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4"/>
  </p:notesMasterIdLst>
  <p:handoutMasterIdLst>
    <p:handoutMasterId r:id="rId35"/>
  </p:handoutMasterIdLst>
  <p:sldIdLst>
    <p:sldId id="263" r:id="rId6"/>
    <p:sldId id="265" r:id="rId7"/>
    <p:sldId id="289" r:id="rId8"/>
    <p:sldId id="298" r:id="rId9"/>
    <p:sldId id="299" r:id="rId10"/>
    <p:sldId id="300" r:id="rId11"/>
    <p:sldId id="304" r:id="rId12"/>
    <p:sldId id="268" r:id="rId13"/>
    <p:sldId id="305" r:id="rId14"/>
    <p:sldId id="306" r:id="rId15"/>
    <p:sldId id="271" r:id="rId16"/>
    <p:sldId id="307" r:id="rId17"/>
    <p:sldId id="308" r:id="rId18"/>
    <p:sldId id="309" r:id="rId19"/>
    <p:sldId id="276" r:id="rId20"/>
    <p:sldId id="310" r:id="rId21"/>
    <p:sldId id="311" r:id="rId22"/>
    <p:sldId id="312" r:id="rId23"/>
    <p:sldId id="280" r:id="rId24"/>
    <p:sldId id="313" r:id="rId25"/>
    <p:sldId id="282" r:id="rId26"/>
    <p:sldId id="283" r:id="rId27"/>
    <p:sldId id="314" r:id="rId28"/>
    <p:sldId id="315" r:id="rId29"/>
    <p:sldId id="316" r:id="rId30"/>
    <p:sldId id="287" r:id="rId31"/>
    <p:sldId id="288" r:id="rId32"/>
    <p:sldId id="295" r:id="rId33"/>
  </p:sldIdLst>
  <p:sldSz cx="12192000" cy="6858000"/>
  <p:notesSz cx="7010400" cy="92964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3A5401-4DA7-2227-B026-208D4275933A}" name="Langlois, Marc (he/him, il)" initials="LM(i" userId="S::MLANGLOI@tbs-sct.gc.ca::164a3a90-f401-4a5f-ab82-17153630cf54" providerId="AD"/>
  <p188:author id="{795FA715-D659-F750-FF27-6103E43F0980}" name="Gagnon, Annie" initials="AG" userId="S::AGAGNON@tbs-sct.gc.ca::19d025f0-fc1f-4981-879a-a1e40859f333" providerId="AD"/>
  <p188:author id="{75990657-07F7-DA30-7E97-9D6F3C1F39B1}" name="Dakin, Nathalie" initials="ND" userId="S::NDAKIN@tbs-sct.gc.ca::37239000-99f9-4334-875b-e3f98b3a5e31" providerId="AD"/>
  <p188:author id="{EEF7DCA3-2F64-11D3-4E85-C4E2C52C99D5}" name="Parriag, Natasha (she/her, elle)" initials="Pe" userId="S::nparriag@tbs-sct.gc.ca::ead6a9c7-4109-4e76-8d9d-c695b449a344" providerId="AD"/>
  <p188:author id="{1A9BDBD6-EB33-6643-A95D-963BEA3C223B}" name="Roberge, Michelle-Sophie" initials="RMS" userId="S::MRoberge@tbs-sct.gc.ca::504d58c0-2ff7-477b-8391-759d526daed0" providerId="AD"/>
  <p188:author id="{E12E05EF-3DD8-0844-7E9B-F266C4DB5F9E}" name="Wesley-James, Michael (he/him, il)" initials="MW" userId="S::MWESJAMES@tbs-sct.gc.ca::07aeff9f-a14c-453c-a0f2-34e0297dc17c" providerId="AD"/>
  <p188:author id="{B80593FA-227A-1FF4-D9E2-EA0E888916E7}" name="Rossell, Paola" initials="" userId="S::PROSSELL@tbs-sct.gc.ca::cca7c288-91d8-446f-838a-5036f094885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B8"/>
    <a:srgbClr val="A6D8E7"/>
    <a:srgbClr val="5972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snapToGrid="0">
      <p:cViewPr varScale="1">
        <p:scale>
          <a:sx n="87" d="100"/>
          <a:sy n="87" d="100"/>
        </p:scale>
        <p:origin x="63" y="342"/>
      </p:cViewPr>
      <p:guideLst>
        <p:guide orient="horz" pos="2160"/>
        <p:guide orient="horz" pos="482"/>
        <p:guide orient="horz" pos="300"/>
        <p:guide orient="horz" pos="572"/>
        <p:guide pos="3840"/>
        <p:guide pos="66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2024-05-31</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2024-05-31</a:t>
            </a:fld>
            <a:endParaRPr lang="en-CA"/>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1295467" y="2127978"/>
            <a:ext cx="9585011"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240704" y="2889262"/>
            <a:ext cx="5528733"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336714" y="3104964"/>
            <a:ext cx="5512513"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336715" y="4155922"/>
            <a:ext cx="4148667" cy="2931033"/>
          </a:xfrm>
          <a:prstGeom prst="rect">
            <a:avLst/>
          </a:prstGeom>
        </p:spPr>
      </p:pic>
      <p:sp>
        <p:nvSpPr>
          <p:cNvPr id="13" name="Slide Number Placeholder 5"/>
          <p:cNvSpPr>
            <a:spLocks noGrp="1"/>
          </p:cNvSpPr>
          <p:nvPr>
            <p:ph type="sldNum" sz="quarter" idx="12"/>
          </p:nvPr>
        </p:nvSpPr>
        <p:spPr>
          <a:xfrm>
            <a:off x="8737600" y="6356351"/>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9283025" y="563605"/>
            <a:ext cx="2908300"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 name="Freeform 14"/>
          <p:cNvSpPr>
            <a:spLocks/>
          </p:cNvSpPr>
          <p:nvPr userDrawn="1"/>
        </p:nvSpPr>
        <p:spPr bwMode="auto">
          <a:xfrm>
            <a:off x="9105225" y="563605"/>
            <a:ext cx="368300"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 name="Freeform 13"/>
          <p:cNvSpPr>
            <a:spLocks/>
          </p:cNvSpPr>
          <p:nvPr userDrawn="1"/>
        </p:nvSpPr>
        <p:spPr bwMode="auto">
          <a:xfrm>
            <a:off x="-677" y="563605"/>
            <a:ext cx="9309101"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 name="Title 1"/>
          <p:cNvSpPr>
            <a:spLocks noGrp="1"/>
          </p:cNvSpPr>
          <p:nvPr>
            <p:ph type="ctrTitle" hasCustomPrompt="1"/>
          </p:nvPr>
        </p:nvSpPr>
        <p:spPr>
          <a:xfrm>
            <a:off x="1103445" y="2060849"/>
            <a:ext cx="10270067"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1103446" y="2708920"/>
            <a:ext cx="10273141"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2034" y="911006"/>
            <a:ext cx="5687644"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6493" y="806229"/>
            <a:ext cx="2094235" cy="484291"/>
          </a:xfrm>
          <a:prstGeom prst="rect">
            <a:avLst/>
          </a:prstGeom>
        </p:spPr>
      </p:pic>
      <p:sp>
        <p:nvSpPr>
          <p:cNvPr id="21" name="Slide Number Placeholder 5"/>
          <p:cNvSpPr>
            <a:spLocks noGrp="1"/>
          </p:cNvSpPr>
          <p:nvPr>
            <p:ph type="sldNum" sz="quarter" idx="12"/>
          </p:nvPr>
        </p:nvSpPr>
        <p:spPr>
          <a:xfrm>
            <a:off x="8737600" y="6356351"/>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2434641" y="4617626"/>
            <a:ext cx="7309764"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2429205" y="1196752"/>
            <a:ext cx="73152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19" name="Rectangle 18"/>
          <p:cNvSpPr/>
          <p:nvPr userDrawn="1"/>
        </p:nvSpPr>
        <p:spPr>
          <a:xfrm>
            <a:off x="2429206" y="4617133"/>
            <a:ext cx="6095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12192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6223590" y="841785"/>
            <a:ext cx="5968409"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4" name="Text Placeholder 5"/>
          <p:cNvSpPr>
            <a:spLocks noGrp="1"/>
          </p:cNvSpPr>
          <p:nvPr>
            <p:ph type="body" sz="quarter" idx="11" hasCustomPrompt="1"/>
          </p:nvPr>
        </p:nvSpPr>
        <p:spPr>
          <a:xfrm>
            <a:off x="0" y="841784"/>
            <a:ext cx="5982587"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245731" y="3413534"/>
            <a:ext cx="5736856" cy="2571750"/>
          </a:xfrm>
          <a:prstGeom prst="rect">
            <a:avLst/>
          </a:prstGeom>
        </p:spPr>
        <p:txBody>
          <a:bodyPr/>
          <a:lstStyle>
            <a:lvl1pPr marL="0" indent="0">
              <a:buNone/>
              <a:defRPr sz="1800">
                <a:solidFill>
                  <a:schemeClr val="tx2"/>
                </a:solidFill>
              </a:defRPr>
            </a:lvl1pPr>
          </a:lstStyle>
          <a:p>
            <a:r>
              <a:rPr lang="en-CA"/>
              <a:t>Click to insert a picture</a:t>
            </a:r>
          </a:p>
        </p:txBody>
      </p:sp>
      <p:sp>
        <p:nvSpPr>
          <p:cNvPr id="6" name="Picture Placeholder 7"/>
          <p:cNvSpPr>
            <a:spLocks noGrp="1"/>
          </p:cNvSpPr>
          <p:nvPr>
            <p:ph type="pic" sz="quarter" idx="13" hasCustomPrompt="1"/>
          </p:nvPr>
        </p:nvSpPr>
        <p:spPr>
          <a:xfrm>
            <a:off x="6223592" y="4637498"/>
            <a:ext cx="2895445"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7" name="Picture Placeholder 7"/>
          <p:cNvSpPr>
            <a:spLocks noGrp="1"/>
          </p:cNvSpPr>
          <p:nvPr>
            <p:ph type="pic" sz="quarter" idx="14" hasCustomPrompt="1"/>
          </p:nvPr>
        </p:nvSpPr>
        <p:spPr>
          <a:xfrm>
            <a:off x="9360040" y="4637498"/>
            <a:ext cx="2831961"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9" name="Rectangle 8"/>
          <p:cNvSpPr/>
          <p:nvPr userDrawn="1"/>
        </p:nvSpPr>
        <p:spPr>
          <a:xfrm>
            <a:off x="5982587" y="4637498"/>
            <a:ext cx="241004"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0" name="Rectangle 9"/>
          <p:cNvSpPr/>
          <p:nvPr userDrawn="1"/>
        </p:nvSpPr>
        <p:spPr>
          <a:xfrm>
            <a:off x="5982587" y="841785"/>
            <a:ext cx="241004"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1" name="Rectangle 10"/>
          <p:cNvSpPr/>
          <p:nvPr userDrawn="1"/>
        </p:nvSpPr>
        <p:spPr>
          <a:xfrm>
            <a:off x="4727" y="3413534"/>
            <a:ext cx="241004"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3" name="Slide Number Placeholder 5"/>
          <p:cNvSpPr>
            <a:spLocks noGrp="1"/>
          </p:cNvSpPr>
          <p:nvPr>
            <p:ph type="sldNum" sz="quarter" idx="15"/>
          </p:nvPr>
        </p:nvSpPr>
        <p:spPr>
          <a:xfrm>
            <a:off x="8737600" y="6356351"/>
            <a:ext cx="2844800" cy="365125"/>
          </a:xfrm>
        </p:spPr>
        <p:txBody>
          <a:bodyPr/>
          <a:lstStyle/>
          <a:p>
            <a:fld id="{32D4B517-E49B-41B6-9DBC-23634E0F1CDC}" type="slidenum">
              <a:rPr lang="en-CA" smtClean="0"/>
              <a:t>‹#›</a:t>
            </a:fld>
            <a:endParaRPr lang="en-CA"/>
          </a:p>
        </p:txBody>
      </p:sp>
      <p:sp>
        <p:nvSpPr>
          <p:cNvPr id="8" name="Rectangle 7"/>
          <p:cNvSpPr/>
          <p:nvPr userDrawn="1"/>
        </p:nvSpPr>
        <p:spPr>
          <a:xfrm>
            <a:off x="9119037" y="4637496"/>
            <a:ext cx="241004"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88568" y="728700"/>
            <a:ext cx="2304256" cy="3046988"/>
          </a:xfrm>
          <a:prstGeom prst="rect">
            <a:avLst/>
          </a:prstGeom>
          <a:noFill/>
        </p:spPr>
        <p:txBody>
          <a:bodyPr wrap="square" rtlCol="0">
            <a:spAutoFit/>
          </a:bodyPr>
          <a:lstStyle/>
          <a:p>
            <a:r>
              <a:rPr lang="en-CA" sz="1200"/>
              <a:t>This is</a:t>
            </a:r>
            <a:r>
              <a:rPr lang="en-CA" sz="1200" baseline="0"/>
              <a:t> the sample</a:t>
            </a:r>
            <a:br>
              <a:rPr lang="en-CA" sz="1200" baseline="0"/>
            </a:br>
            <a:r>
              <a:rPr lang="en-CA" sz="1200" baseline="0"/>
              <a:t>icon page.</a:t>
            </a:r>
          </a:p>
          <a:p>
            <a:endParaRPr lang="en-CA" sz="1200"/>
          </a:p>
          <a:p>
            <a:r>
              <a:rPr lang="en-CA" sz="1200"/>
              <a:t>It features a </a:t>
            </a:r>
            <a:br>
              <a:rPr lang="en-CA" sz="1200" baseline="0"/>
            </a:br>
            <a:r>
              <a:rPr lang="en-CA" sz="1200" baseline="0"/>
              <a:t>selection of symbols</a:t>
            </a:r>
            <a:br>
              <a:rPr lang="en-CA" sz="1200" baseline="0"/>
            </a:br>
            <a:r>
              <a:rPr lang="en-CA" sz="1200" baseline="0"/>
              <a:t>for use in your presentation.</a:t>
            </a:r>
          </a:p>
          <a:p>
            <a:endParaRPr lang="en-CA" sz="1200" baseline="0"/>
          </a:p>
          <a:p>
            <a:r>
              <a:rPr lang="en-CA" sz="1200" baseline="0"/>
              <a:t>To use a particular symbol, simply go to the </a:t>
            </a:r>
            <a:r>
              <a:rPr lang="en-CA" sz="1200" b="1" baseline="0"/>
              <a:t>(1) View </a:t>
            </a:r>
            <a:r>
              <a:rPr lang="en-CA" sz="1200" baseline="0"/>
              <a:t>Tab and select </a:t>
            </a:r>
            <a:r>
              <a:rPr lang="en-CA" sz="1200" b="1" baseline="0"/>
              <a:t>Slide Master (2)</a:t>
            </a:r>
            <a:r>
              <a:rPr lang="en-CA" sz="1200" baseline="0"/>
              <a:t>. Navigate to the last layout and select the icon(s) you would like to use. Copy them, return to </a:t>
            </a:r>
            <a:r>
              <a:rPr lang="en-CA" sz="1200" b="1" baseline="0"/>
              <a:t>(3) Normal</a:t>
            </a:r>
            <a:r>
              <a:rPr lang="en-CA" sz="1200" baseline="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5414" y="5090395"/>
            <a:ext cx="9940377" cy="1124008"/>
          </a:xfrm>
          <a:prstGeom prst="rect">
            <a:avLst/>
          </a:prstGeom>
        </p:spPr>
      </p:pic>
      <p:grpSp>
        <p:nvGrpSpPr>
          <p:cNvPr id="338" name="Group 337"/>
          <p:cNvGrpSpPr/>
          <p:nvPr userDrawn="1"/>
        </p:nvGrpSpPr>
        <p:grpSpPr>
          <a:xfrm>
            <a:off x="7135575" y="5109415"/>
            <a:ext cx="543951"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1</a:t>
              </a:r>
            </a:p>
          </p:txBody>
        </p:sp>
      </p:grpSp>
      <p:grpSp>
        <p:nvGrpSpPr>
          <p:cNvPr id="341" name="Group 340"/>
          <p:cNvGrpSpPr/>
          <p:nvPr userDrawn="1"/>
        </p:nvGrpSpPr>
        <p:grpSpPr>
          <a:xfrm>
            <a:off x="3266170" y="5437287"/>
            <a:ext cx="543951"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2</a:t>
              </a:r>
            </a:p>
          </p:txBody>
        </p:sp>
      </p:grpSp>
      <p:grpSp>
        <p:nvGrpSpPr>
          <p:cNvPr id="344" name="Group 343"/>
          <p:cNvGrpSpPr/>
          <p:nvPr userDrawn="1"/>
        </p:nvGrpSpPr>
        <p:grpSpPr>
          <a:xfrm>
            <a:off x="497563" y="5821806"/>
            <a:ext cx="543951"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3</a:t>
              </a:r>
            </a:p>
          </p:txBody>
        </p:sp>
      </p:grpSp>
      <p:sp>
        <p:nvSpPr>
          <p:cNvPr id="14" name="Freeform 5"/>
          <p:cNvSpPr>
            <a:spLocks/>
          </p:cNvSpPr>
          <p:nvPr userDrawn="1"/>
        </p:nvSpPr>
        <p:spPr bwMode="auto">
          <a:xfrm>
            <a:off x="6432551" y="654051"/>
            <a:ext cx="442384"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5" name="Group 14"/>
          <p:cNvGrpSpPr/>
          <p:nvPr userDrawn="1"/>
        </p:nvGrpSpPr>
        <p:grpSpPr>
          <a:xfrm>
            <a:off x="8405285" y="2513013"/>
            <a:ext cx="370417"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8" name="Freeform 8"/>
          <p:cNvSpPr>
            <a:spLocks/>
          </p:cNvSpPr>
          <p:nvPr userDrawn="1"/>
        </p:nvSpPr>
        <p:spPr bwMode="auto">
          <a:xfrm>
            <a:off x="7143751" y="2949576"/>
            <a:ext cx="194733"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 name="Freeform 9"/>
          <p:cNvSpPr>
            <a:spLocks/>
          </p:cNvSpPr>
          <p:nvPr userDrawn="1"/>
        </p:nvSpPr>
        <p:spPr bwMode="auto">
          <a:xfrm>
            <a:off x="7065433" y="3125788"/>
            <a:ext cx="3556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 name="Freeform 10"/>
          <p:cNvSpPr>
            <a:spLocks/>
          </p:cNvSpPr>
          <p:nvPr userDrawn="1"/>
        </p:nvSpPr>
        <p:spPr bwMode="auto">
          <a:xfrm>
            <a:off x="7029451" y="2998789"/>
            <a:ext cx="423333"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 name="Freeform 11"/>
          <p:cNvSpPr>
            <a:spLocks noEditPoints="1"/>
          </p:cNvSpPr>
          <p:nvPr userDrawn="1"/>
        </p:nvSpPr>
        <p:spPr bwMode="auto">
          <a:xfrm>
            <a:off x="6989233" y="739775"/>
            <a:ext cx="43180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 name="Freeform 12"/>
          <p:cNvSpPr>
            <a:spLocks/>
          </p:cNvSpPr>
          <p:nvPr userDrawn="1"/>
        </p:nvSpPr>
        <p:spPr bwMode="auto">
          <a:xfrm>
            <a:off x="5659967" y="758825"/>
            <a:ext cx="575733"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 name="Freeform 13"/>
          <p:cNvSpPr>
            <a:spLocks noEditPoints="1"/>
          </p:cNvSpPr>
          <p:nvPr userDrawn="1"/>
        </p:nvSpPr>
        <p:spPr bwMode="auto">
          <a:xfrm>
            <a:off x="3898900" y="1303338"/>
            <a:ext cx="391584"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4" name="Group 23"/>
          <p:cNvGrpSpPr/>
          <p:nvPr userDrawn="1"/>
        </p:nvGrpSpPr>
        <p:grpSpPr>
          <a:xfrm>
            <a:off x="4599518" y="692150"/>
            <a:ext cx="884767"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32" name="Freeform 21"/>
          <p:cNvSpPr>
            <a:spLocks noEditPoints="1"/>
          </p:cNvSpPr>
          <p:nvPr userDrawn="1"/>
        </p:nvSpPr>
        <p:spPr bwMode="auto">
          <a:xfrm>
            <a:off x="7543801" y="2987675"/>
            <a:ext cx="469900"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3" name="Freeform 22"/>
          <p:cNvSpPr>
            <a:spLocks noEditPoints="1"/>
          </p:cNvSpPr>
          <p:nvPr userDrawn="1"/>
        </p:nvSpPr>
        <p:spPr bwMode="auto">
          <a:xfrm>
            <a:off x="5731934" y="2392364"/>
            <a:ext cx="596900"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34" name="Group 33"/>
          <p:cNvGrpSpPr/>
          <p:nvPr userDrawn="1"/>
        </p:nvGrpSpPr>
        <p:grpSpPr>
          <a:xfrm>
            <a:off x="8085667" y="1249364"/>
            <a:ext cx="514351"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38" name="Freeform 26"/>
          <p:cNvSpPr>
            <a:spLocks/>
          </p:cNvSpPr>
          <p:nvPr userDrawn="1"/>
        </p:nvSpPr>
        <p:spPr bwMode="auto">
          <a:xfrm>
            <a:off x="5710767" y="1782763"/>
            <a:ext cx="474133"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39" name="Group 38"/>
          <p:cNvGrpSpPr/>
          <p:nvPr userDrawn="1"/>
        </p:nvGrpSpPr>
        <p:grpSpPr>
          <a:xfrm>
            <a:off x="8151285" y="3044825"/>
            <a:ext cx="613833"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43" name="Group 42"/>
          <p:cNvGrpSpPr/>
          <p:nvPr userDrawn="1"/>
        </p:nvGrpSpPr>
        <p:grpSpPr>
          <a:xfrm>
            <a:off x="6426201" y="1831976"/>
            <a:ext cx="582084"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59" name="Group 58"/>
          <p:cNvGrpSpPr/>
          <p:nvPr userDrawn="1"/>
        </p:nvGrpSpPr>
        <p:grpSpPr>
          <a:xfrm>
            <a:off x="7116234" y="1831976"/>
            <a:ext cx="599017"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75" name="Freeform 60"/>
          <p:cNvSpPr>
            <a:spLocks noEditPoints="1"/>
          </p:cNvSpPr>
          <p:nvPr userDrawn="1"/>
        </p:nvSpPr>
        <p:spPr bwMode="auto">
          <a:xfrm>
            <a:off x="7493000" y="966788"/>
            <a:ext cx="287867"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6" name="Freeform 61"/>
          <p:cNvSpPr>
            <a:spLocks noEditPoints="1"/>
          </p:cNvSpPr>
          <p:nvPr userDrawn="1"/>
        </p:nvSpPr>
        <p:spPr bwMode="auto">
          <a:xfrm>
            <a:off x="7353301" y="1319213"/>
            <a:ext cx="402167"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7" name="Freeform 62"/>
          <p:cNvSpPr>
            <a:spLocks/>
          </p:cNvSpPr>
          <p:nvPr userDrawn="1"/>
        </p:nvSpPr>
        <p:spPr bwMode="auto">
          <a:xfrm>
            <a:off x="5437717" y="1295400"/>
            <a:ext cx="3556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8" name="Oval 63"/>
          <p:cNvSpPr>
            <a:spLocks noChangeArrowheads="1"/>
          </p:cNvSpPr>
          <p:nvPr userDrawn="1"/>
        </p:nvSpPr>
        <p:spPr bwMode="auto">
          <a:xfrm>
            <a:off x="5545667" y="1589089"/>
            <a:ext cx="118533"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79" name="Group 78"/>
          <p:cNvGrpSpPr/>
          <p:nvPr userDrawn="1"/>
        </p:nvGrpSpPr>
        <p:grpSpPr>
          <a:xfrm>
            <a:off x="3712634" y="1724025"/>
            <a:ext cx="433917"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84" name="Group 83"/>
          <p:cNvGrpSpPr/>
          <p:nvPr userDrawn="1"/>
        </p:nvGrpSpPr>
        <p:grpSpPr>
          <a:xfrm>
            <a:off x="4258733" y="1724026"/>
            <a:ext cx="340784"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89" name="Group 88"/>
          <p:cNvGrpSpPr/>
          <p:nvPr userDrawn="1"/>
        </p:nvGrpSpPr>
        <p:grpSpPr>
          <a:xfrm>
            <a:off x="8240184" y="1743075"/>
            <a:ext cx="626533"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98" name="Freeform 80"/>
          <p:cNvSpPr>
            <a:spLocks/>
          </p:cNvSpPr>
          <p:nvPr userDrawn="1"/>
        </p:nvSpPr>
        <p:spPr bwMode="auto">
          <a:xfrm>
            <a:off x="8528051" y="754063"/>
            <a:ext cx="366184"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99" name="Group 98"/>
          <p:cNvGrpSpPr/>
          <p:nvPr userDrawn="1"/>
        </p:nvGrpSpPr>
        <p:grpSpPr>
          <a:xfrm>
            <a:off x="6608234" y="2465389"/>
            <a:ext cx="607484"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08" name="Freeform 89"/>
          <p:cNvSpPr>
            <a:spLocks noEditPoints="1"/>
          </p:cNvSpPr>
          <p:nvPr userDrawn="1"/>
        </p:nvSpPr>
        <p:spPr bwMode="auto">
          <a:xfrm>
            <a:off x="6813551" y="1287464"/>
            <a:ext cx="3556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9" name="Freeform 92"/>
          <p:cNvSpPr>
            <a:spLocks/>
          </p:cNvSpPr>
          <p:nvPr userDrawn="1"/>
        </p:nvSpPr>
        <p:spPr bwMode="auto">
          <a:xfrm>
            <a:off x="6015567" y="977901"/>
            <a:ext cx="520700"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0" name="Freeform 93"/>
          <p:cNvSpPr>
            <a:spLocks/>
          </p:cNvSpPr>
          <p:nvPr userDrawn="1"/>
        </p:nvSpPr>
        <p:spPr bwMode="auto">
          <a:xfrm>
            <a:off x="3852334" y="2655888"/>
            <a:ext cx="524933"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1" name="Freeform 94"/>
          <p:cNvSpPr>
            <a:spLocks noEditPoints="1"/>
          </p:cNvSpPr>
          <p:nvPr userDrawn="1"/>
        </p:nvSpPr>
        <p:spPr bwMode="auto">
          <a:xfrm>
            <a:off x="2611968" y="1349376"/>
            <a:ext cx="309033"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12" name="Group 111"/>
          <p:cNvGrpSpPr/>
          <p:nvPr userDrawn="1"/>
        </p:nvGrpSpPr>
        <p:grpSpPr>
          <a:xfrm>
            <a:off x="7909984" y="708026"/>
            <a:ext cx="484717"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16" name="Group 115"/>
          <p:cNvGrpSpPr/>
          <p:nvPr userDrawn="1"/>
        </p:nvGrpSpPr>
        <p:grpSpPr>
          <a:xfrm>
            <a:off x="4542367" y="1298575"/>
            <a:ext cx="704851"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20" name="Group 119"/>
          <p:cNvGrpSpPr/>
          <p:nvPr userDrawn="1"/>
        </p:nvGrpSpPr>
        <p:grpSpPr>
          <a:xfrm>
            <a:off x="2849034" y="796926"/>
            <a:ext cx="683684"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24" name="Freeform 104"/>
          <p:cNvSpPr>
            <a:spLocks/>
          </p:cNvSpPr>
          <p:nvPr userDrawn="1"/>
        </p:nvSpPr>
        <p:spPr bwMode="auto">
          <a:xfrm>
            <a:off x="5789084" y="2867026"/>
            <a:ext cx="48260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5" name="Freeform 105"/>
          <p:cNvSpPr>
            <a:spLocks/>
          </p:cNvSpPr>
          <p:nvPr userDrawn="1"/>
        </p:nvSpPr>
        <p:spPr bwMode="auto">
          <a:xfrm>
            <a:off x="5124451" y="2578101"/>
            <a:ext cx="503767"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6" name="Freeform 106"/>
          <p:cNvSpPr>
            <a:spLocks noEditPoints="1"/>
          </p:cNvSpPr>
          <p:nvPr userDrawn="1"/>
        </p:nvSpPr>
        <p:spPr bwMode="auto">
          <a:xfrm>
            <a:off x="2561167" y="2184400"/>
            <a:ext cx="503767"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7" name="Freeform 107"/>
          <p:cNvSpPr>
            <a:spLocks noEditPoints="1"/>
          </p:cNvSpPr>
          <p:nvPr userDrawn="1"/>
        </p:nvSpPr>
        <p:spPr bwMode="auto">
          <a:xfrm>
            <a:off x="4883151" y="1847850"/>
            <a:ext cx="704851"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8" name="Freeform 108"/>
          <p:cNvSpPr>
            <a:spLocks/>
          </p:cNvSpPr>
          <p:nvPr userDrawn="1"/>
        </p:nvSpPr>
        <p:spPr bwMode="auto">
          <a:xfrm>
            <a:off x="2504017" y="1712913"/>
            <a:ext cx="7112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9" name="Freeform 109"/>
          <p:cNvSpPr>
            <a:spLocks noEditPoints="1"/>
          </p:cNvSpPr>
          <p:nvPr userDrawn="1"/>
        </p:nvSpPr>
        <p:spPr bwMode="auto">
          <a:xfrm>
            <a:off x="3708401" y="735014"/>
            <a:ext cx="664633"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30" name="Group 129"/>
          <p:cNvGrpSpPr/>
          <p:nvPr userDrawn="1"/>
        </p:nvGrpSpPr>
        <p:grpSpPr>
          <a:xfrm>
            <a:off x="4491567" y="2287589"/>
            <a:ext cx="493184"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34" name="Freeform 113"/>
          <p:cNvSpPr>
            <a:spLocks/>
          </p:cNvSpPr>
          <p:nvPr userDrawn="1"/>
        </p:nvSpPr>
        <p:spPr bwMode="auto">
          <a:xfrm>
            <a:off x="3234267" y="1492250"/>
            <a:ext cx="427567"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5" name="Freeform 114"/>
          <p:cNvSpPr>
            <a:spLocks/>
          </p:cNvSpPr>
          <p:nvPr userDrawn="1"/>
        </p:nvSpPr>
        <p:spPr bwMode="auto">
          <a:xfrm>
            <a:off x="7442201" y="2287588"/>
            <a:ext cx="776817"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6" name="Freeform 115"/>
          <p:cNvSpPr>
            <a:spLocks/>
          </p:cNvSpPr>
          <p:nvPr userDrawn="1"/>
        </p:nvSpPr>
        <p:spPr bwMode="auto">
          <a:xfrm>
            <a:off x="7281333" y="2613025"/>
            <a:ext cx="772584"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7" name="Freeform 116"/>
          <p:cNvSpPr>
            <a:spLocks/>
          </p:cNvSpPr>
          <p:nvPr userDrawn="1"/>
        </p:nvSpPr>
        <p:spPr bwMode="auto">
          <a:xfrm>
            <a:off x="6381752" y="2971801"/>
            <a:ext cx="461433"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8" name="Freeform 117"/>
          <p:cNvSpPr>
            <a:spLocks noEditPoints="1"/>
          </p:cNvSpPr>
          <p:nvPr userDrawn="1"/>
        </p:nvSpPr>
        <p:spPr bwMode="auto">
          <a:xfrm>
            <a:off x="3086101" y="2006601"/>
            <a:ext cx="436033"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9" name="Freeform 118"/>
          <p:cNvSpPr>
            <a:spLocks noEditPoints="1"/>
          </p:cNvSpPr>
          <p:nvPr userDrawn="1"/>
        </p:nvSpPr>
        <p:spPr bwMode="auto">
          <a:xfrm>
            <a:off x="3405718" y="2373314"/>
            <a:ext cx="226484"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0" name="Freeform 119"/>
          <p:cNvSpPr>
            <a:spLocks noEditPoints="1"/>
          </p:cNvSpPr>
          <p:nvPr userDrawn="1"/>
        </p:nvSpPr>
        <p:spPr bwMode="auto">
          <a:xfrm>
            <a:off x="2446867" y="3125789"/>
            <a:ext cx="859367"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1" name="Freeform 120"/>
          <p:cNvSpPr>
            <a:spLocks noEditPoints="1"/>
          </p:cNvSpPr>
          <p:nvPr userDrawn="1"/>
        </p:nvSpPr>
        <p:spPr bwMode="auto">
          <a:xfrm>
            <a:off x="4521201" y="3049588"/>
            <a:ext cx="783167"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2" name="Freeform 121"/>
          <p:cNvSpPr>
            <a:spLocks noEditPoints="1"/>
          </p:cNvSpPr>
          <p:nvPr userDrawn="1"/>
        </p:nvSpPr>
        <p:spPr bwMode="auto">
          <a:xfrm>
            <a:off x="7090834" y="3405189"/>
            <a:ext cx="499533"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3" name="Freeform 122"/>
          <p:cNvSpPr>
            <a:spLocks noEditPoints="1"/>
          </p:cNvSpPr>
          <p:nvPr userDrawn="1"/>
        </p:nvSpPr>
        <p:spPr bwMode="auto">
          <a:xfrm>
            <a:off x="7806267" y="3400425"/>
            <a:ext cx="499533"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44" name="Group 143"/>
          <p:cNvGrpSpPr/>
          <p:nvPr userDrawn="1"/>
        </p:nvGrpSpPr>
        <p:grpSpPr>
          <a:xfrm>
            <a:off x="9829801" y="2392363"/>
            <a:ext cx="207433"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47" name="Freeform 125"/>
          <p:cNvSpPr>
            <a:spLocks noEditPoints="1"/>
          </p:cNvSpPr>
          <p:nvPr userDrawn="1"/>
        </p:nvSpPr>
        <p:spPr bwMode="auto">
          <a:xfrm>
            <a:off x="3492500" y="3184526"/>
            <a:ext cx="586317"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8" name="Freeform 126"/>
          <p:cNvSpPr>
            <a:spLocks noEditPoints="1"/>
          </p:cNvSpPr>
          <p:nvPr userDrawn="1"/>
        </p:nvSpPr>
        <p:spPr bwMode="auto">
          <a:xfrm>
            <a:off x="9937752" y="1839914"/>
            <a:ext cx="258233"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9" name="Freeform 127"/>
          <p:cNvSpPr>
            <a:spLocks noEditPoints="1"/>
          </p:cNvSpPr>
          <p:nvPr userDrawn="1"/>
        </p:nvSpPr>
        <p:spPr bwMode="auto">
          <a:xfrm>
            <a:off x="2914651" y="3602038"/>
            <a:ext cx="541867"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50" name="Group 149"/>
          <p:cNvGrpSpPr/>
          <p:nvPr userDrawn="1"/>
        </p:nvGrpSpPr>
        <p:grpSpPr>
          <a:xfrm>
            <a:off x="9628718" y="2921000"/>
            <a:ext cx="474133"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57" name="Group 156"/>
          <p:cNvGrpSpPr/>
          <p:nvPr userDrawn="1"/>
        </p:nvGrpSpPr>
        <p:grpSpPr>
          <a:xfrm>
            <a:off x="2482852" y="2570163"/>
            <a:ext cx="704849"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61" name="Freeform 135"/>
          <p:cNvSpPr>
            <a:spLocks noEditPoints="1"/>
          </p:cNvSpPr>
          <p:nvPr userDrawn="1"/>
        </p:nvSpPr>
        <p:spPr bwMode="auto">
          <a:xfrm>
            <a:off x="3187700" y="2709863"/>
            <a:ext cx="516467"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2" name="Freeform 136"/>
          <p:cNvSpPr>
            <a:spLocks/>
          </p:cNvSpPr>
          <p:nvPr userDrawn="1"/>
        </p:nvSpPr>
        <p:spPr bwMode="auto">
          <a:xfrm>
            <a:off x="3543300"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3" name="Freeform 137"/>
          <p:cNvSpPr>
            <a:spLocks/>
          </p:cNvSpPr>
          <p:nvPr userDrawn="1"/>
        </p:nvSpPr>
        <p:spPr bwMode="auto">
          <a:xfrm>
            <a:off x="9685867" y="715964"/>
            <a:ext cx="516467"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4" name="Freeform 138"/>
          <p:cNvSpPr>
            <a:spLocks noEditPoints="1"/>
          </p:cNvSpPr>
          <p:nvPr userDrawn="1"/>
        </p:nvSpPr>
        <p:spPr bwMode="auto">
          <a:xfrm>
            <a:off x="5969000" y="1414464"/>
            <a:ext cx="628651"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65" name="Group 164"/>
          <p:cNvGrpSpPr/>
          <p:nvPr userDrawn="1"/>
        </p:nvGrpSpPr>
        <p:grpSpPr>
          <a:xfrm>
            <a:off x="3441700" y="4216400"/>
            <a:ext cx="719667"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70" name="Group 169"/>
          <p:cNvGrpSpPr/>
          <p:nvPr userDrawn="1"/>
        </p:nvGrpSpPr>
        <p:grpSpPr>
          <a:xfrm>
            <a:off x="4430184" y="4216400"/>
            <a:ext cx="719667"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75" name="Group 174"/>
          <p:cNvGrpSpPr/>
          <p:nvPr userDrawn="1"/>
        </p:nvGrpSpPr>
        <p:grpSpPr>
          <a:xfrm>
            <a:off x="9222317" y="4011614"/>
            <a:ext cx="582083"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78" name="Freeform 149"/>
          <p:cNvSpPr>
            <a:spLocks noEditPoints="1"/>
          </p:cNvSpPr>
          <p:nvPr userDrawn="1"/>
        </p:nvSpPr>
        <p:spPr bwMode="auto">
          <a:xfrm>
            <a:off x="10113434" y="4003676"/>
            <a:ext cx="395817"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9" name="Rectangle 150"/>
          <p:cNvSpPr>
            <a:spLocks noChangeArrowheads="1"/>
          </p:cNvSpPr>
          <p:nvPr userDrawn="1"/>
        </p:nvSpPr>
        <p:spPr bwMode="auto">
          <a:xfrm>
            <a:off x="10274300" y="4057651"/>
            <a:ext cx="12700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0" name="Rectangle 151"/>
          <p:cNvSpPr>
            <a:spLocks noChangeArrowheads="1"/>
          </p:cNvSpPr>
          <p:nvPr userDrawn="1"/>
        </p:nvSpPr>
        <p:spPr bwMode="auto">
          <a:xfrm>
            <a:off x="10164233" y="4114800"/>
            <a:ext cx="237067"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1" name="Rectangle 152"/>
          <p:cNvSpPr>
            <a:spLocks noChangeArrowheads="1"/>
          </p:cNvSpPr>
          <p:nvPr userDrawn="1"/>
        </p:nvSpPr>
        <p:spPr bwMode="auto">
          <a:xfrm>
            <a:off x="10164233" y="4170364"/>
            <a:ext cx="237067"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2" name="Freeform 153"/>
          <p:cNvSpPr>
            <a:spLocks/>
          </p:cNvSpPr>
          <p:nvPr userDrawn="1"/>
        </p:nvSpPr>
        <p:spPr bwMode="auto">
          <a:xfrm>
            <a:off x="10299701" y="4254500"/>
            <a:ext cx="165100"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3" name="Freeform 154"/>
          <p:cNvSpPr>
            <a:spLocks noEditPoints="1"/>
          </p:cNvSpPr>
          <p:nvPr userDrawn="1"/>
        </p:nvSpPr>
        <p:spPr bwMode="auto">
          <a:xfrm>
            <a:off x="11080751" y="3467101"/>
            <a:ext cx="747184"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4" name="Freeform 155"/>
          <p:cNvSpPr>
            <a:spLocks noEditPoints="1"/>
          </p:cNvSpPr>
          <p:nvPr userDrawn="1"/>
        </p:nvSpPr>
        <p:spPr bwMode="auto">
          <a:xfrm>
            <a:off x="11231034" y="2354263"/>
            <a:ext cx="726017"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5" name="Freeform 156"/>
          <p:cNvSpPr>
            <a:spLocks noEditPoints="1"/>
          </p:cNvSpPr>
          <p:nvPr userDrawn="1"/>
        </p:nvSpPr>
        <p:spPr bwMode="auto">
          <a:xfrm>
            <a:off x="2493434" y="4054476"/>
            <a:ext cx="690033"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6" name="Freeform 157"/>
          <p:cNvSpPr>
            <a:spLocks noEditPoints="1"/>
          </p:cNvSpPr>
          <p:nvPr userDrawn="1"/>
        </p:nvSpPr>
        <p:spPr bwMode="auto">
          <a:xfrm>
            <a:off x="6072718" y="3852863"/>
            <a:ext cx="658284"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7" name="Freeform 160"/>
          <p:cNvSpPr>
            <a:spLocks noEditPoints="1"/>
          </p:cNvSpPr>
          <p:nvPr userDrawn="1"/>
        </p:nvSpPr>
        <p:spPr bwMode="auto">
          <a:xfrm>
            <a:off x="5120217" y="3917951"/>
            <a:ext cx="730251"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88" name="Group 187"/>
          <p:cNvGrpSpPr/>
          <p:nvPr userDrawn="1"/>
        </p:nvGrpSpPr>
        <p:grpSpPr>
          <a:xfrm>
            <a:off x="10490200" y="673101"/>
            <a:ext cx="891117"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92" name="Freeform 164"/>
          <p:cNvSpPr>
            <a:spLocks noEditPoints="1"/>
          </p:cNvSpPr>
          <p:nvPr userDrawn="1"/>
        </p:nvSpPr>
        <p:spPr bwMode="auto">
          <a:xfrm>
            <a:off x="8640234" y="3473450"/>
            <a:ext cx="455084"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93" name="Group 192"/>
          <p:cNvGrpSpPr/>
          <p:nvPr userDrawn="1"/>
        </p:nvGrpSpPr>
        <p:grpSpPr>
          <a:xfrm>
            <a:off x="11374967" y="4313238"/>
            <a:ext cx="550333"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97" name="Group 196"/>
          <p:cNvGrpSpPr/>
          <p:nvPr userDrawn="1"/>
        </p:nvGrpSpPr>
        <p:grpSpPr>
          <a:xfrm>
            <a:off x="8276167" y="3949700"/>
            <a:ext cx="704851"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00" name="Freeform 170"/>
          <p:cNvSpPr>
            <a:spLocks noEditPoints="1"/>
          </p:cNvSpPr>
          <p:nvPr userDrawn="1"/>
        </p:nvSpPr>
        <p:spPr bwMode="auto">
          <a:xfrm>
            <a:off x="5882218" y="4157663"/>
            <a:ext cx="611717"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01" name="Group 200"/>
          <p:cNvGrpSpPr/>
          <p:nvPr userDrawn="1"/>
        </p:nvGrpSpPr>
        <p:grpSpPr>
          <a:xfrm>
            <a:off x="10947400" y="3883026"/>
            <a:ext cx="433917"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05" name="Group 204"/>
          <p:cNvGrpSpPr/>
          <p:nvPr userDrawn="1"/>
        </p:nvGrpSpPr>
        <p:grpSpPr>
          <a:xfrm>
            <a:off x="10073218" y="1314451"/>
            <a:ext cx="560916"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10" name="Freeform 178"/>
          <p:cNvSpPr>
            <a:spLocks noEditPoints="1"/>
          </p:cNvSpPr>
          <p:nvPr userDrawn="1"/>
        </p:nvSpPr>
        <p:spPr bwMode="auto">
          <a:xfrm>
            <a:off x="7626350" y="4003676"/>
            <a:ext cx="603251"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1" name="Oval 179"/>
          <p:cNvSpPr>
            <a:spLocks noChangeArrowheads="1"/>
          </p:cNvSpPr>
          <p:nvPr userDrawn="1"/>
        </p:nvSpPr>
        <p:spPr bwMode="auto">
          <a:xfrm>
            <a:off x="8136467" y="4254500"/>
            <a:ext cx="42333"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2" name="Freeform 180"/>
          <p:cNvSpPr>
            <a:spLocks noEditPoints="1"/>
          </p:cNvSpPr>
          <p:nvPr userDrawn="1"/>
        </p:nvSpPr>
        <p:spPr bwMode="auto">
          <a:xfrm>
            <a:off x="10149418" y="2349500"/>
            <a:ext cx="499533"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13" name="Group 212"/>
          <p:cNvGrpSpPr/>
          <p:nvPr userDrawn="1"/>
        </p:nvGrpSpPr>
        <p:grpSpPr>
          <a:xfrm>
            <a:off x="11309351" y="1017589"/>
            <a:ext cx="694267"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24" name="Freeform 191"/>
          <p:cNvSpPr>
            <a:spLocks/>
          </p:cNvSpPr>
          <p:nvPr userDrawn="1"/>
        </p:nvSpPr>
        <p:spPr bwMode="auto">
          <a:xfrm>
            <a:off x="4686301" y="3575051"/>
            <a:ext cx="556684"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5" name="Freeform 192"/>
          <p:cNvSpPr>
            <a:spLocks/>
          </p:cNvSpPr>
          <p:nvPr userDrawn="1"/>
        </p:nvSpPr>
        <p:spPr bwMode="auto">
          <a:xfrm>
            <a:off x="5325534" y="3257550"/>
            <a:ext cx="230717"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26" name="Group 225"/>
          <p:cNvGrpSpPr/>
          <p:nvPr userDrawn="1"/>
        </p:nvGrpSpPr>
        <p:grpSpPr>
          <a:xfrm>
            <a:off x="10310284" y="3551239"/>
            <a:ext cx="4572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30" name="Freeform 196"/>
          <p:cNvSpPr>
            <a:spLocks noEditPoints="1"/>
          </p:cNvSpPr>
          <p:nvPr userDrawn="1"/>
        </p:nvSpPr>
        <p:spPr bwMode="auto">
          <a:xfrm>
            <a:off x="11267018" y="1758950"/>
            <a:ext cx="690033"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1" name="Freeform 197"/>
          <p:cNvSpPr>
            <a:spLocks/>
          </p:cNvSpPr>
          <p:nvPr userDrawn="1"/>
        </p:nvSpPr>
        <p:spPr bwMode="auto">
          <a:xfrm>
            <a:off x="3704168" y="3644900"/>
            <a:ext cx="853017"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2" name="Freeform 198"/>
          <p:cNvSpPr>
            <a:spLocks/>
          </p:cNvSpPr>
          <p:nvPr userDrawn="1"/>
        </p:nvSpPr>
        <p:spPr bwMode="auto">
          <a:xfrm>
            <a:off x="3960285" y="3860800"/>
            <a:ext cx="319617"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33" name="Group 232"/>
          <p:cNvGrpSpPr/>
          <p:nvPr userDrawn="1"/>
        </p:nvGrpSpPr>
        <p:grpSpPr>
          <a:xfrm>
            <a:off x="5782734" y="3381376"/>
            <a:ext cx="649817"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36" name="Group 235"/>
          <p:cNvGrpSpPr/>
          <p:nvPr userDrawn="1"/>
        </p:nvGrpSpPr>
        <p:grpSpPr>
          <a:xfrm>
            <a:off x="10231967" y="2925764"/>
            <a:ext cx="808567"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42" name="Group 241"/>
          <p:cNvGrpSpPr/>
          <p:nvPr userDrawn="1"/>
        </p:nvGrpSpPr>
        <p:grpSpPr>
          <a:xfrm>
            <a:off x="10447867" y="1778000"/>
            <a:ext cx="632884"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45" name="Group 244"/>
          <p:cNvGrpSpPr/>
          <p:nvPr userDrawn="1"/>
        </p:nvGrpSpPr>
        <p:grpSpPr>
          <a:xfrm>
            <a:off x="8970434" y="1284289"/>
            <a:ext cx="783167"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50" name="Group 249"/>
          <p:cNvGrpSpPr/>
          <p:nvPr userDrawn="1"/>
        </p:nvGrpSpPr>
        <p:grpSpPr>
          <a:xfrm>
            <a:off x="6997701" y="3883026"/>
            <a:ext cx="412751"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58" name="Group 257"/>
          <p:cNvGrpSpPr/>
          <p:nvPr userDrawn="1"/>
        </p:nvGrpSpPr>
        <p:grpSpPr>
          <a:xfrm>
            <a:off x="6720418" y="4292601"/>
            <a:ext cx="294217"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61" name="Group 260"/>
          <p:cNvGrpSpPr/>
          <p:nvPr userDrawn="1"/>
        </p:nvGrpSpPr>
        <p:grpSpPr>
          <a:xfrm>
            <a:off x="9017000" y="1933576"/>
            <a:ext cx="546101"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69" name="Freeform 229"/>
          <p:cNvSpPr>
            <a:spLocks noEditPoints="1"/>
          </p:cNvSpPr>
          <p:nvPr userDrawn="1"/>
        </p:nvSpPr>
        <p:spPr bwMode="auto">
          <a:xfrm>
            <a:off x="9207500" y="3378201"/>
            <a:ext cx="603251"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70" name="Group 269"/>
          <p:cNvGrpSpPr/>
          <p:nvPr userDrawn="1"/>
        </p:nvGrpSpPr>
        <p:grpSpPr>
          <a:xfrm>
            <a:off x="8955617" y="2667001"/>
            <a:ext cx="556683"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74" name="Group 273"/>
          <p:cNvGrpSpPr/>
          <p:nvPr userDrawn="1"/>
        </p:nvGrpSpPr>
        <p:grpSpPr>
          <a:xfrm>
            <a:off x="8940801" y="781050"/>
            <a:ext cx="626535"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2" name="hr"/>
          <p:cNvSpPr txBox="1"/>
          <p:nvPr userDrawn="1"/>
        </p:nvSpPr>
        <p:spPr>
          <a:xfrm>
            <a:off x="0" y="0"/>
            <a:ext cx="12192000" cy="223138"/>
          </a:xfrm>
          <a:prstGeom prst="rect">
            <a:avLst/>
          </a:prstGeom>
          <a:noFill/>
        </p:spPr>
        <p:txBody>
          <a:bodyPr vert="horz" rtlCol="0">
            <a:spAutoFit/>
          </a:bodyPr>
          <a:lstStyle/>
          <a:p>
            <a:pPr algn="r"/>
            <a:endParaRPr lang="en-CA" sz="850" b="0" i="0" u="none" baseline="0">
              <a:solidFill>
                <a:srgbClr val="000000"/>
              </a:solidFill>
              <a:latin typeface="arial"/>
            </a:endParaRPr>
          </a:p>
        </p:txBody>
      </p:sp>
      <p:sp>
        <p:nvSpPr>
          <p:cNvPr id="3" name="Title Placeholder 2"/>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4" name="MSIPCMContentMarking" descr="{&quot;HashCode&quot;:-1880398799,&quot;Placement&quot;:&quot;Header&quot;,&quot;Top&quot;:0.0,&quot;Left&quot;:502.4445,&quot;SlideWidth&quot;:720,&quot;SlideHeight&quot;:540}">
            <a:extLst>
              <a:ext uri="{FF2B5EF4-FFF2-40B4-BE49-F238E27FC236}">
                <a16:creationId xmlns:a16="http://schemas.microsoft.com/office/drawing/2014/main" id="{DAB92AD8-B0A4-F8DB-CE6F-FBADC9995927}"/>
              </a:ext>
            </a:extLst>
          </p:cNvPr>
          <p:cNvSpPr txBox="1"/>
          <p:nvPr userDrawn="1"/>
        </p:nvSpPr>
        <p:spPr>
          <a:xfrm>
            <a:off x="8508060" y="48041"/>
            <a:ext cx="3683939" cy="184666"/>
          </a:xfrm>
          <a:prstGeom prst="rect">
            <a:avLst/>
          </a:prstGeom>
          <a:noFill/>
        </p:spPr>
        <p:txBody>
          <a:bodyPr vert="horz" wrap="square" lIns="0" tIns="0" rIns="0" bIns="0" rtlCol="0" anchor="ctr" anchorCtr="1">
            <a:spAutoFit/>
          </a:bodyPr>
          <a:lstStyle/>
          <a:p>
            <a:pPr algn="r">
              <a:spcBef>
                <a:spcPts val="0"/>
              </a:spcBef>
              <a:spcAft>
                <a:spcPts val="0"/>
              </a:spcAft>
            </a:pPr>
            <a:r>
              <a:rPr lang="en-CA" sz="120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www.canada.ca/en/employment-social-development/programs/laws-regulations/labour/interpretations-policies/workplace-equity-systems-review.html"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anada.ca/en/employment-social-development/corporate/portfolio/labour/programs/employment-equity/reports/act-review-task-force.html" TargetMode="External"/><Relationship Id="rId2" Type="http://schemas.openxmlformats.org/officeDocument/2006/relationships/hyperlink" Target="https://www.canada.ca/en/employment-social-development/corporate/portfolio/labour/programs/employment-equity/task-force.html" TargetMode="External"/><Relationship Id="rId1" Type="http://schemas.openxmlformats.org/officeDocument/2006/relationships/slideLayout" Target="../slideLayouts/slideLayout3.xml"/><Relationship Id="rId4" Type="http://schemas.openxmlformats.org/officeDocument/2006/relationships/hyperlink" Target="https://www.canada.ca/en/employment-social-development/corporate/portfolio/labour/programs/employment-equity/reports/act-review-task-force-summary.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equivision.services.gc.ca/"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EDSC.LEE-EEA.ESDC@labour-travail.gc.ca"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canada.ca/en/employment-social-development/news/2023/12/minister-oregan-receives-task-force-report-on-employment-equity-act-modernization.html"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2333" y="2568850"/>
            <a:ext cx="10270067" cy="613891"/>
          </a:xfrm>
        </p:spPr>
        <p:txBody>
          <a:bodyPr>
            <a:normAutofit fontScale="90000"/>
          </a:bodyPr>
          <a:lstStyle/>
          <a:p>
            <a:pPr algn="ctr"/>
            <a:r>
              <a:rPr lang="en-CA" sz="3600" dirty="0"/>
              <a:t>Modernizing the Federal Employment Equity Act</a:t>
            </a:r>
            <a:br>
              <a:rPr lang="en-CA" sz="3600" dirty="0"/>
            </a:br>
            <a:r>
              <a:rPr lang="en-CA" sz="3600" dirty="0"/>
              <a:t>Engagement with Diversity and Inclusion Networks</a:t>
            </a:r>
            <a:endParaRPr lang="en-CA" dirty="0"/>
          </a:p>
        </p:txBody>
      </p:sp>
      <p:sp>
        <p:nvSpPr>
          <p:cNvPr id="3" name="Text Placeholder 2"/>
          <p:cNvSpPr>
            <a:spLocks noGrp="1"/>
          </p:cNvSpPr>
          <p:nvPr>
            <p:ph type="body" sz="quarter" idx="13"/>
          </p:nvPr>
        </p:nvSpPr>
        <p:spPr>
          <a:xfrm>
            <a:off x="2746269" y="4378183"/>
            <a:ext cx="7849018" cy="1236839"/>
          </a:xfrm>
        </p:spPr>
        <p:txBody>
          <a:bodyPr lIns="91440" tIns="45720" rIns="91440" bIns="45720" anchor="t"/>
          <a:lstStyle/>
          <a:p>
            <a:pPr algn="r"/>
            <a:r>
              <a:rPr lang="en-US" dirty="0"/>
              <a:t>Spring 2024</a:t>
            </a:r>
            <a:br>
              <a:rPr lang="en-US" sz="3200" dirty="0"/>
            </a:br>
            <a:r>
              <a:rPr lang="en-US" dirty="0"/>
              <a:t>Office of the Chief Human Resources Officer</a:t>
            </a:r>
            <a:endParaRPr lang="en-CA" sz="2000" dirty="0"/>
          </a:p>
        </p:txBody>
      </p:sp>
      <p:sp>
        <p:nvSpPr>
          <p:cNvPr id="4" name="Slide Number Placeholder 3"/>
          <p:cNvSpPr>
            <a:spLocks noGrp="1"/>
          </p:cNvSpPr>
          <p:nvPr>
            <p:ph type="sldNum" sz="quarter" idx="12"/>
          </p:nvPr>
        </p:nvSpPr>
        <p:spPr/>
        <p:txBody>
          <a:bodyPr/>
          <a:lstStyle/>
          <a:p>
            <a:fld id="{32D4B517-E49B-41B6-9DBC-23634E0F1CDC}" type="slidenum">
              <a:rPr lang="en-CA" smtClean="0"/>
              <a:t>1</a:t>
            </a:fld>
            <a:endParaRPr lang="en-CA" dirty="0"/>
          </a:p>
        </p:txBody>
      </p:sp>
    </p:spTree>
    <p:extLst>
      <p:ext uri="{BB962C8B-B14F-4D97-AF65-F5344CB8AC3E}">
        <p14:creationId xmlns:p14="http://schemas.microsoft.com/office/powerpoint/2010/main" val="113058719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B1A3FE-843F-85C2-EC94-F2300B307666}"/>
              </a:ext>
            </a:extLst>
          </p:cNvPr>
          <p:cNvSpPr>
            <a:spLocks noGrp="1"/>
          </p:cNvSpPr>
          <p:nvPr>
            <p:ph type="sldNum" sz="quarter" idx="12"/>
          </p:nvPr>
        </p:nvSpPr>
        <p:spPr/>
        <p:txBody>
          <a:bodyPr/>
          <a:lstStyle/>
          <a:p>
            <a:fld id="{32D4B517-E49B-41B6-9DBC-23634E0F1CDC}" type="slidenum">
              <a:rPr lang="en-CA" smtClean="0"/>
              <a:t>10</a:t>
            </a:fld>
            <a:endParaRPr lang="en-CA"/>
          </a:p>
        </p:txBody>
      </p:sp>
      <p:sp>
        <p:nvSpPr>
          <p:cNvPr id="4" name="Title 3">
            <a:extLst>
              <a:ext uri="{FF2B5EF4-FFF2-40B4-BE49-F238E27FC236}">
                <a16:creationId xmlns:a16="http://schemas.microsoft.com/office/drawing/2014/main" id="{A8B3C0A2-A9F6-8053-9449-8E2C17CBAB74}"/>
              </a:ext>
            </a:extLst>
          </p:cNvPr>
          <p:cNvSpPr>
            <a:spLocks noGrp="1"/>
          </p:cNvSpPr>
          <p:nvPr>
            <p:ph type="title"/>
          </p:nvPr>
        </p:nvSpPr>
        <p:spPr/>
        <p:txBody>
          <a:bodyPr/>
          <a:lstStyle/>
          <a:p>
            <a:r>
              <a:rPr lang="en-CA" sz="2800" dirty="0"/>
              <a:t>Task Force Recommendations: Collection of Survey Data</a:t>
            </a:r>
            <a:endParaRPr lang="en-US" dirty="0"/>
          </a:p>
        </p:txBody>
      </p:sp>
      <p:sp>
        <p:nvSpPr>
          <p:cNvPr id="5" name="TextBox 4">
            <a:extLst>
              <a:ext uri="{FF2B5EF4-FFF2-40B4-BE49-F238E27FC236}">
                <a16:creationId xmlns:a16="http://schemas.microsoft.com/office/drawing/2014/main" id="{C4CA4743-0068-73D3-815B-C8CC65AB6CAB}"/>
              </a:ext>
            </a:extLst>
          </p:cNvPr>
          <p:cNvSpPr txBox="1"/>
          <p:nvPr/>
        </p:nvSpPr>
        <p:spPr>
          <a:xfrm>
            <a:off x="507241" y="1207305"/>
            <a:ext cx="11392752" cy="923330"/>
          </a:xfrm>
          <a:prstGeom prst="rect">
            <a:avLst/>
          </a:prstGeom>
          <a:noFill/>
        </p:spPr>
        <p:txBody>
          <a:bodyPr wrap="square">
            <a:spAutoFit/>
          </a:bodyPr>
          <a:lstStyle/>
          <a:p>
            <a:pPr marL="0" marR="0">
              <a:spcBef>
                <a:spcPts val="0"/>
              </a:spcBef>
              <a:spcAft>
                <a:spcPts val="0"/>
              </a:spcAft>
            </a:pPr>
            <a:r>
              <a:rPr lang="en-CA" dirty="0">
                <a:effectLst/>
                <a:latin typeface="Arial" panose="020B0604020202020204" pitchFamily="34" charset="0"/>
                <a:ea typeface="Calibri" panose="020F0502020204030204" pitchFamily="34" charset="0"/>
              </a:rPr>
              <a:t>The Task Force report outlines </a:t>
            </a:r>
            <a:r>
              <a:rPr lang="en-CA" b="1" dirty="0">
                <a:effectLst/>
                <a:latin typeface="Arial" panose="020B0604020202020204" pitchFamily="34" charset="0"/>
                <a:ea typeface="Calibri" panose="020F0502020204030204" pitchFamily="34" charset="0"/>
              </a:rPr>
              <a:t>challenges for data collection and transparency</a:t>
            </a:r>
            <a:r>
              <a:rPr lang="en-CA" dirty="0">
                <a:effectLst/>
                <a:latin typeface="Arial" panose="020B0604020202020204" pitchFamily="34" charset="0"/>
                <a:ea typeface="Calibri" panose="020F0502020204030204" pitchFamily="34" charset="0"/>
              </a:rPr>
              <a:t> and the importance of collecting </a:t>
            </a:r>
            <a:r>
              <a:rPr lang="en-CA" b="1" dirty="0">
                <a:effectLst/>
                <a:latin typeface="Arial" panose="020B0604020202020204" pitchFamily="34" charset="0"/>
                <a:ea typeface="Calibri" panose="020F0502020204030204" pitchFamily="34" charset="0"/>
              </a:rPr>
              <a:t>distinctions-based, intersectional, and disaggregated data to better address barriers, </a:t>
            </a:r>
            <a:r>
              <a:rPr lang="en-CA" dirty="0">
                <a:effectLst/>
                <a:latin typeface="Arial" panose="020B0604020202020204" pitchFamily="34" charset="0"/>
                <a:ea typeface="Calibri" panose="020F0502020204030204" pitchFamily="34" charset="0"/>
              </a:rPr>
              <a:t>while upholding privacy protections.</a:t>
            </a:r>
            <a:endParaRPr lang="en-CA" sz="1600" dirty="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FE7AD8A6-CA1D-1258-F3F5-EFE8A7C39881}"/>
              </a:ext>
            </a:extLst>
          </p:cNvPr>
          <p:cNvSpPr txBox="1"/>
          <p:nvPr/>
        </p:nvSpPr>
        <p:spPr>
          <a:xfrm>
            <a:off x="507241" y="2432255"/>
            <a:ext cx="5321858" cy="338554"/>
          </a:xfrm>
          <a:prstGeom prst="rect">
            <a:avLst/>
          </a:prstGeom>
          <a:noFill/>
        </p:spPr>
        <p:txBody>
          <a:bodyPr wrap="square">
            <a:spAutoFit/>
          </a:bodyPr>
          <a:lstStyle/>
          <a:p>
            <a:pPr marR="0" lvl="0">
              <a:spcBef>
                <a:spcPts val="1200"/>
              </a:spcBef>
              <a:spcAft>
                <a:spcPts val="0"/>
              </a:spcAft>
              <a:tabLst>
                <a:tab pos="228600" algn="l"/>
                <a:tab pos="457200" algn="l"/>
              </a:tabLst>
            </a:pPr>
            <a:r>
              <a:rPr lang="en-CA" sz="1600" b="1">
                <a:effectLst/>
                <a:latin typeface="Arial" panose="020B0604020202020204" pitchFamily="34" charset="0"/>
                <a:ea typeface="Calibri" panose="020F0502020204030204" pitchFamily="34" charset="0"/>
              </a:rPr>
              <a:t>The Task Force recommends:</a:t>
            </a:r>
          </a:p>
        </p:txBody>
      </p:sp>
      <p:sp>
        <p:nvSpPr>
          <p:cNvPr id="7" name="TextBox 6">
            <a:extLst>
              <a:ext uri="{FF2B5EF4-FFF2-40B4-BE49-F238E27FC236}">
                <a16:creationId xmlns:a16="http://schemas.microsoft.com/office/drawing/2014/main" id="{2CE222BB-E04A-EC0B-93A6-41942B6DCE87}"/>
              </a:ext>
            </a:extLst>
          </p:cNvPr>
          <p:cNvSpPr txBox="1"/>
          <p:nvPr/>
        </p:nvSpPr>
        <p:spPr>
          <a:xfrm>
            <a:off x="593605" y="2961382"/>
            <a:ext cx="3312000" cy="2304000"/>
          </a:xfrm>
          <a:prstGeom prst="rect">
            <a:avLst/>
          </a:prstGeom>
          <a:solidFill>
            <a:schemeClr val="accent2">
              <a:lumMod val="20000"/>
              <a:lumOff val="80000"/>
            </a:schemeClr>
          </a:solidFill>
          <a:ln w="12700">
            <a:solidFill>
              <a:schemeClr val="accent3"/>
            </a:solidFill>
            <a:prstDash val="dashDot"/>
          </a:ln>
        </p:spPr>
        <p:txBody>
          <a:bodyPr wrap="square">
            <a:noAutofit/>
          </a:bodyPr>
          <a:lstStyle/>
          <a:p>
            <a:pPr marR="0" lvl="0">
              <a:spcBef>
                <a:spcPts val="1200"/>
              </a:spcBef>
              <a:spcAft>
                <a:spcPts val="0"/>
              </a:spcAft>
              <a:tabLst>
                <a:tab pos="228600" algn="l"/>
                <a:tab pos="457200" algn="l"/>
              </a:tabLst>
            </a:pPr>
            <a:r>
              <a:rPr lang="en-CA" sz="1600">
                <a:latin typeface="Arial" panose="020B0604020202020204" pitchFamily="34" charset="0"/>
                <a:ea typeface="Calibri" panose="020F0502020204030204" pitchFamily="34" charset="0"/>
              </a:rPr>
              <a:t>Requiring e</a:t>
            </a:r>
            <a:r>
              <a:rPr lang="en-CA" sz="1600">
                <a:effectLst/>
                <a:latin typeface="Arial" panose="020B0604020202020204" pitchFamily="34" charset="0"/>
                <a:ea typeface="Calibri" panose="020F0502020204030204" pitchFamily="34" charset="0"/>
              </a:rPr>
              <a:t>mployers to ask all employees to complete the </a:t>
            </a:r>
            <a:r>
              <a:rPr lang="en-CA" sz="1600" b="1">
                <a:effectLst/>
                <a:latin typeface="Arial" panose="020B0604020202020204" pitchFamily="34" charset="0"/>
                <a:ea typeface="Calibri" panose="020F0502020204030204" pitchFamily="34" charset="0"/>
              </a:rPr>
              <a:t>self-identification survey on initial hiring, on an annual basis, and when leaving</a:t>
            </a:r>
            <a:r>
              <a:rPr lang="en-CA" sz="1600">
                <a:effectLst/>
                <a:latin typeface="Arial" panose="020B0604020202020204" pitchFamily="34" charset="0"/>
                <a:ea typeface="Calibri" panose="020F0502020204030204" pitchFamily="34" charset="0"/>
              </a:rPr>
              <a:t> an employer</a:t>
            </a:r>
          </a:p>
        </p:txBody>
      </p:sp>
      <p:sp>
        <p:nvSpPr>
          <p:cNvPr id="8" name="TextBox 7">
            <a:extLst>
              <a:ext uri="{FF2B5EF4-FFF2-40B4-BE49-F238E27FC236}">
                <a16:creationId xmlns:a16="http://schemas.microsoft.com/office/drawing/2014/main" id="{CDB8E9FD-DF87-32C4-4699-01AD70591030}"/>
              </a:ext>
            </a:extLst>
          </p:cNvPr>
          <p:cNvSpPr txBox="1"/>
          <p:nvPr/>
        </p:nvSpPr>
        <p:spPr>
          <a:xfrm>
            <a:off x="4326019" y="2961382"/>
            <a:ext cx="3312000" cy="2304000"/>
          </a:xfrm>
          <a:prstGeom prst="rect">
            <a:avLst/>
          </a:prstGeom>
          <a:solidFill>
            <a:schemeClr val="accent2">
              <a:lumMod val="20000"/>
              <a:lumOff val="80000"/>
            </a:schemeClr>
          </a:solidFill>
          <a:ln w="12700">
            <a:solidFill>
              <a:schemeClr val="accent4"/>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r>
              <a:rPr lang="en-CA"/>
              <a:t>Mandating the completion of the self-identification survey but </a:t>
            </a:r>
            <a:r>
              <a:rPr lang="en-CA" b="1"/>
              <a:t>maintaining the disclosure of self-identification information voluntary </a:t>
            </a:r>
            <a:r>
              <a:rPr lang="en-CA"/>
              <a:t>(e.g., the employee would be given the option of answering “prefer not to state” for each question); </a:t>
            </a:r>
          </a:p>
        </p:txBody>
      </p:sp>
      <p:sp>
        <p:nvSpPr>
          <p:cNvPr id="9" name="TextBox 8">
            <a:extLst>
              <a:ext uri="{FF2B5EF4-FFF2-40B4-BE49-F238E27FC236}">
                <a16:creationId xmlns:a16="http://schemas.microsoft.com/office/drawing/2014/main" id="{14AD1299-DB5C-AA98-2C8B-D4F3055E6F3F}"/>
              </a:ext>
            </a:extLst>
          </p:cNvPr>
          <p:cNvSpPr txBox="1"/>
          <p:nvPr/>
        </p:nvSpPr>
        <p:spPr>
          <a:xfrm>
            <a:off x="8058433" y="2961382"/>
            <a:ext cx="3312000" cy="2304000"/>
          </a:xfrm>
          <a:prstGeom prst="rect">
            <a:avLst/>
          </a:prstGeom>
          <a:solidFill>
            <a:schemeClr val="accent2">
              <a:lumMod val="20000"/>
              <a:lumOff val="80000"/>
            </a:schemeClr>
          </a:solidFill>
          <a:ln w="12700">
            <a:solidFill>
              <a:schemeClr val="accent4">
                <a:lumMod val="60000"/>
                <a:lumOff val="40000"/>
              </a:schemeClr>
            </a:solidFill>
            <a:prstDash val="dashDot"/>
          </a:ln>
        </p:spPr>
        <p:txBody>
          <a:bodyPr wrap="square">
            <a:noAutofit/>
          </a:bodyPr>
          <a:lstStyle/>
          <a:p>
            <a:pPr marR="0" lvl="0">
              <a:spcBef>
                <a:spcPts val="1200"/>
              </a:spcBef>
              <a:spcAft>
                <a:spcPts val="0"/>
              </a:spcAft>
              <a:tabLst>
                <a:tab pos="228600" algn="l"/>
                <a:tab pos="457200" algn="l"/>
              </a:tabLst>
            </a:pPr>
            <a:r>
              <a:rPr lang="en-CA" sz="1600">
                <a:latin typeface="Arial" panose="020B0604020202020204" pitchFamily="34" charset="0"/>
                <a:ea typeface="Calibri" panose="020F0502020204030204" pitchFamily="34" charset="0"/>
              </a:rPr>
              <a:t>M</a:t>
            </a:r>
            <a:r>
              <a:rPr lang="en-CA" sz="1600">
                <a:effectLst/>
                <a:latin typeface="Arial" panose="020B0604020202020204" pitchFamily="34" charset="0"/>
                <a:ea typeface="Calibri" panose="020F0502020204030204" pitchFamily="34" charset="0"/>
              </a:rPr>
              <a:t>aking self-identification surveys </a:t>
            </a:r>
            <a:r>
              <a:rPr lang="en-CA" sz="1600" b="1">
                <a:effectLst/>
                <a:latin typeface="Arial" panose="020B0604020202020204" pitchFamily="34" charset="0"/>
                <a:ea typeface="Calibri" panose="020F0502020204030204" pitchFamily="34" charset="0"/>
              </a:rPr>
              <a:t>available in accessible formats</a:t>
            </a:r>
            <a:r>
              <a:rPr lang="en-CA" sz="1600">
                <a:effectLst/>
                <a:latin typeface="Arial" panose="020B0604020202020204" pitchFamily="34" charset="0"/>
                <a:ea typeface="Calibri" panose="020F0502020204030204" pitchFamily="34" charset="0"/>
              </a:rPr>
              <a:t>, including all employment equity groups and disaggregated sub-groups, and </a:t>
            </a:r>
            <a:r>
              <a:rPr lang="en-CA" sz="1600" b="1">
                <a:effectLst/>
                <a:latin typeface="Arial" panose="020B0604020202020204" pitchFamily="34" charset="0"/>
                <a:ea typeface="Calibri" panose="020F0502020204030204" pitchFamily="34" charset="0"/>
              </a:rPr>
              <a:t>clarifying that a worker may self-identify as being a member of as many equity groups </a:t>
            </a:r>
            <a:r>
              <a:rPr lang="en-CA" sz="1600">
                <a:effectLst/>
                <a:latin typeface="Arial" panose="020B0604020202020204" pitchFamily="34" charset="0"/>
                <a:ea typeface="Calibri" panose="020F0502020204030204" pitchFamily="34" charset="0"/>
              </a:rPr>
              <a:t>and disaggregated sub-groups </a:t>
            </a:r>
            <a:r>
              <a:rPr lang="en-CA" sz="1600">
                <a:latin typeface="Arial" panose="020B0604020202020204" pitchFamily="34" charset="0"/>
                <a:ea typeface="Calibri" panose="020F0502020204030204" pitchFamily="34" charset="0"/>
              </a:rPr>
              <a:t>that</a:t>
            </a:r>
            <a:r>
              <a:rPr lang="en-CA" sz="1600">
                <a:effectLst/>
                <a:latin typeface="Arial" panose="020B0604020202020204" pitchFamily="34" charset="0"/>
                <a:ea typeface="Calibri" panose="020F0502020204030204" pitchFamily="34" charset="0"/>
              </a:rPr>
              <a:t> apply</a:t>
            </a:r>
          </a:p>
        </p:txBody>
      </p:sp>
    </p:spTree>
    <p:extLst>
      <p:ext uri="{BB962C8B-B14F-4D97-AF65-F5344CB8AC3E}">
        <p14:creationId xmlns:p14="http://schemas.microsoft.com/office/powerpoint/2010/main" val="55723429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0D277B-6521-3C49-0470-6E6B50B3D083}"/>
              </a:ext>
            </a:extLst>
          </p:cNvPr>
          <p:cNvSpPr>
            <a:spLocks noGrp="1"/>
          </p:cNvSpPr>
          <p:nvPr>
            <p:ph type="sldNum" sz="quarter" idx="12"/>
          </p:nvPr>
        </p:nvSpPr>
        <p:spPr/>
        <p:txBody>
          <a:bodyPr/>
          <a:lstStyle/>
          <a:p>
            <a:fld id="{32D4B517-E49B-41B6-9DBC-23634E0F1CDC}" type="slidenum">
              <a:rPr lang="en-CA" smtClean="0"/>
              <a:t>11</a:t>
            </a:fld>
            <a:endParaRPr lang="en-CA" dirty="0"/>
          </a:p>
        </p:txBody>
      </p:sp>
      <p:sp>
        <p:nvSpPr>
          <p:cNvPr id="4" name="Title 3">
            <a:extLst>
              <a:ext uri="{FF2B5EF4-FFF2-40B4-BE49-F238E27FC236}">
                <a16:creationId xmlns:a16="http://schemas.microsoft.com/office/drawing/2014/main" id="{DCBE9464-3AD5-FF70-B6FB-03D5EC8953EF}"/>
              </a:ext>
            </a:extLst>
          </p:cNvPr>
          <p:cNvSpPr>
            <a:spLocks noGrp="1"/>
          </p:cNvSpPr>
          <p:nvPr>
            <p:ph type="title"/>
          </p:nvPr>
        </p:nvSpPr>
        <p:spPr/>
        <p:txBody>
          <a:bodyPr/>
          <a:lstStyle/>
          <a:p>
            <a:r>
              <a:rPr lang="en-CA" sz="2800" dirty="0"/>
              <a:t>Topics and Questions for Consultation: Consent and Data Collection </a:t>
            </a:r>
            <a:endParaRPr lang="en-US" dirty="0"/>
          </a:p>
        </p:txBody>
      </p:sp>
      <p:sp>
        <p:nvSpPr>
          <p:cNvPr id="7" name="TextBox 6">
            <a:extLst>
              <a:ext uri="{FF2B5EF4-FFF2-40B4-BE49-F238E27FC236}">
                <a16:creationId xmlns:a16="http://schemas.microsoft.com/office/drawing/2014/main" id="{755AC77A-1C3F-D16B-E379-12A00317DE4E}"/>
              </a:ext>
            </a:extLst>
          </p:cNvPr>
          <p:cNvSpPr txBox="1"/>
          <p:nvPr/>
        </p:nvSpPr>
        <p:spPr>
          <a:xfrm>
            <a:off x="626811" y="1536174"/>
            <a:ext cx="10719724" cy="3785652"/>
          </a:xfrm>
          <a:prstGeom prst="rect">
            <a:avLst/>
          </a:prstGeom>
          <a:noFill/>
        </p:spPr>
        <p:txBody>
          <a:bodyPr wrap="square">
            <a:spAutoFit/>
          </a:bodyPr>
          <a:lstStyle/>
          <a:p>
            <a:pPr marL="457200" marR="0" lvl="0" indent="-457200">
              <a:spcBef>
                <a:spcPts val="1200"/>
              </a:spcBef>
              <a:spcAft>
                <a:spcPts val="1200"/>
              </a:spcAft>
              <a:buSzPct val="100000"/>
              <a:buFont typeface="+mj-lt"/>
              <a:buAutoNum type="arabicPeriod"/>
              <a:tabLst>
                <a:tab pos="714375" algn="l"/>
              </a:tabLst>
            </a:pPr>
            <a:r>
              <a:rPr lang="en-CA" sz="2000" dirty="0">
                <a:latin typeface="Arial" panose="020B0604020202020204" pitchFamily="34" charset="0"/>
                <a:ea typeface="Calibri" panose="020F0502020204030204" pitchFamily="34" charset="0"/>
              </a:rPr>
              <a:t>a) Would you have concerns with amending the Act to require employers to obtain 	employee consent to collect and use information gathered through self-identification 	surveys? If so, how could we address them? </a:t>
            </a:r>
          </a:p>
          <a:p>
            <a:pPr marL="1079500" lvl="1">
              <a:spcBef>
                <a:spcPts val="1200"/>
              </a:spcBef>
              <a:spcAft>
                <a:spcPts val="1200"/>
              </a:spcAft>
              <a:buSzPct val="100000"/>
            </a:pPr>
            <a:r>
              <a:rPr lang="en-CA" sz="2000" dirty="0">
                <a:latin typeface="Arial" panose="020B0604020202020204" pitchFamily="34" charset="0"/>
                <a:ea typeface="Calibri" panose="020F0502020204030204" pitchFamily="34" charset="0"/>
              </a:rPr>
              <a:t>This approach is in alignment with broader Task Force report arguments to strengthen trust among employees while continuing to ensure privacy protection is maintained. </a:t>
            </a:r>
          </a:p>
          <a:p>
            <a:pPr lvl="1">
              <a:spcBef>
                <a:spcPts val="1200"/>
              </a:spcBef>
              <a:spcAft>
                <a:spcPts val="1200"/>
              </a:spcAft>
              <a:buSzPct val="100000"/>
              <a:tabLst>
                <a:tab pos="714375" algn="l"/>
              </a:tabLst>
            </a:pPr>
            <a:r>
              <a:rPr lang="en-CA" sz="2000" dirty="0">
                <a:effectLst/>
                <a:latin typeface="Arial" panose="020B0604020202020204" pitchFamily="34" charset="0"/>
                <a:ea typeface="Calibri" panose="020F0502020204030204" pitchFamily="34" charset="0"/>
              </a:rPr>
              <a:t>b) How would you address challenges associated with employee self-identification? Are 	there other legislative amendments and/or employer initiatives that could be 	implemented to improve employee trust and increase self-identification survey 	response rates? </a:t>
            </a:r>
          </a:p>
        </p:txBody>
      </p:sp>
      <p:sp>
        <p:nvSpPr>
          <p:cNvPr id="5" name="TextBox 4">
            <a:extLst>
              <a:ext uri="{FF2B5EF4-FFF2-40B4-BE49-F238E27FC236}">
                <a16:creationId xmlns:a16="http://schemas.microsoft.com/office/drawing/2014/main" id="{9B5F4B8F-66D5-5B9F-56F6-9EDB1F39151B}"/>
              </a:ext>
            </a:extLst>
          </p:cNvPr>
          <p:cNvSpPr txBox="1"/>
          <p:nvPr/>
        </p:nvSpPr>
        <p:spPr>
          <a:xfrm>
            <a:off x="1012265" y="5603351"/>
            <a:ext cx="9783226" cy="830997"/>
          </a:xfrm>
          <a:prstGeom prst="rect">
            <a:avLst/>
          </a:prstGeom>
          <a:noFill/>
        </p:spPr>
        <p:txBody>
          <a:bodyPr wrap="square">
            <a:spAutoFit/>
          </a:bodyPr>
          <a:lstStyle/>
          <a:p>
            <a:r>
              <a:rPr lang="en-US" sz="1600" b="1" dirty="0">
                <a:latin typeface="Arial"/>
                <a:ea typeface="Calibri"/>
                <a:cs typeface="Arial"/>
              </a:rPr>
              <a:t>OCHRO comment</a:t>
            </a:r>
            <a:r>
              <a:rPr lang="en-US" sz="1600" dirty="0">
                <a:latin typeface="Arial"/>
                <a:ea typeface="Calibri"/>
                <a:cs typeface="Arial"/>
              </a:rPr>
              <a:t>: With the centralization of self-ID data collection under OCHRO, departments will have an important role in communicating the mandatory and voluntary aspects of the self-ID questionnaire and helping to build trust in the process. </a:t>
            </a:r>
            <a:endParaRPr lang="en-CA" sz="1600" dirty="0"/>
          </a:p>
        </p:txBody>
      </p:sp>
    </p:spTree>
    <p:extLst>
      <p:ext uri="{BB962C8B-B14F-4D97-AF65-F5344CB8AC3E}">
        <p14:creationId xmlns:p14="http://schemas.microsoft.com/office/powerpoint/2010/main" val="286346793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621866-CF92-3D5F-38D0-7122BD940D98}"/>
              </a:ext>
            </a:extLst>
          </p:cNvPr>
          <p:cNvSpPr>
            <a:spLocks noGrp="1"/>
          </p:cNvSpPr>
          <p:nvPr>
            <p:ph type="sldNum" sz="quarter" idx="12"/>
          </p:nvPr>
        </p:nvSpPr>
        <p:spPr/>
        <p:txBody>
          <a:bodyPr/>
          <a:lstStyle/>
          <a:p>
            <a:fld id="{32D4B517-E49B-41B6-9DBC-23634E0F1CDC}" type="slidenum">
              <a:rPr lang="en-CA" smtClean="0"/>
              <a:t>12</a:t>
            </a:fld>
            <a:endParaRPr lang="en-CA" dirty="0"/>
          </a:p>
        </p:txBody>
      </p:sp>
      <p:sp>
        <p:nvSpPr>
          <p:cNvPr id="4" name="Title 3">
            <a:extLst>
              <a:ext uri="{FF2B5EF4-FFF2-40B4-BE49-F238E27FC236}">
                <a16:creationId xmlns:a16="http://schemas.microsoft.com/office/drawing/2014/main" id="{2128273A-8DF5-EA76-13EA-6D87194CF4C4}"/>
              </a:ext>
            </a:extLst>
          </p:cNvPr>
          <p:cNvSpPr>
            <a:spLocks noGrp="1"/>
          </p:cNvSpPr>
          <p:nvPr>
            <p:ph type="title"/>
          </p:nvPr>
        </p:nvSpPr>
        <p:spPr>
          <a:xfrm>
            <a:off x="1012265" y="138062"/>
            <a:ext cx="7243976" cy="878670"/>
          </a:xfrm>
        </p:spPr>
        <p:txBody>
          <a:bodyPr>
            <a:normAutofit/>
          </a:bodyPr>
          <a:lstStyle/>
          <a:p>
            <a:r>
              <a:rPr lang="en-US" dirty="0">
                <a:solidFill>
                  <a:schemeClr val="tx2"/>
                </a:solidFill>
                <a:latin typeface="Calibri"/>
                <a:cs typeface="Calibri"/>
              </a:rPr>
              <a:t>Theme Two</a:t>
            </a:r>
            <a:endParaRPr lang="en-US" dirty="0">
              <a:solidFill>
                <a:schemeClr val="tx2"/>
              </a:solidFill>
            </a:endParaRPr>
          </a:p>
        </p:txBody>
      </p:sp>
      <p:sp>
        <p:nvSpPr>
          <p:cNvPr id="3" name="Content Placeholder 2">
            <a:extLst>
              <a:ext uri="{FF2B5EF4-FFF2-40B4-BE49-F238E27FC236}">
                <a16:creationId xmlns:a16="http://schemas.microsoft.com/office/drawing/2014/main" id="{094A80EE-148D-233F-5BFB-F52C680CBDBA}"/>
              </a:ext>
            </a:extLst>
          </p:cNvPr>
          <p:cNvSpPr>
            <a:spLocks noGrp="1"/>
          </p:cNvSpPr>
          <p:nvPr>
            <p:ph idx="10"/>
          </p:nvPr>
        </p:nvSpPr>
        <p:spPr/>
        <p:txBody>
          <a:bodyPr/>
          <a:lstStyle/>
          <a:p>
            <a:endParaRPr lang="en-CA" dirty="0"/>
          </a:p>
          <a:p>
            <a:endParaRPr lang="en-CA" dirty="0"/>
          </a:p>
          <a:p>
            <a:endParaRPr lang="en-CA" dirty="0"/>
          </a:p>
          <a:p>
            <a:pPr algn="ctr"/>
            <a:r>
              <a:rPr lang="en-CA" sz="4000" b="1" dirty="0"/>
              <a:t>Supporting Employees and Employers</a:t>
            </a:r>
            <a:endParaRPr lang="en-US" sz="4000" b="1" dirty="0"/>
          </a:p>
        </p:txBody>
      </p:sp>
    </p:spTree>
    <p:extLst>
      <p:ext uri="{BB962C8B-B14F-4D97-AF65-F5344CB8AC3E}">
        <p14:creationId xmlns:p14="http://schemas.microsoft.com/office/powerpoint/2010/main" val="9397629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C4050D-62DF-1BB5-C620-F48348E7C47B}"/>
              </a:ext>
            </a:extLst>
          </p:cNvPr>
          <p:cNvSpPr>
            <a:spLocks noGrp="1"/>
          </p:cNvSpPr>
          <p:nvPr>
            <p:ph type="sldNum" sz="quarter" idx="12"/>
          </p:nvPr>
        </p:nvSpPr>
        <p:spPr/>
        <p:txBody>
          <a:bodyPr/>
          <a:lstStyle/>
          <a:p>
            <a:fld id="{32D4B517-E49B-41B6-9DBC-23634E0F1CDC}" type="slidenum">
              <a:rPr lang="en-CA" smtClean="0"/>
              <a:t>13</a:t>
            </a:fld>
            <a:endParaRPr lang="en-CA" dirty="0"/>
          </a:p>
        </p:txBody>
      </p:sp>
      <p:sp>
        <p:nvSpPr>
          <p:cNvPr id="4" name="Title 3">
            <a:extLst>
              <a:ext uri="{FF2B5EF4-FFF2-40B4-BE49-F238E27FC236}">
                <a16:creationId xmlns:a16="http://schemas.microsoft.com/office/drawing/2014/main" id="{F6768D55-C01B-D460-7F47-C4E180CEAD2A}"/>
              </a:ext>
            </a:extLst>
          </p:cNvPr>
          <p:cNvSpPr>
            <a:spLocks noGrp="1"/>
          </p:cNvSpPr>
          <p:nvPr>
            <p:ph type="title"/>
          </p:nvPr>
        </p:nvSpPr>
        <p:spPr/>
        <p:txBody>
          <a:bodyPr/>
          <a:lstStyle/>
          <a:p>
            <a:r>
              <a:rPr lang="en-CA" sz="2800" dirty="0"/>
              <a:t>Meaningful Consultations</a:t>
            </a:r>
            <a:endParaRPr lang="en-US" dirty="0"/>
          </a:p>
        </p:txBody>
      </p:sp>
      <p:sp>
        <p:nvSpPr>
          <p:cNvPr id="5" name="TextBox 4">
            <a:extLst>
              <a:ext uri="{FF2B5EF4-FFF2-40B4-BE49-F238E27FC236}">
                <a16:creationId xmlns:a16="http://schemas.microsoft.com/office/drawing/2014/main" id="{735A5570-5EBD-2E0D-6C1F-AB9E1E9465F8}"/>
              </a:ext>
            </a:extLst>
          </p:cNvPr>
          <p:cNvSpPr txBox="1"/>
          <p:nvPr/>
        </p:nvSpPr>
        <p:spPr>
          <a:xfrm>
            <a:off x="424543" y="1104182"/>
            <a:ext cx="11236515" cy="707886"/>
          </a:xfrm>
          <a:prstGeom prst="rect">
            <a:avLst/>
          </a:prstGeom>
          <a:noFill/>
        </p:spPr>
        <p:txBody>
          <a:bodyPr wrap="square">
            <a:spAutoFit/>
          </a:bodyPr>
          <a:lstStyle/>
          <a:p>
            <a:pPr marL="0" marR="0">
              <a:spcBef>
                <a:spcPts val="1200"/>
              </a:spcBef>
              <a:spcAft>
                <a:spcPts val="0"/>
              </a:spcAft>
            </a:pPr>
            <a:r>
              <a:rPr lang="en-CA" sz="2000" dirty="0">
                <a:effectLst/>
                <a:latin typeface="Arial" panose="020B0604020202020204" pitchFamily="34" charset="0"/>
                <a:ea typeface="Calibri" panose="020F0502020204030204" pitchFamily="34" charset="0"/>
              </a:rPr>
              <a:t>Under the EE Act, employers must </a:t>
            </a:r>
            <a:r>
              <a:rPr lang="en-CA" sz="2000" b="1" dirty="0">
                <a:effectLst/>
                <a:latin typeface="Arial" panose="020B0604020202020204" pitchFamily="34" charset="0"/>
                <a:ea typeface="Calibri" panose="020F0502020204030204" pitchFamily="34" charset="0"/>
              </a:rPr>
              <a:t>consult with employees’ representatives and bargaining agents </a:t>
            </a:r>
            <a:r>
              <a:rPr lang="en-CA" sz="2000" dirty="0">
                <a:effectLst/>
                <a:latin typeface="Arial" panose="020B0604020202020204" pitchFamily="34" charset="0"/>
                <a:ea typeface="Calibri" panose="020F0502020204030204" pitchFamily="34" charset="0"/>
              </a:rPr>
              <a:t>to:</a:t>
            </a:r>
            <a:endParaRPr lang="en-CA" dirty="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BE20E7AF-7232-3838-3EAC-C2127A91163A}"/>
              </a:ext>
            </a:extLst>
          </p:cNvPr>
          <p:cNvSpPr txBox="1"/>
          <p:nvPr/>
        </p:nvSpPr>
        <p:spPr>
          <a:xfrm>
            <a:off x="1235242" y="1946879"/>
            <a:ext cx="2140417" cy="2758285"/>
          </a:xfrm>
          <a:prstGeom prst="rect">
            <a:avLst/>
          </a:prstGeom>
          <a:solidFill>
            <a:schemeClr val="accent2">
              <a:lumMod val="20000"/>
              <a:lumOff val="80000"/>
            </a:schemeClr>
          </a:solidFill>
          <a:ln w="12700">
            <a:solidFill>
              <a:schemeClr val="accent3"/>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spcBef>
                <a:spcPts val="1200"/>
              </a:spcBef>
              <a:spcAft>
                <a:spcPts val="0"/>
              </a:spcAft>
              <a:tabLst>
                <a:tab pos="228600" algn="l"/>
                <a:tab pos="457200" algn="l"/>
              </a:tabLst>
            </a:pPr>
            <a:r>
              <a:rPr lang="en-CA" b="1" dirty="0">
                <a:effectLst/>
                <a:latin typeface="Arial" panose="020B0604020202020204" pitchFamily="34" charset="0"/>
                <a:ea typeface="Calibri" panose="020F0502020204030204" pitchFamily="34" charset="0"/>
              </a:rPr>
              <a:t>Seek their views </a:t>
            </a:r>
            <a:r>
              <a:rPr lang="en-CA" dirty="0">
                <a:effectLst/>
                <a:latin typeface="Arial" panose="020B0604020202020204" pitchFamily="34" charset="0"/>
                <a:ea typeface="Calibri" panose="020F0502020204030204" pitchFamily="34" charset="0"/>
              </a:rPr>
              <a:t>on the assistance representatives can provide to facilitate the implementation of employment equity in </a:t>
            </a:r>
            <a:r>
              <a:rPr lang="en-CA" dirty="0">
                <a:latin typeface="Arial" panose="020B0604020202020204" pitchFamily="34" charset="0"/>
                <a:ea typeface="Calibri" panose="020F0502020204030204" pitchFamily="34" charset="0"/>
              </a:rPr>
              <a:t>the </a:t>
            </a:r>
            <a:r>
              <a:rPr lang="en-CA" dirty="0">
                <a:effectLst/>
                <a:latin typeface="Arial" panose="020B0604020202020204" pitchFamily="34" charset="0"/>
                <a:ea typeface="Calibri" panose="020F0502020204030204" pitchFamily="34" charset="0"/>
              </a:rPr>
              <a:t>workplace and communication to employees on matters related to employment equity</a:t>
            </a:r>
          </a:p>
        </p:txBody>
      </p:sp>
      <p:sp>
        <p:nvSpPr>
          <p:cNvPr id="7" name="TextBox 6">
            <a:extLst>
              <a:ext uri="{FF2B5EF4-FFF2-40B4-BE49-F238E27FC236}">
                <a16:creationId xmlns:a16="http://schemas.microsoft.com/office/drawing/2014/main" id="{44F5A846-CA5C-C329-9FCF-B94937DD7282}"/>
              </a:ext>
            </a:extLst>
          </p:cNvPr>
          <p:cNvSpPr txBox="1"/>
          <p:nvPr/>
        </p:nvSpPr>
        <p:spPr>
          <a:xfrm>
            <a:off x="4692183" y="1946880"/>
            <a:ext cx="1918163" cy="2154436"/>
          </a:xfrm>
          <a:prstGeom prst="rect">
            <a:avLst/>
          </a:prstGeom>
          <a:solidFill>
            <a:schemeClr val="accent2">
              <a:lumMod val="20000"/>
              <a:lumOff val="80000"/>
            </a:schemeClr>
          </a:solidFill>
          <a:ln w="12700">
            <a:solidFill>
              <a:schemeClr val="tx1"/>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spcBef>
                <a:spcPts val="1200"/>
              </a:spcBef>
              <a:spcAft>
                <a:spcPts val="0"/>
              </a:spcAft>
              <a:tabLst>
                <a:tab pos="228600" algn="l"/>
                <a:tab pos="457200" algn="l"/>
              </a:tabLst>
            </a:pPr>
            <a:r>
              <a:rPr lang="en-CA" b="1" dirty="0">
                <a:effectLst/>
                <a:latin typeface="Arial" panose="020B0604020202020204" pitchFamily="34" charset="0"/>
                <a:ea typeface="Calibri" panose="020F0502020204030204" pitchFamily="34" charset="0"/>
              </a:rPr>
              <a:t>Seek their </a:t>
            </a:r>
            <a:r>
              <a:rPr lang="en-CA" b="1" dirty="0">
                <a:latin typeface="Arial" panose="020B0604020202020204" pitchFamily="34" charset="0"/>
                <a:ea typeface="Calibri" panose="020F0502020204030204" pitchFamily="34" charset="0"/>
              </a:rPr>
              <a:t>views </a:t>
            </a:r>
            <a:r>
              <a:rPr lang="en-CA" dirty="0">
                <a:latin typeface="Arial" panose="020B0604020202020204" pitchFamily="34" charset="0"/>
                <a:ea typeface="Calibri" panose="020F0502020204030204" pitchFamily="34" charset="0"/>
              </a:rPr>
              <a:t>on the </a:t>
            </a:r>
            <a:r>
              <a:rPr lang="en-CA" dirty="0">
                <a:effectLst/>
                <a:latin typeface="Arial" panose="020B0604020202020204" pitchFamily="34" charset="0"/>
                <a:ea typeface="Calibri" panose="020F0502020204030204" pitchFamily="34" charset="0"/>
              </a:rPr>
              <a:t>preparation, implementation and revision of the employment equity plan</a:t>
            </a:r>
            <a:endParaRPr lang="en-CA" sz="1400" dirty="0">
              <a:effectLst/>
              <a:latin typeface="Arial" panose="020B0604020202020204" pitchFamily="34" charset="0"/>
              <a:ea typeface="Calibri" panose="020F0502020204030204" pitchFamily="34" charset="0"/>
            </a:endParaRPr>
          </a:p>
          <a:p>
            <a:endParaRPr lang="en-CA" dirty="0"/>
          </a:p>
        </p:txBody>
      </p:sp>
      <p:sp>
        <p:nvSpPr>
          <p:cNvPr id="8" name="TextBox 7">
            <a:extLst>
              <a:ext uri="{FF2B5EF4-FFF2-40B4-BE49-F238E27FC236}">
                <a16:creationId xmlns:a16="http://schemas.microsoft.com/office/drawing/2014/main" id="{87404727-A60E-672D-73FD-97E44AAD72AA}"/>
              </a:ext>
            </a:extLst>
          </p:cNvPr>
          <p:cNvSpPr txBox="1"/>
          <p:nvPr/>
        </p:nvSpPr>
        <p:spPr>
          <a:xfrm>
            <a:off x="8098247" y="1946879"/>
            <a:ext cx="3123388" cy="1969769"/>
          </a:xfrm>
          <a:prstGeom prst="rect">
            <a:avLst/>
          </a:prstGeom>
          <a:solidFill>
            <a:schemeClr val="accent2">
              <a:lumMod val="20000"/>
              <a:lumOff val="80000"/>
            </a:schemeClr>
          </a:solidFill>
          <a:ln w="12700">
            <a:solidFill>
              <a:schemeClr val="accent3"/>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spcBef>
                <a:spcPts val="1200"/>
              </a:spcBef>
              <a:spcAft>
                <a:spcPts val="0"/>
              </a:spcAft>
              <a:tabLst>
                <a:tab pos="228600" algn="l"/>
                <a:tab pos="457200" algn="l"/>
              </a:tabLst>
            </a:pPr>
            <a:r>
              <a:rPr lang="en-CA" b="1" dirty="0">
                <a:effectLst/>
                <a:latin typeface="Arial" panose="020B0604020202020204" pitchFamily="34" charset="0"/>
                <a:ea typeface="Calibri" panose="020F0502020204030204" pitchFamily="34" charset="0"/>
              </a:rPr>
              <a:t>Determine ways</a:t>
            </a:r>
            <a:r>
              <a:rPr lang="en-CA" dirty="0">
                <a:effectLst/>
                <a:latin typeface="Arial" panose="020B0604020202020204" pitchFamily="34" charset="0"/>
                <a:ea typeface="Calibri" panose="020F0502020204030204" pitchFamily="34" charset="0"/>
              </a:rPr>
              <a:t> to minimize adverse impacts of seniority rights with respect to a layoff or recall on employment opportunities of persons in designated groups</a:t>
            </a:r>
            <a:endParaRPr lang="en-CA" sz="1400" dirty="0">
              <a:effectLst/>
              <a:latin typeface="Arial" panose="020B06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F5BB639D-DC8C-6430-4BAE-0EAC9A436E14}"/>
              </a:ext>
            </a:extLst>
          </p:cNvPr>
          <p:cNvSpPr txBox="1"/>
          <p:nvPr/>
        </p:nvSpPr>
        <p:spPr>
          <a:xfrm>
            <a:off x="686868" y="5245986"/>
            <a:ext cx="10269890" cy="1015663"/>
          </a:xfrm>
          <a:prstGeom prst="rect">
            <a:avLst/>
          </a:prstGeom>
          <a:noFill/>
        </p:spPr>
        <p:txBody>
          <a:bodyPr wrap="square">
            <a:spAutoFit/>
          </a:bodyPr>
          <a:lstStyle/>
          <a:p>
            <a:pPr marL="0" marR="0" algn="ctr">
              <a:spcBef>
                <a:spcPts val="0"/>
              </a:spcBef>
              <a:spcAft>
                <a:spcPts val="0"/>
              </a:spcAft>
            </a:pPr>
            <a:r>
              <a:rPr lang="en-CA" sz="2000" dirty="0">
                <a:latin typeface="Arial" panose="020B0604020202020204" pitchFamily="34" charset="0"/>
                <a:ea typeface="Calibri" panose="020F0502020204030204" pitchFamily="34" charset="0"/>
              </a:rPr>
              <a:t>Currently, e</a:t>
            </a:r>
            <a:r>
              <a:rPr lang="en-CA" sz="2000" dirty="0">
                <a:effectLst/>
                <a:latin typeface="Arial" panose="020B0604020202020204" pitchFamily="34" charset="0"/>
                <a:ea typeface="Calibri" panose="020F0502020204030204" pitchFamily="34" charset="0"/>
              </a:rPr>
              <a:t>mployers </a:t>
            </a:r>
            <a:r>
              <a:rPr lang="en-CA" sz="2000" b="1" dirty="0">
                <a:effectLst/>
                <a:latin typeface="Arial" panose="020B0604020202020204" pitchFamily="34" charset="0"/>
                <a:ea typeface="Calibri" panose="020F0502020204030204" pitchFamily="34" charset="0"/>
              </a:rPr>
              <a:t>must communicate information to employees </a:t>
            </a:r>
            <a:r>
              <a:rPr lang="en-CA" sz="2000" dirty="0">
                <a:effectLst/>
                <a:latin typeface="Arial" panose="020B0604020202020204" pitchFamily="34" charset="0"/>
                <a:ea typeface="Calibri" panose="020F0502020204030204" pitchFamily="34" charset="0"/>
              </a:rPr>
              <a:t>regarding the purpose, measures, and progress made in implementing employment equity, but </a:t>
            </a:r>
            <a:r>
              <a:rPr lang="en-CA" sz="2000" b="1" dirty="0">
                <a:effectLst/>
                <a:latin typeface="Arial" panose="020B0604020202020204" pitchFamily="34" charset="0"/>
                <a:ea typeface="Calibri" panose="020F0502020204030204" pitchFamily="34" charset="0"/>
              </a:rPr>
              <a:t>they do not have to consult with members of designated groups</a:t>
            </a:r>
            <a:endParaRPr lang="en-CA" b="1"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8200789"/>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8BF9B6-DCE1-0DB3-4308-6A423C18D773}"/>
              </a:ext>
            </a:extLst>
          </p:cNvPr>
          <p:cNvSpPr>
            <a:spLocks noGrp="1"/>
          </p:cNvSpPr>
          <p:nvPr>
            <p:ph type="sldNum" sz="quarter" idx="12"/>
          </p:nvPr>
        </p:nvSpPr>
        <p:spPr/>
        <p:txBody>
          <a:bodyPr/>
          <a:lstStyle/>
          <a:p>
            <a:fld id="{32D4B517-E49B-41B6-9DBC-23634E0F1CDC}" type="slidenum">
              <a:rPr lang="en-CA" smtClean="0"/>
              <a:t>14</a:t>
            </a:fld>
            <a:endParaRPr lang="en-CA" dirty="0"/>
          </a:p>
        </p:txBody>
      </p:sp>
      <p:sp>
        <p:nvSpPr>
          <p:cNvPr id="4" name="Title 3">
            <a:extLst>
              <a:ext uri="{FF2B5EF4-FFF2-40B4-BE49-F238E27FC236}">
                <a16:creationId xmlns:a16="http://schemas.microsoft.com/office/drawing/2014/main" id="{23FFB083-8DF9-AA24-0983-4C3465ADE7B5}"/>
              </a:ext>
            </a:extLst>
          </p:cNvPr>
          <p:cNvSpPr>
            <a:spLocks noGrp="1"/>
          </p:cNvSpPr>
          <p:nvPr>
            <p:ph type="title"/>
          </p:nvPr>
        </p:nvSpPr>
        <p:spPr/>
        <p:txBody>
          <a:bodyPr/>
          <a:lstStyle/>
          <a:p>
            <a:r>
              <a:rPr lang="en-CA" sz="2800" dirty="0"/>
              <a:t>Task Force Recommendations: Meaningful Consultations</a:t>
            </a:r>
            <a:endParaRPr lang="en-US" dirty="0"/>
          </a:p>
        </p:txBody>
      </p:sp>
      <p:sp>
        <p:nvSpPr>
          <p:cNvPr id="5" name="TextBox 4">
            <a:extLst>
              <a:ext uri="{FF2B5EF4-FFF2-40B4-BE49-F238E27FC236}">
                <a16:creationId xmlns:a16="http://schemas.microsoft.com/office/drawing/2014/main" id="{20BB08B9-19C5-42D6-AED7-59359EE12489}"/>
              </a:ext>
            </a:extLst>
          </p:cNvPr>
          <p:cNvSpPr txBox="1"/>
          <p:nvPr/>
        </p:nvSpPr>
        <p:spPr>
          <a:xfrm>
            <a:off x="399623" y="1261666"/>
            <a:ext cx="11392753" cy="923330"/>
          </a:xfrm>
          <a:prstGeom prst="rect">
            <a:avLst/>
          </a:prstGeom>
          <a:noFill/>
        </p:spPr>
        <p:txBody>
          <a:bodyPr wrap="square">
            <a:spAutoFit/>
          </a:bodyPr>
          <a:lstStyle/>
          <a:p>
            <a:pPr marL="0" marR="0">
              <a:spcBef>
                <a:spcPts val="0"/>
              </a:spcBef>
              <a:spcAft>
                <a:spcPts val="0"/>
              </a:spcAft>
            </a:pPr>
            <a:r>
              <a:rPr lang="en-CA" dirty="0">
                <a:effectLst/>
                <a:latin typeface="Arial" panose="020B0604020202020204" pitchFamily="34" charset="0"/>
                <a:ea typeface="Calibri" panose="020F0502020204030204" pitchFamily="34" charset="0"/>
              </a:rPr>
              <a:t>The Task Force stresses the importance of </a:t>
            </a:r>
            <a:r>
              <a:rPr lang="en-CA" b="1" dirty="0">
                <a:effectLst/>
                <a:latin typeface="Arial" panose="020B0604020202020204" pitchFamily="34" charset="0"/>
                <a:ea typeface="Calibri" panose="020F0502020204030204" pitchFamily="34" charset="0"/>
              </a:rPr>
              <a:t>two-way dialogue </a:t>
            </a:r>
            <a:r>
              <a:rPr lang="en-CA" dirty="0">
                <a:effectLst/>
                <a:latin typeface="Arial" panose="020B0604020202020204" pitchFamily="34" charset="0"/>
                <a:ea typeface="Calibri" panose="020F0502020204030204" pitchFamily="34" charset="0"/>
              </a:rPr>
              <a:t>between employers and employees, and ongoing collaboration with members of designated groups to better </a:t>
            </a:r>
            <a:r>
              <a:rPr lang="en-CA" b="1" dirty="0">
                <a:effectLst/>
                <a:latin typeface="Arial" panose="020B0604020202020204" pitchFamily="34" charset="0"/>
                <a:ea typeface="Calibri" panose="020F0502020204030204" pitchFamily="34" charset="0"/>
              </a:rPr>
              <a:t>understand their experiences in the workplace </a:t>
            </a:r>
            <a:r>
              <a:rPr lang="en-CA" dirty="0">
                <a:effectLst/>
                <a:latin typeface="Arial" panose="020B0604020202020204" pitchFamily="34" charset="0"/>
                <a:ea typeface="Calibri" panose="020F0502020204030204" pitchFamily="34" charset="0"/>
              </a:rPr>
              <a:t>and </a:t>
            </a:r>
            <a:r>
              <a:rPr lang="en-CA" b="1" dirty="0">
                <a:effectLst/>
                <a:latin typeface="Arial" panose="020B0604020202020204" pitchFamily="34" charset="0"/>
                <a:ea typeface="Calibri" panose="020F0502020204030204" pitchFamily="34" charset="0"/>
              </a:rPr>
              <a:t>remove employment barriers they face.</a:t>
            </a:r>
            <a:endParaRPr lang="en-CA" sz="1600" b="1" dirty="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404BF356-B06D-C9A1-A873-A6766EE2554B}"/>
              </a:ext>
            </a:extLst>
          </p:cNvPr>
          <p:cNvSpPr txBox="1"/>
          <p:nvPr/>
        </p:nvSpPr>
        <p:spPr>
          <a:xfrm>
            <a:off x="399623" y="2389370"/>
            <a:ext cx="11182777" cy="3970318"/>
          </a:xfrm>
          <a:prstGeom prst="rect">
            <a:avLst/>
          </a:prstGeom>
          <a:noFill/>
        </p:spPr>
        <p:txBody>
          <a:bodyPr wrap="square">
            <a:spAutoFit/>
          </a:bodyPr>
          <a:lstStyle/>
          <a:p>
            <a:pPr marL="0" marR="0">
              <a:spcBef>
                <a:spcPts val="1200"/>
              </a:spcBef>
              <a:spcAft>
                <a:spcPts val="0"/>
              </a:spcAft>
            </a:pPr>
            <a:r>
              <a:rPr lang="en-CA" sz="1600" b="1" dirty="0">
                <a:solidFill>
                  <a:srgbClr val="000000"/>
                </a:solidFill>
                <a:effectLst/>
                <a:latin typeface="Arial" panose="020B0604020202020204" pitchFamily="34" charset="0"/>
                <a:ea typeface="Calibri" panose="020F0502020204030204" pitchFamily="34" charset="0"/>
              </a:rPr>
              <a:t>The Task Force recommends:</a:t>
            </a:r>
          </a:p>
          <a:p>
            <a:pPr marL="285750" indent="-285750">
              <a:spcBef>
                <a:spcPts val="1200"/>
              </a:spcBef>
              <a:buFont typeface="Arial" panose="020B0604020202020204" pitchFamily="34" charset="0"/>
              <a:buChar char="•"/>
            </a:pPr>
            <a:r>
              <a:rPr lang="en-CA" sz="1600" dirty="0">
                <a:latin typeface="Arial" panose="020B0604020202020204" pitchFamily="34" charset="0"/>
                <a:ea typeface="Calibri" panose="020F0502020204030204" pitchFamily="34" charset="0"/>
              </a:rPr>
              <a:t>I</a:t>
            </a:r>
            <a:r>
              <a:rPr lang="en-CA" sz="1600" dirty="0">
                <a:effectLst/>
                <a:latin typeface="Arial" panose="020B0604020202020204" pitchFamily="34" charset="0"/>
                <a:ea typeface="Calibri" panose="020F0502020204030204" pitchFamily="34" charset="0"/>
              </a:rPr>
              <a:t>ntroducing a </a:t>
            </a:r>
            <a:r>
              <a:rPr lang="en-CA" sz="1600" b="1" dirty="0">
                <a:effectLst/>
                <a:latin typeface="Arial" panose="020B0604020202020204" pitchFamily="34" charset="0"/>
                <a:ea typeface="Calibri" panose="020F0502020204030204" pitchFamily="34" charset="0"/>
              </a:rPr>
              <a:t>legislative requirement for the creation of Joint Employment Equity Committees</a:t>
            </a:r>
          </a:p>
          <a:p>
            <a:pPr lvl="1">
              <a:spcBef>
                <a:spcPts val="1200"/>
              </a:spcBef>
              <a:tabLst>
                <a:tab pos="228600" algn="l"/>
                <a:tab pos="457200" algn="l"/>
              </a:tabLst>
            </a:pPr>
            <a:r>
              <a:rPr lang="en-CA" sz="1600" dirty="0">
                <a:latin typeface="Arial" panose="020B0604020202020204" pitchFamily="34" charset="0"/>
                <a:ea typeface="Calibri" panose="020F0502020204030204" pitchFamily="34" charset="0"/>
              </a:rPr>
              <a:t>It would be made up </a:t>
            </a:r>
            <a:r>
              <a:rPr lang="en-CA" sz="1600" dirty="0">
                <a:effectLst/>
                <a:latin typeface="Arial" panose="020B0604020202020204" pitchFamily="34" charset="0"/>
                <a:ea typeface="Calibri" panose="020F0502020204030204" pitchFamily="34" charset="0"/>
              </a:rPr>
              <a:t>of representatives of management</a:t>
            </a:r>
            <a:r>
              <a:rPr lang="en-CA" sz="1600" dirty="0">
                <a:solidFill>
                  <a:srgbClr val="FF0000"/>
                </a:solidFill>
                <a:effectLst/>
                <a:latin typeface="Arial" panose="020B0604020202020204" pitchFamily="34" charset="0"/>
                <a:ea typeface="Calibri" panose="020F0502020204030204" pitchFamily="34" charset="0"/>
              </a:rPr>
              <a:t> </a:t>
            </a:r>
            <a:r>
              <a:rPr lang="en-CA" sz="1600" dirty="0">
                <a:effectLst/>
                <a:latin typeface="Arial" panose="020B0604020202020204" pitchFamily="34" charset="0"/>
                <a:ea typeface="Calibri" panose="020F0502020204030204" pitchFamily="34" charset="0"/>
              </a:rPr>
              <a:t>and employees, with the aim of creating collaborative spaces to identify and remove barriers</a:t>
            </a:r>
          </a:p>
          <a:p>
            <a:pPr marL="285750" indent="-285750">
              <a:spcBef>
                <a:spcPts val="1200"/>
              </a:spcBef>
              <a:buFont typeface="Arial" panose="020B0604020202020204" pitchFamily="34" charset="0"/>
              <a:buChar char="•"/>
            </a:pPr>
            <a:r>
              <a:rPr lang="en-CA" sz="1600" dirty="0">
                <a:latin typeface="Arial" panose="020B0604020202020204" pitchFamily="34" charset="0"/>
                <a:ea typeface="Calibri" panose="020F0502020204030204" pitchFamily="34" charset="0"/>
              </a:rPr>
              <a:t>P</a:t>
            </a:r>
            <a:r>
              <a:rPr lang="en-CA" sz="1600" dirty="0">
                <a:effectLst/>
                <a:latin typeface="Arial" panose="020B0604020202020204" pitchFamily="34" charset="0"/>
                <a:ea typeface="Calibri" panose="020F0502020204030204" pitchFamily="34" charset="0"/>
              </a:rPr>
              <a:t>roviding </a:t>
            </a:r>
            <a:r>
              <a:rPr lang="en-CA" sz="1600" b="1" dirty="0">
                <a:effectLst/>
                <a:latin typeface="Arial" panose="020B0604020202020204" pitchFamily="34" charset="0"/>
                <a:ea typeface="Calibri" panose="020F0502020204030204" pitchFamily="34" charset="0"/>
              </a:rPr>
              <a:t>training for Joint Employment Equity Committee members </a:t>
            </a:r>
            <a:r>
              <a:rPr lang="en-CA" sz="1600" dirty="0">
                <a:effectLst/>
                <a:latin typeface="Arial" panose="020B0604020202020204" pitchFamily="34" charset="0"/>
                <a:ea typeface="Calibri" panose="020F0502020204030204" pitchFamily="34" charset="0"/>
              </a:rPr>
              <a:t>to support them in carrying out their responsibilities</a:t>
            </a:r>
          </a:p>
          <a:p>
            <a:pPr marL="285750" indent="-285750">
              <a:spcBef>
                <a:spcPts val="1200"/>
              </a:spcBef>
              <a:buFont typeface="Arial" panose="020B0604020202020204" pitchFamily="34" charset="0"/>
              <a:buChar char="•"/>
            </a:pPr>
            <a:r>
              <a:rPr lang="en-CA" sz="1600" dirty="0">
                <a:latin typeface="Arial" panose="020B0604020202020204" pitchFamily="34" charset="0"/>
                <a:ea typeface="Calibri" panose="020F0502020204030204" pitchFamily="34" charset="0"/>
              </a:rPr>
              <a:t>S</a:t>
            </a:r>
            <a:r>
              <a:rPr lang="en-CA" sz="1600" dirty="0">
                <a:effectLst/>
                <a:latin typeface="Arial" panose="020B0604020202020204" pitchFamily="34" charset="0"/>
                <a:ea typeface="Calibri" panose="020F0502020204030204" pitchFamily="34" charset="0"/>
              </a:rPr>
              <a:t>triving to ensure that Joint Employment Equity Committees have </a:t>
            </a:r>
            <a:r>
              <a:rPr lang="en-CA" sz="1600" b="1" dirty="0">
                <a:effectLst/>
                <a:latin typeface="Arial" panose="020B0604020202020204" pitchFamily="34" charset="0"/>
                <a:ea typeface="Calibri" panose="020F0502020204030204" pitchFamily="34" charset="0"/>
              </a:rPr>
              <a:t>representation for each of the employment equity groups</a:t>
            </a:r>
            <a:r>
              <a:rPr lang="en-CA" sz="1600" dirty="0">
                <a:effectLst/>
                <a:latin typeface="Arial" panose="020B0604020202020204" pitchFamily="34" charset="0"/>
                <a:ea typeface="Calibri" panose="020F0502020204030204" pitchFamily="34" charset="0"/>
              </a:rPr>
              <a:t>, and employees from </a:t>
            </a:r>
            <a:r>
              <a:rPr lang="en-CA" sz="1600" b="1" dirty="0">
                <a:effectLst/>
                <a:latin typeface="Arial" panose="020B0604020202020204" pitchFamily="34" charset="0"/>
                <a:ea typeface="Calibri" panose="020F0502020204030204" pitchFamily="34" charset="0"/>
              </a:rPr>
              <a:t>across the work life cycle</a:t>
            </a:r>
          </a:p>
          <a:p>
            <a:pPr marL="285750" indent="-285750">
              <a:spcBef>
                <a:spcPts val="1200"/>
              </a:spcBef>
              <a:buFont typeface="Arial" panose="020B0604020202020204" pitchFamily="34" charset="0"/>
              <a:buChar char="•"/>
            </a:pPr>
            <a:r>
              <a:rPr lang="en-CA" sz="1600" dirty="0">
                <a:latin typeface="Arial" panose="020B0604020202020204" pitchFamily="34" charset="0"/>
                <a:ea typeface="Calibri" panose="020F0502020204030204" pitchFamily="34" charset="0"/>
              </a:rPr>
              <a:t>I</a:t>
            </a:r>
            <a:r>
              <a:rPr lang="en-CA" sz="1600" dirty="0">
                <a:effectLst/>
                <a:latin typeface="Arial" panose="020B0604020202020204" pitchFamily="34" charset="0"/>
                <a:ea typeface="Calibri" panose="020F0502020204030204" pitchFamily="34" charset="0"/>
              </a:rPr>
              <a:t>ncluding </a:t>
            </a:r>
            <a:r>
              <a:rPr lang="en-CA" sz="1600" b="1" dirty="0">
                <a:effectLst/>
                <a:latin typeface="Arial" panose="020B0604020202020204" pitchFamily="34" charset="0"/>
                <a:ea typeface="Calibri" panose="020F0502020204030204" pitchFamily="34" charset="0"/>
              </a:rPr>
              <a:t>comprehensive protection </a:t>
            </a:r>
            <a:r>
              <a:rPr lang="en-CA" sz="1600" dirty="0">
                <a:effectLst/>
                <a:latin typeface="Arial" panose="020B0604020202020204" pitchFamily="34" charset="0"/>
                <a:ea typeface="Calibri" panose="020F0502020204030204" pitchFamily="34" charset="0"/>
              </a:rPr>
              <a:t>under the Act for Committee members </a:t>
            </a:r>
            <a:r>
              <a:rPr lang="en-CA" sz="1600" b="1" dirty="0">
                <a:effectLst/>
                <a:latin typeface="Arial" panose="020B0604020202020204" pitchFamily="34" charset="0"/>
                <a:ea typeface="Calibri" panose="020F0502020204030204" pitchFamily="34" charset="0"/>
              </a:rPr>
              <a:t>against reprisals </a:t>
            </a:r>
            <a:r>
              <a:rPr lang="en-CA" sz="1600" dirty="0">
                <a:effectLst/>
                <a:latin typeface="Arial" panose="020B0604020202020204" pitchFamily="34" charset="0"/>
                <a:ea typeface="Calibri" panose="020F0502020204030204" pitchFamily="34" charset="0"/>
              </a:rPr>
              <a:t>by the employer or bargaining agent</a:t>
            </a:r>
          </a:p>
          <a:p>
            <a:pPr marL="285750" indent="-285750">
              <a:spcBef>
                <a:spcPts val="1200"/>
              </a:spcBef>
              <a:buFont typeface="Arial" panose="020B0604020202020204" pitchFamily="34" charset="0"/>
              <a:buChar char="•"/>
            </a:pPr>
            <a:r>
              <a:rPr lang="en-CA" sz="1600" dirty="0">
                <a:latin typeface="Arial" panose="020B0604020202020204" pitchFamily="34" charset="0"/>
                <a:ea typeface="Calibri" panose="020F0502020204030204" pitchFamily="34" charset="0"/>
              </a:rPr>
              <a:t>P</a:t>
            </a:r>
            <a:r>
              <a:rPr lang="en-CA" sz="1600" dirty="0">
                <a:effectLst/>
                <a:latin typeface="Arial" panose="020B0604020202020204" pitchFamily="34" charset="0"/>
                <a:ea typeface="Calibri" panose="020F0502020204030204" pitchFamily="34" charset="0"/>
              </a:rPr>
              <a:t>ermitting the </a:t>
            </a:r>
            <a:r>
              <a:rPr lang="en-CA" sz="1600" b="1" dirty="0">
                <a:effectLst/>
                <a:latin typeface="Arial" panose="020B0604020202020204" pitchFamily="34" charset="0"/>
                <a:ea typeface="Calibri" panose="020F0502020204030204" pitchFamily="34" charset="0"/>
              </a:rPr>
              <a:t>Committee to collect, analyze, and review relevant data </a:t>
            </a:r>
            <a:r>
              <a:rPr lang="en-CA" sz="1600" dirty="0">
                <a:effectLst/>
                <a:latin typeface="Arial" panose="020B0604020202020204" pitchFamily="34" charset="0"/>
                <a:ea typeface="Calibri" panose="020F0502020204030204" pitchFamily="34" charset="0"/>
              </a:rPr>
              <a:t>to assist the employer with implementing employment equity</a:t>
            </a:r>
            <a:endParaRPr lang="en-CA" sz="1600" b="1"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507158485"/>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189ABE-1EE9-65BD-7FA5-65A7829A35AB}"/>
              </a:ext>
            </a:extLst>
          </p:cNvPr>
          <p:cNvSpPr>
            <a:spLocks noGrp="1"/>
          </p:cNvSpPr>
          <p:nvPr>
            <p:ph type="sldNum" sz="quarter" idx="12"/>
          </p:nvPr>
        </p:nvSpPr>
        <p:spPr/>
        <p:txBody>
          <a:bodyPr/>
          <a:lstStyle/>
          <a:p>
            <a:fld id="{32D4B517-E49B-41B6-9DBC-23634E0F1CDC}" type="slidenum">
              <a:rPr lang="en-CA" smtClean="0"/>
              <a:t>15</a:t>
            </a:fld>
            <a:endParaRPr lang="en-CA" dirty="0"/>
          </a:p>
        </p:txBody>
      </p:sp>
      <p:sp>
        <p:nvSpPr>
          <p:cNvPr id="4" name="Title 3">
            <a:extLst>
              <a:ext uri="{FF2B5EF4-FFF2-40B4-BE49-F238E27FC236}">
                <a16:creationId xmlns:a16="http://schemas.microsoft.com/office/drawing/2014/main" id="{84276D76-D25D-1AED-DC84-E88EB5C52146}"/>
              </a:ext>
            </a:extLst>
          </p:cNvPr>
          <p:cNvSpPr>
            <a:spLocks noGrp="1"/>
          </p:cNvSpPr>
          <p:nvPr>
            <p:ph type="title"/>
          </p:nvPr>
        </p:nvSpPr>
        <p:spPr>
          <a:xfrm>
            <a:off x="1012265" y="138062"/>
            <a:ext cx="10025190" cy="878670"/>
          </a:xfrm>
        </p:spPr>
        <p:txBody>
          <a:bodyPr>
            <a:normAutofit/>
          </a:bodyPr>
          <a:lstStyle/>
          <a:p>
            <a:pPr marL="0" indent="0"/>
            <a:r>
              <a:rPr lang="en-CA" sz="2400" dirty="0"/>
              <a:t>Topics and Questions for Consultation: Meaningful Consultations </a:t>
            </a:r>
            <a:endParaRPr lang="en-US" sz="2400" dirty="0"/>
          </a:p>
        </p:txBody>
      </p:sp>
      <p:sp>
        <p:nvSpPr>
          <p:cNvPr id="6" name="TextBox 5">
            <a:extLst>
              <a:ext uri="{FF2B5EF4-FFF2-40B4-BE49-F238E27FC236}">
                <a16:creationId xmlns:a16="http://schemas.microsoft.com/office/drawing/2014/main" id="{56D34BE6-4C0A-72E1-AFB3-7635D165A42E}"/>
              </a:ext>
            </a:extLst>
          </p:cNvPr>
          <p:cNvSpPr txBox="1"/>
          <p:nvPr/>
        </p:nvSpPr>
        <p:spPr>
          <a:xfrm>
            <a:off x="549675" y="1016732"/>
            <a:ext cx="10950369" cy="5447645"/>
          </a:xfrm>
          <a:prstGeom prst="rect">
            <a:avLst/>
          </a:prstGeom>
          <a:noFill/>
        </p:spPr>
        <p:txBody>
          <a:bodyPr wrap="square">
            <a:spAutoFit/>
          </a:bodyPr>
          <a:lstStyle/>
          <a:p>
            <a:pPr marL="457200" indent="-457200">
              <a:spcBef>
                <a:spcPts val="600"/>
              </a:spcBef>
              <a:spcAft>
                <a:spcPts val="600"/>
              </a:spcAft>
              <a:buFont typeface="+mj-lt"/>
              <a:buAutoNum type="arabicPeriod"/>
            </a:pPr>
            <a:r>
              <a:rPr lang="en-CA" dirty="0">
                <a:effectLst/>
                <a:latin typeface="Arial" panose="020B0604020202020204" pitchFamily="34" charset="0"/>
                <a:ea typeface="Calibri" panose="020F0502020204030204" pitchFamily="34" charset="0"/>
              </a:rPr>
              <a:t>Would you have concerns with including a requirement to create Joint Employment Equity Committees under the Act? If so, how could we address them?</a:t>
            </a:r>
          </a:p>
          <a:p>
            <a:pPr marL="914400" lvl="1" indent="-457200">
              <a:spcBef>
                <a:spcPts val="600"/>
              </a:spcBef>
              <a:spcAft>
                <a:spcPts val="600"/>
              </a:spcAft>
              <a:buAutoNum type="alphaLcPeriod"/>
            </a:pPr>
            <a:r>
              <a:rPr lang="en-CA" dirty="0">
                <a:effectLst/>
                <a:latin typeface="Arial" panose="020B0604020202020204" pitchFamily="34" charset="0"/>
                <a:ea typeface="Calibri" panose="020F0502020204030204" pitchFamily="34" charset="0"/>
              </a:rPr>
              <a:t>What role/function could a Joint Employment Equity Committee serve to have a meaningful impact on employment equity in the workplace?</a:t>
            </a:r>
          </a:p>
          <a:p>
            <a:pPr marL="914400" lvl="1" indent="-457200">
              <a:spcBef>
                <a:spcPts val="600"/>
              </a:spcBef>
              <a:spcAft>
                <a:spcPts val="600"/>
              </a:spcAft>
              <a:buAutoNum type="alphaLcPeriod"/>
            </a:pPr>
            <a:r>
              <a:rPr lang="en-CA" dirty="0">
                <a:latin typeface="Arial" panose="020B0604020202020204" pitchFamily="34" charset="0"/>
                <a:ea typeface="Calibri" panose="020F0502020204030204" pitchFamily="34" charset="0"/>
              </a:rPr>
              <a:t>Would you have concerns with requiring a minimum number of five Joint Employment Equity Committee members, at least half of whom would not exercise managerial functions? If so, how could we address them? </a:t>
            </a:r>
          </a:p>
          <a:p>
            <a:pPr marL="914400" lvl="1" indent="-457200">
              <a:spcBef>
                <a:spcPts val="600"/>
              </a:spcBef>
              <a:spcAft>
                <a:spcPts val="600"/>
              </a:spcAft>
              <a:buAutoNum type="alphaLcPeriod"/>
            </a:pPr>
            <a:r>
              <a:rPr lang="en-CA" dirty="0">
                <a:latin typeface="Arial" panose="020B0604020202020204" pitchFamily="34" charset="0"/>
                <a:ea typeface="Calibri" panose="020F0502020204030204" pitchFamily="34" charset="0"/>
              </a:rPr>
              <a:t>Would you have concerns with Joint Employment Equity Committees striving to represent each designated groups, where possible, as the Task Force recommends? If so, how could we address them? </a:t>
            </a:r>
          </a:p>
          <a:p>
            <a:pPr marL="342900" indent="-342900">
              <a:spcBef>
                <a:spcPts val="600"/>
              </a:spcBef>
              <a:spcAft>
                <a:spcPts val="600"/>
              </a:spcAft>
              <a:buAutoNum type="arabicPeriod"/>
              <a:tabLst>
                <a:tab pos="627063" algn="l"/>
              </a:tabLst>
            </a:pPr>
            <a:r>
              <a:rPr lang="en-CA" dirty="0">
                <a:effectLst/>
                <a:latin typeface="Arial" panose="020B0604020202020204" pitchFamily="34" charset="0"/>
                <a:ea typeface="Calibri" panose="020F0502020204030204" pitchFamily="34" charset="0"/>
              </a:rPr>
              <a:t>If Joint Employment Equity Committees were not established, how could meaningful consultations between employers and designated groups occur under the Act?</a:t>
            </a:r>
          </a:p>
          <a:p>
            <a:pPr marL="342900" indent="-342900">
              <a:spcBef>
                <a:spcPts val="600"/>
              </a:spcBef>
              <a:spcAft>
                <a:spcPts val="600"/>
              </a:spcAft>
              <a:buAutoNum type="arabicPeriod"/>
              <a:tabLst>
                <a:tab pos="627063" algn="l"/>
              </a:tabLst>
            </a:pPr>
            <a:r>
              <a:rPr lang="en-CA" dirty="0">
                <a:effectLst/>
                <a:latin typeface="Arial" panose="020B0604020202020204" pitchFamily="34" charset="0"/>
                <a:ea typeface="Calibri" panose="020F0502020204030204" pitchFamily="34" charset="0"/>
              </a:rPr>
              <a:t>What approaches could be taken to ensure meaningful consultations include members of more than one designated group and members of sub-groups?</a:t>
            </a:r>
          </a:p>
          <a:p>
            <a:pPr marL="457200" indent="-457200">
              <a:spcBef>
                <a:spcPts val="600"/>
              </a:spcBef>
              <a:spcAft>
                <a:spcPts val="600"/>
              </a:spcAft>
              <a:buFont typeface="+mj-lt"/>
              <a:buAutoNum type="arabicPeriod"/>
            </a:pPr>
            <a:r>
              <a:rPr lang="en-CA" dirty="0">
                <a:effectLst/>
                <a:latin typeface="Arial" panose="020B0604020202020204" pitchFamily="34" charset="0"/>
                <a:ea typeface="Calibri" panose="020F0502020204030204" pitchFamily="34" charset="0"/>
              </a:rPr>
              <a:t>How could employers collect qualitative information on the lived employment experiences of members of designated groups and sub-groups? </a:t>
            </a:r>
          </a:p>
        </p:txBody>
      </p:sp>
    </p:spTree>
    <p:extLst>
      <p:ext uri="{BB962C8B-B14F-4D97-AF65-F5344CB8AC3E}">
        <p14:creationId xmlns:p14="http://schemas.microsoft.com/office/powerpoint/2010/main" val="8604043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39F274-2D08-AD6C-F128-5FF046216037}"/>
              </a:ext>
            </a:extLst>
          </p:cNvPr>
          <p:cNvSpPr>
            <a:spLocks noGrp="1"/>
          </p:cNvSpPr>
          <p:nvPr>
            <p:ph type="sldNum" sz="quarter" idx="12"/>
          </p:nvPr>
        </p:nvSpPr>
        <p:spPr/>
        <p:txBody>
          <a:bodyPr/>
          <a:lstStyle/>
          <a:p>
            <a:fld id="{32D4B517-E49B-41B6-9DBC-23634E0F1CDC}" type="slidenum">
              <a:rPr lang="en-CA" smtClean="0"/>
              <a:t>16</a:t>
            </a:fld>
            <a:endParaRPr lang="en-CA" dirty="0"/>
          </a:p>
        </p:txBody>
      </p:sp>
      <p:sp>
        <p:nvSpPr>
          <p:cNvPr id="4" name="Title 3">
            <a:extLst>
              <a:ext uri="{FF2B5EF4-FFF2-40B4-BE49-F238E27FC236}">
                <a16:creationId xmlns:a16="http://schemas.microsoft.com/office/drawing/2014/main" id="{37C6115C-0094-A1C0-8371-5F51CEF8011A}"/>
              </a:ext>
            </a:extLst>
          </p:cNvPr>
          <p:cNvSpPr>
            <a:spLocks noGrp="1"/>
          </p:cNvSpPr>
          <p:nvPr>
            <p:ph type="title"/>
          </p:nvPr>
        </p:nvSpPr>
        <p:spPr>
          <a:xfrm>
            <a:off x="1012265" y="138062"/>
            <a:ext cx="7243976" cy="878670"/>
          </a:xfrm>
        </p:spPr>
        <p:txBody>
          <a:bodyPr>
            <a:normAutofit/>
          </a:bodyPr>
          <a:lstStyle/>
          <a:p>
            <a:r>
              <a:rPr lang="en-US" dirty="0">
                <a:solidFill>
                  <a:schemeClr val="tx2"/>
                </a:solidFill>
                <a:latin typeface="Calibri"/>
                <a:cs typeface="Calibri"/>
              </a:rPr>
              <a:t>Theme Three</a:t>
            </a:r>
            <a:endParaRPr lang="en-US" dirty="0">
              <a:solidFill>
                <a:schemeClr val="tx2"/>
              </a:solidFill>
            </a:endParaRPr>
          </a:p>
        </p:txBody>
      </p:sp>
      <p:sp>
        <p:nvSpPr>
          <p:cNvPr id="3" name="Content Placeholder 2">
            <a:extLst>
              <a:ext uri="{FF2B5EF4-FFF2-40B4-BE49-F238E27FC236}">
                <a16:creationId xmlns:a16="http://schemas.microsoft.com/office/drawing/2014/main" id="{27708522-688B-534A-6BC7-443171984105}"/>
              </a:ext>
            </a:extLst>
          </p:cNvPr>
          <p:cNvSpPr>
            <a:spLocks noGrp="1"/>
          </p:cNvSpPr>
          <p:nvPr>
            <p:ph idx="10"/>
          </p:nvPr>
        </p:nvSpPr>
        <p:spPr/>
        <p:txBody>
          <a:bodyPr/>
          <a:lstStyle/>
          <a:p>
            <a:pPr algn="ctr"/>
            <a:endParaRPr lang="en-CA" sz="4000" dirty="0"/>
          </a:p>
          <a:p>
            <a:pPr algn="ctr"/>
            <a:endParaRPr lang="en-CA" sz="4000" b="1" dirty="0"/>
          </a:p>
          <a:p>
            <a:pPr algn="ctr"/>
            <a:r>
              <a:rPr lang="en-CA" sz="4000" b="1" dirty="0"/>
              <a:t>Strengthen Enforcement and Compliance</a:t>
            </a:r>
            <a:endParaRPr lang="en-US" sz="4000" b="1" dirty="0"/>
          </a:p>
        </p:txBody>
      </p:sp>
    </p:spTree>
    <p:extLst>
      <p:ext uri="{BB962C8B-B14F-4D97-AF65-F5344CB8AC3E}">
        <p14:creationId xmlns:p14="http://schemas.microsoft.com/office/powerpoint/2010/main" val="987837537"/>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0F084A-4499-4831-A187-878D380A9A35}"/>
              </a:ext>
            </a:extLst>
          </p:cNvPr>
          <p:cNvSpPr>
            <a:spLocks noGrp="1"/>
          </p:cNvSpPr>
          <p:nvPr>
            <p:ph type="sldNum" sz="quarter" idx="12"/>
          </p:nvPr>
        </p:nvSpPr>
        <p:spPr/>
        <p:txBody>
          <a:bodyPr/>
          <a:lstStyle/>
          <a:p>
            <a:fld id="{32D4B517-E49B-41B6-9DBC-23634E0F1CDC}" type="slidenum">
              <a:rPr lang="en-CA" smtClean="0"/>
              <a:t>17</a:t>
            </a:fld>
            <a:endParaRPr lang="en-CA" dirty="0"/>
          </a:p>
        </p:txBody>
      </p:sp>
      <p:sp>
        <p:nvSpPr>
          <p:cNvPr id="4" name="Title 3">
            <a:extLst>
              <a:ext uri="{FF2B5EF4-FFF2-40B4-BE49-F238E27FC236}">
                <a16:creationId xmlns:a16="http://schemas.microsoft.com/office/drawing/2014/main" id="{BEFAC9A2-9C46-EC3E-9544-F6B6079FDDAF}"/>
              </a:ext>
            </a:extLst>
          </p:cNvPr>
          <p:cNvSpPr>
            <a:spLocks noGrp="1"/>
          </p:cNvSpPr>
          <p:nvPr>
            <p:ph type="title"/>
          </p:nvPr>
        </p:nvSpPr>
        <p:spPr>
          <a:xfrm>
            <a:off x="1012265" y="138062"/>
            <a:ext cx="9932826" cy="878670"/>
          </a:xfrm>
        </p:spPr>
        <p:txBody>
          <a:bodyPr/>
          <a:lstStyle/>
          <a:p>
            <a:r>
              <a:rPr lang="en-CA" sz="2800" dirty="0"/>
              <a:t>Barrier Removal and Reasonable Progress</a:t>
            </a:r>
            <a:endParaRPr lang="en-US" dirty="0"/>
          </a:p>
        </p:txBody>
      </p:sp>
      <p:sp>
        <p:nvSpPr>
          <p:cNvPr id="5" name="TextBox 4">
            <a:extLst>
              <a:ext uri="{FF2B5EF4-FFF2-40B4-BE49-F238E27FC236}">
                <a16:creationId xmlns:a16="http://schemas.microsoft.com/office/drawing/2014/main" id="{35533F8E-1AF0-1B2B-64E2-6FE2BC099075}"/>
              </a:ext>
            </a:extLst>
          </p:cNvPr>
          <p:cNvSpPr txBox="1"/>
          <p:nvPr/>
        </p:nvSpPr>
        <p:spPr>
          <a:xfrm>
            <a:off x="683327" y="1278038"/>
            <a:ext cx="5076000" cy="5078313"/>
          </a:xfrm>
          <a:prstGeom prst="rect">
            <a:avLst/>
          </a:prstGeom>
          <a:noFill/>
        </p:spPr>
        <p:txBody>
          <a:bodyPr wrap="square">
            <a:spAutoFit/>
          </a:bodyPr>
          <a:lstStyle/>
          <a:p>
            <a:pPr marL="0" marR="0">
              <a:spcBef>
                <a:spcPts val="1200"/>
              </a:spcBef>
              <a:spcAft>
                <a:spcPts val="0"/>
              </a:spcAft>
            </a:pPr>
            <a:r>
              <a:rPr lang="en-CA" sz="1600" b="1" dirty="0">
                <a:effectLst/>
                <a:latin typeface="Arial" panose="020B0604020202020204" pitchFamily="34" charset="0"/>
                <a:ea typeface="Calibri" panose="020F0502020204030204" pitchFamily="34" charset="0"/>
              </a:rPr>
              <a:t>Under the Act, employers must:</a:t>
            </a:r>
          </a:p>
          <a:p>
            <a:pPr marL="0" marR="0">
              <a:spcBef>
                <a:spcPts val="0"/>
              </a:spcBef>
              <a:spcAft>
                <a:spcPts val="0"/>
              </a:spcAft>
            </a:pPr>
            <a:endParaRPr lang="en-CA" sz="1400" dirty="0">
              <a:effectLst/>
              <a:latin typeface="Arial" panose="020B0604020202020204" pitchFamily="34" charset="0"/>
              <a:ea typeface="Calibri" panose="020F0502020204030204" pitchFamily="34" charset="0"/>
            </a:endParaRPr>
          </a:p>
          <a:p>
            <a:pPr marL="228600" marR="0" lvl="0" indent="-228600">
              <a:spcBef>
                <a:spcPts val="0"/>
              </a:spcBef>
              <a:spcAft>
                <a:spcPts val="0"/>
              </a:spcAft>
              <a:buFont typeface="+mj-lt"/>
              <a:buAutoNum type="arabicPeriod"/>
            </a:pPr>
            <a:r>
              <a:rPr lang="en-CA" sz="1400" b="1" dirty="0">
                <a:effectLst/>
                <a:latin typeface="Arial" panose="020B0604020202020204" pitchFamily="34" charset="0"/>
                <a:ea typeface="Calibri" panose="020F0502020204030204" pitchFamily="34" charset="0"/>
              </a:rPr>
              <a:t>Collect workforce information and conduct a workforce analysis: </a:t>
            </a:r>
            <a:r>
              <a:rPr lang="en-CA" sz="1400" dirty="0">
                <a:effectLst/>
                <a:latin typeface="Arial" panose="020B0604020202020204" pitchFamily="34" charset="0"/>
                <a:ea typeface="Calibri" panose="020F0502020204030204" pitchFamily="34" charset="0"/>
              </a:rPr>
              <a:t>employers must collect data and analyze the information to assess whether underrepresentation exists</a:t>
            </a:r>
          </a:p>
          <a:p>
            <a:pPr marL="228600" marR="0" lvl="0" indent="-228600">
              <a:spcBef>
                <a:spcPts val="0"/>
              </a:spcBef>
              <a:spcAft>
                <a:spcPts val="0"/>
              </a:spcAft>
              <a:buFont typeface="+mj-lt"/>
              <a:buAutoNum type="arabicPeriod"/>
            </a:pPr>
            <a:endParaRPr lang="en-CA" sz="1400" dirty="0">
              <a:effectLst/>
              <a:latin typeface="Arial" panose="020B0604020202020204" pitchFamily="34" charset="0"/>
              <a:ea typeface="Calibri" panose="020F0502020204030204" pitchFamily="34" charset="0"/>
            </a:endParaRPr>
          </a:p>
          <a:p>
            <a:pPr marL="228600" marR="0" lvl="0" indent="-228600">
              <a:spcBef>
                <a:spcPts val="0"/>
              </a:spcBef>
              <a:spcAft>
                <a:spcPts val="0"/>
              </a:spcAft>
              <a:buFont typeface="+mj-lt"/>
              <a:buAutoNum type="arabicPeriod"/>
            </a:pPr>
            <a:r>
              <a:rPr lang="en-CA" sz="1400" b="1" dirty="0">
                <a:effectLst/>
                <a:latin typeface="Arial" panose="020B0604020202020204" pitchFamily="34" charset="0"/>
                <a:ea typeface="Calibri" panose="020F0502020204030204" pitchFamily="34" charset="0"/>
              </a:rPr>
              <a:t>Employment systems review:</a:t>
            </a:r>
            <a:r>
              <a:rPr lang="en-CA" sz="1400" dirty="0">
                <a:effectLst/>
                <a:latin typeface="Arial" panose="020B0604020202020204" pitchFamily="34" charset="0"/>
                <a:ea typeface="Calibri" panose="020F0502020204030204" pitchFamily="34" charset="0"/>
              </a:rPr>
              <a:t> where underrepresentation is identified, employers must review their employment systems, policies, and practices to identify barriers pertaining to underrepresentation. Reviews are only completed when underrepresentation is identified</a:t>
            </a:r>
          </a:p>
          <a:p>
            <a:pPr marL="228600" marR="0" lvl="0" indent="-228600">
              <a:spcBef>
                <a:spcPts val="0"/>
              </a:spcBef>
              <a:spcAft>
                <a:spcPts val="0"/>
              </a:spcAft>
              <a:buFont typeface="+mj-lt"/>
              <a:buAutoNum type="arabicPeriod"/>
            </a:pPr>
            <a:endParaRPr lang="en-CA" sz="1400" dirty="0">
              <a:effectLst/>
              <a:latin typeface="Arial" panose="020B0604020202020204" pitchFamily="34" charset="0"/>
              <a:ea typeface="Calibri" panose="020F0502020204030204" pitchFamily="34" charset="0"/>
            </a:endParaRPr>
          </a:p>
          <a:p>
            <a:pPr marL="228600" marR="0" lvl="0" indent="-228600">
              <a:spcBef>
                <a:spcPts val="0"/>
              </a:spcBef>
              <a:spcAft>
                <a:spcPts val="0"/>
              </a:spcAft>
              <a:buFont typeface="+mj-lt"/>
              <a:buAutoNum type="arabicPeriod"/>
            </a:pPr>
            <a:r>
              <a:rPr lang="en-CA" sz="1400" b="1" dirty="0">
                <a:effectLst/>
                <a:latin typeface="Arial" panose="020B0604020202020204" pitchFamily="34" charset="0"/>
                <a:ea typeface="Calibri" panose="020F0502020204030204" pitchFamily="34" charset="0"/>
              </a:rPr>
              <a:t>Employment equity plan:</a:t>
            </a:r>
            <a:r>
              <a:rPr lang="en-CA" sz="1400" dirty="0">
                <a:effectLst/>
                <a:latin typeface="Arial" panose="020B0604020202020204" pitchFamily="34" charset="0"/>
                <a:ea typeface="Calibri" panose="020F0502020204030204" pitchFamily="34" charset="0"/>
              </a:rPr>
              <a:t> employers must use the results of their workforce analysis and employment systems reviews, where applicable, to create an employment equity plan outlining the actions and measures they intend to take to eliminate employment barriers and correct underrepresentation. Employment Equity Plans are to be updated at least once every three years. </a:t>
            </a:r>
          </a:p>
          <a:p>
            <a:pPr marL="228600" marR="0" lvl="0" indent="-228600">
              <a:spcBef>
                <a:spcPts val="0"/>
              </a:spcBef>
              <a:spcAft>
                <a:spcPts val="0"/>
              </a:spcAft>
              <a:buFont typeface="+mj-lt"/>
              <a:buAutoNum type="arabicPeriod"/>
            </a:pPr>
            <a:endParaRPr lang="en-CA" sz="1400" dirty="0">
              <a:latin typeface="Arial" panose="020B0604020202020204" pitchFamily="34" charset="0"/>
              <a:ea typeface="Calibri" panose="020F0502020204030204" pitchFamily="34" charset="0"/>
            </a:endParaRPr>
          </a:p>
          <a:p>
            <a:pPr marL="216000"/>
            <a:r>
              <a:rPr lang="en-CA" sz="1400" dirty="0">
                <a:latin typeface="Arial" panose="020B0604020202020204" pitchFamily="34" charset="0"/>
                <a:ea typeface="Calibri" panose="020F0502020204030204" pitchFamily="34" charset="0"/>
              </a:rPr>
              <a:t>Employers must make </a:t>
            </a:r>
            <a:r>
              <a:rPr lang="en-CA" sz="1400" b="1" dirty="0">
                <a:latin typeface="Arial" panose="020B0604020202020204" pitchFamily="34" charset="0"/>
                <a:ea typeface="Calibri" panose="020F0502020204030204" pitchFamily="34" charset="0"/>
              </a:rPr>
              <a:t>reasonable efforts </a:t>
            </a:r>
            <a:r>
              <a:rPr lang="en-CA" sz="1400" dirty="0">
                <a:latin typeface="Arial" panose="020B0604020202020204" pitchFamily="34" charset="0"/>
                <a:ea typeface="Calibri" panose="020F0502020204030204" pitchFamily="34" charset="0"/>
              </a:rPr>
              <a:t>to implement the employment equity plan and </a:t>
            </a:r>
            <a:r>
              <a:rPr lang="en-CA" sz="1400" b="1" dirty="0">
                <a:latin typeface="Arial" panose="020B0604020202020204" pitchFamily="34" charset="0"/>
                <a:ea typeface="Calibri" panose="020F0502020204030204" pitchFamily="34" charset="0"/>
              </a:rPr>
              <a:t>monitor and assess whether reasonable progress is being made</a:t>
            </a:r>
            <a:r>
              <a:rPr lang="en-CA" sz="1400" dirty="0">
                <a:latin typeface="Arial" panose="020B0604020202020204" pitchFamily="34" charset="0"/>
                <a:ea typeface="Calibri" panose="020F0502020204030204" pitchFamily="34" charset="0"/>
              </a:rPr>
              <a:t>.</a:t>
            </a:r>
          </a:p>
        </p:txBody>
      </p:sp>
      <p:sp>
        <p:nvSpPr>
          <p:cNvPr id="6" name="TextBox 5">
            <a:extLst>
              <a:ext uri="{FF2B5EF4-FFF2-40B4-BE49-F238E27FC236}">
                <a16:creationId xmlns:a16="http://schemas.microsoft.com/office/drawing/2014/main" id="{0B29DBFB-6F1D-7103-5F56-818AD435C106}"/>
              </a:ext>
            </a:extLst>
          </p:cNvPr>
          <p:cNvSpPr txBox="1"/>
          <p:nvPr/>
        </p:nvSpPr>
        <p:spPr>
          <a:xfrm>
            <a:off x="6529384" y="1252065"/>
            <a:ext cx="5175785" cy="5130258"/>
          </a:xfrm>
          <a:prstGeom prst="rect">
            <a:avLst/>
          </a:prstGeom>
          <a:solidFill>
            <a:schemeClr val="accent2">
              <a:lumMod val="20000"/>
              <a:lumOff val="80000"/>
            </a:schemeClr>
          </a:solidFill>
        </p:spPr>
        <p:txBody>
          <a:bodyPr wrap="square">
            <a:noAutofit/>
          </a:bodyPr>
          <a:lstStyle/>
          <a:p>
            <a:pPr marL="0" marR="0">
              <a:spcBef>
                <a:spcPts val="0"/>
              </a:spcBef>
              <a:spcAft>
                <a:spcPts val="0"/>
              </a:spcAft>
            </a:pPr>
            <a:r>
              <a:rPr lang="en-CA" sz="1600" b="1" dirty="0">
                <a:effectLst/>
                <a:latin typeface="Arial" panose="020B0604020202020204" pitchFamily="34" charset="0"/>
                <a:ea typeface="Calibri" panose="020F0502020204030204" pitchFamily="34" charset="0"/>
              </a:rPr>
              <a:t>Employers also have obligations to remove employment barriers</a:t>
            </a:r>
          </a:p>
          <a:p>
            <a:pPr marL="0" marR="0">
              <a:spcBef>
                <a:spcPts val="0"/>
              </a:spcBef>
              <a:spcAft>
                <a:spcPts val="0"/>
              </a:spcAft>
            </a:pPr>
            <a:endParaRPr lang="en-CA" sz="1400" dirty="0">
              <a:latin typeface="Arial" panose="020B0604020202020204" pitchFamily="34" charset="0"/>
              <a:ea typeface="Calibri" panose="020F0502020204030204" pitchFamily="34" charset="0"/>
            </a:endParaRPr>
          </a:p>
          <a:p>
            <a:pPr marL="0" marR="0">
              <a:spcBef>
                <a:spcPts val="0"/>
              </a:spcBef>
              <a:spcAft>
                <a:spcPts val="0"/>
              </a:spcAft>
            </a:pPr>
            <a:r>
              <a:rPr lang="en-CA" sz="1400" dirty="0">
                <a:effectLst/>
                <a:latin typeface="Arial" panose="020B0604020202020204" pitchFamily="34" charset="0"/>
                <a:ea typeface="Calibri" panose="020F0502020204030204" pitchFamily="34" charset="0"/>
              </a:rPr>
              <a:t>Currently, employment barriers are not defined in the Act, but the Labour Program provides the following definition in the </a:t>
            </a:r>
            <a:r>
              <a:rPr lang="en-CA" sz="1400" u="sng" dirty="0">
                <a:solidFill>
                  <a:srgbClr val="0000FF"/>
                </a:solidFill>
                <a:effectLst/>
                <a:latin typeface="Arial" panose="020B0604020202020204" pitchFamily="34" charset="0"/>
                <a:ea typeface="Calibri" panose="020F0502020204030204" pitchFamily="34" charset="0"/>
                <a:hlinkClick r:id="rId2"/>
              </a:rPr>
              <a:t>Interpretations, Policies, and Guidelines</a:t>
            </a:r>
            <a:r>
              <a:rPr lang="en-CA" sz="1400" dirty="0">
                <a:effectLst/>
                <a:latin typeface="Arial" panose="020B0604020202020204" pitchFamily="34" charset="0"/>
                <a:ea typeface="Calibri" panose="020F0502020204030204" pitchFamily="34" charset="0"/>
              </a:rPr>
              <a:t> (in IPG-113):</a:t>
            </a:r>
          </a:p>
        </p:txBody>
      </p:sp>
      <p:sp>
        <p:nvSpPr>
          <p:cNvPr id="7" name="Right Bracket 6">
            <a:extLst>
              <a:ext uri="{FF2B5EF4-FFF2-40B4-BE49-F238E27FC236}">
                <a16:creationId xmlns:a16="http://schemas.microsoft.com/office/drawing/2014/main" id="{B80A6BD8-FCA9-2C49-F31D-9AD75B0458FE}"/>
              </a:ext>
              <a:ext uri="{C183D7F6-B498-43B3-948B-1728B52AA6E4}">
                <adec:decorative xmlns:adec="http://schemas.microsoft.com/office/drawing/2017/decorative" val="1"/>
              </a:ext>
            </a:extLst>
          </p:cNvPr>
          <p:cNvSpPr/>
          <p:nvPr/>
        </p:nvSpPr>
        <p:spPr>
          <a:xfrm>
            <a:off x="5662615" y="1226093"/>
            <a:ext cx="144000" cy="5130258"/>
          </a:xfrm>
          <a:prstGeom prst="rightBracket">
            <a:avLst>
              <a:gd name="adj" fmla="val 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dirty="0"/>
          </a:p>
        </p:txBody>
      </p:sp>
      <p:sp>
        <p:nvSpPr>
          <p:cNvPr id="8" name="Right Bracket 7">
            <a:extLst>
              <a:ext uri="{FF2B5EF4-FFF2-40B4-BE49-F238E27FC236}">
                <a16:creationId xmlns:a16="http://schemas.microsoft.com/office/drawing/2014/main" id="{5F403A12-A14E-F283-43F2-48AE430EC306}"/>
              </a:ext>
              <a:ext uri="{C183D7F6-B498-43B3-948B-1728B52AA6E4}">
                <adec:decorative xmlns:adec="http://schemas.microsoft.com/office/drawing/2017/decorative" val="1"/>
              </a:ext>
            </a:extLst>
          </p:cNvPr>
          <p:cNvSpPr/>
          <p:nvPr/>
        </p:nvSpPr>
        <p:spPr>
          <a:xfrm flipH="1">
            <a:off x="609600" y="1226521"/>
            <a:ext cx="71643" cy="5129830"/>
          </a:xfrm>
          <a:prstGeom prst="rightBracket">
            <a:avLst>
              <a:gd name="adj" fmla="val 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dirty="0"/>
          </a:p>
        </p:txBody>
      </p:sp>
      <p:sp>
        <p:nvSpPr>
          <p:cNvPr id="9" name="TextBox 8">
            <a:extLst>
              <a:ext uri="{FF2B5EF4-FFF2-40B4-BE49-F238E27FC236}">
                <a16:creationId xmlns:a16="http://schemas.microsoft.com/office/drawing/2014/main" id="{4BBAD5E1-5E97-6E1E-99D0-C5477B473590}"/>
              </a:ext>
            </a:extLst>
          </p:cNvPr>
          <p:cNvSpPr txBox="1"/>
          <p:nvPr/>
        </p:nvSpPr>
        <p:spPr>
          <a:xfrm>
            <a:off x="6790358" y="2851151"/>
            <a:ext cx="4653835" cy="3269867"/>
          </a:xfrm>
          <a:prstGeom prst="rect">
            <a:avLst/>
          </a:prstGeom>
          <a:solidFill>
            <a:srgbClr val="FFFFFF">
              <a:alpha val="50196"/>
            </a:srgbClr>
          </a:solidFill>
          <a:ln w="12700">
            <a:solidFill>
              <a:schemeClr val="accent1">
                <a:lumMod val="75000"/>
              </a:schemeClr>
            </a:solidFill>
            <a:prstDash val="dashDot"/>
          </a:ln>
        </p:spPr>
        <p:txBody>
          <a:bodyPr wrap="square">
            <a:noAutofit/>
          </a:bodyPr>
          <a:lstStyle/>
          <a:p>
            <a:pPr marL="0" marR="0">
              <a:spcBef>
                <a:spcPts val="1200"/>
              </a:spcBef>
              <a:spcAft>
                <a:spcPts val="0"/>
              </a:spcAft>
            </a:pPr>
            <a:r>
              <a:rPr lang="en-CA" sz="1400" dirty="0">
                <a:effectLst/>
                <a:latin typeface="Arial" panose="020B0604020202020204" pitchFamily="34" charset="0"/>
                <a:ea typeface="Calibri" panose="020F0502020204030204" pitchFamily="34" charset="0"/>
              </a:rPr>
              <a:t>An employment barrier is an employment policy or practice that has a disproportionately negative impact on 1 or more members of designated groups (impact) and that:</a:t>
            </a:r>
          </a:p>
          <a:p>
            <a:pPr marL="179388" marR="0" lvl="0" indent="-179388">
              <a:spcBef>
                <a:spcPts val="1200"/>
              </a:spcBef>
              <a:spcAft>
                <a:spcPts val="0"/>
              </a:spcAft>
              <a:buFont typeface="Symbol" panose="05050102010706020507" pitchFamily="18" charset="2"/>
              <a:buChar char=""/>
            </a:pPr>
            <a:r>
              <a:rPr lang="en-CA" sz="1400" dirty="0">
                <a:effectLst/>
                <a:latin typeface="Arial" panose="020B0604020202020204" pitchFamily="34" charset="0"/>
                <a:ea typeface="Calibri" panose="020F0502020204030204" pitchFamily="34" charset="0"/>
              </a:rPr>
              <a:t>does not comply with human rights or employment legislation (legality)</a:t>
            </a:r>
          </a:p>
          <a:p>
            <a:pPr marL="179388" marR="0" lvl="0" indent="-179388">
              <a:spcBef>
                <a:spcPts val="1200"/>
              </a:spcBef>
              <a:spcAft>
                <a:spcPts val="0"/>
              </a:spcAft>
              <a:buFont typeface="Symbol" panose="05050102010706020507" pitchFamily="18" charset="2"/>
              <a:buChar char=""/>
            </a:pPr>
            <a:r>
              <a:rPr lang="en-CA" sz="1400" dirty="0">
                <a:effectLst/>
                <a:latin typeface="Arial" panose="020B0604020202020204" pitchFamily="34" charset="0"/>
                <a:ea typeface="Calibri" panose="020F0502020204030204" pitchFamily="34" charset="0"/>
              </a:rPr>
              <a:t>is not consistently applied across the organization (consistency)</a:t>
            </a:r>
          </a:p>
          <a:p>
            <a:pPr marL="179388" marR="0" lvl="0" indent="-179388">
              <a:spcBef>
                <a:spcPts val="1200"/>
              </a:spcBef>
              <a:spcAft>
                <a:spcPts val="0"/>
              </a:spcAft>
              <a:buFont typeface="Symbol" panose="05050102010706020507" pitchFamily="18" charset="2"/>
              <a:buChar char=""/>
            </a:pPr>
            <a:r>
              <a:rPr lang="en-CA" sz="1400" dirty="0">
                <a:effectLst/>
                <a:latin typeface="Arial" panose="020B0604020202020204" pitchFamily="34" charset="0"/>
                <a:ea typeface="Calibri" panose="020F0502020204030204" pitchFamily="34" charset="0"/>
              </a:rPr>
              <a:t>is not necessary for the safe and efficient operation of the organization (validity), or</a:t>
            </a:r>
          </a:p>
          <a:p>
            <a:pPr marL="179388" marR="0" lvl="0" indent="-179388">
              <a:spcBef>
                <a:spcPts val="1200"/>
              </a:spcBef>
              <a:spcAft>
                <a:spcPts val="0"/>
              </a:spcAft>
              <a:buFont typeface="Symbol" panose="05050102010706020507" pitchFamily="18" charset="2"/>
              <a:buChar char=""/>
            </a:pPr>
            <a:r>
              <a:rPr lang="en-CA" sz="1400" dirty="0">
                <a:effectLst/>
                <a:latin typeface="Arial" panose="020B0604020202020204" pitchFamily="34" charset="0"/>
                <a:ea typeface="Calibri" panose="020F0502020204030204" pitchFamily="34" charset="0"/>
              </a:rPr>
              <a:t>may be accommodated to reduce or eliminate the negative impact (accommodative nature).</a:t>
            </a:r>
          </a:p>
        </p:txBody>
      </p:sp>
    </p:spTree>
    <p:extLst>
      <p:ext uri="{BB962C8B-B14F-4D97-AF65-F5344CB8AC3E}">
        <p14:creationId xmlns:p14="http://schemas.microsoft.com/office/powerpoint/2010/main" val="2920500576"/>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60B230-6B68-A84F-7E88-A364C3097C7C}"/>
              </a:ext>
            </a:extLst>
          </p:cNvPr>
          <p:cNvSpPr>
            <a:spLocks noGrp="1"/>
          </p:cNvSpPr>
          <p:nvPr>
            <p:ph type="sldNum" sz="quarter" idx="12"/>
          </p:nvPr>
        </p:nvSpPr>
        <p:spPr/>
        <p:txBody>
          <a:bodyPr/>
          <a:lstStyle/>
          <a:p>
            <a:fld id="{32D4B517-E49B-41B6-9DBC-23634E0F1CDC}" type="slidenum">
              <a:rPr lang="en-CA" smtClean="0"/>
              <a:t>18</a:t>
            </a:fld>
            <a:endParaRPr lang="en-CA" dirty="0"/>
          </a:p>
        </p:txBody>
      </p:sp>
      <p:sp>
        <p:nvSpPr>
          <p:cNvPr id="4" name="Title 3">
            <a:extLst>
              <a:ext uri="{FF2B5EF4-FFF2-40B4-BE49-F238E27FC236}">
                <a16:creationId xmlns:a16="http://schemas.microsoft.com/office/drawing/2014/main" id="{71FACAF6-D14E-3573-A59A-A00BD0D01907}"/>
              </a:ext>
            </a:extLst>
          </p:cNvPr>
          <p:cNvSpPr>
            <a:spLocks noGrp="1"/>
          </p:cNvSpPr>
          <p:nvPr>
            <p:ph type="title"/>
          </p:nvPr>
        </p:nvSpPr>
        <p:spPr/>
        <p:txBody>
          <a:bodyPr/>
          <a:lstStyle/>
          <a:p>
            <a:r>
              <a:rPr lang="en-CA" sz="2800" dirty="0"/>
              <a:t>Task Force Recommendations: Barrier Removal and Reasonable Progress</a:t>
            </a:r>
            <a:endParaRPr lang="en-US" dirty="0"/>
          </a:p>
        </p:txBody>
      </p:sp>
      <p:sp>
        <p:nvSpPr>
          <p:cNvPr id="5" name="TextBox 4">
            <a:extLst>
              <a:ext uri="{FF2B5EF4-FFF2-40B4-BE49-F238E27FC236}">
                <a16:creationId xmlns:a16="http://schemas.microsoft.com/office/drawing/2014/main" id="{65FD40FE-F372-F1BA-3DA2-F0110C1200D2}"/>
              </a:ext>
            </a:extLst>
          </p:cNvPr>
          <p:cNvSpPr txBox="1"/>
          <p:nvPr/>
        </p:nvSpPr>
        <p:spPr>
          <a:xfrm>
            <a:off x="555429" y="1468505"/>
            <a:ext cx="10751147" cy="923330"/>
          </a:xfrm>
          <a:prstGeom prst="rect">
            <a:avLst/>
          </a:prstGeom>
          <a:noFill/>
        </p:spPr>
        <p:txBody>
          <a:bodyPr wrap="square">
            <a:spAutoFit/>
          </a:bodyPr>
          <a:lstStyle/>
          <a:p>
            <a:pPr marL="0" marR="0">
              <a:spcBef>
                <a:spcPts val="0"/>
              </a:spcBef>
              <a:spcAft>
                <a:spcPts val="0"/>
              </a:spcAft>
            </a:pPr>
            <a:r>
              <a:rPr lang="en-CA" sz="1800" dirty="0">
                <a:effectLst/>
                <a:latin typeface="Arial" panose="020B0604020202020204" pitchFamily="34" charset="0"/>
                <a:ea typeface="Calibri" panose="020F0502020204030204" pitchFamily="34" charset="0"/>
              </a:rPr>
              <a:t>The Task Force report finds the word </a:t>
            </a:r>
            <a:r>
              <a:rPr lang="en-CA" sz="1800" b="1" dirty="0">
                <a:effectLst/>
                <a:latin typeface="Arial" panose="020B0604020202020204" pitchFamily="34" charset="0"/>
                <a:ea typeface="Calibri" panose="020F0502020204030204" pitchFamily="34" charset="0"/>
              </a:rPr>
              <a:t>“barrier” used inconsistently and the barrier removal process is not proactive or comprehensive enough</a:t>
            </a:r>
            <a:r>
              <a:rPr lang="en-CA" sz="1800" dirty="0">
                <a:effectLst/>
                <a:latin typeface="Arial" panose="020B0604020202020204" pitchFamily="34" charset="0"/>
                <a:ea typeface="Calibri" panose="020F0502020204030204" pitchFamily="34" charset="0"/>
              </a:rPr>
              <a:t>. The Task Force also points out that the Act does not clarify </a:t>
            </a:r>
            <a:r>
              <a:rPr lang="en-CA" sz="1800" dirty="0">
                <a:latin typeface="Arial" panose="020B0604020202020204" pitchFamily="34" charset="0"/>
                <a:ea typeface="Calibri" panose="020F0502020204030204" pitchFamily="34" charset="0"/>
              </a:rPr>
              <a:t>how</a:t>
            </a:r>
            <a:r>
              <a:rPr lang="en-CA" sz="1800" dirty="0">
                <a:effectLst/>
                <a:latin typeface="Arial" panose="020B0604020202020204" pitchFamily="34" charset="0"/>
                <a:ea typeface="Calibri" panose="020F0502020204030204" pitchFamily="34" charset="0"/>
              </a:rPr>
              <a:t> reasonable progress needs to be made. </a:t>
            </a:r>
          </a:p>
        </p:txBody>
      </p:sp>
      <p:sp>
        <p:nvSpPr>
          <p:cNvPr id="6" name="TextBox 5">
            <a:extLst>
              <a:ext uri="{FF2B5EF4-FFF2-40B4-BE49-F238E27FC236}">
                <a16:creationId xmlns:a16="http://schemas.microsoft.com/office/drawing/2014/main" id="{EC5B38BD-4E69-B360-E3F1-47B4854F2CFB}"/>
              </a:ext>
            </a:extLst>
          </p:cNvPr>
          <p:cNvSpPr txBox="1"/>
          <p:nvPr/>
        </p:nvSpPr>
        <p:spPr>
          <a:xfrm>
            <a:off x="600551" y="2802246"/>
            <a:ext cx="6096000" cy="338554"/>
          </a:xfrm>
          <a:prstGeom prst="rect">
            <a:avLst/>
          </a:prstGeom>
          <a:noFill/>
        </p:spPr>
        <p:txBody>
          <a:bodyPr wrap="square">
            <a:spAutoFit/>
          </a:bodyPr>
          <a:lstStyle/>
          <a:p>
            <a:pPr marL="0" marR="0">
              <a:spcBef>
                <a:spcPts val="1200"/>
              </a:spcBef>
              <a:spcAft>
                <a:spcPts val="0"/>
              </a:spcAft>
            </a:pPr>
            <a:r>
              <a:rPr lang="en-CA" sz="1600" b="1" dirty="0">
                <a:solidFill>
                  <a:srgbClr val="000000"/>
                </a:solidFill>
                <a:effectLst/>
                <a:latin typeface="Arial" panose="020B0604020202020204" pitchFamily="34" charset="0"/>
                <a:ea typeface="Calibri" panose="020F0502020204030204" pitchFamily="34" charset="0"/>
              </a:rPr>
              <a:t>The Task Force recommends:</a:t>
            </a:r>
          </a:p>
        </p:txBody>
      </p:sp>
      <p:sp>
        <p:nvSpPr>
          <p:cNvPr id="7" name="TextBox 6">
            <a:extLst>
              <a:ext uri="{FF2B5EF4-FFF2-40B4-BE49-F238E27FC236}">
                <a16:creationId xmlns:a16="http://schemas.microsoft.com/office/drawing/2014/main" id="{B90E9D2C-8119-C2D9-54B9-F94B6CDE1D95}"/>
              </a:ext>
            </a:extLst>
          </p:cNvPr>
          <p:cNvSpPr txBox="1"/>
          <p:nvPr/>
        </p:nvSpPr>
        <p:spPr>
          <a:xfrm>
            <a:off x="731023" y="3269211"/>
            <a:ext cx="8604000" cy="638575"/>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600" b="1" dirty="0">
                <a:latin typeface="Arial" panose="020B0604020202020204" pitchFamily="34" charset="0"/>
                <a:ea typeface="Calibri" panose="020F0502020204030204" pitchFamily="34" charset="0"/>
              </a:rPr>
              <a:t>D</a:t>
            </a:r>
            <a:r>
              <a:rPr lang="en-CA" sz="1600" b="1" dirty="0">
                <a:effectLst/>
                <a:latin typeface="Arial" panose="020B0604020202020204" pitchFamily="34" charset="0"/>
                <a:ea typeface="Calibri" panose="020F0502020204030204" pitchFamily="34" charset="0"/>
              </a:rPr>
              <a:t>efining barriers</a:t>
            </a:r>
            <a:r>
              <a:rPr lang="en-CA" sz="1600" dirty="0">
                <a:effectLst/>
                <a:latin typeface="Arial" panose="020B0604020202020204" pitchFamily="34" charset="0"/>
                <a:ea typeface="Calibri" panose="020F0502020204030204" pitchFamily="34" charset="0"/>
              </a:rPr>
              <a:t>, in the EE Act, as “practices that affect equity groups in a disproportionately negative way”</a:t>
            </a:r>
          </a:p>
        </p:txBody>
      </p:sp>
      <p:sp>
        <p:nvSpPr>
          <p:cNvPr id="8" name="TextBox 7">
            <a:extLst>
              <a:ext uri="{FF2B5EF4-FFF2-40B4-BE49-F238E27FC236}">
                <a16:creationId xmlns:a16="http://schemas.microsoft.com/office/drawing/2014/main" id="{69999F93-662D-4F19-E68C-5C36AAFEB30F}"/>
              </a:ext>
            </a:extLst>
          </p:cNvPr>
          <p:cNvSpPr txBox="1"/>
          <p:nvPr/>
        </p:nvSpPr>
        <p:spPr>
          <a:xfrm>
            <a:off x="731023" y="4066994"/>
            <a:ext cx="8604000" cy="773406"/>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600" dirty="0">
                <a:latin typeface="Arial" panose="020B0604020202020204" pitchFamily="34" charset="0"/>
                <a:ea typeface="Calibri" panose="020F0502020204030204" pitchFamily="34" charset="0"/>
              </a:rPr>
              <a:t>D</a:t>
            </a:r>
            <a:r>
              <a:rPr lang="en-CA" sz="1600" dirty="0">
                <a:effectLst/>
                <a:latin typeface="Arial" panose="020B0604020202020204" pitchFamily="34" charset="0"/>
                <a:ea typeface="Calibri" panose="020F0502020204030204" pitchFamily="34" charset="0"/>
              </a:rPr>
              <a:t>eveloping guidelines that include </a:t>
            </a:r>
            <a:r>
              <a:rPr lang="en-CA" sz="1600" b="1" dirty="0">
                <a:effectLst/>
                <a:latin typeface="Arial" panose="020B0604020202020204" pitchFamily="34" charset="0"/>
                <a:ea typeface="Calibri" panose="020F0502020204030204" pitchFamily="34" charset="0"/>
              </a:rPr>
              <a:t>practices for identifying and eliminating barriers</a:t>
            </a:r>
            <a:r>
              <a:rPr lang="en-CA" sz="1600" dirty="0">
                <a:effectLst/>
                <a:latin typeface="Arial" panose="020B0604020202020204" pitchFamily="34" charset="0"/>
                <a:ea typeface="Calibri" panose="020F0502020204030204" pitchFamily="34" charset="0"/>
              </a:rPr>
              <a:t>, and how to conduct employment systems reviews to identify and eliminate barriers</a:t>
            </a:r>
          </a:p>
          <a:p>
            <a:pPr marR="0" lvl="0">
              <a:spcBef>
                <a:spcPts val="1200"/>
              </a:spcBef>
              <a:spcAft>
                <a:spcPts val="0"/>
              </a:spcAft>
              <a:tabLst>
                <a:tab pos="228600" algn="l"/>
                <a:tab pos="457200" algn="l"/>
              </a:tabLst>
            </a:pPr>
            <a:endParaRPr lang="en-CA" sz="1600" dirty="0">
              <a:effectLst/>
              <a:latin typeface="Arial" panose="020B0604020202020204" pitchFamily="34" charset="0"/>
              <a:ea typeface="Calibri" panose="020F0502020204030204" pitchFamily="34" charset="0"/>
            </a:endParaRPr>
          </a:p>
          <a:p>
            <a:pPr marR="0" lvl="0">
              <a:spcBef>
                <a:spcPts val="1200"/>
              </a:spcBef>
              <a:spcAft>
                <a:spcPts val="0"/>
              </a:spcAft>
              <a:tabLst>
                <a:tab pos="228600" algn="l"/>
                <a:tab pos="457200" algn="l"/>
              </a:tabLst>
            </a:pPr>
            <a:endParaRPr lang="en-CA" sz="1600" dirty="0">
              <a:effectLst/>
              <a:latin typeface="Arial" panose="020B06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A0612764-CE07-6D30-308A-75FF00B26FEE}"/>
              </a:ext>
            </a:extLst>
          </p:cNvPr>
          <p:cNvSpPr txBox="1"/>
          <p:nvPr/>
        </p:nvSpPr>
        <p:spPr>
          <a:xfrm>
            <a:off x="731023" y="5051734"/>
            <a:ext cx="8604000" cy="949570"/>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600" dirty="0">
                <a:latin typeface="Arial" panose="020B0604020202020204" pitchFamily="34" charset="0"/>
                <a:ea typeface="Calibri" panose="020F0502020204030204" pitchFamily="34" charset="0"/>
              </a:rPr>
              <a:t>S</a:t>
            </a:r>
            <a:r>
              <a:rPr lang="en-CA" sz="1600" dirty="0">
                <a:effectLst/>
                <a:latin typeface="Arial" panose="020B0604020202020204" pitchFamily="34" charset="0"/>
                <a:ea typeface="Calibri" panose="020F0502020204030204" pitchFamily="34" charset="0"/>
              </a:rPr>
              <a:t>pecifying that </a:t>
            </a:r>
            <a:r>
              <a:rPr lang="en-CA" sz="1600" b="1" dirty="0">
                <a:effectLst/>
                <a:latin typeface="Arial" panose="020B0604020202020204" pitchFamily="34" charset="0"/>
                <a:ea typeface="Calibri" panose="020F0502020204030204" pitchFamily="34" charset="0"/>
              </a:rPr>
              <a:t>barrier removal applies across each stage of the employment life cycle</a:t>
            </a:r>
            <a:r>
              <a:rPr lang="en-CA" sz="1600" dirty="0">
                <a:effectLst/>
                <a:latin typeface="Arial" panose="020B0604020202020204" pitchFamily="34" charset="0"/>
                <a:ea typeface="Calibri" panose="020F0502020204030204" pitchFamily="34" charset="0"/>
              </a:rPr>
              <a:t>, should be reported upon in employment systems reviews, and provide for the regulations or guidelines prepared under them to support comprehensive barrier removal and reporting</a:t>
            </a:r>
          </a:p>
        </p:txBody>
      </p:sp>
      <p:sp>
        <p:nvSpPr>
          <p:cNvPr id="10" name="TextBox 9">
            <a:extLst>
              <a:ext uri="{FF2B5EF4-FFF2-40B4-BE49-F238E27FC236}">
                <a16:creationId xmlns:a16="http://schemas.microsoft.com/office/drawing/2014/main" id="{FDFD9290-AE8F-137B-E37E-20E7A2DB8898}"/>
              </a:ext>
            </a:extLst>
          </p:cNvPr>
          <p:cNvSpPr txBox="1"/>
          <p:nvPr/>
        </p:nvSpPr>
        <p:spPr>
          <a:xfrm>
            <a:off x="9614517" y="3269211"/>
            <a:ext cx="1967883" cy="2732093"/>
          </a:xfrm>
          <a:prstGeom prst="rect">
            <a:avLst/>
          </a:prstGeom>
          <a:solidFill>
            <a:srgbClr val="E7EFF9"/>
          </a:solidFill>
        </p:spPr>
        <p:txBody>
          <a:bodyPr wrap="square">
            <a:noAutofit/>
          </a:bodyPr>
          <a:lstStyle/>
          <a:p>
            <a:pPr marR="0" lvl="0">
              <a:spcBef>
                <a:spcPts val="1200"/>
              </a:spcBef>
              <a:spcAft>
                <a:spcPts val="0"/>
              </a:spcAft>
              <a:tabLst>
                <a:tab pos="228600" algn="l"/>
                <a:tab pos="457200" algn="l"/>
              </a:tabLst>
            </a:pPr>
            <a:r>
              <a:rPr lang="en-CA" sz="1600" dirty="0">
                <a:latin typeface="Arial" panose="020B0604020202020204" pitchFamily="34" charset="0"/>
                <a:ea typeface="Calibri" panose="020F0502020204030204" pitchFamily="34" charset="0"/>
              </a:rPr>
              <a:t>The EE </a:t>
            </a:r>
            <a:r>
              <a:rPr lang="en-CA" sz="1600" dirty="0">
                <a:effectLst/>
                <a:latin typeface="Arial" panose="020B0604020202020204" pitchFamily="34" charset="0"/>
                <a:ea typeface="Calibri" panose="020F0502020204030204" pitchFamily="34" charset="0"/>
              </a:rPr>
              <a:t>Act should be clarified to ensure employers understand their obligations to make </a:t>
            </a:r>
            <a:r>
              <a:rPr lang="en-CA" sz="1600" b="1" dirty="0">
                <a:effectLst/>
                <a:latin typeface="Arial" panose="020B0604020202020204" pitchFamily="34" charset="0"/>
                <a:ea typeface="Calibri" panose="020F0502020204030204" pitchFamily="34" charset="0"/>
              </a:rPr>
              <a:t>reasonable progress </a:t>
            </a:r>
            <a:r>
              <a:rPr lang="en-CA" sz="1600" dirty="0">
                <a:effectLst/>
                <a:latin typeface="Arial" panose="020B0604020202020204" pitchFamily="34" charset="0"/>
                <a:ea typeface="Calibri" panose="020F0502020204030204" pitchFamily="34" charset="0"/>
              </a:rPr>
              <a:t>to achieve and sustain employment equity</a:t>
            </a:r>
          </a:p>
        </p:txBody>
      </p:sp>
    </p:spTree>
    <p:extLst>
      <p:ext uri="{BB962C8B-B14F-4D97-AF65-F5344CB8AC3E}">
        <p14:creationId xmlns:p14="http://schemas.microsoft.com/office/powerpoint/2010/main" val="657662223"/>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D33DC2-AE33-E2D9-53B5-FC8897C15801}"/>
              </a:ext>
            </a:extLst>
          </p:cNvPr>
          <p:cNvSpPr>
            <a:spLocks noGrp="1"/>
          </p:cNvSpPr>
          <p:nvPr>
            <p:ph type="sldNum" sz="quarter" idx="12"/>
          </p:nvPr>
        </p:nvSpPr>
        <p:spPr/>
        <p:txBody>
          <a:bodyPr/>
          <a:lstStyle/>
          <a:p>
            <a:fld id="{32D4B517-E49B-41B6-9DBC-23634E0F1CDC}" type="slidenum">
              <a:rPr lang="en-CA" smtClean="0"/>
              <a:t>19</a:t>
            </a:fld>
            <a:endParaRPr lang="en-CA" dirty="0"/>
          </a:p>
        </p:txBody>
      </p:sp>
      <p:sp>
        <p:nvSpPr>
          <p:cNvPr id="4" name="Title 3">
            <a:extLst>
              <a:ext uri="{FF2B5EF4-FFF2-40B4-BE49-F238E27FC236}">
                <a16:creationId xmlns:a16="http://schemas.microsoft.com/office/drawing/2014/main" id="{019BE153-B305-002F-4B19-C2F6027C172C}"/>
              </a:ext>
            </a:extLst>
          </p:cNvPr>
          <p:cNvSpPr>
            <a:spLocks noGrp="1"/>
          </p:cNvSpPr>
          <p:nvPr>
            <p:ph type="title"/>
          </p:nvPr>
        </p:nvSpPr>
        <p:spPr/>
        <p:txBody>
          <a:bodyPr/>
          <a:lstStyle/>
          <a:p>
            <a:r>
              <a:rPr lang="en-CA" sz="2800" dirty="0"/>
              <a:t>Discussion Questions: Barrier Removal and Reasonable Progress</a:t>
            </a:r>
            <a:endParaRPr lang="en-US" dirty="0"/>
          </a:p>
        </p:txBody>
      </p:sp>
      <p:sp>
        <p:nvSpPr>
          <p:cNvPr id="5" name="Content Placeholder 4">
            <a:extLst>
              <a:ext uri="{FF2B5EF4-FFF2-40B4-BE49-F238E27FC236}">
                <a16:creationId xmlns:a16="http://schemas.microsoft.com/office/drawing/2014/main" id="{37193F55-C028-68C4-61A0-24BDE7E75DA2}"/>
              </a:ext>
            </a:extLst>
          </p:cNvPr>
          <p:cNvSpPr txBox="1">
            <a:spLocks noGrp="1"/>
          </p:cNvSpPr>
          <p:nvPr>
            <p:ph idx="10"/>
          </p:nvPr>
        </p:nvSpPr>
        <p:spPr>
          <a:xfrm>
            <a:off x="1047750" y="1365023"/>
            <a:ext cx="10096500" cy="3708708"/>
          </a:xfrm>
          <a:prstGeom prst="rect">
            <a:avLst/>
          </a:prstGeom>
          <a:noFill/>
        </p:spPr>
        <p:txBody>
          <a:bodyPr wrap="square">
            <a:spAutoFit/>
          </a:bodyPr>
          <a:lstStyle/>
          <a:p>
            <a:pPr marL="457200" marR="0" lvl="0" indent="-457200" algn="l">
              <a:spcBef>
                <a:spcPts val="600"/>
              </a:spcBef>
              <a:spcAft>
                <a:spcPts val="600"/>
              </a:spcAft>
              <a:buSzPct val="100000"/>
              <a:buFont typeface="+mj-lt"/>
              <a:buAutoNum type="arabicPeriod"/>
              <a:tabLst>
                <a:tab pos="714375" algn="l"/>
              </a:tabLst>
            </a:pPr>
            <a:r>
              <a:rPr lang="en-CA" sz="2400" dirty="0">
                <a:solidFill>
                  <a:schemeClr val="tx1"/>
                </a:solidFill>
                <a:effectLst/>
                <a:latin typeface="Arial" panose="020B0604020202020204" pitchFamily="34" charset="0"/>
                <a:ea typeface="Calibri" panose="020F0502020204030204" pitchFamily="34" charset="0"/>
              </a:rPr>
              <a:t>Would you prefer that “employment barrier” be defined as proposed by the Task Force, or as it is currently defined in the Interpretations, Policies and Guidelines? If you would prefer an alternative definition, please provide the definition and an explanation. </a:t>
            </a:r>
          </a:p>
          <a:p>
            <a:pPr marL="457200" marR="0" lvl="0" indent="-457200" algn="l">
              <a:spcBef>
                <a:spcPts val="600"/>
              </a:spcBef>
              <a:spcAft>
                <a:spcPts val="600"/>
              </a:spcAft>
              <a:buSzPct val="100000"/>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Would you see value in including the definition of “barrier” in the Act or Regulations, so it is enforceable?  </a:t>
            </a:r>
            <a:r>
              <a:rPr lang="en-CA" sz="2400" dirty="0">
                <a:solidFill>
                  <a:schemeClr val="tx1"/>
                </a:solidFill>
                <a:latin typeface="Arial" panose="020B0604020202020204" pitchFamily="34" charset="0"/>
              </a:rPr>
              <a:t>If</a:t>
            </a:r>
            <a:r>
              <a:rPr lang="en-CA" sz="2400" dirty="0">
                <a:solidFill>
                  <a:schemeClr val="tx1"/>
                </a:solidFill>
                <a:effectLst/>
                <a:latin typeface="Arial" panose="020B0604020202020204" pitchFamily="34" charset="0"/>
                <a:ea typeface="Calibri" panose="020F0502020204030204" pitchFamily="34" charset="0"/>
              </a:rPr>
              <a:t> yes, would you prefer that the definition be included in the Act or in the Regulations? Please explain.</a:t>
            </a:r>
            <a:endParaRPr lang="en-CA" sz="2400" strike="sngStrike" dirty="0">
              <a:solidFill>
                <a:schemeClr val="tx1"/>
              </a:solidFill>
              <a:effectLst/>
              <a:latin typeface="Arial" panose="020B0604020202020204" pitchFamily="34" charset="0"/>
              <a:ea typeface="Calibri" panose="020F0502020204030204" pitchFamily="34" charset="0"/>
            </a:endParaRPr>
          </a:p>
          <a:p>
            <a:pPr marL="457200" marR="0" lvl="0" indent="-457200" algn="l">
              <a:spcBef>
                <a:spcPts val="1200"/>
              </a:spcBef>
              <a:spcAft>
                <a:spcPts val="1200"/>
              </a:spcAft>
              <a:buSzPct val="100000"/>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What proactive approaches could be taken to identify, remove and prevent barriers to strengthen employment equity?</a:t>
            </a:r>
          </a:p>
        </p:txBody>
      </p:sp>
      <p:sp>
        <p:nvSpPr>
          <p:cNvPr id="3" name="TextBox 2">
            <a:extLst>
              <a:ext uri="{FF2B5EF4-FFF2-40B4-BE49-F238E27FC236}">
                <a16:creationId xmlns:a16="http://schemas.microsoft.com/office/drawing/2014/main" id="{1DECA8A6-2781-F6D9-1EAB-2FDE31619406}"/>
              </a:ext>
            </a:extLst>
          </p:cNvPr>
          <p:cNvSpPr txBox="1"/>
          <p:nvPr/>
        </p:nvSpPr>
        <p:spPr>
          <a:xfrm>
            <a:off x="1012265" y="5508606"/>
            <a:ext cx="9916343" cy="1077218"/>
          </a:xfrm>
          <a:prstGeom prst="rect">
            <a:avLst/>
          </a:prstGeom>
          <a:noFill/>
        </p:spPr>
        <p:txBody>
          <a:bodyPr wrap="square" rtlCol="0">
            <a:spAutoFit/>
          </a:bodyPr>
          <a:lstStyle/>
          <a:p>
            <a:pPr>
              <a:buSzPct val="100000"/>
            </a:pPr>
            <a:r>
              <a:rPr lang="en-US" sz="1600" b="1" dirty="0">
                <a:latin typeface="Arial" panose="020B0604020202020204" pitchFamily="34" charset="0"/>
                <a:cs typeface="Arial" panose="020B0604020202020204" pitchFamily="34" charset="0"/>
              </a:rPr>
              <a:t>OCHRO comment: </a:t>
            </a:r>
            <a:r>
              <a:rPr lang="en-CA" sz="1600" i="1" dirty="0">
                <a:latin typeface="Arial" panose="020B0604020202020204" pitchFamily="34" charset="0"/>
                <a:ea typeface="Calibri" panose="020F0502020204030204" pitchFamily="34" charset="0"/>
                <a:cs typeface="Arial" panose="020B0604020202020204" pitchFamily="34" charset="0"/>
              </a:rPr>
              <a:t>Workforce Availability</a:t>
            </a:r>
            <a:r>
              <a:rPr lang="en-CA" sz="1600" dirty="0">
                <a:latin typeface="Arial" panose="020B0604020202020204" pitchFamily="34" charset="0"/>
                <a:ea typeface="Calibri" panose="020F0502020204030204" pitchFamily="34" charset="0"/>
                <a:cs typeface="Arial" panose="020B0604020202020204" pitchFamily="34" charset="0"/>
              </a:rPr>
              <a:t> (WFA) is the current benchmark used by core public administration organisations to assess if underrepresentation exists. Treasury Board Secretariat (TBS), works with the Labour Program and Statistics Canada to obtain the data necessary to calculate WFA. Once ready, TBS provides WFA estimates to departments within the core public administration.  </a:t>
            </a:r>
            <a:endParaRPr lang="en-CA"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1045518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DD9EAA-3940-3BA7-BCDC-03DD17E023A0}"/>
              </a:ext>
            </a:extLst>
          </p:cNvPr>
          <p:cNvSpPr>
            <a:spLocks noGrp="1"/>
          </p:cNvSpPr>
          <p:nvPr>
            <p:ph type="sldNum" sz="quarter" idx="12"/>
          </p:nvPr>
        </p:nvSpPr>
        <p:spPr/>
        <p:txBody>
          <a:bodyPr/>
          <a:lstStyle/>
          <a:p>
            <a:fld id="{32D4B517-E49B-41B6-9DBC-23634E0F1CDC}" type="slidenum">
              <a:rPr lang="en-CA" smtClean="0"/>
              <a:t>2</a:t>
            </a:fld>
            <a:endParaRPr lang="en-CA" dirty="0"/>
          </a:p>
        </p:txBody>
      </p:sp>
      <p:sp>
        <p:nvSpPr>
          <p:cNvPr id="4" name="Title 3">
            <a:extLst>
              <a:ext uri="{FF2B5EF4-FFF2-40B4-BE49-F238E27FC236}">
                <a16:creationId xmlns:a16="http://schemas.microsoft.com/office/drawing/2014/main" id="{9E8C5323-2773-8073-3065-951D7E54B060}"/>
              </a:ext>
            </a:extLst>
          </p:cNvPr>
          <p:cNvSpPr>
            <a:spLocks noGrp="1"/>
          </p:cNvSpPr>
          <p:nvPr>
            <p:ph type="title"/>
          </p:nvPr>
        </p:nvSpPr>
        <p:spPr/>
        <p:txBody>
          <a:bodyPr/>
          <a:lstStyle/>
          <a:p>
            <a:r>
              <a:rPr lang="en-US" dirty="0"/>
              <a:t>Context</a:t>
            </a:r>
          </a:p>
        </p:txBody>
      </p:sp>
      <p:sp>
        <p:nvSpPr>
          <p:cNvPr id="5" name="Content Placeholder 2">
            <a:extLst>
              <a:ext uri="{FF2B5EF4-FFF2-40B4-BE49-F238E27FC236}">
                <a16:creationId xmlns:a16="http://schemas.microsoft.com/office/drawing/2014/main" id="{470E1BB0-3EC4-43EC-3478-A0A3652FCCFC}"/>
              </a:ext>
            </a:extLst>
          </p:cNvPr>
          <p:cNvSpPr txBox="1">
            <a:spLocks/>
          </p:cNvSpPr>
          <p:nvPr/>
        </p:nvSpPr>
        <p:spPr>
          <a:xfrm>
            <a:off x="863957" y="1418424"/>
            <a:ext cx="10126331" cy="4695031"/>
          </a:xfrm>
          <a:prstGeom prst="rect">
            <a:avLst/>
          </a:prstGeom>
        </p:spPr>
        <p:txBody>
          <a:bodyPr lIns="0" tIns="0" rIns="0" bIns="0" anchor="t"/>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spcBef>
                <a:spcPts val="0"/>
              </a:spcBef>
              <a:buFont typeface="Arial" panose="020B0604020202020204" pitchFamily="34" charset="0"/>
              <a:buChar char="•"/>
            </a:pPr>
            <a:r>
              <a:rPr lang="en-CA" sz="1800" dirty="0">
                <a:solidFill>
                  <a:schemeClr val="tx1"/>
                </a:solidFill>
                <a:latin typeface="Arial"/>
                <a:ea typeface="Calibri" panose="020F0502020204030204" pitchFamily="34" charset="0"/>
                <a:cs typeface="Arial"/>
              </a:rPr>
              <a:t>The </a:t>
            </a:r>
            <a:r>
              <a:rPr lang="en-CA" sz="1800" i="1" dirty="0">
                <a:solidFill>
                  <a:srgbClr val="0415FF"/>
                </a:solidFill>
                <a:latin typeface="Arial"/>
                <a:ea typeface="Calibri" panose="020F0502020204030204" pitchFamily="34" charset="0"/>
                <a:cs typeface="Arial"/>
                <a:hlinkClick r:id="rId2">
                  <a:extLst>
                    <a:ext uri="{A12FA001-AC4F-418D-AE19-62706E023703}">
                      <ahyp:hlinkClr xmlns:ahyp="http://schemas.microsoft.com/office/drawing/2018/hyperlinkcolor" val="tx"/>
                    </a:ext>
                  </a:extLst>
                </a:hlinkClick>
              </a:rPr>
              <a:t>Employment Equity Act</a:t>
            </a:r>
            <a:r>
              <a:rPr lang="en-CA" sz="1800" dirty="0">
                <a:solidFill>
                  <a:schemeClr val="tx1"/>
                </a:solidFill>
                <a:latin typeface="Arial"/>
                <a:ea typeface="Calibri" panose="020F0502020204030204" pitchFamily="34" charset="0"/>
                <a:cs typeface="Arial"/>
                <a:hlinkClick r:id="rId2">
                  <a:extLst>
                    <a:ext uri="{A12FA001-AC4F-418D-AE19-62706E023703}">
                      <ahyp:hlinkClr xmlns:ahyp="http://schemas.microsoft.com/office/drawing/2018/hyperlinkcolor" val="tx"/>
                    </a:ext>
                  </a:extLst>
                </a:hlinkClick>
              </a:rPr>
              <a:t> </a:t>
            </a:r>
            <a:r>
              <a:rPr lang="en-CA" sz="1800" u="sng" dirty="0">
                <a:solidFill>
                  <a:schemeClr val="tx1"/>
                </a:solidFill>
                <a:latin typeface="Arial"/>
                <a:ea typeface="Calibri" panose="020F0502020204030204" pitchFamily="34" charset="0"/>
                <a:cs typeface="Arial"/>
                <a:hlinkClick r:id="rId2">
                  <a:extLst>
                    <a:ext uri="{A12FA001-AC4F-418D-AE19-62706E023703}">
                      <ahyp:hlinkClr xmlns:ahyp="http://schemas.microsoft.com/office/drawing/2018/hyperlinkcolor" val="tx"/>
                    </a:ext>
                  </a:extLst>
                </a:hlinkClick>
              </a:rPr>
              <a:t>Review Task Force</a:t>
            </a:r>
            <a:r>
              <a:rPr lang="en-CA" sz="1800" u="sng" dirty="0">
                <a:solidFill>
                  <a:schemeClr val="tx1"/>
                </a:solidFill>
                <a:latin typeface="Arial"/>
                <a:ea typeface="Calibri" panose="020F0502020204030204" pitchFamily="34" charset="0"/>
                <a:cs typeface="Arial"/>
              </a:rPr>
              <a:t> </a:t>
            </a:r>
            <a:r>
              <a:rPr lang="en-CA" sz="1800" dirty="0">
                <a:solidFill>
                  <a:schemeClr val="tx1"/>
                </a:solidFill>
                <a:latin typeface="Arial"/>
                <a:ea typeface="Calibri" panose="020F0502020204030204" pitchFamily="34" charset="0"/>
                <a:cs typeface="Arial"/>
              </a:rPr>
              <a:t>carried out the most extensive review of the </a:t>
            </a:r>
            <a:r>
              <a:rPr lang="en-CA" sz="1800" i="1" dirty="0">
                <a:solidFill>
                  <a:schemeClr val="tx1"/>
                </a:solidFill>
                <a:latin typeface="Arial"/>
                <a:ea typeface="Calibri" panose="020F0502020204030204" pitchFamily="34" charset="0"/>
                <a:cs typeface="Arial"/>
              </a:rPr>
              <a:t>Employment Equity Act</a:t>
            </a:r>
            <a:r>
              <a:rPr lang="en-CA" sz="1800" dirty="0">
                <a:solidFill>
                  <a:schemeClr val="tx1"/>
                </a:solidFill>
                <a:latin typeface="Arial"/>
                <a:ea typeface="Calibri" panose="020F0502020204030204" pitchFamily="34" charset="0"/>
                <a:cs typeface="Arial"/>
              </a:rPr>
              <a:t> (EE Act) since its introduction in 1986. The arm’s length Task Force engaged with hundreds of partners and stakeholders, including community organizations, public, private, and non-profit sectors, as well as advocacy groups and networks. </a:t>
            </a:r>
            <a:endParaRPr lang="en-US" sz="1800" dirty="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endParaRPr lang="en-US" sz="1800" dirty="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r>
              <a:rPr lang="en-CA" sz="1800" dirty="0">
                <a:solidFill>
                  <a:schemeClr val="tx1"/>
                </a:solidFill>
                <a:latin typeface="Arial"/>
                <a:ea typeface="Calibri" panose="020F0502020204030204" pitchFamily="34" charset="0"/>
                <a:cs typeface="Arial"/>
              </a:rPr>
              <a:t>On December 11, 2023, the Minister of Labour and Seniors, accompanied by the former Chair of the Task Force, announced the release of the Task Force’s final report: </a:t>
            </a:r>
            <a:r>
              <a:rPr lang="en-CA" sz="1800" i="1" u="sng" dirty="0">
                <a:solidFill>
                  <a:schemeClr val="tx1"/>
                </a:solidFill>
                <a:latin typeface="Arial"/>
                <a:ea typeface="Calibri" panose="020F0502020204030204" pitchFamily="34" charset="0"/>
                <a:cs typeface="Arial"/>
                <a:hlinkClick r:id="rId3">
                  <a:extLst>
                    <a:ext uri="{A12FA001-AC4F-418D-AE19-62706E023703}">
                      <ahyp:hlinkClr xmlns:ahyp="http://schemas.microsoft.com/office/drawing/2018/hyperlinkcolor" val="tx"/>
                    </a:ext>
                  </a:extLst>
                </a:hlinkClick>
              </a:rPr>
              <a:t>A Transformative Framework to Achieve and Sustain Employment Equity</a:t>
            </a:r>
            <a:r>
              <a:rPr lang="en-CA" sz="1800" dirty="0">
                <a:solidFill>
                  <a:schemeClr val="tx1"/>
                </a:solidFill>
                <a:latin typeface="Arial"/>
                <a:ea typeface="Calibri" panose="020F0502020204030204" pitchFamily="34" charset="0"/>
                <a:cs typeface="Arial"/>
              </a:rPr>
              <a:t>, including the report’s </a:t>
            </a:r>
            <a:r>
              <a:rPr lang="en-CA" sz="1800" u="sng" dirty="0">
                <a:solidFill>
                  <a:schemeClr val="tx1"/>
                </a:solidFill>
                <a:latin typeface="Arial"/>
                <a:ea typeface="Calibri" panose="020F0502020204030204" pitchFamily="34" charset="0"/>
                <a:cs typeface="Arial"/>
                <a:hlinkClick r:id="rId4">
                  <a:extLst>
                    <a:ext uri="{A12FA001-AC4F-418D-AE19-62706E023703}">
                      <ahyp:hlinkClr xmlns:ahyp="http://schemas.microsoft.com/office/drawing/2018/hyperlinkcolor" val="tx"/>
                    </a:ext>
                  </a:extLst>
                </a:hlinkClick>
              </a:rPr>
              <a:t>executive summary</a:t>
            </a:r>
            <a:r>
              <a:rPr lang="en-CA" sz="1800" dirty="0">
                <a:solidFill>
                  <a:schemeClr val="tx1"/>
                </a:solidFill>
                <a:latin typeface="Arial"/>
                <a:ea typeface="Calibri" panose="020F0502020204030204" pitchFamily="34" charset="0"/>
                <a:cs typeface="Arial"/>
              </a:rPr>
              <a:t>. The report provides wide-ranging recommendations on how to modernize and strengthen employment equity in the federal jurisdiction. </a:t>
            </a:r>
            <a:endParaRPr lang="en-US" sz="1800" dirty="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endParaRPr lang="en-CA" sz="1800" dirty="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r>
              <a:rPr lang="en-US" sz="1800" dirty="0">
                <a:solidFill>
                  <a:schemeClr val="tx1"/>
                </a:solidFill>
                <a:latin typeface="Arial"/>
                <a:ea typeface="Calibri" panose="020F0502020204030204" pitchFamily="34" charset="0"/>
                <a:cs typeface="Arial"/>
              </a:rPr>
              <a:t>The Task Force was a first step to inform the modernization of the EE Act. The Government of Canada is now engaging with impacted communities, unions, organizations, and employers to understand how best to effectively implement possible changes to the Act. </a:t>
            </a:r>
            <a:r>
              <a:rPr lang="en-US" sz="1800" dirty="0">
                <a:latin typeface="Arial"/>
                <a:ea typeface="Calibri" panose="020F0502020204030204" pitchFamily="34" charset="0"/>
                <a:cs typeface="Arial"/>
              </a:rPr>
              <a:t> </a:t>
            </a:r>
          </a:p>
        </p:txBody>
      </p:sp>
    </p:spTree>
    <p:extLst>
      <p:ext uri="{BB962C8B-B14F-4D97-AF65-F5344CB8AC3E}">
        <p14:creationId xmlns:p14="http://schemas.microsoft.com/office/powerpoint/2010/main" val="37620944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0CD4C6-554E-C042-2416-D8D351C3B6E2}"/>
              </a:ext>
            </a:extLst>
          </p:cNvPr>
          <p:cNvSpPr>
            <a:spLocks noGrp="1"/>
          </p:cNvSpPr>
          <p:nvPr>
            <p:ph type="sldNum" sz="quarter" idx="12"/>
          </p:nvPr>
        </p:nvSpPr>
        <p:spPr/>
        <p:txBody>
          <a:bodyPr/>
          <a:lstStyle/>
          <a:p>
            <a:fld id="{32D4B517-E49B-41B6-9DBC-23634E0F1CDC}" type="slidenum">
              <a:rPr lang="en-CA" smtClean="0"/>
              <a:t>20</a:t>
            </a:fld>
            <a:endParaRPr lang="en-CA" dirty="0"/>
          </a:p>
        </p:txBody>
      </p:sp>
      <p:sp>
        <p:nvSpPr>
          <p:cNvPr id="4" name="Title 3">
            <a:extLst>
              <a:ext uri="{FF2B5EF4-FFF2-40B4-BE49-F238E27FC236}">
                <a16:creationId xmlns:a16="http://schemas.microsoft.com/office/drawing/2014/main" id="{371A1EE8-2492-6B5A-9C45-2459C75A7041}"/>
              </a:ext>
            </a:extLst>
          </p:cNvPr>
          <p:cNvSpPr>
            <a:spLocks noGrp="1"/>
          </p:cNvSpPr>
          <p:nvPr>
            <p:ph type="title"/>
          </p:nvPr>
        </p:nvSpPr>
        <p:spPr/>
        <p:txBody>
          <a:bodyPr/>
          <a:lstStyle/>
          <a:p>
            <a:r>
              <a:rPr lang="en-CA" sz="2800" dirty="0"/>
              <a:t>Regulatory Oversight, Penalties, and Complaints</a:t>
            </a:r>
            <a:endParaRPr lang="en-US" dirty="0"/>
          </a:p>
        </p:txBody>
      </p:sp>
      <p:sp>
        <p:nvSpPr>
          <p:cNvPr id="3" name="Content Placeholder 2">
            <a:extLst>
              <a:ext uri="{FF2B5EF4-FFF2-40B4-BE49-F238E27FC236}">
                <a16:creationId xmlns:a16="http://schemas.microsoft.com/office/drawing/2014/main" id="{4DCCFE3D-06D7-20A6-A3EB-BC1A903A64BF}"/>
              </a:ext>
            </a:extLst>
          </p:cNvPr>
          <p:cNvSpPr>
            <a:spLocks noGrp="1"/>
          </p:cNvSpPr>
          <p:nvPr>
            <p:ph idx="10"/>
          </p:nvPr>
        </p:nvSpPr>
        <p:spPr>
          <a:xfrm>
            <a:off x="620899" y="1016732"/>
            <a:ext cx="10095440" cy="749924"/>
          </a:xfrm>
        </p:spPr>
        <p:txBody>
          <a:bodyPr/>
          <a:lstStyle/>
          <a:p>
            <a:r>
              <a:rPr lang="en-CA" dirty="0">
                <a:effectLst/>
                <a:latin typeface="Arial" panose="020B0604020202020204" pitchFamily="34" charset="0"/>
                <a:ea typeface="Calibri" panose="020F0502020204030204" pitchFamily="34" charset="0"/>
                <a:cs typeface="Arial" panose="020B0604020202020204" pitchFamily="34" charset="0"/>
              </a:rPr>
              <a:t>Responsibility for </a:t>
            </a:r>
            <a:r>
              <a:rPr lang="en-CA" b="1" dirty="0">
                <a:effectLst/>
                <a:latin typeface="Arial" panose="020B0604020202020204" pitchFamily="34" charset="0"/>
                <a:ea typeface="Calibri" panose="020F0502020204030204" pitchFamily="34" charset="0"/>
                <a:cs typeface="Arial" panose="020B0604020202020204" pitchFamily="34" charset="0"/>
              </a:rPr>
              <a:t>compliance and enforcement under the Act is shared </a:t>
            </a:r>
            <a:r>
              <a:rPr lang="en-CA" dirty="0">
                <a:effectLst/>
                <a:latin typeface="Arial" panose="020B0604020202020204" pitchFamily="34" charset="0"/>
                <a:ea typeface="Calibri" panose="020F0502020204030204" pitchFamily="34" charset="0"/>
                <a:cs typeface="Arial" panose="020B0604020202020204" pitchFamily="34" charset="0"/>
              </a:rPr>
              <a:t>by the Minister of Labour and the Canadian Human Rights Commission (CHRC)</a:t>
            </a:r>
          </a:p>
          <a:p>
            <a:endParaRPr lang="en-US" dirty="0"/>
          </a:p>
        </p:txBody>
      </p:sp>
      <p:sp>
        <p:nvSpPr>
          <p:cNvPr id="10" name="TextBox 9">
            <a:extLst>
              <a:ext uri="{FF2B5EF4-FFF2-40B4-BE49-F238E27FC236}">
                <a16:creationId xmlns:a16="http://schemas.microsoft.com/office/drawing/2014/main" id="{542FD22D-FA8B-8335-AB99-DD17E25CB4B5}"/>
              </a:ext>
            </a:extLst>
          </p:cNvPr>
          <p:cNvSpPr txBox="1"/>
          <p:nvPr/>
        </p:nvSpPr>
        <p:spPr>
          <a:xfrm>
            <a:off x="609600" y="1972901"/>
            <a:ext cx="3604872" cy="4401205"/>
          </a:xfrm>
          <a:prstGeom prst="rect">
            <a:avLst/>
          </a:prstGeom>
          <a:solidFill>
            <a:schemeClr val="bg1">
              <a:lumMod val="95000"/>
            </a:schemeClr>
          </a:solidFill>
        </p:spPr>
        <p:txBody>
          <a:bodyPr wrap="square" rtlCol="0">
            <a:spAutoFit/>
          </a:bodyPr>
          <a:lstStyle/>
          <a:p>
            <a:pPr marL="0" marR="0">
              <a:spcBef>
                <a:spcPts val="0"/>
              </a:spcBef>
              <a:spcAft>
                <a:spcPts val="0"/>
              </a:spcAft>
            </a:pPr>
            <a:r>
              <a:rPr lang="en-CA" sz="1400" dirty="0">
                <a:effectLst/>
                <a:latin typeface="Arial" panose="020B0604020202020204" pitchFamily="34" charset="0"/>
                <a:ea typeface="Calibri" panose="020F0502020204030204" pitchFamily="34" charset="0"/>
                <a:cs typeface="Arial" panose="020B0604020202020204" pitchFamily="34" charset="0"/>
              </a:rPr>
              <a:t>The </a:t>
            </a:r>
            <a:r>
              <a:rPr lang="en-CA" sz="1400" b="1" dirty="0">
                <a:effectLst/>
                <a:latin typeface="Arial" panose="020B0604020202020204" pitchFamily="34" charset="0"/>
                <a:ea typeface="Calibri" panose="020F0502020204030204" pitchFamily="34" charset="0"/>
                <a:cs typeface="Arial" panose="020B0604020202020204" pitchFamily="34" charset="0"/>
              </a:rPr>
              <a:t>Minister of Labour: </a:t>
            </a:r>
          </a:p>
          <a:p>
            <a:pPr marL="285750" marR="0" indent="-285750">
              <a:spcBef>
                <a:spcPts val="0"/>
              </a:spcBef>
              <a:spcAft>
                <a:spcPts val="0"/>
              </a:spcAft>
              <a:buFont typeface="Arial" panose="020B0604020202020204" pitchFamily="34" charset="0"/>
              <a:buChar char="•"/>
            </a:pPr>
            <a:r>
              <a:rPr lang="en-CA" sz="1400" dirty="0">
                <a:effectLst/>
                <a:latin typeface="Arial" panose="020B0604020202020204" pitchFamily="34" charset="0"/>
                <a:ea typeface="Calibri" panose="020F0502020204030204" pitchFamily="34" charset="0"/>
                <a:cs typeface="Arial" panose="020B0604020202020204" pitchFamily="34" charset="0"/>
              </a:rPr>
              <a:t>Is responsible for </a:t>
            </a:r>
            <a:r>
              <a:rPr lang="en-CA" sz="1400" b="1" dirty="0">
                <a:effectLst/>
                <a:latin typeface="Arial" panose="020B0604020202020204" pitchFamily="34" charset="0"/>
                <a:ea typeface="Calibri" panose="020F0502020204030204" pitchFamily="34" charset="0"/>
                <a:cs typeface="Arial" panose="020B0604020202020204" pitchFamily="34" charset="0"/>
              </a:rPr>
              <a:t>compliance activities </a:t>
            </a:r>
            <a:r>
              <a:rPr lang="en-CA" sz="1400" dirty="0">
                <a:effectLst/>
                <a:latin typeface="Arial" panose="020B0604020202020204" pitchFamily="34" charset="0"/>
                <a:ea typeface="Calibri" panose="020F0502020204030204" pitchFamily="34" charset="0"/>
                <a:cs typeface="Arial" panose="020B0604020202020204" pitchFamily="34" charset="0"/>
              </a:rPr>
              <a:t>for federally regulated private sector reporting obligations</a:t>
            </a:r>
          </a:p>
          <a:p>
            <a:pPr marL="285750" marR="0" indent="-285750">
              <a:spcBef>
                <a:spcPts val="0"/>
              </a:spcBef>
              <a:spcAft>
                <a:spcPts val="0"/>
              </a:spcAft>
              <a:buFont typeface="Arial" panose="020B0604020202020204" pitchFamily="34" charset="0"/>
              <a:buChar char="•"/>
            </a:pPr>
            <a:endParaRPr lang="en-CA" sz="1400"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spcBef>
                <a:spcPts val="0"/>
              </a:spcBef>
              <a:spcAft>
                <a:spcPts val="0"/>
              </a:spcAft>
              <a:buFont typeface="Arial" panose="020B0604020202020204" pitchFamily="34" charset="0"/>
              <a:buChar char="•"/>
            </a:pPr>
            <a:r>
              <a:rPr lang="en-CA" sz="1400" dirty="0">
                <a:effectLst/>
                <a:latin typeface="Arial" panose="020B0604020202020204" pitchFamily="34" charset="0"/>
                <a:ea typeface="Calibri" panose="020F0502020204030204" pitchFamily="34" charset="0"/>
                <a:cs typeface="Arial" panose="020B0604020202020204" pitchFamily="34" charset="0"/>
              </a:rPr>
              <a:t>Can issue notices of assessment for a </a:t>
            </a:r>
            <a:r>
              <a:rPr lang="en-CA" sz="1400" b="1" dirty="0">
                <a:effectLst/>
                <a:latin typeface="Arial" panose="020B0604020202020204" pitchFamily="34" charset="0"/>
                <a:ea typeface="Calibri" panose="020F0502020204030204" pitchFamily="34" charset="0"/>
                <a:cs typeface="Arial" panose="020B0604020202020204" pitchFamily="34" charset="0"/>
              </a:rPr>
              <a:t>monetary penalty </a:t>
            </a:r>
            <a:r>
              <a:rPr lang="en-CA" sz="1400" dirty="0">
                <a:effectLst/>
                <a:latin typeface="Arial" panose="020B0604020202020204" pitchFamily="34" charset="0"/>
                <a:ea typeface="Calibri" panose="020F0502020204030204" pitchFamily="34" charset="0"/>
                <a:cs typeface="Arial" panose="020B0604020202020204" pitchFamily="34" charset="0"/>
              </a:rPr>
              <a:t>to employers who are found to have committed a violation (e.g., failing to submit reports)</a:t>
            </a:r>
          </a:p>
          <a:p>
            <a:pPr marL="285750" marR="0" indent="-285750">
              <a:spcBef>
                <a:spcPts val="0"/>
              </a:spcBef>
              <a:spcAft>
                <a:spcPts val="0"/>
              </a:spcAft>
              <a:buFont typeface="Arial" panose="020B0604020202020204" pitchFamily="34" charset="0"/>
              <a:buChar char="•"/>
            </a:pPr>
            <a:endParaRPr lang="en-CA" sz="14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CA" sz="1400" dirty="0">
                <a:effectLst/>
                <a:latin typeface="Arial" panose="020B0604020202020204" pitchFamily="34" charset="0"/>
                <a:ea typeface="Calibri" panose="020F0502020204030204" pitchFamily="34" charset="0"/>
                <a:cs typeface="Arial" panose="020B0604020202020204" pitchFamily="34" charset="0"/>
              </a:rPr>
              <a:t>Currently, </a:t>
            </a:r>
            <a:r>
              <a:rPr lang="en-CA" sz="1400" b="1" dirty="0">
                <a:effectLst/>
                <a:latin typeface="Arial" panose="020B0604020202020204" pitchFamily="34" charset="0"/>
                <a:ea typeface="Calibri" panose="020F0502020204030204" pitchFamily="34" charset="0"/>
                <a:cs typeface="Arial" panose="020B0604020202020204" pitchFamily="34" charset="0"/>
              </a:rPr>
              <a:t>monetary penalties for employers in the federally regulated private sector </a:t>
            </a:r>
            <a:r>
              <a:rPr lang="en-CA" sz="1400" dirty="0">
                <a:effectLst/>
                <a:latin typeface="Arial" panose="020B0604020202020204" pitchFamily="34" charset="0"/>
                <a:ea typeface="Calibri" panose="020F0502020204030204" pitchFamily="34" charset="0"/>
                <a:cs typeface="Arial" panose="020B0604020202020204" pitchFamily="34" charset="0"/>
              </a:rPr>
              <a:t>can be up to $10,000 for a single violation or $50,000 for repeated or continued violations. Violations include failing to file an employment equity report, failing to include the required information, or knowingly providing false or misleading information.</a:t>
            </a:r>
          </a:p>
        </p:txBody>
      </p:sp>
      <p:sp>
        <p:nvSpPr>
          <p:cNvPr id="6" name="TextBox 5">
            <a:extLst>
              <a:ext uri="{FF2B5EF4-FFF2-40B4-BE49-F238E27FC236}">
                <a16:creationId xmlns:a16="http://schemas.microsoft.com/office/drawing/2014/main" id="{2CB84B8D-703B-390F-3C16-3BE7DC3E7C5C}"/>
              </a:ext>
            </a:extLst>
          </p:cNvPr>
          <p:cNvSpPr txBox="1"/>
          <p:nvPr/>
        </p:nvSpPr>
        <p:spPr>
          <a:xfrm>
            <a:off x="4607511" y="2037904"/>
            <a:ext cx="7013946" cy="4401205"/>
          </a:xfrm>
          <a:prstGeom prst="rect">
            <a:avLst/>
          </a:prstGeom>
          <a:solidFill>
            <a:schemeClr val="accent2">
              <a:lumMod val="20000"/>
              <a:lumOff val="80000"/>
            </a:schemeClr>
          </a:solidFill>
        </p:spPr>
        <p:txBody>
          <a:bodyPr wrap="square">
            <a:noAutofit/>
          </a:bodyPr>
          <a:lstStyle/>
          <a:p>
            <a:pPr marL="0" marR="0">
              <a:spcBef>
                <a:spcPts val="600"/>
              </a:spcBef>
              <a:spcAft>
                <a:spcPts val="600"/>
              </a:spcAft>
            </a:pPr>
            <a:r>
              <a:rPr lang="en-CA" dirty="0">
                <a:effectLst/>
                <a:latin typeface="Arial" panose="020B0604020202020204" pitchFamily="34" charset="0"/>
                <a:ea typeface="Calibri" panose="020F0502020204030204" pitchFamily="34" charset="0"/>
                <a:cs typeface="Arial" panose="020B0604020202020204" pitchFamily="34" charset="0"/>
              </a:rPr>
              <a:t>The </a:t>
            </a:r>
            <a:r>
              <a:rPr lang="en-CA" b="1" dirty="0">
                <a:effectLst/>
                <a:latin typeface="Arial" panose="020B0604020202020204" pitchFamily="34" charset="0"/>
                <a:ea typeface="Calibri" panose="020F0502020204030204" pitchFamily="34" charset="0"/>
                <a:cs typeface="Arial" panose="020B0604020202020204" pitchFamily="34" charset="0"/>
              </a:rPr>
              <a:t>CHRC</a:t>
            </a:r>
            <a:r>
              <a:rPr lang="en-CA" dirty="0">
                <a:effectLst/>
                <a:latin typeface="Arial" panose="020B0604020202020204" pitchFamily="34" charset="0"/>
                <a:ea typeface="Calibri" panose="020F0502020204030204" pitchFamily="34" charset="0"/>
                <a:cs typeface="Arial" panose="020B0604020202020204" pitchFamily="34" charset="0"/>
              </a:rPr>
              <a:t>: </a:t>
            </a:r>
          </a:p>
          <a:p>
            <a:pPr marL="179388" marR="0" indent="-179388">
              <a:spcBef>
                <a:spcPts val="600"/>
              </a:spcBef>
              <a:spcAft>
                <a:spcPts val="600"/>
              </a:spcAft>
              <a:buFont typeface="Arial" panose="020B0604020202020204" pitchFamily="34" charset="0"/>
              <a:buChar char="•"/>
            </a:pPr>
            <a:r>
              <a:rPr lang="en-CA" dirty="0">
                <a:effectLst/>
                <a:ea typeface="Calibri" panose="020F0502020204030204" pitchFamily="34" charset="0"/>
              </a:rPr>
              <a:t>Conducts compliance audits of federally regulated employers in the private and public sectors on their employment equity programs unde</a:t>
            </a:r>
            <a:r>
              <a:rPr lang="en-CA" dirty="0">
                <a:ea typeface="Calibri" panose="020F0502020204030204" pitchFamily="34" charset="0"/>
              </a:rPr>
              <a:t>r the Act</a:t>
            </a:r>
          </a:p>
          <a:p>
            <a:pPr marL="179388" marR="0" indent="-179388">
              <a:spcBef>
                <a:spcPts val="600"/>
              </a:spcBef>
              <a:spcAft>
                <a:spcPts val="600"/>
              </a:spcAft>
              <a:buFont typeface="Arial" panose="020B0604020202020204" pitchFamily="34" charset="0"/>
              <a:buChar char="•"/>
            </a:pPr>
            <a:r>
              <a:rPr lang="en-CA" dirty="0">
                <a:ea typeface="Calibri" panose="020F0502020204030204" pitchFamily="34" charset="0"/>
              </a:rPr>
              <a:t>The Commission addresses areas of non-compliance with employers and can also apply enforcement measures, such as the issuance of a direction</a:t>
            </a:r>
          </a:p>
          <a:p>
            <a:pPr marL="179388" marR="0" indent="-179388">
              <a:spcBef>
                <a:spcPts val="600"/>
              </a:spcBef>
              <a:spcAft>
                <a:spcPts val="600"/>
              </a:spcAft>
              <a:buFont typeface="Arial" panose="020B0604020202020204" pitchFamily="34" charset="0"/>
              <a:buChar char="•"/>
            </a:pPr>
            <a:r>
              <a:rPr lang="en-CA" dirty="0">
                <a:effectLst/>
                <a:ea typeface="Calibri" panose="020F0502020204030204" pitchFamily="34" charset="0"/>
              </a:rPr>
              <a:t>Chairperson of the Canadian Human Rights Tribunal can appoint an </a:t>
            </a:r>
            <a:r>
              <a:rPr lang="en-CA" b="1" dirty="0">
                <a:effectLst/>
                <a:ea typeface="Calibri" panose="020F0502020204030204" pitchFamily="34" charset="0"/>
              </a:rPr>
              <a:t>Employment Equity Review Tribunal </a:t>
            </a:r>
            <a:r>
              <a:rPr lang="en-CA" dirty="0">
                <a:effectLst/>
                <a:ea typeface="Calibri" panose="020F0502020204030204" pitchFamily="34" charset="0"/>
              </a:rPr>
              <a:t>if an employer requests a review of a CHRC audit decision </a:t>
            </a:r>
            <a:r>
              <a:rPr lang="en-CA" dirty="0">
                <a:ea typeface="Calibri" panose="020F0502020204030204" pitchFamily="34" charset="0"/>
              </a:rPr>
              <a:t>or if the CHRC </a:t>
            </a:r>
            <a:r>
              <a:rPr lang="en-CA" dirty="0">
                <a:effectLst/>
                <a:ea typeface="Calibri" panose="020F0502020204030204" pitchFamily="34" charset="0"/>
              </a:rPr>
              <a:t>makes an application for an order confirming a direction</a:t>
            </a:r>
          </a:p>
          <a:p>
            <a:pPr marL="179388" indent="-179388">
              <a:spcBef>
                <a:spcPts val="600"/>
              </a:spcBef>
              <a:spcAft>
                <a:spcPts val="600"/>
              </a:spcAft>
              <a:buFont typeface="Arial" panose="020B0604020202020204" pitchFamily="34" charset="0"/>
              <a:buChar char="•"/>
            </a:pPr>
            <a:r>
              <a:rPr lang="en-CA" b="1" dirty="0">
                <a:effectLst/>
                <a:ea typeface="Calibri" panose="020F0502020204030204" pitchFamily="34" charset="0"/>
              </a:rPr>
              <a:t>Employees have no official recourse </a:t>
            </a:r>
            <a:r>
              <a:rPr lang="en-CA" dirty="0">
                <a:effectLst/>
                <a:ea typeface="Calibri" panose="020F0502020204030204" pitchFamily="34" charset="0"/>
              </a:rPr>
              <a:t>if they believe their employer is not meeting their statutory obligations under the Act</a:t>
            </a:r>
          </a:p>
          <a:p>
            <a:pPr marL="179388" marR="0" indent="-179388">
              <a:spcBef>
                <a:spcPts val="0"/>
              </a:spcBef>
              <a:spcAft>
                <a:spcPts val="0"/>
              </a:spcAft>
              <a:buFont typeface="Arial" panose="020B0604020202020204" pitchFamily="34" charset="0"/>
              <a:buChar char="•"/>
            </a:pPr>
            <a:endParaRPr lang="en-CA" sz="1600" dirty="0">
              <a:effectLst/>
              <a:ea typeface="Calibri" panose="020F0502020204030204" pitchFamily="34" charset="0"/>
            </a:endParaRPr>
          </a:p>
        </p:txBody>
      </p:sp>
    </p:spTree>
    <p:extLst>
      <p:ext uri="{BB962C8B-B14F-4D97-AF65-F5344CB8AC3E}">
        <p14:creationId xmlns:p14="http://schemas.microsoft.com/office/powerpoint/2010/main" val="2943277209"/>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A71D1C-F3D4-6AE3-8869-6C9E8D8465F0}"/>
              </a:ext>
            </a:extLst>
          </p:cNvPr>
          <p:cNvSpPr>
            <a:spLocks noGrp="1"/>
          </p:cNvSpPr>
          <p:nvPr>
            <p:ph type="sldNum" sz="quarter" idx="12"/>
          </p:nvPr>
        </p:nvSpPr>
        <p:spPr/>
        <p:txBody>
          <a:bodyPr/>
          <a:lstStyle/>
          <a:p>
            <a:fld id="{32D4B517-E49B-41B6-9DBC-23634E0F1CDC}" type="slidenum">
              <a:rPr lang="en-CA" smtClean="0"/>
              <a:t>21</a:t>
            </a:fld>
            <a:endParaRPr lang="en-CA" dirty="0"/>
          </a:p>
        </p:txBody>
      </p:sp>
      <p:sp>
        <p:nvSpPr>
          <p:cNvPr id="4" name="Title 3">
            <a:extLst>
              <a:ext uri="{FF2B5EF4-FFF2-40B4-BE49-F238E27FC236}">
                <a16:creationId xmlns:a16="http://schemas.microsoft.com/office/drawing/2014/main" id="{ECBA7E83-9019-6CF3-8879-C88FF3AB0E6D}"/>
              </a:ext>
            </a:extLst>
          </p:cNvPr>
          <p:cNvSpPr>
            <a:spLocks noGrp="1"/>
          </p:cNvSpPr>
          <p:nvPr>
            <p:ph type="title"/>
          </p:nvPr>
        </p:nvSpPr>
        <p:spPr>
          <a:xfrm>
            <a:off x="609600" y="175008"/>
            <a:ext cx="7243976" cy="878670"/>
          </a:xfrm>
        </p:spPr>
        <p:txBody>
          <a:bodyPr/>
          <a:lstStyle/>
          <a:p>
            <a:r>
              <a:rPr lang="en-CA" sz="2800" dirty="0"/>
              <a:t>Task Force Recommendations: Regulatory Oversight, Penalties, and Complaints</a:t>
            </a:r>
            <a:endParaRPr lang="en-US" dirty="0"/>
          </a:p>
        </p:txBody>
      </p:sp>
      <p:sp>
        <p:nvSpPr>
          <p:cNvPr id="5" name="TextBox 4">
            <a:extLst>
              <a:ext uri="{FF2B5EF4-FFF2-40B4-BE49-F238E27FC236}">
                <a16:creationId xmlns:a16="http://schemas.microsoft.com/office/drawing/2014/main" id="{A4FDC165-A6A4-98B8-633A-13E977AF4B02}"/>
              </a:ext>
            </a:extLst>
          </p:cNvPr>
          <p:cNvSpPr txBox="1"/>
          <p:nvPr/>
        </p:nvSpPr>
        <p:spPr>
          <a:xfrm>
            <a:off x="281926" y="1215821"/>
            <a:ext cx="11469429" cy="584775"/>
          </a:xfrm>
          <a:prstGeom prst="rect">
            <a:avLst/>
          </a:prstGeom>
          <a:noFill/>
        </p:spPr>
        <p:txBody>
          <a:bodyPr wrap="square">
            <a:spAutoFit/>
          </a:bodyPr>
          <a:lstStyle/>
          <a:p>
            <a:pPr marL="0" marR="0">
              <a:spcBef>
                <a:spcPts val="0"/>
              </a:spcBef>
              <a:spcAft>
                <a:spcPts val="0"/>
              </a:spcAft>
            </a:pPr>
            <a:r>
              <a:rPr lang="en-CA" sz="1600" dirty="0">
                <a:effectLst/>
                <a:ea typeface="Calibri" panose="020F0502020204030204" pitchFamily="34" charset="0"/>
              </a:rPr>
              <a:t>The Task Force finds the current division of roles around compliance and enforcement ineffective. The Task Force also heard that employees and their representatives should be able to </a:t>
            </a:r>
            <a:r>
              <a:rPr lang="en-CA" sz="1600" b="1" dirty="0">
                <a:effectLst/>
                <a:ea typeface="Calibri" panose="020F0502020204030204" pitchFamily="34" charset="0"/>
              </a:rPr>
              <a:t>bring forward complaints </a:t>
            </a:r>
            <a:r>
              <a:rPr lang="en-CA" sz="1600" dirty="0">
                <a:effectLst/>
                <a:ea typeface="Calibri" panose="020F0502020204030204" pitchFamily="34" charset="0"/>
              </a:rPr>
              <a:t>under the Act</a:t>
            </a:r>
          </a:p>
        </p:txBody>
      </p:sp>
      <p:sp>
        <p:nvSpPr>
          <p:cNvPr id="6" name="TextBox 5">
            <a:extLst>
              <a:ext uri="{FF2B5EF4-FFF2-40B4-BE49-F238E27FC236}">
                <a16:creationId xmlns:a16="http://schemas.microsoft.com/office/drawing/2014/main" id="{6852D45E-4A29-8DB2-94C4-8253BDBB2F21}"/>
              </a:ext>
            </a:extLst>
          </p:cNvPr>
          <p:cNvSpPr txBox="1"/>
          <p:nvPr/>
        </p:nvSpPr>
        <p:spPr>
          <a:xfrm>
            <a:off x="443971" y="2081809"/>
            <a:ext cx="6096000" cy="338554"/>
          </a:xfrm>
          <a:prstGeom prst="rect">
            <a:avLst/>
          </a:prstGeom>
          <a:noFill/>
        </p:spPr>
        <p:txBody>
          <a:bodyPr wrap="square">
            <a:spAutoFit/>
          </a:bodyPr>
          <a:lstStyle/>
          <a:p>
            <a:pPr marL="0" marR="0">
              <a:spcBef>
                <a:spcPts val="1200"/>
              </a:spcBef>
              <a:spcAft>
                <a:spcPts val="0"/>
              </a:spcAft>
            </a:pPr>
            <a:r>
              <a:rPr lang="en-CA" sz="1600" b="1" dirty="0">
                <a:solidFill>
                  <a:srgbClr val="000000"/>
                </a:solidFill>
                <a:effectLst/>
                <a:ea typeface="Calibri" panose="020F0502020204030204" pitchFamily="34" charset="0"/>
              </a:rPr>
              <a:t>The Task Force recommends:</a:t>
            </a:r>
          </a:p>
        </p:txBody>
      </p:sp>
      <p:sp>
        <p:nvSpPr>
          <p:cNvPr id="7" name="TextBox 6">
            <a:extLst>
              <a:ext uri="{FF2B5EF4-FFF2-40B4-BE49-F238E27FC236}">
                <a16:creationId xmlns:a16="http://schemas.microsoft.com/office/drawing/2014/main" id="{474D2F76-A263-1E4E-38BD-8A525E8F5C40}"/>
              </a:ext>
            </a:extLst>
          </p:cNvPr>
          <p:cNvSpPr txBox="1"/>
          <p:nvPr/>
        </p:nvSpPr>
        <p:spPr>
          <a:xfrm>
            <a:off x="472137" y="2431530"/>
            <a:ext cx="6696000" cy="3456000"/>
          </a:xfrm>
          <a:prstGeom prst="rect">
            <a:avLst/>
          </a:prstGeom>
          <a:solidFill>
            <a:schemeClr val="accent1">
              <a:lumMod val="20000"/>
              <a:lumOff val="80000"/>
            </a:schemeClr>
          </a:solidFill>
        </p:spPr>
        <p:txBody>
          <a:bodyPr wrap="square">
            <a:noAutofit/>
          </a:bodyPr>
          <a:lstStyle/>
          <a:p>
            <a:r>
              <a:rPr lang="en-CA" sz="1400" dirty="0">
                <a:effectLst/>
                <a:ea typeface="Calibri" panose="020F0502020204030204" pitchFamily="34" charset="0"/>
              </a:rPr>
              <a:t>The Government </a:t>
            </a:r>
            <a:r>
              <a:rPr lang="en-CA" sz="1400" b="1" dirty="0">
                <a:effectLst/>
                <a:ea typeface="Calibri" panose="020F0502020204030204" pitchFamily="34" charset="0"/>
              </a:rPr>
              <a:t>establish an Employment Equity Commissioner to administer the Act</a:t>
            </a:r>
            <a:endParaRPr lang="en-CA" sz="1400" b="1" strike="sngStrike" dirty="0">
              <a:solidFill>
                <a:srgbClr val="FF0000"/>
              </a:solidFill>
            </a:endParaRPr>
          </a:p>
        </p:txBody>
      </p:sp>
      <p:sp>
        <p:nvSpPr>
          <p:cNvPr id="8" name="TextBox 7">
            <a:extLst>
              <a:ext uri="{FF2B5EF4-FFF2-40B4-BE49-F238E27FC236}">
                <a16:creationId xmlns:a16="http://schemas.microsoft.com/office/drawing/2014/main" id="{328C24AC-54FF-9E7B-0307-63700885F13D}"/>
              </a:ext>
            </a:extLst>
          </p:cNvPr>
          <p:cNvSpPr txBox="1"/>
          <p:nvPr/>
        </p:nvSpPr>
        <p:spPr>
          <a:xfrm>
            <a:off x="670137" y="3153586"/>
            <a:ext cx="6300000" cy="2031325"/>
          </a:xfrm>
          <a:prstGeom prst="rect">
            <a:avLst/>
          </a:prstGeom>
          <a:noFill/>
        </p:spPr>
        <p:txBody>
          <a:bodyPr wrap="square">
            <a:spAutoFit/>
          </a:bodyPr>
          <a:lstStyle/>
          <a:p>
            <a:pPr marR="0" lvl="0">
              <a:spcAft>
                <a:spcPts val="0"/>
              </a:spcAft>
              <a:tabLst>
                <a:tab pos="228600" algn="l"/>
                <a:tab pos="457200" algn="l"/>
              </a:tabLst>
            </a:pPr>
            <a:r>
              <a:rPr lang="en-CA" sz="1400" dirty="0">
                <a:ea typeface="Calibri" panose="020F0502020204030204" pitchFamily="34" charset="0"/>
              </a:rPr>
              <a:t>T</a:t>
            </a:r>
            <a:r>
              <a:rPr lang="en-CA" sz="1400" dirty="0">
                <a:effectLst/>
                <a:ea typeface="Calibri" panose="020F0502020204030204" pitchFamily="34" charset="0"/>
              </a:rPr>
              <a:t>he newly established Employment Equity Commissioner would:</a:t>
            </a:r>
          </a:p>
          <a:p>
            <a:pPr marL="266700" marR="0" lvl="1" indent="-85725">
              <a:spcAft>
                <a:spcPts val="0"/>
              </a:spcAft>
              <a:buFont typeface="Arial" panose="020B0604020202020204" pitchFamily="34" charset="0"/>
              <a:buChar char="•"/>
              <a:tabLst>
                <a:tab pos="228600" algn="l"/>
                <a:tab pos="457200" algn="l"/>
              </a:tabLst>
            </a:pPr>
            <a:r>
              <a:rPr lang="en-CA" sz="1400" dirty="0">
                <a:effectLst/>
                <a:ea typeface="Calibri" panose="020F0502020204030204" pitchFamily="34" charset="0"/>
              </a:rPr>
              <a:t>Be </a:t>
            </a:r>
            <a:r>
              <a:rPr lang="en-CA" sz="1400" b="1" dirty="0">
                <a:effectLst/>
                <a:ea typeface="Calibri" panose="020F0502020204030204" pitchFamily="34" charset="0"/>
              </a:rPr>
              <a:t>independent</a:t>
            </a:r>
            <a:r>
              <a:rPr lang="en-CA" sz="1400" dirty="0">
                <a:effectLst/>
                <a:ea typeface="Calibri" panose="020F0502020204030204" pitchFamily="34" charset="0"/>
              </a:rPr>
              <a:t> and report directly to Parliament</a:t>
            </a:r>
          </a:p>
          <a:p>
            <a:pPr marL="266700" marR="0" lvl="1" indent="-85725">
              <a:spcAft>
                <a:spcPts val="0"/>
              </a:spcAft>
              <a:buFont typeface="Arial" panose="020B0604020202020204" pitchFamily="34" charset="0"/>
              <a:buChar char="•"/>
              <a:tabLst>
                <a:tab pos="228600" algn="l"/>
                <a:tab pos="457200" algn="l"/>
              </a:tabLst>
            </a:pPr>
            <a:r>
              <a:rPr lang="en-CA" sz="1400" dirty="0">
                <a:effectLst/>
                <a:ea typeface="Calibri" panose="020F0502020204030204" pitchFamily="34" charset="0"/>
              </a:rPr>
              <a:t>Take over the </a:t>
            </a:r>
            <a:r>
              <a:rPr lang="en-CA" sz="1400" b="1" dirty="0">
                <a:effectLst/>
                <a:ea typeface="Calibri" panose="020F0502020204030204" pitchFamily="34" charset="0"/>
              </a:rPr>
              <a:t>responsibilities</a:t>
            </a:r>
            <a:r>
              <a:rPr lang="en-CA" sz="1400" dirty="0">
                <a:effectLst/>
                <a:ea typeface="Calibri" panose="020F0502020204030204" pitchFamily="34" charset="0"/>
              </a:rPr>
              <a:t> from the Minister of Labour under the Act, including guidance and enforcement</a:t>
            </a:r>
          </a:p>
          <a:p>
            <a:pPr marL="266700" marR="0" lvl="1" indent="-85725">
              <a:spcAft>
                <a:spcPts val="0"/>
              </a:spcAft>
              <a:buFont typeface="Arial" panose="020B0604020202020204" pitchFamily="34" charset="0"/>
              <a:buChar char="•"/>
              <a:tabLst>
                <a:tab pos="228600" algn="l"/>
                <a:tab pos="457200" algn="l"/>
              </a:tabLst>
            </a:pPr>
            <a:r>
              <a:rPr lang="en-CA" sz="1400" b="1" dirty="0">
                <a:effectLst/>
                <a:ea typeface="Calibri" panose="020F0502020204030204" pitchFamily="34" charset="0"/>
              </a:rPr>
              <a:t>Collect information</a:t>
            </a:r>
            <a:r>
              <a:rPr lang="en-CA" sz="1400" dirty="0">
                <a:effectLst/>
                <a:ea typeface="Calibri" panose="020F0502020204030204" pitchFamily="34" charset="0"/>
              </a:rPr>
              <a:t> on employment practices and policies of covered employers</a:t>
            </a:r>
          </a:p>
          <a:p>
            <a:pPr marL="266700" marR="0" lvl="1" indent="-85725">
              <a:spcAft>
                <a:spcPts val="0"/>
              </a:spcAft>
              <a:buFont typeface="Arial" panose="020B0604020202020204" pitchFamily="34" charset="0"/>
              <a:buChar char="•"/>
              <a:tabLst>
                <a:tab pos="228600" algn="l"/>
                <a:tab pos="457200" algn="l"/>
              </a:tabLst>
            </a:pPr>
            <a:r>
              <a:rPr lang="en-CA" sz="1400" dirty="0">
                <a:ea typeface="Calibri" panose="020F0502020204030204" pitchFamily="34" charset="0"/>
              </a:rPr>
              <a:t>Oversee </a:t>
            </a:r>
            <a:r>
              <a:rPr lang="en-CA" sz="1400" b="1" dirty="0">
                <a:ea typeface="Calibri" panose="020F0502020204030204" pitchFamily="34" charset="0"/>
              </a:rPr>
              <a:t>regulations</a:t>
            </a:r>
            <a:r>
              <a:rPr lang="en-CA" sz="1400" dirty="0">
                <a:ea typeface="Calibri" panose="020F0502020204030204" pitchFamily="34" charset="0"/>
              </a:rPr>
              <a:t> and conduct </a:t>
            </a:r>
            <a:r>
              <a:rPr lang="en-CA" sz="1400" b="1" dirty="0">
                <a:ea typeface="Calibri" panose="020F0502020204030204" pitchFamily="34" charset="0"/>
              </a:rPr>
              <a:t>audits</a:t>
            </a:r>
            <a:endParaRPr lang="en-CA" sz="1400" b="1" dirty="0">
              <a:effectLst/>
              <a:ea typeface="Calibri" panose="020F0502020204030204" pitchFamily="34" charset="0"/>
            </a:endParaRPr>
          </a:p>
          <a:p>
            <a:pPr marL="266700" marR="0" lvl="1" indent="-85725">
              <a:spcAft>
                <a:spcPts val="0"/>
              </a:spcAft>
              <a:buFont typeface="Arial" panose="020B0604020202020204" pitchFamily="34" charset="0"/>
              <a:buChar char="•"/>
              <a:tabLst>
                <a:tab pos="228600" algn="l"/>
                <a:tab pos="457200" algn="l"/>
              </a:tabLst>
            </a:pPr>
            <a:r>
              <a:rPr lang="en-CA" sz="1400" b="1" dirty="0">
                <a:effectLst/>
                <a:ea typeface="Calibri" panose="020F0502020204030204" pitchFamily="34" charset="0"/>
              </a:rPr>
              <a:t>Investigate</a:t>
            </a:r>
            <a:r>
              <a:rPr lang="en-CA" sz="1400" dirty="0">
                <a:effectLst/>
                <a:ea typeface="Calibri" panose="020F0502020204030204" pitchFamily="34" charset="0"/>
              </a:rPr>
              <a:t> and respond to </a:t>
            </a:r>
            <a:r>
              <a:rPr lang="en-CA" sz="1400" b="1" dirty="0">
                <a:effectLst/>
                <a:ea typeface="Calibri" panose="020F0502020204030204" pitchFamily="34" charset="0"/>
              </a:rPr>
              <a:t>c</a:t>
            </a:r>
            <a:r>
              <a:rPr lang="en-CA" sz="1400" b="1" i="0" dirty="0">
                <a:solidFill>
                  <a:srgbClr val="0D0D0D"/>
                </a:solidFill>
                <a:effectLst/>
              </a:rPr>
              <a:t>omplaints</a:t>
            </a:r>
            <a:r>
              <a:rPr lang="en-CA" sz="1400" b="0" i="0" dirty="0">
                <a:solidFill>
                  <a:srgbClr val="0D0D0D"/>
                </a:solidFill>
                <a:effectLst/>
              </a:rPr>
              <a:t> about employer’s non-compliance with equity obligations</a:t>
            </a:r>
            <a:endParaRPr lang="en-CA" sz="2000" dirty="0"/>
          </a:p>
        </p:txBody>
      </p:sp>
      <p:sp>
        <p:nvSpPr>
          <p:cNvPr id="9" name="TextBox 8">
            <a:extLst>
              <a:ext uri="{FF2B5EF4-FFF2-40B4-BE49-F238E27FC236}">
                <a16:creationId xmlns:a16="http://schemas.microsoft.com/office/drawing/2014/main" id="{E9049BA7-0550-2647-B238-738AFA26FE29}"/>
              </a:ext>
            </a:extLst>
          </p:cNvPr>
          <p:cNvSpPr txBox="1"/>
          <p:nvPr/>
        </p:nvSpPr>
        <p:spPr>
          <a:xfrm>
            <a:off x="564353" y="5311845"/>
            <a:ext cx="6511567" cy="504000"/>
          </a:xfrm>
          <a:prstGeom prst="rect">
            <a:avLst/>
          </a:prstGeom>
          <a:noFill/>
        </p:spPr>
        <p:txBody>
          <a:bodyPr wrap="square">
            <a:noAutofit/>
          </a:bodyPr>
          <a:lstStyle/>
          <a:p>
            <a:r>
              <a:rPr lang="en-CA" sz="1400" dirty="0">
                <a:ea typeface="Calibri" panose="020F0502020204030204" pitchFamily="34" charset="0"/>
              </a:rPr>
              <a:t>A</a:t>
            </a:r>
            <a:r>
              <a:rPr lang="en-CA" sz="1400" dirty="0">
                <a:effectLst/>
                <a:ea typeface="Calibri" panose="020F0502020204030204" pitchFamily="34" charset="0"/>
              </a:rPr>
              <a:t>llowing the Employment Equity Commissioner to </a:t>
            </a:r>
            <a:r>
              <a:rPr lang="en-CA" sz="1400" b="1" dirty="0">
                <a:effectLst/>
                <a:ea typeface="Calibri" panose="020F0502020204030204" pitchFamily="34" charset="0"/>
              </a:rPr>
              <a:t>dismiss a complaint</a:t>
            </a:r>
            <a:r>
              <a:rPr lang="en-CA" sz="1400" dirty="0">
                <a:effectLst/>
                <a:ea typeface="Calibri" panose="020F0502020204030204" pitchFamily="34" charset="0"/>
              </a:rPr>
              <a:t>, unless there is sufficient evidence brought by the complainant</a:t>
            </a:r>
            <a:endParaRPr lang="en-CA" sz="1400" dirty="0"/>
          </a:p>
        </p:txBody>
      </p:sp>
      <p:sp>
        <p:nvSpPr>
          <p:cNvPr id="10" name="TextBox 9">
            <a:extLst>
              <a:ext uri="{FF2B5EF4-FFF2-40B4-BE49-F238E27FC236}">
                <a16:creationId xmlns:a16="http://schemas.microsoft.com/office/drawing/2014/main" id="{3057BECE-F2C5-29C4-F030-43C45E52AB1B}"/>
              </a:ext>
            </a:extLst>
          </p:cNvPr>
          <p:cNvSpPr txBox="1"/>
          <p:nvPr/>
        </p:nvSpPr>
        <p:spPr>
          <a:xfrm>
            <a:off x="7373823" y="2431530"/>
            <a:ext cx="4254759" cy="801264"/>
          </a:xfrm>
          <a:prstGeom prst="rect">
            <a:avLst/>
          </a:prstGeom>
          <a:solidFill>
            <a:srgbClr val="EDF7ED"/>
          </a:solidFill>
        </p:spPr>
        <p:txBody>
          <a:bodyPr wrap="square">
            <a:noAutofit/>
          </a:bodyPr>
          <a:lstStyle/>
          <a:p>
            <a:r>
              <a:rPr lang="en-CA" sz="1400" dirty="0">
                <a:ea typeface="Calibri" panose="020F0502020204030204" pitchFamily="34" charset="0"/>
              </a:rPr>
              <a:t>E</a:t>
            </a:r>
            <a:r>
              <a:rPr lang="en-CA" sz="1400" dirty="0">
                <a:effectLst/>
                <a:ea typeface="Calibri" panose="020F0502020204030204" pitchFamily="34" charset="0"/>
              </a:rPr>
              <a:t>stablishing a </a:t>
            </a:r>
            <a:r>
              <a:rPr lang="en-CA" sz="1400" b="1" dirty="0">
                <a:effectLst/>
                <a:ea typeface="Calibri" panose="020F0502020204030204" pitchFamily="34" charset="0"/>
              </a:rPr>
              <a:t>complaint mechanism for employees </a:t>
            </a:r>
            <a:r>
              <a:rPr lang="en-CA" sz="1400" dirty="0">
                <a:effectLst/>
                <a:ea typeface="Calibri" panose="020F0502020204030204" pitchFamily="34" charset="0"/>
              </a:rPr>
              <a:t>who believe their employers are in violation of their obligations under the Act</a:t>
            </a:r>
            <a:endParaRPr lang="en-CA" sz="1400" dirty="0"/>
          </a:p>
        </p:txBody>
      </p:sp>
      <p:sp>
        <p:nvSpPr>
          <p:cNvPr id="11" name="TextBox 10">
            <a:extLst>
              <a:ext uri="{FF2B5EF4-FFF2-40B4-BE49-F238E27FC236}">
                <a16:creationId xmlns:a16="http://schemas.microsoft.com/office/drawing/2014/main" id="{806361C1-014A-0FC2-D0B4-24EA59BB3A11}"/>
              </a:ext>
            </a:extLst>
          </p:cNvPr>
          <p:cNvSpPr txBox="1"/>
          <p:nvPr/>
        </p:nvSpPr>
        <p:spPr>
          <a:xfrm>
            <a:off x="7373824" y="3389759"/>
            <a:ext cx="4254758" cy="1384995"/>
          </a:xfrm>
          <a:prstGeom prst="rect">
            <a:avLst/>
          </a:prstGeom>
          <a:solidFill>
            <a:srgbClr val="EDF7ED"/>
          </a:solidFill>
        </p:spPr>
        <p:txBody>
          <a:bodyPr wrap="square">
            <a:spAutoFit/>
          </a:bodyPr>
          <a:lstStyle/>
          <a:p>
            <a:r>
              <a:rPr lang="en-CA" sz="1400" b="1" dirty="0">
                <a:ea typeface="Calibri" panose="020F0502020204030204" pitchFamily="34" charset="0"/>
              </a:rPr>
              <a:t>Revising</a:t>
            </a:r>
            <a:r>
              <a:rPr lang="en-CA" sz="1400" b="1" dirty="0">
                <a:effectLst/>
                <a:ea typeface="Calibri" panose="020F0502020204030204" pitchFamily="34" charset="0"/>
              </a:rPr>
              <a:t> the name and role of the Employment Equity Review Tribunal </a:t>
            </a:r>
            <a:r>
              <a:rPr lang="en-CA" sz="1400" dirty="0">
                <a:effectLst/>
                <a:ea typeface="Calibri" panose="020F0502020204030204" pitchFamily="34" charset="0"/>
              </a:rPr>
              <a:t>so that it can also review decisions if requested by either an employee or employee representative and allow the Tribunal to function as part of the new complaint mechanism for employees</a:t>
            </a:r>
            <a:endParaRPr lang="en-CA" sz="1400" dirty="0"/>
          </a:p>
        </p:txBody>
      </p:sp>
      <p:sp>
        <p:nvSpPr>
          <p:cNvPr id="12" name="TextBox 11">
            <a:extLst>
              <a:ext uri="{FF2B5EF4-FFF2-40B4-BE49-F238E27FC236}">
                <a16:creationId xmlns:a16="http://schemas.microsoft.com/office/drawing/2014/main" id="{9015C109-E32B-8C96-804B-1058D3D5873B}"/>
              </a:ext>
            </a:extLst>
          </p:cNvPr>
          <p:cNvSpPr txBox="1"/>
          <p:nvPr/>
        </p:nvSpPr>
        <p:spPr>
          <a:xfrm>
            <a:off x="7373824" y="4931719"/>
            <a:ext cx="4254758" cy="955811"/>
          </a:xfrm>
          <a:prstGeom prst="rect">
            <a:avLst/>
          </a:prstGeom>
          <a:solidFill>
            <a:srgbClr val="EDF7ED"/>
          </a:solidFill>
        </p:spPr>
        <p:txBody>
          <a:bodyPr wrap="square">
            <a:noAutofit/>
          </a:bodyPr>
          <a:lstStyle/>
          <a:p>
            <a:pPr marR="0" lvl="0">
              <a:spcBef>
                <a:spcPts val="1200"/>
              </a:spcBef>
              <a:spcAft>
                <a:spcPts val="0"/>
              </a:spcAft>
              <a:tabLst>
                <a:tab pos="228600" algn="l"/>
                <a:tab pos="457200" algn="l"/>
              </a:tabLst>
            </a:pPr>
            <a:r>
              <a:rPr lang="en-CA" sz="1400" b="1" dirty="0">
                <a:ea typeface="Calibri" panose="020F0502020204030204" pitchFamily="34" charset="0"/>
              </a:rPr>
              <a:t>U</a:t>
            </a:r>
            <a:r>
              <a:rPr lang="en-CA" sz="1400" b="1" dirty="0">
                <a:effectLst/>
                <a:ea typeface="Calibri" panose="020F0502020204030204" pitchFamily="34" charset="0"/>
              </a:rPr>
              <a:t>pdating and harmonizing with comparable penalties </a:t>
            </a:r>
            <a:r>
              <a:rPr lang="en-CA" sz="1400" dirty="0">
                <a:effectLst/>
                <a:ea typeface="Calibri" panose="020F0502020204030204" pitchFamily="34" charset="0"/>
              </a:rPr>
              <a:t>under the </a:t>
            </a:r>
            <a:r>
              <a:rPr lang="en-CA" sz="1400" i="1" dirty="0">
                <a:effectLst/>
                <a:ea typeface="Calibri" panose="020F0502020204030204" pitchFamily="34" charset="0"/>
              </a:rPr>
              <a:t>Pay Equity Act</a:t>
            </a:r>
            <a:r>
              <a:rPr lang="en-CA" sz="1400" dirty="0">
                <a:effectLst/>
                <a:ea typeface="Calibri" panose="020F0502020204030204" pitchFamily="34" charset="0"/>
              </a:rPr>
              <a:t> and the </a:t>
            </a:r>
            <a:r>
              <a:rPr lang="en-CA" sz="1400" i="1" dirty="0">
                <a:effectLst/>
                <a:ea typeface="Calibri" panose="020F0502020204030204" pitchFamily="34" charset="0"/>
              </a:rPr>
              <a:t>Accessible Canada Act</a:t>
            </a:r>
            <a:r>
              <a:rPr lang="en-CA" sz="1400" dirty="0">
                <a:effectLst/>
                <a:ea typeface="Calibri" panose="020F0502020204030204" pitchFamily="34" charset="0"/>
              </a:rPr>
              <a:t>, scaled to the size and nature of the employer and level of non-compliance</a:t>
            </a:r>
          </a:p>
        </p:txBody>
      </p:sp>
      <p:cxnSp>
        <p:nvCxnSpPr>
          <p:cNvPr id="13" name="Straight Connector 12">
            <a:extLst>
              <a:ext uri="{FF2B5EF4-FFF2-40B4-BE49-F238E27FC236}">
                <a16:creationId xmlns:a16="http://schemas.microsoft.com/office/drawing/2014/main" id="{78B2E37B-B720-744B-5521-F3BBF2B6B0BF}"/>
              </a:ext>
              <a:ext uri="{C183D7F6-B498-43B3-948B-1728B52AA6E4}">
                <adec:decorative xmlns:adec="http://schemas.microsoft.com/office/drawing/2017/decorative" val="1"/>
              </a:ext>
            </a:extLst>
          </p:cNvPr>
          <p:cNvCxnSpPr>
            <a:cxnSpLocks/>
          </p:cNvCxnSpPr>
          <p:nvPr/>
        </p:nvCxnSpPr>
        <p:spPr>
          <a:xfrm>
            <a:off x="670137" y="3039583"/>
            <a:ext cx="6300000" cy="0"/>
          </a:xfrm>
          <a:prstGeom prst="line">
            <a:avLst/>
          </a:prstGeom>
          <a:ln w="38100">
            <a:solidFill>
              <a:schemeClr val="bg1"/>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66ACB98-86FF-E21B-F724-3891A1A32E69}"/>
              </a:ext>
              <a:ext uri="{C183D7F6-B498-43B3-948B-1728B52AA6E4}">
                <adec:decorative xmlns:adec="http://schemas.microsoft.com/office/drawing/2017/decorative" val="1"/>
              </a:ext>
            </a:extLst>
          </p:cNvPr>
          <p:cNvCxnSpPr>
            <a:cxnSpLocks/>
          </p:cNvCxnSpPr>
          <p:nvPr/>
        </p:nvCxnSpPr>
        <p:spPr>
          <a:xfrm>
            <a:off x="670137" y="5261442"/>
            <a:ext cx="6300000" cy="0"/>
          </a:xfrm>
          <a:prstGeom prst="line">
            <a:avLst/>
          </a:prstGeom>
          <a:ln w="38100">
            <a:solidFill>
              <a:schemeClr val="bg1"/>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433720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1FEACE-4617-F4FB-660A-79C2E2AFC593}"/>
              </a:ext>
            </a:extLst>
          </p:cNvPr>
          <p:cNvSpPr>
            <a:spLocks noGrp="1"/>
          </p:cNvSpPr>
          <p:nvPr>
            <p:ph type="sldNum" sz="quarter" idx="12"/>
          </p:nvPr>
        </p:nvSpPr>
        <p:spPr/>
        <p:txBody>
          <a:bodyPr/>
          <a:lstStyle/>
          <a:p>
            <a:fld id="{32D4B517-E49B-41B6-9DBC-23634E0F1CDC}" type="slidenum">
              <a:rPr lang="en-CA" smtClean="0"/>
              <a:t>22</a:t>
            </a:fld>
            <a:endParaRPr lang="en-CA" dirty="0"/>
          </a:p>
        </p:txBody>
      </p:sp>
      <p:sp>
        <p:nvSpPr>
          <p:cNvPr id="4" name="Title 3">
            <a:extLst>
              <a:ext uri="{FF2B5EF4-FFF2-40B4-BE49-F238E27FC236}">
                <a16:creationId xmlns:a16="http://schemas.microsoft.com/office/drawing/2014/main" id="{D220BEF6-63D4-683E-267E-410DBE6E812E}"/>
              </a:ext>
            </a:extLst>
          </p:cNvPr>
          <p:cNvSpPr>
            <a:spLocks noGrp="1"/>
          </p:cNvSpPr>
          <p:nvPr>
            <p:ph type="title"/>
          </p:nvPr>
        </p:nvSpPr>
        <p:spPr/>
        <p:txBody>
          <a:bodyPr/>
          <a:lstStyle/>
          <a:p>
            <a:r>
              <a:rPr lang="en-CA" sz="2800" dirty="0"/>
              <a:t>Discussion Questions: Regulatory Oversight, Penalties, and Complaints</a:t>
            </a:r>
            <a:endParaRPr lang="en-US" dirty="0"/>
          </a:p>
        </p:txBody>
      </p:sp>
      <p:sp>
        <p:nvSpPr>
          <p:cNvPr id="3" name="Content Placeholder 2">
            <a:extLst>
              <a:ext uri="{FF2B5EF4-FFF2-40B4-BE49-F238E27FC236}">
                <a16:creationId xmlns:a16="http://schemas.microsoft.com/office/drawing/2014/main" id="{2E9DD841-D03C-D1D4-366D-31A1DC3DFD6F}"/>
              </a:ext>
            </a:extLst>
          </p:cNvPr>
          <p:cNvSpPr>
            <a:spLocks noGrp="1"/>
          </p:cNvSpPr>
          <p:nvPr>
            <p:ph idx="10"/>
          </p:nvPr>
        </p:nvSpPr>
        <p:spPr/>
        <p:txBody>
          <a:bodyPr/>
          <a:lstStyle/>
          <a:p>
            <a:pPr marL="342900" marR="0" lvl="0" indent="-342900" algn="l">
              <a:spcAft>
                <a:spcPts val="1200"/>
              </a:spcAft>
              <a:buSzPct val="100000"/>
              <a:buFont typeface="+mj-lt"/>
              <a:buAutoNum type="arabicPeriod"/>
            </a:pPr>
            <a:r>
              <a:rPr lang="en-CA" sz="2400" dirty="0">
                <a:effectLst/>
                <a:latin typeface="Arial" panose="020B0604020202020204" pitchFamily="34" charset="0"/>
                <a:ea typeface="Calibri" panose="020F0502020204030204" pitchFamily="34" charset="0"/>
              </a:rPr>
              <a:t>Would you have concerns with establishing an Employment Equity Commissioner to administer and enforce the Act independently from the Minister of Labour? If so, how could we address them? </a:t>
            </a:r>
          </a:p>
          <a:p>
            <a:pPr marL="342900" marR="0" lvl="0" indent="-342900" algn="l">
              <a:spcBef>
                <a:spcPts val="1200"/>
              </a:spcBef>
              <a:spcAft>
                <a:spcPts val="1200"/>
              </a:spcAft>
              <a:buSzPct val="100000"/>
              <a:buFont typeface="+mj-lt"/>
              <a:buAutoNum type="arabicPeriod"/>
            </a:pPr>
            <a:r>
              <a:rPr lang="en-CA" sz="2400" dirty="0">
                <a:effectLst/>
                <a:latin typeface="Arial" panose="020B0604020202020204" pitchFamily="34" charset="0"/>
                <a:ea typeface="Calibri" panose="020F0502020204030204" pitchFamily="34" charset="0"/>
              </a:rPr>
              <a:t>Would you have concerns if the Canadian Human Rights Commission’s role expanded in administering and enforcing the Act? If so, how could we address them? </a:t>
            </a:r>
          </a:p>
          <a:p>
            <a:pPr marL="342900" marR="0" lvl="0" indent="-342900" algn="l">
              <a:spcBef>
                <a:spcPts val="1200"/>
              </a:spcBef>
              <a:spcAft>
                <a:spcPts val="1200"/>
              </a:spcAft>
              <a:buSzPct val="100000"/>
              <a:buFont typeface="+mj-lt"/>
              <a:buAutoNum type="arabicPeriod"/>
            </a:pPr>
            <a:r>
              <a:rPr lang="en-CA" sz="2400" dirty="0">
                <a:effectLst/>
                <a:latin typeface="Arial" panose="020B0604020202020204" pitchFamily="34" charset="0"/>
                <a:ea typeface="Calibri" panose="020F0502020204030204" pitchFamily="34" charset="0"/>
              </a:rPr>
              <a:t>Would you have concerns if employees were allowed to file complaints if they believed their employer was not fulfilling obligations under the Act? If so, how could we address them? </a:t>
            </a:r>
          </a:p>
          <a:p>
            <a:endParaRPr lang="en-CA"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21794611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B57E0D-91F9-EBC5-94D4-5296D13C2A87}"/>
              </a:ext>
            </a:extLst>
          </p:cNvPr>
          <p:cNvSpPr>
            <a:spLocks noGrp="1"/>
          </p:cNvSpPr>
          <p:nvPr>
            <p:ph type="sldNum" sz="quarter" idx="12"/>
          </p:nvPr>
        </p:nvSpPr>
        <p:spPr/>
        <p:txBody>
          <a:bodyPr/>
          <a:lstStyle/>
          <a:p>
            <a:fld id="{32D4B517-E49B-41B6-9DBC-23634E0F1CDC}" type="slidenum">
              <a:rPr lang="en-CA" smtClean="0"/>
              <a:t>23</a:t>
            </a:fld>
            <a:endParaRPr lang="en-CA" dirty="0"/>
          </a:p>
        </p:txBody>
      </p:sp>
      <p:sp>
        <p:nvSpPr>
          <p:cNvPr id="4" name="Title 3">
            <a:extLst>
              <a:ext uri="{FF2B5EF4-FFF2-40B4-BE49-F238E27FC236}">
                <a16:creationId xmlns:a16="http://schemas.microsoft.com/office/drawing/2014/main" id="{CBFF5E1C-E994-E479-F358-8A39C35B88CD}"/>
              </a:ext>
            </a:extLst>
          </p:cNvPr>
          <p:cNvSpPr>
            <a:spLocks noGrp="1"/>
          </p:cNvSpPr>
          <p:nvPr>
            <p:ph type="title"/>
          </p:nvPr>
        </p:nvSpPr>
        <p:spPr>
          <a:xfrm>
            <a:off x="1012265" y="138062"/>
            <a:ext cx="7243976" cy="878670"/>
          </a:xfrm>
        </p:spPr>
        <p:txBody>
          <a:bodyPr>
            <a:normAutofit/>
          </a:bodyPr>
          <a:lstStyle/>
          <a:p>
            <a:r>
              <a:rPr lang="en-US" dirty="0">
                <a:solidFill>
                  <a:schemeClr val="tx2"/>
                </a:solidFill>
                <a:latin typeface="Calibri"/>
                <a:cs typeface="Calibri"/>
              </a:rPr>
              <a:t>Theme Four</a:t>
            </a:r>
            <a:endParaRPr lang="en-US" dirty="0">
              <a:solidFill>
                <a:schemeClr val="tx2"/>
              </a:solidFill>
            </a:endParaRPr>
          </a:p>
        </p:txBody>
      </p:sp>
      <p:sp>
        <p:nvSpPr>
          <p:cNvPr id="3" name="Content Placeholder 2">
            <a:extLst>
              <a:ext uri="{FF2B5EF4-FFF2-40B4-BE49-F238E27FC236}">
                <a16:creationId xmlns:a16="http://schemas.microsoft.com/office/drawing/2014/main" id="{CD629ABA-0AAB-6D62-AE7E-047B10C05480}"/>
              </a:ext>
            </a:extLst>
          </p:cNvPr>
          <p:cNvSpPr>
            <a:spLocks noGrp="1"/>
          </p:cNvSpPr>
          <p:nvPr>
            <p:ph idx="10"/>
          </p:nvPr>
        </p:nvSpPr>
        <p:spPr/>
        <p:txBody>
          <a:bodyPr/>
          <a:lstStyle/>
          <a:p>
            <a:pPr algn="ctr"/>
            <a:endParaRPr lang="en-US" sz="4000" b="1" dirty="0"/>
          </a:p>
          <a:p>
            <a:pPr algn="ctr"/>
            <a:endParaRPr lang="en-US" sz="4000" b="1" dirty="0"/>
          </a:p>
          <a:p>
            <a:pPr algn="ctr"/>
            <a:r>
              <a:rPr lang="en-CA" sz="4000" b="1" dirty="0"/>
              <a:t>Improve Reporting and Public Accountability</a:t>
            </a:r>
            <a:endParaRPr lang="en-US" sz="4000" b="1" dirty="0"/>
          </a:p>
        </p:txBody>
      </p:sp>
    </p:spTree>
    <p:extLst>
      <p:ext uri="{BB962C8B-B14F-4D97-AF65-F5344CB8AC3E}">
        <p14:creationId xmlns:p14="http://schemas.microsoft.com/office/powerpoint/2010/main" val="1618704294"/>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1EBF3D-3713-29BB-FE55-BC4B9EBA32E8}"/>
              </a:ext>
            </a:extLst>
          </p:cNvPr>
          <p:cNvSpPr>
            <a:spLocks noGrp="1"/>
          </p:cNvSpPr>
          <p:nvPr>
            <p:ph type="sldNum" sz="quarter" idx="12"/>
          </p:nvPr>
        </p:nvSpPr>
        <p:spPr/>
        <p:txBody>
          <a:bodyPr/>
          <a:lstStyle/>
          <a:p>
            <a:fld id="{32D4B517-E49B-41B6-9DBC-23634E0F1CDC}" type="slidenum">
              <a:rPr lang="en-CA" smtClean="0"/>
              <a:t>24</a:t>
            </a:fld>
            <a:endParaRPr lang="en-CA" dirty="0"/>
          </a:p>
        </p:txBody>
      </p:sp>
      <p:sp>
        <p:nvSpPr>
          <p:cNvPr id="4" name="Title 3">
            <a:extLst>
              <a:ext uri="{FF2B5EF4-FFF2-40B4-BE49-F238E27FC236}">
                <a16:creationId xmlns:a16="http://schemas.microsoft.com/office/drawing/2014/main" id="{E4673948-687B-87E5-5C8D-4785E85B480C}"/>
              </a:ext>
            </a:extLst>
          </p:cNvPr>
          <p:cNvSpPr>
            <a:spLocks noGrp="1"/>
          </p:cNvSpPr>
          <p:nvPr>
            <p:ph type="title"/>
          </p:nvPr>
        </p:nvSpPr>
        <p:spPr/>
        <p:txBody>
          <a:bodyPr/>
          <a:lstStyle/>
          <a:p>
            <a:r>
              <a:rPr lang="en-CA" sz="2800" dirty="0"/>
              <a:t>Reporting Frequency and Data Transparency</a:t>
            </a:r>
            <a:endParaRPr lang="en-US" dirty="0"/>
          </a:p>
        </p:txBody>
      </p:sp>
      <p:sp>
        <p:nvSpPr>
          <p:cNvPr id="5" name="TextBox 4">
            <a:extLst>
              <a:ext uri="{FF2B5EF4-FFF2-40B4-BE49-F238E27FC236}">
                <a16:creationId xmlns:a16="http://schemas.microsoft.com/office/drawing/2014/main" id="{F32E94BA-65F1-2661-F49F-92690BC954EB}"/>
              </a:ext>
            </a:extLst>
          </p:cNvPr>
          <p:cNvSpPr txBox="1"/>
          <p:nvPr/>
        </p:nvSpPr>
        <p:spPr>
          <a:xfrm>
            <a:off x="556350" y="1127118"/>
            <a:ext cx="6991033" cy="4390946"/>
          </a:xfrm>
          <a:prstGeom prst="rect">
            <a:avLst/>
          </a:prstGeom>
          <a:solidFill>
            <a:schemeClr val="bg1">
              <a:lumMod val="95000"/>
            </a:schemeClr>
          </a:solidFill>
        </p:spPr>
        <p:txBody>
          <a:bodyPr wrap="square">
            <a:spAutoFit/>
          </a:bodyPr>
          <a:lstStyle/>
          <a:p>
            <a:r>
              <a:rPr lang="en-CA" sz="1600" b="1" dirty="0">
                <a:effectLst/>
                <a:latin typeface="Arial" panose="020B0604020202020204" pitchFamily="34" charset="0"/>
                <a:ea typeface="Calibri" panose="020F0502020204030204" pitchFamily="34" charset="0"/>
              </a:rPr>
              <a:t>Employers are required to develop an annual report with</a:t>
            </a:r>
            <a:r>
              <a:rPr lang="en-CA" sz="1600" dirty="0">
                <a:effectLst/>
                <a:latin typeface="Arial" panose="020B0604020202020204" pitchFamily="34" charset="0"/>
                <a:ea typeface="Calibri" panose="020F0502020204030204" pitchFamily="34" charset="0"/>
              </a:rPr>
              <a:t>:</a:t>
            </a:r>
          </a:p>
          <a:p>
            <a:endParaRPr lang="en-CA" sz="1500" dirty="0">
              <a:effectLst/>
              <a:latin typeface="Arial" panose="020B0604020202020204" pitchFamily="34" charset="0"/>
              <a:ea typeface="Calibri" panose="020F0502020204030204" pitchFamily="34" charset="0"/>
            </a:endParaRPr>
          </a:p>
          <a:p>
            <a:pPr lvl="1">
              <a:tabLst>
                <a:tab pos="228600" algn="l"/>
                <a:tab pos="457200" algn="l"/>
              </a:tabLst>
            </a:pPr>
            <a:r>
              <a:rPr lang="en-CA" sz="1500" dirty="0">
                <a:effectLst/>
                <a:latin typeface="Arial" panose="020B0604020202020204" pitchFamily="34" charset="0"/>
                <a:ea typeface="Calibri" panose="020F0502020204030204" pitchFamily="34" charset="0"/>
              </a:rPr>
              <a:t>A </a:t>
            </a:r>
            <a:r>
              <a:rPr lang="en-CA" sz="1500" b="1" dirty="0">
                <a:effectLst/>
                <a:latin typeface="Arial" panose="020B0604020202020204" pitchFamily="34" charset="0"/>
                <a:ea typeface="Calibri" panose="020F0502020204030204" pitchFamily="34" charset="0"/>
              </a:rPr>
              <a:t>quantitative</a:t>
            </a:r>
            <a:r>
              <a:rPr lang="en-CA" sz="1500" dirty="0">
                <a:effectLst/>
                <a:latin typeface="Arial" panose="020B0604020202020204" pitchFamily="34" charset="0"/>
                <a:ea typeface="Calibri" panose="020F0502020204030204" pitchFamily="34" charset="0"/>
              </a:rPr>
              <a:t> section outlining:</a:t>
            </a:r>
          </a:p>
          <a:p>
            <a:pPr marL="628650" lvl="1" indent="-171450">
              <a:buFont typeface="Arial" panose="020B0604020202020204" pitchFamily="34" charset="0"/>
              <a:buChar char="•"/>
            </a:pPr>
            <a:r>
              <a:rPr lang="en-CA" sz="1500" dirty="0">
                <a:effectLst/>
                <a:latin typeface="Arial" panose="020B0604020202020204" pitchFamily="34" charset="0"/>
                <a:ea typeface="Calibri" panose="020F0502020204030204" pitchFamily="34" charset="0"/>
              </a:rPr>
              <a:t>The industrial sector and location of workplace</a:t>
            </a:r>
            <a:r>
              <a:rPr lang="en-CA" sz="1500" baseline="30000" dirty="0">
                <a:effectLst/>
                <a:latin typeface="Arial" panose="020B0604020202020204" pitchFamily="34" charset="0"/>
                <a:ea typeface="Calibri" panose="020F0502020204030204" pitchFamily="34" charset="0"/>
              </a:rPr>
              <a:t>1</a:t>
            </a:r>
            <a:r>
              <a:rPr lang="en-CA" sz="1500" dirty="0">
                <a:effectLst/>
                <a:latin typeface="Arial" panose="020B0604020202020204" pitchFamily="34" charset="0"/>
                <a:ea typeface="Calibri" panose="020F0502020204030204" pitchFamily="34" charset="0"/>
              </a:rPr>
              <a:t> </a:t>
            </a:r>
          </a:p>
          <a:p>
            <a:pPr marL="628650" lvl="1" indent="-171450">
              <a:buFont typeface="Arial" panose="020B0604020202020204" pitchFamily="34" charset="0"/>
              <a:buChar char="•"/>
            </a:pPr>
            <a:r>
              <a:rPr lang="en-CA" sz="1500" dirty="0">
                <a:effectLst/>
                <a:latin typeface="Arial" panose="020B0604020202020204" pitchFamily="34" charset="0"/>
                <a:ea typeface="Calibri" panose="020F0502020204030204" pitchFamily="34" charset="0"/>
              </a:rPr>
              <a:t>The number of employees and number of members in each designated group</a:t>
            </a:r>
            <a:r>
              <a:rPr lang="en-CA" sz="1500" baseline="30000" dirty="0">
                <a:effectLst/>
                <a:latin typeface="Arial" panose="020B0604020202020204" pitchFamily="34" charset="0"/>
                <a:ea typeface="Calibri" panose="020F0502020204030204" pitchFamily="34" charset="0"/>
              </a:rPr>
              <a:t>2</a:t>
            </a:r>
            <a:endParaRPr lang="en-CA" sz="1500" dirty="0">
              <a:effectLst/>
              <a:latin typeface="Arial" panose="020B0604020202020204" pitchFamily="34" charset="0"/>
              <a:ea typeface="Calibri" panose="020F0502020204030204" pitchFamily="34" charset="0"/>
            </a:endParaRPr>
          </a:p>
          <a:p>
            <a:pPr marL="628650" lvl="1" indent="-171450">
              <a:buFont typeface="Arial" panose="020B0604020202020204" pitchFamily="34" charset="0"/>
              <a:buChar char="•"/>
            </a:pPr>
            <a:r>
              <a:rPr lang="en-CA" sz="1500" dirty="0">
                <a:effectLst/>
                <a:latin typeface="Arial" panose="020B0604020202020204" pitchFamily="34" charset="0"/>
                <a:ea typeface="Calibri" panose="020F0502020204030204" pitchFamily="34" charset="0"/>
              </a:rPr>
              <a:t>Aggregated wage gap information</a:t>
            </a:r>
            <a:r>
              <a:rPr lang="en-CA" sz="1500" baseline="30000" dirty="0">
                <a:latin typeface="Arial" panose="020B0604020202020204" pitchFamily="34" charset="0"/>
              </a:rPr>
              <a:t>1</a:t>
            </a:r>
          </a:p>
          <a:p>
            <a:pPr marL="628650" lvl="1" indent="-171450">
              <a:buFont typeface="Arial" panose="020B0604020202020204" pitchFamily="34" charset="0"/>
              <a:buChar char="•"/>
            </a:pPr>
            <a:r>
              <a:rPr lang="en-CA" sz="1500" dirty="0">
                <a:effectLst/>
                <a:latin typeface="Arial" panose="020B0604020202020204" pitchFamily="34" charset="0"/>
                <a:ea typeface="Calibri" panose="020F0502020204030204" pitchFamily="34" charset="0"/>
              </a:rPr>
              <a:t>The data and degree of representation of members of designated groups for:</a:t>
            </a:r>
          </a:p>
          <a:p>
            <a:pPr marL="1200150" lvl="2" indent="-285750">
              <a:buFont typeface="Courier New" panose="02070309020205020404" pitchFamily="49" charset="0"/>
              <a:buChar char="o"/>
            </a:pPr>
            <a:r>
              <a:rPr lang="en-CA" sz="1500" dirty="0">
                <a:effectLst/>
                <a:latin typeface="Arial" panose="020B0604020202020204" pitchFamily="34" charset="0"/>
                <a:ea typeface="Calibri" panose="020F0502020204030204" pitchFamily="34" charset="0"/>
              </a:rPr>
              <a:t>the occupational groups of employees</a:t>
            </a:r>
            <a:r>
              <a:rPr lang="en-CA" sz="1500" baseline="30000" dirty="0">
                <a:latin typeface="Arial" panose="020B0604020202020204" pitchFamily="34" charset="0"/>
                <a:ea typeface="Calibri" panose="020F0502020204030204" pitchFamily="34" charset="0"/>
              </a:rPr>
              <a:t>3</a:t>
            </a:r>
            <a:endParaRPr lang="en-CA" sz="1500" dirty="0">
              <a:effectLst/>
              <a:latin typeface="Arial" panose="020B0604020202020204" pitchFamily="34" charset="0"/>
              <a:ea typeface="Calibri" panose="020F0502020204030204" pitchFamily="34" charset="0"/>
            </a:endParaRPr>
          </a:p>
          <a:p>
            <a:pPr marL="1200150" lvl="2" indent="-285750">
              <a:buFont typeface="Courier New" panose="02070309020205020404" pitchFamily="49" charset="0"/>
              <a:buChar char="o"/>
            </a:pPr>
            <a:r>
              <a:rPr lang="en-CA" sz="1500" dirty="0">
                <a:effectLst/>
                <a:latin typeface="Arial" panose="020B0604020202020204" pitchFamily="34" charset="0"/>
                <a:ea typeface="Calibri" panose="020F0502020204030204" pitchFamily="34" charset="0"/>
              </a:rPr>
              <a:t>the salary ranges of their employees</a:t>
            </a:r>
          </a:p>
          <a:p>
            <a:pPr marL="1200150" lvl="2" indent="-285750">
              <a:buFont typeface="Courier New" panose="02070309020205020404" pitchFamily="49" charset="0"/>
              <a:buChar char="o"/>
            </a:pPr>
            <a:r>
              <a:rPr lang="en-CA" sz="1500" dirty="0">
                <a:effectLst/>
                <a:latin typeface="Arial" panose="020B0604020202020204" pitchFamily="34" charset="0"/>
                <a:ea typeface="Calibri" panose="020F0502020204030204" pitchFamily="34" charset="0"/>
              </a:rPr>
              <a:t>the number of employees hired, promoted, and terminated</a:t>
            </a:r>
          </a:p>
          <a:p>
            <a:pPr lvl="1">
              <a:tabLst>
                <a:tab pos="228600" algn="l"/>
                <a:tab pos="457200" algn="l"/>
              </a:tabLst>
            </a:pPr>
            <a:endParaRPr lang="en-CA" sz="1500" dirty="0">
              <a:latin typeface="Arial" panose="020B0604020202020204" pitchFamily="34" charset="0"/>
              <a:ea typeface="Calibri" panose="020F0502020204030204" pitchFamily="34" charset="0"/>
            </a:endParaRPr>
          </a:p>
          <a:p>
            <a:pPr lvl="1">
              <a:tabLst>
                <a:tab pos="228600" algn="l"/>
                <a:tab pos="457200" algn="l"/>
              </a:tabLst>
            </a:pPr>
            <a:r>
              <a:rPr lang="en-CA" sz="1500" dirty="0">
                <a:effectLst/>
                <a:latin typeface="Arial" panose="020B0604020202020204" pitchFamily="34" charset="0"/>
                <a:ea typeface="Calibri" panose="020F0502020204030204" pitchFamily="34" charset="0"/>
              </a:rPr>
              <a:t>A </a:t>
            </a:r>
            <a:r>
              <a:rPr lang="en-CA" sz="1500" b="1" dirty="0">
                <a:effectLst/>
                <a:latin typeface="Arial" panose="020B0604020202020204" pitchFamily="34" charset="0"/>
                <a:ea typeface="Calibri" panose="020F0502020204030204" pitchFamily="34" charset="0"/>
              </a:rPr>
              <a:t>narrative</a:t>
            </a:r>
            <a:r>
              <a:rPr lang="en-CA" sz="1500" dirty="0">
                <a:effectLst/>
                <a:latin typeface="Arial" panose="020B0604020202020204" pitchFamily="34" charset="0"/>
                <a:ea typeface="Calibri" panose="020F0502020204030204" pitchFamily="34" charset="0"/>
              </a:rPr>
              <a:t> section describing:</a:t>
            </a:r>
          </a:p>
          <a:p>
            <a:pPr marL="628650" lvl="1" indent="-171450">
              <a:buFont typeface="Arial" panose="020B0604020202020204" pitchFamily="34" charset="0"/>
              <a:buChar char="•"/>
            </a:pPr>
            <a:r>
              <a:rPr lang="en-CA" sz="1500" dirty="0">
                <a:effectLst/>
                <a:latin typeface="Arial" panose="020B0604020202020204" pitchFamily="34" charset="0"/>
                <a:ea typeface="Calibri" panose="020F0502020204030204" pitchFamily="34" charset="0"/>
              </a:rPr>
              <a:t>Measures taken to implement employment equity and results achieved</a:t>
            </a:r>
          </a:p>
          <a:p>
            <a:pPr marL="628650" lvl="1" indent="-171450">
              <a:buFont typeface="Arial" panose="020B0604020202020204" pitchFamily="34" charset="0"/>
              <a:buChar char="•"/>
            </a:pPr>
            <a:r>
              <a:rPr lang="en-CA" sz="1500" dirty="0">
                <a:effectLst/>
                <a:latin typeface="Arial" panose="020B0604020202020204" pitchFamily="34" charset="0"/>
                <a:ea typeface="Calibri" panose="020F0502020204030204" pitchFamily="34" charset="0"/>
              </a:rPr>
              <a:t>Consultations between the employer and its employees on employment equity</a:t>
            </a:r>
            <a:r>
              <a:rPr lang="en-CA" sz="1500" baseline="30000" dirty="0">
                <a:effectLst/>
                <a:latin typeface="Arial" panose="020B0604020202020204" pitchFamily="34" charset="0"/>
                <a:ea typeface="Calibri" panose="020F0502020204030204" pitchFamily="34" charset="0"/>
              </a:rPr>
              <a:t>4</a:t>
            </a:r>
          </a:p>
          <a:p>
            <a:pPr marL="628650" lvl="1" indent="-171450">
              <a:buFont typeface="Arial" panose="020B0604020202020204" pitchFamily="34" charset="0"/>
              <a:buChar char="•"/>
            </a:pPr>
            <a:endParaRPr lang="en-CA" sz="1500" baseline="30000" dirty="0">
              <a:latin typeface="Arial" panose="020B0604020202020204" pitchFamily="34" charset="0"/>
              <a:ea typeface="Calibri" panose="020F0502020204030204" pitchFamily="34" charset="0"/>
            </a:endParaRPr>
          </a:p>
          <a:p>
            <a:r>
              <a:rPr lang="en-CA" sz="2000" b="1" baseline="30000" dirty="0">
                <a:latin typeface="Arial" panose="020B0604020202020204" pitchFamily="34" charset="0"/>
                <a:ea typeface="Calibri" panose="020F0502020204030204" pitchFamily="34" charset="0"/>
              </a:rPr>
              <a:t>Employers must provide a copy of their full reports to employees’ representatives </a:t>
            </a:r>
          </a:p>
        </p:txBody>
      </p:sp>
      <p:sp>
        <p:nvSpPr>
          <p:cNvPr id="6" name="TextBox 5">
            <a:extLst>
              <a:ext uri="{FF2B5EF4-FFF2-40B4-BE49-F238E27FC236}">
                <a16:creationId xmlns:a16="http://schemas.microsoft.com/office/drawing/2014/main" id="{AAFE2652-3D26-7E05-1688-0EF5E6485A97}"/>
              </a:ext>
            </a:extLst>
          </p:cNvPr>
          <p:cNvSpPr txBox="1"/>
          <p:nvPr/>
        </p:nvSpPr>
        <p:spPr>
          <a:xfrm>
            <a:off x="8244972" y="1158190"/>
            <a:ext cx="3270330" cy="4673898"/>
          </a:xfrm>
          <a:prstGeom prst="rect">
            <a:avLst/>
          </a:prstGeom>
          <a:solidFill>
            <a:schemeClr val="accent2">
              <a:lumMod val="20000"/>
              <a:lumOff val="80000"/>
            </a:schemeClr>
          </a:solidFill>
        </p:spPr>
        <p:txBody>
          <a:bodyPr wrap="square">
            <a:noAutofit/>
          </a:bodyPr>
          <a:lstStyle/>
          <a:p>
            <a:r>
              <a:rPr lang="en-CA" sz="1600" dirty="0">
                <a:latin typeface="Arial" panose="020B0604020202020204" pitchFamily="34" charset="0"/>
                <a:ea typeface="Calibri" panose="020F0502020204030204" pitchFamily="34" charset="0"/>
              </a:rPr>
              <a:t>In 2024, the Government of Canada launched a new website, </a:t>
            </a:r>
            <a:r>
              <a:rPr lang="en-CA" sz="1600" u="sng" dirty="0" err="1">
                <a:solidFill>
                  <a:srgbClr val="0000FF"/>
                </a:solidFill>
                <a:effectLst/>
                <a:latin typeface="Arial" panose="020B0604020202020204" pitchFamily="34" charset="0"/>
                <a:ea typeface="Calibri" panose="020F0502020204030204" pitchFamily="34" charset="0"/>
                <a:hlinkClick r:id="rId2"/>
              </a:rPr>
              <a:t>Equi’Vision</a:t>
            </a:r>
            <a:r>
              <a:rPr lang="en-CA" sz="1600" dirty="0">
                <a:latin typeface="Arial" panose="020B0604020202020204" pitchFamily="34" charset="0"/>
                <a:ea typeface="Calibri" panose="020F0502020204030204" pitchFamily="34" charset="0"/>
              </a:rPr>
              <a:t>. The site is a data visualization tool that publishes data from employment equity reports (i.e., the quantitative section) for federally regulated private sector (FRPS) employers with 100 or more employees. The website makes it easy to search and compare data for the FRPS on representation rates and pay gaps concerning the four designated groups under the Act. </a:t>
            </a:r>
            <a:endParaRPr lang="en-CA" sz="1600" dirty="0">
              <a:effectLst/>
              <a:latin typeface="Arial" panose="020B060402020202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769C8826-879F-4373-F9F7-439C0CD3A732}"/>
              </a:ext>
            </a:extLst>
          </p:cNvPr>
          <p:cNvSpPr txBox="1"/>
          <p:nvPr/>
        </p:nvSpPr>
        <p:spPr>
          <a:xfrm>
            <a:off x="8471469" y="4745703"/>
            <a:ext cx="2817336" cy="954107"/>
          </a:xfrm>
          <a:prstGeom prst="rect">
            <a:avLst/>
          </a:prstGeom>
          <a:solidFill>
            <a:srgbClr val="FFFFFF">
              <a:alpha val="50196"/>
            </a:srgbClr>
          </a:solidFill>
          <a:ln w="38100">
            <a:solidFill>
              <a:schemeClr val="bg2"/>
            </a:solidFill>
            <a:prstDash val="dash"/>
          </a:ln>
        </p:spPr>
        <p:txBody>
          <a:bodyPr wrap="square">
            <a:spAutoFit/>
          </a:bodyPr>
          <a:lstStyle/>
          <a:p>
            <a:pPr marL="0" marR="0">
              <a:spcBef>
                <a:spcPts val="0"/>
              </a:spcBef>
              <a:spcAft>
                <a:spcPts val="0"/>
              </a:spcAft>
            </a:pPr>
            <a:r>
              <a:rPr lang="en-CA" sz="1400">
                <a:effectLst/>
                <a:latin typeface="Arial" panose="020B0604020202020204" pitchFamily="34" charset="0"/>
                <a:ea typeface="Calibri" panose="020F0502020204030204" pitchFamily="34" charset="0"/>
              </a:rPr>
              <a:t>This site is the result of </a:t>
            </a:r>
            <a:r>
              <a:rPr lang="en-CA" sz="1400" b="1">
                <a:effectLst/>
                <a:latin typeface="Arial" panose="020B0604020202020204" pitchFamily="34" charset="0"/>
                <a:ea typeface="Calibri" panose="020F0502020204030204" pitchFamily="34" charset="0"/>
              </a:rPr>
              <a:t>pay transparency measures</a:t>
            </a:r>
            <a:r>
              <a:rPr lang="en-CA" sz="1400">
                <a:effectLst/>
                <a:latin typeface="Arial" panose="020B0604020202020204" pitchFamily="34" charset="0"/>
                <a:ea typeface="Calibri" panose="020F0502020204030204" pitchFamily="34" charset="0"/>
              </a:rPr>
              <a:t> initiated in 2020 and aimed at improving workplace equity</a:t>
            </a:r>
          </a:p>
        </p:txBody>
      </p:sp>
      <p:cxnSp>
        <p:nvCxnSpPr>
          <p:cNvPr id="8" name="Straight Connector 7">
            <a:extLst>
              <a:ext uri="{FF2B5EF4-FFF2-40B4-BE49-F238E27FC236}">
                <a16:creationId xmlns:a16="http://schemas.microsoft.com/office/drawing/2014/main" id="{8EC818E8-3028-F545-84E2-8C03890080BA}"/>
              </a:ext>
              <a:ext uri="{C183D7F6-B498-43B3-948B-1728B52AA6E4}">
                <adec:decorative xmlns:adec="http://schemas.microsoft.com/office/drawing/2017/decorative" val="1"/>
              </a:ext>
            </a:extLst>
          </p:cNvPr>
          <p:cNvCxnSpPr>
            <a:cxnSpLocks/>
          </p:cNvCxnSpPr>
          <p:nvPr/>
        </p:nvCxnSpPr>
        <p:spPr>
          <a:xfrm>
            <a:off x="954796" y="3446430"/>
            <a:ext cx="0" cy="542776"/>
          </a:xfrm>
          <a:prstGeom prst="line">
            <a:avLst/>
          </a:prstGeom>
          <a:ln w="12700">
            <a:solidFill>
              <a:schemeClr val="bg2"/>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1B7DAEC1-DB8D-5228-13D3-D7C903FF783F}"/>
              </a:ext>
              <a:ext uri="{C183D7F6-B498-43B3-948B-1728B52AA6E4}">
                <adec:decorative xmlns:adec="http://schemas.microsoft.com/office/drawing/2017/decorative" val="1"/>
              </a:ext>
            </a:extLst>
          </p:cNvPr>
          <p:cNvCxnSpPr>
            <a:cxnSpLocks/>
          </p:cNvCxnSpPr>
          <p:nvPr/>
        </p:nvCxnSpPr>
        <p:spPr>
          <a:xfrm>
            <a:off x="954796" y="1531905"/>
            <a:ext cx="0" cy="1584000"/>
          </a:xfrm>
          <a:prstGeom prst="line">
            <a:avLst/>
          </a:prstGeom>
          <a:ln w="12700">
            <a:solidFill>
              <a:schemeClr val="bg2"/>
            </a:solidFill>
            <a:prstDash val="lgDash"/>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98567E13-C3A1-BCFD-DCD9-E14CB67368E3}"/>
              </a:ext>
              <a:ext uri="{C183D7F6-B498-43B3-948B-1728B52AA6E4}">
                <adec:decorative xmlns:adec="http://schemas.microsoft.com/office/drawing/2017/decorative" val="1"/>
              </a:ext>
            </a:extLst>
          </p:cNvPr>
          <p:cNvSpPr txBox="1"/>
          <p:nvPr/>
        </p:nvSpPr>
        <p:spPr>
          <a:xfrm>
            <a:off x="590747" y="1571484"/>
            <a:ext cx="397866" cy="400110"/>
          </a:xfrm>
          <a:prstGeom prst="rect">
            <a:avLst/>
          </a:prstGeom>
          <a:noFill/>
        </p:spPr>
        <p:txBody>
          <a:bodyPr wrap="none" rtlCol="0">
            <a:spAutoFit/>
          </a:bodyPr>
          <a:lstStyle/>
          <a:p>
            <a:r>
              <a:rPr lang="en-CA" sz="2000" b="1"/>
              <a:t>1.</a:t>
            </a:r>
          </a:p>
        </p:txBody>
      </p:sp>
      <p:sp>
        <p:nvSpPr>
          <p:cNvPr id="11" name="TextBox 10">
            <a:extLst>
              <a:ext uri="{FF2B5EF4-FFF2-40B4-BE49-F238E27FC236}">
                <a16:creationId xmlns:a16="http://schemas.microsoft.com/office/drawing/2014/main" id="{3C32E6CE-C2BC-B35C-F95A-C4A6621257AC}"/>
              </a:ext>
              <a:ext uri="{C183D7F6-B498-43B3-948B-1728B52AA6E4}">
                <adec:decorative xmlns:adec="http://schemas.microsoft.com/office/drawing/2017/decorative" val="1"/>
              </a:ext>
            </a:extLst>
          </p:cNvPr>
          <p:cNvSpPr txBox="1"/>
          <p:nvPr/>
        </p:nvSpPr>
        <p:spPr>
          <a:xfrm>
            <a:off x="637164" y="4092934"/>
            <a:ext cx="397866" cy="400110"/>
          </a:xfrm>
          <a:prstGeom prst="rect">
            <a:avLst/>
          </a:prstGeom>
          <a:noFill/>
        </p:spPr>
        <p:txBody>
          <a:bodyPr wrap="none" rtlCol="0">
            <a:spAutoFit/>
          </a:bodyPr>
          <a:lstStyle/>
          <a:p>
            <a:r>
              <a:rPr lang="en-CA" sz="2000" b="1"/>
              <a:t>2.</a:t>
            </a:r>
          </a:p>
        </p:txBody>
      </p:sp>
      <p:sp>
        <p:nvSpPr>
          <p:cNvPr id="12" name="TextBox 11">
            <a:extLst>
              <a:ext uri="{FF2B5EF4-FFF2-40B4-BE49-F238E27FC236}">
                <a16:creationId xmlns:a16="http://schemas.microsoft.com/office/drawing/2014/main" id="{5BACB274-E41A-C39F-2521-CC06F35DB359}"/>
              </a:ext>
            </a:extLst>
          </p:cNvPr>
          <p:cNvSpPr txBox="1"/>
          <p:nvPr/>
        </p:nvSpPr>
        <p:spPr>
          <a:xfrm>
            <a:off x="556350" y="5659522"/>
            <a:ext cx="9323787" cy="1138773"/>
          </a:xfrm>
          <a:prstGeom prst="rect">
            <a:avLst/>
          </a:prstGeom>
          <a:noFill/>
        </p:spPr>
        <p:txBody>
          <a:bodyPr wrap="square" lIns="91440" tIns="45720" rIns="91440" bIns="45720" anchor="t">
            <a:spAutoFit/>
          </a:bodyPr>
          <a:lstStyle/>
          <a:p>
            <a:r>
              <a:rPr lang="en-CA" sz="1200" baseline="30000">
                <a:solidFill>
                  <a:schemeClr val="accent1">
                    <a:lumMod val="50000"/>
                  </a:schemeClr>
                </a:solidFill>
                <a:effectLst/>
                <a:latin typeface="Arial"/>
                <a:ea typeface="Calibri" panose="020F0502020204030204" pitchFamily="34" charset="0"/>
                <a:cs typeface="Arial"/>
              </a:rPr>
              <a:t>1</a:t>
            </a:r>
            <a:r>
              <a:rPr lang="en-CA" sz="1200">
                <a:solidFill>
                  <a:schemeClr val="accent1">
                    <a:lumMod val="50000"/>
                  </a:schemeClr>
                </a:solidFill>
                <a:effectLst/>
                <a:latin typeface="Arial"/>
                <a:ea typeface="Calibri" panose="020F0502020204030204" pitchFamily="34" charset="0"/>
                <a:cs typeface="Arial"/>
              </a:rPr>
              <a:t> Not applicable to the federal public </a:t>
            </a:r>
            <a:r>
              <a:rPr lang="en-CA" sz="1200">
                <a:solidFill>
                  <a:schemeClr val="accent1">
                    <a:lumMod val="50000"/>
                  </a:schemeClr>
                </a:solidFill>
                <a:latin typeface="Arial"/>
                <a:ea typeface="Calibri" panose="020F0502020204030204" pitchFamily="34" charset="0"/>
                <a:cs typeface="Arial"/>
              </a:rPr>
              <a:t>service reports</a:t>
            </a:r>
            <a:endParaRPr lang="en-CA" sz="1200">
              <a:solidFill>
                <a:schemeClr val="accent1">
                  <a:lumMod val="50000"/>
                </a:schemeClr>
              </a:solidFill>
              <a:effectLst/>
              <a:latin typeface="Arial" panose="020B0604020202020204" pitchFamily="34" charset="0"/>
              <a:ea typeface="Calibri" panose="020F0502020204030204" pitchFamily="34" charset="0"/>
            </a:endParaRPr>
          </a:p>
          <a:p>
            <a:r>
              <a:rPr lang="en-CA" sz="1200" baseline="30000">
                <a:solidFill>
                  <a:schemeClr val="accent1">
                    <a:lumMod val="50000"/>
                  </a:schemeClr>
                </a:solidFill>
                <a:latin typeface="Arial"/>
                <a:ea typeface="Calibri" panose="020F0502020204030204" pitchFamily="34" charset="0"/>
                <a:cs typeface="Arial"/>
              </a:rPr>
              <a:t>2</a:t>
            </a:r>
            <a:r>
              <a:rPr lang="en-CA" sz="1200">
                <a:solidFill>
                  <a:schemeClr val="accent1">
                    <a:lumMod val="50000"/>
                  </a:schemeClr>
                </a:solidFill>
                <a:effectLst/>
                <a:latin typeface="Arial"/>
                <a:ea typeface="Calibri" panose="020F0502020204030204" pitchFamily="34" charset="0"/>
                <a:cs typeface="Arial"/>
              </a:rPr>
              <a:t> </a:t>
            </a:r>
            <a:r>
              <a:rPr lang="en-CA" sz="1200">
                <a:solidFill>
                  <a:schemeClr val="accent1">
                    <a:lumMod val="50000"/>
                  </a:schemeClr>
                </a:solidFill>
                <a:latin typeface="Arial"/>
                <a:ea typeface="Calibri" panose="020F0502020204030204" pitchFamily="34" charset="0"/>
                <a:cs typeface="Arial"/>
              </a:rPr>
              <a:t>Federal public service employers must also filter this information by department and province</a:t>
            </a:r>
          </a:p>
          <a:p>
            <a:r>
              <a:rPr lang="en-CA" sz="1200" baseline="30000">
                <a:solidFill>
                  <a:schemeClr val="accent1">
                    <a:lumMod val="50000"/>
                  </a:schemeClr>
                </a:solidFill>
                <a:latin typeface="Arial"/>
                <a:cs typeface="Arial"/>
              </a:rPr>
              <a:t>3 </a:t>
            </a:r>
            <a:r>
              <a:rPr lang="en-CA" sz="1100">
                <a:latin typeface="Arial" panose="020B0604020202020204" pitchFamily="34" charset="0"/>
                <a:ea typeface="Calibri" panose="020F0502020204030204" pitchFamily="34" charset="0"/>
              </a:rPr>
              <a:t>Within the employer's workforce for federal public sector and occupational groups in which their employees are employed for federally regulated private sector</a:t>
            </a:r>
          </a:p>
          <a:p>
            <a:r>
              <a:rPr lang="en-CA" sz="1000" baseline="30000">
                <a:latin typeface="Arial" panose="020B0604020202020204" pitchFamily="34" charset="0"/>
                <a:ea typeface="Calibri" panose="020F0502020204030204" pitchFamily="34" charset="0"/>
              </a:rPr>
              <a:t>4</a:t>
            </a:r>
            <a:r>
              <a:rPr lang="en-CA" sz="1000" baseline="30000">
                <a:effectLst/>
                <a:latin typeface="Arial" panose="020B0604020202020204" pitchFamily="34" charset="0"/>
                <a:ea typeface="Calibri" panose="020F0502020204030204" pitchFamily="34" charset="0"/>
              </a:rPr>
              <a:t> </a:t>
            </a:r>
            <a:r>
              <a:rPr lang="en-CA" sz="1100">
                <a:latin typeface="Arial" panose="020B0604020202020204" pitchFamily="34" charset="0"/>
                <a:ea typeface="Calibri" panose="020F0502020204030204" pitchFamily="34" charset="0"/>
              </a:rPr>
              <a:t>Federally regulated private sector reports on consultations undertaken “during the reporting period concerning the implementation of employment equity”</a:t>
            </a:r>
            <a:endParaRPr lang="en-CA" sz="1100">
              <a:solidFill>
                <a:schemeClr val="accent1">
                  <a:lumMod val="50000"/>
                </a:schemeClr>
              </a:solidFill>
              <a:effectLst/>
              <a:latin typeface="Arial"/>
              <a:ea typeface="Calibri" panose="020F0502020204030204" pitchFamily="34" charset="0"/>
              <a:cs typeface="Arial"/>
            </a:endParaRPr>
          </a:p>
        </p:txBody>
      </p:sp>
    </p:spTree>
    <p:extLst>
      <p:ext uri="{BB962C8B-B14F-4D97-AF65-F5344CB8AC3E}">
        <p14:creationId xmlns:p14="http://schemas.microsoft.com/office/powerpoint/2010/main" val="130742567"/>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D26DC7-2A7D-0C37-C388-502CD9312374}"/>
              </a:ext>
            </a:extLst>
          </p:cNvPr>
          <p:cNvSpPr>
            <a:spLocks noGrp="1"/>
          </p:cNvSpPr>
          <p:nvPr>
            <p:ph type="sldNum" sz="quarter" idx="12"/>
          </p:nvPr>
        </p:nvSpPr>
        <p:spPr/>
        <p:txBody>
          <a:bodyPr/>
          <a:lstStyle/>
          <a:p>
            <a:fld id="{32D4B517-E49B-41B6-9DBC-23634E0F1CDC}" type="slidenum">
              <a:rPr lang="en-CA" smtClean="0"/>
              <a:t>25</a:t>
            </a:fld>
            <a:endParaRPr lang="en-CA"/>
          </a:p>
        </p:txBody>
      </p:sp>
      <p:sp>
        <p:nvSpPr>
          <p:cNvPr id="4" name="Title 3">
            <a:extLst>
              <a:ext uri="{FF2B5EF4-FFF2-40B4-BE49-F238E27FC236}">
                <a16:creationId xmlns:a16="http://schemas.microsoft.com/office/drawing/2014/main" id="{4908EEAE-3486-9AC6-162F-0EE935E6BCDD}"/>
              </a:ext>
            </a:extLst>
          </p:cNvPr>
          <p:cNvSpPr>
            <a:spLocks noGrp="1"/>
          </p:cNvSpPr>
          <p:nvPr>
            <p:ph type="title"/>
          </p:nvPr>
        </p:nvSpPr>
        <p:spPr>
          <a:xfrm>
            <a:off x="789272" y="246074"/>
            <a:ext cx="7263769" cy="878670"/>
          </a:xfrm>
        </p:spPr>
        <p:txBody>
          <a:bodyPr/>
          <a:lstStyle/>
          <a:p>
            <a:r>
              <a:rPr lang="en-CA" sz="2800" dirty="0"/>
              <a:t>Task Force Recommendations: Reporting Frequency and Data Transparency</a:t>
            </a:r>
            <a:endParaRPr lang="en-US" dirty="0"/>
          </a:p>
        </p:txBody>
      </p:sp>
      <p:sp>
        <p:nvSpPr>
          <p:cNvPr id="5" name="TextBox 4">
            <a:extLst>
              <a:ext uri="{FF2B5EF4-FFF2-40B4-BE49-F238E27FC236}">
                <a16:creationId xmlns:a16="http://schemas.microsoft.com/office/drawing/2014/main" id="{7181E69D-1A40-0D11-B49D-C1CEAD0DEEF1}"/>
              </a:ext>
            </a:extLst>
          </p:cNvPr>
          <p:cNvSpPr txBox="1"/>
          <p:nvPr/>
        </p:nvSpPr>
        <p:spPr>
          <a:xfrm>
            <a:off x="362656" y="1086027"/>
            <a:ext cx="11524774" cy="1323439"/>
          </a:xfrm>
          <a:prstGeom prst="rect">
            <a:avLst/>
          </a:prstGeom>
          <a:noFill/>
        </p:spPr>
        <p:txBody>
          <a:bodyPr wrap="square">
            <a:spAutoFit/>
          </a:bodyPr>
          <a:lstStyle/>
          <a:p>
            <a:r>
              <a:rPr lang="en-CA" sz="1600">
                <a:effectLst/>
                <a:latin typeface="Arial" panose="020B0604020202020204" pitchFamily="34" charset="0"/>
                <a:ea typeface="Calibri" panose="020F0502020204030204" pitchFamily="34" charset="0"/>
              </a:rPr>
              <a:t>The Task Force heard that both </a:t>
            </a:r>
            <a:r>
              <a:rPr lang="en-CA" sz="1600" b="1">
                <a:effectLst/>
                <a:latin typeface="Arial" panose="020B0604020202020204" pitchFamily="34" charset="0"/>
                <a:ea typeface="Calibri" panose="020F0502020204030204" pitchFamily="34" charset="0"/>
              </a:rPr>
              <a:t>employers</a:t>
            </a:r>
            <a:r>
              <a:rPr lang="en-CA" sz="1600">
                <a:effectLst/>
                <a:latin typeface="Arial" panose="020B0604020202020204" pitchFamily="34" charset="0"/>
                <a:ea typeface="Calibri" panose="020F0502020204030204" pitchFamily="34" charset="0"/>
              </a:rPr>
              <a:t> and </a:t>
            </a:r>
            <a:r>
              <a:rPr lang="en-CA" sz="1600" b="1">
                <a:effectLst/>
                <a:latin typeface="Arial" panose="020B0604020202020204" pitchFamily="34" charset="0"/>
                <a:ea typeface="Calibri" panose="020F0502020204030204" pitchFamily="34" charset="0"/>
              </a:rPr>
              <a:t>equity groups </a:t>
            </a:r>
            <a:r>
              <a:rPr lang="en-CA" sz="1600">
                <a:effectLst/>
                <a:latin typeface="Arial" panose="020B0604020202020204" pitchFamily="34" charset="0"/>
                <a:ea typeface="Calibri" panose="020F0502020204030204" pitchFamily="34" charset="0"/>
              </a:rPr>
              <a:t>are </a:t>
            </a:r>
            <a:r>
              <a:rPr lang="en-CA" sz="1600" b="1">
                <a:effectLst/>
                <a:latin typeface="Arial" panose="020B0604020202020204" pitchFamily="34" charset="0"/>
                <a:ea typeface="Calibri" panose="020F0502020204030204" pitchFamily="34" charset="0"/>
              </a:rPr>
              <a:t>dissatisfied with current reporting processes</a:t>
            </a:r>
            <a:r>
              <a:rPr lang="en-CA" sz="1600">
                <a:effectLst/>
                <a:latin typeface="Arial" panose="020B0604020202020204" pitchFamily="34" charset="0"/>
                <a:ea typeface="Calibri" panose="020F0502020204030204" pitchFamily="34" charset="0"/>
              </a:rPr>
              <a:t>. The report notes the importance of including </a:t>
            </a:r>
            <a:r>
              <a:rPr lang="en-CA" sz="1600" b="1">
                <a:effectLst/>
                <a:latin typeface="Arial" panose="020B0604020202020204" pitchFamily="34" charset="0"/>
                <a:ea typeface="Calibri" panose="020F0502020204030204" pitchFamily="34" charset="0"/>
              </a:rPr>
              <a:t>disaggregated</a:t>
            </a:r>
            <a:r>
              <a:rPr lang="en-CA" sz="1600">
                <a:effectLst/>
                <a:latin typeface="Arial" panose="020B0604020202020204" pitchFamily="34" charset="0"/>
                <a:ea typeface="Calibri" panose="020F0502020204030204" pitchFamily="34" charset="0"/>
              </a:rPr>
              <a:t> and </a:t>
            </a:r>
            <a:r>
              <a:rPr lang="en-CA" sz="1600" b="1">
                <a:effectLst/>
                <a:latin typeface="Arial" panose="020B0604020202020204" pitchFamily="34" charset="0"/>
                <a:ea typeface="Calibri" panose="020F0502020204030204" pitchFamily="34" charset="0"/>
              </a:rPr>
              <a:t>intersectional data </a:t>
            </a:r>
            <a:r>
              <a:rPr lang="en-CA" sz="1600">
                <a:effectLst/>
                <a:latin typeface="Arial" panose="020B0604020202020204" pitchFamily="34" charset="0"/>
                <a:ea typeface="Calibri" panose="020F0502020204030204" pitchFamily="34" charset="0"/>
              </a:rPr>
              <a:t>in the reporting framework; however, some employers were unaware they could go beyond the Act’s requirements when collecting data. Further, the </a:t>
            </a:r>
            <a:r>
              <a:rPr lang="en-CA" sz="1600" b="1">
                <a:effectLst/>
                <a:latin typeface="Arial" panose="020B0604020202020204" pitchFamily="34" charset="0"/>
                <a:ea typeface="Calibri" panose="020F0502020204030204" pitchFamily="34" charset="0"/>
              </a:rPr>
              <a:t>annual reporting </a:t>
            </a:r>
            <a:r>
              <a:rPr lang="en-CA" sz="1600">
                <a:effectLst/>
                <a:latin typeface="Arial" panose="020B0604020202020204" pitchFamily="34" charset="0"/>
                <a:ea typeface="Calibri" panose="020F0502020204030204" pitchFamily="34" charset="0"/>
              </a:rPr>
              <a:t>has</a:t>
            </a:r>
            <a:r>
              <a:rPr lang="en-CA" sz="1600" b="1">
                <a:effectLst/>
                <a:latin typeface="Arial" panose="020B0604020202020204" pitchFamily="34" charset="0"/>
                <a:ea typeface="Calibri" panose="020F0502020204030204" pitchFamily="34" charset="0"/>
              </a:rPr>
              <a:t> </a:t>
            </a:r>
            <a:r>
              <a:rPr lang="en-CA" sz="1600">
                <a:effectLst/>
                <a:latin typeface="Arial" panose="020B0604020202020204" pitchFamily="34" charset="0"/>
                <a:ea typeface="Calibri" panose="020F0502020204030204" pitchFamily="34" charset="0"/>
              </a:rPr>
              <a:t>created</a:t>
            </a:r>
            <a:r>
              <a:rPr lang="en-CA" sz="1600" b="1">
                <a:effectLst/>
                <a:latin typeface="Arial" panose="020B0604020202020204" pitchFamily="34" charset="0"/>
                <a:ea typeface="Calibri" panose="020F0502020204030204" pitchFamily="34" charset="0"/>
              </a:rPr>
              <a:t> extensive work for employers. </a:t>
            </a:r>
            <a:r>
              <a:rPr lang="en-CA" sz="1600">
                <a:effectLst/>
                <a:latin typeface="Arial" panose="020B0604020202020204" pitchFamily="34" charset="0"/>
                <a:ea typeface="Calibri" panose="020F0502020204030204" pitchFamily="34" charset="0"/>
              </a:rPr>
              <a:t>As well, reporting mainly focuses on </a:t>
            </a:r>
            <a:r>
              <a:rPr lang="en-CA" sz="1600" b="1">
                <a:effectLst/>
                <a:latin typeface="Arial" panose="020B0604020202020204" pitchFamily="34" charset="0"/>
                <a:ea typeface="Calibri" panose="020F0502020204030204" pitchFamily="34" charset="0"/>
              </a:rPr>
              <a:t>numerical representation, </a:t>
            </a:r>
            <a:r>
              <a:rPr lang="en-CA" sz="1600">
                <a:effectLst/>
                <a:latin typeface="Arial" panose="020B0604020202020204" pitchFamily="34" charset="0"/>
                <a:ea typeface="Calibri" panose="020F0502020204030204" pitchFamily="34" charset="0"/>
              </a:rPr>
              <a:t>rather than on </a:t>
            </a:r>
            <a:r>
              <a:rPr lang="en-CA" sz="1600" b="1">
                <a:effectLst/>
                <a:latin typeface="Arial" panose="020B0604020202020204" pitchFamily="34" charset="0"/>
                <a:ea typeface="Calibri" panose="020F0502020204030204" pitchFamily="34" charset="0"/>
              </a:rPr>
              <a:t>addressing qualitative challenges, </a:t>
            </a:r>
            <a:r>
              <a:rPr lang="en-CA" sz="1600">
                <a:effectLst/>
                <a:latin typeface="Arial" panose="020B0604020202020204" pitchFamily="34" charset="0"/>
                <a:ea typeface="Calibri" panose="020F0502020204030204" pitchFamily="34" charset="0"/>
              </a:rPr>
              <a:t>such as </a:t>
            </a:r>
            <a:r>
              <a:rPr lang="en-CA" sz="1600" b="1">
                <a:effectLst/>
                <a:latin typeface="Arial" panose="020B0604020202020204" pitchFamily="34" charset="0"/>
                <a:ea typeface="Calibri" panose="020F0502020204030204" pitchFamily="34" charset="0"/>
              </a:rPr>
              <a:t>comprehensive barrier removal.</a:t>
            </a:r>
            <a:endParaRPr lang="en-CA" sz="160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6121EFE6-4DC7-AD31-3F99-6E9D5D92B577}"/>
              </a:ext>
            </a:extLst>
          </p:cNvPr>
          <p:cNvSpPr txBox="1"/>
          <p:nvPr/>
        </p:nvSpPr>
        <p:spPr>
          <a:xfrm>
            <a:off x="362656" y="2464965"/>
            <a:ext cx="6096000" cy="338554"/>
          </a:xfrm>
          <a:prstGeom prst="rect">
            <a:avLst/>
          </a:prstGeom>
          <a:noFill/>
        </p:spPr>
        <p:txBody>
          <a:bodyPr wrap="square">
            <a:spAutoFit/>
          </a:bodyPr>
          <a:lstStyle/>
          <a:p>
            <a:pPr marL="0" marR="0">
              <a:spcBef>
                <a:spcPts val="1200"/>
              </a:spcBef>
              <a:spcAft>
                <a:spcPts val="0"/>
              </a:spcAft>
            </a:pPr>
            <a:r>
              <a:rPr lang="en-CA" sz="1600" b="1">
                <a:solidFill>
                  <a:srgbClr val="000000"/>
                </a:solidFill>
                <a:effectLst/>
                <a:latin typeface="Arial" panose="020B0604020202020204" pitchFamily="34" charset="0"/>
                <a:ea typeface="Calibri" panose="020F0502020204030204" pitchFamily="34" charset="0"/>
              </a:rPr>
              <a:t>The Task Force recommends:</a:t>
            </a:r>
          </a:p>
        </p:txBody>
      </p:sp>
      <p:sp>
        <p:nvSpPr>
          <p:cNvPr id="13" name="TextBox 12">
            <a:extLst>
              <a:ext uri="{FF2B5EF4-FFF2-40B4-BE49-F238E27FC236}">
                <a16:creationId xmlns:a16="http://schemas.microsoft.com/office/drawing/2014/main" id="{D45374C4-6B2E-E3DB-9626-5C127D00F672}"/>
              </a:ext>
            </a:extLst>
          </p:cNvPr>
          <p:cNvSpPr txBox="1"/>
          <p:nvPr/>
        </p:nvSpPr>
        <p:spPr>
          <a:xfrm>
            <a:off x="442555" y="3040545"/>
            <a:ext cx="3113969" cy="1658847"/>
          </a:xfrm>
          <a:prstGeom prst="rect">
            <a:avLst/>
          </a:prstGeom>
          <a:solidFill>
            <a:schemeClr val="bg1">
              <a:lumMod val="95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Expressly clarifying in the Act that data collection and reporting on sub-group members is permitted, and allow special measures to be taken to improve hiring, promotion and retention of sub-group members that face higher underrepresentation</a:t>
            </a:r>
            <a:endParaRPr lang="en-CA" sz="1400">
              <a:effectLst/>
              <a:latin typeface="Arial" panose="020B0604020202020204" pitchFamily="34" charset="0"/>
              <a:ea typeface="Calibri" panose="020F0502020204030204" pitchFamily="34" charset="0"/>
            </a:endParaRPr>
          </a:p>
        </p:txBody>
      </p:sp>
      <p:sp>
        <p:nvSpPr>
          <p:cNvPr id="14" name="TextBox 13">
            <a:extLst>
              <a:ext uri="{FF2B5EF4-FFF2-40B4-BE49-F238E27FC236}">
                <a16:creationId xmlns:a16="http://schemas.microsoft.com/office/drawing/2014/main" id="{EF639B70-842B-566B-A52E-09F3B03C3181}"/>
              </a:ext>
            </a:extLst>
          </p:cNvPr>
          <p:cNvSpPr txBox="1"/>
          <p:nvPr/>
        </p:nvSpPr>
        <p:spPr>
          <a:xfrm>
            <a:off x="442555" y="4816493"/>
            <a:ext cx="3104443" cy="1439999"/>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T</a:t>
            </a:r>
            <a:r>
              <a:rPr lang="en-CA" sz="1400">
                <a:effectLst/>
                <a:latin typeface="Arial" panose="020B0604020202020204" pitchFamily="34" charset="0"/>
                <a:ea typeface="Calibri" panose="020F0502020204030204" pitchFamily="34" charset="0"/>
              </a:rPr>
              <a:t>he Employment Equity Commissioner develop tools that foster appropriate, accessible public sharing of employer reports, that are consistent with privacy laws</a:t>
            </a:r>
          </a:p>
        </p:txBody>
      </p:sp>
      <p:sp>
        <p:nvSpPr>
          <p:cNvPr id="15" name="TextBox 14">
            <a:extLst>
              <a:ext uri="{FF2B5EF4-FFF2-40B4-BE49-F238E27FC236}">
                <a16:creationId xmlns:a16="http://schemas.microsoft.com/office/drawing/2014/main" id="{E2329D75-6AA9-BA1E-8A03-A9CB50559868}"/>
              </a:ext>
            </a:extLst>
          </p:cNvPr>
          <p:cNvSpPr txBox="1"/>
          <p:nvPr/>
        </p:nvSpPr>
        <p:spPr>
          <a:xfrm>
            <a:off x="3700736" y="3040546"/>
            <a:ext cx="3189747" cy="1658846"/>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P</a:t>
            </a:r>
            <a:r>
              <a:rPr lang="en-CA" sz="1400">
                <a:effectLst/>
                <a:latin typeface="Arial" panose="020B0604020202020204" pitchFamily="34" charset="0"/>
                <a:ea typeface="Calibri" panose="020F0502020204030204" pitchFamily="34" charset="0"/>
              </a:rPr>
              <a:t>roviding detailed guidance in the Regulations or guidelines on how to collect disaggregated data and report it in a meaningful manner, which would support the use of an intersectional lens when implementing employment equity obligations</a:t>
            </a:r>
          </a:p>
        </p:txBody>
      </p:sp>
      <p:sp>
        <p:nvSpPr>
          <p:cNvPr id="16" name="TextBox 15">
            <a:extLst>
              <a:ext uri="{FF2B5EF4-FFF2-40B4-BE49-F238E27FC236}">
                <a16:creationId xmlns:a16="http://schemas.microsoft.com/office/drawing/2014/main" id="{851ABFA3-1979-7CBC-7BBA-FB6030676820}"/>
              </a:ext>
            </a:extLst>
          </p:cNvPr>
          <p:cNvSpPr txBox="1"/>
          <p:nvPr/>
        </p:nvSpPr>
        <p:spPr>
          <a:xfrm>
            <a:off x="3710263" y="4816492"/>
            <a:ext cx="3189746" cy="1440000"/>
          </a:xfrm>
          <a:prstGeom prst="rect">
            <a:avLst/>
          </a:prstGeom>
          <a:solidFill>
            <a:schemeClr val="bg1">
              <a:lumMod val="95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P</a:t>
            </a:r>
            <a:r>
              <a:rPr lang="en-CA" sz="1400">
                <a:effectLst/>
                <a:latin typeface="Arial" panose="020B0604020202020204" pitchFamily="34" charset="0"/>
                <a:ea typeface="Calibri" panose="020F0502020204030204" pitchFamily="34" charset="0"/>
              </a:rPr>
              <a:t>roviding directives in the Regulations or guidelines to avoid misleading reporting if persons are counted multiple times across disaggregated or intersecting groups</a:t>
            </a:r>
          </a:p>
        </p:txBody>
      </p:sp>
      <p:sp>
        <p:nvSpPr>
          <p:cNvPr id="17" name="TextBox 16">
            <a:extLst>
              <a:ext uri="{FF2B5EF4-FFF2-40B4-BE49-F238E27FC236}">
                <a16:creationId xmlns:a16="http://schemas.microsoft.com/office/drawing/2014/main" id="{62FED1FF-B561-4B07-15B0-ABF795716B28}"/>
              </a:ext>
            </a:extLst>
          </p:cNvPr>
          <p:cNvSpPr txBox="1"/>
          <p:nvPr/>
        </p:nvSpPr>
        <p:spPr>
          <a:xfrm>
            <a:off x="6996597" y="3040545"/>
            <a:ext cx="3053575" cy="1658845"/>
          </a:xfrm>
          <a:prstGeom prst="rect">
            <a:avLst/>
          </a:prstGeom>
          <a:solidFill>
            <a:schemeClr val="bg1">
              <a:lumMod val="95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R</a:t>
            </a:r>
            <a:r>
              <a:rPr lang="en-CA" sz="1400">
                <a:effectLst/>
                <a:latin typeface="Arial" panose="020B0604020202020204" pitchFamily="34" charset="0"/>
                <a:ea typeface="Calibri" panose="020F0502020204030204" pitchFamily="34" charset="0"/>
              </a:rPr>
              <a:t>eporting requirements for covered employers be aligned with other similar reporting processes, such as the </a:t>
            </a:r>
            <a:r>
              <a:rPr lang="en-CA" sz="1400" i="1">
                <a:effectLst/>
                <a:latin typeface="Arial" panose="020B0604020202020204" pitchFamily="34" charset="0"/>
                <a:ea typeface="Calibri" panose="020F0502020204030204" pitchFamily="34" charset="0"/>
              </a:rPr>
              <a:t>Pay Equity Act</a:t>
            </a:r>
            <a:r>
              <a:rPr lang="en-CA" sz="1400">
                <a:effectLst/>
                <a:latin typeface="Arial" panose="020B0604020202020204" pitchFamily="34" charset="0"/>
                <a:ea typeface="Calibri" panose="020F0502020204030204" pitchFamily="34" charset="0"/>
              </a:rPr>
              <a:t> and the </a:t>
            </a:r>
            <a:r>
              <a:rPr lang="en-CA" sz="1400" i="1">
                <a:effectLst/>
                <a:latin typeface="Arial" panose="020B0604020202020204" pitchFamily="34" charset="0"/>
                <a:ea typeface="Calibri" panose="020F0502020204030204" pitchFamily="34" charset="0"/>
              </a:rPr>
              <a:t>Accessible Canada Act</a:t>
            </a:r>
            <a:endParaRPr lang="en-CA" sz="1400">
              <a:effectLst/>
              <a:latin typeface="Arial" panose="020B0604020202020204" pitchFamily="34" charset="0"/>
              <a:ea typeface="Calibri" panose="020F0502020204030204" pitchFamily="34" charset="0"/>
            </a:endParaRPr>
          </a:p>
        </p:txBody>
      </p:sp>
      <p:sp>
        <p:nvSpPr>
          <p:cNvPr id="18" name="TextBox 17">
            <a:extLst>
              <a:ext uri="{FF2B5EF4-FFF2-40B4-BE49-F238E27FC236}">
                <a16:creationId xmlns:a16="http://schemas.microsoft.com/office/drawing/2014/main" id="{89B5272C-F569-514B-8117-1F495505B450}"/>
              </a:ext>
            </a:extLst>
          </p:cNvPr>
          <p:cNvSpPr txBox="1"/>
          <p:nvPr/>
        </p:nvSpPr>
        <p:spPr>
          <a:xfrm>
            <a:off x="6996597" y="4816492"/>
            <a:ext cx="3053574" cy="1440000"/>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C</a:t>
            </a:r>
            <a:r>
              <a:rPr lang="en-CA" sz="1400">
                <a:effectLst/>
                <a:latin typeface="Arial" panose="020B0604020202020204" pitchFamily="34" charset="0"/>
                <a:ea typeface="Calibri" panose="020F0502020204030204" pitchFamily="34" charset="0"/>
              </a:rPr>
              <a:t>reating an open government site that makes all reports available through an accessible, searchable database</a:t>
            </a:r>
          </a:p>
        </p:txBody>
      </p:sp>
      <p:sp>
        <p:nvSpPr>
          <p:cNvPr id="19" name="TextBox 18">
            <a:extLst>
              <a:ext uri="{FF2B5EF4-FFF2-40B4-BE49-F238E27FC236}">
                <a16:creationId xmlns:a16="http://schemas.microsoft.com/office/drawing/2014/main" id="{1E05FA4C-2ADB-FC50-73B7-A754735E699B}"/>
              </a:ext>
            </a:extLst>
          </p:cNvPr>
          <p:cNvSpPr txBox="1"/>
          <p:nvPr/>
        </p:nvSpPr>
        <p:spPr>
          <a:xfrm>
            <a:off x="10203533" y="3040546"/>
            <a:ext cx="1486289" cy="3215946"/>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R</a:t>
            </a:r>
            <a:r>
              <a:rPr lang="en-CA" sz="1400">
                <a:effectLst/>
                <a:latin typeface="Arial" panose="020B0604020202020204" pitchFamily="34" charset="0"/>
                <a:ea typeface="Calibri" panose="020F0502020204030204" pitchFamily="34" charset="0"/>
              </a:rPr>
              <a:t>eporting by employers, including employment systems reviews, be required by all covered employers on a three-year reporting cycle</a:t>
            </a:r>
          </a:p>
        </p:txBody>
      </p:sp>
    </p:spTree>
    <p:extLst>
      <p:ext uri="{BB962C8B-B14F-4D97-AF65-F5344CB8AC3E}">
        <p14:creationId xmlns:p14="http://schemas.microsoft.com/office/powerpoint/2010/main" val="1248776304"/>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98018C-39BA-58D1-7EEC-EB38C0400A06}"/>
              </a:ext>
            </a:extLst>
          </p:cNvPr>
          <p:cNvSpPr>
            <a:spLocks noGrp="1"/>
          </p:cNvSpPr>
          <p:nvPr>
            <p:ph type="sldNum" sz="quarter" idx="12"/>
          </p:nvPr>
        </p:nvSpPr>
        <p:spPr/>
        <p:txBody>
          <a:bodyPr/>
          <a:lstStyle/>
          <a:p>
            <a:fld id="{32D4B517-E49B-41B6-9DBC-23634E0F1CDC}" type="slidenum">
              <a:rPr lang="en-CA" smtClean="0"/>
              <a:t>26</a:t>
            </a:fld>
            <a:endParaRPr lang="en-CA"/>
          </a:p>
        </p:txBody>
      </p:sp>
      <p:sp>
        <p:nvSpPr>
          <p:cNvPr id="4" name="Title 3">
            <a:extLst>
              <a:ext uri="{FF2B5EF4-FFF2-40B4-BE49-F238E27FC236}">
                <a16:creationId xmlns:a16="http://schemas.microsoft.com/office/drawing/2014/main" id="{8AB0A978-0F24-E2F5-8FB8-84DE68051BB5}"/>
              </a:ext>
            </a:extLst>
          </p:cNvPr>
          <p:cNvSpPr>
            <a:spLocks noGrp="1"/>
          </p:cNvSpPr>
          <p:nvPr>
            <p:ph type="title"/>
          </p:nvPr>
        </p:nvSpPr>
        <p:spPr>
          <a:xfrm>
            <a:off x="1012264" y="138062"/>
            <a:ext cx="7968449" cy="878670"/>
          </a:xfrm>
        </p:spPr>
        <p:txBody>
          <a:bodyPr/>
          <a:lstStyle/>
          <a:p>
            <a:r>
              <a:rPr lang="en-CA" sz="2800" dirty="0"/>
              <a:t>Discussion Questions: Measuring Success and Reporting</a:t>
            </a:r>
            <a:endParaRPr lang="en-US" dirty="0"/>
          </a:p>
        </p:txBody>
      </p:sp>
      <p:sp>
        <p:nvSpPr>
          <p:cNvPr id="3" name="Content Placeholder 2">
            <a:extLst>
              <a:ext uri="{FF2B5EF4-FFF2-40B4-BE49-F238E27FC236}">
                <a16:creationId xmlns:a16="http://schemas.microsoft.com/office/drawing/2014/main" id="{9375E9BA-018B-CB97-A8B0-20DF1EA8D6F6}"/>
              </a:ext>
            </a:extLst>
          </p:cNvPr>
          <p:cNvSpPr>
            <a:spLocks noGrp="1"/>
          </p:cNvSpPr>
          <p:nvPr>
            <p:ph idx="10"/>
          </p:nvPr>
        </p:nvSpPr>
        <p:spPr>
          <a:xfrm>
            <a:off x="1048280" y="1124744"/>
            <a:ext cx="10095440" cy="4953327"/>
          </a:xfrm>
        </p:spPr>
        <p:txBody>
          <a:bodyPr/>
          <a:lstStyle/>
          <a:p>
            <a:pPr>
              <a:spcBef>
                <a:spcPts val="1200"/>
              </a:spcBef>
              <a:spcAft>
                <a:spcPts val="1200"/>
              </a:spcAft>
            </a:pPr>
            <a:r>
              <a:rPr lang="en-US" sz="1600" b="1" dirty="0">
                <a:solidFill>
                  <a:schemeClr val="tx1"/>
                </a:solidFill>
                <a:effectLst/>
                <a:latin typeface="Arial" panose="020B0604020202020204" pitchFamily="34" charset="0"/>
                <a:ea typeface="Calibri" panose="020F0502020204030204" pitchFamily="34" charset="0"/>
              </a:rPr>
              <a:t>OCHRO comment: </a:t>
            </a:r>
            <a:r>
              <a:rPr lang="en-US" sz="1600" dirty="0">
                <a:solidFill>
                  <a:schemeClr val="tx1"/>
                </a:solidFill>
                <a:effectLst/>
                <a:latin typeface="Arial" panose="020B0604020202020204" pitchFamily="34" charset="0"/>
                <a:ea typeface="Calibri" panose="020F0502020204030204" pitchFamily="34" charset="0"/>
              </a:rPr>
              <a:t>Under section 21 of the EE Act, TBS currently reports on the state of employment equity in the core public administration through a consolidated annual report. </a:t>
            </a:r>
          </a:p>
          <a:p>
            <a:pPr marL="342900" indent="-342900">
              <a:spcBef>
                <a:spcPts val="1200"/>
              </a:spcBef>
              <a:spcAft>
                <a:spcPts val="1200"/>
              </a:spcAft>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How would you define and measure success in employment equity?</a:t>
            </a:r>
            <a:r>
              <a:rPr lang="en-CA" sz="2400" strike="sngStrike" dirty="0">
                <a:solidFill>
                  <a:schemeClr val="tx1"/>
                </a:solidFill>
                <a:effectLst/>
                <a:latin typeface="Arial" panose="020B0604020202020204" pitchFamily="34" charset="0"/>
                <a:ea typeface="Calibri" panose="020F0502020204030204" pitchFamily="34" charset="0"/>
              </a:rPr>
              <a:t> </a:t>
            </a:r>
          </a:p>
          <a:p>
            <a:pPr marL="342900" indent="-342900">
              <a:spcBef>
                <a:spcPts val="1200"/>
              </a:spcBef>
              <a:spcAft>
                <a:spcPts val="1200"/>
              </a:spcAft>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Would you have concerns with reducing the frequency of reporting (quantitative and/or narrative components) for federally regulated private sector employers from annually to once every three years? If so, how could we address them? </a:t>
            </a:r>
            <a:endParaRPr lang="en-CA" sz="2400" dirty="0">
              <a:solidFill>
                <a:schemeClr val="tx1"/>
              </a:solidFill>
              <a:latin typeface="Arial" panose="020B0604020202020204" pitchFamily="34" charset="0"/>
              <a:ea typeface="Calibri" panose="020F0502020204030204" pitchFamily="34" charset="0"/>
            </a:endParaRPr>
          </a:p>
          <a:p>
            <a:pPr marL="342900" indent="-342900">
              <a:spcBef>
                <a:spcPts val="1200"/>
              </a:spcBef>
              <a:spcAft>
                <a:spcPts val="1200"/>
              </a:spcAft>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Would you have concerns with permitting that data collected on members of more than one designated group and sub-groups be included into reporting, in support of an intersectional lens? If so, how could we address them? </a:t>
            </a:r>
          </a:p>
          <a:p>
            <a:endParaRPr lang="en-US" dirty="0">
              <a:solidFill>
                <a:schemeClr val="tx1"/>
              </a:solidFill>
            </a:endParaRPr>
          </a:p>
        </p:txBody>
      </p:sp>
    </p:spTree>
    <p:extLst>
      <p:ext uri="{BB962C8B-B14F-4D97-AF65-F5344CB8AC3E}">
        <p14:creationId xmlns:p14="http://schemas.microsoft.com/office/powerpoint/2010/main" val="3993476893"/>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75BC41-AC6A-1545-F3E2-AF8C534F24A9}"/>
              </a:ext>
            </a:extLst>
          </p:cNvPr>
          <p:cNvSpPr>
            <a:spLocks noGrp="1"/>
          </p:cNvSpPr>
          <p:nvPr>
            <p:ph type="sldNum" sz="quarter" idx="12"/>
          </p:nvPr>
        </p:nvSpPr>
        <p:spPr/>
        <p:txBody>
          <a:bodyPr/>
          <a:lstStyle/>
          <a:p>
            <a:fld id="{32D4B517-E49B-41B6-9DBC-23634E0F1CDC}" type="slidenum">
              <a:rPr lang="en-CA" smtClean="0"/>
              <a:t>27</a:t>
            </a:fld>
            <a:endParaRPr lang="en-CA"/>
          </a:p>
        </p:txBody>
      </p:sp>
      <p:sp>
        <p:nvSpPr>
          <p:cNvPr id="4" name="Title 3">
            <a:extLst>
              <a:ext uri="{FF2B5EF4-FFF2-40B4-BE49-F238E27FC236}">
                <a16:creationId xmlns:a16="http://schemas.microsoft.com/office/drawing/2014/main" id="{9C991527-400A-BA75-7890-24F5F77FA679}"/>
              </a:ext>
            </a:extLst>
          </p:cNvPr>
          <p:cNvSpPr>
            <a:spLocks noGrp="1"/>
          </p:cNvSpPr>
          <p:nvPr>
            <p:ph type="title"/>
          </p:nvPr>
        </p:nvSpPr>
        <p:spPr/>
        <p:txBody>
          <a:bodyPr/>
          <a:lstStyle/>
          <a:p>
            <a:r>
              <a:rPr lang="en-CA" sz="2800" dirty="0"/>
              <a:t>Discussion Questions: Other</a:t>
            </a:r>
            <a:endParaRPr lang="en-US" dirty="0"/>
          </a:p>
        </p:txBody>
      </p:sp>
      <p:sp>
        <p:nvSpPr>
          <p:cNvPr id="5" name="TextBox 4">
            <a:extLst>
              <a:ext uri="{FF2B5EF4-FFF2-40B4-BE49-F238E27FC236}">
                <a16:creationId xmlns:a16="http://schemas.microsoft.com/office/drawing/2014/main" id="{D06A7068-B56A-2E25-F849-FABBE4A2807F}"/>
              </a:ext>
            </a:extLst>
          </p:cNvPr>
          <p:cNvSpPr txBox="1"/>
          <p:nvPr/>
        </p:nvSpPr>
        <p:spPr>
          <a:xfrm>
            <a:off x="1012265" y="1521844"/>
            <a:ext cx="10265335" cy="2616101"/>
          </a:xfrm>
          <a:prstGeom prst="rect">
            <a:avLst/>
          </a:prstGeom>
          <a:noFill/>
        </p:spPr>
        <p:txBody>
          <a:bodyPr wrap="square">
            <a:spAutoFit/>
          </a:bodyPr>
          <a:lstStyle/>
          <a:p>
            <a:pPr marL="342900" marR="0" lvl="0" indent="-342900" algn="l">
              <a:spcAft>
                <a:spcPts val="600"/>
              </a:spcAft>
              <a:buFont typeface="+mj-lt"/>
              <a:buAutoNum type="arabicPeriod"/>
            </a:pPr>
            <a:r>
              <a:rPr lang="en-CA" sz="2000" dirty="0">
                <a:effectLst/>
                <a:latin typeface="Arial" panose="020B0604020202020204" pitchFamily="34" charset="0"/>
                <a:ea typeface="Calibri" panose="020F0502020204030204" pitchFamily="34" charset="0"/>
              </a:rPr>
              <a:t>Do you have any other suggestions for the Government of Canada regarding the modernization of the Employment Equity Act framework?</a:t>
            </a:r>
          </a:p>
          <a:p>
            <a:pPr marL="342900" marR="0" lvl="0" indent="-342900" algn="l">
              <a:spcAft>
                <a:spcPts val="600"/>
              </a:spcAft>
              <a:buFont typeface="+mj-lt"/>
              <a:buAutoNum type="arabicPeriod"/>
            </a:pPr>
            <a:endParaRPr lang="en-CA" sz="1200" dirty="0">
              <a:effectLst/>
              <a:latin typeface="Arial" panose="020B0604020202020204" pitchFamily="34" charset="0"/>
              <a:ea typeface="Calibri" panose="020F0502020204030204" pitchFamily="34" charset="0"/>
            </a:endParaRPr>
          </a:p>
          <a:p>
            <a:pPr marL="342900" marR="0" lvl="0" indent="-342900" algn="l">
              <a:spcAft>
                <a:spcPts val="600"/>
              </a:spcAft>
              <a:buFont typeface="+mj-lt"/>
              <a:buAutoNum type="arabicPeriod"/>
            </a:pPr>
            <a:r>
              <a:rPr lang="en-CA" sz="2000" dirty="0">
                <a:effectLst/>
                <a:latin typeface="Arial" panose="020B0604020202020204" pitchFamily="34" charset="0"/>
                <a:ea typeface="Calibri" panose="020F0502020204030204" pitchFamily="34" charset="0"/>
              </a:rPr>
              <a:t>What change or changes would be most important to achieving concrete progress on employment equity in the coming years?</a:t>
            </a:r>
          </a:p>
          <a:p>
            <a:pPr marL="342900" marR="0" lvl="0" indent="-342900" algn="l">
              <a:spcAft>
                <a:spcPts val="600"/>
              </a:spcAft>
              <a:buFont typeface="+mj-lt"/>
              <a:buAutoNum type="arabicPeriod"/>
            </a:pPr>
            <a:endParaRPr lang="en-CA" sz="1200" dirty="0">
              <a:effectLst/>
              <a:latin typeface="Arial" panose="020B0604020202020204" pitchFamily="34" charset="0"/>
              <a:ea typeface="Calibri" panose="020F0502020204030204" pitchFamily="34" charset="0"/>
            </a:endParaRPr>
          </a:p>
          <a:p>
            <a:pPr marL="342900" marR="0" lvl="0" indent="-342900" algn="l">
              <a:spcAft>
                <a:spcPts val="600"/>
              </a:spcAft>
              <a:buFont typeface="+mj-lt"/>
              <a:buAutoNum type="arabicPeriod"/>
            </a:pPr>
            <a:r>
              <a:rPr lang="en-CA" sz="2000" dirty="0">
                <a:effectLst/>
                <a:latin typeface="Arial" panose="020B0604020202020204" pitchFamily="34" charset="0"/>
                <a:ea typeface="Calibri" panose="020F0502020204030204" pitchFamily="34" charset="0"/>
              </a:rPr>
              <a:t>Are there any current employment equity requirements that do not serve a useful purpose?</a:t>
            </a:r>
          </a:p>
        </p:txBody>
      </p:sp>
    </p:spTree>
    <p:extLst>
      <p:ext uri="{BB962C8B-B14F-4D97-AF65-F5344CB8AC3E}">
        <p14:creationId xmlns:p14="http://schemas.microsoft.com/office/powerpoint/2010/main" val="3516324742"/>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98018C-39BA-58D1-7EEC-EB38C0400A06}"/>
              </a:ext>
            </a:extLst>
          </p:cNvPr>
          <p:cNvSpPr>
            <a:spLocks noGrp="1"/>
          </p:cNvSpPr>
          <p:nvPr>
            <p:ph type="sldNum" sz="quarter" idx="12"/>
          </p:nvPr>
        </p:nvSpPr>
        <p:spPr/>
        <p:txBody>
          <a:bodyPr/>
          <a:lstStyle/>
          <a:p>
            <a:fld id="{32D4B517-E49B-41B6-9DBC-23634E0F1CDC}" type="slidenum">
              <a:rPr lang="en-CA" smtClean="0"/>
              <a:t>28</a:t>
            </a:fld>
            <a:endParaRPr lang="en-CA"/>
          </a:p>
        </p:txBody>
      </p:sp>
      <p:sp>
        <p:nvSpPr>
          <p:cNvPr id="4" name="Title 3">
            <a:extLst>
              <a:ext uri="{FF2B5EF4-FFF2-40B4-BE49-F238E27FC236}">
                <a16:creationId xmlns:a16="http://schemas.microsoft.com/office/drawing/2014/main" id="{8AB0A978-0F24-E2F5-8FB8-84DE68051BB5}"/>
              </a:ext>
            </a:extLst>
          </p:cNvPr>
          <p:cNvSpPr>
            <a:spLocks noGrp="1"/>
          </p:cNvSpPr>
          <p:nvPr>
            <p:ph type="title"/>
          </p:nvPr>
        </p:nvSpPr>
        <p:spPr/>
        <p:txBody>
          <a:bodyPr/>
          <a:lstStyle/>
          <a:p>
            <a:r>
              <a:rPr lang="en-CA" sz="2800"/>
              <a:t>Next Steps</a:t>
            </a:r>
            <a:endParaRPr lang="en-US"/>
          </a:p>
        </p:txBody>
      </p:sp>
      <p:sp>
        <p:nvSpPr>
          <p:cNvPr id="5" name="TextBox 4">
            <a:extLst>
              <a:ext uri="{FF2B5EF4-FFF2-40B4-BE49-F238E27FC236}">
                <a16:creationId xmlns:a16="http://schemas.microsoft.com/office/drawing/2014/main" id="{9E86352F-B766-1396-CF01-F2511A0E4004}"/>
              </a:ext>
            </a:extLst>
          </p:cNvPr>
          <p:cNvSpPr txBox="1"/>
          <p:nvPr/>
        </p:nvSpPr>
        <p:spPr>
          <a:xfrm>
            <a:off x="1012265" y="1364673"/>
            <a:ext cx="9967856" cy="3149580"/>
          </a:xfrm>
          <a:prstGeom prst="rect">
            <a:avLst/>
          </a:prstGeom>
          <a:noFill/>
        </p:spPr>
        <p:txBody>
          <a:bodyPr wrap="square">
            <a:spAutoFit/>
          </a:bodyPr>
          <a:lstStyle/>
          <a:p>
            <a:pPr marL="342900" marR="0" lvl="0" indent="-342900" algn="l">
              <a:spcAft>
                <a:spcPts val="600"/>
              </a:spcAft>
              <a:buFont typeface="Arial" panose="020B0604020202020204" pitchFamily="34" charset="0"/>
              <a:buChar char="•"/>
            </a:pPr>
            <a:endParaRPr lang="en-CA" sz="2000" dirty="0">
              <a:effectLst/>
              <a:latin typeface="Arial" panose="020B0604020202020204" pitchFamily="34" charset="0"/>
              <a:ea typeface="Calibri" panose="020F0502020204030204" pitchFamily="34" charset="0"/>
            </a:endParaRPr>
          </a:p>
          <a:p>
            <a:pPr marL="342900" marR="0" lvl="0" indent="-342900" algn="l">
              <a:spcAft>
                <a:spcPts val="600"/>
              </a:spcAft>
              <a:buFont typeface="Arial" panose="020B0604020202020204" pitchFamily="34" charset="0"/>
              <a:buChar char="•"/>
            </a:pPr>
            <a:r>
              <a:rPr lang="en-CA" sz="2000" dirty="0">
                <a:effectLst/>
                <a:latin typeface="Arial" panose="020B0604020202020204" pitchFamily="34" charset="0"/>
                <a:ea typeface="Calibri" panose="020F0502020204030204" pitchFamily="34" charset="0"/>
              </a:rPr>
              <a:t>July 31</a:t>
            </a:r>
            <a:r>
              <a:rPr lang="en-CA" sz="2000" baseline="30000" dirty="0">
                <a:effectLst/>
                <a:latin typeface="Arial" panose="020B0604020202020204" pitchFamily="34" charset="0"/>
                <a:ea typeface="Calibri" panose="020F0502020204030204" pitchFamily="34" charset="0"/>
              </a:rPr>
              <a:t>st</a:t>
            </a:r>
            <a:r>
              <a:rPr lang="en-CA" sz="2000" dirty="0">
                <a:effectLst/>
                <a:latin typeface="Arial" panose="020B0604020202020204" pitchFamily="34" charset="0"/>
                <a:ea typeface="Calibri" panose="020F0502020204030204" pitchFamily="34" charset="0"/>
              </a:rPr>
              <a:t> – OCHRO deadline to submit “What We Heard Report” to Labour Program</a:t>
            </a:r>
          </a:p>
          <a:p>
            <a:pPr marL="342900" marR="0" lvl="0" indent="-342900" algn="l">
              <a:spcAft>
                <a:spcPts val="600"/>
              </a:spcAft>
              <a:buFont typeface="Arial" panose="020B0604020202020204" pitchFamily="34" charset="0"/>
              <a:buChar char="•"/>
            </a:pPr>
            <a:endParaRPr lang="en-CA" sz="2000" dirty="0">
              <a:effectLst/>
              <a:latin typeface="Arial" panose="020B0604020202020204" pitchFamily="34" charset="0"/>
              <a:ea typeface="Calibri" panose="020F0502020204030204" pitchFamily="34" charset="0"/>
            </a:endParaRPr>
          </a:p>
          <a:p>
            <a:pPr marL="342900" marR="0" lvl="0" indent="-342900" algn="l">
              <a:spcAft>
                <a:spcPts val="600"/>
              </a:spcAft>
              <a:buFont typeface="Arial" panose="020B0604020202020204" pitchFamily="34" charset="0"/>
              <a:buChar char="•"/>
            </a:pPr>
            <a:r>
              <a:rPr lang="en-US" sz="2000" dirty="0">
                <a:latin typeface="Arial" panose="020B0604020202020204" pitchFamily="34" charset="0"/>
              </a:rPr>
              <a:t>The </a:t>
            </a:r>
            <a:r>
              <a:rPr lang="en-US" sz="2000" dirty="0" err="1">
                <a:latin typeface="Arial" panose="020B0604020202020204" pitchFamily="34" charset="0"/>
              </a:rPr>
              <a:t>Labour</a:t>
            </a:r>
            <a:r>
              <a:rPr lang="en-US" sz="2000" dirty="0">
                <a:latin typeface="Arial" panose="020B0604020202020204" pitchFamily="34" charset="0"/>
              </a:rPr>
              <a:t> Program will use the feedback received during the consultation to inform changes to the EEA.</a:t>
            </a:r>
            <a:endParaRPr lang="en-CA" sz="2000" dirty="0">
              <a:latin typeface="Arial" panose="020B0604020202020204" pitchFamily="34" charset="0"/>
            </a:endParaRPr>
          </a:p>
          <a:p>
            <a:pPr marR="0" lvl="0" algn="l">
              <a:spcAft>
                <a:spcPts val="600"/>
              </a:spcAft>
            </a:pPr>
            <a:endParaRPr lang="en-CA" sz="1800" dirty="0">
              <a:effectLst/>
              <a:latin typeface="Arial" panose="020B0604020202020204" pitchFamily="34" charset="0"/>
              <a:ea typeface="Calibri" panose="020F0502020204030204" pitchFamily="34" charset="0"/>
            </a:endParaRPr>
          </a:p>
          <a:p>
            <a:pPr>
              <a:lnSpc>
                <a:spcPct val="150000"/>
              </a:lnSpc>
              <a:spcAft>
                <a:spcPts val="600"/>
              </a:spcAft>
            </a:pPr>
            <a:endParaRPr lang="en-CA" dirty="0">
              <a:effectLst/>
              <a:latin typeface="Arial" panose="020B0604020202020204" pitchFamily="34" charset="0"/>
              <a:ea typeface="Calibri" panose="020F0502020204030204" pitchFamily="34" charset="0"/>
            </a:endParaRPr>
          </a:p>
          <a:p>
            <a:pPr algn="ctr">
              <a:lnSpc>
                <a:spcPct val="150000"/>
              </a:lnSpc>
              <a:spcAft>
                <a:spcPts val="600"/>
              </a:spcAft>
            </a:pPr>
            <a:r>
              <a:rPr lang="en-CA" dirty="0">
                <a:latin typeface="Arial" panose="020B0604020202020204" pitchFamily="34" charset="0"/>
                <a:ea typeface="Calibri" panose="020F0502020204030204" pitchFamily="34" charset="0"/>
              </a:rPr>
              <a:t>THANK YOU!</a:t>
            </a:r>
            <a:endParaRPr lang="en-CA"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04248557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5C9D8B-CB0B-5B90-FB8E-84E727AD73BF}"/>
              </a:ext>
            </a:extLst>
          </p:cNvPr>
          <p:cNvSpPr>
            <a:spLocks noGrp="1"/>
          </p:cNvSpPr>
          <p:nvPr>
            <p:ph type="sldNum" sz="quarter" idx="12"/>
          </p:nvPr>
        </p:nvSpPr>
        <p:spPr/>
        <p:txBody>
          <a:bodyPr/>
          <a:lstStyle/>
          <a:p>
            <a:fld id="{32D4B517-E49B-41B6-9DBC-23634E0F1CDC}" type="slidenum">
              <a:rPr lang="en-CA" smtClean="0"/>
              <a:t>3</a:t>
            </a:fld>
            <a:endParaRPr lang="en-CA" dirty="0"/>
          </a:p>
        </p:txBody>
      </p:sp>
      <p:sp>
        <p:nvSpPr>
          <p:cNvPr id="4" name="Title 3">
            <a:extLst>
              <a:ext uri="{FF2B5EF4-FFF2-40B4-BE49-F238E27FC236}">
                <a16:creationId xmlns:a16="http://schemas.microsoft.com/office/drawing/2014/main" id="{5A295ED2-8DDD-042F-95F0-A8575D834310}"/>
              </a:ext>
            </a:extLst>
          </p:cNvPr>
          <p:cNvSpPr>
            <a:spLocks noGrp="1"/>
          </p:cNvSpPr>
          <p:nvPr>
            <p:ph type="title"/>
          </p:nvPr>
        </p:nvSpPr>
        <p:spPr/>
        <p:txBody>
          <a:bodyPr/>
          <a:lstStyle/>
          <a:p>
            <a:r>
              <a:rPr lang="en-US" dirty="0"/>
              <a:t>Purpose</a:t>
            </a:r>
          </a:p>
        </p:txBody>
      </p:sp>
      <p:sp>
        <p:nvSpPr>
          <p:cNvPr id="5" name="Content Placeholder 2">
            <a:extLst>
              <a:ext uri="{FF2B5EF4-FFF2-40B4-BE49-F238E27FC236}">
                <a16:creationId xmlns:a16="http://schemas.microsoft.com/office/drawing/2014/main" id="{3CC307A1-7B20-A666-10D1-1F9099175572}"/>
              </a:ext>
            </a:extLst>
          </p:cNvPr>
          <p:cNvSpPr>
            <a:spLocks noGrp="1"/>
          </p:cNvSpPr>
          <p:nvPr>
            <p:ph idx="10"/>
          </p:nvPr>
        </p:nvSpPr>
        <p:spPr>
          <a:xfrm>
            <a:off x="1048280" y="1124744"/>
            <a:ext cx="10095440" cy="4777292"/>
          </a:xfrm>
          <a:prstGeom prst="rect">
            <a:avLst/>
          </a:prstGeom>
        </p:spPr>
        <p:txBody>
          <a:bodyPr lIns="0" tIns="0" rIns="0" bIns="0" anchor="t"/>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600" dirty="0">
                <a:solidFill>
                  <a:schemeClr val="tx1"/>
                </a:solidFill>
                <a:latin typeface="Arial"/>
                <a:cs typeface="Arial"/>
              </a:rPr>
              <a:t>The Office of the Chief Human Resources Officer (OCHRO)</a:t>
            </a:r>
            <a:r>
              <a:rPr lang="en-CA" sz="1600" dirty="0">
                <a:solidFill>
                  <a:schemeClr val="tx1"/>
                </a:solidFill>
                <a:latin typeface="Arial"/>
                <a:cs typeface="Arial"/>
              </a:rPr>
              <a:t> will be supporting the Labour Program with these consultations by meeting with Public Servants </a:t>
            </a:r>
            <a:r>
              <a:rPr lang="en-US" sz="1600" dirty="0">
                <a:solidFill>
                  <a:schemeClr val="tx1"/>
                </a:solidFill>
                <a:latin typeface="Arial"/>
                <a:cs typeface="Arial"/>
              </a:rPr>
              <a:t>within the Core Public Administration, in particular with equity-seeking networks. </a:t>
            </a:r>
            <a:endParaRPr lang="en-CA" sz="1600" dirty="0">
              <a:solidFill>
                <a:schemeClr val="tx1"/>
              </a:solidFill>
              <a:latin typeface="Arial"/>
              <a:cs typeface="Arial"/>
            </a:endParaRPr>
          </a:p>
          <a:p>
            <a:pPr>
              <a:spcBef>
                <a:spcPts val="0"/>
              </a:spcBef>
            </a:pPr>
            <a:endParaRPr lang="en-CA" sz="1600" dirty="0">
              <a:solidFill>
                <a:schemeClr val="tx1"/>
              </a:solidFill>
              <a:latin typeface="Arial"/>
              <a:cs typeface="Arial"/>
            </a:endParaRPr>
          </a:p>
          <a:p>
            <a:pPr>
              <a:spcBef>
                <a:spcPts val="0"/>
              </a:spcBef>
            </a:pPr>
            <a:r>
              <a:rPr lang="en-US" sz="1600" dirty="0">
                <a:solidFill>
                  <a:schemeClr val="tx1"/>
                </a:solidFill>
                <a:latin typeface="Arial"/>
                <a:cs typeface="Arial"/>
              </a:rPr>
              <a:t>Once engagement sessions are completed, OCHRO will be preparing a “What We Heard” report to summarize the feedback received through engagement sessions with equity-seeking networks, which will be submitted to the </a:t>
            </a:r>
            <a:r>
              <a:rPr lang="en-US" sz="1600" dirty="0" err="1">
                <a:solidFill>
                  <a:schemeClr val="tx1"/>
                </a:solidFill>
                <a:latin typeface="Arial"/>
                <a:cs typeface="Arial"/>
              </a:rPr>
              <a:t>Labour</a:t>
            </a:r>
            <a:r>
              <a:rPr lang="en-US" sz="1600" dirty="0">
                <a:solidFill>
                  <a:schemeClr val="tx1"/>
                </a:solidFill>
                <a:latin typeface="Arial"/>
                <a:cs typeface="Arial"/>
              </a:rPr>
              <a:t> Program.</a:t>
            </a:r>
            <a:endParaRPr lang="en-CA" sz="1600" dirty="0">
              <a:solidFill>
                <a:schemeClr val="tx1"/>
              </a:solidFill>
              <a:cs typeface="Calibri"/>
            </a:endParaRPr>
          </a:p>
          <a:p>
            <a:pPr>
              <a:spcBef>
                <a:spcPts val="0"/>
              </a:spcBef>
            </a:pPr>
            <a:endParaRPr lang="en-CA" sz="1600" dirty="0">
              <a:solidFill>
                <a:schemeClr val="tx1"/>
              </a:solidFill>
              <a:latin typeface="Arial"/>
              <a:cs typeface="Arial"/>
            </a:endParaRPr>
          </a:p>
          <a:p>
            <a:pPr>
              <a:spcBef>
                <a:spcPts val="0"/>
              </a:spcBef>
            </a:pPr>
            <a:r>
              <a:rPr lang="en-US" sz="1600" dirty="0">
                <a:solidFill>
                  <a:schemeClr val="tx1"/>
                </a:solidFill>
                <a:latin typeface="Arial"/>
                <a:cs typeface="Arial"/>
              </a:rPr>
              <a:t>There are </a:t>
            </a:r>
            <a:r>
              <a:rPr lang="en-CA" sz="1600" dirty="0">
                <a:solidFill>
                  <a:schemeClr val="tx1"/>
                </a:solidFill>
                <a:latin typeface="Arial"/>
                <a:cs typeface="Arial"/>
              </a:rPr>
              <a:t>four areas for consultation:</a:t>
            </a:r>
            <a:endParaRPr lang="en-US" sz="1600" dirty="0">
              <a:solidFill>
                <a:schemeClr val="tx1"/>
              </a:solidFill>
              <a:latin typeface="Arial"/>
              <a:cs typeface="Arial"/>
            </a:endParaRPr>
          </a:p>
          <a:p>
            <a:pPr marL="342900" indent="-342900">
              <a:spcBef>
                <a:spcPts val="0"/>
              </a:spcBef>
              <a:buAutoNum type="arabicPeriod"/>
            </a:pPr>
            <a:r>
              <a:rPr lang="en-CA" sz="1600" dirty="0">
                <a:solidFill>
                  <a:schemeClr val="tx1"/>
                </a:solidFill>
                <a:latin typeface="Arial"/>
                <a:cs typeface="Arial"/>
              </a:rPr>
              <a:t>Updating the purpose, designated groups and collection of survey data;</a:t>
            </a:r>
            <a:endParaRPr lang="en-US" sz="1600" dirty="0">
              <a:solidFill>
                <a:schemeClr val="tx1"/>
              </a:solidFill>
              <a:latin typeface="Arial"/>
              <a:cs typeface="Arial"/>
            </a:endParaRPr>
          </a:p>
          <a:p>
            <a:pPr marL="342900" indent="-342900">
              <a:spcBef>
                <a:spcPts val="0"/>
              </a:spcBef>
              <a:buAutoNum type="arabicPeriod"/>
            </a:pPr>
            <a:r>
              <a:rPr lang="en-CA" sz="1600" dirty="0">
                <a:solidFill>
                  <a:schemeClr val="tx1"/>
                </a:solidFill>
                <a:latin typeface="Arial"/>
                <a:cs typeface="Arial"/>
              </a:rPr>
              <a:t>Supporting employees and employers;</a:t>
            </a:r>
            <a:endParaRPr lang="en-US" sz="1600" dirty="0">
              <a:solidFill>
                <a:schemeClr val="tx1"/>
              </a:solidFill>
              <a:latin typeface="Arial"/>
              <a:cs typeface="Arial"/>
            </a:endParaRPr>
          </a:p>
          <a:p>
            <a:pPr marL="342900" indent="-342900">
              <a:spcBef>
                <a:spcPts val="0"/>
              </a:spcBef>
              <a:buAutoNum type="arabicPeriod"/>
            </a:pPr>
            <a:r>
              <a:rPr lang="en-CA" sz="1600" dirty="0">
                <a:solidFill>
                  <a:schemeClr val="tx1"/>
                </a:solidFill>
                <a:latin typeface="Arial"/>
                <a:cs typeface="Arial"/>
              </a:rPr>
              <a:t>Strengthening accountability, compliance, and enforcement; and</a:t>
            </a:r>
            <a:endParaRPr lang="en-US" sz="1600" dirty="0">
              <a:solidFill>
                <a:schemeClr val="tx1"/>
              </a:solidFill>
              <a:latin typeface="Arial"/>
              <a:cs typeface="Arial"/>
            </a:endParaRPr>
          </a:p>
          <a:p>
            <a:pPr marL="342900" indent="-342900">
              <a:spcBef>
                <a:spcPts val="0"/>
              </a:spcBef>
              <a:buAutoNum type="arabicPeriod"/>
            </a:pPr>
            <a:r>
              <a:rPr lang="en-CA" sz="1600" dirty="0">
                <a:solidFill>
                  <a:schemeClr val="tx1"/>
                </a:solidFill>
                <a:latin typeface="Arial"/>
                <a:cs typeface="Arial"/>
              </a:rPr>
              <a:t>Improving public reporting.</a:t>
            </a:r>
            <a:endParaRPr lang="en-US" sz="1600" dirty="0">
              <a:solidFill>
                <a:schemeClr val="tx1"/>
              </a:solidFill>
              <a:latin typeface="Arial"/>
              <a:cs typeface="Arial"/>
            </a:endParaRPr>
          </a:p>
          <a:p>
            <a:pPr>
              <a:spcBef>
                <a:spcPts val="0"/>
              </a:spcBef>
            </a:pPr>
            <a:endParaRPr lang="en-US" sz="1600" dirty="0">
              <a:solidFill>
                <a:schemeClr val="tx1"/>
              </a:solidFill>
              <a:latin typeface="Arial"/>
              <a:cs typeface="Arial"/>
            </a:endParaRPr>
          </a:p>
          <a:p>
            <a:pPr>
              <a:spcBef>
                <a:spcPts val="0"/>
              </a:spcBef>
            </a:pPr>
            <a:r>
              <a:rPr lang="en-CA" sz="1600" b="1" dirty="0">
                <a:solidFill>
                  <a:schemeClr val="tx1"/>
                </a:solidFill>
                <a:latin typeface="Arial"/>
                <a:cs typeface="Arial"/>
              </a:rPr>
              <a:t>We encourage you to respond to any questions that are of interest and/or relevance.</a:t>
            </a:r>
            <a:endParaRPr lang="en-US" sz="1600" dirty="0">
              <a:solidFill>
                <a:schemeClr val="tx1"/>
              </a:solidFill>
              <a:cs typeface="Calibri"/>
            </a:endParaRPr>
          </a:p>
          <a:p>
            <a:endParaRPr lang="en-CA" sz="1600" b="1" dirty="0">
              <a:solidFill>
                <a:schemeClr val="tx1"/>
              </a:solidFill>
              <a:latin typeface="Arial"/>
              <a:cs typeface="Arial"/>
            </a:endParaRPr>
          </a:p>
          <a:p>
            <a:r>
              <a:rPr lang="en-US" sz="1600" b="1" dirty="0">
                <a:solidFill>
                  <a:schemeClr val="tx1"/>
                </a:solidFill>
                <a:latin typeface="Arial"/>
                <a:cs typeface="Arial"/>
              </a:rPr>
              <a:t>Departments and organizations, groups or individuals are also welcome to submit written submissions to the Labour Program by July 31, 2024 by email to </a:t>
            </a:r>
            <a:r>
              <a:rPr lang="en-US" sz="1600" b="1" dirty="0">
                <a:solidFill>
                  <a:schemeClr val="tx1"/>
                </a:solidFill>
                <a:latin typeface="Arial"/>
                <a:cs typeface="Arial"/>
                <a:hlinkClick r:id="rId2">
                  <a:extLst>
                    <a:ext uri="{A12FA001-AC4F-418D-AE19-62706E023703}">
                      <ahyp:hlinkClr xmlns:ahyp="http://schemas.microsoft.com/office/drawing/2018/hyperlinkcolor" val="tx"/>
                    </a:ext>
                  </a:extLst>
                </a:hlinkClick>
              </a:rPr>
              <a:t>EDSC.LEE-EEA.ESDC@labour-travail.gc.ca.</a:t>
            </a:r>
            <a:endParaRPr lang="en-US" sz="1600" dirty="0">
              <a:solidFill>
                <a:schemeClr val="tx1"/>
              </a:solidFill>
              <a:cs typeface="Calibri"/>
            </a:endParaRPr>
          </a:p>
        </p:txBody>
      </p:sp>
    </p:spTree>
    <p:extLst>
      <p:ext uri="{BB962C8B-B14F-4D97-AF65-F5344CB8AC3E}">
        <p14:creationId xmlns:p14="http://schemas.microsoft.com/office/powerpoint/2010/main" val="233600577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D09A52-0C89-A49E-0778-72E958B610FE}"/>
              </a:ext>
            </a:extLst>
          </p:cNvPr>
          <p:cNvSpPr>
            <a:spLocks noGrp="1"/>
          </p:cNvSpPr>
          <p:nvPr>
            <p:ph type="sldNum" sz="quarter" idx="12"/>
          </p:nvPr>
        </p:nvSpPr>
        <p:spPr/>
        <p:txBody>
          <a:bodyPr/>
          <a:lstStyle/>
          <a:p>
            <a:fld id="{32D4B517-E49B-41B6-9DBC-23634E0F1CDC}" type="slidenum">
              <a:rPr lang="en-CA" smtClean="0"/>
              <a:t>4</a:t>
            </a:fld>
            <a:endParaRPr lang="en-CA"/>
          </a:p>
        </p:txBody>
      </p:sp>
      <p:sp>
        <p:nvSpPr>
          <p:cNvPr id="4" name="Title 3">
            <a:extLst>
              <a:ext uri="{FF2B5EF4-FFF2-40B4-BE49-F238E27FC236}">
                <a16:creationId xmlns:a16="http://schemas.microsoft.com/office/drawing/2014/main" id="{F4647604-8D11-B0FA-DA74-ABC4D3783B21}"/>
              </a:ext>
            </a:extLst>
          </p:cNvPr>
          <p:cNvSpPr>
            <a:spLocks noGrp="1"/>
          </p:cNvSpPr>
          <p:nvPr>
            <p:ph type="title"/>
          </p:nvPr>
        </p:nvSpPr>
        <p:spPr>
          <a:xfrm>
            <a:off x="1012265" y="138062"/>
            <a:ext cx="7243976" cy="878670"/>
          </a:xfrm>
        </p:spPr>
        <p:txBody>
          <a:bodyPr>
            <a:normAutofit/>
          </a:bodyPr>
          <a:lstStyle/>
          <a:p>
            <a:r>
              <a:rPr lang="en-US">
                <a:solidFill>
                  <a:schemeClr val="tx2"/>
                </a:solidFill>
                <a:latin typeface="Calibri"/>
                <a:cs typeface="Calibri"/>
              </a:rPr>
              <a:t>Theme One</a:t>
            </a:r>
            <a:endParaRPr lang="en-US">
              <a:solidFill>
                <a:schemeClr val="tx2"/>
              </a:solidFill>
            </a:endParaRPr>
          </a:p>
        </p:txBody>
      </p:sp>
      <p:sp>
        <p:nvSpPr>
          <p:cNvPr id="3" name="Content Placeholder 2">
            <a:extLst>
              <a:ext uri="{FF2B5EF4-FFF2-40B4-BE49-F238E27FC236}">
                <a16:creationId xmlns:a16="http://schemas.microsoft.com/office/drawing/2014/main" id="{2A396D65-0E4D-5498-753B-1C57C87D7355}"/>
              </a:ext>
            </a:extLst>
          </p:cNvPr>
          <p:cNvSpPr>
            <a:spLocks noGrp="1"/>
          </p:cNvSpPr>
          <p:nvPr>
            <p:ph idx="10"/>
          </p:nvPr>
        </p:nvSpPr>
        <p:spPr>
          <a:xfrm>
            <a:off x="845080" y="2013527"/>
            <a:ext cx="10095440" cy="2475346"/>
          </a:xfrm>
        </p:spPr>
        <p:txBody>
          <a:bodyPr/>
          <a:lstStyle/>
          <a:p>
            <a:pPr algn="ctr"/>
            <a:endParaRPr lang="en-CA" sz="4000" b="1" dirty="0"/>
          </a:p>
          <a:p>
            <a:pPr algn="ctr"/>
            <a:r>
              <a:rPr lang="en-CA" sz="4000" b="1" dirty="0"/>
              <a:t>Expanded Designated Groups and Terminology</a:t>
            </a:r>
            <a:endParaRPr lang="en-US" sz="4000" b="1" dirty="0"/>
          </a:p>
        </p:txBody>
      </p:sp>
    </p:spTree>
    <p:extLst>
      <p:ext uri="{BB962C8B-B14F-4D97-AF65-F5344CB8AC3E}">
        <p14:creationId xmlns:p14="http://schemas.microsoft.com/office/powerpoint/2010/main" val="137351177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0400FB-C7AF-970E-CD23-77A11B613F51}"/>
              </a:ext>
            </a:extLst>
          </p:cNvPr>
          <p:cNvSpPr>
            <a:spLocks noGrp="1"/>
          </p:cNvSpPr>
          <p:nvPr>
            <p:ph type="sldNum" sz="quarter" idx="12"/>
          </p:nvPr>
        </p:nvSpPr>
        <p:spPr/>
        <p:txBody>
          <a:bodyPr/>
          <a:lstStyle/>
          <a:p>
            <a:fld id="{32D4B517-E49B-41B6-9DBC-23634E0F1CDC}" type="slidenum">
              <a:rPr lang="en-CA" smtClean="0"/>
              <a:t>5</a:t>
            </a:fld>
            <a:endParaRPr lang="en-CA"/>
          </a:p>
        </p:txBody>
      </p:sp>
      <p:sp>
        <p:nvSpPr>
          <p:cNvPr id="4" name="Title 3">
            <a:extLst>
              <a:ext uri="{FF2B5EF4-FFF2-40B4-BE49-F238E27FC236}">
                <a16:creationId xmlns:a16="http://schemas.microsoft.com/office/drawing/2014/main" id="{39B2476C-DBF7-1661-4012-160F1CED7932}"/>
              </a:ext>
            </a:extLst>
          </p:cNvPr>
          <p:cNvSpPr>
            <a:spLocks noGrp="1"/>
          </p:cNvSpPr>
          <p:nvPr>
            <p:ph type="title"/>
          </p:nvPr>
        </p:nvSpPr>
        <p:spPr>
          <a:xfrm>
            <a:off x="1012264" y="138062"/>
            <a:ext cx="8841950" cy="878670"/>
          </a:xfrm>
        </p:spPr>
        <p:txBody>
          <a:bodyPr/>
          <a:lstStyle/>
          <a:p>
            <a:r>
              <a:rPr lang="en-CA" dirty="0"/>
              <a:t>Definitions and Terminology</a:t>
            </a:r>
            <a:endParaRPr lang="en-US" dirty="0"/>
          </a:p>
        </p:txBody>
      </p:sp>
      <p:sp>
        <p:nvSpPr>
          <p:cNvPr id="3" name="Content Placeholder 2">
            <a:extLst>
              <a:ext uri="{FF2B5EF4-FFF2-40B4-BE49-F238E27FC236}">
                <a16:creationId xmlns:a16="http://schemas.microsoft.com/office/drawing/2014/main" id="{544784F5-02D2-52B2-6469-F71262247649}"/>
              </a:ext>
            </a:extLst>
          </p:cNvPr>
          <p:cNvSpPr>
            <a:spLocks noGrp="1"/>
          </p:cNvSpPr>
          <p:nvPr>
            <p:ph idx="10"/>
          </p:nvPr>
        </p:nvSpPr>
        <p:spPr>
          <a:xfrm>
            <a:off x="1048280" y="1124744"/>
            <a:ext cx="10095440" cy="583702"/>
          </a:xfrm>
        </p:spPr>
        <p:txBody>
          <a:bodyPr/>
          <a:lstStyle/>
          <a:p>
            <a:r>
              <a:rPr lang="en-CA" sz="2400" dirty="0">
                <a:solidFill>
                  <a:srgbClr val="000000"/>
                </a:solidFill>
                <a:latin typeface="Arial" panose="020B0604020202020204" pitchFamily="34" charset="0"/>
                <a:ea typeface="Calibri" panose="020F0502020204030204" pitchFamily="34" charset="0"/>
              </a:rPr>
              <a:t>The EE Act </a:t>
            </a:r>
            <a:r>
              <a:rPr lang="en-CA" sz="2400" b="1" dirty="0">
                <a:solidFill>
                  <a:srgbClr val="000000"/>
                </a:solidFill>
                <a:latin typeface="Arial" panose="020B0604020202020204" pitchFamily="34" charset="0"/>
                <a:ea typeface="Calibri" panose="020F0502020204030204" pitchFamily="34" charset="0"/>
              </a:rPr>
              <a:t>currently identifies four designated groups</a:t>
            </a:r>
            <a:r>
              <a:rPr lang="en-CA" sz="2400" dirty="0">
                <a:solidFill>
                  <a:srgbClr val="000000"/>
                </a:solidFill>
                <a:latin typeface="Arial" panose="020B0604020202020204" pitchFamily="34" charset="0"/>
                <a:ea typeface="Calibri" panose="020F0502020204030204" pitchFamily="34" charset="0"/>
              </a:rPr>
              <a:t>:</a:t>
            </a:r>
          </a:p>
        </p:txBody>
      </p:sp>
      <p:sp>
        <p:nvSpPr>
          <p:cNvPr id="5" name="TextBox 4">
            <a:extLst>
              <a:ext uri="{FF2B5EF4-FFF2-40B4-BE49-F238E27FC236}">
                <a16:creationId xmlns:a16="http://schemas.microsoft.com/office/drawing/2014/main" id="{84AB13CA-EAEB-88C7-4D81-B5483B5D1A34}"/>
              </a:ext>
            </a:extLst>
          </p:cNvPr>
          <p:cNvSpPr txBox="1"/>
          <p:nvPr/>
        </p:nvSpPr>
        <p:spPr>
          <a:xfrm>
            <a:off x="1509302" y="1708446"/>
            <a:ext cx="8640000" cy="369332"/>
          </a:xfrm>
          <a:prstGeom prst="rect">
            <a:avLst/>
          </a:prstGeom>
          <a:noFill/>
        </p:spPr>
        <p:txBody>
          <a:bodyPr wrap="square">
            <a:spAutoFit/>
          </a:bodyPr>
          <a:lstStyle/>
          <a:p>
            <a:pPr marR="0">
              <a:spcBef>
                <a:spcPts val="0"/>
              </a:spcBef>
              <a:spcAft>
                <a:spcPts val="0"/>
              </a:spcAft>
            </a:pPr>
            <a:r>
              <a:rPr lang="en-CA" b="1">
                <a:effectLst/>
                <a:latin typeface="Arial" panose="020B0604020202020204" pitchFamily="34" charset="0"/>
                <a:ea typeface="Calibri" panose="020F0502020204030204" pitchFamily="34" charset="0"/>
              </a:rPr>
              <a:t>Aboriginal peoples </a:t>
            </a:r>
            <a:r>
              <a:rPr lang="en-CA">
                <a:effectLst/>
                <a:latin typeface="Arial" panose="020B0604020202020204" pitchFamily="34" charset="0"/>
                <a:ea typeface="Calibri" panose="020F0502020204030204" pitchFamily="34" charset="0"/>
              </a:rPr>
              <a:t>means</a:t>
            </a:r>
            <a:r>
              <a:rPr lang="en-CA" b="1">
                <a:effectLst/>
                <a:latin typeface="Arial" panose="020B0604020202020204" pitchFamily="34" charset="0"/>
                <a:ea typeface="Calibri" panose="020F0502020204030204" pitchFamily="34" charset="0"/>
              </a:rPr>
              <a:t> </a:t>
            </a:r>
            <a:r>
              <a:rPr lang="en-CA">
                <a:effectLst/>
                <a:latin typeface="Arial" panose="020B0604020202020204" pitchFamily="34" charset="0"/>
                <a:ea typeface="Calibri" panose="020F0502020204030204" pitchFamily="34" charset="0"/>
              </a:rPr>
              <a:t>persons who are Indians, Inuit or Métis</a:t>
            </a:r>
          </a:p>
        </p:txBody>
      </p:sp>
      <p:sp>
        <p:nvSpPr>
          <p:cNvPr id="6" name="TextBox 5">
            <a:extLst>
              <a:ext uri="{FF2B5EF4-FFF2-40B4-BE49-F238E27FC236}">
                <a16:creationId xmlns:a16="http://schemas.microsoft.com/office/drawing/2014/main" id="{A85F00DC-7E8B-A6F0-C461-0E9D59C13F44}"/>
              </a:ext>
            </a:extLst>
          </p:cNvPr>
          <p:cNvSpPr txBox="1"/>
          <p:nvPr/>
        </p:nvSpPr>
        <p:spPr>
          <a:xfrm>
            <a:off x="1509302" y="2335082"/>
            <a:ext cx="8640000" cy="646331"/>
          </a:xfrm>
          <a:prstGeom prst="rect">
            <a:avLst/>
          </a:prstGeom>
          <a:noFill/>
        </p:spPr>
        <p:txBody>
          <a:bodyPr wrap="square">
            <a:spAutoFit/>
          </a:bodyPr>
          <a:lstStyle/>
          <a:p>
            <a:pPr marR="0">
              <a:spcBef>
                <a:spcPts val="0"/>
              </a:spcBef>
              <a:spcAft>
                <a:spcPts val="0"/>
              </a:spcAft>
            </a:pPr>
            <a:r>
              <a:rPr lang="en-CA" b="1">
                <a:effectLst/>
                <a:latin typeface="Arial" panose="020B0604020202020204" pitchFamily="34" charset="0"/>
                <a:ea typeface="Calibri" panose="020F0502020204030204" pitchFamily="34" charset="0"/>
              </a:rPr>
              <a:t>Members of visible minorities</a:t>
            </a:r>
            <a:r>
              <a:rPr lang="en-CA">
                <a:effectLst/>
                <a:latin typeface="Arial" panose="020B0604020202020204" pitchFamily="34" charset="0"/>
                <a:ea typeface="Calibri" panose="020F0502020204030204" pitchFamily="34" charset="0"/>
              </a:rPr>
              <a:t> means persons, other than Aboriginal peoples, who are non‑Caucasian in race or non-white in colour</a:t>
            </a:r>
          </a:p>
        </p:txBody>
      </p:sp>
      <p:sp>
        <p:nvSpPr>
          <p:cNvPr id="7" name="TextBox 6">
            <a:extLst>
              <a:ext uri="{FF2B5EF4-FFF2-40B4-BE49-F238E27FC236}">
                <a16:creationId xmlns:a16="http://schemas.microsoft.com/office/drawing/2014/main" id="{0A906718-9A86-BF24-DCF1-D2DDA66A6AA2}"/>
              </a:ext>
            </a:extLst>
          </p:cNvPr>
          <p:cNvSpPr txBox="1"/>
          <p:nvPr/>
        </p:nvSpPr>
        <p:spPr>
          <a:xfrm>
            <a:off x="1509302" y="3179845"/>
            <a:ext cx="8640000" cy="2308324"/>
          </a:xfrm>
          <a:prstGeom prst="rect">
            <a:avLst/>
          </a:prstGeom>
          <a:noFill/>
        </p:spPr>
        <p:txBody>
          <a:bodyPr wrap="square">
            <a:spAutoFit/>
          </a:bodyPr>
          <a:lstStyle/>
          <a:p>
            <a:pPr marR="0">
              <a:spcBef>
                <a:spcPts val="0"/>
              </a:spcBef>
              <a:spcAft>
                <a:spcPts val="0"/>
              </a:spcAft>
            </a:pPr>
            <a:r>
              <a:rPr lang="en-CA" b="1">
                <a:effectLst/>
                <a:latin typeface="Arial" panose="020B0604020202020204" pitchFamily="34" charset="0"/>
                <a:ea typeface="Calibri" panose="020F0502020204030204" pitchFamily="34" charset="0"/>
              </a:rPr>
              <a:t>Persons with disabilities</a:t>
            </a:r>
            <a:r>
              <a:rPr lang="en-CA">
                <a:effectLst/>
                <a:latin typeface="Arial" panose="020B0604020202020204" pitchFamily="34" charset="0"/>
                <a:ea typeface="Calibri" panose="020F0502020204030204" pitchFamily="34" charset="0"/>
              </a:rPr>
              <a:t> means persons who have a long-term or recurring physical, mental, sensory, psychiatric or learning impairment and who</a:t>
            </a:r>
          </a:p>
          <a:p>
            <a:pPr marL="342900" indent="-342900">
              <a:buFont typeface="Arial" panose="020B0604020202020204" pitchFamily="34" charset="0"/>
              <a:buChar char="•"/>
            </a:pPr>
            <a:r>
              <a:rPr lang="en-CA">
                <a:effectLst/>
                <a:latin typeface="Arial" panose="020B0604020202020204" pitchFamily="34" charset="0"/>
                <a:ea typeface="Calibri" panose="020F0502020204030204" pitchFamily="34" charset="0"/>
              </a:rPr>
              <a:t>consider themselves to be disadvantaged in employment by reason of that impairment, or </a:t>
            </a:r>
          </a:p>
          <a:p>
            <a:pPr marL="342900" indent="-342900">
              <a:buFont typeface="Arial" panose="020B0604020202020204" pitchFamily="34" charset="0"/>
              <a:buChar char="•"/>
            </a:pPr>
            <a:r>
              <a:rPr lang="en-CA">
                <a:effectLst/>
                <a:latin typeface="Arial" panose="020B0604020202020204" pitchFamily="34" charset="0"/>
                <a:ea typeface="Calibri" panose="020F0502020204030204" pitchFamily="34" charset="0"/>
              </a:rPr>
              <a:t>believe that an employer or a potential employer is likely to consider them to be disadvantaged in employment by reason of that impairment; and </a:t>
            </a:r>
          </a:p>
          <a:p>
            <a:pPr marL="342900" indent="-342900">
              <a:buFont typeface="Arial" panose="020B0604020202020204" pitchFamily="34" charset="0"/>
              <a:buChar char="•"/>
            </a:pPr>
            <a:r>
              <a:rPr lang="en-CA">
                <a:effectLst/>
                <a:latin typeface="Arial" panose="020B0604020202020204" pitchFamily="34" charset="0"/>
                <a:ea typeface="Calibri" panose="020F0502020204030204" pitchFamily="34" charset="0"/>
              </a:rPr>
              <a:t>includes persons whose functional limitations owing to their impairment have been accommodated in their current job or workplace</a:t>
            </a:r>
          </a:p>
        </p:txBody>
      </p:sp>
      <p:sp>
        <p:nvSpPr>
          <p:cNvPr id="8" name="TextBox 7">
            <a:extLst>
              <a:ext uri="{FF2B5EF4-FFF2-40B4-BE49-F238E27FC236}">
                <a16:creationId xmlns:a16="http://schemas.microsoft.com/office/drawing/2014/main" id="{C2F8598C-C4E5-6F22-945C-25ACAFCF1B06}"/>
              </a:ext>
            </a:extLst>
          </p:cNvPr>
          <p:cNvSpPr txBox="1"/>
          <p:nvPr/>
        </p:nvSpPr>
        <p:spPr>
          <a:xfrm>
            <a:off x="1509302" y="5683433"/>
            <a:ext cx="8640000" cy="369332"/>
          </a:xfrm>
          <a:prstGeom prst="rect">
            <a:avLst/>
          </a:prstGeom>
          <a:noFill/>
        </p:spPr>
        <p:txBody>
          <a:bodyPr wrap="square">
            <a:spAutoFit/>
          </a:bodyPr>
          <a:lstStyle/>
          <a:p>
            <a:pPr marR="0">
              <a:spcBef>
                <a:spcPts val="0"/>
              </a:spcBef>
              <a:spcAft>
                <a:spcPts val="0"/>
              </a:spcAft>
            </a:pPr>
            <a:r>
              <a:rPr lang="en-CA" b="1">
                <a:latin typeface="Arial" panose="020B0604020202020204" pitchFamily="34" charset="0"/>
                <a:ea typeface="Calibri" panose="020F0502020204030204" pitchFamily="34" charset="0"/>
              </a:rPr>
              <a:t>W</a:t>
            </a:r>
            <a:r>
              <a:rPr lang="en-CA" b="1">
                <a:effectLst/>
                <a:latin typeface="Arial" panose="020B0604020202020204" pitchFamily="34" charset="0"/>
                <a:ea typeface="Calibri" panose="020F0502020204030204" pitchFamily="34" charset="0"/>
              </a:rPr>
              <a:t>omen </a:t>
            </a:r>
            <a:r>
              <a:rPr lang="en-CA">
                <a:effectLst/>
                <a:latin typeface="Arial" panose="020B0604020202020204" pitchFamily="34" charset="0"/>
                <a:ea typeface="Calibri" panose="020F0502020204030204" pitchFamily="34" charset="0"/>
              </a:rPr>
              <a:t>(not currently defined in the Act)</a:t>
            </a:r>
          </a:p>
        </p:txBody>
      </p:sp>
    </p:spTree>
    <p:extLst>
      <p:ext uri="{BB962C8B-B14F-4D97-AF65-F5344CB8AC3E}">
        <p14:creationId xmlns:p14="http://schemas.microsoft.com/office/powerpoint/2010/main" val="321537885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B67CE6-CD5B-10CF-174C-58F25DCEAF39}"/>
              </a:ext>
              <a:ext uri="{C183D7F6-B498-43B3-948B-1728B52AA6E4}">
                <adec:decorative xmlns:adec="http://schemas.microsoft.com/office/drawing/2017/decorative" val="0"/>
              </a:ext>
            </a:extLst>
          </p:cNvPr>
          <p:cNvSpPr>
            <a:spLocks noGrp="1"/>
          </p:cNvSpPr>
          <p:nvPr>
            <p:ph type="sldNum" sz="quarter" idx="12"/>
          </p:nvPr>
        </p:nvSpPr>
        <p:spPr/>
        <p:txBody>
          <a:bodyPr/>
          <a:lstStyle/>
          <a:p>
            <a:fld id="{32D4B517-E49B-41B6-9DBC-23634E0F1CDC}" type="slidenum">
              <a:rPr lang="en-CA" smtClean="0"/>
              <a:t>6</a:t>
            </a:fld>
            <a:endParaRPr lang="en-CA"/>
          </a:p>
        </p:txBody>
      </p:sp>
      <p:sp>
        <p:nvSpPr>
          <p:cNvPr id="4" name="Title 3">
            <a:extLst>
              <a:ext uri="{FF2B5EF4-FFF2-40B4-BE49-F238E27FC236}">
                <a16:creationId xmlns:a16="http://schemas.microsoft.com/office/drawing/2014/main" id="{9E5F6026-90F3-D36B-E7C3-16968B1F4D76}"/>
              </a:ext>
            </a:extLst>
          </p:cNvPr>
          <p:cNvSpPr>
            <a:spLocks noGrp="1"/>
          </p:cNvSpPr>
          <p:nvPr>
            <p:ph type="title"/>
          </p:nvPr>
        </p:nvSpPr>
        <p:spPr/>
        <p:txBody>
          <a:bodyPr/>
          <a:lstStyle/>
          <a:p>
            <a:r>
              <a:rPr lang="en-CA" sz="2800" dirty="0"/>
              <a:t>Task Force Recommendations: Definitions and Terminology</a:t>
            </a:r>
            <a:endParaRPr lang="en-US" dirty="0"/>
          </a:p>
        </p:txBody>
      </p:sp>
      <p:sp>
        <p:nvSpPr>
          <p:cNvPr id="5" name="TextBox 4">
            <a:extLst>
              <a:ext uri="{FF2B5EF4-FFF2-40B4-BE49-F238E27FC236}">
                <a16:creationId xmlns:a16="http://schemas.microsoft.com/office/drawing/2014/main" id="{57DC63CD-71F1-F153-ECC2-934BC3CDE6F0}"/>
              </a:ext>
            </a:extLst>
          </p:cNvPr>
          <p:cNvSpPr txBox="1"/>
          <p:nvPr/>
        </p:nvSpPr>
        <p:spPr>
          <a:xfrm>
            <a:off x="712242" y="1439859"/>
            <a:ext cx="11337015" cy="923330"/>
          </a:xfrm>
          <a:prstGeom prst="rect">
            <a:avLst/>
          </a:prstGeom>
          <a:noFill/>
        </p:spPr>
        <p:txBody>
          <a:bodyPr wrap="square">
            <a:spAutoFit/>
          </a:bodyPr>
          <a:lstStyle/>
          <a:p>
            <a:r>
              <a:rPr lang="en-CA">
                <a:effectLst/>
                <a:latin typeface="Arial" panose="020B0604020202020204" pitchFamily="34" charset="0"/>
                <a:ea typeface="Calibri" panose="020F0502020204030204" pitchFamily="34" charset="0"/>
              </a:rPr>
              <a:t>The Task Force found that many </a:t>
            </a:r>
            <a:r>
              <a:rPr lang="en-CA">
                <a:latin typeface="Arial" panose="020B0604020202020204" pitchFamily="34" charset="0"/>
                <a:ea typeface="Calibri" panose="020F0502020204030204" pitchFamily="34" charset="0"/>
              </a:rPr>
              <a:t>believe </a:t>
            </a:r>
            <a:r>
              <a:rPr lang="en-CA" b="1">
                <a:effectLst/>
                <a:latin typeface="Arial" panose="020B0604020202020204" pitchFamily="34" charset="0"/>
                <a:ea typeface="Calibri" panose="020F0502020204030204" pitchFamily="34" charset="0"/>
              </a:rPr>
              <a:t>the </a:t>
            </a:r>
            <a:r>
              <a:rPr lang="en-CA" b="1">
                <a:latin typeface="Arial" panose="020B0604020202020204" pitchFamily="34" charset="0"/>
                <a:ea typeface="Calibri" panose="020F0502020204030204" pitchFamily="34" charset="0"/>
              </a:rPr>
              <a:t>language referring to designated groups is outdated, </a:t>
            </a:r>
            <a:r>
              <a:rPr lang="en-CA">
                <a:latin typeface="Arial" panose="020B0604020202020204" pitchFamily="34" charset="0"/>
                <a:ea typeface="Calibri" panose="020F0502020204030204" pitchFamily="34" charset="0"/>
              </a:rPr>
              <a:t>and </a:t>
            </a:r>
            <a:r>
              <a:rPr lang="en-CA" b="1">
                <a:latin typeface="Arial" panose="020B0604020202020204" pitchFamily="34" charset="0"/>
                <a:ea typeface="Calibri" panose="020F0502020204030204" pitchFamily="34" charset="0"/>
              </a:rPr>
              <a:t>existing </a:t>
            </a:r>
            <a:r>
              <a:rPr lang="en-CA" b="1">
                <a:effectLst/>
                <a:latin typeface="Arial" panose="020B0604020202020204" pitchFamily="34" charset="0"/>
                <a:ea typeface="Calibri" panose="020F0502020204030204" pitchFamily="34" charset="0"/>
              </a:rPr>
              <a:t>groups are not representative of diverse communities </a:t>
            </a:r>
            <a:r>
              <a:rPr lang="en-CA">
                <a:effectLst/>
                <a:latin typeface="Arial" panose="020B0604020202020204" pitchFamily="34" charset="0"/>
                <a:ea typeface="Calibri" panose="020F0502020204030204" pitchFamily="34" charset="0"/>
              </a:rPr>
              <a:t>in the labour market who face significant barriers  </a:t>
            </a:r>
            <a:endParaRPr lang="en-CA" sz="1600">
              <a:effectLst/>
              <a:latin typeface="Arial" panose="020B0604020202020204" pitchFamily="34" charset="0"/>
              <a:ea typeface="Calibri" panose="020F0502020204030204" pitchFamily="34" charset="0"/>
            </a:endParaRPr>
          </a:p>
        </p:txBody>
      </p:sp>
      <p:sp>
        <p:nvSpPr>
          <p:cNvPr id="13" name="TextBox 12">
            <a:extLst>
              <a:ext uri="{FF2B5EF4-FFF2-40B4-BE49-F238E27FC236}">
                <a16:creationId xmlns:a16="http://schemas.microsoft.com/office/drawing/2014/main" id="{9BF009C4-6D5F-0EDA-C6FB-B3E90C203FCF}"/>
              </a:ext>
            </a:extLst>
          </p:cNvPr>
          <p:cNvSpPr txBox="1"/>
          <p:nvPr/>
        </p:nvSpPr>
        <p:spPr>
          <a:xfrm>
            <a:off x="712241" y="2610442"/>
            <a:ext cx="10297503" cy="2723823"/>
          </a:xfrm>
          <a:prstGeom prst="rect">
            <a:avLst/>
          </a:prstGeom>
          <a:noFill/>
        </p:spPr>
        <p:txBody>
          <a:bodyPr wrap="square" lIns="91440" tIns="45720" rIns="91440" bIns="45720" anchor="t">
            <a:spAutoFit/>
          </a:bodyPr>
          <a:lstStyle/>
          <a:p>
            <a:pPr marL="0" marR="0">
              <a:spcBef>
                <a:spcPts val="600"/>
              </a:spcBef>
              <a:spcAft>
                <a:spcPts val="0"/>
              </a:spcAft>
            </a:pPr>
            <a:r>
              <a:rPr lang="en-CA" b="1" dirty="0">
                <a:solidFill>
                  <a:srgbClr val="000000"/>
                </a:solidFill>
                <a:latin typeface="Arial"/>
                <a:ea typeface="Calibri" panose="020F0502020204030204" pitchFamily="34" charset="0"/>
                <a:cs typeface="Arial"/>
              </a:rPr>
              <a:t>The Task Force recommends:</a:t>
            </a:r>
          </a:p>
          <a:p>
            <a:pPr marL="285750" indent="-285750">
              <a:spcBef>
                <a:spcPts val="600"/>
              </a:spcBef>
              <a:spcAft>
                <a:spcPts val="600"/>
              </a:spcAft>
              <a:buFont typeface="Arial" panose="020B0604020202020204" pitchFamily="34" charset="0"/>
              <a:buChar char="•"/>
            </a:pPr>
            <a:r>
              <a:rPr lang="en-CA" dirty="0">
                <a:latin typeface="Arial"/>
                <a:ea typeface="Calibri" panose="020F0502020204030204" pitchFamily="34" charset="0"/>
                <a:cs typeface="Arial"/>
              </a:rPr>
              <a:t>C</a:t>
            </a:r>
            <a:r>
              <a:rPr lang="en-CA" dirty="0">
                <a:effectLst/>
                <a:latin typeface="Arial"/>
                <a:ea typeface="Calibri" panose="020F0502020204030204" pitchFamily="34" charset="0"/>
                <a:cs typeface="Arial"/>
              </a:rPr>
              <a:t>reating two new designated groups for Black workers and 2SLGBTQI+ workers</a:t>
            </a:r>
            <a:endParaRPr lang="en-CA" dirty="0"/>
          </a:p>
          <a:p>
            <a:pPr marL="285750" indent="-285750">
              <a:spcBef>
                <a:spcPts val="600"/>
              </a:spcBef>
              <a:spcAft>
                <a:spcPts val="600"/>
              </a:spcAft>
              <a:buFont typeface="Arial" panose="020B0604020202020204" pitchFamily="34" charset="0"/>
              <a:buChar char="•"/>
            </a:pPr>
            <a:r>
              <a:rPr lang="en-CA" dirty="0">
                <a:latin typeface="Arial"/>
                <a:ea typeface="Calibri" panose="020F0502020204030204" pitchFamily="34" charset="0"/>
                <a:cs typeface="Arial"/>
              </a:rPr>
              <a:t>R</a:t>
            </a:r>
            <a:r>
              <a:rPr lang="en-CA" dirty="0">
                <a:effectLst/>
                <a:latin typeface="Arial"/>
                <a:ea typeface="Calibri" panose="020F0502020204030204" pitchFamily="34" charset="0"/>
                <a:cs typeface="Arial"/>
              </a:rPr>
              <a:t>eplacing the term “Aboriginal peoples” with “Indigenous workers” to use a distinctions-based approach (First Nations, Inuit, Métis)</a:t>
            </a:r>
          </a:p>
          <a:p>
            <a:pPr marL="285750" indent="-285750">
              <a:spcBef>
                <a:spcPts val="600"/>
              </a:spcBef>
              <a:spcAft>
                <a:spcPts val="600"/>
              </a:spcAft>
              <a:buFont typeface="Arial" panose="020B0604020202020204" pitchFamily="34" charset="0"/>
              <a:buChar char="•"/>
            </a:pPr>
            <a:r>
              <a:rPr lang="en-CA" dirty="0">
                <a:latin typeface="Arial"/>
                <a:ea typeface="Calibri" panose="020F0502020204030204" pitchFamily="34" charset="0"/>
                <a:cs typeface="Arial"/>
              </a:rPr>
              <a:t>K</a:t>
            </a:r>
            <a:r>
              <a:rPr lang="en-CA" dirty="0">
                <a:effectLst/>
                <a:latin typeface="Arial"/>
                <a:ea typeface="Calibri" panose="020F0502020204030204" pitchFamily="34" charset="0"/>
                <a:cs typeface="Arial"/>
              </a:rPr>
              <a:t>eeping women as an employment equity group</a:t>
            </a:r>
            <a:endParaRPr lang="en-CA" dirty="0">
              <a:latin typeface="Arial"/>
              <a:cs typeface="Arial"/>
            </a:endParaRPr>
          </a:p>
          <a:p>
            <a:pPr marL="285750" indent="-285750">
              <a:spcBef>
                <a:spcPts val="600"/>
              </a:spcBef>
              <a:spcAft>
                <a:spcPts val="600"/>
              </a:spcAft>
              <a:buFont typeface="Arial" panose="020B0604020202020204" pitchFamily="34" charset="0"/>
              <a:buChar char="•"/>
            </a:pPr>
            <a:r>
              <a:rPr lang="en-CA" dirty="0">
                <a:latin typeface="Arial"/>
                <a:ea typeface="Calibri" panose="020F0502020204030204" pitchFamily="34" charset="0"/>
                <a:cs typeface="Arial"/>
              </a:rPr>
              <a:t>R</a:t>
            </a:r>
            <a:r>
              <a:rPr lang="en-CA" dirty="0">
                <a:effectLst/>
                <a:latin typeface="Arial"/>
                <a:ea typeface="Calibri" panose="020F0502020204030204" pitchFamily="34" charset="0"/>
                <a:cs typeface="Arial"/>
              </a:rPr>
              <a:t>eplacing the term “members of visible minorities” with “racialized workers”</a:t>
            </a:r>
          </a:p>
          <a:p>
            <a:pPr marL="285750" indent="-285750">
              <a:spcBef>
                <a:spcPts val="600"/>
              </a:spcBef>
              <a:spcAft>
                <a:spcPts val="600"/>
              </a:spcAft>
              <a:buFont typeface="Arial" panose="020B0604020202020204" pitchFamily="34" charset="0"/>
              <a:buChar char="•"/>
            </a:pPr>
            <a:r>
              <a:rPr lang="en-CA" dirty="0">
                <a:latin typeface="Arial"/>
                <a:ea typeface="Calibri" panose="020F0502020204030204" pitchFamily="34" charset="0"/>
                <a:cs typeface="Arial"/>
              </a:rPr>
              <a:t>U</a:t>
            </a:r>
            <a:r>
              <a:rPr lang="en-CA" dirty="0">
                <a:effectLst/>
                <a:latin typeface="Arial"/>
                <a:ea typeface="Calibri" panose="020F0502020204030204" pitchFamily="34" charset="0"/>
                <a:cs typeface="Arial"/>
              </a:rPr>
              <a:t>sing the definition of “disability”</a:t>
            </a:r>
            <a:r>
              <a:rPr lang="en-CA" dirty="0">
                <a:latin typeface="Arial"/>
                <a:ea typeface="Calibri" panose="020F0502020204030204" pitchFamily="34" charset="0"/>
                <a:cs typeface="Arial"/>
              </a:rPr>
              <a:t> </a:t>
            </a:r>
            <a:r>
              <a:rPr lang="en-CA" dirty="0">
                <a:effectLst/>
                <a:latin typeface="Arial"/>
                <a:ea typeface="Calibri" panose="020F0502020204030204" pitchFamily="34" charset="0"/>
                <a:cs typeface="Arial"/>
              </a:rPr>
              <a:t>from the </a:t>
            </a:r>
            <a:r>
              <a:rPr lang="en-CA" i="1" dirty="0">
                <a:effectLst/>
                <a:latin typeface="Arial"/>
                <a:ea typeface="Calibri" panose="020F0502020204030204" pitchFamily="34" charset="0"/>
                <a:cs typeface="Arial"/>
              </a:rPr>
              <a:t>Accessible Canada Act</a:t>
            </a:r>
            <a:r>
              <a:rPr lang="en-CA" dirty="0">
                <a:latin typeface="Arial"/>
                <a:ea typeface="Calibri" panose="020F0502020204030204" pitchFamily="34" charset="0"/>
                <a:cs typeface="Arial"/>
              </a:rPr>
              <a:t> </a:t>
            </a:r>
            <a:endParaRPr lang="en-CA" sz="1600" dirty="0"/>
          </a:p>
        </p:txBody>
      </p:sp>
      <p:sp>
        <p:nvSpPr>
          <p:cNvPr id="12" name="TextBox 11">
            <a:extLst>
              <a:ext uri="{FF2B5EF4-FFF2-40B4-BE49-F238E27FC236}">
                <a16:creationId xmlns:a16="http://schemas.microsoft.com/office/drawing/2014/main" id="{2F247461-4F16-025D-1B81-C2ACE28F5B90}"/>
              </a:ext>
            </a:extLst>
          </p:cNvPr>
          <p:cNvSpPr txBox="1"/>
          <p:nvPr/>
        </p:nvSpPr>
        <p:spPr>
          <a:xfrm>
            <a:off x="593572" y="5710020"/>
            <a:ext cx="11455685" cy="646331"/>
          </a:xfrm>
          <a:prstGeom prst="rect">
            <a:avLst/>
          </a:prstGeom>
          <a:noFill/>
        </p:spPr>
        <p:txBody>
          <a:bodyPr wrap="square" lIns="91440" tIns="45720" rIns="91440" bIns="45720" anchor="t">
            <a:spAutoFit/>
          </a:bodyPr>
          <a:lstStyle/>
          <a:p>
            <a:pPr algn="ctr"/>
            <a:r>
              <a:rPr lang="en-CA" dirty="0">
                <a:solidFill>
                  <a:srgbClr val="000000"/>
                </a:solidFill>
                <a:latin typeface="Arial"/>
                <a:ea typeface="Calibri" panose="020F0502020204030204" pitchFamily="34" charset="0"/>
                <a:cs typeface="Arial"/>
              </a:rPr>
              <a:t>In response, the </a:t>
            </a:r>
            <a:r>
              <a:rPr lang="en-CA" b="1" dirty="0">
                <a:solidFill>
                  <a:srgbClr val="000000"/>
                </a:solidFill>
                <a:latin typeface="Arial"/>
                <a:ea typeface="Calibri" panose="020F0502020204030204" pitchFamily="34" charset="0"/>
                <a:cs typeface="Arial"/>
              </a:rPr>
              <a:t>Government announced its </a:t>
            </a:r>
            <a:r>
              <a:rPr lang="en-CA" b="1" dirty="0">
                <a:solidFill>
                  <a:srgbClr val="000000"/>
                </a:solidFill>
                <a:latin typeface="Arial"/>
                <a:ea typeface="Calibri" panose="020F0502020204030204" pitchFamily="34" charset="0"/>
                <a:cs typeface="Arial"/>
                <a:hlinkClick r:id="rId2"/>
              </a:rPr>
              <a:t>initial commitment </a:t>
            </a:r>
            <a:endParaRPr lang="en-CA" dirty="0">
              <a:solidFill>
                <a:srgbClr val="000000"/>
              </a:solidFill>
              <a:latin typeface="Arial"/>
              <a:ea typeface="Calibri" panose="020F0502020204030204" pitchFamily="34" charset="0"/>
              <a:cs typeface="Arial"/>
            </a:endParaRPr>
          </a:p>
          <a:p>
            <a:pPr algn="ctr"/>
            <a:r>
              <a:rPr lang="en-CA" b="1" dirty="0">
                <a:solidFill>
                  <a:srgbClr val="000000"/>
                </a:solidFill>
                <a:latin typeface="Arial"/>
                <a:ea typeface="Calibri" panose="020F0502020204030204" pitchFamily="34" charset="0"/>
                <a:cs typeface="Arial"/>
              </a:rPr>
              <a:t>to implement the above recommendations</a:t>
            </a:r>
            <a:endParaRPr lang="en-CA" dirty="0">
              <a:latin typeface="Arial"/>
              <a:cs typeface="Arial"/>
            </a:endParaRPr>
          </a:p>
        </p:txBody>
      </p:sp>
    </p:spTree>
    <p:extLst>
      <p:ext uri="{BB962C8B-B14F-4D97-AF65-F5344CB8AC3E}">
        <p14:creationId xmlns:p14="http://schemas.microsoft.com/office/powerpoint/2010/main" val="235800011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B67CE6-CD5B-10CF-174C-58F25DCEAF39}"/>
              </a:ext>
            </a:extLst>
          </p:cNvPr>
          <p:cNvSpPr>
            <a:spLocks noGrp="1"/>
          </p:cNvSpPr>
          <p:nvPr>
            <p:ph type="sldNum" sz="quarter" idx="12"/>
          </p:nvPr>
        </p:nvSpPr>
        <p:spPr/>
        <p:txBody>
          <a:bodyPr/>
          <a:lstStyle/>
          <a:p>
            <a:fld id="{32D4B517-E49B-41B6-9DBC-23634E0F1CDC}" type="slidenum">
              <a:rPr lang="en-CA" smtClean="0"/>
              <a:t>7</a:t>
            </a:fld>
            <a:endParaRPr lang="en-CA"/>
          </a:p>
        </p:txBody>
      </p:sp>
      <p:sp>
        <p:nvSpPr>
          <p:cNvPr id="4" name="Title 3">
            <a:extLst>
              <a:ext uri="{FF2B5EF4-FFF2-40B4-BE49-F238E27FC236}">
                <a16:creationId xmlns:a16="http://schemas.microsoft.com/office/drawing/2014/main" id="{9E5F6026-90F3-D36B-E7C3-16968B1F4D76}"/>
              </a:ext>
            </a:extLst>
          </p:cNvPr>
          <p:cNvSpPr>
            <a:spLocks noGrp="1"/>
          </p:cNvSpPr>
          <p:nvPr>
            <p:ph type="title"/>
          </p:nvPr>
        </p:nvSpPr>
        <p:spPr/>
        <p:txBody>
          <a:bodyPr/>
          <a:lstStyle/>
          <a:p>
            <a:r>
              <a:rPr lang="en-CA" sz="2800" dirty="0"/>
              <a:t>The Act vs Regulations</a:t>
            </a:r>
            <a:endParaRPr lang="en-US" dirty="0"/>
          </a:p>
        </p:txBody>
      </p:sp>
      <p:graphicFrame>
        <p:nvGraphicFramePr>
          <p:cNvPr id="3" name="Table 2">
            <a:extLst>
              <a:ext uri="{FF2B5EF4-FFF2-40B4-BE49-F238E27FC236}">
                <a16:creationId xmlns:a16="http://schemas.microsoft.com/office/drawing/2014/main" id="{FC5EE38F-C521-ABA4-0FCF-A10B9FA150C2}"/>
              </a:ext>
            </a:extLst>
          </p:cNvPr>
          <p:cNvGraphicFramePr>
            <a:graphicFrameLocks noGrp="1"/>
          </p:cNvGraphicFramePr>
          <p:nvPr>
            <p:extLst>
              <p:ext uri="{D42A27DB-BD31-4B8C-83A1-F6EECF244321}">
                <p14:modId xmlns:p14="http://schemas.microsoft.com/office/powerpoint/2010/main" val="1761054697"/>
              </p:ext>
            </p:extLst>
          </p:nvPr>
        </p:nvGraphicFramePr>
        <p:xfrm>
          <a:off x="1127464" y="1518082"/>
          <a:ext cx="9792070" cy="4297050"/>
        </p:xfrm>
        <a:graphic>
          <a:graphicData uri="http://schemas.openxmlformats.org/drawingml/2006/table">
            <a:tbl>
              <a:tblPr firstRow="1" bandRow="1">
                <a:tableStyleId>{5C22544A-7EE6-4342-B048-85BDC9FD1C3A}</a:tableStyleId>
              </a:tblPr>
              <a:tblGrid>
                <a:gridCol w="4802819">
                  <a:extLst>
                    <a:ext uri="{9D8B030D-6E8A-4147-A177-3AD203B41FA5}">
                      <a16:colId xmlns:a16="http://schemas.microsoft.com/office/drawing/2014/main" val="4026983407"/>
                    </a:ext>
                  </a:extLst>
                </a:gridCol>
                <a:gridCol w="4989251">
                  <a:extLst>
                    <a:ext uri="{9D8B030D-6E8A-4147-A177-3AD203B41FA5}">
                      <a16:colId xmlns:a16="http://schemas.microsoft.com/office/drawing/2014/main" val="2940740896"/>
                    </a:ext>
                  </a:extLst>
                </a:gridCol>
              </a:tblGrid>
              <a:tr h="1366381">
                <a:tc>
                  <a:txBody>
                    <a:bodyPr/>
                    <a:lstStyle/>
                    <a:p>
                      <a:r>
                        <a:rPr lang="en-US" sz="2800" dirty="0"/>
                        <a:t>Keep the definitions in the EE Act</a:t>
                      </a:r>
                      <a:endParaRPr lang="en-CA" sz="2800" dirty="0"/>
                    </a:p>
                  </a:txBody>
                  <a:tcPr/>
                </a:tc>
                <a:tc>
                  <a:txBody>
                    <a:bodyPr/>
                    <a:lstStyle/>
                    <a:p>
                      <a:r>
                        <a:rPr lang="en-US" sz="2800" b="1" kern="1200" dirty="0">
                          <a:solidFill>
                            <a:schemeClr val="lt1"/>
                          </a:solidFill>
                          <a:latin typeface="+mn-lt"/>
                          <a:ea typeface="+mn-ea"/>
                          <a:cs typeface="+mn-cs"/>
                        </a:rPr>
                        <a:t>Move the definitions to the Employment Equity Regulations</a:t>
                      </a:r>
                      <a:endParaRPr lang="en-CA" sz="2800" b="1" kern="1200" dirty="0">
                        <a:solidFill>
                          <a:schemeClr val="lt1"/>
                        </a:solidFill>
                        <a:latin typeface="+mn-lt"/>
                        <a:ea typeface="+mn-ea"/>
                        <a:cs typeface="+mn-cs"/>
                      </a:endParaRPr>
                    </a:p>
                  </a:txBody>
                  <a:tcPr/>
                </a:tc>
                <a:extLst>
                  <a:ext uri="{0D108BD9-81ED-4DB2-BD59-A6C34878D82A}">
                    <a16:rowId xmlns:a16="http://schemas.microsoft.com/office/drawing/2014/main" val="2944784948"/>
                  </a:ext>
                </a:extLst>
              </a:tr>
              <a:tr h="2930669">
                <a:tc>
                  <a:txBody>
                    <a:bodyPr/>
                    <a:lstStyle/>
                    <a:p>
                      <a:r>
                        <a:rPr lang="en-US" sz="2800"/>
                        <a:t>Perceived stability as changes would need to be approved by Parliament</a:t>
                      </a:r>
                    </a:p>
                    <a:p>
                      <a:endParaRPr lang="en-US" sz="2800"/>
                    </a:p>
                    <a:p>
                      <a:endParaRPr lang="en-US" sz="2800"/>
                    </a:p>
                    <a:p>
                      <a:endParaRPr lang="en-CA" sz="2800"/>
                    </a:p>
                  </a:txBody>
                  <a:tcPr>
                    <a:solidFill>
                      <a:schemeClr val="accent2">
                        <a:lumMod val="20000"/>
                        <a:lumOff val="80000"/>
                      </a:schemeClr>
                    </a:solidFill>
                  </a:tcPr>
                </a:tc>
                <a:tc>
                  <a:txBody>
                    <a:bodyPr/>
                    <a:lstStyle/>
                    <a:p>
                      <a:pPr marL="0" indent="0">
                        <a:buFont typeface="Arial" panose="020B0604020202020204" pitchFamily="34" charset="0"/>
                        <a:buNone/>
                      </a:pPr>
                      <a:r>
                        <a:rPr lang="en-US" sz="2800" dirty="0"/>
                        <a:t>More flexibility for making future  updates and keeping pace with the evolution of language</a:t>
                      </a:r>
                    </a:p>
                    <a:p>
                      <a:pPr marL="0" indent="0">
                        <a:buFont typeface="Arial" panose="020B0604020202020204" pitchFamily="34" charset="0"/>
                        <a:buNone/>
                      </a:pPr>
                      <a:endParaRPr lang="en-US" sz="2800" dirty="0"/>
                    </a:p>
                    <a:p>
                      <a:pPr marL="0" indent="0">
                        <a:buFont typeface="Arial" panose="020B0604020202020204" pitchFamily="34" charset="0"/>
                        <a:buNone/>
                      </a:pPr>
                      <a:endParaRPr lang="en-US" sz="2800" dirty="0"/>
                    </a:p>
                    <a:p>
                      <a:pPr marL="0" indent="0">
                        <a:buFont typeface="Arial" panose="020B0604020202020204" pitchFamily="34" charset="0"/>
                        <a:buNone/>
                      </a:pPr>
                      <a:endParaRPr lang="en-CA" sz="2800" dirty="0"/>
                    </a:p>
                  </a:txBody>
                  <a:tcPr>
                    <a:solidFill>
                      <a:schemeClr val="accent2">
                        <a:lumMod val="20000"/>
                        <a:lumOff val="80000"/>
                      </a:schemeClr>
                    </a:solidFill>
                  </a:tcPr>
                </a:tc>
                <a:extLst>
                  <a:ext uri="{0D108BD9-81ED-4DB2-BD59-A6C34878D82A}">
                    <a16:rowId xmlns:a16="http://schemas.microsoft.com/office/drawing/2014/main" val="2796057414"/>
                  </a:ext>
                </a:extLst>
              </a:tr>
            </a:tbl>
          </a:graphicData>
        </a:graphic>
      </p:graphicFrame>
    </p:spTree>
    <p:extLst>
      <p:ext uri="{BB962C8B-B14F-4D97-AF65-F5344CB8AC3E}">
        <p14:creationId xmlns:p14="http://schemas.microsoft.com/office/powerpoint/2010/main" val="376661662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F4B8E1-4037-025B-3B97-46501C32D89F}"/>
              </a:ext>
            </a:extLst>
          </p:cNvPr>
          <p:cNvSpPr>
            <a:spLocks noGrp="1"/>
          </p:cNvSpPr>
          <p:nvPr>
            <p:ph type="sldNum" sz="quarter" idx="12"/>
          </p:nvPr>
        </p:nvSpPr>
        <p:spPr/>
        <p:txBody>
          <a:bodyPr/>
          <a:lstStyle/>
          <a:p>
            <a:fld id="{32D4B517-E49B-41B6-9DBC-23634E0F1CDC}" type="slidenum">
              <a:rPr lang="en-CA" smtClean="0"/>
              <a:t>8</a:t>
            </a:fld>
            <a:endParaRPr lang="en-CA"/>
          </a:p>
        </p:txBody>
      </p:sp>
      <p:sp>
        <p:nvSpPr>
          <p:cNvPr id="4" name="Title 3">
            <a:extLst>
              <a:ext uri="{FF2B5EF4-FFF2-40B4-BE49-F238E27FC236}">
                <a16:creationId xmlns:a16="http://schemas.microsoft.com/office/drawing/2014/main" id="{BECAAF66-0656-4184-E6F4-BBC9E3FC4599}"/>
              </a:ext>
            </a:extLst>
          </p:cNvPr>
          <p:cNvSpPr>
            <a:spLocks noGrp="1"/>
          </p:cNvSpPr>
          <p:nvPr>
            <p:ph type="title"/>
          </p:nvPr>
        </p:nvSpPr>
        <p:spPr/>
        <p:txBody>
          <a:bodyPr/>
          <a:lstStyle/>
          <a:p>
            <a:r>
              <a:rPr lang="en-CA" sz="2800" dirty="0"/>
              <a:t>Topics and Questions for Consultation: Definitions and Terminology </a:t>
            </a:r>
            <a:endParaRPr lang="en-US" dirty="0"/>
          </a:p>
        </p:txBody>
      </p:sp>
      <p:sp>
        <p:nvSpPr>
          <p:cNvPr id="3" name="Content Placeholder 2">
            <a:extLst>
              <a:ext uri="{FF2B5EF4-FFF2-40B4-BE49-F238E27FC236}">
                <a16:creationId xmlns:a16="http://schemas.microsoft.com/office/drawing/2014/main" id="{F523F6F7-56F0-643E-17D9-10F67EB5663D}"/>
              </a:ext>
            </a:extLst>
          </p:cNvPr>
          <p:cNvSpPr>
            <a:spLocks noGrp="1"/>
          </p:cNvSpPr>
          <p:nvPr>
            <p:ph idx="10"/>
          </p:nvPr>
        </p:nvSpPr>
        <p:spPr>
          <a:xfrm>
            <a:off x="1048280" y="1300235"/>
            <a:ext cx="10095440" cy="5056116"/>
          </a:xfrm>
        </p:spPr>
        <p:txBody>
          <a:bodyPr/>
          <a:lstStyle/>
          <a:p>
            <a:pPr marR="0" lvl="0">
              <a:spcBef>
                <a:spcPts val="0"/>
              </a:spcBef>
              <a:buSzPct val="100000"/>
            </a:pPr>
            <a:endParaRPr lang="en-US" sz="1800" dirty="0">
              <a:solidFill>
                <a:schemeClr val="tx1"/>
              </a:solidFill>
              <a:effectLst/>
              <a:latin typeface="Arial" panose="020B0604020202020204" pitchFamily="34" charset="0"/>
              <a:ea typeface="Calibri" panose="020F0502020204030204" pitchFamily="34" charset="0"/>
            </a:endParaRPr>
          </a:p>
          <a:p>
            <a:pPr marL="342900" marR="0" lvl="0" indent="-342900">
              <a:spcBef>
                <a:spcPts val="0"/>
              </a:spcBef>
              <a:buSzPct val="100000"/>
              <a:buFont typeface="+mj-lt"/>
              <a:buAutoNum type="arabicPeriod"/>
            </a:pPr>
            <a:r>
              <a:rPr lang="en-CA" sz="1800" dirty="0">
                <a:solidFill>
                  <a:schemeClr val="tx1"/>
                </a:solidFill>
                <a:effectLst/>
                <a:latin typeface="Arial" panose="020B0604020202020204" pitchFamily="34" charset="0"/>
                <a:ea typeface="Calibri" panose="020F0502020204030204" pitchFamily="34" charset="0"/>
              </a:rPr>
              <a:t>Would you have concerns with :</a:t>
            </a:r>
          </a:p>
          <a:p>
            <a:pPr marL="1200150" lvl="1" indent="-457200">
              <a:spcBef>
                <a:spcPts val="0"/>
              </a:spcBef>
              <a:buSzPct val="100000"/>
              <a:buFont typeface="+mj-lt"/>
              <a:buAutoNum type="alphaLcParenR"/>
            </a:pPr>
            <a:r>
              <a:rPr lang="en-CA" sz="1600" dirty="0">
                <a:solidFill>
                  <a:schemeClr val="tx1"/>
                </a:solidFill>
                <a:latin typeface="Arial" panose="020B0604020202020204" pitchFamily="34" charset="0"/>
                <a:ea typeface="Calibri" panose="020F0502020204030204" pitchFamily="34" charset="0"/>
              </a:rPr>
              <a:t>Replacing the terms “</a:t>
            </a:r>
            <a:r>
              <a:rPr lang="en-CA" sz="1600" dirty="0">
                <a:solidFill>
                  <a:schemeClr val="tx1"/>
                </a:solidFill>
                <a:effectLst/>
                <a:latin typeface="Arial" panose="020B0604020202020204" pitchFamily="34" charset="0"/>
                <a:ea typeface="Calibri" panose="020F0502020204030204" pitchFamily="34" charset="0"/>
              </a:rPr>
              <a:t>members of visible minorities,” with “racialized </a:t>
            </a:r>
            <a:r>
              <a:rPr lang="en-CA" sz="1600" dirty="0">
                <a:solidFill>
                  <a:schemeClr val="tx1"/>
                </a:solidFill>
                <a:latin typeface="Arial" panose="020B0604020202020204" pitchFamily="34" charset="0"/>
                <a:ea typeface="Calibri" panose="020F0502020204030204" pitchFamily="34" charset="0"/>
              </a:rPr>
              <a:t>people”? </a:t>
            </a:r>
          </a:p>
          <a:p>
            <a:pPr marL="1200150" lvl="1" indent="-457200">
              <a:spcBef>
                <a:spcPts val="0"/>
              </a:spcBef>
              <a:buSzPct val="100000"/>
              <a:buFont typeface="+mj-lt"/>
              <a:buAutoNum type="alphaLcParenR"/>
            </a:pPr>
            <a:r>
              <a:rPr lang="en-CA" sz="1600" dirty="0">
                <a:solidFill>
                  <a:schemeClr val="tx1"/>
                </a:solidFill>
                <a:latin typeface="Arial" panose="020B0604020202020204" pitchFamily="34" charset="0"/>
                <a:ea typeface="Calibri" panose="020F0502020204030204" pitchFamily="34" charset="0"/>
              </a:rPr>
              <a:t>Adding a new designated group for “Black people” separate from the “racialized people” designated group? </a:t>
            </a:r>
          </a:p>
          <a:p>
            <a:pPr marL="1200150" lvl="1" indent="-457200">
              <a:spcBef>
                <a:spcPts val="0"/>
              </a:spcBef>
              <a:buSzPct val="100000"/>
              <a:buFont typeface="+mj-lt"/>
              <a:buAutoNum type="alphaLcParenR"/>
            </a:pPr>
            <a:r>
              <a:rPr lang="en-US" sz="1600" dirty="0">
                <a:solidFill>
                  <a:schemeClr val="tx1"/>
                </a:solidFill>
                <a:latin typeface="Arial" panose="020B0604020202020204" pitchFamily="34" charset="0"/>
                <a:ea typeface="Calibri" panose="020F0502020204030204" pitchFamily="34" charset="0"/>
              </a:rPr>
              <a:t>adding a new designated group for “2SLGBTQI+ people”? </a:t>
            </a:r>
            <a:endParaRPr lang="en-CA" sz="1600" dirty="0">
              <a:solidFill>
                <a:schemeClr val="tx1"/>
              </a:solidFill>
              <a:latin typeface="Arial" panose="020B0604020202020204" pitchFamily="34" charset="0"/>
              <a:ea typeface="Calibri" panose="020F0502020204030204" pitchFamily="34" charset="0"/>
            </a:endParaRPr>
          </a:p>
          <a:p>
            <a:pPr marL="1200150" lvl="1" indent="-457200">
              <a:spcBef>
                <a:spcPts val="0"/>
              </a:spcBef>
              <a:buSzPct val="100000"/>
              <a:buFont typeface="+mj-lt"/>
              <a:buAutoNum type="alphaLcParenR"/>
            </a:pPr>
            <a:r>
              <a:rPr lang="en-US" sz="1600" dirty="0">
                <a:solidFill>
                  <a:schemeClr val="tx1"/>
                </a:solidFill>
                <a:latin typeface="Arial" panose="020B0604020202020204" pitchFamily="34" charset="0"/>
                <a:ea typeface="Calibri" panose="020F0502020204030204" pitchFamily="34" charset="0"/>
              </a:rPr>
              <a:t>Using the definition of disability in the Accessible Canada Act to replace the definition for “persons with disabilities”? </a:t>
            </a:r>
          </a:p>
          <a:p>
            <a:pPr marL="1200150" lvl="1" indent="-457200">
              <a:spcBef>
                <a:spcPts val="0"/>
              </a:spcBef>
              <a:buSzPct val="100000"/>
              <a:buFont typeface="+mj-lt"/>
              <a:buAutoNum type="alphaLcParenR"/>
            </a:pPr>
            <a:r>
              <a:rPr lang="en-US" sz="1600" dirty="0">
                <a:solidFill>
                  <a:schemeClr val="tx1"/>
                </a:solidFill>
                <a:latin typeface="Arial" panose="020B0604020202020204" pitchFamily="34" charset="0"/>
                <a:ea typeface="Calibri" panose="020F0502020204030204" pitchFamily="34" charset="0"/>
              </a:rPr>
              <a:t>Maintaining women as a designated group? </a:t>
            </a:r>
          </a:p>
          <a:p>
            <a:pPr lvl="1" indent="0">
              <a:spcBef>
                <a:spcPts val="0"/>
              </a:spcBef>
              <a:buSzPct val="100000"/>
              <a:buNone/>
            </a:pPr>
            <a:endParaRPr lang="en-US" sz="1600" dirty="0">
              <a:solidFill>
                <a:schemeClr val="tx1"/>
              </a:solidFill>
              <a:latin typeface="Arial" panose="020B0604020202020204" pitchFamily="34" charset="0"/>
              <a:ea typeface="Calibri" panose="020F0502020204030204" pitchFamily="34" charset="0"/>
            </a:endParaRPr>
          </a:p>
          <a:p>
            <a:pPr marL="457200" indent="-457200">
              <a:spcAft>
                <a:spcPts val="200"/>
              </a:spcAft>
              <a:buSzPct val="100000"/>
              <a:buFont typeface="+mj-lt"/>
              <a:buAutoNum type="arabicPeriod"/>
            </a:pPr>
            <a:r>
              <a:rPr lang="en-CA" sz="1800" dirty="0">
                <a:solidFill>
                  <a:schemeClr val="tx1"/>
                </a:solidFill>
                <a:latin typeface="Arial" panose="020B0604020202020204" pitchFamily="34" charset="0"/>
              </a:rPr>
              <a:t>How would you define these designated groups? </a:t>
            </a:r>
          </a:p>
          <a:p>
            <a:pPr marL="457200" indent="-457200">
              <a:spcAft>
                <a:spcPts val="200"/>
              </a:spcAft>
              <a:buSzPct val="100000"/>
              <a:buFont typeface="+mj-lt"/>
              <a:buAutoNum type="arabicPeriod"/>
            </a:pPr>
            <a:endParaRPr lang="en-CA" sz="1800" dirty="0">
              <a:solidFill>
                <a:schemeClr val="tx1"/>
              </a:solidFill>
              <a:latin typeface="Arial" panose="020B0604020202020204" pitchFamily="34" charset="0"/>
            </a:endParaRPr>
          </a:p>
          <a:p>
            <a:pPr marL="457200" indent="-457200">
              <a:spcAft>
                <a:spcPts val="200"/>
              </a:spcAft>
              <a:buSzPct val="100000"/>
              <a:buFont typeface="+mj-lt"/>
              <a:buAutoNum type="arabicPeriod"/>
            </a:pPr>
            <a:r>
              <a:rPr lang="en-CA" sz="1800" dirty="0">
                <a:solidFill>
                  <a:schemeClr val="tx1"/>
                </a:solidFill>
                <a:latin typeface="Arial" panose="020B0604020202020204" pitchFamily="34" charset="0"/>
              </a:rPr>
              <a:t>Are there other groups that should be further studied and considered for inclusion as designated groups under the Act? If so, what groups and why?</a:t>
            </a:r>
          </a:p>
          <a:p>
            <a:pPr marL="457200" indent="-457200">
              <a:spcBef>
                <a:spcPts val="0"/>
              </a:spcBef>
              <a:buSzPct val="100000"/>
              <a:buFont typeface="+mj-lt"/>
              <a:buAutoNum type="arabicPeriod"/>
            </a:pPr>
            <a:endParaRPr lang="en-CA" sz="1800" dirty="0">
              <a:solidFill>
                <a:schemeClr val="tx1"/>
              </a:solidFill>
              <a:latin typeface="Arial" panose="020B0604020202020204" pitchFamily="34" charset="0"/>
            </a:endParaRPr>
          </a:p>
          <a:p>
            <a:pPr marL="457200" indent="-457200">
              <a:spcBef>
                <a:spcPts val="0"/>
              </a:spcBef>
              <a:buSzPct val="100000"/>
              <a:buFont typeface="+mj-lt"/>
              <a:buAutoNum type="arabicPeriod"/>
            </a:pPr>
            <a:r>
              <a:rPr lang="en-CA" sz="1800" dirty="0">
                <a:solidFill>
                  <a:schemeClr val="tx1"/>
                </a:solidFill>
                <a:latin typeface="Arial" panose="020B0604020202020204" pitchFamily="34" charset="0"/>
              </a:rPr>
              <a:t>Would you keep the definitions of the designated groups in the Act, where they currently are, or would you move them to the Regulations? Why? </a:t>
            </a:r>
          </a:p>
        </p:txBody>
      </p:sp>
    </p:spTree>
    <p:extLst>
      <p:ext uri="{BB962C8B-B14F-4D97-AF65-F5344CB8AC3E}">
        <p14:creationId xmlns:p14="http://schemas.microsoft.com/office/powerpoint/2010/main" val="342756109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900D19-EDD2-185B-4E3C-9E3C70BC66D0}"/>
              </a:ext>
            </a:extLst>
          </p:cNvPr>
          <p:cNvSpPr>
            <a:spLocks noGrp="1"/>
          </p:cNvSpPr>
          <p:nvPr>
            <p:ph type="sldNum" sz="quarter" idx="12"/>
          </p:nvPr>
        </p:nvSpPr>
        <p:spPr/>
        <p:txBody>
          <a:bodyPr/>
          <a:lstStyle/>
          <a:p>
            <a:fld id="{32D4B517-E49B-41B6-9DBC-23634E0F1CDC}" type="slidenum">
              <a:rPr lang="en-CA" smtClean="0"/>
              <a:t>9</a:t>
            </a:fld>
            <a:endParaRPr lang="en-CA"/>
          </a:p>
        </p:txBody>
      </p:sp>
      <p:sp>
        <p:nvSpPr>
          <p:cNvPr id="4" name="Title 3">
            <a:extLst>
              <a:ext uri="{FF2B5EF4-FFF2-40B4-BE49-F238E27FC236}">
                <a16:creationId xmlns:a16="http://schemas.microsoft.com/office/drawing/2014/main" id="{0BC01F41-1CE3-66EE-8B50-9D3516C42657}"/>
              </a:ext>
            </a:extLst>
          </p:cNvPr>
          <p:cNvSpPr>
            <a:spLocks noGrp="1"/>
          </p:cNvSpPr>
          <p:nvPr>
            <p:ph type="title"/>
          </p:nvPr>
        </p:nvSpPr>
        <p:spPr/>
        <p:txBody>
          <a:bodyPr/>
          <a:lstStyle/>
          <a:p>
            <a:r>
              <a:rPr lang="en-CA" sz="2800"/>
              <a:t>Collection of Survey Data</a:t>
            </a:r>
            <a:endParaRPr lang="en-US"/>
          </a:p>
        </p:txBody>
      </p:sp>
      <p:sp>
        <p:nvSpPr>
          <p:cNvPr id="7" name="Arrow: Pentagon 6">
            <a:extLst>
              <a:ext uri="{FF2B5EF4-FFF2-40B4-BE49-F238E27FC236}">
                <a16:creationId xmlns:a16="http://schemas.microsoft.com/office/drawing/2014/main" id="{C7EDCE28-5577-CF4E-2BDE-AEAD07366A3A}"/>
              </a:ext>
              <a:ext uri="{C183D7F6-B498-43B3-948B-1728B52AA6E4}">
                <adec:decorative xmlns:adec="http://schemas.microsoft.com/office/drawing/2017/decorative" val="1"/>
              </a:ext>
            </a:extLst>
          </p:cNvPr>
          <p:cNvSpPr/>
          <p:nvPr/>
        </p:nvSpPr>
        <p:spPr>
          <a:xfrm>
            <a:off x="715467" y="1509346"/>
            <a:ext cx="4495208" cy="4543467"/>
          </a:xfrm>
          <a:prstGeom prst="homePlate">
            <a:avLst/>
          </a:prstGeom>
          <a:noFill/>
          <a:ln w="76200">
            <a:solidFill>
              <a:schemeClr val="accent3"/>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8" name="TextBox 7">
            <a:extLst>
              <a:ext uri="{FF2B5EF4-FFF2-40B4-BE49-F238E27FC236}">
                <a16:creationId xmlns:a16="http://schemas.microsoft.com/office/drawing/2014/main" id="{D456734A-F0B6-8BA3-9F49-FC0164DF8B63}"/>
              </a:ext>
            </a:extLst>
          </p:cNvPr>
          <p:cNvSpPr txBox="1"/>
          <p:nvPr/>
        </p:nvSpPr>
        <p:spPr>
          <a:xfrm>
            <a:off x="857759" y="2136033"/>
            <a:ext cx="3188202" cy="3416320"/>
          </a:xfrm>
          <a:prstGeom prst="rect">
            <a:avLst/>
          </a:prstGeom>
          <a:noFill/>
        </p:spPr>
        <p:txBody>
          <a:bodyPr wrap="square" lIns="91440" tIns="45720" rIns="91440" bIns="45720" anchor="t">
            <a:spAutoFit/>
          </a:bodyPr>
          <a:lstStyle/>
          <a:p>
            <a:pPr marL="0" marR="0">
              <a:spcBef>
                <a:spcPts val="0"/>
              </a:spcBef>
              <a:spcAft>
                <a:spcPts val="0"/>
              </a:spcAft>
            </a:pPr>
            <a:r>
              <a:rPr lang="en-CA" dirty="0">
                <a:effectLst/>
                <a:ea typeface="Calibri" panose="020F0502020204030204" pitchFamily="34" charset="0"/>
              </a:rPr>
              <a:t>The Act currently requires employers, for the purpose of implementing employment equity, </a:t>
            </a:r>
            <a:r>
              <a:rPr lang="en-CA" b="1" dirty="0">
                <a:effectLst/>
                <a:ea typeface="Calibri" panose="020F0502020204030204" pitchFamily="34" charset="0"/>
              </a:rPr>
              <a:t>to collect and analyze workforce information </a:t>
            </a:r>
            <a:r>
              <a:rPr lang="en-CA" dirty="0">
                <a:effectLst/>
                <a:ea typeface="Calibri" panose="020F0502020204030204" pitchFamily="34" charset="0"/>
              </a:rPr>
              <a:t>(including information collected via the workforce survey questionnaire, also known as the self-identification survey) </a:t>
            </a:r>
            <a:r>
              <a:rPr lang="en-CA" b="1" dirty="0">
                <a:effectLst/>
                <a:ea typeface="Calibri" panose="020F0502020204030204" pitchFamily="34" charset="0"/>
              </a:rPr>
              <a:t>to determine the degree of underrepresentation for designated groups</a:t>
            </a:r>
            <a:r>
              <a:rPr lang="en-CA" dirty="0">
                <a:effectLst/>
                <a:ea typeface="Calibri" panose="020F0502020204030204" pitchFamily="34" charset="0"/>
              </a:rPr>
              <a:t>. </a:t>
            </a:r>
          </a:p>
        </p:txBody>
      </p:sp>
      <p:sp>
        <p:nvSpPr>
          <p:cNvPr id="6" name="Arrow: Pentagon 5">
            <a:extLst>
              <a:ext uri="{FF2B5EF4-FFF2-40B4-BE49-F238E27FC236}">
                <a16:creationId xmlns:a16="http://schemas.microsoft.com/office/drawing/2014/main" id="{CF5CC21E-0835-2665-A8EA-9A2CF54F00A0}"/>
              </a:ext>
              <a:ext uri="{C183D7F6-B498-43B3-948B-1728B52AA6E4}">
                <adec:decorative xmlns:adec="http://schemas.microsoft.com/office/drawing/2017/decorative" val="1"/>
              </a:ext>
            </a:extLst>
          </p:cNvPr>
          <p:cNvSpPr/>
          <p:nvPr/>
        </p:nvSpPr>
        <p:spPr>
          <a:xfrm flipH="1">
            <a:off x="4464951" y="1161563"/>
            <a:ext cx="7266519" cy="1088074"/>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solidFill>
                <a:schemeClr val="accent4"/>
              </a:solidFill>
            </a:endParaRPr>
          </a:p>
        </p:txBody>
      </p:sp>
      <p:sp>
        <p:nvSpPr>
          <p:cNvPr id="9" name="TextBox 8">
            <a:extLst>
              <a:ext uri="{FF2B5EF4-FFF2-40B4-BE49-F238E27FC236}">
                <a16:creationId xmlns:a16="http://schemas.microsoft.com/office/drawing/2014/main" id="{918E4BDC-6EC5-6A71-647B-879B216A6693}"/>
              </a:ext>
            </a:extLst>
          </p:cNvPr>
          <p:cNvSpPr txBox="1"/>
          <p:nvPr/>
        </p:nvSpPr>
        <p:spPr>
          <a:xfrm>
            <a:off x="6092843" y="1243148"/>
            <a:ext cx="5456176" cy="830997"/>
          </a:xfrm>
          <a:prstGeom prst="rect">
            <a:avLst/>
          </a:prstGeom>
          <a:noFill/>
        </p:spPr>
        <p:txBody>
          <a:bodyPr wrap="square" lIns="91440" tIns="45720" rIns="91440" bIns="45720" anchor="t">
            <a:spAutoFit/>
          </a:bodyPr>
          <a:lstStyle/>
          <a:p>
            <a:pPr algn="r"/>
            <a:r>
              <a:rPr lang="en-CA" sz="1600" dirty="0">
                <a:latin typeface="Arial" panose="020B0604020202020204" pitchFamily="34" charset="0"/>
                <a:ea typeface="Calibri" panose="020F0502020204030204" pitchFamily="34" charset="0"/>
              </a:rPr>
              <a:t>The workforce survey questionnaire </a:t>
            </a:r>
            <a:r>
              <a:rPr lang="en-CA" sz="1600" b="1" dirty="0">
                <a:latin typeface="Arial" panose="020B0604020202020204" pitchFamily="34" charset="0"/>
                <a:ea typeface="Calibri" panose="020F0502020204030204" pitchFamily="34" charset="0"/>
              </a:rPr>
              <a:t>only collects data on Aboriginal people, persons with disabilities and members of visible minorities.</a:t>
            </a:r>
            <a:endParaRPr lang="en-CA" sz="1600" dirty="0">
              <a:latin typeface="Arial" panose="020B0604020202020204" pitchFamily="34" charset="0"/>
              <a:ea typeface="Calibri" panose="020F0502020204030204" pitchFamily="34" charset="0"/>
            </a:endParaRPr>
          </a:p>
        </p:txBody>
      </p:sp>
      <p:sp>
        <p:nvSpPr>
          <p:cNvPr id="5" name="Arrow: Pentagon 4">
            <a:extLst>
              <a:ext uri="{FF2B5EF4-FFF2-40B4-BE49-F238E27FC236}">
                <a16:creationId xmlns:a16="http://schemas.microsoft.com/office/drawing/2014/main" id="{49C0A4B2-7269-A14A-668C-848D18942E0E}"/>
              </a:ext>
              <a:ext uri="{C183D7F6-B498-43B3-948B-1728B52AA6E4}">
                <adec:decorative xmlns:adec="http://schemas.microsoft.com/office/drawing/2017/decorative" val="1"/>
              </a:ext>
            </a:extLst>
          </p:cNvPr>
          <p:cNvSpPr/>
          <p:nvPr/>
        </p:nvSpPr>
        <p:spPr>
          <a:xfrm flipH="1">
            <a:off x="4886539" y="2358434"/>
            <a:ext cx="6844932" cy="1538970"/>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1" name="TextBox 10">
            <a:extLst>
              <a:ext uri="{FF2B5EF4-FFF2-40B4-BE49-F238E27FC236}">
                <a16:creationId xmlns:a16="http://schemas.microsoft.com/office/drawing/2014/main" id="{1D63F070-DF56-C0AB-4D41-E289843419FE}"/>
              </a:ext>
            </a:extLst>
          </p:cNvPr>
          <p:cNvSpPr txBox="1"/>
          <p:nvPr/>
        </p:nvSpPr>
        <p:spPr>
          <a:xfrm>
            <a:off x="5595257" y="2509747"/>
            <a:ext cx="5969915" cy="1323439"/>
          </a:xfrm>
          <a:prstGeom prst="rect">
            <a:avLst/>
          </a:prstGeom>
          <a:noFill/>
        </p:spPr>
        <p:txBody>
          <a:bodyPr wrap="square" lIns="91440" tIns="45720" rIns="91440" bIns="45720" anchor="t">
            <a:spAutoFit/>
          </a:bodyPr>
          <a:lstStyle/>
          <a:p>
            <a:pPr marL="0" marR="0" algn="r">
              <a:spcBef>
                <a:spcPts val="0"/>
              </a:spcBef>
              <a:spcAft>
                <a:spcPts val="0"/>
              </a:spcAft>
            </a:pPr>
            <a:r>
              <a:rPr lang="en-CA" sz="1600" b="1" dirty="0">
                <a:effectLst/>
                <a:latin typeface="Arial" panose="020B0604020202020204" pitchFamily="34" charset="0"/>
                <a:ea typeface="Calibri" panose="020F0502020204030204" pitchFamily="34" charset="0"/>
              </a:rPr>
              <a:t>Women are not included in current self-identification practices</a:t>
            </a:r>
            <a:r>
              <a:rPr lang="en-CA" sz="1600" dirty="0">
                <a:effectLst/>
                <a:latin typeface="Arial" panose="020B0604020202020204" pitchFamily="34" charset="0"/>
                <a:ea typeface="Calibri" panose="020F0502020204030204" pitchFamily="34" charset="0"/>
              </a:rPr>
              <a:t>, which means that employers may instead use other sources, such as administrative data (e.g. through a pay system), to identify women to meet data collection and workforce analysis requirements</a:t>
            </a:r>
          </a:p>
        </p:txBody>
      </p:sp>
      <p:sp>
        <p:nvSpPr>
          <p:cNvPr id="10" name="Arrow: Pentagon 9">
            <a:extLst>
              <a:ext uri="{FF2B5EF4-FFF2-40B4-BE49-F238E27FC236}">
                <a16:creationId xmlns:a16="http://schemas.microsoft.com/office/drawing/2014/main" id="{0E837679-F65D-3602-DBFC-245DF03EFE80}"/>
              </a:ext>
              <a:ext uri="{C183D7F6-B498-43B3-948B-1728B52AA6E4}">
                <adec:decorative xmlns:adec="http://schemas.microsoft.com/office/drawing/2017/decorative" val="1"/>
              </a:ext>
            </a:extLst>
          </p:cNvPr>
          <p:cNvSpPr/>
          <p:nvPr/>
        </p:nvSpPr>
        <p:spPr>
          <a:xfrm flipH="1">
            <a:off x="4886539" y="3997194"/>
            <a:ext cx="6844932" cy="1271491"/>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2" name="TextBox 11">
            <a:extLst>
              <a:ext uri="{FF2B5EF4-FFF2-40B4-BE49-F238E27FC236}">
                <a16:creationId xmlns:a16="http://schemas.microsoft.com/office/drawing/2014/main" id="{1FE657E7-DDD9-835F-42E9-4F893E533F02}"/>
              </a:ext>
            </a:extLst>
          </p:cNvPr>
          <p:cNvSpPr txBox="1"/>
          <p:nvPr/>
        </p:nvSpPr>
        <p:spPr>
          <a:xfrm>
            <a:off x="6086827" y="4105991"/>
            <a:ext cx="5513919" cy="1077218"/>
          </a:xfrm>
          <a:prstGeom prst="rect">
            <a:avLst/>
          </a:prstGeom>
          <a:noFill/>
        </p:spPr>
        <p:txBody>
          <a:bodyPr wrap="square" lIns="91440" tIns="45720" rIns="91440" bIns="45720" anchor="t">
            <a:spAutoFit/>
          </a:bodyPr>
          <a:lstStyle/>
          <a:p>
            <a:pPr algn="r"/>
            <a:r>
              <a:rPr lang="en-CA" sz="1600" dirty="0">
                <a:latin typeface="Arial" panose="020B0604020202020204" pitchFamily="34" charset="0"/>
                <a:ea typeface="Calibri" panose="020F0502020204030204" pitchFamily="34" charset="0"/>
              </a:rPr>
              <a:t>According to the Act and the Regulations, information collected, including self-identification information, </a:t>
            </a:r>
            <a:r>
              <a:rPr lang="en-CA" sz="1600" b="1" dirty="0">
                <a:latin typeface="Arial" panose="020B0604020202020204" pitchFamily="34" charset="0"/>
                <a:ea typeface="Calibri" panose="020F0502020204030204" pitchFamily="34" charset="0"/>
              </a:rPr>
              <a:t>is confidential </a:t>
            </a:r>
            <a:r>
              <a:rPr lang="en-CA" sz="1600" dirty="0">
                <a:latin typeface="Arial" panose="020B0604020202020204" pitchFamily="34" charset="0"/>
                <a:ea typeface="Calibri" panose="020F0502020204030204" pitchFamily="34" charset="0"/>
              </a:rPr>
              <a:t>and is </a:t>
            </a:r>
            <a:r>
              <a:rPr lang="en-CA" sz="1600" b="1" dirty="0">
                <a:latin typeface="Arial" panose="020B0604020202020204" pitchFamily="34" charset="0"/>
                <a:ea typeface="Calibri" panose="020F0502020204030204" pitchFamily="34" charset="0"/>
              </a:rPr>
              <a:t>only to be used for the purpose of implementing the employer’s obligations</a:t>
            </a:r>
            <a:r>
              <a:rPr lang="en-CA" sz="1600" dirty="0">
                <a:latin typeface="Arial" panose="020B0604020202020204" pitchFamily="34" charset="0"/>
                <a:ea typeface="Calibri" panose="020F0502020204030204" pitchFamily="34" charset="0"/>
              </a:rPr>
              <a:t> under the Act.</a:t>
            </a:r>
          </a:p>
        </p:txBody>
      </p:sp>
      <p:sp>
        <p:nvSpPr>
          <p:cNvPr id="13" name="Arrow: Pentagon 12">
            <a:extLst>
              <a:ext uri="{FF2B5EF4-FFF2-40B4-BE49-F238E27FC236}">
                <a16:creationId xmlns:a16="http://schemas.microsoft.com/office/drawing/2014/main" id="{AA747A1D-F52F-0B95-DF09-F08AA18F5CE5}"/>
              </a:ext>
              <a:ext uri="{C183D7F6-B498-43B3-948B-1728B52AA6E4}">
                <adec:decorative xmlns:adec="http://schemas.microsoft.com/office/drawing/2017/decorative" val="1"/>
              </a:ext>
            </a:extLst>
          </p:cNvPr>
          <p:cNvSpPr/>
          <p:nvPr/>
        </p:nvSpPr>
        <p:spPr>
          <a:xfrm flipH="1">
            <a:off x="4515796" y="5348654"/>
            <a:ext cx="7215673" cy="1016482"/>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solidFill>
                <a:schemeClr val="accent4"/>
              </a:solidFill>
            </a:endParaRPr>
          </a:p>
        </p:txBody>
      </p:sp>
      <p:sp>
        <p:nvSpPr>
          <p:cNvPr id="14" name="TextBox 13">
            <a:extLst>
              <a:ext uri="{FF2B5EF4-FFF2-40B4-BE49-F238E27FC236}">
                <a16:creationId xmlns:a16="http://schemas.microsoft.com/office/drawing/2014/main" id="{6D1CCD68-0FB4-AD98-36FC-5F110AD9BC6F}"/>
              </a:ext>
            </a:extLst>
          </p:cNvPr>
          <p:cNvSpPr txBox="1"/>
          <p:nvPr/>
        </p:nvSpPr>
        <p:spPr>
          <a:xfrm>
            <a:off x="6144570" y="5654529"/>
            <a:ext cx="5456176" cy="338554"/>
          </a:xfrm>
          <a:prstGeom prst="rect">
            <a:avLst/>
          </a:prstGeom>
          <a:noFill/>
        </p:spPr>
        <p:txBody>
          <a:bodyPr wrap="square" lIns="91440" tIns="45720" rIns="91440" bIns="45720" anchor="t">
            <a:spAutoFit/>
          </a:bodyPr>
          <a:lstStyle/>
          <a:p>
            <a:pPr algn="r"/>
            <a:r>
              <a:rPr lang="en-CA" sz="1600" b="1" dirty="0">
                <a:effectLst/>
                <a:latin typeface="Arial" panose="020B0604020202020204" pitchFamily="34" charset="0"/>
                <a:ea typeface="Calibri" panose="020F0502020204030204" pitchFamily="34" charset="0"/>
              </a:rPr>
              <a:t>Language on consent is not explicit in the Act</a:t>
            </a:r>
            <a:endParaRPr lang="en-CA" sz="1600" b="1" strike="sngStrike"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373075243"/>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643d9d5743364208b4b77292&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BBCB07D787428D439B0E0E430918D71F" ma:contentTypeVersion="22" ma:contentTypeDescription="Create a new document." ma:contentTypeScope="" ma:versionID="a4af89b30a6bd0652fe48b035e488b92">
  <xsd:schema xmlns:xsd="http://www.w3.org/2001/XMLSchema" xmlns:xs="http://www.w3.org/2001/XMLSchema" xmlns:p="http://schemas.microsoft.com/office/2006/metadata/properties" xmlns:ns2="d44d19f8-59b5-4198-bc96-87a4a52442ca" xmlns:ns3="0b3289e9-42db-4571-8ed8-633ad9a1f4cf" targetNamespace="http://schemas.microsoft.com/office/2006/metadata/properties" ma:root="true" ma:fieldsID="b7fba5ad7a15cff0362c8b53e67b81de" ns2:_="" ns3:_="">
    <xsd:import namespace="d44d19f8-59b5-4198-bc96-87a4a52442ca"/>
    <xsd:import namespace="0b3289e9-42db-4571-8ed8-633ad9a1f4cf"/>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ObjectDetectorVersions" minOccurs="0"/>
                <xsd:element ref="ns3:Tags" minOccurs="0"/>
                <xsd:element ref="ns3:Notes"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2:SharedWithUsers" minOccurs="0"/>
                <xsd:element ref="ns2:SharedWithDetails" minOccurs="0"/>
                <xsd:element ref="ns3:MediaServiceLocation" minOccurs="0"/>
                <xsd:element ref="ns3:MediaServiceSearchProperties" minOccurs="0"/>
                <xsd:element ref="ns3:Sign_x002d_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4d19f8-59b5-4198-bc96-87a4a52442c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0" nillable="true" ma:displayName="Taxonomy Catch All Column" ma:hidden="true" ma:list="{27643688-7764-432c-b808-41e6bad98a69}" ma:internalName="TaxCatchAll" ma:showField="CatchAllData" ma:web="d44d19f8-59b5-4198-bc96-87a4a52442ca">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3289e9-42db-4571-8ed8-633ad9a1f4c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Tags" ma:index="14" nillable="true" ma:displayName="Tags" ma:format="Dropdown" ma:internalName="Tags">
      <xsd:simpleType>
        <xsd:restriction base="dms:Text">
          <xsd:maxLength value="255"/>
        </xsd:restriction>
      </xsd:simpleType>
    </xsd:element>
    <xsd:element name="Notes" ma:index="15" nillable="true" ma:displayName="Notes" ma:format="Dropdown" ma:internalName="Notes">
      <xsd:simpleType>
        <xsd:restriction base="dms:Text">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Location" ma:index="26" nillable="true" ma:displayName="Location" ma:indexed="true" ma:internalName="MediaServiceLocation"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Sign_x002d_offstatus" ma:index="28" nillable="true" ma:displayName="Sign-off status" ma:format="Dropdown" ma:internalName="Sign_x002d_offstatus">
      <xsd:simpleType>
        <xsd:restriction base="dms:Choice">
          <xsd:enumeration value="Out for response"/>
          <xsd:enumeration value="In progress"/>
          <xsd:enumeration value="Completed"/>
          <xsd:enumeration value="Blocked/escalated"/>
          <xsd:enumeration value="For Review"/>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d44d19f8-59b5-4198-bc96-87a4a52442ca">
      <UserInfo>
        <DisplayName>OCHRO-PC-CDI-TA_BDPRH-PC-CDI-AT Members</DisplayName>
        <AccountId>7</AccountId>
        <AccountType/>
      </UserInfo>
      <UserInfo>
        <DisplayName>TBS-SCT_GoldBuild Members</DisplayName>
        <AccountId>12</AccountId>
        <AccountType/>
      </UserInfo>
      <UserInfo>
        <DisplayName>Seraphin, Gregory</DisplayName>
        <AccountId>42</AccountId>
        <AccountType/>
      </UserInfo>
      <UserInfo>
        <DisplayName>SharingLinks.5a812703-8ca7-4114-b991-0791d83305af.Flexible.2e2bd65d-3359-4da6-bdf5-8a980e57d45c</DisplayName>
        <AccountId>288</AccountId>
        <AccountType/>
      </UserInfo>
      <UserInfo>
        <DisplayName>Information Management Operation - Opération de gestion de l'information Members</DisplayName>
        <AccountId>25</AccountId>
        <AccountType/>
      </UserInfo>
      <UserInfo>
        <DisplayName>Meagan Collins-PC</DisplayName>
        <AccountId>192</AccountId>
        <AccountType/>
      </UserInfo>
      <UserInfo>
        <DisplayName>SharingLinks.243d20ee-2744-4ade-b860-4c043364edbf.Flexible.9c195357-6efc-4ca6-9d95-348e7c79036c</DisplayName>
        <AccountId>327</AccountId>
        <AccountType/>
      </UserInfo>
      <UserInfo>
        <DisplayName>Howland, Erin</DisplayName>
        <AccountId>77</AccountId>
        <AccountType/>
      </UserInfo>
      <UserInfo>
        <DisplayName>Lacroix, Josee</DisplayName>
        <AccountId>85</AccountId>
        <AccountType/>
      </UserInfo>
      <UserInfo>
        <DisplayName>Charlebois, Genevieve</DisplayName>
        <AccountId>46</AccountId>
        <AccountType/>
      </UserInfo>
      <UserInfo>
        <DisplayName>Hudon, Nicole</DisplayName>
        <AccountId>103</AccountId>
        <AccountType/>
      </UserInfo>
      <UserInfo>
        <DisplayName>Letendre, Kristine (she, elle)</DisplayName>
        <AccountId>115</AccountId>
        <AccountType/>
      </UserInfo>
      <UserInfo>
        <DisplayName>SharingLinks.3cde40b2-7c3f-4853-8f69-13a50da1723c.OrganizationEdit.864fe83b-7c3e-426f-a9ed-284db1f9b621</DisplayName>
        <AccountId>223</AccountId>
        <AccountType/>
      </UserInfo>
      <UserInfo>
        <DisplayName>Desroches, Madeleine (She, Elle)</DisplayName>
        <AccountId>36</AccountId>
        <AccountType/>
      </UserInfo>
      <UserInfo>
        <DisplayName>Dakin, Nathalie</DisplayName>
        <AccountId>114</AccountId>
        <AccountType/>
      </UserInfo>
      <UserInfo>
        <DisplayName>Parriag, Natasha (she/her, elle)</DisplayName>
        <AccountId>49</AccountId>
        <AccountType/>
      </UserInfo>
      <UserInfo>
        <DisplayName>Gagnon, Annie</DisplayName>
        <AccountId>27</AccountId>
        <AccountType/>
      </UserInfo>
    </SharedWithUsers>
    <Notes xmlns="0b3289e9-42db-4571-8ed8-633ad9a1f4cf" xsi:nil="true"/>
    <lcf76f155ced4ddcb4097134ff3c332f xmlns="0b3289e9-42db-4571-8ed8-633ad9a1f4cf">
      <Terms xmlns="http://schemas.microsoft.com/office/infopath/2007/PartnerControls"/>
    </lcf76f155ced4ddcb4097134ff3c332f>
    <Sign_x002d_offstatus xmlns="0b3289e9-42db-4571-8ed8-633ad9a1f4cf" xsi:nil="true"/>
    <TaxCatchAll xmlns="d44d19f8-59b5-4198-bc96-87a4a52442ca" xsi:nil="true"/>
    <Tags xmlns="0b3289e9-42db-4571-8ed8-633ad9a1f4cf" xsi:nil="true"/>
    <_dlc_DocId xmlns="d44d19f8-59b5-4198-bc96-87a4a52442ca">F342V4FPPRUA-947288944-70104</_dlc_DocId>
    <_dlc_DocIdUrl xmlns="d44d19f8-59b5-4198-bc96-87a4a52442ca">
      <Url>https://056gc.sharepoint.com/sites/OCHRO-PC-CDI_BDPRH-PC-CDI/_layouts/15/DocIdRedir.aspx?ID=F342V4FPPRUA-947288944-70104</Url>
      <Description>F342V4FPPRUA-947288944-70104</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6858A4-4AD3-4593-93E2-6E3FEDB2B569}">
  <ds:schemaRefs>
    <ds:schemaRef ds:uri="http://schemas.microsoft.com/sharepoint/events"/>
  </ds:schemaRefs>
</ds:datastoreItem>
</file>

<file path=customXml/itemProps2.xml><?xml version="1.0" encoding="utf-8"?>
<ds:datastoreItem xmlns:ds="http://schemas.openxmlformats.org/officeDocument/2006/customXml" ds:itemID="{7F8A1777-8E71-44DE-8650-61EDEFC4A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4d19f8-59b5-4198-bc96-87a4a52442ca"/>
    <ds:schemaRef ds:uri="0b3289e9-42db-4571-8ed8-633ad9a1f4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FED566-00F0-4A6A-A316-C5593D8B7C3F}">
  <ds:schemaRefs>
    <ds:schemaRef ds:uri="http://www.w3.org/XML/1998/namespace"/>
    <ds:schemaRef ds:uri="http://purl.org/dc/elements/1.1/"/>
    <ds:schemaRef ds:uri="0b3289e9-42db-4571-8ed8-633ad9a1f4cf"/>
    <ds:schemaRef ds:uri="http://schemas.openxmlformats.org/package/2006/metadata/core-properties"/>
    <ds:schemaRef ds:uri="http://schemas.microsoft.com/office/2006/documentManagement/types"/>
    <ds:schemaRef ds:uri="http://purl.org/dc/terms/"/>
    <ds:schemaRef ds:uri="http://schemas.microsoft.com/office/2006/metadata/properties"/>
    <ds:schemaRef ds:uri="http://schemas.microsoft.com/office/infopath/2007/PartnerControls"/>
    <ds:schemaRef ds:uri="d44d19f8-59b5-4198-bc96-87a4a52442ca"/>
    <ds:schemaRef ds:uri="http://purl.org/dc/dcmitype/"/>
  </ds:schemaRefs>
</ds:datastoreItem>
</file>

<file path=customXml/itemProps4.xml><?xml version="1.0" encoding="utf-8"?>
<ds:datastoreItem xmlns:ds="http://schemas.openxmlformats.org/officeDocument/2006/customXml" ds:itemID="{B506CC89-3D78-4B46-B4D2-5C60D16B98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16756</TotalTime>
  <Words>3787</Words>
  <Application>Microsoft Office PowerPoint</Application>
  <PresentationFormat>Widescreen</PresentationFormat>
  <Paragraphs>261</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Arial</vt:lpstr>
      <vt:lpstr>Calibri</vt:lpstr>
      <vt:lpstr>Courier New</vt:lpstr>
      <vt:lpstr>Symbol</vt:lpstr>
      <vt:lpstr>Office Theme</vt:lpstr>
      <vt:lpstr>Modernizing the Federal Employment Equity Act Engagement with Diversity and Inclusion Networks</vt:lpstr>
      <vt:lpstr>Context</vt:lpstr>
      <vt:lpstr>Purpose</vt:lpstr>
      <vt:lpstr>Theme One</vt:lpstr>
      <vt:lpstr>Definitions and Terminology</vt:lpstr>
      <vt:lpstr>Task Force Recommendations: Definitions and Terminology</vt:lpstr>
      <vt:lpstr>The Act vs Regulations</vt:lpstr>
      <vt:lpstr>Topics and Questions for Consultation: Definitions and Terminology </vt:lpstr>
      <vt:lpstr>Collection of Survey Data</vt:lpstr>
      <vt:lpstr>Task Force Recommendations: Collection of Survey Data</vt:lpstr>
      <vt:lpstr>Topics and Questions for Consultation: Consent and Data Collection </vt:lpstr>
      <vt:lpstr>Theme Two</vt:lpstr>
      <vt:lpstr>Meaningful Consultations</vt:lpstr>
      <vt:lpstr>Task Force Recommendations: Meaningful Consultations</vt:lpstr>
      <vt:lpstr>Topics and Questions for Consultation: Meaningful Consultations </vt:lpstr>
      <vt:lpstr>Theme Three</vt:lpstr>
      <vt:lpstr>Barrier Removal and Reasonable Progress</vt:lpstr>
      <vt:lpstr>Task Force Recommendations: Barrier Removal and Reasonable Progress</vt:lpstr>
      <vt:lpstr>Discussion Questions: Barrier Removal and Reasonable Progress</vt:lpstr>
      <vt:lpstr>Regulatory Oversight, Penalties, and Complaints</vt:lpstr>
      <vt:lpstr>Task Force Recommendations: Regulatory Oversight, Penalties, and Complaints</vt:lpstr>
      <vt:lpstr>Discussion Questions: Regulatory Oversight, Penalties, and Complaints</vt:lpstr>
      <vt:lpstr>Theme Four</vt:lpstr>
      <vt:lpstr>Reporting Frequency and Data Transparency</vt:lpstr>
      <vt:lpstr>Task Force Recommendations: Reporting Frequency and Data Transparency</vt:lpstr>
      <vt:lpstr>Discussion Questions: Measuring Success and Reporting</vt:lpstr>
      <vt:lpstr>Discussion Questions: Other</vt:lpstr>
      <vt:lpstr>Next Steps</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Luketa, Laura</cp:lastModifiedBy>
  <cp:revision>84</cp:revision>
  <cp:lastPrinted>2023-04-06T14:04:33Z</cp:lastPrinted>
  <dcterms:created xsi:type="dcterms:W3CDTF">2015-11-06T15:38:40Z</dcterms:created>
  <dcterms:modified xsi:type="dcterms:W3CDTF">2024-05-31T15:36:28Z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0ae614d2-e518-4ef1-a5c0-a3bc3a01a186</vt:lpwstr>
  </property>
  <property fmtid="{D5CDD505-2E9C-101B-9397-08002B2CF9AE}" pid="3" name="TBSSCTCLASSIFICATION">
    <vt:lpwstr>No Classification Selected</vt:lpwstr>
  </property>
  <property fmtid="{D5CDD505-2E9C-101B-9397-08002B2CF9AE}" pid="4" name="SECCLASS">
    <vt:lpwstr>CLASSN</vt:lpwstr>
  </property>
  <property fmtid="{D5CDD505-2E9C-101B-9397-08002B2CF9AE}" pid="5" name="MSIP_Label_3d0ca00b-3f0e-465a-aac7-1a6a22fcea40_Enabled">
    <vt:lpwstr>true</vt:lpwstr>
  </property>
  <property fmtid="{D5CDD505-2E9C-101B-9397-08002B2CF9AE}" pid="6" name="MSIP_Label_3d0ca00b-3f0e-465a-aac7-1a6a22fcea40_SetDate">
    <vt:lpwstr>2023-01-18T20:58:21Z</vt:lpwstr>
  </property>
  <property fmtid="{D5CDD505-2E9C-101B-9397-08002B2CF9AE}" pid="7" name="MSIP_Label_3d0ca00b-3f0e-465a-aac7-1a6a22fcea40_Method">
    <vt:lpwstr>Privileged</vt:lpwstr>
  </property>
  <property fmtid="{D5CDD505-2E9C-101B-9397-08002B2CF9AE}" pid="8" name="MSIP_Label_3d0ca00b-3f0e-465a-aac7-1a6a22fcea40_Name">
    <vt:lpwstr>3d0ca00b-3f0e-465a-aac7-1a6a22fcea40</vt:lpwstr>
  </property>
  <property fmtid="{D5CDD505-2E9C-101B-9397-08002B2CF9AE}" pid="9" name="MSIP_Label_3d0ca00b-3f0e-465a-aac7-1a6a22fcea40_SiteId">
    <vt:lpwstr>6397df10-4595-4047-9c4f-03311282152b</vt:lpwstr>
  </property>
  <property fmtid="{D5CDD505-2E9C-101B-9397-08002B2CF9AE}" pid="10" name="MSIP_Label_3d0ca00b-3f0e-465a-aac7-1a6a22fcea40_ActionId">
    <vt:lpwstr>cec8afe0-c19d-4447-8364-7d055a3d09c8</vt:lpwstr>
  </property>
  <property fmtid="{D5CDD505-2E9C-101B-9397-08002B2CF9AE}" pid="11" name="MSIP_Label_3d0ca00b-3f0e-465a-aac7-1a6a22fcea40_ContentBits">
    <vt:lpwstr>1</vt:lpwstr>
  </property>
  <property fmtid="{D5CDD505-2E9C-101B-9397-08002B2CF9AE}" pid="12" name="ContentTypeId">
    <vt:lpwstr>0x010100BBCB07D787428D439B0E0E430918D71F</vt:lpwstr>
  </property>
  <property fmtid="{D5CDD505-2E9C-101B-9397-08002B2CF9AE}" pid="13" name="MediaServiceImageTags">
    <vt:lpwstr/>
  </property>
  <property fmtid="{D5CDD505-2E9C-101B-9397-08002B2CF9AE}" pid="14" name="_dlc_DocIdItemGuid">
    <vt:lpwstr>f1129d4b-1778-4e1e-adad-fcad3ba873b3</vt:lpwstr>
  </property>
</Properties>
</file>