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4"/>
  </p:notesMasterIdLst>
  <p:handoutMasterIdLst>
    <p:handoutMasterId r:id="rId35"/>
  </p:handoutMasterIdLst>
  <p:sldIdLst>
    <p:sldId id="263" r:id="rId6"/>
    <p:sldId id="265" r:id="rId7"/>
    <p:sldId id="289" r:id="rId8"/>
    <p:sldId id="298" r:id="rId9"/>
    <p:sldId id="299" r:id="rId10"/>
    <p:sldId id="300" r:id="rId11"/>
    <p:sldId id="304" r:id="rId12"/>
    <p:sldId id="268" r:id="rId13"/>
    <p:sldId id="305" r:id="rId14"/>
    <p:sldId id="306" r:id="rId15"/>
    <p:sldId id="271" r:id="rId16"/>
    <p:sldId id="307" r:id="rId17"/>
    <p:sldId id="308" r:id="rId18"/>
    <p:sldId id="309" r:id="rId19"/>
    <p:sldId id="276" r:id="rId20"/>
    <p:sldId id="310" r:id="rId21"/>
    <p:sldId id="311" r:id="rId22"/>
    <p:sldId id="312" r:id="rId23"/>
    <p:sldId id="280" r:id="rId24"/>
    <p:sldId id="313" r:id="rId25"/>
    <p:sldId id="282" r:id="rId26"/>
    <p:sldId id="283" r:id="rId27"/>
    <p:sldId id="314" r:id="rId28"/>
    <p:sldId id="315" r:id="rId29"/>
    <p:sldId id="316" r:id="rId30"/>
    <p:sldId id="287" r:id="rId31"/>
    <p:sldId id="288" r:id="rId32"/>
    <p:sldId id="295" r:id="rId33"/>
  </p:sldIdLst>
  <p:sldSz cx="12192000" cy="6858000"/>
  <p:notesSz cx="7010400" cy="9296400"/>
  <p:custDataLst>
    <p:tags r:id="rId3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482" userDrawn="1">
          <p15:clr>
            <a:srgbClr val="A4A3A4"/>
          </p15:clr>
        </p15:guide>
        <p15:guide id="3" orient="horz" pos="300" userDrawn="1">
          <p15:clr>
            <a:srgbClr val="A4A3A4"/>
          </p15:clr>
        </p15:guide>
        <p15:guide id="4" orient="horz" pos="572" userDrawn="1">
          <p15:clr>
            <a:srgbClr val="A4A3A4"/>
          </p15:clr>
        </p15:guide>
        <p15:guide id="5" pos="3840" userDrawn="1">
          <p15:clr>
            <a:srgbClr val="A4A3A4"/>
          </p15:clr>
        </p15:guide>
        <p15:guide id="6" pos="66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F3A5401-4DA7-2227-B026-208D4275933A}" name="Langlois, Marc (he/him, il)" initials="LM(i" userId="S::MLANGLOI@tbs-sct.gc.ca::164a3a90-f401-4a5f-ab82-17153630cf54" providerId="AD"/>
  <p188:author id="{795FA715-D659-F750-FF27-6103E43F0980}" name="Gagnon, Annie" initials="AG" userId="S::AGAGNON@tbs-sct.gc.ca::19d025f0-fc1f-4981-879a-a1e40859f333" providerId="AD"/>
  <p188:author id="{75990657-07F7-DA30-7E97-9D6F3C1F39B1}" name="Dakin, Nathalie" initials="ND" userId="S::NDAKIN@tbs-sct.gc.ca::37239000-99f9-4334-875b-e3f98b3a5e31" providerId="AD"/>
  <p188:author id="{EEF7DCA3-2F64-11D3-4E85-C4E2C52C99D5}" name="Parriag, Natasha (she/her, elle)" initials="Pe" userId="S::nparriag@tbs-sct.gc.ca::ead6a9c7-4109-4e76-8d9d-c695b449a344" providerId="AD"/>
  <p188:author id="{1A9BDBD6-EB33-6643-A95D-963BEA3C223B}" name="Roberge, Michelle-Sophie" initials="RMS" userId="S::MRoberge@tbs-sct.gc.ca::504d58c0-2ff7-477b-8391-759d526daed0" providerId="AD"/>
  <p188:author id="{E12E05EF-3DD8-0844-7E9B-F266C4DB5F9E}" name="Wesley-James, Michael (he/him, il)" initials="MW" userId="S::MWESJAMES@tbs-sct.gc.ca::07aeff9f-a14c-453c-a0f2-34e0297dc17c" providerId="AD"/>
  <p188:author id="{B80593FA-227A-1FF4-D9E2-EA0E888916E7}" name="Rossell, Paola" initials="" userId="S::PROSSELL@tbs-sct.gc.ca::cca7c288-91d8-446f-838a-5036f094885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B8"/>
    <a:srgbClr val="A6D8E7"/>
    <a:srgbClr val="5972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60"/>
  </p:normalViewPr>
  <p:slideViewPr>
    <p:cSldViewPr snapToGrid="0">
      <p:cViewPr varScale="1">
        <p:scale>
          <a:sx n="87" d="100"/>
          <a:sy n="87" d="100"/>
        </p:scale>
        <p:origin x="63" y="342"/>
      </p:cViewPr>
      <p:guideLst>
        <p:guide orient="horz" pos="2160"/>
        <p:guide orient="horz" pos="482"/>
        <p:guide orient="horz" pos="300"/>
        <p:guide orient="horz" pos="572"/>
        <p:guide pos="3840"/>
        <p:guide pos="66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8C125156-8CB5-4F94-B1DD-9DEF660CA43A}" type="datetimeFigureOut">
              <a:rPr lang="en-CA" smtClean="0"/>
              <a:t>2024-05-31</a:t>
            </a:fld>
            <a:endParaRPr lang="en-CA"/>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C297B32-12A3-46AB-84D3-B62C0D6D9FAB}" type="slidenum">
              <a:rPr lang="en-CA" smtClean="0"/>
              <a:t>‹#›</a:t>
            </a:fld>
            <a:endParaRPr lang="en-CA"/>
          </a:p>
        </p:txBody>
      </p:sp>
    </p:spTree>
    <p:extLst>
      <p:ext uri="{BB962C8B-B14F-4D97-AF65-F5344CB8AC3E}">
        <p14:creationId xmlns:p14="http://schemas.microsoft.com/office/powerpoint/2010/main" val="11937173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5BE00D6-E049-4381-83C8-29CB14B5448F}" type="datetimeFigureOut">
              <a:rPr lang="en-CA" smtClean="0"/>
              <a:t>2024-05-31</a:t>
            </a:fld>
            <a:endParaRPr lang="en-CA"/>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B3A5D88-BC26-4EFA-A680-927F6A4ACCF4}" type="slidenum">
              <a:rPr lang="en-CA" smtClean="0"/>
              <a:t>‹#›</a:t>
            </a:fld>
            <a:endParaRPr lang="en-CA"/>
          </a:p>
        </p:txBody>
      </p:sp>
    </p:spTree>
    <p:extLst>
      <p:ext uri="{BB962C8B-B14F-4D97-AF65-F5344CB8AC3E}">
        <p14:creationId xmlns:p14="http://schemas.microsoft.com/office/powerpoint/2010/main" val="2744622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1295467" y="2127978"/>
            <a:ext cx="9585011" cy="987095"/>
          </a:xfrm>
          <a:prstGeom prst="rect">
            <a:avLst/>
          </a:prstGeom>
        </p:spPr>
        <p:txBody>
          <a:bodyPr anchor="t"/>
          <a:lstStyle>
            <a:lvl1pPr algn="ctr">
              <a:defRPr sz="6600" b="0" cap="none" baseline="0">
                <a:solidFill>
                  <a:schemeClr val="tx2"/>
                </a:solidFill>
              </a:defRPr>
            </a:lvl1pPr>
          </a:lstStyle>
          <a:p>
            <a:r>
              <a:rPr lang="en-US"/>
              <a:t>Section title</a:t>
            </a:r>
            <a:endParaRPr lang="en-CA"/>
          </a:p>
        </p:txBody>
      </p:sp>
      <p:pic>
        <p:nvPicPr>
          <p:cNvPr id="10" name="Picture 9"/>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flipH="1" flipV="1">
            <a:off x="-240704" y="2889262"/>
            <a:ext cx="5528733" cy="4248150"/>
          </a:xfrm>
          <a:prstGeom prst="rect">
            <a:avLst/>
          </a:prstGeom>
        </p:spPr>
      </p:pic>
      <p:pic>
        <p:nvPicPr>
          <p:cNvPr id="11" name="Picture 10"/>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flipH="1" flipV="1">
            <a:off x="-336714" y="3104964"/>
            <a:ext cx="5512513" cy="4235688"/>
          </a:xfrm>
          <a:prstGeom prst="rect">
            <a:avLst/>
          </a:prstGeom>
        </p:spPr>
      </p:pic>
      <p:pic>
        <p:nvPicPr>
          <p:cNvPr id="12" name="Picture 11"/>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flipH="1" flipV="1">
            <a:off x="-336715" y="4155922"/>
            <a:ext cx="4148667" cy="2931033"/>
          </a:xfrm>
          <a:prstGeom prst="rect">
            <a:avLst/>
          </a:prstGeom>
        </p:spPr>
      </p:pic>
      <p:sp>
        <p:nvSpPr>
          <p:cNvPr id="13" name="Slide Number Placeholder 5"/>
          <p:cNvSpPr>
            <a:spLocks noGrp="1"/>
          </p:cNvSpPr>
          <p:nvPr>
            <p:ph type="sldNum" sz="quarter" idx="12"/>
          </p:nvPr>
        </p:nvSpPr>
        <p:spPr>
          <a:xfrm>
            <a:off x="8737600" y="6356351"/>
            <a:ext cx="2844800" cy="365125"/>
          </a:xfrm>
        </p:spPr>
        <p:txBody>
          <a:bodyPr/>
          <a:lstStyle/>
          <a:p>
            <a:fld id="{32D4B517-E49B-41B6-9DBC-23634E0F1CDC}" type="slidenum">
              <a:rPr lang="en-CA" smtClean="0"/>
              <a:t>‹#›</a:t>
            </a:fld>
            <a:endParaRPr lang="en-CA"/>
          </a:p>
        </p:txBody>
      </p:sp>
    </p:spTree>
    <p:extLst>
      <p:ext uri="{BB962C8B-B14F-4D97-AF65-F5344CB8AC3E}">
        <p14:creationId xmlns:p14="http://schemas.microsoft.com/office/powerpoint/2010/main" val="374503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100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2" accel="50000" decel="50000" fill="hold" nodeType="withEffect">
                                  <p:stCondLst>
                                    <p:cond delay="50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par>
                                <p:cTn id="13" presetID="2" presetClass="entr" presetSubtype="2" accel="50000" decel="50000" fill="hold" nodeType="withEffect">
                                  <p:stCondLst>
                                    <p:cond delay="75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1+#ppt_w/2"/>
                                          </p:val>
                                        </p:tav>
                                        <p:tav tm="100000">
                                          <p:val>
                                            <p:strVal val="#ppt_x"/>
                                          </p:val>
                                        </p:tav>
                                      </p:tavLst>
                                    </p:anim>
                                    <p:anim calcmode="lin" valueType="num">
                                      <p:cBhvr additive="base">
                                        <p:cTn id="16"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English">
    <p:spTree>
      <p:nvGrpSpPr>
        <p:cNvPr id="1" name=""/>
        <p:cNvGrpSpPr/>
        <p:nvPr/>
      </p:nvGrpSpPr>
      <p:grpSpPr>
        <a:xfrm>
          <a:off x="0" y="0"/>
          <a:ext cx="0" cy="0"/>
          <a:chOff x="0" y="0"/>
          <a:chExt cx="0" cy="0"/>
        </a:xfrm>
      </p:grpSpPr>
      <p:sp>
        <p:nvSpPr>
          <p:cNvPr id="14" name="Freeform 15"/>
          <p:cNvSpPr>
            <a:spLocks/>
          </p:cNvSpPr>
          <p:nvPr userDrawn="1"/>
        </p:nvSpPr>
        <p:spPr bwMode="auto">
          <a:xfrm>
            <a:off x="9283025" y="563605"/>
            <a:ext cx="2908300" cy="150813"/>
          </a:xfrm>
          <a:custGeom>
            <a:avLst/>
            <a:gdLst>
              <a:gd name="T0" fmla="*/ 96 w 1374"/>
              <a:gd name="T1" fmla="*/ 0 h 95"/>
              <a:gd name="T2" fmla="*/ 90 w 1374"/>
              <a:gd name="T3" fmla="*/ 0 h 95"/>
              <a:gd name="T4" fmla="*/ 0 w 1374"/>
              <a:gd name="T5" fmla="*/ 95 h 95"/>
              <a:gd name="T6" fmla="*/ 6 w 1374"/>
              <a:gd name="T7" fmla="*/ 95 h 95"/>
              <a:gd name="T8" fmla="*/ 1374 w 1374"/>
              <a:gd name="T9" fmla="*/ 95 h 95"/>
              <a:gd name="T10" fmla="*/ 1374 w 1374"/>
              <a:gd name="T11" fmla="*/ 0 h 95"/>
              <a:gd name="T12" fmla="*/ 96 w 13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374" h="95">
                <a:moveTo>
                  <a:pt x="96" y="0"/>
                </a:moveTo>
                <a:lnTo>
                  <a:pt x="90" y="0"/>
                </a:lnTo>
                <a:lnTo>
                  <a:pt x="0" y="95"/>
                </a:lnTo>
                <a:lnTo>
                  <a:pt x="6" y="95"/>
                </a:lnTo>
                <a:lnTo>
                  <a:pt x="1374" y="95"/>
                </a:lnTo>
                <a:lnTo>
                  <a:pt x="1374" y="0"/>
                </a:lnTo>
                <a:lnTo>
                  <a:pt x="96" y="0"/>
                </a:lnTo>
                <a:close/>
              </a:path>
            </a:pathLst>
          </a:custGeom>
          <a:solidFill>
            <a:srgbClr val="333E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5" name="Freeform 14"/>
          <p:cNvSpPr>
            <a:spLocks/>
          </p:cNvSpPr>
          <p:nvPr userDrawn="1"/>
        </p:nvSpPr>
        <p:spPr bwMode="auto">
          <a:xfrm>
            <a:off x="9105225" y="563605"/>
            <a:ext cx="368300" cy="150813"/>
          </a:xfrm>
          <a:custGeom>
            <a:avLst/>
            <a:gdLst>
              <a:gd name="T0" fmla="*/ 96 w 174"/>
              <a:gd name="T1" fmla="*/ 0 h 95"/>
              <a:gd name="T2" fmla="*/ 96 w 174"/>
              <a:gd name="T3" fmla="*/ 0 h 95"/>
              <a:gd name="T4" fmla="*/ 0 w 174"/>
              <a:gd name="T5" fmla="*/ 95 h 95"/>
              <a:gd name="T6" fmla="*/ 6 w 174"/>
              <a:gd name="T7" fmla="*/ 95 h 95"/>
              <a:gd name="T8" fmla="*/ 84 w 174"/>
              <a:gd name="T9" fmla="*/ 95 h 95"/>
              <a:gd name="T10" fmla="*/ 174 w 174"/>
              <a:gd name="T11" fmla="*/ 0 h 95"/>
              <a:gd name="T12" fmla="*/ 96 w 1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74" h="95">
                <a:moveTo>
                  <a:pt x="96" y="0"/>
                </a:moveTo>
                <a:lnTo>
                  <a:pt x="96" y="0"/>
                </a:lnTo>
                <a:lnTo>
                  <a:pt x="0" y="95"/>
                </a:lnTo>
                <a:lnTo>
                  <a:pt x="6" y="95"/>
                </a:lnTo>
                <a:lnTo>
                  <a:pt x="84" y="95"/>
                </a:lnTo>
                <a:lnTo>
                  <a:pt x="174" y="0"/>
                </a:lnTo>
                <a:lnTo>
                  <a:pt x="96" y="0"/>
                </a:lnTo>
                <a:close/>
              </a:path>
            </a:pathLst>
          </a:custGeom>
          <a:solidFill>
            <a:srgbClr val="CFD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6" name="Freeform 13"/>
          <p:cNvSpPr>
            <a:spLocks/>
          </p:cNvSpPr>
          <p:nvPr userDrawn="1"/>
        </p:nvSpPr>
        <p:spPr bwMode="auto">
          <a:xfrm>
            <a:off x="-677" y="563605"/>
            <a:ext cx="9309101" cy="150813"/>
          </a:xfrm>
          <a:custGeom>
            <a:avLst/>
            <a:gdLst>
              <a:gd name="T0" fmla="*/ 4398 w 4398"/>
              <a:gd name="T1" fmla="*/ 0 h 95"/>
              <a:gd name="T2" fmla="*/ 0 w 4398"/>
              <a:gd name="T3" fmla="*/ 0 h 95"/>
              <a:gd name="T4" fmla="*/ 0 w 4398"/>
              <a:gd name="T5" fmla="*/ 95 h 95"/>
              <a:gd name="T6" fmla="*/ 4302 w 4398"/>
              <a:gd name="T7" fmla="*/ 95 h 95"/>
              <a:gd name="T8" fmla="*/ 4398 w 4398"/>
              <a:gd name="T9" fmla="*/ 0 h 95"/>
            </a:gdLst>
            <a:ahLst/>
            <a:cxnLst>
              <a:cxn ang="0">
                <a:pos x="T0" y="T1"/>
              </a:cxn>
              <a:cxn ang="0">
                <a:pos x="T2" y="T3"/>
              </a:cxn>
              <a:cxn ang="0">
                <a:pos x="T4" y="T5"/>
              </a:cxn>
              <a:cxn ang="0">
                <a:pos x="T6" y="T7"/>
              </a:cxn>
              <a:cxn ang="0">
                <a:pos x="T8" y="T9"/>
              </a:cxn>
            </a:cxnLst>
            <a:rect l="0" t="0" r="r" b="b"/>
            <a:pathLst>
              <a:path w="4398" h="95">
                <a:moveTo>
                  <a:pt x="4398" y="0"/>
                </a:moveTo>
                <a:lnTo>
                  <a:pt x="0" y="0"/>
                </a:lnTo>
                <a:lnTo>
                  <a:pt x="0" y="95"/>
                </a:lnTo>
                <a:lnTo>
                  <a:pt x="4302" y="95"/>
                </a:lnTo>
                <a:lnTo>
                  <a:pt x="439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7" name="Title 1"/>
          <p:cNvSpPr>
            <a:spLocks noGrp="1"/>
          </p:cNvSpPr>
          <p:nvPr>
            <p:ph type="ctrTitle" hasCustomPrompt="1"/>
          </p:nvPr>
        </p:nvSpPr>
        <p:spPr>
          <a:xfrm>
            <a:off x="1103445" y="2060849"/>
            <a:ext cx="10270067" cy="613891"/>
          </a:xfrm>
          <a:prstGeom prst="rect">
            <a:avLst/>
          </a:prstGeom>
        </p:spPr>
        <p:txBody>
          <a:bodyPr/>
          <a:lstStyle>
            <a:lvl1pPr algn="l">
              <a:defRPr sz="3600">
                <a:solidFill>
                  <a:schemeClr val="tx2"/>
                </a:solidFill>
              </a:defRPr>
            </a:lvl1pPr>
          </a:lstStyle>
          <a:p>
            <a:r>
              <a:rPr lang="en-US"/>
              <a:t>Title</a:t>
            </a:r>
            <a:endParaRPr lang="en-CA"/>
          </a:p>
        </p:txBody>
      </p:sp>
      <p:sp>
        <p:nvSpPr>
          <p:cNvPr id="18" name="Text Placeholder 14"/>
          <p:cNvSpPr>
            <a:spLocks noGrp="1"/>
          </p:cNvSpPr>
          <p:nvPr>
            <p:ph type="body" sz="quarter" idx="13" hasCustomPrompt="1"/>
          </p:nvPr>
        </p:nvSpPr>
        <p:spPr>
          <a:xfrm>
            <a:off x="1103446" y="2708920"/>
            <a:ext cx="10273141" cy="720080"/>
          </a:xfrm>
          <a:prstGeom prst="rect">
            <a:avLst/>
          </a:prstGeom>
        </p:spPr>
        <p:txBody>
          <a:bodyPr/>
          <a:lstStyle>
            <a:lvl1pPr marL="0" indent="0">
              <a:buNone/>
              <a:defRPr sz="2400">
                <a:solidFill>
                  <a:schemeClr val="accent3"/>
                </a:solidFill>
              </a:defRPr>
            </a:lvl1pPr>
          </a:lstStyle>
          <a:p>
            <a:pPr lvl="0"/>
            <a:r>
              <a:rPr lang="en-US"/>
              <a:t>Sub-title</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2034" y="911006"/>
            <a:ext cx="5687644" cy="393759"/>
          </a:xfrm>
          <a:prstGeom prst="rect">
            <a:avLst/>
          </a:prstGeom>
        </p:spPr>
      </p:pic>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16493" y="806229"/>
            <a:ext cx="2094235" cy="484291"/>
          </a:xfrm>
          <a:prstGeom prst="rect">
            <a:avLst/>
          </a:prstGeom>
        </p:spPr>
      </p:pic>
      <p:sp>
        <p:nvSpPr>
          <p:cNvPr id="21" name="Slide Number Placeholder 5"/>
          <p:cNvSpPr>
            <a:spLocks noGrp="1"/>
          </p:cNvSpPr>
          <p:nvPr>
            <p:ph type="sldNum" sz="quarter" idx="12"/>
          </p:nvPr>
        </p:nvSpPr>
        <p:spPr>
          <a:xfrm>
            <a:off x="8737600" y="6356351"/>
            <a:ext cx="2844800" cy="365125"/>
          </a:xfrm>
        </p:spPr>
        <p:txBody>
          <a:bodyPr/>
          <a:lstStyle/>
          <a:p>
            <a:fld id="{32D4B517-E49B-41B6-9DBC-23634E0F1CDC}" type="slidenum">
              <a:rPr lang="en-CA" smtClean="0"/>
              <a:t>‹#›</a:t>
            </a:fld>
            <a:endParaRPr lang="en-CA"/>
          </a:p>
        </p:txBody>
      </p:sp>
    </p:spTree>
    <p:extLst>
      <p:ext uri="{BB962C8B-B14F-4D97-AF65-F5344CB8AC3E}">
        <p14:creationId xmlns:p14="http://schemas.microsoft.com/office/powerpoint/2010/main" val="35166169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50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0-#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100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0-#ppt_w/2"/>
                                          </p:val>
                                        </p:tav>
                                        <p:tav tm="100000">
                                          <p:val>
                                            <p:strVal val="#ppt_x"/>
                                          </p:val>
                                        </p:tav>
                                      </p:tavLst>
                                    </p:anim>
                                    <p:anim calcmode="lin" valueType="num">
                                      <p:cBhvr additive="base">
                                        <p:cTn id="16" dur="500" fill="hold"/>
                                        <p:tgtEl>
                                          <p:spTgt spid="14"/>
                                        </p:tgtEl>
                                        <p:attrNameLst>
                                          <p:attrName>ppt_y</p:attrName>
                                        </p:attrNameLst>
                                      </p:cBhvr>
                                      <p:tavLst>
                                        <p:tav tm="0">
                                          <p:val>
                                            <p:strVal val="#ppt_y"/>
                                          </p:val>
                                        </p:tav>
                                        <p:tav tm="100000">
                                          <p:val>
                                            <p:strVal val="#ppt_y"/>
                                          </p:val>
                                        </p:tav>
                                      </p:tavLst>
                                    </p:anim>
                                  </p:childTnLst>
                                </p:cTn>
                              </p:par>
                              <p:par>
                                <p:cTn id="17" presetID="10" presetClass="entr" presetSubtype="0" fill="hold" nodeType="withEffect">
                                  <p:stCondLst>
                                    <p:cond delay="125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par>
                                <p:cTn id="20" presetID="10" presetClass="entr" presetSubtype="0" fill="hold" nodeType="withEffect">
                                  <p:stCondLst>
                                    <p:cond delay="125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11" name="Content Placeholder 2"/>
          <p:cNvSpPr>
            <a:spLocks noGrp="1"/>
          </p:cNvSpPr>
          <p:nvPr>
            <p:ph idx="10" hasCustomPrompt="1"/>
          </p:nvPr>
        </p:nvSpPr>
        <p:spPr>
          <a:xfrm>
            <a:off x="1048280" y="1124744"/>
            <a:ext cx="1009544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a:t>Click to add text</a:t>
            </a:r>
          </a:p>
        </p:txBody>
      </p:sp>
      <p:sp>
        <p:nvSpPr>
          <p:cNvPr id="2" name="Title 1"/>
          <p:cNvSpPr>
            <a:spLocks noGrp="1"/>
          </p:cNvSpPr>
          <p:nvPr>
            <p:ph type="title"/>
          </p:nvPr>
        </p:nvSpPr>
        <p:spPr>
          <a:xfrm>
            <a:off x="1012265" y="138062"/>
            <a:ext cx="7243976" cy="878670"/>
          </a:xfrm>
          <a:prstGeom prst="rect">
            <a:avLst/>
          </a:prstGeom>
        </p:spPr>
        <p:txBody>
          <a:bodyPr wrap="none" lIns="0" tIns="0" rIns="0" bIns="0" anchor="ctr" anchorCtr="0"/>
          <a:lstStyle>
            <a:lvl1pPr marL="457200" indent="-457200" algn="l">
              <a:buFont typeface="Arial" panose="020B0604020202020204" pitchFamily="34" charset="0"/>
              <a:buNone/>
              <a:defRPr lang="en-CA" sz="2800" baseline="0">
                <a:solidFill>
                  <a:schemeClr val="accent1"/>
                </a:solidFill>
                <a:latin typeface="Calibri" panose="020F0502020204030204" pitchFamily="34" charset="0"/>
                <a:ea typeface="+mn-ea"/>
                <a:cs typeface="+mn-cs"/>
              </a:defRPr>
            </a:lvl1pPr>
          </a:lstStyle>
          <a:p>
            <a:pPr marL="0" marR="0" lvl="0" indent="0" algn="l" fontAlgn="auto">
              <a:lnSpc>
                <a:spcPct val="100000"/>
              </a:lnSpc>
              <a:spcBef>
                <a:spcPct val="20000"/>
              </a:spcBef>
              <a:spcAft>
                <a:spcPts val="0"/>
              </a:spcAft>
              <a:buClrTx/>
              <a:buSzTx/>
              <a:buFont typeface="Arial" panose="020B0604020202020204" pitchFamily="34" charset="0"/>
              <a:tabLst/>
            </a:pPr>
            <a:endParaRPr lang="en-CA"/>
          </a:p>
        </p:txBody>
      </p:sp>
    </p:spTree>
    <p:extLst>
      <p:ext uri="{BB962C8B-B14F-4D97-AF65-F5344CB8AC3E}">
        <p14:creationId xmlns:p14="http://schemas.microsoft.com/office/powerpoint/2010/main" val="2077113458"/>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sic Page With Picture and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16" name="Title 1"/>
          <p:cNvSpPr>
            <a:spLocks noGrp="1"/>
          </p:cNvSpPr>
          <p:nvPr>
            <p:ph type="title" hasCustomPrompt="1"/>
          </p:nvPr>
        </p:nvSpPr>
        <p:spPr>
          <a:xfrm>
            <a:off x="2434641" y="4617626"/>
            <a:ext cx="7309764" cy="467559"/>
          </a:xfrm>
          <a:prstGeom prst="rect">
            <a:avLst/>
          </a:prstGeom>
        </p:spPr>
        <p:txBody>
          <a:bodyPr anchor="t"/>
          <a:lstStyle>
            <a:lvl1pPr algn="l">
              <a:defRPr sz="1800" b="1" baseline="0">
                <a:solidFill>
                  <a:schemeClr val="tx2"/>
                </a:solidFill>
              </a:defRPr>
            </a:lvl1pPr>
          </a:lstStyle>
          <a:p>
            <a:r>
              <a:rPr lang="en-US"/>
              <a:t>Photo Caption</a:t>
            </a:r>
            <a:endParaRPr lang="en-CA"/>
          </a:p>
        </p:txBody>
      </p:sp>
      <p:sp>
        <p:nvSpPr>
          <p:cNvPr id="17" name="Picture Placeholder 2"/>
          <p:cNvSpPr>
            <a:spLocks noGrp="1"/>
          </p:cNvSpPr>
          <p:nvPr>
            <p:ph type="pic" idx="1" hasCustomPrompt="1"/>
          </p:nvPr>
        </p:nvSpPr>
        <p:spPr>
          <a:xfrm>
            <a:off x="2429205" y="1196752"/>
            <a:ext cx="7315200" cy="339471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Click to insert a picture</a:t>
            </a:r>
          </a:p>
        </p:txBody>
      </p:sp>
      <p:sp>
        <p:nvSpPr>
          <p:cNvPr id="19" name="Rectangle 18"/>
          <p:cNvSpPr/>
          <p:nvPr userDrawn="1"/>
        </p:nvSpPr>
        <p:spPr>
          <a:xfrm>
            <a:off x="2429206" y="4617133"/>
            <a:ext cx="60959" cy="46756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p>
        </p:txBody>
      </p:sp>
    </p:spTree>
    <p:extLst>
      <p:ext uri="{BB962C8B-B14F-4D97-AF65-F5344CB8AC3E}">
        <p14:creationId xmlns:p14="http://schemas.microsoft.com/office/powerpoint/2010/main" val="841984464"/>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Page Image">
    <p:bg>
      <p:bgPr>
        <a:solidFill>
          <a:schemeClr val="bg2"/>
        </a:solidFill>
        <a:effectLst/>
      </p:bgPr>
    </p:bg>
    <p:spTree>
      <p:nvGrpSpPr>
        <p:cNvPr id="1" name=""/>
        <p:cNvGrpSpPr/>
        <p:nvPr/>
      </p:nvGrpSpPr>
      <p:grpSpPr>
        <a:xfrm>
          <a:off x="0" y="0"/>
          <a:ext cx="0" cy="0"/>
          <a:chOff x="0" y="0"/>
          <a:chExt cx="0" cy="0"/>
        </a:xfrm>
      </p:grpSpPr>
      <p:sp>
        <p:nvSpPr>
          <p:cNvPr id="12" name="Picture Placeholder 2"/>
          <p:cNvSpPr>
            <a:spLocks noGrp="1"/>
          </p:cNvSpPr>
          <p:nvPr>
            <p:ph type="pic" idx="1" hasCustomPrompt="1"/>
          </p:nvPr>
        </p:nvSpPr>
        <p:spPr>
          <a:xfrm>
            <a:off x="0" y="548680"/>
            <a:ext cx="12192000" cy="6309320"/>
          </a:xfrm>
          <a:prstGeom prst="rect">
            <a:avLst/>
          </a:prstGeom>
        </p:spPr>
        <p:txBody>
          <a:bodyPr/>
          <a:lstStyle>
            <a:lvl1pPr marL="0" indent="0">
              <a:buNone/>
              <a:defRPr sz="14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Click to insert a picture</a:t>
            </a:r>
          </a:p>
        </p:txBody>
      </p:sp>
    </p:spTree>
    <p:extLst>
      <p:ext uri="{BB962C8B-B14F-4D97-AF65-F5344CB8AC3E}">
        <p14:creationId xmlns:p14="http://schemas.microsoft.com/office/powerpoint/2010/main" val="1313740679"/>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hoto Collage">
    <p:bg>
      <p:bgPr>
        <a:solidFill>
          <a:schemeClr val="bg2"/>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0" hasCustomPrompt="1"/>
          </p:nvPr>
        </p:nvSpPr>
        <p:spPr>
          <a:xfrm>
            <a:off x="6223590" y="841785"/>
            <a:ext cx="5968409" cy="3795823"/>
          </a:xfrm>
          <a:prstGeom prst="rect">
            <a:avLst/>
          </a:prstGeom>
        </p:spPr>
        <p:txBody>
          <a:bodyPr/>
          <a:lstStyle>
            <a:lvl1pPr marL="0" indent="0">
              <a:buNone/>
              <a:defRPr sz="1800" baseline="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Click to insert a picture</a:t>
            </a:r>
          </a:p>
        </p:txBody>
      </p:sp>
      <p:sp>
        <p:nvSpPr>
          <p:cNvPr id="4" name="Text Placeholder 5"/>
          <p:cNvSpPr>
            <a:spLocks noGrp="1"/>
          </p:cNvSpPr>
          <p:nvPr>
            <p:ph type="body" sz="quarter" idx="11" hasCustomPrompt="1"/>
          </p:nvPr>
        </p:nvSpPr>
        <p:spPr>
          <a:xfrm>
            <a:off x="0" y="841784"/>
            <a:ext cx="5982587" cy="2571750"/>
          </a:xfrm>
          <a:prstGeom prst="rect">
            <a:avLst/>
          </a:prstGeom>
        </p:spPr>
        <p:txBody>
          <a:bodyPr lIns="180000" tIns="108000" rIns="180000" bIns="108000"/>
          <a:lstStyle>
            <a:lvl1pPr marL="0" indent="0">
              <a:buNone/>
              <a:defRPr sz="1800" baseline="0">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add text</a:t>
            </a:r>
            <a:endParaRPr lang="en-CA"/>
          </a:p>
        </p:txBody>
      </p:sp>
      <p:sp>
        <p:nvSpPr>
          <p:cNvPr id="5" name="Picture Placeholder 3"/>
          <p:cNvSpPr>
            <a:spLocks noGrp="1"/>
          </p:cNvSpPr>
          <p:nvPr>
            <p:ph type="pic" sz="quarter" idx="12" hasCustomPrompt="1"/>
          </p:nvPr>
        </p:nvSpPr>
        <p:spPr>
          <a:xfrm>
            <a:off x="245731" y="3413534"/>
            <a:ext cx="5736856" cy="2571750"/>
          </a:xfrm>
          <a:prstGeom prst="rect">
            <a:avLst/>
          </a:prstGeom>
        </p:spPr>
        <p:txBody>
          <a:bodyPr/>
          <a:lstStyle>
            <a:lvl1pPr marL="0" indent="0">
              <a:buNone/>
              <a:defRPr sz="1800">
                <a:solidFill>
                  <a:schemeClr val="tx2"/>
                </a:solidFill>
              </a:defRPr>
            </a:lvl1pPr>
          </a:lstStyle>
          <a:p>
            <a:r>
              <a:rPr lang="en-CA"/>
              <a:t>Click to insert a picture</a:t>
            </a:r>
          </a:p>
        </p:txBody>
      </p:sp>
      <p:sp>
        <p:nvSpPr>
          <p:cNvPr id="6" name="Picture Placeholder 7"/>
          <p:cNvSpPr>
            <a:spLocks noGrp="1"/>
          </p:cNvSpPr>
          <p:nvPr>
            <p:ph type="pic" sz="quarter" idx="13" hasCustomPrompt="1"/>
          </p:nvPr>
        </p:nvSpPr>
        <p:spPr>
          <a:xfrm>
            <a:off x="6223592" y="4637498"/>
            <a:ext cx="2895445" cy="1347787"/>
          </a:xfrm>
          <a:prstGeom prst="rect">
            <a:avLst/>
          </a:prstGeom>
        </p:spPr>
        <p:txBody>
          <a:bodyPr/>
          <a:lstStyle>
            <a:lvl1pPr marL="0" indent="0">
              <a:buNone/>
              <a:defRPr sz="1800">
                <a:solidFill>
                  <a:schemeClr val="tx2"/>
                </a:solidFill>
              </a:defRPr>
            </a:lvl1pPr>
          </a:lstStyle>
          <a:p>
            <a:r>
              <a:rPr lang="en-CA"/>
              <a:t>Click to insert a picture</a:t>
            </a:r>
          </a:p>
        </p:txBody>
      </p:sp>
      <p:sp>
        <p:nvSpPr>
          <p:cNvPr id="7" name="Picture Placeholder 7"/>
          <p:cNvSpPr>
            <a:spLocks noGrp="1"/>
          </p:cNvSpPr>
          <p:nvPr>
            <p:ph type="pic" sz="quarter" idx="14" hasCustomPrompt="1"/>
          </p:nvPr>
        </p:nvSpPr>
        <p:spPr>
          <a:xfrm>
            <a:off x="9360040" y="4637498"/>
            <a:ext cx="2831961" cy="1347787"/>
          </a:xfrm>
          <a:prstGeom prst="rect">
            <a:avLst/>
          </a:prstGeom>
        </p:spPr>
        <p:txBody>
          <a:bodyPr/>
          <a:lstStyle>
            <a:lvl1pPr marL="0" indent="0">
              <a:buNone/>
              <a:defRPr sz="1800">
                <a:solidFill>
                  <a:schemeClr val="tx2"/>
                </a:solidFill>
              </a:defRPr>
            </a:lvl1pPr>
          </a:lstStyle>
          <a:p>
            <a:r>
              <a:rPr lang="en-CA"/>
              <a:t>Click to insert a picture</a:t>
            </a:r>
          </a:p>
        </p:txBody>
      </p:sp>
      <p:sp>
        <p:nvSpPr>
          <p:cNvPr id="9" name="Rectangle 8"/>
          <p:cNvSpPr/>
          <p:nvPr userDrawn="1"/>
        </p:nvSpPr>
        <p:spPr>
          <a:xfrm>
            <a:off x="5982587" y="4637498"/>
            <a:ext cx="241004" cy="13477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p>
        </p:txBody>
      </p:sp>
      <p:sp>
        <p:nvSpPr>
          <p:cNvPr id="10" name="Rectangle 9"/>
          <p:cNvSpPr/>
          <p:nvPr userDrawn="1"/>
        </p:nvSpPr>
        <p:spPr>
          <a:xfrm>
            <a:off x="5982587" y="841785"/>
            <a:ext cx="241004" cy="379582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p>
        </p:txBody>
      </p:sp>
      <p:sp>
        <p:nvSpPr>
          <p:cNvPr id="11" name="Rectangle 10"/>
          <p:cNvSpPr/>
          <p:nvPr userDrawn="1"/>
        </p:nvSpPr>
        <p:spPr>
          <a:xfrm>
            <a:off x="4727" y="3413534"/>
            <a:ext cx="241004" cy="25717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p>
        </p:txBody>
      </p:sp>
      <p:sp>
        <p:nvSpPr>
          <p:cNvPr id="13" name="Slide Number Placeholder 5"/>
          <p:cNvSpPr>
            <a:spLocks noGrp="1"/>
          </p:cNvSpPr>
          <p:nvPr>
            <p:ph type="sldNum" sz="quarter" idx="15"/>
          </p:nvPr>
        </p:nvSpPr>
        <p:spPr>
          <a:xfrm>
            <a:off x="8737600" y="6356351"/>
            <a:ext cx="2844800" cy="365125"/>
          </a:xfrm>
        </p:spPr>
        <p:txBody>
          <a:bodyPr/>
          <a:lstStyle/>
          <a:p>
            <a:fld id="{32D4B517-E49B-41B6-9DBC-23634E0F1CDC}" type="slidenum">
              <a:rPr lang="en-CA" smtClean="0"/>
              <a:t>‹#›</a:t>
            </a:fld>
            <a:endParaRPr lang="en-CA"/>
          </a:p>
        </p:txBody>
      </p:sp>
      <p:sp>
        <p:nvSpPr>
          <p:cNvPr id="8" name="Rectangle 7"/>
          <p:cNvSpPr/>
          <p:nvPr userDrawn="1"/>
        </p:nvSpPr>
        <p:spPr>
          <a:xfrm>
            <a:off x="9119037" y="4637496"/>
            <a:ext cx="241004" cy="13477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p>
        </p:txBody>
      </p:sp>
    </p:spTree>
    <p:extLst>
      <p:ext uri="{BB962C8B-B14F-4D97-AF65-F5344CB8AC3E}">
        <p14:creationId xmlns:p14="http://schemas.microsoft.com/office/powerpoint/2010/main" val="73958275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2"/>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Tree>
    <p:extLst>
      <p:ext uri="{BB962C8B-B14F-4D97-AF65-F5344CB8AC3E}">
        <p14:creationId xmlns:p14="http://schemas.microsoft.com/office/powerpoint/2010/main" val="1983473791"/>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cons">
    <p:bg>
      <p:bgPr>
        <a:solidFill>
          <a:schemeClr val="bg2"/>
        </a:solidFill>
        <a:effectLst/>
      </p:bgPr>
    </p:bg>
    <p:spTree>
      <p:nvGrpSpPr>
        <p:cNvPr id="1" name=""/>
        <p:cNvGrpSpPr/>
        <p:nvPr/>
      </p:nvGrpSpPr>
      <p:grpSpPr>
        <a:xfrm>
          <a:off x="0" y="0"/>
          <a:ext cx="0" cy="0"/>
          <a:chOff x="0" y="0"/>
          <a:chExt cx="0" cy="0"/>
        </a:xfrm>
      </p:grpSpPr>
      <p:sp>
        <p:nvSpPr>
          <p:cNvPr id="336" name="TextBox 335"/>
          <p:cNvSpPr txBox="1"/>
          <p:nvPr userDrawn="1"/>
        </p:nvSpPr>
        <p:spPr>
          <a:xfrm>
            <a:off x="288568" y="728700"/>
            <a:ext cx="2304256" cy="3046988"/>
          </a:xfrm>
          <a:prstGeom prst="rect">
            <a:avLst/>
          </a:prstGeom>
          <a:noFill/>
        </p:spPr>
        <p:txBody>
          <a:bodyPr wrap="square" rtlCol="0">
            <a:spAutoFit/>
          </a:bodyPr>
          <a:lstStyle/>
          <a:p>
            <a:r>
              <a:rPr lang="en-CA" sz="1200"/>
              <a:t>This is</a:t>
            </a:r>
            <a:r>
              <a:rPr lang="en-CA" sz="1200" baseline="0"/>
              <a:t> the sample</a:t>
            </a:r>
            <a:br>
              <a:rPr lang="en-CA" sz="1200" baseline="0"/>
            </a:br>
            <a:r>
              <a:rPr lang="en-CA" sz="1200" baseline="0"/>
              <a:t>icon page.</a:t>
            </a:r>
          </a:p>
          <a:p>
            <a:endParaRPr lang="en-CA" sz="1200"/>
          </a:p>
          <a:p>
            <a:r>
              <a:rPr lang="en-CA" sz="1200"/>
              <a:t>It features a </a:t>
            </a:r>
            <a:br>
              <a:rPr lang="en-CA" sz="1200" baseline="0"/>
            </a:br>
            <a:r>
              <a:rPr lang="en-CA" sz="1200" baseline="0"/>
              <a:t>selection of symbols</a:t>
            </a:r>
            <a:br>
              <a:rPr lang="en-CA" sz="1200" baseline="0"/>
            </a:br>
            <a:r>
              <a:rPr lang="en-CA" sz="1200" baseline="0"/>
              <a:t>for use in your presentation.</a:t>
            </a:r>
          </a:p>
          <a:p>
            <a:endParaRPr lang="en-CA" sz="1200" baseline="0"/>
          </a:p>
          <a:p>
            <a:r>
              <a:rPr lang="en-CA" sz="1200" baseline="0"/>
              <a:t>To use a particular symbol, simply go to the </a:t>
            </a:r>
            <a:r>
              <a:rPr lang="en-CA" sz="1200" b="1" baseline="0"/>
              <a:t>(1) View </a:t>
            </a:r>
            <a:r>
              <a:rPr lang="en-CA" sz="1200" baseline="0"/>
              <a:t>Tab and select </a:t>
            </a:r>
            <a:r>
              <a:rPr lang="en-CA" sz="1200" b="1" baseline="0"/>
              <a:t>Slide Master (2)</a:t>
            </a:r>
            <a:r>
              <a:rPr lang="en-CA" sz="1200" baseline="0"/>
              <a:t>. Navigate to the last layout and select the icon(s) you would like to use. Copy them, return to </a:t>
            </a:r>
            <a:r>
              <a:rPr lang="en-CA" sz="1200" b="1" baseline="0"/>
              <a:t>(3) Normal</a:t>
            </a:r>
            <a:r>
              <a:rPr lang="en-CA" sz="1200" baseline="0"/>
              <a:t> view and paste them on the correct slide. Change the colour by choosing a new shape fill if you wish.</a:t>
            </a:r>
            <a:endParaRPr lang="en-CA" sz="1200"/>
          </a:p>
        </p:txBody>
      </p:sp>
      <p:pic>
        <p:nvPicPr>
          <p:cNvPr id="337" name="Picture 33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5414" y="5090395"/>
            <a:ext cx="9940377" cy="1124008"/>
          </a:xfrm>
          <a:prstGeom prst="rect">
            <a:avLst/>
          </a:prstGeom>
        </p:spPr>
      </p:pic>
      <p:grpSp>
        <p:nvGrpSpPr>
          <p:cNvPr id="338" name="Group 337"/>
          <p:cNvGrpSpPr/>
          <p:nvPr userDrawn="1"/>
        </p:nvGrpSpPr>
        <p:grpSpPr>
          <a:xfrm>
            <a:off x="7135575" y="5109415"/>
            <a:ext cx="543951" cy="407963"/>
            <a:chOff x="5159011" y="3985346"/>
            <a:chExt cx="407963" cy="407963"/>
          </a:xfrm>
        </p:grpSpPr>
        <p:sp>
          <p:nvSpPr>
            <p:cNvPr id="339" name="Oval 338"/>
            <p:cNvSpPr/>
            <p:nvPr userDrawn="1"/>
          </p:nvSpPr>
          <p:spPr>
            <a:xfrm>
              <a:off x="5159011" y="3985346"/>
              <a:ext cx="407963" cy="40796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p>
          </p:txBody>
        </p:sp>
        <p:sp>
          <p:nvSpPr>
            <p:cNvPr id="340" name="TextBox 339"/>
            <p:cNvSpPr txBox="1"/>
            <p:nvPr userDrawn="1"/>
          </p:nvSpPr>
          <p:spPr>
            <a:xfrm>
              <a:off x="5209534" y="4012788"/>
              <a:ext cx="243441" cy="369332"/>
            </a:xfrm>
            <a:prstGeom prst="rect">
              <a:avLst/>
            </a:prstGeom>
            <a:noFill/>
          </p:spPr>
          <p:txBody>
            <a:bodyPr wrap="square" rtlCol="0">
              <a:spAutoFit/>
            </a:bodyPr>
            <a:lstStyle/>
            <a:p>
              <a:r>
                <a:rPr lang="en-CA" sz="1800" b="1">
                  <a:solidFill>
                    <a:schemeClr val="bg2"/>
                  </a:solidFill>
                </a:rPr>
                <a:t>1</a:t>
              </a:r>
            </a:p>
          </p:txBody>
        </p:sp>
      </p:grpSp>
      <p:grpSp>
        <p:nvGrpSpPr>
          <p:cNvPr id="341" name="Group 340"/>
          <p:cNvGrpSpPr/>
          <p:nvPr userDrawn="1"/>
        </p:nvGrpSpPr>
        <p:grpSpPr>
          <a:xfrm>
            <a:off x="3266170" y="5437287"/>
            <a:ext cx="543951" cy="407963"/>
            <a:chOff x="5159011" y="3985346"/>
            <a:chExt cx="407963" cy="407963"/>
          </a:xfrm>
        </p:grpSpPr>
        <p:sp>
          <p:nvSpPr>
            <p:cNvPr id="342" name="Oval 341"/>
            <p:cNvSpPr/>
            <p:nvPr userDrawn="1"/>
          </p:nvSpPr>
          <p:spPr>
            <a:xfrm>
              <a:off x="5159011" y="3985346"/>
              <a:ext cx="407963" cy="40796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p>
          </p:txBody>
        </p:sp>
        <p:sp>
          <p:nvSpPr>
            <p:cNvPr id="343" name="TextBox 342"/>
            <p:cNvSpPr txBox="1"/>
            <p:nvPr userDrawn="1"/>
          </p:nvSpPr>
          <p:spPr>
            <a:xfrm>
              <a:off x="5209534" y="4012788"/>
              <a:ext cx="243441" cy="369332"/>
            </a:xfrm>
            <a:prstGeom prst="rect">
              <a:avLst/>
            </a:prstGeom>
            <a:noFill/>
          </p:spPr>
          <p:txBody>
            <a:bodyPr wrap="square" rtlCol="0">
              <a:spAutoFit/>
            </a:bodyPr>
            <a:lstStyle/>
            <a:p>
              <a:r>
                <a:rPr lang="en-CA" sz="1800" b="1">
                  <a:solidFill>
                    <a:schemeClr val="bg2"/>
                  </a:solidFill>
                </a:rPr>
                <a:t>2</a:t>
              </a:r>
            </a:p>
          </p:txBody>
        </p:sp>
      </p:grpSp>
      <p:grpSp>
        <p:nvGrpSpPr>
          <p:cNvPr id="344" name="Group 343"/>
          <p:cNvGrpSpPr/>
          <p:nvPr userDrawn="1"/>
        </p:nvGrpSpPr>
        <p:grpSpPr>
          <a:xfrm>
            <a:off x="497563" y="5821806"/>
            <a:ext cx="543951" cy="407963"/>
            <a:chOff x="5159011" y="3985346"/>
            <a:chExt cx="407963" cy="407963"/>
          </a:xfrm>
        </p:grpSpPr>
        <p:sp>
          <p:nvSpPr>
            <p:cNvPr id="345" name="Oval 344"/>
            <p:cNvSpPr/>
            <p:nvPr userDrawn="1"/>
          </p:nvSpPr>
          <p:spPr>
            <a:xfrm>
              <a:off x="5159011" y="3985346"/>
              <a:ext cx="407963" cy="40796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800"/>
            </a:p>
          </p:txBody>
        </p:sp>
        <p:sp>
          <p:nvSpPr>
            <p:cNvPr id="346" name="TextBox 345"/>
            <p:cNvSpPr txBox="1"/>
            <p:nvPr userDrawn="1"/>
          </p:nvSpPr>
          <p:spPr>
            <a:xfrm>
              <a:off x="5209534" y="4012788"/>
              <a:ext cx="243441" cy="369332"/>
            </a:xfrm>
            <a:prstGeom prst="rect">
              <a:avLst/>
            </a:prstGeom>
            <a:noFill/>
          </p:spPr>
          <p:txBody>
            <a:bodyPr wrap="square" rtlCol="0">
              <a:spAutoFit/>
            </a:bodyPr>
            <a:lstStyle/>
            <a:p>
              <a:r>
                <a:rPr lang="en-CA" sz="1800" b="1">
                  <a:solidFill>
                    <a:schemeClr val="bg2"/>
                  </a:solidFill>
                </a:rPr>
                <a:t>3</a:t>
              </a:r>
            </a:p>
          </p:txBody>
        </p:sp>
      </p:grpSp>
      <p:sp>
        <p:nvSpPr>
          <p:cNvPr id="14" name="Freeform 5"/>
          <p:cNvSpPr>
            <a:spLocks/>
          </p:cNvSpPr>
          <p:nvPr userDrawn="1"/>
        </p:nvSpPr>
        <p:spPr bwMode="auto">
          <a:xfrm>
            <a:off x="6432551" y="654051"/>
            <a:ext cx="442384" cy="296863"/>
          </a:xfrm>
          <a:custGeom>
            <a:avLst/>
            <a:gdLst>
              <a:gd name="T0" fmla="*/ 43 w 86"/>
              <a:gd name="T1" fmla="*/ 77 h 77"/>
              <a:gd name="T2" fmla="*/ 0 w 86"/>
              <a:gd name="T3" fmla="*/ 24 h 77"/>
              <a:gd name="T4" fmla="*/ 24 w 86"/>
              <a:gd name="T5" fmla="*/ 0 h 77"/>
              <a:gd name="T6" fmla="*/ 43 w 86"/>
              <a:gd name="T7" fmla="*/ 11 h 77"/>
              <a:gd name="T8" fmla="*/ 62 w 86"/>
              <a:gd name="T9" fmla="*/ 0 h 77"/>
              <a:gd name="T10" fmla="*/ 86 w 86"/>
              <a:gd name="T11" fmla="*/ 24 h 77"/>
              <a:gd name="T12" fmla="*/ 43 w 86"/>
              <a:gd name="T13" fmla="*/ 77 h 77"/>
            </a:gdLst>
            <a:ahLst/>
            <a:cxnLst>
              <a:cxn ang="0">
                <a:pos x="T0" y="T1"/>
              </a:cxn>
              <a:cxn ang="0">
                <a:pos x="T2" y="T3"/>
              </a:cxn>
              <a:cxn ang="0">
                <a:pos x="T4" y="T5"/>
              </a:cxn>
              <a:cxn ang="0">
                <a:pos x="T6" y="T7"/>
              </a:cxn>
              <a:cxn ang="0">
                <a:pos x="T8" y="T9"/>
              </a:cxn>
              <a:cxn ang="0">
                <a:pos x="T10" y="T11"/>
              </a:cxn>
              <a:cxn ang="0">
                <a:pos x="T12" y="T13"/>
              </a:cxn>
            </a:cxnLst>
            <a:rect l="0" t="0" r="r" b="b"/>
            <a:pathLst>
              <a:path w="86" h="77">
                <a:moveTo>
                  <a:pt x="43" y="77"/>
                </a:moveTo>
                <a:cubicBezTo>
                  <a:pt x="33" y="57"/>
                  <a:pt x="0" y="50"/>
                  <a:pt x="0" y="24"/>
                </a:cubicBezTo>
                <a:cubicBezTo>
                  <a:pt x="0" y="11"/>
                  <a:pt x="11" y="0"/>
                  <a:pt x="24" y="0"/>
                </a:cubicBezTo>
                <a:cubicBezTo>
                  <a:pt x="32" y="0"/>
                  <a:pt x="39" y="5"/>
                  <a:pt x="43" y="11"/>
                </a:cubicBezTo>
                <a:cubicBezTo>
                  <a:pt x="47" y="5"/>
                  <a:pt x="54" y="0"/>
                  <a:pt x="62" y="0"/>
                </a:cubicBezTo>
                <a:cubicBezTo>
                  <a:pt x="75" y="0"/>
                  <a:pt x="86" y="11"/>
                  <a:pt x="86" y="24"/>
                </a:cubicBezTo>
                <a:cubicBezTo>
                  <a:pt x="86" y="50"/>
                  <a:pt x="53" y="57"/>
                  <a:pt x="43" y="7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15" name="Group 14"/>
          <p:cNvGrpSpPr/>
          <p:nvPr userDrawn="1"/>
        </p:nvGrpSpPr>
        <p:grpSpPr>
          <a:xfrm>
            <a:off x="8405285" y="2513013"/>
            <a:ext cx="370417" cy="361950"/>
            <a:chOff x="6303963" y="2513013"/>
            <a:chExt cx="277813" cy="361950"/>
          </a:xfrm>
        </p:grpSpPr>
        <p:sp>
          <p:nvSpPr>
            <p:cNvPr id="16" name="Freeform 6"/>
            <p:cNvSpPr>
              <a:spLocks noEditPoints="1"/>
            </p:cNvSpPr>
            <p:nvPr userDrawn="1"/>
          </p:nvSpPr>
          <p:spPr bwMode="auto">
            <a:xfrm>
              <a:off x="6303963" y="2620963"/>
              <a:ext cx="277813" cy="254000"/>
            </a:xfrm>
            <a:custGeom>
              <a:avLst/>
              <a:gdLst>
                <a:gd name="T0" fmla="*/ 71 w 72"/>
                <a:gd name="T1" fmla="*/ 43 h 66"/>
                <a:gd name="T2" fmla="*/ 57 w 72"/>
                <a:gd name="T3" fmla="*/ 15 h 66"/>
                <a:gd name="T4" fmla="*/ 44 w 72"/>
                <a:gd name="T5" fmla="*/ 3 h 66"/>
                <a:gd name="T6" fmla="*/ 40 w 72"/>
                <a:gd name="T7" fmla="*/ 1 h 66"/>
                <a:gd name="T8" fmla="*/ 36 w 72"/>
                <a:gd name="T9" fmla="*/ 1 h 66"/>
                <a:gd name="T10" fmla="*/ 32 w 72"/>
                <a:gd name="T11" fmla="*/ 1 h 66"/>
                <a:gd name="T12" fmla="*/ 27 w 72"/>
                <a:gd name="T13" fmla="*/ 4 h 66"/>
                <a:gd name="T14" fmla="*/ 4 w 72"/>
                <a:gd name="T15" fmla="*/ 33 h 66"/>
                <a:gd name="T16" fmla="*/ 1 w 72"/>
                <a:gd name="T17" fmla="*/ 50 h 66"/>
                <a:gd name="T18" fmla="*/ 13 w 72"/>
                <a:gd name="T19" fmla="*/ 63 h 66"/>
                <a:gd name="T20" fmla="*/ 59 w 72"/>
                <a:gd name="T21" fmla="*/ 63 h 66"/>
                <a:gd name="T22" fmla="*/ 71 w 72"/>
                <a:gd name="T23" fmla="*/ 51 h 66"/>
                <a:gd name="T24" fmla="*/ 71 w 72"/>
                <a:gd name="T25" fmla="*/ 43 h 66"/>
                <a:gd name="T26" fmla="*/ 38 w 72"/>
                <a:gd name="T27" fmla="*/ 48 h 66"/>
                <a:gd name="T28" fmla="*/ 38 w 72"/>
                <a:gd name="T29" fmla="*/ 53 h 66"/>
                <a:gd name="T30" fmla="*/ 34 w 72"/>
                <a:gd name="T31" fmla="*/ 53 h 66"/>
                <a:gd name="T32" fmla="*/ 34 w 72"/>
                <a:gd name="T33" fmla="*/ 48 h 66"/>
                <a:gd name="T34" fmla="*/ 25 w 72"/>
                <a:gd name="T35" fmla="*/ 46 h 66"/>
                <a:gd name="T36" fmla="*/ 27 w 72"/>
                <a:gd name="T37" fmla="*/ 41 h 66"/>
                <a:gd name="T38" fmla="*/ 35 w 72"/>
                <a:gd name="T39" fmla="*/ 43 h 66"/>
                <a:gd name="T40" fmla="*/ 40 w 72"/>
                <a:gd name="T41" fmla="*/ 40 h 66"/>
                <a:gd name="T42" fmla="*/ 34 w 72"/>
                <a:gd name="T43" fmla="*/ 35 h 66"/>
                <a:gd name="T44" fmla="*/ 26 w 72"/>
                <a:gd name="T45" fmla="*/ 27 h 66"/>
                <a:gd name="T46" fmla="*/ 34 w 72"/>
                <a:gd name="T47" fmla="*/ 18 h 66"/>
                <a:gd name="T48" fmla="*/ 34 w 72"/>
                <a:gd name="T49" fmla="*/ 13 h 66"/>
                <a:gd name="T50" fmla="*/ 39 w 72"/>
                <a:gd name="T51" fmla="*/ 13 h 66"/>
                <a:gd name="T52" fmla="*/ 39 w 72"/>
                <a:gd name="T53" fmla="*/ 18 h 66"/>
                <a:gd name="T54" fmla="*/ 46 w 72"/>
                <a:gd name="T55" fmla="*/ 19 h 66"/>
                <a:gd name="T56" fmla="*/ 44 w 72"/>
                <a:gd name="T57" fmla="*/ 25 h 66"/>
                <a:gd name="T58" fmla="*/ 37 w 72"/>
                <a:gd name="T59" fmla="*/ 23 h 66"/>
                <a:gd name="T60" fmla="*/ 33 w 72"/>
                <a:gd name="T61" fmla="*/ 26 h 66"/>
                <a:gd name="T62" fmla="*/ 39 w 72"/>
                <a:gd name="T63" fmla="*/ 30 h 66"/>
                <a:gd name="T64" fmla="*/ 47 w 72"/>
                <a:gd name="T65" fmla="*/ 39 h 66"/>
                <a:gd name="T66" fmla="*/ 38 w 72"/>
                <a:gd name="T67" fmla="*/ 4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2" h="66">
                  <a:moveTo>
                    <a:pt x="71" y="43"/>
                  </a:moveTo>
                  <a:cubicBezTo>
                    <a:pt x="70" y="32"/>
                    <a:pt x="64" y="23"/>
                    <a:pt x="57" y="15"/>
                  </a:cubicBezTo>
                  <a:cubicBezTo>
                    <a:pt x="53" y="11"/>
                    <a:pt x="49" y="7"/>
                    <a:pt x="44" y="3"/>
                  </a:cubicBezTo>
                  <a:cubicBezTo>
                    <a:pt x="43" y="2"/>
                    <a:pt x="42" y="2"/>
                    <a:pt x="40" y="1"/>
                  </a:cubicBezTo>
                  <a:cubicBezTo>
                    <a:pt x="36" y="1"/>
                    <a:pt x="36" y="1"/>
                    <a:pt x="36" y="1"/>
                  </a:cubicBezTo>
                  <a:cubicBezTo>
                    <a:pt x="36" y="0"/>
                    <a:pt x="32" y="1"/>
                    <a:pt x="32" y="1"/>
                  </a:cubicBezTo>
                  <a:cubicBezTo>
                    <a:pt x="30" y="2"/>
                    <a:pt x="28" y="3"/>
                    <a:pt x="27" y="4"/>
                  </a:cubicBezTo>
                  <a:cubicBezTo>
                    <a:pt x="17" y="12"/>
                    <a:pt x="9" y="22"/>
                    <a:pt x="4" y="33"/>
                  </a:cubicBezTo>
                  <a:cubicBezTo>
                    <a:pt x="1" y="39"/>
                    <a:pt x="0" y="44"/>
                    <a:pt x="1" y="50"/>
                  </a:cubicBezTo>
                  <a:cubicBezTo>
                    <a:pt x="2" y="56"/>
                    <a:pt x="6" y="62"/>
                    <a:pt x="13" y="63"/>
                  </a:cubicBezTo>
                  <a:cubicBezTo>
                    <a:pt x="28" y="66"/>
                    <a:pt x="44" y="66"/>
                    <a:pt x="59" y="63"/>
                  </a:cubicBezTo>
                  <a:cubicBezTo>
                    <a:pt x="66" y="62"/>
                    <a:pt x="70" y="58"/>
                    <a:pt x="71" y="51"/>
                  </a:cubicBezTo>
                  <a:cubicBezTo>
                    <a:pt x="72" y="48"/>
                    <a:pt x="72" y="46"/>
                    <a:pt x="71" y="43"/>
                  </a:cubicBezTo>
                  <a:close/>
                  <a:moveTo>
                    <a:pt x="38" y="48"/>
                  </a:moveTo>
                  <a:cubicBezTo>
                    <a:pt x="38" y="53"/>
                    <a:pt x="38" y="53"/>
                    <a:pt x="38" y="53"/>
                  </a:cubicBezTo>
                  <a:cubicBezTo>
                    <a:pt x="34" y="53"/>
                    <a:pt x="34" y="53"/>
                    <a:pt x="34" y="53"/>
                  </a:cubicBezTo>
                  <a:cubicBezTo>
                    <a:pt x="34" y="48"/>
                    <a:pt x="34" y="48"/>
                    <a:pt x="34" y="48"/>
                  </a:cubicBezTo>
                  <a:cubicBezTo>
                    <a:pt x="30" y="48"/>
                    <a:pt x="27" y="47"/>
                    <a:pt x="25" y="46"/>
                  </a:cubicBezTo>
                  <a:cubicBezTo>
                    <a:pt x="27" y="41"/>
                    <a:pt x="27" y="41"/>
                    <a:pt x="27" y="41"/>
                  </a:cubicBezTo>
                  <a:cubicBezTo>
                    <a:pt x="29" y="42"/>
                    <a:pt x="32" y="43"/>
                    <a:pt x="35" y="43"/>
                  </a:cubicBezTo>
                  <a:cubicBezTo>
                    <a:pt x="38" y="43"/>
                    <a:pt x="40" y="42"/>
                    <a:pt x="40" y="40"/>
                  </a:cubicBezTo>
                  <a:cubicBezTo>
                    <a:pt x="40" y="38"/>
                    <a:pt x="38" y="37"/>
                    <a:pt x="34" y="35"/>
                  </a:cubicBezTo>
                  <a:cubicBezTo>
                    <a:pt x="29" y="34"/>
                    <a:pt x="26" y="31"/>
                    <a:pt x="26" y="27"/>
                  </a:cubicBezTo>
                  <a:cubicBezTo>
                    <a:pt x="26" y="22"/>
                    <a:pt x="29" y="19"/>
                    <a:pt x="34" y="18"/>
                  </a:cubicBezTo>
                  <a:cubicBezTo>
                    <a:pt x="34" y="13"/>
                    <a:pt x="34" y="13"/>
                    <a:pt x="34" y="13"/>
                  </a:cubicBezTo>
                  <a:cubicBezTo>
                    <a:pt x="39" y="13"/>
                    <a:pt x="39" y="13"/>
                    <a:pt x="39" y="13"/>
                  </a:cubicBezTo>
                  <a:cubicBezTo>
                    <a:pt x="39" y="18"/>
                    <a:pt x="39" y="18"/>
                    <a:pt x="39" y="18"/>
                  </a:cubicBezTo>
                  <a:cubicBezTo>
                    <a:pt x="42" y="18"/>
                    <a:pt x="44" y="18"/>
                    <a:pt x="46" y="19"/>
                  </a:cubicBezTo>
                  <a:cubicBezTo>
                    <a:pt x="44" y="25"/>
                    <a:pt x="44" y="25"/>
                    <a:pt x="44" y="25"/>
                  </a:cubicBezTo>
                  <a:cubicBezTo>
                    <a:pt x="43" y="24"/>
                    <a:pt x="41" y="23"/>
                    <a:pt x="37" y="23"/>
                  </a:cubicBezTo>
                  <a:cubicBezTo>
                    <a:pt x="34" y="23"/>
                    <a:pt x="33" y="24"/>
                    <a:pt x="33" y="26"/>
                  </a:cubicBezTo>
                  <a:cubicBezTo>
                    <a:pt x="33" y="27"/>
                    <a:pt x="35" y="28"/>
                    <a:pt x="39" y="30"/>
                  </a:cubicBezTo>
                  <a:cubicBezTo>
                    <a:pt x="45" y="32"/>
                    <a:pt x="47" y="35"/>
                    <a:pt x="47" y="39"/>
                  </a:cubicBezTo>
                  <a:cubicBezTo>
                    <a:pt x="47" y="43"/>
                    <a:pt x="44" y="47"/>
                    <a:pt x="38" y="4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7" name="Freeform 7"/>
            <p:cNvSpPr>
              <a:spLocks/>
            </p:cNvSpPr>
            <p:nvPr userDrawn="1"/>
          </p:nvSpPr>
          <p:spPr bwMode="auto">
            <a:xfrm>
              <a:off x="6372225" y="2513013"/>
              <a:ext cx="142875" cy="107950"/>
            </a:xfrm>
            <a:custGeom>
              <a:avLst/>
              <a:gdLst>
                <a:gd name="T0" fmla="*/ 11 w 37"/>
                <a:gd name="T1" fmla="*/ 27 h 28"/>
                <a:gd name="T2" fmla="*/ 15 w 37"/>
                <a:gd name="T3" fmla="*/ 26 h 28"/>
                <a:gd name="T4" fmla="*/ 23 w 37"/>
                <a:gd name="T5" fmla="*/ 22 h 28"/>
                <a:gd name="T6" fmla="*/ 22 w 37"/>
                <a:gd name="T7" fmla="*/ 26 h 28"/>
                <a:gd name="T8" fmla="*/ 27 w 37"/>
                <a:gd name="T9" fmla="*/ 25 h 28"/>
                <a:gd name="T10" fmla="*/ 34 w 37"/>
                <a:gd name="T11" fmla="*/ 18 h 28"/>
                <a:gd name="T12" fmla="*/ 32 w 37"/>
                <a:gd name="T13" fmla="*/ 8 h 28"/>
                <a:gd name="T14" fmla="*/ 29 w 37"/>
                <a:gd name="T15" fmla="*/ 12 h 28"/>
                <a:gd name="T16" fmla="*/ 31 w 37"/>
                <a:gd name="T17" fmla="*/ 5 h 28"/>
                <a:gd name="T18" fmla="*/ 30 w 37"/>
                <a:gd name="T19" fmla="*/ 3 h 28"/>
                <a:gd name="T20" fmla="*/ 9 w 37"/>
                <a:gd name="T21" fmla="*/ 3 h 28"/>
                <a:gd name="T22" fmla="*/ 8 w 37"/>
                <a:gd name="T23" fmla="*/ 6 h 28"/>
                <a:gd name="T24" fmla="*/ 11 w 37"/>
                <a:gd name="T25" fmla="*/ 14 h 28"/>
                <a:gd name="T26" fmla="*/ 10 w 37"/>
                <a:gd name="T27" fmla="*/ 14 h 28"/>
                <a:gd name="T28" fmla="*/ 7 w 37"/>
                <a:gd name="T29" fmla="*/ 7 h 28"/>
                <a:gd name="T30" fmla="*/ 1 w 37"/>
                <a:gd name="T31" fmla="*/ 12 h 28"/>
                <a:gd name="T32" fmla="*/ 1 w 37"/>
                <a:gd name="T33" fmla="*/ 16 h 28"/>
                <a:gd name="T34" fmla="*/ 11 w 37"/>
                <a:gd name="T35" fmla="*/ 27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7" h="28">
                  <a:moveTo>
                    <a:pt x="11" y="27"/>
                  </a:moveTo>
                  <a:cubicBezTo>
                    <a:pt x="12" y="27"/>
                    <a:pt x="14" y="26"/>
                    <a:pt x="15" y="26"/>
                  </a:cubicBezTo>
                  <a:cubicBezTo>
                    <a:pt x="18" y="26"/>
                    <a:pt x="22" y="26"/>
                    <a:pt x="23" y="22"/>
                  </a:cubicBezTo>
                  <a:cubicBezTo>
                    <a:pt x="23" y="24"/>
                    <a:pt x="23" y="25"/>
                    <a:pt x="22" y="26"/>
                  </a:cubicBezTo>
                  <a:cubicBezTo>
                    <a:pt x="24" y="28"/>
                    <a:pt x="26" y="27"/>
                    <a:pt x="27" y="25"/>
                  </a:cubicBezTo>
                  <a:cubicBezTo>
                    <a:pt x="29" y="23"/>
                    <a:pt x="32" y="20"/>
                    <a:pt x="34" y="18"/>
                  </a:cubicBezTo>
                  <a:cubicBezTo>
                    <a:pt x="37" y="14"/>
                    <a:pt x="36" y="11"/>
                    <a:pt x="32" y="8"/>
                  </a:cubicBezTo>
                  <a:cubicBezTo>
                    <a:pt x="31" y="9"/>
                    <a:pt x="30" y="11"/>
                    <a:pt x="29" y="12"/>
                  </a:cubicBezTo>
                  <a:cubicBezTo>
                    <a:pt x="29" y="9"/>
                    <a:pt x="30" y="7"/>
                    <a:pt x="31" y="5"/>
                  </a:cubicBezTo>
                  <a:cubicBezTo>
                    <a:pt x="31" y="5"/>
                    <a:pt x="31" y="3"/>
                    <a:pt x="30" y="3"/>
                  </a:cubicBezTo>
                  <a:cubicBezTo>
                    <a:pt x="23" y="0"/>
                    <a:pt x="16" y="0"/>
                    <a:pt x="9" y="3"/>
                  </a:cubicBezTo>
                  <a:cubicBezTo>
                    <a:pt x="9" y="3"/>
                    <a:pt x="8" y="5"/>
                    <a:pt x="8" y="6"/>
                  </a:cubicBezTo>
                  <a:cubicBezTo>
                    <a:pt x="9" y="9"/>
                    <a:pt x="10" y="11"/>
                    <a:pt x="11" y="14"/>
                  </a:cubicBezTo>
                  <a:cubicBezTo>
                    <a:pt x="10" y="14"/>
                    <a:pt x="10" y="14"/>
                    <a:pt x="10" y="14"/>
                  </a:cubicBezTo>
                  <a:cubicBezTo>
                    <a:pt x="9" y="12"/>
                    <a:pt x="8" y="10"/>
                    <a:pt x="7" y="7"/>
                  </a:cubicBezTo>
                  <a:cubicBezTo>
                    <a:pt x="5" y="9"/>
                    <a:pt x="3" y="10"/>
                    <a:pt x="1" y="12"/>
                  </a:cubicBezTo>
                  <a:cubicBezTo>
                    <a:pt x="0" y="13"/>
                    <a:pt x="0" y="15"/>
                    <a:pt x="1" y="16"/>
                  </a:cubicBezTo>
                  <a:cubicBezTo>
                    <a:pt x="4" y="20"/>
                    <a:pt x="8" y="24"/>
                    <a:pt x="11" y="2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18" name="Freeform 8"/>
          <p:cNvSpPr>
            <a:spLocks/>
          </p:cNvSpPr>
          <p:nvPr userDrawn="1"/>
        </p:nvSpPr>
        <p:spPr bwMode="auto">
          <a:xfrm>
            <a:off x="7143751" y="2949576"/>
            <a:ext cx="194733" cy="41275"/>
          </a:xfrm>
          <a:custGeom>
            <a:avLst/>
            <a:gdLst>
              <a:gd name="T0" fmla="*/ 2 w 38"/>
              <a:gd name="T1" fmla="*/ 6 h 11"/>
              <a:gd name="T2" fmla="*/ 18 w 38"/>
              <a:gd name="T3" fmla="*/ 0 h 11"/>
              <a:gd name="T4" fmla="*/ 35 w 38"/>
              <a:gd name="T5" fmla="*/ 5 h 11"/>
              <a:gd name="T6" fmla="*/ 38 w 38"/>
              <a:gd name="T7" fmla="*/ 8 h 11"/>
              <a:gd name="T8" fmla="*/ 36 w 38"/>
              <a:gd name="T9" fmla="*/ 11 h 11"/>
              <a:gd name="T10" fmla="*/ 31 w 38"/>
              <a:gd name="T11" fmla="*/ 11 h 11"/>
              <a:gd name="T12" fmla="*/ 18 w 38"/>
              <a:gd name="T13" fmla="*/ 7 h 11"/>
              <a:gd name="T14" fmla="*/ 8 w 38"/>
              <a:gd name="T15" fmla="*/ 11 h 11"/>
              <a:gd name="T16" fmla="*/ 3 w 38"/>
              <a:gd name="T17" fmla="*/ 11 h 11"/>
              <a:gd name="T18" fmla="*/ 0 w 38"/>
              <a:gd name="T19" fmla="*/ 9 h 11"/>
              <a:gd name="T20" fmla="*/ 2 w 38"/>
              <a:gd name="T21"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1">
                <a:moveTo>
                  <a:pt x="2" y="6"/>
                </a:moveTo>
                <a:cubicBezTo>
                  <a:pt x="6" y="3"/>
                  <a:pt x="12" y="0"/>
                  <a:pt x="18" y="0"/>
                </a:cubicBezTo>
                <a:cubicBezTo>
                  <a:pt x="24" y="0"/>
                  <a:pt x="30" y="1"/>
                  <a:pt x="35" y="5"/>
                </a:cubicBezTo>
                <a:cubicBezTo>
                  <a:pt x="36" y="6"/>
                  <a:pt x="37" y="7"/>
                  <a:pt x="38" y="8"/>
                </a:cubicBezTo>
                <a:cubicBezTo>
                  <a:pt x="36" y="11"/>
                  <a:pt x="36" y="11"/>
                  <a:pt x="36" y="11"/>
                </a:cubicBezTo>
                <a:cubicBezTo>
                  <a:pt x="31" y="11"/>
                  <a:pt x="31" y="11"/>
                  <a:pt x="31" y="11"/>
                </a:cubicBezTo>
                <a:cubicBezTo>
                  <a:pt x="27" y="8"/>
                  <a:pt x="23" y="7"/>
                  <a:pt x="18" y="7"/>
                </a:cubicBezTo>
                <a:cubicBezTo>
                  <a:pt x="14" y="7"/>
                  <a:pt x="10" y="9"/>
                  <a:pt x="8" y="11"/>
                </a:cubicBezTo>
                <a:cubicBezTo>
                  <a:pt x="3" y="11"/>
                  <a:pt x="3" y="11"/>
                  <a:pt x="3" y="11"/>
                </a:cubicBezTo>
                <a:cubicBezTo>
                  <a:pt x="0" y="9"/>
                  <a:pt x="0" y="9"/>
                  <a:pt x="0" y="9"/>
                </a:cubicBezTo>
                <a:cubicBezTo>
                  <a:pt x="1" y="8"/>
                  <a:pt x="2" y="7"/>
                  <a:pt x="2" y="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9" name="Freeform 9"/>
          <p:cNvSpPr>
            <a:spLocks/>
          </p:cNvSpPr>
          <p:nvPr userDrawn="1"/>
        </p:nvSpPr>
        <p:spPr bwMode="auto">
          <a:xfrm>
            <a:off x="7065433" y="3125788"/>
            <a:ext cx="355600" cy="115888"/>
          </a:xfrm>
          <a:custGeom>
            <a:avLst/>
            <a:gdLst>
              <a:gd name="T0" fmla="*/ 69 w 69"/>
              <a:gd name="T1" fmla="*/ 24 h 30"/>
              <a:gd name="T2" fmla="*/ 64 w 69"/>
              <a:gd name="T3" fmla="*/ 30 h 30"/>
              <a:gd name="T4" fmla="*/ 5 w 69"/>
              <a:gd name="T5" fmla="*/ 30 h 30"/>
              <a:gd name="T6" fmla="*/ 0 w 69"/>
              <a:gd name="T7" fmla="*/ 24 h 30"/>
              <a:gd name="T8" fmla="*/ 0 w 69"/>
              <a:gd name="T9" fmla="*/ 0 h 30"/>
              <a:gd name="T10" fmla="*/ 26 w 69"/>
              <a:gd name="T11" fmla="*/ 0 h 30"/>
              <a:gd name="T12" fmla="*/ 26 w 69"/>
              <a:gd name="T13" fmla="*/ 3 h 30"/>
              <a:gd name="T14" fmla="*/ 31 w 69"/>
              <a:gd name="T15" fmla="*/ 3 h 30"/>
              <a:gd name="T16" fmla="*/ 31 w 69"/>
              <a:gd name="T17" fmla="*/ 10 h 30"/>
              <a:gd name="T18" fmla="*/ 38 w 69"/>
              <a:gd name="T19" fmla="*/ 10 h 30"/>
              <a:gd name="T20" fmla="*/ 38 w 69"/>
              <a:gd name="T21" fmla="*/ 3 h 30"/>
              <a:gd name="T22" fmla="*/ 43 w 69"/>
              <a:gd name="T23" fmla="*/ 3 h 30"/>
              <a:gd name="T24" fmla="*/ 43 w 69"/>
              <a:gd name="T25" fmla="*/ 0 h 30"/>
              <a:gd name="T26" fmla="*/ 69 w 69"/>
              <a:gd name="T27" fmla="*/ 0 h 30"/>
              <a:gd name="T28" fmla="*/ 69 w 69"/>
              <a:gd name="T29" fmla="*/ 0 h 30"/>
              <a:gd name="T30" fmla="*/ 69 w 69"/>
              <a:gd name="T31" fmla="*/ 2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9" h="30">
                <a:moveTo>
                  <a:pt x="69" y="24"/>
                </a:moveTo>
                <a:cubicBezTo>
                  <a:pt x="69" y="27"/>
                  <a:pt x="67" y="30"/>
                  <a:pt x="64" y="30"/>
                </a:cubicBezTo>
                <a:cubicBezTo>
                  <a:pt x="5" y="30"/>
                  <a:pt x="5" y="30"/>
                  <a:pt x="5" y="30"/>
                </a:cubicBezTo>
                <a:cubicBezTo>
                  <a:pt x="2" y="30"/>
                  <a:pt x="0" y="27"/>
                  <a:pt x="0" y="24"/>
                </a:cubicBezTo>
                <a:cubicBezTo>
                  <a:pt x="0" y="0"/>
                  <a:pt x="0" y="0"/>
                  <a:pt x="0" y="0"/>
                </a:cubicBezTo>
                <a:cubicBezTo>
                  <a:pt x="26" y="0"/>
                  <a:pt x="26" y="0"/>
                  <a:pt x="26" y="0"/>
                </a:cubicBezTo>
                <a:cubicBezTo>
                  <a:pt x="26" y="3"/>
                  <a:pt x="26" y="3"/>
                  <a:pt x="26" y="3"/>
                </a:cubicBezTo>
                <a:cubicBezTo>
                  <a:pt x="31" y="3"/>
                  <a:pt x="31" y="3"/>
                  <a:pt x="31" y="3"/>
                </a:cubicBezTo>
                <a:cubicBezTo>
                  <a:pt x="31" y="10"/>
                  <a:pt x="31" y="10"/>
                  <a:pt x="31" y="10"/>
                </a:cubicBezTo>
                <a:cubicBezTo>
                  <a:pt x="38" y="10"/>
                  <a:pt x="38" y="10"/>
                  <a:pt x="38" y="10"/>
                </a:cubicBezTo>
                <a:cubicBezTo>
                  <a:pt x="38" y="3"/>
                  <a:pt x="38" y="3"/>
                  <a:pt x="38" y="3"/>
                </a:cubicBezTo>
                <a:cubicBezTo>
                  <a:pt x="43" y="3"/>
                  <a:pt x="43" y="3"/>
                  <a:pt x="43" y="3"/>
                </a:cubicBezTo>
                <a:cubicBezTo>
                  <a:pt x="43" y="0"/>
                  <a:pt x="43" y="0"/>
                  <a:pt x="43" y="0"/>
                </a:cubicBezTo>
                <a:cubicBezTo>
                  <a:pt x="69" y="0"/>
                  <a:pt x="69" y="0"/>
                  <a:pt x="69" y="0"/>
                </a:cubicBezTo>
                <a:cubicBezTo>
                  <a:pt x="69" y="0"/>
                  <a:pt x="69" y="0"/>
                  <a:pt x="69" y="0"/>
                </a:cubicBezTo>
                <a:lnTo>
                  <a:pt x="69" y="2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0" name="Freeform 10"/>
          <p:cNvSpPr>
            <a:spLocks/>
          </p:cNvSpPr>
          <p:nvPr userDrawn="1"/>
        </p:nvSpPr>
        <p:spPr bwMode="auto">
          <a:xfrm>
            <a:off x="7029451" y="2998789"/>
            <a:ext cx="423333" cy="104775"/>
          </a:xfrm>
          <a:custGeom>
            <a:avLst/>
            <a:gdLst>
              <a:gd name="T0" fmla="*/ 76 w 82"/>
              <a:gd name="T1" fmla="*/ 27 h 27"/>
              <a:gd name="T2" fmla="*/ 6 w 82"/>
              <a:gd name="T3" fmla="*/ 27 h 27"/>
              <a:gd name="T4" fmla="*/ 0 w 82"/>
              <a:gd name="T5" fmla="*/ 21 h 27"/>
              <a:gd name="T6" fmla="*/ 0 w 82"/>
              <a:gd name="T7" fmla="*/ 6 h 27"/>
              <a:gd name="T8" fmla="*/ 6 w 82"/>
              <a:gd name="T9" fmla="*/ 0 h 27"/>
              <a:gd name="T10" fmla="*/ 76 w 82"/>
              <a:gd name="T11" fmla="*/ 0 h 27"/>
              <a:gd name="T12" fmla="*/ 82 w 82"/>
              <a:gd name="T13" fmla="*/ 6 h 27"/>
              <a:gd name="T14" fmla="*/ 82 w 82"/>
              <a:gd name="T15" fmla="*/ 21 h 27"/>
              <a:gd name="T16" fmla="*/ 76 w 82"/>
              <a:gd name="T17"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27">
                <a:moveTo>
                  <a:pt x="76" y="27"/>
                </a:moveTo>
                <a:cubicBezTo>
                  <a:pt x="6" y="27"/>
                  <a:pt x="6" y="27"/>
                  <a:pt x="6" y="27"/>
                </a:cubicBezTo>
                <a:cubicBezTo>
                  <a:pt x="3" y="27"/>
                  <a:pt x="0" y="24"/>
                  <a:pt x="0" y="21"/>
                </a:cubicBezTo>
                <a:cubicBezTo>
                  <a:pt x="0" y="6"/>
                  <a:pt x="0" y="6"/>
                  <a:pt x="0" y="6"/>
                </a:cubicBezTo>
                <a:cubicBezTo>
                  <a:pt x="0" y="3"/>
                  <a:pt x="3" y="0"/>
                  <a:pt x="6" y="0"/>
                </a:cubicBezTo>
                <a:cubicBezTo>
                  <a:pt x="76" y="0"/>
                  <a:pt x="76" y="0"/>
                  <a:pt x="76" y="0"/>
                </a:cubicBezTo>
                <a:cubicBezTo>
                  <a:pt x="79" y="0"/>
                  <a:pt x="82" y="3"/>
                  <a:pt x="82" y="6"/>
                </a:cubicBezTo>
                <a:cubicBezTo>
                  <a:pt x="82" y="21"/>
                  <a:pt x="82" y="21"/>
                  <a:pt x="82" y="21"/>
                </a:cubicBezTo>
                <a:cubicBezTo>
                  <a:pt x="82" y="24"/>
                  <a:pt x="79" y="27"/>
                  <a:pt x="76" y="2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1" name="Freeform 11"/>
          <p:cNvSpPr>
            <a:spLocks noEditPoints="1"/>
          </p:cNvSpPr>
          <p:nvPr userDrawn="1"/>
        </p:nvSpPr>
        <p:spPr bwMode="auto">
          <a:xfrm>
            <a:off x="6989233" y="739775"/>
            <a:ext cx="431800" cy="323850"/>
          </a:xfrm>
          <a:custGeom>
            <a:avLst/>
            <a:gdLst>
              <a:gd name="T0" fmla="*/ 84 w 84"/>
              <a:gd name="T1" fmla="*/ 43 h 84"/>
              <a:gd name="T2" fmla="*/ 82 w 84"/>
              <a:gd name="T3" fmla="*/ 38 h 84"/>
              <a:gd name="T4" fmla="*/ 82 w 84"/>
              <a:gd name="T5" fmla="*/ 34 h 84"/>
              <a:gd name="T6" fmla="*/ 81 w 84"/>
              <a:gd name="T7" fmla="*/ 29 h 84"/>
              <a:gd name="T8" fmla="*/ 74 w 84"/>
              <a:gd name="T9" fmla="*/ 28 h 84"/>
              <a:gd name="T10" fmla="*/ 78 w 84"/>
              <a:gd name="T11" fmla="*/ 20 h 84"/>
              <a:gd name="T12" fmla="*/ 69 w 84"/>
              <a:gd name="T13" fmla="*/ 19 h 84"/>
              <a:gd name="T14" fmla="*/ 71 w 84"/>
              <a:gd name="T15" fmla="*/ 12 h 84"/>
              <a:gd name="T16" fmla="*/ 66 w 84"/>
              <a:gd name="T17" fmla="*/ 9 h 84"/>
              <a:gd name="T18" fmla="*/ 63 w 84"/>
              <a:gd name="T19" fmla="*/ 7 h 84"/>
              <a:gd name="T20" fmla="*/ 59 w 84"/>
              <a:gd name="T21" fmla="*/ 4 h 84"/>
              <a:gd name="T22" fmla="*/ 53 w 84"/>
              <a:gd name="T23" fmla="*/ 9 h 84"/>
              <a:gd name="T24" fmla="*/ 50 w 84"/>
              <a:gd name="T25" fmla="*/ 1 h 84"/>
              <a:gd name="T26" fmla="*/ 46 w 84"/>
              <a:gd name="T27" fmla="*/ 7 h 84"/>
              <a:gd name="T28" fmla="*/ 40 w 84"/>
              <a:gd name="T29" fmla="*/ 0 h 84"/>
              <a:gd name="T30" fmla="*/ 36 w 84"/>
              <a:gd name="T31" fmla="*/ 8 h 84"/>
              <a:gd name="T32" fmla="*/ 31 w 84"/>
              <a:gd name="T33" fmla="*/ 2 h 84"/>
              <a:gd name="T34" fmla="*/ 26 w 84"/>
              <a:gd name="T35" fmla="*/ 5 h 84"/>
              <a:gd name="T36" fmla="*/ 23 w 84"/>
              <a:gd name="T37" fmla="*/ 7 h 84"/>
              <a:gd name="T38" fmla="*/ 17 w 84"/>
              <a:gd name="T39" fmla="*/ 9 h 84"/>
              <a:gd name="T40" fmla="*/ 19 w 84"/>
              <a:gd name="T41" fmla="*/ 16 h 84"/>
              <a:gd name="T42" fmla="*/ 10 w 84"/>
              <a:gd name="T43" fmla="*/ 15 h 84"/>
              <a:gd name="T44" fmla="*/ 12 w 84"/>
              <a:gd name="T45" fmla="*/ 24 h 84"/>
              <a:gd name="T46" fmla="*/ 5 w 84"/>
              <a:gd name="T47" fmla="*/ 24 h 84"/>
              <a:gd name="T48" fmla="*/ 4 w 84"/>
              <a:gd name="T49" fmla="*/ 29 h 84"/>
              <a:gd name="T50" fmla="*/ 3 w 84"/>
              <a:gd name="T51" fmla="*/ 33 h 84"/>
              <a:gd name="T52" fmla="*/ 1 w 84"/>
              <a:gd name="T53" fmla="*/ 38 h 84"/>
              <a:gd name="T54" fmla="*/ 7 w 84"/>
              <a:gd name="T55" fmla="*/ 42 h 84"/>
              <a:gd name="T56" fmla="*/ 1 w 84"/>
              <a:gd name="T57" fmla="*/ 48 h 84"/>
              <a:gd name="T58" fmla="*/ 9 w 84"/>
              <a:gd name="T59" fmla="*/ 52 h 84"/>
              <a:gd name="T60" fmla="*/ 4 w 84"/>
              <a:gd name="T61" fmla="*/ 58 h 84"/>
              <a:gd name="T62" fmla="*/ 7 w 84"/>
              <a:gd name="T63" fmla="*/ 62 h 84"/>
              <a:gd name="T64" fmla="*/ 9 w 84"/>
              <a:gd name="T65" fmla="*/ 65 h 84"/>
              <a:gd name="T66" fmla="*/ 11 w 84"/>
              <a:gd name="T67" fmla="*/ 70 h 84"/>
              <a:gd name="T68" fmla="*/ 19 w 84"/>
              <a:gd name="T69" fmla="*/ 68 h 84"/>
              <a:gd name="T70" fmla="*/ 19 w 84"/>
              <a:gd name="T71" fmla="*/ 77 h 84"/>
              <a:gd name="T72" fmla="*/ 27 w 84"/>
              <a:gd name="T73" fmla="*/ 73 h 84"/>
              <a:gd name="T74" fmla="*/ 28 w 84"/>
              <a:gd name="T75" fmla="*/ 81 h 84"/>
              <a:gd name="T76" fmla="*/ 34 w 84"/>
              <a:gd name="T77" fmla="*/ 76 h 84"/>
              <a:gd name="T78" fmla="*/ 36 w 84"/>
              <a:gd name="T79" fmla="*/ 83 h 84"/>
              <a:gd name="T80" fmla="*/ 42 w 84"/>
              <a:gd name="T81" fmla="*/ 82 h 84"/>
              <a:gd name="T82" fmla="*/ 46 w 84"/>
              <a:gd name="T83" fmla="*/ 82 h 84"/>
              <a:gd name="T84" fmla="*/ 51 w 84"/>
              <a:gd name="T85" fmla="*/ 83 h 84"/>
              <a:gd name="T86" fmla="*/ 53 w 84"/>
              <a:gd name="T87" fmla="*/ 75 h 84"/>
              <a:gd name="T88" fmla="*/ 61 w 84"/>
              <a:gd name="T89" fmla="*/ 80 h 84"/>
              <a:gd name="T90" fmla="*/ 62 w 84"/>
              <a:gd name="T91" fmla="*/ 71 h 84"/>
              <a:gd name="T92" fmla="*/ 69 w 84"/>
              <a:gd name="T93" fmla="*/ 74 h 84"/>
              <a:gd name="T94" fmla="*/ 72 w 84"/>
              <a:gd name="T95" fmla="*/ 69 h 84"/>
              <a:gd name="T96" fmla="*/ 74 w 84"/>
              <a:gd name="T97" fmla="*/ 66 h 84"/>
              <a:gd name="T98" fmla="*/ 78 w 84"/>
              <a:gd name="T99" fmla="*/ 62 h 84"/>
              <a:gd name="T100" fmla="*/ 74 w 84"/>
              <a:gd name="T101" fmla="*/ 56 h 84"/>
              <a:gd name="T102" fmla="*/ 82 w 84"/>
              <a:gd name="T103" fmla="*/ 53 h 84"/>
              <a:gd name="T104" fmla="*/ 77 w 84"/>
              <a:gd name="T105" fmla="*/ 47 h 84"/>
              <a:gd name="T106" fmla="*/ 35 w 84"/>
              <a:gd name="T107" fmla="*/ 40 h 84"/>
              <a:gd name="T108" fmla="*/ 15 w 84"/>
              <a:gd name="T109" fmla="*/ 34 h 84"/>
              <a:gd name="T110" fmla="*/ 19 w 84"/>
              <a:gd name="T111" fmla="*/ 44 h 84"/>
              <a:gd name="T112" fmla="*/ 21 w 84"/>
              <a:gd name="T113" fmla="*/ 51 h 84"/>
              <a:gd name="T114" fmla="*/ 35 w 84"/>
              <a:gd name="T115" fmla="*/ 69 h 84"/>
              <a:gd name="T116" fmla="*/ 64 w 84"/>
              <a:gd name="T117" fmla="*/ 4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4" h="84">
                <a:moveTo>
                  <a:pt x="82" y="46"/>
                </a:moveTo>
                <a:cubicBezTo>
                  <a:pt x="83" y="46"/>
                  <a:pt x="83" y="46"/>
                  <a:pt x="83" y="46"/>
                </a:cubicBezTo>
                <a:cubicBezTo>
                  <a:pt x="84" y="46"/>
                  <a:pt x="84" y="45"/>
                  <a:pt x="84" y="45"/>
                </a:cubicBezTo>
                <a:cubicBezTo>
                  <a:pt x="84" y="44"/>
                  <a:pt x="84" y="44"/>
                  <a:pt x="84" y="43"/>
                </a:cubicBezTo>
                <a:cubicBezTo>
                  <a:pt x="83" y="43"/>
                  <a:pt x="83" y="43"/>
                  <a:pt x="82" y="43"/>
                </a:cubicBezTo>
                <a:cubicBezTo>
                  <a:pt x="82" y="43"/>
                  <a:pt x="79" y="42"/>
                  <a:pt x="77" y="42"/>
                </a:cubicBezTo>
                <a:cubicBezTo>
                  <a:pt x="77" y="41"/>
                  <a:pt x="77" y="40"/>
                  <a:pt x="77" y="39"/>
                </a:cubicBezTo>
                <a:cubicBezTo>
                  <a:pt x="79" y="39"/>
                  <a:pt x="82" y="38"/>
                  <a:pt x="82" y="38"/>
                </a:cubicBezTo>
                <a:cubicBezTo>
                  <a:pt x="83" y="38"/>
                  <a:pt x="83" y="38"/>
                  <a:pt x="83" y="37"/>
                </a:cubicBezTo>
                <a:cubicBezTo>
                  <a:pt x="84" y="37"/>
                  <a:pt x="84" y="36"/>
                  <a:pt x="84" y="36"/>
                </a:cubicBezTo>
                <a:cubicBezTo>
                  <a:pt x="84" y="35"/>
                  <a:pt x="83" y="35"/>
                  <a:pt x="83" y="35"/>
                </a:cubicBezTo>
                <a:cubicBezTo>
                  <a:pt x="83" y="34"/>
                  <a:pt x="82" y="34"/>
                  <a:pt x="82" y="34"/>
                </a:cubicBezTo>
                <a:cubicBezTo>
                  <a:pt x="81" y="34"/>
                  <a:pt x="78" y="34"/>
                  <a:pt x="76" y="35"/>
                </a:cubicBezTo>
                <a:cubicBezTo>
                  <a:pt x="76" y="34"/>
                  <a:pt x="76" y="33"/>
                  <a:pt x="75" y="32"/>
                </a:cubicBezTo>
                <a:cubicBezTo>
                  <a:pt x="78" y="31"/>
                  <a:pt x="80" y="30"/>
                  <a:pt x="81" y="30"/>
                </a:cubicBezTo>
                <a:cubicBezTo>
                  <a:pt x="81" y="30"/>
                  <a:pt x="81" y="29"/>
                  <a:pt x="81" y="29"/>
                </a:cubicBezTo>
                <a:cubicBezTo>
                  <a:pt x="82" y="28"/>
                  <a:pt x="82" y="28"/>
                  <a:pt x="81" y="27"/>
                </a:cubicBezTo>
                <a:cubicBezTo>
                  <a:pt x="81" y="27"/>
                  <a:pt x="81" y="27"/>
                  <a:pt x="81" y="26"/>
                </a:cubicBezTo>
                <a:cubicBezTo>
                  <a:pt x="80" y="26"/>
                  <a:pt x="80" y="26"/>
                  <a:pt x="79" y="26"/>
                </a:cubicBezTo>
                <a:cubicBezTo>
                  <a:pt x="79" y="26"/>
                  <a:pt x="76" y="27"/>
                  <a:pt x="74" y="28"/>
                </a:cubicBezTo>
                <a:cubicBezTo>
                  <a:pt x="73" y="27"/>
                  <a:pt x="73" y="26"/>
                  <a:pt x="73" y="25"/>
                </a:cubicBezTo>
                <a:cubicBezTo>
                  <a:pt x="75" y="24"/>
                  <a:pt x="77" y="22"/>
                  <a:pt x="77" y="22"/>
                </a:cubicBezTo>
                <a:cubicBezTo>
                  <a:pt x="78" y="22"/>
                  <a:pt x="78" y="21"/>
                  <a:pt x="78" y="21"/>
                </a:cubicBezTo>
                <a:cubicBezTo>
                  <a:pt x="78" y="20"/>
                  <a:pt x="78" y="20"/>
                  <a:pt x="78" y="20"/>
                </a:cubicBezTo>
                <a:cubicBezTo>
                  <a:pt x="77" y="19"/>
                  <a:pt x="77" y="19"/>
                  <a:pt x="76" y="19"/>
                </a:cubicBezTo>
                <a:cubicBezTo>
                  <a:pt x="76" y="19"/>
                  <a:pt x="76" y="19"/>
                  <a:pt x="75" y="19"/>
                </a:cubicBezTo>
                <a:cubicBezTo>
                  <a:pt x="75" y="19"/>
                  <a:pt x="72" y="20"/>
                  <a:pt x="70" y="21"/>
                </a:cubicBezTo>
                <a:cubicBezTo>
                  <a:pt x="70" y="21"/>
                  <a:pt x="69" y="20"/>
                  <a:pt x="69" y="19"/>
                </a:cubicBezTo>
                <a:cubicBezTo>
                  <a:pt x="70" y="18"/>
                  <a:pt x="72" y="16"/>
                  <a:pt x="72" y="15"/>
                </a:cubicBezTo>
                <a:cubicBezTo>
                  <a:pt x="73" y="15"/>
                  <a:pt x="73" y="14"/>
                  <a:pt x="73" y="14"/>
                </a:cubicBezTo>
                <a:cubicBezTo>
                  <a:pt x="73" y="13"/>
                  <a:pt x="72" y="13"/>
                  <a:pt x="72" y="13"/>
                </a:cubicBezTo>
                <a:cubicBezTo>
                  <a:pt x="72" y="12"/>
                  <a:pt x="71" y="12"/>
                  <a:pt x="71" y="12"/>
                </a:cubicBezTo>
                <a:cubicBezTo>
                  <a:pt x="70" y="12"/>
                  <a:pt x="70" y="12"/>
                  <a:pt x="70" y="12"/>
                </a:cubicBezTo>
                <a:cubicBezTo>
                  <a:pt x="69" y="13"/>
                  <a:pt x="67" y="14"/>
                  <a:pt x="65" y="16"/>
                </a:cubicBezTo>
                <a:cubicBezTo>
                  <a:pt x="65" y="15"/>
                  <a:pt x="64" y="15"/>
                  <a:pt x="63" y="14"/>
                </a:cubicBezTo>
                <a:cubicBezTo>
                  <a:pt x="65" y="12"/>
                  <a:pt x="66" y="10"/>
                  <a:pt x="66" y="9"/>
                </a:cubicBezTo>
                <a:cubicBezTo>
                  <a:pt x="66" y="9"/>
                  <a:pt x="66" y="9"/>
                  <a:pt x="66" y="8"/>
                </a:cubicBezTo>
                <a:cubicBezTo>
                  <a:pt x="66" y="8"/>
                  <a:pt x="66" y="7"/>
                  <a:pt x="65" y="7"/>
                </a:cubicBezTo>
                <a:cubicBezTo>
                  <a:pt x="65" y="7"/>
                  <a:pt x="65" y="7"/>
                  <a:pt x="64" y="7"/>
                </a:cubicBezTo>
                <a:cubicBezTo>
                  <a:pt x="64" y="7"/>
                  <a:pt x="63" y="7"/>
                  <a:pt x="63" y="7"/>
                </a:cubicBezTo>
                <a:cubicBezTo>
                  <a:pt x="63" y="8"/>
                  <a:pt x="61" y="10"/>
                  <a:pt x="59" y="12"/>
                </a:cubicBezTo>
                <a:cubicBezTo>
                  <a:pt x="59" y="11"/>
                  <a:pt x="58" y="11"/>
                  <a:pt x="57" y="11"/>
                </a:cubicBezTo>
                <a:cubicBezTo>
                  <a:pt x="58" y="8"/>
                  <a:pt x="59" y="6"/>
                  <a:pt x="59" y="5"/>
                </a:cubicBezTo>
                <a:cubicBezTo>
                  <a:pt x="59" y="5"/>
                  <a:pt x="59" y="4"/>
                  <a:pt x="59" y="4"/>
                </a:cubicBezTo>
                <a:cubicBezTo>
                  <a:pt x="58" y="3"/>
                  <a:pt x="58" y="3"/>
                  <a:pt x="58" y="3"/>
                </a:cubicBezTo>
                <a:cubicBezTo>
                  <a:pt x="57" y="3"/>
                  <a:pt x="57" y="3"/>
                  <a:pt x="56" y="3"/>
                </a:cubicBezTo>
                <a:cubicBezTo>
                  <a:pt x="56" y="3"/>
                  <a:pt x="55" y="3"/>
                  <a:pt x="55" y="4"/>
                </a:cubicBezTo>
                <a:cubicBezTo>
                  <a:pt x="55" y="4"/>
                  <a:pt x="54" y="7"/>
                  <a:pt x="53" y="9"/>
                </a:cubicBezTo>
                <a:cubicBezTo>
                  <a:pt x="52" y="9"/>
                  <a:pt x="52" y="9"/>
                  <a:pt x="52" y="8"/>
                </a:cubicBezTo>
                <a:cubicBezTo>
                  <a:pt x="51" y="8"/>
                  <a:pt x="51" y="8"/>
                  <a:pt x="50" y="8"/>
                </a:cubicBezTo>
                <a:cubicBezTo>
                  <a:pt x="51" y="6"/>
                  <a:pt x="51" y="3"/>
                  <a:pt x="51" y="2"/>
                </a:cubicBezTo>
                <a:cubicBezTo>
                  <a:pt x="51" y="2"/>
                  <a:pt x="51" y="2"/>
                  <a:pt x="50" y="1"/>
                </a:cubicBezTo>
                <a:cubicBezTo>
                  <a:pt x="50" y="1"/>
                  <a:pt x="50" y="1"/>
                  <a:pt x="49" y="1"/>
                </a:cubicBezTo>
                <a:cubicBezTo>
                  <a:pt x="49" y="0"/>
                  <a:pt x="48" y="1"/>
                  <a:pt x="48" y="1"/>
                </a:cubicBezTo>
                <a:cubicBezTo>
                  <a:pt x="47" y="1"/>
                  <a:pt x="47" y="1"/>
                  <a:pt x="47" y="2"/>
                </a:cubicBezTo>
                <a:cubicBezTo>
                  <a:pt x="47" y="2"/>
                  <a:pt x="46" y="5"/>
                  <a:pt x="46" y="7"/>
                </a:cubicBezTo>
                <a:cubicBezTo>
                  <a:pt x="45" y="7"/>
                  <a:pt x="44" y="7"/>
                  <a:pt x="43" y="7"/>
                </a:cubicBezTo>
                <a:cubicBezTo>
                  <a:pt x="43" y="5"/>
                  <a:pt x="42" y="2"/>
                  <a:pt x="42" y="2"/>
                </a:cubicBezTo>
                <a:cubicBezTo>
                  <a:pt x="42" y="1"/>
                  <a:pt x="42" y="1"/>
                  <a:pt x="42" y="0"/>
                </a:cubicBezTo>
                <a:cubicBezTo>
                  <a:pt x="41" y="0"/>
                  <a:pt x="41" y="0"/>
                  <a:pt x="40" y="0"/>
                </a:cubicBezTo>
                <a:cubicBezTo>
                  <a:pt x="40" y="0"/>
                  <a:pt x="40" y="0"/>
                  <a:pt x="39" y="0"/>
                </a:cubicBezTo>
                <a:cubicBezTo>
                  <a:pt x="39" y="1"/>
                  <a:pt x="39" y="1"/>
                  <a:pt x="39" y="2"/>
                </a:cubicBezTo>
                <a:cubicBezTo>
                  <a:pt x="39" y="2"/>
                  <a:pt x="38" y="5"/>
                  <a:pt x="38" y="7"/>
                </a:cubicBezTo>
                <a:cubicBezTo>
                  <a:pt x="37" y="7"/>
                  <a:pt x="37" y="7"/>
                  <a:pt x="36" y="8"/>
                </a:cubicBezTo>
                <a:cubicBezTo>
                  <a:pt x="35" y="5"/>
                  <a:pt x="34" y="3"/>
                  <a:pt x="34" y="2"/>
                </a:cubicBezTo>
                <a:cubicBezTo>
                  <a:pt x="34" y="2"/>
                  <a:pt x="34" y="2"/>
                  <a:pt x="33" y="1"/>
                </a:cubicBezTo>
                <a:cubicBezTo>
                  <a:pt x="33" y="1"/>
                  <a:pt x="32" y="1"/>
                  <a:pt x="32" y="1"/>
                </a:cubicBezTo>
                <a:cubicBezTo>
                  <a:pt x="31" y="1"/>
                  <a:pt x="31" y="2"/>
                  <a:pt x="31" y="2"/>
                </a:cubicBezTo>
                <a:cubicBezTo>
                  <a:pt x="30" y="2"/>
                  <a:pt x="30" y="3"/>
                  <a:pt x="30" y="3"/>
                </a:cubicBezTo>
                <a:cubicBezTo>
                  <a:pt x="30" y="4"/>
                  <a:pt x="31" y="6"/>
                  <a:pt x="31" y="9"/>
                </a:cubicBezTo>
                <a:cubicBezTo>
                  <a:pt x="30" y="9"/>
                  <a:pt x="30" y="9"/>
                  <a:pt x="29" y="10"/>
                </a:cubicBezTo>
                <a:cubicBezTo>
                  <a:pt x="28" y="8"/>
                  <a:pt x="26" y="5"/>
                  <a:pt x="26" y="5"/>
                </a:cubicBezTo>
                <a:cubicBezTo>
                  <a:pt x="26" y="4"/>
                  <a:pt x="25" y="4"/>
                  <a:pt x="25" y="4"/>
                </a:cubicBezTo>
                <a:cubicBezTo>
                  <a:pt x="24" y="4"/>
                  <a:pt x="24" y="4"/>
                  <a:pt x="24" y="4"/>
                </a:cubicBezTo>
                <a:cubicBezTo>
                  <a:pt x="23" y="4"/>
                  <a:pt x="23" y="5"/>
                  <a:pt x="23" y="5"/>
                </a:cubicBezTo>
                <a:cubicBezTo>
                  <a:pt x="22" y="6"/>
                  <a:pt x="22" y="6"/>
                  <a:pt x="23" y="7"/>
                </a:cubicBezTo>
                <a:cubicBezTo>
                  <a:pt x="23" y="7"/>
                  <a:pt x="24" y="10"/>
                  <a:pt x="25" y="12"/>
                </a:cubicBezTo>
                <a:cubicBezTo>
                  <a:pt x="24" y="12"/>
                  <a:pt x="23" y="13"/>
                  <a:pt x="23" y="13"/>
                </a:cubicBezTo>
                <a:cubicBezTo>
                  <a:pt x="21" y="11"/>
                  <a:pt x="19" y="9"/>
                  <a:pt x="19" y="9"/>
                </a:cubicBezTo>
                <a:cubicBezTo>
                  <a:pt x="18" y="9"/>
                  <a:pt x="18" y="9"/>
                  <a:pt x="17" y="9"/>
                </a:cubicBezTo>
                <a:cubicBezTo>
                  <a:pt x="17" y="9"/>
                  <a:pt x="16" y="9"/>
                  <a:pt x="16" y="9"/>
                </a:cubicBezTo>
                <a:cubicBezTo>
                  <a:pt x="16" y="9"/>
                  <a:pt x="15" y="10"/>
                  <a:pt x="15" y="10"/>
                </a:cubicBezTo>
                <a:cubicBezTo>
                  <a:pt x="15" y="11"/>
                  <a:pt x="15" y="11"/>
                  <a:pt x="16" y="11"/>
                </a:cubicBezTo>
                <a:cubicBezTo>
                  <a:pt x="16" y="12"/>
                  <a:pt x="17" y="14"/>
                  <a:pt x="19" y="16"/>
                </a:cubicBezTo>
                <a:cubicBezTo>
                  <a:pt x="18" y="17"/>
                  <a:pt x="18" y="17"/>
                  <a:pt x="17" y="18"/>
                </a:cubicBezTo>
                <a:cubicBezTo>
                  <a:pt x="15" y="16"/>
                  <a:pt x="13" y="15"/>
                  <a:pt x="12" y="15"/>
                </a:cubicBezTo>
                <a:cubicBezTo>
                  <a:pt x="12" y="14"/>
                  <a:pt x="11" y="14"/>
                  <a:pt x="11" y="14"/>
                </a:cubicBezTo>
                <a:cubicBezTo>
                  <a:pt x="11" y="14"/>
                  <a:pt x="10" y="15"/>
                  <a:pt x="10" y="15"/>
                </a:cubicBezTo>
                <a:cubicBezTo>
                  <a:pt x="10" y="15"/>
                  <a:pt x="9" y="16"/>
                  <a:pt x="9" y="16"/>
                </a:cubicBezTo>
                <a:cubicBezTo>
                  <a:pt x="9" y="17"/>
                  <a:pt x="10" y="17"/>
                  <a:pt x="10" y="18"/>
                </a:cubicBezTo>
                <a:cubicBezTo>
                  <a:pt x="10" y="18"/>
                  <a:pt x="12" y="20"/>
                  <a:pt x="14" y="22"/>
                </a:cubicBezTo>
                <a:cubicBezTo>
                  <a:pt x="13" y="22"/>
                  <a:pt x="13" y="23"/>
                  <a:pt x="12" y="24"/>
                </a:cubicBezTo>
                <a:cubicBezTo>
                  <a:pt x="10" y="23"/>
                  <a:pt x="8" y="22"/>
                  <a:pt x="7" y="21"/>
                </a:cubicBezTo>
                <a:cubicBezTo>
                  <a:pt x="7" y="21"/>
                  <a:pt x="6" y="21"/>
                  <a:pt x="6" y="21"/>
                </a:cubicBezTo>
                <a:cubicBezTo>
                  <a:pt x="6" y="22"/>
                  <a:pt x="5" y="22"/>
                  <a:pt x="5" y="22"/>
                </a:cubicBezTo>
                <a:cubicBezTo>
                  <a:pt x="5" y="23"/>
                  <a:pt x="5" y="23"/>
                  <a:pt x="5" y="24"/>
                </a:cubicBezTo>
                <a:cubicBezTo>
                  <a:pt x="5" y="24"/>
                  <a:pt x="5" y="25"/>
                  <a:pt x="6" y="25"/>
                </a:cubicBezTo>
                <a:cubicBezTo>
                  <a:pt x="6" y="25"/>
                  <a:pt x="8" y="27"/>
                  <a:pt x="10" y="28"/>
                </a:cubicBezTo>
                <a:cubicBezTo>
                  <a:pt x="10" y="29"/>
                  <a:pt x="10" y="29"/>
                  <a:pt x="9" y="30"/>
                </a:cubicBezTo>
                <a:cubicBezTo>
                  <a:pt x="7" y="30"/>
                  <a:pt x="4" y="29"/>
                  <a:pt x="4" y="29"/>
                </a:cubicBezTo>
                <a:cubicBezTo>
                  <a:pt x="3" y="29"/>
                  <a:pt x="3" y="29"/>
                  <a:pt x="2" y="29"/>
                </a:cubicBezTo>
                <a:cubicBezTo>
                  <a:pt x="2" y="30"/>
                  <a:pt x="2" y="30"/>
                  <a:pt x="2" y="31"/>
                </a:cubicBezTo>
                <a:cubicBezTo>
                  <a:pt x="2" y="31"/>
                  <a:pt x="2" y="31"/>
                  <a:pt x="2" y="32"/>
                </a:cubicBezTo>
                <a:cubicBezTo>
                  <a:pt x="2" y="32"/>
                  <a:pt x="2" y="33"/>
                  <a:pt x="3" y="33"/>
                </a:cubicBezTo>
                <a:cubicBezTo>
                  <a:pt x="3" y="33"/>
                  <a:pt x="6" y="34"/>
                  <a:pt x="8" y="35"/>
                </a:cubicBezTo>
                <a:cubicBezTo>
                  <a:pt x="8" y="36"/>
                  <a:pt x="8" y="36"/>
                  <a:pt x="8" y="37"/>
                </a:cubicBezTo>
                <a:cubicBezTo>
                  <a:pt x="5" y="37"/>
                  <a:pt x="3" y="37"/>
                  <a:pt x="2" y="37"/>
                </a:cubicBezTo>
                <a:cubicBezTo>
                  <a:pt x="1" y="37"/>
                  <a:pt x="1" y="38"/>
                  <a:pt x="1" y="38"/>
                </a:cubicBezTo>
                <a:cubicBezTo>
                  <a:pt x="0" y="38"/>
                  <a:pt x="0" y="39"/>
                  <a:pt x="0" y="39"/>
                </a:cubicBezTo>
                <a:cubicBezTo>
                  <a:pt x="0" y="40"/>
                  <a:pt x="0" y="40"/>
                  <a:pt x="1" y="40"/>
                </a:cubicBezTo>
                <a:cubicBezTo>
                  <a:pt x="1" y="41"/>
                  <a:pt x="1" y="41"/>
                  <a:pt x="2" y="41"/>
                </a:cubicBezTo>
                <a:cubicBezTo>
                  <a:pt x="2" y="41"/>
                  <a:pt x="5" y="42"/>
                  <a:pt x="7" y="42"/>
                </a:cubicBezTo>
                <a:cubicBezTo>
                  <a:pt x="7" y="43"/>
                  <a:pt x="7" y="44"/>
                  <a:pt x="7" y="45"/>
                </a:cubicBezTo>
                <a:cubicBezTo>
                  <a:pt x="5" y="45"/>
                  <a:pt x="2" y="46"/>
                  <a:pt x="2" y="46"/>
                </a:cubicBezTo>
                <a:cubicBezTo>
                  <a:pt x="1" y="46"/>
                  <a:pt x="1" y="46"/>
                  <a:pt x="1" y="47"/>
                </a:cubicBezTo>
                <a:cubicBezTo>
                  <a:pt x="1" y="47"/>
                  <a:pt x="0" y="48"/>
                  <a:pt x="1" y="48"/>
                </a:cubicBezTo>
                <a:cubicBezTo>
                  <a:pt x="1" y="48"/>
                  <a:pt x="1" y="49"/>
                  <a:pt x="1" y="49"/>
                </a:cubicBezTo>
                <a:cubicBezTo>
                  <a:pt x="2" y="49"/>
                  <a:pt x="2" y="50"/>
                  <a:pt x="2" y="50"/>
                </a:cubicBezTo>
                <a:cubicBezTo>
                  <a:pt x="3" y="50"/>
                  <a:pt x="6" y="49"/>
                  <a:pt x="8" y="49"/>
                </a:cubicBezTo>
                <a:cubicBezTo>
                  <a:pt x="8" y="50"/>
                  <a:pt x="8" y="51"/>
                  <a:pt x="9" y="52"/>
                </a:cubicBezTo>
                <a:cubicBezTo>
                  <a:pt x="6" y="53"/>
                  <a:pt x="4" y="54"/>
                  <a:pt x="4" y="54"/>
                </a:cubicBezTo>
                <a:cubicBezTo>
                  <a:pt x="3" y="54"/>
                  <a:pt x="3" y="55"/>
                  <a:pt x="3" y="55"/>
                </a:cubicBezTo>
                <a:cubicBezTo>
                  <a:pt x="3" y="56"/>
                  <a:pt x="3" y="56"/>
                  <a:pt x="3" y="56"/>
                </a:cubicBezTo>
                <a:cubicBezTo>
                  <a:pt x="3" y="57"/>
                  <a:pt x="3" y="57"/>
                  <a:pt x="4" y="58"/>
                </a:cubicBezTo>
                <a:cubicBezTo>
                  <a:pt x="4" y="58"/>
                  <a:pt x="4" y="58"/>
                  <a:pt x="5" y="58"/>
                </a:cubicBezTo>
                <a:cubicBezTo>
                  <a:pt x="5" y="58"/>
                  <a:pt x="8" y="57"/>
                  <a:pt x="10" y="56"/>
                </a:cubicBezTo>
                <a:cubicBezTo>
                  <a:pt x="11" y="57"/>
                  <a:pt x="11" y="58"/>
                  <a:pt x="11" y="58"/>
                </a:cubicBezTo>
                <a:cubicBezTo>
                  <a:pt x="9" y="60"/>
                  <a:pt x="7" y="62"/>
                  <a:pt x="7" y="62"/>
                </a:cubicBezTo>
                <a:cubicBezTo>
                  <a:pt x="7" y="62"/>
                  <a:pt x="6" y="63"/>
                  <a:pt x="6" y="63"/>
                </a:cubicBezTo>
                <a:cubicBezTo>
                  <a:pt x="6" y="63"/>
                  <a:pt x="6" y="64"/>
                  <a:pt x="7" y="64"/>
                </a:cubicBezTo>
                <a:cubicBezTo>
                  <a:pt x="7" y="65"/>
                  <a:pt x="7" y="65"/>
                  <a:pt x="8" y="65"/>
                </a:cubicBezTo>
                <a:cubicBezTo>
                  <a:pt x="8" y="65"/>
                  <a:pt x="9" y="65"/>
                  <a:pt x="9" y="65"/>
                </a:cubicBezTo>
                <a:cubicBezTo>
                  <a:pt x="9" y="65"/>
                  <a:pt x="12" y="64"/>
                  <a:pt x="14" y="63"/>
                </a:cubicBezTo>
                <a:cubicBezTo>
                  <a:pt x="14" y="63"/>
                  <a:pt x="15" y="64"/>
                  <a:pt x="15" y="64"/>
                </a:cubicBezTo>
                <a:cubicBezTo>
                  <a:pt x="14" y="66"/>
                  <a:pt x="12" y="68"/>
                  <a:pt x="12" y="69"/>
                </a:cubicBezTo>
                <a:cubicBezTo>
                  <a:pt x="12" y="69"/>
                  <a:pt x="11" y="70"/>
                  <a:pt x="11" y="70"/>
                </a:cubicBezTo>
                <a:cubicBezTo>
                  <a:pt x="11" y="70"/>
                  <a:pt x="12" y="71"/>
                  <a:pt x="12" y="71"/>
                </a:cubicBezTo>
                <a:cubicBezTo>
                  <a:pt x="12" y="72"/>
                  <a:pt x="13" y="72"/>
                  <a:pt x="13" y="72"/>
                </a:cubicBezTo>
                <a:cubicBezTo>
                  <a:pt x="14" y="72"/>
                  <a:pt x="14" y="72"/>
                  <a:pt x="14" y="71"/>
                </a:cubicBezTo>
                <a:cubicBezTo>
                  <a:pt x="15" y="71"/>
                  <a:pt x="17" y="69"/>
                  <a:pt x="19" y="68"/>
                </a:cubicBezTo>
                <a:cubicBezTo>
                  <a:pt x="19" y="68"/>
                  <a:pt x="20" y="69"/>
                  <a:pt x="21" y="70"/>
                </a:cubicBezTo>
                <a:cubicBezTo>
                  <a:pt x="20" y="72"/>
                  <a:pt x="18" y="74"/>
                  <a:pt x="18" y="74"/>
                </a:cubicBezTo>
                <a:cubicBezTo>
                  <a:pt x="18" y="75"/>
                  <a:pt x="18" y="75"/>
                  <a:pt x="18" y="76"/>
                </a:cubicBezTo>
                <a:cubicBezTo>
                  <a:pt x="18" y="76"/>
                  <a:pt x="18" y="77"/>
                  <a:pt x="19" y="77"/>
                </a:cubicBezTo>
                <a:cubicBezTo>
                  <a:pt x="19" y="77"/>
                  <a:pt x="20" y="77"/>
                  <a:pt x="20" y="77"/>
                </a:cubicBezTo>
                <a:cubicBezTo>
                  <a:pt x="20" y="77"/>
                  <a:pt x="21" y="77"/>
                  <a:pt x="21" y="77"/>
                </a:cubicBezTo>
                <a:cubicBezTo>
                  <a:pt x="22" y="76"/>
                  <a:pt x="23" y="74"/>
                  <a:pt x="25" y="72"/>
                </a:cubicBezTo>
                <a:cubicBezTo>
                  <a:pt x="25" y="73"/>
                  <a:pt x="26" y="73"/>
                  <a:pt x="27" y="73"/>
                </a:cubicBezTo>
                <a:cubicBezTo>
                  <a:pt x="26" y="76"/>
                  <a:pt x="25" y="78"/>
                  <a:pt x="25" y="79"/>
                </a:cubicBezTo>
                <a:cubicBezTo>
                  <a:pt x="25" y="79"/>
                  <a:pt x="25" y="80"/>
                  <a:pt x="25" y="80"/>
                </a:cubicBezTo>
                <a:cubicBezTo>
                  <a:pt x="26" y="80"/>
                  <a:pt x="26" y="81"/>
                  <a:pt x="26" y="81"/>
                </a:cubicBezTo>
                <a:cubicBezTo>
                  <a:pt x="27" y="81"/>
                  <a:pt x="27" y="81"/>
                  <a:pt x="28" y="81"/>
                </a:cubicBezTo>
                <a:cubicBezTo>
                  <a:pt x="28" y="81"/>
                  <a:pt x="29" y="81"/>
                  <a:pt x="29" y="80"/>
                </a:cubicBezTo>
                <a:cubicBezTo>
                  <a:pt x="29" y="80"/>
                  <a:pt x="30" y="77"/>
                  <a:pt x="31" y="75"/>
                </a:cubicBezTo>
                <a:cubicBezTo>
                  <a:pt x="32" y="75"/>
                  <a:pt x="32" y="75"/>
                  <a:pt x="33" y="75"/>
                </a:cubicBezTo>
                <a:cubicBezTo>
                  <a:pt x="33" y="76"/>
                  <a:pt x="33" y="76"/>
                  <a:pt x="34" y="76"/>
                </a:cubicBezTo>
                <a:cubicBezTo>
                  <a:pt x="34" y="78"/>
                  <a:pt x="33" y="81"/>
                  <a:pt x="33" y="81"/>
                </a:cubicBezTo>
                <a:cubicBezTo>
                  <a:pt x="33" y="82"/>
                  <a:pt x="33" y="82"/>
                  <a:pt x="34" y="83"/>
                </a:cubicBezTo>
                <a:cubicBezTo>
                  <a:pt x="34" y="83"/>
                  <a:pt x="34" y="83"/>
                  <a:pt x="35" y="83"/>
                </a:cubicBezTo>
                <a:cubicBezTo>
                  <a:pt x="35" y="83"/>
                  <a:pt x="36" y="83"/>
                  <a:pt x="36" y="83"/>
                </a:cubicBezTo>
                <a:cubicBezTo>
                  <a:pt x="37" y="83"/>
                  <a:pt x="37" y="83"/>
                  <a:pt x="37" y="82"/>
                </a:cubicBezTo>
                <a:cubicBezTo>
                  <a:pt x="37" y="82"/>
                  <a:pt x="38" y="79"/>
                  <a:pt x="39" y="77"/>
                </a:cubicBezTo>
                <a:cubicBezTo>
                  <a:pt x="39" y="77"/>
                  <a:pt x="40" y="77"/>
                  <a:pt x="41" y="77"/>
                </a:cubicBezTo>
                <a:cubicBezTo>
                  <a:pt x="41" y="79"/>
                  <a:pt x="42" y="82"/>
                  <a:pt x="42" y="82"/>
                </a:cubicBezTo>
                <a:cubicBezTo>
                  <a:pt x="42" y="83"/>
                  <a:pt x="42" y="83"/>
                  <a:pt x="42" y="84"/>
                </a:cubicBezTo>
                <a:cubicBezTo>
                  <a:pt x="43" y="84"/>
                  <a:pt x="43" y="84"/>
                  <a:pt x="44" y="84"/>
                </a:cubicBezTo>
                <a:cubicBezTo>
                  <a:pt x="44" y="84"/>
                  <a:pt x="45" y="84"/>
                  <a:pt x="45" y="83"/>
                </a:cubicBezTo>
                <a:cubicBezTo>
                  <a:pt x="45" y="83"/>
                  <a:pt x="45" y="83"/>
                  <a:pt x="46" y="82"/>
                </a:cubicBezTo>
                <a:cubicBezTo>
                  <a:pt x="46" y="82"/>
                  <a:pt x="46" y="79"/>
                  <a:pt x="46" y="77"/>
                </a:cubicBezTo>
                <a:cubicBezTo>
                  <a:pt x="47" y="76"/>
                  <a:pt x="47" y="76"/>
                  <a:pt x="48" y="76"/>
                </a:cubicBezTo>
                <a:cubicBezTo>
                  <a:pt x="49" y="79"/>
                  <a:pt x="50" y="81"/>
                  <a:pt x="50" y="82"/>
                </a:cubicBezTo>
                <a:cubicBezTo>
                  <a:pt x="50" y="82"/>
                  <a:pt x="51" y="82"/>
                  <a:pt x="51" y="83"/>
                </a:cubicBezTo>
                <a:cubicBezTo>
                  <a:pt x="51" y="83"/>
                  <a:pt x="52" y="83"/>
                  <a:pt x="52" y="83"/>
                </a:cubicBezTo>
                <a:cubicBezTo>
                  <a:pt x="53" y="83"/>
                  <a:pt x="53" y="82"/>
                  <a:pt x="53" y="82"/>
                </a:cubicBezTo>
                <a:cubicBezTo>
                  <a:pt x="54" y="82"/>
                  <a:pt x="54" y="81"/>
                  <a:pt x="54" y="81"/>
                </a:cubicBezTo>
                <a:cubicBezTo>
                  <a:pt x="54" y="80"/>
                  <a:pt x="53" y="77"/>
                  <a:pt x="53" y="75"/>
                </a:cubicBezTo>
                <a:cubicBezTo>
                  <a:pt x="54" y="75"/>
                  <a:pt x="54" y="74"/>
                  <a:pt x="55" y="74"/>
                </a:cubicBezTo>
                <a:cubicBezTo>
                  <a:pt x="56" y="76"/>
                  <a:pt x="58" y="79"/>
                  <a:pt x="58" y="79"/>
                </a:cubicBezTo>
                <a:cubicBezTo>
                  <a:pt x="58" y="79"/>
                  <a:pt x="59" y="80"/>
                  <a:pt x="59" y="80"/>
                </a:cubicBezTo>
                <a:cubicBezTo>
                  <a:pt x="60" y="80"/>
                  <a:pt x="60" y="80"/>
                  <a:pt x="61" y="80"/>
                </a:cubicBezTo>
                <a:cubicBezTo>
                  <a:pt x="61" y="79"/>
                  <a:pt x="61" y="79"/>
                  <a:pt x="62" y="79"/>
                </a:cubicBezTo>
                <a:cubicBezTo>
                  <a:pt x="62" y="78"/>
                  <a:pt x="62" y="78"/>
                  <a:pt x="62" y="77"/>
                </a:cubicBezTo>
                <a:cubicBezTo>
                  <a:pt x="61" y="77"/>
                  <a:pt x="60" y="74"/>
                  <a:pt x="60" y="72"/>
                </a:cubicBezTo>
                <a:cubicBezTo>
                  <a:pt x="60" y="72"/>
                  <a:pt x="61" y="71"/>
                  <a:pt x="62" y="71"/>
                </a:cubicBezTo>
                <a:cubicBezTo>
                  <a:pt x="63" y="72"/>
                  <a:pt x="65" y="74"/>
                  <a:pt x="66" y="75"/>
                </a:cubicBezTo>
                <a:cubicBezTo>
                  <a:pt x="66" y="75"/>
                  <a:pt x="66" y="75"/>
                  <a:pt x="67" y="75"/>
                </a:cubicBezTo>
                <a:cubicBezTo>
                  <a:pt x="67" y="75"/>
                  <a:pt x="68" y="75"/>
                  <a:pt x="68" y="75"/>
                </a:cubicBezTo>
                <a:cubicBezTo>
                  <a:pt x="68" y="75"/>
                  <a:pt x="69" y="74"/>
                  <a:pt x="69" y="74"/>
                </a:cubicBezTo>
                <a:cubicBezTo>
                  <a:pt x="69" y="73"/>
                  <a:pt x="69" y="73"/>
                  <a:pt x="68" y="72"/>
                </a:cubicBezTo>
                <a:cubicBezTo>
                  <a:pt x="68" y="72"/>
                  <a:pt x="67" y="70"/>
                  <a:pt x="65" y="68"/>
                </a:cubicBezTo>
                <a:cubicBezTo>
                  <a:pt x="66" y="67"/>
                  <a:pt x="67" y="67"/>
                  <a:pt x="67" y="66"/>
                </a:cubicBezTo>
                <a:cubicBezTo>
                  <a:pt x="69" y="67"/>
                  <a:pt x="71" y="69"/>
                  <a:pt x="72" y="69"/>
                </a:cubicBezTo>
                <a:cubicBezTo>
                  <a:pt x="72" y="69"/>
                  <a:pt x="73" y="70"/>
                  <a:pt x="73" y="69"/>
                </a:cubicBezTo>
                <a:cubicBezTo>
                  <a:pt x="74" y="69"/>
                  <a:pt x="74" y="69"/>
                  <a:pt x="74" y="69"/>
                </a:cubicBezTo>
                <a:cubicBezTo>
                  <a:pt x="75" y="68"/>
                  <a:pt x="75" y="68"/>
                  <a:pt x="75" y="68"/>
                </a:cubicBezTo>
                <a:cubicBezTo>
                  <a:pt x="75" y="67"/>
                  <a:pt x="75" y="67"/>
                  <a:pt x="74" y="66"/>
                </a:cubicBezTo>
                <a:cubicBezTo>
                  <a:pt x="74" y="66"/>
                  <a:pt x="72" y="64"/>
                  <a:pt x="70" y="62"/>
                </a:cubicBezTo>
                <a:cubicBezTo>
                  <a:pt x="71" y="62"/>
                  <a:pt x="71" y="61"/>
                  <a:pt x="72" y="60"/>
                </a:cubicBezTo>
                <a:cubicBezTo>
                  <a:pt x="74" y="61"/>
                  <a:pt x="76" y="62"/>
                  <a:pt x="77" y="62"/>
                </a:cubicBezTo>
                <a:cubicBezTo>
                  <a:pt x="77" y="63"/>
                  <a:pt x="78" y="63"/>
                  <a:pt x="78" y="62"/>
                </a:cubicBezTo>
                <a:cubicBezTo>
                  <a:pt x="79" y="62"/>
                  <a:pt x="79" y="62"/>
                  <a:pt x="79" y="61"/>
                </a:cubicBezTo>
                <a:cubicBezTo>
                  <a:pt x="79" y="61"/>
                  <a:pt x="79" y="61"/>
                  <a:pt x="79" y="60"/>
                </a:cubicBezTo>
                <a:cubicBezTo>
                  <a:pt x="79" y="60"/>
                  <a:pt x="79" y="59"/>
                  <a:pt x="79" y="59"/>
                </a:cubicBezTo>
                <a:cubicBezTo>
                  <a:pt x="78" y="59"/>
                  <a:pt x="76" y="57"/>
                  <a:pt x="74" y="56"/>
                </a:cubicBezTo>
                <a:cubicBezTo>
                  <a:pt x="74" y="55"/>
                  <a:pt x="75" y="54"/>
                  <a:pt x="75" y="54"/>
                </a:cubicBezTo>
                <a:cubicBezTo>
                  <a:pt x="77" y="54"/>
                  <a:pt x="80" y="55"/>
                  <a:pt x="80" y="55"/>
                </a:cubicBezTo>
                <a:cubicBezTo>
                  <a:pt x="81" y="55"/>
                  <a:pt x="81" y="55"/>
                  <a:pt x="82" y="54"/>
                </a:cubicBezTo>
                <a:cubicBezTo>
                  <a:pt x="82" y="54"/>
                  <a:pt x="82" y="54"/>
                  <a:pt x="82" y="53"/>
                </a:cubicBezTo>
                <a:cubicBezTo>
                  <a:pt x="83" y="53"/>
                  <a:pt x="83" y="52"/>
                  <a:pt x="82" y="52"/>
                </a:cubicBezTo>
                <a:cubicBezTo>
                  <a:pt x="82" y="52"/>
                  <a:pt x="82" y="51"/>
                  <a:pt x="81" y="51"/>
                </a:cubicBezTo>
                <a:cubicBezTo>
                  <a:pt x="81" y="51"/>
                  <a:pt x="78" y="50"/>
                  <a:pt x="76" y="49"/>
                </a:cubicBezTo>
                <a:cubicBezTo>
                  <a:pt x="76" y="48"/>
                  <a:pt x="76" y="47"/>
                  <a:pt x="77" y="47"/>
                </a:cubicBezTo>
                <a:cubicBezTo>
                  <a:pt x="79" y="47"/>
                  <a:pt x="82" y="46"/>
                  <a:pt x="82" y="46"/>
                </a:cubicBezTo>
                <a:close/>
                <a:moveTo>
                  <a:pt x="49" y="44"/>
                </a:moveTo>
                <a:cubicBezTo>
                  <a:pt x="48" y="47"/>
                  <a:pt x="44" y="50"/>
                  <a:pt x="40" y="49"/>
                </a:cubicBezTo>
                <a:cubicBezTo>
                  <a:pt x="37" y="47"/>
                  <a:pt x="34" y="44"/>
                  <a:pt x="35" y="40"/>
                </a:cubicBezTo>
                <a:cubicBezTo>
                  <a:pt x="37" y="36"/>
                  <a:pt x="40" y="34"/>
                  <a:pt x="44" y="35"/>
                </a:cubicBezTo>
                <a:cubicBezTo>
                  <a:pt x="48" y="36"/>
                  <a:pt x="50" y="40"/>
                  <a:pt x="49" y="44"/>
                </a:cubicBezTo>
                <a:close/>
                <a:moveTo>
                  <a:pt x="15" y="45"/>
                </a:moveTo>
                <a:cubicBezTo>
                  <a:pt x="14" y="42"/>
                  <a:pt x="14" y="38"/>
                  <a:pt x="15" y="34"/>
                </a:cubicBezTo>
                <a:cubicBezTo>
                  <a:pt x="19" y="21"/>
                  <a:pt x="33" y="12"/>
                  <a:pt x="46" y="15"/>
                </a:cubicBezTo>
                <a:cubicBezTo>
                  <a:pt x="45" y="19"/>
                  <a:pt x="45" y="19"/>
                  <a:pt x="45" y="19"/>
                </a:cubicBezTo>
                <a:cubicBezTo>
                  <a:pt x="34" y="17"/>
                  <a:pt x="23" y="24"/>
                  <a:pt x="20" y="36"/>
                </a:cubicBezTo>
                <a:cubicBezTo>
                  <a:pt x="19" y="39"/>
                  <a:pt x="19" y="42"/>
                  <a:pt x="19" y="44"/>
                </a:cubicBezTo>
                <a:lnTo>
                  <a:pt x="15" y="45"/>
                </a:lnTo>
                <a:close/>
                <a:moveTo>
                  <a:pt x="35" y="69"/>
                </a:moveTo>
                <a:cubicBezTo>
                  <a:pt x="26" y="66"/>
                  <a:pt x="19" y="60"/>
                  <a:pt x="16" y="52"/>
                </a:cubicBezTo>
                <a:cubicBezTo>
                  <a:pt x="21" y="51"/>
                  <a:pt x="21" y="51"/>
                  <a:pt x="21" y="51"/>
                </a:cubicBezTo>
                <a:cubicBezTo>
                  <a:pt x="23" y="57"/>
                  <a:pt x="29" y="62"/>
                  <a:pt x="36" y="64"/>
                </a:cubicBezTo>
                <a:cubicBezTo>
                  <a:pt x="43" y="66"/>
                  <a:pt x="50" y="65"/>
                  <a:pt x="56" y="61"/>
                </a:cubicBezTo>
                <a:cubicBezTo>
                  <a:pt x="59" y="64"/>
                  <a:pt x="59" y="64"/>
                  <a:pt x="59" y="64"/>
                </a:cubicBezTo>
                <a:cubicBezTo>
                  <a:pt x="52" y="69"/>
                  <a:pt x="43" y="71"/>
                  <a:pt x="35" y="69"/>
                </a:cubicBezTo>
                <a:close/>
                <a:moveTo>
                  <a:pt x="69" y="49"/>
                </a:moveTo>
                <a:cubicBezTo>
                  <a:pt x="68" y="53"/>
                  <a:pt x="66" y="57"/>
                  <a:pt x="64" y="59"/>
                </a:cubicBezTo>
                <a:cubicBezTo>
                  <a:pt x="60" y="56"/>
                  <a:pt x="60" y="56"/>
                  <a:pt x="60" y="56"/>
                </a:cubicBezTo>
                <a:cubicBezTo>
                  <a:pt x="62" y="54"/>
                  <a:pt x="64" y="51"/>
                  <a:pt x="64" y="48"/>
                </a:cubicBezTo>
                <a:cubicBezTo>
                  <a:pt x="68" y="37"/>
                  <a:pt x="62" y="25"/>
                  <a:pt x="51" y="21"/>
                </a:cubicBezTo>
                <a:cubicBezTo>
                  <a:pt x="53" y="16"/>
                  <a:pt x="53" y="16"/>
                  <a:pt x="53" y="16"/>
                </a:cubicBezTo>
                <a:cubicBezTo>
                  <a:pt x="66" y="22"/>
                  <a:pt x="73" y="36"/>
                  <a:pt x="69" y="4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2" name="Freeform 12"/>
          <p:cNvSpPr>
            <a:spLocks/>
          </p:cNvSpPr>
          <p:nvPr userDrawn="1"/>
        </p:nvSpPr>
        <p:spPr bwMode="auto">
          <a:xfrm>
            <a:off x="5659967" y="758825"/>
            <a:ext cx="575733" cy="385763"/>
          </a:xfrm>
          <a:custGeom>
            <a:avLst/>
            <a:gdLst>
              <a:gd name="T0" fmla="*/ 112 w 112"/>
              <a:gd name="T1" fmla="*/ 3 h 100"/>
              <a:gd name="T2" fmla="*/ 5 w 112"/>
              <a:gd name="T3" fmla="*/ 8 h 100"/>
              <a:gd name="T4" fmla="*/ 5 w 112"/>
              <a:gd name="T5" fmla="*/ 6 h 100"/>
              <a:gd name="T6" fmla="*/ 5 w 112"/>
              <a:gd name="T7" fmla="*/ 3 h 100"/>
              <a:gd name="T8" fmla="*/ 2 w 112"/>
              <a:gd name="T9" fmla="*/ 1 h 100"/>
              <a:gd name="T10" fmla="*/ 0 w 112"/>
              <a:gd name="T11" fmla="*/ 4 h 100"/>
              <a:gd name="T12" fmla="*/ 3 w 112"/>
              <a:gd name="T13" fmla="*/ 6 h 100"/>
              <a:gd name="T14" fmla="*/ 31 w 112"/>
              <a:gd name="T15" fmla="*/ 100 h 100"/>
              <a:gd name="T16" fmla="*/ 33 w 112"/>
              <a:gd name="T17" fmla="*/ 99 h 100"/>
              <a:gd name="T18" fmla="*/ 21 w 112"/>
              <a:gd name="T19" fmla="*/ 58 h 100"/>
              <a:gd name="T20" fmla="*/ 112 w 112"/>
              <a:gd name="T21" fmla="*/ 3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 h="100">
                <a:moveTo>
                  <a:pt x="112" y="3"/>
                </a:moveTo>
                <a:cubicBezTo>
                  <a:pt x="5" y="8"/>
                  <a:pt x="5" y="8"/>
                  <a:pt x="5" y="8"/>
                </a:cubicBezTo>
                <a:cubicBezTo>
                  <a:pt x="5" y="6"/>
                  <a:pt x="5" y="6"/>
                  <a:pt x="5" y="6"/>
                </a:cubicBezTo>
                <a:cubicBezTo>
                  <a:pt x="5" y="5"/>
                  <a:pt x="6" y="4"/>
                  <a:pt x="5" y="3"/>
                </a:cubicBezTo>
                <a:cubicBezTo>
                  <a:pt x="5" y="1"/>
                  <a:pt x="3" y="0"/>
                  <a:pt x="2" y="1"/>
                </a:cubicBezTo>
                <a:cubicBezTo>
                  <a:pt x="0" y="1"/>
                  <a:pt x="0" y="3"/>
                  <a:pt x="0" y="4"/>
                </a:cubicBezTo>
                <a:cubicBezTo>
                  <a:pt x="0" y="5"/>
                  <a:pt x="1" y="6"/>
                  <a:pt x="3" y="6"/>
                </a:cubicBezTo>
                <a:cubicBezTo>
                  <a:pt x="31" y="100"/>
                  <a:pt x="31" y="100"/>
                  <a:pt x="31" y="100"/>
                </a:cubicBezTo>
                <a:cubicBezTo>
                  <a:pt x="33" y="99"/>
                  <a:pt x="33" y="99"/>
                  <a:pt x="33" y="99"/>
                </a:cubicBezTo>
                <a:cubicBezTo>
                  <a:pt x="21" y="58"/>
                  <a:pt x="21" y="58"/>
                  <a:pt x="21" y="58"/>
                </a:cubicBezTo>
                <a:lnTo>
                  <a:pt x="112" y="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3" name="Freeform 13"/>
          <p:cNvSpPr>
            <a:spLocks noEditPoints="1"/>
          </p:cNvSpPr>
          <p:nvPr userDrawn="1"/>
        </p:nvSpPr>
        <p:spPr bwMode="auto">
          <a:xfrm>
            <a:off x="3898900" y="1303338"/>
            <a:ext cx="391584" cy="247650"/>
          </a:xfrm>
          <a:custGeom>
            <a:avLst/>
            <a:gdLst>
              <a:gd name="T0" fmla="*/ 73 w 76"/>
              <a:gd name="T1" fmla="*/ 0 h 64"/>
              <a:gd name="T2" fmla="*/ 65 w 76"/>
              <a:gd name="T3" fmla="*/ 0 h 64"/>
              <a:gd name="T4" fmla="*/ 62 w 76"/>
              <a:gd name="T5" fmla="*/ 3 h 64"/>
              <a:gd name="T6" fmla="*/ 62 w 76"/>
              <a:gd name="T7" fmla="*/ 5 h 64"/>
              <a:gd name="T8" fmla="*/ 10 w 76"/>
              <a:gd name="T9" fmla="*/ 23 h 64"/>
              <a:gd name="T10" fmla="*/ 8 w 76"/>
              <a:gd name="T11" fmla="*/ 21 h 64"/>
              <a:gd name="T12" fmla="*/ 2 w 76"/>
              <a:gd name="T13" fmla="*/ 21 h 64"/>
              <a:gd name="T14" fmla="*/ 0 w 76"/>
              <a:gd name="T15" fmla="*/ 23 h 64"/>
              <a:gd name="T16" fmla="*/ 0 w 76"/>
              <a:gd name="T17" fmla="*/ 41 h 64"/>
              <a:gd name="T18" fmla="*/ 2 w 76"/>
              <a:gd name="T19" fmla="*/ 43 h 64"/>
              <a:gd name="T20" fmla="*/ 8 w 76"/>
              <a:gd name="T21" fmla="*/ 43 h 64"/>
              <a:gd name="T22" fmla="*/ 10 w 76"/>
              <a:gd name="T23" fmla="*/ 41 h 64"/>
              <a:gd name="T24" fmla="*/ 24 w 76"/>
              <a:gd name="T25" fmla="*/ 46 h 64"/>
              <a:gd name="T26" fmla="*/ 23 w 76"/>
              <a:gd name="T27" fmla="*/ 49 h 64"/>
              <a:gd name="T28" fmla="*/ 23 w 76"/>
              <a:gd name="T29" fmla="*/ 51 h 64"/>
              <a:gd name="T30" fmla="*/ 24 w 76"/>
              <a:gd name="T31" fmla="*/ 52 h 64"/>
              <a:gd name="T32" fmla="*/ 38 w 76"/>
              <a:gd name="T33" fmla="*/ 57 h 64"/>
              <a:gd name="T34" fmla="*/ 39 w 76"/>
              <a:gd name="T35" fmla="*/ 57 h 64"/>
              <a:gd name="T36" fmla="*/ 42 w 76"/>
              <a:gd name="T37" fmla="*/ 55 h 64"/>
              <a:gd name="T38" fmla="*/ 43 w 76"/>
              <a:gd name="T39" fmla="*/ 52 h 64"/>
              <a:gd name="T40" fmla="*/ 62 w 76"/>
              <a:gd name="T41" fmla="*/ 59 h 64"/>
              <a:gd name="T42" fmla="*/ 62 w 76"/>
              <a:gd name="T43" fmla="*/ 61 h 64"/>
              <a:gd name="T44" fmla="*/ 65 w 76"/>
              <a:gd name="T45" fmla="*/ 64 h 64"/>
              <a:gd name="T46" fmla="*/ 73 w 76"/>
              <a:gd name="T47" fmla="*/ 64 h 64"/>
              <a:gd name="T48" fmla="*/ 76 w 76"/>
              <a:gd name="T49" fmla="*/ 61 h 64"/>
              <a:gd name="T50" fmla="*/ 76 w 76"/>
              <a:gd name="T51" fmla="*/ 3 h 64"/>
              <a:gd name="T52" fmla="*/ 73 w 76"/>
              <a:gd name="T53" fmla="*/ 0 h 64"/>
              <a:gd name="T54" fmla="*/ 40 w 76"/>
              <a:gd name="T55" fmla="*/ 54 h 64"/>
              <a:gd name="T56" fmla="*/ 38 w 76"/>
              <a:gd name="T57" fmla="*/ 55 h 64"/>
              <a:gd name="T58" fmla="*/ 25 w 76"/>
              <a:gd name="T59" fmla="*/ 50 h 64"/>
              <a:gd name="T60" fmla="*/ 25 w 76"/>
              <a:gd name="T61" fmla="*/ 50 h 64"/>
              <a:gd name="T62" fmla="*/ 25 w 76"/>
              <a:gd name="T63" fmla="*/ 49 h 64"/>
              <a:gd name="T64" fmla="*/ 26 w 76"/>
              <a:gd name="T65" fmla="*/ 46 h 64"/>
              <a:gd name="T66" fmla="*/ 41 w 76"/>
              <a:gd name="T67" fmla="*/ 51 h 64"/>
              <a:gd name="T68" fmla="*/ 40 w 76"/>
              <a:gd name="T69" fmla="*/ 5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6" h="64">
                <a:moveTo>
                  <a:pt x="73" y="0"/>
                </a:moveTo>
                <a:cubicBezTo>
                  <a:pt x="65" y="0"/>
                  <a:pt x="65" y="0"/>
                  <a:pt x="65" y="0"/>
                </a:cubicBezTo>
                <a:cubicBezTo>
                  <a:pt x="64" y="0"/>
                  <a:pt x="62" y="1"/>
                  <a:pt x="62" y="3"/>
                </a:cubicBezTo>
                <a:cubicBezTo>
                  <a:pt x="62" y="5"/>
                  <a:pt x="62" y="5"/>
                  <a:pt x="62" y="5"/>
                </a:cubicBezTo>
                <a:cubicBezTo>
                  <a:pt x="10" y="23"/>
                  <a:pt x="10" y="23"/>
                  <a:pt x="10" y="23"/>
                </a:cubicBezTo>
                <a:cubicBezTo>
                  <a:pt x="10" y="22"/>
                  <a:pt x="9" y="21"/>
                  <a:pt x="8" y="21"/>
                </a:cubicBezTo>
                <a:cubicBezTo>
                  <a:pt x="2" y="21"/>
                  <a:pt x="2" y="21"/>
                  <a:pt x="2" y="21"/>
                </a:cubicBezTo>
                <a:cubicBezTo>
                  <a:pt x="1" y="21"/>
                  <a:pt x="0" y="22"/>
                  <a:pt x="0" y="23"/>
                </a:cubicBezTo>
                <a:cubicBezTo>
                  <a:pt x="0" y="41"/>
                  <a:pt x="0" y="41"/>
                  <a:pt x="0" y="41"/>
                </a:cubicBezTo>
                <a:cubicBezTo>
                  <a:pt x="0" y="42"/>
                  <a:pt x="1" y="43"/>
                  <a:pt x="2" y="43"/>
                </a:cubicBezTo>
                <a:cubicBezTo>
                  <a:pt x="8" y="43"/>
                  <a:pt x="8" y="43"/>
                  <a:pt x="8" y="43"/>
                </a:cubicBezTo>
                <a:cubicBezTo>
                  <a:pt x="9" y="43"/>
                  <a:pt x="10" y="42"/>
                  <a:pt x="10" y="41"/>
                </a:cubicBezTo>
                <a:cubicBezTo>
                  <a:pt x="24" y="46"/>
                  <a:pt x="24" y="46"/>
                  <a:pt x="24" y="46"/>
                </a:cubicBezTo>
                <a:cubicBezTo>
                  <a:pt x="23" y="49"/>
                  <a:pt x="23" y="49"/>
                  <a:pt x="23" y="49"/>
                </a:cubicBezTo>
                <a:cubicBezTo>
                  <a:pt x="22" y="49"/>
                  <a:pt x="22" y="50"/>
                  <a:pt x="23" y="51"/>
                </a:cubicBezTo>
                <a:cubicBezTo>
                  <a:pt x="23" y="52"/>
                  <a:pt x="24" y="52"/>
                  <a:pt x="24" y="52"/>
                </a:cubicBezTo>
                <a:cubicBezTo>
                  <a:pt x="38" y="57"/>
                  <a:pt x="38" y="57"/>
                  <a:pt x="38" y="57"/>
                </a:cubicBezTo>
                <a:cubicBezTo>
                  <a:pt x="38" y="57"/>
                  <a:pt x="38" y="57"/>
                  <a:pt x="39" y="57"/>
                </a:cubicBezTo>
                <a:cubicBezTo>
                  <a:pt x="40" y="57"/>
                  <a:pt x="41" y="56"/>
                  <a:pt x="42" y="55"/>
                </a:cubicBezTo>
                <a:cubicBezTo>
                  <a:pt x="43" y="52"/>
                  <a:pt x="43" y="52"/>
                  <a:pt x="43" y="52"/>
                </a:cubicBezTo>
                <a:cubicBezTo>
                  <a:pt x="62" y="59"/>
                  <a:pt x="62" y="59"/>
                  <a:pt x="62" y="59"/>
                </a:cubicBezTo>
                <a:cubicBezTo>
                  <a:pt x="62" y="61"/>
                  <a:pt x="62" y="61"/>
                  <a:pt x="62" y="61"/>
                </a:cubicBezTo>
                <a:cubicBezTo>
                  <a:pt x="62" y="63"/>
                  <a:pt x="64" y="64"/>
                  <a:pt x="65" y="64"/>
                </a:cubicBezTo>
                <a:cubicBezTo>
                  <a:pt x="73" y="64"/>
                  <a:pt x="73" y="64"/>
                  <a:pt x="73" y="64"/>
                </a:cubicBezTo>
                <a:cubicBezTo>
                  <a:pt x="75" y="64"/>
                  <a:pt x="76" y="63"/>
                  <a:pt x="76" y="61"/>
                </a:cubicBezTo>
                <a:cubicBezTo>
                  <a:pt x="76" y="3"/>
                  <a:pt x="76" y="3"/>
                  <a:pt x="76" y="3"/>
                </a:cubicBezTo>
                <a:cubicBezTo>
                  <a:pt x="76" y="1"/>
                  <a:pt x="75" y="0"/>
                  <a:pt x="73" y="0"/>
                </a:cubicBezTo>
                <a:close/>
                <a:moveTo>
                  <a:pt x="40" y="54"/>
                </a:moveTo>
                <a:cubicBezTo>
                  <a:pt x="39" y="55"/>
                  <a:pt x="39" y="55"/>
                  <a:pt x="38" y="55"/>
                </a:cubicBezTo>
                <a:cubicBezTo>
                  <a:pt x="25" y="50"/>
                  <a:pt x="25" y="50"/>
                  <a:pt x="25" y="50"/>
                </a:cubicBezTo>
                <a:cubicBezTo>
                  <a:pt x="25" y="50"/>
                  <a:pt x="25" y="50"/>
                  <a:pt x="25" y="50"/>
                </a:cubicBezTo>
                <a:cubicBezTo>
                  <a:pt x="24" y="50"/>
                  <a:pt x="24" y="50"/>
                  <a:pt x="25" y="49"/>
                </a:cubicBezTo>
                <a:cubicBezTo>
                  <a:pt x="26" y="46"/>
                  <a:pt x="26" y="46"/>
                  <a:pt x="26" y="46"/>
                </a:cubicBezTo>
                <a:cubicBezTo>
                  <a:pt x="41" y="51"/>
                  <a:pt x="41" y="51"/>
                  <a:pt x="41" y="51"/>
                </a:cubicBezTo>
                <a:lnTo>
                  <a:pt x="40" y="5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24" name="Group 23"/>
          <p:cNvGrpSpPr/>
          <p:nvPr userDrawn="1"/>
        </p:nvGrpSpPr>
        <p:grpSpPr>
          <a:xfrm>
            <a:off x="4599518" y="692150"/>
            <a:ext cx="884767" cy="371476"/>
            <a:chOff x="3449638" y="692150"/>
            <a:chExt cx="663575" cy="371476"/>
          </a:xfrm>
        </p:grpSpPr>
        <p:sp>
          <p:nvSpPr>
            <p:cNvPr id="25" name="Oval 14"/>
            <p:cNvSpPr>
              <a:spLocks noChangeArrowheads="1"/>
            </p:cNvSpPr>
            <p:nvPr userDrawn="1"/>
          </p:nvSpPr>
          <p:spPr bwMode="auto">
            <a:xfrm>
              <a:off x="3554413" y="692150"/>
              <a:ext cx="76200" cy="777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6" name="Freeform 15"/>
            <p:cNvSpPr>
              <a:spLocks/>
            </p:cNvSpPr>
            <p:nvPr userDrawn="1"/>
          </p:nvSpPr>
          <p:spPr bwMode="auto">
            <a:xfrm>
              <a:off x="3514725" y="777875"/>
              <a:ext cx="158750" cy="50800"/>
            </a:xfrm>
            <a:custGeom>
              <a:avLst/>
              <a:gdLst>
                <a:gd name="T0" fmla="*/ 27 w 41"/>
                <a:gd name="T1" fmla="*/ 0 h 13"/>
                <a:gd name="T2" fmla="*/ 20 w 41"/>
                <a:gd name="T3" fmla="*/ 0 h 13"/>
                <a:gd name="T4" fmla="*/ 13 w 41"/>
                <a:gd name="T5" fmla="*/ 0 h 13"/>
                <a:gd name="T6" fmla="*/ 1 w 41"/>
                <a:gd name="T7" fmla="*/ 9 h 13"/>
                <a:gd name="T8" fmla="*/ 0 w 41"/>
                <a:gd name="T9" fmla="*/ 13 h 13"/>
                <a:gd name="T10" fmla="*/ 41 w 41"/>
                <a:gd name="T11" fmla="*/ 13 h 13"/>
                <a:gd name="T12" fmla="*/ 40 w 41"/>
                <a:gd name="T13" fmla="*/ 9 h 13"/>
                <a:gd name="T14" fmla="*/ 27 w 41"/>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3">
                  <a:moveTo>
                    <a:pt x="27" y="0"/>
                  </a:moveTo>
                  <a:cubicBezTo>
                    <a:pt x="20" y="0"/>
                    <a:pt x="20" y="0"/>
                    <a:pt x="20" y="0"/>
                  </a:cubicBezTo>
                  <a:cubicBezTo>
                    <a:pt x="13" y="0"/>
                    <a:pt x="13" y="0"/>
                    <a:pt x="13" y="0"/>
                  </a:cubicBezTo>
                  <a:cubicBezTo>
                    <a:pt x="6" y="0"/>
                    <a:pt x="2" y="6"/>
                    <a:pt x="1" y="9"/>
                  </a:cubicBezTo>
                  <a:cubicBezTo>
                    <a:pt x="0" y="13"/>
                    <a:pt x="0" y="13"/>
                    <a:pt x="0" y="13"/>
                  </a:cubicBezTo>
                  <a:cubicBezTo>
                    <a:pt x="41" y="13"/>
                    <a:pt x="41" y="13"/>
                    <a:pt x="41" y="13"/>
                  </a:cubicBezTo>
                  <a:cubicBezTo>
                    <a:pt x="40" y="9"/>
                    <a:pt x="40" y="9"/>
                    <a:pt x="40" y="9"/>
                  </a:cubicBezTo>
                  <a:cubicBezTo>
                    <a:pt x="38" y="6"/>
                    <a:pt x="34" y="0"/>
                    <a:pt x="27"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7" name="Freeform 16"/>
            <p:cNvSpPr>
              <a:spLocks/>
            </p:cNvSpPr>
            <p:nvPr userDrawn="1"/>
          </p:nvSpPr>
          <p:spPr bwMode="auto">
            <a:xfrm>
              <a:off x="3681413" y="777875"/>
              <a:ext cx="180975" cy="50800"/>
            </a:xfrm>
            <a:custGeom>
              <a:avLst/>
              <a:gdLst>
                <a:gd name="T0" fmla="*/ 34 w 47"/>
                <a:gd name="T1" fmla="*/ 0 h 13"/>
                <a:gd name="T2" fmla="*/ 13 w 47"/>
                <a:gd name="T3" fmla="*/ 0 h 13"/>
                <a:gd name="T4" fmla="*/ 0 w 47"/>
                <a:gd name="T5" fmla="*/ 13 h 13"/>
                <a:gd name="T6" fmla="*/ 47 w 47"/>
                <a:gd name="T7" fmla="*/ 13 h 13"/>
                <a:gd name="T8" fmla="*/ 34 w 47"/>
                <a:gd name="T9" fmla="*/ 0 h 13"/>
              </a:gdLst>
              <a:ahLst/>
              <a:cxnLst>
                <a:cxn ang="0">
                  <a:pos x="T0" y="T1"/>
                </a:cxn>
                <a:cxn ang="0">
                  <a:pos x="T2" y="T3"/>
                </a:cxn>
                <a:cxn ang="0">
                  <a:pos x="T4" y="T5"/>
                </a:cxn>
                <a:cxn ang="0">
                  <a:pos x="T6" y="T7"/>
                </a:cxn>
                <a:cxn ang="0">
                  <a:pos x="T8" y="T9"/>
                </a:cxn>
              </a:cxnLst>
              <a:rect l="0" t="0" r="r" b="b"/>
              <a:pathLst>
                <a:path w="47" h="13">
                  <a:moveTo>
                    <a:pt x="34" y="0"/>
                  </a:moveTo>
                  <a:cubicBezTo>
                    <a:pt x="13" y="0"/>
                    <a:pt x="13" y="0"/>
                    <a:pt x="13" y="0"/>
                  </a:cubicBezTo>
                  <a:cubicBezTo>
                    <a:pt x="6" y="0"/>
                    <a:pt x="0" y="6"/>
                    <a:pt x="0" y="13"/>
                  </a:cubicBezTo>
                  <a:cubicBezTo>
                    <a:pt x="47" y="13"/>
                    <a:pt x="47" y="13"/>
                    <a:pt x="47" y="13"/>
                  </a:cubicBezTo>
                  <a:cubicBezTo>
                    <a:pt x="46" y="7"/>
                    <a:pt x="41" y="0"/>
                    <a:pt x="34"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8" name="Oval 17"/>
            <p:cNvSpPr>
              <a:spLocks noChangeArrowheads="1"/>
            </p:cNvSpPr>
            <p:nvPr userDrawn="1"/>
          </p:nvSpPr>
          <p:spPr bwMode="auto">
            <a:xfrm>
              <a:off x="3730625" y="692150"/>
              <a:ext cx="77788" cy="777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9" name="Freeform 18"/>
            <p:cNvSpPr>
              <a:spLocks/>
            </p:cNvSpPr>
            <p:nvPr userDrawn="1"/>
          </p:nvSpPr>
          <p:spPr bwMode="auto">
            <a:xfrm>
              <a:off x="3870325" y="777875"/>
              <a:ext cx="177800" cy="50800"/>
            </a:xfrm>
            <a:custGeom>
              <a:avLst/>
              <a:gdLst>
                <a:gd name="T0" fmla="*/ 33 w 46"/>
                <a:gd name="T1" fmla="*/ 0 h 13"/>
                <a:gd name="T2" fmla="*/ 12 w 46"/>
                <a:gd name="T3" fmla="*/ 0 h 13"/>
                <a:gd name="T4" fmla="*/ 0 w 46"/>
                <a:gd name="T5" fmla="*/ 13 h 13"/>
                <a:gd name="T6" fmla="*/ 46 w 46"/>
                <a:gd name="T7" fmla="*/ 13 h 13"/>
                <a:gd name="T8" fmla="*/ 33 w 46"/>
                <a:gd name="T9" fmla="*/ 0 h 13"/>
              </a:gdLst>
              <a:ahLst/>
              <a:cxnLst>
                <a:cxn ang="0">
                  <a:pos x="T0" y="T1"/>
                </a:cxn>
                <a:cxn ang="0">
                  <a:pos x="T2" y="T3"/>
                </a:cxn>
                <a:cxn ang="0">
                  <a:pos x="T4" y="T5"/>
                </a:cxn>
                <a:cxn ang="0">
                  <a:pos x="T6" y="T7"/>
                </a:cxn>
                <a:cxn ang="0">
                  <a:pos x="T8" y="T9"/>
                </a:cxn>
              </a:cxnLst>
              <a:rect l="0" t="0" r="r" b="b"/>
              <a:pathLst>
                <a:path w="46" h="13">
                  <a:moveTo>
                    <a:pt x="33" y="0"/>
                  </a:moveTo>
                  <a:cubicBezTo>
                    <a:pt x="12" y="0"/>
                    <a:pt x="12" y="0"/>
                    <a:pt x="12" y="0"/>
                  </a:cubicBezTo>
                  <a:cubicBezTo>
                    <a:pt x="5" y="0"/>
                    <a:pt x="0" y="6"/>
                    <a:pt x="0" y="13"/>
                  </a:cubicBezTo>
                  <a:cubicBezTo>
                    <a:pt x="46" y="13"/>
                    <a:pt x="46" y="13"/>
                    <a:pt x="46" y="13"/>
                  </a:cubicBezTo>
                  <a:cubicBezTo>
                    <a:pt x="46" y="7"/>
                    <a:pt x="41" y="0"/>
                    <a:pt x="33"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30" name="Oval 19"/>
            <p:cNvSpPr>
              <a:spLocks noChangeArrowheads="1"/>
            </p:cNvSpPr>
            <p:nvPr userDrawn="1"/>
          </p:nvSpPr>
          <p:spPr bwMode="auto">
            <a:xfrm>
              <a:off x="3921125" y="692150"/>
              <a:ext cx="76200" cy="777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31" name="Freeform 20"/>
            <p:cNvSpPr>
              <a:spLocks noEditPoints="1"/>
            </p:cNvSpPr>
            <p:nvPr userDrawn="1"/>
          </p:nvSpPr>
          <p:spPr bwMode="auto">
            <a:xfrm>
              <a:off x="3449638" y="839788"/>
              <a:ext cx="663575" cy="223838"/>
            </a:xfrm>
            <a:custGeom>
              <a:avLst/>
              <a:gdLst>
                <a:gd name="T0" fmla="*/ 167 w 172"/>
                <a:gd name="T1" fmla="*/ 14 h 58"/>
                <a:gd name="T2" fmla="*/ 153 w 172"/>
                <a:gd name="T3" fmla="*/ 0 h 58"/>
                <a:gd name="T4" fmla="*/ 19 w 172"/>
                <a:gd name="T5" fmla="*/ 0 h 58"/>
                <a:gd name="T6" fmla="*/ 5 w 172"/>
                <a:gd name="T7" fmla="*/ 14 h 58"/>
                <a:gd name="T8" fmla="*/ 5 w 172"/>
                <a:gd name="T9" fmla="*/ 14 h 58"/>
                <a:gd name="T10" fmla="*/ 0 w 172"/>
                <a:gd name="T11" fmla="*/ 45 h 58"/>
                <a:gd name="T12" fmla="*/ 14 w 172"/>
                <a:gd name="T13" fmla="*/ 58 h 58"/>
                <a:gd name="T14" fmla="*/ 17 w 172"/>
                <a:gd name="T15" fmla="*/ 58 h 58"/>
                <a:gd name="T16" fmla="*/ 18 w 172"/>
                <a:gd name="T17" fmla="*/ 55 h 58"/>
                <a:gd name="T18" fmla="*/ 30 w 172"/>
                <a:gd name="T19" fmla="*/ 46 h 58"/>
                <a:gd name="T20" fmla="*/ 37 w 172"/>
                <a:gd name="T21" fmla="*/ 46 h 58"/>
                <a:gd name="T22" fmla="*/ 44 w 172"/>
                <a:gd name="T23" fmla="*/ 46 h 58"/>
                <a:gd name="T24" fmla="*/ 57 w 172"/>
                <a:gd name="T25" fmla="*/ 55 h 58"/>
                <a:gd name="T26" fmla="*/ 57 w 172"/>
                <a:gd name="T27" fmla="*/ 58 h 58"/>
                <a:gd name="T28" fmla="*/ 60 w 172"/>
                <a:gd name="T29" fmla="*/ 58 h 58"/>
                <a:gd name="T30" fmla="*/ 73 w 172"/>
                <a:gd name="T31" fmla="*/ 46 h 58"/>
                <a:gd name="T32" fmla="*/ 94 w 172"/>
                <a:gd name="T33" fmla="*/ 46 h 58"/>
                <a:gd name="T34" fmla="*/ 106 w 172"/>
                <a:gd name="T35" fmla="*/ 58 h 58"/>
                <a:gd name="T36" fmla="*/ 109 w 172"/>
                <a:gd name="T37" fmla="*/ 58 h 58"/>
                <a:gd name="T38" fmla="*/ 121 w 172"/>
                <a:gd name="T39" fmla="*/ 46 h 58"/>
                <a:gd name="T40" fmla="*/ 142 w 172"/>
                <a:gd name="T41" fmla="*/ 46 h 58"/>
                <a:gd name="T42" fmla="*/ 155 w 172"/>
                <a:gd name="T43" fmla="*/ 58 h 58"/>
                <a:gd name="T44" fmla="*/ 159 w 172"/>
                <a:gd name="T45" fmla="*/ 58 h 58"/>
                <a:gd name="T46" fmla="*/ 172 w 172"/>
                <a:gd name="T47" fmla="*/ 45 h 58"/>
                <a:gd name="T48" fmla="*/ 167 w 172"/>
                <a:gd name="T49" fmla="*/ 14 h 58"/>
                <a:gd name="T50" fmla="*/ 37 w 172"/>
                <a:gd name="T51" fmla="*/ 43 h 58"/>
                <a:gd name="T52" fmla="*/ 27 w 172"/>
                <a:gd name="T53" fmla="*/ 33 h 58"/>
                <a:gd name="T54" fmla="*/ 37 w 172"/>
                <a:gd name="T55" fmla="*/ 23 h 58"/>
                <a:gd name="T56" fmla="*/ 47 w 172"/>
                <a:gd name="T57" fmla="*/ 33 h 58"/>
                <a:gd name="T58" fmla="*/ 37 w 172"/>
                <a:gd name="T59" fmla="*/ 43 h 58"/>
                <a:gd name="T60" fmla="*/ 83 w 172"/>
                <a:gd name="T61" fmla="*/ 43 h 58"/>
                <a:gd name="T62" fmla="*/ 73 w 172"/>
                <a:gd name="T63" fmla="*/ 33 h 58"/>
                <a:gd name="T64" fmla="*/ 83 w 172"/>
                <a:gd name="T65" fmla="*/ 23 h 58"/>
                <a:gd name="T66" fmla="*/ 93 w 172"/>
                <a:gd name="T67" fmla="*/ 33 h 58"/>
                <a:gd name="T68" fmla="*/ 83 w 172"/>
                <a:gd name="T69" fmla="*/ 43 h 58"/>
                <a:gd name="T70" fmla="*/ 132 w 172"/>
                <a:gd name="T71" fmla="*/ 43 h 58"/>
                <a:gd name="T72" fmla="*/ 122 w 172"/>
                <a:gd name="T73" fmla="*/ 33 h 58"/>
                <a:gd name="T74" fmla="*/ 132 w 172"/>
                <a:gd name="T75" fmla="*/ 23 h 58"/>
                <a:gd name="T76" fmla="*/ 142 w 172"/>
                <a:gd name="T77" fmla="*/ 33 h 58"/>
                <a:gd name="T78" fmla="*/ 132 w 172"/>
                <a:gd name="T79" fmla="*/ 4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2" h="58">
                  <a:moveTo>
                    <a:pt x="167" y="14"/>
                  </a:moveTo>
                  <a:cubicBezTo>
                    <a:pt x="167" y="6"/>
                    <a:pt x="161" y="0"/>
                    <a:pt x="153" y="0"/>
                  </a:cubicBezTo>
                  <a:cubicBezTo>
                    <a:pt x="19" y="0"/>
                    <a:pt x="19" y="0"/>
                    <a:pt x="19" y="0"/>
                  </a:cubicBezTo>
                  <a:cubicBezTo>
                    <a:pt x="12" y="0"/>
                    <a:pt x="5" y="6"/>
                    <a:pt x="5" y="14"/>
                  </a:cubicBezTo>
                  <a:cubicBezTo>
                    <a:pt x="5" y="14"/>
                    <a:pt x="5" y="14"/>
                    <a:pt x="5" y="14"/>
                  </a:cubicBezTo>
                  <a:cubicBezTo>
                    <a:pt x="0" y="45"/>
                    <a:pt x="0" y="45"/>
                    <a:pt x="0" y="45"/>
                  </a:cubicBezTo>
                  <a:cubicBezTo>
                    <a:pt x="0" y="52"/>
                    <a:pt x="6" y="58"/>
                    <a:pt x="14" y="58"/>
                  </a:cubicBezTo>
                  <a:cubicBezTo>
                    <a:pt x="17" y="58"/>
                    <a:pt x="17" y="58"/>
                    <a:pt x="17" y="58"/>
                  </a:cubicBezTo>
                  <a:cubicBezTo>
                    <a:pt x="18" y="55"/>
                    <a:pt x="18" y="55"/>
                    <a:pt x="18" y="55"/>
                  </a:cubicBezTo>
                  <a:cubicBezTo>
                    <a:pt x="19" y="52"/>
                    <a:pt x="23" y="46"/>
                    <a:pt x="30" y="46"/>
                  </a:cubicBezTo>
                  <a:cubicBezTo>
                    <a:pt x="37" y="46"/>
                    <a:pt x="37" y="46"/>
                    <a:pt x="37" y="46"/>
                  </a:cubicBezTo>
                  <a:cubicBezTo>
                    <a:pt x="44" y="46"/>
                    <a:pt x="44" y="46"/>
                    <a:pt x="44" y="46"/>
                  </a:cubicBezTo>
                  <a:cubicBezTo>
                    <a:pt x="51" y="46"/>
                    <a:pt x="55" y="52"/>
                    <a:pt x="57" y="55"/>
                  </a:cubicBezTo>
                  <a:cubicBezTo>
                    <a:pt x="57" y="58"/>
                    <a:pt x="57" y="58"/>
                    <a:pt x="57" y="58"/>
                  </a:cubicBezTo>
                  <a:cubicBezTo>
                    <a:pt x="60" y="58"/>
                    <a:pt x="60" y="58"/>
                    <a:pt x="60" y="58"/>
                  </a:cubicBezTo>
                  <a:cubicBezTo>
                    <a:pt x="61" y="52"/>
                    <a:pt x="66" y="46"/>
                    <a:pt x="73" y="46"/>
                  </a:cubicBezTo>
                  <a:cubicBezTo>
                    <a:pt x="94" y="46"/>
                    <a:pt x="94" y="46"/>
                    <a:pt x="94" y="46"/>
                  </a:cubicBezTo>
                  <a:cubicBezTo>
                    <a:pt x="101" y="46"/>
                    <a:pt x="106" y="52"/>
                    <a:pt x="106" y="58"/>
                  </a:cubicBezTo>
                  <a:cubicBezTo>
                    <a:pt x="109" y="58"/>
                    <a:pt x="109" y="58"/>
                    <a:pt x="109" y="58"/>
                  </a:cubicBezTo>
                  <a:cubicBezTo>
                    <a:pt x="109" y="52"/>
                    <a:pt x="115" y="46"/>
                    <a:pt x="121" y="46"/>
                  </a:cubicBezTo>
                  <a:cubicBezTo>
                    <a:pt x="142" y="46"/>
                    <a:pt x="142" y="46"/>
                    <a:pt x="142" y="46"/>
                  </a:cubicBezTo>
                  <a:cubicBezTo>
                    <a:pt x="150" y="46"/>
                    <a:pt x="155" y="52"/>
                    <a:pt x="155" y="58"/>
                  </a:cubicBezTo>
                  <a:cubicBezTo>
                    <a:pt x="159" y="58"/>
                    <a:pt x="159" y="58"/>
                    <a:pt x="159" y="58"/>
                  </a:cubicBezTo>
                  <a:cubicBezTo>
                    <a:pt x="166" y="58"/>
                    <a:pt x="172" y="52"/>
                    <a:pt x="172" y="45"/>
                  </a:cubicBezTo>
                  <a:lnTo>
                    <a:pt x="167" y="14"/>
                  </a:lnTo>
                  <a:close/>
                  <a:moveTo>
                    <a:pt x="37" y="43"/>
                  </a:moveTo>
                  <a:cubicBezTo>
                    <a:pt x="32" y="43"/>
                    <a:pt x="27" y="39"/>
                    <a:pt x="27" y="33"/>
                  </a:cubicBezTo>
                  <a:cubicBezTo>
                    <a:pt x="27" y="28"/>
                    <a:pt x="32" y="23"/>
                    <a:pt x="37" y="23"/>
                  </a:cubicBezTo>
                  <a:cubicBezTo>
                    <a:pt x="43" y="23"/>
                    <a:pt x="47" y="28"/>
                    <a:pt x="47" y="33"/>
                  </a:cubicBezTo>
                  <a:cubicBezTo>
                    <a:pt x="47" y="39"/>
                    <a:pt x="43" y="43"/>
                    <a:pt x="37" y="43"/>
                  </a:cubicBezTo>
                  <a:close/>
                  <a:moveTo>
                    <a:pt x="83" y="43"/>
                  </a:moveTo>
                  <a:cubicBezTo>
                    <a:pt x="78" y="43"/>
                    <a:pt x="73" y="39"/>
                    <a:pt x="73" y="33"/>
                  </a:cubicBezTo>
                  <a:cubicBezTo>
                    <a:pt x="73" y="28"/>
                    <a:pt x="78" y="23"/>
                    <a:pt x="83" y="23"/>
                  </a:cubicBezTo>
                  <a:cubicBezTo>
                    <a:pt x="89" y="23"/>
                    <a:pt x="93" y="28"/>
                    <a:pt x="93" y="33"/>
                  </a:cubicBezTo>
                  <a:cubicBezTo>
                    <a:pt x="93" y="39"/>
                    <a:pt x="89" y="43"/>
                    <a:pt x="83" y="43"/>
                  </a:cubicBezTo>
                  <a:close/>
                  <a:moveTo>
                    <a:pt x="132" y="43"/>
                  </a:moveTo>
                  <a:cubicBezTo>
                    <a:pt x="126" y="43"/>
                    <a:pt x="122" y="39"/>
                    <a:pt x="122" y="33"/>
                  </a:cubicBezTo>
                  <a:cubicBezTo>
                    <a:pt x="122" y="28"/>
                    <a:pt x="126" y="23"/>
                    <a:pt x="132" y="23"/>
                  </a:cubicBezTo>
                  <a:cubicBezTo>
                    <a:pt x="137" y="23"/>
                    <a:pt x="142" y="28"/>
                    <a:pt x="142" y="33"/>
                  </a:cubicBezTo>
                  <a:cubicBezTo>
                    <a:pt x="142" y="39"/>
                    <a:pt x="137" y="43"/>
                    <a:pt x="132" y="4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32" name="Freeform 21"/>
          <p:cNvSpPr>
            <a:spLocks noEditPoints="1"/>
          </p:cNvSpPr>
          <p:nvPr userDrawn="1"/>
        </p:nvSpPr>
        <p:spPr bwMode="auto">
          <a:xfrm>
            <a:off x="7543801" y="2987675"/>
            <a:ext cx="469900" cy="312738"/>
          </a:xfrm>
          <a:custGeom>
            <a:avLst/>
            <a:gdLst>
              <a:gd name="T0" fmla="*/ 91 w 91"/>
              <a:gd name="T1" fmla="*/ 76 h 81"/>
              <a:gd name="T2" fmla="*/ 82 w 91"/>
              <a:gd name="T3" fmla="*/ 57 h 81"/>
              <a:gd name="T4" fmla="*/ 77 w 91"/>
              <a:gd name="T5" fmla="*/ 53 h 81"/>
              <a:gd name="T6" fmla="*/ 67 w 91"/>
              <a:gd name="T7" fmla="*/ 53 h 81"/>
              <a:gd name="T8" fmla="*/ 67 w 91"/>
              <a:gd name="T9" fmla="*/ 51 h 81"/>
              <a:gd name="T10" fmla="*/ 75 w 91"/>
              <a:gd name="T11" fmla="*/ 51 h 81"/>
              <a:gd name="T12" fmla="*/ 81 w 91"/>
              <a:gd name="T13" fmla="*/ 44 h 81"/>
              <a:gd name="T14" fmla="*/ 81 w 91"/>
              <a:gd name="T15" fmla="*/ 6 h 81"/>
              <a:gd name="T16" fmla="*/ 75 w 91"/>
              <a:gd name="T17" fmla="*/ 0 h 81"/>
              <a:gd name="T18" fmla="*/ 16 w 91"/>
              <a:gd name="T19" fmla="*/ 0 h 81"/>
              <a:gd name="T20" fmla="*/ 10 w 91"/>
              <a:gd name="T21" fmla="*/ 6 h 81"/>
              <a:gd name="T22" fmla="*/ 10 w 91"/>
              <a:gd name="T23" fmla="*/ 44 h 81"/>
              <a:gd name="T24" fmla="*/ 16 w 91"/>
              <a:gd name="T25" fmla="*/ 51 h 81"/>
              <a:gd name="T26" fmla="*/ 24 w 91"/>
              <a:gd name="T27" fmla="*/ 51 h 81"/>
              <a:gd name="T28" fmla="*/ 24 w 91"/>
              <a:gd name="T29" fmla="*/ 53 h 81"/>
              <a:gd name="T30" fmla="*/ 14 w 91"/>
              <a:gd name="T31" fmla="*/ 53 h 81"/>
              <a:gd name="T32" fmla="*/ 9 w 91"/>
              <a:gd name="T33" fmla="*/ 57 h 81"/>
              <a:gd name="T34" fmla="*/ 1 w 91"/>
              <a:gd name="T35" fmla="*/ 76 h 81"/>
              <a:gd name="T36" fmla="*/ 1 w 91"/>
              <a:gd name="T37" fmla="*/ 80 h 81"/>
              <a:gd name="T38" fmla="*/ 4 w 91"/>
              <a:gd name="T39" fmla="*/ 81 h 81"/>
              <a:gd name="T40" fmla="*/ 27 w 91"/>
              <a:gd name="T41" fmla="*/ 81 h 81"/>
              <a:gd name="T42" fmla="*/ 28 w 91"/>
              <a:gd name="T43" fmla="*/ 81 h 81"/>
              <a:gd name="T44" fmla="*/ 46 w 91"/>
              <a:gd name="T45" fmla="*/ 81 h 81"/>
              <a:gd name="T46" fmla="*/ 64 w 91"/>
              <a:gd name="T47" fmla="*/ 81 h 81"/>
              <a:gd name="T48" fmla="*/ 64 w 91"/>
              <a:gd name="T49" fmla="*/ 81 h 81"/>
              <a:gd name="T50" fmla="*/ 87 w 91"/>
              <a:gd name="T51" fmla="*/ 81 h 81"/>
              <a:gd name="T52" fmla="*/ 91 w 91"/>
              <a:gd name="T53" fmla="*/ 80 h 81"/>
              <a:gd name="T54" fmla="*/ 91 w 91"/>
              <a:gd name="T55" fmla="*/ 76 h 81"/>
              <a:gd name="T56" fmla="*/ 15 w 91"/>
              <a:gd name="T57" fmla="*/ 44 h 81"/>
              <a:gd name="T58" fmla="*/ 15 w 91"/>
              <a:gd name="T59" fmla="*/ 6 h 81"/>
              <a:gd name="T60" fmla="*/ 16 w 91"/>
              <a:gd name="T61" fmla="*/ 5 h 81"/>
              <a:gd name="T62" fmla="*/ 75 w 91"/>
              <a:gd name="T63" fmla="*/ 5 h 81"/>
              <a:gd name="T64" fmla="*/ 76 w 91"/>
              <a:gd name="T65" fmla="*/ 6 h 81"/>
              <a:gd name="T66" fmla="*/ 76 w 91"/>
              <a:gd name="T67" fmla="*/ 44 h 81"/>
              <a:gd name="T68" fmla="*/ 75 w 91"/>
              <a:gd name="T69" fmla="*/ 45 h 81"/>
              <a:gd name="T70" fmla="*/ 16 w 91"/>
              <a:gd name="T71" fmla="*/ 45 h 81"/>
              <a:gd name="T72" fmla="*/ 15 w 91"/>
              <a:gd name="T73" fmla="*/ 44 h 81"/>
              <a:gd name="T74" fmla="*/ 61 w 91"/>
              <a:gd name="T75" fmla="*/ 75 h 81"/>
              <a:gd name="T76" fmla="*/ 60 w 91"/>
              <a:gd name="T77" fmla="*/ 75 h 81"/>
              <a:gd name="T78" fmla="*/ 53 w 91"/>
              <a:gd name="T79" fmla="*/ 75 h 81"/>
              <a:gd name="T80" fmla="*/ 50 w 91"/>
              <a:gd name="T81" fmla="*/ 75 h 81"/>
              <a:gd name="T82" fmla="*/ 42 w 91"/>
              <a:gd name="T83" fmla="*/ 75 h 81"/>
              <a:gd name="T84" fmla="*/ 39 w 91"/>
              <a:gd name="T85" fmla="*/ 75 h 81"/>
              <a:gd name="T86" fmla="*/ 32 w 91"/>
              <a:gd name="T87" fmla="*/ 75 h 81"/>
              <a:gd name="T88" fmla="*/ 31 w 91"/>
              <a:gd name="T89" fmla="*/ 75 h 81"/>
              <a:gd name="T90" fmla="*/ 31 w 91"/>
              <a:gd name="T91" fmla="*/ 73 h 81"/>
              <a:gd name="T92" fmla="*/ 32 w 91"/>
              <a:gd name="T93" fmla="*/ 68 h 81"/>
              <a:gd name="T94" fmla="*/ 33 w 91"/>
              <a:gd name="T95" fmla="*/ 67 h 81"/>
              <a:gd name="T96" fmla="*/ 40 w 91"/>
              <a:gd name="T97" fmla="*/ 67 h 81"/>
              <a:gd name="T98" fmla="*/ 52 w 91"/>
              <a:gd name="T99" fmla="*/ 67 h 81"/>
              <a:gd name="T100" fmla="*/ 58 w 91"/>
              <a:gd name="T101" fmla="*/ 67 h 81"/>
              <a:gd name="T102" fmla="*/ 60 w 91"/>
              <a:gd name="T103" fmla="*/ 68 h 81"/>
              <a:gd name="T104" fmla="*/ 61 w 91"/>
              <a:gd name="T105" fmla="*/ 73 h 81"/>
              <a:gd name="T106" fmla="*/ 61 w 91"/>
              <a:gd name="T107" fmla="*/ 7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 h="81">
                <a:moveTo>
                  <a:pt x="91" y="76"/>
                </a:moveTo>
                <a:cubicBezTo>
                  <a:pt x="82" y="57"/>
                  <a:pt x="82" y="57"/>
                  <a:pt x="82" y="57"/>
                </a:cubicBezTo>
                <a:cubicBezTo>
                  <a:pt x="81" y="55"/>
                  <a:pt x="79" y="53"/>
                  <a:pt x="77" y="53"/>
                </a:cubicBezTo>
                <a:cubicBezTo>
                  <a:pt x="67" y="53"/>
                  <a:pt x="67" y="53"/>
                  <a:pt x="67" y="53"/>
                </a:cubicBezTo>
                <a:cubicBezTo>
                  <a:pt x="67" y="51"/>
                  <a:pt x="67" y="51"/>
                  <a:pt x="67" y="51"/>
                </a:cubicBezTo>
                <a:cubicBezTo>
                  <a:pt x="75" y="51"/>
                  <a:pt x="75" y="51"/>
                  <a:pt x="75" y="51"/>
                </a:cubicBezTo>
                <a:cubicBezTo>
                  <a:pt x="79" y="51"/>
                  <a:pt x="81" y="48"/>
                  <a:pt x="81" y="44"/>
                </a:cubicBezTo>
                <a:cubicBezTo>
                  <a:pt x="81" y="6"/>
                  <a:pt x="81" y="6"/>
                  <a:pt x="81" y="6"/>
                </a:cubicBezTo>
                <a:cubicBezTo>
                  <a:pt x="81" y="3"/>
                  <a:pt x="79" y="0"/>
                  <a:pt x="75" y="0"/>
                </a:cubicBezTo>
                <a:cubicBezTo>
                  <a:pt x="16" y="0"/>
                  <a:pt x="16" y="0"/>
                  <a:pt x="16" y="0"/>
                </a:cubicBezTo>
                <a:cubicBezTo>
                  <a:pt x="13" y="0"/>
                  <a:pt x="10" y="3"/>
                  <a:pt x="10" y="6"/>
                </a:cubicBezTo>
                <a:cubicBezTo>
                  <a:pt x="10" y="44"/>
                  <a:pt x="10" y="44"/>
                  <a:pt x="10" y="44"/>
                </a:cubicBezTo>
                <a:cubicBezTo>
                  <a:pt x="10" y="48"/>
                  <a:pt x="13" y="51"/>
                  <a:pt x="16" y="51"/>
                </a:cubicBezTo>
                <a:cubicBezTo>
                  <a:pt x="24" y="51"/>
                  <a:pt x="24" y="51"/>
                  <a:pt x="24" y="51"/>
                </a:cubicBezTo>
                <a:cubicBezTo>
                  <a:pt x="24" y="53"/>
                  <a:pt x="24" y="53"/>
                  <a:pt x="24" y="53"/>
                </a:cubicBezTo>
                <a:cubicBezTo>
                  <a:pt x="14" y="53"/>
                  <a:pt x="14" y="53"/>
                  <a:pt x="14" y="53"/>
                </a:cubicBezTo>
                <a:cubicBezTo>
                  <a:pt x="12" y="53"/>
                  <a:pt x="10" y="55"/>
                  <a:pt x="9" y="57"/>
                </a:cubicBezTo>
                <a:cubicBezTo>
                  <a:pt x="1" y="76"/>
                  <a:pt x="1" y="76"/>
                  <a:pt x="1" y="76"/>
                </a:cubicBezTo>
                <a:cubicBezTo>
                  <a:pt x="0" y="77"/>
                  <a:pt x="0" y="78"/>
                  <a:pt x="1" y="80"/>
                </a:cubicBezTo>
                <a:cubicBezTo>
                  <a:pt x="1" y="81"/>
                  <a:pt x="3" y="81"/>
                  <a:pt x="4" y="81"/>
                </a:cubicBezTo>
                <a:cubicBezTo>
                  <a:pt x="27" y="81"/>
                  <a:pt x="27" y="81"/>
                  <a:pt x="27" y="81"/>
                </a:cubicBezTo>
                <a:cubicBezTo>
                  <a:pt x="27" y="81"/>
                  <a:pt x="28" y="81"/>
                  <a:pt x="28" y="81"/>
                </a:cubicBezTo>
                <a:cubicBezTo>
                  <a:pt x="46" y="81"/>
                  <a:pt x="46" y="81"/>
                  <a:pt x="46" y="81"/>
                </a:cubicBezTo>
                <a:cubicBezTo>
                  <a:pt x="64" y="81"/>
                  <a:pt x="64" y="81"/>
                  <a:pt x="64" y="81"/>
                </a:cubicBezTo>
                <a:cubicBezTo>
                  <a:pt x="64" y="81"/>
                  <a:pt x="64" y="81"/>
                  <a:pt x="64" y="81"/>
                </a:cubicBezTo>
                <a:cubicBezTo>
                  <a:pt x="87" y="81"/>
                  <a:pt x="87" y="81"/>
                  <a:pt x="87" y="81"/>
                </a:cubicBezTo>
                <a:cubicBezTo>
                  <a:pt x="89" y="81"/>
                  <a:pt x="90" y="81"/>
                  <a:pt x="91" y="80"/>
                </a:cubicBezTo>
                <a:cubicBezTo>
                  <a:pt x="91" y="78"/>
                  <a:pt x="91" y="77"/>
                  <a:pt x="91" y="76"/>
                </a:cubicBezTo>
                <a:close/>
                <a:moveTo>
                  <a:pt x="15" y="44"/>
                </a:moveTo>
                <a:cubicBezTo>
                  <a:pt x="15" y="6"/>
                  <a:pt x="15" y="6"/>
                  <a:pt x="15" y="6"/>
                </a:cubicBezTo>
                <a:cubicBezTo>
                  <a:pt x="15" y="6"/>
                  <a:pt x="16" y="5"/>
                  <a:pt x="16" y="5"/>
                </a:cubicBezTo>
                <a:cubicBezTo>
                  <a:pt x="75" y="5"/>
                  <a:pt x="75" y="5"/>
                  <a:pt x="75" y="5"/>
                </a:cubicBezTo>
                <a:cubicBezTo>
                  <a:pt x="76" y="5"/>
                  <a:pt x="76" y="6"/>
                  <a:pt x="76" y="6"/>
                </a:cubicBezTo>
                <a:cubicBezTo>
                  <a:pt x="76" y="44"/>
                  <a:pt x="76" y="44"/>
                  <a:pt x="76" y="44"/>
                </a:cubicBezTo>
                <a:cubicBezTo>
                  <a:pt x="76" y="45"/>
                  <a:pt x="76" y="45"/>
                  <a:pt x="75" y="45"/>
                </a:cubicBezTo>
                <a:cubicBezTo>
                  <a:pt x="16" y="45"/>
                  <a:pt x="16" y="45"/>
                  <a:pt x="16" y="45"/>
                </a:cubicBezTo>
                <a:cubicBezTo>
                  <a:pt x="16" y="45"/>
                  <a:pt x="15" y="45"/>
                  <a:pt x="15" y="44"/>
                </a:cubicBezTo>
                <a:close/>
                <a:moveTo>
                  <a:pt x="61" y="75"/>
                </a:moveTo>
                <a:cubicBezTo>
                  <a:pt x="60" y="75"/>
                  <a:pt x="60" y="75"/>
                  <a:pt x="60" y="75"/>
                </a:cubicBezTo>
                <a:cubicBezTo>
                  <a:pt x="53" y="75"/>
                  <a:pt x="53" y="75"/>
                  <a:pt x="53" y="75"/>
                </a:cubicBezTo>
                <a:cubicBezTo>
                  <a:pt x="50" y="75"/>
                  <a:pt x="50" y="75"/>
                  <a:pt x="50" y="75"/>
                </a:cubicBezTo>
                <a:cubicBezTo>
                  <a:pt x="42" y="75"/>
                  <a:pt x="42" y="75"/>
                  <a:pt x="42" y="75"/>
                </a:cubicBezTo>
                <a:cubicBezTo>
                  <a:pt x="39" y="75"/>
                  <a:pt x="39" y="75"/>
                  <a:pt x="39" y="75"/>
                </a:cubicBezTo>
                <a:cubicBezTo>
                  <a:pt x="32" y="75"/>
                  <a:pt x="32" y="75"/>
                  <a:pt x="32" y="75"/>
                </a:cubicBezTo>
                <a:cubicBezTo>
                  <a:pt x="32" y="75"/>
                  <a:pt x="31" y="75"/>
                  <a:pt x="31" y="75"/>
                </a:cubicBezTo>
                <a:cubicBezTo>
                  <a:pt x="31" y="74"/>
                  <a:pt x="30" y="74"/>
                  <a:pt x="31" y="73"/>
                </a:cubicBezTo>
                <a:cubicBezTo>
                  <a:pt x="32" y="68"/>
                  <a:pt x="32" y="68"/>
                  <a:pt x="32" y="68"/>
                </a:cubicBezTo>
                <a:cubicBezTo>
                  <a:pt x="32" y="67"/>
                  <a:pt x="33" y="67"/>
                  <a:pt x="33" y="67"/>
                </a:cubicBezTo>
                <a:cubicBezTo>
                  <a:pt x="40" y="67"/>
                  <a:pt x="40" y="67"/>
                  <a:pt x="40" y="67"/>
                </a:cubicBezTo>
                <a:cubicBezTo>
                  <a:pt x="52" y="67"/>
                  <a:pt x="52" y="67"/>
                  <a:pt x="52" y="67"/>
                </a:cubicBezTo>
                <a:cubicBezTo>
                  <a:pt x="58" y="67"/>
                  <a:pt x="58" y="67"/>
                  <a:pt x="58" y="67"/>
                </a:cubicBezTo>
                <a:cubicBezTo>
                  <a:pt x="59" y="67"/>
                  <a:pt x="59" y="67"/>
                  <a:pt x="60" y="68"/>
                </a:cubicBezTo>
                <a:cubicBezTo>
                  <a:pt x="61" y="73"/>
                  <a:pt x="61" y="73"/>
                  <a:pt x="61" y="73"/>
                </a:cubicBezTo>
                <a:cubicBezTo>
                  <a:pt x="61" y="74"/>
                  <a:pt x="61" y="74"/>
                  <a:pt x="61" y="75"/>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33" name="Freeform 22"/>
          <p:cNvSpPr>
            <a:spLocks noEditPoints="1"/>
          </p:cNvSpPr>
          <p:nvPr userDrawn="1"/>
        </p:nvSpPr>
        <p:spPr bwMode="auto">
          <a:xfrm>
            <a:off x="5731934" y="2392364"/>
            <a:ext cx="596900" cy="347663"/>
          </a:xfrm>
          <a:custGeom>
            <a:avLst/>
            <a:gdLst>
              <a:gd name="T0" fmla="*/ 0 w 116"/>
              <a:gd name="T1" fmla="*/ 82 h 90"/>
              <a:gd name="T2" fmla="*/ 1 w 116"/>
              <a:gd name="T3" fmla="*/ 86 h 90"/>
              <a:gd name="T4" fmla="*/ 7 w 116"/>
              <a:gd name="T5" fmla="*/ 90 h 90"/>
              <a:gd name="T6" fmla="*/ 58 w 116"/>
              <a:gd name="T7" fmla="*/ 90 h 90"/>
              <a:gd name="T8" fmla="*/ 110 w 116"/>
              <a:gd name="T9" fmla="*/ 90 h 90"/>
              <a:gd name="T10" fmla="*/ 116 w 116"/>
              <a:gd name="T11" fmla="*/ 86 h 90"/>
              <a:gd name="T12" fmla="*/ 116 w 116"/>
              <a:gd name="T13" fmla="*/ 82 h 90"/>
              <a:gd name="T14" fmla="*/ 116 w 116"/>
              <a:gd name="T15" fmla="*/ 6 h 90"/>
              <a:gd name="T16" fmla="*/ 116 w 116"/>
              <a:gd name="T17" fmla="*/ 6 h 90"/>
              <a:gd name="T18" fmla="*/ 116 w 116"/>
              <a:gd name="T19" fmla="*/ 4 h 90"/>
              <a:gd name="T20" fmla="*/ 109 w 116"/>
              <a:gd name="T21" fmla="*/ 0 h 90"/>
              <a:gd name="T22" fmla="*/ 58 w 116"/>
              <a:gd name="T23" fmla="*/ 0 h 90"/>
              <a:gd name="T24" fmla="*/ 7 w 116"/>
              <a:gd name="T25" fmla="*/ 0 h 90"/>
              <a:gd name="T26" fmla="*/ 1 w 116"/>
              <a:gd name="T27" fmla="*/ 4 h 90"/>
              <a:gd name="T28" fmla="*/ 1 w 116"/>
              <a:gd name="T29" fmla="*/ 4 h 90"/>
              <a:gd name="T30" fmla="*/ 0 w 116"/>
              <a:gd name="T31" fmla="*/ 6 h 90"/>
              <a:gd name="T32" fmla="*/ 0 w 116"/>
              <a:gd name="T33" fmla="*/ 82 h 90"/>
              <a:gd name="T34" fmla="*/ 7 w 116"/>
              <a:gd name="T35" fmla="*/ 15 h 90"/>
              <a:gd name="T36" fmla="*/ 28 w 116"/>
              <a:gd name="T37" fmla="*/ 33 h 90"/>
              <a:gd name="T38" fmla="*/ 43 w 116"/>
              <a:gd name="T39" fmla="*/ 45 h 90"/>
              <a:gd name="T40" fmla="*/ 28 w 116"/>
              <a:gd name="T41" fmla="*/ 57 h 90"/>
              <a:gd name="T42" fmla="*/ 7 w 116"/>
              <a:gd name="T43" fmla="*/ 75 h 90"/>
              <a:gd name="T44" fmla="*/ 7 w 116"/>
              <a:gd name="T45" fmla="*/ 15 h 90"/>
              <a:gd name="T46" fmla="*/ 7 w 116"/>
              <a:gd name="T47" fmla="*/ 84 h 90"/>
              <a:gd name="T48" fmla="*/ 7 w 116"/>
              <a:gd name="T49" fmla="*/ 84 h 90"/>
              <a:gd name="T50" fmla="*/ 7 w 116"/>
              <a:gd name="T51" fmla="*/ 84 h 90"/>
              <a:gd name="T52" fmla="*/ 32 w 116"/>
              <a:gd name="T53" fmla="*/ 62 h 90"/>
              <a:gd name="T54" fmla="*/ 49 w 116"/>
              <a:gd name="T55" fmla="*/ 49 h 90"/>
              <a:gd name="T56" fmla="*/ 58 w 116"/>
              <a:gd name="T57" fmla="*/ 52 h 90"/>
              <a:gd name="T58" fmla="*/ 68 w 116"/>
              <a:gd name="T59" fmla="*/ 49 h 90"/>
              <a:gd name="T60" fmla="*/ 84 w 116"/>
              <a:gd name="T61" fmla="*/ 62 h 90"/>
              <a:gd name="T62" fmla="*/ 109 w 116"/>
              <a:gd name="T63" fmla="*/ 84 h 90"/>
              <a:gd name="T64" fmla="*/ 109 w 116"/>
              <a:gd name="T65" fmla="*/ 84 h 90"/>
              <a:gd name="T66" fmla="*/ 109 w 116"/>
              <a:gd name="T67" fmla="*/ 84 h 90"/>
              <a:gd name="T68" fmla="*/ 58 w 116"/>
              <a:gd name="T69" fmla="*/ 84 h 90"/>
              <a:gd name="T70" fmla="*/ 7 w 116"/>
              <a:gd name="T71" fmla="*/ 84 h 90"/>
              <a:gd name="T72" fmla="*/ 109 w 116"/>
              <a:gd name="T73" fmla="*/ 75 h 90"/>
              <a:gd name="T74" fmla="*/ 88 w 116"/>
              <a:gd name="T75" fmla="*/ 57 h 90"/>
              <a:gd name="T76" fmla="*/ 73 w 116"/>
              <a:gd name="T77" fmla="*/ 45 h 90"/>
              <a:gd name="T78" fmla="*/ 88 w 116"/>
              <a:gd name="T79" fmla="*/ 33 h 90"/>
              <a:gd name="T80" fmla="*/ 109 w 116"/>
              <a:gd name="T81" fmla="*/ 15 h 90"/>
              <a:gd name="T82" fmla="*/ 109 w 116"/>
              <a:gd name="T83" fmla="*/ 75 h 90"/>
              <a:gd name="T84" fmla="*/ 58 w 116"/>
              <a:gd name="T85" fmla="*/ 6 h 90"/>
              <a:gd name="T86" fmla="*/ 109 w 116"/>
              <a:gd name="T87" fmla="*/ 6 h 90"/>
              <a:gd name="T88" fmla="*/ 109 w 116"/>
              <a:gd name="T89" fmla="*/ 6 h 90"/>
              <a:gd name="T90" fmla="*/ 84 w 116"/>
              <a:gd name="T91" fmla="*/ 28 h 90"/>
              <a:gd name="T92" fmla="*/ 67 w 116"/>
              <a:gd name="T93" fmla="*/ 41 h 90"/>
              <a:gd name="T94" fmla="*/ 58 w 116"/>
              <a:gd name="T95" fmla="*/ 45 h 90"/>
              <a:gd name="T96" fmla="*/ 49 w 116"/>
              <a:gd name="T97" fmla="*/ 41 h 90"/>
              <a:gd name="T98" fmla="*/ 33 w 116"/>
              <a:gd name="T99" fmla="*/ 28 h 90"/>
              <a:gd name="T100" fmla="*/ 7 w 116"/>
              <a:gd name="T101" fmla="*/ 6 h 90"/>
              <a:gd name="T102" fmla="*/ 58 w 116"/>
              <a:gd name="T103" fmla="*/ 6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6" h="90">
                <a:moveTo>
                  <a:pt x="0" y="82"/>
                </a:moveTo>
                <a:cubicBezTo>
                  <a:pt x="0" y="84"/>
                  <a:pt x="0" y="85"/>
                  <a:pt x="1" y="86"/>
                </a:cubicBezTo>
                <a:cubicBezTo>
                  <a:pt x="2" y="89"/>
                  <a:pt x="4" y="90"/>
                  <a:pt x="7" y="90"/>
                </a:cubicBezTo>
                <a:cubicBezTo>
                  <a:pt x="58" y="90"/>
                  <a:pt x="58" y="90"/>
                  <a:pt x="58" y="90"/>
                </a:cubicBezTo>
                <a:cubicBezTo>
                  <a:pt x="110" y="90"/>
                  <a:pt x="110" y="90"/>
                  <a:pt x="110" y="90"/>
                </a:cubicBezTo>
                <a:cubicBezTo>
                  <a:pt x="112" y="90"/>
                  <a:pt x="115" y="89"/>
                  <a:pt x="116" y="86"/>
                </a:cubicBezTo>
                <a:cubicBezTo>
                  <a:pt x="116" y="85"/>
                  <a:pt x="116" y="83"/>
                  <a:pt x="116" y="82"/>
                </a:cubicBezTo>
                <a:cubicBezTo>
                  <a:pt x="116" y="6"/>
                  <a:pt x="116" y="6"/>
                  <a:pt x="116" y="6"/>
                </a:cubicBezTo>
                <a:cubicBezTo>
                  <a:pt x="116" y="6"/>
                  <a:pt x="116" y="6"/>
                  <a:pt x="116" y="6"/>
                </a:cubicBezTo>
                <a:cubicBezTo>
                  <a:pt x="116" y="5"/>
                  <a:pt x="116" y="5"/>
                  <a:pt x="116" y="4"/>
                </a:cubicBezTo>
                <a:cubicBezTo>
                  <a:pt x="115" y="2"/>
                  <a:pt x="112" y="0"/>
                  <a:pt x="109" y="0"/>
                </a:cubicBezTo>
                <a:cubicBezTo>
                  <a:pt x="58" y="0"/>
                  <a:pt x="58" y="0"/>
                  <a:pt x="58" y="0"/>
                </a:cubicBezTo>
                <a:cubicBezTo>
                  <a:pt x="7" y="0"/>
                  <a:pt x="7" y="0"/>
                  <a:pt x="7" y="0"/>
                </a:cubicBezTo>
                <a:cubicBezTo>
                  <a:pt x="4" y="0"/>
                  <a:pt x="2" y="2"/>
                  <a:pt x="1" y="4"/>
                </a:cubicBezTo>
                <a:cubicBezTo>
                  <a:pt x="1" y="4"/>
                  <a:pt x="1" y="4"/>
                  <a:pt x="1" y="4"/>
                </a:cubicBezTo>
                <a:cubicBezTo>
                  <a:pt x="1" y="5"/>
                  <a:pt x="0" y="6"/>
                  <a:pt x="0" y="6"/>
                </a:cubicBezTo>
                <a:lnTo>
                  <a:pt x="0" y="82"/>
                </a:lnTo>
                <a:close/>
                <a:moveTo>
                  <a:pt x="7" y="15"/>
                </a:moveTo>
                <a:cubicBezTo>
                  <a:pt x="28" y="33"/>
                  <a:pt x="28" y="33"/>
                  <a:pt x="28" y="33"/>
                </a:cubicBezTo>
                <a:cubicBezTo>
                  <a:pt x="43" y="45"/>
                  <a:pt x="43" y="45"/>
                  <a:pt x="43" y="45"/>
                </a:cubicBezTo>
                <a:cubicBezTo>
                  <a:pt x="28" y="57"/>
                  <a:pt x="28" y="57"/>
                  <a:pt x="28" y="57"/>
                </a:cubicBezTo>
                <a:cubicBezTo>
                  <a:pt x="7" y="75"/>
                  <a:pt x="7" y="75"/>
                  <a:pt x="7" y="75"/>
                </a:cubicBezTo>
                <a:lnTo>
                  <a:pt x="7" y="15"/>
                </a:lnTo>
                <a:close/>
                <a:moveTo>
                  <a:pt x="7" y="84"/>
                </a:moveTo>
                <a:cubicBezTo>
                  <a:pt x="7" y="84"/>
                  <a:pt x="7" y="84"/>
                  <a:pt x="7" y="84"/>
                </a:cubicBezTo>
                <a:cubicBezTo>
                  <a:pt x="7" y="84"/>
                  <a:pt x="7" y="84"/>
                  <a:pt x="7" y="84"/>
                </a:cubicBezTo>
                <a:cubicBezTo>
                  <a:pt x="32" y="62"/>
                  <a:pt x="32" y="62"/>
                  <a:pt x="32" y="62"/>
                </a:cubicBezTo>
                <a:cubicBezTo>
                  <a:pt x="49" y="49"/>
                  <a:pt x="49" y="49"/>
                  <a:pt x="49" y="49"/>
                </a:cubicBezTo>
                <a:cubicBezTo>
                  <a:pt x="52" y="51"/>
                  <a:pt x="55" y="52"/>
                  <a:pt x="58" y="52"/>
                </a:cubicBezTo>
                <a:cubicBezTo>
                  <a:pt x="62" y="52"/>
                  <a:pt x="65" y="51"/>
                  <a:pt x="68" y="49"/>
                </a:cubicBezTo>
                <a:cubicBezTo>
                  <a:pt x="84" y="62"/>
                  <a:pt x="84" y="62"/>
                  <a:pt x="84" y="62"/>
                </a:cubicBezTo>
                <a:cubicBezTo>
                  <a:pt x="109" y="84"/>
                  <a:pt x="109" y="84"/>
                  <a:pt x="109" y="84"/>
                </a:cubicBezTo>
                <a:cubicBezTo>
                  <a:pt x="109" y="84"/>
                  <a:pt x="109" y="84"/>
                  <a:pt x="109" y="84"/>
                </a:cubicBezTo>
                <a:cubicBezTo>
                  <a:pt x="109" y="84"/>
                  <a:pt x="109" y="84"/>
                  <a:pt x="109" y="84"/>
                </a:cubicBezTo>
                <a:cubicBezTo>
                  <a:pt x="58" y="84"/>
                  <a:pt x="58" y="84"/>
                  <a:pt x="58" y="84"/>
                </a:cubicBezTo>
                <a:lnTo>
                  <a:pt x="7" y="84"/>
                </a:lnTo>
                <a:close/>
                <a:moveTo>
                  <a:pt x="109" y="75"/>
                </a:moveTo>
                <a:cubicBezTo>
                  <a:pt x="88" y="57"/>
                  <a:pt x="88" y="57"/>
                  <a:pt x="88" y="57"/>
                </a:cubicBezTo>
                <a:cubicBezTo>
                  <a:pt x="73" y="45"/>
                  <a:pt x="73" y="45"/>
                  <a:pt x="73" y="45"/>
                </a:cubicBezTo>
                <a:cubicBezTo>
                  <a:pt x="88" y="33"/>
                  <a:pt x="88" y="33"/>
                  <a:pt x="88" y="33"/>
                </a:cubicBezTo>
                <a:cubicBezTo>
                  <a:pt x="109" y="15"/>
                  <a:pt x="109" y="15"/>
                  <a:pt x="109" y="15"/>
                </a:cubicBezTo>
                <a:lnTo>
                  <a:pt x="109" y="75"/>
                </a:lnTo>
                <a:close/>
                <a:moveTo>
                  <a:pt x="58" y="6"/>
                </a:moveTo>
                <a:cubicBezTo>
                  <a:pt x="109" y="6"/>
                  <a:pt x="109" y="6"/>
                  <a:pt x="109" y="6"/>
                </a:cubicBezTo>
                <a:cubicBezTo>
                  <a:pt x="109" y="6"/>
                  <a:pt x="109" y="6"/>
                  <a:pt x="109" y="6"/>
                </a:cubicBezTo>
                <a:cubicBezTo>
                  <a:pt x="84" y="28"/>
                  <a:pt x="84" y="28"/>
                  <a:pt x="84" y="28"/>
                </a:cubicBezTo>
                <a:cubicBezTo>
                  <a:pt x="67" y="41"/>
                  <a:pt x="67" y="41"/>
                  <a:pt x="67" y="41"/>
                </a:cubicBezTo>
                <a:cubicBezTo>
                  <a:pt x="65" y="44"/>
                  <a:pt x="62" y="45"/>
                  <a:pt x="58" y="45"/>
                </a:cubicBezTo>
                <a:cubicBezTo>
                  <a:pt x="55" y="45"/>
                  <a:pt x="51" y="44"/>
                  <a:pt x="49" y="41"/>
                </a:cubicBezTo>
                <a:cubicBezTo>
                  <a:pt x="33" y="28"/>
                  <a:pt x="33" y="28"/>
                  <a:pt x="33" y="28"/>
                </a:cubicBezTo>
                <a:cubicBezTo>
                  <a:pt x="7" y="6"/>
                  <a:pt x="7" y="6"/>
                  <a:pt x="7" y="6"/>
                </a:cubicBezTo>
                <a:lnTo>
                  <a:pt x="58" y="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34" name="Group 33"/>
          <p:cNvGrpSpPr/>
          <p:nvPr userDrawn="1"/>
        </p:nvGrpSpPr>
        <p:grpSpPr>
          <a:xfrm>
            <a:off x="8085667" y="1249364"/>
            <a:ext cx="514351" cy="382587"/>
            <a:chOff x="6064250" y="1249363"/>
            <a:chExt cx="385763" cy="382587"/>
          </a:xfrm>
        </p:grpSpPr>
        <p:sp>
          <p:nvSpPr>
            <p:cNvPr id="35" name="Freeform 23"/>
            <p:cNvSpPr>
              <a:spLocks/>
            </p:cNvSpPr>
            <p:nvPr userDrawn="1"/>
          </p:nvSpPr>
          <p:spPr bwMode="auto">
            <a:xfrm>
              <a:off x="6188075" y="1249363"/>
              <a:ext cx="261938" cy="258763"/>
            </a:xfrm>
            <a:custGeom>
              <a:avLst/>
              <a:gdLst>
                <a:gd name="T0" fmla="*/ 5 w 68"/>
                <a:gd name="T1" fmla="*/ 0 h 67"/>
                <a:gd name="T2" fmla="*/ 0 w 68"/>
                <a:gd name="T3" fmla="*/ 5 h 67"/>
                <a:gd name="T4" fmla="*/ 5 w 68"/>
                <a:gd name="T5" fmla="*/ 11 h 67"/>
                <a:gd name="T6" fmla="*/ 56 w 68"/>
                <a:gd name="T7" fmla="*/ 62 h 67"/>
                <a:gd name="T8" fmla="*/ 62 w 68"/>
                <a:gd name="T9" fmla="*/ 67 h 67"/>
                <a:gd name="T10" fmla="*/ 68 w 68"/>
                <a:gd name="T11" fmla="*/ 62 h 67"/>
                <a:gd name="T12" fmla="*/ 5 w 68"/>
                <a:gd name="T13" fmla="*/ 0 h 67"/>
              </a:gdLst>
              <a:ahLst/>
              <a:cxnLst>
                <a:cxn ang="0">
                  <a:pos x="T0" y="T1"/>
                </a:cxn>
                <a:cxn ang="0">
                  <a:pos x="T2" y="T3"/>
                </a:cxn>
                <a:cxn ang="0">
                  <a:pos x="T4" y="T5"/>
                </a:cxn>
                <a:cxn ang="0">
                  <a:pos x="T6" y="T7"/>
                </a:cxn>
                <a:cxn ang="0">
                  <a:pos x="T8" y="T9"/>
                </a:cxn>
                <a:cxn ang="0">
                  <a:pos x="T10" y="T11"/>
                </a:cxn>
                <a:cxn ang="0">
                  <a:pos x="T12" y="T13"/>
                </a:cxn>
              </a:cxnLst>
              <a:rect l="0" t="0" r="r" b="b"/>
              <a:pathLst>
                <a:path w="68" h="67">
                  <a:moveTo>
                    <a:pt x="5" y="0"/>
                  </a:moveTo>
                  <a:cubicBezTo>
                    <a:pt x="2" y="0"/>
                    <a:pt x="0" y="2"/>
                    <a:pt x="0" y="5"/>
                  </a:cubicBezTo>
                  <a:cubicBezTo>
                    <a:pt x="0" y="8"/>
                    <a:pt x="2" y="11"/>
                    <a:pt x="5" y="11"/>
                  </a:cubicBezTo>
                  <a:cubicBezTo>
                    <a:pt x="33" y="11"/>
                    <a:pt x="56" y="34"/>
                    <a:pt x="56" y="62"/>
                  </a:cubicBezTo>
                  <a:cubicBezTo>
                    <a:pt x="56" y="65"/>
                    <a:pt x="59" y="67"/>
                    <a:pt x="62" y="67"/>
                  </a:cubicBezTo>
                  <a:cubicBezTo>
                    <a:pt x="65" y="67"/>
                    <a:pt x="68" y="65"/>
                    <a:pt x="68" y="62"/>
                  </a:cubicBezTo>
                  <a:cubicBezTo>
                    <a:pt x="68" y="28"/>
                    <a:pt x="40" y="0"/>
                    <a:pt x="5"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36" name="Freeform 24"/>
            <p:cNvSpPr>
              <a:spLocks/>
            </p:cNvSpPr>
            <p:nvPr userDrawn="1"/>
          </p:nvSpPr>
          <p:spPr bwMode="auto">
            <a:xfrm>
              <a:off x="6188075" y="1330325"/>
              <a:ext cx="176213" cy="177800"/>
            </a:xfrm>
            <a:custGeom>
              <a:avLst/>
              <a:gdLst>
                <a:gd name="T0" fmla="*/ 5 w 46"/>
                <a:gd name="T1" fmla="*/ 0 h 46"/>
                <a:gd name="T2" fmla="*/ 0 w 46"/>
                <a:gd name="T3" fmla="*/ 5 h 46"/>
                <a:gd name="T4" fmla="*/ 5 w 46"/>
                <a:gd name="T5" fmla="*/ 10 h 46"/>
                <a:gd name="T6" fmla="*/ 35 w 46"/>
                <a:gd name="T7" fmla="*/ 41 h 46"/>
                <a:gd name="T8" fmla="*/ 40 w 46"/>
                <a:gd name="T9" fmla="*/ 46 h 46"/>
                <a:gd name="T10" fmla="*/ 46 w 46"/>
                <a:gd name="T11" fmla="*/ 41 h 46"/>
                <a:gd name="T12" fmla="*/ 5 w 46"/>
                <a:gd name="T13" fmla="*/ 0 h 46"/>
              </a:gdLst>
              <a:ahLst/>
              <a:cxnLst>
                <a:cxn ang="0">
                  <a:pos x="T0" y="T1"/>
                </a:cxn>
                <a:cxn ang="0">
                  <a:pos x="T2" y="T3"/>
                </a:cxn>
                <a:cxn ang="0">
                  <a:pos x="T4" y="T5"/>
                </a:cxn>
                <a:cxn ang="0">
                  <a:pos x="T6" y="T7"/>
                </a:cxn>
                <a:cxn ang="0">
                  <a:pos x="T8" y="T9"/>
                </a:cxn>
                <a:cxn ang="0">
                  <a:pos x="T10" y="T11"/>
                </a:cxn>
                <a:cxn ang="0">
                  <a:pos x="T12" y="T13"/>
                </a:cxn>
              </a:cxnLst>
              <a:rect l="0" t="0" r="r" b="b"/>
              <a:pathLst>
                <a:path w="46" h="46">
                  <a:moveTo>
                    <a:pt x="5" y="0"/>
                  </a:moveTo>
                  <a:cubicBezTo>
                    <a:pt x="2" y="0"/>
                    <a:pt x="0" y="2"/>
                    <a:pt x="0" y="5"/>
                  </a:cubicBezTo>
                  <a:cubicBezTo>
                    <a:pt x="0" y="8"/>
                    <a:pt x="2" y="10"/>
                    <a:pt x="5" y="10"/>
                  </a:cubicBezTo>
                  <a:cubicBezTo>
                    <a:pt x="21" y="10"/>
                    <a:pt x="35" y="24"/>
                    <a:pt x="35" y="41"/>
                  </a:cubicBezTo>
                  <a:cubicBezTo>
                    <a:pt x="35" y="44"/>
                    <a:pt x="37" y="46"/>
                    <a:pt x="40" y="46"/>
                  </a:cubicBezTo>
                  <a:cubicBezTo>
                    <a:pt x="43" y="46"/>
                    <a:pt x="46" y="44"/>
                    <a:pt x="46" y="41"/>
                  </a:cubicBezTo>
                  <a:cubicBezTo>
                    <a:pt x="46" y="18"/>
                    <a:pt x="28" y="0"/>
                    <a:pt x="5"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37" name="Freeform 25"/>
            <p:cNvSpPr>
              <a:spLocks/>
            </p:cNvSpPr>
            <p:nvPr userDrawn="1"/>
          </p:nvSpPr>
          <p:spPr bwMode="auto">
            <a:xfrm>
              <a:off x="6064250" y="1381125"/>
              <a:ext cx="250825" cy="250825"/>
            </a:xfrm>
            <a:custGeom>
              <a:avLst/>
              <a:gdLst>
                <a:gd name="T0" fmla="*/ 24 w 65"/>
                <a:gd name="T1" fmla="*/ 1 h 65"/>
                <a:gd name="T2" fmla="*/ 20 w 65"/>
                <a:gd name="T3" fmla="*/ 0 h 65"/>
                <a:gd name="T4" fmla="*/ 18 w 65"/>
                <a:gd name="T5" fmla="*/ 1 h 65"/>
                <a:gd name="T6" fmla="*/ 17 w 65"/>
                <a:gd name="T7" fmla="*/ 3 h 65"/>
                <a:gd name="T8" fmla="*/ 13 w 65"/>
                <a:gd name="T9" fmla="*/ 29 h 65"/>
                <a:gd name="T10" fmla="*/ 1 w 65"/>
                <a:gd name="T11" fmla="*/ 42 h 65"/>
                <a:gd name="T12" fmla="*/ 1 w 65"/>
                <a:gd name="T13" fmla="*/ 46 h 65"/>
                <a:gd name="T14" fmla="*/ 20 w 65"/>
                <a:gd name="T15" fmla="*/ 64 h 65"/>
                <a:gd name="T16" fmla="*/ 23 w 65"/>
                <a:gd name="T17" fmla="*/ 64 h 65"/>
                <a:gd name="T18" fmla="*/ 36 w 65"/>
                <a:gd name="T19" fmla="*/ 52 h 65"/>
                <a:gd name="T20" fmla="*/ 62 w 65"/>
                <a:gd name="T21" fmla="*/ 48 h 65"/>
                <a:gd name="T22" fmla="*/ 65 w 65"/>
                <a:gd name="T23" fmla="*/ 45 h 65"/>
                <a:gd name="T24" fmla="*/ 64 w 65"/>
                <a:gd name="T25" fmla="*/ 41 h 65"/>
                <a:gd name="T26" fmla="*/ 24 w 65"/>
                <a:gd name="T27" fmla="*/ 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5" h="65">
                  <a:moveTo>
                    <a:pt x="24" y="1"/>
                  </a:moveTo>
                  <a:cubicBezTo>
                    <a:pt x="23" y="0"/>
                    <a:pt x="22" y="0"/>
                    <a:pt x="20" y="0"/>
                  </a:cubicBezTo>
                  <a:cubicBezTo>
                    <a:pt x="20" y="0"/>
                    <a:pt x="19" y="0"/>
                    <a:pt x="18" y="1"/>
                  </a:cubicBezTo>
                  <a:cubicBezTo>
                    <a:pt x="18" y="2"/>
                    <a:pt x="17" y="2"/>
                    <a:pt x="17" y="3"/>
                  </a:cubicBezTo>
                  <a:cubicBezTo>
                    <a:pt x="13" y="29"/>
                    <a:pt x="13" y="29"/>
                    <a:pt x="13" y="29"/>
                  </a:cubicBezTo>
                  <a:cubicBezTo>
                    <a:pt x="1" y="42"/>
                    <a:pt x="1" y="42"/>
                    <a:pt x="1" y="42"/>
                  </a:cubicBezTo>
                  <a:cubicBezTo>
                    <a:pt x="0" y="43"/>
                    <a:pt x="0" y="45"/>
                    <a:pt x="1" y="46"/>
                  </a:cubicBezTo>
                  <a:cubicBezTo>
                    <a:pt x="20" y="64"/>
                    <a:pt x="20" y="64"/>
                    <a:pt x="20" y="64"/>
                  </a:cubicBezTo>
                  <a:cubicBezTo>
                    <a:pt x="21" y="65"/>
                    <a:pt x="22" y="65"/>
                    <a:pt x="23" y="64"/>
                  </a:cubicBezTo>
                  <a:cubicBezTo>
                    <a:pt x="36" y="52"/>
                    <a:pt x="36" y="52"/>
                    <a:pt x="36" y="52"/>
                  </a:cubicBezTo>
                  <a:cubicBezTo>
                    <a:pt x="62" y="48"/>
                    <a:pt x="62" y="48"/>
                    <a:pt x="62" y="48"/>
                  </a:cubicBezTo>
                  <a:cubicBezTo>
                    <a:pt x="64" y="48"/>
                    <a:pt x="65" y="46"/>
                    <a:pt x="65" y="45"/>
                  </a:cubicBezTo>
                  <a:cubicBezTo>
                    <a:pt x="65" y="43"/>
                    <a:pt x="65" y="42"/>
                    <a:pt x="64" y="41"/>
                  </a:cubicBezTo>
                  <a:lnTo>
                    <a:pt x="24" y="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38" name="Freeform 26"/>
          <p:cNvSpPr>
            <a:spLocks/>
          </p:cNvSpPr>
          <p:nvPr userDrawn="1"/>
        </p:nvSpPr>
        <p:spPr bwMode="auto">
          <a:xfrm>
            <a:off x="5710767" y="1782763"/>
            <a:ext cx="474133" cy="409575"/>
          </a:xfrm>
          <a:custGeom>
            <a:avLst/>
            <a:gdLst>
              <a:gd name="T0" fmla="*/ 90 w 92"/>
              <a:gd name="T1" fmla="*/ 49 h 106"/>
              <a:gd name="T2" fmla="*/ 6 w 92"/>
              <a:gd name="T3" fmla="*/ 1 h 106"/>
              <a:gd name="T4" fmla="*/ 2 w 92"/>
              <a:gd name="T5" fmla="*/ 1 h 106"/>
              <a:gd name="T6" fmla="*/ 0 w 92"/>
              <a:gd name="T7" fmla="*/ 4 h 106"/>
              <a:gd name="T8" fmla="*/ 0 w 92"/>
              <a:gd name="T9" fmla="*/ 102 h 106"/>
              <a:gd name="T10" fmla="*/ 2 w 92"/>
              <a:gd name="T11" fmla="*/ 105 h 106"/>
              <a:gd name="T12" fmla="*/ 4 w 92"/>
              <a:gd name="T13" fmla="*/ 106 h 106"/>
              <a:gd name="T14" fmla="*/ 6 w 92"/>
              <a:gd name="T15" fmla="*/ 105 h 106"/>
              <a:gd name="T16" fmla="*/ 90 w 92"/>
              <a:gd name="T17" fmla="*/ 56 h 106"/>
              <a:gd name="T18" fmla="*/ 92 w 92"/>
              <a:gd name="T19" fmla="*/ 53 h 106"/>
              <a:gd name="T20" fmla="*/ 90 w 92"/>
              <a:gd name="T21" fmla="*/ 49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106">
                <a:moveTo>
                  <a:pt x="90" y="49"/>
                </a:moveTo>
                <a:cubicBezTo>
                  <a:pt x="6" y="1"/>
                  <a:pt x="6" y="1"/>
                  <a:pt x="6" y="1"/>
                </a:cubicBezTo>
                <a:cubicBezTo>
                  <a:pt x="4" y="0"/>
                  <a:pt x="3" y="0"/>
                  <a:pt x="2" y="1"/>
                </a:cubicBezTo>
                <a:cubicBezTo>
                  <a:pt x="0" y="1"/>
                  <a:pt x="0" y="3"/>
                  <a:pt x="0" y="4"/>
                </a:cubicBezTo>
                <a:cubicBezTo>
                  <a:pt x="0" y="102"/>
                  <a:pt x="0" y="102"/>
                  <a:pt x="0" y="102"/>
                </a:cubicBezTo>
                <a:cubicBezTo>
                  <a:pt x="0" y="103"/>
                  <a:pt x="0" y="105"/>
                  <a:pt x="2" y="105"/>
                </a:cubicBezTo>
                <a:cubicBezTo>
                  <a:pt x="2" y="106"/>
                  <a:pt x="3" y="106"/>
                  <a:pt x="4" y="106"/>
                </a:cubicBezTo>
                <a:cubicBezTo>
                  <a:pt x="4" y="106"/>
                  <a:pt x="5" y="106"/>
                  <a:pt x="6" y="105"/>
                </a:cubicBezTo>
                <a:cubicBezTo>
                  <a:pt x="90" y="56"/>
                  <a:pt x="90" y="56"/>
                  <a:pt x="90" y="56"/>
                </a:cubicBezTo>
                <a:cubicBezTo>
                  <a:pt x="92" y="56"/>
                  <a:pt x="92" y="54"/>
                  <a:pt x="92" y="53"/>
                </a:cubicBezTo>
                <a:cubicBezTo>
                  <a:pt x="92" y="51"/>
                  <a:pt x="92" y="50"/>
                  <a:pt x="90" y="4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39" name="Group 38"/>
          <p:cNvGrpSpPr/>
          <p:nvPr userDrawn="1"/>
        </p:nvGrpSpPr>
        <p:grpSpPr>
          <a:xfrm>
            <a:off x="8151285" y="3044825"/>
            <a:ext cx="613833" cy="158750"/>
            <a:chOff x="6113463" y="3044825"/>
            <a:chExt cx="460375" cy="158750"/>
          </a:xfrm>
        </p:grpSpPr>
        <p:sp>
          <p:nvSpPr>
            <p:cNvPr id="40" name="Freeform 27"/>
            <p:cNvSpPr>
              <a:spLocks/>
            </p:cNvSpPr>
            <p:nvPr userDrawn="1"/>
          </p:nvSpPr>
          <p:spPr bwMode="auto">
            <a:xfrm>
              <a:off x="6242050" y="3103563"/>
              <a:ext cx="204788" cy="42863"/>
            </a:xfrm>
            <a:custGeom>
              <a:avLst/>
              <a:gdLst>
                <a:gd name="T0" fmla="*/ 6 w 53"/>
                <a:gd name="T1" fmla="*/ 11 h 11"/>
                <a:gd name="T2" fmla="*/ 47 w 53"/>
                <a:gd name="T3" fmla="*/ 11 h 11"/>
                <a:gd name="T4" fmla="*/ 53 w 53"/>
                <a:gd name="T5" fmla="*/ 6 h 11"/>
                <a:gd name="T6" fmla="*/ 47 w 53"/>
                <a:gd name="T7" fmla="*/ 0 h 11"/>
                <a:gd name="T8" fmla="*/ 6 w 53"/>
                <a:gd name="T9" fmla="*/ 0 h 11"/>
                <a:gd name="T10" fmla="*/ 0 w 53"/>
                <a:gd name="T11" fmla="*/ 6 h 11"/>
                <a:gd name="T12" fmla="*/ 6 w 53"/>
                <a:gd name="T13" fmla="*/ 11 h 11"/>
              </a:gdLst>
              <a:ahLst/>
              <a:cxnLst>
                <a:cxn ang="0">
                  <a:pos x="T0" y="T1"/>
                </a:cxn>
                <a:cxn ang="0">
                  <a:pos x="T2" y="T3"/>
                </a:cxn>
                <a:cxn ang="0">
                  <a:pos x="T4" y="T5"/>
                </a:cxn>
                <a:cxn ang="0">
                  <a:pos x="T6" y="T7"/>
                </a:cxn>
                <a:cxn ang="0">
                  <a:pos x="T8" y="T9"/>
                </a:cxn>
                <a:cxn ang="0">
                  <a:pos x="T10" y="T11"/>
                </a:cxn>
                <a:cxn ang="0">
                  <a:pos x="T12" y="T13"/>
                </a:cxn>
              </a:cxnLst>
              <a:rect l="0" t="0" r="r" b="b"/>
              <a:pathLst>
                <a:path w="53" h="11">
                  <a:moveTo>
                    <a:pt x="6" y="11"/>
                  </a:moveTo>
                  <a:cubicBezTo>
                    <a:pt x="47" y="11"/>
                    <a:pt x="47" y="11"/>
                    <a:pt x="47" y="11"/>
                  </a:cubicBezTo>
                  <a:cubicBezTo>
                    <a:pt x="50" y="11"/>
                    <a:pt x="53" y="8"/>
                    <a:pt x="53" y="6"/>
                  </a:cubicBezTo>
                  <a:cubicBezTo>
                    <a:pt x="53" y="3"/>
                    <a:pt x="50" y="0"/>
                    <a:pt x="47" y="0"/>
                  </a:cubicBezTo>
                  <a:cubicBezTo>
                    <a:pt x="6" y="0"/>
                    <a:pt x="6" y="0"/>
                    <a:pt x="6" y="0"/>
                  </a:cubicBezTo>
                  <a:cubicBezTo>
                    <a:pt x="3" y="0"/>
                    <a:pt x="0" y="3"/>
                    <a:pt x="0" y="6"/>
                  </a:cubicBezTo>
                  <a:cubicBezTo>
                    <a:pt x="0" y="8"/>
                    <a:pt x="3" y="11"/>
                    <a:pt x="6" y="1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41" name="Freeform 28"/>
            <p:cNvSpPr>
              <a:spLocks/>
            </p:cNvSpPr>
            <p:nvPr userDrawn="1"/>
          </p:nvSpPr>
          <p:spPr bwMode="auto">
            <a:xfrm>
              <a:off x="6113463" y="3044825"/>
              <a:ext cx="209550" cy="158750"/>
            </a:xfrm>
            <a:custGeom>
              <a:avLst/>
              <a:gdLst>
                <a:gd name="T0" fmla="*/ 54 w 54"/>
                <a:gd name="T1" fmla="*/ 29 h 41"/>
                <a:gd name="T2" fmla="*/ 44 w 54"/>
                <a:gd name="T3" fmla="*/ 29 h 41"/>
                <a:gd name="T4" fmla="*/ 40 w 54"/>
                <a:gd name="T5" fmla="*/ 31 h 41"/>
                <a:gd name="T6" fmla="*/ 13 w 54"/>
                <a:gd name="T7" fmla="*/ 31 h 41"/>
                <a:gd name="T8" fmla="*/ 9 w 54"/>
                <a:gd name="T9" fmla="*/ 27 h 41"/>
                <a:gd name="T10" fmla="*/ 9 w 54"/>
                <a:gd name="T11" fmla="*/ 14 h 41"/>
                <a:gd name="T12" fmla="*/ 13 w 54"/>
                <a:gd name="T13" fmla="*/ 10 h 41"/>
                <a:gd name="T14" fmla="*/ 40 w 54"/>
                <a:gd name="T15" fmla="*/ 10 h 41"/>
                <a:gd name="T16" fmla="*/ 44 w 54"/>
                <a:gd name="T17" fmla="*/ 12 h 41"/>
                <a:gd name="T18" fmla="*/ 54 w 54"/>
                <a:gd name="T19" fmla="*/ 12 h 41"/>
                <a:gd name="T20" fmla="*/ 40 w 54"/>
                <a:gd name="T21" fmla="*/ 0 h 41"/>
                <a:gd name="T22" fmla="*/ 13 w 54"/>
                <a:gd name="T23" fmla="*/ 0 h 41"/>
                <a:gd name="T24" fmla="*/ 0 w 54"/>
                <a:gd name="T25" fmla="*/ 14 h 41"/>
                <a:gd name="T26" fmla="*/ 0 w 54"/>
                <a:gd name="T27" fmla="*/ 27 h 41"/>
                <a:gd name="T28" fmla="*/ 13 w 54"/>
                <a:gd name="T29" fmla="*/ 41 h 41"/>
                <a:gd name="T30" fmla="*/ 40 w 54"/>
                <a:gd name="T31" fmla="*/ 41 h 41"/>
                <a:gd name="T32" fmla="*/ 54 w 54"/>
                <a:gd name="T33" fmla="*/ 2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4" h="41">
                  <a:moveTo>
                    <a:pt x="54" y="29"/>
                  </a:moveTo>
                  <a:cubicBezTo>
                    <a:pt x="44" y="29"/>
                    <a:pt x="44" y="29"/>
                    <a:pt x="44" y="29"/>
                  </a:cubicBezTo>
                  <a:cubicBezTo>
                    <a:pt x="43" y="30"/>
                    <a:pt x="42" y="31"/>
                    <a:pt x="40" y="31"/>
                  </a:cubicBezTo>
                  <a:cubicBezTo>
                    <a:pt x="13" y="31"/>
                    <a:pt x="13" y="31"/>
                    <a:pt x="13" y="31"/>
                  </a:cubicBezTo>
                  <a:cubicBezTo>
                    <a:pt x="11" y="31"/>
                    <a:pt x="9" y="29"/>
                    <a:pt x="9" y="27"/>
                  </a:cubicBezTo>
                  <a:cubicBezTo>
                    <a:pt x="9" y="14"/>
                    <a:pt x="9" y="14"/>
                    <a:pt x="9" y="14"/>
                  </a:cubicBezTo>
                  <a:cubicBezTo>
                    <a:pt x="9" y="12"/>
                    <a:pt x="11" y="10"/>
                    <a:pt x="13" y="10"/>
                  </a:cubicBezTo>
                  <a:cubicBezTo>
                    <a:pt x="40" y="10"/>
                    <a:pt x="40" y="10"/>
                    <a:pt x="40" y="10"/>
                  </a:cubicBezTo>
                  <a:cubicBezTo>
                    <a:pt x="42" y="10"/>
                    <a:pt x="43" y="11"/>
                    <a:pt x="44" y="12"/>
                  </a:cubicBezTo>
                  <a:cubicBezTo>
                    <a:pt x="54" y="12"/>
                    <a:pt x="54" y="12"/>
                    <a:pt x="54" y="12"/>
                  </a:cubicBezTo>
                  <a:cubicBezTo>
                    <a:pt x="53" y="6"/>
                    <a:pt x="47" y="0"/>
                    <a:pt x="40" y="0"/>
                  </a:cubicBezTo>
                  <a:cubicBezTo>
                    <a:pt x="13" y="0"/>
                    <a:pt x="13" y="0"/>
                    <a:pt x="13" y="0"/>
                  </a:cubicBezTo>
                  <a:cubicBezTo>
                    <a:pt x="6" y="0"/>
                    <a:pt x="0" y="7"/>
                    <a:pt x="0" y="14"/>
                  </a:cubicBezTo>
                  <a:cubicBezTo>
                    <a:pt x="0" y="27"/>
                    <a:pt x="0" y="27"/>
                    <a:pt x="0" y="27"/>
                  </a:cubicBezTo>
                  <a:cubicBezTo>
                    <a:pt x="0" y="34"/>
                    <a:pt x="6" y="41"/>
                    <a:pt x="13" y="41"/>
                  </a:cubicBezTo>
                  <a:cubicBezTo>
                    <a:pt x="40" y="41"/>
                    <a:pt x="40" y="41"/>
                    <a:pt x="40" y="41"/>
                  </a:cubicBezTo>
                  <a:cubicBezTo>
                    <a:pt x="47" y="41"/>
                    <a:pt x="53" y="35"/>
                    <a:pt x="54" y="2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42" name="Freeform 29"/>
            <p:cNvSpPr>
              <a:spLocks/>
            </p:cNvSpPr>
            <p:nvPr userDrawn="1"/>
          </p:nvSpPr>
          <p:spPr bwMode="auto">
            <a:xfrm>
              <a:off x="6364288" y="3044825"/>
              <a:ext cx="209550" cy="158750"/>
            </a:xfrm>
            <a:custGeom>
              <a:avLst/>
              <a:gdLst>
                <a:gd name="T0" fmla="*/ 54 w 54"/>
                <a:gd name="T1" fmla="*/ 27 h 41"/>
                <a:gd name="T2" fmla="*/ 54 w 54"/>
                <a:gd name="T3" fmla="*/ 14 h 41"/>
                <a:gd name="T4" fmla="*/ 41 w 54"/>
                <a:gd name="T5" fmla="*/ 0 h 41"/>
                <a:gd name="T6" fmla="*/ 14 w 54"/>
                <a:gd name="T7" fmla="*/ 0 h 41"/>
                <a:gd name="T8" fmla="*/ 0 w 54"/>
                <a:gd name="T9" fmla="*/ 12 h 41"/>
                <a:gd name="T10" fmla="*/ 10 w 54"/>
                <a:gd name="T11" fmla="*/ 12 h 41"/>
                <a:gd name="T12" fmla="*/ 14 w 54"/>
                <a:gd name="T13" fmla="*/ 10 h 41"/>
                <a:gd name="T14" fmla="*/ 41 w 54"/>
                <a:gd name="T15" fmla="*/ 10 h 41"/>
                <a:gd name="T16" fmla="*/ 45 w 54"/>
                <a:gd name="T17" fmla="*/ 14 h 41"/>
                <a:gd name="T18" fmla="*/ 45 w 54"/>
                <a:gd name="T19" fmla="*/ 27 h 41"/>
                <a:gd name="T20" fmla="*/ 41 w 54"/>
                <a:gd name="T21" fmla="*/ 31 h 41"/>
                <a:gd name="T22" fmla="*/ 14 w 54"/>
                <a:gd name="T23" fmla="*/ 31 h 41"/>
                <a:gd name="T24" fmla="*/ 10 w 54"/>
                <a:gd name="T25" fmla="*/ 29 h 41"/>
                <a:gd name="T26" fmla="*/ 0 w 54"/>
                <a:gd name="T27" fmla="*/ 29 h 41"/>
                <a:gd name="T28" fmla="*/ 14 w 54"/>
                <a:gd name="T29" fmla="*/ 41 h 41"/>
                <a:gd name="T30" fmla="*/ 41 w 54"/>
                <a:gd name="T31" fmla="*/ 41 h 41"/>
                <a:gd name="T32" fmla="*/ 54 w 54"/>
                <a:gd name="T33" fmla="*/ 27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4" h="41">
                  <a:moveTo>
                    <a:pt x="54" y="27"/>
                  </a:moveTo>
                  <a:cubicBezTo>
                    <a:pt x="54" y="14"/>
                    <a:pt x="54" y="14"/>
                    <a:pt x="54" y="14"/>
                  </a:cubicBezTo>
                  <a:cubicBezTo>
                    <a:pt x="54" y="7"/>
                    <a:pt x="48" y="0"/>
                    <a:pt x="41" y="0"/>
                  </a:cubicBezTo>
                  <a:cubicBezTo>
                    <a:pt x="14" y="0"/>
                    <a:pt x="14" y="0"/>
                    <a:pt x="14" y="0"/>
                  </a:cubicBezTo>
                  <a:cubicBezTo>
                    <a:pt x="7" y="0"/>
                    <a:pt x="1" y="6"/>
                    <a:pt x="0" y="12"/>
                  </a:cubicBezTo>
                  <a:cubicBezTo>
                    <a:pt x="10" y="12"/>
                    <a:pt x="10" y="12"/>
                    <a:pt x="10" y="12"/>
                  </a:cubicBezTo>
                  <a:cubicBezTo>
                    <a:pt x="11" y="11"/>
                    <a:pt x="12" y="10"/>
                    <a:pt x="14" y="10"/>
                  </a:cubicBezTo>
                  <a:cubicBezTo>
                    <a:pt x="41" y="10"/>
                    <a:pt x="41" y="10"/>
                    <a:pt x="41" y="10"/>
                  </a:cubicBezTo>
                  <a:cubicBezTo>
                    <a:pt x="43" y="10"/>
                    <a:pt x="45" y="12"/>
                    <a:pt x="45" y="14"/>
                  </a:cubicBezTo>
                  <a:cubicBezTo>
                    <a:pt x="45" y="27"/>
                    <a:pt x="45" y="27"/>
                    <a:pt x="45" y="27"/>
                  </a:cubicBezTo>
                  <a:cubicBezTo>
                    <a:pt x="45" y="29"/>
                    <a:pt x="43" y="31"/>
                    <a:pt x="41" y="31"/>
                  </a:cubicBezTo>
                  <a:cubicBezTo>
                    <a:pt x="14" y="31"/>
                    <a:pt x="14" y="31"/>
                    <a:pt x="14" y="31"/>
                  </a:cubicBezTo>
                  <a:cubicBezTo>
                    <a:pt x="12" y="31"/>
                    <a:pt x="11" y="30"/>
                    <a:pt x="10" y="29"/>
                  </a:cubicBezTo>
                  <a:cubicBezTo>
                    <a:pt x="0" y="29"/>
                    <a:pt x="0" y="29"/>
                    <a:pt x="0" y="29"/>
                  </a:cubicBezTo>
                  <a:cubicBezTo>
                    <a:pt x="1" y="35"/>
                    <a:pt x="7" y="41"/>
                    <a:pt x="14" y="41"/>
                  </a:cubicBezTo>
                  <a:cubicBezTo>
                    <a:pt x="41" y="41"/>
                    <a:pt x="41" y="41"/>
                    <a:pt x="41" y="41"/>
                  </a:cubicBezTo>
                  <a:cubicBezTo>
                    <a:pt x="48" y="41"/>
                    <a:pt x="54" y="34"/>
                    <a:pt x="54" y="2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43" name="Group 42"/>
          <p:cNvGrpSpPr/>
          <p:nvPr userDrawn="1"/>
        </p:nvGrpSpPr>
        <p:grpSpPr>
          <a:xfrm>
            <a:off x="6426201" y="1831976"/>
            <a:ext cx="582084" cy="441325"/>
            <a:chOff x="4819650" y="1831975"/>
            <a:chExt cx="436563" cy="441325"/>
          </a:xfrm>
        </p:grpSpPr>
        <p:sp>
          <p:nvSpPr>
            <p:cNvPr id="44" name="Freeform 30"/>
            <p:cNvSpPr>
              <a:spLocks noEditPoints="1"/>
            </p:cNvSpPr>
            <p:nvPr userDrawn="1"/>
          </p:nvSpPr>
          <p:spPr bwMode="auto">
            <a:xfrm>
              <a:off x="4819650" y="1831975"/>
              <a:ext cx="436563" cy="441325"/>
            </a:xfrm>
            <a:custGeom>
              <a:avLst/>
              <a:gdLst>
                <a:gd name="T0" fmla="*/ 57 w 113"/>
                <a:gd name="T1" fmla="*/ 114 h 114"/>
                <a:gd name="T2" fmla="*/ 16 w 113"/>
                <a:gd name="T3" fmla="*/ 97 h 114"/>
                <a:gd name="T4" fmla="*/ 0 w 113"/>
                <a:gd name="T5" fmla="*/ 57 h 114"/>
                <a:gd name="T6" fmla="*/ 16 w 113"/>
                <a:gd name="T7" fmla="*/ 17 h 114"/>
                <a:gd name="T8" fmla="*/ 57 w 113"/>
                <a:gd name="T9" fmla="*/ 0 h 114"/>
                <a:gd name="T10" fmla="*/ 97 w 113"/>
                <a:gd name="T11" fmla="*/ 17 h 114"/>
                <a:gd name="T12" fmla="*/ 113 w 113"/>
                <a:gd name="T13" fmla="*/ 57 h 114"/>
                <a:gd name="T14" fmla="*/ 97 w 113"/>
                <a:gd name="T15" fmla="*/ 97 h 114"/>
                <a:gd name="T16" fmla="*/ 57 w 113"/>
                <a:gd name="T17" fmla="*/ 114 h 114"/>
                <a:gd name="T18" fmla="*/ 57 w 113"/>
                <a:gd name="T19" fmla="*/ 4 h 114"/>
                <a:gd name="T20" fmla="*/ 20 w 113"/>
                <a:gd name="T21" fmla="*/ 20 h 114"/>
                <a:gd name="T22" fmla="*/ 4 w 113"/>
                <a:gd name="T23" fmla="*/ 57 h 114"/>
                <a:gd name="T24" fmla="*/ 20 w 113"/>
                <a:gd name="T25" fmla="*/ 94 h 114"/>
                <a:gd name="T26" fmla="*/ 57 w 113"/>
                <a:gd name="T27" fmla="*/ 109 h 114"/>
                <a:gd name="T28" fmla="*/ 94 w 113"/>
                <a:gd name="T29" fmla="*/ 94 h 114"/>
                <a:gd name="T30" fmla="*/ 109 w 113"/>
                <a:gd name="T31" fmla="*/ 57 h 114"/>
                <a:gd name="T32" fmla="*/ 94 w 113"/>
                <a:gd name="T33" fmla="*/ 20 h 114"/>
                <a:gd name="T34" fmla="*/ 57 w 113"/>
                <a:gd name="T35" fmla="*/ 4 h 114"/>
                <a:gd name="T36" fmla="*/ 57 w 113"/>
                <a:gd name="T37" fmla="*/ 107 h 114"/>
                <a:gd name="T38" fmla="*/ 6 w 113"/>
                <a:gd name="T39" fmla="*/ 57 h 114"/>
                <a:gd name="T40" fmla="*/ 57 w 113"/>
                <a:gd name="T41" fmla="*/ 6 h 114"/>
                <a:gd name="T42" fmla="*/ 107 w 113"/>
                <a:gd name="T43" fmla="*/ 57 h 114"/>
                <a:gd name="T44" fmla="*/ 57 w 113"/>
                <a:gd name="T45" fmla="*/ 107 h 114"/>
                <a:gd name="T46" fmla="*/ 57 w 113"/>
                <a:gd name="T47" fmla="*/ 11 h 114"/>
                <a:gd name="T48" fmla="*/ 10 w 113"/>
                <a:gd name="T49" fmla="*/ 57 h 114"/>
                <a:gd name="T50" fmla="*/ 57 w 113"/>
                <a:gd name="T51" fmla="*/ 103 h 114"/>
                <a:gd name="T52" fmla="*/ 103 w 113"/>
                <a:gd name="T53" fmla="*/ 57 h 114"/>
                <a:gd name="T54" fmla="*/ 57 w 113"/>
                <a:gd name="T55" fmla="*/ 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3" h="114">
                  <a:moveTo>
                    <a:pt x="57" y="114"/>
                  </a:moveTo>
                  <a:cubicBezTo>
                    <a:pt x="41" y="114"/>
                    <a:pt x="27" y="108"/>
                    <a:pt x="16" y="97"/>
                  </a:cubicBezTo>
                  <a:cubicBezTo>
                    <a:pt x="6" y="86"/>
                    <a:pt x="0" y="72"/>
                    <a:pt x="0" y="57"/>
                  </a:cubicBezTo>
                  <a:cubicBezTo>
                    <a:pt x="0" y="42"/>
                    <a:pt x="6" y="27"/>
                    <a:pt x="16" y="17"/>
                  </a:cubicBezTo>
                  <a:cubicBezTo>
                    <a:pt x="27" y="6"/>
                    <a:pt x="41" y="0"/>
                    <a:pt x="57" y="0"/>
                  </a:cubicBezTo>
                  <a:cubicBezTo>
                    <a:pt x="72" y="0"/>
                    <a:pt x="86" y="6"/>
                    <a:pt x="97" y="17"/>
                  </a:cubicBezTo>
                  <a:cubicBezTo>
                    <a:pt x="108" y="27"/>
                    <a:pt x="113" y="42"/>
                    <a:pt x="113" y="57"/>
                  </a:cubicBezTo>
                  <a:cubicBezTo>
                    <a:pt x="113" y="72"/>
                    <a:pt x="108" y="86"/>
                    <a:pt x="97" y="97"/>
                  </a:cubicBezTo>
                  <a:cubicBezTo>
                    <a:pt x="86" y="108"/>
                    <a:pt x="72" y="114"/>
                    <a:pt x="57" y="114"/>
                  </a:cubicBezTo>
                  <a:close/>
                  <a:moveTo>
                    <a:pt x="57" y="4"/>
                  </a:moveTo>
                  <a:cubicBezTo>
                    <a:pt x="43" y="4"/>
                    <a:pt x="30" y="10"/>
                    <a:pt x="20" y="20"/>
                  </a:cubicBezTo>
                  <a:cubicBezTo>
                    <a:pt x="10" y="30"/>
                    <a:pt x="4" y="43"/>
                    <a:pt x="4" y="57"/>
                  </a:cubicBezTo>
                  <a:cubicBezTo>
                    <a:pt x="4" y="71"/>
                    <a:pt x="10" y="84"/>
                    <a:pt x="20" y="94"/>
                  </a:cubicBezTo>
                  <a:cubicBezTo>
                    <a:pt x="30" y="104"/>
                    <a:pt x="43" y="109"/>
                    <a:pt x="57" y="109"/>
                  </a:cubicBezTo>
                  <a:cubicBezTo>
                    <a:pt x="71" y="109"/>
                    <a:pt x="84" y="104"/>
                    <a:pt x="94" y="94"/>
                  </a:cubicBezTo>
                  <a:cubicBezTo>
                    <a:pt x="104" y="84"/>
                    <a:pt x="109" y="71"/>
                    <a:pt x="109" y="57"/>
                  </a:cubicBezTo>
                  <a:cubicBezTo>
                    <a:pt x="109" y="43"/>
                    <a:pt x="104" y="30"/>
                    <a:pt x="94" y="20"/>
                  </a:cubicBezTo>
                  <a:cubicBezTo>
                    <a:pt x="84" y="10"/>
                    <a:pt x="71" y="4"/>
                    <a:pt x="57" y="4"/>
                  </a:cubicBezTo>
                  <a:close/>
                  <a:moveTo>
                    <a:pt x="57" y="107"/>
                  </a:moveTo>
                  <a:cubicBezTo>
                    <a:pt x="29" y="107"/>
                    <a:pt x="6" y="85"/>
                    <a:pt x="6" y="57"/>
                  </a:cubicBezTo>
                  <a:cubicBezTo>
                    <a:pt x="6" y="29"/>
                    <a:pt x="29" y="6"/>
                    <a:pt x="57" y="6"/>
                  </a:cubicBezTo>
                  <a:cubicBezTo>
                    <a:pt x="85" y="6"/>
                    <a:pt x="107" y="29"/>
                    <a:pt x="107" y="57"/>
                  </a:cubicBezTo>
                  <a:cubicBezTo>
                    <a:pt x="107" y="85"/>
                    <a:pt x="85" y="107"/>
                    <a:pt x="57" y="107"/>
                  </a:cubicBezTo>
                  <a:close/>
                  <a:moveTo>
                    <a:pt x="57" y="11"/>
                  </a:moveTo>
                  <a:cubicBezTo>
                    <a:pt x="31" y="11"/>
                    <a:pt x="10" y="31"/>
                    <a:pt x="10" y="57"/>
                  </a:cubicBezTo>
                  <a:cubicBezTo>
                    <a:pt x="10" y="82"/>
                    <a:pt x="31" y="103"/>
                    <a:pt x="57" y="103"/>
                  </a:cubicBezTo>
                  <a:cubicBezTo>
                    <a:pt x="82" y="103"/>
                    <a:pt x="103" y="82"/>
                    <a:pt x="103" y="57"/>
                  </a:cubicBezTo>
                  <a:cubicBezTo>
                    <a:pt x="103" y="31"/>
                    <a:pt x="82" y="11"/>
                    <a:pt x="57" y="1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45" name="Freeform 31"/>
            <p:cNvSpPr>
              <a:spLocks/>
            </p:cNvSpPr>
            <p:nvPr userDrawn="1"/>
          </p:nvSpPr>
          <p:spPr bwMode="auto">
            <a:xfrm>
              <a:off x="5013325" y="1898650"/>
              <a:ext cx="50800" cy="53975"/>
            </a:xfrm>
            <a:custGeom>
              <a:avLst/>
              <a:gdLst>
                <a:gd name="T0" fmla="*/ 0 w 13"/>
                <a:gd name="T1" fmla="*/ 2 h 14"/>
                <a:gd name="T2" fmla="*/ 3 w 13"/>
                <a:gd name="T3" fmla="*/ 0 h 14"/>
                <a:gd name="T4" fmla="*/ 4 w 13"/>
                <a:gd name="T5" fmla="*/ 1 h 14"/>
                <a:gd name="T6" fmla="*/ 10 w 13"/>
                <a:gd name="T7" fmla="*/ 10 h 14"/>
                <a:gd name="T8" fmla="*/ 10 w 13"/>
                <a:gd name="T9" fmla="*/ 10 h 14"/>
                <a:gd name="T10" fmla="*/ 10 w 13"/>
                <a:gd name="T11" fmla="*/ 1 h 14"/>
                <a:gd name="T12" fmla="*/ 11 w 13"/>
                <a:gd name="T13" fmla="*/ 0 h 14"/>
                <a:gd name="T14" fmla="*/ 13 w 13"/>
                <a:gd name="T15" fmla="*/ 1 h 14"/>
                <a:gd name="T16" fmla="*/ 13 w 13"/>
                <a:gd name="T17" fmla="*/ 12 h 14"/>
                <a:gd name="T18" fmla="*/ 11 w 13"/>
                <a:gd name="T19" fmla="*/ 14 h 14"/>
                <a:gd name="T20" fmla="*/ 9 w 13"/>
                <a:gd name="T21" fmla="*/ 14 h 14"/>
                <a:gd name="T22" fmla="*/ 4 w 13"/>
                <a:gd name="T23" fmla="*/ 5 h 14"/>
                <a:gd name="T24" fmla="*/ 4 w 13"/>
                <a:gd name="T25" fmla="*/ 5 h 14"/>
                <a:gd name="T26" fmla="*/ 4 w 13"/>
                <a:gd name="T27" fmla="*/ 13 h 14"/>
                <a:gd name="T28" fmla="*/ 2 w 13"/>
                <a:gd name="T29" fmla="*/ 14 h 14"/>
                <a:gd name="T30" fmla="*/ 0 w 13"/>
                <a:gd name="T31" fmla="*/ 13 h 14"/>
                <a:gd name="T32" fmla="*/ 0 w 13"/>
                <a:gd name="T33"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 h="14">
                  <a:moveTo>
                    <a:pt x="0" y="2"/>
                  </a:moveTo>
                  <a:cubicBezTo>
                    <a:pt x="0" y="0"/>
                    <a:pt x="1" y="0"/>
                    <a:pt x="3" y="0"/>
                  </a:cubicBezTo>
                  <a:cubicBezTo>
                    <a:pt x="3" y="0"/>
                    <a:pt x="4" y="0"/>
                    <a:pt x="4" y="1"/>
                  </a:cubicBezTo>
                  <a:cubicBezTo>
                    <a:pt x="10" y="10"/>
                    <a:pt x="10" y="10"/>
                    <a:pt x="10" y="10"/>
                  </a:cubicBezTo>
                  <a:cubicBezTo>
                    <a:pt x="10" y="10"/>
                    <a:pt x="10" y="10"/>
                    <a:pt x="10" y="10"/>
                  </a:cubicBezTo>
                  <a:cubicBezTo>
                    <a:pt x="10" y="1"/>
                    <a:pt x="10" y="1"/>
                    <a:pt x="10" y="1"/>
                  </a:cubicBezTo>
                  <a:cubicBezTo>
                    <a:pt x="10" y="0"/>
                    <a:pt x="10" y="0"/>
                    <a:pt x="11" y="0"/>
                  </a:cubicBezTo>
                  <a:cubicBezTo>
                    <a:pt x="12" y="0"/>
                    <a:pt x="13" y="0"/>
                    <a:pt x="13" y="1"/>
                  </a:cubicBezTo>
                  <a:cubicBezTo>
                    <a:pt x="13" y="12"/>
                    <a:pt x="13" y="12"/>
                    <a:pt x="13" y="12"/>
                  </a:cubicBezTo>
                  <a:cubicBezTo>
                    <a:pt x="13" y="14"/>
                    <a:pt x="12" y="14"/>
                    <a:pt x="11" y="14"/>
                  </a:cubicBezTo>
                  <a:cubicBezTo>
                    <a:pt x="10" y="14"/>
                    <a:pt x="10" y="14"/>
                    <a:pt x="9" y="14"/>
                  </a:cubicBezTo>
                  <a:cubicBezTo>
                    <a:pt x="4" y="5"/>
                    <a:pt x="4" y="5"/>
                    <a:pt x="4" y="5"/>
                  </a:cubicBezTo>
                  <a:cubicBezTo>
                    <a:pt x="4" y="5"/>
                    <a:pt x="4" y="5"/>
                    <a:pt x="4" y="5"/>
                  </a:cubicBezTo>
                  <a:cubicBezTo>
                    <a:pt x="4" y="13"/>
                    <a:pt x="4" y="13"/>
                    <a:pt x="4" y="13"/>
                  </a:cubicBezTo>
                  <a:cubicBezTo>
                    <a:pt x="4" y="14"/>
                    <a:pt x="3" y="14"/>
                    <a:pt x="2" y="14"/>
                  </a:cubicBezTo>
                  <a:cubicBezTo>
                    <a:pt x="1" y="14"/>
                    <a:pt x="0" y="14"/>
                    <a:pt x="0" y="13"/>
                  </a:cubicBezTo>
                  <a:lnTo>
                    <a:pt x="0" y="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46" name="Freeform 32"/>
            <p:cNvSpPr>
              <a:spLocks/>
            </p:cNvSpPr>
            <p:nvPr userDrawn="1"/>
          </p:nvSpPr>
          <p:spPr bwMode="auto">
            <a:xfrm>
              <a:off x="5153025" y="2020888"/>
              <a:ext cx="41275" cy="55563"/>
            </a:xfrm>
            <a:custGeom>
              <a:avLst/>
              <a:gdLst>
                <a:gd name="T0" fmla="*/ 0 w 11"/>
                <a:gd name="T1" fmla="*/ 1 h 14"/>
                <a:gd name="T2" fmla="*/ 2 w 11"/>
                <a:gd name="T3" fmla="*/ 0 h 14"/>
                <a:gd name="T4" fmla="*/ 9 w 11"/>
                <a:gd name="T5" fmla="*/ 0 h 14"/>
                <a:gd name="T6" fmla="*/ 11 w 11"/>
                <a:gd name="T7" fmla="*/ 1 h 14"/>
                <a:gd name="T8" fmla="*/ 9 w 11"/>
                <a:gd name="T9" fmla="*/ 2 h 14"/>
                <a:gd name="T10" fmla="*/ 3 w 11"/>
                <a:gd name="T11" fmla="*/ 2 h 14"/>
                <a:gd name="T12" fmla="*/ 3 w 11"/>
                <a:gd name="T13" fmla="*/ 5 h 14"/>
                <a:gd name="T14" fmla="*/ 9 w 11"/>
                <a:gd name="T15" fmla="*/ 5 h 14"/>
                <a:gd name="T16" fmla="*/ 10 w 11"/>
                <a:gd name="T17" fmla="*/ 6 h 14"/>
                <a:gd name="T18" fmla="*/ 9 w 11"/>
                <a:gd name="T19" fmla="*/ 8 h 14"/>
                <a:gd name="T20" fmla="*/ 3 w 11"/>
                <a:gd name="T21" fmla="*/ 8 h 14"/>
                <a:gd name="T22" fmla="*/ 3 w 11"/>
                <a:gd name="T23" fmla="*/ 11 h 14"/>
                <a:gd name="T24" fmla="*/ 10 w 11"/>
                <a:gd name="T25" fmla="*/ 11 h 14"/>
                <a:gd name="T26" fmla="*/ 11 w 11"/>
                <a:gd name="T27" fmla="*/ 12 h 14"/>
                <a:gd name="T28" fmla="*/ 10 w 11"/>
                <a:gd name="T29" fmla="*/ 14 h 14"/>
                <a:gd name="T30" fmla="*/ 2 w 11"/>
                <a:gd name="T31" fmla="*/ 14 h 14"/>
                <a:gd name="T32" fmla="*/ 0 w 11"/>
                <a:gd name="T33" fmla="*/ 12 h 14"/>
                <a:gd name="T34" fmla="*/ 0 w 11"/>
                <a:gd name="T35" fmla="*/ 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 h="14">
                  <a:moveTo>
                    <a:pt x="0" y="1"/>
                  </a:moveTo>
                  <a:cubicBezTo>
                    <a:pt x="0" y="0"/>
                    <a:pt x="1" y="0"/>
                    <a:pt x="2" y="0"/>
                  </a:cubicBezTo>
                  <a:cubicBezTo>
                    <a:pt x="9" y="0"/>
                    <a:pt x="9" y="0"/>
                    <a:pt x="9" y="0"/>
                  </a:cubicBezTo>
                  <a:cubicBezTo>
                    <a:pt x="10" y="0"/>
                    <a:pt x="11" y="0"/>
                    <a:pt x="11" y="1"/>
                  </a:cubicBezTo>
                  <a:cubicBezTo>
                    <a:pt x="11" y="2"/>
                    <a:pt x="10" y="2"/>
                    <a:pt x="9" y="2"/>
                  </a:cubicBezTo>
                  <a:cubicBezTo>
                    <a:pt x="3" y="2"/>
                    <a:pt x="3" y="2"/>
                    <a:pt x="3" y="2"/>
                  </a:cubicBezTo>
                  <a:cubicBezTo>
                    <a:pt x="3" y="5"/>
                    <a:pt x="3" y="5"/>
                    <a:pt x="3" y="5"/>
                  </a:cubicBezTo>
                  <a:cubicBezTo>
                    <a:pt x="9" y="5"/>
                    <a:pt x="9" y="5"/>
                    <a:pt x="9" y="5"/>
                  </a:cubicBezTo>
                  <a:cubicBezTo>
                    <a:pt x="10" y="5"/>
                    <a:pt x="10" y="5"/>
                    <a:pt x="10" y="6"/>
                  </a:cubicBezTo>
                  <a:cubicBezTo>
                    <a:pt x="10" y="7"/>
                    <a:pt x="10" y="8"/>
                    <a:pt x="9" y="8"/>
                  </a:cubicBezTo>
                  <a:cubicBezTo>
                    <a:pt x="3" y="8"/>
                    <a:pt x="3" y="8"/>
                    <a:pt x="3" y="8"/>
                  </a:cubicBezTo>
                  <a:cubicBezTo>
                    <a:pt x="3" y="11"/>
                    <a:pt x="3" y="11"/>
                    <a:pt x="3" y="11"/>
                  </a:cubicBezTo>
                  <a:cubicBezTo>
                    <a:pt x="10" y="11"/>
                    <a:pt x="10" y="11"/>
                    <a:pt x="10" y="11"/>
                  </a:cubicBezTo>
                  <a:cubicBezTo>
                    <a:pt x="11" y="11"/>
                    <a:pt x="11" y="11"/>
                    <a:pt x="11" y="12"/>
                  </a:cubicBezTo>
                  <a:cubicBezTo>
                    <a:pt x="11" y="13"/>
                    <a:pt x="11" y="14"/>
                    <a:pt x="10" y="14"/>
                  </a:cubicBezTo>
                  <a:cubicBezTo>
                    <a:pt x="2" y="14"/>
                    <a:pt x="2" y="14"/>
                    <a:pt x="2" y="14"/>
                  </a:cubicBezTo>
                  <a:cubicBezTo>
                    <a:pt x="1" y="14"/>
                    <a:pt x="0" y="13"/>
                    <a:pt x="0" y="12"/>
                  </a:cubicBezTo>
                  <a:lnTo>
                    <a:pt x="0" y="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47" name="Freeform 33"/>
            <p:cNvSpPr>
              <a:spLocks/>
            </p:cNvSpPr>
            <p:nvPr userDrawn="1"/>
          </p:nvSpPr>
          <p:spPr bwMode="auto">
            <a:xfrm>
              <a:off x="5016500" y="2149475"/>
              <a:ext cx="42863" cy="53975"/>
            </a:xfrm>
            <a:custGeom>
              <a:avLst/>
              <a:gdLst>
                <a:gd name="T0" fmla="*/ 8 w 11"/>
                <a:gd name="T1" fmla="*/ 6 h 14"/>
                <a:gd name="T2" fmla="*/ 11 w 11"/>
                <a:gd name="T3" fmla="*/ 10 h 14"/>
                <a:gd name="T4" fmla="*/ 6 w 11"/>
                <a:gd name="T5" fmla="*/ 14 h 14"/>
                <a:gd name="T6" fmla="*/ 0 w 11"/>
                <a:gd name="T7" fmla="*/ 11 h 14"/>
                <a:gd name="T8" fmla="*/ 1 w 11"/>
                <a:gd name="T9" fmla="*/ 9 h 14"/>
                <a:gd name="T10" fmla="*/ 6 w 11"/>
                <a:gd name="T11" fmla="*/ 12 h 14"/>
                <a:gd name="T12" fmla="*/ 8 w 11"/>
                <a:gd name="T13" fmla="*/ 10 h 14"/>
                <a:gd name="T14" fmla="*/ 7 w 11"/>
                <a:gd name="T15" fmla="*/ 9 h 14"/>
                <a:gd name="T16" fmla="*/ 3 w 11"/>
                <a:gd name="T17" fmla="*/ 8 h 14"/>
                <a:gd name="T18" fmla="*/ 0 w 11"/>
                <a:gd name="T19" fmla="*/ 4 h 14"/>
                <a:gd name="T20" fmla="*/ 5 w 11"/>
                <a:gd name="T21" fmla="*/ 0 h 14"/>
                <a:gd name="T22" fmla="*/ 11 w 11"/>
                <a:gd name="T23" fmla="*/ 3 h 14"/>
                <a:gd name="T24" fmla="*/ 9 w 11"/>
                <a:gd name="T25" fmla="*/ 4 h 14"/>
                <a:gd name="T26" fmla="*/ 5 w 11"/>
                <a:gd name="T27" fmla="*/ 2 h 14"/>
                <a:gd name="T28" fmla="*/ 3 w 11"/>
                <a:gd name="T29" fmla="*/ 4 h 14"/>
                <a:gd name="T30" fmla="*/ 5 w 11"/>
                <a:gd name="T31" fmla="*/ 5 h 14"/>
                <a:gd name="T32" fmla="*/ 8 w 11"/>
                <a:gd name="T33"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 h="14">
                  <a:moveTo>
                    <a:pt x="8" y="6"/>
                  </a:moveTo>
                  <a:cubicBezTo>
                    <a:pt x="11" y="6"/>
                    <a:pt x="11" y="8"/>
                    <a:pt x="11" y="10"/>
                  </a:cubicBezTo>
                  <a:cubicBezTo>
                    <a:pt x="11" y="12"/>
                    <a:pt x="10" y="14"/>
                    <a:pt x="6" y="14"/>
                  </a:cubicBezTo>
                  <a:cubicBezTo>
                    <a:pt x="2" y="14"/>
                    <a:pt x="0" y="12"/>
                    <a:pt x="0" y="11"/>
                  </a:cubicBezTo>
                  <a:cubicBezTo>
                    <a:pt x="0" y="10"/>
                    <a:pt x="0" y="9"/>
                    <a:pt x="1" y="9"/>
                  </a:cubicBezTo>
                  <a:cubicBezTo>
                    <a:pt x="3" y="9"/>
                    <a:pt x="2" y="12"/>
                    <a:pt x="6" y="12"/>
                  </a:cubicBezTo>
                  <a:cubicBezTo>
                    <a:pt x="7" y="12"/>
                    <a:pt x="8" y="11"/>
                    <a:pt x="8" y="10"/>
                  </a:cubicBezTo>
                  <a:cubicBezTo>
                    <a:pt x="8" y="10"/>
                    <a:pt x="8" y="9"/>
                    <a:pt x="7" y="9"/>
                  </a:cubicBezTo>
                  <a:cubicBezTo>
                    <a:pt x="3" y="8"/>
                    <a:pt x="3" y="8"/>
                    <a:pt x="3" y="8"/>
                  </a:cubicBezTo>
                  <a:cubicBezTo>
                    <a:pt x="0" y="7"/>
                    <a:pt x="0" y="5"/>
                    <a:pt x="0" y="4"/>
                  </a:cubicBezTo>
                  <a:cubicBezTo>
                    <a:pt x="0" y="1"/>
                    <a:pt x="3" y="0"/>
                    <a:pt x="5" y="0"/>
                  </a:cubicBezTo>
                  <a:cubicBezTo>
                    <a:pt x="8" y="0"/>
                    <a:pt x="11" y="1"/>
                    <a:pt x="11" y="3"/>
                  </a:cubicBezTo>
                  <a:cubicBezTo>
                    <a:pt x="11" y="4"/>
                    <a:pt x="10" y="4"/>
                    <a:pt x="9" y="4"/>
                  </a:cubicBezTo>
                  <a:cubicBezTo>
                    <a:pt x="8" y="4"/>
                    <a:pt x="8" y="2"/>
                    <a:pt x="5" y="2"/>
                  </a:cubicBezTo>
                  <a:cubicBezTo>
                    <a:pt x="4" y="2"/>
                    <a:pt x="3" y="3"/>
                    <a:pt x="3" y="4"/>
                  </a:cubicBezTo>
                  <a:cubicBezTo>
                    <a:pt x="3" y="5"/>
                    <a:pt x="4" y="5"/>
                    <a:pt x="5" y="5"/>
                  </a:cubicBezTo>
                  <a:lnTo>
                    <a:pt x="8" y="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48" name="Freeform 34"/>
            <p:cNvSpPr>
              <a:spLocks/>
            </p:cNvSpPr>
            <p:nvPr userDrawn="1"/>
          </p:nvSpPr>
          <p:spPr bwMode="auto">
            <a:xfrm>
              <a:off x="4881563" y="2017713"/>
              <a:ext cx="66675" cy="58738"/>
            </a:xfrm>
            <a:custGeom>
              <a:avLst/>
              <a:gdLst>
                <a:gd name="T0" fmla="*/ 15 w 17"/>
                <a:gd name="T1" fmla="*/ 13 h 15"/>
                <a:gd name="T2" fmla="*/ 13 w 17"/>
                <a:gd name="T3" fmla="*/ 15 h 15"/>
                <a:gd name="T4" fmla="*/ 11 w 17"/>
                <a:gd name="T5" fmla="*/ 13 h 15"/>
                <a:gd name="T6" fmla="*/ 9 w 17"/>
                <a:gd name="T7" fmla="*/ 5 h 15"/>
                <a:gd name="T8" fmla="*/ 9 w 17"/>
                <a:gd name="T9" fmla="*/ 5 h 15"/>
                <a:gd name="T10" fmla="*/ 7 w 17"/>
                <a:gd name="T11" fmla="*/ 13 h 15"/>
                <a:gd name="T12" fmla="*/ 5 w 17"/>
                <a:gd name="T13" fmla="*/ 15 h 15"/>
                <a:gd name="T14" fmla="*/ 3 w 17"/>
                <a:gd name="T15" fmla="*/ 13 h 15"/>
                <a:gd name="T16" fmla="*/ 0 w 17"/>
                <a:gd name="T17" fmla="*/ 3 h 15"/>
                <a:gd name="T18" fmla="*/ 0 w 17"/>
                <a:gd name="T19" fmla="*/ 2 h 15"/>
                <a:gd name="T20" fmla="*/ 1 w 17"/>
                <a:gd name="T21" fmla="*/ 0 h 15"/>
                <a:gd name="T22" fmla="*/ 3 w 17"/>
                <a:gd name="T23" fmla="*/ 2 h 15"/>
                <a:gd name="T24" fmla="*/ 5 w 17"/>
                <a:gd name="T25" fmla="*/ 11 h 15"/>
                <a:gd name="T26" fmla="*/ 5 w 17"/>
                <a:gd name="T27" fmla="*/ 11 h 15"/>
                <a:gd name="T28" fmla="*/ 7 w 17"/>
                <a:gd name="T29" fmla="*/ 2 h 15"/>
                <a:gd name="T30" fmla="*/ 9 w 17"/>
                <a:gd name="T31" fmla="*/ 0 h 15"/>
                <a:gd name="T32" fmla="*/ 10 w 17"/>
                <a:gd name="T33" fmla="*/ 2 h 15"/>
                <a:gd name="T34" fmla="*/ 13 w 17"/>
                <a:gd name="T35" fmla="*/ 11 h 15"/>
                <a:gd name="T36" fmla="*/ 13 w 17"/>
                <a:gd name="T37" fmla="*/ 11 h 15"/>
                <a:gd name="T38" fmla="*/ 15 w 17"/>
                <a:gd name="T39" fmla="*/ 2 h 15"/>
                <a:gd name="T40" fmla="*/ 16 w 17"/>
                <a:gd name="T41" fmla="*/ 0 h 15"/>
                <a:gd name="T42" fmla="*/ 17 w 17"/>
                <a:gd name="T43" fmla="*/ 2 h 15"/>
                <a:gd name="T44" fmla="*/ 17 w 17"/>
                <a:gd name="T45" fmla="*/ 3 h 15"/>
                <a:gd name="T46" fmla="*/ 15 w 17"/>
                <a:gd name="T47" fmla="*/ 13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7" h="15">
                  <a:moveTo>
                    <a:pt x="15" y="13"/>
                  </a:moveTo>
                  <a:cubicBezTo>
                    <a:pt x="14" y="14"/>
                    <a:pt x="14" y="15"/>
                    <a:pt x="13" y="15"/>
                  </a:cubicBezTo>
                  <a:cubicBezTo>
                    <a:pt x="11" y="15"/>
                    <a:pt x="11" y="14"/>
                    <a:pt x="11" y="13"/>
                  </a:cubicBezTo>
                  <a:cubicBezTo>
                    <a:pt x="9" y="5"/>
                    <a:pt x="9" y="5"/>
                    <a:pt x="9" y="5"/>
                  </a:cubicBezTo>
                  <a:cubicBezTo>
                    <a:pt x="9" y="5"/>
                    <a:pt x="9" y="5"/>
                    <a:pt x="9" y="5"/>
                  </a:cubicBezTo>
                  <a:cubicBezTo>
                    <a:pt x="7" y="13"/>
                    <a:pt x="7" y="13"/>
                    <a:pt x="7" y="13"/>
                  </a:cubicBezTo>
                  <a:cubicBezTo>
                    <a:pt x="6" y="14"/>
                    <a:pt x="6" y="15"/>
                    <a:pt x="5" y="15"/>
                  </a:cubicBezTo>
                  <a:cubicBezTo>
                    <a:pt x="3" y="15"/>
                    <a:pt x="3" y="14"/>
                    <a:pt x="3" y="13"/>
                  </a:cubicBezTo>
                  <a:cubicBezTo>
                    <a:pt x="0" y="3"/>
                    <a:pt x="0" y="3"/>
                    <a:pt x="0" y="3"/>
                  </a:cubicBezTo>
                  <a:cubicBezTo>
                    <a:pt x="0" y="2"/>
                    <a:pt x="0" y="2"/>
                    <a:pt x="0" y="2"/>
                  </a:cubicBezTo>
                  <a:cubicBezTo>
                    <a:pt x="0" y="1"/>
                    <a:pt x="1" y="0"/>
                    <a:pt x="1" y="0"/>
                  </a:cubicBezTo>
                  <a:cubicBezTo>
                    <a:pt x="2" y="0"/>
                    <a:pt x="3" y="1"/>
                    <a:pt x="3" y="2"/>
                  </a:cubicBezTo>
                  <a:cubicBezTo>
                    <a:pt x="5" y="11"/>
                    <a:pt x="5" y="11"/>
                    <a:pt x="5" y="11"/>
                  </a:cubicBezTo>
                  <a:cubicBezTo>
                    <a:pt x="5" y="11"/>
                    <a:pt x="5" y="11"/>
                    <a:pt x="5" y="11"/>
                  </a:cubicBezTo>
                  <a:cubicBezTo>
                    <a:pt x="7" y="2"/>
                    <a:pt x="7" y="2"/>
                    <a:pt x="7" y="2"/>
                  </a:cubicBezTo>
                  <a:cubicBezTo>
                    <a:pt x="7" y="1"/>
                    <a:pt x="7" y="0"/>
                    <a:pt x="9" y="0"/>
                  </a:cubicBezTo>
                  <a:cubicBezTo>
                    <a:pt x="10" y="0"/>
                    <a:pt x="10" y="1"/>
                    <a:pt x="10" y="2"/>
                  </a:cubicBezTo>
                  <a:cubicBezTo>
                    <a:pt x="13" y="11"/>
                    <a:pt x="13" y="11"/>
                    <a:pt x="13" y="11"/>
                  </a:cubicBezTo>
                  <a:cubicBezTo>
                    <a:pt x="13" y="11"/>
                    <a:pt x="13" y="11"/>
                    <a:pt x="13" y="11"/>
                  </a:cubicBezTo>
                  <a:cubicBezTo>
                    <a:pt x="15" y="2"/>
                    <a:pt x="15" y="2"/>
                    <a:pt x="15" y="2"/>
                  </a:cubicBezTo>
                  <a:cubicBezTo>
                    <a:pt x="15" y="1"/>
                    <a:pt x="15" y="0"/>
                    <a:pt x="16" y="0"/>
                  </a:cubicBezTo>
                  <a:cubicBezTo>
                    <a:pt x="17" y="0"/>
                    <a:pt x="17" y="1"/>
                    <a:pt x="17" y="2"/>
                  </a:cubicBezTo>
                  <a:cubicBezTo>
                    <a:pt x="17" y="2"/>
                    <a:pt x="17" y="2"/>
                    <a:pt x="17" y="3"/>
                  </a:cubicBezTo>
                  <a:lnTo>
                    <a:pt x="15" y="1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49" name="Freeform 35"/>
            <p:cNvSpPr>
              <a:spLocks noEditPoints="1"/>
            </p:cNvSpPr>
            <p:nvPr userDrawn="1"/>
          </p:nvSpPr>
          <p:spPr bwMode="auto">
            <a:xfrm>
              <a:off x="5021263" y="2036763"/>
              <a:ext cx="34925" cy="31750"/>
            </a:xfrm>
            <a:custGeom>
              <a:avLst/>
              <a:gdLst>
                <a:gd name="T0" fmla="*/ 5 w 9"/>
                <a:gd name="T1" fmla="*/ 0 h 8"/>
                <a:gd name="T2" fmla="*/ 2 w 9"/>
                <a:gd name="T3" fmla="*/ 1 h 8"/>
                <a:gd name="T4" fmla="*/ 2 w 9"/>
                <a:gd name="T5" fmla="*/ 7 h 8"/>
                <a:gd name="T6" fmla="*/ 5 w 9"/>
                <a:gd name="T7" fmla="*/ 8 h 8"/>
                <a:gd name="T8" fmla="*/ 7 w 9"/>
                <a:gd name="T9" fmla="*/ 7 h 8"/>
                <a:gd name="T10" fmla="*/ 7 w 9"/>
                <a:gd name="T11" fmla="*/ 1 h 8"/>
                <a:gd name="T12" fmla="*/ 5 w 9"/>
                <a:gd name="T13" fmla="*/ 0 h 8"/>
                <a:gd name="T14" fmla="*/ 6 w 9"/>
                <a:gd name="T15" fmla="*/ 6 h 8"/>
                <a:gd name="T16" fmla="*/ 3 w 9"/>
                <a:gd name="T17" fmla="*/ 6 h 8"/>
                <a:gd name="T18" fmla="*/ 3 w 9"/>
                <a:gd name="T19" fmla="*/ 2 h 8"/>
                <a:gd name="T20" fmla="*/ 6 w 9"/>
                <a:gd name="T21" fmla="*/ 2 h 8"/>
                <a:gd name="T22" fmla="*/ 6 w 9"/>
                <a:gd name="T23"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8">
                  <a:moveTo>
                    <a:pt x="5" y="0"/>
                  </a:moveTo>
                  <a:cubicBezTo>
                    <a:pt x="4" y="0"/>
                    <a:pt x="3" y="0"/>
                    <a:pt x="2" y="1"/>
                  </a:cubicBezTo>
                  <a:cubicBezTo>
                    <a:pt x="0" y="3"/>
                    <a:pt x="0" y="5"/>
                    <a:pt x="2" y="7"/>
                  </a:cubicBezTo>
                  <a:cubicBezTo>
                    <a:pt x="3" y="7"/>
                    <a:pt x="4" y="8"/>
                    <a:pt x="5" y="8"/>
                  </a:cubicBezTo>
                  <a:cubicBezTo>
                    <a:pt x="6" y="8"/>
                    <a:pt x="7" y="7"/>
                    <a:pt x="7" y="7"/>
                  </a:cubicBezTo>
                  <a:cubicBezTo>
                    <a:pt x="9" y="5"/>
                    <a:pt x="9" y="3"/>
                    <a:pt x="7" y="1"/>
                  </a:cubicBezTo>
                  <a:cubicBezTo>
                    <a:pt x="7" y="0"/>
                    <a:pt x="6" y="0"/>
                    <a:pt x="5" y="0"/>
                  </a:cubicBezTo>
                  <a:close/>
                  <a:moveTo>
                    <a:pt x="6" y="6"/>
                  </a:moveTo>
                  <a:cubicBezTo>
                    <a:pt x="5" y="7"/>
                    <a:pt x="4" y="7"/>
                    <a:pt x="3" y="6"/>
                  </a:cubicBezTo>
                  <a:cubicBezTo>
                    <a:pt x="2" y="5"/>
                    <a:pt x="2" y="3"/>
                    <a:pt x="3" y="2"/>
                  </a:cubicBezTo>
                  <a:cubicBezTo>
                    <a:pt x="4" y="1"/>
                    <a:pt x="5" y="1"/>
                    <a:pt x="6" y="2"/>
                  </a:cubicBezTo>
                  <a:cubicBezTo>
                    <a:pt x="7" y="3"/>
                    <a:pt x="7" y="5"/>
                    <a:pt x="6" y="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50" name="Freeform 36"/>
            <p:cNvSpPr>
              <a:spLocks noEditPoints="1"/>
            </p:cNvSpPr>
            <p:nvPr userDrawn="1"/>
          </p:nvSpPr>
          <p:spPr bwMode="auto">
            <a:xfrm>
              <a:off x="4948238" y="1960563"/>
              <a:ext cx="180975" cy="184150"/>
            </a:xfrm>
            <a:custGeom>
              <a:avLst/>
              <a:gdLst>
                <a:gd name="T0" fmla="*/ 16 w 47"/>
                <a:gd name="T1" fmla="*/ 17 h 48"/>
                <a:gd name="T2" fmla="*/ 0 w 47"/>
                <a:gd name="T3" fmla="*/ 48 h 48"/>
                <a:gd name="T4" fmla="*/ 31 w 47"/>
                <a:gd name="T5" fmla="*/ 31 h 48"/>
                <a:gd name="T6" fmla="*/ 47 w 47"/>
                <a:gd name="T7" fmla="*/ 0 h 48"/>
                <a:gd name="T8" fmla="*/ 16 w 47"/>
                <a:gd name="T9" fmla="*/ 17 h 48"/>
                <a:gd name="T10" fmla="*/ 27 w 47"/>
                <a:gd name="T11" fmla="*/ 27 h 48"/>
                <a:gd name="T12" fmla="*/ 24 w 47"/>
                <a:gd name="T13" fmla="*/ 29 h 48"/>
                <a:gd name="T14" fmla="*/ 20 w 47"/>
                <a:gd name="T15" fmla="*/ 27 h 48"/>
                <a:gd name="T16" fmla="*/ 20 w 47"/>
                <a:gd name="T17" fmla="*/ 20 h 48"/>
                <a:gd name="T18" fmla="*/ 24 w 47"/>
                <a:gd name="T19" fmla="*/ 19 h 48"/>
                <a:gd name="T20" fmla="*/ 27 w 47"/>
                <a:gd name="T21" fmla="*/ 20 h 48"/>
                <a:gd name="T22" fmla="*/ 27 w 47"/>
                <a:gd name="T23" fmla="*/ 2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7" h="48">
                  <a:moveTo>
                    <a:pt x="16" y="17"/>
                  </a:moveTo>
                  <a:cubicBezTo>
                    <a:pt x="0" y="48"/>
                    <a:pt x="0" y="48"/>
                    <a:pt x="0" y="48"/>
                  </a:cubicBezTo>
                  <a:cubicBezTo>
                    <a:pt x="31" y="31"/>
                    <a:pt x="31" y="31"/>
                    <a:pt x="31" y="31"/>
                  </a:cubicBezTo>
                  <a:cubicBezTo>
                    <a:pt x="47" y="0"/>
                    <a:pt x="47" y="0"/>
                    <a:pt x="47" y="0"/>
                  </a:cubicBezTo>
                  <a:lnTo>
                    <a:pt x="16" y="17"/>
                  </a:lnTo>
                  <a:close/>
                  <a:moveTo>
                    <a:pt x="27" y="27"/>
                  </a:moveTo>
                  <a:cubicBezTo>
                    <a:pt x="26" y="28"/>
                    <a:pt x="25" y="29"/>
                    <a:pt x="24" y="29"/>
                  </a:cubicBezTo>
                  <a:cubicBezTo>
                    <a:pt x="22" y="29"/>
                    <a:pt x="21" y="28"/>
                    <a:pt x="20" y="27"/>
                  </a:cubicBezTo>
                  <a:cubicBezTo>
                    <a:pt x="18" y="25"/>
                    <a:pt x="18" y="22"/>
                    <a:pt x="20" y="20"/>
                  </a:cubicBezTo>
                  <a:cubicBezTo>
                    <a:pt x="21" y="19"/>
                    <a:pt x="22" y="19"/>
                    <a:pt x="24" y="19"/>
                  </a:cubicBezTo>
                  <a:cubicBezTo>
                    <a:pt x="25" y="19"/>
                    <a:pt x="26" y="19"/>
                    <a:pt x="27" y="20"/>
                  </a:cubicBezTo>
                  <a:cubicBezTo>
                    <a:pt x="29" y="22"/>
                    <a:pt x="29" y="25"/>
                    <a:pt x="27" y="2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51" name="Rectangle 37"/>
            <p:cNvSpPr>
              <a:spLocks noChangeArrowheads="1"/>
            </p:cNvSpPr>
            <p:nvPr userDrawn="1"/>
          </p:nvSpPr>
          <p:spPr bwMode="auto">
            <a:xfrm>
              <a:off x="4867275" y="2049463"/>
              <a:ext cx="14288"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52" name="Freeform 38"/>
            <p:cNvSpPr>
              <a:spLocks/>
            </p:cNvSpPr>
            <p:nvPr userDrawn="1"/>
          </p:nvSpPr>
          <p:spPr bwMode="auto">
            <a:xfrm>
              <a:off x="4916488" y="2160588"/>
              <a:ext cx="12700" cy="15875"/>
            </a:xfrm>
            <a:custGeom>
              <a:avLst/>
              <a:gdLst>
                <a:gd name="T0" fmla="*/ 0 w 8"/>
                <a:gd name="T1" fmla="*/ 10 h 10"/>
                <a:gd name="T2" fmla="*/ 0 w 8"/>
                <a:gd name="T3" fmla="*/ 7 h 10"/>
                <a:gd name="T4" fmla="*/ 5 w 8"/>
                <a:gd name="T5" fmla="*/ 0 h 10"/>
                <a:gd name="T6" fmla="*/ 8 w 8"/>
                <a:gd name="T7" fmla="*/ 3 h 10"/>
                <a:gd name="T8" fmla="*/ 0 w 8"/>
                <a:gd name="T9" fmla="*/ 10 h 10"/>
              </a:gdLst>
              <a:ahLst/>
              <a:cxnLst>
                <a:cxn ang="0">
                  <a:pos x="T0" y="T1"/>
                </a:cxn>
                <a:cxn ang="0">
                  <a:pos x="T2" y="T3"/>
                </a:cxn>
                <a:cxn ang="0">
                  <a:pos x="T4" y="T5"/>
                </a:cxn>
                <a:cxn ang="0">
                  <a:pos x="T6" y="T7"/>
                </a:cxn>
                <a:cxn ang="0">
                  <a:pos x="T8" y="T9"/>
                </a:cxn>
              </a:cxnLst>
              <a:rect l="0" t="0" r="r" b="b"/>
              <a:pathLst>
                <a:path w="8" h="10">
                  <a:moveTo>
                    <a:pt x="0" y="10"/>
                  </a:moveTo>
                  <a:lnTo>
                    <a:pt x="0" y="7"/>
                  </a:lnTo>
                  <a:lnTo>
                    <a:pt x="5" y="0"/>
                  </a:lnTo>
                  <a:lnTo>
                    <a:pt x="8" y="3"/>
                  </a:lnTo>
                  <a:lnTo>
                    <a:pt x="0"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53" name="Rectangle 39"/>
            <p:cNvSpPr>
              <a:spLocks noChangeArrowheads="1"/>
            </p:cNvSpPr>
            <p:nvPr userDrawn="1"/>
          </p:nvSpPr>
          <p:spPr bwMode="auto">
            <a:xfrm>
              <a:off x="5037138" y="2211388"/>
              <a:ext cx="3175"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54" name="Freeform 40"/>
            <p:cNvSpPr>
              <a:spLocks/>
            </p:cNvSpPr>
            <p:nvPr userDrawn="1"/>
          </p:nvSpPr>
          <p:spPr bwMode="auto">
            <a:xfrm>
              <a:off x="5148263" y="2160588"/>
              <a:ext cx="15875" cy="15875"/>
            </a:xfrm>
            <a:custGeom>
              <a:avLst/>
              <a:gdLst>
                <a:gd name="T0" fmla="*/ 8 w 10"/>
                <a:gd name="T1" fmla="*/ 10 h 10"/>
                <a:gd name="T2" fmla="*/ 0 w 10"/>
                <a:gd name="T3" fmla="*/ 3 h 10"/>
                <a:gd name="T4" fmla="*/ 3 w 10"/>
                <a:gd name="T5" fmla="*/ 0 h 10"/>
                <a:gd name="T6" fmla="*/ 10 w 10"/>
                <a:gd name="T7" fmla="*/ 7 h 10"/>
                <a:gd name="T8" fmla="*/ 8 w 10"/>
                <a:gd name="T9" fmla="*/ 10 h 10"/>
              </a:gdLst>
              <a:ahLst/>
              <a:cxnLst>
                <a:cxn ang="0">
                  <a:pos x="T0" y="T1"/>
                </a:cxn>
                <a:cxn ang="0">
                  <a:pos x="T2" y="T3"/>
                </a:cxn>
                <a:cxn ang="0">
                  <a:pos x="T4" y="T5"/>
                </a:cxn>
                <a:cxn ang="0">
                  <a:pos x="T6" y="T7"/>
                </a:cxn>
                <a:cxn ang="0">
                  <a:pos x="T8" y="T9"/>
                </a:cxn>
              </a:cxnLst>
              <a:rect l="0" t="0" r="r" b="b"/>
              <a:pathLst>
                <a:path w="10" h="10">
                  <a:moveTo>
                    <a:pt x="8" y="10"/>
                  </a:moveTo>
                  <a:lnTo>
                    <a:pt x="0" y="3"/>
                  </a:lnTo>
                  <a:lnTo>
                    <a:pt x="3" y="0"/>
                  </a:lnTo>
                  <a:lnTo>
                    <a:pt x="10" y="7"/>
                  </a:lnTo>
                  <a:lnTo>
                    <a:pt x="8"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55" name="Rectangle 41"/>
            <p:cNvSpPr>
              <a:spLocks noChangeArrowheads="1"/>
            </p:cNvSpPr>
            <p:nvPr userDrawn="1"/>
          </p:nvSpPr>
          <p:spPr bwMode="auto">
            <a:xfrm>
              <a:off x="5199063" y="2049463"/>
              <a:ext cx="11113"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56" name="Freeform 42"/>
            <p:cNvSpPr>
              <a:spLocks/>
            </p:cNvSpPr>
            <p:nvPr userDrawn="1"/>
          </p:nvSpPr>
          <p:spPr bwMode="auto">
            <a:xfrm>
              <a:off x="5148263" y="1925638"/>
              <a:ext cx="15875" cy="14288"/>
            </a:xfrm>
            <a:custGeom>
              <a:avLst/>
              <a:gdLst>
                <a:gd name="T0" fmla="*/ 3 w 10"/>
                <a:gd name="T1" fmla="*/ 9 h 9"/>
                <a:gd name="T2" fmla="*/ 0 w 10"/>
                <a:gd name="T3" fmla="*/ 7 h 9"/>
                <a:gd name="T4" fmla="*/ 8 w 10"/>
                <a:gd name="T5" fmla="*/ 0 h 9"/>
                <a:gd name="T6" fmla="*/ 10 w 10"/>
                <a:gd name="T7" fmla="*/ 2 h 9"/>
                <a:gd name="T8" fmla="*/ 3 w 10"/>
                <a:gd name="T9" fmla="*/ 9 h 9"/>
              </a:gdLst>
              <a:ahLst/>
              <a:cxnLst>
                <a:cxn ang="0">
                  <a:pos x="T0" y="T1"/>
                </a:cxn>
                <a:cxn ang="0">
                  <a:pos x="T2" y="T3"/>
                </a:cxn>
                <a:cxn ang="0">
                  <a:pos x="T4" y="T5"/>
                </a:cxn>
                <a:cxn ang="0">
                  <a:pos x="T6" y="T7"/>
                </a:cxn>
                <a:cxn ang="0">
                  <a:pos x="T8" y="T9"/>
                </a:cxn>
              </a:cxnLst>
              <a:rect l="0" t="0" r="r" b="b"/>
              <a:pathLst>
                <a:path w="10" h="9">
                  <a:moveTo>
                    <a:pt x="3" y="9"/>
                  </a:moveTo>
                  <a:lnTo>
                    <a:pt x="0" y="7"/>
                  </a:lnTo>
                  <a:lnTo>
                    <a:pt x="8" y="0"/>
                  </a:lnTo>
                  <a:lnTo>
                    <a:pt x="10" y="2"/>
                  </a:lnTo>
                  <a:lnTo>
                    <a:pt x="3" y="9"/>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57" name="Rectangle 43"/>
            <p:cNvSpPr>
              <a:spLocks noChangeArrowheads="1"/>
            </p:cNvSpPr>
            <p:nvPr userDrawn="1"/>
          </p:nvSpPr>
          <p:spPr bwMode="auto">
            <a:xfrm>
              <a:off x="5037138" y="1878013"/>
              <a:ext cx="3175" cy="12700"/>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58" name="Freeform 44"/>
            <p:cNvSpPr>
              <a:spLocks/>
            </p:cNvSpPr>
            <p:nvPr userDrawn="1"/>
          </p:nvSpPr>
          <p:spPr bwMode="auto">
            <a:xfrm>
              <a:off x="4916488" y="1925638"/>
              <a:ext cx="12700" cy="14288"/>
            </a:xfrm>
            <a:custGeom>
              <a:avLst/>
              <a:gdLst>
                <a:gd name="T0" fmla="*/ 5 w 8"/>
                <a:gd name="T1" fmla="*/ 9 h 9"/>
                <a:gd name="T2" fmla="*/ 0 w 8"/>
                <a:gd name="T3" fmla="*/ 2 h 9"/>
                <a:gd name="T4" fmla="*/ 0 w 8"/>
                <a:gd name="T5" fmla="*/ 0 h 9"/>
                <a:gd name="T6" fmla="*/ 8 w 8"/>
                <a:gd name="T7" fmla="*/ 7 h 9"/>
                <a:gd name="T8" fmla="*/ 5 w 8"/>
                <a:gd name="T9" fmla="*/ 9 h 9"/>
              </a:gdLst>
              <a:ahLst/>
              <a:cxnLst>
                <a:cxn ang="0">
                  <a:pos x="T0" y="T1"/>
                </a:cxn>
                <a:cxn ang="0">
                  <a:pos x="T2" y="T3"/>
                </a:cxn>
                <a:cxn ang="0">
                  <a:pos x="T4" y="T5"/>
                </a:cxn>
                <a:cxn ang="0">
                  <a:pos x="T6" y="T7"/>
                </a:cxn>
                <a:cxn ang="0">
                  <a:pos x="T8" y="T9"/>
                </a:cxn>
              </a:cxnLst>
              <a:rect l="0" t="0" r="r" b="b"/>
              <a:pathLst>
                <a:path w="8" h="9">
                  <a:moveTo>
                    <a:pt x="5" y="9"/>
                  </a:moveTo>
                  <a:lnTo>
                    <a:pt x="0" y="2"/>
                  </a:lnTo>
                  <a:lnTo>
                    <a:pt x="0" y="0"/>
                  </a:lnTo>
                  <a:lnTo>
                    <a:pt x="8" y="7"/>
                  </a:lnTo>
                  <a:lnTo>
                    <a:pt x="5" y="9"/>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59" name="Group 58"/>
          <p:cNvGrpSpPr/>
          <p:nvPr userDrawn="1"/>
        </p:nvGrpSpPr>
        <p:grpSpPr>
          <a:xfrm>
            <a:off x="7116234" y="1831976"/>
            <a:ext cx="599017" cy="449263"/>
            <a:chOff x="5337175" y="1831975"/>
            <a:chExt cx="449263" cy="449263"/>
          </a:xfrm>
        </p:grpSpPr>
        <p:sp>
          <p:nvSpPr>
            <p:cNvPr id="60" name="Freeform 45"/>
            <p:cNvSpPr>
              <a:spLocks noEditPoints="1"/>
            </p:cNvSpPr>
            <p:nvPr userDrawn="1"/>
          </p:nvSpPr>
          <p:spPr bwMode="auto">
            <a:xfrm>
              <a:off x="5337175" y="1831975"/>
              <a:ext cx="449263" cy="449263"/>
            </a:xfrm>
            <a:custGeom>
              <a:avLst/>
              <a:gdLst>
                <a:gd name="T0" fmla="*/ 58 w 116"/>
                <a:gd name="T1" fmla="*/ 116 h 116"/>
                <a:gd name="T2" fmla="*/ 17 w 116"/>
                <a:gd name="T3" fmla="*/ 99 h 116"/>
                <a:gd name="T4" fmla="*/ 0 w 116"/>
                <a:gd name="T5" fmla="*/ 58 h 116"/>
                <a:gd name="T6" fmla="*/ 17 w 116"/>
                <a:gd name="T7" fmla="*/ 17 h 116"/>
                <a:gd name="T8" fmla="*/ 58 w 116"/>
                <a:gd name="T9" fmla="*/ 0 h 116"/>
                <a:gd name="T10" fmla="*/ 99 w 116"/>
                <a:gd name="T11" fmla="*/ 17 h 116"/>
                <a:gd name="T12" fmla="*/ 116 w 116"/>
                <a:gd name="T13" fmla="*/ 58 h 116"/>
                <a:gd name="T14" fmla="*/ 99 w 116"/>
                <a:gd name="T15" fmla="*/ 99 h 116"/>
                <a:gd name="T16" fmla="*/ 58 w 116"/>
                <a:gd name="T17" fmla="*/ 116 h 116"/>
                <a:gd name="T18" fmla="*/ 58 w 116"/>
                <a:gd name="T19" fmla="*/ 4 h 116"/>
                <a:gd name="T20" fmla="*/ 20 w 116"/>
                <a:gd name="T21" fmla="*/ 20 h 116"/>
                <a:gd name="T22" fmla="*/ 4 w 116"/>
                <a:gd name="T23" fmla="*/ 58 h 116"/>
                <a:gd name="T24" fmla="*/ 20 w 116"/>
                <a:gd name="T25" fmla="*/ 96 h 116"/>
                <a:gd name="T26" fmla="*/ 58 w 116"/>
                <a:gd name="T27" fmla="*/ 112 h 116"/>
                <a:gd name="T28" fmla="*/ 96 w 116"/>
                <a:gd name="T29" fmla="*/ 96 h 116"/>
                <a:gd name="T30" fmla="*/ 112 w 116"/>
                <a:gd name="T31" fmla="*/ 58 h 116"/>
                <a:gd name="T32" fmla="*/ 96 w 116"/>
                <a:gd name="T33" fmla="*/ 20 h 116"/>
                <a:gd name="T34" fmla="*/ 58 w 116"/>
                <a:gd name="T35" fmla="*/ 4 h 116"/>
                <a:gd name="T36" fmla="*/ 58 w 116"/>
                <a:gd name="T37" fmla="*/ 110 h 116"/>
                <a:gd name="T38" fmla="*/ 6 w 116"/>
                <a:gd name="T39" fmla="*/ 58 h 116"/>
                <a:gd name="T40" fmla="*/ 58 w 116"/>
                <a:gd name="T41" fmla="*/ 6 h 116"/>
                <a:gd name="T42" fmla="*/ 110 w 116"/>
                <a:gd name="T43" fmla="*/ 58 h 116"/>
                <a:gd name="T44" fmla="*/ 58 w 116"/>
                <a:gd name="T45" fmla="*/ 110 h 116"/>
                <a:gd name="T46" fmla="*/ 58 w 116"/>
                <a:gd name="T47" fmla="*/ 11 h 116"/>
                <a:gd name="T48" fmla="*/ 11 w 116"/>
                <a:gd name="T49" fmla="*/ 58 h 116"/>
                <a:gd name="T50" fmla="*/ 58 w 116"/>
                <a:gd name="T51" fmla="*/ 105 h 116"/>
                <a:gd name="T52" fmla="*/ 105 w 116"/>
                <a:gd name="T53" fmla="*/ 58 h 116"/>
                <a:gd name="T54" fmla="*/ 58 w 116"/>
                <a:gd name="T55" fmla="*/ 1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6" h="116">
                  <a:moveTo>
                    <a:pt x="58" y="116"/>
                  </a:moveTo>
                  <a:cubicBezTo>
                    <a:pt x="42" y="116"/>
                    <a:pt x="28" y="110"/>
                    <a:pt x="17" y="99"/>
                  </a:cubicBezTo>
                  <a:cubicBezTo>
                    <a:pt x="6" y="88"/>
                    <a:pt x="0" y="74"/>
                    <a:pt x="0" y="58"/>
                  </a:cubicBezTo>
                  <a:cubicBezTo>
                    <a:pt x="0" y="43"/>
                    <a:pt x="6" y="28"/>
                    <a:pt x="17" y="17"/>
                  </a:cubicBezTo>
                  <a:cubicBezTo>
                    <a:pt x="28" y="6"/>
                    <a:pt x="42" y="0"/>
                    <a:pt x="58" y="0"/>
                  </a:cubicBezTo>
                  <a:cubicBezTo>
                    <a:pt x="73" y="0"/>
                    <a:pt x="88" y="6"/>
                    <a:pt x="99" y="17"/>
                  </a:cubicBezTo>
                  <a:cubicBezTo>
                    <a:pt x="110" y="28"/>
                    <a:pt x="116" y="43"/>
                    <a:pt x="116" y="58"/>
                  </a:cubicBezTo>
                  <a:cubicBezTo>
                    <a:pt x="116" y="74"/>
                    <a:pt x="110" y="88"/>
                    <a:pt x="99" y="99"/>
                  </a:cubicBezTo>
                  <a:cubicBezTo>
                    <a:pt x="88" y="110"/>
                    <a:pt x="73" y="116"/>
                    <a:pt x="58" y="116"/>
                  </a:cubicBezTo>
                  <a:close/>
                  <a:moveTo>
                    <a:pt x="58" y="4"/>
                  </a:moveTo>
                  <a:cubicBezTo>
                    <a:pt x="44" y="4"/>
                    <a:pt x="30" y="10"/>
                    <a:pt x="20" y="20"/>
                  </a:cubicBezTo>
                  <a:cubicBezTo>
                    <a:pt x="10" y="30"/>
                    <a:pt x="4" y="44"/>
                    <a:pt x="4" y="58"/>
                  </a:cubicBezTo>
                  <a:cubicBezTo>
                    <a:pt x="4" y="72"/>
                    <a:pt x="10" y="86"/>
                    <a:pt x="20" y="96"/>
                  </a:cubicBezTo>
                  <a:cubicBezTo>
                    <a:pt x="30" y="106"/>
                    <a:pt x="44" y="112"/>
                    <a:pt x="58" y="112"/>
                  </a:cubicBezTo>
                  <a:cubicBezTo>
                    <a:pt x="72" y="112"/>
                    <a:pt x="86" y="106"/>
                    <a:pt x="96" y="96"/>
                  </a:cubicBezTo>
                  <a:cubicBezTo>
                    <a:pt x="106" y="86"/>
                    <a:pt x="112" y="72"/>
                    <a:pt x="112" y="58"/>
                  </a:cubicBezTo>
                  <a:cubicBezTo>
                    <a:pt x="112" y="44"/>
                    <a:pt x="106" y="30"/>
                    <a:pt x="96" y="20"/>
                  </a:cubicBezTo>
                  <a:cubicBezTo>
                    <a:pt x="86" y="10"/>
                    <a:pt x="72" y="4"/>
                    <a:pt x="58" y="4"/>
                  </a:cubicBezTo>
                  <a:close/>
                  <a:moveTo>
                    <a:pt x="58" y="110"/>
                  </a:moveTo>
                  <a:cubicBezTo>
                    <a:pt x="29" y="110"/>
                    <a:pt x="6" y="87"/>
                    <a:pt x="6" y="58"/>
                  </a:cubicBezTo>
                  <a:cubicBezTo>
                    <a:pt x="6" y="30"/>
                    <a:pt x="29" y="6"/>
                    <a:pt x="58" y="6"/>
                  </a:cubicBezTo>
                  <a:cubicBezTo>
                    <a:pt x="86" y="6"/>
                    <a:pt x="110" y="30"/>
                    <a:pt x="110" y="58"/>
                  </a:cubicBezTo>
                  <a:cubicBezTo>
                    <a:pt x="110" y="87"/>
                    <a:pt x="86" y="110"/>
                    <a:pt x="58" y="110"/>
                  </a:cubicBezTo>
                  <a:close/>
                  <a:moveTo>
                    <a:pt x="58" y="11"/>
                  </a:moveTo>
                  <a:cubicBezTo>
                    <a:pt x="32" y="11"/>
                    <a:pt x="11" y="32"/>
                    <a:pt x="11" y="58"/>
                  </a:cubicBezTo>
                  <a:cubicBezTo>
                    <a:pt x="11" y="84"/>
                    <a:pt x="32" y="105"/>
                    <a:pt x="58" y="105"/>
                  </a:cubicBezTo>
                  <a:cubicBezTo>
                    <a:pt x="84" y="105"/>
                    <a:pt x="105" y="84"/>
                    <a:pt x="105" y="58"/>
                  </a:cubicBezTo>
                  <a:cubicBezTo>
                    <a:pt x="105" y="32"/>
                    <a:pt x="84" y="11"/>
                    <a:pt x="58" y="1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61" name="Freeform 46"/>
            <p:cNvSpPr>
              <a:spLocks/>
            </p:cNvSpPr>
            <p:nvPr userDrawn="1"/>
          </p:nvSpPr>
          <p:spPr bwMode="auto">
            <a:xfrm>
              <a:off x="5538788" y="1898650"/>
              <a:ext cx="46038" cy="57150"/>
            </a:xfrm>
            <a:custGeom>
              <a:avLst/>
              <a:gdLst>
                <a:gd name="T0" fmla="*/ 0 w 12"/>
                <a:gd name="T1" fmla="*/ 2 h 15"/>
                <a:gd name="T2" fmla="*/ 2 w 12"/>
                <a:gd name="T3" fmla="*/ 0 h 15"/>
                <a:gd name="T4" fmla="*/ 3 w 12"/>
                <a:gd name="T5" fmla="*/ 1 h 15"/>
                <a:gd name="T6" fmla="*/ 9 w 12"/>
                <a:gd name="T7" fmla="*/ 10 h 15"/>
                <a:gd name="T8" fmla="*/ 9 w 12"/>
                <a:gd name="T9" fmla="*/ 10 h 15"/>
                <a:gd name="T10" fmla="*/ 9 w 12"/>
                <a:gd name="T11" fmla="*/ 2 h 15"/>
                <a:gd name="T12" fmla="*/ 11 w 12"/>
                <a:gd name="T13" fmla="*/ 0 h 15"/>
                <a:gd name="T14" fmla="*/ 12 w 12"/>
                <a:gd name="T15" fmla="*/ 2 h 15"/>
                <a:gd name="T16" fmla="*/ 12 w 12"/>
                <a:gd name="T17" fmla="*/ 13 h 15"/>
                <a:gd name="T18" fmla="*/ 10 w 12"/>
                <a:gd name="T19" fmla="*/ 15 h 15"/>
                <a:gd name="T20" fmla="*/ 9 w 12"/>
                <a:gd name="T21" fmla="*/ 14 h 15"/>
                <a:gd name="T22" fmla="*/ 3 w 12"/>
                <a:gd name="T23" fmla="*/ 5 h 15"/>
                <a:gd name="T24" fmla="*/ 3 w 12"/>
                <a:gd name="T25" fmla="*/ 5 h 15"/>
                <a:gd name="T26" fmla="*/ 3 w 12"/>
                <a:gd name="T27" fmla="*/ 14 h 15"/>
                <a:gd name="T28" fmla="*/ 1 w 12"/>
                <a:gd name="T29" fmla="*/ 15 h 15"/>
                <a:gd name="T30" fmla="*/ 0 w 12"/>
                <a:gd name="T31" fmla="*/ 14 h 15"/>
                <a:gd name="T32" fmla="*/ 0 w 12"/>
                <a:gd name="T33"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5">
                  <a:moveTo>
                    <a:pt x="0" y="2"/>
                  </a:moveTo>
                  <a:cubicBezTo>
                    <a:pt x="0" y="1"/>
                    <a:pt x="0" y="0"/>
                    <a:pt x="2" y="0"/>
                  </a:cubicBezTo>
                  <a:cubicBezTo>
                    <a:pt x="2" y="0"/>
                    <a:pt x="3" y="0"/>
                    <a:pt x="3" y="1"/>
                  </a:cubicBezTo>
                  <a:cubicBezTo>
                    <a:pt x="9" y="10"/>
                    <a:pt x="9" y="10"/>
                    <a:pt x="9" y="10"/>
                  </a:cubicBezTo>
                  <a:cubicBezTo>
                    <a:pt x="9" y="10"/>
                    <a:pt x="9" y="10"/>
                    <a:pt x="9" y="10"/>
                  </a:cubicBezTo>
                  <a:cubicBezTo>
                    <a:pt x="9" y="2"/>
                    <a:pt x="9" y="2"/>
                    <a:pt x="9" y="2"/>
                  </a:cubicBezTo>
                  <a:cubicBezTo>
                    <a:pt x="9" y="1"/>
                    <a:pt x="10" y="0"/>
                    <a:pt x="11" y="0"/>
                  </a:cubicBezTo>
                  <a:cubicBezTo>
                    <a:pt x="12" y="0"/>
                    <a:pt x="12" y="1"/>
                    <a:pt x="12" y="2"/>
                  </a:cubicBezTo>
                  <a:cubicBezTo>
                    <a:pt x="12" y="13"/>
                    <a:pt x="12" y="13"/>
                    <a:pt x="12" y="13"/>
                  </a:cubicBezTo>
                  <a:cubicBezTo>
                    <a:pt x="12" y="14"/>
                    <a:pt x="12" y="15"/>
                    <a:pt x="10" y="15"/>
                  </a:cubicBezTo>
                  <a:cubicBezTo>
                    <a:pt x="9" y="15"/>
                    <a:pt x="9" y="15"/>
                    <a:pt x="9" y="14"/>
                  </a:cubicBezTo>
                  <a:cubicBezTo>
                    <a:pt x="3" y="5"/>
                    <a:pt x="3" y="5"/>
                    <a:pt x="3" y="5"/>
                  </a:cubicBezTo>
                  <a:cubicBezTo>
                    <a:pt x="3" y="5"/>
                    <a:pt x="3" y="5"/>
                    <a:pt x="3" y="5"/>
                  </a:cubicBezTo>
                  <a:cubicBezTo>
                    <a:pt x="3" y="14"/>
                    <a:pt x="3" y="14"/>
                    <a:pt x="3" y="14"/>
                  </a:cubicBezTo>
                  <a:cubicBezTo>
                    <a:pt x="3" y="15"/>
                    <a:pt x="2" y="15"/>
                    <a:pt x="1" y="15"/>
                  </a:cubicBezTo>
                  <a:cubicBezTo>
                    <a:pt x="0" y="15"/>
                    <a:pt x="0" y="15"/>
                    <a:pt x="0" y="14"/>
                  </a:cubicBezTo>
                  <a:lnTo>
                    <a:pt x="0" y="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62" name="Freeform 47"/>
            <p:cNvSpPr>
              <a:spLocks/>
            </p:cNvSpPr>
            <p:nvPr userDrawn="1"/>
          </p:nvSpPr>
          <p:spPr bwMode="auto">
            <a:xfrm>
              <a:off x="5676900" y="2025650"/>
              <a:ext cx="42863" cy="53975"/>
            </a:xfrm>
            <a:custGeom>
              <a:avLst/>
              <a:gdLst>
                <a:gd name="T0" fmla="*/ 0 w 11"/>
                <a:gd name="T1" fmla="*/ 2 h 14"/>
                <a:gd name="T2" fmla="*/ 2 w 11"/>
                <a:gd name="T3" fmla="*/ 0 h 14"/>
                <a:gd name="T4" fmla="*/ 10 w 11"/>
                <a:gd name="T5" fmla="*/ 0 h 14"/>
                <a:gd name="T6" fmla="*/ 11 w 11"/>
                <a:gd name="T7" fmla="*/ 1 h 14"/>
                <a:gd name="T8" fmla="*/ 10 w 11"/>
                <a:gd name="T9" fmla="*/ 2 h 14"/>
                <a:gd name="T10" fmla="*/ 3 w 11"/>
                <a:gd name="T11" fmla="*/ 2 h 14"/>
                <a:gd name="T12" fmla="*/ 3 w 11"/>
                <a:gd name="T13" fmla="*/ 5 h 14"/>
                <a:gd name="T14" fmla="*/ 9 w 11"/>
                <a:gd name="T15" fmla="*/ 5 h 14"/>
                <a:gd name="T16" fmla="*/ 10 w 11"/>
                <a:gd name="T17" fmla="*/ 7 h 14"/>
                <a:gd name="T18" fmla="*/ 9 w 11"/>
                <a:gd name="T19" fmla="*/ 8 h 14"/>
                <a:gd name="T20" fmla="*/ 3 w 11"/>
                <a:gd name="T21" fmla="*/ 8 h 14"/>
                <a:gd name="T22" fmla="*/ 3 w 11"/>
                <a:gd name="T23" fmla="*/ 11 h 14"/>
                <a:gd name="T24" fmla="*/ 10 w 11"/>
                <a:gd name="T25" fmla="*/ 11 h 14"/>
                <a:gd name="T26" fmla="*/ 11 w 11"/>
                <a:gd name="T27" fmla="*/ 13 h 14"/>
                <a:gd name="T28" fmla="*/ 10 w 11"/>
                <a:gd name="T29" fmla="*/ 14 h 14"/>
                <a:gd name="T30" fmla="*/ 2 w 11"/>
                <a:gd name="T31" fmla="*/ 14 h 14"/>
                <a:gd name="T32" fmla="*/ 0 w 11"/>
                <a:gd name="T33" fmla="*/ 12 h 14"/>
                <a:gd name="T34" fmla="*/ 0 w 11"/>
                <a:gd name="T35"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 h="14">
                  <a:moveTo>
                    <a:pt x="0" y="2"/>
                  </a:moveTo>
                  <a:cubicBezTo>
                    <a:pt x="0" y="0"/>
                    <a:pt x="1" y="0"/>
                    <a:pt x="2" y="0"/>
                  </a:cubicBezTo>
                  <a:cubicBezTo>
                    <a:pt x="10" y="0"/>
                    <a:pt x="10" y="0"/>
                    <a:pt x="10" y="0"/>
                  </a:cubicBezTo>
                  <a:cubicBezTo>
                    <a:pt x="11" y="0"/>
                    <a:pt x="11" y="0"/>
                    <a:pt x="11" y="1"/>
                  </a:cubicBezTo>
                  <a:cubicBezTo>
                    <a:pt x="11" y="2"/>
                    <a:pt x="11" y="2"/>
                    <a:pt x="10" y="2"/>
                  </a:cubicBezTo>
                  <a:cubicBezTo>
                    <a:pt x="3" y="2"/>
                    <a:pt x="3" y="2"/>
                    <a:pt x="3" y="2"/>
                  </a:cubicBezTo>
                  <a:cubicBezTo>
                    <a:pt x="3" y="5"/>
                    <a:pt x="3" y="5"/>
                    <a:pt x="3" y="5"/>
                  </a:cubicBezTo>
                  <a:cubicBezTo>
                    <a:pt x="9" y="5"/>
                    <a:pt x="9" y="5"/>
                    <a:pt x="9" y="5"/>
                  </a:cubicBezTo>
                  <a:cubicBezTo>
                    <a:pt x="10" y="5"/>
                    <a:pt x="10" y="6"/>
                    <a:pt x="10" y="7"/>
                  </a:cubicBezTo>
                  <a:cubicBezTo>
                    <a:pt x="10" y="8"/>
                    <a:pt x="10" y="8"/>
                    <a:pt x="9" y="8"/>
                  </a:cubicBezTo>
                  <a:cubicBezTo>
                    <a:pt x="3" y="8"/>
                    <a:pt x="3" y="8"/>
                    <a:pt x="3" y="8"/>
                  </a:cubicBezTo>
                  <a:cubicBezTo>
                    <a:pt x="3" y="11"/>
                    <a:pt x="3" y="11"/>
                    <a:pt x="3" y="11"/>
                  </a:cubicBezTo>
                  <a:cubicBezTo>
                    <a:pt x="10" y="11"/>
                    <a:pt x="10" y="11"/>
                    <a:pt x="10" y="11"/>
                  </a:cubicBezTo>
                  <a:cubicBezTo>
                    <a:pt x="11" y="11"/>
                    <a:pt x="11" y="12"/>
                    <a:pt x="11" y="13"/>
                  </a:cubicBezTo>
                  <a:cubicBezTo>
                    <a:pt x="11" y="14"/>
                    <a:pt x="11" y="14"/>
                    <a:pt x="10" y="14"/>
                  </a:cubicBezTo>
                  <a:cubicBezTo>
                    <a:pt x="2" y="14"/>
                    <a:pt x="2" y="14"/>
                    <a:pt x="2" y="14"/>
                  </a:cubicBezTo>
                  <a:cubicBezTo>
                    <a:pt x="1" y="14"/>
                    <a:pt x="0" y="14"/>
                    <a:pt x="0" y="12"/>
                  </a:cubicBezTo>
                  <a:lnTo>
                    <a:pt x="0" y="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63" name="Freeform 48"/>
            <p:cNvSpPr>
              <a:spLocks/>
            </p:cNvSpPr>
            <p:nvPr userDrawn="1"/>
          </p:nvSpPr>
          <p:spPr bwMode="auto">
            <a:xfrm>
              <a:off x="5538788" y="2152650"/>
              <a:ext cx="46038" cy="58738"/>
            </a:xfrm>
            <a:custGeom>
              <a:avLst/>
              <a:gdLst>
                <a:gd name="T0" fmla="*/ 8 w 12"/>
                <a:gd name="T1" fmla="*/ 7 h 15"/>
                <a:gd name="T2" fmla="*/ 12 w 12"/>
                <a:gd name="T3" fmla="*/ 11 h 15"/>
                <a:gd name="T4" fmla="*/ 6 w 12"/>
                <a:gd name="T5" fmla="*/ 15 h 15"/>
                <a:gd name="T6" fmla="*/ 0 w 12"/>
                <a:gd name="T7" fmla="*/ 12 h 15"/>
                <a:gd name="T8" fmla="*/ 1 w 12"/>
                <a:gd name="T9" fmla="*/ 10 h 15"/>
                <a:gd name="T10" fmla="*/ 6 w 12"/>
                <a:gd name="T11" fmla="*/ 13 h 15"/>
                <a:gd name="T12" fmla="*/ 9 w 12"/>
                <a:gd name="T13" fmla="*/ 11 h 15"/>
                <a:gd name="T14" fmla="*/ 7 w 12"/>
                <a:gd name="T15" fmla="*/ 10 h 15"/>
                <a:gd name="T16" fmla="*/ 4 w 12"/>
                <a:gd name="T17" fmla="*/ 9 h 15"/>
                <a:gd name="T18" fmla="*/ 0 w 12"/>
                <a:gd name="T19" fmla="*/ 5 h 15"/>
                <a:gd name="T20" fmla="*/ 6 w 12"/>
                <a:gd name="T21" fmla="*/ 0 h 15"/>
                <a:gd name="T22" fmla="*/ 11 w 12"/>
                <a:gd name="T23" fmla="*/ 4 h 15"/>
                <a:gd name="T24" fmla="*/ 10 w 12"/>
                <a:gd name="T25" fmla="*/ 5 h 15"/>
                <a:gd name="T26" fmla="*/ 6 w 12"/>
                <a:gd name="T27" fmla="*/ 3 h 15"/>
                <a:gd name="T28" fmla="*/ 3 w 12"/>
                <a:gd name="T29" fmla="*/ 5 h 15"/>
                <a:gd name="T30" fmla="*/ 5 w 12"/>
                <a:gd name="T31" fmla="*/ 6 h 15"/>
                <a:gd name="T32" fmla="*/ 8 w 12"/>
                <a:gd name="T33"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15">
                  <a:moveTo>
                    <a:pt x="8" y="7"/>
                  </a:moveTo>
                  <a:cubicBezTo>
                    <a:pt x="11" y="7"/>
                    <a:pt x="12" y="9"/>
                    <a:pt x="12" y="11"/>
                  </a:cubicBezTo>
                  <a:cubicBezTo>
                    <a:pt x="12" y="13"/>
                    <a:pt x="10" y="15"/>
                    <a:pt x="6" y="15"/>
                  </a:cubicBezTo>
                  <a:cubicBezTo>
                    <a:pt x="2" y="15"/>
                    <a:pt x="0" y="13"/>
                    <a:pt x="0" y="12"/>
                  </a:cubicBezTo>
                  <a:cubicBezTo>
                    <a:pt x="0" y="11"/>
                    <a:pt x="1" y="10"/>
                    <a:pt x="1" y="10"/>
                  </a:cubicBezTo>
                  <a:cubicBezTo>
                    <a:pt x="3" y="10"/>
                    <a:pt x="3" y="13"/>
                    <a:pt x="6" y="13"/>
                  </a:cubicBezTo>
                  <a:cubicBezTo>
                    <a:pt x="8" y="13"/>
                    <a:pt x="9" y="12"/>
                    <a:pt x="9" y="11"/>
                  </a:cubicBezTo>
                  <a:cubicBezTo>
                    <a:pt x="9" y="11"/>
                    <a:pt x="8" y="10"/>
                    <a:pt x="7" y="10"/>
                  </a:cubicBezTo>
                  <a:cubicBezTo>
                    <a:pt x="4" y="9"/>
                    <a:pt x="4" y="9"/>
                    <a:pt x="4" y="9"/>
                  </a:cubicBezTo>
                  <a:cubicBezTo>
                    <a:pt x="1" y="8"/>
                    <a:pt x="0" y="6"/>
                    <a:pt x="0" y="5"/>
                  </a:cubicBezTo>
                  <a:cubicBezTo>
                    <a:pt x="0" y="2"/>
                    <a:pt x="3" y="0"/>
                    <a:pt x="6" y="0"/>
                  </a:cubicBezTo>
                  <a:cubicBezTo>
                    <a:pt x="8" y="0"/>
                    <a:pt x="11" y="2"/>
                    <a:pt x="11" y="4"/>
                  </a:cubicBezTo>
                  <a:cubicBezTo>
                    <a:pt x="11" y="5"/>
                    <a:pt x="11" y="5"/>
                    <a:pt x="10" y="5"/>
                  </a:cubicBezTo>
                  <a:cubicBezTo>
                    <a:pt x="8" y="5"/>
                    <a:pt x="9" y="3"/>
                    <a:pt x="6" y="3"/>
                  </a:cubicBezTo>
                  <a:cubicBezTo>
                    <a:pt x="4" y="3"/>
                    <a:pt x="3" y="4"/>
                    <a:pt x="3" y="5"/>
                  </a:cubicBezTo>
                  <a:cubicBezTo>
                    <a:pt x="3" y="6"/>
                    <a:pt x="4" y="6"/>
                    <a:pt x="5" y="6"/>
                  </a:cubicBezTo>
                  <a:lnTo>
                    <a:pt x="8" y="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64" name="Freeform 49"/>
            <p:cNvSpPr>
              <a:spLocks noEditPoints="1"/>
            </p:cNvSpPr>
            <p:nvPr userDrawn="1"/>
          </p:nvSpPr>
          <p:spPr bwMode="auto">
            <a:xfrm>
              <a:off x="5407025" y="2020888"/>
              <a:ext cx="53975" cy="58738"/>
            </a:xfrm>
            <a:custGeom>
              <a:avLst/>
              <a:gdLst>
                <a:gd name="T0" fmla="*/ 7 w 14"/>
                <a:gd name="T1" fmla="*/ 0 h 15"/>
                <a:gd name="T2" fmla="*/ 14 w 14"/>
                <a:gd name="T3" fmla="*/ 8 h 15"/>
                <a:gd name="T4" fmla="*/ 7 w 14"/>
                <a:gd name="T5" fmla="*/ 15 h 15"/>
                <a:gd name="T6" fmla="*/ 0 w 14"/>
                <a:gd name="T7" fmla="*/ 8 h 15"/>
                <a:gd name="T8" fmla="*/ 7 w 14"/>
                <a:gd name="T9" fmla="*/ 0 h 15"/>
                <a:gd name="T10" fmla="*/ 7 w 14"/>
                <a:gd name="T11" fmla="*/ 13 h 15"/>
                <a:gd name="T12" fmla="*/ 11 w 14"/>
                <a:gd name="T13" fmla="*/ 8 h 15"/>
                <a:gd name="T14" fmla="*/ 7 w 14"/>
                <a:gd name="T15" fmla="*/ 3 h 15"/>
                <a:gd name="T16" fmla="*/ 3 w 14"/>
                <a:gd name="T17" fmla="*/ 8 h 15"/>
                <a:gd name="T18" fmla="*/ 7 w 14"/>
                <a:gd name="T19" fmla="*/ 13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5">
                  <a:moveTo>
                    <a:pt x="7" y="0"/>
                  </a:moveTo>
                  <a:cubicBezTo>
                    <a:pt x="12" y="0"/>
                    <a:pt x="14" y="3"/>
                    <a:pt x="14" y="8"/>
                  </a:cubicBezTo>
                  <a:cubicBezTo>
                    <a:pt x="14" y="12"/>
                    <a:pt x="12" y="15"/>
                    <a:pt x="7" y="15"/>
                  </a:cubicBezTo>
                  <a:cubicBezTo>
                    <a:pt x="2" y="15"/>
                    <a:pt x="0" y="12"/>
                    <a:pt x="0" y="8"/>
                  </a:cubicBezTo>
                  <a:cubicBezTo>
                    <a:pt x="0" y="3"/>
                    <a:pt x="3" y="0"/>
                    <a:pt x="7" y="0"/>
                  </a:cubicBezTo>
                  <a:close/>
                  <a:moveTo>
                    <a:pt x="7" y="13"/>
                  </a:moveTo>
                  <a:cubicBezTo>
                    <a:pt x="10" y="13"/>
                    <a:pt x="11" y="10"/>
                    <a:pt x="11" y="8"/>
                  </a:cubicBezTo>
                  <a:cubicBezTo>
                    <a:pt x="11" y="5"/>
                    <a:pt x="10" y="3"/>
                    <a:pt x="7" y="3"/>
                  </a:cubicBezTo>
                  <a:cubicBezTo>
                    <a:pt x="5" y="3"/>
                    <a:pt x="3" y="5"/>
                    <a:pt x="3" y="8"/>
                  </a:cubicBezTo>
                  <a:cubicBezTo>
                    <a:pt x="3" y="10"/>
                    <a:pt x="4" y="13"/>
                    <a:pt x="7" y="1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65" name="Rectangle 50"/>
            <p:cNvSpPr>
              <a:spLocks noChangeArrowheads="1"/>
            </p:cNvSpPr>
            <p:nvPr userDrawn="1"/>
          </p:nvSpPr>
          <p:spPr bwMode="auto">
            <a:xfrm>
              <a:off x="5384800" y="2052638"/>
              <a:ext cx="14288"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66" name="Freeform 51"/>
            <p:cNvSpPr>
              <a:spLocks/>
            </p:cNvSpPr>
            <p:nvPr userDrawn="1"/>
          </p:nvSpPr>
          <p:spPr bwMode="auto">
            <a:xfrm>
              <a:off x="5434013" y="2168525"/>
              <a:ext cx="15875" cy="15875"/>
            </a:xfrm>
            <a:custGeom>
              <a:avLst/>
              <a:gdLst>
                <a:gd name="T0" fmla="*/ 3 w 10"/>
                <a:gd name="T1" fmla="*/ 10 h 10"/>
                <a:gd name="T2" fmla="*/ 0 w 10"/>
                <a:gd name="T3" fmla="*/ 7 h 10"/>
                <a:gd name="T4" fmla="*/ 8 w 10"/>
                <a:gd name="T5" fmla="*/ 0 h 10"/>
                <a:gd name="T6" fmla="*/ 10 w 10"/>
                <a:gd name="T7" fmla="*/ 2 h 10"/>
                <a:gd name="T8" fmla="*/ 3 w 10"/>
                <a:gd name="T9" fmla="*/ 10 h 10"/>
              </a:gdLst>
              <a:ahLst/>
              <a:cxnLst>
                <a:cxn ang="0">
                  <a:pos x="T0" y="T1"/>
                </a:cxn>
                <a:cxn ang="0">
                  <a:pos x="T2" y="T3"/>
                </a:cxn>
                <a:cxn ang="0">
                  <a:pos x="T4" y="T5"/>
                </a:cxn>
                <a:cxn ang="0">
                  <a:pos x="T6" y="T7"/>
                </a:cxn>
                <a:cxn ang="0">
                  <a:pos x="T8" y="T9"/>
                </a:cxn>
              </a:cxnLst>
              <a:rect l="0" t="0" r="r" b="b"/>
              <a:pathLst>
                <a:path w="10" h="10">
                  <a:moveTo>
                    <a:pt x="3" y="10"/>
                  </a:moveTo>
                  <a:lnTo>
                    <a:pt x="0" y="7"/>
                  </a:lnTo>
                  <a:lnTo>
                    <a:pt x="8" y="0"/>
                  </a:lnTo>
                  <a:lnTo>
                    <a:pt x="10" y="2"/>
                  </a:lnTo>
                  <a:lnTo>
                    <a:pt x="3"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67" name="Rectangle 52"/>
            <p:cNvSpPr>
              <a:spLocks noChangeArrowheads="1"/>
            </p:cNvSpPr>
            <p:nvPr userDrawn="1"/>
          </p:nvSpPr>
          <p:spPr bwMode="auto">
            <a:xfrm>
              <a:off x="5557838" y="2219325"/>
              <a:ext cx="3175" cy="1428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68" name="Freeform 53"/>
            <p:cNvSpPr>
              <a:spLocks/>
            </p:cNvSpPr>
            <p:nvPr userDrawn="1"/>
          </p:nvSpPr>
          <p:spPr bwMode="auto">
            <a:xfrm>
              <a:off x="5673725" y="2168525"/>
              <a:ext cx="15875" cy="15875"/>
            </a:xfrm>
            <a:custGeom>
              <a:avLst/>
              <a:gdLst>
                <a:gd name="T0" fmla="*/ 7 w 10"/>
                <a:gd name="T1" fmla="*/ 10 h 10"/>
                <a:gd name="T2" fmla="*/ 0 w 10"/>
                <a:gd name="T3" fmla="*/ 2 h 10"/>
                <a:gd name="T4" fmla="*/ 2 w 10"/>
                <a:gd name="T5" fmla="*/ 0 h 10"/>
                <a:gd name="T6" fmla="*/ 10 w 10"/>
                <a:gd name="T7" fmla="*/ 7 h 10"/>
                <a:gd name="T8" fmla="*/ 7 w 10"/>
                <a:gd name="T9" fmla="*/ 10 h 10"/>
              </a:gdLst>
              <a:ahLst/>
              <a:cxnLst>
                <a:cxn ang="0">
                  <a:pos x="T0" y="T1"/>
                </a:cxn>
                <a:cxn ang="0">
                  <a:pos x="T2" y="T3"/>
                </a:cxn>
                <a:cxn ang="0">
                  <a:pos x="T4" y="T5"/>
                </a:cxn>
                <a:cxn ang="0">
                  <a:pos x="T6" y="T7"/>
                </a:cxn>
                <a:cxn ang="0">
                  <a:pos x="T8" y="T9"/>
                </a:cxn>
              </a:cxnLst>
              <a:rect l="0" t="0" r="r" b="b"/>
              <a:pathLst>
                <a:path w="10" h="10">
                  <a:moveTo>
                    <a:pt x="7" y="10"/>
                  </a:moveTo>
                  <a:lnTo>
                    <a:pt x="0" y="2"/>
                  </a:lnTo>
                  <a:lnTo>
                    <a:pt x="2" y="0"/>
                  </a:lnTo>
                  <a:lnTo>
                    <a:pt x="10" y="7"/>
                  </a:lnTo>
                  <a:lnTo>
                    <a:pt x="7"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69" name="Rectangle 54"/>
            <p:cNvSpPr>
              <a:spLocks noChangeArrowheads="1"/>
            </p:cNvSpPr>
            <p:nvPr userDrawn="1"/>
          </p:nvSpPr>
          <p:spPr bwMode="auto">
            <a:xfrm>
              <a:off x="5724525" y="2052638"/>
              <a:ext cx="14288"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70" name="Freeform 55"/>
            <p:cNvSpPr>
              <a:spLocks/>
            </p:cNvSpPr>
            <p:nvPr userDrawn="1"/>
          </p:nvSpPr>
          <p:spPr bwMode="auto">
            <a:xfrm>
              <a:off x="5673725" y="1928813"/>
              <a:ext cx="15875" cy="11113"/>
            </a:xfrm>
            <a:custGeom>
              <a:avLst/>
              <a:gdLst>
                <a:gd name="T0" fmla="*/ 2 w 10"/>
                <a:gd name="T1" fmla="*/ 7 h 7"/>
                <a:gd name="T2" fmla="*/ 0 w 10"/>
                <a:gd name="T3" fmla="*/ 7 h 7"/>
                <a:gd name="T4" fmla="*/ 7 w 10"/>
                <a:gd name="T5" fmla="*/ 0 h 7"/>
                <a:gd name="T6" fmla="*/ 10 w 10"/>
                <a:gd name="T7" fmla="*/ 3 h 7"/>
                <a:gd name="T8" fmla="*/ 2 w 10"/>
                <a:gd name="T9" fmla="*/ 7 h 7"/>
              </a:gdLst>
              <a:ahLst/>
              <a:cxnLst>
                <a:cxn ang="0">
                  <a:pos x="T0" y="T1"/>
                </a:cxn>
                <a:cxn ang="0">
                  <a:pos x="T2" y="T3"/>
                </a:cxn>
                <a:cxn ang="0">
                  <a:pos x="T4" y="T5"/>
                </a:cxn>
                <a:cxn ang="0">
                  <a:pos x="T6" y="T7"/>
                </a:cxn>
                <a:cxn ang="0">
                  <a:pos x="T8" y="T9"/>
                </a:cxn>
              </a:cxnLst>
              <a:rect l="0" t="0" r="r" b="b"/>
              <a:pathLst>
                <a:path w="10" h="7">
                  <a:moveTo>
                    <a:pt x="2" y="7"/>
                  </a:moveTo>
                  <a:lnTo>
                    <a:pt x="0" y="7"/>
                  </a:lnTo>
                  <a:lnTo>
                    <a:pt x="7" y="0"/>
                  </a:lnTo>
                  <a:lnTo>
                    <a:pt x="10" y="3"/>
                  </a:lnTo>
                  <a:lnTo>
                    <a:pt x="2" y="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71" name="Rectangle 56"/>
            <p:cNvSpPr>
              <a:spLocks noChangeArrowheads="1"/>
            </p:cNvSpPr>
            <p:nvPr userDrawn="1"/>
          </p:nvSpPr>
          <p:spPr bwMode="auto">
            <a:xfrm>
              <a:off x="5557838" y="1878013"/>
              <a:ext cx="3175" cy="158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72" name="Freeform 57"/>
            <p:cNvSpPr>
              <a:spLocks/>
            </p:cNvSpPr>
            <p:nvPr userDrawn="1"/>
          </p:nvSpPr>
          <p:spPr bwMode="auto">
            <a:xfrm>
              <a:off x="5434013" y="1928813"/>
              <a:ext cx="15875" cy="11113"/>
            </a:xfrm>
            <a:custGeom>
              <a:avLst/>
              <a:gdLst>
                <a:gd name="T0" fmla="*/ 8 w 10"/>
                <a:gd name="T1" fmla="*/ 7 h 7"/>
                <a:gd name="T2" fmla="*/ 0 w 10"/>
                <a:gd name="T3" fmla="*/ 3 h 7"/>
                <a:gd name="T4" fmla="*/ 3 w 10"/>
                <a:gd name="T5" fmla="*/ 0 h 7"/>
                <a:gd name="T6" fmla="*/ 10 w 10"/>
                <a:gd name="T7" fmla="*/ 7 h 7"/>
                <a:gd name="T8" fmla="*/ 8 w 10"/>
                <a:gd name="T9" fmla="*/ 7 h 7"/>
              </a:gdLst>
              <a:ahLst/>
              <a:cxnLst>
                <a:cxn ang="0">
                  <a:pos x="T0" y="T1"/>
                </a:cxn>
                <a:cxn ang="0">
                  <a:pos x="T2" y="T3"/>
                </a:cxn>
                <a:cxn ang="0">
                  <a:pos x="T4" y="T5"/>
                </a:cxn>
                <a:cxn ang="0">
                  <a:pos x="T6" y="T7"/>
                </a:cxn>
                <a:cxn ang="0">
                  <a:pos x="T8" y="T9"/>
                </a:cxn>
              </a:cxnLst>
              <a:rect l="0" t="0" r="r" b="b"/>
              <a:pathLst>
                <a:path w="10" h="7">
                  <a:moveTo>
                    <a:pt x="8" y="7"/>
                  </a:moveTo>
                  <a:lnTo>
                    <a:pt x="0" y="3"/>
                  </a:lnTo>
                  <a:lnTo>
                    <a:pt x="3" y="0"/>
                  </a:lnTo>
                  <a:lnTo>
                    <a:pt x="10" y="7"/>
                  </a:lnTo>
                  <a:lnTo>
                    <a:pt x="8" y="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73" name="Freeform 58"/>
            <p:cNvSpPr>
              <a:spLocks noEditPoints="1"/>
            </p:cNvSpPr>
            <p:nvPr userDrawn="1"/>
          </p:nvSpPr>
          <p:spPr bwMode="auto">
            <a:xfrm>
              <a:off x="5541963" y="2041525"/>
              <a:ext cx="34925" cy="30163"/>
            </a:xfrm>
            <a:custGeom>
              <a:avLst/>
              <a:gdLst>
                <a:gd name="T0" fmla="*/ 5 w 9"/>
                <a:gd name="T1" fmla="*/ 0 h 8"/>
                <a:gd name="T2" fmla="*/ 2 w 9"/>
                <a:gd name="T3" fmla="*/ 1 h 8"/>
                <a:gd name="T4" fmla="*/ 2 w 9"/>
                <a:gd name="T5" fmla="*/ 7 h 8"/>
                <a:gd name="T6" fmla="*/ 5 w 9"/>
                <a:gd name="T7" fmla="*/ 8 h 8"/>
                <a:gd name="T8" fmla="*/ 8 w 9"/>
                <a:gd name="T9" fmla="*/ 7 h 8"/>
                <a:gd name="T10" fmla="*/ 8 w 9"/>
                <a:gd name="T11" fmla="*/ 1 h 8"/>
                <a:gd name="T12" fmla="*/ 5 w 9"/>
                <a:gd name="T13" fmla="*/ 0 h 8"/>
                <a:gd name="T14" fmla="*/ 7 w 9"/>
                <a:gd name="T15" fmla="*/ 6 h 8"/>
                <a:gd name="T16" fmla="*/ 3 w 9"/>
                <a:gd name="T17" fmla="*/ 6 h 8"/>
                <a:gd name="T18" fmla="*/ 3 w 9"/>
                <a:gd name="T19" fmla="*/ 2 h 8"/>
                <a:gd name="T20" fmla="*/ 7 w 9"/>
                <a:gd name="T21" fmla="*/ 2 h 8"/>
                <a:gd name="T22" fmla="*/ 7 w 9"/>
                <a:gd name="T23"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8">
                  <a:moveTo>
                    <a:pt x="5" y="0"/>
                  </a:moveTo>
                  <a:cubicBezTo>
                    <a:pt x="4" y="0"/>
                    <a:pt x="3" y="0"/>
                    <a:pt x="2" y="1"/>
                  </a:cubicBezTo>
                  <a:cubicBezTo>
                    <a:pt x="0" y="3"/>
                    <a:pt x="0" y="5"/>
                    <a:pt x="2" y="7"/>
                  </a:cubicBezTo>
                  <a:cubicBezTo>
                    <a:pt x="3" y="8"/>
                    <a:pt x="4" y="8"/>
                    <a:pt x="5" y="8"/>
                  </a:cubicBezTo>
                  <a:cubicBezTo>
                    <a:pt x="6" y="8"/>
                    <a:pt x="7" y="8"/>
                    <a:pt x="8" y="7"/>
                  </a:cubicBezTo>
                  <a:cubicBezTo>
                    <a:pt x="9" y="5"/>
                    <a:pt x="9" y="3"/>
                    <a:pt x="8" y="1"/>
                  </a:cubicBezTo>
                  <a:cubicBezTo>
                    <a:pt x="7" y="0"/>
                    <a:pt x="6" y="0"/>
                    <a:pt x="5" y="0"/>
                  </a:cubicBezTo>
                  <a:close/>
                  <a:moveTo>
                    <a:pt x="7" y="6"/>
                  </a:moveTo>
                  <a:cubicBezTo>
                    <a:pt x="6" y="7"/>
                    <a:pt x="4" y="7"/>
                    <a:pt x="3" y="6"/>
                  </a:cubicBezTo>
                  <a:cubicBezTo>
                    <a:pt x="2" y="5"/>
                    <a:pt x="2" y="3"/>
                    <a:pt x="3" y="2"/>
                  </a:cubicBezTo>
                  <a:cubicBezTo>
                    <a:pt x="4" y="1"/>
                    <a:pt x="6" y="1"/>
                    <a:pt x="7" y="2"/>
                  </a:cubicBezTo>
                  <a:cubicBezTo>
                    <a:pt x="8" y="3"/>
                    <a:pt x="8" y="5"/>
                    <a:pt x="7" y="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74" name="Freeform 59"/>
            <p:cNvSpPr>
              <a:spLocks noEditPoints="1"/>
            </p:cNvSpPr>
            <p:nvPr userDrawn="1"/>
          </p:nvSpPr>
          <p:spPr bwMode="auto">
            <a:xfrm>
              <a:off x="5468938" y="1963738"/>
              <a:ext cx="185738" cy="185738"/>
            </a:xfrm>
            <a:custGeom>
              <a:avLst/>
              <a:gdLst>
                <a:gd name="T0" fmla="*/ 17 w 48"/>
                <a:gd name="T1" fmla="*/ 17 h 48"/>
                <a:gd name="T2" fmla="*/ 17 w 48"/>
                <a:gd name="T3" fmla="*/ 17 h 48"/>
                <a:gd name="T4" fmla="*/ 0 w 48"/>
                <a:gd name="T5" fmla="*/ 48 h 48"/>
                <a:gd name="T6" fmla="*/ 31 w 48"/>
                <a:gd name="T7" fmla="*/ 31 h 48"/>
                <a:gd name="T8" fmla="*/ 31 w 48"/>
                <a:gd name="T9" fmla="*/ 31 h 48"/>
                <a:gd name="T10" fmla="*/ 48 w 48"/>
                <a:gd name="T11" fmla="*/ 0 h 48"/>
                <a:gd name="T12" fmla="*/ 17 w 48"/>
                <a:gd name="T13" fmla="*/ 17 h 48"/>
                <a:gd name="T14" fmla="*/ 28 w 48"/>
                <a:gd name="T15" fmla="*/ 28 h 48"/>
                <a:gd name="T16" fmla="*/ 24 w 48"/>
                <a:gd name="T17" fmla="*/ 29 h 48"/>
                <a:gd name="T18" fmla="*/ 20 w 48"/>
                <a:gd name="T19" fmla="*/ 28 h 48"/>
                <a:gd name="T20" fmla="*/ 20 w 48"/>
                <a:gd name="T21" fmla="*/ 20 h 48"/>
                <a:gd name="T22" fmla="*/ 24 w 48"/>
                <a:gd name="T23" fmla="*/ 19 h 48"/>
                <a:gd name="T24" fmla="*/ 28 w 48"/>
                <a:gd name="T25" fmla="*/ 20 h 48"/>
                <a:gd name="T26" fmla="*/ 28 w 48"/>
                <a:gd name="T27" fmla="*/ 2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17" y="17"/>
                  </a:moveTo>
                  <a:cubicBezTo>
                    <a:pt x="17" y="17"/>
                    <a:pt x="17" y="17"/>
                    <a:pt x="17" y="17"/>
                  </a:cubicBezTo>
                  <a:cubicBezTo>
                    <a:pt x="0" y="48"/>
                    <a:pt x="0" y="48"/>
                    <a:pt x="0" y="48"/>
                  </a:cubicBezTo>
                  <a:cubicBezTo>
                    <a:pt x="31" y="31"/>
                    <a:pt x="31" y="31"/>
                    <a:pt x="31" y="31"/>
                  </a:cubicBezTo>
                  <a:cubicBezTo>
                    <a:pt x="31" y="31"/>
                    <a:pt x="31" y="31"/>
                    <a:pt x="31" y="31"/>
                  </a:cubicBezTo>
                  <a:cubicBezTo>
                    <a:pt x="48" y="0"/>
                    <a:pt x="48" y="0"/>
                    <a:pt x="48" y="0"/>
                  </a:cubicBezTo>
                  <a:lnTo>
                    <a:pt x="17" y="17"/>
                  </a:lnTo>
                  <a:close/>
                  <a:moveTo>
                    <a:pt x="28" y="28"/>
                  </a:moveTo>
                  <a:cubicBezTo>
                    <a:pt x="27" y="29"/>
                    <a:pt x="25" y="29"/>
                    <a:pt x="24" y="29"/>
                  </a:cubicBezTo>
                  <a:cubicBezTo>
                    <a:pt x="23" y="29"/>
                    <a:pt x="21" y="29"/>
                    <a:pt x="20" y="28"/>
                  </a:cubicBezTo>
                  <a:cubicBezTo>
                    <a:pt x="18" y="26"/>
                    <a:pt x="18" y="22"/>
                    <a:pt x="20" y="20"/>
                  </a:cubicBezTo>
                  <a:cubicBezTo>
                    <a:pt x="21" y="19"/>
                    <a:pt x="23" y="19"/>
                    <a:pt x="24" y="19"/>
                  </a:cubicBezTo>
                  <a:cubicBezTo>
                    <a:pt x="25" y="19"/>
                    <a:pt x="27" y="19"/>
                    <a:pt x="28" y="20"/>
                  </a:cubicBezTo>
                  <a:cubicBezTo>
                    <a:pt x="30" y="22"/>
                    <a:pt x="30" y="26"/>
                    <a:pt x="28" y="2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75" name="Freeform 60"/>
          <p:cNvSpPr>
            <a:spLocks noEditPoints="1"/>
          </p:cNvSpPr>
          <p:nvPr userDrawn="1"/>
        </p:nvSpPr>
        <p:spPr bwMode="auto">
          <a:xfrm>
            <a:off x="7493000" y="966788"/>
            <a:ext cx="287867" cy="215900"/>
          </a:xfrm>
          <a:custGeom>
            <a:avLst/>
            <a:gdLst>
              <a:gd name="T0" fmla="*/ 47 w 56"/>
              <a:gd name="T1" fmla="*/ 16 h 56"/>
              <a:gd name="T2" fmla="*/ 33 w 56"/>
              <a:gd name="T3" fmla="*/ 6 h 56"/>
              <a:gd name="T4" fmla="*/ 15 w 56"/>
              <a:gd name="T5" fmla="*/ 9 h 56"/>
              <a:gd name="T6" fmla="*/ 5 w 56"/>
              <a:gd name="T7" fmla="*/ 23 h 56"/>
              <a:gd name="T8" fmla="*/ 8 w 56"/>
              <a:gd name="T9" fmla="*/ 40 h 56"/>
              <a:gd name="T10" fmla="*/ 23 w 56"/>
              <a:gd name="T11" fmla="*/ 50 h 56"/>
              <a:gd name="T12" fmla="*/ 40 w 56"/>
              <a:gd name="T13" fmla="*/ 47 h 56"/>
              <a:gd name="T14" fmla="*/ 50 w 56"/>
              <a:gd name="T15" fmla="*/ 33 h 56"/>
              <a:gd name="T16" fmla="*/ 42 w 56"/>
              <a:gd name="T17" fmla="*/ 36 h 56"/>
              <a:gd name="T18" fmla="*/ 41 w 56"/>
              <a:gd name="T19" fmla="*/ 38 h 56"/>
              <a:gd name="T20" fmla="*/ 38 w 56"/>
              <a:gd name="T21" fmla="*/ 40 h 56"/>
              <a:gd name="T22" fmla="*/ 36 w 56"/>
              <a:gd name="T23" fmla="*/ 42 h 56"/>
              <a:gd name="T24" fmla="*/ 35 w 56"/>
              <a:gd name="T25" fmla="*/ 42 h 56"/>
              <a:gd name="T26" fmla="*/ 32 w 56"/>
              <a:gd name="T27" fmla="*/ 44 h 56"/>
              <a:gd name="T28" fmla="*/ 30 w 56"/>
              <a:gd name="T29" fmla="*/ 44 h 56"/>
              <a:gd name="T30" fmla="*/ 29 w 56"/>
              <a:gd name="T31" fmla="*/ 44 h 56"/>
              <a:gd name="T32" fmla="*/ 27 w 56"/>
              <a:gd name="T33" fmla="*/ 44 h 56"/>
              <a:gd name="T34" fmla="*/ 25 w 56"/>
              <a:gd name="T35" fmla="*/ 44 h 56"/>
              <a:gd name="T36" fmla="*/ 23 w 56"/>
              <a:gd name="T37" fmla="*/ 44 h 56"/>
              <a:gd name="T38" fmla="*/ 20 w 56"/>
              <a:gd name="T39" fmla="*/ 42 h 56"/>
              <a:gd name="T40" fmla="*/ 19 w 56"/>
              <a:gd name="T41" fmla="*/ 42 h 56"/>
              <a:gd name="T42" fmla="*/ 17 w 56"/>
              <a:gd name="T43" fmla="*/ 40 h 56"/>
              <a:gd name="T44" fmla="*/ 15 w 56"/>
              <a:gd name="T45" fmla="*/ 38 h 56"/>
              <a:gd name="T46" fmla="*/ 13 w 56"/>
              <a:gd name="T47" fmla="*/ 36 h 56"/>
              <a:gd name="T48" fmla="*/ 12 w 56"/>
              <a:gd name="T49" fmla="*/ 31 h 56"/>
              <a:gd name="T50" fmla="*/ 11 w 56"/>
              <a:gd name="T51" fmla="*/ 30 h 56"/>
              <a:gd name="T52" fmla="*/ 11 w 56"/>
              <a:gd name="T53" fmla="*/ 28 h 56"/>
              <a:gd name="T54" fmla="*/ 11 w 56"/>
              <a:gd name="T55" fmla="*/ 26 h 56"/>
              <a:gd name="T56" fmla="*/ 12 w 56"/>
              <a:gd name="T57" fmla="*/ 24 h 56"/>
              <a:gd name="T58" fmla="*/ 12 w 56"/>
              <a:gd name="T59" fmla="*/ 23 h 56"/>
              <a:gd name="T60" fmla="*/ 13 w 56"/>
              <a:gd name="T61" fmla="*/ 20 h 56"/>
              <a:gd name="T62" fmla="*/ 15 w 56"/>
              <a:gd name="T63" fmla="*/ 18 h 56"/>
              <a:gd name="T64" fmla="*/ 17 w 56"/>
              <a:gd name="T65" fmla="*/ 15 h 56"/>
              <a:gd name="T66" fmla="*/ 19 w 56"/>
              <a:gd name="T67" fmla="*/ 14 h 56"/>
              <a:gd name="T68" fmla="*/ 20 w 56"/>
              <a:gd name="T69" fmla="*/ 13 h 56"/>
              <a:gd name="T70" fmla="*/ 23 w 56"/>
              <a:gd name="T71" fmla="*/ 12 h 56"/>
              <a:gd name="T72" fmla="*/ 24 w 56"/>
              <a:gd name="T73" fmla="*/ 12 h 56"/>
              <a:gd name="T74" fmla="*/ 26 w 56"/>
              <a:gd name="T75" fmla="*/ 12 h 56"/>
              <a:gd name="T76" fmla="*/ 28 w 56"/>
              <a:gd name="T77" fmla="*/ 11 h 56"/>
              <a:gd name="T78" fmla="*/ 30 w 56"/>
              <a:gd name="T79" fmla="*/ 12 h 56"/>
              <a:gd name="T80" fmla="*/ 32 w 56"/>
              <a:gd name="T81" fmla="*/ 12 h 56"/>
              <a:gd name="T82" fmla="*/ 33 w 56"/>
              <a:gd name="T83" fmla="*/ 12 h 56"/>
              <a:gd name="T84" fmla="*/ 36 w 56"/>
              <a:gd name="T85" fmla="*/ 14 h 56"/>
              <a:gd name="T86" fmla="*/ 38 w 56"/>
              <a:gd name="T87" fmla="*/ 15 h 56"/>
              <a:gd name="T88" fmla="*/ 40 w 56"/>
              <a:gd name="T89" fmla="*/ 17 h 56"/>
              <a:gd name="T90" fmla="*/ 42 w 56"/>
              <a:gd name="T91" fmla="*/ 19 h 56"/>
              <a:gd name="T92" fmla="*/ 43 w 56"/>
              <a:gd name="T93" fmla="*/ 23 h 56"/>
              <a:gd name="T94" fmla="*/ 44 w 56"/>
              <a:gd name="T95" fmla="*/ 24 h 56"/>
              <a:gd name="T96" fmla="*/ 44 w 56"/>
              <a:gd name="T97" fmla="*/ 25 h 56"/>
              <a:gd name="T98" fmla="*/ 44 w 56"/>
              <a:gd name="T99" fmla="*/ 27 h 56"/>
              <a:gd name="T100" fmla="*/ 44 w 56"/>
              <a:gd name="T101" fmla="*/ 29 h 56"/>
              <a:gd name="T102" fmla="*/ 44 w 56"/>
              <a:gd name="T103" fmla="*/ 31 h 56"/>
              <a:gd name="T104" fmla="*/ 42 w 56"/>
              <a:gd name="T105" fmla="*/ 3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6" h="56">
                <a:moveTo>
                  <a:pt x="56" y="33"/>
                </a:moveTo>
                <a:cubicBezTo>
                  <a:pt x="56" y="23"/>
                  <a:pt x="56" y="23"/>
                  <a:pt x="56" y="23"/>
                </a:cubicBezTo>
                <a:cubicBezTo>
                  <a:pt x="50" y="23"/>
                  <a:pt x="50" y="23"/>
                  <a:pt x="50" y="23"/>
                </a:cubicBezTo>
                <a:cubicBezTo>
                  <a:pt x="49" y="20"/>
                  <a:pt x="48" y="18"/>
                  <a:pt x="47" y="16"/>
                </a:cubicBezTo>
                <a:cubicBezTo>
                  <a:pt x="51" y="12"/>
                  <a:pt x="51" y="12"/>
                  <a:pt x="51" y="12"/>
                </a:cubicBezTo>
                <a:cubicBezTo>
                  <a:pt x="44" y="5"/>
                  <a:pt x="44" y="5"/>
                  <a:pt x="44" y="5"/>
                </a:cubicBezTo>
                <a:cubicBezTo>
                  <a:pt x="40" y="9"/>
                  <a:pt x="40" y="9"/>
                  <a:pt x="40" y="9"/>
                </a:cubicBezTo>
                <a:cubicBezTo>
                  <a:pt x="38" y="7"/>
                  <a:pt x="35" y="6"/>
                  <a:pt x="33" y="6"/>
                </a:cubicBezTo>
                <a:cubicBezTo>
                  <a:pt x="33" y="0"/>
                  <a:pt x="33" y="0"/>
                  <a:pt x="33" y="0"/>
                </a:cubicBezTo>
                <a:cubicBezTo>
                  <a:pt x="23" y="0"/>
                  <a:pt x="23" y="0"/>
                  <a:pt x="23" y="0"/>
                </a:cubicBezTo>
                <a:cubicBezTo>
                  <a:pt x="23" y="6"/>
                  <a:pt x="23" y="6"/>
                  <a:pt x="23" y="6"/>
                </a:cubicBezTo>
                <a:cubicBezTo>
                  <a:pt x="20" y="6"/>
                  <a:pt x="18" y="7"/>
                  <a:pt x="15" y="9"/>
                </a:cubicBezTo>
                <a:cubicBezTo>
                  <a:pt x="11" y="5"/>
                  <a:pt x="11" y="5"/>
                  <a:pt x="11" y="5"/>
                </a:cubicBezTo>
                <a:cubicBezTo>
                  <a:pt x="4" y="12"/>
                  <a:pt x="4" y="12"/>
                  <a:pt x="4" y="12"/>
                </a:cubicBezTo>
                <a:cubicBezTo>
                  <a:pt x="8" y="16"/>
                  <a:pt x="8" y="16"/>
                  <a:pt x="8" y="16"/>
                </a:cubicBezTo>
                <a:cubicBezTo>
                  <a:pt x="7" y="18"/>
                  <a:pt x="6" y="20"/>
                  <a:pt x="5" y="23"/>
                </a:cubicBezTo>
                <a:cubicBezTo>
                  <a:pt x="0" y="23"/>
                  <a:pt x="0" y="23"/>
                  <a:pt x="0" y="23"/>
                </a:cubicBezTo>
                <a:cubicBezTo>
                  <a:pt x="0" y="33"/>
                  <a:pt x="0" y="33"/>
                  <a:pt x="0" y="33"/>
                </a:cubicBezTo>
                <a:cubicBezTo>
                  <a:pt x="5" y="33"/>
                  <a:pt x="5" y="33"/>
                  <a:pt x="5" y="33"/>
                </a:cubicBezTo>
                <a:cubicBezTo>
                  <a:pt x="6" y="36"/>
                  <a:pt x="7" y="38"/>
                  <a:pt x="8" y="40"/>
                </a:cubicBezTo>
                <a:cubicBezTo>
                  <a:pt x="4" y="44"/>
                  <a:pt x="4" y="44"/>
                  <a:pt x="4" y="44"/>
                </a:cubicBezTo>
                <a:cubicBezTo>
                  <a:pt x="11" y="51"/>
                  <a:pt x="11" y="51"/>
                  <a:pt x="11" y="51"/>
                </a:cubicBezTo>
                <a:cubicBezTo>
                  <a:pt x="15" y="47"/>
                  <a:pt x="15" y="47"/>
                  <a:pt x="15" y="47"/>
                </a:cubicBezTo>
                <a:cubicBezTo>
                  <a:pt x="18" y="49"/>
                  <a:pt x="20" y="50"/>
                  <a:pt x="23" y="50"/>
                </a:cubicBezTo>
                <a:cubicBezTo>
                  <a:pt x="23" y="56"/>
                  <a:pt x="23" y="56"/>
                  <a:pt x="23" y="56"/>
                </a:cubicBezTo>
                <a:cubicBezTo>
                  <a:pt x="33" y="56"/>
                  <a:pt x="33" y="56"/>
                  <a:pt x="33" y="56"/>
                </a:cubicBezTo>
                <a:cubicBezTo>
                  <a:pt x="33" y="50"/>
                  <a:pt x="33" y="50"/>
                  <a:pt x="33" y="50"/>
                </a:cubicBezTo>
                <a:cubicBezTo>
                  <a:pt x="35" y="50"/>
                  <a:pt x="38" y="49"/>
                  <a:pt x="40" y="47"/>
                </a:cubicBezTo>
                <a:cubicBezTo>
                  <a:pt x="44" y="51"/>
                  <a:pt x="44" y="51"/>
                  <a:pt x="44" y="51"/>
                </a:cubicBezTo>
                <a:cubicBezTo>
                  <a:pt x="51" y="44"/>
                  <a:pt x="51" y="44"/>
                  <a:pt x="51" y="44"/>
                </a:cubicBezTo>
                <a:cubicBezTo>
                  <a:pt x="47" y="40"/>
                  <a:pt x="47" y="40"/>
                  <a:pt x="47" y="40"/>
                </a:cubicBezTo>
                <a:cubicBezTo>
                  <a:pt x="48" y="38"/>
                  <a:pt x="49" y="36"/>
                  <a:pt x="50" y="33"/>
                </a:cubicBezTo>
                <a:lnTo>
                  <a:pt x="56" y="33"/>
                </a:lnTo>
                <a:close/>
                <a:moveTo>
                  <a:pt x="42" y="36"/>
                </a:moveTo>
                <a:cubicBezTo>
                  <a:pt x="42" y="36"/>
                  <a:pt x="42" y="36"/>
                  <a:pt x="42" y="36"/>
                </a:cubicBezTo>
                <a:cubicBezTo>
                  <a:pt x="42" y="36"/>
                  <a:pt x="42" y="36"/>
                  <a:pt x="42" y="36"/>
                </a:cubicBezTo>
                <a:cubicBezTo>
                  <a:pt x="42" y="36"/>
                  <a:pt x="42" y="36"/>
                  <a:pt x="42" y="37"/>
                </a:cubicBezTo>
                <a:cubicBezTo>
                  <a:pt x="42" y="37"/>
                  <a:pt x="42" y="37"/>
                  <a:pt x="42" y="37"/>
                </a:cubicBezTo>
                <a:cubicBezTo>
                  <a:pt x="41" y="37"/>
                  <a:pt x="41" y="38"/>
                  <a:pt x="41" y="38"/>
                </a:cubicBezTo>
                <a:cubicBezTo>
                  <a:pt x="41" y="38"/>
                  <a:pt x="41" y="38"/>
                  <a:pt x="41" y="38"/>
                </a:cubicBezTo>
                <a:cubicBezTo>
                  <a:pt x="40" y="38"/>
                  <a:pt x="40" y="38"/>
                  <a:pt x="40" y="39"/>
                </a:cubicBezTo>
                <a:cubicBezTo>
                  <a:pt x="40" y="39"/>
                  <a:pt x="40" y="39"/>
                  <a:pt x="40" y="39"/>
                </a:cubicBezTo>
                <a:cubicBezTo>
                  <a:pt x="40" y="39"/>
                  <a:pt x="39" y="40"/>
                  <a:pt x="38" y="40"/>
                </a:cubicBezTo>
                <a:cubicBezTo>
                  <a:pt x="38" y="40"/>
                  <a:pt x="38" y="40"/>
                  <a:pt x="38" y="40"/>
                </a:cubicBezTo>
                <a:cubicBezTo>
                  <a:pt x="38" y="41"/>
                  <a:pt x="38" y="41"/>
                  <a:pt x="38" y="41"/>
                </a:cubicBezTo>
                <a:cubicBezTo>
                  <a:pt x="38" y="41"/>
                  <a:pt x="38" y="41"/>
                  <a:pt x="38" y="41"/>
                </a:cubicBezTo>
                <a:cubicBezTo>
                  <a:pt x="37" y="41"/>
                  <a:pt x="37" y="42"/>
                  <a:pt x="36" y="42"/>
                </a:cubicBezTo>
                <a:cubicBezTo>
                  <a:pt x="36" y="42"/>
                  <a:pt x="36" y="42"/>
                  <a:pt x="36" y="42"/>
                </a:cubicBezTo>
                <a:cubicBezTo>
                  <a:pt x="36" y="42"/>
                  <a:pt x="36" y="42"/>
                  <a:pt x="36" y="42"/>
                </a:cubicBezTo>
                <a:cubicBezTo>
                  <a:pt x="36" y="42"/>
                  <a:pt x="36" y="42"/>
                  <a:pt x="36" y="42"/>
                </a:cubicBezTo>
                <a:cubicBezTo>
                  <a:pt x="36" y="42"/>
                  <a:pt x="36" y="42"/>
                  <a:pt x="35" y="42"/>
                </a:cubicBezTo>
                <a:cubicBezTo>
                  <a:pt x="35" y="42"/>
                  <a:pt x="35" y="42"/>
                  <a:pt x="35" y="42"/>
                </a:cubicBezTo>
                <a:cubicBezTo>
                  <a:pt x="34" y="43"/>
                  <a:pt x="34" y="43"/>
                  <a:pt x="33" y="44"/>
                </a:cubicBezTo>
                <a:cubicBezTo>
                  <a:pt x="33" y="44"/>
                  <a:pt x="33" y="44"/>
                  <a:pt x="33" y="44"/>
                </a:cubicBezTo>
                <a:cubicBezTo>
                  <a:pt x="33" y="44"/>
                  <a:pt x="33" y="44"/>
                  <a:pt x="33" y="44"/>
                </a:cubicBezTo>
                <a:cubicBezTo>
                  <a:pt x="32" y="44"/>
                  <a:pt x="32" y="44"/>
                  <a:pt x="32" y="44"/>
                </a:cubicBezTo>
                <a:cubicBezTo>
                  <a:pt x="32" y="44"/>
                  <a:pt x="32" y="44"/>
                  <a:pt x="32" y="44"/>
                </a:cubicBezTo>
                <a:cubicBezTo>
                  <a:pt x="31" y="44"/>
                  <a:pt x="31" y="44"/>
                  <a:pt x="31" y="44"/>
                </a:cubicBezTo>
                <a:cubicBezTo>
                  <a:pt x="31" y="44"/>
                  <a:pt x="31" y="44"/>
                  <a:pt x="31" y="44"/>
                </a:cubicBezTo>
                <a:cubicBezTo>
                  <a:pt x="31" y="44"/>
                  <a:pt x="30" y="44"/>
                  <a:pt x="30" y="44"/>
                </a:cubicBezTo>
                <a:cubicBezTo>
                  <a:pt x="30" y="44"/>
                  <a:pt x="30" y="44"/>
                  <a:pt x="30" y="44"/>
                </a:cubicBezTo>
                <a:cubicBezTo>
                  <a:pt x="30" y="44"/>
                  <a:pt x="30" y="44"/>
                  <a:pt x="29" y="44"/>
                </a:cubicBezTo>
                <a:cubicBezTo>
                  <a:pt x="29" y="44"/>
                  <a:pt x="29" y="44"/>
                  <a:pt x="29" y="44"/>
                </a:cubicBezTo>
                <a:cubicBezTo>
                  <a:pt x="29" y="44"/>
                  <a:pt x="29" y="44"/>
                  <a:pt x="29" y="44"/>
                </a:cubicBezTo>
                <a:cubicBezTo>
                  <a:pt x="29" y="44"/>
                  <a:pt x="29" y="44"/>
                  <a:pt x="28" y="44"/>
                </a:cubicBezTo>
                <a:cubicBezTo>
                  <a:pt x="28" y="44"/>
                  <a:pt x="28" y="44"/>
                  <a:pt x="28" y="44"/>
                </a:cubicBezTo>
                <a:cubicBezTo>
                  <a:pt x="27" y="44"/>
                  <a:pt x="27" y="44"/>
                  <a:pt x="27" y="44"/>
                </a:cubicBezTo>
                <a:cubicBezTo>
                  <a:pt x="27" y="44"/>
                  <a:pt x="27" y="44"/>
                  <a:pt x="27" y="44"/>
                </a:cubicBezTo>
                <a:cubicBezTo>
                  <a:pt x="26" y="44"/>
                  <a:pt x="26" y="44"/>
                  <a:pt x="26" y="44"/>
                </a:cubicBezTo>
                <a:cubicBezTo>
                  <a:pt x="26" y="44"/>
                  <a:pt x="26" y="44"/>
                  <a:pt x="26" y="44"/>
                </a:cubicBezTo>
                <a:cubicBezTo>
                  <a:pt x="26" y="44"/>
                  <a:pt x="25" y="44"/>
                  <a:pt x="25" y="44"/>
                </a:cubicBezTo>
                <a:cubicBezTo>
                  <a:pt x="25" y="44"/>
                  <a:pt x="25" y="44"/>
                  <a:pt x="25" y="44"/>
                </a:cubicBezTo>
                <a:cubicBezTo>
                  <a:pt x="25" y="44"/>
                  <a:pt x="25" y="44"/>
                  <a:pt x="24" y="44"/>
                </a:cubicBezTo>
                <a:cubicBezTo>
                  <a:pt x="24" y="44"/>
                  <a:pt x="24" y="44"/>
                  <a:pt x="24" y="44"/>
                </a:cubicBezTo>
                <a:cubicBezTo>
                  <a:pt x="24" y="44"/>
                  <a:pt x="24" y="44"/>
                  <a:pt x="24" y="44"/>
                </a:cubicBezTo>
                <a:cubicBezTo>
                  <a:pt x="24" y="44"/>
                  <a:pt x="24" y="44"/>
                  <a:pt x="23" y="44"/>
                </a:cubicBezTo>
                <a:cubicBezTo>
                  <a:pt x="23" y="44"/>
                  <a:pt x="23" y="44"/>
                  <a:pt x="23" y="44"/>
                </a:cubicBezTo>
                <a:cubicBezTo>
                  <a:pt x="23" y="44"/>
                  <a:pt x="23" y="44"/>
                  <a:pt x="23" y="44"/>
                </a:cubicBezTo>
                <a:cubicBezTo>
                  <a:pt x="23" y="44"/>
                  <a:pt x="23" y="44"/>
                  <a:pt x="23" y="44"/>
                </a:cubicBezTo>
                <a:cubicBezTo>
                  <a:pt x="22" y="43"/>
                  <a:pt x="21" y="43"/>
                  <a:pt x="20" y="42"/>
                </a:cubicBezTo>
                <a:cubicBezTo>
                  <a:pt x="20" y="42"/>
                  <a:pt x="20" y="42"/>
                  <a:pt x="20" y="42"/>
                </a:cubicBezTo>
                <a:cubicBezTo>
                  <a:pt x="19" y="42"/>
                  <a:pt x="19" y="42"/>
                  <a:pt x="19" y="42"/>
                </a:cubicBezTo>
                <a:cubicBezTo>
                  <a:pt x="19" y="42"/>
                  <a:pt x="19" y="42"/>
                  <a:pt x="19" y="42"/>
                </a:cubicBezTo>
                <a:cubicBezTo>
                  <a:pt x="19" y="42"/>
                  <a:pt x="19" y="42"/>
                  <a:pt x="19" y="42"/>
                </a:cubicBezTo>
                <a:cubicBezTo>
                  <a:pt x="18" y="42"/>
                  <a:pt x="18" y="41"/>
                  <a:pt x="17" y="41"/>
                </a:cubicBezTo>
                <a:cubicBezTo>
                  <a:pt x="17" y="41"/>
                  <a:pt x="17" y="41"/>
                  <a:pt x="17" y="41"/>
                </a:cubicBezTo>
                <a:cubicBezTo>
                  <a:pt x="17" y="41"/>
                  <a:pt x="17" y="41"/>
                  <a:pt x="17" y="40"/>
                </a:cubicBezTo>
                <a:cubicBezTo>
                  <a:pt x="17" y="40"/>
                  <a:pt x="17" y="40"/>
                  <a:pt x="17" y="40"/>
                </a:cubicBezTo>
                <a:cubicBezTo>
                  <a:pt x="16" y="40"/>
                  <a:pt x="16" y="39"/>
                  <a:pt x="15" y="39"/>
                </a:cubicBezTo>
                <a:cubicBezTo>
                  <a:pt x="15" y="39"/>
                  <a:pt x="15" y="39"/>
                  <a:pt x="15" y="39"/>
                </a:cubicBezTo>
                <a:cubicBezTo>
                  <a:pt x="15" y="38"/>
                  <a:pt x="15" y="38"/>
                  <a:pt x="15" y="38"/>
                </a:cubicBezTo>
                <a:cubicBezTo>
                  <a:pt x="15" y="38"/>
                  <a:pt x="15" y="38"/>
                  <a:pt x="15" y="38"/>
                </a:cubicBezTo>
                <a:cubicBezTo>
                  <a:pt x="14" y="38"/>
                  <a:pt x="14" y="37"/>
                  <a:pt x="14" y="37"/>
                </a:cubicBezTo>
                <a:cubicBezTo>
                  <a:pt x="14" y="37"/>
                  <a:pt x="14" y="37"/>
                  <a:pt x="14" y="37"/>
                </a:cubicBezTo>
                <a:cubicBezTo>
                  <a:pt x="14" y="36"/>
                  <a:pt x="14" y="36"/>
                  <a:pt x="13" y="36"/>
                </a:cubicBezTo>
                <a:cubicBezTo>
                  <a:pt x="13" y="36"/>
                  <a:pt x="13" y="36"/>
                  <a:pt x="13" y="36"/>
                </a:cubicBezTo>
                <a:cubicBezTo>
                  <a:pt x="13" y="36"/>
                  <a:pt x="13" y="36"/>
                  <a:pt x="13" y="36"/>
                </a:cubicBezTo>
                <a:cubicBezTo>
                  <a:pt x="13" y="34"/>
                  <a:pt x="12" y="33"/>
                  <a:pt x="12" y="32"/>
                </a:cubicBezTo>
                <a:cubicBezTo>
                  <a:pt x="12" y="32"/>
                  <a:pt x="12" y="32"/>
                  <a:pt x="12" y="32"/>
                </a:cubicBezTo>
                <a:cubicBezTo>
                  <a:pt x="12" y="32"/>
                  <a:pt x="12" y="32"/>
                  <a:pt x="12" y="31"/>
                </a:cubicBezTo>
                <a:cubicBezTo>
                  <a:pt x="12" y="31"/>
                  <a:pt x="12" y="31"/>
                  <a:pt x="12" y="31"/>
                </a:cubicBezTo>
                <a:cubicBezTo>
                  <a:pt x="11" y="31"/>
                  <a:pt x="11" y="31"/>
                  <a:pt x="11" y="30"/>
                </a:cubicBezTo>
                <a:cubicBezTo>
                  <a:pt x="11" y="30"/>
                  <a:pt x="11" y="30"/>
                  <a:pt x="11" y="30"/>
                </a:cubicBezTo>
                <a:cubicBezTo>
                  <a:pt x="11" y="30"/>
                  <a:pt x="11" y="30"/>
                  <a:pt x="11" y="30"/>
                </a:cubicBezTo>
                <a:cubicBezTo>
                  <a:pt x="11" y="30"/>
                  <a:pt x="11" y="30"/>
                  <a:pt x="11" y="29"/>
                </a:cubicBezTo>
                <a:cubicBezTo>
                  <a:pt x="11" y="29"/>
                  <a:pt x="11" y="29"/>
                  <a:pt x="11" y="29"/>
                </a:cubicBezTo>
                <a:cubicBezTo>
                  <a:pt x="11" y="29"/>
                  <a:pt x="11" y="29"/>
                  <a:pt x="11" y="29"/>
                </a:cubicBezTo>
                <a:cubicBezTo>
                  <a:pt x="11" y="28"/>
                  <a:pt x="11" y="28"/>
                  <a:pt x="11" y="28"/>
                </a:cubicBezTo>
                <a:cubicBezTo>
                  <a:pt x="11" y="28"/>
                  <a:pt x="11" y="27"/>
                  <a:pt x="11" y="27"/>
                </a:cubicBezTo>
                <a:cubicBezTo>
                  <a:pt x="11" y="27"/>
                  <a:pt x="11" y="27"/>
                  <a:pt x="11" y="27"/>
                </a:cubicBezTo>
                <a:cubicBezTo>
                  <a:pt x="11" y="27"/>
                  <a:pt x="11" y="27"/>
                  <a:pt x="11" y="26"/>
                </a:cubicBezTo>
                <a:cubicBezTo>
                  <a:pt x="11" y="26"/>
                  <a:pt x="11" y="26"/>
                  <a:pt x="11" y="26"/>
                </a:cubicBezTo>
                <a:cubicBezTo>
                  <a:pt x="11" y="26"/>
                  <a:pt x="11" y="26"/>
                  <a:pt x="11" y="25"/>
                </a:cubicBezTo>
                <a:cubicBezTo>
                  <a:pt x="11" y="25"/>
                  <a:pt x="11" y="25"/>
                  <a:pt x="11" y="25"/>
                </a:cubicBezTo>
                <a:cubicBezTo>
                  <a:pt x="11" y="25"/>
                  <a:pt x="11" y="25"/>
                  <a:pt x="12" y="25"/>
                </a:cubicBezTo>
                <a:cubicBezTo>
                  <a:pt x="12" y="25"/>
                  <a:pt x="12" y="25"/>
                  <a:pt x="12" y="24"/>
                </a:cubicBezTo>
                <a:cubicBezTo>
                  <a:pt x="12" y="24"/>
                  <a:pt x="12" y="24"/>
                  <a:pt x="12" y="24"/>
                </a:cubicBezTo>
                <a:cubicBezTo>
                  <a:pt x="12" y="24"/>
                  <a:pt x="12" y="24"/>
                  <a:pt x="12" y="24"/>
                </a:cubicBezTo>
                <a:cubicBezTo>
                  <a:pt x="12" y="23"/>
                  <a:pt x="12" y="23"/>
                  <a:pt x="12" y="23"/>
                </a:cubicBezTo>
                <a:cubicBezTo>
                  <a:pt x="12" y="23"/>
                  <a:pt x="12" y="23"/>
                  <a:pt x="12" y="23"/>
                </a:cubicBezTo>
                <a:cubicBezTo>
                  <a:pt x="12" y="23"/>
                  <a:pt x="12" y="23"/>
                  <a:pt x="12" y="23"/>
                </a:cubicBezTo>
                <a:cubicBezTo>
                  <a:pt x="12" y="22"/>
                  <a:pt x="13" y="21"/>
                  <a:pt x="13" y="20"/>
                </a:cubicBezTo>
                <a:cubicBezTo>
                  <a:pt x="13" y="20"/>
                  <a:pt x="13" y="20"/>
                  <a:pt x="13" y="20"/>
                </a:cubicBezTo>
                <a:cubicBezTo>
                  <a:pt x="13" y="20"/>
                  <a:pt x="13" y="20"/>
                  <a:pt x="13" y="20"/>
                </a:cubicBezTo>
                <a:cubicBezTo>
                  <a:pt x="13" y="20"/>
                  <a:pt x="13" y="20"/>
                  <a:pt x="13" y="20"/>
                </a:cubicBezTo>
                <a:cubicBezTo>
                  <a:pt x="14" y="19"/>
                  <a:pt x="14" y="19"/>
                  <a:pt x="14" y="19"/>
                </a:cubicBezTo>
                <a:cubicBezTo>
                  <a:pt x="14" y="19"/>
                  <a:pt x="14" y="19"/>
                  <a:pt x="14" y="19"/>
                </a:cubicBezTo>
                <a:cubicBezTo>
                  <a:pt x="14" y="19"/>
                  <a:pt x="14" y="18"/>
                  <a:pt x="15" y="18"/>
                </a:cubicBezTo>
                <a:cubicBezTo>
                  <a:pt x="15" y="18"/>
                  <a:pt x="15" y="18"/>
                  <a:pt x="15" y="18"/>
                </a:cubicBezTo>
                <a:cubicBezTo>
                  <a:pt x="15" y="17"/>
                  <a:pt x="15" y="17"/>
                  <a:pt x="15" y="17"/>
                </a:cubicBezTo>
                <a:cubicBezTo>
                  <a:pt x="15" y="17"/>
                  <a:pt x="15" y="17"/>
                  <a:pt x="15" y="17"/>
                </a:cubicBezTo>
                <a:cubicBezTo>
                  <a:pt x="16" y="17"/>
                  <a:pt x="16" y="16"/>
                  <a:pt x="17" y="15"/>
                </a:cubicBezTo>
                <a:cubicBezTo>
                  <a:pt x="17" y="15"/>
                  <a:pt x="17" y="15"/>
                  <a:pt x="17" y="15"/>
                </a:cubicBezTo>
                <a:cubicBezTo>
                  <a:pt x="17" y="15"/>
                  <a:pt x="17" y="15"/>
                  <a:pt x="17" y="15"/>
                </a:cubicBezTo>
                <a:cubicBezTo>
                  <a:pt x="17" y="15"/>
                  <a:pt x="17" y="15"/>
                  <a:pt x="17" y="15"/>
                </a:cubicBezTo>
                <a:cubicBezTo>
                  <a:pt x="18" y="15"/>
                  <a:pt x="18" y="14"/>
                  <a:pt x="19" y="14"/>
                </a:cubicBezTo>
                <a:cubicBezTo>
                  <a:pt x="19" y="14"/>
                  <a:pt x="19" y="14"/>
                  <a:pt x="19" y="14"/>
                </a:cubicBezTo>
                <a:cubicBezTo>
                  <a:pt x="19" y="14"/>
                  <a:pt x="19" y="14"/>
                  <a:pt x="19" y="14"/>
                </a:cubicBezTo>
                <a:cubicBezTo>
                  <a:pt x="19" y="14"/>
                  <a:pt x="19" y="14"/>
                  <a:pt x="19" y="14"/>
                </a:cubicBezTo>
                <a:cubicBezTo>
                  <a:pt x="20" y="14"/>
                  <a:pt x="20" y="13"/>
                  <a:pt x="20" y="13"/>
                </a:cubicBezTo>
                <a:cubicBezTo>
                  <a:pt x="20" y="13"/>
                  <a:pt x="20" y="13"/>
                  <a:pt x="20" y="13"/>
                </a:cubicBezTo>
                <a:cubicBezTo>
                  <a:pt x="21" y="13"/>
                  <a:pt x="22" y="12"/>
                  <a:pt x="23" y="12"/>
                </a:cubicBezTo>
                <a:cubicBezTo>
                  <a:pt x="23" y="12"/>
                  <a:pt x="23" y="12"/>
                  <a:pt x="23" y="12"/>
                </a:cubicBezTo>
                <a:cubicBezTo>
                  <a:pt x="23" y="12"/>
                  <a:pt x="23" y="12"/>
                  <a:pt x="23" y="12"/>
                </a:cubicBezTo>
                <a:cubicBezTo>
                  <a:pt x="23" y="12"/>
                  <a:pt x="23" y="12"/>
                  <a:pt x="23" y="12"/>
                </a:cubicBezTo>
                <a:cubicBezTo>
                  <a:pt x="24" y="12"/>
                  <a:pt x="24" y="12"/>
                  <a:pt x="24" y="12"/>
                </a:cubicBezTo>
                <a:cubicBezTo>
                  <a:pt x="24" y="12"/>
                  <a:pt x="24" y="12"/>
                  <a:pt x="24" y="12"/>
                </a:cubicBezTo>
                <a:cubicBezTo>
                  <a:pt x="24" y="12"/>
                  <a:pt x="24" y="12"/>
                  <a:pt x="24" y="12"/>
                </a:cubicBezTo>
                <a:cubicBezTo>
                  <a:pt x="25" y="12"/>
                  <a:pt x="25" y="12"/>
                  <a:pt x="25" y="12"/>
                </a:cubicBezTo>
                <a:cubicBezTo>
                  <a:pt x="25" y="12"/>
                  <a:pt x="25" y="12"/>
                  <a:pt x="25" y="12"/>
                </a:cubicBezTo>
                <a:cubicBezTo>
                  <a:pt x="25" y="12"/>
                  <a:pt x="26" y="12"/>
                  <a:pt x="26" y="12"/>
                </a:cubicBezTo>
                <a:cubicBezTo>
                  <a:pt x="26" y="12"/>
                  <a:pt x="26" y="12"/>
                  <a:pt x="26" y="12"/>
                </a:cubicBezTo>
                <a:cubicBezTo>
                  <a:pt x="26" y="11"/>
                  <a:pt x="26" y="11"/>
                  <a:pt x="27" y="11"/>
                </a:cubicBezTo>
                <a:cubicBezTo>
                  <a:pt x="27" y="11"/>
                  <a:pt x="27" y="11"/>
                  <a:pt x="27" y="11"/>
                </a:cubicBezTo>
                <a:cubicBezTo>
                  <a:pt x="27" y="11"/>
                  <a:pt x="27" y="11"/>
                  <a:pt x="28" y="11"/>
                </a:cubicBezTo>
                <a:cubicBezTo>
                  <a:pt x="28" y="11"/>
                  <a:pt x="28" y="11"/>
                  <a:pt x="28" y="11"/>
                </a:cubicBezTo>
                <a:cubicBezTo>
                  <a:pt x="29" y="11"/>
                  <a:pt x="29" y="11"/>
                  <a:pt x="29" y="11"/>
                </a:cubicBezTo>
                <a:cubicBezTo>
                  <a:pt x="29" y="11"/>
                  <a:pt x="29" y="11"/>
                  <a:pt x="29" y="12"/>
                </a:cubicBezTo>
                <a:cubicBezTo>
                  <a:pt x="29" y="12"/>
                  <a:pt x="29" y="12"/>
                  <a:pt x="29" y="12"/>
                </a:cubicBezTo>
                <a:cubicBezTo>
                  <a:pt x="30" y="12"/>
                  <a:pt x="30" y="12"/>
                  <a:pt x="30" y="12"/>
                </a:cubicBezTo>
                <a:cubicBezTo>
                  <a:pt x="30" y="12"/>
                  <a:pt x="30" y="12"/>
                  <a:pt x="30" y="12"/>
                </a:cubicBezTo>
                <a:cubicBezTo>
                  <a:pt x="30" y="12"/>
                  <a:pt x="31" y="12"/>
                  <a:pt x="31" y="12"/>
                </a:cubicBezTo>
                <a:cubicBezTo>
                  <a:pt x="31" y="12"/>
                  <a:pt x="31" y="12"/>
                  <a:pt x="31" y="12"/>
                </a:cubicBezTo>
                <a:cubicBezTo>
                  <a:pt x="31" y="12"/>
                  <a:pt x="31" y="12"/>
                  <a:pt x="32" y="12"/>
                </a:cubicBezTo>
                <a:cubicBezTo>
                  <a:pt x="32" y="12"/>
                  <a:pt x="32" y="12"/>
                  <a:pt x="32" y="12"/>
                </a:cubicBezTo>
                <a:cubicBezTo>
                  <a:pt x="32" y="12"/>
                  <a:pt x="32" y="12"/>
                  <a:pt x="33" y="12"/>
                </a:cubicBezTo>
                <a:cubicBezTo>
                  <a:pt x="33" y="12"/>
                  <a:pt x="33" y="12"/>
                  <a:pt x="33" y="12"/>
                </a:cubicBezTo>
                <a:cubicBezTo>
                  <a:pt x="33" y="12"/>
                  <a:pt x="33" y="12"/>
                  <a:pt x="33" y="12"/>
                </a:cubicBezTo>
                <a:cubicBezTo>
                  <a:pt x="34" y="12"/>
                  <a:pt x="34" y="13"/>
                  <a:pt x="35" y="13"/>
                </a:cubicBezTo>
                <a:cubicBezTo>
                  <a:pt x="35" y="13"/>
                  <a:pt x="35" y="13"/>
                  <a:pt x="35" y="13"/>
                </a:cubicBezTo>
                <a:cubicBezTo>
                  <a:pt x="36" y="13"/>
                  <a:pt x="36" y="14"/>
                  <a:pt x="36" y="14"/>
                </a:cubicBezTo>
                <a:cubicBezTo>
                  <a:pt x="36" y="14"/>
                  <a:pt x="36" y="14"/>
                  <a:pt x="36" y="14"/>
                </a:cubicBezTo>
                <a:cubicBezTo>
                  <a:pt x="36" y="14"/>
                  <a:pt x="36" y="14"/>
                  <a:pt x="36" y="14"/>
                </a:cubicBezTo>
                <a:cubicBezTo>
                  <a:pt x="36" y="14"/>
                  <a:pt x="36" y="14"/>
                  <a:pt x="36" y="14"/>
                </a:cubicBezTo>
                <a:cubicBezTo>
                  <a:pt x="37" y="14"/>
                  <a:pt x="37" y="15"/>
                  <a:pt x="38" y="15"/>
                </a:cubicBezTo>
                <a:cubicBezTo>
                  <a:pt x="38" y="15"/>
                  <a:pt x="38" y="15"/>
                  <a:pt x="38" y="15"/>
                </a:cubicBezTo>
                <a:cubicBezTo>
                  <a:pt x="38" y="15"/>
                  <a:pt x="38" y="15"/>
                  <a:pt x="38" y="15"/>
                </a:cubicBezTo>
                <a:cubicBezTo>
                  <a:pt x="38" y="15"/>
                  <a:pt x="38" y="15"/>
                  <a:pt x="38" y="15"/>
                </a:cubicBezTo>
                <a:cubicBezTo>
                  <a:pt x="39" y="16"/>
                  <a:pt x="40" y="17"/>
                  <a:pt x="40" y="17"/>
                </a:cubicBezTo>
                <a:cubicBezTo>
                  <a:pt x="40" y="17"/>
                  <a:pt x="40" y="17"/>
                  <a:pt x="40" y="17"/>
                </a:cubicBezTo>
                <a:cubicBezTo>
                  <a:pt x="40" y="17"/>
                  <a:pt x="40" y="17"/>
                  <a:pt x="41" y="18"/>
                </a:cubicBezTo>
                <a:cubicBezTo>
                  <a:pt x="41" y="18"/>
                  <a:pt x="41" y="18"/>
                  <a:pt x="41" y="18"/>
                </a:cubicBezTo>
                <a:cubicBezTo>
                  <a:pt x="41" y="18"/>
                  <a:pt x="41" y="19"/>
                  <a:pt x="42" y="19"/>
                </a:cubicBezTo>
                <a:cubicBezTo>
                  <a:pt x="42" y="19"/>
                  <a:pt x="42" y="19"/>
                  <a:pt x="42" y="19"/>
                </a:cubicBezTo>
                <a:cubicBezTo>
                  <a:pt x="42" y="19"/>
                  <a:pt x="42" y="19"/>
                  <a:pt x="42" y="20"/>
                </a:cubicBezTo>
                <a:cubicBezTo>
                  <a:pt x="42" y="20"/>
                  <a:pt x="42" y="20"/>
                  <a:pt x="42" y="20"/>
                </a:cubicBezTo>
                <a:cubicBezTo>
                  <a:pt x="42" y="20"/>
                  <a:pt x="42" y="20"/>
                  <a:pt x="42" y="20"/>
                </a:cubicBezTo>
                <a:cubicBezTo>
                  <a:pt x="43" y="21"/>
                  <a:pt x="43" y="22"/>
                  <a:pt x="43" y="23"/>
                </a:cubicBezTo>
                <a:cubicBezTo>
                  <a:pt x="43" y="23"/>
                  <a:pt x="43" y="23"/>
                  <a:pt x="43" y="23"/>
                </a:cubicBezTo>
                <a:cubicBezTo>
                  <a:pt x="43" y="23"/>
                  <a:pt x="43" y="23"/>
                  <a:pt x="43" y="23"/>
                </a:cubicBezTo>
                <a:cubicBezTo>
                  <a:pt x="43" y="23"/>
                  <a:pt x="44" y="23"/>
                  <a:pt x="44" y="24"/>
                </a:cubicBezTo>
                <a:cubicBezTo>
                  <a:pt x="44" y="24"/>
                  <a:pt x="44" y="24"/>
                  <a:pt x="44" y="24"/>
                </a:cubicBezTo>
                <a:cubicBezTo>
                  <a:pt x="44" y="24"/>
                  <a:pt x="44" y="24"/>
                  <a:pt x="44" y="24"/>
                </a:cubicBezTo>
                <a:cubicBezTo>
                  <a:pt x="44" y="25"/>
                  <a:pt x="44" y="25"/>
                  <a:pt x="44" y="25"/>
                </a:cubicBezTo>
                <a:cubicBezTo>
                  <a:pt x="44" y="25"/>
                  <a:pt x="44" y="25"/>
                  <a:pt x="44" y="25"/>
                </a:cubicBezTo>
                <a:cubicBezTo>
                  <a:pt x="44" y="25"/>
                  <a:pt x="44" y="25"/>
                  <a:pt x="44" y="25"/>
                </a:cubicBezTo>
                <a:cubicBezTo>
                  <a:pt x="44" y="26"/>
                  <a:pt x="44" y="26"/>
                  <a:pt x="44" y="26"/>
                </a:cubicBezTo>
                <a:cubicBezTo>
                  <a:pt x="44" y="26"/>
                  <a:pt x="44" y="26"/>
                  <a:pt x="44" y="26"/>
                </a:cubicBezTo>
                <a:cubicBezTo>
                  <a:pt x="44" y="27"/>
                  <a:pt x="44" y="27"/>
                  <a:pt x="44" y="27"/>
                </a:cubicBezTo>
                <a:cubicBezTo>
                  <a:pt x="44" y="27"/>
                  <a:pt x="44" y="27"/>
                  <a:pt x="44" y="27"/>
                </a:cubicBezTo>
                <a:cubicBezTo>
                  <a:pt x="44" y="27"/>
                  <a:pt x="44" y="28"/>
                  <a:pt x="44" y="28"/>
                </a:cubicBezTo>
                <a:cubicBezTo>
                  <a:pt x="44" y="28"/>
                  <a:pt x="44" y="28"/>
                  <a:pt x="44" y="29"/>
                </a:cubicBezTo>
                <a:cubicBezTo>
                  <a:pt x="44" y="29"/>
                  <a:pt x="44" y="29"/>
                  <a:pt x="44" y="29"/>
                </a:cubicBezTo>
                <a:cubicBezTo>
                  <a:pt x="44" y="29"/>
                  <a:pt x="44" y="29"/>
                  <a:pt x="44" y="29"/>
                </a:cubicBezTo>
                <a:cubicBezTo>
                  <a:pt x="44" y="30"/>
                  <a:pt x="44" y="30"/>
                  <a:pt x="44" y="30"/>
                </a:cubicBezTo>
                <a:cubicBezTo>
                  <a:pt x="44" y="30"/>
                  <a:pt x="44" y="30"/>
                  <a:pt x="44" y="30"/>
                </a:cubicBezTo>
                <a:cubicBezTo>
                  <a:pt x="44" y="30"/>
                  <a:pt x="44" y="30"/>
                  <a:pt x="44" y="30"/>
                </a:cubicBezTo>
                <a:cubicBezTo>
                  <a:pt x="44" y="31"/>
                  <a:pt x="44" y="31"/>
                  <a:pt x="44" y="31"/>
                </a:cubicBezTo>
                <a:cubicBezTo>
                  <a:pt x="44" y="31"/>
                  <a:pt x="44" y="31"/>
                  <a:pt x="44" y="31"/>
                </a:cubicBezTo>
                <a:cubicBezTo>
                  <a:pt x="44" y="32"/>
                  <a:pt x="44" y="32"/>
                  <a:pt x="44" y="32"/>
                </a:cubicBezTo>
                <a:cubicBezTo>
                  <a:pt x="44" y="32"/>
                  <a:pt x="44" y="32"/>
                  <a:pt x="44" y="32"/>
                </a:cubicBezTo>
                <a:cubicBezTo>
                  <a:pt x="43" y="33"/>
                  <a:pt x="43" y="34"/>
                  <a:pt x="42" y="3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76" name="Freeform 61"/>
          <p:cNvSpPr>
            <a:spLocks noEditPoints="1"/>
          </p:cNvSpPr>
          <p:nvPr userDrawn="1"/>
        </p:nvSpPr>
        <p:spPr bwMode="auto">
          <a:xfrm>
            <a:off x="7353301" y="1319213"/>
            <a:ext cx="402167" cy="382588"/>
          </a:xfrm>
          <a:custGeom>
            <a:avLst/>
            <a:gdLst>
              <a:gd name="T0" fmla="*/ 5 w 78"/>
              <a:gd name="T1" fmla="*/ 58 h 99"/>
              <a:gd name="T2" fmla="*/ 5 w 78"/>
              <a:gd name="T3" fmla="*/ 40 h 99"/>
              <a:gd name="T4" fmla="*/ 23 w 78"/>
              <a:gd name="T5" fmla="*/ 40 h 99"/>
              <a:gd name="T6" fmla="*/ 23 w 78"/>
              <a:gd name="T7" fmla="*/ 58 h 99"/>
              <a:gd name="T8" fmla="*/ 5 w 78"/>
              <a:gd name="T9" fmla="*/ 58 h 99"/>
              <a:gd name="T10" fmla="*/ 27 w 78"/>
              <a:gd name="T11" fmla="*/ 80 h 99"/>
              <a:gd name="T12" fmla="*/ 27 w 78"/>
              <a:gd name="T13" fmla="*/ 71 h 99"/>
              <a:gd name="T14" fmla="*/ 27 w 78"/>
              <a:gd name="T15" fmla="*/ 26 h 99"/>
              <a:gd name="T16" fmla="*/ 27 w 78"/>
              <a:gd name="T17" fmla="*/ 18 h 99"/>
              <a:gd name="T18" fmla="*/ 36 w 78"/>
              <a:gd name="T19" fmla="*/ 18 h 99"/>
              <a:gd name="T20" fmla="*/ 35 w 78"/>
              <a:gd name="T21" fmla="*/ 80 h 99"/>
              <a:gd name="T22" fmla="*/ 27 w 78"/>
              <a:gd name="T23" fmla="*/ 80 h 99"/>
              <a:gd name="T24" fmla="*/ 43 w 78"/>
              <a:gd name="T25" fmla="*/ 96 h 99"/>
              <a:gd name="T26" fmla="*/ 43 w 78"/>
              <a:gd name="T27" fmla="*/ 88 h 99"/>
              <a:gd name="T28" fmla="*/ 43 w 78"/>
              <a:gd name="T29" fmla="*/ 10 h 99"/>
              <a:gd name="T30" fmla="*/ 43 w 78"/>
              <a:gd name="T31" fmla="*/ 2 h 99"/>
              <a:gd name="T32" fmla="*/ 51 w 78"/>
              <a:gd name="T33" fmla="*/ 2 h 99"/>
              <a:gd name="T34" fmla="*/ 52 w 78"/>
              <a:gd name="T35" fmla="*/ 96 h 99"/>
              <a:gd name="T36" fmla="*/ 43 w 78"/>
              <a:gd name="T37" fmla="*/ 96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8" h="99">
                <a:moveTo>
                  <a:pt x="5" y="58"/>
                </a:moveTo>
                <a:cubicBezTo>
                  <a:pt x="0" y="53"/>
                  <a:pt x="0" y="45"/>
                  <a:pt x="5" y="40"/>
                </a:cubicBezTo>
                <a:cubicBezTo>
                  <a:pt x="10" y="35"/>
                  <a:pt x="18" y="36"/>
                  <a:pt x="23" y="40"/>
                </a:cubicBezTo>
                <a:cubicBezTo>
                  <a:pt x="28" y="45"/>
                  <a:pt x="28" y="53"/>
                  <a:pt x="23" y="58"/>
                </a:cubicBezTo>
                <a:cubicBezTo>
                  <a:pt x="18" y="63"/>
                  <a:pt x="10" y="63"/>
                  <a:pt x="5" y="58"/>
                </a:cubicBezTo>
                <a:close/>
                <a:moveTo>
                  <a:pt x="27" y="80"/>
                </a:moveTo>
                <a:cubicBezTo>
                  <a:pt x="24" y="77"/>
                  <a:pt x="24" y="74"/>
                  <a:pt x="27" y="71"/>
                </a:cubicBezTo>
                <a:cubicBezTo>
                  <a:pt x="39" y="59"/>
                  <a:pt x="40" y="38"/>
                  <a:pt x="27" y="26"/>
                </a:cubicBezTo>
                <a:cubicBezTo>
                  <a:pt x="25" y="24"/>
                  <a:pt x="25" y="20"/>
                  <a:pt x="27" y="18"/>
                </a:cubicBezTo>
                <a:cubicBezTo>
                  <a:pt x="30" y="15"/>
                  <a:pt x="33" y="15"/>
                  <a:pt x="36" y="18"/>
                </a:cubicBezTo>
                <a:cubicBezTo>
                  <a:pt x="53" y="35"/>
                  <a:pt x="52" y="63"/>
                  <a:pt x="35" y="80"/>
                </a:cubicBezTo>
                <a:cubicBezTo>
                  <a:pt x="33" y="82"/>
                  <a:pt x="29" y="82"/>
                  <a:pt x="27" y="80"/>
                </a:cubicBezTo>
                <a:close/>
                <a:moveTo>
                  <a:pt x="43" y="96"/>
                </a:moveTo>
                <a:cubicBezTo>
                  <a:pt x="41" y="94"/>
                  <a:pt x="41" y="90"/>
                  <a:pt x="43" y="88"/>
                </a:cubicBezTo>
                <a:cubicBezTo>
                  <a:pt x="65" y="67"/>
                  <a:pt x="65" y="32"/>
                  <a:pt x="43" y="10"/>
                </a:cubicBezTo>
                <a:cubicBezTo>
                  <a:pt x="41" y="8"/>
                  <a:pt x="41" y="4"/>
                  <a:pt x="43" y="2"/>
                </a:cubicBezTo>
                <a:cubicBezTo>
                  <a:pt x="45" y="0"/>
                  <a:pt x="49" y="0"/>
                  <a:pt x="51" y="2"/>
                </a:cubicBezTo>
                <a:cubicBezTo>
                  <a:pt x="78" y="28"/>
                  <a:pt x="78" y="70"/>
                  <a:pt x="52" y="96"/>
                </a:cubicBezTo>
                <a:cubicBezTo>
                  <a:pt x="49" y="99"/>
                  <a:pt x="46" y="99"/>
                  <a:pt x="43" y="9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77" name="Freeform 62"/>
          <p:cNvSpPr>
            <a:spLocks/>
          </p:cNvSpPr>
          <p:nvPr userDrawn="1"/>
        </p:nvSpPr>
        <p:spPr bwMode="auto">
          <a:xfrm>
            <a:off x="5437717" y="1295400"/>
            <a:ext cx="355600" cy="274638"/>
          </a:xfrm>
          <a:custGeom>
            <a:avLst/>
            <a:gdLst>
              <a:gd name="T0" fmla="*/ 33 w 69"/>
              <a:gd name="T1" fmla="*/ 0 h 71"/>
              <a:gd name="T2" fmla="*/ 69 w 69"/>
              <a:gd name="T3" fmla="*/ 28 h 71"/>
              <a:gd name="T4" fmla="*/ 43 w 69"/>
              <a:gd name="T5" fmla="*/ 60 h 71"/>
              <a:gd name="T6" fmla="*/ 32 w 69"/>
              <a:gd name="T7" fmla="*/ 71 h 71"/>
              <a:gd name="T8" fmla="*/ 23 w 69"/>
              <a:gd name="T9" fmla="*/ 62 h 71"/>
              <a:gd name="T10" fmla="*/ 47 w 69"/>
              <a:gd name="T11" fmla="*/ 28 h 71"/>
              <a:gd name="T12" fmla="*/ 34 w 69"/>
              <a:gd name="T13" fmla="*/ 16 h 71"/>
              <a:gd name="T14" fmla="*/ 9 w 69"/>
              <a:gd name="T15" fmla="*/ 34 h 71"/>
              <a:gd name="T16" fmla="*/ 0 w 69"/>
              <a:gd name="T17" fmla="*/ 26 h 71"/>
              <a:gd name="T18" fmla="*/ 33 w 69"/>
              <a:gd name="T19"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71">
                <a:moveTo>
                  <a:pt x="33" y="0"/>
                </a:moveTo>
                <a:cubicBezTo>
                  <a:pt x="51" y="0"/>
                  <a:pt x="69" y="8"/>
                  <a:pt x="69" y="28"/>
                </a:cubicBezTo>
                <a:cubicBezTo>
                  <a:pt x="69" y="46"/>
                  <a:pt x="48" y="53"/>
                  <a:pt x="43" y="60"/>
                </a:cubicBezTo>
                <a:cubicBezTo>
                  <a:pt x="40" y="65"/>
                  <a:pt x="41" y="71"/>
                  <a:pt x="32" y="71"/>
                </a:cubicBezTo>
                <a:cubicBezTo>
                  <a:pt x="26" y="71"/>
                  <a:pt x="23" y="67"/>
                  <a:pt x="23" y="62"/>
                </a:cubicBezTo>
                <a:cubicBezTo>
                  <a:pt x="23" y="45"/>
                  <a:pt x="47" y="42"/>
                  <a:pt x="47" y="28"/>
                </a:cubicBezTo>
                <a:cubicBezTo>
                  <a:pt x="47" y="20"/>
                  <a:pt x="42" y="16"/>
                  <a:pt x="34" y="16"/>
                </a:cubicBezTo>
                <a:cubicBezTo>
                  <a:pt x="16" y="16"/>
                  <a:pt x="23" y="34"/>
                  <a:pt x="9" y="34"/>
                </a:cubicBezTo>
                <a:cubicBezTo>
                  <a:pt x="5" y="34"/>
                  <a:pt x="0" y="31"/>
                  <a:pt x="0" y="26"/>
                </a:cubicBezTo>
                <a:cubicBezTo>
                  <a:pt x="0" y="12"/>
                  <a:pt x="16" y="0"/>
                  <a:pt x="33"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78" name="Oval 63"/>
          <p:cNvSpPr>
            <a:spLocks noChangeArrowheads="1"/>
          </p:cNvSpPr>
          <p:nvPr userDrawn="1"/>
        </p:nvSpPr>
        <p:spPr bwMode="auto">
          <a:xfrm>
            <a:off x="5545667" y="1589089"/>
            <a:ext cx="118533" cy="92075"/>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79" name="Group 78"/>
          <p:cNvGrpSpPr/>
          <p:nvPr userDrawn="1"/>
        </p:nvGrpSpPr>
        <p:grpSpPr>
          <a:xfrm>
            <a:off x="3712634" y="1724025"/>
            <a:ext cx="433917" cy="679450"/>
            <a:chOff x="2784475" y="1724025"/>
            <a:chExt cx="325438" cy="679450"/>
          </a:xfrm>
        </p:grpSpPr>
        <p:sp>
          <p:nvSpPr>
            <p:cNvPr id="80" name="Oval 64"/>
            <p:cNvSpPr>
              <a:spLocks noChangeArrowheads="1"/>
            </p:cNvSpPr>
            <p:nvPr userDrawn="1"/>
          </p:nvSpPr>
          <p:spPr bwMode="auto">
            <a:xfrm>
              <a:off x="2894013" y="1724025"/>
              <a:ext cx="107950" cy="107950"/>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81" name="Line 65"/>
            <p:cNvSpPr>
              <a:spLocks noChangeShapeType="1"/>
            </p:cNvSpPr>
            <p:nvPr userDrawn="1"/>
          </p:nvSpPr>
          <p:spPr bwMode="auto">
            <a:xfrm>
              <a:off x="2947988" y="17780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82" name="Line 66"/>
            <p:cNvSpPr>
              <a:spLocks noChangeShapeType="1"/>
            </p:cNvSpPr>
            <p:nvPr userDrawn="1"/>
          </p:nvSpPr>
          <p:spPr bwMode="auto">
            <a:xfrm>
              <a:off x="2947988" y="17780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83" name="Freeform 67"/>
            <p:cNvSpPr>
              <a:spLocks/>
            </p:cNvSpPr>
            <p:nvPr userDrawn="1"/>
          </p:nvSpPr>
          <p:spPr bwMode="auto">
            <a:xfrm>
              <a:off x="2784475" y="1847850"/>
              <a:ext cx="325438" cy="555625"/>
            </a:xfrm>
            <a:custGeom>
              <a:avLst/>
              <a:gdLst>
                <a:gd name="T0" fmla="*/ 40 w 84"/>
                <a:gd name="T1" fmla="*/ 86 h 144"/>
                <a:gd name="T2" fmla="*/ 40 w 84"/>
                <a:gd name="T3" fmla="*/ 135 h 144"/>
                <a:gd name="T4" fmla="*/ 27 w 84"/>
                <a:gd name="T5" fmla="*/ 135 h 144"/>
                <a:gd name="T6" fmla="*/ 26 w 84"/>
                <a:gd name="T7" fmla="*/ 86 h 144"/>
                <a:gd name="T8" fmla="*/ 9 w 84"/>
                <a:gd name="T9" fmla="*/ 86 h 144"/>
                <a:gd name="T10" fmla="*/ 28 w 84"/>
                <a:gd name="T11" fmla="*/ 20 h 144"/>
                <a:gd name="T12" fmla="*/ 25 w 84"/>
                <a:gd name="T13" fmla="*/ 20 h 144"/>
                <a:gd name="T14" fmla="*/ 14 w 84"/>
                <a:gd name="T15" fmla="*/ 58 h 144"/>
                <a:gd name="T16" fmla="*/ 2 w 84"/>
                <a:gd name="T17" fmla="*/ 54 h 144"/>
                <a:gd name="T18" fmla="*/ 15 w 84"/>
                <a:gd name="T19" fmla="*/ 13 h 144"/>
                <a:gd name="T20" fmla="*/ 32 w 84"/>
                <a:gd name="T21" fmla="*/ 0 h 144"/>
                <a:gd name="T22" fmla="*/ 41 w 84"/>
                <a:gd name="T23" fmla="*/ 0 h 144"/>
                <a:gd name="T24" fmla="*/ 41 w 84"/>
                <a:gd name="T25" fmla="*/ 0 h 144"/>
                <a:gd name="T26" fmla="*/ 51 w 84"/>
                <a:gd name="T27" fmla="*/ 0 h 144"/>
                <a:gd name="T28" fmla="*/ 69 w 84"/>
                <a:gd name="T29" fmla="*/ 13 h 144"/>
                <a:gd name="T30" fmla="*/ 81 w 84"/>
                <a:gd name="T31" fmla="*/ 54 h 144"/>
                <a:gd name="T32" fmla="*/ 70 w 84"/>
                <a:gd name="T33" fmla="*/ 58 h 144"/>
                <a:gd name="T34" fmla="*/ 59 w 84"/>
                <a:gd name="T35" fmla="*/ 20 h 144"/>
                <a:gd name="T36" fmla="*/ 56 w 84"/>
                <a:gd name="T37" fmla="*/ 20 h 144"/>
                <a:gd name="T38" fmla="*/ 75 w 84"/>
                <a:gd name="T39" fmla="*/ 86 h 144"/>
                <a:gd name="T40" fmla="*/ 57 w 84"/>
                <a:gd name="T41" fmla="*/ 86 h 144"/>
                <a:gd name="T42" fmla="*/ 57 w 84"/>
                <a:gd name="T43" fmla="*/ 135 h 144"/>
                <a:gd name="T44" fmla="*/ 44 w 84"/>
                <a:gd name="T45" fmla="*/ 135 h 144"/>
                <a:gd name="T46" fmla="*/ 44 w 84"/>
                <a:gd name="T47" fmla="*/ 86 h 144"/>
                <a:gd name="T48" fmla="*/ 40 w 84"/>
                <a:gd name="T49" fmla="*/ 86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4" h="144">
                  <a:moveTo>
                    <a:pt x="40" y="86"/>
                  </a:moveTo>
                  <a:cubicBezTo>
                    <a:pt x="40" y="135"/>
                    <a:pt x="40" y="135"/>
                    <a:pt x="40" y="135"/>
                  </a:cubicBezTo>
                  <a:cubicBezTo>
                    <a:pt x="40" y="144"/>
                    <a:pt x="27" y="144"/>
                    <a:pt x="27" y="135"/>
                  </a:cubicBezTo>
                  <a:cubicBezTo>
                    <a:pt x="26" y="86"/>
                    <a:pt x="26" y="86"/>
                    <a:pt x="26" y="86"/>
                  </a:cubicBezTo>
                  <a:cubicBezTo>
                    <a:pt x="9" y="86"/>
                    <a:pt x="9" y="86"/>
                    <a:pt x="9" y="86"/>
                  </a:cubicBezTo>
                  <a:cubicBezTo>
                    <a:pt x="28" y="20"/>
                    <a:pt x="28" y="20"/>
                    <a:pt x="28" y="20"/>
                  </a:cubicBezTo>
                  <a:cubicBezTo>
                    <a:pt x="25" y="20"/>
                    <a:pt x="25" y="20"/>
                    <a:pt x="25" y="20"/>
                  </a:cubicBezTo>
                  <a:cubicBezTo>
                    <a:pt x="14" y="58"/>
                    <a:pt x="14" y="58"/>
                    <a:pt x="14" y="58"/>
                  </a:cubicBezTo>
                  <a:cubicBezTo>
                    <a:pt x="11" y="66"/>
                    <a:pt x="0" y="63"/>
                    <a:pt x="2" y="54"/>
                  </a:cubicBezTo>
                  <a:cubicBezTo>
                    <a:pt x="15" y="13"/>
                    <a:pt x="15" y="13"/>
                    <a:pt x="15" y="13"/>
                  </a:cubicBezTo>
                  <a:cubicBezTo>
                    <a:pt x="16" y="9"/>
                    <a:pt x="22" y="0"/>
                    <a:pt x="32" y="0"/>
                  </a:cubicBezTo>
                  <a:cubicBezTo>
                    <a:pt x="41" y="0"/>
                    <a:pt x="41" y="0"/>
                    <a:pt x="41" y="0"/>
                  </a:cubicBezTo>
                  <a:cubicBezTo>
                    <a:pt x="41" y="0"/>
                    <a:pt x="41" y="0"/>
                    <a:pt x="41" y="0"/>
                  </a:cubicBezTo>
                  <a:cubicBezTo>
                    <a:pt x="51" y="0"/>
                    <a:pt x="51" y="0"/>
                    <a:pt x="51" y="0"/>
                  </a:cubicBezTo>
                  <a:cubicBezTo>
                    <a:pt x="61" y="0"/>
                    <a:pt x="67" y="9"/>
                    <a:pt x="69" y="13"/>
                  </a:cubicBezTo>
                  <a:cubicBezTo>
                    <a:pt x="81" y="54"/>
                    <a:pt x="81" y="54"/>
                    <a:pt x="81" y="54"/>
                  </a:cubicBezTo>
                  <a:cubicBezTo>
                    <a:pt x="84" y="62"/>
                    <a:pt x="73" y="66"/>
                    <a:pt x="70" y="58"/>
                  </a:cubicBezTo>
                  <a:cubicBezTo>
                    <a:pt x="59" y="20"/>
                    <a:pt x="59" y="20"/>
                    <a:pt x="59" y="20"/>
                  </a:cubicBezTo>
                  <a:cubicBezTo>
                    <a:pt x="56" y="20"/>
                    <a:pt x="56" y="20"/>
                    <a:pt x="56" y="20"/>
                  </a:cubicBezTo>
                  <a:cubicBezTo>
                    <a:pt x="75" y="86"/>
                    <a:pt x="75" y="86"/>
                    <a:pt x="75" y="86"/>
                  </a:cubicBezTo>
                  <a:cubicBezTo>
                    <a:pt x="57" y="86"/>
                    <a:pt x="57" y="86"/>
                    <a:pt x="57" y="86"/>
                  </a:cubicBezTo>
                  <a:cubicBezTo>
                    <a:pt x="57" y="135"/>
                    <a:pt x="57" y="135"/>
                    <a:pt x="57" y="135"/>
                  </a:cubicBezTo>
                  <a:cubicBezTo>
                    <a:pt x="57" y="144"/>
                    <a:pt x="44" y="144"/>
                    <a:pt x="44" y="135"/>
                  </a:cubicBezTo>
                  <a:cubicBezTo>
                    <a:pt x="44" y="86"/>
                    <a:pt x="44" y="86"/>
                    <a:pt x="44" y="86"/>
                  </a:cubicBezTo>
                  <a:lnTo>
                    <a:pt x="40" y="8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84" name="Group 83"/>
          <p:cNvGrpSpPr/>
          <p:nvPr userDrawn="1"/>
        </p:nvGrpSpPr>
        <p:grpSpPr>
          <a:xfrm>
            <a:off x="4258733" y="1724026"/>
            <a:ext cx="340784" cy="684213"/>
            <a:chOff x="3194050" y="1724025"/>
            <a:chExt cx="255588" cy="684213"/>
          </a:xfrm>
        </p:grpSpPr>
        <p:sp>
          <p:nvSpPr>
            <p:cNvPr id="85" name="Freeform 68"/>
            <p:cNvSpPr>
              <a:spLocks/>
            </p:cNvSpPr>
            <p:nvPr userDrawn="1"/>
          </p:nvSpPr>
          <p:spPr bwMode="auto">
            <a:xfrm>
              <a:off x="3194050" y="1847850"/>
              <a:ext cx="255588" cy="560388"/>
            </a:xfrm>
            <a:custGeom>
              <a:avLst/>
              <a:gdLst>
                <a:gd name="T0" fmla="*/ 18 w 66"/>
                <a:gd name="T1" fmla="*/ 0 h 145"/>
                <a:gd name="T2" fmla="*/ 0 w 66"/>
                <a:gd name="T3" fmla="*/ 19 h 145"/>
                <a:gd name="T4" fmla="*/ 0 w 66"/>
                <a:gd name="T5" fmla="*/ 63 h 145"/>
                <a:gd name="T6" fmla="*/ 12 w 66"/>
                <a:gd name="T7" fmla="*/ 63 h 145"/>
                <a:gd name="T8" fmla="*/ 12 w 66"/>
                <a:gd name="T9" fmla="*/ 23 h 145"/>
                <a:gd name="T10" fmla="*/ 15 w 66"/>
                <a:gd name="T11" fmla="*/ 23 h 145"/>
                <a:gd name="T12" fmla="*/ 15 w 66"/>
                <a:gd name="T13" fmla="*/ 133 h 145"/>
                <a:gd name="T14" fmla="*/ 31 w 66"/>
                <a:gd name="T15" fmla="*/ 133 h 145"/>
                <a:gd name="T16" fmla="*/ 31 w 66"/>
                <a:gd name="T17" fmla="*/ 69 h 145"/>
                <a:gd name="T18" fmla="*/ 34 w 66"/>
                <a:gd name="T19" fmla="*/ 69 h 145"/>
                <a:gd name="T20" fmla="*/ 34 w 66"/>
                <a:gd name="T21" fmla="*/ 133 h 145"/>
                <a:gd name="T22" fmla="*/ 51 w 66"/>
                <a:gd name="T23" fmla="*/ 133 h 145"/>
                <a:gd name="T24" fmla="*/ 51 w 66"/>
                <a:gd name="T25" fmla="*/ 23 h 145"/>
                <a:gd name="T26" fmla="*/ 54 w 66"/>
                <a:gd name="T27" fmla="*/ 23 h 145"/>
                <a:gd name="T28" fmla="*/ 54 w 66"/>
                <a:gd name="T29" fmla="*/ 63 h 145"/>
                <a:gd name="T30" fmla="*/ 66 w 66"/>
                <a:gd name="T31" fmla="*/ 63 h 145"/>
                <a:gd name="T32" fmla="*/ 66 w 66"/>
                <a:gd name="T33" fmla="*/ 19 h 145"/>
                <a:gd name="T34" fmla="*/ 48 w 66"/>
                <a:gd name="T35" fmla="*/ 0 h 145"/>
                <a:gd name="T36" fmla="*/ 18 w 66"/>
                <a:gd name="T3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5">
                  <a:moveTo>
                    <a:pt x="18" y="0"/>
                  </a:moveTo>
                  <a:cubicBezTo>
                    <a:pt x="8" y="0"/>
                    <a:pt x="0" y="9"/>
                    <a:pt x="0" y="19"/>
                  </a:cubicBezTo>
                  <a:cubicBezTo>
                    <a:pt x="0" y="63"/>
                    <a:pt x="0" y="63"/>
                    <a:pt x="0" y="63"/>
                  </a:cubicBezTo>
                  <a:cubicBezTo>
                    <a:pt x="0" y="71"/>
                    <a:pt x="12" y="71"/>
                    <a:pt x="12" y="63"/>
                  </a:cubicBezTo>
                  <a:cubicBezTo>
                    <a:pt x="12" y="23"/>
                    <a:pt x="12" y="23"/>
                    <a:pt x="12" y="23"/>
                  </a:cubicBezTo>
                  <a:cubicBezTo>
                    <a:pt x="15" y="23"/>
                    <a:pt x="15" y="23"/>
                    <a:pt x="15" y="23"/>
                  </a:cubicBezTo>
                  <a:cubicBezTo>
                    <a:pt x="15" y="133"/>
                    <a:pt x="15" y="133"/>
                    <a:pt x="15" y="133"/>
                  </a:cubicBezTo>
                  <a:cubicBezTo>
                    <a:pt x="15" y="145"/>
                    <a:pt x="31" y="144"/>
                    <a:pt x="31" y="133"/>
                  </a:cubicBezTo>
                  <a:cubicBezTo>
                    <a:pt x="31" y="69"/>
                    <a:pt x="31" y="69"/>
                    <a:pt x="31" y="69"/>
                  </a:cubicBezTo>
                  <a:cubicBezTo>
                    <a:pt x="34" y="69"/>
                    <a:pt x="34" y="69"/>
                    <a:pt x="34" y="69"/>
                  </a:cubicBezTo>
                  <a:cubicBezTo>
                    <a:pt x="34" y="133"/>
                    <a:pt x="34" y="133"/>
                    <a:pt x="34" y="133"/>
                  </a:cubicBezTo>
                  <a:cubicBezTo>
                    <a:pt x="34" y="144"/>
                    <a:pt x="51" y="145"/>
                    <a:pt x="51" y="133"/>
                  </a:cubicBezTo>
                  <a:cubicBezTo>
                    <a:pt x="51" y="23"/>
                    <a:pt x="51" y="23"/>
                    <a:pt x="51" y="23"/>
                  </a:cubicBezTo>
                  <a:cubicBezTo>
                    <a:pt x="54" y="23"/>
                    <a:pt x="54" y="23"/>
                    <a:pt x="54" y="23"/>
                  </a:cubicBezTo>
                  <a:cubicBezTo>
                    <a:pt x="54" y="63"/>
                    <a:pt x="54" y="63"/>
                    <a:pt x="54" y="63"/>
                  </a:cubicBezTo>
                  <a:cubicBezTo>
                    <a:pt x="54" y="71"/>
                    <a:pt x="66" y="71"/>
                    <a:pt x="66" y="63"/>
                  </a:cubicBezTo>
                  <a:cubicBezTo>
                    <a:pt x="66" y="19"/>
                    <a:pt x="66" y="19"/>
                    <a:pt x="66" y="19"/>
                  </a:cubicBezTo>
                  <a:cubicBezTo>
                    <a:pt x="66" y="10"/>
                    <a:pt x="58" y="0"/>
                    <a:pt x="48" y="0"/>
                  </a:cubicBezTo>
                  <a:lnTo>
                    <a:pt x="1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86" name="Oval 69"/>
            <p:cNvSpPr>
              <a:spLocks noChangeArrowheads="1"/>
            </p:cNvSpPr>
            <p:nvPr userDrawn="1"/>
          </p:nvSpPr>
          <p:spPr bwMode="auto">
            <a:xfrm>
              <a:off x="3268663" y="1724025"/>
              <a:ext cx="107950" cy="112713"/>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87" name="Line 70"/>
            <p:cNvSpPr>
              <a:spLocks noChangeShapeType="1"/>
            </p:cNvSpPr>
            <p:nvPr userDrawn="1"/>
          </p:nvSpPr>
          <p:spPr bwMode="auto">
            <a:xfrm>
              <a:off x="3322638" y="17780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88" name="Line 71"/>
            <p:cNvSpPr>
              <a:spLocks noChangeShapeType="1"/>
            </p:cNvSpPr>
            <p:nvPr userDrawn="1"/>
          </p:nvSpPr>
          <p:spPr bwMode="auto">
            <a:xfrm>
              <a:off x="3322638" y="177800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89" name="Group 88"/>
          <p:cNvGrpSpPr/>
          <p:nvPr userDrawn="1"/>
        </p:nvGrpSpPr>
        <p:grpSpPr>
          <a:xfrm>
            <a:off x="8240184" y="1743075"/>
            <a:ext cx="626533" cy="649288"/>
            <a:chOff x="6180138" y="1743075"/>
            <a:chExt cx="469900" cy="649288"/>
          </a:xfrm>
        </p:grpSpPr>
        <p:sp>
          <p:nvSpPr>
            <p:cNvPr id="90" name="Freeform 72"/>
            <p:cNvSpPr>
              <a:spLocks/>
            </p:cNvSpPr>
            <p:nvPr userDrawn="1"/>
          </p:nvSpPr>
          <p:spPr bwMode="auto">
            <a:xfrm>
              <a:off x="6330950" y="1966913"/>
              <a:ext cx="242888" cy="39688"/>
            </a:xfrm>
            <a:custGeom>
              <a:avLst/>
              <a:gdLst>
                <a:gd name="T0" fmla="*/ 5 w 63"/>
                <a:gd name="T1" fmla="*/ 10 h 10"/>
                <a:gd name="T2" fmla="*/ 58 w 63"/>
                <a:gd name="T3" fmla="*/ 10 h 10"/>
                <a:gd name="T4" fmla="*/ 63 w 63"/>
                <a:gd name="T5" fmla="*/ 5 h 10"/>
                <a:gd name="T6" fmla="*/ 58 w 63"/>
                <a:gd name="T7" fmla="*/ 0 h 10"/>
                <a:gd name="T8" fmla="*/ 5 w 63"/>
                <a:gd name="T9" fmla="*/ 0 h 10"/>
                <a:gd name="T10" fmla="*/ 0 w 63"/>
                <a:gd name="T11" fmla="*/ 5 h 10"/>
                <a:gd name="T12" fmla="*/ 5 w 63"/>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63" h="10">
                  <a:moveTo>
                    <a:pt x="5" y="10"/>
                  </a:moveTo>
                  <a:cubicBezTo>
                    <a:pt x="58" y="10"/>
                    <a:pt x="58" y="10"/>
                    <a:pt x="58" y="10"/>
                  </a:cubicBezTo>
                  <a:cubicBezTo>
                    <a:pt x="61" y="10"/>
                    <a:pt x="63" y="8"/>
                    <a:pt x="63" y="5"/>
                  </a:cubicBezTo>
                  <a:cubicBezTo>
                    <a:pt x="63" y="2"/>
                    <a:pt x="61" y="0"/>
                    <a:pt x="58" y="0"/>
                  </a:cubicBezTo>
                  <a:cubicBezTo>
                    <a:pt x="5" y="0"/>
                    <a:pt x="5" y="0"/>
                    <a:pt x="5" y="0"/>
                  </a:cubicBezTo>
                  <a:cubicBezTo>
                    <a:pt x="2" y="0"/>
                    <a:pt x="0" y="2"/>
                    <a:pt x="0" y="5"/>
                  </a:cubicBezTo>
                  <a:cubicBezTo>
                    <a:pt x="0" y="8"/>
                    <a:pt x="2" y="10"/>
                    <a:pt x="5" y="1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91" name="Freeform 73"/>
            <p:cNvSpPr>
              <a:spLocks/>
            </p:cNvSpPr>
            <p:nvPr userDrawn="1"/>
          </p:nvSpPr>
          <p:spPr bwMode="auto">
            <a:xfrm>
              <a:off x="6330950" y="2098675"/>
              <a:ext cx="242888" cy="39688"/>
            </a:xfrm>
            <a:custGeom>
              <a:avLst/>
              <a:gdLst>
                <a:gd name="T0" fmla="*/ 5 w 63"/>
                <a:gd name="T1" fmla="*/ 10 h 10"/>
                <a:gd name="T2" fmla="*/ 58 w 63"/>
                <a:gd name="T3" fmla="*/ 10 h 10"/>
                <a:gd name="T4" fmla="*/ 63 w 63"/>
                <a:gd name="T5" fmla="*/ 5 h 10"/>
                <a:gd name="T6" fmla="*/ 58 w 63"/>
                <a:gd name="T7" fmla="*/ 0 h 10"/>
                <a:gd name="T8" fmla="*/ 5 w 63"/>
                <a:gd name="T9" fmla="*/ 0 h 10"/>
                <a:gd name="T10" fmla="*/ 0 w 63"/>
                <a:gd name="T11" fmla="*/ 5 h 10"/>
                <a:gd name="T12" fmla="*/ 5 w 63"/>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63" h="10">
                  <a:moveTo>
                    <a:pt x="5" y="10"/>
                  </a:moveTo>
                  <a:cubicBezTo>
                    <a:pt x="58" y="10"/>
                    <a:pt x="58" y="10"/>
                    <a:pt x="58" y="10"/>
                  </a:cubicBezTo>
                  <a:cubicBezTo>
                    <a:pt x="61" y="10"/>
                    <a:pt x="63" y="8"/>
                    <a:pt x="63" y="5"/>
                  </a:cubicBezTo>
                  <a:cubicBezTo>
                    <a:pt x="63" y="2"/>
                    <a:pt x="61" y="0"/>
                    <a:pt x="58" y="0"/>
                  </a:cubicBezTo>
                  <a:cubicBezTo>
                    <a:pt x="5" y="0"/>
                    <a:pt x="5" y="0"/>
                    <a:pt x="5" y="0"/>
                  </a:cubicBezTo>
                  <a:cubicBezTo>
                    <a:pt x="2" y="0"/>
                    <a:pt x="0" y="2"/>
                    <a:pt x="0" y="5"/>
                  </a:cubicBezTo>
                  <a:cubicBezTo>
                    <a:pt x="0" y="8"/>
                    <a:pt x="2" y="10"/>
                    <a:pt x="5" y="1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92" name="Freeform 74"/>
            <p:cNvSpPr>
              <a:spLocks/>
            </p:cNvSpPr>
            <p:nvPr userDrawn="1"/>
          </p:nvSpPr>
          <p:spPr bwMode="auto">
            <a:xfrm>
              <a:off x="6330950" y="2230438"/>
              <a:ext cx="242888" cy="38100"/>
            </a:xfrm>
            <a:custGeom>
              <a:avLst/>
              <a:gdLst>
                <a:gd name="T0" fmla="*/ 5 w 63"/>
                <a:gd name="T1" fmla="*/ 10 h 10"/>
                <a:gd name="T2" fmla="*/ 58 w 63"/>
                <a:gd name="T3" fmla="*/ 10 h 10"/>
                <a:gd name="T4" fmla="*/ 63 w 63"/>
                <a:gd name="T5" fmla="*/ 5 h 10"/>
                <a:gd name="T6" fmla="*/ 58 w 63"/>
                <a:gd name="T7" fmla="*/ 0 h 10"/>
                <a:gd name="T8" fmla="*/ 5 w 63"/>
                <a:gd name="T9" fmla="*/ 0 h 10"/>
                <a:gd name="T10" fmla="*/ 0 w 63"/>
                <a:gd name="T11" fmla="*/ 5 h 10"/>
                <a:gd name="T12" fmla="*/ 5 w 63"/>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63" h="10">
                  <a:moveTo>
                    <a:pt x="5" y="10"/>
                  </a:moveTo>
                  <a:cubicBezTo>
                    <a:pt x="58" y="10"/>
                    <a:pt x="58" y="10"/>
                    <a:pt x="58" y="10"/>
                  </a:cubicBezTo>
                  <a:cubicBezTo>
                    <a:pt x="61" y="10"/>
                    <a:pt x="63" y="8"/>
                    <a:pt x="63" y="5"/>
                  </a:cubicBezTo>
                  <a:cubicBezTo>
                    <a:pt x="63" y="2"/>
                    <a:pt x="61" y="0"/>
                    <a:pt x="58" y="0"/>
                  </a:cubicBezTo>
                  <a:cubicBezTo>
                    <a:pt x="5" y="0"/>
                    <a:pt x="5" y="0"/>
                    <a:pt x="5" y="0"/>
                  </a:cubicBezTo>
                  <a:cubicBezTo>
                    <a:pt x="2" y="0"/>
                    <a:pt x="0" y="2"/>
                    <a:pt x="0" y="5"/>
                  </a:cubicBezTo>
                  <a:cubicBezTo>
                    <a:pt x="0" y="8"/>
                    <a:pt x="2" y="10"/>
                    <a:pt x="5" y="1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93" name="Freeform 75"/>
            <p:cNvSpPr>
              <a:spLocks/>
            </p:cNvSpPr>
            <p:nvPr userDrawn="1"/>
          </p:nvSpPr>
          <p:spPr bwMode="auto">
            <a:xfrm>
              <a:off x="6342063" y="1743075"/>
              <a:ext cx="146050" cy="120650"/>
            </a:xfrm>
            <a:custGeom>
              <a:avLst/>
              <a:gdLst>
                <a:gd name="T0" fmla="*/ 4 w 38"/>
                <a:gd name="T1" fmla="*/ 31 h 31"/>
                <a:gd name="T2" fmla="*/ 34 w 38"/>
                <a:gd name="T3" fmla="*/ 31 h 31"/>
                <a:gd name="T4" fmla="*/ 38 w 38"/>
                <a:gd name="T5" fmla="*/ 28 h 31"/>
                <a:gd name="T6" fmla="*/ 38 w 38"/>
                <a:gd name="T7" fmla="*/ 13 h 31"/>
                <a:gd name="T8" fmla="*/ 34 w 38"/>
                <a:gd name="T9" fmla="*/ 9 h 31"/>
                <a:gd name="T10" fmla="*/ 29 w 38"/>
                <a:gd name="T11" fmla="*/ 9 h 31"/>
                <a:gd name="T12" fmla="*/ 29 w 38"/>
                <a:gd name="T13" fmla="*/ 9 h 31"/>
                <a:gd name="T14" fmla="*/ 29 w 38"/>
                <a:gd name="T15" fmla="*/ 1 h 31"/>
                <a:gd name="T16" fmla="*/ 27 w 38"/>
                <a:gd name="T17" fmla="*/ 0 h 31"/>
                <a:gd name="T18" fmla="*/ 11 w 38"/>
                <a:gd name="T19" fmla="*/ 0 h 31"/>
                <a:gd name="T20" fmla="*/ 9 w 38"/>
                <a:gd name="T21" fmla="*/ 1 h 31"/>
                <a:gd name="T22" fmla="*/ 9 w 38"/>
                <a:gd name="T23" fmla="*/ 9 h 31"/>
                <a:gd name="T24" fmla="*/ 9 w 38"/>
                <a:gd name="T25" fmla="*/ 9 h 31"/>
                <a:gd name="T26" fmla="*/ 4 w 38"/>
                <a:gd name="T27" fmla="*/ 9 h 31"/>
                <a:gd name="T28" fmla="*/ 0 w 38"/>
                <a:gd name="T29" fmla="*/ 13 h 31"/>
                <a:gd name="T30" fmla="*/ 0 w 38"/>
                <a:gd name="T31" fmla="*/ 28 h 31"/>
                <a:gd name="T32" fmla="*/ 4 w 38"/>
                <a:gd name="T33"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31">
                  <a:moveTo>
                    <a:pt x="4" y="31"/>
                  </a:moveTo>
                  <a:cubicBezTo>
                    <a:pt x="34" y="31"/>
                    <a:pt x="34" y="31"/>
                    <a:pt x="34" y="31"/>
                  </a:cubicBezTo>
                  <a:cubicBezTo>
                    <a:pt x="36" y="31"/>
                    <a:pt x="38" y="30"/>
                    <a:pt x="38" y="28"/>
                  </a:cubicBezTo>
                  <a:cubicBezTo>
                    <a:pt x="38" y="13"/>
                    <a:pt x="38" y="13"/>
                    <a:pt x="38" y="13"/>
                  </a:cubicBezTo>
                  <a:cubicBezTo>
                    <a:pt x="38" y="11"/>
                    <a:pt x="36" y="9"/>
                    <a:pt x="34" y="9"/>
                  </a:cubicBezTo>
                  <a:cubicBezTo>
                    <a:pt x="29" y="9"/>
                    <a:pt x="29" y="9"/>
                    <a:pt x="29" y="9"/>
                  </a:cubicBezTo>
                  <a:cubicBezTo>
                    <a:pt x="29" y="9"/>
                    <a:pt x="29" y="9"/>
                    <a:pt x="29" y="9"/>
                  </a:cubicBezTo>
                  <a:cubicBezTo>
                    <a:pt x="29" y="1"/>
                    <a:pt x="29" y="1"/>
                    <a:pt x="29" y="1"/>
                  </a:cubicBezTo>
                  <a:cubicBezTo>
                    <a:pt x="29" y="1"/>
                    <a:pt x="28" y="0"/>
                    <a:pt x="27" y="0"/>
                  </a:cubicBezTo>
                  <a:cubicBezTo>
                    <a:pt x="11" y="0"/>
                    <a:pt x="11" y="0"/>
                    <a:pt x="11" y="0"/>
                  </a:cubicBezTo>
                  <a:cubicBezTo>
                    <a:pt x="10" y="0"/>
                    <a:pt x="9" y="1"/>
                    <a:pt x="9" y="1"/>
                  </a:cubicBezTo>
                  <a:cubicBezTo>
                    <a:pt x="9" y="9"/>
                    <a:pt x="9" y="9"/>
                    <a:pt x="9" y="9"/>
                  </a:cubicBezTo>
                  <a:cubicBezTo>
                    <a:pt x="9" y="9"/>
                    <a:pt x="9" y="9"/>
                    <a:pt x="9" y="9"/>
                  </a:cubicBezTo>
                  <a:cubicBezTo>
                    <a:pt x="4" y="9"/>
                    <a:pt x="4" y="9"/>
                    <a:pt x="4" y="9"/>
                  </a:cubicBezTo>
                  <a:cubicBezTo>
                    <a:pt x="2" y="9"/>
                    <a:pt x="0" y="11"/>
                    <a:pt x="0" y="13"/>
                  </a:cubicBezTo>
                  <a:cubicBezTo>
                    <a:pt x="0" y="28"/>
                    <a:pt x="0" y="28"/>
                    <a:pt x="0" y="28"/>
                  </a:cubicBezTo>
                  <a:cubicBezTo>
                    <a:pt x="0" y="30"/>
                    <a:pt x="2" y="31"/>
                    <a:pt x="4" y="31"/>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94" name="Freeform 76"/>
            <p:cNvSpPr>
              <a:spLocks/>
            </p:cNvSpPr>
            <p:nvPr userDrawn="1"/>
          </p:nvSpPr>
          <p:spPr bwMode="auto">
            <a:xfrm>
              <a:off x="6180138" y="1804988"/>
              <a:ext cx="469900" cy="587375"/>
            </a:xfrm>
            <a:custGeom>
              <a:avLst/>
              <a:gdLst>
                <a:gd name="T0" fmla="*/ 108 w 122"/>
                <a:gd name="T1" fmla="*/ 0 h 152"/>
                <a:gd name="T2" fmla="*/ 85 w 122"/>
                <a:gd name="T3" fmla="*/ 0 h 152"/>
                <a:gd name="T4" fmla="*/ 85 w 122"/>
                <a:gd name="T5" fmla="*/ 10 h 152"/>
                <a:gd name="T6" fmla="*/ 108 w 122"/>
                <a:gd name="T7" fmla="*/ 10 h 152"/>
                <a:gd name="T8" fmla="*/ 112 w 122"/>
                <a:gd name="T9" fmla="*/ 12 h 152"/>
                <a:gd name="T10" fmla="*/ 112 w 122"/>
                <a:gd name="T11" fmla="*/ 140 h 152"/>
                <a:gd name="T12" fmla="*/ 108 w 122"/>
                <a:gd name="T13" fmla="*/ 142 h 152"/>
                <a:gd name="T14" fmla="*/ 14 w 122"/>
                <a:gd name="T15" fmla="*/ 142 h 152"/>
                <a:gd name="T16" fmla="*/ 10 w 122"/>
                <a:gd name="T17" fmla="*/ 140 h 152"/>
                <a:gd name="T18" fmla="*/ 10 w 122"/>
                <a:gd name="T19" fmla="*/ 12 h 152"/>
                <a:gd name="T20" fmla="*/ 14 w 122"/>
                <a:gd name="T21" fmla="*/ 10 h 152"/>
                <a:gd name="T22" fmla="*/ 37 w 122"/>
                <a:gd name="T23" fmla="*/ 10 h 152"/>
                <a:gd name="T24" fmla="*/ 37 w 122"/>
                <a:gd name="T25" fmla="*/ 0 h 152"/>
                <a:gd name="T26" fmla="*/ 14 w 122"/>
                <a:gd name="T27" fmla="*/ 0 h 152"/>
                <a:gd name="T28" fmla="*/ 0 w 122"/>
                <a:gd name="T29" fmla="*/ 12 h 152"/>
                <a:gd name="T30" fmla="*/ 0 w 122"/>
                <a:gd name="T31" fmla="*/ 140 h 152"/>
                <a:gd name="T32" fmla="*/ 14 w 122"/>
                <a:gd name="T33" fmla="*/ 152 h 152"/>
                <a:gd name="T34" fmla="*/ 108 w 122"/>
                <a:gd name="T35" fmla="*/ 152 h 152"/>
                <a:gd name="T36" fmla="*/ 122 w 122"/>
                <a:gd name="T37" fmla="*/ 140 h 152"/>
                <a:gd name="T38" fmla="*/ 122 w 122"/>
                <a:gd name="T39" fmla="*/ 12 h 152"/>
                <a:gd name="T40" fmla="*/ 108 w 122"/>
                <a:gd name="T41"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2" h="152">
                  <a:moveTo>
                    <a:pt x="108" y="0"/>
                  </a:moveTo>
                  <a:cubicBezTo>
                    <a:pt x="85" y="0"/>
                    <a:pt x="85" y="0"/>
                    <a:pt x="85" y="0"/>
                  </a:cubicBezTo>
                  <a:cubicBezTo>
                    <a:pt x="85" y="10"/>
                    <a:pt x="85" y="10"/>
                    <a:pt x="85" y="10"/>
                  </a:cubicBezTo>
                  <a:cubicBezTo>
                    <a:pt x="108" y="10"/>
                    <a:pt x="108" y="10"/>
                    <a:pt x="108" y="10"/>
                  </a:cubicBezTo>
                  <a:cubicBezTo>
                    <a:pt x="110" y="10"/>
                    <a:pt x="112" y="11"/>
                    <a:pt x="112" y="12"/>
                  </a:cubicBezTo>
                  <a:cubicBezTo>
                    <a:pt x="112" y="140"/>
                    <a:pt x="112" y="140"/>
                    <a:pt x="112" y="140"/>
                  </a:cubicBezTo>
                  <a:cubicBezTo>
                    <a:pt x="112" y="141"/>
                    <a:pt x="110" y="142"/>
                    <a:pt x="108" y="142"/>
                  </a:cubicBezTo>
                  <a:cubicBezTo>
                    <a:pt x="14" y="142"/>
                    <a:pt x="14" y="142"/>
                    <a:pt x="14" y="142"/>
                  </a:cubicBezTo>
                  <a:cubicBezTo>
                    <a:pt x="12" y="142"/>
                    <a:pt x="10" y="141"/>
                    <a:pt x="10" y="140"/>
                  </a:cubicBezTo>
                  <a:cubicBezTo>
                    <a:pt x="10" y="12"/>
                    <a:pt x="10" y="12"/>
                    <a:pt x="10" y="12"/>
                  </a:cubicBezTo>
                  <a:cubicBezTo>
                    <a:pt x="10" y="11"/>
                    <a:pt x="12" y="10"/>
                    <a:pt x="14" y="10"/>
                  </a:cubicBezTo>
                  <a:cubicBezTo>
                    <a:pt x="37" y="10"/>
                    <a:pt x="37" y="10"/>
                    <a:pt x="37" y="10"/>
                  </a:cubicBezTo>
                  <a:cubicBezTo>
                    <a:pt x="37" y="0"/>
                    <a:pt x="37" y="0"/>
                    <a:pt x="37" y="0"/>
                  </a:cubicBezTo>
                  <a:cubicBezTo>
                    <a:pt x="14" y="0"/>
                    <a:pt x="14" y="0"/>
                    <a:pt x="14" y="0"/>
                  </a:cubicBezTo>
                  <a:cubicBezTo>
                    <a:pt x="6" y="0"/>
                    <a:pt x="0" y="5"/>
                    <a:pt x="0" y="12"/>
                  </a:cubicBezTo>
                  <a:cubicBezTo>
                    <a:pt x="0" y="140"/>
                    <a:pt x="0" y="140"/>
                    <a:pt x="0" y="140"/>
                  </a:cubicBezTo>
                  <a:cubicBezTo>
                    <a:pt x="0" y="147"/>
                    <a:pt x="6" y="152"/>
                    <a:pt x="14" y="152"/>
                  </a:cubicBezTo>
                  <a:cubicBezTo>
                    <a:pt x="108" y="152"/>
                    <a:pt x="108" y="152"/>
                    <a:pt x="108" y="152"/>
                  </a:cubicBezTo>
                  <a:cubicBezTo>
                    <a:pt x="115" y="152"/>
                    <a:pt x="122" y="147"/>
                    <a:pt x="122" y="140"/>
                  </a:cubicBezTo>
                  <a:cubicBezTo>
                    <a:pt x="122" y="12"/>
                    <a:pt x="122" y="12"/>
                    <a:pt x="122" y="12"/>
                  </a:cubicBezTo>
                  <a:cubicBezTo>
                    <a:pt x="122" y="5"/>
                    <a:pt x="115" y="0"/>
                    <a:pt x="108" y="0"/>
                  </a:cubicBezTo>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95" name="Freeform 77"/>
            <p:cNvSpPr>
              <a:spLocks/>
            </p:cNvSpPr>
            <p:nvPr userDrawn="1"/>
          </p:nvSpPr>
          <p:spPr bwMode="auto">
            <a:xfrm>
              <a:off x="6242050" y="1909763"/>
              <a:ext cx="115888" cy="115888"/>
            </a:xfrm>
            <a:custGeom>
              <a:avLst/>
              <a:gdLst>
                <a:gd name="T0" fmla="*/ 30 w 30"/>
                <a:gd name="T1" fmla="*/ 1 h 30"/>
                <a:gd name="T2" fmla="*/ 18 w 30"/>
                <a:gd name="T3" fmla="*/ 16 h 30"/>
                <a:gd name="T4" fmla="*/ 12 w 30"/>
                <a:gd name="T5" fmla="*/ 25 h 30"/>
                <a:gd name="T6" fmla="*/ 11 w 30"/>
                <a:gd name="T7" fmla="*/ 27 h 30"/>
                <a:gd name="T8" fmla="*/ 6 w 30"/>
                <a:gd name="T9" fmla="*/ 30 h 30"/>
                <a:gd name="T10" fmla="*/ 4 w 30"/>
                <a:gd name="T11" fmla="*/ 30 h 30"/>
                <a:gd name="T12" fmla="*/ 3 w 30"/>
                <a:gd name="T13" fmla="*/ 28 h 30"/>
                <a:gd name="T14" fmla="*/ 2 w 30"/>
                <a:gd name="T15" fmla="*/ 26 h 30"/>
                <a:gd name="T16" fmla="*/ 1 w 30"/>
                <a:gd name="T17" fmla="*/ 23 h 30"/>
                <a:gd name="T18" fmla="*/ 1 w 30"/>
                <a:gd name="T19" fmla="*/ 22 h 30"/>
                <a:gd name="T20" fmla="*/ 0 w 30"/>
                <a:gd name="T21" fmla="*/ 19 h 30"/>
                <a:gd name="T22" fmla="*/ 1 w 30"/>
                <a:gd name="T23" fmla="*/ 16 h 30"/>
                <a:gd name="T24" fmla="*/ 5 w 30"/>
                <a:gd name="T25" fmla="*/ 15 h 30"/>
                <a:gd name="T26" fmla="*/ 6 w 30"/>
                <a:gd name="T27" fmla="*/ 15 h 30"/>
                <a:gd name="T28" fmla="*/ 6 w 30"/>
                <a:gd name="T29" fmla="*/ 17 h 30"/>
                <a:gd name="T30" fmla="*/ 7 w 30"/>
                <a:gd name="T31" fmla="*/ 18 h 30"/>
                <a:gd name="T32" fmla="*/ 8 w 30"/>
                <a:gd name="T33" fmla="*/ 21 h 30"/>
                <a:gd name="T34" fmla="*/ 12 w 30"/>
                <a:gd name="T35" fmla="*/ 15 h 30"/>
                <a:gd name="T36" fmla="*/ 14 w 30"/>
                <a:gd name="T37" fmla="*/ 13 h 30"/>
                <a:gd name="T38" fmla="*/ 19 w 30"/>
                <a:gd name="T39" fmla="*/ 6 h 30"/>
                <a:gd name="T40" fmla="*/ 22 w 30"/>
                <a:gd name="T41" fmla="*/ 2 h 30"/>
                <a:gd name="T42" fmla="*/ 25 w 30"/>
                <a:gd name="T43" fmla="*/ 1 h 30"/>
                <a:gd name="T44" fmla="*/ 30 w 30"/>
                <a:gd name="T45" fmla="*/ 0 h 30"/>
                <a:gd name="T46" fmla="*/ 30 w 30"/>
                <a:gd name="T4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 h="30">
                  <a:moveTo>
                    <a:pt x="30" y="1"/>
                  </a:moveTo>
                  <a:cubicBezTo>
                    <a:pt x="26" y="6"/>
                    <a:pt x="22" y="10"/>
                    <a:pt x="18" y="16"/>
                  </a:cubicBezTo>
                  <a:cubicBezTo>
                    <a:pt x="14" y="21"/>
                    <a:pt x="15" y="20"/>
                    <a:pt x="12" y="25"/>
                  </a:cubicBezTo>
                  <a:cubicBezTo>
                    <a:pt x="12" y="26"/>
                    <a:pt x="11" y="26"/>
                    <a:pt x="11" y="27"/>
                  </a:cubicBezTo>
                  <a:cubicBezTo>
                    <a:pt x="10" y="29"/>
                    <a:pt x="8" y="30"/>
                    <a:pt x="6" y="30"/>
                  </a:cubicBezTo>
                  <a:cubicBezTo>
                    <a:pt x="6" y="30"/>
                    <a:pt x="5" y="30"/>
                    <a:pt x="4" y="30"/>
                  </a:cubicBezTo>
                  <a:cubicBezTo>
                    <a:pt x="4" y="29"/>
                    <a:pt x="3" y="29"/>
                    <a:pt x="3" y="28"/>
                  </a:cubicBezTo>
                  <a:cubicBezTo>
                    <a:pt x="3" y="28"/>
                    <a:pt x="2" y="27"/>
                    <a:pt x="2" y="26"/>
                  </a:cubicBezTo>
                  <a:cubicBezTo>
                    <a:pt x="2" y="26"/>
                    <a:pt x="1" y="24"/>
                    <a:pt x="1" y="23"/>
                  </a:cubicBezTo>
                  <a:cubicBezTo>
                    <a:pt x="1" y="23"/>
                    <a:pt x="1" y="22"/>
                    <a:pt x="1" y="22"/>
                  </a:cubicBezTo>
                  <a:cubicBezTo>
                    <a:pt x="0" y="20"/>
                    <a:pt x="0" y="19"/>
                    <a:pt x="0" y="19"/>
                  </a:cubicBezTo>
                  <a:cubicBezTo>
                    <a:pt x="0" y="18"/>
                    <a:pt x="0" y="17"/>
                    <a:pt x="1" y="16"/>
                  </a:cubicBezTo>
                  <a:cubicBezTo>
                    <a:pt x="3" y="15"/>
                    <a:pt x="4" y="15"/>
                    <a:pt x="5" y="15"/>
                  </a:cubicBezTo>
                  <a:cubicBezTo>
                    <a:pt x="5" y="15"/>
                    <a:pt x="5" y="15"/>
                    <a:pt x="6" y="15"/>
                  </a:cubicBezTo>
                  <a:cubicBezTo>
                    <a:pt x="6" y="16"/>
                    <a:pt x="6" y="16"/>
                    <a:pt x="6" y="17"/>
                  </a:cubicBezTo>
                  <a:cubicBezTo>
                    <a:pt x="6" y="17"/>
                    <a:pt x="7" y="18"/>
                    <a:pt x="7" y="18"/>
                  </a:cubicBezTo>
                  <a:cubicBezTo>
                    <a:pt x="7" y="20"/>
                    <a:pt x="8" y="21"/>
                    <a:pt x="8" y="21"/>
                  </a:cubicBezTo>
                  <a:cubicBezTo>
                    <a:pt x="9" y="21"/>
                    <a:pt x="10" y="19"/>
                    <a:pt x="12" y="15"/>
                  </a:cubicBezTo>
                  <a:cubicBezTo>
                    <a:pt x="14" y="12"/>
                    <a:pt x="12" y="15"/>
                    <a:pt x="14" y="13"/>
                  </a:cubicBezTo>
                  <a:cubicBezTo>
                    <a:pt x="16" y="9"/>
                    <a:pt x="18" y="7"/>
                    <a:pt x="19" y="6"/>
                  </a:cubicBezTo>
                  <a:cubicBezTo>
                    <a:pt x="20" y="4"/>
                    <a:pt x="21" y="3"/>
                    <a:pt x="22" y="2"/>
                  </a:cubicBezTo>
                  <a:cubicBezTo>
                    <a:pt x="23" y="2"/>
                    <a:pt x="24" y="1"/>
                    <a:pt x="25" y="1"/>
                  </a:cubicBezTo>
                  <a:cubicBezTo>
                    <a:pt x="26" y="0"/>
                    <a:pt x="28" y="0"/>
                    <a:pt x="30" y="0"/>
                  </a:cubicBezTo>
                  <a:lnTo>
                    <a:pt x="30" y="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96" name="Freeform 78"/>
            <p:cNvSpPr>
              <a:spLocks/>
            </p:cNvSpPr>
            <p:nvPr userDrawn="1"/>
          </p:nvSpPr>
          <p:spPr bwMode="auto">
            <a:xfrm>
              <a:off x="6242050" y="2041525"/>
              <a:ext cx="115888" cy="115888"/>
            </a:xfrm>
            <a:custGeom>
              <a:avLst/>
              <a:gdLst>
                <a:gd name="T0" fmla="*/ 30 w 30"/>
                <a:gd name="T1" fmla="*/ 0 h 30"/>
                <a:gd name="T2" fmla="*/ 18 w 30"/>
                <a:gd name="T3" fmla="*/ 15 h 30"/>
                <a:gd name="T4" fmla="*/ 12 w 30"/>
                <a:gd name="T5" fmla="*/ 25 h 30"/>
                <a:gd name="T6" fmla="*/ 11 w 30"/>
                <a:gd name="T7" fmla="*/ 26 h 30"/>
                <a:gd name="T8" fmla="*/ 6 w 30"/>
                <a:gd name="T9" fmla="*/ 30 h 30"/>
                <a:gd name="T10" fmla="*/ 4 w 30"/>
                <a:gd name="T11" fmla="*/ 29 h 30"/>
                <a:gd name="T12" fmla="*/ 3 w 30"/>
                <a:gd name="T13" fmla="*/ 28 h 30"/>
                <a:gd name="T14" fmla="*/ 2 w 30"/>
                <a:gd name="T15" fmla="*/ 26 h 30"/>
                <a:gd name="T16" fmla="*/ 1 w 30"/>
                <a:gd name="T17" fmla="*/ 22 h 30"/>
                <a:gd name="T18" fmla="*/ 1 w 30"/>
                <a:gd name="T19" fmla="*/ 22 h 30"/>
                <a:gd name="T20" fmla="*/ 0 w 30"/>
                <a:gd name="T21" fmla="*/ 18 h 30"/>
                <a:gd name="T22" fmla="*/ 1 w 30"/>
                <a:gd name="T23" fmla="*/ 16 h 30"/>
                <a:gd name="T24" fmla="*/ 5 w 30"/>
                <a:gd name="T25" fmla="*/ 15 h 30"/>
                <a:gd name="T26" fmla="*/ 6 w 30"/>
                <a:gd name="T27" fmla="*/ 15 h 30"/>
                <a:gd name="T28" fmla="*/ 6 w 30"/>
                <a:gd name="T29" fmla="*/ 16 h 30"/>
                <a:gd name="T30" fmla="*/ 7 w 30"/>
                <a:gd name="T31" fmla="*/ 18 h 30"/>
                <a:gd name="T32" fmla="*/ 8 w 30"/>
                <a:gd name="T33" fmla="*/ 20 h 30"/>
                <a:gd name="T34" fmla="*/ 12 w 30"/>
                <a:gd name="T35" fmla="*/ 15 h 30"/>
                <a:gd name="T36" fmla="*/ 14 w 30"/>
                <a:gd name="T37" fmla="*/ 12 h 30"/>
                <a:gd name="T38" fmla="*/ 19 w 30"/>
                <a:gd name="T39" fmla="*/ 5 h 30"/>
                <a:gd name="T40" fmla="*/ 22 w 30"/>
                <a:gd name="T41" fmla="*/ 2 h 30"/>
                <a:gd name="T42" fmla="*/ 25 w 30"/>
                <a:gd name="T43" fmla="*/ 0 h 30"/>
                <a:gd name="T44" fmla="*/ 30 w 30"/>
                <a:gd name="T4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0" h="30">
                  <a:moveTo>
                    <a:pt x="30" y="0"/>
                  </a:moveTo>
                  <a:cubicBezTo>
                    <a:pt x="26" y="5"/>
                    <a:pt x="22" y="10"/>
                    <a:pt x="18" y="15"/>
                  </a:cubicBezTo>
                  <a:cubicBezTo>
                    <a:pt x="14" y="20"/>
                    <a:pt x="15" y="19"/>
                    <a:pt x="12" y="25"/>
                  </a:cubicBezTo>
                  <a:cubicBezTo>
                    <a:pt x="12" y="25"/>
                    <a:pt x="11" y="26"/>
                    <a:pt x="11" y="26"/>
                  </a:cubicBezTo>
                  <a:cubicBezTo>
                    <a:pt x="10" y="29"/>
                    <a:pt x="8" y="30"/>
                    <a:pt x="6" y="30"/>
                  </a:cubicBezTo>
                  <a:cubicBezTo>
                    <a:pt x="6" y="30"/>
                    <a:pt x="5" y="29"/>
                    <a:pt x="4" y="29"/>
                  </a:cubicBezTo>
                  <a:cubicBezTo>
                    <a:pt x="4" y="29"/>
                    <a:pt x="3" y="29"/>
                    <a:pt x="3" y="28"/>
                  </a:cubicBezTo>
                  <a:cubicBezTo>
                    <a:pt x="3" y="27"/>
                    <a:pt x="2" y="27"/>
                    <a:pt x="2" y="26"/>
                  </a:cubicBezTo>
                  <a:cubicBezTo>
                    <a:pt x="2" y="25"/>
                    <a:pt x="1" y="24"/>
                    <a:pt x="1" y="22"/>
                  </a:cubicBezTo>
                  <a:cubicBezTo>
                    <a:pt x="1" y="22"/>
                    <a:pt x="1" y="22"/>
                    <a:pt x="1" y="22"/>
                  </a:cubicBezTo>
                  <a:cubicBezTo>
                    <a:pt x="0" y="20"/>
                    <a:pt x="0" y="19"/>
                    <a:pt x="0" y="18"/>
                  </a:cubicBezTo>
                  <a:cubicBezTo>
                    <a:pt x="0" y="17"/>
                    <a:pt x="0" y="17"/>
                    <a:pt x="1" y="16"/>
                  </a:cubicBezTo>
                  <a:cubicBezTo>
                    <a:pt x="3" y="15"/>
                    <a:pt x="4" y="15"/>
                    <a:pt x="5" y="15"/>
                  </a:cubicBezTo>
                  <a:cubicBezTo>
                    <a:pt x="5" y="15"/>
                    <a:pt x="5" y="15"/>
                    <a:pt x="6" y="15"/>
                  </a:cubicBezTo>
                  <a:cubicBezTo>
                    <a:pt x="6" y="15"/>
                    <a:pt x="6" y="16"/>
                    <a:pt x="6" y="16"/>
                  </a:cubicBezTo>
                  <a:cubicBezTo>
                    <a:pt x="6" y="17"/>
                    <a:pt x="7" y="17"/>
                    <a:pt x="7" y="18"/>
                  </a:cubicBezTo>
                  <a:cubicBezTo>
                    <a:pt x="7" y="20"/>
                    <a:pt x="8" y="20"/>
                    <a:pt x="8" y="20"/>
                  </a:cubicBezTo>
                  <a:cubicBezTo>
                    <a:pt x="9" y="20"/>
                    <a:pt x="10" y="19"/>
                    <a:pt x="12" y="15"/>
                  </a:cubicBezTo>
                  <a:cubicBezTo>
                    <a:pt x="14" y="12"/>
                    <a:pt x="12" y="15"/>
                    <a:pt x="14" y="12"/>
                  </a:cubicBezTo>
                  <a:cubicBezTo>
                    <a:pt x="16" y="9"/>
                    <a:pt x="18" y="7"/>
                    <a:pt x="19" y="5"/>
                  </a:cubicBezTo>
                  <a:cubicBezTo>
                    <a:pt x="20" y="4"/>
                    <a:pt x="21" y="3"/>
                    <a:pt x="22" y="2"/>
                  </a:cubicBezTo>
                  <a:cubicBezTo>
                    <a:pt x="23" y="1"/>
                    <a:pt x="24" y="1"/>
                    <a:pt x="25" y="0"/>
                  </a:cubicBezTo>
                  <a:cubicBezTo>
                    <a:pt x="26" y="0"/>
                    <a:pt x="28" y="0"/>
                    <a:pt x="30"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97" name="Freeform 79"/>
            <p:cNvSpPr>
              <a:spLocks/>
            </p:cNvSpPr>
            <p:nvPr userDrawn="1"/>
          </p:nvSpPr>
          <p:spPr bwMode="auto">
            <a:xfrm>
              <a:off x="6242050" y="2171700"/>
              <a:ext cx="115888" cy="115888"/>
            </a:xfrm>
            <a:custGeom>
              <a:avLst/>
              <a:gdLst>
                <a:gd name="T0" fmla="*/ 30 w 30"/>
                <a:gd name="T1" fmla="*/ 1 h 30"/>
                <a:gd name="T2" fmla="*/ 18 w 30"/>
                <a:gd name="T3" fmla="*/ 16 h 30"/>
                <a:gd name="T4" fmla="*/ 12 w 30"/>
                <a:gd name="T5" fmla="*/ 25 h 30"/>
                <a:gd name="T6" fmla="*/ 11 w 30"/>
                <a:gd name="T7" fmla="*/ 27 h 30"/>
                <a:gd name="T8" fmla="*/ 6 w 30"/>
                <a:gd name="T9" fmla="*/ 30 h 30"/>
                <a:gd name="T10" fmla="*/ 4 w 30"/>
                <a:gd name="T11" fmla="*/ 30 h 30"/>
                <a:gd name="T12" fmla="*/ 3 w 30"/>
                <a:gd name="T13" fmla="*/ 29 h 30"/>
                <a:gd name="T14" fmla="*/ 2 w 30"/>
                <a:gd name="T15" fmla="*/ 27 h 30"/>
                <a:gd name="T16" fmla="*/ 1 w 30"/>
                <a:gd name="T17" fmla="*/ 23 h 30"/>
                <a:gd name="T18" fmla="*/ 1 w 30"/>
                <a:gd name="T19" fmla="*/ 22 h 30"/>
                <a:gd name="T20" fmla="*/ 0 w 30"/>
                <a:gd name="T21" fmla="*/ 19 h 30"/>
                <a:gd name="T22" fmla="*/ 1 w 30"/>
                <a:gd name="T23" fmla="*/ 16 h 30"/>
                <a:gd name="T24" fmla="*/ 5 w 30"/>
                <a:gd name="T25" fmla="*/ 15 h 30"/>
                <a:gd name="T26" fmla="*/ 6 w 30"/>
                <a:gd name="T27" fmla="*/ 16 h 30"/>
                <a:gd name="T28" fmla="*/ 6 w 30"/>
                <a:gd name="T29" fmla="*/ 17 h 30"/>
                <a:gd name="T30" fmla="*/ 7 w 30"/>
                <a:gd name="T31" fmla="*/ 19 h 30"/>
                <a:gd name="T32" fmla="*/ 8 w 30"/>
                <a:gd name="T33" fmla="*/ 21 h 30"/>
                <a:gd name="T34" fmla="*/ 12 w 30"/>
                <a:gd name="T35" fmla="*/ 16 h 30"/>
                <a:gd name="T36" fmla="*/ 14 w 30"/>
                <a:gd name="T37" fmla="*/ 13 h 30"/>
                <a:gd name="T38" fmla="*/ 19 w 30"/>
                <a:gd name="T39" fmla="*/ 6 h 30"/>
                <a:gd name="T40" fmla="*/ 22 w 30"/>
                <a:gd name="T41" fmla="*/ 2 h 30"/>
                <a:gd name="T42" fmla="*/ 25 w 30"/>
                <a:gd name="T43" fmla="*/ 1 h 30"/>
                <a:gd name="T44" fmla="*/ 30 w 30"/>
                <a:gd name="T45" fmla="*/ 0 h 30"/>
                <a:gd name="T46" fmla="*/ 30 w 30"/>
                <a:gd name="T47" fmla="*/ 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 h="30">
                  <a:moveTo>
                    <a:pt x="30" y="1"/>
                  </a:moveTo>
                  <a:cubicBezTo>
                    <a:pt x="26" y="6"/>
                    <a:pt x="22" y="11"/>
                    <a:pt x="18" y="16"/>
                  </a:cubicBezTo>
                  <a:cubicBezTo>
                    <a:pt x="14" y="21"/>
                    <a:pt x="15" y="20"/>
                    <a:pt x="12" y="25"/>
                  </a:cubicBezTo>
                  <a:cubicBezTo>
                    <a:pt x="12" y="26"/>
                    <a:pt x="11" y="26"/>
                    <a:pt x="11" y="27"/>
                  </a:cubicBezTo>
                  <a:cubicBezTo>
                    <a:pt x="10" y="29"/>
                    <a:pt x="8" y="30"/>
                    <a:pt x="6" y="30"/>
                  </a:cubicBezTo>
                  <a:cubicBezTo>
                    <a:pt x="6" y="30"/>
                    <a:pt x="5" y="30"/>
                    <a:pt x="4" y="30"/>
                  </a:cubicBezTo>
                  <a:cubicBezTo>
                    <a:pt x="4" y="30"/>
                    <a:pt x="3" y="29"/>
                    <a:pt x="3" y="29"/>
                  </a:cubicBezTo>
                  <a:cubicBezTo>
                    <a:pt x="3" y="28"/>
                    <a:pt x="2" y="27"/>
                    <a:pt x="2" y="27"/>
                  </a:cubicBezTo>
                  <a:cubicBezTo>
                    <a:pt x="2" y="26"/>
                    <a:pt x="1" y="24"/>
                    <a:pt x="1" y="23"/>
                  </a:cubicBezTo>
                  <a:cubicBezTo>
                    <a:pt x="1" y="23"/>
                    <a:pt x="1" y="23"/>
                    <a:pt x="1" y="22"/>
                  </a:cubicBezTo>
                  <a:cubicBezTo>
                    <a:pt x="0" y="21"/>
                    <a:pt x="0" y="19"/>
                    <a:pt x="0" y="19"/>
                  </a:cubicBezTo>
                  <a:cubicBezTo>
                    <a:pt x="0" y="18"/>
                    <a:pt x="0" y="17"/>
                    <a:pt x="1" y="16"/>
                  </a:cubicBezTo>
                  <a:cubicBezTo>
                    <a:pt x="3" y="16"/>
                    <a:pt x="4" y="15"/>
                    <a:pt x="5" y="15"/>
                  </a:cubicBezTo>
                  <a:cubicBezTo>
                    <a:pt x="5" y="15"/>
                    <a:pt x="5" y="15"/>
                    <a:pt x="6" y="16"/>
                  </a:cubicBezTo>
                  <a:cubicBezTo>
                    <a:pt x="6" y="16"/>
                    <a:pt x="6" y="16"/>
                    <a:pt x="6" y="17"/>
                  </a:cubicBezTo>
                  <a:cubicBezTo>
                    <a:pt x="6" y="17"/>
                    <a:pt x="7" y="18"/>
                    <a:pt x="7" y="19"/>
                  </a:cubicBezTo>
                  <a:cubicBezTo>
                    <a:pt x="7" y="20"/>
                    <a:pt x="8" y="21"/>
                    <a:pt x="8" y="21"/>
                  </a:cubicBezTo>
                  <a:cubicBezTo>
                    <a:pt x="9" y="21"/>
                    <a:pt x="10" y="19"/>
                    <a:pt x="12" y="16"/>
                  </a:cubicBezTo>
                  <a:cubicBezTo>
                    <a:pt x="14" y="12"/>
                    <a:pt x="12" y="15"/>
                    <a:pt x="14" y="13"/>
                  </a:cubicBezTo>
                  <a:cubicBezTo>
                    <a:pt x="16" y="10"/>
                    <a:pt x="18" y="7"/>
                    <a:pt x="19" y="6"/>
                  </a:cubicBezTo>
                  <a:cubicBezTo>
                    <a:pt x="20" y="4"/>
                    <a:pt x="21" y="3"/>
                    <a:pt x="22" y="2"/>
                  </a:cubicBezTo>
                  <a:cubicBezTo>
                    <a:pt x="23" y="2"/>
                    <a:pt x="24" y="1"/>
                    <a:pt x="25" y="1"/>
                  </a:cubicBezTo>
                  <a:cubicBezTo>
                    <a:pt x="26" y="1"/>
                    <a:pt x="28" y="0"/>
                    <a:pt x="30" y="0"/>
                  </a:cubicBezTo>
                  <a:lnTo>
                    <a:pt x="30" y="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98" name="Freeform 80"/>
          <p:cNvSpPr>
            <a:spLocks/>
          </p:cNvSpPr>
          <p:nvPr userDrawn="1"/>
        </p:nvSpPr>
        <p:spPr bwMode="auto">
          <a:xfrm>
            <a:off x="8528051" y="754063"/>
            <a:ext cx="366184" cy="271463"/>
          </a:xfrm>
          <a:custGeom>
            <a:avLst/>
            <a:gdLst>
              <a:gd name="T0" fmla="*/ 71 w 71"/>
              <a:gd name="T1" fmla="*/ 2 h 70"/>
              <a:gd name="T2" fmla="*/ 43 w 71"/>
              <a:gd name="T3" fmla="*/ 36 h 70"/>
              <a:gd name="T4" fmla="*/ 29 w 71"/>
              <a:gd name="T5" fmla="*/ 59 h 70"/>
              <a:gd name="T6" fmla="*/ 27 w 71"/>
              <a:gd name="T7" fmla="*/ 63 h 70"/>
              <a:gd name="T8" fmla="*/ 16 w 71"/>
              <a:gd name="T9" fmla="*/ 70 h 70"/>
              <a:gd name="T10" fmla="*/ 11 w 71"/>
              <a:gd name="T11" fmla="*/ 69 h 70"/>
              <a:gd name="T12" fmla="*/ 8 w 71"/>
              <a:gd name="T13" fmla="*/ 66 h 70"/>
              <a:gd name="T14" fmla="*/ 5 w 71"/>
              <a:gd name="T15" fmla="*/ 62 h 70"/>
              <a:gd name="T16" fmla="*/ 2 w 71"/>
              <a:gd name="T17" fmla="*/ 53 h 70"/>
              <a:gd name="T18" fmla="*/ 2 w 71"/>
              <a:gd name="T19" fmla="*/ 52 h 70"/>
              <a:gd name="T20" fmla="*/ 0 w 71"/>
              <a:gd name="T21" fmla="*/ 44 h 70"/>
              <a:gd name="T22" fmla="*/ 4 w 71"/>
              <a:gd name="T23" fmla="*/ 38 h 70"/>
              <a:gd name="T24" fmla="*/ 12 w 71"/>
              <a:gd name="T25" fmla="*/ 35 h 70"/>
              <a:gd name="T26" fmla="*/ 14 w 71"/>
              <a:gd name="T27" fmla="*/ 36 h 70"/>
              <a:gd name="T28" fmla="*/ 15 w 71"/>
              <a:gd name="T29" fmla="*/ 39 h 70"/>
              <a:gd name="T30" fmla="*/ 17 w 71"/>
              <a:gd name="T31" fmla="*/ 43 h 70"/>
              <a:gd name="T32" fmla="*/ 20 w 71"/>
              <a:gd name="T33" fmla="*/ 49 h 70"/>
              <a:gd name="T34" fmla="*/ 29 w 71"/>
              <a:gd name="T35" fmla="*/ 36 h 70"/>
              <a:gd name="T36" fmla="*/ 33 w 71"/>
              <a:gd name="T37" fmla="*/ 29 h 70"/>
              <a:gd name="T38" fmla="*/ 45 w 71"/>
              <a:gd name="T39" fmla="*/ 13 h 70"/>
              <a:gd name="T40" fmla="*/ 52 w 71"/>
              <a:gd name="T41" fmla="*/ 5 h 70"/>
              <a:gd name="T42" fmla="*/ 59 w 71"/>
              <a:gd name="T43" fmla="*/ 2 h 70"/>
              <a:gd name="T44" fmla="*/ 70 w 71"/>
              <a:gd name="T45" fmla="*/ 0 h 70"/>
              <a:gd name="T46" fmla="*/ 71 w 71"/>
              <a:gd name="T47" fmla="*/ 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 h="70">
                <a:moveTo>
                  <a:pt x="71" y="2"/>
                </a:moveTo>
                <a:cubicBezTo>
                  <a:pt x="61" y="13"/>
                  <a:pt x="52" y="24"/>
                  <a:pt x="43" y="36"/>
                </a:cubicBezTo>
                <a:cubicBezTo>
                  <a:pt x="35" y="48"/>
                  <a:pt x="36" y="46"/>
                  <a:pt x="29" y="59"/>
                </a:cubicBezTo>
                <a:cubicBezTo>
                  <a:pt x="28" y="60"/>
                  <a:pt x="27" y="61"/>
                  <a:pt x="27" y="63"/>
                </a:cubicBezTo>
                <a:cubicBezTo>
                  <a:pt x="24" y="68"/>
                  <a:pt x="20" y="70"/>
                  <a:pt x="16" y="70"/>
                </a:cubicBezTo>
                <a:cubicBezTo>
                  <a:pt x="14" y="70"/>
                  <a:pt x="12" y="70"/>
                  <a:pt x="11" y="69"/>
                </a:cubicBezTo>
                <a:cubicBezTo>
                  <a:pt x="10" y="69"/>
                  <a:pt x="9" y="68"/>
                  <a:pt x="8" y="66"/>
                </a:cubicBezTo>
                <a:cubicBezTo>
                  <a:pt x="7" y="65"/>
                  <a:pt x="6" y="64"/>
                  <a:pt x="5" y="62"/>
                </a:cubicBezTo>
                <a:cubicBezTo>
                  <a:pt x="4" y="60"/>
                  <a:pt x="3" y="57"/>
                  <a:pt x="2" y="53"/>
                </a:cubicBezTo>
                <a:cubicBezTo>
                  <a:pt x="2" y="53"/>
                  <a:pt x="2" y="52"/>
                  <a:pt x="2" y="52"/>
                </a:cubicBezTo>
                <a:cubicBezTo>
                  <a:pt x="1" y="48"/>
                  <a:pt x="0" y="45"/>
                  <a:pt x="0" y="44"/>
                </a:cubicBezTo>
                <a:cubicBezTo>
                  <a:pt x="0" y="42"/>
                  <a:pt x="2" y="40"/>
                  <a:pt x="4" y="38"/>
                </a:cubicBezTo>
                <a:cubicBezTo>
                  <a:pt x="7" y="36"/>
                  <a:pt x="9" y="35"/>
                  <a:pt x="12" y="35"/>
                </a:cubicBezTo>
                <a:cubicBezTo>
                  <a:pt x="13" y="35"/>
                  <a:pt x="13" y="35"/>
                  <a:pt x="14" y="36"/>
                </a:cubicBezTo>
                <a:cubicBezTo>
                  <a:pt x="14" y="36"/>
                  <a:pt x="15" y="37"/>
                  <a:pt x="15" y="39"/>
                </a:cubicBezTo>
                <a:cubicBezTo>
                  <a:pt x="16" y="40"/>
                  <a:pt x="16" y="41"/>
                  <a:pt x="17" y="43"/>
                </a:cubicBezTo>
                <a:cubicBezTo>
                  <a:pt x="18" y="47"/>
                  <a:pt x="19" y="49"/>
                  <a:pt x="20" y="49"/>
                </a:cubicBezTo>
                <a:cubicBezTo>
                  <a:pt x="21" y="49"/>
                  <a:pt x="24" y="44"/>
                  <a:pt x="29" y="36"/>
                </a:cubicBezTo>
                <a:cubicBezTo>
                  <a:pt x="34" y="28"/>
                  <a:pt x="29" y="35"/>
                  <a:pt x="33" y="29"/>
                </a:cubicBezTo>
                <a:cubicBezTo>
                  <a:pt x="38" y="22"/>
                  <a:pt x="42" y="16"/>
                  <a:pt x="45" y="13"/>
                </a:cubicBezTo>
                <a:cubicBezTo>
                  <a:pt x="47" y="10"/>
                  <a:pt x="50" y="7"/>
                  <a:pt x="52" y="5"/>
                </a:cubicBezTo>
                <a:cubicBezTo>
                  <a:pt x="54" y="4"/>
                  <a:pt x="56" y="2"/>
                  <a:pt x="59" y="2"/>
                </a:cubicBezTo>
                <a:cubicBezTo>
                  <a:pt x="62" y="1"/>
                  <a:pt x="66" y="0"/>
                  <a:pt x="70" y="0"/>
                </a:cubicBezTo>
                <a:lnTo>
                  <a:pt x="71" y="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99" name="Group 98"/>
          <p:cNvGrpSpPr/>
          <p:nvPr userDrawn="1"/>
        </p:nvGrpSpPr>
        <p:grpSpPr>
          <a:xfrm>
            <a:off x="6608234" y="2465389"/>
            <a:ext cx="607484" cy="352425"/>
            <a:chOff x="4956175" y="2465388"/>
            <a:chExt cx="455613" cy="352425"/>
          </a:xfrm>
        </p:grpSpPr>
        <p:sp>
          <p:nvSpPr>
            <p:cNvPr id="100" name="Line 81"/>
            <p:cNvSpPr>
              <a:spLocks noChangeShapeType="1"/>
            </p:cNvSpPr>
            <p:nvPr userDrawn="1"/>
          </p:nvSpPr>
          <p:spPr bwMode="auto">
            <a:xfrm>
              <a:off x="5029200" y="25590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01" name="Line 82"/>
            <p:cNvSpPr>
              <a:spLocks noChangeShapeType="1"/>
            </p:cNvSpPr>
            <p:nvPr userDrawn="1"/>
          </p:nvSpPr>
          <p:spPr bwMode="auto">
            <a:xfrm>
              <a:off x="5029200" y="2559050"/>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02" name="Freeform 83"/>
            <p:cNvSpPr>
              <a:spLocks/>
            </p:cNvSpPr>
            <p:nvPr userDrawn="1"/>
          </p:nvSpPr>
          <p:spPr bwMode="auto">
            <a:xfrm>
              <a:off x="5183188" y="2465388"/>
              <a:ext cx="207963" cy="101600"/>
            </a:xfrm>
            <a:custGeom>
              <a:avLst/>
              <a:gdLst>
                <a:gd name="T0" fmla="*/ 0 w 131"/>
                <a:gd name="T1" fmla="*/ 42 h 64"/>
                <a:gd name="T2" fmla="*/ 34 w 131"/>
                <a:gd name="T3" fmla="*/ 0 h 64"/>
                <a:gd name="T4" fmla="*/ 131 w 131"/>
                <a:gd name="T5" fmla="*/ 17 h 64"/>
                <a:gd name="T6" fmla="*/ 93 w 131"/>
                <a:gd name="T7" fmla="*/ 64 h 64"/>
                <a:gd name="T8" fmla="*/ 0 w 131"/>
                <a:gd name="T9" fmla="*/ 42 h 64"/>
              </a:gdLst>
              <a:ahLst/>
              <a:cxnLst>
                <a:cxn ang="0">
                  <a:pos x="T0" y="T1"/>
                </a:cxn>
                <a:cxn ang="0">
                  <a:pos x="T2" y="T3"/>
                </a:cxn>
                <a:cxn ang="0">
                  <a:pos x="T4" y="T5"/>
                </a:cxn>
                <a:cxn ang="0">
                  <a:pos x="T6" y="T7"/>
                </a:cxn>
                <a:cxn ang="0">
                  <a:pos x="T8" y="T9"/>
                </a:cxn>
              </a:cxnLst>
              <a:rect l="0" t="0" r="r" b="b"/>
              <a:pathLst>
                <a:path w="131" h="64">
                  <a:moveTo>
                    <a:pt x="0" y="42"/>
                  </a:moveTo>
                  <a:lnTo>
                    <a:pt x="34" y="0"/>
                  </a:lnTo>
                  <a:lnTo>
                    <a:pt x="131" y="17"/>
                  </a:lnTo>
                  <a:lnTo>
                    <a:pt x="93" y="64"/>
                  </a:lnTo>
                  <a:lnTo>
                    <a:pt x="0" y="4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03" name="Freeform 84"/>
            <p:cNvSpPr>
              <a:spLocks/>
            </p:cNvSpPr>
            <p:nvPr userDrawn="1"/>
          </p:nvSpPr>
          <p:spPr bwMode="auto">
            <a:xfrm>
              <a:off x="4959350" y="2481263"/>
              <a:ext cx="220663" cy="85725"/>
            </a:xfrm>
            <a:custGeom>
              <a:avLst/>
              <a:gdLst>
                <a:gd name="T0" fmla="*/ 0 w 139"/>
                <a:gd name="T1" fmla="*/ 20 h 54"/>
                <a:gd name="T2" fmla="*/ 41 w 139"/>
                <a:gd name="T3" fmla="*/ 54 h 54"/>
                <a:gd name="T4" fmla="*/ 139 w 139"/>
                <a:gd name="T5" fmla="*/ 32 h 54"/>
                <a:gd name="T6" fmla="*/ 97 w 139"/>
                <a:gd name="T7" fmla="*/ 0 h 54"/>
                <a:gd name="T8" fmla="*/ 0 w 139"/>
                <a:gd name="T9" fmla="*/ 20 h 54"/>
              </a:gdLst>
              <a:ahLst/>
              <a:cxnLst>
                <a:cxn ang="0">
                  <a:pos x="T0" y="T1"/>
                </a:cxn>
                <a:cxn ang="0">
                  <a:pos x="T2" y="T3"/>
                </a:cxn>
                <a:cxn ang="0">
                  <a:pos x="T4" y="T5"/>
                </a:cxn>
                <a:cxn ang="0">
                  <a:pos x="T6" y="T7"/>
                </a:cxn>
                <a:cxn ang="0">
                  <a:pos x="T8" y="T9"/>
                </a:cxn>
              </a:cxnLst>
              <a:rect l="0" t="0" r="r" b="b"/>
              <a:pathLst>
                <a:path w="139" h="54">
                  <a:moveTo>
                    <a:pt x="0" y="20"/>
                  </a:moveTo>
                  <a:lnTo>
                    <a:pt x="41" y="54"/>
                  </a:lnTo>
                  <a:lnTo>
                    <a:pt x="139" y="32"/>
                  </a:lnTo>
                  <a:lnTo>
                    <a:pt x="97" y="0"/>
                  </a:lnTo>
                  <a:lnTo>
                    <a:pt x="0" y="2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04" name="Freeform 85"/>
            <p:cNvSpPr>
              <a:spLocks/>
            </p:cNvSpPr>
            <p:nvPr userDrawn="1"/>
          </p:nvSpPr>
          <p:spPr bwMode="auto">
            <a:xfrm>
              <a:off x="5024438" y="2613025"/>
              <a:ext cx="150813" cy="204788"/>
            </a:xfrm>
            <a:custGeom>
              <a:avLst/>
              <a:gdLst>
                <a:gd name="T0" fmla="*/ 47 w 95"/>
                <a:gd name="T1" fmla="*/ 58 h 129"/>
                <a:gd name="T2" fmla="*/ 44 w 95"/>
                <a:gd name="T3" fmla="*/ 58 h 129"/>
                <a:gd name="T4" fmla="*/ 0 w 95"/>
                <a:gd name="T5" fmla="*/ 41 h 129"/>
                <a:gd name="T6" fmla="*/ 0 w 95"/>
                <a:gd name="T7" fmla="*/ 90 h 129"/>
                <a:gd name="T8" fmla="*/ 95 w 95"/>
                <a:gd name="T9" fmla="*/ 129 h 129"/>
                <a:gd name="T10" fmla="*/ 95 w 95"/>
                <a:gd name="T11" fmla="*/ 0 h 129"/>
                <a:gd name="T12" fmla="*/ 47 w 95"/>
                <a:gd name="T13" fmla="*/ 58 h 129"/>
              </a:gdLst>
              <a:ahLst/>
              <a:cxnLst>
                <a:cxn ang="0">
                  <a:pos x="T0" y="T1"/>
                </a:cxn>
                <a:cxn ang="0">
                  <a:pos x="T2" y="T3"/>
                </a:cxn>
                <a:cxn ang="0">
                  <a:pos x="T4" y="T5"/>
                </a:cxn>
                <a:cxn ang="0">
                  <a:pos x="T6" y="T7"/>
                </a:cxn>
                <a:cxn ang="0">
                  <a:pos x="T8" y="T9"/>
                </a:cxn>
                <a:cxn ang="0">
                  <a:pos x="T10" y="T11"/>
                </a:cxn>
                <a:cxn ang="0">
                  <a:pos x="T12" y="T13"/>
                </a:cxn>
              </a:cxnLst>
              <a:rect l="0" t="0" r="r" b="b"/>
              <a:pathLst>
                <a:path w="95" h="129">
                  <a:moveTo>
                    <a:pt x="47" y="58"/>
                  </a:moveTo>
                  <a:lnTo>
                    <a:pt x="44" y="58"/>
                  </a:lnTo>
                  <a:lnTo>
                    <a:pt x="0" y="41"/>
                  </a:lnTo>
                  <a:lnTo>
                    <a:pt x="0" y="90"/>
                  </a:lnTo>
                  <a:lnTo>
                    <a:pt x="95" y="129"/>
                  </a:lnTo>
                  <a:lnTo>
                    <a:pt x="95" y="0"/>
                  </a:lnTo>
                  <a:lnTo>
                    <a:pt x="47" y="5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05" name="Freeform 86"/>
            <p:cNvSpPr>
              <a:spLocks/>
            </p:cNvSpPr>
            <p:nvPr userDrawn="1"/>
          </p:nvSpPr>
          <p:spPr bwMode="auto">
            <a:xfrm>
              <a:off x="4956175" y="2570163"/>
              <a:ext cx="211138" cy="127000"/>
            </a:xfrm>
            <a:custGeom>
              <a:avLst/>
              <a:gdLst>
                <a:gd name="T0" fmla="*/ 43 w 133"/>
                <a:gd name="T1" fmla="*/ 0 h 80"/>
                <a:gd name="T2" fmla="*/ 43 w 133"/>
                <a:gd name="T3" fmla="*/ 0 h 80"/>
                <a:gd name="T4" fmla="*/ 0 w 133"/>
                <a:gd name="T5" fmla="*/ 46 h 80"/>
                <a:gd name="T6" fmla="*/ 43 w 133"/>
                <a:gd name="T7" fmla="*/ 63 h 80"/>
                <a:gd name="T8" fmla="*/ 87 w 133"/>
                <a:gd name="T9" fmla="*/ 80 h 80"/>
                <a:gd name="T10" fmla="*/ 133 w 133"/>
                <a:gd name="T11" fmla="*/ 24 h 80"/>
                <a:gd name="T12" fmla="*/ 43 w 133"/>
                <a:gd name="T13" fmla="*/ 0 h 80"/>
              </a:gdLst>
              <a:ahLst/>
              <a:cxnLst>
                <a:cxn ang="0">
                  <a:pos x="T0" y="T1"/>
                </a:cxn>
                <a:cxn ang="0">
                  <a:pos x="T2" y="T3"/>
                </a:cxn>
                <a:cxn ang="0">
                  <a:pos x="T4" y="T5"/>
                </a:cxn>
                <a:cxn ang="0">
                  <a:pos x="T6" y="T7"/>
                </a:cxn>
                <a:cxn ang="0">
                  <a:pos x="T8" y="T9"/>
                </a:cxn>
                <a:cxn ang="0">
                  <a:pos x="T10" y="T11"/>
                </a:cxn>
                <a:cxn ang="0">
                  <a:pos x="T12" y="T13"/>
                </a:cxn>
              </a:cxnLst>
              <a:rect l="0" t="0" r="r" b="b"/>
              <a:pathLst>
                <a:path w="133" h="80">
                  <a:moveTo>
                    <a:pt x="43" y="0"/>
                  </a:moveTo>
                  <a:lnTo>
                    <a:pt x="43" y="0"/>
                  </a:lnTo>
                  <a:lnTo>
                    <a:pt x="0" y="46"/>
                  </a:lnTo>
                  <a:lnTo>
                    <a:pt x="43" y="63"/>
                  </a:lnTo>
                  <a:lnTo>
                    <a:pt x="87" y="80"/>
                  </a:lnTo>
                  <a:lnTo>
                    <a:pt x="133" y="24"/>
                  </a:lnTo>
                  <a:lnTo>
                    <a:pt x="43"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06" name="Freeform 87"/>
            <p:cNvSpPr>
              <a:spLocks/>
            </p:cNvSpPr>
            <p:nvPr userDrawn="1"/>
          </p:nvSpPr>
          <p:spPr bwMode="auto">
            <a:xfrm>
              <a:off x="5183188" y="2613025"/>
              <a:ext cx="150813" cy="204788"/>
            </a:xfrm>
            <a:custGeom>
              <a:avLst/>
              <a:gdLst>
                <a:gd name="T0" fmla="*/ 0 w 95"/>
                <a:gd name="T1" fmla="*/ 0 h 129"/>
                <a:gd name="T2" fmla="*/ 0 w 95"/>
                <a:gd name="T3" fmla="*/ 129 h 129"/>
                <a:gd name="T4" fmla="*/ 95 w 95"/>
                <a:gd name="T5" fmla="*/ 90 h 129"/>
                <a:gd name="T6" fmla="*/ 95 w 95"/>
                <a:gd name="T7" fmla="*/ 29 h 129"/>
                <a:gd name="T8" fmla="*/ 54 w 95"/>
                <a:gd name="T9" fmla="*/ 44 h 129"/>
                <a:gd name="T10" fmla="*/ 0 w 95"/>
                <a:gd name="T11" fmla="*/ 0 h 129"/>
              </a:gdLst>
              <a:ahLst/>
              <a:cxnLst>
                <a:cxn ang="0">
                  <a:pos x="T0" y="T1"/>
                </a:cxn>
                <a:cxn ang="0">
                  <a:pos x="T2" y="T3"/>
                </a:cxn>
                <a:cxn ang="0">
                  <a:pos x="T4" y="T5"/>
                </a:cxn>
                <a:cxn ang="0">
                  <a:pos x="T6" y="T7"/>
                </a:cxn>
                <a:cxn ang="0">
                  <a:pos x="T8" y="T9"/>
                </a:cxn>
                <a:cxn ang="0">
                  <a:pos x="T10" y="T11"/>
                </a:cxn>
              </a:cxnLst>
              <a:rect l="0" t="0" r="r" b="b"/>
              <a:pathLst>
                <a:path w="95" h="129">
                  <a:moveTo>
                    <a:pt x="0" y="0"/>
                  </a:moveTo>
                  <a:lnTo>
                    <a:pt x="0" y="129"/>
                  </a:lnTo>
                  <a:lnTo>
                    <a:pt x="95" y="90"/>
                  </a:lnTo>
                  <a:lnTo>
                    <a:pt x="95" y="29"/>
                  </a:lnTo>
                  <a:lnTo>
                    <a:pt x="54" y="44"/>
                  </a:lnTo>
                  <a:lnTo>
                    <a:pt x="0"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07" name="Freeform 88"/>
            <p:cNvSpPr>
              <a:spLocks/>
            </p:cNvSpPr>
            <p:nvPr userDrawn="1"/>
          </p:nvSpPr>
          <p:spPr bwMode="auto">
            <a:xfrm>
              <a:off x="5191125" y="2570163"/>
              <a:ext cx="220663" cy="104775"/>
            </a:xfrm>
            <a:custGeom>
              <a:avLst/>
              <a:gdLst>
                <a:gd name="T0" fmla="*/ 92 w 139"/>
                <a:gd name="T1" fmla="*/ 0 h 66"/>
                <a:gd name="T2" fmla="*/ 90 w 139"/>
                <a:gd name="T3" fmla="*/ 0 h 66"/>
                <a:gd name="T4" fmla="*/ 0 w 139"/>
                <a:gd name="T5" fmla="*/ 27 h 66"/>
                <a:gd name="T6" fmla="*/ 51 w 139"/>
                <a:gd name="T7" fmla="*/ 66 h 66"/>
                <a:gd name="T8" fmla="*/ 90 w 139"/>
                <a:gd name="T9" fmla="*/ 51 h 66"/>
                <a:gd name="T10" fmla="*/ 139 w 139"/>
                <a:gd name="T11" fmla="*/ 34 h 66"/>
                <a:gd name="T12" fmla="*/ 92 w 139"/>
                <a:gd name="T13" fmla="*/ 0 h 66"/>
              </a:gdLst>
              <a:ahLst/>
              <a:cxnLst>
                <a:cxn ang="0">
                  <a:pos x="T0" y="T1"/>
                </a:cxn>
                <a:cxn ang="0">
                  <a:pos x="T2" y="T3"/>
                </a:cxn>
                <a:cxn ang="0">
                  <a:pos x="T4" y="T5"/>
                </a:cxn>
                <a:cxn ang="0">
                  <a:pos x="T6" y="T7"/>
                </a:cxn>
                <a:cxn ang="0">
                  <a:pos x="T8" y="T9"/>
                </a:cxn>
                <a:cxn ang="0">
                  <a:pos x="T10" y="T11"/>
                </a:cxn>
                <a:cxn ang="0">
                  <a:pos x="T12" y="T13"/>
                </a:cxn>
              </a:cxnLst>
              <a:rect l="0" t="0" r="r" b="b"/>
              <a:pathLst>
                <a:path w="139" h="66">
                  <a:moveTo>
                    <a:pt x="92" y="0"/>
                  </a:moveTo>
                  <a:lnTo>
                    <a:pt x="90" y="0"/>
                  </a:lnTo>
                  <a:lnTo>
                    <a:pt x="0" y="27"/>
                  </a:lnTo>
                  <a:lnTo>
                    <a:pt x="51" y="66"/>
                  </a:lnTo>
                  <a:lnTo>
                    <a:pt x="90" y="51"/>
                  </a:lnTo>
                  <a:lnTo>
                    <a:pt x="139" y="34"/>
                  </a:lnTo>
                  <a:lnTo>
                    <a:pt x="92"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108" name="Freeform 89"/>
          <p:cNvSpPr>
            <a:spLocks noEditPoints="1"/>
          </p:cNvSpPr>
          <p:nvPr userDrawn="1"/>
        </p:nvSpPr>
        <p:spPr bwMode="auto">
          <a:xfrm>
            <a:off x="6813551" y="1287464"/>
            <a:ext cx="355600" cy="398463"/>
          </a:xfrm>
          <a:custGeom>
            <a:avLst/>
            <a:gdLst>
              <a:gd name="T0" fmla="*/ 34 w 69"/>
              <a:gd name="T1" fmla="*/ 0 h 103"/>
              <a:gd name="T2" fmla="*/ 0 w 69"/>
              <a:gd name="T3" fmla="*/ 34 h 103"/>
              <a:gd name="T4" fmla="*/ 34 w 69"/>
              <a:gd name="T5" fmla="*/ 103 h 103"/>
              <a:gd name="T6" fmla="*/ 69 w 69"/>
              <a:gd name="T7" fmla="*/ 34 h 103"/>
              <a:gd name="T8" fmla="*/ 34 w 69"/>
              <a:gd name="T9" fmla="*/ 0 h 103"/>
              <a:gd name="T10" fmla="*/ 34 w 69"/>
              <a:gd name="T11" fmla="*/ 61 h 103"/>
              <a:gd name="T12" fmla="*/ 10 w 69"/>
              <a:gd name="T13" fmla="*/ 37 h 103"/>
              <a:gd name="T14" fmla="*/ 34 w 69"/>
              <a:gd name="T15" fmla="*/ 13 h 103"/>
              <a:gd name="T16" fmla="*/ 58 w 69"/>
              <a:gd name="T17" fmla="*/ 37 h 103"/>
              <a:gd name="T18" fmla="*/ 34 w 69"/>
              <a:gd name="T19" fmla="*/ 61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103">
                <a:moveTo>
                  <a:pt x="34" y="0"/>
                </a:moveTo>
                <a:cubicBezTo>
                  <a:pt x="15" y="0"/>
                  <a:pt x="0" y="15"/>
                  <a:pt x="0" y="34"/>
                </a:cubicBezTo>
                <a:cubicBezTo>
                  <a:pt x="0" y="53"/>
                  <a:pt x="34" y="103"/>
                  <a:pt x="34" y="103"/>
                </a:cubicBezTo>
                <a:cubicBezTo>
                  <a:pt x="34" y="103"/>
                  <a:pt x="69" y="53"/>
                  <a:pt x="69" y="34"/>
                </a:cubicBezTo>
                <a:cubicBezTo>
                  <a:pt x="69" y="15"/>
                  <a:pt x="53" y="0"/>
                  <a:pt x="34" y="0"/>
                </a:cubicBezTo>
                <a:close/>
                <a:moveTo>
                  <a:pt x="34" y="61"/>
                </a:moveTo>
                <a:cubicBezTo>
                  <a:pt x="21" y="61"/>
                  <a:pt x="10" y="50"/>
                  <a:pt x="10" y="37"/>
                </a:cubicBezTo>
                <a:cubicBezTo>
                  <a:pt x="10" y="24"/>
                  <a:pt x="21" y="13"/>
                  <a:pt x="34" y="13"/>
                </a:cubicBezTo>
                <a:cubicBezTo>
                  <a:pt x="47" y="13"/>
                  <a:pt x="58" y="24"/>
                  <a:pt x="58" y="37"/>
                </a:cubicBezTo>
                <a:cubicBezTo>
                  <a:pt x="58" y="50"/>
                  <a:pt x="47" y="61"/>
                  <a:pt x="34" y="6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09" name="Freeform 92"/>
          <p:cNvSpPr>
            <a:spLocks/>
          </p:cNvSpPr>
          <p:nvPr userDrawn="1"/>
        </p:nvSpPr>
        <p:spPr bwMode="auto">
          <a:xfrm>
            <a:off x="6015567" y="977901"/>
            <a:ext cx="520700" cy="328613"/>
          </a:xfrm>
          <a:custGeom>
            <a:avLst/>
            <a:gdLst>
              <a:gd name="T0" fmla="*/ 101 w 101"/>
              <a:gd name="T1" fmla="*/ 35 h 85"/>
              <a:gd name="T2" fmla="*/ 50 w 101"/>
              <a:gd name="T3" fmla="*/ 0 h 85"/>
              <a:gd name="T4" fmla="*/ 0 w 101"/>
              <a:gd name="T5" fmla="*/ 35 h 85"/>
              <a:gd name="T6" fmla="*/ 50 w 101"/>
              <a:gd name="T7" fmla="*/ 71 h 85"/>
              <a:gd name="T8" fmla="*/ 58 w 101"/>
              <a:gd name="T9" fmla="*/ 70 h 85"/>
              <a:gd name="T10" fmla="*/ 59 w 101"/>
              <a:gd name="T11" fmla="*/ 71 h 85"/>
              <a:gd name="T12" fmla="*/ 60 w 101"/>
              <a:gd name="T13" fmla="*/ 73 h 85"/>
              <a:gd name="T14" fmla="*/ 55 w 101"/>
              <a:gd name="T15" fmla="*/ 83 h 85"/>
              <a:gd name="T16" fmla="*/ 54 w 101"/>
              <a:gd name="T17" fmla="*/ 84 h 85"/>
              <a:gd name="T18" fmla="*/ 56 w 101"/>
              <a:gd name="T19" fmla="*/ 85 h 85"/>
              <a:gd name="T20" fmla="*/ 78 w 101"/>
              <a:gd name="T21" fmla="*/ 68 h 85"/>
              <a:gd name="T22" fmla="*/ 82 w 101"/>
              <a:gd name="T23" fmla="*/ 63 h 85"/>
              <a:gd name="T24" fmla="*/ 101 w 101"/>
              <a:gd name="T25" fmla="*/ 3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 h="85">
                <a:moveTo>
                  <a:pt x="101" y="35"/>
                </a:moveTo>
                <a:cubicBezTo>
                  <a:pt x="101" y="16"/>
                  <a:pt x="78" y="0"/>
                  <a:pt x="50" y="0"/>
                </a:cubicBezTo>
                <a:cubicBezTo>
                  <a:pt x="23" y="0"/>
                  <a:pt x="0" y="16"/>
                  <a:pt x="0" y="35"/>
                </a:cubicBezTo>
                <a:cubicBezTo>
                  <a:pt x="0" y="55"/>
                  <a:pt x="23" y="71"/>
                  <a:pt x="50" y="71"/>
                </a:cubicBezTo>
                <a:cubicBezTo>
                  <a:pt x="53" y="71"/>
                  <a:pt x="55" y="71"/>
                  <a:pt x="58" y="70"/>
                </a:cubicBezTo>
                <a:cubicBezTo>
                  <a:pt x="58" y="70"/>
                  <a:pt x="59" y="71"/>
                  <a:pt x="59" y="71"/>
                </a:cubicBezTo>
                <a:cubicBezTo>
                  <a:pt x="60" y="72"/>
                  <a:pt x="60" y="72"/>
                  <a:pt x="60" y="73"/>
                </a:cubicBezTo>
                <a:cubicBezTo>
                  <a:pt x="59" y="77"/>
                  <a:pt x="57" y="80"/>
                  <a:pt x="55" y="83"/>
                </a:cubicBezTo>
                <a:cubicBezTo>
                  <a:pt x="54" y="83"/>
                  <a:pt x="54" y="84"/>
                  <a:pt x="54" y="84"/>
                </a:cubicBezTo>
                <a:cubicBezTo>
                  <a:pt x="55" y="85"/>
                  <a:pt x="55" y="85"/>
                  <a:pt x="56" y="85"/>
                </a:cubicBezTo>
                <a:cubicBezTo>
                  <a:pt x="66" y="83"/>
                  <a:pt x="74" y="76"/>
                  <a:pt x="78" y="68"/>
                </a:cubicBezTo>
                <a:cubicBezTo>
                  <a:pt x="78" y="66"/>
                  <a:pt x="80" y="64"/>
                  <a:pt x="82" y="63"/>
                </a:cubicBezTo>
                <a:cubicBezTo>
                  <a:pt x="93" y="57"/>
                  <a:pt x="101" y="47"/>
                  <a:pt x="101" y="35"/>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10" name="Freeform 93"/>
          <p:cNvSpPr>
            <a:spLocks/>
          </p:cNvSpPr>
          <p:nvPr userDrawn="1"/>
        </p:nvSpPr>
        <p:spPr bwMode="auto">
          <a:xfrm>
            <a:off x="3852334" y="2655888"/>
            <a:ext cx="524933" cy="458788"/>
          </a:xfrm>
          <a:custGeom>
            <a:avLst/>
            <a:gdLst>
              <a:gd name="T0" fmla="*/ 83 w 102"/>
              <a:gd name="T1" fmla="*/ 80 h 119"/>
              <a:gd name="T2" fmla="*/ 70 w 102"/>
              <a:gd name="T3" fmla="*/ 85 h 119"/>
              <a:gd name="T4" fmla="*/ 38 w 102"/>
              <a:gd name="T5" fmla="*/ 65 h 119"/>
              <a:gd name="T6" fmla="*/ 38 w 102"/>
              <a:gd name="T7" fmla="*/ 59 h 119"/>
              <a:gd name="T8" fmla="*/ 38 w 102"/>
              <a:gd name="T9" fmla="*/ 54 h 119"/>
              <a:gd name="T10" fmla="*/ 70 w 102"/>
              <a:gd name="T11" fmla="*/ 34 h 119"/>
              <a:gd name="T12" fmla="*/ 83 w 102"/>
              <a:gd name="T13" fmla="*/ 39 h 119"/>
              <a:gd name="T14" fmla="*/ 102 w 102"/>
              <a:gd name="T15" fmla="*/ 19 h 119"/>
              <a:gd name="T16" fmla="*/ 83 w 102"/>
              <a:gd name="T17" fmla="*/ 0 h 119"/>
              <a:gd name="T18" fmla="*/ 63 w 102"/>
              <a:gd name="T19" fmla="*/ 19 h 119"/>
              <a:gd name="T20" fmla="*/ 64 w 102"/>
              <a:gd name="T21" fmla="*/ 25 h 119"/>
              <a:gd name="T22" fmla="*/ 32 w 102"/>
              <a:gd name="T23" fmla="*/ 45 h 119"/>
              <a:gd name="T24" fmla="*/ 19 w 102"/>
              <a:gd name="T25" fmla="*/ 40 h 119"/>
              <a:gd name="T26" fmla="*/ 0 w 102"/>
              <a:gd name="T27" fmla="*/ 59 h 119"/>
              <a:gd name="T28" fmla="*/ 19 w 102"/>
              <a:gd name="T29" fmla="*/ 79 h 119"/>
              <a:gd name="T30" fmla="*/ 32 w 102"/>
              <a:gd name="T31" fmla="*/ 74 h 119"/>
              <a:gd name="T32" fmla="*/ 64 w 102"/>
              <a:gd name="T33" fmla="*/ 94 h 119"/>
              <a:gd name="T34" fmla="*/ 63 w 102"/>
              <a:gd name="T35" fmla="*/ 99 h 119"/>
              <a:gd name="T36" fmla="*/ 83 w 102"/>
              <a:gd name="T37" fmla="*/ 119 h 119"/>
              <a:gd name="T38" fmla="*/ 102 w 102"/>
              <a:gd name="T39" fmla="*/ 99 h 119"/>
              <a:gd name="T40" fmla="*/ 83 w 102"/>
              <a:gd name="T41" fmla="*/ 8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2" h="119">
                <a:moveTo>
                  <a:pt x="83" y="80"/>
                </a:moveTo>
                <a:cubicBezTo>
                  <a:pt x="78" y="80"/>
                  <a:pt x="73" y="82"/>
                  <a:pt x="70" y="85"/>
                </a:cubicBezTo>
                <a:cubicBezTo>
                  <a:pt x="38" y="65"/>
                  <a:pt x="38" y="65"/>
                  <a:pt x="38" y="65"/>
                </a:cubicBezTo>
                <a:cubicBezTo>
                  <a:pt x="38" y="63"/>
                  <a:pt x="38" y="61"/>
                  <a:pt x="38" y="59"/>
                </a:cubicBezTo>
                <a:cubicBezTo>
                  <a:pt x="38" y="57"/>
                  <a:pt x="38" y="56"/>
                  <a:pt x="38" y="54"/>
                </a:cubicBezTo>
                <a:cubicBezTo>
                  <a:pt x="70" y="34"/>
                  <a:pt x="70" y="34"/>
                  <a:pt x="70" y="34"/>
                </a:cubicBezTo>
                <a:cubicBezTo>
                  <a:pt x="73" y="37"/>
                  <a:pt x="78" y="39"/>
                  <a:pt x="83" y="39"/>
                </a:cubicBezTo>
                <a:cubicBezTo>
                  <a:pt x="94" y="39"/>
                  <a:pt x="102" y="30"/>
                  <a:pt x="102" y="19"/>
                </a:cubicBezTo>
                <a:cubicBezTo>
                  <a:pt x="102" y="9"/>
                  <a:pt x="94" y="0"/>
                  <a:pt x="83" y="0"/>
                </a:cubicBezTo>
                <a:cubicBezTo>
                  <a:pt x="72" y="0"/>
                  <a:pt x="63" y="9"/>
                  <a:pt x="63" y="19"/>
                </a:cubicBezTo>
                <a:cubicBezTo>
                  <a:pt x="63" y="21"/>
                  <a:pt x="64" y="23"/>
                  <a:pt x="64" y="25"/>
                </a:cubicBezTo>
                <a:cubicBezTo>
                  <a:pt x="32" y="45"/>
                  <a:pt x="32" y="45"/>
                  <a:pt x="32" y="45"/>
                </a:cubicBezTo>
                <a:cubicBezTo>
                  <a:pt x="28" y="42"/>
                  <a:pt x="24" y="40"/>
                  <a:pt x="19" y="40"/>
                </a:cubicBezTo>
                <a:cubicBezTo>
                  <a:pt x="8" y="40"/>
                  <a:pt x="0" y="49"/>
                  <a:pt x="0" y="59"/>
                </a:cubicBezTo>
                <a:cubicBezTo>
                  <a:pt x="0" y="70"/>
                  <a:pt x="8" y="79"/>
                  <a:pt x="19" y="79"/>
                </a:cubicBezTo>
                <a:cubicBezTo>
                  <a:pt x="24" y="79"/>
                  <a:pt x="29" y="77"/>
                  <a:pt x="32" y="74"/>
                </a:cubicBezTo>
                <a:cubicBezTo>
                  <a:pt x="64" y="94"/>
                  <a:pt x="64" y="94"/>
                  <a:pt x="64" y="94"/>
                </a:cubicBezTo>
                <a:cubicBezTo>
                  <a:pt x="64" y="96"/>
                  <a:pt x="63" y="97"/>
                  <a:pt x="63" y="99"/>
                </a:cubicBezTo>
                <a:cubicBezTo>
                  <a:pt x="63" y="110"/>
                  <a:pt x="72" y="119"/>
                  <a:pt x="83" y="119"/>
                </a:cubicBezTo>
                <a:cubicBezTo>
                  <a:pt x="94" y="119"/>
                  <a:pt x="102" y="110"/>
                  <a:pt x="102" y="99"/>
                </a:cubicBezTo>
                <a:cubicBezTo>
                  <a:pt x="102" y="88"/>
                  <a:pt x="94" y="80"/>
                  <a:pt x="83" y="8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11" name="Freeform 94"/>
          <p:cNvSpPr>
            <a:spLocks noEditPoints="1"/>
          </p:cNvSpPr>
          <p:nvPr userDrawn="1"/>
        </p:nvSpPr>
        <p:spPr bwMode="auto">
          <a:xfrm>
            <a:off x="2611968" y="1349376"/>
            <a:ext cx="309033" cy="277813"/>
          </a:xfrm>
          <a:custGeom>
            <a:avLst/>
            <a:gdLst>
              <a:gd name="T0" fmla="*/ 36 w 146"/>
              <a:gd name="T1" fmla="*/ 44 h 175"/>
              <a:gd name="T2" fmla="*/ 44 w 146"/>
              <a:gd name="T3" fmla="*/ 0 h 175"/>
              <a:gd name="T4" fmla="*/ 73 w 146"/>
              <a:gd name="T5" fmla="*/ 0 h 175"/>
              <a:gd name="T6" fmla="*/ 63 w 146"/>
              <a:gd name="T7" fmla="*/ 44 h 175"/>
              <a:gd name="T8" fmla="*/ 102 w 146"/>
              <a:gd name="T9" fmla="*/ 44 h 175"/>
              <a:gd name="T10" fmla="*/ 109 w 146"/>
              <a:gd name="T11" fmla="*/ 0 h 175"/>
              <a:gd name="T12" fmla="*/ 139 w 146"/>
              <a:gd name="T13" fmla="*/ 0 h 175"/>
              <a:gd name="T14" fmla="*/ 129 w 146"/>
              <a:gd name="T15" fmla="*/ 44 h 175"/>
              <a:gd name="T16" fmla="*/ 146 w 146"/>
              <a:gd name="T17" fmla="*/ 44 h 175"/>
              <a:gd name="T18" fmla="*/ 146 w 146"/>
              <a:gd name="T19" fmla="*/ 71 h 175"/>
              <a:gd name="T20" fmla="*/ 124 w 146"/>
              <a:gd name="T21" fmla="*/ 71 h 175"/>
              <a:gd name="T22" fmla="*/ 117 w 146"/>
              <a:gd name="T23" fmla="*/ 102 h 175"/>
              <a:gd name="T24" fmla="*/ 146 w 146"/>
              <a:gd name="T25" fmla="*/ 102 h 175"/>
              <a:gd name="T26" fmla="*/ 146 w 146"/>
              <a:gd name="T27" fmla="*/ 129 h 175"/>
              <a:gd name="T28" fmla="*/ 109 w 146"/>
              <a:gd name="T29" fmla="*/ 129 h 175"/>
              <a:gd name="T30" fmla="*/ 102 w 146"/>
              <a:gd name="T31" fmla="*/ 175 h 175"/>
              <a:gd name="T32" fmla="*/ 73 w 146"/>
              <a:gd name="T33" fmla="*/ 175 h 175"/>
              <a:gd name="T34" fmla="*/ 83 w 146"/>
              <a:gd name="T35" fmla="*/ 129 h 175"/>
              <a:gd name="T36" fmla="*/ 46 w 146"/>
              <a:gd name="T37" fmla="*/ 129 h 175"/>
              <a:gd name="T38" fmla="*/ 36 w 146"/>
              <a:gd name="T39" fmla="*/ 175 h 175"/>
              <a:gd name="T40" fmla="*/ 7 w 146"/>
              <a:gd name="T41" fmla="*/ 175 h 175"/>
              <a:gd name="T42" fmla="*/ 17 w 146"/>
              <a:gd name="T43" fmla="*/ 129 h 175"/>
              <a:gd name="T44" fmla="*/ 0 w 146"/>
              <a:gd name="T45" fmla="*/ 129 h 175"/>
              <a:gd name="T46" fmla="*/ 0 w 146"/>
              <a:gd name="T47" fmla="*/ 102 h 175"/>
              <a:gd name="T48" fmla="*/ 22 w 146"/>
              <a:gd name="T49" fmla="*/ 102 h 175"/>
              <a:gd name="T50" fmla="*/ 29 w 146"/>
              <a:gd name="T51" fmla="*/ 71 h 175"/>
              <a:gd name="T52" fmla="*/ 0 w 146"/>
              <a:gd name="T53" fmla="*/ 71 h 175"/>
              <a:gd name="T54" fmla="*/ 0 w 146"/>
              <a:gd name="T55" fmla="*/ 44 h 175"/>
              <a:gd name="T56" fmla="*/ 36 w 146"/>
              <a:gd name="T57" fmla="*/ 44 h 175"/>
              <a:gd name="T58" fmla="*/ 51 w 146"/>
              <a:gd name="T59" fmla="*/ 102 h 175"/>
              <a:gd name="T60" fmla="*/ 87 w 146"/>
              <a:gd name="T61" fmla="*/ 102 h 175"/>
              <a:gd name="T62" fmla="*/ 95 w 146"/>
              <a:gd name="T63" fmla="*/ 71 h 175"/>
              <a:gd name="T64" fmla="*/ 58 w 146"/>
              <a:gd name="T65" fmla="*/ 71 h 175"/>
              <a:gd name="T66" fmla="*/ 51 w 146"/>
              <a:gd name="T67" fmla="*/ 102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6" h="175">
                <a:moveTo>
                  <a:pt x="36" y="44"/>
                </a:moveTo>
                <a:lnTo>
                  <a:pt x="44" y="0"/>
                </a:lnTo>
                <a:lnTo>
                  <a:pt x="73" y="0"/>
                </a:lnTo>
                <a:lnTo>
                  <a:pt x="63" y="44"/>
                </a:lnTo>
                <a:lnTo>
                  <a:pt x="102" y="44"/>
                </a:lnTo>
                <a:lnTo>
                  <a:pt x="109" y="0"/>
                </a:lnTo>
                <a:lnTo>
                  <a:pt x="139" y="0"/>
                </a:lnTo>
                <a:lnTo>
                  <a:pt x="129" y="44"/>
                </a:lnTo>
                <a:lnTo>
                  <a:pt x="146" y="44"/>
                </a:lnTo>
                <a:lnTo>
                  <a:pt x="146" y="71"/>
                </a:lnTo>
                <a:lnTo>
                  <a:pt x="124" y="71"/>
                </a:lnTo>
                <a:lnTo>
                  <a:pt x="117" y="102"/>
                </a:lnTo>
                <a:lnTo>
                  <a:pt x="146" y="102"/>
                </a:lnTo>
                <a:lnTo>
                  <a:pt x="146" y="129"/>
                </a:lnTo>
                <a:lnTo>
                  <a:pt x="109" y="129"/>
                </a:lnTo>
                <a:lnTo>
                  <a:pt x="102" y="175"/>
                </a:lnTo>
                <a:lnTo>
                  <a:pt x="73" y="175"/>
                </a:lnTo>
                <a:lnTo>
                  <a:pt x="83" y="129"/>
                </a:lnTo>
                <a:lnTo>
                  <a:pt x="46" y="129"/>
                </a:lnTo>
                <a:lnTo>
                  <a:pt x="36" y="175"/>
                </a:lnTo>
                <a:lnTo>
                  <a:pt x="7" y="175"/>
                </a:lnTo>
                <a:lnTo>
                  <a:pt x="17" y="129"/>
                </a:lnTo>
                <a:lnTo>
                  <a:pt x="0" y="129"/>
                </a:lnTo>
                <a:lnTo>
                  <a:pt x="0" y="102"/>
                </a:lnTo>
                <a:lnTo>
                  <a:pt x="22" y="102"/>
                </a:lnTo>
                <a:lnTo>
                  <a:pt x="29" y="71"/>
                </a:lnTo>
                <a:lnTo>
                  <a:pt x="0" y="71"/>
                </a:lnTo>
                <a:lnTo>
                  <a:pt x="0" y="44"/>
                </a:lnTo>
                <a:lnTo>
                  <a:pt x="36" y="44"/>
                </a:lnTo>
                <a:close/>
                <a:moveTo>
                  <a:pt x="51" y="102"/>
                </a:moveTo>
                <a:lnTo>
                  <a:pt x="87" y="102"/>
                </a:lnTo>
                <a:lnTo>
                  <a:pt x="95" y="71"/>
                </a:lnTo>
                <a:lnTo>
                  <a:pt x="58" y="71"/>
                </a:lnTo>
                <a:lnTo>
                  <a:pt x="51" y="10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112" name="Group 111"/>
          <p:cNvGrpSpPr/>
          <p:nvPr userDrawn="1"/>
        </p:nvGrpSpPr>
        <p:grpSpPr>
          <a:xfrm>
            <a:off x="7909984" y="708026"/>
            <a:ext cx="484717" cy="366713"/>
            <a:chOff x="5932488" y="708025"/>
            <a:chExt cx="363538" cy="366713"/>
          </a:xfrm>
        </p:grpSpPr>
        <p:sp>
          <p:nvSpPr>
            <p:cNvPr id="113" name="Freeform 95"/>
            <p:cNvSpPr>
              <a:spLocks/>
            </p:cNvSpPr>
            <p:nvPr userDrawn="1"/>
          </p:nvSpPr>
          <p:spPr bwMode="auto">
            <a:xfrm>
              <a:off x="5932488" y="769938"/>
              <a:ext cx="161925" cy="131763"/>
            </a:xfrm>
            <a:custGeom>
              <a:avLst/>
              <a:gdLst>
                <a:gd name="T0" fmla="*/ 0 w 42"/>
                <a:gd name="T1" fmla="*/ 34 h 34"/>
                <a:gd name="T2" fmla="*/ 2 w 42"/>
                <a:gd name="T3" fmla="*/ 16 h 34"/>
                <a:gd name="T4" fmla="*/ 12 w 42"/>
                <a:gd name="T5" fmla="*/ 0 h 34"/>
                <a:gd name="T6" fmla="*/ 42 w 42"/>
                <a:gd name="T7" fmla="*/ 30 h 34"/>
                <a:gd name="T8" fmla="*/ 0 w 42"/>
                <a:gd name="T9" fmla="*/ 34 h 34"/>
              </a:gdLst>
              <a:ahLst/>
              <a:cxnLst>
                <a:cxn ang="0">
                  <a:pos x="T0" y="T1"/>
                </a:cxn>
                <a:cxn ang="0">
                  <a:pos x="T2" y="T3"/>
                </a:cxn>
                <a:cxn ang="0">
                  <a:pos x="T4" y="T5"/>
                </a:cxn>
                <a:cxn ang="0">
                  <a:pos x="T6" y="T7"/>
                </a:cxn>
                <a:cxn ang="0">
                  <a:pos x="T8" y="T9"/>
                </a:cxn>
              </a:cxnLst>
              <a:rect l="0" t="0" r="r" b="b"/>
              <a:pathLst>
                <a:path w="42" h="34">
                  <a:moveTo>
                    <a:pt x="0" y="34"/>
                  </a:moveTo>
                  <a:cubicBezTo>
                    <a:pt x="0" y="28"/>
                    <a:pt x="0" y="21"/>
                    <a:pt x="2" y="16"/>
                  </a:cubicBezTo>
                  <a:cubicBezTo>
                    <a:pt x="4" y="10"/>
                    <a:pt x="8" y="5"/>
                    <a:pt x="12" y="0"/>
                  </a:cubicBezTo>
                  <a:cubicBezTo>
                    <a:pt x="42" y="30"/>
                    <a:pt x="42" y="30"/>
                    <a:pt x="42" y="30"/>
                  </a:cubicBezTo>
                  <a:lnTo>
                    <a:pt x="0" y="3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14" name="Freeform 96"/>
            <p:cNvSpPr>
              <a:spLocks/>
            </p:cNvSpPr>
            <p:nvPr userDrawn="1"/>
          </p:nvSpPr>
          <p:spPr bwMode="auto">
            <a:xfrm>
              <a:off x="5932488" y="750888"/>
              <a:ext cx="363538" cy="323850"/>
            </a:xfrm>
            <a:custGeom>
              <a:avLst/>
              <a:gdLst>
                <a:gd name="T0" fmla="*/ 83 w 94"/>
                <a:gd name="T1" fmla="*/ 64 h 84"/>
                <a:gd name="T2" fmla="*/ 53 w 94"/>
                <a:gd name="T3" fmla="*/ 82 h 84"/>
                <a:gd name="T4" fmla="*/ 18 w 94"/>
                <a:gd name="T5" fmla="*/ 73 h 84"/>
                <a:gd name="T6" fmla="*/ 13 w 94"/>
                <a:gd name="T7" fmla="*/ 69 h 84"/>
                <a:gd name="T8" fmla="*/ 13 w 94"/>
                <a:gd name="T9" fmla="*/ 69 h 84"/>
                <a:gd name="T10" fmla="*/ 0 w 94"/>
                <a:gd name="T11" fmla="*/ 43 h 84"/>
                <a:gd name="T12" fmla="*/ 47 w 94"/>
                <a:gd name="T13" fmla="*/ 38 h 84"/>
                <a:gd name="T14" fmla="*/ 47 w 94"/>
                <a:gd name="T15" fmla="*/ 38 h 84"/>
                <a:gd name="T16" fmla="*/ 48 w 94"/>
                <a:gd name="T17" fmla="*/ 37 h 84"/>
                <a:gd name="T18" fmla="*/ 76 w 94"/>
                <a:gd name="T19" fmla="*/ 0 h 84"/>
                <a:gd name="T20" fmla="*/ 79 w 94"/>
                <a:gd name="T21" fmla="*/ 3 h 84"/>
                <a:gd name="T22" fmla="*/ 93 w 94"/>
                <a:gd name="T23" fmla="*/ 33 h 84"/>
                <a:gd name="T24" fmla="*/ 83 w 94"/>
                <a:gd name="T25" fmla="*/ 6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 h="84">
                  <a:moveTo>
                    <a:pt x="83" y="64"/>
                  </a:moveTo>
                  <a:cubicBezTo>
                    <a:pt x="76" y="74"/>
                    <a:pt x="65" y="81"/>
                    <a:pt x="53" y="82"/>
                  </a:cubicBezTo>
                  <a:cubicBezTo>
                    <a:pt x="41" y="84"/>
                    <a:pt x="28" y="81"/>
                    <a:pt x="18" y="73"/>
                  </a:cubicBezTo>
                  <a:cubicBezTo>
                    <a:pt x="16" y="72"/>
                    <a:pt x="15" y="70"/>
                    <a:pt x="13" y="69"/>
                  </a:cubicBezTo>
                  <a:cubicBezTo>
                    <a:pt x="13" y="69"/>
                    <a:pt x="13" y="69"/>
                    <a:pt x="13" y="69"/>
                  </a:cubicBezTo>
                  <a:cubicBezTo>
                    <a:pt x="6" y="62"/>
                    <a:pt x="2" y="53"/>
                    <a:pt x="0" y="43"/>
                  </a:cubicBezTo>
                  <a:cubicBezTo>
                    <a:pt x="47" y="38"/>
                    <a:pt x="47" y="38"/>
                    <a:pt x="47" y="38"/>
                  </a:cubicBezTo>
                  <a:cubicBezTo>
                    <a:pt x="47" y="38"/>
                    <a:pt x="47" y="38"/>
                    <a:pt x="47" y="38"/>
                  </a:cubicBezTo>
                  <a:cubicBezTo>
                    <a:pt x="48" y="37"/>
                    <a:pt x="48" y="37"/>
                    <a:pt x="48" y="37"/>
                  </a:cubicBezTo>
                  <a:cubicBezTo>
                    <a:pt x="76" y="0"/>
                    <a:pt x="76" y="0"/>
                    <a:pt x="76" y="0"/>
                  </a:cubicBezTo>
                  <a:cubicBezTo>
                    <a:pt x="77" y="1"/>
                    <a:pt x="78" y="2"/>
                    <a:pt x="79" y="3"/>
                  </a:cubicBezTo>
                  <a:cubicBezTo>
                    <a:pt x="87" y="11"/>
                    <a:pt x="92" y="22"/>
                    <a:pt x="93" y="33"/>
                  </a:cubicBezTo>
                  <a:cubicBezTo>
                    <a:pt x="94" y="44"/>
                    <a:pt x="90" y="55"/>
                    <a:pt x="83" y="64"/>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15" name="Freeform 97"/>
            <p:cNvSpPr>
              <a:spLocks/>
            </p:cNvSpPr>
            <p:nvPr userDrawn="1"/>
          </p:nvSpPr>
          <p:spPr bwMode="auto">
            <a:xfrm>
              <a:off x="5991225" y="708025"/>
              <a:ext cx="223838" cy="169863"/>
            </a:xfrm>
            <a:custGeom>
              <a:avLst/>
              <a:gdLst>
                <a:gd name="T0" fmla="*/ 58 w 58"/>
                <a:gd name="T1" fmla="*/ 9 h 44"/>
                <a:gd name="T2" fmla="*/ 31 w 58"/>
                <a:gd name="T3" fmla="*/ 44 h 44"/>
                <a:gd name="T4" fmla="*/ 0 w 58"/>
                <a:gd name="T5" fmla="*/ 13 h 44"/>
                <a:gd name="T6" fmla="*/ 28 w 58"/>
                <a:gd name="T7" fmla="*/ 1 h 44"/>
                <a:gd name="T8" fmla="*/ 58 w 58"/>
                <a:gd name="T9" fmla="*/ 9 h 44"/>
              </a:gdLst>
              <a:ahLst/>
              <a:cxnLst>
                <a:cxn ang="0">
                  <a:pos x="T0" y="T1"/>
                </a:cxn>
                <a:cxn ang="0">
                  <a:pos x="T2" y="T3"/>
                </a:cxn>
                <a:cxn ang="0">
                  <a:pos x="T4" y="T5"/>
                </a:cxn>
                <a:cxn ang="0">
                  <a:pos x="T6" y="T7"/>
                </a:cxn>
                <a:cxn ang="0">
                  <a:pos x="T8" y="T9"/>
                </a:cxn>
              </a:cxnLst>
              <a:rect l="0" t="0" r="r" b="b"/>
              <a:pathLst>
                <a:path w="58" h="44">
                  <a:moveTo>
                    <a:pt x="58" y="9"/>
                  </a:moveTo>
                  <a:cubicBezTo>
                    <a:pt x="31" y="44"/>
                    <a:pt x="31" y="44"/>
                    <a:pt x="31" y="44"/>
                  </a:cubicBezTo>
                  <a:cubicBezTo>
                    <a:pt x="0" y="13"/>
                    <a:pt x="0" y="13"/>
                    <a:pt x="0" y="13"/>
                  </a:cubicBezTo>
                  <a:cubicBezTo>
                    <a:pt x="8" y="6"/>
                    <a:pt x="18" y="1"/>
                    <a:pt x="28" y="1"/>
                  </a:cubicBezTo>
                  <a:cubicBezTo>
                    <a:pt x="38" y="0"/>
                    <a:pt x="49" y="3"/>
                    <a:pt x="58" y="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116" name="Group 115"/>
          <p:cNvGrpSpPr/>
          <p:nvPr userDrawn="1"/>
        </p:nvGrpSpPr>
        <p:grpSpPr>
          <a:xfrm>
            <a:off x="4542367" y="1298575"/>
            <a:ext cx="704851" cy="374650"/>
            <a:chOff x="3406775" y="1298575"/>
            <a:chExt cx="528638" cy="374650"/>
          </a:xfrm>
        </p:grpSpPr>
        <p:sp>
          <p:nvSpPr>
            <p:cNvPr id="117" name="Freeform 98"/>
            <p:cNvSpPr>
              <a:spLocks/>
            </p:cNvSpPr>
            <p:nvPr userDrawn="1"/>
          </p:nvSpPr>
          <p:spPr bwMode="auto">
            <a:xfrm>
              <a:off x="3684588" y="1298575"/>
              <a:ext cx="250825" cy="374650"/>
            </a:xfrm>
            <a:custGeom>
              <a:avLst/>
              <a:gdLst>
                <a:gd name="T0" fmla="*/ 0 w 158"/>
                <a:gd name="T1" fmla="*/ 236 h 236"/>
                <a:gd name="T2" fmla="*/ 32 w 158"/>
                <a:gd name="T3" fmla="*/ 236 h 236"/>
                <a:gd name="T4" fmla="*/ 59 w 158"/>
                <a:gd name="T5" fmla="*/ 236 h 236"/>
                <a:gd name="T6" fmla="*/ 158 w 158"/>
                <a:gd name="T7" fmla="*/ 120 h 236"/>
                <a:gd name="T8" fmla="*/ 59 w 158"/>
                <a:gd name="T9" fmla="*/ 0 h 236"/>
                <a:gd name="T10" fmla="*/ 32 w 158"/>
                <a:gd name="T11" fmla="*/ 0 h 236"/>
                <a:gd name="T12" fmla="*/ 0 w 158"/>
                <a:gd name="T13" fmla="*/ 0 h 236"/>
                <a:gd name="T14" fmla="*/ 100 w 158"/>
                <a:gd name="T15" fmla="*/ 120 h 236"/>
                <a:gd name="T16" fmla="*/ 0 w 158"/>
                <a:gd name="T17"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 h="236">
                  <a:moveTo>
                    <a:pt x="0" y="236"/>
                  </a:moveTo>
                  <a:lnTo>
                    <a:pt x="32" y="236"/>
                  </a:lnTo>
                  <a:lnTo>
                    <a:pt x="59" y="236"/>
                  </a:lnTo>
                  <a:lnTo>
                    <a:pt x="158" y="120"/>
                  </a:lnTo>
                  <a:lnTo>
                    <a:pt x="59" y="0"/>
                  </a:lnTo>
                  <a:lnTo>
                    <a:pt x="32" y="0"/>
                  </a:lnTo>
                  <a:lnTo>
                    <a:pt x="0" y="0"/>
                  </a:lnTo>
                  <a:lnTo>
                    <a:pt x="100" y="120"/>
                  </a:lnTo>
                  <a:lnTo>
                    <a:pt x="0" y="23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18" name="Freeform 99"/>
            <p:cNvSpPr>
              <a:spLocks/>
            </p:cNvSpPr>
            <p:nvPr userDrawn="1"/>
          </p:nvSpPr>
          <p:spPr bwMode="auto">
            <a:xfrm>
              <a:off x="3546475" y="1298575"/>
              <a:ext cx="250825" cy="374650"/>
            </a:xfrm>
            <a:custGeom>
              <a:avLst/>
              <a:gdLst>
                <a:gd name="T0" fmla="*/ 99 w 158"/>
                <a:gd name="T1" fmla="*/ 120 h 236"/>
                <a:gd name="T2" fmla="*/ 0 w 158"/>
                <a:gd name="T3" fmla="*/ 236 h 236"/>
                <a:gd name="T4" fmla="*/ 31 w 158"/>
                <a:gd name="T5" fmla="*/ 236 h 236"/>
                <a:gd name="T6" fmla="*/ 58 w 158"/>
                <a:gd name="T7" fmla="*/ 236 h 236"/>
                <a:gd name="T8" fmla="*/ 158 w 158"/>
                <a:gd name="T9" fmla="*/ 120 h 236"/>
                <a:gd name="T10" fmla="*/ 58 w 158"/>
                <a:gd name="T11" fmla="*/ 0 h 236"/>
                <a:gd name="T12" fmla="*/ 31 w 158"/>
                <a:gd name="T13" fmla="*/ 0 h 236"/>
                <a:gd name="T14" fmla="*/ 0 w 158"/>
                <a:gd name="T15" fmla="*/ 0 h 236"/>
                <a:gd name="T16" fmla="*/ 99 w 158"/>
                <a:gd name="T17" fmla="*/ 120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 h="236">
                  <a:moveTo>
                    <a:pt x="99" y="120"/>
                  </a:moveTo>
                  <a:lnTo>
                    <a:pt x="0" y="236"/>
                  </a:lnTo>
                  <a:lnTo>
                    <a:pt x="31" y="236"/>
                  </a:lnTo>
                  <a:lnTo>
                    <a:pt x="58" y="236"/>
                  </a:lnTo>
                  <a:lnTo>
                    <a:pt x="158" y="120"/>
                  </a:lnTo>
                  <a:lnTo>
                    <a:pt x="58" y="0"/>
                  </a:lnTo>
                  <a:lnTo>
                    <a:pt x="31" y="0"/>
                  </a:lnTo>
                  <a:lnTo>
                    <a:pt x="0" y="0"/>
                  </a:lnTo>
                  <a:lnTo>
                    <a:pt x="99" y="12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19" name="Freeform 100"/>
            <p:cNvSpPr>
              <a:spLocks/>
            </p:cNvSpPr>
            <p:nvPr userDrawn="1"/>
          </p:nvSpPr>
          <p:spPr bwMode="auto">
            <a:xfrm>
              <a:off x="3406775" y="1298575"/>
              <a:ext cx="250825" cy="374650"/>
            </a:xfrm>
            <a:custGeom>
              <a:avLst/>
              <a:gdLst>
                <a:gd name="T0" fmla="*/ 0 w 158"/>
                <a:gd name="T1" fmla="*/ 236 h 236"/>
                <a:gd name="T2" fmla="*/ 32 w 158"/>
                <a:gd name="T3" fmla="*/ 236 h 236"/>
                <a:gd name="T4" fmla="*/ 59 w 158"/>
                <a:gd name="T5" fmla="*/ 236 h 236"/>
                <a:gd name="T6" fmla="*/ 158 w 158"/>
                <a:gd name="T7" fmla="*/ 120 h 236"/>
                <a:gd name="T8" fmla="*/ 59 w 158"/>
                <a:gd name="T9" fmla="*/ 0 h 236"/>
                <a:gd name="T10" fmla="*/ 32 w 158"/>
                <a:gd name="T11" fmla="*/ 0 h 236"/>
                <a:gd name="T12" fmla="*/ 0 w 158"/>
                <a:gd name="T13" fmla="*/ 0 h 236"/>
                <a:gd name="T14" fmla="*/ 100 w 158"/>
                <a:gd name="T15" fmla="*/ 120 h 236"/>
                <a:gd name="T16" fmla="*/ 0 w 158"/>
                <a:gd name="T17"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 h="236">
                  <a:moveTo>
                    <a:pt x="0" y="236"/>
                  </a:moveTo>
                  <a:lnTo>
                    <a:pt x="32" y="236"/>
                  </a:lnTo>
                  <a:lnTo>
                    <a:pt x="59" y="236"/>
                  </a:lnTo>
                  <a:lnTo>
                    <a:pt x="158" y="120"/>
                  </a:lnTo>
                  <a:lnTo>
                    <a:pt x="59" y="0"/>
                  </a:lnTo>
                  <a:lnTo>
                    <a:pt x="32" y="0"/>
                  </a:lnTo>
                  <a:lnTo>
                    <a:pt x="0" y="0"/>
                  </a:lnTo>
                  <a:lnTo>
                    <a:pt x="100" y="120"/>
                  </a:lnTo>
                  <a:lnTo>
                    <a:pt x="0" y="23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120" name="Group 119"/>
          <p:cNvGrpSpPr/>
          <p:nvPr userDrawn="1"/>
        </p:nvGrpSpPr>
        <p:grpSpPr>
          <a:xfrm>
            <a:off x="2849034" y="796926"/>
            <a:ext cx="683684" cy="447675"/>
            <a:chOff x="2136775" y="796925"/>
            <a:chExt cx="512763" cy="447675"/>
          </a:xfrm>
        </p:grpSpPr>
        <p:sp>
          <p:nvSpPr>
            <p:cNvPr id="121" name="Freeform 101"/>
            <p:cNvSpPr>
              <a:spLocks/>
            </p:cNvSpPr>
            <p:nvPr userDrawn="1"/>
          </p:nvSpPr>
          <p:spPr bwMode="auto">
            <a:xfrm>
              <a:off x="2368550" y="796925"/>
              <a:ext cx="280988" cy="250825"/>
            </a:xfrm>
            <a:custGeom>
              <a:avLst/>
              <a:gdLst>
                <a:gd name="T0" fmla="*/ 7 w 73"/>
                <a:gd name="T1" fmla="*/ 0 h 65"/>
                <a:gd name="T2" fmla="*/ 66 w 73"/>
                <a:gd name="T3" fmla="*/ 0 h 65"/>
                <a:gd name="T4" fmla="*/ 73 w 73"/>
                <a:gd name="T5" fmla="*/ 7 h 65"/>
                <a:gd name="T6" fmla="*/ 73 w 73"/>
                <a:gd name="T7" fmla="*/ 36 h 65"/>
                <a:gd name="T8" fmla="*/ 66 w 73"/>
                <a:gd name="T9" fmla="*/ 43 h 65"/>
                <a:gd name="T10" fmla="*/ 24 w 73"/>
                <a:gd name="T11" fmla="*/ 43 h 65"/>
                <a:gd name="T12" fmla="*/ 8 w 73"/>
                <a:gd name="T13" fmla="*/ 65 h 65"/>
                <a:gd name="T14" fmla="*/ 8 w 73"/>
                <a:gd name="T15" fmla="*/ 43 h 65"/>
                <a:gd name="T16" fmla="*/ 7 w 73"/>
                <a:gd name="T17" fmla="*/ 43 h 65"/>
                <a:gd name="T18" fmla="*/ 0 w 73"/>
                <a:gd name="T19" fmla="*/ 36 h 65"/>
                <a:gd name="T20" fmla="*/ 0 w 73"/>
                <a:gd name="T21" fmla="*/ 7 h 65"/>
                <a:gd name="T22" fmla="*/ 7 w 73"/>
                <a:gd name="T23"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 h="65">
                  <a:moveTo>
                    <a:pt x="7" y="0"/>
                  </a:moveTo>
                  <a:cubicBezTo>
                    <a:pt x="66" y="0"/>
                    <a:pt x="66" y="0"/>
                    <a:pt x="66" y="0"/>
                  </a:cubicBezTo>
                  <a:cubicBezTo>
                    <a:pt x="70" y="0"/>
                    <a:pt x="73" y="4"/>
                    <a:pt x="73" y="7"/>
                  </a:cubicBezTo>
                  <a:cubicBezTo>
                    <a:pt x="73" y="36"/>
                    <a:pt x="73" y="36"/>
                    <a:pt x="73" y="36"/>
                  </a:cubicBezTo>
                  <a:cubicBezTo>
                    <a:pt x="73" y="40"/>
                    <a:pt x="70" y="43"/>
                    <a:pt x="66" y="43"/>
                  </a:cubicBezTo>
                  <a:cubicBezTo>
                    <a:pt x="24" y="43"/>
                    <a:pt x="24" y="43"/>
                    <a:pt x="24" y="43"/>
                  </a:cubicBezTo>
                  <a:cubicBezTo>
                    <a:pt x="8" y="65"/>
                    <a:pt x="8" y="65"/>
                    <a:pt x="8" y="65"/>
                  </a:cubicBezTo>
                  <a:cubicBezTo>
                    <a:pt x="8" y="43"/>
                    <a:pt x="8" y="43"/>
                    <a:pt x="8" y="43"/>
                  </a:cubicBezTo>
                  <a:cubicBezTo>
                    <a:pt x="7" y="43"/>
                    <a:pt x="7" y="43"/>
                    <a:pt x="7" y="43"/>
                  </a:cubicBezTo>
                  <a:cubicBezTo>
                    <a:pt x="4" y="43"/>
                    <a:pt x="0" y="40"/>
                    <a:pt x="0" y="36"/>
                  </a:cubicBezTo>
                  <a:cubicBezTo>
                    <a:pt x="0" y="7"/>
                    <a:pt x="0" y="7"/>
                    <a:pt x="0" y="7"/>
                  </a:cubicBezTo>
                  <a:cubicBezTo>
                    <a:pt x="0" y="4"/>
                    <a:pt x="4" y="0"/>
                    <a:pt x="7"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22" name="Oval 102"/>
            <p:cNvSpPr>
              <a:spLocks noChangeArrowheads="1"/>
            </p:cNvSpPr>
            <p:nvPr userDrawn="1"/>
          </p:nvSpPr>
          <p:spPr bwMode="auto">
            <a:xfrm>
              <a:off x="2198688" y="947738"/>
              <a:ext cx="180975" cy="180975"/>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23" name="Freeform 103"/>
            <p:cNvSpPr>
              <a:spLocks/>
            </p:cNvSpPr>
            <p:nvPr userDrawn="1"/>
          </p:nvSpPr>
          <p:spPr bwMode="auto">
            <a:xfrm>
              <a:off x="2136775" y="1136650"/>
              <a:ext cx="304800" cy="107950"/>
            </a:xfrm>
            <a:custGeom>
              <a:avLst/>
              <a:gdLst>
                <a:gd name="T0" fmla="*/ 59 w 79"/>
                <a:gd name="T1" fmla="*/ 5 h 28"/>
                <a:gd name="T2" fmla="*/ 39 w 79"/>
                <a:gd name="T3" fmla="*/ 0 h 28"/>
                <a:gd name="T4" fmla="*/ 20 w 79"/>
                <a:gd name="T5" fmla="*/ 5 h 28"/>
                <a:gd name="T6" fmla="*/ 0 w 79"/>
                <a:gd name="T7" fmla="*/ 28 h 28"/>
                <a:gd name="T8" fmla="*/ 79 w 79"/>
                <a:gd name="T9" fmla="*/ 28 h 28"/>
                <a:gd name="T10" fmla="*/ 59 w 79"/>
                <a:gd name="T11" fmla="*/ 5 h 28"/>
              </a:gdLst>
              <a:ahLst/>
              <a:cxnLst>
                <a:cxn ang="0">
                  <a:pos x="T0" y="T1"/>
                </a:cxn>
                <a:cxn ang="0">
                  <a:pos x="T2" y="T3"/>
                </a:cxn>
                <a:cxn ang="0">
                  <a:pos x="T4" y="T5"/>
                </a:cxn>
                <a:cxn ang="0">
                  <a:pos x="T6" y="T7"/>
                </a:cxn>
                <a:cxn ang="0">
                  <a:pos x="T8" y="T9"/>
                </a:cxn>
                <a:cxn ang="0">
                  <a:pos x="T10" y="T11"/>
                </a:cxn>
              </a:cxnLst>
              <a:rect l="0" t="0" r="r" b="b"/>
              <a:pathLst>
                <a:path w="79" h="28">
                  <a:moveTo>
                    <a:pt x="59" y="5"/>
                  </a:moveTo>
                  <a:cubicBezTo>
                    <a:pt x="53" y="2"/>
                    <a:pt x="46" y="0"/>
                    <a:pt x="39" y="0"/>
                  </a:cubicBezTo>
                  <a:cubicBezTo>
                    <a:pt x="32" y="0"/>
                    <a:pt x="26" y="2"/>
                    <a:pt x="20" y="5"/>
                  </a:cubicBezTo>
                  <a:cubicBezTo>
                    <a:pt x="10" y="10"/>
                    <a:pt x="3" y="18"/>
                    <a:pt x="0" y="28"/>
                  </a:cubicBezTo>
                  <a:cubicBezTo>
                    <a:pt x="79" y="28"/>
                    <a:pt x="79" y="28"/>
                    <a:pt x="79" y="28"/>
                  </a:cubicBezTo>
                  <a:cubicBezTo>
                    <a:pt x="76" y="18"/>
                    <a:pt x="69" y="10"/>
                    <a:pt x="59" y="5"/>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124" name="Freeform 104"/>
          <p:cNvSpPr>
            <a:spLocks/>
          </p:cNvSpPr>
          <p:nvPr userDrawn="1"/>
        </p:nvSpPr>
        <p:spPr bwMode="auto">
          <a:xfrm>
            <a:off x="5789084" y="2867026"/>
            <a:ext cx="482600" cy="328613"/>
          </a:xfrm>
          <a:custGeom>
            <a:avLst/>
            <a:gdLst>
              <a:gd name="T0" fmla="*/ 85 w 94"/>
              <a:gd name="T1" fmla="*/ 0 h 85"/>
              <a:gd name="T2" fmla="*/ 9 w 94"/>
              <a:gd name="T3" fmla="*/ 0 h 85"/>
              <a:gd name="T4" fmla="*/ 0 w 94"/>
              <a:gd name="T5" fmla="*/ 9 h 85"/>
              <a:gd name="T6" fmla="*/ 0 w 94"/>
              <a:gd name="T7" fmla="*/ 46 h 85"/>
              <a:gd name="T8" fmla="*/ 9 w 94"/>
              <a:gd name="T9" fmla="*/ 55 h 85"/>
              <a:gd name="T10" fmla="*/ 64 w 94"/>
              <a:gd name="T11" fmla="*/ 55 h 85"/>
              <a:gd name="T12" fmla="*/ 84 w 94"/>
              <a:gd name="T13" fmla="*/ 85 h 85"/>
              <a:gd name="T14" fmla="*/ 84 w 94"/>
              <a:gd name="T15" fmla="*/ 55 h 85"/>
              <a:gd name="T16" fmla="*/ 85 w 94"/>
              <a:gd name="T17" fmla="*/ 55 h 85"/>
              <a:gd name="T18" fmla="*/ 94 w 94"/>
              <a:gd name="T19" fmla="*/ 46 h 85"/>
              <a:gd name="T20" fmla="*/ 94 w 94"/>
              <a:gd name="T21" fmla="*/ 9 h 85"/>
              <a:gd name="T22" fmla="*/ 85 w 94"/>
              <a:gd name="T2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 h="85">
                <a:moveTo>
                  <a:pt x="85" y="0"/>
                </a:moveTo>
                <a:cubicBezTo>
                  <a:pt x="9" y="0"/>
                  <a:pt x="9" y="0"/>
                  <a:pt x="9" y="0"/>
                </a:cubicBezTo>
                <a:cubicBezTo>
                  <a:pt x="4" y="0"/>
                  <a:pt x="0" y="4"/>
                  <a:pt x="0" y="9"/>
                </a:cubicBezTo>
                <a:cubicBezTo>
                  <a:pt x="0" y="46"/>
                  <a:pt x="0" y="46"/>
                  <a:pt x="0" y="46"/>
                </a:cubicBezTo>
                <a:cubicBezTo>
                  <a:pt x="0" y="51"/>
                  <a:pt x="4" y="55"/>
                  <a:pt x="9" y="55"/>
                </a:cubicBezTo>
                <a:cubicBezTo>
                  <a:pt x="64" y="55"/>
                  <a:pt x="64" y="55"/>
                  <a:pt x="64" y="55"/>
                </a:cubicBezTo>
                <a:cubicBezTo>
                  <a:pt x="84" y="85"/>
                  <a:pt x="84" y="85"/>
                  <a:pt x="84" y="85"/>
                </a:cubicBezTo>
                <a:cubicBezTo>
                  <a:pt x="84" y="55"/>
                  <a:pt x="84" y="55"/>
                  <a:pt x="84" y="55"/>
                </a:cubicBezTo>
                <a:cubicBezTo>
                  <a:pt x="85" y="55"/>
                  <a:pt x="85" y="55"/>
                  <a:pt x="85" y="55"/>
                </a:cubicBezTo>
                <a:cubicBezTo>
                  <a:pt x="90" y="55"/>
                  <a:pt x="94" y="51"/>
                  <a:pt x="94" y="46"/>
                </a:cubicBezTo>
                <a:cubicBezTo>
                  <a:pt x="94" y="9"/>
                  <a:pt x="94" y="9"/>
                  <a:pt x="94" y="9"/>
                </a:cubicBezTo>
                <a:cubicBezTo>
                  <a:pt x="94" y="4"/>
                  <a:pt x="90" y="0"/>
                  <a:pt x="85"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25" name="Freeform 105"/>
          <p:cNvSpPr>
            <a:spLocks/>
          </p:cNvSpPr>
          <p:nvPr userDrawn="1"/>
        </p:nvSpPr>
        <p:spPr bwMode="auto">
          <a:xfrm>
            <a:off x="5124451" y="2578101"/>
            <a:ext cx="503767" cy="385763"/>
          </a:xfrm>
          <a:custGeom>
            <a:avLst/>
            <a:gdLst>
              <a:gd name="T0" fmla="*/ 93 w 98"/>
              <a:gd name="T1" fmla="*/ 19 h 100"/>
              <a:gd name="T2" fmla="*/ 79 w 98"/>
              <a:gd name="T3" fmla="*/ 14 h 100"/>
              <a:gd name="T4" fmla="*/ 79 w 98"/>
              <a:gd name="T5" fmla="*/ 14 h 100"/>
              <a:gd name="T6" fmla="*/ 23 w 98"/>
              <a:gd name="T7" fmla="*/ 14 h 100"/>
              <a:gd name="T8" fmla="*/ 22 w 98"/>
              <a:gd name="T9" fmla="*/ 14 h 100"/>
              <a:gd name="T10" fmla="*/ 0 w 98"/>
              <a:gd name="T11" fmla="*/ 0 h 100"/>
              <a:gd name="T12" fmla="*/ 3 w 98"/>
              <a:gd name="T13" fmla="*/ 4 h 100"/>
              <a:gd name="T14" fmla="*/ 9 w 98"/>
              <a:gd name="T15" fmla="*/ 19 h 100"/>
              <a:gd name="T16" fmla="*/ 4 w 98"/>
              <a:gd name="T17" fmla="*/ 33 h 100"/>
              <a:gd name="T18" fmla="*/ 4 w 98"/>
              <a:gd name="T19" fmla="*/ 80 h 100"/>
              <a:gd name="T20" fmla="*/ 9 w 98"/>
              <a:gd name="T21" fmla="*/ 94 h 100"/>
              <a:gd name="T22" fmla="*/ 23 w 98"/>
              <a:gd name="T23" fmla="*/ 100 h 100"/>
              <a:gd name="T24" fmla="*/ 79 w 98"/>
              <a:gd name="T25" fmla="*/ 100 h 100"/>
              <a:gd name="T26" fmla="*/ 93 w 98"/>
              <a:gd name="T27" fmla="*/ 94 h 100"/>
              <a:gd name="T28" fmla="*/ 98 w 98"/>
              <a:gd name="T29" fmla="*/ 80 h 100"/>
              <a:gd name="T30" fmla="*/ 98 w 98"/>
              <a:gd name="T31" fmla="*/ 33 h 100"/>
              <a:gd name="T32" fmla="*/ 93 w 98"/>
              <a:gd name="T33" fmla="*/ 1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00">
                <a:moveTo>
                  <a:pt x="93" y="19"/>
                </a:moveTo>
                <a:cubicBezTo>
                  <a:pt x="89" y="16"/>
                  <a:pt x="84" y="14"/>
                  <a:pt x="79" y="14"/>
                </a:cubicBezTo>
                <a:cubicBezTo>
                  <a:pt x="79" y="14"/>
                  <a:pt x="79" y="14"/>
                  <a:pt x="79" y="14"/>
                </a:cubicBezTo>
                <a:cubicBezTo>
                  <a:pt x="23" y="14"/>
                  <a:pt x="23" y="14"/>
                  <a:pt x="23" y="14"/>
                </a:cubicBezTo>
                <a:cubicBezTo>
                  <a:pt x="23" y="14"/>
                  <a:pt x="23" y="14"/>
                  <a:pt x="22" y="14"/>
                </a:cubicBezTo>
                <a:cubicBezTo>
                  <a:pt x="17" y="6"/>
                  <a:pt x="9" y="2"/>
                  <a:pt x="0" y="0"/>
                </a:cubicBezTo>
                <a:cubicBezTo>
                  <a:pt x="1" y="2"/>
                  <a:pt x="2" y="3"/>
                  <a:pt x="3" y="4"/>
                </a:cubicBezTo>
                <a:cubicBezTo>
                  <a:pt x="7" y="9"/>
                  <a:pt x="9" y="14"/>
                  <a:pt x="9" y="19"/>
                </a:cubicBezTo>
                <a:cubicBezTo>
                  <a:pt x="6" y="23"/>
                  <a:pt x="4" y="28"/>
                  <a:pt x="4" y="33"/>
                </a:cubicBezTo>
                <a:cubicBezTo>
                  <a:pt x="4" y="80"/>
                  <a:pt x="4" y="80"/>
                  <a:pt x="4" y="80"/>
                </a:cubicBezTo>
                <a:cubicBezTo>
                  <a:pt x="4" y="85"/>
                  <a:pt x="6" y="90"/>
                  <a:pt x="9" y="94"/>
                </a:cubicBezTo>
                <a:cubicBezTo>
                  <a:pt x="13" y="98"/>
                  <a:pt x="18" y="100"/>
                  <a:pt x="23" y="100"/>
                </a:cubicBezTo>
                <a:cubicBezTo>
                  <a:pt x="79" y="100"/>
                  <a:pt x="79" y="100"/>
                  <a:pt x="79" y="100"/>
                </a:cubicBezTo>
                <a:cubicBezTo>
                  <a:pt x="84" y="100"/>
                  <a:pt x="89" y="98"/>
                  <a:pt x="93" y="94"/>
                </a:cubicBezTo>
                <a:cubicBezTo>
                  <a:pt x="96" y="90"/>
                  <a:pt x="98" y="85"/>
                  <a:pt x="98" y="80"/>
                </a:cubicBezTo>
                <a:cubicBezTo>
                  <a:pt x="98" y="33"/>
                  <a:pt x="98" y="33"/>
                  <a:pt x="98" y="33"/>
                </a:cubicBezTo>
                <a:cubicBezTo>
                  <a:pt x="98" y="28"/>
                  <a:pt x="96" y="23"/>
                  <a:pt x="93" y="1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26" name="Freeform 106"/>
          <p:cNvSpPr>
            <a:spLocks noEditPoints="1"/>
          </p:cNvSpPr>
          <p:nvPr userDrawn="1"/>
        </p:nvSpPr>
        <p:spPr bwMode="auto">
          <a:xfrm>
            <a:off x="2561167" y="2184400"/>
            <a:ext cx="503767" cy="331788"/>
          </a:xfrm>
          <a:custGeom>
            <a:avLst/>
            <a:gdLst>
              <a:gd name="T0" fmla="*/ 97 w 98"/>
              <a:gd name="T1" fmla="*/ 80 h 86"/>
              <a:gd name="T2" fmla="*/ 52 w 98"/>
              <a:gd name="T3" fmla="*/ 2 h 86"/>
              <a:gd name="T4" fmla="*/ 49 w 98"/>
              <a:gd name="T5" fmla="*/ 0 h 86"/>
              <a:gd name="T6" fmla="*/ 46 w 98"/>
              <a:gd name="T7" fmla="*/ 2 h 86"/>
              <a:gd name="T8" fmla="*/ 1 w 98"/>
              <a:gd name="T9" fmla="*/ 80 h 86"/>
              <a:gd name="T10" fmla="*/ 1 w 98"/>
              <a:gd name="T11" fmla="*/ 84 h 86"/>
              <a:gd name="T12" fmla="*/ 4 w 98"/>
              <a:gd name="T13" fmla="*/ 86 h 86"/>
              <a:gd name="T14" fmla="*/ 94 w 98"/>
              <a:gd name="T15" fmla="*/ 86 h 86"/>
              <a:gd name="T16" fmla="*/ 97 w 98"/>
              <a:gd name="T17" fmla="*/ 84 h 86"/>
              <a:gd name="T18" fmla="*/ 98 w 98"/>
              <a:gd name="T19" fmla="*/ 82 h 86"/>
              <a:gd name="T20" fmla="*/ 97 w 98"/>
              <a:gd name="T21" fmla="*/ 80 h 86"/>
              <a:gd name="T22" fmla="*/ 55 w 98"/>
              <a:gd name="T23" fmla="*/ 22 h 86"/>
              <a:gd name="T24" fmla="*/ 54 w 98"/>
              <a:gd name="T25" fmla="*/ 58 h 86"/>
              <a:gd name="T26" fmla="*/ 44 w 98"/>
              <a:gd name="T27" fmla="*/ 58 h 86"/>
              <a:gd name="T28" fmla="*/ 43 w 98"/>
              <a:gd name="T29" fmla="*/ 22 h 86"/>
              <a:gd name="T30" fmla="*/ 55 w 98"/>
              <a:gd name="T31" fmla="*/ 22 h 86"/>
              <a:gd name="T32" fmla="*/ 49 w 98"/>
              <a:gd name="T33" fmla="*/ 77 h 86"/>
              <a:gd name="T34" fmla="*/ 42 w 98"/>
              <a:gd name="T35" fmla="*/ 69 h 86"/>
              <a:gd name="T36" fmla="*/ 49 w 98"/>
              <a:gd name="T37" fmla="*/ 62 h 86"/>
              <a:gd name="T38" fmla="*/ 56 w 98"/>
              <a:gd name="T39" fmla="*/ 69 h 86"/>
              <a:gd name="T40" fmla="*/ 49 w 98"/>
              <a:gd name="T41" fmla="*/ 7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86">
                <a:moveTo>
                  <a:pt x="97" y="80"/>
                </a:moveTo>
                <a:cubicBezTo>
                  <a:pt x="52" y="2"/>
                  <a:pt x="52" y="2"/>
                  <a:pt x="52" y="2"/>
                </a:cubicBezTo>
                <a:cubicBezTo>
                  <a:pt x="52" y="1"/>
                  <a:pt x="50" y="0"/>
                  <a:pt x="49" y="0"/>
                </a:cubicBezTo>
                <a:cubicBezTo>
                  <a:pt x="48" y="0"/>
                  <a:pt x="46" y="1"/>
                  <a:pt x="46" y="2"/>
                </a:cubicBezTo>
                <a:cubicBezTo>
                  <a:pt x="1" y="80"/>
                  <a:pt x="1" y="80"/>
                  <a:pt x="1" y="80"/>
                </a:cubicBezTo>
                <a:cubicBezTo>
                  <a:pt x="0" y="81"/>
                  <a:pt x="0" y="83"/>
                  <a:pt x="1" y="84"/>
                </a:cubicBezTo>
                <a:cubicBezTo>
                  <a:pt x="1" y="85"/>
                  <a:pt x="3" y="86"/>
                  <a:pt x="4" y="86"/>
                </a:cubicBezTo>
                <a:cubicBezTo>
                  <a:pt x="94" y="86"/>
                  <a:pt x="94" y="86"/>
                  <a:pt x="94" y="86"/>
                </a:cubicBezTo>
                <a:cubicBezTo>
                  <a:pt x="95" y="86"/>
                  <a:pt x="96" y="85"/>
                  <a:pt x="97" y="84"/>
                </a:cubicBezTo>
                <a:cubicBezTo>
                  <a:pt x="97" y="83"/>
                  <a:pt x="98" y="83"/>
                  <a:pt x="98" y="82"/>
                </a:cubicBezTo>
                <a:cubicBezTo>
                  <a:pt x="98" y="81"/>
                  <a:pt x="97" y="81"/>
                  <a:pt x="97" y="80"/>
                </a:cubicBezTo>
                <a:close/>
                <a:moveTo>
                  <a:pt x="55" y="22"/>
                </a:moveTo>
                <a:cubicBezTo>
                  <a:pt x="54" y="58"/>
                  <a:pt x="54" y="58"/>
                  <a:pt x="54" y="58"/>
                </a:cubicBezTo>
                <a:cubicBezTo>
                  <a:pt x="44" y="58"/>
                  <a:pt x="44" y="58"/>
                  <a:pt x="44" y="58"/>
                </a:cubicBezTo>
                <a:cubicBezTo>
                  <a:pt x="43" y="22"/>
                  <a:pt x="43" y="22"/>
                  <a:pt x="43" y="22"/>
                </a:cubicBezTo>
                <a:lnTo>
                  <a:pt x="55" y="22"/>
                </a:lnTo>
                <a:close/>
                <a:moveTo>
                  <a:pt x="49" y="77"/>
                </a:moveTo>
                <a:cubicBezTo>
                  <a:pt x="45" y="77"/>
                  <a:pt x="42" y="73"/>
                  <a:pt x="42" y="69"/>
                </a:cubicBezTo>
                <a:cubicBezTo>
                  <a:pt x="42" y="65"/>
                  <a:pt x="45" y="62"/>
                  <a:pt x="49" y="62"/>
                </a:cubicBezTo>
                <a:cubicBezTo>
                  <a:pt x="53" y="62"/>
                  <a:pt x="56" y="65"/>
                  <a:pt x="56" y="69"/>
                </a:cubicBezTo>
                <a:cubicBezTo>
                  <a:pt x="56" y="73"/>
                  <a:pt x="53" y="77"/>
                  <a:pt x="49" y="7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27" name="Freeform 107"/>
          <p:cNvSpPr>
            <a:spLocks noEditPoints="1"/>
          </p:cNvSpPr>
          <p:nvPr userDrawn="1"/>
        </p:nvSpPr>
        <p:spPr bwMode="auto">
          <a:xfrm>
            <a:off x="4883151" y="1847850"/>
            <a:ext cx="704851" cy="528638"/>
          </a:xfrm>
          <a:custGeom>
            <a:avLst/>
            <a:gdLst>
              <a:gd name="T0" fmla="*/ 0 w 137"/>
              <a:gd name="T1" fmla="*/ 51 h 137"/>
              <a:gd name="T2" fmla="*/ 0 w 137"/>
              <a:gd name="T3" fmla="*/ 51 h 137"/>
              <a:gd name="T4" fmla="*/ 15 w 137"/>
              <a:gd name="T5" fmla="*/ 86 h 137"/>
              <a:gd name="T6" fmla="*/ 51 w 137"/>
              <a:gd name="T7" fmla="*/ 101 h 137"/>
              <a:gd name="T8" fmla="*/ 80 w 137"/>
              <a:gd name="T9" fmla="*/ 92 h 137"/>
              <a:gd name="T10" fmla="*/ 122 w 137"/>
              <a:gd name="T11" fmla="*/ 134 h 137"/>
              <a:gd name="T12" fmla="*/ 132 w 137"/>
              <a:gd name="T13" fmla="*/ 134 h 137"/>
              <a:gd name="T14" fmla="*/ 134 w 137"/>
              <a:gd name="T15" fmla="*/ 133 h 137"/>
              <a:gd name="T16" fmla="*/ 134 w 137"/>
              <a:gd name="T17" fmla="*/ 122 h 137"/>
              <a:gd name="T18" fmla="*/ 92 w 137"/>
              <a:gd name="T19" fmla="*/ 80 h 137"/>
              <a:gd name="T20" fmla="*/ 101 w 137"/>
              <a:gd name="T21" fmla="*/ 51 h 137"/>
              <a:gd name="T22" fmla="*/ 86 w 137"/>
              <a:gd name="T23" fmla="*/ 15 h 137"/>
              <a:gd name="T24" fmla="*/ 51 w 137"/>
              <a:gd name="T25" fmla="*/ 1 h 137"/>
              <a:gd name="T26" fmla="*/ 15 w 137"/>
              <a:gd name="T27" fmla="*/ 15 h 137"/>
              <a:gd name="T28" fmla="*/ 0 w 137"/>
              <a:gd name="T29" fmla="*/ 51 h 137"/>
              <a:gd name="T30" fmla="*/ 8 w 137"/>
              <a:gd name="T31" fmla="*/ 51 h 137"/>
              <a:gd name="T32" fmla="*/ 20 w 137"/>
              <a:gd name="T33" fmla="*/ 21 h 137"/>
              <a:gd name="T34" fmla="*/ 80 w 137"/>
              <a:gd name="T35" fmla="*/ 21 h 137"/>
              <a:gd name="T36" fmla="*/ 93 w 137"/>
              <a:gd name="T37" fmla="*/ 51 h 137"/>
              <a:gd name="T38" fmla="*/ 81 w 137"/>
              <a:gd name="T39" fmla="*/ 81 h 137"/>
              <a:gd name="T40" fmla="*/ 21 w 137"/>
              <a:gd name="T41" fmla="*/ 81 h 137"/>
              <a:gd name="T42" fmla="*/ 8 w 137"/>
              <a:gd name="T43" fmla="*/ 51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7" h="137">
                <a:moveTo>
                  <a:pt x="0" y="51"/>
                </a:moveTo>
                <a:cubicBezTo>
                  <a:pt x="0" y="51"/>
                  <a:pt x="0" y="51"/>
                  <a:pt x="0" y="51"/>
                </a:cubicBezTo>
                <a:cubicBezTo>
                  <a:pt x="0" y="64"/>
                  <a:pt x="6" y="77"/>
                  <a:pt x="15" y="86"/>
                </a:cubicBezTo>
                <a:cubicBezTo>
                  <a:pt x="25" y="96"/>
                  <a:pt x="37" y="101"/>
                  <a:pt x="51" y="101"/>
                </a:cubicBezTo>
                <a:cubicBezTo>
                  <a:pt x="62" y="101"/>
                  <a:pt x="72" y="98"/>
                  <a:pt x="80" y="92"/>
                </a:cubicBezTo>
                <a:cubicBezTo>
                  <a:pt x="122" y="134"/>
                  <a:pt x="122" y="134"/>
                  <a:pt x="122" y="134"/>
                </a:cubicBezTo>
                <a:cubicBezTo>
                  <a:pt x="125" y="137"/>
                  <a:pt x="130" y="137"/>
                  <a:pt x="132" y="134"/>
                </a:cubicBezTo>
                <a:cubicBezTo>
                  <a:pt x="134" y="133"/>
                  <a:pt x="134" y="133"/>
                  <a:pt x="134" y="133"/>
                </a:cubicBezTo>
                <a:cubicBezTo>
                  <a:pt x="137" y="130"/>
                  <a:pt x="137" y="125"/>
                  <a:pt x="134" y="122"/>
                </a:cubicBezTo>
                <a:cubicBezTo>
                  <a:pt x="92" y="80"/>
                  <a:pt x="92" y="80"/>
                  <a:pt x="92" y="80"/>
                </a:cubicBezTo>
                <a:cubicBezTo>
                  <a:pt x="98" y="72"/>
                  <a:pt x="101" y="62"/>
                  <a:pt x="101" y="51"/>
                </a:cubicBezTo>
                <a:cubicBezTo>
                  <a:pt x="101" y="38"/>
                  <a:pt x="96" y="25"/>
                  <a:pt x="86" y="15"/>
                </a:cubicBezTo>
                <a:cubicBezTo>
                  <a:pt x="77" y="6"/>
                  <a:pt x="64" y="1"/>
                  <a:pt x="51" y="1"/>
                </a:cubicBezTo>
                <a:cubicBezTo>
                  <a:pt x="37" y="0"/>
                  <a:pt x="24" y="6"/>
                  <a:pt x="15" y="15"/>
                </a:cubicBezTo>
                <a:cubicBezTo>
                  <a:pt x="6" y="25"/>
                  <a:pt x="0" y="37"/>
                  <a:pt x="0" y="51"/>
                </a:cubicBezTo>
                <a:close/>
                <a:moveTo>
                  <a:pt x="8" y="51"/>
                </a:moveTo>
                <a:cubicBezTo>
                  <a:pt x="8" y="40"/>
                  <a:pt x="12" y="29"/>
                  <a:pt x="20" y="21"/>
                </a:cubicBezTo>
                <a:cubicBezTo>
                  <a:pt x="37" y="4"/>
                  <a:pt x="64" y="4"/>
                  <a:pt x="80" y="21"/>
                </a:cubicBezTo>
                <a:cubicBezTo>
                  <a:pt x="89" y="29"/>
                  <a:pt x="93" y="40"/>
                  <a:pt x="93" y="51"/>
                </a:cubicBezTo>
                <a:cubicBezTo>
                  <a:pt x="93" y="62"/>
                  <a:pt x="89" y="73"/>
                  <a:pt x="81" y="81"/>
                </a:cubicBezTo>
                <a:cubicBezTo>
                  <a:pt x="64" y="98"/>
                  <a:pt x="37" y="97"/>
                  <a:pt x="21" y="81"/>
                </a:cubicBezTo>
                <a:cubicBezTo>
                  <a:pt x="12" y="72"/>
                  <a:pt x="8" y="61"/>
                  <a:pt x="8" y="5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28" name="Freeform 108"/>
          <p:cNvSpPr>
            <a:spLocks/>
          </p:cNvSpPr>
          <p:nvPr userDrawn="1"/>
        </p:nvSpPr>
        <p:spPr bwMode="auto">
          <a:xfrm>
            <a:off x="2504017" y="1712913"/>
            <a:ext cx="711200" cy="339725"/>
          </a:xfrm>
          <a:custGeom>
            <a:avLst/>
            <a:gdLst>
              <a:gd name="T0" fmla="*/ 92 w 138"/>
              <a:gd name="T1" fmla="*/ 80 h 88"/>
              <a:gd name="T2" fmla="*/ 88 w 138"/>
              <a:gd name="T3" fmla="*/ 73 h 88"/>
              <a:gd name="T4" fmla="*/ 88 w 138"/>
              <a:gd name="T5" fmla="*/ 73 h 88"/>
              <a:gd name="T6" fmla="*/ 89 w 138"/>
              <a:gd name="T7" fmla="*/ 73 h 88"/>
              <a:gd name="T8" fmla="*/ 97 w 138"/>
              <a:gd name="T9" fmla="*/ 65 h 88"/>
              <a:gd name="T10" fmla="*/ 92 w 138"/>
              <a:gd name="T11" fmla="*/ 57 h 88"/>
              <a:gd name="T12" fmla="*/ 93 w 138"/>
              <a:gd name="T13" fmla="*/ 57 h 88"/>
              <a:gd name="T14" fmla="*/ 101 w 138"/>
              <a:gd name="T15" fmla="*/ 50 h 88"/>
              <a:gd name="T16" fmla="*/ 96 w 138"/>
              <a:gd name="T17" fmla="*/ 42 h 88"/>
              <a:gd name="T18" fmla="*/ 130 w 138"/>
              <a:gd name="T19" fmla="*/ 42 h 88"/>
              <a:gd name="T20" fmla="*/ 138 w 138"/>
              <a:gd name="T21" fmla="*/ 34 h 88"/>
              <a:gd name="T22" fmla="*/ 130 w 138"/>
              <a:gd name="T23" fmla="*/ 27 h 88"/>
              <a:gd name="T24" fmla="*/ 87 w 138"/>
              <a:gd name="T25" fmla="*/ 27 h 88"/>
              <a:gd name="T26" fmla="*/ 87 w 138"/>
              <a:gd name="T27" fmla="*/ 27 h 88"/>
              <a:gd name="T28" fmla="*/ 77 w 138"/>
              <a:gd name="T29" fmla="*/ 27 h 88"/>
              <a:gd name="T30" fmla="*/ 93 w 138"/>
              <a:gd name="T31" fmla="*/ 17 h 88"/>
              <a:gd name="T32" fmla="*/ 99 w 138"/>
              <a:gd name="T33" fmla="*/ 5 h 88"/>
              <a:gd name="T34" fmla="*/ 86 w 138"/>
              <a:gd name="T35" fmla="*/ 3 h 88"/>
              <a:gd name="T36" fmla="*/ 46 w 138"/>
              <a:gd name="T37" fmla="*/ 27 h 88"/>
              <a:gd name="T38" fmla="*/ 40 w 138"/>
              <a:gd name="T39" fmla="*/ 32 h 88"/>
              <a:gd name="T40" fmla="*/ 0 w 138"/>
              <a:gd name="T41" fmla="*/ 38 h 88"/>
              <a:gd name="T42" fmla="*/ 0 w 138"/>
              <a:gd name="T43" fmla="*/ 75 h 88"/>
              <a:gd name="T44" fmla="*/ 39 w 138"/>
              <a:gd name="T45" fmla="*/ 78 h 88"/>
              <a:gd name="T46" fmla="*/ 56 w 138"/>
              <a:gd name="T47" fmla="*/ 88 h 88"/>
              <a:gd name="T48" fmla="*/ 62 w 138"/>
              <a:gd name="T49" fmla="*/ 88 h 88"/>
              <a:gd name="T50" fmla="*/ 63 w 138"/>
              <a:gd name="T51" fmla="*/ 88 h 88"/>
              <a:gd name="T52" fmla="*/ 84 w 138"/>
              <a:gd name="T53" fmla="*/ 88 h 88"/>
              <a:gd name="T54" fmla="*/ 92 w 138"/>
              <a:gd name="T55" fmla="*/ 8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8" h="88">
                <a:moveTo>
                  <a:pt x="92" y="80"/>
                </a:moveTo>
                <a:cubicBezTo>
                  <a:pt x="92" y="77"/>
                  <a:pt x="91" y="74"/>
                  <a:pt x="88" y="73"/>
                </a:cubicBezTo>
                <a:cubicBezTo>
                  <a:pt x="88" y="73"/>
                  <a:pt x="88" y="73"/>
                  <a:pt x="88" y="73"/>
                </a:cubicBezTo>
                <a:cubicBezTo>
                  <a:pt x="89" y="73"/>
                  <a:pt x="89" y="73"/>
                  <a:pt x="89" y="73"/>
                </a:cubicBezTo>
                <a:cubicBezTo>
                  <a:pt x="94" y="73"/>
                  <a:pt x="97" y="69"/>
                  <a:pt x="97" y="65"/>
                </a:cubicBezTo>
                <a:cubicBezTo>
                  <a:pt x="97" y="61"/>
                  <a:pt x="95" y="59"/>
                  <a:pt x="92" y="57"/>
                </a:cubicBezTo>
                <a:cubicBezTo>
                  <a:pt x="93" y="57"/>
                  <a:pt x="93" y="57"/>
                  <a:pt x="93" y="57"/>
                </a:cubicBezTo>
                <a:cubicBezTo>
                  <a:pt x="97" y="57"/>
                  <a:pt x="101" y="54"/>
                  <a:pt x="101" y="50"/>
                </a:cubicBezTo>
                <a:cubicBezTo>
                  <a:pt x="101" y="46"/>
                  <a:pt x="99" y="44"/>
                  <a:pt x="96" y="42"/>
                </a:cubicBezTo>
                <a:cubicBezTo>
                  <a:pt x="130" y="42"/>
                  <a:pt x="130" y="42"/>
                  <a:pt x="130" y="42"/>
                </a:cubicBezTo>
                <a:cubicBezTo>
                  <a:pt x="134" y="42"/>
                  <a:pt x="138" y="39"/>
                  <a:pt x="138" y="34"/>
                </a:cubicBezTo>
                <a:cubicBezTo>
                  <a:pt x="138" y="30"/>
                  <a:pt x="134" y="27"/>
                  <a:pt x="130" y="27"/>
                </a:cubicBezTo>
                <a:cubicBezTo>
                  <a:pt x="87" y="27"/>
                  <a:pt x="87" y="27"/>
                  <a:pt x="87" y="27"/>
                </a:cubicBezTo>
                <a:cubicBezTo>
                  <a:pt x="87" y="27"/>
                  <a:pt x="87" y="27"/>
                  <a:pt x="87" y="27"/>
                </a:cubicBezTo>
                <a:cubicBezTo>
                  <a:pt x="77" y="27"/>
                  <a:pt x="77" y="27"/>
                  <a:pt x="77" y="27"/>
                </a:cubicBezTo>
                <a:cubicBezTo>
                  <a:pt x="93" y="17"/>
                  <a:pt x="93" y="17"/>
                  <a:pt x="93" y="17"/>
                </a:cubicBezTo>
                <a:cubicBezTo>
                  <a:pt x="99" y="14"/>
                  <a:pt x="101" y="8"/>
                  <a:pt x="99" y="5"/>
                </a:cubicBezTo>
                <a:cubicBezTo>
                  <a:pt x="97" y="1"/>
                  <a:pt x="91" y="0"/>
                  <a:pt x="86" y="3"/>
                </a:cubicBezTo>
                <a:cubicBezTo>
                  <a:pt x="46" y="27"/>
                  <a:pt x="46" y="27"/>
                  <a:pt x="46" y="27"/>
                </a:cubicBezTo>
                <a:cubicBezTo>
                  <a:pt x="43" y="28"/>
                  <a:pt x="42" y="30"/>
                  <a:pt x="40" y="32"/>
                </a:cubicBezTo>
                <a:cubicBezTo>
                  <a:pt x="0" y="38"/>
                  <a:pt x="0" y="38"/>
                  <a:pt x="0" y="38"/>
                </a:cubicBezTo>
                <a:cubicBezTo>
                  <a:pt x="0" y="75"/>
                  <a:pt x="0" y="75"/>
                  <a:pt x="0" y="75"/>
                </a:cubicBezTo>
                <a:cubicBezTo>
                  <a:pt x="39" y="78"/>
                  <a:pt x="39" y="78"/>
                  <a:pt x="39" y="78"/>
                </a:cubicBezTo>
                <a:cubicBezTo>
                  <a:pt x="42" y="84"/>
                  <a:pt x="48" y="88"/>
                  <a:pt x="56" y="88"/>
                </a:cubicBezTo>
                <a:cubicBezTo>
                  <a:pt x="62" y="88"/>
                  <a:pt x="62" y="88"/>
                  <a:pt x="62" y="88"/>
                </a:cubicBezTo>
                <a:cubicBezTo>
                  <a:pt x="62" y="88"/>
                  <a:pt x="63" y="88"/>
                  <a:pt x="63" y="88"/>
                </a:cubicBezTo>
                <a:cubicBezTo>
                  <a:pt x="84" y="88"/>
                  <a:pt x="84" y="88"/>
                  <a:pt x="84" y="88"/>
                </a:cubicBezTo>
                <a:cubicBezTo>
                  <a:pt x="89" y="88"/>
                  <a:pt x="92" y="84"/>
                  <a:pt x="92" y="8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29" name="Freeform 109"/>
          <p:cNvSpPr>
            <a:spLocks noEditPoints="1"/>
          </p:cNvSpPr>
          <p:nvPr userDrawn="1"/>
        </p:nvSpPr>
        <p:spPr bwMode="auto">
          <a:xfrm>
            <a:off x="3708401" y="735014"/>
            <a:ext cx="664633" cy="441325"/>
          </a:xfrm>
          <a:custGeom>
            <a:avLst/>
            <a:gdLst>
              <a:gd name="T0" fmla="*/ 114 w 129"/>
              <a:gd name="T1" fmla="*/ 63 h 114"/>
              <a:gd name="T2" fmla="*/ 114 w 129"/>
              <a:gd name="T3" fmla="*/ 68 h 114"/>
              <a:gd name="T4" fmla="*/ 107 w 129"/>
              <a:gd name="T5" fmla="*/ 68 h 114"/>
              <a:gd name="T6" fmla="*/ 107 w 129"/>
              <a:gd name="T7" fmla="*/ 75 h 114"/>
              <a:gd name="T8" fmla="*/ 74 w 129"/>
              <a:gd name="T9" fmla="*/ 75 h 114"/>
              <a:gd name="T10" fmla="*/ 74 w 129"/>
              <a:gd name="T11" fmla="*/ 45 h 114"/>
              <a:gd name="T12" fmla="*/ 77 w 129"/>
              <a:gd name="T13" fmla="*/ 45 h 114"/>
              <a:gd name="T14" fmla="*/ 77 w 129"/>
              <a:gd name="T15" fmla="*/ 37 h 114"/>
              <a:gd name="T16" fmla="*/ 72 w 129"/>
              <a:gd name="T17" fmla="*/ 37 h 114"/>
              <a:gd name="T18" fmla="*/ 69 w 129"/>
              <a:gd name="T19" fmla="*/ 15 h 114"/>
              <a:gd name="T20" fmla="*/ 66 w 129"/>
              <a:gd name="T21" fmla="*/ 15 h 114"/>
              <a:gd name="T22" fmla="*/ 66 w 129"/>
              <a:gd name="T23" fmla="*/ 0 h 114"/>
              <a:gd name="T24" fmla="*/ 64 w 129"/>
              <a:gd name="T25" fmla="*/ 0 h 114"/>
              <a:gd name="T26" fmla="*/ 63 w 129"/>
              <a:gd name="T27" fmla="*/ 0 h 114"/>
              <a:gd name="T28" fmla="*/ 56 w 129"/>
              <a:gd name="T29" fmla="*/ 0 h 114"/>
              <a:gd name="T30" fmla="*/ 56 w 129"/>
              <a:gd name="T31" fmla="*/ 6 h 114"/>
              <a:gd name="T32" fmla="*/ 63 w 129"/>
              <a:gd name="T33" fmla="*/ 6 h 114"/>
              <a:gd name="T34" fmla="*/ 63 w 129"/>
              <a:gd name="T35" fmla="*/ 15 h 114"/>
              <a:gd name="T36" fmla="*/ 60 w 129"/>
              <a:gd name="T37" fmla="*/ 15 h 114"/>
              <a:gd name="T38" fmla="*/ 57 w 129"/>
              <a:gd name="T39" fmla="*/ 37 h 114"/>
              <a:gd name="T40" fmla="*/ 52 w 129"/>
              <a:gd name="T41" fmla="*/ 37 h 114"/>
              <a:gd name="T42" fmla="*/ 52 w 129"/>
              <a:gd name="T43" fmla="*/ 45 h 114"/>
              <a:gd name="T44" fmla="*/ 55 w 129"/>
              <a:gd name="T45" fmla="*/ 45 h 114"/>
              <a:gd name="T46" fmla="*/ 55 w 129"/>
              <a:gd name="T47" fmla="*/ 75 h 114"/>
              <a:gd name="T48" fmla="*/ 22 w 129"/>
              <a:gd name="T49" fmla="*/ 75 h 114"/>
              <a:gd name="T50" fmla="*/ 22 w 129"/>
              <a:gd name="T51" fmla="*/ 68 h 114"/>
              <a:gd name="T52" fmla="*/ 15 w 129"/>
              <a:gd name="T53" fmla="*/ 68 h 114"/>
              <a:gd name="T54" fmla="*/ 15 w 129"/>
              <a:gd name="T55" fmla="*/ 63 h 114"/>
              <a:gd name="T56" fmla="*/ 0 w 129"/>
              <a:gd name="T57" fmla="*/ 63 h 114"/>
              <a:gd name="T58" fmla="*/ 0 w 129"/>
              <a:gd name="T59" fmla="*/ 75 h 114"/>
              <a:gd name="T60" fmla="*/ 0 w 129"/>
              <a:gd name="T61" fmla="*/ 114 h 114"/>
              <a:gd name="T62" fmla="*/ 6 w 129"/>
              <a:gd name="T63" fmla="*/ 114 h 114"/>
              <a:gd name="T64" fmla="*/ 15 w 129"/>
              <a:gd name="T65" fmla="*/ 114 h 114"/>
              <a:gd name="T66" fmla="*/ 22 w 129"/>
              <a:gd name="T67" fmla="*/ 114 h 114"/>
              <a:gd name="T68" fmla="*/ 107 w 129"/>
              <a:gd name="T69" fmla="*/ 114 h 114"/>
              <a:gd name="T70" fmla="*/ 114 w 129"/>
              <a:gd name="T71" fmla="*/ 114 h 114"/>
              <a:gd name="T72" fmla="*/ 123 w 129"/>
              <a:gd name="T73" fmla="*/ 114 h 114"/>
              <a:gd name="T74" fmla="*/ 129 w 129"/>
              <a:gd name="T75" fmla="*/ 114 h 114"/>
              <a:gd name="T76" fmla="*/ 129 w 129"/>
              <a:gd name="T77" fmla="*/ 75 h 114"/>
              <a:gd name="T78" fmla="*/ 129 w 129"/>
              <a:gd name="T79" fmla="*/ 63 h 114"/>
              <a:gd name="T80" fmla="*/ 114 w 129"/>
              <a:gd name="T81" fmla="*/ 63 h 114"/>
              <a:gd name="T82" fmla="*/ 65 w 129"/>
              <a:gd name="T83" fmla="*/ 53 h 114"/>
              <a:gd name="T84" fmla="*/ 60 w 129"/>
              <a:gd name="T85" fmla="*/ 48 h 114"/>
              <a:gd name="T86" fmla="*/ 65 w 129"/>
              <a:gd name="T87" fmla="*/ 44 h 114"/>
              <a:gd name="T88" fmla="*/ 69 w 129"/>
              <a:gd name="T89" fmla="*/ 48 h 114"/>
              <a:gd name="T90" fmla="*/ 65 w 129"/>
              <a:gd name="T91" fmla="*/ 5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9" h="114">
                <a:moveTo>
                  <a:pt x="114" y="63"/>
                </a:moveTo>
                <a:cubicBezTo>
                  <a:pt x="114" y="68"/>
                  <a:pt x="114" y="68"/>
                  <a:pt x="114" y="68"/>
                </a:cubicBezTo>
                <a:cubicBezTo>
                  <a:pt x="107" y="68"/>
                  <a:pt x="107" y="68"/>
                  <a:pt x="107" y="68"/>
                </a:cubicBezTo>
                <a:cubicBezTo>
                  <a:pt x="107" y="75"/>
                  <a:pt x="107" y="75"/>
                  <a:pt x="107" y="75"/>
                </a:cubicBezTo>
                <a:cubicBezTo>
                  <a:pt x="74" y="75"/>
                  <a:pt x="74" y="75"/>
                  <a:pt x="74" y="75"/>
                </a:cubicBezTo>
                <a:cubicBezTo>
                  <a:pt x="74" y="45"/>
                  <a:pt x="74" y="45"/>
                  <a:pt x="74" y="45"/>
                </a:cubicBezTo>
                <a:cubicBezTo>
                  <a:pt x="77" y="45"/>
                  <a:pt x="77" y="45"/>
                  <a:pt x="77" y="45"/>
                </a:cubicBezTo>
                <a:cubicBezTo>
                  <a:pt x="77" y="37"/>
                  <a:pt x="77" y="37"/>
                  <a:pt x="77" y="37"/>
                </a:cubicBezTo>
                <a:cubicBezTo>
                  <a:pt x="72" y="37"/>
                  <a:pt x="72" y="37"/>
                  <a:pt x="72" y="37"/>
                </a:cubicBezTo>
                <a:cubicBezTo>
                  <a:pt x="69" y="15"/>
                  <a:pt x="69" y="15"/>
                  <a:pt x="69" y="15"/>
                </a:cubicBezTo>
                <a:cubicBezTo>
                  <a:pt x="66" y="15"/>
                  <a:pt x="66" y="15"/>
                  <a:pt x="66" y="15"/>
                </a:cubicBezTo>
                <a:cubicBezTo>
                  <a:pt x="66" y="0"/>
                  <a:pt x="66" y="0"/>
                  <a:pt x="66" y="0"/>
                </a:cubicBezTo>
                <a:cubicBezTo>
                  <a:pt x="64" y="0"/>
                  <a:pt x="64" y="0"/>
                  <a:pt x="64" y="0"/>
                </a:cubicBezTo>
                <a:cubicBezTo>
                  <a:pt x="63" y="0"/>
                  <a:pt x="63" y="0"/>
                  <a:pt x="63" y="0"/>
                </a:cubicBezTo>
                <a:cubicBezTo>
                  <a:pt x="56" y="0"/>
                  <a:pt x="56" y="0"/>
                  <a:pt x="56" y="0"/>
                </a:cubicBezTo>
                <a:cubicBezTo>
                  <a:pt x="56" y="6"/>
                  <a:pt x="56" y="6"/>
                  <a:pt x="56" y="6"/>
                </a:cubicBezTo>
                <a:cubicBezTo>
                  <a:pt x="63" y="6"/>
                  <a:pt x="63" y="6"/>
                  <a:pt x="63" y="6"/>
                </a:cubicBezTo>
                <a:cubicBezTo>
                  <a:pt x="63" y="15"/>
                  <a:pt x="63" y="15"/>
                  <a:pt x="63" y="15"/>
                </a:cubicBezTo>
                <a:cubicBezTo>
                  <a:pt x="60" y="15"/>
                  <a:pt x="60" y="15"/>
                  <a:pt x="60" y="15"/>
                </a:cubicBezTo>
                <a:cubicBezTo>
                  <a:pt x="57" y="37"/>
                  <a:pt x="57" y="37"/>
                  <a:pt x="57" y="37"/>
                </a:cubicBezTo>
                <a:cubicBezTo>
                  <a:pt x="52" y="37"/>
                  <a:pt x="52" y="37"/>
                  <a:pt x="52" y="37"/>
                </a:cubicBezTo>
                <a:cubicBezTo>
                  <a:pt x="52" y="45"/>
                  <a:pt x="52" y="45"/>
                  <a:pt x="52" y="45"/>
                </a:cubicBezTo>
                <a:cubicBezTo>
                  <a:pt x="55" y="45"/>
                  <a:pt x="55" y="45"/>
                  <a:pt x="55" y="45"/>
                </a:cubicBezTo>
                <a:cubicBezTo>
                  <a:pt x="55" y="75"/>
                  <a:pt x="55" y="75"/>
                  <a:pt x="55" y="75"/>
                </a:cubicBezTo>
                <a:cubicBezTo>
                  <a:pt x="22" y="75"/>
                  <a:pt x="22" y="75"/>
                  <a:pt x="22" y="75"/>
                </a:cubicBezTo>
                <a:cubicBezTo>
                  <a:pt x="22" y="68"/>
                  <a:pt x="22" y="68"/>
                  <a:pt x="22" y="68"/>
                </a:cubicBezTo>
                <a:cubicBezTo>
                  <a:pt x="15" y="68"/>
                  <a:pt x="15" y="68"/>
                  <a:pt x="15" y="68"/>
                </a:cubicBezTo>
                <a:cubicBezTo>
                  <a:pt x="15" y="63"/>
                  <a:pt x="15" y="63"/>
                  <a:pt x="15" y="63"/>
                </a:cubicBezTo>
                <a:cubicBezTo>
                  <a:pt x="0" y="63"/>
                  <a:pt x="0" y="63"/>
                  <a:pt x="0" y="63"/>
                </a:cubicBezTo>
                <a:cubicBezTo>
                  <a:pt x="0" y="75"/>
                  <a:pt x="0" y="75"/>
                  <a:pt x="0" y="75"/>
                </a:cubicBezTo>
                <a:cubicBezTo>
                  <a:pt x="0" y="114"/>
                  <a:pt x="0" y="114"/>
                  <a:pt x="0" y="114"/>
                </a:cubicBezTo>
                <a:cubicBezTo>
                  <a:pt x="6" y="114"/>
                  <a:pt x="6" y="114"/>
                  <a:pt x="6" y="114"/>
                </a:cubicBezTo>
                <a:cubicBezTo>
                  <a:pt x="15" y="114"/>
                  <a:pt x="15" y="114"/>
                  <a:pt x="15" y="114"/>
                </a:cubicBezTo>
                <a:cubicBezTo>
                  <a:pt x="22" y="114"/>
                  <a:pt x="22" y="114"/>
                  <a:pt x="22" y="114"/>
                </a:cubicBezTo>
                <a:cubicBezTo>
                  <a:pt x="107" y="114"/>
                  <a:pt x="107" y="114"/>
                  <a:pt x="107" y="114"/>
                </a:cubicBezTo>
                <a:cubicBezTo>
                  <a:pt x="114" y="114"/>
                  <a:pt x="114" y="114"/>
                  <a:pt x="114" y="114"/>
                </a:cubicBezTo>
                <a:cubicBezTo>
                  <a:pt x="123" y="114"/>
                  <a:pt x="123" y="114"/>
                  <a:pt x="123" y="114"/>
                </a:cubicBezTo>
                <a:cubicBezTo>
                  <a:pt x="129" y="114"/>
                  <a:pt x="129" y="114"/>
                  <a:pt x="129" y="114"/>
                </a:cubicBezTo>
                <a:cubicBezTo>
                  <a:pt x="129" y="75"/>
                  <a:pt x="129" y="75"/>
                  <a:pt x="129" y="75"/>
                </a:cubicBezTo>
                <a:cubicBezTo>
                  <a:pt x="129" y="63"/>
                  <a:pt x="129" y="63"/>
                  <a:pt x="129" y="63"/>
                </a:cubicBezTo>
                <a:lnTo>
                  <a:pt x="114" y="63"/>
                </a:lnTo>
                <a:close/>
                <a:moveTo>
                  <a:pt x="65" y="53"/>
                </a:moveTo>
                <a:cubicBezTo>
                  <a:pt x="62" y="53"/>
                  <a:pt x="60" y="51"/>
                  <a:pt x="60" y="48"/>
                </a:cubicBezTo>
                <a:cubicBezTo>
                  <a:pt x="60" y="46"/>
                  <a:pt x="62" y="44"/>
                  <a:pt x="65" y="44"/>
                </a:cubicBezTo>
                <a:cubicBezTo>
                  <a:pt x="67" y="44"/>
                  <a:pt x="69" y="46"/>
                  <a:pt x="69" y="48"/>
                </a:cubicBezTo>
                <a:cubicBezTo>
                  <a:pt x="69" y="51"/>
                  <a:pt x="67" y="53"/>
                  <a:pt x="65" y="5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130" name="Group 129"/>
          <p:cNvGrpSpPr/>
          <p:nvPr userDrawn="1"/>
        </p:nvGrpSpPr>
        <p:grpSpPr>
          <a:xfrm>
            <a:off x="4491567" y="2287589"/>
            <a:ext cx="493184" cy="557213"/>
            <a:chOff x="3368675" y="2287588"/>
            <a:chExt cx="369888" cy="557213"/>
          </a:xfrm>
        </p:grpSpPr>
        <p:sp>
          <p:nvSpPr>
            <p:cNvPr id="131" name="Freeform 110"/>
            <p:cNvSpPr>
              <a:spLocks/>
            </p:cNvSpPr>
            <p:nvPr userDrawn="1"/>
          </p:nvSpPr>
          <p:spPr bwMode="auto">
            <a:xfrm>
              <a:off x="3514725" y="2287588"/>
              <a:ext cx="77788" cy="101600"/>
            </a:xfrm>
            <a:custGeom>
              <a:avLst/>
              <a:gdLst>
                <a:gd name="T0" fmla="*/ 20 w 49"/>
                <a:gd name="T1" fmla="*/ 54 h 64"/>
                <a:gd name="T2" fmla="*/ 32 w 49"/>
                <a:gd name="T3" fmla="*/ 61 h 64"/>
                <a:gd name="T4" fmla="*/ 44 w 49"/>
                <a:gd name="T5" fmla="*/ 54 h 64"/>
                <a:gd name="T6" fmla="*/ 49 w 49"/>
                <a:gd name="T7" fmla="*/ 59 h 64"/>
                <a:gd name="T8" fmla="*/ 49 w 49"/>
                <a:gd name="T9" fmla="*/ 0 h 64"/>
                <a:gd name="T10" fmla="*/ 25 w 49"/>
                <a:gd name="T11" fmla="*/ 27 h 64"/>
                <a:gd name="T12" fmla="*/ 0 w 49"/>
                <a:gd name="T13" fmla="*/ 0 h 64"/>
                <a:gd name="T14" fmla="*/ 0 w 49"/>
                <a:gd name="T15" fmla="*/ 61 h 64"/>
                <a:gd name="T16" fmla="*/ 8 w 49"/>
                <a:gd name="T17" fmla="*/ 64 h 64"/>
                <a:gd name="T18" fmla="*/ 20 w 49"/>
                <a:gd name="T19" fmla="*/ 5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64">
                  <a:moveTo>
                    <a:pt x="20" y="54"/>
                  </a:moveTo>
                  <a:lnTo>
                    <a:pt x="32" y="61"/>
                  </a:lnTo>
                  <a:lnTo>
                    <a:pt x="44" y="54"/>
                  </a:lnTo>
                  <a:lnTo>
                    <a:pt x="49" y="59"/>
                  </a:lnTo>
                  <a:lnTo>
                    <a:pt x="49" y="0"/>
                  </a:lnTo>
                  <a:lnTo>
                    <a:pt x="25" y="27"/>
                  </a:lnTo>
                  <a:lnTo>
                    <a:pt x="0" y="0"/>
                  </a:lnTo>
                  <a:lnTo>
                    <a:pt x="0" y="61"/>
                  </a:lnTo>
                  <a:lnTo>
                    <a:pt x="8" y="64"/>
                  </a:lnTo>
                  <a:lnTo>
                    <a:pt x="20" y="5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32" name="Freeform 111"/>
            <p:cNvSpPr>
              <a:spLocks/>
            </p:cNvSpPr>
            <p:nvPr userDrawn="1"/>
          </p:nvSpPr>
          <p:spPr bwMode="auto">
            <a:xfrm>
              <a:off x="3514725" y="2744788"/>
              <a:ext cx="77788" cy="100013"/>
            </a:xfrm>
            <a:custGeom>
              <a:avLst/>
              <a:gdLst>
                <a:gd name="T0" fmla="*/ 32 w 49"/>
                <a:gd name="T1" fmla="*/ 9 h 63"/>
                <a:gd name="T2" fmla="*/ 20 w 49"/>
                <a:gd name="T3" fmla="*/ 2 h 63"/>
                <a:gd name="T4" fmla="*/ 8 w 49"/>
                <a:gd name="T5" fmla="*/ 9 h 63"/>
                <a:gd name="T6" fmla="*/ 0 w 49"/>
                <a:gd name="T7" fmla="*/ 4 h 63"/>
                <a:gd name="T8" fmla="*/ 0 w 49"/>
                <a:gd name="T9" fmla="*/ 63 h 63"/>
                <a:gd name="T10" fmla="*/ 25 w 49"/>
                <a:gd name="T11" fmla="*/ 36 h 63"/>
                <a:gd name="T12" fmla="*/ 49 w 49"/>
                <a:gd name="T13" fmla="*/ 63 h 63"/>
                <a:gd name="T14" fmla="*/ 49 w 49"/>
                <a:gd name="T15" fmla="*/ 2 h 63"/>
                <a:gd name="T16" fmla="*/ 44 w 49"/>
                <a:gd name="T17" fmla="*/ 0 h 63"/>
                <a:gd name="T18" fmla="*/ 32 w 49"/>
                <a:gd name="T19" fmla="*/ 9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63">
                  <a:moveTo>
                    <a:pt x="32" y="9"/>
                  </a:moveTo>
                  <a:lnTo>
                    <a:pt x="20" y="2"/>
                  </a:lnTo>
                  <a:lnTo>
                    <a:pt x="8" y="9"/>
                  </a:lnTo>
                  <a:lnTo>
                    <a:pt x="0" y="4"/>
                  </a:lnTo>
                  <a:lnTo>
                    <a:pt x="0" y="63"/>
                  </a:lnTo>
                  <a:lnTo>
                    <a:pt x="25" y="36"/>
                  </a:lnTo>
                  <a:lnTo>
                    <a:pt x="49" y="63"/>
                  </a:lnTo>
                  <a:lnTo>
                    <a:pt x="49" y="2"/>
                  </a:lnTo>
                  <a:lnTo>
                    <a:pt x="44" y="0"/>
                  </a:lnTo>
                  <a:lnTo>
                    <a:pt x="32" y="9"/>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33" name="Freeform 112"/>
            <p:cNvSpPr>
              <a:spLocks noEditPoints="1"/>
            </p:cNvSpPr>
            <p:nvPr userDrawn="1"/>
          </p:nvSpPr>
          <p:spPr bwMode="auto">
            <a:xfrm>
              <a:off x="3368675" y="2381250"/>
              <a:ext cx="369888" cy="369888"/>
            </a:xfrm>
            <a:custGeom>
              <a:avLst/>
              <a:gdLst>
                <a:gd name="T0" fmla="*/ 82 w 96"/>
                <a:gd name="T1" fmla="*/ 14 h 96"/>
                <a:gd name="T2" fmla="*/ 75 w 96"/>
                <a:gd name="T3" fmla="*/ 8 h 96"/>
                <a:gd name="T4" fmla="*/ 66 w 96"/>
                <a:gd name="T5" fmla="*/ 3 h 96"/>
                <a:gd name="T6" fmla="*/ 56 w 96"/>
                <a:gd name="T7" fmla="*/ 1 h 96"/>
                <a:gd name="T8" fmla="*/ 46 w 96"/>
                <a:gd name="T9" fmla="*/ 0 h 96"/>
                <a:gd name="T10" fmla="*/ 36 w 96"/>
                <a:gd name="T11" fmla="*/ 2 h 96"/>
                <a:gd name="T12" fmla="*/ 27 w 96"/>
                <a:gd name="T13" fmla="*/ 5 h 96"/>
                <a:gd name="T14" fmla="*/ 18 w 96"/>
                <a:gd name="T15" fmla="*/ 11 h 96"/>
                <a:gd name="T16" fmla="*/ 11 w 96"/>
                <a:gd name="T17" fmla="*/ 18 h 96"/>
                <a:gd name="T18" fmla="*/ 6 w 96"/>
                <a:gd name="T19" fmla="*/ 26 h 96"/>
                <a:gd name="T20" fmla="*/ 2 w 96"/>
                <a:gd name="T21" fmla="*/ 36 h 96"/>
                <a:gd name="T22" fmla="*/ 0 w 96"/>
                <a:gd name="T23" fmla="*/ 45 h 96"/>
                <a:gd name="T24" fmla="*/ 1 w 96"/>
                <a:gd name="T25" fmla="*/ 56 h 96"/>
                <a:gd name="T26" fmla="*/ 4 w 96"/>
                <a:gd name="T27" fmla="*/ 65 h 96"/>
                <a:gd name="T28" fmla="*/ 8 w 96"/>
                <a:gd name="T29" fmla="*/ 74 h 96"/>
                <a:gd name="T30" fmla="*/ 14 w 96"/>
                <a:gd name="T31" fmla="*/ 82 h 96"/>
                <a:gd name="T32" fmla="*/ 22 w 96"/>
                <a:gd name="T33" fmla="*/ 88 h 96"/>
                <a:gd name="T34" fmla="*/ 31 w 96"/>
                <a:gd name="T35" fmla="*/ 93 h 96"/>
                <a:gd name="T36" fmla="*/ 41 w 96"/>
                <a:gd name="T37" fmla="*/ 96 h 96"/>
                <a:gd name="T38" fmla="*/ 51 w 96"/>
                <a:gd name="T39" fmla="*/ 96 h 96"/>
                <a:gd name="T40" fmla="*/ 61 w 96"/>
                <a:gd name="T41" fmla="*/ 94 h 96"/>
                <a:gd name="T42" fmla="*/ 70 w 96"/>
                <a:gd name="T43" fmla="*/ 91 h 96"/>
                <a:gd name="T44" fmla="*/ 79 w 96"/>
                <a:gd name="T45" fmla="*/ 85 h 96"/>
                <a:gd name="T46" fmla="*/ 86 w 96"/>
                <a:gd name="T47" fmla="*/ 78 h 96"/>
                <a:gd name="T48" fmla="*/ 91 w 96"/>
                <a:gd name="T49" fmla="*/ 70 h 96"/>
                <a:gd name="T50" fmla="*/ 95 w 96"/>
                <a:gd name="T51" fmla="*/ 60 h 96"/>
                <a:gd name="T52" fmla="*/ 96 w 96"/>
                <a:gd name="T53" fmla="*/ 51 h 96"/>
                <a:gd name="T54" fmla="*/ 96 w 96"/>
                <a:gd name="T55" fmla="*/ 41 h 96"/>
                <a:gd name="T56" fmla="*/ 93 w 96"/>
                <a:gd name="T57" fmla="*/ 31 h 96"/>
                <a:gd name="T58" fmla="*/ 89 w 96"/>
                <a:gd name="T59" fmla="*/ 22 h 96"/>
                <a:gd name="T60" fmla="*/ 71 w 96"/>
                <a:gd name="T61" fmla="*/ 71 h 96"/>
                <a:gd name="T62" fmla="*/ 26 w 96"/>
                <a:gd name="T63" fmla="*/ 25 h 96"/>
                <a:gd name="T64" fmla="*/ 71 w 96"/>
                <a:gd name="T65"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6" h="96">
                  <a:moveTo>
                    <a:pt x="83" y="20"/>
                  </a:moveTo>
                  <a:cubicBezTo>
                    <a:pt x="82" y="14"/>
                    <a:pt x="82" y="14"/>
                    <a:pt x="82" y="14"/>
                  </a:cubicBezTo>
                  <a:cubicBezTo>
                    <a:pt x="77" y="13"/>
                    <a:pt x="77" y="13"/>
                    <a:pt x="77" y="13"/>
                  </a:cubicBezTo>
                  <a:cubicBezTo>
                    <a:pt x="75" y="8"/>
                    <a:pt x="75" y="8"/>
                    <a:pt x="75" y="8"/>
                  </a:cubicBezTo>
                  <a:cubicBezTo>
                    <a:pt x="69" y="8"/>
                    <a:pt x="69" y="8"/>
                    <a:pt x="69" y="8"/>
                  </a:cubicBezTo>
                  <a:cubicBezTo>
                    <a:pt x="66" y="3"/>
                    <a:pt x="66" y="3"/>
                    <a:pt x="66" y="3"/>
                  </a:cubicBezTo>
                  <a:cubicBezTo>
                    <a:pt x="60" y="5"/>
                    <a:pt x="60" y="5"/>
                    <a:pt x="60" y="5"/>
                  </a:cubicBezTo>
                  <a:cubicBezTo>
                    <a:pt x="56" y="1"/>
                    <a:pt x="56" y="1"/>
                    <a:pt x="56" y="1"/>
                  </a:cubicBezTo>
                  <a:cubicBezTo>
                    <a:pt x="51" y="3"/>
                    <a:pt x="51" y="3"/>
                    <a:pt x="51" y="3"/>
                  </a:cubicBezTo>
                  <a:cubicBezTo>
                    <a:pt x="46" y="0"/>
                    <a:pt x="46" y="0"/>
                    <a:pt x="46" y="0"/>
                  </a:cubicBezTo>
                  <a:cubicBezTo>
                    <a:pt x="41" y="4"/>
                    <a:pt x="41" y="4"/>
                    <a:pt x="41" y="4"/>
                  </a:cubicBezTo>
                  <a:cubicBezTo>
                    <a:pt x="36" y="2"/>
                    <a:pt x="36" y="2"/>
                    <a:pt x="36" y="2"/>
                  </a:cubicBezTo>
                  <a:cubicBezTo>
                    <a:pt x="32" y="6"/>
                    <a:pt x="32" y="6"/>
                    <a:pt x="32" y="6"/>
                  </a:cubicBezTo>
                  <a:cubicBezTo>
                    <a:pt x="27" y="5"/>
                    <a:pt x="27" y="5"/>
                    <a:pt x="27" y="5"/>
                  </a:cubicBezTo>
                  <a:cubicBezTo>
                    <a:pt x="24" y="10"/>
                    <a:pt x="24" y="10"/>
                    <a:pt x="24" y="10"/>
                  </a:cubicBezTo>
                  <a:cubicBezTo>
                    <a:pt x="18" y="11"/>
                    <a:pt x="18" y="11"/>
                    <a:pt x="18" y="11"/>
                  </a:cubicBezTo>
                  <a:cubicBezTo>
                    <a:pt x="17" y="16"/>
                    <a:pt x="17" y="16"/>
                    <a:pt x="17" y="16"/>
                  </a:cubicBezTo>
                  <a:cubicBezTo>
                    <a:pt x="11" y="18"/>
                    <a:pt x="11" y="18"/>
                    <a:pt x="11" y="18"/>
                  </a:cubicBezTo>
                  <a:cubicBezTo>
                    <a:pt x="11" y="24"/>
                    <a:pt x="11" y="24"/>
                    <a:pt x="11" y="24"/>
                  </a:cubicBezTo>
                  <a:cubicBezTo>
                    <a:pt x="6" y="26"/>
                    <a:pt x="6" y="26"/>
                    <a:pt x="6" y="26"/>
                  </a:cubicBezTo>
                  <a:cubicBezTo>
                    <a:pt x="6" y="32"/>
                    <a:pt x="6" y="32"/>
                    <a:pt x="6" y="32"/>
                  </a:cubicBezTo>
                  <a:cubicBezTo>
                    <a:pt x="2" y="36"/>
                    <a:pt x="2" y="36"/>
                    <a:pt x="2" y="36"/>
                  </a:cubicBezTo>
                  <a:cubicBezTo>
                    <a:pt x="4" y="41"/>
                    <a:pt x="4" y="41"/>
                    <a:pt x="4" y="41"/>
                  </a:cubicBezTo>
                  <a:cubicBezTo>
                    <a:pt x="0" y="45"/>
                    <a:pt x="0" y="45"/>
                    <a:pt x="0" y="45"/>
                  </a:cubicBezTo>
                  <a:cubicBezTo>
                    <a:pt x="3" y="50"/>
                    <a:pt x="3" y="50"/>
                    <a:pt x="3" y="50"/>
                  </a:cubicBezTo>
                  <a:cubicBezTo>
                    <a:pt x="1" y="56"/>
                    <a:pt x="1" y="56"/>
                    <a:pt x="1" y="56"/>
                  </a:cubicBezTo>
                  <a:cubicBezTo>
                    <a:pt x="5" y="60"/>
                    <a:pt x="5" y="60"/>
                    <a:pt x="5" y="60"/>
                  </a:cubicBezTo>
                  <a:cubicBezTo>
                    <a:pt x="4" y="65"/>
                    <a:pt x="4" y="65"/>
                    <a:pt x="4" y="65"/>
                  </a:cubicBezTo>
                  <a:cubicBezTo>
                    <a:pt x="8" y="68"/>
                    <a:pt x="8" y="68"/>
                    <a:pt x="8" y="68"/>
                  </a:cubicBezTo>
                  <a:cubicBezTo>
                    <a:pt x="8" y="74"/>
                    <a:pt x="8" y="74"/>
                    <a:pt x="8" y="74"/>
                  </a:cubicBezTo>
                  <a:cubicBezTo>
                    <a:pt x="13" y="76"/>
                    <a:pt x="13" y="76"/>
                    <a:pt x="13" y="76"/>
                  </a:cubicBezTo>
                  <a:cubicBezTo>
                    <a:pt x="14" y="82"/>
                    <a:pt x="14" y="82"/>
                    <a:pt x="14" y="82"/>
                  </a:cubicBezTo>
                  <a:cubicBezTo>
                    <a:pt x="20" y="83"/>
                    <a:pt x="20" y="83"/>
                    <a:pt x="20" y="83"/>
                  </a:cubicBezTo>
                  <a:cubicBezTo>
                    <a:pt x="22" y="88"/>
                    <a:pt x="22" y="88"/>
                    <a:pt x="22" y="88"/>
                  </a:cubicBezTo>
                  <a:cubicBezTo>
                    <a:pt x="28" y="88"/>
                    <a:pt x="28" y="88"/>
                    <a:pt x="28" y="88"/>
                  </a:cubicBezTo>
                  <a:cubicBezTo>
                    <a:pt x="31" y="93"/>
                    <a:pt x="31" y="93"/>
                    <a:pt x="31" y="93"/>
                  </a:cubicBezTo>
                  <a:cubicBezTo>
                    <a:pt x="37" y="91"/>
                    <a:pt x="37" y="91"/>
                    <a:pt x="37" y="91"/>
                  </a:cubicBezTo>
                  <a:cubicBezTo>
                    <a:pt x="41" y="96"/>
                    <a:pt x="41" y="96"/>
                    <a:pt x="41" y="96"/>
                  </a:cubicBezTo>
                  <a:cubicBezTo>
                    <a:pt x="46" y="93"/>
                    <a:pt x="46" y="93"/>
                    <a:pt x="46" y="93"/>
                  </a:cubicBezTo>
                  <a:cubicBezTo>
                    <a:pt x="51" y="96"/>
                    <a:pt x="51" y="96"/>
                    <a:pt x="51" y="96"/>
                  </a:cubicBezTo>
                  <a:cubicBezTo>
                    <a:pt x="55" y="92"/>
                    <a:pt x="55" y="92"/>
                    <a:pt x="55" y="92"/>
                  </a:cubicBezTo>
                  <a:cubicBezTo>
                    <a:pt x="61" y="94"/>
                    <a:pt x="61" y="94"/>
                    <a:pt x="61" y="94"/>
                  </a:cubicBezTo>
                  <a:cubicBezTo>
                    <a:pt x="65" y="90"/>
                    <a:pt x="65" y="90"/>
                    <a:pt x="65" y="90"/>
                  </a:cubicBezTo>
                  <a:cubicBezTo>
                    <a:pt x="70" y="91"/>
                    <a:pt x="70" y="91"/>
                    <a:pt x="70" y="91"/>
                  </a:cubicBezTo>
                  <a:cubicBezTo>
                    <a:pt x="73" y="86"/>
                    <a:pt x="73" y="86"/>
                    <a:pt x="73" y="86"/>
                  </a:cubicBezTo>
                  <a:cubicBezTo>
                    <a:pt x="79" y="85"/>
                    <a:pt x="79" y="85"/>
                    <a:pt x="79" y="85"/>
                  </a:cubicBezTo>
                  <a:cubicBezTo>
                    <a:pt x="80" y="80"/>
                    <a:pt x="80" y="80"/>
                    <a:pt x="80" y="80"/>
                  </a:cubicBezTo>
                  <a:cubicBezTo>
                    <a:pt x="86" y="78"/>
                    <a:pt x="86" y="78"/>
                    <a:pt x="86" y="78"/>
                  </a:cubicBezTo>
                  <a:cubicBezTo>
                    <a:pt x="86" y="73"/>
                    <a:pt x="86" y="73"/>
                    <a:pt x="86" y="73"/>
                  </a:cubicBezTo>
                  <a:cubicBezTo>
                    <a:pt x="91" y="70"/>
                    <a:pt x="91" y="70"/>
                    <a:pt x="91" y="70"/>
                  </a:cubicBezTo>
                  <a:cubicBezTo>
                    <a:pt x="90" y="64"/>
                    <a:pt x="90" y="64"/>
                    <a:pt x="90" y="64"/>
                  </a:cubicBezTo>
                  <a:cubicBezTo>
                    <a:pt x="95" y="60"/>
                    <a:pt x="95" y="60"/>
                    <a:pt x="95" y="60"/>
                  </a:cubicBezTo>
                  <a:cubicBezTo>
                    <a:pt x="93" y="55"/>
                    <a:pt x="93" y="55"/>
                    <a:pt x="93" y="55"/>
                  </a:cubicBezTo>
                  <a:cubicBezTo>
                    <a:pt x="96" y="51"/>
                    <a:pt x="96" y="51"/>
                    <a:pt x="96" y="51"/>
                  </a:cubicBezTo>
                  <a:cubicBezTo>
                    <a:pt x="93" y="46"/>
                    <a:pt x="93" y="46"/>
                    <a:pt x="93" y="46"/>
                  </a:cubicBezTo>
                  <a:cubicBezTo>
                    <a:pt x="96" y="41"/>
                    <a:pt x="96" y="41"/>
                    <a:pt x="96" y="41"/>
                  </a:cubicBezTo>
                  <a:cubicBezTo>
                    <a:pt x="92" y="36"/>
                    <a:pt x="92" y="36"/>
                    <a:pt x="92" y="36"/>
                  </a:cubicBezTo>
                  <a:cubicBezTo>
                    <a:pt x="93" y="31"/>
                    <a:pt x="93" y="31"/>
                    <a:pt x="93" y="31"/>
                  </a:cubicBezTo>
                  <a:cubicBezTo>
                    <a:pt x="88" y="28"/>
                    <a:pt x="88" y="28"/>
                    <a:pt x="88" y="28"/>
                  </a:cubicBezTo>
                  <a:cubicBezTo>
                    <a:pt x="89" y="22"/>
                    <a:pt x="89" y="22"/>
                    <a:pt x="89" y="22"/>
                  </a:cubicBezTo>
                  <a:lnTo>
                    <a:pt x="83" y="20"/>
                  </a:lnTo>
                  <a:close/>
                  <a:moveTo>
                    <a:pt x="71" y="71"/>
                  </a:moveTo>
                  <a:cubicBezTo>
                    <a:pt x="59" y="83"/>
                    <a:pt x="38" y="83"/>
                    <a:pt x="26" y="71"/>
                  </a:cubicBezTo>
                  <a:cubicBezTo>
                    <a:pt x="13" y="58"/>
                    <a:pt x="13" y="38"/>
                    <a:pt x="26" y="25"/>
                  </a:cubicBezTo>
                  <a:cubicBezTo>
                    <a:pt x="38" y="13"/>
                    <a:pt x="59" y="13"/>
                    <a:pt x="71" y="25"/>
                  </a:cubicBezTo>
                  <a:cubicBezTo>
                    <a:pt x="84" y="38"/>
                    <a:pt x="84" y="58"/>
                    <a:pt x="71" y="7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134" name="Freeform 113"/>
          <p:cNvSpPr>
            <a:spLocks/>
          </p:cNvSpPr>
          <p:nvPr userDrawn="1"/>
        </p:nvSpPr>
        <p:spPr bwMode="auto">
          <a:xfrm>
            <a:off x="3234267" y="1492250"/>
            <a:ext cx="427567" cy="304800"/>
          </a:xfrm>
          <a:custGeom>
            <a:avLst/>
            <a:gdLst>
              <a:gd name="T0" fmla="*/ 48 w 83"/>
              <a:gd name="T1" fmla="*/ 6 h 79"/>
              <a:gd name="T2" fmla="*/ 54 w 83"/>
              <a:gd name="T3" fmla="*/ 18 h 79"/>
              <a:gd name="T4" fmla="*/ 60 w 83"/>
              <a:gd name="T5" fmla="*/ 22 h 79"/>
              <a:gd name="T6" fmla="*/ 74 w 83"/>
              <a:gd name="T7" fmla="*/ 24 h 79"/>
              <a:gd name="T8" fmla="*/ 78 w 83"/>
              <a:gd name="T9" fmla="*/ 38 h 79"/>
              <a:gd name="T10" fmla="*/ 68 w 83"/>
              <a:gd name="T11" fmla="*/ 47 h 79"/>
              <a:gd name="T12" fmla="*/ 66 w 83"/>
              <a:gd name="T13" fmla="*/ 54 h 79"/>
              <a:gd name="T14" fmla="*/ 68 w 83"/>
              <a:gd name="T15" fmla="*/ 68 h 79"/>
              <a:gd name="T16" fmla="*/ 57 w 83"/>
              <a:gd name="T17" fmla="*/ 76 h 79"/>
              <a:gd name="T18" fmla="*/ 45 w 83"/>
              <a:gd name="T19" fmla="*/ 70 h 79"/>
              <a:gd name="T20" fmla="*/ 37 w 83"/>
              <a:gd name="T21" fmla="*/ 70 h 79"/>
              <a:gd name="T22" fmla="*/ 25 w 83"/>
              <a:gd name="T23" fmla="*/ 76 h 79"/>
              <a:gd name="T24" fmla="*/ 14 w 83"/>
              <a:gd name="T25" fmla="*/ 68 h 79"/>
              <a:gd name="T26" fmla="*/ 16 w 83"/>
              <a:gd name="T27" fmla="*/ 54 h 79"/>
              <a:gd name="T28" fmla="*/ 14 w 83"/>
              <a:gd name="T29" fmla="*/ 47 h 79"/>
              <a:gd name="T30" fmla="*/ 4 w 83"/>
              <a:gd name="T31" fmla="*/ 38 h 79"/>
              <a:gd name="T32" fmla="*/ 9 w 83"/>
              <a:gd name="T33" fmla="*/ 24 h 79"/>
              <a:gd name="T34" fmla="*/ 22 w 83"/>
              <a:gd name="T35" fmla="*/ 22 h 79"/>
              <a:gd name="T36" fmla="*/ 28 w 83"/>
              <a:gd name="T37" fmla="*/ 18 h 79"/>
              <a:gd name="T38" fmla="*/ 34 w 83"/>
              <a:gd name="T39" fmla="*/ 6 h 79"/>
              <a:gd name="T40" fmla="*/ 48 w 83"/>
              <a:gd name="T41" fmla="*/ 6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3" h="79">
                <a:moveTo>
                  <a:pt x="48" y="6"/>
                </a:moveTo>
                <a:cubicBezTo>
                  <a:pt x="54" y="18"/>
                  <a:pt x="54" y="18"/>
                  <a:pt x="54" y="18"/>
                </a:cubicBezTo>
                <a:cubicBezTo>
                  <a:pt x="55" y="20"/>
                  <a:pt x="58" y="22"/>
                  <a:pt x="60" y="22"/>
                </a:cubicBezTo>
                <a:cubicBezTo>
                  <a:pt x="74" y="24"/>
                  <a:pt x="74" y="24"/>
                  <a:pt x="74" y="24"/>
                </a:cubicBezTo>
                <a:cubicBezTo>
                  <a:pt x="80" y="25"/>
                  <a:pt x="83" y="33"/>
                  <a:pt x="78" y="38"/>
                </a:cubicBezTo>
                <a:cubicBezTo>
                  <a:pt x="68" y="47"/>
                  <a:pt x="68" y="47"/>
                  <a:pt x="68" y="47"/>
                </a:cubicBezTo>
                <a:cubicBezTo>
                  <a:pt x="67" y="49"/>
                  <a:pt x="66" y="52"/>
                  <a:pt x="66" y="54"/>
                </a:cubicBezTo>
                <a:cubicBezTo>
                  <a:pt x="68" y="68"/>
                  <a:pt x="68" y="68"/>
                  <a:pt x="68" y="68"/>
                </a:cubicBezTo>
                <a:cubicBezTo>
                  <a:pt x="70" y="74"/>
                  <a:pt x="63" y="79"/>
                  <a:pt x="57" y="76"/>
                </a:cubicBezTo>
                <a:cubicBezTo>
                  <a:pt x="45" y="70"/>
                  <a:pt x="45" y="70"/>
                  <a:pt x="45" y="70"/>
                </a:cubicBezTo>
                <a:cubicBezTo>
                  <a:pt x="43" y="69"/>
                  <a:pt x="40" y="69"/>
                  <a:pt x="37" y="70"/>
                </a:cubicBezTo>
                <a:cubicBezTo>
                  <a:pt x="25" y="76"/>
                  <a:pt x="25" y="76"/>
                  <a:pt x="25" y="76"/>
                </a:cubicBezTo>
                <a:cubicBezTo>
                  <a:pt x="20" y="79"/>
                  <a:pt x="13" y="74"/>
                  <a:pt x="14" y="68"/>
                </a:cubicBezTo>
                <a:cubicBezTo>
                  <a:pt x="16" y="54"/>
                  <a:pt x="16" y="54"/>
                  <a:pt x="16" y="54"/>
                </a:cubicBezTo>
                <a:cubicBezTo>
                  <a:pt x="17" y="52"/>
                  <a:pt x="16" y="49"/>
                  <a:pt x="14" y="47"/>
                </a:cubicBezTo>
                <a:cubicBezTo>
                  <a:pt x="4" y="38"/>
                  <a:pt x="4" y="38"/>
                  <a:pt x="4" y="38"/>
                </a:cubicBezTo>
                <a:cubicBezTo>
                  <a:pt x="0" y="33"/>
                  <a:pt x="2" y="25"/>
                  <a:pt x="9" y="24"/>
                </a:cubicBezTo>
                <a:cubicBezTo>
                  <a:pt x="22" y="22"/>
                  <a:pt x="22" y="22"/>
                  <a:pt x="22" y="22"/>
                </a:cubicBezTo>
                <a:cubicBezTo>
                  <a:pt x="25" y="22"/>
                  <a:pt x="27" y="20"/>
                  <a:pt x="28" y="18"/>
                </a:cubicBezTo>
                <a:cubicBezTo>
                  <a:pt x="34" y="6"/>
                  <a:pt x="34" y="6"/>
                  <a:pt x="34" y="6"/>
                </a:cubicBezTo>
                <a:cubicBezTo>
                  <a:pt x="37" y="0"/>
                  <a:pt x="45" y="0"/>
                  <a:pt x="48" y="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35" name="Freeform 114"/>
          <p:cNvSpPr>
            <a:spLocks/>
          </p:cNvSpPr>
          <p:nvPr userDrawn="1"/>
        </p:nvSpPr>
        <p:spPr bwMode="auto">
          <a:xfrm>
            <a:off x="7442201" y="2287588"/>
            <a:ext cx="776817" cy="325438"/>
          </a:xfrm>
          <a:custGeom>
            <a:avLst/>
            <a:gdLst>
              <a:gd name="T0" fmla="*/ 367 w 367"/>
              <a:gd name="T1" fmla="*/ 103 h 205"/>
              <a:gd name="T2" fmla="*/ 189 w 367"/>
              <a:gd name="T3" fmla="*/ 0 h 205"/>
              <a:gd name="T4" fmla="*/ 189 w 367"/>
              <a:gd name="T5" fmla="*/ 69 h 205"/>
              <a:gd name="T6" fmla="*/ 0 w 367"/>
              <a:gd name="T7" fmla="*/ 69 h 205"/>
              <a:gd name="T8" fmla="*/ 0 w 367"/>
              <a:gd name="T9" fmla="*/ 137 h 205"/>
              <a:gd name="T10" fmla="*/ 189 w 367"/>
              <a:gd name="T11" fmla="*/ 137 h 205"/>
              <a:gd name="T12" fmla="*/ 189 w 367"/>
              <a:gd name="T13" fmla="*/ 205 h 205"/>
              <a:gd name="T14" fmla="*/ 367 w 367"/>
              <a:gd name="T15" fmla="*/ 103 h 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7" h="205">
                <a:moveTo>
                  <a:pt x="367" y="103"/>
                </a:moveTo>
                <a:lnTo>
                  <a:pt x="189" y="0"/>
                </a:lnTo>
                <a:lnTo>
                  <a:pt x="189" y="69"/>
                </a:lnTo>
                <a:lnTo>
                  <a:pt x="0" y="69"/>
                </a:lnTo>
                <a:lnTo>
                  <a:pt x="0" y="137"/>
                </a:lnTo>
                <a:lnTo>
                  <a:pt x="189" y="137"/>
                </a:lnTo>
                <a:lnTo>
                  <a:pt x="189" y="205"/>
                </a:lnTo>
                <a:lnTo>
                  <a:pt x="367" y="10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36" name="Freeform 115"/>
          <p:cNvSpPr>
            <a:spLocks/>
          </p:cNvSpPr>
          <p:nvPr userDrawn="1"/>
        </p:nvSpPr>
        <p:spPr bwMode="auto">
          <a:xfrm>
            <a:off x="7281333" y="2613025"/>
            <a:ext cx="772584" cy="323850"/>
          </a:xfrm>
          <a:custGeom>
            <a:avLst/>
            <a:gdLst>
              <a:gd name="T0" fmla="*/ 0 w 365"/>
              <a:gd name="T1" fmla="*/ 102 h 204"/>
              <a:gd name="T2" fmla="*/ 175 w 365"/>
              <a:gd name="T3" fmla="*/ 204 h 204"/>
              <a:gd name="T4" fmla="*/ 175 w 365"/>
              <a:gd name="T5" fmla="*/ 136 h 204"/>
              <a:gd name="T6" fmla="*/ 365 w 365"/>
              <a:gd name="T7" fmla="*/ 136 h 204"/>
              <a:gd name="T8" fmla="*/ 365 w 365"/>
              <a:gd name="T9" fmla="*/ 68 h 204"/>
              <a:gd name="T10" fmla="*/ 175 w 365"/>
              <a:gd name="T11" fmla="*/ 68 h 204"/>
              <a:gd name="T12" fmla="*/ 175 w 365"/>
              <a:gd name="T13" fmla="*/ 0 h 204"/>
              <a:gd name="T14" fmla="*/ 0 w 365"/>
              <a:gd name="T15" fmla="*/ 102 h 2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5" h="204">
                <a:moveTo>
                  <a:pt x="0" y="102"/>
                </a:moveTo>
                <a:lnTo>
                  <a:pt x="175" y="204"/>
                </a:lnTo>
                <a:lnTo>
                  <a:pt x="175" y="136"/>
                </a:lnTo>
                <a:lnTo>
                  <a:pt x="365" y="136"/>
                </a:lnTo>
                <a:lnTo>
                  <a:pt x="365" y="68"/>
                </a:lnTo>
                <a:lnTo>
                  <a:pt x="175" y="68"/>
                </a:lnTo>
                <a:lnTo>
                  <a:pt x="175" y="0"/>
                </a:lnTo>
                <a:lnTo>
                  <a:pt x="0" y="10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37" name="Freeform 116"/>
          <p:cNvSpPr>
            <a:spLocks/>
          </p:cNvSpPr>
          <p:nvPr userDrawn="1"/>
        </p:nvSpPr>
        <p:spPr bwMode="auto">
          <a:xfrm>
            <a:off x="6381752" y="2971801"/>
            <a:ext cx="461433" cy="347663"/>
          </a:xfrm>
          <a:custGeom>
            <a:avLst/>
            <a:gdLst>
              <a:gd name="T0" fmla="*/ 109 w 218"/>
              <a:gd name="T1" fmla="*/ 0 h 219"/>
              <a:gd name="T2" fmla="*/ 121 w 218"/>
              <a:gd name="T3" fmla="*/ 37 h 219"/>
              <a:gd name="T4" fmla="*/ 143 w 218"/>
              <a:gd name="T5" fmla="*/ 5 h 219"/>
              <a:gd name="T6" fmla="*/ 143 w 218"/>
              <a:gd name="T7" fmla="*/ 44 h 219"/>
              <a:gd name="T8" fmla="*/ 175 w 218"/>
              <a:gd name="T9" fmla="*/ 20 h 219"/>
              <a:gd name="T10" fmla="*/ 163 w 218"/>
              <a:gd name="T11" fmla="*/ 56 h 219"/>
              <a:gd name="T12" fmla="*/ 199 w 218"/>
              <a:gd name="T13" fmla="*/ 44 h 219"/>
              <a:gd name="T14" fmla="*/ 177 w 218"/>
              <a:gd name="T15" fmla="*/ 76 h 219"/>
              <a:gd name="T16" fmla="*/ 214 w 218"/>
              <a:gd name="T17" fmla="*/ 76 h 219"/>
              <a:gd name="T18" fmla="*/ 184 w 218"/>
              <a:gd name="T19" fmla="*/ 97 h 219"/>
              <a:gd name="T20" fmla="*/ 218 w 218"/>
              <a:gd name="T21" fmla="*/ 110 h 219"/>
              <a:gd name="T22" fmla="*/ 184 w 218"/>
              <a:gd name="T23" fmla="*/ 122 h 219"/>
              <a:gd name="T24" fmla="*/ 214 w 218"/>
              <a:gd name="T25" fmla="*/ 144 h 219"/>
              <a:gd name="T26" fmla="*/ 177 w 218"/>
              <a:gd name="T27" fmla="*/ 144 h 219"/>
              <a:gd name="T28" fmla="*/ 199 w 218"/>
              <a:gd name="T29" fmla="*/ 173 h 219"/>
              <a:gd name="T30" fmla="*/ 163 w 218"/>
              <a:gd name="T31" fmla="*/ 161 h 219"/>
              <a:gd name="T32" fmla="*/ 175 w 218"/>
              <a:gd name="T33" fmla="*/ 197 h 219"/>
              <a:gd name="T34" fmla="*/ 143 w 218"/>
              <a:gd name="T35" fmla="*/ 175 h 219"/>
              <a:gd name="T36" fmla="*/ 143 w 218"/>
              <a:gd name="T37" fmla="*/ 214 h 219"/>
              <a:gd name="T38" fmla="*/ 121 w 218"/>
              <a:gd name="T39" fmla="*/ 183 h 219"/>
              <a:gd name="T40" fmla="*/ 109 w 218"/>
              <a:gd name="T41" fmla="*/ 219 h 219"/>
              <a:gd name="T42" fmla="*/ 99 w 218"/>
              <a:gd name="T43" fmla="*/ 183 h 219"/>
              <a:gd name="T44" fmla="*/ 75 w 218"/>
              <a:gd name="T45" fmla="*/ 214 h 219"/>
              <a:gd name="T46" fmla="*/ 77 w 218"/>
              <a:gd name="T47" fmla="*/ 175 h 219"/>
              <a:gd name="T48" fmla="*/ 46 w 218"/>
              <a:gd name="T49" fmla="*/ 197 h 219"/>
              <a:gd name="T50" fmla="*/ 58 w 218"/>
              <a:gd name="T51" fmla="*/ 161 h 219"/>
              <a:gd name="T52" fmla="*/ 21 w 218"/>
              <a:gd name="T53" fmla="*/ 173 h 219"/>
              <a:gd name="T54" fmla="*/ 43 w 218"/>
              <a:gd name="T55" fmla="*/ 144 h 219"/>
              <a:gd name="T56" fmla="*/ 7 w 218"/>
              <a:gd name="T57" fmla="*/ 144 h 219"/>
              <a:gd name="T58" fmla="*/ 36 w 218"/>
              <a:gd name="T59" fmla="*/ 122 h 219"/>
              <a:gd name="T60" fmla="*/ 0 w 218"/>
              <a:gd name="T61" fmla="*/ 110 h 219"/>
              <a:gd name="T62" fmla="*/ 36 w 218"/>
              <a:gd name="T63" fmla="*/ 97 h 219"/>
              <a:gd name="T64" fmla="*/ 7 w 218"/>
              <a:gd name="T65" fmla="*/ 76 h 219"/>
              <a:gd name="T66" fmla="*/ 43 w 218"/>
              <a:gd name="T67" fmla="*/ 76 h 219"/>
              <a:gd name="T68" fmla="*/ 21 w 218"/>
              <a:gd name="T69" fmla="*/ 44 h 219"/>
              <a:gd name="T70" fmla="*/ 58 w 218"/>
              <a:gd name="T71" fmla="*/ 56 h 219"/>
              <a:gd name="T72" fmla="*/ 46 w 218"/>
              <a:gd name="T73" fmla="*/ 20 h 219"/>
              <a:gd name="T74" fmla="*/ 77 w 218"/>
              <a:gd name="T75" fmla="*/ 44 h 219"/>
              <a:gd name="T76" fmla="*/ 75 w 218"/>
              <a:gd name="T77" fmla="*/ 5 h 219"/>
              <a:gd name="T78" fmla="*/ 99 w 218"/>
              <a:gd name="T79" fmla="*/ 37 h 219"/>
              <a:gd name="T80" fmla="*/ 109 w 218"/>
              <a:gd name="T81"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8" h="219">
                <a:moveTo>
                  <a:pt x="109" y="0"/>
                </a:moveTo>
                <a:lnTo>
                  <a:pt x="121" y="37"/>
                </a:lnTo>
                <a:lnTo>
                  <a:pt x="143" y="5"/>
                </a:lnTo>
                <a:lnTo>
                  <a:pt x="143" y="44"/>
                </a:lnTo>
                <a:lnTo>
                  <a:pt x="175" y="20"/>
                </a:lnTo>
                <a:lnTo>
                  <a:pt x="163" y="56"/>
                </a:lnTo>
                <a:lnTo>
                  <a:pt x="199" y="44"/>
                </a:lnTo>
                <a:lnTo>
                  <a:pt x="177" y="76"/>
                </a:lnTo>
                <a:lnTo>
                  <a:pt x="214" y="76"/>
                </a:lnTo>
                <a:lnTo>
                  <a:pt x="184" y="97"/>
                </a:lnTo>
                <a:lnTo>
                  <a:pt x="218" y="110"/>
                </a:lnTo>
                <a:lnTo>
                  <a:pt x="184" y="122"/>
                </a:lnTo>
                <a:lnTo>
                  <a:pt x="214" y="144"/>
                </a:lnTo>
                <a:lnTo>
                  <a:pt x="177" y="144"/>
                </a:lnTo>
                <a:lnTo>
                  <a:pt x="199" y="173"/>
                </a:lnTo>
                <a:lnTo>
                  <a:pt x="163" y="161"/>
                </a:lnTo>
                <a:lnTo>
                  <a:pt x="175" y="197"/>
                </a:lnTo>
                <a:lnTo>
                  <a:pt x="143" y="175"/>
                </a:lnTo>
                <a:lnTo>
                  <a:pt x="143" y="214"/>
                </a:lnTo>
                <a:lnTo>
                  <a:pt x="121" y="183"/>
                </a:lnTo>
                <a:lnTo>
                  <a:pt x="109" y="219"/>
                </a:lnTo>
                <a:lnTo>
                  <a:pt x="99" y="183"/>
                </a:lnTo>
                <a:lnTo>
                  <a:pt x="75" y="214"/>
                </a:lnTo>
                <a:lnTo>
                  <a:pt x="77" y="175"/>
                </a:lnTo>
                <a:lnTo>
                  <a:pt x="46" y="197"/>
                </a:lnTo>
                <a:lnTo>
                  <a:pt x="58" y="161"/>
                </a:lnTo>
                <a:lnTo>
                  <a:pt x="21" y="173"/>
                </a:lnTo>
                <a:lnTo>
                  <a:pt x="43" y="144"/>
                </a:lnTo>
                <a:lnTo>
                  <a:pt x="7" y="144"/>
                </a:lnTo>
                <a:lnTo>
                  <a:pt x="36" y="122"/>
                </a:lnTo>
                <a:lnTo>
                  <a:pt x="0" y="110"/>
                </a:lnTo>
                <a:lnTo>
                  <a:pt x="36" y="97"/>
                </a:lnTo>
                <a:lnTo>
                  <a:pt x="7" y="76"/>
                </a:lnTo>
                <a:lnTo>
                  <a:pt x="43" y="76"/>
                </a:lnTo>
                <a:lnTo>
                  <a:pt x="21" y="44"/>
                </a:lnTo>
                <a:lnTo>
                  <a:pt x="58" y="56"/>
                </a:lnTo>
                <a:lnTo>
                  <a:pt x="46" y="20"/>
                </a:lnTo>
                <a:lnTo>
                  <a:pt x="77" y="44"/>
                </a:lnTo>
                <a:lnTo>
                  <a:pt x="75" y="5"/>
                </a:lnTo>
                <a:lnTo>
                  <a:pt x="99" y="37"/>
                </a:lnTo>
                <a:lnTo>
                  <a:pt x="109"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38" name="Freeform 117"/>
          <p:cNvSpPr>
            <a:spLocks noEditPoints="1"/>
          </p:cNvSpPr>
          <p:nvPr userDrawn="1"/>
        </p:nvSpPr>
        <p:spPr bwMode="auto">
          <a:xfrm>
            <a:off x="3086101" y="2006601"/>
            <a:ext cx="436033" cy="358775"/>
          </a:xfrm>
          <a:custGeom>
            <a:avLst/>
            <a:gdLst>
              <a:gd name="T0" fmla="*/ 41 w 85"/>
              <a:gd name="T1" fmla="*/ 15 h 93"/>
              <a:gd name="T2" fmla="*/ 43 w 85"/>
              <a:gd name="T3" fmla="*/ 0 h 93"/>
              <a:gd name="T4" fmla="*/ 45 w 85"/>
              <a:gd name="T5" fmla="*/ 15 h 93"/>
              <a:gd name="T6" fmla="*/ 85 w 85"/>
              <a:gd name="T7" fmla="*/ 41 h 93"/>
              <a:gd name="T8" fmla="*/ 70 w 85"/>
              <a:gd name="T9" fmla="*/ 39 h 93"/>
              <a:gd name="T10" fmla="*/ 70 w 85"/>
              <a:gd name="T11" fmla="*/ 44 h 93"/>
              <a:gd name="T12" fmla="*/ 85 w 85"/>
              <a:gd name="T13" fmla="*/ 41 h 93"/>
              <a:gd name="T14" fmla="*/ 15 w 85"/>
              <a:gd name="T15" fmla="*/ 39 h 93"/>
              <a:gd name="T16" fmla="*/ 0 w 85"/>
              <a:gd name="T17" fmla="*/ 41 h 93"/>
              <a:gd name="T18" fmla="*/ 15 w 85"/>
              <a:gd name="T19" fmla="*/ 44 h 93"/>
              <a:gd name="T20" fmla="*/ 64 w 85"/>
              <a:gd name="T21" fmla="*/ 23 h 93"/>
              <a:gd name="T22" fmla="*/ 72 w 85"/>
              <a:gd name="T23" fmla="*/ 12 h 93"/>
              <a:gd name="T24" fmla="*/ 61 w 85"/>
              <a:gd name="T25" fmla="*/ 20 h 93"/>
              <a:gd name="T26" fmla="*/ 62 w 85"/>
              <a:gd name="T27" fmla="*/ 24 h 93"/>
              <a:gd name="T28" fmla="*/ 17 w 85"/>
              <a:gd name="T29" fmla="*/ 70 h 93"/>
              <a:gd name="T30" fmla="*/ 25 w 85"/>
              <a:gd name="T31" fmla="*/ 59 h 93"/>
              <a:gd name="T32" fmla="*/ 14 w 85"/>
              <a:gd name="T33" fmla="*/ 67 h 93"/>
              <a:gd name="T34" fmla="*/ 15 w 85"/>
              <a:gd name="T35" fmla="*/ 71 h 93"/>
              <a:gd name="T36" fmla="*/ 25 w 85"/>
              <a:gd name="T37" fmla="*/ 23 h 93"/>
              <a:gd name="T38" fmla="*/ 17 w 85"/>
              <a:gd name="T39" fmla="*/ 12 h 93"/>
              <a:gd name="T40" fmla="*/ 14 w 85"/>
              <a:gd name="T41" fmla="*/ 16 h 93"/>
              <a:gd name="T42" fmla="*/ 23 w 85"/>
              <a:gd name="T43" fmla="*/ 24 h 93"/>
              <a:gd name="T44" fmla="*/ 72 w 85"/>
              <a:gd name="T45" fmla="*/ 70 h 93"/>
              <a:gd name="T46" fmla="*/ 64 w 85"/>
              <a:gd name="T47" fmla="*/ 59 h 93"/>
              <a:gd name="T48" fmla="*/ 61 w 85"/>
              <a:gd name="T49" fmla="*/ 62 h 93"/>
              <a:gd name="T50" fmla="*/ 70 w 85"/>
              <a:gd name="T51" fmla="*/ 71 h 93"/>
              <a:gd name="T52" fmla="*/ 65 w 85"/>
              <a:gd name="T53" fmla="*/ 42 h 93"/>
              <a:gd name="T54" fmla="*/ 59 w 85"/>
              <a:gd name="T55" fmla="*/ 56 h 93"/>
              <a:gd name="T56" fmla="*/ 54 w 85"/>
              <a:gd name="T57" fmla="*/ 69 h 93"/>
              <a:gd name="T58" fmla="*/ 54 w 85"/>
              <a:gd name="T59" fmla="*/ 71 h 93"/>
              <a:gd name="T60" fmla="*/ 52 w 85"/>
              <a:gd name="T61" fmla="*/ 73 h 93"/>
              <a:gd name="T62" fmla="*/ 32 w 85"/>
              <a:gd name="T63" fmla="*/ 71 h 93"/>
              <a:gd name="T64" fmla="*/ 31 w 85"/>
              <a:gd name="T65" fmla="*/ 71 h 93"/>
              <a:gd name="T66" fmla="*/ 26 w 85"/>
              <a:gd name="T67" fmla="*/ 56 h 93"/>
              <a:gd name="T68" fmla="*/ 26 w 85"/>
              <a:gd name="T69" fmla="*/ 56 h 93"/>
              <a:gd name="T70" fmla="*/ 43 w 85"/>
              <a:gd name="T71" fmla="*/ 20 h 93"/>
              <a:gd name="T72" fmla="*/ 61 w 85"/>
              <a:gd name="T73" fmla="*/ 42 h 93"/>
              <a:gd name="T74" fmla="*/ 25 w 85"/>
              <a:gd name="T75" fmla="*/ 42 h 93"/>
              <a:gd name="T76" fmla="*/ 30 w 85"/>
              <a:gd name="T77" fmla="*/ 55 h 93"/>
              <a:gd name="T78" fmla="*/ 35 w 85"/>
              <a:gd name="T79" fmla="*/ 69 h 93"/>
              <a:gd name="T80" fmla="*/ 35 w 85"/>
              <a:gd name="T81" fmla="*/ 70 h 93"/>
              <a:gd name="T82" fmla="*/ 51 w 85"/>
              <a:gd name="T83" fmla="*/ 69 h 93"/>
              <a:gd name="T84" fmla="*/ 55 w 85"/>
              <a:gd name="T85" fmla="*/ 55 h 93"/>
              <a:gd name="T86" fmla="*/ 61 w 85"/>
              <a:gd name="T87" fmla="*/ 42 h 93"/>
              <a:gd name="T88" fmla="*/ 54 w 85"/>
              <a:gd name="T89" fmla="*/ 76 h 93"/>
              <a:gd name="T90" fmla="*/ 33 w 85"/>
              <a:gd name="T91" fmla="*/ 74 h 93"/>
              <a:gd name="T92" fmla="*/ 32 w 85"/>
              <a:gd name="T93" fmla="*/ 76 h 93"/>
              <a:gd name="T94" fmla="*/ 52 w 85"/>
              <a:gd name="T95" fmla="*/ 78 h 93"/>
              <a:gd name="T96" fmla="*/ 54 w 85"/>
              <a:gd name="T97" fmla="*/ 81 h 93"/>
              <a:gd name="T98" fmla="*/ 52 w 85"/>
              <a:gd name="T99" fmla="*/ 79 h 93"/>
              <a:gd name="T100" fmla="*/ 32 w 85"/>
              <a:gd name="T101" fmla="*/ 81 h 93"/>
              <a:gd name="T102" fmla="*/ 33 w 85"/>
              <a:gd name="T103" fmla="*/ 82 h 93"/>
              <a:gd name="T104" fmla="*/ 54 w 85"/>
              <a:gd name="T105" fmla="*/ 81 h 93"/>
              <a:gd name="T106" fmla="*/ 54 w 85"/>
              <a:gd name="T107" fmla="*/ 85 h 93"/>
              <a:gd name="T108" fmla="*/ 33 w 85"/>
              <a:gd name="T109" fmla="*/ 84 h 93"/>
              <a:gd name="T110" fmla="*/ 32 w 85"/>
              <a:gd name="T111" fmla="*/ 85 h 93"/>
              <a:gd name="T112" fmla="*/ 52 w 85"/>
              <a:gd name="T113" fmla="*/ 87 h 93"/>
              <a:gd name="T114" fmla="*/ 47 w 85"/>
              <a:gd name="T115" fmla="*/ 88 h 93"/>
              <a:gd name="T116" fmla="*/ 38 w 85"/>
              <a:gd name="T117" fmla="*/ 90 h 93"/>
              <a:gd name="T118" fmla="*/ 45 w 85"/>
              <a:gd name="T119" fmla="*/ 92 h 93"/>
              <a:gd name="T120" fmla="*/ 47 w 85"/>
              <a:gd name="T121" fmla="*/ 88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5" h="93">
                <a:moveTo>
                  <a:pt x="43" y="17"/>
                </a:moveTo>
                <a:cubicBezTo>
                  <a:pt x="42" y="17"/>
                  <a:pt x="41" y="16"/>
                  <a:pt x="41" y="15"/>
                </a:cubicBezTo>
                <a:cubicBezTo>
                  <a:pt x="41" y="2"/>
                  <a:pt x="41" y="2"/>
                  <a:pt x="41" y="2"/>
                </a:cubicBezTo>
                <a:cubicBezTo>
                  <a:pt x="41" y="1"/>
                  <a:pt x="42" y="0"/>
                  <a:pt x="43" y="0"/>
                </a:cubicBezTo>
                <a:cubicBezTo>
                  <a:pt x="44" y="0"/>
                  <a:pt x="45" y="1"/>
                  <a:pt x="45" y="2"/>
                </a:cubicBezTo>
                <a:cubicBezTo>
                  <a:pt x="45" y="15"/>
                  <a:pt x="45" y="15"/>
                  <a:pt x="45" y="15"/>
                </a:cubicBezTo>
                <a:cubicBezTo>
                  <a:pt x="45" y="16"/>
                  <a:pt x="44" y="17"/>
                  <a:pt x="43" y="17"/>
                </a:cubicBezTo>
                <a:close/>
                <a:moveTo>
                  <a:pt x="85" y="41"/>
                </a:moveTo>
                <a:cubicBezTo>
                  <a:pt x="85" y="40"/>
                  <a:pt x="84" y="39"/>
                  <a:pt x="83" y="39"/>
                </a:cubicBezTo>
                <a:cubicBezTo>
                  <a:pt x="70" y="39"/>
                  <a:pt x="70" y="39"/>
                  <a:pt x="70" y="39"/>
                </a:cubicBezTo>
                <a:cubicBezTo>
                  <a:pt x="69" y="39"/>
                  <a:pt x="68" y="40"/>
                  <a:pt x="68" y="41"/>
                </a:cubicBezTo>
                <a:cubicBezTo>
                  <a:pt x="68" y="43"/>
                  <a:pt x="69" y="44"/>
                  <a:pt x="70" y="44"/>
                </a:cubicBezTo>
                <a:cubicBezTo>
                  <a:pt x="83" y="44"/>
                  <a:pt x="83" y="44"/>
                  <a:pt x="83" y="44"/>
                </a:cubicBezTo>
                <a:cubicBezTo>
                  <a:pt x="84" y="44"/>
                  <a:pt x="85" y="43"/>
                  <a:pt x="85" y="41"/>
                </a:cubicBezTo>
                <a:close/>
                <a:moveTo>
                  <a:pt x="17" y="41"/>
                </a:moveTo>
                <a:cubicBezTo>
                  <a:pt x="17" y="40"/>
                  <a:pt x="16" y="39"/>
                  <a:pt x="15" y="39"/>
                </a:cubicBezTo>
                <a:cubicBezTo>
                  <a:pt x="2" y="39"/>
                  <a:pt x="2" y="39"/>
                  <a:pt x="2" y="39"/>
                </a:cubicBezTo>
                <a:cubicBezTo>
                  <a:pt x="1" y="39"/>
                  <a:pt x="0" y="40"/>
                  <a:pt x="0" y="41"/>
                </a:cubicBezTo>
                <a:cubicBezTo>
                  <a:pt x="0" y="43"/>
                  <a:pt x="1" y="44"/>
                  <a:pt x="2" y="44"/>
                </a:cubicBezTo>
                <a:cubicBezTo>
                  <a:pt x="15" y="44"/>
                  <a:pt x="15" y="44"/>
                  <a:pt x="15" y="44"/>
                </a:cubicBezTo>
                <a:cubicBezTo>
                  <a:pt x="16" y="44"/>
                  <a:pt x="17" y="43"/>
                  <a:pt x="17" y="41"/>
                </a:cubicBezTo>
                <a:close/>
                <a:moveTo>
                  <a:pt x="64" y="23"/>
                </a:moveTo>
                <a:cubicBezTo>
                  <a:pt x="72" y="16"/>
                  <a:pt x="72" y="16"/>
                  <a:pt x="72" y="16"/>
                </a:cubicBezTo>
                <a:cubicBezTo>
                  <a:pt x="73" y="15"/>
                  <a:pt x="73" y="13"/>
                  <a:pt x="72" y="12"/>
                </a:cubicBezTo>
                <a:cubicBezTo>
                  <a:pt x="71" y="11"/>
                  <a:pt x="70" y="11"/>
                  <a:pt x="69" y="12"/>
                </a:cubicBezTo>
                <a:cubicBezTo>
                  <a:pt x="61" y="20"/>
                  <a:pt x="61" y="20"/>
                  <a:pt x="61" y="20"/>
                </a:cubicBezTo>
                <a:cubicBezTo>
                  <a:pt x="60" y="21"/>
                  <a:pt x="60" y="23"/>
                  <a:pt x="61" y="23"/>
                </a:cubicBezTo>
                <a:cubicBezTo>
                  <a:pt x="61" y="24"/>
                  <a:pt x="62" y="24"/>
                  <a:pt x="62" y="24"/>
                </a:cubicBezTo>
                <a:cubicBezTo>
                  <a:pt x="63" y="24"/>
                  <a:pt x="64" y="24"/>
                  <a:pt x="64" y="23"/>
                </a:cubicBezTo>
                <a:close/>
                <a:moveTo>
                  <a:pt x="17" y="70"/>
                </a:moveTo>
                <a:cubicBezTo>
                  <a:pt x="25" y="62"/>
                  <a:pt x="25" y="62"/>
                  <a:pt x="25" y="62"/>
                </a:cubicBezTo>
                <a:cubicBezTo>
                  <a:pt x="26" y="62"/>
                  <a:pt x="26" y="60"/>
                  <a:pt x="25" y="59"/>
                </a:cubicBezTo>
                <a:cubicBezTo>
                  <a:pt x="24" y="58"/>
                  <a:pt x="23" y="58"/>
                  <a:pt x="22" y="59"/>
                </a:cubicBezTo>
                <a:cubicBezTo>
                  <a:pt x="14" y="67"/>
                  <a:pt x="14" y="67"/>
                  <a:pt x="14" y="67"/>
                </a:cubicBezTo>
                <a:cubicBezTo>
                  <a:pt x="13" y="68"/>
                  <a:pt x="13" y="70"/>
                  <a:pt x="14" y="70"/>
                </a:cubicBezTo>
                <a:cubicBezTo>
                  <a:pt x="14" y="71"/>
                  <a:pt x="15" y="71"/>
                  <a:pt x="15" y="71"/>
                </a:cubicBezTo>
                <a:cubicBezTo>
                  <a:pt x="16" y="71"/>
                  <a:pt x="17" y="71"/>
                  <a:pt x="17" y="70"/>
                </a:cubicBezTo>
                <a:close/>
                <a:moveTo>
                  <a:pt x="25" y="23"/>
                </a:moveTo>
                <a:cubicBezTo>
                  <a:pt x="26" y="23"/>
                  <a:pt x="26" y="21"/>
                  <a:pt x="25" y="20"/>
                </a:cubicBezTo>
                <a:cubicBezTo>
                  <a:pt x="17" y="12"/>
                  <a:pt x="17" y="12"/>
                  <a:pt x="17" y="12"/>
                </a:cubicBezTo>
                <a:cubicBezTo>
                  <a:pt x="16" y="11"/>
                  <a:pt x="15" y="11"/>
                  <a:pt x="14" y="12"/>
                </a:cubicBezTo>
                <a:cubicBezTo>
                  <a:pt x="13" y="13"/>
                  <a:pt x="13" y="15"/>
                  <a:pt x="14" y="16"/>
                </a:cubicBezTo>
                <a:cubicBezTo>
                  <a:pt x="22" y="23"/>
                  <a:pt x="22" y="23"/>
                  <a:pt x="22" y="23"/>
                </a:cubicBezTo>
                <a:cubicBezTo>
                  <a:pt x="22" y="24"/>
                  <a:pt x="23" y="24"/>
                  <a:pt x="23" y="24"/>
                </a:cubicBezTo>
                <a:cubicBezTo>
                  <a:pt x="24" y="24"/>
                  <a:pt x="24" y="24"/>
                  <a:pt x="25" y="23"/>
                </a:cubicBezTo>
                <a:close/>
                <a:moveTo>
                  <a:pt x="72" y="70"/>
                </a:moveTo>
                <a:cubicBezTo>
                  <a:pt x="73" y="70"/>
                  <a:pt x="73" y="68"/>
                  <a:pt x="72" y="67"/>
                </a:cubicBezTo>
                <a:cubicBezTo>
                  <a:pt x="64" y="59"/>
                  <a:pt x="64" y="59"/>
                  <a:pt x="64" y="59"/>
                </a:cubicBezTo>
                <a:cubicBezTo>
                  <a:pt x="63" y="58"/>
                  <a:pt x="62" y="58"/>
                  <a:pt x="61" y="59"/>
                </a:cubicBezTo>
                <a:cubicBezTo>
                  <a:pt x="60" y="60"/>
                  <a:pt x="60" y="62"/>
                  <a:pt x="61" y="62"/>
                </a:cubicBezTo>
                <a:cubicBezTo>
                  <a:pt x="69" y="70"/>
                  <a:pt x="69" y="70"/>
                  <a:pt x="69" y="70"/>
                </a:cubicBezTo>
                <a:cubicBezTo>
                  <a:pt x="69" y="71"/>
                  <a:pt x="70" y="71"/>
                  <a:pt x="70" y="71"/>
                </a:cubicBezTo>
                <a:cubicBezTo>
                  <a:pt x="71" y="71"/>
                  <a:pt x="71" y="71"/>
                  <a:pt x="72" y="70"/>
                </a:cubicBezTo>
                <a:close/>
                <a:moveTo>
                  <a:pt x="65" y="42"/>
                </a:moveTo>
                <a:cubicBezTo>
                  <a:pt x="65" y="47"/>
                  <a:pt x="63" y="52"/>
                  <a:pt x="59" y="56"/>
                </a:cubicBezTo>
                <a:cubicBezTo>
                  <a:pt x="59" y="56"/>
                  <a:pt x="59" y="56"/>
                  <a:pt x="59" y="56"/>
                </a:cubicBezTo>
                <a:cubicBezTo>
                  <a:pt x="59" y="56"/>
                  <a:pt x="54" y="62"/>
                  <a:pt x="54" y="69"/>
                </a:cubicBezTo>
                <a:cubicBezTo>
                  <a:pt x="54" y="69"/>
                  <a:pt x="54" y="69"/>
                  <a:pt x="54" y="69"/>
                </a:cubicBezTo>
                <a:cubicBezTo>
                  <a:pt x="54" y="71"/>
                  <a:pt x="54" y="71"/>
                  <a:pt x="54" y="71"/>
                </a:cubicBezTo>
                <a:cubicBezTo>
                  <a:pt x="54" y="71"/>
                  <a:pt x="54" y="71"/>
                  <a:pt x="54" y="71"/>
                </a:cubicBezTo>
                <a:cubicBezTo>
                  <a:pt x="54" y="71"/>
                  <a:pt x="54" y="71"/>
                  <a:pt x="54" y="71"/>
                </a:cubicBezTo>
                <a:cubicBezTo>
                  <a:pt x="54" y="72"/>
                  <a:pt x="53" y="73"/>
                  <a:pt x="52" y="73"/>
                </a:cubicBezTo>
                <a:cubicBezTo>
                  <a:pt x="33" y="73"/>
                  <a:pt x="33" y="73"/>
                  <a:pt x="33" y="73"/>
                </a:cubicBezTo>
                <a:cubicBezTo>
                  <a:pt x="32" y="73"/>
                  <a:pt x="32" y="72"/>
                  <a:pt x="32" y="71"/>
                </a:cubicBezTo>
                <a:cubicBezTo>
                  <a:pt x="32" y="71"/>
                  <a:pt x="32" y="71"/>
                  <a:pt x="32" y="71"/>
                </a:cubicBezTo>
                <a:cubicBezTo>
                  <a:pt x="31" y="71"/>
                  <a:pt x="31" y="71"/>
                  <a:pt x="31" y="71"/>
                </a:cubicBezTo>
                <a:cubicBezTo>
                  <a:pt x="31" y="69"/>
                  <a:pt x="31" y="69"/>
                  <a:pt x="31" y="69"/>
                </a:cubicBezTo>
                <a:cubicBezTo>
                  <a:pt x="31" y="62"/>
                  <a:pt x="26" y="56"/>
                  <a:pt x="26" y="56"/>
                </a:cubicBezTo>
                <a:cubicBezTo>
                  <a:pt x="26" y="56"/>
                  <a:pt x="26" y="56"/>
                  <a:pt x="26" y="56"/>
                </a:cubicBezTo>
                <a:cubicBezTo>
                  <a:pt x="26" y="56"/>
                  <a:pt x="26" y="56"/>
                  <a:pt x="26" y="56"/>
                </a:cubicBezTo>
                <a:cubicBezTo>
                  <a:pt x="23" y="52"/>
                  <a:pt x="21" y="47"/>
                  <a:pt x="21" y="42"/>
                </a:cubicBezTo>
                <a:cubicBezTo>
                  <a:pt x="21" y="30"/>
                  <a:pt x="31" y="20"/>
                  <a:pt x="43" y="20"/>
                </a:cubicBezTo>
                <a:cubicBezTo>
                  <a:pt x="55" y="20"/>
                  <a:pt x="65" y="30"/>
                  <a:pt x="65" y="42"/>
                </a:cubicBezTo>
                <a:close/>
                <a:moveTo>
                  <a:pt x="61" y="42"/>
                </a:moveTo>
                <a:cubicBezTo>
                  <a:pt x="61" y="32"/>
                  <a:pt x="53" y="24"/>
                  <a:pt x="43" y="24"/>
                </a:cubicBezTo>
                <a:cubicBezTo>
                  <a:pt x="33" y="24"/>
                  <a:pt x="25" y="32"/>
                  <a:pt x="25" y="42"/>
                </a:cubicBezTo>
                <a:cubicBezTo>
                  <a:pt x="25" y="46"/>
                  <a:pt x="26" y="50"/>
                  <a:pt x="29" y="54"/>
                </a:cubicBezTo>
                <a:cubicBezTo>
                  <a:pt x="30" y="55"/>
                  <a:pt x="30" y="55"/>
                  <a:pt x="30" y="55"/>
                </a:cubicBezTo>
                <a:cubicBezTo>
                  <a:pt x="30" y="55"/>
                  <a:pt x="30" y="55"/>
                  <a:pt x="30" y="55"/>
                </a:cubicBezTo>
                <a:cubicBezTo>
                  <a:pt x="32" y="58"/>
                  <a:pt x="35" y="63"/>
                  <a:pt x="35" y="69"/>
                </a:cubicBezTo>
                <a:cubicBezTo>
                  <a:pt x="35" y="69"/>
                  <a:pt x="35" y="69"/>
                  <a:pt x="35" y="69"/>
                </a:cubicBezTo>
                <a:cubicBezTo>
                  <a:pt x="35" y="70"/>
                  <a:pt x="35" y="70"/>
                  <a:pt x="35" y="70"/>
                </a:cubicBezTo>
                <a:cubicBezTo>
                  <a:pt x="51" y="70"/>
                  <a:pt x="51" y="70"/>
                  <a:pt x="51" y="70"/>
                </a:cubicBezTo>
                <a:cubicBezTo>
                  <a:pt x="51" y="69"/>
                  <a:pt x="51" y="69"/>
                  <a:pt x="51" y="69"/>
                </a:cubicBezTo>
                <a:cubicBezTo>
                  <a:pt x="51" y="63"/>
                  <a:pt x="53" y="58"/>
                  <a:pt x="55" y="56"/>
                </a:cubicBezTo>
                <a:cubicBezTo>
                  <a:pt x="55" y="55"/>
                  <a:pt x="55" y="55"/>
                  <a:pt x="55" y="55"/>
                </a:cubicBezTo>
                <a:cubicBezTo>
                  <a:pt x="56" y="54"/>
                  <a:pt x="56" y="54"/>
                  <a:pt x="56" y="54"/>
                </a:cubicBezTo>
                <a:cubicBezTo>
                  <a:pt x="59" y="50"/>
                  <a:pt x="61" y="46"/>
                  <a:pt x="61" y="42"/>
                </a:cubicBezTo>
                <a:close/>
                <a:moveTo>
                  <a:pt x="54" y="76"/>
                </a:moveTo>
                <a:cubicBezTo>
                  <a:pt x="54" y="76"/>
                  <a:pt x="54" y="76"/>
                  <a:pt x="54" y="76"/>
                </a:cubicBezTo>
                <a:cubicBezTo>
                  <a:pt x="54" y="75"/>
                  <a:pt x="53" y="74"/>
                  <a:pt x="52" y="74"/>
                </a:cubicBezTo>
                <a:cubicBezTo>
                  <a:pt x="33" y="74"/>
                  <a:pt x="33" y="74"/>
                  <a:pt x="33" y="74"/>
                </a:cubicBezTo>
                <a:cubicBezTo>
                  <a:pt x="32" y="74"/>
                  <a:pt x="32" y="75"/>
                  <a:pt x="32" y="76"/>
                </a:cubicBezTo>
                <a:cubicBezTo>
                  <a:pt x="32" y="76"/>
                  <a:pt x="32" y="76"/>
                  <a:pt x="32" y="76"/>
                </a:cubicBezTo>
                <a:cubicBezTo>
                  <a:pt x="32" y="77"/>
                  <a:pt x="32" y="78"/>
                  <a:pt x="33" y="78"/>
                </a:cubicBezTo>
                <a:cubicBezTo>
                  <a:pt x="52" y="78"/>
                  <a:pt x="52" y="78"/>
                  <a:pt x="52" y="78"/>
                </a:cubicBezTo>
                <a:cubicBezTo>
                  <a:pt x="53" y="78"/>
                  <a:pt x="54" y="77"/>
                  <a:pt x="54" y="76"/>
                </a:cubicBezTo>
                <a:close/>
                <a:moveTo>
                  <a:pt x="54" y="81"/>
                </a:moveTo>
                <a:cubicBezTo>
                  <a:pt x="54" y="81"/>
                  <a:pt x="54" y="81"/>
                  <a:pt x="54" y="81"/>
                </a:cubicBezTo>
                <a:cubicBezTo>
                  <a:pt x="54" y="80"/>
                  <a:pt x="53" y="79"/>
                  <a:pt x="52" y="79"/>
                </a:cubicBezTo>
                <a:cubicBezTo>
                  <a:pt x="33" y="79"/>
                  <a:pt x="33" y="79"/>
                  <a:pt x="33" y="79"/>
                </a:cubicBezTo>
                <a:cubicBezTo>
                  <a:pt x="32" y="79"/>
                  <a:pt x="32" y="80"/>
                  <a:pt x="32" y="81"/>
                </a:cubicBezTo>
                <a:cubicBezTo>
                  <a:pt x="32" y="81"/>
                  <a:pt x="32" y="81"/>
                  <a:pt x="32" y="81"/>
                </a:cubicBezTo>
                <a:cubicBezTo>
                  <a:pt x="32" y="82"/>
                  <a:pt x="32" y="82"/>
                  <a:pt x="33" y="82"/>
                </a:cubicBezTo>
                <a:cubicBezTo>
                  <a:pt x="52" y="82"/>
                  <a:pt x="52" y="82"/>
                  <a:pt x="52" y="82"/>
                </a:cubicBezTo>
                <a:cubicBezTo>
                  <a:pt x="53" y="82"/>
                  <a:pt x="54" y="82"/>
                  <a:pt x="54" y="81"/>
                </a:cubicBezTo>
                <a:close/>
                <a:moveTo>
                  <a:pt x="54" y="85"/>
                </a:moveTo>
                <a:cubicBezTo>
                  <a:pt x="54" y="85"/>
                  <a:pt x="54" y="85"/>
                  <a:pt x="54" y="85"/>
                </a:cubicBezTo>
                <a:cubicBezTo>
                  <a:pt x="54" y="84"/>
                  <a:pt x="53" y="84"/>
                  <a:pt x="52" y="84"/>
                </a:cubicBezTo>
                <a:cubicBezTo>
                  <a:pt x="33" y="84"/>
                  <a:pt x="33" y="84"/>
                  <a:pt x="33" y="84"/>
                </a:cubicBezTo>
                <a:cubicBezTo>
                  <a:pt x="32" y="84"/>
                  <a:pt x="32" y="84"/>
                  <a:pt x="32" y="85"/>
                </a:cubicBezTo>
                <a:cubicBezTo>
                  <a:pt x="32" y="85"/>
                  <a:pt x="32" y="85"/>
                  <a:pt x="32" y="85"/>
                </a:cubicBezTo>
                <a:cubicBezTo>
                  <a:pt x="32" y="86"/>
                  <a:pt x="32" y="87"/>
                  <a:pt x="33" y="87"/>
                </a:cubicBezTo>
                <a:cubicBezTo>
                  <a:pt x="52" y="87"/>
                  <a:pt x="52" y="87"/>
                  <a:pt x="52" y="87"/>
                </a:cubicBezTo>
                <a:cubicBezTo>
                  <a:pt x="53" y="87"/>
                  <a:pt x="54" y="86"/>
                  <a:pt x="54" y="85"/>
                </a:cubicBezTo>
                <a:close/>
                <a:moveTo>
                  <a:pt x="47" y="88"/>
                </a:moveTo>
                <a:cubicBezTo>
                  <a:pt x="39" y="88"/>
                  <a:pt x="39" y="88"/>
                  <a:pt x="39" y="88"/>
                </a:cubicBezTo>
                <a:cubicBezTo>
                  <a:pt x="37" y="88"/>
                  <a:pt x="37" y="90"/>
                  <a:pt x="38" y="90"/>
                </a:cubicBezTo>
                <a:cubicBezTo>
                  <a:pt x="40" y="92"/>
                  <a:pt x="40" y="92"/>
                  <a:pt x="40" y="92"/>
                </a:cubicBezTo>
                <a:cubicBezTo>
                  <a:pt x="42" y="93"/>
                  <a:pt x="44" y="93"/>
                  <a:pt x="45" y="92"/>
                </a:cubicBezTo>
                <a:cubicBezTo>
                  <a:pt x="48" y="90"/>
                  <a:pt x="48" y="90"/>
                  <a:pt x="48" y="90"/>
                </a:cubicBezTo>
                <a:cubicBezTo>
                  <a:pt x="49" y="90"/>
                  <a:pt x="48" y="88"/>
                  <a:pt x="47" y="8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39" name="Freeform 118"/>
          <p:cNvSpPr>
            <a:spLocks noEditPoints="1"/>
          </p:cNvSpPr>
          <p:nvPr userDrawn="1"/>
        </p:nvSpPr>
        <p:spPr bwMode="auto">
          <a:xfrm>
            <a:off x="3405718" y="2373314"/>
            <a:ext cx="226484" cy="282575"/>
          </a:xfrm>
          <a:custGeom>
            <a:avLst/>
            <a:gdLst>
              <a:gd name="T0" fmla="*/ 38 w 44"/>
              <a:gd name="T1" fmla="*/ 36 h 73"/>
              <a:gd name="T2" fmla="*/ 33 w 44"/>
              <a:gd name="T3" fmla="*/ 49 h 73"/>
              <a:gd name="T4" fmla="*/ 33 w 44"/>
              <a:gd name="T5" fmla="*/ 51 h 73"/>
              <a:gd name="T6" fmla="*/ 33 w 44"/>
              <a:gd name="T7" fmla="*/ 51 h 73"/>
              <a:gd name="T8" fmla="*/ 12 w 44"/>
              <a:gd name="T9" fmla="*/ 53 h 73"/>
              <a:gd name="T10" fmla="*/ 10 w 44"/>
              <a:gd name="T11" fmla="*/ 51 h 73"/>
              <a:gd name="T12" fmla="*/ 10 w 44"/>
              <a:gd name="T13" fmla="*/ 49 h 73"/>
              <a:gd name="T14" fmla="*/ 5 w 44"/>
              <a:gd name="T15" fmla="*/ 36 h 73"/>
              <a:gd name="T16" fmla="*/ 0 w 44"/>
              <a:gd name="T17" fmla="*/ 22 h 73"/>
              <a:gd name="T18" fmla="*/ 44 w 44"/>
              <a:gd name="T19" fmla="*/ 22 h 73"/>
              <a:gd name="T20" fmla="*/ 22 w 44"/>
              <a:gd name="T21" fmla="*/ 4 h 73"/>
              <a:gd name="T22" fmla="*/ 8 w 44"/>
              <a:gd name="T23" fmla="*/ 34 h 73"/>
              <a:gd name="T24" fmla="*/ 9 w 44"/>
              <a:gd name="T25" fmla="*/ 35 h 73"/>
              <a:gd name="T26" fmla="*/ 14 w 44"/>
              <a:gd name="T27" fmla="*/ 49 h 73"/>
              <a:gd name="T28" fmla="*/ 29 w 44"/>
              <a:gd name="T29" fmla="*/ 50 h 73"/>
              <a:gd name="T30" fmla="*/ 34 w 44"/>
              <a:gd name="T31" fmla="*/ 36 h 73"/>
              <a:gd name="T32" fmla="*/ 35 w 44"/>
              <a:gd name="T33" fmla="*/ 34 h 73"/>
              <a:gd name="T34" fmla="*/ 33 w 44"/>
              <a:gd name="T35" fmla="*/ 56 h 73"/>
              <a:gd name="T36" fmla="*/ 31 w 44"/>
              <a:gd name="T37" fmla="*/ 54 h 73"/>
              <a:gd name="T38" fmla="*/ 10 w 44"/>
              <a:gd name="T39" fmla="*/ 56 h 73"/>
              <a:gd name="T40" fmla="*/ 12 w 44"/>
              <a:gd name="T41" fmla="*/ 58 h 73"/>
              <a:gd name="T42" fmla="*/ 33 w 44"/>
              <a:gd name="T43" fmla="*/ 56 h 73"/>
              <a:gd name="T44" fmla="*/ 33 w 44"/>
              <a:gd name="T45" fmla="*/ 61 h 73"/>
              <a:gd name="T46" fmla="*/ 12 w 44"/>
              <a:gd name="T47" fmla="*/ 59 h 73"/>
              <a:gd name="T48" fmla="*/ 10 w 44"/>
              <a:gd name="T49" fmla="*/ 61 h 73"/>
              <a:gd name="T50" fmla="*/ 31 w 44"/>
              <a:gd name="T51" fmla="*/ 62 h 73"/>
              <a:gd name="T52" fmla="*/ 33 w 44"/>
              <a:gd name="T53" fmla="*/ 65 h 73"/>
              <a:gd name="T54" fmla="*/ 31 w 44"/>
              <a:gd name="T55" fmla="*/ 64 h 73"/>
              <a:gd name="T56" fmla="*/ 10 w 44"/>
              <a:gd name="T57" fmla="*/ 65 h 73"/>
              <a:gd name="T58" fmla="*/ 12 w 44"/>
              <a:gd name="T59" fmla="*/ 67 h 73"/>
              <a:gd name="T60" fmla="*/ 33 w 44"/>
              <a:gd name="T61" fmla="*/ 65 h 73"/>
              <a:gd name="T62" fmla="*/ 17 w 44"/>
              <a:gd name="T63" fmla="*/ 68 h 73"/>
              <a:gd name="T64" fmla="*/ 19 w 44"/>
              <a:gd name="T65" fmla="*/ 72 h 73"/>
              <a:gd name="T66" fmla="*/ 27 w 44"/>
              <a:gd name="T67" fmla="*/ 7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4" h="73">
                <a:moveTo>
                  <a:pt x="44" y="22"/>
                </a:moveTo>
                <a:cubicBezTo>
                  <a:pt x="44" y="27"/>
                  <a:pt x="42" y="32"/>
                  <a:pt x="38" y="36"/>
                </a:cubicBezTo>
                <a:cubicBezTo>
                  <a:pt x="38" y="36"/>
                  <a:pt x="38" y="36"/>
                  <a:pt x="38" y="36"/>
                </a:cubicBezTo>
                <a:cubicBezTo>
                  <a:pt x="38" y="36"/>
                  <a:pt x="33" y="42"/>
                  <a:pt x="33" y="49"/>
                </a:cubicBezTo>
                <a:cubicBezTo>
                  <a:pt x="33" y="49"/>
                  <a:pt x="33" y="49"/>
                  <a:pt x="33" y="49"/>
                </a:cubicBezTo>
                <a:cubicBezTo>
                  <a:pt x="33" y="51"/>
                  <a:pt x="33" y="51"/>
                  <a:pt x="33" y="51"/>
                </a:cubicBezTo>
                <a:cubicBezTo>
                  <a:pt x="33" y="51"/>
                  <a:pt x="33" y="51"/>
                  <a:pt x="33" y="51"/>
                </a:cubicBezTo>
                <a:cubicBezTo>
                  <a:pt x="33" y="51"/>
                  <a:pt x="33" y="51"/>
                  <a:pt x="33" y="51"/>
                </a:cubicBezTo>
                <a:cubicBezTo>
                  <a:pt x="33" y="52"/>
                  <a:pt x="32" y="53"/>
                  <a:pt x="31" y="53"/>
                </a:cubicBezTo>
                <a:cubicBezTo>
                  <a:pt x="12" y="53"/>
                  <a:pt x="12" y="53"/>
                  <a:pt x="12" y="53"/>
                </a:cubicBezTo>
                <a:cubicBezTo>
                  <a:pt x="11" y="53"/>
                  <a:pt x="10" y="52"/>
                  <a:pt x="10" y="51"/>
                </a:cubicBezTo>
                <a:cubicBezTo>
                  <a:pt x="10" y="51"/>
                  <a:pt x="10" y="51"/>
                  <a:pt x="10" y="51"/>
                </a:cubicBezTo>
                <a:cubicBezTo>
                  <a:pt x="10" y="51"/>
                  <a:pt x="10" y="51"/>
                  <a:pt x="10" y="51"/>
                </a:cubicBezTo>
                <a:cubicBezTo>
                  <a:pt x="10" y="49"/>
                  <a:pt x="10" y="49"/>
                  <a:pt x="10" y="49"/>
                </a:cubicBezTo>
                <a:cubicBezTo>
                  <a:pt x="10" y="42"/>
                  <a:pt x="5" y="36"/>
                  <a:pt x="5" y="36"/>
                </a:cubicBezTo>
                <a:cubicBezTo>
                  <a:pt x="5" y="36"/>
                  <a:pt x="5" y="36"/>
                  <a:pt x="5" y="36"/>
                </a:cubicBezTo>
                <a:cubicBezTo>
                  <a:pt x="5" y="36"/>
                  <a:pt x="5" y="36"/>
                  <a:pt x="5" y="36"/>
                </a:cubicBezTo>
                <a:cubicBezTo>
                  <a:pt x="2" y="32"/>
                  <a:pt x="0" y="27"/>
                  <a:pt x="0" y="22"/>
                </a:cubicBezTo>
                <a:cubicBezTo>
                  <a:pt x="0" y="10"/>
                  <a:pt x="10" y="0"/>
                  <a:pt x="22" y="0"/>
                </a:cubicBezTo>
                <a:cubicBezTo>
                  <a:pt x="34" y="0"/>
                  <a:pt x="44" y="10"/>
                  <a:pt x="44" y="22"/>
                </a:cubicBezTo>
                <a:close/>
                <a:moveTo>
                  <a:pt x="40" y="22"/>
                </a:moveTo>
                <a:cubicBezTo>
                  <a:pt x="40" y="12"/>
                  <a:pt x="32" y="4"/>
                  <a:pt x="22" y="4"/>
                </a:cubicBezTo>
                <a:cubicBezTo>
                  <a:pt x="12" y="4"/>
                  <a:pt x="4" y="12"/>
                  <a:pt x="4" y="22"/>
                </a:cubicBezTo>
                <a:cubicBezTo>
                  <a:pt x="4" y="26"/>
                  <a:pt x="5" y="30"/>
                  <a:pt x="8" y="34"/>
                </a:cubicBezTo>
                <a:cubicBezTo>
                  <a:pt x="9" y="35"/>
                  <a:pt x="9" y="35"/>
                  <a:pt x="9" y="35"/>
                </a:cubicBezTo>
                <a:cubicBezTo>
                  <a:pt x="9" y="35"/>
                  <a:pt x="9" y="35"/>
                  <a:pt x="9" y="35"/>
                </a:cubicBezTo>
                <a:cubicBezTo>
                  <a:pt x="11" y="38"/>
                  <a:pt x="14" y="43"/>
                  <a:pt x="14" y="49"/>
                </a:cubicBezTo>
                <a:cubicBezTo>
                  <a:pt x="14" y="49"/>
                  <a:pt x="14" y="49"/>
                  <a:pt x="14" y="49"/>
                </a:cubicBezTo>
                <a:cubicBezTo>
                  <a:pt x="14" y="50"/>
                  <a:pt x="14" y="50"/>
                  <a:pt x="14" y="50"/>
                </a:cubicBezTo>
                <a:cubicBezTo>
                  <a:pt x="29" y="50"/>
                  <a:pt x="29" y="50"/>
                  <a:pt x="29" y="50"/>
                </a:cubicBezTo>
                <a:cubicBezTo>
                  <a:pt x="29" y="49"/>
                  <a:pt x="29" y="49"/>
                  <a:pt x="29" y="49"/>
                </a:cubicBezTo>
                <a:cubicBezTo>
                  <a:pt x="30" y="43"/>
                  <a:pt x="32" y="38"/>
                  <a:pt x="34" y="36"/>
                </a:cubicBezTo>
                <a:cubicBezTo>
                  <a:pt x="34" y="35"/>
                  <a:pt x="34" y="35"/>
                  <a:pt x="34" y="35"/>
                </a:cubicBezTo>
                <a:cubicBezTo>
                  <a:pt x="35" y="34"/>
                  <a:pt x="35" y="34"/>
                  <a:pt x="35" y="34"/>
                </a:cubicBezTo>
                <a:cubicBezTo>
                  <a:pt x="38" y="30"/>
                  <a:pt x="40" y="26"/>
                  <a:pt x="40" y="22"/>
                </a:cubicBezTo>
                <a:close/>
                <a:moveTo>
                  <a:pt x="33" y="56"/>
                </a:moveTo>
                <a:cubicBezTo>
                  <a:pt x="33" y="56"/>
                  <a:pt x="33" y="56"/>
                  <a:pt x="33" y="56"/>
                </a:cubicBezTo>
                <a:cubicBezTo>
                  <a:pt x="33" y="55"/>
                  <a:pt x="32" y="54"/>
                  <a:pt x="31" y="54"/>
                </a:cubicBezTo>
                <a:cubicBezTo>
                  <a:pt x="12" y="54"/>
                  <a:pt x="12" y="54"/>
                  <a:pt x="12" y="54"/>
                </a:cubicBezTo>
                <a:cubicBezTo>
                  <a:pt x="11" y="54"/>
                  <a:pt x="10" y="55"/>
                  <a:pt x="10" y="56"/>
                </a:cubicBezTo>
                <a:cubicBezTo>
                  <a:pt x="10" y="56"/>
                  <a:pt x="10" y="56"/>
                  <a:pt x="10" y="56"/>
                </a:cubicBezTo>
                <a:cubicBezTo>
                  <a:pt x="10" y="57"/>
                  <a:pt x="11" y="58"/>
                  <a:pt x="12" y="58"/>
                </a:cubicBezTo>
                <a:cubicBezTo>
                  <a:pt x="31" y="58"/>
                  <a:pt x="31" y="58"/>
                  <a:pt x="31" y="58"/>
                </a:cubicBezTo>
                <a:cubicBezTo>
                  <a:pt x="32" y="58"/>
                  <a:pt x="33" y="57"/>
                  <a:pt x="33" y="56"/>
                </a:cubicBezTo>
                <a:close/>
                <a:moveTo>
                  <a:pt x="33" y="61"/>
                </a:moveTo>
                <a:cubicBezTo>
                  <a:pt x="33" y="61"/>
                  <a:pt x="33" y="61"/>
                  <a:pt x="33" y="61"/>
                </a:cubicBezTo>
                <a:cubicBezTo>
                  <a:pt x="33" y="60"/>
                  <a:pt x="32" y="59"/>
                  <a:pt x="31" y="59"/>
                </a:cubicBezTo>
                <a:cubicBezTo>
                  <a:pt x="12" y="59"/>
                  <a:pt x="12" y="59"/>
                  <a:pt x="12" y="59"/>
                </a:cubicBezTo>
                <a:cubicBezTo>
                  <a:pt x="11" y="59"/>
                  <a:pt x="10" y="60"/>
                  <a:pt x="10" y="61"/>
                </a:cubicBezTo>
                <a:cubicBezTo>
                  <a:pt x="10" y="61"/>
                  <a:pt x="10" y="61"/>
                  <a:pt x="10" y="61"/>
                </a:cubicBezTo>
                <a:cubicBezTo>
                  <a:pt x="10" y="62"/>
                  <a:pt x="11" y="62"/>
                  <a:pt x="12" y="62"/>
                </a:cubicBezTo>
                <a:cubicBezTo>
                  <a:pt x="31" y="62"/>
                  <a:pt x="31" y="62"/>
                  <a:pt x="31" y="62"/>
                </a:cubicBezTo>
                <a:cubicBezTo>
                  <a:pt x="32" y="62"/>
                  <a:pt x="33" y="62"/>
                  <a:pt x="33" y="61"/>
                </a:cubicBezTo>
                <a:close/>
                <a:moveTo>
                  <a:pt x="33" y="65"/>
                </a:moveTo>
                <a:cubicBezTo>
                  <a:pt x="33" y="65"/>
                  <a:pt x="33" y="65"/>
                  <a:pt x="33" y="65"/>
                </a:cubicBezTo>
                <a:cubicBezTo>
                  <a:pt x="33" y="64"/>
                  <a:pt x="32" y="64"/>
                  <a:pt x="31" y="64"/>
                </a:cubicBezTo>
                <a:cubicBezTo>
                  <a:pt x="12" y="64"/>
                  <a:pt x="12" y="64"/>
                  <a:pt x="12" y="64"/>
                </a:cubicBezTo>
                <a:cubicBezTo>
                  <a:pt x="11" y="64"/>
                  <a:pt x="10" y="64"/>
                  <a:pt x="10" y="65"/>
                </a:cubicBezTo>
                <a:cubicBezTo>
                  <a:pt x="10" y="65"/>
                  <a:pt x="10" y="65"/>
                  <a:pt x="10" y="65"/>
                </a:cubicBezTo>
                <a:cubicBezTo>
                  <a:pt x="10" y="66"/>
                  <a:pt x="11" y="67"/>
                  <a:pt x="12" y="67"/>
                </a:cubicBezTo>
                <a:cubicBezTo>
                  <a:pt x="31" y="67"/>
                  <a:pt x="31" y="67"/>
                  <a:pt x="31" y="67"/>
                </a:cubicBezTo>
                <a:cubicBezTo>
                  <a:pt x="32" y="67"/>
                  <a:pt x="33" y="66"/>
                  <a:pt x="33" y="65"/>
                </a:cubicBezTo>
                <a:close/>
                <a:moveTo>
                  <a:pt x="26" y="68"/>
                </a:moveTo>
                <a:cubicBezTo>
                  <a:pt x="17" y="68"/>
                  <a:pt x="17" y="68"/>
                  <a:pt x="17" y="68"/>
                </a:cubicBezTo>
                <a:cubicBezTo>
                  <a:pt x="16" y="68"/>
                  <a:pt x="16" y="70"/>
                  <a:pt x="17" y="70"/>
                </a:cubicBezTo>
                <a:cubicBezTo>
                  <a:pt x="19" y="72"/>
                  <a:pt x="19" y="72"/>
                  <a:pt x="19" y="72"/>
                </a:cubicBezTo>
                <a:cubicBezTo>
                  <a:pt x="21" y="73"/>
                  <a:pt x="23" y="73"/>
                  <a:pt x="24" y="72"/>
                </a:cubicBezTo>
                <a:cubicBezTo>
                  <a:pt x="27" y="70"/>
                  <a:pt x="27" y="70"/>
                  <a:pt x="27" y="70"/>
                </a:cubicBezTo>
                <a:cubicBezTo>
                  <a:pt x="28" y="70"/>
                  <a:pt x="27" y="68"/>
                  <a:pt x="26" y="6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40" name="Freeform 119"/>
          <p:cNvSpPr>
            <a:spLocks noEditPoints="1"/>
          </p:cNvSpPr>
          <p:nvPr userDrawn="1"/>
        </p:nvSpPr>
        <p:spPr bwMode="auto">
          <a:xfrm>
            <a:off x="2446867" y="3125789"/>
            <a:ext cx="859367" cy="468313"/>
          </a:xfrm>
          <a:custGeom>
            <a:avLst/>
            <a:gdLst>
              <a:gd name="T0" fmla="*/ 57 w 167"/>
              <a:gd name="T1" fmla="*/ 50 h 121"/>
              <a:gd name="T2" fmla="*/ 38 w 167"/>
              <a:gd name="T3" fmla="*/ 0 h 121"/>
              <a:gd name="T4" fmla="*/ 87 w 167"/>
              <a:gd name="T5" fmla="*/ 30 h 121"/>
              <a:gd name="T6" fmla="*/ 108 w 167"/>
              <a:gd name="T7" fmla="*/ 29 h 121"/>
              <a:gd name="T8" fmla="*/ 113 w 167"/>
              <a:gd name="T9" fmla="*/ 37 h 121"/>
              <a:gd name="T10" fmla="*/ 108 w 167"/>
              <a:gd name="T11" fmla="*/ 46 h 121"/>
              <a:gd name="T12" fmla="*/ 94 w 167"/>
              <a:gd name="T13" fmla="*/ 47 h 121"/>
              <a:gd name="T14" fmla="*/ 142 w 167"/>
              <a:gd name="T15" fmla="*/ 50 h 121"/>
              <a:gd name="T16" fmla="*/ 138 w 167"/>
              <a:gd name="T17" fmla="*/ 52 h 121"/>
              <a:gd name="T18" fmla="*/ 155 w 167"/>
              <a:gd name="T19" fmla="*/ 56 h 121"/>
              <a:gd name="T20" fmla="*/ 142 w 167"/>
              <a:gd name="T21" fmla="*/ 79 h 121"/>
              <a:gd name="T22" fmla="*/ 10 w 167"/>
              <a:gd name="T23" fmla="*/ 61 h 121"/>
              <a:gd name="T24" fmla="*/ 0 w 167"/>
              <a:gd name="T25" fmla="*/ 34 h 121"/>
              <a:gd name="T26" fmla="*/ 18 w 167"/>
              <a:gd name="T27" fmla="*/ 46 h 121"/>
              <a:gd name="T28" fmla="*/ 14 w 167"/>
              <a:gd name="T29" fmla="*/ 34 h 121"/>
              <a:gd name="T30" fmla="*/ 30 w 167"/>
              <a:gd name="T31" fmla="*/ 23 h 121"/>
              <a:gd name="T32" fmla="*/ 101 w 167"/>
              <a:gd name="T33" fmla="*/ 88 h 121"/>
              <a:gd name="T34" fmla="*/ 112 w 167"/>
              <a:gd name="T35" fmla="*/ 88 h 121"/>
              <a:gd name="T36" fmla="*/ 116 w 167"/>
              <a:gd name="T37" fmla="*/ 95 h 121"/>
              <a:gd name="T38" fmla="*/ 112 w 167"/>
              <a:gd name="T39" fmla="*/ 102 h 121"/>
              <a:gd name="T40" fmla="*/ 96 w 167"/>
              <a:gd name="T41" fmla="*/ 102 h 121"/>
              <a:gd name="T42" fmla="*/ 74 w 167"/>
              <a:gd name="T43" fmla="*/ 121 h 121"/>
              <a:gd name="T44" fmla="*/ 66 w 167"/>
              <a:gd name="T45" fmla="*/ 85 h 121"/>
              <a:gd name="T46" fmla="*/ 101 w 167"/>
              <a:gd name="T47" fmla="*/ 88 h 121"/>
              <a:gd name="T48" fmla="*/ 112 w 167"/>
              <a:gd name="T49" fmla="*/ 91 h 121"/>
              <a:gd name="T50" fmla="*/ 112 w 167"/>
              <a:gd name="T51" fmla="*/ 95 h 121"/>
              <a:gd name="T52" fmla="*/ 112 w 167"/>
              <a:gd name="T53" fmla="*/ 98 h 121"/>
              <a:gd name="T54" fmla="*/ 113 w 167"/>
              <a:gd name="T55" fmla="*/ 95 h 121"/>
              <a:gd name="T56" fmla="*/ 108 w 167"/>
              <a:gd name="T57" fmla="*/ 32 h 121"/>
              <a:gd name="T58" fmla="*/ 108 w 167"/>
              <a:gd name="T59" fmla="*/ 32 h 121"/>
              <a:gd name="T60" fmla="*/ 106 w 167"/>
              <a:gd name="T61" fmla="*/ 37 h 121"/>
              <a:gd name="T62" fmla="*/ 108 w 167"/>
              <a:gd name="T63" fmla="*/ 43 h 121"/>
              <a:gd name="T64" fmla="*/ 110 w 167"/>
              <a:gd name="T65" fmla="*/ 37 h 121"/>
              <a:gd name="T66" fmla="*/ 108 w 167"/>
              <a:gd name="T67" fmla="*/ 32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7" h="121">
                <a:moveTo>
                  <a:pt x="40" y="50"/>
                </a:moveTo>
                <a:cubicBezTo>
                  <a:pt x="57" y="50"/>
                  <a:pt x="57" y="50"/>
                  <a:pt x="57" y="50"/>
                </a:cubicBezTo>
                <a:cubicBezTo>
                  <a:pt x="30" y="0"/>
                  <a:pt x="30" y="0"/>
                  <a:pt x="30" y="0"/>
                </a:cubicBezTo>
                <a:cubicBezTo>
                  <a:pt x="38" y="0"/>
                  <a:pt x="38" y="0"/>
                  <a:pt x="38" y="0"/>
                </a:cubicBezTo>
                <a:cubicBezTo>
                  <a:pt x="76" y="31"/>
                  <a:pt x="76" y="31"/>
                  <a:pt x="76" y="31"/>
                </a:cubicBezTo>
                <a:cubicBezTo>
                  <a:pt x="79" y="31"/>
                  <a:pt x="83" y="30"/>
                  <a:pt x="87" y="30"/>
                </a:cubicBezTo>
                <a:cubicBezTo>
                  <a:pt x="93" y="29"/>
                  <a:pt x="100" y="29"/>
                  <a:pt x="106" y="29"/>
                </a:cubicBezTo>
                <a:cubicBezTo>
                  <a:pt x="107" y="29"/>
                  <a:pt x="107" y="29"/>
                  <a:pt x="108" y="29"/>
                </a:cubicBezTo>
                <a:cubicBezTo>
                  <a:pt x="110" y="29"/>
                  <a:pt x="111" y="30"/>
                  <a:pt x="112" y="32"/>
                </a:cubicBezTo>
                <a:cubicBezTo>
                  <a:pt x="112" y="33"/>
                  <a:pt x="113" y="35"/>
                  <a:pt x="113" y="37"/>
                </a:cubicBezTo>
                <a:cubicBezTo>
                  <a:pt x="113" y="40"/>
                  <a:pt x="112" y="42"/>
                  <a:pt x="112" y="43"/>
                </a:cubicBezTo>
                <a:cubicBezTo>
                  <a:pt x="111" y="45"/>
                  <a:pt x="110" y="46"/>
                  <a:pt x="108" y="46"/>
                </a:cubicBezTo>
                <a:cubicBezTo>
                  <a:pt x="108" y="46"/>
                  <a:pt x="108" y="46"/>
                  <a:pt x="107" y="46"/>
                </a:cubicBezTo>
                <a:cubicBezTo>
                  <a:pt x="103" y="47"/>
                  <a:pt x="99" y="47"/>
                  <a:pt x="94" y="47"/>
                </a:cubicBezTo>
                <a:cubicBezTo>
                  <a:pt x="98" y="50"/>
                  <a:pt x="98" y="50"/>
                  <a:pt x="98" y="50"/>
                </a:cubicBezTo>
                <a:cubicBezTo>
                  <a:pt x="142" y="50"/>
                  <a:pt x="142" y="50"/>
                  <a:pt x="142" y="50"/>
                </a:cubicBezTo>
                <a:cubicBezTo>
                  <a:pt x="144" y="51"/>
                  <a:pt x="146" y="51"/>
                  <a:pt x="147" y="52"/>
                </a:cubicBezTo>
                <a:cubicBezTo>
                  <a:pt x="138" y="52"/>
                  <a:pt x="138" y="52"/>
                  <a:pt x="138" y="52"/>
                </a:cubicBezTo>
                <a:cubicBezTo>
                  <a:pt x="141" y="56"/>
                  <a:pt x="141" y="56"/>
                  <a:pt x="141" y="56"/>
                </a:cubicBezTo>
                <a:cubicBezTo>
                  <a:pt x="155" y="56"/>
                  <a:pt x="155" y="56"/>
                  <a:pt x="155" y="56"/>
                </a:cubicBezTo>
                <a:cubicBezTo>
                  <a:pt x="160" y="59"/>
                  <a:pt x="164" y="64"/>
                  <a:pt x="167" y="69"/>
                </a:cubicBezTo>
                <a:cubicBezTo>
                  <a:pt x="167" y="76"/>
                  <a:pt x="156" y="78"/>
                  <a:pt x="142" y="79"/>
                </a:cubicBezTo>
                <a:cubicBezTo>
                  <a:pt x="65" y="79"/>
                  <a:pt x="65" y="79"/>
                  <a:pt x="65" y="79"/>
                </a:cubicBezTo>
                <a:cubicBezTo>
                  <a:pt x="10" y="61"/>
                  <a:pt x="10" y="61"/>
                  <a:pt x="10" y="61"/>
                </a:cubicBezTo>
                <a:cubicBezTo>
                  <a:pt x="10" y="51"/>
                  <a:pt x="10" y="51"/>
                  <a:pt x="10" y="51"/>
                </a:cubicBezTo>
                <a:cubicBezTo>
                  <a:pt x="0" y="34"/>
                  <a:pt x="0" y="34"/>
                  <a:pt x="0" y="34"/>
                </a:cubicBezTo>
                <a:cubicBezTo>
                  <a:pt x="7" y="34"/>
                  <a:pt x="7" y="34"/>
                  <a:pt x="7" y="34"/>
                </a:cubicBezTo>
                <a:cubicBezTo>
                  <a:pt x="18" y="46"/>
                  <a:pt x="18" y="46"/>
                  <a:pt x="18" y="46"/>
                </a:cubicBezTo>
                <a:cubicBezTo>
                  <a:pt x="19" y="45"/>
                  <a:pt x="19" y="45"/>
                  <a:pt x="19" y="45"/>
                </a:cubicBezTo>
                <a:cubicBezTo>
                  <a:pt x="14" y="34"/>
                  <a:pt x="14" y="34"/>
                  <a:pt x="14" y="34"/>
                </a:cubicBezTo>
                <a:cubicBezTo>
                  <a:pt x="16" y="23"/>
                  <a:pt x="16" y="23"/>
                  <a:pt x="16" y="23"/>
                </a:cubicBezTo>
                <a:cubicBezTo>
                  <a:pt x="30" y="23"/>
                  <a:pt x="30" y="23"/>
                  <a:pt x="30" y="23"/>
                </a:cubicBezTo>
                <a:cubicBezTo>
                  <a:pt x="40" y="50"/>
                  <a:pt x="40" y="50"/>
                  <a:pt x="40" y="50"/>
                </a:cubicBezTo>
                <a:close/>
                <a:moveTo>
                  <a:pt x="101" y="88"/>
                </a:moveTo>
                <a:cubicBezTo>
                  <a:pt x="105" y="88"/>
                  <a:pt x="108" y="88"/>
                  <a:pt x="112" y="88"/>
                </a:cubicBezTo>
                <a:cubicBezTo>
                  <a:pt x="112" y="88"/>
                  <a:pt x="112" y="88"/>
                  <a:pt x="112" y="88"/>
                </a:cubicBezTo>
                <a:cubicBezTo>
                  <a:pt x="114" y="88"/>
                  <a:pt x="115" y="89"/>
                  <a:pt x="116" y="90"/>
                </a:cubicBezTo>
                <a:cubicBezTo>
                  <a:pt x="116" y="92"/>
                  <a:pt x="116" y="93"/>
                  <a:pt x="116" y="95"/>
                </a:cubicBezTo>
                <a:cubicBezTo>
                  <a:pt x="116" y="96"/>
                  <a:pt x="116" y="98"/>
                  <a:pt x="116" y="99"/>
                </a:cubicBezTo>
                <a:cubicBezTo>
                  <a:pt x="115" y="101"/>
                  <a:pt x="114" y="102"/>
                  <a:pt x="112" y="102"/>
                </a:cubicBezTo>
                <a:cubicBezTo>
                  <a:pt x="112" y="102"/>
                  <a:pt x="112" y="102"/>
                  <a:pt x="112" y="102"/>
                </a:cubicBezTo>
                <a:cubicBezTo>
                  <a:pt x="107" y="102"/>
                  <a:pt x="101" y="102"/>
                  <a:pt x="96" y="102"/>
                </a:cubicBezTo>
                <a:cubicBezTo>
                  <a:pt x="94" y="102"/>
                  <a:pt x="92" y="102"/>
                  <a:pt x="90" y="101"/>
                </a:cubicBezTo>
                <a:cubicBezTo>
                  <a:pt x="74" y="121"/>
                  <a:pt x="74" y="121"/>
                  <a:pt x="74" y="121"/>
                </a:cubicBezTo>
                <a:cubicBezTo>
                  <a:pt x="64" y="119"/>
                  <a:pt x="64" y="119"/>
                  <a:pt x="64" y="119"/>
                </a:cubicBezTo>
                <a:cubicBezTo>
                  <a:pt x="66" y="85"/>
                  <a:pt x="66" y="85"/>
                  <a:pt x="66" y="85"/>
                </a:cubicBezTo>
                <a:cubicBezTo>
                  <a:pt x="103" y="85"/>
                  <a:pt x="103" y="85"/>
                  <a:pt x="103" y="85"/>
                </a:cubicBezTo>
                <a:cubicBezTo>
                  <a:pt x="101" y="88"/>
                  <a:pt x="101" y="88"/>
                  <a:pt x="101" y="88"/>
                </a:cubicBezTo>
                <a:close/>
                <a:moveTo>
                  <a:pt x="113" y="92"/>
                </a:moveTo>
                <a:cubicBezTo>
                  <a:pt x="113" y="91"/>
                  <a:pt x="112" y="91"/>
                  <a:pt x="112" y="91"/>
                </a:cubicBezTo>
                <a:cubicBezTo>
                  <a:pt x="112" y="91"/>
                  <a:pt x="112" y="91"/>
                  <a:pt x="112" y="92"/>
                </a:cubicBezTo>
                <a:cubicBezTo>
                  <a:pt x="112" y="92"/>
                  <a:pt x="112" y="94"/>
                  <a:pt x="112" y="95"/>
                </a:cubicBezTo>
                <a:cubicBezTo>
                  <a:pt x="112" y="96"/>
                  <a:pt x="112" y="97"/>
                  <a:pt x="112" y="98"/>
                </a:cubicBezTo>
                <a:cubicBezTo>
                  <a:pt x="112" y="98"/>
                  <a:pt x="112" y="98"/>
                  <a:pt x="112" y="98"/>
                </a:cubicBezTo>
                <a:cubicBezTo>
                  <a:pt x="112" y="98"/>
                  <a:pt x="113" y="98"/>
                  <a:pt x="113" y="98"/>
                </a:cubicBezTo>
                <a:cubicBezTo>
                  <a:pt x="113" y="97"/>
                  <a:pt x="113" y="96"/>
                  <a:pt x="113" y="95"/>
                </a:cubicBezTo>
                <a:cubicBezTo>
                  <a:pt x="113" y="94"/>
                  <a:pt x="113" y="92"/>
                  <a:pt x="113" y="92"/>
                </a:cubicBezTo>
                <a:close/>
                <a:moveTo>
                  <a:pt x="108" y="32"/>
                </a:moveTo>
                <a:cubicBezTo>
                  <a:pt x="108" y="32"/>
                  <a:pt x="108" y="32"/>
                  <a:pt x="108" y="32"/>
                </a:cubicBezTo>
                <a:cubicBezTo>
                  <a:pt x="108" y="32"/>
                  <a:pt x="108" y="32"/>
                  <a:pt x="108" y="32"/>
                </a:cubicBezTo>
                <a:cubicBezTo>
                  <a:pt x="108" y="33"/>
                  <a:pt x="107" y="33"/>
                  <a:pt x="107" y="33"/>
                </a:cubicBezTo>
                <a:cubicBezTo>
                  <a:pt x="107" y="34"/>
                  <a:pt x="106" y="36"/>
                  <a:pt x="106" y="37"/>
                </a:cubicBezTo>
                <a:cubicBezTo>
                  <a:pt x="106" y="39"/>
                  <a:pt x="107" y="41"/>
                  <a:pt x="107" y="42"/>
                </a:cubicBezTo>
                <a:cubicBezTo>
                  <a:pt x="108" y="42"/>
                  <a:pt x="108" y="43"/>
                  <a:pt x="108" y="43"/>
                </a:cubicBezTo>
                <a:cubicBezTo>
                  <a:pt x="108" y="43"/>
                  <a:pt x="108" y="42"/>
                  <a:pt x="109" y="42"/>
                </a:cubicBezTo>
                <a:cubicBezTo>
                  <a:pt x="109" y="41"/>
                  <a:pt x="110" y="39"/>
                  <a:pt x="110" y="37"/>
                </a:cubicBezTo>
                <a:cubicBezTo>
                  <a:pt x="110" y="36"/>
                  <a:pt x="109" y="34"/>
                  <a:pt x="109" y="33"/>
                </a:cubicBezTo>
                <a:cubicBezTo>
                  <a:pt x="108" y="33"/>
                  <a:pt x="108" y="32"/>
                  <a:pt x="108" y="32"/>
                </a:cubicBezTo>
                <a:cubicBezTo>
                  <a:pt x="108" y="32"/>
                  <a:pt x="108" y="32"/>
                  <a:pt x="108" y="32"/>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41" name="Freeform 120"/>
          <p:cNvSpPr>
            <a:spLocks noEditPoints="1"/>
          </p:cNvSpPr>
          <p:nvPr userDrawn="1"/>
        </p:nvSpPr>
        <p:spPr bwMode="auto">
          <a:xfrm>
            <a:off x="4521201" y="3049588"/>
            <a:ext cx="783167" cy="382588"/>
          </a:xfrm>
          <a:custGeom>
            <a:avLst/>
            <a:gdLst>
              <a:gd name="T0" fmla="*/ 137 w 152"/>
              <a:gd name="T1" fmla="*/ 26 h 99"/>
              <a:gd name="T2" fmla="*/ 137 w 152"/>
              <a:gd name="T3" fmla="*/ 26 h 99"/>
              <a:gd name="T4" fmla="*/ 121 w 152"/>
              <a:gd name="T5" fmla="*/ 0 h 99"/>
              <a:gd name="T6" fmla="*/ 31 w 152"/>
              <a:gd name="T7" fmla="*/ 0 h 99"/>
              <a:gd name="T8" fmla="*/ 14 w 152"/>
              <a:gd name="T9" fmla="*/ 26 h 99"/>
              <a:gd name="T10" fmla="*/ 14 w 152"/>
              <a:gd name="T11" fmla="*/ 26 h 99"/>
              <a:gd name="T12" fmla="*/ 0 w 152"/>
              <a:gd name="T13" fmla="*/ 26 h 99"/>
              <a:gd name="T14" fmla="*/ 2 w 152"/>
              <a:gd name="T15" fmla="*/ 47 h 99"/>
              <a:gd name="T16" fmla="*/ 6 w 152"/>
              <a:gd name="T17" fmla="*/ 47 h 99"/>
              <a:gd name="T18" fmla="*/ 6 w 152"/>
              <a:gd name="T19" fmla="*/ 85 h 99"/>
              <a:gd name="T20" fmla="*/ 6 w 152"/>
              <a:gd name="T21" fmla="*/ 88 h 99"/>
              <a:gd name="T22" fmla="*/ 6 w 152"/>
              <a:gd name="T23" fmla="*/ 99 h 99"/>
              <a:gd name="T24" fmla="*/ 30 w 152"/>
              <a:gd name="T25" fmla="*/ 99 h 99"/>
              <a:gd name="T26" fmla="*/ 30 w 152"/>
              <a:gd name="T27" fmla="*/ 88 h 99"/>
              <a:gd name="T28" fmla="*/ 122 w 152"/>
              <a:gd name="T29" fmla="*/ 88 h 99"/>
              <a:gd name="T30" fmla="*/ 122 w 152"/>
              <a:gd name="T31" fmla="*/ 99 h 99"/>
              <a:gd name="T32" fmla="*/ 146 w 152"/>
              <a:gd name="T33" fmla="*/ 99 h 99"/>
              <a:gd name="T34" fmla="*/ 146 w 152"/>
              <a:gd name="T35" fmla="*/ 88 h 99"/>
              <a:gd name="T36" fmla="*/ 146 w 152"/>
              <a:gd name="T37" fmla="*/ 85 h 99"/>
              <a:gd name="T38" fmla="*/ 146 w 152"/>
              <a:gd name="T39" fmla="*/ 47 h 99"/>
              <a:gd name="T40" fmla="*/ 150 w 152"/>
              <a:gd name="T41" fmla="*/ 47 h 99"/>
              <a:gd name="T42" fmla="*/ 152 w 152"/>
              <a:gd name="T43" fmla="*/ 26 h 99"/>
              <a:gd name="T44" fmla="*/ 137 w 152"/>
              <a:gd name="T45" fmla="*/ 26 h 99"/>
              <a:gd name="T46" fmla="*/ 36 w 152"/>
              <a:gd name="T47" fmla="*/ 10 h 99"/>
              <a:gd name="T48" fmla="*/ 116 w 152"/>
              <a:gd name="T49" fmla="*/ 10 h 99"/>
              <a:gd name="T50" fmla="*/ 131 w 152"/>
              <a:gd name="T51" fmla="*/ 33 h 99"/>
              <a:gd name="T52" fmla="*/ 21 w 152"/>
              <a:gd name="T53" fmla="*/ 33 h 99"/>
              <a:gd name="T54" fmla="*/ 36 w 152"/>
              <a:gd name="T55" fmla="*/ 10 h 99"/>
              <a:gd name="T56" fmla="*/ 28 w 152"/>
              <a:gd name="T57" fmla="*/ 67 h 99"/>
              <a:gd name="T58" fmla="*/ 21 w 152"/>
              <a:gd name="T59" fmla="*/ 60 h 99"/>
              <a:gd name="T60" fmla="*/ 28 w 152"/>
              <a:gd name="T61" fmla="*/ 53 h 99"/>
              <a:gd name="T62" fmla="*/ 35 w 152"/>
              <a:gd name="T63" fmla="*/ 60 h 99"/>
              <a:gd name="T64" fmla="*/ 28 w 152"/>
              <a:gd name="T65" fmla="*/ 67 h 99"/>
              <a:gd name="T66" fmla="*/ 40 w 152"/>
              <a:gd name="T67" fmla="*/ 74 h 99"/>
              <a:gd name="T68" fmla="*/ 35 w 152"/>
              <a:gd name="T69" fmla="*/ 69 h 99"/>
              <a:gd name="T70" fmla="*/ 40 w 152"/>
              <a:gd name="T71" fmla="*/ 65 h 99"/>
              <a:gd name="T72" fmla="*/ 45 w 152"/>
              <a:gd name="T73" fmla="*/ 69 h 99"/>
              <a:gd name="T74" fmla="*/ 40 w 152"/>
              <a:gd name="T75" fmla="*/ 74 h 99"/>
              <a:gd name="T76" fmla="*/ 98 w 152"/>
              <a:gd name="T77" fmla="*/ 73 h 99"/>
              <a:gd name="T78" fmla="*/ 54 w 152"/>
              <a:gd name="T79" fmla="*/ 73 h 99"/>
              <a:gd name="T80" fmla="*/ 54 w 152"/>
              <a:gd name="T81" fmla="*/ 66 h 99"/>
              <a:gd name="T82" fmla="*/ 98 w 152"/>
              <a:gd name="T83" fmla="*/ 66 h 99"/>
              <a:gd name="T84" fmla="*/ 98 w 152"/>
              <a:gd name="T85" fmla="*/ 73 h 99"/>
              <a:gd name="T86" fmla="*/ 98 w 152"/>
              <a:gd name="T87" fmla="*/ 64 h 99"/>
              <a:gd name="T88" fmla="*/ 54 w 152"/>
              <a:gd name="T89" fmla="*/ 64 h 99"/>
              <a:gd name="T90" fmla="*/ 54 w 152"/>
              <a:gd name="T91" fmla="*/ 56 h 99"/>
              <a:gd name="T92" fmla="*/ 98 w 152"/>
              <a:gd name="T93" fmla="*/ 56 h 99"/>
              <a:gd name="T94" fmla="*/ 98 w 152"/>
              <a:gd name="T95" fmla="*/ 64 h 99"/>
              <a:gd name="T96" fmla="*/ 112 w 152"/>
              <a:gd name="T97" fmla="*/ 74 h 99"/>
              <a:gd name="T98" fmla="*/ 107 w 152"/>
              <a:gd name="T99" fmla="*/ 69 h 99"/>
              <a:gd name="T100" fmla="*/ 112 w 152"/>
              <a:gd name="T101" fmla="*/ 65 h 99"/>
              <a:gd name="T102" fmla="*/ 117 w 152"/>
              <a:gd name="T103" fmla="*/ 69 h 99"/>
              <a:gd name="T104" fmla="*/ 112 w 152"/>
              <a:gd name="T105" fmla="*/ 74 h 99"/>
              <a:gd name="T106" fmla="*/ 124 w 152"/>
              <a:gd name="T107" fmla="*/ 67 h 99"/>
              <a:gd name="T108" fmla="*/ 117 w 152"/>
              <a:gd name="T109" fmla="*/ 60 h 99"/>
              <a:gd name="T110" fmla="*/ 124 w 152"/>
              <a:gd name="T111" fmla="*/ 53 h 99"/>
              <a:gd name="T112" fmla="*/ 131 w 152"/>
              <a:gd name="T113" fmla="*/ 60 h 99"/>
              <a:gd name="T114" fmla="*/ 124 w 152"/>
              <a:gd name="T115" fmla="*/ 67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2" h="99">
                <a:moveTo>
                  <a:pt x="137" y="26"/>
                </a:moveTo>
                <a:cubicBezTo>
                  <a:pt x="137" y="26"/>
                  <a:pt x="137" y="26"/>
                  <a:pt x="137" y="26"/>
                </a:cubicBezTo>
                <a:cubicBezTo>
                  <a:pt x="121" y="0"/>
                  <a:pt x="121" y="0"/>
                  <a:pt x="121" y="0"/>
                </a:cubicBezTo>
                <a:cubicBezTo>
                  <a:pt x="31" y="0"/>
                  <a:pt x="31" y="0"/>
                  <a:pt x="31" y="0"/>
                </a:cubicBezTo>
                <a:cubicBezTo>
                  <a:pt x="14" y="26"/>
                  <a:pt x="14" y="26"/>
                  <a:pt x="14" y="26"/>
                </a:cubicBezTo>
                <a:cubicBezTo>
                  <a:pt x="14" y="26"/>
                  <a:pt x="14" y="26"/>
                  <a:pt x="14" y="26"/>
                </a:cubicBezTo>
                <a:cubicBezTo>
                  <a:pt x="0" y="26"/>
                  <a:pt x="0" y="26"/>
                  <a:pt x="0" y="26"/>
                </a:cubicBezTo>
                <a:cubicBezTo>
                  <a:pt x="2" y="47"/>
                  <a:pt x="2" y="47"/>
                  <a:pt x="2" y="47"/>
                </a:cubicBezTo>
                <a:cubicBezTo>
                  <a:pt x="6" y="47"/>
                  <a:pt x="6" y="47"/>
                  <a:pt x="6" y="47"/>
                </a:cubicBezTo>
                <a:cubicBezTo>
                  <a:pt x="6" y="85"/>
                  <a:pt x="6" y="85"/>
                  <a:pt x="6" y="85"/>
                </a:cubicBezTo>
                <a:cubicBezTo>
                  <a:pt x="6" y="88"/>
                  <a:pt x="6" y="88"/>
                  <a:pt x="6" y="88"/>
                </a:cubicBezTo>
                <a:cubicBezTo>
                  <a:pt x="6" y="99"/>
                  <a:pt x="6" y="99"/>
                  <a:pt x="6" y="99"/>
                </a:cubicBezTo>
                <a:cubicBezTo>
                  <a:pt x="30" y="99"/>
                  <a:pt x="30" y="99"/>
                  <a:pt x="30" y="99"/>
                </a:cubicBezTo>
                <a:cubicBezTo>
                  <a:pt x="30" y="88"/>
                  <a:pt x="30" y="88"/>
                  <a:pt x="30" y="88"/>
                </a:cubicBezTo>
                <a:cubicBezTo>
                  <a:pt x="122" y="88"/>
                  <a:pt x="122" y="88"/>
                  <a:pt x="122" y="88"/>
                </a:cubicBezTo>
                <a:cubicBezTo>
                  <a:pt x="122" y="99"/>
                  <a:pt x="122" y="99"/>
                  <a:pt x="122" y="99"/>
                </a:cubicBezTo>
                <a:cubicBezTo>
                  <a:pt x="146" y="99"/>
                  <a:pt x="146" y="99"/>
                  <a:pt x="146" y="99"/>
                </a:cubicBezTo>
                <a:cubicBezTo>
                  <a:pt x="146" y="88"/>
                  <a:pt x="146" y="88"/>
                  <a:pt x="146" y="88"/>
                </a:cubicBezTo>
                <a:cubicBezTo>
                  <a:pt x="146" y="85"/>
                  <a:pt x="146" y="85"/>
                  <a:pt x="146" y="85"/>
                </a:cubicBezTo>
                <a:cubicBezTo>
                  <a:pt x="146" y="47"/>
                  <a:pt x="146" y="47"/>
                  <a:pt x="146" y="47"/>
                </a:cubicBezTo>
                <a:cubicBezTo>
                  <a:pt x="150" y="47"/>
                  <a:pt x="150" y="47"/>
                  <a:pt x="150" y="47"/>
                </a:cubicBezTo>
                <a:cubicBezTo>
                  <a:pt x="152" y="26"/>
                  <a:pt x="152" y="26"/>
                  <a:pt x="152" y="26"/>
                </a:cubicBezTo>
                <a:lnTo>
                  <a:pt x="137" y="26"/>
                </a:lnTo>
                <a:close/>
                <a:moveTo>
                  <a:pt x="36" y="10"/>
                </a:moveTo>
                <a:cubicBezTo>
                  <a:pt x="116" y="10"/>
                  <a:pt x="116" y="10"/>
                  <a:pt x="116" y="10"/>
                </a:cubicBezTo>
                <a:cubicBezTo>
                  <a:pt x="131" y="33"/>
                  <a:pt x="131" y="33"/>
                  <a:pt x="131" y="33"/>
                </a:cubicBezTo>
                <a:cubicBezTo>
                  <a:pt x="21" y="33"/>
                  <a:pt x="21" y="33"/>
                  <a:pt x="21" y="33"/>
                </a:cubicBezTo>
                <a:lnTo>
                  <a:pt x="36" y="10"/>
                </a:lnTo>
                <a:close/>
                <a:moveTo>
                  <a:pt x="28" y="67"/>
                </a:moveTo>
                <a:cubicBezTo>
                  <a:pt x="24" y="67"/>
                  <a:pt x="21" y="64"/>
                  <a:pt x="21" y="60"/>
                </a:cubicBezTo>
                <a:cubicBezTo>
                  <a:pt x="21" y="56"/>
                  <a:pt x="24" y="53"/>
                  <a:pt x="28" y="53"/>
                </a:cubicBezTo>
                <a:cubicBezTo>
                  <a:pt x="32" y="53"/>
                  <a:pt x="35" y="56"/>
                  <a:pt x="35" y="60"/>
                </a:cubicBezTo>
                <a:cubicBezTo>
                  <a:pt x="35" y="64"/>
                  <a:pt x="32" y="67"/>
                  <a:pt x="28" y="67"/>
                </a:cubicBezTo>
                <a:close/>
                <a:moveTo>
                  <a:pt x="40" y="74"/>
                </a:moveTo>
                <a:cubicBezTo>
                  <a:pt x="37" y="74"/>
                  <a:pt x="35" y="72"/>
                  <a:pt x="35" y="69"/>
                </a:cubicBezTo>
                <a:cubicBezTo>
                  <a:pt x="35" y="67"/>
                  <a:pt x="37" y="65"/>
                  <a:pt x="40" y="65"/>
                </a:cubicBezTo>
                <a:cubicBezTo>
                  <a:pt x="42" y="65"/>
                  <a:pt x="45" y="67"/>
                  <a:pt x="45" y="69"/>
                </a:cubicBezTo>
                <a:cubicBezTo>
                  <a:pt x="45" y="72"/>
                  <a:pt x="42" y="74"/>
                  <a:pt x="40" y="74"/>
                </a:cubicBezTo>
                <a:close/>
                <a:moveTo>
                  <a:pt x="98" y="73"/>
                </a:moveTo>
                <a:cubicBezTo>
                  <a:pt x="54" y="73"/>
                  <a:pt x="54" y="73"/>
                  <a:pt x="54" y="73"/>
                </a:cubicBezTo>
                <a:cubicBezTo>
                  <a:pt x="54" y="66"/>
                  <a:pt x="54" y="66"/>
                  <a:pt x="54" y="66"/>
                </a:cubicBezTo>
                <a:cubicBezTo>
                  <a:pt x="98" y="66"/>
                  <a:pt x="98" y="66"/>
                  <a:pt x="98" y="66"/>
                </a:cubicBezTo>
                <a:lnTo>
                  <a:pt x="98" y="73"/>
                </a:lnTo>
                <a:close/>
                <a:moveTo>
                  <a:pt x="98" y="64"/>
                </a:moveTo>
                <a:cubicBezTo>
                  <a:pt x="54" y="64"/>
                  <a:pt x="54" y="64"/>
                  <a:pt x="54" y="64"/>
                </a:cubicBezTo>
                <a:cubicBezTo>
                  <a:pt x="54" y="56"/>
                  <a:pt x="54" y="56"/>
                  <a:pt x="54" y="56"/>
                </a:cubicBezTo>
                <a:cubicBezTo>
                  <a:pt x="98" y="56"/>
                  <a:pt x="98" y="56"/>
                  <a:pt x="98" y="56"/>
                </a:cubicBezTo>
                <a:lnTo>
                  <a:pt x="98" y="64"/>
                </a:lnTo>
                <a:close/>
                <a:moveTo>
                  <a:pt x="112" y="74"/>
                </a:moveTo>
                <a:cubicBezTo>
                  <a:pt x="109" y="74"/>
                  <a:pt x="107" y="72"/>
                  <a:pt x="107" y="69"/>
                </a:cubicBezTo>
                <a:cubicBezTo>
                  <a:pt x="107" y="67"/>
                  <a:pt x="109" y="65"/>
                  <a:pt x="112" y="65"/>
                </a:cubicBezTo>
                <a:cubicBezTo>
                  <a:pt x="115" y="65"/>
                  <a:pt x="117" y="67"/>
                  <a:pt x="117" y="69"/>
                </a:cubicBezTo>
                <a:cubicBezTo>
                  <a:pt x="117" y="72"/>
                  <a:pt x="115" y="74"/>
                  <a:pt x="112" y="74"/>
                </a:cubicBezTo>
                <a:close/>
                <a:moveTo>
                  <a:pt x="124" y="67"/>
                </a:moveTo>
                <a:cubicBezTo>
                  <a:pt x="120" y="67"/>
                  <a:pt x="117" y="64"/>
                  <a:pt x="117" y="60"/>
                </a:cubicBezTo>
                <a:cubicBezTo>
                  <a:pt x="117" y="56"/>
                  <a:pt x="120" y="53"/>
                  <a:pt x="124" y="53"/>
                </a:cubicBezTo>
                <a:cubicBezTo>
                  <a:pt x="128" y="53"/>
                  <a:pt x="131" y="56"/>
                  <a:pt x="131" y="60"/>
                </a:cubicBezTo>
                <a:cubicBezTo>
                  <a:pt x="131" y="64"/>
                  <a:pt x="128" y="67"/>
                  <a:pt x="124" y="6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42" name="Freeform 121"/>
          <p:cNvSpPr>
            <a:spLocks noEditPoints="1"/>
          </p:cNvSpPr>
          <p:nvPr userDrawn="1"/>
        </p:nvSpPr>
        <p:spPr bwMode="auto">
          <a:xfrm>
            <a:off x="7090834" y="3405189"/>
            <a:ext cx="499533" cy="377825"/>
          </a:xfrm>
          <a:custGeom>
            <a:avLst/>
            <a:gdLst>
              <a:gd name="T0" fmla="*/ 0 w 97"/>
              <a:gd name="T1" fmla="*/ 49 h 98"/>
              <a:gd name="T2" fmla="*/ 48 w 97"/>
              <a:gd name="T3" fmla="*/ 98 h 98"/>
              <a:gd name="T4" fmla="*/ 97 w 97"/>
              <a:gd name="T5" fmla="*/ 49 h 98"/>
              <a:gd name="T6" fmla="*/ 48 w 97"/>
              <a:gd name="T7" fmla="*/ 0 h 98"/>
              <a:gd name="T8" fmla="*/ 0 w 97"/>
              <a:gd name="T9" fmla="*/ 49 h 98"/>
              <a:gd name="T10" fmla="*/ 10 w 97"/>
              <a:gd name="T11" fmla="*/ 49 h 98"/>
              <a:gd name="T12" fmla="*/ 11 w 97"/>
              <a:gd name="T13" fmla="*/ 40 h 98"/>
              <a:gd name="T14" fmla="*/ 20 w 97"/>
              <a:gd name="T15" fmla="*/ 49 h 98"/>
              <a:gd name="T16" fmla="*/ 18 w 97"/>
              <a:gd name="T17" fmla="*/ 61 h 98"/>
              <a:gd name="T18" fmla="*/ 26 w 97"/>
              <a:gd name="T19" fmla="*/ 70 h 98"/>
              <a:gd name="T20" fmla="*/ 26 w 97"/>
              <a:gd name="T21" fmla="*/ 81 h 98"/>
              <a:gd name="T22" fmla="*/ 10 w 97"/>
              <a:gd name="T23" fmla="*/ 49 h 98"/>
              <a:gd name="T24" fmla="*/ 40 w 97"/>
              <a:gd name="T25" fmla="*/ 12 h 98"/>
              <a:gd name="T26" fmla="*/ 48 w 97"/>
              <a:gd name="T27" fmla="*/ 11 h 98"/>
              <a:gd name="T28" fmla="*/ 58 w 97"/>
              <a:gd name="T29" fmla="*/ 12 h 98"/>
              <a:gd name="T30" fmla="*/ 57 w 97"/>
              <a:gd name="T31" fmla="*/ 15 h 98"/>
              <a:gd name="T32" fmla="*/ 59 w 97"/>
              <a:gd name="T33" fmla="*/ 17 h 98"/>
              <a:gd name="T34" fmla="*/ 65 w 97"/>
              <a:gd name="T35" fmla="*/ 17 h 98"/>
              <a:gd name="T36" fmla="*/ 66 w 97"/>
              <a:gd name="T37" fmla="*/ 15 h 98"/>
              <a:gd name="T38" fmla="*/ 70 w 97"/>
              <a:gd name="T39" fmla="*/ 17 h 98"/>
              <a:gd name="T40" fmla="*/ 67 w 97"/>
              <a:gd name="T41" fmla="*/ 19 h 98"/>
              <a:gd name="T42" fmla="*/ 63 w 97"/>
              <a:gd name="T43" fmla="*/ 23 h 98"/>
              <a:gd name="T44" fmla="*/ 67 w 97"/>
              <a:gd name="T45" fmla="*/ 25 h 98"/>
              <a:gd name="T46" fmla="*/ 67 w 97"/>
              <a:gd name="T47" fmla="*/ 27 h 98"/>
              <a:gd name="T48" fmla="*/ 63 w 97"/>
              <a:gd name="T49" fmla="*/ 27 h 98"/>
              <a:gd name="T50" fmla="*/ 63 w 97"/>
              <a:gd name="T51" fmla="*/ 31 h 98"/>
              <a:gd name="T52" fmla="*/ 69 w 97"/>
              <a:gd name="T53" fmla="*/ 33 h 98"/>
              <a:gd name="T54" fmla="*/ 73 w 97"/>
              <a:gd name="T55" fmla="*/ 27 h 98"/>
              <a:gd name="T56" fmla="*/ 78 w 97"/>
              <a:gd name="T57" fmla="*/ 26 h 98"/>
              <a:gd name="T58" fmla="*/ 79 w 97"/>
              <a:gd name="T59" fmla="*/ 26 h 98"/>
              <a:gd name="T60" fmla="*/ 85 w 97"/>
              <a:gd name="T61" fmla="*/ 37 h 98"/>
              <a:gd name="T62" fmla="*/ 85 w 97"/>
              <a:gd name="T63" fmla="*/ 37 h 98"/>
              <a:gd name="T64" fmla="*/ 77 w 97"/>
              <a:gd name="T65" fmla="*/ 35 h 98"/>
              <a:gd name="T66" fmla="*/ 67 w 97"/>
              <a:gd name="T67" fmla="*/ 37 h 98"/>
              <a:gd name="T68" fmla="*/ 61 w 97"/>
              <a:gd name="T69" fmla="*/ 43 h 98"/>
              <a:gd name="T70" fmla="*/ 63 w 97"/>
              <a:gd name="T71" fmla="*/ 53 h 98"/>
              <a:gd name="T72" fmla="*/ 73 w 97"/>
              <a:gd name="T73" fmla="*/ 59 h 98"/>
              <a:gd name="T74" fmla="*/ 73 w 97"/>
              <a:gd name="T75" fmla="*/ 79 h 98"/>
              <a:gd name="T76" fmla="*/ 48 w 97"/>
              <a:gd name="T77" fmla="*/ 88 h 98"/>
              <a:gd name="T78" fmla="*/ 36 w 97"/>
              <a:gd name="T79" fmla="*/ 86 h 98"/>
              <a:gd name="T80" fmla="*/ 46 w 97"/>
              <a:gd name="T81" fmla="*/ 61 h 98"/>
              <a:gd name="T82" fmla="*/ 44 w 97"/>
              <a:gd name="T83" fmla="*/ 51 h 98"/>
              <a:gd name="T84" fmla="*/ 32 w 97"/>
              <a:gd name="T85" fmla="*/ 41 h 98"/>
              <a:gd name="T86" fmla="*/ 26 w 97"/>
              <a:gd name="T87" fmla="*/ 47 h 98"/>
              <a:gd name="T88" fmla="*/ 22 w 97"/>
              <a:gd name="T89" fmla="*/ 39 h 98"/>
              <a:gd name="T90" fmla="*/ 34 w 97"/>
              <a:gd name="T91" fmla="*/ 31 h 98"/>
              <a:gd name="T92" fmla="*/ 40 w 97"/>
              <a:gd name="T93" fmla="*/ 15 h 98"/>
              <a:gd name="T94" fmla="*/ 40 w 97"/>
              <a:gd name="T95" fmla="*/ 12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7" h="98">
                <a:moveTo>
                  <a:pt x="0" y="49"/>
                </a:moveTo>
                <a:cubicBezTo>
                  <a:pt x="0" y="76"/>
                  <a:pt x="21" y="98"/>
                  <a:pt x="48" y="98"/>
                </a:cubicBezTo>
                <a:cubicBezTo>
                  <a:pt x="75" y="98"/>
                  <a:pt x="97" y="76"/>
                  <a:pt x="97" y="49"/>
                </a:cubicBezTo>
                <a:cubicBezTo>
                  <a:pt x="97" y="22"/>
                  <a:pt x="75" y="0"/>
                  <a:pt x="48" y="0"/>
                </a:cubicBezTo>
                <a:cubicBezTo>
                  <a:pt x="21" y="0"/>
                  <a:pt x="0" y="22"/>
                  <a:pt x="0" y="49"/>
                </a:cubicBezTo>
                <a:close/>
                <a:moveTo>
                  <a:pt x="10" y="49"/>
                </a:moveTo>
                <a:cubicBezTo>
                  <a:pt x="10" y="46"/>
                  <a:pt x="10" y="43"/>
                  <a:pt x="11" y="40"/>
                </a:cubicBezTo>
                <a:cubicBezTo>
                  <a:pt x="20" y="49"/>
                  <a:pt x="20" y="49"/>
                  <a:pt x="20" y="49"/>
                </a:cubicBezTo>
                <a:cubicBezTo>
                  <a:pt x="18" y="61"/>
                  <a:pt x="18" y="61"/>
                  <a:pt x="18" y="61"/>
                </a:cubicBezTo>
                <a:cubicBezTo>
                  <a:pt x="26" y="70"/>
                  <a:pt x="26" y="70"/>
                  <a:pt x="26" y="70"/>
                </a:cubicBezTo>
                <a:cubicBezTo>
                  <a:pt x="26" y="81"/>
                  <a:pt x="26" y="81"/>
                  <a:pt x="26" y="81"/>
                </a:cubicBezTo>
                <a:cubicBezTo>
                  <a:pt x="16" y="74"/>
                  <a:pt x="10" y="62"/>
                  <a:pt x="10" y="49"/>
                </a:cubicBezTo>
                <a:close/>
                <a:moveTo>
                  <a:pt x="40" y="12"/>
                </a:moveTo>
                <a:cubicBezTo>
                  <a:pt x="42" y="11"/>
                  <a:pt x="45" y="11"/>
                  <a:pt x="48" y="11"/>
                </a:cubicBezTo>
                <a:cubicBezTo>
                  <a:pt x="52" y="11"/>
                  <a:pt x="55" y="11"/>
                  <a:pt x="58" y="12"/>
                </a:cubicBezTo>
                <a:cubicBezTo>
                  <a:pt x="57" y="15"/>
                  <a:pt x="57" y="15"/>
                  <a:pt x="57" y="15"/>
                </a:cubicBezTo>
                <a:cubicBezTo>
                  <a:pt x="59" y="17"/>
                  <a:pt x="59" y="17"/>
                  <a:pt x="59" y="17"/>
                </a:cubicBezTo>
                <a:cubicBezTo>
                  <a:pt x="65" y="17"/>
                  <a:pt x="65" y="17"/>
                  <a:pt x="65" y="17"/>
                </a:cubicBezTo>
                <a:cubicBezTo>
                  <a:pt x="66" y="15"/>
                  <a:pt x="66" y="15"/>
                  <a:pt x="66" y="15"/>
                </a:cubicBezTo>
                <a:cubicBezTo>
                  <a:pt x="68" y="16"/>
                  <a:pt x="69" y="17"/>
                  <a:pt x="70" y="17"/>
                </a:cubicBezTo>
                <a:cubicBezTo>
                  <a:pt x="67" y="19"/>
                  <a:pt x="67" y="19"/>
                  <a:pt x="67" y="19"/>
                </a:cubicBezTo>
                <a:cubicBezTo>
                  <a:pt x="63" y="23"/>
                  <a:pt x="63" y="23"/>
                  <a:pt x="63" y="23"/>
                </a:cubicBezTo>
                <a:cubicBezTo>
                  <a:pt x="67" y="25"/>
                  <a:pt x="67" y="25"/>
                  <a:pt x="67" y="25"/>
                </a:cubicBezTo>
                <a:cubicBezTo>
                  <a:pt x="67" y="27"/>
                  <a:pt x="67" y="27"/>
                  <a:pt x="67" y="27"/>
                </a:cubicBezTo>
                <a:cubicBezTo>
                  <a:pt x="63" y="27"/>
                  <a:pt x="63" y="27"/>
                  <a:pt x="63" y="27"/>
                </a:cubicBezTo>
                <a:cubicBezTo>
                  <a:pt x="63" y="31"/>
                  <a:pt x="63" y="31"/>
                  <a:pt x="63" y="31"/>
                </a:cubicBezTo>
                <a:cubicBezTo>
                  <a:pt x="63" y="31"/>
                  <a:pt x="65" y="33"/>
                  <a:pt x="69" y="33"/>
                </a:cubicBezTo>
                <a:cubicBezTo>
                  <a:pt x="72" y="33"/>
                  <a:pt x="71" y="29"/>
                  <a:pt x="73" y="27"/>
                </a:cubicBezTo>
                <a:cubicBezTo>
                  <a:pt x="75" y="25"/>
                  <a:pt x="78" y="26"/>
                  <a:pt x="78" y="26"/>
                </a:cubicBezTo>
                <a:cubicBezTo>
                  <a:pt x="79" y="26"/>
                  <a:pt x="79" y="26"/>
                  <a:pt x="79" y="26"/>
                </a:cubicBezTo>
                <a:cubicBezTo>
                  <a:pt x="82" y="29"/>
                  <a:pt x="84" y="33"/>
                  <a:pt x="85" y="37"/>
                </a:cubicBezTo>
                <a:cubicBezTo>
                  <a:pt x="85" y="37"/>
                  <a:pt x="85" y="37"/>
                  <a:pt x="85" y="37"/>
                </a:cubicBezTo>
                <a:cubicBezTo>
                  <a:pt x="85" y="37"/>
                  <a:pt x="82" y="35"/>
                  <a:pt x="77" y="35"/>
                </a:cubicBezTo>
                <a:cubicBezTo>
                  <a:pt x="72" y="35"/>
                  <a:pt x="67" y="37"/>
                  <a:pt x="67" y="37"/>
                </a:cubicBezTo>
                <a:cubicBezTo>
                  <a:pt x="67" y="37"/>
                  <a:pt x="61" y="39"/>
                  <a:pt x="61" y="43"/>
                </a:cubicBezTo>
                <a:cubicBezTo>
                  <a:pt x="60" y="51"/>
                  <a:pt x="63" y="53"/>
                  <a:pt x="63" y="53"/>
                </a:cubicBezTo>
                <a:cubicBezTo>
                  <a:pt x="73" y="59"/>
                  <a:pt x="73" y="59"/>
                  <a:pt x="73" y="59"/>
                </a:cubicBezTo>
                <a:cubicBezTo>
                  <a:pt x="73" y="79"/>
                  <a:pt x="73" y="79"/>
                  <a:pt x="73" y="79"/>
                </a:cubicBezTo>
                <a:cubicBezTo>
                  <a:pt x="66" y="85"/>
                  <a:pt x="58" y="88"/>
                  <a:pt x="48" y="88"/>
                </a:cubicBezTo>
                <a:cubicBezTo>
                  <a:pt x="44" y="88"/>
                  <a:pt x="40" y="87"/>
                  <a:pt x="36" y="86"/>
                </a:cubicBezTo>
                <a:cubicBezTo>
                  <a:pt x="46" y="61"/>
                  <a:pt x="46" y="61"/>
                  <a:pt x="46" y="61"/>
                </a:cubicBezTo>
                <a:cubicBezTo>
                  <a:pt x="44" y="51"/>
                  <a:pt x="44" y="51"/>
                  <a:pt x="44" y="51"/>
                </a:cubicBezTo>
                <a:cubicBezTo>
                  <a:pt x="44" y="51"/>
                  <a:pt x="36" y="41"/>
                  <a:pt x="32" y="41"/>
                </a:cubicBezTo>
                <a:cubicBezTo>
                  <a:pt x="28" y="41"/>
                  <a:pt x="26" y="47"/>
                  <a:pt x="26" y="47"/>
                </a:cubicBezTo>
                <a:cubicBezTo>
                  <a:pt x="22" y="39"/>
                  <a:pt x="22" y="39"/>
                  <a:pt x="22" y="39"/>
                </a:cubicBezTo>
                <a:cubicBezTo>
                  <a:pt x="34" y="31"/>
                  <a:pt x="34" y="31"/>
                  <a:pt x="34" y="31"/>
                </a:cubicBezTo>
                <a:cubicBezTo>
                  <a:pt x="40" y="15"/>
                  <a:pt x="40" y="15"/>
                  <a:pt x="40" y="15"/>
                </a:cubicBezTo>
                <a:lnTo>
                  <a:pt x="40" y="1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43" name="Freeform 122"/>
          <p:cNvSpPr>
            <a:spLocks noEditPoints="1"/>
          </p:cNvSpPr>
          <p:nvPr userDrawn="1"/>
        </p:nvSpPr>
        <p:spPr bwMode="auto">
          <a:xfrm>
            <a:off x="7806267" y="3400425"/>
            <a:ext cx="499533" cy="374650"/>
          </a:xfrm>
          <a:custGeom>
            <a:avLst/>
            <a:gdLst>
              <a:gd name="T0" fmla="*/ 0 w 97"/>
              <a:gd name="T1" fmla="*/ 82 h 97"/>
              <a:gd name="T2" fmla="*/ 14 w 97"/>
              <a:gd name="T3" fmla="*/ 96 h 97"/>
              <a:gd name="T4" fmla="*/ 24 w 97"/>
              <a:gd name="T5" fmla="*/ 92 h 97"/>
              <a:gd name="T6" fmla="*/ 50 w 97"/>
              <a:gd name="T7" fmla="*/ 67 h 97"/>
              <a:gd name="T8" fmla="*/ 57 w 97"/>
              <a:gd name="T9" fmla="*/ 73 h 97"/>
              <a:gd name="T10" fmla="*/ 59 w 97"/>
              <a:gd name="T11" fmla="*/ 83 h 97"/>
              <a:gd name="T12" fmla="*/ 69 w 97"/>
              <a:gd name="T13" fmla="*/ 93 h 97"/>
              <a:gd name="T14" fmla="*/ 84 w 97"/>
              <a:gd name="T15" fmla="*/ 93 h 97"/>
              <a:gd name="T16" fmla="*/ 84 w 97"/>
              <a:gd name="T17" fmla="*/ 79 h 97"/>
              <a:gd name="T18" fmla="*/ 74 w 97"/>
              <a:gd name="T19" fmla="*/ 69 h 97"/>
              <a:gd name="T20" fmla="*/ 64 w 97"/>
              <a:gd name="T21" fmla="*/ 66 h 97"/>
              <a:gd name="T22" fmla="*/ 57 w 97"/>
              <a:gd name="T23" fmla="*/ 60 h 97"/>
              <a:gd name="T24" fmla="*/ 61 w 97"/>
              <a:gd name="T25" fmla="*/ 55 h 97"/>
              <a:gd name="T26" fmla="*/ 88 w 97"/>
              <a:gd name="T27" fmla="*/ 48 h 97"/>
              <a:gd name="T28" fmla="*/ 97 w 97"/>
              <a:gd name="T29" fmla="*/ 30 h 97"/>
              <a:gd name="T30" fmla="*/ 97 w 97"/>
              <a:gd name="T31" fmla="*/ 30 h 97"/>
              <a:gd name="T32" fmla="*/ 93 w 97"/>
              <a:gd name="T33" fmla="*/ 26 h 97"/>
              <a:gd name="T34" fmla="*/ 90 w 97"/>
              <a:gd name="T35" fmla="*/ 27 h 97"/>
              <a:gd name="T36" fmla="*/ 89 w 97"/>
              <a:gd name="T37" fmla="*/ 28 h 97"/>
              <a:gd name="T38" fmla="*/ 85 w 97"/>
              <a:gd name="T39" fmla="*/ 32 h 97"/>
              <a:gd name="T40" fmla="*/ 74 w 97"/>
              <a:gd name="T41" fmla="*/ 36 h 97"/>
              <a:gd name="T42" fmla="*/ 64 w 97"/>
              <a:gd name="T43" fmla="*/ 32 h 97"/>
              <a:gd name="T44" fmla="*/ 60 w 97"/>
              <a:gd name="T45" fmla="*/ 22 h 97"/>
              <a:gd name="T46" fmla="*/ 64 w 97"/>
              <a:gd name="T47" fmla="*/ 12 h 97"/>
              <a:gd name="T48" fmla="*/ 68 w 97"/>
              <a:gd name="T49" fmla="*/ 8 h 97"/>
              <a:gd name="T50" fmla="*/ 69 w 97"/>
              <a:gd name="T51" fmla="*/ 7 h 97"/>
              <a:gd name="T52" fmla="*/ 71 w 97"/>
              <a:gd name="T53" fmla="*/ 4 h 97"/>
              <a:gd name="T54" fmla="*/ 67 w 97"/>
              <a:gd name="T55" fmla="*/ 0 h 97"/>
              <a:gd name="T56" fmla="*/ 66 w 97"/>
              <a:gd name="T57" fmla="*/ 0 h 97"/>
              <a:gd name="T58" fmla="*/ 48 w 97"/>
              <a:gd name="T59" fmla="*/ 8 h 97"/>
              <a:gd name="T60" fmla="*/ 41 w 97"/>
              <a:gd name="T61" fmla="*/ 35 h 97"/>
              <a:gd name="T62" fmla="*/ 37 w 97"/>
              <a:gd name="T63" fmla="*/ 39 h 97"/>
              <a:gd name="T64" fmla="*/ 18 w 97"/>
              <a:gd name="T65" fmla="*/ 21 h 97"/>
              <a:gd name="T66" fmla="*/ 18 w 97"/>
              <a:gd name="T67" fmla="*/ 16 h 97"/>
              <a:gd name="T68" fmla="*/ 6 w 97"/>
              <a:gd name="T69" fmla="*/ 10 h 97"/>
              <a:gd name="T70" fmla="*/ 0 w 97"/>
              <a:gd name="T71" fmla="*/ 16 h 97"/>
              <a:gd name="T72" fmla="*/ 6 w 97"/>
              <a:gd name="T73" fmla="*/ 28 h 97"/>
              <a:gd name="T74" fmla="*/ 11 w 97"/>
              <a:gd name="T75" fmla="*/ 28 h 97"/>
              <a:gd name="T76" fmla="*/ 30 w 97"/>
              <a:gd name="T77" fmla="*/ 46 h 97"/>
              <a:gd name="T78" fmla="*/ 4 w 97"/>
              <a:gd name="T79" fmla="*/ 72 h 97"/>
              <a:gd name="T80" fmla="*/ 0 w 97"/>
              <a:gd name="T81" fmla="*/ 82 h 97"/>
              <a:gd name="T82" fmla="*/ 10 w 97"/>
              <a:gd name="T83" fmla="*/ 81 h 97"/>
              <a:gd name="T84" fmla="*/ 15 w 97"/>
              <a:gd name="T85" fmla="*/ 76 h 97"/>
              <a:gd name="T86" fmla="*/ 20 w 97"/>
              <a:gd name="T87" fmla="*/ 81 h 97"/>
              <a:gd name="T88" fmla="*/ 15 w 97"/>
              <a:gd name="T89" fmla="*/ 86 h 97"/>
              <a:gd name="T90" fmla="*/ 10 w 97"/>
              <a:gd name="T91" fmla="*/ 81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7" h="97">
                <a:moveTo>
                  <a:pt x="0" y="82"/>
                </a:moveTo>
                <a:cubicBezTo>
                  <a:pt x="0" y="90"/>
                  <a:pt x="6" y="96"/>
                  <a:pt x="14" y="96"/>
                </a:cubicBezTo>
                <a:cubicBezTo>
                  <a:pt x="18" y="96"/>
                  <a:pt x="22" y="95"/>
                  <a:pt x="24" y="92"/>
                </a:cubicBezTo>
                <a:cubicBezTo>
                  <a:pt x="50" y="67"/>
                  <a:pt x="50" y="67"/>
                  <a:pt x="50" y="67"/>
                </a:cubicBezTo>
                <a:cubicBezTo>
                  <a:pt x="57" y="73"/>
                  <a:pt x="57" y="73"/>
                  <a:pt x="57" y="73"/>
                </a:cubicBezTo>
                <a:cubicBezTo>
                  <a:pt x="56" y="77"/>
                  <a:pt x="57" y="81"/>
                  <a:pt x="59" y="83"/>
                </a:cubicBezTo>
                <a:cubicBezTo>
                  <a:pt x="69" y="93"/>
                  <a:pt x="69" y="93"/>
                  <a:pt x="69" y="93"/>
                </a:cubicBezTo>
                <a:cubicBezTo>
                  <a:pt x="73" y="97"/>
                  <a:pt x="80" y="97"/>
                  <a:pt x="84" y="93"/>
                </a:cubicBezTo>
                <a:cubicBezTo>
                  <a:pt x="88" y="90"/>
                  <a:pt x="88" y="83"/>
                  <a:pt x="84" y="79"/>
                </a:cubicBezTo>
                <a:cubicBezTo>
                  <a:pt x="74" y="69"/>
                  <a:pt x="74" y="69"/>
                  <a:pt x="74" y="69"/>
                </a:cubicBezTo>
                <a:cubicBezTo>
                  <a:pt x="71" y="66"/>
                  <a:pt x="67" y="66"/>
                  <a:pt x="64" y="66"/>
                </a:cubicBezTo>
                <a:cubicBezTo>
                  <a:pt x="57" y="60"/>
                  <a:pt x="57" y="60"/>
                  <a:pt x="57" y="60"/>
                </a:cubicBezTo>
                <a:cubicBezTo>
                  <a:pt x="61" y="55"/>
                  <a:pt x="61" y="55"/>
                  <a:pt x="61" y="55"/>
                </a:cubicBezTo>
                <a:cubicBezTo>
                  <a:pt x="71" y="58"/>
                  <a:pt x="81" y="55"/>
                  <a:pt x="88" y="48"/>
                </a:cubicBezTo>
                <a:cubicBezTo>
                  <a:pt x="94" y="43"/>
                  <a:pt x="96" y="37"/>
                  <a:pt x="97" y="30"/>
                </a:cubicBezTo>
                <a:cubicBezTo>
                  <a:pt x="97" y="30"/>
                  <a:pt x="97" y="30"/>
                  <a:pt x="97" y="30"/>
                </a:cubicBezTo>
                <a:cubicBezTo>
                  <a:pt x="97" y="28"/>
                  <a:pt x="95" y="26"/>
                  <a:pt x="93" y="26"/>
                </a:cubicBezTo>
                <a:cubicBezTo>
                  <a:pt x="92" y="26"/>
                  <a:pt x="91" y="26"/>
                  <a:pt x="90" y="27"/>
                </a:cubicBezTo>
                <a:cubicBezTo>
                  <a:pt x="89" y="28"/>
                  <a:pt x="89" y="28"/>
                  <a:pt x="89" y="28"/>
                </a:cubicBezTo>
                <a:cubicBezTo>
                  <a:pt x="85" y="32"/>
                  <a:pt x="85" y="32"/>
                  <a:pt x="85" y="32"/>
                </a:cubicBezTo>
                <a:cubicBezTo>
                  <a:pt x="82" y="35"/>
                  <a:pt x="78" y="36"/>
                  <a:pt x="74" y="36"/>
                </a:cubicBezTo>
                <a:cubicBezTo>
                  <a:pt x="70" y="36"/>
                  <a:pt x="67" y="34"/>
                  <a:pt x="64" y="32"/>
                </a:cubicBezTo>
                <a:cubicBezTo>
                  <a:pt x="62" y="29"/>
                  <a:pt x="60" y="26"/>
                  <a:pt x="60" y="22"/>
                </a:cubicBezTo>
                <a:cubicBezTo>
                  <a:pt x="60" y="18"/>
                  <a:pt x="62" y="14"/>
                  <a:pt x="64" y="12"/>
                </a:cubicBezTo>
                <a:cubicBezTo>
                  <a:pt x="68" y="8"/>
                  <a:pt x="68" y="8"/>
                  <a:pt x="68" y="8"/>
                </a:cubicBezTo>
                <a:cubicBezTo>
                  <a:pt x="69" y="7"/>
                  <a:pt x="69" y="7"/>
                  <a:pt x="69" y="7"/>
                </a:cubicBezTo>
                <a:cubicBezTo>
                  <a:pt x="70" y="6"/>
                  <a:pt x="71" y="5"/>
                  <a:pt x="71" y="4"/>
                </a:cubicBezTo>
                <a:cubicBezTo>
                  <a:pt x="71" y="1"/>
                  <a:pt x="69" y="0"/>
                  <a:pt x="67" y="0"/>
                </a:cubicBezTo>
                <a:cubicBezTo>
                  <a:pt x="66" y="0"/>
                  <a:pt x="66" y="0"/>
                  <a:pt x="66" y="0"/>
                </a:cubicBezTo>
                <a:cubicBezTo>
                  <a:pt x="60" y="0"/>
                  <a:pt x="53" y="3"/>
                  <a:pt x="48" y="8"/>
                </a:cubicBezTo>
                <a:cubicBezTo>
                  <a:pt x="41" y="15"/>
                  <a:pt x="39" y="26"/>
                  <a:pt x="41" y="35"/>
                </a:cubicBezTo>
                <a:cubicBezTo>
                  <a:pt x="37" y="39"/>
                  <a:pt x="37" y="39"/>
                  <a:pt x="37" y="39"/>
                </a:cubicBezTo>
                <a:cubicBezTo>
                  <a:pt x="18" y="21"/>
                  <a:pt x="18" y="21"/>
                  <a:pt x="18" y="21"/>
                </a:cubicBezTo>
                <a:cubicBezTo>
                  <a:pt x="18" y="16"/>
                  <a:pt x="18" y="16"/>
                  <a:pt x="18" y="16"/>
                </a:cubicBezTo>
                <a:cubicBezTo>
                  <a:pt x="6" y="10"/>
                  <a:pt x="6" y="10"/>
                  <a:pt x="6" y="10"/>
                </a:cubicBezTo>
                <a:cubicBezTo>
                  <a:pt x="0" y="16"/>
                  <a:pt x="0" y="16"/>
                  <a:pt x="0" y="16"/>
                </a:cubicBezTo>
                <a:cubicBezTo>
                  <a:pt x="6" y="28"/>
                  <a:pt x="6" y="28"/>
                  <a:pt x="6" y="28"/>
                </a:cubicBezTo>
                <a:cubicBezTo>
                  <a:pt x="11" y="28"/>
                  <a:pt x="11" y="28"/>
                  <a:pt x="11" y="28"/>
                </a:cubicBezTo>
                <a:cubicBezTo>
                  <a:pt x="30" y="46"/>
                  <a:pt x="30" y="46"/>
                  <a:pt x="30" y="46"/>
                </a:cubicBezTo>
                <a:cubicBezTo>
                  <a:pt x="4" y="72"/>
                  <a:pt x="4" y="72"/>
                  <a:pt x="4" y="72"/>
                </a:cubicBezTo>
                <a:cubicBezTo>
                  <a:pt x="1" y="75"/>
                  <a:pt x="0" y="78"/>
                  <a:pt x="0" y="82"/>
                </a:cubicBezTo>
                <a:close/>
                <a:moveTo>
                  <a:pt x="10" y="81"/>
                </a:moveTo>
                <a:cubicBezTo>
                  <a:pt x="10" y="78"/>
                  <a:pt x="12" y="76"/>
                  <a:pt x="15" y="76"/>
                </a:cubicBezTo>
                <a:cubicBezTo>
                  <a:pt x="18" y="76"/>
                  <a:pt x="20" y="78"/>
                  <a:pt x="20" y="81"/>
                </a:cubicBezTo>
                <a:cubicBezTo>
                  <a:pt x="20" y="84"/>
                  <a:pt x="18" y="86"/>
                  <a:pt x="15" y="86"/>
                </a:cubicBezTo>
                <a:cubicBezTo>
                  <a:pt x="12" y="86"/>
                  <a:pt x="10" y="84"/>
                  <a:pt x="10" y="8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144" name="Group 143"/>
          <p:cNvGrpSpPr/>
          <p:nvPr userDrawn="1"/>
        </p:nvGrpSpPr>
        <p:grpSpPr>
          <a:xfrm>
            <a:off x="9829801" y="2392363"/>
            <a:ext cx="207433" cy="355600"/>
            <a:chOff x="7372350" y="2392363"/>
            <a:chExt cx="155575" cy="355600"/>
          </a:xfrm>
        </p:grpSpPr>
        <p:sp>
          <p:nvSpPr>
            <p:cNvPr id="145" name="Freeform 123"/>
            <p:cNvSpPr>
              <a:spLocks/>
            </p:cNvSpPr>
            <p:nvPr userDrawn="1"/>
          </p:nvSpPr>
          <p:spPr bwMode="auto">
            <a:xfrm>
              <a:off x="7372350" y="2505075"/>
              <a:ext cx="155575" cy="242888"/>
            </a:xfrm>
            <a:custGeom>
              <a:avLst/>
              <a:gdLst>
                <a:gd name="T0" fmla="*/ 76 w 98"/>
                <a:gd name="T1" fmla="*/ 134 h 153"/>
                <a:gd name="T2" fmla="*/ 76 w 98"/>
                <a:gd name="T3" fmla="*/ 0 h 153"/>
                <a:gd name="T4" fmla="*/ 0 w 98"/>
                <a:gd name="T5" fmla="*/ 0 h 153"/>
                <a:gd name="T6" fmla="*/ 0 w 98"/>
                <a:gd name="T7" fmla="*/ 19 h 153"/>
                <a:gd name="T8" fmla="*/ 22 w 98"/>
                <a:gd name="T9" fmla="*/ 19 h 153"/>
                <a:gd name="T10" fmla="*/ 22 w 98"/>
                <a:gd name="T11" fmla="*/ 134 h 153"/>
                <a:gd name="T12" fmla="*/ 0 w 98"/>
                <a:gd name="T13" fmla="*/ 134 h 153"/>
                <a:gd name="T14" fmla="*/ 0 w 98"/>
                <a:gd name="T15" fmla="*/ 153 h 153"/>
                <a:gd name="T16" fmla="*/ 98 w 98"/>
                <a:gd name="T17" fmla="*/ 153 h 153"/>
                <a:gd name="T18" fmla="*/ 98 w 98"/>
                <a:gd name="T19" fmla="*/ 134 h 153"/>
                <a:gd name="T20" fmla="*/ 76 w 98"/>
                <a:gd name="T21" fmla="*/ 134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8" h="153">
                  <a:moveTo>
                    <a:pt x="76" y="134"/>
                  </a:moveTo>
                  <a:lnTo>
                    <a:pt x="76" y="0"/>
                  </a:lnTo>
                  <a:lnTo>
                    <a:pt x="0" y="0"/>
                  </a:lnTo>
                  <a:lnTo>
                    <a:pt x="0" y="19"/>
                  </a:lnTo>
                  <a:lnTo>
                    <a:pt x="22" y="19"/>
                  </a:lnTo>
                  <a:lnTo>
                    <a:pt x="22" y="134"/>
                  </a:lnTo>
                  <a:lnTo>
                    <a:pt x="0" y="134"/>
                  </a:lnTo>
                  <a:lnTo>
                    <a:pt x="0" y="153"/>
                  </a:lnTo>
                  <a:lnTo>
                    <a:pt x="98" y="153"/>
                  </a:lnTo>
                  <a:lnTo>
                    <a:pt x="98" y="134"/>
                  </a:lnTo>
                  <a:lnTo>
                    <a:pt x="76" y="13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46" name="Freeform 124"/>
            <p:cNvSpPr>
              <a:spLocks/>
            </p:cNvSpPr>
            <p:nvPr userDrawn="1"/>
          </p:nvSpPr>
          <p:spPr bwMode="auto">
            <a:xfrm>
              <a:off x="7399338" y="2392363"/>
              <a:ext cx="101600" cy="85725"/>
            </a:xfrm>
            <a:custGeom>
              <a:avLst/>
              <a:gdLst>
                <a:gd name="T0" fmla="*/ 4 w 26"/>
                <a:gd name="T1" fmla="*/ 19 h 22"/>
                <a:gd name="T2" fmla="*/ 13 w 26"/>
                <a:gd name="T3" fmla="*/ 22 h 22"/>
                <a:gd name="T4" fmla="*/ 23 w 26"/>
                <a:gd name="T5" fmla="*/ 19 h 22"/>
                <a:gd name="T6" fmla="*/ 26 w 26"/>
                <a:gd name="T7" fmla="*/ 11 h 22"/>
                <a:gd name="T8" fmla="*/ 23 w 26"/>
                <a:gd name="T9" fmla="*/ 3 h 22"/>
                <a:gd name="T10" fmla="*/ 13 w 26"/>
                <a:gd name="T11" fmla="*/ 0 h 22"/>
                <a:gd name="T12" fmla="*/ 4 w 26"/>
                <a:gd name="T13" fmla="*/ 3 h 22"/>
                <a:gd name="T14" fmla="*/ 0 w 26"/>
                <a:gd name="T15" fmla="*/ 11 h 22"/>
                <a:gd name="T16" fmla="*/ 4 w 26"/>
                <a:gd name="T17" fmla="*/ 19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2">
                  <a:moveTo>
                    <a:pt x="4" y="19"/>
                  </a:moveTo>
                  <a:cubicBezTo>
                    <a:pt x="6" y="21"/>
                    <a:pt x="9" y="22"/>
                    <a:pt x="13" y="22"/>
                  </a:cubicBezTo>
                  <a:cubicBezTo>
                    <a:pt x="17" y="22"/>
                    <a:pt x="20" y="21"/>
                    <a:pt x="23" y="19"/>
                  </a:cubicBezTo>
                  <a:cubicBezTo>
                    <a:pt x="25" y="17"/>
                    <a:pt x="26" y="15"/>
                    <a:pt x="26" y="11"/>
                  </a:cubicBezTo>
                  <a:cubicBezTo>
                    <a:pt x="26" y="8"/>
                    <a:pt x="25" y="5"/>
                    <a:pt x="23" y="3"/>
                  </a:cubicBezTo>
                  <a:cubicBezTo>
                    <a:pt x="20" y="1"/>
                    <a:pt x="17" y="0"/>
                    <a:pt x="13" y="0"/>
                  </a:cubicBezTo>
                  <a:cubicBezTo>
                    <a:pt x="9" y="0"/>
                    <a:pt x="6" y="1"/>
                    <a:pt x="4" y="3"/>
                  </a:cubicBezTo>
                  <a:cubicBezTo>
                    <a:pt x="1" y="5"/>
                    <a:pt x="0" y="8"/>
                    <a:pt x="0" y="11"/>
                  </a:cubicBezTo>
                  <a:cubicBezTo>
                    <a:pt x="0" y="15"/>
                    <a:pt x="1" y="17"/>
                    <a:pt x="4" y="1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147" name="Freeform 125"/>
          <p:cNvSpPr>
            <a:spLocks noEditPoints="1"/>
          </p:cNvSpPr>
          <p:nvPr userDrawn="1"/>
        </p:nvSpPr>
        <p:spPr bwMode="auto">
          <a:xfrm>
            <a:off x="3492500" y="3184526"/>
            <a:ext cx="586317" cy="385763"/>
          </a:xfrm>
          <a:custGeom>
            <a:avLst/>
            <a:gdLst>
              <a:gd name="T0" fmla="*/ 97 w 114"/>
              <a:gd name="T1" fmla="*/ 67 h 100"/>
              <a:gd name="T2" fmla="*/ 92 w 114"/>
              <a:gd name="T3" fmla="*/ 59 h 100"/>
              <a:gd name="T4" fmla="*/ 56 w 114"/>
              <a:gd name="T5" fmla="*/ 87 h 100"/>
              <a:gd name="T6" fmla="*/ 23 w 114"/>
              <a:gd name="T7" fmla="*/ 66 h 100"/>
              <a:gd name="T8" fmla="*/ 34 w 114"/>
              <a:gd name="T9" fmla="*/ 66 h 100"/>
              <a:gd name="T10" fmla="*/ 17 w 114"/>
              <a:gd name="T11" fmla="*/ 37 h 100"/>
              <a:gd name="T12" fmla="*/ 0 w 114"/>
              <a:gd name="T13" fmla="*/ 66 h 100"/>
              <a:gd name="T14" fmla="*/ 9 w 114"/>
              <a:gd name="T15" fmla="*/ 66 h 100"/>
              <a:gd name="T16" fmla="*/ 56 w 114"/>
              <a:gd name="T17" fmla="*/ 100 h 100"/>
              <a:gd name="T18" fmla="*/ 107 w 114"/>
              <a:gd name="T19" fmla="*/ 50 h 100"/>
              <a:gd name="T20" fmla="*/ 107 w 114"/>
              <a:gd name="T21" fmla="*/ 50 h 100"/>
              <a:gd name="T22" fmla="*/ 97 w 114"/>
              <a:gd name="T23" fmla="*/ 67 h 100"/>
              <a:gd name="T24" fmla="*/ 17 w 114"/>
              <a:gd name="T25" fmla="*/ 31 h 100"/>
              <a:gd name="T26" fmla="*/ 21 w 114"/>
              <a:gd name="T27" fmla="*/ 38 h 100"/>
              <a:gd name="T28" fmla="*/ 56 w 114"/>
              <a:gd name="T29" fmla="*/ 13 h 100"/>
              <a:gd name="T30" fmla="*/ 88 w 114"/>
              <a:gd name="T31" fmla="*/ 31 h 100"/>
              <a:gd name="T32" fmla="*/ 80 w 114"/>
              <a:gd name="T33" fmla="*/ 31 h 100"/>
              <a:gd name="T34" fmla="*/ 97 w 114"/>
              <a:gd name="T35" fmla="*/ 60 h 100"/>
              <a:gd name="T36" fmla="*/ 114 w 114"/>
              <a:gd name="T37" fmla="*/ 31 h 100"/>
              <a:gd name="T38" fmla="*/ 103 w 114"/>
              <a:gd name="T39" fmla="*/ 31 h 100"/>
              <a:gd name="T40" fmla="*/ 56 w 114"/>
              <a:gd name="T41" fmla="*/ 0 h 100"/>
              <a:gd name="T42" fmla="*/ 6 w 114"/>
              <a:gd name="T43" fmla="*/ 50 h 100"/>
              <a:gd name="T44" fmla="*/ 6 w 114"/>
              <a:gd name="T45" fmla="*/ 50 h 100"/>
              <a:gd name="T46" fmla="*/ 17 w 114"/>
              <a:gd name="T47" fmla="*/ 31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4" h="100">
                <a:moveTo>
                  <a:pt x="97" y="67"/>
                </a:moveTo>
                <a:cubicBezTo>
                  <a:pt x="92" y="59"/>
                  <a:pt x="92" y="59"/>
                  <a:pt x="92" y="59"/>
                </a:cubicBezTo>
                <a:cubicBezTo>
                  <a:pt x="88" y="75"/>
                  <a:pt x="74" y="87"/>
                  <a:pt x="56" y="87"/>
                </a:cubicBezTo>
                <a:cubicBezTo>
                  <a:pt x="42" y="87"/>
                  <a:pt x="29" y="79"/>
                  <a:pt x="23" y="66"/>
                </a:cubicBezTo>
                <a:cubicBezTo>
                  <a:pt x="34" y="66"/>
                  <a:pt x="34" y="66"/>
                  <a:pt x="34" y="66"/>
                </a:cubicBezTo>
                <a:cubicBezTo>
                  <a:pt x="17" y="37"/>
                  <a:pt x="17" y="37"/>
                  <a:pt x="17" y="37"/>
                </a:cubicBezTo>
                <a:cubicBezTo>
                  <a:pt x="0" y="66"/>
                  <a:pt x="0" y="66"/>
                  <a:pt x="0" y="66"/>
                </a:cubicBezTo>
                <a:cubicBezTo>
                  <a:pt x="9" y="66"/>
                  <a:pt x="9" y="66"/>
                  <a:pt x="9" y="66"/>
                </a:cubicBezTo>
                <a:cubicBezTo>
                  <a:pt x="16" y="86"/>
                  <a:pt x="35" y="100"/>
                  <a:pt x="56" y="100"/>
                </a:cubicBezTo>
                <a:cubicBezTo>
                  <a:pt x="84" y="100"/>
                  <a:pt x="107" y="77"/>
                  <a:pt x="107" y="50"/>
                </a:cubicBezTo>
                <a:cubicBezTo>
                  <a:pt x="107" y="50"/>
                  <a:pt x="107" y="50"/>
                  <a:pt x="107" y="50"/>
                </a:cubicBezTo>
                <a:lnTo>
                  <a:pt x="97" y="67"/>
                </a:lnTo>
                <a:close/>
                <a:moveTo>
                  <a:pt x="17" y="31"/>
                </a:moveTo>
                <a:cubicBezTo>
                  <a:pt x="21" y="38"/>
                  <a:pt x="21" y="38"/>
                  <a:pt x="21" y="38"/>
                </a:cubicBezTo>
                <a:cubicBezTo>
                  <a:pt x="26" y="23"/>
                  <a:pt x="40" y="13"/>
                  <a:pt x="56" y="13"/>
                </a:cubicBezTo>
                <a:cubicBezTo>
                  <a:pt x="70" y="13"/>
                  <a:pt x="82" y="20"/>
                  <a:pt x="88" y="31"/>
                </a:cubicBezTo>
                <a:cubicBezTo>
                  <a:pt x="80" y="31"/>
                  <a:pt x="80" y="31"/>
                  <a:pt x="80" y="31"/>
                </a:cubicBezTo>
                <a:cubicBezTo>
                  <a:pt x="97" y="60"/>
                  <a:pt x="97" y="60"/>
                  <a:pt x="97" y="60"/>
                </a:cubicBezTo>
                <a:cubicBezTo>
                  <a:pt x="114" y="31"/>
                  <a:pt x="114" y="31"/>
                  <a:pt x="114" y="31"/>
                </a:cubicBezTo>
                <a:cubicBezTo>
                  <a:pt x="103" y="31"/>
                  <a:pt x="103" y="31"/>
                  <a:pt x="103" y="31"/>
                </a:cubicBezTo>
                <a:cubicBezTo>
                  <a:pt x="95" y="13"/>
                  <a:pt x="77" y="0"/>
                  <a:pt x="56" y="0"/>
                </a:cubicBezTo>
                <a:cubicBezTo>
                  <a:pt x="29" y="0"/>
                  <a:pt x="6" y="22"/>
                  <a:pt x="6" y="50"/>
                </a:cubicBezTo>
                <a:cubicBezTo>
                  <a:pt x="6" y="50"/>
                  <a:pt x="6" y="50"/>
                  <a:pt x="6" y="50"/>
                </a:cubicBezTo>
                <a:lnTo>
                  <a:pt x="17" y="3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48" name="Freeform 126"/>
          <p:cNvSpPr>
            <a:spLocks noEditPoints="1"/>
          </p:cNvSpPr>
          <p:nvPr userDrawn="1"/>
        </p:nvSpPr>
        <p:spPr bwMode="auto">
          <a:xfrm>
            <a:off x="9937752" y="1839914"/>
            <a:ext cx="258233" cy="390525"/>
          </a:xfrm>
          <a:custGeom>
            <a:avLst/>
            <a:gdLst>
              <a:gd name="T0" fmla="*/ 25 w 50"/>
              <a:gd name="T1" fmla="*/ 11 h 101"/>
              <a:gd name="T2" fmla="*/ 13 w 50"/>
              <a:gd name="T3" fmla="*/ 23 h 101"/>
              <a:gd name="T4" fmla="*/ 25 w 50"/>
              <a:gd name="T5" fmla="*/ 35 h 101"/>
              <a:gd name="T6" fmla="*/ 37 w 50"/>
              <a:gd name="T7" fmla="*/ 23 h 101"/>
              <a:gd name="T8" fmla="*/ 25 w 50"/>
              <a:gd name="T9" fmla="*/ 11 h 101"/>
              <a:gd name="T10" fmla="*/ 50 w 50"/>
              <a:gd name="T11" fmla="*/ 81 h 101"/>
              <a:gd name="T12" fmla="*/ 48 w 50"/>
              <a:gd name="T13" fmla="*/ 78 h 101"/>
              <a:gd name="T14" fmla="*/ 26 w 50"/>
              <a:gd name="T15" fmla="*/ 87 h 101"/>
              <a:gd name="T16" fmla="*/ 38 w 50"/>
              <a:gd name="T17" fmla="*/ 42 h 101"/>
              <a:gd name="T18" fmla="*/ 48 w 50"/>
              <a:gd name="T19" fmla="*/ 23 h 101"/>
              <a:gd name="T20" fmla="*/ 25 w 50"/>
              <a:gd name="T21" fmla="*/ 0 h 101"/>
              <a:gd name="T22" fmla="*/ 2 w 50"/>
              <a:gd name="T23" fmla="*/ 23 h 101"/>
              <a:gd name="T24" fmla="*/ 12 w 50"/>
              <a:gd name="T25" fmla="*/ 42 h 101"/>
              <a:gd name="T26" fmla="*/ 24 w 50"/>
              <a:gd name="T27" fmla="*/ 87 h 101"/>
              <a:gd name="T28" fmla="*/ 2 w 50"/>
              <a:gd name="T29" fmla="*/ 78 h 101"/>
              <a:gd name="T30" fmla="*/ 0 w 50"/>
              <a:gd name="T31" fmla="*/ 81 h 101"/>
              <a:gd name="T32" fmla="*/ 20 w 50"/>
              <a:gd name="T33" fmla="*/ 89 h 101"/>
              <a:gd name="T34" fmla="*/ 0 w 50"/>
              <a:gd name="T35" fmla="*/ 97 h 101"/>
              <a:gd name="T36" fmla="*/ 2 w 50"/>
              <a:gd name="T37" fmla="*/ 101 h 101"/>
              <a:gd name="T38" fmla="*/ 25 w 50"/>
              <a:gd name="T39" fmla="*/ 91 h 101"/>
              <a:gd name="T40" fmla="*/ 25 w 50"/>
              <a:gd name="T41" fmla="*/ 91 h 101"/>
              <a:gd name="T42" fmla="*/ 25 w 50"/>
              <a:gd name="T43" fmla="*/ 91 h 101"/>
              <a:gd name="T44" fmla="*/ 48 w 50"/>
              <a:gd name="T45" fmla="*/ 101 h 101"/>
              <a:gd name="T46" fmla="*/ 50 w 50"/>
              <a:gd name="T47" fmla="*/ 97 h 101"/>
              <a:gd name="T48" fmla="*/ 30 w 50"/>
              <a:gd name="T49" fmla="*/ 89 h 101"/>
              <a:gd name="T50" fmla="*/ 50 w 50"/>
              <a:gd name="T51" fmla="*/ 81 h 101"/>
              <a:gd name="T52" fmla="*/ 25 w 50"/>
              <a:gd name="T53" fmla="*/ 41 h 101"/>
              <a:gd name="T54" fmla="*/ 15 w 50"/>
              <a:gd name="T55" fmla="*/ 38 h 101"/>
              <a:gd name="T56" fmla="*/ 7 w 50"/>
              <a:gd name="T57" fmla="*/ 23 h 101"/>
              <a:gd name="T58" fmla="*/ 25 w 50"/>
              <a:gd name="T59" fmla="*/ 4 h 101"/>
              <a:gd name="T60" fmla="*/ 44 w 50"/>
              <a:gd name="T61" fmla="*/ 23 h 101"/>
              <a:gd name="T62" fmla="*/ 35 w 50"/>
              <a:gd name="T63" fmla="*/ 38 h 101"/>
              <a:gd name="T64" fmla="*/ 25 w 50"/>
              <a:gd name="T65" fmla="*/ 4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0" h="101">
                <a:moveTo>
                  <a:pt x="25" y="11"/>
                </a:moveTo>
                <a:cubicBezTo>
                  <a:pt x="19" y="11"/>
                  <a:pt x="13" y="17"/>
                  <a:pt x="13" y="23"/>
                </a:cubicBezTo>
                <a:cubicBezTo>
                  <a:pt x="13" y="29"/>
                  <a:pt x="19" y="35"/>
                  <a:pt x="25" y="35"/>
                </a:cubicBezTo>
                <a:cubicBezTo>
                  <a:pt x="31" y="35"/>
                  <a:pt x="37" y="29"/>
                  <a:pt x="37" y="23"/>
                </a:cubicBezTo>
                <a:cubicBezTo>
                  <a:pt x="37" y="17"/>
                  <a:pt x="31" y="11"/>
                  <a:pt x="25" y="11"/>
                </a:cubicBezTo>
                <a:close/>
                <a:moveTo>
                  <a:pt x="50" y="81"/>
                </a:moveTo>
                <a:cubicBezTo>
                  <a:pt x="48" y="78"/>
                  <a:pt x="48" y="78"/>
                  <a:pt x="48" y="78"/>
                </a:cubicBezTo>
                <a:cubicBezTo>
                  <a:pt x="26" y="87"/>
                  <a:pt x="26" y="87"/>
                  <a:pt x="26" y="87"/>
                </a:cubicBezTo>
                <a:cubicBezTo>
                  <a:pt x="38" y="42"/>
                  <a:pt x="38" y="42"/>
                  <a:pt x="38" y="42"/>
                </a:cubicBezTo>
                <a:cubicBezTo>
                  <a:pt x="44" y="38"/>
                  <a:pt x="48" y="31"/>
                  <a:pt x="48" y="23"/>
                </a:cubicBezTo>
                <a:cubicBezTo>
                  <a:pt x="48" y="10"/>
                  <a:pt x="38" y="0"/>
                  <a:pt x="25" y="0"/>
                </a:cubicBezTo>
                <a:cubicBezTo>
                  <a:pt x="12" y="0"/>
                  <a:pt x="2" y="10"/>
                  <a:pt x="2" y="23"/>
                </a:cubicBezTo>
                <a:cubicBezTo>
                  <a:pt x="2" y="31"/>
                  <a:pt x="6" y="38"/>
                  <a:pt x="12" y="42"/>
                </a:cubicBezTo>
                <a:cubicBezTo>
                  <a:pt x="24" y="87"/>
                  <a:pt x="24" y="87"/>
                  <a:pt x="24" y="87"/>
                </a:cubicBezTo>
                <a:cubicBezTo>
                  <a:pt x="2" y="78"/>
                  <a:pt x="2" y="78"/>
                  <a:pt x="2" y="78"/>
                </a:cubicBezTo>
                <a:cubicBezTo>
                  <a:pt x="0" y="81"/>
                  <a:pt x="0" y="81"/>
                  <a:pt x="0" y="81"/>
                </a:cubicBezTo>
                <a:cubicBezTo>
                  <a:pt x="20" y="89"/>
                  <a:pt x="20" y="89"/>
                  <a:pt x="20" y="89"/>
                </a:cubicBezTo>
                <a:cubicBezTo>
                  <a:pt x="0" y="97"/>
                  <a:pt x="0" y="97"/>
                  <a:pt x="0" y="97"/>
                </a:cubicBezTo>
                <a:cubicBezTo>
                  <a:pt x="2" y="101"/>
                  <a:pt x="2" y="101"/>
                  <a:pt x="2" y="101"/>
                </a:cubicBezTo>
                <a:cubicBezTo>
                  <a:pt x="25" y="91"/>
                  <a:pt x="25" y="91"/>
                  <a:pt x="25" y="91"/>
                </a:cubicBezTo>
                <a:cubicBezTo>
                  <a:pt x="25" y="91"/>
                  <a:pt x="25" y="91"/>
                  <a:pt x="25" y="91"/>
                </a:cubicBezTo>
                <a:cubicBezTo>
                  <a:pt x="25" y="91"/>
                  <a:pt x="25" y="91"/>
                  <a:pt x="25" y="91"/>
                </a:cubicBezTo>
                <a:cubicBezTo>
                  <a:pt x="48" y="101"/>
                  <a:pt x="48" y="101"/>
                  <a:pt x="48" y="101"/>
                </a:cubicBezTo>
                <a:cubicBezTo>
                  <a:pt x="50" y="97"/>
                  <a:pt x="50" y="97"/>
                  <a:pt x="50" y="97"/>
                </a:cubicBezTo>
                <a:cubicBezTo>
                  <a:pt x="30" y="89"/>
                  <a:pt x="30" y="89"/>
                  <a:pt x="30" y="89"/>
                </a:cubicBezTo>
                <a:lnTo>
                  <a:pt x="50" y="81"/>
                </a:lnTo>
                <a:close/>
                <a:moveTo>
                  <a:pt x="25" y="41"/>
                </a:moveTo>
                <a:cubicBezTo>
                  <a:pt x="21" y="41"/>
                  <a:pt x="18" y="40"/>
                  <a:pt x="15" y="38"/>
                </a:cubicBezTo>
                <a:cubicBezTo>
                  <a:pt x="10" y="35"/>
                  <a:pt x="7" y="29"/>
                  <a:pt x="7" y="23"/>
                </a:cubicBezTo>
                <a:cubicBezTo>
                  <a:pt x="7" y="13"/>
                  <a:pt x="15" y="4"/>
                  <a:pt x="25" y="4"/>
                </a:cubicBezTo>
                <a:cubicBezTo>
                  <a:pt x="35" y="4"/>
                  <a:pt x="44" y="13"/>
                  <a:pt x="44" y="23"/>
                </a:cubicBezTo>
                <a:cubicBezTo>
                  <a:pt x="44" y="29"/>
                  <a:pt x="40" y="35"/>
                  <a:pt x="35" y="38"/>
                </a:cubicBezTo>
                <a:cubicBezTo>
                  <a:pt x="32" y="40"/>
                  <a:pt x="29" y="41"/>
                  <a:pt x="25" y="4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49" name="Freeform 127"/>
          <p:cNvSpPr>
            <a:spLocks noEditPoints="1"/>
          </p:cNvSpPr>
          <p:nvPr userDrawn="1"/>
        </p:nvSpPr>
        <p:spPr bwMode="auto">
          <a:xfrm>
            <a:off x="2914651" y="3602038"/>
            <a:ext cx="541867" cy="363538"/>
          </a:xfrm>
          <a:custGeom>
            <a:avLst/>
            <a:gdLst>
              <a:gd name="T0" fmla="*/ 52 w 105"/>
              <a:gd name="T1" fmla="*/ 0 h 94"/>
              <a:gd name="T2" fmla="*/ 0 w 105"/>
              <a:gd name="T3" fmla="*/ 50 h 94"/>
              <a:gd name="T4" fmla="*/ 8 w 105"/>
              <a:gd name="T5" fmla="*/ 57 h 94"/>
              <a:gd name="T6" fmla="*/ 14 w 105"/>
              <a:gd name="T7" fmla="*/ 51 h 94"/>
              <a:gd name="T8" fmla="*/ 14 w 105"/>
              <a:gd name="T9" fmla="*/ 94 h 94"/>
              <a:gd name="T10" fmla="*/ 91 w 105"/>
              <a:gd name="T11" fmla="*/ 94 h 94"/>
              <a:gd name="T12" fmla="*/ 91 w 105"/>
              <a:gd name="T13" fmla="*/ 52 h 94"/>
              <a:gd name="T14" fmla="*/ 97 w 105"/>
              <a:gd name="T15" fmla="*/ 57 h 94"/>
              <a:gd name="T16" fmla="*/ 105 w 105"/>
              <a:gd name="T17" fmla="*/ 50 h 94"/>
              <a:gd name="T18" fmla="*/ 52 w 105"/>
              <a:gd name="T19" fmla="*/ 0 h 94"/>
              <a:gd name="T20" fmla="*/ 51 w 105"/>
              <a:gd name="T21" fmla="*/ 79 h 94"/>
              <a:gd name="T22" fmla="*/ 40 w 105"/>
              <a:gd name="T23" fmla="*/ 79 h 94"/>
              <a:gd name="T24" fmla="*/ 40 w 105"/>
              <a:gd name="T25" fmla="*/ 66 h 94"/>
              <a:gd name="T26" fmla="*/ 51 w 105"/>
              <a:gd name="T27" fmla="*/ 66 h 94"/>
              <a:gd name="T28" fmla="*/ 51 w 105"/>
              <a:gd name="T29" fmla="*/ 79 h 94"/>
              <a:gd name="T30" fmla="*/ 51 w 105"/>
              <a:gd name="T31" fmla="*/ 63 h 94"/>
              <a:gd name="T32" fmla="*/ 40 w 105"/>
              <a:gd name="T33" fmla="*/ 63 h 94"/>
              <a:gd name="T34" fmla="*/ 40 w 105"/>
              <a:gd name="T35" fmla="*/ 51 h 94"/>
              <a:gd name="T36" fmla="*/ 51 w 105"/>
              <a:gd name="T37" fmla="*/ 51 h 94"/>
              <a:gd name="T38" fmla="*/ 51 w 105"/>
              <a:gd name="T39" fmla="*/ 63 h 94"/>
              <a:gd name="T40" fmla="*/ 65 w 105"/>
              <a:gd name="T41" fmla="*/ 79 h 94"/>
              <a:gd name="T42" fmla="*/ 54 w 105"/>
              <a:gd name="T43" fmla="*/ 79 h 94"/>
              <a:gd name="T44" fmla="*/ 54 w 105"/>
              <a:gd name="T45" fmla="*/ 66 h 94"/>
              <a:gd name="T46" fmla="*/ 65 w 105"/>
              <a:gd name="T47" fmla="*/ 66 h 94"/>
              <a:gd name="T48" fmla="*/ 65 w 105"/>
              <a:gd name="T49" fmla="*/ 79 h 94"/>
              <a:gd name="T50" fmla="*/ 65 w 105"/>
              <a:gd name="T51" fmla="*/ 63 h 94"/>
              <a:gd name="T52" fmla="*/ 54 w 105"/>
              <a:gd name="T53" fmla="*/ 63 h 94"/>
              <a:gd name="T54" fmla="*/ 54 w 105"/>
              <a:gd name="T55" fmla="*/ 51 h 94"/>
              <a:gd name="T56" fmla="*/ 65 w 105"/>
              <a:gd name="T57" fmla="*/ 51 h 94"/>
              <a:gd name="T58" fmla="*/ 65 w 105"/>
              <a:gd name="T59" fmla="*/ 6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5" h="94">
                <a:moveTo>
                  <a:pt x="52" y="0"/>
                </a:moveTo>
                <a:cubicBezTo>
                  <a:pt x="35" y="17"/>
                  <a:pt x="18" y="33"/>
                  <a:pt x="0" y="50"/>
                </a:cubicBezTo>
                <a:cubicBezTo>
                  <a:pt x="8" y="57"/>
                  <a:pt x="8" y="57"/>
                  <a:pt x="8" y="57"/>
                </a:cubicBezTo>
                <a:cubicBezTo>
                  <a:pt x="14" y="51"/>
                  <a:pt x="14" y="51"/>
                  <a:pt x="14" y="51"/>
                </a:cubicBezTo>
                <a:cubicBezTo>
                  <a:pt x="14" y="94"/>
                  <a:pt x="14" y="94"/>
                  <a:pt x="14" y="94"/>
                </a:cubicBezTo>
                <a:cubicBezTo>
                  <a:pt x="91" y="94"/>
                  <a:pt x="91" y="94"/>
                  <a:pt x="91" y="94"/>
                </a:cubicBezTo>
                <a:cubicBezTo>
                  <a:pt x="91" y="52"/>
                  <a:pt x="91" y="52"/>
                  <a:pt x="91" y="52"/>
                </a:cubicBezTo>
                <a:cubicBezTo>
                  <a:pt x="97" y="57"/>
                  <a:pt x="97" y="57"/>
                  <a:pt x="97" y="57"/>
                </a:cubicBezTo>
                <a:cubicBezTo>
                  <a:pt x="105" y="50"/>
                  <a:pt x="105" y="50"/>
                  <a:pt x="105" y="50"/>
                </a:cubicBezTo>
                <a:lnTo>
                  <a:pt x="52" y="0"/>
                </a:lnTo>
                <a:close/>
                <a:moveTo>
                  <a:pt x="51" y="79"/>
                </a:moveTo>
                <a:cubicBezTo>
                  <a:pt x="40" y="79"/>
                  <a:pt x="40" y="79"/>
                  <a:pt x="40" y="79"/>
                </a:cubicBezTo>
                <a:cubicBezTo>
                  <a:pt x="40" y="66"/>
                  <a:pt x="40" y="66"/>
                  <a:pt x="40" y="66"/>
                </a:cubicBezTo>
                <a:cubicBezTo>
                  <a:pt x="51" y="66"/>
                  <a:pt x="51" y="66"/>
                  <a:pt x="51" y="66"/>
                </a:cubicBezTo>
                <a:lnTo>
                  <a:pt x="51" y="79"/>
                </a:lnTo>
                <a:close/>
                <a:moveTo>
                  <a:pt x="51" y="63"/>
                </a:moveTo>
                <a:cubicBezTo>
                  <a:pt x="40" y="63"/>
                  <a:pt x="40" y="63"/>
                  <a:pt x="40" y="63"/>
                </a:cubicBezTo>
                <a:cubicBezTo>
                  <a:pt x="40" y="51"/>
                  <a:pt x="40" y="51"/>
                  <a:pt x="40" y="51"/>
                </a:cubicBezTo>
                <a:cubicBezTo>
                  <a:pt x="51" y="51"/>
                  <a:pt x="51" y="51"/>
                  <a:pt x="51" y="51"/>
                </a:cubicBezTo>
                <a:lnTo>
                  <a:pt x="51" y="63"/>
                </a:lnTo>
                <a:close/>
                <a:moveTo>
                  <a:pt x="65" y="79"/>
                </a:moveTo>
                <a:cubicBezTo>
                  <a:pt x="54" y="79"/>
                  <a:pt x="54" y="79"/>
                  <a:pt x="54" y="79"/>
                </a:cubicBezTo>
                <a:cubicBezTo>
                  <a:pt x="54" y="66"/>
                  <a:pt x="54" y="66"/>
                  <a:pt x="54" y="66"/>
                </a:cubicBezTo>
                <a:cubicBezTo>
                  <a:pt x="65" y="66"/>
                  <a:pt x="65" y="66"/>
                  <a:pt x="65" y="66"/>
                </a:cubicBezTo>
                <a:lnTo>
                  <a:pt x="65" y="79"/>
                </a:lnTo>
                <a:close/>
                <a:moveTo>
                  <a:pt x="65" y="63"/>
                </a:moveTo>
                <a:cubicBezTo>
                  <a:pt x="54" y="63"/>
                  <a:pt x="54" y="63"/>
                  <a:pt x="54" y="63"/>
                </a:cubicBezTo>
                <a:cubicBezTo>
                  <a:pt x="54" y="51"/>
                  <a:pt x="54" y="51"/>
                  <a:pt x="54" y="51"/>
                </a:cubicBezTo>
                <a:cubicBezTo>
                  <a:pt x="65" y="51"/>
                  <a:pt x="65" y="51"/>
                  <a:pt x="65" y="51"/>
                </a:cubicBezTo>
                <a:lnTo>
                  <a:pt x="65" y="6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150" name="Group 149"/>
          <p:cNvGrpSpPr/>
          <p:nvPr userDrawn="1"/>
        </p:nvGrpSpPr>
        <p:grpSpPr>
          <a:xfrm>
            <a:off x="9628718" y="2921000"/>
            <a:ext cx="474133" cy="279400"/>
            <a:chOff x="7221538" y="2921000"/>
            <a:chExt cx="355600" cy="279400"/>
          </a:xfrm>
        </p:grpSpPr>
        <p:sp>
          <p:nvSpPr>
            <p:cNvPr id="151" name="Freeform 128"/>
            <p:cNvSpPr>
              <a:spLocks/>
            </p:cNvSpPr>
            <p:nvPr userDrawn="1"/>
          </p:nvSpPr>
          <p:spPr bwMode="auto">
            <a:xfrm>
              <a:off x="7221538" y="2921000"/>
              <a:ext cx="355600" cy="279400"/>
            </a:xfrm>
            <a:custGeom>
              <a:avLst/>
              <a:gdLst>
                <a:gd name="T0" fmla="*/ 15 w 224"/>
                <a:gd name="T1" fmla="*/ 166 h 176"/>
                <a:gd name="T2" fmla="*/ 15 w 224"/>
                <a:gd name="T3" fmla="*/ 0 h 176"/>
                <a:gd name="T4" fmla="*/ 0 w 224"/>
                <a:gd name="T5" fmla="*/ 0 h 176"/>
                <a:gd name="T6" fmla="*/ 0 w 224"/>
                <a:gd name="T7" fmla="*/ 176 h 176"/>
                <a:gd name="T8" fmla="*/ 224 w 224"/>
                <a:gd name="T9" fmla="*/ 176 h 176"/>
                <a:gd name="T10" fmla="*/ 224 w 224"/>
                <a:gd name="T11" fmla="*/ 166 h 176"/>
                <a:gd name="T12" fmla="*/ 15 w 224"/>
                <a:gd name="T13" fmla="*/ 166 h 176"/>
              </a:gdLst>
              <a:ahLst/>
              <a:cxnLst>
                <a:cxn ang="0">
                  <a:pos x="T0" y="T1"/>
                </a:cxn>
                <a:cxn ang="0">
                  <a:pos x="T2" y="T3"/>
                </a:cxn>
                <a:cxn ang="0">
                  <a:pos x="T4" y="T5"/>
                </a:cxn>
                <a:cxn ang="0">
                  <a:pos x="T6" y="T7"/>
                </a:cxn>
                <a:cxn ang="0">
                  <a:pos x="T8" y="T9"/>
                </a:cxn>
                <a:cxn ang="0">
                  <a:pos x="T10" y="T11"/>
                </a:cxn>
                <a:cxn ang="0">
                  <a:pos x="T12" y="T13"/>
                </a:cxn>
              </a:cxnLst>
              <a:rect l="0" t="0" r="r" b="b"/>
              <a:pathLst>
                <a:path w="224" h="176">
                  <a:moveTo>
                    <a:pt x="15" y="166"/>
                  </a:moveTo>
                  <a:lnTo>
                    <a:pt x="15" y="0"/>
                  </a:lnTo>
                  <a:lnTo>
                    <a:pt x="0" y="0"/>
                  </a:lnTo>
                  <a:lnTo>
                    <a:pt x="0" y="176"/>
                  </a:lnTo>
                  <a:lnTo>
                    <a:pt x="224" y="176"/>
                  </a:lnTo>
                  <a:lnTo>
                    <a:pt x="224" y="166"/>
                  </a:lnTo>
                  <a:lnTo>
                    <a:pt x="15" y="16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52" name="Rectangle 129"/>
            <p:cNvSpPr>
              <a:spLocks noChangeArrowheads="1"/>
            </p:cNvSpPr>
            <p:nvPr userDrawn="1"/>
          </p:nvSpPr>
          <p:spPr bwMode="auto">
            <a:xfrm>
              <a:off x="7256463" y="3084513"/>
              <a:ext cx="66675" cy="920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53" name="Rectangle 130"/>
            <p:cNvSpPr>
              <a:spLocks noChangeArrowheads="1"/>
            </p:cNvSpPr>
            <p:nvPr userDrawn="1"/>
          </p:nvSpPr>
          <p:spPr bwMode="auto">
            <a:xfrm>
              <a:off x="7337425" y="3076575"/>
              <a:ext cx="66675" cy="1000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54" name="Rectangle 131"/>
            <p:cNvSpPr>
              <a:spLocks noChangeArrowheads="1"/>
            </p:cNvSpPr>
            <p:nvPr userDrawn="1"/>
          </p:nvSpPr>
          <p:spPr bwMode="auto">
            <a:xfrm>
              <a:off x="7423150" y="3025775"/>
              <a:ext cx="65088" cy="1508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55" name="Rectangle 132"/>
            <p:cNvSpPr>
              <a:spLocks noChangeArrowheads="1"/>
            </p:cNvSpPr>
            <p:nvPr userDrawn="1"/>
          </p:nvSpPr>
          <p:spPr bwMode="auto">
            <a:xfrm>
              <a:off x="7504113" y="2960688"/>
              <a:ext cx="65088" cy="215900"/>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56" name="Freeform 133"/>
            <p:cNvSpPr>
              <a:spLocks/>
            </p:cNvSpPr>
            <p:nvPr userDrawn="1"/>
          </p:nvSpPr>
          <p:spPr bwMode="auto">
            <a:xfrm>
              <a:off x="7280275" y="2925763"/>
              <a:ext cx="169863" cy="119063"/>
            </a:xfrm>
            <a:custGeom>
              <a:avLst/>
              <a:gdLst>
                <a:gd name="T0" fmla="*/ 10 w 107"/>
                <a:gd name="T1" fmla="*/ 75 h 75"/>
                <a:gd name="T2" fmla="*/ 71 w 107"/>
                <a:gd name="T3" fmla="*/ 36 h 75"/>
                <a:gd name="T4" fmla="*/ 78 w 107"/>
                <a:gd name="T5" fmla="*/ 49 h 75"/>
                <a:gd name="T6" fmla="*/ 107 w 107"/>
                <a:gd name="T7" fmla="*/ 0 h 75"/>
                <a:gd name="T8" fmla="*/ 53 w 107"/>
                <a:gd name="T9" fmla="*/ 10 h 75"/>
                <a:gd name="T10" fmla="*/ 61 w 107"/>
                <a:gd name="T11" fmla="*/ 19 h 75"/>
                <a:gd name="T12" fmla="*/ 0 w 107"/>
                <a:gd name="T13" fmla="*/ 61 h 75"/>
                <a:gd name="T14" fmla="*/ 10 w 107"/>
                <a:gd name="T15" fmla="*/ 75 h 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 h="75">
                  <a:moveTo>
                    <a:pt x="10" y="75"/>
                  </a:moveTo>
                  <a:lnTo>
                    <a:pt x="71" y="36"/>
                  </a:lnTo>
                  <a:lnTo>
                    <a:pt x="78" y="49"/>
                  </a:lnTo>
                  <a:lnTo>
                    <a:pt x="107" y="0"/>
                  </a:lnTo>
                  <a:lnTo>
                    <a:pt x="53" y="10"/>
                  </a:lnTo>
                  <a:lnTo>
                    <a:pt x="61" y="19"/>
                  </a:lnTo>
                  <a:lnTo>
                    <a:pt x="0" y="61"/>
                  </a:lnTo>
                  <a:lnTo>
                    <a:pt x="10" y="75"/>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157" name="Group 156"/>
          <p:cNvGrpSpPr/>
          <p:nvPr userDrawn="1"/>
        </p:nvGrpSpPr>
        <p:grpSpPr>
          <a:xfrm>
            <a:off x="2482852" y="2570163"/>
            <a:ext cx="704849" cy="495300"/>
            <a:chOff x="1862138" y="2570163"/>
            <a:chExt cx="528637" cy="495300"/>
          </a:xfrm>
        </p:grpSpPr>
        <p:sp>
          <p:nvSpPr>
            <p:cNvPr id="158" name="Freeform 90"/>
            <p:cNvSpPr>
              <a:spLocks/>
            </p:cNvSpPr>
            <p:nvPr userDrawn="1"/>
          </p:nvSpPr>
          <p:spPr bwMode="auto">
            <a:xfrm>
              <a:off x="2155825" y="2717800"/>
              <a:ext cx="200025" cy="107950"/>
            </a:xfrm>
            <a:custGeom>
              <a:avLst/>
              <a:gdLst>
                <a:gd name="T0" fmla="*/ 42 w 52"/>
                <a:gd name="T1" fmla="*/ 1 h 28"/>
                <a:gd name="T2" fmla="*/ 5 w 52"/>
                <a:gd name="T3" fmla="*/ 11 h 28"/>
                <a:gd name="T4" fmla="*/ 0 w 52"/>
                <a:gd name="T5" fmla="*/ 28 h 28"/>
                <a:gd name="T6" fmla="*/ 46 w 52"/>
                <a:gd name="T7" fmla="*/ 16 h 28"/>
                <a:gd name="T8" fmla="*/ 51 w 52"/>
                <a:gd name="T9" fmla="*/ 7 h 28"/>
                <a:gd name="T10" fmla="*/ 42 w 52"/>
                <a:gd name="T11" fmla="*/ 1 h 28"/>
              </a:gdLst>
              <a:ahLst/>
              <a:cxnLst>
                <a:cxn ang="0">
                  <a:pos x="T0" y="T1"/>
                </a:cxn>
                <a:cxn ang="0">
                  <a:pos x="T2" y="T3"/>
                </a:cxn>
                <a:cxn ang="0">
                  <a:pos x="T4" y="T5"/>
                </a:cxn>
                <a:cxn ang="0">
                  <a:pos x="T6" y="T7"/>
                </a:cxn>
                <a:cxn ang="0">
                  <a:pos x="T8" y="T9"/>
                </a:cxn>
                <a:cxn ang="0">
                  <a:pos x="T10" y="T11"/>
                </a:cxn>
              </a:cxnLst>
              <a:rect l="0" t="0" r="r" b="b"/>
              <a:pathLst>
                <a:path w="52" h="28">
                  <a:moveTo>
                    <a:pt x="42" y="1"/>
                  </a:moveTo>
                  <a:cubicBezTo>
                    <a:pt x="5" y="11"/>
                    <a:pt x="5" y="11"/>
                    <a:pt x="5" y="11"/>
                  </a:cubicBezTo>
                  <a:cubicBezTo>
                    <a:pt x="0" y="28"/>
                    <a:pt x="0" y="28"/>
                    <a:pt x="0" y="28"/>
                  </a:cubicBezTo>
                  <a:cubicBezTo>
                    <a:pt x="46" y="16"/>
                    <a:pt x="46" y="16"/>
                    <a:pt x="46" y="16"/>
                  </a:cubicBezTo>
                  <a:cubicBezTo>
                    <a:pt x="50" y="15"/>
                    <a:pt x="52" y="11"/>
                    <a:pt x="51" y="7"/>
                  </a:cubicBezTo>
                  <a:cubicBezTo>
                    <a:pt x="50" y="2"/>
                    <a:pt x="46" y="0"/>
                    <a:pt x="42" y="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59" name="Freeform 91"/>
            <p:cNvSpPr>
              <a:spLocks noEditPoints="1"/>
            </p:cNvSpPr>
            <p:nvPr userDrawn="1"/>
          </p:nvSpPr>
          <p:spPr bwMode="auto">
            <a:xfrm>
              <a:off x="1862138" y="2570163"/>
              <a:ext cx="347663" cy="495300"/>
            </a:xfrm>
            <a:custGeom>
              <a:avLst/>
              <a:gdLst>
                <a:gd name="T0" fmla="*/ 88 w 90"/>
                <a:gd name="T1" fmla="*/ 11 h 128"/>
                <a:gd name="T2" fmla="*/ 88 w 90"/>
                <a:gd name="T3" fmla="*/ 11 h 128"/>
                <a:gd name="T4" fmla="*/ 89 w 90"/>
                <a:gd name="T5" fmla="*/ 10 h 128"/>
                <a:gd name="T6" fmla="*/ 83 w 90"/>
                <a:gd name="T7" fmla="*/ 1 h 128"/>
                <a:gd name="T8" fmla="*/ 74 w 90"/>
                <a:gd name="T9" fmla="*/ 6 h 128"/>
                <a:gd name="T10" fmla="*/ 61 w 90"/>
                <a:gd name="T11" fmla="*/ 54 h 128"/>
                <a:gd name="T12" fmla="*/ 42 w 90"/>
                <a:gd name="T13" fmla="*/ 59 h 128"/>
                <a:gd name="T14" fmla="*/ 17 w 90"/>
                <a:gd name="T15" fmla="*/ 49 h 128"/>
                <a:gd name="T16" fmla="*/ 7 w 90"/>
                <a:gd name="T17" fmla="*/ 54 h 128"/>
                <a:gd name="T18" fmla="*/ 2 w 90"/>
                <a:gd name="T19" fmla="*/ 75 h 128"/>
                <a:gd name="T20" fmla="*/ 28 w 90"/>
                <a:gd name="T21" fmla="*/ 91 h 128"/>
                <a:gd name="T22" fmla="*/ 38 w 90"/>
                <a:gd name="T23" fmla="*/ 85 h 128"/>
                <a:gd name="T24" fmla="*/ 38 w 90"/>
                <a:gd name="T25" fmla="*/ 85 h 128"/>
                <a:gd name="T26" fmla="*/ 44 w 90"/>
                <a:gd name="T27" fmla="*/ 69 h 128"/>
                <a:gd name="T28" fmla="*/ 64 w 90"/>
                <a:gd name="T29" fmla="*/ 64 h 128"/>
                <a:gd name="T30" fmla="*/ 59 w 90"/>
                <a:gd name="T31" fmla="*/ 84 h 128"/>
                <a:gd name="T32" fmla="*/ 43 w 90"/>
                <a:gd name="T33" fmla="*/ 90 h 128"/>
                <a:gd name="T34" fmla="*/ 37 w 90"/>
                <a:gd name="T35" fmla="*/ 100 h 128"/>
                <a:gd name="T36" fmla="*/ 39 w 90"/>
                <a:gd name="T37" fmla="*/ 116 h 128"/>
                <a:gd name="T38" fmla="*/ 53 w 90"/>
                <a:gd name="T39" fmla="*/ 126 h 128"/>
                <a:gd name="T40" fmla="*/ 74 w 90"/>
                <a:gd name="T41" fmla="*/ 121 h 128"/>
                <a:gd name="T42" fmla="*/ 79 w 90"/>
                <a:gd name="T43" fmla="*/ 111 h 128"/>
                <a:gd name="T44" fmla="*/ 77 w 90"/>
                <a:gd name="T45" fmla="*/ 94 h 128"/>
                <a:gd name="T46" fmla="*/ 68 w 90"/>
                <a:gd name="T47" fmla="*/ 86 h 128"/>
                <a:gd name="T48" fmla="*/ 88 w 90"/>
                <a:gd name="T49" fmla="*/ 11 h 128"/>
                <a:gd name="T50" fmla="*/ 71 w 90"/>
                <a:gd name="T51" fmla="*/ 54 h 128"/>
                <a:gd name="T52" fmla="*/ 71 w 90"/>
                <a:gd name="T53" fmla="*/ 59 h 128"/>
                <a:gd name="T54" fmla="*/ 66 w 90"/>
                <a:gd name="T55" fmla="*/ 59 h 128"/>
                <a:gd name="T56" fmla="*/ 66 w 90"/>
                <a:gd name="T57" fmla="*/ 54 h 128"/>
                <a:gd name="T58" fmla="*/ 71 w 90"/>
                <a:gd name="T59" fmla="*/ 54 h 128"/>
                <a:gd name="T60" fmla="*/ 33 w 90"/>
                <a:gd name="T61" fmla="*/ 80 h 128"/>
                <a:gd name="T62" fmla="*/ 26 w 90"/>
                <a:gd name="T63" fmla="*/ 84 h 128"/>
                <a:gd name="T64" fmla="*/ 8 w 90"/>
                <a:gd name="T65" fmla="*/ 73 h 128"/>
                <a:gd name="T66" fmla="*/ 12 w 90"/>
                <a:gd name="T67" fmla="*/ 59 h 128"/>
                <a:gd name="T68" fmla="*/ 19 w 90"/>
                <a:gd name="T69" fmla="*/ 55 h 128"/>
                <a:gd name="T70" fmla="*/ 37 w 90"/>
                <a:gd name="T71" fmla="*/ 66 h 128"/>
                <a:gd name="T72" fmla="*/ 33 w 90"/>
                <a:gd name="T73" fmla="*/ 80 h 128"/>
                <a:gd name="T74" fmla="*/ 71 w 90"/>
                <a:gd name="T75" fmla="*/ 98 h 128"/>
                <a:gd name="T76" fmla="*/ 72 w 90"/>
                <a:gd name="T77" fmla="*/ 109 h 128"/>
                <a:gd name="T78" fmla="*/ 69 w 90"/>
                <a:gd name="T79" fmla="*/ 116 h 128"/>
                <a:gd name="T80" fmla="*/ 54 w 90"/>
                <a:gd name="T81" fmla="*/ 120 h 128"/>
                <a:gd name="T82" fmla="*/ 45 w 90"/>
                <a:gd name="T83" fmla="*/ 113 h 128"/>
                <a:gd name="T84" fmla="*/ 44 w 90"/>
                <a:gd name="T85" fmla="*/ 102 h 128"/>
                <a:gd name="T86" fmla="*/ 48 w 90"/>
                <a:gd name="T87" fmla="*/ 95 h 128"/>
                <a:gd name="T88" fmla="*/ 62 w 90"/>
                <a:gd name="T89" fmla="*/ 91 h 128"/>
                <a:gd name="T90" fmla="*/ 71 w 90"/>
                <a:gd name="T91" fmla="*/ 9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 h="128">
                  <a:moveTo>
                    <a:pt x="88" y="11"/>
                  </a:moveTo>
                  <a:cubicBezTo>
                    <a:pt x="88" y="11"/>
                    <a:pt x="88" y="11"/>
                    <a:pt x="88" y="11"/>
                  </a:cubicBezTo>
                  <a:cubicBezTo>
                    <a:pt x="89" y="10"/>
                    <a:pt x="89" y="10"/>
                    <a:pt x="89" y="10"/>
                  </a:cubicBezTo>
                  <a:cubicBezTo>
                    <a:pt x="90" y="6"/>
                    <a:pt x="87" y="2"/>
                    <a:pt x="83" y="1"/>
                  </a:cubicBezTo>
                  <a:cubicBezTo>
                    <a:pt x="79" y="0"/>
                    <a:pt x="75" y="2"/>
                    <a:pt x="74" y="6"/>
                  </a:cubicBezTo>
                  <a:cubicBezTo>
                    <a:pt x="61" y="54"/>
                    <a:pt x="61" y="54"/>
                    <a:pt x="61" y="54"/>
                  </a:cubicBezTo>
                  <a:cubicBezTo>
                    <a:pt x="42" y="59"/>
                    <a:pt x="42" y="59"/>
                    <a:pt x="42" y="59"/>
                  </a:cubicBezTo>
                  <a:cubicBezTo>
                    <a:pt x="37" y="51"/>
                    <a:pt x="27" y="46"/>
                    <a:pt x="17" y="49"/>
                  </a:cubicBezTo>
                  <a:cubicBezTo>
                    <a:pt x="13" y="50"/>
                    <a:pt x="10" y="52"/>
                    <a:pt x="7" y="54"/>
                  </a:cubicBezTo>
                  <a:cubicBezTo>
                    <a:pt x="2" y="60"/>
                    <a:pt x="0" y="68"/>
                    <a:pt x="2" y="75"/>
                  </a:cubicBezTo>
                  <a:cubicBezTo>
                    <a:pt x="5" y="87"/>
                    <a:pt x="17" y="94"/>
                    <a:pt x="28" y="91"/>
                  </a:cubicBezTo>
                  <a:cubicBezTo>
                    <a:pt x="32" y="90"/>
                    <a:pt x="35" y="88"/>
                    <a:pt x="38" y="85"/>
                  </a:cubicBezTo>
                  <a:cubicBezTo>
                    <a:pt x="38" y="85"/>
                    <a:pt x="38" y="85"/>
                    <a:pt x="38" y="85"/>
                  </a:cubicBezTo>
                  <a:cubicBezTo>
                    <a:pt x="42" y="81"/>
                    <a:pt x="44" y="75"/>
                    <a:pt x="44" y="69"/>
                  </a:cubicBezTo>
                  <a:cubicBezTo>
                    <a:pt x="64" y="64"/>
                    <a:pt x="64" y="64"/>
                    <a:pt x="64" y="64"/>
                  </a:cubicBezTo>
                  <a:cubicBezTo>
                    <a:pt x="59" y="84"/>
                    <a:pt x="59" y="84"/>
                    <a:pt x="59" y="84"/>
                  </a:cubicBezTo>
                  <a:cubicBezTo>
                    <a:pt x="53" y="83"/>
                    <a:pt x="47" y="86"/>
                    <a:pt x="43" y="90"/>
                  </a:cubicBezTo>
                  <a:cubicBezTo>
                    <a:pt x="40" y="93"/>
                    <a:pt x="38" y="96"/>
                    <a:pt x="37" y="100"/>
                  </a:cubicBezTo>
                  <a:cubicBezTo>
                    <a:pt x="36" y="105"/>
                    <a:pt x="36" y="111"/>
                    <a:pt x="39" y="116"/>
                  </a:cubicBezTo>
                  <a:cubicBezTo>
                    <a:pt x="42" y="121"/>
                    <a:pt x="47" y="125"/>
                    <a:pt x="53" y="126"/>
                  </a:cubicBezTo>
                  <a:cubicBezTo>
                    <a:pt x="60" y="128"/>
                    <a:pt x="68" y="126"/>
                    <a:pt x="74" y="121"/>
                  </a:cubicBezTo>
                  <a:cubicBezTo>
                    <a:pt x="76" y="118"/>
                    <a:pt x="78" y="115"/>
                    <a:pt x="79" y="111"/>
                  </a:cubicBezTo>
                  <a:cubicBezTo>
                    <a:pt x="81" y="105"/>
                    <a:pt x="80" y="100"/>
                    <a:pt x="77" y="94"/>
                  </a:cubicBezTo>
                  <a:cubicBezTo>
                    <a:pt x="75" y="91"/>
                    <a:pt x="72" y="88"/>
                    <a:pt x="68" y="86"/>
                  </a:cubicBezTo>
                  <a:lnTo>
                    <a:pt x="88" y="11"/>
                  </a:lnTo>
                  <a:close/>
                  <a:moveTo>
                    <a:pt x="71" y="54"/>
                  </a:moveTo>
                  <a:cubicBezTo>
                    <a:pt x="72" y="55"/>
                    <a:pt x="72" y="58"/>
                    <a:pt x="71" y="59"/>
                  </a:cubicBezTo>
                  <a:cubicBezTo>
                    <a:pt x="70" y="60"/>
                    <a:pt x="67" y="60"/>
                    <a:pt x="66" y="59"/>
                  </a:cubicBezTo>
                  <a:cubicBezTo>
                    <a:pt x="65" y="58"/>
                    <a:pt x="65" y="55"/>
                    <a:pt x="66" y="54"/>
                  </a:cubicBezTo>
                  <a:cubicBezTo>
                    <a:pt x="67" y="53"/>
                    <a:pt x="70" y="53"/>
                    <a:pt x="71" y="54"/>
                  </a:cubicBezTo>
                  <a:close/>
                  <a:moveTo>
                    <a:pt x="33" y="80"/>
                  </a:moveTo>
                  <a:cubicBezTo>
                    <a:pt x="31" y="82"/>
                    <a:pt x="29" y="83"/>
                    <a:pt x="26" y="84"/>
                  </a:cubicBezTo>
                  <a:cubicBezTo>
                    <a:pt x="19" y="86"/>
                    <a:pt x="10" y="81"/>
                    <a:pt x="8" y="73"/>
                  </a:cubicBezTo>
                  <a:cubicBezTo>
                    <a:pt x="7" y="68"/>
                    <a:pt x="8" y="63"/>
                    <a:pt x="12" y="59"/>
                  </a:cubicBezTo>
                  <a:cubicBezTo>
                    <a:pt x="14" y="57"/>
                    <a:pt x="16" y="56"/>
                    <a:pt x="19" y="55"/>
                  </a:cubicBezTo>
                  <a:cubicBezTo>
                    <a:pt x="27" y="53"/>
                    <a:pt x="35" y="58"/>
                    <a:pt x="37" y="66"/>
                  </a:cubicBezTo>
                  <a:cubicBezTo>
                    <a:pt x="38" y="71"/>
                    <a:pt x="37" y="76"/>
                    <a:pt x="33" y="80"/>
                  </a:cubicBezTo>
                  <a:close/>
                  <a:moveTo>
                    <a:pt x="71" y="98"/>
                  </a:moveTo>
                  <a:cubicBezTo>
                    <a:pt x="73" y="101"/>
                    <a:pt x="73" y="105"/>
                    <a:pt x="72" y="109"/>
                  </a:cubicBezTo>
                  <a:cubicBezTo>
                    <a:pt x="72" y="112"/>
                    <a:pt x="70" y="114"/>
                    <a:pt x="69" y="116"/>
                  </a:cubicBezTo>
                  <a:cubicBezTo>
                    <a:pt x="65" y="119"/>
                    <a:pt x="59" y="121"/>
                    <a:pt x="54" y="120"/>
                  </a:cubicBezTo>
                  <a:cubicBezTo>
                    <a:pt x="51" y="119"/>
                    <a:pt x="47" y="116"/>
                    <a:pt x="45" y="113"/>
                  </a:cubicBezTo>
                  <a:cubicBezTo>
                    <a:pt x="44" y="109"/>
                    <a:pt x="43" y="105"/>
                    <a:pt x="44" y="102"/>
                  </a:cubicBezTo>
                  <a:cubicBezTo>
                    <a:pt x="45" y="99"/>
                    <a:pt x="46" y="97"/>
                    <a:pt x="48" y="95"/>
                  </a:cubicBezTo>
                  <a:cubicBezTo>
                    <a:pt x="52" y="91"/>
                    <a:pt x="57" y="90"/>
                    <a:pt x="62" y="91"/>
                  </a:cubicBezTo>
                  <a:cubicBezTo>
                    <a:pt x="66" y="92"/>
                    <a:pt x="69" y="95"/>
                    <a:pt x="71" y="9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60" name="Freeform 134"/>
            <p:cNvSpPr>
              <a:spLocks/>
            </p:cNvSpPr>
            <p:nvPr userDrawn="1"/>
          </p:nvSpPr>
          <p:spPr bwMode="auto">
            <a:xfrm>
              <a:off x="2390775" y="2952750"/>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161" name="Freeform 135"/>
          <p:cNvSpPr>
            <a:spLocks noEditPoints="1"/>
          </p:cNvSpPr>
          <p:nvPr userDrawn="1"/>
        </p:nvSpPr>
        <p:spPr bwMode="auto">
          <a:xfrm>
            <a:off x="3187700" y="2709863"/>
            <a:ext cx="516467" cy="388938"/>
          </a:xfrm>
          <a:custGeom>
            <a:avLst/>
            <a:gdLst>
              <a:gd name="T0" fmla="*/ 53 w 100"/>
              <a:gd name="T1" fmla="*/ 85 h 101"/>
              <a:gd name="T2" fmla="*/ 53 w 100"/>
              <a:gd name="T3" fmla="*/ 20 h 101"/>
              <a:gd name="T4" fmla="*/ 58 w 100"/>
              <a:gd name="T5" fmla="*/ 13 h 101"/>
              <a:gd name="T6" fmla="*/ 58 w 100"/>
              <a:gd name="T7" fmla="*/ 11 h 101"/>
              <a:gd name="T8" fmla="*/ 84 w 100"/>
              <a:gd name="T9" fmla="*/ 4 h 101"/>
              <a:gd name="T10" fmla="*/ 69 w 100"/>
              <a:gd name="T11" fmla="*/ 43 h 101"/>
              <a:gd name="T12" fmla="*/ 69 w 100"/>
              <a:gd name="T13" fmla="*/ 43 h 101"/>
              <a:gd name="T14" fmla="*/ 84 w 100"/>
              <a:gd name="T15" fmla="*/ 56 h 101"/>
              <a:gd name="T16" fmla="*/ 100 w 100"/>
              <a:gd name="T17" fmla="*/ 43 h 101"/>
              <a:gd name="T18" fmla="*/ 100 w 100"/>
              <a:gd name="T19" fmla="*/ 43 h 101"/>
              <a:gd name="T20" fmla="*/ 85 w 100"/>
              <a:gd name="T21" fmla="*/ 4 h 101"/>
              <a:gd name="T22" fmla="*/ 86 w 100"/>
              <a:gd name="T23" fmla="*/ 3 h 101"/>
              <a:gd name="T24" fmla="*/ 85 w 100"/>
              <a:gd name="T25" fmla="*/ 0 h 101"/>
              <a:gd name="T26" fmla="*/ 57 w 100"/>
              <a:gd name="T27" fmla="*/ 9 h 101"/>
              <a:gd name="T28" fmla="*/ 50 w 100"/>
              <a:gd name="T29" fmla="*/ 5 h 101"/>
              <a:gd name="T30" fmla="*/ 42 w 100"/>
              <a:gd name="T31" fmla="*/ 13 h 101"/>
              <a:gd name="T32" fmla="*/ 42 w 100"/>
              <a:gd name="T33" fmla="*/ 14 h 101"/>
              <a:gd name="T34" fmla="*/ 13 w 100"/>
              <a:gd name="T35" fmla="*/ 22 h 101"/>
              <a:gd name="T36" fmla="*/ 14 w 100"/>
              <a:gd name="T37" fmla="*/ 25 h 101"/>
              <a:gd name="T38" fmla="*/ 15 w 100"/>
              <a:gd name="T39" fmla="*/ 25 h 101"/>
              <a:gd name="T40" fmla="*/ 0 w 100"/>
              <a:gd name="T41" fmla="*/ 63 h 101"/>
              <a:gd name="T42" fmla="*/ 0 w 100"/>
              <a:gd name="T43" fmla="*/ 63 h 101"/>
              <a:gd name="T44" fmla="*/ 16 w 100"/>
              <a:gd name="T45" fmla="*/ 77 h 101"/>
              <a:gd name="T46" fmla="*/ 31 w 100"/>
              <a:gd name="T47" fmla="*/ 63 h 101"/>
              <a:gd name="T48" fmla="*/ 31 w 100"/>
              <a:gd name="T49" fmla="*/ 63 h 101"/>
              <a:gd name="T50" fmla="*/ 16 w 100"/>
              <a:gd name="T51" fmla="*/ 24 h 101"/>
              <a:gd name="T52" fmla="*/ 43 w 100"/>
              <a:gd name="T53" fmla="*/ 17 h 101"/>
              <a:gd name="T54" fmla="*/ 48 w 100"/>
              <a:gd name="T55" fmla="*/ 20 h 101"/>
              <a:gd name="T56" fmla="*/ 48 w 100"/>
              <a:gd name="T57" fmla="*/ 85 h 101"/>
              <a:gd name="T58" fmla="*/ 0 w 100"/>
              <a:gd name="T59" fmla="*/ 101 h 101"/>
              <a:gd name="T60" fmla="*/ 100 w 100"/>
              <a:gd name="T61" fmla="*/ 101 h 101"/>
              <a:gd name="T62" fmla="*/ 53 w 100"/>
              <a:gd name="T63" fmla="*/ 85 h 101"/>
              <a:gd name="T64" fmla="*/ 96 w 100"/>
              <a:gd name="T65" fmla="*/ 40 h 101"/>
              <a:gd name="T66" fmla="*/ 73 w 100"/>
              <a:gd name="T67" fmla="*/ 40 h 101"/>
              <a:gd name="T68" fmla="*/ 85 w 100"/>
              <a:gd name="T69" fmla="*/ 9 h 101"/>
              <a:gd name="T70" fmla="*/ 96 w 100"/>
              <a:gd name="T71" fmla="*/ 40 h 101"/>
              <a:gd name="T72" fmla="*/ 27 w 100"/>
              <a:gd name="T73" fmla="*/ 61 h 101"/>
              <a:gd name="T74" fmla="*/ 4 w 100"/>
              <a:gd name="T75" fmla="*/ 61 h 101"/>
              <a:gd name="T76" fmla="*/ 16 w 100"/>
              <a:gd name="T77" fmla="*/ 30 h 101"/>
              <a:gd name="T78" fmla="*/ 27 w 100"/>
              <a:gd name="T79" fmla="*/ 6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0" h="101">
                <a:moveTo>
                  <a:pt x="53" y="85"/>
                </a:moveTo>
                <a:cubicBezTo>
                  <a:pt x="53" y="20"/>
                  <a:pt x="53" y="20"/>
                  <a:pt x="53" y="20"/>
                </a:cubicBezTo>
                <a:cubicBezTo>
                  <a:pt x="56" y="19"/>
                  <a:pt x="58" y="16"/>
                  <a:pt x="58" y="13"/>
                </a:cubicBezTo>
                <a:cubicBezTo>
                  <a:pt x="58" y="12"/>
                  <a:pt x="58" y="12"/>
                  <a:pt x="58" y="11"/>
                </a:cubicBezTo>
                <a:cubicBezTo>
                  <a:pt x="84" y="4"/>
                  <a:pt x="84" y="4"/>
                  <a:pt x="84" y="4"/>
                </a:cubicBezTo>
                <a:cubicBezTo>
                  <a:pt x="69" y="43"/>
                  <a:pt x="69" y="43"/>
                  <a:pt x="69" y="43"/>
                </a:cubicBezTo>
                <a:cubicBezTo>
                  <a:pt x="69" y="43"/>
                  <a:pt x="69" y="43"/>
                  <a:pt x="69" y="43"/>
                </a:cubicBezTo>
                <a:cubicBezTo>
                  <a:pt x="69" y="50"/>
                  <a:pt x="76" y="56"/>
                  <a:pt x="84" y="56"/>
                </a:cubicBezTo>
                <a:cubicBezTo>
                  <a:pt x="93" y="56"/>
                  <a:pt x="100" y="50"/>
                  <a:pt x="100" y="43"/>
                </a:cubicBezTo>
                <a:cubicBezTo>
                  <a:pt x="100" y="43"/>
                  <a:pt x="100" y="43"/>
                  <a:pt x="100" y="43"/>
                </a:cubicBezTo>
                <a:cubicBezTo>
                  <a:pt x="85" y="4"/>
                  <a:pt x="85" y="4"/>
                  <a:pt x="85" y="4"/>
                </a:cubicBezTo>
                <a:cubicBezTo>
                  <a:pt x="86" y="3"/>
                  <a:pt x="86" y="3"/>
                  <a:pt x="86" y="3"/>
                </a:cubicBezTo>
                <a:cubicBezTo>
                  <a:pt x="85" y="0"/>
                  <a:pt x="85" y="0"/>
                  <a:pt x="85" y="0"/>
                </a:cubicBezTo>
                <a:cubicBezTo>
                  <a:pt x="57" y="9"/>
                  <a:pt x="57" y="9"/>
                  <a:pt x="57" y="9"/>
                </a:cubicBezTo>
                <a:cubicBezTo>
                  <a:pt x="55" y="6"/>
                  <a:pt x="53" y="5"/>
                  <a:pt x="50" y="5"/>
                </a:cubicBezTo>
                <a:cubicBezTo>
                  <a:pt x="46" y="5"/>
                  <a:pt x="42" y="9"/>
                  <a:pt x="42" y="13"/>
                </a:cubicBezTo>
                <a:cubicBezTo>
                  <a:pt x="42" y="13"/>
                  <a:pt x="42" y="13"/>
                  <a:pt x="42" y="14"/>
                </a:cubicBezTo>
                <a:cubicBezTo>
                  <a:pt x="13" y="22"/>
                  <a:pt x="13" y="22"/>
                  <a:pt x="13" y="22"/>
                </a:cubicBezTo>
                <a:cubicBezTo>
                  <a:pt x="14" y="25"/>
                  <a:pt x="14" y="25"/>
                  <a:pt x="14" y="25"/>
                </a:cubicBezTo>
                <a:cubicBezTo>
                  <a:pt x="15" y="25"/>
                  <a:pt x="15" y="25"/>
                  <a:pt x="15" y="25"/>
                </a:cubicBezTo>
                <a:cubicBezTo>
                  <a:pt x="0" y="63"/>
                  <a:pt x="0" y="63"/>
                  <a:pt x="0" y="63"/>
                </a:cubicBezTo>
                <a:cubicBezTo>
                  <a:pt x="0" y="63"/>
                  <a:pt x="0" y="63"/>
                  <a:pt x="0" y="63"/>
                </a:cubicBezTo>
                <a:cubicBezTo>
                  <a:pt x="0" y="71"/>
                  <a:pt x="7" y="77"/>
                  <a:pt x="16" y="77"/>
                </a:cubicBezTo>
                <a:cubicBezTo>
                  <a:pt x="24" y="77"/>
                  <a:pt x="31" y="71"/>
                  <a:pt x="31" y="63"/>
                </a:cubicBezTo>
                <a:cubicBezTo>
                  <a:pt x="31" y="63"/>
                  <a:pt x="31" y="63"/>
                  <a:pt x="31" y="63"/>
                </a:cubicBezTo>
                <a:cubicBezTo>
                  <a:pt x="16" y="24"/>
                  <a:pt x="16" y="24"/>
                  <a:pt x="16" y="24"/>
                </a:cubicBezTo>
                <a:cubicBezTo>
                  <a:pt x="43" y="17"/>
                  <a:pt x="43" y="17"/>
                  <a:pt x="43" y="17"/>
                </a:cubicBezTo>
                <a:cubicBezTo>
                  <a:pt x="44" y="18"/>
                  <a:pt x="46" y="20"/>
                  <a:pt x="48" y="20"/>
                </a:cubicBezTo>
                <a:cubicBezTo>
                  <a:pt x="48" y="85"/>
                  <a:pt x="48" y="85"/>
                  <a:pt x="48" y="85"/>
                </a:cubicBezTo>
                <a:cubicBezTo>
                  <a:pt x="21" y="86"/>
                  <a:pt x="0" y="93"/>
                  <a:pt x="0" y="101"/>
                </a:cubicBezTo>
                <a:cubicBezTo>
                  <a:pt x="100" y="101"/>
                  <a:pt x="100" y="101"/>
                  <a:pt x="100" y="101"/>
                </a:cubicBezTo>
                <a:cubicBezTo>
                  <a:pt x="100" y="93"/>
                  <a:pt x="79" y="86"/>
                  <a:pt x="53" y="85"/>
                </a:cubicBezTo>
                <a:close/>
                <a:moveTo>
                  <a:pt x="96" y="40"/>
                </a:moveTo>
                <a:cubicBezTo>
                  <a:pt x="73" y="40"/>
                  <a:pt x="73" y="40"/>
                  <a:pt x="73" y="40"/>
                </a:cubicBezTo>
                <a:cubicBezTo>
                  <a:pt x="85" y="9"/>
                  <a:pt x="85" y="9"/>
                  <a:pt x="85" y="9"/>
                </a:cubicBezTo>
                <a:lnTo>
                  <a:pt x="96" y="40"/>
                </a:lnTo>
                <a:close/>
                <a:moveTo>
                  <a:pt x="27" y="61"/>
                </a:moveTo>
                <a:cubicBezTo>
                  <a:pt x="4" y="61"/>
                  <a:pt x="4" y="61"/>
                  <a:pt x="4" y="61"/>
                </a:cubicBezTo>
                <a:cubicBezTo>
                  <a:pt x="16" y="30"/>
                  <a:pt x="16" y="30"/>
                  <a:pt x="16" y="30"/>
                </a:cubicBezTo>
                <a:lnTo>
                  <a:pt x="27" y="6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62" name="Freeform 136"/>
          <p:cNvSpPr>
            <a:spLocks/>
          </p:cNvSpPr>
          <p:nvPr userDrawn="1"/>
        </p:nvSpPr>
        <p:spPr bwMode="auto">
          <a:xfrm>
            <a:off x="3543300" y="28749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63" name="Freeform 137"/>
          <p:cNvSpPr>
            <a:spLocks/>
          </p:cNvSpPr>
          <p:nvPr userDrawn="1"/>
        </p:nvSpPr>
        <p:spPr bwMode="auto">
          <a:xfrm>
            <a:off x="9685867" y="715964"/>
            <a:ext cx="516467" cy="390525"/>
          </a:xfrm>
          <a:custGeom>
            <a:avLst/>
            <a:gdLst>
              <a:gd name="T0" fmla="*/ 97 w 100"/>
              <a:gd name="T1" fmla="*/ 36 h 101"/>
              <a:gd name="T2" fmla="*/ 99 w 100"/>
              <a:gd name="T3" fmla="*/ 52 h 101"/>
              <a:gd name="T4" fmla="*/ 95 w 100"/>
              <a:gd name="T5" fmla="*/ 55 h 101"/>
              <a:gd name="T6" fmla="*/ 100 w 100"/>
              <a:gd name="T7" fmla="*/ 60 h 101"/>
              <a:gd name="T8" fmla="*/ 98 w 100"/>
              <a:gd name="T9" fmla="*/ 68 h 101"/>
              <a:gd name="T10" fmla="*/ 94 w 100"/>
              <a:gd name="T11" fmla="*/ 70 h 101"/>
              <a:gd name="T12" fmla="*/ 97 w 100"/>
              <a:gd name="T13" fmla="*/ 73 h 101"/>
              <a:gd name="T14" fmla="*/ 96 w 100"/>
              <a:gd name="T15" fmla="*/ 82 h 101"/>
              <a:gd name="T16" fmla="*/ 92 w 100"/>
              <a:gd name="T17" fmla="*/ 84 h 101"/>
              <a:gd name="T18" fmla="*/ 95 w 100"/>
              <a:gd name="T19" fmla="*/ 88 h 101"/>
              <a:gd name="T20" fmla="*/ 93 w 100"/>
              <a:gd name="T21" fmla="*/ 98 h 101"/>
              <a:gd name="T22" fmla="*/ 86 w 100"/>
              <a:gd name="T23" fmla="*/ 101 h 101"/>
              <a:gd name="T24" fmla="*/ 36 w 100"/>
              <a:gd name="T25" fmla="*/ 88 h 101"/>
              <a:gd name="T26" fmla="*/ 24 w 100"/>
              <a:gd name="T27" fmla="*/ 88 h 101"/>
              <a:gd name="T28" fmla="*/ 24 w 100"/>
              <a:gd name="T29" fmla="*/ 94 h 101"/>
              <a:gd name="T30" fmla="*/ 0 w 100"/>
              <a:gd name="T31" fmla="*/ 94 h 101"/>
              <a:gd name="T32" fmla="*/ 0 w 100"/>
              <a:gd name="T33" fmla="*/ 32 h 101"/>
              <a:gd name="T34" fmla="*/ 24 w 100"/>
              <a:gd name="T35" fmla="*/ 32 h 101"/>
              <a:gd name="T36" fmla="*/ 24 w 100"/>
              <a:gd name="T37" fmla="*/ 41 h 101"/>
              <a:gd name="T38" fmla="*/ 34 w 100"/>
              <a:gd name="T39" fmla="*/ 41 h 101"/>
              <a:gd name="T40" fmla="*/ 73 w 100"/>
              <a:gd name="T41" fmla="*/ 0 h 101"/>
              <a:gd name="T42" fmla="*/ 62 w 100"/>
              <a:gd name="T43" fmla="*/ 38 h 101"/>
              <a:gd name="T44" fmla="*/ 97 w 100"/>
              <a:gd name="T45" fmla="*/ 3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0" h="101">
                <a:moveTo>
                  <a:pt x="97" y="36"/>
                </a:moveTo>
                <a:cubicBezTo>
                  <a:pt x="99" y="52"/>
                  <a:pt x="99" y="52"/>
                  <a:pt x="99" y="52"/>
                </a:cubicBezTo>
                <a:cubicBezTo>
                  <a:pt x="95" y="55"/>
                  <a:pt x="95" y="55"/>
                  <a:pt x="95" y="55"/>
                </a:cubicBezTo>
                <a:cubicBezTo>
                  <a:pt x="100" y="60"/>
                  <a:pt x="100" y="60"/>
                  <a:pt x="100" y="60"/>
                </a:cubicBezTo>
                <a:cubicBezTo>
                  <a:pt x="98" y="68"/>
                  <a:pt x="98" y="68"/>
                  <a:pt x="98" y="68"/>
                </a:cubicBezTo>
                <a:cubicBezTo>
                  <a:pt x="94" y="70"/>
                  <a:pt x="94" y="70"/>
                  <a:pt x="94" y="70"/>
                </a:cubicBezTo>
                <a:cubicBezTo>
                  <a:pt x="97" y="73"/>
                  <a:pt x="97" y="73"/>
                  <a:pt x="97" y="73"/>
                </a:cubicBezTo>
                <a:cubicBezTo>
                  <a:pt x="96" y="82"/>
                  <a:pt x="96" y="82"/>
                  <a:pt x="96" y="82"/>
                </a:cubicBezTo>
                <a:cubicBezTo>
                  <a:pt x="92" y="84"/>
                  <a:pt x="92" y="84"/>
                  <a:pt x="92" y="84"/>
                </a:cubicBezTo>
                <a:cubicBezTo>
                  <a:pt x="95" y="88"/>
                  <a:pt x="95" y="88"/>
                  <a:pt x="95" y="88"/>
                </a:cubicBezTo>
                <a:cubicBezTo>
                  <a:pt x="93" y="98"/>
                  <a:pt x="93" y="98"/>
                  <a:pt x="93" y="98"/>
                </a:cubicBezTo>
                <a:cubicBezTo>
                  <a:pt x="86" y="101"/>
                  <a:pt x="86" y="101"/>
                  <a:pt x="86" y="101"/>
                </a:cubicBezTo>
                <a:cubicBezTo>
                  <a:pt x="36" y="88"/>
                  <a:pt x="36" y="88"/>
                  <a:pt x="36" y="88"/>
                </a:cubicBezTo>
                <a:cubicBezTo>
                  <a:pt x="24" y="88"/>
                  <a:pt x="24" y="88"/>
                  <a:pt x="24" y="88"/>
                </a:cubicBezTo>
                <a:cubicBezTo>
                  <a:pt x="24" y="94"/>
                  <a:pt x="24" y="94"/>
                  <a:pt x="24" y="94"/>
                </a:cubicBezTo>
                <a:cubicBezTo>
                  <a:pt x="0" y="94"/>
                  <a:pt x="0" y="94"/>
                  <a:pt x="0" y="94"/>
                </a:cubicBezTo>
                <a:cubicBezTo>
                  <a:pt x="0" y="32"/>
                  <a:pt x="0" y="32"/>
                  <a:pt x="0" y="32"/>
                </a:cubicBezTo>
                <a:cubicBezTo>
                  <a:pt x="24" y="32"/>
                  <a:pt x="24" y="32"/>
                  <a:pt x="24" y="32"/>
                </a:cubicBezTo>
                <a:cubicBezTo>
                  <a:pt x="24" y="41"/>
                  <a:pt x="24" y="41"/>
                  <a:pt x="24" y="41"/>
                </a:cubicBezTo>
                <a:cubicBezTo>
                  <a:pt x="34" y="41"/>
                  <a:pt x="34" y="41"/>
                  <a:pt x="34" y="41"/>
                </a:cubicBezTo>
                <a:cubicBezTo>
                  <a:pt x="73" y="0"/>
                  <a:pt x="73" y="0"/>
                  <a:pt x="73" y="0"/>
                </a:cubicBezTo>
                <a:cubicBezTo>
                  <a:pt x="92" y="14"/>
                  <a:pt x="75" y="28"/>
                  <a:pt x="62" y="38"/>
                </a:cubicBezTo>
                <a:lnTo>
                  <a:pt x="97" y="3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64" name="Freeform 138"/>
          <p:cNvSpPr>
            <a:spLocks noEditPoints="1"/>
          </p:cNvSpPr>
          <p:nvPr userDrawn="1"/>
        </p:nvSpPr>
        <p:spPr bwMode="auto">
          <a:xfrm>
            <a:off x="5969000" y="1414464"/>
            <a:ext cx="628651" cy="398463"/>
          </a:xfrm>
          <a:custGeom>
            <a:avLst/>
            <a:gdLst>
              <a:gd name="T0" fmla="*/ 105 w 122"/>
              <a:gd name="T1" fmla="*/ 75 h 103"/>
              <a:gd name="T2" fmla="*/ 113 w 122"/>
              <a:gd name="T3" fmla="*/ 78 h 103"/>
              <a:gd name="T4" fmla="*/ 120 w 122"/>
              <a:gd name="T5" fmla="*/ 91 h 103"/>
              <a:gd name="T6" fmla="*/ 105 w 122"/>
              <a:gd name="T7" fmla="*/ 92 h 103"/>
              <a:gd name="T8" fmla="*/ 99 w 122"/>
              <a:gd name="T9" fmla="*/ 86 h 103"/>
              <a:gd name="T10" fmla="*/ 72 w 122"/>
              <a:gd name="T11" fmla="*/ 93 h 103"/>
              <a:gd name="T12" fmla="*/ 78 w 122"/>
              <a:gd name="T13" fmla="*/ 87 h 103"/>
              <a:gd name="T14" fmla="*/ 77 w 122"/>
              <a:gd name="T15" fmla="*/ 74 h 103"/>
              <a:gd name="T16" fmla="*/ 65 w 122"/>
              <a:gd name="T17" fmla="*/ 80 h 103"/>
              <a:gd name="T18" fmla="*/ 63 w 122"/>
              <a:gd name="T19" fmla="*/ 88 h 103"/>
              <a:gd name="T20" fmla="*/ 55 w 122"/>
              <a:gd name="T21" fmla="*/ 59 h 103"/>
              <a:gd name="T22" fmla="*/ 61 w 122"/>
              <a:gd name="T23" fmla="*/ 64 h 103"/>
              <a:gd name="T24" fmla="*/ 74 w 122"/>
              <a:gd name="T25" fmla="*/ 64 h 103"/>
              <a:gd name="T26" fmla="*/ 68 w 122"/>
              <a:gd name="T27" fmla="*/ 52 h 103"/>
              <a:gd name="T28" fmla="*/ 60 w 122"/>
              <a:gd name="T29" fmla="*/ 50 h 103"/>
              <a:gd name="T30" fmla="*/ 88 w 122"/>
              <a:gd name="T31" fmla="*/ 43 h 103"/>
              <a:gd name="T32" fmla="*/ 90 w 122"/>
              <a:gd name="T33" fmla="*/ 35 h 103"/>
              <a:gd name="T34" fmla="*/ 103 w 122"/>
              <a:gd name="T35" fmla="*/ 29 h 103"/>
              <a:gd name="T36" fmla="*/ 103 w 122"/>
              <a:gd name="T37" fmla="*/ 43 h 103"/>
              <a:gd name="T38" fmla="*/ 97 w 122"/>
              <a:gd name="T39" fmla="*/ 49 h 103"/>
              <a:gd name="T40" fmla="*/ 53 w 122"/>
              <a:gd name="T41" fmla="*/ 23 h 103"/>
              <a:gd name="T42" fmla="*/ 59 w 122"/>
              <a:gd name="T43" fmla="*/ 17 h 103"/>
              <a:gd name="T44" fmla="*/ 58 w 122"/>
              <a:gd name="T45" fmla="*/ 2 h 103"/>
              <a:gd name="T46" fmla="*/ 45 w 122"/>
              <a:gd name="T47" fmla="*/ 9 h 103"/>
              <a:gd name="T48" fmla="*/ 43 w 122"/>
              <a:gd name="T49" fmla="*/ 17 h 103"/>
              <a:gd name="T50" fmla="*/ 16 w 122"/>
              <a:gd name="T51" fmla="*/ 24 h 103"/>
              <a:gd name="T52" fmla="*/ 23 w 122"/>
              <a:gd name="T53" fmla="*/ 25 h 103"/>
              <a:gd name="T54" fmla="*/ 30 w 122"/>
              <a:gd name="T55" fmla="*/ 38 h 103"/>
              <a:gd name="T56" fmla="*/ 16 w 122"/>
              <a:gd name="T57" fmla="*/ 38 h 103"/>
              <a:gd name="T58" fmla="*/ 11 w 122"/>
              <a:gd name="T59" fmla="*/ 33 h 103"/>
              <a:gd name="T60" fmla="*/ 19 w 122"/>
              <a:gd name="T61" fmla="*/ 61 h 103"/>
              <a:gd name="T62" fmla="*/ 20 w 122"/>
              <a:gd name="T63" fmla="*/ 54 h 103"/>
              <a:gd name="T64" fmla="*/ 32 w 122"/>
              <a:gd name="T65" fmla="*/ 48 h 103"/>
              <a:gd name="T66" fmla="*/ 33 w 122"/>
              <a:gd name="T67" fmla="*/ 61 h 103"/>
              <a:gd name="T68" fmla="*/ 27 w 122"/>
              <a:gd name="T69" fmla="*/ 66 h 103"/>
              <a:gd name="T70" fmla="*/ 54 w 122"/>
              <a:gd name="T71" fmla="*/ 56 h 103"/>
              <a:gd name="T72" fmla="*/ 62 w 122"/>
              <a:gd name="T73" fmla="*/ 62 h 103"/>
              <a:gd name="T74" fmla="*/ 61 w 122"/>
              <a:gd name="T75" fmla="*/ 54 h 103"/>
              <a:gd name="T76" fmla="*/ 68 w 122"/>
              <a:gd name="T77" fmla="*/ 31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2" h="103">
                <a:moveTo>
                  <a:pt x="115" y="59"/>
                </a:moveTo>
                <a:cubicBezTo>
                  <a:pt x="105" y="75"/>
                  <a:pt x="105" y="75"/>
                  <a:pt x="105" y="75"/>
                </a:cubicBezTo>
                <a:cubicBezTo>
                  <a:pt x="105" y="77"/>
                  <a:pt x="105" y="78"/>
                  <a:pt x="107" y="78"/>
                </a:cubicBezTo>
                <a:cubicBezTo>
                  <a:pt x="109" y="79"/>
                  <a:pt x="111" y="78"/>
                  <a:pt x="113" y="78"/>
                </a:cubicBezTo>
                <a:cubicBezTo>
                  <a:pt x="117" y="78"/>
                  <a:pt x="120" y="80"/>
                  <a:pt x="121" y="83"/>
                </a:cubicBezTo>
                <a:cubicBezTo>
                  <a:pt x="122" y="87"/>
                  <a:pt x="120" y="91"/>
                  <a:pt x="120" y="91"/>
                </a:cubicBezTo>
                <a:cubicBezTo>
                  <a:pt x="120" y="91"/>
                  <a:pt x="118" y="95"/>
                  <a:pt x="114" y="96"/>
                </a:cubicBezTo>
                <a:cubicBezTo>
                  <a:pt x="111" y="97"/>
                  <a:pt x="107" y="95"/>
                  <a:pt x="105" y="92"/>
                </a:cubicBezTo>
                <a:cubicBezTo>
                  <a:pt x="104" y="90"/>
                  <a:pt x="104" y="88"/>
                  <a:pt x="103" y="86"/>
                </a:cubicBezTo>
                <a:cubicBezTo>
                  <a:pt x="102" y="85"/>
                  <a:pt x="100" y="85"/>
                  <a:pt x="99" y="86"/>
                </a:cubicBezTo>
                <a:cubicBezTo>
                  <a:pt x="89" y="103"/>
                  <a:pt x="89" y="103"/>
                  <a:pt x="89" y="103"/>
                </a:cubicBezTo>
                <a:cubicBezTo>
                  <a:pt x="72" y="93"/>
                  <a:pt x="72" y="93"/>
                  <a:pt x="72" y="93"/>
                </a:cubicBezTo>
                <a:cubicBezTo>
                  <a:pt x="72" y="92"/>
                  <a:pt x="72" y="91"/>
                  <a:pt x="73" y="90"/>
                </a:cubicBezTo>
                <a:cubicBezTo>
                  <a:pt x="74" y="89"/>
                  <a:pt x="76" y="88"/>
                  <a:pt x="78" y="87"/>
                </a:cubicBezTo>
                <a:cubicBezTo>
                  <a:pt x="80" y="86"/>
                  <a:pt x="82" y="82"/>
                  <a:pt x="81" y="79"/>
                </a:cubicBezTo>
                <a:cubicBezTo>
                  <a:pt x="80" y="76"/>
                  <a:pt x="77" y="74"/>
                  <a:pt x="77" y="74"/>
                </a:cubicBezTo>
                <a:cubicBezTo>
                  <a:pt x="77" y="74"/>
                  <a:pt x="74" y="72"/>
                  <a:pt x="70" y="73"/>
                </a:cubicBezTo>
                <a:cubicBezTo>
                  <a:pt x="67" y="74"/>
                  <a:pt x="65" y="77"/>
                  <a:pt x="65" y="80"/>
                </a:cubicBezTo>
                <a:cubicBezTo>
                  <a:pt x="65" y="82"/>
                  <a:pt x="66" y="84"/>
                  <a:pt x="66" y="86"/>
                </a:cubicBezTo>
                <a:cubicBezTo>
                  <a:pt x="65" y="87"/>
                  <a:pt x="64" y="88"/>
                  <a:pt x="63" y="88"/>
                </a:cubicBezTo>
                <a:cubicBezTo>
                  <a:pt x="45" y="77"/>
                  <a:pt x="45" y="77"/>
                  <a:pt x="45" y="77"/>
                </a:cubicBezTo>
                <a:cubicBezTo>
                  <a:pt x="55" y="59"/>
                  <a:pt x="55" y="59"/>
                  <a:pt x="55" y="59"/>
                </a:cubicBezTo>
                <a:cubicBezTo>
                  <a:pt x="56" y="58"/>
                  <a:pt x="57" y="58"/>
                  <a:pt x="58" y="59"/>
                </a:cubicBezTo>
                <a:cubicBezTo>
                  <a:pt x="59" y="61"/>
                  <a:pt x="60" y="63"/>
                  <a:pt x="61" y="64"/>
                </a:cubicBezTo>
                <a:cubicBezTo>
                  <a:pt x="62" y="67"/>
                  <a:pt x="66" y="69"/>
                  <a:pt x="69" y="68"/>
                </a:cubicBezTo>
                <a:cubicBezTo>
                  <a:pt x="72" y="67"/>
                  <a:pt x="74" y="64"/>
                  <a:pt x="74" y="64"/>
                </a:cubicBezTo>
                <a:cubicBezTo>
                  <a:pt x="74" y="64"/>
                  <a:pt x="76" y="60"/>
                  <a:pt x="75" y="57"/>
                </a:cubicBezTo>
                <a:cubicBezTo>
                  <a:pt x="74" y="54"/>
                  <a:pt x="71" y="51"/>
                  <a:pt x="68" y="52"/>
                </a:cubicBezTo>
                <a:cubicBezTo>
                  <a:pt x="66" y="52"/>
                  <a:pt x="64" y="52"/>
                  <a:pt x="62" y="52"/>
                </a:cubicBezTo>
                <a:cubicBezTo>
                  <a:pt x="61" y="52"/>
                  <a:pt x="60" y="51"/>
                  <a:pt x="60" y="50"/>
                </a:cubicBezTo>
                <a:cubicBezTo>
                  <a:pt x="70" y="33"/>
                  <a:pt x="70" y="33"/>
                  <a:pt x="70" y="33"/>
                </a:cubicBezTo>
                <a:cubicBezTo>
                  <a:pt x="88" y="43"/>
                  <a:pt x="88" y="43"/>
                  <a:pt x="88" y="43"/>
                </a:cubicBezTo>
                <a:cubicBezTo>
                  <a:pt x="89" y="43"/>
                  <a:pt x="90" y="43"/>
                  <a:pt x="90" y="41"/>
                </a:cubicBezTo>
                <a:cubicBezTo>
                  <a:pt x="91" y="39"/>
                  <a:pt x="90" y="37"/>
                  <a:pt x="90" y="35"/>
                </a:cubicBezTo>
                <a:cubicBezTo>
                  <a:pt x="90" y="32"/>
                  <a:pt x="92" y="28"/>
                  <a:pt x="95" y="27"/>
                </a:cubicBezTo>
                <a:cubicBezTo>
                  <a:pt x="99" y="26"/>
                  <a:pt x="103" y="29"/>
                  <a:pt x="103" y="29"/>
                </a:cubicBezTo>
                <a:cubicBezTo>
                  <a:pt x="103" y="29"/>
                  <a:pt x="106" y="31"/>
                  <a:pt x="107" y="34"/>
                </a:cubicBezTo>
                <a:cubicBezTo>
                  <a:pt x="108" y="37"/>
                  <a:pt x="106" y="41"/>
                  <a:pt x="103" y="43"/>
                </a:cubicBezTo>
                <a:cubicBezTo>
                  <a:pt x="102" y="44"/>
                  <a:pt x="100" y="44"/>
                  <a:pt x="98" y="45"/>
                </a:cubicBezTo>
                <a:cubicBezTo>
                  <a:pt x="97" y="46"/>
                  <a:pt x="97" y="48"/>
                  <a:pt x="97" y="49"/>
                </a:cubicBezTo>
                <a:cubicBezTo>
                  <a:pt x="115" y="59"/>
                  <a:pt x="115" y="59"/>
                  <a:pt x="115" y="59"/>
                </a:cubicBezTo>
                <a:close/>
                <a:moveTo>
                  <a:pt x="53" y="23"/>
                </a:moveTo>
                <a:cubicBezTo>
                  <a:pt x="52" y="22"/>
                  <a:pt x="52" y="20"/>
                  <a:pt x="53" y="19"/>
                </a:cubicBezTo>
                <a:cubicBezTo>
                  <a:pt x="55" y="18"/>
                  <a:pt x="57" y="18"/>
                  <a:pt x="59" y="17"/>
                </a:cubicBezTo>
                <a:cubicBezTo>
                  <a:pt x="62" y="15"/>
                  <a:pt x="64" y="11"/>
                  <a:pt x="63" y="8"/>
                </a:cubicBezTo>
                <a:cubicBezTo>
                  <a:pt x="62" y="4"/>
                  <a:pt x="58" y="2"/>
                  <a:pt x="58" y="2"/>
                </a:cubicBezTo>
                <a:cubicBezTo>
                  <a:pt x="58" y="2"/>
                  <a:pt x="54" y="0"/>
                  <a:pt x="51" y="1"/>
                </a:cubicBezTo>
                <a:cubicBezTo>
                  <a:pt x="48" y="2"/>
                  <a:pt x="45" y="6"/>
                  <a:pt x="45" y="9"/>
                </a:cubicBezTo>
                <a:cubicBezTo>
                  <a:pt x="45" y="11"/>
                  <a:pt x="46" y="13"/>
                  <a:pt x="46" y="15"/>
                </a:cubicBezTo>
                <a:cubicBezTo>
                  <a:pt x="46" y="16"/>
                  <a:pt x="44" y="17"/>
                  <a:pt x="43" y="17"/>
                </a:cubicBezTo>
                <a:cubicBezTo>
                  <a:pt x="25" y="7"/>
                  <a:pt x="25" y="7"/>
                  <a:pt x="25" y="7"/>
                </a:cubicBezTo>
                <a:cubicBezTo>
                  <a:pt x="16" y="24"/>
                  <a:pt x="16" y="24"/>
                  <a:pt x="16" y="24"/>
                </a:cubicBezTo>
                <a:cubicBezTo>
                  <a:pt x="16" y="25"/>
                  <a:pt x="16" y="26"/>
                  <a:pt x="18" y="26"/>
                </a:cubicBezTo>
                <a:cubicBezTo>
                  <a:pt x="20" y="26"/>
                  <a:pt x="21" y="26"/>
                  <a:pt x="23" y="25"/>
                </a:cubicBezTo>
                <a:cubicBezTo>
                  <a:pt x="27" y="25"/>
                  <a:pt x="30" y="28"/>
                  <a:pt x="31" y="31"/>
                </a:cubicBezTo>
                <a:cubicBezTo>
                  <a:pt x="32" y="34"/>
                  <a:pt x="30" y="38"/>
                  <a:pt x="30" y="38"/>
                </a:cubicBezTo>
                <a:cubicBezTo>
                  <a:pt x="30" y="38"/>
                  <a:pt x="28" y="41"/>
                  <a:pt x="24" y="42"/>
                </a:cubicBezTo>
                <a:cubicBezTo>
                  <a:pt x="21" y="43"/>
                  <a:pt x="17" y="41"/>
                  <a:pt x="16" y="38"/>
                </a:cubicBezTo>
                <a:cubicBezTo>
                  <a:pt x="15" y="37"/>
                  <a:pt x="15" y="35"/>
                  <a:pt x="14" y="33"/>
                </a:cubicBezTo>
                <a:cubicBezTo>
                  <a:pt x="13" y="32"/>
                  <a:pt x="12" y="32"/>
                  <a:pt x="11" y="33"/>
                </a:cubicBezTo>
                <a:cubicBezTo>
                  <a:pt x="0" y="51"/>
                  <a:pt x="0" y="51"/>
                  <a:pt x="0" y="51"/>
                </a:cubicBezTo>
                <a:cubicBezTo>
                  <a:pt x="19" y="61"/>
                  <a:pt x="19" y="61"/>
                  <a:pt x="19" y="61"/>
                </a:cubicBezTo>
                <a:cubicBezTo>
                  <a:pt x="20" y="61"/>
                  <a:pt x="21" y="61"/>
                  <a:pt x="21" y="59"/>
                </a:cubicBezTo>
                <a:cubicBezTo>
                  <a:pt x="21" y="58"/>
                  <a:pt x="21" y="56"/>
                  <a:pt x="20" y="54"/>
                </a:cubicBezTo>
                <a:cubicBezTo>
                  <a:pt x="20" y="51"/>
                  <a:pt x="23" y="48"/>
                  <a:pt x="26" y="47"/>
                </a:cubicBezTo>
                <a:cubicBezTo>
                  <a:pt x="29" y="46"/>
                  <a:pt x="32" y="48"/>
                  <a:pt x="32" y="48"/>
                </a:cubicBezTo>
                <a:cubicBezTo>
                  <a:pt x="32" y="48"/>
                  <a:pt x="36" y="50"/>
                  <a:pt x="37" y="53"/>
                </a:cubicBezTo>
                <a:cubicBezTo>
                  <a:pt x="37" y="56"/>
                  <a:pt x="36" y="60"/>
                  <a:pt x="33" y="61"/>
                </a:cubicBezTo>
                <a:cubicBezTo>
                  <a:pt x="31" y="62"/>
                  <a:pt x="29" y="62"/>
                  <a:pt x="28" y="64"/>
                </a:cubicBezTo>
                <a:cubicBezTo>
                  <a:pt x="27" y="64"/>
                  <a:pt x="27" y="65"/>
                  <a:pt x="27" y="66"/>
                </a:cubicBezTo>
                <a:cubicBezTo>
                  <a:pt x="43" y="75"/>
                  <a:pt x="43" y="75"/>
                  <a:pt x="43" y="75"/>
                </a:cubicBezTo>
                <a:cubicBezTo>
                  <a:pt x="54" y="56"/>
                  <a:pt x="54" y="56"/>
                  <a:pt x="54" y="56"/>
                </a:cubicBezTo>
                <a:cubicBezTo>
                  <a:pt x="55" y="55"/>
                  <a:pt x="58" y="55"/>
                  <a:pt x="59" y="57"/>
                </a:cubicBezTo>
                <a:cubicBezTo>
                  <a:pt x="60" y="58"/>
                  <a:pt x="61" y="60"/>
                  <a:pt x="62" y="62"/>
                </a:cubicBezTo>
                <a:cubicBezTo>
                  <a:pt x="68" y="74"/>
                  <a:pt x="80" y="55"/>
                  <a:pt x="67" y="54"/>
                </a:cubicBezTo>
                <a:cubicBezTo>
                  <a:pt x="65" y="54"/>
                  <a:pt x="63" y="55"/>
                  <a:pt x="61" y="54"/>
                </a:cubicBezTo>
                <a:cubicBezTo>
                  <a:pt x="59" y="54"/>
                  <a:pt x="57" y="51"/>
                  <a:pt x="57" y="49"/>
                </a:cubicBezTo>
                <a:cubicBezTo>
                  <a:pt x="68" y="31"/>
                  <a:pt x="68" y="31"/>
                  <a:pt x="68" y="31"/>
                </a:cubicBezTo>
                <a:lnTo>
                  <a:pt x="53" y="2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165" name="Group 164"/>
          <p:cNvGrpSpPr/>
          <p:nvPr userDrawn="1"/>
        </p:nvGrpSpPr>
        <p:grpSpPr>
          <a:xfrm>
            <a:off x="3441700" y="4216400"/>
            <a:ext cx="719667" cy="285750"/>
            <a:chOff x="2581275" y="4216400"/>
            <a:chExt cx="539750" cy="285750"/>
          </a:xfrm>
        </p:grpSpPr>
        <p:sp>
          <p:nvSpPr>
            <p:cNvPr id="166" name="Freeform 139"/>
            <p:cNvSpPr>
              <a:spLocks/>
            </p:cNvSpPr>
            <p:nvPr userDrawn="1"/>
          </p:nvSpPr>
          <p:spPr bwMode="auto">
            <a:xfrm>
              <a:off x="2581275" y="4216400"/>
              <a:ext cx="539750" cy="266700"/>
            </a:xfrm>
            <a:custGeom>
              <a:avLst/>
              <a:gdLst>
                <a:gd name="T0" fmla="*/ 140 w 140"/>
                <a:gd name="T1" fmla="*/ 67 h 69"/>
                <a:gd name="T2" fmla="*/ 137 w 140"/>
                <a:gd name="T3" fmla="*/ 50 h 69"/>
                <a:gd name="T4" fmla="*/ 136 w 140"/>
                <a:gd name="T5" fmla="*/ 47 h 69"/>
                <a:gd name="T6" fmla="*/ 135 w 140"/>
                <a:gd name="T7" fmla="*/ 44 h 69"/>
                <a:gd name="T8" fmla="*/ 126 w 140"/>
                <a:gd name="T9" fmla="*/ 28 h 69"/>
                <a:gd name="T10" fmla="*/ 124 w 140"/>
                <a:gd name="T11" fmla="*/ 26 h 69"/>
                <a:gd name="T12" fmla="*/ 122 w 140"/>
                <a:gd name="T13" fmla="*/ 24 h 69"/>
                <a:gd name="T14" fmla="*/ 108 w 140"/>
                <a:gd name="T15" fmla="*/ 11 h 69"/>
                <a:gd name="T16" fmla="*/ 103 w 140"/>
                <a:gd name="T17" fmla="*/ 8 h 69"/>
                <a:gd name="T18" fmla="*/ 85 w 140"/>
                <a:gd name="T19" fmla="*/ 2 h 69"/>
                <a:gd name="T20" fmla="*/ 82 w 140"/>
                <a:gd name="T21" fmla="*/ 2 h 69"/>
                <a:gd name="T22" fmla="*/ 79 w 140"/>
                <a:gd name="T23" fmla="*/ 1 h 69"/>
                <a:gd name="T24" fmla="*/ 61 w 140"/>
                <a:gd name="T25" fmla="*/ 1 h 69"/>
                <a:gd name="T26" fmla="*/ 58 w 140"/>
                <a:gd name="T27" fmla="*/ 2 h 69"/>
                <a:gd name="T28" fmla="*/ 55 w 140"/>
                <a:gd name="T29" fmla="*/ 2 h 69"/>
                <a:gd name="T30" fmla="*/ 37 w 140"/>
                <a:gd name="T31" fmla="*/ 9 h 69"/>
                <a:gd name="T32" fmla="*/ 35 w 140"/>
                <a:gd name="T33" fmla="*/ 10 h 69"/>
                <a:gd name="T34" fmla="*/ 32 w 140"/>
                <a:gd name="T35" fmla="*/ 12 h 69"/>
                <a:gd name="T36" fmla="*/ 18 w 140"/>
                <a:gd name="T37" fmla="*/ 24 h 69"/>
                <a:gd name="T38" fmla="*/ 14 w 140"/>
                <a:gd name="T39" fmla="*/ 28 h 69"/>
                <a:gd name="T40" fmla="*/ 5 w 140"/>
                <a:gd name="T41" fmla="*/ 44 h 69"/>
                <a:gd name="T42" fmla="*/ 4 w 140"/>
                <a:gd name="T43" fmla="*/ 47 h 69"/>
                <a:gd name="T44" fmla="*/ 3 w 140"/>
                <a:gd name="T45" fmla="*/ 50 h 69"/>
                <a:gd name="T46" fmla="*/ 6 w 140"/>
                <a:gd name="T47" fmla="*/ 69 h 69"/>
                <a:gd name="T48" fmla="*/ 19 w 140"/>
                <a:gd name="T49" fmla="*/ 56 h 69"/>
                <a:gd name="T50" fmla="*/ 11 w 140"/>
                <a:gd name="T51" fmla="*/ 46 h 69"/>
                <a:gd name="T52" fmla="*/ 27 w 140"/>
                <a:gd name="T53" fmla="*/ 39 h 69"/>
                <a:gd name="T54" fmla="*/ 23 w 140"/>
                <a:gd name="T55" fmla="*/ 28 h 69"/>
                <a:gd name="T56" fmla="*/ 41 w 140"/>
                <a:gd name="T57" fmla="*/ 26 h 69"/>
                <a:gd name="T58" fmla="*/ 40 w 140"/>
                <a:gd name="T59" fmla="*/ 14 h 69"/>
                <a:gd name="T60" fmla="*/ 58 w 140"/>
                <a:gd name="T61" fmla="*/ 19 h 69"/>
                <a:gd name="T62" fmla="*/ 62 w 140"/>
                <a:gd name="T63" fmla="*/ 7 h 69"/>
                <a:gd name="T64" fmla="*/ 76 w 140"/>
                <a:gd name="T65" fmla="*/ 17 h 69"/>
                <a:gd name="T66" fmla="*/ 84 w 140"/>
                <a:gd name="T67" fmla="*/ 8 h 69"/>
                <a:gd name="T68" fmla="*/ 94 w 140"/>
                <a:gd name="T69" fmla="*/ 23 h 69"/>
                <a:gd name="T70" fmla="*/ 105 w 140"/>
                <a:gd name="T71" fmla="*/ 17 h 69"/>
                <a:gd name="T72" fmla="*/ 109 w 140"/>
                <a:gd name="T73" fmla="*/ 34 h 69"/>
                <a:gd name="T74" fmla="*/ 121 w 140"/>
                <a:gd name="T75" fmla="*/ 32 h 69"/>
                <a:gd name="T76" fmla="*/ 119 w 140"/>
                <a:gd name="T77" fmla="*/ 50 h 69"/>
                <a:gd name="T78" fmla="*/ 131 w 140"/>
                <a:gd name="T79" fmla="*/ 52 h 69"/>
                <a:gd name="T80" fmla="*/ 140 w 140"/>
                <a:gd name="T81"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0" h="69">
                  <a:moveTo>
                    <a:pt x="140" y="67"/>
                  </a:moveTo>
                  <a:cubicBezTo>
                    <a:pt x="140" y="67"/>
                    <a:pt x="140" y="67"/>
                    <a:pt x="140" y="67"/>
                  </a:cubicBezTo>
                  <a:cubicBezTo>
                    <a:pt x="140" y="61"/>
                    <a:pt x="139" y="55"/>
                    <a:pt x="137" y="50"/>
                  </a:cubicBezTo>
                  <a:cubicBezTo>
                    <a:pt x="137" y="50"/>
                    <a:pt x="137" y="50"/>
                    <a:pt x="137" y="50"/>
                  </a:cubicBezTo>
                  <a:cubicBezTo>
                    <a:pt x="136" y="47"/>
                    <a:pt x="136" y="47"/>
                    <a:pt x="136" y="47"/>
                  </a:cubicBezTo>
                  <a:cubicBezTo>
                    <a:pt x="136" y="47"/>
                    <a:pt x="136" y="47"/>
                    <a:pt x="136" y="47"/>
                  </a:cubicBezTo>
                  <a:cubicBezTo>
                    <a:pt x="135" y="44"/>
                    <a:pt x="135" y="44"/>
                    <a:pt x="135" y="44"/>
                  </a:cubicBezTo>
                  <a:cubicBezTo>
                    <a:pt x="135" y="44"/>
                    <a:pt x="135" y="44"/>
                    <a:pt x="135" y="44"/>
                  </a:cubicBezTo>
                  <a:cubicBezTo>
                    <a:pt x="133" y="38"/>
                    <a:pt x="130" y="33"/>
                    <a:pt x="126" y="28"/>
                  </a:cubicBezTo>
                  <a:cubicBezTo>
                    <a:pt x="126" y="28"/>
                    <a:pt x="126" y="28"/>
                    <a:pt x="126" y="28"/>
                  </a:cubicBezTo>
                  <a:cubicBezTo>
                    <a:pt x="124" y="26"/>
                    <a:pt x="124" y="26"/>
                    <a:pt x="124" y="26"/>
                  </a:cubicBezTo>
                  <a:cubicBezTo>
                    <a:pt x="124" y="26"/>
                    <a:pt x="124" y="26"/>
                    <a:pt x="124" y="26"/>
                  </a:cubicBezTo>
                  <a:cubicBezTo>
                    <a:pt x="122" y="23"/>
                    <a:pt x="122" y="23"/>
                    <a:pt x="122" y="23"/>
                  </a:cubicBezTo>
                  <a:cubicBezTo>
                    <a:pt x="122" y="24"/>
                    <a:pt x="122" y="24"/>
                    <a:pt x="122" y="24"/>
                  </a:cubicBezTo>
                  <a:cubicBezTo>
                    <a:pt x="118" y="19"/>
                    <a:pt x="113" y="15"/>
                    <a:pt x="108" y="11"/>
                  </a:cubicBezTo>
                  <a:cubicBezTo>
                    <a:pt x="108" y="11"/>
                    <a:pt x="108" y="11"/>
                    <a:pt x="108" y="11"/>
                  </a:cubicBezTo>
                  <a:cubicBezTo>
                    <a:pt x="105" y="10"/>
                    <a:pt x="105" y="10"/>
                    <a:pt x="105" y="10"/>
                  </a:cubicBezTo>
                  <a:cubicBezTo>
                    <a:pt x="103" y="8"/>
                    <a:pt x="103" y="8"/>
                    <a:pt x="103" y="8"/>
                  </a:cubicBezTo>
                  <a:cubicBezTo>
                    <a:pt x="103" y="8"/>
                    <a:pt x="103" y="8"/>
                    <a:pt x="103" y="8"/>
                  </a:cubicBezTo>
                  <a:cubicBezTo>
                    <a:pt x="97" y="6"/>
                    <a:pt x="91" y="3"/>
                    <a:pt x="85" y="2"/>
                  </a:cubicBezTo>
                  <a:cubicBezTo>
                    <a:pt x="85" y="2"/>
                    <a:pt x="85" y="2"/>
                    <a:pt x="85" y="2"/>
                  </a:cubicBezTo>
                  <a:cubicBezTo>
                    <a:pt x="82" y="2"/>
                    <a:pt x="82" y="2"/>
                    <a:pt x="82" y="2"/>
                  </a:cubicBezTo>
                  <a:cubicBezTo>
                    <a:pt x="79" y="1"/>
                    <a:pt x="79" y="1"/>
                    <a:pt x="79" y="1"/>
                  </a:cubicBezTo>
                  <a:cubicBezTo>
                    <a:pt x="79" y="1"/>
                    <a:pt x="79" y="1"/>
                    <a:pt x="79" y="1"/>
                  </a:cubicBezTo>
                  <a:cubicBezTo>
                    <a:pt x="73" y="0"/>
                    <a:pt x="67" y="0"/>
                    <a:pt x="61" y="1"/>
                  </a:cubicBezTo>
                  <a:cubicBezTo>
                    <a:pt x="61" y="1"/>
                    <a:pt x="61" y="1"/>
                    <a:pt x="61" y="1"/>
                  </a:cubicBezTo>
                  <a:cubicBezTo>
                    <a:pt x="58" y="2"/>
                    <a:pt x="58" y="2"/>
                    <a:pt x="58" y="2"/>
                  </a:cubicBezTo>
                  <a:cubicBezTo>
                    <a:pt x="58" y="2"/>
                    <a:pt x="58" y="2"/>
                    <a:pt x="58" y="2"/>
                  </a:cubicBezTo>
                  <a:cubicBezTo>
                    <a:pt x="55" y="2"/>
                    <a:pt x="55" y="2"/>
                    <a:pt x="55" y="2"/>
                  </a:cubicBezTo>
                  <a:cubicBezTo>
                    <a:pt x="55" y="2"/>
                    <a:pt x="55" y="2"/>
                    <a:pt x="55" y="2"/>
                  </a:cubicBezTo>
                  <a:cubicBezTo>
                    <a:pt x="49" y="4"/>
                    <a:pt x="43" y="6"/>
                    <a:pt x="37" y="9"/>
                  </a:cubicBezTo>
                  <a:cubicBezTo>
                    <a:pt x="37" y="9"/>
                    <a:pt x="37" y="9"/>
                    <a:pt x="37" y="9"/>
                  </a:cubicBezTo>
                  <a:cubicBezTo>
                    <a:pt x="35" y="10"/>
                    <a:pt x="35" y="10"/>
                    <a:pt x="35" y="10"/>
                  </a:cubicBezTo>
                  <a:cubicBezTo>
                    <a:pt x="35" y="10"/>
                    <a:pt x="35" y="10"/>
                    <a:pt x="35" y="10"/>
                  </a:cubicBezTo>
                  <a:cubicBezTo>
                    <a:pt x="32" y="12"/>
                    <a:pt x="32" y="12"/>
                    <a:pt x="32" y="12"/>
                  </a:cubicBezTo>
                  <a:cubicBezTo>
                    <a:pt x="32" y="12"/>
                    <a:pt x="32" y="12"/>
                    <a:pt x="32" y="12"/>
                  </a:cubicBezTo>
                  <a:cubicBezTo>
                    <a:pt x="27" y="15"/>
                    <a:pt x="22" y="19"/>
                    <a:pt x="18" y="24"/>
                  </a:cubicBezTo>
                  <a:cubicBezTo>
                    <a:pt x="18" y="24"/>
                    <a:pt x="18" y="24"/>
                    <a:pt x="18" y="24"/>
                  </a:cubicBezTo>
                  <a:cubicBezTo>
                    <a:pt x="16" y="26"/>
                    <a:pt x="16" y="26"/>
                    <a:pt x="16" y="26"/>
                  </a:cubicBezTo>
                  <a:cubicBezTo>
                    <a:pt x="14" y="28"/>
                    <a:pt x="14" y="28"/>
                    <a:pt x="14" y="28"/>
                  </a:cubicBezTo>
                  <a:cubicBezTo>
                    <a:pt x="14" y="28"/>
                    <a:pt x="14" y="28"/>
                    <a:pt x="14" y="28"/>
                  </a:cubicBezTo>
                  <a:cubicBezTo>
                    <a:pt x="11" y="33"/>
                    <a:pt x="8" y="39"/>
                    <a:pt x="5" y="44"/>
                  </a:cubicBezTo>
                  <a:cubicBezTo>
                    <a:pt x="5" y="44"/>
                    <a:pt x="5" y="44"/>
                    <a:pt x="5" y="44"/>
                  </a:cubicBezTo>
                  <a:cubicBezTo>
                    <a:pt x="4" y="47"/>
                    <a:pt x="4" y="47"/>
                    <a:pt x="4" y="47"/>
                  </a:cubicBezTo>
                  <a:cubicBezTo>
                    <a:pt x="3" y="50"/>
                    <a:pt x="3" y="50"/>
                    <a:pt x="3" y="50"/>
                  </a:cubicBezTo>
                  <a:cubicBezTo>
                    <a:pt x="3" y="50"/>
                    <a:pt x="3" y="50"/>
                    <a:pt x="3" y="50"/>
                  </a:cubicBezTo>
                  <a:cubicBezTo>
                    <a:pt x="1" y="56"/>
                    <a:pt x="0" y="63"/>
                    <a:pt x="0" y="69"/>
                  </a:cubicBezTo>
                  <a:cubicBezTo>
                    <a:pt x="6" y="69"/>
                    <a:pt x="6" y="69"/>
                    <a:pt x="6" y="69"/>
                  </a:cubicBezTo>
                  <a:cubicBezTo>
                    <a:pt x="6" y="63"/>
                    <a:pt x="7" y="57"/>
                    <a:pt x="9" y="52"/>
                  </a:cubicBezTo>
                  <a:cubicBezTo>
                    <a:pt x="19" y="56"/>
                    <a:pt x="19" y="56"/>
                    <a:pt x="19" y="56"/>
                  </a:cubicBezTo>
                  <a:cubicBezTo>
                    <a:pt x="21" y="50"/>
                    <a:pt x="21" y="50"/>
                    <a:pt x="21" y="50"/>
                  </a:cubicBezTo>
                  <a:cubicBezTo>
                    <a:pt x="11" y="46"/>
                    <a:pt x="11" y="46"/>
                    <a:pt x="11" y="46"/>
                  </a:cubicBezTo>
                  <a:cubicBezTo>
                    <a:pt x="13" y="41"/>
                    <a:pt x="16" y="36"/>
                    <a:pt x="19" y="32"/>
                  </a:cubicBezTo>
                  <a:cubicBezTo>
                    <a:pt x="27" y="39"/>
                    <a:pt x="27" y="39"/>
                    <a:pt x="27" y="39"/>
                  </a:cubicBezTo>
                  <a:cubicBezTo>
                    <a:pt x="31" y="34"/>
                    <a:pt x="31" y="34"/>
                    <a:pt x="31" y="34"/>
                  </a:cubicBezTo>
                  <a:cubicBezTo>
                    <a:pt x="23" y="28"/>
                    <a:pt x="23" y="28"/>
                    <a:pt x="23" y="28"/>
                  </a:cubicBezTo>
                  <a:cubicBezTo>
                    <a:pt x="26" y="23"/>
                    <a:pt x="31" y="20"/>
                    <a:pt x="35" y="17"/>
                  </a:cubicBezTo>
                  <a:cubicBezTo>
                    <a:pt x="41" y="26"/>
                    <a:pt x="41" y="26"/>
                    <a:pt x="41" y="26"/>
                  </a:cubicBezTo>
                  <a:cubicBezTo>
                    <a:pt x="46" y="23"/>
                    <a:pt x="46" y="23"/>
                    <a:pt x="46" y="23"/>
                  </a:cubicBezTo>
                  <a:cubicBezTo>
                    <a:pt x="40" y="14"/>
                    <a:pt x="40" y="14"/>
                    <a:pt x="40" y="14"/>
                  </a:cubicBezTo>
                  <a:cubicBezTo>
                    <a:pt x="45" y="11"/>
                    <a:pt x="50" y="9"/>
                    <a:pt x="56" y="8"/>
                  </a:cubicBezTo>
                  <a:cubicBezTo>
                    <a:pt x="58" y="19"/>
                    <a:pt x="58" y="19"/>
                    <a:pt x="58" y="19"/>
                  </a:cubicBezTo>
                  <a:cubicBezTo>
                    <a:pt x="64" y="17"/>
                    <a:pt x="64" y="17"/>
                    <a:pt x="64" y="17"/>
                  </a:cubicBezTo>
                  <a:cubicBezTo>
                    <a:pt x="62" y="7"/>
                    <a:pt x="62" y="7"/>
                    <a:pt x="62" y="7"/>
                  </a:cubicBezTo>
                  <a:cubicBezTo>
                    <a:pt x="67" y="6"/>
                    <a:pt x="73" y="6"/>
                    <a:pt x="78" y="7"/>
                  </a:cubicBezTo>
                  <a:cubicBezTo>
                    <a:pt x="76" y="17"/>
                    <a:pt x="76" y="17"/>
                    <a:pt x="76" y="17"/>
                  </a:cubicBezTo>
                  <a:cubicBezTo>
                    <a:pt x="82" y="18"/>
                    <a:pt x="82" y="18"/>
                    <a:pt x="82" y="18"/>
                  </a:cubicBezTo>
                  <a:cubicBezTo>
                    <a:pt x="84" y="8"/>
                    <a:pt x="84" y="8"/>
                    <a:pt x="84" y="8"/>
                  </a:cubicBezTo>
                  <a:cubicBezTo>
                    <a:pt x="90" y="9"/>
                    <a:pt x="95" y="11"/>
                    <a:pt x="100" y="14"/>
                  </a:cubicBezTo>
                  <a:cubicBezTo>
                    <a:pt x="94" y="23"/>
                    <a:pt x="94" y="23"/>
                    <a:pt x="94" y="23"/>
                  </a:cubicBezTo>
                  <a:cubicBezTo>
                    <a:pt x="99" y="26"/>
                    <a:pt x="99" y="26"/>
                    <a:pt x="99" y="26"/>
                  </a:cubicBezTo>
                  <a:cubicBezTo>
                    <a:pt x="105" y="17"/>
                    <a:pt x="105" y="17"/>
                    <a:pt x="105" y="17"/>
                  </a:cubicBezTo>
                  <a:cubicBezTo>
                    <a:pt x="109" y="20"/>
                    <a:pt x="114" y="23"/>
                    <a:pt x="117" y="27"/>
                  </a:cubicBezTo>
                  <a:cubicBezTo>
                    <a:pt x="109" y="34"/>
                    <a:pt x="109" y="34"/>
                    <a:pt x="109" y="34"/>
                  </a:cubicBezTo>
                  <a:cubicBezTo>
                    <a:pt x="113" y="39"/>
                    <a:pt x="113" y="39"/>
                    <a:pt x="113" y="39"/>
                  </a:cubicBezTo>
                  <a:cubicBezTo>
                    <a:pt x="121" y="32"/>
                    <a:pt x="121" y="32"/>
                    <a:pt x="121" y="32"/>
                  </a:cubicBezTo>
                  <a:cubicBezTo>
                    <a:pt x="125" y="36"/>
                    <a:pt x="127" y="41"/>
                    <a:pt x="129" y="46"/>
                  </a:cubicBezTo>
                  <a:cubicBezTo>
                    <a:pt x="119" y="50"/>
                    <a:pt x="119" y="50"/>
                    <a:pt x="119" y="50"/>
                  </a:cubicBezTo>
                  <a:cubicBezTo>
                    <a:pt x="121" y="55"/>
                    <a:pt x="121" y="55"/>
                    <a:pt x="121" y="55"/>
                  </a:cubicBezTo>
                  <a:cubicBezTo>
                    <a:pt x="131" y="52"/>
                    <a:pt x="131" y="52"/>
                    <a:pt x="131" y="52"/>
                  </a:cubicBezTo>
                  <a:cubicBezTo>
                    <a:pt x="133" y="57"/>
                    <a:pt x="134" y="63"/>
                    <a:pt x="134" y="69"/>
                  </a:cubicBezTo>
                  <a:cubicBezTo>
                    <a:pt x="140" y="69"/>
                    <a:pt x="140" y="69"/>
                    <a:pt x="140" y="69"/>
                  </a:cubicBezTo>
                  <a:lnTo>
                    <a:pt x="140" y="6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67" name="Freeform 140"/>
            <p:cNvSpPr>
              <a:spLocks/>
            </p:cNvSpPr>
            <p:nvPr userDrawn="1"/>
          </p:nvSpPr>
          <p:spPr bwMode="auto">
            <a:xfrm>
              <a:off x="2619375" y="4448175"/>
              <a:ext cx="34925" cy="41275"/>
            </a:xfrm>
            <a:custGeom>
              <a:avLst/>
              <a:gdLst>
                <a:gd name="T0" fmla="*/ 7 w 22"/>
                <a:gd name="T1" fmla="*/ 17 h 26"/>
                <a:gd name="T2" fmla="*/ 17 w 22"/>
                <a:gd name="T3" fmla="*/ 17 h 26"/>
                <a:gd name="T4" fmla="*/ 17 w 22"/>
                <a:gd name="T5" fmla="*/ 9 h 26"/>
                <a:gd name="T6" fmla="*/ 7 w 22"/>
                <a:gd name="T7" fmla="*/ 9 h 26"/>
                <a:gd name="T8" fmla="*/ 7 w 22"/>
                <a:gd name="T9" fmla="*/ 7 h 26"/>
                <a:gd name="T10" fmla="*/ 22 w 22"/>
                <a:gd name="T11" fmla="*/ 7 h 26"/>
                <a:gd name="T12" fmla="*/ 22 w 22"/>
                <a:gd name="T13" fmla="*/ 0 h 26"/>
                <a:gd name="T14" fmla="*/ 0 w 22"/>
                <a:gd name="T15" fmla="*/ 0 h 26"/>
                <a:gd name="T16" fmla="*/ 0 w 22"/>
                <a:gd name="T17" fmla="*/ 26 h 26"/>
                <a:gd name="T18" fmla="*/ 22 w 22"/>
                <a:gd name="T19" fmla="*/ 26 h 26"/>
                <a:gd name="T20" fmla="*/ 22 w 22"/>
                <a:gd name="T21" fmla="*/ 22 h 26"/>
                <a:gd name="T22" fmla="*/ 7 w 22"/>
                <a:gd name="T23" fmla="*/ 22 h 26"/>
                <a:gd name="T24" fmla="*/ 7 w 22"/>
                <a:gd name="T25"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 h="26">
                  <a:moveTo>
                    <a:pt x="7" y="17"/>
                  </a:moveTo>
                  <a:lnTo>
                    <a:pt x="17" y="17"/>
                  </a:lnTo>
                  <a:lnTo>
                    <a:pt x="17" y="9"/>
                  </a:lnTo>
                  <a:lnTo>
                    <a:pt x="7" y="9"/>
                  </a:lnTo>
                  <a:lnTo>
                    <a:pt x="7" y="7"/>
                  </a:lnTo>
                  <a:lnTo>
                    <a:pt x="22" y="7"/>
                  </a:lnTo>
                  <a:lnTo>
                    <a:pt x="22" y="0"/>
                  </a:lnTo>
                  <a:lnTo>
                    <a:pt x="0" y="0"/>
                  </a:lnTo>
                  <a:lnTo>
                    <a:pt x="0" y="26"/>
                  </a:lnTo>
                  <a:lnTo>
                    <a:pt x="22" y="26"/>
                  </a:lnTo>
                  <a:lnTo>
                    <a:pt x="22" y="22"/>
                  </a:lnTo>
                  <a:lnTo>
                    <a:pt x="7" y="22"/>
                  </a:lnTo>
                  <a:lnTo>
                    <a:pt x="7" y="1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68" name="Freeform 141"/>
            <p:cNvSpPr>
              <a:spLocks/>
            </p:cNvSpPr>
            <p:nvPr userDrawn="1"/>
          </p:nvSpPr>
          <p:spPr bwMode="auto">
            <a:xfrm>
              <a:off x="2638425" y="4362450"/>
              <a:ext cx="261938" cy="139700"/>
            </a:xfrm>
            <a:custGeom>
              <a:avLst/>
              <a:gdLst>
                <a:gd name="T0" fmla="*/ 58 w 68"/>
                <a:gd name="T1" fmla="*/ 20 h 36"/>
                <a:gd name="T2" fmla="*/ 49 w 68"/>
                <a:gd name="T3" fmla="*/ 21 h 36"/>
                <a:gd name="T4" fmla="*/ 0 w 68"/>
                <a:gd name="T5" fmla="*/ 0 h 36"/>
                <a:gd name="T6" fmla="*/ 47 w 68"/>
                <a:gd name="T7" fmla="*/ 26 h 36"/>
                <a:gd name="T8" fmla="*/ 51 w 68"/>
                <a:gd name="T9" fmla="*/ 33 h 36"/>
                <a:gd name="T10" fmla="*/ 59 w 68"/>
                <a:gd name="T11" fmla="*/ 32 h 36"/>
                <a:gd name="T12" fmla="*/ 65 w 68"/>
                <a:gd name="T13" fmla="*/ 36 h 36"/>
                <a:gd name="T14" fmla="*/ 68 w 68"/>
                <a:gd name="T15" fmla="*/ 29 h 36"/>
                <a:gd name="T16" fmla="*/ 62 w 68"/>
                <a:gd name="T17" fmla="*/ 27 h 36"/>
                <a:gd name="T18" fmla="*/ 58 w 68"/>
                <a:gd name="T19" fmla="*/ 2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 h="36">
                  <a:moveTo>
                    <a:pt x="58" y="20"/>
                  </a:moveTo>
                  <a:cubicBezTo>
                    <a:pt x="55" y="18"/>
                    <a:pt x="52" y="19"/>
                    <a:pt x="49" y="21"/>
                  </a:cubicBezTo>
                  <a:cubicBezTo>
                    <a:pt x="0" y="0"/>
                    <a:pt x="0" y="0"/>
                    <a:pt x="0" y="0"/>
                  </a:cubicBezTo>
                  <a:cubicBezTo>
                    <a:pt x="47" y="26"/>
                    <a:pt x="47" y="26"/>
                    <a:pt x="47" y="26"/>
                  </a:cubicBezTo>
                  <a:cubicBezTo>
                    <a:pt x="47" y="29"/>
                    <a:pt x="49" y="31"/>
                    <a:pt x="51" y="33"/>
                  </a:cubicBezTo>
                  <a:cubicBezTo>
                    <a:pt x="54" y="34"/>
                    <a:pt x="56" y="34"/>
                    <a:pt x="59" y="32"/>
                  </a:cubicBezTo>
                  <a:cubicBezTo>
                    <a:pt x="65" y="36"/>
                    <a:pt x="65" y="36"/>
                    <a:pt x="65" y="36"/>
                  </a:cubicBezTo>
                  <a:cubicBezTo>
                    <a:pt x="68" y="29"/>
                    <a:pt x="68" y="29"/>
                    <a:pt x="68" y="29"/>
                  </a:cubicBezTo>
                  <a:cubicBezTo>
                    <a:pt x="62" y="27"/>
                    <a:pt x="62" y="27"/>
                    <a:pt x="62" y="27"/>
                  </a:cubicBezTo>
                  <a:cubicBezTo>
                    <a:pt x="62" y="24"/>
                    <a:pt x="60" y="21"/>
                    <a:pt x="58" y="2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69" name="Freeform 142"/>
            <p:cNvSpPr>
              <a:spLocks/>
            </p:cNvSpPr>
            <p:nvPr userDrawn="1"/>
          </p:nvSpPr>
          <p:spPr bwMode="auto">
            <a:xfrm>
              <a:off x="3055938" y="4448175"/>
              <a:ext cx="34925" cy="41275"/>
            </a:xfrm>
            <a:custGeom>
              <a:avLst/>
              <a:gdLst>
                <a:gd name="T0" fmla="*/ 0 w 22"/>
                <a:gd name="T1" fmla="*/ 26 h 26"/>
                <a:gd name="T2" fmla="*/ 7 w 22"/>
                <a:gd name="T3" fmla="*/ 26 h 26"/>
                <a:gd name="T4" fmla="*/ 7 w 22"/>
                <a:gd name="T5" fmla="*/ 17 h 26"/>
                <a:gd name="T6" fmla="*/ 17 w 22"/>
                <a:gd name="T7" fmla="*/ 17 h 26"/>
                <a:gd name="T8" fmla="*/ 17 w 22"/>
                <a:gd name="T9" fmla="*/ 9 h 26"/>
                <a:gd name="T10" fmla="*/ 7 w 22"/>
                <a:gd name="T11" fmla="*/ 9 h 26"/>
                <a:gd name="T12" fmla="*/ 7 w 22"/>
                <a:gd name="T13" fmla="*/ 7 h 26"/>
                <a:gd name="T14" fmla="*/ 22 w 22"/>
                <a:gd name="T15" fmla="*/ 7 h 26"/>
                <a:gd name="T16" fmla="*/ 22 w 22"/>
                <a:gd name="T17" fmla="*/ 0 h 26"/>
                <a:gd name="T18" fmla="*/ 0 w 22"/>
                <a:gd name="T19" fmla="*/ 0 h 26"/>
                <a:gd name="T20" fmla="*/ 0 w 22"/>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26">
                  <a:moveTo>
                    <a:pt x="0" y="26"/>
                  </a:moveTo>
                  <a:lnTo>
                    <a:pt x="7" y="26"/>
                  </a:lnTo>
                  <a:lnTo>
                    <a:pt x="7" y="17"/>
                  </a:lnTo>
                  <a:lnTo>
                    <a:pt x="17" y="17"/>
                  </a:lnTo>
                  <a:lnTo>
                    <a:pt x="17" y="9"/>
                  </a:lnTo>
                  <a:lnTo>
                    <a:pt x="7" y="9"/>
                  </a:lnTo>
                  <a:lnTo>
                    <a:pt x="7" y="7"/>
                  </a:lnTo>
                  <a:lnTo>
                    <a:pt x="22" y="7"/>
                  </a:lnTo>
                  <a:lnTo>
                    <a:pt x="22" y="0"/>
                  </a:lnTo>
                  <a:lnTo>
                    <a:pt x="0" y="0"/>
                  </a:lnTo>
                  <a:lnTo>
                    <a:pt x="0" y="2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170" name="Group 169"/>
          <p:cNvGrpSpPr/>
          <p:nvPr userDrawn="1"/>
        </p:nvGrpSpPr>
        <p:grpSpPr>
          <a:xfrm>
            <a:off x="4430184" y="4216400"/>
            <a:ext cx="719667" cy="285750"/>
            <a:chOff x="3322638" y="4216400"/>
            <a:chExt cx="539750" cy="285750"/>
          </a:xfrm>
        </p:grpSpPr>
        <p:sp>
          <p:nvSpPr>
            <p:cNvPr id="171" name="Freeform 143"/>
            <p:cNvSpPr>
              <a:spLocks/>
            </p:cNvSpPr>
            <p:nvPr userDrawn="1"/>
          </p:nvSpPr>
          <p:spPr bwMode="auto">
            <a:xfrm>
              <a:off x="3322638" y="4216400"/>
              <a:ext cx="539750" cy="266700"/>
            </a:xfrm>
            <a:custGeom>
              <a:avLst/>
              <a:gdLst>
                <a:gd name="T0" fmla="*/ 140 w 140"/>
                <a:gd name="T1" fmla="*/ 67 h 69"/>
                <a:gd name="T2" fmla="*/ 137 w 140"/>
                <a:gd name="T3" fmla="*/ 50 h 69"/>
                <a:gd name="T4" fmla="*/ 136 w 140"/>
                <a:gd name="T5" fmla="*/ 47 h 69"/>
                <a:gd name="T6" fmla="*/ 135 w 140"/>
                <a:gd name="T7" fmla="*/ 44 h 69"/>
                <a:gd name="T8" fmla="*/ 126 w 140"/>
                <a:gd name="T9" fmla="*/ 28 h 69"/>
                <a:gd name="T10" fmla="*/ 124 w 140"/>
                <a:gd name="T11" fmla="*/ 26 h 69"/>
                <a:gd name="T12" fmla="*/ 122 w 140"/>
                <a:gd name="T13" fmla="*/ 24 h 69"/>
                <a:gd name="T14" fmla="*/ 108 w 140"/>
                <a:gd name="T15" fmla="*/ 11 h 69"/>
                <a:gd name="T16" fmla="*/ 103 w 140"/>
                <a:gd name="T17" fmla="*/ 8 h 69"/>
                <a:gd name="T18" fmla="*/ 85 w 140"/>
                <a:gd name="T19" fmla="*/ 2 h 69"/>
                <a:gd name="T20" fmla="*/ 82 w 140"/>
                <a:gd name="T21" fmla="*/ 2 h 69"/>
                <a:gd name="T22" fmla="*/ 79 w 140"/>
                <a:gd name="T23" fmla="*/ 1 h 69"/>
                <a:gd name="T24" fmla="*/ 61 w 140"/>
                <a:gd name="T25" fmla="*/ 1 h 69"/>
                <a:gd name="T26" fmla="*/ 58 w 140"/>
                <a:gd name="T27" fmla="*/ 2 h 69"/>
                <a:gd name="T28" fmla="*/ 55 w 140"/>
                <a:gd name="T29" fmla="*/ 2 h 69"/>
                <a:gd name="T30" fmla="*/ 38 w 140"/>
                <a:gd name="T31" fmla="*/ 9 h 69"/>
                <a:gd name="T32" fmla="*/ 35 w 140"/>
                <a:gd name="T33" fmla="*/ 10 h 69"/>
                <a:gd name="T34" fmla="*/ 32 w 140"/>
                <a:gd name="T35" fmla="*/ 12 h 69"/>
                <a:gd name="T36" fmla="*/ 18 w 140"/>
                <a:gd name="T37" fmla="*/ 24 h 69"/>
                <a:gd name="T38" fmla="*/ 15 w 140"/>
                <a:gd name="T39" fmla="*/ 28 h 69"/>
                <a:gd name="T40" fmla="*/ 6 w 140"/>
                <a:gd name="T41" fmla="*/ 44 h 69"/>
                <a:gd name="T42" fmla="*/ 4 w 140"/>
                <a:gd name="T43" fmla="*/ 47 h 69"/>
                <a:gd name="T44" fmla="*/ 4 w 140"/>
                <a:gd name="T45" fmla="*/ 50 h 69"/>
                <a:gd name="T46" fmla="*/ 6 w 140"/>
                <a:gd name="T47" fmla="*/ 69 h 69"/>
                <a:gd name="T48" fmla="*/ 19 w 140"/>
                <a:gd name="T49" fmla="*/ 56 h 69"/>
                <a:gd name="T50" fmla="*/ 11 w 140"/>
                <a:gd name="T51" fmla="*/ 46 h 69"/>
                <a:gd name="T52" fmla="*/ 27 w 140"/>
                <a:gd name="T53" fmla="*/ 39 h 69"/>
                <a:gd name="T54" fmla="*/ 23 w 140"/>
                <a:gd name="T55" fmla="*/ 28 h 69"/>
                <a:gd name="T56" fmla="*/ 41 w 140"/>
                <a:gd name="T57" fmla="*/ 26 h 69"/>
                <a:gd name="T58" fmla="*/ 41 w 140"/>
                <a:gd name="T59" fmla="*/ 14 h 69"/>
                <a:gd name="T60" fmla="*/ 58 w 140"/>
                <a:gd name="T61" fmla="*/ 19 h 69"/>
                <a:gd name="T62" fmla="*/ 62 w 140"/>
                <a:gd name="T63" fmla="*/ 7 h 69"/>
                <a:gd name="T64" fmla="*/ 77 w 140"/>
                <a:gd name="T65" fmla="*/ 17 h 69"/>
                <a:gd name="T66" fmla="*/ 84 w 140"/>
                <a:gd name="T67" fmla="*/ 8 h 69"/>
                <a:gd name="T68" fmla="*/ 95 w 140"/>
                <a:gd name="T69" fmla="*/ 23 h 69"/>
                <a:gd name="T70" fmla="*/ 105 w 140"/>
                <a:gd name="T71" fmla="*/ 17 h 69"/>
                <a:gd name="T72" fmla="*/ 109 w 140"/>
                <a:gd name="T73" fmla="*/ 34 h 69"/>
                <a:gd name="T74" fmla="*/ 121 w 140"/>
                <a:gd name="T75" fmla="*/ 32 h 69"/>
                <a:gd name="T76" fmla="*/ 119 w 140"/>
                <a:gd name="T77" fmla="*/ 50 h 69"/>
                <a:gd name="T78" fmla="*/ 132 w 140"/>
                <a:gd name="T79" fmla="*/ 52 h 69"/>
                <a:gd name="T80" fmla="*/ 140 w 140"/>
                <a:gd name="T81"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0" h="69">
                  <a:moveTo>
                    <a:pt x="140" y="67"/>
                  </a:moveTo>
                  <a:cubicBezTo>
                    <a:pt x="140" y="67"/>
                    <a:pt x="140" y="67"/>
                    <a:pt x="140" y="67"/>
                  </a:cubicBezTo>
                  <a:cubicBezTo>
                    <a:pt x="140" y="61"/>
                    <a:pt x="139" y="55"/>
                    <a:pt x="137" y="50"/>
                  </a:cubicBezTo>
                  <a:cubicBezTo>
                    <a:pt x="137" y="50"/>
                    <a:pt x="137" y="50"/>
                    <a:pt x="137" y="50"/>
                  </a:cubicBezTo>
                  <a:cubicBezTo>
                    <a:pt x="136" y="47"/>
                    <a:pt x="136" y="47"/>
                    <a:pt x="136" y="47"/>
                  </a:cubicBezTo>
                  <a:cubicBezTo>
                    <a:pt x="136" y="47"/>
                    <a:pt x="136" y="47"/>
                    <a:pt x="136" y="47"/>
                  </a:cubicBezTo>
                  <a:cubicBezTo>
                    <a:pt x="135" y="44"/>
                    <a:pt x="135" y="44"/>
                    <a:pt x="135" y="44"/>
                  </a:cubicBezTo>
                  <a:cubicBezTo>
                    <a:pt x="135" y="44"/>
                    <a:pt x="135" y="44"/>
                    <a:pt x="135" y="44"/>
                  </a:cubicBezTo>
                  <a:cubicBezTo>
                    <a:pt x="133" y="38"/>
                    <a:pt x="130" y="33"/>
                    <a:pt x="126" y="28"/>
                  </a:cubicBezTo>
                  <a:cubicBezTo>
                    <a:pt x="126" y="28"/>
                    <a:pt x="126" y="28"/>
                    <a:pt x="126" y="28"/>
                  </a:cubicBezTo>
                  <a:cubicBezTo>
                    <a:pt x="124" y="26"/>
                    <a:pt x="124" y="26"/>
                    <a:pt x="124" y="26"/>
                  </a:cubicBezTo>
                  <a:cubicBezTo>
                    <a:pt x="124" y="26"/>
                    <a:pt x="124" y="26"/>
                    <a:pt x="124" y="26"/>
                  </a:cubicBezTo>
                  <a:cubicBezTo>
                    <a:pt x="122" y="23"/>
                    <a:pt x="122" y="23"/>
                    <a:pt x="122" y="23"/>
                  </a:cubicBezTo>
                  <a:cubicBezTo>
                    <a:pt x="122" y="24"/>
                    <a:pt x="122" y="24"/>
                    <a:pt x="122" y="24"/>
                  </a:cubicBezTo>
                  <a:cubicBezTo>
                    <a:pt x="118" y="19"/>
                    <a:pt x="113" y="15"/>
                    <a:pt x="108" y="11"/>
                  </a:cubicBezTo>
                  <a:cubicBezTo>
                    <a:pt x="108" y="11"/>
                    <a:pt x="108" y="11"/>
                    <a:pt x="108" y="11"/>
                  </a:cubicBezTo>
                  <a:cubicBezTo>
                    <a:pt x="105" y="10"/>
                    <a:pt x="105" y="10"/>
                    <a:pt x="105" y="10"/>
                  </a:cubicBezTo>
                  <a:cubicBezTo>
                    <a:pt x="103" y="8"/>
                    <a:pt x="103" y="8"/>
                    <a:pt x="103" y="8"/>
                  </a:cubicBezTo>
                  <a:cubicBezTo>
                    <a:pt x="103" y="8"/>
                    <a:pt x="103" y="8"/>
                    <a:pt x="103" y="8"/>
                  </a:cubicBezTo>
                  <a:cubicBezTo>
                    <a:pt x="97" y="6"/>
                    <a:pt x="91" y="3"/>
                    <a:pt x="85" y="2"/>
                  </a:cubicBezTo>
                  <a:cubicBezTo>
                    <a:pt x="85" y="2"/>
                    <a:pt x="85" y="2"/>
                    <a:pt x="85" y="2"/>
                  </a:cubicBezTo>
                  <a:cubicBezTo>
                    <a:pt x="82" y="2"/>
                    <a:pt x="82" y="2"/>
                    <a:pt x="82" y="2"/>
                  </a:cubicBezTo>
                  <a:cubicBezTo>
                    <a:pt x="79" y="1"/>
                    <a:pt x="79" y="1"/>
                    <a:pt x="79" y="1"/>
                  </a:cubicBezTo>
                  <a:cubicBezTo>
                    <a:pt x="79" y="1"/>
                    <a:pt x="79" y="1"/>
                    <a:pt x="79" y="1"/>
                  </a:cubicBezTo>
                  <a:cubicBezTo>
                    <a:pt x="73" y="0"/>
                    <a:pt x="67" y="0"/>
                    <a:pt x="61" y="1"/>
                  </a:cubicBezTo>
                  <a:cubicBezTo>
                    <a:pt x="61" y="1"/>
                    <a:pt x="61" y="1"/>
                    <a:pt x="61" y="1"/>
                  </a:cubicBezTo>
                  <a:cubicBezTo>
                    <a:pt x="58" y="2"/>
                    <a:pt x="58" y="2"/>
                    <a:pt x="58" y="2"/>
                  </a:cubicBezTo>
                  <a:cubicBezTo>
                    <a:pt x="58" y="2"/>
                    <a:pt x="58" y="2"/>
                    <a:pt x="58" y="2"/>
                  </a:cubicBezTo>
                  <a:cubicBezTo>
                    <a:pt x="55" y="2"/>
                    <a:pt x="55" y="2"/>
                    <a:pt x="55" y="2"/>
                  </a:cubicBezTo>
                  <a:cubicBezTo>
                    <a:pt x="55" y="2"/>
                    <a:pt x="55" y="2"/>
                    <a:pt x="55" y="2"/>
                  </a:cubicBezTo>
                  <a:cubicBezTo>
                    <a:pt x="49" y="4"/>
                    <a:pt x="43" y="6"/>
                    <a:pt x="38" y="9"/>
                  </a:cubicBezTo>
                  <a:cubicBezTo>
                    <a:pt x="38" y="9"/>
                    <a:pt x="38" y="9"/>
                    <a:pt x="38" y="9"/>
                  </a:cubicBezTo>
                  <a:cubicBezTo>
                    <a:pt x="35" y="10"/>
                    <a:pt x="35" y="10"/>
                    <a:pt x="35" y="10"/>
                  </a:cubicBezTo>
                  <a:cubicBezTo>
                    <a:pt x="35" y="10"/>
                    <a:pt x="35" y="10"/>
                    <a:pt x="35" y="10"/>
                  </a:cubicBezTo>
                  <a:cubicBezTo>
                    <a:pt x="32" y="12"/>
                    <a:pt x="32" y="12"/>
                    <a:pt x="32" y="12"/>
                  </a:cubicBezTo>
                  <a:cubicBezTo>
                    <a:pt x="32" y="12"/>
                    <a:pt x="32" y="12"/>
                    <a:pt x="32" y="12"/>
                  </a:cubicBezTo>
                  <a:cubicBezTo>
                    <a:pt x="27" y="15"/>
                    <a:pt x="23" y="19"/>
                    <a:pt x="18" y="24"/>
                  </a:cubicBezTo>
                  <a:cubicBezTo>
                    <a:pt x="18" y="24"/>
                    <a:pt x="18" y="24"/>
                    <a:pt x="18" y="24"/>
                  </a:cubicBezTo>
                  <a:cubicBezTo>
                    <a:pt x="16" y="26"/>
                    <a:pt x="16" y="26"/>
                    <a:pt x="16" y="26"/>
                  </a:cubicBezTo>
                  <a:cubicBezTo>
                    <a:pt x="15" y="28"/>
                    <a:pt x="15" y="28"/>
                    <a:pt x="15" y="28"/>
                  </a:cubicBezTo>
                  <a:cubicBezTo>
                    <a:pt x="15" y="28"/>
                    <a:pt x="15" y="28"/>
                    <a:pt x="15" y="28"/>
                  </a:cubicBezTo>
                  <a:cubicBezTo>
                    <a:pt x="11" y="33"/>
                    <a:pt x="8" y="39"/>
                    <a:pt x="6" y="44"/>
                  </a:cubicBezTo>
                  <a:cubicBezTo>
                    <a:pt x="5" y="44"/>
                    <a:pt x="5" y="44"/>
                    <a:pt x="5" y="44"/>
                  </a:cubicBezTo>
                  <a:cubicBezTo>
                    <a:pt x="4" y="47"/>
                    <a:pt x="4" y="47"/>
                    <a:pt x="4" y="47"/>
                  </a:cubicBezTo>
                  <a:cubicBezTo>
                    <a:pt x="3" y="50"/>
                    <a:pt x="3" y="50"/>
                    <a:pt x="3" y="50"/>
                  </a:cubicBezTo>
                  <a:cubicBezTo>
                    <a:pt x="4" y="50"/>
                    <a:pt x="4" y="50"/>
                    <a:pt x="4" y="50"/>
                  </a:cubicBezTo>
                  <a:cubicBezTo>
                    <a:pt x="2" y="56"/>
                    <a:pt x="1" y="63"/>
                    <a:pt x="0" y="69"/>
                  </a:cubicBezTo>
                  <a:cubicBezTo>
                    <a:pt x="6" y="69"/>
                    <a:pt x="6" y="69"/>
                    <a:pt x="6" y="69"/>
                  </a:cubicBezTo>
                  <a:cubicBezTo>
                    <a:pt x="7" y="63"/>
                    <a:pt x="7" y="57"/>
                    <a:pt x="9" y="52"/>
                  </a:cubicBezTo>
                  <a:cubicBezTo>
                    <a:pt x="19" y="56"/>
                    <a:pt x="19" y="56"/>
                    <a:pt x="19" y="56"/>
                  </a:cubicBezTo>
                  <a:cubicBezTo>
                    <a:pt x="21" y="50"/>
                    <a:pt x="21" y="50"/>
                    <a:pt x="21" y="50"/>
                  </a:cubicBezTo>
                  <a:cubicBezTo>
                    <a:pt x="11" y="46"/>
                    <a:pt x="11" y="46"/>
                    <a:pt x="11" y="46"/>
                  </a:cubicBezTo>
                  <a:cubicBezTo>
                    <a:pt x="13" y="41"/>
                    <a:pt x="16" y="36"/>
                    <a:pt x="19" y="32"/>
                  </a:cubicBezTo>
                  <a:cubicBezTo>
                    <a:pt x="27" y="39"/>
                    <a:pt x="27" y="39"/>
                    <a:pt x="27" y="39"/>
                  </a:cubicBezTo>
                  <a:cubicBezTo>
                    <a:pt x="31" y="34"/>
                    <a:pt x="31" y="34"/>
                    <a:pt x="31" y="34"/>
                  </a:cubicBezTo>
                  <a:cubicBezTo>
                    <a:pt x="23" y="28"/>
                    <a:pt x="23" y="28"/>
                    <a:pt x="23" y="28"/>
                  </a:cubicBezTo>
                  <a:cubicBezTo>
                    <a:pt x="27" y="23"/>
                    <a:pt x="31" y="20"/>
                    <a:pt x="35" y="17"/>
                  </a:cubicBezTo>
                  <a:cubicBezTo>
                    <a:pt x="41" y="26"/>
                    <a:pt x="41" y="26"/>
                    <a:pt x="41" y="26"/>
                  </a:cubicBezTo>
                  <a:cubicBezTo>
                    <a:pt x="46" y="23"/>
                    <a:pt x="46" y="23"/>
                    <a:pt x="46" y="23"/>
                  </a:cubicBezTo>
                  <a:cubicBezTo>
                    <a:pt x="41" y="14"/>
                    <a:pt x="41" y="14"/>
                    <a:pt x="41" y="14"/>
                  </a:cubicBezTo>
                  <a:cubicBezTo>
                    <a:pt x="45" y="11"/>
                    <a:pt x="51" y="9"/>
                    <a:pt x="56" y="8"/>
                  </a:cubicBezTo>
                  <a:cubicBezTo>
                    <a:pt x="58" y="19"/>
                    <a:pt x="58" y="19"/>
                    <a:pt x="58" y="19"/>
                  </a:cubicBezTo>
                  <a:cubicBezTo>
                    <a:pt x="64" y="17"/>
                    <a:pt x="64" y="17"/>
                    <a:pt x="64" y="17"/>
                  </a:cubicBezTo>
                  <a:cubicBezTo>
                    <a:pt x="62" y="7"/>
                    <a:pt x="62" y="7"/>
                    <a:pt x="62" y="7"/>
                  </a:cubicBezTo>
                  <a:cubicBezTo>
                    <a:pt x="67" y="6"/>
                    <a:pt x="73" y="6"/>
                    <a:pt x="78" y="7"/>
                  </a:cubicBezTo>
                  <a:cubicBezTo>
                    <a:pt x="77" y="17"/>
                    <a:pt x="77" y="17"/>
                    <a:pt x="77" y="17"/>
                  </a:cubicBezTo>
                  <a:cubicBezTo>
                    <a:pt x="82" y="18"/>
                    <a:pt x="82" y="18"/>
                    <a:pt x="82" y="18"/>
                  </a:cubicBezTo>
                  <a:cubicBezTo>
                    <a:pt x="84" y="8"/>
                    <a:pt x="84" y="8"/>
                    <a:pt x="84" y="8"/>
                  </a:cubicBezTo>
                  <a:cubicBezTo>
                    <a:pt x="90" y="9"/>
                    <a:pt x="95" y="11"/>
                    <a:pt x="100" y="14"/>
                  </a:cubicBezTo>
                  <a:cubicBezTo>
                    <a:pt x="95" y="23"/>
                    <a:pt x="95" y="23"/>
                    <a:pt x="95" y="23"/>
                  </a:cubicBezTo>
                  <a:cubicBezTo>
                    <a:pt x="100" y="26"/>
                    <a:pt x="100" y="26"/>
                    <a:pt x="100" y="26"/>
                  </a:cubicBezTo>
                  <a:cubicBezTo>
                    <a:pt x="105" y="17"/>
                    <a:pt x="105" y="17"/>
                    <a:pt x="105" y="17"/>
                  </a:cubicBezTo>
                  <a:cubicBezTo>
                    <a:pt x="110" y="20"/>
                    <a:pt x="114" y="23"/>
                    <a:pt x="118" y="27"/>
                  </a:cubicBezTo>
                  <a:cubicBezTo>
                    <a:pt x="109" y="34"/>
                    <a:pt x="109" y="34"/>
                    <a:pt x="109" y="34"/>
                  </a:cubicBezTo>
                  <a:cubicBezTo>
                    <a:pt x="113" y="39"/>
                    <a:pt x="113" y="39"/>
                    <a:pt x="113" y="39"/>
                  </a:cubicBezTo>
                  <a:cubicBezTo>
                    <a:pt x="121" y="32"/>
                    <a:pt x="121" y="32"/>
                    <a:pt x="121" y="32"/>
                  </a:cubicBezTo>
                  <a:cubicBezTo>
                    <a:pt x="125" y="36"/>
                    <a:pt x="127" y="41"/>
                    <a:pt x="130" y="46"/>
                  </a:cubicBezTo>
                  <a:cubicBezTo>
                    <a:pt x="119" y="50"/>
                    <a:pt x="119" y="50"/>
                    <a:pt x="119" y="50"/>
                  </a:cubicBezTo>
                  <a:cubicBezTo>
                    <a:pt x="121" y="55"/>
                    <a:pt x="121" y="55"/>
                    <a:pt x="121" y="55"/>
                  </a:cubicBezTo>
                  <a:cubicBezTo>
                    <a:pt x="132" y="52"/>
                    <a:pt x="132" y="52"/>
                    <a:pt x="132" y="52"/>
                  </a:cubicBezTo>
                  <a:cubicBezTo>
                    <a:pt x="133" y="57"/>
                    <a:pt x="134" y="63"/>
                    <a:pt x="134" y="69"/>
                  </a:cubicBezTo>
                  <a:cubicBezTo>
                    <a:pt x="140" y="69"/>
                    <a:pt x="140" y="69"/>
                    <a:pt x="140" y="69"/>
                  </a:cubicBezTo>
                  <a:lnTo>
                    <a:pt x="140" y="6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72" name="Freeform 144"/>
            <p:cNvSpPr>
              <a:spLocks/>
            </p:cNvSpPr>
            <p:nvPr userDrawn="1"/>
          </p:nvSpPr>
          <p:spPr bwMode="auto">
            <a:xfrm>
              <a:off x="3363913" y="4448175"/>
              <a:ext cx="31750" cy="41275"/>
            </a:xfrm>
            <a:custGeom>
              <a:avLst/>
              <a:gdLst>
                <a:gd name="T0" fmla="*/ 8 w 20"/>
                <a:gd name="T1" fmla="*/ 17 h 26"/>
                <a:gd name="T2" fmla="*/ 15 w 20"/>
                <a:gd name="T3" fmla="*/ 17 h 26"/>
                <a:gd name="T4" fmla="*/ 15 w 20"/>
                <a:gd name="T5" fmla="*/ 9 h 26"/>
                <a:gd name="T6" fmla="*/ 8 w 20"/>
                <a:gd name="T7" fmla="*/ 9 h 26"/>
                <a:gd name="T8" fmla="*/ 8 w 20"/>
                <a:gd name="T9" fmla="*/ 7 h 26"/>
                <a:gd name="T10" fmla="*/ 20 w 20"/>
                <a:gd name="T11" fmla="*/ 7 h 26"/>
                <a:gd name="T12" fmla="*/ 20 w 20"/>
                <a:gd name="T13" fmla="*/ 0 h 26"/>
                <a:gd name="T14" fmla="*/ 0 w 20"/>
                <a:gd name="T15" fmla="*/ 0 h 26"/>
                <a:gd name="T16" fmla="*/ 0 w 20"/>
                <a:gd name="T17" fmla="*/ 26 h 26"/>
                <a:gd name="T18" fmla="*/ 20 w 20"/>
                <a:gd name="T19" fmla="*/ 26 h 26"/>
                <a:gd name="T20" fmla="*/ 20 w 20"/>
                <a:gd name="T21" fmla="*/ 22 h 26"/>
                <a:gd name="T22" fmla="*/ 8 w 20"/>
                <a:gd name="T23" fmla="*/ 22 h 26"/>
                <a:gd name="T24" fmla="*/ 8 w 20"/>
                <a:gd name="T25"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26">
                  <a:moveTo>
                    <a:pt x="8" y="17"/>
                  </a:moveTo>
                  <a:lnTo>
                    <a:pt x="15" y="17"/>
                  </a:lnTo>
                  <a:lnTo>
                    <a:pt x="15" y="9"/>
                  </a:lnTo>
                  <a:lnTo>
                    <a:pt x="8" y="9"/>
                  </a:lnTo>
                  <a:lnTo>
                    <a:pt x="8" y="7"/>
                  </a:lnTo>
                  <a:lnTo>
                    <a:pt x="20" y="7"/>
                  </a:lnTo>
                  <a:lnTo>
                    <a:pt x="20" y="0"/>
                  </a:lnTo>
                  <a:lnTo>
                    <a:pt x="0" y="0"/>
                  </a:lnTo>
                  <a:lnTo>
                    <a:pt x="0" y="26"/>
                  </a:lnTo>
                  <a:lnTo>
                    <a:pt x="20" y="26"/>
                  </a:lnTo>
                  <a:lnTo>
                    <a:pt x="20" y="22"/>
                  </a:lnTo>
                  <a:lnTo>
                    <a:pt x="8" y="22"/>
                  </a:lnTo>
                  <a:lnTo>
                    <a:pt x="8" y="1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73" name="Freeform 145"/>
            <p:cNvSpPr>
              <a:spLocks/>
            </p:cNvSpPr>
            <p:nvPr userDrawn="1"/>
          </p:nvSpPr>
          <p:spPr bwMode="auto">
            <a:xfrm>
              <a:off x="3541713" y="4362450"/>
              <a:ext cx="263525" cy="139700"/>
            </a:xfrm>
            <a:custGeom>
              <a:avLst/>
              <a:gdLst>
                <a:gd name="T0" fmla="*/ 19 w 68"/>
                <a:gd name="T1" fmla="*/ 21 h 36"/>
                <a:gd name="T2" fmla="*/ 11 w 68"/>
                <a:gd name="T3" fmla="*/ 20 h 36"/>
                <a:gd name="T4" fmla="*/ 6 w 68"/>
                <a:gd name="T5" fmla="*/ 27 h 36"/>
                <a:gd name="T6" fmla="*/ 0 w 68"/>
                <a:gd name="T7" fmla="*/ 29 h 36"/>
                <a:gd name="T8" fmla="*/ 4 w 68"/>
                <a:gd name="T9" fmla="*/ 36 h 36"/>
                <a:gd name="T10" fmla="*/ 10 w 68"/>
                <a:gd name="T11" fmla="*/ 32 h 36"/>
                <a:gd name="T12" fmla="*/ 17 w 68"/>
                <a:gd name="T13" fmla="*/ 33 h 36"/>
                <a:gd name="T14" fmla="*/ 21 w 68"/>
                <a:gd name="T15" fmla="*/ 26 h 36"/>
                <a:gd name="T16" fmla="*/ 68 w 68"/>
                <a:gd name="T17" fmla="*/ 0 h 36"/>
                <a:gd name="T18" fmla="*/ 19 w 68"/>
                <a:gd name="T19" fmla="*/ 2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8" h="36">
                  <a:moveTo>
                    <a:pt x="19" y="21"/>
                  </a:moveTo>
                  <a:cubicBezTo>
                    <a:pt x="17" y="19"/>
                    <a:pt x="13" y="18"/>
                    <a:pt x="11" y="20"/>
                  </a:cubicBezTo>
                  <a:cubicBezTo>
                    <a:pt x="8" y="21"/>
                    <a:pt x="6" y="24"/>
                    <a:pt x="6" y="27"/>
                  </a:cubicBezTo>
                  <a:cubicBezTo>
                    <a:pt x="0" y="29"/>
                    <a:pt x="0" y="29"/>
                    <a:pt x="0" y="29"/>
                  </a:cubicBezTo>
                  <a:cubicBezTo>
                    <a:pt x="4" y="36"/>
                    <a:pt x="4" y="36"/>
                    <a:pt x="4" y="36"/>
                  </a:cubicBezTo>
                  <a:cubicBezTo>
                    <a:pt x="10" y="32"/>
                    <a:pt x="10" y="32"/>
                    <a:pt x="10" y="32"/>
                  </a:cubicBezTo>
                  <a:cubicBezTo>
                    <a:pt x="12" y="34"/>
                    <a:pt x="15" y="34"/>
                    <a:pt x="17" y="33"/>
                  </a:cubicBezTo>
                  <a:cubicBezTo>
                    <a:pt x="19" y="31"/>
                    <a:pt x="21" y="29"/>
                    <a:pt x="21" y="26"/>
                  </a:cubicBezTo>
                  <a:cubicBezTo>
                    <a:pt x="68" y="0"/>
                    <a:pt x="68" y="0"/>
                    <a:pt x="68" y="0"/>
                  </a:cubicBezTo>
                  <a:lnTo>
                    <a:pt x="19" y="2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74" name="Freeform 146"/>
            <p:cNvSpPr>
              <a:spLocks/>
            </p:cNvSpPr>
            <p:nvPr userDrawn="1"/>
          </p:nvSpPr>
          <p:spPr bwMode="auto">
            <a:xfrm>
              <a:off x="3797300" y="4448175"/>
              <a:ext cx="34925" cy="41275"/>
            </a:xfrm>
            <a:custGeom>
              <a:avLst/>
              <a:gdLst>
                <a:gd name="T0" fmla="*/ 0 w 22"/>
                <a:gd name="T1" fmla="*/ 26 h 26"/>
                <a:gd name="T2" fmla="*/ 7 w 22"/>
                <a:gd name="T3" fmla="*/ 26 h 26"/>
                <a:gd name="T4" fmla="*/ 7 w 22"/>
                <a:gd name="T5" fmla="*/ 17 h 26"/>
                <a:gd name="T6" fmla="*/ 17 w 22"/>
                <a:gd name="T7" fmla="*/ 17 h 26"/>
                <a:gd name="T8" fmla="*/ 17 w 22"/>
                <a:gd name="T9" fmla="*/ 9 h 26"/>
                <a:gd name="T10" fmla="*/ 7 w 22"/>
                <a:gd name="T11" fmla="*/ 9 h 26"/>
                <a:gd name="T12" fmla="*/ 7 w 22"/>
                <a:gd name="T13" fmla="*/ 7 h 26"/>
                <a:gd name="T14" fmla="*/ 22 w 22"/>
                <a:gd name="T15" fmla="*/ 7 h 26"/>
                <a:gd name="T16" fmla="*/ 22 w 22"/>
                <a:gd name="T17" fmla="*/ 0 h 26"/>
                <a:gd name="T18" fmla="*/ 0 w 22"/>
                <a:gd name="T19" fmla="*/ 0 h 26"/>
                <a:gd name="T20" fmla="*/ 0 w 22"/>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26">
                  <a:moveTo>
                    <a:pt x="0" y="26"/>
                  </a:moveTo>
                  <a:lnTo>
                    <a:pt x="7" y="26"/>
                  </a:lnTo>
                  <a:lnTo>
                    <a:pt x="7" y="17"/>
                  </a:lnTo>
                  <a:lnTo>
                    <a:pt x="17" y="17"/>
                  </a:lnTo>
                  <a:lnTo>
                    <a:pt x="17" y="9"/>
                  </a:lnTo>
                  <a:lnTo>
                    <a:pt x="7" y="9"/>
                  </a:lnTo>
                  <a:lnTo>
                    <a:pt x="7" y="7"/>
                  </a:lnTo>
                  <a:lnTo>
                    <a:pt x="22" y="7"/>
                  </a:lnTo>
                  <a:lnTo>
                    <a:pt x="22" y="0"/>
                  </a:lnTo>
                  <a:lnTo>
                    <a:pt x="0" y="0"/>
                  </a:lnTo>
                  <a:lnTo>
                    <a:pt x="0" y="2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175" name="Group 174"/>
          <p:cNvGrpSpPr/>
          <p:nvPr userDrawn="1"/>
        </p:nvGrpSpPr>
        <p:grpSpPr>
          <a:xfrm>
            <a:off x="9222317" y="4011614"/>
            <a:ext cx="582083" cy="563563"/>
            <a:chOff x="6916738" y="4011613"/>
            <a:chExt cx="436562" cy="563563"/>
          </a:xfrm>
        </p:grpSpPr>
        <p:sp>
          <p:nvSpPr>
            <p:cNvPr id="176" name="Rectangle 147"/>
            <p:cNvSpPr>
              <a:spLocks noChangeArrowheads="1"/>
            </p:cNvSpPr>
            <p:nvPr userDrawn="1"/>
          </p:nvSpPr>
          <p:spPr bwMode="auto">
            <a:xfrm>
              <a:off x="6916738" y="4529138"/>
              <a:ext cx="355600" cy="4603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77" name="Freeform 148"/>
            <p:cNvSpPr>
              <a:spLocks noEditPoints="1"/>
            </p:cNvSpPr>
            <p:nvPr userDrawn="1"/>
          </p:nvSpPr>
          <p:spPr bwMode="auto">
            <a:xfrm>
              <a:off x="6924675" y="4011613"/>
              <a:ext cx="428625" cy="490538"/>
            </a:xfrm>
            <a:custGeom>
              <a:avLst/>
              <a:gdLst>
                <a:gd name="T0" fmla="*/ 106 w 111"/>
                <a:gd name="T1" fmla="*/ 22 h 127"/>
                <a:gd name="T2" fmla="*/ 106 w 111"/>
                <a:gd name="T3" fmla="*/ 22 h 127"/>
                <a:gd name="T4" fmla="*/ 85 w 111"/>
                <a:gd name="T5" fmla="*/ 0 h 127"/>
                <a:gd name="T6" fmla="*/ 80 w 111"/>
                <a:gd name="T7" fmla="*/ 4 h 127"/>
                <a:gd name="T8" fmla="*/ 90 w 111"/>
                <a:gd name="T9" fmla="*/ 15 h 127"/>
                <a:gd name="T10" fmla="*/ 90 w 111"/>
                <a:gd name="T11" fmla="*/ 33 h 127"/>
                <a:gd name="T12" fmla="*/ 104 w 111"/>
                <a:gd name="T13" fmla="*/ 48 h 127"/>
                <a:gd name="T14" fmla="*/ 104 w 111"/>
                <a:gd name="T15" fmla="*/ 105 h 127"/>
                <a:gd name="T16" fmla="*/ 99 w 111"/>
                <a:gd name="T17" fmla="*/ 108 h 127"/>
                <a:gd name="T18" fmla="*/ 92 w 111"/>
                <a:gd name="T19" fmla="*/ 105 h 127"/>
                <a:gd name="T20" fmla="*/ 92 w 111"/>
                <a:gd name="T21" fmla="*/ 62 h 127"/>
                <a:gd name="T22" fmla="*/ 80 w 111"/>
                <a:gd name="T23" fmla="*/ 51 h 127"/>
                <a:gd name="T24" fmla="*/ 80 w 111"/>
                <a:gd name="T25" fmla="*/ 15 h 127"/>
                <a:gd name="T26" fmla="*/ 69 w 111"/>
                <a:gd name="T27" fmla="*/ 3 h 127"/>
                <a:gd name="T28" fmla="*/ 12 w 111"/>
                <a:gd name="T29" fmla="*/ 3 h 127"/>
                <a:gd name="T30" fmla="*/ 0 w 111"/>
                <a:gd name="T31" fmla="*/ 15 h 127"/>
                <a:gd name="T32" fmla="*/ 0 w 111"/>
                <a:gd name="T33" fmla="*/ 115 h 127"/>
                <a:gd name="T34" fmla="*/ 12 w 111"/>
                <a:gd name="T35" fmla="*/ 127 h 127"/>
                <a:gd name="T36" fmla="*/ 69 w 111"/>
                <a:gd name="T37" fmla="*/ 127 h 127"/>
                <a:gd name="T38" fmla="*/ 80 w 111"/>
                <a:gd name="T39" fmla="*/ 115 h 127"/>
                <a:gd name="T40" fmla="*/ 80 w 111"/>
                <a:gd name="T41" fmla="*/ 60 h 127"/>
                <a:gd name="T42" fmla="*/ 85 w 111"/>
                <a:gd name="T43" fmla="*/ 65 h 127"/>
                <a:gd name="T44" fmla="*/ 85 w 111"/>
                <a:gd name="T45" fmla="*/ 108 h 127"/>
                <a:gd name="T46" fmla="*/ 86 w 111"/>
                <a:gd name="T47" fmla="*/ 109 h 127"/>
                <a:gd name="T48" fmla="*/ 98 w 111"/>
                <a:gd name="T49" fmla="*/ 115 h 127"/>
                <a:gd name="T50" fmla="*/ 99 w 111"/>
                <a:gd name="T51" fmla="*/ 115 h 127"/>
                <a:gd name="T52" fmla="*/ 110 w 111"/>
                <a:gd name="T53" fmla="*/ 109 h 127"/>
                <a:gd name="T54" fmla="*/ 111 w 111"/>
                <a:gd name="T55" fmla="*/ 108 h 127"/>
                <a:gd name="T56" fmla="*/ 111 w 111"/>
                <a:gd name="T57" fmla="*/ 56 h 127"/>
                <a:gd name="T58" fmla="*/ 111 w 111"/>
                <a:gd name="T59" fmla="*/ 38 h 127"/>
                <a:gd name="T60" fmla="*/ 111 w 111"/>
                <a:gd name="T61" fmla="*/ 28 h 127"/>
                <a:gd name="T62" fmla="*/ 106 w 111"/>
                <a:gd name="T63" fmla="*/ 22 h 127"/>
                <a:gd name="T64" fmla="*/ 73 w 111"/>
                <a:gd name="T65" fmla="*/ 46 h 127"/>
                <a:gd name="T66" fmla="*/ 61 w 111"/>
                <a:gd name="T67" fmla="*/ 57 h 127"/>
                <a:gd name="T68" fmla="*/ 20 w 111"/>
                <a:gd name="T69" fmla="*/ 57 h 127"/>
                <a:gd name="T70" fmla="*/ 9 w 111"/>
                <a:gd name="T71" fmla="*/ 46 h 127"/>
                <a:gd name="T72" fmla="*/ 9 w 111"/>
                <a:gd name="T73" fmla="*/ 26 h 127"/>
                <a:gd name="T74" fmla="*/ 20 w 111"/>
                <a:gd name="T75" fmla="*/ 15 h 127"/>
                <a:gd name="T76" fmla="*/ 61 w 111"/>
                <a:gd name="T77" fmla="*/ 15 h 127"/>
                <a:gd name="T78" fmla="*/ 73 w 111"/>
                <a:gd name="T79" fmla="*/ 26 h 127"/>
                <a:gd name="T80" fmla="*/ 73 w 111"/>
                <a:gd name="T81" fmla="*/ 46 h 127"/>
                <a:gd name="T82" fmla="*/ 104 w 111"/>
                <a:gd name="T83" fmla="*/ 38 h 127"/>
                <a:gd name="T84" fmla="*/ 104 w 111"/>
                <a:gd name="T85" fmla="*/ 38 h 127"/>
                <a:gd name="T86" fmla="*/ 97 w 111"/>
                <a:gd name="T87" fmla="*/ 30 h 127"/>
                <a:gd name="T88" fmla="*/ 97 w 111"/>
                <a:gd name="T89" fmla="*/ 23 h 127"/>
                <a:gd name="T90" fmla="*/ 104 w 111"/>
                <a:gd name="T91" fmla="*/ 31 h 127"/>
                <a:gd name="T92" fmla="*/ 104 w 111"/>
                <a:gd name="T93" fmla="*/ 38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1" h="127">
                  <a:moveTo>
                    <a:pt x="106" y="22"/>
                  </a:moveTo>
                  <a:cubicBezTo>
                    <a:pt x="106" y="22"/>
                    <a:pt x="106" y="22"/>
                    <a:pt x="106" y="22"/>
                  </a:cubicBezTo>
                  <a:cubicBezTo>
                    <a:pt x="85" y="0"/>
                    <a:pt x="85" y="0"/>
                    <a:pt x="85" y="0"/>
                  </a:cubicBezTo>
                  <a:cubicBezTo>
                    <a:pt x="80" y="4"/>
                    <a:pt x="80" y="4"/>
                    <a:pt x="80" y="4"/>
                  </a:cubicBezTo>
                  <a:cubicBezTo>
                    <a:pt x="90" y="15"/>
                    <a:pt x="90" y="15"/>
                    <a:pt x="90" y="15"/>
                  </a:cubicBezTo>
                  <a:cubicBezTo>
                    <a:pt x="90" y="33"/>
                    <a:pt x="90" y="33"/>
                    <a:pt x="90" y="33"/>
                  </a:cubicBezTo>
                  <a:cubicBezTo>
                    <a:pt x="104" y="48"/>
                    <a:pt x="104" y="48"/>
                    <a:pt x="104" y="48"/>
                  </a:cubicBezTo>
                  <a:cubicBezTo>
                    <a:pt x="104" y="105"/>
                    <a:pt x="104" y="105"/>
                    <a:pt x="104" y="105"/>
                  </a:cubicBezTo>
                  <a:cubicBezTo>
                    <a:pt x="103" y="106"/>
                    <a:pt x="101" y="108"/>
                    <a:pt x="99" y="108"/>
                  </a:cubicBezTo>
                  <a:cubicBezTo>
                    <a:pt x="96" y="108"/>
                    <a:pt x="94" y="107"/>
                    <a:pt x="92" y="105"/>
                  </a:cubicBezTo>
                  <a:cubicBezTo>
                    <a:pt x="92" y="62"/>
                    <a:pt x="92" y="62"/>
                    <a:pt x="92" y="62"/>
                  </a:cubicBezTo>
                  <a:cubicBezTo>
                    <a:pt x="80" y="51"/>
                    <a:pt x="80" y="51"/>
                    <a:pt x="80" y="51"/>
                  </a:cubicBezTo>
                  <a:cubicBezTo>
                    <a:pt x="80" y="15"/>
                    <a:pt x="80" y="15"/>
                    <a:pt x="80" y="15"/>
                  </a:cubicBezTo>
                  <a:cubicBezTo>
                    <a:pt x="80" y="9"/>
                    <a:pt x="75" y="3"/>
                    <a:pt x="69" y="3"/>
                  </a:cubicBezTo>
                  <a:cubicBezTo>
                    <a:pt x="12" y="3"/>
                    <a:pt x="12" y="3"/>
                    <a:pt x="12" y="3"/>
                  </a:cubicBezTo>
                  <a:cubicBezTo>
                    <a:pt x="5" y="3"/>
                    <a:pt x="0" y="9"/>
                    <a:pt x="0" y="15"/>
                  </a:cubicBezTo>
                  <a:cubicBezTo>
                    <a:pt x="0" y="115"/>
                    <a:pt x="0" y="115"/>
                    <a:pt x="0" y="115"/>
                  </a:cubicBezTo>
                  <a:cubicBezTo>
                    <a:pt x="0" y="122"/>
                    <a:pt x="5" y="127"/>
                    <a:pt x="12" y="127"/>
                  </a:cubicBezTo>
                  <a:cubicBezTo>
                    <a:pt x="69" y="127"/>
                    <a:pt x="69" y="127"/>
                    <a:pt x="69" y="127"/>
                  </a:cubicBezTo>
                  <a:cubicBezTo>
                    <a:pt x="75" y="127"/>
                    <a:pt x="80" y="122"/>
                    <a:pt x="80" y="115"/>
                  </a:cubicBezTo>
                  <a:cubicBezTo>
                    <a:pt x="80" y="60"/>
                    <a:pt x="80" y="60"/>
                    <a:pt x="80" y="60"/>
                  </a:cubicBezTo>
                  <a:cubicBezTo>
                    <a:pt x="85" y="65"/>
                    <a:pt x="85" y="65"/>
                    <a:pt x="85" y="65"/>
                  </a:cubicBezTo>
                  <a:cubicBezTo>
                    <a:pt x="85" y="108"/>
                    <a:pt x="85" y="108"/>
                    <a:pt x="85" y="108"/>
                  </a:cubicBezTo>
                  <a:cubicBezTo>
                    <a:pt x="86" y="109"/>
                    <a:pt x="86" y="109"/>
                    <a:pt x="86" y="109"/>
                  </a:cubicBezTo>
                  <a:cubicBezTo>
                    <a:pt x="90" y="113"/>
                    <a:pt x="94" y="115"/>
                    <a:pt x="98" y="115"/>
                  </a:cubicBezTo>
                  <a:cubicBezTo>
                    <a:pt x="98" y="115"/>
                    <a:pt x="99" y="115"/>
                    <a:pt x="99" y="115"/>
                  </a:cubicBezTo>
                  <a:cubicBezTo>
                    <a:pt x="106" y="115"/>
                    <a:pt x="110" y="109"/>
                    <a:pt x="110" y="109"/>
                  </a:cubicBezTo>
                  <a:cubicBezTo>
                    <a:pt x="111" y="108"/>
                    <a:pt x="111" y="108"/>
                    <a:pt x="111" y="108"/>
                  </a:cubicBezTo>
                  <a:cubicBezTo>
                    <a:pt x="111" y="56"/>
                    <a:pt x="111" y="56"/>
                    <a:pt x="111" y="56"/>
                  </a:cubicBezTo>
                  <a:cubicBezTo>
                    <a:pt x="111" y="38"/>
                    <a:pt x="111" y="38"/>
                    <a:pt x="111" y="38"/>
                  </a:cubicBezTo>
                  <a:cubicBezTo>
                    <a:pt x="111" y="28"/>
                    <a:pt x="111" y="28"/>
                    <a:pt x="111" y="28"/>
                  </a:cubicBezTo>
                  <a:lnTo>
                    <a:pt x="106" y="22"/>
                  </a:lnTo>
                  <a:close/>
                  <a:moveTo>
                    <a:pt x="73" y="46"/>
                  </a:moveTo>
                  <a:cubicBezTo>
                    <a:pt x="73" y="52"/>
                    <a:pt x="68" y="57"/>
                    <a:pt x="61" y="57"/>
                  </a:cubicBezTo>
                  <a:cubicBezTo>
                    <a:pt x="20" y="57"/>
                    <a:pt x="20" y="57"/>
                    <a:pt x="20" y="57"/>
                  </a:cubicBezTo>
                  <a:cubicBezTo>
                    <a:pt x="14" y="57"/>
                    <a:pt x="9" y="52"/>
                    <a:pt x="9" y="46"/>
                  </a:cubicBezTo>
                  <a:cubicBezTo>
                    <a:pt x="9" y="26"/>
                    <a:pt x="9" y="26"/>
                    <a:pt x="9" y="26"/>
                  </a:cubicBezTo>
                  <a:cubicBezTo>
                    <a:pt x="9" y="20"/>
                    <a:pt x="14" y="15"/>
                    <a:pt x="20" y="15"/>
                  </a:cubicBezTo>
                  <a:cubicBezTo>
                    <a:pt x="61" y="15"/>
                    <a:pt x="61" y="15"/>
                    <a:pt x="61" y="15"/>
                  </a:cubicBezTo>
                  <a:cubicBezTo>
                    <a:pt x="68" y="15"/>
                    <a:pt x="73" y="20"/>
                    <a:pt x="73" y="26"/>
                  </a:cubicBezTo>
                  <a:lnTo>
                    <a:pt x="73" y="46"/>
                  </a:lnTo>
                  <a:close/>
                  <a:moveTo>
                    <a:pt x="104" y="38"/>
                  </a:moveTo>
                  <a:cubicBezTo>
                    <a:pt x="104" y="38"/>
                    <a:pt x="104" y="38"/>
                    <a:pt x="104" y="38"/>
                  </a:cubicBezTo>
                  <a:cubicBezTo>
                    <a:pt x="97" y="30"/>
                    <a:pt x="97" y="30"/>
                    <a:pt x="97" y="30"/>
                  </a:cubicBezTo>
                  <a:cubicBezTo>
                    <a:pt x="97" y="23"/>
                    <a:pt x="97" y="23"/>
                    <a:pt x="97" y="23"/>
                  </a:cubicBezTo>
                  <a:cubicBezTo>
                    <a:pt x="104" y="31"/>
                    <a:pt x="104" y="31"/>
                    <a:pt x="104" y="31"/>
                  </a:cubicBezTo>
                  <a:lnTo>
                    <a:pt x="104" y="3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178" name="Freeform 149"/>
          <p:cNvSpPr>
            <a:spLocks noEditPoints="1"/>
          </p:cNvSpPr>
          <p:nvPr userDrawn="1"/>
        </p:nvSpPr>
        <p:spPr bwMode="auto">
          <a:xfrm>
            <a:off x="10113434" y="4003676"/>
            <a:ext cx="395817" cy="404813"/>
          </a:xfrm>
          <a:custGeom>
            <a:avLst/>
            <a:gdLst>
              <a:gd name="T0" fmla="*/ 66 w 77"/>
              <a:gd name="T1" fmla="*/ 57 h 105"/>
              <a:gd name="T2" fmla="*/ 66 w 77"/>
              <a:gd name="T3" fmla="*/ 6 h 105"/>
              <a:gd name="T4" fmla="*/ 60 w 77"/>
              <a:gd name="T5" fmla="*/ 0 h 105"/>
              <a:gd name="T6" fmla="*/ 22 w 77"/>
              <a:gd name="T7" fmla="*/ 0 h 105"/>
              <a:gd name="T8" fmla="*/ 0 w 77"/>
              <a:gd name="T9" fmla="*/ 22 h 105"/>
              <a:gd name="T10" fmla="*/ 0 w 77"/>
              <a:gd name="T11" fmla="*/ 86 h 105"/>
              <a:gd name="T12" fmla="*/ 6 w 77"/>
              <a:gd name="T13" fmla="*/ 92 h 105"/>
              <a:gd name="T14" fmla="*/ 26 w 77"/>
              <a:gd name="T15" fmla="*/ 92 h 105"/>
              <a:gd name="T16" fmla="*/ 50 w 77"/>
              <a:gd name="T17" fmla="*/ 105 h 105"/>
              <a:gd name="T18" fmla="*/ 77 w 77"/>
              <a:gd name="T19" fmla="*/ 78 h 105"/>
              <a:gd name="T20" fmla="*/ 66 w 77"/>
              <a:gd name="T21" fmla="*/ 57 h 105"/>
              <a:gd name="T22" fmla="*/ 20 w 77"/>
              <a:gd name="T23" fmla="*/ 9 h 105"/>
              <a:gd name="T24" fmla="*/ 20 w 77"/>
              <a:gd name="T25" fmla="*/ 19 h 105"/>
              <a:gd name="T26" fmla="*/ 20 w 77"/>
              <a:gd name="T27" fmla="*/ 20 h 105"/>
              <a:gd name="T28" fmla="*/ 9 w 77"/>
              <a:gd name="T29" fmla="*/ 20 h 105"/>
              <a:gd name="T30" fmla="*/ 20 w 77"/>
              <a:gd name="T31" fmla="*/ 9 h 105"/>
              <a:gd name="T32" fmla="*/ 23 w 77"/>
              <a:gd name="T33" fmla="*/ 72 h 105"/>
              <a:gd name="T34" fmla="*/ 10 w 77"/>
              <a:gd name="T35" fmla="*/ 72 h 105"/>
              <a:gd name="T36" fmla="*/ 10 w 77"/>
              <a:gd name="T37" fmla="*/ 78 h 105"/>
              <a:gd name="T38" fmla="*/ 23 w 77"/>
              <a:gd name="T39" fmla="*/ 78 h 105"/>
              <a:gd name="T40" fmla="*/ 23 w 77"/>
              <a:gd name="T41" fmla="*/ 78 h 105"/>
              <a:gd name="T42" fmla="*/ 24 w 77"/>
              <a:gd name="T43" fmla="*/ 86 h 105"/>
              <a:gd name="T44" fmla="*/ 6 w 77"/>
              <a:gd name="T45" fmla="*/ 86 h 105"/>
              <a:gd name="T46" fmla="*/ 5 w 77"/>
              <a:gd name="T47" fmla="*/ 86 h 105"/>
              <a:gd name="T48" fmla="*/ 5 w 77"/>
              <a:gd name="T49" fmla="*/ 26 h 105"/>
              <a:gd name="T50" fmla="*/ 20 w 77"/>
              <a:gd name="T51" fmla="*/ 26 h 105"/>
              <a:gd name="T52" fmla="*/ 26 w 77"/>
              <a:gd name="T53" fmla="*/ 19 h 105"/>
              <a:gd name="T54" fmla="*/ 26 w 77"/>
              <a:gd name="T55" fmla="*/ 5 h 105"/>
              <a:gd name="T56" fmla="*/ 60 w 77"/>
              <a:gd name="T57" fmla="*/ 5 h 105"/>
              <a:gd name="T58" fmla="*/ 61 w 77"/>
              <a:gd name="T59" fmla="*/ 6 h 105"/>
              <a:gd name="T60" fmla="*/ 61 w 77"/>
              <a:gd name="T61" fmla="*/ 53 h 105"/>
              <a:gd name="T62" fmla="*/ 50 w 77"/>
              <a:gd name="T63" fmla="*/ 51 h 105"/>
              <a:gd name="T64" fmla="*/ 32 w 77"/>
              <a:gd name="T65" fmla="*/ 58 h 105"/>
              <a:gd name="T66" fmla="*/ 10 w 77"/>
              <a:gd name="T67" fmla="*/ 58 h 105"/>
              <a:gd name="T68" fmla="*/ 10 w 77"/>
              <a:gd name="T69" fmla="*/ 63 h 105"/>
              <a:gd name="T70" fmla="*/ 27 w 77"/>
              <a:gd name="T71" fmla="*/ 63 h 105"/>
              <a:gd name="T72" fmla="*/ 23 w 77"/>
              <a:gd name="T73" fmla="*/ 72 h 105"/>
              <a:gd name="T74" fmla="*/ 50 w 77"/>
              <a:gd name="T75" fmla="*/ 100 h 105"/>
              <a:gd name="T76" fmla="*/ 28 w 77"/>
              <a:gd name="T77" fmla="*/ 78 h 105"/>
              <a:gd name="T78" fmla="*/ 50 w 77"/>
              <a:gd name="T79" fmla="*/ 56 h 105"/>
              <a:gd name="T80" fmla="*/ 71 w 77"/>
              <a:gd name="T81" fmla="*/ 78 h 105"/>
              <a:gd name="T82" fmla="*/ 50 w 77"/>
              <a:gd name="T83" fmla="*/ 10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7" h="105">
                <a:moveTo>
                  <a:pt x="66" y="57"/>
                </a:moveTo>
                <a:cubicBezTo>
                  <a:pt x="66" y="6"/>
                  <a:pt x="66" y="6"/>
                  <a:pt x="66" y="6"/>
                </a:cubicBezTo>
                <a:cubicBezTo>
                  <a:pt x="66" y="2"/>
                  <a:pt x="63" y="0"/>
                  <a:pt x="60" y="0"/>
                </a:cubicBezTo>
                <a:cubicBezTo>
                  <a:pt x="22" y="0"/>
                  <a:pt x="22" y="0"/>
                  <a:pt x="22" y="0"/>
                </a:cubicBezTo>
                <a:cubicBezTo>
                  <a:pt x="0" y="22"/>
                  <a:pt x="0" y="22"/>
                  <a:pt x="0" y="22"/>
                </a:cubicBezTo>
                <a:cubicBezTo>
                  <a:pt x="0" y="86"/>
                  <a:pt x="0" y="86"/>
                  <a:pt x="0" y="86"/>
                </a:cubicBezTo>
                <a:cubicBezTo>
                  <a:pt x="0" y="89"/>
                  <a:pt x="3" y="92"/>
                  <a:pt x="6" y="92"/>
                </a:cubicBezTo>
                <a:cubicBezTo>
                  <a:pt x="26" y="92"/>
                  <a:pt x="26" y="92"/>
                  <a:pt x="26" y="92"/>
                </a:cubicBezTo>
                <a:cubicBezTo>
                  <a:pt x="31" y="100"/>
                  <a:pt x="40" y="105"/>
                  <a:pt x="50" y="105"/>
                </a:cubicBezTo>
                <a:cubicBezTo>
                  <a:pt x="65" y="105"/>
                  <a:pt x="77" y="93"/>
                  <a:pt x="77" y="78"/>
                </a:cubicBezTo>
                <a:cubicBezTo>
                  <a:pt x="77" y="69"/>
                  <a:pt x="73" y="62"/>
                  <a:pt x="66" y="57"/>
                </a:cubicBezTo>
                <a:close/>
                <a:moveTo>
                  <a:pt x="20" y="9"/>
                </a:moveTo>
                <a:cubicBezTo>
                  <a:pt x="20" y="19"/>
                  <a:pt x="20" y="19"/>
                  <a:pt x="20" y="19"/>
                </a:cubicBezTo>
                <a:cubicBezTo>
                  <a:pt x="20" y="20"/>
                  <a:pt x="20" y="20"/>
                  <a:pt x="20" y="20"/>
                </a:cubicBezTo>
                <a:cubicBezTo>
                  <a:pt x="9" y="20"/>
                  <a:pt x="9" y="20"/>
                  <a:pt x="9" y="20"/>
                </a:cubicBezTo>
                <a:lnTo>
                  <a:pt x="20" y="9"/>
                </a:lnTo>
                <a:close/>
                <a:moveTo>
                  <a:pt x="23" y="72"/>
                </a:moveTo>
                <a:cubicBezTo>
                  <a:pt x="10" y="72"/>
                  <a:pt x="10" y="72"/>
                  <a:pt x="10" y="72"/>
                </a:cubicBezTo>
                <a:cubicBezTo>
                  <a:pt x="10" y="78"/>
                  <a:pt x="10" y="78"/>
                  <a:pt x="10" y="78"/>
                </a:cubicBezTo>
                <a:cubicBezTo>
                  <a:pt x="23" y="78"/>
                  <a:pt x="23" y="78"/>
                  <a:pt x="23" y="78"/>
                </a:cubicBezTo>
                <a:cubicBezTo>
                  <a:pt x="23" y="78"/>
                  <a:pt x="23" y="78"/>
                  <a:pt x="23" y="78"/>
                </a:cubicBezTo>
                <a:cubicBezTo>
                  <a:pt x="23" y="81"/>
                  <a:pt x="23" y="84"/>
                  <a:pt x="24" y="86"/>
                </a:cubicBezTo>
                <a:cubicBezTo>
                  <a:pt x="6" y="86"/>
                  <a:pt x="6" y="86"/>
                  <a:pt x="6" y="86"/>
                </a:cubicBezTo>
                <a:cubicBezTo>
                  <a:pt x="6" y="86"/>
                  <a:pt x="5" y="86"/>
                  <a:pt x="5" y="86"/>
                </a:cubicBezTo>
                <a:cubicBezTo>
                  <a:pt x="5" y="26"/>
                  <a:pt x="5" y="26"/>
                  <a:pt x="5" y="26"/>
                </a:cubicBezTo>
                <a:cubicBezTo>
                  <a:pt x="20" y="26"/>
                  <a:pt x="20" y="26"/>
                  <a:pt x="20" y="26"/>
                </a:cubicBezTo>
                <a:cubicBezTo>
                  <a:pt x="23" y="26"/>
                  <a:pt x="26" y="23"/>
                  <a:pt x="26" y="19"/>
                </a:cubicBezTo>
                <a:cubicBezTo>
                  <a:pt x="26" y="5"/>
                  <a:pt x="26" y="5"/>
                  <a:pt x="26" y="5"/>
                </a:cubicBezTo>
                <a:cubicBezTo>
                  <a:pt x="60" y="5"/>
                  <a:pt x="60" y="5"/>
                  <a:pt x="60" y="5"/>
                </a:cubicBezTo>
                <a:cubicBezTo>
                  <a:pt x="60" y="5"/>
                  <a:pt x="61" y="5"/>
                  <a:pt x="61" y="6"/>
                </a:cubicBezTo>
                <a:cubicBezTo>
                  <a:pt x="61" y="53"/>
                  <a:pt x="61" y="53"/>
                  <a:pt x="61" y="53"/>
                </a:cubicBezTo>
                <a:cubicBezTo>
                  <a:pt x="57" y="52"/>
                  <a:pt x="54" y="51"/>
                  <a:pt x="50" y="51"/>
                </a:cubicBezTo>
                <a:cubicBezTo>
                  <a:pt x="43" y="51"/>
                  <a:pt x="36" y="54"/>
                  <a:pt x="32" y="58"/>
                </a:cubicBezTo>
                <a:cubicBezTo>
                  <a:pt x="10" y="58"/>
                  <a:pt x="10" y="58"/>
                  <a:pt x="10" y="58"/>
                </a:cubicBezTo>
                <a:cubicBezTo>
                  <a:pt x="10" y="63"/>
                  <a:pt x="10" y="63"/>
                  <a:pt x="10" y="63"/>
                </a:cubicBezTo>
                <a:cubicBezTo>
                  <a:pt x="27" y="63"/>
                  <a:pt x="27" y="63"/>
                  <a:pt x="27" y="63"/>
                </a:cubicBezTo>
                <a:cubicBezTo>
                  <a:pt x="25" y="66"/>
                  <a:pt x="24" y="69"/>
                  <a:pt x="23" y="72"/>
                </a:cubicBezTo>
                <a:close/>
                <a:moveTo>
                  <a:pt x="50" y="100"/>
                </a:moveTo>
                <a:cubicBezTo>
                  <a:pt x="38" y="100"/>
                  <a:pt x="28" y="90"/>
                  <a:pt x="28" y="78"/>
                </a:cubicBezTo>
                <a:cubicBezTo>
                  <a:pt x="28" y="66"/>
                  <a:pt x="38" y="56"/>
                  <a:pt x="50" y="56"/>
                </a:cubicBezTo>
                <a:cubicBezTo>
                  <a:pt x="62" y="56"/>
                  <a:pt x="71" y="66"/>
                  <a:pt x="71" y="78"/>
                </a:cubicBezTo>
                <a:cubicBezTo>
                  <a:pt x="71" y="90"/>
                  <a:pt x="62" y="100"/>
                  <a:pt x="50" y="10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79" name="Rectangle 150"/>
          <p:cNvSpPr>
            <a:spLocks noChangeArrowheads="1"/>
          </p:cNvSpPr>
          <p:nvPr userDrawn="1"/>
        </p:nvSpPr>
        <p:spPr bwMode="auto">
          <a:xfrm>
            <a:off x="10274300" y="4057651"/>
            <a:ext cx="127000" cy="238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80" name="Rectangle 151"/>
          <p:cNvSpPr>
            <a:spLocks noChangeArrowheads="1"/>
          </p:cNvSpPr>
          <p:nvPr userDrawn="1"/>
        </p:nvSpPr>
        <p:spPr bwMode="auto">
          <a:xfrm>
            <a:off x="10164233" y="4114800"/>
            <a:ext cx="237067" cy="2063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81" name="Rectangle 152"/>
          <p:cNvSpPr>
            <a:spLocks noChangeArrowheads="1"/>
          </p:cNvSpPr>
          <p:nvPr userDrawn="1"/>
        </p:nvSpPr>
        <p:spPr bwMode="auto">
          <a:xfrm>
            <a:off x="10164233" y="4170364"/>
            <a:ext cx="237067" cy="2222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82" name="Freeform 153"/>
          <p:cNvSpPr>
            <a:spLocks/>
          </p:cNvSpPr>
          <p:nvPr userDrawn="1"/>
        </p:nvSpPr>
        <p:spPr bwMode="auto">
          <a:xfrm>
            <a:off x="10299701" y="4254500"/>
            <a:ext cx="165100" cy="65088"/>
          </a:xfrm>
          <a:custGeom>
            <a:avLst/>
            <a:gdLst>
              <a:gd name="T0" fmla="*/ 16 w 32"/>
              <a:gd name="T1" fmla="*/ 10 h 17"/>
              <a:gd name="T2" fmla="*/ 14 w 32"/>
              <a:gd name="T3" fmla="*/ 9 h 17"/>
              <a:gd name="T4" fmla="*/ 4 w 32"/>
              <a:gd name="T5" fmla="*/ 0 h 17"/>
              <a:gd name="T6" fmla="*/ 0 w 32"/>
              <a:gd name="T7" fmla="*/ 4 h 17"/>
              <a:gd name="T8" fmla="*/ 10 w 32"/>
              <a:gd name="T9" fmla="*/ 13 h 17"/>
              <a:gd name="T10" fmla="*/ 14 w 32"/>
              <a:gd name="T11" fmla="*/ 17 h 17"/>
              <a:gd name="T12" fmla="*/ 16 w 32"/>
              <a:gd name="T13" fmla="*/ 16 h 17"/>
              <a:gd name="T14" fmla="*/ 32 w 32"/>
              <a:gd name="T15" fmla="*/ 16 h 17"/>
              <a:gd name="T16" fmla="*/ 32 w 32"/>
              <a:gd name="T17" fmla="*/ 10 h 17"/>
              <a:gd name="T18" fmla="*/ 16 w 32"/>
              <a:gd name="T19" fmla="*/ 1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 h="17">
                <a:moveTo>
                  <a:pt x="16" y="10"/>
                </a:moveTo>
                <a:cubicBezTo>
                  <a:pt x="16" y="10"/>
                  <a:pt x="15" y="9"/>
                  <a:pt x="14" y="9"/>
                </a:cubicBezTo>
                <a:cubicBezTo>
                  <a:pt x="4" y="0"/>
                  <a:pt x="4" y="0"/>
                  <a:pt x="4" y="0"/>
                </a:cubicBezTo>
                <a:cubicBezTo>
                  <a:pt x="0" y="4"/>
                  <a:pt x="0" y="4"/>
                  <a:pt x="0" y="4"/>
                </a:cubicBezTo>
                <a:cubicBezTo>
                  <a:pt x="10" y="13"/>
                  <a:pt x="10" y="13"/>
                  <a:pt x="10" y="13"/>
                </a:cubicBezTo>
                <a:cubicBezTo>
                  <a:pt x="10" y="15"/>
                  <a:pt x="12" y="17"/>
                  <a:pt x="14" y="17"/>
                </a:cubicBezTo>
                <a:cubicBezTo>
                  <a:pt x="15" y="17"/>
                  <a:pt x="16" y="16"/>
                  <a:pt x="16" y="16"/>
                </a:cubicBezTo>
                <a:cubicBezTo>
                  <a:pt x="32" y="16"/>
                  <a:pt x="32" y="16"/>
                  <a:pt x="32" y="16"/>
                </a:cubicBezTo>
                <a:cubicBezTo>
                  <a:pt x="32" y="10"/>
                  <a:pt x="32" y="10"/>
                  <a:pt x="32" y="10"/>
                </a:cubicBezTo>
                <a:lnTo>
                  <a:pt x="16" y="1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83" name="Freeform 154"/>
          <p:cNvSpPr>
            <a:spLocks noEditPoints="1"/>
          </p:cNvSpPr>
          <p:nvPr userDrawn="1"/>
        </p:nvSpPr>
        <p:spPr bwMode="auto">
          <a:xfrm>
            <a:off x="11080751" y="3467101"/>
            <a:ext cx="747184" cy="296863"/>
          </a:xfrm>
          <a:custGeom>
            <a:avLst/>
            <a:gdLst>
              <a:gd name="T0" fmla="*/ 73 w 145"/>
              <a:gd name="T1" fmla="*/ 0 h 77"/>
              <a:gd name="T2" fmla="*/ 0 w 145"/>
              <a:gd name="T3" fmla="*/ 38 h 77"/>
              <a:gd name="T4" fmla="*/ 0 w 145"/>
              <a:gd name="T5" fmla="*/ 38 h 77"/>
              <a:gd name="T6" fmla="*/ 73 w 145"/>
              <a:gd name="T7" fmla="*/ 77 h 77"/>
              <a:gd name="T8" fmla="*/ 145 w 145"/>
              <a:gd name="T9" fmla="*/ 38 h 77"/>
              <a:gd name="T10" fmla="*/ 145 w 145"/>
              <a:gd name="T11" fmla="*/ 38 h 77"/>
              <a:gd name="T12" fmla="*/ 73 w 145"/>
              <a:gd name="T13" fmla="*/ 0 h 77"/>
              <a:gd name="T14" fmla="*/ 54 w 145"/>
              <a:gd name="T15" fmla="*/ 25 h 77"/>
              <a:gd name="T16" fmla="*/ 63 w 145"/>
              <a:gd name="T17" fmla="*/ 16 h 77"/>
              <a:gd name="T18" fmla="*/ 71 w 145"/>
              <a:gd name="T19" fmla="*/ 25 h 77"/>
              <a:gd name="T20" fmla="*/ 63 w 145"/>
              <a:gd name="T21" fmla="*/ 33 h 77"/>
              <a:gd name="T22" fmla="*/ 54 w 145"/>
              <a:gd name="T23" fmla="*/ 25 h 77"/>
              <a:gd name="T24" fmla="*/ 10 w 145"/>
              <a:gd name="T25" fmla="*/ 38 h 77"/>
              <a:gd name="T26" fmla="*/ 57 w 145"/>
              <a:gd name="T27" fmla="*/ 10 h 77"/>
              <a:gd name="T28" fmla="*/ 40 w 145"/>
              <a:gd name="T29" fmla="*/ 38 h 77"/>
              <a:gd name="T30" fmla="*/ 56 w 145"/>
              <a:gd name="T31" fmla="*/ 66 h 77"/>
              <a:gd name="T32" fmla="*/ 31 w 145"/>
              <a:gd name="T33" fmla="*/ 58 h 77"/>
              <a:gd name="T34" fmla="*/ 10 w 145"/>
              <a:gd name="T35" fmla="*/ 38 h 77"/>
              <a:gd name="T36" fmla="*/ 89 w 145"/>
              <a:gd name="T37" fmla="*/ 66 h 77"/>
              <a:gd name="T38" fmla="*/ 105 w 145"/>
              <a:gd name="T39" fmla="*/ 38 h 77"/>
              <a:gd name="T40" fmla="*/ 88 w 145"/>
              <a:gd name="T41" fmla="*/ 10 h 77"/>
              <a:gd name="T42" fmla="*/ 135 w 145"/>
              <a:gd name="T43" fmla="*/ 38 h 77"/>
              <a:gd name="T44" fmla="*/ 89 w 145"/>
              <a:gd name="T45" fmla="*/ 66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5" h="77">
                <a:moveTo>
                  <a:pt x="73" y="0"/>
                </a:moveTo>
                <a:cubicBezTo>
                  <a:pt x="38" y="0"/>
                  <a:pt x="9" y="16"/>
                  <a:pt x="0" y="38"/>
                </a:cubicBezTo>
                <a:cubicBezTo>
                  <a:pt x="0" y="38"/>
                  <a:pt x="0" y="38"/>
                  <a:pt x="0" y="38"/>
                </a:cubicBezTo>
                <a:cubicBezTo>
                  <a:pt x="9" y="60"/>
                  <a:pt x="38" y="77"/>
                  <a:pt x="73" y="77"/>
                </a:cubicBezTo>
                <a:cubicBezTo>
                  <a:pt x="107" y="77"/>
                  <a:pt x="137" y="60"/>
                  <a:pt x="145" y="38"/>
                </a:cubicBezTo>
                <a:cubicBezTo>
                  <a:pt x="145" y="38"/>
                  <a:pt x="145" y="38"/>
                  <a:pt x="145" y="38"/>
                </a:cubicBezTo>
                <a:cubicBezTo>
                  <a:pt x="137" y="16"/>
                  <a:pt x="107" y="0"/>
                  <a:pt x="73" y="0"/>
                </a:cubicBezTo>
                <a:close/>
                <a:moveTo>
                  <a:pt x="54" y="25"/>
                </a:moveTo>
                <a:cubicBezTo>
                  <a:pt x="54" y="20"/>
                  <a:pt x="58" y="16"/>
                  <a:pt x="63" y="16"/>
                </a:cubicBezTo>
                <a:cubicBezTo>
                  <a:pt x="67" y="16"/>
                  <a:pt x="71" y="20"/>
                  <a:pt x="71" y="25"/>
                </a:cubicBezTo>
                <a:cubicBezTo>
                  <a:pt x="71" y="29"/>
                  <a:pt x="67" y="33"/>
                  <a:pt x="63" y="33"/>
                </a:cubicBezTo>
                <a:cubicBezTo>
                  <a:pt x="58" y="33"/>
                  <a:pt x="54" y="29"/>
                  <a:pt x="54" y="25"/>
                </a:cubicBezTo>
                <a:close/>
                <a:moveTo>
                  <a:pt x="10" y="38"/>
                </a:moveTo>
                <a:cubicBezTo>
                  <a:pt x="18" y="24"/>
                  <a:pt x="36" y="14"/>
                  <a:pt x="57" y="10"/>
                </a:cubicBezTo>
                <a:cubicBezTo>
                  <a:pt x="47" y="16"/>
                  <a:pt x="40" y="26"/>
                  <a:pt x="40" y="38"/>
                </a:cubicBezTo>
                <a:cubicBezTo>
                  <a:pt x="40" y="50"/>
                  <a:pt x="47" y="61"/>
                  <a:pt x="56" y="66"/>
                </a:cubicBezTo>
                <a:cubicBezTo>
                  <a:pt x="47" y="65"/>
                  <a:pt x="39" y="62"/>
                  <a:pt x="31" y="58"/>
                </a:cubicBezTo>
                <a:cubicBezTo>
                  <a:pt x="21" y="53"/>
                  <a:pt x="14" y="46"/>
                  <a:pt x="10" y="38"/>
                </a:cubicBezTo>
                <a:close/>
                <a:moveTo>
                  <a:pt x="89" y="66"/>
                </a:moveTo>
                <a:cubicBezTo>
                  <a:pt x="99" y="61"/>
                  <a:pt x="105" y="50"/>
                  <a:pt x="105" y="38"/>
                </a:cubicBezTo>
                <a:cubicBezTo>
                  <a:pt x="105" y="26"/>
                  <a:pt x="98" y="16"/>
                  <a:pt x="88" y="10"/>
                </a:cubicBezTo>
                <a:cubicBezTo>
                  <a:pt x="110" y="14"/>
                  <a:pt x="128" y="24"/>
                  <a:pt x="135" y="38"/>
                </a:cubicBezTo>
                <a:cubicBezTo>
                  <a:pt x="128" y="52"/>
                  <a:pt x="110" y="62"/>
                  <a:pt x="89" y="6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84" name="Freeform 155"/>
          <p:cNvSpPr>
            <a:spLocks noEditPoints="1"/>
          </p:cNvSpPr>
          <p:nvPr userDrawn="1"/>
        </p:nvSpPr>
        <p:spPr bwMode="auto">
          <a:xfrm>
            <a:off x="11231034" y="2354263"/>
            <a:ext cx="726017" cy="838200"/>
          </a:xfrm>
          <a:custGeom>
            <a:avLst/>
            <a:gdLst>
              <a:gd name="T0" fmla="*/ 0 w 141"/>
              <a:gd name="T1" fmla="*/ 200 h 217"/>
              <a:gd name="T2" fmla="*/ 141 w 141"/>
              <a:gd name="T3" fmla="*/ 17 h 217"/>
              <a:gd name="T4" fmla="*/ 126 w 141"/>
              <a:gd name="T5" fmla="*/ 67 h 217"/>
              <a:gd name="T6" fmla="*/ 40 w 141"/>
              <a:gd name="T7" fmla="*/ 200 h 217"/>
              <a:gd name="T8" fmla="*/ 20 w 141"/>
              <a:gd name="T9" fmla="*/ 183 h 217"/>
              <a:gd name="T10" fmla="*/ 46 w 141"/>
              <a:gd name="T11" fmla="*/ 168 h 217"/>
              <a:gd name="T12" fmla="*/ 14 w 141"/>
              <a:gd name="T13" fmla="*/ 163 h 217"/>
              <a:gd name="T14" fmla="*/ 46 w 141"/>
              <a:gd name="T15" fmla="*/ 168 h 217"/>
              <a:gd name="T16" fmla="*/ 14 w 141"/>
              <a:gd name="T17" fmla="*/ 143 h 217"/>
              <a:gd name="T18" fmla="*/ 46 w 141"/>
              <a:gd name="T19" fmla="*/ 137 h 217"/>
              <a:gd name="T20" fmla="*/ 20 w 141"/>
              <a:gd name="T21" fmla="*/ 123 h 217"/>
              <a:gd name="T22" fmla="*/ 40 w 141"/>
              <a:gd name="T23" fmla="*/ 106 h 217"/>
              <a:gd name="T24" fmla="*/ 80 w 141"/>
              <a:gd name="T25" fmla="*/ 200 h 217"/>
              <a:gd name="T26" fmla="*/ 61 w 141"/>
              <a:gd name="T27" fmla="*/ 183 h 217"/>
              <a:gd name="T28" fmla="*/ 86 w 141"/>
              <a:gd name="T29" fmla="*/ 168 h 217"/>
              <a:gd name="T30" fmla="*/ 55 w 141"/>
              <a:gd name="T31" fmla="*/ 163 h 217"/>
              <a:gd name="T32" fmla="*/ 86 w 141"/>
              <a:gd name="T33" fmla="*/ 168 h 217"/>
              <a:gd name="T34" fmla="*/ 55 w 141"/>
              <a:gd name="T35" fmla="*/ 143 h 217"/>
              <a:gd name="T36" fmla="*/ 86 w 141"/>
              <a:gd name="T37" fmla="*/ 137 h 217"/>
              <a:gd name="T38" fmla="*/ 61 w 141"/>
              <a:gd name="T39" fmla="*/ 123 h 217"/>
              <a:gd name="T40" fmla="*/ 80 w 141"/>
              <a:gd name="T41" fmla="*/ 106 h 217"/>
              <a:gd name="T42" fmla="*/ 121 w 141"/>
              <a:gd name="T43" fmla="*/ 200 h 217"/>
              <a:gd name="T44" fmla="*/ 102 w 141"/>
              <a:gd name="T45" fmla="*/ 183 h 217"/>
              <a:gd name="T46" fmla="*/ 127 w 141"/>
              <a:gd name="T47" fmla="*/ 168 h 217"/>
              <a:gd name="T48" fmla="*/ 95 w 141"/>
              <a:gd name="T49" fmla="*/ 163 h 217"/>
              <a:gd name="T50" fmla="*/ 127 w 141"/>
              <a:gd name="T51" fmla="*/ 168 h 217"/>
              <a:gd name="T52" fmla="*/ 95 w 141"/>
              <a:gd name="T53" fmla="*/ 143 h 217"/>
              <a:gd name="T54" fmla="*/ 127 w 141"/>
              <a:gd name="T55" fmla="*/ 137 h 217"/>
              <a:gd name="T56" fmla="*/ 102 w 141"/>
              <a:gd name="T57" fmla="*/ 123 h 217"/>
              <a:gd name="T58" fmla="*/ 121 w 141"/>
              <a:gd name="T59" fmla="*/ 106 h 217"/>
              <a:gd name="T60" fmla="*/ 29 w 141"/>
              <a:gd name="T61" fmla="*/ 84 h 217"/>
              <a:gd name="T62" fmla="*/ 18 w 141"/>
              <a:gd name="T63" fmla="*/ 75 h 217"/>
              <a:gd name="T64" fmla="*/ 56 w 141"/>
              <a:gd name="T65" fmla="*/ 81 h 217"/>
              <a:gd name="T66" fmla="*/ 38 w 141"/>
              <a:gd name="T67" fmla="*/ 78 h 217"/>
              <a:gd name="T68" fmla="*/ 56 w 141"/>
              <a:gd name="T69" fmla="*/ 81 h 217"/>
              <a:gd name="T70" fmla="*/ 61 w 141"/>
              <a:gd name="T71" fmla="*/ 81 h 217"/>
              <a:gd name="T72" fmla="*/ 80 w 141"/>
              <a:gd name="T73" fmla="*/ 78 h 217"/>
              <a:gd name="T74" fmla="*/ 88 w 141"/>
              <a:gd name="T75" fmla="*/ 84 h 217"/>
              <a:gd name="T76" fmla="*/ 99 w 141"/>
              <a:gd name="T77" fmla="*/ 75 h 217"/>
              <a:gd name="T78" fmla="*/ 123 w 141"/>
              <a:gd name="T79" fmla="*/ 84 h 217"/>
              <a:gd name="T80" fmla="*/ 111 w 141"/>
              <a:gd name="T81" fmla="*/ 75 h 217"/>
              <a:gd name="T82" fmla="*/ 33 w 141"/>
              <a:gd name="T83" fmla="*/ 96 h 217"/>
              <a:gd name="T84" fmla="*/ 14 w 141"/>
              <a:gd name="T85" fmla="*/ 93 h 217"/>
              <a:gd name="T86" fmla="*/ 33 w 141"/>
              <a:gd name="T87" fmla="*/ 96 h 217"/>
              <a:gd name="T88" fmla="*/ 38 w 141"/>
              <a:gd name="T89" fmla="*/ 96 h 217"/>
              <a:gd name="T90" fmla="*/ 56 w 141"/>
              <a:gd name="T91" fmla="*/ 93 h 217"/>
              <a:gd name="T92" fmla="*/ 65 w 141"/>
              <a:gd name="T93" fmla="*/ 99 h 217"/>
              <a:gd name="T94" fmla="*/ 76 w 141"/>
              <a:gd name="T95" fmla="*/ 90 h 217"/>
              <a:gd name="T96" fmla="*/ 99 w 141"/>
              <a:gd name="T97" fmla="*/ 99 h 217"/>
              <a:gd name="T98" fmla="*/ 88 w 141"/>
              <a:gd name="T99" fmla="*/ 90 h 217"/>
              <a:gd name="T100" fmla="*/ 126 w 141"/>
              <a:gd name="T101" fmla="*/ 96 h 217"/>
              <a:gd name="T102" fmla="*/ 108 w 141"/>
              <a:gd name="T103" fmla="*/ 93 h 217"/>
              <a:gd name="T104" fmla="*/ 126 w 141"/>
              <a:gd name="T105" fmla="*/ 9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1" h="217">
                <a:moveTo>
                  <a:pt x="126" y="0"/>
                </a:moveTo>
                <a:cubicBezTo>
                  <a:pt x="15" y="0"/>
                  <a:pt x="15" y="0"/>
                  <a:pt x="15" y="0"/>
                </a:cubicBezTo>
                <a:cubicBezTo>
                  <a:pt x="6" y="0"/>
                  <a:pt x="0" y="8"/>
                  <a:pt x="0" y="17"/>
                </a:cubicBezTo>
                <a:cubicBezTo>
                  <a:pt x="0" y="200"/>
                  <a:pt x="0" y="200"/>
                  <a:pt x="0" y="200"/>
                </a:cubicBezTo>
                <a:cubicBezTo>
                  <a:pt x="0" y="210"/>
                  <a:pt x="6" y="217"/>
                  <a:pt x="15" y="217"/>
                </a:cubicBezTo>
                <a:cubicBezTo>
                  <a:pt x="126" y="217"/>
                  <a:pt x="126" y="217"/>
                  <a:pt x="126" y="217"/>
                </a:cubicBezTo>
                <a:cubicBezTo>
                  <a:pt x="135" y="217"/>
                  <a:pt x="141" y="210"/>
                  <a:pt x="141" y="200"/>
                </a:cubicBezTo>
                <a:cubicBezTo>
                  <a:pt x="141" y="17"/>
                  <a:pt x="141" y="17"/>
                  <a:pt x="141" y="17"/>
                </a:cubicBezTo>
                <a:cubicBezTo>
                  <a:pt x="141" y="8"/>
                  <a:pt x="135" y="0"/>
                  <a:pt x="126" y="0"/>
                </a:cubicBezTo>
                <a:close/>
                <a:moveTo>
                  <a:pt x="15" y="16"/>
                </a:moveTo>
                <a:cubicBezTo>
                  <a:pt x="126" y="16"/>
                  <a:pt x="126" y="16"/>
                  <a:pt x="126" y="16"/>
                </a:cubicBezTo>
                <a:cubicBezTo>
                  <a:pt x="126" y="67"/>
                  <a:pt x="126" y="67"/>
                  <a:pt x="126" y="67"/>
                </a:cubicBezTo>
                <a:cubicBezTo>
                  <a:pt x="15" y="67"/>
                  <a:pt x="15" y="67"/>
                  <a:pt x="15" y="67"/>
                </a:cubicBezTo>
                <a:lnTo>
                  <a:pt x="15" y="16"/>
                </a:lnTo>
                <a:close/>
                <a:moveTo>
                  <a:pt x="46" y="194"/>
                </a:moveTo>
                <a:cubicBezTo>
                  <a:pt x="46" y="197"/>
                  <a:pt x="43" y="200"/>
                  <a:pt x="40" y="200"/>
                </a:cubicBezTo>
                <a:cubicBezTo>
                  <a:pt x="20" y="200"/>
                  <a:pt x="20" y="200"/>
                  <a:pt x="20" y="200"/>
                </a:cubicBezTo>
                <a:cubicBezTo>
                  <a:pt x="17" y="200"/>
                  <a:pt x="14" y="197"/>
                  <a:pt x="14" y="194"/>
                </a:cubicBezTo>
                <a:cubicBezTo>
                  <a:pt x="14" y="189"/>
                  <a:pt x="14" y="189"/>
                  <a:pt x="14" y="189"/>
                </a:cubicBezTo>
                <a:cubicBezTo>
                  <a:pt x="14" y="186"/>
                  <a:pt x="17" y="183"/>
                  <a:pt x="20" y="183"/>
                </a:cubicBezTo>
                <a:cubicBezTo>
                  <a:pt x="40" y="183"/>
                  <a:pt x="40" y="183"/>
                  <a:pt x="40" y="183"/>
                </a:cubicBezTo>
                <a:cubicBezTo>
                  <a:pt x="43" y="183"/>
                  <a:pt x="46" y="186"/>
                  <a:pt x="46" y="189"/>
                </a:cubicBezTo>
                <a:lnTo>
                  <a:pt x="46" y="194"/>
                </a:lnTo>
                <a:close/>
                <a:moveTo>
                  <a:pt x="46" y="168"/>
                </a:moveTo>
                <a:cubicBezTo>
                  <a:pt x="46" y="171"/>
                  <a:pt x="43" y="174"/>
                  <a:pt x="40" y="174"/>
                </a:cubicBezTo>
                <a:cubicBezTo>
                  <a:pt x="20" y="174"/>
                  <a:pt x="20" y="174"/>
                  <a:pt x="20" y="174"/>
                </a:cubicBezTo>
                <a:cubicBezTo>
                  <a:pt x="17" y="174"/>
                  <a:pt x="14" y="171"/>
                  <a:pt x="14" y="168"/>
                </a:cubicBezTo>
                <a:cubicBezTo>
                  <a:pt x="14" y="163"/>
                  <a:pt x="14" y="163"/>
                  <a:pt x="14" y="163"/>
                </a:cubicBezTo>
                <a:cubicBezTo>
                  <a:pt x="14" y="160"/>
                  <a:pt x="17" y="157"/>
                  <a:pt x="20" y="157"/>
                </a:cubicBezTo>
                <a:cubicBezTo>
                  <a:pt x="40" y="157"/>
                  <a:pt x="40" y="157"/>
                  <a:pt x="40" y="157"/>
                </a:cubicBezTo>
                <a:cubicBezTo>
                  <a:pt x="43" y="157"/>
                  <a:pt x="46" y="160"/>
                  <a:pt x="46" y="163"/>
                </a:cubicBezTo>
                <a:lnTo>
                  <a:pt x="46" y="168"/>
                </a:lnTo>
                <a:close/>
                <a:moveTo>
                  <a:pt x="46" y="143"/>
                </a:moveTo>
                <a:cubicBezTo>
                  <a:pt x="46" y="146"/>
                  <a:pt x="43" y="148"/>
                  <a:pt x="40" y="148"/>
                </a:cubicBezTo>
                <a:cubicBezTo>
                  <a:pt x="20" y="148"/>
                  <a:pt x="20" y="148"/>
                  <a:pt x="20" y="148"/>
                </a:cubicBezTo>
                <a:cubicBezTo>
                  <a:pt x="17" y="148"/>
                  <a:pt x="14" y="146"/>
                  <a:pt x="14" y="143"/>
                </a:cubicBezTo>
                <a:cubicBezTo>
                  <a:pt x="14" y="137"/>
                  <a:pt x="14" y="137"/>
                  <a:pt x="14" y="137"/>
                </a:cubicBezTo>
                <a:cubicBezTo>
                  <a:pt x="14" y="134"/>
                  <a:pt x="17" y="132"/>
                  <a:pt x="20" y="132"/>
                </a:cubicBezTo>
                <a:cubicBezTo>
                  <a:pt x="40" y="132"/>
                  <a:pt x="40" y="132"/>
                  <a:pt x="40" y="132"/>
                </a:cubicBezTo>
                <a:cubicBezTo>
                  <a:pt x="43" y="132"/>
                  <a:pt x="46" y="134"/>
                  <a:pt x="46" y="137"/>
                </a:cubicBezTo>
                <a:lnTo>
                  <a:pt x="46" y="143"/>
                </a:lnTo>
                <a:close/>
                <a:moveTo>
                  <a:pt x="46" y="117"/>
                </a:moveTo>
                <a:cubicBezTo>
                  <a:pt x="46" y="120"/>
                  <a:pt x="43" y="123"/>
                  <a:pt x="40" y="123"/>
                </a:cubicBezTo>
                <a:cubicBezTo>
                  <a:pt x="20" y="123"/>
                  <a:pt x="20" y="123"/>
                  <a:pt x="20" y="123"/>
                </a:cubicBezTo>
                <a:cubicBezTo>
                  <a:pt x="17" y="123"/>
                  <a:pt x="14" y="120"/>
                  <a:pt x="14" y="117"/>
                </a:cubicBezTo>
                <a:cubicBezTo>
                  <a:pt x="14" y="111"/>
                  <a:pt x="14" y="111"/>
                  <a:pt x="14" y="111"/>
                </a:cubicBezTo>
                <a:cubicBezTo>
                  <a:pt x="14" y="108"/>
                  <a:pt x="17" y="106"/>
                  <a:pt x="20" y="106"/>
                </a:cubicBezTo>
                <a:cubicBezTo>
                  <a:pt x="40" y="106"/>
                  <a:pt x="40" y="106"/>
                  <a:pt x="40" y="106"/>
                </a:cubicBezTo>
                <a:cubicBezTo>
                  <a:pt x="43" y="106"/>
                  <a:pt x="46" y="108"/>
                  <a:pt x="46" y="111"/>
                </a:cubicBezTo>
                <a:lnTo>
                  <a:pt x="46" y="117"/>
                </a:lnTo>
                <a:close/>
                <a:moveTo>
                  <a:pt x="86" y="194"/>
                </a:moveTo>
                <a:cubicBezTo>
                  <a:pt x="86" y="197"/>
                  <a:pt x="84" y="200"/>
                  <a:pt x="80" y="200"/>
                </a:cubicBezTo>
                <a:cubicBezTo>
                  <a:pt x="61" y="200"/>
                  <a:pt x="61" y="200"/>
                  <a:pt x="61" y="200"/>
                </a:cubicBezTo>
                <a:cubicBezTo>
                  <a:pt x="58" y="200"/>
                  <a:pt x="55" y="197"/>
                  <a:pt x="55" y="194"/>
                </a:cubicBezTo>
                <a:cubicBezTo>
                  <a:pt x="55" y="189"/>
                  <a:pt x="55" y="189"/>
                  <a:pt x="55" y="189"/>
                </a:cubicBezTo>
                <a:cubicBezTo>
                  <a:pt x="55" y="186"/>
                  <a:pt x="58" y="183"/>
                  <a:pt x="61" y="183"/>
                </a:cubicBezTo>
                <a:cubicBezTo>
                  <a:pt x="80" y="183"/>
                  <a:pt x="80" y="183"/>
                  <a:pt x="80" y="183"/>
                </a:cubicBezTo>
                <a:cubicBezTo>
                  <a:pt x="84" y="183"/>
                  <a:pt x="86" y="186"/>
                  <a:pt x="86" y="189"/>
                </a:cubicBezTo>
                <a:lnTo>
                  <a:pt x="86" y="194"/>
                </a:lnTo>
                <a:close/>
                <a:moveTo>
                  <a:pt x="86" y="168"/>
                </a:moveTo>
                <a:cubicBezTo>
                  <a:pt x="86" y="171"/>
                  <a:pt x="84" y="174"/>
                  <a:pt x="80" y="174"/>
                </a:cubicBezTo>
                <a:cubicBezTo>
                  <a:pt x="61" y="174"/>
                  <a:pt x="61" y="174"/>
                  <a:pt x="61" y="174"/>
                </a:cubicBezTo>
                <a:cubicBezTo>
                  <a:pt x="58" y="174"/>
                  <a:pt x="55" y="171"/>
                  <a:pt x="55" y="168"/>
                </a:cubicBezTo>
                <a:cubicBezTo>
                  <a:pt x="55" y="163"/>
                  <a:pt x="55" y="163"/>
                  <a:pt x="55" y="163"/>
                </a:cubicBezTo>
                <a:cubicBezTo>
                  <a:pt x="55" y="160"/>
                  <a:pt x="58" y="157"/>
                  <a:pt x="61" y="157"/>
                </a:cubicBezTo>
                <a:cubicBezTo>
                  <a:pt x="80" y="157"/>
                  <a:pt x="80" y="157"/>
                  <a:pt x="80" y="157"/>
                </a:cubicBezTo>
                <a:cubicBezTo>
                  <a:pt x="84" y="157"/>
                  <a:pt x="86" y="160"/>
                  <a:pt x="86" y="163"/>
                </a:cubicBezTo>
                <a:lnTo>
                  <a:pt x="86" y="168"/>
                </a:lnTo>
                <a:close/>
                <a:moveTo>
                  <a:pt x="86" y="143"/>
                </a:moveTo>
                <a:cubicBezTo>
                  <a:pt x="86" y="146"/>
                  <a:pt x="84" y="148"/>
                  <a:pt x="80" y="148"/>
                </a:cubicBezTo>
                <a:cubicBezTo>
                  <a:pt x="61" y="148"/>
                  <a:pt x="61" y="148"/>
                  <a:pt x="61" y="148"/>
                </a:cubicBezTo>
                <a:cubicBezTo>
                  <a:pt x="58" y="148"/>
                  <a:pt x="55" y="146"/>
                  <a:pt x="55" y="143"/>
                </a:cubicBezTo>
                <a:cubicBezTo>
                  <a:pt x="55" y="137"/>
                  <a:pt x="55" y="137"/>
                  <a:pt x="55" y="137"/>
                </a:cubicBezTo>
                <a:cubicBezTo>
                  <a:pt x="55" y="134"/>
                  <a:pt x="58" y="132"/>
                  <a:pt x="61" y="132"/>
                </a:cubicBezTo>
                <a:cubicBezTo>
                  <a:pt x="80" y="132"/>
                  <a:pt x="80" y="132"/>
                  <a:pt x="80" y="132"/>
                </a:cubicBezTo>
                <a:cubicBezTo>
                  <a:pt x="84" y="132"/>
                  <a:pt x="86" y="134"/>
                  <a:pt x="86" y="137"/>
                </a:cubicBezTo>
                <a:lnTo>
                  <a:pt x="86" y="143"/>
                </a:lnTo>
                <a:close/>
                <a:moveTo>
                  <a:pt x="86" y="117"/>
                </a:moveTo>
                <a:cubicBezTo>
                  <a:pt x="86" y="120"/>
                  <a:pt x="84" y="123"/>
                  <a:pt x="80" y="123"/>
                </a:cubicBezTo>
                <a:cubicBezTo>
                  <a:pt x="61" y="123"/>
                  <a:pt x="61" y="123"/>
                  <a:pt x="61" y="123"/>
                </a:cubicBezTo>
                <a:cubicBezTo>
                  <a:pt x="58" y="123"/>
                  <a:pt x="55" y="120"/>
                  <a:pt x="55" y="117"/>
                </a:cubicBezTo>
                <a:cubicBezTo>
                  <a:pt x="55" y="111"/>
                  <a:pt x="55" y="111"/>
                  <a:pt x="55" y="111"/>
                </a:cubicBezTo>
                <a:cubicBezTo>
                  <a:pt x="55" y="108"/>
                  <a:pt x="58" y="106"/>
                  <a:pt x="61" y="106"/>
                </a:cubicBezTo>
                <a:cubicBezTo>
                  <a:pt x="80" y="106"/>
                  <a:pt x="80" y="106"/>
                  <a:pt x="80" y="106"/>
                </a:cubicBezTo>
                <a:cubicBezTo>
                  <a:pt x="84" y="106"/>
                  <a:pt x="86" y="108"/>
                  <a:pt x="86" y="111"/>
                </a:cubicBezTo>
                <a:lnTo>
                  <a:pt x="86" y="117"/>
                </a:lnTo>
                <a:close/>
                <a:moveTo>
                  <a:pt x="127" y="194"/>
                </a:moveTo>
                <a:cubicBezTo>
                  <a:pt x="127" y="197"/>
                  <a:pt x="124" y="200"/>
                  <a:pt x="121" y="200"/>
                </a:cubicBezTo>
                <a:cubicBezTo>
                  <a:pt x="102" y="200"/>
                  <a:pt x="102" y="200"/>
                  <a:pt x="102" y="200"/>
                </a:cubicBezTo>
                <a:cubicBezTo>
                  <a:pt x="98" y="200"/>
                  <a:pt x="95" y="197"/>
                  <a:pt x="95" y="194"/>
                </a:cubicBezTo>
                <a:cubicBezTo>
                  <a:pt x="95" y="189"/>
                  <a:pt x="95" y="189"/>
                  <a:pt x="95" y="189"/>
                </a:cubicBezTo>
                <a:cubicBezTo>
                  <a:pt x="95" y="186"/>
                  <a:pt x="98" y="183"/>
                  <a:pt x="102" y="183"/>
                </a:cubicBezTo>
                <a:cubicBezTo>
                  <a:pt x="121" y="183"/>
                  <a:pt x="121" y="183"/>
                  <a:pt x="121" y="183"/>
                </a:cubicBezTo>
                <a:cubicBezTo>
                  <a:pt x="124" y="183"/>
                  <a:pt x="127" y="186"/>
                  <a:pt x="127" y="189"/>
                </a:cubicBezTo>
                <a:lnTo>
                  <a:pt x="127" y="194"/>
                </a:lnTo>
                <a:close/>
                <a:moveTo>
                  <a:pt x="127" y="168"/>
                </a:moveTo>
                <a:cubicBezTo>
                  <a:pt x="127" y="171"/>
                  <a:pt x="124" y="174"/>
                  <a:pt x="121" y="174"/>
                </a:cubicBezTo>
                <a:cubicBezTo>
                  <a:pt x="102" y="174"/>
                  <a:pt x="102" y="174"/>
                  <a:pt x="102" y="174"/>
                </a:cubicBezTo>
                <a:cubicBezTo>
                  <a:pt x="98" y="174"/>
                  <a:pt x="95" y="171"/>
                  <a:pt x="95" y="168"/>
                </a:cubicBezTo>
                <a:cubicBezTo>
                  <a:pt x="95" y="163"/>
                  <a:pt x="95" y="163"/>
                  <a:pt x="95" y="163"/>
                </a:cubicBezTo>
                <a:cubicBezTo>
                  <a:pt x="95" y="160"/>
                  <a:pt x="98" y="157"/>
                  <a:pt x="102" y="157"/>
                </a:cubicBezTo>
                <a:cubicBezTo>
                  <a:pt x="121" y="157"/>
                  <a:pt x="121" y="157"/>
                  <a:pt x="121" y="157"/>
                </a:cubicBezTo>
                <a:cubicBezTo>
                  <a:pt x="124" y="157"/>
                  <a:pt x="127" y="160"/>
                  <a:pt x="127" y="163"/>
                </a:cubicBezTo>
                <a:lnTo>
                  <a:pt x="127" y="168"/>
                </a:lnTo>
                <a:close/>
                <a:moveTo>
                  <a:pt x="127" y="143"/>
                </a:moveTo>
                <a:cubicBezTo>
                  <a:pt x="127" y="146"/>
                  <a:pt x="124" y="148"/>
                  <a:pt x="121" y="148"/>
                </a:cubicBezTo>
                <a:cubicBezTo>
                  <a:pt x="102" y="148"/>
                  <a:pt x="102" y="148"/>
                  <a:pt x="102" y="148"/>
                </a:cubicBezTo>
                <a:cubicBezTo>
                  <a:pt x="98" y="148"/>
                  <a:pt x="95" y="146"/>
                  <a:pt x="95" y="143"/>
                </a:cubicBezTo>
                <a:cubicBezTo>
                  <a:pt x="95" y="137"/>
                  <a:pt x="95" y="137"/>
                  <a:pt x="95" y="137"/>
                </a:cubicBezTo>
                <a:cubicBezTo>
                  <a:pt x="95" y="134"/>
                  <a:pt x="98" y="132"/>
                  <a:pt x="102" y="132"/>
                </a:cubicBezTo>
                <a:cubicBezTo>
                  <a:pt x="121" y="132"/>
                  <a:pt x="121" y="132"/>
                  <a:pt x="121" y="132"/>
                </a:cubicBezTo>
                <a:cubicBezTo>
                  <a:pt x="124" y="132"/>
                  <a:pt x="127" y="134"/>
                  <a:pt x="127" y="137"/>
                </a:cubicBezTo>
                <a:lnTo>
                  <a:pt x="127" y="143"/>
                </a:lnTo>
                <a:close/>
                <a:moveTo>
                  <a:pt x="127" y="117"/>
                </a:moveTo>
                <a:cubicBezTo>
                  <a:pt x="127" y="120"/>
                  <a:pt x="124" y="123"/>
                  <a:pt x="121" y="123"/>
                </a:cubicBezTo>
                <a:cubicBezTo>
                  <a:pt x="102" y="123"/>
                  <a:pt x="102" y="123"/>
                  <a:pt x="102" y="123"/>
                </a:cubicBezTo>
                <a:cubicBezTo>
                  <a:pt x="98" y="123"/>
                  <a:pt x="95" y="120"/>
                  <a:pt x="95" y="117"/>
                </a:cubicBezTo>
                <a:cubicBezTo>
                  <a:pt x="95" y="111"/>
                  <a:pt x="95" y="111"/>
                  <a:pt x="95" y="111"/>
                </a:cubicBezTo>
                <a:cubicBezTo>
                  <a:pt x="95" y="108"/>
                  <a:pt x="98" y="106"/>
                  <a:pt x="102" y="106"/>
                </a:cubicBezTo>
                <a:cubicBezTo>
                  <a:pt x="121" y="106"/>
                  <a:pt x="121" y="106"/>
                  <a:pt x="121" y="106"/>
                </a:cubicBezTo>
                <a:cubicBezTo>
                  <a:pt x="124" y="106"/>
                  <a:pt x="127" y="108"/>
                  <a:pt x="127" y="111"/>
                </a:cubicBezTo>
                <a:lnTo>
                  <a:pt x="127" y="117"/>
                </a:lnTo>
                <a:close/>
                <a:moveTo>
                  <a:pt x="33" y="81"/>
                </a:moveTo>
                <a:cubicBezTo>
                  <a:pt x="33" y="83"/>
                  <a:pt x="31" y="84"/>
                  <a:pt x="29" y="84"/>
                </a:cubicBezTo>
                <a:cubicBezTo>
                  <a:pt x="18" y="84"/>
                  <a:pt x="18" y="84"/>
                  <a:pt x="18" y="84"/>
                </a:cubicBezTo>
                <a:cubicBezTo>
                  <a:pt x="16" y="84"/>
                  <a:pt x="14" y="83"/>
                  <a:pt x="14" y="81"/>
                </a:cubicBezTo>
                <a:cubicBezTo>
                  <a:pt x="14" y="78"/>
                  <a:pt x="14" y="78"/>
                  <a:pt x="14" y="78"/>
                </a:cubicBezTo>
                <a:cubicBezTo>
                  <a:pt x="14" y="76"/>
                  <a:pt x="16" y="75"/>
                  <a:pt x="18" y="75"/>
                </a:cubicBezTo>
                <a:cubicBezTo>
                  <a:pt x="29" y="75"/>
                  <a:pt x="29" y="75"/>
                  <a:pt x="29" y="75"/>
                </a:cubicBezTo>
                <a:cubicBezTo>
                  <a:pt x="31" y="75"/>
                  <a:pt x="33" y="76"/>
                  <a:pt x="33" y="78"/>
                </a:cubicBezTo>
                <a:lnTo>
                  <a:pt x="33" y="81"/>
                </a:lnTo>
                <a:close/>
                <a:moveTo>
                  <a:pt x="56" y="81"/>
                </a:moveTo>
                <a:cubicBezTo>
                  <a:pt x="56" y="83"/>
                  <a:pt x="54" y="84"/>
                  <a:pt x="52" y="84"/>
                </a:cubicBezTo>
                <a:cubicBezTo>
                  <a:pt x="41" y="84"/>
                  <a:pt x="41" y="84"/>
                  <a:pt x="41" y="84"/>
                </a:cubicBezTo>
                <a:cubicBezTo>
                  <a:pt x="39" y="84"/>
                  <a:pt x="38" y="83"/>
                  <a:pt x="38" y="81"/>
                </a:cubicBezTo>
                <a:cubicBezTo>
                  <a:pt x="38" y="78"/>
                  <a:pt x="38" y="78"/>
                  <a:pt x="38" y="78"/>
                </a:cubicBezTo>
                <a:cubicBezTo>
                  <a:pt x="38" y="76"/>
                  <a:pt x="39" y="75"/>
                  <a:pt x="41" y="75"/>
                </a:cubicBezTo>
                <a:cubicBezTo>
                  <a:pt x="52" y="75"/>
                  <a:pt x="52" y="75"/>
                  <a:pt x="52" y="75"/>
                </a:cubicBezTo>
                <a:cubicBezTo>
                  <a:pt x="54" y="75"/>
                  <a:pt x="56" y="76"/>
                  <a:pt x="56" y="78"/>
                </a:cubicBezTo>
                <a:lnTo>
                  <a:pt x="56" y="81"/>
                </a:lnTo>
                <a:close/>
                <a:moveTo>
                  <a:pt x="80" y="81"/>
                </a:moveTo>
                <a:cubicBezTo>
                  <a:pt x="80" y="83"/>
                  <a:pt x="78" y="84"/>
                  <a:pt x="76" y="84"/>
                </a:cubicBezTo>
                <a:cubicBezTo>
                  <a:pt x="65" y="84"/>
                  <a:pt x="65" y="84"/>
                  <a:pt x="65" y="84"/>
                </a:cubicBezTo>
                <a:cubicBezTo>
                  <a:pt x="63" y="84"/>
                  <a:pt x="61" y="83"/>
                  <a:pt x="61" y="81"/>
                </a:cubicBezTo>
                <a:cubicBezTo>
                  <a:pt x="61" y="78"/>
                  <a:pt x="61" y="78"/>
                  <a:pt x="61" y="78"/>
                </a:cubicBezTo>
                <a:cubicBezTo>
                  <a:pt x="61" y="76"/>
                  <a:pt x="63" y="75"/>
                  <a:pt x="65" y="75"/>
                </a:cubicBezTo>
                <a:cubicBezTo>
                  <a:pt x="76" y="75"/>
                  <a:pt x="76" y="75"/>
                  <a:pt x="76" y="75"/>
                </a:cubicBezTo>
                <a:cubicBezTo>
                  <a:pt x="78" y="75"/>
                  <a:pt x="80" y="76"/>
                  <a:pt x="80" y="78"/>
                </a:cubicBezTo>
                <a:lnTo>
                  <a:pt x="80" y="81"/>
                </a:lnTo>
                <a:close/>
                <a:moveTo>
                  <a:pt x="103" y="81"/>
                </a:moveTo>
                <a:cubicBezTo>
                  <a:pt x="103" y="83"/>
                  <a:pt x="101" y="84"/>
                  <a:pt x="99" y="84"/>
                </a:cubicBezTo>
                <a:cubicBezTo>
                  <a:pt x="88" y="84"/>
                  <a:pt x="88" y="84"/>
                  <a:pt x="88" y="84"/>
                </a:cubicBezTo>
                <a:cubicBezTo>
                  <a:pt x="86" y="84"/>
                  <a:pt x="84" y="83"/>
                  <a:pt x="84" y="81"/>
                </a:cubicBezTo>
                <a:cubicBezTo>
                  <a:pt x="84" y="78"/>
                  <a:pt x="84" y="78"/>
                  <a:pt x="84" y="78"/>
                </a:cubicBezTo>
                <a:cubicBezTo>
                  <a:pt x="84" y="76"/>
                  <a:pt x="86" y="75"/>
                  <a:pt x="88" y="75"/>
                </a:cubicBezTo>
                <a:cubicBezTo>
                  <a:pt x="99" y="75"/>
                  <a:pt x="99" y="75"/>
                  <a:pt x="99" y="75"/>
                </a:cubicBezTo>
                <a:cubicBezTo>
                  <a:pt x="101" y="75"/>
                  <a:pt x="103" y="76"/>
                  <a:pt x="103" y="78"/>
                </a:cubicBezTo>
                <a:lnTo>
                  <a:pt x="103" y="81"/>
                </a:lnTo>
                <a:close/>
                <a:moveTo>
                  <a:pt x="126" y="81"/>
                </a:moveTo>
                <a:cubicBezTo>
                  <a:pt x="126" y="83"/>
                  <a:pt x="125" y="84"/>
                  <a:pt x="123" y="84"/>
                </a:cubicBezTo>
                <a:cubicBezTo>
                  <a:pt x="111" y="84"/>
                  <a:pt x="111" y="84"/>
                  <a:pt x="111" y="84"/>
                </a:cubicBezTo>
                <a:cubicBezTo>
                  <a:pt x="109" y="84"/>
                  <a:pt x="108" y="83"/>
                  <a:pt x="108" y="81"/>
                </a:cubicBezTo>
                <a:cubicBezTo>
                  <a:pt x="108" y="78"/>
                  <a:pt x="108" y="78"/>
                  <a:pt x="108" y="78"/>
                </a:cubicBezTo>
                <a:cubicBezTo>
                  <a:pt x="108" y="76"/>
                  <a:pt x="109" y="75"/>
                  <a:pt x="111" y="75"/>
                </a:cubicBezTo>
                <a:cubicBezTo>
                  <a:pt x="123" y="75"/>
                  <a:pt x="123" y="75"/>
                  <a:pt x="123" y="75"/>
                </a:cubicBezTo>
                <a:cubicBezTo>
                  <a:pt x="125" y="75"/>
                  <a:pt x="126" y="76"/>
                  <a:pt x="126" y="78"/>
                </a:cubicBezTo>
                <a:lnTo>
                  <a:pt x="126" y="81"/>
                </a:lnTo>
                <a:close/>
                <a:moveTo>
                  <a:pt x="33" y="96"/>
                </a:moveTo>
                <a:cubicBezTo>
                  <a:pt x="33" y="98"/>
                  <a:pt x="31" y="99"/>
                  <a:pt x="29" y="99"/>
                </a:cubicBezTo>
                <a:cubicBezTo>
                  <a:pt x="18" y="99"/>
                  <a:pt x="18" y="99"/>
                  <a:pt x="18" y="99"/>
                </a:cubicBezTo>
                <a:cubicBezTo>
                  <a:pt x="16" y="99"/>
                  <a:pt x="14" y="98"/>
                  <a:pt x="14" y="96"/>
                </a:cubicBezTo>
                <a:cubicBezTo>
                  <a:pt x="14" y="93"/>
                  <a:pt x="14" y="93"/>
                  <a:pt x="14" y="93"/>
                </a:cubicBezTo>
                <a:cubicBezTo>
                  <a:pt x="14" y="91"/>
                  <a:pt x="16" y="90"/>
                  <a:pt x="18" y="90"/>
                </a:cubicBezTo>
                <a:cubicBezTo>
                  <a:pt x="29" y="90"/>
                  <a:pt x="29" y="90"/>
                  <a:pt x="29" y="90"/>
                </a:cubicBezTo>
                <a:cubicBezTo>
                  <a:pt x="31" y="90"/>
                  <a:pt x="33" y="91"/>
                  <a:pt x="33" y="93"/>
                </a:cubicBezTo>
                <a:lnTo>
                  <a:pt x="33" y="96"/>
                </a:lnTo>
                <a:close/>
                <a:moveTo>
                  <a:pt x="56" y="96"/>
                </a:moveTo>
                <a:cubicBezTo>
                  <a:pt x="56" y="98"/>
                  <a:pt x="54" y="99"/>
                  <a:pt x="52" y="99"/>
                </a:cubicBezTo>
                <a:cubicBezTo>
                  <a:pt x="41" y="99"/>
                  <a:pt x="41" y="99"/>
                  <a:pt x="41" y="99"/>
                </a:cubicBezTo>
                <a:cubicBezTo>
                  <a:pt x="39" y="99"/>
                  <a:pt x="38" y="98"/>
                  <a:pt x="38" y="96"/>
                </a:cubicBezTo>
                <a:cubicBezTo>
                  <a:pt x="38" y="93"/>
                  <a:pt x="38" y="93"/>
                  <a:pt x="38" y="93"/>
                </a:cubicBezTo>
                <a:cubicBezTo>
                  <a:pt x="38" y="91"/>
                  <a:pt x="39" y="90"/>
                  <a:pt x="41" y="90"/>
                </a:cubicBezTo>
                <a:cubicBezTo>
                  <a:pt x="52" y="90"/>
                  <a:pt x="52" y="90"/>
                  <a:pt x="52" y="90"/>
                </a:cubicBezTo>
                <a:cubicBezTo>
                  <a:pt x="54" y="90"/>
                  <a:pt x="56" y="91"/>
                  <a:pt x="56" y="93"/>
                </a:cubicBezTo>
                <a:lnTo>
                  <a:pt x="56" y="96"/>
                </a:lnTo>
                <a:close/>
                <a:moveTo>
                  <a:pt x="80" y="96"/>
                </a:moveTo>
                <a:cubicBezTo>
                  <a:pt x="80" y="98"/>
                  <a:pt x="78" y="99"/>
                  <a:pt x="76" y="99"/>
                </a:cubicBezTo>
                <a:cubicBezTo>
                  <a:pt x="65" y="99"/>
                  <a:pt x="65" y="99"/>
                  <a:pt x="65" y="99"/>
                </a:cubicBezTo>
                <a:cubicBezTo>
                  <a:pt x="63" y="99"/>
                  <a:pt x="61" y="98"/>
                  <a:pt x="61" y="96"/>
                </a:cubicBezTo>
                <a:cubicBezTo>
                  <a:pt x="61" y="93"/>
                  <a:pt x="61" y="93"/>
                  <a:pt x="61" y="93"/>
                </a:cubicBezTo>
                <a:cubicBezTo>
                  <a:pt x="61" y="91"/>
                  <a:pt x="63" y="90"/>
                  <a:pt x="65" y="90"/>
                </a:cubicBezTo>
                <a:cubicBezTo>
                  <a:pt x="76" y="90"/>
                  <a:pt x="76" y="90"/>
                  <a:pt x="76" y="90"/>
                </a:cubicBezTo>
                <a:cubicBezTo>
                  <a:pt x="78" y="90"/>
                  <a:pt x="80" y="91"/>
                  <a:pt x="80" y="93"/>
                </a:cubicBezTo>
                <a:lnTo>
                  <a:pt x="80" y="96"/>
                </a:lnTo>
                <a:close/>
                <a:moveTo>
                  <a:pt x="103" y="96"/>
                </a:moveTo>
                <a:cubicBezTo>
                  <a:pt x="103" y="98"/>
                  <a:pt x="101" y="99"/>
                  <a:pt x="99" y="99"/>
                </a:cubicBezTo>
                <a:cubicBezTo>
                  <a:pt x="88" y="99"/>
                  <a:pt x="88" y="99"/>
                  <a:pt x="88" y="99"/>
                </a:cubicBezTo>
                <a:cubicBezTo>
                  <a:pt x="86" y="99"/>
                  <a:pt x="84" y="98"/>
                  <a:pt x="84" y="96"/>
                </a:cubicBezTo>
                <a:cubicBezTo>
                  <a:pt x="84" y="93"/>
                  <a:pt x="84" y="93"/>
                  <a:pt x="84" y="93"/>
                </a:cubicBezTo>
                <a:cubicBezTo>
                  <a:pt x="84" y="91"/>
                  <a:pt x="86" y="90"/>
                  <a:pt x="88" y="90"/>
                </a:cubicBezTo>
                <a:cubicBezTo>
                  <a:pt x="99" y="90"/>
                  <a:pt x="99" y="90"/>
                  <a:pt x="99" y="90"/>
                </a:cubicBezTo>
                <a:cubicBezTo>
                  <a:pt x="101" y="90"/>
                  <a:pt x="103" y="91"/>
                  <a:pt x="103" y="93"/>
                </a:cubicBezTo>
                <a:lnTo>
                  <a:pt x="103" y="96"/>
                </a:lnTo>
                <a:close/>
                <a:moveTo>
                  <a:pt x="126" y="96"/>
                </a:moveTo>
                <a:cubicBezTo>
                  <a:pt x="126" y="98"/>
                  <a:pt x="125" y="99"/>
                  <a:pt x="123" y="99"/>
                </a:cubicBezTo>
                <a:cubicBezTo>
                  <a:pt x="111" y="99"/>
                  <a:pt x="111" y="99"/>
                  <a:pt x="111" y="99"/>
                </a:cubicBezTo>
                <a:cubicBezTo>
                  <a:pt x="109" y="99"/>
                  <a:pt x="108" y="98"/>
                  <a:pt x="108" y="96"/>
                </a:cubicBezTo>
                <a:cubicBezTo>
                  <a:pt x="108" y="93"/>
                  <a:pt x="108" y="93"/>
                  <a:pt x="108" y="93"/>
                </a:cubicBezTo>
                <a:cubicBezTo>
                  <a:pt x="108" y="91"/>
                  <a:pt x="109" y="90"/>
                  <a:pt x="111" y="90"/>
                </a:cubicBezTo>
                <a:cubicBezTo>
                  <a:pt x="123" y="90"/>
                  <a:pt x="123" y="90"/>
                  <a:pt x="123" y="90"/>
                </a:cubicBezTo>
                <a:cubicBezTo>
                  <a:pt x="125" y="90"/>
                  <a:pt x="126" y="91"/>
                  <a:pt x="126" y="93"/>
                </a:cubicBezTo>
                <a:lnTo>
                  <a:pt x="126" y="9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85" name="Freeform 156"/>
          <p:cNvSpPr>
            <a:spLocks noEditPoints="1"/>
          </p:cNvSpPr>
          <p:nvPr userDrawn="1"/>
        </p:nvSpPr>
        <p:spPr bwMode="auto">
          <a:xfrm>
            <a:off x="2493434" y="4054476"/>
            <a:ext cx="690033" cy="366713"/>
          </a:xfrm>
          <a:custGeom>
            <a:avLst/>
            <a:gdLst>
              <a:gd name="T0" fmla="*/ 132 w 134"/>
              <a:gd name="T1" fmla="*/ 10 h 95"/>
              <a:gd name="T2" fmla="*/ 129 w 134"/>
              <a:gd name="T3" fmla="*/ 10 h 95"/>
              <a:gd name="T4" fmla="*/ 129 w 134"/>
              <a:gd name="T5" fmla="*/ 6 h 95"/>
              <a:gd name="T6" fmla="*/ 127 w 134"/>
              <a:gd name="T7" fmla="*/ 4 h 95"/>
              <a:gd name="T8" fmla="*/ 95 w 134"/>
              <a:gd name="T9" fmla="*/ 0 h 95"/>
              <a:gd name="T10" fmla="*/ 67 w 134"/>
              <a:gd name="T11" fmla="*/ 7 h 95"/>
              <a:gd name="T12" fmla="*/ 40 w 134"/>
              <a:gd name="T13" fmla="*/ 0 h 95"/>
              <a:gd name="T14" fmla="*/ 8 w 134"/>
              <a:gd name="T15" fmla="*/ 4 h 95"/>
              <a:gd name="T16" fmla="*/ 6 w 134"/>
              <a:gd name="T17" fmla="*/ 6 h 95"/>
              <a:gd name="T18" fmla="*/ 6 w 134"/>
              <a:gd name="T19" fmla="*/ 10 h 95"/>
              <a:gd name="T20" fmla="*/ 3 w 134"/>
              <a:gd name="T21" fmla="*/ 10 h 95"/>
              <a:gd name="T22" fmla="*/ 0 w 134"/>
              <a:gd name="T23" fmla="*/ 12 h 95"/>
              <a:gd name="T24" fmla="*/ 0 w 134"/>
              <a:gd name="T25" fmla="*/ 88 h 95"/>
              <a:gd name="T26" fmla="*/ 3 w 134"/>
              <a:gd name="T27" fmla="*/ 90 h 95"/>
              <a:gd name="T28" fmla="*/ 57 w 134"/>
              <a:gd name="T29" fmla="*/ 90 h 95"/>
              <a:gd name="T30" fmla="*/ 67 w 134"/>
              <a:gd name="T31" fmla="*/ 95 h 95"/>
              <a:gd name="T32" fmla="*/ 78 w 134"/>
              <a:gd name="T33" fmla="*/ 90 h 95"/>
              <a:gd name="T34" fmla="*/ 132 w 134"/>
              <a:gd name="T35" fmla="*/ 90 h 95"/>
              <a:gd name="T36" fmla="*/ 134 w 134"/>
              <a:gd name="T37" fmla="*/ 88 h 95"/>
              <a:gd name="T38" fmla="*/ 134 w 134"/>
              <a:gd name="T39" fmla="*/ 12 h 95"/>
              <a:gd name="T40" fmla="*/ 132 w 134"/>
              <a:gd name="T41" fmla="*/ 10 h 95"/>
              <a:gd name="T42" fmla="*/ 124 w 134"/>
              <a:gd name="T43" fmla="*/ 8 h 95"/>
              <a:gd name="T44" fmla="*/ 124 w 134"/>
              <a:gd name="T45" fmla="*/ 79 h 95"/>
              <a:gd name="T46" fmla="*/ 95 w 134"/>
              <a:gd name="T47" fmla="*/ 76 h 95"/>
              <a:gd name="T48" fmla="*/ 70 w 134"/>
              <a:gd name="T49" fmla="*/ 81 h 95"/>
              <a:gd name="T50" fmla="*/ 70 w 134"/>
              <a:gd name="T51" fmla="*/ 11 h 95"/>
              <a:gd name="T52" fmla="*/ 95 w 134"/>
              <a:gd name="T53" fmla="*/ 5 h 95"/>
              <a:gd name="T54" fmla="*/ 124 w 134"/>
              <a:gd name="T55" fmla="*/ 8 h 95"/>
              <a:gd name="T56" fmla="*/ 11 w 134"/>
              <a:gd name="T57" fmla="*/ 8 h 95"/>
              <a:gd name="T58" fmla="*/ 40 w 134"/>
              <a:gd name="T59" fmla="*/ 5 h 95"/>
              <a:gd name="T60" fmla="*/ 65 w 134"/>
              <a:gd name="T61" fmla="*/ 11 h 95"/>
              <a:gd name="T62" fmla="*/ 65 w 134"/>
              <a:gd name="T63" fmla="*/ 81 h 95"/>
              <a:gd name="T64" fmla="*/ 40 w 134"/>
              <a:gd name="T65" fmla="*/ 76 h 95"/>
              <a:gd name="T66" fmla="*/ 11 w 134"/>
              <a:gd name="T67" fmla="*/ 79 h 95"/>
              <a:gd name="T68" fmla="*/ 11 w 134"/>
              <a:gd name="T69" fmla="*/ 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4" h="95">
                <a:moveTo>
                  <a:pt x="132" y="10"/>
                </a:moveTo>
                <a:cubicBezTo>
                  <a:pt x="129" y="10"/>
                  <a:pt x="129" y="10"/>
                  <a:pt x="129" y="10"/>
                </a:cubicBezTo>
                <a:cubicBezTo>
                  <a:pt x="129" y="6"/>
                  <a:pt x="129" y="6"/>
                  <a:pt x="129" y="6"/>
                </a:cubicBezTo>
                <a:cubicBezTo>
                  <a:pt x="129" y="5"/>
                  <a:pt x="128" y="4"/>
                  <a:pt x="127" y="4"/>
                </a:cubicBezTo>
                <a:cubicBezTo>
                  <a:pt x="127" y="4"/>
                  <a:pt x="111" y="0"/>
                  <a:pt x="95" y="0"/>
                </a:cubicBezTo>
                <a:cubicBezTo>
                  <a:pt x="82" y="0"/>
                  <a:pt x="73" y="3"/>
                  <a:pt x="67" y="7"/>
                </a:cubicBezTo>
                <a:cubicBezTo>
                  <a:pt x="62" y="3"/>
                  <a:pt x="53" y="0"/>
                  <a:pt x="40" y="0"/>
                </a:cubicBezTo>
                <a:cubicBezTo>
                  <a:pt x="24" y="0"/>
                  <a:pt x="8" y="4"/>
                  <a:pt x="8" y="4"/>
                </a:cubicBezTo>
                <a:cubicBezTo>
                  <a:pt x="7" y="4"/>
                  <a:pt x="6" y="5"/>
                  <a:pt x="6" y="6"/>
                </a:cubicBezTo>
                <a:cubicBezTo>
                  <a:pt x="6" y="10"/>
                  <a:pt x="6" y="10"/>
                  <a:pt x="6" y="10"/>
                </a:cubicBezTo>
                <a:cubicBezTo>
                  <a:pt x="3" y="10"/>
                  <a:pt x="3" y="10"/>
                  <a:pt x="3" y="10"/>
                </a:cubicBezTo>
                <a:cubicBezTo>
                  <a:pt x="1" y="10"/>
                  <a:pt x="0" y="11"/>
                  <a:pt x="0" y="12"/>
                </a:cubicBezTo>
                <a:cubicBezTo>
                  <a:pt x="0" y="88"/>
                  <a:pt x="0" y="88"/>
                  <a:pt x="0" y="88"/>
                </a:cubicBezTo>
                <a:cubicBezTo>
                  <a:pt x="0" y="89"/>
                  <a:pt x="1" y="90"/>
                  <a:pt x="3" y="90"/>
                </a:cubicBezTo>
                <a:cubicBezTo>
                  <a:pt x="57" y="90"/>
                  <a:pt x="57" y="90"/>
                  <a:pt x="57" y="90"/>
                </a:cubicBezTo>
                <a:cubicBezTo>
                  <a:pt x="58" y="95"/>
                  <a:pt x="62" y="95"/>
                  <a:pt x="67" y="95"/>
                </a:cubicBezTo>
                <a:cubicBezTo>
                  <a:pt x="72" y="95"/>
                  <a:pt x="77" y="95"/>
                  <a:pt x="78" y="90"/>
                </a:cubicBezTo>
                <a:cubicBezTo>
                  <a:pt x="132" y="90"/>
                  <a:pt x="132" y="90"/>
                  <a:pt x="132" y="90"/>
                </a:cubicBezTo>
                <a:cubicBezTo>
                  <a:pt x="133" y="90"/>
                  <a:pt x="134" y="89"/>
                  <a:pt x="134" y="88"/>
                </a:cubicBezTo>
                <a:cubicBezTo>
                  <a:pt x="134" y="12"/>
                  <a:pt x="134" y="12"/>
                  <a:pt x="134" y="12"/>
                </a:cubicBezTo>
                <a:cubicBezTo>
                  <a:pt x="134" y="11"/>
                  <a:pt x="133" y="10"/>
                  <a:pt x="132" y="10"/>
                </a:cubicBezTo>
                <a:close/>
                <a:moveTo>
                  <a:pt x="124" y="8"/>
                </a:moveTo>
                <a:cubicBezTo>
                  <a:pt x="124" y="79"/>
                  <a:pt x="124" y="79"/>
                  <a:pt x="124" y="79"/>
                </a:cubicBezTo>
                <a:cubicBezTo>
                  <a:pt x="119" y="78"/>
                  <a:pt x="107" y="76"/>
                  <a:pt x="95" y="76"/>
                </a:cubicBezTo>
                <a:cubicBezTo>
                  <a:pt x="84" y="76"/>
                  <a:pt x="75" y="78"/>
                  <a:pt x="70" y="81"/>
                </a:cubicBezTo>
                <a:cubicBezTo>
                  <a:pt x="70" y="11"/>
                  <a:pt x="70" y="11"/>
                  <a:pt x="70" y="11"/>
                </a:cubicBezTo>
                <a:cubicBezTo>
                  <a:pt x="74" y="7"/>
                  <a:pt x="83" y="5"/>
                  <a:pt x="95" y="5"/>
                </a:cubicBezTo>
                <a:cubicBezTo>
                  <a:pt x="107" y="5"/>
                  <a:pt x="120" y="7"/>
                  <a:pt x="124" y="8"/>
                </a:cubicBezTo>
                <a:close/>
                <a:moveTo>
                  <a:pt x="11" y="8"/>
                </a:moveTo>
                <a:cubicBezTo>
                  <a:pt x="15" y="7"/>
                  <a:pt x="28" y="5"/>
                  <a:pt x="40" y="5"/>
                </a:cubicBezTo>
                <a:cubicBezTo>
                  <a:pt x="52" y="5"/>
                  <a:pt x="60" y="7"/>
                  <a:pt x="65" y="11"/>
                </a:cubicBezTo>
                <a:cubicBezTo>
                  <a:pt x="65" y="81"/>
                  <a:pt x="65" y="81"/>
                  <a:pt x="65" y="81"/>
                </a:cubicBezTo>
                <a:cubicBezTo>
                  <a:pt x="59" y="78"/>
                  <a:pt x="51" y="76"/>
                  <a:pt x="40" y="76"/>
                </a:cubicBezTo>
                <a:cubicBezTo>
                  <a:pt x="28" y="76"/>
                  <a:pt x="16" y="78"/>
                  <a:pt x="11" y="79"/>
                </a:cubicBezTo>
                <a:lnTo>
                  <a:pt x="11" y="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86" name="Freeform 157"/>
          <p:cNvSpPr>
            <a:spLocks noEditPoints="1"/>
          </p:cNvSpPr>
          <p:nvPr userDrawn="1"/>
        </p:nvSpPr>
        <p:spPr bwMode="auto">
          <a:xfrm>
            <a:off x="6072718" y="3852863"/>
            <a:ext cx="658284" cy="223838"/>
          </a:xfrm>
          <a:custGeom>
            <a:avLst/>
            <a:gdLst>
              <a:gd name="T0" fmla="*/ 125 w 128"/>
              <a:gd name="T1" fmla="*/ 0 h 58"/>
              <a:gd name="T2" fmla="*/ 3 w 128"/>
              <a:gd name="T3" fmla="*/ 0 h 58"/>
              <a:gd name="T4" fmla="*/ 0 w 128"/>
              <a:gd name="T5" fmla="*/ 4 h 58"/>
              <a:gd name="T6" fmla="*/ 0 w 128"/>
              <a:gd name="T7" fmla="*/ 54 h 58"/>
              <a:gd name="T8" fmla="*/ 3 w 128"/>
              <a:gd name="T9" fmla="*/ 58 h 58"/>
              <a:gd name="T10" fmla="*/ 125 w 128"/>
              <a:gd name="T11" fmla="*/ 58 h 58"/>
              <a:gd name="T12" fmla="*/ 128 w 128"/>
              <a:gd name="T13" fmla="*/ 54 h 58"/>
              <a:gd name="T14" fmla="*/ 128 w 128"/>
              <a:gd name="T15" fmla="*/ 4 h 58"/>
              <a:gd name="T16" fmla="*/ 125 w 128"/>
              <a:gd name="T17" fmla="*/ 0 h 58"/>
              <a:gd name="T18" fmla="*/ 122 w 128"/>
              <a:gd name="T19" fmla="*/ 51 h 58"/>
              <a:gd name="T20" fmla="*/ 112 w 128"/>
              <a:gd name="T21" fmla="*/ 51 h 58"/>
              <a:gd name="T22" fmla="*/ 112 w 128"/>
              <a:gd name="T23" fmla="*/ 39 h 58"/>
              <a:gd name="T24" fmla="*/ 109 w 128"/>
              <a:gd name="T25" fmla="*/ 35 h 58"/>
              <a:gd name="T26" fmla="*/ 106 w 128"/>
              <a:gd name="T27" fmla="*/ 39 h 58"/>
              <a:gd name="T28" fmla="*/ 106 w 128"/>
              <a:gd name="T29" fmla="*/ 51 h 58"/>
              <a:gd name="T30" fmla="*/ 97 w 128"/>
              <a:gd name="T31" fmla="*/ 51 h 58"/>
              <a:gd name="T32" fmla="*/ 97 w 128"/>
              <a:gd name="T33" fmla="*/ 25 h 58"/>
              <a:gd name="T34" fmla="*/ 94 w 128"/>
              <a:gd name="T35" fmla="*/ 22 h 58"/>
              <a:gd name="T36" fmla="*/ 91 w 128"/>
              <a:gd name="T37" fmla="*/ 25 h 58"/>
              <a:gd name="T38" fmla="*/ 91 w 128"/>
              <a:gd name="T39" fmla="*/ 51 h 58"/>
              <a:gd name="T40" fmla="*/ 82 w 128"/>
              <a:gd name="T41" fmla="*/ 51 h 58"/>
              <a:gd name="T42" fmla="*/ 82 w 128"/>
              <a:gd name="T43" fmla="*/ 39 h 58"/>
              <a:gd name="T44" fmla="*/ 79 w 128"/>
              <a:gd name="T45" fmla="*/ 35 h 58"/>
              <a:gd name="T46" fmla="*/ 76 w 128"/>
              <a:gd name="T47" fmla="*/ 39 h 58"/>
              <a:gd name="T48" fmla="*/ 76 w 128"/>
              <a:gd name="T49" fmla="*/ 51 h 58"/>
              <a:gd name="T50" fmla="*/ 66 w 128"/>
              <a:gd name="T51" fmla="*/ 51 h 58"/>
              <a:gd name="T52" fmla="*/ 66 w 128"/>
              <a:gd name="T53" fmla="*/ 25 h 58"/>
              <a:gd name="T54" fmla="*/ 64 w 128"/>
              <a:gd name="T55" fmla="*/ 22 h 58"/>
              <a:gd name="T56" fmla="*/ 61 w 128"/>
              <a:gd name="T57" fmla="*/ 25 h 58"/>
              <a:gd name="T58" fmla="*/ 61 w 128"/>
              <a:gd name="T59" fmla="*/ 51 h 58"/>
              <a:gd name="T60" fmla="*/ 52 w 128"/>
              <a:gd name="T61" fmla="*/ 51 h 58"/>
              <a:gd name="T62" fmla="*/ 52 w 128"/>
              <a:gd name="T63" fmla="*/ 39 h 58"/>
              <a:gd name="T64" fmla="*/ 49 w 128"/>
              <a:gd name="T65" fmla="*/ 35 h 58"/>
              <a:gd name="T66" fmla="*/ 46 w 128"/>
              <a:gd name="T67" fmla="*/ 39 h 58"/>
              <a:gd name="T68" fmla="*/ 46 w 128"/>
              <a:gd name="T69" fmla="*/ 51 h 58"/>
              <a:gd name="T70" fmla="*/ 36 w 128"/>
              <a:gd name="T71" fmla="*/ 51 h 58"/>
              <a:gd name="T72" fmla="*/ 36 w 128"/>
              <a:gd name="T73" fmla="*/ 25 h 58"/>
              <a:gd name="T74" fmla="*/ 33 w 128"/>
              <a:gd name="T75" fmla="*/ 22 h 58"/>
              <a:gd name="T76" fmla="*/ 30 w 128"/>
              <a:gd name="T77" fmla="*/ 25 h 58"/>
              <a:gd name="T78" fmla="*/ 30 w 128"/>
              <a:gd name="T79" fmla="*/ 51 h 58"/>
              <a:gd name="T80" fmla="*/ 22 w 128"/>
              <a:gd name="T81" fmla="*/ 51 h 58"/>
              <a:gd name="T82" fmla="*/ 22 w 128"/>
              <a:gd name="T83" fmla="*/ 39 h 58"/>
              <a:gd name="T84" fmla="*/ 19 w 128"/>
              <a:gd name="T85" fmla="*/ 35 h 58"/>
              <a:gd name="T86" fmla="*/ 16 w 128"/>
              <a:gd name="T87" fmla="*/ 39 h 58"/>
              <a:gd name="T88" fmla="*/ 16 w 128"/>
              <a:gd name="T89" fmla="*/ 51 h 58"/>
              <a:gd name="T90" fmla="*/ 6 w 128"/>
              <a:gd name="T91" fmla="*/ 51 h 58"/>
              <a:gd name="T92" fmla="*/ 6 w 128"/>
              <a:gd name="T93" fmla="*/ 7 h 58"/>
              <a:gd name="T94" fmla="*/ 122 w 128"/>
              <a:gd name="T95" fmla="*/ 7 h 58"/>
              <a:gd name="T96" fmla="*/ 122 w 128"/>
              <a:gd name="T97" fmla="*/ 51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8" h="58">
                <a:moveTo>
                  <a:pt x="125" y="0"/>
                </a:moveTo>
                <a:cubicBezTo>
                  <a:pt x="3" y="0"/>
                  <a:pt x="3" y="0"/>
                  <a:pt x="3" y="0"/>
                </a:cubicBezTo>
                <a:cubicBezTo>
                  <a:pt x="2" y="0"/>
                  <a:pt x="0" y="2"/>
                  <a:pt x="0" y="4"/>
                </a:cubicBezTo>
                <a:cubicBezTo>
                  <a:pt x="0" y="54"/>
                  <a:pt x="0" y="54"/>
                  <a:pt x="0" y="54"/>
                </a:cubicBezTo>
                <a:cubicBezTo>
                  <a:pt x="0" y="56"/>
                  <a:pt x="2" y="58"/>
                  <a:pt x="3" y="58"/>
                </a:cubicBezTo>
                <a:cubicBezTo>
                  <a:pt x="125" y="58"/>
                  <a:pt x="125" y="58"/>
                  <a:pt x="125" y="58"/>
                </a:cubicBezTo>
                <a:cubicBezTo>
                  <a:pt x="127" y="58"/>
                  <a:pt x="128" y="56"/>
                  <a:pt x="128" y="54"/>
                </a:cubicBezTo>
                <a:cubicBezTo>
                  <a:pt x="128" y="4"/>
                  <a:pt x="128" y="4"/>
                  <a:pt x="128" y="4"/>
                </a:cubicBezTo>
                <a:cubicBezTo>
                  <a:pt x="128" y="2"/>
                  <a:pt x="127" y="0"/>
                  <a:pt x="125" y="0"/>
                </a:cubicBezTo>
                <a:close/>
                <a:moveTo>
                  <a:pt x="122" y="51"/>
                </a:moveTo>
                <a:cubicBezTo>
                  <a:pt x="112" y="51"/>
                  <a:pt x="112" y="51"/>
                  <a:pt x="112" y="51"/>
                </a:cubicBezTo>
                <a:cubicBezTo>
                  <a:pt x="112" y="39"/>
                  <a:pt x="112" y="39"/>
                  <a:pt x="112" y="39"/>
                </a:cubicBezTo>
                <a:cubicBezTo>
                  <a:pt x="112" y="37"/>
                  <a:pt x="111" y="35"/>
                  <a:pt x="109" y="35"/>
                </a:cubicBezTo>
                <a:cubicBezTo>
                  <a:pt x="108" y="35"/>
                  <a:pt x="106" y="37"/>
                  <a:pt x="106" y="39"/>
                </a:cubicBezTo>
                <a:cubicBezTo>
                  <a:pt x="106" y="51"/>
                  <a:pt x="106" y="51"/>
                  <a:pt x="106" y="51"/>
                </a:cubicBezTo>
                <a:cubicBezTo>
                  <a:pt x="97" y="51"/>
                  <a:pt x="97" y="51"/>
                  <a:pt x="97" y="51"/>
                </a:cubicBezTo>
                <a:cubicBezTo>
                  <a:pt x="97" y="25"/>
                  <a:pt x="97" y="25"/>
                  <a:pt x="97" y="25"/>
                </a:cubicBezTo>
                <a:cubicBezTo>
                  <a:pt x="97" y="23"/>
                  <a:pt x="95" y="22"/>
                  <a:pt x="94" y="22"/>
                </a:cubicBezTo>
                <a:cubicBezTo>
                  <a:pt x="92" y="22"/>
                  <a:pt x="91" y="23"/>
                  <a:pt x="91" y="25"/>
                </a:cubicBezTo>
                <a:cubicBezTo>
                  <a:pt x="91" y="51"/>
                  <a:pt x="91" y="51"/>
                  <a:pt x="91" y="51"/>
                </a:cubicBezTo>
                <a:cubicBezTo>
                  <a:pt x="82" y="51"/>
                  <a:pt x="82" y="51"/>
                  <a:pt x="82" y="51"/>
                </a:cubicBezTo>
                <a:cubicBezTo>
                  <a:pt x="82" y="39"/>
                  <a:pt x="82" y="39"/>
                  <a:pt x="82" y="39"/>
                </a:cubicBezTo>
                <a:cubicBezTo>
                  <a:pt x="82" y="37"/>
                  <a:pt x="81" y="35"/>
                  <a:pt x="79" y="35"/>
                </a:cubicBezTo>
                <a:cubicBezTo>
                  <a:pt x="77" y="35"/>
                  <a:pt x="76" y="37"/>
                  <a:pt x="76" y="39"/>
                </a:cubicBezTo>
                <a:cubicBezTo>
                  <a:pt x="76" y="51"/>
                  <a:pt x="76" y="51"/>
                  <a:pt x="76" y="51"/>
                </a:cubicBezTo>
                <a:cubicBezTo>
                  <a:pt x="66" y="51"/>
                  <a:pt x="66" y="51"/>
                  <a:pt x="66" y="51"/>
                </a:cubicBezTo>
                <a:cubicBezTo>
                  <a:pt x="66" y="25"/>
                  <a:pt x="66" y="25"/>
                  <a:pt x="66" y="25"/>
                </a:cubicBezTo>
                <a:cubicBezTo>
                  <a:pt x="66" y="23"/>
                  <a:pt x="65" y="22"/>
                  <a:pt x="64" y="22"/>
                </a:cubicBezTo>
                <a:cubicBezTo>
                  <a:pt x="62" y="22"/>
                  <a:pt x="61" y="23"/>
                  <a:pt x="61" y="25"/>
                </a:cubicBezTo>
                <a:cubicBezTo>
                  <a:pt x="61" y="51"/>
                  <a:pt x="61" y="51"/>
                  <a:pt x="61" y="51"/>
                </a:cubicBezTo>
                <a:cubicBezTo>
                  <a:pt x="52" y="51"/>
                  <a:pt x="52" y="51"/>
                  <a:pt x="52" y="51"/>
                </a:cubicBezTo>
                <a:cubicBezTo>
                  <a:pt x="52" y="39"/>
                  <a:pt x="52" y="39"/>
                  <a:pt x="52" y="39"/>
                </a:cubicBezTo>
                <a:cubicBezTo>
                  <a:pt x="52" y="37"/>
                  <a:pt x="51" y="35"/>
                  <a:pt x="49" y="35"/>
                </a:cubicBezTo>
                <a:cubicBezTo>
                  <a:pt x="47" y="35"/>
                  <a:pt x="46" y="37"/>
                  <a:pt x="46" y="39"/>
                </a:cubicBezTo>
                <a:cubicBezTo>
                  <a:pt x="46" y="51"/>
                  <a:pt x="46" y="51"/>
                  <a:pt x="46" y="51"/>
                </a:cubicBezTo>
                <a:cubicBezTo>
                  <a:pt x="36" y="51"/>
                  <a:pt x="36" y="51"/>
                  <a:pt x="36" y="51"/>
                </a:cubicBezTo>
                <a:cubicBezTo>
                  <a:pt x="36" y="25"/>
                  <a:pt x="36" y="25"/>
                  <a:pt x="36" y="25"/>
                </a:cubicBezTo>
                <a:cubicBezTo>
                  <a:pt x="36" y="23"/>
                  <a:pt x="35" y="22"/>
                  <a:pt x="33" y="22"/>
                </a:cubicBezTo>
                <a:cubicBezTo>
                  <a:pt x="32" y="22"/>
                  <a:pt x="30" y="23"/>
                  <a:pt x="30" y="25"/>
                </a:cubicBezTo>
                <a:cubicBezTo>
                  <a:pt x="30" y="51"/>
                  <a:pt x="30" y="51"/>
                  <a:pt x="30" y="51"/>
                </a:cubicBezTo>
                <a:cubicBezTo>
                  <a:pt x="22" y="51"/>
                  <a:pt x="22" y="51"/>
                  <a:pt x="22" y="51"/>
                </a:cubicBezTo>
                <a:cubicBezTo>
                  <a:pt x="22" y="39"/>
                  <a:pt x="22" y="39"/>
                  <a:pt x="22" y="39"/>
                </a:cubicBezTo>
                <a:cubicBezTo>
                  <a:pt x="22" y="37"/>
                  <a:pt x="21" y="35"/>
                  <a:pt x="19" y="35"/>
                </a:cubicBezTo>
                <a:cubicBezTo>
                  <a:pt x="17" y="35"/>
                  <a:pt x="16" y="37"/>
                  <a:pt x="16" y="39"/>
                </a:cubicBezTo>
                <a:cubicBezTo>
                  <a:pt x="16" y="51"/>
                  <a:pt x="16" y="51"/>
                  <a:pt x="16" y="51"/>
                </a:cubicBezTo>
                <a:cubicBezTo>
                  <a:pt x="6" y="51"/>
                  <a:pt x="6" y="51"/>
                  <a:pt x="6" y="51"/>
                </a:cubicBezTo>
                <a:cubicBezTo>
                  <a:pt x="6" y="7"/>
                  <a:pt x="6" y="7"/>
                  <a:pt x="6" y="7"/>
                </a:cubicBezTo>
                <a:cubicBezTo>
                  <a:pt x="122" y="7"/>
                  <a:pt x="122" y="7"/>
                  <a:pt x="122" y="7"/>
                </a:cubicBezTo>
                <a:lnTo>
                  <a:pt x="122" y="5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87" name="Freeform 160"/>
          <p:cNvSpPr>
            <a:spLocks noEditPoints="1"/>
          </p:cNvSpPr>
          <p:nvPr userDrawn="1"/>
        </p:nvSpPr>
        <p:spPr bwMode="auto">
          <a:xfrm>
            <a:off x="5120217" y="3917951"/>
            <a:ext cx="730251" cy="549275"/>
          </a:xfrm>
          <a:custGeom>
            <a:avLst/>
            <a:gdLst>
              <a:gd name="T0" fmla="*/ 131 w 142"/>
              <a:gd name="T1" fmla="*/ 74 h 142"/>
              <a:gd name="T2" fmla="*/ 142 w 142"/>
              <a:gd name="T3" fmla="*/ 71 h 142"/>
              <a:gd name="T4" fmla="*/ 131 w 142"/>
              <a:gd name="T5" fmla="*/ 68 h 142"/>
              <a:gd name="T6" fmla="*/ 113 w 142"/>
              <a:gd name="T7" fmla="*/ 29 h 142"/>
              <a:gd name="T8" fmla="*/ 75 w 142"/>
              <a:gd name="T9" fmla="*/ 11 h 142"/>
              <a:gd name="T10" fmla="*/ 71 w 142"/>
              <a:gd name="T11" fmla="*/ 0 h 142"/>
              <a:gd name="T12" fmla="*/ 68 w 142"/>
              <a:gd name="T13" fmla="*/ 11 h 142"/>
              <a:gd name="T14" fmla="*/ 12 w 142"/>
              <a:gd name="T15" fmla="*/ 67 h 142"/>
              <a:gd name="T16" fmla="*/ 0 w 142"/>
              <a:gd name="T17" fmla="*/ 71 h 142"/>
              <a:gd name="T18" fmla="*/ 12 w 142"/>
              <a:gd name="T19" fmla="*/ 74 h 142"/>
              <a:gd name="T20" fmla="*/ 29 w 142"/>
              <a:gd name="T21" fmla="*/ 113 h 142"/>
              <a:gd name="T22" fmla="*/ 68 w 142"/>
              <a:gd name="T23" fmla="*/ 131 h 142"/>
              <a:gd name="T24" fmla="*/ 71 w 142"/>
              <a:gd name="T25" fmla="*/ 142 h 142"/>
              <a:gd name="T26" fmla="*/ 74 w 142"/>
              <a:gd name="T27" fmla="*/ 131 h 142"/>
              <a:gd name="T28" fmla="*/ 131 w 142"/>
              <a:gd name="T29" fmla="*/ 74 h 142"/>
              <a:gd name="T30" fmla="*/ 111 w 142"/>
              <a:gd name="T31" fmla="*/ 109 h 142"/>
              <a:gd name="T32" fmla="*/ 98 w 142"/>
              <a:gd name="T33" fmla="*/ 88 h 142"/>
              <a:gd name="T34" fmla="*/ 101 w 142"/>
              <a:gd name="T35" fmla="*/ 82 h 142"/>
              <a:gd name="T36" fmla="*/ 127 w 142"/>
              <a:gd name="T37" fmla="*/ 75 h 142"/>
              <a:gd name="T38" fmla="*/ 111 w 142"/>
              <a:gd name="T39" fmla="*/ 109 h 142"/>
              <a:gd name="T40" fmla="*/ 127 w 142"/>
              <a:gd name="T41" fmla="*/ 66 h 142"/>
              <a:gd name="T42" fmla="*/ 102 w 142"/>
              <a:gd name="T43" fmla="*/ 60 h 142"/>
              <a:gd name="T44" fmla="*/ 98 w 142"/>
              <a:gd name="T45" fmla="*/ 53 h 142"/>
              <a:gd name="T46" fmla="*/ 111 w 142"/>
              <a:gd name="T47" fmla="*/ 32 h 142"/>
              <a:gd name="T48" fmla="*/ 127 w 142"/>
              <a:gd name="T49" fmla="*/ 66 h 142"/>
              <a:gd name="T50" fmla="*/ 110 w 142"/>
              <a:gd name="T51" fmla="*/ 31 h 142"/>
              <a:gd name="T52" fmla="*/ 90 w 142"/>
              <a:gd name="T53" fmla="*/ 44 h 142"/>
              <a:gd name="T54" fmla="*/ 83 w 142"/>
              <a:gd name="T55" fmla="*/ 41 h 142"/>
              <a:gd name="T56" fmla="*/ 76 w 142"/>
              <a:gd name="T57" fmla="*/ 15 h 142"/>
              <a:gd name="T58" fmla="*/ 110 w 142"/>
              <a:gd name="T59" fmla="*/ 31 h 142"/>
              <a:gd name="T60" fmla="*/ 46 w 142"/>
              <a:gd name="T61" fmla="*/ 71 h 142"/>
              <a:gd name="T62" fmla="*/ 71 w 142"/>
              <a:gd name="T63" fmla="*/ 46 h 142"/>
              <a:gd name="T64" fmla="*/ 96 w 142"/>
              <a:gd name="T65" fmla="*/ 71 h 142"/>
              <a:gd name="T66" fmla="*/ 71 w 142"/>
              <a:gd name="T67" fmla="*/ 96 h 142"/>
              <a:gd name="T68" fmla="*/ 46 w 142"/>
              <a:gd name="T69" fmla="*/ 71 h 142"/>
              <a:gd name="T70" fmla="*/ 60 w 142"/>
              <a:gd name="T71" fmla="*/ 40 h 142"/>
              <a:gd name="T72" fmla="*/ 53 w 142"/>
              <a:gd name="T73" fmla="*/ 44 h 142"/>
              <a:gd name="T74" fmla="*/ 32 w 142"/>
              <a:gd name="T75" fmla="*/ 31 h 142"/>
              <a:gd name="T76" fmla="*/ 67 w 142"/>
              <a:gd name="T77" fmla="*/ 15 h 142"/>
              <a:gd name="T78" fmla="*/ 60 w 142"/>
              <a:gd name="T79" fmla="*/ 40 h 142"/>
              <a:gd name="T80" fmla="*/ 31 w 142"/>
              <a:gd name="T81" fmla="*/ 32 h 142"/>
              <a:gd name="T82" fmla="*/ 44 w 142"/>
              <a:gd name="T83" fmla="*/ 53 h 142"/>
              <a:gd name="T84" fmla="*/ 41 w 142"/>
              <a:gd name="T85" fmla="*/ 59 h 142"/>
              <a:gd name="T86" fmla="*/ 16 w 142"/>
              <a:gd name="T87" fmla="*/ 66 h 142"/>
              <a:gd name="T88" fmla="*/ 31 w 142"/>
              <a:gd name="T89" fmla="*/ 32 h 142"/>
              <a:gd name="T90" fmla="*/ 16 w 142"/>
              <a:gd name="T91" fmla="*/ 75 h 142"/>
              <a:gd name="T92" fmla="*/ 41 w 142"/>
              <a:gd name="T93" fmla="*/ 82 h 142"/>
              <a:gd name="T94" fmla="*/ 44 w 142"/>
              <a:gd name="T95" fmla="*/ 89 h 142"/>
              <a:gd name="T96" fmla="*/ 31 w 142"/>
              <a:gd name="T97" fmla="*/ 110 h 142"/>
              <a:gd name="T98" fmla="*/ 16 w 142"/>
              <a:gd name="T99" fmla="*/ 75 h 142"/>
              <a:gd name="T100" fmla="*/ 32 w 142"/>
              <a:gd name="T101" fmla="*/ 110 h 142"/>
              <a:gd name="T102" fmla="*/ 53 w 142"/>
              <a:gd name="T103" fmla="*/ 97 h 142"/>
              <a:gd name="T104" fmla="*/ 60 w 142"/>
              <a:gd name="T105" fmla="*/ 101 h 142"/>
              <a:gd name="T106" fmla="*/ 67 w 142"/>
              <a:gd name="T107" fmla="*/ 126 h 142"/>
              <a:gd name="T108" fmla="*/ 32 w 142"/>
              <a:gd name="T109" fmla="*/ 110 h 142"/>
              <a:gd name="T110" fmla="*/ 82 w 142"/>
              <a:gd name="T111" fmla="*/ 101 h 142"/>
              <a:gd name="T112" fmla="*/ 90 w 142"/>
              <a:gd name="T113" fmla="*/ 97 h 142"/>
              <a:gd name="T114" fmla="*/ 110 w 142"/>
              <a:gd name="T115" fmla="*/ 110 h 142"/>
              <a:gd name="T116" fmla="*/ 75 w 142"/>
              <a:gd name="T117" fmla="*/ 126 h 142"/>
              <a:gd name="T118" fmla="*/ 82 w 142"/>
              <a:gd name="T119" fmla="*/ 101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42" h="142">
                <a:moveTo>
                  <a:pt x="131" y="74"/>
                </a:moveTo>
                <a:cubicBezTo>
                  <a:pt x="142" y="71"/>
                  <a:pt x="142" y="71"/>
                  <a:pt x="142" y="71"/>
                </a:cubicBezTo>
                <a:cubicBezTo>
                  <a:pt x="131" y="68"/>
                  <a:pt x="131" y="68"/>
                  <a:pt x="131" y="68"/>
                </a:cubicBezTo>
                <a:cubicBezTo>
                  <a:pt x="130" y="53"/>
                  <a:pt x="124" y="39"/>
                  <a:pt x="113" y="29"/>
                </a:cubicBezTo>
                <a:cubicBezTo>
                  <a:pt x="103" y="18"/>
                  <a:pt x="89" y="12"/>
                  <a:pt x="75" y="11"/>
                </a:cubicBezTo>
                <a:cubicBezTo>
                  <a:pt x="71" y="0"/>
                  <a:pt x="71" y="0"/>
                  <a:pt x="71" y="0"/>
                </a:cubicBezTo>
                <a:cubicBezTo>
                  <a:pt x="68" y="11"/>
                  <a:pt x="68" y="11"/>
                  <a:pt x="68" y="11"/>
                </a:cubicBezTo>
                <a:cubicBezTo>
                  <a:pt x="38" y="13"/>
                  <a:pt x="13" y="37"/>
                  <a:pt x="12" y="67"/>
                </a:cubicBezTo>
                <a:cubicBezTo>
                  <a:pt x="0" y="71"/>
                  <a:pt x="0" y="71"/>
                  <a:pt x="0" y="71"/>
                </a:cubicBezTo>
                <a:cubicBezTo>
                  <a:pt x="12" y="74"/>
                  <a:pt x="12" y="74"/>
                  <a:pt x="12" y="74"/>
                </a:cubicBezTo>
                <a:cubicBezTo>
                  <a:pt x="12" y="89"/>
                  <a:pt x="18" y="102"/>
                  <a:pt x="29" y="113"/>
                </a:cubicBezTo>
                <a:cubicBezTo>
                  <a:pt x="39" y="124"/>
                  <a:pt x="53" y="130"/>
                  <a:pt x="68" y="131"/>
                </a:cubicBezTo>
                <a:cubicBezTo>
                  <a:pt x="71" y="142"/>
                  <a:pt x="71" y="142"/>
                  <a:pt x="71" y="142"/>
                </a:cubicBezTo>
                <a:cubicBezTo>
                  <a:pt x="74" y="131"/>
                  <a:pt x="74" y="131"/>
                  <a:pt x="74" y="131"/>
                </a:cubicBezTo>
                <a:cubicBezTo>
                  <a:pt x="105" y="129"/>
                  <a:pt x="129" y="104"/>
                  <a:pt x="131" y="74"/>
                </a:cubicBezTo>
                <a:close/>
                <a:moveTo>
                  <a:pt x="111" y="109"/>
                </a:moveTo>
                <a:cubicBezTo>
                  <a:pt x="98" y="88"/>
                  <a:pt x="98" y="88"/>
                  <a:pt x="98" y="88"/>
                </a:cubicBezTo>
                <a:cubicBezTo>
                  <a:pt x="100" y="86"/>
                  <a:pt x="101" y="84"/>
                  <a:pt x="101" y="82"/>
                </a:cubicBezTo>
                <a:cubicBezTo>
                  <a:pt x="127" y="75"/>
                  <a:pt x="127" y="75"/>
                  <a:pt x="127" y="75"/>
                </a:cubicBezTo>
                <a:cubicBezTo>
                  <a:pt x="126" y="88"/>
                  <a:pt x="120" y="100"/>
                  <a:pt x="111" y="109"/>
                </a:cubicBezTo>
                <a:close/>
                <a:moveTo>
                  <a:pt x="127" y="66"/>
                </a:moveTo>
                <a:cubicBezTo>
                  <a:pt x="102" y="60"/>
                  <a:pt x="102" y="60"/>
                  <a:pt x="102" y="60"/>
                </a:cubicBezTo>
                <a:cubicBezTo>
                  <a:pt x="101" y="57"/>
                  <a:pt x="100" y="55"/>
                  <a:pt x="98" y="53"/>
                </a:cubicBezTo>
                <a:cubicBezTo>
                  <a:pt x="111" y="32"/>
                  <a:pt x="111" y="32"/>
                  <a:pt x="111" y="32"/>
                </a:cubicBezTo>
                <a:cubicBezTo>
                  <a:pt x="120" y="42"/>
                  <a:pt x="126" y="54"/>
                  <a:pt x="127" y="66"/>
                </a:cubicBezTo>
                <a:close/>
                <a:moveTo>
                  <a:pt x="110" y="31"/>
                </a:moveTo>
                <a:cubicBezTo>
                  <a:pt x="90" y="44"/>
                  <a:pt x="90" y="44"/>
                  <a:pt x="90" y="44"/>
                </a:cubicBezTo>
                <a:cubicBezTo>
                  <a:pt x="88" y="43"/>
                  <a:pt x="85" y="42"/>
                  <a:pt x="83" y="41"/>
                </a:cubicBezTo>
                <a:cubicBezTo>
                  <a:pt x="76" y="15"/>
                  <a:pt x="76" y="15"/>
                  <a:pt x="76" y="15"/>
                </a:cubicBezTo>
                <a:cubicBezTo>
                  <a:pt x="89" y="16"/>
                  <a:pt x="101" y="22"/>
                  <a:pt x="110" y="31"/>
                </a:cubicBezTo>
                <a:close/>
                <a:moveTo>
                  <a:pt x="46" y="71"/>
                </a:moveTo>
                <a:cubicBezTo>
                  <a:pt x="46" y="57"/>
                  <a:pt x="57" y="46"/>
                  <a:pt x="71" y="46"/>
                </a:cubicBezTo>
                <a:cubicBezTo>
                  <a:pt x="85" y="46"/>
                  <a:pt x="96" y="57"/>
                  <a:pt x="96" y="71"/>
                </a:cubicBezTo>
                <a:cubicBezTo>
                  <a:pt x="96" y="85"/>
                  <a:pt x="85" y="96"/>
                  <a:pt x="71" y="96"/>
                </a:cubicBezTo>
                <a:cubicBezTo>
                  <a:pt x="57" y="96"/>
                  <a:pt x="46" y="85"/>
                  <a:pt x="46" y="71"/>
                </a:cubicBezTo>
                <a:close/>
                <a:moveTo>
                  <a:pt x="60" y="40"/>
                </a:moveTo>
                <a:cubicBezTo>
                  <a:pt x="58" y="41"/>
                  <a:pt x="55" y="43"/>
                  <a:pt x="53" y="44"/>
                </a:cubicBezTo>
                <a:cubicBezTo>
                  <a:pt x="32" y="31"/>
                  <a:pt x="32" y="31"/>
                  <a:pt x="32" y="31"/>
                </a:cubicBezTo>
                <a:cubicBezTo>
                  <a:pt x="41" y="22"/>
                  <a:pt x="54" y="16"/>
                  <a:pt x="67" y="15"/>
                </a:cubicBezTo>
                <a:lnTo>
                  <a:pt x="60" y="40"/>
                </a:lnTo>
                <a:close/>
                <a:moveTo>
                  <a:pt x="31" y="32"/>
                </a:moveTo>
                <a:cubicBezTo>
                  <a:pt x="44" y="53"/>
                  <a:pt x="44" y="53"/>
                  <a:pt x="44" y="53"/>
                </a:cubicBezTo>
                <a:cubicBezTo>
                  <a:pt x="43" y="55"/>
                  <a:pt x="42" y="57"/>
                  <a:pt x="41" y="59"/>
                </a:cubicBezTo>
                <a:cubicBezTo>
                  <a:pt x="16" y="66"/>
                  <a:pt x="16" y="66"/>
                  <a:pt x="16" y="66"/>
                </a:cubicBezTo>
                <a:cubicBezTo>
                  <a:pt x="17" y="53"/>
                  <a:pt x="22" y="41"/>
                  <a:pt x="31" y="32"/>
                </a:cubicBezTo>
                <a:close/>
                <a:moveTo>
                  <a:pt x="16" y="75"/>
                </a:moveTo>
                <a:cubicBezTo>
                  <a:pt x="41" y="82"/>
                  <a:pt x="41" y="82"/>
                  <a:pt x="41" y="82"/>
                </a:cubicBezTo>
                <a:cubicBezTo>
                  <a:pt x="42" y="84"/>
                  <a:pt x="43" y="86"/>
                  <a:pt x="44" y="89"/>
                </a:cubicBezTo>
                <a:cubicBezTo>
                  <a:pt x="31" y="110"/>
                  <a:pt x="31" y="110"/>
                  <a:pt x="31" y="110"/>
                </a:cubicBezTo>
                <a:cubicBezTo>
                  <a:pt x="22" y="100"/>
                  <a:pt x="17" y="88"/>
                  <a:pt x="16" y="75"/>
                </a:cubicBezTo>
                <a:close/>
                <a:moveTo>
                  <a:pt x="32" y="110"/>
                </a:moveTo>
                <a:cubicBezTo>
                  <a:pt x="53" y="97"/>
                  <a:pt x="53" y="97"/>
                  <a:pt x="53" y="97"/>
                </a:cubicBezTo>
                <a:cubicBezTo>
                  <a:pt x="55" y="99"/>
                  <a:pt x="57" y="100"/>
                  <a:pt x="60" y="101"/>
                </a:cubicBezTo>
                <a:cubicBezTo>
                  <a:pt x="67" y="126"/>
                  <a:pt x="67" y="126"/>
                  <a:pt x="67" y="126"/>
                </a:cubicBezTo>
                <a:cubicBezTo>
                  <a:pt x="54" y="125"/>
                  <a:pt x="41" y="120"/>
                  <a:pt x="32" y="110"/>
                </a:cubicBezTo>
                <a:close/>
                <a:moveTo>
                  <a:pt x="82" y="101"/>
                </a:moveTo>
                <a:cubicBezTo>
                  <a:pt x="85" y="100"/>
                  <a:pt x="87" y="99"/>
                  <a:pt x="90" y="97"/>
                </a:cubicBezTo>
                <a:cubicBezTo>
                  <a:pt x="110" y="110"/>
                  <a:pt x="110" y="110"/>
                  <a:pt x="110" y="110"/>
                </a:cubicBezTo>
                <a:cubicBezTo>
                  <a:pt x="101" y="119"/>
                  <a:pt x="89" y="125"/>
                  <a:pt x="75" y="126"/>
                </a:cubicBezTo>
                <a:lnTo>
                  <a:pt x="82" y="10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188" name="Group 187"/>
          <p:cNvGrpSpPr/>
          <p:nvPr userDrawn="1"/>
        </p:nvGrpSpPr>
        <p:grpSpPr>
          <a:xfrm>
            <a:off x="10490200" y="673101"/>
            <a:ext cx="891117" cy="781051"/>
            <a:chOff x="7867650" y="673100"/>
            <a:chExt cx="668338" cy="781051"/>
          </a:xfrm>
        </p:grpSpPr>
        <p:sp>
          <p:nvSpPr>
            <p:cNvPr id="189" name="Freeform 161"/>
            <p:cNvSpPr>
              <a:spLocks/>
            </p:cNvSpPr>
            <p:nvPr userDrawn="1"/>
          </p:nvSpPr>
          <p:spPr bwMode="auto">
            <a:xfrm>
              <a:off x="8172450" y="673100"/>
              <a:ext cx="57150" cy="80963"/>
            </a:xfrm>
            <a:custGeom>
              <a:avLst/>
              <a:gdLst>
                <a:gd name="T0" fmla="*/ 14 w 15"/>
                <a:gd name="T1" fmla="*/ 8 h 21"/>
                <a:gd name="T2" fmla="*/ 15 w 15"/>
                <a:gd name="T3" fmla="*/ 8 h 21"/>
                <a:gd name="T4" fmla="*/ 10 w 15"/>
                <a:gd name="T5" fmla="*/ 5 h 21"/>
                <a:gd name="T6" fmla="*/ 11 w 15"/>
                <a:gd name="T7" fmla="*/ 3 h 21"/>
                <a:gd name="T8" fmla="*/ 8 w 15"/>
                <a:gd name="T9" fmla="*/ 0 h 21"/>
                <a:gd name="T10" fmla="*/ 4 w 15"/>
                <a:gd name="T11" fmla="*/ 3 h 21"/>
                <a:gd name="T12" fmla="*/ 5 w 15"/>
                <a:gd name="T13" fmla="*/ 5 h 21"/>
                <a:gd name="T14" fmla="*/ 0 w 15"/>
                <a:gd name="T15" fmla="*/ 8 h 21"/>
                <a:gd name="T16" fmla="*/ 1 w 15"/>
                <a:gd name="T17" fmla="*/ 8 h 21"/>
                <a:gd name="T18" fmla="*/ 1 w 15"/>
                <a:gd name="T19" fmla="*/ 19 h 21"/>
                <a:gd name="T20" fmla="*/ 2 w 15"/>
                <a:gd name="T21" fmla="*/ 19 h 21"/>
                <a:gd name="T22" fmla="*/ 2 w 15"/>
                <a:gd name="T23" fmla="*/ 21 h 21"/>
                <a:gd name="T24" fmla="*/ 13 w 15"/>
                <a:gd name="T25" fmla="*/ 21 h 21"/>
                <a:gd name="T26" fmla="*/ 13 w 15"/>
                <a:gd name="T27" fmla="*/ 19 h 21"/>
                <a:gd name="T28" fmla="*/ 14 w 15"/>
                <a:gd name="T29" fmla="*/ 19 h 21"/>
                <a:gd name="T30" fmla="*/ 14 w 15"/>
                <a:gd name="T31" fmla="*/ 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 h="21">
                  <a:moveTo>
                    <a:pt x="14" y="8"/>
                  </a:moveTo>
                  <a:cubicBezTo>
                    <a:pt x="15" y="8"/>
                    <a:pt x="15" y="8"/>
                    <a:pt x="15" y="8"/>
                  </a:cubicBezTo>
                  <a:cubicBezTo>
                    <a:pt x="15" y="8"/>
                    <a:pt x="15" y="5"/>
                    <a:pt x="10" y="5"/>
                  </a:cubicBezTo>
                  <a:cubicBezTo>
                    <a:pt x="11" y="4"/>
                    <a:pt x="11" y="4"/>
                    <a:pt x="11" y="3"/>
                  </a:cubicBezTo>
                  <a:cubicBezTo>
                    <a:pt x="11" y="1"/>
                    <a:pt x="9" y="0"/>
                    <a:pt x="8" y="0"/>
                  </a:cubicBezTo>
                  <a:cubicBezTo>
                    <a:pt x="6" y="0"/>
                    <a:pt x="4" y="1"/>
                    <a:pt x="4" y="3"/>
                  </a:cubicBezTo>
                  <a:cubicBezTo>
                    <a:pt x="4" y="4"/>
                    <a:pt x="4" y="4"/>
                    <a:pt x="5" y="5"/>
                  </a:cubicBezTo>
                  <a:cubicBezTo>
                    <a:pt x="0" y="5"/>
                    <a:pt x="0" y="8"/>
                    <a:pt x="0" y="8"/>
                  </a:cubicBezTo>
                  <a:cubicBezTo>
                    <a:pt x="1" y="8"/>
                    <a:pt x="1" y="8"/>
                    <a:pt x="1" y="8"/>
                  </a:cubicBezTo>
                  <a:cubicBezTo>
                    <a:pt x="1" y="19"/>
                    <a:pt x="1" y="19"/>
                    <a:pt x="1" y="19"/>
                  </a:cubicBezTo>
                  <a:cubicBezTo>
                    <a:pt x="2" y="19"/>
                    <a:pt x="2" y="19"/>
                    <a:pt x="2" y="19"/>
                  </a:cubicBezTo>
                  <a:cubicBezTo>
                    <a:pt x="2" y="21"/>
                    <a:pt x="2" y="21"/>
                    <a:pt x="2" y="21"/>
                  </a:cubicBezTo>
                  <a:cubicBezTo>
                    <a:pt x="13" y="21"/>
                    <a:pt x="13" y="21"/>
                    <a:pt x="13" y="21"/>
                  </a:cubicBezTo>
                  <a:cubicBezTo>
                    <a:pt x="13" y="19"/>
                    <a:pt x="13" y="19"/>
                    <a:pt x="13" y="19"/>
                  </a:cubicBezTo>
                  <a:cubicBezTo>
                    <a:pt x="14" y="19"/>
                    <a:pt x="14" y="19"/>
                    <a:pt x="14" y="19"/>
                  </a:cubicBezTo>
                  <a:lnTo>
                    <a:pt x="14" y="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90" name="Freeform 162"/>
            <p:cNvSpPr>
              <a:spLocks/>
            </p:cNvSpPr>
            <p:nvPr userDrawn="1"/>
          </p:nvSpPr>
          <p:spPr bwMode="auto">
            <a:xfrm>
              <a:off x="8080375" y="1427163"/>
              <a:ext cx="242888" cy="26988"/>
            </a:xfrm>
            <a:custGeom>
              <a:avLst/>
              <a:gdLst>
                <a:gd name="T0" fmla="*/ 0 w 153"/>
                <a:gd name="T1" fmla="*/ 0 h 17"/>
                <a:gd name="T2" fmla="*/ 0 w 153"/>
                <a:gd name="T3" fmla="*/ 5 h 17"/>
                <a:gd name="T4" fmla="*/ 0 w 153"/>
                <a:gd name="T5" fmla="*/ 7 h 17"/>
                <a:gd name="T6" fmla="*/ 0 w 153"/>
                <a:gd name="T7" fmla="*/ 17 h 17"/>
                <a:gd name="T8" fmla="*/ 153 w 153"/>
                <a:gd name="T9" fmla="*/ 17 h 17"/>
                <a:gd name="T10" fmla="*/ 153 w 153"/>
                <a:gd name="T11" fmla="*/ 7 h 17"/>
                <a:gd name="T12" fmla="*/ 153 w 153"/>
                <a:gd name="T13" fmla="*/ 5 h 17"/>
                <a:gd name="T14" fmla="*/ 153 w 153"/>
                <a:gd name="T15" fmla="*/ 0 h 17"/>
                <a:gd name="T16" fmla="*/ 0 w 153"/>
                <a:gd name="T17"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3" h="17">
                  <a:moveTo>
                    <a:pt x="0" y="0"/>
                  </a:moveTo>
                  <a:lnTo>
                    <a:pt x="0" y="5"/>
                  </a:lnTo>
                  <a:lnTo>
                    <a:pt x="0" y="7"/>
                  </a:lnTo>
                  <a:lnTo>
                    <a:pt x="0" y="17"/>
                  </a:lnTo>
                  <a:lnTo>
                    <a:pt x="153" y="17"/>
                  </a:lnTo>
                  <a:lnTo>
                    <a:pt x="153" y="7"/>
                  </a:lnTo>
                  <a:lnTo>
                    <a:pt x="153" y="5"/>
                  </a:lnTo>
                  <a:lnTo>
                    <a:pt x="153" y="0"/>
                  </a:lnTo>
                  <a:lnTo>
                    <a:pt x="0"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91" name="Freeform 163"/>
            <p:cNvSpPr>
              <a:spLocks noEditPoints="1"/>
            </p:cNvSpPr>
            <p:nvPr userDrawn="1"/>
          </p:nvSpPr>
          <p:spPr bwMode="auto">
            <a:xfrm>
              <a:off x="7867650" y="739775"/>
              <a:ext cx="668338" cy="674688"/>
            </a:xfrm>
            <a:custGeom>
              <a:avLst/>
              <a:gdLst>
                <a:gd name="T0" fmla="*/ 146 w 173"/>
                <a:gd name="T1" fmla="*/ 1 h 175"/>
                <a:gd name="T2" fmla="*/ 132 w 173"/>
                <a:gd name="T3" fmla="*/ 26 h 175"/>
                <a:gd name="T4" fmla="*/ 130 w 173"/>
                <a:gd name="T5" fmla="*/ 24 h 175"/>
                <a:gd name="T6" fmla="*/ 118 w 173"/>
                <a:gd name="T7" fmla="*/ 20 h 175"/>
                <a:gd name="T8" fmla="*/ 55 w 173"/>
                <a:gd name="T9" fmla="*/ 18 h 175"/>
                <a:gd name="T10" fmla="*/ 55 w 173"/>
                <a:gd name="T11" fmla="*/ 24 h 175"/>
                <a:gd name="T12" fmla="*/ 43 w 173"/>
                <a:gd name="T13" fmla="*/ 26 h 175"/>
                <a:gd name="T14" fmla="*/ 42 w 173"/>
                <a:gd name="T15" fmla="*/ 13 h 175"/>
                <a:gd name="T16" fmla="*/ 7 w 173"/>
                <a:gd name="T17" fmla="*/ 7 h 175"/>
                <a:gd name="T18" fmla="*/ 40 w 173"/>
                <a:gd name="T19" fmla="*/ 87 h 175"/>
                <a:gd name="T20" fmla="*/ 79 w 173"/>
                <a:gd name="T21" fmla="*/ 133 h 175"/>
                <a:gd name="T22" fmla="*/ 83 w 173"/>
                <a:gd name="T23" fmla="*/ 144 h 175"/>
                <a:gd name="T24" fmla="*/ 80 w 173"/>
                <a:gd name="T25" fmla="*/ 147 h 175"/>
                <a:gd name="T26" fmla="*/ 77 w 173"/>
                <a:gd name="T27" fmla="*/ 150 h 175"/>
                <a:gd name="T28" fmla="*/ 76 w 173"/>
                <a:gd name="T29" fmla="*/ 163 h 175"/>
                <a:gd name="T30" fmla="*/ 57 w 173"/>
                <a:gd name="T31" fmla="*/ 175 h 175"/>
                <a:gd name="T32" fmla="*/ 116 w 173"/>
                <a:gd name="T33" fmla="*/ 175 h 175"/>
                <a:gd name="T34" fmla="*/ 97 w 173"/>
                <a:gd name="T35" fmla="*/ 163 h 175"/>
                <a:gd name="T36" fmla="*/ 96 w 173"/>
                <a:gd name="T37" fmla="*/ 150 h 175"/>
                <a:gd name="T38" fmla="*/ 93 w 173"/>
                <a:gd name="T39" fmla="*/ 147 h 175"/>
                <a:gd name="T40" fmla="*/ 91 w 173"/>
                <a:gd name="T41" fmla="*/ 144 h 175"/>
                <a:gd name="T42" fmla="*/ 94 w 173"/>
                <a:gd name="T43" fmla="*/ 133 h 175"/>
                <a:gd name="T44" fmla="*/ 133 w 173"/>
                <a:gd name="T45" fmla="*/ 87 h 175"/>
                <a:gd name="T46" fmla="*/ 166 w 173"/>
                <a:gd name="T47" fmla="*/ 7 h 175"/>
                <a:gd name="T48" fmla="*/ 14 w 173"/>
                <a:gd name="T49" fmla="*/ 14 h 175"/>
                <a:gd name="T50" fmla="*/ 34 w 173"/>
                <a:gd name="T51" fmla="*/ 16 h 175"/>
                <a:gd name="T52" fmla="*/ 30 w 173"/>
                <a:gd name="T53" fmla="*/ 33 h 175"/>
                <a:gd name="T54" fmla="*/ 46 w 173"/>
                <a:gd name="T55" fmla="*/ 35 h 175"/>
                <a:gd name="T56" fmla="*/ 46 w 173"/>
                <a:gd name="T57" fmla="*/ 81 h 175"/>
                <a:gd name="T58" fmla="*/ 127 w 173"/>
                <a:gd name="T59" fmla="*/ 81 h 175"/>
                <a:gd name="T60" fmla="*/ 128 w 173"/>
                <a:gd name="T61" fmla="*/ 35 h 175"/>
                <a:gd name="T62" fmla="*/ 143 w 173"/>
                <a:gd name="T63" fmla="*/ 33 h 175"/>
                <a:gd name="T64" fmla="*/ 139 w 173"/>
                <a:gd name="T65" fmla="*/ 16 h 175"/>
                <a:gd name="T66" fmla="*/ 159 w 173"/>
                <a:gd name="T67" fmla="*/ 14 h 175"/>
                <a:gd name="T68" fmla="*/ 127 w 173"/>
                <a:gd name="T69" fmla="*/ 81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3" h="175">
                  <a:moveTo>
                    <a:pt x="166" y="7"/>
                  </a:moveTo>
                  <a:cubicBezTo>
                    <a:pt x="160" y="2"/>
                    <a:pt x="153" y="0"/>
                    <a:pt x="146" y="1"/>
                  </a:cubicBezTo>
                  <a:cubicBezTo>
                    <a:pt x="138" y="3"/>
                    <a:pt x="133" y="9"/>
                    <a:pt x="131" y="13"/>
                  </a:cubicBezTo>
                  <a:cubicBezTo>
                    <a:pt x="129" y="17"/>
                    <a:pt x="130" y="22"/>
                    <a:pt x="132" y="26"/>
                  </a:cubicBezTo>
                  <a:cubicBezTo>
                    <a:pt x="130" y="26"/>
                    <a:pt x="130" y="26"/>
                    <a:pt x="130" y="26"/>
                  </a:cubicBezTo>
                  <a:cubicBezTo>
                    <a:pt x="130" y="24"/>
                    <a:pt x="130" y="24"/>
                    <a:pt x="130" y="24"/>
                  </a:cubicBezTo>
                  <a:cubicBezTo>
                    <a:pt x="118" y="24"/>
                    <a:pt x="118" y="24"/>
                    <a:pt x="118" y="24"/>
                  </a:cubicBezTo>
                  <a:cubicBezTo>
                    <a:pt x="118" y="20"/>
                    <a:pt x="118" y="20"/>
                    <a:pt x="118" y="20"/>
                  </a:cubicBezTo>
                  <a:cubicBezTo>
                    <a:pt x="118" y="18"/>
                    <a:pt x="118" y="18"/>
                    <a:pt x="118" y="18"/>
                  </a:cubicBezTo>
                  <a:cubicBezTo>
                    <a:pt x="104" y="2"/>
                    <a:pt x="69" y="2"/>
                    <a:pt x="55" y="18"/>
                  </a:cubicBezTo>
                  <a:cubicBezTo>
                    <a:pt x="55" y="20"/>
                    <a:pt x="55" y="20"/>
                    <a:pt x="55" y="20"/>
                  </a:cubicBezTo>
                  <a:cubicBezTo>
                    <a:pt x="55" y="24"/>
                    <a:pt x="55" y="24"/>
                    <a:pt x="55" y="24"/>
                  </a:cubicBezTo>
                  <a:cubicBezTo>
                    <a:pt x="43" y="24"/>
                    <a:pt x="43" y="24"/>
                    <a:pt x="43" y="24"/>
                  </a:cubicBezTo>
                  <a:cubicBezTo>
                    <a:pt x="43" y="26"/>
                    <a:pt x="43" y="26"/>
                    <a:pt x="43" y="26"/>
                  </a:cubicBezTo>
                  <a:cubicBezTo>
                    <a:pt x="41" y="26"/>
                    <a:pt x="41" y="26"/>
                    <a:pt x="41" y="26"/>
                  </a:cubicBezTo>
                  <a:cubicBezTo>
                    <a:pt x="43" y="22"/>
                    <a:pt x="44" y="17"/>
                    <a:pt x="42" y="13"/>
                  </a:cubicBezTo>
                  <a:cubicBezTo>
                    <a:pt x="41" y="9"/>
                    <a:pt x="35" y="3"/>
                    <a:pt x="27" y="1"/>
                  </a:cubicBezTo>
                  <a:cubicBezTo>
                    <a:pt x="20" y="0"/>
                    <a:pt x="13" y="2"/>
                    <a:pt x="7" y="7"/>
                  </a:cubicBezTo>
                  <a:cubicBezTo>
                    <a:pt x="3" y="12"/>
                    <a:pt x="0" y="18"/>
                    <a:pt x="1" y="26"/>
                  </a:cubicBezTo>
                  <a:cubicBezTo>
                    <a:pt x="1" y="43"/>
                    <a:pt x="15" y="65"/>
                    <a:pt x="40" y="87"/>
                  </a:cubicBezTo>
                  <a:cubicBezTo>
                    <a:pt x="45" y="92"/>
                    <a:pt x="50" y="96"/>
                    <a:pt x="53" y="99"/>
                  </a:cubicBezTo>
                  <a:cubicBezTo>
                    <a:pt x="79" y="133"/>
                    <a:pt x="79" y="133"/>
                    <a:pt x="79" y="133"/>
                  </a:cubicBezTo>
                  <a:cubicBezTo>
                    <a:pt x="78" y="134"/>
                    <a:pt x="78" y="135"/>
                    <a:pt x="78" y="137"/>
                  </a:cubicBezTo>
                  <a:cubicBezTo>
                    <a:pt x="78" y="140"/>
                    <a:pt x="80" y="143"/>
                    <a:pt x="83" y="144"/>
                  </a:cubicBezTo>
                  <a:cubicBezTo>
                    <a:pt x="80" y="144"/>
                    <a:pt x="80" y="144"/>
                    <a:pt x="80" y="144"/>
                  </a:cubicBezTo>
                  <a:cubicBezTo>
                    <a:pt x="80" y="147"/>
                    <a:pt x="80" y="147"/>
                    <a:pt x="80" y="147"/>
                  </a:cubicBezTo>
                  <a:cubicBezTo>
                    <a:pt x="81" y="147"/>
                    <a:pt x="81" y="147"/>
                    <a:pt x="81" y="147"/>
                  </a:cubicBezTo>
                  <a:cubicBezTo>
                    <a:pt x="79" y="148"/>
                    <a:pt x="77" y="150"/>
                    <a:pt x="77" y="150"/>
                  </a:cubicBezTo>
                  <a:cubicBezTo>
                    <a:pt x="77" y="163"/>
                    <a:pt x="77" y="163"/>
                    <a:pt x="77" y="163"/>
                  </a:cubicBezTo>
                  <a:cubicBezTo>
                    <a:pt x="76" y="163"/>
                    <a:pt x="76" y="163"/>
                    <a:pt x="76" y="163"/>
                  </a:cubicBezTo>
                  <a:cubicBezTo>
                    <a:pt x="76" y="165"/>
                    <a:pt x="76" y="165"/>
                    <a:pt x="76" y="165"/>
                  </a:cubicBezTo>
                  <a:cubicBezTo>
                    <a:pt x="68" y="166"/>
                    <a:pt x="61" y="170"/>
                    <a:pt x="57" y="175"/>
                  </a:cubicBezTo>
                  <a:cubicBezTo>
                    <a:pt x="87" y="175"/>
                    <a:pt x="87" y="175"/>
                    <a:pt x="87" y="175"/>
                  </a:cubicBezTo>
                  <a:cubicBezTo>
                    <a:pt x="116" y="175"/>
                    <a:pt x="116" y="175"/>
                    <a:pt x="116" y="175"/>
                  </a:cubicBezTo>
                  <a:cubicBezTo>
                    <a:pt x="112" y="170"/>
                    <a:pt x="105" y="166"/>
                    <a:pt x="97" y="165"/>
                  </a:cubicBezTo>
                  <a:cubicBezTo>
                    <a:pt x="97" y="163"/>
                    <a:pt x="97" y="163"/>
                    <a:pt x="97" y="163"/>
                  </a:cubicBezTo>
                  <a:cubicBezTo>
                    <a:pt x="96" y="163"/>
                    <a:pt x="96" y="163"/>
                    <a:pt x="96" y="163"/>
                  </a:cubicBezTo>
                  <a:cubicBezTo>
                    <a:pt x="96" y="150"/>
                    <a:pt x="96" y="150"/>
                    <a:pt x="96" y="150"/>
                  </a:cubicBezTo>
                  <a:cubicBezTo>
                    <a:pt x="96" y="150"/>
                    <a:pt x="94" y="148"/>
                    <a:pt x="92" y="147"/>
                  </a:cubicBezTo>
                  <a:cubicBezTo>
                    <a:pt x="93" y="147"/>
                    <a:pt x="93" y="147"/>
                    <a:pt x="93" y="147"/>
                  </a:cubicBezTo>
                  <a:cubicBezTo>
                    <a:pt x="93" y="144"/>
                    <a:pt x="93" y="144"/>
                    <a:pt x="93" y="144"/>
                  </a:cubicBezTo>
                  <a:cubicBezTo>
                    <a:pt x="91" y="144"/>
                    <a:pt x="91" y="144"/>
                    <a:pt x="91" y="144"/>
                  </a:cubicBezTo>
                  <a:cubicBezTo>
                    <a:pt x="93" y="143"/>
                    <a:pt x="95" y="140"/>
                    <a:pt x="95" y="137"/>
                  </a:cubicBezTo>
                  <a:cubicBezTo>
                    <a:pt x="95" y="135"/>
                    <a:pt x="95" y="134"/>
                    <a:pt x="94" y="133"/>
                  </a:cubicBezTo>
                  <a:cubicBezTo>
                    <a:pt x="120" y="99"/>
                    <a:pt x="120" y="99"/>
                    <a:pt x="120" y="99"/>
                  </a:cubicBezTo>
                  <a:cubicBezTo>
                    <a:pt x="123" y="96"/>
                    <a:pt x="128" y="92"/>
                    <a:pt x="133" y="87"/>
                  </a:cubicBezTo>
                  <a:cubicBezTo>
                    <a:pt x="158" y="65"/>
                    <a:pt x="172" y="43"/>
                    <a:pt x="173" y="26"/>
                  </a:cubicBezTo>
                  <a:cubicBezTo>
                    <a:pt x="173" y="18"/>
                    <a:pt x="170" y="12"/>
                    <a:pt x="166" y="7"/>
                  </a:cubicBezTo>
                  <a:close/>
                  <a:moveTo>
                    <a:pt x="9" y="25"/>
                  </a:moveTo>
                  <a:cubicBezTo>
                    <a:pt x="9" y="20"/>
                    <a:pt x="11" y="16"/>
                    <a:pt x="14" y="14"/>
                  </a:cubicBezTo>
                  <a:cubicBezTo>
                    <a:pt x="17" y="10"/>
                    <a:pt x="21" y="9"/>
                    <a:pt x="25" y="10"/>
                  </a:cubicBezTo>
                  <a:cubicBezTo>
                    <a:pt x="30" y="11"/>
                    <a:pt x="33" y="14"/>
                    <a:pt x="34" y="16"/>
                  </a:cubicBezTo>
                  <a:cubicBezTo>
                    <a:pt x="35" y="19"/>
                    <a:pt x="32" y="25"/>
                    <a:pt x="30" y="28"/>
                  </a:cubicBezTo>
                  <a:cubicBezTo>
                    <a:pt x="29" y="30"/>
                    <a:pt x="29" y="31"/>
                    <a:pt x="30" y="33"/>
                  </a:cubicBezTo>
                  <a:cubicBezTo>
                    <a:pt x="31" y="34"/>
                    <a:pt x="32" y="35"/>
                    <a:pt x="34" y="35"/>
                  </a:cubicBezTo>
                  <a:cubicBezTo>
                    <a:pt x="46" y="35"/>
                    <a:pt x="46" y="35"/>
                    <a:pt x="46" y="35"/>
                  </a:cubicBezTo>
                  <a:cubicBezTo>
                    <a:pt x="46" y="46"/>
                    <a:pt x="49" y="76"/>
                    <a:pt x="50" y="84"/>
                  </a:cubicBezTo>
                  <a:cubicBezTo>
                    <a:pt x="49" y="83"/>
                    <a:pt x="48" y="82"/>
                    <a:pt x="46" y="81"/>
                  </a:cubicBezTo>
                  <a:cubicBezTo>
                    <a:pt x="23" y="60"/>
                    <a:pt x="10" y="40"/>
                    <a:pt x="9" y="25"/>
                  </a:cubicBezTo>
                  <a:close/>
                  <a:moveTo>
                    <a:pt x="127" y="81"/>
                  </a:moveTo>
                  <a:cubicBezTo>
                    <a:pt x="125" y="82"/>
                    <a:pt x="124" y="83"/>
                    <a:pt x="123" y="84"/>
                  </a:cubicBezTo>
                  <a:cubicBezTo>
                    <a:pt x="124" y="77"/>
                    <a:pt x="127" y="46"/>
                    <a:pt x="128" y="35"/>
                  </a:cubicBezTo>
                  <a:cubicBezTo>
                    <a:pt x="139" y="35"/>
                    <a:pt x="139" y="35"/>
                    <a:pt x="139" y="35"/>
                  </a:cubicBezTo>
                  <a:cubicBezTo>
                    <a:pt x="141" y="35"/>
                    <a:pt x="142" y="34"/>
                    <a:pt x="143" y="33"/>
                  </a:cubicBezTo>
                  <a:cubicBezTo>
                    <a:pt x="144" y="31"/>
                    <a:pt x="144" y="30"/>
                    <a:pt x="143" y="28"/>
                  </a:cubicBezTo>
                  <a:cubicBezTo>
                    <a:pt x="141" y="25"/>
                    <a:pt x="138" y="19"/>
                    <a:pt x="139" y="16"/>
                  </a:cubicBezTo>
                  <a:cubicBezTo>
                    <a:pt x="140" y="14"/>
                    <a:pt x="143" y="11"/>
                    <a:pt x="148" y="10"/>
                  </a:cubicBezTo>
                  <a:cubicBezTo>
                    <a:pt x="152" y="9"/>
                    <a:pt x="156" y="10"/>
                    <a:pt x="159" y="14"/>
                  </a:cubicBezTo>
                  <a:cubicBezTo>
                    <a:pt x="162" y="16"/>
                    <a:pt x="164" y="20"/>
                    <a:pt x="164" y="25"/>
                  </a:cubicBezTo>
                  <a:cubicBezTo>
                    <a:pt x="163" y="40"/>
                    <a:pt x="150" y="60"/>
                    <a:pt x="127" y="8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192" name="Freeform 164"/>
          <p:cNvSpPr>
            <a:spLocks noEditPoints="1"/>
          </p:cNvSpPr>
          <p:nvPr userDrawn="1"/>
        </p:nvSpPr>
        <p:spPr bwMode="auto">
          <a:xfrm>
            <a:off x="8640234" y="3473450"/>
            <a:ext cx="455084" cy="336550"/>
          </a:xfrm>
          <a:custGeom>
            <a:avLst/>
            <a:gdLst>
              <a:gd name="T0" fmla="*/ 75 w 88"/>
              <a:gd name="T1" fmla="*/ 13 h 87"/>
              <a:gd name="T2" fmla="*/ 88 w 88"/>
              <a:gd name="T3" fmla="*/ 44 h 87"/>
              <a:gd name="T4" fmla="*/ 75 w 88"/>
              <a:gd name="T5" fmla="*/ 75 h 87"/>
              <a:gd name="T6" fmla="*/ 44 w 88"/>
              <a:gd name="T7" fmla="*/ 87 h 87"/>
              <a:gd name="T8" fmla="*/ 13 w 88"/>
              <a:gd name="T9" fmla="*/ 75 h 87"/>
              <a:gd name="T10" fmla="*/ 0 w 88"/>
              <a:gd name="T11" fmla="*/ 44 h 87"/>
              <a:gd name="T12" fmla="*/ 13 w 88"/>
              <a:gd name="T13" fmla="*/ 13 h 87"/>
              <a:gd name="T14" fmla="*/ 44 w 88"/>
              <a:gd name="T15" fmla="*/ 0 h 87"/>
              <a:gd name="T16" fmla="*/ 75 w 88"/>
              <a:gd name="T17" fmla="*/ 13 h 87"/>
              <a:gd name="T18" fmla="*/ 61 w 88"/>
              <a:gd name="T19" fmla="*/ 43 h 87"/>
              <a:gd name="T20" fmla="*/ 31 w 88"/>
              <a:gd name="T21" fmla="*/ 25 h 87"/>
              <a:gd name="T22" fmla="*/ 31 w 88"/>
              <a:gd name="T23" fmla="*/ 60 h 87"/>
              <a:gd name="T24" fmla="*/ 61 w 88"/>
              <a:gd name="T25" fmla="*/ 4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 h="87">
                <a:moveTo>
                  <a:pt x="75" y="13"/>
                </a:moveTo>
                <a:cubicBezTo>
                  <a:pt x="83" y="21"/>
                  <a:pt x="88" y="32"/>
                  <a:pt x="88" y="44"/>
                </a:cubicBezTo>
                <a:cubicBezTo>
                  <a:pt x="88" y="56"/>
                  <a:pt x="83" y="66"/>
                  <a:pt x="75" y="75"/>
                </a:cubicBezTo>
                <a:cubicBezTo>
                  <a:pt x="66" y="83"/>
                  <a:pt x="56" y="87"/>
                  <a:pt x="44" y="87"/>
                </a:cubicBezTo>
                <a:cubicBezTo>
                  <a:pt x="32" y="87"/>
                  <a:pt x="21" y="83"/>
                  <a:pt x="13" y="75"/>
                </a:cubicBezTo>
                <a:cubicBezTo>
                  <a:pt x="4" y="66"/>
                  <a:pt x="0" y="56"/>
                  <a:pt x="0" y="44"/>
                </a:cubicBezTo>
                <a:cubicBezTo>
                  <a:pt x="0" y="32"/>
                  <a:pt x="4" y="21"/>
                  <a:pt x="13" y="13"/>
                </a:cubicBezTo>
                <a:cubicBezTo>
                  <a:pt x="21" y="4"/>
                  <a:pt x="32" y="0"/>
                  <a:pt x="44" y="0"/>
                </a:cubicBezTo>
                <a:cubicBezTo>
                  <a:pt x="56" y="0"/>
                  <a:pt x="66" y="4"/>
                  <a:pt x="75" y="13"/>
                </a:cubicBezTo>
                <a:close/>
                <a:moveTo>
                  <a:pt x="61" y="43"/>
                </a:moveTo>
                <a:cubicBezTo>
                  <a:pt x="31" y="25"/>
                  <a:pt x="31" y="25"/>
                  <a:pt x="31" y="25"/>
                </a:cubicBezTo>
                <a:cubicBezTo>
                  <a:pt x="31" y="60"/>
                  <a:pt x="31" y="60"/>
                  <a:pt x="31" y="60"/>
                </a:cubicBezTo>
                <a:lnTo>
                  <a:pt x="61" y="4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193" name="Group 192"/>
          <p:cNvGrpSpPr/>
          <p:nvPr userDrawn="1"/>
        </p:nvGrpSpPr>
        <p:grpSpPr>
          <a:xfrm>
            <a:off x="11374967" y="4313238"/>
            <a:ext cx="550333" cy="215900"/>
            <a:chOff x="8531225" y="4313238"/>
            <a:chExt cx="412750" cy="215900"/>
          </a:xfrm>
        </p:grpSpPr>
        <p:sp>
          <p:nvSpPr>
            <p:cNvPr id="194" name="Freeform 165"/>
            <p:cNvSpPr>
              <a:spLocks/>
            </p:cNvSpPr>
            <p:nvPr userDrawn="1"/>
          </p:nvSpPr>
          <p:spPr bwMode="auto">
            <a:xfrm>
              <a:off x="8531225" y="4359275"/>
              <a:ext cx="147638" cy="158750"/>
            </a:xfrm>
            <a:custGeom>
              <a:avLst/>
              <a:gdLst>
                <a:gd name="T0" fmla="*/ 0 w 93"/>
                <a:gd name="T1" fmla="*/ 41 h 100"/>
                <a:gd name="T2" fmla="*/ 93 w 93"/>
                <a:gd name="T3" fmla="*/ 0 h 100"/>
                <a:gd name="T4" fmla="*/ 93 w 93"/>
                <a:gd name="T5" fmla="*/ 19 h 100"/>
                <a:gd name="T6" fmla="*/ 24 w 93"/>
                <a:gd name="T7" fmla="*/ 51 h 100"/>
                <a:gd name="T8" fmla="*/ 24 w 93"/>
                <a:gd name="T9" fmla="*/ 51 h 100"/>
                <a:gd name="T10" fmla="*/ 93 w 93"/>
                <a:gd name="T11" fmla="*/ 80 h 100"/>
                <a:gd name="T12" fmla="*/ 93 w 93"/>
                <a:gd name="T13" fmla="*/ 100 h 100"/>
                <a:gd name="T14" fmla="*/ 0 w 93"/>
                <a:gd name="T15" fmla="*/ 58 h 100"/>
                <a:gd name="T16" fmla="*/ 0 w 93"/>
                <a:gd name="T17" fmla="*/ 41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100">
                  <a:moveTo>
                    <a:pt x="0" y="41"/>
                  </a:moveTo>
                  <a:lnTo>
                    <a:pt x="93" y="0"/>
                  </a:lnTo>
                  <a:lnTo>
                    <a:pt x="93" y="19"/>
                  </a:lnTo>
                  <a:lnTo>
                    <a:pt x="24" y="51"/>
                  </a:lnTo>
                  <a:lnTo>
                    <a:pt x="24" y="51"/>
                  </a:lnTo>
                  <a:lnTo>
                    <a:pt x="93" y="80"/>
                  </a:lnTo>
                  <a:lnTo>
                    <a:pt x="93" y="100"/>
                  </a:lnTo>
                  <a:lnTo>
                    <a:pt x="0" y="58"/>
                  </a:lnTo>
                  <a:lnTo>
                    <a:pt x="0" y="4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95" name="Freeform 166"/>
            <p:cNvSpPr>
              <a:spLocks/>
            </p:cNvSpPr>
            <p:nvPr userDrawn="1"/>
          </p:nvSpPr>
          <p:spPr bwMode="auto">
            <a:xfrm>
              <a:off x="8697913" y="4313238"/>
              <a:ext cx="92075" cy="215900"/>
            </a:xfrm>
            <a:custGeom>
              <a:avLst/>
              <a:gdLst>
                <a:gd name="T0" fmla="*/ 0 w 58"/>
                <a:gd name="T1" fmla="*/ 136 h 136"/>
                <a:gd name="T2" fmla="*/ 39 w 58"/>
                <a:gd name="T3" fmla="*/ 0 h 136"/>
                <a:gd name="T4" fmla="*/ 58 w 58"/>
                <a:gd name="T5" fmla="*/ 0 h 136"/>
                <a:gd name="T6" fmla="*/ 17 w 58"/>
                <a:gd name="T7" fmla="*/ 136 h 136"/>
                <a:gd name="T8" fmla="*/ 0 w 58"/>
                <a:gd name="T9" fmla="*/ 136 h 136"/>
              </a:gdLst>
              <a:ahLst/>
              <a:cxnLst>
                <a:cxn ang="0">
                  <a:pos x="T0" y="T1"/>
                </a:cxn>
                <a:cxn ang="0">
                  <a:pos x="T2" y="T3"/>
                </a:cxn>
                <a:cxn ang="0">
                  <a:pos x="T4" y="T5"/>
                </a:cxn>
                <a:cxn ang="0">
                  <a:pos x="T6" y="T7"/>
                </a:cxn>
                <a:cxn ang="0">
                  <a:pos x="T8" y="T9"/>
                </a:cxn>
              </a:cxnLst>
              <a:rect l="0" t="0" r="r" b="b"/>
              <a:pathLst>
                <a:path w="58" h="136">
                  <a:moveTo>
                    <a:pt x="0" y="136"/>
                  </a:moveTo>
                  <a:lnTo>
                    <a:pt x="39" y="0"/>
                  </a:lnTo>
                  <a:lnTo>
                    <a:pt x="58" y="0"/>
                  </a:lnTo>
                  <a:lnTo>
                    <a:pt x="17" y="136"/>
                  </a:lnTo>
                  <a:lnTo>
                    <a:pt x="0" y="13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96" name="Freeform 167"/>
            <p:cNvSpPr>
              <a:spLocks/>
            </p:cNvSpPr>
            <p:nvPr userDrawn="1"/>
          </p:nvSpPr>
          <p:spPr bwMode="auto">
            <a:xfrm>
              <a:off x="8801100" y="4359275"/>
              <a:ext cx="142875" cy="158750"/>
            </a:xfrm>
            <a:custGeom>
              <a:avLst/>
              <a:gdLst>
                <a:gd name="T0" fmla="*/ 90 w 90"/>
                <a:gd name="T1" fmla="*/ 58 h 100"/>
                <a:gd name="T2" fmla="*/ 0 w 90"/>
                <a:gd name="T3" fmla="*/ 100 h 100"/>
                <a:gd name="T4" fmla="*/ 0 w 90"/>
                <a:gd name="T5" fmla="*/ 80 h 100"/>
                <a:gd name="T6" fmla="*/ 71 w 90"/>
                <a:gd name="T7" fmla="*/ 51 h 100"/>
                <a:gd name="T8" fmla="*/ 71 w 90"/>
                <a:gd name="T9" fmla="*/ 51 h 100"/>
                <a:gd name="T10" fmla="*/ 0 w 90"/>
                <a:gd name="T11" fmla="*/ 19 h 100"/>
                <a:gd name="T12" fmla="*/ 0 w 90"/>
                <a:gd name="T13" fmla="*/ 0 h 100"/>
                <a:gd name="T14" fmla="*/ 90 w 90"/>
                <a:gd name="T15" fmla="*/ 41 h 100"/>
                <a:gd name="T16" fmla="*/ 90 w 90"/>
                <a:gd name="T17" fmla="*/ 5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 h="100">
                  <a:moveTo>
                    <a:pt x="90" y="58"/>
                  </a:moveTo>
                  <a:lnTo>
                    <a:pt x="0" y="100"/>
                  </a:lnTo>
                  <a:lnTo>
                    <a:pt x="0" y="80"/>
                  </a:lnTo>
                  <a:lnTo>
                    <a:pt x="71" y="51"/>
                  </a:lnTo>
                  <a:lnTo>
                    <a:pt x="71" y="51"/>
                  </a:lnTo>
                  <a:lnTo>
                    <a:pt x="0" y="19"/>
                  </a:lnTo>
                  <a:lnTo>
                    <a:pt x="0" y="0"/>
                  </a:lnTo>
                  <a:lnTo>
                    <a:pt x="90" y="41"/>
                  </a:lnTo>
                  <a:lnTo>
                    <a:pt x="90" y="5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197" name="Group 196"/>
          <p:cNvGrpSpPr/>
          <p:nvPr userDrawn="1"/>
        </p:nvGrpSpPr>
        <p:grpSpPr>
          <a:xfrm>
            <a:off x="8276167" y="3949700"/>
            <a:ext cx="704851" cy="536576"/>
            <a:chOff x="6207125" y="3949700"/>
            <a:chExt cx="528638" cy="536576"/>
          </a:xfrm>
        </p:grpSpPr>
        <p:sp>
          <p:nvSpPr>
            <p:cNvPr id="198" name="Freeform 168"/>
            <p:cNvSpPr>
              <a:spLocks/>
            </p:cNvSpPr>
            <p:nvPr userDrawn="1"/>
          </p:nvSpPr>
          <p:spPr bwMode="auto">
            <a:xfrm>
              <a:off x="6507163" y="3949700"/>
              <a:ext cx="228600" cy="227013"/>
            </a:xfrm>
            <a:custGeom>
              <a:avLst/>
              <a:gdLst>
                <a:gd name="T0" fmla="*/ 53 w 59"/>
                <a:gd name="T1" fmla="*/ 13 h 59"/>
                <a:gd name="T2" fmla="*/ 58 w 59"/>
                <a:gd name="T3" fmla="*/ 8 h 59"/>
                <a:gd name="T4" fmla="*/ 58 w 59"/>
                <a:gd name="T5" fmla="*/ 5 h 59"/>
                <a:gd name="T6" fmla="*/ 56 w 59"/>
                <a:gd name="T7" fmla="*/ 4 h 59"/>
                <a:gd name="T8" fmla="*/ 53 w 59"/>
                <a:gd name="T9" fmla="*/ 4 h 59"/>
                <a:gd name="T10" fmla="*/ 48 w 59"/>
                <a:gd name="T11" fmla="*/ 9 h 59"/>
                <a:gd name="T12" fmla="*/ 42 w 59"/>
                <a:gd name="T13" fmla="*/ 2 h 59"/>
                <a:gd name="T14" fmla="*/ 39 w 59"/>
                <a:gd name="T15" fmla="*/ 5 h 59"/>
                <a:gd name="T16" fmla="*/ 34 w 59"/>
                <a:gd name="T17" fmla="*/ 1 h 59"/>
                <a:gd name="T18" fmla="*/ 33 w 59"/>
                <a:gd name="T19" fmla="*/ 1 h 59"/>
                <a:gd name="T20" fmla="*/ 1 w 59"/>
                <a:gd name="T21" fmla="*/ 32 h 59"/>
                <a:gd name="T22" fmla="*/ 0 w 59"/>
                <a:gd name="T23" fmla="*/ 34 h 59"/>
                <a:gd name="T24" fmla="*/ 2 w 59"/>
                <a:gd name="T25" fmla="*/ 34 h 59"/>
                <a:gd name="T26" fmla="*/ 33 w 59"/>
                <a:gd name="T27" fmla="*/ 3 h 59"/>
                <a:gd name="T28" fmla="*/ 37 w 59"/>
                <a:gd name="T29" fmla="*/ 7 h 59"/>
                <a:gd name="T30" fmla="*/ 2 w 59"/>
                <a:gd name="T31" fmla="*/ 41 h 59"/>
                <a:gd name="T32" fmla="*/ 20 w 59"/>
                <a:gd name="T33" fmla="*/ 59 h 59"/>
                <a:gd name="T34" fmla="*/ 59 w 59"/>
                <a:gd name="T35" fmla="*/ 20 h 59"/>
                <a:gd name="T36" fmla="*/ 53 w 59"/>
                <a:gd name="T37" fmla="*/ 13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9" h="59">
                  <a:moveTo>
                    <a:pt x="53" y="13"/>
                  </a:moveTo>
                  <a:cubicBezTo>
                    <a:pt x="58" y="8"/>
                    <a:pt x="58" y="8"/>
                    <a:pt x="58" y="8"/>
                  </a:cubicBezTo>
                  <a:cubicBezTo>
                    <a:pt x="59" y="7"/>
                    <a:pt x="59" y="6"/>
                    <a:pt x="58" y="5"/>
                  </a:cubicBezTo>
                  <a:cubicBezTo>
                    <a:pt x="56" y="4"/>
                    <a:pt x="56" y="4"/>
                    <a:pt x="56" y="4"/>
                  </a:cubicBezTo>
                  <a:cubicBezTo>
                    <a:pt x="55" y="3"/>
                    <a:pt x="54" y="3"/>
                    <a:pt x="53" y="4"/>
                  </a:cubicBezTo>
                  <a:cubicBezTo>
                    <a:pt x="48" y="9"/>
                    <a:pt x="48" y="9"/>
                    <a:pt x="48" y="9"/>
                  </a:cubicBezTo>
                  <a:cubicBezTo>
                    <a:pt x="42" y="2"/>
                    <a:pt x="42" y="2"/>
                    <a:pt x="42" y="2"/>
                  </a:cubicBezTo>
                  <a:cubicBezTo>
                    <a:pt x="39" y="5"/>
                    <a:pt x="39" y="5"/>
                    <a:pt x="39" y="5"/>
                  </a:cubicBezTo>
                  <a:cubicBezTo>
                    <a:pt x="34" y="1"/>
                    <a:pt x="34" y="1"/>
                    <a:pt x="34" y="1"/>
                  </a:cubicBezTo>
                  <a:cubicBezTo>
                    <a:pt x="34" y="0"/>
                    <a:pt x="33" y="0"/>
                    <a:pt x="33" y="1"/>
                  </a:cubicBezTo>
                  <a:cubicBezTo>
                    <a:pt x="1" y="32"/>
                    <a:pt x="1" y="32"/>
                    <a:pt x="1" y="32"/>
                  </a:cubicBezTo>
                  <a:cubicBezTo>
                    <a:pt x="0" y="33"/>
                    <a:pt x="0" y="34"/>
                    <a:pt x="0" y="34"/>
                  </a:cubicBezTo>
                  <a:cubicBezTo>
                    <a:pt x="1" y="35"/>
                    <a:pt x="2" y="35"/>
                    <a:pt x="2" y="34"/>
                  </a:cubicBezTo>
                  <a:cubicBezTo>
                    <a:pt x="33" y="3"/>
                    <a:pt x="33" y="3"/>
                    <a:pt x="33" y="3"/>
                  </a:cubicBezTo>
                  <a:cubicBezTo>
                    <a:pt x="37" y="7"/>
                    <a:pt x="37" y="7"/>
                    <a:pt x="37" y="7"/>
                  </a:cubicBezTo>
                  <a:cubicBezTo>
                    <a:pt x="2" y="41"/>
                    <a:pt x="2" y="41"/>
                    <a:pt x="2" y="41"/>
                  </a:cubicBezTo>
                  <a:cubicBezTo>
                    <a:pt x="20" y="59"/>
                    <a:pt x="20" y="59"/>
                    <a:pt x="20" y="59"/>
                  </a:cubicBezTo>
                  <a:cubicBezTo>
                    <a:pt x="59" y="20"/>
                    <a:pt x="59" y="20"/>
                    <a:pt x="59" y="20"/>
                  </a:cubicBezTo>
                  <a:lnTo>
                    <a:pt x="53" y="13"/>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99" name="Freeform 169"/>
            <p:cNvSpPr>
              <a:spLocks/>
            </p:cNvSpPr>
            <p:nvPr userDrawn="1"/>
          </p:nvSpPr>
          <p:spPr bwMode="auto">
            <a:xfrm>
              <a:off x="6207125" y="4122738"/>
              <a:ext cx="358775" cy="363538"/>
            </a:xfrm>
            <a:custGeom>
              <a:avLst/>
              <a:gdLst>
                <a:gd name="T0" fmla="*/ 55 w 93"/>
                <a:gd name="T1" fmla="*/ 22 h 94"/>
                <a:gd name="T2" fmla="*/ 1 w 93"/>
                <a:gd name="T3" fmla="*/ 74 h 94"/>
                <a:gd name="T4" fmla="*/ 0 w 93"/>
                <a:gd name="T5" fmla="*/ 92 h 94"/>
                <a:gd name="T6" fmla="*/ 1 w 93"/>
                <a:gd name="T7" fmla="*/ 94 h 94"/>
                <a:gd name="T8" fmla="*/ 19 w 93"/>
                <a:gd name="T9" fmla="*/ 92 h 94"/>
                <a:gd name="T10" fmla="*/ 35 w 93"/>
                <a:gd name="T11" fmla="*/ 76 h 94"/>
                <a:gd name="T12" fmla="*/ 55 w 93"/>
                <a:gd name="T13" fmla="*/ 57 h 94"/>
                <a:gd name="T14" fmla="*/ 93 w 93"/>
                <a:gd name="T15" fmla="*/ 18 h 94"/>
                <a:gd name="T16" fmla="*/ 76 w 93"/>
                <a:gd name="T17" fmla="*/ 0 h 94"/>
                <a:gd name="T18" fmla="*/ 55 w 93"/>
                <a:gd name="T19" fmla="*/ 22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 h="94">
                  <a:moveTo>
                    <a:pt x="55" y="22"/>
                  </a:moveTo>
                  <a:cubicBezTo>
                    <a:pt x="1" y="74"/>
                    <a:pt x="1" y="74"/>
                    <a:pt x="1" y="74"/>
                  </a:cubicBezTo>
                  <a:cubicBezTo>
                    <a:pt x="0" y="92"/>
                    <a:pt x="0" y="92"/>
                    <a:pt x="0" y="92"/>
                  </a:cubicBezTo>
                  <a:cubicBezTo>
                    <a:pt x="0" y="93"/>
                    <a:pt x="0" y="94"/>
                    <a:pt x="1" y="94"/>
                  </a:cubicBezTo>
                  <a:cubicBezTo>
                    <a:pt x="19" y="92"/>
                    <a:pt x="19" y="92"/>
                    <a:pt x="19" y="92"/>
                  </a:cubicBezTo>
                  <a:cubicBezTo>
                    <a:pt x="35" y="76"/>
                    <a:pt x="35" y="76"/>
                    <a:pt x="35" y="76"/>
                  </a:cubicBezTo>
                  <a:cubicBezTo>
                    <a:pt x="55" y="57"/>
                    <a:pt x="55" y="57"/>
                    <a:pt x="55" y="57"/>
                  </a:cubicBezTo>
                  <a:cubicBezTo>
                    <a:pt x="93" y="18"/>
                    <a:pt x="93" y="18"/>
                    <a:pt x="93" y="18"/>
                  </a:cubicBezTo>
                  <a:cubicBezTo>
                    <a:pt x="76" y="0"/>
                    <a:pt x="76" y="0"/>
                    <a:pt x="76" y="0"/>
                  </a:cubicBezTo>
                  <a:lnTo>
                    <a:pt x="55" y="2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200" name="Freeform 170"/>
          <p:cNvSpPr>
            <a:spLocks noEditPoints="1"/>
          </p:cNvSpPr>
          <p:nvPr userDrawn="1"/>
        </p:nvSpPr>
        <p:spPr bwMode="auto">
          <a:xfrm>
            <a:off x="5882218" y="4157663"/>
            <a:ext cx="611717" cy="382588"/>
          </a:xfrm>
          <a:custGeom>
            <a:avLst/>
            <a:gdLst>
              <a:gd name="T0" fmla="*/ 253 w 289"/>
              <a:gd name="T1" fmla="*/ 78 h 241"/>
              <a:gd name="T2" fmla="*/ 253 w 289"/>
              <a:gd name="T3" fmla="*/ 212 h 241"/>
              <a:gd name="T4" fmla="*/ 253 w 289"/>
              <a:gd name="T5" fmla="*/ 236 h 241"/>
              <a:gd name="T6" fmla="*/ 253 w 289"/>
              <a:gd name="T7" fmla="*/ 241 h 241"/>
              <a:gd name="T8" fmla="*/ 39 w 289"/>
              <a:gd name="T9" fmla="*/ 241 h 241"/>
              <a:gd name="T10" fmla="*/ 39 w 289"/>
              <a:gd name="T11" fmla="*/ 236 h 241"/>
              <a:gd name="T12" fmla="*/ 39 w 289"/>
              <a:gd name="T13" fmla="*/ 212 h 241"/>
              <a:gd name="T14" fmla="*/ 39 w 289"/>
              <a:gd name="T15" fmla="*/ 78 h 241"/>
              <a:gd name="T16" fmla="*/ 68 w 289"/>
              <a:gd name="T17" fmla="*/ 78 h 241"/>
              <a:gd name="T18" fmla="*/ 68 w 289"/>
              <a:gd name="T19" fmla="*/ 212 h 241"/>
              <a:gd name="T20" fmla="*/ 99 w 289"/>
              <a:gd name="T21" fmla="*/ 212 h 241"/>
              <a:gd name="T22" fmla="*/ 99 w 289"/>
              <a:gd name="T23" fmla="*/ 78 h 241"/>
              <a:gd name="T24" fmla="*/ 129 w 289"/>
              <a:gd name="T25" fmla="*/ 78 h 241"/>
              <a:gd name="T26" fmla="*/ 129 w 289"/>
              <a:gd name="T27" fmla="*/ 212 h 241"/>
              <a:gd name="T28" fmla="*/ 160 w 289"/>
              <a:gd name="T29" fmla="*/ 212 h 241"/>
              <a:gd name="T30" fmla="*/ 160 w 289"/>
              <a:gd name="T31" fmla="*/ 78 h 241"/>
              <a:gd name="T32" fmla="*/ 197 w 289"/>
              <a:gd name="T33" fmla="*/ 78 h 241"/>
              <a:gd name="T34" fmla="*/ 197 w 289"/>
              <a:gd name="T35" fmla="*/ 212 h 241"/>
              <a:gd name="T36" fmla="*/ 221 w 289"/>
              <a:gd name="T37" fmla="*/ 212 h 241"/>
              <a:gd name="T38" fmla="*/ 221 w 289"/>
              <a:gd name="T39" fmla="*/ 78 h 241"/>
              <a:gd name="T40" fmla="*/ 253 w 289"/>
              <a:gd name="T41" fmla="*/ 78 h 241"/>
              <a:gd name="T42" fmla="*/ 289 w 289"/>
              <a:gd name="T43" fmla="*/ 68 h 241"/>
              <a:gd name="T44" fmla="*/ 143 w 289"/>
              <a:gd name="T45" fmla="*/ 0 h 241"/>
              <a:gd name="T46" fmla="*/ 0 w 289"/>
              <a:gd name="T47" fmla="*/ 68 h 241"/>
              <a:gd name="T48" fmla="*/ 289 w 289"/>
              <a:gd name="T49" fmla="*/ 68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9" h="241">
                <a:moveTo>
                  <a:pt x="253" y="78"/>
                </a:moveTo>
                <a:lnTo>
                  <a:pt x="253" y="212"/>
                </a:lnTo>
                <a:lnTo>
                  <a:pt x="253" y="236"/>
                </a:lnTo>
                <a:lnTo>
                  <a:pt x="253" y="241"/>
                </a:lnTo>
                <a:lnTo>
                  <a:pt x="39" y="241"/>
                </a:lnTo>
                <a:lnTo>
                  <a:pt x="39" y="236"/>
                </a:lnTo>
                <a:lnTo>
                  <a:pt x="39" y="212"/>
                </a:lnTo>
                <a:lnTo>
                  <a:pt x="39" y="78"/>
                </a:lnTo>
                <a:lnTo>
                  <a:pt x="68" y="78"/>
                </a:lnTo>
                <a:lnTo>
                  <a:pt x="68" y="212"/>
                </a:lnTo>
                <a:lnTo>
                  <a:pt x="99" y="212"/>
                </a:lnTo>
                <a:lnTo>
                  <a:pt x="99" y="78"/>
                </a:lnTo>
                <a:lnTo>
                  <a:pt x="129" y="78"/>
                </a:lnTo>
                <a:lnTo>
                  <a:pt x="129" y="212"/>
                </a:lnTo>
                <a:lnTo>
                  <a:pt x="160" y="212"/>
                </a:lnTo>
                <a:lnTo>
                  <a:pt x="160" y="78"/>
                </a:lnTo>
                <a:lnTo>
                  <a:pt x="197" y="78"/>
                </a:lnTo>
                <a:lnTo>
                  <a:pt x="197" y="212"/>
                </a:lnTo>
                <a:lnTo>
                  <a:pt x="221" y="212"/>
                </a:lnTo>
                <a:lnTo>
                  <a:pt x="221" y="78"/>
                </a:lnTo>
                <a:lnTo>
                  <a:pt x="253" y="78"/>
                </a:lnTo>
                <a:close/>
                <a:moveTo>
                  <a:pt x="289" y="68"/>
                </a:moveTo>
                <a:lnTo>
                  <a:pt x="143" y="0"/>
                </a:lnTo>
                <a:lnTo>
                  <a:pt x="0" y="68"/>
                </a:lnTo>
                <a:lnTo>
                  <a:pt x="289" y="6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201" name="Group 200"/>
          <p:cNvGrpSpPr/>
          <p:nvPr userDrawn="1"/>
        </p:nvGrpSpPr>
        <p:grpSpPr>
          <a:xfrm>
            <a:off x="10947400" y="3883026"/>
            <a:ext cx="433917" cy="239713"/>
            <a:chOff x="8210550" y="3883025"/>
            <a:chExt cx="325438" cy="239713"/>
          </a:xfrm>
        </p:grpSpPr>
        <p:sp>
          <p:nvSpPr>
            <p:cNvPr id="202" name="Freeform 171"/>
            <p:cNvSpPr>
              <a:spLocks/>
            </p:cNvSpPr>
            <p:nvPr userDrawn="1"/>
          </p:nvSpPr>
          <p:spPr bwMode="auto">
            <a:xfrm>
              <a:off x="8434388" y="3883025"/>
              <a:ext cx="101600" cy="239713"/>
            </a:xfrm>
            <a:custGeom>
              <a:avLst/>
              <a:gdLst>
                <a:gd name="T0" fmla="*/ 64 w 64"/>
                <a:gd name="T1" fmla="*/ 151 h 151"/>
                <a:gd name="T2" fmla="*/ 64 w 64"/>
                <a:gd name="T3" fmla="*/ 25 h 151"/>
                <a:gd name="T4" fmla="*/ 0 w 64"/>
                <a:gd name="T5" fmla="*/ 0 h 151"/>
                <a:gd name="T6" fmla="*/ 0 w 64"/>
                <a:gd name="T7" fmla="*/ 0 h 151"/>
                <a:gd name="T8" fmla="*/ 0 w 64"/>
                <a:gd name="T9" fmla="*/ 125 h 151"/>
                <a:gd name="T10" fmla="*/ 64 w 64"/>
                <a:gd name="T11" fmla="*/ 151 h 151"/>
              </a:gdLst>
              <a:ahLst/>
              <a:cxnLst>
                <a:cxn ang="0">
                  <a:pos x="T0" y="T1"/>
                </a:cxn>
                <a:cxn ang="0">
                  <a:pos x="T2" y="T3"/>
                </a:cxn>
                <a:cxn ang="0">
                  <a:pos x="T4" y="T5"/>
                </a:cxn>
                <a:cxn ang="0">
                  <a:pos x="T6" y="T7"/>
                </a:cxn>
                <a:cxn ang="0">
                  <a:pos x="T8" y="T9"/>
                </a:cxn>
                <a:cxn ang="0">
                  <a:pos x="T10" y="T11"/>
                </a:cxn>
              </a:cxnLst>
              <a:rect l="0" t="0" r="r" b="b"/>
              <a:pathLst>
                <a:path w="64" h="151">
                  <a:moveTo>
                    <a:pt x="64" y="151"/>
                  </a:moveTo>
                  <a:lnTo>
                    <a:pt x="64" y="25"/>
                  </a:lnTo>
                  <a:lnTo>
                    <a:pt x="0" y="0"/>
                  </a:lnTo>
                  <a:lnTo>
                    <a:pt x="0" y="0"/>
                  </a:lnTo>
                  <a:lnTo>
                    <a:pt x="0" y="125"/>
                  </a:lnTo>
                  <a:lnTo>
                    <a:pt x="64" y="15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03" name="Freeform 172"/>
            <p:cNvSpPr>
              <a:spLocks/>
            </p:cNvSpPr>
            <p:nvPr userDrawn="1"/>
          </p:nvSpPr>
          <p:spPr bwMode="auto">
            <a:xfrm>
              <a:off x="8210550" y="3883025"/>
              <a:ext cx="104775" cy="239713"/>
            </a:xfrm>
            <a:custGeom>
              <a:avLst/>
              <a:gdLst>
                <a:gd name="T0" fmla="*/ 66 w 66"/>
                <a:gd name="T1" fmla="*/ 151 h 151"/>
                <a:gd name="T2" fmla="*/ 66 w 66"/>
                <a:gd name="T3" fmla="*/ 25 h 151"/>
                <a:gd name="T4" fmla="*/ 0 w 66"/>
                <a:gd name="T5" fmla="*/ 0 h 151"/>
                <a:gd name="T6" fmla="*/ 0 w 66"/>
                <a:gd name="T7" fmla="*/ 125 h 151"/>
                <a:gd name="T8" fmla="*/ 66 w 66"/>
                <a:gd name="T9" fmla="*/ 151 h 151"/>
              </a:gdLst>
              <a:ahLst/>
              <a:cxnLst>
                <a:cxn ang="0">
                  <a:pos x="T0" y="T1"/>
                </a:cxn>
                <a:cxn ang="0">
                  <a:pos x="T2" y="T3"/>
                </a:cxn>
                <a:cxn ang="0">
                  <a:pos x="T4" y="T5"/>
                </a:cxn>
                <a:cxn ang="0">
                  <a:pos x="T6" y="T7"/>
                </a:cxn>
                <a:cxn ang="0">
                  <a:pos x="T8" y="T9"/>
                </a:cxn>
              </a:cxnLst>
              <a:rect l="0" t="0" r="r" b="b"/>
              <a:pathLst>
                <a:path w="66" h="151">
                  <a:moveTo>
                    <a:pt x="66" y="151"/>
                  </a:moveTo>
                  <a:lnTo>
                    <a:pt x="66" y="25"/>
                  </a:lnTo>
                  <a:lnTo>
                    <a:pt x="0" y="0"/>
                  </a:lnTo>
                  <a:lnTo>
                    <a:pt x="0" y="125"/>
                  </a:lnTo>
                  <a:lnTo>
                    <a:pt x="66" y="15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04" name="Freeform 173"/>
            <p:cNvSpPr>
              <a:spLocks/>
            </p:cNvSpPr>
            <p:nvPr userDrawn="1"/>
          </p:nvSpPr>
          <p:spPr bwMode="auto">
            <a:xfrm>
              <a:off x="8323263" y="3883025"/>
              <a:ext cx="100013" cy="239713"/>
            </a:xfrm>
            <a:custGeom>
              <a:avLst/>
              <a:gdLst>
                <a:gd name="T0" fmla="*/ 63 w 63"/>
                <a:gd name="T1" fmla="*/ 125 h 151"/>
                <a:gd name="T2" fmla="*/ 63 w 63"/>
                <a:gd name="T3" fmla="*/ 108 h 151"/>
                <a:gd name="T4" fmla="*/ 63 w 63"/>
                <a:gd name="T5" fmla="*/ 0 h 151"/>
                <a:gd name="T6" fmla="*/ 0 w 63"/>
                <a:gd name="T7" fmla="*/ 25 h 151"/>
                <a:gd name="T8" fmla="*/ 0 w 63"/>
                <a:gd name="T9" fmla="*/ 151 h 151"/>
                <a:gd name="T10" fmla="*/ 63 w 63"/>
                <a:gd name="T11" fmla="*/ 125 h 151"/>
              </a:gdLst>
              <a:ahLst/>
              <a:cxnLst>
                <a:cxn ang="0">
                  <a:pos x="T0" y="T1"/>
                </a:cxn>
                <a:cxn ang="0">
                  <a:pos x="T2" y="T3"/>
                </a:cxn>
                <a:cxn ang="0">
                  <a:pos x="T4" y="T5"/>
                </a:cxn>
                <a:cxn ang="0">
                  <a:pos x="T6" y="T7"/>
                </a:cxn>
                <a:cxn ang="0">
                  <a:pos x="T8" y="T9"/>
                </a:cxn>
                <a:cxn ang="0">
                  <a:pos x="T10" y="T11"/>
                </a:cxn>
              </a:cxnLst>
              <a:rect l="0" t="0" r="r" b="b"/>
              <a:pathLst>
                <a:path w="63" h="151">
                  <a:moveTo>
                    <a:pt x="63" y="125"/>
                  </a:moveTo>
                  <a:lnTo>
                    <a:pt x="63" y="108"/>
                  </a:lnTo>
                  <a:lnTo>
                    <a:pt x="63" y="0"/>
                  </a:lnTo>
                  <a:lnTo>
                    <a:pt x="0" y="25"/>
                  </a:lnTo>
                  <a:lnTo>
                    <a:pt x="0" y="151"/>
                  </a:lnTo>
                  <a:lnTo>
                    <a:pt x="63" y="125"/>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205" name="Group 204"/>
          <p:cNvGrpSpPr/>
          <p:nvPr userDrawn="1"/>
        </p:nvGrpSpPr>
        <p:grpSpPr>
          <a:xfrm>
            <a:off x="10073218" y="1314451"/>
            <a:ext cx="560916" cy="277813"/>
            <a:chOff x="7554913" y="1314450"/>
            <a:chExt cx="420687" cy="277813"/>
          </a:xfrm>
        </p:grpSpPr>
        <p:sp>
          <p:nvSpPr>
            <p:cNvPr id="206" name="Freeform 174"/>
            <p:cNvSpPr>
              <a:spLocks/>
            </p:cNvSpPr>
            <p:nvPr userDrawn="1"/>
          </p:nvSpPr>
          <p:spPr bwMode="auto">
            <a:xfrm>
              <a:off x="7832725" y="1314450"/>
              <a:ext cx="142875" cy="263525"/>
            </a:xfrm>
            <a:custGeom>
              <a:avLst/>
              <a:gdLst>
                <a:gd name="T0" fmla="*/ 37 w 37"/>
                <a:gd name="T1" fmla="*/ 68 h 68"/>
                <a:gd name="T2" fmla="*/ 37 w 37"/>
                <a:gd name="T3" fmla="*/ 65 h 68"/>
                <a:gd name="T4" fmla="*/ 37 w 37"/>
                <a:gd name="T5" fmla="*/ 7 h 68"/>
                <a:gd name="T6" fmla="*/ 32 w 37"/>
                <a:gd name="T7" fmla="*/ 0 h 68"/>
                <a:gd name="T8" fmla="*/ 0 w 37"/>
                <a:gd name="T9" fmla="*/ 32 h 68"/>
                <a:gd name="T10" fmla="*/ 37 w 37"/>
                <a:gd name="T11" fmla="*/ 68 h 68"/>
              </a:gdLst>
              <a:ahLst/>
              <a:cxnLst>
                <a:cxn ang="0">
                  <a:pos x="T0" y="T1"/>
                </a:cxn>
                <a:cxn ang="0">
                  <a:pos x="T2" y="T3"/>
                </a:cxn>
                <a:cxn ang="0">
                  <a:pos x="T4" y="T5"/>
                </a:cxn>
                <a:cxn ang="0">
                  <a:pos x="T6" y="T7"/>
                </a:cxn>
                <a:cxn ang="0">
                  <a:pos x="T8" y="T9"/>
                </a:cxn>
                <a:cxn ang="0">
                  <a:pos x="T10" y="T11"/>
                </a:cxn>
              </a:cxnLst>
              <a:rect l="0" t="0" r="r" b="b"/>
              <a:pathLst>
                <a:path w="37" h="68">
                  <a:moveTo>
                    <a:pt x="37" y="68"/>
                  </a:moveTo>
                  <a:cubicBezTo>
                    <a:pt x="37" y="68"/>
                    <a:pt x="37" y="66"/>
                    <a:pt x="37" y="65"/>
                  </a:cubicBezTo>
                  <a:cubicBezTo>
                    <a:pt x="37" y="7"/>
                    <a:pt x="37" y="7"/>
                    <a:pt x="37" y="7"/>
                  </a:cubicBezTo>
                  <a:cubicBezTo>
                    <a:pt x="37" y="4"/>
                    <a:pt x="35" y="1"/>
                    <a:pt x="32" y="0"/>
                  </a:cubicBezTo>
                  <a:cubicBezTo>
                    <a:pt x="0" y="32"/>
                    <a:pt x="0" y="32"/>
                    <a:pt x="0" y="32"/>
                  </a:cubicBezTo>
                  <a:lnTo>
                    <a:pt x="37" y="68"/>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07" name="Freeform 175"/>
            <p:cNvSpPr>
              <a:spLocks/>
            </p:cNvSpPr>
            <p:nvPr userDrawn="1"/>
          </p:nvSpPr>
          <p:spPr bwMode="auto">
            <a:xfrm>
              <a:off x="7554913" y="1314450"/>
              <a:ext cx="142875" cy="266700"/>
            </a:xfrm>
            <a:custGeom>
              <a:avLst/>
              <a:gdLst>
                <a:gd name="T0" fmla="*/ 5 w 37"/>
                <a:gd name="T1" fmla="*/ 0 h 69"/>
                <a:gd name="T2" fmla="*/ 0 w 37"/>
                <a:gd name="T3" fmla="*/ 7 h 69"/>
                <a:gd name="T4" fmla="*/ 0 w 37"/>
                <a:gd name="T5" fmla="*/ 65 h 69"/>
                <a:gd name="T6" fmla="*/ 1 w 37"/>
                <a:gd name="T7" fmla="*/ 69 h 69"/>
                <a:gd name="T8" fmla="*/ 37 w 37"/>
                <a:gd name="T9" fmla="*/ 32 h 69"/>
                <a:gd name="T10" fmla="*/ 5 w 37"/>
                <a:gd name="T11" fmla="*/ 0 h 69"/>
              </a:gdLst>
              <a:ahLst/>
              <a:cxnLst>
                <a:cxn ang="0">
                  <a:pos x="T0" y="T1"/>
                </a:cxn>
                <a:cxn ang="0">
                  <a:pos x="T2" y="T3"/>
                </a:cxn>
                <a:cxn ang="0">
                  <a:pos x="T4" y="T5"/>
                </a:cxn>
                <a:cxn ang="0">
                  <a:pos x="T6" y="T7"/>
                </a:cxn>
                <a:cxn ang="0">
                  <a:pos x="T8" y="T9"/>
                </a:cxn>
                <a:cxn ang="0">
                  <a:pos x="T10" y="T11"/>
                </a:cxn>
              </a:cxnLst>
              <a:rect l="0" t="0" r="r" b="b"/>
              <a:pathLst>
                <a:path w="37" h="69">
                  <a:moveTo>
                    <a:pt x="5" y="0"/>
                  </a:moveTo>
                  <a:cubicBezTo>
                    <a:pt x="2" y="1"/>
                    <a:pt x="0" y="4"/>
                    <a:pt x="0" y="7"/>
                  </a:cubicBezTo>
                  <a:cubicBezTo>
                    <a:pt x="0" y="65"/>
                    <a:pt x="0" y="65"/>
                    <a:pt x="0" y="65"/>
                  </a:cubicBezTo>
                  <a:cubicBezTo>
                    <a:pt x="0" y="66"/>
                    <a:pt x="0" y="68"/>
                    <a:pt x="1" y="69"/>
                  </a:cubicBezTo>
                  <a:cubicBezTo>
                    <a:pt x="37" y="32"/>
                    <a:pt x="37" y="32"/>
                    <a:pt x="37" y="32"/>
                  </a:cubicBezTo>
                  <a:lnTo>
                    <a:pt x="5"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08" name="Freeform 176"/>
            <p:cNvSpPr>
              <a:spLocks/>
            </p:cNvSpPr>
            <p:nvPr userDrawn="1"/>
          </p:nvSpPr>
          <p:spPr bwMode="auto">
            <a:xfrm>
              <a:off x="7573963" y="1454150"/>
              <a:ext cx="382588" cy="138113"/>
            </a:xfrm>
            <a:custGeom>
              <a:avLst/>
              <a:gdLst>
                <a:gd name="T0" fmla="*/ 57 w 99"/>
                <a:gd name="T1" fmla="*/ 6 h 36"/>
                <a:gd name="T2" fmla="*/ 50 w 99"/>
                <a:gd name="T3" fmla="*/ 9 h 36"/>
                <a:gd name="T4" fmla="*/ 43 w 99"/>
                <a:gd name="T5" fmla="*/ 6 h 36"/>
                <a:gd name="T6" fmla="*/ 36 w 99"/>
                <a:gd name="T7" fmla="*/ 0 h 36"/>
                <a:gd name="T8" fmla="*/ 0 w 99"/>
                <a:gd name="T9" fmla="*/ 36 h 36"/>
                <a:gd name="T10" fmla="*/ 2 w 99"/>
                <a:gd name="T11" fmla="*/ 36 h 36"/>
                <a:gd name="T12" fmla="*/ 97 w 99"/>
                <a:gd name="T13" fmla="*/ 36 h 36"/>
                <a:gd name="T14" fmla="*/ 99 w 99"/>
                <a:gd name="T15" fmla="*/ 36 h 36"/>
                <a:gd name="T16" fmla="*/ 63 w 99"/>
                <a:gd name="T17" fmla="*/ 0 h 36"/>
                <a:gd name="T18" fmla="*/ 57 w 99"/>
                <a:gd name="T19" fmla="*/ 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 h="36">
                  <a:moveTo>
                    <a:pt x="57" y="6"/>
                  </a:moveTo>
                  <a:cubicBezTo>
                    <a:pt x="55" y="8"/>
                    <a:pt x="52" y="9"/>
                    <a:pt x="50" y="9"/>
                  </a:cubicBezTo>
                  <a:cubicBezTo>
                    <a:pt x="47" y="9"/>
                    <a:pt x="45" y="8"/>
                    <a:pt x="43" y="6"/>
                  </a:cubicBezTo>
                  <a:cubicBezTo>
                    <a:pt x="36" y="0"/>
                    <a:pt x="36" y="0"/>
                    <a:pt x="36" y="0"/>
                  </a:cubicBezTo>
                  <a:cubicBezTo>
                    <a:pt x="0" y="36"/>
                    <a:pt x="0" y="36"/>
                    <a:pt x="0" y="36"/>
                  </a:cubicBezTo>
                  <a:cubicBezTo>
                    <a:pt x="1" y="36"/>
                    <a:pt x="1" y="36"/>
                    <a:pt x="2" y="36"/>
                  </a:cubicBezTo>
                  <a:cubicBezTo>
                    <a:pt x="97" y="36"/>
                    <a:pt x="97" y="36"/>
                    <a:pt x="97" y="36"/>
                  </a:cubicBezTo>
                  <a:cubicBezTo>
                    <a:pt x="98" y="36"/>
                    <a:pt x="98" y="36"/>
                    <a:pt x="99" y="36"/>
                  </a:cubicBezTo>
                  <a:cubicBezTo>
                    <a:pt x="63" y="0"/>
                    <a:pt x="63" y="0"/>
                    <a:pt x="63" y="0"/>
                  </a:cubicBezTo>
                  <a:lnTo>
                    <a:pt x="57" y="6"/>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09" name="Freeform 177"/>
            <p:cNvSpPr>
              <a:spLocks/>
            </p:cNvSpPr>
            <p:nvPr userDrawn="1"/>
          </p:nvSpPr>
          <p:spPr bwMode="auto">
            <a:xfrm>
              <a:off x="7604125" y="1314450"/>
              <a:ext cx="320675" cy="155575"/>
            </a:xfrm>
            <a:custGeom>
              <a:avLst/>
              <a:gdLst>
                <a:gd name="T0" fmla="*/ 0 w 83"/>
                <a:gd name="T1" fmla="*/ 0 h 40"/>
                <a:gd name="T2" fmla="*/ 28 w 83"/>
                <a:gd name="T3" fmla="*/ 28 h 40"/>
                <a:gd name="T4" fmla="*/ 32 w 83"/>
                <a:gd name="T5" fmla="*/ 32 h 40"/>
                <a:gd name="T6" fmla="*/ 39 w 83"/>
                <a:gd name="T7" fmla="*/ 38 h 40"/>
                <a:gd name="T8" fmla="*/ 45 w 83"/>
                <a:gd name="T9" fmla="*/ 38 h 40"/>
                <a:gd name="T10" fmla="*/ 51 w 83"/>
                <a:gd name="T11" fmla="*/ 32 h 40"/>
                <a:gd name="T12" fmla="*/ 55 w 83"/>
                <a:gd name="T13" fmla="*/ 28 h 40"/>
                <a:gd name="T14" fmla="*/ 83 w 83"/>
                <a:gd name="T15" fmla="*/ 0 h 40"/>
                <a:gd name="T16" fmla="*/ 0 w 83"/>
                <a:gd name="T17"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40">
                  <a:moveTo>
                    <a:pt x="0" y="0"/>
                  </a:moveTo>
                  <a:cubicBezTo>
                    <a:pt x="28" y="28"/>
                    <a:pt x="28" y="28"/>
                    <a:pt x="28" y="28"/>
                  </a:cubicBezTo>
                  <a:cubicBezTo>
                    <a:pt x="32" y="32"/>
                    <a:pt x="32" y="32"/>
                    <a:pt x="32" y="32"/>
                  </a:cubicBezTo>
                  <a:cubicBezTo>
                    <a:pt x="39" y="38"/>
                    <a:pt x="39" y="38"/>
                    <a:pt x="39" y="38"/>
                  </a:cubicBezTo>
                  <a:cubicBezTo>
                    <a:pt x="40" y="40"/>
                    <a:pt x="43" y="40"/>
                    <a:pt x="45" y="38"/>
                  </a:cubicBezTo>
                  <a:cubicBezTo>
                    <a:pt x="51" y="32"/>
                    <a:pt x="51" y="32"/>
                    <a:pt x="51" y="32"/>
                  </a:cubicBezTo>
                  <a:cubicBezTo>
                    <a:pt x="55" y="28"/>
                    <a:pt x="55" y="28"/>
                    <a:pt x="55" y="28"/>
                  </a:cubicBezTo>
                  <a:cubicBezTo>
                    <a:pt x="83" y="0"/>
                    <a:pt x="83" y="0"/>
                    <a:pt x="83" y="0"/>
                  </a:cubicBezTo>
                  <a:lnTo>
                    <a:pt x="0"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210" name="Freeform 178"/>
          <p:cNvSpPr>
            <a:spLocks noEditPoints="1"/>
          </p:cNvSpPr>
          <p:nvPr userDrawn="1"/>
        </p:nvSpPr>
        <p:spPr bwMode="auto">
          <a:xfrm>
            <a:off x="7626350" y="4003676"/>
            <a:ext cx="603251" cy="428625"/>
          </a:xfrm>
          <a:custGeom>
            <a:avLst/>
            <a:gdLst>
              <a:gd name="T0" fmla="*/ 103 w 117"/>
              <a:gd name="T1" fmla="*/ 55 h 111"/>
              <a:gd name="T2" fmla="*/ 89 w 117"/>
              <a:gd name="T3" fmla="*/ 69 h 111"/>
              <a:gd name="T4" fmla="*/ 95 w 117"/>
              <a:gd name="T5" fmla="*/ 80 h 111"/>
              <a:gd name="T6" fmla="*/ 66 w 117"/>
              <a:gd name="T7" fmla="*/ 102 h 111"/>
              <a:gd name="T8" fmla="*/ 50 w 117"/>
              <a:gd name="T9" fmla="*/ 92 h 111"/>
              <a:gd name="T10" fmla="*/ 49 w 117"/>
              <a:gd name="T11" fmla="*/ 81 h 111"/>
              <a:gd name="T12" fmla="*/ 88 w 117"/>
              <a:gd name="T13" fmla="*/ 25 h 111"/>
              <a:gd name="T14" fmla="*/ 81 w 117"/>
              <a:gd name="T15" fmla="*/ 10 h 111"/>
              <a:gd name="T16" fmla="*/ 81 w 117"/>
              <a:gd name="T17" fmla="*/ 9 h 111"/>
              <a:gd name="T18" fmla="*/ 73 w 117"/>
              <a:gd name="T19" fmla="*/ 0 h 111"/>
              <a:gd name="T20" fmla="*/ 65 w 117"/>
              <a:gd name="T21" fmla="*/ 9 h 111"/>
              <a:gd name="T22" fmla="*/ 73 w 117"/>
              <a:gd name="T23" fmla="*/ 17 h 111"/>
              <a:gd name="T24" fmla="*/ 76 w 117"/>
              <a:gd name="T25" fmla="*/ 16 h 111"/>
              <a:gd name="T26" fmla="*/ 80 w 117"/>
              <a:gd name="T27" fmla="*/ 24 h 111"/>
              <a:gd name="T28" fmla="*/ 44 w 117"/>
              <a:gd name="T29" fmla="*/ 73 h 111"/>
              <a:gd name="T30" fmla="*/ 20 w 117"/>
              <a:gd name="T31" fmla="*/ 51 h 111"/>
              <a:gd name="T32" fmla="*/ 9 w 117"/>
              <a:gd name="T33" fmla="*/ 24 h 111"/>
              <a:gd name="T34" fmla="*/ 13 w 117"/>
              <a:gd name="T35" fmla="*/ 16 h 111"/>
              <a:gd name="T36" fmla="*/ 15 w 117"/>
              <a:gd name="T37" fmla="*/ 17 h 111"/>
              <a:gd name="T38" fmla="*/ 24 w 117"/>
              <a:gd name="T39" fmla="*/ 9 h 111"/>
              <a:gd name="T40" fmla="*/ 15 w 117"/>
              <a:gd name="T41" fmla="*/ 0 h 111"/>
              <a:gd name="T42" fmla="*/ 7 w 117"/>
              <a:gd name="T43" fmla="*/ 9 h 111"/>
              <a:gd name="T44" fmla="*/ 7 w 117"/>
              <a:gd name="T45" fmla="*/ 10 h 111"/>
              <a:gd name="T46" fmla="*/ 0 w 117"/>
              <a:gd name="T47" fmla="*/ 25 h 111"/>
              <a:gd name="T48" fmla="*/ 40 w 117"/>
              <a:gd name="T49" fmla="*/ 81 h 111"/>
              <a:gd name="T50" fmla="*/ 42 w 117"/>
              <a:gd name="T51" fmla="*/ 94 h 111"/>
              <a:gd name="T52" fmla="*/ 66 w 117"/>
              <a:gd name="T53" fmla="*/ 110 h 111"/>
              <a:gd name="T54" fmla="*/ 67 w 117"/>
              <a:gd name="T55" fmla="*/ 111 h 111"/>
              <a:gd name="T56" fmla="*/ 103 w 117"/>
              <a:gd name="T57" fmla="*/ 83 h 111"/>
              <a:gd name="T58" fmla="*/ 103 w 117"/>
              <a:gd name="T59" fmla="*/ 83 h 111"/>
              <a:gd name="T60" fmla="*/ 117 w 117"/>
              <a:gd name="T61" fmla="*/ 69 h 111"/>
              <a:gd name="T62" fmla="*/ 103 w 117"/>
              <a:gd name="T63" fmla="*/ 55 h 111"/>
              <a:gd name="T64" fmla="*/ 103 w 117"/>
              <a:gd name="T65" fmla="*/ 77 h 111"/>
              <a:gd name="T66" fmla="*/ 95 w 117"/>
              <a:gd name="T67" fmla="*/ 69 h 111"/>
              <a:gd name="T68" fmla="*/ 103 w 117"/>
              <a:gd name="T69" fmla="*/ 62 h 111"/>
              <a:gd name="T70" fmla="*/ 110 w 117"/>
              <a:gd name="T71" fmla="*/ 69 h 111"/>
              <a:gd name="T72" fmla="*/ 103 w 117"/>
              <a:gd name="T73" fmla="*/ 77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7" h="111">
                <a:moveTo>
                  <a:pt x="103" y="55"/>
                </a:moveTo>
                <a:cubicBezTo>
                  <a:pt x="95" y="55"/>
                  <a:pt x="89" y="61"/>
                  <a:pt x="89" y="69"/>
                </a:cubicBezTo>
                <a:cubicBezTo>
                  <a:pt x="89" y="74"/>
                  <a:pt x="91" y="78"/>
                  <a:pt x="95" y="80"/>
                </a:cubicBezTo>
                <a:cubicBezTo>
                  <a:pt x="87" y="95"/>
                  <a:pt x="77" y="102"/>
                  <a:pt x="66" y="102"/>
                </a:cubicBezTo>
                <a:cubicBezTo>
                  <a:pt x="58" y="102"/>
                  <a:pt x="51" y="96"/>
                  <a:pt x="50" y="92"/>
                </a:cubicBezTo>
                <a:cubicBezTo>
                  <a:pt x="49" y="90"/>
                  <a:pt x="49" y="85"/>
                  <a:pt x="49" y="81"/>
                </a:cubicBezTo>
                <a:cubicBezTo>
                  <a:pt x="72" y="76"/>
                  <a:pt x="88" y="32"/>
                  <a:pt x="88" y="25"/>
                </a:cubicBezTo>
                <a:cubicBezTo>
                  <a:pt x="89" y="20"/>
                  <a:pt x="85" y="14"/>
                  <a:pt x="81" y="10"/>
                </a:cubicBezTo>
                <a:cubicBezTo>
                  <a:pt x="81" y="9"/>
                  <a:pt x="81" y="9"/>
                  <a:pt x="81" y="9"/>
                </a:cubicBezTo>
                <a:cubicBezTo>
                  <a:pt x="81" y="4"/>
                  <a:pt x="78" y="0"/>
                  <a:pt x="73" y="0"/>
                </a:cubicBezTo>
                <a:cubicBezTo>
                  <a:pt x="69" y="0"/>
                  <a:pt x="65" y="4"/>
                  <a:pt x="65" y="9"/>
                </a:cubicBezTo>
                <a:cubicBezTo>
                  <a:pt x="65" y="13"/>
                  <a:pt x="69" y="17"/>
                  <a:pt x="73" y="17"/>
                </a:cubicBezTo>
                <a:cubicBezTo>
                  <a:pt x="74" y="17"/>
                  <a:pt x="75" y="17"/>
                  <a:pt x="76" y="16"/>
                </a:cubicBezTo>
                <a:cubicBezTo>
                  <a:pt x="78" y="19"/>
                  <a:pt x="80" y="22"/>
                  <a:pt x="80" y="24"/>
                </a:cubicBezTo>
                <a:cubicBezTo>
                  <a:pt x="79" y="30"/>
                  <a:pt x="62" y="73"/>
                  <a:pt x="44" y="73"/>
                </a:cubicBezTo>
                <a:cubicBezTo>
                  <a:pt x="37" y="73"/>
                  <a:pt x="29" y="65"/>
                  <a:pt x="20" y="51"/>
                </a:cubicBezTo>
                <a:cubicBezTo>
                  <a:pt x="14" y="40"/>
                  <a:pt x="9" y="27"/>
                  <a:pt x="9" y="24"/>
                </a:cubicBezTo>
                <a:cubicBezTo>
                  <a:pt x="9" y="22"/>
                  <a:pt x="10" y="19"/>
                  <a:pt x="13" y="16"/>
                </a:cubicBezTo>
                <a:cubicBezTo>
                  <a:pt x="14" y="17"/>
                  <a:pt x="15" y="17"/>
                  <a:pt x="15" y="17"/>
                </a:cubicBezTo>
                <a:cubicBezTo>
                  <a:pt x="20" y="17"/>
                  <a:pt x="24" y="13"/>
                  <a:pt x="24" y="9"/>
                </a:cubicBezTo>
                <a:cubicBezTo>
                  <a:pt x="24" y="4"/>
                  <a:pt x="20" y="0"/>
                  <a:pt x="15" y="0"/>
                </a:cubicBezTo>
                <a:cubicBezTo>
                  <a:pt x="11" y="0"/>
                  <a:pt x="7" y="4"/>
                  <a:pt x="7" y="9"/>
                </a:cubicBezTo>
                <a:cubicBezTo>
                  <a:pt x="7" y="9"/>
                  <a:pt x="7" y="9"/>
                  <a:pt x="7" y="10"/>
                </a:cubicBezTo>
                <a:cubicBezTo>
                  <a:pt x="4" y="14"/>
                  <a:pt x="0" y="20"/>
                  <a:pt x="0" y="25"/>
                </a:cubicBezTo>
                <a:cubicBezTo>
                  <a:pt x="1" y="32"/>
                  <a:pt x="17" y="76"/>
                  <a:pt x="40" y="81"/>
                </a:cubicBezTo>
                <a:cubicBezTo>
                  <a:pt x="40" y="85"/>
                  <a:pt x="41" y="91"/>
                  <a:pt x="42" y="94"/>
                </a:cubicBezTo>
                <a:cubicBezTo>
                  <a:pt x="44" y="102"/>
                  <a:pt x="54" y="110"/>
                  <a:pt x="66" y="110"/>
                </a:cubicBezTo>
                <a:cubicBezTo>
                  <a:pt x="66" y="111"/>
                  <a:pt x="67" y="111"/>
                  <a:pt x="67" y="111"/>
                </a:cubicBezTo>
                <a:cubicBezTo>
                  <a:pt x="76" y="111"/>
                  <a:pt x="91" y="107"/>
                  <a:pt x="103" y="83"/>
                </a:cubicBezTo>
                <a:cubicBezTo>
                  <a:pt x="103" y="83"/>
                  <a:pt x="103" y="83"/>
                  <a:pt x="103" y="83"/>
                </a:cubicBezTo>
                <a:cubicBezTo>
                  <a:pt x="110" y="83"/>
                  <a:pt x="117" y="77"/>
                  <a:pt x="117" y="69"/>
                </a:cubicBezTo>
                <a:cubicBezTo>
                  <a:pt x="117" y="61"/>
                  <a:pt x="110" y="55"/>
                  <a:pt x="103" y="55"/>
                </a:cubicBezTo>
                <a:close/>
                <a:moveTo>
                  <a:pt x="103" y="77"/>
                </a:moveTo>
                <a:cubicBezTo>
                  <a:pt x="99" y="77"/>
                  <a:pt x="95" y="73"/>
                  <a:pt x="95" y="69"/>
                </a:cubicBezTo>
                <a:cubicBezTo>
                  <a:pt x="95" y="65"/>
                  <a:pt x="99" y="62"/>
                  <a:pt x="103" y="62"/>
                </a:cubicBezTo>
                <a:cubicBezTo>
                  <a:pt x="107" y="62"/>
                  <a:pt x="110" y="65"/>
                  <a:pt x="110" y="69"/>
                </a:cubicBezTo>
                <a:cubicBezTo>
                  <a:pt x="110" y="73"/>
                  <a:pt x="107" y="77"/>
                  <a:pt x="103" y="7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11" name="Oval 179"/>
          <p:cNvSpPr>
            <a:spLocks noChangeArrowheads="1"/>
          </p:cNvSpPr>
          <p:nvPr userDrawn="1"/>
        </p:nvSpPr>
        <p:spPr bwMode="auto">
          <a:xfrm>
            <a:off x="8136467" y="4254500"/>
            <a:ext cx="42333" cy="31750"/>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12" name="Freeform 180"/>
          <p:cNvSpPr>
            <a:spLocks noEditPoints="1"/>
          </p:cNvSpPr>
          <p:nvPr userDrawn="1"/>
        </p:nvSpPr>
        <p:spPr bwMode="auto">
          <a:xfrm>
            <a:off x="10149418" y="2349500"/>
            <a:ext cx="499533" cy="363538"/>
          </a:xfrm>
          <a:custGeom>
            <a:avLst/>
            <a:gdLst>
              <a:gd name="T0" fmla="*/ 29 w 97"/>
              <a:gd name="T1" fmla="*/ 6 h 94"/>
              <a:gd name="T2" fmla="*/ 68 w 97"/>
              <a:gd name="T3" fmla="*/ 6 h 94"/>
              <a:gd name="T4" fmla="*/ 68 w 97"/>
              <a:gd name="T5" fmla="*/ 17 h 94"/>
              <a:gd name="T6" fmla="*/ 74 w 97"/>
              <a:gd name="T7" fmla="*/ 17 h 94"/>
              <a:gd name="T8" fmla="*/ 74 w 97"/>
              <a:gd name="T9" fmla="*/ 6 h 94"/>
              <a:gd name="T10" fmla="*/ 68 w 97"/>
              <a:gd name="T11" fmla="*/ 0 h 94"/>
              <a:gd name="T12" fmla="*/ 29 w 97"/>
              <a:gd name="T13" fmla="*/ 0 h 94"/>
              <a:gd name="T14" fmla="*/ 23 w 97"/>
              <a:gd name="T15" fmla="*/ 6 h 94"/>
              <a:gd name="T16" fmla="*/ 23 w 97"/>
              <a:gd name="T17" fmla="*/ 17 h 94"/>
              <a:gd name="T18" fmla="*/ 29 w 97"/>
              <a:gd name="T19" fmla="*/ 17 h 94"/>
              <a:gd name="T20" fmla="*/ 29 w 97"/>
              <a:gd name="T21" fmla="*/ 6 h 94"/>
              <a:gd name="T22" fmla="*/ 57 w 97"/>
              <a:gd name="T23" fmla="*/ 59 h 94"/>
              <a:gd name="T24" fmla="*/ 51 w 97"/>
              <a:gd name="T25" fmla="*/ 65 h 94"/>
              <a:gd name="T26" fmla="*/ 45 w 97"/>
              <a:gd name="T27" fmla="*/ 65 h 94"/>
              <a:gd name="T28" fmla="*/ 39 w 97"/>
              <a:gd name="T29" fmla="*/ 59 h 94"/>
              <a:gd name="T30" fmla="*/ 39 w 97"/>
              <a:gd name="T31" fmla="*/ 57 h 94"/>
              <a:gd name="T32" fmla="*/ 0 w 97"/>
              <a:gd name="T33" fmla="*/ 44 h 94"/>
              <a:gd name="T34" fmla="*/ 0 w 97"/>
              <a:gd name="T35" fmla="*/ 91 h 94"/>
              <a:gd name="T36" fmla="*/ 3 w 97"/>
              <a:gd name="T37" fmla="*/ 94 h 94"/>
              <a:gd name="T38" fmla="*/ 94 w 97"/>
              <a:gd name="T39" fmla="*/ 94 h 94"/>
              <a:gd name="T40" fmla="*/ 97 w 97"/>
              <a:gd name="T41" fmla="*/ 91 h 94"/>
              <a:gd name="T42" fmla="*/ 97 w 97"/>
              <a:gd name="T43" fmla="*/ 44 h 94"/>
              <a:gd name="T44" fmla="*/ 57 w 97"/>
              <a:gd name="T45" fmla="*/ 57 h 94"/>
              <a:gd name="T46" fmla="*/ 57 w 97"/>
              <a:gd name="T47" fmla="*/ 59 h 94"/>
              <a:gd name="T48" fmla="*/ 94 w 97"/>
              <a:gd name="T49" fmla="*/ 19 h 94"/>
              <a:gd name="T50" fmla="*/ 3 w 97"/>
              <a:gd name="T51" fmla="*/ 19 h 94"/>
              <a:gd name="T52" fmla="*/ 0 w 97"/>
              <a:gd name="T53" fmla="*/ 22 h 94"/>
              <a:gd name="T54" fmla="*/ 0 w 97"/>
              <a:gd name="T55" fmla="*/ 39 h 94"/>
              <a:gd name="T56" fmla="*/ 39 w 97"/>
              <a:gd name="T57" fmla="*/ 53 h 94"/>
              <a:gd name="T58" fmla="*/ 39 w 97"/>
              <a:gd name="T59" fmla="*/ 48 h 94"/>
              <a:gd name="T60" fmla="*/ 45 w 97"/>
              <a:gd name="T61" fmla="*/ 42 h 94"/>
              <a:gd name="T62" fmla="*/ 51 w 97"/>
              <a:gd name="T63" fmla="*/ 42 h 94"/>
              <a:gd name="T64" fmla="*/ 57 w 97"/>
              <a:gd name="T65" fmla="*/ 48 h 94"/>
              <a:gd name="T66" fmla="*/ 57 w 97"/>
              <a:gd name="T67" fmla="*/ 53 h 94"/>
              <a:gd name="T68" fmla="*/ 97 w 97"/>
              <a:gd name="T69" fmla="*/ 39 h 94"/>
              <a:gd name="T70" fmla="*/ 97 w 97"/>
              <a:gd name="T71" fmla="*/ 22 h 94"/>
              <a:gd name="T72" fmla="*/ 94 w 97"/>
              <a:gd name="T73" fmla="*/ 19 h 94"/>
              <a:gd name="T74" fmla="*/ 51 w 97"/>
              <a:gd name="T75" fmla="*/ 61 h 94"/>
              <a:gd name="T76" fmla="*/ 53 w 97"/>
              <a:gd name="T77" fmla="*/ 59 h 94"/>
              <a:gd name="T78" fmla="*/ 53 w 97"/>
              <a:gd name="T79" fmla="*/ 48 h 94"/>
              <a:gd name="T80" fmla="*/ 51 w 97"/>
              <a:gd name="T81" fmla="*/ 46 h 94"/>
              <a:gd name="T82" fmla="*/ 45 w 97"/>
              <a:gd name="T83" fmla="*/ 46 h 94"/>
              <a:gd name="T84" fmla="*/ 43 w 97"/>
              <a:gd name="T85" fmla="*/ 48 h 94"/>
              <a:gd name="T86" fmla="*/ 43 w 97"/>
              <a:gd name="T87" fmla="*/ 59 h 94"/>
              <a:gd name="T88" fmla="*/ 45 w 97"/>
              <a:gd name="T89" fmla="*/ 61 h 94"/>
              <a:gd name="T90" fmla="*/ 51 w 97"/>
              <a:gd name="T91" fmla="*/ 6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7" h="94">
                <a:moveTo>
                  <a:pt x="29" y="6"/>
                </a:moveTo>
                <a:cubicBezTo>
                  <a:pt x="68" y="6"/>
                  <a:pt x="68" y="6"/>
                  <a:pt x="68" y="6"/>
                </a:cubicBezTo>
                <a:cubicBezTo>
                  <a:pt x="68" y="17"/>
                  <a:pt x="68" y="17"/>
                  <a:pt x="68" y="17"/>
                </a:cubicBezTo>
                <a:cubicBezTo>
                  <a:pt x="74" y="17"/>
                  <a:pt x="74" y="17"/>
                  <a:pt x="74" y="17"/>
                </a:cubicBezTo>
                <a:cubicBezTo>
                  <a:pt x="74" y="6"/>
                  <a:pt x="74" y="6"/>
                  <a:pt x="74" y="6"/>
                </a:cubicBezTo>
                <a:cubicBezTo>
                  <a:pt x="74" y="3"/>
                  <a:pt x="71" y="0"/>
                  <a:pt x="68" y="0"/>
                </a:cubicBezTo>
                <a:cubicBezTo>
                  <a:pt x="29" y="0"/>
                  <a:pt x="29" y="0"/>
                  <a:pt x="29" y="0"/>
                </a:cubicBezTo>
                <a:cubicBezTo>
                  <a:pt x="25" y="0"/>
                  <a:pt x="23" y="3"/>
                  <a:pt x="23" y="6"/>
                </a:cubicBezTo>
                <a:cubicBezTo>
                  <a:pt x="23" y="17"/>
                  <a:pt x="23" y="17"/>
                  <a:pt x="23" y="17"/>
                </a:cubicBezTo>
                <a:cubicBezTo>
                  <a:pt x="29" y="17"/>
                  <a:pt x="29" y="17"/>
                  <a:pt x="29" y="17"/>
                </a:cubicBezTo>
                <a:lnTo>
                  <a:pt x="29" y="6"/>
                </a:lnTo>
                <a:close/>
                <a:moveTo>
                  <a:pt x="57" y="59"/>
                </a:moveTo>
                <a:cubicBezTo>
                  <a:pt x="57" y="62"/>
                  <a:pt x="55" y="65"/>
                  <a:pt x="51" y="65"/>
                </a:cubicBezTo>
                <a:cubicBezTo>
                  <a:pt x="45" y="65"/>
                  <a:pt x="45" y="65"/>
                  <a:pt x="45" y="65"/>
                </a:cubicBezTo>
                <a:cubicBezTo>
                  <a:pt x="42" y="65"/>
                  <a:pt x="39" y="62"/>
                  <a:pt x="39" y="59"/>
                </a:cubicBezTo>
                <a:cubicBezTo>
                  <a:pt x="39" y="57"/>
                  <a:pt x="39" y="57"/>
                  <a:pt x="39" y="57"/>
                </a:cubicBezTo>
                <a:cubicBezTo>
                  <a:pt x="23" y="56"/>
                  <a:pt x="9" y="50"/>
                  <a:pt x="0" y="44"/>
                </a:cubicBezTo>
                <a:cubicBezTo>
                  <a:pt x="0" y="91"/>
                  <a:pt x="0" y="91"/>
                  <a:pt x="0" y="91"/>
                </a:cubicBezTo>
                <a:cubicBezTo>
                  <a:pt x="0" y="93"/>
                  <a:pt x="1" y="94"/>
                  <a:pt x="3" y="94"/>
                </a:cubicBezTo>
                <a:cubicBezTo>
                  <a:pt x="94" y="94"/>
                  <a:pt x="94" y="94"/>
                  <a:pt x="94" y="94"/>
                </a:cubicBezTo>
                <a:cubicBezTo>
                  <a:pt x="95" y="94"/>
                  <a:pt x="97" y="93"/>
                  <a:pt x="97" y="91"/>
                </a:cubicBezTo>
                <a:cubicBezTo>
                  <a:pt x="97" y="44"/>
                  <a:pt x="97" y="44"/>
                  <a:pt x="97" y="44"/>
                </a:cubicBezTo>
                <a:cubicBezTo>
                  <a:pt x="87" y="50"/>
                  <a:pt x="74" y="56"/>
                  <a:pt x="57" y="57"/>
                </a:cubicBezTo>
                <a:lnTo>
                  <a:pt x="57" y="59"/>
                </a:lnTo>
                <a:close/>
                <a:moveTo>
                  <a:pt x="94" y="19"/>
                </a:moveTo>
                <a:cubicBezTo>
                  <a:pt x="3" y="19"/>
                  <a:pt x="3" y="19"/>
                  <a:pt x="3" y="19"/>
                </a:cubicBezTo>
                <a:cubicBezTo>
                  <a:pt x="1" y="19"/>
                  <a:pt x="0" y="20"/>
                  <a:pt x="0" y="22"/>
                </a:cubicBezTo>
                <a:cubicBezTo>
                  <a:pt x="0" y="39"/>
                  <a:pt x="0" y="39"/>
                  <a:pt x="0" y="39"/>
                </a:cubicBezTo>
                <a:cubicBezTo>
                  <a:pt x="8" y="45"/>
                  <a:pt x="22" y="52"/>
                  <a:pt x="39" y="53"/>
                </a:cubicBezTo>
                <a:cubicBezTo>
                  <a:pt x="39" y="48"/>
                  <a:pt x="39" y="48"/>
                  <a:pt x="39" y="48"/>
                </a:cubicBezTo>
                <a:cubicBezTo>
                  <a:pt x="39" y="45"/>
                  <a:pt x="42" y="42"/>
                  <a:pt x="45" y="42"/>
                </a:cubicBezTo>
                <a:cubicBezTo>
                  <a:pt x="51" y="42"/>
                  <a:pt x="51" y="42"/>
                  <a:pt x="51" y="42"/>
                </a:cubicBezTo>
                <a:cubicBezTo>
                  <a:pt x="55" y="42"/>
                  <a:pt x="57" y="45"/>
                  <a:pt x="57" y="48"/>
                </a:cubicBezTo>
                <a:cubicBezTo>
                  <a:pt x="57" y="53"/>
                  <a:pt x="57" y="53"/>
                  <a:pt x="57" y="53"/>
                </a:cubicBezTo>
                <a:cubicBezTo>
                  <a:pt x="74" y="52"/>
                  <a:pt x="88" y="45"/>
                  <a:pt x="97" y="39"/>
                </a:cubicBezTo>
                <a:cubicBezTo>
                  <a:pt x="97" y="22"/>
                  <a:pt x="97" y="22"/>
                  <a:pt x="97" y="22"/>
                </a:cubicBezTo>
                <a:cubicBezTo>
                  <a:pt x="97" y="20"/>
                  <a:pt x="95" y="19"/>
                  <a:pt x="94" y="19"/>
                </a:cubicBezTo>
                <a:close/>
                <a:moveTo>
                  <a:pt x="51" y="61"/>
                </a:moveTo>
                <a:cubicBezTo>
                  <a:pt x="52" y="61"/>
                  <a:pt x="53" y="60"/>
                  <a:pt x="53" y="59"/>
                </a:cubicBezTo>
                <a:cubicBezTo>
                  <a:pt x="53" y="48"/>
                  <a:pt x="53" y="48"/>
                  <a:pt x="53" y="48"/>
                </a:cubicBezTo>
                <a:cubicBezTo>
                  <a:pt x="53" y="47"/>
                  <a:pt x="52" y="46"/>
                  <a:pt x="51" y="46"/>
                </a:cubicBezTo>
                <a:cubicBezTo>
                  <a:pt x="45" y="46"/>
                  <a:pt x="45" y="46"/>
                  <a:pt x="45" y="46"/>
                </a:cubicBezTo>
                <a:cubicBezTo>
                  <a:pt x="44" y="46"/>
                  <a:pt x="43" y="47"/>
                  <a:pt x="43" y="48"/>
                </a:cubicBezTo>
                <a:cubicBezTo>
                  <a:pt x="43" y="59"/>
                  <a:pt x="43" y="59"/>
                  <a:pt x="43" y="59"/>
                </a:cubicBezTo>
                <a:cubicBezTo>
                  <a:pt x="43" y="60"/>
                  <a:pt x="44" y="61"/>
                  <a:pt x="45" y="61"/>
                </a:cubicBezTo>
                <a:lnTo>
                  <a:pt x="51" y="6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213" name="Group 212"/>
          <p:cNvGrpSpPr/>
          <p:nvPr userDrawn="1"/>
        </p:nvGrpSpPr>
        <p:grpSpPr>
          <a:xfrm>
            <a:off x="11309351" y="1017589"/>
            <a:ext cx="694267" cy="498475"/>
            <a:chOff x="8482013" y="1017588"/>
            <a:chExt cx="520700" cy="498475"/>
          </a:xfrm>
        </p:grpSpPr>
        <p:sp>
          <p:nvSpPr>
            <p:cNvPr id="214" name="Oval 181"/>
            <p:cNvSpPr>
              <a:spLocks noChangeArrowheads="1"/>
            </p:cNvSpPr>
            <p:nvPr userDrawn="1"/>
          </p:nvSpPr>
          <p:spPr bwMode="auto">
            <a:xfrm>
              <a:off x="8870950" y="1106488"/>
              <a:ext cx="66675" cy="650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15" name="Freeform 182"/>
            <p:cNvSpPr>
              <a:spLocks/>
            </p:cNvSpPr>
            <p:nvPr userDrawn="1"/>
          </p:nvSpPr>
          <p:spPr bwMode="auto">
            <a:xfrm>
              <a:off x="8482013" y="1071563"/>
              <a:ext cx="520700" cy="444500"/>
            </a:xfrm>
            <a:custGeom>
              <a:avLst/>
              <a:gdLst>
                <a:gd name="T0" fmla="*/ 126 w 135"/>
                <a:gd name="T1" fmla="*/ 36 h 115"/>
                <a:gd name="T2" fmla="*/ 109 w 135"/>
                <a:gd name="T3" fmla="*/ 28 h 115"/>
                <a:gd name="T4" fmla="*/ 100 w 135"/>
                <a:gd name="T5" fmla="*/ 29 h 115"/>
                <a:gd name="T6" fmla="*/ 93 w 135"/>
                <a:gd name="T7" fmla="*/ 6 h 115"/>
                <a:gd name="T8" fmla="*/ 86 w 135"/>
                <a:gd name="T9" fmla="*/ 5 h 115"/>
                <a:gd name="T10" fmla="*/ 79 w 135"/>
                <a:gd name="T11" fmla="*/ 29 h 115"/>
                <a:gd name="T12" fmla="*/ 78 w 135"/>
                <a:gd name="T13" fmla="*/ 29 h 115"/>
                <a:gd name="T14" fmla="*/ 58 w 135"/>
                <a:gd name="T15" fmla="*/ 29 h 115"/>
                <a:gd name="T16" fmla="*/ 56 w 135"/>
                <a:gd name="T17" fmla="*/ 29 h 115"/>
                <a:gd name="T18" fmla="*/ 54 w 135"/>
                <a:gd name="T19" fmla="*/ 5 h 115"/>
                <a:gd name="T20" fmla="*/ 41 w 135"/>
                <a:gd name="T21" fmla="*/ 5 h 115"/>
                <a:gd name="T22" fmla="*/ 37 w 135"/>
                <a:gd name="T23" fmla="*/ 29 h 115"/>
                <a:gd name="T24" fmla="*/ 35 w 135"/>
                <a:gd name="T25" fmla="*/ 29 h 115"/>
                <a:gd name="T26" fmla="*/ 6 w 135"/>
                <a:gd name="T27" fmla="*/ 40 h 115"/>
                <a:gd name="T28" fmla="*/ 8 w 135"/>
                <a:gd name="T29" fmla="*/ 66 h 115"/>
                <a:gd name="T30" fmla="*/ 15 w 135"/>
                <a:gd name="T31" fmla="*/ 42 h 115"/>
                <a:gd name="T32" fmla="*/ 25 w 135"/>
                <a:gd name="T33" fmla="*/ 108 h 115"/>
                <a:gd name="T34" fmla="*/ 27 w 135"/>
                <a:gd name="T35" fmla="*/ 69 h 115"/>
                <a:gd name="T36" fmla="*/ 36 w 135"/>
                <a:gd name="T37" fmla="*/ 108 h 115"/>
                <a:gd name="T38" fmla="*/ 37 w 135"/>
                <a:gd name="T39" fmla="*/ 42 h 115"/>
                <a:gd name="T40" fmla="*/ 45 w 135"/>
                <a:gd name="T41" fmla="*/ 31 h 115"/>
                <a:gd name="T42" fmla="*/ 47 w 135"/>
                <a:gd name="T43" fmla="*/ 31 h 115"/>
                <a:gd name="T44" fmla="*/ 56 w 135"/>
                <a:gd name="T45" fmla="*/ 42 h 115"/>
                <a:gd name="T46" fmla="*/ 56 w 135"/>
                <a:gd name="T47" fmla="*/ 108 h 115"/>
                <a:gd name="T48" fmla="*/ 66 w 135"/>
                <a:gd name="T49" fmla="*/ 69 h 115"/>
                <a:gd name="T50" fmla="*/ 68 w 135"/>
                <a:gd name="T51" fmla="*/ 108 h 115"/>
                <a:gd name="T52" fmla="*/ 77 w 135"/>
                <a:gd name="T53" fmla="*/ 42 h 115"/>
                <a:gd name="T54" fmla="*/ 86 w 135"/>
                <a:gd name="T55" fmla="*/ 31 h 115"/>
                <a:gd name="T56" fmla="*/ 93 w 135"/>
                <a:gd name="T57" fmla="*/ 33 h 115"/>
                <a:gd name="T58" fmla="*/ 100 w 135"/>
                <a:gd name="T59" fmla="*/ 40 h 115"/>
                <a:gd name="T60" fmla="*/ 90 w 135"/>
                <a:gd name="T61" fmla="*/ 79 h 115"/>
                <a:gd name="T62" fmla="*/ 100 w 135"/>
                <a:gd name="T63" fmla="*/ 109 h 115"/>
                <a:gd name="T64" fmla="*/ 108 w 135"/>
                <a:gd name="T65" fmla="*/ 79 h 115"/>
                <a:gd name="T66" fmla="*/ 111 w 135"/>
                <a:gd name="T67" fmla="*/ 109 h 115"/>
                <a:gd name="T68" fmla="*/ 119 w 135"/>
                <a:gd name="T69" fmla="*/ 79 h 115"/>
                <a:gd name="T70" fmla="*/ 118 w 135"/>
                <a:gd name="T71" fmla="*/ 40 h 115"/>
                <a:gd name="T72" fmla="*/ 126 w 135"/>
                <a:gd name="T73" fmla="*/ 63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5" h="115">
                  <a:moveTo>
                    <a:pt x="133" y="60"/>
                  </a:moveTo>
                  <a:cubicBezTo>
                    <a:pt x="126" y="36"/>
                    <a:pt x="126" y="36"/>
                    <a:pt x="126" y="36"/>
                  </a:cubicBezTo>
                  <a:cubicBezTo>
                    <a:pt x="125" y="33"/>
                    <a:pt x="121" y="28"/>
                    <a:pt x="115" y="28"/>
                  </a:cubicBezTo>
                  <a:cubicBezTo>
                    <a:pt x="109" y="28"/>
                    <a:pt x="109" y="28"/>
                    <a:pt x="109" y="28"/>
                  </a:cubicBezTo>
                  <a:cubicBezTo>
                    <a:pt x="104" y="28"/>
                    <a:pt x="104" y="28"/>
                    <a:pt x="104" y="28"/>
                  </a:cubicBezTo>
                  <a:cubicBezTo>
                    <a:pt x="102" y="28"/>
                    <a:pt x="101" y="28"/>
                    <a:pt x="100" y="29"/>
                  </a:cubicBezTo>
                  <a:cubicBezTo>
                    <a:pt x="99" y="29"/>
                    <a:pt x="99" y="29"/>
                    <a:pt x="99" y="29"/>
                  </a:cubicBezTo>
                  <a:cubicBezTo>
                    <a:pt x="93" y="6"/>
                    <a:pt x="93" y="6"/>
                    <a:pt x="93" y="6"/>
                  </a:cubicBezTo>
                  <a:cubicBezTo>
                    <a:pt x="91" y="3"/>
                    <a:pt x="88" y="3"/>
                    <a:pt x="86" y="5"/>
                  </a:cubicBezTo>
                  <a:cubicBezTo>
                    <a:pt x="86" y="5"/>
                    <a:pt x="86" y="5"/>
                    <a:pt x="86" y="5"/>
                  </a:cubicBezTo>
                  <a:cubicBezTo>
                    <a:pt x="86" y="0"/>
                    <a:pt x="79" y="0"/>
                    <a:pt x="79" y="5"/>
                  </a:cubicBezTo>
                  <a:cubicBezTo>
                    <a:pt x="79" y="29"/>
                    <a:pt x="79" y="29"/>
                    <a:pt x="79" y="29"/>
                  </a:cubicBezTo>
                  <a:cubicBezTo>
                    <a:pt x="78" y="29"/>
                    <a:pt x="78" y="29"/>
                    <a:pt x="78" y="29"/>
                  </a:cubicBezTo>
                  <a:cubicBezTo>
                    <a:pt x="78" y="29"/>
                    <a:pt x="78" y="29"/>
                    <a:pt x="78" y="29"/>
                  </a:cubicBezTo>
                  <a:cubicBezTo>
                    <a:pt x="77" y="29"/>
                    <a:pt x="76" y="29"/>
                    <a:pt x="76" y="29"/>
                  </a:cubicBezTo>
                  <a:cubicBezTo>
                    <a:pt x="58" y="29"/>
                    <a:pt x="58" y="29"/>
                    <a:pt x="58" y="29"/>
                  </a:cubicBezTo>
                  <a:cubicBezTo>
                    <a:pt x="57" y="29"/>
                    <a:pt x="56" y="29"/>
                    <a:pt x="56" y="29"/>
                  </a:cubicBezTo>
                  <a:cubicBezTo>
                    <a:pt x="56" y="29"/>
                    <a:pt x="56" y="29"/>
                    <a:pt x="56" y="29"/>
                  </a:cubicBezTo>
                  <a:cubicBezTo>
                    <a:pt x="54" y="29"/>
                    <a:pt x="54" y="29"/>
                    <a:pt x="54" y="29"/>
                  </a:cubicBezTo>
                  <a:cubicBezTo>
                    <a:pt x="54" y="5"/>
                    <a:pt x="54" y="5"/>
                    <a:pt x="54" y="5"/>
                  </a:cubicBezTo>
                  <a:cubicBezTo>
                    <a:pt x="54" y="1"/>
                    <a:pt x="49" y="0"/>
                    <a:pt x="47" y="3"/>
                  </a:cubicBezTo>
                  <a:cubicBezTo>
                    <a:pt x="46" y="0"/>
                    <a:pt x="41" y="1"/>
                    <a:pt x="41" y="5"/>
                  </a:cubicBezTo>
                  <a:cubicBezTo>
                    <a:pt x="38" y="29"/>
                    <a:pt x="38" y="29"/>
                    <a:pt x="38" y="29"/>
                  </a:cubicBezTo>
                  <a:cubicBezTo>
                    <a:pt x="37" y="29"/>
                    <a:pt x="37" y="29"/>
                    <a:pt x="37" y="29"/>
                  </a:cubicBezTo>
                  <a:cubicBezTo>
                    <a:pt x="37" y="29"/>
                    <a:pt x="37" y="29"/>
                    <a:pt x="37" y="29"/>
                  </a:cubicBezTo>
                  <a:cubicBezTo>
                    <a:pt x="36" y="29"/>
                    <a:pt x="36" y="29"/>
                    <a:pt x="35" y="29"/>
                  </a:cubicBezTo>
                  <a:cubicBezTo>
                    <a:pt x="17" y="29"/>
                    <a:pt x="17" y="29"/>
                    <a:pt x="17" y="29"/>
                  </a:cubicBezTo>
                  <a:cubicBezTo>
                    <a:pt x="13" y="29"/>
                    <a:pt x="7" y="33"/>
                    <a:pt x="6" y="40"/>
                  </a:cubicBezTo>
                  <a:cubicBezTo>
                    <a:pt x="1" y="66"/>
                    <a:pt x="1" y="66"/>
                    <a:pt x="1" y="66"/>
                  </a:cubicBezTo>
                  <a:cubicBezTo>
                    <a:pt x="0" y="70"/>
                    <a:pt x="8" y="71"/>
                    <a:pt x="8" y="66"/>
                  </a:cubicBezTo>
                  <a:cubicBezTo>
                    <a:pt x="13" y="42"/>
                    <a:pt x="13" y="42"/>
                    <a:pt x="13" y="42"/>
                  </a:cubicBezTo>
                  <a:cubicBezTo>
                    <a:pt x="15" y="42"/>
                    <a:pt x="15" y="42"/>
                    <a:pt x="15" y="42"/>
                  </a:cubicBezTo>
                  <a:cubicBezTo>
                    <a:pt x="15" y="108"/>
                    <a:pt x="15" y="108"/>
                    <a:pt x="15" y="108"/>
                  </a:cubicBezTo>
                  <a:cubicBezTo>
                    <a:pt x="15" y="115"/>
                    <a:pt x="25" y="115"/>
                    <a:pt x="25" y="108"/>
                  </a:cubicBezTo>
                  <a:cubicBezTo>
                    <a:pt x="25" y="69"/>
                    <a:pt x="25" y="69"/>
                    <a:pt x="25" y="69"/>
                  </a:cubicBezTo>
                  <a:cubicBezTo>
                    <a:pt x="27" y="69"/>
                    <a:pt x="27" y="69"/>
                    <a:pt x="27" y="69"/>
                  </a:cubicBezTo>
                  <a:cubicBezTo>
                    <a:pt x="27" y="108"/>
                    <a:pt x="27" y="108"/>
                    <a:pt x="27" y="108"/>
                  </a:cubicBezTo>
                  <a:cubicBezTo>
                    <a:pt x="27" y="115"/>
                    <a:pt x="36" y="115"/>
                    <a:pt x="36" y="108"/>
                  </a:cubicBezTo>
                  <a:cubicBezTo>
                    <a:pt x="36" y="42"/>
                    <a:pt x="36" y="42"/>
                    <a:pt x="36" y="42"/>
                  </a:cubicBezTo>
                  <a:cubicBezTo>
                    <a:pt x="37" y="42"/>
                    <a:pt x="37" y="42"/>
                    <a:pt x="37" y="42"/>
                  </a:cubicBezTo>
                  <a:cubicBezTo>
                    <a:pt x="37" y="42"/>
                    <a:pt x="37" y="42"/>
                    <a:pt x="37" y="42"/>
                  </a:cubicBezTo>
                  <a:cubicBezTo>
                    <a:pt x="42" y="41"/>
                    <a:pt x="45" y="36"/>
                    <a:pt x="45" y="31"/>
                  </a:cubicBezTo>
                  <a:cubicBezTo>
                    <a:pt x="47" y="13"/>
                    <a:pt x="47" y="13"/>
                    <a:pt x="47" y="13"/>
                  </a:cubicBezTo>
                  <a:cubicBezTo>
                    <a:pt x="47" y="31"/>
                    <a:pt x="47" y="31"/>
                    <a:pt x="47" y="31"/>
                  </a:cubicBezTo>
                  <a:cubicBezTo>
                    <a:pt x="47" y="36"/>
                    <a:pt x="50" y="41"/>
                    <a:pt x="56" y="42"/>
                  </a:cubicBezTo>
                  <a:cubicBezTo>
                    <a:pt x="56" y="42"/>
                    <a:pt x="56" y="42"/>
                    <a:pt x="56" y="42"/>
                  </a:cubicBezTo>
                  <a:cubicBezTo>
                    <a:pt x="56" y="42"/>
                    <a:pt x="56" y="42"/>
                    <a:pt x="56" y="42"/>
                  </a:cubicBezTo>
                  <a:cubicBezTo>
                    <a:pt x="56" y="108"/>
                    <a:pt x="56" y="108"/>
                    <a:pt x="56" y="108"/>
                  </a:cubicBezTo>
                  <a:cubicBezTo>
                    <a:pt x="56" y="115"/>
                    <a:pt x="66" y="115"/>
                    <a:pt x="66" y="108"/>
                  </a:cubicBezTo>
                  <a:cubicBezTo>
                    <a:pt x="66" y="69"/>
                    <a:pt x="66" y="69"/>
                    <a:pt x="66" y="69"/>
                  </a:cubicBezTo>
                  <a:cubicBezTo>
                    <a:pt x="68" y="69"/>
                    <a:pt x="68" y="69"/>
                    <a:pt x="68" y="69"/>
                  </a:cubicBezTo>
                  <a:cubicBezTo>
                    <a:pt x="68" y="108"/>
                    <a:pt x="68" y="108"/>
                    <a:pt x="68" y="108"/>
                  </a:cubicBezTo>
                  <a:cubicBezTo>
                    <a:pt x="68" y="115"/>
                    <a:pt x="77" y="115"/>
                    <a:pt x="77" y="108"/>
                  </a:cubicBezTo>
                  <a:cubicBezTo>
                    <a:pt x="77" y="42"/>
                    <a:pt x="77" y="42"/>
                    <a:pt x="77" y="42"/>
                  </a:cubicBezTo>
                  <a:cubicBezTo>
                    <a:pt x="78" y="42"/>
                    <a:pt x="78" y="42"/>
                    <a:pt x="78" y="42"/>
                  </a:cubicBezTo>
                  <a:cubicBezTo>
                    <a:pt x="83" y="41"/>
                    <a:pt x="86" y="36"/>
                    <a:pt x="86" y="31"/>
                  </a:cubicBezTo>
                  <a:cubicBezTo>
                    <a:pt x="86" y="10"/>
                    <a:pt x="86" y="10"/>
                    <a:pt x="86" y="10"/>
                  </a:cubicBezTo>
                  <a:cubicBezTo>
                    <a:pt x="93" y="33"/>
                    <a:pt x="93" y="33"/>
                    <a:pt x="93" y="33"/>
                  </a:cubicBezTo>
                  <a:cubicBezTo>
                    <a:pt x="94" y="35"/>
                    <a:pt x="96" y="39"/>
                    <a:pt x="100" y="40"/>
                  </a:cubicBezTo>
                  <a:cubicBezTo>
                    <a:pt x="100" y="40"/>
                    <a:pt x="100" y="40"/>
                    <a:pt x="100" y="40"/>
                  </a:cubicBezTo>
                  <a:cubicBezTo>
                    <a:pt x="101" y="40"/>
                    <a:pt x="101" y="40"/>
                    <a:pt x="101" y="40"/>
                  </a:cubicBezTo>
                  <a:cubicBezTo>
                    <a:pt x="90" y="79"/>
                    <a:pt x="90" y="79"/>
                    <a:pt x="90" y="79"/>
                  </a:cubicBezTo>
                  <a:cubicBezTo>
                    <a:pt x="100" y="79"/>
                    <a:pt x="100" y="79"/>
                    <a:pt x="100" y="79"/>
                  </a:cubicBezTo>
                  <a:cubicBezTo>
                    <a:pt x="100" y="109"/>
                    <a:pt x="100" y="109"/>
                    <a:pt x="100" y="109"/>
                  </a:cubicBezTo>
                  <a:cubicBezTo>
                    <a:pt x="100" y="114"/>
                    <a:pt x="108" y="114"/>
                    <a:pt x="108" y="109"/>
                  </a:cubicBezTo>
                  <a:cubicBezTo>
                    <a:pt x="108" y="79"/>
                    <a:pt x="108" y="79"/>
                    <a:pt x="108" y="79"/>
                  </a:cubicBezTo>
                  <a:cubicBezTo>
                    <a:pt x="111" y="79"/>
                    <a:pt x="111" y="79"/>
                    <a:pt x="111" y="79"/>
                  </a:cubicBezTo>
                  <a:cubicBezTo>
                    <a:pt x="111" y="109"/>
                    <a:pt x="111" y="109"/>
                    <a:pt x="111" y="109"/>
                  </a:cubicBezTo>
                  <a:cubicBezTo>
                    <a:pt x="111" y="114"/>
                    <a:pt x="119" y="114"/>
                    <a:pt x="119" y="109"/>
                  </a:cubicBezTo>
                  <a:cubicBezTo>
                    <a:pt x="119" y="79"/>
                    <a:pt x="119" y="79"/>
                    <a:pt x="119" y="79"/>
                  </a:cubicBezTo>
                  <a:cubicBezTo>
                    <a:pt x="129" y="79"/>
                    <a:pt x="129" y="79"/>
                    <a:pt x="129" y="79"/>
                  </a:cubicBezTo>
                  <a:cubicBezTo>
                    <a:pt x="118" y="40"/>
                    <a:pt x="118" y="40"/>
                    <a:pt x="118" y="40"/>
                  </a:cubicBezTo>
                  <a:cubicBezTo>
                    <a:pt x="120" y="40"/>
                    <a:pt x="120" y="40"/>
                    <a:pt x="120" y="40"/>
                  </a:cubicBezTo>
                  <a:cubicBezTo>
                    <a:pt x="126" y="63"/>
                    <a:pt x="126" y="63"/>
                    <a:pt x="126" y="63"/>
                  </a:cubicBezTo>
                  <a:cubicBezTo>
                    <a:pt x="128" y="68"/>
                    <a:pt x="135" y="65"/>
                    <a:pt x="133" y="6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16" name="Oval 183"/>
            <p:cNvSpPr>
              <a:spLocks noChangeArrowheads="1"/>
            </p:cNvSpPr>
            <p:nvPr userDrawn="1"/>
          </p:nvSpPr>
          <p:spPr bwMode="auto">
            <a:xfrm>
              <a:off x="8705850" y="1109663"/>
              <a:ext cx="65088" cy="61913"/>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17" name="Oval 184"/>
            <p:cNvSpPr>
              <a:spLocks noChangeArrowheads="1"/>
            </p:cNvSpPr>
            <p:nvPr userDrawn="1"/>
          </p:nvSpPr>
          <p:spPr bwMode="auto">
            <a:xfrm>
              <a:off x="8547100" y="1106488"/>
              <a:ext cx="65088" cy="650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18" name="Rectangle 185"/>
            <p:cNvSpPr>
              <a:spLocks noChangeArrowheads="1"/>
            </p:cNvSpPr>
            <p:nvPr userDrawn="1"/>
          </p:nvSpPr>
          <p:spPr bwMode="auto">
            <a:xfrm>
              <a:off x="8662988" y="1017588"/>
              <a:ext cx="7938" cy="2698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19" name="Rectangle 186"/>
            <p:cNvSpPr>
              <a:spLocks noChangeArrowheads="1"/>
            </p:cNvSpPr>
            <p:nvPr userDrawn="1"/>
          </p:nvSpPr>
          <p:spPr bwMode="auto">
            <a:xfrm>
              <a:off x="8674100" y="1052513"/>
              <a:ext cx="26988"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20" name="Rectangle 187"/>
            <p:cNvSpPr>
              <a:spLocks noChangeArrowheads="1"/>
            </p:cNvSpPr>
            <p:nvPr userDrawn="1"/>
          </p:nvSpPr>
          <p:spPr bwMode="auto">
            <a:xfrm>
              <a:off x="8628063" y="1052513"/>
              <a:ext cx="26988"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21" name="Rectangle 188"/>
            <p:cNvSpPr>
              <a:spLocks noChangeArrowheads="1"/>
            </p:cNvSpPr>
            <p:nvPr userDrawn="1"/>
          </p:nvSpPr>
          <p:spPr bwMode="auto">
            <a:xfrm>
              <a:off x="8809038" y="1017588"/>
              <a:ext cx="12700" cy="2698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22" name="Rectangle 189"/>
            <p:cNvSpPr>
              <a:spLocks noChangeArrowheads="1"/>
            </p:cNvSpPr>
            <p:nvPr userDrawn="1"/>
          </p:nvSpPr>
          <p:spPr bwMode="auto">
            <a:xfrm>
              <a:off x="8824913" y="1052513"/>
              <a:ext cx="26988"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23" name="Rectangle 190"/>
            <p:cNvSpPr>
              <a:spLocks noChangeArrowheads="1"/>
            </p:cNvSpPr>
            <p:nvPr userDrawn="1"/>
          </p:nvSpPr>
          <p:spPr bwMode="auto">
            <a:xfrm>
              <a:off x="8778875" y="1052513"/>
              <a:ext cx="26988" cy="1111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224" name="Freeform 191"/>
          <p:cNvSpPr>
            <a:spLocks/>
          </p:cNvSpPr>
          <p:nvPr userDrawn="1"/>
        </p:nvSpPr>
        <p:spPr bwMode="auto">
          <a:xfrm>
            <a:off x="4686301" y="3575051"/>
            <a:ext cx="556684" cy="334963"/>
          </a:xfrm>
          <a:custGeom>
            <a:avLst/>
            <a:gdLst>
              <a:gd name="T0" fmla="*/ 33 w 108"/>
              <a:gd name="T1" fmla="*/ 87 h 87"/>
              <a:gd name="T2" fmla="*/ 52 w 108"/>
              <a:gd name="T3" fmla="*/ 86 h 87"/>
              <a:gd name="T4" fmla="*/ 74 w 108"/>
              <a:gd name="T5" fmla="*/ 68 h 87"/>
              <a:gd name="T6" fmla="*/ 83 w 108"/>
              <a:gd name="T7" fmla="*/ 46 h 87"/>
              <a:gd name="T8" fmla="*/ 91 w 108"/>
              <a:gd name="T9" fmla="*/ 39 h 87"/>
              <a:gd name="T10" fmla="*/ 95 w 108"/>
              <a:gd name="T11" fmla="*/ 49 h 87"/>
              <a:gd name="T12" fmla="*/ 96 w 108"/>
              <a:gd name="T13" fmla="*/ 84 h 87"/>
              <a:gd name="T14" fmla="*/ 99 w 108"/>
              <a:gd name="T15" fmla="*/ 86 h 87"/>
              <a:gd name="T16" fmla="*/ 102 w 108"/>
              <a:gd name="T17" fmla="*/ 83 h 87"/>
              <a:gd name="T18" fmla="*/ 108 w 108"/>
              <a:gd name="T19" fmla="*/ 25 h 87"/>
              <a:gd name="T20" fmla="*/ 106 w 108"/>
              <a:gd name="T21" fmla="*/ 12 h 87"/>
              <a:gd name="T22" fmla="*/ 91 w 108"/>
              <a:gd name="T23" fmla="*/ 1 h 87"/>
              <a:gd name="T24" fmla="*/ 79 w 108"/>
              <a:gd name="T25" fmla="*/ 8 h 87"/>
              <a:gd name="T26" fmla="*/ 60 w 108"/>
              <a:gd name="T27" fmla="*/ 46 h 87"/>
              <a:gd name="T28" fmla="*/ 32 w 108"/>
              <a:gd name="T29" fmla="*/ 66 h 87"/>
              <a:gd name="T30" fmla="*/ 2 w 108"/>
              <a:gd name="T31" fmla="*/ 78 h 87"/>
              <a:gd name="T32" fmla="*/ 0 w 108"/>
              <a:gd name="T33" fmla="*/ 82 h 87"/>
              <a:gd name="T34" fmla="*/ 4 w 108"/>
              <a:gd name="T35" fmla="*/ 86 h 87"/>
              <a:gd name="T36" fmla="*/ 33 w 108"/>
              <a:gd name="T37"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8" h="87">
                <a:moveTo>
                  <a:pt x="33" y="87"/>
                </a:moveTo>
                <a:cubicBezTo>
                  <a:pt x="39" y="87"/>
                  <a:pt x="46" y="87"/>
                  <a:pt x="52" y="86"/>
                </a:cubicBezTo>
                <a:cubicBezTo>
                  <a:pt x="64" y="86"/>
                  <a:pt x="71" y="79"/>
                  <a:pt x="74" y="68"/>
                </a:cubicBezTo>
                <a:cubicBezTo>
                  <a:pt x="77" y="61"/>
                  <a:pt x="79" y="53"/>
                  <a:pt x="83" y="46"/>
                </a:cubicBezTo>
                <a:cubicBezTo>
                  <a:pt x="84" y="43"/>
                  <a:pt x="86" y="38"/>
                  <a:pt x="91" y="39"/>
                </a:cubicBezTo>
                <a:cubicBezTo>
                  <a:pt x="95" y="40"/>
                  <a:pt x="95" y="45"/>
                  <a:pt x="95" y="49"/>
                </a:cubicBezTo>
                <a:cubicBezTo>
                  <a:pt x="96" y="59"/>
                  <a:pt x="95" y="74"/>
                  <a:pt x="96" y="84"/>
                </a:cubicBezTo>
                <a:cubicBezTo>
                  <a:pt x="96" y="86"/>
                  <a:pt x="99" y="86"/>
                  <a:pt x="99" y="86"/>
                </a:cubicBezTo>
                <a:cubicBezTo>
                  <a:pt x="99" y="86"/>
                  <a:pt x="102" y="86"/>
                  <a:pt x="102" y="83"/>
                </a:cubicBezTo>
                <a:cubicBezTo>
                  <a:pt x="104" y="66"/>
                  <a:pt x="106" y="43"/>
                  <a:pt x="108" y="25"/>
                </a:cubicBezTo>
                <a:cubicBezTo>
                  <a:pt x="108" y="21"/>
                  <a:pt x="108" y="16"/>
                  <a:pt x="106" y="12"/>
                </a:cubicBezTo>
                <a:cubicBezTo>
                  <a:pt x="105" y="8"/>
                  <a:pt x="100" y="1"/>
                  <a:pt x="91" y="1"/>
                </a:cubicBezTo>
                <a:cubicBezTo>
                  <a:pt x="83" y="0"/>
                  <a:pt x="82" y="3"/>
                  <a:pt x="79" y="8"/>
                </a:cubicBezTo>
                <a:cubicBezTo>
                  <a:pt x="72" y="20"/>
                  <a:pt x="65" y="33"/>
                  <a:pt x="60" y="46"/>
                </a:cubicBezTo>
                <a:cubicBezTo>
                  <a:pt x="54" y="58"/>
                  <a:pt x="47" y="65"/>
                  <a:pt x="32" y="66"/>
                </a:cubicBezTo>
                <a:cubicBezTo>
                  <a:pt x="22" y="66"/>
                  <a:pt x="12" y="73"/>
                  <a:pt x="2" y="78"/>
                </a:cubicBezTo>
                <a:cubicBezTo>
                  <a:pt x="0" y="79"/>
                  <a:pt x="0" y="82"/>
                  <a:pt x="0" y="82"/>
                </a:cubicBezTo>
                <a:cubicBezTo>
                  <a:pt x="1" y="84"/>
                  <a:pt x="2" y="85"/>
                  <a:pt x="4" y="86"/>
                </a:cubicBezTo>
                <a:cubicBezTo>
                  <a:pt x="14" y="87"/>
                  <a:pt x="22" y="86"/>
                  <a:pt x="33" y="8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25" name="Freeform 192"/>
          <p:cNvSpPr>
            <a:spLocks/>
          </p:cNvSpPr>
          <p:nvPr userDrawn="1"/>
        </p:nvSpPr>
        <p:spPr bwMode="auto">
          <a:xfrm>
            <a:off x="5325534" y="3257550"/>
            <a:ext cx="230717" cy="509588"/>
          </a:xfrm>
          <a:custGeom>
            <a:avLst/>
            <a:gdLst>
              <a:gd name="T0" fmla="*/ 61 w 109"/>
              <a:gd name="T1" fmla="*/ 37 h 321"/>
              <a:gd name="T2" fmla="*/ 70 w 109"/>
              <a:gd name="T3" fmla="*/ 37 h 321"/>
              <a:gd name="T4" fmla="*/ 80 w 109"/>
              <a:gd name="T5" fmla="*/ 0 h 321"/>
              <a:gd name="T6" fmla="*/ 29 w 109"/>
              <a:gd name="T7" fmla="*/ 0 h 321"/>
              <a:gd name="T8" fmla="*/ 36 w 109"/>
              <a:gd name="T9" fmla="*/ 37 h 321"/>
              <a:gd name="T10" fmla="*/ 49 w 109"/>
              <a:gd name="T11" fmla="*/ 37 h 321"/>
              <a:gd name="T12" fmla="*/ 0 w 109"/>
              <a:gd name="T13" fmla="*/ 261 h 321"/>
              <a:gd name="T14" fmla="*/ 53 w 109"/>
              <a:gd name="T15" fmla="*/ 321 h 321"/>
              <a:gd name="T16" fmla="*/ 109 w 109"/>
              <a:gd name="T17" fmla="*/ 261 h 321"/>
              <a:gd name="T18" fmla="*/ 61 w 109"/>
              <a:gd name="T19" fmla="*/ 37 h 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 h="321">
                <a:moveTo>
                  <a:pt x="61" y="37"/>
                </a:moveTo>
                <a:lnTo>
                  <a:pt x="70" y="37"/>
                </a:lnTo>
                <a:lnTo>
                  <a:pt x="80" y="0"/>
                </a:lnTo>
                <a:lnTo>
                  <a:pt x="29" y="0"/>
                </a:lnTo>
                <a:lnTo>
                  <a:pt x="36" y="37"/>
                </a:lnTo>
                <a:lnTo>
                  <a:pt x="49" y="37"/>
                </a:lnTo>
                <a:lnTo>
                  <a:pt x="0" y="261"/>
                </a:lnTo>
                <a:lnTo>
                  <a:pt x="53" y="321"/>
                </a:lnTo>
                <a:lnTo>
                  <a:pt x="109" y="261"/>
                </a:lnTo>
                <a:lnTo>
                  <a:pt x="61" y="37"/>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226" name="Group 225"/>
          <p:cNvGrpSpPr/>
          <p:nvPr userDrawn="1"/>
        </p:nvGrpSpPr>
        <p:grpSpPr>
          <a:xfrm>
            <a:off x="10310284" y="3551239"/>
            <a:ext cx="457200" cy="301625"/>
            <a:chOff x="7732713" y="3551238"/>
            <a:chExt cx="342900" cy="301625"/>
          </a:xfrm>
        </p:grpSpPr>
        <p:sp>
          <p:nvSpPr>
            <p:cNvPr id="227" name="Freeform 193"/>
            <p:cNvSpPr>
              <a:spLocks/>
            </p:cNvSpPr>
            <p:nvPr userDrawn="1"/>
          </p:nvSpPr>
          <p:spPr bwMode="auto">
            <a:xfrm>
              <a:off x="7732713" y="3705225"/>
              <a:ext cx="342900" cy="147638"/>
            </a:xfrm>
            <a:custGeom>
              <a:avLst/>
              <a:gdLst>
                <a:gd name="T0" fmla="*/ 0 w 89"/>
                <a:gd name="T1" fmla="*/ 0 h 38"/>
                <a:gd name="T2" fmla="*/ 45 w 89"/>
                <a:gd name="T3" fmla="*/ 38 h 38"/>
                <a:gd name="T4" fmla="*/ 89 w 89"/>
                <a:gd name="T5" fmla="*/ 0 h 38"/>
                <a:gd name="T6" fmla="*/ 0 w 89"/>
                <a:gd name="T7" fmla="*/ 0 h 38"/>
              </a:gdLst>
              <a:ahLst/>
              <a:cxnLst>
                <a:cxn ang="0">
                  <a:pos x="T0" y="T1"/>
                </a:cxn>
                <a:cxn ang="0">
                  <a:pos x="T2" y="T3"/>
                </a:cxn>
                <a:cxn ang="0">
                  <a:pos x="T4" y="T5"/>
                </a:cxn>
                <a:cxn ang="0">
                  <a:pos x="T6" y="T7"/>
                </a:cxn>
              </a:cxnLst>
              <a:rect l="0" t="0" r="r" b="b"/>
              <a:pathLst>
                <a:path w="89" h="38">
                  <a:moveTo>
                    <a:pt x="0" y="0"/>
                  </a:moveTo>
                  <a:cubicBezTo>
                    <a:pt x="4" y="21"/>
                    <a:pt x="22" y="38"/>
                    <a:pt x="45" y="38"/>
                  </a:cubicBezTo>
                  <a:cubicBezTo>
                    <a:pt x="67" y="38"/>
                    <a:pt x="86" y="21"/>
                    <a:pt x="89" y="0"/>
                  </a:cubicBezTo>
                  <a:lnTo>
                    <a:pt x="0"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28" name="Oval 194"/>
            <p:cNvSpPr>
              <a:spLocks noChangeArrowheads="1"/>
            </p:cNvSpPr>
            <p:nvPr userDrawn="1"/>
          </p:nvSpPr>
          <p:spPr bwMode="auto">
            <a:xfrm>
              <a:off x="7762875" y="3551238"/>
              <a:ext cx="92075" cy="93663"/>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29" name="Oval 195"/>
            <p:cNvSpPr>
              <a:spLocks noChangeArrowheads="1"/>
            </p:cNvSpPr>
            <p:nvPr userDrawn="1"/>
          </p:nvSpPr>
          <p:spPr bwMode="auto">
            <a:xfrm>
              <a:off x="7951788" y="3551238"/>
              <a:ext cx="93663" cy="93663"/>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230" name="Freeform 196"/>
          <p:cNvSpPr>
            <a:spLocks noEditPoints="1"/>
          </p:cNvSpPr>
          <p:nvPr userDrawn="1"/>
        </p:nvSpPr>
        <p:spPr bwMode="auto">
          <a:xfrm>
            <a:off x="11267018" y="1758950"/>
            <a:ext cx="690033" cy="433388"/>
          </a:xfrm>
          <a:custGeom>
            <a:avLst/>
            <a:gdLst>
              <a:gd name="T0" fmla="*/ 10 w 134"/>
              <a:gd name="T1" fmla="*/ 0 h 112"/>
              <a:gd name="T2" fmla="*/ 59 w 134"/>
              <a:gd name="T3" fmla="*/ 0 h 112"/>
              <a:gd name="T4" fmla="*/ 69 w 134"/>
              <a:gd name="T5" fmla="*/ 11 h 112"/>
              <a:gd name="T6" fmla="*/ 100 w 134"/>
              <a:gd name="T7" fmla="*/ 11 h 112"/>
              <a:gd name="T8" fmla="*/ 110 w 134"/>
              <a:gd name="T9" fmla="*/ 19 h 112"/>
              <a:gd name="T10" fmla="*/ 24 w 134"/>
              <a:gd name="T11" fmla="*/ 19 h 112"/>
              <a:gd name="T12" fmla="*/ 8 w 134"/>
              <a:gd name="T13" fmla="*/ 33 h 112"/>
              <a:gd name="T14" fmla="*/ 0 w 134"/>
              <a:gd name="T15" fmla="*/ 83 h 112"/>
              <a:gd name="T16" fmla="*/ 0 w 134"/>
              <a:gd name="T17" fmla="*/ 11 h 112"/>
              <a:gd name="T18" fmla="*/ 10 w 134"/>
              <a:gd name="T19" fmla="*/ 0 h 112"/>
              <a:gd name="T20" fmla="*/ 33 w 134"/>
              <a:gd name="T21" fmla="*/ 31 h 112"/>
              <a:gd name="T22" fmla="*/ 16 w 134"/>
              <a:gd name="T23" fmla="*/ 45 h 112"/>
              <a:gd name="T24" fmla="*/ 6 w 134"/>
              <a:gd name="T25" fmla="*/ 112 h 112"/>
              <a:gd name="T26" fmla="*/ 122 w 134"/>
              <a:gd name="T27" fmla="*/ 112 h 112"/>
              <a:gd name="T28" fmla="*/ 133 w 134"/>
              <a:gd name="T29" fmla="*/ 45 h 112"/>
              <a:gd name="T30" fmla="*/ 121 w 134"/>
              <a:gd name="T31" fmla="*/ 31 h 112"/>
              <a:gd name="T32" fmla="*/ 33 w 134"/>
              <a:gd name="T33" fmla="*/ 3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4" h="112">
                <a:moveTo>
                  <a:pt x="10" y="0"/>
                </a:moveTo>
                <a:cubicBezTo>
                  <a:pt x="59" y="0"/>
                  <a:pt x="59" y="0"/>
                  <a:pt x="59" y="0"/>
                </a:cubicBezTo>
                <a:cubicBezTo>
                  <a:pt x="67" y="0"/>
                  <a:pt x="69" y="5"/>
                  <a:pt x="69" y="11"/>
                </a:cubicBezTo>
                <a:cubicBezTo>
                  <a:pt x="100" y="11"/>
                  <a:pt x="100" y="11"/>
                  <a:pt x="100" y="11"/>
                </a:cubicBezTo>
                <a:cubicBezTo>
                  <a:pt x="105" y="11"/>
                  <a:pt x="109" y="14"/>
                  <a:pt x="110" y="19"/>
                </a:cubicBezTo>
                <a:cubicBezTo>
                  <a:pt x="24" y="19"/>
                  <a:pt x="24" y="19"/>
                  <a:pt x="24" y="19"/>
                </a:cubicBezTo>
                <a:cubicBezTo>
                  <a:pt x="16" y="19"/>
                  <a:pt x="9" y="25"/>
                  <a:pt x="8" y="33"/>
                </a:cubicBezTo>
                <a:cubicBezTo>
                  <a:pt x="0" y="83"/>
                  <a:pt x="0" y="83"/>
                  <a:pt x="0" y="83"/>
                </a:cubicBezTo>
                <a:cubicBezTo>
                  <a:pt x="0" y="11"/>
                  <a:pt x="0" y="11"/>
                  <a:pt x="0" y="11"/>
                </a:cubicBezTo>
                <a:cubicBezTo>
                  <a:pt x="0" y="5"/>
                  <a:pt x="4" y="0"/>
                  <a:pt x="10" y="0"/>
                </a:cubicBezTo>
                <a:close/>
                <a:moveTo>
                  <a:pt x="33" y="31"/>
                </a:moveTo>
                <a:cubicBezTo>
                  <a:pt x="25" y="31"/>
                  <a:pt x="18" y="37"/>
                  <a:pt x="16" y="45"/>
                </a:cubicBezTo>
                <a:cubicBezTo>
                  <a:pt x="6" y="112"/>
                  <a:pt x="6" y="112"/>
                  <a:pt x="6" y="112"/>
                </a:cubicBezTo>
                <a:cubicBezTo>
                  <a:pt x="122" y="112"/>
                  <a:pt x="122" y="112"/>
                  <a:pt x="122" y="112"/>
                </a:cubicBezTo>
                <a:cubicBezTo>
                  <a:pt x="133" y="45"/>
                  <a:pt x="133" y="45"/>
                  <a:pt x="133" y="45"/>
                </a:cubicBezTo>
                <a:cubicBezTo>
                  <a:pt x="134" y="37"/>
                  <a:pt x="129" y="31"/>
                  <a:pt x="121" y="31"/>
                </a:cubicBezTo>
                <a:lnTo>
                  <a:pt x="33" y="3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31" name="Freeform 197"/>
          <p:cNvSpPr>
            <a:spLocks/>
          </p:cNvSpPr>
          <p:nvPr userDrawn="1"/>
        </p:nvSpPr>
        <p:spPr bwMode="auto">
          <a:xfrm>
            <a:off x="3704168" y="3644900"/>
            <a:ext cx="853017" cy="350838"/>
          </a:xfrm>
          <a:custGeom>
            <a:avLst/>
            <a:gdLst>
              <a:gd name="T0" fmla="*/ 20 w 166"/>
              <a:gd name="T1" fmla="*/ 91 h 91"/>
              <a:gd name="T2" fmla="*/ 0 w 166"/>
              <a:gd name="T3" fmla="*/ 58 h 91"/>
              <a:gd name="T4" fmla="*/ 38 w 166"/>
              <a:gd name="T5" fmla="*/ 22 h 91"/>
              <a:gd name="T6" fmla="*/ 72 w 166"/>
              <a:gd name="T7" fmla="*/ 0 h 91"/>
              <a:gd name="T8" fmla="*/ 105 w 166"/>
              <a:gd name="T9" fmla="*/ 22 h 91"/>
              <a:gd name="T10" fmla="*/ 130 w 166"/>
              <a:gd name="T11" fmla="*/ 22 h 91"/>
              <a:gd name="T12" fmla="*/ 166 w 166"/>
              <a:gd name="T13" fmla="*/ 58 h 91"/>
              <a:gd name="T14" fmla="*/ 145 w 166"/>
              <a:gd name="T15" fmla="*/ 91 h 91"/>
              <a:gd name="T16" fmla="*/ 106 w 166"/>
              <a:gd name="T17" fmla="*/ 91 h 91"/>
              <a:gd name="T18" fmla="*/ 106 w 166"/>
              <a:gd name="T19" fmla="*/ 49 h 91"/>
              <a:gd name="T20" fmla="*/ 57 w 166"/>
              <a:gd name="T21" fmla="*/ 49 h 91"/>
              <a:gd name="T22" fmla="*/ 57 w 166"/>
              <a:gd name="T23" fmla="*/ 91 h 91"/>
              <a:gd name="T24" fmla="*/ 33 w 166"/>
              <a:gd name="T25" fmla="*/ 91 h 91"/>
              <a:gd name="T26" fmla="*/ 20 w 166"/>
              <a:gd name="T27" fmla="*/ 9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6" h="91">
                <a:moveTo>
                  <a:pt x="20" y="91"/>
                </a:moveTo>
                <a:cubicBezTo>
                  <a:pt x="8" y="85"/>
                  <a:pt x="0" y="72"/>
                  <a:pt x="0" y="58"/>
                </a:cubicBezTo>
                <a:cubicBezTo>
                  <a:pt x="0" y="39"/>
                  <a:pt x="20" y="24"/>
                  <a:pt x="38" y="22"/>
                </a:cubicBezTo>
                <a:cubicBezTo>
                  <a:pt x="44" y="9"/>
                  <a:pt x="57" y="0"/>
                  <a:pt x="72" y="0"/>
                </a:cubicBezTo>
                <a:cubicBezTo>
                  <a:pt x="87" y="0"/>
                  <a:pt x="100" y="9"/>
                  <a:pt x="105" y="22"/>
                </a:cubicBezTo>
                <a:cubicBezTo>
                  <a:pt x="106" y="22"/>
                  <a:pt x="129" y="22"/>
                  <a:pt x="130" y="22"/>
                </a:cubicBezTo>
                <a:cubicBezTo>
                  <a:pt x="150" y="22"/>
                  <a:pt x="166" y="38"/>
                  <a:pt x="166" y="58"/>
                </a:cubicBezTo>
                <a:cubicBezTo>
                  <a:pt x="166" y="72"/>
                  <a:pt x="158" y="85"/>
                  <a:pt x="145" y="91"/>
                </a:cubicBezTo>
                <a:cubicBezTo>
                  <a:pt x="106" y="91"/>
                  <a:pt x="106" y="91"/>
                  <a:pt x="106" y="91"/>
                </a:cubicBezTo>
                <a:cubicBezTo>
                  <a:pt x="106" y="49"/>
                  <a:pt x="106" y="49"/>
                  <a:pt x="106" y="49"/>
                </a:cubicBezTo>
                <a:cubicBezTo>
                  <a:pt x="57" y="49"/>
                  <a:pt x="57" y="49"/>
                  <a:pt x="57" y="49"/>
                </a:cubicBezTo>
                <a:cubicBezTo>
                  <a:pt x="57" y="91"/>
                  <a:pt x="57" y="91"/>
                  <a:pt x="57" y="91"/>
                </a:cubicBezTo>
                <a:cubicBezTo>
                  <a:pt x="33" y="91"/>
                  <a:pt x="33" y="91"/>
                  <a:pt x="33" y="91"/>
                </a:cubicBezTo>
                <a:lnTo>
                  <a:pt x="20" y="91"/>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32" name="Freeform 198"/>
          <p:cNvSpPr>
            <a:spLocks/>
          </p:cNvSpPr>
          <p:nvPr userDrawn="1"/>
        </p:nvSpPr>
        <p:spPr bwMode="auto">
          <a:xfrm>
            <a:off x="3960285" y="3860800"/>
            <a:ext cx="319617" cy="323850"/>
          </a:xfrm>
          <a:custGeom>
            <a:avLst/>
            <a:gdLst>
              <a:gd name="T0" fmla="*/ 39 w 151"/>
              <a:gd name="T1" fmla="*/ 0 h 204"/>
              <a:gd name="T2" fmla="*/ 39 w 151"/>
              <a:gd name="T3" fmla="*/ 107 h 204"/>
              <a:gd name="T4" fmla="*/ 0 w 151"/>
              <a:gd name="T5" fmla="*/ 107 h 204"/>
              <a:gd name="T6" fmla="*/ 76 w 151"/>
              <a:gd name="T7" fmla="*/ 204 h 204"/>
              <a:gd name="T8" fmla="*/ 151 w 151"/>
              <a:gd name="T9" fmla="*/ 107 h 204"/>
              <a:gd name="T10" fmla="*/ 115 w 151"/>
              <a:gd name="T11" fmla="*/ 107 h 204"/>
              <a:gd name="T12" fmla="*/ 115 w 151"/>
              <a:gd name="T13" fmla="*/ 0 h 204"/>
              <a:gd name="T14" fmla="*/ 39 w 151"/>
              <a:gd name="T15" fmla="*/ 0 h 2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04">
                <a:moveTo>
                  <a:pt x="39" y="0"/>
                </a:moveTo>
                <a:lnTo>
                  <a:pt x="39" y="107"/>
                </a:lnTo>
                <a:lnTo>
                  <a:pt x="0" y="107"/>
                </a:lnTo>
                <a:lnTo>
                  <a:pt x="76" y="204"/>
                </a:lnTo>
                <a:lnTo>
                  <a:pt x="151" y="107"/>
                </a:lnTo>
                <a:lnTo>
                  <a:pt x="115" y="107"/>
                </a:lnTo>
                <a:lnTo>
                  <a:pt x="115" y="0"/>
                </a:lnTo>
                <a:lnTo>
                  <a:pt x="39"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233" name="Group 232"/>
          <p:cNvGrpSpPr/>
          <p:nvPr userDrawn="1"/>
        </p:nvGrpSpPr>
        <p:grpSpPr>
          <a:xfrm>
            <a:off x="5782734" y="3381376"/>
            <a:ext cx="649817" cy="339725"/>
            <a:chOff x="4337050" y="3381375"/>
            <a:chExt cx="487363" cy="339725"/>
          </a:xfrm>
        </p:grpSpPr>
        <p:sp>
          <p:nvSpPr>
            <p:cNvPr id="234" name="Freeform 199"/>
            <p:cNvSpPr>
              <a:spLocks/>
            </p:cNvSpPr>
            <p:nvPr userDrawn="1"/>
          </p:nvSpPr>
          <p:spPr bwMode="auto">
            <a:xfrm>
              <a:off x="4527550" y="3459163"/>
              <a:ext cx="219075" cy="219075"/>
            </a:xfrm>
            <a:custGeom>
              <a:avLst/>
              <a:gdLst>
                <a:gd name="T0" fmla="*/ 29 w 57"/>
                <a:gd name="T1" fmla="*/ 0 h 57"/>
                <a:gd name="T2" fmla="*/ 15 w 57"/>
                <a:gd name="T3" fmla="*/ 3 h 57"/>
                <a:gd name="T4" fmla="*/ 22 w 57"/>
                <a:gd name="T5" fmla="*/ 10 h 57"/>
                <a:gd name="T6" fmla="*/ 15 w 57"/>
                <a:gd name="T7" fmla="*/ 17 h 57"/>
                <a:gd name="T8" fmla="*/ 8 w 57"/>
                <a:gd name="T9" fmla="*/ 10 h 57"/>
                <a:gd name="T10" fmla="*/ 8 w 57"/>
                <a:gd name="T11" fmla="*/ 8 h 57"/>
                <a:gd name="T12" fmla="*/ 0 w 57"/>
                <a:gd name="T13" fmla="*/ 28 h 57"/>
                <a:gd name="T14" fmla="*/ 29 w 57"/>
                <a:gd name="T15" fmla="*/ 57 h 57"/>
                <a:gd name="T16" fmla="*/ 57 w 57"/>
                <a:gd name="T17" fmla="*/ 28 h 57"/>
                <a:gd name="T18" fmla="*/ 29 w 57"/>
                <a:gd name="T19"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57">
                  <a:moveTo>
                    <a:pt x="29" y="0"/>
                  </a:moveTo>
                  <a:cubicBezTo>
                    <a:pt x="24" y="0"/>
                    <a:pt x="19" y="1"/>
                    <a:pt x="15" y="3"/>
                  </a:cubicBezTo>
                  <a:cubicBezTo>
                    <a:pt x="19" y="3"/>
                    <a:pt x="22" y="6"/>
                    <a:pt x="22" y="10"/>
                  </a:cubicBezTo>
                  <a:cubicBezTo>
                    <a:pt x="22" y="14"/>
                    <a:pt x="19" y="17"/>
                    <a:pt x="15" y="17"/>
                  </a:cubicBezTo>
                  <a:cubicBezTo>
                    <a:pt x="11" y="17"/>
                    <a:pt x="8" y="14"/>
                    <a:pt x="8" y="10"/>
                  </a:cubicBezTo>
                  <a:cubicBezTo>
                    <a:pt x="8" y="9"/>
                    <a:pt x="8" y="9"/>
                    <a:pt x="8" y="8"/>
                  </a:cubicBezTo>
                  <a:cubicBezTo>
                    <a:pt x="3" y="13"/>
                    <a:pt x="0" y="20"/>
                    <a:pt x="0" y="28"/>
                  </a:cubicBezTo>
                  <a:cubicBezTo>
                    <a:pt x="0" y="44"/>
                    <a:pt x="13" y="57"/>
                    <a:pt x="29" y="57"/>
                  </a:cubicBezTo>
                  <a:cubicBezTo>
                    <a:pt x="44" y="57"/>
                    <a:pt x="57" y="44"/>
                    <a:pt x="57" y="28"/>
                  </a:cubicBezTo>
                  <a:cubicBezTo>
                    <a:pt x="57" y="13"/>
                    <a:pt x="44" y="0"/>
                    <a:pt x="29"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35" name="Freeform 200"/>
            <p:cNvSpPr>
              <a:spLocks noEditPoints="1"/>
            </p:cNvSpPr>
            <p:nvPr userDrawn="1"/>
          </p:nvSpPr>
          <p:spPr bwMode="auto">
            <a:xfrm>
              <a:off x="4337050" y="3381375"/>
              <a:ext cx="487363" cy="339725"/>
            </a:xfrm>
            <a:custGeom>
              <a:avLst/>
              <a:gdLst>
                <a:gd name="T0" fmla="*/ 121 w 126"/>
                <a:gd name="T1" fmla="*/ 12 h 88"/>
                <a:gd name="T2" fmla="*/ 101 w 126"/>
                <a:gd name="T3" fmla="*/ 12 h 88"/>
                <a:gd name="T4" fmla="*/ 99 w 126"/>
                <a:gd name="T5" fmla="*/ 6 h 88"/>
                <a:gd name="T6" fmla="*/ 92 w 126"/>
                <a:gd name="T7" fmla="*/ 0 h 88"/>
                <a:gd name="T8" fmla="*/ 63 w 126"/>
                <a:gd name="T9" fmla="*/ 0 h 88"/>
                <a:gd name="T10" fmla="*/ 56 w 126"/>
                <a:gd name="T11" fmla="*/ 6 h 88"/>
                <a:gd name="T12" fmla="*/ 54 w 126"/>
                <a:gd name="T13" fmla="*/ 12 h 88"/>
                <a:gd name="T14" fmla="*/ 30 w 126"/>
                <a:gd name="T15" fmla="*/ 12 h 88"/>
                <a:gd name="T16" fmla="*/ 30 w 126"/>
                <a:gd name="T17" fmla="*/ 11 h 88"/>
                <a:gd name="T18" fmla="*/ 26 w 126"/>
                <a:gd name="T19" fmla="*/ 6 h 88"/>
                <a:gd name="T20" fmla="*/ 15 w 126"/>
                <a:gd name="T21" fmla="*/ 6 h 88"/>
                <a:gd name="T22" fmla="*/ 11 w 126"/>
                <a:gd name="T23" fmla="*/ 11 h 88"/>
                <a:gd name="T24" fmla="*/ 11 w 126"/>
                <a:gd name="T25" fmla="*/ 12 h 88"/>
                <a:gd name="T26" fmla="*/ 5 w 126"/>
                <a:gd name="T27" fmla="*/ 12 h 88"/>
                <a:gd name="T28" fmla="*/ 0 w 126"/>
                <a:gd name="T29" fmla="*/ 17 h 88"/>
                <a:gd name="T30" fmla="*/ 0 w 126"/>
                <a:gd name="T31" fmla="*/ 82 h 88"/>
                <a:gd name="T32" fmla="*/ 5 w 126"/>
                <a:gd name="T33" fmla="*/ 88 h 88"/>
                <a:gd name="T34" fmla="*/ 121 w 126"/>
                <a:gd name="T35" fmla="*/ 88 h 88"/>
                <a:gd name="T36" fmla="*/ 126 w 126"/>
                <a:gd name="T37" fmla="*/ 82 h 88"/>
                <a:gd name="T38" fmla="*/ 126 w 126"/>
                <a:gd name="T39" fmla="*/ 17 h 88"/>
                <a:gd name="T40" fmla="*/ 121 w 126"/>
                <a:gd name="T41" fmla="*/ 12 h 88"/>
                <a:gd name="T42" fmla="*/ 31 w 126"/>
                <a:gd name="T43" fmla="*/ 28 h 88"/>
                <a:gd name="T44" fmla="*/ 14 w 126"/>
                <a:gd name="T45" fmla="*/ 28 h 88"/>
                <a:gd name="T46" fmla="*/ 10 w 126"/>
                <a:gd name="T47" fmla="*/ 24 h 88"/>
                <a:gd name="T48" fmla="*/ 14 w 126"/>
                <a:gd name="T49" fmla="*/ 20 h 88"/>
                <a:gd name="T50" fmla="*/ 31 w 126"/>
                <a:gd name="T51" fmla="*/ 20 h 88"/>
                <a:gd name="T52" fmla="*/ 35 w 126"/>
                <a:gd name="T53" fmla="*/ 24 h 88"/>
                <a:gd name="T54" fmla="*/ 31 w 126"/>
                <a:gd name="T55" fmla="*/ 28 h 88"/>
                <a:gd name="T56" fmla="*/ 78 w 126"/>
                <a:gd name="T57" fmla="*/ 81 h 88"/>
                <a:gd name="T58" fmla="*/ 45 w 126"/>
                <a:gd name="T59" fmla="*/ 48 h 88"/>
                <a:gd name="T60" fmla="*/ 78 w 126"/>
                <a:gd name="T61" fmla="*/ 15 h 88"/>
                <a:gd name="T62" fmla="*/ 110 w 126"/>
                <a:gd name="T63" fmla="*/ 48 h 88"/>
                <a:gd name="T64" fmla="*/ 78 w 126"/>
                <a:gd name="T65" fmla="*/ 81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88">
                  <a:moveTo>
                    <a:pt x="121" y="12"/>
                  </a:moveTo>
                  <a:cubicBezTo>
                    <a:pt x="101" y="12"/>
                    <a:pt x="101" y="12"/>
                    <a:pt x="101" y="12"/>
                  </a:cubicBezTo>
                  <a:cubicBezTo>
                    <a:pt x="99" y="6"/>
                    <a:pt x="99" y="6"/>
                    <a:pt x="99" y="6"/>
                  </a:cubicBezTo>
                  <a:cubicBezTo>
                    <a:pt x="98" y="3"/>
                    <a:pt x="96" y="0"/>
                    <a:pt x="92" y="0"/>
                  </a:cubicBezTo>
                  <a:cubicBezTo>
                    <a:pt x="63" y="0"/>
                    <a:pt x="63" y="0"/>
                    <a:pt x="63" y="0"/>
                  </a:cubicBezTo>
                  <a:cubicBezTo>
                    <a:pt x="60" y="0"/>
                    <a:pt x="57" y="3"/>
                    <a:pt x="56" y="6"/>
                  </a:cubicBezTo>
                  <a:cubicBezTo>
                    <a:pt x="54" y="12"/>
                    <a:pt x="54" y="12"/>
                    <a:pt x="54" y="12"/>
                  </a:cubicBezTo>
                  <a:cubicBezTo>
                    <a:pt x="30" y="12"/>
                    <a:pt x="30" y="12"/>
                    <a:pt x="30" y="12"/>
                  </a:cubicBezTo>
                  <a:cubicBezTo>
                    <a:pt x="30" y="11"/>
                    <a:pt x="30" y="11"/>
                    <a:pt x="30" y="11"/>
                  </a:cubicBezTo>
                  <a:cubicBezTo>
                    <a:pt x="30" y="8"/>
                    <a:pt x="28" y="6"/>
                    <a:pt x="26" y="6"/>
                  </a:cubicBezTo>
                  <a:cubicBezTo>
                    <a:pt x="15" y="6"/>
                    <a:pt x="15" y="6"/>
                    <a:pt x="15" y="6"/>
                  </a:cubicBezTo>
                  <a:cubicBezTo>
                    <a:pt x="13" y="6"/>
                    <a:pt x="11" y="8"/>
                    <a:pt x="11" y="11"/>
                  </a:cubicBezTo>
                  <a:cubicBezTo>
                    <a:pt x="11" y="12"/>
                    <a:pt x="11" y="12"/>
                    <a:pt x="11" y="12"/>
                  </a:cubicBezTo>
                  <a:cubicBezTo>
                    <a:pt x="5" y="12"/>
                    <a:pt x="5" y="12"/>
                    <a:pt x="5" y="12"/>
                  </a:cubicBezTo>
                  <a:cubicBezTo>
                    <a:pt x="2" y="12"/>
                    <a:pt x="0" y="14"/>
                    <a:pt x="0" y="17"/>
                  </a:cubicBezTo>
                  <a:cubicBezTo>
                    <a:pt x="0" y="82"/>
                    <a:pt x="0" y="82"/>
                    <a:pt x="0" y="82"/>
                  </a:cubicBezTo>
                  <a:cubicBezTo>
                    <a:pt x="0" y="85"/>
                    <a:pt x="2" y="88"/>
                    <a:pt x="5" y="88"/>
                  </a:cubicBezTo>
                  <a:cubicBezTo>
                    <a:pt x="121" y="88"/>
                    <a:pt x="121" y="88"/>
                    <a:pt x="121" y="88"/>
                  </a:cubicBezTo>
                  <a:cubicBezTo>
                    <a:pt x="124" y="88"/>
                    <a:pt x="126" y="85"/>
                    <a:pt x="126" y="82"/>
                  </a:cubicBezTo>
                  <a:cubicBezTo>
                    <a:pt x="126" y="17"/>
                    <a:pt x="126" y="17"/>
                    <a:pt x="126" y="17"/>
                  </a:cubicBezTo>
                  <a:cubicBezTo>
                    <a:pt x="126" y="14"/>
                    <a:pt x="124" y="12"/>
                    <a:pt x="121" y="12"/>
                  </a:cubicBezTo>
                  <a:close/>
                  <a:moveTo>
                    <a:pt x="31" y="28"/>
                  </a:moveTo>
                  <a:cubicBezTo>
                    <a:pt x="14" y="28"/>
                    <a:pt x="14" y="28"/>
                    <a:pt x="14" y="28"/>
                  </a:cubicBezTo>
                  <a:cubicBezTo>
                    <a:pt x="12" y="28"/>
                    <a:pt x="10" y="26"/>
                    <a:pt x="10" y="24"/>
                  </a:cubicBezTo>
                  <a:cubicBezTo>
                    <a:pt x="10" y="22"/>
                    <a:pt x="12" y="20"/>
                    <a:pt x="14" y="20"/>
                  </a:cubicBezTo>
                  <a:cubicBezTo>
                    <a:pt x="31" y="20"/>
                    <a:pt x="31" y="20"/>
                    <a:pt x="31" y="20"/>
                  </a:cubicBezTo>
                  <a:cubicBezTo>
                    <a:pt x="33" y="20"/>
                    <a:pt x="35" y="22"/>
                    <a:pt x="35" y="24"/>
                  </a:cubicBezTo>
                  <a:cubicBezTo>
                    <a:pt x="35" y="26"/>
                    <a:pt x="33" y="28"/>
                    <a:pt x="31" y="28"/>
                  </a:cubicBezTo>
                  <a:close/>
                  <a:moveTo>
                    <a:pt x="78" y="81"/>
                  </a:moveTo>
                  <a:cubicBezTo>
                    <a:pt x="59" y="81"/>
                    <a:pt x="45" y="66"/>
                    <a:pt x="45" y="48"/>
                  </a:cubicBezTo>
                  <a:cubicBezTo>
                    <a:pt x="45" y="30"/>
                    <a:pt x="59" y="15"/>
                    <a:pt x="78" y="15"/>
                  </a:cubicBezTo>
                  <a:cubicBezTo>
                    <a:pt x="96" y="15"/>
                    <a:pt x="110" y="30"/>
                    <a:pt x="110" y="48"/>
                  </a:cubicBezTo>
                  <a:cubicBezTo>
                    <a:pt x="110" y="66"/>
                    <a:pt x="96" y="81"/>
                    <a:pt x="78" y="8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236" name="Group 235"/>
          <p:cNvGrpSpPr/>
          <p:nvPr userDrawn="1"/>
        </p:nvGrpSpPr>
        <p:grpSpPr>
          <a:xfrm>
            <a:off x="10231967" y="2925764"/>
            <a:ext cx="808567" cy="506413"/>
            <a:chOff x="7673975" y="2925763"/>
            <a:chExt cx="606425" cy="506413"/>
          </a:xfrm>
        </p:grpSpPr>
        <p:sp>
          <p:nvSpPr>
            <p:cNvPr id="237" name="Rectangle 201"/>
            <p:cNvSpPr>
              <a:spLocks noChangeArrowheads="1"/>
            </p:cNvSpPr>
            <p:nvPr userDrawn="1"/>
          </p:nvSpPr>
          <p:spPr bwMode="auto">
            <a:xfrm>
              <a:off x="7894638" y="3006725"/>
              <a:ext cx="73025" cy="42863"/>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38" name="Rectangle 202"/>
            <p:cNvSpPr>
              <a:spLocks noChangeArrowheads="1"/>
            </p:cNvSpPr>
            <p:nvPr userDrawn="1"/>
          </p:nvSpPr>
          <p:spPr bwMode="auto">
            <a:xfrm>
              <a:off x="7805738" y="3238500"/>
              <a:ext cx="42863" cy="69850"/>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39" name="Rectangle 203"/>
            <p:cNvSpPr>
              <a:spLocks noChangeArrowheads="1"/>
            </p:cNvSpPr>
            <p:nvPr userDrawn="1"/>
          </p:nvSpPr>
          <p:spPr bwMode="auto">
            <a:xfrm>
              <a:off x="8167688" y="3103563"/>
              <a:ext cx="42863" cy="7302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40" name="Freeform 204"/>
            <p:cNvSpPr>
              <a:spLocks noEditPoints="1"/>
            </p:cNvSpPr>
            <p:nvPr userDrawn="1"/>
          </p:nvSpPr>
          <p:spPr bwMode="auto">
            <a:xfrm>
              <a:off x="7673975" y="2925763"/>
              <a:ext cx="606425" cy="506413"/>
            </a:xfrm>
            <a:custGeom>
              <a:avLst/>
              <a:gdLst>
                <a:gd name="T0" fmla="*/ 38 w 157"/>
                <a:gd name="T1" fmla="*/ 0 h 131"/>
                <a:gd name="T2" fmla="*/ 38 w 157"/>
                <a:gd name="T3" fmla="*/ 35 h 131"/>
                <a:gd name="T4" fmla="*/ 35 w 157"/>
                <a:gd name="T5" fmla="*/ 38 h 131"/>
                <a:gd name="T6" fmla="*/ 0 w 157"/>
                <a:gd name="T7" fmla="*/ 38 h 131"/>
                <a:gd name="T8" fmla="*/ 0 w 157"/>
                <a:gd name="T9" fmla="*/ 131 h 131"/>
                <a:gd name="T10" fmla="*/ 157 w 157"/>
                <a:gd name="T11" fmla="*/ 131 h 131"/>
                <a:gd name="T12" fmla="*/ 157 w 157"/>
                <a:gd name="T13" fmla="*/ 0 h 131"/>
                <a:gd name="T14" fmla="*/ 38 w 157"/>
                <a:gd name="T15" fmla="*/ 0 h 131"/>
                <a:gd name="T16" fmla="*/ 146 w 157"/>
                <a:gd name="T17" fmla="*/ 72 h 131"/>
                <a:gd name="T18" fmla="*/ 128 w 157"/>
                <a:gd name="T19" fmla="*/ 72 h 131"/>
                <a:gd name="T20" fmla="*/ 128 w 157"/>
                <a:gd name="T21" fmla="*/ 86 h 131"/>
                <a:gd name="T22" fmla="*/ 121 w 157"/>
                <a:gd name="T23" fmla="*/ 86 h 131"/>
                <a:gd name="T24" fmla="*/ 121 w 157"/>
                <a:gd name="T25" fmla="*/ 38 h 131"/>
                <a:gd name="T26" fmla="*/ 98 w 157"/>
                <a:gd name="T27" fmla="*/ 38 h 131"/>
                <a:gd name="T28" fmla="*/ 98 w 157"/>
                <a:gd name="T29" fmla="*/ 46 h 131"/>
                <a:gd name="T30" fmla="*/ 91 w 157"/>
                <a:gd name="T31" fmla="*/ 46 h 131"/>
                <a:gd name="T32" fmla="*/ 91 w 157"/>
                <a:gd name="T33" fmla="*/ 38 h 131"/>
                <a:gd name="T34" fmla="*/ 83 w 157"/>
                <a:gd name="T35" fmla="*/ 38 h 131"/>
                <a:gd name="T36" fmla="*/ 52 w 157"/>
                <a:gd name="T37" fmla="*/ 38 h 131"/>
                <a:gd name="T38" fmla="*/ 52 w 157"/>
                <a:gd name="T39" fmla="*/ 70 h 131"/>
                <a:gd name="T40" fmla="*/ 87 w 157"/>
                <a:gd name="T41" fmla="*/ 70 h 131"/>
                <a:gd name="T42" fmla="*/ 88 w 157"/>
                <a:gd name="T43" fmla="*/ 70 h 131"/>
                <a:gd name="T44" fmla="*/ 91 w 157"/>
                <a:gd name="T45" fmla="*/ 70 h 131"/>
                <a:gd name="T46" fmla="*/ 91 w 157"/>
                <a:gd name="T47" fmla="*/ 54 h 131"/>
                <a:gd name="T48" fmla="*/ 98 w 157"/>
                <a:gd name="T49" fmla="*/ 54 h 131"/>
                <a:gd name="T50" fmla="*/ 98 w 157"/>
                <a:gd name="T51" fmla="*/ 70 h 131"/>
                <a:gd name="T52" fmla="*/ 108 w 157"/>
                <a:gd name="T53" fmla="*/ 70 h 131"/>
                <a:gd name="T54" fmla="*/ 108 w 157"/>
                <a:gd name="T55" fmla="*/ 76 h 131"/>
                <a:gd name="T56" fmla="*/ 88 w 157"/>
                <a:gd name="T57" fmla="*/ 76 h 131"/>
                <a:gd name="T58" fmla="*/ 87 w 157"/>
                <a:gd name="T59" fmla="*/ 76 h 131"/>
                <a:gd name="T60" fmla="*/ 52 w 157"/>
                <a:gd name="T61" fmla="*/ 76 h 131"/>
                <a:gd name="T62" fmla="*/ 52 w 157"/>
                <a:gd name="T63" fmla="*/ 106 h 131"/>
                <a:gd name="T64" fmla="*/ 52 w 157"/>
                <a:gd name="T65" fmla="*/ 106 h 131"/>
                <a:gd name="T66" fmla="*/ 52 w 157"/>
                <a:gd name="T67" fmla="*/ 107 h 131"/>
                <a:gd name="T68" fmla="*/ 76 w 157"/>
                <a:gd name="T69" fmla="*/ 107 h 131"/>
                <a:gd name="T70" fmla="*/ 76 w 157"/>
                <a:gd name="T71" fmla="*/ 95 h 131"/>
                <a:gd name="T72" fmla="*/ 83 w 157"/>
                <a:gd name="T73" fmla="*/ 95 h 131"/>
                <a:gd name="T74" fmla="*/ 83 w 157"/>
                <a:gd name="T75" fmla="*/ 107 h 131"/>
                <a:gd name="T76" fmla="*/ 121 w 157"/>
                <a:gd name="T77" fmla="*/ 107 h 131"/>
                <a:gd name="T78" fmla="*/ 121 w 157"/>
                <a:gd name="T79" fmla="*/ 97 h 131"/>
                <a:gd name="T80" fmla="*/ 128 w 157"/>
                <a:gd name="T81" fmla="*/ 97 h 131"/>
                <a:gd name="T82" fmla="*/ 128 w 157"/>
                <a:gd name="T83" fmla="*/ 114 h 131"/>
                <a:gd name="T84" fmla="*/ 45 w 157"/>
                <a:gd name="T85" fmla="*/ 114 h 131"/>
                <a:gd name="T86" fmla="*/ 45 w 157"/>
                <a:gd name="T87" fmla="*/ 106 h 131"/>
                <a:gd name="T88" fmla="*/ 28 w 157"/>
                <a:gd name="T89" fmla="*/ 106 h 131"/>
                <a:gd name="T90" fmla="*/ 28 w 157"/>
                <a:gd name="T91" fmla="*/ 74 h 131"/>
                <a:gd name="T92" fmla="*/ 45 w 157"/>
                <a:gd name="T93" fmla="*/ 74 h 131"/>
                <a:gd name="T94" fmla="*/ 45 w 157"/>
                <a:gd name="T95" fmla="*/ 32 h 131"/>
                <a:gd name="T96" fmla="*/ 51 w 157"/>
                <a:gd name="T97" fmla="*/ 32 h 131"/>
                <a:gd name="T98" fmla="*/ 51 w 157"/>
                <a:gd name="T99" fmla="*/ 14 h 131"/>
                <a:gd name="T100" fmla="*/ 83 w 157"/>
                <a:gd name="T101" fmla="*/ 14 h 131"/>
                <a:gd name="T102" fmla="*/ 83 w 157"/>
                <a:gd name="T103" fmla="*/ 32 h 131"/>
                <a:gd name="T104" fmla="*/ 128 w 157"/>
                <a:gd name="T105" fmla="*/ 32 h 131"/>
                <a:gd name="T106" fmla="*/ 128 w 157"/>
                <a:gd name="T107" fmla="*/ 39 h 131"/>
                <a:gd name="T108" fmla="*/ 146 w 157"/>
                <a:gd name="T109" fmla="*/ 39 h 131"/>
                <a:gd name="T110" fmla="*/ 146 w 157"/>
                <a:gd name="T111" fmla="*/ 72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7" h="131">
                  <a:moveTo>
                    <a:pt x="38" y="0"/>
                  </a:moveTo>
                  <a:cubicBezTo>
                    <a:pt x="38" y="35"/>
                    <a:pt x="38" y="35"/>
                    <a:pt x="38" y="35"/>
                  </a:cubicBezTo>
                  <a:cubicBezTo>
                    <a:pt x="38" y="37"/>
                    <a:pt x="37" y="38"/>
                    <a:pt x="35" y="38"/>
                  </a:cubicBezTo>
                  <a:cubicBezTo>
                    <a:pt x="0" y="38"/>
                    <a:pt x="0" y="38"/>
                    <a:pt x="0" y="38"/>
                  </a:cubicBezTo>
                  <a:cubicBezTo>
                    <a:pt x="0" y="131"/>
                    <a:pt x="0" y="131"/>
                    <a:pt x="0" y="131"/>
                  </a:cubicBezTo>
                  <a:cubicBezTo>
                    <a:pt x="157" y="131"/>
                    <a:pt x="157" y="131"/>
                    <a:pt x="157" y="131"/>
                  </a:cubicBezTo>
                  <a:cubicBezTo>
                    <a:pt x="157" y="0"/>
                    <a:pt x="157" y="0"/>
                    <a:pt x="157" y="0"/>
                  </a:cubicBezTo>
                  <a:lnTo>
                    <a:pt x="38" y="0"/>
                  </a:lnTo>
                  <a:close/>
                  <a:moveTo>
                    <a:pt x="146" y="72"/>
                  </a:moveTo>
                  <a:cubicBezTo>
                    <a:pt x="128" y="72"/>
                    <a:pt x="128" y="72"/>
                    <a:pt x="128" y="72"/>
                  </a:cubicBezTo>
                  <a:cubicBezTo>
                    <a:pt x="128" y="86"/>
                    <a:pt x="128" y="86"/>
                    <a:pt x="128" y="86"/>
                  </a:cubicBezTo>
                  <a:cubicBezTo>
                    <a:pt x="121" y="86"/>
                    <a:pt x="121" y="86"/>
                    <a:pt x="121" y="86"/>
                  </a:cubicBezTo>
                  <a:cubicBezTo>
                    <a:pt x="121" y="38"/>
                    <a:pt x="121" y="38"/>
                    <a:pt x="121" y="38"/>
                  </a:cubicBezTo>
                  <a:cubicBezTo>
                    <a:pt x="98" y="38"/>
                    <a:pt x="98" y="38"/>
                    <a:pt x="98" y="38"/>
                  </a:cubicBezTo>
                  <a:cubicBezTo>
                    <a:pt x="98" y="46"/>
                    <a:pt x="98" y="46"/>
                    <a:pt x="98" y="46"/>
                  </a:cubicBezTo>
                  <a:cubicBezTo>
                    <a:pt x="91" y="46"/>
                    <a:pt x="91" y="46"/>
                    <a:pt x="91" y="46"/>
                  </a:cubicBezTo>
                  <a:cubicBezTo>
                    <a:pt x="91" y="38"/>
                    <a:pt x="91" y="38"/>
                    <a:pt x="91" y="38"/>
                  </a:cubicBezTo>
                  <a:cubicBezTo>
                    <a:pt x="83" y="38"/>
                    <a:pt x="83" y="38"/>
                    <a:pt x="83" y="38"/>
                  </a:cubicBezTo>
                  <a:cubicBezTo>
                    <a:pt x="52" y="38"/>
                    <a:pt x="52" y="38"/>
                    <a:pt x="52" y="38"/>
                  </a:cubicBezTo>
                  <a:cubicBezTo>
                    <a:pt x="52" y="70"/>
                    <a:pt x="52" y="70"/>
                    <a:pt x="52" y="70"/>
                  </a:cubicBezTo>
                  <a:cubicBezTo>
                    <a:pt x="87" y="70"/>
                    <a:pt x="87" y="70"/>
                    <a:pt x="87" y="70"/>
                  </a:cubicBezTo>
                  <a:cubicBezTo>
                    <a:pt x="88" y="70"/>
                    <a:pt x="88" y="70"/>
                    <a:pt x="88" y="70"/>
                  </a:cubicBezTo>
                  <a:cubicBezTo>
                    <a:pt x="91" y="70"/>
                    <a:pt x="91" y="70"/>
                    <a:pt x="91" y="70"/>
                  </a:cubicBezTo>
                  <a:cubicBezTo>
                    <a:pt x="91" y="54"/>
                    <a:pt x="91" y="54"/>
                    <a:pt x="91" y="54"/>
                  </a:cubicBezTo>
                  <a:cubicBezTo>
                    <a:pt x="98" y="54"/>
                    <a:pt x="98" y="54"/>
                    <a:pt x="98" y="54"/>
                  </a:cubicBezTo>
                  <a:cubicBezTo>
                    <a:pt x="98" y="70"/>
                    <a:pt x="98" y="70"/>
                    <a:pt x="98" y="70"/>
                  </a:cubicBezTo>
                  <a:cubicBezTo>
                    <a:pt x="108" y="70"/>
                    <a:pt x="108" y="70"/>
                    <a:pt x="108" y="70"/>
                  </a:cubicBezTo>
                  <a:cubicBezTo>
                    <a:pt x="108" y="76"/>
                    <a:pt x="108" y="76"/>
                    <a:pt x="108" y="76"/>
                  </a:cubicBezTo>
                  <a:cubicBezTo>
                    <a:pt x="88" y="76"/>
                    <a:pt x="88" y="76"/>
                    <a:pt x="88" y="76"/>
                  </a:cubicBezTo>
                  <a:cubicBezTo>
                    <a:pt x="87" y="76"/>
                    <a:pt x="87" y="76"/>
                    <a:pt x="87" y="76"/>
                  </a:cubicBezTo>
                  <a:cubicBezTo>
                    <a:pt x="52" y="76"/>
                    <a:pt x="52" y="76"/>
                    <a:pt x="52" y="76"/>
                  </a:cubicBezTo>
                  <a:cubicBezTo>
                    <a:pt x="52" y="106"/>
                    <a:pt x="52" y="106"/>
                    <a:pt x="52" y="106"/>
                  </a:cubicBezTo>
                  <a:cubicBezTo>
                    <a:pt x="52" y="106"/>
                    <a:pt x="52" y="106"/>
                    <a:pt x="52" y="106"/>
                  </a:cubicBezTo>
                  <a:cubicBezTo>
                    <a:pt x="52" y="107"/>
                    <a:pt x="52" y="107"/>
                    <a:pt x="52" y="107"/>
                  </a:cubicBezTo>
                  <a:cubicBezTo>
                    <a:pt x="76" y="107"/>
                    <a:pt x="76" y="107"/>
                    <a:pt x="76" y="107"/>
                  </a:cubicBezTo>
                  <a:cubicBezTo>
                    <a:pt x="76" y="95"/>
                    <a:pt x="76" y="95"/>
                    <a:pt x="76" y="95"/>
                  </a:cubicBezTo>
                  <a:cubicBezTo>
                    <a:pt x="83" y="95"/>
                    <a:pt x="83" y="95"/>
                    <a:pt x="83" y="95"/>
                  </a:cubicBezTo>
                  <a:cubicBezTo>
                    <a:pt x="83" y="107"/>
                    <a:pt x="83" y="107"/>
                    <a:pt x="83" y="107"/>
                  </a:cubicBezTo>
                  <a:cubicBezTo>
                    <a:pt x="121" y="107"/>
                    <a:pt x="121" y="107"/>
                    <a:pt x="121" y="107"/>
                  </a:cubicBezTo>
                  <a:cubicBezTo>
                    <a:pt x="121" y="97"/>
                    <a:pt x="121" y="97"/>
                    <a:pt x="121" y="97"/>
                  </a:cubicBezTo>
                  <a:cubicBezTo>
                    <a:pt x="128" y="97"/>
                    <a:pt x="128" y="97"/>
                    <a:pt x="128" y="97"/>
                  </a:cubicBezTo>
                  <a:cubicBezTo>
                    <a:pt x="128" y="114"/>
                    <a:pt x="128" y="114"/>
                    <a:pt x="128" y="114"/>
                  </a:cubicBezTo>
                  <a:cubicBezTo>
                    <a:pt x="45" y="114"/>
                    <a:pt x="45" y="114"/>
                    <a:pt x="45" y="114"/>
                  </a:cubicBezTo>
                  <a:cubicBezTo>
                    <a:pt x="45" y="106"/>
                    <a:pt x="45" y="106"/>
                    <a:pt x="45" y="106"/>
                  </a:cubicBezTo>
                  <a:cubicBezTo>
                    <a:pt x="28" y="106"/>
                    <a:pt x="28" y="106"/>
                    <a:pt x="28" y="106"/>
                  </a:cubicBezTo>
                  <a:cubicBezTo>
                    <a:pt x="28" y="74"/>
                    <a:pt x="28" y="74"/>
                    <a:pt x="28" y="74"/>
                  </a:cubicBezTo>
                  <a:cubicBezTo>
                    <a:pt x="45" y="74"/>
                    <a:pt x="45" y="74"/>
                    <a:pt x="45" y="74"/>
                  </a:cubicBezTo>
                  <a:cubicBezTo>
                    <a:pt x="45" y="32"/>
                    <a:pt x="45" y="32"/>
                    <a:pt x="45" y="32"/>
                  </a:cubicBezTo>
                  <a:cubicBezTo>
                    <a:pt x="51" y="32"/>
                    <a:pt x="51" y="32"/>
                    <a:pt x="51" y="32"/>
                  </a:cubicBezTo>
                  <a:cubicBezTo>
                    <a:pt x="51" y="14"/>
                    <a:pt x="51" y="14"/>
                    <a:pt x="51" y="14"/>
                  </a:cubicBezTo>
                  <a:cubicBezTo>
                    <a:pt x="83" y="14"/>
                    <a:pt x="83" y="14"/>
                    <a:pt x="83" y="14"/>
                  </a:cubicBezTo>
                  <a:cubicBezTo>
                    <a:pt x="83" y="32"/>
                    <a:pt x="83" y="32"/>
                    <a:pt x="83" y="32"/>
                  </a:cubicBezTo>
                  <a:cubicBezTo>
                    <a:pt x="128" y="32"/>
                    <a:pt x="128" y="32"/>
                    <a:pt x="128" y="32"/>
                  </a:cubicBezTo>
                  <a:cubicBezTo>
                    <a:pt x="128" y="39"/>
                    <a:pt x="128" y="39"/>
                    <a:pt x="128" y="39"/>
                  </a:cubicBezTo>
                  <a:cubicBezTo>
                    <a:pt x="146" y="39"/>
                    <a:pt x="146" y="39"/>
                    <a:pt x="146" y="39"/>
                  </a:cubicBezTo>
                  <a:lnTo>
                    <a:pt x="146" y="72"/>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41" name="Freeform 206"/>
            <p:cNvSpPr>
              <a:spLocks/>
            </p:cNvSpPr>
            <p:nvPr userDrawn="1"/>
          </p:nvSpPr>
          <p:spPr bwMode="auto">
            <a:xfrm>
              <a:off x="7678738" y="2941638"/>
              <a:ext cx="107950" cy="107950"/>
            </a:xfrm>
            <a:custGeom>
              <a:avLst/>
              <a:gdLst>
                <a:gd name="T0" fmla="*/ 68 w 68"/>
                <a:gd name="T1" fmla="*/ 0 h 68"/>
                <a:gd name="T2" fmla="*/ 0 w 68"/>
                <a:gd name="T3" fmla="*/ 68 h 68"/>
                <a:gd name="T4" fmla="*/ 68 w 68"/>
                <a:gd name="T5" fmla="*/ 68 h 68"/>
                <a:gd name="T6" fmla="*/ 68 w 68"/>
                <a:gd name="T7" fmla="*/ 0 h 68"/>
              </a:gdLst>
              <a:ahLst/>
              <a:cxnLst>
                <a:cxn ang="0">
                  <a:pos x="T0" y="T1"/>
                </a:cxn>
                <a:cxn ang="0">
                  <a:pos x="T2" y="T3"/>
                </a:cxn>
                <a:cxn ang="0">
                  <a:pos x="T4" y="T5"/>
                </a:cxn>
                <a:cxn ang="0">
                  <a:pos x="T6" y="T7"/>
                </a:cxn>
              </a:cxnLst>
              <a:rect l="0" t="0" r="r" b="b"/>
              <a:pathLst>
                <a:path w="68" h="68">
                  <a:moveTo>
                    <a:pt x="68" y="0"/>
                  </a:moveTo>
                  <a:lnTo>
                    <a:pt x="0" y="68"/>
                  </a:lnTo>
                  <a:lnTo>
                    <a:pt x="68" y="68"/>
                  </a:lnTo>
                  <a:lnTo>
                    <a:pt x="6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242" name="Group 241"/>
          <p:cNvGrpSpPr/>
          <p:nvPr userDrawn="1"/>
        </p:nvGrpSpPr>
        <p:grpSpPr>
          <a:xfrm>
            <a:off x="10447867" y="1778000"/>
            <a:ext cx="632884" cy="490538"/>
            <a:chOff x="7835900" y="1778000"/>
            <a:chExt cx="474663" cy="490538"/>
          </a:xfrm>
        </p:grpSpPr>
        <p:sp>
          <p:nvSpPr>
            <p:cNvPr id="243" name="Freeform 207"/>
            <p:cNvSpPr>
              <a:spLocks/>
            </p:cNvSpPr>
            <p:nvPr userDrawn="1"/>
          </p:nvSpPr>
          <p:spPr bwMode="auto">
            <a:xfrm>
              <a:off x="7835900" y="1974850"/>
              <a:ext cx="309563" cy="293688"/>
            </a:xfrm>
            <a:custGeom>
              <a:avLst/>
              <a:gdLst>
                <a:gd name="T0" fmla="*/ 22 w 80"/>
                <a:gd name="T1" fmla="*/ 0 h 76"/>
                <a:gd name="T2" fmla="*/ 10 w 80"/>
                <a:gd name="T3" fmla="*/ 19 h 76"/>
                <a:gd name="T4" fmla="*/ 21 w 80"/>
                <a:gd name="T5" fmla="*/ 66 h 76"/>
                <a:gd name="T6" fmla="*/ 68 w 80"/>
                <a:gd name="T7" fmla="*/ 55 h 76"/>
                <a:gd name="T8" fmla="*/ 80 w 80"/>
                <a:gd name="T9" fmla="*/ 36 h 76"/>
                <a:gd name="T10" fmla="*/ 22 w 80"/>
                <a:gd name="T11" fmla="*/ 0 h 76"/>
              </a:gdLst>
              <a:ahLst/>
              <a:cxnLst>
                <a:cxn ang="0">
                  <a:pos x="T0" y="T1"/>
                </a:cxn>
                <a:cxn ang="0">
                  <a:pos x="T2" y="T3"/>
                </a:cxn>
                <a:cxn ang="0">
                  <a:pos x="T4" y="T5"/>
                </a:cxn>
                <a:cxn ang="0">
                  <a:pos x="T6" y="T7"/>
                </a:cxn>
                <a:cxn ang="0">
                  <a:pos x="T8" y="T9"/>
                </a:cxn>
                <a:cxn ang="0">
                  <a:pos x="T10" y="T11"/>
                </a:cxn>
              </a:cxnLst>
              <a:rect l="0" t="0" r="r" b="b"/>
              <a:pathLst>
                <a:path w="80" h="76">
                  <a:moveTo>
                    <a:pt x="22" y="0"/>
                  </a:moveTo>
                  <a:cubicBezTo>
                    <a:pt x="10" y="19"/>
                    <a:pt x="10" y="19"/>
                    <a:pt x="10" y="19"/>
                  </a:cubicBezTo>
                  <a:cubicBezTo>
                    <a:pt x="0" y="35"/>
                    <a:pt x="5" y="56"/>
                    <a:pt x="21" y="66"/>
                  </a:cubicBezTo>
                  <a:cubicBezTo>
                    <a:pt x="37" y="76"/>
                    <a:pt x="58" y="71"/>
                    <a:pt x="68" y="55"/>
                  </a:cubicBezTo>
                  <a:cubicBezTo>
                    <a:pt x="80" y="36"/>
                    <a:pt x="80" y="36"/>
                    <a:pt x="80" y="36"/>
                  </a:cubicBezTo>
                  <a:cubicBezTo>
                    <a:pt x="70" y="36"/>
                    <a:pt x="45" y="30"/>
                    <a:pt x="22"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44" name="Freeform 208"/>
            <p:cNvSpPr>
              <a:spLocks noEditPoints="1"/>
            </p:cNvSpPr>
            <p:nvPr userDrawn="1"/>
          </p:nvSpPr>
          <p:spPr bwMode="auto">
            <a:xfrm>
              <a:off x="7929563" y="1778000"/>
              <a:ext cx="381000" cy="320675"/>
            </a:xfrm>
            <a:custGeom>
              <a:avLst/>
              <a:gdLst>
                <a:gd name="T0" fmla="*/ 94 w 99"/>
                <a:gd name="T1" fmla="*/ 0 h 83"/>
                <a:gd name="T2" fmla="*/ 88 w 99"/>
                <a:gd name="T3" fmla="*/ 19 h 83"/>
                <a:gd name="T4" fmla="*/ 67 w 99"/>
                <a:gd name="T5" fmla="*/ 24 h 83"/>
                <a:gd name="T6" fmla="*/ 48 w 99"/>
                <a:gd name="T7" fmla="*/ 26 h 83"/>
                <a:gd name="T8" fmla="*/ 5 w 99"/>
                <a:gd name="T9" fmla="*/ 39 h 83"/>
                <a:gd name="T10" fmla="*/ 0 w 99"/>
                <a:gd name="T11" fmla="*/ 47 h 83"/>
                <a:gd name="T12" fmla="*/ 59 w 99"/>
                <a:gd name="T13" fmla="*/ 83 h 83"/>
                <a:gd name="T14" fmla="*/ 64 w 99"/>
                <a:gd name="T15" fmla="*/ 75 h 83"/>
                <a:gd name="T16" fmla="*/ 56 w 99"/>
                <a:gd name="T17" fmla="*/ 31 h 83"/>
                <a:gd name="T18" fmla="*/ 66 w 99"/>
                <a:gd name="T19" fmla="*/ 29 h 83"/>
                <a:gd name="T20" fmla="*/ 94 w 99"/>
                <a:gd name="T21" fmla="*/ 21 h 83"/>
                <a:gd name="T22" fmla="*/ 98 w 99"/>
                <a:gd name="T23" fmla="*/ 3 h 83"/>
                <a:gd name="T24" fmla="*/ 40 w 99"/>
                <a:gd name="T25" fmla="*/ 59 h 83"/>
                <a:gd name="T26" fmla="*/ 32 w 99"/>
                <a:gd name="T27" fmla="*/ 61 h 83"/>
                <a:gd name="T28" fmla="*/ 30 w 99"/>
                <a:gd name="T29" fmla="*/ 53 h 83"/>
                <a:gd name="T30" fmla="*/ 38 w 99"/>
                <a:gd name="T31" fmla="*/ 39 h 83"/>
                <a:gd name="T32" fmla="*/ 47 w 99"/>
                <a:gd name="T33" fmla="*/ 37 h 83"/>
                <a:gd name="T34" fmla="*/ 49 w 99"/>
                <a:gd name="T35" fmla="*/ 45 h 83"/>
                <a:gd name="T36" fmla="*/ 40 w 99"/>
                <a:gd name="T37" fmla="*/ 5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3">
                  <a:moveTo>
                    <a:pt x="94" y="0"/>
                  </a:moveTo>
                  <a:cubicBezTo>
                    <a:pt x="93" y="8"/>
                    <a:pt x="88" y="19"/>
                    <a:pt x="88" y="19"/>
                  </a:cubicBezTo>
                  <a:cubicBezTo>
                    <a:pt x="79" y="33"/>
                    <a:pt x="67" y="24"/>
                    <a:pt x="67" y="24"/>
                  </a:cubicBezTo>
                  <a:cubicBezTo>
                    <a:pt x="56" y="17"/>
                    <a:pt x="50" y="22"/>
                    <a:pt x="48" y="26"/>
                  </a:cubicBezTo>
                  <a:cubicBezTo>
                    <a:pt x="32" y="19"/>
                    <a:pt x="14" y="25"/>
                    <a:pt x="5" y="39"/>
                  </a:cubicBezTo>
                  <a:cubicBezTo>
                    <a:pt x="0" y="47"/>
                    <a:pt x="0" y="47"/>
                    <a:pt x="0" y="47"/>
                  </a:cubicBezTo>
                  <a:cubicBezTo>
                    <a:pt x="7" y="57"/>
                    <a:pt x="28" y="81"/>
                    <a:pt x="59" y="83"/>
                  </a:cubicBezTo>
                  <a:cubicBezTo>
                    <a:pt x="64" y="75"/>
                    <a:pt x="64" y="75"/>
                    <a:pt x="64" y="75"/>
                  </a:cubicBezTo>
                  <a:cubicBezTo>
                    <a:pt x="73" y="60"/>
                    <a:pt x="69" y="41"/>
                    <a:pt x="56" y="31"/>
                  </a:cubicBezTo>
                  <a:cubicBezTo>
                    <a:pt x="59" y="26"/>
                    <a:pt x="66" y="29"/>
                    <a:pt x="66" y="29"/>
                  </a:cubicBezTo>
                  <a:cubicBezTo>
                    <a:pt x="86" y="42"/>
                    <a:pt x="94" y="21"/>
                    <a:pt x="94" y="21"/>
                  </a:cubicBezTo>
                  <a:cubicBezTo>
                    <a:pt x="94" y="21"/>
                    <a:pt x="99" y="12"/>
                    <a:pt x="98" y="3"/>
                  </a:cubicBezTo>
                  <a:moveTo>
                    <a:pt x="40" y="59"/>
                  </a:moveTo>
                  <a:cubicBezTo>
                    <a:pt x="38" y="62"/>
                    <a:pt x="35" y="63"/>
                    <a:pt x="32" y="61"/>
                  </a:cubicBezTo>
                  <a:cubicBezTo>
                    <a:pt x="29" y="59"/>
                    <a:pt x="28" y="56"/>
                    <a:pt x="30" y="53"/>
                  </a:cubicBezTo>
                  <a:cubicBezTo>
                    <a:pt x="38" y="39"/>
                    <a:pt x="38" y="39"/>
                    <a:pt x="38" y="39"/>
                  </a:cubicBezTo>
                  <a:cubicBezTo>
                    <a:pt x="40" y="36"/>
                    <a:pt x="44" y="35"/>
                    <a:pt x="47" y="37"/>
                  </a:cubicBezTo>
                  <a:cubicBezTo>
                    <a:pt x="49" y="39"/>
                    <a:pt x="50" y="43"/>
                    <a:pt x="49" y="45"/>
                  </a:cubicBezTo>
                  <a:lnTo>
                    <a:pt x="40" y="59"/>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245" name="Group 244"/>
          <p:cNvGrpSpPr/>
          <p:nvPr userDrawn="1"/>
        </p:nvGrpSpPr>
        <p:grpSpPr>
          <a:xfrm>
            <a:off x="8970434" y="1284289"/>
            <a:ext cx="783167" cy="382587"/>
            <a:chOff x="6727825" y="1284288"/>
            <a:chExt cx="587375" cy="382587"/>
          </a:xfrm>
        </p:grpSpPr>
        <p:sp>
          <p:nvSpPr>
            <p:cNvPr id="246" name="Oval 209"/>
            <p:cNvSpPr>
              <a:spLocks noChangeArrowheads="1"/>
            </p:cNvSpPr>
            <p:nvPr userDrawn="1"/>
          </p:nvSpPr>
          <p:spPr bwMode="auto">
            <a:xfrm>
              <a:off x="6808788" y="1303338"/>
              <a:ext cx="115888" cy="1158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47" name="Oval 210"/>
            <p:cNvSpPr>
              <a:spLocks noChangeArrowheads="1"/>
            </p:cNvSpPr>
            <p:nvPr userDrawn="1"/>
          </p:nvSpPr>
          <p:spPr bwMode="auto">
            <a:xfrm>
              <a:off x="7113588" y="1303338"/>
              <a:ext cx="115888" cy="115888"/>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48" name="Oval 211"/>
            <p:cNvSpPr>
              <a:spLocks noChangeArrowheads="1"/>
            </p:cNvSpPr>
            <p:nvPr userDrawn="1"/>
          </p:nvSpPr>
          <p:spPr bwMode="auto">
            <a:xfrm>
              <a:off x="6959600" y="1284288"/>
              <a:ext cx="123825" cy="123825"/>
            </a:xfrm>
            <a:prstGeom prst="ellipse">
              <a:avLst/>
            </a:pr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49" name="Freeform 212"/>
            <p:cNvSpPr>
              <a:spLocks/>
            </p:cNvSpPr>
            <p:nvPr userDrawn="1"/>
          </p:nvSpPr>
          <p:spPr bwMode="auto">
            <a:xfrm>
              <a:off x="6727825" y="1419225"/>
              <a:ext cx="587375" cy="247650"/>
            </a:xfrm>
            <a:custGeom>
              <a:avLst/>
              <a:gdLst>
                <a:gd name="T0" fmla="*/ 149 w 152"/>
                <a:gd name="T1" fmla="*/ 57 h 64"/>
                <a:gd name="T2" fmla="*/ 131 w 152"/>
                <a:gd name="T3" fmla="*/ 57 h 64"/>
                <a:gd name="T4" fmla="*/ 131 w 152"/>
                <a:gd name="T5" fmla="*/ 50 h 64"/>
                <a:gd name="T6" fmla="*/ 138 w 152"/>
                <a:gd name="T7" fmla="*/ 38 h 64"/>
                <a:gd name="T8" fmla="*/ 138 w 152"/>
                <a:gd name="T9" fmla="*/ 16 h 64"/>
                <a:gd name="T10" fmla="*/ 124 w 152"/>
                <a:gd name="T11" fmla="*/ 2 h 64"/>
                <a:gd name="T12" fmla="*/ 107 w 152"/>
                <a:gd name="T13" fmla="*/ 2 h 64"/>
                <a:gd name="T14" fmla="*/ 104 w 152"/>
                <a:gd name="T15" fmla="*/ 3 h 64"/>
                <a:gd name="T16" fmla="*/ 107 w 152"/>
                <a:gd name="T17" fmla="*/ 15 h 64"/>
                <a:gd name="T18" fmla="*/ 107 w 152"/>
                <a:gd name="T19" fmla="*/ 39 h 64"/>
                <a:gd name="T20" fmla="*/ 101 w 152"/>
                <a:gd name="T21" fmla="*/ 55 h 64"/>
                <a:gd name="T22" fmla="*/ 101 w 152"/>
                <a:gd name="T23" fmla="*/ 57 h 64"/>
                <a:gd name="T24" fmla="*/ 92 w 152"/>
                <a:gd name="T25" fmla="*/ 57 h 64"/>
                <a:gd name="T26" fmla="*/ 92 w 152"/>
                <a:gd name="T27" fmla="*/ 52 h 64"/>
                <a:gd name="T28" fmla="*/ 100 w 152"/>
                <a:gd name="T29" fmla="*/ 39 h 64"/>
                <a:gd name="T30" fmla="*/ 100 w 152"/>
                <a:gd name="T31" fmla="*/ 15 h 64"/>
                <a:gd name="T32" fmla="*/ 85 w 152"/>
                <a:gd name="T33" fmla="*/ 0 h 64"/>
                <a:gd name="T34" fmla="*/ 66 w 152"/>
                <a:gd name="T35" fmla="*/ 0 h 64"/>
                <a:gd name="T36" fmla="*/ 51 w 152"/>
                <a:gd name="T37" fmla="*/ 15 h 64"/>
                <a:gd name="T38" fmla="*/ 51 w 152"/>
                <a:gd name="T39" fmla="*/ 39 h 64"/>
                <a:gd name="T40" fmla="*/ 59 w 152"/>
                <a:gd name="T41" fmla="*/ 52 h 64"/>
                <a:gd name="T42" fmla="*/ 59 w 152"/>
                <a:gd name="T43" fmla="*/ 57 h 64"/>
                <a:gd name="T44" fmla="*/ 51 w 152"/>
                <a:gd name="T45" fmla="*/ 57 h 64"/>
                <a:gd name="T46" fmla="*/ 51 w 152"/>
                <a:gd name="T47" fmla="*/ 55 h 64"/>
                <a:gd name="T48" fmla="*/ 44 w 152"/>
                <a:gd name="T49" fmla="*/ 39 h 64"/>
                <a:gd name="T50" fmla="*/ 44 w 152"/>
                <a:gd name="T51" fmla="*/ 15 h 64"/>
                <a:gd name="T52" fmla="*/ 47 w 152"/>
                <a:gd name="T53" fmla="*/ 3 h 64"/>
                <a:gd name="T54" fmla="*/ 44 w 152"/>
                <a:gd name="T55" fmla="*/ 2 h 64"/>
                <a:gd name="T56" fmla="*/ 27 w 152"/>
                <a:gd name="T57" fmla="*/ 2 h 64"/>
                <a:gd name="T58" fmla="*/ 13 w 152"/>
                <a:gd name="T59" fmla="*/ 16 h 64"/>
                <a:gd name="T60" fmla="*/ 13 w 152"/>
                <a:gd name="T61" fmla="*/ 38 h 64"/>
                <a:gd name="T62" fmla="*/ 21 w 152"/>
                <a:gd name="T63" fmla="*/ 50 h 64"/>
                <a:gd name="T64" fmla="*/ 21 w 152"/>
                <a:gd name="T65" fmla="*/ 57 h 64"/>
                <a:gd name="T66" fmla="*/ 3 w 152"/>
                <a:gd name="T67" fmla="*/ 57 h 64"/>
                <a:gd name="T68" fmla="*/ 0 w 152"/>
                <a:gd name="T69" fmla="*/ 60 h 64"/>
                <a:gd name="T70" fmla="*/ 3 w 152"/>
                <a:gd name="T71" fmla="*/ 64 h 64"/>
                <a:gd name="T72" fmla="*/ 149 w 152"/>
                <a:gd name="T73" fmla="*/ 64 h 64"/>
                <a:gd name="T74" fmla="*/ 152 w 152"/>
                <a:gd name="T75" fmla="*/ 60 h 64"/>
                <a:gd name="T76" fmla="*/ 149 w 152"/>
                <a:gd name="T77" fmla="*/ 57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52" h="64">
                  <a:moveTo>
                    <a:pt x="149" y="57"/>
                  </a:moveTo>
                  <a:cubicBezTo>
                    <a:pt x="131" y="57"/>
                    <a:pt x="131" y="57"/>
                    <a:pt x="131" y="57"/>
                  </a:cubicBezTo>
                  <a:cubicBezTo>
                    <a:pt x="131" y="50"/>
                    <a:pt x="131" y="50"/>
                    <a:pt x="131" y="50"/>
                  </a:cubicBezTo>
                  <a:cubicBezTo>
                    <a:pt x="135" y="48"/>
                    <a:pt x="138" y="43"/>
                    <a:pt x="138" y="38"/>
                  </a:cubicBezTo>
                  <a:cubicBezTo>
                    <a:pt x="138" y="16"/>
                    <a:pt x="138" y="16"/>
                    <a:pt x="138" y="16"/>
                  </a:cubicBezTo>
                  <a:cubicBezTo>
                    <a:pt x="138" y="9"/>
                    <a:pt x="132" y="2"/>
                    <a:pt x="124" y="2"/>
                  </a:cubicBezTo>
                  <a:cubicBezTo>
                    <a:pt x="107" y="2"/>
                    <a:pt x="107" y="2"/>
                    <a:pt x="107" y="2"/>
                  </a:cubicBezTo>
                  <a:cubicBezTo>
                    <a:pt x="106" y="2"/>
                    <a:pt x="105" y="2"/>
                    <a:pt x="104" y="3"/>
                  </a:cubicBezTo>
                  <a:cubicBezTo>
                    <a:pt x="106" y="6"/>
                    <a:pt x="107" y="10"/>
                    <a:pt x="107" y="15"/>
                  </a:cubicBezTo>
                  <a:cubicBezTo>
                    <a:pt x="107" y="39"/>
                    <a:pt x="107" y="39"/>
                    <a:pt x="107" y="39"/>
                  </a:cubicBezTo>
                  <a:cubicBezTo>
                    <a:pt x="107" y="45"/>
                    <a:pt x="105" y="51"/>
                    <a:pt x="101" y="55"/>
                  </a:cubicBezTo>
                  <a:cubicBezTo>
                    <a:pt x="101" y="57"/>
                    <a:pt x="101" y="57"/>
                    <a:pt x="101" y="57"/>
                  </a:cubicBezTo>
                  <a:cubicBezTo>
                    <a:pt x="92" y="57"/>
                    <a:pt x="92" y="57"/>
                    <a:pt x="92" y="57"/>
                  </a:cubicBezTo>
                  <a:cubicBezTo>
                    <a:pt x="92" y="52"/>
                    <a:pt x="92" y="52"/>
                    <a:pt x="92" y="52"/>
                  </a:cubicBezTo>
                  <a:cubicBezTo>
                    <a:pt x="97" y="50"/>
                    <a:pt x="100" y="45"/>
                    <a:pt x="100" y="39"/>
                  </a:cubicBezTo>
                  <a:cubicBezTo>
                    <a:pt x="100" y="15"/>
                    <a:pt x="100" y="15"/>
                    <a:pt x="100" y="15"/>
                  </a:cubicBezTo>
                  <a:cubicBezTo>
                    <a:pt x="100" y="7"/>
                    <a:pt x="93" y="0"/>
                    <a:pt x="85" y="0"/>
                  </a:cubicBezTo>
                  <a:cubicBezTo>
                    <a:pt x="66" y="0"/>
                    <a:pt x="66" y="0"/>
                    <a:pt x="66" y="0"/>
                  </a:cubicBezTo>
                  <a:cubicBezTo>
                    <a:pt x="58" y="0"/>
                    <a:pt x="51" y="7"/>
                    <a:pt x="51" y="15"/>
                  </a:cubicBezTo>
                  <a:cubicBezTo>
                    <a:pt x="51" y="39"/>
                    <a:pt x="51" y="39"/>
                    <a:pt x="51" y="39"/>
                  </a:cubicBezTo>
                  <a:cubicBezTo>
                    <a:pt x="51" y="45"/>
                    <a:pt x="54" y="50"/>
                    <a:pt x="59" y="52"/>
                  </a:cubicBezTo>
                  <a:cubicBezTo>
                    <a:pt x="59" y="57"/>
                    <a:pt x="59" y="57"/>
                    <a:pt x="59" y="57"/>
                  </a:cubicBezTo>
                  <a:cubicBezTo>
                    <a:pt x="51" y="57"/>
                    <a:pt x="51" y="57"/>
                    <a:pt x="51" y="57"/>
                  </a:cubicBezTo>
                  <a:cubicBezTo>
                    <a:pt x="51" y="55"/>
                    <a:pt x="51" y="55"/>
                    <a:pt x="51" y="55"/>
                  </a:cubicBezTo>
                  <a:cubicBezTo>
                    <a:pt x="46" y="51"/>
                    <a:pt x="44" y="45"/>
                    <a:pt x="44" y="39"/>
                  </a:cubicBezTo>
                  <a:cubicBezTo>
                    <a:pt x="44" y="15"/>
                    <a:pt x="44" y="15"/>
                    <a:pt x="44" y="15"/>
                  </a:cubicBezTo>
                  <a:cubicBezTo>
                    <a:pt x="44" y="10"/>
                    <a:pt x="45" y="6"/>
                    <a:pt x="47" y="3"/>
                  </a:cubicBezTo>
                  <a:cubicBezTo>
                    <a:pt x="46" y="2"/>
                    <a:pt x="45" y="2"/>
                    <a:pt x="44" y="2"/>
                  </a:cubicBezTo>
                  <a:cubicBezTo>
                    <a:pt x="27" y="2"/>
                    <a:pt x="27" y="2"/>
                    <a:pt x="27" y="2"/>
                  </a:cubicBezTo>
                  <a:cubicBezTo>
                    <a:pt x="19" y="2"/>
                    <a:pt x="13" y="9"/>
                    <a:pt x="13" y="16"/>
                  </a:cubicBezTo>
                  <a:cubicBezTo>
                    <a:pt x="13" y="38"/>
                    <a:pt x="13" y="38"/>
                    <a:pt x="13" y="38"/>
                  </a:cubicBezTo>
                  <a:cubicBezTo>
                    <a:pt x="13" y="43"/>
                    <a:pt x="16" y="48"/>
                    <a:pt x="21" y="50"/>
                  </a:cubicBezTo>
                  <a:cubicBezTo>
                    <a:pt x="21" y="57"/>
                    <a:pt x="21" y="57"/>
                    <a:pt x="21" y="57"/>
                  </a:cubicBezTo>
                  <a:cubicBezTo>
                    <a:pt x="3" y="57"/>
                    <a:pt x="3" y="57"/>
                    <a:pt x="3" y="57"/>
                  </a:cubicBezTo>
                  <a:cubicBezTo>
                    <a:pt x="1" y="57"/>
                    <a:pt x="0" y="59"/>
                    <a:pt x="0" y="60"/>
                  </a:cubicBezTo>
                  <a:cubicBezTo>
                    <a:pt x="0" y="62"/>
                    <a:pt x="1" y="64"/>
                    <a:pt x="3" y="64"/>
                  </a:cubicBezTo>
                  <a:cubicBezTo>
                    <a:pt x="149" y="64"/>
                    <a:pt x="149" y="64"/>
                    <a:pt x="149" y="64"/>
                  </a:cubicBezTo>
                  <a:cubicBezTo>
                    <a:pt x="151" y="64"/>
                    <a:pt x="152" y="62"/>
                    <a:pt x="152" y="60"/>
                  </a:cubicBezTo>
                  <a:cubicBezTo>
                    <a:pt x="152" y="59"/>
                    <a:pt x="151" y="57"/>
                    <a:pt x="149" y="5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250" name="Group 249"/>
          <p:cNvGrpSpPr/>
          <p:nvPr userDrawn="1"/>
        </p:nvGrpSpPr>
        <p:grpSpPr>
          <a:xfrm>
            <a:off x="6997701" y="3883026"/>
            <a:ext cx="412751" cy="309563"/>
            <a:chOff x="5248275" y="3883025"/>
            <a:chExt cx="309563" cy="309563"/>
          </a:xfrm>
        </p:grpSpPr>
        <p:sp>
          <p:nvSpPr>
            <p:cNvPr id="251" name="Freeform 213"/>
            <p:cNvSpPr>
              <a:spLocks/>
            </p:cNvSpPr>
            <p:nvPr userDrawn="1"/>
          </p:nvSpPr>
          <p:spPr bwMode="auto">
            <a:xfrm>
              <a:off x="5264150" y="3887788"/>
              <a:ext cx="153988" cy="166688"/>
            </a:xfrm>
            <a:custGeom>
              <a:avLst/>
              <a:gdLst>
                <a:gd name="T0" fmla="*/ 19 w 40"/>
                <a:gd name="T1" fmla="*/ 43 h 43"/>
                <a:gd name="T2" fmla="*/ 35 w 40"/>
                <a:gd name="T3" fmla="*/ 38 h 43"/>
                <a:gd name="T4" fmla="*/ 35 w 40"/>
                <a:gd name="T5" fmla="*/ 36 h 43"/>
                <a:gd name="T6" fmla="*/ 40 w 40"/>
                <a:gd name="T7" fmla="*/ 29 h 43"/>
                <a:gd name="T8" fmla="*/ 27 w 40"/>
                <a:gd name="T9" fmla="*/ 0 h 43"/>
                <a:gd name="T10" fmla="*/ 0 w 40"/>
                <a:gd name="T11" fmla="*/ 21 h 43"/>
                <a:gd name="T12" fmla="*/ 8 w 40"/>
                <a:gd name="T13" fmla="*/ 38 h 43"/>
                <a:gd name="T14" fmla="*/ 11 w 40"/>
                <a:gd name="T15" fmla="*/ 37 h 43"/>
                <a:gd name="T16" fmla="*/ 19 w 40"/>
                <a:gd name="T17"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43">
                  <a:moveTo>
                    <a:pt x="19" y="43"/>
                  </a:moveTo>
                  <a:cubicBezTo>
                    <a:pt x="25" y="42"/>
                    <a:pt x="30" y="40"/>
                    <a:pt x="35" y="38"/>
                  </a:cubicBezTo>
                  <a:cubicBezTo>
                    <a:pt x="35" y="37"/>
                    <a:pt x="35" y="37"/>
                    <a:pt x="35" y="36"/>
                  </a:cubicBezTo>
                  <a:cubicBezTo>
                    <a:pt x="35" y="33"/>
                    <a:pt x="37" y="30"/>
                    <a:pt x="40" y="29"/>
                  </a:cubicBezTo>
                  <a:cubicBezTo>
                    <a:pt x="39" y="18"/>
                    <a:pt x="34" y="8"/>
                    <a:pt x="27" y="0"/>
                  </a:cubicBezTo>
                  <a:cubicBezTo>
                    <a:pt x="15" y="3"/>
                    <a:pt x="5" y="11"/>
                    <a:pt x="0" y="21"/>
                  </a:cubicBezTo>
                  <a:cubicBezTo>
                    <a:pt x="2" y="27"/>
                    <a:pt x="5" y="33"/>
                    <a:pt x="8" y="38"/>
                  </a:cubicBezTo>
                  <a:cubicBezTo>
                    <a:pt x="9" y="37"/>
                    <a:pt x="10" y="37"/>
                    <a:pt x="11" y="37"/>
                  </a:cubicBezTo>
                  <a:cubicBezTo>
                    <a:pt x="15" y="37"/>
                    <a:pt x="18" y="39"/>
                    <a:pt x="19" y="4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52" name="Freeform 214"/>
            <p:cNvSpPr>
              <a:spLocks/>
            </p:cNvSpPr>
            <p:nvPr userDrawn="1"/>
          </p:nvSpPr>
          <p:spPr bwMode="auto">
            <a:xfrm>
              <a:off x="5253038" y="4060825"/>
              <a:ext cx="134938" cy="120650"/>
            </a:xfrm>
            <a:custGeom>
              <a:avLst/>
              <a:gdLst>
                <a:gd name="T0" fmla="*/ 18 w 35"/>
                <a:gd name="T1" fmla="*/ 8 h 31"/>
                <a:gd name="T2" fmla="*/ 14 w 35"/>
                <a:gd name="T3" fmla="*/ 9 h 31"/>
                <a:gd name="T4" fmla="*/ 6 w 35"/>
                <a:gd name="T5" fmla="*/ 2 h 31"/>
                <a:gd name="T6" fmla="*/ 0 w 35"/>
                <a:gd name="T7" fmla="*/ 0 h 31"/>
                <a:gd name="T8" fmla="*/ 25 w 35"/>
                <a:gd name="T9" fmla="*/ 31 h 31"/>
                <a:gd name="T10" fmla="*/ 35 w 35"/>
                <a:gd name="T11" fmla="*/ 21 h 31"/>
                <a:gd name="T12" fmla="*/ 33 w 35"/>
                <a:gd name="T13" fmla="*/ 17 h 31"/>
                <a:gd name="T14" fmla="*/ 18 w 35"/>
                <a:gd name="T15" fmla="*/ 8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 h="31">
                  <a:moveTo>
                    <a:pt x="18" y="8"/>
                  </a:moveTo>
                  <a:cubicBezTo>
                    <a:pt x="17" y="8"/>
                    <a:pt x="16" y="9"/>
                    <a:pt x="14" y="9"/>
                  </a:cubicBezTo>
                  <a:cubicBezTo>
                    <a:pt x="10" y="9"/>
                    <a:pt x="7" y="6"/>
                    <a:pt x="6" y="2"/>
                  </a:cubicBezTo>
                  <a:cubicBezTo>
                    <a:pt x="4" y="1"/>
                    <a:pt x="2" y="1"/>
                    <a:pt x="0" y="0"/>
                  </a:cubicBezTo>
                  <a:cubicBezTo>
                    <a:pt x="2" y="15"/>
                    <a:pt x="12" y="26"/>
                    <a:pt x="25" y="31"/>
                  </a:cubicBezTo>
                  <a:cubicBezTo>
                    <a:pt x="29" y="28"/>
                    <a:pt x="32" y="25"/>
                    <a:pt x="35" y="21"/>
                  </a:cubicBezTo>
                  <a:cubicBezTo>
                    <a:pt x="34" y="20"/>
                    <a:pt x="33" y="18"/>
                    <a:pt x="33" y="17"/>
                  </a:cubicBezTo>
                  <a:cubicBezTo>
                    <a:pt x="27" y="14"/>
                    <a:pt x="22" y="11"/>
                    <a:pt x="18" y="8"/>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53" name="Freeform 215"/>
            <p:cNvSpPr>
              <a:spLocks/>
            </p:cNvSpPr>
            <p:nvPr userDrawn="1"/>
          </p:nvSpPr>
          <p:spPr bwMode="auto">
            <a:xfrm>
              <a:off x="5334000" y="4049713"/>
              <a:ext cx="84138" cy="58738"/>
            </a:xfrm>
            <a:custGeom>
              <a:avLst/>
              <a:gdLst>
                <a:gd name="T0" fmla="*/ 1 w 22"/>
                <a:gd name="T1" fmla="*/ 5 h 15"/>
                <a:gd name="T2" fmla="*/ 0 w 22"/>
                <a:gd name="T3" fmla="*/ 7 h 15"/>
                <a:gd name="T4" fmla="*/ 13 w 22"/>
                <a:gd name="T5" fmla="*/ 15 h 15"/>
                <a:gd name="T6" fmla="*/ 20 w 22"/>
                <a:gd name="T7" fmla="*/ 11 h 15"/>
                <a:gd name="T8" fmla="*/ 22 w 22"/>
                <a:gd name="T9" fmla="*/ 2 h 15"/>
                <a:gd name="T10" fmla="*/ 20 w 22"/>
                <a:gd name="T11" fmla="*/ 0 h 15"/>
                <a:gd name="T12" fmla="*/ 1 w 22"/>
                <a:gd name="T13" fmla="*/ 5 h 15"/>
              </a:gdLst>
              <a:ahLst/>
              <a:cxnLst>
                <a:cxn ang="0">
                  <a:pos x="T0" y="T1"/>
                </a:cxn>
                <a:cxn ang="0">
                  <a:pos x="T2" y="T3"/>
                </a:cxn>
                <a:cxn ang="0">
                  <a:pos x="T4" y="T5"/>
                </a:cxn>
                <a:cxn ang="0">
                  <a:pos x="T6" y="T7"/>
                </a:cxn>
                <a:cxn ang="0">
                  <a:pos x="T8" y="T9"/>
                </a:cxn>
                <a:cxn ang="0">
                  <a:pos x="T10" y="T11"/>
                </a:cxn>
                <a:cxn ang="0">
                  <a:pos x="T12" y="T13"/>
                </a:cxn>
              </a:cxnLst>
              <a:rect l="0" t="0" r="r" b="b"/>
              <a:pathLst>
                <a:path w="22" h="15">
                  <a:moveTo>
                    <a:pt x="1" y="5"/>
                  </a:moveTo>
                  <a:cubicBezTo>
                    <a:pt x="1" y="6"/>
                    <a:pt x="1" y="7"/>
                    <a:pt x="0" y="7"/>
                  </a:cubicBezTo>
                  <a:cubicBezTo>
                    <a:pt x="4" y="10"/>
                    <a:pt x="9" y="13"/>
                    <a:pt x="13" y="15"/>
                  </a:cubicBezTo>
                  <a:cubicBezTo>
                    <a:pt x="15" y="13"/>
                    <a:pt x="17" y="11"/>
                    <a:pt x="20" y="11"/>
                  </a:cubicBezTo>
                  <a:cubicBezTo>
                    <a:pt x="21" y="8"/>
                    <a:pt x="22" y="5"/>
                    <a:pt x="22" y="2"/>
                  </a:cubicBezTo>
                  <a:cubicBezTo>
                    <a:pt x="21" y="1"/>
                    <a:pt x="21" y="1"/>
                    <a:pt x="20" y="0"/>
                  </a:cubicBezTo>
                  <a:cubicBezTo>
                    <a:pt x="14" y="3"/>
                    <a:pt x="8" y="5"/>
                    <a:pt x="1" y="5"/>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54" name="Freeform 216"/>
            <p:cNvSpPr>
              <a:spLocks/>
            </p:cNvSpPr>
            <p:nvPr userDrawn="1"/>
          </p:nvSpPr>
          <p:spPr bwMode="auto">
            <a:xfrm>
              <a:off x="5430838" y="3938588"/>
              <a:ext cx="127000" cy="184150"/>
            </a:xfrm>
            <a:custGeom>
              <a:avLst/>
              <a:gdLst>
                <a:gd name="T0" fmla="*/ 29 w 33"/>
                <a:gd name="T1" fmla="*/ 44 h 48"/>
                <a:gd name="T2" fmla="*/ 33 w 33"/>
                <a:gd name="T3" fmla="*/ 26 h 48"/>
                <a:gd name="T4" fmla="*/ 23 w 33"/>
                <a:gd name="T5" fmla="*/ 0 h 48"/>
                <a:gd name="T6" fmla="*/ 8 w 33"/>
                <a:gd name="T7" fmla="*/ 21 h 48"/>
                <a:gd name="T8" fmla="*/ 8 w 33"/>
                <a:gd name="T9" fmla="*/ 23 h 48"/>
                <a:gd name="T10" fmla="*/ 2 w 33"/>
                <a:gd name="T11" fmla="*/ 31 h 48"/>
                <a:gd name="T12" fmla="*/ 0 w 33"/>
                <a:gd name="T13" fmla="*/ 42 h 48"/>
                <a:gd name="T14" fmla="*/ 3 w 33"/>
                <a:gd name="T15" fmla="*/ 48 h 48"/>
                <a:gd name="T16" fmla="*/ 8 w 33"/>
                <a:gd name="T17" fmla="*/ 48 h 48"/>
                <a:gd name="T18" fmla="*/ 29 w 33"/>
                <a:gd name="T19" fmla="*/ 4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48">
                  <a:moveTo>
                    <a:pt x="29" y="44"/>
                  </a:moveTo>
                  <a:cubicBezTo>
                    <a:pt x="31" y="38"/>
                    <a:pt x="33" y="32"/>
                    <a:pt x="33" y="26"/>
                  </a:cubicBezTo>
                  <a:cubicBezTo>
                    <a:pt x="33" y="16"/>
                    <a:pt x="29" y="7"/>
                    <a:pt x="23" y="0"/>
                  </a:cubicBezTo>
                  <a:cubicBezTo>
                    <a:pt x="20" y="8"/>
                    <a:pt x="15" y="15"/>
                    <a:pt x="8" y="21"/>
                  </a:cubicBezTo>
                  <a:cubicBezTo>
                    <a:pt x="8" y="22"/>
                    <a:pt x="8" y="22"/>
                    <a:pt x="8" y="23"/>
                  </a:cubicBezTo>
                  <a:cubicBezTo>
                    <a:pt x="8" y="27"/>
                    <a:pt x="6" y="30"/>
                    <a:pt x="2" y="31"/>
                  </a:cubicBezTo>
                  <a:cubicBezTo>
                    <a:pt x="2" y="35"/>
                    <a:pt x="1" y="38"/>
                    <a:pt x="0" y="42"/>
                  </a:cubicBezTo>
                  <a:cubicBezTo>
                    <a:pt x="2" y="43"/>
                    <a:pt x="3" y="45"/>
                    <a:pt x="3" y="48"/>
                  </a:cubicBezTo>
                  <a:cubicBezTo>
                    <a:pt x="5" y="48"/>
                    <a:pt x="7" y="48"/>
                    <a:pt x="8" y="48"/>
                  </a:cubicBezTo>
                  <a:cubicBezTo>
                    <a:pt x="16" y="48"/>
                    <a:pt x="22" y="46"/>
                    <a:pt x="29" y="44"/>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55" name="Freeform 217"/>
            <p:cNvSpPr>
              <a:spLocks/>
            </p:cNvSpPr>
            <p:nvPr userDrawn="1"/>
          </p:nvSpPr>
          <p:spPr bwMode="auto">
            <a:xfrm>
              <a:off x="5248275" y="3998913"/>
              <a:ext cx="31750" cy="50800"/>
            </a:xfrm>
            <a:custGeom>
              <a:avLst/>
              <a:gdLst>
                <a:gd name="T0" fmla="*/ 2 w 8"/>
                <a:gd name="T1" fmla="*/ 0 h 13"/>
                <a:gd name="T2" fmla="*/ 0 w 8"/>
                <a:gd name="T3" fmla="*/ 10 h 13"/>
                <a:gd name="T4" fmla="*/ 0 w 8"/>
                <a:gd name="T5" fmla="*/ 11 h 13"/>
                <a:gd name="T6" fmla="*/ 8 w 8"/>
                <a:gd name="T7" fmla="*/ 13 h 13"/>
                <a:gd name="T8" fmla="*/ 8 w 8"/>
                <a:gd name="T9" fmla="*/ 12 h 13"/>
                <a:gd name="T10" fmla="*/ 2 w 8"/>
                <a:gd name="T11" fmla="*/ 0 h 13"/>
              </a:gdLst>
              <a:ahLst/>
              <a:cxnLst>
                <a:cxn ang="0">
                  <a:pos x="T0" y="T1"/>
                </a:cxn>
                <a:cxn ang="0">
                  <a:pos x="T2" y="T3"/>
                </a:cxn>
                <a:cxn ang="0">
                  <a:pos x="T4" y="T5"/>
                </a:cxn>
                <a:cxn ang="0">
                  <a:pos x="T6" y="T7"/>
                </a:cxn>
                <a:cxn ang="0">
                  <a:pos x="T8" y="T9"/>
                </a:cxn>
                <a:cxn ang="0">
                  <a:pos x="T10" y="T11"/>
                </a:cxn>
              </a:cxnLst>
              <a:rect l="0" t="0" r="r" b="b"/>
              <a:pathLst>
                <a:path w="8" h="13">
                  <a:moveTo>
                    <a:pt x="2" y="0"/>
                  </a:moveTo>
                  <a:cubicBezTo>
                    <a:pt x="1" y="3"/>
                    <a:pt x="0" y="6"/>
                    <a:pt x="0" y="10"/>
                  </a:cubicBezTo>
                  <a:cubicBezTo>
                    <a:pt x="0" y="10"/>
                    <a:pt x="0" y="11"/>
                    <a:pt x="0" y="11"/>
                  </a:cubicBezTo>
                  <a:cubicBezTo>
                    <a:pt x="3" y="12"/>
                    <a:pt x="5" y="13"/>
                    <a:pt x="8" y="13"/>
                  </a:cubicBezTo>
                  <a:cubicBezTo>
                    <a:pt x="8" y="13"/>
                    <a:pt x="8" y="12"/>
                    <a:pt x="8" y="12"/>
                  </a:cubicBezTo>
                  <a:cubicBezTo>
                    <a:pt x="6" y="8"/>
                    <a:pt x="3" y="4"/>
                    <a:pt x="2"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56" name="Freeform 218"/>
            <p:cNvSpPr>
              <a:spLocks/>
            </p:cNvSpPr>
            <p:nvPr userDrawn="1"/>
          </p:nvSpPr>
          <p:spPr bwMode="auto">
            <a:xfrm>
              <a:off x="5372100" y="4130675"/>
              <a:ext cx="150813" cy="61913"/>
            </a:xfrm>
            <a:custGeom>
              <a:avLst/>
              <a:gdLst>
                <a:gd name="T0" fmla="*/ 10 w 39"/>
                <a:gd name="T1" fmla="*/ 7 h 16"/>
                <a:gd name="T2" fmla="*/ 7 w 39"/>
                <a:gd name="T3" fmla="*/ 6 h 16"/>
                <a:gd name="T4" fmla="*/ 0 w 39"/>
                <a:gd name="T5" fmla="*/ 15 h 16"/>
                <a:gd name="T6" fmla="*/ 8 w 39"/>
                <a:gd name="T7" fmla="*/ 16 h 16"/>
                <a:gd name="T8" fmla="*/ 39 w 39"/>
                <a:gd name="T9" fmla="*/ 0 h 16"/>
                <a:gd name="T10" fmla="*/ 23 w 39"/>
                <a:gd name="T11" fmla="*/ 3 h 16"/>
                <a:gd name="T12" fmla="*/ 17 w 39"/>
                <a:gd name="T13" fmla="*/ 2 h 16"/>
                <a:gd name="T14" fmla="*/ 10 w 39"/>
                <a:gd name="T15" fmla="*/ 7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16">
                  <a:moveTo>
                    <a:pt x="10" y="7"/>
                  </a:moveTo>
                  <a:cubicBezTo>
                    <a:pt x="9" y="7"/>
                    <a:pt x="8" y="6"/>
                    <a:pt x="7" y="6"/>
                  </a:cubicBezTo>
                  <a:cubicBezTo>
                    <a:pt x="5" y="9"/>
                    <a:pt x="3" y="12"/>
                    <a:pt x="0" y="15"/>
                  </a:cubicBezTo>
                  <a:cubicBezTo>
                    <a:pt x="3" y="15"/>
                    <a:pt x="5" y="16"/>
                    <a:pt x="8" y="16"/>
                  </a:cubicBezTo>
                  <a:cubicBezTo>
                    <a:pt x="21" y="16"/>
                    <a:pt x="32" y="10"/>
                    <a:pt x="39" y="0"/>
                  </a:cubicBezTo>
                  <a:cubicBezTo>
                    <a:pt x="34" y="2"/>
                    <a:pt x="29" y="3"/>
                    <a:pt x="23" y="3"/>
                  </a:cubicBezTo>
                  <a:cubicBezTo>
                    <a:pt x="21" y="3"/>
                    <a:pt x="19" y="3"/>
                    <a:pt x="17" y="2"/>
                  </a:cubicBezTo>
                  <a:cubicBezTo>
                    <a:pt x="16" y="5"/>
                    <a:pt x="13" y="7"/>
                    <a:pt x="10" y="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57" name="Freeform 219"/>
            <p:cNvSpPr>
              <a:spLocks/>
            </p:cNvSpPr>
            <p:nvPr userDrawn="1"/>
          </p:nvSpPr>
          <p:spPr bwMode="auto">
            <a:xfrm>
              <a:off x="5387975" y="3883025"/>
              <a:ext cx="119063" cy="120650"/>
            </a:xfrm>
            <a:custGeom>
              <a:avLst/>
              <a:gdLst>
                <a:gd name="T0" fmla="*/ 31 w 31"/>
                <a:gd name="T1" fmla="*/ 10 h 31"/>
                <a:gd name="T2" fmla="*/ 4 w 31"/>
                <a:gd name="T3" fmla="*/ 0 h 31"/>
                <a:gd name="T4" fmla="*/ 0 w 31"/>
                <a:gd name="T5" fmla="*/ 0 h 31"/>
                <a:gd name="T6" fmla="*/ 13 w 31"/>
                <a:gd name="T7" fmla="*/ 29 h 31"/>
                <a:gd name="T8" fmla="*/ 16 w 31"/>
                <a:gd name="T9" fmla="*/ 31 h 31"/>
                <a:gd name="T10" fmla="*/ 31 w 31"/>
                <a:gd name="T11" fmla="*/ 10 h 31"/>
              </a:gdLst>
              <a:ahLst/>
              <a:cxnLst>
                <a:cxn ang="0">
                  <a:pos x="T0" y="T1"/>
                </a:cxn>
                <a:cxn ang="0">
                  <a:pos x="T2" y="T3"/>
                </a:cxn>
                <a:cxn ang="0">
                  <a:pos x="T4" y="T5"/>
                </a:cxn>
                <a:cxn ang="0">
                  <a:pos x="T6" y="T7"/>
                </a:cxn>
                <a:cxn ang="0">
                  <a:pos x="T8" y="T9"/>
                </a:cxn>
                <a:cxn ang="0">
                  <a:pos x="T10" y="T11"/>
                </a:cxn>
              </a:cxnLst>
              <a:rect l="0" t="0" r="r" b="b"/>
              <a:pathLst>
                <a:path w="31" h="31">
                  <a:moveTo>
                    <a:pt x="31" y="10"/>
                  </a:moveTo>
                  <a:cubicBezTo>
                    <a:pt x="24" y="4"/>
                    <a:pt x="14" y="0"/>
                    <a:pt x="4" y="0"/>
                  </a:cubicBezTo>
                  <a:cubicBezTo>
                    <a:pt x="3" y="0"/>
                    <a:pt x="2" y="0"/>
                    <a:pt x="0" y="0"/>
                  </a:cubicBezTo>
                  <a:cubicBezTo>
                    <a:pt x="7" y="8"/>
                    <a:pt x="12" y="18"/>
                    <a:pt x="13" y="29"/>
                  </a:cubicBezTo>
                  <a:cubicBezTo>
                    <a:pt x="14" y="30"/>
                    <a:pt x="15" y="30"/>
                    <a:pt x="16" y="31"/>
                  </a:cubicBezTo>
                  <a:cubicBezTo>
                    <a:pt x="23" y="25"/>
                    <a:pt x="27" y="18"/>
                    <a:pt x="31" y="1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258" name="Group 257"/>
          <p:cNvGrpSpPr/>
          <p:nvPr userDrawn="1"/>
        </p:nvGrpSpPr>
        <p:grpSpPr>
          <a:xfrm>
            <a:off x="6720418" y="4292601"/>
            <a:ext cx="294217" cy="258763"/>
            <a:chOff x="5040313" y="4292600"/>
            <a:chExt cx="220663" cy="258763"/>
          </a:xfrm>
        </p:grpSpPr>
        <p:sp>
          <p:nvSpPr>
            <p:cNvPr id="259" name="Freeform 220"/>
            <p:cNvSpPr>
              <a:spLocks noEditPoints="1"/>
            </p:cNvSpPr>
            <p:nvPr userDrawn="1"/>
          </p:nvSpPr>
          <p:spPr bwMode="auto">
            <a:xfrm>
              <a:off x="5040313" y="4292600"/>
              <a:ext cx="220663" cy="258763"/>
            </a:xfrm>
            <a:custGeom>
              <a:avLst/>
              <a:gdLst>
                <a:gd name="T0" fmla="*/ 25 w 57"/>
                <a:gd name="T1" fmla="*/ 13 h 67"/>
                <a:gd name="T2" fmla="*/ 9 w 57"/>
                <a:gd name="T3" fmla="*/ 13 h 67"/>
                <a:gd name="T4" fmla="*/ 7 w 57"/>
                <a:gd name="T5" fmla="*/ 13 h 67"/>
                <a:gd name="T6" fmla="*/ 5 w 57"/>
                <a:gd name="T7" fmla="*/ 11 h 67"/>
                <a:gd name="T8" fmla="*/ 4 w 57"/>
                <a:gd name="T9" fmla="*/ 9 h 67"/>
                <a:gd name="T10" fmla="*/ 5 w 57"/>
                <a:gd name="T11" fmla="*/ 7 h 67"/>
                <a:gd name="T12" fmla="*/ 7 w 57"/>
                <a:gd name="T13" fmla="*/ 5 h 67"/>
                <a:gd name="T14" fmla="*/ 57 w 57"/>
                <a:gd name="T15" fmla="*/ 5 h 67"/>
                <a:gd name="T16" fmla="*/ 57 w 57"/>
                <a:gd name="T17" fmla="*/ 0 h 67"/>
                <a:gd name="T18" fmla="*/ 6 w 57"/>
                <a:gd name="T19" fmla="*/ 0 h 67"/>
                <a:gd name="T20" fmla="*/ 6 w 57"/>
                <a:gd name="T21" fmla="*/ 0 h 67"/>
                <a:gd name="T22" fmla="*/ 5 w 57"/>
                <a:gd name="T23" fmla="*/ 0 h 67"/>
                <a:gd name="T24" fmla="*/ 1 w 57"/>
                <a:gd name="T25" fmla="*/ 4 h 67"/>
                <a:gd name="T26" fmla="*/ 0 w 57"/>
                <a:gd name="T27" fmla="*/ 9 h 67"/>
                <a:gd name="T28" fmla="*/ 0 w 57"/>
                <a:gd name="T29" fmla="*/ 10 h 67"/>
                <a:gd name="T30" fmla="*/ 0 w 57"/>
                <a:gd name="T31" fmla="*/ 62 h 67"/>
                <a:gd name="T32" fmla="*/ 9 w 57"/>
                <a:gd name="T33" fmla="*/ 67 h 67"/>
                <a:gd name="T34" fmla="*/ 57 w 57"/>
                <a:gd name="T35" fmla="*/ 67 h 67"/>
                <a:gd name="T36" fmla="*/ 57 w 57"/>
                <a:gd name="T37" fmla="*/ 18 h 67"/>
                <a:gd name="T38" fmla="*/ 57 w 57"/>
                <a:gd name="T39" fmla="*/ 16 h 67"/>
                <a:gd name="T40" fmla="*/ 57 w 57"/>
                <a:gd name="T41" fmla="*/ 13 h 67"/>
                <a:gd name="T42" fmla="*/ 25 w 57"/>
                <a:gd name="T43" fmla="*/ 13 h 67"/>
                <a:gd name="T44" fmla="*/ 43 w 57"/>
                <a:gd name="T45" fmla="*/ 38 h 67"/>
                <a:gd name="T46" fmla="*/ 17 w 57"/>
                <a:gd name="T47" fmla="*/ 38 h 67"/>
                <a:gd name="T48" fmla="*/ 14 w 57"/>
                <a:gd name="T49" fmla="*/ 36 h 67"/>
                <a:gd name="T50" fmla="*/ 17 w 57"/>
                <a:gd name="T51" fmla="*/ 33 h 67"/>
                <a:gd name="T52" fmla="*/ 43 w 57"/>
                <a:gd name="T53" fmla="*/ 33 h 67"/>
                <a:gd name="T54" fmla="*/ 46 w 57"/>
                <a:gd name="T55" fmla="*/ 36 h 67"/>
                <a:gd name="T56" fmla="*/ 43 w 57"/>
                <a:gd name="T57" fmla="*/ 38 h 67"/>
                <a:gd name="T58" fmla="*/ 43 w 57"/>
                <a:gd name="T59" fmla="*/ 29 h 67"/>
                <a:gd name="T60" fmla="*/ 17 w 57"/>
                <a:gd name="T61" fmla="*/ 29 h 67"/>
                <a:gd name="T62" fmla="*/ 14 w 57"/>
                <a:gd name="T63" fmla="*/ 26 h 67"/>
                <a:gd name="T64" fmla="*/ 17 w 57"/>
                <a:gd name="T65" fmla="*/ 24 h 67"/>
                <a:gd name="T66" fmla="*/ 43 w 57"/>
                <a:gd name="T67" fmla="*/ 24 h 67"/>
                <a:gd name="T68" fmla="*/ 46 w 57"/>
                <a:gd name="T69" fmla="*/ 26 h 67"/>
                <a:gd name="T70" fmla="*/ 43 w 57"/>
                <a:gd name="T71" fmla="*/ 29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 h="67">
                  <a:moveTo>
                    <a:pt x="25" y="13"/>
                  </a:moveTo>
                  <a:cubicBezTo>
                    <a:pt x="9" y="13"/>
                    <a:pt x="9" y="13"/>
                    <a:pt x="9" y="13"/>
                  </a:cubicBezTo>
                  <a:cubicBezTo>
                    <a:pt x="7" y="13"/>
                    <a:pt x="7" y="13"/>
                    <a:pt x="7" y="13"/>
                  </a:cubicBezTo>
                  <a:cubicBezTo>
                    <a:pt x="6" y="13"/>
                    <a:pt x="5" y="12"/>
                    <a:pt x="5" y="11"/>
                  </a:cubicBezTo>
                  <a:cubicBezTo>
                    <a:pt x="5" y="10"/>
                    <a:pt x="4" y="10"/>
                    <a:pt x="4" y="9"/>
                  </a:cubicBezTo>
                  <a:cubicBezTo>
                    <a:pt x="4" y="8"/>
                    <a:pt x="5" y="7"/>
                    <a:pt x="5" y="7"/>
                  </a:cubicBezTo>
                  <a:cubicBezTo>
                    <a:pt x="5" y="6"/>
                    <a:pt x="6" y="5"/>
                    <a:pt x="7" y="5"/>
                  </a:cubicBezTo>
                  <a:cubicBezTo>
                    <a:pt x="57" y="5"/>
                    <a:pt x="57" y="5"/>
                    <a:pt x="57" y="5"/>
                  </a:cubicBezTo>
                  <a:cubicBezTo>
                    <a:pt x="57" y="0"/>
                    <a:pt x="57" y="0"/>
                    <a:pt x="57" y="0"/>
                  </a:cubicBezTo>
                  <a:cubicBezTo>
                    <a:pt x="6" y="0"/>
                    <a:pt x="6" y="0"/>
                    <a:pt x="6" y="0"/>
                  </a:cubicBezTo>
                  <a:cubicBezTo>
                    <a:pt x="6" y="0"/>
                    <a:pt x="6" y="0"/>
                    <a:pt x="6" y="0"/>
                  </a:cubicBezTo>
                  <a:cubicBezTo>
                    <a:pt x="5" y="0"/>
                    <a:pt x="5" y="0"/>
                    <a:pt x="5" y="0"/>
                  </a:cubicBezTo>
                  <a:cubicBezTo>
                    <a:pt x="3" y="1"/>
                    <a:pt x="2" y="3"/>
                    <a:pt x="1" y="4"/>
                  </a:cubicBezTo>
                  <a:cubicBezTo>
                    <a:pt x="0" y="6"/>
                    <a:pt x="0" y="7"/>
                    <a:pt x="0" y="9"/>
                  </a:cubicBezTo>
                  <a:cubicBezTo>
                    <a:pt x="0" y="9"/>
                    <a:pt x="0" y="9"/>
                    <a:pt x="0" y="10"/>
                  </a:cubicBezTo>
                  <a:cubicBezTo>
                    <a:pt x="0" y="62"/>
                    <a:pt x="0" y="62"/>
                    <a:pt x="0" y="62"/>
                  </a:cubicBezTo>
                  <a:cubicBezTo>
                    <a:pt x="1" y="65"/>
                    <a:pt x="4" y="66"/>
                    <a:pt x="9" y="67"/>
                  </a:cubicBezTo>
                  <a:cubicBezTo>
                    <a:pt x="57" y="67"/>
                    <a:pt x="57" y="67"/>
                    <a:pt x="57" y="67"/>
                  </a:cubicBezTo>
                  <a:cubicBezTo>
                    <a:pt x="57" y="18"/>
                    <a:pt x="57" y="18"/>
                    <a:pt x="57" y="18"/>
                  </a:cubicBezTo>
                  <a:cubicBezTo>
                    <a:pt x="57" y="16"/>
                    <a:pt x="57" y="16"/>
                    <a:pt x="57" y="16"/>
                  </a:cubicBezTo>
                  <a:cubicBezTo>
                    <a:pt x="57" y="13"/>
                    <a:pt x="57" y="13"/>
                    <a:pt x="57" y="13"/>
                  </a:cubicBezTo>
                  <a:lnTo>
                    <a:pt x="25" y="13"/>
                  </a:lnTo>
                  <a:close/>
                  <a:moveTo>
                    <a:pt x="43" y="38"/>
                  </a:moveTo>
                  <a:cubicBezTo>
                    <a:pt x="17" y="38"/>
                    <a:pt x="17" y="38"/>
                    <a:pt x="17" y="38"/>
                  </a:cubicBezTo>
                  <a:cubicBezTo>
                    <a:pt x="15" y="38"/>
                    <a:pt x="14" y="37"/>
                    <a:pt x="14" y="36"/>
                  </a:cubicBezTo>
                  <a:cubicBezTo>
                    <a:pt x="14" y="34"/>
                    <a:pt x="15" y="33"/>
                    <a:pt x="17" y="33"/>
                  </a:cubicBezTo>
                  <a:cubicBezTo>
                    <a:pt x="43" y="33"/>
                    <a:pt x="43" y="33"/>
                    <a:pt x="43" y="33"/>
                  </a:cubicBezTo>
                  <a:cubicBezTo>
                    <a:pt x="45" y="33"/>
                    <a:pt x="46" y="34"/>
                    <a:pt x="46" y="36"/>
                  </a:cubicBezTo>
                  <a:cubicBezTo>
                    <a:pt x="46" y="37"/>
                    <a:pt x="45" y="38"/>
                    <a:pt x="43" y="38"/>
                  </a:cubicBezTo>
                  <a:close/>
                  <a:moveTo>
                    <a:pt x="43" y="29"/>
                  </a:moveTo>
                  <a:cubicBezTo>
                    <a:pt x="17" y="29"/>
                    <a:pt x="17" y="29"/>
                    <a:pt x="17" y="29"/>
                  </a:cubicBezTo>
                  <a:cubicBezTo>
                    <a:pt x="15" y="29"/>
                    <a:pt x="14" y="28"/>
                    <a:pt x="14" y="26"/>
                  </a:cubicBezTo>
                  <a:cubicBezTo>
                    <a:pt x="14" y="25"/>
                    <a:pt x="15" y="24"/>
                    <a:pt x="17" y="24"/>
                  </a:cubicBezTo>
                  <a:cubicBezTo>
                    <a:pt x="43" y="24"/>
                    <a:pt x="43" y="24"/>
                    <a:pt x="43" y="24"/>
                  </a:cubicBezTo>
                  <a:cubicBezTo>
                    <a:pt x="45" y="24"/>
                    <a:pt x="46" y="25"/>
                    <a:pt x="46" y="26"/>
                  </a:cubicBezTo>
                  <a:cubicBezTo>
                    <a:pt x="46" y="28"/>
                    <a:pt x="45" y="29"/>
                    <a:pt x="43" y="29"/>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60" name="Freeform 221"/>
            <p:cNvSpPr>
              <a:spLocks/>
            </p:cNvSpPr>
            <p:nvPr userDrawn="1"/>
          </p:nvSpPr>
          <p:spPr bwMode="auto">
            <a:xfrm>
              <a:off x="5072063" y="4319588"/>
              <a:ext cx="184150" cy="15875"/>
            </a:xfrm>
            <a:custGeom>
              <a:avLst/>
              <a:gdLst>
                <a:gd name="T0" fmla="*/ 2 w 48"/>
                <a:gd name="T1" fmla="*/ 0 h 4"/>
                <a:gd name="T2" fmla="*/ 0 w 48"/>
                <a:gd name="T3" fmla="*/ 2 h 4"/>
                <a:gd name="T4" fmla="*/ 2 w 48"/>
                <a:gd name="T5" fmla="*/ 4 h 4"/>
                <a:gd name="T6" fmla="*/ 46 w 48"/>
                <a:gd name="T7" fmla="*/ 4 h 4"/>
                <a:gd name="T8" fmla="*/ 48 w 48"/>
                <a:gd name="T9" fmla="*/ 2 h 4"/>
                <a:gd name="T10" fmla="*/ 46 w 48"/>
                <a:gd name="T11" fmla="*/ 0 h 4"/>
                <a:gd name="T12" fmla="*/ 2 w 48"/>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48" h="4">
                  <a:moveTo>
                    <a:pt x="2" y="0"/>
                  </a:moveTo>
                  <a:cubicBezTo>
                    <a:pt x="1" y="0"/>
                    <a:pt x="0" y="1"/>
                    <a:pt x="0" y="2"/>
                  </a:cubicBezTo>
                  <a:cubicBezTo>
                    <a:pt x="0" y="3"/>
                    <a:pt x="1" y="4"/>
                    <a:pt x="2" y="4"/>
                  </a:cubicBezTo>
                  <a:cubicBezTo>
                    <a:pt x="46" y="4"/>
                    <a:pt x="46" y="4"/>
                    <a:pt x="46" y="4"/>
                  </a:cubicBezTo>
                  <a:cubicBezTo>
                    <a:pt x="48" y="4"/>
                    <a:pt x="48" y="3"/>
                    <a:pt x="48" y="2"/>
                  </a:cubicBezTo>
                  <a:cubicBezTo>
                    <a:pt x="48" y="1"/>
                    <a:pt x="48" y="0"/>
                    <a:pt x="46" y="0"/>
                  </a:cubicBezTo>
                  <a:lnTo>
                    <a:pt x="2"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261" name="Group 260"/>
          <p:cNvGrpSpPr/>
          <p:nvPr userDrawn="1"/>
        </p:nvGrpSpPr>
        <p:grpSpPr>
          <a:xfrm>
            <a:off x="9017000" y="1933576"/>
            <a:ext cx="546101" cy="593725"/>
            <a:chOff x="6762750" y="1933575"/>
            <a:chExt cx="409576" cy="593725"/>
          </a:xfrm>
        </p:grpSpPr>
        <p:sp>
          <p:nvSpPr>
            <p:cNvPr id="262" name="Rectangle 222"/>
            <p:cNvSpPr>
              <a:spLocks noChangeArrowheads="1"/>
            </p:cNvSpPr>
            <p:nvPr userDrawn="1"/>
          </p:nvSpPr>
          <p:spPr bwMode="auto">
            <a:xfrm>
              <a:off x="6964363" y="2144713"/>
              <a:ext cx="119063" cy="7938"/>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63" name="Freeform 223"/>
            <p:cNvSpPr>
              <a:spLocks/>
            </p:cNvSpPr>
            <p:nvPr userDrawn="1"/>
          </p:nvSpPr>
          <p:spPr bwMode="auto">
            <a:xfrm>
              <a:off x="6875463" y="2144713"/>
              <a:ext cx="100013" cy="150813"/>
            </a:xfrm>
            <a:custGeom>
              <a:avLst/>
              <a:gdLst>
                <a:gd name="T0" fmla="*/ 0 w 26"/>
                <a:gd name="T1" fmla="*/ 1 h 39"/>
                <a:gd name="T2" fmla="*/ 1 w 26"/>
                <a:gd name="T3" fmla="*/ 39 h 39"/>
                <a:gd name="T4" fmla="*/ 26 w 26"/>
                <a:gd name="T5" fmla="*/ 20 h 39"/>
                <a:gd name="T6" fmla="*/ 0 w 26"/>
                <a:gd name="T7" fmla="*/ 0 h 39"/>
                <a:gd name="T8" fmla="*/ 0 w 26"/>
                <a:gd name="T9" fmla="*/ 1 h 39"/>
              </a:gdLst>
              <a:ahLst/>
              <a:cxnLst>
                <a:cxn ang="0">
                  <a:pos x="T0" y="T1"/>
                </a:cxn>
                <a:cxn ang="0">
                  <a:pos x="T2" y="T3"/>
                </a:cxn>
                <a:cxn ang="0">
                  <a:pos x="T4" y="T5"/>
                </a:cxn>
                <a:cxn ang="0">
                  <a:pos x="T6" y="T7"/>
                </a:cxn>
                <a:cxn ang="0">
                  <a:pos x="T8" y="T9"/>
                </a:cxn>
              </a:cxnLst>
              <a:rect l="0" t="0" r="r" b="b"/>
              <a:pathLst>
                <a:path w="26" h="39">
                  <a:moveTo>
                    <a:pt x="0" y="1"/>
                  </a:moveTo>
                  <a:cubicBezTo>
                    <a:pt x="1" y="39"/>
                    <a:pt x="1" y="39"/>
                    <a:pt x="1" y="39"/>
                  </a:cubicBezTo>
                  <a:cubicBezTo>
                    <a:pt x="26" y="20"/>
                    <a:pt x="26" y="20"/>
                    <a:pt x="26" y="20"/>
                  </a:cubicBezTo>
                  <a:cubicBezTo>
                    <a:pt x="0" y="0"/>
                    <a:pt x="0" y="0"/>
                    <a:pt x="0" y="0"/>
                  </a:cubicBezTo>
                  <a:cubicBezTo>
                    <a:pt x="0" y="0"/>
                    <a:pt x="0" y="1"/>
                    <a:pt x="0" y="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64" name="Freeform 224"/>
            <p:cNvSpPr>
              <a:spLocks/>
            </p:cNvSpPr>
            <p:nvPr userDrawn="1"/>
          </p:nvSpPr>
          <p:spPr bwMode="auto">
            <a:xfrm>
              <a:off x="6889750" y="2028825"/>
              <a:ext cx="266700" cy="142875"/>
            </a:xfrm>
            <a:custGeom>
              <a:avLst/>
              <a:gdLst>
                <a:gd name="T0" fmla="*/ 168 w 168"/>
                <a:gd name="T1" fmla="*/ 64 h 90"/>
                <a:gd name="T2" fmla="*/ 83 w 168"/>
                <a:gd name="T3" fmla="*/ 0 h 90"/>
                <a:gd name="T4" fmla="*/ 0 w 168"/>
                <a:gd name="T5" fmla="*/ 64 h 90"/>
                <a:gd name="T6" fmla="*/ 34 w 168"/>
                <a:gd name="T7" fmla="*/ 90 h 90"/>
                <a:gd name="T8" fmla="*/ 34 w 168"/>
                <a:gd name="T9" fmla="*/ 56 h 90"/>
                <a:gd name="T10" fmla="*/ 134 w 168"/>
                <a:gd name="T11" fmla="*/ 56 h 90"/>
                <a:gd name="T12" fmla="*/ 134 w 168"/>
                <a:gd name="T13" fmla="*/ 90 h 90"/>
                <a:gd name="T14" fmla="*/ 168 w 168"/>
                <a:gd name="T15" fmla="*/ 64 h 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 h="90">
                  <a:moveTo>
                    <a:pt x="168" y="64"/>
                  </a:moveTo>
                  <a:lnTo>
                    <a:pt x="83" y="0"/>
                  </a:lnTo>
                  <a:lnTo>
                    <a:pt x="0" y="64"/>
                  </a:lnTo>
                  <a:lnTo>
                    <a:pt x="34" y="90"/>
                  </a:lnTo>
                  <a:lnTo>
                    <a:pt x="34" y="56"/>
                  </a:lnTo>
                  <a:lnTo>
                    <a:pt x="134" y="56"/>
                  </a:lnTo>
                  <a:lnTo>
                    <a:pt x="134" y="90"/>
                  </a:lnTo>
                  <a:lnTo>
                    <a:pt x="168" y="6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65" name="Rectangle 225"/>
            <p:cNvSpPr>
              <a:spLocks noChangeArrowheads="1"/>
            </p:cNvSpPr>
            <p:nvPr userDrawn="1"/>
          </p:nvSpPr>
          <p:spPr bwMode="auto">
            <a:xfrm>
              <a:off x="6964363" y="2168525"/>
              <a:ext cx="119063" cy="3175"/>
            </a:xfrm>
            <a:prstGeom prst="rect">
              <a:avLst/>
            </a:prstGeom>
            <a:solidFill>
              <a:srgbClr val="004D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66" name="Freeform 226"/>
            <p:cNvSpPr>
              <a:spLocks/>
            </p:cNvSpPr>
            <p:nvPr userDrawn="1"/>
          </p:nvSpPr>
          <p:spPr bwMode="auto">
            <a:xfrm>
              <a:off x="7072313" y="2144713"/>
              <a:ext cx="100013" cy="147638"/>
            </a:xfrm>
            <a:custGeom>
              <a:avLst/>
              <a:gdLst>
                <a:gd name="T0" fmla="*/ 26 w 26"/>
                <a:gd name="T1" fmla="*/ 0 h 38"/>
                <a:gd name="T2" fmla="*/ 0 w 26"/>
                <a:gd name="T3" fmla="*/ 19 h 38"/>
                <a:gd name="T4" fmla="*/ 25 w 26"/>
                <a:gd name="T5" fmla="*/ 38 h 38"/>
                <a:gd name="T6" fmla="*/ 26 w 26"/>
                <a:gd name="T7" fmla="*/ 36 h 38"/>
                <a:gd name="T8" fmla="*/ 26 w 26"/>
                <a:gd name="T9" fmla="*/ 1 h 38"/>
                <a:gd name="T10" fmla="*/ 26 w 26"/>
                <a:gd name="T11" fmla="*/ 0 h 38"/>
              </a:gdLst>
              <a:ahLst/>
              <a:cxnLst>
                <a:cxn ang="0">
                  <a:pos x="T0" y="T1"/>
                </a:cxn>
                <a:cxn ang="0">
                  <a:pos x="T2" y="T3"/>
                </a:cxn>
                <a:cxn ang="0">
                  <a:pos x="T4" y="T5"/>
                </a:cxn>
                <a:cxn ang="0">
                  <a:pos x="T6" y="T7"/>
                </a:cxn>
                <a:cxn ang="0">
                  <a:pos x="T8" y="T9"/>
                </a:cxn>
                <a:cxn ang="0">
                  <a:pos x="T10" y="T11"/>
                </a:cxn>
              </a:cxnLst>
              <a:rect l="0" t="0" r="r" b="b"/>
              <a:pathLst>
                <a:path w="26" h="38">
                  <a:moveTo>
                    <a:pt x="26" y="0"/>
                  </a:moveTo>
                  <a:cubicBezTo>
                    <a:pt x="0" y="19"/>
                    <a:pt x="0" y="19"/>
                    <a:pt x="0" y="19"/>
                  </a:cubicBezTo>
                  <a:cubicBezTo>
                    <a:pt x="25" y="38"/>
                    <a:pt x="25" y="38"/>
                    <a:pt x="25" y="38"/>
                  </a:cubicBezTo>
                  <a:cubicBezTo>
                    <a:pt x="26" y="38"/>
                    <a:pt x="26" y="37"/>
                    <a:pt x="26" y="36"/>
                  </a:cubicBezTo>
                  <a:cubicBezTo>
                    <a:pt x="26" y="1"/>
                    <a:pt x="26" y="1"/>
                    <a:pt x="26" y="1"/>
                  </a:cubicBezTo>
                  <a:cubicBezTo>
                    <a:pt x="26" y="0"/>
                    <a:pt x="26" y="0"/>
                    <a:pt x="26"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67" name="Freeform 227"/>
            <p:cNvSpPr>
              <a:spLocks/>
            </p:cNvSpPr>
            <p:nvPr userDrawn="1"/>
          </p:nvSpPr>
          <p:spPr bwMode="auto">
            <a:xfrm>
              <a:off x="6894513" y="2233613"/>
              <a:ext cx="258763" cy="77788"/>
            </a:xfrm>
            <a:custGeom>
              <a:avLst/>
              <a:gdLst>
                <a:gd name="T0" fmla="*/ 35 w 67"/>
                <a:gd name="T1" fmla="*/ 4 h 20"/>
                <a:gd name="T2" fmla="*/ 33 w 67"/>
                <a:gd name="T3" fmla="*/ 6 h 20"/>
                <a:gd name="T4" fmla="*/ 32 w 67"/>
                <a:gd name="T5" fmla="*/ 4 h 20"/>
                <a:gd name="T6" fmla="*/ 26 w 67"/>
                <a:gd name="T7" fmla="*/ 1 h 20"/>
                <a:gd name="T8" fmla="*/ 0 w 67"/>
                <a:gd name="T9" fmla="*/ 20 h 20"/>
                <a:gd name="T10" fmla="*/ 2 w 67"/>
                <a:gd name="T11" fmla="*/ 20 h 20"/>
                <a:gd name="T12" fmla="*/ 65 w 67"/>
                <a:gd name="T13" fmla="*/ 20 h 20"/>
                <a:gd name="T14" fmla="*/ 67 w 67"/>
                <a:gd name="T15" fmla="*/ 20 h 20"/>
                <a:gd name="T16" fmla="*/ 41 w 67"/>
                <a:gd name="T17" fmla="*/ 0 h 20"/>
                <a:gd name="T18" fmla="*/ 35 w 67"/>
                <a:gd name="T19" fmla="*/ 4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 h="20">
                  <a:moveTo>
                    <a:pt x="35" y="4"/>
                  </a:moveTo>
                  <a:cubicBezTo>
                    <a:pt x="33" y="6"/>
                    <a:pt x="33" y="6"/>
                    <a:pt x="33" y="6"/>
                  </a:cubicBezTo>
                  <a:cubicBezTo>
                    <a:pt x="32" y="4"/>
                    <a:pt x="32" y="4"/>
                    <a:pt x="32" y="4"/>
                  </a:cubicBezTo>
                  <a:cubicBezTo>
                    <a:pt x="26" y="1"/>
                    <a:pt x="26" y="1"/>
                    <a:pt x="26" y="1"/>
                  </a:cubicBezTo>
                  <a:cubicBezTo>
                    <a:pt x="0" y="20"/>
                    <a:pt x="0" y="20"/>
                    <a:pt x="0" y="20"/>
                  </a:cubicBezTo>
                  <a:cubicBezTo>
                    <a:pt x="1" y="20"/>
                    <a:pt x="1" y="20"/>
                    <a:pt x="2" y="20"/>
                  </a:cubicBezTo>
                  <a:cubicBezTo>
                    <a:pt x="65" y="20"/>
                    <a:pt x="65" y="20"/>
                    <a:pt x="65" y="20"/>
                  </a:cubicBezTo>
                  <a:cubicBezTo>
                    <a:pt x="66" y="20"/>
                    <a:pt x="66" y="20"/>
                    <a:pt x="67" y="20"/>
                  </a:cubicBezTo>
                  <a:cubicBezTo>
                    <a:pt x="41" y="0"/>
                    <a:pt x="41" y="0"/>
                    <a:pt x="41" y="0"/>
                  </a:cubicBezTo>
                  <a:lnTo>
                    <a:pt x="35" y="4"/>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68" name="Freeform 228"/>
            <p:cNvSpPr>
              <a:spLocks noEditPoints="1"/>
            </p:cNvSpPr>
            <p:nvPr userDrawn="1"/>
          </p:nvSpPr>
          <p:spPr bwMode="auto">
            <a:xfrm>
              <a:off x="6762750" y="1933575"/>
              <a:ext cx="350838" cy="593725"/>
            </a:xfrm>
            <a:custGeom>
              <a:avLst/>
              <a:gdLst>
                <a:gd name="T0" fmla="*/ 80 w 91"/>
                <a:gd name="T1" fmla="*/ 133 h 154"/>
                <a:gd name="T2" fmla="*/ 13 w 91"/>
                <a:gd name="T3" fmla="*/ 133 h 154"/>
                <a:gd name="T4" fmla="*/ 13 w 91"/>
                <a:gd name="T5" fmla="*/ 11 h 154"/>
                <a:gd name="T6" fmla="*/ 80 w 91"/>
                <a:gd name="T7" fmla="*/ 11 h 154"/>
                <a:gd name="T8" fmla="*/ 80 w 91"/>
                <a:gd name="T9" fmla="*/ 25 h 154"/>
                <a:gd name="T10" fmla="*/ 91 w 91"/>
                <a:gd name="T11" fmla="*/ 34 h 154"/>
                <a:gd name="T12" fmla="*/ 91 w 91"/>
                <a:gd name="T13" fmla="*/ 5 h 154"/>
                <a:gd name="T14" fmla="*/ 86 w 91"/>
                <a:gd name="T15" fmla="*/ 0 h 154"/>
                <a:gd name="T16" fmla="*/ 6 w 91"/>
                <a:gd name="T17" fmla="*/ 0 h 154"/>
                <a:gd name="T18" fmla="*/ 0 w 91"/>
                <a:gd name="T19" fmla="*/ 5 h 154"/>
                <a:gd name="T20" fmla="*/ 0 w 91"/>
                <a:gd name="T21" fmla="*/ 149 h 154"/>
                <a:gd name="T22" fmla="*/ 6 w 91"/>
                <a:gd name="T23" fmla="*/ 154 h 154"/>
                <a:gd name="T24" fmla="*/ 86 w 91"/>
                <a:gd name="T25" fmla="*/ 154 h 154"/>
                <a:gd name="T26" fmla="*/ 91 w 91"/>
                <a:gd name="T27" fmla="*/ 149 h 154"/>
                <a:gd name="T28" fmla="*/ 91 w 91"/>
                <a:gd name="T29" fmla="*/ 106 h 154"/>
                <a:gd name="T30" fmla="*/ 80 w 91"/>
                <a:gd name="T31" fmla="*/ 106 h 154"/>
                <a:gd name="T32" fmla="*/ 80 w 91"/>
                <a:gd name="T33" fmla="*/ 133 h 154"/>
                <a:gd name="T34" fmla="*/ 47 w 91"/>
                <a:gd name="T35" fmla="*/ 151 h 154"/>
                <a:gd name="T36" fmla="*/ 40 w 91"/>
                <a:gd name="T37" fmla="*/ 144 h 154"/>
                <a:gd name="T38" fmla="*/ 47 w 91"/>
                <a:gd name="T39" fmla="*/ 137 h 154"/>
                <a:gd name="T40" fmla="*/ 53 w 91"/>
                <a:gd name="T41" fmla="*/ 144 h 154"/>
                <a:gd name="T42" fmla="*/ 47 w 91"/>
                <a:gd name="T43" fmla="*/ 15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 h="154">
                  <a:moveTo>
                    <a:pt x="80" y="133"/>
                  </a:moveTo>
                  <a:cubicBezTo>
                    <a:pt x="13" y="133"/>
                    <a:pt x="13" y="133"/>
                    <a:pt x="13" y="133"/>
                  </a:cubicBezTo>
                  <a:cubicBezTo>
                    <a:pt x="13" y="11"/>
                    <a:pt x="13" y="11"/>
                    <a:pt x="13" y="11"/>
                  </a:cubicBezTo>
                  <a:cubicBezTo>
                    <a:pt x="80" y="11"/>
                    <a:pt x="80" y="11"/>
                    <a:pt x="80" y="11"/>
                  </a:cubicBezTo>
                  <a:cubicBezTo>
                    <a:pt x="80" y="25"/>
                    <a:pt x="80" y="25"/>
                    <a:pt x="80" y="25"/>
                  </a:cubicBezTo>
                  <a:cubicBezTo>
                    <a:pt x="91" y="34"/>
                    <a:pt x="91" y="34"/>
                    <a:pt x="91" y="34"/>
                  </a:cubicBezTo>
                  <a:cubicBezTo>
                    <a:pt x="91" y="5"/>
                    <a:pt x="91" y="5"/>
                    <a:pt x="91" y="5"/>
                  </a:cubicBezTo>
                  <a:cubicBezTo>
                    <a:pt x="91" y="2"/>
                    <a:pt x="89" y="0"/>
                    <a:pt x="86" y="0"/>
                  </a:cubicBezTo>
                  <a:cubicBezTo>
                    <a:pt x="6" y="0"/>
                    <a:pt x="6" y="0"/>
                    <a:pt x="6" y="0"/>
                  </a:cubicBezTo>
                  <a:cubicBezTo>
                    <a:pt x="3" y="0"/>
                    <a:pt x="0" y="2"/>
                    <a:pt x="0" y="5"/>
                  </a:cubicBezTo>
                  <a:cubicBezTo>
                    <a:pt x="0" y="149"/>
                    <a:pt x="0" y="149"/>
                    <a:pt x="0" y="149"/>
                  </a:cubicBezTo>
                  <a:cubicBezTo>
                    <a:pt x="0" y="152"/>
                    <a:pt x="3" y="154"/>
                    <a:pt x="6" y="154"/>
                  </a:cubicBezTo>
                  <a:cubicBezTo>
                    <a:pt x="86" y="154"/>
                    <a:pt x="86" y="154"/>
                    <a:pt x="86" y="154"/>
                  </a:cubicBezTo>
                  <a:cubicBezTo>
                    <a:pt x="89" y="154"/>
                    <a:pt x="91" y="152"/>
                    <a:pt x="91" y="149"/>
                  </a:cubicBezTo>
                  <a:cubicBezTo>
                    <a:pt x="91" y="106"/>
                    <a:pt x="91" y="106"/>
                    <a:pt x="91" y="106"/>
                  </a:cubicBezTo>
                  <a:cubicBezTo>
                    <a:pt x="80" y="106"/>
                    <a:pt x="80" y="106"/>
                    <a:pt x="80" y="106"/>
                  </a:cubicBezTo>
                  <a:lnTo>
                    <a:pt x="80" y="133"/>
                  </a:lnTo>
                  <a:close/>
                  <a:moveTo>
                    <a:pt x="47" y="151"/>
                  </a:moveTo>
                  <a:cubicBezTo>
                    <a:pt x="43" y="151"/>
                    <a:pt x="40" y="148"/>
                    <a:pt x="40" y="144"/>
                  </a:cubicBezTo>
                  <a:cubicBezTo>
                    <a:pt x="40" y="140"/>
                    <a:pt x="43" y="137"/>
                    <a:pt x="47" y="137"/>
                  </a:cubicBezTo>
                  <a:cubicBezTo>
                    <a:pt x="51" y="137"/>
                    <a:pt x="53" y="140"/>
                    <a:pt x="53" y="144"/>
                  </a:cubicBezTo>
                  <a:cubicBezTo>
                    <a:pt x="53" y="148"/>
                    <a:pt x="51" y="151"/>
                    <a:pt x="47" y="151"/>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
        <p:nvSpPr>
          <p:cNvPr id="269" name="Freeform 229"/>
          <p:cNvSpPr>
            <a:spLocks noEditPoints="1"/>
          </p:cNvSpPr>
          <p:nvPr userDrawn="1"/>
        </p:nvSpPr>
        <p:spPr bwMode="auto">
          <a:xfrm>
            <a:off x="9207500" y="3378201"/>
            <a:ext cx="603251" cy="512763"/>
          </a:xfrm>
          <a:custGeom>
            <a:avLst/>
            <a:gdLst>
              <a:gd name="T0" fmla="*/ 61 w 117"/>
              <a:gd name="T1" fmla="*/ 118 h 133"/>
              <a:gd name="T2" fmla="*/ 96 w 117"/>
              <a:gd name="T3" fmla="*/ 96 h 133"/>
              <a:gd name="T4" fmla="*/ 97 w 117"/>
              <a:gd name="T5" fmla="*/ 95 h 133"/>
              <a:gd name="T6" fmla="*/ 96 w 117"/>
              <a:gd name="T7" fmla="*/ 20 h 133"/>
              <a:gd name="T8" fmla="*/ 95 w 117"/>
              <a:gd name="T9" fmla="*/ 19 h 133"/>
              <a:gd name="T10" fmla="*/ 23 w 117"/>
              <a:gd name="T11" fmla="*/ 18 h 133"/>
              <a:gd name="T12" fmla="*/ 21 w 117"/>
              <a:gd name="T13" fmla="*/ 20 h 133"/>
              <a:gd name="T14" fmla="*/ 19 w 117"/>
              <a:gd name="T15" fmla="*/ 94 h 133"/>
              <a:gd name="T16" fmla="*/ 20 w 117"/>
              <a:gd name="T17" fmla="*/ 95 h 133"/>
              <a:gd name="T18" fmla="*/ 55 w 117"/>
              <a:gd name="T19" fmla="*/ 111 h 133"/>
              <a:gd name="T20" fmla="*/ 41 w 117"/>
              <a:gd name="T21" fmla="*/ 118 h 133"/>
              <a:gd name="T22" fmla="*/ 5 w 117"/>
              <a:gd name="T23" fmla="*/ 121 h 133"/>
              <a:gd name="T24" fmla="*/ 41 w 117"/>
              <a:gd name="T25" fmla="*/ 130 h 133"/>
              <a:gd name="T26" fmla="*/ 75 w 117"/>
              <a:gd name="T27" fmla="*/ 133 h 133"/>
              <a:gd name="T28" fmla="*/ 111 w 117"/>
              <a:gd name="T29" fmla="*/ 130 h 133"/>
              <a:gd name="T30" fmla="*/ 75 w 117"/>
              <a:gd name="T31" fmla="*/ 121 h 133"/>
              <a:gd name="T32" fmla="*/ 101 w 117"/>
              <a:gd name="T33" fmla="*/ 42 h 133"/>
              <a:gd name="T34" fmla="*/ 99 w 117"/>
              <a:gd name="T35" fmla="*/ 50 h 133"/>
              <a:gd name="T36" fmla="*/ 15 w 117"/>
              <a:gd name="T37" fmla="*/ 70 h 133"/>
              <a:gd name="T38" fmla="*/ 18 w 117"/>
              <a:gd name="T39" fmla="*/ 61 h 133"/>
              <a:gd name="T40" fmla="*/ 63 w 117"/>
              <a:gd name="T41" fmla="*/ 92 h 133"/>
              <a:gd name="T42" fmla="*/ 87 w 117"/>
              <a:gd name="T43" fmla="*/ 92 h 133"/>
              <a:gd name="T44" fmla="*/ 58 w 117"/>
              <a:gd name="T45" fmla="*/ 52 h 133"/>
              <a:gd name="T46" fmla="*/ 64 w 117"/>
              <a:gd name="T47" fmla="*/ 25 h 133"/>
              <a:gd name="T48" fmla="*/ 58 w 117"/>
              <a:gd name="T49" fmla="*/ 52 h 133"/>
              <a:gd name="T50" fmla="*/ 90 w 117"/>
              <a:gd name="T51" fmla="*/ 51 h 133"/>
              <a:gd name="T52" fmla="*/ 64 w 117"/>
              <a:gd name="T53" fmla="*/ 58 h 133"/>
              <a:gd name="T54" fmla="*/ 52 w 117"/>
              <a:gd name="T55" fmla="*/ 58 h 133"/>
              <a:gd name="T56" fmla="*/ 27 w 117"/>
              <a:gd name="T57" fmla="*/ 61 h 133"/>
              <a:gd name="T58" fmla="*/ 52 w 117"/>
              <a:gd name="T59" fmla="*/ 58 h 133"/>
              <a:gd name="T60" fmla="*/ 71 w 117"/>
              <a:gd name="T61" fmla="*/ 76 h 133"/>
              <a:gd name="T62" fmla="*/ 42 w 117"/>
              <a:gd name="T63" fmla="*/ 80 h 133"/>
              <a:gd name="T64" fmla="*/ 93 w 117"/>
              <a:gd name="T65" fmla="*/ 87 h 133"/>
              <a:gd name="T66" fmla="*/ 94 w 117"/>
              <a:gd name="T67" fmla="*/ 60 h 133"/>
              <a:gd name="T68" fmla="*/ 92 w 117"/>
              <a:gd name="T69" fmla="*/ 29 h 133"/>
              <a:gd name="T70" fmla="*/ 88 w 117"/>
              <a:gd name="T71" fmla="*/ 34 h 133"/>
              <a:gd name="T72" fmla="*/ 87 w 117"/>
              <a:gd name="T73" fmla="*/ 23 h 133"/>
              <a:gd name="T74" fmla="*/ 74 w 117"/>
              <a:gd name="T75" fmla="*/ 22 h 133"/>
              <a:gd name="T76" fmla="*/ 71 w 117"/>
              <a:gd name="T77" fmla="*/ 14 h 133"/>
              <a:gd name="T78" fmla="*/ 53 w 117"/>
              <a:gd name="T79" fmla="*/ 13 h 133"/>
              <a:gd name="T80" fmla="*/ 54 w 117"/>
              <a:gd name="T81" fmla="*/ 21 h 133"/>
              <a:gd name="T82" fmla="*/ 29 w 117"/>
              <a:gd name="T83" fmla="*/ 23 h 133"/>
              <a:gd name="T84" fmla="*/ 24 w 117"/>
              <a:gd name="T85" fmla="*/ 29 h 133"/>
              <a:gd name="T86" fmla="*/ 23 w 117"/>
              <a:gd name="T87" fmla="*/ 51 h 133"/>
              <a:gd name="T88" fmla="*/ 23 w 117"/>
              <a:gd name="T89" fmla="*/ 70 h 133"/>
              <a:gd name="T90" fmla="*/ 24 w 117"/>
              <a:gd name="T91" fmla="*/ 87 h 133"/>
              <a:gd name="T92" fmla="*/ 30 w 117"/>
              <a:gd name="T93" fmla="*/ 92 h 133"/>
              <a:gd name="T94" fmla="*/ 44 w 117"/>
              <a:gd name="T95" fmla="*/ 92 h 133"/>
              <a:gd name="T96" fmla="*/ 53 w 117"/>
              <a:gd name="T97" fmla="*/ 97 h 133"/>
              <a:gd name="T98" fmla="*/ 43 w 117"/>
              <a:gd name="T99" fmla="*/ 10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17" h="133">
                <a:moveTo>
                  <a:pt x="75" y="118"/>
                </a:moveTo>
                <a:cubicBezTo>
                  <a:pt x="61" y="118"/>
                  <a:pt x="61" y="118"/>
                  <a:pt x="61" y="118"/>
                </a:cubicBezTo>
                <a:cubicBezTo>
                  <a:pt x="61" y="111"/>
                  <a:pt x="61" y="111"/>
                  <a:pt x="61" y="111"/>
                </a:cubicBezTo>
                <a:cubicBezTo>
                  <a:pt x="74" y="110"/>
                  <a:pt x="86" y="105"/>
                  <a:pt x="96" y="96"/>
                </a:cubicBezTo>
                <a:cubicBezTo>
                  <a:pt x="96" y="95"/>
                  <a:pt x="96" y="95"/>
                  <a:pt x="96" y="95"/>
                </a:cubicBezTo>
                <a:cubicBezTo>
                  <a:pt x="97" y="95"/>
                  <a:pt x="97" y="95"/>
                  <a:pt x="97" y="95"/>
                </a:cubicBezTo>
                <a:cubicBezTo>
                  <a:pt x="97" y="94"/>
                  <a:pt x="98" y="94"/>
                  <a:pt x="98" y="93"/>
                </a:cubicBezTo>
                <a:cubicBezTo>
                  <a:pt x="117" y="72"/>
                  <a:pt x="116" y="40"/>
                  <a:pt x="96" y="20"/>
                </a:cubicBezTo>
                <a:cubicBezTo>
                  <a:pt x="96" y="20"/>
                  <a:pt x="96" y="20"/>
                  <a:pt x="96" y="20"/>
                </a:cubicBezTo>
                <a:cubicBezTo>
                  <a:pt x="95" y="20"/>
                  <a:pt x="95" y="19"/>
                  <a:pt x="95" y="19"/>
                </a:cubicBezTo>
                <a:cubicBezTo>
                  <a:pt x="95" y="19"/>
                  <a:pt x="95" y="19"/>
                  <a:pt x="94" y="19"/>
                </a:cubicBezTo>
                <a:cubicBezTo>
                  <a:pt x="74" y="0"/>
                  <a:pt x="43" y="0"/>
                  <a:pt x="23" y="18"/>
                </a:cubicBezTo>
                <a:cubicBezTo>
                  <a:pt x="22" y="18"/>
                  <a:pt x="22" y="19"/>
                  <a:pt x="21" y="19"/>
                </a:cubicBezTo>
                <a:cubicBezTo>
                  <a:pt x="21" y="19"/>
                  <a:pt x="21" y="19"/>
                  <a:pt x="21" y="20"/>
                </a:cubicBezTo>
                <a:cubicBezTo>
                  <a:pt x="21" y="20"/>
                  <a:pt x="21" y="20"/>
                  <a:pt x="20" y="20"/>
                </a:cubicBezTo>
                <a:cubicBezTo>
                  <a:pt x="0" y="40"/>
                  <a:pt x="0" y="73"/>
                  <a:pt x="19" y="94"/>
                </a:cubicBezTo>
                <a:cubicBezTo>
                  <a:pt x="19" y="94"/>
                  <a:pt x="20" y="95"/>
                  <a:pt x="20" y="95"/>
                </a:cubicBezTo>
                <a:cubicBezTo>
                  <a:pt x="20" y="95"/>
                  <a:pt x="20" y="95"/>
                  <a:pt x="20" y="95"/>
                </a:cubicBezTo>
                <a:cubicBezTo>
                  <a:pt x="20" y="95"/>
                  <a:pt x="20" y="95"/>
                  <a:pt x="20" y="96"/>
                </a:cubicBezTo>
                <a:cubicBezTo>
                  <a:pt x="30" y="105"/>
                  <a:pt x="42" y="110"/>
                  <a:pt x="55" y="111"/>
                </a:cubicBezTo>
                <a:cubicBezTo>
                  <a:pt x="55" y="118"/>
                  <a:pt x="55" y="118"/>
                  <a:pt x="55" y="118"/>
                </a:cubicBezTo>
                <a:cubicBezTo>
                  <a:pt x="41" y="118"/>
                  <a:pt x="41" y="118"/>
                  <a:pt x="41" y="118"/>
                </a:cubicBezTo>
                <a:cubicBezTo>
                  <a:pt x="41" y="121"/>
                  <a:pt x="41" y="121"/>
                  <a:pt x="41" y="121"/>
                </a:cubicBezTo>
                <a:cubicBezTo>
                  <a:pt x="5" y="121"/>
                  <a:pt x="5" y="121"/>
                  <a:pt x="5" y="121"/>
                </a:cubicBezTo>
                <a:cubicBezTo>
                  <a:pt x="5" y="130"/>
                  <a:pt x="5" y="130"/>
                  <a:pt x="5" y="130"/>
                </a:cubicBezTo>
                <a:cubicBezTo>
                  <a:pt x="41" y="130"/>
                  <a:pt x="41" y="130"/>
                  <a:pt x="41" y="130"/>
                </a:cubicBezTo>
                <a:cubicBezTo>
                  <a:pt x="41" y="133"/>
                  <a:pt x="41" y="133"/>
                  <a:pt x="41" y="133"/>
                </a:cubicBezTo>
                <a:cubicBezTo>
                  <a:pt x="75" y="133"/>
                  <a:pt x="75" y="133"/>
                  <a:pt x="75" y="133"/>
                </a:cubicBezTo>
                <a:cubicBezTo>
                  <a:pt x="75" y="130"/>
                  <a:pt x="75" y="130"/>
                  <a:pt x="75" y="130"/>
                </a:cubicBezTo>
                <a:cubicBezTo>
                  <a:pt x="111" y="130"/>
                  <a:pt x="111" y="130"/>
                  <a:pt x="111" y="130"/>
                </a:cubicBezTo>
                <a:cubicBezTo>
                  <a:pt x="111" y="121"/>
                  <a:pt x="111" y="121"/>
                  <a:pt x="111" y="121"/>
                </a:cubicBezTo>
                <a:cubicBezTo>
                  <a:pt x="75" y="121"/>
                  <a:pt x="75" y="121"/>
                  <a:pt x="75" y="121"/>
                </a:cubicBezTo>
                <a:lnTo>
                  <a:pt x="75" y="118"/>
                </a:lnTo>
                <a:close/>
                <a:moveTo>
                  <a:pt x="101" y="42"/>
                </a:moveTo>
                <a:cubicBezTo>
                  <a:pt x="103" y="49"/>
                  <a:pt x="104" y="56"/>
                  <a:pt x="103" y="62"/>
                </a:cubicBezTo>
                <a:cubicBezTo>
                  <a:pt x="102" y="58"/>
                  <a:pt x="101" y="54"/>
                  <a:pt x="99" y="50"/>
                </a:cubicBezTo>
                <a:cubicBezTo>
                  <a:pt x="100" y="48"/>
                  <a:pt x="100" y="45"/>
                  <a:pt x="101" y="42"/>
                </a:cubicBezTo>
                <a:close/>
                <a:moveTo>
                  <a:pt x="15" y="70"/>
                </a:moveTo>
                <a:cubicBezTo>
                  <a:pt x="13" y="63"/>
                  <a:pt x="12" y="55"/>
                  <a:pt x="14" y="48"/>
                </a:cubicBezTo>
                <a:cubicBezTo>
                  <a:pt x="15" y="52"/>
                  <a:pt x="16" y="56"/>
                  <a:pt x="18" y="61"/>
                </a:cubicBezTo>
                <a:cubicBezTo>
                  <a:pt x="17" y="64"/>
                  <a:pt x="15" y="67"/>
                  <a:pt x="15" y="70"/>
                </a:cubicBezTo>
                <a:close/>
                <a:moveTo>
                  <a:pt x="63" y="92"/>
                </a:moveTo>
                <a:cubicBezTo>
                  <a:pt x="67" y="89"/>
                  <a:pt x="72" y="86"/>
                  <a:pt x="77" y="82"/>
                </a:cubicBezTo>
                <a:cubicBezTo>
                  <a:pt x="87" y="92"/>
                  <a:pt x="87" y="92"/>
                  <a:pt x="87" y="92"/>
                </a:cubicBezTo>
                <a:cubicBezTo>
                  <a:pt x="80" y="96"/>
                  <a:pt x="72" y="95"/>
                  <a:pt x="63" y="92"/>
                </a:cubicBezTo>
                <a:close/>
                <a:moveTo>
                  <a:pt x="58" y="52"/>
                </a:moveTo>
                <a:cubicBezTo>
                  <a:pt x="44" y="38"/>
                  <a:pt x="44" y="38"/>
                  <a:pt x="44" y="38"/>
                </a:cubicBezTo>
                <a:cubicBezTo>
                  <a:pt x="51" y="33"/>
                  <a:pt x="57" y="28"/>
                  <a:pt x="64" y="25"/>
                </a:cubicBezTo>
                <a:cubicBezTo>
                  <a:pt x="68" y="28"/>
                  <a:pt x="72" y="31"/>
                  <a:pt x="76" y="34"/>
                </a:cubicBezTo>
                <a:lnTo>
                  <a:pt x="58" y="52"/>
                </a:lnTo>
                <a:close/>
                <a:moveTo>
                  <a:pt x="82" y="40"/>
                </a:moveTo>
                <a:cubicBezTo>
                  <a:pt x="85" y="43"/>
                  <a:pt x="87" y="47"/>
                  <a:pt x="90" y="51"/>
                </a:cubicBezTo>
                <a:cubicBezTo>
                  <a:pt x="87" y="57"/>
                  <a:pt x="82" y="64"/>
                  <a:pt x="76" y="70"/>
                </a:cubicBezTo>
                <a:cubicBezTo>
                  <a:pt x="64" y="58"/>
                  <a:pt x="64" y="58"/>
                  <a:pt x="64" y="58"/>
                </a:cubicBezTo>
                <a:lnTo>
                  <a:pt x="82" y="40"/>
                </a:lnTo>
                <a:close/>
                <a:moveTo>
                  <a:pt x="52" y="58"/>
                </a:moveTo>
                <a:cubicBezTo>
                  <a:pt x="36" y="74"/>
                  <a:pt x="36" y="74"/>
                  <a:pt x="36" y="74"/>
                </a:cubicBezTo>
                <a:cubicBezTo>
                  <a:pt x="32" y="70"/>
                  <a:pt x="29" y="65"/>
                  <a:pt x="27" y="61"/>
                </a:cubicBezTo>
                <a:cubicBezTo>
                  <a:pt x="30" y="55"/>
                  <a:pt x="34" y="49"/>
                  <a:pt x="39" y="44"/>
                </a:cubicBezTo>
                <a:lnTo>
                  <a:pt x="52" y="58"/>
                </a:lnTo>
                <a:close/>
                <a:moveTo>
                  <a:pt x="58" y="64"/>
                </a:moveTo>
                <a:cubicBezTo>
                  <a:pt x="71" y="76"/>
                  <a:pt x="71" y="76"/>
                  <a:pt x="71" y="76"/>
                </a:cubicBezTo>
                <a:cubicBezTo>
                  <a:pt x="65" y="81"/>
                  <a:pt x="59" y="85"/>
                  <a:pt x="53" y="88"/>
                </a:cubicBezTo>
                <a:cubicBezTo>
                  <a:pt x="50" y="86"/>
                  <a:pt x="46" y="83"/>
                  <a:pt x="42" y="80"/>
                </a:cubicBezTo>
                <a:lnTo>
                  <a:pt x="58" y="64"/>
                </a:lnTo>
                <a:close/>
                <a:moveTo>
                  <a:pt x="93" y="87"/>
                </a:moveTo>
                <a:cubicBezTo>
                  <a:pt x="82" y="76"/>
                  <a:pt x="82" y="76"/>
                  <a:pt x="82" y="76"/>
                </a:cubicBezTo>
                <a:cubicBezTo>
                  <a:pt x="87" y="71"/>
                  <a:pt x="91" y="65"/>
                  <a:pt x="94" y="60"/>
                </a:cubicBezTo>
                <a:cubicBezTo>
                  <a:pt x="98" y="70"/>
                  <a:pt x="98" y="80"/>
                  <a:pt x="93" y="87"/>
                </a:cubicBezTo>
                <a:close/>
                <a:moveTo>
                  <a:pt x="92" y="29"/>
                </a:moveTo>
                <a:cubicBezTo>
                  <a:pt x="93" y="33"/>
                  <a:pt x="94" y="36"/>
                  <a:pt x="93" y="41"/>
                </a:cubicBezTo>
                <a:cubicBezTo>
                  <a:pt x="91" y="39"/>
                  <a:pt x="89" y="36"/>
                  <a:pt x="88" y="34"/>
                </a:cubicBezTo>
                <a:lnTo>
                  <a:pt x="92" y="29"/>
                </a:lnTo>
                <a:close/>
                <a:moveTo>
                  <a:pt x="87" y="23"/>
                </a:moveTo>
                <a:cubicBezTo>
                  <a:pt x="82" y="28"/>
                  <a:pt x="82" y="28"/>
                  <a:pt x="82" y="28"/>
                </a:cubicBezTo>
                <a:cubicBezTo>
                  <a:pt x="79" y="26"/>
                  <a:pt x="76" y="24"/>
                  <a:pt x="74" y="22"/>
                </a:cubicBezTo>
                <a:cubicBezTo>
                  <a:pt x="79" y="21"/>
                  <a:pt x="84" y="21"/>
                  <a:pt x="87" y="23"/>
                </a:cubicBezTo>
                <a:close/>
                <a:moveTo>
                  <a:pt x="71" y="14"/>
                </a:moveTo>
                <a:cubicBezTo>
                  <a:pt x="69" y="15"/>
                  <a:pt x="66" y="16"/>
                  <a:pt x="64" y="16"/>
                </a:cubicBezTo>
                <a:cubicBezTo>
                  <a:pt x="60" y="15"/>
                  <a:pt x="57" y="14"/>
                  <a:pt x="53" y="13"/>
                </a:cubicBezTo>
                <a:cubicBezTo>
                  <a:pt x="59" y="12"/>
                  <a:pt x="65" y="13"/>
                  <a:pt x="71" y="14"/>
                </a:cubicBezTo>
                <a:close/>
                <a:moveTo>
                  <a:pt x="54" y="21"/>
                </a:moveTo>
                <a:cubicBezTo>
                  <a:pt x="49" y="24"/>
                  <a:pt x="44" y="28"/>
                  <a:pt x="39" y="32"/>
                </a:cubicBezTo>
                <a:cubicBezTo>
                  <a:pt x="29" y="23"/>
                  <a:pt x="29" y="23"/>
                  <a:pt x="29" y="23"/>
                </a:cubicBezTo>
                <a:cubicBezTo>
                  <a:pt x="35" y="19"/>
                  <a:pt x="44" y="18"/>
                  <a:pt x="54" y="21"/>
                </a:cubicBezTo>
                <a:close/>
                <a:moveTo>
                  <a:pt x="24" y="29"/>
                </a:moveTo>
                <a:cubicBezTo>
                  <a:pt x="33" y="38"/>
                  <a:pt x="33" y="38"/>
                  <a:pt x="33" y="38"/>
                </a:cubicBezTo>
                <a:cubicBezTo>
                  <a:pt x="29" y="42"/>
                  <a:pt x="26" y="47"/>
                  <a:pt x="23" y="51"/>
                </a:cubicBezTo>
                <a:cubicBezTo>
                  <a:pt x="21" y="43"/>
                  <a:pt x="21" y="35"/>
                  <a:pt x="24" y="29"/>
                </a:cubicBezTo>
                <a:close/>
                <a:moveTo>
                  <a:pt x="23" y="70"/>
                </a:moveTo>
                <a:cubicBezTo>
                  <a:pt x="25" y="73"/>
                  <a:pt x="28" y="77"/>
                  <a:pt x="31" y="80"/>
                </a:cubicBezTo>
                <a:cubicBezTo>
                  <a:pt x="24" y="87"/>
                  <a:pt x="24" y="87"/>
                  <a:pt x="24" y="87"/>
                </a:cubicBezTo>
                <a:cubicBezTo>
                  <a:pt x="21" y="82"/>
                  <a:pt x="21" y="77"/>
                  <a:pt x="23" y="70"/>
                </a:cubicBezTo>
                <a:close/>
                <a:moveTo>
                  <a:pt x="30" y="92"/>
                </a:moveTo>
                <a:cubicBezTo>
                  <a:pt x="36" y="85"/>
                  <a:pt x="36" y="85"/>
                  <a:pt x="36" y="85"/>
                </a:cubicBezTo>
                <a:cubicBezTo>
                  <a:pt x="39" y="88"/>
                  <a:pt x="41" y="90"/>
                  <a:pt x="44" y="92"/>
                </a:cubicBezTo>
                <a:cubicBezTo>
                  <a:pt x="39" y="93"/>
                  <a:pt x="34" y="93"/>
                  <a:pt x="30" y="92"/>
                </a:cubicBezTo>
                <a:close/>
                <a:moveTo>
                  <a:pt x="53" y="97"/>
                </a:moveTo>
                <a:cubicBezTo>
                  <a:pt x="58" y="99"/>
                  <a:pt x="63" y="101"/>
                  <a:pt x="68" y="102"/>
                </a:cubicBezTo>
                <a:cubicBezTo>
                  <a:pt x="60" y="104"/>
                  <a:pt x="51" y="103"/>
                  <a:pt x="43" y="100"/>
                </a:cubicBezTo>
                <a:cubicBezTo>
                  <a:pt x="46" y="100"/>
                  <a:pt x="50" y="99"/>
                  <a:pt x="53" y="97"/>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nvGrpSpPr>
          <p:cNvPr id="270" name="Group 269"/>
          <p:cNvGrpSpPr/>
          <p:nvPr userDrawn="1"/>
        </p:nvGrpSpPr>
        <p:grpSpPr>
          <a:xfrm>
            <a:off x="8955617" y="2667001"/>
            <a:ext cx="556683" cy="587375"/>
            <a:chOff x="6716713" y="2667000"/>
            <a:chExt cx="417512" cy="587375"/>
          </a:xfrm>
        </p:grpSpPr>
        <p:sp>
          <p:nvSpPr>
            <p:cNvPr id="271" name="Freeform 158"/>
            <p:cNvSpPr>
              <a:spLocks noEditPoints="1"/>
            </p:cNvSpPr>
            <p:nvPr userDrawn="1"/>
          </p:nvSpPr>
          <p:spPr bwMode="auto">
            <a:xfrm>
              <a:off x="6716713" y="2667000"/>
              <a:ext cx="315913" cy="587375"/>
            </a:xfrm>
            <a:custGeom>
              <a:avLst/>
              <a:gdLst>
                <a:gd name="T0" fmla="*/ 72 w 82"/>
                <a:gd name="T1" fmla="*/ 0 h 152"/>
                <a:gd name="T2" fmla="*/ 10 w 82"/>
                <a:gd name="T3" fmla="*/ 0 h 152"/>
                <a:gd name="T4" fmla="*/ 0 w 82"/>
                <a:gd name="T5" fmla="*/ 10 h 152"/>
                <a:gd name="T6" fmla="*/ 0 w 82"/>
                <a:gd name="T7" fmla="*/ 141 h 152"/>
                <a:gd name="T8" fmla="*/ 10 w 82"/>
                <a:gd name="T9" fmla="*/ 152 h 152"/>
                <a:gd name="T10" fmla="*/ 72 w 82"/>
                <a:gd name="T11" fmla="*/ 152 h 152"/>
                <a:gd name="T12" fmla="*/ 82 w 82"/>
                <a:gd name="T13" fmla="*/ 141 h 152"/>
                <a:gd name="T14" fmla="*/ 82 w 82"/>
                <a:gd name="T15" fmla="*/ 10 h 152"/>
                <a:gd name="T16" fmla="*/ 72 w 82"/>
                <a:gd name="T17" fmla="*/ 0 h 152"/>
                <a:gd name="T18" fmla="*/ 41 w 82"/>
                <a:gd name="T19" fmla="*/ 145 h 152"/>
                <a:gd name="T20" fmla="*/ 36 w 82"/>
                <a:gd name="T21" fmla="*/ 140 h 152"/>
                <a:gd name="T22" fmla="*/ 41 w 82"/>
                <a:gd name="T23" fmla="*/ 134 h 152"/>
                <a:gd name="T24" fmla="*/ 47 w 82"/>
                <a:gd name="T25" fmla="*/ 140 h 152"/>
                <a:gd name="T26" fmla="*/ 41 w 82"/>
                <a:gd name="T27" fmla="*/ 145 h 152"/>
                <a:gd name="T28" fmla="*/ 77 w 82"/>
                <a:gd name="T29" fmla="*/ 130 h 152"/>
                <a:gd name="T30" fmla="*/ 6 w 82"/>
                <a:gd name="T31" fmla="*/ 130 h 152"/>
                <a:gd name="T32" fmla="*/ 6 w 82"/>
                <a:gd name="T33" fmla="*/ 9 h 152"/>
                <a:gd name="T34" fmla="*/ 77 w 82"/>
                <a:gd name="T35" fmla="*/ 9 h 152"/>
                <a:gd name="T36" fmla="*/ 77 w 82"/>
                <a:gd name="T37" fmla="*/ 13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2" h="152">
                  <a:moveTo>
                    <a:pt x="72" y="0"/>
                  </a:moveTo>
                  <a:cubicBezTo>
                    <a:pt x="10" y="0"/>
                    <a:pt x="10" y="0"/>
                    <a:pt x="10" y="0"/>
                  </a:cubicBezTo>
                  <a:cubicBezTo>
                    <a:pt x="5" y="0"/>
                    <a:pt x="0" y="4"/>
                    <a:pt x="0" y="10"/>
                  </a:cubicBezTo>
                  <a:cubicBezTo>
                    <a:pt x="0" y="141"/>
                    <a:pt x="0" y="141"/>
                    <a:pt x="0" y="141"/>
                  </a:cubicBezTo>
                  <a:cubicBezTo>
                    <a:pt x="0" y="147"/>
                    <a:pt x="5" y="152"/>
                    <a:pt x="10" y="152"/>
                  </a:cubicBezTo>
                  <a:cubicBezTo>
                    <a:pt x="72" y="152"/>
                    <a:pt x="72" y="152"/>
                    <a:pt x="72" y="152"/>
                  </a:cubicBezTo>
                  <a:cubicBezTo>
                    <a:pt x="78" y="152"/>
                    <a:pt x="82" y="147"/>
                    <a:pt x="82" y="141"/>
                  </a:cubicBezTo>
                  <a:cubicBezTo>
                    <a:pt x="82" y="10"/>
                    <a:pt x="82" y="10"/>
                    <a:pt x="82" y="10"/>
                  </a:cubicBezTo>
                  <a:cubicBezTo>
                    <a:pt x="82" y="4"/>
                    <a:pt x="78" y="0"/>
                    <a:pt x="72" y="0"/>
                  </a:cubicBezTo>
                  <a:close/>
                  <a:moveTo>
                    <a:pt x="41" y="145"/>
                  </a:moveTo>
                  <a:cubicBezTo>
                    <a:pt x="38" y="145"/>
                    <a:pt x="36" y="143"/>
                    <a:pt x="36" y="140"/>
                  </a:cubicBezTo>
                  <a:cubicBezTo>
                    <a:pt x="36" y="137"/>
                    <a:pt x="38" y="134"/>
                    <a:pt x="41" y="134"/>
                  </a:cubicBezTo>
                  <a:cubicBezTo>
                    <a:pt x="44" y="134"/>
                    <a:pt x="47" y="137"/>
                    <a:pt x="47" y="140"/>
                  </a:cubicBezTo>
                  <a:cubicBezTo>
                    <a:pt x="47" y="143"/>
                    <a:pt x="44" y="145"/>
                    <a:pt x="41" y="145"/>
                  </a:cubicBezTo>
                  <a:close/>
                  <a:moveTo>
                    <a:pt x="77" y="130"/>
                  </a:moveTo>
                  <a:cubicBezTo>
                    <a:pt x="6" y="130"/>
                    <a:pt x="6" y="130"/>
                    <a:pt x="6" y="130"/>
                  </a:cubicBezTo>
                  <a:cubicBezTo>
                    <a:pt x="6" y="9"/>
                    <a:pt x="6" y="9"/>
                    <a:pt x="6" y="9"/>
                  </a:cubicBezTo>
                  <a:cubicBezTo>
                    <a:pt x="77" y="9"/>
                    <a:pt x="77" y="9"/>
                    <a:pt x="77" y="9"/>
                  </a:cubicBezTo>
                  <a:lnTo>
                    <a:pt x="77" y="13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72" name="Oval 159"/>
            <p:cNvSpPr>
              <a:spLocks noChangeArrowheads="1"/>
            </p:cNvSpPr>
            <p:nvPr userDrawn="1"/>
          </p:nvSpPr>
          <p:spPr bwMode="auto">
            <a:xfrm>
              <a:off x="6854825" y="3184525"/>
              <a:ext cx="42863" cy="4286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73" name="Freeform 230"/>
            <p:cNvSpPr>
              <a:spLocks noEditPoints="1"/>
            </p:cNvSpPr>
            <p:nvPr userDrawn="1"/>
          </p:nvSpPr>
          <p:spPr bwMode="auto">
            <a:xfrm>
              <a:off x="6832600" y="2782888"/>
              <a:ext cx="301625" cy="242888"/>
            </a:xfrm>
            <a:custGeom>
              <a:avLst/>
              <a:gdLst>
                <a:gd name="T0" fmla="*/ 65 w 78"/>
                <a:gd name="T1" fmla="*/ 0 h 63"/>
                <a:gd name="T2" fmla="*/ 13 w 78"/>
                <a:gd name="T3" fmla="*/ 0 h 63"/>
                <a:gd name="T4" fmla="*/ 0 w 78"/>
                <a:gd name="T5" fmla="*/ 14 h 63"/>
                <a:gd name="T6" fmla="*/ 0 w 78"/>
                <a:gd name="T7" fmla="*/ 39 h 63"/>
                <a:gd name="T8" fmla="*/ 13 w 78"/>
                <a:gd name="T9" fmla="*/ 52 h 63"/>
                <a:gd name="T10" fmla="*/ 15 w 78"/>
                <a:gd name="T11" fmla="*/ 52 h 63"/>
                <a:gd name="T12" fmla="*/ 15 w 78"/>
                <a:gd name="T13" fmla="*/ 63 h 63"/>
                <a:gd name="T14" fmla="*/ 26 w 78"/>
                <a:gd name="T15" fmla="*/ 52 h 63"/>
                <a:gd name="T16" fmla="*/ 65 w 78"/>
                <a:gd name="T17" fmla="*/ 52 h 63"/>
                <a:gd name="T18" fmla="*/ 78 w 78"/>
                <a:gd name="T19" fmla="*/ 39 h 63"/>
                <a:gd name="T20" fmla="*/ 78 w 78"/>
                <a:gd name="T21" fmla="*/ 14 h 63"/>
                <a:gd name="T22" fmla="*/ 65 w 78"/>
                <a:gd name="T23" fmla="*/ 0 h 63"/>
                <a:gd name="T24" fmla="*/ 20 w 78"/>
                <a:gd name="T25" fmla="*/ 30 h 63"/>
                <a:gd name="T26" fmla="*/ 15 w 78"/>
                <a:gd name="T27" fmla="*/ 25 h 63"/>
                <a:gd name="T28" fmla="*/ 20 w 78"/>
                <a:gd name="T29" fmla="*/ 20 h 63"/>
                <a:gd name="T30" fmla="*/ 25 w 78"/>
                <a:gd name="T31" fmla="*/ 25 h 63"/>
                <a:gd name="T32" fmla="*/ 20 w 78"/>
                <a:gd name="T33" fmla="*/ 30 h 63"/>
                <a:gd name="T34" fmla="*/ 40 w 78"/>
                <a:gd name="T35" fmla="*/ 30 h 63"/>
                <a:gd name="T36" fmla="*/ 35 w 78"/>
                <a:gd name="T37" fmla="*/ 25 h 63"/>
                <a:gd name="T38" fmla="*/ 40 w 78"/>
                <a:gd name="T39" fmla="*/ 20 h 63"/>
                <a:gd name="T40" fmla="*/ 45 w 78"/>
                <a:gd name="T41" fmla="*/ 25 h 63"/>
                <a:gd name="T42" fmla="*/ 40 w 78"/>
                <a:gd name="T43" fmla="*/ 30 h 63"/>
                <a:gd name="T44" fmla="*/ 61 w 78"/>
                <a:gd name="T45" fmla="*/ 30 h 63"/>
                <a:gd name="T46" fmla="*/ 56 w 78"/>
                <a:gd name="T47" fmla="*/ 25 h 63"/>
                <a:gd name="T48" fmla="*/ 61 w 78"/>
                <a:gd name="T49" fmla="*/ 20 h 63"/>
                <a:gd name="T50" fmla="*/ 65 w 78"/>
                <a:gd name="T51" fmla="*/ 25 h 63"/>
                <a:gd name="T52" fmla="*/ 61 w 78"/>
                <a:gd name="T53" fmla="*/ 3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8" h="63">
                  <a:moveTo>
                    <a:pt x="65" y="0"/>
                  </a:moveTo>
                  <a:cubicBezTo>
                    <a:pt x="13" y="0"/>
                    <a:pt x="13" y="0"/>
                    <a:pt x="13" y="0"/>
                  </a:cubicBezTo>
                  <a:cubicBezTo>
                    <a:pt x="6" y="0"/>
                    <a:pt x="0" y="6"/>
                    <a:pt x="0" y="14"/>
                  </a:cubicBezTo>
                  <a:cubicBezTo>
                    <a:pt x="0" y="39"/>
                    <a:pt x="0" y="39"/>
                    <a:pt x="0" y="39"/>
                  </a:cubicBezTo>
                  <a:cubicBezTo>
                    <a:pt x="0" y="46"/>
                    <a:pt x="6" y="52"/>
                    <a:pt x="13" y="52"/>
                  </a:cubicBezTo>
                  <a:cubicBezTo>
                    <a:pt x="15" y="52"/>
                    <a:pt x="15" y="52"/>
                    <a:pt x="15" y="52"/>
                  </a:cubicBezTo>
                  <a:cubicBezTo>
                    <a:pt x="15" y="63"/>
                    <a:pt x="15" y="63"/>
                    <a:pt x="15" y="63"/>
                  </a:cubicBezTo>
                  <a:cubicBezTo>
                    <a:pt x="26" y="52"/>
                    <a:pt x="26" y="52"/>
                    <a:pt x="26" y="52"/>
                  </a:cubicBezTo>
                  <a:cubicBezTo>
                    <a:pt x="65" y="52"/>
                    <a:pt x="65" y="52"/>
                    <a:pt x="65" y="52"/>
                  </a:cubicBezTo>
                  <a:cubicBezTo>
                    <a:pt x="72" y="52"/>
                    <a:pt x="78" y="46"/>
                    <a:pt x="78" y="39"/>
                  </a:cubicBezTo>
                  <a:cubicBezTo>
                    <a:pt x="78" y="14"/>
                    <a:pt x="78" y="14"/>
                    <a:pt x="78" y="14"/>
                  </a:cubicBezTo>
                  <a:cubicBezTo>
                    <a:pt x="78" y="6"/>
                    <a:pt x="72" y="0"/>
                    <a:pt x="65" y="0"/>
                  </a:cubicBezTo>
                  <a:close/>
                  <a:moveTo>
                    <a:pt x="20" y="30"/>
                  </a:moveTo>
                  <a:cubicBezTo>
                    <a:pt x="17" y="30"/>
                    <a:pt x="15" y="27"/>
                    <a:pt x="15" y="25"/>
                  </a:cubicBezTo>
                  <a:cubicBezTo>
                    <a:pt x="15" y="22"/>
                    <a:pt x="17" y="20"/>
                    <a:pt x="20" y="20"/>
                  </a:cubicBezTo>
                  <a:cubicBezTo>
                    <a:pt x="23" y="20"/>
                    <a:pt x="25" y="22"/>
                    <a:pt x="25" y="25"/>
                  </a:cubicBezTo>
                  <a:cubicBezTo>
                    <a:pt x="25" y="27"/>
                    <a:pt x="23" y="30"/>
                    <a:pt x="20" y="30"/>
                  </a:cubicBezTo>
                  <a:close/>
                  <a:moveTo>
                    <a:pt x="40" y="30"/>
                  </a:moveTo>
                  <a:cubicBezTo>
                    <a:pt x="37" y="30"/>
                    <a:pt x="35" y="27"/>
                    <a:pt x="35" y="25"/>
                  </a:cubicBezTo>
                  <a:cubicBezTo>
                    <a:pt x="35" y="22"/>
                    <a:pt x="37" y="20"/>
                    <a:pt x="40" y="20"/>
                  </a:cubicBezTo>
                  <a:cubicBezTo>
                    <a:pt x="43" y="20"/>
                    <a:pt x="45" y="22"/>
                    <a:pt x="45" y="25"/>
                  </a:cubicBezTo>
                  <a:cubicBezTo>
                    <a:pt x="45" y="27"/>
                    <a:pt x="43" y="30"/>
                    <a:pt x="40" y="30"/>
                  </a:cubicBezTo>
                  <a:close/>
                  <a:moveTo>
                    <a:pt x="61" y="30"/>
                  </a:moveTo>
                  <a:cubicBezTo>
                    <a:pt x="58" y="30"/>
                    <a:pt x="56" y="27"/>
                    <a:pt x="56" y="25"/>
                  </a:cubicBezTo>
                  <a:cubicBezTo>
                    <a:pt x="56" y="22"/>
                    <a:pt x="58" y="20"/>
                    <a:pt x="61" y="20"/>
                  </a:cubicBezTo>
                  <a:cubicBezTo>
                    <a:pt x="63" y="20"/>
                    <a:pt x="65" y="22"/>
                    <a:pt x="65" y="25"/>
                  </a:cubicBezTo>
                  <a:cubicBezTo>
                    <a:pt x="65" y="27"/>
                    <a:pt x="63" y="30"/>
                    <a:pt x="61" y="3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grpSp>
        <p:nvGrpSpPr>
          <p:cNvPr id="274" name="Group 273"/>
          <p:cNvGrpSpPr/>
          <p:nvPr userDrawn="1"/>
        </p:nvGrpSpPr>
        <p:grpSpPr>
          <a:xfrm>
            <a:off x="8940801" y="781050"/>
            <a:ext cx="626535" cy="339726"/>
            <a:chOff x="6705600" y="781050"/>
            <a:chExt cx="469901" cy="339726"/>
          </a:xfrm>
        </p:grpSpPr>
        <p:sp>
          <p:nvSpPr>
            <p:cNvPr id="275" name="Freeform 231"/>
            <p:cNvSpPr>
              <a:spLocks/>
            </p:cNvSpPr>
            <p:nvPr userDrawn="1"/>
          </p:nvSpPr>
          <p:spPr bwMode="auto">
            <a:xfrm>
              <a:off x="6816725" y="850900"/>
              <a:ext cx="317500" cy="61913"/>
            </a:xfrm>
            <a:custGeom>
              <a:avLst/>
              <a:gdLst>
                <a:gd name="T0" fmla="*/ 63 w 82"/>
                <a:gd name="T1" fmla="*/ 3 h 16"/>
                <a:gd name="T2" fmla="*/ 82 w 82"/>
                <a:gd name="T3" fmla="*/ 9 h 16"/>
                <a:gd name="T4" fmla="*/ 82 w 82"/>
                <a:gd name="T5" fmla="*/ 8 h 16"/>
                <a:gd name="T6" fmla="*/ 74 w 82"/>
                <a:gd name="T7" fmla="*/ 0 h 16"/>
                <a:gd name="T8" fmla="*/ 9 w 82"/>
                <a:gd name="T9" fmla="*/ 0 h 16"/>
                <a:gd name="T10" fmla="*/ 0 w 82"/>
                <a:gd name="T11" fmla="*/ 8 h 16"/>
                <a:gd name="T12" fmla="*/ 9 w 82"/>
                <a:gd name="T13" fmla="*/ 16 h 16"/>
                <a:gd name="T14" fmla="*/ 36 w 82"/>
                <a:gd name="T15" fmla="*/ 16 h 16"/>
                <a:gd name="T16" fmla="*/ 63 w 82"/>
                <a:gd name="T17"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6">
                  <a:moveTo>
                    <a:pt x="63" y="3"/>
                  </a:moveTo>
                  <a:cubicBezTo>
                    <a:pt x="70" y="3"/>
                    <a:pt x="77" y="5"/>
                    <a:pt x="82" y="9"/>
                  </a:cubicBezTo>
                  <a:cubicBezTo>
                    <a:pt x="82" y="9"/>
                    <a:pt x="82" y="8"/>
                    <a:pt x="82" y="8"/>
                  </a:cubicBezTo>
                  <a:cubicBezTo>
                    <a:pt x="82" y="4"/>
                    <a:pt x="79" y="0"/>
                    <a:pt x="74" y="0"/>
                  </a:cubicBezTo>
                  <a:cubicBezTo>
                    <a:pt x="9" y="0"/>
                    <a:pt x="9" y="0"/>
                    <a:pt x="9" y="0"/>
                  </a:cubicBezTo>
                  <a:cubicBezTo>
                    <a:pt x="4" y="0"/>
                    <a:pt x="0" y="4"/>
                    <a:pt x="0" y="8"/>
                  </a:cubicBezTo>
                  <a:cubicBezTo>
                    <a:pt x="0" y="13"/>
                    <a:pt x="4" y="16"/>
                    <a:pt x="9" y="16"/>
                  </a:cubicBezTo>
                  <a:cubicBezTo>
                    <a:pt x="36" y="16"/>
                    <a:pt x="36" y="16"/>
                    <a:pt x="36" y="16"/>
                  </a:cubicBezTo>
                  <a:cubicBezTo>
                    <a:pt x="43" y="8"/>
                    <a:pt x="53" y="3"/>
                    <a:pt x="63" y="3"/>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76" name="Freeform 232"/>
            <p:cNvSpPr>
              <a:spLocks/>
            </p:cNvSpPr>
            <p:nvPr userDrawn="1"/>
          </p:nvSpPr>
          <p:spPr bwMode="auto">
            <a:xfrm>
              <a:off x="6762750" y="781050"/>
              <a:ext cx="312738" cy="61913"/>
            </a:xfrm>
            <a:custGeom>
              <a:avLst/>
              <a:gdLst>
                <a:gd name="T0" fmla="*/ 8 w 81"/>
                <a:gd name="T1" fmla="*/ 16 h 16"/>
                <a:gd name="T2" fmla="*/ 73 w 81"/>
                <a:gd name="T3" fmla="*/ 16 h 16"/>
                <a:gd name="T4" fmla="*/ 81 w 81"/>
                <a:gd name="T5" fmla="*/ 8 h 16"/>
                <a:gd name="T6" fmla="*/ 73 w 81"/>
                <a:gd name="T7" fmla="*/ 0 h 16"/>
                <a:gd name="T8" fmla="*/ 8 w 81"/>
                <a:gd name="T9" fmla="*/ 0 h 16"/>
                <a:gd name="T10" fmla="*/ 0 w 81"/>
                <a:gd name="T11" fmla="*/ 8 h 16"/>
                <a:gd name="T12" fmla="*/ 8 w 81"/>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81" h="16">
                  <a:moveTo>
                    <a:pt x="8" y="16"/>
                  </a:moveTo>
                  <a:cubicBezTo>
                    <a:pt x="73" y="16"/>
                    <a:pt x="73" y="16"/>
                    <a:pt x="73" y="16"/>
                  </a:cubicBezTo>
                  <a:cubicBezTo>
                    <a:pt x="78" y="16"/>
                    <a:pt x="81" y="13"/>
                    <a:pt x="81" y="8"/>
                  </a:cubicBezTo>
                  <a:cubicBezTo>
                    <a:pt x="81" y="4"/>
                    <a:pt x="78" y="0"/>
                    <a:pt x="73" y="0"/>
                  </a:cubicBezTo>
                  <a:cubicBezTo>
                    <a:pt x="8" y="0"/>
                    <a:pt x="8" y="0"/>
                    <a:pt x="8" y="0"/>
                  </a:cubicBezTo>
                  <a:cubicBezTo>
                    <a:pt x="3" y="0"/>
                    <a:pt x="0" y="4"/>
                    <a:pt x="0" y="8"/>
                  </a:cubicBezTo>
                  <a:cubicBezTo>
                    <a:pt x="0" y="13"/>
                    <a:pt x="3" y="16"/>
                    <a:pt x="8" y="16"/>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77" name="Freeform 233"/>
            <p:cNvSpPr>
              <a:spLocks/>
            </p:cNvSpPr>
            <p:nvPr userDrawn="1"/>
          </p:nvSpPr>
          <p:spPr bwMode="auto">
            <a:xfrm>
              <a:off x="6705600" y="920750"/>
              <a:ext cx="246063" cy="61913"/>
            </a:xfrm>
            <a:custGeom>
              <a:avLst/>
              <a:gdLst>
                <a:gd name="T0" fmla="*/ 8 w 64"/>
                <a:gd name="T1" fmla="*/ 0 h 16"/>
                <a:gd name="T2" fmla="*/ 0 w 64"/>
                <a:gd name="T3" fmla="*/ 8 h 16"/>
                <a:gd name="T4" fmla="*/ 8 w 64"/>
                <a:gd name="T5" fmla="*/ 16 h 16"/>
                <a:gd name="T6" fmla="*/ 58 w 64"/>
                <a:gd name="T7" fmla="*/ 16 h 16"/>
                <a:gd name="T8" fmla="*/ 64 w 64"/>
                <a:gd name="T9" fmla="*/ 0 h 16"/>
                <a:gd name="T10" fmla="*/ 8 w 64"/>
                <a:gd name="T11" fmla="*/ 0 h 16"/>
              </a:gdLst>
              <a:ahLst/>
              <a:cxnLst>
                <a:cxn ang="0">
                  <a:pos x="T0" y="T1"/>
                </a:cxn>
                <a:cxn ang="0">
                  <a:pos x="T2" y="T3"/>
                </a:cxn>
                <a:cxn ang="0">
                  <a:pos x="T4" y="T5"/>
                </a:cxn>
                <a:cxn ang="0">
                  <a:pos x="T6" y="T7"/>
                </a:cxn>
                <a:cxn ang="0">
                  <a:pos x="T8" y="T9"/>
                </a:cxn>
                <a:cxn ang="0">
                  <a:pos x="T10" y="T11"/>
                </a:cxn>
              </a:cxnLst>
              <a:rect l="0" t="0" r="r" b="b"/>
              <a:pathLst>
                <a:path w="64" h="16">
                  <a:moveTo>
                    <a:pt x="8" y="0"/>
                  </a:moveTo>
                  <a:cubicBezTo>
                    <a:pt x="4" y="0"/>
                    <a:pt x="0" y="3"/>
                    <a:pt x="0" y="8"/>
                  </a:cubicBezTo>
                  <a:cubicBezTo>
                    <a:pt x="0" y="12"/>
                    <a:pt x="4" y="16"/>
                    <a:pt x="8" y="16"/>
                  </a:cubicBezTo>
                  <a:cubicBezTo>
                    <a:pt x="58" y="16"/>
                    <a:pt x="58" y="16"/>
                    <a:pt x="58" y="16"/>
                  </a:cubicBezTo>
                  <a:cubicBezTo>
                    <a:pt x="59" y="10"/>
                    <a:pt x="61" y="5"/>
                    <a:pt x="64" y="0"/>
                  </a:cubicBezTo>
                  <a:lnTo>
                    <a:pt x="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78" name="Freeform 234"/>
            <p:cNvSpPr>
              <a:spLocks/>
            </p:cNvSpPr>
            <p:nvPr userDrawn="1"/>
          </p:nvSpPr>
          <p:spPr bwMode="auto">
            <a:xfrm>
              <a:off x="6781800" y="990600"/>
              <a:ext cx="158750" cy="61913"/>
            </a:xfrm>
            <a:custGeom>
              <a:avLst/>
              <a:gdLst>
                <a:gd name="T0" fmla="*/ 38 w 41"/>
                <a:gd name="T1" fmla="*/ 0 h 16"/>
                <a:gd name="T2" fmla="*/ 8 w 41"/>
                <a:gd name="T3" fmla="*/ 0 h 16"/>
                <a:gd name="T4" fmla="*/ 0 w 41"/>
                <a:gd name="T5" fmla="*/ 8 h 16"/>
                <a:gd name="T6" fmla="*/ 8 w 41"/>
                <a:gd name="T7" fmla="*/ 16 h 16"/>
                <a:gd name="T8" fmla="*/ 41 w 41"/>
                <a:gd name="T9" fmla="*/ 16 h 16"/>
                <a:gd name="T10" fmla="*/ 38 w 41"/>
                <a:gd name="T11" fmla="*/ 2 h 16"/>
                <a:gd name="T12" fmla="*/ 38 w 41"/>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41" h="16">
                  <a:moveTo>
                    <a:pt x="38" y="0"/>
                  </a:moveTo>
                  <a:cubicBezTo>
                    <a:pt x="8" y="0"/>
                    <a:pt x="8" y="0"/>
                    <a:pt x="8" y="0"/>
                  </a:cubicBezTo>
                  <a:cubicBezTo>
                    <a:pt x="4" y="0"/>
                    <a:pt x="0" y="3"/>
                    <a:pt x="0" y="8"/>
                  </a:cubicBezTo>
                  <a:cubicBezTo>
                    <a:pt x="0" y="12"/>
                    <a:pt x="4" y="16"/>
                    <a:pt x="8" y="16"/>
                  </a:cubicBezTo>
                  <a:cubicBezTo>
                    <a:pt x="41" y="16"/>
                    <a:pt x="41" y="16"/>
                    <a:pt x="41" y="16"/>
                  </a:cubicBezTo>
                  <a:cubicBezTo>
                    <a:pt x="39" y="12"/>
                    <a:pt x="38" y="7"/>
                    <a:pt x="38" y="2"/>
                  </a:cubicBezTo>
                  <a:cubicBezTo>
                    <a:pt x="38" y="1"/>
                    <a:pt x="38" y="0"/>
                    <a:pt x="38"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79" name="Freeform 235"/>
            <p:cNvSpPr>
              <a:spLocks/>
            </p:cNvSpPr>
            <p:nvPr userDrawn="1"/>
          </p:nvSpPr>
          <p:spPr bwMode="auto">
            <a:xfrm>
              <a:off x="6770688" y="1055688"/>
              <a:ext cx="239713" cy="65088"/>
            </a:xfrm>
            <a:custGeom>
              <a:avLst/>
              <a:gdLst>
                <a:gd name="T0" fmla="*/ 45 w 62"/>
                <a:gd name="T1" fmla="*/ 0 h 17"/>
                <a:gd name="T2" fmla="*/ 8 w 62"/>
                <a:gd name="T3" fmla="*/ 0 h 17"/>
                <a:gd name="T4" fmla="*/ 0 w 62"/>
                <a:gd name="T5" fmla="*/ 8 h 17"/>
                <a:gd name="T6" fmla="*/ 8 w 62"/>
                <a:gd name="T7" fmla="*/ 17 h 17"/>
                <a:gd name="T8" fmla="*/ 62 w 62"/>
                <a:gd name="T9" fmla="*/ 17 h 17"/>
                <a:gd name="T10" fmla="*/ 45 w 62"/>
                <a:gd name="T11" fmla="*/ 0 h 17"/>
              </a:gdLst>
              <a:ahLst/>
              <a:cxnLst>
                <a:cxn ang="0">
                  <a:pos x="T0" y="T1"/>
                </a:cxn>
                <a:cxn ang="0">
                  <a:pos x="T2" y="T3"/>
                </a:cxn>
                <a:cxn ang="0">
                  <a:pos x="T4" y="T5"/>
                </a:cxn>
                <a:cxn ang="0">
                  <a:pos x="T6" y="T7"/>
                </a:cxn>
                <a:cxn ang="0">
                  <a:pos x="T8" y="T9"/>
                </a:cxn>
                <a:cxn ang="0">
                  <a:pos x="T10" y="T11"/>
                </a:cxn>
              </a:cxnLst>
              <a:rect l="0" t="0" r="r" b="b"/>
              <a:pathLst>
                <a:path w="62" h="17">
                  <a:moveTo>
                    <a:pt x="45" y="0"/>
                  </a:moveTo>
                  <a:cubicBezTo>
                    <a:pt x="8" y="0"/>
                    <a:pt x="8" y="0"/>
                    <a:pt x="8" y="0"/>
                  </a:cubicBezTo>
                  <a:cubicBezTo>
                    <a:pt x="3" y="0"/>
                    <a:pt x="0" y="4"/>
                    <a:pt x="0" y="8"/>
                  </a:cubicBezTo>
                  <a:cubicBezTo>
                    <a:pt x="0" y="13"/>
                    <a:pt x="3" y="17"/>
                    <a:pt x="8" y="17"/>
                  </a:cubicBezTo>
                  <a:cubicBezTo>
                    <a:pt x="62" y="17"/>
                    <a:pt x="62" y="17"/>
                    <a:pt x="62" y="17"/>
                  </a:cubicBezTo>
                  <a:cubicBezTo>
                    <a:pt x="54" y="13"/>
                    <a:pt x="48" y="8"/>
                    <a:pt x="45" y="0"/>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80" name="Freeform 236"/>
            <p:cNvSpPr>
              <a:spLocks noEditPoints="1"/>
            </p:cNvSpPr>
            <p:nvPr userDrawn="1"/>
          </p:nvSpPr>
          <p:spPr bwMode="auto">
            <a:xfrm>
              <a:off x="6948488" y="882650"/>
              <a:ext cx="227013" cy="227013"/>
            </a:xfrm>
            <a:custGeom>
              <a:avLst/>
              <a:gdLst>
                <a:gd name="T0" fmla="*/ 52 w 59"/>
                <a:gd name="T1" fmla="*/ 11 h 59"/>
                <a:gd name="T2" fmla="*/ 9 w 59"/>
                <a:gd name="T3" fmla="*/ 8 h 59"/>
                <a:gd name="T4" fmla="*/ 1 w 59"/>
                <a:gd name="T5" fmla="*/ 24 h 59"/>
                <a:gd name="T6" fmla="*/ 0 w 59"/>
                <a:gd name="T7" fmla="*/ 34 h 59"/>
                <a:gd name="T8" fmla="*/ 10 w 59"/>
                <a:gd name="T9" fmla="*/ 52 h 59"/>
                <a:gd name="T10" fmla="*/ 22 w 59"/>
                <a:gd name="T11" fmla="*/ 58 h 59"/>
                <a:gd name="T12" fmla="*/ 50 w 59"/>
                <a:gd name="T13" fmla="*/ 51 h 59"/>
                <a:gd name="T14" fmla="*/ 55 w 59"/>
                <a:gd name="T15" fmla="*/ 24 h 59"/>
                <a:gd name="T16" fmla="*/ 52 w 59"/>
                <a:gd name="T17" fmla="*/ 23 h 59"/>
                <a:gd name="T18" fmla="*/ 52 w 59"/>
                <a:gd name="T19" fmla="*/ 15 h 59"/>
                <a:gd name="T20" fmla="*/ 50 w 59"/>
                <a:gd name="T21" fmla="*/ 18 h 59"/>
                <a:gd name="T22" fmla="*/ 35 w 59"/>
                <a:gd name="T23" fmla="*/ 4 h 59"/>
                <a:gd name="T24" fmla="*/ 33 w 59"/>
                <a:gd name="T25" fmla="*/ 6 h 59"/>
                <a:gd name="T26" fmla="*/ 27 w 59"/>
                <a:gd name="T27" fmla="*/ 3 h 59"/>
                <a:gd name="T28" fmla="*/ 26 w 59"/>
                <a:gd name="T29" fmla="*/ 6 h 59"/>
                <a:gd name="T30" fmla="*/ 4 w 59"/>
                <a:gd name="T31" fmla="*/ 21 h 59"/>
                <a:gd name="T32" fmla="*/ 5 w 59"/>
                <a:gd name="T33" fmla="*/ 24 h 59"/>
                <a:gd name="T34" fmla="*/ 3 w 59"/>
                <a:gd name="T35" fmla="*/ 30 h 59"/>
                <a:gd name="T36" fmla="*/ 6 w 59"/>
                <a:gd name="T37" fmla="*/ 30 h 59"/>
                <a:gd name="T38" fmla="*/ 4 w 59"/>
                <a:gd name="T39" fmla="*/ 37 h 59"/>
                <a:gd name="T40" fmla="*/ 7 w 59"/>
                <a:gd name="T41" fmla="*/ 37 h 59"/>
                <a:gd name="T42" fmla="*/ 8 w 59"/>
                <a:gd name="T43" fmla="*/ 45 h 59"/>
                <a:gd name="T44" fmla="*/ 8 w 59"/>
                <a:gd name="T45" fmla="*/ 41 h 59"/>
                <a:gd name="T46" fmla="*/ 8 w 59"/>
                <a:gd name="T47" fmla="*/ 18 h 59"/>
                <a:gd name="T48" fmla="*/ 10 w 59"/>
                <a:gd name="T49" fmla="*/ 14 h 59"/>
                <a:gd name="T50" fmla="*/ 13 w 59"/>
                <a:gd name="T51" fmla="*/ 50 h 59"/>
                <a:gd name="T52" fmla="*/ 13 w 59"/>
                <a:gd name="T53" fmla="*/ 47 h 59"/>
                <a:gd name="T54" fmla="*/ 14 w 59"/>
                <a:gd name="T55" fmla="*/ 12 h 59"/>
                <a:gd name="T56" fmla="*/ 13 w 59"/>
                <a:gd name="T57" fmla="*/ 9 h 59"/>
                <a:gd name="T58" fmla="*/ 19 w 59"/>
                <a:gd name="T59" fmla="*/ 54 h 59"/>
                <a:gd name="T60" fmla="*/ 18 w 59"/>
                <a:gd name="T61" fmla="*/ 51 h 59"/>
                <a:gd name="T62" fmla="*/ 19 w 59"/>
                <a:gd name="T63" fmla="*/ 8 h 59"/>
                <a:gd name="T64" fmla="*/ 22 w 59"/>
                <a:gd name="T65" fmla="*/ 6 h 59"/>
                <a:gd name="T66" fmla="*/ 26 w 59"/>
                <a:gd name="T67" fmla="*/ 56 h 59"/>
                <a:gd name="T68" fmla="*/ 26 w 59"/>
                <a:gd name="T69" fmla="*/ 54 h 59"/>
                <a:gd name="T70" fmla="*/ 31 w 59"/>
                <a:gd name="T71" fmla="*/ 56 h 59"/>
                <a:gd name="T72" fmla="*/ 33 w 59"/>
                <a:gd name="T73" fmla="*/ 54 h 59"/>
                <a:gd name="T74" fmla="*/ 32 w 59"/>
                <a:gd name="T75" fmla="*/ 45 h 59"/>
                <a:gd name="T76" fmla="*/ 21 w 59"/>
                <a:gd name="T77" fmla="*/ 39 h 59"/>
                <a:gd name="T78" fmla="*/ 27 w 59"/>
                <a:gd name="T79" fmla="*/ 32 h 59"/>
                <a:gd name="T80" fmla="*/ 32 w 59"/>
                <a:gd name="T81" fmla="*/ 15 h 59"/>
                <a:gd name="T82" fmla="*/ 31 w 59"/>
                <a:gd name="T83" fmla="*/ 23 h 59"/>
                <a:gd name="T84" fmla="*/ 32 w 59"/>
                <a:gd name="T85" fmla="*/ 41 h 59"/>
                <a:gd name="T86" fmla="*/ 37 w 59"/>
                <a:gd name="T87" fmla="*/ 54 h 59"/>
                <a:gd name="T88" fmla="*/ 41 w 59"/>
                <a:gd name="T89" fmla="*/ 54 h 59"/>
                <a:gd name="T90" fmla="*/ 39 w 59"/>
                <a:gd name="T91" fmla="*/ 8 h 59"/>
                <a:gd name="T92" fmla="*/ 43 w 59"/>
                <a:gd name="T93" fmla="*/ 8 h 59"/>
                <a:gd name="T94" fmla="*/ 44 w 59"/>
                <a:gd name="T95" fmla="*/ 51 h 59"/>
                <a:gd name="T96" fmla="*/ 47 w 59"/>
                <a:gd name="T97" fmla="*/ 50 h 59"/>
                <a:gd name="T98" fmla="*/ 45 w 59"/>
                <a:gd name="T99" fmla="*/ 10 h 59"/>
                <a:gd name="T100" fmla="*/ 47 w 59"/>
                <a:gd name="T101" fmla="*/ 13 h 59"/>
                <a:gd name="T102" fmla="*/ 49 w 59"/>
                <a:gd name="T103" fmla="*/ 46 h 59"/>
                <a:gd name="T104" fmla="*/ 52 w 59"/>
                <a:gd name="T105" fmla="*/ 44 h 59"/>
                <a:gd name="T106" fmla="*/ 53 w 59"/>
                <a:gd name="T107" fmla="*/ 40 h 59"/>
                <a:gd name="T108" fmla="*/ 55 w 59"/>
                <a:gd name="T109" fmla="*/ 37 h 59"/>
                <a:gd name="T110" fmla="*/ 53 w 59"/>
                <a:gd name="T111" fmla="*/ 32 h 59"/>
                <a:gd name="T112" fmla="*/ 56 w 59"/>
                <a:gd name="T113" fmla="*/ 3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9" h="59">
                  <a:moveTo>
                    <a:pt x="57" y="18"/>
                  </a:moveTo>
                  <a:cubicBezTo>
                    <a:pt x="56" y="18"/>
                    <a:pt x="56" y="17"/>
                    <a:pt x="56" y="16"/>
                  </a:cubicBezTo>
                  <a:cubicBezTo>
                    <a:pt x="55" y="15"/>
                    <a:pt x="54" y="14"/>
                    <a:pt x="54" y="13"/>
                  </a:cubicBezTo>
                  <a:cubicBezTo>
                    <a:pt x="53" y="12"/>
                    <a:pt x="53" y="12"/>
                    <a:pt x="52" y="11"/>
                  </a:cubicBezTo>
                  <a:cubicBezTo>
                    <a:pt x="51" y="9"/>
                    <a:pt x="48" y="7"/>
                    <a:pt x="46" y="6"/>
                  </a:cubicBezTo>
                  <a:cubicBezTo>
                    <a:pt x="41" y="2"/>
                    <a:pt x="36" y="0"/>
                    <a:pt x="29" y="0"/>
                  </a:cubicBezTo>
                  <a:cubicBezTo>
                    <a:pt x="24" y="0"/>
                    <a:pt x="18" y="2"/>
                    <a:pt x="14" y="5"/>
                  </a:cubicBezTo>
                  <a:cubicBezTo>
                    <a:pt x="12" y="6"/>
                    <a:pt x="11" y="7"/>
                    <a:pt x="9" y="8"/>
                  </a:cubicBezTo>
                  <a:cubicBezTo>
                    <a:pt x="9" y="9"/>
                    <a:pt x="8" y="9"/>
                    <a:pt x="8" y="10"/>
                  </a:cubicBezTo>
                  <a:cubicBezTo>
                    <a:pt x="6" y="12"/>
                    <a:pt x="4" y="15"/>
                    <a:pt x="2" y="18"/>
                  </a:cubicBezTo>
                  <a:cubicBezTo>
                    <a:pt x="2" y="19"/>
                    <a:pt x="2" y="20"/>
                    <a:pt x="2" y="20"/>
                  </a:cubicBezTo>
                  <a:cubicBezTo>
                    <a:pt x="1" y="21"/>
                    <a:pt x="1" y="23"/>
                    <a:pt x="1" y="24"/>
                  </a:cubicBezTo>
                  <a:cubicBezTo>
                    <a:pt x="0" y="25"/>
                    <a:pt x="0" y="25"/>
                    <a:pt x="0" y="26"/>
                  </a:cubicBezTo>
                  <a:cubicBezTo>
                    <a:pt x="0" y="27"/>
                    <a:pt x="0" y="27"/>
                    <a:pt x="0" y="28"/>
                  </a:cubicBezTo>
                  <a:cubicBezTo>
                    <a:pt x="0" y="28"/>
                    <a:pt x="0" y="29"/>
                    <a:pt x="0" y="30"/>
                  </a:cubicBezTo>
                  <a:cubicBezTo>
                    <a:pt x="0" y="31"/>
                    <a:pt x="0" y="32"/>
                    <a:pt x="0" y="34"/>
                  </a:cubicBezTo>
                  <a:cubicBezTo>
                    <a:pt x="1" y="36"/>
                    <a:pt x="1" y="38"/>
                    <a:pt x="2" y="41"/>
                  </a:cubicBezTo>
                  <a:cubicBezTo>
                    <a:pt x="2" y="42"/>
                    <a:pt x="3" y="43"/>
                    <a:pt x="4" y="44"/>
                  </a:cubicBezTo>
                  <a:cubicBezTo>
                    <a:pt x="4" y="44"/>
                    <a:pt x="4" y="45"/>
                    <a:pt x="4" y="45"/>
                  </a:cubicBezTo>
                  <a:cubicBezTo>
                    <a:pt x="6" y="48"/>
                    <a:pt x="8" y="50"/>
                    <a:pt x="10" y="52"/>
                  </a:cubicBezTo>
                  <a:cubicBezTo>
                    <a:pt x="11" y="53"/>
                    <a:pt x="12" y="54"/>
                    <a:pt x="13" y="55"/>
                  </a:cubicBezTo>
                  <a:cubicBezTo>
                    <a:pt x="14" y="55"/>
                    <a:pt x="15" y="56"/>
                    <a:pt x="17" y="56"/>
                  </a:cubicBezTo>
                  <a:cubicBezTo>
                    <a:pt x="18" y="57"/>
                    <a:pt x="19" y="57"/>
                    <a:pt x="20" y="58"/>
                  </a:cubicBezTo>
                  <a:cubicBezTo>
                    <a:pt x="21" y="58"/>
                    <a:pt x="21" y="58"/>
                    <a:pt x="22" y="58"/>
                  </a:cubicBezTo>
                  <a:cubicBezTo>
                    <a:pt x="24" y="59"/>
                    <a:pt x="27" y="59"/>
                    <a:pt x="29" y="59"/>
                  </a:cubicBezTo>
                  <a:cubicBezTo>
                    <a:pt x="31" y="59"/>
                    <a:pt x="32" y="59"/>
                    <a:pt x="33" y="59"/>
                  </a:cubicBezTo>
                  <a:cubicBezTo>
                    <a:pt x="39" y="58"/>
                    <a:pt x="45" y="55"/>
                    <a:pt x="50" y="51"/>
                  </a:cubicBezTo>
                  <a:cubicBezTo>
                    <a:pt x="50" y="51"/>
                    <a:pt x="50" y="51"/>
                    <a:pt x="50" y="51"/>
                  </a:cubicBezTo>
                  <a:cubicBezTo>
                    <a:pt x="55" y="46"/>
                    <a:pt x="59" y="38"/>
                    <a:pt x="59" y="30"/>
                  </a:cubicBezTo>
                  <a:cubicBezTo>
                    <a:pt x="59" y="26"/>
                    <a:pt x="58" y="22"/>
                    <a:pt x="57" y="18"/>
                  </a:cubicBezTo>
                  <a:close/>
                  <a:moveTo>
                    <a:pt x="55" y="22"/>
                  </a:moveTo>
                  <a:cubicBezTo>
                    <a:pt x="55" y="23"/>
                    <a:pt x="55" y="23"/>
                    <a:pt x="55" y="24"/>
                  </a:cubicBezTo>
                  <a:cubicBezTo>
                    <a:pt x="56" y="25"/>
                    <a:pt x="55" y="26"/>
                    <a:pt x="54" y="26"/>
                  </a:cubicBezTo>
                  <a:cubicBezTo>
                    <a:pt x="54" y="26"/>
                    <a:pt x="54" y="26"/>
                    <a:pt x="54" y="26"/>
                  </a:cubicBezTo>
                  <a:cubicBezTo>
                    <a:pt x="54" y="26"/>
                    <a:pt x="53" y="25"/>
                    <a:pt x="53" y="25"/>
                  </a:cubicBezTo>
                  <a:cubicBezTo>
                    <a:pt x="53" y="24"/>
                    <a:pt x="53" y="24"/>
                    <a:pt x="52" y="23"/>
                  </a:cubicBezTo>
                  <a:cubicBezTo>
                    <a:pt x="52" y="22"/>
                    <a:pt x="53" y="22"/>
                    <a:pt x="53" y="21"/>
                  </a:cubicBezTo>
                  <a:cubicBezTo>
                    <a:pt x="54" y="21"/>
                    <a:pt x="55" y="22"/>
                    <a:pt x="55" y="22"/>
                  </a:cubicBezTo>
                  <a:close/>
                  <a:moveTo>
                    <a:pt x="50" y="15"/>
                  </a:moveTo>
                  <a:cubicBezTo>
                    <a:pt x="51" y="15"/>
                    <a:pt x="51" y="15"/>
                    <a:pt x="52" y="15"/>
                  </a:cubicBezTo>
                  <a:cubicBezTo>
                    <a:pt x="52" y="16"/>
                    <a:pt x="53" y="16"/>
                    <a:pt x="53" y="17"/>
                  </a:cubicBezTo>
                  <a:cubicBezTo>
                    <a:pt x="53" y="18"/>
                    <a:pt x="53" y="18"/>
                    <a:pt x="52" y="19"/>
                  </a:cubicBezTo>
                  <a:cubicBezTo>
                    <a:pt x="52" y="19"/>
                    <a:pt x="52" y="19"/>
                    <a:pt x="52" y="19"/>
                  </a:cubicBezTo>
                  <a:cubicBezTo>
                    <a:pt x="51" y="19"/>
                    <a:pt x="51" y="19"/>
                    <a:pt x="50" y="18"/>
                  </a:cubicBezTo>
                  <a:cubicBezTo>
                    <a:pt x="50" y="18"/>
                    <a:pt x="50" y="17"/>
                    <a:pt x="50" y="17"/>
                  </a:cubicBezTo>
                  <a:cubicBezTo>
                    <a:pt x="49" y="16"/>
                    <a:pt x="49" y="15"/>
                    <a:pt x="50" y="15"/>
                  </a:cubicBezTo>
                  <a:close/>
                  <a:moveTo>
                    <a:pt x="33" y="3"/>
                  </a:moveTo>
                  <a:cubicBezTo>
                    <a:pt x="34" y="4"/>
                    <a:pt x="34" y="4"/>
                    <a:pt x="35" y="4"/>
                  </a:cubicBezTo>
                  <a:cubicBezTo>
                    <a:pt x="36" y="4"/>
                    <a:pt x="36" y="5"/>
                    <a:pt x="36" y="5"/>
                  </a:cubicBezTo>
                  <a:cubicBezTo>
                    <a:pt x="36" y="6"/>
                    <a:pt x="35" y="6"/>
                    <a:pt x="35" y="6"/>
                  </a:cubicBezTo>
                  <a:cubicBezTo>
                    <a:pt x="35" y="6"/>
                    <a:pt x="35" y="6"/>
                    <a:pt x="34" y="6"/>
                  </a:cubicBezTo>
                  <a:cubicBezTo>
                    <a:pt x="34" y="6"/>
                    <a:pt x="33" y="6"/>
                    <a:pt x="33" y="6"/>
                  </a:cubicBezTo>
                  <a:cubicBezTo>
                    <a:pt x="32" y="6"/>
                    <a:pt x="32" y="5"/>
                    <a:pt x="32" y="5"/>
                  </a:cubicBezTo>
                  <a:cubicBezTo>
                    <a:pt x="32" y="4"/>
                    <a:pt x="32" y="3"/>
                    <a:pt x="33" y="3"/>
                  </a:cubicBezTo>
                  <a:close/>
                  <a:moveTo>
                    <a:pt x="26" y="3"/>
                  </a:moveTo>
                  <a:cubicBezTo>
                    <a:pt x="26" y="3"/>
                    <a:pt x="27" y="3"/>
                    <a:pt x="27" y="3"/>
                  </a:cubicBezTo>
                  <a:cubicBezTo>
                    <a:pt x="28" y="3"/>
                    <a:pt x="29" y="4"/>
                    <a:pt x="29" y="5"/>
                  </a:cubicBezTo>
                  <a:cubicBezTo>
                    <a:pt x="29" y="5"/>
                    <a:pt x="28" y="6"/>
                    <a:pt x="28" y="6"/>
                  </a:cubicBezTo>
                  <a:cubicBezTo>
                    <a:pt x="27" y="6"/>
                    <a:pt x="27" y="6"/>
                    <a:pt x="26" y="6"/>
                  </a:cubicBezTo>
                  <a:cubicBezTo>
                    <a:pt x="26" y="6"/>
                    <a:pt x="26" y="6"/>
                    <a:pt x="26" y="6"/>
                  </a:cubicBezTo>
                  <a:cubicBezTo>
                    <a:pt x="25" y="6"/>
                    <a:pt x="25" y="6"/>
                    <a:pt x="24" y="5"/>
                  </a:cubicBezTo>
                  <a:cubicBezTo>
                    <a:pt x="24" y="4"/>
                    <a:pt x="25" y="4"/>
                    <a:pt x="26" y="3"/>
                  </a:cubicBezTo>
                  <a:close/>
                  <a:moveTo>
                    <a:pt x="4" y="22"/>
                  </a:moveTo>
                  <a:cubicBezTo>
                    <a:pt x="4" y="22"/>
                    <a:pt x="4" y="21"/>
                    <a:pt x="4" y="21"/>
                  </a:cubicBezTo>
                  <a:cubicBezTo>
                    <a:pt x="5" y="20"/>
                    <a:pt x="6" y="20"/>
                    <a:pt x="6" y="20"/>
                  </a:cubicBezTo>
                  <a:cubicBezTo>
                    <a:pt x="7" y="20"/>
                    <a:pt x="7" y="21"/>
                    <a:pt x="7" y="22"/>
                  </a:cubicBezTo>
                  <a:cubicBezTo>
                    <a:pt x="7" y="22"/>
                    <a:pt x="7" y="23"/>
                    <a:pt x="6" y="23"/>
                  </a:cubicBezTo>
                  <a:cubicBezTo>
                    <a:pt x="6" y="24"/>
                    <a:pt x="6" y="24"/>
                    <a:pt x="5" y="24"/>
                  </a:cubicBezTo>
                  <a:cubicBezTo>
                    <a:pt x="5" y="24"/>
                    <a:pt x="5" y="24"/>
                    <a:pt x="5" y="24"/>
                  </a:cubicBezTo>
                  <a:cubicBezTo>
                    <a:pt x="4" y="24"/>
                    <a:pt x="4" y="23"/>
                    <a:pt x="4" y="22"/>
                  </a:cubicBezTo>
                  <a:close/>
                  <a:moveTo>
                    <a:pt x="3" y="30"/>
                  </a:moveTo>
                  <a:cubicBezTo>
                    <a:pt x="3" y="30"/>
                    <a:pt x="3" y="30"/>
                    <a:pt x="3" y="30"/>
                  </a:cubicBezTo>
                  <a:cubicBezTo>
                    <a:pt x="3" y="29"/>
                    <a:pt x="3" y="29"/>
                    <a:pt x="3" y="28"/>
                  </a:cubicBezTo>
                  <a:cubicBezTo>
                    <a:pt x="3" y="27"/>
                    <a:pt x="4" y="27"/>
                    <a:pt x="4" y="27"/>
                  </a:cubicBezTo>
                  <a:cubicBezTo>
                    <a:pt x="5" y="27"/>
                    <a:pt x="6" y="27"/>
                    <a:pt x="6" y="28"/>
                  </a:cubicBezTo>
                  <a:cubicBezTo>
                    <a:pt x="6" y="29"/>
                    <a:pt x="6" y="29"/>
                    <a:pt x="6" y="30"/>
                  </a:cubicBezTo>
                  <a:cubicBezTo>
                    <a:pt x="6" y="31"/>
                    <a:pt x="5" y="31"/>
                    <a:pt x="4" y="31"/>
                  </a:cubicBezTo>
                  <a:cubicBezTo>
                    <a:pt x="3" y="31"/>
                    <a:pt x="3" y="31"/>
                    <a:pt x="3" y="30"/>
                  </a:cubicBezTo>
                  <a:close/>
                  <a:moveTo>
                    <a:pt x="5" y="38"/>
                  </a:moveTo>
                  <a:cubicBezTo>
                    <a:pt x="5" y="38"/>
                    <a:pt x="4" y="38"/>
                    <a:pt x="4" y="37"/>
                  </a:cubicBezTo>
                  <a:cubicBezTo>
                    <a:pt x="4" y="37"/>
                    <a:pt x="4" y="36"/>
                    <a:pt x="3" y="36"/>
                  </a:cubicBezTo>
                  <a:cubicBezTo>
                    <a:pt x="3" y="35"/>
                    <a:pt x="4" y="34"/>
                    <a:pt x="4" y="34"/>
                  </a:cubicBezTo>
                  <a:cubicBezTo>
                    <a:pt x="5" y="34"/>
                    <a:pt x="6" y="34"/>
                    <a:pt x="6" y="35"/>
                  </a:cubicBezTo>
                  <a:cubicBezTo>
                    <a:pt x="6" y="36"/>
                    <a:pt x="6" y="36"/>
                    <a:pt x="7" y="37"/>
                  </a:cubicBezTo>
                  <a:cubicBezTo>
                    <a:pt x="7" y="37"/>
                    <a:pt x="6" y="38"/>
                    <a:pt x="6" y="38"/>
                  </a:cubicBezTo>
                  <a:cubicBezTo>
                    <a:pt x="5" y="38"/>
                    <a:pt x="5" y="38"/>
                    <a:pt x="5" y="38"/>
                  </a:cubicBezTo>
                  <a:close/>
                  <a:moveTo>
                    <a:pt x="9" y="45"/>
                  </a:moveTo>
                  <a:cubicBezTo>
                    <a:pt x="9" y="45"/>
                    <a:pt x="8" y="45"/>
                    <a:pt x="8" y="45"/>
                  </a:cubicBezTo>
                  <a:cubicBezTo>
                    <a:pt x="8" y="45"/>
                    <a:pt x="7" y="45"/>
                    <a:pt x="7" y="44"/>
                  </a:cubicBezTo>
                  <a:cubicBezTo>
                    <a:pt x="7" y="44"/>
                    <a:pt x="6" y="43"/>
                    <a:pt x="6" y="43"/>
                  </a:cubicBezTo>
                  <a:cubicBezTo>
                    <a:pt x="6" y="42"/>
                    <a:pt x="6" y="41"/>
                    <a:pt x="7" y="41"/>
                  </a:cubicBezTo>
                  <a:cubicBezTo>
                    <a:pt x="7" y="40"/>
                    <a:pt x="8" y="41"/>
                    <a:pt x="8" y="41"/>
                  </a:cubicBezTo>
                  <a:cubicBezTo>
                    <a:pt x="9" y="42"/>
                    <a:pt x="9" y="42"/>
                    <a:pt x="9" y="43"/>
                  </a:cubicBezTo>
                  <a:cubicBezTo>
                    <a:pt x="10" y="43"/>
                    <a:pt x="10" y="44"/>
                    <a:pt x="9" y="45"/>
                  </a:cubicBezTo>
                  <a:close/>
                  <a:moveTo>
                    <a:pt x="9" y="17"/>
                  </a:moveTo>
                  <a:cubicBezTo>
                    <a:pt x="9" y="17"/>
                    <a:pt x="9" y="18"/>
                    <a:pt x="8" y="18"/>
                  </a:cubicBezTo>
                  <a:cubicBezTo>
                    <a:pt x="8" y="18"/>
                    <a:pt x="8" y="17"/>
                    <a:pt x="7" y="17"/>
                  </a:cubicBezTo>
                  <a:cubicBezTo>
                    <a:pt x="7" y="17"/>
                    <a:pt x="7" y="16"/>
                    <a:pt x="7" y="15"/>
                  </a:cubicBezTo>
                  <a:cubicBezTo>
                    <a:pt x="7" y="15"/>
                    <a:pt x="8" y="14"/>
                    <a:pt x="8" y="14"/>
                  </a:cubicBezTo>
                  <a:cubicBezTo>
                    <a:pt x="9" y="13"/>
                    <a:pt x="9" y="13"/>
                    <a:pt x="10" y="14"/>
                  </a:cubicBezTo>
                  <a:cubicBezTo>
                    <a:pt x="11" y="14"/>
                    <a:pt x="11" y="15"/>
                    <a:pt x="10" y="16"/>
                  </a:cubicBezTo>
                  <a:cubicBezTo>
                    <a:pt x="10" y="16"/>
                    <a:pt x="10" y="16"/>
                    <a:pt x="9" y="17"/>
                  </a:cubicBezTo>
                  <a:close/>
                  <a:moveTo>
                    <a:pt x="14" y="50"/>
                  </a:moveTo>
                  <a:cubicBezTo>
                    <a:pt x="14" y="50"/>
                    <a:pt x="13" y="50"/>
                    <a:pt x="13" y="50"/>
                  </a:cubicBezTo>
                  <a:cubicBezTo>
                    <a:pt x="13" y="50"/>
                    <a:pt x="12" y="50"/>
                    <a:pt x="12" y="50"/>
                  </a:cubicBezTo>
                  <a:cubicBezTo>
                    <a:pt x="12" y="50"/>
                    <a:pt x="11" y="49"/>
                    <a:pt x="11" y="49"/>
                  </a:cubicBezTo>
                  <a:cubicBezTo>
                    <a:pt x="10" y="48"/>
                    <a:pt x="10" y="47"/>
                    <a:pt x="11" y="47"/>
                  </a:cubicBezTo>
                  <a:cubicBezTo>
                    <a:pt x="11" y="46"/>
                    <a:pt x="12" y="46"/>
                    <a:pt x="13" y="47"/>
                  </a:cubicBezTo>
                  <a:cubicBezTo>
                    <a:pt x="13" y="47"/>
                    <a:pt x="13" y="48"/>
                    <a:pt x="14" y="48"/>
                  </a:cubicBezTo>
                  <a:cubicBezTo>
                    <a:pt x="14" y="48"/>
                    <a:pt x="14" y="49"/>
                    <a:pt x="14" y="50"/>
                  </a:cubicBezTo>
                  <a:close/>
                  <a:moveTo>
                    <a:pt x="15" y="11"/>
                  </a:moveTo>
                  <a:cubicBezTo>
                    <a:pt x="15" y="11"/>
                    <a:pt x="14" y="11"/>
                    <a:pt x="14" y="12"/>
                  </a:cubicBezTo>
                  <a:cubicBezTo>
                    <a:pt x="13" y="12"/>
                    <a:pt x="13" y="12"/>
                    <a:pt x="13" y="12"/>
                  </a:cubicBezTo>
                  <a:cubicBezTo>
                    <a:pt x="12" y="12"/>
                    <a:pt x="12" y="12"/>
                    <a:pt x="12" y="12"/>
                  </a:cubicBezTo>
                  <a:cubicBezTo>
                    <a:pt x="11" y="11"/>
                    <a:pt x="11" y="10"/>
                    <a:pt x="12" y="10"/>
                  </a:cubicBezTo>
                  <a:cubicBezTo>
                    <a:pt x="12" y="9"/>
                    <a:pt x="13" y="9"/>
                    <a:pt x="13" y="9"/>
                  </a:cubicBezTo>
                  <a:cubicBezTo>
                    <a:pt x="14" y="8"/>
                    <a:pt x="15" y="8"/>
                    <a:pt x="15" y="9"/>
                  </a:cubicBezTo>
                  <a:cubicBezTo>
                    <a:pt x="16" y="9"/>
                    <a:pt x="16" y="10"/>
                    <a:pt x="15" y="11"/>
                  </a:cubicBezTo>
                  <a:close/>
                  <a:moveTo>
                    <a:pt x="20" y="53"/>
                  </a:moveTo>
                  <a:cubicBezTo>
                    <a:pt x="20" y="54"/>
                    <a:pt x="20" y="54"/>
                    <a:pt x="19" y="54"/>
                  </a:cubicBezTo>
                  <a:cubicBezTo>
                    <a:pt x="19" y="54"/>
                    <a:pt x="19" y="54"/>
                    <a:pt x="18" y="54"/>
                  </a:cubicBezTo>
                  <a:cubicBezTo>
                    <a:pt x="18" y="54"/>
                    <a:pt x="17" y="54"/>
                    <a:pt x="17" y="53"/>
                  </a:cubicBezTo>
                  <a:cubicBezTo>
                    <a:pt x="16" y="53"/>
                    <a:pt x="16" y="52"/>
                    <a:pt x="16" y="51"/>
                  </a:cubicBezTo>
                  <a:cubicBezTo>
                    <a:pt x="17" y="51"/>
                    <a:pt x="17" y="51"/>
                    <a:pt x="18" y="51"/>
                  </a:cubicBezTo>
                  <a:cubicBezTo>
                    <a:pt x="19" y="51"/>
                    <a:pt x="19" y="51"/>
                    <a:pt x="20" y="52"/>
                  </a:cubicBezTo>
                  <a:cubicBezTo>
                    <a:pt x="20" y="52"/>
                    <a:pt x="21" y="53"/>
                    <a:pt x="20" y="53"/>
                  </a:cubicBezTo>
                  <a:close/>
                  <a:moveTo>
                    <a:pt x="19" y="8"/>
                  </a:moveTo>
                  <a:cubicBezTo>
                    <a:pt x="19" y="8"/>
                    <a:pt x="19" y="8"/>
                    <a:pt x="19" y="8"/>
                  </a:cubicBezTo>
                  <a:cubicBezTo>
                    <a:pt x="18" y="8"/>
                    <a:pt x="18" y="8"/>
                    <a:pt x="18" y="7"/>
                  </a:cubicBezTo>
                  <a:cubicBezTo>
                    <a:pt x="17" y="7"/>
                    <a:pt x="18" y="6"/>
                    <a:pt x="18" y="6"/>
                  </a:cubicBezTo>
                  <a:cubicBezTo>
                    <a:pt x="19" y="5"/>
                    <a:pt x="19" y="5"/>
                    <a:pt x="20" y="5"/>
                  </a:cubicBezTo>
                  <a:cubicBezTo>
                    <a:pt x="21" y="5"/>
                    <a:pt x="22" y="5"/>
                    <a:pt x="22" y="6"/>
                  </a:cubicBezTo>
                  <a:cubicBezTo>
                    <a:pt x="22" y="6"/>
                    <a:pt x="22" y="7"/>
                    <a:pt x="21" y="7"/>
                  </a:cubicBezTo>
                  <a:cubicBezTo>
                    <a:pt x="21" y="8"/>
                    <a:pt x="20" y="8"/>
                    <a:pt x="19" y="8"/>
                  </a:cubicBezTo>
                  <a:close/>
                  <a:moveTo>
                    <a:pt x="26" y="56"/>
                  </a:moveTo>
                  <a:cubicBezTo>
                    <a:pt x="26" y="56"/>
                    <a:pt x="26" y="56"/>
                    <a:pt x="26" y="56"/>
                  </a:cubicBezTo>
                  <a:cubicBezTo>
                    <a:pt x="25" y="56"/>
                    <a:pt x="24" y="56"/>
                    <a:pt x="24" y="56"/>
                  </a:cubicBezTo>
                  <a:cubicBezTo>
                    <a:pt x="23" y="56"/>
                    <a:pt x="23" y="55"/>
                    <a:pt x="23" y="54"/>
                  </a:cubicBezTo>
                  <a:cubicBezTo>
                    <a:pt x="23" y="54"/>
                    <a:pt x="24" y="53"/>
                    <a:pt x="24" y="53"/>
                  </a:cubicBezTo>
                  <a:cubicBezTo>
                    <a:pt x="25" y="53"/>
                    <a:pt x="26" y="53"/>
                    <a:pt x="26" y="54"/>
                  </a:cubicBezTo>
                  <a:cubicBezTo>
                    <a:pt x="27" y="54"/>
                    <a:pt x="27" y="54"/>
                    <a:pt x="27" y="55"/>
                  </a:cubicBezTo>
                  <a:cubicBezTo>
                    <a:pt x="27" y="56"/>
                    <a:pt x="27" y="56"/>
                    <a:pt x="26" y="56"/>
                  </a:cubicBezTo>
                  <a:close/>
                  <a:moveTo>
                    <a:pt x="33" y="56"/>
                  </a:moveTo>
                  <a:cubicBezTo>
                    <a:pt x="33" y="56"/>
                    <a:pt x="32" y="56"/>
                    <a:pt x="31" y="56"/>
                  </a:cubicBezTo>
                  <a:cubicBezTo>
                    <a:pt x="31" y="56"/>
                    <a:pt x="31" y="56"/>
                    <a:pt x="31" y="56"/>
                  </a:cubicBezTo>
                  <a:cubicBezTo>
                    <a:pt x="31" y="56"/>
                    <a:pt x="30" y="56"/>
                    <a:pt x="30" y="55"/>
                  </a:cubicBezTo>
                  <a:cubicBezTo>
                    <a:pt x="30" y="54"/>
                    <a:pt x="30" y="54"/>
                    <a:pt x="31" y="54"/>
                  </a:cubicBezTo>
                  <a:cubicBezTo>
                    <a:pt x="32" y="54"/>
                    <a:pt x="32" y="54"/>
                    <a:pt x="33" y="54"/>
                  </a:cubicBezTo>
                  <a:cubicBezTo>
                    <a:pt x="34" y="53"/>
                    <a:pt x="34" y="54"/>
                    <a:pt x="34" y="55"/>
                  </a:cubicBezTo>
                  <a:cubicBezTo>
                    <a:pt x="35" y="55"/>
                    <a:pt x="34" y="56"/>
                    <a:pt x="33" y="56"/>
                  </a:cubicBezTo>
                  <a:close/>
                  <a:moveTo>
                    <a:pt x="32" y="41"/>
                  </a:moveTo>
                  <a:cubicBezTo>
                    <a:pt x="32" y="45"/>
                    <a:pt x="32" y="45"/>
                    <a:pt x="32" y="45"/>
                  </a:cubicBezTo>
                  <a:cubicBezTo>
                    <a:pt x="29" y="45"/>
                    <a:pt x="29" y="45"/>
                    <a:pt x="29" y="45"/>
                  </a:cubicBezTo>
                  <a:cubicBezTo>
                    <a:pt x="29" y="42"/>
                    <a:pt x="29" y="42"/>
                    <a:pt x="29" y="42"/>
                  </a:cubicBezTo>
                  <a:cubicBezTo>
                    <a:pt x="28" y="42"/>
                    <a:pt x="26" y="41"/>
                    <a:pt x="25" y="41"/>
                  </a:cubicBezTo>
                  <a:cubicBezTo>
                    <a:pt x="24" y="40"/>
                    <a:pt x="22" y="40"/>
                    <a:pt x="21" y="39"/>
                  </a:cubicBezTo>
                  <a:cubicBezTo>
                    <a:pt x="24" y="34"/>
                    <a:pt x="24" y="34"/>
                    <a:pt x="24" y="34"/>
                  </a:cubicBezTo>
                  <a:cubicBezTo>
                    <a:pt x="25" y="35"/>
                    <a:pt x="27" y="37"/>
                    <a:pt x="29" y="37"/>
                  </a:cubicBezTo>
                  <a:cubicBezTo>
                    <a:pt x="31" y="37"/>
                    <a:pt x="32" y="36"/>
                    <a:pt x="32" y="35"/>
                  </a:cubicBezTo>
                  <a:cubicBezTo>
                    <a:pt x="32" y="33"/>
                    <a:pt x="30" y="33"/>
                    <a:pt x="27" y="32"/>
                  </a:cubicBezTo>
                  <a:cubicBezTo>
                    <a:pt x="25" y="31"/>
                    <a:pt x="23" y="29"/>
                    <a:pt x="23" y="26"/>
                  </a:cubicBezTo>
                  <a:cubicBezTo>
                    <a:pt x="23" y="22"/>
                    <a:pt x="25" y="19"/>
                    <a:pt x="29" y="19"/>
                  </a:cubicBezTo>
                  <a:cubicBezTo>
                    <a:pt x="29" y="15"/>
                    <a:pt x="29" y="15"/>
                    <a:pt x="29" y="15"/>
                  </a:cubicBezTo>
                  <a:cubicBezTo>
                    <a:pt x="32" y="15"/>
                    <a:pt x="32" y="15"/>
                    <a:pt x="32" y="15"/>
                  </a:cubicBezTo>
                  <a:cubicBezTo>
                    <a:pt x="32" y="19"/>
                    <a:pt x="32" y="19"/>
                    <a:pt x="32" y="19"/>
                  </a:cubicBezTo>
                  <a:cubicBezTo>
                    <a:pt x="34" y="19"/>
                    <a:pt x="36" y="19"/>
                    <a:pt x="37" y="20"/>
                  </a:cubicBezTo>
                  <a:cubicBezTo>
                    <a:pt x="35" y="25"/>
                    <a:pt x="35" y="25"/>
                    <a:pt x="35" y="25"/>
                  </a:cubicBezTo>
                  <a:cubicBezTo>
                    <a:pt x="34" y="24"/>
                    <a:pt x="32" y="23"/>
                    <a:pt x="31" y="23"/>
                  </a:cubicBezTo>
                  <a:cubicBezTo>
                    <a:pt x="30" y="23"/>
                    <a:pt x="28" y="24"/>
                    <a:pt x="28" y="25"/>
                  </a:cubicBezTo>
                  <a:cubicBezTo>
                    <a:pt x="28" y="26"/>
                    <a:pt x="30" y="27"/>
                    <a:pt x="31" y="27"/>
                  </a:cubicBezTo>
                  <a:cubicBezTo>
                    <a:pt x="35" y="28"/>
                    <a:pt x="38" y="30"/>
                    <a:pt x="38" y="34"/>
                  </a:cubicBezTo>
                  <a:cubicBezTo>
                    <a:pt x="38" y="38"/>
                    <a:pt x="36" y="40"/>
                    <a:pt x="32" y="41"/>
                  </a:cubicBezTo>
                  <a:close/>
                  <a:moveTo>
                    <a:pt x="41" y="54"/>
                  </a:moveTo>
                  <a:cubicBezTo>
                    <a:pt x="40" y="54"/>
                    <a:pt x="39" y="55"/>
                    <a:pt x="39" y="55"/>
                  </a:cubicBezTo>
                  <a:cubicBezTo>
                    <a:pt x="39" y="55"/>
                    <a:pt x="39" y="55"/>
                    <a:pt x="38" y="55"/>
                  </a:cubicBezTo>
                  <a:cubicBezTo>
                    <a:pt x="38" y="55"/>
                    <a:pt x="37" y="55"/>
                    <a:pt x="37" y="54"/>
                  </a:cubicBezTo>
                  <a:cubicBezTo>
                    <a:pt x="37" y="53"/>
                    <a:pt x="37" y="53"/>
                    <a:pt x="38" y="52"/>
                  </a:cubicBezTo>
                  <a:cubicBezTo>
                    <a:pt x="38" y="52"/>
                    <a:pt x="39" y="52"/>
                    <a:pt x="39" y="52"/>
                  </a:cubicBezTo>
                  <a:cubicBezTo>
                    <a:pt x="40" y="51"/>
                    <a:pt x="41" y="52"/>
                    <a:pt x="41" y="52"/>
                  </a:cubicBezTo>
                  <a:cubicBezTo>
                    <a:pt x="42" y="53"/>
                    <a:pt x="41" y="54"/>
                    <a:pt x="41" y="54"/>
                  </a:cubicBezTo>
                  <a:close/>
                  <a:moveTo>
                    <a:pt x="43" y="8"/>
                  </a:moveTo>
                  <a:cubicBezTo>
                    <a:pt x="42" y="9"/>
                    <a:pt x="42" y="9"/>
                    <a:pt x="42" y="9"/>
                  </a:cubicBezTo>
                  <a:cubicBezTo>
                    <a:pt x="41" y="9"/>
                    <a:pt x="41" y="9"/>
                    <a:pt x="41" y="9"/>
                  </a:cubicBezTo>
                  <a:cubicBezTo>
                    <a:pt x="40" y="9"/>
                    <a:pt x="40" y="8"/>
                    <a:pt x="39" y="8"/>
                  </a:cubicBezTo>
                  <a:cubicBezTo>
                    <a:pt x="39" y="8"/>
                    <a:pt x="38" y="7"/>
                    <a:pt x="39" y="6"/>
                  </a:cubicBezTo>
                  <a:cubicBezTo>
                    <a:pt x="39" y="6"/>
                    <a:pt x="40" y="5"/>
                    <a:pt x="40" y="6"/>
                  </a:cubicBezTo>
                  <a:cubicBezTo>
                    <a:pt x="41" y="6"/>
                    <a:pt x="42" y="6"/>
                    <a:pt x="42" y="6"/>
                  </a:cubicBezTo>
                  <a:cubicBezTo>
                    <a:pt x="43" y="7"/>
                    <a:pt x="43" y="8"/>
                    <a:pt x="43" y="8"/>
                  </a:cubicBezTo>
                  <a:close/>
                  <a:moveTo>
                    <a:pt x="47" y="50"/>
                  </a:moveTo>
                  <a:cubicBezTo>
                    <a:pt x="46" y="50"/>
                    <a:pt x="46" y="51"/>
                    <a:pt x="45" y="51"/>
                  </a:cubicBezTo>
                  <a:cubicBezTo>
                    <a:pt x="45" y="51"/>
                    <a:pt x="45" y="51"/>
                    <a:pt x="45" y="51"/>
                  </a:cubicBezTo>
                  <a:cubicBezTo>
                    <a:pt x="44" y="51"/>
                    <a:pt x="44" y="51"/>
                    <a:pt x="44" y="51"/>
                  </a:cubicBezTo>
                  <a:cubicBezTo>
                    <a:pt x="43" y="50"/>
                    <a:pt x="43" y="49"/>
                    <a:pt x="44" y="49"/>
                  </a:cubicBezTo>
                  <a:cubicBezTo>
                    <a:pt x="44" y="49"/>
                    <a:pt x="45" y="48"/>
                    <a:pt x="45" y="48"/>
                  </a:cubicBezTo>
                  <a:cubicBezTo>
                    <a:pt x="46" y="47"/>
                    <a:pt x="47" y="48"/>
                    <a:pt x="47" y="48"/>
                  </a:cubicBezTo>
                  <a:cubicBezTo>
                    <a:pt x="48" y="49"/>
                    <a:pt x="48" y="49"/>
                    <a:pt x="47" y="50"/>
                  </a:cubicBezTo>
                  <a:close/>
                  <a:moveTo>
                    <a:pt x="47" y="13"/>
                  </a:moveTo>
                  <a:cubicBezTo>
                    <a:pt x="47" y="13"/>
                    <a:pt x="47" y="13"/>
                    <a:pt x="46" y="13"/>
                  </a:cubicBezTo>
                  <a:cubicBezTo>
                    <a:pt x="46" y="12"/>
                    <a:pt x="46" y="12"/>
                    <a:pt x="45" y="12"/>
                  </a:cubicBezTo>
                  <a:cubicBezTo>
                    <a:pt x="45" y="11"/>
                    <a:pt x="44" y="10"/>
                    <a:pt x="45" y="10"/>
                  </a:cubicBezTo>
                  <a:cubicBezTo>
                    <a:pt x="45" y="9"/>
                    <a:pt x="46" y="9"/>
                    <a:pt x="47" y="10"/>
                  </a:cubicBezTo>
                  <a:cubicBezTo>
                    <a:pt x="47" y="10"/>
                    <a:pt x="48" y="10"/>
                    <a:pt x="48" y="11"/>
                  </a:cubicBezTo>
                  <a:cubicBezTo>
                    <a:pt x="49" y="11"/>
                    <a:pt x="49" y="12"/>
                    <a:pt x="48" y="13"/>
                  </a:cubicBezTo>
                  <a:cubicBezTo>
                    <a:pt x="48" y="13"/>
                    <a:pt x="48" y="13"/>
                    <a:pt x="47" y="13"/>
                  </a:cubicBezTo>
                  <a:close/>
                  <a:moveTo>
                    <a:pt x="52" y="44"/>
                  </a:moveTo>
                  <a:cubicBezTo>
                    <a:pt x="52" y="45"/>
                    <a:pt x="51" y="45"/>
                    <a:pt x="51" y="46"/>
                  </a:cubicBezTo>
                  <a:cubicBezTo>
                    <a:pt x="51" y="46"/>
                    <a:pt x="50" y="46"/>
                    <a:pt x="50" y="46"/>
                  </a:cubicBezTo>
                  <a:cubicBezTo>
                    <a:pt x="49" y="46"/>
                    <a:pt x="49" y="46"/>
                    <a:pt x="49" y="46"/>
                  </a:cubicBezTo>
                  <a:cubicBezTo>
                    <a:pt x="48" y="46"/>
                    <a:pt x="48" y="45"/>
                    <a:pt x="49" y="44"/>
                  </a:cubicBezTo>
                  <a:cubicBezTo>
                    <a:pt x="49" y="44"/>
                    <a:pt x="49" y="43"/>
                    <a:pt x="50" y="43"/>
                  </a:cubicBezTo>
                  <a:cubicBezTo>
                    <a:pt x="50" y="42"/>
                    <a:pt x="51" y="42"/>
                    <a:pt x="52" y="42"/>
                  </a:cubicBezTo>
                  <a:cubicBezTo>
                    <a:pt x="52" y="43"/>
                    <a:pt x="52" y="44"/>
                    <a:pt x="52" y="44"/>
                  </a:cubicBezTo>
                  <a:close/>
                  <a:moveTo>
                    <a:pt x="55" y="37"/>
                  </a:moveTo>
                  <a:cubicBezTo>
                    <a:pt x="55" y="38"/>
                    <a:pt x="55" y="39"/>
                    <a:pt x="54" y="39"/>
                  </a:cubicBezTo>
                  <a:cubicBezTo>
                    <a:pt x="54" y="40"/>
                    <a:pt x="54" y="40"/>
                    <a:pt x="53" y="40"/>
                  </a:cubicBezTo>
                  <a:cubicBezTo>
                    <a:pt x="53" y="40"/>
                    <a:pt x="53" y="40"/>
                    <a:pt x="53" y="40"/>
                  </a:cubicBezTo>
                  <a:cubicBezTo>
                    <a:pt x="52" y="40"/>
                    <a:pt x="52" y="39"/>
                    <a:pt x="52" y="38"/>
                  </a:cubicBezTo>
                  <a:cubicBezTo>
                    <a:pt x="52" y="38"/>
                    <a:pt x="52" y="37"/>
                    <a:pt x="52" y="37"/>
                  </a:cubicBezTo>
                  <a:cubicBezTo>
                    <a:pt x="53" y="36"/>
                    <a:pt x="53" y="35"/>
                    <a:pt x="54" y="36"/>
                  </a:cubicBezTo>
                  <a:cubicBezTo>
                    <a:pt x="55" y="36"/>
                    <a:pt x="55" y="37"/>
                    <a:pt x="55" y="37"/>
                  </a:cubicBezTo>
                  <a:close/>
                  <a:moveTo>
                    <a:pt x="56" y="32"/>
                  </a:moveTo>
                  <a:cubicBezTo>
                    <a:pt x="56" y="32"/>
                    <a:pt x="55" y="33"/>
                    <a:pt x="55" y="33"/>
                  </a:cubicBezTo>
                  <a:cubicBezTo>
                    <a:pt x="55" y="33"/>
                    <a:pt x="55" y="33"/>
                    <a:pt x="55" y="33"/>
                  </a:cubicBezTo>
                  <a:cubicBezTo>
                    <a:pt x="54" y="33"/>
                    <a:pt x="53" y="32"/>
                    <a:pt x="53" y="32"/>
                  </a:cubicBezTo>
                  <a:cubicBezTo>
                    <a:pt x="53" y="31"/>
                    <a:pt x="53" y="30"/>
                    <a:pt x="53" y="30"/>
                  </a:cubicBezTo>
                  <a:cubicBezTo>
                    <a:pt x="53" y="29"/>
                    <a:pt x="54" y="28"/>
                    <a:pt x="55" y="28"/>
                  </a:cubicBezTo>
                  <a:cubicBezTo>
                    <a:pt x="56" y="28"/>
                    <a:pt x="56" y="29"/>
                    <a:pt x="56" y="30"/>
                  </a:cubicBezTo>
                  <a:cubicBezTo>
                    <a:pt x="56" y="30"/>
                    <a:pt x="56" y="30"/>
                    <a:pt x="56" y="30"/>
                  </a:cubicBezTo>
                  <a:cubicBezTo>
                    <a:pt x="56" y="30"/>
                    <a:pt x="56" y="31"/>
                    <a:pt x="56" y="32"/>
                  </a:cubicBez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81" name="Freeform 237"/>
            <p:cNvSpPr>
              <a:spLocks/>
            </p:cNvSpPr>
            <p:nvPr userDrawn="1"/>
          </p:nvSpPr>
          <p:spPr bwMode="auto">
            <a:xfrm>
              <a:off x="6959600" y="1012825"/>
              <a:ext cx="15875" cy="15875"/>
            </a:xfrm>
            <a:custGeom>
              <a:avLst/>
              <a:gdLst>
                <a:gd name="T0" fmla="*/ 4 w 4"/>
                <a:gd name="T1" fmla="*/ 3 h 4"/>
                <a:gd name="T2" fmla="*/ 3 w 4"/>
                <a:gd name="T3" fmla="*/ 1 h 4"/>
                <a:gd name="T4" fmla="*/ 1 w 4"/>
                <a:gd name="T5" fmla="*/ 0 h 4"/>
                <a:gd name="T6" fmla="*/ 0 w 4"/>
                <a:gd name="T7" fmla="*/ 2 h 4"/>
                <a:gd name="T8" fmla="*/ 1 w 4"/>
                <a:gd name="T9" fmla="*/ 3 h 4"/>
                <a:gd name="T10" fmla="*/ 2 w 4"/>
                <a:gd name="T11" fmla="*/ 4 h 4"/>
                <a:gd name="T12" fmla="*/ 3 w 4"/>
                <a:gd name="T13" fmla="*/ 4 h 4"/>
                <a:gd name="T14" fmla="*/ 4 w 4"/>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4" y="3"/>
                  </a:moveTo>
                  <a:cubicBezTo>
                    <a:pt x="3" y="2"/>
                    <a:pt x="3" y="2"/>
                    <a:pt x="3" y="1"/>
                  </a:cubicBezTo>
                  <a:cubicBezTo>
                    <a:pt x="3" y="0"/>
                    <a:pt x="2" y="0"/>
                    <a:pt x="1" y="0"/>
                  </a:cubicBezTo>
                  <a:cubicBezTo>
                    <a:pt x="1" y="0"/>
                    <a:pt x="0" y="1"/>
                    <a:pt x="0" y="2"/>
                  </a:cubicBezTo>
                  <a:cubicBezTo>
                    <a:pt x="1" y="2"/>
                    <a:pt x="1" y="3"/>
                    <a:pt x="1" y="3"/>
                  </a:cubicBezTo>
                  <a:cubicBezTo>
                    <a:pt x="1" y="4"/>
                    <a:pt x="2" y="4"/>
                    <a:pt x="2" y="4"/>
                  </a:cubicBezTo>
                  <a:cubicBezTo>
                    <a:pt x="2" y="4"/>
                    <a:pt x="2" y="4"/>
                    <a:pt x="3" y="4"/>
                  </a:cubicBezTo>
                  <a:cubicBezTo>
                    <a:pt x="3" y="4"/>
                    <a:pt x="4" y="3"/>
                    <a:pt x="4"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82" name="Freeform 238"/>
            <p:cNvSpPr>
              <a:spLocks/>
            </p:cNvSpPr>
            <p:nvPr userDrawn="1"/>
          </p:nvSpPr>
          <p:spPr bwMode="auto">
            <a:xfrm>
              <a:off x="6970713" y="1036638"/>
              <a:ext cx="15875" cy="19050"/>
            </a:xfrm>
            <a:custGeom>
              <a:avLst/>
              <a:gdLst>
                <a:gd name="T0" fmla="*/ 2 w 4"/>
                <a:gd name="T1" fmla="*/ 1 h 5"/>
                <a:gd name="T2" fmla="*/ 1 w 4"/>
                <a:gd name="T3" fmla="*/ 1 h 5"/>
                <a:gd name="T4" fmla="*/ 0 w 4"/>
                <a:gd name="T5" fmla="*/ 3 h 5"/>
                <a:gd name="T6" fmla="*/ 1 w 4"/>
                <a:gd name="T7" fmla="*/ 4 h 5"/>
                <a:gd name="T8" fmla="*/ 2 w 4"/>
                <a:gd name="T9" fmla="*/ 5 h 5"/>
                <a:gd name="T10" fmla="*/ 3 w 4"/>
                <a:gd name="T11" fmla="*/ 5 h 5"/>
                <a:gd name="T12" fmla="*/ 3 w 4"/>
                <a:gd name="T13" fmla="*/ 3 h 5"/>
                <a:gd name="T14" fmla="*/ 2 w 4"/>
                <a:gd name="T15" fmla="*/ 1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5">
                  <a:moveTo>
                    <a:pt x="2" y="1"/>
                  </a:moveTo>
                  <a:cubicBezTo>
                    <a:pt x="2" y="1"/>
                    <a:pt x="1" y="0"/>
                    <a:pt x="1" y="1"/>
                  </a:cubicBezTo>
                  <a:cubicBezTo>
                    <a:pt x="0" y="1"/>
                    <a:pt x="0" y="2"/>
                    <a:pt x="0" y="3"/>
                  </a:cubicBezTo>
                  <a:cubicBezTo>
                    <a:pt x="0" y="3"/>
                    <a:pt x="1" y="4"/>
                    <a:pt x="1" y="4"/>
                  </a:cubicBezTo>
                  <a:cubicBezTo>
                    <a:pt x="1" y="5"/>
                    <a:pt x="2" y="5"/>
                    <a:pt x="2" y="5"/>
                  </a:cubicBezTo>
                  <a:cubicBezTo>
                    <a:pt x="2" y="5"/>
                    <a:pt x="3" y="5"/>
                    <a:pt x="3" y="5"/>
                  </a:cubicBezTo>
                  <a:cubicBezTo>
                    <a:pt x="4" y="4"/>
                    <a:pt x="4" y="3"/>
                    <a:pt x="3" y="3"/>
                  </a:cubicBezTo>
                  <a:cubicBezTo>
                    <a:pt x="3" y="2"/>
                    <a:pt x="3" y="2"/>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83" name="Freeform 239"/>
            <p:cNvSpPr>
              <a:spLocks/>
            </p:cNvSpPr>
            <p:nvPr userDrawn="1"/>
          </p:nvSpPr>
          <p:spPr bwMode="auto">
            <a:xfrm>
              <a:off x="6986588" y="1060450"/>
              <a:ext cx="15875" cy="14288"/>
            </a:xfrm>
            <a:custGeom>
              <a:avLst/>
              <a:gdLst>
                <a:gd name="T0" fmla="*/ 3 w 4"/>
                <a:gd name="T1" fmla="*/ 1 h 4"/>
                <a:gd name="T2" fmla="*/ 1 w 4"/>
                <a:gd name="T3" fmla="*/ 1 h 4"/>
                <a:gd name="T4" fmla="*/ 1 w 4"/>
                <a:gd name="T5" fmla="*/ 3 h 4"/>
                <a:gd name="T6" fmla="*/ 2 w 4"/>
                <a:gd name="T7" fmla="*/ 4 h 4"/>
                <a:gd name="T8" fmla="*/ 3 w 4"/>
                <a:gd name="T9" fmla="*/ 4 h 4"/>
                <a:gd name="T10" fmla="*/ 4 w 4"/>
                <a:gd name="T11" fmla="*/ 4 h 4"/>
                <a:gd name="T12" fmla="*/ 4 w 4"/>
                <a:gd name="T13" fmla="*/ 2 h 4"/>
                <a:gd name="T14" fmla="*/ 3 w 4"/>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3" y="1"/>
                  </a:moveTo>
                  <a:cubicBezTo>
                    <a:pt x="2" y="0"/>
                    <a:pt x="1" y="0"/>
                    <a:pt x="1" y="1"/>
                  </a:cubicBezTo>
                  <a:cubicBezTo>
                    <a:pt x="0" y="1"/>
                    <a:pt x="0" y="2"/>
                    <a:pt x="1" y="3"/>
                  </a:cubicBezTo>
                  <a:cubicBezTo>
                    <a:pt x="1" y="3"/>
                    <a:pt x="2" y="4"/>
                    <a:pt x="2" y="4"/>
                  </a:cubicBezTo>
                  <a:cubicBezTo>
                    <a:pt x="2" y="4"/>
                    <a:pt x="3" y="4"/>
                    <a:pt x="3" y="4"/>
                  </a:cubicBezTo>
                  <a:cubicBezTo>
                    <a:pt x="3" y="4"/>
                    <a:pt x="4" y="4"/>
                    <a:pt x="4" y="4"/>
                  </a:cubicBezTo>
                  <a:cubicBezTo>
                    <a:pt x="4" y="3"/>
                    <a:pt x="4" y="2"/>
                    <a:pt x="4" y="2"/>
                  </a:cubicBezTo>
                  <a:cubicBezTo>
                    <a:pt x="3" y="2"/>
                    <a:pt x="3" y="1"/>
                    <a:pt x="3"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84" name="Freeform 240"/>
            <p:cNvSpPr>
              <a:spLocks/>
            </p:cNvSpPr>
            <p:nvPr userDrawn="1"/>
          </p:nvSpPr>
          <p:spPr bwMode="auto">
            <a:xfrm>
              <a:off x="6975475" y="931863"/>
              <a:ext cx="15875" cy="19050"/>
            </a:xfrm>
            <a:custGeom>
              <a:avLst/>
              <a:gdLst>
                <a:gd name="T0" fmla="*/ 3 w 4"/>
                <a:gd name="T1" fmla="*/ 1 h 5"/>
                <a:gd name="T2" fmla="*/ 1 w 4"/>
                <a:gd name="T3" fmla="*/ 1 h 5"/>
                <a:gd name="T4" fmla="*/ 0 w 4"/>
                <a:gd name="T5" fmla="*/ 2 h 5"/>
                <a:gd name="T6" fmla="*/ 0 w 4"/>
                <a:gd name="T7" fmla="*/ 4 h 5"/>
                <a:gd name="T8" fmla="*/ 1 w 4"/>
                <a:gd name="T9" fmla="*/ 5 h 5"/>
                <a:gd name="T10" fmla="*/ 2 w 4"/>
                <a:gd name="T11" fmla="*/ 4 h 5"/>
                <a:gd name="T12" fmla="*/ 3 w 4"/>
                <a:gd name="T13" fmla="*/ 3 h 5"/>
                <a:gd name="T14" fmla="*/ 3 w 4"/>
                <a:gd name="T15" fmla="*/ 1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5">
                  <a:moveTo>
                    <a:pt x="3" y="1"/>
                  </a:moveTo>
                  <a:cubicBezTo>
                    <a:pt x="2" y="0"/>
                    <a:pt x="2" y="0"/>
                    <a:pt x="1" y="1"/>
                  </a:cubicBezTo>
                  <a:cubicBezTo>
                    <a:pt x="1" y="1"/>
                    <a:pt x="0" y="2"/>
                    <a:pt x="0" y="2"/>
                  </a:cubicBezTo>
                  <a:cubicBezTo>
                    <a:pt x="0" y="3"/>
                    <a:pt x="0" y="4"/>
                    <a:pt x="0" y="4"/>
                  </a:cubicBezTo>
                  <a:cubicBezTo>
                    <a:pt x="1" y="4"/>
                    <a:pt x="1" y="5"/>
                    <a:pt x="1" y="5"/>
                  </a:cubicBezTo>
                  <a:cubicBezTo>
                    <a:pt x="2" y="5"/>
                    <a:pt x="2" y="4"/>
                    <a:pt x="2" y="4"/>
                  </a:cubicBezTo>
                  <a:cubicBezTo>
                    <a:pt x="3" y="3"/>
                    <a:pt x="3" y="3"/>
                    <a:pt x="3" y="3"/>
                  </a:cubicBezTo>
                  <a:cubicBezTo>
                    <a:pt x="4" y="2"/>
                    <a:pt x="4" y="1"/>
                    <a:pt x="3"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85" name="Freeform 241"/>
            <p:cNvSpPr>
              <a:spLocks/>
            </p:cNvSpPr>
            <p:nvPr userDrawn="1"/>
          </p:nvSpPr>
          <p:spPr bwMode="auto">
            <a:xfrm>
              <a:off x="7040563" y="893763"/>
              <a:ext cx="19050" cy="11113"/>
            </a:xfrm>
            <a:custGeom>
              <a:avLst/>
              <a:gdLst>
                <a:gd name="T0" fmla="*/ 2 w 5"/>
                <a:gd name="T1" fmla="*/ 3 h 3"/>
                <a:gd name="T2" fmla="*/ 2 w 5"/>
                <a:gd name="T3" fmla="*/ 3 h 3"/>
                <a:gd name="T4" fmla="*/ 4 w 5"/>
                <a:gd name="T5" fmla="*/ 3 h 3"/>
                <a:gd name="T6" fmla="*/ 5 w 5"/>
                <a:gd name="T7" fmla="*/ 2 h 3"/>
                <a:gd name="T8" fmla="*/ 3 w 5"/>
                <a:gd name="T9" fmla="*/ 0 h 3"/>
                <a:gd name="T10" fmla="*/ 2 w 5"/>
                <a:gd name="T11" fmla="*/ 0 h 3"/>
                <a:gd name="T12" fmla="*/ 0 w 5"/>
                <a:gd name="T13" fmla="*/ 2 h 3"/>
                <a:gd name="T14" fmla="*/ 2 w 5"/>
                <a:gd name="T15" fmla="*/ 3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3">
                  <a:moveTo>
                    <a:pt x="2" y="3"/>
                  </a:moveTo>
                  <a:cubicBezTo>
                    <a:pt x="2" y="3"/>
                    <a:pt x="2" y="3"/>
                    <a:pt x="2" y="3"/>
                  </a:cubicBezTo>
                  <a:cubicBezTo>
                    <a:pt x="3" y="3"/>
                    <a:pt x="3" y="3"/>
                    <a:pt x="4" y="3"/>
                  </a:cubicBezTo>
                  <a:cubicBezTo>
                    <a:pt x="4" y="3"/>
                    <a:pt x="5" y="2"/>
                    <a:pt x="5" y="2"/>
                  </a:cubicBezTo>
                  <a:cubicBezTo>
                    <a:pt x="5" y="1"/>
                    <a:pt x="4" y="0"/>
                    <a:pt x="3" y="0"/>
                  </a:cubicBezTo>
                  <a:cubicBezTo>
                    <a:pt x="3" y="0"/>
                    <a:pt x="2" y="0"/>
                    <a:pt x="2" y="0"/>
                  </a:cubicBezTo>
                  <a:cubicBezTo>
                    <a:pt x="1" y="1"/>
                    <a:pt x="0" y="1"/>
                    <a:pt x="0" y="2"/>
                  </a:cubicBezTo>
                  <a:cubicBezTo>
                    <a:pt x="1" y="3"/>
                    <a:pt x="1" y="3"/>
                    <a:pt x="2"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86" name="Freeform 242"/>
            <p:cNvSpPr>
              <a:spLocks/>
            </p:cNvSpPr>
            <p:nvPr userDrawn="1"/>
          </p:nvSpPr>
          <p:spPr bwMode="auto">
            <a:xfrm>
              <a:off x="7072313" y="893763"/>
              <a:ext cx="14288" cy="11113"/>
            </a:xfrm>
            <a:custGeom>
              <a:avLst/>
              <a:gdLst>
                <a:gd name="T0" fmla="*/ 1 w 4"/>
                <a:gd name="T1" fmla="*/ 3 h 3"/>
                <a:gd name="T2" fmla="*/ 2 w 4"/>
                <a:gd name="T3" fmla="*/ 3 h 3"/>
                <a:gd name="T4" fmla="*/ 3 w 4"/>
                <a:gd name="T5" fmla="*/ 3 h 3"/>
                <a:gd name="T6" fmla="*/ 4 w 4"/>
                <a:gd name="T7" fmla="*/ 2 h 3"/>
                <a:gd name="T8" fmla="*/ 3 w 4"/>
                <a:gd name="T9" fmla="*/ 1 h 3"/>
                <a:gd name="T10" fmla="*/ 1 w 4"/>
                <a:gd name="T11" fmla="*/ 0 h 3"/>
                <a:gd name="T12" fmla="*/ 0 w 4"/>
                <a:gd name="T13" fmla="*/ 2 h 3"/>
                <a:gd name="T14" fmla="*/ 1 w 4"/>
                <a:gd name="T15" fmla="*/ 3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3">
                  <a:moveTo>
                    <a:pt x="1" y="3"/>
                  </a:moveTo>
                  <a:cubicBezTo>
                    <a:pt x="1" y="3"/>
                    <a:pt x="2" y="3"/>
                    <a:pt x="2" y="3"/>
                  </a:cubicBezTo>
                  <a:cubicBezTo>
                    <a:pt x="3" y="3"/>
                    <a:pt x="3" y="3"/>
                    <a:pt x="3" y="3"/>
                  </a:cubicBezTo>
                  <a:cubicBezTo>
                    <a:pt x="3" y="3"/>
                    <a:pt x="4" y="3"/>
                    <a:pt x="4" y="2"/>
                  </a:cubicBezTo>
                  <a:cubicBezTo>
                    <a:pt x="4" y="2"/>
                    <a:pt x="4" y="1"/>
                    <a:pt x="3" y="1"/>
                  </a:cubicBezTo>
                  <a:cubicBezTo>
                    <a:pt x="2" y="1"/>
                    <a:pt x="2" y="1"/>
                    <a:pt x="1" y="0"/>
                  </a:cubicBezTo>
                  <a:cubicBezTo>
                    <a:pt x="0" y="0"/>
                    <a:pt x="0" y="1"/>
                    <a:pt x="0" y="2"/>
                  </a:cubicBezTo>
                  <a:cubicBezTo>
                    <a:pt x="0" y="2"/>
                    <a:pt x="0" y="3"/>
                    <a:pt x="1"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87" name="Freeform 243"/>
            <p:cNvSpPr>
              <a:spLocks/>
            </p:cNvSpPr>
            <p:nvPr userDrawn="1"/>
          </p:nvSpPr>
          <p:spPr bwMode="auto">
            <a:xfrm>
              <a:off x="7137400" y="939800"/>
              <a:ext cx="15875" cy="15875"/>
            </a:xfrm>
            <a:custGeom>
              <a:avLst/>
              <a:gdLst>
                <a:gd name="T0" fmla="*/ 1 w 4"/>
                <a:gd name="T1" fmla="*/ 3 h 4"/>
                <a:gd name="T2" fmla="*/ 3 w 4"/>
                <a:gd name="T3" fmla="*/ 4 h 4"/>
                <a:gd name="T4" fmla="*/ 3 w 4"/>
                <a:gd name="T5" fmla="*/ 4 h 4"/>
                <a:gd name="T6" fmla="*/ 4 w 4"/>
                <a:gd name="T7" fmla="*/ 2 h 4"/>
                <a:gd name="T8" fmla="*/ 3 w 4"/>
                <a:gd name="T9" fmla="*/ 0 h 4"/>
                <a:gd name="T10" fmla="*/ 1 w 4"/>
                <a:gd name="T11" fmla="*/ 0 h 4"/>
                <a:gd name="T12" fmla="*/ 1 w 4"/>
                <a:gd name="T13" fmla="*/ 2 h 4"/>
                <a:gd name="T14" fmla="*/ 1 w 4"/>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1" y="3"/>
                  </a:moveTo>
                  <a:cubicBezTo>
                    <a:pt x="2" y="4"/>
                    <a:pt x="2" y="4"/>
                    <a:pt x="3" y="4"/>
                  </a:cubicBezTo>
                  <a:cubicBezTo>
                    <a:pt x="3" y="4"/>
                    <a:pt x="3" y="4"/>
                    <a:pt x="3" y="4"/>
                  </a:cubicBezTo>
                  <a:cubicBezTo>
                    <a:pt x="4" y="3"/>
                    <a:pt x="4" y="3"/>
                    <a:pt x="4" y="2"/>
                  </a:cubicBezTo>
                  <a:cubicBezTo>
                    <a:pt x="4" y="1"/>
                    <a:pt x="3" y="1"/>
                    <a:pt x="3" y="0"/>
                  </a:cubicBezTo>
                  <a:cubicBezTo>
                    <a:pt x="2" y="0"/>
                    <a:pt x="2" y="0"/>
                    <a:pt x="1" y="0"/>
                  </a:cubicBezTo>
                  <a:cubicBezTo>
                    <a:pt x="0" y="0"/>
                    <a:pt x="0" y="1"/>
                    <a:pt x="1" y="2"/>
                  </a:cubicBezTo>
                  <a:cubicBezTo>
                    <a:pt x="1" y="2"/>
                    <a:pt x="1" y="3"/>
                    <a:pt x="1"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88" name="Freeform 244"/>
            <p:cNvSpPr>
              <a:spLocks/>
            </p:cNvSpPr>
            <p:nvPr userDrawn="1"/>
          </p:nvSpPr>
          <p:spPr bwMode="auto">
            <a:xfrm>
              <a:off x="7148513" y="963613"/>
              <a:ext cx="15875" cy="19050"/>
            </a:xfrm>
            <a:custGeom>
              <a:avLst/>
              <a:gdLst>
                <a:gd name="T0" fmla="*/ 0 w 4"/>
                <a:gd name="T1" fmla="*/ 2 h 5"/>
                <a:gd name="T2" fmla="*/ 1 w 4"/>
                <a:gd name="T3" fmla="*/ 4 h 5"/>
                <a:gd name="T4" fmla="*/ 2 w 4"/>
                <a:gd name="T5" fmla="*/ 5 h 5"/>
                <a:gd name="T6" fmla="*/ 2 w 4"/>
                <a:gd name="T7" fmla="*/ 5 h 5"/>
                <a:gd name="T8" fmla="*/ 3 w 4"/>
                <a:gd name="T9" fmla="*/ 3 h 5"/>
                <a:gd name="T10" fmla="*/ 3 w 4"/>
                <a:gd name="T11" fmla="*/ 1 h 5"/>
                <a:gd name="T12" fmla="*/ 1 w 4"/>
                <a:gd name="T13" fmla="*/ 0 h 5"/>
                <a:gd name="T14" fmla="*/ 0 w 4"/>
                <a:gd name="T15" fmla="*/ 2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5">
                  <a:moveTo>
                    <a:pt x="0" y="2"/>
                  </a:moveTo>
                  <a:cubicBezTo>
                    <a:pt x="1" y="3"/>
                    <a:pt x="1" y="3"/>
                    <a:pt x="1" y="4"/>
                  </a:cubicBezTo>
                  <a:cubicBezTo>
                    <a:pt x="1" y="4"/>
                    <a:pt x="2" y="5"/>
                    <a:pt x="2" y="5"/>
                  </a:cubicBezTo>
                  <a:cubicBezTo>
                    <a:pt x="2" y="5"/>
                    <a:pt x="2" y="5"/>
                    <a:pt x="2" y="5"/>
                  </a:cubicBezTo>
                  <a:cubicBezTo>
                    <a:pt x="3" y="5"/>
                    <a:pt x="4" y="4"/>
                    <a:pt x="3" y="3"/>
                  </a:cubicBezTo>
                  <a:cubicBezTo>
                    <a:pt x="3" y="2"/>
                    <a:pt x="3" y="2"/>
                    <a:pt x="3" y="1"/>
                  </a:cubicBezTo>
                  <a:cubicBezTo>
                    <a:pt x="3" y="1"/>
                    <a:pt x="2" y="0"/>
                    <a:pt x="1" y="0"/>
                  </a:cubicBezTo>
                  <a:cubicBezTo>
                    <a:pt x="1" y="1"/>
                    <a:pt x="0" y="1"/>
                    <a:pt x="0"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89" name="Freeform 245"/>
            <p:cNvSpPr>
              <a:spLocks/>
            </p:cNvSpPr>
            <p:nvPr userDrawn="1"/>
          </p:nvSpPr>
          <p:spPr bwMode="auto">
            <a:xfrm>
              <a:off x="6991350" y="912813"/>
              <a:ext cx="19050" cy="15875"/>
            </a:xfrm>
            <a:custGeom>
              <a:avLst/>
              <a:gdLst>
                <a:gd name="T0" fmla="*/ 2 w 5"/>
                <a:gd name="T1" fmla="*/ 1 h 4"/>
                <a:gd name="T2" fmla="*/ 1 w 5"/>
                <a:gd name="T3" fmla="*/ 2 h 4"/>
                <a:gd name="T4" fmla="*/ 1 w 5"/>
                <a:gd name="T5" fmla="*/ 4 h 4"/>
                <a:gd name="T6" fmla="*/ 2 w 5"/>
                <a:gd name="T7" fmla="*/ 4 h 4"/>
                <a:gd name="T8" fmla="*/ 3 w 5"/>
                <a:gd name="T9" fmla="*/ 4 h 4"/>
                <a:gd name="T10" fmla="*/ 4 w 5"/>
                <a:gd name="T11" fmla="*/ 3 h 4"/>
                <a:gd name="T12" fmla="*/ 4 w 5"/>
                <a:gd name="T13" fmla="*/ 1 h 4"/>
                <a:gd name="T14" fmla="*/ 2 w 5"/>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2" y="1"/>
                  </a:moveTo>
                  <a:cubicBezTo>
                    <a:pt x="2" y="1"/>
                    <a:pt x="1" y="1"/>
                    <a:pt x="1" y="2"/>
                  </a:cubicBezTo>
                  <a:cubicBezTo>
                    <a:pt x="0" y="2"/>
                    <a:pt x="0" y="3"/>
                    <a:pt x="1" y="4"/>
                  </a:cubicBezTo>
                  <a:cubicBezTo>
                    <a:pt x="1" y="4"/>
                    <a:pt x="1" y="4"/>
                    <a:pt x="2" y="4"/>
                  </a:cubicBezTo>
                  <a:cubicBezTo>
                    <a:pt x="2" y="4"/>
                    <a:pt x="2" y="4"/>
                    <a:pt x="3" y="4"/>
                  </a:cubicBezTo>
                  <a:cubicBezTo>
                    <a:pt x="3" y="3"/>
                    <a:pt x="4" y="3"/>
                    <a:pt x="4" y="3"/>
                  </a:cubicBezTo>
                  <a:cubicBezTo>
                    <a:pt x="5" y="2"/>
                    <a:pt x="5" y="1"/>
                    <a:pt x="4" y="1"/>
                  </a:cubicBezTo>
                  <a:cubicBezTo>
                    <a:pt x="4" y="0"/>
                    <a:pt x="3" y="0"/>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90" name="Freeform 246"/>
            <p:cNvSpPr>
              <a:spLocks/>
            </p:cNvSpPr>
            <p:nvPr userDrawn="1"/>
          </p:nvSpPr>
          <p:spPr bwMode="auto">
            <a:xfrm>
              <a:off x="6959600" y="985838"/>
              <a:ext cx="11113" cy="15875"/>
            </a:xfrm>
            <a:custGeom>
              <a:avLst/>
              <a:gdLst>
                <a:gd name="T0" fmla="*/ 3 w 3"/>
                <a:gd name="T1" fmla="*/ 3 h 4"/>
                <a:gd name="T2" fmla="*/ 3 w 3"/>
                <a:gd name="T3" fmla="*/ 1 h 4"/>
                <a:gd name="T4" fmla="*/ 1 w 3"/>
                <a:gd name="T5" fmla="*/ 0 h 4"/>
                <a:gd name="T6" fmla="*/ 0 w 3"/>
                <a:gd name="T7" fmla="*/ 1 h 4"/>
                <a:gd name="T8" fmla="*/ 0 w 3"/>
                <a:gd name="T9" fmla="*/ 3 h 4"/>
                <a:gd name="T10" fmla="*/ 0 w 3"/>
                <a:gd name="T11" fmla="*/ 3 h 4"/>
                <a:gd name="T12" fmla="*/ 1 w 3"/>
                <a:gd name="T13" fmla="*/ 4 h 4"/>
                <a:gd name="T14" fmla="*/ 3 w 3"/>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3" y="3"/>
                  </a:moveTo>
                  <a:cubicBezTo>
                    <a:pt x="3" y="2"/>
                    <a:pt x="3" y="2"/>
                    <a:pt x="3" y="1"/>
                  </a:cubicBezTo>
                  <a:cubicBezTo>
                    <a:pt x="3" y="0"/>
                    <a:pt x="2" y="0"/>
                    <a:pt x="1" y="0"/>
                  </a:cubicBezTo>
                  <a:cubicBezTo>
                    <a:pt x="1" y="0"/>
                    <a:pt x="0" y="0"/>
                    <a:pt x="0" y="1"/>
                  </a:cubicBezTo>
                  <a:cubicBezTo>
                    <a:pt x="0" y="2"/>
                    <a:pt x="0" y="2"/>
                    <a:pt x="0" y="3"/>
                  </a:cubicBezTo>
                  <a:cubicBezTo>
                    <a:pt x="0" y="3"/>
                    <a:pt x="0" y="3"/>
                    <a:pt x="0" y="3"/>
                  </a:cubicBezTo>
                  <a:cubicBezTo>
                    <a:pt x="0" y="4"/>
                    <a:pt x="0" y="4"/>
                    <a:pt x="1" y="4"/>
                  </a:cubicBezTo>
                  <a:cubicBezTo>
                    <a:pt x="2" y="4"/>
                    <a:pt x="3" y="4"/>
                    <a:pt x="3"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91" name="Freeform 247"/>
            <p:cNvSpPr>
              <a:spLocks/>
            </p:cNvSpPr>
            <p:nvPr userDrawn="1"/>
          </p:nvSpPr>
          <p:spPr bwMode="auto">
            <a:xfrm>
              <a:off x="6964363" y="958850"/>
              <a:ext cx="11113" cy="15875"/>
            </a:xfrm>
            <a:custGeom>
              <a:avLst/>
              <a:gdLst>
                <a:gd name="T0" fmla="*/ 1 w 3"/>
                <a:gd name="T1" fmla="*/ 4 h 4"/>
                <a:gd name="T2" fmla="*/ 1 w 3"/>
                <a:gd name="T3" fmla="*/ 4 h 4"/>
                <a:gd name="T4" fmla="*/ 2 w 3"/>
                <a:gd name="T5" fmla="*/ 3 h 4"/>
                <a:gd name="T6" fmla="*/ 3 w 3"/>
                <a:gd name="T7" fmla="*/ 2 h 4"/>
                <a:gd name="T8" fmla="*/ 2 w 3"/>
                <a:gd name="T9" fmla="*/ 0 h 4"/>
                <a:gd name="T10" fmla="*/ 0 w 3"/>
                <a:gd name="T11" fmla="*/ 1 h 4"/>
                <a:gd name="T12" fmla="*/ 0 w 3"/>
                <a:gd name="T13" fmla="*/ 2 h 4"/>
                <a:gd name="T14" fmla="*/ 1 w 3"/>
                <a:gd name="T15" fmla="*/ 4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1" y="4"/>
                  </a:moveTo>
                  <a:cubicBezTo>
                    <a:pt x="1" y="4"/>
                    <a:pt x="1" y="4"/>
                    <a:pt x="1" y="4"/>
                  </a:cubicBezTo>
                  <a:cubicBezTo>
                    <a:pt x="2" y="4"/>
                    <a:pt x="2" y="4"/>
                    <a:pt x="2" y="3"/>
                  </a:cubicBezTo>
                  <a:cubicBezTo>
                    <a:pt x="3" y="3"/>
                    <a:pt x="3" y="2"/>
                    <a:pt x="3" y="2"/>
                  </a:cubicBezTo>
                  <a:cubicBezTo>
                    <a:pt x="3" y="1"/>
                    <a:pt x="3" y="0"/>
                    <a:pt x="2" y="0"/>
                  </a:cubicBezTo>
                  <a:cubicBezTo>
                    <a:pt x="2" y="0"/>
                    <a:pt x="1" y="0"/>
                    <a:pt x="0" y="1"/>
                  </a:cubicBezTo>
                  <a:cubicBezTo>
                    <a:pt x="0" y="1"/>
                    <a:pt x="0" y="2"/>
                    <a:pt x="0" y="2"/>
                  </a:cubicBezTo>
                  <a:cubicBezTo>
                    <a:pt x="0" y="3"/>
                    <a:pt x="0" y="4"/>
                    <a:pt x="1"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92" name="Freeform 248"/>
            <p:cNvSpPr>
              <a:spLocks/>
            </p:cNvSpPr>
            <p:nvPr userDrawn="1"/>
          </p:nvSpPr>
          <p:spPr bwMode="auto">
            <a:xfrm>
              <a:off x="7010400" y="1079500"/>
              <a:ext cx="19050" cy="11113"/>
            </a:xfrm>
            <a:custGeom>
              <a:avLst/>
              <a:gdLst>
                <a:gd name="T0" fmla="*/ 4 w 5"/>
                <a:gd name="T1" fmla="*/ 1 h 3"/>
                <a:gd name="T2" fmla="*/ 2 w 5"/>
                <a:gd name="T3" fmla="*/ 0 h 3"/>
                <a:gd name="T4" fmla="*/ 0 w 5"/>
                <a:gd name="T5" fmla="*/ 0 h 3"/>
                <a:gd name="T6" fmla="*/ 1 w 5"/>
                <a:gd name="T7" fmla="*/ 2 h 3"/>
                <a:gd name="T8" fmla="*/ 2 w 5"/>
                <a:gd name="T9" fmla="*/ 3 h 3"/>
                <a:gd name="T10" fmla="*/ 3 w 5"/>
                <a:gd name="T11" fmla="*/ 3 h 3"/>
                <a:gd name="T12" fmla="*/ 4 w 5"/>
                <a:gd name="T13" fmla="*/ 2 h 3"/>
                <a:gd name="T14" fmla="*/ 4 w 5"/>
                <a:gd name="T15" fmla="*/ 1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3">
                  <a:moveTo>
                    <a:pt x="4" y="1"/>
                  </a:moveTo>
                  <a:cubicBezTo>
                    <a:pt x="3" y="0"/>
                    <a:pt x="3" y="0"/>
                    <a:pt x="2" y="0"/>
                  </a:cubicBezTo>
                  <a:cubicBezTo>
                    <a:pt x="1" y="0"/>
                    <a:pt x="1" y="0"/>
                    <a:pt x="0" y="0"/>
                  </a:cubicBezTo>
                  <a:cubicBezTo>
                    <a:pt x="0" y="1"/>
                    <a:pt x="0" y="2"/>
                    <a:pt x="1" y="2"/>
                  </a:cubicBezTo>
                  <a:cubicBezTo>
                    <a:pt x="1" y="3"/>
                    <a:pt x="2" y="3"/>
                    <a:pt x="2" y="3"/>
                  </a:cubicBezTo>
                  <a:cubicBezTo>
                    <a:pt x="3" y="3"/>
                    <a:pt x="3" y="3"/>
                    <a:pt x="3" y="3"/>
                  </a:cubicBezTo>
                  <a:cubicBezTo>
                    <a:pt x="4" y="3"/>
                    <a:pt x="4" y="3"/>
                    <a:pt x="4" y="2"/>
                  </a:cubicBezTo>
                  <a:cubicBezTo>
                    <a:pt x="5" y="2"/>
                    <a:pt x="4" y="1"/>
                    <a:pt x="4"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93" name="Freeform 249"/>
            <p:cNvSpPr>
              <a:spLocks/>
            </p:cNvSpPr>
            <p:nvPr userDrawn="1"/>
          </p:nvSpPr>
          <p:spPr bwMode="auto">
            <a:xfrm>
              <a:off x="7134225" y="1044575"/>
              <a:ext cx="14288" cy="15875"/>
            </a:xfrm>
            <a:custGeom>
              <a:avLst/>
              <a:gdLst>
                <a:gd name="T0" fmla="*/ 4 w 4"/>
                <a:gd name="T1" fmla="*/ 0 h 4"/>
                <a:gd name="T2" fmla="*/ 2 w 4"/>
                <a:gd name="T3" fmla="*/ 1 h 4"/>
                <a:gd name="T4" fmla="*/ 1 w 4"/>
                <a:gd name="T5" fmla="*/ 2 h 4"/>
                <a:gd name="T6" fmla="*/ 1 w 4"/>
                <a:gd name="T7" fmla="*/ 4 h 4"/>
                <a:gd name="T8" fmla="*/ 2 w 4"/>
                <a:gd name="T9" fmla="*/ 4 h 4"/>
                <a:gd name="T10" fmla="*/ 3 w 4"/>
                <a:gd name="T11" fmla="*/ 4 h 4"/>
                <a:gd name="T12" fmla="*/ 4 w 4"/>
                <a:gd name="T13" fmla="*/ 2 h 4"/>
                <a:gd name="T14" fmla="*/ 4 w 4"/>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4" y="0"/>
                  </a:moveTo>
                  <a:cubicBezTo>
                    <a:pt x="3" y="0"/>
                    <a:pt x="2" y="0"/>
                    <a:pt x="2" y="1"/>
                  </a:cubicBezTo>
                  <a:cubicBezTo>
                    <a:pt x="1" y="1"/>
                    <a:pt x="1" y="2"/>
                    <a:pt x="1" y="2"/>
                  </a:cubicBezTo>
                  <a:cubicBezTo>
                    <a:pt x="0" y="3"/>
                    <a:pt x="0" y="4"/>
                    <a:pt x="1" y="4"/>
                  </a:cubicBezTo>
                  <a:cubicBezTo>
                    <a:pt x="1" y="4"/>
                    <a:pt x="1" y="4"/>
                    <a:pt x="2" y="4"/>
                  </a:cubicBezTo>
                  <a:cubicBezTo>
                    <a:pt x="2" y="4"/>
                    <a:pt x="3" y="4"/>
                    <a:pt x="3" y="4"/>
                  </a:cubicBezTo>
                  <a:cubicBezTo>
                    <a:pt x="3" y="3"/>
                    <a:pt x="4" y="3"/>
                    <a:pt x="4" y="2"/>
                  </a:cubicBezTo>
                  <a:cubicBezTo>
                    <a:pt x="4" y="2"/>
                    <a:pt x="4" y="1"/>
                    <a:pt x="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94" name="Freeform 250"/>
            <p:cNvSpPr>
              <a:spLocks/>
            </p:cNvSpPr>
            <p:nvPr userDrawn="1"/>
          </p:nvSpPr>
          <p:spPr bwMode="auto">
            <a:xfrm>
              <a:off x="7118350" y="917575"/>
              <a:ext cx="19050" cy="14288"/>
            </a:xfrm>
            <a:custGeom>
              <a:avLst/>
              <a:gdLst>
                <a:gd name="T0" fmla="*/ 4 w 5"/>
                <a:gd name="T1" fmla="*/ 2 h 4"/>
                <a:gd name="T2" fmla="*/ 3 w 5"/>
                <a:gd name="T3" fmla="*/ 1 h 4"/>
                <a:gd name="T4" fmla="*/ 1 w 5"/>
                <a:gd name="T5" fmla="*/ 1 h 4"/>
                <a:gd name="T6" fmla="*/ 1 w 5"/>
                <a:gd name="T7" fmla="*/ 3 h 4"/>
                <a:gd name="T8" fmla="*/ 2 w 5"/>
                <a:gd name="T9" fmla="*/ 4 h 4"/>
                <a:gd name="T10" fmla="*/ 3 w 5"/>
                <a:gd name="T11" fmla="*/ 4 h 4"/>
                <a:gd name="T12" fmla="*/ 4 w 5"/>
                <a:gd name="T13" fmla="*/ 4 h 4"/>
                <a:gd name="T14" fmla="*/ 4 w 5"/>
                <a:gd name="T15" fmla="*/ 2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4" y="2"/>
                  </a:moveTo>
                  <a:cubicBezTo>
                    <a:pt x="4" y="1"/>
                    <a:pt x="3" y="1"/>
                    <a:pt x="3" y="1"/>
                  </a:cubicBezTo>
                  <a:cubicBezTo>
                    <a:pt x="2" y="0"/>
                    <a:pt x="1" y="0"/>
                    <a:pt x="1" y="1"/>
                  </a:cubicBezTo>
                  <a:cubicBezTo>
                    <a:pt x="0" y="1"/>
                    <a:pt x="1" y="2"/>
                    <a:pt x="1" y="3"/>
                  </a:cubicBezTo>
                  <a:cubicBezTo>
                    <a:pt x="2" y="3"/>
                    <a:pt x="2" y="3"/>
                    <a:pt x="2" y="4"/>
                  </a:cubicBezTo>
                  <a:cubicBezTo>
                    <a:pt x="3" y="4"/>
                    <a:pt x="3" y="4"/>
                    <a:pt x="3" y="4"/>
                  </a:cubicBezTo>
                  <a:cubicBezTo>
                    <a:pt x="4" y="4"/>
                    <a:pt x="4" y="4"/>
                    <a:pt x="4" y="4"/>
                  </a:cubicBezTo>
                  <a:cubicBezTo>
                    <a:pt x="5" y="3"/>
                    <a:pt x="5" y="2"/>
                    <a:pt x="4"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95" name="Freeform 251"/>
            <p:cNvSpPr>
              <a:spLocks/>
            </p:cNvSpPr>
            <p:nvPr userDrawn="1"/>
          </p:nvSpPr>
          <p:spPr bwMode="auto">
            <a:xfrm>
              <a:off x="7148513" y="1017588"/>
              <a:ext cx="12700" cy="19050"/>
            </a:xfrm>
            <a:custGeom>
              <a:avLst/>
              <a:gdLst>
                <a:gd name="T0" fmla="*/ 2 w 3"/>
                <a:gd name="T1" fmla="*/ 1 h 5"/>
                <a:gd name="T2" fmla="*/ 0 w 3"/>
                <a:gd name="T3" fmla="*/ 2 h 5"/>
                <a:gd name="T4" fmla="*/ 0 w 3"/>
                <a:gd name="T5" fmla="*/ 3 h 5"/>
                <a:gd name="T6" fmla="*/ 1 w 3"/>
                <a:gd name="T7" fmla="*/ 5 h 5"/>
                <a:gd name="T8" fmla="*/ 1 w 3"/>
                <a:gd name="T9" fmla="*/ 5 h 5"/>
                <a:gd name="T10" fmla="*/ 2 w 3"/>
                <a:gd name="T11" fmla="*/ 4 h 5"/>
                <a:gd name="T12" fmla="*/ 3 w 3"/>
                <a:gd name="T13" fmla="*/ 2 h 5"/>
                <a:gd name="T14" fmla="*/ 2 w 3"/>
                <a:gd name="T15" fmla="*/ 1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5">
                  <a:moveTo>
                    <a:pt x="2" y="1"/>
                  </a:moveTo>
                  <a:cubicBezTo>
                    <a:pt x="1" y="0"/>
                    <a:pt x="1" y="1"/>
                    <a:pt x="0" y="2"/>
                  </a:cubicBezTo>
                  <a:cubicBezTo>
                    <a:pt x="0" y="2"/>
                    <a:pt x="0" y="3"/>
                    <a:pt x="0" y="3"/>
                  </a:cubicBezTo>
                  <a:cubicBezTo>
                    <a:pt x="0" y="4"/>
                    <a:pt x="0" y="5"/>
                    <a:pt x="1" y="5"/>
                  </a:cubicBezTo>
                  <a:cubicBezTo>
                    <a:pt x="1" y="5"/>
                    <a:pt x="1" y="5"/>
                    <a:pt x="1" y="5"/>
                  </a:cubicBezTo>
                  <a:cubicBezTo>
                    <a:pt x="2" y="5"/>
                    <a:pt x="2" y="5"/>
                    <a:pt x="2" y="4"/>
                  </a:cubicBezTo>
                  <a:cubicBezTo>
                    <a:pt x="3" y="4"/>
                    <a:pt x="3" y="3"/>
                    <a:pt x="3" y="2"/>
                  </a:cubicBezTo>
                  <a:cubicBezTo>
                    <a:pt x="3" y="2"/>
                    <a:pt x="3" y="1"/>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96" name="Freeform 252"/>
            <p:cNvSpPr>
              <a:spLocks/>
            </p:cNvSpPr>
            <p:nvPr userDrawn="1"/>
          </p:nvSpPr>
          <p:spPr bwMode="auto">
            <a:xfrm>
              <a:off x="7153275" y="990600"/>
              <a:ext cx="11113" cy="19050"/>
            </a:xfrm>
            <a:custGeom>
              <a:avLst/>
              <a:gdLst>
                <a:gd name="T0" fmla="*/ 2 w 3"/>
                <a:gd name="T1" fmla="*/ 0 h 5"/>
                <a:gd name="T2" fmla="*/ 0 w 3"/>
                <a:gd name="T3" fmla="*/ 2 h 5"/>
                <a:gd name="T4" fmla="*/ 0 w 3"/>
                <a:gd name="T5" fmla="*/ 4 h 5"/>
                <a:gd name="T6" fmla="*/ 2 w 3"/>
                <a:gd name="T7" fmla="*/ 5 h 5"/>
                <a:gd name="T8" fmla="*/ 2 w 3"/>
                <a:gd name="T9" fmla="*/ 5 h 5"/>
                <a:gd name="T10" fmla="*/ 3 w 3"/>
                <a:gd name="T11" fmla="*/ 4 h 5"/>
                <a:gd name="T12" fmla="*/ 3 w 3"/>
                <a:gd name="T13" fmla="*/ 2 h 5"/>
                <a:gd name="T14" fmla="*/ 3 w 3"/>
                <a:gd name="T15" fmla="*/ 2 h 5"/>
                <a:gd name="T16" fmla="*/ 2 w 3"/>
                <a:gd name="T1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5">
                  <a:moveTo>
                    <a:pt x="2" y="0"/>
                  </a:moveTo>
                  <a:cubicBezTo>
                    <a:pt x="1" y="0"/>
                    <a:pt x="0" y="1"/>
                    <a:pt x="0" y="2"/>
                  </a:cubicBezTo>
                  <a:cubicBezTo>
                    <a:pt x="0" y="2"/>
                    <a:pt x="0" y="3"/>
                    <a:pt x="0" y="4"/>
                  </a:cubicBezTo>
                  <a:cubicBezTo>
                    <a:pt x="0" y="4"/>
                    <a:pt x="1" y="5"/>
                    <a:pt x="2" y="5"/>
                  </a:cubicBezTo>
                  <a:cubicBezTo>
                    <a:pt x="2" y="5"/>
                    <a:pt x="2" y="5"/>
                    <a:pt x="2" y="5"/>
                  </a:cubicBezTo>
                  <a:cubicBezTo>
                    <a:pt x="2" y="5"/>
                    <a:pt x="3" y="4"/>
                    <a:pt x="3" y="4"/>
                  </a:cubicBezTo>
                  <a:cubicBezTo>
                    <a:pt x="3" y="3"/>
                    <a:pt x="3" y="2"/>
                    <a:pt x="3" y="2"/>
                  </a:cubicBezTo>
                  <a:cubicBezTo>
                    <a:pt x="3" y="2"/>
                    <a:pt x="3" y="2"/>
                    <a:pt x="3" y="2"/>
                  </a:cubicBezTo>
                  <a:cubicBezTo>
                    <a:pt x="3" y="1"/>
                    <a:pt x="3" y="0"/>
                    <a:pt x="2"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97" name="Freeform 253"/>
            <p:cNvSpPr>
              <a:spLocks/>
            </p:cNvSpPr>
            <p:nvPr userDrawn="1"/>
          </p:nvSpPr>
          <p:spPr bwMode="auto">
            <a:xfrm>
              <a:off x="7113588" y="1063625"/>
              <a:ext cx="20638" cy="15875"/>
            </a:xfrm>
            <a:custGeom>
              <a:avLst/>
              <a:gdLst>
                <a:gd name="T0" fmla="*/ 2 w 5"/>
                <a:gd name="T1" fmla="*/ 1 h 4"/>
                <a:gd name="T2" fmla="*/ 1 w 5"/>
                <a:gd name="T3" fmla="*/ 2 h 4"/>
                <a:gd name="T4" fmla="*/ 1 w 5"/>
                <a:gd name="T5" fmla="*/ 4 h 4"/>
                <a:gd name="T6" fmla="*/ 2 w 5"/>
                <a:gd name="T7" fmla="*/ 4 h 4"/>
                <a:gd name="T8" fmla="*/ 2 w 5"/>
                <a:gd name="T9" fmla="*/ 4 h 4"/>
                <a:gd name="T10" fmla="*/ 4 w 5"/>
                <a:gd name="T11" fmla="*/ 3 h 4"/>
                <a:gd name="T12" fmla="*/ 4 w 5"/>
                <a:gd name="T13" fmla="*/ 1 h 4"/>
                <a:gd name="T14" fmla="*/ 2 w 5"/>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2" y="1"/>
                  </a:moveTo>
                  <a:cubicBezTo>
                    <a:pt x="2" y="1"/>
                    <a:pt x="1" y="2"/>
                    <a:pt x="1" y="2"/>
                  </a:cubicBezTo>
                  <a:cubicBezTo>
                    <a:pt x="0" y="2"/>
                    <a:pt x="0" y="3"/>
                    <a:pt x="1" y="4"/>
                  </a:cubicBezTo>
                  <a:cubicBezTo>
                    <a:pt x="1" y="4"/>
                    <a:pt x="1" y="4"/>
                    <a:pt x="2" y="4"/>
                  </a:cubicBezTo>
                  <a:cubicBezTo>
                    <a:pt x="2" y="4"/>
                    <a:pt x="2" y="4"/>
                    <a:pt x="2" y="4"/>
                  </a:cubicBezTo>
                  <a:cubicBezTo>
                    <a:pt x="3" y="4"/>
                    <a:pt x="3" y="3"/>
                    <a:pt x="4" y="3"/>
                  </a:cubicBezTo>
                  <a:cubicBezTo>
                    <a:pt x="5" y="2"/>
                    <a:pt x="5" y="2"/>
                    <a:pt x="4" y="1"/>
                  </a:cubicBezTo>
                  <a:cubicBezTo>
                    <a:pt x="4" y="1"/>
                    <a:pt x="3" y="0"/>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98" name="Freeform 254"/>
            <p:cNvSpPr>
              <a:spLocks/>
            </p:cNvSpPr>
            <p:nvPr userDrawn="1"/>
          </p:nvSpPr>
          <p:spPr bwMode="auto">
            <a:xfrm>
              <a:off x="7091363" y="1079500"/>
              <a:ext cx="19050" cy="14288"/>
            </a:xfrm>
            <a:custGeom>
              <a:avLst/>
              <a:gdLst>
                <a:gd name="T0" fmla="*/ 2 w 5"/>
                <a:gd name="T1" fmla="*/ 1 h 4"/>
                <a:gd name="T2" fmla="*/ 1 w 5"/>
                <a:gd name="T3" fmla="*/ 1 h 4"/>
                <a:gd name="T4" fmla="*/ 0 w 5"/>
                <a:gd name="T5" fmla="*/ 3 h 4"/>
                <a:gd name="T6" fmla="*/ 1 w 5"/>
                <a:gd name="T7" fmla="*/ 4 h 4"/>
                <a:gd name="T8" fmla="*/ 2 w 5"/>
                <a:gd name="T9" fmla="*/ 4 h 4"/>
                <a:gd name="T10" fmla="*/ 4 w 5"/>
                <a:gd name="T11" fmla="*/ 3 h 4"/>
                <a:gd name="T12" fmla="*/ 4 w 5"/>
                <a:gd name="T13" fmla="*/ 1 h 4"/>
                <a:gd name="T14" fmla="*/ 2 w 5"/>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2" y="1"/>
                  </a:moveTo>
                  <a:cubicBezTo>
                    <a:pt x="2" y="1"/>
                    <a:pt x="1" y="1"/>
                    <a:pt x="1" y="1"/>
                  </a:cubicBezTo>
                  <a:cubicBezTo>
                    <a:pt x="0" y="2"/>
                    <a:pt x="0" y="2"/>
                    <a:pt x="0" y="3"/>
                  </a:cubicBezTo>
                  <a:cubicBezTo>
                    <a:pt x="0" y="4"/>
                    <a:pt x="1" y="4"/>
                    <a:pt x="1" y="4"/>
                  </a:cubicBezTo>
                  <a:cubicBezTo>
                    <a:pt x="2" y="4"/>
                    <a:pt x="2" y="4"/>
                    <a:pt x="2" y="4"/>
                  </a:cubicBezTo>
                  <a:cubicBezTo>
                    <a:pt x="2" y="4"/>
                    <a:pt x="3" y="3"/>
                    <a:pt x="4" y="3"/>
                  </a:cubicBezTo>
                  <a:cubicBezTo>
                    <a:pt x="4" y="3"/>
                    <a:pt x="5" y="2"/>
                    <a:pt x="4" y="1"/>
                  </a:cubicBezTo>
                  <a:cubicBezTo>
                    <a:pt x="4" y="1"/>
                    <a:pt x="3" y="0"/>
                    <a:pt x="2"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99" name="Freeform 255"/>
            <p:cNvSpPr>
              <a:spLocks/>
            </p:cNvSpPr>
            <p:nvPr userDrawn="1"/>
          </p:nvSpPr>
          <p:spPr bwMode="auto">
            <a:xfrm>
              <a:off x="7037388" y="1087438"/>
              <a:ext cx="14288" cy="11113"/>
            </a:xfrm>
            <a:custGeom>
              <a:avLst/>
              <a:gdLst>
                <a:gd name="T0" fmla="*/ 3 w 4"/>
                <a:gd name="T1" fmla="*/ 1 h 3"/>
                <a:gd name="T2" fmla="*/ 1 w 4"/>
                <a:gd name="T3" fmla="*/ 0 h 3"/>
                <a:gd name="T4" fmla="*/ 0 w 4"/>
                <a:gd name="T5" fmla="*/ 1 h 3"/>
                <a:gd name="T6" fmla="*/ 1 w 4"/>
                <a:gd name="T7" fmla="*/ 3 h 3"/>
                <a:gd name="T8" fmla="*/ 3 w 4"/>
                <a:gd name="T9" fmla="*/ 3 h 3"/>
                <a:gd name="T10" fmla="*/ 3 w 4"/>
                <a:gd name="T11" fmla="*/ 3 h 3"/>
                <a:gd name="T12" fmla="*/ 4 w 4"/>
                <a:gd name="T13" fmla="*/ 2 h 3"/>
                <a:gd name="T14" fmla="*/ 3 w 4"/>
                <a:gd name="T15" fmla="*/ 1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3">
                  <a:moveTo>
                    <a:pt x="3" y="1"/>
                  </a:moveTo>
                  <a:cubicBezTo>
                    <a:pt x="3" y="0"/>
                    <a:pt x="2" y="0"/>
                    <a:pt x="1" y="0"/>
                  </a:cubicBezTo>
                  <a:cubicBezTo>
                    <a:pt x="1" y="0"/>
                    <a:pt x="0" y="1"/>
                    <a:pt x="0" y="1"/>
                  </a:cubicBezTo>
                  <a:cubicBezTo>
                    <a:pt x="0" y="2"/>
                    <a:pt x="0" y="3"/>
                    <a:pt x="1" y="3"/>
                  </a:cubicBezTo>
                  <a:cubicBezTo>
                    <a:pt x="1" y="3"/>
                    <a:pt x="2" y="3"/>
                    <a:pt x="3" y="3"/>
                  </a:cubicBezTo>
                  <a:cubicBezTo>
                    <a:pt x="3" y="3"/>
                    <a:pt x="3" y="3"/>
                    <a:pt x="3" y="3"/>
                  </a:cubicBezTo>
                  <a:cubicBezTo>
                    <a:pt x="4" y="3"/>
                    <a:pt x="4" y="3"/>
                    <a:pt x="4" y="2"/>
                  </a:cubicBezTo>
                  <a:cubicBezTo>
                    <a:pt x="4" y="1"/>
                    <a:pt x="4" y="1"/>
                    <a:pt x="3"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300" name="Freeform 256"/>
            <p:cNvSpPr>
              <a:spLocks/>
            </p:cNvSpPr>
            <p:nvPr userDrawn="1"/>
          </p:nvSpPr>
          <p:spPr bwMode="auto">
            <a:xfrm>
              <a:off x="7064375" y="1087438"/>
              <a:ext cx="19050" cy="11113"/>
            </a:xfrm>
            <a:custGeom>
              <a:avLst/>
              <a:gdLst>
                <a:gd name="T0" fmla="*/ 3 w 5"/>
                <a:gd name="T1" fmla="*/ 1 h 3"/>
                <a:gd name="T2" fmla="*/ 1 w 5"/>
                <a:gd name="T3" fmla="*/ 1 h 3"/>
                <a:gd name="T4" fmla="*/ 0 w 5"/>
                <a:gd name="T5" fmla="*/ 2 h 3"/>
                <a:gd name="T6" fmla="*/ 1 w 5"/>
                <a:gd name="T7" fmla="*/ 3 h 3"/>
                <a:gd name="T8" fmla="*/ 1 w 5"/>
                <a:gd name="T9" fmla="*/ 3 h 3"/>
                <a:gd name="T10" fmla="*/ 3 w 5"/>
                <a:gd name="T11" fmla="*/ 3 h 3"/>
                <a:gd name="T12" fmla="*/ 4 w 5"/>
                <a:gd name="T13" fmla="*/ 2 h 3"/>
                <a:gd name="T14" fmla="*/ 3 w 5"/>
                <a:gd name="T15" fmla="*/ 1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3">
                  <a:moveTo>
                    <a:pt x="3" y="1"/>
                  </a:moveTo>
                  <a:cubicBezTo>
                    <a:pt x="2" y="1"/>
                    <a:pt x="2" y="1"/>
                    <a:pt x="1" y="1"/>
                  </a:cubicBezTo>
                  <a:cubicBezTo>
                    <a:pt x="0" y="1"/>
                    <a:pt x="0" y="1"/>
                    <a:pt x="0" y="2"/>
                  </a:cubicBezTo>
                  <a:cubicBezTo>
                    <a:pt x="0" y="3"/>
                    <a:pt x="1" y="3"/>
                    <a:pt x="1" y="3"/>
                  </a:cubicBezTo>
                  <a:cubicBezTo>
                    <a:pt x="1" y="3"/>
                    <a:pt x="1" y="3"/>
                    <a:pt x="1" y="3"/>
                  </a:cubicBezTo>
                  <a:cubicBezTo>
                    <a:pt x="2" y="3"/>
                    <a:pt x="3" y="3"/>
                    <a:pt x="3" y="3"/>
                  </a:cubicBezTo>
                  <a:cubicBezTo>
                    <a:pt x="4" y="3"/>
                    <a:pt x="5" y="2"/>
                    <a:pt x="4" y="2"/>
                  </a:cubicBezTo>
                  <a:cubicBezTo>
                    <a:pt x="4" y="1"/>
                    <a:pt x="4" y="0"/>
                    <a:pt x="3"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301" name="Freeform 257"/>
            <p:cNvSpPr>
              <a:spLocks/>
            </p:cNvSpPr>
            <p:nvPr userDrawn="1"/>
          </p:nvSpPr>
          <p:spPr bwMode="auto">
            <a:xfrm>
              <a:off x="7013575" y="901700"/>
              <a:ext cx="19050" cy="11113"/>
            </a:xfrm>
            <a:custGeom>
              <a:avLst/>
              <a:gdLst>
                <a:gd name="T0" fmla="*/ 5 w 5"/>
                <a:gd name="T1" fmla="*/ 1 h 3"/>
                <a:gd name="T2" fmla="*/ 3 w 5"/>
                <a:gd name="T3" fmla="*/ 0 h 3"/>
                <a:gd name="T4" fmla="*/ 1 w 5"/>
                <a:gd name="T5" fmla="*/ 1 h 3"/>
                <a:gd name="T6" fmla="*/ 1 w 5"/>
                <a:gd name="T7" fmla="*/ 2 h 3"/>
                <a:gd name="T8" fmla="*/ 2 w 5"/>
                <a:gd name="T9" fmla="*/ 3 h 3"/>
                <a:gd name="T10" fmla="*/ 2 w 5"/>
                <a:gd name="T11" fmla="*/ 3 h 3"/>
                <a:gd name="T12" fmla="*/ 4 w 5"/>
                <a:gd name="T13" fmla="*/ 2 h 3"/>
                <a:gd name="T14" fmla="*/ 5 w 5"/>
                <a:gd name="T15" fmla="*/ 1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3">
                  <a:moveTo>
                    <a:pt x="5" y="1"/>
                  </a:moveTo>
                  <a:cubicBezTo>
                    <a:pt x="5" y="0"/>
                    <a:pt x="4" y="0"/>
                    <a:pt x="3" y="0"/>
                  </a:cubicBezTo>
                  <a:cubicBezTo>
                    <a:pt x="2" y="0"/>
                    <a:pt x="2" y="0"/>
                    <a:pt x="1" y="1"/>
                  </a:cubicBezTo>
                  <a:cubicBezTo>
                    <a:pt x="1" y="1"/>
                    <a:pt x="0" y="2"/>
                    <a:pt x="1" y="2"/>
                  </a:cubicBezTo>
                  <a:cubicBezTo>
                    <a:pt x="1" y="3"/>
                    <a:pt x="1" y="3"/>
                    <a:pt x="2" y="3"/>
                  </a:cubicBezTo>
                  <a:cubicBezTo>
                    <a:pt x="2" y="3"/>
                    <a:pt x="2" y="3"/>
                    <a:pt x="2" y="3"/>
                  </a:cubicBezTo>
                  <a:cubicBezTo>
                    <a:pt x="3" y="3"/>
                    <a:pt x="4" y="3"/>
                    <a:pt x="4" y="2"/>
                  </a:cubicBezTo>
                  <a:cubicBezTo>
                    <a:pt x="5" y="2"/>
                    <a:pt x="5" y="1"/>
                    <a:pt x="5"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302" name="Freeform 258"/>
            <p:cNvSpPr>
              <a:spLocks/>
            </p:cNvSpPr>
            <p:nvPr userDrawn="1"/>
          </p:nvSpPr>
          <p:spPr bwMode="auto">
            <a:xfrm>
              <a:off x="7094538" y="901700"/>
              <a:ext cx="19050" cy="15875"/>
            </a:xfrm>
            <a:custGeom>
              <a:avLst/>
              <a:gdLst>
                <a:gd name="T0" fmla="*/ 4 w 5"/>
                <a:gd name="T1" fmla="*/ 1 h 4"/>
                <a:gd name="T2" fmla="*/ 2 w 5"/>
                <a:gd name="T3" fmla="*/ 1 h 4"/>
                <a:gd name="T4" fmla="*/ 1 w 5"/>
                <a:gd name="T5" fmla="*/ 1 h 4"/>
                <a:gd name="T6" fmla="*/ 1 w 5"/>
                <a:gd name="T7" fmla="*/ 3 h 4"/>
                <a:gd name="T8" fmla="*/ 3 w 5"/>
                <a:gd name="T9" fmla="*/ 4 h 4"/>
                <a:gd name="T10" fmla="*/ 4 w 5"/>
                <a:gd name="T11" fmla="*/ 4 h 4"/>
                <a:gd name="T12" fmla="*/ 5 w 5"/>
                <a:gd name="T13" fmla="*/ 3 h 4"/>
                <a:gd name="T14" fmla="*/ 4 w 5"/>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4" y="1"/>
                  </a:moveTo>
                  <a:cubicBezTo>
                    <a:pt x="4" y="1"/>
                    <a:pt x="3" y="1"/>
                    <a:pt x="2" y="1"/>
                  </a:cubicBezTo>
                  <a:cubicBezTo>
                    <a:pt x="2" y="0"/>
                    <a:pt x="1" y="1"/>
                    <a:pt x="1" y="1"/>
                  </a:cubicBezTo>
                  <a:cubicBezTo>
                    <a:pt x="0" y="2"/>
                    <a:pt x="1" y="3"/>
                    <a:pt x="1" y="3"/>
                  </a:cubicBezTo>
                  <a:cubicBezTo>
                    <a:pt x="2" y="3"/>
                    <a:pt x="2" y="4"/>
                    <a:pt x="3" y="4"/>
                  </a:cubicBezTo>
                  <a:cubicBezTo>
                    <a:pt x="3" y="4"/>
                    <a:pt x="3" y="4"/>
                    <a:pt x="4" y="4"/>
                  </a:cubicBezTo>
                  <a:cubicBezTo>
                    <a:pt x="4" y="4"/>
                    <a:pt x="4" y="4"/>
                    <a:pt x="5" y="3"/>
                  </a:cubicBezTo>
                  <a:cubicBezTo>
                    <a:pt x="5" y="3"/>
                    <a:pt x="5" y="2"/>
                    <a:pt x="4"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Tree>
    <p:extLst>
      <p:ext uri="{BB962C8B-B14F-4D97-AF65-F5344CB8AC3E}">
        <p14:creationId xmlns:p14="http://schemas.microsoft.com/office/powerpoint/2010/main" val="2496780939"/>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4B517-E49B-41B6-9DBC-23634E0F1CDC}" type="slidenum">
              <a:rPr lang="en-CA" smtClean="0"/>
              <a:t>‹#›</a:t>
            </a:fld>
            <a:endParaRPr lang="en-CA"/>
          </a:p>
        </p:txBody>
      </p:sp>
      <p:sp>
        <p:nvSpPr>
          <p:cNvPr id="2" name="hr"/>
          <p:cNvSpPr txBox="1"/>
          <p:nvPr userDrawn="1"/>
        </p:nvSpPr>
        <p:spPr>
          <a:xfrm>
            <a:off x="0" y="0"/>
            <a:ext cx="12192000" cy="223138"/>
          </a:xfrm>
          <a:prstGeom prst="rect">
            <a:avLst/>
          </a:prstGeom>
          <a:noFill/>
        </p:spPr>
        <p:txBody>
          <a:bodyPr vert="horz" rtlCol="0">
            <a:spAutoFit/>
          </a:bodyPr>
          <a:lstStyle/>
          <a:p>
            <a:pPr algn="r"/>
            <a:endParaRPr lang="en-CA" sz="850" b="0" i="0" u="none" baseline="0">
              <a:solidFill>
                <a:srgbClr val="000000"/>
              </a:solidFill>
              <a:latin typeface="arial"/>
            </a:endParaRPr>
          </a:p>
        </p:txBody>
      </p:sp>
      <p:sp>
        <p:nvSpPr>
          <p:cNvPr id="3" name="Title Placeholder 2"/>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4" name="MSIPCMContentMarking" descr="{&quot;HashCode&quot;:-1880398799,&quot;Placement&quot;:&quot;Header&quot;,&quot;Top&quot;:0.0,&quot;Left&quot;:502.4445,&quot;SlideWidth&quot;:720,&quot;SlideHeight&quot;:540}">
            <a:extLst>
              <a:ext uri="{FF2B5EF4-FFF2-40B4-BE49-F238E27FC236}">
                <a16:creationId xmlns:a16="http://schemas.microsoft.com/office/drawing/2014/main" id="{DAB92AD8-B0A4-F8DB-CE6F-FBADC9995927}"/>
              </a:ext>
            </a:extLst>
          </p:cNvPr>
          <p:cNvSpPr txBox="1"/>
          <p:nvPr userDrawn="1"/>
        </p:nvSpPr>
        <p:spPr>
          <a:xfrm>
            <a:off x="8508060" y="48041"/>
            <a:ext cx="3683939" cy="184666"/>
          </a:xfrm>
          <a:prstGeom prst="rect">
            <a:avLst/>
          </a:prstGeom>
          <a:noFill/>
        </p:spPr>
        <p:txBody>
          <a:bodyPr vert="horz" wrap="square" lIns="0" tIns="0" rIns="0" bIns="0" rtlCol="0" anchor="ctr" anchorCtr="1">
            <a:spAutoFit/>
          </a:bodyPr>
          <a:lstStyle/>
          <a:p>
            <a:pPr algn="r">
              <a:spcBef>
                <a:spcPts val="0"/>
              </a:spcBef>
              <a:spcAft>
                <a:spcPts val="0"/>
              </a:spcAft>
            </a:pPr>
            <a:r>
              <a:rPr lang="en-CA" sz="1200">
                <a:solidFill>
                  <a:srgbClr val="000000"/>
                </a:solidFill>
                <a:latin typeface="Arial" panose="020B0604020202020204" pitchFamily="34" charset="0"/>
              </a:rPr>
              <a:t>UNCLASSIFIED / NON CLASSIFIÉ</a:t>
            </a:r>
          </a:p>
        </p:txBody>
      </p:sp>
    </p:spTree>
    <p:extLst>
      <p:ext uri="{BB962C8B-B14F-4D97-AF65-F5344CB8AC3E}">
        <p14:creationId xmlns:p14="http://schemas.microsoft.com/office/powerpoint/2010/main" val="3236022259"/>
      </p:ext>
    </p:extLst>
  </p:cSld>
  <p:clrMap bg1="lt1" tx1="dk1" bg2="lt2" tx2="dk2" accent1="accent1" accent2="accent2" accent3="accent3" accent4="accent4" accent5="accent5" accent6="accent6" hlink="hlink" folHlink="folHlink"/>
  <p:sldLayoutIdLst>
    <p:sldLayoutId id="2147483667" r:id="rId1"/>
    <p:sldLayoutId id="2147483649" r:id="rId2"/>
    <p:sldLayoutId id="2147483651" r:id="rId3"/>
    <p:sldLayoutId id="2147483663" r:id="rId4"/>
    <p:sldLayoutId id="2147483664" r:id="rId5"/>
    <p:sldLayoutId id="2147483666" r:id="rId6"/>
    <p:sldLayoutId id="2147483662" r:id="rId7"/>
    <p:sldLayoutId id="2147483661" r:id="rId8"/>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s://www.canada.ca/en/employment-social-development/programs/laws-regulations/labour/interpretations-policies/workplace-equity-systems-review.html"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canada.ca/en/employment-social-development/corporate/portfolio/labour/programs/employment-equity/reports/act-review-task-force.html" TargetMode="External"/><Relationship Id="rId2" Type="http://schemas.openxmlformats.org/officeDocument/2006/relationships/hyperlink" Target="https://www.canada.ca/en/employment-social-development/corporate/portfolio/labour/programs/employment-equity/task-force.html" TargetMode="External"/><Relationship Id="rId1" Type="http://schemas.openxmlformats.org/officeDocument/2006/relationships/slideLayout" Target="../slideLayouts/slideLayout3.xml"/><Relationship Id="rId4" Type="http://schemas.openxmlformats.org/officeDocument/2006/relationships/hyperlink" Target="https://www.canada.ca/en/employment-social-development/corporate/portfolio/labour/programs/employment-equity/reports/act-review-task-force-summary.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https://equivision.services.gc.ca/"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mailto:EDSC.LEE-EEA.ESDC@labour-travail.gc.ca"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www.canada.ca/en/employment-social-development/news/2023/12/minister-oregan-receives-task-force-report-on-employment-equity-act-modernization.html"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2333" y="2568850"/>
            <a:ext cx="10270067" cy="613891"/>
          </a:xfrm>
        </p:spPr>
        <p:txBody>
          <a:bodyPr>
            <a:normAutofit fontScale="90000"/>
          </a:bodyPr>
          <a:lstStyle/>
          <a:p>
            <a:pPr algn="ctr"/>
            <a:r>
              <a:rPr lang="en-CA" sz="3600" dirty="0"/>
              <a:t>Modernizing the Federal Employment Equity Act</a:t>
            </a:r>
            <a:br>
              <a:rPr lang="en-CA" sz="3600" dirty="0"/>
            </a:br>
            <a:r>
              <a:rPr lang="en-CA" sz="3600" dirty="0"/>
              <a:t>Engagement with Diversity and Inclusion Networks</a:t>
            </a:r>
            <a:endParaRPr lang="en-CA" dirty="0"/>
          </a:p>
        </p:txBody>
      </p:sp>
      <p:sp>
        <p:nvSpPr>
          <p:cNvPr id="3" name="Text Placeholder 2"/>
          <p:cNvSpPr>
            <a:spLocks noGrp="1"/>
          </p:cNvSpPr>
          <p:nvPr>
            <p:ph type="body" sz="quarter" idx="13"/>
          </p:nvPr>
        </p:nvSpPr>
        <p:spPr>
          <a:xfrm>
            <a:off x="2746269" y="4378183"/>
            <a:ext cx="7849018" cy="1236839"/>
          </a:xfrm>
        </p:spPr>
        <p:txBody>
          <a:bodyPr lIns="91440" tIns="45720" rIns="91440" bIns="45720" anchor="t"/>
          <a:lstStyle/>
          <a:p>
            <a:pPr algn="r"/>
            <a:r>
              <a:rPr lang="en-US" dirty="0"/>
              <a:t>Spring 2024</a:t>
            </a:r>
            <a:br>
              <a:rPr lang="en-US" sz="3200" dirty="0"/>
            </a:br>
            <a:r>
              <a:rPr lang="en-US" dirty="0"/>
              <a:t>Office of the Chief Human Resources Officer</a:t>
            </a:r>
            <a:endParaRPr lang="en-CA" sz="2000" dirty="0"/>
          </a:p>
        </p:txBody>
      </p:sp>
      <p:sp>
        <p:nvSpPr>
          <p:cNvPr id="4" name="Slide Number Placeholder 3"/>
          <p:cNvSpPr>
            <a:spLocks noGrp="1"/>
          </p:cNvSpPr>
          <p:nvPr>
            <p:ph type="sldNum" sz="quarter" idx="12"/>
          </p:nvPr>
        </p:nvSpPr>
        <p:spPr/>
        <p:txBody>
          <a:bodyPr/>
          <a:lstStyle/>
          <a:p>
            <a:fld id="{32D4B517-E49B-41B6-9DBC-23634E0F1CDC}" type="slidenum">
              <a:rPr lang="en-CA" smtClean="0"/>
              <a:t>1</a:t>
            </a:fld>
            <a:endParaRPr lang="en-CA" dirty="0"/>
          </a:p>
        </p:txBody>
      </p:sp>
    </p:spTree>
    <p:extLst>
      <p:ext uri="{BB962C8B-B14F-4D97-AF65-F5344CB8AC3E}">
        <p14:creationId xmlns:p14="http://schemas.microsoft.com/office/powerpoint/2010/main" val="113058719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4B1A3FE-843F-85C2-EC94-F2300B307666}"/>
              </a:ext>
            </a:extLst>
          </p:cNvPr>
          <p:cNvSpPr>
            <a:spLocks noGrp="1"/>
          </p:cNvSpPr>
          <p:nvPr>
            <p:ph type="sldNum" sz="quarter" idx="12"/>
          </p:nvPr>
        </p:nvSpPr>
        <p:spPr/>
        <p:txBody>
          <a:bodyPr/>
          <a:lstStyle/>
          <a:p>
            <a:fld id="{32D4B517-E49B-41B6-9DBC-23634E0F1CDC}" type="slidenum">
              <a:rPr lang="en-CA" smtClean="0"/>
              <a:t>10</a:t>
            </a:fld>
            <a:endParaRPr lang="en-CA"/>
          </a:p>
        </p:txBody>
      </p:sp>
      <p:sp>
        <p:nvSpPr>
          <p:cNvPr id="4" name="Title 3">
            <a:extLst>
              <a:ext uri="{FF2B5EF4-FFF2-40B4-BE49-F238E27FC236}">
                <a16:creationId xmlns:a16="http://schemas.microsoft.com/office/drawing/2014/main" id="{A8B3C0A2-A9F6-8053-9449-8E2C17CBAB74}"/>
              </a:ext>
            </a:extLst>
          </p:cNvPr>
          <p:cNvSpPr>
            <a:spLocks noGrp="1"/>
          </p:cNvSpPr>
          <p:nvPr>
            <p:ph type="title"/>
          </p:nvPr>
        </p:nvSpPr>
        <p:spPr/>
        <p:txBody>
          <a:bodyPr/>
          <a:lstStyle/>
          <a:p>
            <a:r>
              <a:rPr lang="en-CA" sz="2800" dirty="0"/>
              <a:t>Task Force Recommendations: Collection of Survey Data</a:t>
            </a:r>
            <a:endParaRPr lang="en-US" dirty="0"/>
          </a:p>
        </p:txBody>
      </p:sp>
      <p:sp>
        <p:nvSpPr>
          <p:cNvPr id="5" name="TextBox 4">
            <a:extLst>
              <a:ext uri="{FF2B5EF4-FFF2-40B4-BE49-F238E27FC236}">
                <a16:creationId xmlns:a16="http://schemas.microsoft.com/office/drawing/2014/main" id="{C4CA4743-0068-73D3-815B-C8CC65AB6CAB}"/>
              </a:ext>
            </a:extLst>
          </p:cNvPr>
          <p:cNvSpPr txBox="1"/>
          <p:nvPr/>
        </p:nvSpPr>
        <p:spPr>
          <a:xfrm>
            <a:off x="507241" y="1207305"/>
            <a:ext cx="11392752" cy="923330"/>
          </a:xfrm>
          <a:prstGeom prst="rect">
            <a:avLst/>
          </a:prstGeom>
          <a:noFill/>
        </p:spPr>
        <p:txBody>
          <a:bodyPr wrap="square">
            <a:spAutoFit/>
          </a:bodyPr>
          <a:lstStyle/>
          <a:p>
            <a:pPr marL="0" marR="0">
              <a:spcBef>
                <a:spcPts val="0"/>
              </a:spcBef>
              <a:spcAft>
                <a:spcPts val="0"/>
              </a:spcAft>
            </a:pPr>
            <a:r>
              <a:rPr lang="en-CA" dirty="0">
                <a:effectLst/>
                <a:latin typeface="Arial" panose="020B0604020202020204" pitchFamily="34" charset="0"/>
                <a:ea typeface="Calibri" panose="020F0502020204030204" pitchFamily="34" charset="0"/>
              </a:rPr>
              <a:t>The Task Force report outlines </a:t>
            </a:r>
            <a:r>
              <a:rPr lang="en-CA" b="1" dirty="0">
                <a:effectLst/>
                <a:latin typeface="Arial" panose="020B0604020202020204" pitchFamily="34" charset="0"/>
                <a:ea typeface="Calibri" panose="020F0502020204030204" pitchFamily="34" charset="0"/>
              </a:rPr>
              <a:t>challenges for data collection and transparency</a:t>
            </a:r>
            <a:r>
              <a:rPr lang="en-CA" dirty="0">
                <a:effectLst/>
                <a:latin typeface="Arial" panose="020B0604020202020204" pitchFamily="34" charset="0"/>
                <a:ea typeface="Calibri" panose="020F0502020204030204" pitchFamily="34" charset="0"/>
              </a:rPr>
              <a:t> and the importance of collecting </a:t>
            </a:r>
            <a:r>
              <a:rPr lang="en-CA" b="1" dirty="0">
                <a:effectLst/>
                <a:latin typeface="Arial" panose="020B0604020202020204" pitchFamily="34" charset="0"/>
                <a:ea typeface="Calibri" panose="020F0502020204030204" pitchFamily="34" charset="0"/>
              </a:rPr>
              <a:t>distinctions-based, intersectional, and disaggregated data to better address barriers, </a:t>
            </a:r>
            <a:r>
              <a:rPr lang="en-CA" dirty="0">
                <a:effectLst/>
                <a:latin typeface="Arial" panose="020B0604020202020204" pitchFamily="34" charset="0"/>
                <a:ea typeface="Calibri" panose="020F0502020204030204" pitchFamily="34" charset="0"/>
              </a:rPr>
              <a:t>while upholding privacy protections.</a:t>
            </a:r>
            <a:endParaRPr lang="en-CA" sz="1600" dirty="0">
              <a:effectLst/>
              <a:latin typeface="Arial" panose="020B060402020202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FE7AD8A6-CA1D-1258-F3F5-EFE8A7C39881}"/>
              </a:ext>
            </a:extLst>
          </p:cNvPr>
          <p:cNvSpPr txBox="1"/>
          <p:nvPr/>
        </p:nvSpPr>
        <p:spPr>
          <a:xfrm>
            <a:off x="507241" y="2432255"/>
            <a:ext cx="5321858" cy="338554"/>
          </a:xfrm>
          <a:prstGeom prst="rect">
            <a:avLst/>
          </a:prstGeom>
          <a:noFill/>
        </p:spPr>
        <p:txBody>
          <a:bodyPr wrap="square">
            <a:spAutoFit/>
          </a:bodyPr>
          <a:lstStyle/>
          <a:p>
            <a:pPr marR="0" lvl="0">
              <a:spcBef>
                <a:spcPts val="1200"/>
              </a:spcBef>
              <a:spcAft>
                <a:spcPts val="0"/>
              </a:spcAft>
              <a:tabLst>
                <a:tab pos="228600" algn="l"/>
                <a:tab pos="457200" algn="l"/>
              </a:tabLst>
            </a:pPr>
            <a:r>
              <a:rPr lang="en-CA" sz="1600" b="1">
                <a:effectLst/>
                <a:latin typeface="Arial" panose="020B0604020202020204" pitchFamily="34" charset="0"/>
                <a:ea typeface="Calibri" panose="020F0502020204030204" pitchFamily="34" charset="0"/>
              </a:rPr>
              <a:t>The Task Force recommends:</a:t>
            </a:r>
          </a:p>
        </p:txBody>
      </p:sp>
      <p:sp>
        <p:nvSpPr>
          <p:cNvPr id="7" name="TextBox 6">
            <a:extLst>
              <a:ext uri="{FF2B5EF4-FFF2-40B4-BE49-F238E27FC236}">
                <a16:creationId xmlns:a16="http://schemas.microsoft.com/office/drawing/2014/main" id="{2CE222BB-E04A-EC0B-93A6-41942B6DCE87}"/>
              </a:ext>
            </a:extLst>
          </p:cNvPr>
          <p:cNvSpPr txBox="1"/>
          <p:nvPr/>
        </p:nvSpPr>
        <p:spPr>
          <a:xfrm>
            <a:off x="593605" y="2961382"/>
            <a:ext cx="3312000" cy="2304000"/>
          </a:xfrm>
          <a:prstGeom prst="rect">
            <a:avLst/>
          </a:prstGeom>
          <a:solidFill>
            <a:schemeClr val="accent2">
              <a:lumMod val="20000"/>
              <a:lumOff val="80000"/>
            </a:schemeClr>
          </a:solidFill>
          <a:ln w="12700">
            <a:solidFill>
              <a:schemeClr val="accent3"/>
            </a:solidFill>
            <a:prstDash val="dashDot"/>
          </a:ln>
        </p:spPr>
        <p:txBody>
          <a:bodyPr wrap="square">
            <a:noAutofit/>
          </a:bodyPr>
          <a:lstStyle/>
          <a:p>
            <a:pPr marR="0" lvl="0">
              <a:spcBef>
                <a:spcPts val="1200"/>
              </a:spcBef>
              <a:spcAft>
                <a:spcPts val="0"/>
              </a:spcAft>
              <a:tabLst>
                <a:tab pos="228600" algn="l"/>
                <a:tab pos="457200" algn="l"/>
              </a:tabLst>
            </a:pPr>
            <a:r>
              <a:rPr lang="en-CA" sz="1600">
                <a:latin typeface="Arial" panose="020B0604020202020204" pitchFamily="34" charset="0"/>
                <a:ea typeface="Calibri" panose="020F0502020204030204" pitchFamily="34" charset="0"/>
              </a:rPr>
              <a:t>Requiring e</a:t>
            </a:r>
            <a:r>
              <a:rPr lang="en-CA" sz="1600">
                <a:effectLst/>
                <a:latin typeface="Arial" panose="020B0604020202020204" pitchFamily="34" charset="0"/>
                <a:ea typeface="Calibri" panose="020F0502020204030204" pitchFamily="34" charset="0"/>
              </a:rPr>
              <a:t>mployers to ask all employees to complete the </a:t>
            </a:r>
            <a:r>
              <a:rPr lang="en-CA" sz="1600" b="1">
                <a:effectLst/>
                <a:latin typeface="Arial" panose="020B0604020202020204" pitchFamily="34" charset="0"/>
                <a:ea typeface="Calibri" panose="020F0502020204030204" pitchFamily="34" charset="0"/>
              </a:rPr>
              <a:t>self-identification survey on initial hiring, on an annual basis, and when leaving</a:t>
            </a:r>
            <a:r>
              <a:rPr lang="en-CA" sz="1600">
                <a:effectLst/>
                <a:latin typeface="Arial" panose="020B0604020202020204" pitchFamily="34" charset="0"/>
                <a:ea typeface="Calibri" panose="020F0502020204030204" pitchFamily="34" charset="0"/>
              </a:rPr>
              <a:t> an employer</a:t>
            </a:r>
          </a:p>
        </p:txBody>
      </p:sp>
      <p:sp>
        <p:nvSpPr>
          <p:cNvPr id="8" name="TextBox 7">
            <a:extLst>
              <a:ext uri="{FF2B5EF4-FFF2-40B4-BE49-F238E27FC236}">
                <a16:creationId xmlns:a16="http://schemas.microsoft.com/office/drawing/2014/main" id="{CDB8E9FD-DF87-32C4-4699-01AD70591030}"/>
              </a:ext>
            </a:extLst>
          </p:cNvPr>
          <p:cNvSpPr txBox="1"/>
          <p:nvPr/>
        </p:nvSpPr>
        <p:spPr>
          <a:xfrm>
            <a:off x="4326019" y="2961382"/>
            <a:ext cx="3312000" cy="2304000"/>
          </a:xfrm>
          <a:prstGeom prst="rect">
            <a:avLst/>
          </a:prstGeom>
          <a:solidFill>
            <a:schemeClr val="accent2">
              <a:lumMod val="20000"/>
              <a:lumOff val="80000"/>
            </a:schemeClr>
          </a:solidFill>
          <a:ln w="12700">
            <a:solidFill>
              <a:schemeClr val="accent4"/>
            </a:solidFill>
            <a:prstDash val="dashDot"/>
          </a:ln>
        </p:spPr>
        <p:txBody>
          <a:bodyPr wrap="square">
            <a:noAutofit/>
          </a:bodyPr>
          <a:lstStyle>
            <a:defPPr>
              <a:defRPr lang="en-US"/>
            </a:defPPr>
            <a:lvl1pPr marR="0" lvl="0">
              <a:spcBef>
                <a:spcPts val="1200"/>
              </a:spcBef>
              <a:spcAft>
                <a:spcPts val="0"/>
              </a:spcAft>
              <a:tabLst>
                <a:tab pos="228600" algn="l"/>
                <a:tab pos="457200" algn="l"/>
              </a:tabLst>
              <a:defRPr sz="1600">
                <a:latin typeface="Arial" panose="020B0604020202020204" pitchFamily="34" charset="0"/>
                <a:ea typeface="Calibri" panose="020F0502020204030204" pitchFamily="34" charset="0"/>
              </a:defRPr>
            </a:lvl1pPr>
          </a:lstStyle>
          <a:p>
            <a:r>
              <a:rPr lang="en-CA"/>
              <a:t>Mandating the completion of the self-identification survey but </a:t>
            </a:r>
            <a:r>
              <a:rPr lang="en-CA" b="1"/>
              <a:t>maintaining the disclosure of self-identification information voluntary </a:t>
            </a:r>
            <a:r>
              <a:rPr lang="en-CA"/>
              <a:t>(e.g., the employee would be given the option of answering “prefer not to state” for each question); </a:t>
            </a:r>
          </a:p>
        </p:txBody>
      </p:sp>
      <p:sp>
        <p:nvSpPr>
          <p:cNvPr id="9" name="TextBox 8">
            <a:extLst>
              <a:ext uri="{FF2B5EF4-FFF2-40B4-BE49-F238E27FC236}">
                <a16:creationId xmlns:a16="http://schemas.microsoft.com/office/drawing/2014/main" id="{14AD1299-DB5C-AA98-2C8B-D4F3055E6F3F}"/>
              </a:ext>
            </a:extLst>
          </p:cNvPr>
          <p:cNvSpPr txBox="1"/>
          <p:nvPr/>
        </p:nvSpPr>
        <p:spPr>
          <a:xfrm>
            <a:off x="8058433" y="2961382"/>
            <a:ext cx="3312000" cy="2304000"/>
          </a:xfrm>
          <a:prstGeom prst="rect">
            <a:avLst/>
          </a:prstGeom>
          <a:solidFill>
            <a:schemeClr val="accent2">
              <a:lumMod val="20000"/>
              <a:lumOff val="80000"/>
            </a:schemeClr>
          </a:solidFill>
          <a:ln w="12700">
            <a:solidFill>
              <a:schemeClr val="accent4">
                <a:lumMod val="60000"/>
                <a:lumOff val="40000"/>
              </a:schemeClr>
            </a:solidFill>
            <a:prstDash val="dashDot"/>
          </a:ln>
        </p:spPr>
        <p:txBody>
          <a:bodyPr wrap="square">
            <a:noAutofit/>
          </a:bodyPr>
          <a:lstStyle/>
          <a:p>
            <a:pPr marR="0" lvl="0">
              <a:spcBef>
                <a:spcPts val="1200"/>
              </a:spcBef>
              <a:spcAft>
                <a:spcPts val="0"/>
              </a:spcAft>
              <a:tabLst>
                <a:tab pos="228600" algn="l"/>
                <a:tab pos="457200" algn="l"/>
              </a:tabLst>
            </a:pPr>
            <a:r>
              <a:rPr lang="en-CA" sz="1600">
                <a:latin typeface="Arial" panose="020B0604020202020204" pitchFamily="34" charset="0"/>
                <a:ea typeface="Calibri" panose="020F0502020204030204" pitchFamily="34" charset="0"/>
              </a:rPr>
              <a:t>M</a:t>
            </a:r>
            <a:r>
              <a:rPr lang="en-CA" sz="1600">
                <a:effectLst/>
                <a:latin typeface="Arial" panose="020B0604020202020204" pitchFamily="34" charset="0"/>
                <a:ea typeface="Calibri" panose="020F0502020204030204" pitchFamily="34" charset="0"/>
              </a:rPr>
              <a:t>aking self-identification surveys </a:t>
            </a:r>
            <a:r>
              <a:rPr lang="en-CA" sz="1600" b="1">
                <a:effectLst/>
                <a:latin typeface="Arial" panose="020B0604020202020204" pitchFamily="34" charset="0"/>
                <a:ea typeface="Calibri" panose="020F0502020204030204" pitchFamily="34" charset="0"/>
              </a:rPr>
              <a:t>available in accessible formats</a:t>
            </a:r>
            <a:r>
              <a:rPr lang="en-CA" sz="1600">
                <a:effectLst/>
                <a:latin typeface="Arial" panose="020B0604020202020204" pitchFamily="34" charset="0"/>
                <a:ea typeface="Calibri" panose="020F0502020204030204" pitchFamily="34" charset="0"/>
              </a:rPr>
              <a:t>, including all employment equity groups and disaggregated sub-groups, and </a:t>
            </a:r>
            <a:r>
              <a:rPr lang="en-CA" sz="1600" b="1">
                <a:effectLst/>
                <a:latin typeface="Arial" panose="020B0604020202020204" pitchFamily="34" charset="0"/>
                <a:ea typeface="Calibri" panose="020F0502020204030204" pitchFamily="34" charset="0"/>
              </a:rPr>
              <a:t>clarifying that a worker may self-identify as being a member of as many equity groups </a:t>
            </a:r>
            <a:r>
              <a:rPr lang="en-CA" sz="1600">
                <a:effectLst/>
                <a:latin typeface="Arial" panose="020B0604020202020204" pitchFamily="34" charset="0"/>
                <a:ea typeface="Calibri" panose="020F0502020204030204" pitchFamily="34" charset="0"/>
              </a:rPr>
              <a:t>and disaggregated sub-groups </a:t>
            </a:r>
            <a:r>
              <a:rPr lang="en-CA" sz="1600">
                <a:latin typeface="Arial" panose="020B0604020202020204" pitchFamily="34" charset="0"/>
                <a:ea typeface="Calibri" panose="020F0502020204030204" pitchFamily="34" charset="0"/>
              </a:rPr>
              <a:t>that</a:t>
            </a:r>
            <a:r>
              <a:rPr lang="en-CA" sz="1600">
                <a:effectLst/>
                <a:latin typeface="Arial" panose="020B0604020202020204" pitchFamily="34" charset="0"/>
                <a:ea typeface="Calibri" panose="020F0502020204030204" pitchFamily="34" charset="0"/>
              </a:rPr>
              <a:t> apply</a:t>
            </a:r>
          </a:p>
        </p:txBody>
      </p:sp>
    </p:spTree>
    <p:extLst>
      <p:ext uri="{BB962C8B-B14F-4D97-AF65-F5344CB8AC3E}">
        <p14:creationId xmlns:p14="http://schemas.microsoft.com/office/powerpoint/2010/main" val="557234292"/>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A0D277B-6521-3C49-0470-6E6B50B3D083}"/>
              </a:ext>
            </a:extLst>
          </p:cNvPr>
          <p:cNvSpPr>
            <a:spLocks noGrp="1"/>
          </p:cNvSpPr>
          <p:nvPr>
            <p:ph type="sldNum" sz="quarter" idx="12"/>
          </p:nvPr>
        </p:nvSpPr>
        <p:spPr/>
        <p:txBody>
          <a:bodyPr/>
          <a:lstStyle/>
          <a:p>
            <a:fld id="{32D4B517-E49B-41B6-9DBC-23634E0F1CDC}" type="slidenum">
              <a:rPr lang="en-CA" smtClean="0"/>
              <a:t>11</a:t>
            </a:fld>
            <a:endParaRPr lang="en-CA" dirty="0"/>
          </a:p>
        </p:txBody>
      </p:sp>
      <p:sp>
        <p:nvSpPr>
          <p:cNvPr id="4" name="Title 3">
            <a:extLst>
              <a:ext uri="{FF2B5EF4-FFF2-40B4-BE49-F238E27FC236}">
                <a16:creationId xmlns:a16="http://schemas.microsoft.com/office/drawing/2014/main" id="{DCBE9464-3AD5-FF70-B6FB-03D5EC8953EF}"/>
              </a:ext>
            </a:extLst>
          </p:cNvPr>
          <p:cNvSpPr>
            <a:spLocks noGrp="1"/>
          </p:cNvSpPr>
          <p:nvPr>
            <p:ph type="title"/>
          </p:nvPr>
        </p:nvSpPr>
        <p:spPr/>
        <p:txBody>
          <a:bodyPr/>
          <a:lstStyle/>
          <a:p>
            <a:r>
              <a:rPr lang="en-CA" sz="2800" dirty="0"/>
              <a:t>Topics and Questions for Consultation: Consent and Data Collection </a:t>
            </a:r>
            <a:endParaRPr lang="en-US" dirty="0"/>
          </a:p>
        </p:txBody>
      </p:sp>
      <p:sp>
        <p:nvSpPr>
          <p:cNvPr id="7" name="TextBox 6">
            <a:extLst>
              <a:ext uri="{FF2B5EF4-FFF2-40B4-BE49-F238E27FC236}">
                <a16:creationId xmlns:a16="http://schemas.microsoft.com/office/drawing/2014/main" id="{755AC77A-1C3F-D16B-E379-12A00317DE4E}"/>
              </a:ext>
            </a:extLst>
          </p:cNvPr>
          <p:cNvSpPr txBox="1"/>
          <p:nvPr/>
        </p:nvSpPr>
        <p:spPr>
          <a:xfrm>
            <a:off x="626811" y="1536174"/>
            <a:ext cx="10719724" cy="3785652"/>
          </a:xfrm>
          <a:prstGeom prst="rect">
            <a:avLst/>
          </a:prstGeom>
          <a:noFill/>
        </p:spPr>
        <p:txBody>
          <a:bodyPr wrap="square">
            <a:spAutoFit/>
          </a:bodyPr>
          <a:lstStyle/>
          <a:p>
            <a:pPr marL="457200" marR="0" lvl="0" indent="-457200">
              <a:spcBef>
                <a:spcPts val="1200"/>
              </a:spcBef>
              <a:spcAft>
                <a:spcPts val="1200"/>
              </a:spcAft>
              <a:buSzPct val="100000"/>
              <a:buFont typeface="+mj-lt"/>
              <a:buAutoNum type="arabicPeriod"/>
              <a:tabLst>
                <a:tab pos="714375" algn="l"/>
              </a:tabLst>
            </a:pPr>
            <a:r>
              <a:rPr lang="en-CA" sz="2000" dirty="0">
                <a:latin typeface="Arial" panose="020B0604020202020204" pitchFamily="34" charset="0"/>
                <a:ea typeface="Calibri" panose="020F0502020204030204" pitchFamily="34" charset="0"/>
              </a:rPr>
              <a:t>a) Would you have concerns with amending the Act to require employers to obtain 	employee consent to collect and use information gathered through self-identification 	surveys? If so, how could we address them? </a:t>
            </a:r>
          </a:p>
          <a:p>
            <a:pPr marL="1079500" lvl="1">
              <a:spcBef>
                <a:spcPts val="1200"/>
              </a:spcBef>
              <a:spcAft>
                <a:spcPts val="1200"/>
              </a:spcAft>
              <a:buSzPct val="100000"/>
            </a:pPr>
            <a:r>
              <a:rPr lang="en-CA" sz="2000" dirty="0">
                <a:latin typeface="Arial" panose="020B0604020202020204" pitchFamily="34" charset="0"/>
                <a:ea typeface="Calibri" panose="020F0502020204030204" pitchFamily="34" charset="0"/>
              </a:rPr>
              <a:t>This approach is in alignment with broader Task Force report arguments to strengthen trust among employees while continuing to ensure privacy protection is maintained. </a:t>
            </a:r>
          </a:p>
          <a:p>
            <a:pPr lvl="1">
              <a:spcBef>
                <a:spcPts val="1200"/>
              </a:spcBef>
              <a:spcAft>
                <a:spcPts val="1200"/>
              </a:spcAft>
              <a:buSzPct val="100000"/>
              <a:tabLst>
                <a:tab pos="714375" algn="l"/>
              </a:tabLst>
            </a:pPr>
            <a:r>
              <a:rPr lang="en-CA" sz="2000" dirty="0">
                <a:effectLst/>
                <a:latin typeface="Arial" panose="020B0604020202020204" pitchFamily="34" charset="0"/>
                <a:ea typeface="Calibri" panose="020F0502020204030204" pitchFamily="34" charset="0"/>
              </a:rPr>
              <a:t>b) How would you address challenges associated with employee self-identification? Are 	there other legislative amendments and/or employer initiatives that could be 	implemented to improve employee trust and increase self-identification survey 	response rates? </a:t>
            </a:r>
          </a:p>
        </p:txBody>
      </p:sp>
      <p:sp>
        <p:nvSpPr>
          <p:cNvPr id="5" name="TextBox 4">
            <a:extLst>
              <a:ext uri="{FF2B5EF4-FFF2-40B4-BE49-F238E27FC236}">
                <a16:creationId xmlns:a16="http://schemas.microsoft.com/office/drawing/2014/main" id="{9B5F4B8F-66D5-5B9F-56F6-9EDB1F39151B}"/>
              </a:ext>
            </a:extLst>
          </p:cNvPr>
          <p:cNvSpPr txBox="1"/>
          <p:nvPr/>
        </p:nvSpPr>
        <p:spPr>
          <a:xfrm>
            <a:off x="1012265" y="5603351"/>
            <a:ext cx="9783226" cy="830997"/>
          </a:xfrm>
          <a:prstGeom prst="rect">
            <a:avLst/>
          </a:prstGeom>
          <a:noFill/>
        </p:spPr>
        <p:txBody>
          <a:bodyPr wrap="square">
            <a:spAutoFit/>
          </a:bodyPr>
          <a:lstStyle/>
          <a:p>
            <a:r>
              <a:rPr lang="en-US" sz="1600" b="1" dirty="0">
                <a:latin typeface="Arial"/>
                <a:ea typeface="Calibri"/>
                <a:cs typeface="Arial"/>
              </a:rPr>
              <a:t>OCHRO comment</a:t>
            </a:r>
            <a:r>
              <a:rPr lang="en-US" sz="1600" dirty="0">
                <a:latin typeface="Arial"/>
                <a:ea typeface="Calibri"/>
                <a:cs typeface="Arial"/>
              </a:rPr>
              <a:t>: With the centralization of self-ID data collection under OCHRO, departments will have an important role in communicating the mandatory and voluntary aspects of the self-ID questionnaire and helping to build trust in the process. </a:t>
            </a:r>
            <a:endParaRPr lang="en-CA" sz="1600" dirty="0"/>
          </a:p>
        </p:txBody>
      </p:sp>
    </p:spTree>
    <p:extLst>
      <p:ext uri="{BB962C8B-B14F-4D97-AF65-F5344CB8AC3E}">
        <p14:creationId xmlns:p14="http://schemas.microsoft.com/office/powerpoint/2010/main" val="286346793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4621866-CF92-3D5F-38D0-7122BD940D98}"/>
              </a:ext>
            </a:extLst>
          </p:cNvPr>
          <p:cNvSpPr>
            <a:spLocks noGrp="1"/>
          </p:cNvSpPr>
          <p:nvPr>
            <p:ph type="sldNum" sz="quarter" idx="12"/>
          </p:nvPr>
        </p:nvSpPr>
        <p:spPr/>
        <p:txBody>
          <a:bodyPr/>
          <a:lstStyle/>
          <a:p>
            <a:fld id="{32D4B517-E49B-41B6-9DBC-23634E0F1CDC}" type="slidenum">
              <a:rPr lang="en-CA" smtClean="0"/>
              <a:t>12</a:t>
            </a:fld>
            <a:endParaRPr lang="en-CA" dirty="0"/>
          </a:p>
        </p:txBody>
      </p:sp>
      <p:sp>
        <p:nvSpPr>
          <p:cNvPr id="4" name="Title 3">
            <a:extLst>
              <a:ext uri="{FF2B5EF4-FFF2-40B4-BE49-F238E27FC236}">
                <a16:creationId xmlns:a16="http://schemas.microsoft.com/office/drawing/2014/main" id="{2128273A-8DF5-EA76-13EA-6D87194CF4C4}"/>
              </a:ext>
            </a:extLst>
          </p:cNvPr>
          <p:cNvSpPr>
            <a:spLocks noGrp="1"/>
          </p:cNvSpPr>
          <p:nvPr>
            <p:ph type="title"/>
          </p:nvPr>
        </p:nvSpPr>
        <p:spPr>
          <a:xfrm>
            <a:off x="1012265" y="138062"/>
            <a:ext cx="7243976" cy="878670"/>
          </a:xfrm>
        </p:spPr>
        <p:txBody>
          <a:bodyPr>
            <a:normAutofit/>
          </a:bodyPr>
          <a:lstStyle/>
          <a:p>
            <a:r>
              <a:rPr lang="en-US" dirty="0">
                <a:solidFill>
                  <a:schemeClr val="tx2"/>
                </a:solidFill>
                <a:latin typeface="Calibri"/>
                <a:cs typeface="Calibri"/>
              </a:rPr>
              <a:t>Theme Two</a:t>
            </a:r>
            <a:endParaRPr lang="en-US" dirty="0">
              <a:solidFill>
                <a:schemeClr val="tx2"/>
              </a:solidFill>
            </a:endParaRPr>
          </a:p>
        </p:txBody>
      </p:sp>
      <p:sp>
        <p:nvSpPr>
          <p:cNvPr id="3" name="Content Placeholder 2">
            <a:extLst>
              <a:ext uri="{FF2B5EF4-FFF2-40B4-BE49-F238E27FC236}">
                <a16:creationId xmlns:a16="http://schemas.microsoft.com/office/drawing/2014/main" id="{094A80EE-148D-233F-5BFB-F52C680CBDBA}"/>
              </a:ext>
            </a:extLst>
          </p:cNvPr>
          <p:cNvSpPr>
            <a:spLocks noGrp="1"/>
          </p:cNvSpPr>
          <p:nvPr>
            <p:ph idx="10"/>
          </p:nvPr>
        </p:nvSpPr>
        <p:spPr/>
        <p:txBody>
          <a:bodyPr/>
          <a:lstStyle/>
          <a:p>
            <a:endParaRPr lang="en-CA" dirty="0"/>
          </a:p>
          <a:p>
            <a:endParaRPr lang="en-CA" dirty="0"/>
          </a:p>
          <a:p>
            <a:endParaRPr lang="en-CA" dirty="0"/>
          </a:p>
          <a:p>
            <a:pPr algn="ctr"/>
            <a:r>
              <a:rPr lang="en-CA" sz="4000" b="1" dirty="0"/>
              <a:t>Supporting Employees and Employers</a:t>
            </a:r>
            <a:endParaRPr lang="en-US" sz="4000" b="1" dirty="0"/>
          </a:p>
        </p:txBody>
      </p:sp>
    </p:spTree>
    <p:extLst>
      <p:ext uri="{BB962C8B-B14F-4D97-AF65-F5344CB8AC3E}">
        <p14:creationId xmlns:p14="http://schemas.microsoft.com/office/powerpoint/2010/main" val="93976299"/>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AC4050D-62DF-1BB5-C620-F48348E7C47B}"/>
              </a:ext>
            </a:extLst>
          </p:cNvPr>
          <p:cNvSpPr>
            <a:spLocks noGrp="1"/>
          </p:cNvSpPr>
          <p:nvPr>
            <p:ph type="sldNum" sz="quarter" idx="12"/>
          </p:nvPr>
        </p:nvSpPr>
        <p:spPr/>
        <p:txBody>
          <a:bodyPr/>
          <a:lstStyle/>
          <a:p>
            <a:fld id="{32D4B517-E49B-41B6-9DBC-23634E0F1CDC}" type="slidenum">
              <a:rPr lang="en-CA" smtClean="0"/>
              <a:t>13</a:t>
            </a:fld>
            <a:endParaRPr lang="en-CA" dirty="0"/>
          </a:p>
        </p:txBody>
      </p:sp>
      <p:sp>
        <p:nvSpPr>
          <p:cNvPr id="4" name="Title 3">
            <a:extLst>
              <a:ext uri="{FF2B5EF4-FFF2-40B4-BE49-F238E27FC236}">
                <a16:creationId xmlns:a16="http://schemas.microsoft.com/office/drawing/2014/main" id="{F6768D55-C01B-D460-7F47-C4E180CEAD2A}"/>
              </a:ext>
            </a:extLst>
          </p:cNvPr>
          <p:cNvSpPr>
            <a:spLocks noGrp="1"/>
          </p:cNvSpPr>
          <p:nvPr>
            <p:ph type="title"/>
          </p:nvPr>
        </p:nvSpPr>
        <p:spPr/>
        <p:txBody>
          <a:bodyPr/>
          <a:lstStyle/>
          <a:p>
            <a:r>
              <a:rPr lang="en-CA" sz="2800" dirty="0"/>
              <a:t>Meaningful Consultations</a:t>
            </a:r>
            <a:endParaRPr lang="en-US" dirty="0"/>
          </a:p>
        </p:txBody>
      </p:sp>
      <p:sp>
        <p:nvSpPr>
          <p:cNvPr id="5" name="TextBox 4">
            <a:extLst>
              <a:ext uri="{FF2B5EF4-FFF2-40B4-BE49-F238E27FC236}">
                <a16:creationId xmlns:a16="http://schemas.microsoft.com/office/drawing/2014/main" id="{735A5570-5EBD-2E0D-6C1F-AB9E1E9465F8}"/>
              </a:ext>
            </a:extLst>
          </p:cNvPr>
          <p:cNvSpPr txBox="1"/>
          <p:nvPr/>
        </p:nvSpPr>
        <p:spPr>
          <a:xfrm>
            <a:off x="424543" y="1104182"/>
            <a:ext cx="11236515" cy="707886"/>
          </a:xfrm>
          <a:prstGeom prst="rect">
            <a:avLst/>
          </a:prstGeom>
          <a:noFill/>
        </p:spPr>
        <p:txBody>
          <a:bodyPr wrap="square">
            <a:spAutoFit/>
          </a:bodyPr>
          <a:lstStyle/>
          <a:p>
            <a:pPr marL="0" marR="0">
              <a:spcBef>
                <a:spcPts val="1200"/>
              </a:spcBef>
              <a:spcAft>
                <a:spcPts val="0"/>
              </a:spcAft>
            </a:pPr>
            <a:r>
              <a:rPr lang="en-CA" sz="2000" dirty="0">
                <a:effectLst/>
                <a:latin typeface="Arial" panose="020B0604020202020204" pitchFamily="34" charset="0"/>
                <a:ea typeface="Calibri" panose="020F0502020204030204" pitchFamily="34" charset="0"/>
              </a:rPr>
              <a:t>Under the EE Act, employers must </a:t>
            </a:r>
            <a:r>
              <a:rPr lang="en-CA" sz="2000" b="1" dirty="0">
                <a:effectLst/>
                <a:latin typeface="Arial" panose="020B0604020202020204" pitchFamily="34" charset="0"/>
                <a:ea typeface="Calibri" panose="020F0502020204030204" pitchFamily="34" charset="0"/>
              </a:rPr>
              <a:t>consult with employees’ representatives and bargaining agents </a:t>
            </a:r>
            <a:r>
              <a:rPr lang="en-CA" sz="2000" dirty="0">
                <a:effectLst/>
                <a:latin typeface="Arial" panose="020B0604020202020204" pitchFamily="34" charset="0"/>
                <a:ea typeface="Calibri" panose="020F0502020204030204" pitchFamily="34" charset="0"/>
              </a:rPr>
              <a:t>to:</a:t>
            </a:r>
            <a:endParaRPr lang="en-CA" dirty="0">
              <a:effectLst/>
              <a:latin typeface="Arial" panose="020B060402020202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BE20E7AF-7232-3838-3EAC-C2127A91163A}"/>
              </a:ext>
            </a:extLst>
          </p:cNvPr>
          <p:cNvSpPr txBox="1"/>
          <p:nvPr/>
        </p:nvSpPr>
        <p:spPr>
          <a:xfrm>
            <a:off x="1235242" y="1946879"/>
            <a:ext cx="2140417" cy="2758285"/>
          </a:xfrm>
          <a:prstGeom prst="rect">
            <a:avLst/>
          </a:prstGeom>
          <a:solidFill>
            <a:schemeClr val="accent2">
              <a:lumMod val="20000"/>
              <a:lumOff val="80000"/>
            </a:schemeClr>
          </a:solidFill>
          <a:ln w="12700">
            <a:solidFill>
              <a:schemeClr val="accent3"/>
            </a:solidFill>
            <a:prstDash val="dashDot"/>
          </a:ln>
        </p:spPr>
        <p:txBody>
          <a:bodyPr wrap="square">
            <a:noAutofit/>
          </a:bodyPr>
          <a:lstStyle>
            <a:defPPr>
              <a:defRPr lang="en-US"/>
            </a:defPPr>
            <a:lvl1pPr marR="0" lvl="0">
              <a:spcBef>
                <a:spcPts val="1200"/>
              </a:spcBef>
              <a:spcAft>
                <a:spcPts val="0"/>
              </a:spcAft>
              <a:tabLst>
                <a:tab pos="228600" algn="l"/>
                <a:tab pos="457200" algn="l"/>
              </a:tabLst>
              <a:defRPr sz="1600">
                <a:latin typeface="Arial" panose="020B0604020202020204" pitchFamily="34" charset="0"/>
                <a:ea typeface="Calibri" panose="020F0502020204030204" pitchFamily="34" charset="0"/>
              </a:defRPr>
            </a:lvl1pPr>
          </a:lstStyle>
          <a:p>
            <a:pPr marR="0" lvl="0">
              <a:spcBef>
                <a:spcPts val="1200"/>
              </a:spcBef>
              <a:spcAft>
                <a:spcPts val="0"/>
              </a:spcAft>
              <a:tabLst>
                <a:tab pos="228600" algn="l"/>
                <a:tab pos="457200" algn="l"/>
              </a:tabLst>
            </a:pPr>
            <a:r>
              <a:rPr lang="en-CA" b="1" dirty="0">
                <a:effectLst/>
                <a:latin typeface="Arial" panose="020B0604020202020204" pitchFamily="34" charset="0"/>
                <a:ea typeface="Calibri" panose="020F0502020204030204" pitchFamily="34" charset="0"/>
              </a:rPr>
              <a:t>Seek their views </a:t>
            </a:r>
            <a:r>
              <a:rPr lang="en-CA" dirty="0">
                <a:effectLst/>
                <a:latin typeface="Arial" panose="020B0604020202020204" pitchFamily="34" charset="0"/>
                <a:ea typeface="Calibri" panose="020F0502020204030204" pitchFamily="34" charset="0"/>
              </a:rPr>
              <a:t>on the assistance representatives can provide to facilitate the implementation of employment equity in </a:t>
            </a:r>
            <a:r>
              <a:rPr lang="en-CA" dirty="0">
                <a:latin typeface="Arial" panose="020B0604020202020204" pitchFamily="34" charset="0"/>
                <a:ea typeface="Calibri" panose="020F0502020204030204" pitchFamily="34" charset="0"/>
              </a:rPr>
              <a:t>the </a:t>
            </a:r>
            <a:r>
              <a:rPr lang="en-CA" dirty="0">
                <a:effectLst/>
                <a:latin typeface="Arial" panose="020B0604020202020204" pitchFamily="34" charset="0"/>
                <a:ea typeface="Calibri" panose="020F0502020204030204" pitchFamily="34" charset="0"/>
              </a:rPr>
              <a:t>workplace and communication to employees on matters related to employment equity</a:t>
            </a:r>
          </a:p>
        </p:txBody>
      </p:sp>
      <p:sp>
        <p:nvSpPr>
          <p:cNvPr id="7" name="TextBox 6">
            <a:extLst>
              <a:ext uri="{FF2B5EF4-FFF2-40B4-BE49-F238E27FC236}">
                <a16:creationId xmlns:a16="http://schemas.microsoft.com/office/drawing/2014/main" id="{44F5A846-CA5C-C329-9FCF-B94937DD7282}"/>
              </a:ext>
            </a:extLst>
          </p:cNvPr>
          <p:cNvSpPr txBox="1"/>
          <p:nvPr/>
        </p:nvSpPr>
        <p:spPr>
          <a:xfrm>
            <a:off x="4692183" y="1946880"/>
            <a:ext cx="1918163" cy="2154436"/>
          </a:xfrm>
          <a:prstGeom prst="rect">
            <a:avLst/>
          </a:prstGeom>
          <a:solidFill>
            <a:schemeClr val="accent2">
              <a:lumMod val="20000"/>
              <a:lumOff val="80000"/>
            </a:schemeClr>
          </a:solidFill>
          <a:ln w="12700">
            <a:solidFill>
              <a:schemeClr val="tx1"/>
            </a:solidFill>
            <a:prstDash val="dashDot"/>
          </a:ln>
        </p:spPr>
        <p:txBody>
          <a:bodyPr wrap="square">
            <a:noAutofit/>
          </a:bodyPr>
          <a:lstStyle>
            <a:defPPr>
              <a:defRPr lang="en-US"/>
            </a:defPPr>
            <a:lvl1pPr marR="0" lvl="0">
              <a:spcBef>
                <a:spcPts val="1200"/>
              </a:spcBef>
              <a:spcAft>
                <a:spcPts val="0"/>
              </a:spcAft>
              <a:tabLst>
                <a:tab pos="228600" algn="l"/>
                <a:tab pos="457200" algn="l"/>
              </a:tabLst>
              <a:defRPr sz="1600">
                <a:latin typeface="Arial" panose="020B0604020202020204" pitchFamily="34" charset="0"/>
                <a:ea typeface="Calibri" panose="020F0502020204030204" pitchFamily="34" charset="0"/>
              </a:defRPr>
            </a:lvl1pPr>
          </a:lstStyle>
          <a:p>
            <a:pPr marR="0" lvl="0">
              <a:spcBef>
                <a:spcPts val="1200"/>
              </a:spcBef>
              <a:spcAft>
                <a:spcPts val="0"/>
              </a:spcAft>
              <a:tabLst>
                <a:tab pos="228600" algn="l"/>
                <a:tab pos="457200" algn="l"/>
              </a:tabLst>
            </a:pPr>
            <a:r>
              <a:rPr lang="en-CA" b="1" dirty="0">
                <a:effectLst/>
                <a:latin typeface="Arial" panose="020B0604020202020204" pitchFamily="34" charset="0"/>
                <a:ea typeface="Calibri" panose="020F0502020204030204" pitchFamily="34" charset="0"/>
              </a:rPr>
              <a:t>Seek their </a:t>
            </a:r>
            <a:r>
              <a:rPr lang="en-CA" b="1" dirty="0">
                <a:latin typeface="Arial" panose="020B0604020202020204" pitchFamily="34" charset="0"/>
                <a:ea typeface="Calibri" panose="020F0502020204030204" pitchFamily="34" charset="0"/>
              </a:rPr>
              <a:t>views </a:t>
            </a:r>
            <a:r>
              <a:rPr lang="en-CA" dirty="0">
                <a:latin typeface="Arial" panose="020B0604020202020204" pitchFamily="34" charset="0"/>
                <a:ea typeface="Calibri" panose="020F0502020204030204" pitchFamily="34" charset="0"/>
              </a:rPr>
              <a:t>on the </a:t>
            </a:r>
            <a:r>
              <a:rPr lang="en-CA" dirty="0">
                <a:effectLst/>
                <a:latin typeface="Arial" panose="020B0604020202020204" pitchFamily="34" charset="0"/>
                <a:ea typeface="Calibri" panose="020F0502020204030204" pitchFamily="34" charset="0"/>
              </a:rPr>
              <a:t>preparation, implementation and revision of the employment equity plan</a:t>
            </a:r>
            <a:endParaRPr lang="en-CA" sz="1400" dirty="0">
              <a:effectLst/>
              <a:latin typeface="Arial" panose="020B0604020202020204" pitchFamily="34" charset="0"/>
              <a:ea typeface="Calibri" panose="020F0502020204030204" pitchFamily="34" charset="0"/>
            </a:endParaRPr>
          </a:p>
          <a:p>
            <a:endParaRPr lang="en-CA" dirty="0"/>
          </a:p>
        </p:txBody>
      </p:sp>
      <p:sp>
        <p:nvSpPr>
          <p:cNvPr id="8" name="TextBox 7">
            <a:extLst>
              <a:ext uri="{FF2B5EF4-FFF2-40B4-BE49-F238E27FC236}">
                <a16:creationId xmlns:a16="http://schemas.microsoft.com/office/drawing/2014/main" id="{87404727-A60E-672D-73FD-97E44AAD72AA}"/>
              </a:ext>
            </a:extLst>
          </p:cNvPr>
          <p:cNvSpPr txBox="1"/>
          <p:nvPr/>
        </p:nvSpPr>
        <p:spPr>
          <a:xfrm>
            <a:off x="8098247" y="1946879"/>
            <a:ext cx="3123388" cy="1969769"/>
          </a:xfrm>
          <a:prstGeom prst="rect">
            <a:avLst/>
          </a:prstGeom>
          <a:solidFill>
            <a:schemeClr val="accent2">
              <a:lumMod val="20000"/>
              <a:lumOff val="80000"/>
            </a:schemeClr>
          </a:solidFill>
          <a:ln w="12700">
            <a:solidFill>
              <a:schemeClr val="accent3"/>
            </a:solidFill>
            <a:prstDash val="dashDot"/>
          </a:ln>
        </p:spPr>
        <p:txBody>
          <a:bodyPr wrap="square">
            <a:noAutofit/>
          </a:bodyPr>
          <a:lstStyle>
            <a:defPPr>
              <a:defRPr lang="en-US"/>
            </a:defPPr>
            <a:lvl1pPr marR="0" lvl="0">
              <a:spcBef>
                <a:spcPts val="1200"/>
              </a:spcBef>
              <a:spcAft>
                <a:spcPts val="0"/>
              </a:spcAft>
              <a:tabLst>
                <a:tab pos="228600" algn="l"/>
                <a:tab pos="457200" algn="l"/>
              </a:tabLst>
              <a:defRPr sz="1600">
                <a:latin typeface="Arial" panose="020B0604020202020204" pitchFamily="34" charset="0"/>
                <a:ea typeface="Calibri" panose="020F0502020204030204" pitchFamily="34" charset="0"/>
              </a:defRPr>
            </a:lvl1pPr>
          </a:lstStyle>
          <a:p>
            <a:pPr marR="0" lvl="0">
              <a:spcBef>
                <a:spcPts val="1200"/>
              </a:spcBef>
              <a:spcAft>
                <a:spcPts val="0"/>
              </a:spcAft>
              <a:tabLst>
                <a:tab pos="228600" algn="l"/>
                <a:tab pos="457200" algn="l"/>
              </a:tabLst>
            </a:pPr>
            <a:r>
              <a:rPr lang="en-CA" b="1" dirty="0">
                <a:effectLst/>
                <a:latin typeface="Arial" panose="020B0604020202020204" pitchFamily="34" charset="0"/>
                <a:ea typeface="Calibri" panose="020F0502020204030204" pitchFamily="34" charset="0"/>
              </a:rPr>
              <a:t>Determine ways</a:t>
            </a:r>
            <a:r>
              <a:rPr lang="en-CA" dirty="0">
                <a:effectLst/>
                <a:latin typeface="Arial" panose="020B0604020202020204" pitchFamily="34" charset="0"/>
                <a:ea typeface="Calibri" panose="020F0502020204030204" pitchFamily="34" charset="0"/>
              </a:rPr>
              <a:t> to minimize adverse impacts of seniority rights with respect to a layoff or recall on employment opportunities of persons in designated groups</a:t>
            </a:r>
            <a:endParaRPr lang="en-CA" sz="1400" dirty="0">
              <a:effectLst/>
              <a:latin typeface="Arial" panose="020B0604020202020204" pitchFamily="34" charset="0"/>
              <a:ea typeface="Calibri" panose="020F0502020204030204" pitchFamily="34" charset="0"/>
            </a:endParaRPr>
          </a:p>
        </p:txBody>
      </p:sp>
      <p:sp>
        <p:nvSpPr>
          <p:cNvPr id="9" name="TextBox 8">
            <a:extLst>
              <a:ext uri="{FF2B5EF4-FFF2-40B4-BE49-F238E27FC236}">
                <a16:creationId xmlns:a16="http://schemas.microsoft.com/office/drawing/2014/main" id="{F5BB639D-DC8C-6430-4BAE-0EAC9A436E14}"/>
              </a:ext>
            </a:extLst>
          </p:cNvPr>
          <p:cNvSpPr txBox="1"/>
          <p:nvPr/>
        </p:nvSpPr>
        <p:spPr>
          <a:xfrm>
            <a:off x="686868" y="5245986"/>
            <a:ext cx="10269890" cy="1015663"/>
          </a:xfrm>
          <a:prstGeom prst="rect">
            <a:avLst/>
          </a:prstGeom>
          <a:noFill/>
        </p:spPr>
        <p:txBody>
          <a:bodyPr wrap="square">
            <a:spAutoFit/>
          </a:bodyPr>
          <a:lstStyle/>
          <a:p>
            <a:pPr marL="0" marR="0" algn="ctr">
              <a:spcBef>
                <a:spcPts val="0"/>
              </a:spcBef>
              <a:spcAft>
                <a:spcPts val="0"/>
              </a:spcAft>
            </a:pPr>
            <a:r>
              <a:rPr lang="en-CA" sz="2000" dirty="0">
                <a:latin typeface="Arial" panose="020B0604020202020204" pitchFamily="34" charset="0"/>
                <a:ea typeface="Calibri" panose="020F0502020204030204" pitchFamily="34" charset="0"/>
              </a:rPr>
              <a:t>Currently, e</a:t>
            </a:r>
            <a:r>
              <a:rPr lang="en-CA" sz="2000" dirty="0">
                <a:effectLst/>
                <a:latin typeface="Arial" panose="020B0604020202020204" pitchFamily="34" charset="0"/>
                <a:ea typeface="Calibri" panose="020F0502020204030204" pitchFamily="34" charset="0"/>
              </a:rPr>
              <a:t>mployers </a:t>
            </a:r>
            <a:r>
              <a:rPr lang="en-CA" sz="2000" b="1" dirty="0">
                <a:effectLst/>
                <a:latin typeface="Arial" panose="020B0604020202020204" pitchFamily="34" charset="0"/>
                <a:ea typeface="Calibri" panose="020F0502020204030204" pitchFamily="34" charset="0"/>
              </a:rPr>
              <a:t>must communicate information to employees </a:t>
            </a:r>
            <a:r>
              <a:rPr lang="en-CA" sz="2000" dirty="0">
                <a:effectLst/>
                <a:latin typeface="Arial" panose="020B0604020202020204" pitchFamily="34" charset="0"/>
                <a:ea typeface="Calibri" panose="020F0502020204030204" pitchFamily="34" charset="0"/>
              </a:rPr>
              <a:t>regarding the purpose, measures, and progress made in implementing employment equity, but </a:t>
            </a:r>
            <a:r>
              <a:rPr lang="en-CA" sz="2000" b="1" dirty="0">
                <a:effectLst/>
                <a:latin typeface="Arial" panose="020B0604020202020204" pitchFamily="34" charset="0"/>
                <a:ea typeface="Calibri" panose="020F0502020204030204" pitchFamily="34" charset="0"/>
              </a:rPr>
              <a:t>they do not have to consult with members of designated groups</a:t>
            </a:r>
            <a:endParaRPr lang="en-CA" b="1"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48200789"/>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F8BF9B6-DCE1-0DB3-4308-6A423C18D773}"/>
              </a:ext>
            </a:extLst>
          </p:cNvPr>
          <p:cNvSpPr>
            <a:spLocks noGrp="1"/>
          </p:cNvSpPr>
          <p:nvPr>
            <p:ph type="sldNum" sz="quarter" idx="12"/>
          </p:nvPr>
        </p:nvSpPr>
        <p:spPr/>
        <p:txBody>
          <a:bodyPr/>
          <a:lstStyle/>
          <a:p>
            <a:fld id="{32D4B517-E49B-41B6-9DBC-23634E0F1CDC}" type="slidenum">
              <a:rPr lang="en-CA" smtClean="0"/>
              <a:t>14</a:t>
            </a:fld>
            <a:endParaRPr lang="en-CA" dirty="0"/>
          </a:p>
        </p:txBody>
      </p:sp>
      <p:sp>
        <p:nvSpPr>
          <p:cNvPr id="4" name="Title 3">
            <a:extLst>
              <a:ext uri="{FF2B5EF4-FFF2-40B4-BE49-F238E27FC236}">
                <a16:creationId xmlns:a16="http://schemas.microsoft.com/office/drawing/2014/main" id="{23FFB083-8DF9-AA24-0983-4C3465ADE7B5}"/>
              </a:ext>
            </a:extLst>
          </p:cNvPr>
          <p:cNvSpPr>
            <a:spLocks noGrp="1"/>
          </p:cNvSpPr>
          <p:nvPr>
            <p:ph type="title"/>
          </p:nvPr>
        </p:nvSpPr>
        <p:spPr/>
        <p:txBody>
          <a:bodyPr/>
          <a:lstStyle/>
          <a:p>
            <a:r>
              <a:rPr lang="en-CA" sz="2800" dirty="0"/>
              <a:t>Task Force Recommendations: Meaningful Consultations</a:t>
            </a:r>
            <a:endParaRPr lang="en-US" dirty="0"/>
          </a:p>
        </p:txBody>
      </p:sp>
      <p:sp>
        <p:nvSpPr>
          <p:cNvPr id="5" name="TextBox 4">
            <a:extLst>
              <a:ext uri="{FF2B5EF4-FFF2-40B4-BE49-F238E27FC236}">
                <a16:creationId xmlns:a16="http://schemas.microsoft.com/office/drawing/2014/main" id="{20BB08B9-19C5-42D6-AED7-59359EE12489}"/>
              </a:ext>
            </a:extLst>
          </p:cNvPr>
          <p:cNvSpPr txBox="1"/>
          <p:nvPr/>
        </p:nvSpPr>
        <p:spPr>
          <a:xfrm>
            <a:off x="399623" y="1261666"/>
            <a:ext cx="11392753" cy="923330"/>
          </a:xfrm>
          <a:prstGeom prst="rect">
            <a:avLst/>
          </a:prstGeom>
          <a:noFill/>
        </p:spPr>
        <p:txBody>
          <a:bodyPr wrap="square">
            <a:spAutoFit/>
          </a:bodyPr>
          <a:lstStyle/>
          <a:p>
            <a:pPr marL="0" marR="0">
              <a:spcBef>
                <a:spcPts val="0"/>
              </a:spcBef>
              <a:spcAft>
                <a:spcPts val="0"/>
              </a:spcAft>
            </a:pPr>
            <a:r>
              <a:rPr lang="en-CA" dirty="0">
                <a:effectLst/>
                <a:latin typeface="Arial" panose="020B0604020202020204" pitchFamily="34" charset="0"/>
                <a:ea typeface="Calibri" panose="020F0502020204030204" pitchFamily="34" charset="0"/>
              </a:rPr>
              <a:t>The Task Force stresses the importance of </a:t>
            </a:r>
            <a:r>
              <a:rPr lang="en-CA" b="1" dirty="0">
                <a:effectLst/>
                <a:latin typeface="Arial" panose="020B0604020202020204" pitchFamily="34" charset="0"/>
                <a:ea typeface="Calibri" panose="020F0502020204030204" pitchFamily="34" charset="0"/>
              </a:rPr>
              <a:t>two-way dialogue </a:t>
            </a:r>
            <a:r>
              <a:rPr lang="en-CA" dirty="0">
                <a:effectLst/>
                <a:latin typeface="Arial" panose="020B0604020202020204" pitchFamily="34" charset="0"/>
                <a:ea typeface="Calibri" panose="020F0502020204030204" pitchFamily="34" charset="0"/>
              </a:rPr>
              <a:t>between employers and employees, and ongoing collaboration with members of designated groups to better </a:t>
            </a:r>
            <a:r>
              <a:rPr lang="en-CA" b="1" dirty="0">
                <a:effectLst/>
                <a:latin typeface="Arial" panose="020B0604020202020204" pitchFamily="34" charset="0"/>
                <a:ea typeface="Calibri" panose="020F0502020204030204" pitchFamily="34" charset="0"/>
              </a:rPr>
              <a:t>understand their experiences in the workplace </a:t>
            </a:r>
            <a:r>
              <a:rPr lang="en-CA" dirty="0">
                <a:effectLst/>
                <a:latin typeface="Arial" panose="020B0604020202020204" pitchFamily="34" charset="0"/>
                <a:ea typeface="Calibri" panose="020F0502020204030204" pitchFamily="34" charset="0"/>
              </a:rPr>
              <a:t>and </a:t>
            </a:r>
            <a:r>
              <a:rPr lang="en-CA" b="1" dirty="0">
                <a:effectLst/>
                <a:latin typeface="Arial" panose="020B0604020202020204" pitchFamily="34" charset="0"/>
                <a:ea typeface="Calibri" panose="020F0502020204030204" pitchFamily="34" charset="0"/>
              </a:rPr>
              <a:t>remove employment barriers they face.</a:t>
            </a:r>
            <a:endParaRPr lang="en-CA" sz="1600" b="1" dirty="0">
              <a:effectLst/>
              <a:latin typeface="Arial" panose="020B060402020202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404BF356-B06D-C9A1-A873-A6766EE2554B}"/>
              </a:ext>
            </a:extLst>
          </p:cNvPr>
          <p:cNvSpPr txBox="1"/>
          <p:nvPr/>
        </p:nvSpPr>
        <p:spPr>
          <a:xfrm>
            <a:off x="399623" y="2389370"/>
            <a:ext cx="11182777" cy="3970318"/>
          </a:xfrm>
          <a:prstGeom prst="rect">
            <a:avLst/>
          </a:prstGeom>
          <a:noFill/>
        </p:spPr>
        <p:txBody>
          <a:bodyPr wrap="square">
            <a:spAutoFit/>
          </a:bodyPr>
          <a:lstStyle/>
          <a:p>
            <a:pPr marL="0" marR="0">
              <a:spcBef>
                <a:spcPts val="1200"/>
              </a:spcBef>
              <a:spcAft>
                <a:spcPts val="0"/>
              </a:spcAft>
            </a:pPr>
            <a:r>
              <a:rPr lang="en-CA" sz="1600" b="1" dirty="0">
                <a:solidFill>
                  <a:srgbClr val="000000"/>
                </a:solidFill>
                <a:effectLst/>
                <a:latin typeface="Arial" panose="020B0604020202020204" pitchFamily="34" charset="0"/>
                <a:ea typeface="Calibri" panose="020F0502020204030204" pitchFamily="34" charset="0"/>
              </a:rPr>
              <a:t>The Task Force recommends:</a:t>
            </a:r>
          </a:p>
          <a:p>
            <a:pPr marL="285750" indent="-285750">
              <a:spcBef>
                <a:spcPts val="1200"/>
              </a:spcBef>
              <a:buFont typeface="Arial" panose="020B0604020202020204" pitchFamily="34" charset="0"/>
              <a:buChar char="•"/>
            </a:pPr>
            <a:r>
              <a:rPr lang="en-CA" sz="1600" dirty="0">
                <a:latin typeface="Arial" panose="020B0604020202020204" pitchFamily="34" charset="0"/>
                <a:ea typeface="Calibri" panose="020F0502020204030204" pitchFamily="34" charset="0"/>
              </a:rPr>
              <a:t>I</a:t>
            </a:r>
            <a:r>
              <a:rPr lang="en-CA" sz="1600" dirty="0">
                <a:effectLst/>
                <a:latin typeface="Arial" panose="020B0604020202020204" pitchFamily="34" charset="0"/>
                <a:ea typeface="Calibri" panose="020F0502020204030204" pitchFamily="34" charset="0"/>
              </a:rPr>
              <a:t>ntroducing a </a:t>
            </a:r>
            <a:r>
              <a:rPr lang="en-CA" sz="1600" b="1" dirty="0">
                <a:effectLst/>
                <a:latin typeface="Arial" panose="020B0604020202020204" pitchFamily="34" charset="0"/>
                <a:ea typeface="Calibri" panose="020F0502020204030204" pitchFamily="34" charset="0"/>
              </a:rPr>
              <a:t>legislative requirement for the creation of Joint Employment Equity Committees</a:t>
            </a:r>
          </a:p>
          <a:p>
            <a:pPr lvl="1">
              <a:spcBef>
                <a:spcPts val="1200"/>
              </a:spcBef>
              <a:tabLst>
                <a:tab pos="228600" algn="l"/>
                <a:tab pos="457200" algn="l"/>
              </a:tabLst>
            </a:pPr>
            <a:r>
              <a:rPr lang="en-CA" sz="1600" dirty="0">
                <a:latin typeface="Arial" panose="020B0604020202020204" pitchFamily="34" charset="0"/>
                <a:ea typeface="Calibri" panose="020F0502020204030204" pitchFamily="34" charset="0"/>
              </a:rPr>
              <a:t>It would be made up </a:t>
            </a:r>
            <a:r>
              <a:rPr lang="en-CA" sz="1600" dirty="0">
                <a:effectLst/>
                <a:latin typeface="Arial" panose="020B0604020202020204" pitchFamily="34" charset="0"/>
                <a:ea typeface="Calibri" panose="020F0502020204030204" pitchFamily="34" charset="0"/>
              </a:rPr>
              <a:t>of representatives of management</a:t>
            </a:r>
            <a:r>
              <a:rPr lang="en-CA" sz="1600" dirty="0">
                <a:solidFill>
                  <a:srgbClr val="FF0000"/>
                </a:solidFill>
                <a:effectLst/>
                <a:latin typeface="Arial" panose="020B0604020202020204" pitchFamily="34" charset="0"/>
                <a:ea typeface="Calibri" panose="020F0502020204030204" pitchFamily="34" charset="0"/>
              </a:rPr>
              <a:t> </a:t>
            </a:r>
            <a:r>
              <a:rPr lang="en-CA" sz="1600" dirty="0">
                <a:effectLst/>
                <a:latin typeface="Arial" panose="020B0604020202020204" pitchFamily="34" charset="0"/>
                <a:ea typeface="Calibri" panose="020F0502020204030204" pitchFamily="34" charset="0"/>
              </a:rPr>
              <a:t>and employees, with the aim of creating collaborative spaces to identify and remove barriers</a:t>
            </a:r>
          </a:p>
          <a:p>
            <a:pPr marL="285750" indent="-285750">
              <a:spcBef>
                <a:spcPts val="1200"/>
              </a:spcBef>
              <a:buFont typeface="Arial" panose="020B0604020202020204" pitchFamily="34" charset="0"/>
              <a:buChar char="•"/>
            </a:pPr>
            <a:r>
              <a:rPr lang="en-CA" sz="1600" dirty="0">
                <a:latin typeface="Arial" panose="020B0604020202020204" pitchFamily="34" charset="0"/>
                <a:ea typeface="Calibri" panose="020F0502020204030204" pitchFamily="34" charset="0"/>
              </a:rPr>
              <a:t>P</a:t>
            </a:r>
            <a:r>
              <a:rPr lang="en-CA" sz="1600" dirty="0">
                <a:effectLst/>
                <a:latin typeface="Arial" panose="020B0604020202020204" pitchFamily="34" charset="0"/>
                <a:ea typeface="Calibri" panose="020F0502020204030204" pitchFamily="34" charset="0"/>
              </a:rPr>
              <a:t>roviding </a:t>
            </a:r>
            <a:r>
              <a:rPr lang="en-CA" sz="1600" b="1" dirty="0">
                <a:effectLst/>
                <a:latin typeface="Arial" panose="020B0604020202020204" pitchFamily="34" charset="0"/>
                <a:ea typeface="Calibri" panose="020F0502020204030204" pitchFamily="34" charset="0"/>
              </a:rPr>
              <a:t>training for Joint Employment Equity Committee members </a:t>
            </a:r>
            <a:r>
              <a:rPr lang="en-CA" sz="1600" dirty="0">
                <a:effectLst/>
                <a:latin typeface="Arial" panose="020B0604020202020204" pitchFamily="34" charset="0"/>
                <a:ea typeface="Calibri" panose="020F0502020204030204" pitchFamily="34" charset="0"/>
              </a:rPr>
              <a:t>to support them in carrying out their responsibilities</a:t>
            </a:r>
          </a:p>
          <a:p>
            <a:pPr marL="285750" indent="-285750">
              <a:spcBef>
                <a:spcPts val="1200"/>
              </a:spcBef>
              <a:buFont typeface="Arial" panose="020B0604020202020204" pitchFamily="34" charset="0"/>
              <a:buChar char="•"/>
            </a:pPr>
            <a:r>
              <a:rPr lang="en-CA" sz="1600" dirty="0">
                <a:latin typeface="Arial" panose="020B0604020202020204" pitchFamily="34" charset="0"/>
                <a:ea typeface="Calibri" panose="020F0502020204030204" pitchFamily="34" charset="0"/>
              </a:rPr>
              <a:t>S</a:t>
            </a:r>
            <a:r>
              <a:rPr lang="en-CA" sz="1600" dirty="0">
                <a:effectLst/>
                <a:latin typeface="Arial" panose="020B0604020202020204" pitchFamily="34" charset="0"/>
                <a:ea typeface="Calibri" panose="020F0502020204030204" pitchFamily="34" charset="0"/>
              </a:rPr>
              <a:t>triving to ensure that Joint Employment Equity Committees have </a:t>
            </a:r>
            <a:r>
              <a:rPr lang="en-CA" sz="1600" b="1" dirty="0">
                <a:effectLst/>
                <a:latin typeface="Arial" panose="020B0604020202020204" pitchFamily="34" charset="0"/>
                <a:ea typeface="Calibri" panose="020F0502020204030204" pitchFamily="34" charset="0"/>
              </a:rPr>
              <a:t>representation for each of the employment equity groups</a:t>
            </a:r>
            <a:r>
              <a:rPr lang="en-CA" sz="1600" dirty="0">
                <a:effectLst/>
                <a:latin typeface="Arial" panose="020B0604020202020204" pitchFamily="34" charset="0"/>
                <a:ea typeface="Calibri" panose="020F0502020204030204" pitchFamily="34" charset="0"/>
              </a:rPr>
              <a:t>, and employees from </a:t>
            </a:r>
            <a:r>
              <a:rPr lang="en-CA" sz="1600" b="1" dirty="0">
                <a:effectLst/>
                <a:latin typeface="Arial" panose="020B0604020202020204" pitchFamily="34" charset="0"/>
                <a:ea typeface="Calibri" panose="020F0502020204030204" pitchFamily="34" charset="0"/>
              </a:rPr>
              <a:t>across the work life cycle</a:t>
            </a:r>
          </a:p>
          <a:p>
            <a:pPr marL="285750" indent="-285750">
              <a:spcBef>
                <a:spcPts val="1200"/>
              </a:spcBef>
              <a:buFont typeface="Arial" panose="020B0604020202020204" pitchFamily="34" charset="0"/>
              <a:buChar char="•"/>
            </a:pPr>
            <a:r>
              <a:rPr lang="en-CA" sz="1600" dirty="0">
                <a:latin typeface="Arial" panose="020B0604020202020204" pitchFamily="34" charset="0"/>
                <a:ea typeface="Calibri" panose="020F0502020204030204" pitchFamily="34" charset="0"/>
              </a:rPr>
              <a:t>I</a:t>
            </a:r>
            <a:r>
              <a:rPr lang="en-CA" sz="1600" dirty="0">
                <a:effectLst/>
                <a:latin typeface="Arial" panose="020B0604020202020204" pitchFamily="34" charset="0"/>
                <a:ea typeface="Calibri" panose="020F0502020204030204" pitchFamily="34" charset="0"/>
              </a:rPr>
              <a:t>ncluding </a:t>
            </a:r>
            <a:r>
              <a:rPr lang="en-CA" sz="1600" b="1" dirty="0">
                <a:effectLst/>
                <a:latin typeface="Arial" panose="020B0604020202020204" pitchFamily="34" charset="0"/>
                <a:ea typeface="Calibri" panose="020F0502020204030204" pitchFamily="34" charset="0"/>
              </a:rPr>
              <a:t>comprehensive protection </a:t>
            </a:r>
            <a:r>
              <a:rPr lang="en-CA" sz="1600" dirty="0">
                <a:effectLst/>
                <a:latin typeface="Arial" panose="020B0604020202020204" pitchFamily="34" charset="0"/>
                <a:ea typeface="Calibri" panose="020F0502020204030204" pitchFamily="34" charset="0"/>
              </a:rPr>
              <a:t>under the Act for Committee members </a:t>
            </a:r>
            <a:r>
              <a:rPr lang="en-CA" sz="1600" b="1" dirty="0">
                <a:effectLst/>
                <a:latin typeface="Arial" panose="020B0604020202020204" pitchFamily="34" charset="0"/>
                <a:ea typeface="Calibri" panose="020F0502020204030204" pitchFamily="34" charset="0"/>
              </a:rPr>
              <a:t>against reprisals </a:t>
            </a:r>
            <a:r>
              <a:rPr lang="en-CA" sz="1600" dirty="0">
                <a:effectLst/>
                <a:latin typeface="Arial" panose="020B0604020202020204" pitchFamily="34" charset="0"/>
                <a:ea typeface="Calibri" panose="020F0502020204030204" pitchFamily="34" charset="0"/>
              </a:rPr>
              <a:t>by the employer or bargaining agent</a:t>
            </a:r>
          </a:p>
          <a:p>
            <a:pPr marL="285750" indent="-285750">
              <a:spcBef>
                <a:spcPts val="1200"/>
              </a:spcBef>
              <a:buFont typeface="Arial" panose="020B0604020202020204" pitchFamily="34" charset="0"/>
              <a:buChar char="•"/>
            </a:pPr>
            <a:r>
              <a:rPr lang="en-CA" sz="1600" dirty="0">
                <a:latin typeface="Arial" panose="020B0604020202020204" pitchFamily="34" charset="0"/>
                <a:ea typeface="Calibri" panose="020F0502020204030204" pitchFamily="34" charset="0"/>
              </a:rPr>
              <a:t>P</a:t>
            </a:r>
            <a:r>
              <a:rPr lang="en-CA" sz="1600" dirty="0">
                <a:effectLst/>
                <a:latin typeface="Arial" panose="020B0604020202020204" pitchFamily="34" charset="0"/>
                <a:ea typeface="Calibri" panose="020F0502020204030204" pitchFamily="34" charset="0"/>
              </a:rPr>
              <a:t>ermitting the </a:t>
            </a:r>
            <a:r>
              <a:rPr lang="en-CA" sz="1600" b="1" dirty="0">
                <a:effectLst/>
                <a:latin typeface="Arial" panose="020B0604020202020204" pitchFamily="34" charset="0"/>
                <a:ea typeface="Calibri" panose="020F0502020204030204" pitchFamily="34" charset="0"/>
              </a:rPr>
              <a:t>Committee to collect, analyze, and review relevant data </a:t>
            </a:r>
            <a:r>
              <a:rPr lang="en-CA" sz="1600" dirty="0">
                <a:effectLst/>
                <a:latin typeface="Arial" panose="020B0604020202020204" pitchFamily="34" charset="0"/>
                <a:ea typeface="Calibri" panose="020F0502020204030204" pitchFamily="34" charset="0"/>
              </a:rPr>
              <a:t>to assist the employer with implementing employment equity</a:t>
            </a:r>
            <a:endParaRPr lang="en-CA" sz="1600" b="1" dirty="0">
              <a:solidFill>
                <a:srgbClr val="000000"/>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507158485"/>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6189ABE-1EE9-65BD-7FA5-65A7829A35AB}"/>
              </a:ext>
            </a:extLst>
          </p:cNvPr>
          <p:cNvSpPr>
            <a:spLocks noGrp="1"/>
          </p:cNvSpPr>
          <p:nvPr>
            <p:ph type="sldNum" sz="quarter" idx="12"/>
          </p:nvPr>
        </p:nvSpPr>
        <p:spPr/>
        <p:txBody>
          <a:bodyPr/>
          <a:lstStyle/>
          <a:p>
            <a:fld id="{32D4B517-E49B-41B6-9DBC-23634E0F1CDC}" type="slidenum">
              <a:rPr lang="en-CA" smtClean="0"/>
              <a:t>15</a:t>
            </a:fld>
            <a:endParaRPr lang="en-CA" dirty="0"/>
          </a:p>
        </p:txBody>
      </p:sp>
      <p:sp>
        <p:nvSpPr>
          <p:cNvPr id="4" name="Title 3">
            <a:extLst>
              <a:ext uri="{FF2B5EF4-FFF2-40B4-BE49-F238E27FC236}">
                <a16:creationId xmlns:a16="http://schemas.microsoft.com/office/drawing/2014/main" id="{84276D76-D25D-1AED-DC84-E88EB5C52146}"/>
              </a:ext>
            </a:extLst>
          </p:cNvPr>
          <p:cNvSpPr>
            <a:spLocks noGrp="1"/>
          </p:cNvSpPr>
          <p:nvPr>
            <p:ph type="title"/>
          </p:nvPr>
        </p:nvSpPr>
        <p:spPr>
          <a:xfrm>
            <a:off x="1012265" y="138062"/>
            <a:ext cx="10025190" cy="878670"/>
          </a:xfrm>
        </p:spPr>
        <p:txBody>
          <a:bodyPr>
            <a:normAutofit/>
          </a:bodyPr>
          <a:lstStyle/>
          <a:p>
            <a:pPr marL="0" indent="0"/>
            <a:r>
              <a:rPr lang="en-CA" sz="2400" dirty="0"/>
              <a:t>Topics and Questions for Consultation: Meaningful Consultations </a:t>
            </a:r>
            <a:endParaRPr lang="en-US" sz="2400" dirty="0"/>
          </a:p>
        </p:txBody>
      </p:sp>
      <p:sp>
        <p:nvSpPr>
          <p:cNvPr id="6" name="TextBox 5">
            <a:extLst>
              <a:ext uri="{FF2B5EF4-FFF2-40B4-BE49-F238E27FC236}">
                <a16:creationId xmlns:a16="http://schemas.microsoft.com/office/drawing/2014/main" id="{56D34BE6-4C0A-72E1-AFB3-7635D165A42E}"/>
              </a:ext>
            </a:extLst>
          </p:cNvPr>
          <p:cNvSpPr txBox="1"/>
          <p:nvPr/>
        </p:nvSpPr>
        <p:spPr>
          <a:xfrm>
            <a:off x="549675" y="1016732"/>
            <a:ext cx="10950369" cy="5447645"/>
          </a:xfrm>
          <a:prstGeom prst="rect">
            <a:avLst/>
          </a:prstGeom>
          <a:noFill/>
        </p:spPr>
        <p:txBody>
          <a:bodyPr wrap="square">
            <a:spAutoFit/>
          </a:bodyPr>
          <a:lstStyle/>
          <a:p>
            <a:pPr marL="457200" indent="-457200">
              <a:spcBef>
                <a:spcPts val="600"/>
              </a:spcBef>
              <a:spcAft>
                <a:spcPts val="600"/>
              </a:spcAft>
              <a:buFont typeface="+mj-lt"/>
              <a:buAutoNum type="arabicPeriod"/>
            </a:pPr>
            <a:r>
              <a:rPr lang="en-CA" dirty="0">
                <a:effectLst/>
                <a:latin typeface="Arial" panose="020B0604020202020204" pitchFamily="34" charset="0"/>
                <a:ea typeface="Calibri" panose="020F0502020204030204" pitchFamily="34" charset="0"/>
              </a:rPr>
              <a:t>Would you have concerns with including a requirement to create Joint Employment Equity Committees under the Act? If so, how could we address them?</a:t>
            </a:r>
          </a:p>
          <a:p>
            <a:pPr marL="914400" lvl="1" indent="-457200">
              <a:spcBef>
                <a:spcPts val="600"/>
              </a:spcBef>
              <a:spcAft>
                <a:spcPts val="600"/>
              </a:spcAft>
              <a:buAutoNum type="alphaLcPeriod"/>
            </a:pPr>
            <a:r>
              <a:rPr lang="en-CA" dirty="0">
                <a:effectLst/>
                <a:latin typeface="Arial" panose="020B0604020202020204" pitchFamily="34" charset="0"/>
                <a:ea typeface="Calibri" panose="020F0502020204030204" pitchFamily="34" charset="0"/>
              </a:rPr>
              <a:t>What role/function could a Joint Employment Equity Committee serve to have a meaningful impact on employment equity in the workplace?</a:t>
            </a:r>
          </a:p>
          <a:p>
            <a:pPr marL="914400" lvl="1" indent="-457200">
              <a:spcBef>
                <a:spcPts val="600"/>
              </a:spcBef>
              <a:spcAft>
                <a:spcPts val="600"/>
              </a:spcAft>
              <a:buAutoNum type="alphaLcPeriod"/>
            </a:pPr>
            <a:r>
              <a:rPr lang="en-CA" dirty="0">
                <a:latin typeface="Arial" panose="020B0604020202020204" pitchFamily="34" charset="0"/>
                <a:ea typeface="Calibri" panose="020F0502020204030204" pitchFamily="34" charset="0"/>
              </a:rPr>
              <a:t>Would you have concerns with requiring a minimum number of five Joint Employment Equity Committee members, at least half of whom would not exercise managerial functions? If so, how could we address them? </a:t>
            </a:r>
          </a:p>
          <a:p>
            <a:pPr marL="914400" lvl="1" indent="-457200">
              <a:spcBef>
                <a:spcPts val="600"/>
              </a:spcBef>
              <a:spcAft>
                <a:spcPts val="600"/>
              </a:spcAft>
              <a:buAutoNum type="alphaLcPeriod"/>
            </a:pPr>
            <a:r>
              <a:rPr lang="en-CA" dirty="0">
                <a:latin typeface="Arial" panose="020B0604020202020204" pitchFamily="34" charset="0"/>
                <a:ea typeface="Calibri" panose="020F0502020204030204" pitchFamily="34" charset="0"/>
              </a:rPr>
              <a:t>Would you have concerns with Joint Employment Equity Committees striving to represent each designated groups, where possible, as the Task Force recommends? If so, how could we address them? </a:t>
            </a:r>
          </a:p>
          <a:p>
            <a:pPr marL="342900" indent="-342900">
              <a:spcBef>
                <a:spcPts val="600"/>
              </a:spcBef>
              <a:spcAft>
                <a:spcPts val="600"/>
              </a:spcAft>
              <a:buAutoNum type="arabicPeriod"/>
              <a:tabLst>
                <a:tab pos="627063" algn="l"/>
              </a:tabLst>
            </a:pPr>
            <a:r>
              <a:rPr lang="en-CA" dirty="0">
                <a:effectLst/>
                <a:latin typeface="Arial" panose="020B0604020202020204" pitchFamily="34" charset="0"/>
                <a:ea typeface="Calibri" panose="020F0502020204030204" pitchFamily="34" charset="0"/>
              </a:rPr>
              <a:t>If Joint Employment Equity Committees were not established, how could meaningful consultations between employers and designated groups occur under the Act?</a:t>
            </a:r>
          </a:p>
          <a:p>
            <a:pPr marL="342900" indent="-342900">
              <a:spcBef>
                <a:spcPts val="600"/>
              </a:spcBef>
              <a:spcAft>
                <a:spcPts val="600"/>
              </a:spcAft>
              <a:buAutoNum type="arabicPeriod"/>
              <a:tabLst>
                <a:tab pos="627063" algn="l"/>
              </a:tabLst>
            </a:pPr>
            <a:r>
              <a:rPr lang="en-CA" dirty="0">
                <a:effectLst/>
                <a:latin typeface="Arial" panose="020B0604020202020204" pitchFamily="34" charset="0"/>
                <a:ea typeface="Calibri" panose="020F0502020204030204" pitchFamily="34" charset="0"/>
              </a:rPr>
              <a:t>What approaches could be taken to ensure meaningful consultations include members of more than one designated group and members of sub-groups?</a:t>
            </a:r>
          </a:p>
          <a:p>
            <a:pPr marL="457200" indent="-457200">
              <a:spcBef>
                <a:spcPts val="600"/>
              </a:spcBef>
              <a:spcAft>
                <a:spcPts val="600"/>
              </a:spcAft>
              <a:buFont typeface="+mj-lt"/>
              <a:buAutoNum type="arabicPeriod"/>
            </a:pPr>
            <a:r>
              <a:rPr lang="en-CA" dirty="0">
                <a:effectLst/>
                <a:latin typeface="Arial" panose="020B0604020202020204" pitchFamily="34" charset="0"/>
                <a:ea typeface="Calibri" panose="020F0502020204030204" pitchFamily="34" charset="0"/>
              </a:rPr>
              <a:t>How could employers collect qualitative information on the lived employment experiences of members of designated groups and sub-groups? </a:t>
            </a:r>
          </a:p>
        </p:txBody>
      </p:sp>
    </p:spTree>
    <p:extLst>
      <p:ext uri="{BB962C8B-B14F-4D97-AF65-F5344CB8AC3E}">
        <p14:creationId xmlns:p14="http://schemas.microsoft.com/office/powerpoint/2010/main" val="86040435"/>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39F274-2D08-AD6C-F128-5FF046216037}"/>
              </a:ext>
            </a:extLst>
          </p:cNvPr>
          <p:cNvSpPr>
            <a:spLocks noGrp="1"/>
          </p:cNvSpPr>
          <p:nvPr>
            <p:ph type="sldNum" sz="quarter" idx="12"/>
          </p:nvPr>
        </p:nvSpPr>
        <p:spPr/>
        <p:txBody>
          <a:bodyPr/>
          <a:lstStyle/>
          <a:p>
            <a:fld id="{32D4B517-E49B-41B6-9DBC-23634E0F1CDC}" type="slidenum">
              <a:rPr lang="en-CA" smtClean="0"/>
              <a:t>16</a:t>
            </a:fld>
            <a:endParaRPr lang="en-CA" dirty="0"/>
          </a:p>
        </p:txBody>
      </p:sp>
      <p:sp>
        <p:nvSpPr>
          <p:cNvPr id="4" name="Title 3">
            <a:extLst>
              <a:ext uri="{FF2B5EF4-FFF2-40B4-BE49-F238E27FC236}">
                <a16:creationId xmlns:a16="http://schemas.microsoft.com/office/drawing/2014/main" id="{37C6115C-0094-A1C0-8371-5F51CEF8011A}"/>
              </a:ext>
            </a:extLst>
          </p:cNvPr>
          <p:cNvSpPr>
            <a:spLocks noGrp="1"/>
          </p:cNvSpPr>
          <p:nvPr>
            <p:ph type="title"/>
          </p:nvPr>
        </p:nvSpPr>
        <p:spPr>
          <a:xfrm>
            <a:off x="1012265" y="138062"/>
            <a:ext cx="7243976" cy="878670"/>
          </a:xfrm>
        </p:spPr>
        <p:txBody>
          <a:bodyPr>
            <a:normAutofit/>
          </a:bodyPr>
          <a:lstStyle/>
          <a:p>
            <a:r>
              <a:rPr lang="en-US" dirty="0">
                <a:solidFill>
                  <a:schemeClr val="tx2"/>
                </a:solidFill>
                <a:latin typeface="Calibri"/>
                <a:cs typeface="Calibri"/>
              </a:rPr>
              <a:t>Theme Three</a:t>
            </a:r>
            <a:endParaRPr lang="en-US" dirty="0">
              <a:solidFill>
                <a:schemeClr val="tx2"/>
              </a:solidFill>
            </a:endParaRPr>
          </a:p>
        </p:txBody>
      </p:sp>
      <p:sp>
        <p:nvSpPr>
          <p:cNvPr id="3" name="Content Placeholder 2">
            <a:extLst>
              <a:ext uri="{FF2B5EF4-FFF2-40B4-BE49-F238E27FC236}">
                <a16:creationId xmlns:a16="http://schemas.microsoft.com/office/drawing/2014/main" id="{27708522-688B-534A-6BC7-443171984105}"/>
              </a:ext>
            </a:extLst>
          </p:cNvPr>
          <p:cNvSpPr>
            <a:spLocks noGrp="1"/>
          </p:cNvSpPr>
          <p:nvPr>
            <p:ph idx="10"/>
          </p:nvPr>
        </p:nvSpPr>
        <p:spPr/>
        <p:txBody>
          <a:bodyPr/>
          <a:lstStyle/>
          <a:p>
            <a:pPr algn="ctr"/>
            <a:endParaRPr lang="en-CA" sz="4000" dirty="0"/>
          </a:p>
          <a:p>
            <a:pPr algn="ctr"/>
            <a:endParaRPr lang="en-CA" sz="4000" b="1" dirty="0"/>
          </a:p>
          <a:p>
            <a:pPr algn="ctr"/>
            <a:r>
              <a:rPr lang="en-CA" sz="4000" b="1" dirty="0"/>
              <a:t>Strengthen Enforcement and Compliance</a:t>
            </a:r>
            <a:endParaRPr lang="en-US" sz="4000" b="1" dirty="0"/>
          </a:p>
        </p:txBody>
      </p:sp>
    </p:spTree>
    <p:extLst>
      <p:ext uri="{BB962C8B-B14F-4D97-AF65-F5344CB8AC3E}">
        <p14:creationId xmlns:p14="http://schemas.microsoft.com/office/powerpoint/2010/main" val="987837537"/>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30F084A-4499-4831-A187-878D380A9A35}"/>
              </a:ext>
            </a:extLst>
          </p:cNvPr>
          <p:cNvSpPr>
            <a:spLocks noGrp="1"/>
          </p:cNvSpPr>
          <p:nvPr>
            <p:ph type="sldNum" sz="quarter" idx="12"/>
          </p:nvPr>
        </p:nvSpPr>
        <p:spPr/>
        <p:txBody>
          <a:bodyPr/>
          <a:lstStyle/>
          <a:p>
            <a:fld id="{32D4B517-E49B-41B6-9DBC-23634E0F1CDC}" type="slidenum">
              <a:rPr lang="en-CA" smtClean="0"/>
              <a:t>17</a:t>
            </a:fld>
            <a:endParaRPr lang="en-CA" dirty="0"/>
          </a:p>
        </p:txBody>
      </p:sp>
      <p:sp>
        <p:nvSpPr>
          <p:cNvPr id="4" name="Title 3">
            <a:extLst>
              <a:ext uri="{FF2B5EF4-FFF2-40B4-BE49-F238E27FC236}">
                <a16:creationId xmlns:a16="http://schemas.microsoft.com/office/drawing/2014/main" id="{BEFAC9A2-9C46-EC3E-9544-F6B6079FDDAF}"/>
              </a:ext>
            </a:extLst>
          </p:cNvPr>
          <p:cNvSpPr>
            <a:spLocks noGrp="1"/>
          </p:cNvSpPr>
          <p:nvPr>
            <p:ph type="title"/>
          </p:nvPr>
        </p:nvSpPr>
        <p:spPr>
          <a:xfrm>
            <a:off x="1012265" y="138062"/>
            <a:ext cx="9932826" cy="878670"/>
          </a:xfrm>
        </p:spPr>
        <p:txBody>
          <a:bodyPr/>
          <a:lstStyle/>
          <a:p>
            <a:r>
              <a:rPr lang="en-CA" sz="2800" dirty="0"/>
              <a:t>Barrier Removal and Reasonable Progress</a:t>
            </a:r>
            <a:endParaRPr lang="en-US" dirty="0"/>
          </a:p>
        </p:txBody>
      </p:sp>
      <p:sp>
        <p:nvSpPr>
          <p:cNvPr id="5" name="TextBox 4">
            <a:extLst>
              <a:ext uri="{FF2B5EF4-FFF2-40B4-BE49-F238E27FC236}">
                <a16:creationId xmlns:a16="http://schemas.microsoft.com/office/drawing/2014/main" id="{35533F8E-1AF0-1B2B-64E2-6FE2BC099075}"/>
              </a:ext>
            </a:extLst>
          </p:cNvPr>
          <p:cNvSpPr txBox="1"/>
          <p:nvPr/>
        </p:nvSpPr>
        <p:spPr>
          <a:xfrm>
            <a:off x="683327" y="1278038"/>
            <a:ext cx="5076000" cy="5078313"/>
          </a:xfrm>
          <a:prstGeom prst="rect">
            <a:avLst/>
          </a:prstGeom>
          <a:noFill/>
        </p:spPr>
        <p:txBody>
          <a:bodyPr wrap="square">
            <a:spAutoFit/>
          </a:bodyPr>
          <a:lstStyle/>
          <a:p>
            <a:pPr marL="0" marR="0">
              <a:spcBef>
                <a:spcPts val="1200"/>
              </a:spcBef>
              <a:spcAft>
                <a:spcPts val="0"/>
              </a:spcAft>
            </a:pPr>
            <a:r>
              <a:rPr lang="en-CA" sz="1600" b="1" dirty="0">
                <a:effectLst/>
                <a:latin typeface="Arial" panose="020B0604020202020204" pitchFamily="34" charset="0"/>
                <a:ea typeface="Calibri" panose="020F0502020204030204" pitchFamily="34" charset="0"/>
              </a:rPr>
              <a:t>Under the Act, employers must:</a:t>
            </a:r>
          </a:p>
          <a:p>
            <a:pPr marL="0" marR="0">
              <a:spcBef>
                <a:spcPts val="0"/>
              </a:spcBef>
              <a:spcAft>
                <a:spcPts val="0"/>
              </a:spcAft>
            </a:pPr>
            <a:endParaRPr lang="en-CA" sz="1400" dirty="0">
              <a:effectLst/>
              <a:latin typeface="Arial" panose="020B0604020202020204" pitchFamily="34" charset="0"/>
              <a:ea typeface="Calibri" panose="020F0502020204030204" pitchFamily="34" charset="0"/>
            </a:endParaRPr>
          </a:p>
          <a:p>
            <a:pPr marL="228600" marR="0" lvl="0" indent="-228600">
              <a:spcBef>
                <a:spcPts val="0"/>
              </a:spcBef>
              <a:spcAft>
                <a:spcPts val="0"/>
              </a:spcAft>
              <a:buFont typeface="+mj-lt"/>
              <a:buAutoNum type="arabicPeriod"/>
            </a:pPr>
            <a:r>
              <a:rPr lang="en-CA" sz="1400" b="1" dirty="0">
                <a:effectLst/>
                <a:latin typeface="Arial" panose="020B0604020202020204" pitchFamily="34" charset="0"/>
                <a:ea typeface="Calibri" panose="020F0502020204030204" pitchFamily="34" charset="0"/>
              </a:rPr>
              <a:t>Collect workforce information and conduct a workforce analysis: </a:t>
            </a:r>
            <a:r>
              <a:rPr lang="en-CA" sz="1400" dirty="0">
                <a:effectLst/>
                <a:latin typeface="Arial" panose="020B0604020202020204" pitchFamily="34" charset="0"/>
                <a:ea typeface="Calibri" panose="020F0502020204030204" pitchFamily="34" charset="0"/>
              </a:rPr>
              <a:t>employers must collect data and analyze the information to assess whether underrepresentation exists</a:t>
            </a:r>
          </a:p>
          <a:p>
            <a:pPr marL="228600" marR="0" lvl="0" indent="-228600">
              <a:spcBef>
                <a:spcPts val="0"/>
              </a:spcBef>
              <a:spcAft>
                <a:spcPts val="0"/>
              </a:spcAft>
              <a:buFont typeface="+mj-lt"/>
              <a:buAutoNum type="arabicPeriod"/>
            </a:pPr>
            <a:endParaRPr lang="en-CA" sz="1400" dirty="0">
              <a:effectLst/>
              <a:latin typeface="Arial" panose="020B0604020202020204" pitchFamily="34" charset="0"/>
              <a:ea typeface="Calibri" panose="020F0502020204030204" pitchFamily="34" charset="0"/>
            </a:endParaRPr>
          </a:p>
          <a:p>
            <a:pPr marL="228600" marR="0" lvl="0" indent="-228600">
              <a:spcBef>
                <a:spcPts val="0"/>
              </a:spcBef>
              <a:spcAft>
                <a:spcPts val="0"/>
              </a:spcAft>
              <a:buFont typeface="+mj-lt"/>
              <a:buAutoNum type="arabicPeriod"/>
            </a:pPr>
            <a:r>
              <a:rPr lang="en-CA" sz="1400" b="1" dirty="0">
                <a:effectLst/>
                <a:latin typeface="Arial" panose="020B0604020202020204" pitchFamily="34" charset="0"/>
                <a:ea typeface="Calibri" panose="020F0502020204030204" pitchFamily="34" charset="0"/>
              </a:rPr>
              <a:t>Employment systems review:</a:t>
            </a:r>
            <a:r>
              <a:rPr lang="en-CA" sz="1400" dirty="0">
                <a:effectLst/>
                <a:latin typeface="Arial" panose="020B0604020202020204" pitchFamily="34" charset="0"/>
                <a:ea typeface="Calibri" panose="020F0502020204030204" pitchFamily="34" charset="0"/>
              </a:rPr>
              <a:t> where underrepresentation is identified, employers must review their employment systems, policies, and practices to identify barriers pertaining to underrepresentation. Reviews are only completed when underrepresentation is identified</a:t>
            </a:r>
          </a:p>
          <a:p>
            <a:pPr marL="228600" marR="0" lvl="0" indent="-228600">
              <a:spcBef>
                <a:spcPts val="0"/>
              </a:spcBef>
              <a:spcAft>
                <a:spcPts val="0"/>
              </a:spcAft>
              <a:buFont typeface="+mj-lt"/>
              <a:buAutoNum type="arabicPeriod"/>
            </a:pPr>
            <a:endParaRPr lang="en-CA" sz="1400" dirty="0">
              <a:effectLst/>
              <a:latin typeface="Arial" panose="020B0604020202020204" pitchFamily="34" charset="0"/>
              <a:ea typeface="Calibri" panose="020F0502020204030204" pitchFamily="34" charset="0"/>
            </a:endParaRPr>
          </a:p>
          <a:p>
            <a:pPr marL="228600" marR="0" lvl="0" indent="-228600">
              <a:spcBef>
                <a:spcPts val="0"/>
              </a:spcBef>
              <a:spcAft>
                <a:spcPts val="0"/>
              </a:spcAft>
              <a:buFont typeface="+mj-lt"/>
              <a:buAutoNum type="arabicPeriod"/>
            </a:pPr>
            <a:r>
              <a:rPr lang="en-CA" sz="1400" b="1" dirty="0">
                <a:effectLst/>
                <a:latin typeface="Arial" panose="020B0604020202020204" pitchFamily="34" charset="0"/>
                <a:ea typeface="Calibri" panose="020F0502020204030204" pitchFamily="34" charset="0"/>
              </a:rPr>
              <a:t>Employment equity plan:</a:t>
            </a:r>
            <a:r>
              <a:rPr lang="en-CA" sz="1400" dirty="0">
                <a:effectLst/>
                <a:latin typeface="Arial" panose="020B0604020202020204" pitchFamily="34" charset="0"/>
                <a:ea typeface="Calibri" panose="020F0502020204030204" pitchFamily="34" charset="0"/>
              </a:rPr>
              <a:t> employers must use the results of their workforce analysis and employment systems reviews, where applicable, to create an employment equity plan outlining the actions and measures they intend to take to eliminate employment barriers and correct underrepresentation. Employment Equity Plans are to be updated at least once every three years. </a:t>
            </a:r>
          </a:p>
          <a:p>
            <a:pPr marL="228600" marR="0" lvl="0" indent="-228600">
              <a:spcBef>
                <a:spcPts val="0"/>
              </a:spcBef>
              <a:spcAft>
                <a:spcPts val="0"/>
              </a:spcAft>
              <a:buFont typeface="+mj-lt"/>
              <a:buAutoNum type="arabicPeriod"/>
            </a:pPr>
            <a:endParaRPr lang="en-CA" sz="1400" dirty="0">
              <a:latin typeface="Arial" panose="020B0604020202020204" pitchFamily="34" charset="0"/>
              <a:ea typeface="Calibri" panose="020F0502020204030204" pitchFamily="34" charset="0"/>
            </a:endParaRPr>
          </a:p>
          <a:p>
            <a:pPr marL="216000"/>
            <a:r>
              <a:rPr lang="en-CA" sz="1400" dirty="0">
                <a:latin typeface="Arial" panose="020B0604020202020204" pitchFamily="34" charset="0"/>
                <a:ea typeface="Calibri" panose="020F0502020204030204" pitchFamily="34" charset="0"/>
              </a:rPr>
              <a:t>Employers must make </a:t>
            </a:r>
            <a:r>
              <a:rPr lang="en-CA" sz="1400" b="1" dirty="0">
                <a:latin typeface="Arial" panose="020B0604020202020204" pitchFamily="34" charset="0"/>
                <a:ea typeface="Calibri" panose="020F0502020204030204" pitchFamily="34" charset="0"/>
              </a:rPr>
              <a:t>reasonable efforts </a:t>
            </a:r>
            <a:r>
              <a:rPr lang="en-CA" sz="1400" dirty="0">
                <a:latin typeface="Arial" panose="020B0604020202020204" pitchFamily="34" charset="0"/>
                <a:ea typeface="Calibri" panose="020F0502020204030204" pitchFamily="34" charset="0"/>
              </a:rPr>
              <a:t>to implement the employment equity plan and </a:t>
            </a:r>
            <a:r>
              <a:rPr lang="en-CA" sz="1400" b="1" dirty="0">
                <a:latin typeface="Arial" panose="020B0604020202020204" pitchFamily="34" charset="0"/>
                <a:ea typeface="Calibri" panose="020F0502020204030204" pitchFamily="34" charset="0"/>
              </a:rPr>
              <a:t>monitor and assess whether reasonable progress is being made</a:t>
            </a:r>
            <a:r>
              <a:rPr lang="en-CA" sz="1400" dirty="0">
                <a:latin typeface="Arial" panose="020B0604020202020204" pitchFamily="34" charset="0"/>
                <a:ea typeface="Calibri" panose="020F0502020204030204" pitchFamily="34" charset="0"/>
              </a:rPr>
              <a:t>.</a:t>
            </a:r>
          </a:p>
        </p:txBody>
      </p:sp>
      <p:sp>
        <p:nvSpPr>
          <p:cNvPr id="6" name="TextBox 5">
            <a:extLst>
              <a:ext uri="{FF2B5EF4-FFF2-40B4-BE49-F238E27FC236}">
                <a16:creationId xmlns:a16="http://schemas.microsoft.com/office/drawing/2014/main" id="{0B29DBFB-6F1D-7103-5F56-818AD435C106}"/>
              </a:ext>
            </a:extLst>
          </p:cNvPr>
          <p:cNvSpPr txBox="1"/>
          <p:nvPr/>
        </p:nvSpPr>
        <p:spPr>
          <a:xfrm>
            <a:off x="6529384" y="1252065"/>
            <a:ext cx="5175785" cy="5130258"/>
          </a:xfrm>
          <a:prstGeom prst="rect">
            <a:avLst/>
          </a:prstGeom>
          <a:solidFill>
            <a:schemeClr val="accent2">
              <a:lumMod val="20000"/>
              <a:lumOff val="80000"/>
            </a:schemeClr>
          </a:solidFill>
        </p:spPr>
        <p:txBody>
          <a:bodyPr wrap="square">
            <a:noAutofit/>
          </a:bodyPr>
          <a:lstStyle/>
          <a:p>
            <a:pPr marL="0" marR="0">
              <a:spcBef>
                <a:spcPts val="0"/>
              </a:spcBef>
              <a:spcAft>
                <a:spcPts val="0"/>
              </a:spcAft>
            </a:pPr>
            <a:r>
              <a:rPr lang="en-CA" sz="1600" b="1" dirty="0">
                <a:effectLst/>
                <a:latin typeface="Arial" panose="020B0604020202020204" pitchFamily="34" charset="0"/>
                <a:ea typeface="Calibri" panose="020F0502020204030204" pitchFamily="34" charset="0"/>
              </a:rPr>
              <a:t>Employers also have obligations to remove employment barriers</a:t>
            </a:r>
          </a:p>
          <a:p>
            <a:pPr marL="0" marR="0">
              <a:spcBef>
                <a:spcPts val="0"/>
              </a:spcBef>
              <a:spcAft>
                <a:spcPts val="0"/>
              </a:spcAft>
            </a:pPr>
            <a:endParaRPr lang="en-CA" sz="1400" dirty="0">
              <a:latin typeface="Arial" panose="020B0604020202020204" pitchFamily="34" charset="0"/>
              <a:ea typeface="Calibri" panose="020F0502020204030204" pitchFamily="34" charset="0"/>
            </a:endParaRPr>
          </a:p>
          <a:p>
            <a:pPr marL="0" marR="0">
              <a:spcBef>
                <a:spcPts val="0"/>
              </a:spcBef>
              <a:spcAft>
                <a:spcPts val="0"/>
              </a:spcAft>
            </a:pPr>
            <a:r>
              <a:rPr lang="en-CA" sz="1400" dirty="0">
                <a:effectLst/>
                <a:latin typeface="Arial" panose="020B0604020202020204" pitchFamily="34" charset="0"/>
                <a:ea typeface="Calibri" panose="020F0502020204030204" pitchFamily="34" charset="0"/>
              </a:rPr>
              <a:t>Currently, employment barriers are not defined in the Act, but the Labour Program provides the following definition in the </a:t>
            </a:r>
            <a:r>
              <a:rPr lang="en-CA" sz="1400" u="sng" dirty="0">
                <a:solidFill>
                  <a:srgbClr val="0000FF"/>
                </a:solidFill>
                <a:effectLst/>
                <a:latin typeface="Arial" panose="020B0604020202020204" pitchFamily="34" charset="0"/>
                <a:ea typeface="Calibri" panose="020F0502020204030204" pitchFamily="34" charset="0"/>
                <a:hlinkClick r:id="rId2"/>
              </a:rPr>
              <a:t>Interpretations, Policies, and Guidelines</a:t>
            </a:r>
            <a:r>
              <a:rPr lang="en-CA" sz="1400" dirty="0">
                <a:effectLst/>
                <a:latin typeface="Arial" panose="020B0604020202020204" pitchFamily="34" charset="0"/>
                <a:ea typeface="Calibri" panose="020F0502020204030204" pitchFamily="34" charset="0"/>
              </a:rPr>
              <a:t> (in IPG-113):</a:t>
            </a:r>
          </a:p>
        </p:txBody>
      </p:sp>
      <p:sp>
        <p:nvSpPr>
          <p:cNvPr id="7" name="Right Bracket 6">
            <a:extLst>
              <a:ext uri="{FF2B5EF4-FFF2-40B4-BE49-F238E27FC236}">
                <a16:creationId xmlns:a16="http://schemas.microsoft.com/office/drawing/2014/main" id="{B80A6BD8-FCA9-2C49-F31D-9AD75B0458FE}"/>
              </a:ext>
              <a:ext uri="{C183D7F6-B498-43B3-948B-1728B52AA6E4}">
                <adec:decorative xmlns:adec="http://schemas.microsoft.com/office/drawing/2017/decorative" val="1"/>
              </a:ext>
            </a:extLst>
          </p:cNvPr>
          <p:cNvSpPr/>
          <p:nvPr/>
        </p:nvSpPr>
        <p:spPr>
          <a:xfrm>
            <a:off x="5662615" y="1226093"/>
            <a:ext cx="144000" cy="5130258"/>
          </a:xfrm>
          <a:prstGeom prst="rightBracket">
            <a:avLst>
              <a:gd name="adj" fmla="val 0"/>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CA" dirty="0"/>
          </a:p>
        </p:txBody>
      </p:sp>
      <p:sp>
        <p:nvSpPr>
          <p:cNvPr id="8" name="Right Bracket 7">
            <a:extLst>
              <a:ext uri="{FF2B5EF4-FFF2-40B4-BE49-F238E27FC236}">
                <a16:creationId xmlns:a16="http://schemas.microsoft.com/office/drawing/2014/main" id="{5F403A12-A14E-F283-43F2-48AE430EC306}"/>
              </a:ext>
              <a:ext uri="{C183D7F6-B498-43B3-948B-1728B52AA6E4}">
                <adec:decorative xmlns:adec="http://schemas.microsoft.com/office/drawing/2017/decorative" val="1"/>
              </a:ext>
            </a:extLst>
          </p:cNvPr>
          <p:cNvSpPr/>
          <p:nvPr/>
        </p:nvSpPr>
        <p:spPr>
          <a:xfrm flipH="1">
            <a:off x="609600" y="1226521"/>
            <a:ext cx="71643" cy="5129830"/>
          </a:xfrm>
          <a:prstGeom prst="rightBracket">
            <a:avLst>
              <a:gd name="adj" fmla="val 0"/>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CA" dirty="0"/>
          </a:p>
        </p:txBody>
      </p:sp>
      <p:sp>
        <p:nvSpPr>
          <p:cNvPr id="9" name="TextBox 8">
            <a:extLst>
              <a:ext uri="{FF2B5EF4-FFF2-40B4-BE49-F238E27FC236}">
                <a16:creationId xmlns:a16="http://schemas.microsoft.com/office/drawing/2014/main" id="{4BBAD5E1-5E97-6E1E-99D0-C5477B473590}"/>
              </a:ext>
            </a:extLst>
          </p:cNvPr>
          <p:cNvSpPr txBox="1"/>
          <p:nvPr/>
        </p:nvSpPr>
        <p:spPr>
          <a:xfrm>
            <a:off x="6790358" y="2851151"/>
            <a:ext cx="4653835" cy="3269867"/>
          </a:xfrm>
          <a:prstGeom prst="rect">
            <a:avLst/>
          </a:prstGeom>
          <a:solidFill>
            <a:srgbClr val="FFFFFF">
              <a:alpha val="50196"/>
            </a:srgbClr>
          </a:solidFill>
          <a:ln w="12700">
            <a:solidFill>
              <a:schemeClr val="accent1">
                <a:lumMod val="75000"/>
              </a:schemeClr>
            </a:solidFill>
            <a:prstDash val="dashDot"/>
          </a:ln>
        </p:spPr>
        <p:txBody>
          <a:bodyPr wrap="square">
            <a:noAutofit/>
          </a:bodyPr>
          <a:lstStyle/>
          <a:p>
            <a:pPr marL="0" marR="0">
              <a:spcBef>
                <a:spcPts val="1200"/>
              </a:spcBef>
              <a:spcAft>
                <a:spcPts val="0"/>
              </a:spcAft>
            </a:pPr>
            <a:r>
              <a:rPr lang="en-CA" sz="1400" dirty="0">
                <a:effectLst/>
                <a:latin typeface="Arial" panose="020B0604020202020204" pitchFamily="34" charset="0"/>
                <a:ea typeface="Calibri" panose="020F0502020204030204" pitchFamily="34" charset="0"/>
              </a:rPr>
              <a:t>An employment barrier is an employment policy or practice that has a disproportionately negative impact on 1 or more members of designated groups (impact) and that:</a:t>
            </a:r>
          </a:p>
          <a:p>
            <a:pPr marL="179388" marR="0" lvl="0" indent="-179388">
              <a:spcBef>
                <a:spcPts val="1200"/>
              </a:spcBef>
              <a:spcAft>
                <a:spcPts val="0"/>
              </a:spcAft>
              <a:buFont typeface="Symbol" panose="05050102010706020507" pitchFamily="18" charset="2"/>
              <a:buChar char=""/>
            </a:pPr>
            <a:r>
              <a:rPr lang="en-CA" sz="1400" dirty="0">
                <a:effectLst/>
                <a:latin typeface="Arial" panose="020B0604020202020204" pitchFamily="34" charset="0"/>
                <a:ea typeface="Calibri" panose="020F0502020204030204" pitchFamily="34" charset="0"/>
              </a:rPr>
              <a:t>does not comply with human rights or employment legislation (legality)</a:t>
            </a:r>
          </a:p>
          <a:p>
            <a:pPr marL="179388" marR="0" lvl="0" indent="-179388">
              <a:spcBef>
                <a:spcPts val="1200"/>
              </a:spcBef>
              <a:spcAft>
                <a:spcPts val="0"/>
              </a:spcAft>
              <a:buFont typeface="Symbol" panose="05050102010706020507" pitchFamily="18" charset="2"/>
              <a:buChar char=""/>
            </a:pPr>
            <a:r>
              <a:rPr lang="en-CA" sz="1400" dirty="0">
                <a:effectLst/>
                <a:latin typeface="Arial" panose="020B0604020202020204" pitchFamily="34" charset="0"/>
                <a:ea typeface="Calibri" panose="020F0502020204030204" pitchFamily="34" charset="0"/>
              </a:rPr>
              <a:t>is not consistently applied across the organization (consistency)</a:t>
            </a:r>
          </a:p>
          <a:p>
            <a:pPr marL="179388" marR="0" lvl="0" indent="-179388">
              <a:spcBef>
                <a:spcPts val="1200"/>
              </a:spcBef>
              <a:spcAft>
                <a:spcPts val="0"/>
              </a:spcAft>
              <a:buFont typeface="Symbol" panose="05050102010706020507" pitchFamily="18" charset="2"/>
              <a:buChar char=""/>
            </a:pPr>
            <a:r>
              <a:rPr lang="en-CA" sz="1400" dirty="0">
                <a:effectLst/>
                <a:latin typeface="Arial" panose="020B0604020202020204" pitchFamily="34" charset="0"/>
                <a:ea typeface="Calibri" panose="020F0502020204030204" pitchFamily="34" charset="0"/>
              </a:rPr>
              <a:t>is not necessary for the safe and efficient operation of the organization (validity), or</a:t>
            </a:r>
          </a:p>
          <a:p>
            <a:pPr marL="179388" marR="0" lvl="0" indent="-179388">
              <a:spcBef>
                <a:spcPts val="1200"/>
              </a:spcBef>
              <a:spcAft>
                <a:spcPts val="0"/>
              </a:spcAft>
              <a:buFont typeface="Symbol" panose="05050102010706020507" pitchFamily="18" charset="2"/>
              <a:buChar char=""/>
            </a:pPr>
            <a:r>
              <a:rPr lang="en-CA" sz="1400" dirty="0">
                <a:effectLst/>
                <a:latin typeface="Arial" panose="020B0604020202020204" pitchFamily="34" charset="0"/>
                <a:ea typeface="Calibri" panose="020F0502020204030204" pitchFamily="34" charset="0"/>
              </a:rPr>
              <a:t>may be accommodated to reduce or eliminate the negative impact (accommodative nature).</a:t>
            </a:r>
          </a:p>
        </p:txBody>
      </p:sp>
    </p:spTree>
    <p:extLst>
      <p:ext uri="{BB962C8B-B14F-4D97-AF65-F5344CB8AC3E}">
        <p14:creationId xmlns:p14="http://schemas.microsoft.com/office/powerpoint/2010/main" val="2920500576"/>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860B230-6B68-A84F-7E88-A364C3097C7C}"/>
              </a:ext>
            </a:extLst>
          </p:cNvPr>
          <p:cNvSpPr>
            <a:spLocks noGrp="1"/>
          </p:cNvSpPr>
          <p:nvPr>
            <p:ph type="sldNum" sz="quarter" idx="12"/>
          </p:nvPr>
        </p:nvSpPr>
        <p:spPr/>
        <p:txBody>
          <a:bodyPr/>
          <a:lstStyle/>
          <a:p>
            <a:fld id="{32D4B517-E49B-41B6-9DBC-23634E0F1CDC}" type="slidenum">
              <a:rPr lang="en-CA" smtClean="0"/>
              <a:t>18</a:t>
            </a:fld>
            <a:endParaRPr lang="en-CA" dirty="0"/>
          </a:p>
        </p:txBody>
      </p:sp>
      <p:sp>
        <p:nvSpPr>
          <p:cNvPr id="4" name="Title 3">
            <a:extLst>
              <a:ext uri="{FF2B5EF4-FFF2-40B4-BE49-F238E27FC236}">
                <a16:creationId xmlns:a16="http://schemas.microsoft.com/office/drawing/2014/main" id="{71FACAF6-D14E-3573-A59A-A00BD0D01907}"/>
              </a:ext>
            </a:extLst>
          </p:cNvPr>
          <p:cNvSpPr>
            <a:spLocks noGrp="1"/>
          </p:cNvSpPr>
          <p:nvPr>
            <p:ph type="title"/>
          </p:nvPr>
        </p:nvSpPr>
        <p:spPr/>
        <p:txBody>
          <a:bodyPr/>
          <a:lstStyle/>
          <a:p>
            <a:r>
              <a:rPr lang="en-CA" sz="2800" dirty="0"/>
              <a:t>Task Force Recommendations: Barrier Removal and Reasonable Progress</a:t>
            </a:r>
            <a:endParaRPr lang="en-US" dirty="0"/>
          </a:p>
        </p:txBody>
      </p:sp>
      <p:sp>
        <p:nvSpPr>
          <p:cNvPr id="5" name="TextBox 4">
            <a:extLst>
              <a:ext uri="{FF2B5EF4-FFF2-40B4-BE49-F238E27FC236}">
                <a16:creationId xmlns:a16="http://schemas.microsoft.com/office/drawing/2014/main" id="{65FD40FE-F372-F1BA-3DA2-F0110C1200D2}"/>
              </a:ext>
            </a:extLst>
          </p:cNvPr>
          <p:cNvSpPr txBox="1"/>
          <p:nvPr/>
        </p:nvSpPr>
        <p:spPr>
          <a:xfrm>
            <a:off x="555429" y="1468505"/>
            <a:ext cx="10751147" cy="923330"/>
          </a:xfrm>
          <a:prstGeom prst="rect">
            <a:avLst/>
          </a:prstGeom>
          <a:noFill/>
        </p:spPr>
        <p:txBody>
          <a:bodyPr wrap="square">
            <a:spAutoFit/>
          </a:bodyPr>
          <a:lstStyle/>
          <a:p>
            <a:pPr marL="0" marR="0">
              <a:spcBef>
                <a:spcPts val="0"/>
              </a:spcBef>
              <a:spcAft>
                <a:spcPts val="0"/>
              </a:spcAft>
            </a:pPr>
            <a:r>
              <a:rPr lang="en-CA" sz="1800" dirty="0">
                <a:effectLst/>
                <a:latin typeface="Arial" panose="020B0604020202020204" pitchFamily="34" charset="0"/>
                <a:ea typeface="Calibri" panose="020F0502020204030204" pitchFamily="34" charset="0"/>
              </a:rPr>
              <a:t>The Task Force report finds the word </a:t>
            </a:r>
            <a:r>
              <a:rPr lang="en-CA" sz="1800" b="1" dirty="0">
                <a:effectLst/>
                <a:latin typeface="Arial" panose="020B0604020202020204" pitchFamily="34" charset="0"/>
                <a:ea typeface="Calibri" panose="020F0502020204030204" pitchFamily="34" charset="0"/>
              </a:rPr>
              <a:t>“barrier” used inconsistently and the barrier removal process is not proactive or comprehensive enough</a:t>
            </a:r>
            <a:r>
              <a:rPr lang="en-CA" sz="1800" dirty="0">
                <a:effectLst/>
                <a:latin typeface="Arial" panose="020B0604020202020204" pitchFamily="34" charset="0"/>
                <a:ea typeface="Calibri" panose="020F0502020204030204" pitchFamily="34" charset="0"/>
              </a:rPr>
              <a:t>. The Task Force also points out that the Act does not clarify </a:t>
            </a:r>
            <a:r>
              <a:rPr lang="en-CA" sz="1800" dirty="0">
                <a:latin typeface="Arial" panose="020B0604020202020204" pitchFamily="34" charset="0"/>
                <a:ea typeface="Calibri" panose="020F0502020204030204" pitchFamily="34" charset="0"/>
              </a:rPr>
              <a:t>how</a:t>
            </a:r>
            <a:r>
              <a:rPr lang="en-CA" sz="1800" dirty="0">
                <a:effectLst/>
                <a:latin typeface="Arial" panose="020B0604020202020204" pitchFamily="34" charset="0"/>
                <a:ea typeface="Calibri" panose="020F0502020204030204" pitchFamily="34" charset="0"/>
              </a:rPr>
              <a:t> reasonable progress needs to be made. </a:t>
            </a:r>
          </a:p>
        </p:txBody>
      </p:sp>
      <p:sp>
        <p:nvSpPr>
          <p:cNvPr id="6" name="TextBox 5">
            <a:extLst>
              <a:ext uri="{FF2B5EF4-FFF2-40B4-BE49-F238E27FC236}">
                <a16:creationId xmlns:a16="http://schemas.microsoft.com/office/drawing/2014/main" id="{EC5B38BD-4E69-B360-E3F1-47B4854F2CFB}"/>
              </a:ext>
            </a:extLst>
          </p:cNvPr>
          <p:cNvSpPr txBox="1"/>
          <p:nvPr/>
        </p:nvSpPr>
        <p:spPr>
          <a:xfrm>
            <a:off x="600551" y="2802246"/>
            <a:ext cx="6096000" cy="338554"/>
          </a:xfrm>
          <a:prstGeom prst="rect">
            <a:avLst/>
          </a:prstGeom>
          <a:noFill/>
        </p:spPr>
        <p:txBody>
          <a:bodyPr wrap="square">
            <a:spAutoFit/>
          </a:bodyPr>
          <a:lstStyle/>
          <a:p>
            <a:pPr marL="0" marR="0">
              <a:spcBef>
                <a:spcPts val="1200"/>
              </a:spcBef>
              <a:spcAft>
                <a:spcPts val="0"/>
              </a:spcAft>
            </a:pPr>
            <a:r>
              <a:rPr lang="en-CA" sz="1600" b="1" dirty="0">
                <a:solidFill>
                  <a:srgbClr val="000000"/>
                </a:solidFill>
                <a:effectLst/>
                <a:latin typeface="Arial" panose="020B0604020202020204" pitchFamily="34" charset="0"/>
                <a:ea typeface="Calibri" panose="020F0502020204030204" pitchFamily="34" charset="0"/>
              </a:rPr>
              <a:t>The Task Force recommends:</a:t>
            </a:r>
          </a:p>
        </p:txBody>
      </p:sp>
      <p:sp>
        <p:nvSpPr>
          <p:cNvPr id="7" name="TextBox 6">
            <a:extLst>
              <a:ext uri="{FF2B5EF4-FFF2-40B4-BE49-F238E27FC236}">
                <a16:creationId xmlns:a16="http://schemas.microsoft.com/office/drawing/2014/main" id="{B90E9D2C-8119-C2D9-54B9-F94B6CDE1D95}"/>
              </a:ext>
            </a:extLst>
          </p:cNvPr>
          <p:cNvSpPr txBox="1"/>
          <p:nvPr/>
        </p:nvSpPr>
        <p:spPr>
          <a:xfrm>
            <a:off x="731023" y="3269211"/>
            <a:ext cx="8604000" cy="638575"/>
          </a:xfrm>
          <a:prstGeom prst="rect">
            <a:avLst/>
          </a:prstGeom>
          <a:solidFill>
            <a:schemeClr val="accent2">
              <a:lumMod val="20000"/>
              <a:lumOff val="80000"/>
            </a:schemeClr>
          </a:solidFill>
        </p:spPr>
        <p:txBody>
          <a:bodyPr wrap="square">
            <a:noAutofit/>
          </a:bodyPr>
          <a:lstStyle/>
          <a:p>
            <a:pPr marR="0" lvl="0">
              <a:spcBef>
                <a:spcPts val="1200"/>
              </a:spcBef>
              <a:spcAft>
                <a:spcPts val="0"/>
              </a:spcAft>
              <a:tabLst>
                <a:tab pos="228600" algn="l"/>
                <a:tab pos="457200" algn="l"/>
              </a:tabLst>
            </a:pPr>
            <a:r>
              <a:rPr lang="en-CA" sz="1600" b="1" dirty="0">
                <a:latin typeface="Arial" panose="020B0604020202020204" pitchFamily="34" charset="0"/>
                <a:ea typeface="Calibri" panose="020F0502020204030204" pitchFamily="34" charset="0"/>
              </a:rPr>
              <a:t>D</a:t>
            </a:r>
            <a:r>
              <a:rPr lang="en-CA" sz="1600" b="1" dirty="0">
                <a:effectLst/>
                <a:latin typeface="Arial" panose="020B0604020202020204" pitchFamily="34" charset="0"/>
                <a:ea typeface="Calibri" panose="020F0502020204030204" pitchFamily="34" charset="0"/>
              </a:rPr>
              <a:t>efining barriers</a:t>
            </a:r>
            <a:r>
              <a:rPr lang="en-CA" sz="1600" dirty="0">
                <a:effectLst/>
                <a:latin typeface="Arial" panose="020B0604020202020204" pitchFamily="34" charset="0"/>
                <a:ea typeface="Calibri" panose="020F0502020204030204" pitchFamily="34" charset="0"/>
              </a:rPr>
              <a:t>, in the EE Act, as “practices that affect equity groups in a disproportionately negative way”</a:t>
            </a:r>
          </a:p>
        </p:txBody>
      </p:sp>
      <p:sp>
        <p:nvSpPr>
          <p:cNvPr id="8" name="TextBox 7">
            <a:extLst>
              <a:ext uri="{FF2B5EF4-FFF2-40B4-BE49-F238E27FC236}">
                <a16:creationId xmlns:a16="http://schemas.microsoft.com/office/drawing/2014/main" id="{69999F93-662D-4F19-E68C-5C36AAFEB30F}"/>
              </a:ext>
            </a:extLst>
          </p:cNvPr>
          <p:cNvSpPr txBox="1"/>
          <p:nvPr/>
        </p:nvSpPr>
        <p:spPr>
          <a:xfrm>
            <a:off x="731023" y="4066994"/>
            <a:ext cx="8604000" cy="773406"/>
          </a:xfrm>
          <a:prstGeom prst="rect">
            <a:avLst/>
          </a:prstGeom>
          <a:solidFill>
            <a:schemeClr val="accent2">
              <a:lumMod val="20000"/>
              <a:lumOff val="80000"/>
            </a:schemeClr>
          </a:solidFill>
        </p:spPr>
        <p:txBody>
          <a:bodyPr wrap="square">
            <a:noAutofit/>
          </a:bodyPr>
          <a:lstStyle/>
          <a:p>
            <a:pPr marR="0" lvl="0">
              <a:spcBef>
                <a:spcPts val="1200"/>
              </a:spcBef>
              <a:spcAft>
                <a:spcPts val="0"/>
              </a:spcAft>
              <a:tabLst>
                <a:tab pos="228600" algn="l"/>
                <a:tab pos="457200" algn="l"/>
              </a:tabLst>
            </a:pPr>
            <a:r>
              <a:rPr lang="en-CA" sz="1600" dirty="0">
                <a:latin typeface="Arial" panose="020B0604020202020204" pitchFamily="34" charset="0"/>
                <a:ea typeface="Calibri" panose="020F0502020204030204" pitchFamily="34" charset="0"/>
              </a:rPr>
              <a:t>D</a:t>
            </a:r>
            <a:r>
              <a:rPr lang="en-CA" sz="1600" dirty="0">
                <a:effectLst/>
                <a:latin typeface="Arial" panose="020B0604020202020204" pitchFamily="34" charset="0"/>
                <a:ea typeface="Calibri" panose="020F0502020204030204" pitchFamily="34" charset="0"/>
              </a:rPr>
              <a:t>eveloping guidelines that include </a:t>
            </a:r>
            <a:r>
              <a:rPr lang="en-CA" sz="1600" b="1" dirty="0">
                <a:effectLst/>
                <a:latin typeface="Arial" panose="020B0604020202020204" pitchFamily="34" charset="0"/>
                <a:ea typeface="Calibri" panose="020F0502020204030204" pitchFamily="34" charset="0"/>
              </a:rPr>
              <a:t>practices for identifying and eliminating barriers</a:t>
            </a:r>
            <a:r>
              <a:rPr lang="en-CA" sz="1600" dirty="0">
                <a:effectLst/>
                <a:latin typeface="Arial" panose="020B0604020202020204" pitchFamily="34" charset="0"/>
                <a:ea typeface="Calibri" panose="020F0502020204030204" pitchFamily="34" charset="0"/>
              </a:rPr>
              <a:t>, and how to conduct employment systems reviews to identify and eliminate barriers</a:t>
            </a:r>
          </a:p>
          <a:p>
            <a:pPr marR="0" lvl="0">
              <a:spcBef>
                <a:spcPts val="1200"/>
              </a:spcBef>
              <a:spcAft>
                <a:spcPts val="0"/>
              </a:spcAft>
              <a:tabLst>
                <a:tab pos="228600" algn="l"/>
                <a:tab pos="457200" algn="l"/>
              </a:tabLst>
            </a:pPr>
            <a:endParaRPr lang="en-CA" sz="1600" dirty="0">
              <a:effectLst/>
              <a:latin typeface="Arial" panose="020B0604020202020204" pitchFamily="34" charset="0"/>
              <a:ea typeface="Calibri" panose="020F0502020204030204" pitchFamily="34" charset="0"/>
            </a:endParaRPr>
          </a:p>
          <a:p>
            <a:pPr marR="0" lvl="0">
              <a:spcBef>
                <a:spcPts val="1200"/>
              </a:spcBef>
              <a:spcAft>
                <a:spcPts val="0"/>
              </a:spcAft>
              <a:tabLst>
                <a:tab pos="228600" algn="l"/>
                <a:tab pos="457200" algn="l"/>
              </a:tabLst>
            </a:pPr>
            <a:endParaRPr lang="en-CA" sz="1600" dirty="0">
              <a:effectLst/>
              <a:latin typeface="Arial" panose="020B0604020202020204" pitchFamily="34" charset="0"/>
              <a:ea typeface="Calibri" panose="020F0502020204030204" pitchFamily="34" charset="0"/>
            </a:endParaRPr>
          </a:p>
        </p:txBody>
      </p:sp>
      <p:sp>
        <p:nvSpPr>
          <p:cNvPr id="9" name="TextBox 8">
            <a:extLst>
              <a:ext uri="{FF2B5EF4-FFF2-40B4-BE49-F238E27FC236}">
                <a16:creationId xmlns:a16="http://schemas.microsoft.com/office/drawing/2014/main" id="{A0612764-CE07-6D30-308A-75FF00B26FEE}"/>
              </a:ext>
            </a:extLst>
          </p:cNvPr>
          <p:cNvSpPr txBox="1"/>
          <p:nvPr/>
        </p:nvSpPr>
        <p:spPr>
          <a:xfrm>
            <a:off x="731023" y="5051734"/>
            <a:ext cx="8604000" cy="949570"/>
          </a:xfrm>
          <a:prstGeom prst="rect">
            <a:avLst/>
          </a:prstGeom>
          <a:solidFill>
            <a:schemeClr val="accent2">
              <a:lumMod val="20000"/>
              <a:lumOff val="80000"/>
            </a:schemeClr>
          </a:solidFill>
        </p:spPr>
        <p:txBody>
          <a:bodyPr wrap="square">
            <a:noAutofit/>
          </a:bodyPr>
          <a:lstStyle/>
          <a:p>
            <a:pPr marR="0" lvl="0">
              <a:spcBef>
                <a:spcPts val="1200"/>
              </a:spcBef>
              <a:spcAft>
                <a:spcPts val="0"/>
              </a:spcAft>
              <a:tabLst>
                <a:tab pos="228600" algn="l"/>
                <a:tab pos="457200" algn="l"/>
              </a:tabLst>
            </a:pPr>
            <a:r>
              <a:rPr lang="en-CA" sz="1600" dirty="0">
                <a:latin typeface="Arial" panose="020B0604020202020204" pitchFamily="34" charset="0"/>
                <a:ea typeface="Calibri" panose="020F0502020204030204" pitchFamily="34" charset="0"/>
              </a:rPr>
              <a:t>S</a:t>
            </a:r>
            <a:r>
              <a:rPr lang="en-CA" sz="1600" dirty="0">
                <a:effectLst/>
                <a:latin typeface="Arial" panose="020B0604020202020204" pitchFamily="34" charset="0"/>
                <a:ea typeface="Calibri" panose="020F0502020204030204" pitchFamily="34" charset="0"/>
              </a:rPr>
              <a:t>pecifying that </a:t>
            </a:r>
            <a:r>
              <a:rPr lang="en-CA" sz="1600" b="1" dirty="0">
                <a:effectLst/>
                <a:latin typeface="Arial" panose="020B0604020202020204" pitchFamily="34" charset="0"/>
                <a:ea typeface="Calibri" panose="020F0502020204030204" pitchFamily="34" charset="0"/>
              </a:rPr>
              <a:t>barrier removal applies across each stage of the employment life cycle</a:t>
            </a:r>
            <a:r>
              <a:rPr lang="en-CA" sz="1600" dirty="0">
                <a:effectLst/>
                <a:latin typeface="Arial" panose="020B0604020202020204" pitchFamily="34" charset="0"/>
                <a:ea typeface="Calibri" panose="020F0502020204030204" pitchFamily="34" charset="0"/>
              </a:rPr>
              <a:t>, should be reported upon in employment systems reviews, and provide for the regulations or guidelines prepared under them to support comprehensive barrier removal and reporting</a:t>
            </a:r>
          </a:p>
        </p:txBody>
      </p:sp>
      <p:sp>
        <p:nvSpPr>
          <p:cNvPr id="10" name="TextBox 9">
            <a:extLst>
              <a:ext uri="{FF2B5EF4-FFF2-40B4-BE49-F238E27FC236}">
                <a16:creationId xmlns:a16="http://schemas.microsoft.com/office/drawing/2014/main" id="{FDFD9290-AE8F-137B-E37E-20E7A2DB8898}"/>
              </a:ext>
            </a:extLst>
          </p:cNvPr>
          <p:cNvSpPr txBox="1"/>
          <p:nvPr/>
        </p:nvSpPr>
        <p:spPr>
          <a:xfrm>
            <a:off x="9614517" y="3269211"/>
            <a:ext cx="1967883" cy="2732093"/>
          </a:xfrm>
          <a:prstGeom prst="rect">
            <a:avLst/>
          </a:prstGeom>
          <a:solidFill>
            <a:srgbClr val="E7EFF9"/>
          </a:solidFill>
        </p:spPr>
        <p:txBody>
          <a:bodyPr wrap="square">
            <a:noAutofit/>
          </a:bodyPr>
          <a:lstStyle/>
          <a:p>
            <a:pPr marR="0" lvl="0">
              <a:spcBef>
                <a:spcPts val="1200"/>
              </a:spcBef>
              <a:spcAft>
                <a:spcPts val="0"/>
              </a:spcAft>
              <a:tabLst>
                <a:tab pos="228600" algn="l"/>
                <a:tab pos="457200" algn="l"/>
              </a:tabLst>
            </a:pPr>
            <a:r>
              <a:rPr lang="en-CA" sz="1600" dirty="0">
                <a:latin typeface="Arial" panose="020B0604020202020204" pitchFamily="34" charset="0"/>
                <a:ea typeface="Calibri" panose="020F0502020204030204" pitchFamily="34" charset="0"/>
              </a:rPr>
              <a:t>The EE </a:t>
            </a:r>
            <a:r>
              <a:rPr lang="en-CA" sz="1600" dirty="0">
                <a:effectLst/>
                <a:latin typeface="Arial" panose="020B0604020202020204" pitchFamily="34" charset="0"/>
                <a:ea typeface="Calibri" panose="020F0502020204030204" pitchFamily="34" charset="0"/>
              </a:rPr>
              <a:t>Act should be clarified to ensure employers understand their obligations to make </a:t>
            </a:r>
            <a:r>
              <a:rPr lang="en-CA" sz="1600" b="1" dirty="0">
                <a:effectLst/>
                <a:latin typeface="Arial" panose="020B0604020202020204" pitchFamily="34" charset="0"/>
                <a:ea typeface="Calibri" panose="020F0502020204030204" pitchFamily="34" charset="0"/>
              </a:rPr>
              <a:t>reasonable progress </a:t>
            </a:r>
            <a:r>
              <a:rPr lang="en-CA" sz="1600" dirty="0">
                <a:effectLst/>
                <a:latin typeface="Arial" panose="020B0604020202020204" pitchFamily="34" charset="0"/>
                <a:ea typeface="Calibri" panose="020F0502020204030204" pitchFamily="34" charset="0"/>
              </a:rPr>
              <a:t>to achieve and sustain employment equity</a:t>
            </a:r>
          </a:p>
        </p:txBody>
      </p:sp>
    </p:spTree>
    <p:extLst>
      <p:ext uri="{BB962C8B-B14F-4D97-AF65-F5344CB8AC3E}">
        <p14:creationId xmlns:p14="http://schemas.microsoft.com/office/powerpoint/2010/main" val="657662223"/>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7D33DC2-AE33-E2D9-53B5-FC8897C15801}"/>
              </a:ext>
            </a:extLst>
          </p:cNvPr>
          <p:cNvSpPr>
            <a:spLocks noGrp="1"/>
          </p:cNvSpPr>
          <p:nvPr>
            <p:ph type="sldNum" sz="quarter" idx="12"/>
          </p:nvPr>
        </p:nvSpPr>
        <p:spPr/>
        <p:txBody>
          <a:bodyPr/>
          <a:lstStyle/>
          <a:p>
            <a:fld id="{32D4B517-E49B-41B6-9DBC-23634E0F1CDC}" type="slidenum">
              <a:rPr lang="en-CA" smtClean="0"/>
              <a:t>19</a:t>
            </a:fld>
            <a:endParaRPr lang="en-CA" dirty="0"/>
          </a:p>
        </p:txBody>
      </p:sp>
      <p:sp>
        <p:nvSpPr>
          <p:cNvPr id="4" name="Title 3">
            <a:extLst>
              <a:ext uri="{FF2B5EF4-FFF2-40B4-BE49-F238E27FC236}">
                <a16:creationId xmlns:a16="http://schemas.microsoft.com/office/drawing/2014/main" id="{019BE153-B305-002F-4B19-C2F6027C172C}"/>
              </a:ext>
            </a:extLst>
          </p:cNvPr>
          <p:cNvSpPr>
            <a:spLocks noGrp="1"/>
          </p:cNvSpPr>
          <p:nvPr>
            <p:ph type="title"/>
          </p:nvPr>
        </p:nvSpPr>
        <p:spPr/>
        <p:txBody>
          <a:bodyPr/>
          <a:lstStyle/>
          <a:p>
            <a:r>
              <a:rPr lang="en-CA" sz="2800" dirty="0"/>
              <a:t>Discussion Questions: Barrier Removal and Reasonable Progress</a:t>
            </a:r>
            <a:endParaRPr lang="en-US" dirty="0"/>
          </a:p>
        </p:txBody>
      </p:sp>
      <p:sp>
        <p:nvSpPr>
          <p:cNvPr id="5" name="Content Placeholder 4">
            <a:extLst>
              <a:ext uri="{FF2B5EF4-FFF2-40B4-BE49-F238E27FC236}">
                <a16:creationId xmlns:a16="http://schemas.microsoft.com/office/drawing/2014/main" id="{37193F55-C028-68C4-61A0-24BDE7E75DA2}"/>
              </a:ext>
            </a:extLst>
          </p:cNvPr>
          <p:cNvSpPr txBox="1">
            <a:spLocks noGrp="1"/>
          </p:cNvSpPr>
          <p:nvPr>
            <p:ph idx="10"/>
          </p:nvPr>
        </p:nvSpPr>
        <p:spPr>
          <a:xfrm>
            <a:off x="1047750" y="1365023"/>
            <a:ext cx="10096500" cy="3708708"/>
          </a:xfrm>
          <a:prstGeom prst="rect">
            <a:avLst/>
          </a:prstGeom>
          <a:noFill/>
        </p:spPr>
        <p:txBody>
          <a:bodyPr wrap="square">
            <a:spAutoFit/>
          </a:bodyPr>
          <a:lstStyle/>
          <a:p>
            <a:pPr marL="457200" marR="0" lvl="0" indent="-457200" algn="l">
              <a:spcBef>
                <a:spcPts val="600"/>
              </a:spcBef>
              <a:spcAft>
                <a:spcPts val="600"/>
              </a:spcAft>
              <a:buSzPct val="100000"/>
              <a:buFont typeface="+mj-lt"/>
              <a:buAutoNum type="arabicPeriod"/>
              <a:tabLst>
                <a:tab pos="714375" algn="l"/>
              </a:tabLst>
            </a:pPr>
            <a:r>
              <a:rPr lang="en-CA" sz="2400" dirty="0">
                <a:solidFill>
                  <a:schemeClr val="tx1"/>
                </a:solidFill>
                <a:effectLst/>
                <a:latin typeface="Arial" panose="020B0604020202020204" pitchFamily="34" charset="0"/>
                <a:ea typeface="Calibri" panose="020F0502020204030204" pitchFamily="34" charset="0"/>
              </a:rPr>
              <a:t>Would you prefer that “employment barrier” be defined as proposed by the Task Force, or as it is currently defined in the Interpretations, Policies and Guidelines? If you would prefer an alternative definition, please provide the definition and an explanation. </a:t>
            </a:r>
          </a:p>
          <a:p>
            <a:pPr marL="457200" marR="0" lvl="0" indent="-457200" algn="l">
              <a:spcBef>
                <a:spcPts val="600"/>
              </a:spcBef>
              <a:spcAft>
                <a:spcPts val="600"/>
              </a:spcAft>
              <a:buSzPct val="100000"/>
              <a:buFont typeface="+mj-lt"/>
              <a:buAutoNum type="arabicPeriod"/>
            </a:pPr>
            <a:r>
              <a:rPr lang="en-CA" sz="2400" dirty="0">
                <a:solidFill>
                  <a:schemeClr val="tx1"/>
                </a:solidFill>
                <a:effectLst/>
                <a:latin typeface="Arial" panose="020B0604020202020204" pitchFamily="34" charset="0"/>
                <a:ea typeface="Calibri" panose="020F0502020204030204" pitchFamily="34" charset="0"/>
              </a:rPr>
              <a:t>Would you see value in including the definition of “barrier” in the Act or Regulations, so it is enforceable?  </a:t>
            </a:r>
            <a:r>
              <a:rPr lang="en-CA" sz="2400" dirty="0">
                <a:solidFill>
                  <a:schemeClr val="tx1"/>
                </a:solidFill>
                <a:latin typeface="Arial" panose="020B0604020202020204" pitchFamily="34" charset="0"/>
              </a:rPr>
              <a:t>If</a:t>
            </a:r>
            <a:r>
              <a:rPr lang="en-CA" sz="2400" dirty="0">
                <a:solidFill>
                  <a:schemeClr val="tx1"/>
                </a:solidFill>
                <a:effectLst/>
                <a:latin typeface="Arial" panose="020B0604020202020204" pitchFamily="34" charset="0"/>
                <a:ea typeface="Calibri" panose="020F0502020204030204" pitchFamily="34" charset="0"/>
              </a:rPr>
              <a:t> yes, would you prefer that the definition be included in the Act or in the Regulations? Please explain.</a:t>
            </a:r>
            <a:endParaRPr lang="en-CA" sz="2400" strike="sngStrike" dirty="0">
              <a:solidFill>
                <a:schemeClr val="tx1"/>
              </a:solidFill>
              <a:effectLst/>
              <a:latin typeface="Arial" panose="020B0604020202020204" pitchFamily="34" charset="0"/>
              <a:ea typeface="Calibri" panose="020F0502020204030204" pitchFamily="34" charset="0"/>
            </a:endParaRPr>
          </a:p>
          <a:p>
            <a:pPr marL="457200" marR="0" lvl="0" indent="-457200" algn="l">
              <a:spcBef>
                <a:spcPts val="1200"/>
              </a:spcBef>
              <a:spcAft>
                <a:spcPts val="1200"/>
              </a:spcAft>
              <a:buSzPct val="100000"/>
              <a:buFont typeface="+mj-lt"/>
              <a:buAutoNum type="arabicPeriod"/>
            </a:pPr>
            <a:r>
              <a:rPr lang="en-CA" sz="2400" dirty="0">
                <a:solidFill>
                  <a:schemeClr val="tx1"/>
                </a:solidFill>
                <a:effectLst/>
                <a:latin typeface="Arial" panose="020B0604020202020204" pitchFamily="34" charset="0"/>
                <a:ea typeface="Calibri" panose="020F0502020204030204" pitchFamily="34" charset="0"/>
              </a:rPr>
              <a:t>What proactive approaches could be taken to identify, remove and prevent barriers to strengthen employment equity?</a:t>
            </a:r>
          </a:p>
        </p:txBody>
      </p:sp>
      <p:sp>
        <p:nvSpPr>
          <p:cNvPr id="3" name="TextBox 2">
            <a:extLst>
              <a:ext uri="{FF2B5EF4-FFF2-40B4-BE49-F238E27FC236}">
                <a16:creationId xmlns:a16="http://schemas.microsoft.com/office/drawing/2014/main" id="{1DECA8A6-2781-F6D9-1EAB-2FDE31619406}"/>
              </a:ext>
            </a:extLst>
          </p:cNvPr>
          <p:cNvSpPr txBox="1"/>
          <p:nvPr/>
        </p:nvSpPr>
        <p:spPr>
          <a:xfrm>
            <a:off x="1012265" y="5508606"/>
            <a:ext cx="9916343" cy="1077218"/>
          </a:xfrm>
          <a:prstGeom prst="rect">
            <a:avLst/>
          </a:prstGeom>
          <a:noFill/>
        </p:spPr>
        <p:txBody>
          <a:bodyPr wrap="square" rtlCol="0">
            <a:spAutoFit/>
          </a:bodyPr>
          <a:lstStyle/>
          <a:p>
            <a:pPr>
              <a:buSzPct val="100000"/>
            </a:pPr>
            <a:r>
              <a:rPr lang="en-US" sz="1600" b="1" dirty="0">
                <a:latin typeface="Arial" panose="020B0604020202020204" pitchFamily="34" charset="0"/>
                <a:cs typeface="Arial" panose="020B0604020202020204" pitchFamily="34" charset="0"/>
              </a:rPr>
              <a:t>OCHRO comment: </a:t>
            </a:r>
            <a:r>
              <a:rPr lang="en-CA" sz="1600" i="1" dirty="0">
                <a:latin typeface="Arial" panose="020B0604020202020204" pitchFamily="34" charset="0"/>
                <a:ea typeface="Calibri" panose="020F0502020204030204" pitchFamily="34" charset="0"/>
                <a:cs typeface="Arial" panose="020B0604020202020204" pitchFamily="34" charset="0"/>
              </a:rPr>
              <a:t>Workforce Availability</a:t>
            </a:r>
            <a:r>
              <a:rPr lang="en-CA" sz="1600" dirty="0">
                <a:latin typeface="Arial" panose="020B0604020202020204" pitchFamily="34" charset="0"/>
                <a:ea typeface="Calibri" panose="020F0502020204030204" pitchFamily="34" charset="0"/>
                <a:cs typeface="Arial" panose="020B0604020202020204" pitchFamily="34" charset="0"/>
              </a:rPr>
              <a:t> (WFA) is the current benchmark used by core public administration organisations to assess if underrepresentation exists. Treasury Board Secretariat (TBS), works with the Labour Program and Statistics Canada to obtain the data necessary to calculate WFA. Once ready, TBS provides WFA estimates to departments within the core public administration.  </a:t>
            </a:r>
            <a:endParaRPr lang="en-CA"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1045518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FDD9EAA-3940-3BA7-BCDC-03DD17E023A0}"/>
              </a:ext>
            </a:extLst>
          </p:cNvPr>
          <p:cNvSpPr>
            <a:spLocks noGrp="1"/>
          </p:cNvSpPr>
          <p:nvPr>
            <p:ph type="sldNum" sz="quarter" idx="12"/>
          </p:nvPr>
        </p:nvSpPr>
        <p:spPr/>
        <p:txBody>
          <a:bodyPr/>
          <a:lstStyle/>
          <a:p>
            <a:fld id="{32D4B517-E49B-41B6-9DBC-23634E0F1CDC}" type="slidenum">
              <a:rPr lang="en-CA" smtClean="0"/>
              <a:t>2</a:t>
            </a:fld>
            <a:endParaRPr lang="en-CA" dirty="0"/>
          </a:p>
        </p:txBody>
      </p:sp>
      <p:sp>
        <p:nvSpPr>
          <p:cNvPr id="4" name="Title 3">
            <a:extLst>
              <a:ext uri="{FF2B5EF4-FFF2-40B4-BE49-F238E27FC236}">
                <a16:creationId xmlns:a16="http://schemas.microsoft.com/office/drawing/2014/main" id="{9E8C5323-2773-8073-3065-951D7E54B060}"/>
              </a:ext>
            </a:extLst>
          </p:cNvPr>
          <p:cNvSpPr>
            <a:spLocks noGrp="1"/>
          </p:cNvSpPr>
          <p:nvPr>
            <p:ph type="title"/>
          </p:nvPr>
        </p:nvSpPr>
        <p:spPr/>
        <p:txBody>
          <a:bodyPr/>
          <a:lstStyle/>
          <a:p>
            <a:r>
              <a:rPr lang="en-US" dirty="0"/>
              <a:t>Context</a:t>
            </a:r>
          </a:p>
        </p:txBody>
      </p:sp>
      <p:sp>
        <p:nvSpPr>
          <p:cNvPr id="5" name="Content Placeholder 2">
            <a:extLst>
              <a:ext uri="{FF2B5EF4-FFF2-40B4-BE49-F238E27FC236}">
                <a16:creationId xmlns:a16="http://schemas.microsoft.com/office/drawing/2014/main" id="{470E1BB0-3EC4-43EC-3478-A0A3652FCCFC}"/>
              </a:ext>
            </a:extLst>
          </p:cNvPr>
          <p:cNvSpPr txBox="1">
            <a:spLocks/>
          </p:cNvSpPr>
          <p:nvPr/>
        </p:nvSpPr>
        <p:spPr>
          <a:xfrm>
            <a:off x="863957" y="1418424"/>
            <a:ext cx="10126331" cy="4695031"/>
          </a:xfrm>
          <a:prstGeom prst="rect">
            <a:avLst/>
          </a:prstGeom>
        </p:spPr>
        <p:txBody>
          <a:bodyPr lIns="0" tIns="0" rIns="0" bIns="0" anchor="t"/>
          <a:lstStyle>
            <a:lvl1pPr marL="0" indent="0" algn="l" defTabSz="914400" rtl="0" eaLnBrk="1" latinLnBrk="0" hangingPunct="1">
              <a:spcBef>
                <a:spcPct val="20000"/>
              </a:spcBef>
              <a:buFont typeface="Arial" panose="020B0604020202020204" pitchFamily="34" charset="0"/>
              <a:buNone/>
              <a:defRPr sz="2200" kern="1200">
                <a:solidFill>
                  <a:srgbClr val="004D71"/>
                </a:solidFill>
                <a:latin typeface="Calibri" panose="020F0502020204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rgbClr val="004D71"/>
                </a:solidFill>
                <a:latin typeface="Calibri" panose="020F0502020204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rgbClr val="004D71"/>
                </a:solidFill>
                <a:latin typeface="Calibri" panose="020F0502020204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rgbClr val="004D71"/>
                </a:solidFill>
                <a:latin typeface="Calibri" panose="020F0502020204030204" pitchFamily="34" charset="0"/>
                <a:ea typeface="+mn-ea"/>
                <a:cs typeface="+mn-cs"/>
              </a:defRPr>
            </a:lvl4pPr>
            <a:lvl5pPr marL="0" indent="1255713" algn="l" defTabSz="914400" rtl="0" eaLnBrk="1" latinLnBrk="0" hangingPunct="1">
              <a:spcBef>
                <a:spcPct val="20000"/>
              </a:spcBef>
              <a:buFont typeface="Arial" panose="020B0604020202020204" pitchFamily="34" charset="0"/>
              <a:buChar char="»"/>
              <a:defRPr sz="1400" kern="1200">
                <a:solidFill>
                  <a:srgbClr val="004D71"/>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indent="-285750">
              <a:spcBef>
                <a:spcPts val="0"/>
              </a:spcBef>
              <a:buFont typeface="Arial" panose="020B0604020202020204" pitchFamily="34" charset="0"/>
              <a:buChar char="•"/>
            </a:pPr>
            <a:r>
              <a:rPr lang="en-CA" sz="1800" dirty="0">
                <a:solidFill>
                  <a:schemeClr val="tx1"/>
                </a:solidFill>
                <a:latin typeface="Arial"/>
                <a:ea typeface="Calibri" panose="020F0502020204030204" pitchFamily="34" charset="0"/>
                <a:cs typeface="Arial"/>
              </a:rPr>
              <a:t>The </a:t>
            </a:r>
            <a:r>
              <a:rPr lang="en-CA" sz="1800" i="1" dirty="0">
                <a:solidFill>
                  <a:srgbClr val="0415FF"/>
                </a:solidFill>
                <a:latin typeface="Arial"/>
                <a:ea typeface="Calibri" panose="020F0502020204030204" pitchFamily="34" charset="0"/>
                <a:cs typeface="Arial"/>
                <a:hlinkClick r:id="rId2">
                  <a:extLst>
                    <a:ext uri="{A12FA001-AC4F-418D-AE19-62706E023703}">
                      <ahyp:hlinkClr xmlns:ahyp="http://schemas.microsoft.com/office/drawing/2018/hyperlinkcolor" val="tx"/>
                    </a:ext>
                  </a:extLst>
                </a:hlinkClick>
              </a:rPr>
              <a:t>Employment Equity Act</a:t>
            </a:r>
            <a:r>
              <a:rPr lang="en-CA" sz="1800" dirty="0">
                <a:solidFill>
                  <a:schemeClr val="tx1"/>
                </a:solidFill>
                <a:latin typeface="Arial"/>
                <a:ea typeface="Calibri" panose="020F0502020204030204" pitchFamily="34" charset="0"/>
                <a:cs typeface="Arial"/>
                <a:hlinkClick r:id="rId2">
                  <a:extLst>
                    <a:ext uri="{A12FA001-AC4F-418D-AE19-62706E023703}">
                      <ahyp:hlinkClr xmlns:ahyp="http://schemas.microsoft.com/office/drawing/2018/hyperlinkcolor" val="tx"/>
                    </a:ext>
                  </a:extLst>
                </a:hlinkClick>
              </a:rPr>
              <a:t> </a:t>
            </a:r>
            <a:r>
              <a:rPr lang="en-CA" sz="1800" u="sng" dirty="0">
                <a:solidFill>
                  <a:schemeClr val="tx1"/>
                </a:solidFill>
                <a:latin typeface="Arial"/>
                <a:ea typeface="Calibri" panose="020F0502020204030204" pitchFamily="34" charset="0"/>
                <a:cs typeface="Arial"/>
                <a:hlinkClick r:id="rId2">
                  <a:extLst>
                    <a:ext uri="{A12FA001-AC4F-418D-AE19-62706E023703}">
                      <ahyp:hlinkClr xmlns:ahyp="http://schemas.microsoft.com/office/drawing/2018/hyperlinkcolor" val="tx"/>
                    </a:ext>
                  </a:extLst>
                </a:hlinkClick>
              </a:rPr>
              <a:t>Review Task Force</a:t>
            </a:r>
            <a:r>
              <a:rPr lang="en-CA" sz="1800" u="sng" dirty="0">
                <a:solidFill>
                  <a:schemeClr val="tx1"/>
                </a:solidFill>
                <a:latin typeface="Arial"/>
                <a:ea typeface="Calibri" panose="020F0502020204030204" pitchFamily="34" charset="0"/>
                <a:cs typeface="Arial"/>
              </a:rPr>
              <a:t> </a:t>
            </a:r>
            <a:r>
              <a:rPr lang="en-CA" sz="1800" dirty="0">
                <a:solidFill>
                  <a:schemeClr val="tx1"/>
                </a:solidFill>
                <a:latin typeface="Arial"/>
                <a:ea typeface="Calibri" panose="020F0502020204030204" pitchFamily="34" charset="0"/>
                <a:cs typeface="Arial"/>
              </a:rPr>
              <a:t>carried out the most extensive review of the </a:t>
            </a:r>
            <a:r>
              <a:rPr lang="en-CA" sz="1800" i="1" dirty="0">
                <a:solidFill>
                  <a:schemeClr val="tx1"/>
                </a:solidFill>
                <a:latin typeface="Arial"/>
                <a:ea typeface="Calibri" panose="020F0502020204030204" pitchFamily="34" charset="0"/>
                <a:cs typeface="Arial"/>
              </a:rPr>
              <a:t>Employment Equity Act</a:t>
            </a:r>
            <a:r>
              <a:rPr lang="en-CA" sz="1800" dirty="0">
                <a:solidFill>
                  <a:schemeClr val="tx1"/>
                </a:solidFill>
                <a:latin typeface="Arial"/>
                <a:ea typeface="Calibri" panose="020F0502020204030204" pitchFamily="34" charset="0"/>
                <a:cs typeface="Arial"/>
              </a:rPr>
              <a:t> (EE Act) since its introduction in 1986. The arm’s length Task Force engaged with hundreds of partners and stakeholders, including community organizations, public, private, and non-profit sectors, as well as advocacy groups and networks. </a:t>
            </a:r>
            <a:endParaRPr lang="en-US" sz="1800" dirty="0">
              <a:solidFill>
                <a:schemeClr val="tx1"/>
              </a:solidFill>
              <a:latin typeface="Arial" panose="020B0604020202020204" pitchFamily="34" charset="0"/>
              <a:ea typeface="Calibri" panose="020F0502020204030204" pitchFamily="34" charset="0"/>
              <a:cs typeface="Arial"/>
            </a:endParaRPr>
          </a:p>
          <a:p>
            <a:pPr marL="285750" indent="-285750">
              <a:spcBef>
                <a:spcPts val="0"/>
              </a:spcBef>
              <a:buFont typeface="Arial" panose="020B0604020202020204" pitchFamily="34" charset="0"/>
              <a:buChar char="•"/>
            </a:pPr>
            <a:endParaRPr lang="en-US" sz="1800" dirty="0">
              <a:solidFill>
                <a:schemeClr val="tx1"/>
              </a:solidFill>
              <a:latin typeface="Arial" panose="020B0604020202020204" pitchFamily="34" charset="0"/>
              <a:ea typeface="Calibri" panose="020F0502020204030204" pitchFamily="34" charset="0"/>
              <a:cs typeface="Arial"/>
            </a:endParaRPr>
          </a:p>
          <a:p>
            <a:pPr marL="285750" indent="-285750">
              <a:spcBef>
                <a:spcPts val="0"/>
              </a:spcBef>
              <a:buFont typeface="Arial" panose="020B0604020202020204" pitchFamily="34" charset="0"/>
              <a:buChar char="•"/>
            </a:pPr>
            <a:r>
              <a:rPr lang="en-CA" sz="1800" dirty="0">
                <a:solidFill>
                  <a:schemeClr val="tx1"/>
                </a:solidFill>
                <a:latin typeface="Arial"/>
                <a:ea typeface="Calibri" panose="020F0502020204030204" pitchFamily="34" charset="0"/>
                <a:cs typeface="Arial"/>
              </a:rPr>
              <a:t>On December 11, 2023, the Minister of Labour and Seniors, accompanied by the former Chair of the Task Force, announced the release of the Task Force’s final report: </a:t>
            </a:r>
            <a:r>
              <a:rPr lang="en-CA" sz="1800" i="1" u="sng" dirty="0">
                <a:solidFill>
                  <a:schemeClr val="tx1"/>
                </a:solidFill>
                <a:latin typeface="Arial"/>
                <a:ea typeface="Calibri" panose="020F0502020204030204" pitchFamily="34" charset="0"/>
                <a:cs typeface="Arial"/>
                <a:hlinkClick r:id="rId3">
                  <a:extLst>
                    <a:ext uri="{A12FA001-AC4F-418D-AE19-62706E023703}">
                      <ahyp:hlinkClr xmlns:ahyp="http://schemas.microsoft.com/office/drawing/2018/hyperlinkcolor" val="tx"/>
                    </a:ext>
                  </a:extLst>
                </a:hlinkClick>
              </a:rPr>
              <a:t>A Transformative Framework to Achieve and Sustain Employment Equity</a:t>
            </a:r>
            <a:r>
              <a:rPr lang="en-CA" sz="1800" dirty="0">
                <a:solidFill>
                  <a:schemeClr val="tx1"/>
                </a:solidFill>
                <a:latin typeface="Arial"/>
                <a:ea typeface="Calibri" panose="020F0502020204030204" pitchFamily="34" charset="0"/>
                <a:cs typeface="Arial"/>
              </a:rPr>
              <a:t>, including the report’s </a:t>
            </a:r>
            <a:r>
              <a:rPr lang="en-CA" sz="1800" u="sng" dirty="0">
                <a:solidFill>
                  <a:schemeClr val="tx1"/>
                </a:solidFill>
                <a:latin typeface="Arial"/>
                <a:ea typeface="Calibri" panose="020F0502020204030204" pitchFamily="34" charset="0"/>
                <a:cs typeface="Arial"/>
                <a:hlinkClick r:id="rId4">
                  <a:extLst>
                    <a:ext uri="{A12FA001-AC4F-418D-AE19-62706E023703}">
                      <ahyp:hlinkClr xmlns:ahyp="http://schemas.microsoft.com/office/drawing/2018/hyperlinkcolor" val="tx"/>
                    </a:ext>
                  </a:extLst>
                </a:hlinkClick>
              </a:rPr>
              <a:t>executive summary</a:t>
            </a:r>
            <a:r>
              <a:rPr lang="en-CA" sz="1800" dirty="0">
                <a:solidFill>
                  <a:schemeClr val="tx1"/>
                </a:solidFill>
                <a:latin typeface="Arial"/>
                <a:ea typeface="Calibri" panose="020F0502020204030204" pitchFamily="34" charset="0"/>
                <a:cs typeface="Arial"/>
              </a:rPr>
              <a:t>. The report provides wide-ranging recommendations on how to modernize and strengthen employment equity in the federal jurisdiction. </a:t>
            </a:r>
            <a:endParaRPr lang="en-US" sz="1800" dirty="0">
              <a:solidFill>
                <a:schemeClr val="tx1"/>
              </a:solidFill>
              <a:latin typeface="Arial" panose="020B0604020202020204" pitchFamily="34" charset="0"/>
              <a:ea typeface="Calibri" panose="020F0502020204030204" pitchFamily="34" charset="0"/>
              <a:cs typeface="Arial"/>
            </a:endParaRPr>
          </a:p>
          <a:p>
            <a:pPr marL="285750" indent="-285750">
              <a:spcBef>
                <a:spcPts val="0"/>
              </a:spcBef>
              <a:buFont typeface="Arial" panose="020B0604020202020204" pitchFamily="34" charset="0"/>
              <a:buChar char="•"/>
            </a:pPr>
            <a:endParaRPr lang="en-CA" sz="1800" dirty="0">
              <a:solidFill>
                <a:schemeClr val="tx1"/>
              </a:solidFill>
              <a:latin typeface="Arial" panose="020B0604020202020204" pitchFamily="34" charset="0"/>
              <a:ea typeface="Calibri" panose="020F0502020204030204" pitchFamily="34" charset="0"/>
              <a:cs typeface="Arial"/>
            </a:endParaRPr>
          </a:p>
          <a:p>
            <a:pPr marL="285750" indent="-285750">
              <a:spcBef>
                <a:spcPts val="0"/>
              </a:spcBef>
              <a:buFont typeface="Arial" panose="020B0604020202020204" pitchFamily="34" charset="0"/>
              <a:buChar char="•"/>
            </a:pPr>
            <a:r>
              <a:rPr lang="en-US" sz="1800" dirty="0">
                <a:solidFill>
                  <a:schemeClr val="tx1"/>
                </a:solidFill>
                <a:latin typeface="Arial"/>
                <a:ea typeface="Calibri" panose="020F0502020204030204" pitchFamily="34" charset="0"/>
                <a:cs typeface="Arial"/>
              </a:rPr>
              <a:t>The Task Force was a first step to inform the modernization of the EE Act. The Government of Canada is now engaging with impacted communities, unions, organizations, and employers to understand how best to effectively implement possible changes to the Act. </a:t>
            </a:r>
            <a:r>
              <a:rPr lang="en-US" sz="1800" dirty="0">
                <a:latin typeface="Arial"/>
                <a:ea typeface="Calibri" panose="020F0502020204030204" pitchFamily="34" charset="0"/>
                <a:cs typeface="Arial"/>
              </a:rPr>
              <a:t> </a:t>
            </a:r>
          </a:p>
        </p:txBody>
      </p:sp>
    </p:spTree>
    <p:extLst>
      <p:ext uri="{BB962C8B-B14F-4D97-AF65-F5344CB8AC3E}">
        <p14:creationId xmlns:p14="http://schemas.microsoft.com/office/powerpoint/2010/main" val="376209444"/>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60CD4C6-554E-C042-2416-D8D351C3B6E2}"/>
              </a:ext>
            </a:extLst>
          </p:cNvPr>
          <p:cNvSpPr>
            <a:spLocks noGrp="1"/>
          </p:cNvSpPr>
          <p:nvPr>
            <p:ph type="sldNum" sz="quarter" idx="12"/>
          </p:nvPr>
        </p:nvSpPr>
        <p:spPr/>
        <p:txBody>
          <a:bodyPr/>
          <a:lstStyle/>
          <a:p>
            <a:fld id="{32D4B517-E49B-41B6-9DBC-23634E0F1CDC}" type="slidenum">
              <a:rPr lang="en-CA" smtClean="0"/>
              <a:t>20</a:t>
            </a:fld>
            <a:endParaRPr lang="en-CA" dirty="0"/>
          </a:p>
        </p:txBody>
      </p:sp>
      <p:sp>
        <p:nvSpPr>
          <p:cNvPr id="4" name="Title 3">
            <a:extLst>
              <a:ext uri="{FF2B5EF4-FFF2-40B4-BE49-F238E27FC236}">
                <a16:creationId xmlns:a16="http://schemas.microsoft.com/office/drawing/2014/main" id="{371A1EE8-2492-6B5A-9C45-2459C75A7041}"/>
              </a:ext>
            </a:extLst>
          </p:cNvPr>
          <p:cNvSpPr>
            <a:spLocks noGrp="1"/>
          </p:cNvSpPr>
          <p:nvPr>
            <p:ph type="title"/>
          </p:nvPr>
        </p:nvSpPr>
        <p:spPr/>
        <p:txBody>
          <a:bodyPr/>
          <a:lstStyle/>
          <a:p>
            <a:r>
              <a:rPr lang="en-CA" sz="2800" dirty="0"/>
              <a:t>Regulatory Oversight, Penalties, and Complaints</a:t>
            </a:r>
            <a:endParaRPr lang="en-US" dirty="0"/>
          </a:p>
        </p:txBody>
      </p:sp>
      <p:sp>
        <p:nvSpPr>
          <p:cNvPr id="3" name="Content Placeholder 2">
            <a:extLst>
              <a:ext uri="{FF2B5EF4-FFF2-40B4-BE49-F238E27FC236}">
                <a16:creationId xmlns:a16="http://schemas.microsoft.com/office/drawing/2014/main" id="{4DCCFE3D-06D7-20A6-A3EB-BC1A903A64BF}"/>
              </a:ext>
            </a:extLst>
          </p:cNvPr>
          <p:cNvSpPr>
            <a:spLocks noGrp="1"/>
          </p:cNvSpPr>
          <p:nvPr>
            <p:ph idx="10"/>
          </p:nvPr>
        </p:nvSpPr>
        <p:spPr>
          <a:xfrm>
            <a:off x="620899" y="1016732"/>
            <a:ext cx="10095440" cy="749924"/>
          </a:xfrm>
        </p:spPr>
        <p:txBody>
          <a:bodyPr/>
          <a:lstStyle/>
          <a:p>
            <a:r>
              <a:rPr lang="en-CA" dirty="0">
                <a:effectLst/>
                <a:latin typeface="Arial" panose="020B0604020202020204" pitchFamily="34" charset="0"/>
                <a:ea typeface="Calibri" panose="020F0502020204030204" pitchFamily="34" charset="0"/>
                <a:cs typeface="Arial" panose="020B0604020202020204" pitchFamily="34" charset="0"/>
              </a:rPr>
              <a:t>Responsibility for </a:t>
            </a:r>
            <a:r>
              <a:rPr lang="en-CA" b="1" dirty="0">
                <a:effectLst/>
                <a:latin typeface="Arial" panose="020B0604020202020204" pitchFamily="34" charset="0"/>
                <a:ea typeface="Calibri" panose="020F0502020204030204" pitchFamily="34" charset="0"/>
                <a:cs typeface="Arial" panose="020B0604020202020204" pitchFamily="34" charset="0"/>
              </a:rPr>
              <a:t>compliance and enforcement under the Act is shared </a:t>
            </a:r>
            <a:r>
              <a:rPr lang="en-CA" dirty="0">
                <a:effectLst/>
                <a:latin typeface="Arial" panose="020B0604020202020204" pitchFamily="34" charset="0"/>
                <a:ea typeface="Calibri" panose="020F0502020204030204" pitchFamily="34" charset="0"/>
                <a:cs typeface="Arial" panose="020B0604020202020204" pitchFamily="34" charset="0"/>
              </a:rPr>
              <a:t>by the Minister of Labour and the Canadian Human Rights Commission (CHRC)</a:t>
            </a:r>
          </a:p>
          <a:p>
            <a:endParaRPr lang="en-US" dirty="0"/>
          </a:p>
        </p:txBody>
      </p:sp>
      <p:sp>
        <p:nvSpPr>
          <p:cNvPr id="10" name="TextBox 9">
            <a:extLst>
              <a:ext uri="{FF2B5EF4-FFF2-40B4-BE49-F238E27FC236}">
                <a16:creationId xmlns:a16="http://schemas.microsoft.com/office/drawing/2014/main" id="{542FD22D-FA8B-8335-AB99-DD17E25CB4B5}"/>
              </a:ext>
            </a:extLst>
          </p:cNvPr>
          <p:cNvSpPr txBox="1"/>
          <p:nvPr/>
        </p:nvSpPr>
        <p:spPr>
          <a:xfrm>
            <a:off x="609600" y="1972901"/>
            <a:ext cx="3604872" cy="4401205"/>
          </a:xfrm>
          <a:prstGeom prst="rect">
            <a:avLst/>
          </a:prstGeom>
          <a:solidFill>
            <a:schemeClr val="bg1">
              <a:lumMod val="95000"/>
            </a:schemeClr>
          </a:solidFill>
        </p:spPr>
        <p:txBody>
          <a:bodyPr wrap="square" rtlCol="0">
            <a:spAutoFit/>
          </a:bodyPr>
          <a:lstStyle/>
          <a:p>
            <a:pPr marL="0" marR="0">
              <a:spcBef>
                <a:spcPts val="0"/>
              </a:spcBef>
              <a:spcAft>
                <a:spcPts val="0"/>
              </a:spcAft>
            </a:pPr>
            <a:r>
              <a:rPr lang="en-CA" sz="1400" dirty="0">
                <a:effectLst/>
                <a:latin typeface="Arial" panose="020B0604020202020204" pitchFamily="34" charset="0"/>
                <a:ea typeface="Calibri" panose="020F0502020204030204" pitchFamily="34" charset="0"/>
                <a:cs typeface="Arial" panose="020B0604020202020204" pitchFamily="34" charset="0"/>
              </a:rPr>
              <a:t>The </a:t>
            </a:r>
            <a:r>
              <a:rPr lang="en-CA" sz="1400" b="1" dirty="0">
                <a:effectLst/>
                <a:latin typeface="Arial" panose="020B0604020202020204" pitchFamily="34" charset="0"/>
                <a:ea typeface="Calibri" panose="020F0502020204030204" pitchFamily="34" charset="0"/>
                <a:cs typeface="Arial" panose="020B0604020202020204" pitchFamily="34" charset="0"/>
              </a:rPr>
              <a:t>Minister of Labour: </a:t>
            </a:r>
          </a:p>
          <a:p>
            <a:pPr marL="285750" marR="0" indent="-285750">
              <a:spcBef>
                <a:spcPts val="0"/>
              </a:spcBef>
              <a:spcAft>
                <a:spcPts val="0"/>
              </a:spcAft>
              <a:buFont typeface="Arial" panose="020B0604020202020204" pitchFamily="34" charset="0"/>
              <a:buChar char="•"/>
            </a:pPr>
            <a:r>
              <a:rPr lang="en-CA" sz="1400" dirty="0">
                <a:effectLst/>
                <a:latin typeface="Arial" panose="020B0604020202020204" pitchFamily="34" charset="0"/>
                <a:ea typeface="Calibri" panose="020F0502020204030204" pitchFamily="34" charset="0"/>
                <a:cs typeface="Arial" panose="020B0604020202020204" pitchFamily="34" charset="0"/>
              </a:rPr>
              <a:t>Is responsible for </a:t>
            </a:r>
            <a:r>
              <a:rPr lang="en-CA" sz="1400" b="1" dirty="0">
                <a:effectLst/>
                <a:latin typeface="Arial" panose="020B0604020202020204" pitchFamily="34" charset="0"/>
                <a:ea typeface="Calibri" panose="020F0502020204030204" pitchFamily="34" charset="0"/>
                <a:cs typeface="Arial" panose="020B0604020202020204" pitchFamily="34" charset="0"/>
              </a:rPr>
              <a:t>compliance activities </a:t>
            </a:r>
            <a:r>
              <a:rPr lang="en-CA" sz="1400" dirty="0">
                <a:effectLst/>
                <a:latin typeface="Arial" panose="020B0604020202020204" pitchFamily="34" charset="0"/>
                <a:ea typeface="Calibri" panose="020F0502020204030204" pitchFamily="34" charset="0"/>
                <a:cs typeface="Arial" panose="020B0604020202020204" pitchFamily="34" charset="0"/>
              </a:rPr>
              <a:t>for federally regulated private sector reporting obligations</a:t>
            </a:r>
          </a:p>
          <a:p>
            <a:pPr marL="285750" marR="0" indent="-285750">
              <a:spcBef>
                <a:spcPts val="0"/>
              </a:spcBef>
              <a:spcAft>
                <a:spcPts val="0"/>
              </a:spcAft>
              <a:buFont typeface="Arial" panose="020B0604020202020204" pitchFamily="34" charset="0"/>
              <a:buChar char="•"/>
            </a:pPr>
            <a:endParaRPr lang="en-CA" sz="1400" dirty="0">
              <a:effectLst/>
              <a:latin typeface="Arial" panose="020B0604020202020204" pitchFamily="34" charset="0"/>
              <a:ea typeface="Calibri" panose="020F0502020204030204" pitchFamily="34" charset="0"/>
              <a:cs typeface="Arial" panose="020B0604020202020204" pitchFamily="34" charset="0"/>
            </a:endParaRPr>
          </a:p>
          <a:p>
            <a:pPr marL="285750" marR="0" indent="-285750">
              <a:spcBef>
                <a:spcPts val="0"/>
              </a:spcBef>
              <a:spcAft>
                <a:spcPts val="0"/>
              </a:spcAft>
              <a:buFont typeface="Arial" panose="020B0604020202020204" pitchFamily="34" charset="0"/>
              <a:buChar char="•"/>
            </a:pPr>
            <a:r>
              <a:rPr lang="en-CA" sz="1400" dirty="0">
                <a:effectLst/>
                <a:latin typeface="Arial" panose="020B0604020202020204" pitchFamily="34" charset="0"/>
                <a:ea typeface="Calibri" panose="020F0502020204030204" pitchFamily="34" charset="0"/>
                <a:cs typeface="Arial" panose="020B0604020202020204" pitchFamily="34" charset="0"/>
              </a:rPr>
              <a:t>Can issue notices of assessment for a </a:t>
            </a:r>
            <a:r>
              <a:rPr lang="en-CA" sz="1400" b="1" dirty="0">
                <a:effectLst/>
                <a:latin typeface="Arial" panose="020B0604020202020204" pitchFamily="34" charset="0"/>
                <a:ea typeface="Calibri" panose="020F0502020204030204" pitchFamily="34" charset="0"/>
                <a:cs typeface="Arial" panose="020B0604020202020204" pitchFamily="34" charset="0"/>
              </a:rPr>
              <a:t>monetary penalty </a:t>
            </a:r>
            <a:r>
              <a:rPr lang="en-CA" sz="1400" dirty="0">
                <a:effectLst/>
                <a:latin typeface="Arial" panose="020B0604020202020204" pitchFamily="34" charset="0"/>
                <a:ea typeface="Calibri" panose="020F0502020204030204" pitchFamily="34" charset="0"/>
                <a:cs typeface="Arial" panose="020B0604020202020204" pitchFamily="34" charset="0"/>
              </a:rPr>
              <a:t>to employers who are found to have committed a violation (e.g., failing to submit reports)</a:t>
            </a:r>
          </a:p>
          <a:p>
            <a:pPr marL="285750" marR="0" indent="-285750">
              <a:spcBef>
                <a:spcPts val="0"/>
              </a:spcBef>
              <a:spcAft>
                <a:spcPts val="0"/>
              </a:spcAft>
              <a:buFont typeface="Arial" panose="020B0604020202020204" pitchFamily="34" charset="0"/>
              <a:buChar char="•"/>
            </a:pPr>
            <a:endParaRPr lang="en-CA" sz="1400"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CA" sz="1400" dirty="0">
                <a:effectLst/>
                <a:latin typeface="Arial" panose="020B0604020202020204" pitchFamily="34" charset="0"/>
                <a:ea typeface="Calibri" panose="020F0502020204030204" pitchFamily="34" charset="0"/>
                <a:cs typeface="Arial" panose="020B0604020202020204" pitchFamily="34" charset="0"/>
              </a:rPr>
              <a:t>Currently, </a:t>
            </a:r>
            <a:r>
              <a:rPr lang="en-CA" sz="1400" b="1" dirty="0">
                <a:effectLst/>
                <a:latin typeface="Arial" panose="020B0604020202020204" pitchFamily="34" charset="0"/>
                <a:ea typeface="Calibri" panose="020F0502020204030204" pitchFamily="34" charset="0"/>
                <a:cs typeface="Arial" panose="020B0604020202020204" pitchFamily="34" charset="0"/>
              </a:rPr>
              <a:t>monetary penalties for employers in the federally regulated private sector </a:t>
            </a:r>
            <a:r>
              <a:rPr lang="en-CA" sz="1400" dirty="0">
                <a:effectLst/>
                <a:latin typeface="Arial" panose="020B0604020202020204" pitchFamily="34" charset="0"/>
                <a:ea typeface="Calibri" panose="020F0502020204030204" pitchFamily="34" charset="0"/>
                <a:cs typeface="Arial" panose="020B0604020202020204" pitchFamily="34" charset="0"/>
              </a:rPr>
              <a:t>can be up to $10,000 for a single violation or $50,000 for repeated or continued violations. Violations include failing to file an employment equity report, failing to include the required information, or knowingly providing false or misleading information.</a:t>
            </a:r>
          </a:p>
        </p:txBody>
      </p:sp>
      <p:sp>
        <p:nvSpPr>
          <p:cNvPr id="6" name="TextBox 5">
            <a:extLst>
              <a:ext uri="{FF2B5EF4-FFF2-40B4-BE49-F238E27FC236}">
                <a16:creationId xmlns:a16="http://schemas.microsoft.com/office/drawing/2014/main" id="{2CB84B8D-703B-390F-3C16-3BE7DC3E7C5C}"/>
              </a:ext>
            </a:extLst>
          </p:cNvPr>
          <p:cNvSpPr txBox="1"/>
          <p:nvPr/>
        </p:nvSpPr>
        <p:spPr>
          <a:xfrm>
            <a:off x="4607511" y="2037904"/>
            <a:ext cx="7013946" cy="4401205"/>
          </a:xfrm>
          <a:prstGeom prst="rect">
            <a:avLst/>
          </a:prstGeom>
          <a:solidFill>
            <a:schemeClr val="accent2">
              <a:lumMod val="20000"/>
              <a:lumOff val="80000"/>
            </a:schemeClr>
          </a:solidFill>
        </p:spPr>
        <p:txBody>
          <a:bodyPr wrap="square">
            <a:noAutofit/>
          </a:bodyPr>
          <a:lstStyle/>
          <a:p>
            <a:pPr marL="0" marR="0">
              <a:spcBef>
                <a:spcPts val="600"/>
              </a:spcBef>
              <a:spcAft>
                <a:spcPts val="600"/>
              </a:spcAft>
            </a:pPr>
            <a:r>
              <a:rPr lang="en-CA" dirty="0">
                <a:effectLst/>
                <a:latin typeface="Arial" panose="020B0604020202020204" pitchFamily="34" charset="0"/>
                <a:ea typeface="Calibri" panose="020F0502020204030204" pitchFamily="34" charset="0"/>
                <a:cs typeface="Arial" panose="020B0604020202020204" pitchFamily="34" charset="0"/>
              </a:rPr>
              <a:t>The </a:t>
            </a:r>
            <a:r>
              <a:rPr lang="en-CA" b="1" dirty="0">
                <a:effectLst/>
                <a:latin typeface="Arial" panose="020B0604020202020204" pitchFamily="34" charset="0"/>
                <a:ea typeface="Calibri" panose="020F0502020204030204" pitchFamily="34" charset="0"/>
                <a:cs typeface="Arial" panose="020B0604020202020204" pitchFamily="34" charset="0"/>
              </a:rPr>
              <a:t>CHRC</a:t>
            </a:r>
            <a:r>
              <a:rPr lang="en-CA" dirty="0">
                <a:effectLst/>
                <a:latin typeface="Arial" panose="020B0604020202020204" pitchFamily="34" charset="0"/>
                <a:ea typeface="Calibri" panose="020F0502020204030204" pitchFamily="34" charset="0"/>
                <a:cs typeface="Arial" panose="020B0604020202020204" pitchFamily="34" charset="0"/>
              </a:rPr>
              <a:t>: </a:t>
            </a:r>
          </a:p>
          <a:p>
            <a:pPr marL="179388" marR="0" indent="-179388">
              <a:spcBef>
                <a:spcPts val="600"/>
              </a:spcBef>
              <a:spcAft>
                <a:spcPts val="600"/>
              </a:spcAft>
              <a:buFont typeface="Arial" panose="020B0604020202020204" pitchFamily="34" charset="0"/>
              <a:buChar char="•"/>
            </a:pPr>
            <a:r>
              <a:rPr lang="en-CA" dirty="0">
                <a:effectLst/>
                <a:ea typeface="Calibri" panose="020F0502020204030204" pitchFamily="34" charset="0"/>
              </a:rPr>
              <a:t>Conducts compliance audits of federally regulated employers in the private and public sectors on their employment equity programs unde</a:t>
            </a:r>
            <a:r>
              <a:rPr lang="en-CA" dirty="0">
                <a:ea typeface="Calibri" panose="020F0502020204030204" pitchFamily="34" charset="0"/>
              </a:rPr>
              <a:t>r the Act</a:t>
            </a:r>
          </a:p>
          <a:p>
            <a:pPr marL="179388" marR="0" indent="-179388">
              <a:spcBef>
                <a:spcPts val="600"/>
              </a:spcBef>
              <a:spcAft>
                <a:spcPts val="600"/>
              </a:spcAft>
              <a:buFont typeface="Arial" panose="020B0604020202020204" pitchFamily="34" charset="0"/>
              <a:buChar char="•"/>
            </a:pPr>
            <a:r>
              <a:rPr lang="en-CA" dirty="0">
                <a:ea typeface="Calibri" panose="020F0502020204030204" pitchFamily="34" charset="0"/>
              </a:rPr>
              <a:t>The Commission addresses areas of non-compliance with employers and can also apply enforcement measures, such as the issuance of a direction</a:t>
            </a:r>
          </a:p>
          <a:p>
            <a:pPr marL="179388" marR="0" indent="-179388">
              <a:spcBef>
                <a:spcPts val="600"/>
              </a:spcBef>
              <a:spcAft>
                <a:spcPts val="600"/>
              </a:spcAft>
              <a:buFont typeface="Arial" panose="020B0604020202020204" pitchFamily="34" charset="0"/>
              <a:buChar char="•"/>
            </a:pPr>
            <a:r>
              <a:rPr lang="en-CA" dirty="0">
                <a:effectLst/>
                <a:ea typeface="Calibri" panose="020F0502020204030204" pitchFamily="34" charset="0"/>
              </a:rPr>
              <a:t>Chairperson of the Canadian Human Rights Tribunal can appoint an </a:t>
            </a:r>
            <a:r>
              <a:rPr lang="en-CA" b="1" dirty="0">
                <a:effectLst/>
                <a:ea typeface="Calibri" panose="020F0502020204030204" pitchFamily="34" charset="0"/>
              </a:rPr>
              <a:t>Employment Equity Review Tribunal </a:t>
            </a:r>
            <a:r>
              <a:rPr lang="en-CA" dirty="0">
                <a:effectLst/>
                <a:ea typeface="Calibri" panose="020F0502020204030204" pitchFamily="34" charset="0"/>
              </a:rPr>
              <a:t>if an employer requests a review of a CHRC audit decision </a:t>
            </a:r>
            <a:r>
              <a:rPr lang="en-CA" dirty="0">
                <a:ea typeface="Calibri" panose="020F0502020204030204" pitchFamily="34" charset="0"/>
              </a:rPr>
              <a:t>or if the CHRC </a:t>
            </a:r>
            <a:r>
              <a:rPr lang="en-CA" dirty="0">
                <a:effectLst/>
                <a:ea typeface="Calibri" panose="020F0502020204030204" pitchFamily="34" charset="0"/>
              </a:rPr>
              <a:t>makes an application for an order confirming a direction</a:t>
            </a:r>
          </a:p>
          <a:p>
            <a:pPr marL="179388" indent="-179388">
              <a:spcBef>
                <a:spcPts val="600"/>
              </a:spcBef>
              <a:spcAft>
                <a:spcPts val="600"/>
              </a:spcAft>
              <a:buFont typeface="Arial" panose="020B0604020202020204" pitchFamily="34" charset="0"/>
              <a:buChar char="•"/>
            </a:pPr>
            <a:r>
              <a:rPr lang="en-CA" b="1" dirty="0">
                <a:effectLst/>
                <a:ea typeface="Calibri" panose="020F0502020204030204" pitchFamily="34" charset="0"/>
              </a:rPr>
              <a:t>Employees have no official recourse </a:t>
            </a:r>
            <a:r>
              <a:rPr lang="en-CA" dirty="0">
                <a:effectLst/>
                <a:ea typeface="Calibri" panose="020F0502020204030204" pitchFamily="34" charset="0"/>
              </a:rPr>
              <a:t>if they believe their employer is not meeting their statutory obligations under the Act</a:t>
            </a:r>
          </a:p>
          <a:p>
            <a:pPr marL="179388" marR="0" indent="-179388">
              <a:spcBef>
                <a:spcPts val="0"/>
              </a:spcBef>
              <a:spcAft>
                <a:spcPts val="0"/>
              </a:spcAft>
              <a:buFont typeface="Arial" panose="020B0604020202020204" pitchFamily="34" charset="0"/>
              <a:buChar char="•"/>
            </a:pPr>
            <a:endParaRPr lang="en-CA" sz="1600" dirty="0">
              <a:effectLst/>
              <a:ea typeface="Calibri" panose="020F0502020204030204" pitchFamily="34" charset="0"/>
            </a:endParaRPr>
          </a:p>
        </p:txBody>
      </p:sp>
    </p:spTree>
    <p:extLst>
      <p:ext uri="{BB962C8B-B14F-4D97-AF65-F5344CB8AC3E}">
        <p14:creationId xmlns:p14="http://schemas.microsoft.com/office/powerpoint/2010/main" val="2943277209"/>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3A71D1C-F3D4-6AE3-8869-6C9E8D8465F0}"/>
              </a:ext>
            </a:extLst>
          </p:cNvPr>
          <p:cNvSpPr>
            <a:spLocks noGrp="1"/>
          </p:cNvSpPr>
          <p:nvPr>
            <p:ph type="sldNum" sz="quarter" idx="12"/>
          </p:nvPr>
        </p:nvSpPr>
        <p:spPr/>
        <p:txBody>
          <a:bodyPr/>
          <a:lstStyle/>
          <a:p>
            <a:fld id="{32D4B517-E49B-41B6-9DBC-23634E0F1CDC}" type="slidenum">
              <a:rPr lang="en-CA" smtClean="0"/>
              <a:t>21</a:t>
            </a:fld>
            <a:endParaRPr lang="en-CA" dirty="0"/>
          </a:p>
        </p:txBody>
      </p:sp>
      <p:sp>
        <p:nvSpPr>
          <p:cNvPr id="4" name="Title 3">
            <a:extLst>
              <a:ext uri="{FF2B5EF4-FFF2-40B4-BE49-F238E27FC236}">
                <a16:creationId xmlns:a16="http://schemas.microsoft.com/office/drawing/2014/main" id="{ECBA7E83-9019-6CF3-8879-C88FF3AB0E6D}"/>
              </a:ext>
            </a:extLst>
          </p:cNvPr>
          <p:cNvSpPr>
            <a:spLocks noGrp="1"/>
          </p:cNvSpPr>
          <p:nvPr>
            <p:ph type="title"/>
          </p:nvPr>
        </p:nvSpPr>
        <p:spPr>
          <a:xfrm>
            <a:off x="609600" y="175008"/>
            <a:ext cx="7243976" cy="878670"/>
          </a:xfrm>
        </p:spPr>
        <p:txBody>
          <a:bodyPr/>
          <a:lstStyle/>
          <a:p>
            <a:r>
              <a:rPr lang="en-CA" sz="2800" dirty="0"/>
              <a:t>Task Force Recommendations: Regulatory Oversight, Penalties, and Complaints</a:t>
            </a:r>
            <a:endParaRPr lang="en-US" dirty="0"/>
          </a:p>
        </p:txBody>
      </p:sp>
      <p:sp>
        <p:nvSpPr>
          <p:cNvPr id="5" name="TextBox 4">
            <a:extLst>
              <a:ext uri="{FF2B5EF4-FFF2-40B4-BE49-F238E27FC236}">
                <a16:creationId xmlns:a16="http://schemas.microsoft.com/office/drawing/2014/main" id="{A4FDC165-A6A4-98B8-633A-13E977AF4B02}"/>
              </a:ext>
            </a:extLst>
          </p:cNvPr>
          <p:cNvSpPr txBox="1"/>
          <p:nvPr/>
        </p:nvSpPr>
        <p:spPr>
          <a:xfrm>
            <a:off x="281926" y="1215821"/>
            <a:ext cx="11469429" cy="584775"/>
          </a:xfrm>
          <a:prstGeom prst="rect">
            <a:avLst/>
          </a:prstGeom>
          <a:noFill/>
        </p:spPr>
        <p:txBody>
          <a:bodyPr wrap="square">
            <a:spAutoFit/>
          </a:bodyPr>
          <a:lstStyle/>
          <a:p>
            <a:pPr marL="0" marR="0">
              <a:spcBef>
                <a:spcPts val="0"/>
              </a:spcBef>
              <a:spcAft>
                <a:spcPts val="0"/>
              </a:spcAft>
            </a:pPr>
            <a:r>
              <a:rPr lang="en-CA" sz="1600" dirty="0">
                <a:effectLst/>
                <a:ea typeface="Calibri" panose="020F0502020204030204" pitchFamily="34" charset="0"/>
              </a:rPr>
              <a:t>The Task Force finds the current division of roles around compliance and enforcement ineffective. The Task Force also heard that employees and their representatives should be able to </a:t>
            </a:r>
            <a:r>
              <a:rPr lang="en-CA" sz="1600" b="1" dirty="0">
                <a:effectLst/>
                <a:ea typeface="Calibri" panose="020F0502020204030204" pitchFamily="34" charset="0"/>
              </a:rPr>
              <a:t>bring forward complaints </a:t>
            </a:r>
            <a:r>
              <a:rPr lang="en-CA" sz="1600" dirty="0">
                <a:effectLst/>
                <a:ea typeface="Calibri" panose="020F0502020204030204" pitchFamily="34" charset="0"/>
              </a:rPr>
              <a:t>under the Act</a:t>
            </a:r>
          </a:p>
        </p:txBody>
      </p:sp>
      <p:sp>
        <p:nvSpPr>
          <p:cNvPr id="6" name="TextBox 5">
            <a:extLst>
              <a:ext uri="{FF2B5EF4-FFF2-40B4-BE49-F238E27FC236}">
                <a16:creationId xmlns:a16="http://schemas.microsoft.com/office/drawing/2014/main" id="{6852D45E-4A29-8DB2-94C4-8253BDBB2F21}"/>
              </a:ext>
            </a:extLst>
          </p:cNvPr>
          <p:cNvSpPr txBox="1"/>
          <p:nvPr/>
        </p:nvSpPr>
        <p:spPr>
          <a:xfrm>
            <a:off x="443971" y="2081809"/>
            <a:ext cx="6096000" cy="338554"/>
          </a:xfrm>
          <a:prstGeom prst="rect">
            <a:avLst/>
          </a:prstGeom>
          <a:noFill/>
        </p:spPr>
        <p:txBody>
          <a:bodyPr wrap="square">
            <a:spAutoFit/>
          </a:bodyPr>
          <a:lstStyle/>
          <a:p>
            <a:pPr marL="0" marR="0">
              <a:spcBef>
                <a:spcPts val="1200"/>
              </a:spcBef>
              <a:spcAft>
                <a:spcPts val="0"/>
              </a:spcAft>
            </a:pPr>
            <a:r>
              <a:rPr lang="en-CA" sz="1600" b="1" dirty="0">
                <a:solidFill>
                  <a:srgbClr val="000000"/>
                </a:solidFill>
                <a:effectLst/>
                <a:ea typeface="Calibri" panose="020F0502020204030204" pitchFamily="34" charset="0"/>
              </a:rPr>
              <a:t>The Task Force recommends:</a:t>
            </a:r>
          </a:p>
        </p:txBody>
      </p:sp>
      <p:sp>
        <p:nvSpPr>
          <p:cNvPr id="7" name="TextBox 6">
            <a:extLst>
              <a:ext uri="{FF2B5EF4-FFF2-40B4-BE49-F238E27FC236}">
                <a16:creationId xmlns:a16="http://schemas.microsoft.com/office/drawing/2014/main" id="{474D2F76-A263-1E4E-38BD-8A525E8F5C40}"/>
              </a:ext>
            </a:extLst>
          </p:cNvPr>
          <p:cNvSpPr txBox="1"/>
          <p:nvPr/>
        </p:nvSpPr>
        <p:spPr>
          <a:xfrm>
            <a:off x="472137" y="2431530"/>
            <a:ext cx="6696000" cy="3456000"/>
          </a:xfrm>
          <a:prstGeom prst="rect">
            <a:avLst/>
          </a:prstGeom>
          <a:solidFill>
            <a:schemeClr val="accent1">
              <a:lumMod val="20000"/>
              <a:lumOff val="80000"/>
            </a:schemeClr>
          </a:solidFill>
        </p:spPr>
        <p:txBody>
          <a:bodyPr wrap="square">
            <a:noAutofit/>
          </a:bodyPr>
          <a:lstStyle/>
          <a:p>
            <a:r>
              <a:rPr lang="en-CA" sz="1400" dirty="0">
                <a:effectLst/>
                <a:ea typeface="Calibri" panose="020F0502020204030204" pitchFamily="34" charset="0"/>
              </a:rPr>
              <a:t>The Government </a:t>
            </a:r>
            <a:r>
              <a:rPr lang="en-CA" sz="1400" b="1" dirty="0">
                <a:effectLst/>
                <a:ea typeface="Calibri" panose="020F0502020204030204" pitchFamily="34" charset="0"/>
              </a:rPr>
              <a:t>establish an Employment Equity Commissioner to administer the Act</a:t>
            </a:r>
            <a:endParaRPr lang="en-CA" sz="1400" b="1" strike="sngStrike" dirty="0">
              <a:solidFill>
                <a:srgbClr val="FF0000"/>
              </a:solidFill>
            </a:endParaRPr>
          </a:p>
        </p:txBody>
      </p:sp>
      <p:sp>
        <p:nvSpPr>
          <p:cNvPr id="8" name="TextBox 7">
            <a:extLst>
              <a:ext uri="{FF2B5EF4-FFF2-40B4-BE49-F238E27FC236}">
                <a16:creationId xmlns:a16="http://schemas.microsoft.com/office/drawing/2014/main" id="{328C24AC-54FF-9E7B-0307-63700885F13D}"/>
              </a:ext>
            </a:extLst>
          </p:cNvPr>
          <p:cNvSpPr txBox="1"/>
          <p:nvPr/>
        </p:nvSpPr>
        <p:spPr>
          <a:xfrm>
            <a:off x="670137" y="3153586"/>
            <a:ext cx="6300000" cy="2031325"/>
          </a:xfrm>
          <a:prstGeom prst="rect">
            <a:avLst/>
          </a:prstGeom>
          <a:noFill/>
        </p:spPr>
        <p:txBody>
          <a:bodyPr wrap="square">
            <a:spAutoFit/>
          </a:bodyPr>
          <a:lstStyle/>
          <a:p>
            <a:pPr marR="0" lvl="0">
              <a:spcAft>
                <a:spcPts val="0"/>
              </a:spcAft>
              <a:tabLst>
                <a:tab pos="228600" algn="l"/>
                <a:tab pos="457200" algn="l"/>
              </a:tabLst>
            </a:pPr>
            <a:r>
              <a:rPr lang="en-CA" sz="1400" dirty="0">
                <a:ea typeface="Calibri" panose="020F0502020204030204" pitchFamily="34" charset="0"/>
              </a:rPr>
              <a:t>T</a:t>
            </a:r>
            <a:r>
              <a:rPr lang="en-CA" sz="1400" dirty="0">
                <a:effectLst/>
                <a:ea typeface="Calibri" panose="020F0502020204030204" pitchFamily="34" charset="0"/>
              </a:rPr>
              <a:t>he newly established Employment Equity Commissioner would:</a:t>
            </a:r>
          </a:p>
          <a:p>
            <a:pPr marL="266700" marR="0" lvl="1" indent="-85725">
              <a:spcAft>
                <a:spcPts val="0"/>
              </a:spcAft>
              <a:buFont typeface="Arial" panose="020B0604020202020204" pitchFamily="34" charset="0"/>
              <a:buChar char="•"/>
              <a:tabLst>
                <a:tab pos="228600" algn="l"/>
                <a:tab pos="457200" algn="l"/>
              </a:tabLst>
            </a:pPr>
            <a:r>
              <a:rPr lang="en-CA" sz="1400" dirty="0">
                <a:effectLst/>
                <a:ea typeface="Calibri" panose="020F0502020204030204" pitchFamily="34" charset="0"/>
              </a:rPr>
              <a:t>Be </a:t>
            </a:r>
            <a:r>
              <a:rPr lang="en-CA" sz="1400" b="1" dirty="0">
                <a:effectLst/>
                <a:ea typeface="Calibri" panose="020F0502020204030204" pitchFamily="34" charset="0"/>
              </a:rPr>
              <a:t>independent</a:t>
            </a:r>
            <a:r>
              <a:rPr lang="en-CA" sz="1400" dirty="0">
                <a:effectLst/>
                <a:ea typeface="Calibri" panose="020F0502020204030204" pitchFamily="34" charset="0"/>
              </a:rPr>
              <a:t> and report directly to Parliament</a:t>
            </a:r>
          </a:p>
          <a:p>
            <a:pPr marL="266700" marR="0" lvl="1" indent="-85725">
              <a:spcAft>
                <a:spcPts val="0"/>
              </a:spcAft>
              <a:buFont typeface="Arial" panose="020B0604020202020204" pitchFamily="34" charset="0"/>
              <a:buChar char="•"/>
              <a:tabLst>
                <a:tab pos="228600" algn="l"/>
                <a:tab pos="457200" algn="l"/>
              </a:tabLst>
            </a:pPr>
            <a:r>
              <a:rPr lang="en-CA" sz="1400" dirty="0">
                <a:effectLst/>
                <a:ea typeface="Calibri" panose="020F0502020204030204" pitchFamily="34" charset="0"/>
              </a:rPr>
              <a:t>Take over the </a:t>
            </a:r>
            <a:r>
              <a:rPr lang="en-CA" sz="1400" b="1" dirty="0">
                <a:effectLst/>
                <a:ea typeface="Calibri" panose="020F0502020204030204" pitchFamily="34" charset="0"/>
              </a:rPr>
              <a:t>responsibilities</a:t>
            </a:r>
            <a:r>
              <a:rPr lang="en-CA" sz="1400" dirty="0">
                <a:effectLst/>
                <a:ea typeface="Calibri" panose="020F0502020204030204" pitchFamily="34" charset="0"/>
              </a:rPr>
              <a:t> from the Minister of Labour under the Act, including guidance and enforcement</a:t>
            </a:r>
          </a:p>
          <a:p>
            <a:pPr marL="266700" marR="0" lvl="1" indent="-85725">
              <a:spcAft>
                <a:spcPts val="0"/>
              </a:spcAft>
              <a:buFont typeface="Arial" panose="020B0604020202020204" pitchFamily="34" charset="0"/>
              <a:buChar char="•"/>
              <a:tabLst>
                <a:tab pos="228600" algn="l"/>
                <a:tab pos="457200" algn="l"/>
              </a:tabLst>
            </a:pPr>
            <a:r>
              <a:rPr lang="en-CA" sz="1400" b="1" dirty="0">
                <a:effectLst/>
                <a:ea typeface="Calibri" panose="020F0502020204030204" pitchFamily="34" charset="0"/>
              </a:rPr>
              <a:t>Collect information</a:t>
            </a:r>
            <a:r>
              <a:rPr lang="en-CA" sz="1400" dirty="0">
                <a:effectLst/>
                <a:ea typeface="Calibri" panose="020F0502020204030204" pitchFamily="34" charset="0"/>
              </a:rPr>
              <a:t> on employment practices and policies of covered employers</a:t>
            </a:r>
          </a:p>
          <a:p>
            <a:pPr marL="266700" marR="0" lvl="1" indent="-85725">
              <a:spcAft>
                <a:spcPts val="0"/>
              </a:spcAft>
              <a:buFont typeface="Arial" panose="020B0604020202020204" pitchFamily="34" charset="0"/>
              <a:buChar char="•"/>
              <a:tabLst>
                <a:tab pos="228600" algn="l"/>
                <a:tab pos="457200" algn="l"/>
              </a:tabLst>
            </a:pPr>
            <a:r>
              <a:rPr lang="en-CA" sz="1400" dirty="0">
                <a:ea typeface="Calibri" panose="020F0502020204030204" pitchFamily="34" charset="0"/>
              </a:rPr>
              <a:t>Oversee </a:t>
            </a:r>
            <a:r>
              <a:rPr lang="en-CA" sz="1400" b="1" dirty="0">
                <a:ea typeface="Calibri" panose="020F0502020204030204" pitchFamily="34" charset="0"/>
              </a:rPr>
              <a:t>regulations</a:t>
            </a:r>
            <a:r>
              <a:rPr lang="en-CA" sz="1400" dirty="0">
                <a:ea typeface="Calibri" panose="020F0502020204030204" pitchFamily="34" charset="0"/>
              </a:rPr>
              <a:t> and conduct </a:t>
            </a:r>
            <a:r>
              <a:rPr lang="en-CA" sz="1400" b="1" dirty="0">
                <a:ea typeface="Calibri" panose="020F0502020204030204" pitchFamily="34" charset="0"/>
              </a:rPr>
              <a:t>audits</a:t>
            </a:r>
            <a:endParaRPr lang="en-CA" sz="1400" b="1" dirty="0">
              <a:effectLst/>
              <a:ea typeface="Calibri" panose="020F0502020204030204" pitchFamily="34" charset="0"/>
            </a:endParaRPr>
          </a:p>
          <a:p>
            <a:pPr marL="266700" marR="0" lvl="1" indent="-85725">
              <a:spcAft>
                <a:spcPts val="0"/>
              </a:spcAft>
              <a:buFont typeface="Arial" panose="020B0604020202020204" pitchFamily="34" charset="0"/>
              <a:buChar char="•"/>
              <a:tabLst>
                <a:tab pos="228600" algn="l"/>
                <a:tab pos="457200" algn="l"/>
              </a:tabLst>
            </a:pPr>
            <a:r>
              <a:rPr lang="en-CA" sz="1400" b="1" dirty="0">
                <a:effectLst/>
                <a:ea typeface="Calibri" panose="020F0502020204030204" pitchFamily="34" charset="0"/>
              </a:rPr>
              <a:t>Investigate</a:t>
            </a:r>
            <a:r>
              <a:rPr lang="en-CA" sz="1400" dirty="0">
                <a:effectLst/>
                <a:ea typeface="Calibri" panose="020F0502020204030204" pitchFamily="34" charset="0"/>
              </a:rPr>
              <a:t> and respond to </a:t>
            </a:r>
            <a:r>
              <a:rPr lang="en-CA" sz="1400" b="1" dirty="0">
                <a:effectLst/>
                <a:ea typeface="Calibri" panose="020F0502020204030204" pitchFamily="34" charset="0"/>
              </a:rPr>
              <a:t>c</a:t>
            </a:r>
            <a:r>
              <a:rPr lang="en-CA" sz="1400" b="1" i="0" dirty="0">
                <a:solidFill>
                  <a:srgbClr val="0D0D0D"/>
                </a:solidFill>
                <a:effectLst/>
              </a:rPr>
              <a:t>omplaints</a:t>
            </a:r>
            <a:r>
              <a:rPr lang="en-CA" sz="1400" b="0" i="0" dirty="0">
                <a:solidFill>
                  <a:srgbClr val="0D0D0D"/>
                </a:solidFill>
                <a:effectLst/>
              </a:rPr>
              <a:t> about employer’s non-compliance with equity obligations</a:t>
            </a:r>
            <a:endParaRPr lang="en-CA" sz="2000" dirty="0"/>
          </a:p>
        </p:txBody>
      </p:sp>
      <p:sp>
        <p:nvSpPr>
          <p:cNvPr id="9" name="TextBox 8">
            <a:extLst>
              <a:ext uri="{FF2B5EF4-FFF2-40B4-BE49-F238E27FC236}">
                <a16:creationId xmlns:a16="http://schemas.microsoft.com/office/drawing/2014/main" id="{E9049BA7-0550-2647-B238-738AFA26FE29}"/>
              </a:ext>
            </a:extLst>
          </p:cNvPr>
          <p:cNvSpPr txBox="1"/>
          <p:nvPr/>
        </p:nvSpPr>
        <p:spPr>
          <a:xfrm>
            <a:off x="564353" y="5311845"/>
            <a:ext cx="6511567" cy="504000"/>
          </a:xfrm>
          <a:prstGeom prst="rect">
            <a:avLst/>
          </a:prstGeom>
          <a:noFill/>
        </p:spPr>
        <p:txBody>
          <a:bodyPr wrap="square">
            <a:noAutofit/>
          </a:bodyPr>
          <a:lstStyle/>
          <a:p>
            <a:r>
              <a:rPr lang="en-CA" sz="1400" dirty="0">
                <a:ea typeface="Calibri" panose="020F0502020204030204" pitchFamily="34" charset="0"/>
              </a:rPr>
              <a:t>A</a:t>
            </a:r>
            <a:r>
              <a:rPr lang="en-CA" sz="1400" dirty="0">
                <a:effectLst/>
                <a:ea typeface="Calibri" panose="020F0502020204030204" pitchFamily="34" charset="0"/>
              </a:rPr>
              <a:t>llowing the Employment Equity Commissioner to </a:t>
            </a:r>
            <a:r>
              <a:rPr lang="en-CA" sz="1400" b="1" dirty="0">
                <a:effectLst/>
                <a:ea typeface="Calibri" panose="020F0502020204030204" pitchFamily="34" charset="0"/>
              </a:rPr>
              <a:t>dismiss a complaint</a:t>
            </a:r>
            <a:r>
              <a:rPr lang="en-CA" sz="1400" dirty="0">
                <a:effectLst/>
                <a:ea typeface="Calibri" panose="020F0502020204030204" pitchFamily="34" charset="0"/>
              </a:rPr>
              <a:t>, unless there is sufficient evidence brought by the complainant</a:t>
            </a:r>
            <a:endParaRPr lang="en-CA" sz="1400" dirty="0"/>
          </a:p>
        </p:txBody>
      </p:sp>
      <p:sp>
        <p:nvSpPr>
          <p:cNvPr id="10" name="TextBox 9">
            <a:extLst>
              <a:ext uri="{FF2B5EF4-FFF2-40B4-BE49-F238E27FC236}">
                <a16:creationId xmlns:a16="http://schemas.microsoft.com/office/drawing/2014/main" id="{3057BECE-F2C5-29C4-F030-43C45E52AB1B}"/>
              </a:ext>
            </a:extLst>
          </p:cNvPr>
          <p:cNvSpPr txBox="1"/>
          <p:nvPr/>
        </p:nvSpPr>
        <p:spPr>
          <a:xfrm>
            <a:off x="7373823" y="2431530"/>
            <a:ext cx="4254759" cy="801264"/>
          </a:xfrm>
          <a:prstGeom prst="rect">
            <a:avLst/>
          </a:prstGeom>
          <a:solidFill>
            <a:srgbClr val="EDF7ED"/>
          </a:solidFill>
        </p:spPr>
        <p:txBody>
          <a:bodyPr wrap="square">
            <a:noAutofit/>
          </a:bodyPr>
          <a:lstStyle/>
          <a:p>
            <a:r>
              <a:rPr lang="en-CA" sz="1400" dirty="0">
                <a:ea typeface="Calibri" panose="020F0502020204030204" pitchFamily="34" charset="0"/>
              </a:rPr>
              <a:t>E</a:t>
            </a:r>
            <a:r>
              <a:rPr lang="en-CA" sz="1400" dirty="0">
                <a:effectLst/>
                <a:ea typeface="Calibri" panose="020F0502020204030204" pitchFamily="34" charset="0"/>
              </a:rPr>
              <a:t>stablishing a </a:t>
            </a:r>
            <a:r>
              <a:rPr lang="en-CA" sz="1400" b="1" dirty="0">
                <a:effectLst/>
                <a:ea typeface="Calibri" panose="020F0502020204030204" pitchFamily="34" charset="0"/>
              </a:rPr>
              <a:t>complaint mechanism for employees </a:t>
            </a:r>
            <a:r>
              <a:rPr lang="en-CA" sz="1400" dirty="0">
                <a:effectLst/>
                <a:ea typeface="Calibri" panose="020F0502020204030204" pitchFamily="34" charset="0"/>
              </a:rPr>
              <a:t>who believe their employers are in violation of their obligations under the Act</a:t>
            </a:r>
            <a:endParaRPr lang="en-CA" sz="1400" dirty="0"/>
          </a:p>
        </p:txBody>
      </p:sp>
      <p:sp>
        <p:nvSpPr>
          <p:cNvPr id="11" name="TextBox 10">
            <a:extLst>
              <a:ext uri="{FF2B5EF4-FFF2-40B4-BE49-F238E27FC236}">
                <a16:creationId xmlns:a16="http://schemas.microsoft.com/office/drawing/2014/main" id="{806361C1-014A-0FC2-D0B4-24EA59BB3A11}"/>
              </a:ext>
            </a:extLst>
          </p:cNvPr>
          <p:cNvSpPr txBox="1"/>
          <p:nvPr/>
        </p:nvSpPr>
        <p:spPr>
          <a:xfrm>
            <a:off x="7373824" y="3389759"/>
            <a:ext cx="4254758" cy="1384995"/>
          </a:xfrm>
          <a:prstGeom prst="rect">
            <a:avLst/>
          </a:prstGeom>
          <a:solidFill>
            <a:srgbClr val="EDF7ED"/>
          </a:solidFill>
        </p:spPr>
        <p:txBody>
          <a:bodyPr wrap="square">
            <a:spAutoFit/>
          </a:bodyPr>
          <a:lstStyle/>
          <a:p>
            <a:r>
              <a:rPr lang="en-CA" sz="1400" b="1" dirty="0">
                <a:ea typeface="Calibri" panose="020F0502020204030204" pitchFamily="34" charset="0"/>
              </a:rPr>
              <a:t>Revising</a:t>
            </a:r>
            <a:r>
              <a:rPr lang="en-CA" sz="1400" b="1" dirty="0">
                <a:effectLst/>
                <a:ea typeface="Calibri" panose="020F0502020204030204" pitchFamily="34" charset="0"/>
              </a:rPr>
              <a:t> the name and role of the Employment Equity Review Tribunal </a:t>
            </a:r>
            <a:r>
              <a:rPr lang="en-CA" sz="1400" dirty="0">
                <a:effectLst/>
                <a:ea typeface="Calibri" panose="020F0502020204030204" pitchFamily="34" charset="0"/>
              </a:rPr>
              <a:t>so that it can also review decisions if requested by either an employee or employee representative and allow the Tribunal to function as part of the new complaint mechanism for employees</a:t>
            </a:r>
            <a:endParaRPr lang="en-CA" sz="1400" dirty="0"/>
          </a:p>
        </p:txBody>
      </p:sp>
      <p:sp>
        <p:nvSpPr>
          <p:cNvPr id="12" name="TextBox 11">
            <a:extLst>
              <a:ext uri="{FF2B5EF4-FFF2-40B4-BE49-F238E27FC236}">
                <a16:creationId xmlns:a16="http://schemas.microsoft.com/office/drawing/2014/main" id="{9015C109-E32B-8C96-804B-1058D3D5873B}"/>
              </a:ext>
            </a:extLst>
          </p:cNvPr>
          <p:cNvSpPr txBox="1"/>
          <p:nvPr/>
        </p:nvSpPr>
        <p:spPr>
          <a:xfrm>
            <a:off x="7373824" y="4931719"/>
            <a:ext cx="4254758" cy="955811"/>
          </a:xfrm>
          <a:prstGeom prst="rect">
            <a:avLst/>
          </a:prstGeom>
          <a:solidFill>
            <a:srgbClr val="EDF7ED"/>
          </a:solidFill>
        </p:spPr>
        <p:txBody>
          <a:bodyPr wrap="square">
            <a:noAutofit/>
          </a:bodyPr>
          <a:lstStyle/>
          <a:p>
            <a:pPr marR="0" lvl="0">
              <a:spcBef>
                <a:spcPts val="1200"/>
              </a:spcBef>
              <a:spcAft>
                <a:spcPts val="0"/>
              </a:spcAft>
              <a:tabLst>
                <a:tab pos="228600" algn="l"/>
                <a:tab pos="457200" algn="l"/>
              </a:tabLst>
            </a:pPr>
            <a:r>
              <a:rPr lang="en-CA" sz="1400" b="1" dirty="0">
                <a:ea typeface="Calibri" panose="020F0502020204030204" pitchFamily="34" charset="0"/>
              </a:rPr>
              <a:t>U</a:t>
            </a:r>
            <a:r>
              <a:rPr lang="en-CA" sz="1400" b="1" dirty="0">
                <a:effectLst/>
                <a:ea typeface="Calibri" panose="020F0502020204030204" pitchFamily="34" charset="0"/>
              </a:rPr>
              <a:t>pdating and harmonizing with comparable penalties </a:t>
            </a:r>
            <a:r>
              <a:rPr lang="en-CA" sz="1400" dirty="0">
                <a:effectLst/>
                <a:ea typeface="Calibri" panose="020F0502020204030204" pitchFamily="34" charset="0"/>
              </a:rPr>
              <a:t>under the </a:t>
            </a:r>
            <a:r>
              <a:rPr lang="en-CA" sz="1400" i="1" dirty="0">
                <a:effectLst/>
                <a:ea typeface="Calibri" panose="020F0502020204030204" pitchFamily="34" charset="0"/>
              </a:rPr>
              <a:t>Pay Equity Act</a:t>
            </a:r>
            <a:r>
              <a:rPr lang="en-CA" sz="1400" dirty="0">
                <a:effectLst/>
                <a:ea typeface="Calibri" panose="020F0502020204030204" pitchFamily="34" charset="0"/>
              </a:rPr>
              <a:t> and the </a:t>
            </a:r>
            <a:r>
              <a:rPr lang="en-CA" sz="1400" i="1" dirty="0">
                <a:effectLst/>
                <a:ea typeface="Calibri" panose="020F0502020204030204" pitchFamily="34" charset="0"/>
              </a:rPr>
              <a:t>Accessible Canada Act</a:t>
            </a:r>
            <a:r>
              <a:rPr lang="en-CA" sz="1400" dirty="0">
                <a:effectLst/>
                <a:ea typeface="Calibri" panose="020F0502020204030204" pitchFamily="34" charset="0"/>
              </a:rPr>
              <a:t>, scaled to the size and nature of the employer and level of non-compliance</a:t>
            </a:r>
          </a:p>
        </p:txBody>
      </p:sp>
      <p:cxnSp>
        <p:nvCxnSpPr>
          <p:cNvPr id="13" name="Straight Connector 12">
            <a:extLst>
              <a:ext uri="{FF2B5EF4-FFF2-40B4-BE49-F238E27FC236}">
                <a16:creationId xmlns:a16="http://schemas.microsoft.com/office/drawing/2014/main" id="{78B2E37B-B720-744B-5521-F3BBF2B6B0BF}"/>
              </a:ext>
              <a:ext uri="{C183D7F6-B498-43B3-948B-1728B52AA6E4}">
                <adec:decorative xmlns:adec="http://schemas.microsoft.com/office/drawing/2017/decorative" val="1"/>
              </a:ext>
            </a:extLst>
          </p:cNvPr>
          <p:cNvCxnSpPr>
            <a:cxnSpLocks/>
          </p:cNvCxnSpPr>
          <p:nvPr/>
        </p:nvCxnSpPr>
        <p:spPr>
          <a:xfrm>
            <a:off x="670137" y="3039583"/>
            <a:ext cx="6300000" cy="0"/>
          </a:xfrm>
          <a:prstGeom prst="line">
            <a:avLst/>
          </a:prstGeom>
          <a:ln w="38100">
            <a:solidFill>
              <a:schemeClr val="bg1"/>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466ACB98-86FF-E21B-F724-3891A1A32E69}"/>
              </a:ext>
              <a:ext uri="{C183D7F6-B498-43B3-948B-1728B52AA6E4}">
                <adec:decorative xmlns:adec="http://schemas.microsoft.com/office/drawing/2017/decorative" val="1"/>
              </a:ext>
            </a:extLst>
          </p:cNvPr>
          <p:cNvCxnSpPr>
            <a:cxnSpLocks/>
          </p:cNvCxnSpPr>
          <p:nvPr/>
        </p:nvCxnSpPr>
        <p:spPr>
          <a:xfrm>
            <a:off x="670137" y="5261442"/>
            <a:ext cx="6300000" cy="0"/>
          </a:xfrm>
          <a:prstGeom prst="line">
            <a:avLst/>
          </a:prstGeom>
          <a:ln w="38100">
            <a:solidFill>
              <a:schemeClr val="bg1"/>
            </a:solidFill>
            <a:prstDash val="sysDot"/>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74337208"/>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E1FEACE-4617-F4FB-660A-79C2E2AFC593}"/>
              </a:ext>
            </a:extLst>
          </p:cNvPr>
          <p:cNvSpPr>
            <a:spLocks noGrp="1"/>
          </p:cNvSpPr>
          <p:nvPr>
            <p:ph type="sldNum" sz="quarter" idx="12"/>
          </p:nvPr>
        </p:nvSpPr>
        <p:spPr/>
        <p:txBody>
          <a:bodyPr/>
          <a:lstStyle/>
          <a:p>
            <a:fld id="{32D4B517-E49B-41B6-9DBC-23634E0F1CDC}" type="slidenum">
              <a:rPr lang="en-CA" smtClean="0"/>
              <a:t>22</a:t>
            </a:fld>
            <a:endParaRPr lang="en-CA" dirty="0"/>
          </a:p>
        </p:txBody>
      </p:sp>
      <p:sp>
        <p:nvSpPr>
          <p:cNvPr id="4" name="Title 3">
            <a:extLst>
              <a:ext uri="{FF2B5EF4-FFF2-40B4-BE49-F238E27FC236}">
                <a16:creationId xmlns:a16="http://schemas.microsoft.com/office/drawing/2014/main" id="{D220BEF6-63D4-683E-267E-410DBE6E812E}"/>
              </a:ext>
            </a:extLst>
          </p:cNvPr>
          <p:cNvSpPr>
            <a:spLocks noGrp="1"/>
          </p:cNvSpPr>
          <p:nvPr>
            <p:ph type="title"/>
          </p:nvPr>
        </p:nvSpPr>
        <p:spPr/>
        <p:txBody>
          <a:bodyPr/>
          <a:lstStyle/>
          <a:p>
            <a:r>
              <a:rPr lang="en-CA" sz="2800" dirty="0"/>
              <a:t>Discussion Questions: Regulatory Oversight, Penalties, and Complaints</a:t>
            </a:r>
            <a:endParaRPr lang="en-US" dirty="0"/>
          </a:p>
        </p:txBody>
      </p:sp>
      <p:sp>
        <p:nvSpPr>
          <p:cNvPr id="3" name="Content Placeholder 2">
            <a:extLst>
              <a:ext uri="{FF2B5EF4-FFF2-40B4-BE49-F238E27FC236}">
                <a16:creationId xmlns:a16="http://schemas.microsoft.com/office/drawing/2014/main" id="{2E9DD841-D03C-D1D4-366D-31A1DC3DFD6F}"/>
              </a:ext>
            </a:extLst>
          </p:cNvPr>
          <p:cNvSpPr>
            <a:spLocks noGrp="1"/>
          </p:cNvSpPr>
          <p:nvPr>
            <p:ph idx="10"/>
          </p:nvPr>
        </p:nvSpPr>
        <p:spPr/>
        <p:txBody>
          <a:bodyPr/>
          <a:lstStyle/>
          <a:p>
            <a:pPr marL="342900" marR="0" lvl="0" indent="-342900" algn="l">
              <a:spcAft>
                <a:spcPts val="1200"/>
              </a:spcAft>
              <a:buSzPct val="100000"/>
              <a:buFont typeface="+mj-lt"/>
              <a:buAutoNum type="arabicPeriod"/>
            </a:pPr>
            <a:r>
              <a:rPr lang="en-CA" sz="2400" dirty="0">
                <a:effectLst/>
                <a:latin typeface="Arial" panose="020B0604020202020204" pitchFamily="34" charset="0"/>
                <a:ea typeface="Calibri" panose="020F0502020204030204" pitchFamily="34" charset="0"/>
              </a:rPr>
              <a:t>Would you have concerns with establishing an Employment Equity Commissioner to administer and enforce the Act independently from the Minister of Labour? If so, how could we address them? </a:t>
            </a:r>
          </a:p>
          <a:p>
            <a:pPr marL="342900" marR="0" lvl="0" indent="-342900" algn="l">
              <a:spcBef>
                <a:spcPts val="1200"/>
              </a:spcBef>
              <a:spcAft>
                <a:spcPts val="1200"/>
              </a:spcAft>
              <a:buSzPct val="100000"/>
              <a:buFont typeface="+mj-lt"/>
              <a:buAutoNum type="arabicPeriod"/>
            </a:pPr>
            <a:r>
              <a:rPr lang="en-CA" sz="2400" dirty="0">
                <a:effectLst/>
                <a:latin typeface="Arial" panose="020B0604020202020204" pitchFamily="34" charset="0"/>
                <a:ea typeface="Calibri" panose="020F0502020204030204" pitchFamily="34" charset="0"/>
              </a:rPr>
              <a:t>Would you have concerns if the Canadian Human Rights Commission’s role expanded in administering and enforcing the Act? If so, how could we address them? </a:t>
            </a:r>
          </a:p>
          <a:p>
            <a:pPr marL="342900" marR="0" lvl="0" indent="-342900" algn="l">
              <a:spcBef>
                <a:spcPts val="1200"/>
              </a:spcBef>
              <a:spcAft>
                <a:spcPts val="1200"/>
              </a:spcAft>
              <a:buSzPct val="100000"/>
              <a:buFont typeface="+mj-lt"/>
              <a:buAutoNum type="arabicPeriod"/>
            </a:pPr>
            <a:r>
              <a:rPr lang="en-CA" sz="2400" dirty="0">
                <a:effectLst/>
                <a:latin typeface="Arial" panose="020B0604020202020204" pitchFamily="34" charset="0"/>
                <a:ea typeface="Calibri" panose="020F0502020204030204" pitchFamily="34" charset="0"/>
              </a:rPr>
              <a:t>Would you have concerns if employees were allowed to file complaints if they believed their employer was not fulfilling obligations under the Act? If so, how could we address them? </a:t>
            </a:r>
          </a:p>
          <a:p>
            <a:endParaRPr lang="en-CA" sz="2400" dirty="0">
              <a:effectLst/>
              <a:latin typeface="Arial" panose="020B0604020202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217946113"/>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5B57E0D-91F9-EBC5-94D4-5296D13C2A87}"/>
              </a:ext>
            </a:extLst>
          </p:cNvPr>
          <p:cNvSpPr>
            <a:spLocks noGrp="1"/>
          </p:cNvSpPr>
          <p:nvPr>
            <p:ph type="sldNum" sz="quarter" idx="12"/>
          </p:nvPr>
        </p:nvSpPr>
        <p:spPr/>
        <p:txBody>
          <a:bodyPr/>
          <a:lstStyle/>
          <a:p>
            <a:fld id="{32D4B517-E49B-41B6-9DBC-23634E0F1CDC}" type="slidenum">
              <a:rPr lang="en-CA" smtClean="0"/>
              <a:t>23</a:t>
            </a:fld>
            <a:endParaRPr lang="en-CA" dirty="0"/>
          </a:p>
        </p:txBody>
      </p:sp>
      <p:sp>
        <p:nvSpPr>
          <p:cNvPr id="4" name="Title 3">
            <a:extLst>
              <a:ext uri="{FF2B5EF4-FFF2-40B4-BE49-F238E27FC236}">
                <a16:creationId xmlns:a16="http://schemas.microsoft.com/office/drawing/2014/main" id="{CBFF5E1C-E994-E479-F358-8A39C35B88CD}"/>
              </a:ext>
            </a:extLst>
          </p:cNvPr>
          <p:cNvSpPr>
            <a:spLocks noGrp="1"/>
          </p:cNvSpPr>
          <p:nvPr>
            <p:ph type="title"/>
          </p:nvPr>
        </p:nvSpPr>
        <p:spPr>
          <a:xfrm>
            <a:off x="1012265" y="138062"/>
            <a:ext cx="7243976" cy="878670"/>
          </a:xfrm>
        </p:spPr>
        <p:txBody>
          <a:bodyPr>
            <a:normAutofit/>
          </a:bodyPr>
          <a:lstStyle/>
          <a:p>
            <a:r>
              <a:rPr lang="en-US" dirty="0">
                <a:solidFill>
                  <a:schemeClr val="tx2"/>
                </a:solidFill>
                <a:latin typeface="Calibri"/>
                <a:cs typeface="Calibri"/>
              </a:rPr>
              <a:t>Theme Four</a:t>
            </a:r>
            <a:endParaRPr lang="en-US" dirty="0">
              <a:solidFill>
                <a:schemeClr val="tx2"/>
              </a:solidFill>
            </a:endParaRPr>
          </a:p>
        </p:txBody>
      </p:sp>
      <p:sp>
        <p:nvSpPr>
          <p:cNvPr id="3" name="Content Placeholder 2">
            <a:extLst>
              <a:ext uri="{FF2B5EF4-FFF2-40B4-BE49-F238E27FC236}">
                <a16:creationId xmlns:a16="http://schemas.microsoft.com/office/drawing/2014/main" id="{CD629ABA-0AAB-6D62-AE7E-047B10C05480}"/>
              </a:ext>
            </a:extLst>
          </p:cNvPr>
          <p:cNvSpPr>
            <a:spLocks noGrp="1"/>
          </p:cNvSpPr>
          <p:nvPr>
            <p:ph idx="10"/>
          </p:nvPr>
        </p:nvSpPr>
        <p:spPr/>
        <p:txBody>
          <a:bodyPr/>
          <a:lstStyle/>
          <a:p>
            <a:pPr algn="ctr"/>
            <a:endParaRPr lang="en-US" sz="4000" b="1" dirty="0"/>
          </a:p>
          <a:p>
            <a:pPr algn="ctr"/>
            <a:endParaRPr lang="en-US" sz="4000" b="1" dirty="0"/>
          </a:p>
          <a:p>
            <a:pPr algn="ctr"/>
            <a:r>
              <a:rPr lang="en-CA" sz="4000" b="1" dirty="0"/>
              <a:t>Improve Reporting and Public Accountability</a:t>
            </a:r>
            <a:endParaRPr lang="en-US" sz="4000" b="1" dirty="0"/>
          </a:p>
        </p:txBody>
      </p:sp>
    </p:spTree>
    <p:extLst>
      <p:ext uri="{BB962C8B-B14F-4D97-AF65-F5344CB8AC3E}">
        <p14:creationId xmlns:p14="http://schemas.microsoft.com/office/powerpoint/2010/main" val="1618704294"/>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21EBF3D-3713-29BB-FE55-BC4B9EBA32E8}"/>
              </a:ext>
            </a:extLst>
          </p:cNvPr>
          <p:cNvSpPr>
            <a:spLocks noGrp="1"/>
          </p:cNvSpPr>
          <p:nvPr>
            <p:ph type="sldNum" sz="quarter" idx="12"/>
          </p:nvPr>
        </p:nvSpPr>
        <p:spPr/>
        <p:txBody>
          <a:bodyPr/>
          <a:lstStyle/>
          <a:p>
            <a:fld id="{32D4B517-E49B-41B6-9DBC-23634E0F1CDC}" type="slidenum">
              <a:rPr lang="en-CA" smtClean="0"/>
              <a:t>24</a:t>
            </a:fld>
            <a:endParaRPr lang="en-CA" dirty="0"/>
          </a:p>
        </p:txBody>
      </p:sp>
      <p:sp>
        <p:nvSpPr>
          <p:cNvPr id="4" name="Title 3">
            <a:extLst>
              <a:ext uri="{FF2B5EF4-FFF2-40B4-BE49-F238E27FC236}">
                <a16:creationId xmlns:a16="http://schemas.microsoft.com/office/drawing/2014/main" id="{E4673948-687B-87E5-5C8D-4785E85B480C}"/>
              </a:ext>
            </a:extLst>
          </p:cNvPr>
          <p:cNvSpPr>
            <a:spLocks noGrp="1"/>
          </p:cNvSpPr>
          <p:nvPr>
            <p:ph type="title"/>
          </p:nvPr>
        </p:nvSpPr>
        <p:spPr/>
        <p:txBody>
          <a:bodyPr/>
          <a:lstStyle/>
          <a:p>
            <a:r>
              <a:rPr lang="en-CA" sz="2800" dirty="0"/>
              <a:t>Reporting Frequency and Data Transparency</a:t>
            </a:r>
            <a:endParaRPr lang="en-US" dirty="0"/>
          </a:p>
        </p:txBody>
      </p:sp>
      <p:sp>
        <p:nvSpPr>
          <p:cNvPr id="5" name="TextBox 4">
            <a:extLst>
              <a:ext uri="{FF2B5EF4-FFF2-40B4-BE49-F238E27FC236}">
                <a16:creationId xmlns:a16="http://schemas.microsoft.com/office/drawing/2014/main" id="{F32E94BA-65F1-2661-F49F-92690BC954EB}"/>
              </a:ext>
            </a:extLst>
          </p:cNvPr>
          <p:cNvSpPr txBox="1"/>
          <p:nvPr/>
        </p:nvSpPr>
        <p:spPr>
          <a:xfrm>
            <a:off x="556350" y="1127118"/>
            <a:ext cx="6991033" cy="4390946"/>
          </a:xfrm>
          <a:prstGeom prst="rect">
            <a:avLst/>
          </a:prstGeom>
          <a:solidFill>
            <a:schemeClr val="bg1">
              <a:lumMod val="95000"/>
            </a:schemeClr>
          </a:solidFill>
        </p:spPr>
        <p:txBody>
          <a:bodyPr wrap="square">
            <a:spAutoFit/>
          </a:bodyPr>
          <a:lstStyle/>
          <a:p>
            <a:r>
              <a:rPr lang="en-CA" sz="1600" b="1" dirty="0">
                <a:effectLst/>
                <a:latin typeface="Arial" panose="020B0604020202020204" pitchFamily="34" charset="0"/>
                <a:ea typeface="Calibri" panose="020F0502020204030204" pitchFamily="34" charset="0"/>
              </a:rPr>
              <a:t>Employers are required to develop an annual report with</a:t>
            </a:r>
            <a:r>
              <a:rPr lang="en-CA" sz="1600" dirty="0">
                <a:effectLst/>
                <a:latin typeface="Arial" panose="020B0604020202020204" pitchFamily="34" charset="0"/>
                <a:ea typeface="Calibri" panose="020F0502020204030204" pitchFamily="34" charset="0"/>
              </a:rPr>
              <a:t>:</a:t>
            </a:r>
          </a:p>
          <a:p>
            <a:endParaRPr lang="en-CA" sz="1500" dirty="0">
              <a:effectLst/>
              <a:latin typeface="Arial" panose="020B0604020202020204" pitchFamily="34" charset="0"/>
              <a:ea typeface="Calibri" panose="020F0502020204030204" pitchFamily="34" charset="0"/>
            </a:endParaRPr>
          </a:p>
          <a:p>
            <a:pPr lvl="1">
              <a:tabLst>
                <a:tab pos="228600" algn="l"/>
                <a:tab pos="457200" algn="l"/>
              </a:tabLst>
            </a:pPr>
            <a:r>
              <a:rPr lang="en-CA" sz="1500" dirty="0">
                <a:effectLst/>
                <a:latin typeface="Arial" panose="020B0604020202020204" pitchFamily="34" charset="0"/>
                <a:ea typeface="Calibri" panose="020F0502020204030204" pitchFamily="34" charset="0"/>
              </a:rPr>
              <a:t>A </a:t>
            </a:r>
            <a:r>
              <a:rPr lang="en-CA" sz="1500" b="1" dirty="0">
                <a:effectLst/>
                <a:latin typeface="Arial" panose="020B0604020202020204" pitchFamily="34" charset="0"/>
                <a:ea typeface="Calibri" panose="020F0502020204030204" pitchFamily="34" charset="0"/>
              </a:rPr>
              <a:t>quantitative</a:t>
            </a:r>
            <a:r>
              <a:rPr lang="en-CA" sz="1500" dirty="0">
                <a:effectLst/>
                <a:latin typeface="Arial" panose="020B0604020202020204" pitchFamily="34" charset="0"/>
                <a:ea typeface="Calibri" panose="020F0502020204030204" pitchFamily="34" charset="0"/>
              </a:rPr>
              <a:t> section outlining:</a:t>
            </a:r>
          </a:p>
          <a:p>
            <a:pPr marL="628650" lvl="1" indent="-171450">
              <a:buFont typeface="Arial" panose="020B0604020202020204" pitchFamily="34" charset="0"/>
              <a:buChar char="•"/>
            </a:pPr>
            <a:r>
              <a:rPr lang="en-CA" sz="1500" dirty="0">
                <a:effectLst/>
                <a:latin typeface="Arial" panose="020B0604020202020204" pitchFamily="34" charset="0"/>
                <a:ea typeface="Calibri" panose="020F0502020204030204" pitchFamily="34" charset="0"/>
              </a:rPr>
              <a:t>The industrial sector and location of workplace</a:t>
            </a:r>
            <a:r>
              <a:rPr lang="en-CA" sz="1500" baseline="30000" dirty="0">
                <a:effectLst/>
                <a:latin typeface="Arial" panose="020B0604020202020204" pitchFamily="34" charset="0"/>
                <a:ea typeface="Calibri" panose="020F0502020204030204" pitchFamily="34" charset="0"/>
              </a:rPr>
              <a:t>1</a:t>
            </a:r>
            <a:r>
              <a:rPr lang="en-CA" sz="1500" dirty="0">
                <a:effectLst/>
                <a:latin typeface="Arial" panose="020B0604020202020204" pitchFamily="34" charset="0"/>
                <a:ea typeface="Calibri" panose="020F0502020204030204" pitchFamily="34" charset="0"/>
              </a:rPr>
              <a:t> </a:t>
            </a:r>
          </a:p>
          <a:p>
            <a:pPr marL="628650" lvl="1" indent="-171450">
              <a:buFont typeface="Arial" panose="020B0604020202020204" pitchFamily="34" charset="0"/>
              <a:buChar char="•"/>
            </a:pPr>
            <a:r>
              <a:rPr lang="en-CA" sz="1500" dirty="0">
                <a:effectLst/>
                <a:latin typeface="Arial" panose="020B0604020202020204" pitchFamily="34" charset="0"/>
                <a:ea typeface="Calibri" panose="020F0502020204030204" pitchFamily="34" charset="0"/>
              </a:rPr>
              <a:t>The number of employees and number of members in each designated group</a:t>
            </a:r>
            <a:r>
              <a:rPr lang="en-CA" sz="1500" baseline="30000" dirty="0">
                <a:effectLst/>
                <a:latin typeface="Arial" panose="020B0604020202020204" pitchFamily="34" charset="0"/>
                <a:ea typeface="Calibri" panose="020F0502020204030204" pitchFamily="34" charset="0"/>
              </a:rPr>
              <a:t>2</a:t>
            </a:r>
            <a:endParaRPr lang="en-CA" sz="1500" dirty="0">
              <a:effectLst/>
              <a:latin typeface="Arial" panose="020B0604020202020204" pitchFamily="34" charset="0"/>
              <a:ea typeface="Calibri" panose="020F0502020204030204" pitchFamily="34" charset="0"/>
            </a:endParaRPr>
          </a:p>
          <a:p>
            <a:pPr marL="628650" lvl="1" indent="-171450">
              <a:buFont typeface="Arial" panose="020B0604020202020204" pitchFamily="34" charset="0"/>
              <a:buChar char="•"/>
            </a:pPr>
            <a:r>
              <a:rPr lang="en-CA" sz="1500" dirty="0">
                <a:effectLst/>
                <a:latin typeface="Arial" panose="020B0604020202020204" pitchFamily="34" charset="0"/>
                <a:ea typeface="Calibri" panose="020F0502020204030204" pitchFamily="34" charset="0"/>
              </a:rPr>
              <a:t>Aggregated wage gap information</a:t>
            </a:r>
            <a:r>
              <a:rPr lang="en-CA" sz="1500" baseline="30000" dirty="0">
                <a:latin typeface="Arial" panose="020B0604020202020204" pitchFamily="34" charset="0"/>
              </a:rPr>
              <a:t>1</a:t>
            </a:r>
          </a:p>
          <a:p>
            <a:pPr marL="628650" lvl="1" indent="-171450">
              <a:buFont typeface="Arial" panose="020B0604020202020204" pitchFamily="34" charset="0"/>
              <a:buChar char="•"/>
            </a:pPr>
            <a:r>
              <a:rPr lang="en-CA" sz="1500" dirty="0">
                <a:effectLst/>
                <a:latin typeface="Arial" panose="020B0604020202020204" pitchFamily="34" charset="0"/>
                <a:ea typeface="Calibri" panose="020F0502020204030204" pitchFamily="34" charset="0"/>
              </a:rPr>
              <a:t>The data and degree of representation of members of designated groups for:</a:t>
            </a:r>
          </a:p>
          <a:p>
            <a:pPr marL="1200150" lvl="2" indent="-285750">
              <a:buFont typeface="Courier New" panose="02070309020205020404" pitchFamily="49" charset="0"/>
              <a:buChar char="o"/>
            </a:pPr>
            <a:r>
              <a:rPr lang="en-CA" sz="1500" dirty="0">
                <a:effectLst/>
                <a:latin typeface="Arial" panose="020B0604020202020204" pitchFamily="34" charset="0"/>
                <a:ea typeface="Calibri" panose="020F0502020204030204" pitchFamily="34" charset="0"/>
              </a:rPr>
              <a:t>the occupational groups of employees</a:t>
            </a:r>
            <a:r>
              <a:rPr lang="en-CA" sz="1500" baseline="30000" dirty="0">
                <a:latin typeface="Arial" panose="020B0604020202020204" pitchFamily="34" charset="0"/>
                <a:ea typeface="Calibri" panose="020F0502020204030204" pitchFamily="34" charset="0"/>
              </a:rPr>
              <a:t>3</a:t>
            </a:r>
            <a:endParaRPr lang="en-CA" sz="1500" dirty="0">
              <a:effectLst/>
              <a:latin typeface="Arial" panose="020B0604020202020204" pitchFamily="34" charset="0"/>
              <a:ea typeface="Calibri" panose="020F0502020204030204" pitchFamily="34" charset="0"/>
            </a:endParaRPr>
          </a:p>
          <a:p>
            <a:pPr marL="1200150" lvl="2" indent="-285750">
              <a:buFont typeface="Courier New" panose="02070309020205020404" pitchFamily="49" charset="0"/>
              <a:buChar char="o"/>
            </a:pPr>
            <a:r>
              <a:rPr lang="en-CA" sz="1500" dirty="0">
                <a:effectLst/>
                <a:latin typeface="Arial" panose="020B0604020202020204" pitchFamily="34" charset="0"/>
                <a:ea typeface="Calibri" panose="020F0502020204030204" pitchFamily="34" charset="0"/>
              </a:rPr>
              <a:t>the salary ranges of their employees</a:t>
            </a:r>
          </a:p>
          <a:p>
            <a:pPr marL="1200150" lvl="2" indent="-285750">
              <a:buFont typeface="Courier New" panose="02070309020205020404" pitchFamily="49" charset="0"/>
              <a:buChar char="o"/>
            </a:pPr>
            <a:r>
              <a:rPr lang="en-CA" sz="1500" dirty="0">
                <a:effectLst/>
                <a:latin typeface="Arial" panose="020B0604020202020204" pitchFamily="34" charset="0"/>
                <a:ea typeface="Calibri" panose="020F0502020204030204" pitchFamily="34" charset="0"/>
              </a:rPr>
              <a:t>the number of employees hired, promoted, and terminated</a:t>
            </a:r>
          </a:p>
          <a:p>
            <a:pPr lvl="1">
              <a:tabLst>
                <a:tab pos="228600" algn="l"/>
                <a:tab pos="457200" algn="l"/>
              </a:tabLst>
            </a:pPr>
            <a:endParaRPr lang="en-CA" sz="1500" dirty="0">
              <a:latin typeface="Arial" panose="020B0604020202020204" pitchFamily="34" charset="0"/>
              <a:ea typeface="Calibri" panose="020F0502020204030204" pitchFamily="34" charset="0"/>
            </a:endParaRPr>
          </a:p>
          <a:p>
            <a:pPr lvl="1">
              <a:tabLst>
                <a:tab pos="228600" algn="l"/>
                <a:tab pos="457200" algn="l"/>
              </a:tabLst>
            </a:pPr>
            <a:r>
              <a:rPr lang="en-CA" sz="1500" dirty="0">
                <a:effectLst/>
                <a:latin typeface="Arial" panose="020B0604020202020204" pitchFamily="34" charset="0"/>
                <a:ea typeface="Calibri" panose="020F0502020204030204" pitchFamily="34" charset="0"/>
              </a:rPr>
              <a:t>A </a:t>
            </a:r>
            <a:r>
              <a:rPr lang="en-CA" sz="1500" b="1" dirty="0">
                <a:effectLst/>
                <a:latin typeface="Arial" panose="020B0604020202020204" pitchFamily="34" charset="0"/>
                <a:ea typeface="Calibri" panose="020F0502020204030204" pitchFamily="34" charset="0"/>
              </a:rPr>
              <a:t>narrative</a:t>
            </a:r>
            <a:r>
              <a:rPr lang="en-CA" sz="1500" dirty="0">
                <a:effectLst/>
                <a:latin typeface="Arial" panose="020B0604020202020204" pitchFamily="34" charset="0"/>
                <a:ea typeface="Calibri" panose="020F0502020204030204" pitchFamily="34" charset="0"/>
              </a:rPr>
              <a:t> section describing:</a:t>
            </a:r>
          </a:p>
          <a:p>
            <a:pPr marL="628650" lvl="1" indent="-171450">
              <a:buFont typeface="Arial" panose="020B0604020202020204" pitchFamily="34" charset="0"/>
              <a:buChar char="•"/>
            </a:pPr>
            <a:r>
              <a:rPr lang="en-CA" sz="1500" dirty="0">
                <a:effectLst/>
                <a:latin typeface="Arial" panose="020B0604020202020204" pitchFamily="34" charset="0"/>
                <a:ea typeface="Calibri" panose="020F0502020204030204" pitchFamily="34" charset="0"/>
              </a:rPr>
              <a:t>Measures taken to implement employment equity and results achieved</a:t>
            </a:r>
          </a:p>
          <a:p>
            <a:pPr marL="628650" lvl="1" indent="-171450">
              <a:buFont typeface="Arial" panose="020B0604020202020204" pitchFamily="34" charset="0"/>
              <a:buChar char="•"/>
            </a:pPr>
            <a:r>
              <a:rPr lang="en-CA" sz="1500" dirty="0">
                <a:effectLst/>
                <a:latin typeface="Arial" panose="020B0604020202020204" pitchFamily="34" charset="0"/>
                <a:ea typeface="Calibri" panose="020F0502020204030204" pitchFamily="34" charset="0"/>
              </a:rPr>
              <a:t>Consultations between the employer and its employees on employment equity</a:t>
            </a:r>
            <a:r>
              <a:rPr lang="en-CA" sz="1500" baseline="30000" dirty="0">
                <a:effectLst/>
                <a:latin typeface="Arial" panose="020B0604020202020204" pitchFamily="34" charset="0"/>
                <a:ea typeface="Calibri" panose="020F0502020204030204" pitchFamily="34" charset="0"/>
              </a:rPr>
              <a:t>4</a:t>
            </a:r>
          </a:p>
          <a:p>
            <a:pPr marL="628650" lvl="1" indent="-171450">
              <a:buFont typeface="Arial" panose="020B0604020202020204" pitchFamily="34" charset="0"/>
              <a:buChar char="•"/>
            </a:pPr>
            <a:endParaRPr lang="en-CA" sz="1500" baseline="30000" dirty="0">
              <a:latin typeface="Arial" panose="020B0604020202020204" pitchFamily="34" charset="0"/>
              <a:ea typeface="Calibri" panose="020F0502020204030204" pitchFamily="34" charset="0"/>
            </a:endParaRPr>
          </a:p>
          <a:p>
            <a:r>
              <a:rPr lang="en-CA" sz="2000" b="1" baseline="30000" dirty="0">
                <a:latin typeface="Arial" panose="020B0604020202020204" pitchFamily="34" charset="0"/>
                <a:ea typeface="Calibri" panose="020F0502020204030204" pitchFamily="34" charset="0"/>
              </a:rPr>
              <a:t>Employers must provide a copy of their full reports to employees’ representatives </a:t>
            </a:r>
          </a:p>
        </p:txBody>
      </p:sp>
      <p:sp>
        <p:nvSpPr>
          <p:cNvPr id="6" name="TextBox 5">
            <a:extLst>
              <a:ext uri="{FF2B5EF4-FFF2-40B4-BE49-F238E27FC236}">
                <a16:creationId xmlns:a16="http://schemas.microsoft.com/office/drawing/2014/main" id="{AAFE2652-3D26-7E05-1688-0EF5E6485A97}"/>
              </a:ext>
            </a:extLst>
          </p:cNvPr>
          <p:cNvSpPr txBox="1"/>
          <p:nvPr/>
        </p:nvSpPr>
        <p:spPr>
          <a:xfrm>
            <a:off x="8244972" y="1158190"/>
            <a:ext cx="3270330" cy="4673898"/>
          </a:xfrm>
          <a:prstGeom prst="rect">
            <a:avLst/>
          </a:prstGeom>
          <a:solidFill>
            <a:schemeClr val="accent2">
              <a:lumMod val="20000"/>
              <a:lumOff val="80000"/>
            </a:schemeClr>
          </a:solidFill>
        </p:spPr>
        <p:txBody>
          <a:bodyPr wrap="square">
            <a:noAutofit/>
          </a:bodyPr>
          <a:lstStyle/>
          <a:p>
            <a:r>
              <a:rPr lang="en-CA" sz="1600" dirty="0">
                <a:latin typeface="Arial" panose="020B0604020202020204" pitchFamily="34" charset="0"/>
                <a:ea typeface="Calibri" panose="020F0502020204030204" pitchFamily="34" charset="0"/>
              </a:rPr>
              <a:t>In 2024, the Government of Canada launched a new website, </a:t>
            </a:r>
            <a:r>
              <a:rPr lang="en-CA" sz="1600" u="sng" dirty="0" err="1">
                <a:solidFill>
                  <a:srgbClr val="0000FF"/>
                </a:solidFill>
                <a:effectLst/>
                <a:latin typeface="Arial" panose="020B0604020202020204" pitchFamily="34" charset="0"/>
                <a:ea typeface="Calibri" panose="020F0502020204030204" pitchFamily="34" charset="0"/>
                <a:hlinkClick r:id="rId2"/>
              </a:rPr>
              <a:t>Equi’Vision</a:t>
            </a:r>
            <a:r>
              <a:rPr lang="en-CA" sz="1600" dirty="0">
                <a:latin typeface="Arial" panose="020B0604020202020204" pitchFamily="34" charset="0"/>
                <a:ea typeface="Calibri" panose="020F0502020204030204" pitchFamily="34" charset="0"/>
              </a:rPr>
              <a:t>. The site is a data visualization tool that publishes data from employment equity reports (i.e., the quantitative section) for federally regulated private sector (FRPS) employers with 100 or more employees. The website makes it easy to search and compare data for the FRPS on representation rates and pay gaps concerning the four designated groups under the Act. </a:t>
            </a:r>
            <a:endParaRPr lang="en-CA" sz="1600" dirty="0">
              <a:effectLst/>
              <a:latin typeface="Arial" panose="020B0604020202020204" pitchFamily="34" charset="0"/>
              <a:ea typeface="Calibri" panose="020F0502020204030204" pitchFamily="34" charset="0"/>
            </a:endParaRPr>
          </a:p>
        </p:txBody>
      </p:sp>
      <p:sp>
        <p:nvSpPr>
          <p:cNvPr id="7" name="TextBox 6">
            <a:extLst>
              <a:ext uri="{FF2B5EF4-FFF2-40B4-BE49-F238E27FC236}">
                <a16:creationId xmlns:a16="http://schemas.microsoft.com/office/drawing/2014/main" id="{769C8826-879F-4373-F9F7-439C0CD3A732}"/>
              </a:ext>
            </a:extLst>
          </p:cNvPr>
          <p:cNvSpPr txBox="1"/>
          <p:nvPr/>
        </p:nvSpPr>
        <p:spPr>
          <a:xfrm>
            <a:off x="8471469" y="4745703"/>
            <a:ext cx="2817336" cy="954107"/>
          </a:xfrm>
          <a:prstGeom prst="rect">
            <a:avLst/>
          </a:prstGeom>
          <a:solidFill>
            <a:srgbClr val="FFFFFF">
              <a:alpha val="50196"/>
            </a:srgbClr>
          </a:solidFill>
          <a:ln w="38100">
            <a:solidFill>
              <a:schemeClr val="bg2"/>
            </a:solidFill>
            <a:prstDash val="dash"/>
          </a:ln>
        </p:spPr>
        <p:txBody>
          <a:bodyPr wrap="square">
            <a:spAutoFit/>
          </a:bodyPr>
          <a:lstStyle/>
          <a:p>
            <a:pPr marL="0" marR="0">
              <a:spcBef>
                <a:spcPts val="0"/>
              </a:spcBef>
              <a:spcAft>
                <a:spcPts val="0"/>
              </a:spcAft>
            </a:pPr>
            <a:r>
              <a:rPr lang="en-CA" sz="1400">
                <a:effectLst/>
                <a:latin typeface="Arial" panose="020B0604020202020204" pitchFamily="34" charset="0"/>
                <a:ea typeface="Calibri" panose="020F0502020204030204" pitchFamily="34" charset="0"/>
              </a:rPr>
              <a:t>This site is the result of </a:t>
            </a:r>
            <a:r>
              <a:rPr lang="en-CA" sz="1400" b="1">
                <a:effectLst/>
                <a:latin typeface="Arial" panose="020B0604020202020204" pitchFamily="34" charset="0"/>
                <a:ea typeface="Calibri" panose="020F0502020204030204" pitchFamily="34" charset="0"/>
              </a:rPr>
              <a:t>pay transparency measures</a:t>
            </a:r>
            <a:r>
              <a:rPr lang="en-CA" sz="1400">
                <a:effectLst/>
                <a:latin typeface="Arial" panose="020B0604020202020204" pitchFamily="34" charset="0"/>
                <a:ea typeface="Calibri" panose="020F0502020204030204" pitchFamily="34" charset="0"/>
              </a:rPr>
              <a:t> initiated in 2020 and aimed at improving workplace equity</a:t>
            </a:r>
          </a:p>
        </p:txBody>
      </p:sp>
      <p:cxnSp>
        <p:nvCxnSpPr>
          <p:cNvPr id="8" name="Straight Connector 7">
            <a:extLst>
              <a:ext uri="{FF2B5EF4-FFF2-40B4-BE49-F238E27FC236}">
                <a16:creationId xmlns:a16="http://schemas.microsoft.com/office/drawing/2014/main" id="{8EC818E8-3028-F545-84E2-8C03890080BA}"/>
              </a:ext>
              <a:ext uri="{C183D7F6-B498-43B3-948B-1728B52AA6E4}">
                <adec:decorative xmlns:adec="http://schemas.microsoft.com/office/drawing/2017/decorative" val="1"/>
              </a:ext>
            </a:extLst>
          </p:cNvPr>
          <p:cNvCxnSpPr>
            <a:cxnSpLocks/>
          </p:cNvCxnSpPr>
          <p:nvPr/>
        </p:nvCxnSpPr>
        <p:spPr>
          <a:xfrm>
            <a:off x="954796" y="3446430"/>
            <a:ext cx="0" cy="542776"/>
          </a:xfrm>
          <a:prstGeom prst="line">
            <a:avLst/>
          </a:prstGeom>
          <a:ln w="12700">
            <a:solidFill>
              <a:schemeClr val="bg2"/>
            </a:solidFill>
            <a:prstDash val="lg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1B7DAEC1-DB8D-5228-13D3-D7C903FF783F}"/>
              </a:ext>
              <a:ext uri="{C183D7F6-B498-43B3-948B-1728B52AA6E4}">
                <adec:decorative xmlns:adec="http://schemas.microsoft.com/office/drawing/2017/decorative" val="1"/>
              </a:ext>
            </a:extLst>
          </p:cNvPr>
          <p:cNvCxnSpPr>
            <a:cxnSpLocks/>
          </p:cNvCxnSpPr>
          <p:nvPr/>
        </p:nvCxnSpPr>
        <p:spPr>
          <a:xfrm>
            <a:off x="954796" y="1531905"/>
            <a:ext cx="0" cy="1584000"/>
          </a:xfrm>
          <a:prstGeom prst="line">
            <a:avLst/>
          </a:prstGeom>
          <a:ln w="12700">
            <a:solidFill>
              <a:schemeClr val="bg2"/>
            </a:solidFill>
            <a:prstDash val="lgDash"/>
          </a:ln>
          <a:effectLst/>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98567E13-C3A1-BCFD-DCD9-E14CB67368E3}"/>
              </a:ext>
              <a:ext uri="{C183D7F6-B498-43B3-948B-1728B52AA6E4}">
                <adec:decorative xmlns:adec="http://schemas.microsoft.com/office/drawing/2017/decorative" val="1"/>
              </a:ext>
            </a:extLst>
          </p:cNvPr>
          <p:cNvSpPr txBox="1"/>
          <p:nvPr/>
        </p:nvSpPr>
        <p:spPr>
          <a:xfrm>
            <a:off x="590747" y="1571484"/>
            <a:ext cx="397866" cy="400110"/>
          </a:xfrm>
          <a:prstGeom prst="rect">
            <a:avLst/>
          </a:prstGeom>
          <a:noFill/>
        </p:spPr>
        <p:txBody>
          <a:bodyPr wrap="none" rtlCol="0">
            <a:spAutoFit/>
          </a:bodyPr>
          <a:lstStyle/>
          <a:p>
            <a:r>
              <a:rPr lang="en-CA" sz="2000" b="1"/>
              <a:t>1.</a:t>
            </a:r>
          </a:p>
        </p:txBody>
      </p:sp>
      <p:sp>
        <p:nvSpPr>
          <p:cNvPr id="11" name="TextBox 10">
            <a:extLst>
              <a:ext uri="{FF2B5EF4-FFF2-40B4-BE49-F238E27FC236}">
                <a16:creationId xmlns:a16="http://schemas.microsoft.com/office/drawing/2014/main" id="{3C32E6CE-C2BC-B35C-F95A-C4A6621257AC}"/>
              </a:ext>
              <a:ext uri="{C183D7F6-B498-43B3-948B-1728B52AA6E4}">
                <adec:decorative xmlns:adec="http://schemas.microsoft.com/office/drawing/2017/decorative" val="1"/>
              </a:ext>
            </a:extLst>
          </p:cNvPr>
          <p:cNvSpPr txBox="1"/>
          <p:nvPr/>
        </p:nvSpPr>
        <p:spPr>
          <a:xfrm>
            <a:off x="637164" y="4092934"/>
            <a:ext cx="397866" cy="400110"/>
          </a:xfrm>
          <a:prstGeom prst="rect">
            <a:avLst/>
          </a:prstGeom>
          <a:noFill/>
        </p:spPr>
        <p:txBody>
          <a:bodyPr wrap="none" rtlCol="0">
            <a:spAutoFit/>
          </a:bodyPr>
          <a:lstStyle/>
          <a:p>
            <a:r>
              <a:rPr lang="en-CA" sz="2000" b="1"/>
              <a:t>2.</a:t>
            </a:r>
          </a:p>
        </p:txBody>
      </p:sp>
      <p:sp>
        <p:nvSpPr>
          <p:cNvPr id="12" name="TextBox 11">
            <a:extLst>
              <a:ext uri="{FF2B5EF4-FFF2-40B4-BE49-F238E27FC236}">
                <a16:creationId xmlns:a16="http://schemas.microsoft.com/office/drawing/2014/main" id="{5BACB274-E41A-C39F-2521-CC06F35DB359}"/>
              </a:ext>
            </a:extLst>
          </p:cNvPr>
          <p:cNvSpPr txBox="1"/>
          <p:nvPr/>
        </p:nvSpPr>
        <p:spPr>
          <a:xfrm>
            <a:off x="556350" y="5659522"/>
            <a:ext cx="9323787" cy="1138773"/>
          </a:xfrm>
          <a:prstGeom prst="rect">
            <a:avLst/>
          </a:prstGeom>
          <a:noFill/>
        </p:spPr>
        <p:txBody>
          <a:bodyPr wrap="square" lIns="91440" tIns="45720" rIns="91440" bIns="45720" anchor="t">
            <a:spAutoFit/>
          </a:bodyPr>
          <a:lstStyle/>
          <a:p>
            <a:r>
              <a:rPr lang="en-CA" sz="1200" baseline="30000">
                <a:solidFill>
                  <a:schemeClr val="accent1">
                    <a:lumMod val="50000"/>
                  </a:schemeClr>
                </a:solidFill>
                <a:effectLst/>
                <a:latin typeface="Arial"/>
                <a:ea typeface="Calibri" panose="020F0502020204030204" pitchFamily="34" charset="0"/>
                <a:cs typeface="Arial"/>
              </a:rPr>
              <a:t>1</a:t>
            </a:r>
            <a:r>
              <a:rPr lang="en-CA" sz="1200">
                <a:solidFill>
                  <a:schemeClr val="accent1">
                    <a:lumMod val="50000"/>
                  </a:schemeClr>
                </a:solidFill>
                <a:effectLst/>
                <a:latin typeface="Arial"/>
                <a:ea typeface="Calibri" panose="020F0502020204030204" pitchFamily="34" charset="0"/>
                <a:cs typeface="Arial"/>
              </a:rPr>
              <a:t> Not applicable to the federal public </a:t>
            </a:r>
            <a:r>
              <a:rPr lang="en-CA" sz="1200">
                <a:solidFill>
                  <a:schemeClr val="accent1">
                    <a:lumMod val="50000"/>
                  </a:schemeClr>
                </a:solidFill>
                <a:latin typeface="Arial"/>
                <a:ea typeface="Calibri" panose="020F0502020204030204" pitchFamily="34" charset="0"/>
                <a:cs typeface="Arial"/>
              </a:rPr>
              <a:t>service reports</a:t>
            </a:r>
            <a:endParaRPr lang="en-CA" sz="1200">
              <a:solidFill>
                <a:schemeClr val="accent1">
                  <a:lumMod val="50000"/>
                </a:schemeClr>
              </a:solidFill>
              <a:effectLst/>
              <a:latin typeface="Arial" panose="020B0604020202020204" pitchFamily="34" charset="0"/>
              <a:ea typeface="Calibri" panose="020F0502020204030204" pitchFamily="34" charset="0"/>
            </a:endParaRPr>
          </a:p>
          <a:p>
            <a:r>
              <a:rPr lang="en-CA" sz="1200" baseline="30000">
                <a:solidFill>
                  <a:schemeClr val="accent1">
                    <a:lumMod val="50000"/>
                  </a:schemeClr>
                </a:solidFill>
                <a:latin typeface="Arial"/>
                <a:ea typeface="Calibri" panose="020F0502020204030204" pitchFamily="34" charset="0"/>
                <a:cs typeface="Arial"/>
              </a:rPr>
              <a:t>2</a:t>
            </a:r>
            <a:r>
              <a:rPr lang="en-CA" sz="1200">
                <a:solidFill>
                  <a:schemeClr val="accent1">
                    <a:lumMod val="50000"/>
                  </a:schemeClr>
                </a:solidFill>
                <a:effectLst/>
                <a:latin typeface="Arial"/>
                <a:ea typeface="Calibri" panose="020F0502020204030204" pitchFamily="34" charset="0"/>
                <a:cs typeface="Arial"/>
              </a:rPr>
              <a:t> </a:t>
            </a:r>
            <a:r>
              <a:rPr lang="en-CA" sz="1200">
                <a:solidFill>
                  <a:schemeClr val="accent1">
                    <a:lumMod val="50000"/>
                  </a:schemeClr>
                </a:solidFill>
                <a:latin typeface="Arial"/>
                <a:ea typeface="Calibri" panose="020F0502020204030204" pitchFamily="34" charset="0"/>
                <a:cs typeface="Arial"/>
              </a:rPr>
              <a:t>Federal public service employers must also filter this information by department and province</a:t>
            </a:r>
          </a:p>
          <a:p>
            <a:r>
              <a:rPr lang="en-CA" sz="1200" baseline="30000">
                <a:solidFill>
                  <a:schemeClr val="accent1">
                    <a:lumMod val="50000"/>
                  </a:schemeClr>
                </a:solidFill>
                <a:latin typeface="Arial"/>
                <a:cs typeface="Arial"/>
              </a:rPr>
              <a:t>3 </a:t>
            </a:r>
            <a:r>
              <a:rPr lang="en-CA" sz="1100">
                <a:latin typeface="Arial" panose="020B0604020202020204" pitchFamily="34" charset="0"/>
                <a:ea typeface="Calibri" panose="020F0502020204030204" pitchFamily="34" charset="0"/>
              </a:rPr>
              <a:t>Within the employer's workforce for federal public sector and occupational groups in which their employees are employed for federally regulated private sector</a:t>
            </a:r>
          </a:p>
          <a:p>
            <a:r>
              <a:rPr lang="en-CA" sz="1000" baseline="30000">
                <a:latin typeface="Arial" panose="020B0604020202020204" pitchFamily="34" charset="0"/>
                <a:ea typeface="Calibri" panose="020F0502020204030204" pitchFamily="34" charset="0"/>
              </a:rPr>
              <a:t>4</a:t>
            </a:r>
            <a:r>
              <a:rPr lang="en-CA" sz="1000" baseline="30000">
                <a:effectLst/>
                <a:latin typeface="Arial" panose="020B0604020202020204" pitchFamily="34" charset="0"/>
                <a:ea typeface="Calibri" panose="020F0502020204030204" pitchFamily="34" charset="0"/>
              </a:rPr>
              <a:t> </a:t>
            </a:r>
            <a:r>
              <a:rPr lang="en-CA" sz="1100">
                <a:latin typeface="Arial" panose="020B0604020202020204" pitchFamily="34" charset="0"/>
                <a:ea typeface="Calibri" panose="020F0502020204030204" pitchFamily="34" charset="0"/>
              </a:rPr>
              <a:t>Federally regulated private sector reports on consultations undertaken “during the reporting period concerning the implementation of employment equity”</a:t>
            </a:r>
            <a:endParaRPr lang="en-CA" sz="1100">
              <a:solidFill>
                <a:schemeClr val="accent1">
                  <a:lumMod val="50000"/>
                </a:schemeClr>
              </a:solidFill>
              <a:effectLst/>
              <a:latin typeface="Arial"/>
              <a:ea typeface="Calibri" panose="020F0502020204030204" pitchFamily="34" charset="0"/>
              <a:cs typeface="Arial"/>
            </a:endParaRPr>
          </a:p>
        </p:txBody>
      </p:sp>
    </p:spTree>
    <p:extLst>
      <p:ext uri="{BB962C8B-B14F-4D97-AF65-F5344CB8AC3E}">
        <p14:creationId xmlns:p14="http://schemas.microsoft.com/office/powerpoint/2010/main" val="130742567"/>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D26DC7-2A7D-0C37-C388-502CD9312374}"/>
              </a:ext>
            </a:extLst>
          </p:cNvPr>
          <p:cNvSpPr>
            <a:spLocks noGrp="1"/>
          </p:cNvSpPr>
          <p:nvPr>
            <p:ph type="sldNum" sz="quarter" idx="12"/>
          </p:nvPr>
        </p:nvSpPr>
        <p:spPr/>
        <p:txBody>
          <a:bodyPr/>
          <a:lstStyle/>
          <a:p>
            <a:fld id="{32D4B517-E49B-41B6-9DBC-23634E0F1CDC}" type="slidenum">
              <a:rPr lang="en-CA" smtClean="0"/>
              <a:t>25</a:t>
            </a:fld>
            <a:endParaRPr lang="en-CA"/>
          </a:p>
        </p:txBody>
      </p:sp>
      <p:sp>
        <p:nvSpPr>
          <p:cNvPr id="4" name="Title 3">
            <a:extLst>
              <a:ext uri="{FF2B5EF4-FFF2-40B4-BE49-F238E27FC236}">
                <a16:creationId xmlns:a16="http://schemas.microsoft.com/office/drawing/2014/main" id="{4908EEAE-3486-9AC6-162F-0EE935E6BCDD}"/>
              </a:ext>
            </a:extLst>
          </p:cNvPr>
          <p:cNvSpPr>
            <a:spLocks noGrp="1"/>
          </p:cNvSpPr>
          <p:nvPr>
            <p:ph type="title"/>
          </p:nvPr>
        </p:nvSpPr>
        <p:spPr>
          <a:xfrm>
            <a:off x="789272" y="246074"/>
            <a:ext cx="7263769" cy="878670"/>
          </a:xfrm>
        </p:spPr>
        <p:txBody>
          <a:bodyPr/>
          <a:lstStyle/>
          <a:p>
            <a:r>
              <a:rPr lang="en-CA" sz="2800" dirty="0"/>
              <a:t>Task Force Recommendations: Reporting Frequency and Data Transparency</a:t>
            </a:r>
            <a:endParaRPr lang="en-US" dirty="0"/>
          </a:p>
        </p:txBody>
      </p:sp>
      <p:sp>
        <p:nvSpPr>
          <p:cNvPr id="5" name="TextBox 4">
            <a:extLst>
              <a:ext uri="{FF2B5EF4-FFF2-40B4-BE49-F238E27FC236}">
                <a16:creationId xmlns:a16="http://schemas.microsoft.com/office/drawing/2014/main" id="{7181E69D-1A40-0D11-B49D-C1CEAD0DEEF1}"/>
              </a:ext>
            </a:extLst>
          </p:cNvPr>
          <p:cNvSpPr txBox="1"/>
          <p:nvPr/>
        </p:nvSpPr>
        <p:spPr>
          <a:xfrm>
            <a:off x="362656" y="1086027"/>
            <a:ext cx="11524774" cy="1323439"/>
          </a:xfrm>
          <a:prstGeom prst="rect">
            <a:avLst/>
          </a:prstGeom>
          <a:noFill/>
        </p:spPr>
        <p:txBody>
          <a:bodyPr wrap="square">
            <a:spAutoFit/>
          </a:bodyPr>
          <a:lstStyle/>
          <a:p>
            <a:r>
              <a:rPr lang="en-CA" sz="1600">
                <a:effectLst/>
                <a:latin typeface="Arial" panose="020B0604020202020204" pitchFamily="34" charset="0"/>
                <a:ea typeface="Calibri" panose="020F0502020204030204" pitchFamily="34" charset="0"/>
              </a:rPr>
              <a:t>The Task Force heard that both </a:t>
            </a:r>
            <a:r>
              <a:rPr lang="en-CA" sz="1600" b="1">
                <a:effectLst/>
                <a:latin typeface="Arial" panose="020B0604020202020204" pitchFamily="34" charset="0"/>
                <a:ea typeface="Calibri" panose="020F0502020204030204" pitchFamily="34" charset="0"/>
              </a:rPr>
              <a:t>employers</a:t>
            </a:r>
            <a:r>
              <a:rPr lang="en-CA" sz="1600">
                <a:effectLst/>
                <a:latin typeface="Arial" panose="020B0604020202020204" pitchFamily="34" charset="0"/>
                <a:ea typeface="Calibri" panose="020F0502020204030204" pitchFamily="34" charset="0"/>
              </a:rPr>
              <a:t> and </a:t>
            </a:r>
            <a:r>
              <a:rPr lang="en-CA" sz="1600" b="1">
                <a:effectLst/>
                <a:latin typeface="Arial" panose="020B0604020202020204" pitchFamily="34" charset="0"/>
                <a:ea typeface="Calibri" panose="020F0502020204030204" pitchFamily="34" charset="0"/>
              </a:rPr>
              <a:t>equity groups </a:t>
            </a:r>
            <a:r>
              <a:rPr lang="en-CA" sz="1600">
                <a:effectLst/>
                <a:latin typeface="Arial" panose="020B0604020202020204" pitchFamily="34" charset="0"/>
                <a:ea typeface="Calibri" panose="020F0502020204030204" pitchFamily="34" charset="0"/>
              </a:rPr>
              <a:t>are </a:t>
            </a:r>
            <a:r>
              <a:rPr lang="en-CA" sz="1600" b="1">
                <a:effectLst/>
                <a:latin typeface="Arial" panose="020B0604020202020204" pitchFamily="34" charset="0"/>
                <a:ea typeface="Calibri" panose="020F0502020204030204" pitchFamily="34" charset="0"/>
              </a:rPr>
              <a:t>dissatisfied with current reporting processes</a:t>
            </a:r>
            <a:r>
              <a:rPr lang="en-CA" sz="1600">
                <a:effectLst/>
                <a:latin typeface="Arial" panose="020B0604020202020204" pitchFamily="34" charset="0"/>
                <a:ea typeface="Calibri" panose="020F0502020204030204" pitchFamily="34" charset="0"/>
              </a:rPr>
              <a:t>. The report notes the importance of including </a:t>
            </a:r>
            <a:r>
              <a:rPr lang="en-CA" sz="1600" b="1">
                <a:effectLst/>
                <a:latin typeface="Arial" panose="020B0604020202020204" pitchFamily="34" charset="0"/>
                <a:ea typeface="Calibri" panose="020F0502020204030204" pitchFamily="34" charset="0"/>
              </a:rPr>
              <a:t>disaggregated</a:t>
            </a:r>
            <a:r>
              <a:rPr lang="en-CA" sz="1600">
                <a:effectLst/>
                <a:latin typeface="Arial" panose="020B0604020202020204" pitchFamily="34" charset="0"/>
                <a:ea typeface="Calibri" panose="020F0502020204030204" pitchFamily="34" charset="0"/>
              </a:rPr>
              <a:t> and </a:t>
            </a:r>
            <a:r>
              <a:rPr lang="en-CA" sz="1600" b="1">
                <a:effectLst/>
                <a:latin typeface="Arial" panose="020B0604020202020204" pitchFamily="34" charset="0"/>
                <a:ea typeface="Calibri" panose="020F0502020204030204" pitchFamily="34" charset="0"/>
              </a:rPr>
              <a:t>intersectional data </a:t>
            </a:r>
            <a:r>
              <a:rPr lang="en-CA" sz="1600">
                <a:effectLst/>
                <a:latin typeface="Arial" panose="020B0604020202020204" pitchFamily="34" charset="0"/>
                <a:ea typeface="Calibri" panose="020F0502020204030204" pitchFamily="34" charset="0"/>
              </a:rPr>
              <a:t>in the reporting framework; however, some employers were unaware they could go beyond the Act’s requirements when collecting data. Further, the </a:t>
            </a:r>
            <a:r>
              <a:rPr lang="en-CA" sz="1600" b="1">
                <a:effectLst/>
                <a:latin typeface="Arial" panose="020B0604020202020204" pitchFamily="34" charset="0"/>
                <a:ea typeface="Calibri" panose="020F0502020204030204" pitchFamily="34" charset="0"/>
              </a:rPr>
              <a:t>annual reporting </a:t>
            </a:r>
            <a:r>
              <a:rPr lang="en-CA" sz="1600">
                <a:effectLst/>
                <a:latin typeface="Arial" panose="020B0604020202020204" pitchFamily="34" charset="0"/>
                <a:ea typeface="Calibri" panose="020F0502020204030204" pitchFamily="34" charset="0"/>
              </a:rPr>
              <a:t>has</a:t>
            </a:r>
            <a:r>
              <a:rPr lang="en-CA" sz="1600" b="1">
                <a:effectLst/>
                <a:latin typeface="Arial" panose="020B0604020202020204" pitchFamily="34" charset="0"/>
                <a:ea typeface="Calibri" panose="020F0502020204030204" pitchFamily="34" charset="0"/>
              </a:rPr>
              <a:t> </a:t>
            </a:r>
            <a:r>
              <a:rPr lang="en-CA" sz="1600">
                <a:effectLst/>
                <a:latin typeface="Arial" panose="020B0604020202020204" pitchFamily="34" charset="0"/>
                <a:ea typeface="Calibri" panose="020F0502020204030204" pitchFamily="34" charset="0"/>
              </a:rPr>
              <a:t>created</a:t>
            </a:r>
            <a:r>
              <a:rPr lang="en-CA" sz="1600" b="1">
                <a:effectLst/>
                <a:latin typeface="Arial" panose="020B0604020202020204" pitchFamily="34" charset="0"/>
                <a:ea typeface="Calibri" panose="020F0502020204030204" pitchFamily="34" charset="0"/>
              </a:rPr>
              <a:t> extensive work for employers. </a:t>
            </a:r>
            <a:r>
              <a:rPr lang="en-CA" sz="1600">
                <a:effectLst/>
                <a:latin typeface="Arial" panose="020B0604020202020204" pitchFamily="34" charset="0"/>
                <a:ea typeface="Calibri" panose="020F0502020204030204" pitchFamily="34" charset="0"/>
              </a:rPr>
              <a:t>As well, reporting mainly focuses on </a:t>
            </a:r>
            <a:r>
              <a:rPr lang="en-CA" sz="1600" b="1">
                <a:effectLst/>
                <a:latin typeface="Arial" panose="020B0604020202020204" pitchFamily="34" charset="0"/>
                <a:ea typeface="Calibri" panose="020F0502020204030204" pitchFamily="34" charset="0"/>
              </a:rPr>
              <a:t>numerical representation, </a:t>
            </a:r>
            <a:r>
              <a:rPr lang="en-CA" sz="1600">
                <a:effectLst/>
                <a:latin typeface="Arial" panose="020B0604020202020204" pitchFamily="34" charset="0"/>
                <a:ea typeface="Calibri" panose="020F0502020204030204" pitchFamily="34" charset="0"/>
              </a:rPr>
              <a:t>rather than on </a:t>
            </a:r>
            <a:r>
              <a:rPr lang="en-CA" sz="1600" b="1">
                <a:effectLst/>
                <a:latin typeface="Arial" panose="020B0604020202020204" pitchFamily="34" charset="0"/>
                <a:ea typeface="Calibri" panose="020F0502020204030204" pitchFamily="34" charset="0"/>
              </a:rPr>
              <a:t>addressing qualitative challenges, </a:t>
            </a:r>
            <a:r>
              <a:rPr lang="en-CA" sz="1600">
                <a:effectLst/>
                <a:latin typeface="Arial" panose="020B0604020202020204" pitchFamily="34" charset="0"/>
                <a:ea typeface="Calibri" panose="020F0502020204030204" pitchFamily="34" charset="0"/>
              </a:rPr>
              <a:t>such as </a:t>
            </a:r>
            <a:r>
              <a:rPr lang="en-CA" sz="1600" b="1">
                <a:effectLst/>
                <a:latin typeface="Arial" panose="020B0604020202020204" pitchFamily="34" charset="0"/>
                <a:ea typeface="Calibri" panose="020F0502020204030204" pitchFamily="34" charset="0"/>
              </a:rPr>
              <a:t>comprehensive barrier removal.</a:t>
            </a:r>
            <a:endParaRPr lang="en-CA" sz="1600">
              <a:effectLst/>
              <a:latin typeface="Arial" panose="020B060402020202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6121EFE6-4DC7-AD31-3F99-6E9D5D92B577}"/>
              </a:ext>
            </a:extLst>
          </p:cNvPr>
          <p:cNvSpPr txBox="1"/>
          <p:nvPr/>
        </p:nvSpPr>
        <p:spPr>
          <a:xfrm>
            <a:off x="362656" y="2464965"/>
            <a:ext cx="6096000" cy="338554"/>
          </a:xfrm>
          <a:prstGeom prst="rect">
            <a:avLst/>
          </a:prstGeom>
          <a:noFill/>
        </p:spPr>
        <p:txBody>
          <a:bodyPr wrap="square">
            <a:spAutoFit/>
          </a:bodyPr>
          <a:lstStyle/>
          <a:p>
            <a:pPr marL="0" marR="0">
              <a:spcBef>
                <a:spcPts val="1200"/>
              </a:spcBef>
              <a:spcAft>
                <a:spcPts val="0"/>
              </a:spcAft>
            </a:pPr>
            <a:r>
              <a:rPr lang="en-CA" sz="1600" b="1">
                <a:solidFill>
                  <a:srgbClr val="000000"/>
                </a:solidFill>
                <a:effectLst/>
                <a:latin typeface="Arial" panose="020B0604020202020204" pitchFamily="34" charset="0"/>
                <a:ea typeface="Calibri" panose="020F0502020204030204" pitchFamily="34" charset="0"/>
              </a:rPr>
              <a:t>The Task Force recommends:</a:t>
            </a:r>
          </a:p>
        </p:txBody>
      </p:sp>
      <p:sp>
        <p:nvSpPr>
          <p:cNvPr id="13" name="TextBox 12">
            <a:extLst>
              <a:ext uri="{FF2B5EF4-FFF2-40B4-BE49-F238E27FC236}">
                <a16:creationId xmlns:a16="http://schemas.microsoft.com/office/drawing/2014/main" id="{D45374C4-6B2E-E3DB-9626-5C127D00F672}"/>
              </a:ext>
            </a:extLst>
          </p:cNvPr>
          <p:cNvSpPr txBox="1"/>
          <p:nvPr/>
        </p:nvSpPr>
        <p:spPr>
          <a:xfrm>
            <a:off x="442555" y="3040545"/>
            <a:ext cx="3113969" cy="1658847"/>
          </a:xfrm>
          <a:prstGeom prst="rect">
            <a:avLst/>
          </a:prstGeom>
          <a:solidFill>
            <a:schemeClr val="bg1">
              <a:lumMod val="95000"/>
            </a:schemeClr>
          </a:solidFill>
        </p:spPr>
        <p:txBody>
          <a:bodyPr wrap="square">
            <a:noAutofit/>
          </a:bodyPr>
          <a:lstStyle/>
          <a:p>
            <a:pPr marR="0" lvl="0">
              <a:spcBef>
                <a:spcPts val="1200"/>
              </a:spcBef>
              <a:spcAft>
                <a:spcPts val="0"/>
              </a:spcAft>
              <a:tabLst>
                <a:tab pos="228600" algn="l"/>
                <a:tab pos="457200" algn="l"/>
              </a:tabLst>
            </a:pPr>
            <a:r>
              <a:rPr lang="en-CA" sz="1400">
                <a:latin typeface="Arial" panose="020B0604020202020204" pitchFamily="34" charset="0"/>
                <a:ea typeface="Calibri" panose="020F0502020204030204" pitchFamily="34" charset="0"/>
              </a:rPr>
              <a:t>Expressly clarifying in the Act that data collection and reporting on sub-group members is permitted, and allow special measures to be taken to improve hiring, promotion and retention of sub-group members that face higher underrepresentation</a:t>
            </a:r>
            <a:endParaRPr lang="en-CA" sz="1400">
              <a:effectLst/>
              <a:latin typeface="Arial" panose="020B0604020202020204" pitchFamily="34" charset="0"/>
              <a:ea typeface="Calibri" panose="020F0502020204030204" pitchFamily="34" charset="0"/>
            </a:endParaRPr>
          </a:p>
        </p:txBody>
      </p:sp>
      <p:sp>
        <p:nvSpPr>
          <p:cNvPr id="14" name="TextBox 13">
            <a:extLst>
              <a:ext uri="{FF2B5EF4-FFF2-40B4-BE49-F238E27FC236}">
                <a16:creationId xmlns:a16="http://schemas.microsoft.com/office/drawing/2014/main" id="{EF639B70-842B-566B-A52E-09F3B03C3181}"/>
              </a:ext>
            </a:extLst>
          </p:cNvPr>
          <p:cNvSpPr txBox="1"/>
          <p:nvPr/>
        </p:nvSpPr>
        <p:spPr>
          <a:xfrm>
            <a:off x="442555" y="4816493"/>
            <a:ext cx="3104443" cy="1439999"/>
          </a:xfrm>
          <a:prstGeom prst="rect">
            <a:avLst/>
          </a:prstGeom>
          <a:solidFill>
            <a:schemeClr val="accent2">
              <a:lumMod val="20000"/>
              <a:lumOff val="80000"/>
            </a:schemeClr>
          </a:solidFill>
        </p:spPr>
        <p:txBody>
          <a:bodyPr wrap="square">
            <a:noAutofit/>
          </a:bodyPr>
          <a:lstStyle/>
          <a:p>
            <a:pPr marR="0" lvl="0">
              <a:spcBef>
                <a:spcPts val="1200"/>
              </a:spcBef>
              <a:spcAft>
                <a:spcPts val="0"/>
              </a:spcAft>
              <a:tabLst>
                <a:tab pos="228600" algn="l"/>
                <a:tab pos="457200" algn="l"/>
              </a:tabLst>
            </a:pPr>
            <a:r>
              <a:rPr lang="en-CA" sz="1400">
                <a:latin typeface="Arial" panose="020B0604020202020204" pitchFamily="34" charset="0"/>
                <a:ea typeface="Calibri" panose="020F0502020204030204" pitchFamily="34" charset="0"/>
              </a:rPr>
              <a:t>T</a:t>
            </a:r>
            <a:r>
              <a:rPr lang="en-CA" sz="1400">
                <a:effectLst/>
                <a:latin typeface="Arial" panose="020B0604020202020204" pitchFamily="34" charset="0"/>
                <a:ea typeface="Calibri" panose="020F0502020204030204" pitchFamily="34" charset="0"/>
              </a:rPr>
              <a:t>he Employment Equity Commissioner develop tools that foster appropriate, accessible public sharing of employer reports, that are consistent with privacy laws</a:t>
            </a:r>
          </a:p>
        </p:txBody>
      </p:sp>
      <p:sp>
        <p:nvSpPr>
          <p:cNvPr id="15" name="TextBox 14">
            <a:extLst>
              <a:ext uri="{FF2B5EF4-FFF2-40B4-BE49-F238E27FC236}">
                <a16:creationId xmlns:a16="http://schemas.microsoft.com/office/drawing/2014/main" id="{E2329D75-6AA9-BA1E-8A03-A9CB50559868}"/>
              </a:ext>
            </a:extLst>
          </p:cNvPr>
          <p:cNvSpPr txBox="1"/>
          <p:nvPr/>
        </p:nvSpPr>
        <p:spPr>
          <a:xfrm>
            <a:off x="3700736" y="3040546"/>
            <a:ext cx="3189747" cy="1658846"/>
          </a:xfrm>
          <a:prstGeom prst="rect">
            <a:avLst/>
          </a:prstGeom>
          <a:solidFill>
            <a:schemeClr val="accent2">
              <a:lumMod val="20000"/>
              <a:lumOff val="80000"/>
            </a:schemeClr>
          </a:solidFill>
        </p:spPr>
        <p:txBody>
          <a:bodyPr wrap="square">
            <a:noAutofit/>
          </a:bodyPr>
          <a:lstStyle/>
          <a:p>
            <a:pPr marR="0" lvl="0">
              <a:spcBef>
                <a:spcPts val="1200"/>
              </a:spcBef>
              <a:spcAft>
                <a:spcPts val="0"/>
              </a:spcAft>
              <a:tabLst>
                <a:tab pos="228600" algn="l"/>
                <a:tab pos="457200" algn="l"/>
              </a:tabLst>
            </a:pPr>
            <a:r>
              <a:rPr lang="en-CA" sz="1400">
                <a:latin typeface="Arial" panose="020B0604020202020204" pitchFamily="34" charset="0"/>
                <a:ea typeface="Calibri" panose="020F0502020204030204" pitchFamily="34" charset="0"/>
              </a:rPr>
              <a:t>P</a:t>
            </a:r>
            <a:r>
              <a:rPr lang="en-CA" sz="1400">
                <a:effectLst/>
                <a:latin typeface="Arial" panose="020B0604020202020204" pitchFamily="34" charset="0"/>
                <a:ea typeface="Calibri" panose="020F0502020204030204" pitchFamily="34" charset="0"/>
              </a:rPr>
              <a:t>roviding detailed guidance in the Regulations or guidelines on how to collect disaggregated data and report it in a meaningful manner, which would support the use of an intersectional lens when implementing employment equity obligations</a:t>
            </a:r>
          </a:p>
        </p:txBody>
      </p:sp>
      <p:sp>
        <p:nvSpPr>
          <p:cNvPr id="16" name="TextBox 15">
            <a:extLst>
              <a:ext uri="{FF2B5EF4-FFF2-40B4-BE49-F238E27FC236}">
                <a16:creationId xmlns:a16="http://schemas.microsoft.com/office/drawing/2014/main" id="{851ABFA3-1979-7CBC-7BBA-FB6030676820}"/>
              </a:ext>
            </a:extLst>
          </p:cNvPr>
          <p:cNvSpPr txBox="1"/>
          <p:nvPr/>
        </p:nvSpPr>
        <p:spPr>
          <a:xfrm>
            <a:off x="3710263" y="4816492"/>
            <a:ext cx="3189746" cy="1440000"/>
          </a:xfrm>
          <a:prstGeom prst="rect">
            <a:avLst/>
          </a:prstGeom>
          <a:solidFill>
            <a:schemeClr val="bg1">
              <a:lumMod val="95000"/>
            </a:schemeClr>
          </a:solidFill>
        </p:spPr>
        <p:txBody>
          <a:bodyPr wrap="square">
            <a:noAutofit/>
          </a:bodyPr>
          <a:lstStyle/>
          <a:p>
            <a:pPr marR="0" lvl="0">
              <a:spcBef>
                <a:spcPts val="1200"/>
              </a:spcBef>
              <a:spcAft>
                <a:spcPts val="0"/>
              </a:spcAft>
              <a:tabLst>
                <a:tab pos="228600" algn="l"/>
                <a:tab pos="457200" algn="l"/>
              </a:tabLst>
            </a:pPr>
            <a:r>
              <a:rPr lang="en-CA" sz="1400">
                <a:latin typeface="Arial" panose="020B0604020202020204" pitchFamily="34" charset="0"/>
                <a:ea typeface="Calibri" panose="020F0502020204030204" pitchFamily="34" charset="0"/>
              </a:rPr>
              <a:t>P</a:t>
            </a:r>
            <a:r>
              <a:rPr lang="en-CA" sz="1400">
                <a:effectLst/>
                <a:latin typeface="Arial" panose="020B0604020202020204" pitchFamily="34" charset="0"/>
                <a:ea typeface="Calibri" panose="020F0502020204030204" pitchFamily="34" charset="0"/>
              </a:rPr>
              <a:t>roviding directives in the Regulations or guidelines to avoid misleading reporting if persons are counted multiple times across disaggregated or intersecting groups</a:t>
            </a:r>
          </a:p>
        </p:txBody>
      </p:sp>
      <p:sp>
        <p:nvSpPr>
          <p:cNvPr id="17" name="TextBox 16">
            <a:extLst>
              <a:ext uri="{FF2B5EF4-FFF2-40B4-BE49-F238E27FC236}">
                <a16:creationId xmlns:a16="http://schemas.microsoft.com/office/drawing/2014/main" id="{62FED1FF-B561-4B07-15B0-ABF795716B28}"/>
              </a:ext>
            </a:extLst>
          </p:cNvPr>
          <p:cNvSpPr txBox="1"/>
          <p:nvPr/>
        </p:nvSpPr>
        <p:spPr>
          <a:xfrm>
            <a:off x="6996597" y="3040545"/>
            <a:ext cx="3053575" cy="1658845"/>
          </a:xfrm>
          <a:prstGeom prst="rect">
            <a:avLst/>
          </a:prstGeom>
          <a:solidFill>
            <a:schemeClr val="bg1">
              <a:lumMod val="95000"/>
            </a:schemeClr>
          </a:solidFill>
        </p:spPr>
        <p:txBody>
          <a:bodyPr wrap="square">
            <a:noAutofit/>
          </a:bodyPr>
          <a:lstStyle/>
          <a:p>
            <a:pPr marR="0" lvl="0">
              <a:spcBef>
                <a:spcPts val="1200"/>
              </a:spcBef>
              <a:spcAft>
                <a:spcPts val="0"/>
              </a:spcAft>
              <a:tabLst>
                <a:tab pos="228600" algn="l"/>
                <a:tab pos="457200" algn="l"/>
              </a:tabLst>
            </a:pPr>
            <a:r>
              <a:rPr lang="en-CA" sz="1400">
                <a:latin typeface="Arial" panose="020B0604020202020204" pitchFamily="34" charset="0"/>
                <a:ea typeface="Calibri" panose="020F0502020204030204" pitchFamily="34" charset="0"/>
              </a:rPr>
              <a:t>R</a:t>
            </a:r>
            <a:r>
              <a:rPr lang="en-CA" sz="1400">
                <a:effectLst/>
                <a:latin typeface="Arial" panose="020B0604020202020204" pitchFamily="34" charset="0"/>
                <a:ea typeface="Calibri" panose="020F0502020204030204" pitchFamily="34" charset="0"/>
              </a:rPr>
              <a:t>eporting requirements for covered employers be aligned with other similar reporting processes, such as the </a:t>
            </a:r>
            <a:r>
              <a:rPr lang="en-CA" sz="1400" i="1">
                <a:effectLst/>
                <a:latin typeface="Arial" panose="020B0604020202020204" pitchFamily="34" charset="0"/>
                <a:ea typeface="Calibri" panose="020F0502020204030204" pitchFamily="34" charset="0"/>
              </a:rPr>
              <a:t>Pay Equity Act</a:t>
            </a:r>
            <a:r>
              <a:rPr lang="en-CA" sz="1400">
                <a:effectLst/>
                <a:latin typeface="Arial" panose="020B0604020202020204" pitchFamily="34" charset="0"/>
                <a:ea typeface="Calibri" panose="020F0502020204030204" pitchFamily="34" charset="0"/>
              </a:rPr>
              <a:t> and the </a:t>
            </a:r>
            <a:r>
              <a:rPr lang="en-CA" sz="1400" i="1">
                <a:effectLst/>
                <a:latin typeface="Arial" panose="020B0604020202020204" pitchFamily="34" charset="0"/>
                <a:ea typeface="Calibri" panose="020F0502020204030204" pitchFamily="34" charset="0"/>
              </a:rPr>
              <a:t>Accessible Canada Act</a:t>
            </a:r>
            <a:endParaRPr lang="en-CA" sz="1400">
              <a:effectLst/>
              <a:latin typeface="Arial" panose="020B0604020202020204" pitchFamily="34" charset="0"/>
              <a:ea typeface="Calibri" panose="020F0502020204030204" pitchFamily="34" charset="0"/>
            </a:endParaRPr>
          </a:p>
        </p:txBody>
      </p:sp>
      <p:sp>
        <p:nvSpPr>
          <p:cNvPr id="18" name="TextBox 17">
            <a:extLst>
              <a:ext uri="{FF2B5EF4-FFF2-40B4-BE49-F238E27FC236}">
                <a16:creationId xmlns:a16="http://schemas.microsoft.com/office/drawing/2014/main" id="{89B5272C-F569-514B-8117-1F495505B450}"/>
              </a:ext>
            </a:extLst>
          </p:cNvPr>
          <p:cNvSpPr txBox="1"/>
          <p:nvPr/>
        </p:nvSpPr>
        <p:spPr>
          <a:xfrm>
            <a:off x="6996597" y="4816492"/>
            <a:ext cx="3053574" cy="1440000"/>
          </a:xfrm>
          <a:prstGeom prst="rect">
            <a:avLst/>
          </a:prstGeom>
          <a:solidFill>
            <a:schemeClr val="accent2">
              <a:lumMod val="20000"/>
              <a:lumOff val="80000"/>
            </a:schemeClr>
          </a:solidFill>
        </p:spPr>
        <p:txBody>
          <a:bodyPr wrap="square">
            <a:noAutofit/>
          </a:bodyPr>
          <a:lstStyle/>
          <a:p>
            <a:pPr marR="0" lvl="0">
              <a:spcBef>
                <a:spcPts val="1200"/>
              </a:spcBef>
              <a:spcAft>
                <a:spcPts val="0"/>
              </a:spcAft>
              <a:tabLst>
                <a:tab pos="228600" algn="l"/>
                <a:tab pos="457200" algn="l"/>
              </a:tabLst>
            </a:pPr>
            <a:r>
              <a:rPr lang="en-CA" sz="1400">
                <a:latin typeface="Arial" panose="020B0604020202020204" pitchFamily="34" charset="0"/>
                <a:ea typeface="Calibri" panose="020F0502020204030204" pitchFamily="34" charset="0"/>
              </a:rPr>
              <a:t>C</a:t>
            </a:r>
            <a:r>
              <a:rPr lang="en-CA" sz="1400">
                <a:effectLst/>
                <a:latin typeface="Arial" panose="020B0604020202020204" pitchFamily="34" charset="0"/>
                <a:ea typeface="Calibri" panose="020F0502020204030204" pitchFamily="34" charset="0"/>
              </a:rPr>
              <a:t>reating an open government site that makes all reports available through an accessible, searchable database</a:t>
            </a:r>
          </a:p>
        </p:txBody>
      </p:sp>
      <p:sp>
        <p:nvSpPr>
          <p:cNvPr id="19" name="TextBox 18">
            <a:extLst>
              <a:ext uri="{FF2B5EF4-FFF2-40B4-BE49-F238E27FC236}">
                <a16:creationId xmlns:a16="http://schemas.microsoft.com/office/drawing/2014/main" id="{1E05FA4C-2ADB-FC50-73B7-A754735E699B}"/>
              </a:ext>
            </a:extLst>
          </p:cNvPr>
          <p:cNvSpPr txBox="1"/>
          <p:nvPr/>
        </p:nvSpPr>
        <p:spPr>
          <a:xfrm>
            <a:off x="10203533" y="3040546"/>
            <a:ext cx="1486289" cy="3215946"/>
          </a:xfrm>
          <a:prstGeom prst="rect">
            <a:avLst/>
          </a:prstGeom>
          <a:solidFill>
            <a:schemeClr val="accent2">
              <a:lumMod val="20000"/>
              <a:lumOff val="80000"/>
            </a:schemeClr>
          </a:solidFill>
        </p:spPr>
        <p:txBody>
          <a:bodyPr wrap="square">
            <a:noAutofit/>
          </a:bodyPr>
          <a:lstStyle/>
          <a:p>
            <a:pPr marR="0" lvl="0">
              <a:spcBef>
                <a:spcPts val="1200"/>
              </a:spcBef>
              <a:spcAft>
                <a:spcPts val="0"/>
              </a:spcAft>
              <a:tabLst>
                <a:tab pos="228600" algn="l"/>
                <a:tab pos="457200" algn="l"/>
              </a:tabLst>
            </a:pPr>
            <a:r>
              <a:rPr lang="en-CA" sz="1400">
                <a:latin typeface="Arial" panose="020B0604020202020204" pitchFamily="34" charset="0"/>
                <a:ea typeface="Calibri" panose="020F0502020204030204" pitchFamily="34" charset="0"/>
              </a:rPr>
              <a:t>R</a:t>
            </a:r>
            <a:r>
              <a:rPr lang="en-CA" sz="1400">
                <a:effectLst/>
                <a:latin typeface="Arial" panose="020B0604020202020204" pitchFamily="34" charset="0"/>
                <a:ea typeface="Calibri" panose="020F0502020204030204" pitchFamily="34" charset="0"/>
              </a:rPr>
              <a:t>eporting by employers, including employment systems reviews, be required by all covered employers on a three-year reporting cycle</a:t>
            </a:r>
          </a:p>
        </p:txBody>
      </p:sp>
    </p:spTree>
    <p:extLst>
      <p:ext uri="{BB962C8B-B14F-4D97-AF65-F5344CB8AC3E}">
        <p14:creationId xmlns:p14="http://schemas.microsoft.com/office/powerpoint/2010/main" val="1248776304"/>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E98018C-39BA-58D1-7EEC-EB38C0400A06}"/>
              </a:ext>
            </a:extLst>
          </p:cNvPr>
          <p:cNvSpPr>
            <a:spLocks noGrp="1"/>
          </p:cNvSpPr>
          <p:nvPr>
            <p:ph type="sldNum" sz="quarter" idx="12"/>
          </p:nvPr>
        </p:nvSpPr>
        <p:spPr/>
        <p:txBody>
          <a:bodyPr/>
          <a:lstStyle/>
          <a:p>
            <a:fld id="{32D4B517-E49B-41B6-9DBC-23634E0F1CDC}" type="slidenum">
              <a:rPr lang="en-CA" smtClean="0"/>
              <a:t>26</a:t>
            </a:fld>
            <a:endParaRPr lang="en-CA"/>
          </a:p>
        </p:txBody>
      </p:sp>
      <p:sp>
        <p:nvSpPr>
          <p:cNvPr id="4" name="Title 3">
            <a:extLst>
              <a:ext uri="{FF2B5EF4-FFF2-40B4-BE49-F238E27FC236}">
                <a16:creationId xmlns:a16="http://schemas.microsoft.com/office/drawing/2014/main" id="{8AB0A978-0F24-E2F5-8FB8-84DE68051BB5}"/>
              </a:ext>
            </a:extLst>
          </p:cNvPr>
          <p:cNvSpPr>
            <a:spLocks noGrp="1"/>
          </p:cNvSpPr>
          <p:nvPr>
            <p:ph type="title"/>
          </p:nvPr>
        </p:nvSpPr>
        <p:spPr>
          <a:xfrm>
            <a:off x="1012264" y="138062"/>
            <a:ext cx="7968449" cy="878670"/>
          </a:xfrm>
        </p:spPr>
        <p:txBody>
          <a:bodyPr/>
          <a:lstStyle/>
          <a:p>
            <a:r>
              <a:rPr lang="en-CA" sz="2800" dirty="0"/>
              <a:t>Discussion Questions: Measuring Success and Reporting</a:t>
            </a:r>
            <a:endParaRPr lang="en-US" dirty="0"/>
          </a:p>
        </p:txBody>
      </p:sp>
      <p:sp>
        <p:nvSpPr>
          <p:cNvPr id="3" name="Content Placeholder 2">
            <a:extLst>
              <a:ext uri="{FF2B5EF4-FFF2-40B4-BE49-F238E27FC236}">
                <a16:creationId xmlns:a16="http://schemas.microsoft.com/office/drawing/2014/main" id="{9375E9BA-018B-CB97-A8B0-20DF1EA8D6F6}"/>
              </a:ext>
            </a:extLst>
          </p:cNvPr>
          <p:cNvSpPr>
            <a:spLocks noGrp="1"/>
          </p:cNvSpPr>
          <p:nvPr>
            <p:ph idx="10"/>
          </p:nvPr>
        </p:nvSpPr>
        <p:spPr>
          <a:xfrm>
            <a:off x="1048280" y="1124744"/>
            <a:ext cx="10095440" cy="4953327"/>
          </a:xfrm>
        </p:spPr>
        <p:txBody>
          <a:bodyPr/>
          <a:lstStyle/>
          <a:p>
            <a:pPr>
              <a:spcBef>
                <a:spcPts val="1200"/>
              </a:spcBef>
              <a:spcAft>
                <a:spcPts val="1200"/>
              </a:spcAft>
            </a:pPr>
            <a:r>
              <a:rPr lang="en-US" sz="1600" b="1" dirty="0">
                <a:solidFill>
                  <a:schemeClr val="tx1"/>
                </a:solidFill>
                <a:effectLst/>
                <a:latin typeface="Arial" panose="020B0604020202020204" pitchFamily="34" charset="0"/>
                <a:ea typeface="Calibri" panose="020F0502020204030204" pitchFamily="34" charset="0"/>
              </a:rPr>
              <a:t>OCHRO comment: </a:t>
            </a:r>
            <a:r>
              <a:rPr lang="en-US" sz="1600" dirty="0">
                <a:solidFill>
                  <a:schemeClr val="tx1"/>
                </a:solidFill>
                <a:effectLst/>
                <a:latin typeface="Arial" panose="020B0604020202020204" pitchFamily="34" charset="0"/>
                <a:ea typeface="Calibri" panose="020F0502020204030204" pitchFamily="34" charset="0"/>
              </a:rPr>
              <a:t>Under section 21 of the EE Act, TBS currently reports on the state of employment equity in the core public administration through a consolidated annual report. </a:t>
            </a:r>
          </a:p>
          <a:p>
            <a:pPr marL="342900" indent="-342900">
              <a:spcBef>
                <a:spcPts val="1200"/>
              </a:spcBef>
              <a:spcAft>
                <a:spcPts val="1200"/>
              </a:spcAft>
              <a:buFont typeface="+mj-lt"/>
              <a:buAutoNum type="arabicPeriod"/>
            </a:pPr>
            <a:r>
              <a:rPr lang="en-CA" sz="2400" dirty="0">
                <a:solidFill>
                  <a:schemeClr val="tx1"/>
                </a:solidFill>
                <a:effectLst/>
                <a:latin typeface="Arial" panose="020B0604020202020204" pitchFamily="34" charset="0"/>
                <a:ea typeface="Calibri" panose="020F0502020204030204" pitchFamily="34" charset="0"/>
              </a:rPr>
              <a:t>How would you define and measure success in employment equity?</a:t>
            </a:r>
            <a:r>
              <a:rPr lang="en-CA" sz="2400" strike="sngStrike" dirty="0">
                <a:solidFill>
                  <a:schemeClr val="tx1"/>
                </a:solidFill>
                <a:effectLst/>
                <a:latin typeface="Arial" panose="020B0604020202020204" pitchFamily="34" charset="0"/>
                <a:ea typeface="Calibri" panose="020F0502020204030204" pitchFamily="34" charset="0"/>
              </a:rPr>
              <a:t> </a:t>
            </a:r>
          </a:p>
          <a:p>
            <a:pPr marL="342900" indent="-342900">
              <a:spcBef>
                <a:spcPts val="1200"/>
              </a:spcBef>
              <a:spcAft>
                <a:spcPts val="1200"/>
              </a:spcAft>
              <a:buFont typeface="+mj-lt"/>
              <a:buAutoNum type="arabicPeriod"/>
            </a:pPr>
            <a:r>
              <a:rPr lang="en-CA" sz="2400" dirty="0">
                <a:solidFill>
                  <a:schemeClr val="tx1"/>
                </a:solidFill>
                <a:effectLst/>
                <a:latin typeface="Arial" panose="020B0604020202020204" pitchFamily="34" charset="0"/>
                <a:ea typeface="Calibri" panose="020F0502020204030204" pitchFamily="34" charset="0"/>
              </a:rPr>
              <a:t>Would you have concerns with reducing the frequency of reporting (quantitative and/or narrative components) for federally regulated private sector employers from annually to once every three years? If so, how could we address them? </a:t>
            </a:r>
            <a:endParaRPr lang="en-CA" sz="2400" dirty="0">
              <a:solidFill>
                <a:schemeClr val="tx1"/>
              </a:solidFill>
              <a:latin typeface="Arial" panose="020B0604020202020204" pitchFamily="34" charset="0"/>
              <a:ea typeface="Calibri" panose="020F0502020204030204" pitchFamily="34" charset="0"/>
            </a:endParaRPr>
          </a:p>
          <a:p>
            <a:pPr marL="342900" indent="-342900">
              <a:spcBef>
                <a:spcPts val="1200"/>
              </a:spcBef>
              <a:spcAft>
                <a:spcPts val="1200"/>
              </a:spcAft>
              <a:buFont typeface="+mj-lt"/>
              <a:buAutoNum type="arabicPeriod"/>
            </a:pPr>
            <a:r>
              <a:rPr lang="en-CA" sz="2400" dirty="0">
                <a:solidFill>
                  <a:schemeClr val="tx1"/>
                </a:solidFill>
                <a:effectLst/>
                <a:latin typeface="Arial" panose="020B0604020202020204" pitchFamily="34" charset="0"/>
                <a:ea typeface="Calibri" panose="020F0502020204030204" pitchFamily="34" charset="0"/>
              </a:rPr>
              <a:t>Would you have concerns with permitting that data collected on members of more than one designated group and sub-groups be included into reporting, in support of an intersectional lens? If so, how could we address them? </a:t>
            </a:r>
          </a:p>
          <a:p>
            <a:endParaRPr lang="en-US" dirty="0">
              <a:solidFill>
                <a:schemeClr val="tx1"/>
              </a:solidFill>
            </a:endParaRPr>
          </a:p>
        </p:txBody>
      </p:sp>
    </p:spTree>
    <p:extLst>
      <p:ext uri="{BB962C8B-B14F-4D97-AF65-F5344CB8AC3E}">
        <p14:creationId xmlns:p14="http://schemas.microsoft.com/office/powerpoint/2010/main" val="3993476893"/>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875BC41-AC6A-1545-F3E2-AF8C534F24A9}"/>
              </a:ext>
            </a:extLst>
          </p:cNvPr>
          <p:cNvSpPr>
            <a:spLocks noGrp="1"/>
          </p:cNvSpPr>
          <p:nvPr>
            <p:ph type="sldNum" sz="quarter" idx="12"/>
          </p:nvPr>
        </p:nvSpPr>
        <p:spPr/>
        <p:txBody>
          <a:bodyPr/>
          <a:lstStyle/>
          <a:p>
            <a:fld id="{32D4B517-E49B-41B6-9DBC-23634E0F1CDC}" type="slidenum">
              <a:rPr lang="en-CA" smtClean="0"/>
              <a:t>27</a:t>
            </a:fld>
            <a:endParaRPr lang="en-CA"/>
          </a:p>
        </p:txBody>
      </p:sp>
      <p:sp>
        <p:nvSpPr>
          <p:cNvPr id="4" name="Title 3">
            <a:extLst>
              <a:ext uri="{FF2B5EF4-FFF2-40B4-BE49-F238E27FC236}">
                <a16:creationId xmlns:a16="http://schemas.microsoft.com/office/drawing/2014/main" id="{9C991527-400A-BA75-7890-24F5F77FA679}"/>
              </a:ext>
            </a:extLst>
          </p:cNvPr>
          <p:cNvSpPr>
            <a:spLocks noGrp="1"/>
          </p:cNvSpPr>
          <p:nvPr>
            <p:ph type="title"/>
          </p:nvPr>
        </p:nvSpPr>
        <p:spPr/>
        <p:txBody>
          <a:bodyPr/>
          <a:lstStyle/>
          <a:p>
            <a:r>
              <a:rPr lang="en-CA" sz="2800" dirty="0"/>
              <a:t>Discussion Questions: Other</a:t>
            </a:r>
            <a:endParaRPr lang="en-US" dirty="0"/>
          </a:p>
        </p:txBody>
      </p:sp>
      <p:sp>
        <p:nvSpPr>
          <p:cNvPr id="5" name="TextBox 4">
            <a:extLst>
              <a:ext uri="{FF2B5EF4-FFF2-40B4-BE49-F238E27FC236}">
                <a16:creationId xmlns:a16="http://schemas.microsoft.com/office/drawing/2014/main" id="{D06A7068-B56A-2E25-F849-FABBE4A2807F}"/>
              </a:ext>
            </a:extLst>
          </p:cNvPr>
          <p:cNvSpPr txBox="1"/>
          <p:nvPr/>
        </p:nvSpPr>
        <p:spPr>
          <a:xfrm>
            <a:off x="1012265" y="1521844"/>
            <a:ext cx="10265335" cy="2616101"/>
          </a:xfrm>
          <a:prstGeom prst="rect">
            <a:avLst/>
          </a:prstGeom>
          <a:noFill/>
        </p:spPr>
        <p:txBody>
          <a:bodyPr wrap="square">
            <a:spAutoFit/>
          </a:bodyPr>
          <a:lstStyle/>
          <a:p>
            <a:pPr marL="342900" marR="0" lvl="0" indent="-342900" algn="l">
              <a:spcAft>
                <a:spcPts val="600"/>
              </a:spcAft>
              <a:buFont typeface="+mj-lt"/>
              <a:buAutoNum type="arabicPeriod"/>
            </a:pPr>
            <a:r>
              <a:rPr lang="en-CA" sz="2000" dirty="0">
                <a:effectLst/>
                <a:latin typeface="Arial" panose="020B0604020202020204" pitchFamily="34" charset="0"/>
                <a:ea typeface="Calibri" panose="020F0502020204030204" pitchFamily="34" charset="0"/>
              </a:rPr>
              <a:t>Do you have any other suggestions for the Government of Canada regarding the modernization of the Employment Equity Act framework?</a:t>
            </a:r>
          </a:p>
          <a:p>
            <a:pPr marL="342900" marR="0" lvl="0" indent="-342900" algn="l">
              <a:spcAft>
                <a:spcPts val="600"/>
              </a:spcAft>
              <a:buFont typeface="+mj-lt"/>
              <a:buAutoNum type="arabicPeriod"/>
            </a:pPr>
            <a:endParaRPr lang="en-CA" sz="1200" dirty="0">
              <a:effectLst/>
              <a:latin typeface="Arial" panose="020B0604020202020204" pitchFamily="34" charset="0"/>
              <a:ea typeface="Calibri" panose="020F0502020204030204" pitchFamily="34" charset="0"/>
            </a:endParaRPr>
          </a:p>
          <a:p>
            <a:pPr marL="342900" marR="0" lvl="0" indent="-342900" algn="l">
              <a:spcAft>
                <a:spcPts val="600"/>
              </a:spcAft>
              <a:buFont typeface="+mj-lt"/>
              <a:buAutoNum type="arabicPeriod"/>
            </a:pPr>
            <a:r>
              <a:rPr lang="en-CA" sz="2000" dirty="0">
                <a:effectLst/>
                <a:latin typeface="Arial" panose="020B0604020202020204" pitchFamily="34" charset="0"/>
                <a:ea typeface="Calibri" panose="020F0502020204030204" pitchFamily="34" charset="0"/>
              </a:rPr>
              <a:t>What change or changes would be most important to achieving concrete progress on employment equity in the coming years?</a:t>
            </a:r>
          </a:p>
          <a:p>
            <a:pPr marL="342900" marR="0" lvl="0" indent="-342900" algn="l">
              <a:spcAft>
                <a:spcPts val="600"/>
              </a:spcAft>
              <a:buFont typeface="+mj-lt"/>
              <a:buAutoNum type="arabicPeriod"/>
            </a:pPr>
            <a:endParaRPr lang="en-CA" sz="1200" dirty="0">
              <a:effectLst/>
              <a:latin typeface="Arial" panose="020B0604020202020204" pitchFamily="34" charset="0"/>
              <a:ea typeface="Calibri" panose="020F0502020204030204" pitchFamily="34" charset="0"/>
            </a:endParaRPr>
          </a:p>
          <a:p>
            <a:pPr marL="342900" marR="0" lvl="0" indent="-342900" algn="l">
              <a:spcAft>
                <a:spcPts val="600"/>
              </a:spcAft>
              <a:buFont typeface="+mj-lt"/>
              <a:buAutoNum type="arabicPeriod"/>
            </a:pPr>
            <a:r>
              <a:rPr lang="en-CA" sz="2000" dirty="0">
                <a:effectLst/>
                <a:latin typeface="Arial" panose="020B0604020202020204" pitchFamily="34" charset="0"/>
                <a:ea typeface="Calibri" panose="020F0502020204030204" pitchFamily="34" charset="0"/>
              </a:rPr>
              <a:t>Are there any current employment equity requirements that do not serve a useful purpose?</a:t>
            </a:r>
          </a:p>
        </p:txBody>
      </p:sp>
    </p:spTree>
    <p:extLst>
      <p:ext uri="{BB962C8B-B14F-4D97-AF65-F5344CB8AC3E}">
        <p14:creationId xmlns:p14="http://schemas.microsoft.com/office/powerpoint/2010/main" val="3516324742"/>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E98018C-39BA-58D1-7EEC-EB38C0400A06}"/>
              </a:ext>
            </a:extLst>
          </p:cNvPr>
          <p:cNvSpPr>
            <a:spLocks noGrp="1"/>
          </p:cNvSpPr>
          <p:nvPr>
            <p:ph type="sldNum" sz="quarter" idx="12"/>
          </p:nvPr>
        </p:nvSpPr>
        <p:spPr/>
        <p:txBody>
          <a:bodyPr/>
          <a:lstStyle/>
          <a:p>
            <a:fld id="{32D4B517-E49B-41B6-9DBC-23634E0F1CDC}" type="slidenum">
              <a:rPr lang="en-CA" smtClean="0"/>
              <a:t>28</a:t>
            </a:fld>
            <a:endParaRPr lang="en-CA"/>
          </a:p>
        </p:txBody>
      </p:sp>
      <p:sp>
        <p:nvSpPr>
          <p:cNvPr id="4" name="Title 3">
            <a:extLst>
              <a:ext uri="{FF2B5EF4-FFF2-40B4-BE49-F238E27FC236}">
                <a16:creationId xmlns:a16="http://schemas.microsoft.com/office/drawing/2014/main" id="{8AB0A978-0F24-E2F5-8FB8-84DE68051BB5}"/>
              </a:ext>
            </a:extLst>
          </p:cNvPr>
          <p:cNvSpPr>
            <a:spLocks noGrp="1"/>
          </p:cNvSpPr>
          <p:nvPr>
            <p:ph type="title"/>
          </p:nvPr>
        </p:nvSpPr>
        <p:spPr/>
        <p:txBody>
          <a:bodyPr/>
          <a:lstStyle/>
          <a:p>
            <a:r>
              <a:rPr lang="en-CA" sz="2800"/>
              <a:t>Next Steps</a:t>
            </a:r>
            <a:endParaRPr lang="en-US"/>
          </a:p>
        </p:txBody>
      </p:sp>
      <p:sp>
        <p:nvSpPr>
          <p:cNvPr id="5" name="TextBox 4">
            <a:extLst>
              <a:ext uri="{FF2B5EF4-FFF2-40B4-BE49-F238E27FC236}">
                <a16:creationId xmlns:a16="http://schemas.microsoft.com/office/drawing/2014/main" id="{9E86352F-B766-1396-CF01-F2511A0E4004}"/>
              </a:ext>
            </a:extLst>
          </p:cNvPr>
          <p:cNvSpPr txBox="1"/>
          <p:nvPr/>
        </p:nvSpPr>
        <p:spPr>
          <a:xfrm>
            <a:off x="1012265" y="1364673"/>
            <a:ext cx="9967856" cy="3149580"/>
          </a:xfrm>
          <a:prstGeom prst="rect">
            <a:avLst/>
          </a:prstGeom>
          <a:noFill/>
        </p:spPr>
        <p:txBody>
          <a:bodyPr wrap="square">
            <a:spAutoFit/>
          </a:bodyPr>
          <a:lstStyle/>
          <a:p>
            <a:pPr marL="342900" marR="0" lvl="0" indent="-342900" algn="l">
              <a:spcAft>
                <a:spcPts val="600"/>
              </a:spcAft>
              <a:buFont typeface="Arial" panose="020B0604020202020204" pitchFamily="34" charset="0"/>
              <a:buChar char="•"/>
            </a:pPr>
            <a:endParaRPr lang="en-CA" sz="2000" dirty="0">
              <a:effectLst/>
              <a:latin typeface="Arial" panose="020B0604020202020204" pitchFamily="34" charset="0"/>
              <a:ea typeface="Calibri" panose="020F0502020204030204" pitchFamily="34" charset="0"/>
            </a:endParaRPr>
          </a:p>
          <a:p>
            <a:pPr marL="342900" marR="0" lvl="0" indent="-342900" algn="l">
              <a:spcAft>
                <a:spcPts val="600"/>
              </a:spcAft>
              <a:buFont typeface="Arial" panose="020B0604020202020204" pitchFamily="34" charset="0"/>
              <a:buChar char="•"/>
            </a:pPr>
            <a:r>
              <a:rPr lang="en-CA" sz="2000" dirty="0">
                <a:effectLst/>
                <a:latin typeface="Arial" panose="020B0604020202020204" pitchFamily="34" charset="0"/>
                <a:ea typeface="Calibri" panose="020F0502020204030204" pitchFamily="34" charset="0"/>
              </a:rPr>
              <a:t>July 31</a:t>
            </a:r>
            <a:r>
              <a:rPr lang="en-CA" sz="2000" baseline="30000" dirty="0">
                <a:effectLst/>
                <a:latin typeface="Arial" panose="020B0604020202020204" pitchFamily="34" charset="0"/>
                <a:ea typeface="Calibri" panose="020F0502020204030204" pitchFamily="34" charset="0"/>
              </a:rPr>
              <a:t>st</a:t>
            </a:r>
            <a:r>
              <a:rPr lang="en-CA" sz="2000" dirty="0">
                <a:effectLst/>
                <a:latin typeface="Arial" panose="020B0604020202020204" pitchFamily="34" charset="0"/>
                <a:ea typeface="Calibri" panose="020F0502020204030204" pitchFamily="34" charset="0"/>
              </a:rPr>
              <a:t> – OCHRO deadline to submit “What We Heard Report” to Labour Program</a:t>
            </a:r>
          </a:p>
          <a:p>
            <a:pPr marL="342900" marR="0" lvl="0" indent="-342900" algn="l">
              <a:spcAft>
                <a:spcPts val="600"/>
              </a:spcAft>
              <a:buFont typeface="Arial" panose="020B0604020202020204" pitchFamily="34" charset="0"/>
              <a:buChar char="•"/>
            </a:pPr>
            <a:endParaRPr lang="en-CA" sz="2000" dirty="0">
              <a:effectLst/>
              <a:latin typeface="Arial" panose="020B0604020202020204" pitchFamily="34" charset="0"/>
              <a:ea typeface="Calibri" panose="020F0502020204030204" pitchFamily="34" charset="0"/>
            </a:endParaRPr>
          </a:p>
          <a:p>
            <a:pPr marL="342900" marR="0" lvl="0" indent="-342900" algn="l">
              <a:spcAft>
                <a:spcPts val="600"/>
              </a:spcAft>
              <a:buFont typeface="Arial" panose="020B0604020202020204" pitchFamily="34" charset="0"/>
              <a:buChar char="•"/>
            </a:pPr>
            <a:r>
              <a:rPr lang="en-US" sz="2000" dirty="0">
                <a:latin typeface="Arial" panose="020B0604020202020204" pitchFamily="34" charset="0"/>
              </a:rPr>
              <a:t>The </a:t>
            </a:r>
            <a:r>
              <a:rPr lang="en-US" sz="2000" dirty="0" err="1">
                <a:latin typeface="Arial" panose="020B0604020202020204" pitchFamily="34" charset="0"/>
              </a:rPr>
              <a:t>Labour</a:t>
            </a:r>
            <a:r>
              <a:rPr lang="en-US" sz="2000" dirty="0">
                <a:latin typeface="Arial" panose="020B0604020202020204" pitchFamily="34" charset="0"/>
              </a:rPr>
              <a:t> Program will use the feedback received during the consultation to inform changes to the EEA.</a:t>
            </a:r>
            <a:endParaRPr lang="en-CA" sz="2000" dirty="0">
              <a:latin typeface="Arial" panose="020B0604020202020204" pitchFamily="34" charset="0"/>
            </a:endParaRPr>
          </a:p>
          <a:p>
            <a:pPr marR="0" lvl="0" algn="l">
              <a:spcAft>
                <a:spcPts val="600"/>
              </a:spcAft>
            </a:pPr>
            <a:endParaRPr lang="en-CA" sz="1800" dirty="0">
              <a:effectLst/>
              <a:latin typeface="Arial" panose="020B0604020202020204" pitchFamily="34" charset="0"/>
              <a:ea typeface="Calibri" panose="020F0502020204030204" pitchFamily="34" charset="0"/>
            </a:endParaRPr>
          </a:p>
          <a:p>
            <a:pPr>
              <a:lnSpc>
                <a:spcPct val="150000"/>
              </a:lnSpc>
              <a:spcAft>
                <a:spcPts val="600"/>
              </a:spcAft>
            </a:pPr>
            <a:endParaRPr lang="en-CA" dirty="0">
              <a:effectLst/>
              <a:latin typeface="Arial" panose="020B0604020202020204" pitchFamily="34" charset="0"/>
              <a:ea typeface="Calibri" panose="020F0502020204030204" pitchFamily="34" charset="0"/>
            </a:endParaRPr>
          </a:p>
          <a:p>
            <a:pPr algn="ctr">
              <a:lnSpc>
                <a:spcPct val="150000"/>
              </a:lnSpc>
              <a:spcAft>
                <a:spcPts val="600"/>
              </a:spcAft>
            </a:pPr>
            <a:r>
              <a:rPr lang="en-CA" dirty="0">
                <a:latin typeface="Arial" panose="020B0604020202020204" pitchFamily="34" charset="0"/>
                <a:ea typeface="Calibri" panose="020F0502020204030204" pitchFamily="34" charset="0"/>
              </a:rPr>
              <a:t>THANK YOU!</a:t>
            </a:r>
            <a:endParaRPr lang="en-CA"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04248557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5C9D8B-CB0B-5B90-FB8E-84E727AD73BF}"/>
              </a:ext>
            </a:extLst>
          </p:cNvPr>
          <p:cNvSpPr>
            <a:spLocks noGrp="1"/>
          </p:cNvSpPr>
          <p:nvPr>
            <p:ph type="sldNum" sz="quarter" idx="12"/>
          </p:nvPr>
        </p:nvSpPr>
        <p:spPr/>
        <p:txBody>
          <a:bodyPr/>
          <a:lstStyle/>
          <a:p>
            <a:fld id="{32D4B517-E49B-41B6-9DBC-23634E0F1CDC}" type="slidenum">
              <a:rPr lang="en-CA" smtClean="0"/>
              <a:t>3</a:t>
            </a:fld>
            <a:endParaRPr lang="en-CA" dirty="0"/>
          </a:p>
        </p:txBody>
      </p:sp>
      <p:sp>
        <p:nvSpPr>
          <p:cNvPr id="4" name="Title 3">
            <a:extLst>
              <a:ext uri="{FF2B5EF4-FFF2-40B4-BE49-F238E27FC236}">
                <a16:creationId xmlns:a16="http://schemas.microsoft.com/office/drawing/2014/main" id="{5A295ED2-8DDD-042F-95F0-A8575D834310}"/>
              </a:ext>
            </a:extLst>
          </p:cNvPr>
          <p:cNvSpPr>
            <a:spLocks noGrp="1"/>
          </p:cNvSpPr>
          <p:nvPr>
            <p:ph type="title"/>
          </p:nvPr>
        </p:nvSpPr>
        <p:spPr/>
        <p:txBody>
          <a:bodyPr/>
          <a:lstStyle/>
          <a:p>
            <a:r>
              <a:rPr lang="en-US" dirty="0"/>
              <a:t>Purpose</a:t>
            </a:r>
          </a:p>
        </p:txBody>
      </p:sp>
      <p:sp>
        <p:nvSpPr>
          <p:cNvPr id="5" name="Content Placeholder 2">
            <a:extLst>
              <a:ext uri="{FF2B5EF4-FFF2-40B4-BE49-F238E27FC236}">
                <a16:creationId xmlns:a16="http://schemas.microsoft.com/office/drawing/2014/main" id="{3CC307A1-7B20-A666-10D1-1F9099175572}"/>
              </a:ext>
            </a:extLst>
          </p:cNvPr>
          <p:cNvSpPr>
            <a:spLocks noGrp="1"/>
          </p:cNvSpPr>
          <p:nvPr>
            <p:ph idx="10"/>
          </p:nvPr>
        </p:nvSpPr>
        <p:spPr>
          <a:xfrm>
            <a:off x="1048280" y="1124744"/>
            <a:ext cx="10095440" cy="4777292"/>
          </a:xfrm>
          <a:prstGeom prst="rect">
            <a:avLst/>
          </a:prstGeom>
        </p:spPr>
        <p:txBody>
          <a:bodyPr lIns="0" tIns="0" rIns="0" bIns="0" anchor="t"/>
          <a:lstStyle>
            <a:lvl1pPr marL="0" indent="0" algn="l" defTabSz="914400" rtl="0" eaLnBrk="1" latinLnBrk="0" hangingPunct="1">
              <a:spcBef>
                <a:spcPct val="20000"/>
              </a:spcBef>
              <a:buFont typeface="Arial" panose="020B0604020202020204" pitchFamily="34" charset="0"/>
              <a:buNone/>
              <a:defRPr sz="2200" kern="1200">
                <a:solidFill>
                  <a:srgbClr val="004D71"/>
                </a:solidFill>
                <a:latin typeface="Calibri" panose="020F0502020204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rgbClr val="004D71"/>
                </a:solidFill>
                <a:latin typeface="Calibri" panose="020F0502020204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rgbClr val="004D71"/>
                </a:solidFill>
                <a:latin typeface="Calibri" panose="020F0502020204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rgbClr val="004D71"/>
                </a:solidFill>
                <a:latin typeface="Calibri" panose="020F0502020204030204" pitchFamily="34" charset="0"/>
                <a:ea typeface="+mn-ea"/>
                <a:cs typeface="+mn-cs"/>
              </a:defRPr>
            </a:lvl4pPr>
            <a:lvl5pPr marL="0" indent="1255713" algn="l" defTabSz="914400" rtl="0" eaLnBrk="1" latinLnBrk="0" hangingPunct="1">
              <a:spcBef>
                <a:spcPct val="20000"/>
              </a:spcBef>
              <a:buFont typeface="Arial" panose="020B0604020202020204" pitchFamily="34" charset="0"/>
              <a:buChar char="»"/>
              <a:defRPr sz="1400" kern="1200">
                <a:solidFill>
                  <a:srgbClr val="004D71"/>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1600" dirty="0">
                <a:solidFill>
                  <a:schemeClr val="tx1"/>
                </a:solidFill>
                <a:latin typeface="Arial"/>
                <a:cs typeface="Arial"/>
              </a:rPr>
              <a:t>The Office of the Chief Human Resources Officer (OCHRO)</a:t>
            </a:r>
            <a:r>
              <a:rPr lang="en-CA" sz="1600" dirty="0">
                <a:solidFill>
                  <a:schemeClr val="tx1"/>
                </a:solidFill>
                <a:latin typeface="Arial"/>
                <a:cs typeface="Arial"/>
              </a:rPr>
              <a:t> will be supporting the Labour Program with these consultations by meeting with Public Servants </a:t>
            </a:r>
            <a:r>
              <a:rPr lang="en-US" sz="1600" dirty="0">
                <a:solidFill>
                  <a:schemeClr val="tx1"/>
                </a:solidFill>
                <a:latin typeface="Arial"/>
                <a:cs typeface="Arial"/>
              </a:rPr>
              <a:t>within the Core Public Administration, in particular with equity-seeking networks. </a:t>
            </a:r>
            <a:endParaRPr lang="en-CA" sz="1600" dirty="0">
              <a:solidFill>
                <a:schemeClr val="tx1"/>
              </a:solidFill>
              <a:latin typeface="Arial"/>
              <a:cs typeface="Arial"/>
            </a:endParaRPr>
          </a:p>
          <a:p>
            <a:pPr>
              <a:spcBef>
                <a:spcPts val="0"/>
              </a:spcBef>
            </a:pPr>
            <a:endParaRPr lang="en-CA" sz="1600" dirty="0">
              <a:solidFill>
                <a:schemeClr val="tx1"/>
              </a:solidFill>
              <a:latin typeface="Arial"/>
              <a:cs typeface="Arial"/>
            </a:endParaRPr>
          </a:p>
          <a:p>
            <a:pPr>
              <a:spcBef>
                <a:spcPts val="0"/>
              </a:spcBef>
            </a:pPr>
            <a:r>
              <a:rPr lang="en-US" sz="1600" dirty="0">
                <a:solidFill>
                  <a:schemeClr val="tx1"/>
                </a:solidFill>
                <a:latin typeface="Arial"/>
                <a:cs typeface="Arial"/>
              </a:rPr>
              <a:t>Once engagement sessions are completed, OCHRO will be preparing a “What We Heard” report to summarize the feedback received through engagement sessions with equity-seeking networks, which will be submitted to the </a:t>
            </a:r>
            <a:r>
              <a:rPr lang="en-US" sz="1600" dirty="0" err="1">
                <a:solidFill>
                  <a:schemeClr val="tx1"/>
                </a:solidFill>
                <a:latin typeface="Arial"/>
                <a:cs typeface="Arial"/>
              </a:rPr>
              <a:t>Labour</a:t>
            </a:r>
            <a:r>
              <a:rPr lang="en-US" sz="1600" dirty="0">
                <a:solidFill>
                  <a:schemeClr val="tx1"/>
                </a:solidFill>
                <a:latin typeface="Arial"/>
                <a:cs typeface="Arial"/>
              </a:rPr>
              <a:t> Program.</a:t>
            </a:r>
            <a:endParaRPr lang="en-CA" sz="1600" dirty="0">
              <a:solidFill>
                <a:schemeClr val="tx1"/>
              </a:solidFill>
              <a:cs typeface="Calibri"/>
            </a:endParaRPr>
          </a:p>
          <a:p>
            <a:pPr>
              <a:spcBef>
                <a:spcPts val="0"/>
              </a:spcBef>
            </a:pPr>
            <a:endParaRPr lang="en-CA" sz="1600" dirty="0">
              <a:solidFill>
                <a:schemeClr val="tx1"/>
              </a:solidFill>
              <a:latin typeface="Arial"/>
              <a:cs typeface="Arial"/>
            </a:endParaRPr>
          </a:p>
          <a:p>
            <a:pPr>
              <a:spcBef>
                <a:spcPts val="0"/>
              </a:spcBef>
            </a:pPr>
            <a:r>
              <a:rPr lang="en-US" sz="1600" dirty="0">
                <a:solidFill>
                  <a:schemeClr val="tx1"/>
                </a:solidFill>
                <a:latin typeface="Arial"/>
                <a:cs typeface="Arial"/>
              </a:rPr>
              <a:t>There are </a:t>
            </a:r>
            <a:r>
              <a:rPr lang="en-CA" sz="1600" dirty="0">
                <a:solidFill>
                  <a:schemeClr val="tx1"/>
                </a:solidFill>
                <a:latin typeface="Arial"/>
                <a:cs typeface="Arial"/>
              </a:rPr>
              <a:t>four areas for consultation:</a:t>
            </a:r>
            <a:endParaRPr lang="en-US" sz="1600" dirty="0">
              <a:solidFill>
                <a:schemeClr val="tx1"/>
              </a:solidFill>
              <a:latin typeface="Arial"/>
              <a:cs typeface="Arial"/>
            </a:endParaRPr>
          </a:p>
          <a:p>
            <a:pPr marL="342900" indent="-342900">
              <a:spcBef>
                <a:spcPts val="0"/>
              </a:spcBef>
              <a:buAutoNum type="arabicPeriod"/>
            </a:pPr>
            <a:r>
              <a:rPr lang="en-CA" sz="1600" dirty="0">
                <a:solidFill>
                  <a:schemeClr val="tx1"/>
                </a:solidFill>
                <a:latin typeface="Arial"/>
                <a:cs typeface="Arial"/>
              </a:rPr>
              <a:t>Updating the purpose, designated groups and collection of survey data;</a:t>
            </a:r>
            <a:endParaRPr lang="en-US" sz="1600" dirty="0">
              <a:solidFill>
                <a:schemeClr val="tx1"/>
              </a:solidFill>
              <a:latin typeface="Arial"/>
              <a:cs typeface="Arial"/>
            </a:endParaRPr>
          </a:p>
          <a:p>
            <a:pPr marL="342900" indent="-342900">
              <a:spcBef>
                <a:spcPts val="0"/>
              </a:spcBef>
              <a:buAutoNum type="arabicPeriod"/>
            </a:pPr>
            <a:r>
              <a:rPr lang="en-CA" sz="1600" dirty="0">
                <a:solidFill>
                  <a:schemeClr val="tx1"/>
                </a:solidFill>
                <a:latin typeface="Arial"/>
                <a:cs typeface="Arial"/>
              </a:rPr>
              <a:t>Supporting employees and employers;</a:t>
            </a:r>
            <a:endParaRPr lang="en-US" sz="1600" dirty="0">
              <a:solidFill>
                <a:schemeClr val="tx1"/>
              </a:solidFill>
              <a:latin typeface="Arial"/>
              <a:cs typeface="Arial"/>
            </a:endParaRPr>
          </a:p>
          <a:p>
            <a:pPr marL="342900" indent="-342900">
              <a:spcBef>
                <a:spcPts val="0"/>
              </a:spcBef>
              <a:buAutoNum type="arabicPeriod"/>
            </a:pPr>
            <a:r>
              <a:rPr lang="en-CA" sz="1600" dirty="0">
                <a:solidFill>
                  <a:schemeClr val="tx1"/>
                </a:solidFill>
                <a:latin typeface="Arial"/>
                <a:cs typeface="Arial"/>
              </a:rPr>
              <a:t>Strengthening accountability, compliance, and enforcement; and</a:t>
            </a:r>
            <a:endParaRPr lang="en-US" sz="1600" dirty="0">
              <a:solidFill>
                <a:schemeClr val="tx1"/>
              </a:solidFill>
              <a:latin typeface="Arial"/>
              <a:cs typeface="Arial"/>
            </a:endParaRPr>
          </a:p>
          <a:p>
            <a:pPr marL="342900" indent="-342900">
              <a:spcBef>
                <a:spcPts val="0"/>
              </a:spcBef>
              <a:buAutoNum type="arabicPeriod"/>
            </a:pPr>
            <a:r>
              <a:rPr lang="en-CA" sz="1600" dirty="0">
                <a:solidFill>
                  <a:schemeClr val="tx1"/>
                </a:solidFill>
                <a:latin typeface="Arial"/>
                <a:cs typeface="Arial"/>
              </a:rPr>
              <a:t>Improving public reporting.</a:t>
            </a:r>
            <a:endParaRPr lang="en-US" sz="1600" dirty="0">
              <a:solidFill>
                <a:schemeClr val="tx1"/>
              </a:solidFill>
              <a:latin typeface="Arial"/>
              <a:cs typeface="Arial"/>
            </a:endParaRPr>
          </a:p>
          <a:p>
            <a:pPr>
              <a:spcBef>
                <a:spcPts val="0"/>
              </a:spcBef>
            </a:pPr>
            <a:endParaRPr lang="en-US" sz="1600" dirty="0">
              <a:solidFill>
                <a:schemeClr val="tx1"/>
              </a:solidFill>
              <a:latin typeface="Arial"/>
              <a:cs typeface="Arial"/>
            </a:endParaRPr>
          </a:p>
          <a:p>
            <a:pPr>
              <a:spcBef>
                <a:spcPts val="0"/>
              </a:spcBef>
            </a:pPr>
            <a:r>
              <a:rPr lang="en-CA" sz="1600" b="1" dirty="0">
                <a:solidFill>
                  <a:schemeClr val="tx1"/>
                </a:solidFill>
                <a:latin typeface="Arial"/>
                <a:cs typeface="Arial"/>
              </a:rPr>
              <a:t>We encourage you to respond to any questions that are of interest and/or relevance.</a:t>
            </a:r>
            <a:endParaRPr lang="en-US" sz="1600" dirty="0">
              <a:solidFill>
                <a:schemeClr val="tx1"/>
              </a:solidFill>
              <a:cs typeface="Calibri"/>
            </a:endParaRPr>
          </a:p>
          <a:p>
            <a:endParaRPr lang="en-CA" sz="1600" b="1" dirty="0">
              <a:solidFill>
                <a:schemeClr val="tx1"/>
              </a:solidFill>
              <a:latin typeface="Arial"/>
              <a:cs typeface="Arial"/>
            </a:endParaRPr>
          </a:p>
          <a:p>
            <a:r>
              <a:rPr lang="en-US" sz="1600" b="1" dirty="0">
                <a:solidFill>
                  <a:schemeClr val="tx1"/>
                </a:solidFill>
                <a:latin typeface="Arial"/>
                <a:cs typeface="Arial"/>
              </a:rPr>
              <a:t>Departments and organizations, groups or individuals are also welcome to submit written submissions to the Labour Program by July 31, 2024 by email to </a:t>
            </a:r>
            <a:r>
              <a:rPr lang="en-US" sz="1600" b="1" dirty="0">
                <a:solidFill>
                  <a:schemeClr val="tx1"/>
                </a:solidFill>
                <a:latin typeface="Arial"/>
                <a:cs typeface="Arial"/>
                <a:hlinkClick r:id="rId2">
                  <a:extLst>
                    <a:ext uri="{A12FA001-AC4F-418D-AE19-62706E023703}">
                      <ahyp:hlinkClr xmlns:ahyp="http://schemas.microsoft.com/office/drawing/2018/hyperlinkcolor" val="tx"/>
                    </a:ext>
                  </a:extLst>
                </a:hlinkClick>
              </a:rPr>
              <a:t>EDSC.LEE-EEA.ESDC@labour-travail.gc.ca.</a:t>
            </a:r>
            <a:endParaRPr lang="en-US" sz="1600" dirty="0">
              <a:solidFill>
                <a:schemeClr val="tx1"/>
              </a:solidFill>
              <a:cs typeface="Calibri"/>
            </a:endParaRPr>
          </a:p>
        </p:txBody>
      </p:sp>
    </p:spTree>
    <p:extLst>
      <p:ext uri="{BB962C8B-B14F-4D97-AF65-F5344CB8AC3E}">
        <p14:creationId xmlns:p14="http://schemas.microsoft.com/office/powerpoint/2010/main" val="2336005779"/>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DD09A52-0C89-A49E-0778-72E958B610FE}"/>
              </a:ext>
            </a:extLst>
          </p:cNvPr>
          <p:cNvSpPr>
            <a:spLocks noGrp="1"/>
          </p:cNvSpPr>
          <p:nvPr>
            <p:ph type="sldNum" sz="quarter" idx="12"/>
          </p:nvPr>
        </p:nvSpPr>
        <p:spPr/>
        <p:txBody>
          <a:bodyPr/>
          <a:lstStyle/>
          <a:p>
            <a:fld id="{32D4B517-E49B-41B6-9DBC-23634E0F1CDC}" type="slidenum">
              <a:rPr lang="en-CA" smtClean="0"/>
              <a:t>4</a:t>
            </a:fld>
            <a:endParaRPr lang="en-CA"/>
          </a:p>
        </p:txBody>
      </p:sp>
      <p:sp>
        <p:nvSpPr>
          <p:cNvPr id="4" name="Title 3">
            <a:extLst>
              <a:ext uri="{FF2B5EF4-FFF2-40B4-BE49-F238E27FC236}">
                <a16:creationId xmlns:a16="http://schemas.microsoft.com/office/drawing/2014/main" id="{F4647604-8D11-B0FA-DA74-ABC4D3783B21}"/>
              </a:ext>
            </a:extLst>
          </p:cNvPr>
          <p:cNvSpPr>
            <a:spLocks noGrp="1"/>
          </p:cNvSpPr>
          <p:nvPr>
            <p:ph type="title"/>
          </p:nvPr>
        </p:nvSpPr>
        <p:spPr>
          <a:xfrm>
            <a:off x="1012265" y="138062"/>
            <a:ext cx="7243976" cy="878670"/>
          </a:xfrm>
        </p:spPr>
        <p:txBody>
          <a:bodyPr>
            <a:normAutofit/>
          </a:bodyPr>
          <a:lstStyle/>
          <a:p>
            <a:r>
              <a:rPr lang="en-US">
                <a:solidFill>
                  <a:schemeClr val="tx2"/>
                </a:solidFill>
                <a:latin typeface="Calibri"/>
                <a:cs typeface="Calibri"/>
              </a:rPr>
              <a:t>Theme One</a:t>
            </a:r>
            <a:endParaRPr lang="en-US">
              <a:solidFill>
                <a:schemeClr val="tx2"/>
              </a:solidFill>
            </a:endParaRPr>
          </a:p>
        </p:txBody>
      </p:sp>
      <p:sp>
        <p:nvSpPr>
          <p:cNvPr id="3" name="Content Placeholder 2">
            <a:extLst>
              <a:ext uri="{FF2B5EF4-FFF2-40B4-BE49-F238E27FC236}">
                <a16:creationId xmlns:a16="http://schemas.microsoft.com/office/drawing/2014/main" id="{2A396D65-0E4D-5498-753B-1C57C87D7355}"/>
              </a:ext>
            </a:extLst>
          </p:cNvPr>
          <p:cNvSpPr>
            <a:spLocks noGrp="1"/>
          </p:cNvSpPr>
          <p:nvPr>
            <p:ph idx="10"/>
          </p:nvPr>
        </p:nvSpPr>
        <p:spPr>
          <a:xfrm>
            <a:off x="845080" y="2013527"/>
            <a:ext cx="10095440" cy="2475346"/>
          </a:xfrm>
        </p:spPr>
        <p:txBody>
          <a:bodyPr/>
          <a:lstStyle/>
          <a:p>
            <a:pPr algn="ctr"/>
            <a:endParaRPr lang="en-CA" sz="4000" b="1" dirty="0"/>
          </a:p>
          <a:p>
            <a:pPr algn="ctr"/>
            <a:r>
              <a:rPr lang="en-CA" sz="4000" b="1" dirty="0"/>
              <a:t>Expanded Designated Groups and Terminology</a:t>
            </a:r>
            <a:endParaRPr lang="en-US" sz="4000" b="1" dirty="0"/>
          </a:p>
        </p:txBody>
      </p:sp>
    </p:spTree>
    <p:extLst>
      <p:ext uri="{BB962C8B-B14F-4D97-AF65-F5344CB8AC3E}">
        <p14:creationId xmlns:p14="http://schemas.microsoft.com/office/powerpoint/2010/main" val="137351177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90400FB-C7AF-970E-CD23-77A11B613F51}"/>
              </a:ext>
            </a:extLst>
          </p:cNvPr>
          <p:cNvSpPr>
            <a:spLocks noGrp="1"/>
          </p:cNvSpPr>
          <p:nvPr>
            <p:ph type="sldNum" sz="quarter" idx="12"/>
          </p:nvPr>
        </p:nvSpPr>
        <p:spPr/>
        <p:txBody>
          <a:bodyPr/>
          <a:lstStyle/>
          <a:p>
            <a:fld id="{32D4B517-E49B-41B6-9DBC-23634E0F1CDC}" type="slidenum">
              <a:rPr lang="en-CA" smtClean="0"/>
              <a:t>5</a:t>
            </a:fld>
            <a:endParaRPr lang="en-CA"/>
          </a:p>
        </p:txBody>
      </p:sp>
      <p:sp>
        <p:nvSpPr>
          <p:cNvPr id="4" name="Title 3">
            <a:extLst>
              <a:ext uri="{FF2B5EF4-FFF2-40B4-BE49-F238E27FC236}">
                <a16:creationId xmlns:a16="http://schemas.microsoft.com/office/drawing/2014/main" id="{39B2476C-DBF7-1661-4012-160F1CED7932}"/>
              </a:ext>
            </a:extLst>
          </p:cNvPr>
          <p:cNvSpPr>
            <a:spLocks noGrp="1"/>
          </p:cNvSpPr>
          <p:nvPr>
            <p:ph type="title"/>
          </p:nvPr>
        </p:nvSpPr>
        <p:spPr>
          <a:xfrm>
            <a:off x="1012264" y="138062"/>
            <a:ext cx="8841950" cy="878670"/>
          </a:xfrm>
        </p:spPr>
        <p:txBody>
          <a:bodyPr/>
          <a:lstStyle/>
          <a:p>
            <a:r>
              <a:rPr lang="en-CA" dirty="0"/>
              <a:t>Definitions and Terminology</a:t>
            </a:r>
            <a:endParaRPr lang="en-US" dirty="0"/>
          </a:p>
        </p:txBody>
      </p:sp>
      <p:sp>
        <p:nvSpPr>
          <p:cNvPr id="3" name="Content Placeholder 2">
            <a:extLst>
              <a:ext uri="{FF2B5EF4-FFF2-40B4-BE49-F238E27FC236}">
                <a16:creationId xmlns:a16="http://schemas.microsoft.com/office/drawing/2014/main" id="{544784F5-02D2-52B2-6469-F71262247649}"/>
              </a:ext>
            </a:extLst>
          </p:cNvPr>
          <p:cNvSpPr>
            <a:spLocks noGrp="1"/>
          </p:cNvSpPr>
          <p:nvPr>
            <p:ph idx="10"/>
          </p:nvPr>
        </p:nvSpPr>
        <p:spPr>
          <a:xfrm>
            <a:off x="1048280" y="1124744"/>
            <a:ext cx="10095440" cy="583702"/>
          </a:xfrm>
        </p:spPr>
        <p:txBody>
          <a:bodyPr/>
          <a:lstStyle/>
          <a:p>
            <a:r>
              <a:rPr lang="en-CA" sz="2400" dirty="0">
                <a:solidFill>
                  <a:srgbClr val="000000"/>
                </a:solidFill>
                <a:latin typeface="Arial" panose="020B0604020202020204" pitchFamily="34" charset="0"/>
                <a:ea typeface="Calibri" panose="020F0502020204030204" pitchFamily="34" charset="0"/>
              </a:rPr>
              <a:t>The EE Act </a:t>
            </a:r>
            <a:r>
              <a:rPr lang="en-CA" sz="2400" b="1" dirty="0">
                <a:solidFill>
                  <a:srgbClr val="000000"/>
                </a:solidFill>
                <a:latin typeface="Arial" panose="020B0604020202020204" pitchFamily="34" charset="0"/>
                <a:ea typeface="Calibri" panose="020F0502020204030204" pitchFamily="34" charset="0"/>
              </a:rPr>
              <a:t>currently identifies four designated groups</a:t>
            </a:r>
            <a:r>
              <a:rPr lang="en-CA" sz="2400" dirty="0">
                <a:solidFill>
                  <a:srgbClr val="000000"/>
                </a:solidFill>
                <a:latin typeface="Arial" panose="020B0604020202020204" pitchFamily="34" charset="0"/>
                <a:ea typeface="Calibri" panose="020F0502020204030204" pitchFamily="34" charset="0"/>
              </a:rPr>
              <a:t>:</a:t>
            </a:r>
          </a:p>
        </p:txBody>
      </p:sp>
      <p:sp>
        <p:nvSpPr>
          <p:cNvPr id="5" name="TextBox 4">
            <a:extLst>
              <a:ext uri="{FF2B5EF4-FFF2-40B4-BE49-F238E27FC236}">
                <a16:creationId xmlns:a16="http://schemas.microsoft.com/office/drawing/2014/main" id="{84AB13CA-EAEB-88C7-4D81-B5483B5D1A34}"/>
              </a:ext>
            </a:extLst>
          </p:cNvPr>
          <p:cNvSpPr txBox="1"/>
          <p:nvPr/>
        </p:nvSpPr>
        <p:spPr>
          <a:xfrm>
            <a:off x="1509302" y="1708446"/>
            <a:ext cx="8640000" cy="369332"/>
          </a:xfrm>
          <a:prstGeom prst="rect">
            <a:avLst/>
          </a:prstGeom>
          <a:noFill/>
        </p:spPr>
        <p:txBody>
          <a:bodyPr wrap="square">
            <a:spAutoFit/>
          </a:bodyPr>
          <a:lstStyle/>
          <a:p>
            <a:pPr marR="0">
              <a:spcBef>
                <a:spcPts val="0"/>
              </a:spcBef>
              <a:spcAft>
                <a:spcPts val="0"/>
              </a:spcAft>
            </a:pPr>
            <a:r>
              <a:rPr lang="en-CA" b="1">
                <a:effectLst/>
                <a:latin typeface="Arial" panose="020B0604020202020204" pitchFamily="34" charset="0"/>
                <a:ea typeface="Calibri" panose="020F0502020204030204" pitchFamily="34" charset="0"/>
              </a:rPr>
              <a:t>Aboriginal peoples </a:t>
            </a:r>
            <a:r>
              <a:rPr lang="en-CA">
                <a:effectLst/>
                <a:latin typeface="Arial" panose="020B0604020202020204" pitchFamily="34" charset="0"/>
                <a:ea typeface="Calibri" panose="020F0502020204030204" pitchFamily="34" charset="0"/>
              </a:rPr>
              <a:t>means</a:t>
            </a:r>
            <a:r>
              <a:rPr lang="en-CA" b="1">
                <a:effectLst/>
                <a:latin typeface="Arial" panose="020B0604020202020204" pitchFamily="34" charset="0"/>
                <a:ea typeface="Calibri" panose="020F0502020204030204" pitchFamily="34" charset="0"/>
              </a:rPr>
              <a:t> </a:t>
            </a:r>
            <a:r>
              <a:rPr lang="en-CA">
                <a:effectLst/>
                <a:latin typeface="Arial" panose="020B0604020202020204" pitchFamily="34" charset="0"/>
                <a:ea typeface="Calibri" panose="020F0502020204030204" pitchFamily="34" charset="0"/>
              </a:rPr>
              <a:t>persons who are Indians, Inuit or Métis</a:t>
            </a:r>
          </a:p>
        </p:txBody>
      </p:sp>
      <p:sp>
        <p:nvSpPr>
          <p:cNvPr id="6" name="TextBox 5">
            <a:extLst>
              <a:ext uri="{FF2B5EF4-FFF2-40B4-BE49-F238E27FC236}">
                <a16:creationId xmlns:a16="http://schemas.microsoft.com/office/drawing/2014/main" id="{A85F00DC-7E8B-A6F0-C461-0E9D59C13F44}"/>
              </a:ext>
            </a:extLst>
          </p:cNvPr>
          <p:cNvSpPr txBox="1"/>
          <p:nvPr/>
        </p:nvSpPr>
        <p:spPr>
          <a:xfrm>
            <a:off x="1509302" y="2335082"/>
            <a:ext cx="8640000" cy="646331"/>
          </a:xfrm>
          <a:prstGeom prst="rect">
            <a:avLst/>
          </a:prstGeom>
          <a:noFill/>
        </p:spPr>
        <p:txBody>
          <a:bodyPr wrap="square">
            <a:spAutoFit/>
          </a:bodyPr>
          <a:lstStyle/>
          <a:p>
            <a:pPr marR="0">
              <a:spcBef>
                <a:spcPts val="0"/>
              </a:spcBef>
              <a:spcAft>
                <a:spcPts val="0"/>
              </a:spcAft>
            </a:pPr>
            <a:r>
              <a:rPr lang="en-CA" b="1">
                <a:effectLst/>
                <a:latin typeface="Arial" panose="020B0604020202020204" pitchFamily="34" charset="0"/>
                <a:ea typeface="Calibri" panose="020F0502020204030204" pitchFamily="34" charset="0"/>
              </a:rPr>
              <a:t>Members of visible minorities</a:t>
            </a:r>
            <a:r>
              <a:rPr lang="en-CA">
                <a:effectLst/>
                <a:latin typeface="Arial" panose="020B0604020202020204" pitchFamily="34" charset="0"/>
                <a:ea typeface="Calibri" panose="020F0502020204030204" pitchFamily="34" charset="0"/>
              </a:rPr>
              <a:t> means persons, other than Aboriginal peoples, who are non‑Caucasian in race or non-white in colour</a:t>
            </a:r>
          </a:p>
        </p:txBody>
      </p:sp>
      <p:sp>
        <p:nvSpPr>
          <p:cNvPr id="7" name="TextBox 6">
            <a:extLst>
              <a:ext uri="{FF2B5EF4-FFF2-40B4-BE49-F238E27FC236}">
                <a16:creationId xmlns:a16="http://schemas.microsoft.com/office/drawing/2014/main" id="{0A906718-9A86-BF24-DCF1-D2DDA66A6AA2}"/>
              </a:ext>
            </a:extLst>
          </p:cNvPr>
          <p:cNvSpPr txBox="1"/>
          <p:nvPr/>
        </p:nvSpPr>
        <p:spPr>
          <a:xfrm>
            <a:off x="1509302" y="3179845"/>
            <a:ext cx="8640000" cy="2308324"/>
          </a:xfrm>
          <a:prstGeom prst="rect">
            <a:avLst/>
          </a:prstGeom>
          <a:noFill/>
        </p:spPr>
        <p:txBody>
          <a:bodyPr wrap="square">
            <a:spAutoFit/>
          </a:bodyPr>
          <a:lstStyle/>
          <a:p>
            <a:pPr marR="0">
              <a:spcBef>
                <a:spcPts val="0"/>
              </a:spcBef>
              <a:spcAft>
                <a:spcPts val="0"/>
              </a:spcAft>
            </a:pPr>
            <a:r>
              <a:rPr lang="en-CA" b="1">
                <a:effectLst/>
                <a:latin typeface="Arial" panose="020B0604020202020204" pitchFamily="34" charset="0"/>
                <a:ea typeface="Calibri" panose="020F0502020204030204" pitchFamily="34" charset="0"/>
              </a:rPr>
              <a:t>Persons with disabilities</a:t>
            </a:r>
            <a:r>
              <a:rPr lang="en-CA">
                <a:effectLst/>
                <a:latin typeface="Arial" panose="020B0604020202020204" pitchFamily="34" charset="0"/>
                <a:ea typeface="Calibri" panose="020F0502020204030204" pitchFamily="34" charset="0"/>
              </a:rPr>
              <a:t> means persons who have a long-term or recurring physical, mental, sensory, psychiatric or learning impairment and who</a:t>
            </a:r>
          </a:p>
          <a:p>
            <a:pPr marL="342900" indent="-342900">
              <a:buFont typeface="Arial" panose="020B0604020202020204" pitchFamily="34" charset="0"/>
              <a:buChar char="•"/>
            </a:pPr>
            <a:r>
              <a:rPr lang="en-CA">
                <a:effectLst/>
                <a:latin typeface="Arial" panose="020B0604020202020204" pitchFamily="34" charset="0"/>
                <a:ea typeface="Calibri" panose="020F0502020204030204" pitchFamily="34" charset="0"/>
              </a:rPr>
              <a:t>consider themselves to be disadvantaged in employment by reason of that impairment, or </a:t>
            </a:r>
          </a:p>
          <a:p>
            <a:pPr marL="342900" indent="-342900">
              <a:buFont typeface="Arial" panose="020B0604020202020204" pitchFamily="34" charset="0"/>
              <a:buChar char="•"/>
            </a:pPr>
            <a:r>
              <a:rPr lang="en-CA">
                <a:effectLst/>
                <a:latin typeface="Arial" panose="020B0604020202020204" pitchFamily="34" charset="0"/>
                <a:ea typeface="Calibri" panose="020F0502020204030204" pitchFamily="34" charset="0"/>
              </a:rPr>
              <a:t>believe that an employer or a potential employer is likely to consider them to be disadvantaged in employment by reason of that impairment; and </a:t>
            </a:r>
          </a:p>
          <a:p>
            <a:pPr marL="342900" indent="-342900">
              <a:buFont typeface="Arial" panose="020B0604020202020204" pitchFamily="34" charset="0"/>
              <a:buChar char="•"/>
            </a:pPr>
            <a:r>
              <a:rPr lang="en-CA">
                <a:effectLst/>
                <a:latin typeface="Arial" panose="020B0604020202020204" pitchFamily="34" charset="0"/>
                <a:ea typeface="Calibri" panose="020F0502020204030204" pitchFamily="34" charset="0"/>
              </a:rPr>
              <a:t>includes persons whose functional limitations owing to their impairment have been accommodated in their current job or workplace</a:t>
            </a:r>
          </a:p>
        </p:txBody>
      </p:sp>
      <p:sp>
        <p:nvSpPr>
          <p:cNvPr id="8" name="TextBox 7">
            <a:extLst>
              <a:ext uri="{FF2B5EF4-FFF2-40B4-BE49-F238E27FC236}">
                <a16:creationId xmlns:a16="http://schemas.microsoft.com/office/drawing/2014/main" id="{C2F8598C-C4E5-6F22-945C-25ACAFCF1B06}"/>
              </a:ext>
            </a:extLst>
          </p:cNvPr>
          <p:cNvSpPr txBox="1"/>
          <p:nvPr/>
        </p:nvSpPr>
        <p:spPr>
          <a:xfrm>
            <a:off x="1509302" y="5683433"/>
            <a:ext cx="8640000" cy="369332"/>
          </a:xfrm>
          <a:prstGeom prst="rect">
            <a:avLst/>
          </a:prstGeom>
          <a:noFill/>
        </p:spPr>
        <p:txBody>
          <a:bodyPr wrap="square">
            <a:spAutoFit/>
          </a:bodyPr>
          <a:lstStyle/>
          <a:p>
            <a:pPr marR="0">
              <a:spcBef>
                <a:spcPts val="0"/>
              </a:spcBef>
              <a:spcAft>
                <a:spcPts val="0"/>
              </a:spcAft>
            </a:pPr>
            <a:r>
              <a:rPr lang="en-CA" b="1">
                <a:latin typeface="Arial" panose="020B0604020202020204" pitchFamily="34" charset="0"/>
                <a:ea typeface="Calibri" panose="020F0502020204030204" pitchFamily="34" charset="0"/>
              </a:rPr>
              <a:t>W</a:t>
            </a:r>
            <a:r>
              <a:rPr lang="en-CA" b="1">
                <a:effectLst/>
                <a:latin typeface="Arial" panose="020B0604020202020204" pitchFamily="34" charset="0"/>
                <a:ea typeface="Calibri" panose="020F0502020204030204" pitchFamily="34" charset="0"/>
              </a:rPr>
              <a:t>omen </a:t>
            </a:r>
            <a:r>
              <a:rPr lang="en-CA">
                <a:effectLst/>
                <a:latin typeface="Arial" panose="020B0604020202020204" pitchFamily="34" charset="0"/>
                <a:ea typeface="Calibri" panose="020F0502020204030204" pitchFamily="34" charset="0"/>
              </a:rPr>
              <a:t>(not currently defined in the Act)</a:t>
            </a:r>
          </a:p>
        </p:txBody>
      </p:sp>
    </p:spTree>
    <p:extLst>
      <p:ext uri="{BB962C8B-B14F-4D97-AF65-F5344CB8AC3E}">
        <p14:creationId xmlns:p14="http://schemas.microsoft.com/office/powerpoint/2010/main" val="321537885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9B67CE6-CD5B-10CF-174C-58F25DCEAF39}"/>
              </a:ext>
              <a:ext uri="{C183D7F6-B498-43B3-948B-1728B52AA6E4}">
                <adec:decorative xmlns:adec="http://schemas.microsoft.com/office/drawing/2017/decorative" val="0"/>
              </a:ext>
            </a:extLst>
          </p:cNvPr>
          <p:cNvSpPr>
            <a:spLocks noGrp="1"/>
          </p:cNvSpPr>
          <p:nvPr>
            <p:ph type="sldNum" sz="quarter" idx="12"/>
          </p:nvPr>
        </p:nvSpPr>
        <p:spPr/>
        <p:txBody>
          <a:bodyPr/>
          <a:lstStyle/>
          <a:p>
            <a:fld id="{32D4B517-E49B-41B6-9DBC-23634E0F1CDC}" type="slidenum">
              <a:rPr lang="en-CA" smtClean="0"/>
              <a:t>6</a:t>
            </a:fld>
            <a:endParaRPr lang="en-CA"/>
          </a:p>
        </p:txBody>
      </p:sp>
      <p:sp>
        <p:nvSpPr>
          <p:cNvPr id="4" name="Title 3">
            <a:extLst>
              <a:ext uri="{FF2B5EF4-FFF2-40B4-BE49-F238E27FC236}">
                <a16:creationId xmlns:a16="http://schemas.microsoft.com/office/drawing/2014/main" id="{9E5F6026-90F3-D36B-E7C3-16968B1F4D76}"/>
              </a:ext>
            </a:extLst>
          </p:cNvPr>
          <p:cNvSpPr>
            <a:spLocks noGrp="1"/>
          </p:cNvSpPr>
          <p:nvPr>
            <p:ph type="title"/>
          </p:nvPr>
        </p:nvSpPr>
        <p:spPr/>
        <p:txBody>
          <a:bodyPr/>
          <a:lstStyle/>
          <a:p>
            <a:r>
              <a:rPr lang="en-CA" sz="2800" dirty="0"/>
              <a:t>Task Force Recommendations: Definitions and Terminology</a:t>
            </a:r>
            <a:endParaRPr lang="en-US" dirty="0"/>
          </a:p>
        </p:txBody>
      </p:sp>
      <p:sp>
        <p:nvSpPr>
          <p:cNvPr id="5" name="TextBox 4">
            <a:extLst>
              <a:ext uri="{FF2B5EF4-FFF2-40B4-BE49-F238E27FC236}">
                <a16:creationId xmlns:a16="http://schemas.microsoft.com/office/drawing/2014/main" id="{57DC63CD-71F1-F153-ECC2-934BC3CDE6F0}"/>
              </a:ext>
            </a:extLst>
          </p:cNvPr>
          <p:cNvSpPr txBox="1"/>
          <p:nvPr/>
        </p:nvSpPr>
        <p:spPr>
          <a:xfrm>
            <a:off x="712242" y="1439859"/>
            <a:ext cx="11337015" cy="923330"/>
          </a:xfrm>
          <a:prstGeom prst="rect">
            <a:avLst/>
          </a:prstGeom>
          <a:noFill/>
        </p:spPr>
        <p:txBody>
          <a:bodyPr wrap="square">
            <a:spAutoFit/>
          </a:bodyPr>
          <a:lstStyle/>
          <a:p>
            <a:r>
              <a:rPr lang="en-CA">
                <a:effectLst/>
                <a:latin typeface="Arial" panose="020B0604020202020204" pitchFamily="34" charset="0"/>
                <a:ea typeface="Calibri" panose="020F0502020204030204" pitchFamily="34" charset="0"/>
              </a:rPr>
              <a:t>The Task Force found that many </a:t>
            </a:r>
            <a:r>
              <a:rPr lang="en-CA">
                <a:latin typeface="Arial" panose="020B0604020202020204" pitchFamily="34" charset="0"/>
                <a:ea typeface="Calibri" panose="020F0502020204030204" pitchFamily="34" charset="0"/>
              </a:rPr>
              <a:t>believe </a:t>
            </a:r>
            <a:r>
              <a:rPr lang="en-CA" b="1">
                <a:effectLst/>
                <a:latin typeface="Arial" panose="020B0604020202020204" pitchFamily="34" charset="0"/>
                <a:ea typeface="Calibri" panose="020F0502020204030204" pitchFamily="34" charset="0"/>
              </a:rPr>
              <a:t>the </a:t>
            </a:r>
            <a:r>
              <a:rPr lang="en-CA" b="1">
                <a:latin typeface="Arial" panose="020B0604020202020204" pitchFamily="34" charset="0"/>
                <a:ea typeface="Calibri" panose="020F0502020204030204" pitchFamily="34" charset="0"/>
              </a:rPr>
              <a:t>language referring to designated groups is outdated, </a:t>
            </a:r>
            <a:r>
              <a:rPr lang="en-CA">
                <a:latin typeface="Arial" panose="020B0604020202020204" pitchFamily="34" charset="0"/>
                <a:ea typeface="Calibri" panose="020F0502020204030204" pitchFamily="34" charset="0"/>
              </a:rPr>
              <a:t>and </a:t>
            </a:r>
            <a:r>
              <a:rPr lang="en-CA" b="1">
                <a:latin typeface="Arial" panose="020B0604020202020204" pitchFamily="34" charset="0"/>
                <a:ea typeface="Calibri" panose="020F0502020204030204" pitchFamily="34" charset="0"/>
              </a:rPr>
              <a:t>existing </a:t>
            </a:r>
            <a:r>
              <a:rPr lang="en-CA" b="1">
                <a:effectLst/>
                <a:latin typeface="Arial" panose="020B0604020202020204" pitchFamily="34" charset="0"/>
                <a:ea typeface="Calibri" panose="020F0502020204030204" pitchFamily="34" charset="0"/>
              </a:rPr>
              <a:t>groups are not representative of diverse communities </a:t>
            </a:r>
            <a:r>
              <a:rPr lang="en-CA">
                <a:effectLst/>
                <a:latin typeface="Arial" panose="020B0604020202020204" pitchFamily="34" charset="0"/>
                <a:ea typeface="Calibri" panose="020F0502020204030204" pitchFamily="34" charset="0"/>
              </a:rPr>
              <a:t>in the labour market who face significant barriers  </a:t>
            </a:r>
            <a:endParaRPr lang="en-CA" sz="1600">
              <a:effectLst/>
              <a:latin typeface="Arial" panose="020B0604020202020204" pitchFamily="34" charset="0"/>
              <a:ea typeface="Calibri" panose="020F0502020204030204" pitchFamily="34" charset="0"/>
            </a:endParaRPr>
          </a:p>
        </p:txBody>
      </p:sp>
      <p:sp>
        <p:nvSpPr>
          <p:cNvPr id="13" name="TextBox 12">
            <a:extLst>
              <a:ext uri="{FF2B5EF4-FFF2-40B4-BE49-F238E27FC236}">
                <a16:creationId xmlns:a16="http://schemas.microsoft.com/office/drawing/2014/main" id="{9BF009C4-6D5F-0EDA-C6FB-B3E90C203FCF}"/>
              </a:ext>
            </a:extLst>
          </p:cNvPr>
          <p:cNvSpPr txBox="1"/>
          <p:nvPr/>
        </p:nvSpPr>
        <p:spPr>
          <a:xfrm>
            <a:off x="712241" y="2610442"/>
            <a:ext cx="10297503" cy="2723823"/>
          </a:xfrm>
          <a:prstGeom prst="rect">
            <a:avLst/>
          </a:prstGeom>
          <a:noFill/>
        </p:spPr>
        <p:txBody>
          <a:bodyPr wrap="square" lIns="91440" tIns="45720" rIns="91440" bIns="45720" anchor="t">
            <a:spAutoFit/>
          </a:bodyPr>
          <a:lstStyle/>
          <a:p>
            <a:pPr marL="0" marR="0">
              <a:spcBef>
                <a:spcPts val="600"/>
              </a:spcBef>
              <a:spcAft>
                <a:spcPts val="0"/>
              </a:spcAft>
            </a:pPr>
            <a:r>
              <a:rPr lang="en-CA" b="1" dirty="0">
                <a:solidFill>
                  <a:srgbClr val="000000"/>
                </a:solidFill>
                <a:latin typeface="Arial"/>
                <a:ea typeface="Calibri" panose="020F0502020204030204" pitchFamily="34" charset="0"/>
                <a:cs typeface="Arial"/>
              </a:rPr>
              <a:t>The Task Force recommends:</a:t>
            </a:r>
          </a:p>
          <a:p>
            <a:pPr marL="285750" indent="-285750">
              <a:spcBef>
                <a:spcPts val="600"/>
              </a:spcBef>
              <a:spcAft>
                <a:spcPts val="600"/>
              </a:spcAft>
              <a:buFont typeface="Arial" panose="020B0604020202020204" pitchFamily="34" charset="0"/>
              <a:buChar char="•"/>
            </a:pPr>
            <a:r>
              <a:rPr lang="en-CA" dirty="0">
                <a:latin typeface="Arial"/>
                <a:ea typeface="Calibri" panose="020F0502020204030204" pitchFamily="34" charset="0"/>
                <a:cs typeface="Arial"/>
              </a:rPr>
              <a:t>C</a:t>
            </a:r>
            <a:r>
              <a:rPr lang="en-CA" dirty="0">
                <a:effectLst/>
                <a:latin typeface="Arial"/>
                <a:ea typeface="Calibri" panose="020F0502020204030204" pitchFamily="34" charset="0"/>
                <a:cs typeface="Arial"/>
              </a:rPr>
              <a:t>reating two new designated groups for Black workers and 2SLGBTQI+ workers</a:t>
            </a:r>
            <a:endParaRPr lang="en-CA" dirty="0"/>
          </a:p>
          <a:p>
            <a:pPr marL="285750" indent="-285750">
              <a:spcBef>
                <a:spcPts val="600"/>
              </a:spcBef>
              <a:spcAft>
                <a:spcPts val="600"/>
              </a:spcAft>
              <a:buFont typeface="Arial" panose="020B0604020202020204" pitchFamily="34" charset="0"/>
              <a:buChar char="•"/>
            </a:pPr>
            <a:r>
              <a:rPr lang="en-CA" dirty="0">
                <a:latin typeface="Arial"/>
                <a:ea typeface="Calibri" panose="020F0502020204030204" pitchFamily="34" charset="0"/>
                <a:cs typeface="Arial"/>
              </a:rPr>
              <a:t>R</a:t>
            </a:r>
            <a:r>
              <a:rPr lang="en-CA" dirty="0">
                <a:effectLst/>
                <a:latin typeface="Arial"/>
                <a:ea typeface="Calibri" panose="020F0502020204030204" pitchFamily="34" charset="0"/>
                <a:cs typeface="Arial"/>
              </a:rPr>
              <a:t>eplacing the term “Aboriginal peoples” with “Indigenous workers” to use a distinctions-based approach (First Nations, Inuit, Métis)</a:t>
            </a:r>
          </a:p>
          <a:p>
            <a:pPr marL="285750" indent="-285750">
              <a:spcBef>
                <a:spcPts val="600"/>
              </a:spcBef>
              <a:spcAft>
                <a:spcPts val="600"/>
              </a:spcAft>
              <a:buFont typeface="Arial" panose="020B0604020202020204" pitchFamily="34" charset="0"/>
              <a:buChar char="•"/>
            </a:pPr>
            <a:r>
              <a:rPr lang="en-CA" dirty="0">
                <a:latin typeface="Arial"/>
                <a:ea typeface="Calibri" panose="020F0502020204030204" pitchFamily="34" charset="0"/>
                <a:cs typeface="Arial"/>
              </a:rPr>
              <a:t>K</a:t>
            </a:r>
            <a:r>
              <a:rPr lang="en-CA" dirty="0">
                <a:effectLst/>
                <a:latin typeface="Arial"/>
                <a:ea typeface="Calibri" panose="020F0502020204030204" pitchFamily="34" charset="0"/>
                <a:cs typeface="Arial"/>
              </a:rPr>
              <a:t>eeping women as an employment equity group</a:t>
            </a:r>
            <a:endParaRPr lang="en-CA" dirty="0">
              <a:latin typeface="Arial"/>
              <a:cs typeface="Arial"/>
            </a:endParaRPr>
          </a:p>
          <a:p>
            <a:pPr marL="285750" indent="-285750">
              <a:spcBef>
                <a:spcPts val="600"/>
              </a:spcBef>
              <a:spcAft>
                <a:spcPts val="600"/>
              </a:spcAft>
              <a:buFont typeface="Arial" panose="020B0604020202020204" pitchFamily="34" charset="0"/>
              <a:buChar char="•"/>
            </a:pPr>
            <a:r>
              <a:rPr lang="en-CA" dirty="0">
                <a:latin typeface="Arial"/>
                <a:ea typeface="Calibri" panose="020F0502020204030204" pitchFamily="34" charset="0"/>
                <a:cs typeface="Arial"/>
              </a:rPr>
              <a:t>R</a:t>
            </a:r>
            <a:r>
              <a:rPr lang="en-CA" dirty="0">
                <a:effectLst/>
                <a:latin typeface="Arial"/>
                <a:ea typeface="Calibri" panose="020F0502020204030204" pitchFamily="34" charset="0"/>
                <a:cs typeface="Arial"/>
              </a:rPr>
              <a:t>eplacing the term “members of visible minorities” with “racialized workers”</a:t>
            </a:r>
          </a:p>
          <a:p>
            <a:pPr marL="285750" indent="-285750">
              <a:spcBef>
                <a:spcPts val="600"/>
              </a:spcBef>
              <a:spcAft>
                <a:spcPts val="600"/>
              </a:spcAft>
              <a:buFont typeface="Arial" panose="020B0604020202020204" pitchFamily="34" charset="0"/>
              <a:buChar char="•"/>
            </a:pPr>
            <a:r>
              <a:rPr lang="en-CA" dirty="0">
                <a:latin typeface="Arial"/>
                <a:ea typeface="Calibri" panose="020F0502020204030204" pitchFamily="34" charset="0"/>
                <a:cs typeface="Arial"/>
              </a:rPr>
              <a:t>U</a:t>
            </a:r>
            <a:r>
              <a:rPr lang="en-CA" dirty="0">
                <a:effectLst/>
                <a:latin typeface="Arial"/>
                <a:ea typeface="Calibri" panose="020F0502020204030204" pitchFamily="34" charset="0"/>
                <a:cs typeface="Arial"/>
              </a:rPr>
              <a:t>sing the definition of “disability”</a:t>
            </a:r>
            <a:r>
              <a:rPr lang="en-CA" dirty="0">
                <a:latin typeface="Arial"/>
                <a:ea typeface="Calibri" panose="020F0502020204030204" pitchFamily="34" charset="0"/>
                <a:cs typeface="Arial"/>
              </a:rPr>
              <a:t> </a:t>
            </a:r>
            <a:r>
              <a:rPr lang="en-CA" dirty="0">
                <a:effectLst/>
                <a:latin typeface="Arial"/>
                <a:ea typeface="Calibri" panose="020F0502020204030204" pitchFamily="34" charset="0"/>
                <a:cs typeface="Arial"/>
              </a:rPr>
              <a:t>from the </a:t>
            </a:r>
            <a:r>
              <a:rPr lang="en-CA" i="1" dirty="0">
                <a:effectLst/>
                <a:latin typeface="Arial"/>
                <a:ea typeface="Calibri" panose="020F0502020204030204" pitchFamily="34" charset="0"/>
                <a:cs typeface="Arial"/>
              </a:rPr>
              <a:t>Accessible Canada Act</a:t>
            </a:r>
            <a:r>
              <a:rPr lang="en-CA" dirty="0">
                <a:latin typeface="Arial"/>
                <a:ea typeface="Calibri" panose="020F0502020204030204" pitchFamily="34" charset="0"/>
                <a:cs typeface="Arial"/>
              </a:rPr>
              <a:t> </a:t>
            </a:r>
            <a:endParaRPr lang="en-CA" sz="1600" dirty="0"/>
          </a:p>
        </p:txBody>
      </p:sp>
      <p:sp>
        <p:nvSpPr>
          <p:cNvPr id="12" name="TextBox 11">
            <a:extLst>
              <a:ext uri="{FF2B5EF4-FFF2-40B4-BE49-F238E27FC236}">
                <a16:creationId xmlns:a16="http://schemas.microsoft.com/office/drawing/2014/main" id="{2F247461-4F16-025D-1B81-C2ACE28F5B90}"/>
              </a:ext>
            </a:extLst>
          </p:cNvPr>
          <p:cNvSpPr txBox="1"/>
          <p:nvPr/>
        </p:nvSpPr>
        <p:spPr>
          <a:xfrm>
            <a:off x="593572" y="5710020"/>
            <a:ext cx="11455685" cy="646331"/>
          </a:xfrm>
          <a:prstGeom prst="rect">
            <a:avLst/>
          </a:prstGeom>
          <a:noFill/>
        </p:spPr>
        <p:txBody>
          <a:bodyPr wrap="square" lIns="91440" tIns="45720" rIns="91440" bIns="45720" anchor="t">
            <a:spAutoFit/>
          </a:bodyPr>
          <a:lstStyle/>
          <a:p>
            <a:pPr algn="ctr"/>
            <a:r>
              <a:rPr lang="en-CA" dirty="0">
                <a:solidFill>
                  <a:srgbClr val="000000"/>
                </a:solidFill>
                <a:latin typeface="Arial"/>
                <a:ea typeface="Calibri" panose="020F0502020204030204" pitchFamily="34" charset="0"/>
                <a:cs typeface="Arial"/>
              </a:rPr>
              <a:t>In response, the </a:t>
            </a:r>
            <a:r>
              <a:rPr lang="en-CA" b="1" dirty="0">
                <a:solidFill>
                  <a:srgbClr val="000000"/>
                </a:solidFill>
                <a:latin typeface="Arial"/>
                <a:ea typeface="Calibri" panose="020F0502020204030204" pitchFamily="34" charset="0"/>
                <a:cs typeface="Arial"/>
              </a:rPr>
              <a:t>Government announced its </a:t>
            </a:r>
            <a:r>
              <a:rPr lang="en-CA" b="1" dirty="0">
                <a:solidFill>
                  <a:srgbClr val="000000"/>
                </a:solidFill>
                <a:latin typeface="Arial"/>
                <a:ea typeface="Calibri" panose="020F0502020204030204" pitchFamily="34" charset="0"/>
                <a:cs typeface="Arial"/>
                <a:hlinkClick r:id="rId2"/>
              </a:rPr>
              <a:t>initial commitment </a:t>
            </a:r>
            <a:endParaRPr lang="en-CA" dirty="0">
              <a:solidFill>
                <a:srgbClr val="000000"/>
              </a:solidFill>
              <a:latin typeface="Arial"/>
              <a:ea typeface="Calibri" panose="020F0502020204030204" pitchFamily="34" charset="0"/>
              <a:cs typeface="Arial"/>
            </a:endParaRPr>
          </a:p>
          <a:p>
            <a:pPr algn="ctr"/>
            <a:r>
              <a:rPr lang="en-CA" b="1" dirty="0">
                <a:solidFill>
                  <a:srgbClr val="000000"/>
                </a:solidFill>
                <a:latin typeface="Arial"/>
                <a:ea typeface="Calibri" panose="020F0502020204030204" pitchFamily="34" charset="0"/>
                <a:cs typeface="Arial"/>
              </a:rPr>
              <a:t>to implement the above recommendations</a:t>
            </a:r>
            <a:endParaRPr lang="en-CA" dirty="0">
              <a:latin typeface="Arial"/>
              <a:cs typeface="Arial"/>
            </a:endParaRPr>
          </a:p>
        </p:txBody>
      </p:sp>
    </p:spTree>
    <p:extLst>
      <p:ext uri="{BB962C8B-B14F-4D97-AF65-F5344CB8AC3E}">
        <p14:creationId xmlns:p14="http://schemas.microsoft.com/office/powerpoint/2010/main" val="235800011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9B67CE6-CD5B-10CF-174C-58F25DCEAF39}"/>
              </a:ext>
            </a:extLst>
          </p:cNvPr>
          <p:cNvSpPr>
            <a:spLocks noGrp="1"/>
          </p:cNvSpPr>
          <p:nvPr>
            <p:ph type="sldNum" sz="quarter" idx="12"/>
          </p:nvPr>
        </p:nvSpPr>
        <p:spPr/>
        <p:txBody>
          <a:bodyPr/>
          <a:lstStyle/>
          <a:p>
            <a:fld id="{32D4B517-E49B-41B6-9DBC-23634E0F1CDC}" type="slidenum">
              <a:rPr lang="en-CA" smtClean="0"/>
              <a:t>7</a:t>
            </a:fld>
            <a:endParaRPr lang="en-CA"/>
          </a:p>
        </p:txBody>
      </p:sp>
      <p:sp>
        <p:nvSpPr>
          <p:cNvPr id="4" name="Title 3">
            <a:extLst>
              <a:ext uri="{FF2B5EF4-FFF2-40B4-BE49-F238E27FC236}">
                <a16:creationId xmlns:a16="http://schemas.microsoft.com/office/drawing/2014/main" id="{9E5F6026-90F3-D36B-E7C3-16968B1F4D76}"/>
              </a:ext>
            </a:extLst>
          </p:cNvPr>
          <p:cNvSpPr>
            <a:spLocks noGrp="1"/>
          </p:cNvSpPr>
          <p:nvPr>
            <p:ph type="title"/>
          </p:nvPr>
        </p:nvSpPr>
        <p:spPr/>
        <p:txBody>
          <a:bodyPr/>
          <a:lstStyle/>
          <a:p>
            <a:r>
              <a:rPr lang="en-CA" sz="2800" dirty="0"/>
              <a:t>The Act vs Regulations</a:t>
            </a:r>
            <a:endParaRPr lang="en-US" dirty="0"/>
          </a:p>
        </p:txBody>
      </p:sp>
      <p:graphicFrame>
        <p:nvGraphicFramePr>
          <p:cNvPr id="3" name="Table 2">
            <a:extLst>
              <a:ext uri="{FF2B5EF4-FFF2-40B4-BE49-F238E27FC236}">
                <a16:creationId xmlns:a16="http://schemas.microsoft.com/office/drawing/2014/main" id="{FC5EE38F-C521-ABA4-0FCF-A10B9FA150C2}"/>
              </a:ext>
            </a:extLst>
          </p:cNvPr>
          <p:cNvGraphicFramePr>
            <a:graphicFrameLocks noGrp="1"/>
          </p:cNvGraphicFramePr>
          <p:nvPr>
            <p:extLst>
              <p:ext uri="{D42A27DB-BD31-4B8C-83A1-F6EECF244321}">
                <p14:modId xmlns:p14="http://schemas.microsoft.com/office/powerpoint/2010/main" val="1761054697"/>
              </p:ext>
            </p:extLst>
          </p:nvPr>
        </p:nvGraphicFramePr>
        <p:xfrm>
          <a:off x="1127464" y="1518082"/>
          <a:ext cx="9792070" cy="4297050"/>
        </p:xfrm>
        <a:graphic>
          <a:graphicData uri="http://schemas.openxmlformats.org/drawingml/2006/table">
            <a:tbl>
              <a:tblPr firstRow="1" bandRow="1">
                <a:tableStyleId>{5C22544A-7EE6-4342-B048-85BDC9FD1C3A}</a:tableStyleId>
              </a:tblPr>
              <a:tblGrid>
                <a:gridCol w="4802819">
                  <a:extLst>
                    <a:ext uri="{9D8B030D-6E8A-4147-A177-3AD203B41FA5}">
                      <a16:colId xmlns:a16="http://schemas.microsoft.com/office/drawing/2014/main" val="4026983407"/>
                    </a:ext>
                  </a:extLst>
                </a:gridCol>
                <a:gridCol w="4989251">
                  <a:extLst>
                    <a:ext uri="{9D8B030D-6E8A-4147-A177-3AD203B41FA5}">
                      <a16:colId xmlns:a16="http://schemas.microsoft.com/office/drawing/2014/main" val="2940740896"/>
                    </a:ext>
                  </a:extLst>
                </a:gridCol>
              </a:tblGrid>
              <a:tr h="1366381">
                <a:tc>
                  <a:txBody>
                    <a:bodyPr/>
                    <a:lstStyle/>
                    <a:p>
                      <a:r>
                        <a:rPr lang="en-US" sz="2800" dirty="0"/>
                        <a:t>Keep the definitions in the EE Act</a:t>
                      </a:r>
                      <a:endParaRPr lang="en-CA" sz="2800" dirty="0"/>
                    </a:p>
                  </a:txBody>
                  <a:tcPr/>
                </a:tc>
                <a:tc>
                  <a:txBody>
                    <a:bodyPr/>
                    <a:lstStyle/>
                    <a:p>
                      <a:r>
                        <a:rPr lang="en-US" sz="2800" b="1" kern="1200" dirty="0">
                          <a:solidFill>
                            <a:schemeClr val="lt1"/>
                          </a:solidFill>
                          <a:latin typeface="+mn-lt"/>
                          <a:ea typeface="+mn-ea"/>
                          <a:cs typeface="+mn-cs"/>
                        </a:rPr>
                        <a:t>Move the definitions to the Employment Equity Regulations</a:t>
                      </a:r>
                      <a:endParaRPr lang="en-CA" sz="2800" b="1" kern="1200" dirty="0">
                        <a:solidFill>
                          <a:schemeClr val="lt1"/>
                        </a:solidFill>
                        <a:latin typeface="+mn-lt"/>
                        <a:ea typeface="+mn-ea"/>
                        <a:cs typeface="+mn-cs"/>
                      </a:endParaRPr>
                    </a:p>
                  </a:txBody>
                  <a:tcPr/>
                </a:tc>
                <a:extLst>
                  <a:ext uri="{0D108BD9-81ED-4DB2-BD59-A6C34878D82A}">
                    <a16:rowId xmlns:a16="http://schemas.microsoft.com/office/drawing/2014/main" val="2944784948"/>
                  </a:ext>
                </a:extLst>
              </a:tr>
              <a:tr h="2930669">
                <a:tc>
                  <a:txBody>
                    <a:bodyPr/>
                    <a:lstStyle/>
                    <a:p>
                      <a:r>
                        <a:rPr lang="en-US" sz="2800"/>
                        <a:t>Perceived stability as changes would need to be approved by Parliament</a:t>
                      </a:r>
                    </a:p>
                    <a:p>
                      <a:endParaRPr lang="en-US" sz="2800"/>
                    </a:p>
                    <a:p>
                      <a:endParaRPr lang="en-US" sz="2800"/>
                    </a:p>
                    <a:p>
                      <a:endParaRPr lang="en-CA" sz="2800"/>
                    </a:p>
                  </a:txBody>
                  <a:tcPr>
                    <a:solidFill>
                      <a:schemeClr val="accent2">
                        <a:lumMod val="20000"/>
                        <a:lumOff val="80000"/>
                      </a:schemeClr>
                    </a:solidFill>
                  </a:tcPr>
                </a:tc>
                <a:tc>
                  <a:txBody>
                    <a:bodyPr/>
                    <a:lstStyle/>
                    <a:p>
                      <a:pPr marL="0" indent="0">
                        <a:buFont typeface="Arial" panose="020B0604020202020204" pitchFamily="34" charset="0"/>
                        <a:buNone/>
                      </a:pPr>
                      <a:r>
                        <a:rPr lang="en-US" sz="2800" dirty="0"/>
                        <a:t>More flexibility for making future  updates and keeping pace with the evolution of language</a:t>
                      </a:r>
                    </a:p>
                    <a:p>
                      <a:pPr marL="0" indent="0">
                        <a:buFont typeface="Arial" panose="020B0604020202020204" pitchFamily="34" charset="0"/>
                        <a:buNone/>
                      </a:pPr>
                      <a:endParaRPr lang="en-US" sz="2800" dirty="0"/>
                    </a:p>
                    <a:p>
                      <a:pPr marL="0" indent="0">
                        <a:buFont typeface="Arial" panose="020B0604020202020204" pitchFamily="34" charset="0"/>
                        <a:buNone/>
                      </a:pPr>
                      <a:endParaRPr lang="en-US" sz="2800" dirty="0"/>
                    </a:p>
                    <a:p>
                      <a:pPr marL="0" indent="0">
                        <a:buFont typeface="Arial" panose="020B0604020202020204" pitchFamily="34" charset="0"/>
                        <a:buNone/>
                      </a:pPr>
                      <a:endParaRPr lang="en-CA" sz="2800" dirty="0"/>
                    </a:p>
                  </a:txBody>
                  <a:tcPr>
                    <a:solidFill>
                      <a:schemeClr val="accent2">
                        <a:lumMod val="20000"/>
                        <a:lumOff val="80000"/>
                      </a:schemeClr>
                    </a:solidFill>
                  </a:tcPr>
                </a:tc>
                <a:extLst>
                  <a:ext uri="{0D108BD9-81ED-4DB2-BD59-A6C34878D82A}">
                    <a16:rowId xmlns:a16="http://schemas.microsoft.com/office/drawing/2014/main" val="2796057414"/>
                  </a:ext>
                </a:extLst>
              </a:tr>
            </a:tbl>
          </a:graphicData>
        </a:graphic>
      </p:graphicFrame>
    </p:spTree>
    <p:extLst>
      <p:ext uri="{BB962C8B-B14F-4D97-AF65-F5344CB8AC3E}">
        <p14:creationId xmlns:p14="http://schemas.microsoft.com/office/powerpoint/2010/main" val="376661662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EF4B8E1-4037-025B-3B97-46501C32D89F}"/>
              </a:ext>
            </a:extLst>
          </p:cNvPr>
          <p:cNvSpPr>
            <a:spLocks noGrp="1"/>
          </p:cNvSpPr>
          <p:nvPr>
            <p:ph type="sldNum" sz="quarter" idx="12"/>
          </p:nvPr>
        </p:nvSpPr>
        <p:spPr/>
        <p:txBody>
          <a:bodyPr/>
          <a:lstStyle/>
          <a:p>
            <a:fld id="{32D4B517-E49B-41B6-9DBC-23634E0F1CDC}" type="slidenum">
              <a:rPr lang="en-CA" smtClean="0"/>
              <a:t>8</a:t>
            </a:fld>
            <a:endParaRPr lang="en-CA"/>
          </a:p>
        </p:txBody>
      </p:sp>
      <p:sp>
        <p:nvSpPr>
          <p:cNvPr id="4" name="Title 3">
            <a:extLst>
              <a:ext uri="{FF2B5EF4-FFF2-40B4-BE49-F238E27FC236}">
                <a16:creationId xmlns:a16="http://schemas.microsoft.com/office/drawing/2014/main" id="{BECAAF66-0656-4184-E6F4-BBC9E3FC4599}"/>
              </a:ext>
            </a:extLst>
          </p:cNvPr>
          <p:cNvSpPr>
            <a:spLocks noGrp="1"/>
          </p:cNvSpPr>
          <p:nvPr>
            <p:ph type="title"/>
          </p:nvPr>
        </p:nvSpPr>
        <p:spPr/>
        <p:txBody>
          <a:bodyPr/>
          <a:lstStyle/>
          <a:p>
            <a:r>
              <a:rPr lang="en-CA" sz="2800" dirty="0"/>
              <a:t>Topics and Questions for Consultation: Definitions and Terminology </a:t>
            </a:r>
            <a:endParaRPr lang="en-US" dirty="0"/>
          </a:p>
        </p:txBody>
      </p:sp>
      <p:sp>
        <p:nvSpPr>
          <p:cNvPr id="3" name="Content Placeholder 2">
            <a:extLst>
              <a:ext uri="{FF2B5EF4-FFF2-40B4-BE49-F238E27FC236}">
                <a16:creationId xmlns:a16="http://schemas.microsoft.com/office/drawing/2014/main" id="{F523F6F7-56F0-643E-17D9-10F67EB5663D}"/>
              </a:ext>
            </a:extLst>
          </p:cNvPr>
          <p:cNvSpPr>
            <a:spLocks noGrp="1"/>
          </p:cNvSpPr>
          <p:nvPr>
            <p:ph idx="10"/>
          </p:nvPr>
        </p:nvSpPr>
        <p:spPr>
          <a:xfrm>
            <a:off x="1048280" y="1300235"/>
            <a:ext cx="10095440" cy="5056116"/>
          </a:xfrm>
        </p:spPr>
        <p:txBody>
          <a:bodyPr/>
          <a:lstStyle/>
          <a:p>
            <a:pPr marR="0" lvl="0">
              <a:spcBef>
                <a:spcPts val="0"/>
              </a:spcBef>
              <a:buSzPct val="100000"/>
            </a:pPr>
            <a:endParaRPr lang="en-US" sz="1800" dirty="0">
              <a:solidFill>
                <a:schemeClr val="tx1"/>
              </a:solidFill>
              <a:effectLst/>
              <a:latin typeface="Arial" panose="020B0604020202020204" pitchFamily="34" charset="0"/>
              <a:ea typeface="Calibri" panose="020F0502020204030204" pitchFamily="34" charset="0"/>
            </a:endParaRPr>
          </a:p>
          <a:p>
            <a:pPr marL="342900" marR="0" lvl="0" indent="-342900">
              <a:spcBef>
                <a:spcPts val="0"/>
              </a:spcBef>
              <a:buSzPct val="100000"/>
              <a:buFont typeface="+mj-lt"/>
              <a:buAutoNum type="arabicPeriod"/>
            </a:pPr>
            <a:r>
              <a:rPr lang="en-CA" sz="1800" dirty="0">
                <a:solidFill>
                  <a:schemeClr val="tx1"/>
                </a:solidFill>
                <a:effectLst/>
                <a:latin typeface="Arial" panose="020B0604020202020204" pitchFamily="34" charset="0"/>
                <a:ea typeface="Calibri" panose="020F0502020204030204" pitchFamily="34" charset="0"/>
              </a:rPr>
              <a:t>Would you have concerns with :</a:t>
            </a:r>
          </a:p>
          <a:p>
            <a:pPr marL="1200150" lvl="1" indent="-457200">
              <a:spcBef>
                <a:spcPts val="0"/>
              </a:spcBef>
              <a:buSzPct val="100000"/>
              <a:buFont typeface="+mj-lt"/>
              <a:buAutoNum type="alphaLcParenR"/>
            </a:pPr>
            <a:r>
              <a:rPr lang="en-CA" sz="1600" dirty="0">
                <a:solidFill>
                  <a:schemeClr val="tx1"/>
                </a:solidFill>
                <a:latin typeface="Arial" panose="020B0604020202020204" pitchFamily="34" charset="0"/>
                <a:ea typeface="Calibri" panose="020F0502020204030204" pitchFamily="34" charset="0"/>
              </a:rPr>
              <a:t>Replacing the terms “</a:t>
            </a:r>
            <a:r>
              <a:rPr lang="en-CA" sz="1600" dirty="0">
                <a:solidFill>
                  <a:schemeClr val="tx1"/>
                </a:solidFill>
                <a:effectLst/>
                <a:latin typeface="Arial" panose="020B0604020202020204" pitchFamily="34" charset="0"/>
                <a:ea typeface="Calibri" panose="020F0502020204030204" pitchFamily="34" charset="0"/>
              </a:rPr>
              <a:t>members of visible minorities,” with “racialized </a:t>
            </a:r>
            <a:r>
              <a:rPr lang="en-CA" sz="1600" dirty="0">
                <a:solidFill>
                  <a:schemeClr val="tx1"/>
                </a:solidFill>
                <a:latin typeface="Arial" panose="020B0604020202020204" pitchFamily="34" charset="0"/>
                <a:ea typeface="Calibri" panose="020F0502020204030204" pitchFamily="34" charset="0"/>
              </a:rPr>
              <a:t>people”? </a:t>
            </a:r>
          </a:p>
          <a:p>
            <a:pPr marL="1200150" lvl="1" indent="-457200">
              <a:spcBef>
                <a:spcPts val="0"/>
              </a:spcBef>
              <a:buSzPct val="100000"/>
              <a:buFont typeface="+mj-lt"/>
              <a:buAutoNum type="alphaLcParenR"/>
            </a:pPr>
            <a:r>
              <a:rPr lang="en-CA" sz="1600" dirty="0">
                <a:solidFill>
                  <a:schemeClr val="tx1"/>
                </a:solidFill>
                <a:latin typeface="Arial" panose="020B0604020202020204" pitchFamily="34" charset="0"/>
                <a:ea typeface="Calibri" panose="020F0502020204030204" pitchFamily="34" charset="0"/>
              </a:rPr>
              <a:t>Adding a new designated group for “Black people” separate from the “racialized people” designated group? </a:t>
            </a:r>
          </a:p>
          <a:p>
            <a:pPr marL="1200150" lvl="1" indent="-457200">
              <a:spcBef>
                <a:spcPts val="0"/>
              </a:spcBef>
              <a:buSzPct val="100000"/>
              <a:buFont typeface="+mj-lt"/>
              <a:buAutoNum type="alphaLcParenR"/>
            </a:pPr>
            <a:r>
              <a:rPr lang="en-US" sz="1600" dirty="0">
                <a:solidFill>
                  <a:schemeClr val="tx1"/>
                </a:solidFill>
                <a:latin typeface="Arial" panose="020B0604020202020204" pitchFamily="34" charset="0"/>
                <a:ea typeface="Calibri" panose="020F0502020204030204" pitchFamily="34" charset="0"/>
              </a:rPr>
              <a:t>adding a new designated group for “2SLGBTQI+ people”? </a:t>
            </a:r>
            <a:endParaRPr lang="en-CA" sz="1600" dirty="0">
              <a:solidFill>
                <a:schemeClr val="tx1"/>
              </a:solidFill>
              <a:latin typeface="Arial" panose="020B0604020202020204" pitchFamily="34" charset="0"/>
              <a:ea typeface="Calibri" panose="020F0502020204030204" pitchFamily="34" charset="0"/>
            </a:endParaRPr>
          </a:p>
          <a:p>
            <a:pPr marL="1200150" lvl="1" indent="-457200">
              <a:spcBef>
                <a:spcPts val="0"/>
              </a:spcBef>
              <a:buSzPct val="100000"/>
              <a:buFont typeface="+mj-lt"/>
              <a:buAutoNum type="alphaLcParenR"/>
            </a:pPr>
            <a:r>
              <a:rPr lang="en-US" sz="1600" dirty="0">
                <a:solidFill>
                  <a:schemeClr val="tx1"/>
                </a:solidFill>
                <a:latin typeface="Arial" panose="020B0604020202020204" pitchFamily="34" charset="0"/>
                <a:ea typeface="Calibri" panose="020F0502020204030204" pitchFamily="34" charset="0"/>
              </a:rPr>
              <a:t>Using the definition of disability in the Accessible Canada Act to replace the definition for “persons with disabilities”? </a:t>
            </a:r>
          </a:p>
          <a:p>
            <a:pPr marL="1200150" lvl="1" indent="-457200">
              <a:spcBef>
                <a:spcPts val="0"/>
              </a:spcBef>
              <a:buSzPct val="100000"/>
              <a:buFont typeface="+mj-lt"/>
              <a:buAutoNum type="alphaLcParenR"/>
            </a:pPr>
            <a:r>
              <a:rPr lang="en-US" sz="1600" dirty="0">
                <a:solidFill>
                  <a:schemeClr val="tx1"/>
                </a:solidFill>
                <a:latin typeface="Arial" panose="020B0604020202020204" pitchFamily="34" charset="0"/>
                <a:ea typeface="Calibri" panose="020F0502020204030204" pitchFamily="34" charset="0"/>
              </a:rPr>
              <a:t>Maintaining women as a designated group? </a:t>
            </a:r>
          </a:p>
          <a:p>
            <a:pPr lvl="1" indent="0">
              <a:spcBef>
                <a:spcPts val="0"/>
              </a:spcBef>
              <a:buSzPct val="100000"/>
              <a:buNone/>
            </a:pPr>
            <a:endParaRPr lang="en-US" sz="1600" dirty="0">
              <a:solidFill>
                <a:schemeClr val="tx1"/>
              </a:solidFill>
              <a:latin typeface="Arial" panose="020B0604020202020204" pitchFamily="34" charset="0"/>
              <a:ea typeface="Calibri" panose="020F0502020204030204" pitchFamily="34" charset="0"/>
            </a:endParaRPr>
          </a:p>
          <a:p>
            <a:pPr marL="457200" indent="-457200">
              <a:spcAft>
                <a:spcPts val="200"/>
              </a:spcAft>
              <a:buSzPct val="100000"/>
              <a:buFont typeface="+mj-lt"/>
              <a:buAutoNum type="arabicPeriod"/>
            </a:pPr>
            <a:r>
              <a:rPr lang="en-CA" sz="1800" dirty="0">
                <a:solidFill>
                  <a:schemeClr val="tx1"/>
                </a:solidFill>
                <a:latin typeface="Arial" panose="020B0604020202020204" pitchFamily="34" charset="0"/>
              </a:rPr>
              <a:t>How would you define these designated groups? </a:t>
            </a:r>
          </a:p>
          <a:p>
            <a:pPr marL="457200" indent="-457200">
              <a:spcAft>
                <a:spcPts val="200"/>
              </a:spcAft>
              <a:buSzPct val="100000"/>
              <a:buFont typeface="+mj-lt"/>
              <a:buAutoNum type="arabicPeriod"/>
            </a:pPr>
            <a:endParaRPr lang="en-CA" sz="1800" dirty="0">
              <a:solidFill>
                <a:schemeClr val="tx1"/>
              </a:solidFill>
              <a:latin typeface="Arial" panose="020B0604020202020204" pitchFamily="34" charset="0"/>
            </a:endParaRPr>
          </a:p>
          <a:p>
            <a:pPr marL="457200" indent="-457200">
              <a:spcAft>
                <a:spcPts val="200"/>
              </a:spcAft>
              <a:buSzPct val="100000"/>
              <a:buFont typeface="+mj-lt"/>
              <a:buAutoNum type="arabicPeriod"/>
            </a:pPr>
            <a:r>
              <a:rPr lang="en-CA" sz="1800" dirty="0">
                <a:solidFill>
                  <a:schemeClr val="tx1"/>
                </a:solidFill>
                <a:latin typeface="Arial" panose="020B0604020202020204" pitchFamily="34" charset="0"/>
              </a:rPr>
              <a:t>Are there other groups that should be further studied and considered for inclusion as designated groups under the Act? If so, what groups and why?</a:t>
            </a:r>
          </a:p>
          <a:p>
            <a:pPr marL="457200" indent="-457200">
              <a:spcBef>
                <a:spcPts val="0"/>
              </a:spcBef>
              <a:buSzPct val="100000"/>
              <a:buFont typeface="+mj-lt"/>
              <a:buAutoNum type="arabicPeriod"/>
            </a:pPr>
            <a:endParaRPr lang="en-CA" sz="1800" dirty="0">
              <a:solidFill>
                <a:schemeClr val="tx1"/>
              </a:solidFill>
              <a:latin typeface="Arial" panose="020B0604020202020204" pitchFamily="34" charset="0"/>
            </a:endParaRPr>
          </a:p>
          <a:p>
            <a:pPr marL="457200" indent="-457200">
              <a:spcBef>
                <a:spcPts val="0"/>
              </a:spcBef>
              <a:buSzPct val="100000"/>
              <a:buFont typeface="+mj-lt"/>
              <a:buAutoNum type="arabicPeriod"/>
            </a:pPr>
            <a:r>
              <a:rPr lang="en-CA" sz="1800" dirty="0">
                <a:solidFill>
                  <a:schemeClr val="tx1"/>
                </a:solidFill>
                <a:latin typeface="Arial" panose="020B0604020202020204" pitchFamily="34" charset="0"/>
              </a:rPr>
              <a:t>Would you keep the definitions of the designated groups in the Act, where they currently are, or would you move them to the Regulations? Why? </a:t>
            </a:r>
          </a:p>
        </p:txBody>
      </p:sp>
    </p:spTree>
    <p:extLst>
      <p:ext uri="{BB962C8B-B14F-4D97-AF65-F5344CB8AC3E}">
        <p14:creationId xmlns:p14="http://schemas.microsoft.com/office/powerpoint/2010/main" val="342756109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9900D19-EDD2-185B-4E3C-9E3C70BC66D0}"/>
              </a:ext>
            </a:extLst>
          </p:cNvPr>
          <p:cNvSpPr>
            <a:spLocks noGrp="1"/>
          </p:cNvSpPr>
          <p:nvPr>
            <p:ph type="sldNum" sz="quarter" idx="12"/>
          </p:nvPr>
        </p:nvSpPr>
        <p:spPr/>
        <p:txBody>
          <a:bodyPr/>
          <a:lstStyle/>
          <a:p>
            <a:fld id="{32D4B517-E49B-41B6-9DBC-23634E0F1CDC}" type="slidenum">
              <a:rPr lang="en-CA" smtClean="0"/>
              <a:t>9</a:t>
            </a:fld>
            <a:endParaRPr lang="en-CA"/>
          </a:p>
        </p:txBody>
      </p:sp>
      <p:sp>
        <p:nvSpPr>
          <p:cNvPr id="4" name="Title 3">
            <a:extLst>
              <a:ext uri="{FF2B5EF4-FFF2-40B4-BE49-F238E27FC236}">
                <a16:creationId xmlns:a16="http://schemas.microsoft.com/office/drawing/2014/main" id="{0BC01F41-1CE3-66EE-8B50-9D3516C42657}"/>
              </a:ext>
            </a:extLst>
          </p:cNvPr>
          <p:cNvSpPr>
            <a:spLocks noGrp="1"/>
          </p:cNvSpPr>
          <p:nvPr>
            <p:ph type="title"/>
          </p:nvPr>
        </p:nvSpPr>
        <p:spPr/>
        <p:txBody>
          <a:bodyPr/>
          <a:lstStyle/>
          <a:p>
            <a:r>
              <a:rPr lang="en-CA" sz="2800"/>
              <a:t>Collection of Survey Data</a:t>
            </a:r>
            <a:endParaRPr lang="en-US"/>
          </a:p>
        </p:txBody>
      </p:sp>
      <p:sp>
        <p:nvSpPr>
          <p:cNvPr id="7" name="Arrow: Pentagon 6">
            <a:extLst>
              <a:ext uri="{FF2B5EF4-FFF2-40B4-BE49-F238E27FC236}">
                <a16:creationId xmlns:a16="http://schemas.microsoft.com/office/drawing/2014/main" id="{C7EDCE28-5577-CF4E-2BDE-AEAD07366A3A}"/>
              </a:ext>
              <a:ext uri="{C183D7F6-B498-43B3-948B-1728B52AA6E4}">
                <adec:decorative xmlns:adec="http://schemas.microsoft.com/office/drawing/2017/decorative" val="1"/>
              </a:ext>
            </a:extLst>
          </p:cNvPr>
          <p:cNvSpPr/>
          <p:nvPr/>
        </p:nvSpPr>
        <p:spPr>
          <a:xfrm>
            <a:off x="715467" y="1509346"/>
            <a:ext cx="4495208" cy="4543467"/>
          </a:xfrm>
          <a:prstGeom prst="homePlate">
            <a:avLst/>
          </a:prstGeom>
          <a:noFill/>
          <a:ln w="76200">
            <a:solidFill>
              <a:schemeClr val="accent3"/>
            </a:solidFill>
            <a:prstDash val="lg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8" name="TextBox 7">
            <a:extLst>
              <a:ext uri="{FF2B5EF4-FFF2-40B4-BE49-F238E27FC236}">
                <a16:creationId xmlns:a16="http://schemas.microsoft.com/office/drawing/2014/main" id="{D456734A-F0B6-8BA3-9F49-FC0164DF8B63}"/>
              </a:ext>
            </a:extLst>
          </p:cNvPr>
          <p:cNvSpPr txBox="1"/>
          <p:nvPr/>
        </p:nvSpPr>
        <p:spPr>
          <a:xfrm>
            <a:off x="857759" y="2136033"/>
            <a:ext cx="3188202" cy="3416320"/>
          </a:xfrm>
          <a:prstGeom prst="rect">
            <a:avLst/>
          </a:prstGeom>
          <a:noFill/>
        </p:spPr>
        <p:txBody>
          <a:bodyPr wrap="square" lIns="91440" tIns="45720" rIns="91440" bIns="45720" anchor="t">
            <a:spAutoFit/>
          </a:bodyPr>
          <a:lstStyle/>
          <a:p>
            <a:pPr marL="0" marR="0">
              <a:spcBef>
                <a:spcPts val="0"/>
              </a:spcBef>
              <a:spcAft>
                <a:spcPts val="0"/>
              </a:spcAft>
            </a:pPr>
            <a:r>
              <a:rPr lang="en-CA" dirty="0">
                <a:effectLst/>
                <a:ea typeface="Calibri" panose="020F0502020204030204" pitchFamily="34" charset="0"/>
              </a:rPr>
              <a:t>The Act currently requires employers, for the purpose of implementing employment equity, </a:t>
            </a:r>
            <a:r>
              <a:rPr lang="en-CA" b="1" dirty="0">
                <a:effectLst/>
                <a:ea typeface="Calibri" panose="020F0502020204030204" pitchFamily="34" charset="0"/>
              </a:rPr>
              <a:t>to collect and analyze workforce information </a:t>
            </a:r>
            <a:r>
              <a:rPr lang="en-CA" dirty="0">
                <a:effectLst/>
                <a:ea typeface="Calibri" panose="020F0502020204030204" pitchFamily="34" charset="0"/>
              </a:rPr>
              <a:t>(including information collected via the workforce survey questionnaire, also known as the self-identification survey) </a:t>
            </a:r>
            <a:r>
              <a:rPr lang="en-CA" b="1" dirty="0">
                <a:effectLst/>
                <a:ea typeface="Calibri" panose="020F0502020204030204" pitchFamily="34" charset="0"/>
              </a:rPr>
              <a:t>to determine the degree of underrepresentation for designated groups</a:t>
            </a:r>
            <a:r>
              <a:rPr lang="en-CA" dirty="0">
                <a:effectLst/>
                <a:ea typeface="Calibri" panose="020F0502020204030204" pitchFamily="34" charset="0"/>
              </a:rPr>
              <a:t>. </a:t>
            </a:r>
          </a:p>
        </p:txBody>
      </p:sp>
      <p:sp>
        <p:nvSpPr>
          <p:cNvPr id="6" name="Arrow: Pentagon 5">
            <a:extLst>
              <a:ext uri="{FF2B5EF4-FFF2-40B4-BE49-F238E27FC236}">
                <a16:creationId xmlns:a16="http://schemas.microsoft.com/office/drawing/2014/main" id="{CF5CC21E-0835-2665-A8EA-9A2CF54F00A0}"/>
              </a:ext>
              <a:ext uri="{C183D7F6-B498-43B3-948B-1728B52AA6E4}">
                <adec:decorative xmlns:adec="http://schemas.microsoft.com/office/drawing/2017/decorative" val="1"/>
              </a:ext>
            </a:extLst>
          </p:cNvPr>
          <p:cNvSpPr/>
          <p:nvPr/>
        </p:nvSpPr>
        <p:spPr>
          <a:xfrm flipH="1">
            <a:off x="4464951" y="1161563"/>
            <a:ext cx="7266519" cy="1088074"/>
          </a:xfrm>
          <a:prstGeom prst="homePlate">
            <a:avLst/>
          </a:prstGeom>
          <a:solidFill>
            <a:schemeClr val="accent2">
              <a:lumMod val="20000"/>
              <a:lumOff val="80000"/>
            </a:schemeClr>
          </a:solidFill>
          <a:ln w="762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solidFill>
                <a:schemeClr val="accent4"/>
              </a:solidFill>
            </a:endParaRPr>
          </a:p>
        </p:txBody>
      </p:sp>
      <p:sp>
        <p:nvSpPr>
          <p:cNvPr id="9" name="TextBox 8">
            <a:extLst>
              <a:ext uri="{FF2B5EF4-FFF2-40B4-BE49-F238E27FC236}">
                <a16:creationId xmlns:a16="http://schemas.microsoft.com/office/drawing/2014/main" id="{918E4BDC-6EC5-6A71-647B-879B216A6693}"/>
              </a:ext>
            </a:extLst>
          </p:cNvPr>
          <p:cNvSpPr txBox="1"/>
          <p:nvPr/>
        </p:nvSpPr>
        <p:spPr>
          <a:xfrm>
            <a:off x="6092843" y="1243148"/>
            <a:ext cx="5456176" cy="830997"/>
          </a:xfrm>
          <a:prstGeom prst="rect">
            <a:avLst/>
          </a:prstGeom>
          <a:noFill/>
        </p:spPr>
        <p:txBody>
          <a:bodyPr wrap="square" lIns="91440" tIns="45720" rIns="91440" bIns="45720" anchor="t">
            <a:spAutoFit/>
          </a:bodyPr>
          <a:lstStyle/>
          <a:p>
            <a:pPr algn="r"/>
            <a:r>
              <a:rPr lang="en-CA" sz="1600" dirty="0">
                <a:latin typeface="Arial" panose="020B0604020202020204" pitchFamily="34" charset="0"/>
                <a:ea typeface="Calibri" panose="020F0502020204030204" pitchFamily="34" charset="0"/>
              </a:rPr>
              <a:t>The workforce survey questionnaire </a:t>
            </a:r>
            <a:r>
              <a:rPr lang="en-CA" sz="1600" b="1" dirty="0">
                <a:latin typeface="Arial" panose="020B0604020202020204" pitchFamily="34" charset="0"/>
                <a:ea typeface="Calibri" panose="020F0502020204030204" pitchFamily="34" charset="0"/>
              </a:rPr>
              <a:t>only collects data on Aboriginal people, persons with disabilities and members of visible minorities.</a:t>
            </a:r>
            <a:endParaRPr lang="en-CA" sz="1600" dirty="0">
              <a:latin typeface="Arial" panose="020B0604020202020204" pitchFamily="34" charset="0"/>
              <a:ea typeface="Calibri" panose="020F0502020204030204" pitchFamily="34" charset="0"/>
            </a:endParaRPr>
          </a:p>
        </p:txBody>
      </p:sp>
      <p:sp>
        <p:nvSpPr>
          <p:cNvPr id="5" name="Arrow: Pentagon 4">
            <a:extLst>
              <a:ext uri="{FF2B5EF4-FFF2-40B4-BE49-F238E27FC236}">
                <a16:creationId xmlns:a16="http://schemas.microsoft.com/office/drawing/2014/main" id="{49C0A4B2-7269-A14A-668C-848D18942E0E}"/>
              </a:ext>
              <a:ext uri="{C183D7F6-B498-43B3-948B-1728B52AA6E4}">
                <adec:decorative xmlns:adec="http://schemas.microsoft.com/office/drawing/2017/decorative" val="1"/>
              </a:ext>
            </a:extLst>
          </p:cNvPr>
          <p:cNvSpPr/>
          <p:nvPr/>
        </p:nvSpPr>
        <p:spPr>
          <a:xfrm flipH="1">
            <a:off x="4886539" y="2358434"/>
            <a:ext cx="6844932" cy="1538970"/>
          </a:xfrm>
          <a:prstGeom prst="homePlate">
            <a:avLst/>
          </a:prstGeom>
          <a:solidFill>
            <a:schemeClr val="accent2">
              <a:lumMod val="20000"/>
              <a:lumOff val="80000"/>
            </a:schemeClr>
          </a:solidFill>
          <a:ln w="762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11" name="TextBox 10">
            <a:extLst>
              <a:ext uri="{FF2B5EF4-FFF2-40B4-BE49-F238E27FC236}">
                <a16:creationId xmlns:a16="http://schemas.microsoft.com/office/drawing/2014/main" id="{1D63F070-DF56-C0AB-4D41-E289843419FE}"/>
              </a:ext>
            </a:extLst>
          </p:cNvPr>
          <p:cNvSpPr txBox="1"/>
          <p:nvPr/>
        </p:nvSpPr>
        <p:spPr>
          <a:xfrm>
            <a:off x="5595257" y="2509747"/>
            <a:ext cx="5969915" cy="1323439"/>
          </a:xfrm>
          <a:prstGeom prst="rect">
            <a:avLst/>
          </a:prstGeom>
          <a:noFill/>
        </p:spPr>
        <p:txBody>
          <a:bodyPr wrap="square" lIns="91440" tIns="45720" rIns="91440" bIns="45720" anchor="t">
            <a:spAutoFit/>
          </a:bodyPr>
          <a:lstStyle/>
          <a:p>
            <a:pPr marL="0" marR="0" algn="r">
              <a:spcBef>
                <a:spcPts val="0"/>
              </a:spcBef>
              <a:spcAft>
                <a:spcPts val="0"/>
              </a:spcAft>
            </a:pPr>
            <a:r>
              <a:rPr lang="en-CA" sz="1600" b="1" dirty="0">
                <a:effectLst/>
                <a:latin typeface="Arial" panose="020B0604020202020204" pitchFamily="34" charset="0"/>
                <a:ea typeface="Calibri" panose="020F0502020204030204" pitchFamily="34" charset="0"/>
              </a:rPr>
              <a:t>Women are not included in current self-identification practices</a:t>
            </a:r>
            <a:r>
              <a:rPr lang="en-CA" sz="1600" dirty="0">
                <a:effectLst/>
                <a:latin typeface="Arial" panose="020B0604020202020204" pitchFamily="34" charset="0"/>
                <a:ea typeface="Calibri" panose="020F0502020204030204" pitchFamily="34" charset="0"/>
              </a:rPr>
              <a:t>, which means that employers may instead use other sources, such as administrative data (e.g. through a pay system), to identify women to meet data collection and workforce analysis requirements</a:t>
            </a:r>
          </a:p>
        </p:txBody>
      </p:sp>
      <p:sp>
        <p:nvSpPr>
          <p:cNvPr id="10" name="Arrow: Pentagon 9">
            <a:extLst>
              <a:ext uri="{FF2B5EF4-FFF2-40B4-BE49-F238E27FC236}">
                <a16:creationId xmlns:a16="http://schemas.microsoft.com/office/drawing/2014/main" id="{0E837679-F65D-3602-DBFC-245DF03EFE80}"/>
              </a:ext>
              <a:ext uri="{C183D7F6-B498-43B3-948B-1728B52AA6E4}">
                <adec:decorative xmlns:adec="http://schemas.microsoft.com/office/drawing/2017/decorative" val="1"/>
              </a:ext>
            </a:extLst>
          </p:cNvPr>
          <p:cNvSpPr/>
          <p:nvPr/>
        </p:nvSpPr>
        <p:spPr>
          <a:xfrm flipH="1">
            <a:off x="4886539" y="3997194"/>
            <a:ext cx="6844932" cy="1271491"/>
          </a:xfrm>
          <a:prstGeom prst="homePlate">
            <a:avLst/>
          </a:prstGeom>
          <a:solidFill>
            <a:schemeClr val="accent2">
              <a:lumMod val="20000"/>
              <a:lumOff val="80000"/>
            </a:schemeClr>
          </a:solidFill>
          <a:ln w="762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12" name="TextBox 11">
            <a:extLst>
              <a:ext uri="{FF2B5EF4-FFF2-40B4-BE49-F238E27FC236}">
                <a16:creationId xmlns:a16="http://schemas.microsoft.com/office/drawing/2014/main" id="{1FE657E7-DDD9-835F-42E9-4F893E533F02}"/>
              </a:ext>
            </a:extLst>
          </p:cNvPr>
          <p:cNvSpPr txBox="1"/>
          <p:nvPr/>
        </p:nvSpPr>
        <p:spPr>
          <a:xfrm>
            <a:off x="6086827" y="4105991"/>
            <a:ext cx="5513919" cy="1077218"/>
          </a:xfrm>
          <a:prstGeom prst="rect">
            <a:avLst/>
          </a:prstGeom>
          <a:noFill/>
        </p:spPr>
        <p:txBody>
          <a:bodyPr wrap="square" lIns="91440" tIns="45720" rIns="91440" bIns="45720" anchor="t">
            <a:spAutoFit/>
          </a:bodyPr>
          <a:lstStyle/>
          <a:p>
            <a:pPr algn="r"/>
            <a:r>
              <a:rPr lang="en-CA" sz="1600" dirty="0">
                <a:latin typeface="Arial" panose="020B0604020202020204" pitchFamily="34" charset="0"/>
                <a:ea typeface="Calibri" panose="020F0502020204030204" pitchFamily="34" charset="0"/>
              </a:rPr>
              <a:t>According to the Act and the Regulations, information collected, including self-identification information, </a:t>
            </a:r>
            <a:r>
              <a:rPr lang="en-CA" sz="1600" b="1" dirty="0">
                <a:latin typeface="Arial" panose="020B0604020202020204" pitchFamily="34" charset="0"/>
                <a:ea typeface="Calibri" panose="020F0502020204030204" pitchFamily="34" charset="0"/>
              </a:rPr>
              <a:t>is confidential </a:t>
            </a:r>
            <a:r>
              <a:rPr lang="en-CA" sz="1600" dirty="0">
                <a:latin typeface="Arial" panose="020B0604020202020204" pitchFamily="34" charset="0"/>
                <a:ea typeface="Calibri" panose="020F0502020204030204" pitchFamily="34" charset="0"/>
              </a:rPr>
              <a:t>and is </a:t>
            </a:r>
            <a:r>
              <a:rPr lang="en-CA" sz="1600" b="1" dirty="0">
                <a:latin typeface="Arial" panose="020B0604020202020204" pitchFamily="34" charset="0"/>
                <a:ea typeface="Calibri" panose="020F0502020204030204" pitchFamily="34" charset="0"/>
              </a:rPr>
              <a:t>only to be used for the purpose of implementing the employer’s obligations</a:t>
            </a:r>
            <a:r>
              <a:rPr lang="en-CA" sz="1600" dirty="0">
                <a:latin typeface="Arial" panose="020B0604020202020204" pitchFamily="34" charset="0"/>
                <a:ea typeface="Calibri" panose="020F0502020204030204" pitchFamily="34" charset="0"/>
              </a:rPr>
              <a:t> under the Act.</a:t>
            </a:r>
          </a:p>
        </p:txBody>
      </p:sp>
      <p:sp>
        <p:nvSpPr>
          <p:cNvPr id="13" name="Arrow: Pentagon 12">
            <a:extLst>
              <a:ext uri="{FF2B5EF4-FFF2-40B4-BE49-F238E27FC236}">
                <a16:creationId xmlns:a16="http://schemas.microsoft.com/office/drawing/2014/main" id="{AA747A1D-F52F-0B95-DF09-F08AA18F5CE5}"/>
              </a:ext>
              <a:ext uri="{C183D7F6-B498-43B3-948B-1728B52AA6E4}">
                <adec:decorative xmlns:adec="http://schemas.microsoft.com/office/drawing/2017/decorative" val="1"/>
              </a:ext>
            </a:extLst>
          </p:cNvPr>
          <p:cNvSpPr/>
          <p:nvPr/>
        </p:nvSpPr>
        <p:spPr>
          <a:xfrm flipH="1">
            <a:off x="4515796" y="5348654"/>
            <a:ext cx="7215673" cy="1016482"/>
          </a:xfrm>
          <a:prstGeom prst="homePlate">
            <a:avLst/>
          </a:prstGeom>
          <a:solidFill>
            <a:schemeClr val="accent2">
              <a:lumMod val="20000"/>
              <a:lumOff val="80000"/>
            </a:schemeClr>
          </a:solidFill>
          <a:ln w="762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solidFill>
                <a:schemeClr val="accent4"/>
              </a:solidFill>
            </a:endParaRPr>
          </a:p>
        </p:txBody>
      </p:sp>
      <p:sp>
        <p:nvSpPr>
          <p:cNvPr id="14" name="TextBox 13">
            <a:extLst>
              <a:ext uri="{FF2B5EF4-FFF2-40B4-BE49-F238E27FC236}">
                <a16:creationId xmlns:a16="http://schemas.microsoft.com/office/drawing/2014/main" id="{6D1CCD68-0FB4-AD98-36FC-5F110AD9BC6F}"/>
              </a:ext>
            </a:extLst>
          </p:cNvPr>
          <p:cNvSpPr txBox="1"/>
          <p:nvPr/>
        </p:nvSpPr>
        <p:spPr>
          <a:xfrm>
            <a:off x="6144570" y="5654529"/>
            <a:ext cx="5456176" cy="338554"/>
          </a:xfrm>
          <a:prstGeom prst="rect">
            <a:avLst/>
          </a:prstGeom>
          <a:noFill/>
        </p:spPr>
        <p:txBody>
          <a:bodyPr wrap="square" lIns="91440" tIns="45720" rIns="91440" bIns="45720" anchor="t">
            <a:spAutoFit/>
          </a:bodyPr>
          <a:lstStyle/>
          <a:p>
            <a:pPr algn="r"/>
            <a:r>
              <a:rPr lang="en-CA" sz="1600" b="1" dirty="0">
                <a:effectLst/>
                <a:latin typeface="Arial" panose="020B0604020202020204" pitchFamily="34" charset="0"/>
                <a:ea typeface="Calibri" panose="020F0502020204030204" pitchFamily="34" charset="0"/>
              </a:rPr>
              <a:t>Language on consent is not explicit in the Act</a:t>
            </a:r>
            <a:endParaRPr lang="en-CA" sz="1600" b="1" strike="sngStrike"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373075243"/>
      </p:ext>
    </p:extLst>
  </p:cSld>
  <p:clrMapOvr>
    <a:masterClrMapping/>
  </p:clrMapOvr>
  <p:transition spd="slow">
    <p:push dir="u"/>
  </p:transition>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6756366|-13593164|-13155766|-3334100|-3351552|Conseil du Trésor&quot;,&quot;Id&quot;:&quot;643d9d5743364208b4b77292&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heme/theme1.xml><?xml version="1.0" encoding="utf-8"?>
<a:theme xmlns:a="http://schemas.openxmlformats.org/drawingml/2006/main" name="Office Theme">
  <a:themeElements>
    <a:clrScheme name="TBS-SCT NEW">
      <a:dk1>
        <a:sysClr val="windowText" lastClr="000000"/>
      </a:dk1>
      <a:lt1>
        <a:sysClr val="window" lastClr="FFFFFF"/>
      </a:lt1>
      <a:dk2>
        <a:srgbClr val="004D71"/>
      </a:dk2>
      <a:lt2>
        <a:srgbClr val="FFFFFF"/>
      </a:lt2>
      <a:accent1>
        <a:srgbClr val="004D71"/>
      </a:accent1>
      <a:accent2>
        <a:srgbClr val="3095B4"/>
      </a:accent2>
      <a:accent3>
        <a:srgbClr val="333E48"/>
      </a:accent3>
      <a:accent4>
        <a:srgbClr val="63CECA"/>
      </a:accent4>
      <a:accent5>
        <a:srgbClr val="CD202C"/>
      </a:accent5>
      <a:accent6>
        <a:srgbClr val="CFDE00"/>
      </a:accent6>
      <a:hlink>
        <a:srgbClr val="0415FF"/>
      </a:hlink>
      <a:folHlink>
        <a:srgbClr val="FF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BBCB07D787428D439B0E0E430918D71F" ma:contentTypeVersion="22" ma:contentTypeDescription="Create a new document." ma:contentTypeScope="" ma:versionID="a4af89b30a6bd0652fe48b035e488b92">
  <xsd:schema xmlns:xsd="http://www.w3.org/2001/XMLSchema" xmlns:xs="http://www.w3.org/2001/XMLSchema" xmlns:p="http://schemas.microsoft.com/office/2006/metadata/properties" xmlns:ns2="d44d19f8-59b5-4198-bc96-87a4a52442ca" xmlns:ns3="0b3289e9-42db-4571-8ed8-633ad9a1f4cf" targetNamespace="http://schemas.microsoft.com/office/2006/metadata/properties" ma:root="true" ma:fieldsID="b7fba5ad7a15cff0362c8b53e67b81de" ns2:_="" ns3:_="">
    <xsd:import namespace="d44d19f8-59b5-4198-bc96-87a4a52442ca"/>
    <xsd:import namespace="0b3289e9-42db-4571-8ed8-633ad9a1f4cf"/>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ObjectDetectorVersions" minOccurs="0"/>
                <xsd:element ref="ns3:Tags" minOccurs="0"/>
                <xsd:element ref="ns3:Notes"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2:SharedWithUsers" minOccurs="0"/>
                <xsd:element ref="ns2:SharedWithDetails" minOccurs="0"/>
                <xsd:element ref="ns3:MediaServiceLocation" minOccurs="0"/>
                <xsd:element ref="ns3:MediaServiceSearchProperties" minOccurs="0"/>
                <xsd:element ref="ns3:Sign_x002d_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4d19f8-59b5-4198-bc96-87a4a52442c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20" nillable="true" ma:displayName="Taxonomy Catch All Column" ma:hidden="true" ma:list="{27643688-7764-432c-b808-41e6bad98a69}" ma:internalName="TaxCatchAll" ma:showField="CatchAllData" ma:web="d44d19f8-59b5-4198-bc96-87a4a52442ca">
      <xsd:complexType>
        <xsd:complexContent>
          <xsd:extension base="dms:MultiChoiceLookup">
            <xsd:sequence>
              <xsd:element name="Value" type="dms:Lookup" maxOccurs="unbounded" minOccurs="0" nillable="true"/>
            </xsd:sequence>
          </xsd:extension>
        </xsd:complexContent>
      </xsd:complexType>
    </xsd:element>
    <xsd:element name="SharedWithUsers" ma:index="2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b3289e9-42db-4571-8ed8-633ad9a1f4c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Tags" ma:index="14" nillable="true" ma:displayName="Tags" ma:format="Dropdown" ma:internalName="Tags">
      <xsd:simpleType>
        <xsd:restriction base="dms:Text">
          <xsd:maxLength value="255"/>
        </xsd:restriction>
      </xsd:simpleType>
    </xsd:element>
    <xsd:element name="Notes" ma:index="15" nillable="true" ma:displayName="Notes" ma:format="Dropdown" ma:internalName="Notes">
      <xsd:simpleType>
        <xsd:restriction base="dms:Text">
          <xsd:maxLength value="255"/>
        </xsd:restrictio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6bf3204f-aabd-4e28-9088-5d29a8bcebff" ma:termSetId="09814cd3-568e-fe90-9814-8d621ff8fb84" ma:anchorId="fba54fb3-c3e1-fe81-a776-ca4b69148c4d" ma:open="true" ma:isKeyword="false">
      <xsd:complexType>
        <xsd:sequence>
          <xsd:element ref="pc:Terms" minOccurs="0" maxOccurs="1"/>
        </xsd:sequence>
      </xsd:complex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OCR" ma:index="23" nillable="true" ma:displayName="Extracted Text" ma:internalName="MediaServiceOCR" ma:readOnly="true">
      <xsd:simpleType>
        <xsd:restriction base="dms:Note">
          <xsd:maxLength value="255"/>
        </xsd:restriction>
      </xsd:simpleType>
    </xsd:element>
    <xsd:element name="MediaServiceLocation" ma:index="26" nillable="true" ma:displayName="Location" ma:indexed="true" ma:internalName="MediaServiceLocation"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Sign_x002d_offstatus" ma:index="28" nillable="true" ma:displayName="Sign-off status" ma:format="Dropdown" ma:internalName="Sign_x002d_offstatus">
      <xsd:simpleType>
        <xsd:restriction base="dms:Choice">
          <xsd:enumeration value="Out for response"/>
          <xsd:enumeration value="In progress"/>
          <xsd:enumeration value="Completed"/>
          <xsd:enumeration value="Blocked/escalated"/>
          <xsd:enumeration value="For Review"/>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d44d19f8-59b5-4198-bc96-87a4a52442ca">
      <UserInfo>
        <DisplayName>OCHRO-PC-CDI-TA_BDPRH-PC-CDI-AT Members</DisplayName>
        <AccountId>7</AccountId>
        <AccountType/>
      </UserInfo>
      <UserInfo>
        <DisplayName>TBS-SCT_GoldBuild Members</DisplayName>
        <AccountId>12</AccountId>
        <AccountType/>
      </UserInfo>
      <UserInfo>
        <DisplayName>Seraphin, Gregory</DisplayName>
        <AccountId>42</AccountId>
        <AccountType/>
      </UserInfo>
      <UserInfo>
        <DisplayName>SharingLinks.5a812703-8ca7-4114-b991-0791d83305af.Flexible.2e2bd65d-3359-4da6-bdf5-8a980e57d45c</DisplayName>
        <AccountId>288</AccountId>
        <AccountType/>
      </UserInfo>
      <UserInfo>
        <DisplayName>Information Management Operation - Opération de gestion de l'information Members</DisplayName>
        <AccountId>25</AccountId>
        <AccountType/>
      </UserInfo>
      <UserInfo>
        <DisplayName>Meagan Collins-PC</DisplayName>
        <AccountId>192</AccountId>
        <AccountType/>
      </UserInfo>
      <UserInfo>
        <DisplayName>SharingLinks.243d20ee-2744-4ade-b860-4c043364edbf.Flexible.9c195357-6efc-4ca6-9d95-348e7c79036c</DisplayName>
        <AccountId>327</AccountId>
        <AccountType/>
      </UserInfo>
      <UserInfo>
        <DisplayName>Howland, Erin</DisplayName>
        <AccountId>77</AccountId>
        <AccountType/>
      </UserInfo>
      <UserInfo>
        <DisplayName>Lacroix, Josee</DisplayName>
        <AccountId>85</AccountId>
        <AccountType/>
      </UserInfo>
      <UserInfo>
        <DisplayName>Charlebois, Genevieve</DisplayName>
        <AccountId>46</AccountId>
        <AccountType/>
      </UserInfo>
      <UserInfo>
        <DisplayName>Hudon, Nicole</DisplayName>
        <AccountId>103</AccountId>
        <AccountType/>
      </UserInfo>
      <UserInfo>
        <DisplayName>Letendre, Kristine (she, elle)</DisplayName>
        <AccountId>115</AccountId>
        <AccountType/>
      </UserInfo>
      <UserInfo>
        <DisplayName>SharingLinks.3cde40b2-7c3f-4853-8f69-13a50da1723c.OrganizationEdit.864fe83b-7c3e-426f-a9ed-284db1f9b621</DisplayName>
        <AccountId>223</AccountId>
        <AccountType/>
      </UserInfo>
      <UserInfo>
        <DisplayName>Desroches, Madeleine (She, Elle)</DisplayName>
        <AccountId>36</AccountId>
        <AccountType/>
      </UserInfo>
      <UserInfo>
        <DisplayName>Dakin, Nathalie</DisplayName>
        <AccountId>114</AccountId>
        <AccountType/>
      </UserInfo>
      <UserInfo>
        <DisplayName>Parriag, Natasha (she/her, elle)</DisplayName>
        <AccountId>49</AccountId>
        <AccountType/>
      </UserInfo>
      <UserInfo>
        <DisplayName>Gagnon, Annie</DisplayName>
        <AccountId>27</AccountId>
        <AccountType/>
      </UserInfo>
    </SharedWithUsers>
    <Notes xmlns="0b3289e9-42db-4571-8ed8-633ad9a1f4cf" xsi:nil="true"/>
    <lcf76f155ced4ddcb4097134ff3c332f xmlns="0b3289e9-42db-4571-8ed8-633ad9a1f4cf">
      <Terms xmlns="http://schemas.microsoft.com/office/infopath/2007/PartnerControls"/>
    </lcf76f155ced4ddcb4097134ff3c332f>
    <Sign_x002d_offstatus xmlns="0b3289e9-42db-4571-8ed8-633ad9a1f4cf" xsi:nil="true"/>
    <TaxCatchAll xmlns="d44d19f8-59b5-4198-bc96-87a4a52442ca" xsi:nil="true"/>
    <Tags xmlns="0b3289e9-42db-4571-8ed8-633ad9a1f4cf" xsi:nil="true"/>
    <_dlc_DocId xmlns="d44d19f8-59b5-4198-bc96-87a4a52442ca">F342V4FPPRUA-947288944-70104</_dlc_DocId>
    <_dlc_DocIdUrl xmlns="d44d19f8-59b5-4198-bc96-87a4a52442ca">
      <Url>https://056gc.sharepoint.com/sites/OCHRO-PC-CDI_BDPRH-PC-CDI/_layouts/15/DocIdRedir.aspx?ID=F342V4FPPRUA-947288944-70104</Url>
      <Description>F342V4FPPRUA-947288944-70104</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6858A4-4AD3-4593-93E2-6E3FEDB2B569}">
  <ds:schemaRefs>
    <ds:schemaRef ds:uri="http://schemas.microsoft.com/sharepoint/events"/>
  </ds:schemaRefs>
</ds:datastoreItem>
</file>

<file path=customXml/itemProps2.xml><?xml version="1.0" encoding="utf-8"?>
<ds:datastoreItem xmlns:ds="http://schemas.openxmlformats.org/officeDocument/2006/customXml" ds:itemID="{7F8A1777-8E71-44DE-8650-61EDEFC4A7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4d19f8-59b5-4198-bc96-87a4a52442ca"/>
    <ds:schemaRef ds:uri="0b3289e9-42db-4571-8ed8-633ad9a1f4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FED566-00F0-4A6A-A316-C5593D8B7C3F}">
  <ds:schemaRefs>
    <ds:schemaRef ds:uri="http://www.w3.org/XML/1998/namespace"/>
    <ds:schemaRef ds:uri="http://purl.org/dc/elements/1.1/"/>
    <ds:schemaRef ds:uri="0b3289e9-42db-4571-8ed8-633ad9a1f4cf"/>
    <ds:schemaRef ds:uri="http://schemas.openxmlformats.org/package/2006/metadata/core-properties"/>
    <ds:schemaRef ds:uri="http://schemas.microsoft.com/office/2006/documentManagement/types"/>
    <ds:schemaRef ds:uri="http://purl.org/dc/terms/"/>
    <ds:schemaRef ds:uri="http://schemas.microsoft.com/office/2006/metadata/properties"/>
    <ds:schemaRef ds:uri="http://schemas.microsoft.com/office/infopath/2007/PartnerControls"/>
    <ds:schemaRef ds:uri="d44d19f8-59b5-4198-bc96-87a4a52442ca"/>
    <ds:schemaRef ds:uri="http://purl.org/dc/dcmitype/"/>
  </ds:schemaRefs>
</ds:datastoreItem>
</file>

<file path=customXml/itemProps4.xml><?xml version="1.0" encoding="utf-8"?>
<ds:datastoreItem xmlns:ds="http://schemas.openxmlformats.org/officeDocument/2006/customXml" ds:itemID="{B506CC89-3D78-4B46-B4D2-5C60D16B98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16756</TotalTime>
  <Words>3787</Words>
  <Application>Microsoft Office PowerPoint</Application>
  <PresentationFormat>Widescreen</PresentationFormat>
  <Paragraphs>261</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Arial</vt:lpstr>
      <vt:lpstr>Calibri</vt:lpstr>
      <vt:lpstr>Courier New</vt:lpstr>
      <vt:lpstr>Symbol</vt:lpstr>
      <vt:lpstr>Office Theme</vt:lpstr>
      <vt:lpstr>Modernizing the Federal Employment Equity Act Engagement with Diversity and Inclusion Networks</vt:lpstr>
      <vt:lpstr>Context</vt:lpstr>
      <vt:lpstr>Purpose</vt:lpstr>
      <vt:lpstr>Theme One</vt:lpstr>
      <vt:lpstr>Definitions and Terminology</vt:lpstr>
      <vt:lpstr>Task Force Recommendations: Definitions and Terminology</vt:lpstr>
      <vt:lpstr>The Act vs Regulations</vt:lpstr>
      <vt:lpstr>Topics and Questions for Consultation: Definitions and Terminology </vt:lpstr>
      <vt:lpstr>Collection of Survey Data</vt:lpstr>
      <vt:lpstr>Task Force Recommendations: Collection of Survey Data</vt:lpstr>
      <vt:lpstr>Topics and Questions for Consultation: Consent and Data Collection </vt:lpstr>
      <vt:lpstr>Theme Two</vt:lpstr>
      <vt:lpstr>Meaningful Consultations</vt:lpstr>
      <vt:lpstr>Task Force Recommendations: Meaningful Consultations</vt:lpstr>
      <vt:lpstr>Topics and Questions for Consultation: Meaningful Consultations </vt:lpstr>
      <vt:lpstr>Theme Three</vt:lpstr>
      <vt:lpstr>Barrier Removal and Reasonable Progress</vt:lpstr>
      <vt:lpstr>Task Force Recommendations: Barrier Removal and Reasonable Progress</vt:lpstr>
      <vt:lpstr>Discussion Questions: Barrier Removal and Reasonable Progress</vt:lpstr>
      <vt:lpstr>Regulatory Oversight, Penalties, and Complaints</vt:lpstr>
      <vt:lpstr>Task Force Recommendations: Regulatory Oversight, Penalties, and Complaints</vt:lpstr>
      <vt:lpstr>Discussion Questions: Regulatory Oversight, Penalties, and Complaints</vt:lpstr>
      <vt:lpstr>Theme Four</vt:lpstr>
      <vt:lpstr>Reporting Frequency and Data Transparency</vt:lpstr>
      <vt:lpstr>Task Force Recommendations: Reporting Frequency and Data Transparency</vt:lpstr>
      <vt:lpstr>Discussion Questions: Measuring Success and Reporting</vt:lpstr>
      <vt:lpstr>Discussion Questions: Other</vt:lpstr>
      <vt:lpstr>Next Steps</vt:lpstr>
    </vt:vector>
  </TitlesOfParts>
  <Company>TBS-SCT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Perrier, Matthew C.</dc:creator>
  <cp:lastModifiedBy>Luketa, Laura</cp:lastModifiedBy>
  <cp:revision>84</cp:revision>
  <cp:lastPrinted>2023-04-06T14:04:33Z</cp:lastPrinted>
  <dcterms:created xsi:type="dcterms:W3CDTF">2015-11-06T15:38:40Z</dcterms:created>
  <dcterms:modified xsi:type="dcterms:W3CDTF">2024-05-31T15:36:28Z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0ae614d2-e518-4ef1-a5c0-a3bc3a01a186</vt:lpwstr>
  </property>
  <property fmtid="{D5CDD505-2E9C-101B-9397-08002B2CF9AE}" pid="3" name="TBSSCTCLASSIFICATION">
    <vt:lpwstr>No Classification Selected</vt:lpwstr>
  </property>
  <property fmtid="{D5CDD505-2E9C-101B-9397-08002B2CF9AE}" pid="4" name="SECCLASS">
    <vt:lpwstr>CLASSN</vt:lpwstr>
  </property>
  <property fmtid="{D5CDD505-2E9C-101B-9397-08002B2CF9AE}" pid="5" name="MSIP_Label_3d0ca00b-3f0e-465a-aac7-1a6a22fcea40_Enabled">
    <vt:lpwstr>true</vt:lpwstr>
  </property>
  <property fmtid="{D5CDD505-2E9C-101B-9397-08002B2CF9AE}" pid="6" name="MSIP_Label_3d0ca00b-3f0e-465a-aac7-1a6a22fcea40_SetDate">
    <vt:lpwstr>2023-01-18T20:58:21Z</vt:lpwstr>
  </property>
  <property fmtid="{D5CDD505-2E9C-101B-9397-08002B2CF9AE}" pid="7" name="MSIP_Label_3d0ca00b-3f0e-465a-aac7-1a6a22fcea40_Method">
    <vt:lpwstr>Privileged</vt:lpwstr>
  </property>
  <property fmtid="{D5CDD505-2E9C-101B-9397-08002B2CF9AE}" pid="8" name="MSIP_Label_3d0ca00b-3f0e-465a-aac7-1a6a22fcea40_Name">
    <vt:lpwstr>3d0ca00b-3f0e-465a-aac7-1a6a22fcea40</vt:lpwstr>
  </property>
  <property fmtid="{D5CDD505-2E9C-101B-9397-08002B2CF9AE}" pid="9" name="MSIP_Label_3d0ca00b-3f0e-465a-aac7-1a6a22fcea40_SiteId">
    <vt:lpwstr>6397df10-4595-4047-9c4f-03311282152b</vt:lpwstr>
  </property>
  <property fmtid="{D5CDD505-2E9C-101B-9397-08002B2CF9AE}" pid="10" name="MSIP_Label_3d0ca00b-3f0e-465a-aac7-1a6a22fcea40_ActionId">
    <vt:lpwstr>cec8afe0-c19d-4447-8364-7d055a3d09c8</vt:lpwstr>
  </property>
  <property fmtid="{D5CDD505-2E9C-101B-9397-08002B2CF9AE}" pid="11" name="MSIP_Label_3d0ca00b-3f0e-465a-aac7-1a6a22fcea40_ContentBits">
    <vt:lpwstr>1</vt:lpwstr>
  </property>
  <property fmtid="{D5CDD505-2E9C-101B-9397-08002B2CF9AE}" pid="12" name="ContentTypeId">
    <vt:lpwstr>0x010100BBCB07D787428D439B0E0E430918D71F</vt:lpwstr>
  </property>
  <property fmtid="{D5CDD505-2E9C-101B-9397-08002B2CF9AE}" pid="13" name="MediaServiceImageTags">
    <vt:lpwstr/>
  </property>
  <property fmtid="{D5CDD505-2E9C-101B-9397-08002B2CF9AE}" pid="14" name="_dlc_DocIdItemGuid">
    <vt:lpwstr>f1129d4b-1778-4e1e-adad-fcad3ba873b3</vt:lpwstr>
  </property>
</Properties>
</file>