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15"/>
  </p:notesMasterIdLst>
  <p:sldIdLst>
    <p:sldId id="256" r:id="rId8"/>
    <p:sldId id="261" r:id="rId9"/>
    <p:sldId id="257" r:id="rId10"/>
    <p:sldId id="260" r:id="rId11"/>
    <p:sldId id="272" r:id="rId12"/>
    <p:sldId id="258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C7F941-8BD8-9061-996D-F3BD04EC81AA}" name="Bourdages, Jacinthe (elle la she her)" initials="JB" userId="S::jacinthe.bourdages@justice.gc.ca::16c9819d-5b09-4005-b255-bd6df34cbf6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dle, Karen (she her hers elle la lui)" initials="KP" lastIdx="2" clrIdx="0">
    <p:extLst>
      <p:ext uri="{19B8F6BF-5375-455C-9EA6-DF929625EA0E}">
        <p15:presenceInfo xmlns:p15="http://schemas.microsoft.com/office/powerpoint/2012/main" userId="S::Karen.Peddle@justice.gc.ca::cbde1257-df83-4d8a-97c7-7549d9b5ca3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216" autoAdjust="0"/>
  </p:normalViewPr>
  <p:slideViewPr>
    <p:cSldViewPr snapToGrid="0">
      <p:cViewPr varScale="1">
        <p:scale>
          <a:sx n="63" d="100"/>
          <a:sy n="63" d="100"/>
        </p:scale>
        <p:origin x="804" y="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F4B5E-470F-499A-A3ED-2A7181B76187}" type="datetimeFigureOut">
              <a:rPr lang="en-CA" smtClean="0"/>
              <a:t>2025-11-21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574C7-93E2-4E5E-B469-970851DC6FA6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7551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3363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113BB-3795-D4DB-32C6-96A391405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>
            <a:extLst>
              <a:ext uri="{FF2B5EF4-FFF2-40B4-BE49-F238E27FC236}">
                <a16:creationId xmlns:a16="http://schemas.microsoft.com/office/drawing/2014/main" id="{E545B0C3-63EA-0C60-F8B5-9D3EFE195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4E2FFA9-90BF-C7B8-28A9-BFFB180F4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A14A57-50D0-8409-4E0E-D59DCE4F1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283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9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F2D99-B16F-2755-C951-97EE7D3B1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>
            <a:extLst>
              <a:ext uri="{FF2B5EF4-FFF2-40B4-BE49-F238E27FC236}">
                <a16:creationId xmlns:a16="http://schemas.microsoft.com/office/drawing/2014/main" id="{00852AF7-F81E-033C-4087-C09991F50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3E6C605-F0D5-2A2C-89AD-B77B5B1896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35EE0D-3DDB-7E0D-53C0-48F2655D7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053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34448-A806-BA02-88B6-2B7112B7A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>
            <a:extLst>
              <a:ext uri="{FF2B5EF4-FFF2-40B4-BE49-F238E27FC236}">
                <a16:creationId xmlns:a16="http://schemas.microsoft.com/office/drawing/2014/main" id="{DF94952A-9794-133F-E46F-47E27F74E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D0EA528-D5B5-38AD-490B-37885C427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E4CC5B-024C-0C7E-C679-C4A5CA559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7795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BC399-5FC4-11DC-6352-32A4CAA47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>
            <a:extLst>
              <a:ext uri="{FF2B5EF4-FFF2-40B4-BE49-F238E27FC236}">
                <a16:creationId xmlns:a16="http://schemas.microsoft.com/office/drawing/2014/main" id="{6001F304-A480-4557-07CA-5939175337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E1AF850-D3D1-35A5-D0DF-7BD62054B2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4F613C-B4F8-FFE2-0CEB-22754D6A3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3735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6B9CB-33EE-0678-A80D-1799252C6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>
            <a:extLst>
              <a:ext uri="{FF2B5EF4-FFF2-40B4-BE49-F238E27FC236}">
                <a16:creationId xmlns:a16="http://schemas.microsoft.com/office/drawing/2014/main" id="{8EDB3508-048E-2B3A-748E-CC00D3CAC7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1EAC004-8194-ECD2-ABF5-BE9E75EEE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FC4830-7470-FF4B-C0BE-8625F748D1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574C7-93E2-4E5E-B469-970851DC6FA6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84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E8450-ADB9-E358-05C4-BB96F48B9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8E745-0E22-FC9B-4D39-00C7489CB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8AEE-019F-D367-8B70-86A19A4B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F6BCA-0CB7-4F75-A4F5-C61031B7FF50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F7BD6-F615-83A9-FA8A-88FC1E41B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73A1E-A9BE-703D-B26F-3F5BAF76D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744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4B311-8F6C-F4F0-66CC-3016519C8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CDB02A-431D-1D22-9449-30A7D3B6C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2535-4FD0-9C91-CBAF-933813EA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1869-4C8A-4498-B131-C3C6A39B4DDB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B4604-4AAF-C32E-0647-22E10BF68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99652-DF1A-C6C9-7ED6-3FD74089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27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B3A85-3333-430B-4DE9-F12641FF9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B8F22E-742D-C96B-5D32-1B7BDE960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51654-484A-781C-4243-A6CCBE33A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8FDD-7FE0-483F-BE2A-476980709C15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4C78F-F22A-7528-D452-8AE83F53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F4CE7-BCB6-286E-BABF-A5BB3A3D7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722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EDF77-AC84-CBFA-9BD0-932DDFA32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3CF28-0F4C-3AD3-0F7F-06C63EB83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189B2-6277-2F3D-7988-21940814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1169-AA75-453C-8345-4C254956600A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564E2-2F51-D0AC-BDEF-6B2536FB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940AA-091A-0759-A592-C904B0E3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959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9521-7484-A991-A05A-555B2164B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0187D-16BA-71DE-F4F3-F5796AAE9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230ED-2D73-DC01-C1A5-0147C642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6083B-B20C-4F07-BD19-25710E754008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7A7FC-2DC0-6B54-D2CA-3F9A748A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07F29-64C6-4D62-95E7-DA517294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132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49500-F965-7E7C-B0A5-1FEE0F63E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F273B-D268-62CF-A8AB-1B0A7A9E07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28FF0-B76F-65A5-A5EB-A3623395E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5F54-ED6B-344D-A902-DAE7CBC6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6B8C-A21B-4366-9F18-4C08D3BA793A}" type="datetime1">
              <a:rPr lang="en-CA" smtClean="0"/>
              <a:t>2025-11-21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A6DAE-1B5F-D8EC-B8A5-C47460FC4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38556-181C-6A8F-7170-F4BC13F2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158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48B2F-FA8A-969A-7FC8-DB301F71D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B22C6-5DEC-9864-E622-B8A41CCD6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72908-2269-DAA7-1071-A7679CEAE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17512-53B9-1D97-193F-B09873F1C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066E04-01C0-94D5-DD1C-F7504C058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CDE9F-7EE0-A3BB-FC02-D68AC92A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ECC6A-3532-4C50-9573-B22066F17180}" type="datetime1">
              <a:rPr lang="en-CA" smtClean="0"/>
              <a:t>2025-11-21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C5AB0-659F-1382-7581-AB4A6E59D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7E7598-288B-85FE-4D47-C55C89B2B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63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52D3-E328-7466-7416-4B55AEC93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AA193B-F72E-6057-E9DB-39987DBEC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F9F49-CB66-4E8E-B003-A14673F1B5E4}" type="datetime1">
              <a:rPr lang="en-CA" smtClean="0"/>
              <a:t>2025-11-21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52693-DF17-DCF3-1320-7A2DEE72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01543D-DCD9-7315-0509-B73A17A6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121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8E16DA-DD35-50A8-A909-97C724BE0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A82A-5BB0-4ED9-9DFA-4678BEF3A8C5}" type="datetime1">
              <a:rPr lang="en-CA" smtClean="0"/>
              <a:t>2025-11-21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24BDF0-24B0-FF49-398C-2966253A6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234CE-3BE6-84F9-8D76-C015F559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60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E2066-9902-0529-9900-A7EA8265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3BF07-0AE8-0A3D-14AD-7E67DF983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C6CFE1-158E-2802-7004-99A5D70E8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E8B7A6-57EE-7F94-326A-0C30F95AF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EF36-A9A1-423F-A114-3126DDFFCC96}" type="datetime1">
              <a:rPr lang="en-CA" smtClean="0"/>
              <a:t>2025-11-21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2987B-8075-1AF0-1C42-454F8E52E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288FA-6FAE-43EB-4D3E-537D8FC75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498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E5F7F-9E90-DD7B-2FA8-A6F52F1AE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0434F2-347A-4FC8-F86D-56E08B6A3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417C9-EFCE-58EE-21DA-BC6606AB0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02292-DDF5-8114-A195-69DF7A501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715D-D223-4FBB-9C39-7C0F2524F0F3}" type="datetime1">
              <a:rPr lang="en-CA" smtClean="0"/>
              <a:t>2025-11-21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E7584-5DC8-4357-4346-04C1B0E5C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BB241-A67E-CFF4-AB9A-90204B87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264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13B8D-0E55-9506-E436-5AEE92164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6C852-78B0-9482-1BD7-EC447E6F1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96BFC-11EA-C062-363E-7312CB440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259DC-8A12-4596-9BEA-CACD22222167}" type="datetime1">
              <a:rPr lang="en-CA" smtClean="0"/>
              <a:t>2025-11-21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9827A-E207-CDDB-67F0-0C5FB37DC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58CC0-67E4-4D05-9DF5-FEB242D75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C1AD8-80D0-4154-A7C0-BA63B2C63BB0}" type="slidenum">
              <a:rPr lang="en-CA" smtClean="0"/>
              <a:t>‹n°›</a:t>
            </a:fld>
            <a:endParaRPr lang="en-CA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71C4006-446C-8B26-0E78-BC92D5BAA91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604375" y="190500"/>
            <a:ext cx="24399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12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 / NON CLASSIFIÉ</a:t>
            </a:r>
          </a:p>
        </p:txBody>
      </p:sp>
    </p:spTree>
    <p:extLst>
      <p:ext uri="{BB962C8B-B14F-4D97-AF65-F5344CB8AC3E}">
        <p14:creationId xmlns:p14="http://schemas.microsoft.com/office/powerpoint/2010/main" val="65658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blue and white background&#10;&#10;Description automatically generated">
            <a:extLst>
              <a:ext uri="{FF2B5EF4-FFF2-40B4-BE49-F238E27FC236}">
                <a16:creationId xmlns:a16="http://schemas.microsoft.com/office/drawing/2014/main" id="{CB75BAC2-8E72-7EB2-5E96-E69A48A94C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383" y="-175846"/>
            <a:ext cx="12192000" cy="70338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ABCC13-AD8A-EBE0-3A90-03BCC23F6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619" y="854005"/>
            <a:ext cx="10032762" cy="2387600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bg1"/>
                </a:solidFill>
              </a:rPr>
              <a:t>Les langues officielles: </a:t>
            </a:r>
            <a:br>
              <a:rPr lang="en-CA" dirty="0">
                <a:solidFill>
                  <a:schemeClr val="bg1"/>
                </a:solidFill>
              </a:rPr>
            </a:br>
            <a:r>
              <a:rPr lang="en-CA" dirty="0">
                <a:solidFill>
                  <a:schemeClr val="bg1"/>
                </a:solidFill>
              </a:rPr>
              <a:t>comment Justice Canada </a:t>
            </a:r>
            <a:r>
              <a:rPr lang="en-CA" dirty="0" err="1">
                <a:solidFill>
                  <a:schemeClr val="bg1"/>
                </a:solidFill>
              </a:rPr>
              <a:t>innove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E510E-A15B-1388-608B-BC075AE5E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33449"/>
          </a:xfrm>
        </p:spPr>
        <p:txBody>
          <a:bodyPr>
            <a:normAutofit/>
          </a:bodyPr>
          <a:lstStyle/>
          <a:p>
            <a:r>
              <a:rPr lang="en-CA" sz="2200" dirty="0">
                <a:solidFill>
                  <a:schemeClr val="bg1"/>
                </a:solidFill>
              </a:rPr>
              <a:t>Karen Peddle, </a:t>
            </a:r>
            <a:r>
              <a:rPr lang="en-CA" sz="2200" dirty="0" err="1">
                <a:solidFill>
                  <a:schemeClr val="bg1"/>
                </a:solidFill>
              </a:rPr>
              <a:t>analyste</a:t>
            </a:r>
            <a:r>
              <a:rPr lang="en-CA" sz="2200" dirty="0">
                <a:solidFill>
                  <a:schemeClr val="bg1"/>
                </a:solidFill>
              </a:rPr>
              <a:t> </a:t>
            </a:r>
            <a:r>
              <a:rPr lang="en-CA" sz="2200" dirty="0" err="1">
                <a:solidFill>
                  <a:schemeClr val="bg1"/>
                </a:solidFill>
              </a:rPr>
              <a:t>principale</a:t>
            </a:r>
            <a:r>
              <a:rPr lang="en-CA" sz="2200" dirty="0">
                <a:solidFill>
                  <a:schemeClr val="bg1"/>
                </a:solidFill>
              </a:rPr>
              <a:t> des politiques</a:t>
            </a:r>
          </a:p>
          <a:p>
            <a:r>
              <a:rPr lang="en-CA" sz="2200" dirty="0">
                <a:solidFill>
                  <a:schemeClr val="bg1"/>
                </a:solidFill>
              </a:rPr>
              <a:t>Karina D. Yelle, </a:t>
            </a:r>
            <a:r>
              <a:rPr lang="en-CA" sz="2200" dirty="0" err="1">
                <a:solidFill>
                  <a:schemeClr val="bg1"/>
                </a:solidFill>
              </a:rPr>
              <a:t>directrice</a:t>
            </a:r>
            <a:r>
              <a:rPr lang="en-CA" sz="2200" dirty="0">
                <a:solidFill>
                  <a:schemeClr val="bg1"/>
                </a:solidFill>
              </a:rPr>
              <a:t> </a:t>
            </a:r>
            <a:r>
              <a:rPr lang="en-CA" sz="2200" dirty="0" err="1">
                <a:solidFill>
                  <a:schemeClr val="bg1"/>
                </a:solidFill>
              </a:rPr>
              <a:t>adjointe</a:t>
            </a:r>
            <a:r>
              <a:rPr lang="en-CA" sz="2200" dirty="0">
                <a:solidFill>
                  <a:schemeClr val="bg1"/>
                </a:solidFill>
              </a:rPr>
              <a:t> et </a:t>
            </a:r>
            <a:r>
              <a:rPr lang="en-CA" sz="2200" dirty="0" err="1">
                <a:solidFill>
                  <a:schemeClr val="bg1"/>
                </a:solidFill>
              </a:rPr>
              <a:t>avocate</a:t>
            </a:r>
            <a:r>
              <a:rPr lang="en-CA" sz="2200" dirty="0">
                <a:solidFill>
                  <a:schemeClr val="bg1"/>
                </a:solidFill>
              </a:rPr>
              <a:t>-conseil</a:t>
            </a:r>
          </a:p>
          <a:p>
            <a:endParaRPr lang="en-CA" sz="1600" dirty="0">
              <a:solidFill>
                <a:schemeClr val="bg1"/>
              </a:solidFill>
            </a:endParaRPr>
          </a:p>
          <a:p>
            <a:r>
              <a:rPr lang="en-CA" sz="1600" dirty="0">
                <a:solidFill>
                  <a:schemeClr val="bg1"/>
                </a:solidFill>
              </a:rPr>
              <a:t>Direction des langues officielles, équipe Justice en langue officielles</a:t>
            </a:r>
          </a:p>
          <a:p>
            <a:r>
              <a:rPr lang="en-CA" sz="1600">
                <a:solidFill>
                  <a:schemeClr val="bg1"/>
                </a:solidFill>
              </a:rPr>
              <a:t>18 </a:t>
            </a:r>
            <a:r>
              <a:rPr lang="en-CA" sz="1600" dirty="0">
                <a:solidFill>
                  <a:schemeClr val="bg1"/>
                </a:solidFill>
              </a:rPr>
              <a:t>Novembre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F45BD-BD8F-F1FE-1DAA-B76AAF54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820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64695-8A76-CF77-1A82-FC74040AA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1E1DD0-92DC-D826-E068-CC9DD719F3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780"/>
            <a:ext cx="12192000" cy="123490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92E6F0-9B58-01CD-3ACF-E9A825E3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5780"/>
            <a:ext cx="10439400" cy="1234908"/>
          </a:xfrm>
        </p:spPr>
        <p:txBody>
          <a:bodyPr>
            <a:normAutofit/>
          </a:bodyPr>
          <a:lstStyle/>
          <a:p>
            <a:pPr algn="ctr"/>
            <a:r>
              <a:rPr lang="en-CA" sz="3600" dirty="0" err="1">
                <a:solidFill>
                  <a:schemeClr val="bg1"/>
                </a:solidFill>
              </a:rPr>
              <a:t>Accomplissements</a:t>
            </a:r>
            <a:r>
              <a:rPr lang="en-CA" sz="3600" dirty="0">
                <a:solidFill>
                  <a:schemeClr val="bg1"/>
                </a:solidFill>
              </a:rPr>
              <a:t> </a:t>
            </a:r>
            <a:r>
              <a:rPr lang="en-CA" sz="3600" dirty="0" err="1">
                <a:solidFill>
                  <a:schemeClr val="bg1"/>
                </a:solidFill>
              </a:rPr>
              <a:t>depuis</a:t>
            </a:r>
            <a:r>
              <a:rPr lang="en-CA" sz="3600" dirty="0">
                <a:solidFill>
                  <a:schemeClr val="bg1"/>
                </a:solidFill>
              </a:rPr>
              <a:t> la modernisation de la </a:t>
            </a:r>
            <a:r>
              <a:rPr lang="en-CA" sz="3600" i="1" dirty="0">
                <a:solidFill>
                  <a:schemeClr val="bg1"/>
                </a:solidFill>
              </a:rPr>
              <a:t>Loi sur les langues officielles</a:t>
            </a:r>
            <a:r>
              <a:rPr lang="en-CA" sz="3600" dirty="0">
                <a:solidFill>
                  <a:schemeClr val="bg1"/>
                </a:solidFill>
              </a:rPr>
              <a:t> (LLO)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C4FA3-DF2F-A388-4EC3-2FF36306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2</a:t>
            </a:fld>
            <a:endParaRPr lang="en-CA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3027F38-EDC6-5DAE-AB0F-8BE1247265A7}"/>
              </a:ext>
            </a:extLst>
          </p:cNvPr>
          <p:cNvSpPr txBox="1"/>
          <p:nvPr/>
        </p:nvSpPr>
        <p:spPr>
          <a:xfrm>
            <a:off x="329610" y="1846939"/>
            <a:ext cx="11589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2200" strike="sngStrik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200" dirty="0"/>
              <a:t>Outils / formations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200" dirty="0"/>
              <a:t>Nouvelles initiatives pour le Réseau ministériel des coordonnateurs responsables de la mise en œuvre de l’article 41 de la </a:t>
            </a:r>
            <a:r>
              <a:rPr lang="fr-CA" sz="2200" i="1" dirty="0"/>
              <a:t>Loi sur les langues officielles </a:t>
            </a:r>
            <a:r>
              <a:rPr lang="fr-CA" sz="2200" dirty="0"/>
              <a:t>(Réseau 41)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200" dirty="0"/>
              <a:t>Nouvelles initiatives pour le Groupe de travail FPT sur l’accès à la justice dans les deux langues officielles (Groupe de travail FPT) et le Comité consultatif sur l’accès à la justice dans les deux langues officielles (Comité consultatif)</a:t>
            </a:r>
            <a:endParaRPr lang="fr-CA" sz="2000" strike="sngStrik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02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8F1E529-DE6E-57DF-2785-1D36539A8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780"/>
            <a:ext cx="12192000" cy="123490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075BEB-5636-0EAB-40EE-28F1D9D0E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>
                <a:solidFill>
                  <a:schemeClr val="bg1"/>
                </a:solidFill>
              </a:rPr>
              <a:t>Outils</a:t>
            </a:r>
            <a:r>
              <a:rPr lang="en-CA" dirty="0">
                <a:solidFill>
                  <a:schemeClr val="bg1"/>
                </a:solidFill>
              </a:rPr>
              <a:t> / formation : </a:t>
            </a:r>
            <a:r>
              <a:rPr lang="en-CA" dirty="0" err="1">
                <a:solidFill>
                  <a:schemeClr val="bg1"/>
                </a:solidFill>
              </a:rPr>
              <a:t>Partie</a:t>
            </a:r>
            <a:r>
              <a:rPr lang="en-CA" dirty="0">
                <a:solidFill>
                  <a:schemeClr val="bg1"/>
                </a:solidFill>
              </a:rPr>
              <a:t> VII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2508D-50A3-6281-FC21-4828A4D1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55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6D43-2BE3-2958-5C80-39CCDBE32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0D1FB-444F-5895-253E-D12FA6526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bg1"/>
                </a:solidFill>
              </a:rPr>
              <a:t>Réseau 41 age 1 de 2)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3F2EA-5A6A-1647-6DED-A349898D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4</a:t>
            </a:fld>
            <a:endParaRPr lang="en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660590E-DBF1-47FF-B5E1-B85477CDE7E2}"/>
              </a:ext>
            </a:extLst>
          </p:cNvPr>
          <p:cNvSpPr txBox="1"/>
          <p:nvPr/>
        </p:nvSpPr>
        <p:spPr>
          <a:xfrm>
            <a:off x="751292" y="1872095"/>
            <a:ext cx="1115820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200" b="1" dirty="0"/>
              <a:t>Introduction</a:t>
            </a:r>
            <a:r>
              <a:rPr lang="fr-CA" sz="2200" dirty="0"/>
              <a:t>: fonctionnement de notre Réseau</a:t>
            </a:r>
          </a:p>
          <a:p>
            <a:endParaRPr lang="fr-CA" sz="2200" dirty="0"/>
          </a:p>
          <a:p>
            <a:r>
              <a:rPr lang="fr-CA" sz="2200" b="1" dirty="0"/>
              <a:t>Initiatives</a:t>
            </a:r>
            <a:r>
              <a:rPr lang="fr-CA" sz="22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3 nouvelles initiatives pour favoriser la collaboration entre les différents coordonnateurs de programmes/politiques du Réseau 41 et les coordonnateurs régionaux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CA" dirty="0"/>
              <a:t>Informer les coordonnateurs régionaux d’éléments dont le ministère est mis au fait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CA" dirty="0"/>
              <a:t>Visites de courtoisie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fr-CA" dirty="0"/>
              <a:t>Suivi avec les coordonnateurs régionaux quant aux projets financés ayant une lentille langues officielles</a:t>
            </a: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Partage de listes d’organisations de communautés de langue officielle en situation minoritaire par région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Création d’une identité visuelle pour le Réseau 41 pour des fins de documentation, de sensibilisation et de reconnaissance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9" name="Content Placeholder 8" descr="A close up of a white background">
            <a:extLst>
              <a:ext uri="{FF2B5EF4-FFF2-40B4-BE49-F238E27FC236}">
                <a16:creationId xmlns:a16="http://schemas.microsoft.com/office/drawing/2014/main" id="{97004C21-774E-2D7E-7D8C-73178D17A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1091"/>
            <a:ext cx="10515600" cy="1653629"/>
          </a:xfrm>
        </p:spPr>
      </p:pic>
    </p:spTree>
    <p:extLst>
      <p:ext uri="{BB962C8B-B14F-4D97-AF65-F5344CB8AC3E}">
        <p14:creationId xmlns:p14="http://schemas.microsoft.com/office/powerpoint/2010/main" val="52990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FE125-286D-04E0-8B82-4BF36711F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621AA9-DA57-7DF3-D943-A33070F3A0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780"/>
            <a:ext cx="12192000" cy="123490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EBF1A3-F217-E7C1-E3F3-91A0EE65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bg1"/>
                </a:solidFill>
              </a:rPr>
              <a:t>Réseau 41 (page 2 de 2)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19A37-FEB0-8FFB-8EC0-1DE639B1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5</a:t>
            </a:fld>
            <a:endParaRPr lang="en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106C30-6128-CEC2-DAB9-0065D52147E8}"/>
              </a:ext>
            </a:extLst>
          </p:cNvPr>
          <p:cNvSpPr txBox="1"/>
          <p:nvPr/>
        </p:nvSpPr>
        <p:spPr>
          <a:xfrm>
            <a:off x="728990" y="2017061"/>
            <a:ext cx="1092961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Mise à jour de notre Guide du Réseau 41 suivant la LLO modernisée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Mise à jour de notre liste de coordonnateurs afin d’ajouter de nouveaux programmes pouvant avoir une lentille langues officielles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Rencontres bilatérales régulières avec les coordonnateurs qui le désirent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Publication sur notre site web externe: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dirty="0"/>
              <a:t>Plans d’action ministériel sur les langues officielles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dirty="0"/>
              <a:t>Bilan sur les </a:t>
            </a:r>
            <a:r>
              <a:rPr lang="fr-CA"/>
              <a:t>langues officielles</a:t>
            </a:r>
          </a:p>
          <a:p>
            <a:pPr lvl="1"/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Lors de la journée des langues officielles, publication sur notre site web externe de notre Bulletin Justice en langues officielles</a:t>
            </a: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2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EAC48-88D7-126C-4E56-E5FFF5DF6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9805E2-3155-2473-7881-1E62B55A18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780"/>
            <a:ext cx="12192000" cy="123490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223A41-887D-32AD-DEB8-BA69B107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87" y="365125"/>
            <a:ext cx="11467701" cy="1325563"/>
          </a:xfrm>
        </p:spPr>
        <p:txBody>
          <a:bodyPr>
            <a:normAutofit/>
          </a:bodyPr>
          <a:lstStyle/>
          <a:p>
            <a:r>
              <a:rPr lang="en-CA" sz="4000">
                <a:solidFill>
                  <a:schemeClr val="bg1"/>
                </a:solidFill>
              </a:rPr>
              <a:t>Nouvelles </a:t>
            </a:r>
            <a:r>
              <a:rPr lang="en-CA" sz="4000" dirty="0">
                <a:solidFill>
                  <a:schemeClr val="bg1"/>
                </a:solidFill>
              </a:rPr>
              <a:t>initiatives avec </a:t>
            </a:r>
            <a:r>
              <a:rPr lang="en-CA" sz="4000" dirty="0" err="1">
                <a:solidFill>
                  <a:schemeClr val="bg1"/>
                </a:solidFill>
              </a:rPr>
              <a:t>nos</a:t>
            </a:r>
            <a:r>
              <a:rPr lang="en-CA" sz="4000" dirty="0">
                <a:solidFill>
                  <a:schemeClr val="bg1"/>
                </a:solidFill>
              </a:rPr>
              <a:t> </a:t>
            </a:r>
            <a:r>
              <a:rPr lang="en-CA" sz="4000" dirty="0" err="1">
                <a:solidFill>
                  <a:schemeClr val="bg1"/>
                </a:solidFill>
              </a:rPr>
              <a:t>intervenants</a:t>
            </a:r>
            <a:r>
              <a:rPr lang="en-CA" sz="4000" dirty="0">
                <a:solidFill>
                  <a:schemeClr val="bg1"/>
                </a:solidFill>
              </a:rPr>
              <a:t> externes – Comité </a:t>
            </a:r>
            <a:r>
              <a:rPr lang="en-CA" sz="4000" dirty="0" err="1">
                <a:solidFill>
                  <a:schemeClr val="bg1"/>
                </a:solidFill>
              </a:rPr>
              <a:t>consultatif</a:t>
            </a:r>
            <a:r>
              <a:rPr lang="en-CA" sz="4000" dirty="0">
                <a:solidFill>
                  <a:schemeClr val="bg1"/>
                </a:solidFill>
              </a:rPr>
              <a:t> et Groupe de travail FPT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0D151-CD47-D39B-E897-1B036AD35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6</a:t>
            </a:fld>
            <a:endParaRPr lang="en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1FA547-71F3-1B11-48C9-BD5738610058}"/>
              </a:ext>
            </a:extLst>
          </p:cNvPr>
          <p:cNvSpPr txBox="1"/>
          <p:nvPr/>
        </p:nvSpPr>
        <p:spPr>
          <a:xfrm>
            <a:off x="362149" y="1930430"/>
            <a:ext cx="1168453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900" dirty="0"/>
              <a:t>Rencontres bilatérales avec les intervenants qui le demandent (membres du Groupe de travail FPT et du Comité consultatif)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900" dirty="0"/>
              <a:t>Présentation au Groupe de travail FPT et au Comité consultatif sur des données relatives au rendement et aux résultats du Fonds d’appui sur l’accès à la justice dans les deux langues officielles (2024 et 2025)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900" dirty="0"/>
              <a:t>En 2024, sondage des membres du Comité consultatif pour connaître leurs enjeux prioritaires portant sur l’accès à la justice dans les deux langues officielles; Analyse comparative des résultats et présentation de ces résultats à l’externe.  Pour 2025, le sondage se fera en direct et des discussions suivront.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900" dirty="0"/>
              <a:t>IA: (1) Présentation de l’outil IA Otto de Justice Canada au Groupe de travail FPT, and (2) d</a:t>
            </a:r>
            <a:r>
              <a:rPr lang="en-US" sz="1900" dirty="0" err="1"/>
              <a:t>epuis</a:t>
            </a:r>
            <a:r>
              <a:rPr lang="en-US" sz="1900" dirty="0"/>
              <a:t> 2024, </a:t>
            </a:r>
            <a:r>
              <a:rPr lang="en-US" sz="1900" dirty="0" err="1"/>
              <a:t>utilisation</a:t>
            </a:r>
            <a:r>
              <a:rPr lang="en-US" sz="1900" dirty="0"/>
              <a:t> </a:t>
            </a:r>
            <a:r>
              <a:rPr lang="fr-CA" sz="1900" dirty="0"/>
              <a:t>de nouvelles technologies de traduction (p.ex. </a:t>
            </a:r>
            <a:r>
              <a:rPr lang="fr-CA" sz="1900" dirty="0" err="1"/>
              <a:t>Wordly</a:t>
            </a:r>
            <a:r>
              <a:rPr lang="fr-CA" sz="1900" dirty="0"/>
              <a:t>) dans le cadre des rencontres du Comité consultatif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900" dirty="0"/>
              <a:t>En 2025, pour les membres du Comité consultatif: présentation des coordonnateurs de programmes/politiques et de leur programme/politique respectif et présentation du Bilan sur les langues officielles du ministère.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9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ED281-FFD4-48BD-882F-729E2780B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B00015-6C18-502F-D720-18BD3D7D7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0452"/>
            <a:ext cx="12192000" cy="123490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F1370-AE0D-B706-B9E4-8CBD0AD0C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452"/>
            <a:ext cx="10515600" cy="1325563"/>
          </a:xfrm>
        </p:spPr>
        <p:txBody>
          <a:bodyPr/>
          <a:lstStyle/>
          <a:p>
            <a:r>
              <a:rPr lang="en-CA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52FDF-7118-79E1-8D3A-3C29C1FBF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1AD8-80D0-4154-A7C0-BA63B2C63BB0}" type="slidenum">
              <a:rPr lang="en-CA" smtClean="0"/>
              <a:t>7</a:t>
            </a:fld>
            <a:endParaRPr lang="en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EE479D-D44E-06E8-527E-FEDF67FB6314}"/>
              </a:ext>
            </a:extLst>
          </p:cNvPr>
          <p:cNvSpPr txBox="1"/>
          <p:nvPr/>
        </p:nvSpPr>
        <p:spPr>
          <a:xfrm>
            <a:off x="728990" y="2006427"/>
            <a:ext cx="109642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Justice en langues officielles: jelo.jol@justice.gc.ca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dirty="0"/>
          </a:p>
          <a:p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2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WCc xmlns="b725f225-bea6-44e9-8570-dad8cce9101e" xsi:nil="true"/>
    <Final xmlns="b725f225-bea6-44e9-8570-dad8cce9101e">true</Final>
    <DWEmailDate xmlns="b725f225-bea6-44e9-8570-dad8cce9101e" xsi:nil="true"/>
    <TaxKeywordTaxHTField xmlns="b725f225-bea6-44e9-8570-dad8cce9101e">
      <Terms xmlns="http://schemas.microsoft.com/office/infopath/2007/PartnerControls"/>
    </TaxKeywordTaxHTField>
    <Archived xmlns="b725f225-bea6-44e9-8570-dad8cce9101e">No</Archived>
    <TaxCatchAll xmlns="b725f225-bea6-44e9-8570-dad8cce9101e">
      <Value>807</Value>
      <Value>2</Value>
      <Value>72</Value>
      <Value>191</Value>
      <Value>21</Value>
    </TaxCatchAll>
    <DWFrom xmlns="b725f225-bea6-44e9-8570-dad8cce9101e" xsi:nil="true"/>
    <i155234f7ce9406785afd802285f54b6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46e30526-9ff0-4654-a636-aa8b02ed351c</TermId>
        </TermInfo>
      </Terms>
    </i155234f7ce9406785afd802285f54b6>
    <j1b5dcd4430249c18cbaee35a4c35ad9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 Languages Directorate</TermName>
          <TermId xmlns="http://schemas.microsoft.com/office/infopath/2007/PartnerControls">e5db8f36-a325-4282-a13d-ab4928960037</TermId>
        </TermInfo>
      </Terms>
    </j1b5dcd4430249c18cbaee35a4c35ad9>
    <DWEmailSubject xmlns="b725f225-bea6-44e9-8570-dad8cce9101e" xsi:nil="true"/>
    <paf1ef07923d4093b7c49d613771fe3b xmlns="b725f225-bea6-44e9-8570-dad8cce9101e">
      <Terms xmlns="http://schemas.microsoft.com/office/infopath/2007/PartnerControls"/>
    </paf1ef07923d4093b7c49d613771fe3b>
    <p98d4e7371714dd68ba8ead81c2f0b01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Bilingual</TermName>
          <TermId xmlns="http://schemas.microsoft.com/office/infopath/2007/PartnerControls">3d7669d6-9001-4b69-8208-0ed7705b24f4</TermId>
        </TermInfo>
      </Terms>
    </p98d4e7371714dd68ba8ead81c2f0b01>
    <DWHasAttachments xmlns="b725f225-bea6-44e9-8570-dad8cce9101e">false</DWHasAttachments>
    <MailPreviewData xmlns="b725f225-bea6-44e9-8570-dad8cce9101e" xsi:nil="true"/>
    <b6e2b5c1b9f145019440d5a90b55edf8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 services</TermName>
          <TermId xmlns="http://schemas.microsoft.com/office/infopath/2007/PartnerControls">207e5ab6-8803-45a2-94c0-a2155549c02d</TermId>
        </TermInfo>
      </Terms>
    </b6e2b5c1b9f145019440d5a90b55edf8>
    <i93b4daf849840eeaef05c05bfeec49d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</TermName>
          <TermId xmlns="http://schemas.microsoft.com/office/infopath/2007/PartnerControls">9887cdf5-356f-419d-987f-39ff91e10a9c</TermId>
        </TermInfo>
      </Terms>
    </i93b4daf849840eeaef05c05bfeec49d>
    <DWTo xmlns="b725f225-bea6-44e9-8570-dad8cce9101e" xsi:nil="true"/>
    <File_x0020_Number xmlns="b725f225-bea6-44e9-8570-dad8cce9101e" xsi:nil="true"/>
    <_dlc_DocId xmlns="a69b41b6-c66e-46ec-8509-9fdfcc18a838">1014-807751155-118</_dlc_DocId>
    <_dlc_DocIdUrl xmlns="a69b41b6-c66e-46ec-8509-9fdfcc18a838">
      <Url>https://collaboration.justice.gc.ca/ts/pllss-sdpsl/olad-dlo/_layouts/15/DocIdRedir.aspx?ID=1014-807751155-118</Url>
      <Description>1014-807751155-118</Description>
    </_dlc_DocIdUrl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Justice Document" ma:contentTypeID="0x010100BA8611C8BA8DB2418B4D4CF993FC9B62009C4D8E22A6A2A5478E6B6EA332CAD405" ma:contentTypeVersion="149" ma:contentTypeDescription="" ma:contentTypeScope="" ma:versionID="4e47820c3407d54d01dc5d86320e8227">
  <xsd:schema xmlns:xsd="http://www.w3.org/2001/XMLSchema" xmlns:xs="http://www.w3.org/2001/XMLSchema" xmlns:p="http://schemas.microsoft.com/office/2006/metadata/properties" xmlns:ns2="b725f225-bea6-44e9-8570-dad8cce9101e" xmlns:ns3="a69b41b6-c66e-46ec-8509-9fdfcc18a838" targetNamespace="http://schemas.microsoft.com/office/2006/metadata/properties" ma:root="true" ma:fieldsID="9bea1f1a7895d21c88db3cbf891b6869" ns2:_="" ns3:_="">
    <xsd:import namespace="b725f225-bea6-44e9-8570-dad8cce9101e"/>
    <xsd:import namespace="a69b41b6-c66e-46ec-8509-9fdfcc18a838"/>
    <xsd:element name="properties">
      <xsd:complexType>
        <xsd:sequence>
          <xsd:element name="documentManagement">
            <xsd:complexType>
              <xsd:all>
                <xsd:element ref="ns2:j1b5dcd4430249c18cbaee35a4c35ad9" minOccurs="0"/>
                <xsd:element ref="ns2:TaxCatchAll" minOccurs="0"/>
                <xsd:element ref="ns2:TaxCatchAllLabel" minOccurs="0"/>
                <xsd:element ref="ns2:b6e2b5c1b9f145019440d5a90b55edf8" minOccurs="0"/>
                <xsd:element ref="ns2:i93b4daf849840eeaef05c05bfeec49d" minOccurs="0"/>
                <xsd:element ref="ns2:p98d4e7371714dd68ba8ead81c2f0b01" minOccurs="0"/>
                <xsd:element ref="ns2:i155234f7ce9406785afd802285f54b6" minOccurs="0"/>
                <xsd:element ref="ns2:File_x0020_Number" minOccurs="0"/>
                <xsd:element ref="ns2:TaxKeywordTaxHTField" minOccurs="0"/>
                <xsd:element ref="ns2:Archived" minOccurs="0"/>
                <xsd:element ref="ns2:Final" minOccurs="0"/>
                <xsd:element ref="ns2:paf1ef07923d4093b7c49d613771fe3b" minOccurs="0"/>
                <xsd:element ref="ns2:DWFrom" minOccurs="0"/>
                <xsd:element ref="ns2:DWTo" minOccurs="0"/>
                <xsd:element ref="ns2:DWCc" minOccurs="0"/>
                <xsd:element ref="ns2:DWEmailSubject" minOccurs="0"/>
                <xsd:element ref="ns2:DWHasAttachments" minOccurs="0"/>
                <xsd:element ref="ns2:DWEmailDate" minOccurs="0"/>
                <xsd:element ref="ns2:MailPreview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5f225-bea6-44e9-8570-dad8cce9101e" elementFormDefault="qualified">
    <xsd:import namespace="http://schemas.microsoft.com/office/2006/documentManagement/types"/>
    <xsd:import namespace="http://schemas.microsoft.com/office/infopath/2007/PartnerControls"/>
    <xsd:element name="j1b5dcd4430249c18cbaee35a4c35ad9" ma:index="8" ma:taxonomy="true" ma:internalName="j1b5dcd4430249c18cbaee35a4c35ad9" ma:taxonomyFieldName="Organisation" ma:displayName="Organisation" ma:readOnly="false" ma:default="191;#Official Languages Directorate|e5db8f36-a325-4282-a13d-ab4928960037" ma:fieldId="{31b5dcd4-4302-49c1-8cba-ee35a4c35ad9}" ma:sspId="35648788-ecba-4b04-acbd-732497e0cf61" ma:termSetId="84f0215e-65c0-40e7-bc93-875151567c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ce60a19-b001-44fe-bb90-1ee0b577f459}" ma:internalName="TaxCatchAll" ma:showField="CatchAllData" ma:web="a69b41b6-c66e-46ec-8509-9fdfcc18a8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ce60a19-b001-44fe-bb90-1ee0b577f459}" ma:internalName="TaxCatchAllLabel" ma:readOnly="true" ma:showField="CatchAllDataLabel" ma:web="a69b41b6-c66e-46ec-8509-9fdfcc18a8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6e2b5c1b9f145019440d5a90b55edf8" ma:index="12" ma:taxonomy="true" ma:internalName="b6e2b5c1b9f145019440d5a90b55edf8" ma:taxonomyFieldName="Subject1" ma:displayName="Subject" ma:readOnly="false" ma:default="8;#JUS Working Groups and Committees|53e1bb1c-fc48-42e3-9521-c303835b7eed" ma:fieldId="{b6e2b5c1-b9f1-4501-9440-d5a90b55edf8}" ma:sspId="35648788-ecba-4b04-acbd-732497e0cf61" ma:termSetId="f370bc38-93b5-4f05-b213-d037f4953e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3b4daf849840eeaef05c05bfeec49d" ma:index="14" ma:taxonomy="true" ma:internalName="i93b4daf849840eeaef05c05bfeec49d" ma:taxonomyFieldName="Document_x0020_type" ma:displayName="Document type" ma:readOnly="false" ma:default="11;#Reference Material|659dca7e-a8d7-40c1-8cf8-dda595ddb68a" ma:fieldId="{293b4daf-8498-40ee-aef0-5c05bfeec49d}" ma:sspId="35648788-ecba-4b04-acbd-732497e0cf61" ma:termSetId="0f0ac3ff-8dbb-42b5-89e8-f9c0db08d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98d4e7371714dd68ba8ead81c2f0b01" ma:index="16" ma:taxonomy="true" ma:internalName="p98d4e7371714dd68ba8ead81c2f0b01" ma:taxonomyFieldName="Language1" ma:displayName="Language" ma:readOnly="false" ma:default="1;#English|a4bed915-78d8-458e-a073-85b2d5287cd2" ma:fieldId="{998d4e73-7171-4dd6-8ba8-ead81c2f0b01}" ma:sspId="35648788-ecba-4b04-acbd-732497e0cf61" ma:termSetId="d8f9ee4c-8009-4a39-b4e3-1804e0ffca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55234f7ce9406785afd802285f54b6" ma:index="18" ma:taxonomy="true" ma:internalName="i155234f7ce9406785afd802285f54b6" ma:taxonomyFieldName="Security" ma:displayName="Security" ma:default="2;#Unclassified|46e30526-9ff0-4654-a636-aa8b02ed351c" ma:fieldId="{2155234f-7ce9-4067-85af-d802285f54b6}" ma:sspId="35648788-ecba-4b04-acbd-732497e0cf61" ma:termSetId="034b84e2-83a5-49f9-8e55-1e1dcc71e5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_x0020_Number" ma:index="20" nillable="true" ma:displayName="File Number" ma:internalName="File_x0020_Number">
      <xsd:simpleType>
        <xsd:restriction base="dms:Text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35648788-ecba-4b04-acbd-732497e0cf6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Archived" ma:index="23" nillable="true" ma:displayName="Archived" ma:default="No" ma:format="Dropdown" ma:hidden="true" ma:internalName="Archived" ma:readOnly="false">
      <xsd:simpleType>
        <xsd:restriction base="dms:Choice">
          <xsd:enumeration value="No"/>
          <xsd:enumeration value="Yes"/>
        </xsd:restriction>
      </xsd:simpleType>
    </xsd:element>
    <xsd:element name="Final" ma:index="24" nillable="true" ma:displayName="Final" ma:default="0" ma:internalName="Final">
      <xsd:simpleType>
        <xsd:restriction base="dms:Boolean"/>
      </xsd:simpleType>
    </xsd:element>
    <xsd:element name="paf1ef07923d4093b7c49d613771fe3b" ma:index="25" nillable="true" ma:taxonomy="true" ma:internalName="paf1ef07923d4093b7c49d613771fe3b" ma:taxonomyFieldName="Fiscal_x0020_Year" ma:displayName="Fiscal Year" ma:default="" ma:fieldId="{9af1ef07-923d-4093-b7c4-9d613771fe3b}" ma:sspId="35648788-ecba-4b04-acbd-732497e0cf61" ma:termSetId="a8aa7fdb-df41-4efd-a7ce-79adda59bb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WFrom" ma:index="27" nillable="true" ma:displayName="From" ma:description="This field auto-populates for emails." ma:internalName="DWFrom">
      <xsd:simpleType>
        <xsd:restriction base="dms:Text">
          <xsd:maxLength value="255"/>
        </xsd:restriction>
      </xsd:simpleType>
    </xsd:element>
    <xsd:element name="DWTo" ma:index="28" nillable="true" ma:displayName="To" ma:description="This field auto-populates for emails." ma:internalName="DWTo">
      <xsd:simpleType>
        <xsd:restriction base="dms:Note">
          <xsd:maxLength value="255"/>
        </xsd:restriction>
      </xsd:simpleType>
    </xsd:element>
    <xsd:element name="DWCc" ma:index="29" nillable="true" ma:displayName="Cc" ma:description="This field auto-populates for emails." ma:internalName="DWCc">
      <xsd:simpleType>
        <xsd:restriction base="dms:Note">
          <xsd:maxLength value="255"/>
        </xsd:restriction>
      </xsd:simpleType>
    </xsd:element>
    <xsd:element name="DWEmailSubject" ma:index="30" nillable="true" ma:displayName="EmailSubject" ma:description="This field auto-populates for emails." ma:internalName="DWEmailSubject">
      <xsd:simpleType>
        <xsd:restriction base="dms:Text">
          <xsd:maxLength value="255"/>
        </xsd:restriction>
      </xsd:simpleType>
    </xsd:element>
    <xsd:element name="DWHasAttachments" ma:index="31" nillable="true" ma:displayName="Has Attachments" ma:default="0" ma:description="This field auto-populates for emails." ma:internalName="DWHasAttachments">
      <xsd:simpleType>
        <xsd:restriction base="dms:Boolean"/>
      </xsd:simpleType>
    </xsd:element>
    <xsd:element name="DWEmailDate" ma:index="32" nillable="true" ma:displayName="EmailDate" ma:description="This field auto-populates for emails." ma:format="DateTime" ma:internalName="DWEmailDate">
      <xsd:simpleType>
        <xsd:restriction base="dms:DateTime"/>
      </xsd:simpleType>
    </xsd:element>
    <xsd:element name="MailPreviewData" ma:index="33" nillable="true" ma:displayName="MailPreviewData" ma:description="Required for Harmon.ie to enable the Email Preview feature" ma:hidden="true" ma:internalName="MailPreviewData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9b41b6-c66e-46ec-8509-9fdfcc18a838" elementFormDefault="qualified">
    <xsd:import namespace="http://schemas.microsoft.com/office/2006/documentManagement/types"/>
    <xsd:import namespace="http://schemas.microsoft.com/office/infopath/2007/PartnerControls"/>
    <xsd:element name="_dlc_DocId" ma:index="3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haredContentType xmlns="Microsoft.SharePoint.Taxonomy.ContentTypeSync" SourceId="35648788-ecba-4b04-acbd-732497e0cf61" ContentTypeId="0x010100BA8611C8BA8DB2418B4D4CF993FC9B62" PreviousValue="false"/>
</file>

<file path=customXml/itemProps1.xml><?xml version="1.0" encoding="utf-8"?>
<ds:datastoreItem xmlns:ds="http://schemas.openxmlformats.org/officeDocument/2006/customXml" ds:itemID="{ED3F3994-D97B-42DF-AAFB-4C4C0F4176B5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67157766-72D7-4D21-A08B-B162F8D48D9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F4ED7B-ED51-446C-8913-E1CC6699C53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C26FC4F-34B3-4257-96D9-1E15E6065474}">
  <ds:schemaRefs>
    <ds:schemaRef ds:uri="http://schemas.microsoft.com/office/infopath/2007/PartnerControls"/>
    <ds:schemaRef ds:uri="b725f225-bea6-44e9-8570-dad8cce9101e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a69b41b6-c66e-46ec-8509-9fdfcc18a838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F6815A31-F76B-4705-92C0-E1A3577D28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25f225-bea6-44e9-8570-dad8cce9101e"/>
    <ds:schemaRef ds:uri="a69b41b6-c66e-46ec-8509-9fdfcc18a8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84B4807B-387F-447B-9A39-D7752506F48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5256</TotalTime>
  <Words>555</Words>
  <Application>Microsoft Office PowerPoint</Application>
  <PresentationFormat>Grand écran</PresentationFormat>
  <Paragraphs>75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Les langues officielles:  comment Justice Canada innove</vt:lpstr>
      <vt:lpstr>Accomplissements depuis la modernisation de la Loi sur les langues officielles (LLO)</vt:lpstr>
      <vt:lpstr>Outils / formation : Partie VII</vt:lpstr>
      <vt:lpstr>Réseau 41 age 1 de 2) </vt:lpstr>
      <vt:lpstr>Réseau 41 (page 2 de 2) </vt:lpstr>
      <vt:lpstr>Nouvelles initiatives avec nos intervenants externes – Comité consultatif et Groupe de travail FPT</vt:lpstr>
      <vt:lpstr>Questions?</vt:lpstr>
    </vt:vector>
  </TitlesOfParts>
  <Company>Justice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Venne, Ginette</dc:creator>
  <cp:keywords/>
  <cp:lastModifiedBy>Gauthier, Jean-Guy</cp:lastModifiedBy>
  <cp:revision>28</cp:revision>
  <dcterms:created xsi:type="dcterms:W3CDTF">2023-10-25T19:59:24Z</dcterms:created>
  <dcterms:modified xsi:type="dcterms:W3CDTF">2025-11-21T13:18:55Z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0x010100BA8611C8BA8DB2418B4D4CF993FC9B62009C4D8E22A6A2A5478E6B6EA332CAD405</vt:lpwstr>
  </property>
  <property fmtid="{D5CDD505-2E9C-101B-9397-08002B2CF9AE}" pid="3" name="TaxKeyword">
    <vt:lpwstr/>
  </property>
  <property fmtid="{D5CDD505-2E9C-101B-9397-08002B2CF9AE}" pid="4" name="Security">
    <vt:lpwstr>2;#Unclassified|46e30526-9ff0-4654-a636-aa8b02ed351c</vt:lpwstr>
  </property>
  <property fmtid="{D5CDD505-2E9C-101B-9397-08002B2CF9AE}" pid="5" name="Organisation">
    <vt:lpwstr>191;#Official Languages Directorate|e5db8f36-a325-4282-a13d-ab4928960037</vt:lpwstr>
  </property>
  <property fmtid="{D5CDD505-2E9C-101B-9397-08002B2CF9AE}" pid="6" name="Language1">
    <vt:lpwstr>72;#Bilingual|3d7669d6-9001-4b69-8208-0ed7705b24f4</vt:lpwstr>
  </property>
  <property fmtid="{D5CDD505-2E9C-101B-9397-08002B2CF9AE}" pid="7" name="Subject1">
    <vt:lpwstr>21;#Administrative services|207e5ab6-8803-45a2-94c0-a2155549c02d</vt:lpwstr>
  </property>
  <property fmtid="{D5CDD505-2E9C-101B-9397-08002B2CF9AE}" pid="8" name="Fiscal Year">
    <vt:lpwstr/>
  </property>
  <property fmtid="{D5CDD505-2E9C-101B-9397-08002B2CF9AE}" pid="9" name="Document type">
    <vt:lpwstr>807;#Administrative|9887cdf5-356f-419d-987f-39ff91e10a9c</vt:lpwstr>
  </property>
  <property fmtid="{D5CDD505-2E9C-101B-9397-08002B2CF9AE}" pid="10" name="_dlc_DocIdItemGuid">
    <vt:lpwstr>a6e022f0-d5a1-435e-a023-3171be2689fd</vt:lpwstr>
  </property>
  <property fmtid="{D5CDD505-2E9C-101B-9397-08002B2CF9AE}" pid="11" name="Order">
    <vt:r8>10000</vt:r8>
  </property>
  <property fmtid="{D5CDD505-2E9C-101B-9397-08002B2CF9AE}" pid="12" name="ce5d5464925c4dff8dedc526eed0378f">
    <vt:lpwstr/>
  </property>
  <property fmtid="{D5CDD505-2E9C-101B-9397-08002B2CF9AE}" pid="13" name="FileType1">
    <vt:lpwstr/>
  </property>
  <property fmtid="{D5CDD505-2E9C-101B-9397-08002B2CF9AE}" pid="14" name="Category2">
    <vt:lpwstr/>
  </property>
  <property fmtid="{D5CDD505-2E9C-101B-9397-08002B2CF9AE}" pid="15" name="Areas of Practice">
    <vt:lpwstr/>
  </property>
  <property fmtid="{D5CDD505-2E9C-101B-9397-08002B2CF9AE}" pid="16" name="d9e43cfa77064552b7f2c08afa85b05f">
    <vt:lpwstr/>
  </property>
  <property fmtid="{D5CDD505-2E9C-101B-9397-08002B2CF9AE}" pid="17" name="o3c5bb5e6342430985bfa72fbf8830b6">
    <vt:lpwstr/>
  </property>
  <property fmtid="{D5CDD505-2E9C-101B-9397-08002B2CF9AE}" pid="18" name="LEXCourtLevel">
    <vt:lpwstr/>
  </property>
  <property fmtid="{D5CDD505-2E9C-101B-9397-08002B2CF9AE}" pid="19" name="Category1">
    <vt:lpwstr/>
  </property>
  <property fmtid="{D5CDD505-2E9C-101B-9397-08002B2CF9AE}" pid="20" name="ocb9e50a2dbb4c02884e7fc13588e9d7">
    <vt:lpwstr/>
  </property>
  <property fmtid="{D5CDD505-2E9C-101B-9397-08002B2CF9AE}" pid="21" name="nabe869b5d1e4e3da4a7c2ceffa4fc68">
    <vt:lpwstr/>
  </property>
  <property fmtid="{D5CDD505-2E9C-101B-9397-08002B2CF9AE}" pid="22" name="MSIP_Label_3d0ca00b-3f0e-465a-aac7-1a6a22fcea40_Enabled">
    <vt:lpwstr>true</vt:lpwstr>
  </property>
  <property fmtid="{D5CDD505-2E9C-101B-9397-08002B2CF9AE}" pid="23" name="MSIP_Label_3d0ca00b-3f0e-465a-aac7-1a6a22fcea40_SetDate">
    <vt:lpwstr>2025-11-21T13:18:33Z</vt:lpwstr>
  </property>
  <property fmtid="{D5CDD505-2E9C-101B-9397-08002B2CF9AE}" pid="24" name="MSIP_Label_3d0ca00b-3f0e-465a-aac7-1a6a22fcea40_Method">
    <vt:lpwstr>Privileged</vt:lpwstr>
  </property>
  <property fmtid="{D5CDD505-2E9C-101B-9397-08002B2CF9AE}" pid="25" name="MSIP_Label_3d0ca00b-3f0e-465a-aac7-1a6a22fcea40_Name">
    <vt:lpwstr>3d0ca00b-3f0e-465a-aac7-1a6a22fcea40</vt:lpwstr>
  </property>
  <property fmtid="{D5CDD505-2E9C-101B-9397-08002B2CF9AE}" pid="26" name="MSIP_Label_3d0ca00b-3f0e-465a-aac7-1a6a22fcea40_SiteId">
    <vt:lpwstr>6397df10-4595-4047-9c4f-03311282152b</vt:lpwstr>
  </property>
  <property fmtid="{D5CDD505-2E9C-101B-9397-08002B2CF9AE}" pid="27" name="MSIP_Label_3d0ca00b-3f0e-465a-aac7-1a6a22fcea40_ActionId">
    <vt:lpwstr>06259994-a3fd-473f-afd0-af085b925f73</vt:lpwstr>
  </property>
  <property fmtid="{D5CDD505-2E9C-101B-9397-08002B2CF9AE}" pid="28" name="MSIP_Label_3d0ca00b-3f0e-465a-aac7-1a6a22fcea40_ContentBits">
    <vt:lpwstr>1</vt:lpwstr>
  </property>
  <property fmtid="{D5CDD505-2E9C-101B-9397-08002B2CF9AE}" pid="29" name="MSIP_Label_3d0ca00b-3f0e-465a-aac7-1a6a22fcea40_Tag">
    <vt:lpwstr>10, 0, 1, 1</vt:lpwstr>
  </property>
  <property fmtid="{D5CDD505-2E9C-101B-9397-08002B2CF9AE}" pid="30" name="ClassificationContentMarkingHeaderLocations">
    <vt:lpwstr>Office Theme:8</vt:lpwstr>
  </property>
  <property fmtid="{D5CDD505-2E9C-101B-9397-08002B2CF9AE}" pid="31" name="ClassificationContentMarkingHeaderText">
    <vt:lpwstr>UNCLASSIFIED / NON CLASSIFIÉ</vt:lpwstr>
  </property>
</Properties>
</file>