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Lora" pitchFamily="2" charset="0"/>
      <p:regular r:id="rId32"/>
      <p:bold r:id="rId33"/>
      <p:italic r:id="rId34"/>
      <p:boldItalic r:id="rId35"/>
    </p:embeddedFont>
    <p:embeddedFont>
      <p:font typeface="Quattrocento Sans" panose="020B0604020202020204" charset="0"/>
      <p:regular r:id="rId36"/>
      <p:bold r:id="rId37"/>
      <p:italic r:id="rId38"/>
      <p:bold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1" autoAdjust="0"/>
    <p:restoredTop sz="86430" autoAdjust="0"/>
  </p:normalViewPr>
  <p:slideViewPr>
    <p:cSldViewPr snapToGrid="0">
      <p:cViewPr varScale="1">
        <p:scale>
          <a:sx n="124" d="100"/>
          <a:sy n="124" d="100"/>
        </p:scale>
        <p:origin x="102"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75dff95a9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g75dff95a9c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5dff95a9c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75dff95a9c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b5cb3df8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b5cb3df8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b5cb3df8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b5cb3df8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b5cb3df8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b5cb3df8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b5cb3df8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b5cb3df8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b5cb3df8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b5cb3df8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b5cb3df8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7b5cb3df80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Commençons ! 5 minutes</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Commencez par trouver une position confortable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Fermez les yeux ou concentrez-les sur un endroit de la pièce.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Inspirez profondément…………………………. Et expirez profondément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Détendez votre mâchoire et vos épaules. Inspirez à nouveau profondément…… et expirez à nouveau profondément.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Gardez votre respiration lente et détendue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Maintenant, imaginez regarder une fleur. De quelle couleur est-elle? Voyez les pétales, les feuilles, la tige. Imaginez regarder la fleur de très près. Voyez les détails fins de la fleur, y compris la texture des pétales, des gouttes d’eau, des grains de pollen.</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Passons maintenant à l’un des autres sens : l’ouïe.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le bruit des vagues qui se déversent sur le rivage. À quoi ressemble-t-il?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maintenant le bruit de la pluie sur un toit. À quoi ressemble chaque goutte lorsqu’elle atterrit?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Passons à notre odorat.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Vous marchez maintenant à travers une forêt entourée de pins odorants. Inspirez profondément. Quelle odeur sentent les arbres? Et la terre sous vos pieds ?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Concentrons-nous sur notre sens du goût.</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que votre aliment préféré vient d’apparaître devant vous. Prenez-en une bouchée (ou une gorgée). Quel goût a-t-il? Prenez un moment pour vraiment profiter du goût.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Passons à notre sens du toucher.</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une baignoire d’eau chaude. Imaginez placer vos pieds nus dans la baignoire d’eau. L’eau est agréablement chaude. Sentez l’eau chaude sur vos pieds, jusqu’aux chevilles. Maintenant, mettez le reste de votre corps dans l’eau. À quoi ressemble l’eau chaude contre votre peau?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Enfin, explorons notre sens du mouvement.</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Imaginez-vous allongé dans un hamac qui se balance doucement. Sentez le léger mouvement de la gauche [...] vers la droite [...] vers la gauche [...] vers la droite [...]. des mouvements calmants et répétitifs. Comment votre corps se sent-il lorsqu’il se balance lentement au-dessus du sol?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Inspirez profondément… et expirez profondément. Maintenant, ouvrez doucement les yeux et familiarisez-vous avec la pièce et les personnes qui vous entourent.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5dff95a9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g75dff95a9c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85995b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085995b9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b5cb3df8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b5cb3df8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b5cb3df80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b5cb3df8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b5cb3df8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b5cb3df8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b5cb3df8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7b5cb3df80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b582ae9d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b582ae9d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b5cb3df8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b5cb3df8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b5cb3df8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b5cb3df8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b5cb3df80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7b5cb3df80_0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085995b9e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1085995b9e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dff95a9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dff95a9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5dff95a9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75dff95a9c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5dff95a9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75dff95a9c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5dff95a9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75dff95a9c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5dff95a9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75dff95a9c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5dff95a9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75dff95a9c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1" name="Google Shape;11;p2"/>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400"/>
              <a:buNone/>
              <a:defRPr>
                <a:solidFill>
                  <a:srgbClr val="888888"/>
                </a:solidFill>
              </a:defRPr>
            </a:lvl1pPr>
            <a:lvl2pPr lvl="1" algn="ctr">
              <a:lnSpc>
                <a:spcPct val="100000"/>
              </a:lnSpc>
              <a:spcBef>
                <a:spcPts val="0"/>
              </a:spcBef>
              <a:spcAft>
                <a:spcPts val="0"/>
              </a:spcAft>
              <a:buSzPts val="2000"/>
              <a:buNone/>
              <a:defRPr>
                <a:solidFill>
                  <a:srgbClr val="888888"/>
                </a:solidFill>
              </a:defRPr>
            </a:lvl2pPr>
            <a:lvl3pPr lvl="2" algn="ctr">
              <a:lnSpc>
                <a:spcPct val="100000"/>
              </a:lnSpc>
              <a:spcBef>
                <a:spcPts val="0"/>
              </a:spcBef>
              <a:spcAft>
                <a:spcPts val="0"/>
              </a:spcAft>
              <a:buSzPts val="2000"/>
              <a:buNone/>
              <a:defRPr>
                <a:solidFill>
                  <a:srgbClr val="888888"/>
                </a:solidFill>
              </a:defRPr>
            </a:lvl3pPr>
            <a:lvl4pPr lvl="3" algn="ctr">
              <a:lnSpc>
                <a:spcPct val="100000"/>
              </a:lnSpc>
              <a:spcBef>
                <a:spcPts val="0"/>
              </a:spcBef>
              <a:spcAft>
                <a:spcPts val="0"/>
              </a:spcAft>
              <a:buSzPts val="1800"/>
              <a:buNone/>
              <a:defRPr>
                <a:solidFill>
                  <a:srgbClr val="888888"/>
                </a:solidFill>
              </a:defRPr>
            </a:lvl4pPr>
            <a:lvl5pPr lvl="4" algn="ctr">
              <a:lnSpc>
                <a:spcPct val="100000"/>
              </a:lnSpc>
              <a:spcBef>
                <a:spcPts val="0"/>
              </a:spcBef>
              <a:spcAft>
                <a:spcPts val="0"/>
              </a:spcAft>
              <a:buSzPts val="1800"/>
              <a:buNone/>
              <a:defRPr>
                <a:solidFill>
                  <a:srgbClr val="888888"/>
                </a:solidFill>
              </a:defRPr>
            </a:lvl5pPr>
            <a:lvl6pPr lvl="5" algn="ctr">
              <a:lnSpc>
                <a:spcPct val="100000"/>
              </a:lnSpc>
              <a:spcBef>
                <a:spcPts val="0"/>
              </a:spcBef>
              <a:spcAft>
                <a:spcPts val="0"/>
              </a:spcAft>
              <a:buSzPts val="1800"/>
              <a:buNone/>
              <a:defRPr>
                <a:solidFill>
                  <a:srgbClr val="888888"/>
                </a:solidFill>
              </a:defRPr>
            </a:lvl6pPr>
            <a:lvl7pPr lvl="6" algn="ctr">
              <a:lnSpc>
                <a:spcPct val="100000"/>
              </a:lnSpc>
              <a:spcBef>
                <a:spcPts val="0"/>
              </a:spcBef>
              <a:spcAft>
                <a:spcPts val="0"/>
              </a:spcAft>
              <a:buSzPts val="1800"/>
              <a:buNone/>
              <a:defRPr>
                <a:solidFill>
                  <a:srgbClr val="888888"/>
                </a:solidFill>
              </a:defRPr>
            </a:lvl7pPr>
            <a:lvl8pPr lvl="7" algn="ctr">
              <a:lnSpc>
                <a:spcPct val="100000"/>
              </a:lnSpc>
              <a:spcBef>
                <a:spcPts val="0"/>
              </a:spcBef>
              <a:spcAft>
                <a:spcPts val="0"/>
              </a:spcAft>
              <a:buSzPts val="1800"/>
              <a:buNone/>
              <a:defRPr>
                <a:solidFill>
                  <a:srgbClr val="888888"/>
                </a:solidFill>
              </a:defRPr>
            </a:lvl8pPr>
            <a:lvl9pPr lvl="8" algn="ctr">
              <a:lnSpc>
                <a:spcPct val="100000"/>
              </a:lnSpc>
              <a:spcBef>
                <a:spcPts val="0"/>
              </a:spcBef>
              <a:spcAft>
                <a:spcPts val="0"/>
              </a:spcAft>
              <a:buSzPts val="1800"/>
              <a:buNone/>
              <a:defRPr>
                <a:solidFill>
                  <a:srgbClr val="888888"/>
                </a:solidFill>
              </a:defRPr>
            </a:lvl9pPr>
          </a:lstStyle>
          <a:p>
            <a:endParaRPr/>
          </a:p>
        </p:txBody>
      </p:sp>
      <p:sp>
        <p:nvSpPr>
          <p:cNvPr id="12" name="Google Shape;12;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spTree>
      <p:nvGrpSpPr>
        <p:cNvPr id="1" name="Shape 15"/>
        <p:cNvGrpSpPr/>
        <p:nvPr/>
      </p:nvGrpSpPr>
      <p:grpSpPr>
        <a:xfrm>
          <a:off x="0" y="0"/>
          <a:ext cx="0" cy="0"/>
          <a:chOff x="0" y="0"/>
          <a:chExt cx="0" cy="0"/>
        </a:xfrm>
      </p:grpSpPr>
      <p:cxnSp>
        <p:nvCxnSpPr>
          <p:cNvPr id="16" name="Google Shape;16;p3"/>
          <p:cNvCxnSpPr/>
          <p:nvPr/>
        </p:nvCxnSpPr>
        <p:spPr>
          <a:xfrm>
            <a:off x="0" y="1131725"/>
            <a:ext cx="1375800" cy="0"/>
          </a:xfrm>
          <a:prstGeom prst="straightConnector1">
            <a:avLst/>
          </a:prstGeom>
          <a:noFill/>
          <a:ln w="9525" cap="flat" cmpd="sng">
            <a:solidFill>
              <a:srgbClr val="CCCCCC"/>
            </a:solidFill>
            <a:prstDash val="solid"/>
            <a:round/>
            <a:headEnd type="none" w="sm" len="sm"/>
            <a:tailEnd type="none" w="sm" len="sm"/>
          </a:ln>
        </p:spPr>
      </p:cxnSp>
      <p:sp>
        <p:nvSpPr>
          <p:cNvPr id="17" name="Google Shape;17;p3"/>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1381250" y="922668"/>
            <a:ext cx="3878400" cy="43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Lora"/>
              <a:buNone/>
              <a:defRPr sz="2000" b="1">
                <a:latin typeface="Lora"/>
                <a:ea typeface="Lora"/>
                <a:cs typeface="Lora"/>
                <a:sym typeface="Lora"/>
              </a:defRPr>
            </a:lvl1pPr>
            <a:lvl2pPr lvl="1"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9" name="Google Shape;19;p3"/>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20" name="Google Shape;20;p3"/>
          <p:cNvCxnSpPr/>
          <p:nvPr/>
        </p:nvCxnSpPr>
        <p:spPr>
          <a:xfrm>
            <a:off x="5265650" y="1131725"/>
            <a:ext cx="3878400" cy="0"/>
          </a:xfrm>
          <a:prstGeom prst="straightConnector1">
            <a:avLst/>
          </a:prstGeom>
          <a:noFill/>
          <a:ln w="9525" cap="flat" cmpd="sng">
            <a:solidFill>
              <a:srgbClr val="CCCCCC"/>
            </a:solidFill>
            <a:prstDash val="solid"/>
            <a:round/>
            <a:headEnd type="none" w="sm" len="sm"/>
            <a:tailEnd type="none" w="sm" len="sm"/>
          </a:ln>
        </p:spPr>
      </p:cxnSp>
      <p:sp>
        <p:nvSpPr>
          <p:cNvPr id="21" name="Google Shape;21;p3"/>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cxnSp>
        <p:nvCxnSpPr>
          <p:cNvPr id="24" name="Google Shape;24;p4"/>
          <p:cNvCxnSpPr/>
          <p:nvPr/>
        </p:nvCxnSpPr>
        <p:spPr>
          <a:xfrm>
            <a:off x="0" y="1131725"/>
            <a:ext cx="1375800" cy="0"/>
          </a:xfrm>
          <a:prstGeom prst="straightConnector1">
            <a:avLst/>
          </a:prstGeom>
          <a:noFill/>
          <a:ln w="9525" cap="flat" cmpd="sng">
            <a:solidFill>
              <a:srgbClr val="CCCCCC"/>
            </a:solidFill>
            <a:prstDash val="solid"/>
            <a:round/>
            <a:headEnd type="none" w="sm" len="sm"/>
            <a:tailEnd type="none" w="sm" len="sm"/>
          </a:ln>
        </p:spPr>
      </p:cxnSp>
      <p:sp>
        <p:nvSpPr>
          <p:cNvPr id="25" name="Google Shape;25;p4"/>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 name="Google Shape;26;p4"/>
          <p:cNvCxnSpPr/>
          <p:nvPr/>
        </p:nvCxnSpPr>
        <p:spPr>
          <a:xfrm>
            <a:off x="5265650" y="1131725"/>
            <a:ext cx="3878400" cy="0"/>
          </a:xfrm>
          <a:prstGeom prst="straightConnector1">
            <a:avLst/>
          </a:prstGeom>
          <a:noFill/>
          <a:ln w="9525" cap="flat" cmpd="sng">
            <a:solidFill>
              <a:srgbClr val="CCCCCC"/>
            </a:solidFill>
            <a:prstDash val="solid"/>
            <a:round/>
            <a:headEnd type="none" w="sm" len="sm"/>
            <a:tailEnd type="none" w="sm" len="sm"/>
          </a:ln>
        </p:spPr>
      </p:cxnSp>
      <p:sp>
        <p:nvSpPr>
          <p:cNvPr id="27" name="Google Shape;27;p4"/>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
        <p:cNvGrpSpPr/>
        <p:nvPr/>
      </p:nvGrpSpPr>
      <p:grpSpPr>
        <a:xfrm>
          <a:off x="0" y="0"/>
          <a:ext cx="0" cy="0"/>
          <a:chOff x="0" y="0"/>
          <a:chExt cx="0" cy="0"/>
        </a:xfrm>
      </p:grpSpPr>
      <p:cxnSp>
        <p:nvCxnSpPr>
          <p:cNvPr id="29" name="Google Shape;29;p5"/>
          <p:cNvCxnSpPr/>
          <p:nvPr/>
        </p:nvCxnSpPr>
        <p:spPr>
          <a:xfrm>
            <a:off x="-6025" y="4513729"/>
            <a:ext cx="9162000" cy="0"/>
          </a:xfrm>
          <a:prstGeom prst="straightConnector1">
            <a:avLst/>
          </a:prstGeom>
          <a:noFill/>
          <a:ln w="9525" cap="flat" cmpd="sng">
            <a:solidFill>
              <a:srgbClr val="CCCCCC"/>
            </a:solidFill>
            <a:prstDash val="solid"/>
            <a:round/>
            <a:headEnd type="none" w="sm" len="sm"/>
            <a:tailEnd type="none" w="sm" len="sm"/>
          </a:ln>
        </p:spPr>
      </p:cxnSp>
      <p:sp>
        <p:nvSpPr>
          <p:cNvPr id="30" name="Google Shape;30;p5"/>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sldNum" idx="12"/>
          </p:nvPr>
        </p:nvSpPr>
        <p:spPr>
          <a:xfrm>
            <a:off x="4297650" y="4791900"/>
            <a:ext cx="548700" cy="351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p:cSld name="TITLE_1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2105050" y="2238000"/>
            <a:ext cx="4933800" cy="819900"/>
          </a:xfrm>
          <a:prstGeom prst="rect">
            <a:avLst/>
          </a:prstGeom>
          <a:noFill/>
          <a:ln>
            <a:noFill/>
          </a:ln>
        </p:spPr>
        <p:txBody>
          <a:bodyPr spcFirstLastPara="1" wrap="square" lIns="91425" tIns="91425" rIns="91425" bIns="91425" anchor="b" anchorCtr="0">
            <a:noAutofit/>
          </a:bodyPr>
          <a:lstStyle>
            <a:lvl1pPr marL="457200" lvl="0" indent="-381000" algn="ctr">
              <a:lnSpc>
                <a:spcPct val="100000"/>
              </a:lnSpc>
              <a:spcBef>
                <a:spcPts val="600"/>
              </a:spcBef>
              <a:spcAft>
                <a:spcPts val="0"/>
              </a:spcAft>
              <a:buSzPts val="2400"/>
              <a:buFont typeface="Lora"/>
              <a:buChar char="◉"/>
              <a:defRPr sz="2400" i="1">
                <a:latin typeface="Lora"/>
                <a:ea typeface="Lora"/>
                <a:cs typeface="Lora"/>
                <a:sym typeface="Lora"/>
              </a:defRPr>
            </a:lvl1pPr>
            <a:lvl2pPr marL="914400" lvl="1" indent="-355600" algn="ctr">
              <a:lnSpc>
                <a:spcPct val="100000"/>
              </a:lnSpc>
              <a:spcBef>
                <a:spcPts val="0"/>
              </a:spcBef>
              <a:spcAft>
                <a:spcPts val="0"/>
              </a:spcAft>
              <a:buSzPts val="2000"/>
              <a:buFont typeface="Lora"/>
              <a:buChar char="○"/>
              <a:defRPr i="1">
                <a:latin typeface="Lora"/>
                <a:ea typeface="Lora"/>
                <a:cs typeface="Lora"/>
                <a:sym typeface="Lora"/>
              </a:defRPr>
            </a:lvl2pPr>
            <a:lvl3pPr marL="1371600" lvl="2" indent="-355600" algn="ctr">
              <a:lnSpc>
                <a:spcPct val="100000"/>
              </a:lnSpc>
              <a:spcBef>
                <a:spcPts val="0"/>
              </a:spcBef>
              <a:spcAft>
                <a:spcPts val="0"/>
              </a:spcAft>
              <a:buSzPts val="2000"/>
              <a:buFont typeface="Lora"/>
              <a:buChar char="■"/>
              <a:defRPr i="1">
                <a:latin typeface="Lora"/>
                <a:ea typeface="Lora"/>
                <a:cs typeface="Lora"/>
                <a:sym typeface="Lora"/>
              </a:defRPr>
            </a:lvl3pPr>
            <a:lvl4pPr marL="1828800" lvl="3" indent="-381000" algn="ctr">
              <a:lnSpc>
                <a:spcPct val="100000"/>
              </a:lnSpc>
              <a:spcBef>
                <a:spcPts val="0"/>
              </a:spcBef>
              <a:spcAft>
                <a:spcPts val="0"/>
              </a:spcAft>
              <a:buSzPts val="2400"/>
              <a:buFont typeface="Lora"/>
              <a:buChar char="●"/>
              <a:defRPr sz="2400" i="1">
                <a:latin typeface="Lora"/>
                <a:ea typeface="Lora"/>
                <a:cs typeface="Lora"/>
                <a:sym typeface="Lora"/>
              </a:defRPr>
            </a:lvl4pPr>
            <a:lvl5pPr marL="2286000" lvl="4" indent="-381000" algn="ctr">
              <a:lnSpc>
                <a:spcPct val="100000"/>
              </a:lnSpc>
              <a:spcBef>
                <a:spcPts val="0"/>
              </a:spcBef>
              <a:spcAft>
                <a:spcPts val="0"/>
              </a:spcAft>
              <a:buSzPts val="2400"/>
              <a:buFont typeface="Lora"/>
              <a:buChar char="○"/>
              <a:defRPr sz="2400" i="1">
                <a:latin typeface="Lora"/>
                <a:ea typeface="Lora"/>
                <a:cs typeface="Lora"/>
                <a:sym typeface="Lora"/>
              </a:defRPr>
            </a:lvl5pPr>
            <a:lvl6pPr marL="2743200" lvl="5" indent="-381000" algn="ctr">
              <a:lnSpc>
                <a:spcPct val="100000"/>
              </a:lnSpc>
              <a:spcBef>
                <a:spcPts val="0"/>
              </a:spcBef>
              <a:spcAft>
                <a:spcPts val="0"/>
              </a:spcAft>
              <a:buSzPts val="2400"/>
              <a:buFont typeface="Lora"/>
              <a:buChar char="■"/>
              <a:defRPr sz="2400" i="1">
                <a:latin typeface="Lora"/>
                <a:ea typeface="Lora"/>
                <a:cs typeface="Lora"/>
                <a:sym typeface="Lora"/>
              </a:defRPr>
            </a:lvl6pPr>
            <a:lvl7pPr marL="3200400" lvl="6" indent="-381000" algn="ctr">
              <a:lnSpc>
                <a:spcPct val="100000"/>
              </a:lnSpc>
              <a:spcBef>
                <a:spcPts val="0"/>
              </a:spcBef>
              <a:spcAft>
                <a:spcPts val="0"/>
              </a:spcAft>
              <a:buSzPts val="2400"/>
              <a:buFont typeface="Lora"/>
              <a:buChar char="●"/>
              <a:defRPr sz="2400" i="1">
                <a:latin typeface="Lora"/>
                <a:ea typeface="Lora"/>
                <a:cs typeface="Lora"/>
                <a:sym typeface="Lora"/>
              </a:defRPr>
            </a:lvl7pPr>
            <a:lvl8pPr marL="3657600" lvl="7" indent="-381000" algn="ctr">
              <a:lnSpc>
                <a:spcPct val="100000"/>
              </a:lnSpc>
              <a:spcBef>
                <a:spcPts val="0"/>
              </a:spcBef>
              <a:spcAft>
                <a:spcPts val="0"/>
              </a:spcAft>
              <a:buSzPts val="2400"/>
              <a:buFont typeface="Lora"/>
              <a:buChar char="○"/>
              <a:defRPr sz="2400" i="1">
                <a:latin typeface="Lora"/>
                <a:ea typeface="Lora"/>
                <a:cs typeface="Lora"/>
                <a:sym typeface="Lora"/>
              </a:defRPr>
            </a:lvl8pPr>
            <a:lvl9pPr marL="4114800" lvl="8" indent="-381000" algn="ctr">
              <a:lnSpc>
                <a:spcPct val="100000"/>
              </a:lnSpc>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34" name="Google Shape;34;p6"/>
          <p:cNvCxnSpPr/>
          <p:nvPr/>
        </p:nvCxnSpPr>
        <p:spPr>
          <a:xfrm>
            <a:off x="4584075" y="3676500"/>
            <a:ext cx="0" cy="1480500"/>
          </a:xfrm>
          <a:prstGeom prst="straightConnector1">
            <a:avLst/>
          </a:prstGeom>
          <a:noFill/>
          <a:ln w="9525" cap="flat" cmpd="sng">
            <a:solidFill>
              <a:srgbClr val="CCCCCC"/>
            </a:solidFill>
            <a:prstDash val="solid"/>
            <a:round/>
            <a:headEnd type="none" w="sm" len="sm"/>
            <a:tailEnd type="none" w="sm" len="sm"/>
          </a:ln>
        </p:spPr>
      </p:cxnSp>
      <p:sp>
        <p:nvSpPr>
          <p:cNvPr id="35" name="Google Shape;35;p6"/>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fr-CA" sz="3600" b="1" i="0" u="none" strike="noStrike" cap="none">
                <a:solidFill>
                  <a:srgbClr val="000000"/>
                </a:solidFill>
                <a:latin typeface="Lora"/>
                <a:ea typeface="Lora"/>
                <a:cs typeface="Lora"/>
                <a:sym typeface="Lora"/>
              </a:rPr>
              <a:t>“</a:t>
            </a:r>
            <a:endParaRPr sz="3600" b="1" i="0" u="none" strike="noStrike" cap="none">
              <a:solidFill>
                <a:srgbClr val="000000"/>
              </a:solidFill>
              <a:latin typeface="Lora"/>
              <a:ea typeface="Lora"/>
              <a:cs typeface="Lora"/>
              <a:sym typeface="Lora"/>
            </a:endParaRPr>
          </a:p>
        </p:txBody>
      </p:sp>
      <p:sp>
        <p:nvSpPr>
          <p:cNvPr id="37" name="Google Shape;37;p6"/>
          <p:cNvSpPr txBox="1">
            <a:spLocks noGrp="1"/>
          </p:cNvSpPr>
          <p:nvPr>
            <p:ph type="sldNum" idx="12"/>
          </p:nvPr>
        </p:nvSpPr>
        <p:spPr>
          <a:xfrm>
            <a:off x="4297650" y="1"/>
            <a:ext cx="5487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1"/>
        <p:cNvGrpSpPr/>
        <p:nvPr/>
      </p:nvGrpSpPr>
      <p:grpSpPr>
        <a:xfrm>
          <a:off x="0" y="0"/>
          <a:ext cx="0" cy="0"/>
          <a:chOff x="0" y="0"/>
          <a:chExt cx="0" cy="0"/>
        </a:xfrm>
      </p:grpSpPr>
      <p:sp>
        <p:nvSpPr>
          <p:cNvPr id="42" name="Google Shape;42;p7"/>
          <p:cNvSpPr txBox="1">
            <a:spLocks noGrp="1"/>
          </p:cNvSpPr>
          <p:nvPr>
            <p:ph type="ctrTitle" idx="4294967295"/>
          </p:nvPr>
        </p:nvSpPr>
        <p:spPr>
          <a:xfrm>
            <a:off x="736788" y="1675538"/>
            <a:ext cx="7772400" cy="116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000" dirty="0">
                <a:highlight>
                  <a:srgbClr val="FFE599"/>
                </a:highlight>
              </a:rPr>
              <a:t>  La psychologie de la créativité au travail</a:t>
            </a:r>
            <a:r>
              <a:rPr lang="fr-CA" sz="4000" dirty="0">
                <a:solidFill>
                  <a:srgbClr val="FFE599"/>
                </a:solidFill>
                <a:highlight>
                  <a:srgbClr val="FFE599"/>
                </a:highlight>
              </a:rPr>
              <a:t>..</a:t>
            </a:r>
            <a:endParaRPr sz="4000" b="1" i="0" u="none" strike="noStrike" cap="none" dirty="0">
              <a:solidFill>
                <a:srgbClr val="FFE599"/>
              </a:solidFill>
              <a:highlight>
                <a:srgbClr val="FFE599"/>
              </a:highlight>
              <a:latin typeface="Lora"/>
              <a:ea typeface="Lora"/>
              <a:cs typeface="Lora"/>
              <a:sym typeface="Lora"/>
            </a:endParaRPr>
          </a:p>
        </p:txBody>
      </p:sp>
      <p:pic>
        <p:nvPicPr>
          <p:cNvPr id="43" name="Google Shape;43;p7" descr="Loutre avec des lignes jaunes partant de la tête, indiquant une idée ou une pensée. "/>
          <p:cNvPicPr preferRelativeResize="0"/>
          <p:nvPr/>
        </p:nvPicPr>
        <p:blipFill>
          <a:blip r:embed="rId3">
            <a:alphaModFix/>
          </a:blip>
          <a:stretch>
            <a:fillRect/>
          </a:stretch>
        </p:blipFill>
        <p:spPr>
          <a:xfrm>
            <a:off x="3469225" y="2949252"/>
            <a:ext cx="2307551" cy="2307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6" name="Google Shape;59;p9">
            <a:extLst>
              <a:ext uri="{FF2B5EF4-FFF2-40B4-BE49-F238E27FC236}">
                <a16:creationId xmlns:a16="http://schemas.microsoft.com/office/drawing/2014/main" id="{82A863FE-1B71-44E0-97F0-89C692B2A099}"/>
              </a:ext>
            </a:extLst>
          </p:cNvPr>
          <p:cNvSpPr txBox="1">
            <a:spLocks/>
          </p:cNvSpPr>
          <p:nvPr/>
        </p:nvSpPr>
        <p:spPr>
          <a:xfrm>
            <a:off x="0" y="-266524"/>
            <a:ext cx="7772400" cy="266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n-US" sz="1200" b="0" dirty="0" err="1">
                <a:latin typeface="+mj-lt"/>
              </a:rPr>
              <a:t>Activité</a:t>
            </a:r>
            <a:r>
              <a:rPr lang="en-US" sz="1200" b="0" dirty="0">
                <a:latin typeface="+mj-lt"/>
              </a:rPr>
              <a:t> </a:t>
            </a:r>
            <a:r>
              <a:rPr lang="en-US" sz="1200" b="0" dirty="0" err="1">
                <a:latin typeface="+mj-lt"/>
              </a:rPr>
              <a:t>d'écriture</a:t>
            </a:r>
            <a:r>
              <a:rPr lang="en-US" sz="1200" b="0" dirty="0">
                <a:latin typeface="+mj-lt"/>
              </a:rPr>
              <a:t> libre 2 </a:t>
            </a:r>
            <a:endParaRPr lang="en-US" sz="1200" b="0" dirty="0">
              <a:highlight>
                <a:srgbClr val="FFE599"/>
              </a:highlight>
              <a:latin typeface="+mj-lt"/>
            </a:endParaRPr>
          </a:p>
        </p:txBody>
      </p:sp>
      <p:sp>
        <p:nvSpPr>
          <p:cNvPr id="137" name="Google Shape;137;p16"/>
          <p:cNvSpPr txBox="1">
            <a:spLocks noGrp="1"/>
          </p:cNvSpPr>
          <p:nvPr>
            <p:ph type="subTitle" idx="4294967295"/>
          </p:nvPr>
        </p:nvSpPr>
        <p:spPr>
          <a:xfrm>
            <a:off x="685800" y="210310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dirty="0"/>
          </a:p>
          <a:p>
            <a:pPr marL="0" marR="0" lvl="0" indent="0" algn="ctr" rtl="0">
              <a:lnSpc>
                <a:spcPct val="100000"/>
              </a:lnSpc>
              <a:spcBef>
                <a:spcPts val="600"/>
              </a:spcBef>
              <a:spcAft>
                <a:spcPts val="0"/>
              </a:spcAft>
              <a:buClr>
                <a:schemeClr val="dk1"/>
              </a:buClr>
              <a:buSzPts val="1100"/>
              <a:buFont typeface="Arial"/>
              <a:buNone/>
            </a:pPr>
            <a:r>
              <a:rPr lang="fr-CA" sz="1800" dirty="0"/>
              <a:t>Que signifie « jouer » pour vous? Quels sont certains des obstacles qui vous empêchent d’être enjoué?</a:t>
            </a:r>
            <a:endParaRPr sz="1800" dirty="0"/>
          </a:p>
        </p:txBody>
      </p:sp>
      <p:pic>
        <p:nvPicPr>
          <p:cNvPr id="139" name="Google Shape;139;p16" descr="Un morceau de papier avec l'image d'une empreinte de patte et un pinceau. "/>
          <p:cNvPicPr preferRelativeResize="0"/>
          <p:nvPr/>
        </p:nvPicPr>
        <p:blipFill>
          <a:blip r:embed="rId3">
            <a:alphaModFix/>
          </a:blip>
          <a:stretch>
            <a:fillRect/>
          </a:stretch>
        </p:blipFill>
        <p:spPr>
          <a:xfrm rot="-739463">
            <a:off x="3759187" y="3312061"/>
            <a:ext cx="1625630" cy="1625630"/>
          </a:xfrm>
          <a:prstGeom prst="rect">
            <a:avLst/>
          </a:prstGeom>
          <a:noFill/>
          <a:ln>
            <a:noFill/>
          </a:ln>
        </p:spPr>
      </p:pic>
      <p:sp>
        <p:nvSpPr>
          <p:cNvPr id="136" name="Google Shape;136;p16">
            <a:extLst>
              <a:ext uri="{C183D7F6-B498-43B3-948B-1728B52AA6E4}">
                <adec:decorative xmlns:adec="http://schemas.microsoft.com/office/drawing/2017/decorative" val="1"/>
              </a:ext>
            </a:extLst>
          </p:cNvPr>
          <p:cNvSpPr txBox="1">
            <a:spLocks noGrp="1"/>
          </p:cNvSpPr>
          <p:nvPr>
            <p:ph type="ctrTitle" idx="4294967295"/>
          </p:nvPr>
        </p:nvSpPr>
        <p:spPr>
          <a:xfrm>
            <a:off x="685800" y="747849"/>
            <a:ext cx="77724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800" dirty="0">
                <a:highlight>
                  <a:srgbClr val="FFE599"/>
                </a:highlight>
              </a:rPr>
              <a:t>Écriture libre</a:t>
            </a:r>
            <a:endParaRPr sz="4800" b="1" i="0" u="none" strike="noStrike" cap="none" dirty="0">
              <a:solidFill>
                <a:srgbClr val="000000"/>
              </a:solidFill>
              <a:highlight>
                <a:srgbClr val="FFE599"/>
              </a:highlight>
              <a:latin typeface="Lora"/>
              <a:ea typeface="Lora"/>
              <a:cs typeface="Lora"/>
              <a:sym typeface="Lora"/>
            </a:endParaRPr>
          </a:p>
        </p:txBody>
      </p:sp>
      <p:sp>
        <p:nvSpPr>
          <p:cNvPr id="2" name="Slide Number Placeholder 1">
            <a:extLst>
              <a:ext uri="{FF2B5EF4-FFF2-40B4-BE49-F238E27FC236}">
                <a16:creationId xmlns:a16="http://schemas.microsoft.com/office/drawing/2014/main" id="{91B2ECCA-A9EA-4B56-9055-79E9E4E5CAC7}"/>
              </a:ext>
            </a:extLst>
          </p:cNvPr>
          <p:cNvSpPr>
            <a:spLocks noGrp="1"/>
          </p:cNvSpPr>
          <p:nvPr>
            <p:ph type="sldNum" idx="12"/>
          </p:nvPr>
        </p:nvSpPr>
        <p:spPr>
          <a:xfrm>
            <a:off x="8458200" y="4740852"/>
            <a:ext cx="548700" cy="351600"/>
          </a:xfrm>
        </p:spPr>
        <p:txBody>
          <a:bodyPr/>
          <a:lstStyle/>
          <a:p>
            <a:pPr marL="0" lvl="0" indent="0" algn="ctr" rtl="0">
              <a:spcBef>
                <a:spcPts val="0"/>
              </a:spcBef>
              <a:spcAft>
                <a:spcPts val="0"/>
              </a:spcAft>
              <a:buNone/>
            </a:pPr>
            <a:fld id="{00000000-1234-1234-1234-123412341234}" type="slidenum">
              <a:rPr lang="fr-CA" smtClean="0"/>
              <a:t>10</a:t>
            </a:fld>
            <a:endParaRPr lang="fr-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1523292" y="922668"/>
            <a:ext cx="4196983"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L’espace de jeu</a:t>
            </a:r>
            <a:endParaRPr sz="1200" b="0" dirty="0">
              <a:highlight>
                <a:srgbClr val="FFE599"/>
              </a:highlight>
            </a:endParaRPr>
          </a:p>
        </p:txBody>
      </p:sp>
      <p:sp>
        <p:nvSpPr>
          <p:cNvPr id="145" name="Google Shape;145;p17"/>
          <p:cNvSpPr txBox="1">
            <a:spLocks noGrp="1"/>
          </p:cNvSpPr>
          <p:nvPr>
            <p:ph type="body" idx="1"/>
          </p:nvPr>
        </p:nvSpPr>
        <p:spPr>
          <a:xfrm>
            <a:off x="1381249" y="1331465"/>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Permet de multiples perspectives</a:t>
            </a:r>
            <a:endParaRPr sz="1800" dirty="0"/>
          </a:p>
          <a:p>
            <a:pPr marL="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Aide à être à l’aise avec l’incertitude </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Comprendre les problèmes de façon intuitive</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Expérience aussi agréable que gratifiante en soi</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Il n’est pas nécessaire d’être productif pour avoir un impact </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Intuitif </a:t>
            </a:r>
            <a:endParaRPr sz="1600" dirty="0"/>
          </a:p>
        </p:txBody>
      </p:sp>
      <p:pic>
        <p:nvPicPr>
          <p:cNvPr id="148" name="Google Shape;148;p17" descr="Un groupe de loutres."/>
          <p:cNvPicPr preferRelativeResize="0"/>
          <p:nvPr/>
        </p:nvPicPr>
        <p:blipFill rotWithShape="1">
          <a:blip r:embed="rId3">
            <a:alphaModFix/>
          </a:blip>
          <a:srcRect/>
          <a:stretch/>
        </p:blipFill>
        <p:spPr>
          <a:xfrm>
            <a:off x="423223" y="533897"/>
            <a:ext cx="1175268" cy="1182834"/>
          </a:xfrm>
          <a:prstGeom prst="rect">
            <a:avLst/>
          </a:prstGeom>
          <a:noFill/>
          <a:ln>
            <a:noFill/>
          </a:ln>
        </p:spPr>
      </p:pic>
      <p:sp>
        <p:nvSpPr>
          <p:cNvPr id="2" name="Slide Number Placeholder 1">
            <a:extLst>
              <a:ext uri="{FF2B5EF4-FFF2-40B4-BE49-F238E27FC236}">
                <a16:creationId xmlns:a16="http://schemas.microsoft.com/office/drawing/2014/main" id="{DF33089F-BA23-430C-9038-FBAE486099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11</a:t>
            </a:fld>
            <a:endParaRPr lang="fr-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1517196" y="739348"/>
            <a:ext cx="4196983"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Le jeu et la créativité</a:t>
            </a:r>
            <a:endParaRPr sz="1200" b="0" dirty="0">
              <a:highlight>
                <a:srgbClr val="FFE599"/>
              </a:highlight>
            </a:endParaRPr>
          </a:p>
        </p:txBody>
      </p:sp>
      <p:sp>
        <p:nvSpPr>
          <p:cNvPr id="156" name="Google Shape;156;p18"/>
          <p:cNvSpPr txBox="1">
            <a:spLocks noGrp="1"/>
          </p:cNvSpPr>
          <p:nvPr>
            <p:ph type="body" idx="1"/>
          </p:nvPr>
        </p:nvSpPr>
        <p:spPr>
          <a:xfrm>
            <a:off x="1325939" y="1090814"/>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Permet de s’adapter au changement et à la complexité</a:t>
            </a:r>
            <a:endParaRPr sz="1600" dirty="0"/>
          </a:p>
          <a:p>
            <a:pPr marL="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Offre la possibilité à la sécurité d’explorer diverses perspectives, de créer des mondes imaginaires et alternatifs et d’adopter des identités différentes</a:t>
            </a:r>
            <a:endParaRPr sz="1600" dirty="0"/>
          </a:p>
          <a:p>
            <a:pPr marL="45720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Le jeu est agréable, ce qui peut augmenter la motivation à persévérer à travers des thèmes difficiles</a:t>
            </a:r>
            <a:endParaRPr sz="1600" dirty="0"/>
          </a:p>
          <a:p>
            <a:pPr marL="45720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En raison de son lien avec l’émotion, le jeu peut également aider à développer l’empathie pour soi et les autres  </a:t>
            </a:r>
            <a:endParaRPr sz="1600" dirty="0"/>
          </a:p>
          <a:p>
            <a:pPr marL="45720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Peut favoriser un sentiment profond de présence personnelle</a:t>
            </a:r>
            <a:endParaRPr sz="1600" dirty="0"/>
          </a:p>
          <a:p>
            <a:pPr marL="0" lvl="0" indent="0" algn="l" rtl="0">
              <a:lnSpc>
                <a:spcPct val="100000"/>
              </a:lnSpc>
              <a:spcBef>
                <a:spcPts val="600"/>
              </a:spcBef>
              <a:spcAft>
                <a:spcPts val="0"/>
              </a:spcAft>
              <a:buSzPts val="2400"/>
              <a:buNone/>
            </a:pPr>
            <a:endParaRPr sz="1600" dirty="0"/>
          </a:p>
        </p:txBody>
      </p:sp>
      <p:pic>
        <p:nvPicPr>
          <p:cNvPr id="157" name="Google Shape;157;p18" descr="un groupe de loutres."/>
          <p:cNvPicPr preferRelativeResize="0"/>
          <p:nvPr/>
        </p:nvPicPr>
        <p:blipFill rotWithShape="1">
          <a:blip r:embed="rId3">
            <a:alphaModFix/>
          </a:blip>
          <a:srcRect/>
          <a:stretch/>
        </p:blipFill>
        <p:spPr>
          <a:xfrm>
            <a:off x="231646" y="320537"/>
            <a:ext cx="1175268" cy="1182834"/>
          </a:xfrm>
          <a:prstGeom prst="rect">
            <a:avLst/>
          </a:prstGeom>
          <a:noFill/>
          <a:ln>
            <a:noFill/>
          </a:ln>
        </p:spPr>
      </p:pic>
      <p:sp>
        <p:nvSpPr>
          <p:cNvPr id="2" name="Slide Number Placeholder 1">
            <a:extLst>
              <a:ext uri="{FF2B5EF4-FFF2-40B4-BE49-F238E27FC236}">
                <a16:creationId xmlns:a16="http://schemas.microsoft.com/office/drawing/2014/main" id="{378B6EF9-DBA1-4609-8284-94A9BDDB8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12</a:t>
            </a:fld>
            <a:endParaRPr lang="fr-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3" name="Title 2">
            <a:extLst>
              <a:ext uri="{FF2B5EF4-FFF2-40B4-BE49-F238E27FC236}">
                <a16:creationId xmlns:a16="http://schemas.microsoft.com/office/drawing/2014/main" id="{EBFDFB11-F469-44A4-A9DA-FE3CE0A849A7}"/>
              </a:ext>
            </a:extLst>
          </p:cNvPr>
          <p:cNvSpPr>
            <a:spLocks noGrp="1"/>
          </p:cNvSpPr>
          <p:nvPr>
            <p:ph type="title"/>
          </p:nvPr>
        </p:nvSpPr>
        <p:spPr>
          <a:xfrm>
            <a:off x="-81790" y="-373050"/>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psychologie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du “Flow” 1 de 3</a:t>
            </a:r>
            <a:endParaRPr lang="en-US" dirty="0">
              <a:effectLst/>
            </a:endParaRPr>
          </a:p>
          <a:p>
            <a:endParaRPr lang="en-US" dirty="0"/>
          </a:p>
        </p:txBody>
      </p:sp>
      <p:sp>
        <p:nvSpPr>
          <p:cNvPr id="165" name="Google Shape;165;p19"/>
          <p:cNvSpPr txBox="1">
            <a:spLocks noGrp="1"/>
          </p:cNvSpPr>
          <p:nvPr>
            <p:ph type="body" idx="1"/>
          </p:nvPr>
        </p:nvSpPr>
        <p:spPr>
          <a:xfrm>
            <a:off x="1411729" y="1621025"/>
            <a:ext cx="6809700" cy="31122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FFE599"/>
              </a:buClr>
              <a:buSzPts val="2400"/>
              <a:buChar char="◉"/>
            </a:pPr>
            <a:r>
              <a:rPr lang="fr-CA" dirty="0"/>
              <a:t>Conscience de soi</a:t>
            </a:r>
            <a:endParaRPr dirty="0"/>
          </a:p>
          <a:p>
            <a:pPr marL="457200" lvl="0" indent="0" algn="l" rtl="0">
              <a:lnSpc>
                <a:spcPct val="100000"/>
              </a:lnSpc>
              <a:spcBef>
                <a:spcPts val="0"/>
              </a:spcBef>
              <a:spcAft>
                <a:spcPts val="0"/>
              </a:spcAft>
              <a:buNone/>
            </a:pPr>
            <a:endParaRPr dirty="0"/>
          </a:p>
          <a:p>
            <a:pPr marL="457200" lvl="0" indent="-381000" algn="l" rtl="0">
              <a:lnSpc>
                <a:spcPct val="100000"/>
              </a:lnSpc>
              <a:spcBef>
                <a:spcPts val="0"/>
              </a:spcBef>
              <a:spcAft>
                <a:spcPts val="0"/>
              </a:spcAft>
              <a:buClr>
                <a:srgbClr val="FFE599"/>
              </a:buClr>
              <a:buSzPts val="2400"/>
              <a:buChar char="◉"/>
            </a:pPr>
            <a:r>
              <a:rPr lang="fr-CA" dirty="0"/>
              <a:t>Accent sur les résultats (plutôt que sur le processus)</a:t>
            </a:r>
            <a:endParaRPr dirty="0"/>
          </a:p>
          <a:p>
            <a:pPr marL="457200" lvl="0" indent="0" algn="l" rtl="0">
              <a:lnSpc>
                <a:spcPct val="100000"/>
              </a:lnSpc>
              <a:spcBef>
                <a:spcPts val="0"/>
              </a:spcBef>
              <a:spcAft>
                <a:spcPts val="0"/>
              </a:spcAft>
              <a:buNone/>
            </a:pPr>
            <a:endParaRPr dirty="0"/>
          </a:p>
          <a:p>
            <a:pPr marL="457200" lvl="0" indent="-381000" algn="l" rtl="0">
              <a:lnSpc>
                <a:spcPct val="100000"/>
              </a:lnSpc>
              <a:spcBef>
                <a:spcPts val="0"/>
              </a:spcBef>
              <a:spcAft>
                <a:spcPts val="0"/>
              </a:spcAft>
              <a:buClr>
                <a:srgbClr val="FFE599"/>
              </a:buClr>
              <a:buSzPts val="2400"/>
              <a:buChar char="◉"/>
            </a:pPr>
            <a:r>
              <a:rPr lang="fr-CA" dirty="0"/>
              <a:t>Attachement aux rôles/hiérarchie</a:t>
            </a:r>
            <a:endParaRPr dirty="0"/>
          </a:p>
        </p:txBody>
      </p:sp>
      <p:pic>
        <p:nvPicPr>
          <p:cNvPr id="166" name="Google Shape;166;p19" descr="un groupe de loutres."/>
          <p:cNvPicPr preferRelativeResize="0"/>
          <p:nvPr/>
        </p:nvPicPr>
        <p:blipFill rotWithShape="1">
          <a:blip r:embed="rId3">
            <a:alphaModFix/>
          </a:blip>
          <a:srcRect/>
          <a:stretch/>
        </p:blipFill>
        <p:spPr>
          <a:xfrm>
            <a:off x="423223" y="533897"/>
            <a:ext cx="1175268" cy="1182834"/>
          </a:xfrm>
          <a:prstGeom prst="rect">
            <a:avLst/>
          </a:prstGeom>
          <a:noFill/>
          <a:ln>
            <a:noFill/>
          </a:ln>
        </p:spPr>
      </p:pic>
      <p:sp>
        <p:nvSpPr>
          <p:cNvPr id="8" name="Google Shape;164;p19">
            <a:extLst>
              <a:ext uri="{FF2B5EF4-FFF2-40B4-BE49-F238E27FC236}">
                <a16:creationId xmlns:a16="http://schemas.microsoft.com/office/drawing/2014/main" id="{24F27127-F9F4-4CB4-AC3B-AD99B786E678}"/>
              </a:ext>
            </a:extLst>
          </p:cNvPr>
          <p:cNvSpPr txBox="1">
            <a:spLocks/>
          </p:cNvSpPr>
          <p:nvPr/>
        </p:nvSpPr>
        <p:spPr>
          <a:xfrm>
            <a:off x="1568750" y="990417"/>
            <a:ext cx="4196983"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fr-CA" dirty="0">
                <a:highlight>
                  <a:srgbClr val="FFE599"/>
                </a:highlight>
              </a:rPr>
              <a:t>Obstacles psychologiques au jeu</a:t>
            </a:r>
            <a:endParaRPr lang="fr-CA" sz="1200" b="0" dirty="0">
              <a:highlight>
                <a:srgbClr val="FFE599"/>
              </a:highlight>
            </a:endParaRPr>
          </a:p>
        </p:txBody>
      </p:sp>
      <p:sp>
        <p:nvSpPr>
          <p:cNvPr id="2" name="Slide Number Placeholder 1">
            <a:extLst>
              <a:ext uri="{FF2B5EF4-FFF2-40B4-BE49-F238E27FC236}">
                <a16:creationId xmlns:a16="http://schemas.microsoft.com/office/drawing/2014/main" id="{96CFFA9F-CCC2-49B7-9C41-34F697713F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13</a:t>
            </a:fld>
            <a:endParaRPr lang="fr-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3" name="Title 2">
            <a:extLst>
              <a:ext uri="{FF2B5EF4-FFF2-40B4-BE49-F238E27FC236}">
                <a16:creationId xmlns:a16="http://schemas.microsoft.com/office/drawing/2014/main" id="{7231DB2A-A643-45F6-9012-B4462E5B62E0}"/>
              </a:ext>
            </a:extLst>
          </p:cNvPr>
          <p:cNvSpPr>
            <a:spLocks noGrp="1"/>
          </p:cNvSpPr>
          <p:nvPr>
            <p:ph type="title"/>
          </p:nvPr>
        </p:nvSpPr>
        <p:spPr>
          <a:xfrm>
            <a:off x="0" y="-281292"/>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psychologie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du “Flow” 2 de 3</a:t>
            </a:r>
            <a:endParaRPr lang="en-US" dirty="0">
              <a:effectLst/>
            </a:endParaRPr>
          </a:p>
          <a:p>
            <a:endParaRPr lang="en-US" dirty="0"/>
          </a:p>
        </p:txBody>
      </p:sp>
      <p:sp>
        <p:nvSpPr>
          <p:cNvPr id="174" name="Google Shape;174;p20"/>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État de conscience sans sens du temps ou de soi</a:t>
            </a:r>
            <a:endParaRPr sz="2000" dirty="0">
              <a:solidFill>
                <a:schemeClr val="dk1"/>
              </a:solidFill>
            </a:endParaRPr>
          </a:p>
          <a:p>
            <a:pPr marL="268288" lvl="0" indent="-268288" algn="l" rtl="0">
              <a:lnSpc>
                <a:spcPct val="115000"/>
              </a:lnSpc>
              <a:spcBef>
                <a:spcPts val="0"/>
              </a:spcBef>
              <a:spcAft>
                <a:spcPts val="0"/>
              </a:spcAft>
              <a:buNone/>
            </a:pPr>
            <a:endParaRPr sz="2000" dirty="0">
              <a:solidFill>
                <a:schemeClr val="dk1"/>
              </a:solidFill>
            </a:endParaRPr>
          </a:p>
          <a:p>
            <a:pPr marL="268288" lvl="0" indent="-268288" algn="l" rtl="0">
              <a:lnSpc>
                <a:spcPct val="115000"/>
              </a:lnSpc>
              <a:spcBef>
                <a:spcPts val="0"/>
              </a:spcBef>
              <a:spcAft>
                <a:spcPts val="0"/>
              </a:spcAft>
              <a:buNone/>
            </a:pPr>
            <a:r>
              <a:rPr lang="fr-CA" sz="2000" dirty="0">
                <a:solidFill>
                  <a:srgbClr val="FFE599"/>
                </a:solidFill>
              </a:rPr>
              <a:t>◉ </a:t>
            </a:r>
            <a:r>
              <a:rPr lang="fr-CA" sz="2000" dirty="0">
                <a:solidFill>
                  <a:schemeClr val="dk1"/>
                </a:solidFill>
              </a:rPr>
              <a:t>L’attention est comme un rayon de lumière qui    détermine contenu de votre conscience</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Où et combien de temps vous dirigez votre attention va déterminer si vous vous mettez en “flow”</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p:txBody>
      </p:sp>
      <p:pic>
        <p:nvPicPr>
          <p:cNvPr id="177" name="Google Shape;177;p20"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173;p20">
            <a:extLst>
              <a:ext uri="{FF2B5EF4-FFF2-40B4-BE49-F238E27FC236}">
                <a16:creationId xmlns:a16="http://schemas.microsoft.com/office/drawing/2014/main" id="{2BD616E6-F061-4618-9458-64437185F061}"/>
              </a:ext>
              <a:ext uri="{C183D7F6-B498-43B3-948B-1728B52AA6E4}">
                <adec:decorative xmlns:adec="http://schemas.microsoft.com/office/drawing/2017/decorative" val="1"/>
              </a:ext>
            </a:extLst>
          </p:cNvPr>
          <p:cNvSpPr txBox="1">
            <a:spLocks/>
          </p:cNvSpPr>
          <p:nvPr/>
        </p:nvSpPr>
        <p:spPr>
          <a:xfrm>
            <a:off x="1576920" y="932630"/>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fr-CA" dirty="0">
                <a:solidFill>
                  <a:schemeClr val="dk1"/>
                </a:solidFill>
                <a:highlight>
                  <a:srgbClr val="FFE599"/>
                </a:highlight>
              </a:rPr>
              <a:t>La psychologie du “Flow”</a:t>
            </a:r>
            <a:endParaRPr lang="fr-CA" dirty="0">
              <a:highlight>
                <a:srgbClr val="FFE599"/>
              </a:highlight>
            </a:endParaRPr>
          </a:p>
        </p:txBody>
      </p:sp>
      <p:sp>
        <p:nvSpPr>
          <p:cNvPr id="2" name="Slide Number Placeholder 1">
            <a:extLst>
              <a:ext uri="{FF2B5EF4-FFF2-40B4-BE49-F238E27FC236}">
                <a16:creationId xmlns:a16="http://schemas.microsoft.com/office/drawing/2014/main" id="{0F87D8AF-7B8C-4005-B3A7-37D05D4BD6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14</a:t>
            </a:fld>
            <a:endParaRPr lang="fr-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3" name="Title 2">
            <a:extLst>
              <a:ext uri="{FF2B5EF4-FFF2-40B4-BE49-F238E27FC236}">
                <a16:creationId xmlns:a16="http://schemas.microsoft.com/office/drawing/2014/main" id="{C34B39B8-E376-4E57-A262-C8DE373DE73F}"/>
              </a:ext>
            </a:extLst>
          </p:cNvPr>
          <p:cNvSpPr>
            <a:spLocks noGrp="1"/>
          </p:cNvSpPr>
          <p:nvPr>
            <p:ph type="title"/>
          </p:nvPr>
        </p:nvSpPr>
        <p:spPr>
          <a:xfrm>
            <a:off x="0" y="-220412"/>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psychologie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du “Flow” 3 de 3</a:t>
            </a:r>
            <a:endParaRPr lang="en-US" dirty="0">
              <a:effectLst/>
            </a:endParaRPr>
          </a:p>
          <a:p>
            <a:endParaRPr lang="en-US" dirty="0"/>
          </a:p>
        </p:txBody>
      </p:sp>
      <p:sp>
        <p:nvSpPr>
          <p:cNvPr id="183" name="Google Shape;183;p21"/>
          <p:cNvSpPr txBox="1">
            <a:spLocks noGrp="1"/>
          </p:cNvSpPr>
          <p:nvPr>
            <p:ph type="body" idx="1"/>
          </p:nvPr>
        </p:nvSpPr>
        <p:spPr>
          <a:xfrm>
            <a:off x="1228875" y="1735739"/>
            <a:ext cx="7358865" cy="3112200"/>
          </a:xfrm>
          <a:prstGeom prst="rect">
            <a:avLst/>
          </a:prstGeom>
        </p:spPr>
        <p:txBody>
          <a:bodyPr spcFirstLastPara="1" wrap="square" lIns="91425" tIns="91425" rIns="91425" bIns="91425" anchor="t" anchorCtr="0">
            <a:noAutofit/>
          </a:bodyPr>
          <a:lstStyle/>
          <a:p>
            <a:pPr marL="360363" lvl="0" indent="-184150"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Le “flow” est appelé expérience optimale parce qu’il ajoute ordre à la conscience</a:t>
            </a: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Aussi appelé « expérience optimale » parce que l’attention est axé sur les objectifs qui sont importants pour la personne</a:t>
            </a: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Le désordre dans la conscience survient lorsque l’attention est concentrée   sur des choses qui contredisent les objectifs, ou qui empêchent quelqu’un de les accomplir, comme la douleur, la peur, la rage, l’anxiété et l’ennui </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p:txBody>
      </p:sp>
      <p:pic>
        <p:nvPicPr>
          <p:cNvPr id="186" name="Google Shape;186;p21"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182;p21">
            <a:extLst>
              <a:ext uri="{FF2B5EF4-FFF2-40B4-BE49-F238E27FC236}">
                <a16:creationId xmlns:a16="http://schemas.microsoft.com/office/drawing/2014/main" id="{9C830461-9D63-498B-A9C1-7EAEAC1410BE}"/>
              </a:ext>
              <a:ext uri="{C183D7F6-B498-43B3-948B-1728B52AA6E4}">
                <adec:decorative xmlns:adec="http://schemas.microsoft.com/office/drawing/2017/decorative" val="1"/>
              </a:ext>
            </a:extLst>
          </p:cNvPr>
          <p:cNvSpPr txBox="1">
            <a:spLocks/>
          </p:cNvSpPr>
          <p:nvPr/>
        </p:nvSpPr>
        <p:spPr>
          <a:xfrm>
            <a:off x="1533915" y="103342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buClr>
                <a:schemeClr val="dk1"/>
              </a:buClr>
              <a:buSzPts val="1100"/>
              <a:buFont typeface="Arial"/>
              <a:buNone/>
            </a:pPr>
            <a:r>
              <a:rPr lang="fr-CA" dirty="0">
                <a:solidFill>
                  <a:schemeClr val="dk1"/>
                </a:solidFill>
                <a:highlight>
                  <a:srgbClr val="FFE599"/>
                </a:highlight>
              </a:rPr>
              <a:t>La psychologie du “Flow”</a:t>
            </a:r>
            <a:endParaRPr lang="fr-CA" dirty="0">
              <a:highlight>
                <a:srgbClr val="FFE599"/>
              </a:highlight>
            </a:endParaRPr>
          </a:p>
        </p:txBody>
      </p:sp>
      <p:sp>
        <p:nvSpPr>
          <p:cNvPr id="2" name="Slide Number Placeholder 1">
            <a:extLst>
              <a:ext uri="{FF2B5EF4-FFF2-40B4-BE49-F238E27FC236}">
                <a16:creationId xmlns:a16="http://schemas.microsoft.com/office/drawing/2014/main" id="{84842D80-E086-49DA-AF36-68399A64B1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15</a:t>
            </a:fld>
            <a:endParaRPr lang="fr-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653300" y="907505"/>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chemeClr val="dk1"/>
                </a:solidFill>
                <a:highlight>
                  <a:srgbClr val="FFE599"/>
                </a:highlight>
              </a:rPr>
              <a:t>Avantages créatifs du “Flow”</a:t>
            </a:r>
            <a:endParaRPr>
              <a:highlight>
                <a:srgbClr val="FFE599"/>
              </a:highlight>
            </a:endParaRPr>
          </a:p>
        </p:txBody>
      </p:sp>
      <p:sp>
        <p:nvSpPr>
          <p:cNvPr id="192" name="Google Shape;192;p22"/>
          <p:cNvSpPr txBox="1">
            <a:spLocks noGrp="1"/>
          </p:cNvSpPr>
          <p:nvPr>
            <p:ph type="body" idx="1"/>
          </p:nvPr>
        </p:nvSpPr>
        <p:spPr>
          <a:xfrm>
            <a:off x="1653300" y="1549414"/>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Permet d’accroître les compétences</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Renforce la confiance en soi</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Rend le moment présent plus agréable</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Efface le sens de soi et le temps, ce qui fait de l’espace </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chemeClr val="dk1"/>
                </a:solidFill>
              </a:rPr>
              <a:t>     pour d’autres éléments importants (émotions, </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chemeClr val="dk1"/>
                </a:solidFill>
              </a:rPr>
              <a:t>     idées, pensées) pour émerger dans la conscience</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p:txBody>
      </p:sp>
      <p:pic>
        <p:nvPicPr>
          <p:cNvPr id="195" name="Google Shape;195;p22" descr="Loutre avec des lignes jaunes partant de la tête, indiquant une idée ou une pensée."/>
          <p:cNvPicPr preferRelativeResize="0"/>
          <p:nvPr/>
        </p:nvPicPr>
        <p:blipFill>
          <a:blip r:embed="rId3">
            <a:alphaModFix/>
          </a:blip>
          <a:stretch>
            <a:fillRect/>
          </a:stretch>
        </p:blipFill>
        <p:spPr>
          <a:xfrm>
            <a:off x="93500" y="434685"/>
            <a:ext cx="1381250" cy="1381228"/>
          </a:xfrm>
          <a:prstGeom prst="rect">
            <a:avLst/>
          </a:prstGeom>
          <a:noFill/>
          <a:ln>
            <a:noFill/>
          </a:ln>
        </p:spPr>
      </p:pic>
      <p:sp>
        <p:nvSpPr>
          <p:cNvPr id="2" name="Slide Number Placeholder 1">
            <a:extLst>
              <a:ext uri="{FF2B5EF4-FFF2-40B4-BE49-F238E27FC236}">
                <a16:creationId xmlns:a16="http://schemas.microsoft.com/office/drawing/2014/main" id="{67309D9A-7F6D-45D8-A077-CD3EA09BE2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16</a:t>
            </a:fld>
            <a:endParaRPr lang="fr-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588748" y="640080"/>
            <a:ext cx="6354300" cy="7753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CA" dirty="0">
                <a:solidFill>
                  <a:schemeClr val="dk1"/>
                </a:solidFill>
                <a:highlight>
                  <a:srgbClr val="FFE599"/>
                </a:highlight>
              </a:rPr>
              <a:t>Comment entrer dans le “Flow” volontairement</a:t>
            </a:r>
            <a:endParaRPr dirty="0">
              <a:solidFill>
                <a:schemeClr val="dk1"/>
              </a:solidFill>
              <a:highlight>
                <a:srgbClr val="FFE599"/>
              </a:highlight>
            </a:endParaRPr>
          </a:p>
        </p:txBody>
      </p:sp>
      <p:sp>
        <p:nvSpPr>
          <p:cNvPr id="201" name="Google Shape;201;p23"/>
          <p:cNvSpPr txBox="1">
            <a:spLocks noGrp="1"/>
          </p:cNvSpPr>
          <p:nvPr>
            <p:ph type="body" idx="1"/>
          </p:nvPr>
        </p:nvSpPr>
        <p:spPr>
          <a:xfrm>
            <a:off x="1686284" y="1331725"/>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 Avoir un objectif clair et simple</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Avoir un bon équilibre entre les habileté personnelles et le défi qu’offre la situation </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Obtenez une rétroaction immédiate (avez-vous atteint votre objectif?)</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chemeClr val="dk1"/>
                </a:solidFill>
              </a:rPr>
              <a:t> </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Enlever toutes les distractions</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Profitez de l’activité</a:t>
            </a:r>
            <a:endParaRPr sz="16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endParaRPr>
          </a:p>
        </p:txBody>
      </p:sp>
      <p:pic>
        <p:nvPicPr>
          <p:cNvPr id="204" name="Google Shape;204;p23"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045961C9-688B-4A55-BAA0-B59712605F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17</a:t>
            </a:fld>
            <a:endParaRPr lang="fr-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653300" y="907500"/>
            <a:ext cx="5105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a:solidFill>
                  <a:schemeClr val="dk1"/>
                </a:solidFill>
                <a:highlight>
                  <a:srgbClr val="FFE599"/>
                </a:highlight>
              </a:rPr>
              <a:t>Cognition incarnée et le “Flow”</a:t>
            </a:r>
            <a:endParaRPr dirty="0">
              <a:highlight>
                <a:srgbClr val="FFE599"/>
              </a:highlight>
            </a:endParaRPr>
          </a:p>
        </p:txBody>
      </p:sp>
      <p:sp>
        <p:nvSpPr>
          <p:cNvPr id="210" name="Google Shape;210;p24"/>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Se concentrer sur les sensations corporelles aide à concentrer l’esprit</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Objectif assez simple et agréable</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Aide à réduire les distractions</a:t>
            </a:r>
            <a:endParaRPr sz="2000" dirty="0">
              <a:solidFill>
                <a:schemeClr val="dk1"/>
              </a:solidFill>
            </a:endParaRPr>
          </a:p>
        </p:txBody>
      </p:sp>
      <p:pic>
        <p:nvPicPr>
          <p:cNvPr id="213" name="Google Shape;213;p24" descr="Un cerveau humain."/>
          <p:cNvPicPr preferRelativeResize="0"/>
          <p:nvPr/>
        </p:nvPicPr>
        <p:blipFill>
          <a:blip r:embed="rId3">
            <a:alphaModFix/>
          </a:blip>
          <a:stretch>
            <a:fillRect/>
          </a:stretch>
        </p:blipFill>
        <p:spPr>
          <a:xfrm>
            <a:off x="134813"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CE930798-4CC5-4346-B2D5-1A14DB5CCC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18</a:t>
            </a:fld>
            <a:endParaRPr lang="fr-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25"/>
          <p:cNvSpPr txBox="1">
            <a:spLocks noGrp="1"/>
          </p:cNvSpPr>
          <p:nvPr>
            <p:ph type="ctrTitle" idx="4294967295"/>
          </p:nvPr>
        </p:nvSpPr>
        <p:spPr>
          <a:xfrm>
            <a:off x="736788" y="1335463"/>
            <a:ext cx="7772400" cy="116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000" dirty="0">
                <a:highlight>
                  <a:srgbClr val="FFE599"/>
                </a:highlight>
              </a:rPr>
              <a:t>  Activité: Méditation Flow</a:t>
            </a:r>
            <a:r>
              <a:rPr lang="fr-CA" sz="4000" dirty="0">
                <a:solidFill>
                  <a:srgbClr val="FFE599"/>
                </a:solidFill>
                <a:highlight>
                  <a:srgbClr val="FFE599"/>
                </a:highlight>
              </a:rPr>
              <a:t>..</a:t>
            </a:r>
            <a:endParaRPr sz="4000" b="1" i="0" u="none" strike="noStrike" cap="none" dirty="0">
              <a:solidFill>
                <a:srgbClr val="FFE599"/>
              </a:solidFill>
              <a:highlight>
                <a:srgbClr val="FFE599"/>
              </a:highlight>
              <a:latin typeface="Lora"/>
              <a:ea typeface="Lora"/>
              <a:cs typeface="Lora"/>
              <a:sym typeface="Lora"/>
            </a:endParaRPr>
          </a:p>
        </p:txBody>
      </p:sp>
      <p:pic>
        <p:nvPicPr>
          <p:cNvPr id="219" name="Google Shape;219;p25" descr="Loutre avec des lignes jaunes partant de la tête, indiquant une idée ou une pensée."/>
          <p:cNvPicPr preferRelativeResize="0"/>
          <p:nvPr/>
        </p:nvPicPr>
        <p:blipFill>
          <a:blip r:embed="rId3">
            <a:alphaModFix/>
          </a:blip>
          <a:stretch>
            <a:fillRect/>
          </a:stretch>
        </p:blipFill>
        <p:spPr>
          <a:xfrm>
            <a:off x="3469225" y="2385377"/>
            <a:ext cx="2307551" cy="2307551"/>
          </a:xfrm>
          <a:prstGeom prst="rect">
            <a:avLst/>
          </a:prstGeom>
          <a:noFill/>
          <a:ln>
            <a:noFill/>
          </a:ln>
        </p:spPr>
      </p:pic>
      <p:sp>
        <p:nvSpPr>
          <p:cNvPr id="4" name="Slide Number Placeholder 2">
            <a:extLst>
              <a:ext uri="{FF2B5EF4-FFF2-40B4-BE49-F238E27FC236}">
                <a16:creationId xmlns:a16="http://schemas.microsoft.com/office/drawing/2014/main" id="{0AB51B27-2B48-4468-BE65-F627D73BA116}"/>
              </a:ext>
            </a:extLst>
          </p:cNvPr>
          <p:cNvSpPr>
            <a:spLocks noGrp="1"/>
          </p:cNvSpPr>
          <p:nvPr>
            <p:ph type="sldNum" idx="12"/>
          </p:nvPr>
        </p:nvSpPr>
        <p:spPr>
          <a:xfrm>
            <a:off x="8440475" y="4658550"/>
            <a:ext cx="548700" cy="351600"/>
          </a:xfrm>
        </p:spPr>
        <p:txBody>
          <a:bodyPr/>
          <a:lstStyle/>
          <a:p>
            <a:pPr marL="0" lvl="0" indent="0" algn="ctr" rtl="0">
              <a:spcBef>
                <a:spcPts val="0"/>
              </a:spcBef>
              <a:spcAft>
                <a:spcPts val="0"/>
              </a:spcAft>
              <a:buNone/>
            </a:pPr>
            <a:fld id="{00000000-1234-1234-1234-123412341234}" type="slidenum">
              <a:rPr lang="fr-CA" smtClean="0"/>
              <a:t>19</a:t>
            </a:fld>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7"/>
        <p:cNvGrpSpPr/>
        <p:nvPr/>
      </p:nvGrpSpPr>
      <p:grpSpPr>
        <a:xfrm>
          <a:off x="0" y="0"/>
          <a:ext cx="0" cy="0"/>
          <a:chOff x="0" y="0"/>
          <a:chExt cx="0" cy="0"/>
        </a:xfrm>
      </p:grpSpPr>
      <p:sp>
        <p:nvSpPr>
          <p:cNvPr id="2" name="TextBox 1">
            <a:extLst>
              <a:ext uri="{FF2B5EF4-FFF2-40B4-BE49-F238E27FC236}">
                <a16:creationId xmlns:a16="http://schemas.microsoft.com/office/drawing/2014/main" id="{39FEDCC4-35FF-494D-84DD-F0978868D19D}"/>
              </a:ext>
            </a:extLst>
          </p:cNvPr>
          <p:cNvSpPr txBox="1"/>
          <p:nvPr/>
        </p:nvSpPr>
        <p:spPr>
          <a:xfrm>
            <a:off x="-9400" y="-295585"/>
            <a:ext cx="5913120" cy="307777"/>
          </a:xfrm>
          <a:prstGeom prst="rect">
            <a:avLst/>
          </a:prstGeom>
          <a:noFill/>
        </p:spPr>
        <p:txBody>
          <a:bodyPr wrap="square" rtlCol="0">
            <a:spAutoFit/>
          </a:bodyPr>
          <a:lstStyle/>
          <a:p>
            <a:r>
              <a:rPr lang="en-CA" dirty="0"/>
              <a:t>Aperçu </a:t>
            </a:r>
            <a:endParaRPr lang="en-US" dirty="0"/>
          </a:p>
        </p:txBody>
      </p:sp>
      <p:sp>
        <p:nvSpPr>
          <p:cNvPr id="48" name="Google Shape;48;p8"/>
          <p:cNvSpPr txBox="1">
            <a:spLocks noGrp="1"/>
          </p:cNvSpPr>
          <p:nvPr>
            <p:ph type="title"/>
          </p:nvPr>
        </p:nvSpPr>
        <p:spPr>
          <a:xfrm>
            <a:off x="1523291" y="922668"/>
            <a:ext cx="6239459"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Aujourd’hui, je vais vous demander…</a:t>
            </a:r>
            <a:endParaRPr sz="1200" b="0" dirty="0">
              <a:highlight>
                <a:srgbClr val="FFE599"/>
              </a:highlight>
            </a:endParaRPr>
          </a:p>
        </p:txBody>
      </p:sp>
      <p:sp>
        <p:nvSpPr>
          <p:cNvPr id="49" name="Google Shape;49;p8"/>
          <p:cNvSpPr txBox="1">
            <a:spLocks noGrp="1"/>
          </p:cNvSpPr>
          <p:nvPr>
            <p:ph type="body" idx="1"/>
          </p:nvPr>
        </p:nvSpPr>
        <p:spPr>
          <a:xfrm>
            <a:off x="1381249" y="1331465"/>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800" dirty="0"/>
          </a:p>
          <a:p>
            <a:pPr marL="457200" lvl="0" indent="-381000" algn="l" rtl="0">
              <a:lnSpc>
                <a:spcPct val="100000"/>
              </a:lnSpc>
              <a:spcBef>
                <a:spcPts val="0"/>
              </a:spcBef>
              <a:spcAft>
                <a:spcPts val="0"/>
              </a:spcAft>
              <a:buClr>
                <a:srgbClr val="FFE599"/>
              </a:buClr>
              <a:buSzPts val="2400"/>
              <a:buChar char="◉"/>
            </a:pPr>
            <a:r>
              <a:rPr lang="fr-CA" sz="1800" dirty="0"/>
              <a:t>De faire de l’écriture libre</a:t>
            </a:r>
            <a:endParaRPr dirty="0"/>
          </a:p>
          <a:p>
            <a:pPr marL="457200" lvl="0" indent="-228600" algn="l" rtl="0">
              <a:lnSpc>
                <a:spcPct val="100000"/>
              </a:lnSpc>
              <a:spcBef>
                <a:spcPts val="0"/>
              </a:spcBef>
              <a:spcAft>
                <a:spcPts val="0"/>
              </a:spcAft>
              <a:buSzPts val="2400"/>
              <a:buNone/>
            </a:pPr>
            <a:endParaRPr sz="1800" dirty="0"/>
          </a:p>
          <a:p>
            <a:pPr marL="457200" lvl="0" indent="-381000" algn="l" rtl="0">
              <a:lnSpc>
                <a:spcPct val="100000"/>
              </a:lnSpc>
              <a:spcBef>
                <a:spcPts val="0"/>
              </a:spcBef>
              <a:spcAft>
                <a:spcPts val="0"/>
              </a:spcAft>
              <a:buClr>
                <a:srgbClr val="FFE599"/>
              </a:buClr>
              <a:buSzPts val="2400"/>
              <a:buChar char="◉"/>
            </a:pPr>
            <a:r>
              <a:rPr lang="fr-CA" sz="1800" dirty="0"/>
              <a:t>D’utiliser vos sens et votre intuition</a:t>
            </a:r>
            <a:endParaRPr sz="1800" dirty="0"/>
          </a:p>
          <a:p>
            <a:pPr marL="457200" lvl="0" indent="0" algn="l" rtl="0">
              <a:lnSpc>
                <a:spcPct val="100000"/>
              </a:lnSpc>
              <a:spcBef>
                <a:spcPts val="0"/>
              </a:spcBef>
              <a:spcAft>
                <a:spcPts val="0"/>
              </a:spcAft>
              <a:buNone/>
            </a:pPr>
            <a:endParaRPr sz="1800" dirty="0"/>
          </a:p>
          <a:p>
            <a:pPr marL="457200" lvl="0" indent="-381000" algn="l" rtl="0">
              <a:lnSpc>
                <a:spcPct val="100000"/>
              </a:lnSpc>
              <a:spcBef>
                <a:spcPts val="0"/>
              </a:spcBef>
              <a:spcAft>
                <a:spcPts val="0"/>
              </a:spcAft>
              <a:buClr>
                <a:srgbClr val="FFE599"/>
              </a:buClr>
              <a:buSzPts val="2400"/>
              <a:buChar char="◉"/>
            </a:pPr>
            <a:r>
              <a:rPr lang="fr-CA" sz="1800" dirty="0"/>
              <a:t>De sortir légèrement hors de votre zone de confort</a:t>
            </a:r>
            <a:endParaRPr sz="1800" dirty="0"/>
          </a:p>
          <a:p>
            <a:pPr marL="0" lvl="0" indent="0" algn="l" rtl="0">
              <a:lnSpc>
                <a:spcPct val="100000"/>
              </a:lnSpc>
              <a:spcBef>
                <a:spcPts val="0"/>
              </a:spcBef>
              <a:spcAft>
                <a:spcPts val="0"/>
              </a:spcAft>
              <a:buNone/>
            </a:pPr>
            <a:endParaRPr sz="1800" dirty="0"/>
          </a:p>
          <a:p>
            <a:pPr marL="457200" lvl="0" indent="-381000" algn="l" rtl="0">
              <a:spcBef>
                <a:spcPts val="0"/>
              </a:spcBef>
              <a:spcAft>
                <a:spcPts val="0"/>
              </a:spcAft>
              <a:buClr>
                <a:srgbClr val="FFE599"/>
              </a:buClr>
              <a:buSzPts val="2400"/>
              <a:buChar char="◉"/>
            </a:pPr>
            <a:r>
              <a:rPr lang="fr-CA" sz="1800" dirty="0">
                <a:solidFill>
                  <a:schemeClr val="dk1"/>
                </a:solidFill>
              </a:rPr>
              <a:t>De comprendre que la créativité est un processus accessible à tout le monde</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457200" lvl="0" indent="-381000" algn="l" rtl="0">
              <a:spcBef>
                <a:spcPts val="0"/>
              </a:spcBef>
              <a:spcAft>
                <a:spcPts val="0"/>
              </a:spcAft>
              <a:buClr>
                <a:srgbClr val="FFE599"/>
              </a:buClr>
              <a:buSzPts val="2400"/>
              <a:buChar char="◉"/>
            </a:pPr>
            <a:r>
              <a:rPr lang="fr-CA" sz="1800" dirty="0">
                <a:solidFill>
                  <a:schemeClr val="dk1"/>
                </a:solidFill>
              </a:rPr>
              <a:t>Et de vous amuser avant tout! </a:t>
            </a:r>
            <a:endParaRPr sz="1600" dirty="0"/>
          </a:p>
        </p:txBody>
      </p:sp>
      <p:pic>
        <p:nvPicPr>
          <p:cNvPr id="54" name="Google Shape;54;p8" descr="Un morceau de papier avec l'image d'une empreinte de patte et un pinceau. "/>
          <p:cNvPicPr preferRelativeResize="0"/>
          <p:nvPr/>
        </p:nvPicPr>
        <p:blipFill>
          <a:blip r:embed="rId3">
            <a:alphaModFix/>
          </a:blip>
          <a:stretch>
            <a:fillRect/>
          </a:stretch>
        </p:blipFill>
        <p:spPr>
          <a:xfrm>
            <a:off x="-9400" y="282325"/>
            <a:ext cx="1486026" cy="1486026"/>
          </a:xfrm>
          <a:prstGeom prst="rect">
            <a:avLst/>
          </a:prstGeom>
          <a:noFill/>
          <a:ln>
            <a:noFill/>
          </a:ln>
        </p:spPr>
      </p:pic>
      <p:sp>
        <p:nvSpPr>
          <p:cNvPr id="3" name="Slide Number Placeholder 2">
            <a:extLst>
              <a:ext uri="{FF2B5EF4-FFF2-40B4-BE49-F238E27FC236}">
                <a16:creationId xmlns:a16="http://schemas.microsoft.com/office/drawing/2014/main" id="{969A8C8F-2983-41AF-BA63-FB7E165032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2</a:t>
            </a:fld>
            <a:endParaRPr lang="fr-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26"/>
          <p:cNvSpPr txBox="1">
            <a:spLocks noGrp="1"/>
          </p:cNvSpPr>
          <p:nvPr>
            <p:ph type="ctrTitle" idx="4294967295"/>
          </p:nvPr>
        </p:nvSpPr>
        <p:spPr>
          <a:xfrm>
            <a:off x="685800" y="1700310"/>
            <a:ext cx="77724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800" dirty="0">
                <a:highlight>
                  <a:srgbClr val="FFE599"/>
                </a:highlight>
              </a:rPr>
              <a:t>D</a:t>
            </a:r>
            <a:r>
              <a:rPr lang="fr-CA" sz="4800" b="1" i="0" u="none" strike="noStrike" cap="none" dirty="0">
                <a:solidFill>
                  <a:srgbClr val="000000"/>
                </a:solidFill>
                <a:highlight>
                  <a:srgbClr val="FFE599"/>
                </a:highlight>
                <a:latin typeface="Lora"/>
                <a:ea typeface="Lora"/>
                <a:cs typeface="Lora"/>
                <a:sym typeface="Lora"/>
              </a:rPr>
              <a:t>iscussion de groupe</a:t>
            </a:r>
            <a:endParaRPr sz="4800" b="1" i="0" u="none" strike="noStrike" cap="none" dirty="0">
              <a:solidFill>
                <a:srgbClr val="000000"/>
              </a:solidFill>
              <a:highlight>
                <a:srgbClr val="FFE599"/>
              </a:highlight>
              <a:latin typeface="Lora"/>
              <a:ea typeface="Lora"/>
              <a:cs typeface="Lora"/>
              <a:sym typeface="Lora"/>
            </a:endParaRPr>
          </a:p>
        </p:txBody>
      </p:sp>
      <p:pic>
        <p:nvPicPr>
          <p:cNvPr id="226" name="Google Shape;226;p26" descr="Bulles d'expression pour signaler les discussions de groupe"/>
          <p:cNvPicPr preferRelativeResize="0"/>
          <p:nvPr/>
        </p:nvPicPr>
        <p:blipFill>
          <a:blip r:embed="rId3">
            <a:alphaModFix/>
          </a:blip>
          <a:stretch>
            <a:fillRect/>
          </a:stretch>
        </p:blipFill>
        <p:spPr>
          <a:xfrm>
            <a:off x="3341375" y="2682250"/>
            <a:ext cx="2461250" cy="2461250"/>
          </a:xfrm>
          <a:prstGeom prst="rect">
            <a:avLst/>
          </a:prstGeom>
          <a:noFill/>
          <a:ln>
            <a:noFill/>
          </a:ln>
        </p:spPr>
      </p:pic>
      <p:sp>
        <p:nvSpPr>
          <p:cNvPr id="2" name="Slide Number Placeholder 1">
            <a:extLst>
              <a:ext uri="{FF2B5EF4-FFF2-40B4-BE49-F238E27FC236}">
                <a16:creationId xmlns:a16="http://schemas.microsoft.com/office/drawing/2014/main" id="{8E621B61-CD20-423B-984F-F4D5DA55D477}"/>
              </a:ext>
            </a:extLst>
          </p:cNvPr>
          <p:cNvSpPr>
            <a:spLocks noGrp="1"/>
          </p:cNvSpPr>
          <p:nvPr>
            <p:ph type="sldNum" idx="12"/>
          </p:nvPr>
        </p:nvSpPr>
        <p:spPr>
          <a:xfrm>
            <a:off x="8383142" y="4733284"/>
            <a:ext cx="548700" cy="351600"/>
          </a:xfrm>
        </p:spPr>
        <p:txBody>
          <a:bodyPr/>
          <a:lstStyle/>
          <a:p>
            <a:pPr marL="0" lvl="0" indent="0" algn="ctr" rtl="0">
              <a:spcBef>
                <a:spcPts val="0"/>
              </a:spcBef>
              <a:spcAft>
                <a:spcPts val="0"/>
              </a:spcAft>
              <a:buNone/>
            </a:pPr>
            <a:fld id="{00000000-1234-1234-1234-123412341234}" type="slidenum">
              <a:rPr lang="fr-CA" smtClean="0"/>
              <a:t>20</a:t>
            </a:fld>
            <a:endParaRPr lang="fr-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4" name="Title 3">
            <a:extLst>
              <a:ext uri="{FF2B5EF4-FFF2-40B4-BE49-F238E27FC236}">
                <a16:creationId xmlns:a16="http://schemas.microsoft.com/office/drawing/2014/main" id="{44003B6B-D181-4876-9BF0-75EE09499BB2}"/>
              </a:ext>
            </a:extLst>
          </p:cNvPr>
          <p:cNvSpPr>
            <a:spLocks noGrp="1"/>
          </p:cNvSpPr>
          <p:nvPr>
            <p:ph type="title"/>
          </p:nvPr>
        </p:nvSpPr>
        <p:spPr>
          <a:xfrm>
            <a:off x="0" y="-217800"/>
            <a:ext cx="3878400" cy="435600"/>
          </a:xfrm>
        </p:spPr>
        <p:txBody>
          <a:bodyPr/>
          <a:lstStyle/>
          <a:p>
            <a:pPr rtl="0"/>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L’importance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de 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communauté</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1 de 3</a:t>
            </a:r>
            <a:endParaRPr lang="en-US" dirty="0">
              <a:effectLst/>
            </a:endParaRPr>
          </a:p>
          <a:p>
            <a:endParaRPr lang="en-US" dirty="0"/>
          </a:p>
        </p:txBody>
      </p:sp>
      <p:sp>
        <p:nvSpPr>
          <p:cNvPr id="232" name="Google Shape;232;p27"/>
          <p:cNvSpPr txBox="1">
            <a:spLocks noGrp="1"/>
          </p:cNvSpPr>
          <p:nvPr>
            <p:ph type="body" idx="1"/>
          </p:nvPr>
        </p:nvSpPr>
        <p:spPr>
          <a:xfrm>
            <a:off x="1589974" y="1502572"/>
            <a:ext cx="6809700" cy="3112200"/>
          </a:xfrm>
          <a:prstGeom prst="rect">
            <a:avLst/>
          </a:prstGeom>
        </p:spPr>
        <p:txBody>
          <a:bodyPr spcFirstLastPara="1" wrap="square" lIns="91425" tIns="91425" rIns="91425" bIns="91425" anchor="t" anchorCtr="0">
            <a:noAutofit/>
          </a:bodyPr>
          <a:lstStyle/>
          <a:p>
            <a:pPr marL="176213" lvl="0" indent="-176213"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La créativité exige d’apprendre de nombreuses sources différentes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Comme l’apprentissage est un processus social, les communautés offrent la possibilité de </a:t>
            </a:r>
            <a:r>
              <a:rPr lang="fr-CA" sz="1600" dirty="0" err="1">
                <a:solidFill>
                  <a:schemeClr val="dk1"/>
                </a:solidFill>
              </a:rPr>
              <a:t>co-construire</a:t>
            </a:r>
            <a:r>
              <a:rPr lang="fr-CA" sz="1600" dirty="0">
                <a:solidFill>
                  <a:schemeClr val="dk1"/>
                </a:solidFill>
              </a:rPr>
              <a:t> des connaissances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chemeClr val="dk1"/>
                </a:solidFill>
              </a:rPr>
              <a:t> </a:t>
            </a:r>
            <a:r>
              <a:rPr lang="fr-CA" sz="1600" dirty="0">
                <a:solidFill>
                  <a:schemeClr val="dk1"/>
                </a:solidFill>
                <a:highlight>
                  <a:srgbClr val="FFFFFF"/>
                </a:highlight>
              </a:rPr>
              <a:t>Les communautés favorisent la prise de risques, facilitent l’engagement dans des tâches difficiles et aident à approfondir les problèmes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La bonne communauté assurera la sécurité, ce qui aidera les gens à suivre leur curiosité et se plonger dans ce qui les intéresse</a:t>
            </a:r>
            <a:endParaRPr sz="16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endParaRPr>
          </a:p>
        </p:txBody>
      </p:sp>
      <p:pic>
        <p:nvPicPr>
          <p:cNvPr id="235" name="Google Shape;235;p27" descr="un groupe de loutres."/>
          <p:cNvPicPr preferRelativeResize="0"/>
          <p:nvPr/>
        </p:nvPicPr>
        <p:blipFill>
          <a:blip r:embed="rId3">
            <a:alphaModFix/>
          </a:blip>
          <a:stretch>
            <a:fillRect/>
          </a:stretch>
        </p:blipFill>
        <p:spPr>
          <a:xfrm>
            <a:off x="298675" y="557250"/>
            <a:ext cx="1146601" cy="1136100"/>
          </a:xfrm>
          <a:prstGeom prst="rect">
            <a:avLst/>
          </a:prstGeom>
          <a:noFill/>
          <a:ln>
            <a:noFill/>
          </a:ln>
        </p:spPr>
      </p:pic>
      <p:sp>
        <p:nvSpPr>
          <p:cNvPr id="8" name="Google Shape;231;p27">
            <a:extLst>
              <a:ext uri="{FF2B5EF4-FFF2-40B4-BE49-F238E27FC236}">
                <a16:creationId xmlns:a16="http://schemas.microsoft.com/office/drawing/2014/main" id="{6C92EE67-9275-4A10-ACE9-39187F3152A3}"/>
              </a:ext>
              <a:ext uri="{C183D7F6-B498-43B3-948B-1728B52AA6E4}">
                <adec:decorative xmlns:adec="http://schemas.microsoft.com/office/drawing/2017/decorative" val="1"/>
              </a:ext>
            </a:extLst>
          </p:cNvPr>
          <p:cNvSpPr txBox="1">
            <a:spLocks/>
          </p:cNvSpPr>
          <p:nvPr/>
        </p:nvSpPr>
        <p:spPr>
          <a:xfrm>
            <a:off x="1589974" y="805900"/>
            <a:ext cx="42915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fr-CA" dirty="0">
                <a:solidFill>
                  <a:schemeClr val="dk1"/>
                </a:solidFill>
                <a:highlight>
                  <a:srgbClr val="FFE599"/>
                </a:highlight>
              </a:rPr>
              <a:t>L’importance de la communauté</a:t>
            </a:r>
            <a:endParaRPr lang="fr-CA" dirty="0">
              <a:highlight>
                <a:srgbClr val="FFE599"/>
              </a:highlight>
            </a:endParaRPr>
          </a:p>
        </p:txBody>
      </p:sp>
      <p:sp>
        <p:nvSpPr>
          <p:cNvPr id="2" name="Slide Number Placeholder 1">
            <a:extLst>
              <a:ext uri="{FF2B5EF4-FFF2-40B4-BE49-F238E27FC236}">
                <a16:creationId xmlns:a16="http://schemas.microsoft.com/office/drawing/2014/main" id="{6CE5C208-FB40-44E0-9CE2-01C00CB912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21</a:t>
            </a:fld>
            <a:endParaRPr lang="fr-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3" name="Title 2">
            <a:extLst>
              <a:ext uri="{FF2B5EF4-FFF2-40B4-BE49-F238E27FC236}">
                <a16:creationId xmlns:a16="http://schemas.microsoft.com/office/drawing/2014/main" id="{46AF192A-7F6B-434C-8D84-6CE1ED134F77}"/>
              </a:ext>
            </a:extLst>
          </p:cNvPr>
          <p:cNvSpPr>
            <a:spLocks noGrp="1"/>
          </p:cNvSpPr>
          <p:nvPr>
            <p:ph type="title"/>
          </p:nvPr>
        </p:nvSpPr>
        <p:spPr>
          <a:xfrm>
            <a:off x="0" y="-304953"/>
            <a:ext cx="3878400" cy="435600"/>
          </a:xfrm>
        </p:spPr>
        <p:txBody>
          <a:bodyPr/>
          <a:lstStyle/>
          <a:p>
            <a:pPr rtl="0"/>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L’importance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de 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communauté</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2 de 3</a:t>
            </a:r>
            <a:endParaRPr lang="en-US" dirty="0">
              <a:effectLst/>
            </a:endParaRPr>
          </a:p>
          <a:p>
            <a:endParaRPr lang="en-US" dirty="0"/>
          </a:p>
        </p:txBody>
      </p:sp>
      <p:sp>
        <p:nvSpPr>
          <p:cNvPr id="241" name="Google Shape;241;p28"/>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176213" lvl="0" indent="-176213" algn="l" rtl="0">
              <a:lnSpc>
                <a:spcPct val="115000"/>
              </a:lnSpc>
              <a:spcBef>
                <a:spcPts val="0"/>
              </a:spcBef>
              <a:spcAft>
                <a:spcPts val="0"/>
              </a:spcAft>
              <a:buNone/>
            </a:pPr>
            <a:r>
              <a:rPr lang="fr-CA" sz="1600" dirty="0">
                <a:solidFill>
                  <a:srgbClr val="FFE599"/>
                </a:solidFill>
              </a:rPr>
              <a:t>◉</a:t>
            </a:r>
            <a:r>
              <a:rPr lang="fr-CA" sz="1600" dirty="0">
                <a:solidFill>
                  <a:schemeClr val="dk1"/>
                </a:solidFill>
              </a:rPr>
              <a:t>Il est important d’établir une mentalité d’apprentissage en travaillant avec des personnes diversifiées ayant des contextes différents.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Parfois, le travail en groupe peut amener la peur du jugement et de la paresse sociale</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Un espace sécuritaire et un groupe diversifié de personnes peuvent offrir un large éventail de perspectives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Mais une trop grande diversité peut créer des obstacles à la communication</a:t>
            </a:r>
            <a:endParaRPr sz="1600" dirty="0">
              <a:solidFill>
                <a:schemeClr val="dk1"/>
              </a:solidFill>
            </a:endParaRPr>
          </a:p>
        </p:txBody>
      </p:sp>
      <p:pic>
        <p:nvPicPr>
          <p:cNvPr id="244" name="Google Shape;244;p28" descr="un groupe de loutres."/>
          <p:cNvPicPr preferRelativeResize="0"/>
          <p:nvPr/>
        </p:nvPicPr>
        <p:blipFill>
          <a:blip r:embed="rId3">
            <a:alphaModFix/>
          </a:blip>
          <a:stretch>
            <a:fillRect/>
          </a:stretch>
        </p:blipFill>
        <p:spPr>
          <a:xfrm>
            <a:off x="307175" y="401675"/>
            <a:ext cx="1346125" cy="1333800"/>
          </a:xfrm>
          <a:prstGeom prst="rect">
            <a:avLst/>
          </a:prstGeom>
          <a:noFill/>
          <a:ln>
            <a:noFill/>
          </a:ln>
        </p:spPr>
      </p:pic>
      <p:sp>
        <p:nvSpPr>
          <p:cNvPr id="8" name="Google Shape;240;p28">
            <a:extLst>
              <a:ext uri="{FF2B5EF4-FFF2-40B4-BE49-F238E27FC236}">
                <a16:creationId xmlns:a16="http://schemas.microsoft.com/office/drawing/2014/main" id="{0B07B06D-8410-4B9D-938C-3FBF97B0C348}"/>
              </a:ext>
              <a:ext uri="{C183D7F6-B498-43B3-948B-1728B52AA6E4}">
                <adec:decorative xmlns:adec="http://schemas.microsoft.com/office/drawing/2017/decorative" val="1"/>
              </a:ext>
            </a:extLst>
          </p:cNvPr>
          <p:cNvSpPr txBox="1">
            <a:spLocks/>
          </p:cNvSpPr>
          <p:nvPr/>
        </p:nvSpPr>
        <p:spPr>
          <a:xfrm>
            <a:off x="1573350" y="850775"/>
            <a:ext cx="46101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buClr>
                <a:schemeClr val="dk1"/>
              </a:buClr>
              <a:buSzPts val="1100"/>
              <a:buFont typeface="Arial"/>
              <a:buNone/>
            </a:pPr>
            <a:r>
              <a:rPr lang="fr-CA" dirty="0">
                <a:solidFill>
                  <a:schemeClr val="dk1"/>
                </a:solidFill>
                <a:highlight>
                  <a:srgbClr val="FFE599"/>
                </a:highlight>
              </a:rPr>
              <a:t>L’importance de la communauté</a:t>
            </a:r>
          </a:p>
        </p:txBody>
      </p:sp>
      <p:sp>
        <p:nvSpPr>
          <p:cNvPr id="2" name="Slide Number Placeholder 1">
            <a:extLst>
              <a:ext uri="{FF2B5EF4-FFF2-40B4-BE49-F238E27FC236}">
                <a16:creationId xmlns:a16="http://schemas.microsoft.com/office/drawing/2014/main" id="{D375DAF7-CF1B-4BE9-92AB-1ED4FC3957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22</a:t>
            </a:fld>
            <a:endParaRPr lang="fr-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3" name="Title 2">
            <a:extLst>
              <a:ext uri="{FF2B5EF4-FFF2-40B4-BE49-F238E27FC236}">
                <a16:creationId xmlns:a16="http://schemas.microsoft.com/office/drawing/2014/main" id="{2F6E1872-9146-42AF-95A7-DB889AE26B27}"/>
              </a:ext>
            </a:extLst>
          </p:cNvPr>
          <p:cNvSpPr>
            <a:spLocks noGrp="1"/>
          </p:cNvSpPr>
          <p:nvPr>
            <p:ph type="title"/>
          </p:nvPr>
        </p:nvSpPr>
        <p:spPr>
          <a:xfrm>
            <a:off x="0" y="-262128"/>
            <a:ext cx="3878400" cy="435600"/>
          </a:xfrm>
        </p:spPr>
        <p:txBody>
          <a:bodyPr/>
          <a:lstStyle/>
          <a:p>
            <a:pPr rtl="0"/>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L’importance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de 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communauté</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3 de 3</a:t>
            </a:r>
            <a:endParaRPr lang="en-US" dirty="0">
              <a:effectLst/>
            </a:endParaRPr>
          </a:p>
          <a:p>
            <a:endParaRPr lang="en-US" dirty="0"/>
          </a:p>
        </p:txBody>
      </p:sp>
      <p:sp>
        <p:nvSpPr>
          <p:cNvPr id="250" name="Google Shape;250;p29"/>
          <p:cNvSpPr txBox="1">
            <a:spLocks noGrp="1"/>
          </p:cNvSpPr>
          <p:nvPr>
            <p:ph type="body" idx="1"/>
          </p:nvPr>
        </p:nvSpPr>
        <p:spPr>
          <a:xfrm>
            <a:off x="1653300" y="1514870"/>
            <a:ext cx="6809700" cy="3112200"/>
          </a:xfrm>
          <a:prstGeom prst="rect">
            <a:avLst/>
          </a:prstGeom>
        </p:spPr>
        <p:txBody>
          <a:bodyPr spcFirstLastPara="1" wrap="square" lIns="91425" tIns="91425" rIns="91425" bIns="91425" anchor="t" anchorCtr="0">
            <a:noAutofit/>
          </a:bodyPr>
          <a:lstStyle/>
          <a:p>
            <a:pPr marL="176213" lvl="0" indent="-176213"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Les désaccords et les conflits respectueux peuvent favoriser la pensée créative</a:t>
            </a: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En particulier les conflits liés aux tâches et au travail effectué</a:t>
            </a: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Les conflits interpersonnels ne sont pas bons pour la créativité ou le bien-être!</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p:txBody>
      </p:sp>
      <p:pic>
        <p:nvPicPr>
          <p:cNvPr id="253" name="Google Shape;253;p29" descr="un groupe de loutres."/>
          <p:cNvPicPr preferRelativeResize="0"/>
          <p:nvPr/>
        </p:nvPicPr>
        <p:blipFill>
          <a:blip r:embed="rId3">
            <a:alphaModFix/>
          </a:blip>
          <a:stretch>
            <a:fillRect/>
          </a:stretch>
        </p:blipFill>
        <p:spPr>
          <a:xfrm>
            <a:off x="307175" y="401675"/>
            <a:ext cx="1346125" cy="1333800"/>
          </a:xfrm>
          <a:prstGeom prst="rect">
            <a:avLst/>
          </a:prstGeom>
          <a:noFill/>
          <a:ln>
            <a:noFill/>
          </a:ln>
        </p:spPr>
      </p:pic>
      <p:sp>
        <p:nvSpPr>
          <p:cNvPr id="8" name="Google Shape;249;p29">
            <a:extLst>
              <a:ext uri="{FF2B5EF4-FFF2-40B4-BE49-F238E27FC236}">
                <a16:creationId xmlns:a16="http://schemas.microsoft.com/office/drawing/2014/main" id="{409C3116-8EDC-47CB-A6D8-C66960C6F57D}"/>
              </a:ext>
              <a:ext uri="{C183D7F6-B498-43B3-948B-1728B52AA6E4}">
                <adec:decorative xmlns:adec="http://schemas.microsoft.com/office/drawing/2017/decorative" val="1"/>
              </a:ext>
            </a:extLst>
          </p:cNvPr>
          <p:cNvSpPr txBox="1">
            <a:spLocks/>
          </p:cNvSpPr>
          <p:nvPr/>
        </p:nvSpPr>
        <p:spPr>
          <a:xfrm>
            <a:off x="1734580" y="952667"/>
            <a:ext cx="48171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a:buClr>
                <a:schemeClr val="dk1"/>
              </a:buClr>
              <a:buSzPts val="1100"/>
              <a:buFont typeface="Arial"/>
              <a:buNone/>
            </a:pPr>
            <a:r>
              <a:rPr lang="fr-CA">
                <a:solidFill>
                  <a:schemeClr val="dk1"/>
                </a:solidFill>
                <a:highlight>
                  <a:srgbClr val="FFE599"/>
                </a:highlight>
              </a:rPr>
              <a:t>L’importance de la communauté</a:t>
            </a:r>
            <a:endParaRPr lang="fr-CA" dirty="0">
              <a:solidFill>
                <a:schemeClr val="dk1"/>
              </a:solidFill>
              <a:highlight>
                <a:srgbClr val="FFE599"/>
              </a:highlight>
            </a:endParaRPr>
          </a:p>
        </p:txBody>
      </p:sp>
      <p:sp>
        <p:nvSpPr>
          <p:cNvPr id="2" name="Slide Number Placeholder 1">
            <a:extLst>
              <a:ext uri="{FF2B5EF4-FFF2-40B4-BE49-F238E27FC236}">
                <a16:creationId xmlns:a16="http://schemas.microsoft.com/office/drawing/2014/main" id="{BE9C4E12-A1B2-4BFD-AE13-CC4850A2F0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23</a:t>
            </a:fld>
            <a:endParaRPr lang="fr-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 name="Title 1">
            <a:extLst>
              <a:ext uri="{FF2B5EF4-FFF2-40B4-BE49-F238E27FC236}">
                <a16:creationId xmlns:a16="http://schemas.microsoft.com/office/drawing/2014/main" id="{5BB8EC46-7082-4CDF-9D0F-B6464924A23F}"/>
              </a:ext>
            </a:extLst>
          </p:cNvPr>
          <p:cNvSpPr>
            <a:spLocks noGrp="1"/>
          </p:cNvSpPr>
          <p:nvPr>
            <p:ph type="title" idx="4294967295"/>
          </p:nvPr>
        </p:nvSpPr>
        <p:spPr>
          <a:xfrm>
            <a:off x="0" y="-218147"/>
            <a:ext cx="6809700" cy="435600"/>
          </a:xfrm>
        </p:spPr>
        <p:txBody>
          <a:bodyPr/>
          <a:lstStyle/>
          <a:p>
            <a:pPr rtl="0"/>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Activité</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d'écriture</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libre 3 </a:t>
            </a:r>
            <a:endParaRPr lang="en-US" dirty="0">
              <a:effectLst/>
            </a:endParaRPr>
          </a:p>
          <a:p>
            <a:endParaRPr lang="en-US" dirty="0"/>
          </a:p>
        </p:txBody>
      </p:sp>
      <p:sp>
        <p:nvSpPr>
          <p:cNvPr id="259" name="Google Shape;259;p30"/>
          <p:cNvSpPr txBox="1">
            <a:spLocks noGrp="1"/>
          </p:cNvSpPr>
          <p:nvPr>
            <p:ph type="subTitle" idx="4294967295"/>
          </p:nvPr>
        </p:nvSpPr>
        <p:spPr>
          <a:xfrm>
            <a:off x="685800" y="178695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sz="1800" b="0" i="0" u="none" strike="noStrike" cap="none" dirty="0">
              <a:solidFill>
                <a:srgbClr val="000000"/>
              </a:solidFill>
              <a:latin typeface="Quattrocento Sans"/>
              <a:ea typeface="Quattrocento Sans"/>
              <a:cs typeface="Quattrocento Sans"/>
              <a:sym typeface="Quattrocento Sans"/>
            </a:endParaRPr>
          </a:p>
          <a:p>
            <a:pPr marL="0" marR="0" lvl="0" indent="0" algn="ctr" rtl="0">
              <a:lnSpc>
                <a:spcPct val="100000"/>
              </a:lnSpc>
              <a:spcBef>
                <a:spcPts val="600"/>
              </a:spcBef>
              <a:spcAft>
                <a:spcPts val="0"/>
              </a:spcAft>
              <a:buClr>
                <a:srgbClr val="FFCD00"/>
              </a:buClr>
              <a:buSzPts val="2400"/>
              <a:buFont typeface="Quattrocento Sans"/>
              <a:buNone/>
            </a:pPr>
            <a:endParaRPr sz="1800" dirty="0"/>
          </a:p>
          <a:p>
            <a:pPr marL="0" lvl="0" indent="0" algn="ctr" rtl="0">
              <a:lnSpc>
                <a:spcPct val="115000"/>
              </a:lnSpc>
              <a:spcBef>
                <a:spcPts val="0"/>
              </a:spcBef>
              <a:spcAft>
                <a:spcPts val="0"/>
              </a:spcAft>
              <a:buClr>
                <a:schemeClr val="dk1"/>
              </a:buClr>
              <a:buSzPts val="1100"/>
              <a:buFont typeface="Arial"/>
              <a:buNone/>
            </a:pPr>
            <a:r>
              <a:rPr lang="fr-CA" sz="1800" dirty="0"/>
              <a:t>Quel genre de collaboration faites-vous au travail? Qu’aimeriez-vous améliorer ou changer à ce sujet?</a:t>
            </a:r>
            <a:endParaRPr sz="1800" dirty="0"/>
          </a:p>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 </a:t>
            </a:r>
            <a:endParaRPr sz="1800" b="0" i="0" u="none" strike="noStrike" cap="none" dirty="0">
              <a:solidFill>
                <a:srgbClr val="000000"/>
              </a:solidFill>
              <a:latin typeface="Quattrocento Sans"/>
              <a:ea typeface="Quattrocento Sans"/>
              <a:cs typeface="Quattrocento Sans"/>
              <a:sym typeface="Quattrocento Sans"/>
            </a:endParaRPr>
          </a:p>
        </p:txBody>
      </p:sp>
      <p:pic>
        <p:nvPicPr>
          <p:cNvPr id="261" name="Google Shape;261;p30" descr="Un morceau de papier avec l'image d'une empreinte de patte et un pinceau. "/>
          <p:cNvPicPr preferRelativeResize="0"/>
          <p:nvPr/>
        </p:nvPicPr>
        <p:blipFill>
          <a:blip r:embed="rId3">
            <a:alphaModFix/>
          </a:blip>
          <a:stretch>
            <a:fillRect/>
          </a:stretch>
        </p:blipFill>
        <p:spPr>
          <a:xfrm rot="-739464">
            <a:off x="3826797" y="3595086"/>
            <a:ext cx="1490401" cy="1490401"/>
          </a:xfrm>
          <a:prstGeom prst="rect">
            <a:avLst/>
          </a:prstGeom>
          <a:noFill/>
          <a:ln>
            <a:noFill/>
          </a:ln>
        </p:spPr>
      </p:pic>
      <p:sp>
        <p:nvSpPr>
          <p:cNvPr id="7" name="Google Shape;258;p30">
            <a:extLst>
              <a:ext uri="{FF2B5EF4-FFF2-40B4-BE49-F238E27FC236}">
                <a16:creationId xmlns:a16="http://schemas.microsoft.com/office/drawing/2014/main" id="{E9B34CBD-1384-42B3-A4A4-E44A36AD4819}"/>
              </a:ext>
              <a:ext uri="{C183D7F6-B498-43B3-948B-1728B52AA6E4}">
                <adec:decorative xmlns:adec="http://schemas.microsoft.com/office/drawing/2017/decorative" val="1"/>
              </a:ext>
            </a:extLst>
          </p:cNvPr>
          <p:cNvSpPr txBox="1">
            <a:spLocks/>
          </p:cNvSpPr>
          <p:nvPr/>
        </p:nvSpPr>
        <p:spPr>
          <a:xfrm>
            <a:off x="685798" y="627153"/>
            <a:ext cx="77724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algn="ctr"/>
            <a:r>
              <a:rPr lang="fr-CA" sz="4800" dirty="0">
                <a:highlight>
                  <a:srgbClr val="FFE599"/>
                </a:highlight>
              </a:rPr>
              <a:t>Écriture libre</a:t>
            </a:r>
          </a:p>
        </p:txBody>
      </p:sp>
      <p:sp>
        <p:nvSpPr>
          <p:cNvPr id="3" name="Slide Number Placeholder 2">
            <a:extLst>
              <a:ext uri="{FF2B5EF4-FFF2-40B4-BE49-F238E27FC236}">
                <a16:creationId xmlns:a16="http://schemas.microsoft.com/office/drawing/2014/main" id="{2580E96B-1952-4F3D-A61D-DF143738AE61}"/>
              </a:ext>
            </a:extLst>
          </p:cNvPr>
          <p:cNvSpPr>
            <a:spLocks noGrp="1"/>
          </p:cNvSpPr>
          <p:nvPr>
            <p:ph type="sldNum" idx="12"/>
          </p:nvPr>
        </p:nvSpPr>
        <p:spPr>
          <a:xfrm>
            <a:off x="8383143" y="4727424"/>
            <a:ext cx="548700" cy="351600"/>
          </a:xfrm>
        </p:spPr>
        <p:txBody>
          <a:bodyPr/>
          <a:lstStyle/>
          <a:p>
            <a:pPr marL="0" lvl="0" indent="0" algn="ctr" rtl="0">
              <a:spcBef>
                <a:spcPts val="0"/>
              </a:spcBef>
              <a:spcAft>
                <a:spcPts val="0"/>
              </a:spcAft>
              <a:buNone/>
            </a:pPr>
            <a:fld id="{00000000-1234-1234-1234-123412341234}" type="slidenum">
              <a:rPr lang="fr-CA" smtClean="0"/>
              <a:t>24</a:t>
            </a:fld>
            <a:endParaRPr lang="fr-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4" name="Title 3">
            <a:extLst>
              <a:ext uri="{FF2B5EF4-FFF2-40B4-BE49-F238E27FC236}">
                <a16:creationId xmlns:a16="http://schemas.microsoft.com/office/drawing/2014/main" id="{ABB24844-FD60-42A9-836D-DA0F109D3B7A}"/>
              </a:ext>
            </a:extLst>
          </p:cNvPr>
          <p:cNvSpPr>
            <a:spLocks noGrp="1"/>
          </p:cNvSpPr>
          <p:nvPr>
            <p:ph type="title"/>
          </p:nvPr>
        </p:nvSpPr>
        <p:spPr>
          <a:xfrm>
            <a:off x="0" y="-220412"/>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Motivation 1 de 2</a:t>
            </a:r>
            <a:endParaRPr lang="en-US" dirty="0">
              <a:effectLst/>
            </a:endParaRPr>
          </a:p>
          <a:p>
            <a:endParaRPr lang="en-US" dirty="0"/>
          </a:p>
        </p:txBody>
      </p:sp>
      <p:sp>
        <p:nvSpPr>
          <p:cNvPr id="267" name="Google Shape;267;p31"/>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1700" dirty="0">
                <a:solidFill>
                  <a:srgbClr val="FFE599"/>
                </a:solidFill>
              </a:rPr>
              <a:t>◉</a:t>
            </a:r>
            <a:r>
              <a:rPr lang="fr-CA" sz="1700" dirty="0">
                <a:solidFill>
                  <a:srgbClr val="FFCD00"/>
                </a:solidFill>
              </a:rPr>
              <a:t> </a:t>
            </a:r>
            <a:r>
              <a:rPr lang="fr-CA" sz="1700" dirty="0">
                <a:solidFill>
                  <a:schemeClr val="dk1"/>
                </a:solidFill>
              </a:rPr>
              <a:t>L’une des composantes les plus importantes de la créativité</a:t>
            </a: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700" dirty="0">
                <a:solidFill>
                  <a:srgbClr val="FFE599"/>
                </a:solidFill>
              </a:rPr>
              <a:t>◉ </a:t>
            </a:r>
            <a:r>
              <a:rPr lang="fr-CA" sz="1700" dirty="0">
                <a:solidFill>
                  <a:schemeClr val="dk1"/>
                </a:solidFill>
              </a:rPr>
              <a:t>Motivation intrinsèque (intérêt, satisfaction et appréciation des défis du travail)</a:t>
            </a: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700" dirty="0">
                <a:solidFill>
                  <a:srgbClr val="FFE599"/>
                </a:solidFill>
              </a:rPr>
              <a:t>◉ </a:t>
            </a:r>
            <a:r>
              <a:rPr lang="fr-CA" sz="1700" dirty="0">
                <a:solidFill>
                  <a:schemeClr val="dk1"/>
                </a:solidFill>
              </a:rPr>
              <a:t>La personne extrinsèquement motivée prendra le chemin le plus court et le plus évident pour résoudre un problème</a:t>
            </a: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700" dirty="0">
                <a:solidFill>
                  <a:srgbClr val="FFE599"/>
                </a:solidFill>
              </a:rPr>
              <a:t>◉ </a:t>
            </a:r>
            <a:r>
              <a:rPr lang="fr-CA" sz="1700" dirty="0">
                <a:solidFill>
                  <a:schemeClr val="dk1"/>
                </a:solidFill>
              </a:rPr>
              <a:t>La personne intrinsèquement motivée empruntera d’autres voies, ce qui peut mener à de nouvelles solutions</a:t>
            </a:r>
            <a:endParaRPr sz="1700" dirty="0">
              <a:solidFill>
                <a:srgbClr val="FFCD00"/>
              </a:solidFill>
            </a:endParaRPr>
          </a:p>
          <a:p>
            <a:pPr marL="0" lvl="0" indent="0" algn="l" rtl="0">
              <a:lnSpc>
                <a:spcPct val="115000"/>
              </a:lnSpc>
              <a:spcBef>
                <a:spcPts val="0"/>
              </a:spcBef>
              <a:spcAft>
                <a:spcPts val="0"/>
              </a:spcAft>
              <a:buNone/>
            </a:pPr>
            <a:endParaRPr sz="1700" dirty="0">
              <a:solidFill>
                <a:srgbClr val="FFCD00"/>
              </a:solidFill>
            </a:endParaRPr>
          </a:p>
        </p:txBody>
      </p:sp>
      <p:pic>
        <p:nvPicPr>
          <p:cNvPr id="270" name="Google Shape;270;p31" descr="Un cerveau humain."/>
          <p:cNvPicPr preferRelativeResize="0"/>
          <p:nvPr/>
        </p:nvPicPr>
        <p:blipFill>
          <a:blip r:embed="rId3">
            <a:alphaModFix/>
          </a:blip>
          <a:stretch>
            <a:fillRect/>
          </a:stretch>
        </p:blipFill>
        <p:spPr>
          <a:xfrm>
            <a:off x="134813" y="215188"/>
            <a:ext cx="1636474" cy="1636474"/>
          </a:xfrm>
          <a:prstGeom prst="rect">
            <a:avLst/>
          </a:prstGeom>
          <a:noFill/>
          <a:ln>
            <a:noFill/>
          </a:ln>
        </p:spPr>
      </p:pic>
      <p:sp>
        <p:nvSpPr>
          <p:cNvPr id="8" name="Google Shape;266;p31">
            <a:extLst>
              <a:ext uri="{FF2B5EF4-FFF2-40B4-BE49-F238E27FC236}">
                <a16:creationId xmlns:a16="http://schemas.microsoft.com/office/drawing/2014/main" id="{0FE9762D-0C23-4281-A569-ABBE2CBEEC77}"/>
              </a:ext>
              <a:ext uri="{C183D7F6-B498-43B3-948B-1728B52AA6E4}">
                <adec:decorative xmlns:adec="http://schemas.microsoft.com/office/drawing/2017/decorative" val="1"/>
              </a:ext>
            </a:extLst>
          </p:cNvPr>
          <p:cNvSpPr txBox="1">
            <a:spLocks/>
          </p:cNvSpPr>
          <p:nvPr/>
        </p:nvSpPr>
        <p:spPr>
          <a:xfrm>
            <a:off x="1628320" y="1000292"/>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fr-CA" dirty="0">
                <a:solidFill>
                  <a:schemeClr val="dk1"/>
                </a:solidFill>
                <a:highlight>
                  <a:srgbClr val="FFE599"/>
                </a:highlight>
              </a:rPr>
              <a:t>Motivation</a:t>
            </a:r>
            <a:endParaRPr lang="fr-CA" dirty="0">
              <a:highlight>
                <a:srgbClr val="FFE599"/>
              </a:highlight>
            </a:endParaRPr>
          </a:p>
        </p:txBody>
      </p:sp>
      <p:sp>
        <p:nvSpPr>
          <p:cNvPr id="2" name="Slide Number Placeholder 1">
            <a:extLst>
              <a:ext uri="{FF2B5EF4-FFF2-40B4-BE49-F238E27FC236}">
                <a16:creationId xmlns:a16="http://schemas.microsoft.com/office/drawing/2014/main" id="{E233622E-B4AE-40E5-BB36-46479B2D56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25</a:t>
            </a:fld>
            <a:endParaRPr lang="fr-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3" name="Title 2">
            <a:extLst>
              <a:ext uri="{FF2B5EF4-FFF2-40B4-BE49-F238E27FC236}">
                <a16:creationId xmlns:a16="http://schemas.microsoft.com/office/drawing/2014/main" id="{02EFE368-5D4F-4563-BC7F-F69BF40A0597}"/>
              </a:ext>
            </a:extLst>
          </p:cNvPr>
          <p:cNvSpPr>
            <a:spLocks noGrp="1"/>
          </p:cNvSpPr>
          <p:nvPr>
            <p:ph type="title"/>
          </p:nvPr>
        </p:nvSpPr>
        <p:spPr>
          <a:xfrm>
            <a:off x="0" y="-220412"/>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Motivation 2 de 2</a:t>
            </a:r>
            <a:endParaRPr lang="en-US" dirty="0">
              <a:effectLst/>
            </a:endParaRPr>
          </a:p>
          <a:p>
            <a:endParaRPr lang="en-US" dirty="0"/>
          </a:p>
        </p:txBody>
      </p:sp>
      <p:sp>
        <p:nvSpPr>
          <p:cNvPr id="276" name="Google Shape;276;p32"/>
          <p:cNvSpPr txBox="1">
            <a:spLocks noGrp="1"/>
          </p:cNvSpPr>
          <p:nvPr>
            <p:ph type="body" idx="1"/>
          </p:nvPr>
        </p:nvSpPr>
        <p:spPr>
          <a:xfrm>
            <a:off x="1371600" y="1616475"/>
            <a:ext cx="68193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tabLst>
                <a:tab pos="0" algn="l"/>
              </a:tabLst>
            </a:pPr>
            <a:r>
              <a:rPr lang="fr-CA" sz="1800" dirty="0">
                <a:solidFill>
                  <a:srgbClr val="FFE599"/>
                </a:solidFill>
              </a:rPr>
              <a:t>◉</a:t>
            </a:r>
            <a:r>
              <a:rPr lang="fr-CA" sz="1800" dirty="0">
                <a:solidFill>
                  <a:srgbClr val="FFCD00"/>
                </a:solidFill>
              </a:rPr>
              <a:t> </a:t>
            </a:r>
            <a:r>
              <a:rPr lang="fr-CA" sz="1800" dirty="0">
                <a:solidFill>
                  <a:schemeClr val="dk1"/>
                </a:solidFill>
              </a:rPr>
              <a:t>La motivation intrinsèque est essentielle à la créativité</a:t>
            </a: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r>
              <a:rPr lang="fr-CA" sz="1800" dirty="0">
                <a:solidFill>
                  <a:srgbClr val="FFE599"/>
                </a:solidFill>
              </a:rPr>
              <a:t>◉</a:t>
            </a:r>
            <a:r>
              <a:rPr lang="fr-CA" sz="1800" dirty="0">
                <a:solidFill>
                  <a:srgbClr val="FFCD00"/>
                </a:solidFill>
              </a:rPr>
              <a:t> </a:t>
            </a:r>
            <a:r>
              <a:rPr lang="fr-CA" sz="1800" dirty="0">
                <a:solidFill>
                  <a:schemeClr val="dk1"/>
                </a:solidFill>
              </a:rPr>
              <a:t>Les facteurs de motivation extrinsèques synergiques peuvent être bons pour la persévérance (par exemple, obtenir de la rétroaction et de l’encouragement)</a:t>
            </a: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r>
              <a:rPr lang="fr-CA" sz="1800" dirty="0">
                <a:solidFill>
                  <a:srgbClr val="FFE599"/>
                </a:solidFill>
              </a:rPr>
              <a:t>◉</a:t>
            </a:r>
            <a:r>
              <a:rPr lang="fr-CA" sz="1800" dirty="0">
                <a:solidFill>
                  <a:srgbClr val="FFCD00"/>
                </a:solidFill>
              </a:rPr>
              <a:t> </a:t>
            </a:r>
            <a:r>
              <a:rPr lang="fr-CA" sz="1800" dirty="0">
                <a:solidFill>
                  <a:schemeClr val="dk1"/>
                </a:solidFill>
              </a:rPr>
              <a:t>La passion est très utile pour cultiver la motivation intrinsèque</a:t>
            </a:r>
            <a:endParaRPr sz="2000" dirty="0">
              <a:solidFill>
                <a:schemeClr val="dk1"/>
              </a:solidFill>
            </a:endParaRPr>
          </a:p>
          <a:p>
            <a:pPr marL="0" lvl="0" indent="0" algn="l" rtl="0">
              <a:lnSpc>
                <a:spcPct val="115000"/>
              </a:lnSpc>
              <a:spcBef>
                <a:spcPts val="0"/>
              </a:spcBef>
              <a:spcAft>
                <a:spcPts val="0"/>
              </a:spcAft>
              <a:buNone/>
            </a:pPr>
            <a:endParaRPr sz="2000" dirty="0">
              <a:solidFill>
                <a:schemeClr val="dk1"/>
              </a:solidFill>
            </a:endParaRPr>
          </a:p>
        </p:txBody>
      </p:sp>
      <p:pic>
        <p:nvPicPr>
          <p:cNvPr id="279" name="Google Shape;279;p32"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275;p32">
            <a:extLst>
              <a:ext uri="{FF2B5EF4-FFF2-40B4-BE49-F238E27FC236}">
                <a16:creationId xmlns:a16="http://schemas.microsoft.com/office/drawing/2014/main" id="{32710CB7-24FA-439C-94D1-F0B219384148}"/>
              </a:ext>
              <a:ext uri="{C183D7F6-B498-43B3-948B-1728B52AA6E4}">
                <adec:decorative xmlns:adec="http://schemas.microsoft.com/office/drawing/2017/decorative" val="1"/>
              </a:ext>
            </a:extLst>
          </p:cNvPr>
          <p:cNvSpPr txBox="1">
            <a:spLocks/>
          </p:cNvSpPr>
          <p:nvPr/>
        </p:nvSpPr>
        <p:spPr>
          <a:xfrm>
            <a:off x="1540210" y="96307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fr-CA">
                <a:solidFill>
                  <a:schemeClr val="dk1"/>
                </a:solidFill>
                <a:highlight>
                  <a:srgbClr val="FFE599"/>
                </a:highlight>
              </a:rPr>
              <a:t>Motivation</a:t>
            </a:r>
            <a:endParaRPr lang="fr-CA" dirty="0">
              <a:highlight>
                <a:srgbClr val="FFE599"/>
              </a:highlight>
            </a:endParaRPr>
          </a:p>
        </p:txBody>
      </p:sp>
      <p:sp>
        <p:nvSpPr>
          <p:cNvPr id="2" name="Slide Number Placeholder 1">
            <a:extLst>
              <a:ext uri="{FF2B5EF4-FFF2-40B4-BE49-F238E27FC236}">
                <a16:creationId xmlns:a16="http://schemas.microsoft.com/office/drawing/2014/main" id="{95A2C872-0808-4A7D-B3F8-83723A9512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26</a:t>
            </a:fld>
            <a:endParaRPr lang="fr-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1653300" y="907505"/>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a:solidFill>
                  <a:schemeClr val="dk1"/>
                </a:solidFill>
                <a:highlight>
                  <a:srgbClr val="FFE599"/>
                </a:highlight>
              </a:rPr>
              <a:t>Ouverture à l’expérience</a:t>
            </a:r>
            <a:endParaRPr dirty="0">
              <a:highlight>
                <a:srgbClr val="FFE599"/>
              </a:highlight>
            </a:endParaRPr>
          </a:p>
        </p:txBody>
      </p:sp>
      <p:sp>
        <p:nvSpPr>
          <p:cNvPr id="285" name="Google Shape;285;p33"/>
          <p:cNvSpPr txBox="1">
            <a:spLocks noGrp="1"/>
          </p:cNvSpPr>
          <p:nvPr>
            <p:ph type="body" idx="1"/>
          </p:nvPr>
        </p:nvSpPr>
        <p:spPr>
          <a:xfrm>
            <a:off x="1287558" y="1735739"/>
            <a:ext cx="79608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a:solidFill>
                  <a:schemeClr val="dk1"/>
                </a:solidFill>
              </a:rPr>
              <a:t>Capacité de voir de nombreux points de vue différents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a:solidFill>
                  <a:schemeClr val="dk1"/>
                </a:solidFill>
              </a:rPr>
              <a:t>Curiosité pour les mondes internes et externes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a:solidFill>
                  <a:schemeClr val="dk1"/>
                </a:solidFill>
              </a:rPr>
              <a:t>Tendance à explorer </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a:solidFill>
                  <a:schemeClr val="dk1"/>
                </a:solidFill>
              </a:rPr>
              <a:t>Peut être utilisé comme un trait « libre » - pratiqué avec le jeu</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p:txBody>
      </p:sp>
      <p:pic>
        <p:nvPicPr>
          <p:cNvPr id="288" name="Google Shape;288;p33"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093D7027-A7F1-4B3A-A625-E440A61252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27</a:t>
            </a:fld>
            <a:endParaRPr lang="fr-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Google Shape;293;p34"/>
          <p:cNvSpPr txBox="1">
            <a:spLocks noGrp="1"/>
          </p:cNvSpPr>
          <p:nvPr>
            <p:ph type="ctrTitle" idx="4294967295"/>
          </p:nvPr>
        </p:nvSpPr>
        <p:spPr>
          <a:xfrm>
            <a:off x="383375" y="57050"/>
            <a:ext cx="8458200" cy="11598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2000"/>
              <a:buFont typeface="Lora"/>
              <a:buNone/>
            </a:pPr>
            <a:r>
              <a:rPr lang="fr-CA" sz="3600" dirty="0">
                <a:highlight>
                  <a:srgbClr val="FFE599"/>
                </a:highlight>
              </a:rPr>
              <a:t>Activité : Curiosité</a:t>
            </a:r>
            <a:endParaRPr sz="3600" b="1" i="0" u="none" strike="noStrike" cap="none" dirty="0">
              <a:solidFill>
                <a:srgbClr val="000000"/>
              </a:solidFill>
              <a:highlight>
                <a:srgbClr val="FFE599"/>
              </a:highlight>
              <a:latin typeface="Lora"/>
              <a:ea typeface="Lora"/>
              <a:cs typeface="Lora"/>
              <a:sym typeface="Lora"/>
            </a:endParaRPr>
          </a:p>
        </p:txBody>
      </p:sp>
      <p:sp>
        <p:nvSpPr>
          <p:cNvPr id="294" name="Google Shape;294;p34"/>
          <p:cNvSpPr txBox="1"/>
          <p:nvPr/>
        </p:nvSpPr>
        <p:spPr>
          <a:xfrm>
            <a:off x="480911" y="1074425"/>
            <a:ext cx="7772400" cy="400280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sz="1200" dirty="0">
                <a:latin typeface="Quattrocento Sans"/>
                <a:ea typeface="Quattrocento Sans"/>
                <a:cs typeface="Quattrocento Sans"/>
                <a:sym typeface="Quattrocento Sans"/>
              </a:rPr>
              <a:t>Votre mission est d’utiliser la curiosité pour neutraliser, modifier ou transformer quelque chose que vous n’aimez pas.</a:t>
            </a:r>
            <a:endParaRPr sz="1200" dirty="0">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fr-CA" sz="1200" dirty="0">
                <a:latin typeface="Quattrocento Sans"/>
                <a:ea typeface="Quattrocento Sans"/>
                <a:cs typeface="Quattrocento Sans"/>
                <a:sym typeface="Quattrocento Sans"/>
              </a:rPr>
              <a:t>Choisissez quelque chose que vous n’aimez pas faire. Cela peut être une corvée, une tâche, une activité. Peut-être consommer un type de produit culturel que vous n’aimez pas (écouter une sorte de musique dont vous n’êtes pas fan, par exemple). Quoi qu’il en soit, assurez-vous que c’est quelque chose que vous n’appréciez pas de façon authentique et innée.</a:t>
            </a:r>
            <a:endParaRPr sz="1200" dirty="0">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fr-CA" sz="1200" dirty="0">
                <a:latin typeface="Quattrocento Sans"/>
                <a:ea typeface="Quattrocento Sans"/>
                <a:cs typeface="Quattrocento Sans"/>
                <a:sym typeface="Quattrocento Sans"/>
              </a:rPr>
              <a:t>Maintenant, s’il vous plaît, réfléchissez à cette chose que vous n’aimez pas faire. (Ou le faire si elle est accessible pour vous en ce moment).</a:t>
            </a:r>
            <a:endParaRPr sz="1200" dirty="0">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fr-CA" sz="1200" dirty="0">
                <a:latin typeface="Quattrocento Sans"/>
                <a:ea typeface="Quattrocento Sans"/>
                <a:cs typeface="Quattrocento Sans"/>
                <a:sym typeface="Quattrocento Sans"/>
              </a:rPr>
              <a:t>Remarquez au moins 3 choses sur l’expérience que vous n’avez peut-être pas consciemment fait attention à avant. Écrivez-les.</a:t>
            </a:r>
            <a:endParaRPr sz="1200" dirty="0">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fr-CA" sz="1200" dirty="0">
                <a:latin typeface="Quattrocento Sans"/>
                <a:ea typeface="Quattrocento Sans"/>
                <a:cs typeface="Quattrocento Sans"/>
                <a:sym typeface="Quattrocento Sans"/>
              </a:rPr>
              <a:t>Écrivez au moins trois questions au sujet de cette expérience ou de cette activité que vous ne connaissez pas déjà. Prenez des mesures pour répondre à au moins une de ces questions.</a:t>
            </a:r>
            <a:endParaRPr sz="1200" dirty="0">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endParaRPr sz="1200" dirty="0">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endParaRPr sz="600" dirty="0">
              <a:latin typeface="Quattrocento Sans"/>
              <a:ea typeface="Quattrocento Sans"/>
              <a:cs typeface="Quattrocento Sans"/>
              <a:sym typeface="Quattrocento Sans"/>
            </a:endParaRPr>
          </a:p>
          <a:p>
            <a:pPr marL="0" lvl="0" indent="0" algn="ctr" rtl="0">
              <a:lnSpc>
                <a:spcPct val="115000"/>
              </a:lnSpc>
              <a:spcBef>
                <a:spcPts val="1200"/>
              </a:spcBef>
              <a:spcAft>
                <a:spcPts val="0"/>
              </a:spcAft>
              <a:buClr>
                <a:schemeClr val="dk1"/>
              </a:buClr>
              <a:buSzPts val="1100"/>
              <a:buFont typeface="Arial"/>
              <a:buNone/>
            </a:pPr>
            <a:r>
              <a:rPr lang="fr-CA" sz="600" dirty="0">
                <a:latin typeface="Quattrocento Sans"/>
                <a:ea typeface="Quattrocento Sans"/>
                <a:cs typeface="Quattrocento Sans"/>
                <a:sym typeface="Quattrocento Sans"/>
              </a:rPr>
              <a:t> </a:t>
            </a:r>
            <a:endParaRPr sz="600" dirty="0">
              <a:latin typeface="Quattrocento Sans"/>
              <a:ea typeface="Quattrocento Sans"/>
              <a:cs typeface="Quattrocento Sans"/>
              <a:sym typeface="Quattrocento Sans"/>
            </a:endParaRPr>
          </a:p>
        </p:txBody>
      </p:sp>
      <p:pic>
        <p:nvPicPr>
          <p:cNvPr id="296" name="Google Shape;296;p34" descr="Une montagne devant un coucher de soleil"/>
          <p:cNvPicPr preferRelativeResize="0"/>
          <p:nvPr/>
        </p:nvPicPr>
        <p:blipFill>
          <a:blip r:embed="rId3">
            <a:alphaModFix/>
          </a:blip>
          <a:stretch>
            <a:fillRect/>
          </a:stretch>
        </p:blipFill>
        <p:spPr>
          <a:xfrm>
            <a:off x="7427400" y="-436137"/>
            <a:ext cx="2008176" cy="2008176"/>
          </a:xfrm>
          <a:prstGeom prst="rect">
            <a:avLst/>
          </a:prstGeom>
          <a:noFill/>
          <a:ln>
            <a:noFill/>
          </a:ln>
        </p:spPr>
      </p:pic>
      <p:sp>
        <p:nvSpPr>
          <p:cNvPr id="2" name="Slide Number Placeholder 1">
            <a:extLst>
              <a:ext uri="{FF2B5EF4-FFF2-40B4-BE49-F238E27FC236}">
                <a16:creationId xmlns:a16="http://schemas.microsoft.com/office/drawing/2014/main" id="{A594EEAE-6317-4662-B0EB-B09264F582FD}"/>
              </a:ext>
            </a:extLst>
          </p:cNvPr>
          <p:cNvSpPr>
            <a:spLocks noGrp="1"/>
          </p:cNvSpPr>
          <p:nvPr>
            <p:ph type="sldNum" idx="12"/>
          </p:nvPr>
        </p:nvSpPr>
        <p:spPr>
          <a:xfrm>
            <a:off x="8500374" y="4734850"/>
            <a:ext cx="548700" cy="351600"/>
          </a:xfrm>
        </p:spPr>
        <p:txBody>
          <a:bodyPr/>
          <a:lstStyle/>
          <a:p>
            <a:pPr marL="0" lvl="0" indent="0" algn="ctr" rtl="0">
              <a:spcBef>
                <a:spcPts val="0"/>
              </a:spcBef>
              <a:spcAft>
                <a:spcPts val="0"/>
              </a:spcAft>
              <a:buNone/>
            </a:pPr>
            <a:fld id="{00000000-1234-1234-1234-123412341234}" type="slidenum">
              <a:rPr lang="fr-CA" smtClean="0"/>
              <a:t>28</a:t>
            </a:fld>
            <a:endParaRPr lang="fr-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Google Shape;301;p35"/>
          <p:cNvSpPr txBox="1">
            <a:spLocks noGrp="1"/>
          </p:cNvSpPr>
          <p:nvPr>
            <p:ph type="ctrTitle" idx="4294967295"/>
          </p:nvPr>
        </p:nvSpPr>
        <p:spPr>
          <a:xfrm>
            <a:off x="685800" y="1700310"/>
            <a:ext cx="77724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800" dirty="0">
                <a:highlight>
                  <a:srgbClr val="FFE599"/>
                </a:highlight>
              </a:rPr>
              <a:t>Discussion de groupe</a:t>
            </a:r>
            <a:endParaRPr sz="4800" b="1" i="0" u="none" strike="noStrike" cap="none" dirty="0">
              <a:solidFill>
                <a:srgbClr val="000000"/>
              </a:solidFill>
              <a:highlight>
                <a:srgbClr val="FFE599"/>
              </a:highlight>
              <a:latin typeface="Lora"/>
              <a:ea typeface="Lora"/>
              <a:cs typeface="Lora"/>
              <a:sym typeface="Lora"/>
            </a:endParaRPr>
          </a:p>
        </p:txBody>
      </p:sp>
      <p:pic>
        <p:nvPicPr>
          <p:cNvPr id="303" name="Google Shape;303;p35" descr="Bulles d'expression pour signaler les discussions de groupe"/>
          <p:cNvPicPr preferRelativeResize="0"/>
          <p:nvPr/>
        </p:nvPicPr>
        <p:blipFill>
          <a:blip r:embed="rId3">
            <a:alphaModFix/>
          </a:blip>
          <a:stretch>
            <a:fillRect/>
          </a:stretch>
        </p:blipFill>
        <p:spPr>
          <a:xfrm>
            <a:off x="3341375" y="2682250"/>
            <a:ext cx="2461250" cy="2461250"/>
          </a:xfrm>
          <a:prstGeom prst="rect">
            <a:avLst/>
          </a:prstGeom>
          <a:noFill/>
          <a:ln>
            <a:noFill/>
          </a:ln>
        </p:spPr>
      </p:pic>
      <p:sp>
        <p:nvSpPr>
          <p:cNvPr id="2" name="Slide Number Placeholder 1">
            <a:extLst>
              <a:ext uri="{FF2B5EF4-FFF2-40B4-BE49-F238E27FC236}">
                <a16:creationId xmlns:a16="http://schemas.microsoft.com/office/drawing/2014/main" id="{4130E48C-58D8-4D77-B759-B192D7D47540}"/>
              </a:ext>
            </a:extLst>
          </p:cNvPr>
          <p:cNvSpPr>
            <a:spLocks noGrp="1"/>
          </p:cNvSpPr>
          <p:nvPr>
            <p:ph type="sldNum" idx="12"/>
          </p:nvPr>
        </p:nvSpPr>
        <p:spPr>
          <a:xfrm>
            <a:off x="8025588" y="4674669"/>
            <a:ext cx="548700" cy="351600"/>
          </a:xfrm>
        </p:spPr>
        <p:txBody>
          <a:bodyPr/>
          <a:lstStyle/>
          <a:p>
            <a:pPr marL="0" lvl="0" indent="0" algn="ctr" rtl="0">
              <a:spcBef>
                <a:spcPts val="0"/>
              </a:spcBef>
              <a:spcAft>
                <a:spcPts val="0"/>
              </a:spcAft>
              <a:buNone/>
            </a:pPr>
            <a:fld id="{00000000-1234-1234-1234-123412341234}" type="slidenum">
              <a:rPr lang="fr-CA" smtClean="0"/>
              <a:t>29</a:t>
            </a:fld>
            <a:endParaRPr lang="fr-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3" name="Title 2">
            <a:extLst>
              <a:ext uri="{FF2B5EF4-FFF2-40B4-BE49-F238E27FC236}">
                <a16:creationId xmlns:a16="http://schemas.microsoft.com/office/drawing/2014/main" id="{4B5FD440-9F8C-4CB6-BE79-6AAAA6318263}"/>
              </a:ext>
            </a:extLst>
          </p:cNvPr>
          <p:cNvSpPr>
            <a:spLocks noGrp="1"/>
          </p:cNvSpPr>
          <p:nvPr>
            <p:ph type="title" idx="4294967295"/>
          </p:nvPr>
        </p:nvSpPr>
        <p:spPr>
          <a:xfrm>
            <a:off x="70610" y="-239030"/>
            <a:ext cx="6809700" cy="435600"/>
          </a:xfrm>
        </p:spPr>
        <p:txBody>
          <a:bodyPr/>
          <a:lstStyle/>
          <a:p>
            <a:pPr rtl="0"/>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Activité</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d'écriture</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libre 1 </a:t>
            </a:r>
            <a:endParaRPr lang="en-US" dirty="0">
              <a:effectLst/>
            </a:endParaRPr>
          </a:p>
          <a:p>
            <a:endParaRPr lang="en-US" dirty="0"/>
          </a:p>
        </p:txBody>
      </p:sp>
      <p:sp>
        <p:nvSpPr>
          <p:cNvPr id="60" name="Google Shape;60;p9"/>
          <p:cNvSpPr txBox="1">
            <a:spLocks noGrp="1"/>
          </p:cNvSpPr>
          <p:nvPr>
            <p:ph type="subTitle" idx="4294967295"/>
          </p:nvPr>
        </p:nvSpPr>
        <p:spPr>
          <a:xfrm>
            <a:off x="685800" y="210310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dirty="0"/>
          </a:p>
          <a:p>
            <a:pPr marL="0" marR="0" lvl="0" indent="0" algn="ctr" rtl="0">
              <a:lnSpc>
                <a:spcPct val="100000"/>
              </a:lnSpc>
              <a:spcBef>
                <a:spcPts val="600"/>
              </a:spcBef>
              <a:spcAft>
                <a:spcPts val="0"/>
              </a:spcAft>
              <a:buClr>
                <a:srgbClr val="FFCD00"/>
              </a:buClr>
              <a:buSzPts val="2400"/>
              <a:buFont typeface="Quattrocento Sans"/>
              <a:buNone/>
            </a:pPr>
            <a:r>
              <a:rPr lang="fr-CA" sz="1800" dirty="0"/>
              <a:t>Qu’est-ce que signifie la créativité pour vous</a:t>
            </a:r>
            <a:r>
              <a:rPr lang="fr-CA" sz="1800" b="0" i="0" u="none" strike="noStrike" cap="none" dirty="0">
                <a:solidFill>
                  <a:srgbClr val="000000"/>
                </a:solidFill>
                <a:latin typeface="Quattrocento Sans"/>
                <a:ea typeface="Quattrocento Sans"/>
                <a:cs typeface="Quattrocento Sans"/>
                <a:sym typeface="Quattrocento Sans"/>
              </a:rPr>
              <a:t>? </a:t>
            </a:r>
            <a:endParaRPr sz="1800" b="0" i="0" u="none" strike="noStrike" cap="none" dirty="0">
              <a:solidFill>
                <a:srgbClr val="000000"/>
              </a:solidFill>
              <a:latin typeface="Quattrocento Sans"/>
              <a:ea typeface="Quattrocento Sans"/>
              <a:cs typeface="Quattrocento Sans"/>
              <a:sym typeface="Quattrocento Sans"/>
            </a:endParaRPr>
          </a:p>
        </p:txBody>
      </p:sp>
      <p:pic>
        <p:nvPicPr>
          <p:cNvPr id="62" name="Google Shape;62;p9" descr="Un morceau de papier avec l'image d'une empreinte de patte et un pinceau. "/>
          <p:cNvPicPr preferRelativeResize="0"/>
          <p:nvPr/>
        </p:nvPicPr>
        <p:blipFill>
          <a:blip r:embed="rId3">
            <a:alphaModFix/>
          </a:blip>
          <a:stretch>
            <a:fillRect/>
          </a:stretch>
        </p:blipFill>
        <p:spPr>
          <a:xfrm rot="-739462">
            <a:off x="3575187" y="3046617"/>
            <a:ext cx="1993625" cy="1993625"/>
          </a:xfrm>
          <a:prstGeom prst="rect">
            <a:avLst/>
          </a:prstGeom>
          <a:noFill/>
          <a:ln>
            <a:noFill/>
          </a:ln>
        </p:spPr>
      </p:pic>
      <p:sp>
        <p:nvSpPr>
          <p:cNvPr id="7" name="Google Shape;59;p9">
            <a:extLst>
              <a:ext uri="{FF2B5EF4-FFF2-40B4-BE49-F238E27FC236}">
                <a16:creationId xmlns:a16="http://schemas.microsoft.com/office/drawing/2014/main" id="{C494678D-6C9B-4D80-8779-2279E9DEC998}"/>
              </a:ext>
              <a:ext uri="{C183D7F6-B498-43B3-948B-1728B52AA6E4}">
                <adec:decorative xmlns:adec="http://schemas.microsoft.com/office/drawing/2017/decorative" val="1"/>
              </a:ext>
            </a:extLst>
          </p:cNvPr>
          <p:cNvSpPr txBox="1">
            <a:spLocks/>
          </p:cNvSpPr>
          <p:nvPr/>
        </p:nvSpPr>
        <p:spPr>
          <a:xfrm>
            <a:off x="685799" y="1225371"/>
            <a:ext cx="77724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algn="ctr"/>
            <a:r>
              <a:rPr lang="fr-CA" sz="4800" dirty="0">
                <a:highlight>
                  <a:srgbClr val="FFE599"/>
                </a:highlight>
              </a:rPr>
              <a:t>Écriture libre</a:t>
            </a:r>
          </a:p>
        </p:txBody>
      </p:sp>
      <p:sp>
        <p:nvSpPr>
          <p:cNvPr id="2" name="Slide Number Placeholder 1">
            <a:extLst>
              <a:ext uri="{FF2B5EF4-FFF2-40B4-BE49-F238E27FC236}">
                <a16:creationId xmlns:a16="http://schemas.microsoft.com/office/drawing/2014/main" id="{FDCDD386-F23A-4E1E-84C7-B31531DC8B0A}"/>
              </a:ext>
            </a:extLst>
          </p:cNvPr>
          <p:cNvSpPr>
            <a:spLocks noGrp="1"/>
          </p:cNvSpPr>
          <p:nvPr>
            <p:ph type="sldNum" idx="12"/>
          </p:nvPr>
        </p:nvSpPr>
        <p:spPr>
          <a:xfrm>
            <a:off x="8535542" y="4721561"/>
            <a:ext cx="548700" cy="351600"/>
          </a:xfrm>
        </p:spPr>
        <p:txBody>
          <a:bodyPr/>
          <a:lstStyle/>
          <a:p>
            <a:pPr marL="0" lvl="0" indent="0" algn="ctr" rtl="0">
              <a:spcBef>
                <a:spcPts val="0"/>
              </a:spcBef>
              <a:spcAft>
                <a:spcPts val="0"/>
              </a:spcAft>
              <a:buNone/>
            </a:pPr>
            <a:fld id="{00000000-1234-1234-1234-123412341234}" type="slidenum">
              <a:rPr lang="fr-CA" smtClean="0"/>
              <a:t>3</a:t>
            </a:fld>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2" name="Title 1">
            <a:extLst>
              <a:ext uri="{FF2B5EF4-FFF2-40B4-BE49-F238E27FC236}">
                <a16:creationId xmlns:a16="http://schemas.microsoft.com/office/drawing/2014/main" id="{7042DD55-0C46-4365-821A-8C314542AAAD}"/>
              </a:ext>
            </a:extLst>
          </p:cNvPr>
          <p:cNvSpPr>
            <a:spLocks noGrp="1"/>
          </p:cNvSpPr>
          <p:nvPr>
            <p:ph type="title"/>
          </p:nvPr>
        </p:nvSpPr>
        <p:spPr>
          <a:xfrm>
            <a:off x="0" y="-454296"/>
            <a:ext cx="3878400" cy="435600"/>
          </a:xfrm>
          <a:noFill/>
          <a:ln>
            <a:noFill/>
          </a:ln>
        </p:spPr>
        <p:txBody>
          <a:bodyPr spcFirstLastPara="1" wrap="square" lIns="91425" tIns="91425" rIns="91425" bIns="91425" anchor="ctr" anchorCtr="0">
            <a:noAutofit/>
          </a:bodyPr>
          <a:lstStyle/>
          <a:p>
            <a:r>
              <a:rPr lang="en-US" sz="1600" b="0" dirty="0" err="1">
                <a:latin typeface="+mj-lt"/>
              </a:rPr>
              <a:t>Créativité</a:t>
            </a:r>
            <a:r>
              <a:rPr lang="en-US" sz="1600" b="0" dirty="0">
                <a:latin typeface="+mj-lt"/>
              </a:rPr>
              <a:t> 1 de 2</a:t>
            </a:r>
            <a:endParaRPr lang="en-US" sz="1600" b="0" dirty="0">
              <a:latin typeface="+mj-lt"/>
              <a:sym typeface="Arial"/>
            </a:endParaRPr>
          </a:p>
        </p:txBody>
      </p:sp>
      <p:sp>
        <p:nvSpPr>
          <p:cNvPr id="68" name="Google Shape;68;p10"/>
          <p:cNvSpPr txBox="1">
            <a:spLocks noGrp="1"/>
          </p:cNvSpPr>
          <p:nvPr>
            <p:ph type="body" idx="1"/>
          </p:nvPr>
        </p:nvSpPr>
        <p:spPr>
          <a:xfrm>
            <a:off x="1518221" y="1596544"/>
            <a:ext cx="7340367"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Génération d’idées qui ont une signification importante pour une personne ou un groupe de personnes</a:t>
            </a:r>
            <a:endParaRPr sz="2000" dirty="0">
              <a:solidFill>
                <a:schemeClr val="dk1"/>
              </a:solidFill>
            </a:endParaRPr>
          </a:p>
          <a:p>
            <a:pPr marL="268288" lvl="0" indent="-268288" algn="l" rtl="0">
              <a:lnSpc>
                <a:spcPct val="115000"/>
              </a:lnSpc>
              <a:spcBef>
                <a:spcPts val="0"/>
              </a:spcBef>
              <a:spcAft>
                <a:spcPts val="0"/>
              </a:spcAft>
              <a:buNone/>
            </a:pPr>
            <a:endParaRPr sz="2000" dirty="0">
              <a:solidFill>
                <a:schemeClr val="dk1"/>
              </a:solidFill>
            </a:endParaRPr>
          </a:p>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Dans certains cas, la mise en </a:t>
            </a:r>
            <a:r>
              <a:rPr lang="fr-CA" sz="2000" dirty="0" err="1">
                <a:solidFill>
                  <a:schemeClr val="dk1"/>
                </a:solidFill>
              </a:rPr>
              <a:t>oeuvre</a:t>
            </a:r>
            <a:r>
              <a:rPr lang="fr-CA" sz="2000" dirty="0">
                <a:solidFill>
                  <a:schemeClr val="dk1"/>
                </a:solidFill>
              </a:rPr>
              <a:t> de ces idées dans le monde réel (innovation)</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rgbClr val="FFCD00"/>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a:t>
            </a:r>
            <a:r>
              <a:rPr lang="fr-CA" sz="2000" dirty="0">
                <a:solidFill>
                  <a:srgbClr val="FFCD00"/>
                </a:solidFill>
              </a:rPr>
              <a:t> </a:t>
            </a:r>
            <a:r>
              <a:rPr lang="fr-CA" sz="2000" dirty="0">
                <a:solidFill>
                  <a:schemeClr val="dk1"/>
                </a:solidFill>
              </a:rPr>
              <a:t>Axé sur les personnes</a:t>
            </a:r>
            <a:endParaRPr sz="2000" dirty="0"/>
          </a:p>
        </p:txBody>
      </p:sp>
      <p:pic>
        <p:nvPicPr>
          <p:cNvPr id="71" name="Google Shape;71;p10" descr="Loutre avec des lignes jaunes partant de la tête, indiquant une idée ou une pensée.&#10;"/>
          <p:cNvPicPr preferRelativeResize="0"/>
          <p:nvPr/>
        </p:nvPicPr>
        <p:blipFill>
          <a:blip r:embed="rId3">
            <a:alphaModFix/>
          </a:blip>
          <a:stretch>
            <a:fillRect/>
          </a:stretch>
        </p:blipFill>
        <p:spPr>
          <a:xfrm>
            <a:off x="42525" y="302963"/>
            <a:ext cx="1460876" cy="1460876"/>
          </a:xfrm>
          <a:prstGeom prst="rect">
            <a:avLst/>
          </a:prstGeom>
          <a:noFill/>
          <a:ln>
            <a:noFill/>
          </a:ln>
        </p:spPr>
      </p:pic>
      <p:sp>
        <p:nvSpPr>
          <p:cNvPr id="8" name="Google Shape;67;p10">
            <a:extLst>
              <a:ext uri="{FF2B5EF4-FFF2-40B4-BE49-F238E27FC236}">
                <a16:creationId xmlns:a16="http://schemas.microsoft.com/office/drawing/2014/main" id="{2BD1F66F-D28B-464B-B738-65A79D0FC70B}"/>
              </a:ext>
              <a:ext uri="{C183D7F6-B498-43B3-948B-1728B52AA6E4}">
                <adec:decorative xmlns:adec="http://schemas.microsoft.com/office/drawing/2017/decorative" val="1"/>
              </a:ext>
            </a:extLst>
          </p:cNvPr>
          <p:cNvSpPr txBox="1">
            <a:spLocks/>
          </p:cNvSpPr>
          <p:nvPr/>
        </p:nvSpPr>
        <p:spPr>
          <a:xfrm>
            <a:off x="1584720" y="95322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fr-CA" sz="2400" dirty="0">
                <a:solidFill>
                  <a:schemeClr val="dk1"/>
                </a:solidFill>
                <a:highlight>
                  <a:srgbClr val="FFE599"/>
                </a:highlight>
              </a:rPr>
              <a:t>Créativité</a:t>
            </a:r>
            <a:endParaRPr lang="fr-CA" sz="2400" dirty="0">
              <a:highlight>
                <a:srgbClr val="FFE599"/>
              </a:highlight>
            </a:endParaRPr>
          </a:p>
        </p:txBody>
      </p:sp>
      <p:sp>
        <p:nvSpPr>
          <p:cNvPr id="3" name="Slide Number Placeholder 2">
            <a:extLst>
              <a:ext uri="{FF2B5EF4-FFF2-40B4-BE49-F238E27FC236}">
                <a16:creationId xmlns:a16="http://schemas.microsoft.com/office/drawing/2014/main" id="{19041A8F-1197-4F5A-AC26-52808C5698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4</a:t>
            </a:fld>
            <a:endParaRPr lang="fr-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6" name="Title 5">
            <a:extLst>
              <a:ext uri="{FF2B5EF4-FFF2-40B4-BE49-F238E27FC236}">
                <a16:creationId xmlns:a16="http://schemas.microsoft.com/office/drawing/2014/main" id="{AC7F5DD6-1DAF-486F-94F7-9D61914FA181}"/>
              </a:ext>
            </a:extLst>
          </p:cNvPr>
          <p:cNvSpPr>
            <a:spLocks noGrp="1"/>
          </p:cNvSpPr>
          <p:nvPr>
            <p:ph type="title"/>
          </p:nvPr>
        </p:nvSpPr>
        <p:spPr>
          <a:xfrm>
            <a:off x="-62647" y="-495435"/>
            <a:ext cx="3878400" cy="435600"/>
          </a:xfrm>
        </p:spPr>
        <p:txBody>
          <a:bodyPr/>
          <a:lstStyle/>
          <a:p>
            <a:pPr rtl="0"/>
            <a:r>
              <a:rPr lang="en-US" sz="16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Créativité</a:t>
            </a:r>
            <a:r>
              <a:rPr lang="en-US" sz="16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2 de 2</a:t>
            </a:r>
            <a:endParaRPr lang="en-US" dirty="0"/>
          </a:p>
        </p:txBody>
      </p:sp>
      <p:sp>
        <p:nvSpPr>
          <p:cNvPr id="77" name="Google Shape;77;p11"/>
          <p:cNvSpPr/>
          <p:nvPr/>
        </p:nvSpPr>
        <p:spPr>
          <a:xfrm>
            <a:off x="191453"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CA" sz="1200" b="1">
                <a:latin typeface="Lora"/>
                <a:ea typeface="Lora"/>
                <a:cs typeface="Lora"/>
                <a:sym typeface="Lora"/>
              </a:rPr>
              <a:t>Identification du problème</a:t>
            </a:r>
            <a:endParaRPr sz="1200" b="1" i="0" u="none" strike="noStrike" cap="none">
              <a:solidFill>
                <a:srgbClr val="000000"/>
              </a:solidFill>
              <a:latin typeface="Lora"/>
              <a:ea typeface="Lora"/>
              <a:cs typeface="Lora"/>
              <a:sym typeface="Lora"/>
            </a:endParaRPr>
          </a:p>
        </p:txBody>
      </p:sp>
      <p:pic>
        <p:nvPicPr>
          <p:cNvPr id="84" name="Google Shape;84;p11" descr="Une carotte entière pour indiquer l'identification du problème"/>
          <p:cNvPicPr preferRelativeResize="0"/>
          <p:nvPr/>
        </p:nvPicPr>
        <p:blipFill>
          <a:blip r:embed="rId3">
            <a:alphaModFix/>
          </a:blip>
          <a:stretch>
            <a:fillRect/>
          </a:stretch>
        </p:blipFill>
        <p:spPr>
          <a:xfrm>
            <a:off x="244229" y="2882000"/>
            <a:ext cx="1685100" cy="1685100"/>
          </a:xfrm>
          <a:prstGeom prst="rect">
            <a:avLst/>
          </a:prstGeom>
          <a:noFill/>
          <a:ln>
            <a:noFill/>
          </a:ln>
        </p:spPr>
      </p:pic>
      <p:sp>
        <p:nvSpPr>
          <p:cNvPr id="79" name="Google Shape;79;p11"/>
          <p:cNvSpPr/>
          <p:nvPr/>
        </p:nvSpPr>
        <p:spPr>
          <a:xfrm>
            <a:off x="2439388"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CA" sz="1300" b="1" i="0" u="none" strike="noStrike" cap="none">
                <a:solidFill>
                  <a:srgbClr val="000000"/>
                </a:solidFill>
                <a:latin typeface="Lora"/>
                <a:ea typeface="Lora"/>
                <a:cs typeface="Lora"/>
                <a:sym typeface="Lora"/>
              </a:rPr>
              <a:t>Pr</a:t>
            </a:r>
            <a:r>
              <a:rPr lang="fr-CA" sz="1300" b="1">
                <a:latin typeface="Lora"/>
                <a:ea typeface="Lora"/>
                <a:cs typeface="Lora"/>
                <a:sym typeface="Lora"/>
              </a:rPr>
              <a:t>é</a:t>
            </a:r>
            <a:r>
              <a:rPr lang="fr-CA" sz="1300" b="1" i="0" u="none" strike="noStrike" cap="none">
                <a:solidFill>
                  <a:srgbClr val="000000"/>
                </a:solidFill>
                <a:latin typeface="Lora"/>
                <a:ea typeface="Lora"/>
                <a:cs typeface="Lora"/>
                <a:sym typeface="Lora"/>
              </a:rPr>
              <a:t>paration</a:t>
            </a:r>
            <a:endParaRPr sz="1300" b="1" i="0" u="none" strike="noStrike" cap="none">
              <a:solidFill>
                <a:srgbClr val="000000"/>
              </a:solidFill>
              <a:latin typeface="Lora"/>
              <a:ea typeface="Lora"/>
              <a:cs typeface="Lora"/>
              <a:sym typeface="Lora"/>
            </a:endParaRPr>
          </a:p>
        </p:txBody>
      </p:sp>
      <p:pic>
        <p:nvPicPr>
          <p:cNvPr id="85" name="Google Shape;85;p11" descr="Carottes coupées en tranches pour dénoter la préparation"/>
          <p:cNvPicPr preferRelativeResize="0"/>
          <p:nvPr/>
        </p:nvPicPr>
        <p:blipFill>
          <a:blip r:embed="rId4">
            <a:alphaModFix/>
          </a:blip>
          <a:stretch>
            <a:fillRect/>
          </a:stretch>
        </p:blipFill>
        <p:spPr>
          <a:xfrm>
            <a:off x="2439400" y="2820075"/>
            <a:ext cx="1739701" cy="1739701"/>
          </a:xfrm>
          <a:prstGeom prst="rect">
            <a:avLst/>
          </a:prstGeom>
          <a:noFill/>
          <a:ln>
            <a:noFill/>
          </a:ln>
        </p:spPr>
      </p:pic>
      <p:sp>
        <p:nvSpPr>
          <p:cNvPr id="78" name="Google Shape;78;p11"/>
          <p:cNvSpPr/>
          <p:nvPr/>
        </p:nvSpPr>
        <p:spPr>
          <a:xfrm>
            <a:off x="4769843"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CA" b="1">
                <a:latin typeface="Lora"/>
                <a:ea typeface="Lora"/>
                <a:cs typeface="Lora"/>
                <a:sym typeface="Lora"/>
              </a:rPr>
              <a:t>Génération d’idées</a:t>
            </a:r>
            <a:endParaRPr sz="1400" b="1" i="0" u="none" strike="noStrike" cap="none">
              <a:solidFill>
                <a:srgbClr val="000000"/>
              </a:solidFill>
              <a:latin typeface="Lora"/>
              <a:ea typeface="Lora"/>
              <a:cs typeface="Lora"/>
              <a:sym typeface="Lora"/>
            </a:endParaRPr>
          </a:p>
        </p:txBody>
      </p:sp>
      <p:pic>
        <p:nvPicPr>
          <p:cNvPr id="86" name="Google Shape;86;p11" descr="Bol de carottes coupées pour signifier la génération d'idées.&#10;"/>
          <p:cNvPicPr preferRelativeResize="0"/>
          <p:nvPr/>
        </p:nvPicPr>
        <p:blipFill>
          <a:blip r:embed="rId5">
            <a:alphaModFix/>
          </a:blip>
          <a:stretch>
            <a:fillRect/>
          </a:stretch>
        </p:blipFill>
        <p:spPr>
          <a:xfrm>
            <a:off x="4769862" y="2820075"/>
            <a:ext cx="1739701" cy="1739701"/>
          </a:xfrm>
          <a:prstGeom prst="rect">
            <a:avLst/>
          </a:prstGeom>
          <a:noFill/>
          <a:ln>
            <a:noFill/>
          </a:ln>
        </p:spPr>
      </p:pic>
      <p:sp>
        <p:nvSpPr>
          <p:cNvPr id="82" name="Google Shape;82;p11"/>
          <p:cNvSpPr/>
          <p:nvPr/>
        </p:nvSpPr>
        <p:spPr>
          <a:xfrm>
            <a:off x="7056187" y="1079700"/>
            <a:ext cx="17397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CA" sz="1050" b="1" dirty="0">
                <a:latin typeface="Lora"/>
                <a:ea typeface="Lora"/>
                <a:cs typeface="Lora"/>
                <a:sym typeface="Lora"/>
              </a:rPr>
              <a:t>Ré</a:t>
            </a:r>
            <a:r>
              <a:rPr lang="fr-CA" sz="1050" b="1" i="0" u="none" strike="noStrike" cap="none" dirty="0">
                <a:solidFill>
                  <a:srgbClr val="000000"/>
                </a:solidFill>
                <a:latin typeface="Lora"/>
                <a:ea typeface="Lora"/>
                <a:cs typeface="Lora"/>
                <a:sym typeface="Lora"/>
              </a:rPr>
              <a:t>vision/ </a:t>
            </a:r>
            <a:r>
              <a:rPr lang="fr-CA" sz="1050" b="1" dirty="0">
                <a:latin typeface="Lora"/>
                <a:ea typeface="Lora"/>
                <a:cs typeface="Lora"/>
                <a:sym typeface="Lora"/>
              </a:rPr>
              <a:t>mise en </a:t>
            </a:r>
            <a:r>
              <a:rPr lang="fr-CA" sz="1050" b="1" dirty="0" err="1">
                <a:latin typeface="Lora"/>
                <a:ea typeface="Lora"/>
                <a:cs typeface="Lora"/>
                <a:sym typeface="Lora"/>
              </a:rPr>
              <a:t>oeuvre</a:t>
            </a:r>
            <a:r>
              <a:rPr lang="fr-CA" sz="1050" b="1" dirty="0">
                <a:latin typeface="Lora"/>
                <a:ea typeface="Lora"/>
                <a:cs typeface="Lora"/>
                <a:sym typeface="Lora"/>
              </a:rPr>
              <a:t> des idées</a:t>
            </a:r>
            <a:endParaRPr sz="1050" b="1" i="0" u="none" strike="noStrike" cap="none" dirty="0">
              <a:solidFill>
                <a:srgbClr val="000000"/>
              </a:solidFill>
              <a:latin typeface="Lora"/>
              <a:ea typeface="Lora"/>
              <a:cs typeface="Lora"/>
              <a:sym typeface="Lora"/>
            </a:endParaRPr>
          </a:p>
        </p:txBody>
      </p:sp>
      <p:pic>
        <p:nvPicPr>
          <p:cNvPr id="87" name="Google Shape;87;p11" descr="Gâteau pour signifier la notion de révision/mise en œuvre "/>
          <p:cNvPicPr preferRelativeResize="0"/>
          <p:nvPr/>
        </p:nvPicPr>
        <p:blipFill>
          <a:blip r:embed="rId6">
            <a:alphaModFix/>
          </a:blip>
          <a:stretch>
            <a:fillRect/>
          </a:stretch>
        </p:blipFill>
        <p:spPr>
          <a:xfrm>
            <a:off x="7032444" y="2882007"/>
            <a:ext cx="1787175" cy="1787175"/>
          </a:xfrm>
          <a:prstGeom prst="rect">
            <a:avLst/>
          </a:prstGeom>
          <a:noFill/>
          <a:ln>
            <a:noFill/>
          </a:ln>
        </p:spPr>
      </p:pic>
      <p:grpSp>
        <p:nvGrpSpPr>
          <p:cNvPr id="2" name="Group 1">
            <a:extLst>
              <a:ext uri="{FF2B5EF4-FFF2-40B4-BE49-F238E27FC236}">
                <a16:creationId xmlns:a16="http://schemas.microsoft.com/office/drawing/2014/main" id="{1E7B5706-F3F5-4645-B2E1-B9AA6C9D8DC5}"/>
              </a:ext>
              <a:ext uri="{C183D7F6-B498-43B3-948B-1728B52AA6E4}">
                <adec:decorative xmlns:adec="http://schemas.microsoft.com/office/drawing/2017/decorative" val="1"/>
              </a:ext>
            </a:extLst>
          </p:cNvPr>
          <p:cNvGrpSpPr/>
          <p:nvPr/>
        </p:nvGrpSpPr>
        <p:grpSpPr>
          <a:xfrm>
            <a:off x="1876553" y="1922250"/>
            <a:ext cx="5179590" cy="0"/>
            <a:chOff x="1876553" y="1922250"/>
            <a:chExt cx="5179590" cy="0"/>
          </a:xfrm>
        </p:grpSpPr>
        <p:cxnSp>
          <p:nvCxnSpPr>
            <p:cNvPr id="80" name="Google Shape;80;p11"/>
            <p:cNvCxnSpPr>
              <a:cxnSpLocks/>
              <a:stCxn id="77" idx="6"/>
              <a:endCxn id="79" idx="2"/>
            </p:cNvCxnSpPr>
            <p:nvPr/>
          </p:nvCxnSpPr>
          <p:spPr>
            <a:xfrm>
              <a:off x="1876553" y="1922250"/>
              <a:ext cx="562800" cy="0"/>
            </a:xfrm>
            <a:prstGeom prst="straightConnector1">
              <a:avLst/>
            </a:prstGeom>
            <a:noFill/>
            <a:ln w="38100" cap="flat" cmpd="sng">
              <a:solidFill>
                <a:srgbClr val="FFE599"/>
              </a:solidFill>
              <a:prstDash val="solid"/>
              <a:round/>
              <a:headEnd type="none" w="sm" len="sm"/>
              <a:tailEnd type="triangle" w="sm" len="sm"/>
            </a:ln>
          </p:spPr>
        </p:cxnSp>
        <p:cxnSp>
          <p:nvCxnSpPr>
            <p:cNvPr id="81" name="Google Shape;81;p11"/>
            <p:cNvCxnSpPr>
              <a:cxnSpLocks/>
              <a:stCxn id="79" idx="6"/>
              <a:endCxn id="78" idx="2"/>
            </p:cNvCxnSpPr>
            <p:nvPr/>
          </p:nvCxnSpPr>
          <p:spPr>
            <a:xfrm>
              <a:off x="4124488" y="1922250"/>
              <a:ext cx="645300" cy="0"/>
            </a:xfrm>
            <a:prstGeom prst="straightConnector1">
              <a:avLst/>
            </a:prstGeom>
            <a:noFill/>
            <a:ln w="38100" cap="flat" cmpd="sng">
              <a:solidFill>
                <a:srgbClr val="FFE599"/>
              </a:solidFill>
              <a:prstDash val="solid"/>
              <a:round/>
              <a:headEnd type="none" w="sm" len="sm"/>
              <a:tailEnd type="triangle" w="sm" len="sm"/>
            </a:ln>
          </p:spPr>
        </p:cxnSp>
        <p:cxnSp>
          <p:nvCxnSpPr>
            <p:cNvPr id="83" name="Google Shape;83;p11"/>
            <p:cNvCxnSpPr>
              <a:cxnSpLocks/>
              <a:stCxn id="78" idx="6"/>
              <a:endCxn id="82" idx="2"/>
            </p:cNvCxnSpPr>
            <p:nvPr/>
          </p:nvCxnSpPr>
          <p:spPr>
            <a:xfrm>
              <a:off x="6454943" y="1922250"/>
              <a:ext cx="601200" cy="0"/>
            </a:xfrm>
            <a:prstGeom prst="straightConnector1">
              <a:avLst/>
            </a:prstGeom>
            <a:noFill/>
            <a:ln w="38100" cap="flat" cmpd="sng">
              <a:solidFill>
                <a:srgbClr val="FFE599"/>
              </a:solidFill>
              <a:prstDash val="solid"/>
              <a:round/>
              <a:headEnd type="none" w="sm" len="sm"/>
              <a:tailEnd type="triangle" w="sm" len="sm"/>
            </a:ln>
          </p:spPr>
        </p:cxnSp>
      </p:grpSp>
      <p:sp>
        <p:nvSpPr>
          <p:cNvPr id="3" name="Slide Number Placeholder 2">
            <a:extLst>
              <a:ext uri="{FF2B5EF4-FFF2-40B4-BE49-F238E27FC236}">
                <a16:creationId xmlns:a16="http://schemas.microsoft.com/office/drawing/2014/main" id="{502E7D51-3529-49DA-B92C-AA5290A8D8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5</a:t>
            </a:fld>
            <a:endParaRPr lang="fr-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Identification du problème</a:t>
            </a:r>
            <a:endParaRPr dirty="0">
              <a:highlight>
                <a:srgbClr val="FFE599"/>
              </a:highlight>
            </a:endParaRPr>
          </a:p>
        </p:txBody>
      </p:sp>
      <p:sp>
        <p:nvSpPr>
          <p:cNvPr id="94" name="Google Shape;94;p12"/>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a:latin typeface="Quattrocento Sans"/>
                <a:ea typeface="Quattrocento Sans"/>
                <a:cs typeface="Quattrocento Sans"/>
                <a:sym typeface="Quattrocento Sans"/>
              </a:rPr>
              <a:t>Idées nouvelles ou inexistantes</a:t>
            </a:r>
            <a:endParaRPr sz="1800" b="0" i="0" u="none" strike="noStrike" cap="none">
              <a:solidFill>
                <a:srgbClr val="000000"/>
              </a:solidFill>
              <a:latin typeface="Quattrocento Sans"/>
              <a:ea typeface="Quattrocento Sans"/>
              <a:cs typeface="Quattrocento Sans"/>
              <a:sym typeface="Quattrocento Sans"/>
            </a:endParaRPr>
          </a:p>
        </p:txBody>
      </p:sp>
      <p:sp>
        <p:nvSpPr>
          <p:cNvPr id="93" name="Google Shape;93;p12"/>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a:latin typeface="Quattrocento Sans"/>
                <a:ea typeface="Quattrocento Sans"/>
                <a:cs typeface="Quattrocento Sans"/>
                <a:sym typeface="Quattrocento Sans"/>
              </a:rPr>
              <a:t>Objectif vague ou inexistant</a:t>
            </a:r>
            <a:endParaRPr sz="1800" b="0" i="0" u="none" strike="noStrike" cap="none">
              <a:solidFill>
                <a:srgbClr val="000000"/>
              </a:solidFill>
              <a:latin typeface="Quattrocento Sans"/>
              <a:ea typeface="Quattrocento Sans"/>
              <a:cs typeface="Quattrocento Sans"/>
              <a:sym typeface="Quattrocento Sans"/>
            </a:endParaRPr>
          </a:p>
        </p:txBody>
      </p:sp>
      <p:sp>
        <p:nvSpPr>
          <p:cNvPr id="95" name="Google Shape;95;p12"/>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a:latin typeface="Quattrocento Sans"/>
                <a:ea typeface="Quattrocento Sans"/>
                <a:cs typeface="Quattrocento Sans"/>
                <a:sym typeface="Quattrocento Sans"/>
              </a:rPr>
              <a:t>Public vague ou inexistant</a:t>
            </a:r>
            <a:endParaRPr sz="1800" b="0" i="0" u="none" strike="noStrike" cap="none">
              <a:solidFill>
                <a:srgbClr val="000000"/>
              </a:solidFill>
              <a:latin typeface="Quattrocento Sans"/>
              <a:ea typeface="Quattrocento Sans"/>
              <a:cs typeface="Quattrocento Sans"/>
              <a:sym typeface="Quattrocento Sans"/>
            </a:endParaRPr>
          </a:p>
        </p:txBody>
      </p:sp>
      <p:sp>
        <p:nvSpPr>
          <p:cNvPr id="96" name="Google Shape;96;p12">
            <a:extLst>
              <a:ext uri="{C183D7F6-B498-43B3-948B-1728B52AA6E4}">
                <adec:decorative xmlns:adec="http://schemas.microsoft.com/office/drawing/2017/decorative" val="1"/>
              </a:ext>
            </a:extLst>
          </p:cNvPr>
          <p:cNvSpPr txBox="1"/>
          <p:nvPr/>
        </p:nvSpPr>
        <p:spPr>
          <a:xfrm>
            <a:off x="820501" y="931710"/>
            <a:ext cx="411900" cy="35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CA" sz="2400" b="0" i="0" u="none" strike="noStrike" cap="none">
                <a:solidFill>
                  <a:schemeClr val="dk1"/>
                </a:solidFill>
                <a:latin typeface="Lora"/>
                <a:ea typeface="Lora"/>
                <a:cs typeface="Lora"/>
                <a:sym typeface="Lora"/>
              </a:rPr>
              <a:t>1</a:t>
            </a:r>
            <a:endParaRPr sz="2400" b="0" i="0" u="none" strike="noStrike" cap="none">
              <a:solidFill>
                <a:srgbClr val="000000"/>
              </a:solidFill>
              <a:latin typeface="Lora"/>
              <a:ea typeface="Lora"/>
              <a:cs typeface="Lora"/>
              <a:sym typeface="Lora"/>
            </a:endParaRPr>
          </a:p>
        </p:txBody>
      </p:sp>
      <p:pic>
        <p:nvPicPr>
          <p:cNvPr id="97" name="Google Shape;97;p12" descr="Une carotte entière pour indiquer l'identification du problème"/>
          <p:cNvPicPr preferRelativeResize="0"/>
          <p:nvPr/>
        </p:nvPicPr>
        <p:blipFill>
          <a:blip r:embed="rId3">
            <a:alphaModFix/>
          </a:blip>
          <a:stretch>
            <a:fillRect/>
          </a:stretch>
        </p:blipFill>
        <p:spPr>
          <a:xfrm>
            <a:off x="0" y="371039"/>
            <a:ext cx="1474751" cy="1474721"/>
          </a:xfrm>
          <a:prstGeom prst="rect">
            <a:avLst/>
          </a:prstGeom>
          <a:noFill/>
          <a:ln>
            <a:noFill/>
          </a:ln>
        </p:spPr>
      </p:pic>
      <p:sp>
        <p:nvSpPr>
          <p:cNvPr id="2" name="Slide Number Placeholder 1">
            <a:extLst>
              <a:ext uri="{FF2B5EF4-FFF2-40B4-BE49-F238E27FC236}">
                <a16:creationId xmlns:a16="http://schemas.microsoft.com/office/drawing/2014/main" id="{36CD7CC8-82FF-4DC6-A12B-C2930B4E98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6</a:t>
            </a:fld>
            <a:endParaRPr lang="fr-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Préparation</a:t>
            </a:r>
            <a:endParaRPr dirty="0">
              <a:highlight>
                <a:srgbClr val="FFE599"/>
              </a:highlight>
            </a:endParaRPr>
          </a:p>
        </p:txBody>
      </p:sp>
      <p:sp>
        <p:nvSpPr>
          <p:cNvPr id="105" name="Google Shape;105;p13"/>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a:latin typeface="Quattrocento Sans"/>
                <a:ea typeface="Quattrocento Sans"/>
                <a:cs typeface="Quattrocento Sans"/>
                <a:sym typeface="Quattrocento Sans"/>
              </a:rPr>
              <a:t>Recueillir de l’information auprès du plus grand nombre de sources possible</a:t>
            </a:r>
            <a:endParaRPr sz="1800" b="0" i="0" u="none" strike="noStrike" cap="none">
              <a:solidFill>
                <a:srgbClr val="000000"/>
              </a:solidFill>
              <a:latin typeface="Quattrocento Sans"/>
              <a:ea typeface="Quattrocento Sans"/>
              <a:cs typeface="Quattrocento Sans"/>
              <a:sym typeface="Quattrocento Sans"/>
            </a:endParaRPr>
          </a:p>
        </p:txBody>
      </p:sp>
      <p:sp>
        <p:nvSpPr>
          <p:cNvPr id="104" name="Google Shape;104;p13"/>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a:latin typeface="Quattrocento Sans"/>
                <a:ea typeface="Quattrocento Sans"/>
                <a:cs typeface="Quattrocento Sans"/>
                <a:sym typeface="Quattrocento Sans"/>
              </a:rPr>
              <a:t>Apprendre</a:t>
            </a:r>
            <a:r>
              <a:rPr lang="fr-CA" sz="1800" b="0" i="0" u="none" strike="noStrike" cap="none">
                <a:solidFill>
                  <a:srgbClr val="000000"/>
                </a:solidFill>
                <a:latin typeface="Quattrocento Sans"/>
                <a:ea typeface="Quattrocento Sans"/>
                <a:cs typeface="Quattrocento Sans"/>
                <a:sym typeface="Quattrocento Sans"/>
              </a:rPr>
              <a:t> </a:t>
            </a:r>
            <a:endParaRPr/>
          </a:p>
          <a:p>
            <a:pPr marL="0" marR="0" lvl="0" indent="0" algn="ctr" rtl="0">
              <a:lnSpc>
                <a:spcPct val="100000"/>
              </a:lnSpc>
              <a:spcBef>
                <a:spcPts val="0"/>
              </a:spcBef>
              <a:spcAft>
                <a:spcPts val="0"/>
              </a:spcAft>
              <a:buClr>
                <a:srgbClr val="000000"/>
              </a:buClr>
              <a:buSzPts val="1800"/>
              <a:buFont typeface="Arial"/>
              <a:buNone/>
            </a:pPr>
            <a:r>
              <a:rPr lang="fr-CA" sz="1800" b="0" i="0" u="none" strike="noStrike" cap="none">
                <a:solidFill>
                  <a:srgbClr val="000000"/>
                </a:solidFill>
                <a:latin typeface="Quattrocento Sans"/>
                <a:ea typeface="Quattrocento Sans"/>
                <a:cs typeface="Quattrocento Sans"/>
                <a:sym typeface="Quattrocento Sans"/>
              </a:rPr>
              <a:t>+</a:t>
            </a:r>
            <a:endParaRPr/>
          </a:p>
          <a:p>
            <a:pPr marL="0" marR="0" lvl="0" indent="0" algn="ctr" rtl="0">
              <a:lnSpc>
                <a:spcPct val="100000"/>
              </a:lnSpc>
              <a:spcBef>
                <a:spcPts val="0"/>
              </a:spcBef>
              <a:spcAft>
                <a:spcPts val="0"/>
              </a:spcAft>
              <a:buClr>
                <a:srgbClr val="000000"/>
              </a:buClr>
              <a:buSzPts val="1800"/>
              <a:buFont typeface="Arial"/>
              <a:buNone/>
            </a:pPr>
            <a:r>
              <a:rPr lang="fr-CA" sz="1800" b="0" i="0" u="none" strike="noStrike" cap="none">
                <a:solidFill>
                  <a:srgbClr val="000000"/>
                </a:solidFill>
                <a:latin typeface="Quattrocento Sans"/>
                <a:ea typeface="Quattrocento Sans"/>
                <a:cs typeface="Quattrocento Sans"/>
                <a:sym typeface="Quattrocento Sans"/>
              </a:rPr>
              <a:t> explorer</a:t>
            </a:r>
            <a:endParaRPr sz="1800" b="0" i="0" u="none" strike="noStrike" cap="none">
              <a:solidFill>
                <a:srgbClr val="000000"/>
              </a:solidFill>
              <a:latin typeface="Quattrocento Sans"/>
              <a:ea typeface="Quattrocento Sans"/>
              <a:cs typeface="Quattrocento Sans"/>
              <a:sym typeface="Quattrocento Sans"/>
            </a:endParaRPr>
          </a:p>
        </p:txBody>
      </p:sp>
      <p:sp>
        <p:nvSpPr>
          <p:cNvPr id="106" name="Google Shape;106;p13"/>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CA" sz="1800">
                <a:latin typeface="Quattrocento Sans"/>
                <a:ea typeface="Quattrocento Sans"/>
                <a:cs typeface="Quattrocento Sans"/>
                <a:sym typeface="Quattrocento Sans"/>
              </a:rPr>
              <a:t>Comprendre le problème à partir de multiples perspectives </a:t>
            </a:r>
            <a:endParaRPr sz="1800">
              <a:latin typeface="Quattrocento Sans"/>
              <a:ea typeface="Quattrocento Sans"/>
              <a:cs typeface="Quattrocento Sans"/>
              <a:sym typeface="Quattrocento Sans"/>
            </a:endParaRPr>
          </a:p>
        </p:txBody>
      </p:sp>
      <p:pic>
        <p:nvPicPr>
          <p:cNvPr id="108" name="Google Shape;108;p13" descr="Carottes coupées en tranches pour dénoter la préparation"/>
          <p:cNvPicPr preferRelativeResize="0"/>
          <p:nvPr/>
        </p:nvPicPr>
        <p:blipFill>
          <a:blip r:embed="rId3">
            <a:alphaModFix/>
          </a:blip>
          <a:stretch>
            <a:fillRect/>
          </a:stretch>
        </p:blipFill>
        <p:spPr>
          <a:xfrm>
            <a:off x="0" y="439625"/>
            <a:ext cx="1498751" cy="1498751"/>
          </a:xfrm>
          <a:prstGeom prst="rect">
            <a:avLst/>
          </a:prstGeom>
          <a:noFill/>
          <a:ln>
            <a:noFill/>
          </a:ln>
        </p:spPr>
      </p:pic>
      <p:sp>
        <p:nvSpPr>
          <p:cNvPr id="2" name="Slide Number Placeholder 1">
            <a:extLst>
              <a:ext uri="{FF2B5EF4-FFF2-40B4-BE49-F238E27FC236}">
                <a16:creationId xmlns:a16="http://schemas.microsoft.com/office/drawing/2014/main" id="{0A9F0DAB-7C82-45CD-BE63-39661C556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7</a:t>
            </a:fld>
            <a:endParaRPr lang="fr-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Génération d’idées</a:t>
            </a:r>
            <a:endParaRPr dirty="0">
              <a:highlight>
                <a:srgbClr val="FFE599"/>
              </a:highlight>
            </a:endParaRPr>
          </a:p>
        </p:txBody>
      </p:sp>
      <p:sp>
        <p:nvSpPr>
          <p:cNvPr id="116" name="Google Shape;116;p14"/>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CA" sz="1800">
                <a:latin typeface="Quattrocento Sans"/>
                <a:ea typeface="Quattrocento Sans"/>
                <a:cs typeface="Quattrocento Sans"/>
                <a:sym typeface="Quattrocento Sans"/>
              </a:rPr>
              <a:t>Produire autant d’idées que possible</a:t>
            </a:r>
            <a:endParaRPr sz="1800">
              <a:latin typeface="Quattrocento Sans"/>
              <a:ea typeface="Quattrocento Sans"/>
              <a:cs typeface="Quattrocento Sans"/>
              <a:sym typeface="Quattrocento Sans"/>
            </a:endParaRPr>
          </a:p>
        </p:txBody>
      </p:sp>
      <p:sp>
        <p:nvSpPr>
          <p:cNvPr id="115" name="Google Shape;115;p14"/>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CA" sz="1800">
                <a:latin typeface="Quattrocento Sans"/>
                <a:ea typeface="Quattrocento Sans"/>
                <a:cs typeface="Quattrocento Sans"/>
                <a:sym typeface="Quattrocento Sans"/>
              </a:rPr>
              <a:t>Associer des éléments mentaux qui ne vont généralement pas ensemble</a:t>
            </a:r>
            <a:endParaRPr sz="1800" b="0" i="0" u="none" strike="noStrike" cap="none">
              <a:solidFill>
                <a:srgbClr val="000000"/>
              </a:solidFill>
              <a:latin typeface="Quattrocento Sans"/>
              <a:ea typeface="Quattrocento Sans"/>
              <a:cs typeface="Quattrocento Sans"/>
              <a:sym typeface="Quattrocento Sans"/>
            </a:endParaRPr>
          </a:p>
        </p:txBody>
      </p:sp>
      <p:sp>
        <p:nvSpPr>
          <p:cNvPr id="117" name="Google Shape;117;p14"/>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CA" sz="1800">
                <a:latin typeface="Quattrocento Sans"/>
                <a:ea typeface="Quattrocento Sans"/>
                <a:cs typeface="Quattrocento Sans"/>
                <a:sym typeface="Quattrocento Sans"/>
              </a:rPr>
              <a:t>Échec + travail seul</a:t>
            </a:r>
            <a:endParaRPr sz="1800">
              <a:latin typeface="Quattrocento Sans"/>
              <a:ea typeface="Quattrocento Sans"/>
              <a:cs typeface="Quattrocento Sans"/>
              <a:sym typeface="Quattrocento Sans"/>
            </a:endParaRPr>
          </a:p>
        </p:txBody>
      </p:sp>
      <p:pic>
        <p:nvPicPr>
          <p:cNvPr id="119" name="Google Shape;119;p14" descr="Bol de carottes coupées pour signifier la génération d'idées.&#10;"/>
          <p:cNvPicPr preferRelativeResize="0"/>
          <p:nvPr/>
        </p:nvPicPr>
        <p:blipFill>
          <a:blip r:embed="rId3">
            <a:alphaModFix/>
          </a:blip>
          <a:stretch>
            <a:fillRect/>
          </a:stretch>
        </p:blipFill>
        <p:spPr>
          <a:xfrm>
            <a:off x="0" y="482125"/>
            <a:ext cx="1456251" cy="1456251"/>
          </a:xfrm>
          <a:prstGeom prst="rect">
            <a:avLst/>
          </a:prstGeom>
          <a:noFill/>
          <a:ln>
            <a:noFill/>
          </a:ln>
        </p:spPr>
      </p:pic>
      <p:sp>
        <p:nvSpPr>
          <p:cNvPr id="2" name="Slide Number Placeholder 1">
            <a:extLst>
              <a:ext uri="{FF2B5EF4-FFF2-40B4-BE49-F238E27FC236}">
                <a16:creationId xmlns:a16="http://schemas.microsoft.com/office/drawing/2014/main" id="{791BAD2A-B399-4BDE-ACA8-FEF843F392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8</a:t>
            </a:fld>
            <a:endParaRPr lang="fr-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1381250" y="937125"/>
            <a:ext cx="4982974"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Révision/mise en </a:t>
            </a:r>
            <a:r>
              <a:rPr lang="fr-CA" dirty="0" err="1">
                <a:highlight>
                  <a:srgbClr val="FFE599"/>
                </a:highlight>
              </a:rPr>
              <a:t>oeuvre</a:t>
            </a:r>
            <a:r>
              <a:rPr lang="fr-CA" dirty="0">
                <a:highlight>
                  <a:srgbClr val="FFE599"/>
                </a:highlight>
              </a:rPr>
              <a:t> des idées</a:t>
            </a:r>
            <a:endParaRPr dirty="0">
              <a:highlight>
                <a:srgbClr val="FFE599"/>
              </a:highlight>
            </a:endParaRPr>
          </a:p>
        </p:txBody>
      </p:sp>
      <p:sp>
        <p:nvSpPr>
          <p:cNvPr id="127" name="Google Shape;127;p15"/>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CA" sz="1600" dirty="0">
                <a:latin typeface="Quattrocento Sans"/>
                <a:ea typeface="Quattrocento Sans"/>
                <a:cs typeface="Quattrocento Sans"/>
                <a:sym typeface="Quattrocento Sans"/>
              </a:rPr>
              <a:t>Déterminer si la nouveauté des idées atteint l’objectif fixé dans l’identification des problèmes</a:t>
            </a:r>
            <a:endParaRPr sz="1600" dirty="0">
              <a:latin typeface="Quattrocento Sans"/>
              <a:ea typeface="Quattrocento Sans"/>
              <a:cs typeface="Quattrocento Sans"/>
              <a:sym typeface="Quattrocento Sans"/>
            </a:endParaRPr>
          </a:p>
        </p:txBody>
      </p:sp>
      <p:sp>
        <p:nvSpPr>
          <p:cNvPr id="126" name="Google Shape;126;p15"/>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CA" sz="1800">
                <a:latin typeface="Quattrocento Sans"/>
                <a:ea typeface="Quattrocento Sans"/>
                <a:cs typeface="Quattrocento Sans"/>
                <a:sym typeface="Quattrocento Sans"/>
              </a:rPr>
              <a:t>Déterminer si les idées ont un sens pour l’auditoire</a:t>
            </a:r>
            <a:endParaRPr sz="1800">
              <a:latin typeface="Quattrocento Sans"/>
              <a:ea typeface="Quattrocento Sans"/>
              <a:cs typeface="Quattrocento Sans"/>
              <a:sym typeface="Quattrocento Sans"/>
            </a:endParaRPr>
          </a:p>
        </p:txBody>
      </p:sp>
      <p:sp>
        <p:nvSpPr>
          <p:cNvPr id="128" name="Google Shape;128;p15"/>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CA" sz="1800">
                <a:latin typeface="Quattrocento Sans"/>
                <a:ea typeface="Quattrocento Sans"/>
                <a:cs typeface="Quattrocento Sans"/>
                <a:sym typeface="Quattrocento Sans"/>
              </a:rPr>
              <a:t>Déterminer si les idées peuvent être mises en œuvre </a:t>
            </a:r>
            <a:endParaRPr sz="1800">
              <a:latin typeface="Quattrocento Sans"/>
              <a:ea typeface="Quattrocento Sans"/>
              <a:cs typeface="Quattrocento Sans"/>
              <a:sym typeface="Quattrocento Sans"/>
            </a:endParaRPr>
          </a:p>
        </p:txBody>
      </p:sp>
      <p:pic>
        <p:nvPicPr>
          <p:cNvPr id="130" name="Google Shape;130;p15" descr="Gâteau pour signifier la notion de révision/mise en œuvre "/>
          <p:cNvPicPr preferRelativeResize="0"/>
          <p:nvPr/>
        </p:nvPicPr>
        <p:blipFill>
          <a:blip r:embed="rId3">
            <a:alphaModFix/>
          </a:blip>
          <a:stretch>
            <a:fillRect/>
          </a:stretch>
        </p:blipFill>
        <p:spPr>
          <a:xfrm>
            <a:off x="0" y="306000"/>
            <a:ext cx="1453825" cy="1453850"/>
          </a:xfrm>
          <a:prstGeom prst="rect">
            <a:avLst/>
          </a:prstGeom>
          <a:noFill/>
          <a:ln>
            <a:noFill/>
          </a:ln>
        </p:spPr>
      </p:pic>
      <p:sp>
        <p:nvSpPr>
          <p:cNvPr id="2" name="Slide Number Placeholder 1">
            <a:extLst>
              <a:ext uri="{FF2B5EF4-FFF2-40B4-BE49-F238E27FC236}">
                <a16:creationId xmlns:a16="http://schemas.microsoft.com/office/drawing/2014/main" id="{3EA8E184-5D8B-42EB-AC39-BA5E438137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9</a:t>
            </a:fld>
            <a:endParaRPr lang="fr-CA"/>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ef0b383332311bb02ca10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1671</Words>
  <Application>Microsoft Office PowerPoint</Application>
  <PresentationFormat>On-screen Show (16:9)</PresentationFormat>
  <Paragraphs>261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Lora</vt:lpstr>
      <vt:lpstr>Arial</vt:lpstr>
      <vt:lpstr>Quattrocento Sans</vt:lpstr>
      <vt:lpstr>Viola template</vt:lpstr>
      <vt:lpstr>  La psychologie de la créativité au travail..</vt:lpstr>
      <vt:lpstr>Aujourd’hui, je vais vous demander…</vt:lpstr>
      <vt:lpstr>Activité d'écriture libre 1  </vt:lpstr>
      <vt:lpstr>Créativité 1 de 2</vt:lpstr>
      <vt:lpstr>Créativité 2 de 2</vt:lpstr>
      <vt:lpstr>Identification du problème</vt:lpstr>
      <vt:lpstr>Préparation</vt:lpstr>
      <vt:lpstr>Génération d’idées</vt:lpstr>
      <vt:lpstr>Révision/mise en oeuvre des idées</vt:lpstr>
      <vt:lpstr>Écriture libre</vt:lpstr>
      <vt:lpstr>L’espace de jeu</vt:lpstr>
      <vt:lpstr>Le jeu et la créativité</vt:lpstr>
      <vt:lpstr>La psychologie du “Flow” 1 de 3 </vt:lpstr>
      <vt:lpstr>La psychologie du “Flow” 2 de 3 </vt:lpstr>
      <vt:lpstr>La psychologie du “Flow” 3 de 3 </vt:lpstr>
      <vt:lpstr>Avantages créatifs du “Flow”</vt:lpstr>
      <vt:lpstr>Comment entrer dans le “Flow” volontairement</vt:lpstr>
      <vt:lpstr>Cognition incarnée et le “Flow”</vt:lpstr>
      <vt:lpstr>  Activité: Méditation Flow..</vt:lpstr>
      <vt:lpstr>Discussion de groupe</vt:lpstr>
      <vt:lpstr>L’importance de la communauté 1 de 3 </vt:lpstr>
      <vt:lpstr>L’importance de la communauté 2 de 3 </vt:lpstr>
      <vt:lpstr>L’importance de la communauté 3 de 3 </vt:lpstr>
      <vt:lpstr>Activité d'écriture libre 3  </vt:lpstr>
      <vt:lpstr>Motivation 1 de 2 </vt:lpstr>
      <vt:lpstr>Motivation 2 de 2 </vt:lpstr>
      <vt:lpstr>Ouverture à l’expérience</vt:lpstr>
      <vt:lpstr>Activité : Curiosité</vt:lpstr>
      <vt:lpstr>Discussion de groupe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psychologie de la créativité au travail..</dc:title>
  <dc:creator>Kym Shumsky</dc:creator>
  <cp:lastModifiedBy>Alexandra Keys</cp:lastModifiedBy>
  <cp:revision>41</cp:revision>
  <dcterms:modified xsi:type="dcterms:W3CDTF">2022-01-24T20:25:29Z</dcterms:modified>
</cp:coreProperties>
</file>