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8.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9.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0.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1.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78.xml" ContentType="application/vnd.openxmlformats-officedocument.presentationml.tags+xml"/>
  <Override PartName="/ppt/notesSlides/notesSlide1.xml" ContentType="application/vnd.openxmlformats-officedocument.presentationml.notesSlide+xml"/>
  <Override PartName="/ppt/tags/tag7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7.jpg" ContentType="image/jpg"/>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2" r:id="rId2"/>
    <p:sldMasterId id="2147483872" r:id="rId3"/>
    <p:sldMasterId id="2147483897" r:id="rId4"/>
    <p:sldMasterId id="2147483924" r:id="rId5"/>
    <p:sldMasterId id="2147483951" r:id="rId6"/>
    <p:sldMasterId id="2147483978" r:id="rId7"/>
    <p:sldMasterId id="2147484032" r:id="rId8"/>
    <p:sldMasterId id="2147484062" r:id="rId9"/>
    <p:sldMasterId id="2147484111" r:id="rId10"/>
    <p:sldMasterId id="2147484136" r:id="rId11"/>
  </p:sldMasterIdLst>
  <p:notesMasterIdLst>
    <p:notesMasterId r:id="rId75"/>
  </p:notesMasterIdLst>
  <p:handoutMasterIdLst>
    <p:handoutMasterId r:id="rId76"/>
  </p:handoutMasterIdLst>
  <p:sldIdLst>
    <p:sldId id="495" r:id="rId12"/>
    <p:sldId id="665" r:id="rId13"/>
    <p:sldId id="563" r:id="rId14"/>
    <p:sldId id="564" r:id="rId15"/>
    <p:sldId id="622" r:id="rId16"/>
    <p:sldId id="565" r:id="rId17"/>
    <p:sldId id="658" r:id="rId18"/>
    <p:sldId id="566" r:id="rId19"/>
    <p:sldId id="567" r:id="rId20"/>
    <p:sldId id="568" r:id="rId21"/>
    <p:sldId id="569" r:id="rId22"/>
    <p:sldId id="660" r:id="rId23"/>
    <p:sldId id="662" r:id="rId24"/>
    <p:sldId id="661" r:id="rId25"/>
    <p:sldId id="663" r:id="rId26"/>
    <p:sldId id="664" r:id="rId27"/>
    <p:sldId id="573" r:id="rId28"/>
    <p:sldId id="624" r:id="rId29"/>
    <p:sldId id="625" r:id="rId30"/>
    <p:sldId id="575" r:id="rId31"/>
    <p:sldId id="576" r:id="rId32"/>
    <p:sldId id="583" r:id="rId33"/>
    <p:sldId id="584" r:id="rId34"/>
    <p:sldId id="585" r:id="rId35"/>
    <p:sldId id="634" r:id="rId36"/>
    <p:sldId id="586" r:id="rId37"/>
    <p:sldId id="587" r:id="rId38"/>
    <p:sldId id="588" r:id="rId39"/>
    <p:sldId id="589" r:id="rId40"/>
    <p:sldId id="590" r:id="rId41"/>
    <p:sldId id="656" r:id="rId42"/>
    <p:sldId id="649" r:id="rId43"/>
    <p:sldId id="644" r:id="rId44"/>
    <p:sldId id="638" r:id="rId45"/>
    <p:sldId id="639" r:id="rId46"/>
    <p:sldId id="641" r:id="rId47"/>
    <p:sldId id="640" r:id="rId48"/>
    <p:sldId id="611" r:id="rId49"/>
    <p:sldId id="643" r:id="rId50"/>
    <p:sldId id="592" r:id="rId51"/>
    <p:sldId id="651" r:id="rId52"/>
    <p:sldId id="652" r:id="rId53"/>
    <p:sldId id="653" r:id="rId54"/>
    <p:sldId id="654" r:id="rId55"/>
    <p:sldId id="655" r:id="rId56"/>
    <p:sldId id="596" r:id="rId57"/>
    <p:sldId id="597" r:id="rId58"/>
    <p:sldId id="598" r:id="rId59"/>
    <p:sldId id="630" r:id="rId60"/>
    <p:sldId id="631" r:id="rId61"/>
    <p:sldId id="632" r:id="rId62"/>
    <p:sldId id="636" r:id="rId63"/>
    <p:sldId id="629" r:id="rId64"/>
    <p:sldId id="627" r:id="rId65"/>
    <p:sldId id="680" r:id="rId66"/>
    <p:sldId id="676" r:id="rId67"/>
    <p:sldId id="677" r:id="rId68"/>
    <p:sldId id="678" r:id="rId69"/>
    <p:sldId id="679" r:id="rId70"/>
    <p:sldId id="600" r:id="rId71"/>
    <p:sldId id="612" r:id="rId72"/>
    <p:sldId id="599" r:id="rId73"/>
    <p:sldId id="602" r:id="rId74"/>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C7ACA2-56F8-4F0D-B8D8-72393E962AC4}">
          <p14:sldIdLst>
            <p14:sldId id="495"/>
            <p14:sldId id="665"/>
            <p14:sldId id="563"/>
            <p14:sldId id="564"/>
            <p14:sldId id="622"/>
          </p14:sldIdLst>
        </p14:section>
        <p14:section name="GCworkplace vision" id="{8A1E9039-99CA-4D89-AF8F-135A8F9573E1}">
          <p14:sldIdLst>
            <p14:sldId id="565"/>
            <p14:sldId id="658"/>
            <p14:sldId id="566"/>
            <p14:sldId id="567"/>
            <p14:sldId id="568"/>
            <p14:sldId id="569"/>
            <p14:sldId id="660"/>
            <p14:sldId id="662"/>
            <p14:sldId id="661"/>
            <p14:sldId id="663"/>
            <p14:sldId id="664"/>
          </p14:sldIdLst>
        </p14:section>
        <p14:section name="Intro to the Roadmap" id="{603C95E3-D657-414B-ADD8-8187DA0E7F8B}">
          <p14:sldIdLst>
            <p14:sldId id="573"/>
            <p14:sldId id="624"/>
            <p14:sldId id="625"/>
          </p14:sldIdLst>
        </p14:section>
        <p14:section name="GCworkplace key design principles" id="{F06C4C7A-7A99-4A20-8164-E4D61A674335}">
          <p14:sldIdLst>
            <p14:sldId id="575"/>
            <p14:sldId id="576"/>
            <p14:sldId id="583"/>
          </p14:sldIdLst>
        </p14:section>
        <p14:section name="First steps in planning a modernization program" id="{D9E65B9E-61D2-478F-ACF6-1E487B750D63}">
          <p14:sldIdLst>
            <p14:sldId id="584"/>
            <p14:sldId id="585"/>
            <p14:sldId id="634"/>
            <p14:sldId id="586"/>
            <p14:sldId id="587"/>
            <p14:sldId id="588"/>
            <p14:sldId id="589"/>
          </p14:sldIdLst>
        </p14:section>
        <p14:section name="How can we support" id="{184E3BE2-C324-4F74-B6DC-AA0CE561CBB0}">
          <p14:sldIdLst>
            <p14:sldId id="590"/>
            <p14:sldId id="656"/>
            <p14:sldId id="649"/>
            <p14:sldId id="644"/>
            <p14:sldId id="638"/>
            <p14:sldId id="639"/>
            <p14:sldId id="641"/>
            <p14:sldId id="640"/>
            <p14:sldId id="611"/>
            <p14:sldId id="643"/>
          </p14:sldIdLst>
        </p14:section>
        <p14:section name="Annex A: Change Management" id="{FE82EEFE-B002-4945-9F91-BBFB097621B9}">
          <p14:sldIdLst>
            <p14:sldId id="592"/>
            <p14:sldId id="651"/>
            <p14:sldId id="652"/>
            <p14:sldId id="653"/>
            <p14:sldId id="654"/>
            <p14:sldId id="655"/>
            <p14:sldId id="596"/>
          </p14:sldIdLst>
        </p14:section>
        <p14:section name="Annex B: Interior Design" id="{759780FB-6051-4BEF-BA7D-313FBA95F1AF}">
          <p14:sldIdLst>
            <p14:sldId id="597"/>
            <p14:sldId id="598"/>
            <p14:sldId id="630"/>
            <p14:sldId id="631"/>
            <p14:sldId id="632"/>
            <p14:sldId id="636"/>
            <p14:sldId id="629"/>
            <p14:sldId id="627"/>
            <p14:sldId id="680"/>
            <p14:sldId id="676"/>
            <p14:sldId id="677"/>
            <p14:sldId id="678"/>
            <p14:sldId id="679"/>
            <p14:sldId id="600"/>
            <p14:sldId id="612"/>
            <p14:sldId id="599"/>
            <p14:sldId id="6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Isabelle Dupel" initials="ID" lastIdx="4" clrIdx="6">
    <p:extLst>
      <p:ext uri="{19B8F6BF-5375-455C-9EA6-DF929625EA0E}">
        <p15:presenceInfo xmlns:p15="http://schemas.microsoft.com/office/powerpoint/2012/main" userId="S-1-5-21-1097746622-914383597-1481268402-191382" providerId="AD"/>
      </p:ext>
    </p:extLst>
  </p:cmAuthor>
  <p:cmAuthor id="1" name="Microsoft Office User" initials="MOU" lastIdx="4" clrIdx="0"/>
  <p:cmAuthor id="8" name="Chantal Bemeur" initials="CB" lastIdx="9" clrIdx="7">
    <p:extLst>
      <p:ext uri="{19B8F6BF-5375-455C-9EA6-DF929625EA0E}">
        <p15:presenceInfo xmlns:p15="http://schemas.microsoft.com/office/powerpoint/2012/main" userId="S-1-5-21-1097746622-914383597-1481268402-182385" providerId="AD"/>
      </p:ext>
    </p:extLst>
  </p:cmAuthor>
  <p:cmAuthor id="2" name="Jeremy N Gooden" initials="JNG" lastIdx="1" clrIdx="1"/>
  <p:cmAuthor id="3" name="Microsoft Office User" initials="Office [5]" lastIdx="1" clrIdx="2"/>
  <p:cmAuthor id="4" name="Microsoft Office User" initials="Office [3]" lastIdx="1" clrIdx="3"/>
  <p:cmAuthor id="5" name="Microsoft Office User" initials="Office [4]" lastIdx="1" clrIdx="4"/>
  <p:cmAuthor id="6" name="Microsoft Office User" initials="Office" lastIdx="1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D5FF"/>
    <a:srgbClr val="71DAFF"/>
    <a:srgbClr val="A8CF76"/>
    <a:srgbClr val="6D6E71"/>
    <a:srgbClr val="DC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549" autoAdjust="0"/>
  </p:normalViewPr>
  <p:slideViewPr>
    <p:cSldViewPr snapToGrid="0" snapToObjects="1">
      <p:cViewPr varScale="1">
        <p:scale>
          <a:sx n="77" d="100"/>
          <a:sy n="77" d="100"/>
        </p:scale>
        <p:origin x="1854"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1-05-12T14:02:29.096" idx="4">
    <p:pos x="7342" y="3772"/>
    <p:text>Maybe could clarify "market–CRDM with targeted clients as of March 31st, 2021"</p:text>
    <p:extLst>
      <p:ext uri="{C676402C-5697-4E1C-873F-D02D1690AC5C}">
        <p15:threadingInfo xmlns:p15="http://schemas.microsoft.com/office/powerpoint/2012/main" timeZoneBias="240"/>
      </p:ext>
    </p:extLst>
  </p:cm>
  <p:cm authorId="8" dt="2021-05-14T14:50:06.597" idx="9">
    <p:pos x="6098" y="923"/>
    <p:text>this graph represent data from november 2020</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D1A13-58D0-4201-AE25-FD100C41CD3A}"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CA"/>
        </a:p>
      </dgm:t>
    </dgm:pt>
    <dgm:pt modelId="{6EA966A9-FE9F-4407-ADEC-0A999A75AE18}">
      <dgm:prSet phldrT="[Text]" phldr="1"/>
      <dgm:spPr>
        <a:solidFill>
          <a:schemeClr val="bg1"/>
        </a:solidFill>
        <a:ln>
          <a:noFill/>
        </a:ln>
      </dgm:spPr>
      <dgm:t>
        <a:bodyPr/>
        <a:lstStyle/>
        <a:p>
          <a:endParaRPr lang="en-CA"/>
        </a:p>
      </dgm:t>
    </dgm:pt>
    <dgm:pt modelId="{D51FCC92-BDF3-43C0-BB65-78EBBEF7EC81}" type="parTrans" cxnId="{4FCAB085-A055-499B-A536-26F8235F93FA}">
      <dgm:prSet/>
      <dgm:spPr/>
      <dgm:t>
        <a:bodyPr/>
        <a:lstStyle/>
        <a:p>
          <a:endParaRPr lang="en-CA"/>
        </a:p>
      </dgm:t>
    </dgm:pt>
    <dgm:pt modelId="{7FA70156-A2F6-4C7F-B726-3CB3EEFC2D55}" type="sibTrans" cxnId="{4FCAB085-A055-499B-A536-26F8235F93F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t>
        <a:bodyPr/>
        <a:lstStyle/>
        <a:p>
          <a:endParaRPr lang="en-CA"/>
        </a:p>
      </dgm:t>
    </dgm:pt>
    <dgm:pt modelId="{7FFA4E9C-C702-4C74-A464-895E93EFE397}">
      <dgm:prSet phldrT="[Text]" phldr="1"/>
      <dgm:spPr>
        <a:solidFill>
          <a:schemeClr val="bg1"/>
        </a:solidFill>
        <a:ln>
          <a:noFill/>
        </a:ln>
      </dgm:spPr>
      <dgm:t>
        <a:bodyPr/>
        <a:lstStyle/>
        <a:p>
          <a:endParaRPr lang="en-CA"/>
        </a:p>
      </dgm:t>
    </dgm:pt>
    <dgm:pt modelId="{21C49C66-85A4-420F-B86B-587D5073A547}" type="sibTrans" cxnId="{7544F9E5-0E0B-49D5-A786-5F5F5C6AACA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n-CA"/>
        </a:p>
      </dgm:t>
    </dgm:pt>
    <dgm:pt modelId="{64CB6CD8-8DC0-4ECD-BA53-C3D40643A700}" type="parTrans" cxnId="{7544F9E5-0E0B-49D5-A786-5F5F5C6AACA9}">
      <dgm:prSet/>
      <dgm:spPr/>
      <dgm:t>
        <a:bodyPr/>
        <a:lstStyle/>
        <a:p>
          <a:endParaRPr lang="en-CA"/>
        </a:p>
      </dgm:t>
    </dgm:pt>
    <dgm:pt modelId="{9F35F65E-E770-4225-B1E1-12E92A3F5D0B}" type="pres">
      <dgm:prSet presAssocID="{47DD1A13-58D0-4201-AE25-FD100C41CD3A}" presName="Name0" presStyleCnt="0">
        <dgm:presLayoutVars>
          <dgm:chMax val="21"/>
          <dgm:chPref val="21"/>
        </dgm:presLayoutVars>
      </dgm:prSet>
      <dgm:spPr/>
    </dgm:pt>
    <dgm:pt modelId="{786BC5E0-C08C-4024-96EF-EA517CBB1C86}" type="pres">
      <dgm:prSet presAssocID="{7FFA4E9C-C702-4C74-A464-895E93EFE397}" presName="text1" presStyleCnt="0"/>
      <dgm:spPr/>
    </dgm:pt>
    <dgm:pt modelId="{9D96068C-B5FF-4D5F-BE6F-8662FAD187B0}" type="pres">
      <dgm:prSet presAssocID="{7FFA4E9C-C702-4C74-A464-895E93EFE397}" presName="textRepeatNode" presStyleLbl="alignNode1" presStyleIdx="0" presStyleCnt="2" custLinFactX="67774" custLinFactNeighborX="100000" custLinFactNeighborY="696">
        <dgm:presLayoutVars>
          <dgm:chMax val="0"/>
          <dgm:chPref val="0"/>
          <dgm:bulletEnabled val="1"/>
        </dgm:presLayoutVars>
      </dgm:prSet>
      <dgm:spPr/>
    </dgm:pt>
    <dgm:pt modelId="{5F00C571-AFC9-44EE-A28C-AE4800DBC792}" type="pres">
      <dgm:prSet presAssocID="{7FFA4E9C-C702-4C74-A464-895E93EFE397}" presName="textaccent1" presStyleCnt="0"/>
      <dgm:spPr/>
    </dgm:pt>
    <dgm:pt modelId="{7B5B81A8-676F-4022-9BF4-411E48F0BCD0}" type="pres">
      <dgm:prSet presAssocID="{7FFA4E9C-C702-4C74-A464-895E93EFE397}" presName="accentRepeatNode" presStyleLbl="solidAlignAcc1" presStyleIdx="0" presStyleCnt="4"/>
      <dgm:spPr>
        <a:noFill/>
        <a:ln>
          <a:noFill/>
        </a:ln>
      </dgm:spPr>
    </dgm:pt>
    <dgm:pt modelId="{65C7A0D4-A203-468A-BF9E-70146337A3E6}" type="pres">
      <dgm:prSet presAssocID="{21C49C66-85A4-420F-B86B-587D5073A547}" presName="image1" presStyleCnt="0"/>
      <dgm:spPr/>
    </dgm:pt>
    <dgm:pt modelId="{18788740-A1A8-42C7-B3D3-4F7A1CC5883F}" type="pres">
      <dgm:prSet presAssocID="{21C49C66-85A4-420F-B86B-587D5073A547}" presName="imageRepeatNode" presStyleLbl="alignAcc1" presStyleIdx="0" presStyleCnt="2"/>
      <dgm:spPr/>
    </dgm:pt>
    <dgm:pt modelId="{AD1FF739-AA9D-490E-82F5-EB644B917810}" type="pres">
      <dgm:prSet presAssocID="{21C49C66-85A4-420F-B86B-587D5073A547}" presName="imageaccent1" presStyleCnt="0"/>
      <dgm:spPr/>
    </dgm:pt>
    <dgm:pt modelId="{CD3ABDBA-92E6-4059-8356-0FED2E562B65}" type="pres">
      <dgm:prSet presAssocID="{21C49C66-85A4-420F-B86B-587D5073A547}" presName="accentRepeatNode" presStyleLbl="solidAlignAcc1" presStyleIdx="1" presStyleCnt="4"/>
      <dgm:spPr>
        <a:noFill/>
        <a:ln>
          <a:noFill/>
        </a:ln>
      </dgm:spPr>
    </dgm:pt>
    <dgm:pt modelId="{1D356E59-FD53-49A2-B3EB-0E132348BE44}" type="pres">
      <dgm:prSet presAssocID="{6EA966A9-FE9F-4407-ADEC-0A999A75AE18}" presName="text2" presStyleCnt="0"/>
      <dgm:spPr/>
    </dgm:pt>
    <dgm:pt modelId="{2B5A3BD2-F186-4CE7-962D-58F8F402189D}" type="pres">
      <dgm:prSet presAssocID="{6EA966A9-FE9F-4407-ADEC-0A999A75AE18}" presName="textRepeatNode" presStyleLbl="alignNode1" presStyleIdx="1" presStyleCnt="2">
        <dgm:presLayoutVars>
          <dgm:chMax val="0"/>
          <dgm:chPref val="0"/>
          <dgm:bulletEnabled val="1"/>
        </dgm:presLayoutVars>
      </dgm:prSet>
      <dgm:spPr/>
    </dgm:pt>
    <dgm:pt modelId="{770FE3D9-3CBA-44A2-ABD9-7F106AE99960}" type="pres">
      <dgm:prSet presAssocID="{6EA966A9-FE9F-4407-ADEC-0A999A75AE18}" presName="textaccent2" presStyleCnt="0"/>
      <dgm:spPr/>
    </dgm:pt>
    <dgm:pt modelId="{87AA1211-77AE-42C3-A18B-D5E38A322CF0}" type="pres">
      <dgm:prSet presAssocID="{6EA966A9-FE9F-4407-ADEC-0A999A75AE18}" presName="accentRepeatNode" presStyleLbl="solidAlignAcc1" presStyleIdx="2" presStyleCnt="4"/>
      <dgm:spPr>
        <a:solidFill>
          <a:schemeClr val="bg1"/>
        </a:solidFill>
        <a:ln>
          <a:noFill/>
        </a:ln>
      </dgm:spPr>
    </dgm:pt>
    <dgm:pt modelId="{7ABD494B-0B4E-48C7-892D-547C660FB77F}" type="pres">
      <dgm:prSet presAssocID="{7FA70156-A2F6-4C7F-B726-3CB3EEFC2D55}" presName="image2" presStyleCnt="0"/>
      <dgm:spPr/>
    </dgm:pt>
    <dgm:pt modelId="{1AE15583-5333-4FC7-AD4E-3AC21EA34296}" type="pres">
      <dgm:prSet presAssocID="{7FA70156-A2F6-4C7F-B726-3CB3EEFC2D55}" presName="imageRepeatNode" presStyleLbl="alignAcc1" presStyleIdx="1" presStyleCnt="2" custLinFactX="-66300" custLinFactNeighborX="-100000" custLinFactNeighborY="641"/>
      <dgm:spPr/>
    </dgm:pt>
    <dgm:pt modelId="{D9A00C81-0360-42DE-830C-6E299E3751EF}" type="pres">
      <dgm:prSet presAssocID="{7FA70156-A2F6-4C7F-B726-3CB3EEFC2D55}" presName="imageaccent2" presStyleCnt="0"/>
      <dgm:spPr/>
    </dgm:pt>
    <dgm:pt modelId="{6149619C-7BB3-49FC-A3AC-14709FA22F9C}" type="pres">
      <dgm:prSet presAssocID="{7FA70156-A2F6-4C7F-B726-3CB3EEFC2D55}" presName="accentRepeatNode" presStyleLbl="solidAlignAcc1" presStyleIdx="3" presStyleCnt="4"/>
      <dgm:spPr>
        <a:ln>
          <a:noFill/>
        </a:ln>
      </dgm:spPr>
    </dgm:pt>
  </dgm:ptLst>
  <dgm:cxnLst>
    <dgm:cxn modelId="{19CD0B19-165C-4451-971A-EBE834DD99E5}" type="presOf" srcId="{47DD1A13-58D0-4201-AE25-FD100C41CD3A}" destId="{9F35F65E-E770-4225-B1E1-12E92A3F5D0B}" srcOrd="0" destOrd="0" presId="urn:microsoft.com/office/officeart/2008/layout/HexagonCluster"/>
    <dgm:cxn modelId="{B3BBA05C-38E2-4922-B596-EF185E398AF0}" type="presOf" srcId="{7FFA4E9C-C702-4C74-A464-895E93EFE397}" destId="{9D96068C-B5FF-4D5F-BE6F-8662FAD187B0}" srcOrd="0" destOrd="0" presId="urn:microsoft.com/office/officeart/2008/layout/HexagonCluster"/>
    <dgm:cxn modelId="{4A572A6B-E506-423A-9969-C965202ACD87}" type="presOf" srcId="{6EA966A9-FE9F-4407-ADEC-0A999A75AE18}" destId="{2B5A3BD2-F186-4CE7-962D-58F8F402189D}" srcOrd="0" destOrd="0" presId="urn:microsoft.com/office/officeart/2008/layout/HexagonCluster"/>
    <dgm:cxn modelId="{26392F82-1A2B-4AEB-8E97-82B1576B3C76}" type="presOf" srcId="{21C49C66-85A4-420F-B86B-587D5073A547}" destId="{18788740-A1A8-42C7-B3D3-4F7A1CC5883F}" srcOrd="0" destOrd="0" presId="urn:microsoft.com/office/officeart/2008/layout/HexagonCluster"/>
    <dgm:cxn modelId="{4FCAB085-A055-499B-A536-26F8235F93FA}" srcId="{47DD1A13-58D0-4201-AE25-FD100C41CD3A}" destId="{6EA966A9-FE9F-4407-ADEC-0A999A75AE18}" srcOrd="1" destOrd="0" parTransId="{D51FCC92-BDF3-43C0-BB65-78EBBEF7EC81}" sibTransId="{7FA70156-A2F6-4C7F-B726-3CB3EEFC2D55}"/>
    <dgm:cxn modelId="{61A1E9C9-029E-4B09-809B-962F6B117DCB}" type="presOf" srcId="{7FA70156-A2F6-4C7F-B726-3CB3EEFC2D55}" destId="{1AE15583-5333-4FC7-AD4E-3AC21EA34296}" srcOrd="0" destOrd="0" presId="urn:microsoft.com/office/officeart/2008/layout/HexagonCluster"/>
    <dgm:cxn modelId="{7544F9E5-0E0B-49D5-A786-5F5F5C6AACA9}" srcId="{47DD1A13-58D0-4201-AE25-FD100C41CD3A}" destId="{7FFA4E9C-C702-4C74-A464-895E93EFE397}" srcOrd="0" destOrd="0" parTransId="{64CB6CD8-8DC0-4ECD-BA53-C3D40643A700}" sibTransId="{21C49C66-85A4-420F-B86B-587D5073A547}"/>
    <dgm:cxn modelId="{D2DF58E9-A938-42AB-BA49-AF6F44CCD9E4}" type="presParOf" srcId="{9F35F65E-E770-4225-B1E1-12E92A3F5D0B}" destId="{786BC5E0-C08C-4024-96EF-EA517CBB1C86}" srcOrd="0" destOrd="0" presId="urn:microsoft.com/office/officeart/2008/layout/HexagonCluster"/>
    <dgm:cxn modelId="{01434F8E-8316-4904-BBB3-A76A9A7F7290}" type="presParOf" srcId="{786BC5E0-C08C-4024-96EF-EA517CBB1C86}" destId="{9D96068C-B5FF-4D5F-BE6F-8662FAD187B0}" srcOrd="0" destOrd="0" presId="urn:microsoft.com/office/officeart/2008/layout/HexagonCluster"/>
    <dgm:cxn modelId="{4D7E649A-863A-498A-A60B-BF5ED3CDA3A2}" type="presParOf" srcId="{9F35F65E-E770-4225-B1E1-12E92A3F5D0B}" destId="{5F00C571-AFC9-44EE-A28C-AE4800DBC792}" srcOrd="1" destOrd="0" presId="urn:microsoft.com/office/officeart/2008/layout/HexagonCluster"/>
    <dgm:cxn modelId="{1ED80D4E-CA5F-4CB1-AD5F-BDCBE9F1F9EC}" type="presParOf" srcId="{5F00C571-AFC9-44EE-A28C-AE4800DBC792}" destId="{7B5B81A8-676F-4022-9BF4-411E48F0BCD0}" srcOrd="0" destOrd="0" presId="urn:microsoft.com/office/officeart/2008/layout/HexagonCluster"/>
    <dgm:cxn modelId="{C3592188-FAD3-4D5E-842D-7298BCDDA8A2}" type="presParOf" srcId="{9F35F65E-E770-4225-B1E1-12E92A3F5D0B}" destId="{65C7A0D4-A203-468A-BF9E-70146337A3E6}" srcOrd="2" destOrd="0" presId="urn:microsoft.com/office/officeart/2008/layout/HexagonCluster"/>
    <dgm:cxn modelId="{EDCC31A0-C81C-4CB9-992B-9584BFE024D5}" type="presParOf" srcId="{65C7A0D4-A203-468A-BF9E-70146337A3E6}" destId="{18788740-A1A8-42C7-B3D3-4F7A1CC5883F}" srcOrd="0" destOrd="0" presId="urn:microsoft.com/office/officeart/2008/layout/HexagonCluster"/>
    <dgm:cxn modelId="{A5B2AF09-3BD3-4AD5-BA18-424C7B3F077D}" type="presParOf" srcId="{9F35F65E-E770-4225-B1E1-12E92A3F5D0B}" destId="{AD1FF739-AA9D-490E-82F5-EB644B917810}" srcOrd="3" destOrd="0" presId="urn:microsoft.com/office/officeart/2008/layout/HexagonCluster"/>
    <dgm:cxn modelId="{978BC5E9-482E-4C2C-925E-7EB4353AB454}" type="presParOf" srcId="{AD1FF739-AA9D-490E-82F5-EB644B917810}" destId="{CD3ABDBA-92E6-4059-8356-0FED2E562B65}" srcOrd="0" destOrd="0" presId="urn:microsoft.com/office/officeart/2008/layout/HexagonCluster"/>
    <dgm:cxn modelId="{B811079E-6986-452E-86FF-140D2199CFFE}" type="presParOf" srcId="{9F35F65E-E770-4225-B1E1-12E92A3F5D0B}" destId="{1D356E59-FD53-49A2-B3EB-0E132348BE44}" srcOrd="4" destOrd="0" presId="urn:microsoft.com/office/officeart/2008/layout/HexagonCluster"/>
    <dgm:cxn modelId="{682B5822-7F04-4763-B353-43D8F611EC0E}" type="presParOf" srcId="{1D356E59-FD53-49A2-B3EB-0E132348BE44}" destId="{2B5A3BD2-F186-4CE7-962D-58F8F402189D}" srcOrd="0" destOrd="0" presId="urn:microsoft.com/office/officeart/2008/layout/HexagonCluster"/>
    <dgm:cxn modelId="{5C35A7BB-B40C-49DB-AD52-B36B4F8F911D}" type="presParOf" srcId="{9F35F65E-E770-4225-B1E1-12E92A3F5D0B}" destId="{770FE3D9-3CBA-44A2-ABD9-7F106AE99960}" srcOrd="5" destOrd="0" presId="urn:microsoft.com/office/officeart/2008/layout/HexagonCluster"/>
    <dgm:cxn modelId="{9D00572C-A675-4A1D-9642-5D123D8F6D16}" type="presParOf" srcId="{770FE3D9-3CBA-44A2-ABD9-7F106AE99960}" destId="{87AA1211-77AE-42C3-A18B-D5E38A322CF0}" srcOrd="0" destOrd="0" presId="urn:microsoft.com/office/officeart/2008/layout/HexagonCluster"/>
    <dgm:cxn modelId="{18EFA93E-99B0-4774-8998-0A0589DE17FC}" type="presParOf" srcId="{9F35F65E-E770-4225-B1E1-12E92A3F5D0B}" destId="{7ABD494B-0B4E-48C7-892D-547C660FB77F}" srcOrd="6" destOrd="0" presId="urn:microsoft.com/office/officeart/2008/layout/HexagonCluster"/>
    <dgm:cxn modelId="{F6732261-52D2-42D8-B3E1-50CAFC1010C6}" type="presParOf" srcId="{7ABD494B-0B4E-48C7-892D-547C660FB77F}" destId="{1AE15583-5333-4FC7-AD4E-3AC21EA34296}" srcOrd="0" destOrd="0" presId="urn:microsoft.com/office/officeart/2008/layout/HexagonCluster"/>
    <dgm:cxn modelId="{5E8831D5-BAD7-4CDE-9ED3-976B11318833}" type="presParOf" srcId="{9F35F65E-E770-4225-B1E1-12E92A3F5D0B}" destId="{D9A00C81-0360-42DE-830C-6E299E3751EF}" srcOrd="7" destOrd="0" presId="urn:microsoft.com/office/officeart/2008/layout/HexagonCluster"/>
    <dgm:cxn modelId="{E912325D-17AB-444F-B6BD-443C3A3E84F3}" type="presParOf" srcId="{D9A00C81-0360-42DE-830C-6E299E3751EF}" destId="{6149619C-7BB3-49FC-A3AC-14709FA22F9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060962-1C2B-4C41-B5AB-9D2227642B25}"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CA"/>
        </a:p>
      </dgm:t>
    </dgm:pt>
    <dgm:pt modelId="{1F1E1F7F-C6B7-49E0-BC1C-15C74421D2C9}">
      <dgm:prSet phldrT="[Text]" custT="1"/>
      <dgm:spPr/>
      <dgm:t>
        <a:bodyPr/>
        <a:lstStyle/>
        <a:p>
          <a:r>
            <a:rPr lang="en-US" sz="1800" dirty="0"/>
            <a:t>Who will make decisions on project elements? </a:t>
          </a:r>
          <a:endParaRPr lang="en-CA" sz="1800" dirty="0"/>
        </a:p>
      </dgm:t>
    </dgm:pt>
    <dgm:pt modelId="{050C24D8-1F76-427F-8B3D-798A75541C0F}" type="parTrans" cxnId="{F2BC336F-5932-47F1-84DF-7929AC0D29CE}">
      <dgm:prSet/>
      <dgm:spPr/>
      <dgm:t>
        <a:bodyPr/>
        <a:lstStyle/>
        <a:p>
          <a:endParaRPr lang="en-CA" sz="1800"/>
        </a:p>
      </dgm:t>
    </dgm:pt>
    <dgm:pt modelId="{08322C74-8558-4AD1-AA6F-7FD25CE2E3AA}" type="sibTrans" cxnId="{F2BC336F-5932-47F1-84DF-7929AC0D29CE}">
      <dgm:prSet custT="1"/>
      <dgm:spPr/>
      <dgm:t>
        <a:bodyPr/>
        <a:lstStyle/>
        <a:p>
          <a:endParaRPr lang="en-CA" sz="1800"/>
        </a:p>
      </dgm:t>
    </dgm:pt>
    <dgm:pt modelId="{9C2E1680-EBAF-4082-A19B-62125358A963}">
      <dgm:prSet phldrT="[Text]" custT="1"/>
      <dgm:spPr/>
      <dgm:t>
        <a:bodyPr/>
        <a:lstStyle/>
        <a:p>
          <a:r>
            <a:rPr lang="en-US" sz="1800" dirty="0"/>
            <a:t>Who will make the decisions on the implementation of the change management strategy?</a:t>
          </a:r>
          <a:endParaRPr lang="en-CA" sz="1800" dirty="0"/>
        </a:p>
      </dgm:t>
    </dgm:pt>
    <dgm:pt modelId="{8B2DFB22-9014-421E-97C8-63414AFBBB8A}" type="parTrans" cxnId="{35E04CAC-D617-41EC-A02A-3618940FF5CD}">
      <dgm:prSet/>
      <dgm:spPr/>
      <dgm:t>
        <a:bodyPr/>
        <a:lstStyle/>
        <a:p>
          <a:endParaRPr lang="en-CA" sz="1800"/>
        </a:p>
      </dgm:t>
    </dgm:pt>
    <dgm:pt modelId="{E7723E72-8007-4FE8-9301-93DF4558DD4A}" type="sibTrans" cxnId="{35E04CAC-D617-41EC-A02A-3618940FF5CD}">
      <dgm:prSet custT="1"/>
      <dgm:spPr/>
      <dgm:t>
        <a:bodyPr/>
        <a:lstStyle/>
        <a:p>
          <a:endParaRPr lang="en-CA" sz="1800"/>
        </a:p>
      </dgm:t>
    </dgm:pt>
    <dgm:pt modelId="{9CEF763B-CF54-4BC7-A218-D6CC265DDDD8}">
      <dgm:prSet phldrT="[Text]" custT="1"/>
      <dgm:spPr/>
      <dgm:t>
        <a:bodyPr/>
        <a:lstStyle/>
        <a:p>
          <a:r>
            <a:rPr lang="en-US" sz="1800" dirty="0"/>
            <a:t>Is there a structure already in place that can be used?</a:t>
          </a:r>
          <a:endParaRPr lang="en-CA" sz="1800" dirty="0"/>
        </a:p>
      </dgm:t>
    </dgm:pt>
    <dgm:pt modelId="{9B2E40B2-896D-483E-9375-D2E6D616065F}" type="parTrans" cxnId="{637CD7B3-E9A4-49E7-BAED-4AF6C75C3D7E}">
      <dgm:prSet/>
      <dgm:spPr/>
      <dgm:t>
        <a:bodyPr/>
        <a:lstStyle/>
        <a:p>
          <a:endParaRPr lang="en-CA" sz="1800"/>
        </a:p>
      </dgm:t>
    </dgm:pt>
    <dgm:pt modelId="{DB5527B4-300B-45EC-8433-70307B29079C}" type="sibTrans" cxnId="{637CD7B3-E9A4-49E7-BAED-4AF6C75C3D7E}">
      <dgm:prSet custT="1"/>
      <dgm:spPr/>
      <dgm:t>
        <a:bodyPr/>
        <a:lstStyle/>
        <a:p>
          <a:endParaRPr lang="en-CA" sz="1800"/>
        </a:p>
      </dgm:t>
    </dgm:pt>
    <dgm:pt modelId="{3316256B-7782-4788-8C65-697005D5B189}">
      <dgm:prSet custT="1"/>
      <dgm:spPr/>
      <dgm:t>
        <a:bodyPr/>
        <a:lstStyle/>
        <a:p>
          <a:r>
            <a:rPr lang="en-US" sz="1800" dirty="0"/>
            <a:t>Are there employee working groups/committees in place that can support specific elements of the project?</a:t>
          </a:r>
          <a:endParaRPr lang="en-CA" sz="1800" dirty="0"/>
        </a:p>
      </dgm:t>
    </dgm:pt>
    <dgm:pt modelId="{436A0758-F93D-4F61-8175-8C59E516B64E}" type="parTrans" cxnId="{01C83957-E4A1-427D-B9B0-8E5216F6D939}">
      <dgm:prSet/>
      <dgm:spPr/>
      <dgm:t>
        <a:bodyPr/>
        <a:lstStyle/>
        <a:p>
          <a:endParaRPr lang="en-CA" sz="1800"/>
        </a:p>
      </dgm:t>
    </dgm:pt>
    <dgm:pt modelId="{524376F2-8F14-4DC2-979F-0AE80DAF8D60}" type="sibTrans" cxnId="{01C83957-E4A1-427D-B9B0-8E5216F6D939}">
      <dgm:prSet/>
      <dgm:spPr/>
      <dgm:t>
        <a:bodyPr/>
        <a:lstStyle/>
        <a:p>
          <a:endParaRPr lang="en-CA" sz="1800"/>
        </a:p>
      </dgm:t>
    </dgm:pt>
    <dgm:pt modelId="{7ED43932-5345-46A8-96C3-A1E197F57666}" type="pres">
      <dgm:prSet presAssocID="{78060962-1C2B-4C41-B5AB-9D2227642B25}" presName="outerComposite" presStyleCnt="0">
        <dgm:presLayoutVars>
          <dgm:chMax val="5"/>
          <dgm:dir/>
          <dgm:resizeHandles val="exact"/>
        </dgm:presLayoutVars>
      </dgm:prSet>
      <dgm:spPr/>
    </dgm:pt>
    <dgm:pt modelId="{91E24507-5FE8-4366-9349-824F720F4335}" type="pres">
      <dgm:prSet presAssocID="{78060962-1C2B-4C41-B5AB-9D2227642B25}" presName="dummyMaxCanvas" presStyleCnt="0">
        <dgm:presLayoutVars/>
      </dgm:prSet>
      <dgm:spPr/>
    </dgm:pt>
    <dgm:pt modelId="{6622DA2F-2747-407D-BA34-A07C8733F153}" type="pres">
      <dgm:prSet presAssocID="{78060962-1C2B-4C41-B5AB-9D2227642B25}" presName="FourNodes_1" presStyleLbl="node1" presStyleIdx="0" presStyleCnt="4">
        <dgm:presLayoutVars>
          <dgm:bulletEnabled val="1"/>
        </dgm:presLayoutVars>
      </dgm:prSet>
      <dgm:spPr/>
    </dgm:pt>
    <dgm:pt modelId="{E8AF3E2F-D785-4F94-869D-6EB46DB20447}" type="pres">
      <dgm:prSet presAssocID="{78060962-1C2B-4C41-B5AB-9D2227642B25}" presName="FourNodes_2" presStyleLbl="node1" presStyleIdx="1" presStyleCnt="4">
        <dgm:presLayoutVars>
          <dgm:bulletEnabled val="1"/>
        </dgm:presLayoutVars>
      </dgm:prSet>
      <dgm:spPr/>
    </dgm:pt>
    <dgm:pt modelId="{278F5B10-E0CA-44AB-A240-532102AF9EBE}" type="pres">
      <dgm:prSet presAssocID="{78060962-1C2B-4C41-B5AB-9D2227642B25}" presName="FourNodes_3" presStyleLbl="node1" presStyleIdx="2" presStyleCnt="4">
        <dgm:presLayoutVars>
          <dgm:bulletEnabled val="1"/>
        </dgm:presLayoutVars>
      </dgm:prSet>
      <dgm:spPr/>
    </dgm:pt>
    <dgm:pt modelId="{EC9B4F3E-57AC-48D0-B8C0-755EE1E1A7CE}" type="pres">
      <dgm:prSet presAssocID="{78060962-1C2B-4C41-B5AB-9D2227642B25}" presName="FourNodes_4" presStyleLbl="node1" presStyleIdx="3" presStyleCnt="4">
        <dgm:presLayoutVars>
          <dgm:bulletEnabled val="1"/>
        </dgm:presLayoutVars>
      </dgm:prSet>
      <dgm:spPr/>
    </dgm:pt>
    <dgm:pt modelId="{55C77D92-1ED1-4D92-9290-0ECCB71884DA}" type="pres">
      <dgm:prSet presAssocID="{78060962-1C2B-4C41-B5AB-9D2227642B25}" presName="FourConn_1-2" presStyleLbl="fgAccFollowNode1" presStyleIdx="0" presStyleCnt="3">
        <dgm:presLayoutVars>
          <dgm:bulletEnabled val="1"/>
        </dgm:presLayoutVars>
      </dgm:prSet>
      <dgm:spPr/>
    </dgm:pt>
    <dgm:pt modelId="{4EA6D6FF-44B4-40BE-A1FE-6836D58FDDB7}" type="pres">
      <dgm:prSet presAssocID="{78060962-1C2B-4C41-B5AB-9D2227642B25}" presName="FourConn_2-3" presStyleLbl="fgAccFollowNode1" presStyleIdx="1" presStyleCnt="3">
        <dgm:presLayoutVars>
          <dgm:bulletEnabled val="1"/>
        </dgm:presLayoutVars>
      </dgm:prSet>
      <dgm:spPr/>
    </dgm:pt>
    <dgm:pt modelId="{759617CE-9754-410E-85FF-E68A426D6353}" type="pres">
      <dgm:prSet presAssocID="{78060962-1C2B-4C41-B5AB-9D2227642B25}" presName="FourConn_3-4" presStyleLbl="fgAccFollowNode1" presStyleIdx="2" presStyleCnt="3">
        <dgm:presLayoutVars>
          <dgm:bulletEnabled val="1"/>
        </dgm:presLayoutVars>
      </dgm:prSet>
      <dgm:spPr/>
    </dgm:pt>
    <dgm:pt modelId="{8B9A220E-7EED-4CA9-86A6-6D78D635AD6A}" type="pres">
      <dgm:prSet presAssocID="{78060962-1C2B-4C41-B5AB-9D2227642B25}" presName="FourNodes_1_text" presStyleLbl="node1" presStyleIdx="3" presStyleCnt="4">
        <dgm:presLayoutVars>
          <dgm:bulletEnabled val="1"/>
        </dgm:presLayoutVars>
      </dgm:prSet>
      <dgm:spPr/>
    </dgm:pt>
    <dgm:pt modelId="{C916F073-E8B2-4B99-942A-F6102593EB03}" type="pres">
      <dgm:prSet presAssocID="{78060962-1C2B-4C41-B5AB-9D2227642B25}" presName="FourNodes_2_text" presStyleLbl="node1" presStyleIdx="3" presStyleCnt="4">
        <dgm:presLayoutVars>
          <dgm:bulletEnabled val="1"/>
        </dgm:presLayoutVars>
      </dgm:prSet>
      <dgm:spPr/>
    </dgm:pt>
    <dgm:pt modelId="{5D69265C-B1BD-4647-85DF-BC91AEB81AE5}" type="pres">
      <dgm:prSet presAssocID="{78060962-1C2B-4C41-B5AB-9D2227642B25}" presName="FourNodes_3_text" presStyleLbl="node1" presStyleIdx="3" presStyleCnt="4">
        <dgm:presLayoutVars>
          <dgm:bulletEnabled val="1"/>
        </dgm:presLayoutVars>
      </dgm:prSet>
      <dgm:spPr/>
    </dgm:pt>
    <dgm:pt modelId="{EA253710-5F86-4E51-9EB7-F423774C7D63}" type="pres">
      <dgm:prSet presAssocID="{78060962-1C2B-4C41-B5AB-9D2227642B25}" presName="FourNodes_4_text" presStyleLbl="node1" presStyleIdx="3" presStyleCnt="4">
        <dgm:presLayoutVars>
          <dgm:bulletEnabled val="1"/>
        </dgm:presLayoutVars>
      </dgm:prSet>
      <dgm:spPr/>
    </dgm:pt>
  </dgm:ptLst>
  <dgm:cxnLst>
    <dgm:cxn modelId="{42476E15-53A0-4599-BEA9-0160140EAC25}" type="presOf" srcId="{9CEF763B-CF54-4BC7-A218-D6CC265DDDD8}" destId="{5D69265C-B1BD-4647-85DF-BC91AEB81AE5}" srcOrd="1" destOrd="0" presId="urn:microsoft.com/office/officeart/2005/8/layout/vProcess5"/>
    <dgm:cxn modelId="{166C7D16-DC8A-490B-81F1-923F0CA464BE}" type="presOf" srcId="{3316256B-7782-4788-8C65-697005D5B189}" destId="{EA253710-5F86-4E51-9EB7-F423774C7D63}" srcOrd="1" destOrd="0" presId="urn:microsoft.com/office/officeart/2005/8/layout/vProcess5"/>
    <dgm:cxn modelId="{B1599C39-7FC6-47CF-935F-3A3D35C455B7}" type="presOf" srcId="{DB5527B4-300B-45EC-8433-70307B29079C}" destId="{759617CE-9754-410E-85FF-E68A426D6353}" srcOrd="0" destOrd="0" presId="urn:microsoft.com/office/officeart/2005/8/layout/vProcess5"/>
    <dgm:cxn modelId="{1AF25643-4384-45E6-81EB-7E4D11B54863}" type="presOf" srcId="{3316256B-7782-4788-8C65-697005D5B189}" destId="{EC9B4F3E-57AC-48D0-B8C0-755EE1E1A7CE}" srcOrd="0" destOrd="0" presId="urn:microsoft.com/office/officeart/2005/8/layout/vProcess5"/>
    <dgm:cxn modelId="{ADD85F67-7F1C-4162-AC59-E97B5A631B8A}" type="presOf" srcId="{9C2E1680-EBAF-4082-A19B-62125358A963}" destId="{C916F073-E8B2-4B99-942A-F6102593EB03}" srcOrd="1" destOrd="0" presId="urn:microsoft.com/office/officeart/2005/8/layout/vProcess5"/>
    <dgm:cxn modelId="{E8A24469-05A3-4648-9B72-AAD7001D609C}" type="presOf" srcId="{E7723E72-8007-4FE8-9301-93DF4558DD4A}" destId="{4EA6D6FF-44B4-40BE-A1FE-6836D58FDDB7}" srcOrd="0" destOrd="0" presId="urn:microsoft.com/office/officeart/2005/8/layout/vProcess5"/>
    <dgm:cxn modelId="{F2BC336F-5932-47F1-84DF-7929AC0D29CE}" srcId="{78060962-1C2B-4C41-B5AB-9D2227642B25}" destId="{1F1E1F7F-C6B7-49E0-BC1C-15C74421D2C9}" srcOrd="0" destOrd="0" parTransId="{050C24D8-1F76-427F-8B3D-798A75541C0F}" sibTransId="{08322C74-8558-4AD1-AA6F-7FD25CE2E3AA}"/>
    <dgm:cxn modelId="{F3491051-3A1F-4419-965C-1C7D53B26D7C}" type="presOf" srcId="{78060962-1C2B-4C41-B5AB-9D2227642B25}" destId="{7ED43932-5345-46A8-96C3-A1E197F57666}" srcOrd="0" destOrd="0" presId="urn:microsoft.com/office/officeart/2005/8/layout/vProcess5"/>
    <dgm:cxn modelId="{01C83957-E4A1-427D-B9B0-8E5216F6D939}" srcId="{78060962-1C2B-4C41-B5AB-9D2227642B25}" destId="{3316256B-7782-4788-8C65-697005D5B189}" srcOrd="3" destOrd="0" parTransId="{436A0758-F93D-4F61-8175-8C59E516B64E}" sibTransId="{524376F2-8F14-4DC2-979F-0AE80DAF8D60}"/>
    <dgm:cxn modelId="{5EC7A079-FE36-4C37-A074-0B8FB0EBAFFC}" type="presOf" srcId="{1F1E1F7F-C6B7-49E0-BC1C-15C74421D2C9}" destId="{8B9A220E-7EED-4CA9-86A6-6D78D635AD6A}" srcOrd="1" destOrd="0" presId="urn:microsoft.com/office/officeart/2005/8/layout/vProcess5"/>
    <dgm:cxn modelId="{35E04CAC-D617-41EC-A02A-3618940FF5CD}" srcId="{78060962-1C2B-4C41-B5AB-9D2227642B25}" destId="{9C2E1680-EBAF-4082-A19B-62125358A963}" srcOrd="1" destOrd="0" parTransId="{8B2DFB22-9014-421E-97C8-63414AFBBB8A}" sibTransId="{E7723E72-8007-4FE8-9301-93DF4558DD4A}"/>
    <dgm:cxn modelId="{637CD7B3-E9A4-49E7-BAED-4AF6C75C3D7E}" srcId="{78060962-1C2B-4C41-B5AB-9D2227642B25}" destId="{9CEF763B-CF54-4BC7-A218-D6CC265DDDD8}" srcOrd="2" destOrd="0" parTransId="{9B2E40B2-896D-483E-9375-D2E6D616065F}" sibTransId="{DB5527B4-300B-45EC-8433-70307B29079C}"/>
    <dgm:cxn modelId="{EA00A8B4-F318-4A3D-B4AD-AC70EC546659}" type="presOf" srcId="{9CEF763B-CF54-4BC7-A218-D6CC265DDDD8}" destId="{278F5B10-E0CA-44AB-A240-532102AF9EBE}" srcOrd="0" destOrd="0" presId="urn:microsoft.com/office/officeart/2005/8/layout/vProcess5"/>
    <dgm:cxn modelId="{A71AC1B9-D46B-49BF-B129-8D713734CAA2}" type="presOf" srcId="{08322C74-8558-4AD1-AA6F-7FD25CE2E3AA}" destId="{55C77D92-1ED1-4D92-9290-0ECCB71884DA}" srcOrd="0" destOrd="0" presId="urn:microsoft.com/office/officeart/2005/8/layout/vProcess5"/>
    <dgm:cxn modelId="{A50A1BF8-285E-4940-BA96-45D9ADC870DA}" type="presOf" srcId="{1F1E1F7F-C6B7-49E0-BC1C-15C74421D2C9}" destId="{6622DA2F-2747-407D-BA34-A07C8733F153}" srcOrd="0" destOrd="0" presId="urn:microsoft.com/office/officeart/2005/8/layout/vProcess5"/>
    <dgm:cxn modelId="{B13C3BF8-5285-437F-8B1B-63F393957D47}" type="presOf" srcId="{9C2E1680-EBAF-4082-A19B-62125358A963}" destId="{E8AF3E2F-D785-4F94-869D-6EB46DB20447}" srcOrd="0" destOrd="0" presId="urn:microsoft.com/office/officeart/2005/8/layout/vProcess5"/>
    <dgm:cxn modelId="{A1B83F1F-763B-409A-8766-89AD135CC0C9}" type="presParOf" srcId="{7ED43932-5345-46A8-96C3-A1E197F57666}" destId="{91E24507-5FE8-4366-9349-824F720F4335}" srcOrd="0" destOrd="0" presId="urn:microsoft.com/office/officeart/2005/8/layout/vProcess5"/>
    <dgm:cxn modelId="{43FE792E-CD03-4A36-BEDD-8818445AAF38}" type="presParOf" srcId="{7ED43932-5345-46A8-96C3-A1E197F57666}" destId="{6622DA2F-2747-407D-BA34-A07C8733F153}" srcOrd="1" destOrd="0" presId="urn:microsoft.com/office/officeart/2005/8/layout/vProcess5"/>
    <dgm:cxn modelId="{55C863CB-A77F-4EC7-AA6E-325AE9090FC2}" type="presParOf" srcId="{7ED43932-5345-46A8-96C3-A1E197F57666}" destId="{E8AF3E2F-D785-4F94-869D-6EB46DB20447}" srcOrd="2" destOrd="0" presId="urn:microsoft.com/office/officeart/2005/8/layout/vProcess5"/>
    <dgm:cxn modelId="{A2A38131-86F3-4B8B-A0FE-10B15E360AD5}" type="presParOf" srcId="{7ED43932-5345-46A8-96C3-A1E197F57666}" destId="{278F5B10-E0CA-44AB-A240-532102AF9EBE}" srcOrd="3" destOrd="0" presId="urn:microsoft.com/office/officeart/2005/8/layout/vProcess5"/>
    <dgm:cxn modelId="{8C9E787F-2632-4F29-B6E9-E30785BE9B45}" type="presParOf" srcId="{7ED43932-5345-46A8-96C3-A1E197F57666}" destId="{EC9B4F3E-57AC-48D0-B8C0-755EE1E1A7CE}" srcOrd="4" destOrd="0" presId="urn:microsoft.com/office/officeart/2005/8/layout/vProcess5"/>
    <dgm:cxn modelId="{E38EF244-1C43-418D-8344-A11543FF9CCF}" type="presParOf" srcId="{7ED43932-5345-46A8-96C3-A1E197F57666}" destId="{55C77D92-1ED1-4D92-9290-0ECCB71884DA}" srcOrd="5" destOrd="0" presId="urn:microsoft.com/office/officeart/2005/8/layout/vProcess5"/>
    <dgm:cxn modelId="{BB3A64AE-1A7C-4EB4-BFD4-5C9F8305928C}" type="presParOf" srcId="{7ED43932-5345-46A8-96C3-A1E197F57666}" destId="{4EA6D6FF-44B4-40BE-A1FE-6836D58FDDB7}" srcOrd="6" destOrd="0" presId="urn:microsoft.com/office/officeart/2005/8/layout/vProcess5"/>
    <dgm:cxn modelId="{B021E266-2BC9-4B94-A4D5-C442D1B01880}" type="presParOf" srcId="{7ED43932-5345-46A8-96C3-A1E197F57666}" destId="{759617CE-9754-410E-85FF-E68A426D6353}" srcOrd="7" destOrd="0" presId="urn:microsoft.com/office/officeart/2005/8/layout/vProcess5"/>
    <dgm:cxn modelId="{2B187639-4E91-4CBA-A4A3-53E5A0DC0CA7}" type="presParOf" srcId="{7ED43932-5345-46A8-96C3-A1E197F57666}" destId="{8B9A220E-7EED-4CA9-86A6-6D78D635AD6A}" srcOrd="8" destOrd="0" presId="urn:microsoft.com/office/officeart/2005/8/layout/vProcess5"/>
    <dgm:cxn modelId="{684C4449-9E35-49A9-9BEE-D9A3A75A9934}" type="presParOf" srcId="{7ED43932-5345-46A8-96C3-A1E197F57666}" destId="{C916F073-E8B2-4B99-942A-F6102593EB03}" srcOrd="9" destOrd="0" presId="urn:microsoft.com/office/officeart/2005/8/layout/vProcess5"/>
    <dgm:cxn modelId="{62C190F3-834D-4C6D-AB82-164B3C8E03AD}" type="presParOf" srcId="{7ED43932-5345-46A8-96C3-A1E197F57666}" destId="{5D69265C-B1BD-4647-85DF-BC91AEB81AE5}" srcOrd="10" destOrd="0" presId="urn:microsoft.com/office/officeart/2005/8/layout/vProcess5"/>
    <dgm:cxn modelId="{61823FB7-C795-4A72-A023-D52B320DF013}" type="presParOf" srcId="{7ED43932-5345-46A8-96C3-A1E197F57666}" destId="{EA253710-5F86-4E51-9EB7-F423774C7D6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54EB09-BFDA-4673-A423-DA79A7B5F01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579E1E52-616C-42A3-ABBE-029850E6FD27}">
      <dgm:prSet phldrT="[Texte]" custT="1"/>
      <dgm:spPr>
        <a:solidFill>
          <a:srgbClr val="A8CE75"/>
        </a:solidFill>
      </dgm:spPr>
      <dgm:t>
        <a:bodyPr/>
        <a:lstStyle/>
        <a:p>
          <a:r>
            <a:rPr lang="en-CA" sz="1600" b="1" noProof="0" dirty="0">
              <a:latin typeface="+mn-lt"/>
              <a:cs typeface="Arial" panose="020B0604020202020204" pitchFamily="34" charset="0"/>
            </a:rPr>
            <a:t>INDIVIDUAL WORKPOINTS</a:t>
          </a:r>
        </a:p>
      </dgm:t>
      <dgm:extLst>
        <a:ext uri="{E40237B7-FDA0-4F09-8148-C483321AD2D9}">
          <dgm14:cNvPr xmlns:dgm14="http://schemas.microsoft.com/office/drawing/2010/diagram" id="0" name="" title="Individual Workpoints"/>
        </a:ext>
      </dgm:extLst>
    </dgm:pt>
    <dgm:pt modelId="{2CA38208-E85A-4AE5-A25C-50A0AB56F288}" type="parTrans" cxnId="{C7DCAA26-C9FC-4C4B-BCE7-8C3AF3E5F9FA}">
      <dgm:prSet/>
      <dgm:spPr/>
      <dgm:t>
        <a:bodyPr/>
        <a:lstStyle/>
        <a:p>
          <a:endParaRPr lang="en-CA" noProof="0" dirty="0"/>
        </a:p>
      </dgm:t>
    </dgm:pt>
    <dgm:pt modelId="{43D60403-F3F5-4DFA-9F73-F31FC21C4278}" type="sibTrans" cxnId="{C7DCAA26-C9FC-4C4B-BCE7-8C3AF3E5F9FA}">
      <dgm:prSet/>
      <dgm:spPr/>
      <dgm:t>
        <a:bodyPr/>
        <a:lstStyle/>
        <a:p>
          <a:endParaRPr lang="en-CA" noProof="0" dirty="0"/>
        </a:p>
      </dgm:t>
    </dgm:pt>
    <dgm:pt modelId="{69036E81-7CC5-4224-9A4F-6515882A62F3}">
      <dgm:prSet phldrT="[Texte]" custT="1"/>
      <dgm:spPr>
        <a:solidFill>
          <a:srgbClr val="DCEBC8"/>
        </a:solidFill>
      </dgm:spPr>
      <dgm:t>
        <a:bodyPr/>
        <a:lstStyle/>
        <a:p>
          <a:r>
            <a:rPr lang="en-CA" sz="1200" noProof="0" dirty="0">
              <a:latin typeface="+mn-lt"/>
              <a:cs typeface="Arial" panose="020B0604020202020204" pitchFamily="34" charset="0"/>
            </a:rPr>
            <a:t>Touchdown</a:t>
          </a:r>
        </a:p>
      </dgm:t>
    </dgm:pt>
    <dgm:pt modelId="{4D1B4686-95FD-4D5E-8F54-D2E3E07955DE}" type="parTrans" cxnId="{906B5D13-2345-4645-817F-0B2F7488DC4B}">
      <dgm:prSet/>
      <dgm:spPr/>
      <dgm:t>
        <a:bodyPr/>
        <a:lstStyle/>
        <a:p>
          <a:endParaRPr lang="en-CA" noProof="0" dirty="0"/>
        </a:p>
      </dgm:t>
    </dgm:pt>
    <dgm:pt modelId="{25B165AB-4BDC-4DF5-9A17-1AF2CFBE0D86}" type="sibTrans" cxnId="{906B5D13-2345-4645-817F-0B2F7488DC4B}">
      <dgm:prSet/>
      <dgm:spPr/>
      <dgm:t>
        <a:bodyPr/>
        <a:lstStyle/>
        <a:p>
          <a:endParaRPr lang="en-CA" noProof="0" dirty="0"/>
        </a:p>
      </dgm:t>
    </dgm:pt>
    <dgm:pt modelId="{CA7ADA7B-2A48-48C7-9CC3-B66B99AF8794}">
      <dgm:prSet phldrT="[Texte]" custT="1"/>
      <dgm:spPr>
        <a:solidFill>
          <a:srgbClr val="4CB6A0"/>
        </a:solidFill>
      </dgm:spPr>
      <dgm:t>
        <a:bodyPr/>
        <a:lstStyle/>
        <a:p>
          <a:r>
            <a:rPr lang="en-CA" sz="1600" b="1" noProof="0" dirty="0">
              <a:latin typeface="+mn-lt"/>
              <a:cs typeface="Arial" panose="020B0604020202020204" pitchFamily="34" charset="0"/>
            </a:rPr>
            <a:t>COLLABORATIVE WORKPOINTS</a:t>
          </a:r>
        </a:p>
      </dgm:t>
      <dgm:extLst>
        <a:ext uri="{E40237B7-FDA0-4F09-8148-C483321AD2D9}">
          <dgm14:cNvPr xmlns:dgm14="http://schemas.microsoft.com/office/drawing/2010/diagram" id="0" name="" title="Collaborative Workpoints"/>
        </a:ext>
      </dgm:extLst>
    </dgm:pt>
    <dgm:pt modelId="{9E2AADBC-EDBE-42F1-B721-D22478B7C492}" type="parTrans" cxnId="{387631D5-2822-4B1B-B877-3CD389B077CE}">
      <dgm:prSet/>
      <dgm:spPr/>
      <dgm:t>
        <a:bodyPr/>
        <a:lstStyle/>
        <a:p>
          <a:endParaRPr lang="en-CA" noProof="0" dirty="0"/>
        </a:p>
      </dgm:t>
    </dgm:pt>
    <dgm:pt modelId="{B940F163-2D98-4403-8245-A6ED4D187508}" type="sibTrans" cxnId="{387631D5-2822-4B1B-B877-3CD389B077CE}">
      <dgm:prSet/>
      <dgm:spPr/>
      <dgm:t>
        <a:bodyPr/>
        <a:lstStyle/>
        <a:p>
          <a:endParaRPr lang="en-CA" noProof="0" dirty="0"/>
        </a:p>
      </dgm:t>
    </dgm:pt>
    <dgm:pt modelId="{301E0EEE-82FA-45CD-8F29-03E1B0ECB892}">
      <dgm:prSet phldrT="[Texte]" custT="1"/>
      <dgm:spPr>
        <a:solidFill>
          <a:srgbClr val="B7E2D9"/>
        </a:solidFill>
      </dgm:spPr>
      <dgm:t>
        <a:bodyPr/>
        <a:lstStyle/>
        <a:p>
          <a:r>
            <a:rPr lang="en-CA" sz="1200" noProof="0" dirty="0">
              <a:latin typeface="+mn-lt"/>
              <a:cs typeface="Arial" panose="020B0604020202020204" pitchFamily="34" charset="0"/>
            </a:rPr>
            <a:t>Chat Point</a:t>
          </a:r>
        </a:p>
      </dgm:t>
      <dgm:extLst>
        <a:ext uri="{E40237B7-FDA0-4F09-8148-C483321AD2D9}">
          <dgm14:cNvPr xmlns:dgm14="http://schemas.microsoft.com/office/drawing/2010/diagram" id="0" name="" descr="Chat Point&#10;Huddle&#10;Teaming Area&#10;Lounge&#10;Work Room&#10;Project Room&#10;Meeting Room&#10;" title="List of Collaborative Workpoints"/>
        </a:ext>
      </dgm:extLst>
    </dgm:pt>
    <dgm:pt modelId="{4BE92A81-FA51-4797-B251-2B1645D7C309}" type="parTrans" cxnId="{34B07B8D-4926-4B81-95E9-A25A6A113283}">
      <dgm:prSet/>
      <dgm:spPr/>
      <dgm:t>
        <a:bodyPr/>
        <a:lstStyle/>
        <a:p>
          <a:endParaRPr lang="en-CA" noProof="0" dirty="0"/>
        </a:p>
      </dgm:t>
    </dgm:pt>
    <dgm:pt modelId="{728B6BEF-9336-41B4-9E24-B07CE4C74E9D}" type="sibTrans" cxnId="{34B07B8D-4926-4B81-95E9-A25A6A113283}">
      <dgm:prSet/>
      <dgm:spPr/>
      <dgm:t>
        <a:bodyPr/>
        <a:lstStyle/>
        <a:p>
          <a:endParaRPr lang="en-CA" noProof="0" dirty="0"/>
        </a:p>
      </dgm:t>
    </dgm:pt>
    <dgm:pt modelId="{A7297874-59E1-49C7-BF0D-1713F6EA6F9F}">
      <dgm:prSet phldrT="[Texte]" custT="1"/>
      <dgm:spPr>
        <a:solidFill>
          <a:srgbClr val="4D799D"/>
        </a:solidFill>
      </dgm:spPr>
      <dgm:t>
        <a:bodyPr/>
        <a:lstStyle/>
        <a:p>
          <a:r>
            <a:rPr lang="en-CA" sz="1600" b="1" noProof="0" dirty="0">
              <a:latin typeface="+mn-lt"/>
              <a:cs typeface="Arial" panose="020B0604020202020204" pitchFamily="34" charset="0"/>
            </a:rPr>
            <a:t>SUPPORT SPACE</a:t>
          </a:r>
        </a:p>
      </dgm:t>
      <dgm:extLst>
        <a:ext uri="{E40237B7-FDA0-4F09-8148-C483321AD2D9}">
          <dgm14:cNvPr xmlns:dgm14="http://schemas.microsoft.com/office/drawing/2010/diagram" id="0" name="" title="Support Spaces"/>
        </a:ext>
      </dgm:extLst>
    </dgm:pt>
    <dgm:pt modelId="{21FEA114-0B10-4108-BEE9-F3242FA85AF4}" type="parTrans" cxnId="{FED3853F-841E-4D21-8667-03931B8DF923}">
      <dgm:prSet/>
      <dgm:spPr/>
      <dgm:t>
        <a:bodyPr/>
        <a:lstStyle/>
        <a:p>
          <a:endParaRPr lang="en-CA" noProof="0" dirty="0"/>
        </a:p>
      </dgm:t>
    </dgm:pt>
    <dgm:pt modelId="{2C52F210-D6FB-4842-B2E6-24B62325D6D2}" type="sibTrans" cxnId="{FED3853F-841E-4D21-8667-03931B8DF923}">
      <dgm:prSet/>
      <dgm:spPr/>
      <dgm:t>
        <a:bodyPr/>
        <a:lstStyle/>
        <a:p>
          <a:endParaRPr lang="en-CA" noProof="0" dirty="0"/>
        </a:p>
      </dgm:t>
    </dgm:pt>
    <dgm:pt modelId="{3E066B31-661E-44F9-9FDC-25C248FD32C0}">
      <dgm:prSet phldrT="[Texte]" custT="1"/>
      <dgm:spPr>
        <a:solidFill>
          <a:srgbClr val="A9B8CB"/>
        </a:solidFill>
      </dgm:spPr>
      <dgm:t>
        <a:bodyPr/>
        <a:lstStyle/>
        <a:p>
          <a:r>
            <a:rPr lang="en-CA" sz="1200" noProof="0" dirty="0">
              <a:latin typeface="+mn-lt"/>
              <a:cs typeface="Arial" panose="020B0604020202020204" pitchFamily="34" charset="0"/>
            </a:rPr>
            <a:t>Kitchenette</a:t>
          </a:r>
        </a:p>
      </dgm:t>
      <dgm:extLst>
        <a:ext uri="{E40237B7-FDA0-4F09-8148-C483321AD2D9}">
          <dgm14:cNvPr xmlns:dgm14="http://schemas.microsoft.com/office/drawing/2010/diagram" id="0" name="" descr="Kitchenette&#10;Equipment Area&#10;Lockers and Shared Storage&#10;" title="List of Support Spaces"/>
        </a:ext>
      </dgm:extLst>
    </dgm:pt>
    <dgm:pt modelId="{4B6F7991-DF6F-4020-90C0-A7B3D946D0E8}" type="parTrans" cxnId="{26691E57-C0CA-474C-9635-5A2100A0734B}">
      <dgm:prSet/>
      <dgm:spPr/>
      <dgm:t>
        <a:bodyPr/>
        <a:lstStyle/>
        <a:p>
          <a:endParaRPr lang="en-CA" noProof="0" dirty="0"/>
        </a:p>
      </dgm:t>
    </dgm:pt>
    <dgm:pt modelId="{217F216F-CEA6-4790-898D-15BB779750E4}" type="sibTrans" cxnId="{26691E57-C0CA-474C-9635-5A2100A0734B}">
      <dgm:prSet/>
      <dgm:spPr/>
      <dgm:t>
        <a:bodyPr/>
        <a:lstStyle/>
        <a:p>
          <a:endParaRPr lang="en-CA" noProof="0" dirty="0"/>
        </a:p>
      </dgm:t>
    </dgm:pt>
    <dgm:pt modelId="{E63FCFC9-649F-4C94-902A-CF0C1037A9B6}">
      <dgm:prSet phldrT="[Texte]" custT="1"/>
      <dgm:spPr>
        <a:solidFill>
          <a:srgbClr val="A9B8CB"/>
        </a:solidFill>
      </dgm:spPr>
      <dgm:t>
        <a:bodyPr/>
        <a:lstStyle/>
        <a:p>
          <a:r>
            <a:rPr lang="en-CA" sz="1200" noProof="0" dirty="0">
              <a:latin typeface="+mn-lt"/>
              <a:cs typeface="Arial" panose="020B0604020202020204" pitchFamily="34" charset="0"/>
            </a:rPr>
            <a:t>Equipment Area</a:t>
          </a:r>
        </a:p>
      </dgm:t>
    </dgm:pt>
    <dgm:pt modelId="{90265353-0083-4364-BEE0-BB8B1F0F927A}" type="parTrans" cxnId="{1447EF44-18DA-435A-A42F-D3C794E032C5}">
      <dgm:prSet/>
      <dgm:spPr/>
      <dgm:t>
        <a:bodyPr/>
        <a:lstStyle/>
        <a:p>
          <a:endParaRPr lang="en-CA" noProof="0" dirty="0"/>
        </a:p>
      </dgm:t>
    </dgm:pt>
    <dgm:pt modelId="{518C2D63-5916-43BE-ACB2-ED2A951A0D3F}" type="sibTrans" cxnId="{1447EF44-18DA-435A-A42F-D3C794E032C5}">
      <dgm:prSet/>
      <dgm:spPr/>
      <dgm:t>
        <a:bodyPr/>
        <a:lstStyle/>
        <a:p>
          <a:endParaRPr lang="en-CA" noProof="0" dirty="0"/>
        </a:p>
      </dgm:t>
    </dgm:pt>
    <dgm:pt modelId="{E6947516-792F-4C5A-8A12-AEE8EE01D04C}">
      <dgm:prSet phldrT="[Texte]" custT="1"/>
      <dgm:spPr>
        <a:solidFill>
          <a:srgbClr val="DCEBC8"/>
        </a:solidFill>
      </dgm:spPr>
      <dgm:t>
        <a:bodyPr/>
        <a:lstStyle/>
        <a:p>
          <a:r>
            <a:rPr lang="en-CA" sz="1200" noProof="0" dirty="0">
              <a:latin typeface="+mn-lt"/>
              <a:cs typeface="Arial" panose="020B0604020202020204" pitchFamily="34" charset="0"/>
            </a:rPr>
            <a:t>Focus Pod</a:t>
          </a:r>
        </a:p>
      </dgm:t>
    </dgm:pt>
    <dgm:pt modelId="{498E1C85-662A-46B6-A8ED-62738A3EA343}" type="parTrans" cxnId="{F4DFEA6F-B42C-43E8-9A21-66E21407E325}">
      <dgm:prSet/>
      <dgm:spPr/>
      <dgm:t>
        <a:bodyPr/>
        <a:lstStyle/>
        <a:p>
          <a:endParaRPr lang="en-CA" noProof="0" dirty="0"/>
        </a:p>
      </dgm:t>
    </dgm:pt>
    <dgm:pt modelId="{BF550575-F3E5-44AA-8316-C423CB1F9A03}" type="sibTrans" cxnId="{F4DFEA6F-B42C-43E8-9A21-66E21407E325}">
      <dgm:prSet/>
      <dgm:spPr/>
      <dgm:t>
        <a:bodyPr/>
        <a:lstStyle/>
        <a:p>
          <a:endParaRPr lang="en-CA" noProof="0" dirty="0"/>
        </a:p>
      </dgm:t>
    </dgm:pt>
    <dgm:pt modelId="{AC21E3A3-3836-42AE-963D-3746D7CB3E2B}">
      <dgm:prSet phldrT="[Texte]" custT="1"/>
      <dgm:spPr>
        <a:solidFill>
          <a:srgbClr val="DCEBC8"/>
        </a:solidFill>
      </dgm:spPr>
      <dgm:t>
        <a:bodyPr/>
        <a:lstStyle/>
        <a:p>
          <a:r>
            <a:rPr lang="en-CA" sz="1200" noProof="0" dirty="0">
              <a:latin typeface="+mn-lt"/>
              <a:cs typeface="Arial" panose="020B0604020202020204" pitchFamily="34" charset="0"/>
            </a:rPr>
            <a:t>Focus Room</a:t>
          </a:r>
        </a:p>
      </dgm:t>
    </dgm:pt>
    <dgm:pt modelId="{A10EE772-70AE-40F7-BB62-40B027B0C373}" type="parTrans" cxnId="{4AE19C3F-10F1-49A6-8848-652104D41C0E}">
      <dgm:prSet/>
      <dgm:spPr/>
      <dgm:t>
        <a:bodyPr/>
        <a:lstStyle/>
        <a:p>
          <a:endParaRPr lang="en-CA" noProof="0" dirty="0"/>
        </a:p>
      </dgm:t>
    </dgm:pt>
    <dgm:pt modelId="{65A2236F-1C3E-4EEA-BFC9-5DD49652FA16}" type="sibTrans" cxnId="{4AE19C3F-10F1-49A6-8848-652104D41C0E}">
      <dgm:prSet/>
      <dgm:spPr/>
      <dgm:t>
        <a:bodyPr/>
        <a:lstStyle/>
        <a:p>
          <a:endParaRPr lang="en-CA" noProof="0" dirty="0"/>
        </a:p>
      </dgm:t>
    </dgm:pt>
    <dgm:pt modelId="{C73F9502-022C-4420-9D9B-D39C35A14FAE}">
      <dgm:prSet phldrT="[Texte]" custT="1"/>
      <dgm:spPr>
        <a:solidFill>
          <a:srgbClr val="DCEBC8"/>
        </a:solidFill>
      </dgm:spPr>
      <dgm:t>
        <a:bodyPr/>
        <a:lstStyle/>
        <a:p>
          <a:r>
            <a:rPr lang="en-CA" sz="1200" noProof="0" dirty="0">
              <a:latin typeface="+mn-lt"/>
              <a:cs typeface="Arial" panose="020B0604020202020204" pitchFamily="34" charset="0"/>
            </a:rPr>
            <a:t>Study</a:t>
          </a:r>
        </a:p>
      </dgm:t>
    </dgm:pt>
    <dgm:pt modelId="{45164A0B-130C-42BA-9131-94CD46BBA44F}" type="parTrans" cxnId="{D7437033-FC5E-4A9F-928B-C9A2556AD620}">
      <dgm:prSet/>
      <dgm:spPr/>
      <dgm:t>
        <a:bodyPr/>
        <a:lstStyle/>
        <a:p>
          <a:endParaRPr lang="en-CA" noProof="0" dirty="0"/>
        </a:p>
      </dgm:t>
    </dgm:pt>
    <dgm:pt modelId="{CD3AC7D4-F41A-443B-BA24-11956E123CCE}" type="sibTrans" cxnId="{D7437033-FC5E-4A9F-928B-C9A2556AD620}">
      <dgm:prSet/>
      <dgm:spPr/>
      <dgm:t>
        <a:bodyPr/>
        <a:lstStyle/>
        <a:p>
          <a:endParaRPr lang="en-CA" noProof="0" dirty="0"/>
        </a:p>
      </dgm:t>
    </dgm:pt>
    <dgm:pt modelId="{0831CDE8-0456-42B8-9EC6-3F13E87AFB1A}">
      <dgm:prSet phldrT="[Texte]" custT="1"/>
      <dgm:spPr>
        <a:solidFill>
          <a:srgbClr val="DCEBC8"/>
        </a:solidFill>
      </dgm:spPr>
      <dgm:t>
        <a:bodyPr/>
        <a:lstStyle/>
        <a:p>
          <a:r>
            <a:rPr lang="en-CA" sz="1200" noProof="0" dirty="0">
              <a:latin typeface="+mn-lt"/>
              <a:cs typeface="Arial" panose="020B0604020202020204" pitchFamily="34" charset="0"/>
            </a:rPr>
            <a:t>Reflection Point</a:t>
          </a:r>
        </a:p>
      </dgm:t>
    </dgm:pt>
    <dgm:pt modelId="{FB4E50C0-9A25-4132-A311-A3414968EB1A}" type="parTrans" cxnId="{4C40DE57-3240-452A-8311-162D4AF35015}">
      <dgm:prSet/>
      <dgm:spPr/>
      <dgm:t>
        <a:bodyPr/>
        <a:lstStyle/>
        <a:p>
          <a:endParaRPr lang="en-CA" noProof="0" dirty="0"/>
        </a:p>
      </dgm:t>
    </dgm:pt>
    <dgm:pt modelId="{21E82F85-B7AD-42C1-817A-0FBC35989201}" type="sibTrans" cxnId="{4C40DE57-3240-452A-8311-162D4AF35015}">
      <dgm:prSet/>
      <dgm:spPr/>
      <dgm:t>
        <a:bodyPr/>
        <a:lstStyle/>
        <a:p>
          <a:endParaRPr lang="en-CA" noProof="0" dirty="0"/>
        </a:p>
      </dgm:t>
    </dgm:pt>
    <dgm:pt modelId="{68085F3F-9E3F-42B6-8347-562788F5C7B7}">
      <dgm:prSet phldrT="[Texte]" custT="1"/>
      <dgm:spPr>
        <a:solidFill>
          <a:srgbClr val="DCEBC8"/>
        </a:solidFill>
      </dgm:spPr>
      <dgm:t>
        <a:bodyPr/>
        <a:lstStyle/>
        <a:p>
          <a:r>
            <a:rPr lang="en-CA" sz="1200" noProof="0" dirty="0">
              <a:latin typeface="+mn-lt"/>
              <a:cs typeface="Arial" panose="020B0604020202020204" pitchFamily="34" charset="0"/>
            </a:rPr>
            <a:t>Active Workstation</a:t>
          </a:r>
        </a:p>
      </dgm:t>
    </dgm:pt>
    <dgm:pt modelId="{A556ADD5-6815-4502-A510-AC92E95CD29E}" type="parTrans" cxnId="{7B8059B8-C0BB-4F33-BFFF-CBE674A15476}">
      <dgm:prSet/>
      <dgm:spPr/>
      <dgm:t>
        <a:bodyPr/>
        <a:lstStyle/>
        <a:p>
          <a:endParaRPr lang="en-CA" noProof="0" dirty="0"/>
        </a:p>
      </dgm:t>
    </dgm:pt>
    <dgm:pt modelId="{0C4E87BE-BADE-457C-ACD9-FE4AC01F6B58}" type="sibTrans" cxnId="{7B8059B8-C0BB-4F33-BFFF-CBE674A15476}">
      <dgm:prSet/>
      <dgm:spPr/>
      <dgm:t>
        <a:bodyPr/>
        <a:lstStyle/>
        <a:p>
          <a:endParaRPr lang="en-CA" noProof="0" dirty="0"/>
        </a:p>
      </dgm:t>
    </dgm:pt>
    <dgm:pt modelId="{811F282B-4594-445F-8029-7D3E3A262FF7}">
      <dgm:prSet phldrT="[Texte]" custT="1"/>
      <dgm:spPr>
        <a:solidFill>
          <a:srgbClr val="DCEBC8"/>
        </a:solidFill>
      </dgm:spPr>
      <dgm:t>
        <a:bodyPr/>
        <a:lstStyle/>
        <a:p>
          <a:r>
            <a:rPr lang="en-CA" sz="1200" noProof="0" dirty="0">
              <a:latin typeface="+mn-lt"/>
              <a:cs typeface="Arial" panose="020B0604020202020204" pitchFamily="34" charset="0"/>
            </a:rPr>
            <a:t>Phonebooth</a:t>
          </a:r>
        </a:p>
      </dgm:t>
    </dgm:pt>
    <dgm:pt modelId="{B8C3ABB1-2B56-4CBB-9A14-ECF4977E0356}" type="parTrans" cxnId="{7F780A00-1465-4DCB-8985-3957A128534F}">
      <dgm:prSet/>
      <dgm:spPr/>
      <dgm:t>
        <a:bodyPr/>
        <a:lstStyle/>
        <a:p>
          <a:endParaRPr lang="en-CA" noProof="0" dirty="0"/>
        </a:p>
      </dgm:t>
    </dgm:pt>
    <dgm:pt modelId="{66EA74CA-1B82-45FA-9497-C168062DDFD8}" type="sibTrans" cxnId="{7F780A00-1465-4DCB-8985-3957A128534F}">
      <dgm:prSet/>
      <dgm:spPr/>
      <dgm:t>
        <a:bodyPr/>
        <a:lstStyle/>
        <a:p>
          <a:endParaRPr lang="en-CA" noProof="0" dirty="0"/>
        </a:p>
      </dgm:t>
    </dgm:pt>
    <dgm:pt modelId="{EF0661B5-D9BE-40B8-B533-39F81660024C}">
      <dgm:prSet phldrT="[Texte]" custT="1"/>
      <dgm:spPr>
        <a:solidFill>
          <a:srgbClr val="B7E2D9"/>
        </a:solidFill>
      </dgm:spPr>
      <dgm:t>
        <a:bodyPr/>
        <a:lstStyle/>
        <a:p>
          <a:r>
            <a:rPr lang="en-CA" sz="1200" noProof="0" dirty="0">
              <a:latin typeface="+mn-lt"/>
              <a:cs typeface="Arial" panose="020B0604020202020204" pitchFamily="34" charset="0"/>
            </a:rPr>
            <a:t>Huddle</a:t>
          </a:r>
        </a:p>
      </dgm:t>
    </dgm:pt>
    <dgm:pt modelId="{45301719-76D8-4FD5-A06D-3B5D57EF7C76}" type="parTrans" cxnId="{3DA789B5-A639-4E9E-9F1D-3ED8BE9E08F5}">
      <dgm:prSet/>
      <dgm:spPr/>
      <dgm:t>
        <a:bodyPr/>
        <a:lstStyle/>
        <a:p>
          <a:endParaRPr lang="en-CA" noProof="0" dirty="0"/>
        </a:p>
      </dgm:t>
    </dgm:pt>
    <dgm:pt modelId="{58472BAC-566E-4E4A-9CDD-49132CD931FF}" type="sibTrans" cxnId="{3DA789B5-A639-4E9E-9F1D-3ED8BE9E08F5}">
      <dgm:prSet/>
      <dgm:spPr/>
      <dgm:t>
        <a:bodyPr/>
        <a:lstStyle/>
        <a:p>
          <a:endParaRPr lang="en-CA" noProof="0" dirty="0"/>
        </a:p>
      </dgm:t>
    </dgm:pt>
    <dgm:pt modelId="{00E52CE1-375D-4267-BD6B-A2303137E785}">
      <dgm:prSet phldrT="[Texte]" custT="1"/>
      <dgm:spPr>
        <a:solidFill>
          <a:srgbClr val="B7E2D9"/>
        </a:solidFill>
      </dgm:spPr>
      <dgm:t>
        <a:bodyPr/>
        <a:lstStyle/>
        <a:p>
          <a:r>
            <a:rPr lang="en-CA" sz="1200" noProof="0" dirty="0">
              <a:latin typeface="+mn-lt"/>
              <a:cs typeface="Arial" panose="020B0604020202020204" pitchFamily="34" charset="0"/>
            </a:rPr>
            <a:t>Teaming Area</a:t>
          </a:r>
        </a:p>
      </dgm:t>
    </dgm:pt>
    <dgm:pt modelId="{46FBE134-EB4E-4347-8B31-5FB9A9DC767B}" type="parTrans" cxnId="{A673F55D-42B4-4B4E-A93A-3A4D1960E7CB}">
      <dgm:prSet/>
      <dgm:spPr/>
      <dgm:t>
        <a:bodyPr/>
        <a:lstStyle/>
        <a:p>
          <a:endParaRPr lang="en-CA" noProof="0" dirty="0"/>
        </a:p>
      </dgm:t>
    </dgm:pt>
    <dgm:pt modelId="{12CA2470-29E9-49A5-8863-E893C67881D6}" type="sibTrans" cxnId="{A673F55D-42B4-4B4E-A93A-3A4D1960E7CB}">
      <dgm:prSet/>
      <dgm:spPr/>
      <dgm:t>
        <a:bodyPr/>
        <a:lstStyle/>
        <a:p>
          <a:endParaRPr lang="en-CA" noProof="0" dirty="0"/>
        </a:p>
      </dgm:t>
    </dgm:pt>
    <dgm:pt modelId="{2D6C5A22-0AA0-4433-80C1-A4D46C16AA5C}">
      <dgm:prSet phldrT="[Texte]" custT="1"/>
      <dgm:spPr>
        <a:solidFill>
          <a:srgbClr val="B7E2D9"/>
        </a:solidFill>
      </dgm:spPr>
      <dgm:t>
        <a:bodyPr/>
        <a:lstStyle/>
        <a:p>
          <a:r>
            <a:rPr lang="en-CA" sz="1200" noProof="0" dirty="0">
              <a:latin typeface="+mn-lt"/>
              <a:cs typeface="Arial" panose="020B0604020202020204" pitchFamily="34" charset="0"/>
            </a:rPr>
            <a:t>Lounge</a:t>
          </a:r>
        </a:p>
      </dgm:t>
    </dgm:pt>
    <dgm:pt modelId="{2F013F39-077E-48D5-B857-AE72294DC148}" type="parTrans" cxnId="{AA2DA243-CA7F-400B-B9AA-CFED28BA320C}">
      <dgm:prSet/>
      <dgm:spPr/>
      <dgm:t>
        <a:bodyPr/>
        <a:lstStyle/>
        <a:p>
          <a:endParaRPr lang="en-CA" noProof="0" dirty="0"/>
        </a:p>
      </dgm:t>
    </dgm:pt>
    <dgm:pt modelId="{F09507F9-D490-4135-A692-327949853E3B}" type="sibTrans" cxnId="{AA2DA243-CA7F-400B-B9AA-CFED28BA320C}">
      <dgm:prSet/>
      <dgm:spPr/>
      <dgm:t>
        <a:bodyPr/>
        <a:lstStyle/>
        <a:p>
          <a:endParaRPr lang="en-CA" noProof="0" dirty="0"/>
        </a:p>
      </dgm:t>
    </dgm:pt>
    <dgm:pt modelId="{4B1067BE-CBDD-4D07-B103-07E09A51321C}">
      <dgm:prSet phldrT="[Texte]" custT="1"/>
      <dgm:spPr>
        <a:solidFill>
          <a:srgbClr val="B7E2D9"/>
        </a:solidFill>
      </dgm:spPr>
      <dgm:t>
        <a:bodyPr/>
        <a:lstStyle/>
        <a:p>
          <a:r>
            <a:rPr lang="en-CA" sz="1200" noProof="0" dirty="0">
              <a:latin typeface="+mn-lt"/>
              <a:cs typeface="Arial" panose="020B0604020202020204" pitchFamily="34" charset="0"/>
            </a:rPr>
            <a:t>Work Room</a:t>
          </a:r>
        </a:p>
      </dgm:t>
    </dgm:pt>
    <dgm:pt modelId="{D63FB2D9-D1A7-4A6D-B96B-EA614B922CDC}" type="parTrans" cxnId="{4CC602B2-9AD5-493C-9E7A-AE95F2046173}">
      <dgm:prSet/>
      <dgm:spPr/>
      <dgm:t>
        <a:bodyPr/>
        <a:lstStyle/>
        <a:p>
          <a:endParaRPr lang="en-CA" noProof="0" dirty="0"/>
        </a:p>
      </dgm:t>
    </dgm:pt>
    <dgm:pt modelId="{FFE127CC-211B-4802-AA72-8A3832CD8394}" type="sibTrans" cxnId="{4CC602B2-9AD5-493C-9E7A-AE95F2046173}">
      <dgm:prSet/>
      <dgm:spPr/>
      <dgm:t>
        <a:bodyPr/>
        <a:lstStyle/>
        <a:p>
          <a:endParaRPr lang="en-CA" noProof="0" dirty="0"/>
        </a:p>
      </dgm:t>
    </dgm:pt>
    <dgm:pt modelId="{A6010ECB-8858-4C0D-9D92-43BB8BEF74FB}">
      <dgm:prSet phldrT="[Texte]" custT="1"/>
      <dgm:spPr>
        <a:solidFill>
          <a:srgbClr val="B7E2D9"/>
        </a:solidFill>
      </dgm:spPr>
      <dgm:t>
        <a:bodyPr/>
        <a:lstStyle/>
        <a:p>
          <a:r>
            <a:rPr lang="en-CA" sz="1200" noProof="0" dirty="0">
              <a:latin typeface="+mn-lt"/>
              <a:cs typeface="Arial" panose="020B0604020202020204" pitchFamily="34" charset="0"/>
            </a:rPr>
            <a:t>Project Room</a:t>
          </a:r>
        </a:p>
      </dgm:t>
    </dgm:pt>
    <dgm:pt modelId="{FC080621-4C98-40F9-8BDA-CC2BC906EB74}" type="parTrans" cxnId="{35C20F99-A494-49E6-A464-1B08AB7EECA9}">
      <dgm:prSet/>
      <dgm:spPr/>
      <dgm:t>
        <a:bodyPr/>
        <a:lstStyle/>
        <a:p>
          <a:endParaRPr lang="en-CA" noProof="0" dirty="0"/>
        </a:p>
      </dgm:t>
    </dgm:pt>
    <dgm:pt modelId="{AF2DA0F2-D902-4DB8-B778-733049C243FA}" type="sibTrans" cxnId="{35C20F99-A494-49E6-A464-1B08AB7EECA9}">
      <dgm:prSet/>
      <dgm:spPr/>
      <dgm:t>
        <a:bodyPr/>
        <a:lstStyle/>
        <a:p>
          <a:endParaRPr lang="en-CA" noProof="0" dirty="0"/>
        </a:p>
      </dgm:t>
    </dgm:pt>
    <dgm:pt modelId="{C0940114-2E97-4BBA-BB54-84E0CB8B5A08}">
      <dgm:prSet phldrT="[Texte]" custT="1"/>
      <dgm:spPr>
        <a:solidFill>
          <a:srgbClr val="B7E2D9"/>
        </a:solidFill>
      </dgm:spPr>
      <dgm:t>
        <a:bodyPr/>
        <a:lstStyle/>
        <a:p>
          <a:r>
            <a:rPr lang="en-CA" sz="1200" noProof="0" dirty="0">
              <a:latin typeface="+mn-lt"/>
              <a:cs typeface="Arial" panose="020B0604020202020204" pitchFamily="34" charset="0"/>
            </a:rPr>
            <a:t>Meeting Room</a:t>
          </a:r>
        </a:p>
      </dgm:t>
    </dgm:pt>
    <dgm:pt modelId="{5FB20EDD-D61D-4D5B-A98A-74B2B95779C8}" type="parTrans" cxnId="{ACF8C7B4-32C8-405D-9A94-1A94ECAE4BB1}">
      <dgm:prSet/>
      <dgm:spPr/>
      <dgm:t>
        <a:bodyPr/>
        <a:lstStyle/>
        <a:p>
          <a:endParaRPr lang="en-CA" noProof="0" dirty="0"/>
        </a:p>
      </dgm:t>
    </dgm:pt>
    <dgm:pt modelId="{A028D2AE-034E-419A-AF85-FE4D0ECE4FB5}" type="sibTrans" cxnId="{ACF8C7B4-32C8-405D-9A94-1A94ECAE4BB1}">
      <dgm:prSet/>
      <dgm:spPr/>
      <dgm:t>
        <a:bodyPr/>
        <a:lstStyle/>
        <a:p>
          <a:endParaRPr lang="en-CA" noProof="0" dirty="0"/>
        </a:p>
      </dgm:t>
    </dgm:pt>
    <dgm:pt modelId="{4BC07E3C-F5C6-4D27-9061-00FBDEA6796E}">
      <dgm:prSet phldrT="[Texte]" custT="1"/>
      <dgm:spPr>
        <a:solidFill>
          <a:srgbClr val="A9B8CB"/>
        </a:solidFill>
      </dgm:spPr>
      <dgm:t>
        <a:bodyPr/>
        <a:lstStyle/>
        <a:p>
          <a:r>
            <a:rPr lang="en-CA" sz="1200" noProof="0" dirty="0">
              <a:latin typeface="+mn-lt"/>
              <a:cs typeface="Arial" panose="020B0604020202020204" pitchFamily="34" charset="0"/>
            </a:rPr>
            <a:t>Lockers</a:t>
          </a:r>
        </a:p>
      </dgm:t>
    </dgm:pt>
    <dgm:pt modelId="{61D5E61E-8AC3-4DA3-A6CF-0E9E510BD250}" type="parTrans" cxnId="{26BC9ACE-5AAB-4297-8E03-F2F679D7C4E0}">
      <dgm:prSet/>
      <dgm:spPr/>
      <dgm:t>
        <a:bodyPr/>
        <a:lstStyle/>
        <a:p>
          <a:endParaRPr lang="en-CA" noProof="0" dirty="0"/>
        </a:p>
      </dgm:t>
    </dgm:pt>
    <dgm:pt modelId="{ED0B9C9D-E615-4828-BBC4-FF37204CD1B9}" type="sibTrans" cxnId="{26BC9ACE-5AAB-4297-8E03-F2F679D7C4E0}">
      <dgm:prSet/>
      <dgm:spPr/>
      <dgm:t>
        <a:bodyPr/>
        <a:lstStyle/>
        <a:p>
          <a:endParaRPr lang="en-CA" noProof="0" dirty="0"/>
        </a:p>
      </dgm:t>
    </dgm:pt>
    <dgm:pt modelId="{4F490F3F-C5B0-4DD2-927D-6FA6DF2DF71D}">
      <dgm:prSet phldrT="[Texte]" custT="1"/>
      <dgm:spPr>
        <a:solidFill>
          <a:srgbClr val="DCEBC8"/>
        </a:solidFill>
      </dgm:spPr>
      <dgm:t>
        <a:bodyPr/>
        <a:lstStyle/>
        <a:p>
          <a:r>
            <a:rPr lang="en-CA" sz="1200" noProof="0" dirty="0">
              <a:latin typeface="+mn-lt"/>
              <a:cs typeface="Arial" panose="020B0604020202020204" pitchFamily="34" charset="0"/>
            </a:rPr>
            <a:t>Workstation</a:t>
          </a:r>
        </a:p>
      </dgm:t>
      <dgm:extLst>
        <a:ext uri="{E40237B7-FDA0-4F09-8148-C483321AD2D9}">
          <dgm14:cNvPr xmlns:dgm14="http://schemas.microsoft.com/office/drawing/2010/diagram" id="0" name="" descr="Workstation&#10;Touchdown&#10;Focus Pod&#10;Focus Room&#10;Study&#10;Reflection Point&#10;Active Workstation&#10;Phonebooth&#10;" title="List of Individual Workpoints"/>
        </a:ext>
      </dgm:extLst>
    </dgm:pt>
    <dgm:pt modelId="{9208CABD-FCB4-4D8F-AE50-E643BBB01868}" type="sibTrans" cxnId="{6F32521B-B0A6-4CED-A53C-83F4F3921407}">
      <dgm:prSet/>
      <dgm:spPr/>
      <dgm:t>
        <a:bodyPr/>
        <a:lstStyle/>
        <a:p>
          <a:endParaRPr lang="en-CA" noProof="0" dirty="0"/>
        </a:p>
      </dgm:t>
    </dgm:pt>
    <dgm:pt modelId="{1CD06BC2-4828-431B-9483-91F359361A8E}" type="parTrans" cxnId="{6F32521B-B0A6-4CED-A53C-83F4F3921407}">
      <dgm:prSet/>
      <dgm:spPr/>
      <dgm:t>
        <a:bodyPr/>
        <a:lstStyle/>
        <a:p>
          <a:endParaRPr lang="en-CA" noProof="0" dirty="0"/>
        </a:p>
      </dgm:t>
    </dgm:pt>
    <dgm:pt modelId="{E4112B05-8F2F-483A-A1A9-B7A7B754B8AD}">
      <dgm:prSet phldrT="[Texte]" custT="1"/>
      <dgm:spPr>
        <a:solidFill>
          <a:srgbClr val="A9B8CB"/>
        </a:solidFill>
      </dgm:spPr>
      <dgm:t>
        <a:bodyPr/>
        <a:lstStyle/>
        <a:p>
          <a:r>
            <a:rPr lang="en-CA" sz="1200" noProof="0" dirty="0">
              <a:latin typeface="+mn-lt"/>
              <a:cs typeface="Arial" panose="020B0604020202020204" pitchFamily="34" charset="0"/>
            </a:rPr>
            <a:t>Storage</a:t>
          </a:r>
        </a:p>
      </dgm:t>
    </dgm:pt>
    <dgm:pt modelId="{24015E0B-780D-4C8E-B30E-442D6F00A27C}" type="parTrans" cxnId="{698A5B0F-7629-4385-BFBD-8D705635E553}">
      <dgm:prSet/>
      <dgm:spPr/>
      <dgm:t>
        <a:bodyPr/>
        <a:lstStyle/>
        <a:p>
          <a:endParaRPr lang="en-CA"/>
        </a:p>
      </dgm:t>
    </dgm:pt>
    <dgm:pt modelId="{5FD412F6-DB6C-4C43-A60E-47EDA4E7622D}" type="sibTrans" cxnId="{698A5B0F-7629-4385-BFBD-8D705635E553}">
      <dgm:prSet/>
      <dgm:spPr/>
      <dgm:t>
        <a:bodyPr/>
        <a:lstStyle/>
        <a:p>
          <a:endParaRPr lang="en-CA"/>
        </a:p>
      </dgm:t>
    </dgm:pt>
    <dgm:pt modelId="{0492A813-F408-4C0E-A1D6-4D07E5255C5E}" type="pres">
      <dgm:prSet presAssocID="{3B54EB09-BFDA-4673-A423-DA79A7B5F014}" presName="Name0" presStyleCnt="0">
        <dgm:presLayoutVars>
          <dgm:dir/>
          <dgm:animLvl val="lvl"/>
          <dgm:resizeHandles val="exact"/>
        </dgm:presLayoutVars>
      </dgm:prSet>
      <dgm:spPr/>
    </dgm:pt>
    <dgm:pt modelId="{BFB19D1C-6B4A-4CFB-823A-D3E626243E99}" type="pres">
      <dgm:prSet presAssocID="{579E1E52-616C-42A3-ABBE-029850E6FD27}" presName="linNode" presStyleCnt="0"/>
      <dgm:spPr/>
    </dgm:pt>
    <dgm:pt modelId="{6D179FAC-AB1D-4442-A59B-158DD30704D9}" type="pres">
      <dgm:prSet presAssocID="{579E1E52-616C-42A3-ABBE-029850E6FD27}" presName="parentText" presStyleLbl="node1" presStyleIdx="0" presStyleCnt="3" custScaleX="149801" custScaleY="101588" custLinFactNeighborX="-618">
        <dgm:presLayoutVars>
          <dgm:chMax val="1"/>
          <dgm:bulletEnabled val="1"/>
        </dgm:presLayoutVars>
      </dgm:prSet>
      <dgm:spPr/>
    </dgm:pt>
    <dgm:pt modelId="{BD429CB3-1126-4B54-A92A-07094759130B}" type="pres">
      <dgm:prSet presAssocID="{579E1E52-616C-42A3-ABBE-029850E6FD27}" presName="descendantText" presStyleLbl="alignAccFollowNode1" presStyleIdx="0" presStyleCnt="3" custScaleY="120625">
        <dgm:presLayoutVars>
          <dgm:bulletEnabled val="1"/>
        </dgm:presLayoutVars>
      </dgm:prSet>
      <dgm:spPr/>
    </dgm:pt>
    <dgm:pt modelId="{BD6E883D-CF2E-400E-838C-1503A7B9A0EC}" type="pres">
      <dgm:prSet presAssocID="{43D60403-F3F5-4DFA-9F73-F31FC21C4278}" presName="sp" presStyleCnt="0"/>
      <dgm:spPr/>
    </dgm:pt>
    <dgm:pt modelId="{FDFDD557-6D62-4A9B-995C-E0B6EC9F6E5B}" type="pres">
      <dgm:prSet presAssocID="{CA7ADA7B-2A48-48C7-9CC3-B66B99AF8794}" presName="linNode" presStyleCnt="0"/>
      <dgm:spPr/>
    </dgm:pt>
    <dgm:pt modelId="{062465BD-199C-4069-8EDE-D6E0580D2CFF}" type="pres">
      <dgm:prSet presAssocID="{CA7ADA7B-2A48-48C7-9CC3-B66B99AF8794}" presName="parentText" presStyleLbl="node1" presStyleIdx="1" presStyleCnt="3" custScaleX="149801" custScaleY="95818" custLinFactNeighborX="-618" custLinFactNeighborY="-643">
        <dgm:presLayoutVars>
          <dgm:chMax val="1"/>
          <dgm:bulletEnabled val="1"/>
        </dgm:presLayoutVars>
      </dgm:prSet>
      <dgm:spPr/>
    </dgm:pt>
    <dgm:pt modelId="{0D194DF7-1047-47E5-BB40-409033159870}" type="pres">
      <dgm:prSet presAssocID="{CA7ADA7B-2A48-48C7-9CC3-B66B99AF8794}" presName="descendantText" presStyleLbl="alignAccFollowNode1" presStyleIdx="1" presStyleCnt="3" custScaleY="112976">
        <dgm:presLayoutVars>
          <dgm:bulletEnabled val="1"/>
        </dgm:presLayoutVars>
      </dgm:prSet>
      <dgm:spPr/>
    </dgm:pt>
    <dgm:pt modelId="{76DA1084-4E98-4359-A3CC-8FD8D6C7AF2C}" type="pres">
      <dgm:prSet presAssocID="{B940F163-2D98-4403-8245-A6ED4D187508}" presName="sp" presStyleCnt="0"/>
      <dgm:spPr/>
    </dgm:pt>
    <dgm:pt modelId="{1D804225-A8F2-4B40-96E3-2639D7E75284}" type="pres">
      <dgm:prSet presAssocID="{A7297874-59E1-49C7-BF0D-1713F6EA6F9F}" presName="linNode" presStyleCnt="0"/>
      <dgm:spPr/>
    </dgm:pt>
    <dgm:pt modelId="{64451E76-4CC1-4A98-8CA8-275DB1055E46}" type="pres">
      <dgm:prSet presAssocID="{A7297874-59E1-49C7-BF0D-1713F6EA6F9F}" presName="parentText" presStyleLbl="node1" presStyleIdx="2" presStyleCnt="3" custScaleX="149801" custScaleY="63552" custLinFactNeighborX="-618" custLinFactNeighborY="-643">
        <dgm:presLayoutVars>
          <dgm:chMax val="1"/>
          <dgm:bulletEnabled val="1"/>
        </dgm:presLayoutVars>
      </dgm:prSet>
      <dgm:spPr/>
    </dgm:pt>
    <dgm:pt modelId="{8EF0E210-DCDE-490B-93AC-5534BF554A1C}" type="pres">
      <dgm:prSet presAssocID="{A7297874-59E1-49C7-BF0D-1713F6EA6F9F}" presName="descendantText" presStyleLbl="alignAccFollowNode1" presStyleIdx="2" presStyleCnt="3" custScaleY="73945">
        <dgm:presLayoutVars>
          <dgm:bulletEnabled val="1"/>
        </dgm:presLayoutVars>
      </dgm:prSet>
      <dgm:spPr/>
    </dgm:pt>
  </dgm:ptLst>
  <dgm:cxnLst>
    <dgm:cxn modelId="{7F780A00-1465-4DCB-8985-3957A128534F}" srcId="{579E1E52-616C-42A3-ABBE-029850E6FD27}" destId="{811F282B-4594-445F-8029-7D3E3A262FF7}" srcOrd="7" destOrd="0" parTransId="{B8C3ABB1-2B56-4CBB-9A14-ECF4977E0356}" sibTransId="{66EA74CA-1B82-45FA-9497-C168062DDFD8}"/>
    <dgm:cxn modelId="{BFE7CB09-4E30-4D09-B361-CE93C0DA0D25}" type="presOf" srcId="{CA7ADA7B-2A48-48C7-9CC3-B66B99AF8794}" destId="{062465BD-199C-4069-8EDE-D6E0580D2CFF}" srcOrd="0" destOrd="0" presId="urn:microsoft.com/office/officeart/2005/8/layout/vList5"/>
    <dgm:cxn modelId="{408ADB0D-93CB-4DB7-BB76-E8105B1125DE}" type="presOf" srcId="{301E0EEE-82FA-45CD-8F29-03E1B0ECB892}" destId="{0D194DF7-1047-47E5-BB40-409033159870}" srcOrd="0" destOrd="0" presId="urn:microsoft.com/office/officeart/2005/8/layout/vList5"/>
    <dgm:cxn modelId="{698A5B0F-7629-4385-BFBD-8D705635E553}" srcId="{A7297874-59E1-49C7-BF0D-1713F6EA6F9F}" destId="{E4112B05-8F2F-483A-A1A9-B7A7B754B8AD}" srcOrd="3" destOrd="0" parTransId="{24015E0B-780D-4C8E-B30E-442D6F00A27C}" sibTransId="{5FD412F6-DB6C-4C43-A60E-47EDA4E7622D}"/>
    <dgm:cxn modelId="{438E4F12-EE97-40A7-A082-A66E331EA21B}" type="presOf" srcId="{00E52CE1-375D-4267-BD6B-A2303137E785}" destId="{0D194DF7-1047-47E5-BB40-409033159870}" srcOrd="0" destOrd="2" presId="urn:microsoft.com/office/officeart/2005/8/layout/vList5"/>
    <dgm:cxn modelId="{906B5D13-2345-4645-817F-0B2F7488DC4B}" srcId="{579E1E52-616C-42A3-ABBE-029850E6FD27}" destId="{69036E81-7CC5-4224-9A4F-6515882A62F3}" srcOrd="1" destOrd="0" parTransId="{4D1B4686-95FD-4D5E-8F54-D2E3E07955DE}" sibTransId="{25B165AB-4BDC-4DF5-9A17-1AF2CFBE0D86}"/>
    <dgm:cxn modelId="{2CDA3016-6E88-497A-BE0F-6CF4F86CC22B}" type="presOf" srcId="{579E1E52-616C-42A3-ABBE-029850E6FD27}" destId="{6D179FAC-AB1D-4442-A59B-158DD30704D9}" srcOrd="0" destOrd="0" presId="urn:microsoft.com/office/officeart/2005/8/layout/vList5"/>
    <dgm:cxn modelId="{6F32521B-B0A6-4CED-A53C-83F4F3921407}" srcId="{579E1E52-616C-42A3-ABBE-029850E6FD27}" destId="{4F490F3F-C5B0-4DD2-927D-6FA6DF2DF71D}" srcOrd="0" destOrd="0" parTransId="{1CD06BC2-4828-431B-9483-91F359361A8E}" sibTransId="{9208CABD-FCB4-4D8F-AE50-E643BBB01868}"/>
    <dgm:cxn modelId="{FAAD5B24-16E1-46AC-9349-80C47461272B}" type="presOf" srcId="{68085F3F-9E3F-42B6-8347-562788F5C7B7}" destId="{BD429CB3-1126-4B54-A92A-07094759130B}" srcOrd="0" destOrd="6" presId="urn:microsoft.com/office/officeart/2005/8/layout/vList5"/>
    <dgm:cxn modelId="{C7DCAA26-C9FC-4C4B-BCE7-8C3AF3E5F9FA}" srcId="{3B54EB09-BFDA-4673-A423-DA79A7B5F014}" destId="{579E1E52-616C-42A3-ABBE-029850E6FD27}" srcOrd="0" destOrd="0" parTransId="{2CA38208-E85A-4AE5-A25C-50A0AB56F288}" sibTransId="{43D60403-F3F5-4DFA-9F73-F31FC21C4278}"/>
    <dgm:cxn modelId="{D1612831-8391-47AB-8E9E-635208B98016}" type="presOf" srcId="{C73F9502-022C-4420-9D9B-D39C35A14FAE}" destId="{BD429CB3-1126-4B54-A92A-07094759130B}" srcOrd="0" destOrd="4" presId="urn:microsoft.com/office/officeart/2005/8/layout/vList5"/>
    <dgm:cxn modelId="{D7437033-FC5E-4A9F-928B-C9A2556AD620}" srcId="{579E1E52-616C-42A3-ABBE-029850E6FD27}" destId="{C73F9502-022C-4420-9D9B-D39C35A14FAE}" srcOrd="4" destOrd="0" parTransId="{45164A0B-130C-42BA-9131-94CD46BBA44F}" sibTransId="{CD3AC7D4-F41A-443B-BA24-11956E123CCE}"/>
    <dgm:cxn modelId="{EE1F0D3B-44C6-4447-A890-E5FF7D80E248}" type="presOf" srcId="{C0940114-2E97-4BBA-BB54-84E0CB8B5A08}" destId="{0D194DF7-1047-47E5-BB40-409033159870}" srcOrd="0" destOrd="6" presId="urn:microsoft.com/office/officeart/2005/8/layout/vList5"/>
    <dgm:cxn modelId="{FED3853F-841E-4D21-8667-03931B8DF923}" srcId="{3B54EB09-BFDA-4673-A423-DA79A7B5F014}" destId="{A7297874-59E1-49C7-BF0D-1713F6EA6F9F}" srcOrd="2" destOrd="0" parTransId="{21FEA114-0B10-4108-BEE9-F3242FA85AF4}" sibTransId="{2C52F210-D6FB-4842-B2E6-24B62325D6D2}"/>
    <dgm:cxn modelId="{4AE19C3F-10F1-49A6-8848-652104D41C0E}" srcId="{579E1E52-616C-42A3-ABBE-029850E6FD27}" destId="{AC21E3A3-3836-42AE-963D-3746D7CB3E2B}" srcOrd="3" destOrd="0" parTransId="{A10EE772-70AE-40F7-BB62-40B027B0C373}" sibTransId="{65A2236F-1C3E-4EEA-BFC9-5DD49652FA16}"/>
    <dgm:cxn modelId="{A673F55D-42B4-4B4E-A93A-3A4D1960E7CB}" srcId="{CA7ADA7B-2A48-48C7-9CC3-B66B99AF8794}" destId="{00E52CE1-375D-4267-BD6B-A2303137E785}" srcOrd="2" destOrd="0" parTransId="{46FBE134-EB4E-4347-8B31-5FB9A9DC767B}" sibTransId="{12CA2470-29E9-49A5-8863-E893C67881D6}"/>
    <dgm:cxn modelId="{AA2DA243-CA7F-400B-B9AA-CFED28BA320C}" srcId="{CA7ADA7B-2A48-48C7-9CC3-B66B99AF8794}" destId="{2D6C5A22-0AA0-4433-80C1-A4D46C16AA5C}" srcOrd="3" destOrd="0" parTransId="{2F013F39-077E-48D5-B857-AE72294DC148}" sibTransId="{F09507F9-D490-4135-A692-327949853E3B}"/>
    <dgm:cxn modelId="{1447EF44-18DA-435A-A42F-D3C794E032C5}" srcId="{A7297874-59E1-49C7-BF0D-1713F6EA6F9F}" destId="{E63FCFC9-649F-4C94-902A-CF0C1037A9B6}" srcOrd="1" destOrd="0" parTransId="{90265353-0083-4364-BEE0-BB8B1F0F927A}" sibTransId="{518C2D63-5916-43BE-ACB2-ED2A951A0D3F}"/>
    <dgm:cxn modelId="{7A130F4C-D0A7-42B6-A026-50863BC68286}" type="presOf" srcId="{69036E81-7CC5-4224-9A4F-6515882A62F3}" destId="{BD429CB3-1126-4B54-A92A-07094759130B}" srcOrd="0" destOrd="1" presId="urn:microsoft.com/office/officeart/2005/8/layout/vList5"/>
    <dgm:cxn modelId="{DB5CB86D-ABD6-4BB9-B469-9D231ACA97A2}" type="presOf" srcId="{4B1067BE-CBDD-4D07-B103-07E09A51321C}" destId="{0D194DF7-1047-47E5-BB40-409033159870}" srcOrd="0" destOrd="4" presId="urn:microsoft.com/office/officeart/2005/8/layout/vList5"/>
    <dgm:cxn modelId="{F4DFEA6F-B42C-43E8-9A21-66E21407E325}" srcId="{579E1E52-616C-42A3-ABBE-029850E6FD27}" destId="{E6947516-792F-4C5A-8A12-AEE8EE01D04C}" srcOrd="2" destOrd="0" parTransId="{498E1C85-662A-46B6-A8ED-62738A3EA343}" sibTransId="{BF550575-F3E5-44AA-8316-C423CB1F9A03}"/>
    <dgm:cxn modelId="{E349EB71-D928-40A6-B792-BC23AE40C643}" type="presOf" srcId="{A7297874-59E1-49C7-BF0D-1713F6EA6F9F}" destId="{64451E76-4CC1-4A98-8CA8-275DB1055E46}" srcOrd="0" destOrd="0" presId="urn:microsoft.com/office/officeart/2005/8/layout/vList5"/>
    <dgm:cxn modelId="{26691E57-C0CA-474C-9635-5A2100A0734B}" srcId="{A7297874-59E1-49C7-BF0D-1713F6EA6F9F}" destId="{3E066B31-661E-44F9-9FDC-25C248FD32C0}" srcOrd="0" destOrd="0" parTransId="{4B6F7991-DF6F-4020-90C0-A7B3D946D0E8}" sibTransId="{217F216F-CEA6-4790-898D-15BB779750E4}"/>
    <dgm:cxn modelId="{01DA1E77-DEFF-411C-9D62-47819DC4814C}" type="presOf" srcId="{3B54EB09-BFDA-4673-A423-DA79A7B5F014}" destId="{0492A813-F408-4C0E-A1D6-4D07E5255C5E}" srcOrd="0" destOrd="0" presId="urn:microsoft.com/office/officeart/2005/8/layout/vList5"/>
    <dgm:cxn modelId="{4C40DE57-3240-452A-8311-162D4AF35015}" srcId="{579E1E52-616C-42A3-ABBE-029850E6FD27}" destId="{0831CDE8-0456-42B8-9EC6-3F13E87AFB1A}" srcOrd="5" destOrd="0" parTransId="{FB4E50C0-9A25-4132-A311-A3414968EB1A}" sibTransId="{21E82F85-B7AD-42C1-817A-0FBC35989201}"/>
    <dgm:cxn modelId="{34B07B8D-4926-4B81-95E9-A25A6A113283}" srcId="{CA7ADA7B-2A48-48C7-9CC3-B66B99AF8794}" destId="{301E0EEE-82FA-45CD-8F29-03E1B0ECB892}" srcOrd="0" destOrd="0" parTransId="{4BE92A81-FA51-4797-B251-2B1645D7C309}" sibTransId="{728B6BEF-9336-41B4-9E24-B07CE4C74E9D}"/>
    <dgm:cxn modelId="{AF6A8C95-7B5A-4A96-8DE2-5C10DFECA28B}" type="presOf" srcId="{811F282B-4594-445F-8029-7D3E3A262FF7}" destId="{BD429CB3-1126-4B54-A92A-07094759130B}" srcOrd="0" destOrd="7" presId="urn:microsoft.com/office/officeart/2005/8/layout/vList5"/>
    <dgm:cxn modelId="{35C20F99-A494-49E6-A464-1B08AB7EECA9}" srcId="{CA7ADA7B-2A48-48C7-9CC3-B66B99AF8794}" destId="{A6010ECB-8858-4C0D-9D92-43BB8BEF74FB}" srcOrd="5" destOrd="0" parTransId="{FC080621-4C98-40F9-8BDA-CC2BC906EB74}" sibTransId="{AF2DA0F2-D902-4DB8-B778-733049C243FA}"/>
    <dgm:cxn modelId="{37E034A3-72D3-4B15-AE89-A0B21E0104A6}" type="presOf" srcId="{A6010ECB-8858-4C0D-9D92-43BB8BEF74FB}" destId="{0D194DF7-1047-47E5-BB40-409033159870}" srcOrd="0" destOrd="5" presId="urn:microsoft.com/office/officeart/2005/8/layout/vList5"/>
    <dgm:cxn modelId="{4CC602B2-9AD5-493C-9E7A-AE95F2046173}" srcId="{CA7ADA7B-2A48-48C7-9CC3-B66B99AF8794}" destId="{4B1067BE-CBDD-4D07-B103-07E09A51321C}" srcOrd="4" destOrd="0" parTransId="{D63FB2D9-D1A7-4A6D-B96B-EA614B922CDC}" sibTransId="{FFE127CC-211B-4802-AA72-8A3832CD8394}"/>
    <dgm:cxn modelId="{ACF8C7B4-32C8-405D-9A94-1A94ECAE4BB1}" srcId="{CA7ADA7B-2A48-48C7-9CC3-B66B99AF8794}" destId="{C0940114-2E97-4BBA-BB54-84E0CB8B5A08}" srcOrd="6" destOrd="0" parTransId="{5FB20EDD-D61D-4D5B-A98A-74B2B95779C8}" sibTransId="{A028D2AE-034E-419A-AF85-FE4D0ECE4FB5}"/>
    <dgm:cxn modelId="{3DA789B5-A639-4E9E-9F1D-3ED8BE9E08F5}" srcId="{CA7ADA7B-2A48-48C7-9CC3-B66B99AF8794}" destId="{EF0661B5-D9BE-40B8-B533-39F81660024C}" srcOrd="1" destOrd="0" parTransId="{45301719-76D8-4FD5-A06D-3B5D57EF7C76}" sibTransId="{58472BAC-566E-4E4A-9CDD-49132CD931FF}"/>
    <dgm:cxn modelId="{CC2BD6B6-74FF-47C6-A5DC-CBE063951851}" type="presOf" srcId="{0831CDE8-0456-42B8-9EC6-3F13E87AFB1A}" destId="{BD429CB3-1126-4B54-A92A-07094759130B}" srcOrd="0" destOrd="5" presId="urn:microsoft.com/office/officeart/2005/8/layout/vList5"/>
    <dgm:cxn modelId="{3B7832B8-68DB-462C-BBC6-90AA024F3547}" type="presOf" srcId="{AC21E3A3-3836-42AE-963D-3746D7CB3E2B}" destId="{BD429CB3-1126-4B54-A92A-07094759130B}" srcOrd="0" destOrd="3" presId="urn:microsoft.com/office/officeart/2005/8/layout/vList5"/>
    <dgm:cxn modelId="{7B8059B8-C0BB-4F33-BFFF-CBE674A15476}" srcId="{579E1E52-616C-42A3-ABBE-029850E6FD27}" destId="{68085F3F-9E3F-42B6-8347-562788F5C7B7}" srcOrd="6" destOrd="0" parTransId="{A556ADD5-6815-4502-A510-AC92E95CD29E}" sibTransId="{0C4E87BE-BADE-457C-ACD9-FE4AC01F6B58}"/>
    <dgm:cxn modelId="{8D21BACD-C044-4FC5-AB75-136A7D7D5F1C}" type="presOf" srcId="{4F490F3F-C5B0-4DD2-927D-6FA6DF2DF71D}" destId="{BD429CB3-1126-4B54-A92A-07094759130B}" srcOrd="0" destOrd="0" presId="urn:microsoft.com/office/officeart/2005/8/layout/vList5"/>
    <dgm:cxn modelId="{26BC9ACE-5AAB-4297-8E03-F2F679D7C4E0}" srcId="{A7297874-59E1-49C7-BF0D-1713F6EA6F9F}" destId="{4BC07E3C-F5C6-4D27-9061-00FBDEA6796E}" srcOrd="2" destOrd="0" parTransId="{61D5E61E-8AC3-4DA3-A6CF-0E9E510BD250}" sibTransId="{ED0B9C9D-E615-4828-BBC4-FF37204CD1B9}"/>
    <dgm:cxn modelId="{387631D5-2822-4B1B-B877-3CD389B077CE}" srcId="{3B54EB09-BFDA-4673-A423-DA79A7B5F014}" destId="{CA7ADA7B-2A48-48C7-9CC3-B66B99AF8794}" srcOrd="1" destOrd="0" parTransId="{9E2AADBC-EDBE-42F1-B721-D22478B7C492}" sibTransId="{B940F163-2D98-4403-8245-A6ED4D187508}"/>
    <dgm:cxn modelId="{C164ECDA-B2CE-4A02-B984-4EA345167025}" type="presOf" srcId="{EF0661B5-D9BE-40B8-B533-39F81660024C}" destId="{0D194DF7-1047-47E5-BB40-409033159870}" srcOrd="0" destOrd="1" presId="urn:microsoft.com/office/officeart/2005/8/layout/vList5"/>
    <dgm:cxn modelId="{073A80E6-82C9-48BD-9FDD-752A47E82E57}" type="presOf" srcId="{3E066B31-661E-44F9-9FDC-25C248FD32C0}" destId="{8EF0E210-DCDE-490B-93AC-5534BF554A1C}" srcOrd="0" destOrd="0" presId="urn:microsoft.com/office/officeart/2005/8/layout/vList5"/>
    <dgm:cxn modelId="{B513ABEA-A6A4-43DC-9739-91F621A5A20E}" type="presOf" srcId="{E4112B05-8F2F-483A-A1A9-B7A7B754B8AD}" destId="{8EF0E210-DCDE-490B-93AC-5534BF554A1C}" srcOrd="0" destOrd="3" presId="urn:microsoft.com/office/officeart/2005/8/layout/vList5"/>
    <dgm:cxn modelId="{CFD446ED-7D91-426D-A2D8-CA3AC6549AFF}" type="presOf" srcId="{E6947516-792F-4C5A-8A12-AEE8EE01D04C}" destId="{BD429CB3-1126-4B54-A92A-07094759130B}" srcOrd="0" destOrd="2" presId="urn:microsoft.com/office/officeart/2005/8/layout/vList5"/>
    <dgm:cxn modelId="{5CD96AF2-48F7-42BB-B869-B30042CF42D6}" type="presOf" srcId="{E63FCFC9-649F-4C94-902A-CF0C1037A9B6}" destId="{8EF0E210-DCDE-490B-93AC-5534BF554A1C}" srcOrd="0" destOrd="1" presId="urn:microsoft.com/office/officeart/2005/8/layout/vList5"/>
    <dgm:cxn modelId="{1F4634FB-EFF8-44B0-B2A9-1834EE183390}" type="presOf" srcId="{4BC07E3C-F5C6-4D27-9061-00FBDEA6796E}" destId="{8EF0E210-DCDE-490B-93AC-5534BF554A1C}" srcOrd="0" destOrd="2" presId="urn:microsoft.com/office/officeart/2005/8/layout/vList5"/>
    <dgm:cxn modelId="{F391BAFD-EABC-452A-AA75-46C4F07186EC}" type="presOf" srcId="{2D6C5A22-0AA0-4433-80C1-A4D46C16AA5C}" destId="{0D194DF7-1047-47E5-BB40-409033159870}" srcOrd="0" destOrd="3" presId="urn:microsoft.com/office/officeart/2005/8/layout/vList5"/>
    <dgm:cxn modelId="{21985FF0-3277-4671-8910-8A06A7F9146C}" type="presParOf" srcId="{0492A813-F408-4C0E-A1D6-4D07E5255C5E}" destId="{BFB19D1C-6B4A-4CFB-823A-D3E626243E99}" srcOrd="0" destOrd="0" presId="urn:microsoft.com/office/officeart/2005/8/layout/vList5"/>
    <dgm:cxn modelId="{93EEF7B5-2B88-4427-B983-1C8E92783286}" type="presParOf" srcId="{BFB19D1C-6B4A-4CFB-823A-D3E626243E99}" destId="{6D179FAC-AB1D-4442-A59B-158DD30704D9}" srcOrd="0" destOrd="0" presId="urn:microsoft.com/office/officeart/2005/8/layout/vList5"/>
    <dgm:cxn modelId="{41FB631F-1C87-4D7E-8246-17718C7054A3}" type="presParOf" srcId="{BFB19D1C-6B4A-4CFB-823A-D3E626243E99}" destId="{BD429CB3-1126-4B54-A92A-07094759130B}" srcOrd="1" destOrd="0" presId="urn:microsoft.com/office/officeart/2005/8/layout/vList5"/>
    <dgm:cxn modelId="{1DEC0526-8BD3-4959-A332-A331C5341499}" type="presParOf" srcId="{0492A813-F408-4C0E-A1D6-4D07E5255C5E}" destId="{BD6E883D-CF2E-400E-838C-1503A7B9A0EC}" srcOrd="1" destOrd="0" presId="urn:microsoft.com/office/officeart/2005/8/layout/vList5"/>
    <dgm:cxn modelId="{235C24FB-4B18-4ECB-BF52-31C81171AA3E}" type="presParOf" srcId="{0492A813-F408-4C0E-A1D6-4D07E5255C5E}" destId="{FDFDD557-6D62-4A9B-995C-E0B6EC9F6E5B}" srcOrd="2" destOrd="0" presId="urn:microsoft.com/office/officeart/2005/8/layout/vList5"/>
    <dgm:cxn modelId="{AB6071A2-312A-4EB8-A6CC-B83297AA0189}" type="presParOf" srcId="{FDFDD557-6D62-4A9B-995C-E0B6EC9F6E5B}" destId="{062465BD-199C-4069-8EDE-D6E0580D2CFF}" srcOrd="0" destOrd="0" presId="urn:microsoft.com/office/officeart/2005/8/layout/vList5"/>
    <dgm:cxn modelId="{E24C2BBD-890B-4F50-AA23-04FBAC5C063F}" type="presParOf" srcId="{FDFDD557-6D62-4A9B-995C-E0B6EC9F6E5B}" destId="{0D194DF7-1047-47E5-BB40-409033159870}" srcOrd="1" destOrd="0" presId="urn:microsoft.com/office/officeart/2005/8/layout/vList5"/>
    <dgm:cxn modelId="{BAF8EDC8-6D63-4E08-B259-975D42012565}" type="presParOf" srcId="{0492A813-F408-4C0E-A1D6-4D07E5255C5E}" destId="{76DA1084-4E98-4359-A3CC-8FD8D6C7AF2C}" srcOrd="3" destOrd="0" presId="urn:microsoft.com/office/officeart/2005/8/layout/vList5"/>
    <dgm:cxn modelId="{92830A2C-6696-4ED9-8B43-72B2D7CD8B38}" type="presParOf" srcId="{0492A813-F408-4C0E-A1D6-4D07E5255C5E}" destId="{1D804225-A8F2-4B40-96E3-2639D7E75284}" srcOrd="4" destOrd="0" presId="urn:microsoft.com/office/officeart/2005/8/layout/vList5"/>
    <dgm:cxn modelId="{5390869D-6145-4FB6-906C-7A3252E2E359}" type="presParOf" srcId="{1D804225-A8F2-4B40-96E3-2639D7E75284}" destId="{64451E76-4CC1-4A98-8CA8-275DB1055E46}" srcOrd="0" destOrd="0" presId="urn:microsoft.com/office/officeart/2005/8/layout/vList5"/>
    <dgm:cxn modelId="{E7FD46B9-2167-4EC6-9D4E-03101C10A994}" type="presParOf" srcId="{1D804225-A8F2-4B40-96E3-2639D7E75284}" destId="{8EF0E210-DCDE-490B-93AC-5534BF554A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6068C-B5FF-4D5F-BE6F-8662FAD187B0}">
      <dsp:nvSpPr>
        <dsp:cNvPr id="0" name=""/>
        <dsp:cNvSpPr/>
      </dsp:nvSpPr>
      <dsp:spPr>
        <a:xfrm>
          <a:off x="5811519" y="2262477"/>
          <a:ext cx="2316480" cy="1997650"/>
        </a:xfrm>
        <a:prstGeom prst="hexagon">
          <a:avLst>
            <a:gd name="adj" fmla="val 25000"/>
            <a:gd name="vf" fmla="val 115470"/>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9850" rIns="0" bIns="69850" numCol="1" spcCol="1270" anchor="ctr" anchorCtr="0">
          <a:noAutofit/>
        </a:bodyPr>
        <a:lstStyle/>
        <a:p>
          <a:pPr marL="0" lvl="0" indent="0" algn="ctr" defTabSz="2444750">
            <a:lnSpc>
              <a:spcPct val="90000"/>
            </a:lnSpc>
            <a:spcBef>
              <a:spcPct val="0"/>
            </a:spcBef>
            <a:spcAft>
              <a:spcPct val="35000"/>
            </a:spcAft>
            <a:buNone/>
          </a:pPr>
          <a:endParaRPr lang="en-CA" sz="5500" kern="1200"/>
        </a:p>
      </dsp:txBody>
      <dsp:txXfrm>
        <a:off x="6171030" y="2572506"/>
        <a:ext cx="1597458" cy="1377592"/>
      </dsp:txXfrm>
    </dsp:sp>
    <dsp:sp modelId="{7B5B81A8-676F-4022-9BF4-411E48F0BCD0}">
      <dsp:nvSpPr>
        <dsp:cNvPr id="0" name=""/>
        <dsp:cNvSpPr/>
      </dsp:nvSpPr>
      <dsp:spPr>
        <a:xfrm>
          <a:off x="2009241" y="3130748"/>
          <a:ext cx="270662" cy="2336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8788740-A1A8-42C7-B3D3-4F7A1CC5883F}">
      <dsp:nvSpPr>
        <dsp:cNvPr id="0" name=""/>
        <dsp:cNvSpPr/>
      </dsp:nvSpPr>
      <dsp:spPr>
        <a:xfrm>
          <a:off x="0" y="1172442"/>
          <a:ext cx="2316480" cy="199765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3ABDBA-92E6-4059-8356-0FED2E562B65}">
      <dsp:nvSpPr>
        <dsp:cNvPr id="0" name=""/>
        <dsp:cNvSpPr/>
      </dsp:nvSpPr>
      <dsp:spPr>
        <a:xfrm>
          <a:off x="1578457" y="2894375"/>
          <a:ext cx="270662" cy="2336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B5A3BD2-F186-4CE7-962D-58F8F402189D}">
      <dsp:nvSpPr>
        <dsp:cNvPr id="0" name=""/>
        <dsp:cNvSpPr/>
      </dsp:nvSpPr>
      <dsp:spPr>
        <a:xfrm>
          <a:off x="3874617" y="1172442"/>
          <a:ext cx="2316480" cy="1997650"/>
        </a:xfrm>
        <a:prstGeom prst="hexagon">
          <a:avLst>
            <a:gd name="adj" fmla="val 25000"/>
            <a:gd name="vf" fmla="val 115470"/>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9850" rIns="0" bIns="69850" numCol="1" spcCol="1270" anchor="ctr" anchorCtr="0">
          <a:noAutofit/>
        </a:bodyPr>
        <a:lstStyle/>
        <a:p>
          <a:pPr marL="0" lvl="0" indent="0" algn="ctr" defTabSz="2444750">
            <a:lnSpc>
              <a:spcPct val="90000"/>
            </a:lnSpc>
            <a:spcBef>
              <a:spcPct val="0"/>
            </a:spcBef>
            <a:spcAft>
              <a:spcPct val="35000"/>
            </a:spcAft>
            <a:buNone/>
          </a:pPr>
          <a:endParaRPr lang="en-CA" sz="5500" kern="1200"/>
        </a:p>
      </dsp:txBody>
      <dsp:txXfrm>
        <a:off x="4234128" y="1482471"/>
        <a:ext cx="1597458" cy="1377592"/>
      </dsp:txXfrm>
    </dsp:sp>
    <dsp:sp modelId="{87AA1211-77AE-42C3-A18B-D5E38A322CF0}">
      <dsp:nvSpPr>
        <dsp:cNvPr id="0" name=""/>
        <dsp:cNvSpPr/>
      </dsp:nvSpPr>
      <dsp:spPr>
        <a:xfrm>
          <a:off x="5453075" y="2894375"/>
          <a:ext cx="270662" cy="233607"/>
        </a:xfrm>
        <a:prstGeom prst="hexagon">
          <a:avLst>
            <a:gd name="adj" fmla="val 25000"/>
            <a:gd name="vf" fmla="val 115470"/>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E15583-5333-4FC7-AD4E-3AC21EA34296}">
      <dsp:nvSpPr>
        <dsp:cNvPr id="0" name=""/>
        <dsp:cNvSpPr/>
      </dsp:nvSpPr>
      <dsp:spPr>
        <a:xfrm>
          <a:off x="1959213" y="2261378"/>
          <a:ext cx="2316480" cy="199765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49619C-7BB3-49FC-A3AC-14709FA22F9C}">
      <dsp:nvSpPr>
        <dsp:cNvPr id="0" name=""/>
        <dsp:cNvSpPr/>
      </dsp:nvSpPr>
      <dsp:spPr>
        <a:xfrm>
          <a:off x="5883859" y="3130748"/>
          <a:ext cx="270662" cy="233607"/>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2DA2F-2747-407D-BA34-A07C8733F153}">
      <dsp:nvSpPr>
        <dsp:cNvPr id="0" name=""/>
        <dsp:cNvSpPr/>
      </dsp:nvSpPr>
      <dsp:spPr>
        <a:xfrm>
          <a:off x="0" y="0"/>
          <a:ext cx="8234737" cy="6435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Who will make decisions on project elements? </a:t>
          </a:r>
          <a:endParaRPr lang="en-CA" sz="1800" kern="1200" dirty="0"/>
        </a:p>
      </dsp:txBody>
      <dsp:txXfrm>
        <a:off x="18848" y="18848"/>
        <a:ext cx="7485969" cy="605808"/>
      </dsp:txXfrm>
    </dsp:sp>
    <dsp:sp modelId="{E8AF3E2F-D785-4F94-869D-6EB46DB20447}">
      <dsp:nvSpPr>
        <dsp:cNvPr id="0" name=""/>
        <dsp:cNvSpPr/>
      </dsp:nvSpPr>
      <dsp:spPr>
        <a:xfrm>
          <a:off x="689659" y="760504"/>
          <a:ext cx="8234737" cy="643504"/>
        </a:xfrm>
        <a:prstGeom prst="roundRect">
          <a:avLst>
            <a:gd name="adj" fmla="val 10000"/>
          </a:avLst>
        </a:prstGeom>
        <a:solidFill>
          <a:schemeClr val="accent2">
            <a:hueOff val="-521513"/>
            <a:satOff val="9124"/>
            <a:lumOff val="-66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Who will make the decisions on the implementation of the change management strategy?</a:t>
          </a:r>
          <a:endParaRPr lang="en-CA" sz="1800" kern="1200" dirty="0"/>
        </a:p>
      </dsp:txBody>
      <dsp:txXfrm>
        <a:off x="708507" y="779352"/>
        <a:ext cx="7089104" cy="605808"/>
      </dsp:txXfrm>
    </dsp:sp>
    <dsp:sp modelId="{278F5B10-E0CA-44AB-A240-532102AF9EBE}">
      <dsp:nvSpPr>
        <dsp:cNvPr id="0" name=""/>
        <dsp:cNvSpPr/>
      </dsp:nvSpPr>
      <dsp:spPr>
        <a:xfrm>
          <a:off x="1369025" y="1521009"/>
          <a:ext cx="8234737" cy="643504"/>
        </a:xfrm>
        <a:prstGeom prst="roundRect">
          <a:avLst>
            <a:gd name="adj" fmla="val 10000"/>
          </a:avLst>
        </a:prstGeom>
        <a:solidFill>
          <a:schemeClr val="accent2">
            <a:hueOff val="-1043026"/>
            <a:satOff val="18247"/>
            <a:lumOff val="-1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Is there a structure already in place that can be used?</a:t>
          </a:r>
          <a:endParaRPr lang="en-CA" sz="1800" kern="1200" dirty="0"/>
        </a:p>
      </dsp:txBody>
      <dsp:txXfrm>
        <a:off x="1387873" y="1539857"/>
        <a:ext cx="7099398" cy="605808"/>
      </dsp:txXfrm>
    </dsp:sp>
    <dsp:sp modelId="{EC9B4F3E-57AC-48D0-B8C0-755EE1E1A7CE}">
      <dsp:nvSpPr>
        <dsp:cNvPr id="0" name=""/>
        <dsp:cNvSpPr/>
      </dsp:nvSpPr>
      <dsp:spPr>
        <a:xfrm>
          <a:off x="2058684" y="2281514"/>
          <a:ext cx="8234737" cy="643504"/>
        </a:xfrm>
        <a:prstGeom prst="roundRect">
          <a:avLst>
            <a:gd name="adj" fmla="val 10000"/>
          </a:avLst>
        </a:prstGeom>
        <a:solidFill>
          <a:schemeClr val="accent2">
            <a:hueOff val="-1564539"/>
            <a:satOff val="27371"/>
            <a:lumOff val="-19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Are there employee working groups/committees in place that can support specific elements of the project?</a:t>
          </a:r>
          <a:endParaRPr lang="en-CA" sz="1800" kern="1200" dirty="0"/>
        </a:p>
      </dsp:txBody>
      <dsp:txXfrm>
        <a:off x="2077532" y="2300362"/>
        <a:ext cx="7089104" cy="605808"/>
      </dsp:txXfrm>
    </dsp:sp>
    <dsp:sp modelId="{55C77D92-1ED1-4D92-9290-0ECCB71884DA}">
      <dsp:nvSpPr>
        <dsp:cNvPr id="0" name=""/>
        <dsp:cNvSpPr/>
      </dsp:nvSpPr>
      <dsp:spPr>
        <a:xfrm>
          <a:off x="7816459" y="492865"/>
          <a:ext cx="418277" cy="4182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7910571" y="492865"/>
        <a:ext cx="230053" cy="314753"/>
      </dsp:txXfrm>
    </dsp:sp>
    <dsp:sp modelId="{4EA6D6FF-44B4-40BE-A1FE-6836D58FDDB7}">
      <dsp:nvSpPr>
        <dsp:cNvPr id="0" name=""/>
        <dsp:cNvSpPr/>
      </dsp:nvSpPr>
      <dsp:spPr>
        <a:xfrm>
          <a:off x="8506119" y="1253370"/>
          <a:ext cx="418277" cy="418277"/>
        </a:xfrm>
        <a:prstGeom prst="downArrow">
          <a:avLst>
            <a:gd name="adj1" fmla="val 55000"/>
            <a:gd name="adj2" fmla="val 45000"/>
          </a:avLst>
        </a:prstGeom>
        <a:solidFill>
          <a:schemeClr val="accent2">
            <a:tint val="40000"/>
            <a:alpha val="90000"/>
            <a:hueOff val="-959718"/>
            <a:satOff val="-7613"/>
            <a:lumOff val="-1591"/>
            <a:alphaOff val="0"/>
          </a:schemeClr>
        </a:solidFill>
        <a:ln w="12700" cap="flat" cmpd="sng" algn="ctr">
          <a:solidFill>
            <a:schemeClr val="accent2">
              <a:tint val="40000"/>
              <a:alpha val="90000"/>
              <a:hueOff val="-959718"/>
              <a:satOff val="-7613"/>
              <a:lumOff val="-15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8600231" y="1253370"/>
        <a:ext cx="230053" cy="314753"/>
      </dsp:txXfrm>
    </dsp:sp>
    <dsp:sp modelId="{759617CE-9754-410E-85FF-E68A426D6353}">
      <dsp:nvSpPr>
        <dsp:cNvPr id="0" name=""/>
        <dsp:cNvSpPr/>
      </dsp:nvSpPr>
      <dsp:spPr>
        <a:xfrm>
          <a:off x="9185485" y="2013875"/>
          <a:ext cx="418277" cy="418277"/>
        </a:xfrm>
        <a:prstGeom prst="downArrow">
          <a:avLst>
            <a:gd name="adj1" fmla="val 55000"/>
            <a:gd name="adj2" fmla="val 45000"/>
          </a:avLst>
        </a:prstGeom>
        <a:solidFill>
          <a:schemeClr val="accent2">
            <a:tint val="40000"/>
            <a:alpha val="90000"/>
            <a:hueOff val="-1919437"/>
            <a:satOff val="-15225"/>
            <a:lumOff val="-3182"/>
            <a:alphaOff val="0"/>
          </a:schemeClr>
        </a:solidFill>
        <a:ln w="12700" cap="flat" cmpd="sng" algn="ctr">
          <a:solidFill>
            <a:schemeClr val="accent2">
              <a:tint val="40000"/>
              <a:alpha val="90000"/>
              <a:hueOff val="-1919437"/>
              <a:satOff val="-15225"/>
              <a:lumOff val="-31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9279597" y="2013875"/>
        <a:ext cx="230053" cy="3147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29CB3-1126-4B54-A92A-07094759130B}">
      <dsp:nvSpPr>
        <dsp:cNvPr id="0" name=""/>
        <dsp:cNvSpPr/>
      </dsp:nvSpPr>
      <dsp:spPr>
        <a:xfrm rot="5400000">
          <a:off x="1970530" y="-137506"/>
          <a:ext cx="1744293" cy="2116703"/>
        </a:xfrm>
        <a:prstGeom prst="round2SameRect">
          <a:avLst/>
        </a:prstGeom>
        <a:solidFill>
          <a:srgbClr val="DCEBC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Workstation</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Touchdown</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Focus Pod</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Focus Room</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Study</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Reflection Point</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Active Workstation</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Phonebooth</a:t>
          </a:r>
        </a:p>
      </dsp:txBody>
      <dsp:txXfrm rot="-5400000">
        <a:off x="1784326" y="133847"/>
        <a:ext cx="2031554" cy="1573995"/>
      </dsp:txXfrm>
    </dsp:sp>
    <dsp:sp modelId="{6D179FAC-AB1D-4442-A59B-158DD30704D9}">
      <dsp:nvSpPr>
        <dsp:cNvPr id="0" name=""/>
        <dsp:cNvSpPr/>
      </dsp:nvSpPr>
      <dsp:spPr>
        <a:xfrm>
          <a:off x="0" y="2713"/>
          <a:ext cx="1783598" cy="1836262"/>
        </a:xfrm>
        <a:prstGeom prst="roundRect">
          <a:avLst/>
        </a:prstGeom>
        <a:solidFill>
          <a:srgbClr val="A8C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CA" sz="1600" b="1" kern="1200" noProof="0" dirty="0">
              <a:latin typeface="+mn-lt"/>
              <a:cs typeface="Arial" panose="020B0604020202020204" pitchFamily="34" charset="0"/>
            </a:rPr>
            <a:t>INDIVIDUAL WORKPOINTS</a:t>
          </a:r>
        </a:p>
      </dsp:txBody>
      <dsp:txXfrm>
        <a:off x="87068" y="89781"/>
        <a:ext cx="1609462" cy="1662126"/>
      </dsp:txXfrm>
    </dsp:sp>
    <dsp:sp modelId="{0D194DF7-1047-47E5-BB40-409033159870}">
      <dsp:nvSpPr>
        <dsp:cNvPr id="0" name=""/>
        <dsp:cNvSpPr/>
      </dsp:nvSpPr>
      <dsp:spPr>
        <a:xfrm rot="5400000">
          <a:off x="2025835" y="1736985"/>
          <a:ext cx="1633685" cy="2116703"/>
        </a:xfrm>
        <a:prstGeom prst="round2SameRect">
          <a:avLst/>
        </a:prstGeom>
        <a:solidFill>
          <a:srgbClr val="B7E2D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Chat Point</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Huddle</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Teaming Area</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Lounge</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Work Room</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Project Room</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Meeting Room</a:t>
          </a:r>
        </a:p>
      </dsp:txBody>
      <dsp:txXfrm rot="-5400000">
        <a:off x="1784326" y="2058244"/>
        <a:ext cx="2036953" cy="1474185"/>
      </dsp:txXfrm>
    </dsp:sp>
    <dsp:sp modelId="{062465BD-199C-4069-8EDE-D6E0580D2CFF}">
      <dsp:nvSpPr>
        <dsp:cNvPr id="0" name=""/>
        <dsp:cNvSpPr/>
      </dsp:nvSpPr>
      <dsp:spPr>
        <a:xfrm>
          <a:off x="0" y="1917731"/>
          <a:ext cx="1783598" cy="1731966"/>
        </a:xfrm>
        <a:prstGeom prst="roundRect">
          <a:avLst/>
        </a:prstGeom>
        <a:solidFill>
          <a:srgbClr val="4CB6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CA" sz="1600" b="1" kern="1200" noProof="0" dirty="0">
              <a:latin typeface="+mn-lt"/>
              <a:cs typeface="Arial" panose="020B0604020202020204" pitchFamily="34" charset="0"/>
            </a:rPr>
            <a:t>COLLABORATIVE WORKPOINTS</a:t>
          </a:r>
        </a:p>
      </dsp:txBody>
      <dsp:txXfrm>
        <a:off x="84548" y="2002279"/>
        <a:ext cx="1614502" cy="1562870"/>
      </dsp:txXfrm>
    </dsp:sp>
    <dsp:sp modelId="{8EF0E210-DCDE-490B-93AC-5534BF554A1C}">
      <dsp:nvSpPr>
        <dsp:cNvPr id="0" name=""/>
        <dsp:cNvSpPr/>
      </dsp:nvSpPr>
      <dsp:spPr>
        <a:xfrm rot="5400000">
          <a:off x="2308038" y="3267716"/>
          <a:ext cx="1069279" cy="2116703"/>
        </a:xfrm>
        <a:prstGeom prst="round2SameRect">
          <a:avLst/>
        </a:prstGeom>
        <a:solidFill>
          <a:srgbClr val="A9B8CB"/>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Kitchenette</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Equipment Area</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Lockers</a:t>
          </a: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Storage</a:t>
          </a:r>
        </a:p>
      </dsp:txBody>
      <dsp:txXfrm rot="-5400000">
        <a:off x="1784326" y="3843626"/>
        <a:ext cx="2064505" cy="964883"/>
      </dsp:txXfrm>
    </dsp:sp>
    <dsp:sp modelId="{64451E76-4CC1-4A98-8CA8-275DB1055E46}">
      <dsp:nvSpPr>
        <dsp:cNvPr id="0" name=""/>
        <dsp:cNvSpPr/>
      </dsp:nvSpPr>
      <dsp:spPr>
        <a:xfrm>
          <a:off x="0" y="3740075"/>
          <a:ext cx="1783598" cy="1148739"/>
        </a:xfrm>
        <a:prstGeom prst="roundRect">
          <a:avLst/>
        </a:prstGeom>
        <a:solidFill>
          <a:srgbClr val="4D79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CA" sz="1600" b="1" kern="1200" noProof="0" dirty="0">
              <a:latin typeface="+mn-lt"/>
              <a:cs typeface="Arial" panose="020B0604020202020204" pitchFamily="34" charset="0"/>
            </a:rPr>
            <a:t>SUPPORT SPACE</a:t>
          </a:r>
        </a:p>
      </dsp:txBody>
      <dsp:txXfrm>
        <a:off x="56077" y="3796152"/>
        <a:ext cx="1671444" cy="103658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9/16/2021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9/16/2021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cpedia.gc.ca/wiki/GCWorkplace_Change_Management_Playboo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cpedia.gc.ca/wiki/Modernization_Roadmap_How_do_I_do_that_2.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onnex.gc.ca/groups/profile/81414482/gcworkplace-transformation-and-enablement-sharing-group-groupe-de-partage-transformation-et-habilitation-milieu-de-travail-gc?language=e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cpedia.gc.ca/wiki/GCworkplace/Transformation_Playboo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uyandsell.gc.ca/procurement-data/search/site/change%20management?retain-filters=1&amp;f%5b0%5d=sm_facet_procurement_data:data_data_sosa&amp;f%5b1%5d=sm_facet_gsin: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Modify</a:t>
            </a:r>
            <a:r>
              <a:rPr lang="en-US" baseline="0" dirty="0">
                <a:solidFill>
                  <a:schemeClr val="bg1"/>
                </a:solidFill>
              </a:rPr>
              <a:t> Title if necessary. </a:t>
            </a:r>
          </a:p>
          <a:p>
            <a:r>
              <a:rPr lang="en-CA" sz="1200" kern="1200" dirty="0">
                <a:solidFill>
                  <a:schemeClr val="tx1"/>
                </a:solidFill>
                <a:effectLst/>
                <a:latin typeface="+mn-lt"/>
                <a:ea typeface="+mn-ea"/>
                <a:cs typeface="+mn-cs"/>
              </a:rPr>
              <a:t>Hello, I’m [NAME], [POSITION] for workplace Transformation and Enablement, with PSPC Accommodation Management and Workplace Solutions. And I’m here to talk to you about GC workplace and leading workplace modernization.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Personalized</a:t>
            </a:r>
            <a:r>
              <a:rPr lang="en-CA" sz="1200" kern="1200" baseline="0" dirty="0">
                <a:solidFill>
                  <a:schemeClr val="tx1"/>
                </a:solidFill>
                <a:effectLst/>
                <a:latin typeface="+mn-lt"/>
                <a:ea typeface="+mn-ea"/>
                <a:cs typeface="+mn-cs"/>
              </a:rPr>
              <a:t> this phrase, based on client’s requirements</a:t>
            </a:r>
            <a:r>
              <a:rPr lang="en-CA" sz="1200" i="1" kern="1200" baseline="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Based on previous discussions with the Account Manager, your intention is to reduce the amount of individual workstations and increase collaborative spaces. You are also interested in unassigned seating, and you have an increase in FTEs, for a total of 160. </a:t>
            </a: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21907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When we think of a modern workplace, we think GCworkplace. But what </a:t>
            </a:r>
            <a:r>
              <a:rPr lang="en-CA" sz="1200" b="1" kern="1200" dirty="0">
                <a:solidFill>
                  <a:schemeClr val="tx1"/>
                </a:solidFill>
                <a:effectLst/>
                <a:latin typeface="+mn-lt"/>
                <a:ea typeface="+mn-ea"/>
                <a:cs typeface="+mn-cs"/>
              </a:rPr>
              <a:t>IS</a:t>
            </a:r>
            <a:r>
              <a:rPr lang="en-CA" sz="1200" kern="1200" dirty="0">
                <a:solidFill>
                  <a:schemeClr val="tx1"/>
                </a:solidFill>
                <a:effectLst/>
                <a:latin typeface="+mn-lt"/>
                <a:ea typeface="+mn-ea"/>
                <a:cs typeface="+mn-cs"/>
              </a:rPr>
              <a:t> GCworkplace?</a:t>
            </a: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Read the slide.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Over 1,300 employees were surveyed from across Canada, and they ranked “</a:t>
            </a:r>
            <a:r>
              <a:rPr lang="en-CA" sz="1200" b="1" kern="1200" dirty="0">
                <a:solidFill>
                  <a:schemeClr val="tx1"/>
                </a:solidFill>
                <a:effectLst/>
                <a:latin typeface="+mn-lt"/>
                <a:ea typeface="+mn-ea"/>
                <a:cs typeface="+mn-cs"/>
              </a:rPr>
              <a:t>flexibility" </a:t>
            </a:r>
            <a:r>
              <a:rPr lang="en-CA" sz="1200" kern="1200" dirty="0">
                <a:solidFill>
                  <a:schemeClr val="tx1"/>
                </a:solidFill>
                <a:effectLst/>
                <a:latin typeface="+mn-lt"/>
                <a:ea typeface="+mn-ea"/>
                <a:cs typeface="+mn-cs"/>
              </a:rPr>
              <a:t>as the most important workplace dimension</a:t>
            </a:r>
            <a:r>
              <a:rPr lang="en-CA" sz="1200" kern="1200" baseline="0" dirty="0">
                <a:solidFill>
                  <a:schemeClr val="tx1"/>
                </a:solidFill>
                <a:effectLst/>
                <a:latin typeface="+mn-lt"/>
                <a:ea typeface="+mn-ea"/>
                <a:cs typeface="+mn-cs"/>
              </a:rPr>
              <a:t> with ‘healthy’ coming in as a </a:t>
            </a:r>
            <a:r>
              <a:rPr lang="en-CA" sz="1200" kern="1200" baseline="0" dirty="0" err="1">
                <a:solidFill>
                  <a:schemeClr val="tx1"/>
                </a:solidFill>
                <a:effectLst/>
                <a:latin typeface="+mn-lt"/>
                <a:ea typeface="+mn-ea"/>
                <a:cs typeface="+mn-cs"/>
              </a:rPr>
              <a:t>a</a:t>
            </a:r>
            <a:r>
              <a:rPr lang="en-CA" sz="1200" kern="1200" baseline="0" dirty="0">
                <a:solidFill>
                  <a:schemeClr val="tx1"/>
                </a:solidFill>
                <a:effectLst/>
                <a:latin typeface="+mn-lt"/>
                <a:ea typeface="+mn-ea"/>
                <a:cs typeface="+mn-cs"/>
              </a:rPr>
              <a:t> close second</a:t>
            </a:r>
            <a:r>
              <a:rPr lang="en-CA" sz="1200" kern="120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[CLICK TO ANIMATE SLIDE]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11</a:t>
            </a:fld>
            <a:endParaRPr lang="en-US" dirty="0"/>
          </a:p>
        </p:txBody>
      </p:sp>
    </p:spTree>
    <p:extLst>
      <p:ext uri="{BB962C8B-B14F-4D97-AF65-F5344CB8AC3E}">
        <p14:creationId xmlns:p14="http://schemas.microsoft.com/office/powerpoint/2010/main" val="14581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Flexibility means employees are empowered to decide where it makes the most sense for them to work. These are a few examples of an employee deciding where and how they work to be more productive and efficient, depending on the personal schedule. </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[CLICK TO ANIMATE SLIDE]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had an appointment this morning close to home so I decided to work from home for the rest of the afternoon. I planned my week in advance to save my non-urgent individual tasks to complete this afternoon."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 TO ANIMATE SLIDE]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working on a project with my colleague today, and since we both live in the same </a:t>
            </a:r>
            <a:r>
              <a:rPr lang="en-CA" sz="1200" kern="1200" dirty="0">
                <a:solidFill>
                  <a:schemeClr val="tx1"/>
                </a:solidFill>
                <a:effectLst/>
                <a:latin typeface="+mn-lt"/>
                <a:ea typeface="+mn-ea"/>
                <a:cs typeface="+mn-cs"/>
              </a:rPr>
              <a:t>neighbourhood</a:t>
            </a:r>
            <a:r>
              <a:rPr lang="en-US" sz="1200" kern="1200" dirty="0">
                <a:solidFill>
                  <a:schemeClr val="tx1"/>
                </a:solidFill>
                <a:effectLst/>
                <a:latin typeface="+mn-lt"/>
                <a:ea typeface="+mn-ea"/>
                <a:cs typeface="+mn-cs"/>
              </a:rPr>
              <a:t> we decided to meet at our local </a:t>
            </a:r>
            <a:r>
              <a:rPr lang="en-US" sz="1200" kern="1200" dirty="0" err="1">
                <a:solidFill>
                  <a:schemeClr val="tx1"/>
                </a:solidFill>
                <a:effectLst/>
                <a:latin typeface="+mn-lt"/>
                <a:ea typeface="+mn-ea"/>
                <a:cs typeface="+mn-cs"/>
              </a:rPr>
              <a:t>GCcoworking</a:t>
            </a:r>
            <a:r>
              <a:rPr lang="en-US" sz="1200" kern="1200" dirty="0">
                <a:solidFill>
                  <a:schemeClr val="tx1"/>
                </a:solidFill>
                <a:effectLst/>
                <a:latin typeface="+mn-lt"/>
                <a:ea typeface="+mn-ea"/>
                <a:cs typeface="+mn-cs"/>
              </a:rPr>
              <a:t> site. This will save us 30 minutes of commute time to the office!"</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[CLICK TO ANIMATE SLIDE]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my team is brainstorming for a new communications tool that we will be developing. The office is the best place for today's tasks as we will need a lot of space and a large TV monitor."</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[CLICK TO ANIMATE SLIDE]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day today is filled with client meetings! There are no </a:t>
            </a:r>
            <a:r>
              <a:rPr lang="en-US" sz="1200" kern="1200" dirty="0" err="1">
                <a:solidFill>
                  <a:schemeClr val="tx1"/>
                </a:solidFill>
                <a:effectLst/>
                <a:latin typeface="+mn-lt"/>
                <a:ea typeface="+mn-ea"/>
                <a:cs typeface="+mn-cs"/>
              </a:rPr>
              <a:t>GCcoworking</a:t>
            </a:r>
            <a:r>
              <a:rPr lang="en-US" sz="1200" kern="1200" dirty="0">
                <a:solidFill>
                  <a:schemeClr val="tx1"/>
                </a:solidFill>
                <a:effectLst/>
                <a:latin typeface="+mn-lt"/>
                <a:ea typeface="+mn-ea"/>
                <a:cs typeface="+mn-cs"/>
              </a:rPr>
              <a:t> locations nearby and I would lose a lot of time by commuting back and forth to the office so I will be working in a coffee shop in between my meetings."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With these examples, we can see that having the flexibility to choose where and how you want to work allows for better productivity, and can contribute to work-life balance. Having flexibility is what allows employees to define their own ways of working; working where it makes the most sense for them.</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8021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 ABW is</a:t>
            </a:r>
            <a:r>
              <a:rPr lang="en-US" baseline="0" dirty="0"/>
              <a:t> like an ecosystem, if something is missing or inadequate, the entire functionality is threatened</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ACTIVITY-BASED </a:t>
            </a:r>
            <a:r>
              <a:rPr lang="en-US" sz="1200" b="1" kern="1200" dirty="0">
                <a:solidFill>
                  <a:schemeClr val="tx1"/>
                </a:solidFill>
                <a:effectLst/>
                <a:latin typeface="+mn-lt"/>
                <a:ea typeface="+mn-ea"/>
                <a:cs typeface="+mn-cs"/>
              </a:rPr>
              <a:t>WORKING (ABW) </a:t>
            </a:r>
            <a:r>
              <a:rPr lang="en-CA" sz="1200" kern="1200" dirty="0">
                <a:solidFill>
                  <a:schemeClr val="tx1"/>
                </a:solidFill>
                <a:effectLst/>
                <a:latin typeface="+mn-lt"/>
                <a:ea typeface="+mn-ea"/>
                <a:cs typeface="+mn-cs"/>
              </a:rPr>
              <a:t>is a design concept that recognizes that through the course of any day, employees engage in many different activities and that they need and can choose different types of </a:t>
            </a:r>
            <a:r>
              <a:rPr lang="en-CA" sz="1200" b="1" kern="1200" dirty="0" err="1">
                <a:solidFill>
                  <a:schemeClr val="tx1"/>
                </a:solidFill>
                <a:effectLst/>
                <a:latin typeface="+mn-lt"/>
                <a:ea typeface="+mn-ea"/>
                <a:cs typeface="+mn-cs"/>
              </a:rPr>
              <a:t>workpoints</a:t>
            </a:r>
            <a:r>
              <a:rPr lang="en-CA" sz="1200" kern="1200" dirty="0">
                <a:solidFill>
                  <a:schemeClr val="tx1"/>
                </a:solidFill>
                <a:effectLst/>
                <a:latin typeface="+mn-lt"/>
                <a:ea typeface="+mn-ea"/>
                <a:cs typeface="+mn-cs"/>
              </a:rPr>
              <a:t> to accommodate these activities. An ABW environment focuses on the employees and provides the freedom to decide for themselves: how to work, where to work, which tools to use and with whom to collaborate to get the work done. </a:t>
            </a:r>
            <a:endParaRPr lang="en-CA" dirty="0"/>
          </a:p>
          <a:p>
            <a:pPr marL="171450" indent="-171450">
              <a:buFontTx/>
              <a:buChar char="-"/>
            </a:pPr>
            <a:endParaRPr lang="en-CA" dirty="0"/>
          </a:p>
          <a:p>
            <a:endParaRPr lang="en-US"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67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With GCworkplace, we are going beyond buildings and space, and moving towards a more holistic vision of the workplace modernization. </a:t>
            </a:r>
          </a:p>
          <a:p>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What’s a modern workspace without the right tools and processes to support new ways of working?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The key enablers of the modern workplace–Information Technology, Information Management, Human Resources (including Occupational Health and Safety), Security, and Facilities–must be aligned to the organization’s vision for the workplace. </a:t>
            </a:r>
          </a:p>
          <a:p>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The modernization strategies must be integrated to equip GC employees with the right tools and processes to support fundamental changes in the way we work. </a:t>
            </a:r>
            <a:r>
              <a:rPr lang="fr-CA" sz="1200" kern="1200" dirty="0">
                <a:solidFill>
                  <a:schemeClr val="tx1"/>
                </a:solidFill>
                <a:effectLst/>
                <a:latin typeface="+mn-lt"/>
                <a:ea typeface="+mn-ea"/>
                <a:cs typeface="+mn-cs"/>
              </a:rPr>
              <a:t> </a:t>
            </a:r>
          </a:p>
          <a:p>
            <a:pPr lvl="0"/>
            <a:endParaRPr lang="fr-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Optional:</a:t>
            </a:r>
            <a:r>
              <a:rPr lang="en-CA" sz="1200" i="1" kern="1200" baseline="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To support departments that are ready to modernize, PSPC has developed the </a:t>
            </a:r>
            <a:r>
              <a:rPr lang="en-CA" sz="1200" i="1" u="none" strike="noStrike" kern="1200" dirty="0">
                <a:solidFill>
                  <a:schemeClr val="tx1"/>
                </a:solidFill>
                <a:effectLst/>
                <a:latin typeface="+mn-lt"/>
                <a:ea typeface="+mn-ea"/>
                <a:cs typeface="+mn-cs"/>
                <a:hlinkClick r:id="rId3"/>
              </a:rPr>
              <a:t>GCworkplace Transformation Playbook</a:t>
            </a:r>
            <a:r>
              <a:rPr lang="en-CA"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T</a:t>
            </a:r>
            <a:r>
              <a:rPr lang="en-CA" sz="1200" i="1" kern="1200" dirty="0">
                <a:solidFill>
                  <a:schemeClr val="tx1"/>
                </a:solidFill>
                <a:effectLst/>
                <a:latin typeface="+mn-lt"/>
                <a:ea typeface="+mn-ea"/>
                <a:cs typeface="+mn-cs"/>
              </a:rPr>
              <a:t>his Playbook is designed to help organizations pinpoint where their workplace is today in reference to where they want their workplace to be tomorrow and beyond and begin to lay out the strategic and tactical actions they can take to move their organization forward. The Playbook will help you prepare for the future–the physical, technological, procedural, cultural and behavioral changes you’ll need to adopt to be successful.</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And let</a:t>
            </a:r>
            <a:r>
              <a:rPr lang="en-US" sz="1200" b="1" kern="1200" dirty="0">
                <a:solidFill>
                  <a:schemeClr val="tx1"/>
                </a:solidFill>
                <a:effectLst/>
                <a:latin typeface="+mn-lt"/>
                <a:ea typeface="+mn-ea"/>
                <a:cs typeface="+mn-cs"/>
              </a:rPr>
              <a:t>’t not forget that the employee pictured here in the middle. They’re the main focus, the reason we are doing this.</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rtl="0"/>
            <a:endParaRPr lang="fr-CA" sz="1200" kern="1200" dirty="0">
              <a:solidFill>
                <a:schemeClr val="tx1"/>
              </a:solidFill>
              <a:effectLst/>
              <a:latin typeface="+mn-lt"/>
              <a:ea typeface="+mn-ea"/>
              <a:cs typeface="+mn-cs"/>
            </a:endParaRPr>
          </a:p>
          <a:p>
            <a:pPr rtl="0"/>
            <a:endParaRPr lang="fr-CA"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7058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9242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02815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 some of you might have seen this roadmap before; the Accommodation Management and Workplace Solutions team had been working on this for a while and it is now available on the Project Resources page of the GCworkplace </a:t>
            </a:r>
            <a:r>
              <a:rPr lang="en-CA" sz="1200" kern="1200" dirty="0" err="1">
                <a:solidFill>
                  <a:schemeClr val="tx1"/>
                </a:solidFill>
                <a:effectLst/>
                <a:latin typeface="+mn-lt"/>
                <a:ea typeface="+mn-ea"/>
                <a:cs typeface="+mn-cs"/>
              </a:rPr>
              <a:t>GCpedia</a:t>
            </a:r>
            <a:r>
              <a:rPr lang="en-CA" sz="1200" kern="1200" dirty="0">
                <a:solidFill>
                  <a:schemeClr val="tx1"/>
                </a:solidFill>
                <a:effectLst/>
                <a:latin typeface="+mn-lt"/>
                <a:ea typeface="+mn-ea"/>
                <a:cs typeface="+mn-cs"/>
              </a:rPr>
              <a:t> site. </a:t>
            </a:r>
          </a:p>
          <a:p>
            <a:r>
              <a:rPr lang="en-CA" sz="1200" kern="1200" dirty="0">
                <a:solidFill>
                  <a:schemeClr val="tx1"/>
                </a:solidFill>
                <a:effectLst/>
                <a:latin typeface="+mn-lt"/>
                <a:ea typeface="+mn-ea"/>
                <a:cs typeface="+mn-cs"/>
              </a:rPr>
              <a:t>The </a:t>
            </a:r>
            <a:r>
              <a:rPr lang="en-CA" sz="1200" b="1" kern="1200" dirty="0" err="1">
                <a:solidFill>
                  <a:schemeClr val="tx1"/>
                </a:solidFill>
                <a:effectLst/>
                <a:latin typeface="+mn-lt"/>
                <a:ea typeface="+mn-ea"/>
                <a:cs typeface="+mn-cs"/>
              </a:rPr>
              <a:t>GCWorkplace</a:t>
            </a:r>
            <a:r>
              <a:rPr lang="en-CA" sz="1200" b="1" kern="1200" dirty="0">
                <a:solidFill>
                  <a:schemeClr val="tx1"/>
                </a:solidFill>
                <a:effectLst/>
                <a:latin typeface="+mn-lt"/>
                <a:ea typeface="+mn-ea"/>
                <a:cs typeface="+mn-cs"/>
              </a:rPr>
              <a:t> Modernization Roadmap</a:t>
            </a:r>
            <a:r>
              <a:rPr lang="en-CA" sz="1200" kern="1200" dirty="0">
                <a:solidFill>
                  <a:schemeClr val="tx1"/>
                </a:solidFill>
                <a:effectLst/>
                <a:latin typeface="+mn-lt"/>
                <a:ea typeface="+mn-ea"/>
                <a:cs typeface="+mn-cs"/>
              </a:rPr>
              <a:t> is a visual tool that was developed to provide clients with a comprehensive approach so they can imagine a plan and engage in a transformation journey towards a successful GCworkplace modernization.  </a:t>
            </a:r>
          </a:p>
          <a:p>
            <a:r>
              <a:rPr lang="en-CA" sz="1200" kern="1200" dirty="0">
                <a:solidFill>
                  <a:schemeClr val="tx1"/>
                </a:solidFill>
                <a:effectLst/>
                <a:latin typeface="+mn-lt"/>
                <a:ea typeface="+mn-ea"/>
                <a:cs typeface="+mn-cs"/>
              </a:rPr>
              <a:t>This </a:t>
            </a:r>
            <a:r>
              <a:rPr lang="en-CA" sz="1200" b="1" kern="1200" dirty="0">
                <a:solidFill>
                  <a:schemeClr val="tx1"/>
                </a:solidFill>
                <a:effectLst/>
                <a:latin typeface="+mn-lt"/>
                <a:ea typeface="+mn-ea"/>
                <a:cs typeface="+mn-cs"/>
              </a:rPr>
              <a:t>GCworkplace modernization roadmap </a:t>
            </a:r>
            <a:r>
              <a:rPr lang="en-CA" sz="1200" kern="1200" dirty="0">
                <a:solidFill>
                  <a:schemeClr val="tx1"/>
                </a:solidFill>
                <a:effectLst/>
                <a:latin typeface="+mn-lt"/>
                <a:ea typeface="+mn-ea"/>
                <a:cs typeface="+mn-cs"/>
              </a:rPr>
              <a:t>has been developed by experts from our Centre of Expertise to provide clients with the essential elements for workplace modernization, best practices and tools to enable them to reach the organizational and workplace modernization project vision, objectives, outcomes and employees satisfaction and adoption. </a:t>
            </a:r>
          </a:p>
          <a:p>
            <a:r>
              <a:rPr lang="en-CA" sz="1200" kern="1200" dirty="0">
                <a:solidFill>
                  <a:schemeClr val="tx1"/>
                </a:solidFill>
                <a:effectLst/>
                <a:latin typeface="+mn-lt"/>
                <a:ea typeface="+mn-ea"/>
                <a:cs typeface="+mn-cs"/>
              </a:rPr>
              <a:t>1 Click: As you can see, the first step is simply to learn about GCworkplace and create awareness about your workplace modernization. </a:t>
            </a:r>
          </a:p>
          <a:p>
            <a:r>
              <a:rPr lang="en-CA" sz="1200" kern="1200" dirty="0">
                <a:solidFill>
                  <a:schemeClr val="tx1"/>
                </a:solidFill>
                <a:effectLst/>
                <a:latin typeface="+mn-lt"/>
                <a:ea typeface="+mn-ea"/>
                <a:cs typeface="+mn-cs"/>
              </a:rPr>
              <a:t>2 Click: The second step would be to </a:t>
            </a:r>
            <a:r>
              <a:rPr lang="en-CA" sz="1200" b="1" kern="1200" dirty="0">
                <a:solidFill>
                  <a:schemeClr val="tx1"/>
                </a:solidFill>
                <a:effectLst/>
                <a:latin typeface="+mn-lt"/>
                <a:ea typeface="+mn-ea"/>
                <a:cs typeface="+mn-cs"/>
              </a:rPr>
              <a:t>Build the foundation </a:t>
            </a:r>
            <a:r>
              <a:rPr lang="en-CA" sz="1200" kern="1200" dirty="0">
                <a:solidFill>
                  <a:schemeClr val="tx1"/>
                </a:solidFill>
                <a:effectLst/>
                <a:latin typeface="+mn-lt"/>
                <a:ea typeface="+mn-ea"/>
                <a:cs typeface="+mn-cs"/>
              </a:rPr>
              <a:t>by engaging leadership and getting their commitment, defining a workplace vision, building an integrated team and putting a governance in place and setting up employee working groups. (It’s us, the Transformation and Enablement team that assist you with the fist 2 steps)</a:t>
            </a:r>
          </a:p>
          <a:p>
            <a:r>
              <a:rPr lang="en-CA" sz="1200" kern="1200" dirty="0">
                <a:solidFill>
                  <a:schemeClr val="tx1"/>
                </a:solidFill>
                <a:effectLst/>
                <a:latin typeface="+mn-lt"/>
                <a:ea typeface="+mn-ea"/>
                <a:cs typeface="+mn-cs"/>
              </a:rPr>
              <a:t>3 Click: After that is done, you would start Assessing, imagining and planning. This is where your workplace vision is translated into a design concept, a project plan and a change management program. (The Change management team and ID will assist you with you)</a:t>
            </a:r>
          </a:p>
          <a:p>
            <a:r>
              <a:rPr lang="en-CA" sz="1200" kern="1200" dirty="0">
                <a:solidFill>
                  <a:schemeClr val="tx1"/>
                </a:solidFill>
                <a:effectLst/>
                <a:latin typeface="+mn-lt"/>
                <a:ea typeface="+mn-ea"/>
                <a:cs typeface="+mn-cs"/>
              </a:rPr>
              <a:t>4 Click: The fourth step is about assembling the integrated project team and officially kickoff the fit-up project – design, implement and operationalize the workplace</a:t>
            </a:r>
          </a:p>
          <a:p>
            <a:r>
              <a:rPr lang="en-CA" sz="1200" kern="1200" dirty="0">
                <a:solidFill>
                  <a:schemeClr val="tx1"/>
                </a:solidFill>
                <a:effectLst/>
                <a:latin typeface="+mn-lt"/>
                <a:ea typeface="+mn-ea"/>
                <a:cs typeface="+mn-cs"/>
              </a:rPr>
              <a:t>5. The last step is all about sustaining and reinforcing what was done beforehand, including adjusting, recognizing the effort and celebrating the new modernized workplace once it has been completed and the employees have </a:t>
            </a:r>
            <a:r>
              <a:rPr lang="en-CA" sz="1200" kern="1200" dirty="0" err="1">
                <a:solidFill>
                  <a:schemeClr val="tx1"/>
                </a:solidFill>
                <a:effectLst/>
                <a:latin typeface="+mn-lt"/>
                <a:ea typeface="+mn-ea"/>
                <a:cs typeface="+mn-cs"/>
              </a:rPr>
              <a:t>stettled</a:t>
            </a:r>
            <a:r>
              <a:rPr lang="en-CA" sz="1200" kern="1200" dirty="0">
                <a:solidFill>
                  <a:schemeClr val="tx1"/>
                </a:solidFill>
                <a:effectLst/>
                <a:latin typeface="+mn-lt"/>
                <a:ea typeface="+mn-ea"/>
                <a:cs typeface="+mn-cs"/>
              </a:rPr>
              <a:t> in.  </a:t>
            </a:r>
          </a:p>
          <a:p>
            <a:r>
              <a:rPr lang="en-US" sz="1200" b="1" kern="1200" dirty="0">
                <a:solidFill>
                  <a:schemeClr val="tx1"/>
                </a:solidFill>
                <a:effectLst/>
                <a:latin typeface="+mn-lt"/>
                <a:ea typeface="+mn-ea"/>
                <a:cs typeface="+mn-cs"/>
              </a:rPr>
              <a:t>Note that the bubble size indicates the level of effort and time.</a:t>
            </a:r>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9619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You are not alone, we are here to support you.  Our team of experts will work with you throughout the 5 steps of the GCworkplace Modernization Roadmap:</a:t>
            </a:r>
          </a:p>
          <a:p>
            <a:r>
              <a:rPr lang="en-CA" sz="1200" kern="1200" dirty="0">
                <a:solidFill>
                  <a:schemeClr val="tx1"/>
                </a:solidFill>
                <a:effectLst/>
                <a:latin typeface="+mn-lt"/>
                <a:ea typeface="+mn-ea"/>
                <a:cs typeface="+mn-cs"/>
              </a:rPr>
              <a:t>Our teams provide advice, support, oversight of progress, troubleshooting, coaching and knowledge development.</a:t>
            </a:r>
          </a:p>
          <a:p>
            <a:r>
              <a:rPr lang="en-CA" sz="1200" kern="1200" dirty="0">
                <a:solidFill>
                  <a:schemeClr val="tx1"/>
                </a:solidFill>
                <a:effectLst/>
                <a:latin typeface="+mn-lt"/>
                <a:ea typeface="+mn-ea"/>
                <a:cs typeface="+mn-cs"/>
              </a:rPr>
              <a:t>Our teams also continuously develop tools and offer Community of practices.</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385124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There are 5 guiding design principles of GCworkplace, and each is supported by strategic design. These key design principles are organized into the following sections: Read the 5 sections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[additional text as required]</a:t>
            </a:r>
          </a:p>
          <a:p>
            <a:r>
              <a:rPr lang="en-CA" sz="1200" b="1" kern="1200" dirty="0">
                <a:solidFill>
                  <a:schemeClr val="tx1"/>
                </a:solidFill>
                <a:effectLst/>
                <a:latin typeface="+mn-lt"/>
                <a:ea typeface="+mn-ea"/>
                <a:cs typeface="+mn-cs"/>
              </a:rPr>
              <a:t>USER-CENTRIC DESIGN</a:t>
            </a:r>
          </a:p>
          <a:p>
            <a:r>
              <a:rPr lang="en-CA" sz="1200" kern="1200" dirty="0">
                <a:solidFill>
                  <a:schemeClr val="tx1"/>
                </a:solidFill>
                <a:effectLst/>
                <a:latin typeface="+mn-lt"/>
                <a:ea typeface="+mn-ea"/>
                <a:cs typeface="+mn-cs"/>
              </a:rPr>
              <a:t>A positive employees experience increasing engagement, job satisfaction, creativity and productivity as a strong office design can make employees happier at work. A user centred design, such as GCworkplace, contribute to healthier work habits and reduce stress.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PROMOTE EQUAL ACCESS </a:t>
            </a:r>
          </a:p>
          <a:p>
            <a:r>
              <a:rPr lang="en-CA" sz="1200" kern="1200" dirty="0">
                <a:solidFill>
                  <a:schemeClr val="tx1"/>
                </a:solidFill>
                <a:effectLst/>
                <a:latin typeface="+mn-lt"/>
                <a:ea typeface="+mn-ea"/>
                <a:cs typeface="+mn-cs"/>
              </a:rPr>
              <a:t>GCworkplace is an unassigned work environment where all employees have equal access to various </a:t>
            </a:r>
            <a:r>
              <a:rPr lang="en-CA" sz="1200" kern="1200" dirty="0" err="1">
                <a:solidFill>
                  <a:schemeClr val="tx1"/>
                </a:solidFill>
                <a:effectLst/>
                <a:latin typeface="+mn-lt"/>
                <a:ea typeface="+mn-ea"/>
                <a:cs typeface="+mn-cs"/>
              </a:rPr>
              <a:t>workpoints</a:t>
            </a:r>
            <a:r>
              <a:rPr lang="en-CA" sz="1200" kern="1200" dirty="0">
                <a:solidFill>
                  <a:schemeClr val="tx1"/>
                </a:solidFill>
                <a:effectLst/>
                <a:latin typeface="+mn-lt"/>
                <a:ea typeface="+mn-ea"/>
                <a:cs typeface="+mn-cs"/>
              </a:rPr>
              <a:t>. GCworkplace promotes a more inclusive work environment that supports the varying needs and preferences of a diverse workforce.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DESIGN FOR ACTIVITIES</a:t>
            </a:r>
          </a:p>
          <a:p>
            <a:r>
              <a:rPr lang="en-CA" sz="1200" kern="1200" dirty="0">
                <a:solidFill>
                  <a:schemeClr val="tx1"/>
                </a:solidFill>
                <a:effectLst/>
                <a:latin typeface="+mn-lt"/>
                <a:ea typeface="+mn-ea"/>
                <a:cs typeface="+mn-cs"/>
              </a:rPr>
              <a:t>GCworkplace is based on the concept of Activity Based Working, which encourages employees to untether from a fixed point and choose the optimal setting for their work activities throughout the day. In order to support choice and flexibility, GCworkplace feature a variety of </a:t>
            </a:r>
            <a:r>
              <a:rPr lang="en-CA" sz="1200" kern="1200" dirty="0" err="1">
                <a:solidFill>
                  <a:schemeClr val="tx1"/>
                </a:solidFill>
                <a:effectLst/>
                <a:latin typeface="+mn-lt"/>
                <a:ea typeface="+mn-ea"/>
                <a:cs typeface="+mn-cs"/>
              </a:rPr>
              <a:t>workpoint</a:t>
            </a:r>
            <a:r>
              <a:rPr lang="en-CA" sz="1200" kern="1200" dirty="0">
                <a:solidFill>
                  <a:schemeClr val="tx1"/>
                </a:solidFill>
                <a:effectLst/>
                <a:latin typeface="+mn-lt"/>
                <a:ea typeface="+mn-ea"/>
                <a:cs typeface="+mn-cs"/>
              </a:rPr>
              <a:t> types and configurations.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ZONE BY FUNCTION </a:t>
            </a:r>
          </a:p>
          <a:p>
            <a:r>
              <a:rPr lang="en-CA" sz="1200" kern="1200" dirty="0">
                <a:solidFill>
                  <a:schemeClr val="tx1"/>
                </a:solidFill>
                <a:effectLst/>
                <a:latin typeface="+mn-lt"/>
                <a:ea typeface="+mn-ea"/>
                <a:cs typeface="+mn-cs"/>
              </a:rPr>
              <a:t>An integral part of offering choice of work settings is the ability for employees to choose their preferred level of ambient sound and activity. By including three functional zones, GCworkplace ensure that different work environments are available to suit individual work preferences and specific task requirements.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PLAN FOR FLEXIBILITY</a:t>
            </a:r>
          </a:p>
          <a:p>
            <a:r>
              <a:rPr lang="en-CA" sz="1200" kern="1200" dirty="0">
                <a:solidFill>
                  <a:schemeClr val="tx1"/>
                </a:solidFill>
                <a:effectLst/>
                <a:latin typeface="+mn-lt"/>
                <a:ea typeface="+mn-ea"/>
                <a:cs typeface="+mn-cs"/>
              </a:rPr>
              <a:t>GCworkplace is an adaptive template using a modular framework with consistent dimensions that facilitate adaptation over time. Growth can easily be absorbed and layout changes be facilitated</a:t>
            </a:r>
            <a:r>
              <a:rPr lang="en-CA" sz="1200" kern="1200" baseline="0" dirty="0">
                <a:solidFill>
                  <a:schemeClr val="tx1"/>
                </a:solidFill>
                <a:effectLst/>
                <a:latin typeface="+mn-lt"/>
                <a:ea typeface="+mn-ea"/>
                <a:cs typeface="+mn-cs"/>
              </a:rPr>
              <a:t> by modular planning. </a:t>
            </a:r>
            <a:endParaRPr lang="en-CA" b="1" dirty="0"/>
          </a:p>
        </p:txBody>
      </p:sp>
      <p:sp>
        <p:nvSpPr>
          <p:cNvPr id="4" name="Slide Number Placeholder 3"/>
          <p:cNvSpPr>
            <a:spLocks noGrp="1"/>
          </p:cNvSpPr>
          <p:nvPr>
            <p:ph type="sldNum" sz="quarter" idx="10"/>
          </p:nvPr>
        </p:nvSpPr>
        <p:spPr/>
        <p:txBody>
          <a:bodyPr/>
          <a:lstStyle/>
          <a:p>
            <a:fld id="{11F9BAFD-0AFE-FC47-B839-C833EEBF7ECA}" type="slidenum">
              <a:rPr lang="en-US" smtClean="0"/>
              <a:t>21</a:t>
            </a:fld>
            <a:endParaRPr lang="en-US" dirty="0"/>
          </a:p>
        </p:txBody>
      </p:sp>
    </p:spTree>
    <p:extLst>
      <p:ext uri="{BB962C8B-B14F-4D97-AF65-F5344CB8AC3E}">
        <p14:creationId xmlns:p14="http://schemas.microsoft.com/office/powerpoint/2010/main" val="339293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tried out the standard for ourselves to show leadership and to champion this initiative.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Here are some of those examples as well as early adopters across the GC.</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22</a:t>
            </a:fld>
            <a:endParaRPr lang="en-US" dirty="0"/>
          </a:p>
        </p:txBody>
      </p:sp>
    </p:spTree>
    <p:extLst>
      <p:ext uri="{BB962C8B-B14F-4D97-AF65-F5344CB8AC3E}">
        <p14:creationId xmlns:p14="http://schemas.microsoft.com/office/powerpoint/2010/main" val="386331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Modify</a:t>
            </a:r>
            <a:r>
              <a:rPr lang="en-US" baseline="0" dirty="0">
                <a:solidFill>
                  <a:schemeClr val="bg1"/>
                </a:solidFill>
              </a:rPr>
              <a:t> Title if necessary. </a:t>
            </a:r>
          </a:p>
          <a:p>
            <a:r>
              <a:rPr lang="en-CA" sz="1200" kern="1200" dirty="0">
                <a:solidFill>
                  <a:schemeClr val="tx1"/>
                </a:solidFill>
                <a:effectLst/>
                <a:latin typeface="+mn-lt"/>
                <a:ea typeface="+mn-ea"/>
                <a:cs typeface="+mn-cs"/>
              </a:rPr>
              <a:t>Hello, I’m [NAME], [POSITION] for workplace Transformation and Enablement, with PSPC Accommodation Management and Workplace Solutions. And I’m here to talk to you about GC workplace and leading workplace modernization.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Personalized</a:t>
            </a:r>
            <a:r>
              <a:rPr lang="en-CA" sz="1200" kern="1200" baseline="0" dirty="0">
                <a:solidFill>
                  <a:schemeClr val="tx1"/>
                </a:solidFill>
                <a:effectLst/>
                <a:latin typeface="+mn-lt"/>
                <a:ea typeface="+mn-ea"/>
                <a:cs typeface="+mn-cs"/>
              </a:rPr>
              <a:t> this phrase, based on client’s requirements</a:t>
            </a:r>
            <a:r>
              <a:rPr lang="en-CA" sz="1200" i="1" kern="1200" baseline="0" dirty="0">
                <a:solidFill>
                  <a:schemeClr val="tx1"/>
                </a:solidFill>
                <a:effectLst/>
                <a:latin typeface="+mn-lt"/>
                <a:ea typeface="+mn-ea"/>
                <a:cs typeface="+mn-cs"/>
              </a:rPr>
              <a:t>: </a:t>
            </a:r>
            <a:r>
              <a:rPr lang="en-CA" sz="1200" i="1" kern="1200" dirty="0">
                <a:solidFill>
                  <a:schemeClr val="tx1"/>
                </a:solidFill>
                <a:effectLst/>
                <a:latin typeface="+mn-lt"/>
                <a:ea typeface="+mn-ea"/>
                <a:cs typeface="+mn-cs"/>
              </a:rPr>
              <a:t>Based on previous discussions with the Account Manager, your intention is to reduce the amount of individual workstations and increase collaborative spaces. You are also interested in unassigned seating, and you have an increase in FTEs, for a total of 160. </a:t>
            </a:r>
          </a:p>
          <a:p>
            <a:endParaRPr lang="en-US" b="1" baseline="0" dirty="0"/>
          </a:p>
        </p:txBody>
      </p:sp>
    </p:spTree>
    <p:extLst>
      <p:ext uri="{BB962C8B-B14F-4D97-AF65-F5344CB8AC3E}">
        <p14:creationId xmlns:p14="http://schemas.microsoft.com/office/powerpoint/2010/main" val="98262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Section</a:t>
            </a:r>
            <a:r>
              <a:rPr lang="fr-CA" baseline="0" dirty="0"/>
              <a:t> dédiée plus pour les équipes de projet intégrée</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23</a:t>
            </a:fld>
            <a:endParaRPr lang="en-US" dirty="0"/>
          </a:p>
        </p:txBody>
      </p:sp>
    </p:spTree>
    <p:extLst>
      <p:ext uri="{BB962C8B-B14F-4D97-AF65-F5344CB8AC3E}">
        <p14:creationId xmlns:p14="http://schemas.microsoft.com/office/powerpoint/2010/main" val="279572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solid foundation on which you can build your modernization initiative is crucial. Through all the pilot projects and testing done in the preliminary phases of GCworkplace and through research on workplace modernization initiatives done around the globe, we’ve identified the key conditions of success  for workplace modernization and are developing the tools to help clients build these success factors within their own organizations.  Here is how to build the foundation for your modernization project</a:t>
            </a:r>
            <a:r>
              <a:rPr lang="en-CA" dirty="0">
                <a:effectLst/>
              </a:rPr>
              <a:t> </a:t>
            </a:r>
            <a:r>
              <a:rPr lang="en-CA" sz="1200" kern="1200" dirty="0">
                <a:solidFill>
                  <a:schemeClr val="tx1"/>
                </a:solidFill>
                <a:effectLst/>
                <a:latin typeface="+mn-lt"/>
                <a:ea typeface="+mn-ea"/>
                <a:cs typeface="+mn-cs"/>
              </a:rPr>
              <a:t>  </a:t>
            </a:r>
            <a:endParaRPr lang="en-CA"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24</a:t>
            </a:fld>
            <a:endParaRPr lang="en-US" dirty="0"/>
          </a:p>
        </p:txBody>
      </p:sp>
    </p:spTree>
    <p:extLst>
      <p:ext uri="{BB962C8B-B14F-4D97-AF65-F5344CB8AC3E}">
        <p14:creationId xmlns:p14="http://schemas.microsoft.com/office/powerpoint/2010/main" val="409578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the second step of the Roadmap, Build the foundation, there are crucial steps: including ensuring the leadership is engaged and committed to the transformation. Finding a champion within the organization is a good start to promoting the project. Defining a common vision and dedicating proper resources to the project are important milestones.  Setting up a governance and employee working groups are also part of building a solid foundation.</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38798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asked to identify the key contributors to the success of their change initiatives, participants in the PROSCI </a:t>
            </a:r>
            <a:r>
              <a:rPr lang="en-US" sz="1200" i="1" kern="1200">
                <a:solidFill>
                  <a:schemeClr val="tx1"/>
                </a:solidFill>
                <a:effectLst/>
                <a:latin typeface="+mn-lt"/>
                <a:ea typeface="+mn-ea"/>
                <a:cs typeface="+mn-cs"/>
              </a:rPr>
              <a:t>Best Practices in Change Management study</a:t>
            </a:r>
            <a:r>
              <a:rPr lang="en-US" sz="1200" kern="1200">
                <a:solidFill>
                  <a:schemeClr val="tx1"/>
                </a:solidFill>
                <a:effectLst/>
                <a:latin typeface="+mn-lt"/>
                <a:ea typeface="+mn-ea"/>
                <a:cs typeface="+mn-cs"/>
              </a:rPr>
              <a:t> placed </a:t>
            </a:r>
            <a:r>
              <a:rPr lang="en-US" sz="1200" b="1" kern="1200">
                <a:solidFill>
                  <a:schemeClr val="tx1"/>
                </a:solidFill>
                <a:effectLst/>
                <a:latin typeface="+mn-lt"/>
                <a:ea typeface="+mn-ea"/>
                <a:cs typeface="+mn-cs"/>
              </a:rPr>
              <a:t>active and visible executive sponsorship</a:t>
            </a:r>
            <a:r>
              <a:rPr lang="en-US" sz="1200" kern="1200">
                <a:solidFill>
                  <a:schemeClr val="tx1"/>
                </a:solidFill>
                <a:effectLst/>
                <a:latin typeface="+mn-lt"/>
                <a:ea typeface="+mn-ea"/>
                <a:cs typeface="+mn-cs"/>
              </a:rPr>
              <a:t> at the top of the list.</a:t>
            </a:r>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Although the sponsor and champions play key role, </a:t>
            </a:r>
            <a:r>
              <a:rPr lang="en-US" sz="1200" b="1" kern="1200">
                <a:solidFill>
                  <a:schemeClr val="tx1"/>
                </a:solidFill>
                <a:effectLst/>
                <a:latin typeface="+mn-lt"/>
                <a:ea typeface="+mn-ea"/>
                <a:cs typeface="+mn-cs"/>
              </a:rPr>
              <a:t>all leaders need to be engaged and onboard.</a:t>
            </a:r>
            <a:endParaRPr lang="en-CA" sz="1200" kern="120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26</a:t>
            </a:fld>
            <a:endParaRPr lang="en-US" dirty="0"/>
          </a:p>
        </p:txBody>
      </p:sp>
    </p:spTree>
    <p:extLst>
      <p:ext uri="{BB962C8B-B14F-4D97-AF65-F5344CB8AC3E}">
        <p14:creationId xmlns:p14="http://schemas.microsoft.com/office/powerpoint/2010/main" val="3563351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Defining a clear vision for the workplace modernization project will identify and help to:</a:t>
            </a:r>
          </a:p>
          <a:p>
            <a:pPr lvl="0"/>
            <a:r>
              <a:rPr lang="en-CA" sz="1200" kern="1200" dirty="0">
                <a:solidFill>
                  <a:schemeClr val="tx1"/>
                </a:solidFill>
                <a:effectLst/>
                <a:latin typeface="+mn-lt"/>
                <a:ea typeface="+mn-ea"/>
                <a:cs typeface="+mn-cs"/>
              </a:rPr>
              <a:t>- Define the experience you want your employees to have in the workplace</a:t>
            </a:r>
          </a:p>
          <a:p>
            <a:pPr lvl="0"/>
            <a:r>
              <a:rPr lang="en-CA" sz="1200" kern="1200" dirty="0">
                <a:solidFill>
                  <a:schemeClr val="tx1"/>
                </a:solidFill>
                <a:effectLst/>
                <a:latin typeface="+mn-lt"/>
                <a:ea typeface="+mn-ea"/>
                <a:cs typeface="+mn-cs"/>
              </a:rPr>
              <a:t>- Build alignment for the workplace vision at the leadership level</a:t>
            </a:r>
          </a:p>
          <a:p>
            <a:pPr lvl="0"/>
            <a:r>
              <a:rPr lang="en-CA" sz="1200" kern="1200" dirty="0">
                <a:solidFill>
                  <a:schemeClr val="tx1"/>
                </a:solidFill>
                <a:effectLst/>
                <a:latin typeface="+mn-lt"/>
                <a:ea typeface="+mn-ea"/>
                <a:cs typeface="+mn-cs"/>
              </a:rPr>
              <a:t>- Provide the organization with guidance to take decisions and envision their future (the reason for the change)</a:t>
            </a:r>
          </a:p>
          <a:p>
            <a:pPr lvl="0"/>
            <a:r>
              <a:rPr lang="en-CA" sz="1200" kern="1200" dirty="0">
                <a:solidFill>
                  <a:schemeClr val="tx1"/>
                </a:solidFill>
                <a:effectLst/>
                <a:latin typeface="+mn-lt"/>
                <a:ea typeface="+mn-ea"/>
                <a:cs typeface="+mn-cs"/>
              </a:rPr>
              <a:t>- Reflect the desire to achieve the organization’s overall goals and priorities</a:t>
            </a:r>
          </a:p>
          <a:p>
            <a:pPr lvl="0"/>
            <a:r>
              <a:rPr lang="en-CA" sz="1200" kern="1200" dirty="0">
                <a:solidFill>
                  <a:schemeClr val="tx1"/>
                </a:solidFill>
                <a:effectLst/>
                <a:latin typeface="+mn-lt"/>
                <a:ea typeface="+mn-ea"/>
                <a:cs typeface="+mn-cs"/>
              </a:rPr>
              <a:t>- Explore the future workplace </a:t>
            </a:r>
          </a:p>
          <a:p>
            <a:r>
              <a:rPr lang="en-CA" sz="1200" kern="1200" dirty="0">
                <a:solidFill>
                  <a:schemeClr val="tx1"/>
                </a:solidFill>
                <a:effectLst/>
                <a:latin typeface="+mn-lt"/>
                <a:ea typeface="+mn-ea"/>
                <a:cs typeface="+mn-cs"/>
              </a:rPr>
              <a:t>- Must be embraced by senior management and managers</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27</a:t>
            </a:fld>
            <a:endParaRPr lang="en-US" dirty="0"/>
          </a:p>
        </p:txBody>
      </p:sp>
    </p:spTree>
    <p:extLst>
      <p:ext uri="{BB962C8B-B14F-4D97-AF65-F5344CB8AC3E}">
        <p14:creationId xmlns:p14="http://schemas.microsoft.com/office/powerpoint/2010/main" val="161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An integrated project team is needed to manage </a:t>
            </a:r>
            <a:r>
              <a:rPr lang="en-CA" sz="1200" b="1" i="1" kern="1200" dirty="0">
                <a:solidFill>
                  <a:schemeClr val="tx1"/>
                </a:solidFill>
                <a:effectLst/>
                <a:latin typeface="+mn-lt"/>
                <a:ea typeface="+mn-ea"/>
                <a:cs typeface="+mn-cs"/>
              </a:rPr>
              <a:t>all changes</a:t>
            </a:r>
            <a:r>
              <a:rPr lang="en-CA" sz="1200" i="1"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 the design of our workspaces</a:t>
            </a:r>
          </a:p>
          <a:p>
            <a:pPr lvl="0"/>
            <a:r>
              <a:rPr lang="en-CA" sz="1200" kern="1200" dirty="0">
                <a:solidFill>
                  <a:schemeClr val="tx1"/>
                </a:solidFill>
                <a:effectLst/>
                <a:latin typeface="+mn-lt"/>
                <a:ea typeface="+mn-ea"/>
                <a:cs typeface="+mn-cs"/>
              </a:rPr>
              <a:t>- the technology we use</a:t>
            </a:r>
          </a:p>
          <a:p>
            <a:pPr lvl="0"/>
            <a:r>
              <a:rPr lang="en-CA" sz="1200" kern="1200" dirty="0">
                <a:solidFill>
                  <a:schemeClr val="tx1"/>
                </a:solidFill>
                <a:effectLst/>
                <a:latin typeface="+mn-lt"/>
                <a:ea typeface="+mn-ea"/>
                <a:cs typeface="+mn-cs"/>
              </a:rPr>
              <a:t>- the processes that support our work</a:t>
            </a:r>
          </a:p>
          <a:p>
            <a:pPr lvl="0"/>
            <a:r>
              <a:rPr lang="en-CA" sz="1200" kern="1200" dirty="0">
                <a:solidFill>
                  <a:schemeClr val="tx1"/>
                </a:solidFill>
                <a:effectLst/>
                <a:latin typeface="+mn-lt"/>
                <a:ea typeface="+mn-ea"/>
                <a:cs typeface="+mn-cs"/>
              </a:rPr>
              <a:t>- the culture of our organisations</a:t>
            </a:r>
          </a:p>
          <a:p>
            <a:pPr lvl="0"/>
            <a:r>
              <a:rPr lang="en-CA" sz="1200" kern="1200" dirty="0">
                <a:solidFill>
                  <a:schemeClr val="tx1"/>
                </a:solidFill>
                <a:effectLst/>
                <a:latin typeface="+mn-lt"/>
                <a:ea typeface="+mn-ea"/>
                <a:cs typeface="+mn-cs"/>
              </a:rPr>
              <a:t>- the way we work</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dirty="0"/>
          </a:p>
        </p:txBody>
      </p:sp>
    </p:spTree>
    <p:extLst>
      <p:ext uri="{BB962C8B-B14F-4D97-AF65-F5344CB8AC3E}">
        <p14:creationId xmlns:p14="http://schemas.microsoft.com/office/powerpoint/2010/main" val="3109458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 Perform   an environmental scan to assess which committees are already in place </a:t>
            </a:r>
          </a:p>
          <a:p>
            <a:pPr lvl="0"/>
            <a:r>
              <a:rPr lang="en-CA" sz="1200" kern="1200" dirty="0">
                <a:solidFill>
                  <a:schemeClr val="tx1"/>
                </a:solidFill>
                <a:effectLst/>
                <a:latin typeface="+mn-lt"/>
                <a:ea typeface="+mn-ea"/>
                <a:cs typeface="+mn-cs"/>
              </a:rPr>
              <a:t>- Propose to those established groups to integrate a workplace modernization agenda item to all their meetings </a:t>
            </a:r>
          </a:p>
          <a:p>
            <a:pPr lvl="0"/>
            <a:r>
              <a:rPr lang="en-CA" sz="1200" kern="1200" dirty="0">
                <a:solidFill>
                  <a:schemeClr val="tx1"/>
                </a:solidFill>
                <a:effectLst/>
                <a:latin typeface="+mn-lt"/>
                <a:ea typeface="+mn-ea"/>
                <a:cs typeface="+mn-cs"/>
              </a:rPr>
              <a:t>- If required, create terms of references (</a:t>
            </a:r>
            <a:r>
              <a:rPr lang="en-CA" sz="1200" kern="1200" dirty="0" err="1">
                <a:solidFill>
                  <a:schemeClr val="tx1"/>
                </a:solidFill>
                <a:effectLst/>
                <a:latin typeface="+mn-lt"/>
                <a:ea typeface="+mn-ea"/>
                <a:cs typeface="+mn-cs"/>
              </a:rPr>
              <a:t>ToR</a:t>
            </a:r>
            <a:r>
              <a:rPr lang="en-CA" sz="1200" kern="1200" dirty="0">
                <a:solidFill>
                  <a:schemeClr val="tx1"/>
                </a:solidFill>
                <a:effectLst/>
                <a:latin typeface="+mn-lt"/>
                <a:ea typeface="+mn-ea"/>
                <a:cs typeface="+mn-cs"/>
              </a:rPr>
              <a:t>) for each of the groups and ensure roles and responsibilities are clear </a:t>
            </a:r>
          </a:p>
          <a:p>
            <a:pPr lvl="0"/>
            <a:r>
              <a:rPr lang="en-CA" sz="1200" kern="1200" dirty="0">
                <a:solidFill>
                  <a:schemeClr val="tx1"/>
                </a:solidFill>
                <a:effectLst/>
                <a:latin typeface="+mn-lt"/>
                <a:ea typeface="+mn-ea"/>
                <a:cs typeface="+mn-cs"/>
              </a:rPr>
              <a:t>- Perform a gap analysis for each of the groups to define their needs in terms of training, tooling requirements, support, coaching, etc.</a:t>
            </a:r>
          </a:p>
          <a:p>
            <a:r>
              <a:rPr lang="en-CA" sz="1200" kern="1200" dirty="0">
                <a:solidFill>
                  <a:schemeClr val="tx1"/>
                </a:solidFill>
                <a:effectLst/>
                <a:latin typeface="+mn-lt"/>
                <a:ea typeface="+mn-ea"/>
                <a:cs typeface="+mn-cs"/>
              </a:rPr>
              <a:t> - Insert text about the importance of setting up governance (look in roadmap doc once it has been updated by </a:t>
            </a:r>
            <a:r>
              <a:rPr lang="en-CA" sz="1200" kern="1200" dirty="0" err="1">
                <a:solidFill>
                  <a:schemeClr val="tx1"/>
                </a:solidFill>
                <a:effectLst/>
                <a:latin typeface="+mn-lt"/>
                <a:ea typeface="+mn-ea"/>
                <a:cs typeface="+mn-cs"/>
              </a:rPr>
              <a:t>Fred+Tara</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 - Here is what we have in the roadmap: </a:t>
            </a:r>
            <a:r>
              <a:rPr lang="en-CA" sz="1200" u="sng" kern="1200" dirty="0">
                <a:solidFill>
                  <a:schemeClr val="tx1"/>
                </a:solidFill>
                <a:effectLst/>
                <a:latin typeface="+mn-lt"/>
                <a:ea typeface="+mn-ea"/>
                <a:cs typeface="+mn-cs"/>
                <a:hlinkClick r:id="rId3"/>
              </a:rPr>
              <a:t>https://www.gcpedia.gc.ca/wiki/Modernization_Roadmap_How_do_I_do_that_2.4</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29</a:t>
            </a:fld>
            <a:endParaRPr lang="en-US" dirty="0"/>
          </a:p>
        </p:txBody>
      </p:sp>
    </p:spTree>
    <p:extLst>
      <p:ext uri="{BB962C8B-B14F-4D97-AF65-F5344CB8AC3E}">
        <p14:creationId xmlns:p14="http://schemas.microsoft.com/office/powerpoint/2010/main" val="2425001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introduce you to our team. The 2 of us form the National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expertise for workplace transformation and enablement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 the fit-up program of </a:t>
            </a:r>
            <a:r>
              <a:rPr lang="en-US" sz="1200" kern="1200" dirty="0" err="1">
                <a:solidFill>
                  <a:schemeClr val="tx1"/>
                </a:solidFill>
                <a:effectLst/>
                <a:latin typeface="+mn-lt"/>
                <a:ea typeface="+mn-ea"/>
                <a:cs typeface="+mn-cs"/>
              </a:rPr>
              <a:t>GCworkplace</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what do we offer?</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Usually, we’ll work directly with the departmental project team / project sponsor to introduce the </a:t>
            </a:r>
            <a:r>
              <a:rPr lang="en-CA" sz="1200" kern="1200" dirty="0" err="1">
                <a:solidFill>
                  <a:schemeClr val="tx1"/>
                </a:solidFill>
                <a:effectLst/>
                <a:latin typeface="+mn-lt"/>
                <a:ea typeface="+mn-ea"/>
                <a:cs typeface="+mn-cs"/>
              </a:rPr>
              <a:t>Gcworkplace</a:t>
            </a:r>
            <a:r>
              <a:rPr lang="en-CA" sz="1200" kern="1200" dirty="0">
                <a:solidFill>
                  <a:schemeClr val="tx1"/>
                </a:solidFill>
                <a:effectLst/>
                <a:latin typeface="+mn-lt"/>
                <a:ea typeface="+mn-ea"/>
                <a:cs typeface="+mn-cs"/>
              </a:rPr>
              <a:t> onboarding and foundation.</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 give advice and support, we continuously develop tools which we share on different platforms and we provide coaching through your Workplace modernization.</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5205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CA" sz="1200" kern="1200" dirty="0">
                <a:solidFill>
                  <a:schemeClr val="tx1"/>
                </a:solidFill>
                <a:effectLst/>
                <a:latin typeface="+mn-lt"/>
                <a:ea typeface="+mn-ea"/>
                <a:cs typeface="+mn-cs"/>
              </a:rPr>
              <a:t>T&amp;E sharing group:</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Are you part of an integrated project team and have questions on specific topics such as HR, IT, IM, Security, Facilities, etc.? Are you a project leader or project manager who wants to share his/her experience?</a:t>
            </a:r>
          </a:p>
          <a:p>
            <a:r>
              <a:rPr lang="en-CA" sz="1200" kern="1200" dirty="0">
                <a:solidFill>
                  <a:schemeClr val="tx1"/>
                </a:solidFill>
                <a:effectLst/>
                <a:latin typeface="+mn-lt"/>
                <a:ea typeface="+mn-ea"/>
                <a:cs typeface="+mn-cs"/>
              </a:rPr>
              <a:t>If you answered YES to any of these questions, or are simply curious to learn more, follow this link: </a:t>
            </a:r>
            <a:r>
              <a:rPr lang="en-CA" sz="1200" u="sng" kern="1200" dirty="0">
                <a:solidFill>
                  <a:schemeClr val="tx1"/>
                </a:solidFill>
                <a:effectLst/>
                <a:latin typeface="+mn-lt"/>
                <a:ea typeface="+mn-ea"/>
                <a:cs typeface="+mn-cs"/>
                <a:hlinkClick r:id="rId3"/>
              </a:rPr>
              <a:t>GCworkplace Transformation and Enablement Sharing Group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060878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Now let’s come back to our client modernization roadmap for a minute and see how our tools fit in. </a:t>
            </a:r>
          </a:p>
        </p:txBody>
      </p:sp>
      <p:sp>
        <p:nvSpPr>
          <p:cNvPr id="4" name="Slide Number Placeholder 3"/>
          <p:cNvSpPr>
            <a:spLocks noGrp="1"/>
          </p:cNvSpPr>
          <p:nvPr>
            <p:ph type="sldNum" sz="quarter" idx="10"/>
          </p:nvPr>
        </p:nvSpPr>
        <p:spPr/>
        <p:txBody>
          <a:bodyPr/>
          <a:lstStyle/>
          <a:p>
            <a:fld id="{88E43D87-642E-41E6-883D-505FADC0F149}" type="slidenum">
              <a:rPr lang="en-CA" smtClean="0"/>
              <a:t>33</a:t>
            </a:fld>
            <a:endParaRPr lang="en-CA" dirty="0"/>
          </a:p>
        </p:txBody>
      </p:sp>
    </p:spTree>
    <p:extLst>
      <p:ext uri="{BB962C8B-B14F-4D97-AF65-F5344CB8AC3E}">
        <p14:creationId xmlns:p14="http://schemas.microsoft.com/office/powerpoint/2010/main" val="75189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Personalize</a:t>
            </a:r>
            <a:r>
              <a:rPr lang="en-US" baseline="0" dirty="0"/>
              <a:t> as necessary. </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3</a:t>
            </a:fld>
            <a:endParaRPr lang="en-US" dirty="0"/>
          </a:p>
        </p:txBody>
      </p:sp>
    </p:spTree>
    <p:extLst>
      <p:ext uri="{BB962C8B-B14F-4D97-AF65-F5344CB8AC3E}">
        <p14:creationId xmlns:p14="http://schemas.microsoft.com/office/powerpoint/2010/main" val="1262083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In </a:t>
            </a:r>
            <a:r>
              <a:rPr lang="fr-CA" dirty="0" err="1"/>
              <a:t>order</a:t>
            </a:r>
            <a:r>
              <a:rPr lang="fr-CA" dirty="0"/>
              <a:t> to</a:t>
            </a:r>
            <a:r>
              <a:rPr lang="fr-CA" baseline="0" dirty="0"/>
              <a:t> </a:t>
            </a:r>
            <a:r>
              <a:rPr lang="fr-CA" baseline="0" dirty="0" err="1"/>
              <a:t>build</a:t>
            </a:r>
            <a:r>
              <a:rPr lang="fr-CA" baseline="0" dirty="0"/>
              <a:t> </a:t>
            </a:r>
            <a:r>
              <a:rPr lang="fr-CA" baseline="0" dirty="0" err="1"/>
              <a:t>general</a:t>
            </a:r>
            <a:r>
              <a:rPr lang="fr-CA" baseline="0" dirty="0"/>
              <a:t> </a:t>
            </a:r>
            <a:r>
              <a:rPr lang="fr-CA" baseline="0" dirty="0" err="1"/>
              <a:t>awarennes</a:t>
            </a:r>
            <a:r>
              <a:rPr lang="fr-CA" baseline="0" dirty="0"/>
              <a:t> of the GCworkplace, </a:t>
            </a:r>
            <a:r>
              <a:rPr lang="fr-CA" baseline="0" dirty="0" err="1"/>
              <a:t>there</a:t>
            </a:r>
            <a:r>
              <a:rPr lang="fr-CA" baseline="0" dirty="0"/>
              <a:t> are </a:t>
            </a:r>
            <a:r>
              <a:rPr lang="fr-CA" baseline="0" dirty="0" err="1"/>
              <a:t>different</a:t>
            </a:r>
            <a:r>
              <a:rPr lang="fr-CA" baseline="0" dirty="0"/>
              <a:t> </a:t>
            </a:r>
            <a:r>
              <a:rPr lang="fr-CA" baseline="0" dirty="0" err="1"/>
              <a:t>resources</a:t>
            </a:r>
            <a:r>
              <a:rPr lang="fr-CA" baseline="0" dirty="0"/>
              <a:t> </a:t>
            </a:r>
            <a:r>
              <a:rPr lang="fr-CA" baseline="0" dirty="0" err="1"/>
              <a:t>available</a:t>
            </a:r>
            <a:r>
              <a:rPr lang="fr-CA" baseline="0" dirty="0"/>
              <a:t> on the </a:t>
            </a:r>
            <a:r>
              <a:rPr lang="fr-CA" baseline="0" dirty="0" err="1"/>
              <a:t>Gcworkplace</a:t>
            </a:r>
            <a:r>
              <a:rPr lang="fr-CA" baseline="0" dirty="0"/>
              <a:t> </a:t>
            </a:r>
            <a:r>
              <a:rPr lang="fr-CA" baseline="0" dirty="0" err="1"/>
              <a:t>Gcpedia</a:t>
            </a:r>
            <a:r>
              <a:rPr lang="fr-CA" baseline="0" dirty="0"/>
              <a:t> page. </a:t>
            </a:r>
            <a:endParaRPr lang="en-CA" baseline="0" dirty="0"/>
          </a:p>
          <a:p>
            <a:endParaRPr lang="fr-CA" baseline="0" dirty="0"/>
          </a:p>
          <a:p>
            <a:r>
              <a:rPr lang="fr-CA" baseline="0" dirty="0"/>
              <a:t>The Project Story Collection </a:t>
            </a:r>
            <a:r>
              <a:rPr lang="fr-CA" baseline="0" dirty="0" err="1"/>
              <a:t>is</a:t>
            </a:r>
            <a:r>
              <a:rPr lang="fr-CA" baseline="0" dirty="0"/>
              <a:t> a </a:t>
            </a:r>
            <a:r>
              <a:rPr lang="en-CA" dirty="0">
                <a:effectLst/>
              </a:rPr>
              <a:t>collection of stories about recently modernized workplaces. You</a:t>
            </a:r>
            <a:r>
              <a:rPr lang="en-CA" baseline="0" dirty="0">
                <a:effectLst/>
              </a:rPr>
              <a:t> can e</a:t>
            </a:r>
            <a:r>
              <a:rPr lang="en-CA" dirty="0">
                <a:effectLst/>
              </a:rPr>
              <a:t>xplore and learn about these workplaces through different perspectives: leaders, project team members, and most importantly, through employees that are changing the way they work.</a:t>
            </a:r>
          </a:p>
          <a:p>
            <a:endParaRPr lang="fr-CA" baseline="0" dirty="0">
              <a:effectLst/>
            </a:endParaRPr>
          </a:p>
          <a:p>
            <a:r>
              <a:rPr lang="fr-CA" baseline="0" dirty="0">
                <a:effectLst/>
              </a:rPr>
              <a:t>Testimonials </a:t>
            </a:r>
            <a:r>
              <a:rPr lang="en-CA" dirty="0">
                <a:effectLst/>
              </a:rPr>
              <a:t>is a series of testimonials in the form of short texts, videos or photos created by GC employees for GC employees. </a:t>
            </a:r>
          </a:p>
          <a:p>
            <a:endParaRPr lang="fr-CA" baseline="0" dirty="0">
              <a:effectLst/>
            </a:endParaRPr>
          </a:p>
          <a:p>
            <a:r>
              <a:rPr lang="fr-CA" baseline="0" dirty="0">
                <a:effectLst/>
              </a:rPr>
              <a:t>The </a:t>
            </a:r>
            <a:r>
              <a:rPr lang="fr-CA" baseline="0" dirty="0" err="1">
                <a:effectLst/>
              </a:rPr>
              <a:t>youtube</a:t>
            </a:r>
            <a:r>
              <a:rPr lang="fr-CA" baseline="0" dirty="0">
                <a:effectLst/>
              </a:rPr>
              <a:t> playlist </a:t>
            </a:r>
            <a:r>
              <a:rPr lang="fr-CA" baseline="0" dirty="0" err="1">
                <a:effectLst/>
              </a:rPr>
              <a:t>is</a:t>
            </a:r>
            <a:r>
              <a:rPr lang="fr-CA" baseline="0" dirty="0">
                <a:effectLst/>
              </a:rPr>
              <a:t> a </a:t>
            </a:r>
            <a:r>
              <a:rPr lang="fr-CA" baseline="0" dirty="0" err="1">
                <a:effectLst/>
              </a:rPr>
              <a:t>series</a:t>
            </a:r>
            <a:r>
              <a:rPr lang="fr-CA" baseline="0" dirty="0">
                <a:effectLst/>
              </a:rPr>
              <a:t> of short </a:t>
            </a:r>
            <a:r>
              <a:rPr lang="fr-CA" baseline="0" dirty="0" err="1">
                <a:effectLst/>
              </a:rPr>
              <a:t>videos</a:t>
            </a:r>
            <a:r>
              <a:rPr lang="fr-CA" baseline="0" dirty="0">
                <a:effectLst/>
              </a:rPr>
              <a:t> (2 to 4 </a:t>
            </a:r>
            <a:r>
              <a:rPr lang="fr-CA" baseline="0" dirty="0" err="1">
                <a:effectLst/>
              </a:rPr>
              <a:t>mins</a:t>
            </a:r>
            <a:r>
              <a:rPr lang="fr-CA" baseline="0" dirty="0">
                <a:effectLst/>
              </a:rPr>
              <a:t>) about </a:t>
            </a:r>
            <a:r>
              <a:rPr lang="fr-CA" baseline="0" dirty="0" err="1">
                <a:effectLst/>
              </a:rPr>
              <a:t>different</a:t>
            </a:r>
            <a:r>
              <a:rPr lang="fr-CA" baseline="0" dirty="0">
                <a:effectLst/>
              </a:rPr>
              <a:t> </a:t>
            </a:r>
            <a:r>
              <a:rPr lang="fr-CA" baseline="0" dirty="0" err="1">
                <a:effectLst/>
              </a:rPr>
              <a:t>experiences</a:t>
            </a:r>
            <a:r>
              <a:rPr lang="fr-CA" baseline="0" dirty="0">
                <a:effectLst/>
              </a:rPr>
              <a:t> of </a:t>
            </a:r>
            <a:r>
              <a:rPr lang="fr-CA" baseline="0" dirty="0" err="1">
                <a:effectLst/>
              </a:rPr>
              <a:t>Gcworkplace</a:t>
            </a:r>
            <a:r>
              <a:rPr lang="fr-CA" baseline="0" dirty="0">
                <a:effectLst/>
              </a:rPr>
              <a:t>. </a:t>
            </a:r>
          </a:p>
          <a:p>
            <a:endParaRPr lang="fr-CA" baseline="0" dirty="0">
              <a:effectLst/>
            </a:endParaRPr>
          </a:p>
          <a:p>
            <a:r>
              <a:rPr lang="fr-CA" baseline="0" dirty="0">
                <a:effectLst/>
              </a:rPr>
              <a:t>The Center of </a:t>
            </a:r>
            <a:r>
              <a:rPr lang="fr-CA" baseline="0" dirty="0" err="1">
                <a:effectLst/>
              </a:rPr>
              <a:t>Gcworkplace</a:t>
            </a:r>
            <a:r>
              <a:rPr lang="fr-CA" baseline="0" dirty="0">
                <a:effectLst/>
              </a:rPr>
              <a:t> Innovation </a:t>
            </a:r>
            <a:r>
              <a:rPr lang="fr-CA" baseline="0" dirty="0" err="1">
                <a:effectLst/>
              </a:rPr>
              <a:t>is</a:t>
            </a:r>
            <a:r>
              <a:rPr lang="fr-CA" baseline="0" dirty="0">
                <a:effectLst/>
              </a:rPr>
              <a:t> </a:t>
            </a:r>
            <a:r>
              <a:rPr lang="fr-CA" baseline="0" dirty="0" err="1">
                <a:effectLst/>
              </a:rPr>
              <a:t>located</a:t>
            </a:r>
            <a:r>
              <a:rPr lang="fr-CA" baseline="0" dirty="0">
                <a:effectLst/>
              </a:rPr>
              <a:t> at 191 Place du Portage and </a:t>
            </a:r>
            <a:r>
              <a:rPr lang="fr-CA" baseline="0" dirty="0" err="1">
                <a:effectLst/>
              </a:rPr>
              <a:t>its</a:t>
            </a:r>
            <a:r>
              <a:rPr lang="fr-CA" baseline="0" dirty="0">
                <a:effectLst/>
              </a:rPr>
              <a:t> </a:t>
            </a:r>
            <a:r>
              <a:rPr lang="en-CA" dirty="0">
                <a:effectLst/>
              </a:rPr>
              <a:t>mandate is to foster knowledge transfer and innovation as well as develop new concepts and tools for the Government of Canada (GC) workplace in collaboration with GC departments, agencies and external partners. The Centre</a:t>
            </a:r>
            <a:r>
              <a:rPr lang="en-CA" baseline="0" dirty="0">
                <a:effectLst/>
              </a:rPr>
              <a:t> offers tours, training sessions, workshops, and you can host meetings there too! (pre-</a:t>
            </a:r>
            <a:r>
              <a:rPr lang="en-CA" baseline="0" dirty="0" err="1">
                <a:effectLst/>
              </a:rPr>
              <a:t>covid</a:t>
            </a:r>
            <a:r>
              <a:rPr lang="en-CA" baseline="0" dirty="0">
                <a:effectLst/>
              </a:rPr>
              <a:t>)</a:t>
            </a:r>
          </a:p>
          <a:p>
            <a:endParaRPr lang="fr-CA" baseline="0" dirty="0">
              <a:effectLst/>
            </a:endParaRPr>
          </a:p>
          <a:p>
            <a:r>
              <a:rPr lang="fr-CA" baseline="0" dirty="0" err="1">
                <a:effectLst/>
              </a:rPr>
              <a:t>Gccoworking</a:t>
            </a:r>
            <a:r>
              <a:rPr lang="fr-CA" baseline="0" dirty="0">
                <a:effectLst/>
              </a:rPr>
              <a:t>: </a:t>
            </a:r>
            <a:r>
              <a:rPr lang="fr-CA" baseline="0" dirty="0" err="1">
                <a:effectLst/>
              </a:rPr>
              <a:t>there</a:t>
            </a:r>
            <a:r>
              <a:rPr lang="fr-CA" baseline="0" dirty="0">
                <a:effectLst/>
              </a:rPr>
              <a:t> a 5 GC </a:t>
            </a:r>
            <a:r>
              <a:rPr lang="fr-CA" baseline="0" dirty="0" err="1">
                <a:effectLst/>
              </a:rPr>
              <a:t>coworking</a:t>
            </a:r>
            <a:r>
              <a:rPr lang="fr-CA" baseline="0" dirty="0">
                <a:effectLst/>
              </a:rPr>
              <a:t> locations </a:t>
            </a:r>
            <a:r>
              <a:rPr lang="fr-CA" baseline="0" dirty="0" err="1">
                <a:effectLst/>
              </a:rPr>
              <a:t>across</a:t>
            </a:r>
            <a:r>
              <a:rPr lang="fr-CA" baseline="0" dirty="0">
                <a:effectLst/>
              </a:rPr>
              <a:t> the NCA.  </a:t>
            </a:r>
            <a:r>
              <a:rPr lang="en-CA" dirty="0" err="1">
                <a:effectLst/>
              </a:rPr>
              <a:t>GCcoworking</a:t>
            </a:r>
            <a:r>
              <a:rPr lang="en-CA" dirty="0">
                <a:effectLst/>
              </a:rPr>
              <a:t> is a common (or shared) GC workplace where GC employees may work as an alternative to their homes or to their usual central workplace locations, or as a touchdown point between meetings. They support</a:t>
            </a:r>
            <a:r>
              <a:rPr lang="en-CA" baseline="0" dirty="0">
                <a:effectLst/>
              </a:rPr>
              <a:t> the </a:t>
            </a:r>
            <a:r>
              <a:rPr lang="en-CA" baseline="0" dirty="0" err="1">
                <a:effectLst/>
              </a:rPr>
              <a:t>Gcworkpalce</a:t>
            </a:r>
            <a:r>
              <a:rPr lang="en-CA" baseline="0" dirty="0">
                <a:effectLst/>
              </a:rPr>
              <a:t> vision and provide clients with opportunities to achieve the </a:t>
            </a:r>
            <a:r>
              <a:rPr lang="en-CA" baseline="0" dirty="0" err="1">
                <a:effectLst/>
              </a:rPr>
              <a:t>Gcworkplace</a:t>
            </a:r>
            <a:r>
              <a:rPr lang="en-CA" baseline="0" dirty="0">
                <a:effectLst/>
              </a:rPr>
              <a:t> vision. </a:t>
            </a:r>
          </a:p>
          <a:p>
            <a:endParaRPr lang="fr-CA" baseline="0" dirty="0">
              <a:effectLst/>
            </a:endParaRPr>
          </a:p>
          <a:p>
            <a:r>
              <a:rPr lang="fr-CA" baseline="0" dirty="0">
                <a:effectLst/>
              </a:rPr>
              <a:t>Due to COVID, all </a:t>
            </a:r>
            <a:r>
              <a:rPr lang="fr-CA" baseline="0" dirty="0" err="1">
                <a:effectLst/>
              </a:rPr>
              <a:t>Gccoworking</a:t>
            </a:r>
            <a:r>
              <a:rPr lang="fr-CA" baseline="0" dirty="0">
                <a:effectLst/>
              </a:rPr>
              <a:t> sites are </a:t>
            </a:r>
            <a:r>
              <a:rPr lang="fr-CA" baseline="0" dirty="0" err="1">
                <a:effectLst/>
              </a:rPr>
              <a:t>presently</a:t>
            </a:r>
            <a:r>
              <a:rPr lang="fr-CA" baseline="0" dirty="0">
                <a:effectLst/>
              </a:rPr>
              <a:t> </a:t>
            </a:r>
            <a:r>
              <a:rPr lang="fr-CA" baseline="0" dirty="0" err="1">
                <a:effectLst/>
              </a:rPr>
              <a:t>closed</a:t>
            </a:r>
            <a:endParaRPr lang="fr-CA" baseline="0" dirty="0">
              <a:effectLst/>
            </a:endParaRPr>
          </a:p>
          <a:p>
            <a:endParaRPr lang="fr-CA" baseline="0" dirty="0">
              <a:effectLst/>
            </a:endParaRPr>
          </a:p>
          <a:p>
            <a:r>
              <a:rPr lang="fr-CA" baseline="0" dirty="0" err="1">
                <a:effectLst/>
              </a:rPr>
              <a:t>Gcworkplace</a:t>
            </a:r>
            <a:r>
              <a:rPr lang="fr-CA" baseline="0" dirty="0">
                <a:effectLst/>
              </a:rPr>
              <a:t> Academy </a:t>
            </a:r>
            <a:r>
              <a:rPr lang="en-CA" dirty="0">
                <a:effectLst/>
              </a:rPr>
              <a:t>is the “Hub” for everything GCworkplace. We started this journey of creating a GCworkplace learning environment for public servants so that everyone could be informed about the new design, innovative changes, and how to navigate in new surroundings. There is a learning road map for all groups: employees, manager, leaders and designers. This platform</a:t>
            </a:r>
            <a:r>
              <a:rPr lang="en-CA" baseline="0" dirty="0">
                <a:effectLst/>
              </a:rPr>
              <a:t> will eventually include workshops and Virtual tours.</a:t>
            </a:r>
            <a:endParaRPr lang="fr-CA"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34</a:t>
            </a:fld>
            <a:endParaRPr lang="en-US" dirty="0"/>
          </a:p>
        </p:txBody>
      </p:sp>
    </p:spTree>
    <p:extLst>
      <p:ext uri="{BB962C8B-B14F-4D97-AF65-F5344CB8AC3E}">
        <p14:creationId xmlns:p14="http://schemas.microsoft.com/office/powerpoint/2010/main" val="1412459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Onboarding Presentation</a:t>
            </a:r>
            <a:r>
              <a:rPr lang="fr-CA" baseline="0" dirty="0"/>
              <a:t> </a:t>
            </a:r>
            <a:r>
              <a:rPr lang="fr-CA" baseline="0" dirty="0" err="1"/>
              <a:t>is</a:t>
            </a:r>
            <a:r>
              <a:rPr lang="fr-CA" baseline="0" dirty="0"/>
              <a:t> </a:t>
            </a:r>
            <a:r>
              <a:rPr lang="fr-CA" baseline="0" dirty="0" err="1"/>
              <a:t>generally</a:t>
            </a:r>
            <a:r>
              <a:rPr lang="fr-CA" baseline="0" dirty="0"/>
              <a:t> the first of a </a:t>
            </a:r>
            <a:r>
              <a:rPr lang="fr-CA" baseline="0" dirty="0" err="1"/>
              <a:t>series</a:t>
            </a:r>
            <a:r>
              <a:rPr lang="fr-CA" baseline="0" dirty="0"/>
              <a:t> of </a:t>
            </a:r>
            <a:r>
              <a:rPr lang="fr-CA" baseline="0" dirty="0" err="1"/>
              <a:t>presentations</a:t>
            </a:r>
            <a:r>
              <a:rPr lang="fr-CA" baseline="0" dirty="0"/>
              <a:t>: the </a:t>
            </a:r>
            <a:r>
              <a:rPr lang="fr-CA" baseline="0" dirty="0" err="1"/>
              <a:t>following</a:t>
            </a:r>
            <a:r>
              <a:rPr lang="fr-CA" baseline="0" dirty="0"/>
              <a:t> </a:t>
            </a:r>
            <a:r>
              <a:rPr lang="fr-CA" baseline="0" dirty="0" err="1"/>
              <a:t>usually</a:t>
            </a:r>
            <a:r>
              <a:rPr lang="fr-CA" baseline="0" dirty="0"/>
              <a:t> are an in-</a:t>
            </a:r>
            <a:r>
              <a:rPr lang="fr-CA" baseline="0" dirty="0" err="1"/>
              <a:t>depth</a:t>
            </a:r>
            <a:r>
              <a:rPr lang="fr-CA" baseline="0" dirty="0"/>
              <a:t> T&amp;E presentation, </a:t>
            </a:r>
            <a:r>
              <a:rPr lang="fr-CA" baseline="0" dirty="0" err="1"/>
              <a:t>including</a:t>
            </a:r>
            <a:r>
              <a:rPr lang="fr-CA" baseline="0" dirty="0"/>
              <a:t> a description </a:t>
            </a:r>
            <a:r>
              <a:rPr lang="fr-CA" baseline="0" dirty="0" err="1"/>
              <a:t>our</a:t>
            </a:r>
            <a:r>
              <a:rPr lang="fr-CA" baseline="0" dirty="0"/>
              <a:t> </a:t>
            </a:r>
            <a:r>
              <a:rPr lang="fr-CA" baseline="0" dirty="0" err="1"/>
              <a:t>tools</a:t>
            </a:r>
            <a:r>
              <a:rPr lang="fr-CA" baseline="0" dirty="0"/>
              <a:t> (</a:t>
            </a:r>
            <a:r>
              <a:rPr lang="fr-CA" baseline="0" dirty="0" err="1"/>
              <a:t>deepdive</a:t>
            </a:r>
            <a:r>
              <a:rPr lang="fr-CA" baseline="0" dirty="0"/>
              <a:t>), a CM presentation and an ID presentation.</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35</a:t>
            </a:fld>
            <a:endParaRPr lang="en-US" dirty="0"/>
          </a:p>
        </p:txBody>
      </p:sp>
    </p:spTree>
    <p:extLst>
      <p:ext uri="{BB962C8B-B14F-4D97-AF65-F5344CB8AC3E}">
        <p14:creationId xmlns:p14="http://schemas.microsoft.com/office/powerpoint/2010/main" val="27713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This presentation</a:t>
            </a:r>
            <a:r>
              <a:rPr lang="fr-CA" baseline="0" dirty="0"/>
              <a:t> </a:t>
            </a:r>
            <a:r>
              <a:rPr lang="fr-CA" baseline="0" dirty="0" err="1"/>
              <a:t>requires</a:t>
            </a:r>
            <a:r>
              <a:rPr lang="fr-CA" baseline="0" dirty="0"/>
              <a:t> </a:t>
            </a:r>
            <a:r>
              <a:rPr lang="fr-CA" baseline="0" dirty="0" err="1"/>
              <a:t>homework</a:t>
            </a:r>
            <a:r>
              <a:rPr lang="fr-CA" baseline="0" dirty="0"/>
              <a:t> </a:t>
            </a:r>
            <a:r>
              <a:rPr lang="fr-CA" baseline="0" dirty="0" err="1"/>
              <a:t>from</a:t>
            </a:r>
            <a:r>
              <a:rPr lang="fr-CA" baseline="0" dirty="0"/>
              <a:t> the client.  </a:t>
            </a:r>
            <a:r>
              <a:rPr lang="fr-CA" baseline="0" dirty="0" err="1"/>
              <a:t>Follow</a:t>
            </a:r>
            <a:r>
              <a:rPr lang="fr-CA" baseline="0" dirty="0"/>
              <a:t> the checklist to for a </a:t>
            </a:r>
            <a:r>
              <a:rPr lang="fr-CA" baseline="0" dirty="0" err="1"/>
              <a:t>successful</a:t>
            </a:r>
            <a:r>
              <a:rPr lang="fr-CA" baseline="0" dirty="0"/>
              <a:t> presentation. </a:t>
            </a:r>
          </a:p>
          <a:p>
            <a:endParaRPr lang="fr-CA"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36</a:t>
            </a:fld>
            <a:endParaRPr lang="en-US" dirty="0"/>
          </a:p>
        </p:txBody>
      </p:sp>
    </p:spTree>
    <p:extLst>
      <p:ext uri="{BB962C8B-B14F-4D97-AF65-F5344CB8AC3E}">
        <p14:creationId xmlns:p14="http://schemas.microsoft.com/office/powerpoint/2010/main" val="874687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a:t>
            </a:r>
            <a:r>
              <a:rPr lang="fr-CA" dirty="0" err="1"/>
              <a:t>creation</a:t>
            </a:r>
            <a:r>
              <a:rPr lang="fr-CA" baseline="0" dirty="0"/>
              <a:t> of a </a:t>
            </a:r>
            <a:r>
              <a:rPr lang="fr-CA" dirty="0"/>
              <a:t>vision</a:t>
            </a:r>
            <a:r>
              <a:rPr lang="fr-CA" baseline="0" dirty="0"/>
              <a:t> </a:t>
            </a:r>
            <a:r>
              <a:rPr lang="fr-CA" baseline="0" dirty="0" err="1"/>
              <a:t>is</a:t>
            </a:r>
            <a:r>
              <a:rPr lang="fr-CA" baseline="0" dirty="0"/>
              <a:t> a crucial </a:t>
            </a:r>
            <a:r>
              <a:rPr lang="fr-CA" baseline="0" dirty="0" err="1"/>
              <a:t>step</a:t>
            </a:r>
            <a:r>
              <a:rPr lang="fr-CA" baseline="0" dirty="0"/>
              <a:t> in </a:t>
            </a:r>
            <a:r>
              <a:rPr lang="fr-CA" baseline="0" dirty="0" err="1"/>
              <a:t>your</a:t>
            </a:r>
            <a:r>
              <a:rPr lang="fr-CA" baseline="0" dirty="0"/>
              <a:t> </a:t>
            </a:r>
            <a:r>
              <a:rPr lang="fr-CA" baseline="0" dirty="0" err="1"/>
              <a:t>journey</a:t>
            </a:r>
            <a:r>
              <a:rPr lang="fr-CA" baseline="0" dirty="0"/>
              <a:t>, </a:t>
            </a:r>
            <a:r>
              <a:rPr lang="fr-CA" baseline="0" dirty="0" err="1"/>
              <a:t>it</a:t>
            </a:r>
            <a:r>
              <a:rPr lang="fr-CA" baseline="0" dirty="0"/>
              <a:t> </a:t>
            </a:r>
            <a:r>
              <a:rPr lang="fr-CA" baseline="0" dirty="0" err="1"/>
              <a:t>will</a:t>
            </a:r>
            <a:r>
              <a:rPr lang="fr-CA" baseline="0" dirty="0"/>
              <a:t> </a:t>
            </a:r>
            <a:r>
              <a:rPr lang="fr-CA" baseline="0" dirty="0" err="1"/>
              <a:t>enable</a:t>
            </a:r>
            <a:r>
              <a:rPr lang="fr-CA" baseline="0" dirty="0"/>
              <a:t> key </a:t>
            </a:r>
            <a:r>
              <a:rPr lang="fr-CA" baseline="0" dirty="0" err="1"/>
              <a:t>decisions</a:t>
            </a:r>
            <a:r>
              <a:rPr lang="fr-CA" baseline="0" dirty="0"/>
              <a:t> for change management, design and </a:t>
            </a:r>
            <a:r>
              <a:rPr lang="fr-CA" baseline="0" dirty="0" err="1"/>
              <a:t>stakeholder</a:t>
            </a:r>
            <a:r>
              <a:rPr lang="fr-CA" baseline="0" dirty="0"/>
              <a:t> engagement all </a:t>
            </a:r>
            <a:r>
              <a:rPr lang="fr-CA" baseline="0" dirty="0" err="1"/>
              <a:t>throughout</a:t>
            </a:r>
            <a:r>
              <a:rPr lang="fr-CA" baseline="0" dirty="0"/>
              <a:t> the </a:t>
            </a:r>
            <a:r>
              <a:rPr lang="fr-CA" baseline="0" dirty="0" err="1"/>
              <a:t>process</a:t>
            </a:r>
            <a:r>
              <a:rPr lang="fr-CA"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This vision </a:t>
            </a:r>
            <a:r>
              <a:rPr lang="fr-CA" baseline="0" dirty="0" err="1"/>
              <a:t>board</a:t>
            </a:r>
            <a:r>
              <a:rPr lang="fr-CA" baseline="0" dirty="0"/>
              <a:t> </a:t>
            </a:r>
            <a:r>
              <a:rPr lang="fr-CA" baseline="0" dirty="0" err="1"/>
              <a:t>is</a:t>
            </a:r>
            <a:r>
              <a:rPr lang="fr-CA" baseline="0" dirty="0"/>
              <a:t> to help </a:t>
            </a:r>
            <a:r>
              <a:rPr lang="fr-CA" baseline="0" dirty="0" err="1"/>
              <a:t>you</a:t>
            </a:r>
            <a:r>
              <a:rPr lang="fr-CA" baseline="0" dirty="0"/>
              <a:t> </a:t>
            </a:r>
            <a:r>
              <a:rPr lang="fr-CA" baseline="0" dirty="0" err="1"/>
              <a:t>create</a:t>
            </a:r>
            <a:r>
              <a:rPr lang="fr-CA" baseline="0" dirty="0"/>
              <a:t> </a:t>
            </a:r>
            <a:r>
              <a:rPr lang="fr-CA" baseline="0" dirty="0" err="1"/>
              <a:t>your</a:t>
            </a:r>
            <a:r>
              <a:rPr lang="fr-CA" baseline="0" dirty="0"/>
              <a:t> vision </a:t>
            </a:r>
            <a:r>
              <a:rPr lang="fr-CA" baseline="0" dirty="0" err="1"/>
              <a:t>statement</a:t>
            </a:r>
            <a:r>
              <a:rPr lang="fr-CA" baseline="0" dirty="0"/>
              <a:t> (8th out of 10 of the </a:t>
            </a:r>
            <a:r>
              <a:rPr lang="fr-CA" baseline="0" dirty="0" err="1"/>
              <a:t>step</a:t>
            </a:r>
            <a:r>
              <a:rPr lang="fr-CA" baseline="0" dirty="0"/>
              <a:t> in the vision tool)</a:t>
            </a:r>
            <a:endParaRPr lang="en-CA" dirty="0"/>
          </a:p>
          <a:p>
            <a:endParaRPr lang="fr-CA" baseline="0" dirty="0"/>
          </a:p>
          <a:p>
            <a:r>
              <a:rPr lang="fr-CA" baseline="0" dirty="0" err="1"/>
              <a:t>Tagline</a:t>
            </a:r>
            <a:r>
              <a:rPr lang="fr-CA" baseline="0" dirty="0"/>
              <a:t>: </a:t>
            </a:r>
            <a:r>
              <a:rPr lang="fr-CA" baseline="0" dirty="0" err="1"/>
              <a:t>catchprase</a:t>
            </a:r>
            <a:r>
              <a:rPr lang="fr-CA" baseline="0" dirty="0"/>
              <a:t>, or slogan, </a:t>
            </a:r>
            <a:r>
              <a:rPr lang="fr-CA" baseline="0" dirty="0" err="1"/>
              <a:t>especially</a:t>
            </a:r>
            <a:r>
              <a:rPr lang="fr-CA" baseline="0" dirty="0"/>
              <a:t> as </a:t>
            </a:r>
            <a:r>
              <a:rPr lang="fr-CA" baseline="0" dirty="0" err="1"/>
              <a:t>used</a:t>
            </a:r>
            <a:r>
              <a:rPr lang="fr-CA" baseline="0" dirty="0"/>
              <a:t> in a punch line of a </a:t>
            </a:r>
            <a:r>
              <a:rPr lang="fr-CA" baseline="0" dirty="0" err="1"/>
              <a:t>joke</a:t>
            </a:r>
            <a:endParaRPr lang="fr-CA" baseline="0" dirty="0"/>
          </a:p>
          <a:p>
            <a:endParaRPr lang="fr-CA"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37</a:t>
            </a:fld>
            <a:endParaRPr lang="en-US" dirty="0"/>
          </a:p>
        </p:txBody>
      </p:sp>
    </p:spTree>
    <p:extLst>
      <p:ext uri="{BB962C8B-B14F-4D97-AF65-F5344CB8AC3E}">
        <p14:creationId xmlns:p14="http://schemas.microsoft.com/office/powerpoint/2010/main" val="845903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created this vision?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2017, a cross-section of teams from PSPC, SSC, TBS, CRA, IRCC, GAC and Price Waterhouse Cooper (PwC) united over a 12-week period at PwC Digital’s Experience Centre in Gatineau. IM, IT, HR, Security, and Facilities and Change Management were also crucial to the process. In other words, the vision was created by GC employees, for GC employees.</a:t>
            </a:r>
          </a:p>
          <a:p>
            <a:r>
              <a:rPr lang="en-CA" sz="1200" kern="1200" dirty="0">
                <a:solidFill>
                  <a:schemeClr val="tx1"/>
                </a:solidFill>
                <a:effectLst/>
                <a:latin typeface="+mn-lt"/>
                <a:ea typeface="+mn-ea"/>
                <a:cs typeface="+mn-cs"/>
              </a:rPr>
              <a:t>Together they looked at best practices from the GC and private workplaces around the world. They brainstormed, planned and created a way forward.</a:t>
            </a:r>
          </a:p>
          <a:p>
            <a:r>
              <a:rPr lang="en-CA" sz="1200" kern="1200" dirty="0">
                <a:solidFill>
                  <a:schemeClr val="tx1"/>
                </a:solidFill>
                <a:effectLst/>
                <a:latin typeface="+mn-lt"/>
                <a:ea typeface="+mn-ea"/>
                <a:cs typeface="+mn-cs"/>
              </a:rPr>
              <a:t>The result of their efforts is this </a:t>
            </a:r>
            <a:r>
              <a:rPr lang="en-CA" sz="1200" b="1" kern="1200" dirty="0">
                <a:solidFill>
                  <a:schemeClr val="tx1"/>
                </a:solidFill>
                <a:effectLst/>
                <a:latin typeface="+mn-lt"/>
                <a:ea typeface="+mn-ea"/>
                <a:cs typeface="+mn-cs"/>
              </a:rPr>
              <a:t>Playbook</a:t>
            </a:r>
            <a:r>
              <a:rPr lang="en-CA" sz="1200" kern="1200" dirty="0">
                <a:solidFill>
                  <a:schemeClr val="tx1"/>
                </a:solidFill>
                <a:effectLst/>
                <a:latin typeface="+mn-lt"/>
                <a:ea typeface="+mn-ea"/>
                <a:cs typeface="+mn-cs"/>
              </a:rPr>
              <a:t>. This playbook is the “go-to” document  for everyone involved in making GCworkplace a reality. It should be an evolving document and be updated as we make progress, ideally on a bi-annual basis.</a:t>
            </a:r>
          </a:p>
          <a:p>
            <a:r>
              <a:rPr lang="en-CA" sz="1200" u="sng" kern="1200" dirty="0">
                <a:solidFill>
                  <a:schemeClr val="tx1"/>
                </a:solidFill>
                <a:effectLst/>
                <a:latin typeface="+mn-lt"/>
                <a:ea typeface="+mn-ea"/>
                <a:cs typeface="+mn-cs"/>
                <a:hlinkClick r:id="rId3"/>
              </a:rPr>
              <a:t>The Transformation Playbook</a:t>
            </a:r>
            <a:r>
              <a:rPr lang="en-CA" sz="1200" kern="1200" dirty="0">
                <a:solidFill>
                  <a:schemeClr val="tx1"/>
                </a:solidFill>
                <a:effectLst/>
                <a:latin typeface="+mn-lt"/>
                <a:ea typeface="+mn-ea"/>
                <a:cs typeface="+mn-cs"/>
              </a:rPr>
              <a:t>, is designed to help the client pinpoint where they are today and what to prioritize to get them to where they want to be. In this tool you will find:</a:t>
            </a:r>
          </a:p>
          <a:p>
            <a:r>
              <a:rPr lang="en-CA" sz="1200" b="1" kern="1200" dirty="0">
                <a:solidFill>
                  <a:schemeClr val="tx1"/>
                </a:solidFill>
                <a:effectLst/>
                <a:latin typeface="+mn-lt"/>
                <a:ea typeface="+mn-ea"/>
                <a:cs typeface="+mn-cs"/>
              </a:rPr>
              <a:t>1) Four Behavioral Personas and Day in the Life Journeys</a:t>
            </a:r>
            <a:r>
              <a:rPr lang="en-CA" sz="1200" kern="1200" dirty="0">
                <a:solidFill>
                  <a:schemeClr val="tx1"/>
                </a:solidFill>
                <a:effectLst/>
                <a:latin typeface="+mn-lt"/>
                <a:ea typeface="+mn-ea"/>
                <a:cs typeface="+mn-cs"/>
              </a:rPr>
              <a:t>: It’s a portrait of Government of Canada employees based on their common needs, wants and how they work. While you may not see yourself in just one persona, they are useful because they represent the real people GCworkplace is designed for.</a:t>
            </a:r>
          </a:p>
          <a:p>
            <a:r>
              <a:rPr lang="en-CA" sz="1200" kern="1200" dirty="0">
                <a:solidFill>
                  <a:schemeClr val="tx1"/>
                </a:solidFill>
                <a:effectLst/>
                <a:latin typeface="+mn-lt"/>
                <a:ea typeface="+mn-ea"/>
                <a:cs typeface="+mn-cs"/>
              </a:rPr>
              <a:t>These are supported by their future state Day in the Life Journeys which illustrate how you can use the physical spaces and tools to suit the different working styles.</a:t>
            </a:r>
          </a:p>
          <a:p>
            <a:r>
              <a:rPr lang="en-CA" sz="1200" kern="1200" dirty="0">
                <a:solidFill>
                  <a:schemeClr val="tx1"/>
                </a:solidFill>
                <a:effectLst/>
                <a:latin typeface="+mn-lt"/>
                <a:ea typeface="+mn-ea"/>
                <a:cs typeface="+mn-cs"/>
              </a:rPr>
              <a:t>Furthermore, there is the GC </a:t>
            </a:r>
            <a:r>
              <a:rPr lang="en-CA" sz="1200" b="1" kern="1200" dirty="0">
                <a:solidFill>
                  <a:schemeClr val="tx1"/>
                </a:solidFill>
                <a:effectLst/>
                <a:latin typeface="+mn-lt"/>
                <a:ea typeface="+mn-ea"/>
                <a:cs typeface="+mn-cs"/>
              </a:rPr>
              <a:t>Workforce Questionnaire Template. </a:t>
            </a:r>
            <a:r>
              <a:rPr lang="en-CA" sz="1200" kern="1200" dirty="0">
                <a:solidFill>
                  <a:schemeClr val="tx1"/>
                </a:solidFill>
                <a:effectLst/>
                <a:latin typeface="+mn-lt"/>
                <a:ea typeface="+mn-ea"/>
                <a:cs typeface="+mn-cs"/>
              </a:rPr>
              <a:t>It’s eight questions you can send to your employees to help you better understand the composition of  your teams – which ultimately drives the prioritization of your action plans. </a:t>
            </a:r>
            <a:r>
              <a:rPr lang="en-CA" sz="1200" i="1" kern="1200" dirty="0">
                <a:solidFill>
                  <a:schemeClr val="tx1"/>
                </a:solidFill>
                <a:effectLst/>
                <a:latin typeface="+mn-lt"/>
                <a:ea typeface="+mn-ea"/>
                <a:cs typeface="+mn-cs"/>
              </a:rPr>
              <a:t>This questionnaire is optional. If not completed, the action plans will still be generated.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2) Five Core Employee Experiences</a:t>
            </a:r>
            <a:r>
              <a:rPr lang="en-CA" sz="1200" kern="1200" dirty="0">
                <a:solidFill>
                  <a:schemeClr val="tx1"/>
                </a:solidFill>
                <a:effectLst/>
                <a:latin typeface="+mn-lt"/>
                <a:ea typeface="+mn-ea"/>
                <a:cs typeface="+mn-cs"/>
              </a:rPr>
              <a:t>: Based on common experiences across all the future state </a:t>
            </a:r>
            <a:r>
              <a:rPr lang="en-CA" sz="1200" i="1" kern="1200" dirty="0">
                <a:solidFill>
                  <a:schemeClr val="tx1"/>
                </a:solidFill>
                <a:effectLst/>
                <a:latin typeface="+mn-lt"/>
                <a:ea typeface="+mn-ea"/>
                <a:cs typeface="+mn-cs"/>
              </a:rPr>
              <a:t>Day in the Life</a:t>
            </a:r>
            <a:r>
              <a:rPr lang="en-CA" sz="1200" kern="1200" dirty="0">
                <a:solidFill>
                  <a:schemeClr val="tx1"/>
                </a:solidFill>
                <a:effectLst/>
                <a:latin typeface="+mn-lt"/>
                <a:ea typeface="+mn-ea"/>
                <a:cs typeface="+mn-cs"/>
              </a:rPr>
              <a:t>  journeys, Five Core Experiences have been identified, experiences that </a:t>
            </a:r>
            <a:r>
              <a:rPr lang="en-CA" sz="1200" u="sng" kern="1200" dirty="0">
                <a:solidFill>
                  <a:schemeClr val="tx1"/>
                </a:solidFill>
                <a:effectLst/>
                <a:latin typeface="+mn-lt"/>
                <a:ea typeface="+mn-ea"/>
                <a:cs typeface="+mn-cs"/>
              </a:rPr>
              <a:t>al</a:t>
            </a:r>
            <a:r>
              <a:rPr lang="en-CA" sz="1200" kern="1200" dirty="0">
                <a:solidFill>
                  <a:schemeClr val="tx1"/>
                </a:solidFill>
                <a:effectLst/>
                <a:latin typeface="+mn-lt"/>
                <a:ea typeface="+mn-ea"/>
                <a:cs typeface="+mn-cs"/>
              </a:rPr>
              <a:t>l departments need to enable in order to achieve the future vision of GCworkplace.</a:t>
            </a:r>
          </a:p>
          <a:p>
            <a:r>
              <a:rPr lang="en-CA" sz="1200" b="1" kern="1200" dirty="0">
                <a:solidFill>
                  <a:schemeClr val="tx1"/>
                </a:solidFill>
                <a:effectLst/>
                <a:latin typeface="+mn-lt"/>
                <a:ea typeface="+mn-ea"/>
                <a:cs typeface="+mn-cs"/>
              </a:rPr>
              <a:t>3) Maturity Assessment and Strategic Action Plans</a:t>
            </a:r>
            <a:r>
              <a:rPr lang="en-CA" sz="1200" kern="1200" dirty="0">
                <a:solidFill>
                  <a:schemeClr val="tx1"/>
                </a:solidFill>
                <a:effectLst/>
                <a:latin typeface="+mn-lt"/>
                <a:ea typeface="+mn-ea"/>
                <a:cs typeface="+mn-cs"/>
              </a:rPr>
              <a:t>: The </a:t>
            </a:r>
            <a:r>
              <a:rPr lang="en-CA" sz="1200" b="1" kern="1200" dirty="0">
                <a:solidFill>
                  <a:schemeClr val="tx1"/>
                </a:solidFill>
                <a:effectLst/>
                <a:latin typeface="+mn-lt"/>
                <a:ea typeface="+mn-ea"/>
                <a:cs typeface="+mn-cs"/>
              </a:rPr>
              <a:t>maturity assessment</a:t>
            </a:r>
            <a:r>
              <a:rPr lang="en-CA" sz="1200" kern="1200" dirty="0">
                <a:solidFill>
                  <a:schemeClr val="tx1"/>
                </a:solidFill>
                <a:effectLst/>
                <a:latin typeface="+mn-lt"/>
                <a:ea typeface="+mn-ea"/>
                <a:cs typeface="+mn-cs"/>
              </a:rPr>
              <a:t> is a tool that generates personalized and prioritized action plans. It helps you understand where you are in relation to GCworkplace and provides you with priorities that you should focus on, based on the 5 core experiences.  The </a:t>
            </a:r>
            <a:r>
              <a:rPr lang="en-US" sz="1200" b="1" kern="1200" dirty="0">
                <a:solidFill>
                  <a:schemeClr val="tx1"/>
                </a:solidFill>
                <a:effectLst/>
                <a:latin typeface="+mn-lt"/>
                <a:ea typeface="+mn-ea"/>
                <a:cs typeface="+mn-cs"/>
              </a:rPr>
              <a:t>GC Maturity Assessment Tool is </a:t>
            </a:r>
            <a:r>
              <a:rPr lang="en-US" sz="1200" kern="1200" dirty="0">
                <a:solidFill>
                  <a:schemeClr val="tx1"/>
                </a:solidFill>
                <a:effectLst/>
                <a:latin typeface="+mn-lt"/>
                <a:ea typeface="+mn-ea"/>
                <a:cs typeface="+mn-cs"/>
              </a:rPr>
              <a:t>a </a:t>
            </a:r>
            <a:r>
              <a:rPr lang="en-CA" sz="1200" kern="1200" dirty="0">
                <a:solidFill>
                  <a:schemeClr val="tx1"/>
                </a:solidFill>
                <a:effectLst/>
                <a:latin typeface="+mn-lt"/>
                <a:ea typeface="+mn-ea"/>
                <a:cs typeface="+mn-cs"/>
              </a:rPr>
              <a:t>tool that takes you step-by-step through a maturity model. Once completed, it creates an overview of the gaps and the steps you need to take to close them (</a:t>
            </a:r>
            <a:r>
              <a:rPr lang="en-CA" sz="1200" b="1" kern="1200" dirty="0">
                <a:solidFill>
                  <a:schemeClr val="tx1"/>
                </a:solidFill>
                <a:effectLst/>
                <a:latin typeface="+mn-lt"/>
                <a:ea typeface="+mn-ea"/>
                <a:cs typeface="+mn-cs"/>
              </a:rPr>
              <a:t>strategic actions</a:t>
            </a:r>
            <a:r>
              <a:rPr lang="en-CA" sz="1200" kern="1200" dirty="0">
                <a:solidFill>
                  <a:schemeClr val="tx1"/>
                </a:solidFill>
                <a:effectLst/>
                <a:latin typeface="+mn-lt"/>
                <a:ea typeface="+mn-ea"/>
                <a:cs typeface="+mn-cs"/>
              </a:rPr>
              <a:t>).</a:t>
            </a:r>
          </a:p>
          <a:p>
            <a:r>
              <a:rPr lang="en-CA" sz="1200" i="1" kern="1200" dirty="0">
                <a:solidFill>
                  <a:schemeClr val="tx1"/>
                </a:solidFill>
                <a:effectLst/>
                <a:latin typeface="+mn-lt"/>
                <a:ea typeface="+mn-ea"/>
                <a:cs typeface="+mn-cs"/>
              </a:rPr>
              <a:t>More description of the Maturity assessment, if required: </a:t>
            </a:r>
            <a:r>
              <a:rPr lang="en-US" sz="1200" i="1" kern="1200" dirty="0">
                <a:solidFill>
                  <a:schemeClr val="tx1"/>
                </a:solidFill>
                <a:effectLst/>
                <a:latin typeface="+mn-lt"/>
                <a:ea typeface="+mn-ea"/>
                <a:cs typeface="+mn-cs"/>
              </a:rPr>
              <a:t>The evaluation is an exercise that the leads (HR, IT, IM, Security, and Facilities) or their delegates can only complete on account of their internal knowledge and expertise for their respective dimensions.  Also, it is an exercise to engage their thinking and participation in the implementation of the </a:t>
            </a:r>
            <a:r>
              <a:rPr lang="en-US" sz="1200" i="1" kern="1200" dirty="0" err="1">
                <a:solidFill>
                  <a:schemeClr val="tx1"/>
                </a:solidFill>
                <a:effectLst/>
                <a:latin typeface="+mn-lt"/>
                <a:ea typeface="+mn-ea"/>
                <a:cs typeface="+mn-cs"/>
              </a:rPr>
              <a:t>GCWorkplace</a:t>
            </a:r>
            <a:r>
              <a:rPr lang="en-US" sz="1200" i="1" kern="1200" dirty="0">
                <a:solidFill>
                  <a:schemeClr val="tx1"/>
                </a:solidFill>
                <a:effectLst/>
                <a:latin typeface="+mn-lt"/>
                <a:ea typeface="+mn-ea"/>
                <a:cs typeface="+mn-cs"/>
              </a:rPr>
              <a:t> Initiative. </a:t>
            </a:r>
            <a:endParaRPr lang="en-CA"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Upon completion of the dimension evaluation, Recommended Action Plans are populated as a function of the current status on that particular dimension. This is a very good starting place towards a modernization. </a:t>
            </a:r>
            <a:endParaRPr lang="en-CA"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results for the overall assessment and the recommended Action Plans support the SMEs awareness of the current state (where we are, now) and the required work ahead to bring your organization into the future state.</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4) Tactical Checklist</a:t>
            </a:r>
            <a:r>
              <a:rPr lang="en-CA" sz="1200" kern="1200" dirty="0">
                <a:solidFill>
                  <a:schemeClr val="tx1"/>
                </a:solidFill>
                <a:effectLst/>
                <a:latin typeface="+mn-lt"/>
                <a:ea typeface="+mn-ea"/>
                <a:cs typeface="+mn-cs"/>
              </a:rPr>
              <a:t>: If you need help right now and perhaps you’re moving into a new workplace and need some practical guidance now, these checklists will help you to get on your way to GCworkplace. There are </a:t>
            </a:r>
            <a:r>
              <a:rPr lang="en-CA" sz="1200" b="1" kern="1200" dirty="0">
                <a:solidFill>
                  <a:schemeClr val="tx1"/>
                </a:solidFill>
                <a:effectLst/>
                <a:latin typeface="+mn-lt"/>
                <a:ea typeface="+mn-ea"/>
                <a:cs typeface="+mn-cs"/>
              </a:rPr>
              <a:t>110 tactical actions </a:t>
            </a:r>
            <a:r>
              <a:rPr lang="en-CA" sz="1200" kern="1200" dirty="0">
                <a:solidFill>
                  <a:schemeClr val="tx1"/>
                </a:solidFill>
                <a:effectLst/>
                <a:latin typeface="+mn-lt"/>
                <a:ea typeface="+mn-ea"/>
                <a:cs typeface="+mn-cs"/>
              </a:rPr>
              <a:t>that should be considered at every GCworkplace site!</a:t>
            </a:r>
          </a:p>
          <a:p>
            <a:r>
              <a:rPr lang="en-CA" sz="1200" b="1" kern="1200" dirty="0">
                <a:solidFill>
                  <a:schemeClr val="tx1"/>
                </a:solidFill>
                <a:effectLst/>
                <a:latin typeface="+mn-lt"/>
                <a:ea typeface="+mn-ea"/>
                <a:cs typeface="+mn-cs"/>
              </a:rPr>
              <a:t>5)Tactical Accelerators: </a:t>
            </a:r>
            <a:r>
              <a:rPr lang="en-CA" sz="1200" kern="1200" dirty="0">
                <a:solidFill>
                  <a:schemeClr val="tx1"/>
                </a:solidFill>
                <a:effectLst/>
                <a:latin typeface="+mn-lt"/>
                <a:ea typeface="+mn-ea"/>
                <a:cs typeface="+mn-cs"/>
              </a:rPr>
              <a:t>These are tools, policies and capabilities that will support your move towards a GCworkplace. And functional experts have also provided links to relevant sites and templates! (still in development)</a:t>
            </a:r>
          </a:p>
        </p:txBody>
      </p:sp>
      <p:sp>
        <p:nvSpPr>
          <p:cNvPr id="4" name="Slide Number Placeholder 3"/>
          <p:cNvSpPr>
            <a:spLocks noGrp="1"/>
          </p:cNvSpPr>
          <p:nvPr>
            <p:ph type="sldNum" sz="quarter" idx="10"/>
          </p:nvPr>
        </p:nvSpPr>
        <p:spPr/>
        <p:txBody>
          <a:bodyPr/>
          <a:lstStyle/>
          <a:p>
            <a:fld id="{11F9BAFD-0AFE-FC47-B839-C833EEBF7ECA}" type="slidenum">
              <a:rPr lang="en-US" smtClean="0"/>
              <a:t>38</a:t>
            </a:fld>
            <a:endParaRPr lang="en-US" dirty="0"/>
          </a:p>
        </p:txBody>
      </p:sp>
    </p:spTree>
    <p:extLst>
      <p:ext uri="{BB962C8B-B14F-4D97-AF65-F5344CB8AC3E}">
        <p14:creationId xmlns:p14="http://schemas.microsoft.com/office/powerpoint/2010/main" val="2851777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Background: </a:t>
            </a:r>
            <a:r>
              <a:rPr lang="en-CA" dirty="0"/>
              <a:t>The </a:t>
            </a:r>
            <a:r>
              <a:rPr lang="en-CA" b="1" dirty="0"/>
              <a:t>Real Property Space Assessment and Planning App </a:t>
            </a:r>
            <a:r>
              <a:rPr lang="en-CA" dirty="0"/>
              <a:t>is replacing the Space Allocation Standards (SAS) Calculator and development is starting on a </a:t>
            </a:r>
            <a:r>
              <a:rPr lang="en-CA" b="1" dirty="0"/>
              <a:t>Planning Space function </a:t>
            </a:r>
            <a:r>
              <a:rPr lang="en-CA" dirty="0"/>
              <a:t>that will replace the GCworkplace Planning Workbook. A third function will be developed to combine </a:t>
            </a:r>
            <a:r>
              <a:rPr lang="en-CA" b="1" dirty="0"/>
              <a:t>Furniture Selection </a:t>
            </a:r>
            <a:r>
              <a:rPr lang="en-CA" dirty="0"/>
              <a:t>within the App.</a:t>
            </a:r>
          </a:p>
          <a:p>
            <a:r>
              <a:rPr lang="en-CA" dirty="0"/>
              <a:t> </a:t>
            </a:r>
          </a:p>
          <a:p>
            <a:r>
              <a:rPr lang="en-CA" dirty="0"/>
              <a:t>The </a:t>
            </a:r>
            <a:r>
              <a:rPr lang="en-CA" b="1" dirty="0"/>
              <a:t>space assessment function </a:t>
            </a:r>
            <a:r>
              <a:rPr lang="en-CA" dirty="0"/>
              <a:t>is used by the PSPC Real Property Services accommodation management community and Real Property and Accommodation Services within Client Departments as part of the real property project planning process.</a:t>
            </a:r>
          </a:p>
          <a:p>
            <a:endParaRPr lang="en-CA" dirty="0"/>
          </a:p>
          <a:p>
            <a:r>
              <a:rPr lang="en-CA" b="1" dirty="0"/>
              <a:t>Space assessments </a:t>
            </a:r>
            <a:r>
              <a:rPr lang="en-CA" dirty="0"/>
              <a:t>calculate the maximum space allocation limit as per the Space Allocation Standards (2012). This allows users to determine and document the space requirements of client departments, </a:t>
            </a:r>
            <a:r>
              <a:rPr lang="en-CA" b="1" dirty="0"/>
              <a:t>assess their external mobility </a:t>
            </a:r>
            <a:r>
              <a:rPr lang="en-CA" dirty="0"/>
              <a:t>and its impact on a recommended space allocation. It ensures compliance with the SAS  and the GC Workplace Fit-Up Standards.</a:t>
            </a:r>
          </a:p>
          <a:p>
            <a:endParaRPr lang="fr-CA" dirty="0"/>
          </a:p>
          <a:p>
            <a:r>
              <a:rPr lang="en-CA" dirty="0"/>
              <a:t>The App user can perform an </a:t>
            </a:r>
            <a:r>
              <a:rPr lang="en-CA" b="1" dirty="0"/>
              <a:t>External Mobility Assessment (EMA) </a:t>
            </a:r>
            <a:r>
              <a:rPr lang="en-CA" dirty="0"/>
              <a:t>based on frequency of remote working (see next slide) The EMA offers options of additional space reductions by means of a suggested occupant total in order to calculate a reduced space allocation limit and flexible space solution for consideration.</a:t>
            </a:r>
          </a:p>
          <a:p>
            <a:endParaRPr lang="fr-CA" dirty="0"/>
          </a:p>
          <a:p>
            <a:pPr>
              <a:lnSpc>
                <a:spcPct val="100000"/>
              </a:lnSpc>
            </a:pPr>
            <a:r>
              <a:rPr lang="en-CA" sz="1200" b="0" dirty="0">
                <a:latin typeface="+mn-lt"/>
              </a:rPr>
              <a:t>Given the uptake of ‘remote work’ as a result of the COVID-19 pandemic, clients need support to determine their space requirements in the short and longer term. </a:t>
            </a:r>
          </a:p>
          <a:p>
            <a:pPr>
              <a:lnSpc>
                <a:spcPct val="100000"/>
              </a:lnSpc>
            </a:pPr>
            <a:endParaRPr lang="en-CA" sz="1200" b="0" dirty="0">
              <a:latin typeface="+mn-lt"/>
            </a:endParaRPr>
          </a:p>
          <a:p>
            <a:pPr>
              <a:lnSpc>
                <a:spcPct val="100000"/>
              </a:lnSpc>
            </a:pPr>
            <a:r>
              <a:rPr lang="en-CA" sz="1200" b="0" dirty="0">
                <a:latin typeface="+mn-lt"/>
              </a:rPr>
              <a:t>With a world-wide pandemic challenging the way we work, Accommodation Management and Workplace Solutions has turned its focus to examining the size, functionality and location(s) of the physical workplace    post-COVID.</a:t>
            </a:r>
          </a:p>
          <a:p>
            <a:pPr>
              <a:lnSpc>
                <a:spcPct val="100000"/>
              </a:lnSpc>
            </a:pPr>
            <a:endParaRPr lang="en-CA" sz="1200" b="0" dirty="0">
              <a:latin typeface="+mn-lt"/>
            </a:endParaRPr>
          </a:p>
          <a:p>
            <a:pPr>
              <a:lnSpc>
                <a:spcPct val="100000"/>
              </a:lnSpc>
            </a:pPr>
            <a:r>
              <a:rPr lang="en-CA" sz="1200" b="0" dirty="0">
                <a:latin typeface="+mn-lt"/>
              </a:rPr>
              <a:t>Early and accurate definition of client requirements is needed including the quantity and frequency of remote working to determine the amount of space required.</a:t>
            </a:r>
          </a:p>
          <a:p>
            <a:pPr>
              <a:lnSpc>
                <a:spcPct val="100000"/>
              </a:lnSpc>
            </a:pPr>
            <a:endParaRPr lang="en-US" sz="1200" b="0" dirty="0">
              <a:latin typeface="+mn-lt"/>
            </a:endParaRPr>
          </a:p>
          <a:p>
            <a:pPr>
              <a:lnSpc>
                <a:spcPct val="100000"/>
              </a:lnSpc>
            </a:pPr>
            <a:r>
              <a:rPr lang="en-US" sz="1200" b="0" dirty="0">
                <a:latin typeface="+mn-lt"/>
              </a:rPr>
              <a:t>A model that uses a modernized </a:t>
            </a:r>
            <a:r>
              <a:rPr lang="en-CA" sz="1200" b="0" dirty="0">
                <a:latin typeface="+mn-lt"/>
              </a:rPr>
              <a:t>Space Allocation Standard combined with an assessment of employee remote working that results in an amount of space required for clients to deliver their programs</a:t>
            </a:r>
            <a:r>
              <a:rPr lang="en-CA" sz="1200" b="0" baseline="0" dirty="0">
                <a:latin typeface="+mn-lt"/>
              </a:rPr>
              <a:t> was developed. </a:t>
            </a:r>
            <a:endParaRPr lang="en-CA" sz="1200" b="0" dirty="0">
              <a:latin typeface="+mn-lt"/>
            </a:endParaRPr>
          </a:p>
          <a:p>
            <a:endParaRPr lang="en-CA" dirty="0"/>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11F9BAFD-0AFE-FC47-B839-C833EEBF7ECA}" type="slidenum">
              <a:rPr lang="en-US" smtClean="0"/>
              <a:t>39</a:t>
            </a:fld>
            <a:endParaRPr lang="en-US" dirty="0"/>
          </a:p>
        </p:txBody>
      </p:sp>
    </p:spTree>
    <p:extLst>
      <p:ext uri="{BB962C8B-B14F-4D97-AF65-F5344CB8AC3E}">
        <p14:creationId xmlns:p14="http://schemas.microsoft.com/office/powerpoint/2010/main" val="2333131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use</a:t>
            </a:r>
            <a:r>
              <a:rPr lang="en-CA" sz="1200" kern="1200" baseline="0" dirty="0">
                <a:solidFill>
                  <a:schemeClr val="tx1"/>
                </a:solidFill>
                <a:effectLst/>
                <a:latin typeface="+mn-lt"/>
                <a:ea typeface="+mn-ea"/>
                <a:cs typeface="+mn-cs"/>
              </a:rPr>
              <a:t> c</a:t>
            </a:r>
            <a:r>
              <a:rPr lang="en-CA" sz="1200" kern="1200" dirty="0">
                <a:solidFill>
                  <a:schemeClr val="tx1"/>
                </a:solidFill>
                <a:effectLst/>
                <a:latin typeface="+mn-lt"/>
                <a:ea typeface="+mn-ea"/>
                <a:cs typeface="+mn-cs"/>
              </a:rPr>
              <a:t>hange management to prepare, equip and support employees through their workplace modernization journey.</a:t>
            </a:r>
            <a:r>
              <a:rPr lang="en-CA"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project management focuses on delivering the workplace and its enabling elements</a:t>
            </a:r>
            <a:r>
              <a:rPr lang="en-CA" sz="1200" kern="1200" baseline="0" dirty="0">
                <a:solidFill>
                  <a:schemeClr val="tx1"/>
                </a:solidFill>
                <a:effectLst/>
                <a:latin typeface="+mn-lt"/>
                <a:ea typeface="+mn-ea"/>
                <a:cs typeface="+mn-cs"/>
              </a:rPr>
              <a:t> in an integrated way, change management ensures that the changes are embraced, adopted and supported by the employees – to provide them with the most </a:t>
            </a:r>
            <a:r>
              <a:rPr lang="en-CA" sz="1200" b="1" kern="1200" baseline="0" dirty="0">
                <a:solidFill>
                  <a:schemeClr val="tx1"/>
                </a:solidFill>
                <a:effectLst/>
                <a:latin typeface="+mn-lt"/>
                <a:ea typeface="+mn-ea"/>
                <a:cs typeface="+mn-cs"/>
              </a:rPr>
              <a:t>positive user experience</a:t>
            </a:r>
            <a:r>
              <a:rPr lang="en-CA" sz="1200" kern="1200" baseline="0" dirty="0">
                <a:solidFill>
                  <a:schemeClr val="tx1"/>
                </a:solidFill>
                <a:effectLst/>
                <a:latin typeface="+mn-lt"/>
                <a:ea typeface="+mn-ea"/>
                <a:cs typeface="+mn-cs"/>
              </a:rPr>
              <a:t>.</a:t>
            </a:r>
          </a:p>
          <a:p>
            <a:endParaRPr lang="en-CA" sz="1200" kern="1200" baseline="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058832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noProof="0" dirty="0">
                <a:solidFill>
                  <a:srgbClr val="000000"/>
                </a:solidFill>
                <a:cs typeface="Arial" panose="020B0604020202020204" pitchFamily="34" charset="0"/>
              </a:rPr>
              <a:t>Change management</a:t>
            </a:r>
            <a:r>
              <a:rPr lang="en-CA" b="1" baseline="0" noProof="0" dirty="0">
                <a:solidFill>
                  <a:srgbClr val="000000"/>
                </a:solidFill>
                <a:cs typeface="Arial" panose="020B0604020202020204" pitchFamily="34" charset="0"/>
              </a:rPr>
              <a:t> </a:t>
            </a:r>
            <a:r>
              <a:rPr lang="en-CA" b="1" baseline="0" noProof="0" dirty="0">
                <a:solidFill>
                  <a:schemeClr val="tx1"/>
                </a:solidFill>
                <a:cs typeface="Arial" panose="020B0604020202020204" pitchFamily="34" charset="0"/>
              </a:rPr>
              <a:t>is</a:t>
            </a:r>
            <a:r>
              <a:rPr lang="en-CA" b="1" dirty="0">
                <a:cs typeface="Arial" panose="020B0604020202020204" pitchFamily="34" charset="0"/>
              </a:rPr>
              <a:t> an approach for engaging with employees who are impacted by the change</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An easy way to explain this is to give you some examples of project management activities vs. change management activities in the context of a workplace modernization project.</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 common project management activity is the deployment of tablets or laptops. Associated to that, the project management team will typically also send out some form of communication, focused on the </a:t>
            </a:r>
            <a:r>
              <a:rPr lang="en-CA" b="1" baseline="0" noProof="0" dirty="0">
                <a:solidFill>
                  <a:srgbClr val="000000"/>
                </a:solidFill>
                <a:cs typeface="Arial" panose="020B0604020202020204" pitchFamily="34" charset="0"/>
              </a:rPr>
              <a:t>WHO, WHAT, WHEN and WHERE</a:t>
            </a:r>
            <a:r>
              <a:rPr lang="en-CA" b="0" baseline="0" noProof="0" dirty="0">
                <a:solidFill>
                  <a:srgbClr val="000000"/>
                </a:solidFill>
                <a:cs typeface="Arial" panose="020B0604020202020204" pitchFamily="34" charset="0"/>
              </a:rPr>
              <a:t>. Change management activities related to this deployment would add elements to those communications such as the </a:t>
            </a:r>
            <a:r>
              <a:rPr lang="en-CA" b="1" baseline="0" noProof="0" dirty="0">
                <a:solidFill>
                  <a:srgbClr val="000000"/>
                </a:solidFill>
                <a:cs typeface="Arial" panose="020B0604020202020204" pitchFamily="34" charset="0"/>
              </a:rPr>
              <a:t>WHY</a:t>
            </a:r>
            <a:r>
              <a:rPr lang="en-CA" b="0" baseline="0" noProof="0" dirty="0">
                <a:solidFill>
                  <a:srgbClr val="000000"/>
                </a:solidFill>
                <a:cs typeface="Arial" panose="020B0604020202020204" pitchFamily="34" charset="0"/>
              </a:rPr>
              <a:t>, linked to the overall modernization vision, and the </a:t>
            </a:r>
            <a:r>
              <a:rPr lang="en-CA" b="1" baseline="0" noProof="0" dirty="0">
                <a:solidFill>
                  <a:srgbClr val="000000"/>
                </a:solidFill>
                <a:cs typeface="Arial" panose="020B0604020202020204" pitchFamily="34" charset="0"/>
              </a:rPr>
              <a:t>HOW</a:t>
            </a:r>
            <a:r>
              <a:rPr lang="en-CA" b="0" baseline="0" noProof="0" dirty="0">
                <a:solidFill>
                  <a:srgbClr val="000000"/>
                </a:solidFill>
                <a:cs typeface="Arial" panose="020B0604020202020204" pitchFamily="34" charset="0"/>
              </a:rPr>
              <a:t>, relating to training on the new devices. Other typical change management activities include identifying super users and promoting them as experts who can assist their colleagues and sing the praises of the new devices, monitoring adoption of the new devices, tracking employee proficiency and reinforcing the adoption. </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Another example comes when it’s time to pick finishes for the new workplace. The project management activity is selecting finishes, typically done by the PM team and senior leaders. Knowing the importance of providing opportunities for employees to participate in the change, change management activities could include having a presentation and voting session where employees pick their favorite colour scheme, then hosting a “celebration” to mark this important milestone. </a:t>
            </a:r>
            <a:endParaRPr lang="en-CA" b="0" noProof="0" dirty="0">
              <a:solidFill>
                <a:srgbClr val="000000"/>
              </a:solidFill>
              <a:cs typeface="Arial" panose="020B0604020202020204" pitchFamily="34" charset="0"/>
            </a:endParaRPr>
          </a:p>
          <a:p>
            <a:endParaRPr lang="fr-CA" dirty="0"/>
          </a:p>
          <a:p>
            <a:r>
              <a:rPr lang="en-CA" noProof="0" dirty="0"/>
              <a:t>Integration</a:t>
            </a:r>
            <a:r>
              <a:rPr lang="en-CA" baseline="0" noProof="0" dirty="0"/>
              <a:t> of the project management and change management activities helps ensures a POSITIVE USER EXPERIENCE.</a:t>
            </a:r>
            <a:endParaRPr lang="en-CA" noProof="0" dirty="0"/>
          </a:p>
          <a:p>
            <a:pPr marL="0" indent="0">
              <a:buFontTx/>
              <a:buNone/>
            </a:pPr>
            <a:endParaRPr lang="fr-CA"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826110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1" noProof="0" dirty="0">
                <a:cs typeface="Arial" panose="020B0604020202020204" pitchFamily="34" charset="0"/>
              </a:rPr>
              <a:t>Change management starts when a change has been</a:t>
            </a:r>
            <a:r>
              <a:rPr lang="en-CA" b="1" baseline="0" noProof="0" dirty="0">
                <a:cs typeface="Arial" panose="020B0604020202020204" pitchFamily="34" charset="0"/>
              </a:rPr>
              <a:t> defined (in order to MANAGE a change, there needs to BE a change)</a:t>
            </a:r>
            <a:endParaRPr lang="en-CA" noProof="0" dirty="0"/>
          </a:p>
          <a:p>
            <a:endParaRPr lang="en-CA" noProof="0" dirty="0"/>
          </a:p>
          <a:p>
            <a:r>
              <a:rPr lang="en-CA" noProof="0" dirty="0"/>
              <a:t>Here’s</a:t>
            </a:r>
            <a:r>
              <a:rPr lang="en-CA" baseline="0" noProof="0" dirty="0"/>
              <a:t> a quick view of the approach proposed by the PSPC Workplace Change Management National Centre of Expertise</a:t>
            </a:r>
            <a:r>
              <a:rPr lang="fr-CA" baseline="0" noProof="0" dirty="0"/>
              <a:t>:</a:t>
            </a:r>
            <a:endParaRPr lang="en-CA" noProof="0" dirty="0"/>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Change needs to be defined, typically a decision made by senior management. </a:t>
            </a:r>
            <a:r>
              <a:rPr lang="en-CA" noProof="0" dirty="0"/>
              <a:t>By adopting GCworkplace, your organization has decided to change the way</a:t>
            </a:r>
            <a:r>
              <a:rPr lang="en-CA" baseline="0" noProof="0" dirty="0"/>
              <a:t> it works and uses its workspace. But what does that mean specifically for your organization? What other changes will this bring about? T</a:t>
            </a:r>
            <a:r>
              <a:rPr lang="en-US" sz="1200" baseline="0" dirty="0" err="1">
                <a:solidFill>
                  <a:srgbClr val="000000"/>
                </a:solidFill>
                <a:cs typeface="Arial" panose="020B0604020202020204" pitchFamily="34" charset="0"/>
              </a:rPr>
              <a:t>hese</a:t>
            </a:r>
            <a:r>
              <a:rPr lang="en-US" sz="1200" baseline="0" dirty="0">
                <a:solidFill>
                  <a:srgbClr val="000000"/>
                </a:solidFill>
                <a:cs typeface="Arial" panose="020B0604020202020204" pitchFamily="34" charset="0"/>
              </a:rPr>
              <a:t> become your “inputs”. </a:t>
            </a:r>
          </a:p>
          <a:p>
            <a:pPr marL="228600" indent="-228600">
              <a:buAutoNum type="arabicPeriod"/>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These changes require employees to adopt new behaviours -&gt; this is where you need a change management approach (pictured in the center) that our Workplace Change Management National Centre of Expertise can provide assistance and support with. This approach, along with tools, templates and best practices in workplace change management can be found in their Workplace Change Management Playbook – available on </a:t>
            </a:r>
            <a:r>
              <a:rPr lang="en-US" sz="1200" baseline="0" dirty="0" err="1">
                <a:solidFill>
                  <a:srgbClr val="000000"/>
                </a:solidFill>
                <a:cs typeface="Arial" panose="020B0604020202020204" pitchFamily="34" charset="0"/>
              </a:rPr>
              <a:t>GCpedia</a:t>
            </a:r>
            <a:r>
              <a:rPr lang="en-US" sz="1200" baseline="0" dirty="0">
                <a:solidFill>
                  <a:srgbClr val="000000"/>
                </a:solidFill>
                <a:cs typeface="Arial" panose="020B0604020202020204" pitchFamily="34" charset="0"/>
              </a:rPr>
              <a:t>.</a:t>
            </a: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Finally, you know you’ve been successful at managing change when employees adopt the change, realize the solution and become proficient with new processes and tools. These are the change management “outputs”.</a:t>
            </a:r>
          </a:p>
          <a:p>
            <a:pPr marL="0" indent="0">
              <a:buNone/>
            </a:pPr>
            <a:endParaRPr lang="en-US" sz="1200" baseline="0" dirty="0">
              <a:solidFill>
                <a:srgbClr val="000000"/>
              </a:solidFill>
              <a:cs typeface="Arial" panose="020B0604020202020204" pitchFamily="34" charset="0"/>
            </a:endParaRP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Now, has your organization defined the change? </a:t>
            </a:r>
          </a:p>
          <a:p>
            <a:pPr marL="0" indent="0">
              <a:buNone/>
            </a:pPr>
            <a:endParaRPr lang="en-US" sz="1200" baseline="0" dirty="0">
              <a:solidFill>
                <a:srgbClr val="000000"/>
              </a:solidFill>
              <a:cs typeface="Arial" panose="020B0604020202020204" pitchFamily="34" charset="0"/>
            </a:endParaRPr>
          </a:p>
          <a:p>
            <a:pPr marL="0" indent="0">
              <a:buNone/>
            </a:pPr>
            <a:r>
              <a:rPr lang="en-US" sz="1200" b="1" baseline="0" dirty="0">
                <a:solidFill>
                  <a:srgbClr val="000000"/>
                </a:solidFill>
                <a:cs typeface="Arial" panose="020B0604020202020204" pitchFamily="34" charset="0"/>
              </a:rPr>
              <a:t>No</a:t>
            </a:r>
            <a:r>
              <a:rPr lang="en-US" sz="1200" baseline="0" dirty="0">
                <a:solidFill>
                  <a:srgbClr val="000000"/>
                </a:solidFill>
                <a:cs typeface="Arial" panose="020B0604020202020204" pitchFamily="34" charset="0"/>
              </a:rPr>
              <a:t> – its not too early to think about finding a change management resource </a:t>
            </a:r>
            <a:r>
              <a:rPr lang="en-US" sz="1200" b="1" baseline="0" dirty="0">
                <a:solidFill>
                  <a:srgbClr val="000000"/>
                </a:solidFill>
                <a:cs typeface="Arial" panose="020B0604020202020204" pitchFamily="34" charset="0"/>
              </a:rPr>
              <a:t>[click to next side]</a:t>
            </a:r>
          </a:p>
          <a:p>
            <a:pPr marL="0" indent="0">
              <a:buNone/>
            </a:pP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Do you have a dedicated change management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Great! I will arrange for a presentation with our change management experts.</a:t>
            </a:r>
            <a:r>
              <a:rPr lang="en-US" sz="1200" b="1" baseline="0" dirty="0">
                <a:solidFill>
                  <a:srgbClr val="000000"/>
                </a:solidFill>
                <a:cs typeface="Arial" panose="020B0604020202020204" pitchFamily="34" charset="0"/>
              </a:rPr>
              <a:t> [no need to show next slide]</a:t>
            </a:r>
            <a:endParaRPr lang="en-US" sz="1200" baseline="0"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No </a:t>
            </a:r>
            <a:r>
              <a:rPr lang="en-US" sz="1200" baseline="0" dirty="0">
                <a:solidFill>
                  <a:srgbClr val="000000"/>
                </a:solidFill>
                <a:cs typeface="Arial" panose="020B0604020202020204" pitchFamily="34" charset="0"/>
              </a:rPr>
              <a:t>– Let’s look at how we can help </a:t>
            </a:r>
            <a:r>
              <a:rPr lang="en-US" sz="1200" b="1" baseline="0" dirty="0">
                <a:solidFill>
                  <a:srgbClr val="000000"/>
                </a:solidFill>
                <a:cs typeface="Arial" panose="020B0604020202020204" pitchFamily="34" charset="0"/>
              </a:rPr>
              <a:t>[click to next side]</a:t>
            </a:r>
          </a:p>
          <a:p>
            <a:pPr marL="0" indent="0">
              <a:buNone/>
            </a:pPr>
            <a:endParaRPr lang="en-US" sz="1200" baseline="0" dirty="0">
              <a:solidFill>
                <a:srgbClr val="000000"/>
              </a:solidFill>
              <a:cs typeface="Arial" panose="020B060402020202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360459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solidFill>
                  <a:srgbClr val="000000"/>
                </a:solidFill>
                <a:cs typeface="Arial" panose="020B0604020202020204" pitchFamily="34" charset="0"/>
              </a:rPr>
              <a:t>The Workplace Change Management National Centre of Expertise can provide guidance and tools to help you find resources. Here are the 3 main options: </a:t>
            </a:r>
            <a:endParaRPr lang="en-CA" sz="1200"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1: </a:t>
            </a:r>
            <a:r>
              <a:rPr lang="en-CA" sz="1200" kern="1200" dirty="0">
                <a:solidFill>
                  <a:schemeClr val="tx1"/>
                </a:solidFill>
                <a:effectLst/>
                <a:latin typeface="+mn-lt"/>
                <a:ea typeface="+mn-ea"/>
                <a:cs typeface="+mn-cs"/>
              </a:rPr>
              <a:t>Recruit an internal resource that can take on the lead of the change management function: the employee might already understand the organization, its business, its culture and already has an established network. In order to hire internally, we recommend that you consult your HR office. The </a:t>
            </a:r>
            <a:r>
              <a:rPr lang="en-US" sz="1200" baseline="0" dirty="0">
                <a:solidFill>
                  <a:srgbClr val="000000"/>
                </a:solidFill>
                <a:cs typeface="Arial" panose="020B0604020202020204" pitchFamily="34" charset="0"/>
              </a:rPr>
              <a:t>Workplace Change Management National Centre of Expertise</a:t>
            </a:r>
            <a:r>
              <a:rPr lang="en-CA" sz="1200" kern="1200" baseline="0" dirty="0">
                <a:solidFill>
                  <a:schemeClr val="tx1"/>
                </a:solidFill>
                <a:effectLst/>
                <a:latin typeface="+mn-lt"/>
                <a:ea typeface="+mn-ea"/>
                <a:cs typeface="+mn-cs"/>
              </a:rPr>
              <a:t> has developed some </a:t>
            </a:r>
            <a:r>
              <a:rPr lang="en-CA" sz="1200" kern="1200" dirty="0">
                <a:solidFill>
                  <a:schemeClr val="tx1"/>
                </a:solidFill>
                <a:effectLst/>
                <a:latin typeface="+mn-lt"/>
                <a:ea typeface="+mn-ea"/>
                <a:cs typeface="+mn-cs"/>
              </a:rPr>
              <a:t>tools like </a:t>
            </a:r>
            <a:r>
              <a:rPr lang="en-CA" sz="1200" b="1" kern="1200" dirty="0">
                <a:solidFill>
                  <a:schemeClr val="tx1"/>
                </a:solidFill>
                <a:effectLst/>
                <a:latin typeface="+mn-lt"/>
                <a:ea typeface="+mn-ea"/>
                <a:cs typeface="+mn-cs"/>
              </a:rPr>
              <a:t>key competencies </a:t>
            </a:r>
            <a:r>
              <a:rPr lang="en-CA" sz="1200" kern="1200" dirty="0">
                <a:solidFill>
                  <a:schemeClr val="tx1"/>
                </a:solidFill>
                <a:effectLst/>
                <a:latin typeface="+mn-lt"/>
                <a:ea typeface="+mn-ea"/>
                <a:cs typeface="+mn-cs"/>
              </a:rPr>
              <a:t>to look for in a change manager as well as </a:t>
            </a:r>
            <a:r>
              <a:rPr lang="en-CA" sz="1200" b="1" kern="1200" dirty="0">
                <a:solidFill>
                  <a:schemeClr val="tx1"/>
                </a:solidFill>
                <a:effectLst/>
                <a:latin typeface="+mn-lt"/>
                <a:ea typeface="+mn-ea"/>
                <a:cs typeface="+mn-cs"/>
              </a:rPr>
              <a:t>best practices </a:t>
            </a:r>
            <a:r>
              <a:rPr lang="en-CA" sz="1200" kern="1200" dirty="0">
                <a:solidFill>
                  <a:schemeClr val="tx1"/>
                </a:solidFill>
                <a:effectLst/>
                <a:latin typeface="+mn-lt"/>
                <a:ea typeface="+mn-ea"/>
                <a:cs typeface="+mn-cs"/>
              </a:rPr>
              <a:t>to hire one.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2 </a:t>
            </a:r>
            <a:r>
              <a:rPr lang="en-CA" sz="1200" b="0" kern="1200" dirty="0">
                <a:solidFill>
                  <a:schemeClr val="tx1"/>
                </a:solidFill>
                <a:effectLst/>
                <a:latin typeface="+mn-lt"/>
                <a:ea typeface="+mn-ea"/>
                <a:cs typeface="+mn-cs"/>
              </a:rPr>
              <a:t>i</a:t>
            </a:r>
            <a:r>
              <a:rPr lang="en-CA" sz="1200" kern="1200" dirty="0">
                <a:solidFill>
                  <a:schemeClr val="tx1"/>
                </a:solidFill>
                <a:effectLst/>
                <a:latin typeface="+mn-lt"/>
                <a:ea typeface="+mn-ea"/>
                <a:cs typeface="+mn-cs"/>
              </a:rPr>
              <a:t>s through the BGIS-TFMS CM services. Find out if your current or new building is part of the RP-1 or RP-2 portfolio and if it is managed by BGIS. If so, contact your Property Facilities Manager (PFM) for more info. If neither of your buildings are managed by BGIS, then this option is not available to you.</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3</a:t>
            </a:r>
            <a:r>
              <a:rPr lang="en-CA" sz="1200" b="0" kern="1200" baseline="0" dirty="0">
                <a:solidFill>
                  <a:schemeClr val="tx1"/>
                </a:solidFill>
                <a:effectLst/>
                <a:latin typeface="+mn-lt"/>
                <a:ea typeface="+mn-ea"/>
                <a:cs typeface="+mn-cs"/>
              </a:rPr>
              <a:t> i</a:t>
            </a:r>
            <a:r>
              <a:rPr lang="en-CA" sz="1200" kern="1200" dirty="0">
                <a:solidFill>
                  <a:schemeClr val="tx1"/>
                </a:solidFill>
                <a:effectLst/>
                <a:latin typeface="+mn-lt"/>
                <a:ea typeface="+mn-ea"/>
                <a:cs typeface="+mn-cs"/>
              </a:rPr>
              <a:t>s to hire a consultant through the </a:t>
            </a:r>
            <a:r>
              <a:rPr lang="en-CA" sz="1200" u="sng" kern="1200" dirty="0">
                <a:solidFill>
                  <a:schemeClr val="tx1"/>
                </a:solidFill>
                <a:effectLst/>
                <a:latin typeface="+mn-lt"/>
                <a:ea typeface="+mn-ea"/>
                <a:cs typeface="+mn-cs"/>
                <a:hlinkClick r:id="rId3"/>
              </a:rPr>
              <a:t>PSPC Standing Offer and Supply Arrangements</a:t>
            </a:r>
            <a:r>
              <a:rPr lang="en-CA" sz="1200" kern="1200" dirty="0">
                <a:solidFill>
                  <a:schemeClr val="tx1"/>
                </a:solidFill>
                <a:effectLst/>
                <a:latin typeface="+mn-lt"/>
                <a:ea typeface="+mn-ea"/>
                <a:cs typeface="+mn-cs"/>
              </a:rPr>
              <a:t> or other contracting arrangements. The </a:t>
            </a:r>
            <a:r>
              <a:rPr lang="en-US" sz="1200" baseline="0" dirty="0">
                <a:solidFill>
                  <a:srgbClr val="000000"/>
                </a:solidFill>
                <a:cs typeface="Arial" panose="020B0604020202020204" pitchFamily="34" charset="0"/>
              </a:rPr>
              <a:t>Workplace Change Management National Centre of Expertise has</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developed a generic </a:t>
            </a:r>
            <a:r>
              <a:rPr lang="en-CA" sz="1200" b="1" kern="1200" dirty="0">
                <a:solidFill>
                  <a:schemeClr val="tx1"/>
                </a:solidFill>
                <a:effectLst/>
                <a:latin typeface="+mn-lt"/>
                <a:ea typeface="+mn-ea"/>
                <a:cs typeface="+mn-cs"/>
              </a:rPr>
              <a:t>statement of work (</a:t>
            </a:r>
            <a:r>
              <a:rPr lang="en-CA" sz="1200" b="1" kern="1200" dirty="0" err="1">
                <a:solidFill>
                  <a:schemeClr val="tx1"/>
                </a:solidFill>
                <a:effectLst/>
                <a:latin typeface="+mn-lt"/>
                <a:ea typeface="+mn-ea"/>
                <a:cs typeface="+mn-cs"/>
              </a:rPr>
              <a:t>SoW</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and </a:t>
            </a:r>
            <a:r>
              <a:rPr lang="en-CA" sz="1200" b="1" kern="1200" dirty="0">
                <a:solidFill>
                  <a:schemeClr val="tx1"/>
                </a:solidFill>
                <a:effectLst/>
                <a:latin typeface="+mn-lt"/>
                <a:ea typeface="+mn-ea"/>
                <a:cs typeface="+mn-cs"/>
              </a:rPr>
              <a:t>evaluation grid</a:t>
            </a:r>
            <a:r>
              <a:rPr lang="en-CA" sz="1200" kern="1200" dirty="0">
                <a:solidFill>
                  <a:schemeClr val="tx1"/>
                </a:solidFill>
                <a:effectLst/>
                <a:latin typeface="+mn-lt"/>
                <a:ea typeface="+mn-ea"/>
                <a:cs typeface="+mn-cs"/>
              </a:rPr>
              <a:t> to assist you with this option, but we encourage you to speak with your procurement officer if this is the option you choose.</a:t>
            </a:r>
          </a:p>
          <a:p>
            <a:endParaRPr lang="fr-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95029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4</a:t>
            </a:fld>
            <a:endParaRPr lang="en-US" dirty="0"/>
          </a:p>
        </p:txBody>
      </p:sp>
    </p:spTree>
    <p:extLst>
      <p:ext uri="{BB962C8B-B14F-4D97-AF65-F5344CB8AC3E}">
        <p14:creationId xmlns:p14="http://schemas.microsoft.com/office/powerpoint/2010/main" val="3043693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Workplace</a:t>
            </a:r>
            <a:r>
              <a:rPr lang="en-CA" sz="1200" kern="1200" baseline="0" dirty="0">
                <a:solidFill>
                  <a:schemeClr val="tx1"/>
                </a:solidFill>
                <a:effectLst/>
                <a:latin typeface="+mn-lt"/>
                <a:ea typeface="+mn-ea"/>
                <a:cs typeface="+mn-cs"/>
              </a:rPr>
              <a:t> Change Management National Centre of Expertise, or </a:t>
            </a:r>
            <a:r>
              <a:rPr lang="en-CA" sz="1200" b="1" kern="1200" baseline="0" dirty="0">
                <a:solidFill>
                  <a:schemeClr val="tx1"/>
                </a:solidFill>
                <a:effectLst/>
                <a:latin typeface="+mn-lt"/>
                <a:ea typeface="+mn-ea"/>
                <a:cs typeface="+mn-cs"/>
              </a:rPr>
              <a:t>WCM </a:t>
            </a:r>
            <a:r>
              <a:rPr lang="en-CA" sz="1200" b="1" kern="1200" baseline="0" dirty="0" err="1">
                <a:solidFill>
                  <a:schemeClr val="tx1"/>
                </a:solidFill>
                <a:effectLst/>
                <a:latin typeface="+mn-lt"/>
                <a:ea typeface="+mn-ea"/>
                <a:cs typeface="+mn-cs"/>
              </a:rPr>
              <a:t>NCoE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works directly with the person or team assigned</a:t>
            </a:r>
            <a:r>
              <a:rPr lang="en-CA" sz="1200" kern="1200" baseline="0" dirty="0">
                <a:solidFill>
                  <a:schemeClr val="tx1"/>
                </a:solidFill>
                <a:effectLst/>
                <a:latin typeface="+mn-lt"/>
                <a:ea typeface="+mn-ea"/>
                <a:cs typeface="+mn-cs"/>
              </a:rPr>
              <a:t> to change management in your organization. They </a:t>
            </a:r>
            <a:r>
              <a:rPr lang="en-CA" sz="1200" kern="1200" dirty="0">
                <a:solidFill>
                  <a:schemeClr val="tx1"/>
                </a:solidFill>
                <a:effectLst/>
                <a:latin typeface="+mn-lt"/>
                <a:ea typeface="+mn-ea"/>
                <a:cs typeface="+mn-cs"/>
              </a:rPr>
              <a:t>introduce workplace change management and provide support in the establishment of a change management program and its implementation. They also continuously develop tools which are shared on different platforms and provide coaching through their Workplace Change Management Community of Practice.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The WCM </a:t>
            </a:r>
            <a:r>
              <a:rPr lang="en-CA" sz="1200" b="1" kern="1200" dirty="0" err="1">
                <a:solidFill>
                  <a:schemeClr val="tx1"/>
                </a:solidFill>
                <a:effectLst/>
                <a:latin typeface="+mn-lt"/>
                <a:ea typeface="+mn-ea"/>
                <a:cs typeface="+mn-cs"/>
              </a:rPr>
              <a:t>NCoE</a:t>
            </a:r>
            <a:r>
              <a:rPr lang="en-CA" sz="1200" b="1" kern="1200" dirty="0">
                <a:solidFill>
                  <a:schemeClr val="tx1"/>
                </a:solidFill>
                <a:effectLst/>
                <a:latin typeface="+mn-lt"/>
                <a:ea typeface="+mn-ea"/>
                <a:cs typeface="+mn-cs"/>
              </a:rPr>
              <a:t> advisors are the SUPPORTER and you are</a:t>
            </a:r>
            <a:r>
              <a:rPr lang="en-CA" sz="1200" b="1" kern="1200" baseline="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the IMPLEMENTER</a:t>
            </a:r>
            <a:r>
              <a:rPr lang="en-CA"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49087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4551982-54BC-4306-9E12-F9F79E24FB95}" type="slidenum">
              <a:rPr lang="en-CA" smtClean="0"/>
              <a:t>46</a:t>
            </a:fld>
            <a:endParaRPr lang="en-CA"/>
          </a:p>
        </p:txBody>
      </p:sp>
    </p:spTree>
    <p:extLst>
      <p:ext uri="{BB962C8B-B14F-4D97-AF65-F5344CB8AC3E}">
        <p14:creationId xmlns:p14="http://schemas.microsoft.com/office/powerpoint/2010/main" val="1690876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The GCworkplace Design Guide is a document outlining the design principles and best practices pertaining to workplace modernization for the Government of Canada. It is intended to provide an overview of the GCworkplace concept and its context within the greater vision for </a:t>
            </a:r>
            <a:r>
              <a:rPr lang="en-CA" sz="1200" b="1" i="0" u="none" strike="noStrike" kern="1200" baseline="0" dirty="0">
                <a:solidFill>
                  <a:schemeClr val="tx1"/>
                </a:solidFill>
                <a:latin typeface="+mn-lt"/>
                <a:ea typeface="+mn-ea"/>
                <a:cs typeface="+mn-cs"/>
              </a:rPr>
              <a:t>public service renewal</a:t>
            </a:r>
            <a:r>
              <a:rPr lang="en-CA" sz="1200" b="0" i="0" u="none" strike="noStrike" kern="1200" baseline="0" dirty="0">
                <a:solidFill>
                  <a:schemeClr val="tx1"/>
                </a:solidFill>
                <a:latin typeface="+mn-lt"/>
                <a:ea typeface="+mn-ea"/>
                <a:cs typeface="+mn-cs"/>
              </a:rPr>
              <a:t>, as well as provide design professionals and project teams the tools and parameters within which to optimize workplace design. This document should be read in conjunction with the Government of Canada Workplace Fit-up Standards and the GCworkplace Toolkit, as well as all relevant national and regional building codes.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Covers fundamental criteria such as </a:t>
            </a:r>
            <a:r>
              <a:rPr lang="en-US" sz="1200" b="0" i="0" u="none" strike="noStrike" kern="1200" baseline="0" dirty="0" err="1">
                <a:solidFill>
                  <a:schemeClr val="tx1"/>
                </a:solidFill>
                <a:latin typeface="+mn-lt"/>
                <a:ea typeface="+mn-ea"/>
                <a:cs typeface="+mn-cs"/>
              </a:rPr>
              <a:t>Gcworkpalce</a:t>
            </a:r>
            <a:r>
              <a:rPr lang="en-US" sz="1200" b="0" i="0" u="none" strike="noStrike" kern="1200" baseline="0" dirty="0">
                <a:solidFill>
                  <a:schemeClr val="tx1"/>
                </a:solidFill>
                <a:latin typeface="+mn-lt"/>
                <a:ea typeface="+mn-ea"/>
                <a:cs typeface="+mn-cs"/>
              </a:rPr>
              <a:t> dimensions (flexible, efficient, inclusive, green, collaborative, healthy and green),</a:t>
            </a:r>
          </a:p>
          <a:p>
            <a:r>
              <a:rPr lang="en-US" sz="1200" b="0" i="0" u="none" strike="noStrike" kern="1200" baseline="0" dirty="0">
                <a:solidFill>
                  <a:schemeClr val="tx1"/>
                </a:solidFill>
                <a:latin typeface="+mn-lt"/>
                <a:ea typeface="+mn-ea"/>
                <a:cs typeface="+mn-cs"/>
              </a:rPr>
              <a:t>Key design principles, </a:t>
            </a:r>
          </a:p>
          <a:p>
            <a:r>
              <a:rPr lang="en-US" sz="1200" b="0" i="0" u="none" strike="noStrike" kern="1200" baseline="0" dirty="0">
                <a:solidFill>
                  <a:schemeClr val="tx1"/>
                </a:solidFill>
                <a:latin typeface="+mn-lt"/>
                <a:ea typeface="+mn-ea"/>
                <a:cs typeface="+mn-cs"/>
              </a:rPr>
              <a:t>Building blocks</a:t>
            </a:r>
          </a:p>
          <a:p>
            <a:r>
              <a:rPr lang="en-US" sz="1200" b="0" i="0" u="none" strike="noStrike" kern="1200" baseline="0" dirty="0">
                <a:solidFill>
                  <a:schemeClr val="tx1"/>
                </a:solidFill>
                <a:latin typeface="+mn-lt"/>
                <a:ea typeface="+mn-ea"/>
                <a:cs typeface="+mn-cs"/>
              </a:rPr>
              <a:t>Design development strategies</a:t>
            </a:r>
          </a:p>
          <a:p>
            <a:r>
              <a:rPr lang="en-US" sz="1200" b="0" i="0" u="none" strike="noStrike" kern="1200" baseline="0" dirty="0">
                <a:solidFill>
                  <a:schemeClr val="tx1"/>
                </a:solidFill>
                <a:latin typeface="+mn-lt"/>
                <a:ea typeface="+mn-ea"/>
                <a:cs typeface="+mn-cs"/>
              </a:rPr>
              <a:t>Annex: Best Practices Checklist </a:t>
            </a:r>
            <a:endParaRPr lang="en-CA" dirty="0"/>
          </a:p>
        </p:txBody>
      </p:sp>
    </p:spTree>
    <p:extLst>
      <p:ext uri="{BB962C8B-B14F-4D97-AF65-F5344CB8AC3E}">
        <p14:creationId xmlns:p14="http://schemas.microsoft.com/office/powerpoint/2010/main" val="2759464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 ABW is</a:t>
            </a:r>
            <a:r>
              <a:rPr lang="en-US" baseline="0" dirty="0"/>
              <a:t> like an </a:t>
            </a:r>
            <a:r>
              <a:rPr lang="en-US" b="1" baseline="0" dirty="0"/>
              <a:t>ecosystem</a:t>
            </a:r>
            <a:r>
              <a:rPr lang="en-US" baseline="0" dirty="0"/>
              <a:t>, if something is missing or inadequate, the entire functionality is threatened</a:t>
            </a:r>
            <a:r>
              <a:rPr lang="fr-CA" b="0" baseline="0" dirty="0"/>
              <a:t> </a:t>
            </a:r>
          </a:p>
          <a:p>
            <a:pPr marL="171450" indent="-171450">
              <a:buFontTx/>
              <a:buChar char="-"/>
            </a:pPr>
            <a:r>
              <a:rPr lang="fr-CA" b="0" baseline="0" dirty="0" err="1"/>
              <a:t>Only</a:t>
            </a:r>
            <a:r>
              <a:rPr lang="fr-CA" b="0" baseline="0" dirty="0"/>
              <a:t> </a:t>
            </a:r>
            <a:r>
              <a:rPr lang="fr-CA" b="0" u="sng" baseline="0" dirty="0" err="1"/>
              <a:t>name</a:t>
            </a:r>
            <a:r>
              <a:rPr lang="fr-CA" b="0" baseline="0" dirty="0"/>
              <a:t> the 5 </a:t>
            </a:r>
            <a:r>
              <a:rPr lang="fr-CA" b="0" baseline="0" dirty="0" err="1"/>
              <a:t>principles</a:t>
            </a:r>
            <a:r>
              <a:rPr lang="fr-CA" b="0" baseline="0" dirty="0"/>
              <a:t> </a:t>
            </a:r>
            <a:r>
              <a:rPr lang="fr-CA" b="0" baseline="0" dirty="0" err="1"/>
              <a:t>here</a:t>
            </a:r>
            <a:r>
              <a:rPr lang="fr-CA" b="0" baseline="0" dirty="0"/>
              <a:t>, </a:t>
            </a:r>
            <a:r>
              <a:rPr lang="fr-CA" b="0" baseline="0" dirty="0" err="1"/>
              <a:t>elaborate</a:t>
            </a:r>
            <a:r>
              <a:rPr lang="fr-CA" b="0" baseline="0" dirty="0"/>
              <a:t> on </a:t>
            </a:r>
            <a:r>
              <a:rPr lang="fr-CA" b="0" baseline="0" dirty="0" err="1"/>
              <a:t>next</a:t>
            </a:r>
            <a:r>
              <a:rPr lang="fr-CA" b="0" baseline="0" dirty="0"/>
              <a:t> slides</a:t>
            </a:r>
          </a:p>
          <a:p>
            <a:pPr marL="171450" indent="-171450">
              <a:buFontTx/>
              <a:buChar char="-"/>
            </a:pPr>
            <a:r>
              <a:rPr lang="fr-CA" b="0" baseline="0" dirty="0"/>
              <a:t>All </a:t>
            </a:r>
            <a:r>
              <a:rPr lang="fr-CA" b="0" baseline="0" dirty="0" err="1"/>
              <a:t>principles</a:t>
            </a:r>
            <a:r>
              <a:rPr lang="fr-CA" b="0" baseline="0" dirty="0"/>
              <a:t> are </a:t>
            </a:r>
            <a:r>
              <a:rPr lang="fr-CA" b="0" baseline="0" dirty="0" err="1"/>
              <a:t>co-dependant</a:t>
            </a:r>
            <a:r>
              <a:rPr lang="fr-CA" b="0" baseline="0" dirty="0"/>
              <a:t> on </a:t>
            </a:r>
            <a:r>
              <a:rPr lang="fr-CA" b="0" baseline="0" dirty="0" err="1"/>
              <a:t>each</a:t>
            </a:r>
            <a:r>
              <a:rPr lang="fr-CA" b="0" baseline="0" dirty="0"/>
              <a:t> </a:t>
            </a:r>
            <a:r>
              <a:rPr lang="fr-CA" b="0" baseline="0" dirty="0" err="1"/>
              <a:t>other</a:t>
            </a:r>
            <a:r>
              <a:rPr lang="fr-CA" b="0" baseline="0" dirty="0"/>
              <a:t> </a:t>
            </a:r>
            <a:endParaRPr lang="en-CA" b="0"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45805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baseline="0" dirty="0"/>
              <a:t>WP2.0 </a:t>
            </a:r>
            <a:r>
              <a:rPr lang="fr-CA" baseline="0" dirty="0" err="1"/>
              <a:t>was</a:t>
            </a:r>
            <a:r>
              <a:rPr lang="fr-CA" baseline="0" dirty="0"/>
              <a:t> not </a:t>
            </a:r>
            <a:r>
              <a:rPr lang="fr-CA" baseline="0" dirty="0" err="1"/>
              <a:t>designed</a:t>
            </a:r>
            <a:r>
              <a:rPr lang="fr-CA" baseline="0" dirty="0"/>
              <a:t> in a user-</a:t>
            </a:r>
            <a:r>
              <a:rPr lang="fr-CA" baseline="0" dirty="0" err="1"/>
              <a:t>centric</a:t>
            </a:r>
            <a:r>
              <a:rPr lang="fr-CA" baseline="0" dirty="0"/>
              <a:t> but </a:t>
            </a:r>
            <a:r>
              <a:rPr lang="fr-CA" baseline="0" dirty="0" err="1"/>
              <a:t>rather</a:t>
            </a:r>
            <a:r>
              <a:rPr lang="fr-CA" baseline="0" dirty="0"/>
              <a:t> a prescription </a:t>
            </a:r>
            <a:r>
              <a:rPr lang="fr-CA" baseline="0" dirty="0" err="1"/>
              <a:t>based</a:t>
            </a:r>
            <a:r>
              <a:rPr lang="fr-CA" baseline="0" dirty="0"/>
              <a:t> </a:t>
            </a:r>
            <a:r>
              <a:rPr lang="fr-CA" baseline="0" dirty="0" err="1"/>
              <a:t>solely</a:t>
            </a:r>
            <a:r>
              <a:rPr lang="fr-CA" baseline="0" dirty="0"/>
              <a:t> on a </a:t>
            </a:r>
            <a:r>
              <a:rPr lang="fr-CA" baseline="0" dirty="0" err="1"/>
              <a:t>hierarchical</a:t>
            </a:r>
            <a:r>
              <a:rPr lang="fr-CA" baseline="0" dirty="0"/>
              <a:t> model, </a:t>
            </a:r>
            <a:r>
              <a:rPr lang="fr-CA" baseline="0" dirty="0" err="1"/>
              <a:t>with</a:t>
            </a:r>
            <a:r>
              <a:rPr lang="fr-CA" baseline="0" dirty="0"/>
              <a:t> no consultation at the </a:t>
            </a:r>
            <a:r>
              <a:rPr lang="fr-CA" baseline="0" dirty="0" err="1"/>
              <a:t>individual</a:t>
            </a:r>
            <a:r>
              <a:rPr lang="fr-CA" baseline="0" dirty="0"/>
              <a:t> </a:t>
            </a:r>
            <a:r>
              <a:rPr lang="fr-CA" baseline="0" dirty="0" err="1"/>
              <a:t>level</a:t>
            </a:r>
            <a:r>
              <a:rPr lang="fr-CA" baseline="0" dirty="0"/>
              <a:t>.</a:t>
            </a:r>
          </a:p>
          <a:p>
            <a:pPr marL="171450" indent="-171450">
              <a:buFontTx/>
              <a:buChar char="-"/>
            </a:pPr>
            <a:r>
              <a:rPr lang="fr-CA" baseline="0" dirty="0"/>
              <a:t>GCworkplace </a:t>
            </a:r>
            <a:r>
              <a:rPr lang="fr-CA" baseline="0" dirty="0" err="1"/>
              <a:t>is</a:t>
            </a:r>
            <a:r>
              <a:rPr lang="fr-CA" baseline="0" dirty="0"/>
              <a:t> </a:t>
            </a:r>
            <a:r>
              <a:rPr lang="fr-CA" baseline="0" dirty="0" err="1"/>
              <a:t>designed</a:t>
            </a:r>
            <a:r>
              <a:rPr lang="fr-CA" baseline="0" dirty="0"/>
              <a:t> for people</a:t>
            </a:r>
          </a:p>
          <a:p>
            <a:pPr marL="171450" indent="-171450">
              <a:buFontTx/>
              <a:buChar char="-"/>
            </a:pPr>
            <a:r>
              <a:rPr lang="fr-CA" baseline="0" dirty="0" err="1"/>
              <a:t>Knowing</a:t>
            </a:r>
            <a:r>
              <a:rPr lang="fr-CA" baseline="0" dirty="0"/>
              <a:t> </a:t>
            </a:r>
            <a:r>
              <a:rPr lang="fr-CA" baseline="0" dirty="0" err="1"/>
              <a:t>that</a:t>
            </a:r>
            <a:r>
              <a:rPr lang="fr-CA" baseline="0" dirty="0"/>
              <a:t> people have </a:t>
            </a:r>
            <a:r>
              <a:rPr lang="fr-CA" baseline="0" dirty="0" err="1"/>
              <a:t>different</a:t>
            </a:r>
            <a:r>
              <a:rPr lang="fr-CA" baseline="0" dirty="0"/>
              <a:t> </a:t>
            </a:r>
            <a:r>
              <a:rPr lang="fr-CA" baseline="0" dirty="0" err="1"/>
              <a:t>shapes</a:t>
            </a:r>
            <a:r>
              <a:rPr lang="fr-CA" baseline="0" dirty="0"/>
              <a:t>, sizes, </a:t>
            </a:r>
            <a:r>
              <a:rPr lang="fr-CA" baseline="0" dirty="0" err="1"/>
              <a:t>abilities</a:t>
            </a:r>
            <a:r>
              <a:rPr lang="fr-CA" baseline="0" dirty="0"/>
              <a:t>, </a:t>
            </a:r>
            <a:r>
              <a:rPr lang="fr-CA" baseline="0" dirty="0" err="1"/>
              <a:t>preferences</a:t>
            </a:r>
            <a:r>
              <a:rPr lang="fr-CA" baseline="0" dirty="0"/>
              <a:t> and </a:t>
            </a:r>
            <a:r>
              <a:rPr lang="fr-CA" baseline="0" dirty="0" err="1"/>
              <a:t>circumstances</a:t>
            </a:r>
            <a:endParaRPr lang="fr-CA" baseline="0" dirty="0"/>
          </a:p>
          <a:p>
            <a:pPr marL="171450" indent="-171450">
              <a:buFontTx/>
              <a:buChar char="-"/>
            </a:pPr>
            <a:r>
              <a:rPr lang="fr-CA" baseline="0" dirty="0"/>
              <a:t>Not a </a:t>
            </a:r>
            <a:r>
              <a:rPr lang="fr-CA" baseline="0" dirty="0" err="1"/>
              <a:t>fully</a:t>
            </a:r>
            <a:r>
              <a:rPr lang="fr-CA" baseline="0" dirty="0"/>
              <a:t> custom </a:t>
            </a:r>
            <a:r>
              <a:rPr lang="fr-CA" baseline="0" dirty="0" err="1"/>
              <a:t>tailored</a:t>
            </a:r>
            <a:r>
              <a:rPr lang="fr-CA" baseline="0" dirty="0"/>
              <a:t> solution, </a:t>
            </a:r>
            <a:r>
              <a:rPr lang="fr-CA" baseline="0" dirty="0" err="1"/>
              <a:t>always</a:t>
            </a:r>
            <a:r>
              <a:rPr lang="fr-CA" baseline="0" dirty="0"/>
              <a:t> </a:t>
            </a:r>
            <a:r>
              <a:rPr lang="fr-CA" baseline="0" dirty="0" err="1"/>
              <a:t>based</a:t>
            </a:r>
            <a:r>
              <a:rPr lang="fr-CA" baseline="0" dirty="0"/>
              <a:t> on a standard kit of parts and standard </a:t>
            </a:r>
            <a:r>
              <a:rPr lang="fr-CA" baseline="0" dirty="0" err="1"/>
              <a:t>process</a:t>
            </a:r>
            <a:r>
              <a:rPr lang="fr-CA" baseline="0" dirty="0"/>
              <a:t>, but </a:t>
            </a:r>
            <a:r>
              <a:rPr lang="fr-CA" baseline="0" dirty="0" err="1"/>
              <a:t>provides</a:t>
            </a:r>
            <a:r>
              <a:rPr lang="fr-CA" baseline="0" dirty="0"/>
              <a:t> </a:t>
            </a:r>
            <a:r>
              <a:rPr lang="fr-CA" baseline="0" dirty="0" err="1"/>
              <a:t>enough</a:t>
            </a:r>
            <a:r>
              <a:rPr lang="fr-CA" baseline="0" dirty="0"/>
              <a:t> </a:t>
            </a:r>
            <a:r>
              <a:rPr lang="fr-CA" baseline="0" dirty="0" err="1"/>
              <a:t>flexibility</a:t>
            </a:r>
            <a:r>
              <a:rPr lang="fr-CA" baseline="0" dirty="0"/>
              <a:t> to support all </a:t>
            </a:r>
            <a:r>
              <a:rPr lang="fr-CA" baseline="0" dirty="0" err="1"/>
              <a:t>users</a:t>
            </a:r>
            <a:endParaRPr lang="fr-CA"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dirty="0"/>
              <a:t>A user-</a:t>
            </a:r>
            <a:r>
              <a:rPr lang="fr-CA" sz="1200" dirty="0" err="1"/>
              <a:t>centered</a:t>
            </a:r>
            <a:r>
              <a:rPr lang="fr-CA" sz="1200" dirty="0"/>
              <a:t> design </a:t>
            </a:r>
            <a:r>
              <a:rPr lang="fr-CA" sz="1200" dirty="0" err="1"/>
              <a:t>approach</a:t>
            </a:r>
            <a:r>
              <a:rPr lang="fr-CA" sz="1200" dirty="0"/>
              <a:t> </a:t>
            </a:r>
            <a:r>
              <a:rPr lang="fr-CA" sz="1200" dirty="0" err="1"/>
              <a:t>ensures</a:t>
            </a:r>
            <a:r>
              <a:rPr lang="fr-CA" sz="1200" dirty="0"/>
              <a:t> </a:t>
            </a:r>
            <a:r>
              <a:rPr lang="fr-CA" sz="1200" dirty="0" err="1"/>
              <a:t>that</a:t>
            </a:r>
            <a:r>
              <a:rPr lang="fr-CA" sz="1200" dirty="0"/>
              <a:t> a </a:t>
            </a:r>
            <a:r>
              <a:rPr lang="fr-CA" sz="1200" dirty="0" err="1"/>
              <a:t>proper</a:t>
            </a:r>
            <a:r>
              <a:rPr lang="fr-CA" sz="1200" dirty="0"/>
              <a:t> </a:t>
            </a:r>
            <a:r>
              <a:rPr lang="fr-CA" sz="1200" b="1" dirty="0"/>
              <a:t>PROCESS</a:t>
            </a:r>
            <a:r>
              <a:rPr lang="fr-CA" sz="1200" dirty="0"/>
              <a:t> </a:t>
            </a:r>
            <a:r>
              <a:rPr lang="fr-CA" sz="1200" dirty="0" err="1"/>
              <a:t>is</a:t>
            </a:r>
            <a:r>
              <a:rPr lang="fr-CA" sz="1200" dirty="0"/>
              <a:t> </a:t>
            </a:r>
            <a:r>
              <a:rPr lang="fr-CA" sz="1200" dirty="0" err="1"/>
              <a:t>followed</a:t>
            </a:r>
            <a:r>
              <a:rPr lang="fr-CA" sz="1200" dirty="0"/>
              <a:t> for </a:t>
            </a:r>
            <a:r>
              <a:rPr lang="fr-CA" sz="1200" dirty="0" err="1"/>
              <a:t>requirements</a:t>
            </a:r>
            <a:r>
              <a:rPr lang="fr-CA" sz="1200" dirty="0"/>
              <a:t> </a:t>
            </a:r>
            <a:r>
              <a:rPr lang="fr-CA" sz="1200" dirty="0" err="1"/>
              <a:t>gathering</a:t>
            </a:r>
            <a:r>
              <a:rPr lang="fr-CA" sz="1200" dirty="0"/>
              <a:t> </a:t>
            </a:r>
            <a:r>
              <a:rPr lang="fr-CA" sz="1200" dirty="0" err="1"/>
              <a:t>which</a:t>
            </a:r>
            <a:r>
              <a:rPr lang="fr-CA" sz="1200" dirty="0"/>
              <a:t> relies on user </a:t>
            </a:r>
            <a:r>
              <a:rPr lang="fr-CA" sz="1200" dirty="0" err="1"/>
              <a:t>surveying</a:t>
            </a:r>
            <a:r>
              <a:rPr lang="fr-CA" sz="1200" dirty="0"/>
              <a:t>.  This </a:t>
            </a:r>
            <a:r>
              <a:rPr lang="fr-CA" sz="1200" dirty="0" err="1"/>
              <a:t>process</a:t>
            </a:r>
            <a:r>
              <a:rPr lang="fr-CA" sz="1200" dirty="0"/>
              <a:t> </a:t>
            </a:r>
            <a:r>
              <a:rPr lang="fr-CA" sz="1200" dirty="0" err="1"/>
              <a:t>then</a:t>
            </a:r>
            <a:r>
              <a:rPr lang="fr-CA" sz="1200" dirty="0"/>
              <a:t> leads to the </a:t>
            </a:r>
            <a:r>
              <a:rPr lang="fr-CA" sz="1200" dirty="0" err="1"/>
              <a:t>ideal</a:t>
            </a:r>
            <a:r>
              <a:rPr lang="fr-CA" sz="1200" dirty="0"/>
              <a:t> design solution for the </a:t>
            </a:r>
            <a:r>
              <a:rPr lang="fr-CA" sz="1200" dirty="0" err="1"/>
              <a:t>organization</a:t>
            </a:r>
            <a:endParaRPr lang="fr-CA" sz="1200" dirty="0"/>
          </a:p>
          <a:p>
            <a:pPr marL="0" indent="0">
              <a:buFontTx/>
              <a:buNone/>
            </a:pP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052905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baseline="0" dirty="0"/>
              <a:t>The </a:t>
            </a:r>
            <a:r>
              <a:rPr lang="fr-CA" baseline="0" dirty="0" err="1"/>
              <a:t>workplace</a:t>
            </a:r>
            <a:r>
              <a:rPr lang="fr-CA" baseline="0" dirty="0"/>
              <a:t> </a:t>
            </a:r>
            <a:r>
              <a:rPr lang="fr-CA" baseline="0" dirty="0" err="1"/>
              <a:t>is</a:t>
            </a:r>
            <a:r>
              <a:rPr lang="fr-CA" baseline="0" dirty="0"/>
              <a:t> </a:t>
            </a:r>
            <a:r>
              <a:rPr lang="fr-CA" baseline="0" dirty="0" err="1"/>
              <a:t>meant</a:t>
            </a:r>
            <a:r>
              <a:rPr lang="fr-CA" baseline="0" dirty="0"/>
              <a:t> to </a:t>
            </a:r>
            <a:r>
              <a:rPr lang="fr-CA" baseline="0" dirty="0" err="1"/>
              <a:t>be</a:t>
            </a:r>
            <a:r>
              <a:rPr lang="fr-CA" baseline="0" dirty="0"/>
              <a:t> </a:t>
            </a:r>
            <a:r>
              <a:rPr lang="fr-CA" b="1" baseline="0" dirty="0" err="1"/>
              <a:t>shared</a:t>
            </a:r>
            <a:r>
              <a:rPr lang="fr-CA" baseline="0" dirty="0"/>
              <a:t> and </a:t>
            </a:r>
            <a:r>
              <a:rPr lang="fr-CA" baseline="0" dirty="0" err="1"/>
              <a:t>everyone</a:t>
            </a:r>
            <a:r>
              <a:rPr lang="fr-CA" baseline="0" dirty="0"/>
              <a:t> has </a:t>
            </a:r>
            <a:r>
              <a:rPr lang="fr-CA" baseline="0" dirty="0" err="1"/>
              <a:t>access</a:t>
            </a:r>
            <a:r>
              <a:rPr lang="fr-CA" baseline="0" dirty="0"/>
              <a:t> to all </a:t>
            </a:r>
            <a:r>
              <a:rPr lang="fr-CA" baseline="0" dirty="0" err="1"/>
              <a:t>amenities</a:t>
            </a:r>
            <a:endParaRPr lang="fr-CA" baseline="0" dirty="0"/>
          </a:p>
          <a:p>
            <a:pPr marL="171450" indent="-171450">
              <a:buFontTx/>
              <a:buChar char="-"/>
            </a:pPr>
            <a:r>
              <a:rPr lang="fr-CA" baseline="0" dirty="0"/>
              <a:t>Ex: junior </a:t>
            </a:r>
            <a:r>
              <a:rPr lang="fr-CA" baseline="0" dirty="0" err="1"/>
              <a:t>employee</a:t>
            </a:r>
            <a:r>
              <a:rPr lang="fr-CA" baseline="0" dirty="0"/>
              <a:t> </a:t>
            </a:r>
            <a:r>
              <a:rPr lang="fr-CA" baseline="0" dirty="0" err="1"/>
              <a:t>who</a:t>
            </a:r>
            <a:r>
              <a:rPr lang="fr-CA" baseline="0" dirty="0"/>
              <a:t> </a:t>
            </a:r>
            <a:r>
              <a:rPr lang="fr-CA" baseline="0" dirty="0" err="1"/>
              <a:t>needs</a:t>
            </a:r>
            <a:r>
              <a:rPr lang="fr-CA" baseline="0" dirty="0"/>
              <a:t> a high </a:t>
            </a:r>
            <a:r>
              <a:rPr lang="fr-CA" baseline="0" dirty="0" err="1"/>
              <a:t>level</a:t>
            </a:r>
            <a:r>
              <a:rPr lang="fr-CA" baseline="0" dirty="0"/>
              <a:t> of concentration </a:t>
            </a:r>
            <a:r>
              <a:rPr lang="fr-CA" baseline="0" dirty="0" err="1"/>
              <a:t>can</a:t>
            </a:r>
            <a:r>
              <a:rPr lang="fr-CA" baseline="0" dirty="0"/>
              <a:t> </a:t>
            </a:r>
            <a:r>
              <a:rPr lang="fr-CA" baseline="0" dirty="0" err="1"/>
              <a:t>access</a:t>
            </a:r>
            <a:r>
              <a:rPr lang="fr-CA" baseline="0" dirty="0"/>
              <a:t> </a:t>
            </a:r>
            <a:r>
              <a:rPr lang="fr-CA" baseline="0" dirty="0" err="1"/>
              <a:t>that</a:t>
            </a:r>
            <a:r>
              <a:rPr lang="fr-CA" baseline="0" dirty="0"/>
              <a:t> type of </a:t>
            </a:r>
            <a:r>
              <a:rPr lang="fr-CA" baseline="0" dirty="0" err="1"/>
              <a:t>space</a:t>
            </a:r>
            <a:r>
              <a:rPr lang="fr-CA" baseline="0" dirty="0"/>
              <a:t>, </a:t>
            </a:r>
          </a:p>
          <a:p>
            <a:pPr marL="171450" indent="-171450">
              <a:buFontTx/>
              <a:buChar char="-"/>
            </a:pPr>
            <a:r>
              <a:rPr lang="fr-CA" baseline="0" dirty="0" err="1"/>
              <a:t>Someone</a:t>
            </a:r>
            <a:r>
              <a:rPr lang="fr-CA" baseline="0" dirty="0"/>
              <a:t> </a:t>
            </a:r>
            <a:r>
              <a:rPr lang="fr-CA" baseline="0" dirty="0" err="1"/>
              <a:t>who</a:t>
            </a:r>
            <a:r>
              <a:rPr lang="fr-CA" baseline="0" dirty="0"/>
              <a:t> has </a:t>
            </a:r>
            <a:r>
              <a:rPr lang="fr-CA" baseline="0" dirty="0" err="1"/>
              <a:t>frequent</a:t>
            </a:r>
            <a:r>
              <a:rPr lang="fr-CA" baseline="0" dirty="0"/>
              <a:t> phone calls </a:t>
            </a:r>
            <a:r>
              <a:rPr lang="fr-CA" baseline="0" dirty="0" err="1"/>
              <a:t>can</a:t>
            </a:r>
            <a:r>
              <a:rPr lang="fr-CA" baseline="0" dirty="0"/>
              <a:t> </a:t>
            </a:r>
            <a:r>
              <a:rPr lang="fr-CA" baseline="0" dirty="0" err="1"/>
              <a:t>access</a:t>
            </a:r>
            <a:r>
              <a:rPr lang="fr-CA" baseline="0" dirty="0"/>
              <a:t> </a:t>
            </a:r>
            <a:r>
              <a:rPr lang="fr-CA" baseline="0" dirty="0" err="1"/>
              <a:t>private</a:t>
            </a:r>
            <a:r>
              <a:rPr lang="fr-CA" baseline="0" dirty="0"/>
              <a:t> </a:t>
            </a:r>
            <a:r>
              <a:rPr lang="fr-CA" baseline="0" dirty="0" err="1"/>
              <a:t>space</a:t>
            </a:r>
            <a:r>
              <a:rPr lang="fr-CA" baseline="0" dirty="0"/>
              <a:t> as </a:t>
            </a:r>
            <a:r>
              <a:rPr lang="fr-CA" baseline="0" dirty="0" err="1"/>
              <a:t>required</a:t>
            </a:r>
            <a:endParaRPr lang="fr-CA" baseline="0" dirty="0"/>
          </a:p>
          <a:p>
            <a:pPr marL="171450" indent="-171450">
              <a:buFontTx/>
              <a:buChar char="-"/>
            </a:pPr>
            <a:r>
              <a:rPr lang="fr-CA" baseline="0" dirty="0"/>
              <a:t>Can </a:t>
            </a:r>
            <a:r>
              <a:rPr lang="fr-CA" baseline="0" dirty="0" err="1"/>
              <a:t>reduce</a:t>
            </a:r>
            <a:r>
              <a:rPr lang="fr-CA" baseline="0" dirty="0"/>
              <a:t> ratio of </a:t>
            </a:r>
            <a:r>
              <a:rPr lang="fr-CA" baseline="0" dirty="0" err="1"/>
              <a:t>workstations</a:t>
            </a:r>
            <a:r>
              <a:rPr lang="fr-CA" baseline="0" dirty="0"/>
              <a:t> </a:t>
            </a:r>
            <a:r>
              <a:rPr lang="fr-CA" baseline="0" dirty="0" err="1"/>
              <a:t>because</a:t>
            </a:r>
            <a:r>
              <a:rPr lang="fr-CA" baseline="0" dirty="0"/>
              <a:t> </a:t>
            </a:r>
            <a:r>
              <a:rPr lang="fr-CA" baseline="0" dirty="0" err="1"/>
              <a:t>they</a:t>
            </a:r>
            <a:r>
              <a:rPr lang="fr-CA" baseline="0" dirty="0"/>
              <a:t> are </a:t>
            </a:r>
            <a:r>
              <a:rPr lang="fr-CA" baseline="0" dirty="0" err="1"/>
              <a:t>shared</a:t>
            </a:r>
            <a:r>
              <a:rPr lang="fr-CA" baseline="0" dirty="0"/>
              <a:t>, and </a:t>
            </a:r>
            <a:r>
              <a:rPr lang="fr-CA" baseline="0" dirty="0" err="1"/>
              <a:t>we</a:t>
            </a:r>
            <a:r>
              <a:rPr lang="fr-CA" baseline="0" dirty="0"/>
              <a:t> </a:t>
            </a:r>
            <a:r>
              <a:rPr lang="fr-CA" baseline="0" dirty="0" err="1"/>
              <a:t>can</a:t>
            </a:r>
            <a:r>
              <a:rPr lang="fr-CA" baseline="0" dirty="0"/>
              <a:t> </a:t>
            </a:r>
            <a:r>
              <a:rPr lang="fr-CA" baseline="0" dirty="0" err="1"/>
              <a:t>now</a:t>
            </a:r>
            <a:r>
              <a:rPr lang="fr-CA" baseline="0" dirty="0"/>
              <a:t> </a:t>
            </a:r>
            <a:r>
              <a:rPr lang="fr-CA" baseline="0" dirty="0" err="1"/>
              <a:t>add</a:t>
            </a:r>
            <a:r>
              <a:rPr lang="fr-CA" baseline="0" dirty="0"/>
              <a:t> more </a:t>
            </a:r>
            <a:r>
              <a:rPr lang="fr-CA" b="1" baseline="0" dirty="0" err="1"/>
              <a:t>meaningful</a:t>
            </a:r>
            <a:r>
              <a:rPr lang="fr-CA" b="1" baseline="0" dirty="0"/>
              <a:t> </a:t>
            </a:r>
            <a:r>
              <a:rPr lang="fr-CA" b="1" baseline="0" dirty="0" err="1"/>
              <a:t>amentities</a:t>
            </a:r>
            <a:r>
              <a:rPr lang="fr-CA" baseline="0" dirty="0"/>
              <a:t> </a:t>
            </a:r>
            <a:r>
              <a:rPr lang="fr-CA" baseline="0" dirty="0" err="1"/>
              <a:t>like</a:t>
            </a:r>
            <a:r>
              <a:rPr lang="fr-CA" baseline="0" dirty="0"/>
              <a:t> more meeting </a:t>
            </a:r>
            <a:r>
              <a:rPr lang="fr-CA" baseline="0" dirty="0" err="1"/>
              <a:t>rooms</a:t>
            </a:r>
            <a:r>
              <a:rPr lang="fr-CA" baseline="0" dirty="0"/>
              <a:t>, </a:t>
            </a:r>
            <a:r>
              <a:rPr lang="fr-CA" baseline="0" dirty="0" err="1"/>
              <a:t>lounges</a:t>
            </a:r>
            <a:r>
              <a:rPr lang="fr-CA" baseline="0" dirty="0"/>
              <a:t>, focus </a:t>
            </a:r>
            <a:r>
              <a:rPr lang="fr-CA" baseline="0" dirty="0" err="1"/>
              <a:t>rooms</a:t>
            </a:r>
            <a:r>
              <a:rPr lang="fr-CA" baseline="0" dirty="0"/>
              <a:t>, etc. </a:t>
            </a:r>
            <a:r>
              <a:rPr lang="fr-CA" baseline="0" dirty="0" err="1"/>
              <a:t>depending</a:t>
            </a:r>
            <a:r>
              <a:rPr lang="fr-CA" baseline="0" dirty="0"/>
              <a:t> on the </a:t>
            </a:r>
            <a:r>
              <a:rPr lang="fr-CA" baseline="0" dirty="0" err="1"/>
              <a:t>group’s</a:t>
            </a:r>
            <a:r>
              <a:rPr lang="fr-CA" baseline="0" dirty="0"/>
              <a:t> </a:t>
            </a:r>
            <a:r>
              <a:rPr lang="fr-CA" baseline="0" dirty="0" err="1"/>
              <a:t>needs</a:t>
            </a:r>
            <a:endParaRPr lang="fr-CA" baseline="0" dirty="0"/>
          </a:p>
          <a:p>
            <a:pPr marL="171450" indent="-171450">
              <a:buFontTx/>
              <a:buChar char="-"/>
            </a:pPr>
            <a:r>
              <a:rPr lang="fr-CA" baseline="0" dirty="0"/>
              <a:t>This the KEY to the </a:t>
            </a:r>
            <a:r>
              <a:rPr lang="fr-CA" baseline="0" dirty="0" err="1"/>
              <a:t>functionality</a:t>
            </a:r>
            <a:r>
              <a:rPr lang="fr-CA" baseline="0" dirty="0"/>
              <a:t> of the </a:t>
            </a:r>
            <a:r>
              <a:rPr lang="fr-CA" baseline="0" dirty="0" err="1"/>
              <a:t>space</a:t>
            </a:r>
            <a:r>
              <a:rPr lang="fr-CA" baseline="0" dirty="0"/>
              <a:t>. The more </a:t>
            </a:r>
            <a:r>
              <a:rPr lang="fr-CA" baseline="0" dirty="0" err="1"/>
              <a:t>you</a:t>
            </a:r>
            <a:r>
              <a:rPr lang="fr-CA" baseline="0" dirty="0"/>
              <a:t> </a:t>
            </a:r>
            <a:r>
              <a:rPr lang="fr-CA" baseline="0" dirty="0" err="1"/>
              <a:t>carve</a:t>
            </a:r>
            <a:r>
              <a:rPr lang="fr-CA" baseline="0" dirty="0"/>
              <a:t> out </a:t>
            </a:r>
            <a:r>
              <a:rPr lang="fr-CA" baseline="0" dirty="0" err="1"/>
              <a:t>workpoints</a:t>
            </a:r>
            <a:r>
              <a:rPr lang="fr-CA" baseline="0" dirty="0"/>
              <a:t> or areas to </a:t>
            </a:r>
            <a:r>
              <a:rPr lang="fr-CA" baseline="0" dirty="0" err="1"/>
              <a:t>assign</a:t>
            </a:r>
            <a:r>
              <a:rPr lang="fr-CA" baseline="0" dirty="0"/>
              <a:t>, </a:t>
            </a:r>
            <a:r>
              <a:rPr lang="fr-CA" baseline="0" dirty="0" err="1"/>
              <a:t>you</a:t>
            </a:r>
            <a:r>
              <a:rPr lang="fr-CA" baseline="0" dirty="0"/>
              <a:t> are </a:t>
            </a:r>
            <a:r>
              <a:rPr lang="fr-CA" baseline="0" dirty="0" err="1"/>
              <a:t>limiting</a:t>
            </a:r>
            <a:r>
              <a:rPr lang="fr-CA" baseline="0" dirty="0"/>
              <a:t> the </a:t>
            </a:r>
            <a:r>
              <a:rPr lang="fr-CA" baseline="0" dirty="0" err="1"/>
              <a:t>functionality</a:t>
            </a:r>
            <a:r>
              <a:rPr lang="fr-CA" baseline="0" dirty="0"/>
              <a:t> – crucial to </a:t>
            </a:r>
            <a:r>
              <a:rPr lang="fr-CA" baseline="0" dirty="0" err="1"/>
              <a:t>success</a:t>
            </a:r>
            <a:r>
              <a:rPr lang="fr-CA" baseline="0" dirty="0"/>
              <a:t> of the </a:t>
            </a:r>
            <a:r>
              <a:rPr lang="fr-CA" baseline="0" dirty="0" err="1"/>
              <a:t>workplace</a:t>
            </a:r>
            <a:endParaRPr lang="fr-CA" baseline="0"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437132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Where</a:t>
            </a:r>
            <a:r>
              <a:rPr lang="en-US" baseline="0" dirty="0"/>
              <a:t> before we would hold all meetings in a formal, enclosed setting, there are now a variety of collaborative </a:t>
            </a:r>
            <a:r>
              <a:rPr lang="en-US" baseline="0" dirty="0" err="1"/>
              <a:t>workpoints</a:t>
            </a:r>
            <a:r>
              <a:rPr lang="en-US" baseline="0" dirty="0"/>
              <a:t> that can suit different requirements.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For example, An open, more casual Teaming Area can encourage ideation and brainstorming, while a project room can be reconfigured to meet a group’s ‘divide and conquer’ project for a day. </a:t>
            </a:r>
            <a:endParaRPr lang="en-US" sz="1200" dirty="0"/>
          </a:p>
        </p:txBody>
      </p:sp>
      <p:sp>
        <p:nvSpPr>
          <p:cNvPr id="4" name="Slide Number Placeholder 3"/>
          <p:cNvSpPr>
            <a:spLocks noGrp="1"/>
          </p:cNvSpPr>
          <p:nvPr>
            <p:ph type="sldNum" sz="quarter" idx="10"/>
          </p:nvPr>
        </p:nvSpPr>
        <p:spPr/>
        <p:txBody>
          <a:bodyPr/>
          <a:lstStyle/>
          <a:p>
            <a:fld id="{11F9BAFD-0AFE-FC47-B839-C833EEBF7ECA}" type="slidenum">
              <a:rPr lang="en-US" smtClean="0"/>
              <a:t>52</a:t>
            </a:fld>
            <a:endParaRPr lang="en-US" dirty="0"/>
          </a:p>
        </p:txBody>
      </p:sp>
    </p:spTree>
    <p:extLst>
      <p:ext uri="{BB962C8B-B14F-4D97-AF65-F5344CB8AC3E}">
        <p14:creationId xmlns:p14="http://schemas.microsoft.com/office/powerpoint/2010/main" val="2710246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Same goes for individual workstations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Where before</a:t>
            </a:r>
            <a:r>
              <a:rPr lang="en-US" sz="1200" b="0" kern="1200" baseline="0" dirty="0">
                <a:solidFill>
                  <a:schemeClr val="tx1"/>
                </a:solidFill>
                <a:effectLst/>
                <a:latin typeface="+mn-lt"/>
                <a:ea typeface="+mn-ea"/>
                <a:cs typeface="+mn-cs"/>
              </a:rPr>
              <a:t> we were doing a multitude of different tasks from one place; from phone calls to focus work, regardless of what your neighbor was doing (or trying to do)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(next slide shows variety of </a:t>
            </a:r>
            <a:r>
              <a:rPr lang="en-US" sz="1200" b="0" kern="1200" baseline="0" dirty="0" err="1">
                <a:solidFill>
                  <a:schemeClr val="tx1"/>
                </a:solidFill>
                <a:effectLst/>
                <a:latin typeface="+mn-lt"/>
                <a:ea typeface="+mn-ea"/>
                <a:cs typeface="+mn-cs"/>
              </a:rPr>
              <a:t>workpoints</a:t>
            </a:r>
            <a:r>
              <a:rPr lang="en-US" sz="1200" b="0" kern="1200" baseline="0" dirty="0">
                <a:solidFill>
                  <a:schemeClr val="tx1"/>
                </a:solidFill>
                <a:effectLst/>
                <a:latin typeface="+mn-lt"/>
                <a:ea typeface="+mn-ea"/>
                <a:cs typeface="+mn-cs"/>
              </a:rPr>
              <a:t> and zones)</a:t>
            </a:r>
            <a:endParaRPr lang="en-US" sz="1200" b="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026519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solution to the problem of the open concept workplace</a:t>
            </a:r>
            <a:r>
              <a:rPr lang="en-US" sz="1200" baseline="0" dirty="0"/>
              <a:t>, is </a:t>
            </a:r>
            <a:r>
              <a:rPr lang="en-US" sz="1200" b="1" baseline="0" dirty="0"/>
              <a:t>ZONING</a:t>
            </a:r>
            <a:endParaRPr lang="en-US" sz="1200" b="1" dirty="0"/>
          </a:p>
          <a:p>
            <a:pPr marL="285750" indent="-285750">
              <a:buFont typeface="Arial" panose="020B0604020202020204" pitchFamily="34" charset="0"/>
              <a:buChar char="•"/>
            </a:pPr>
            <a:r>
              <a:rPr lang="en-US" sz="1200" dirty="0"/>
              <a:t>The workplace is designed in functional zones which ensures that like activities are grouped together, hence reducing noise disruptions</a:t>
            </a:r>
          </a:p>
          <a:p>
            <a:pPr marL="285750" indent="-285750">
              <a:buFont typeface="Arial" panose="020B0604020202020204" pitchFamily="34" charset="0"/>
              <a:buChar char="•"/>
            </a:pPr>
            <a:r>
              <a:rPr lang="en-US" sz="1200" dirty="0"/>
              <a:t>Going back to</a:t>
            </a:r>
            <a:r>
              <a:rPr lang="en-US" sz="1200" baseline="0" dirty="0"/>
              <a:t> the User-Centric principle: </a:t>
            </a:r>
            <a:r>
              <a:rPr lang="en-US" sz="1200" dirty="0"/>
              <a:t>All workplace</a:t>
            </a:r>
            <a:r>
              <a:rPr lang="en-US" sz="1200" baseline="0" dirty="0"/>
              <a:t>s should have zones, size and quantity should be based on the requirements captured in FP</a:t>
            </a:r>
          </a:p>
          <a:p>
            <a:pPr marL="285750" indent="-285750">
              <a:buFont typeface="Arial" panose="020B0604020202020204" pitchFamily="34" charset="0"/>
              <a:buChar char="•"/>
            </a:pPr>
            <a:r>
              <a:rPr lang="en-US" sz="1200" baseline="0" dirty="0"/>
              <a:t>If everyone is able to </a:t>
            </a:r>
            <a:r>
              <a:rPr lang="en-US" sz="1200" b="1" baseline="0" dirty="0"/>
              <a:t>CHOOSE (equal access)</a:t>
            </a:r>
            <a:r>
              <a:rPr lang="en-US" sz="1200" baseline="0" dirty="0"/>
              <a:t> than they can go to the zone that suits there need or preference. If you assign, you cannot dictate who sits in what zone (loud Julie)</a:t>
            </a:r>
            <a:endParaRPr lang="en-US" sz="1200" dirty="0"/>
          </a:p>
          <a:p>
            <a:pPr marL="285750" indent="-285750">
              <a:buFont typeface="Arial" panose="020B0604020202020204" pitchFamily="34" charset="0"/>
              <a:buChar char="•"/>
            </a:pPr>
            <a:r>
              <a:rPr lang="en-US" sz="1200" dirty="0"/>
              <a:t>Quantities and sizes of zones are based on user requirements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a:t>The </a:t>
            </a:r>
            <a:r>
              <a:rPr lang="fr-CA" baseline="0" dirty="0" err="1"/>
              <a:t>workpoint</a:t>
            </a:r>
            <a:r>
              <a:rPr lang="fr-CA" baseline="0" dirty="0"/>
              <a:t> distribution in a GCworkplace </a:t>
            </a:r>
            <a:r>
              <a:rPr lang="fr-CA" baseline="0" dirty="0" err="1"/>
              <a:t>allows</a:t>
            </a:r>
            <a:r>
              <a:rPr lang="fr-CA" baseline="0" dirty="0"/>
              <a:t> </a:t>
            </a:r>
            <a:r>
              <a:rPr lang="fr-CA" baseline="0" dirty="0" err="1"/>
              <a:t>users</a:t>
            </a:r>
            <a:r>
              <a:rPr lang="fr-CA" baseline="0" dirty="0"/>
              <a:t> to </a:t>
            </a:r>
            <a:r>
              <a:rPr lang="fr-CA" baseline="0" dirty="0" err="1"/>
              <a:t>find</a:t>
            </a:r>
            <a:r>
              <a:rPr lang="fr-CA" baseline="0" dirty="0"/>
              <a:t> the right </a:t>
            </a:r>
            <a:r>
              <a:rPr lang="fr-CA" baseline="0" dirty="0" err="1"/>
              <a:t>workpoint</a:t>
            </a:r>
            <a:r>
              <a:rPr lang="fr-CA" baseline="0" dirty="0"/>
              <a:t>, in the right 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r>
              <a:rPr lang="fr-CA" baseline="0" dirty="0" err="1"/>
              <a:t>next</a:t>
            </a:r>
            <a:r>
              <a:rPr lang="fr-CA" baseline="0" dirty="0"/>
              <a:t> slide shows zones </a:t>
            </a:r>
            <a:r>
              <a:rPr lang="fr-CA" baseline="0" dirty="0" err="1"/>
              <a:t>highlighted</a:t>
            </a:r>
            <a:r>
              <a:rPr lang="fr-CA" baseline="0" dirty="0"/>
              <a:t>)</a:t>
            </a:r>
          </a:p>
          <a:p>
            <a:pPr marL="285750" indent="-285750">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077333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a:t>There are 3 </a:t>
            </a:r>
            <a:r>
              <a:rPr lang="fr-CA" dirty="0" err="1"/>
              <a:t>different</a:t>
            </a:r>
            <a:r>
              <a:rPr lang="fr-CA" baseline="0" dirty="0"/>
              <a:t> zones in a </a:t>
            </a:r>
            <a:r>
              <a:rPr lang="fr-CA" baseline="0" dirty="0" err="1"/>
              <a:t>GCworkplace</a:t>
            </a:r>
            <a:endParaRPr lang="fr-CA" baseline="0" dirty="0"/>
          </a:p>
          <a:p>
            <a:pPr marL="171450" indent="-171450">
              <a:buFontTx/>
              <a:buChar char="-"/>
            </a:pPr>
            <a:r>
              <a:rPr lang="fr-CA" baseline="0" dirty="0"/>
              <a:t>The QUIET Zone, </a:t>
            </a:r>
            <a:r>
              <a:rPr lang="fr-CA" baseline="0" dirty="0" err="1"/>
              <a:t>which</a:t>
            </a:r>
            <a:r>
              <a:rPr lang="fr-CA" baseline="0" dirty="0"/>
              <a:t> </a:t>
            </a:r>
            <a:r>
              <a:rPr lang="fr-CA" baseline="0" dirty="0" err="1"/>
              <a:t>mainly</a:t>
            </a:r>
            <a:r>
              <a:rPr lang="fr-CA" baseline="0" dirty="0"/>
              <a:t> </a:t>
            </a:r>
            <a:r>
              <a:rPr lang="fr-CA" baseline="0" dirty="0" err="1"/>
              <a:t>contains</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both</a:t>
            </a:r>
            <a:r>
              <a:rPr lang="fr-CA" baseline="0" dirty="0"/>
              <a:t> open and </a:t>
            </a:r>
            <a:r>
              <a:rPr lang="fr-CA" baseline="0" dirty="0" err="1"/>
              <a:t>enclosed</a:t>
            </a:r>
            <a:r>
              <a:rPr lang="fr-CA" baseline="0" dirty="0"/>
              <a:t>, </a:t>
            </a:r>
            <a:r>
              <a:rPr lang="fr-CA" baseline="0" dirty="0" err="1"/>
              <a:t>provides</a:t>
            </a:r>
            <a:r>
              <a:rPr lang="fr-CA" baseline="0" dirty="0"/>
              <a:t> the </a:t>
            </a:r>
            <a:r>
              <a:rPr lang="fr-CA" baseline="0" dirty="0" err="1"/>
              <a:t>highest</a:t>
            </a:r>
            <a:r>
              <a:rPr lang="fr-CA" baseline="0" dirty="0"/>
              <a:t> </a:t>
            </a:r>
            <a:r>
              <a:rPr lang="fr-CA" baseline="0" dirty="0" err="1"/>
              <a:t>level</a:t>
            </a:r>
            <a:r>
              <a:rPr lang="fr-CA" baseline="0" dirty="0"/>
              <a:t> of </a:t>
            </a:r>
            <a:r>
              <a:rPr lang="fr-CA" baseline="0" dirty="0" err="1"/>
              <a:t>acoustic</a:t>
            </a:r>
            <a:r>
              <a:rPr lang="fr-CA" baseline="0" dirty="0"/>
              <a:t> </a:t>
            </a:r>
            <a:r>
              <a:rPr lang="fr-CA" baseline="0" dirty="0" err="1"/>
              <a:t>privacy</a:t>
            </a:r>
            <a:endParaRPr lang="fr-CA" baseline="0" dirty="0"/>
          </a:p>
          <a:p>
            <a:pPr marL="171450" indent="-171450">
              <a:buFontTx/>
              <a:buChar char="-"/>
            </a:pPr>
            <a:r>
              <a:rPr lang="fr-CA" baseline="0" dirty="0"/>
              <a:t>The INTERACTIVE Zone, </a:t>
            </a:r>
            <a:r>
              <a:rPr lang="fr-CA" baseline="0" dirty="0" err="1"/>
              <a:t>which</a:t>
            </a:r>
            <a:r>
              <a:rPr lang="fr-CA" baseline="0" dirty="0"/>
              <a:t> </a:t>
            </a:r>
            <a:r>
              <a:rPr lang="fr-CA" baseline="0" dirty="0" err="1"/>
              <a:t>contains</a:t>
            </a:r>
            <a:r>
              <a:rPr lang="fr-CA" baseline="0" dirty="0"/>
              <a:t> a mix of open or </a:t>
            </a:r>
            <a:r>
              <a:rPr lang="fr-CA" baseline="0" dirty="0" err="1"/>
              <a:t>enclosed</a:t>
            </a:r>
            <a:r>
              <a:rPr lang="fr-CA" baseline="0" dirty="0"/>
              <a:t> collaborative and open or </a:t>
            </a:r>
            <a:r>
              <a:rPr lang="fr-CA" baseline="0" dirty="0" err="1"/>
              <a:t>enclosed</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provides</a:t>
            </a:r>
            <a:r>
              <a:rPr lang="fr-CA" baseline="0" dirty="0"/>
              <a:t> a </a:t>
            </a:r>
            <a:r>
              <a:rPr lang="fr-CA" baseline="0" dirty="0" err="1"/>
              <a:t>space</a:t>
            </a:r>
            <a:r>
              <a:rPr lang="fr-CA" baseline="0" dirty="0"/>
              <a:t> </a:t>
            </a:r>
            <a:r>
              <a:rPr lang="fr-CA" baseline="0" dirty="0" err="1"/>
              <a:t>meet</a:t>
            </a:r>
            <a:r>
              <a:rPr lang="fr-CA" baseline="0" dirty="0"/>
              <a:t>, </a:t>
            </a:r>
            <a:r>
              <a:rPr lang="fr-CA" baseline="0" dirty="0" err="1"/>
              <a:t>socialize</a:t>
            </a:r>
            <a:r>
              <a:rPr lang="fr-CA" baseline="0" dirty="0"/>
              <a:t> and </a:t>
            </a:r>
            <a:r>
              <a:rPr lang="fr-CA" baseline="0" dirty="0" err="1"/>
              <a:t>speak</a:t>
            </a:r>
            <a:r>
              <a:rPr lang="fr-CA" baseline="0" dirty="0"/>
              <a:t> at normal volume</a:t>
            </a:r>
          </a:p>
          <a:p>
            <a:pPr marL="171450" indent="-171450">
              <a:buFontTx/>
              <a:buChar char="-"/>
            </a:pPr>
            <a:r>
              <a:rPr lang="fr-CA" dirty="0"/>
              <a:t>And the TRANSITIONAL</a:t>
            </a:r>
            <a:r>
              <a:rPr lang="fr-CA" baseline="0" dirty="0"/>
              <a:t> Zone </a:t>
            </a:r>
            <a:r>
              <a:rPr lang="fr-CA" baseline="0" dirty="0" err="1"/>
              <a:t>is</a:t>
            </a:r>
            <a:r>
              <a:rPr lang="fr-CA" baseline="0" dirty="0"/>
              <a:t> the buffer zone </a:t>
            </a:r>
            <a:r>
              <a:rPr lang="fr-CA" baseline="0" dirty="0" err="1"/>
              <a:t>that</a:t>
            </a:r>
            <a:r>
              <a:rPr lang="fr-CA" baseline="0" dirty="0"/>
              <a:t> </a:t>
            </a:r>
            <a:r>
              <a:rPr lang="fr-CA" baseline="0" dirty="0" err="1"/>
              <a:t>allows</a:t>
            </a:r>
            <a:r>
              <a:rPr lang="fr-CA" baseline="0" dirty="0"/>
              <a:t> the </a:t>
            </a:r>
            <a:r>
              <a:rPr lang="fr-CA" baseline="0" dirty="0" err="1"/>
              <a:t>other</a:t>
            </a:r>
            <a:r>
              <a:rPr lang="fr-CA" baseline="0" dirty="0"/>
              <a:t> </a:t>
            </a:r>
            <a:r>
              <a:rPr lang="fr-CA" baseline="0" dirty="0" err="1"/>
              <a:t>two</a:t>
            </a:r>
            <a:r>
              <a:rPr lang="fr-CA" baseline="0" dirty="0"/>
              <a:t> to </a:t>
            </a:r>
            <a:r>
              <a:rPr lang="fr-CA" baseline="0" dirty="0" err="1"/>
              <a:t>co-exist</a:t>
            </a:r>
            <a:r>
              <a:rPr lang="fr-CA" baseline="0" dirty="0"/>
              <a:t>.</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49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2200857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workplace is designed with </a:t>
            </a:r>
            <a:r>
              <a:rPr lang="en-US" sz="1200" b="1" dirty="0"/>
              <a:t>flexibility</a:t>
            </a:r>
            <a:r>
              <a:rPr lang="en-US" sz="1200" dirty="0"/>
              <a:t> in mind.  Variety of </a:t>
            </a:r>
            <a:r>
              <a:rPr lang="en-US" sz="1200" dirty="0" err="1"/>
              <a:t>workpoints</a:t>
            </a:r>
            <a:r>
              <a:rPr lang="en-US" sz="1200" dirty="0"/>
              <a:t> ensure that changes in activities or groups can easily be accommodated</a:t>
            </a:r>
          </a:p>
          <a:p>
            <a:pPr marL="285750" indent="-285750">
              <a:buFont typeface="Arial" panose="020B0604020202020204" pitchFamily="34" charset="0"/>
              <a:buChar char="•"/>
            </a:pPr>
            <a:r>
              <a:rPr lang="en-US" sz="1200" dirty="0"/>
              <a:t>Growth can easily be absorbed and layout changes be facilitated by modular planning</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096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CA" dirty="0" err="1"/>
              <a:t>GCworkplace</a:t>
            </a:r>
            <a:r>
              <a:rPr lang="fr-CA" dirty="0"/>
              <a:t> Design </a:t>
            </a:r>
            <a:r>
              <a:rPr lang="fr-CA" dirty="0" err="1"/>
              <a:t>is</a:t>
            </a:r>
            <a:r>
              <a:rPr lang="fr-CA" dirty="0"/>
              <a:t> </a:t>
            </a:r>
            <a:r>
              <a:rPr lang="fr-CA" b="1" dirty="0" err="1"/>
              <a:t>inherintly</a:t>
            </a:r>
            <a:r>
              <a:rPr lang="fr-CA" b="1" dirty="0"/>
              <a:t> Accessible</a:t>
            </a:r>
            <a:r>
              <a:rPr lang="fr-CA" b="1" baseline="0" dirty="0"/>
              <a:t> and inclusive </a:t>
            </a:r>
            <a:r>
              <a:rPr lang="fr-CA" baseline="0" dirty="0"/>
              <a:t>as </a:t>
            </a:r>
            <a:r>
              <a:rPr lang="fr-CA" baseline="0" dirty="0" err="1"/>
              <a:t>it</a:t>
            </a:r>
            <a:r>
              <a:rPr lang="fr-CA" baseline="0" dirty="0"/>
              <a:t> </a:t>
            </a:r>
            <a:r>
              <a:rPr lang="fr-CA" baseline="0" dirty="0" err="1"/>
              <a:t>provides</a:t>
            </a:r>
            <a:r>
              <a:rPr lang="fr-CA" baseline="0" dirty="0"/>
              <a:t> </a:t>
            </a:r>
            <a:r>
              <a:rPr lang="fr-CA" baseline="0" dirty="0" err="1"/>
              <a:t>users</a:t>
            </a:r>
            <a:r>
              <a:rPr lang="fr-CA" baseline="0" dirty="0"/>
              <a:t> the </a:t>
            </a:r>
            <a:r>
              <a:rPr lang="fr-CA" baseline="0" dirty="0" err="1"/>
              <a:t>choice</a:t>
            </a:r>
            <a:r>
              <a:rPr lang="fr-CA" baseline="0" dirty="0"/>
              <a:t> to self-select </a:t>
            </a:r>
            <a:r>
              <a:rPr lang="fr-CA" baseline="0" dirty="0" err="1"/>
              <a:t>from</a:t>
            </a:r>
            <a:r>
              <a:rPr lang="fr-CA" baseline="0" dirty="0"/>
              <a:t> a </a:t>
            </a:r>
            <a:r>
              <a:rPr lang="fr-CA" baseline="0" dirty="0" err="1"/>
              <a:t>wide</a:t>
            </a:r>
            <a:r>
              <a:rPr lang="fr-CA" baseline="0" dirty="0"/>
              <a:t> </a:t>
            </a:r>
            <a:r>
              <a:rPr lang="fr-CA" baseline="0" dirty="0" err="1"/>
              <a:t>variety</a:t>
            </a:r>
            <a:r>
              <a:rPr lang="fr-CA" baseline="0" dirty="0"/>
              <a:t> of </a:t>
            </a:r>
            <a:r>
              <a:rPr lang="fr-CA" baseline="0" dirty="0" err="1"/>
              <a:t>fucntional</a:t>
            </a:r>
            <a:r>
              <a:rPr lang="fr-CA" baseline="0" dirty="0"/>
              <a:t> settings, </a:t>
            </a:r>
            <a:r>
              <a:rPr lang="fr-CA" baseline="0" dirty="0" err="1"/>
              <a:t>many</a:t>
            </a:r>
            <a:r>
              <a:rPr lang="fr-CA" baseline="0" dirty="0"/>
              <a:t> </a:t>
            </a:r>
            <a:r>
              <a:rPr lang="fr-CA" baseline="0" dirty="0" err="1"/>
              <a:t>with</a:t>
            </a:r>
            <a:r>
              <a:rPr lang="fr-CA" baseline="0" dirty="0"/>
              <a:t> user </a:t>
            </a:r>
            <a:r>
              <a:rPr lang="fr-CA" baseline="0" dirty="0" err="1"/>
              <a:t>adjustability</a:t>
            </a:r>
            <a:r>
              <a:rPr lang="fr-CA" baseline="0" dirty="0"/>
              <a:t>, </a:t>
            </a:r>
            <a:r>
              <a:rPr lang="fr-CA" baseline="0" dirty="0" err="1"/>
              <a:t>based</a:t>
            </a:r>
            <a:r>
              <a:rPr lang="fr-CA" baseline="0" dirty="0"/>
              <a:t> on </a:t>
            </a:r>
            <a:r>
              <a:rPr lang="fr-CA" baseline="0" dirty="0" err="1"/>
              <a:t>each</a:t>
            </a:r>
            <a:r>
              <a:rPr lang="fr-CA" baseline="0" dirty="0"/>
              <a:t> </a:t>
            </a:r>
            <a:r>
              <a:rPr lang="fr-CA" baseline="0" dirty="0" err="1"/>
              <a:t>person’s</a:t>
            </a:r>
            <a:r>
              <a:rPr lang="fr-CA" baseline="0" dirty="0"/>
              <a:t> </a:t>
            </a:r>
            <a:r>
              <a:rPr lang="fr-CA" baseline="0" dirty="0" err="1"/>
              <a:t>activites</a:t>
            </a:r>
            <a:r>
              <a:rPr lang="fr-CA" baseline="0" dirty="0"/>
              <a:t>, </a:t>
            </a:r>
            <a:r>
              <a:rPr lang="fr-CA" baseline="0" dirty="0" err="1"/>
              <a:t>abilities</a:t>
            </a:r>
            <a:r>
              <a:rPr lang="fr-CA" baseline="0" dirty="0"/>
              <a:t> and </a:t>
            </a:r>
            <a:r>
              <a:rPr lang="fr-CA" baseline="0" dirty="0" err="1"/>
              <a:t>preferences</a:t>
            </a:r>
            <a:r>
              <a:rPr lang="fr-CA" baseline="0" dirty="0"/>
              <a:t>. </a:t>
            </a:r>
          </a:p>
          <a:p>
            <a:pPr marL="171450" indent="-171450">
              <a:buFontTx/>
              <a:buChar char="-"/>
            </a:pPr>
            <a:r>
              <a:rPr lang="fr-CA" baseline="0" dirty="0"/>
              <a:t>Just </a:t>
            </a:r>
            <a:r>
              <a:rPr lang="fr-CA" baseline="0" dirty="0" err="1"/>
              <a:t>because</a:t>
            </a:r>
            <a:r>
              <a:rPr lang="fr-CA" baseline="0" dirty="0"/>
              <a:t> the </a:t>
            </a:r>
            <a:r>
              <a:rPr lang="fr-CA" baseline="0" dirty="0" err="1"/>
              <a:t>workplace</a:t>
            </a:r>
            <a:r>
              <a:rPr lang="fr-CA" baseline="0" dirty="0"/>
              <a:t> </a:t>
            </a:r>
            <a:r>
              <a:rPr lang="fr-CA" baseline="0" dirty="0" err="1"/>
              <a:t>is</a:t>
            </a:r>
            <a:r>
              <a:rPr lang="fr-CA" baseline="0" dirty="0"/>
              <a:t> </a:t>
            </a:r>
            <a:r>
              <a:rPr lang="fr-CA" baseline="0" dirty="0" err="1"/>
              <a:t>now</a:t>
            </a:r>
            <a:r>
              <a:rPr lang="fr-CA" baseline="0" dirty="0"/>
              <a:t> more accessible and inclusive, </a:t>
            </a:r>
            <a:r>
              <a:rPr lang="fr-CA" b="1" baseline="0" dirty="0"/>
              <a:t>DTA </a:t>
            </a:r>
            <a:r>
              <a:rPr lang="fr-CA" b="1" baseline="0" dirty="0" err="1"/>
              <a:t>is</a:t>
            </a:r>
            <a:r>
              <a:rPr lang="fr-CA" b="1" baseline="0" dirty="0"/>
              <a:t> </a:t>
            </a:r>
            <a:r>
              <a:rPr lang="fr-CA" b="1" baseline="0" dirty="0" err="1"/>
              <a:t>still</a:t>
            </a:r>
            <a:r>
              <a:rPr lang="fr-CA" b="1" baseline="0" dirty="0"/>
              <a:t> applicable </a:t>
            </a:r>
            <a:r>
              <a:rPr lang="fr-CA" baseline="0" dirty="0" err="1"/>
              <a:t>when</a:t>
            </a:r>
            <a:r>
              <a:rPr lang="fr-CA" baseline="0" dirty="0"/>
              <a:t> the </a:t>
            </a:r>
            <a:r>
              <a:rPr lang="fr-CA" baseline="0" dirty="0" err="1"/>
              <a:t>workplace</a:t>
            </a:r>
            <a:r>
              <a:rPr lang="fr-CA" baseline="0" dirty="0"/>
              <a:t> </a:t>
            </a:r>
            <a:r>
              <a:rPr lang="fr-CA" baseline="0" dirty="0" err="1"/>
              <a:t>does</a:t>
            </a:r>
            <a:r>
              <a:rPr lang="fr-CA" baseline="0" dirty="0"/>
              <a:t> not support an </a:t>
            </a:r>
            <a:r>
              <a:rPr lang="fr-CA" baseline="0" dirty="0" err="1"/>
              <a:t>employee’s</a:t>
            </a:r>
            <a:r>
              <a:rPr lang="fr-CA" baseline="0" dirty="0"/>
              <a:t> </a:t>
            </a:r>
            <a:r>
              <a:rPr lang="fr-CA" baseline="0" dirty="0" err="1"/>
              <a:t>specific</a:t>
            </a:r>
            <a:r>
              <a:rPr lang="fr-CA" baseline="0" dirty="0"/>
              <a:t> </a:t>
            </a:r>
            <a:r>
              <a:rPr lang="fr-CA" baseline="0" dirty="0" err="1"/>
              <a:t>needs</a:t>
            </a:r>
            <a:r>
              <a:rPr lang="fr-CA" baseline="0" dirty="0"/>
              <a:t> </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485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a:t>
            </a:r>
            <a:r>
              <a:rPr lang="fr-CA" b="0" baseline="0" dirty="0"/>
              <a:t> One </a:t>
            </a:r>
            <a:r>
              <a:rPr lang="fr-CA" b="1" baseline="0" dirty="0"/>
              <a:t>kit of parts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baseline="0" dirty="0"/>
              <a:t>Mention 3 </a:t>
            </a:r>
            <a:r>
              <a:rPr lang="fr-CA" b="0" baseline="0" dirty="0" err="1"/>
              <a:t>workpoint</a:t>
            </a:r>
            <a:r>
              <a:rPr lang="fr-CA" b="0" baseline="0" dirty="0"/>
              <a:t> </a:t>
            </a:r>
            <a:r>
              <a:rPr lang="fr-CA" b="1" baseline="0" dirty="0" err="1"/>
              <a:t>categories</a:t>
            </a:r>
            <a:r>
              <a:rPr lang="fr-CA" b="0" baseline="0" dirty="0"/>
              <a:t> and to </a:t>
            </a:r>
            <a:r>
              <a:rPr lang="fr-CA" b="0" baseline="0" dirty="0" err="1"/>
              <a:t>refer</a:t>
            </a:r>
            <a:r>
              <a:rPr lang="fr-CA" b="0" baseline="0" dirty="0"/>
              <a:t> to Design Guide and TRM for more information </a:t>
            </a:r>
          </a:p>
          <a:p>
            <a:pPr marL="285750" indent="-285750">
              <a:buFont typeface="Arial" panose="020B0604020202020204" pitchFamily="34" charset="0"/>
              <a:buChar char="•"/>
            </a:pPr>
            <a:r>
              <a:rPr lang="en-US" sz="1200" dirty="0" err="1"/>
              <a:t>Workpoints</a:t>
            </a:r>
            <a:r>
              <a:rPr lang="en-US" sz="1200" dirty="0"/>
              <a:t> are distributed to </a:t>
            </a:r>
            <a:r>
              <a:rPr lang="en-US" sz="1200" b="1" dirty="0"/>
              <a:t>OPTIMIZE</a:t>
            </a:r>
            <a:r>
              <a:rPr lang="en-US" sz="1200" dirty="0"/>
              <a:t> the workplace and reflect the functions of the organizations.</a:t>
            </a:r>
          </a:p>
          <a:p>
            <a:pPr marL="285750" indent="-285750">
              <a:buFont typeface="Arial" panose="020B0604020202020204" pitchFamily="34" charset="0"/>
              <a:buChar char="•"/>
            </a:pPr>
            <a:r>
              <a:rPr lang="en-US" sz="1200" dirty="0" err="1"/>
              <a:t>Workpoints</a:t>
            </a:r>
            <a:r>
              <a:rPr lang="en-US" sz="1200" dirty="0"/>
              <a:t> are not assigned or designed for individuals but rather for the optimum functionality of the </a:t>
            </a:r>
            <a:r>
              <a:rPr lang="en-US" sz="1200" b="1" dirty="0"/>
              <a:t>workplace.  </a:t>
            </a:r>
            <a:r>
              <a:rPr lang="en-US" sz="1200" dirty="0"/>
              <a:t>The users have the freedom to chose their preferred work setting</a:t>
            </a:r>
            <a:endParaRPr lang="en-US" sz="1200" b="1" dirty="0"/>
          </a:p>
          <a:p>
            <a:pPr marL="285750" indent="-285750">
              <a:buFont typeface="Arial" panose="020B0604020202020204" pitchFamily="34" charset="0"/>
              <a:buChar char="•"/>
            </a:pPr>
            <a:r>
              <a:rPr lang="en-US" sz="1200" dirty="0"/>
              <a:t>Some </a:t>
            </a:r>
            <a:r>
              <a:rPr lang="en-US" sz="1200" dirty="0" err="1"/>
              <a:t>workpoints</a:t>
            </a:r>
            <a:r>
              <a:rPr lang="en-US" sz="1200" dirty="0"/>
              <a:t> may be assigned to special functions during the design phase (duty to accommodate also remains)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t>
            </a:r>
            <a:r>
              <a:rPr lang="en-US" sz="1200" dirty="0" err="1"/>
              <a:t>GCworkplace</a:t>
            </a:r>
            <a:r>
              <a:rPr lang="en-US" sz="1200" dirty="0"/>
              <a:t> Space Planning Workbook is the tool which determines the </a:t>
            </a:r>
            <a:r>
              <a:rPr lang="en-US" sz="1200" b="1" dirty="0" err="1"/>
              <a:t>workpoint</a:t>
            </a:r>
            <a:r>
              <a:rPr lang="en-US" sz="1200" b="1" dirty="0"/>
              <a:t> ratios and distributions</a:t>
            </a:r>
          </a:p>
          <a:p>
            <a:pPr marL="0" indent="0">
              <a:buFont typeface="Arial" panose="020B0604020202020204" pitchFamily="34" charset="0"/>
              <a:buNone/>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b="0" dirty="0"/>
          </a:p>
          <a:p>
            <a:endParaRPr lang="en-CA" sz="1200" b="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798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t>ACTIVITY PROFILES </a:t>
            </a:r>
            <a:r>
              <a:rPr lang="en-US" sz="1200" dirty="0"/>
              <a:t>are used as a baseline to identify the organization’s way of working and determine an </a:t>
            </a:r>
            <a:r>
              <a:rPr lang="en-US" sz="1200" b="1" dirty="0"/>
              <a:t>IDEAL </a:t>
            </a:r>
            <a:r>
              <a:rPr lang="en-US" sz="1200" b="1" dirty="0" err="1"/>
              <a:t>workpoint</a:t>
            </a:r>
            <a:r>
              <a:rPr lang="en-US" sz="1200" b="1" dirty="0"/>
              <a:t> distribution</a:t>
            </a:r>
          </a:p>
          <a:p>
            <a:pPr marL="171450" indent="-171450">
              <a:buFontTx/>
              <a:buChar char="-"/>
            </a:pPr>
            <a:r>
              <a:rPr lang="fr-CA" b="0" baseline="0" dirty="0"/>
              <a:t>Name 3 </a:t>
            </a:r>
            <a:r>
              <a:rPr lang="fr-CA" b="0" baseline="0" dirty="0" err="1"/>
              <a:t>activity</a:t>
            </a:r>
            <a:r>
              <a:rPr lang="fr-CA" b="0" baseline="0" dirty="0"/>
              <a:t> profiles, on a </a:t>
            </a:r>
            <a:r>
              <a:rPr lang="fr-CA" b="0" baseline="0" dirty="0" err="1"/>
              <a:t>spectrum</a:t>
            </a:r>
            <a:endParaRPr lang="fr-CA" b="0" baseline="0" dirty="0"/>
          </a:p>
          <a:p>
            <a:pPr marL="171450" indent="-171450">
              <a:buFontTx/>
              <a:buChar char="-"/>
            </a:pPr>
            <a:r>
              <a:rPr lang="fr-CA" b="0" baseline="0" dirty="0"/>
              <a:t>The </a:t>
            </a:r>
            <a:r>
              <a:rPr lang="fr-CA" b="0" baseline="0" dirty="0" err="1"/>
              <a:t>provide</a:t>
            </a:r>
            <a:r>
              <a:rPr lang="fr-CA" b="0" baseline="0" dirty="0"/>
              <a:t> a </a:t>
            </a:r>
            <a:r>
              <a:rPr lang="fr-CA" b="0" baseline="0" dirty="0" err="1"/>
              <a:t>starting</a:t>
            </a:r>
            <a:r>
              <a:rPr lang="fr-CA" b="0" baseline="0" dirty="0"/>
              <a:t> point for design and </a:t>
            </a:r>
            <a:r>
              <a:rPr lang="fr-CA" b="0" baseline="0" dirty="0" err="1"/>
              <a:t>workpoint</a:t>
            </a:r>
            <a:r>
              <a:rPr lang="fr-CA" b="0" baseline="0" dirty="0"/>
              <a:t> distribution </a:t>
            </a:r>
          </a:p>
          <a:p>
            <a:pPr marL="171450" indent="-171450">
              <a:buFontTx/>
              <a:buChar char="-"/>
            </a:pPr>
            <a:r>
              <a:rPr lang="fr-CA" b="0" baseline="0" dirty="0" err="1"/>
              <a:t>Don’t</a:t>
            </a:r>
            <a:r>
              <a:rPr lang="fr-CA" b="0" baseline="0" dirty="0"/>
              <a:t> </a:t>
            </a:r>
            <a:r>
              <a:rPr lang="fr-CA" b="0" baseline="0" dirty="0" err="1"/>
              <a:t>spend</a:t>
            </a:r>
            <a:r>
              <a:rPr lang="fr-CA" b="0" baseline="0" dirty="0"/>
              <a:t> </a:t>
            </a:r>
            <a:r>
              <a:rPr lang="fr-CA" b="0" baseline="0" dirty="0" err="1"/>
              <a:t>too</a:t>
            </a:r>
            <a:r>
              <a:rPr lang="fr-CA" b="0" baseline="0" dirty="0"/>
              <a:t> </a:t>
            </a:r>
            <a:r>
              <a:rPr lang="fr-CA" b="0" baseline="0" dirty="0" err="1"/>
              <a:t>much</a:t>
            </a:r>
            <a:r>
              <a:rPr lang="fr-CA" b="0" baseline="0" dirty="0"/>
              <a:t> time on </a:t>
            </a:r>
            <a:r>
              <a:rPr lang="fr-CA" b="0" baseline="0" dirty="0" err="1"/>
              <a:t>activity</a:t>
            </a:r>
            <a:r>
              <a:rPr lang="fr-CA" b="0" baseline="0" dirty="0"/>
              <a:t> profiles as </a:t>
            </a:r>
            <a:r>
              <a:rPr lang="fr-CA" b="0" baseline="0" dirty="0" err="1"/>
              <a:t>they</a:t>
            </a:r>
            <a:r>
              <a:rPr lang="fr-CA" b="0" baseline="0" dirty="0"/>
              <a:t> are on </a:t>
            </a:r>
            <a:r>
              <a:rPr lang="fr-CA" b="0" baseline="0" dirty="0" err="1"/>
              <a:t>next</a:t>
            </a:r>
            <a:r>
              <a:rPr lang="fr-CA" b="0" baseline="0" dirty="0"/>
              <a:t> slide</a:t>
            </a:r>
          </a:p>
          <a:p>
            <a:pPr marL="171450" indent="-171450">
              <a:buFontTx/>
              <a:buChar char="-"/>
            </a:pPr>
            <a:r>
              <a:rPr lang="fr-CA" b="0" baseline="0" dirty="0" err="1"/>
              <a:t>Through</a:t>
            </a:r>
            <a:r>
              <a:rPr lang="fr-CA" b="0" baseline="0" dirty="0"/>
              <a:t> FP in the consultation phase, the </a:t>
            </a:r>
            <a:r>
              <a:rPr lang="fr-CA" b="0" baseline="0" dirty="0" err="1"/>
              <a:t>ideal</a:t>
            </a:r>
            <a:r>
              <a:rPr lang="fr-CA" b="0" baseline="0" dirty="0"/>
              <a:t> Activity Profile </a:t>
            </a:r>
            <a:r>
              <a:rPr lang="fr-CA" b="0" baseline="0" dirty="0" err="1"/>
              <a:t>will</a:t>
            </a:r>
            <a:r>
              <a:rPr lang="fr-CA" b="0" baseline="0" dirty="0"/>
              <a:t> </a:t>
            </a:r>
            <a:r>
              <a:rPr lang="fr-CA" b="0" baseline="0" dirty="0" err="1"/>
              <a:t>be</a:t>
            </a:r>
            <a:r>
              <a:rPr lang="fr-CA" b="0" baseline="0" dirty="0"/>
              <a:t> </a:t>
            </a:r>
            <a:r>
              <a:rPr lang="fr-CA" b="0" baseline="0" dirty="0" err="1"/>
              <a:t>determined</a:t>
            </a:r>
            <a:r>
              <a:rPr lang="fr-CA" b="0" baseline="0" dirty="0"/>
              <a:t> </a:t>
            </a: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135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buFontTx/>
              <a:buChar char="-"/>
            </a:pPr>
            <a:r>
              <a:rPr lang="en-CA" sz="1200" dirty="0" err="1"/>
              <a:t>GCworkplace</a:t>
            </a:r>
            <a:r>
              <a:rPr lang="en-CA" sz="1200" dirty="0"/>
              <a:t>, unlike previous workplace strategies, establishes an activity profile based on the type of tasks performed </a:t>
            </a:r>
            <a:r>
              <a:rPr lang="en-CA" sz="1200" b="1" dirty="0"/>
              <a:t>in the workplace </a:t>
            </a:r>
            <a:r>
              <a:rPr lang="en-CA" sz="1200" dirty="0"/>
              <a:t>and the group's level of INTERNAL mobility. </a:t>
            </a:r>
          </a:p>
          <a:p>
            <a:pPr marL="171450" indent="-171450">
              <a:lnSpc>
                <a:spcPct val="110000"/>
              </a:lnSpc>
              <a:buFontTx/>
              <a:buChar char="-"/>
            </a:pPr>
            <a:r>
              <a:rPr lang="en-CA" sz="1200" dirty="0"/>
              <a:t>These factors influence the proportions attributed to individual and collaborative workspaces that are unique to the group. </a:t>
            </a:r>
          </a:p>
          <a:p>
            <a:pPr marL="171450" indent="-171450">
              <a:lnSpc>
                <a:spcPct val="110000"/>
              </a:lnSpc>
              <a:buFontTx/>
              <a:buChar char="-"/>
            </a:pPr>
            <a:r>
              <a:rPr lang="en-CA" sz="1200" dirty="0"/>
              <a:t>Emphasis is shifting towards design solutions that are more flexible, and tailored to suit the specific functional requirements of its users. </a:t>
            </a:r>
          </a:p>
          <a:p>
            <a:pPr marL="171450" indent="-171450">
              <a:lnSpc>
                <a:spcPct val="110000"/>
              </a:lnSpc>
              <a:buFontTx/>
              <a:buChar char="-"/>
            </a:pPr>
            <a:r>
              <a:rPr lang="en-CA" sz="1200" dirty="0"/>
              <a:t>New technology is also influencing how employees work and interact, and subsequently changing how the workplace is designed to support a variety of activities. </a:t>
            </a:r>
          </a:p>
          <a:p>
            <a:pPr marL="171450" indent="-171450">
              <a:lnSpc>
                <a:spcPct val="110000"/>
              </a:lnSpc>
              <a:buFontTx/>
              <a:buChar char="-"/>
            </a:pPr>
            <a:r>
              <a:rPr lang="en-US" sz="1200" dirty="0"/>
              <a:t>Upper</a:t>
            </a:r>
            <a:r>
              <a:rPr lang="en-US" sz="1200" baseline="0" dirty="0"/>
              <a:t> and lower limits in </a:t>
            </a:r>
            <a:r>
              <a:rPr lang="en-US" sz="1200" baseline="0" dirty="0" err="1"/>
              <a:t>workpoint</a:t>
            </a:r>
            <a:r>
              <a:rPr lang="en-US" sz="1200" baseline="0" dirty="0"/>
              <a:t> quantities stay </a:t>
            </a:r>
            <a:r>
              <a:rPr lang="en-US" sz="1200" b="1" baseline="0" dirty="0"/>
              <a:t>consistent </a:t>
            </a:r>
            <a:r>
              <a:rPr lang="en-US" sz="1200" baseline="0" dirty="0"/>
              <a:t>from one activity profile to another</a:t>
            </a:r>
            <a:endParaRPr lang="en-CA" sz="1200" dirty="0"/>
          </a:p>
          <a:p>
            <a:pPr marL="171450" indent="-171450">
              <a:lnSpc>
                <a:spcPct val="110000"/>
              </a:lnSpc>
              <a:buFontTx/>
              <a:buChar char="-"/>
            </a:pPr>
            <a:endParaRPr lang="en-CA" sz="1200" dirty="0"/>
          </a:p>
          <a:p>
            <a:pPr marL="285750" indent="-285750">
              <a:lnSpc>
                <a:spcPct val="110000"/>
              </a:lnSpc>
              <a:buFont typeface="Arial" panose="020B0604020202020204" pitchFamily="34" charset="0"/>
              <a:buChar char="•"/>
            </a:pPr>
            <a:endParaRPr lang="en-CA"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827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a:t>
            </a:r>
            <a:r>
              <a:rPr lang="en-US" baseline="0" dirty="0" err="1"/>
              <a:t>GCworkplace</a:t>
            </a:r>
            <a:r>
              <a:rPr lang="en-US" baseline="0" dirty="0"/>
              <a:t> Design Roadmap highlights the design process and provides links to all available tools and documents. </a:t>
            </a:r>
          </a:p>
          <a:p>
            <a:pPr marL="171450" indent="-171450">
              <a:buFontTx/>
              <a:buChar char="-"/>
            </a:pPr>
            <a:r>
              <a:rPr lang="en-US" baseline="0" dirty="0"/>
              <a:t>Can be found on the </a:t>
            </a:r>
            <a:r>
              <a:rPr lang="en-US" baseline="0" dirty="0" err="1"/>
              <a:t>Gcworkplace</a:t>
            </a:r>
            <a:r>
              <a:rPr lang="en-US" baseline="0" dirty="0"/>
              <a:t> </a:t>
            </a:r>
            <a:r>
              <a:rPr lang="en-US" baseline="0" dirty="0" err="1"/>
              <a:t>Gcpedia</a:t>
            </a:r>
            <a:r>
              <a:rPr lang="en-US" baseline="0" dirty="0"/>
              <a:t> page, under the RESOURCES tab</a:t>
            </a:r>
          </a:p>
          <a:p>
            <a:pPr marL="0" indent="0">
              <a:buFontTx/>
              <a:buNone/>
            </a:pPr>
            <a:r>
              <a:rPr lang="en-US" baseline="0" dirty="0"/>
              <a:t>OR</a:t>
            </a:r>
          </a:p>
          <a:p>
            <a:pPr marL="171450" indent="-171450">
              <a:buFontTx/>
              <a:buChar char="-"/>
            </a:pPr>
            <a:r>
              <a:rPr lang="en-US" dirty="0"/>
              <a:t>Availabl</a:t>
            </a:r>
            <a:r>
              <a:rPr lang="en-US" baseline="0" dirty="0"/>
              <a:t>e to external consultants via the </a:t>
            </a:r>
            <a:r>
              <a:rPr lang="en-US" baseline="0" dirty="0" err="1"/>
              <a:t>GCworkplace</a:t>
            </a:r>
            <a:r>
              <a:rPr lang="en-US" baseline="0" dirty="0"/>
              <a:t> Interior Design Resource Centre page on </a:t>
            </a:r>
            <a:r>
              <a:rPr lang="en-US" baseline="0" dirty="0" err="1"/>
              <a:t>Gccollab</a:t>
            </a:r>
            <a:r>
              <a:rPr lang="en-US" baseline="0" dirty="0"/>
              <a:t> (must request access via the generic mailbox – see last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650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i="1" dirty="0"/>
              <a:t>Define the</a:t>
            </a:r>
            <a:r>
              <a:rPr lang="en-CA" i="1" baseline="0" dirty="0"/>
              <a:t> term ‘</a:t>
            </a:r>
            <a:r>
              <a:rPr lang="en-CA" i="1" baseline="0" dirty="0" err="1"/>
              <a:t>workpoint</a:t>
            </a:r>
            <a:r>
              <a:rPr lang="en-CA" i="1" baseline="0" dirty="0"/>
              <a:t>’ (still TBD)</a:t>
            </a:r>
          </a:p>
          <a:p>
            <a:endParaRPr lang="en-CA" baseline="0" dirty="0"/>
          </a:p>
          <a:p>
            <a:r>
              <a:rPr lang="en-CA" baseline="0" dirty="0"/>
              <a:t>GCworkplace offers a menu of workpoint choices, and we encourage teams to design for as many as possible in the interest of optimizing choice and flexibility for employees; </a:t>
            </a:r>
          </a:p>
          <a:p>
            <a:endParaRPr lang="fr-CA" baseline="0" dirty="0"/>
          </a:p>
          <a:p>
            <a:r>
              <a:rPr lang="fr-CA" baseline="0" dirty="0" err="1"/>
              <a:t>Examples</a:t>
            </a:r>
            <a:r>
              <a:rPr lang="fr-CA" baseline="0" dirty="0"/>
              <a:t>: Workstation: </a:t>
            </a:r>
            <a:r>
              <a:rPr lang="fr-CA" baseline="0" dirty="0" err="1"/>
              <a:t>mid</a:t>
            </a:r>
            <a:r>
              <a:rPr lang="fr-CA" baseline="0" dirty="0"/>
              <a:t>-long </a:t>
            </a:r>
            <a:r>
              <a:rPr lang="fr-CA" baseline="0" dirty="0" err="1"/>
              <a:t>term</a:t>
            </a:r>
            <a:r>
              <a:rPr lang="fr-CA" baseline="0" dirty="0"/>
              <a:t> </a:t>
            </a:r>
            <a:r>
              <a:rPr lang="fr-CA" baseline="0" dirty="0" err="1"/>
              <a:t>work</a:t>
            </a:r>
            <a:r>
              <a:rPr lang="fr-CA" baseline="0" dirty="0"/>
              <a:t> </a:t>
            </a:r>
            <a:r>
              <a:rPr lang="fr-CA" baseline="0" dirty="0" err="1"/>
              <a:t>space</a:t>
            </a:r>
            <a:r>
              <a:rPr lang="fr-CA" baseline="0" dirty="0"/>
              <a:t> </a:t>
            </a:r>
            <a:r>
              <a:rPr lang="fr-CA" baseline="0" dirty="0" err="1"/>
              <a:t>with</a:t>
            </a:r>
            <a:r>
              <a:rPr lang="fr-CA" baseline="0" dirty="0"/>
              <a:t> </a:t>
            </a:r>
            <a:r>
              <a:rPr lang="fr-CA" baseline="0" dirty="0" err="1"/>
              <a:t>access</a:t>
            </a:r>
            <a:r>
              <a:rPr lang="fr-CA" baseline="0" dirty="0"/>
              <a:t> to </a:t>
            </a:r>
            <a:r>
              <a:rPr lang="fr-CA" baseline="0" dirty="0" err="1"/>
              <a:t>others</a:t>
            </a:r>
            <a:endParaRPr lang="fr-CA" baseline="0" dirty="0"/>
          </a:p>
          <a:p>
            <a:r>
              <a:rPr lang="fr-CA" baseline="0" dirty="0" err="1"/>
              <a:t>Touchdown</a:t>
            </a:r>
            <a:r>
              <a:rPr lang="fr-CA" baseline="0" dirty="0"/>
              <a:t>: Short-</a:t>
            </a:r>
            <a:r>
              <a:rPr lang="fr-CA" baseline="0" dirty="0" err="1"/>
              <a:t>term</a:t>
            </a:r>
            <a:r>
              <a:rPr lang="fr-CA" baseline="0" dirty="0"/>
              <a:t>  landing point </a:t>
            </a:r>
            <a:r>
              <a:rPr lang="fr-CA" baseline="0" dirty="0" err="1"/>
              <a:t>between</a:t>
            </a:r>
            <a:r>
              <a:rPr lang="fr-CA" baseline="0" dirty="0"/>
              <a:t> </a:t>
            </a:r>
            <a:r>
              <a:rPr lang="fr-CA" baseline="0" dirty="0" err="1"/>
              <a:t>other</a:t>
            </a:r>
            <a:r>
              <a:rPr lang="fr-CA" baseline="0" dirty="0"/>
              <a:t> </a:t>
            </a:r>
            <a:r>
              <a:rPr lang="fr-CA" baseline="0" dirty="0" err="1"/>
              <a:t>activities</a:t>
            </a:r>
            <a:endParaRPr lang="fr-CA" baseline="0" dirty="0"/>
          </a:p>
          <a:p>
            <a:r>
              <a:rPr lang="fr-CA" baseline="0" dirty="0"/>
              <a:t>Focus room: </a:t>
            </a:r>
            <a:r>
              <a:rPr lang="fr-CA" baseline="0" dirty="0" err="1"/>
              <a:t>Enclosed</a:t>
            </a:r>
            <a:r>
              <a:rPr lang="fr-CA" baseline="0" dirty="0"/>
              <a:t> </a:t>
            </a:r>
            <a:r>
              <a:rPr lang="fr-CA" baseline="0" dirty="0" err="1"/>
              <a:t>space</a:t>
            </a:r>
            <a:r>
              <a:rPr lang="fr-CA" baseline="0" dirty="0"/>
              <a:t> for </a:t>
            </a:r>
            <a:r>
              <a:rPr lang="fr-CA" baseline="0" dirty="0" err="1"/>
              <a:t>mid</a:t>
            </a:r>
            <a:r>
              <a:rPr lang="fr-CA" baseline="0" dirty="0"/>
              <a:t>- to long-</a:t>
            </a:r>
            <a:r>
              <a:rPr lang="fr-CA" baseline="0" dirty="0" err="1"/>
              <a:t>term</a:t>
            </a:r>
            <a:r>
              <a:rPr lang="fr-CA" baseline="0" dirty="0"/>
              <a:t> </a:t>
            </a:r>
            <a:r>
              <a:rPr lang="fr-CA" baseline="0" dirty="0" err="1"/>
              <a:t>focused</a:t>
            </a:r>
            <a:r>
              <a:rPr lang="fr-CA" baseline="0" dirty="0"/>
              <a:t> </a:t>
            </a:r>
            <a:r>
              <a:rPr lang="fr-CA" baseline="0" dirty="0" err="1"/>
              <a:t>work</a:t>
            </a:r>
            <a:endParaRPr lang="fr-CA" baseline="0" dirty="0"/>
          </a:p>
          <a:p>
            <a:r>
              <a:rPr lang="fr-CA" baseline="0" dirty="0"/>
              <a:t>Chat point: Area </a:t>
            </a:r>
            <a:r>
              <a:rPr lang="fr-CA" baseline="0" dirty="0" err="1"/>
              <a:t>brief</a:t>
            </a:r>
            <a:r>
              <a:rPr lang="fr-CA" baseline="0" dirty="0"/>
              <a:t> impromptu conversations</a:t>
            </a:r>
          </a:p>
          <a:p>
            <a:r>
              <a:rPr lang="fr-CA" baseline="0" dirty="0" err="1"/>
              <a:t>Teaming</a:t>
            </a:r>
            <a:r>
              <a:rPr lang="fr-CA" baseline="0" dirty="0"/>
              <a:t> area: Informal open area to </a:t>
            </a:r>
            <a:r>
              <a:rPr lang="fr-CA" baseline="0" dirty="0" err="1"/>
              <a:t>accommodate</a:t>
            </a:r>
            <a:r>
              <a:rPr lang="fr-CA" baseline="0" dirty="0"/>
              <a:t> group </a:t>
            </a:r>
            <a:r>
              <a:rPr lang="fr-CA" baseline="0" dirty="0" err="1"/>
              <a:t>work</a:t>
            </a:r>
            <a:r>
              <a:rPr lang="fr-CA" baseline="0" dirty="0"/>
              <a:t> and </a:t>
            </a:r>
            <a:r>
              <a:rPr lang="fr-CA" baseline="0" dirty="0" err="1"/>
              <a:t>idea</a:t>
            </a:r>
            <a:r>
              <a:rPr lang="fr-CA" baseline="0" dirty="0"/>
              <a:t> </a:t>
            </a:r>
            <a:r>
              <a:rPr lang="fr-CA" baseline="0" dirty="0" err="1"/>
              <a:t>generation</a:t>
            </a:r>
            <a:endParaRPr lang="fr-CA" baseline="0" dirty="0"/>
          </a:p>
        </p:txBody>
      </p:sp>
    </p:spTree>
    <p:extLst>
      <p:ext uri="{BB962C8B-B14F-4D97-AF65-F5344CB8AC3E}">
        <p14:creationId xmlns:p14="http://schemas.microsoft.com/office/powerpoint/2010/main" val="1704114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63</a:t>
            </a:fld>
            <a:endParaRPr lang="en-US" dirty="0"/>
          </a:p>
        </p:txBody>
      </p:sp>
    </p:spTree>
    <p:extLst>
      <p:ext uri="{BB962C8B-B14F-4D97-AF65-F5344CB8AC3E}">
        <p14:creationId xmlns:p14="http://schemas.microsoft.com/office/powerpoint/2010/main" val="310706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Working from home is our new reality. And as we can see here, 84% of the federal government</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employees surveyed wish to continue working from home either part-time (1-4 days a week) or full-time post-pandemic.  The Public Service is now equipped and enabled to be </a:t>
            </a:r>
            <a:r>
              <a:rPr lang="en-CA" sz="1200" b="1" kern="1200" dirty="0">
                <a:solidFill>
                  <a:schemeClr val="tx1"/>
                </a:solidFill>
                <a:effectLst/>
                <a:latin typeface="+mn-lt"/>
                <a:ea typeface="+mn-ea"/>
                <a:cs typeface="+mn-cs"/>
              </a:rPr>
              <a:t>fully productive </a:t>
            </a:r>
            <a:r>
              <a:rPr lang="en-CA" sz="1200" kern="1200" dirty="0">
                <a:solidFill>
                  <a:schemeClr val="tx1"/>
                </a:solidFill>
                <a:effectLst/>
                <a:latin typeface="+mn-lt"/>
                <a:ea typeface="+mn-ea"/>
                <a:cs typeface="+mn-cs"/>
              </a:rPr>
              <a:t>in a </a:t>
            </a:r>
            <a:r>
              <a:rPr lang="en-CA" sz="1200" b="1" kern="1200" dirty="0">
                <a:solidFill>
                  <a:schemeClr val="tx1"/>
                </a:solidFill>
                <a:effectLst/>
                <a:latin typeface="+mn-lt"/>
                <a:ea typeface="+mn-ea"/>
                <a:cs typeface="+mn-cs"/>
              </a:rPr>
              <a:t>remote working model</a:t>
            </a:r>
            <a:r>
              <a:rPr lang="en-CA" sz="1200" kern="1200" dirty="0">
                <a:solidFill>
                  <a:schemeClr val="tx1"/>
                </a:solidFill>
                <a:effectLst/>
                <a:latin typeface="+mn-lt"/>
                <a:ea typeface="+mn-ea"/>
                <a:cs typeface="+mn-cs"/>
              </a:rPr>
              <a:t>, the workforce’s </a:t>
            </a:r>
            <a:r>
              <a:rPr lang="en-CA" sz="1200" b="1" kern="1200" dirty="0">
                <a:solidFill>
                  <a:schemeClr val="tx1"/>
                </a:solidFill>
                <a:effectLst/>
                <a:latin typeface="+mn-lt"/>
                <a:ea typeface="+mn-ea"/>
                <a:cs typeface="+mn-cs"/>
              </a:rPr>
              <a:t>mindset and behaviour have shifted</a:t>
            </a:r>
            <a:r>
              <a:rPr lang="en-CA" sz="1200" kern="1200" dirty="0">
                <a:solidFill>
                  <a:schemeClr val="tx1"/>
                </a:solidFill>
                <a:effectLst/>
                <a:latin typeface="+mn-lt"/>
                <a:ea typeface="+mn-ea"/>
                <a:cs typeface="+mn-cs"/>
              </a:rPr>
              <a:t> , employees have the </a:t>
            </a:r>
            <a:r>
              <a:rPr lang="en-CA" sz="1200" b="1" kern="1200" dirty="0">
                <a:solidFill>
                  <a:schemeClr val="tx1"/>
                </a:solidFill>
                <a:effectLst/>
                <a:latin typeface="+mn-lt"/>
                <a:ea typeface="+mn-ea"/>
                <a:cs typeface="+mn-cs"/>
              </a:rPr>
              <a:t>power to choose an alternative that greatly outperforms </a:t>
            </a:r>
            <a:r>
              <a:rPr lang="en-CA" sz="1200" kern="1200" dirty="0">
                <a:solidFill>
                  <a:schemeClr val="tx1"/>
                </a:solidFill>
                <a:effectLst/>
                <a:latin typeface="+mn-lt"/>
                <a:ea typeface="+mn-ea"/>
                <a:cs typeface="+mn-cs"/>
              </a:rPr>
              <a:t>the GC office</a:t>
            </a:r>
          </a:p>
          <a:p>
            <a:endParaRPr lang="en-CA" dirty="0"/>
          </a:p>
        </p:txBody>
      </p:sp>
      <p:sp>
        <p:nvSpPr>
          <p:cNvPr id="4" name="Slide Number Placeholder 3"/>
          <p:cNvSpPr>
            <a:spLocks noGrp="1"/>
          </p:cNvSpPr>
          <p:nvPr>
            <p:ph type="sldNum" sz="quarter" idx="10"/>
          </p:nvPr>
        </p:nvSpPr>
        <p:spPr/>
        <p:txBody>
          <a:bodyPr/>
          <a:lstStyle/>
          <a:p>
            <a:fld id="{C4551982-54BC-4306-9E12-F9F79E24FB95}"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295980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understand what the GCworkplace vision is all about, it’s important to know WHY it exists and the context in which it was created. When we take a look at the federal government office landscape, I think we can all agree that it has been changing, it is still changing, and it will keep on changing.</a:t>
            </a: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a:t>
            </a:r>
            <a:r>
              <a:rPr lang="en-CA" sz="1200" b="1" kern="1200" dirty="0">
                <a:solidFill>
                  <a:schemeClr val="tx1"/>
                </a:solidFill>
                <a:effectLst/>
                <a:latin typeface="+mn-lt"/>
                <a:ea typeface="+mn-ea"/>
                <a:cs typeface="+mn-cs"/>
              </a:rPr>
              <a:t>behavioural shift</a:t>
            </a:r>
            <a:r>
              <a:rPr lang="en-CA" sz="1200" kern="1200" dirty="0">
                <a:solidFill>
                  <a:schemeClr val="tx1"/>
                </a:solidFill>
                <a:effectLst/>
                <a:latin typeface="+mn-lt"/>
                <a:ea typeface="+mn-ea"/>
                <a:cs typeface="+mn-cs"/>
              </a:rPr>
              <a:t> is happening. The world around us is changing: Citizens are connected 24/7, their expectations are high and they want services in real-time. The idea that work and private life exist in two separate universes has been challenged by technology.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There are a lot of discussions around </a:t>
            </a:r>
            <a:r>
              <a:rPr lang="en-CA" sz="1200" b="1" kern="1200" dirty="0">
                <a:solidFill>
                  <a:schemeClr val="tx1"/>
                </a:solidFill>
                <a:effectLst/>
                <a:latin typeface="+mn-lt"/>
                <a:ea typeface="+mn-ea"/>
                <a:cs typeface="+mn-cs"/>
              </a:rPr>
              <a:t>empowerment</a:t>
            </a:r>
            <a:r>
              <a:rPr lang="en-CA" sz="1200" kern="1200" dirty="0">
                <a:solidFill>
                  <a:schemeClr val="tx1"/>
                </a:solidFill>
                <a:effectLst/>
                <a:latin typeface="+mn-lt"/>
                <a:ea typeface="+mn-ea"/>
                <a:cs typeface="+mn-cs"/>
              </a:rPr>
              <a:t> lately.</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With the right tools and their organization’s support, employees can be empowered to decide where and how they want to work to be as productive as they can be. The workplace can be tailored to the needs of employees, not the other way around.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Generation Z</a:t>
            </a:r>
            <a:r>
              <a:rPr lang="en-CA" sz="1200" kern="1200" dirty="0">
                <a:solidFill>
                  <a:schemeClr val="tx1"/>
                </a:solidFill>
                <a:effectLst/>
                <a:latin typeface="+mn-lt"/>
                <a:ea typeface="+mn-ea"/>
                <a:cs typeface="+mn-cs"/>
              </a:rPr>
              <a:t> is made of people who were practically born with a cell phone in their hands, they are competitive and are known to constantly seek new ideas and experiences. The Government of Canada needs to be able to attract and retain the new generations of workers as well as the experienced professionals who have come up through the ranks. In order to do this, their needs must be anticipated.</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Are we </a:t>
            </a:r>
            <a:r>
              <a:rPr lang="en-CA" sz="1200" b="1" kern="1200" dirty="0">
                <a:solidFill>
                  <a:schemeClr val="tx1"/>
                </a:solidFill>
                <a:effectLst/>
                <a:latin typeface="+mn-lt"/>
                <a:ea typeface="+mn-ea"/>
                <a:cs typeface="+mn-cs"/>
              </a:rPr>
              <a:t>measuring performance</a:t>
            </a:r>
            <a:r>
              <a:rPr lang="en-CA" sz="1200" kern="1200" dirty="0">
                <a:solidFill>
                  <a:schemeClr val="tx1"/>
                </a:solidFill>
                <a:effectLst/>
                <a:latin typeface="+mn-lt"/>
                <a:ea typeface="+mn-ea"/>
                <a:cs typeface="+mn-cs"/>
              </a:rPr>
              <a:t> the right way? Managing by results and deliverables instead of by physical presence. Success should no longer be measured on the physical presence of employees but rather on results, creativity and commitment.</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How can the Government of Canada keep up to stay relevant?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COVID-19 pandemic has forced a behavioural shift and accelerated modernization; work and private life have started integrating, employees are equipped with modern tools and are being evaluated by more than just their physical presence in the office. Our future workplace needs to reflect, accommodate and support the diversity of our people and their contributions.</a:t>
            </a:r>
          </a:p>
          <a:p>
            <a:r>
              <a:rPr lang="en-CA" sz="1200" kern="1200" dirty="0">
                <a:solidFill>
                  <a:schemeClr val="tx1"/>
                </a:solidFill>
                <a:effectLst/>
                <a:latin typeface="+mn-lt"/>
                <a:ea typeface="+mn-ea"/>
                <a:cs typeface="+mn-cs"/>
              </a:rPr>
              <a:t> </a:t>
            </a:r>
            <a:endParaRPr lang="en-US" dirty="0"/>
          </a:p>
        </p:txBody>
      </p:sp>
      <p:sp>
        <p:nvSpPr>
          <p:cNvPr id="5" name="Slide Number Placeholder 4"/>
          <p:cNvSpPr>
            <a:spLocks noGrp="1"/>
          </p:cNvSpPr>
          <p:nvPr>
            <p:ph type="sldNum" sz="quarter" idx="10"/>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142283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workplace is a tool that departments can use to support Public Service Renewal and to embrace the Public Service vision for the </a:t>
            </a:r>
            <a:r>
              <a:rPr lang="en-US" sz="1200" b="1" kern="1200" dirty="0">
                <a:solidFill>
                  <a:schemeClr val="tx1"/>
                </a:solidFill>
                <a:effectLst/>
                <a:latin typeface="+mn-lt"/>
                <a:ea typeface="+mn-ea"/>
                <a:cs typeface="+mn-cs"/>
              </a:rPr>
              <a:t>workforce.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GCworkplace vision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Fostering a culture of innovation, improving how we leverage </a:t>
            </a:r>
            <a:r>
              <a:rPr lang="en-CA" sz="1200" b="1" kern="1200" dirty="0">
                <a:solidFill>
                  <a:schemeClr val="tx1"/>
                </a:solidFill>
                <a:effectLst/>
                <a:latin typeface="+mn-lt"/>
                <a:ea typeface="+mn-ea"/>
                <a:cs typeface="+mn-cs"/>
              </a:rPr>
              <a:t>digital</a:t>
            </a:r>
            <a:r>
              <a:rPr lang="en-CA" sz="1200" kern="1200" dirty="0">
                <a:solidFill>
                  <a:schemeClr val="tx1"/>
                </a:solidFill>
                <a:effectLst/>
                <a:latin typeface="+mn-lt"/>
                <a:ea typeface="+mn-ea"/>
                <a:cs typeface="+mn-cs"/>
              </a:rPr>
              <a:t> technology to encourage government-wide </a:t>
            </a:r>
            <a:r>
              <a:rPr lang="en-CA" sz="1200" b="1" kern="1200" dirty="0">
                <a:solidFill>
                  <a:schemeClr val="tx1"/>
                </a:solidFill>
                <a:effectLst/>
                <a:latin typeface="+mn-lt"/>
                <a:ea typeface="+mn-ea"/>
                <a:cs typeface="+mn-cs"/>
              </a:rPr>
              <a:t>collaboration</a:t>
            </a:r>
            <a:r>
              <a:rPr lang="en-CA" sz="120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flexibility</a:t>
            </a:r>
            <a:r>
              <a:rPr lang="en-CA" sz="1200" kern="1200" dirty="0">
                <a:solidFill>
                  <a:schemeClr val="tx1"/>
                </a:solidFill>
                <a:effectLst/>
                <a:latin typeface="+mn-lt"/>
                <a:ea typeface="+mn-ea"/>
                <a:cs typeface="+mn-cs"/>
              </a:rPr>
              <a:t>, and </a:t>
            </a:r>
            <a:r>
              <a:rPr lang="en-CA" sz="1200" b="1" kern="1200" dirty="0">
                <a:solidFill>
                  <a:schemeClr val="tx1"/>
                </a:solidFill>
                <a:effectLst/>
                <a:latin typeface="+mn-lt"/>
                <a:ea typeface="+mn-ea"/>
                <a:cs typeface="+mn-cs"/>
              </a:rPr>
              <a:t>efficiency</a:t>
            </a:r>
            <a:r>
              <a:rPr lang="en-CA" sz="1200" kern="1200" dirty="0">
                <a:solidFill>
                  <a:schemeClr val="tx1"/>
                </a:solidFill>
                <a:effectLst/>
                <a:latin typeface="+mn-lt"/>
                <a:ea typeface="+mn-ea"/>
                <a:cs typeface="+mn-cs"/>
              </a:rPr>
              <a:t>. It’s also about putting into place actions that integrate </a:t>
            </a:r>
            <a:r>
              <a:rPr lang="en-CA" sz="1200" b="1" kern="1200" dirty="0">
                <a:solidFill>
                  <a:schemeClr val="tx1"/>
                </a:solidFill>
                <a:effectLst/>
                <a:latin typeface="+mn-lt"/>
                <a:ea typeface="+mn-ea"/>
                <a:cs typeface="+mn-cs"/>
              </a:rPr>
              <a:t>sustainability</a:t>
            </a:r>
            <a:r>
              <a:rPr lang="en-CA" sz="1200" kern="1200" dirty="0">
                <a:solidFill>
                  <a:schemeClr val="tx1"/>
                </a:solidFill>
                <a:effectLst/>
                <a:latin typeface="+mn-lt"/>
                <a:ea typeface="+mn-ea"/>
                <a:cs typeface="+mn-cs"/>
              </a:rPr>
              <a:t> and improve the overall </a:t>
            </a:r>
            <a:r>
              <a:rPr lang="en-CA" sz="1200" b="1" kern="1200" dirty="0">
                <a:solidFill>
                  <a:schemeClr val="tx1"/>
                </a:solidFill>
                <a:effectLst/>
                <a:latin typeface="+mn-lt"/>
                <a:ea typeface="+mn-ea"/>
                <a:cs typeface="+mn-cs"/>
              </a:rPr>
              <a:t>health and wellbeing</a:t>
            </a:r>
            <a:r>
              <a:rPr lang="en-CA" sz="1200" kern="1200" dirty="0">
                <a:solidFill>
                  <a:schemeClr val="tx1"/>
                </a:solidFill>
                <a:effectLst/>
                <a:latin typeface="+mn-lt"/>
                <a:ea typeface="+mn-ea"/>
                <a:cs typeface="+mn-cs"/>
              </a:rPr>
              <a:t> of employees and ensuring </a:t>
            </a:r>
            <a:r>
              <a:rPr lang="en-CA" sz="1200" b="1" kern="1200" dirty="0">
                <a:solidFill>
                  <a:schemeClr val="tx1"/>
                </a:solidFill>
                <a:effectLst/>
                <a:latin typeface="+mn-lt"/>
                <a:ea typeface="+mn-ea"/>
                <a:cs typeface="+mn-cs"/>
              </a:rPr>
              <a:t>inclusivity</a:t>
            </a:r>
            <a:r>
              <a:rPr lang="en-CA" sz="1200" kern="1200" dirty="0">
                <a:solidFill>
                  <a:schemeClr val="tx1"/>
                </a:solidFill>
                <a:effectLst/>
                <a:latin typeface="+mn-lt"/>
                <a:ea typeface="+mn-ea"/>
                <a:cs typeface="+mn-cs"/>
              </a:rPr>
              <a:t> for all.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Beyond 2020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a time that is increasingly characterized by data, digital, new workplace designs, flatter work cultures, and multiple generations working together, it is critical to examine and adopt the mindsets and behaviours that will meet the changing expectations of Canadians. The desired outcome is a Public Service that is more </a:t>
            </a:r>
            <a:r>
              <a:rPr lang="en-CA" sz="1200" b="1" kern="1200" dirty="0">
                <a:solidFill>
                  <a:schemeClr val="tx1"/>
                </a:solidFill>
                <a:effectLst/>
                <a:latin typeface="+mn-lt"/>
                <a:ea typeface="+mn-ea"/>
                <a:cs typeface="+mn-cs"/>
              </a:rPr>
              <a:t>agile, more inclusive, and better equipped</a:t>
            </a:r>
            <a:r>
              <a:rPr lang="en-CA" sz="1200" kern="1200" dirty="0">
                <a:solidFill>
                  <a:schemeClr val="tx1"/>
                </a:solidFill>
                <a:effectLst/>
                <a:latin typeface="+mn-lt"/>
                <a:ea typeface="+mn-ea"/>
                <a:cs typeface="+mn-cs"/>
              </a:rPr>
              <a:t>.</a:t>
            </a:r>
          </a:p>
          <a:p>
            <a:endParaRPr lang="en-CA"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286373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 order to develop and refine a vision for a</a:t>
            </a:r>
            <a:r>
              <a:rPr lang="en-CA" sz="1200" b="1" kern="1200" dirty="0">
                <a:solidFill>
                  <a:schemeClr val="tx1"/>
                </a:solidFill>
                <a:effectLst/>
                <a:latin typeface="+mn-lt"/>
                <a:ea typeface="+mn-ea"/>
                <a:cs typeface="+mn-cs"/>
              </a:rPr>
              <a:t> </a:t>
            </a:r>
            <a:r>
              <a:rPr lang="en-CA" sz="1200" b="1" u="sng" kern="1200" dirty="0">
                <a:solidFill>
                  <a:schemeClr val="tx1"/>
                </a:solidFill>
                <a:effectLst/>
                <a:latin typeface="+mn-lt"/>
                <a:ea typeface="+mn-ea"/>
                <a:cs typeface="+mn-cs"/>
              </a:rPr>
              <a:t>MODERN WORKPLACE</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for the GC, three main elements were considered:</a:t>
            </a:r>
          </a:p>
          <a:p>
            <a:r>
              <a:rPr lang="en-CA" sz="1200" b="1" kern="1200" dirty="0">
                <a:solidFill>
                  <a:schemeClr val="tx1"/>
                </a:solidFill>
                <a:effectLst/>
                <a:latin typeface="+mn-lt"/>
                <a:ea typeface="+mn-ea"/>
                <a:cs typeface="+mn-cs"/>
              </a:rPr>
              <a:t>First, lessons learned from past initiatives (i.e. Workplace 2.0)</a:t>
            </a:r>
            <a:endParaRPr lang="en-CA" sz="12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Key observations from WP2.0 sought to solve employee needs for quiet spaces, privacy, and concentration spaces. </a:t>
            </a:r>
          </a:p>
          <a:p>
            <a:pPr lvl="1"/>
            <a:r>
              <a:rPr lang="en-CA" sz="1200" kern="1200" dirty="0">
                <a:solidFill>
                  <a:schemeClr val="tx1"/>
                </a:solidFill>
                <a:effectLst/>
                <a:latin typeface="+mn-lt"/>
                <a:ea typeface="+mn-ea"/>
                <a:cs typeface="+mn-cs"/>
              </a:rPr>
              <a:t>From what was learned through the delivery of the first activity-based workplace pilot projects.</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Second, alignment to the BP2020 vision: </a:t>
            </a:r>
            <a:r>
              <a:rPr lang="en-CA" sz="1200" kern="1200" dirty="0">
                <a:solidFill>
                  <a:schemeClr val="tx1"/>
                </a:solidFill>
                <a:effectLst/>
                <a:latin typeface="+mn-lt"/>
                <a:ea typeface="+mn-ea"/>
                <a:cs typeface="+mn-cs"/>
              </a:rPr>
              <a:t>In 2013, the Clerk of the Privy Council, in collaboration with public servants across the country, established a vision for public service renewal called Blueprint2020 in which one of the four key priorities was a MODERN WORKPLACE. The GCworkplace vision is, in part, the result of what was collectively heard through the BP2020 consultations and engagement sessions.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And third, global trends: </a:t>
            </a:r>
            <a:r>
              <a:rPr lang="en-CA" sz="1200" kern="1200" dirty="0">
                <a:solidFill>
                  <a:schemeClr val="tx1"/>
                </a:solidFill>
                <a:effectLst/>
                <a:latin typeface="+mn-lt"/>
                <a:ea typeface="+mn-ea"/>
                <a:cs typeface="+mn-cs"/>
              </a:rPr>
              <a:t>it was based on global trends at the time, </a:t>
            </a:r>
            <a:r>
              <a:rPr lang="en-CA" sz="1200" i="1" kern="1200" dirty="0">
                <a:solidFill>
                  <a:schemeClr val="tx1"/>
                </a:solidFill>
                <a:effectLst/>
                <a:latin typeface="+mn-lt"/>
                <a:ea typeface="+mn-ea"/>
                <a:cs typeface="+mn-cs"/>
              </a:rPr>
              <a:t>[CLICK TO ANIMATE SLIDE]</a:t>
            </a:r>
            <a:r>
              <a:rPr lang="en-CA" sz="1200" kern="1200" dirty="0">
                <a:solidFill>
                  <a:schemeClr val="tx1"/>
                </a:solidFill>
                <a:effectLst/>
                <a:latin typeface="+mn-lt"/>
                <a:ea typeface="+mn-ea"/>
                <a:cs typeface="+mn-cs"/>
              </a:rPr>
              <a:t>, and the vision is constantly evolving to stay relevant in this climate of change.</a:t>
            </a:r>
            <a:endParaRPr lang="en-US" dirty="0"/>
          </a:p>
        </p:txBody>
      </p:sp>
      <p:sp>
        <p:nvSpPr>
          <p:cNvPr id="4" name="Slide Number Placeholder 3"/>
          <p:cNvSpPr>
            <a:spLocks noGrp="1"/>
          </p:cNvSpPr>
          <p:nvPr>
            <p:ph type="sldNum" sz="quarter" idx="10"/>
          </p:nvPr>
        </p:nvSpPr>
        <p:spPr/>
        <p:txBody>
          <a:bodyPr/>
          <a:lstStyle/>
          <a:p>
            <a:fld id="{11F9BAFD-0AFE-FC47-B839-C833EEBF7ECA}" type="slidenum">
              <a:rPr lang="en-US" smtClean="0"/>
              <a:t>10</a:t>
            </a:fld>
            <a:endParaRPr lang="en-US" dirty="0"/>
          </a:p>
        </p:txBody>
      </p:sp>
    </p:spTree>
    <p:extLst>
      <p:ext uri="{BB962C8B-B14F-4D97-AF65-F5344CB8AC3E}">
        <p14:creationId xmlns:p14="http://schemas.microsoft.com/office/powerpoint/2010/main" val="366541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1.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33.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34.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37.xml"/><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7.xml"/><Relationship Id="rId1" Type="http://schemas.openxmlformats.org/officeDocument/2006/relationships/tags" Target="../tags/tag39.xml"/><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7.xml"/><Relationship Id="rId1" Type="http://schemas.openxmlformats.org/officeDocument/2006/relationships/tags" Target="../tags/tag40.xml"/><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7.xml"/><Relationship Id="rId1" Type="http://schemas.openxmlformats.org/officeDocument/2006/relationships/tags" Target="../tags/tag41.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7.xml"/><Relationship Id="rId1" Type="http://schemas.openxmlformats.org/officeDocument/2006/relationships/tags" Target="../tags/tag42.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7.xml"/><Relationship Id="rId1" Type="http://schemas.openxmlformats.org/officeDocument/2006/relationships/tags" Target="../tags/tag43.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1.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8.xml"/><Relationship Id="rId1" Type="http://schemas.openxmlformats.org/officeDocument/2006/relationships/tags" Target="../tags/tag47.xml"/><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e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9.xml"/><Relationship Id="rId1" Type="http://schemas.openxmlformats.org/officeDocument/2006/relationships/tags" Target="../tags/tag51.xml"/><Relationship Id="rId4" Type="http://schemas.openxmlformats.org/officeDocument/2006/relationships/image" Target="../media/image1.emf"/></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9.xml"/><Relationship Id="rId1" Type="http://schemas.openxmlformats.org/officeDocument/2006/relationships/tags" Target="../tags/tag52.xml"/><Relationship Id="rId4" Type="http://schemas.openxmlformats.org/officeDocument/2006/relationships/image" Target="../media/image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9.xml"/><Relationship Id="rId1" Type="http://schemas.openxmlformats.org/officeDocument/2006/relationships/tags" Target="../tags/tag53.xml"/><Relationship Id="rId4"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9.xml"/><Relationship Id="rId1" Type="http://schemas.openxmlformats.org/officeDocument/2006/relationships/tags" Target="../tags/tag54.xml"/><Relationship Id="rId4" Type="http://schemas.openxmlformats.org/officeDocument/2006/relationships/image" Target="../media/image1.emf"/></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9.xml"/><Relationship Id="rId1" Type="http://schemas.openxmlformats.org/officeDocument/2006/relationships/tags" Target="../tags/tag55.xml"/><Relationship Id="rId4" Type="http://schemas.openxmlformats.org/officeDocument/2006/relationships/image" Target="../media/image1.emf"/></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9.xml"/><Relationship Id="rId1" Type="http://schemas.openxmlformats.org/officeDocument/2006/relationships/tags" Target="../tags/tag56.xml"/><Relationship Id="rId4" Type="http://schemas.openxmlformats.org/officeDocument/2006/relationships/image" Target="../media/image1.emf"/></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9.xml"/><Relationship Id="rId1" Type="http://schemas.openxmlformats.org/officeDocument/2006/relationships/tags" Target="../tags/tag57.xml"/><Relationship Id="rId4" Type="http://schemas.openxmlformats.org/officeDocument/2006/relationships/image" Target="../media/image1.emf"/></Relationships>
</file>

<file path=ppt/slideLayouts/_rels/slideLayout23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9.xml"/><Relationship Id="rId1" Type="http://schemas.openxmlformats.org/officeDocument/2006/relationships/tags" Target="../tags/tag58.xml"/><Relationship Id="rId4" Type="http://schemas.openxmlformats.org/officeDocument/2006/relationships/image" Target="../media/image1.emf"/></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9.xml"/><Relationship Id="rId1" Type="http://schemas.openxmlformats.org/officeDocument/2006/relationships/tags" Target="../tags/tag59.xml"/><Relationship Id="rId4" Type="http://schemas.openxmlformats.org/officeDocument/2006/relationships/image" Target="../media/image1.emf"/></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9.xml"/><Relationship Id="rId1" Type="http://schemas.openxmlformats.org/officeDocument/2006/relationships/tags" Target="../tags/tag60.xml"/><Relationship Id="rId4" Type="http://schemas.openxmlformats.org/officeDocument/2006/relationships/image" Target="../media/image1.emf"/></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9.xml"/><Relationship Id="rId1" Type="http://schemas.openxmlformats.org/officeDocument/2006/relationships/tags" Target="../tags/tag61.xml"/><Relationship Id="rId4" Type="http://schemas.openxmlformats.org/officeDocument/2006/relationships/image" Target="../media/image1.emf"/></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9.xml"/><Relationship Id="rId1" Type="http://schemas.openxmlformats.org/officeDocument/2006/relationships/tags" Target="../tags/tag62.xml"/><Relationship Id="rId4" Type="http://schemas.openxmlformats.org/officeDocument/2006/relationships/image" Target="../media/image1.emf"/></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9.xml"/><Relationship Id="rId1" Type="http://schemas.openxmlformats.org/officeDocument/2006/relationships/tags" Target="../tags/tag63.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9.xml"/><Relationship Id="rId1" Type="http://schemas.openxmlformats.org/officeDocument/2006/relationships/tags" Target="../tags/tag64.xml"/><Relationship Id="rId4" Type="http://schemas.openxmlformats.org/officeDocument/2006/relationships/image" Target="../media/image1.emf"/></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9.xml"/><Relationship Id="rId1" Type="http://schemas.openxmlformats.org/officeDocument/2006/relationships/tags" Target="../tags/tag65.xml"/><Relationship Id="rId4" Type="http://schemas.openxmlformats.org/officeDocument/2006/relationships/image" Target="../media/image1.emf"/></Relationships>
</file>

<file path=ppt/slideLayouts/_rels/slideLayout25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0.xml"/><Relationship Id="rId1" Type="http://schemas.openxmlformats.org/officeDocument/2006/relationships/tags" Target="../tags/tag67.xml"/><Relationship Id="rId4" Type="http://schemas.openxmlformats.org/officeDocument/2006/relationships/image" Target="../media/image1.emf"/></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0.xml"/><Relationship Id="rId1" Type="http://schemas.openxmlformats.org/officeDocument/2006/relationships/tags" Target="../tags/tag68.xml"/><Relationship Id="rId4" Type="http://schemas.openxmlformats.org/officeDocument/2006/relationships/image" Target="../media/image1.emf"/></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10.xml"/><Relationship Id="rId1" Type="http://schemas.openxmlformats.org/officeDocument/2006/relationships/tags" Target="../tags/tag69.xml"/><Relationship Id="rId4" Type="http://schemas.openxmlformats.org/officeDocument/2006/relationships/image" Target="../media/image1.emf"/></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0.xml"/><Relationship Id="rId1" Type="http://schemas.openxmlformats.org/officeDocument/2006/relationships/tags" Target="../tags/tag70.xml"/><Relationship Id="rId4" Type="http://schemas.openxmlformats.org/officeDocument/2006/relationships/image" Target="../media/image1.emf"/></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10.xml"/><Relationship Id="rId1" Type="http://schemas.openxmlformats.org/officeDocument/2006/relationships/tags" Target="../tags/tag7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11.xml"/><Relationship Id="rId1" Type="http://schemas.openxmlformats.org/officeDocument/2006/relationships/tags" Target="../tags/tag73.xml"/><Relationship Id="rId4" Type="http://schemas.openxmlformats.org/officeDocument/2006/relationships/image" Target="../media/image1.emf"/></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11.xml"/><Relationship Id="rId1" Type="http://schemas.openxmlformats.org/officeDocument/2006/relationships/tags" Target="../tags/tag74.xml"/><Relationship Id="rId4" Type="http://schemas.openxmlformats.org/officeDocument/2006/relationships/image" Target="../media/image1.emf"/></Relationships>
</file>

<file path=ppt/slideLayouts/_rels/slideLayout28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11.xml"/><Relationship Id="rId1" Type="http://schemas.openxmlformats.org/officeDocument/2006/relationships/tags" Target="../tags/tag75.xml"/><Relationship Id="rId4" Type="http://schemas.openxmlformats.org/officeDocument/2006/relationships/image" Target="../media/image1.emf"/></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11.xml"/><Relationship Id="rId1" Type="http://schemas.openxmlformats.org/officeDocument/2006/relationships/tags" Target="../tags/tag76.xml"/><Relationship Id="rId4" Type="http://schemas.openxmlformats.org/officeDocument/2006/relationships/image" Target="../media/image1.emf"/></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11.xml"/><Relationship Id="rId1" Type="http://schemas.openxmlformats.org/officeDocument/2006/relationships/tags" Target="../tags/tag77.xml"/><Relationship Id="rId4" Type="http://schemas.openxmlformats.org/officeDocument/2006/relationships/image" Target="../media/image1.emf"/></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02970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316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5965103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5603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0148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6686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0490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010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30190"/>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09844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670758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5862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20723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745257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9547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10796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212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5806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2272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4204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3730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262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4618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8274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0288493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3490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1730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2567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173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71666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88823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5411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93122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8907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173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2169904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723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842711"/>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934695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8695108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69166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375218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767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1500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52278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8318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766287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75968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90006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84537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0878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31594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92150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75047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7202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9836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9102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358233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0064397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93740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07482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69249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1257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796055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83099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753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516866"/>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6473661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531221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643043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9382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089692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87667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56343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79235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53351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97006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0185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9078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6414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0537417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09517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21727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54683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04039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63983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05914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87692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15574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11835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149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8342002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11609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9773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8098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583370"/>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18230530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38560107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10106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367348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89725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756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4529245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0123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3889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1491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11161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7483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2867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01651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50079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45322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46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40672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9008921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94054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8130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35750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2524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96643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81639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16912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94195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7096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131612"/>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5364751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0B10EFB8-5EA3-4B45-9AE9-F3D97C4A0210}"/>
              </a:ext>
            </a:extLst>
          </p:cNvPr>
          <p:cNvSpPr>
            <a:spLocks noChangeArrowheads="1"/>
          </p:cNvSpPr>
          <p:nvPr userDrawn="1"/>
        </p:nvSpPr>
        <p:spPr bwMode="auto">
          <a:xfrm>
            <a:off x="3498314" y="6431359"/>
            <a:ext cx="5495831" cy="47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9pPr>
          </a:lstStyle>
          <a:p>
            <a:pPr defTabSz="685800">
              <a:tabLst>
                <a:tab pos="2228850" algn="ctr"/>
                <a:tab pos="3429000" algn="ctr"/>
                <a:tab pos="4457700" algn="r"/>
                <a:tab pos="6515100" algn="r"/>
              </a:tabLst>
            </a:pPr>
            <a:endParaRPr lang="en-US" altLang="en-US" sz="600" dirty="0">
              <a:solidFill>
                <a:srgbClr val="000000"/>
              </a:solidFill>
            </a:endParaRPr>
          </a:p>
          <a:p>
            <a:pPr algn="ctr" defTabSz="685800">
              <a:tabLst>
                <a:tab pos="2228850" algn="ctr"/>
                <a:tab pos="3429000" algn="ctr"/>
                <a:tab pos="4457700" algn="r"/>
                <a:tab pos="6515100" algn="r"/>
              </a:tabLst>
            </a:pPr>
            <a:r>
              <a:rPr lang="en-CA" altLang="en-US" sz="675" dirty="0">
                <a:solidFill>
                  <a:srgbClr val="000000"/>
                </a:solidFill>
                <a:latin typeface="Tw Cen MT" panose="020B0602020104020603" pitchFamily="34" charset="0"/>
                <a:ea typeface="Calibri" panose="020F0502020204030204" pitchFamily="34" charset="0"/>
                <a:cs typeface="Times New Roman" panose="02020603050405020304" pitchFamily="18" charset="0"/>
              </a:rPr>
              <a:t>TENANT FACILTIES MANAGEMENT SERVICES     |    BGIS</a:t>
            </a:r>
            <a:endParaRPr lang="en-US" altLang="en-US" sz="600" dirty="0">
              <a:solidFill>
                <a:srgbClr val="000000"/>
              </a:solidFill>
            </a:endParaRPr>
          </a:p>
          <a:p>
            <a:pPr defTabSz="685800">
              <a:tabLst>
                <a:tab pos="2228850" algn="ctr"/>
                <a:tab pos="3429000" algn="ctr"/>
                <a:tab pos="4457700" algn="r"/>
                <a:tab pos="6515100" algn="r"/>
              </a:tabLst>
            </a:pPr>
            <a:endParaRPr lang="en-US" altLang="en-US" sz="1350" dirty="0">
              <a:solidFill>
                <a:srgbClr val="000000"/>
              </a:solidFill>
            </a:endParaRPr>
          </a:p>
        </p:txBody>
      </p:sp>
      <p:sp>
        <p:nvSpPr>
          <p:cNvPr id="8" name="Rectangle 4">
            <a:extLst>
              <a:ext uri="{FF2B5EF4-FFF2-40B4-BE49-F238E27FC236}">
                <a16:creationId xmlns:a16="http://schemas.microsoft.com/office/drawing/2014/main" id="{D9B67DF8-4A16-4908-BD36-1D00C1B33651}"/>
              </a:ext>
            </a:extLst>
          </p:cNvPr>
          <p:cNvSpPr>
            <a:spLocks noChangeArrowheads="1"/>
          </p:cNvSpPr>
          <p:nvPr userDrawn="1"/>
        </p:nvSpPr>
        <p:spPr bwMode="auto">
          <a:xfrm>
            <a:off x="11277601" y="6350568"/>
            <a:ext cx="68985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9pPr>
          </a:lstStyle>
          <a:p>
            <a:pPr defTabSz="685800">
              <a:tabLst>
                <a:tab pos="2228850" algn="ctr"/>
                <a:tab pos="3429000" algn="ctr"/>
                <a:tab pos="4457700" algn="r"/>
                <a:tab pos="6515100" algn="r"/>
              </a:tabLst>
            </a:pPr>
            <a:fld id="{C24E9D9A-F0B2-4B24-9916-49E82EF0B6F9}" type="slidenum">
              <a:rPr lang="en-US" altLang="en-US" b="1" smtClean="0">
                <a:solidFill>
                  <a:srgbClr val="4CB6A0">
                    <a:lumMod val="50000"/>
                  </a:srgbClr>
                </a:solidFill>
                <a:latin typeface="Tw Cen MT" panose="020B0602020104020603" pitchFamily="34" charset="0"/>
                <a:ea typeface="Calibri" panose="020F0502020204030204" pitchFamily="34" charset="0"/>
                <a:cs typeface="Times New Roman" panose="02020603050405020304" pitchFamily="18" charset="0"/>
              </a:rPr>
              <a:pPr defTabSz="685800">
                <a:tabLst>
                  <a:tab pos="2228850" algn="ctr"/>
                  <a:tab pos="3429000" algn="ctr"/>
                  <a:tab pos="4457700" algn="r"/>
                  <a:tab pos="6515100" algn="r"/>
                </a:tabLst>
              </a:pPr>
              <a:t>‹#›</a:t>
            </a:fld>
            <a:endParaRPr lang="en-US" altLang="en-US" sz="600" dirty="0">
              <a:solidFill>
                <a:srgbClr val="4CB6A0">
                  <a:lumMod val="50000"/>
                </a:srgbClr>
              </a:solidFill>
              <a:latin typeface="Tw Cen MT" panose="020B0602020104020603" pitchFamily="34" charset="0"/>
            </a:endParaRPr>
          </a:p>
          <a:p>
            <a:pPr defTabSz="685800">
              <a:tabLst>
                <a:tab pos="2228850" algn="ctr"/>
                <a:tab pos="3429000" algn="ctr"/>
                <a:tab pos="4457700" algn="r"/>
                <a:tab pos="6515100" algn="r"/>
              </a:tabLst>
            </a:pPr>
            <a:endParaRPr lang="en-US" altLang="en-US" sz="1350" dirty="0">
              <a:solidFill>
                <a:srgbClr val="000000"/>
              </a:solidFill>
            </a:endParaRPr>
          </a:p>
        </p:txBody>
      </p:sp>
      <p:grpSp>
        <p:nvGrpSpPr>
          <p:cNvPr id="9" name="Group 8">
            <a:extLst>
              <a:ext uri="{FF2B5EF4-FFF2-40B4-BE49-F238E27FC236}">
                <a16:creationId xmlns:a16="http://schemas.microsoft.com/office/drawing/2014/main" id="{EC563982-9BE2-4D10-9F0D-E2BCFADA1130}"/>
              </a:ext>
            </a:extLst>
          </p:cNvPr>
          <p:cNvGrpSpPr/>
          <p:nvPr userDrawn="1"/>
        </p:nvGrpSpPr>
        <p:grpSpPr>
          <a:xfrm>
            <a:off x="-18466" y="4001"/>
            <a:ext cx="12210468" cy="594360"/>
            <a:chOff x="-13851" y="4000"/>
            <a:chExt cx="9157851" cy="594360"/>
          </a:xfrm>
        </p:grpSpPr>
        <p:sp>
          <p:nvSpPr>
            <p:cNvPr id="10" name="Rectangle 9">
              <a:extLst>
                <a:ext uri="{FF2B5EF4-FFF2-40B4-BE49-F238E27FC236}">
                  <a16:creationId xmlns:a16="http://schemas.microsoft.com/office/drawing/2014/main" id="{2DD58FFB-656B-410E-B5B8-B162FB2C79C0}"/>
                </a:ext>
              </a:extLst>
            </p:cNvPr>
            <p:cNvSpPr/>
            <p:nvPr/>
          </p:nvSpPr>
          <p:spPr>
            <a:xfrm>
              <a:off x="-13851" y="4000"/>
              <a:ext cx="9157851" cy="594360"/>
            </a:xfrm>
            <a:prstGeom prst="rect">
              <a:avLst/>
            </a:prstGeom>
            <a:solidFill>
              <a:srgbClr val="4FB9A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1" name="Graphic 14" descr="Playbook">
              <a:extLst>
                <a:ext uri="{FF2B5EF4-FFF2-40B4-BE49-F238E27FC236}">
                  <a16:creationId xmlns:a16="http://schemas.microsoft.com/office/drawing/2014/main" id="{7F77BE69-2E3F-4BC8-A1AA-A9ABC7EA551C}"/>
                </a:ext>
              </a:extLst>
            </p:cNvPr>
            <p:cNvGrpSpPr>
              <a:grpSpLocks noChangeAspect="1"/>
            </p:cNvGrpSpPr>
            <p:nvPr/>
          </p:nvGrpSpPr>
          <p:grpSpPr>
            <a:xfrm rot="5400000">
              <a:off x="221581" y="291"/>
              <a:ext cx="506163" cy="579719"/>
              <a:chOff x="4035601" y="1520792"/>
              <a:chExt cx="934177" cy="1069932"/>
            </a:xfrm>
            <a:solidFill>
              <a:schemeClr val="bg1"/>
            </a:solidFill>
          </p:grpSpPr>
          <p:sp>
            <p:nvSpPr>
              <p:cNvPr id="13" name="Freeform: Shape 12">
                <a:extLst>
                  <a:ext uri="{FF2B5EF4-FFF2-40B4-BE49-F238E27FC236}">
                    <a16:creationId xmlns:a16="http://schemas.microsoft.com/office/drawing/2014/main" id="{4DA4CA46-0574-4865-A4BE-88E09A0C1A31}"/>
                  </a:ext>
                </a:extLst>
              </p:cNvPr>
              <p:cNvSpPr/>
              <p:nvPr/>
            </p:nvSpPr>
            <p:spPr>
              <a:xfrm>
                <a:off x="4036433" y="1520792"/>
                <a:ext cx="933345" cy="1069932"/>
              </a:xfrm>
              <a:custGeom>
                <a:avLst/>
                <a:gdLst>
                  <a:gd name="connsiteX0" fmla="*/ 222011 w 933344"/>
                  <a:gd name="connsiteY0" fmla="*/ 769191 h 1069931"/>
                  <a:gd name="connsiteX1" fmla="*/ 313069 w 933344"/>
                  <a:gd name="connsiteY1" fmla="*/ 860249 h 1069931"/>
                  <a:gd name="connsiteX2" fmla="*/ 222011 w 933344"/>
                  <a:gd name="connsiteY2" fmla="*/ 951307 h 1069931"/>
                  <a:gd name="connsiteX3" fmla="*/ 130953 w 933344"/>
                  <a:gd name="connsiteY3" fmla="*/ 860249 h 1069931"/>
                  <a:gd name="connsiteX4" fmla="*/ 222011 w 933344"/>
                  <a:gd name="connsiteY4" fmla="*/ 769191 h 1069931"/>
                  <a:gd name="connsiteX5" fmla="*/ 222011 w 933344"/>
                  <a:gd name="connsiteY5" fmla="*/ 1042365 h 1069931"/>
                  <a:gd name="connsiteX6" fmla="*/ 401851 w 933344"/>
                  <a:gd name="connsiteY6" fmla="*/ 883014 h 1069931"/>
                  <a:gd name="connsiteX7" fmla="*/ 267540 w 933344"/>
                  <a:gd name="connsiteY7" fmla="*/ 684962 h 1069931"/>
                  <a:gd name="connsiteX8" fmla="*/ 267540 w 933344"/>
                  <a:gd name="connsiteY8" fmla="*/ 632604 h 1069931"/>
                  <a:gd name="connsiteX9" fmla="*/ 313069 w 933344"/>
                  <a:gd name="connsiteY9" fmla="*/ 587075 h 1069931"/>
                  <a:gd name="connsiteX10" fmla="*/ 631772 w 933344"/>
                  <a:gd name="connsiteY10" fmla="*/ 587075 h 1069931"/>
                  <a:gd name="connsiteX11" fmla="*/ 768359 w 933344"/>
                  <a:gd name="connsiteY11" fmla="*/ 450488 h 1069931"/>
                  <a:gd name="connsiteX12" fmla="*/ 768359 w 933344"/>
                  <a:gd name="connsiteY12" fmla="*/ 195526 h 1069931"/>
                  <a:gd name="connsiteX13" fmla="*/ 827547 w 933344"/>
                  <a:gd name="connsiteY13" fmla="*/ 254713 h 1069931"/>
                  <a:gd name="connsiteX14" fmla="*/ 891288 w 933344"/>
                  <a:gd name="connsiteY14" fmla="*/ 254713 h 1069931"/>
                  <a:gd name="connsiteX15" fmla="*/ 891288 w 933344"/>
                  <a:gd name="connsiteY15" fmla="*/ 190973 h 1069931"/>
                  <a:gd name="connsiteX16" fmla="*/ 754701 w 933344"/>
                  <a:gd name="connsiteY16" fmla="*/ 54386 h 1069931"/>
                  <a:gd name="connsiteX17" fmla="*/ 722830 w 933344"/>
                  <a:gd name="connsiteY17" fmla="*/ 40727 h 1069931"/>
                  <a:gd name="connsiteX18" fmla="*/ 690960 w 933344"/>
                  <a:gd name="connsiteY18" fmla="*/ 54386 h 1069931"/>
                  <a:gd name="connsiteX19" fmla="*/ 554373 w 933344"/>
                  <a:gd name="connsiteY19" fmla="*/ 190973 h 1069931"/>
                  <a:gd name="connsiteX20" fmla="*/ 554373 w 933344"/>
                  <a:gd name="connsiteY20" fmla="*/ 254713 h 1069931"/>
                  <a:gd name="connsiteX21" fmla="*/ 618114 w 933344"/>
                  <a:gd name="connsiteY21" fmla="*/ 254713 h 1069931"/>
                  <a:gd name="connsiteX22" fmla="*/ 677301 w 933344"/>
                  <a:gd name="connsiteY22" fmla="*/ 195526 h 1069931"/>
                  <a:gd name="connsiteX23" fmla="*/ 677301 w 933344"/>
                  <a:gd name="connsiteY23" fmla="*/ 450488 h 1069931"/>
                  <a:gd name="connsiteX24" fmla="*/ 631772 w 933344"/>
                  <a:gd name="connsiteY24" fmla="*/ 496017 h 1069931"/>
                  <a:gd name="connsiteX25" fmla="*/ 313069 w 933344"/>
                  <a:gd name="connsiteY25" fmla="*/ 496017 h 1069931"/>
                  <a:gd name="connsiteX26" fmla="*/ 176482 w 933344"/>
                  <a:gd name="connsiteY26" fmla="*/ 632604 h 1069931"/>
                  <a:gd name="connsiteX27" fmla="*/ 176482 w 933344"/>
                  <a:gd name="connsiteY27" fmla="*/ 684962 h 1069931"/>
                  <a:gd name="connsiteX28" fmla="*/ 42172 w 933344"/>
                  <a:gd name="connsiteY28" fmla="*/ 883014 h 1069931"/>
                  <a:gd name="connsiteX29" fmla="*/ 222011 w 933344"/>
                  <a:gd name="connsiteY29" fmla="*/ 1042365 h 10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3344" h="1069931">
                    <a:moveTo>
                      <a:pt x="222011" y="769191"/>
                    </a:moveTo>
                    <a:cubicBezTo>
                      <a:pt x="272093" y="769191"/>
                      <a:pt x="313069" y="810167"/>
                      <a:pt x="313069" y="860249"/>
                    </a:cubicBezTo>
                    <a:cubicBezTo>
                      <a:pt x="313069" y="910331"/>
                      <a:pt x="272093" y="951307"/>
                      <a:pt x="222011" y="951307"/>
                    </a:cubicBezTo>
                    <a:cubicBezTo>
                      <a:pt x="171929" y="951307"/>
                      <a:pt x="130953" y="910331"/>
                      <a:pt x="130953" y="860249"/>
                    </a:cubicBezTo>
                    <a:cubicBezTo>
                      <a:pt x="130953" y="810167"/>
                      <a:pt x="171929" y="769191"/>
                      <a:pt x="222011" y="769191"/>
                    </a:cubicBezTo>
                    <a:close/>
                    <a:moveTo>
                      <a:pt x="222011" y="1042365"/>
                    </a:moveTo>
                    <a:cubicBezTo>
                      <a:pt x="313069" y="1042365"/>
                      <a:pt x="390469" y="974072"/>
                      <a:pt x="401851" y="883014"/>
                    </a:cubicBezTo>
                    <a:cubicBezTo>
                      <a:pt x="413233" y="791956"/>
                      <a:pt x="356322" y="707727"/>
                      <a:pt x="267540" y="684962"/>
                    </a:cubicBezTo>
                    <a:lnTo>
                      <a:pt x="267540" y="632604"/>
                    </a:lnTo>
                    <a:cubicBezTo>
                      <a:pt x="267540" y="607563"/>
                      <a:pt x="288028" y="587075"/>
                      <a:pt x="313069" y="587075"/>
                    </a:cubicBezTo>
                    <a:lnTo>
                      <a:pt x="631772" y="587075"/>
                    </a:lnTo>
                    <a:cubicBezTo>
                      <a:pt x="706895" y="587075"/>
                      <a:pt x="768359" y="525611"/>
                      <a:pt x="768359" y="450488"/>
                    </a:cubicBezTo>
                    <a:lnTo>
                      <a:pt x="768359" y="195526"/>
                    </a:lnTo>
                    <a:lnTo>
                      <a:pt x="827547" y="254713"/>
                    </a:lnTo>
                    <a:cubicBezTo>
                      <a:pt x="845759" y="272925"/>
                      <a:pt x="873076" y="272925"/>
                      <a:pt x="891288" y="254713"/>
                    </a:cubicBezTo>
                    <a:cubicBezTo>
                      <a:pt x="909499" y="236502"/>
                      <a:pt x="909499" y="209184"/>
                      <a:pt x="891288" y="190973"/>
                    </a:cubicBezTo>
                    <a:lnTo>
                      <a:pt x="754701" y="54386"/>
                    </a:lnTo>
                    <a:cubicBezTo>
                      <a:pt x="745595" y="45280"/>
                      <a:pt x="734213" y="40727"/>
                      <a:pt x="722830" y="40727"/>
                    </a:cubicBezTo>
                    <a:cubicBezTo>
                      <a:pt x="711448" y="40727"/>
                      <a:pt x="700066" y="45280"/>
                      <a:pt x="690960" y="54386"/>
                    </a:cubicBezTo>
                    <a:lnTo>
                      <a:pt x="554373" y="190973"/>
                    </a:lnTo>
                    <a:cubicBezTo>
                      <a:pt x="536161" y="209184"/>
                      <a:pt x="536161" y="236502"/>
                      <a:pt x="554373" y="254713"/>
                    </a:cubicBezTo>
                    <a:cubicBezTo>
                      <a:pt x="572585" y="272925"/>
                      <a:pt x="599902" y="272925"/>
                      <a:pt x="618114" y="254713"/>
                    </a:cubicBezTo>
                    <a:lnTo>
                      <a:pt x="677301" y="195526"/>
                    </a:lnTo>
                    <a:lnTo>
                      <a:pt x="677301" y="450488"/>
                    </a:lnTo>
                    <a:cubicBezTo>
                      <a:pt x="677301" y="475529"/>
                      <a:pt x="656813" y="496017"/>
                      <a:pt x="631772" y="496017"/>
                    </a:cubicBezTo>
                    <a:lnTo>
                      <a:pt x="313069" y="496017"/>
                    </a:lnTo>
                    <a:cubicBezTo>
                      <a:pt x="237946" y="496017"/>
                      <a:pt x="176482" y="557481"/>
                      <a:pt x="176482" y="632604"/>
                    </a:cubicBezTo>
                    <a:lnTo>
                      <a:pt x="176482" y="684962"/>
                    </a:lnTo>
                    <a:cubicBezTo>
                      <a:pt x="87701" y="707727"/>
                      <a:pt x="30789" y="794232"/>
                      <a:pt x="42172" y="883014"/>
                    </a:cubicBezTo>
                    <a:cubicBezTo>
                      <a:pt x="53554" y="974072"/>
                      <a:pt x="130953" y="1042365"/>
                      <a:pt x="222011" y="1042365"/>
                    </a:cubicBezTo>
                    <a:close/>
                  </a:path>
                </a:pathLst>
              </a:custGeom>
              <a:grpFill/>
              <a:ln w="22721" cap="flat">
                <a:noFill/>
                <a:prstDash val="solid"/>
                <a:miter/>
              </a:ln>
            </p:spPr>
            <p:txBody>
              <a:bodyPr rtlCol="0" anchor="ctr"/>
              <a:lstStyle/>
              <a:p>
                <a:endParaRPr lang="en-US">
                  <a:solidFill>
                    <a:srgbClr val="000000"/>
                  </a:solidFill>
                </a:endParaRPr>
              </a:p>
            </p:txBody>
          </p:sp>
          <p:sp>
            <p:nvSpPr>
              <p:cNvPr id="14" name="Freeform: Shape 13">
                <a:extLst>
                  <a:ext uri="{FF2B5EF4-FFF2-40B4-BE49-F238E27FC236}">
                    <a16:creationId xmlns:a16="http://schemas.microsoft.com/office/drawing/2014/main" id="{592ACF4D-9542-42E5-B11D-AFF97B141EEA}"/>
                  </a:ext>
                </a:extLst>
              </p:cNvPr>
              <p:cNvSpPr/>
              <p:nvPr/>
            </p:nvSpPr>
            <p:spPr>
              <a:xfrm>
                <a:off x="4536420" y="2158198"/>
                <a:ext cx="432526" cy="432526"/>
              </a:xfrm>
              <a:custGeom>
                <a:avLst/>
                <a:gdLst>
                  <a:gd name="connsiteX0" fmla="*/ 391300 w 432525"/>
                  <a:gd name="connsiteY0" fmla="*/ 54386 h 432525"/>
                  <a:gd name="connsiteX1" fmla="*/ 359430 w 432525"/>
                  <a:gd name="connsiteY1" fmla="*/ 40727 h 432525"/>
                  <a:gd name="connsiteX2" fmla="*/ 327560 w 432525"/>
                  <a:gd name="connsiteY2" fmla="*/ 54386 h 432525"/>
                  <a:gd name="connsiteX3" fmla="*/ 222843 w 432525"/>
                  <a:gd name="connsiteY3" fmla="*/ 159103 h 432525"/>
                  <a:gd name="connsiteX4" fmla="*/ 118126 w 432525"/>
                  <a:gd name="connsiteY4" fmla="*/ 54386 h 432525"/>
                  <a:gd name="connsiteX5" fmla="*/ 54386 w 432525"/>
                  <a:gd name="connsiteY5" fmla="*/ 54386 h 432525"/>
                  <a:gd name="connsiteX6" fmla="*/ 54386 w 432525"/>
                  <a:gd name="connsiteY6" fmla="*/ 118126 h 432525"/>
                  <a:gd name="connsiteX7" fmla="*/ 159103 w 432525"/>
                  <a:gd name="connsiteY7" fmla="*/ 222843 h 432525"/>
                  <a:gd name="connsiteX8" fmla="*/ 54386 w 432525"/>
                  <a:gd name="connsiteY8" fmla="*/ 327560 h 432525"/>
                  <a:gd name="connsiteX9" fmla="*/ 54386 w 432525"/>
                  <a:gd name="connsiteY9" fmla="*/ 391300 h 432525"/>
                  <a:gd name="connsiteX10" fmla="*/ 118126 w 432525"/>
                  <a:gd name="connsiteY10" fmla="*/ 391300 h 432525"/>
                  <a:gd name="connsiteX11" fmla="*/ 222843 w 432525"/>
                  <a:gd name="connsiteY11" fmla="*/ 286584 h 432525"/>
                  <a:gd name="connsiteX12" fmla="*/ 327560 w 432525"/>
                  <a:gd name="connsiteY12" fmla="*/ 391300 h 432525"/>
                  <a:gd name="connsiteX13" fmla="*/ 391300 w 432525"/>
                  <a:gd name="connsiteY13" fmla="*/ 391300 h 432525"/>
                  <a:gd name="connsiteX14" fmla="*/ 391300 w 432525"/>
                  <a:gd name="connsiteY14" fmla="*/ 327560 h 432525"/>
                  <a:gd name="connsiteX15" fmla="*/ 286584 w 432525"/>
                  <a:gd name="connsiteY15" fmla="*/ 222843 h 432525"/>
                  <a:gd name="connsiteX16" fmla="*/ 391300 w 432525"/>
                  <a:gd name="connsiteY16" fmla="*/ 118126 h 432525"/>
                  <a:gd name="connsiteX17" fmla="*/ 391300 w 432525"/>
                  <a:gd name="connsiteY17" fmla="*/ 54386 h 4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25" h="432525">
                    <a:moveTo>
                      <a:pt x="391300" y="54386"/>
                    </a:moveTo>
                    <a:cubicBezTo>
                      <a:pt x="382195" y="45280"/>
                      <a:pt x="370812" y="40727"/>
                      <a:pt x="359430" y="40727"/>
                    </a:cubicBezTo>
                    <a:cubicBezTo>
                      <a:pt x="348048" y="40727"/>
                      <a:pt x="336666" y="45280"/>
                      <a:pt x="327560" y="54386"/>
                    </a:cubicBezTo>
                    <a:lnTo>
                      <a:pt x="222843" y="159103"/>
                    </a:lnTo>
                    <a:lnTo>
                      <a:pt x="118126" y="54386"/>
                    </a:lnTo>
                    <a:cubicBezTo>
                      <a:pt x="99915" y="36174"/>
                      <a:pt x="72597" y="36174"/>
                      <a:pt x="54386" y="54386"/>
                    </a:cubicBezTo>
                    <a:cubicBezTo>
                      <a:pt x="36174" y="72597"/>
                      <a:pt x="36174" y="99915"/>
                      <a:pt x="54386" y="118126"/>
                    </a:cubicBezTo>
                    <a:lnTo>
                      <a:pt x="159103" y="222843"/>
                    </a:lnTo>
                    <a:lnTo>
                      <a:pt x="54386" y="327560"/>
                    </a:lnTo>
                    <a:cubicBezTo>
                      <a:pt x="36174" y="345771"/>
                      <a:pt x="36174" y="373089"/>
                      <a:pt x="54386" y="391300"/>
                    </a:cubicBezTo>
                    <a:cubicBezTo>
                      <a:pt x="72597" y="409512"/>
                      <a:pt x="99915" y="409512"/>
                      <a:pt x="118126" y="391300"/>
                    </a:cubicBezTo>
                    <a:lnTo>
                      <a:pt x="222843" y="286584"/>
                    </a:lnTo>
                    <a:lnTo>
                      <a:pt x="327560" y="391300"/>
                    </a:lnTo>
                    <a:cubicBezTo>
                      <a:pt x="345771" y="409512"/>
                      <a:pt x="373089" y="409512"/>
                      <a:pt x="391300" y="391300"/>
                    </a:cubicBezTo>
                    <a:cubicBezTo>
                      <a:pt x="409512" y="373089"/>
                      <a:pt x="409512" y="345771"/>
                      <a:pt x="391300" y="327560"/>
                    </a:cubicBezTo>
                    <a:lnTo>
                      <a:pt x="286584" y="222843"/>
                    </a:lnTo>
                    <a:lnTo>
                      <a:pt x="391300" y="118126"/>
                    </a:lnTo>
                    <a:cubicBezTo>
                      <a:pt x="409512" y="99915"/>
                      <a:pt x="409512" y="72597"/>
                      <a:pt x="391300" y="54386"/>
                    </a:cubicBezTo>
                    <a:close/>
                  </a:path>
                </a:pathLst>
              </a:custGeom>
              <a:grpFill/>
              <a:ln w="22721" cap="flat">
                <a:noFill/>
                <a:prstDash val="solid"/>
                <a:miter/>
              </a:ln>
            </p:spPr>
            <p:txBody>
              <a:bodyPr rtlCol="0" anchor="ctr"/>
              <a:lstStyle/>
              <a:p>
                <a:endParaRPr lang="en-US">
                  <a:solidFill>
                    <a:srgbClr val="000000"/>
                  </a:solidFill>
                </a:endParaRPr>
              </a:p>
            </p:txBody>
          </p:sp>
          <p:sp>
            <p:nvSpPr>
              <p:cNvPr id="15" name="Freeform: Shape 14">
                <a:extLst>
                  <a:ext uri="{FF2B5EF4-FFF2-40B4-BE49-F238E27FC236}">
                    <a16:creationId xmlns:a16="http://schemas.microsoft.com/office/drawing/2014/main" id="{7C56B2B0-0ECE-4578-A448-E77BC4693DC0}"/>
                  </a:ext>
                </a:extLst>
              </p:cNvPr>
              <p:cNvSpPr/>
              <p:nvPr/>
            </p:nvSpPr>
            <p:spPr>
              <a:xfrm>
                <a:off x="4035601" y="1520792"/>
                <a:ext cx="432526" cy="432526"/>
              </a:xfrm>
              <a:custGeom>
                <a:avLst/>
                <a:gdLst>
                  <a:gd name="connsiteX0" fmla="*/ 54386 w 432525"/>
                  <a:gd name="connsiteY0" fmla="*/ 391300 h 432525"/>
                  <a:gd name="connsiteX1" fmla="*/ 86256 w 432525"/>
                  <a:gd name="connsiteY1" fmla="*/ 404959 h 432525"/>
                  <a:gd name="connsiteX2" fmla="*/ 118126 w 432525"/>
                  <a:gd name="connsiteY2" fmla="*/ 391300 h 432525"/>
                  <a:gd name="connsiteX3" fmla="*/ 222843 w 432525"/>
                  <a:gd name="connsiteY3" fmla="*/ 286584 h 432525"/>
                  <a:gd name="connsiteX4" fmla="*/ 327560 w 432525"/>
                  <a:gd name="connsiteY4" fmla="*/ 391300 h 432525"/>
                  <a:gd name="connsiteX5" fmla="*/ 391300 w 432525"/>
                  <a:gd name="connsiteY5" fmla="*/ 391300 h 432525"/>
                  <a:gd name="connsiteX6" fmla="*/ 391300 w 432525"/>
                  <a:gd name="connsiteY6" fmla="*/ 327560 h 432525"/>
                  <a:gd name="connsiteX7" fmla="*/ 286584 w 432525"/>
                  <a:gd name="connsiteY7" fmla="*/ 222843 h 432525"/>
                  <a:gd name="connsiteX8" fmla="*/ 391300 w 432525"/>
                  <a:gd name="connsiteY8" fmla="*/ 118126 h 432525"/>
                  <a:gd name="connsiteX9" fmla="*/ 391300 w 432525"/>
                  <a:gd name="connsiteY9" fmla="*/ 54386 h 432525"/>
                  <a:gd name="connsiteX10" fmla="*/ 327560 w 432525"/>
                  <a:gd name="connsiteY10" fmla="*/ 54386 h 432525"/>
                  <a:gd name="connsiteX11" fmla="*/ 222843 w 432525"/>
                  <a:gd name="connsiteY11" fmla="*/ 159103 h 432525"/>
                  <a:gd name="connsiteX12" fmla="*/ 118126 w 432525"/>
                  <a:gd name="connsiteY12" fmla="*/ 54386 h 432525"/>
                  <a:gd name="connsiteX13" fmla="*/ 54386 w 432525"/>
                  <a:gd name="connsiteY13" fmla="*/ 54386 h 432525"/>
                  <a:gd name="connsiteX14" fmla="*/ 54386 w 432525"/>
                  <a:gd name="connsiteY14" fmla="*/ 118126 h 432525"/>
                  <a:gd name="connsiteX15" fmla="*/ 159103 w 432525"/>
                  <a:gd name="connsiteY15" fmla="*/ 222843 h 432525"/>
                  <a:gd name="connsiteX16" fmla="*/ 54386 w 432525"/>
                  <a:gd name="connsiteY16" fmla="*/ 327560 h 432525"/>
                  <a:gd name="connsiteX17" fmla="*/ 54386 w 432525"/>
                  <a:gd name="connsiteY17" fmla="*/ 391300 h 4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25" h="432525">
                    <a:moveTo>
                      <a:pt x="54386" y="391300"/>
                    </a:moveTo>
                    <a:cubicBezTo>
                      <a:pt x="63492" y="400406"/>
                      <a:pt x="74874" y="404959"/>
                      <a:pt x="86256" y="404959"/>
                    </a:cubicBezTo>
                    <a:cubicBezTo>
                      <a:pt x="97638" y="404959"/>
                      <a:pt x="109021" y="400406"/>
                      <a:pt x="118126" y="391300"/>
                    </a:cubicBezTo>
                    <a:lnTo>
                      <a:pt x="222843" y="286584"/>
                    </a:lnTo>
                    <a:lnTo>
                      <a:pt x="327560" y="391300"/>
                    </a:lnTo>
                    <a:cubicBezTo>
                      <a:pt x="345771" y="409512"/>
                      <a:pt x="373089" y="409512"/>
                      <a:pt x="391300" y="391300"/>
                    </a:cubicBezTo>
                    <a:cubicBezTo>
                      <a:pt x="409512" y="373089"/>
                      <a:pt x="409512" y="345771"/>
                      <a:pt x="391300" y="327560"/>
                    </a:cubicBezTo>
                    <a:lnTo>
                      <a:pt x="286584" y="222843"/>
                    </a:lnTo>
                    <a:lnTo>
                      <a:pt x="391300" y="118126"/>
                    </a:lnTo>
                    <a:cubicBezTo>
                      <a:pt x="409512" y="99915"/>
                      <a:pt x="409512" y="72597"/>
                      <a:pt x="391300" y="54386"/>
                    </a:cubicBezTo>
                    <a:cubicBezTo>
                      <a:pt x="373089" y="36174"/>
                      <a:pt x="345771" y="36174"/>
                      <a:pt x="327560" y="54386"/>
                    </a:cubicBezTo>
                    <a:lnTo>
                      <a:pt x="222843" y="159103"/>
                    </a:lnTo>
                    <a:lnTo>
                      <a:pt x="118126" y="54386"/>
                    </a:lnTo>
                    <a:cubicBezTo>
                      <a:pt x="99915" y="36174"/>
                      <a:pt x="72597" y="36174"/>
                      <a:pt x="54386" y="54386"/>
                    </a:cubicBezTo>
                    <a:cubicBezTo>
                      <a:pt x="36174" y="72597"/>
                      <a:pt x="36174" y="99915"/>
                      <a:pt x="54386" y="118126"/>
                    </a:cubicBezTo>
                    <a:lnTo>
                      <a:pt x="159103" y="222843"/>
                    </a:lnTo>
                    <a:lnTo>
                      <a:pt x="54386" y="327560"/>
                    </a:lnTo>
                    <a:cubicBezTo>
                      <a:pt x="36174" y="345771"/>
                      <a:pt x="36174" y="373089"/>
                      <a:pt x="54386" y="391300"/>
                    </a:cubicBezTo>
                    <a:close/>
                  </a:path>
                </a:pathLst>
              </a:custGeom>
              <a:grpFill/>
              <a:ln w="22721" cap="flat">
                <a:noFill/>
                <a:prstDash val="solid"/>
                <a:miter/>
              </a:ln>
            </p:spPr>
            <p:txBody>
              <a:bodyPr rtlCol="0" anchor="ctr"/>
              <a:lstStyle/>
              <a:p>
                <a:endParaRPr lang="en-US">
                  <a:solidFill>
                    <a:srgbClr val="000000"/>
                  </a:solidFill>
                </a:endParaRPr>
              </a:p>
            </p:txBody>
          </p:sp>
        </p:grpSp>
        <p:sp>
          <p:nvSpPr>
            <p:cNvPr id="12" name="TextBox 11">
              <a:extLst>
                <a:ext uri="{FF2B5EF4-FFF2-40B4-BE49-F238E27FC236}">
                  <a16:creationId xmlns:a16="http://schemas.microsoft.com/office/drawing/2014/main" id="{1B9AA3FC-6104-4737-B56C-2A4D198D484B}"/>
                </a:ext>
              </a:extLst>
            </p:cNvPr>
            <p:cNvSpPr txBox="1"/>
            <p:nvPr/>
          </p:nvSpPr>
          <p:spPr>
            <a:xfrm>
              <a:off x="5329808" y="154246"/>
              <a:ext cx="3744917" cy="307777"/>
            </a:xfrm>
            <a:prstGeom prst="rect">
              <a:avLst/>
            </a:prstGeom>
            <a:noFill/>
          </p:spPr>
          <p:txBody>
            <a:bodyPr wrap="square" rtlCol="0">
              <a:spAutoFit/>
            </a:bodyPr>
            <a:lstStyle/>
            <a:p>
              <a:pPr algn="r"/>
              <a:r>
                <a:rPr lang="en-US" sz="1400" dirty="0">
                  <a:solidFill>
                    <a:srgbClr val="FFFFFF"/>
                  </a:solidFill>
                  <a:latin typeface="Tw Cen MT" panose="020B0602020104020603" pitchFamily="34" charset="0"/>
                </a:rPr>
                <a:t>Tenant Facilities Management Services</a:t>
              </a:r>
            </a:p>
          </p:txBody>
        </p:sp>
      </p:grpSp>
      <p:sp>
        <p:nvSpPr>
          <p:cNvPr id="18" name="Text Placeholder 17">
            <a:extLst>
              <a:ext uri="{FF2B5EF4-FFF2-40B4-BE49-F238E27FC236}">
                <a16:creationId xmlns:a16="http://schemas.microsoft.com/office/drawing/2014/main" id="{DF5323C6-7C8F-4CD3-A59D-AE6E8CC8457B}"/>
              </a:ext>
            </a:extLst>
          </p:cNvPr>
          <p:cNvSpPr>
            <a:spLocks noGrp="1"/>
          </p:cNvSpPr>
          <p:nvPr>
            <p:ph type="body" sz="quarter" idx="10"/>
          </p:nvPr>
        </p:nvSpPr>
        <p:spPr>
          <a:xfrm>
            <a:off x="431372" y="869268"/>
            <a:ext cx="5495925" cy="989410"/>
          </a:xfrm>
        </p:spPr>
        <p:txBody>
          <a:bodyPr>
            <a:noAutofit/>
          </a:bodyPr>
          <a:lstStyle>
            <a:lvl1pPr marL="0" indent="0">
              <a:buNone/>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1pPr>
            <a:lvl2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2pPr>
            <a:lvl3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3pPr>
            <a:lvl4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4pPr>
            <a:lvl5pPr>
              <a:defRPr lang="en-US" sz="3200" b="1" kern="0" spc="-150" dirty="0">
                <a:solidFill>
                  <a:schemeClr val="tx1">
                    <a:lumMod val="65000"/>
                    <a:lumOff val="35000"/>
                  </a:schemeClr>
                </a:solidFill>
                <a:latin typeface="Tw Cen MT" panose="020B0602020104020603" pitchFamily="34" charset="0"/>
                <a:ea typeface="+mj-ea"/>
                <a:cs typeface="Arial" pitchFamily="34" charset="0"/>
              </a:defRPr>
            </a:lvl5pPr>
          </a:lstStyle>
          <a:p>
            <a:pPr lvl="0"/>
            <a:r>
              <a:rPr lang="en-US" dirty="0"/>
              <a:t>Edit Master text styles</a:t>
            </a:r>
          </a:p>
        </p:txBody>
      </p:sp>
    </p:spTree>
    <p:extLst>
      <p:ext uri="{BB962C8B-B14F-4D97-AF65-F5344CB8AC3E}">
        <p14:creationId xmlns:p14="http://schemas.microsoft.com/office/powerpoint/2010/main" val="20902156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0"/>
          <p:cNvSpPr>
            <a:spLocks noGrp="1"/>
          </p:cNvSpPr>
          <p:nvPr>
            <p:ph type="title" hasCustomPrompt="1"/>
          </p:nvPr>
        </p:nvSpPr>
        <p:spPr>
          <a:xfrm>
            <a:off x="631190" y="484897"/>
            <a:ext cx="10515600" cy="540311"/>
          </a:xfrm>
          <a:prstGeom prst="rect">
            <a:avLst/>
          </a:prstGeom>
        </p:spPr>
        <p:txBody>
          <a:bodyPr/>
          <a:lstStyle>
            <a:lvl1pPr>
              <a:defRPr sz="3200" spc="-80" baseline="0">
                <a:solidFill>
                  <a:schemeClr val="bg2">
                    <a:lumMod val="10000"/>
                  </a:schemeClr>
                </a:solidFill>
                <a:latin typeface="+mj-lt"/>
                <a:cs typeface="Segoe UI" panose="020B0502040204020203" pitchFamily="34" charset="0"/>
              </a:defRPr>
            </a:lvl1pPr>
          </a:lstStyle>
          <a:p>
            <a:r>
              <a:rPr lang="en-US"/>
              <a:t>Click to edit master title style</a:t>
            </a:r>
          </a:p>
        </p:txBody>
      </p:sp>
      <p:sp>
        <p:nvSpPr>
          <p:cNvPr id="16" name="Text Placeholder 15"/>
          <p:cNvSpPr>
            <a:spLocks noGrp="1"/>
          </p:cNvSpPr>
          <p:nvPr>
            <p:ph type="body" sz="quarter" idx="10" hasCustomPrompt="1"/>
          </p:nvPr>
        </p:nvSpPr>
        <p:spPr>
          <a:xfrm>
            <a:off x="560070" y="1257604"/>
            <a:ext cx="4705350" cy="314325"/>
          </a:xfrm>
          <a:prstGeom prst="rect">
            <a:avLst/>
          </a:prstGeom>
        </p:spPr>
        <p:txBody>
          <a:bodyPr vert="horz" lIns="0" tIns="0" rIns="0" bIns="0" numCol="1" rtlCol="0">
            <a:noAutofit/>
          </a:bodyPr>
          <a:lstStyle>
            <a:lvl1pPr>
              <a:defRPr lang="en-US" spc="-30" dirty="0">
                <a:solidFill>
                  <a:schemeClr val="accent6"/>
                </a:solidFill>
                <a:latin typeface="Segoe UI" panose="020B0502040204020203" pitchFamily="34" charset="0"/>
                <a:ea typeface="Calibri Light" charset="0"/>
                <a:cs typeface="Segoe UI" panose="020B0502040204020203" pitchFamily="34" charset="0"/>
              </a:defRPr>
            </a:lvl1pPr>
          </a:lstStyle>
          <a:p>
            <a:pPr lvl="0" eaLnBrk="0" fontAlgn="base" hangingPunct="0">
              <a:lnSpc>
                <a:spcPct val="100000"/>
              </a:lnSpc>
              <a:spcBef>
                <a:spcPct val="0"/>
              </a:spcBef>
              <a:spcAft>
                <a:spcPct val="0"/>
              </a:spcAft>
              <a:buClr>
                <a:schemeClr val="accent5"/>
              </a:buClr>
              <a:buSzPct val="75000"/>
            </a:pPr>
            <a:r>
              <a:rPr lang="en-US" sz="1200">
                <a:solidFill>
                  <a:schemeClr val="accent6"/>
                </a:solidFill>
                <a:latin typeface="Segoe UI" panose="020B0502040204020203" pitchFamily="34" charset="0"/>
                <a:ea typeface="Calibri Light" charset="0"/>
                <a:cs typeface="Segoe UI" panose="020B0502040204020203" pitchFamily="34" charset="0"/>
              </a:rPr>
              <a:t>Click to edit tagline</a:t>
            </a:r>
            <a:r>
              <a:rPr lang="en-US" sz="1200" baseline="0">
                <a:solidFill>
                  <a:schemeClr val="accent6"/>
                </a:solidFill>
                <a:latin typeface="Segoe UI" panose="020B0502040204020203" pitchFamily="34" charset="0"/>
                <a:ea typeface="Calibri Light" charset="0"/>
                <a:cs typeface="Segoe UI" panose="020B0502040204020203" pitchFamily="34" charset="0"/>
              </a:rPr>
              <a:t> description…</a:t>
            </a:r>
            <a:endParaRPr lang="en-US" sz="1200">
              <a:solidFill>
                <a:schemeClr val="accent6"/>
              </a:solidFill>
              <a:latin typeface="Segoe UI" panose="020B0502040204020203" pitchFamily="34" charset="0"/>
              <a:ea typeface="Calibri Light" charset="0"/>
              <a:cs typeface="Segoe UI" panose="020B0502040204020203" pitchFamily="34" charset="0"/>
            </a:endParaRPr>
          </a:p>
        </p:txBody>
      </p:sp>
      <p:sp>
        <p:nvSpPr>
          <p:cNvPr id="21" name="Text Placeholder 18"/>
          <p:cNvSpPr>
            <a:spLocks noGrp="1"/>
          </p:cNvSpPr>
          <p:nvPr>
            <p:ph type="body" sz="quarter" idx="11" hasCustomPrompt="1"/>
          </p:nvPr>
        </p:nvSpPr>
        <p:spPr>
          <a:xfrm>
            <a:off x="741045" y="402284"/>
            <a:ext cx="3685181" cy="253710"/>
          </a:xfrm>
          <a:prstGeom prst="rect">
            <a:avLst/>
          </a:prstGeom>
        </p:spPr>
        <p:txBody>
          <a:bodyPr vert="horz" lIns="0" tIns="0" rIns="0" bIns="0" rtlCol="0">
            <a:noAutofit/>
          </a:bodyPr>
          <a:lstStyle>
            <a:lvl1pPr>
              <a:defRPr lang="en-US" sz="900" kern="0" cap="all" spc="250" baseline="0" dirty="0">
                <a:solidFill>
                  <a:srgbClr val="9C9C9C"/>
                </a:solidFill>
                <a:latin typeface="Segoe UI Semilight" panose="020B0402040204020203" pitchFamily="34" charset="0"/>
                <a:ea typeface="Open Sans Light" panose="020B0306030504020204" pitchFamily="34" charset="0"/>
                <a:cs typeface="Segoe UI Semilight" panose="020B0402040204020203" pitchFamily="34" charset="0"/>
              </a:defRPr>
            </a:lvl1pPr>
          </a:lstStyle>
          <a:p>
            <a:pPr marL="228600" lvl="0" indent="-228600">
              <a:lnSpc>
                <a:spcPct val="90000"/>
              </a:lnSpc>
              <a:spcBef>
                <a:spcPts val="1000"/>
              </a:spcBef>
            </a:pPr>
            <a:r>
              <a:rPr lang="en-US">
                <a:solidFill>
                  <a:srgbClr val="9C9C9C"/>
                </a:solidFill>
                <a:latin typeface="Segoe UI Semilight" panose="020B0402040204020203" pitchFamily="34" charset="0"/>
                <a:cs typeface="Segoe UI Semilight" panose="020B0402040204020203" pitchFamily="34" charset="0"/>
              </a:rPr>
              <a:t>Mobilizing COVID-19 Rapid response Area</a:t>
            </a:r>
          </a:p>
        </p:txBody>
      </p:sp>
    </p:spTree>
    <p:extLst>
      <p:ext uri="{BB962C8B-B14F-4D97-AF65-F5344CB8AC3E}">
        <p14:creationId xmlns:p14="http://schemas.microsoft.com/office/powerpoint/2010/main" val="5197761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982294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3364524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663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714759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4183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82623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38130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541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569383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1416720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20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711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4190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79304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9192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7664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1546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9184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4628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0794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2433748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173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6865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3921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2178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6611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Large Three icon layout with testmonia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21"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22"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675243"/>
            <a:ext cx="3543300" cy="455102"/>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7"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606537"/>
            <a:ext cx="3543300" cy="380630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8201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8740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19227802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Section Divider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485094"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463322"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265809274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09623"/>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09623"/>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2"/>
            <a:ext cx="5434841" cy="835027"/>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4"/>
            <a:ext cx="5327650" cy="835025"/>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397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613755"/>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Small Two icon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580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4360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5342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Large photography or infographic">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6"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350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ontent with Caption on Left">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4770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Wide content with caption on left">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97888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01288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30634"/>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5535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208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1"/>
            <a:ext cx="3355354" cy="4135313"/>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2887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solidFill>
                  <a:schemeClr val="bg1"/>
                </a:solidFill>
              </a:defRPr>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99391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pPr>
                <a:defRPr/>
              </a:pPr>
              <a:t>‹#›</a:t>
            </a:fld>
            <a:endParaRPr lang="en-US" altLang="en-US"/>
          </a:p>
        </p:txBody>
      </p:sp>
    </p:spTree>
    <p:extLst>
      <p:ext uri="{BB962C8B-B14F-4D97-AF65-F5344CB8AC3E}">
        <p14:creationId xmlns:p14="http://schemas.microsoft.com/office/powerpoint/2010/main" val="19789335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2581275"/>
            <a:ext cx="8291512" cy="1798749"/>
          </a:xfrm>
        </p:spPr>
        <p:txBody>
          <a:bodyPr anchor="b">
            <a:noAutofit/>
          </a:bodyPr>
          <a:lstStyle>
            <a:lvl1pPr>
              <a:defRPr sz="4400">
                <a:solidFill>
                  <a:schemeClr val="accent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4638674"/>
            <a:ext cx="8291511" cy="942975"/>
          </a:xfrm>
        </p:spPr>
        <p:txBody>
          <a:bodyPr>
            <a:noAutofit/>
          </a:bodyPr>
          <a:lstStyle>
            <a:lvl1pPr marL="0" indent="0">
              <a:lnSpc>
                <a:spcPct val="100000"/>
              </a:lnSpc>
              <a:buNone/>
              <a:defRPr sz="2000" b="1">
                <a:solidFill>
                  <a:schemeClr val="tx1">
                    <a:lumMod val="75000"/>
                    <a:lumOff val="25000"/>
                  </a:schemeClr>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86684" y="865239"/>
            <a:ext cx="3205316" cy="5992761"/>
          </a:xfrm>
          <a:prstGeom prst="rect">
            <a:avLst/>
          </a:prstGeom>
        </p:spPr>
      </p:pic>
    </p:spTree>
    <p:extLst>
      <p:ext uri="{BB962C8B-B14F-4D97-AF65-F5344CB8AC3E}">
        <p14:creationId xmlns:p14="http://schemas.microsoft.com/office/powerpoint/2010/main" val="40664290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42924" y="2581155"/>
            <a:ext cx="10464600" cy="1883900"/>
          </a:xfrm>
        </p:spPr>
        <p:txBody>
          <a:bodyPr anchor="ctr">
            <a:noAutofit/>
          </a:bodyPr>
          <a:lstStyle>
            <a:lvl1pPr>
              <a:defRPr sz="4800">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37466606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31990"/>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8738180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_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CA" noProof="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CA" noProof="0"/>
              <a:t>Click to add title</a:t>
            </a:r>
          </a:p>
        </p:txBody>
      </p:sp>
    </p:spTree>
    <p:extLst>
      <p:ext uri="{BB962C8B-B14F-4D97-AF65-F5344CB8AC3E}">
        <p14:creationId xmlns:p14="http://schemas.microsoft.com/office/powerpoint/2010/main" val="182348639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_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28933884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solidFill>
                  <a:srgbClr val="000000"/>
                </a:solidFill>
              </a:rPr>
              <a:pPr algn="r"/>
              <a:t>‹#›</a:t>
            </a:fld>
            <a:endParaRPr lang="en">
              <a:solidFill>
                <a:srgbClr val="000000"/>
              </a:solidFill>
            </a:endParaRPr>
          </a:p>
        </p:txBody>
      </p:sp>
    </p:spTree>
    <p:extLst>
      <p:ext uri="{BB962C8B-B14F-4D97-AF65-F5344CB8AC3E}">
        <p14:creationId xmlns:p14="http://schemas.microsoft.com/office/powerpoint/2010/main" val="14458942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26909053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8150088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855299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25478839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02236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4109719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29354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58901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97408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851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14434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58564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87785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8448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6770732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36911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162432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71468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99669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31697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79685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82133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32877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15843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8445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4551417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13949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6086291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3707955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4354422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81483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3171246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6103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60078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24094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6739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5983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40622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08267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2759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77563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607918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71874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27924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625757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29655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558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41127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364042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55127705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02636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50922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2469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7756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3682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1" y="1013552"/>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1"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1"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695577"/>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7685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7524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7267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3012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8703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9318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0862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9203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698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86287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16812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3732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4934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1198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9003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5889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51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8716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1140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2578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652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605922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523115"/>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5937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22318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905148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smtClean="0">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374336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689073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890550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3754396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149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66666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148093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984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7315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2683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8140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37113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2276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0183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4162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2004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00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769447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160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8331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60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7249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73528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454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6243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0236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4043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997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911306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4225655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159539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43317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8027768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4361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333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06900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523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5373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6549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60311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8251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9793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0846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0454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88366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0624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71933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7507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644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49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tags" Target="../tags/tag66.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theme" Target="../theme/theme10.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image" Target="../media/image6.png"/><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image" Target="../media/image1.emf"/><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image" Target="../media/image5.jpeg"/><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oleObject" Target="../embeddings/oleObject65.bin"/><Relationship Id="rId30"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tags" Target="../tags/tag72.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theme" Target="../theme/theme11.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image" Target="../media/image1.emf"/><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image" Target="../media/image4.png"/><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oleObject" Target="../embeddings/oleObject71.bin"/><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image" Target="../media/image2.png"/><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image" Target="../media/image8.png"/><Relationship Id="rId30"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image" Target="../media/image1.emf"/><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oleObject" Target="../embeddings/oleObject7.bin"/><Relationship Id="rId37"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image" Target="../media/image3.jpeg"/><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tags" Target="../tags/tag8.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2.xml"/><Relationship Id="rId35"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tags" Target="../tags/tag1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4.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image" Target="../media/image1.emf"/><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3.jpe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oleObject" Target="../embeddings/oleObject13.bin"/><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4.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3.jpe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oleObject" Target="../embeddings/oleObject19.bin"/><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image" Target="../media/image2.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ags" Target="../tags/tag20.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theme" Target="../theme/theme4.xml"/><Relationship Id="rId30"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image" Target="../media/image4.png"/><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image" Target="../media/image3.jpeg"/><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oleObject" Target="../embeddings/oleObject25.bin"/><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image" Target="../media/image2.pn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tags" Target="../tags/tag26.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theme" Target="../theme/theme5.xml"/><Relationship Id="rId3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image" Target="../media/image4.png"/><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image" Target="../media/image3.jpeg"/><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oleObject" Target="../embeddings/oleObject31.bin"/><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image" Target="../media/image2.png"/><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tags" Target="../tags/tag32.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theme" Target="../theme/theme6.xml"/><Relationship Id="rId30"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34" Type="http://schemas.openxmlformats.org/officeDocument/2006/relationships/image" Target="../media/image4.png"/><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image" Target="../media/image3.jpeg"/><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oleObject" Target="../embeddings/oleObject37.bin"/><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image" Target="../media/image2.png"/><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tags" Target="../tags/tag38.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theme" Target="../theme/theme7.xml"/><Relationship Id="rId30"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34" Type="http://schemas.openxmlformats.org/officeDocument/2006/relationships/image" Target="../media/image2.png"/><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theme" Target="../theme/theme8.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image" Target="../media/image1.emf"/><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image" Target="../media/image4.png"/><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oleObject" Target="../embeddings/oleObject43.bin"/><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tags" Target="../tags/tag44.xml"/><Relationship Id="rId35"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9" Type="http://schemas.openxmlformats.org/officeDocument/2006/relationships/slideLayout" Target="../slideLayouts/slideLayout250.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34" Type="http://schemas.openxmlformats.org/officeDocument/2006/relationships/slideLayout" Target="../slideLayouts/slideLayout245.xml"/><Relationship Id="rId42" Type="http://schemas.openxmlformats.org/officeDocument/2006/relationships/slideLayout" Target="../slideLayouts/slideLayout253.xml"/><Relationship Id="rId47" Type="http://schemas.openxmlformats.org/officeDocument/2006/relationships/theme" Target="../theme/theme9.xml"/><Relationship Id="rId50" Type="http://schemas.openxmlformats.org/officeDocument/2006/relationships/image" Target="../media/image1.emf"/><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slideLayout" Target="../slideLayouts/slideLayout244.xml"/><Relationship Id="rId38" Type="http://schemas.openxmlformats.org/officeDocument/2006/relationships/slideLayout" Target="../slideLayouts/slideLayout249.xml"/><Relationship Id="rId46" Type="http://schemas.openxmlformats.org/officeDocument/2006/relationships/slideLayout" Target="../slideLayouts/slideLayout257.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41" Type="http://schemas.openxmlformats.org/officeDocument/2006/relationships/slideLayout" Target="../slideLayouts/slideLayout252.xml"/><Relationship Id="rId54" Type="http://schemas.openxmlformats.org/officeDocument/2006/relationships/image" Target="../media/image6.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slideLayout" Target="../slideLayouts/slideLayout243.xml"/><Relationship Id="rId37" Type="http://schemas.openxmlformats.org/officeDocument/2006/relationships/slideLayout" Target="../slideLayouts/slideLayout248.xml"/><Relationship Id="rId40" Type="http://schemas.openxmlformats.org/officeDocument/2006/relationships/slideLayout" Target="../slideLayouts/slideLayout251.xml"/><Relationship Id="rId45" Type="http://schemas.openxmlformats.org/officeDocument/2006/relationships/slideLayout" Target="../slideLayouts/slideLayout256.xml"/><Relationship Id="rId53" Type="http://schemas.openxmlformats.org/officeDocument/2006/relationships/image" Target="../media/image5.jpeg"/><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slideLayout" Target="../slideLayouts/slideLayout247.xml"/><Relationship Id="rId49" Type="http://schemas.openxmlformats.org/officeDocument/2006/relationships/oleObject" Target="../embeddings/oleObject49.bin"/><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slideLayout" Target="../slideLayouts/slideLayout242.xml"/><Relationship Id="rId44" Type="http://schemas.openxmlformats.org/officeDocument/2006/relationships/slideLayout" Target="../slideLayouts/slideLayout255.xml"/><Relationship Id="rId52" Type="http://schemas.openxmlformats.org/officeDocument/2006/relationships/image" Target="../media/image2.pn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slideLayout" Target="../slideLayouts/slideLayout246.xml"/><Relationship Id="rId43" Type="http://schemas.openxmlformats.org/officeDocument/2006/relationships/slideLayout" Target="../slideLayouts/slideLayout254.xml"/><Relationship Id="rId48" Type="http://schemas.openxmlformats.org/officeDocument/2006/relationships/tags" Target="../tags/tag50.xml"/><Relationship Id="rId8" Type="http://schemas.openxmlformats.org/officeDocument/2006/relationships/slideLayout" Target="../slideLayouts/slideLayout219.xml"/><Relationship Id="rId5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extLst>
              <p:ext uri="{D42A27DB-BD31-4B8C-83A1-F6EECF244321}">
                <p14:modId xmlns:p14="http://schemas.microsoft.com/office/powerpoint/2010/main" val="1205918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6017764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3" r:id="rId3"/>
    <p:sldLayoutId id="2147483674" r:id="rId4"/>
    <p:sldLayoutId id="2147483672" r:id="rId5"/>
    <p:sldLayoutId id="2147483652" r:id="rId6"/>
    <p:sldLayoutId id="2147483653" r:id="rId7"/>
    <p:sldLayoutId id="2147483660" r:id="rId8"/>
    <p:sldLayoutId id="2147483661" r:id="rId9"/>
    <p:sldLayoutId id="2147483662" r:id="rId10"/>
    <p:sldLayoutId id="2147483665" r:id="rId11"/>
    <p:sldLayoutId id="2147483666" r:id="rId12"/>
    <p:sldLayoutId id="2147483667" r:id="rId13"/>
    <p:sldLayoutId id="2147483654" r:id="rId14"/>
    <p:sldLayoutId id="2147483655" r:id="rId15"/>
    <p:sldLayoutId id="2147483656" r:id="rId16"/>
    <p:sldLayoutId id="2147483663" r:id="rId17"/>
    <p:sldLayoutId id="2147483664" r:id="rId18"/>
    <p:sldLayoutId id="2147483668" r:id="rId19"/>
    <p:sldLayoutId id="2147483669" r:id="rId20"/>
    <p:sldLayoutId id="2147483670" r:id="rId21"/>
    <p:sldLayoutId id="2147483657" r:id="rId22"/>
    <p:sldLayoutId id="2147483671" r:id="rId23"/>
    <p:sldLayoutId id="2147483679" r:id="rId24"/>
    <p:sldLayoutId id="2147483680" r:id="rId25"/>
    <p:sldLayoutId id="2147483838"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7" imgW="473" imgH="473" progId="TCLayout.ActiveDocument.1">
                  <p:embed/>
                </p:oleObj>
              </mc:Choice>
              <mc:Fallback>
                <p:oleObj name="think-cell Slide" r:id="rId27" imgW="473" imgH="473"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29"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2462500255"/>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 id="2147484129" r:id="rId18"/>
    <p:sldLayoutId id="2147484130" r:id="rId19"/>
    <p:sldLayoutId id="2147484131" r:id="rId20"/>
    <p:sldLayoutId id="2147484132" r:id="rId21"/>
    <p:sldLayoutId id="2147484133" r:id="rId22"/>
    <p:sldLayoutId id="2147484134" r:id="rId23"/>
    <p:sldLayoutId id="2147484135"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oc_fip_2c_f.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graphicFrame>
        <p:nvGraphicFramePr>
          <p:cNvPr id="4" name="Object 3" hidden="1"/>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8" imgW="473" imgH="473" progId="TCLayout.ActiveDocument.1">
                  <p:embed/>
                </p:oleObj>
              </mc:Choice>
              <mc:Fallback>
                <p:oleObj name="think-cell Slide" r:id="rId28" imgW="473" imgH="473" progId="TCLayout.ActiveDocument.1">
                  <p:embed/>
                  <p:pic>
                    <p:nvPicPr>
                      <p:cNvPr id="4" name="Object 3"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0"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611795622"/>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 id="2147484160"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2" imgW="473" imgH="473" progId="TCLayout.ActiveDocument.1">
                  <p:embed/>
                </p:oleObj>
              </mc:Choice>
              <mc:Fallback>
                <p:oleObj name="think-cell Slide" r:id="rId32" imgW="473" imgH="473"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4"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42633893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7" imgW="473" imgH="473" progId="TCLayout.ActiveDocument.1">
                  <p:embed/>
                </p:oleObj>
              </mc:Choice>
              <mc:Fallback>
                <p:oleObj name="think-cell Slide" r:id="rId27" imgW="473" imgH="473"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29"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2503190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96196433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7431638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31017656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412505211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1" imgW="473" imgH="473" progId="TCLayout.ActiveDocument.1">
                  <p:embed/>
                </p:oleObj>
              </mc:Choice>
              <mc:Fallback>
                <p:oleObj name="think-cell Slide" r:id="rId31" imgW="473" imgH="473" progId="TCLayout.ActiveDocument.1">
                  <p:embed/>
                  <p:pic>
                    <p:nvPicPr>
                      <p:cNvPr id="0" name=""/>
                      <p:cNvPicPr/>
                      <p:nvPr/>
                    </p:nvPicPr>
                    <p:blipFill>
                      <a:blip r:embed="rId32"/>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3"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64174353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1" r:id="rId2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9" imgW="473" imgH="473" progId="TCLayout.ActiveDocument.1">
                  <p:embed/>
                </p:oleObj>
              </mc:Choice>
              <mc:Fallback>
                <p:oleObj name="think-cell Slide" r:id="rId49" imgW="473" imgH="473" progId="TCLayout.ActiveDocument.1">
                  <p:embed/>
                  <p:pic>
                    <p:nvPicPr>
                      <p:cNvPr id="0" name=""/>
                      <p:cNvPicPr/>
                      <p:nvPr/>
                    </p:nvPicPr>
                    <p:blipFill>
                      <a:blip r:embed="rId5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5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52" cstate="email">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53" cstate="email">
            <a:extLst>
              <a:ext uri="{28A0092B-C50C-407E-A947-70E740481C1C}">
                <a14:useLocalDpi xmlns:a14="http://schemas.microsoft.com/office/drawing/2010/main"/>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54" cstate="email">
            <a:extLst>
              <a:ext uri="{28A0092B-C50C-407E-A947-70E740481C1C}">
                <a14:useLocalDpi xmlns:a14="http://schemas.microsoft.com/office/drawing/2010/main"/>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2497431360"/>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 id="2147484083" r:id="rId21"/>
    <p:sldLayoutId id="2147484084" r:id="rId22"/>
    <p:sldLayoutId id="2147484085" r:id="rId23"/>
    <p:sldLayoutId id="2147484086" r:id="rId24"/>
    <p:sldLayoutId id="2147484087" r:id="rId25"/>
    <p:sldLayoutId id="2147484088" r:id="rId26"/>
    <p:sldLayoutId id="2147484089" r:id="rId27"/>
    <p:sldLayoutId id="2147484090" r:id="rId28"/>
    <p:sldLayoutId id="2147484091" r:id="rId29"/>
    <p:sldLayoutId id="2147484092" r:id="rId30"/>
    <p:sldLayoutId id="2147484093" r:id="rId31"/>
    <p:sldLayoutId id="2147484094" r:id="rId32"/>
    <p:sldLayoutId id="2147484095" r:id="rId33"/>
    <p:sldLayoutId id="2147484096" r:id="rId34"/>
    <p:sldLayoutId id="2147484097" r:id="rId35"/>
    <p:sldLayoutId id="2147484098" r:id="rId36"/>
    <p:sldLayoutId id="2147484099" r:id="rId37"/>
    <p:sldLayoutId id="2147484100" r:id="rId38"/>
    <p:sldLayoutId id="2147484101" r:id="rId39"/>
    <p:sldLayoutId id="2147484102" r:id="rId40"/>
    <p:sldLayoutId id="2147484105" r:id="rId41"/>
    <p:sldLayoutId id="2147484106" r:id="rId42"/>
    <p:sldLayoutId id="2147484107" r:id="rId43"/>
    <p:sldLayoutId id="2147484108" r:id="rId44"/>
    <p:sldLayoutId id="2147484109" r:id="rId45"/>
    <p:sldLayoutId id="2147484110" r:id="rId4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emf"/><Relationship Id="rId5" Type="http://schemas.openxmlformats.org/officeDocument/2006/relationships/oleObject" Target="../embeddings/oleObject77.bin"/><Relationship Id="rId10" Type="http://schemas.openxmlformats.org/officeDocument/2006/relationships/image" Target="../media/image3.jpeg"/><Relationship Id="rId4" Type="http://schemas.openxmlformats.org/officeDocument/2006/relationships/image" Target="../media/image9.jp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71.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71.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9.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213.xml"/><Relationship Id="rId1" Type="http://schemas.openxmlformats.org/officeDocument/2006/relationships/tags" Target="../tags/tag79.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78.bin"/></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tags" Target="../tags/tag82.xml"/><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notesSlide" Target="../notesSlides/notesSlide19.xml"/><Relationship Id="rId11" Type="http://schemas.openxmlformats.org/officeDocument/2006/relationships/image" Target="../media/image58.png"/><Relationship Id="rId5" Type="http://schemas.openxmlformats.org/officeDocument/2006/relationships/slideLayout" Target="../slideLayouts/slideLayout14.xml"/><Relationship Id="rId10" Type="http://schemas.openxmlformats.org/officeDocument/2006/relationships/image" Target="../media/image57.png"/><Relationship Id="rId4" Type="http://schemas.openxmlformats.org/officeDocument/2006/relationships/tags" Target="../tags/tag83.xml"/><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cpedia.gc.ca/wiki/GCworkplace"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cconnex.gc.ca/groups/profile/81414482/gcworkplace-transformation-and-enablement-sharing-group-groupe-de-partage-transformation-et-habilitation-milieu-de-travail-gc?language=en"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ww.youtube.com/playlist?list=PL5gT_sS8PEiWo4pOSWvcyh-LGPOz296qR" TargetMode="External"/><Relationship Id="rId18" Type="http://schemas.openxmlformats.org/officeDocument/2006/relationships/image" Target="../media/image76.png"/><Relationship Id="rId3" Type="http://schemas.openxmlformats.org/officeDocument/2006/relationships/hyperlink" Target="https://www.gcpedia.gc.ca/wiki/TransformationandEnablement/tools" TargetMode="External"/><Relationship Id="rId21" Type="http://schemas.openxmlformats.org/officeDocument/2006/relationships/image" Target="../media/image78.png"/><Relationship Id="rId7" Type="http://schemas.openxmlformats.org/officeDocument/2006/relationships/hyperlink" Target="http://www.gcpedia.gc.ca/wiki/Pop-up_GCworkplace" TargetMode="External"/><Relationship Id="rId12" Type="http://schemas.openxmlformats.org/officeDocument/2006/relationships/image" Target="../media/image73.png"/><Relationship Id="rId17" Type="http://schemas.openxmlformats.org/officeDocument/2006/relationships/hyperlink" Target="http://www.gcpedia.gc.ca/wiki/GCcoworking" TargetMode="External"/><Relationship Id="rId2" Type="http://schemas.openxmlformats.org/officeDocument/2006/relationships/notesSlide" Target="../notesSlides/notesSlide28.xml"/><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32.xml"/><Relationship Id="rId6" Type="http://schemas.openxmlformats.org/officeDocument/2006/relationships/hyperlink" Target="https://www.gcpedia.gc.ca/wiki/TransformationandEnablement" TargetMode="External"/><Relationship Id="rId11" Type="http://schemas.openxmlformats.org/officeDocument/2006/relationships/hyperlink" Target="https://www.gcpedia.gc.ca/wiki/GCworkplace_testimonials" TargetMode="External"/><Relationship Id="rId5" Type="http://schemas.openxmlformats.org/officeDocument/2006/relationships/hyperlink" Target="https://gcconnex.gc.ca/groups/profile/81414482/gcworkplace-transformation-and-enablement-sharing-group-groupe-de-partage-transformation-et-habilitation-milieu-de-travail-gc?language=en" TargetMode="External"/><Relationship Id="rId15" Type="http://schemas.openxmlformats.org/officeDocument/2006/relationships/hyperlink" Target="http://www.gcpedia.gc.ca/wiki/Centre_for_GCworkplace_Innovation" TargetMode="External"/><Relationship Id="rId23" Type="http://schemas.openxmlformats.org/officeDocument/2006/relationships/image" Target="../media/image80.jpg"/><Relationship Id="rId10" Type="http://schemas.openxmlformats.org/officeDocument/2006/relationships/image" Target="../media/image72.png"/><Relationship Id="rId19" Type="http://schemas.openxmlformats.org/officeDocument/2006/relationships/hyperlink" Target="https://gcconnex.gc.ca/groups/profile/177195/gcworkplace-milieu-de-travail-gc-milieu-de-travail-gc-gcworkplace?language=fr" TargetMode="External"/><Relationship Id="rId4" Type="http://schemas.openxmlformats.org/officeDocument/2006/relationships/hyperlink" Target="https://gccollab.ca/file/group/4935361/all" TargetMode="External"/><Relationship Id="rId9" Type="http://schemas.openxmlformats.org/officeDocument/2006/relationships/hyperlink" Target="http://www.gcpedia.gc.ca/wiki/GCworkplace_Project_Story_Collection" TargetMode="External"/><Relationship Id="rId14" Type="http://schemas.openxmlformats.org/officeDocument/2006/relationships/image" Target="../media/image74.png"/><Relationship Id="rId22"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hyperlink" Target="https://www.gcpedia.gc.ca/wiki/Gcworkplace_Academy" TargetMode="External"/><Relationship Id="rId3" Type="http://schemas.openxmlformats.org/officeDocument/2006/relationships/hyperlink" Target="https://www.gcpedia.gc.ca/wiki/GCworkplace_Project_Story_Collection" TargetMode="External"/><Relationship Id="rId7" Type="http://schemas.openxmlformats.org/officeDocument/2006/relationships/hyperlink" Target="https://www.gcpedia.gc.ca/wiki/GCcoworking"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www.gcpedia.gc.ca/wiki/Centre_for_GCworkplace_Innovation" TargetMode="External"/><Relationship Id="rId5" Type="http://schemas.openxmlformats.org/officeDocument/2006/relationships/hyperlink" Target="https://www.youtube.com/playlist?list=PL5gT_sS8PEiWo4pOSWvcyh-LGPOz296qR" TargetMode="External"/><Relationship Id="rId4" Type="http://schemas.openxmlformats.org/officeDocument/2006/relationships/hyperlink" Target="https://www.gcpedia.gc.ca/wiki/GCworkplace_testimonials" TargetMode="External"/><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hyperlink" Target="https://gccollab.ca/file/group/4935361/all"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hyperlink" Target="https://gccollab.ca/file/group/4935361/all"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hyperlink" Target="https://gccollab.ca/file/group/4935361/al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 /><Relationship Id="rId3" Type="http://schemas.openxmlformats.org/officeDocument/2006/relationships/hyperlink" Target="https://gccollab.ca/file/group/4935361/all" TargetMode="External" /><Relationship Id="rId7" Type="http://schemas.openxmlformats.org/officeDocument/2006/relationships/slide" Target="slide30.xml" /><Relationship Id="rId2" Type="http://schemas.openxmlformats.org/officeDocument/2006/relationships/notesSlide" Target="../notesSlides/notesSlide34.xml" /><Relationship Id="rId1" Type="http://schemas.openxmlformats.org/officeDocument/2006/relationships/slideLayout" Target="../slideLayouts/slideLayout14.xml" /><Relationship Id="rId6" Type="http://schemas.openxmlformats.org/officeDocument/2006/relationships/image" Target="../media/image87.png" /><Relationship Id="rId11" Type="http://schemas.openxmlformats.org/officeDocument/2006/relationships/hyperlink" Target="file:///C:\Users\FillionI\AppData\Roaming\OpenText\OTEdit\EC_TPSGC-PWGSC\c277621664\GCworkplace-Assessment%20Tool%20V2.xlsm" TargetMode="External" /><Relationship Id="rId5" Type="http://schemas.openxmlformats.org/officeDocument/2006/relationships/slide" Target="slide32.xml" /><Relationship Id="rId10" Type="http://schemas.openxmlformats.org/officeDocument/2006/relationships/image" Target="../media/image89.png" /><Relationship Id="rId4" Type="http://schemas.openxmlformats.org/officeDocument/2006/relationships/image" Target="../media/image86.png" /><Relationship Id="rId9" Type="http://schemas.openxmlformats.org/officeDocument/2006/relationships/slide" Target="slide33.xml" /></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9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19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7.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4.xml"/><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163.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6.xml"/><Relationship Id="rId1" Type="http://schemas.openxmlformats.org/officeDocument/2006/relationships/slideLayout" Target="../slideLayouts/slideLayout17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119.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9.xml"/><Relationship Id="rId1" Type="http://schemas.openxmlformats.org/officeDocument/2006/relationships/slideLayout" Target="../slideLayouts/slideLayout119.xml"/><Relationship Id="rId5" Type="http://schemas.microsoft.com/office/2007/relationships/hdphoto" Target="../media/hdphoto1.wdp"/><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3.tif"/><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295.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29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iki.gccollab.ca/images/f/f7/GCworkplace_Technical_Reference_Manual_EN.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28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8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hyperlink" Target="file:///C:\Users\FillionI\AppData\Roaming\OpenText\OTEdit\EC_TPSGC-PWGSC\c267488517\hold____" TargetMode="External" /><Relationship Id="rId2" Type="http://schemas.openxmlformats.org/officeDocument/2006/relationships/notesSlide" Target="../notesSlides/notesSlide55.xml" /><Relationship Id="rId1" Type="http://schemas.openxmlformats.org/officeDocument/2006/relationships/slideLayout" Target="../slideLayouts/slideLayout287.xml" /></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www.gcpedia.gc.ca/wiki/GCworkplace/Resources"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mailto:TPSGC.SIMilieudeTravailGC-RPSGCWorkplace.PWGSC@tpsgc-pwgsc.gc.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26.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rl-pp-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3" y="0"/>
            <a:ext cx="12189212" cy="6867848"/>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p:nvPr>
        </p:nvSpPr>
        <p:spPr>
          <a:xfrm>
            <a:off x="511882" y="1392382"/>
            <a:ext cx="5340277" cy="2889321"/>
          </a:xfrm>
        </p:spPr>
        <p:txBody>
          <a:bodyPr>
            <a:normAutofit/>
          </a:bodyPr>
          <a:lstStyle/>
          <a:p>
            <a:r>
              <a:rPr lang="en-CA" dirty="0">
                <a:solidFill>
                  <a:schemeClr val="bg1"/>
                </a:solidFill>
              </a:rPr>
              <a:t>Leading workplace modernization</a:t>
            </a:r>
            <a:endParaRPr lang="en-US" dirty="0">
              <a:solidFill>
                <a:schemeClr val="bg1"/>
              </a:solidFill>
            </a:endParaRPr>
          </a:p>
        </p:txBody>
      </p:sp>
      <p:sp>
        <p:nvSpPr>
          <p:cNvPr id="3" name="Subtitle 2"/>
          <p:cNvSpPr>
            <a:spLocks noGrp="1"/>
          </p:cNvSpPr>
          <p:nvPr>
            <p:ph type="subTitle" idx="1"/>
          </p:nvPr>
        </p:nvSpPr>
        <p:spPr>
          <a:xfrm>
            <a:off x="545307" y="4469923"/>
            <a:ext cx="2997993" cy="678352"/>
          </a:xfrm>
        </p:spPr>
        <p:txBody>
          <a:bodyPr>
            <a:normAutofit/>
          </a:bodyPr>
          <a:lstStyle/>
          <a:p>
            <a:r>
              <a:rPr lang="en-US" dirty="0">
                <a:solidFill>
                  <a:schemeClr val="accent2"/>
                </a:solidFill>
              </a:rPr>
              <a:t>And supporting employees through it</a:t>
            </a:r>
          </a:p>
          <a:p>
            <a:endParaRPr lang="en-US" dirty="0">
              <a:solidFill>
                <a:schemeClr val="accent2"/>
              </a:solidFill>
            </a:endParaRP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pic>
        <p:nvPicPr>
          <p:cNvPr id="14" name="Picture 13" descr="Image result for canada wordmark">
            <a:hlinkClick r:id="rId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17" name="Picture 16">
            <a:extLst>
              <a:ext uri="{FF2B5EF4-FFF2-40B4-BE49-F238E27FC236}">
                <a16:creationId xmlns:a16="http://schemas.microsoft.com/office/drawing/2014/main" id="{89CA9733-78EF-5F49-81C1-064DE89D52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681" y="6374997"/>
            <a:ext cx="2036645" cy="250665"/>
          </a:xfrm>
          <a:prstGeom prst="rect">
            <a:avLst/>
          </a:prstGeom>
        </p:spPr>
      </p:pic>
    </p:spTree>
    <p:extLst>
      <p:ext uri="{BB962C8B-B14F-4D97-AF65-F5344CB8AC3E}">
        <p14:creationId xmlns:p14="http://schemas.microsoft.com/office/powerpoint/2010/main" val="179160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 vision for the Government of Canada workplace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235" y="1537807"/>
            <a:ext cx="9681392" cy="4362660"/>
          </a:xfrm>
          <a:prstGeom prst="rect">
            <a:avLst/>
          </a:prstGeom>
        </p:spPr>
      </p:pic>
      <p:grpSp>
        <p:nvGrpSpPr>
          <p:cNvPr id="4" name="Group 3"/>
          <p:cNvGrpSpPr/>
          <p:nvPr/>
        </p:nvGrpSpPr>
        <p:grpSpPr>
          <a:xfrm>
            <a:off x="7988271" y="3103418"/>
            <a:ext cx="2621271" cy="1926166"/>
            <a:chOff x="8066859" y="3084967"/>
            <a:chExt cx="2621271" cy="1926166"/>
          </a:xfrm>
        </p:grpSpPr>
        <p:sp>
          <p:nvSpPr>
            <p:cNvPr id="5" name="Freeform 4"/>
            <p:cNvSpPr>
              <a:spLocks/>
            </p:cNvSpPr>
            <p:nvPr/>
          </p:nvSpPr>
          <p:spPr bwMode="auto">
            <a:xfrm>
              <a:off x="8066859" y="3084967"/>
              <a:ext cx="2621271" cy="1926166"/>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 name="Freeform 5" descr="ChevronRight Icon"/>
            <p:cNvSpPr>
              <a:spLocks/>
            </p:cNvSpPr>
            <p:nvPr/>
          </p:nvSpPr>
          <p:spPr bwMode="auto">
            <a:xfrm rot="12261996">
              <a:off x="9380267" y="3190129"/>
              <a:ext cx="690986" cy="543584"/>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Tree>
    <p:extLst>
      <p:ext uri="{BB962C8B-B14F-4D97-AF65-F5344CB8AC3E}">
        <p14:creationId xmlns:p14="http://schemas.microsoft.com/office/powerpoint/2010/main" val="12479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474" y="1540511"/>
            <a:ext cx="11006345" cy="707886"/>
          </a:xfrm>
          <a:prstGeom prst="rect">
            <a:avLst/>
          </a:prstGeom>
          <a:solidFill>
            <a:srgbClr val="FFFFFF">
              <a:alpha val="69804"/>
            </a:srgbClr>
          </a:solidFill>
        </p:spPr>
        <p:txBody>
          <a:bodyPr wrap="square" lIns="144000" rIns="144000" rtlCol="0">
            <a:spAutoFit/>
          </a:bodyPr>
          <a:lstStyle/>
          <a:p>
            <a:r>
              <a:rPr lang="en-CA" sz="2000" b="1" dirty="0">
                <a:solidFill>
                  <a:srgbClr val="000000"/>
                </a:solidFill>
                <a:cs typeface="Arial" panose="020B0604020202020204" pitchFamily="34" charset="0"/>
              </a:rPr>
              <a:t>GCworkplace is a </a:t>
            </a:r>
            <a:r>
              <a:rPr lang="en-CA" sz="2000" b="1" i="1" dirty="0">
                <a:solidFill>
                  <a:srgbClr val="000000"/>
                </a:solidFill>
                <a:cs typeface="Arial" panose="020B0604020202020204" pitchFamily="34" charset="0"/>
              </a:rPr>
              <a:t>modern, efficient and inclusive </a:t>
            </a:r>
            <a:r>
              <a:rPr lang="en-CA" sz="2000" b="1" dirty="0">
                <a:solidFill>
                  <a:srgbClr val="000000"/>
                </a:solidFill>
                <a:cs typeface="Arial" panose="020B0604020202020204" pitchFamily="34" charset="0"/>
              </a:rPr>
              <a:t>workplace which responds to the public service workforce’s needs and supports a flexible way of working. </a:t>
            </a:r>
            <a:endParaRPr lang="en-CA" sz="2000" dirty="0">
              <a:solidFill>
                <a:srgbClr val="000000"/>
              </a:solidFill>
              <a:cs typeface="Arial" panose="020B0604020202020204" pitchFamily="34" charset="0"/>
            </a:endParaRPr>
          </a:p>
        </p:txBody>
      </p:sp>
      <p:sp>
        <p:nvSpPr>
          <p:cNvPr id="2" name="Title 1"/>
          <p:cNvSpPr>
            <a:spLocks noGrp="1"/>
          </p:cNvSpPr>
          <p:nvPr>
            <p:ph type="title"/>
          </p:nvPr>
        </p:nvSpPr>
        <p:spPr>
          <a:xfrm>
            <a:off x="549474" y="571191"/>
            <a:ext cx="11006345" cy="835027"/>
          </a:xfrm>
        </p:spPr>
        <p:txBody>
          <a:bodyPr/>
          <a:lstStyle/>
          <a:p>
            <a:r>
              <a:rPr lang="en-US" dirty="0"/>
              <a:t>What is a GCworkplace?</a:t>
            </a:r>
            <a:endParaRPr lang="en-CA" dirty="0"/>
          </a:p>
        </p:txBody>
      </p:sp>
      <p:pic>
        <p:nvPicPr>
          <p:cNvPr id="6" name="Picture 5"/>
          <p:cNvPicPr>
            <a:picLocks noChangeAspect="1"/>
          </p:cNvPicPr>
          <p:nvPr/>
        </p:nvPicPr>
        <p:blipFill rotWithShape="1">
          <a:blip r:embed="rId3"/>
          <a:srcRect r="4265"/>
          <a:stretch/>
        </p:blipFill>
        <p:spPr>
          <a:xfrm>
            <a:off x="5927075" y="2176141"/>
            <a:ext cx="6156959" cy="3754144"/>
          </a:xfrm>
          <a:prstGeom prst="rect">
            <a:avLst/>
          </a:prstGeom>
        </p:spPr>
      </p:pic>
      <p:sp>
        <p:nvSpPr>
          <p:cNvPr id="7" name="TextBox 6"/>
          <p:cNvSpPr txBox="1"/>
          <p:nvPr/>
        </p:nvSpPr>
        <p:spPr>
          <a:xfrm>
            <a:off x="628130" y="2545108"/>
            <a:ext cx="5147224" cy="3016210"/>
          </a:xfrm>
          <a:prstGeom prst="rect">
            <a:avLst/>
          </a:prstGeom>
          <a:noFill/>
        </p:spPr>
        <p:txBody>
          <a:bodyPr wrap="square" rtlCol="0">
            <a:spAutoFit/>
          </a:bodyPr>
          <a:lstStyle/>
          <a:p>
            <a:r>
              <a:rPr lang="en-CA" sz="1600" dirty="0">
                <a:solidFill>
                  <a:srgbClr val="000000"/>
                </a:solidFill>
              </a:rPr>
              <a:t>GCworkplace is the term adopted by the Government of Canada for workplace modernization. </a:t>
            </a:r>
          </a:p>
          <a:p>
            <a:endParaRPr lang="en-CA" sz="1600" dirty="0">
              <a:solidFill>
                <a:srgbClr val="000000"/>
              </a:solidFill>
            </a:endParaRPr>
          </a:p>
          <a:p>
            <a:r>
              <a:rPr lang="en-CA" sz="1600" dirty="0">
                <a:solidFill>
                  <a:srgbClr val="000000"/>
                </a:solidFill>
              </a:rPr>
              <a:t>It is based on the implementation of activity-based working (ABW), which is a way of working that offers all employees shared use of a </a:t>
            </a:r>
            <a:r>
              <a:rPr lang="en-CA" sz="1600" b="1" dirty="0">
                <a:solidFill>
                  <a:srgbClr val="000000"/>
                </a:solidFill>
              </a:rPr>
              <a:t>VARIETY</a:t>
            </a:r>
            <a:r>
              <a:rPr lang="en-CA" sz="1600" dirty="0">
                <a:solidFill>
                  <a:srgbClr val="000000"/>
                </a:solidFill>
              </a:rPr>
              <a:t> of </a:t>
            </a:r>
            <a:r>
              <a:rPr lang="en-CA" sz="1600" dirty="0" err="1">
                <a:solidFill>
                  <a:srgbClr val="000000"/>
                </a:solidFill>
              </a:rPr>
              <a:t>workpoints</a:t>
            </a:r>
            <a:r>
              <a:rPr lang="en-CA" sz="1600" dirty="0">
                <a:solidFill>
                  <a:srgbClr val="000000"/>
                </a:solidFill>
              </a:rPr>
              <a:t>, allowing them to </a:t>
            </a:r>
            <a:r>
              <a:rPr lang="en-CA" sz="1600" b="1" dirty="0">
                <a:solidFill>
                  <a:srgbClr val="000000"/>
                </a:solidFill>
              </a:rPr>
              <a:t>CHOOSE</a:t>
            </a:r>
            <a:r>
              <a:rPr lang="en-CA" sz="1600" dirty="0">
                <a:solidFill>
                  <a:srgbClr val="000000"/>
                </a:solidFill>
              </a:rPr>
              <a:t> the optimal setting to perform their tasks and functions. </a:t>
            </a:r>
            <a:r>
              <a:rPr lang="en-US" sz="1600" dirty="0">
                <a:solidFill>
                  <a:srgbClr val="000000"/>
                </a:solidFill>
              </a:rPr>
              <a:t>It optimizes</a:t>
            </a:r>
            <a:r>
              <a:rPr lang="en-US" sz="1600" b="1" dirty="0">
                <a:solidFill>
                  <a:srgbClr val="000000"/>
                </a:solidFill>
              </a:rPr>
              <a:t> </a:t>
            </a:r>
            <a:r>
              <a:rPr lang="en-US" sz="1600" dirty="0">
                <a:solidFill>
                  <a:srgbClr val="000000"/>
                </a:solidFill>
              </a:rPr>
              <a:t>office space and is based </a:t>
            </a:r>
            <a:r>
              <a:rPr lang="en-CA" sz="1600" dirty="0">
                <a:solidFill>
                  <a:srgbClr val="000000"/>
                </a:solidFill>
                <a:cs typeface="Arial" panose="020B0604020202020204" pitchFamily="34" charset="0"/>
              </a:rPr>
              <a:t>on the seven </a:t>
            </a:r>
            <a:r>
              <a:rPr lang="en-CA" sz="1600" b="1" dirty="0">
                <a:solidFill>
                  <a:srgbClr val="000000"/>
                </a:solidFill>
                <a:cs typeface="Arial" panose="020B0604020202020204" pitchFamily="34" charset="0"/>
              </a:rPr>
              <a:t>DIMENSIONS</a:t>
            </a:r>
            <a:r>
              <a:rPr lang="en-CA" sz="1600" dirty="0">
                <a:solidFill>
                  <a:srgbClr val="000000"/>
                </a:solidFill>
                <a:cs typeface="Arial" panose="020B0604020202020204" pitchFamily="34" charset="0"/>
              </a:rPr>
              <a:t> of creating a flexible, healthy, efficient, inclusive, collaborative, green and technologically advanced digital space. </a:t>
            </a:r>
          </a:p>
          <a:p>
            <a:pPr lvl="0"/>
            <a:endParaRPr lang="fr-CA" sz="1400" b="1" dirty="0">
              <a:cs typeface="Arial" panose="020B0604020202020204" pitchFamily="34" charset="0"/>
            </a:endParaRPr>
          </a:p>
        </p:txBody>
      </p:sp>
      <p:pic>
        <p:nvPicPr>
          <p:cNvPr id="10" name="Picture 9"/>
          <p:cNvPicPr>
            <a:picLocks noChangeAspect="1"/>
          </p:cNvPicPr>
          <p:nvPr/>
        </p:nvPicPr>
        <p:blipFill rotWithShape="1">
          <a:blip r:embed="rId4"/>
          <a:srcRect l="24469" t="20433" r="25159"/>
          <a:stretch/>
        </p:blipFill>
        <p:spPr>
          <a:xfrm>
            <a:off x="8416748" y="2664377"/>
            <a:ext cx="1084085" cy="1549814"/>
          </a:xfrm>
          <a:prstGeom prst="rect">
            <a:avLst/>
          </a:prstGeom>
        </p:spPr>
      </p:pic>
    </p:spTree>
    <p:extLst>
      <p:ext uri="{BB962C8B-B14F-4D97-AF65-F5344CB8AC3E}">
        <p14:creationId xmlns:p14="http://schemas.microsoft.com/office/powerpoint/2010/main" val="153214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59" y="483484"/>
            <a:ext cx="11006345" cy="835027"/>
          </a:xfrm>
        </p:spPr>
        <p:txBody>
          <a:bodyPr>
            <a:normAutofit/>
          </a:bodyPr>
          <a:lstStyle/>
          <a:p>
            <a:r>
              <a:rPr lang="en-US" dirty="0"/>
              <a:t>Understanding GCworkplace: Flexibility</a:t>
            </a:r>
            <a:endParaRPr lang="en-CA" sz="2000" dirty="0"/>
          </a:p>
        </p:txBody>
      </p:sp>
      <p:pic>
        <p:nvPicPr>
          <p:cNvPr id="4" name="Picture 3" descr="WCM-Work-from-different-locations-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658" y="1731639"/>
            <a:ext cx="1679582" cy="16034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517" y="3491880"/>
            <a:ext cx="1068457" cy="1581615"/>
          </a:xfrm>
          <a:prstGeom prst="rect">
            <a:avLst/>
          </a:prstGeom>
        </p:spPr>
      </p:pic>
      <p:pic>
        <p:nvPicPr>
          <p:cNvPr id="6" name="Picture 5" descr="WCM-Work-from-different-locations-0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376" y="2360361"/>
            <a:ext cx="1567948" cy="2151488"/>
          </a:xfrm>
          <a:prstGeom prst="rect">
            <a:avLst/>
          </a:prstGeom>
        </p:spPr>
      </p:pic>
      <p:pic>
        <p:nvPicPr>
          <p:cNvPr id="7" name="Picture 6" descr="WCM-Work-from-different-locations-0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5400" y="1808282"/>
            <a:ext cx="2167379" cy="1661240"/>
          </a:xfrm>
          <a:prstGeom prst="rect">
            <a:avLst/>
          </a:prstGeom>
        </p:spPr>
      </p:pic>
      <p:pic>
        <p:nvPicPr>
          <p:cNvPr id="8" name="Picture 7" descr="WCM-Work-from-different-locations-05.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1435" y="3683828"/>
            <a:ext cx="1775992" cy="2032244"/>
          </a:xfrm>
          <a:prstGeom prst="rect">
            <a:avLst/>
          </a:prstGeom>
        </p:spPr>
      </p:pic>
      <p:pic>
        <p:nvPicPr>
          <p:cNvPr id="9" name="Picture 8" descr="WCM-Work-from-different-locations-06.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307778" y="4551092"/>
            <a:ext cx="1455448" cy="147037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2696" y="4396839"/>
            <a:ext cx="2514298" cy="1831810"/>
          </a:xfrm>
          <a:prstGeom prst="rect">
            <a:avLst/>
          </a:prstGeom>
        </p:spPr>
      </p:pic>
      <p:sp>
        <p:nvSpPr>
          <p:cNvPr id="11" name="TextBox 10"/>
          <p:cNvSpPr txBox="1"/>
          <p:nvPr/>
        </p:nvSpPr>
        <p:spPr>
          <a:xfrm>
            <a:off x="2200114" y="1318511"/>
            <a:ext cx="1867949" cy="400110"/>
          </a:xfrm>
          <a:prstGeom prst="rect">
            <a:avLst/>
          </a:prstGeom>
          <a:noFill/>
        </p:spPr>
        <p:txBody>
          <a:bodyPr wrap="square" rtlCol="0">
            <a:spAutoFit/>
          </a:bodyPr>
          <a:lstStyle/>
          <a:p>
            <a:pPr algn="ctr"/>
            <a:r>
              <a:rPr lang="en-US" sz="2000" b="1" dirty="0">
                <a:solidFill>
                  <a:srgbClr val="4CB6A0">
                    <a:lumMod val="75000"/>
                  </a:srgbClr>
                </a:solidFill>
                <a:cs typeface="Arial"/>
              </a:rPr>
              <a:t>Home</a:t>
            </a:r>
          </a:p>
        </p:txBody>
      </p:sp>
      <p:sp>
        <p:nvSpPr>
          <p:cNvPr id="12" name="TextBox 11"/>
          <p:cNvSpPr txBox="1"/>
          <p:nvPr/>
        </p:nvSpPr>
        <p:spPr>
          <a:xfrm>
            <a:off x="2219709" y="4029939"/>
            <a:ext cx="1981593" cy="400110"/>
          </a:xfrm>
          <a:prstGeom prst="rect">
            <a:avLst/>
          </a:prstGeom>
          <a:noFill/>
        </p:spPr>
        <p:txBody>
          <a:bodyPr wrap="square" rtlCol="0">
            <a:spAutoFit/>
          </a:bodyPr>
          <a:lstStyle/>
          <a:p>
            <a:pPr algn="ctr"/>
            <a:r>
              <a:rPr lang="en-US" sz="2000" b="1" dirty="0" err="1">
                <a:solidFill>
                  <a:srgbClr val="388979"/>
                </a:solidFill>
                <a:cs typeface="Arial"/>
              </a:rPr>
              <a:t>GCcoworking</a:t>
            </a:r>
            <a:endParaRPr lang="en-US" sz="2000" b="1" dirty="0">
              <a:solidFill>
                <a:srgbClr val="388979"/>
              </a:solidFill>
              <a:cs typeface="Arial"/>
            </a:endParaRPr>
          </a:p>
        </p:txBody>
      </p:sp>
      <p:sp>
        <p:nvSpPr>
          <p:cNvPr id="13" name="TextBox 12"/>
          <p:cNvSpPr txBox="1"/>
          <p:nvPr/>
        </p:nvSpPr>
        <p:spPr>
          <a:xfrm>
            <a:off x="6526262" y="1318511"/>
            <a:ext cx="1861165" cy="400110"/>
          </a:xfrm>
          <a:prstGeom prst="rect">
            <a:avLst/>
          </a:prstGeom>
          <a:noFill/>
        </p:spPr>
        <p:txBody>
          <a:bodyPr wrap="square" rtlCol="0">
            <a:spAutoFit/>
          </a:bodyPr>
          <a:lstStyle/>
          <a:p>
            <a:pPr algn="ctr"/>
            <a:r>
              <a:rPr lang="en-US" sz="2000" b="1" dirty="0">
                <a:solidFill>
                  <a:srgbClr val="388979"/>
                </a:solidFill>
                <a:cs typeface="Arial"/>
              </a:rPr>
              <a:t>Office</a:t>
            </a:r>
          </a:p>
        </p:txBody>
      </p:sp>
      <p:sp>
        <p:nvSpPr>
          <p:cNvPr id="14" name="TextBox 13"/>
          <p:cNvSpPr txBox="1"/>
          <p:nvPr/>
        </p:nvSpPr>
        <p:spPr>
          <a:xfrm>
            <a:off x="10184013" y="3888890"/>
            <a:ext cx="1470247" cy="400110"/>
          </a:xfrm>
          <a:prstGeom prst="rect">
            <a:avLst/>
          </a:prstGeom>
          <a:noFill/>
        </p:spPr>
        <p:txBody>
          <a:bodyPr wrap="square" rtlCol="0">
            <a:spAutoFit/>
          </a:bodyPr>
          <a:lstStyle/>
          <a:p>
            <a:pPr algn="ctr"/>
            <a:r>
              <a:rPr lang="en-US" sz="2000" b="1" dirty="0">
                <a:solidFill>
                  <a:srgbClr val="388979"/>
                </a:solidFill>
                <a:cs typeface="Arial"/>
              </a:rPr>
              <a:t>Other</a:t>
            </a:r>
          </a:p>
        </p:txBody>
      </p:sp>
      <p:grpSp>
        <p:nvGrpSpPr>
          <p:cNvPr id="15" name="Group 14"/>
          <p:cNvGrpSpPr/>
          <p:nvPr/>
        </p:nvGrpSpPr>
        <p:grpSpPr>
          <a:xfrm>
            <a:off x="231649" y="1682070"/>
            <a:ext cx="2477185" cy="1554272"/>
            <a:chOff x="189815" y="1554951"/>
            <a:chExt cx="2477185" cy="1554272"/>
          </a:xfrm>
        </p:grpSpPr>
        <p:sp>
          <p:nvSpPr>
            <p:cNvPr id="16" name="TextBox 15"/>
            <p:cNvSpPr txBox="1"/>
            <p:nvPr/>
          </p:nvSpPr>
          <p:spPr>
            <a:xfrm>
              <a:off x="189815" y="1554951"/>
              <a:ext cx="1857466" cy="738664"/>
            </a:xfrm>
            <a:prstGeom prst="rect">
              <a:avLst/>
            </a:prstGeom>
            <a:noFill/>
          </p:spPr>
          <p:txBody>
            <a:bodyPr wrap="square" rtlCol="0">
              <a:spAutoFit/>
            </a:bodyPr>
            <a:lstStyle/>
            <a:p>
              <a:pPr algn="ctr"/>
              <a:r>
                <a:rPr lang="en-US" sz="1400" b="1" dirty="0">
                  <a:solidFill>
                    <a:srgbClr val="000000"/>
                  </a:solidFill>
                  <a:cs typeface="Arial"/>
                </a:rPr>
                <a:t>Work from home to conduct focus work or to avoid commuting</a:t>
              </a:r>
            </a:p>
          </p:txBody>
        </p:sp>
        <p:grpSp>
          <p:nvGrpSpPr>
            <p:cNvPr id="17" name="Group 16"/>
            <p:cNvGrpSpPr/>
            <p:nvPr/>
          </p:nvGrpSpPr>
          <p:grpSpPr>
            <a:xfrm>
              <a:off x="2047280" y="1554951"/>
              <a:ext cx="619720" cy="1554272"/>
              <a:chOff x="2047280" y="1554951"/>
              <a:chExt cx="619720" cy="1554272"/>
            </a:xfrm>
          </p:grpSpPr>
          <p:cxnSp>
            <p:nvCxnSpPr>
              <p:cNvPr id="18" name="Straight Connector 17"/>
              <p:cNvCxnSpPr/>
              <p:nvPr/>
            </p:nvCxnSpPr>
            <p:spPr>
              <a:xfrm>
                <a:off x="2057049" y="1554951"/>
                <a:ext cx="0" cy="1554272"/>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47280" y="1905000"/>
                <a:ext cx="619720" cy="234462"/>
              </a:xfrm>
              <a:prstGeom prst="line">
                <a:avLst/>
              </a:prstGeom>
              <a:ln>
                <a:solidFill>
                  <a:srgbClr val="4CB6A0"/>
                </a:solidFill>
              </a:ln>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3967221" y="4619957"/>
            <a:ext cx="2644213" cy="1554272"/>
            <a:chOff x="4051865" y="4492838"/>
            <a:chExt cx="2644213" cy="1554272"/>
          </a:xfrm>
        </p:grpSpPr>
        <p:sp>
          <p:nvSpPr>
            <p:cNvPr id="21" name="TextBox 20"/>
            <p:cNvSpPr txBox="1"/>
            <p:nvPr/>
          </p:nvSpPr>
          <p:spPr>
            <a:xfrm>
              <a:off x="4715378" y="4666540"/>
              <a:ext cx="1980700" cy="954107"/>
            </a:xfrm>
            <a:prstGeom prst="rect">
              <a:avLst/>
            </a:prstGeom>
            <a:noFill/>
          </p:spPr>
          <p:txBody>
            <a:bodyPr wrap="square" rtlCol="0">
              <a:spAutoFit/>
            </a:bodyPr>
            <a:lstStyle/>
            <a:p>
              <a:pPr algn="ctr"/>
              <a:r>
                <a:rPr lang="en-US" sz="1400" b="1" dirty="0">
                  <a:solidFill>
                    <a:srgbClr val="000000"/>
                  </a:solidFill>
                  <a:cs typeface="Arial"/>
                </a:rPr>
                <a:t>Meet in a </a:t>
              </a:r>
              <a:r>
                <a:rPr lang="en-US" sz="1400" b="1" dirty="0" err="1">
                  <a:solidFill>
                    <a:srgbClr val="000000"/>
                  </a:solidFill>
                  <a:cs typeface="Arial"/>
                </a:rPr>
                <a:t>GCcoworking</a:t>
              </a:r>
              <a:r>
                <a:rPr lang="en-US" sz="1400" b="1" dirty="0">
                  <a:solidFill>
                    <a:srgbClr val="000000"/>
                  </a:solidFill>
                  <a:cs typeface="Arial"/>
                </a:rPr>
                <a:t> location to work with colleagues living in the same neighborhood</a:t>
              </a:r>
            </a:p>
          </p:txBody>
        </p:sp>
        <p:grpSp>
          <p:nvGrpSpPr>
            <p:cNvPr id="22" name="Group 21"/>
            <p:cNvGrpSpPr/>
            <p:nvPr/>
          </p:nvGrpSpPr>
          <p:grpSpPr>
            <a:xfrm flipH="1">
              <a:off x="4051865" y="4492838"/>
              <a:ext cx="619720" cy="1554272"/>
              <a:chOff x="4362793" y="4408759"/>
              <a:chExt cx="619720" cy="1554272"/>
            </a:xfrm>
          </p:grpSpPr>
          <p:cxnSp>
            <p:nvCxnSpPr>
              <p:cNvPr id="23" name="Straight Connector 22"/>
              <p:cNvCxnSpPr/>
              <p:nvPr/>
            </p:nvCxnSpPr>
            <p:spPr>
              <a:xfrm>
                <a:off x="4362793" y="4408759"/>
                <a:ext cx="0" cy="1554272"/>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362793" y="4770038"/>
                <a:ext cx="619720" cy="234462"/>
              </a:xfrm>
              <a:prstGeom prst="line">
                <a:avLst/>
              </a:prstGeom>
              <a:ln>
                <a:solidFill>
                  <a:srgbClr val="4CB6A0"/>
                </a:solidFill>
              </a:ln>
            </p:spPr>
            <p:style>
              <a:lnRef idx="2">
                <a:schemeClr val="accent1"/>
              </a:lnRef>
              <a:fillRef idx="0">
                <a:schemeClr val="accent1"/>
              </a:fillRef>
              <a:effectRef idx="1">
                <a:schemeClr val="accent1"/>
              </a:effectRef>
              <a:fontRef idx="minor">
                <a:schemeClr val="tx1"/>
              </a:fontRef>
            </p:style>
          </p:cxnSp>
        </p:grpSp>
      </p:grpSp>
      <p:grpSp>
        <p:nvGrpSpPr>
          <p:cNvPr id="25" name="Group 24"/>
          <p:cNvGrpSpPr/>
          <p:nvPr/>
        </p:nvGrpSpPr>
        <p:grpSpPr>
          <a:xfrm>
            <a:off x="8499214" y="1790606"/>
            <a:ext cx="2693534" cy="1554272"/>
            <a:chOff x="8583858" y="1663487"/>
            <a:chExt cx="2693534" cy="1554272"/>
          </a:xfrm>
        </p:grpSpPr>
        <p:sp>
          <p:nvSpPr>
            <p:cNvPr id="26" name="TextBox 25"/>
            <p:cNvSpPr txBox="1"/>
            <p:nvPr/>
          </p:nvSpPr>
          <p:spPr>
            <a:xfrm>
              <a:off x="9252423" y="1706085"/>
              <a:ext cx="2024969" cy="954107"/>
            </a:xfrm>
            <a:prstGeom prst="rect">
              <a:avLst/>
            </a:prstGeom>
            <a:noFill/>
          </p:spPr>
          <p:txBody>
            <a:bodyPr wrap="square" rtlCol="0">
              <a:spAutoFit/>
            </a:bodyPr>
            <a:lstStyle/>
            <a:p>
              <a:pPr algn="ctr"/>
              <a:r>
                <a:rPr lang="en-US" sz="1400" b="1" dirty="0">
                  <a:solidFill>
                    <a:srgbClr val="000000"/>
                  </a:solidFill>
                  <a:cs typeface="Arial"/>
                </a:rPr>
                <a:t>Work from the office to attend a team meeting followed by a coffee chat with a colleague</a:t>
              </a:r>
            </a:p>
          </p:txBody>
        </p:sp>
        <p:grpSp>
          <p:nvGrpSpPr>
            <p:cNvPr id="27" name="Group 26"/>
            <p:cNvGrpSpPr/>
            <p:nvPr/>
          </p:nvGrpSpPr>
          <p:grpSpPr>
            <a:xfrm flipH="1">
              <a:off x="8583858" y="1663487"/>
              <a:ext cx="619720" cy="1554272"/>
              <a:chOff x="4353024" y="4408759"/>
              <a:chExt cx="619720" cy="1554272"/>
            </a:xfrm>
          </p:grpSpPr>
          <p:cxnSp>
            <p:nvCxnSpPr>
              <p:cNvPr id="28" name="Straight Connector 27"/>
              <p:cNvCxnSpPr/>
              <p:nvPr/>
            </p:nvCxnSpPr>
            <p:spPr>
              <a:xfrm>
                <a:off x="4362793" y="4408759"/>
                <a:ext cx="0" cy="1554272"/>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53024" y="4758808"/>
                <a:ext cx="619720" cy="234462"/>
              </a:xfrm>
              <a:prstGeom prst="line">
                <a:avLst/>
              </a:prstGeom>
              <a:ln>
                <a:solidFill>
                  <a:srgbClr val="4CB6A0"/>
                </a:solidFill>
              </a:ln>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a:off x="7962483" y="4161800"/>
            <a:ext cx="2472776" cy="1554272"/>
            <a:chOff x="7619489" y="4061415"/>
            <a:chExt cx="2472776" cy="1554272"/>
          </a:xfrm>
        </p:grpSpPr>
        <p:sp>
          <p:nvSpPr>
            <p:cNvPr id="31" name="TextBox 30"/>
            <p:cNvSpPr txBox="1"/>
            <p:nvPr/>
          </p:nvSpPr>
          <p:spPr>
            <a:xfrm>
              <a:off x="7619489" y="4447231"/>
              <a:ext cx="1785761" cy="738664"/>
            </a:xfrm>
            <a:prstGeom prst="rect">
              <a:avLst/>
            </a:prstGeom>
            <a:noFill/>
          </p:spPr>
          <p:txBody>
            <a:bodyPr wrap="square" rtlCol="0">
              <a:spAutoFit/>
            </a:bodyPr>
            <a:lstStyle/>
            <a:p>
              <a:pPr algn="ctr"/>
              <a:r>
                <a:rPr lang="en-US" sz="1400" b="1" dirty="0">
                  <a:solidFill>
                    <a:srgbClr val="000000"/>
                  </a:solidFill>
                  <a:cs typeface="Arial"/>
                </a:rPr>
                <a:t>Work from a coffee shop in between two meetings</a:t>
              </a:r>
            </a:p>
          </p:txBody>
        </p:sp>
        <p:grpSp>
          <p:nvGrpSpPr>
            <p:cNvPr id="32" name="Group 31"/>
            <p:cNvGrpSpPr/>
            <p:nvPr/>
          </p:nvGrpSpPr>
          <p:grpSpPr>
            <a:xfrm>
              <a:off x="9472545" y="4061415"/>
              <a:ext cx="619720" cy="1554272"/>
              <a:chOff x="4362793" y="4408759"/>
              <a:chExt cx="619720" cy="1554272"/>
            </a:xfrm>
          </p:grpSpPr>
          <p:cxnSp>
            <p:nvCxnSpPr>
              <p:cNvPr id="33" name="Straight Connector 32"/>
              <p:cNvCxnSpPr/>
              <p:nvPr/>
            </p:nvCxnSpPr>
            <p:spPr>
              <a:xfrm>
                <a:off x="4362793" y="4408759"/>
                <a:ext cx="0" cy="1554272"/>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362793" y="4977238"/>
                <a:ext cx="619720" cy="234462"/>
              </a:xfrm>
              <a:prstGeom prst="line">
                <a:avLst/>
              </a:prstGeom>
              <a:ln>
                <a:solidFill>
                  <a:srgbClr val="4CB6A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5505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25351" y="153895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dirty="0"/>
              <a:t>Why the ABW concept </a:t>
            </a:r>
            <a:r>
              <a:rPr lang="en-US" dirty="0">
                <a:solidFill>
                  <a:schemeClr val="accent2">
                    <a:lumMod val="50000"/>
                  </a:schemeClr>
                </a:solidFill>
              </a:rPr>
              <a:t>benefits</a:t>
            </a:r>
            <a:r>
              <a:rPr lang="en-US" dirty="0"/>
              <a:t> you and your employees</a:t>
            </a:r>
            <a:endParaRPr lang="en-CA" dirty="0"/>
          </a:p>
        </p:txBody>
      </p:sp>
      <p:sp>
        <p:nvSpPr>
          <p:cNvPr id="3" name="TextBox 2"/>
          <p:cNvSpPr txBox="1"/>
          <p:nvPr/>
        </p:nvSpPr>
        <p:spPr>
          <a:xfrm>
            <a:off x="590039" y="1385888"/>
            <a:ext cx="10925064" cy="1077218"/>
          </a:xfrm>
          <a:prstGeom prst="rect">
            <a:avLst/>
          </a:prstGeom>
          <a:noFill/>
        </p:spPr>
        <p:txBody>
          <a:bodyPr wrap="square" rtlCol="0">
            <a:spAutoFit/>
          </a:bodyPr>
          <a:lstStyle/>
          <a:p>
            <a:r>
              <a:rPr lang="en-US" sz="1600" b="1" dirty="0">
                <a:solidFill>
                  <a:srgbClr val="4CB6A0">
                    <a:lumMod val="50000"/>
                  </a:srgbClr>
                </a:solidFill>
              </a:rPr>
              <a:t>Workplace transformation </a:t>
            </a:r>
            <a:r>
              <a:rPr lang="en-US" sz="1600" dirty="0">
                <a:solidFill>
                  <a:srgbClr val="000000"/>
                </a:solidFill>
              </a:rPr>
              <a:t>is taking place </a:t>
            </a:r>
            <a:r>
              <a:rPr lang="en-US" sz="1600" b="1" dirty="0">
                <a:solidFill>
                  <a:srgbClr val="4CB6A0">
                    <a:lumMod val="50000"/>
                  </a:srgbClr>
                </a:solidFill>
              </a:rPr>
              <a:t>around the globe</a:t>
            </a:r>
            <a:r>
              <a:rPr lang="en-US" sz="1600" dirty="0">
                <a:solidFill>
                  <a:srgbClr val="000000"/>
                </a:solidFill>
              </a:rPr>
              <a:t>.  Major trends are driving the business case toward agile space design that improves workforce flexibility and choice. ABW is </a:t>
            </a:r>
            <a:r>
              <a:rPr lang="en-US" sz="1600" b="1" dirty="0">
                <a:solidFill>
                  <a:srgbClr val="4CB6A0">
                    <a:lumMod val="50000"/>
                  </a:srgbClr>
                </a:solidFill>
              </a:rPr>
              <a:t>agile</a:t>
            </a:r>
            <a:r>
              <a:rPr lang="en-US" sz="1600" dirty="0">
                <a:solidFill>
                  <a:srgbClr val="000000"/>
                </a:solidFill>
              </a:rPr>
              <a:t>.  It is the concept that can potentially address the problems of the traditional and open plan office (noise, privacy, standardization), and that best leverages modern productivity technology and the ability of the workforce to be </a:t>
            </a:r>
            <a:r>
              <a:rPr lang="en-US" sz="1600" b="1" dirty="0">
                <a:solidFill>
                  <a:srgbClr val="4CB6A0">
                    <a:lumMod val="50000"/>
                  </a:srgbClr>
                </a:solidFill>
              </a:rPr>
              <a:t>mobile</a:t>
            </a:r>
            <a:r>
              <a:rPr lang="en-US" sz="1600" dirty="0">
                <a:solidFill>
                  <a:srgbClr val="000000"/>
                </a:solidFill>
              </a:rPr>
              <a:t>. </a:t>
            </a:r>
          </a:p>
        </p:txBody>
      </p:sp>
      <p:sp>
        <p:nvSpPr>
          <p:cNvPr id="7" name="TextBox 6"/>
          <p:cNvSpPr txBox="1"/>
          <p:nvPr/>
        </p:nvSpPr>
        <p:spPr>
          <a:xfrm>
            <a:off x="5421531" y="3022826"/>
            <a:ext cx="5613053" cy="3046988"/>
          </a:xfrm>
          <a:prstGeom prst="rect">
            <a:avLst/>
          </a:prstGeom>
          <a:noFill/>
        </p:spPr>
        <p:txBody>
          <a:bodyPr wrap="square" rtlCol="0">
            <a:spAutoFit/>
          </a:bodyPr>
          <a:lstStyle/>
          <a:p>
            <a:r>
              <a:rPr lang="en-US" sz="1600" b="1" dirty="0">
                <a:solidFill>
                  <a:srgbClr val="000000"/>
                </a:solidFill>
              </a:rPr>
              <a:t>FOR THE USER:</a:t>
            </a:r>
          </a:p>
          <a:p>
            <a:pPr marL="285750" indent="-285750">
              <a:buFont typeface="Arial" panose="020B0604020202020204" pitchFamily="34" charset="0"/>
              <a:buChar char="•"/>
            </a:pPr>
            <a:r>
              <a:rPr lang="en-US" sz="1600" dirty="0">
                <a:solidFill>
                  <a:srgbClr val="000000"/>
                </a:solidFill>
              </a:rPr>
              <a:t>CHOICE AND FLEXIBILITY OF WHERE &amp; HOW TO WORK</a:t>
            </a:r>
          </a:p>
          <a:p>
            <a:pPr marL="285750" indent="-285750">
              <a:buFont typeface="Arial" panose="020B0604020202020204" pitchFamily="34" charset="0"/>
              <a:buChar char="•"/>
            </a:pPr>
            <a:r>
              <a:rPr lang="en-US" sz="1600" dirty="0">
                <a:solidFill>
                  <a:srgbClr val="000000"/>
                </a:solidFill>
              </a:rPr>
              <a:t>ADAPTABLE TO PERSONAL NEEDS &amp; PREFERENCES</a:t>
            </a:r>
          </a:p>
          <a:p>
            <a:pPr marL="285750" indent="-285750">
              <a:buFont typeface="Arial" panose="020B0604020202020204" pitchFamily="34" charset="0"/>
              <a:buChar char="•"/>
            </a:pPr>
            <a:r>
              <a:rPr lang="en-US" sz="1600" dirty="0">
                <a:solidFill>
                  <a:srgbClr val="000000"/>
                </a:solidFill>
              </a:rPr>
              <a:t>ACCESS TO A WIDE RANGE OF WORKPOINTS AND AMENITIES</a:t>
            </a:r>
          </a:p>
          <a:p>
            <a:pPr marL="285750" indent="-285750">
              <a:buFont typeface="Arial" panose="020B0604020202020204" pitchFamily="34" charset="0"/>
              <a:buChar char="•"/>
            </a:pPr>
            <a:r>
              <a:rPr lang="en-US" sz="1600" dirty="0">
                <a:solidFill>
                  <a:srgbClr val="000000"/>
                </a:solidFill>
              </a:rPr>
              <a:t>ACCESSIBLE AND INCLUSIVE</a:t>
            </a:r>
          </a:p>
          <a:p>
            <a:endParaRPr lang="en-US" sz="1600" b="1" dirty="0">
              <a:solidFill>
                <a:srgbClr val="000000"/>
              </a:solidFill>
            </a:endParaRPr>
          </a:p>
          <a:p>
            <a:r>
              <a:rPr lang="en-US" sz="1600" b="1" dirty="0">
                <a:solidFill>
                  <a:srgbClr val="000000"/>
                </a:solidFill>
              </a:rPr>
              <a:t>ASSET MANAGEMENT:</a:t>
            </a:r>
          </a:p>
          <a:p>
            <a:pPr marL="285750" indent="-285750">
              <a:buFont typeface="Arial" panose="020B0604020202020204" pitchFamily="34" charset="0"/>
              <a:buChar char="•"/>
            </a:pPr>
            <a:r>
              <a:rPr lang="en-US" sz="1600" dirty="0">
                <a:solidFill>
                  <a:srgbClr val="000000"/>
                </a:solidFill>
              </a:rPr>
              <a:t>FLEXIBILITY TO SUIT WITHIN THE DESIGN STANDARD</a:t>
            </a:r>
          </a:p>
          <a:p>
            <a:pPr marL="285750" indent="-285750">
              <a:buFont typeface="Arial" panose="020B0604020202020204" pitchFamily="34" charset="0"/>
              <a:buChar char="•"/>
            </a:pPr>
            <a:r>
              <a:rPr lang="en-US" sz="1600" dirty="0">
                <a:solidFill>
                  <a:srgbClr val="000000"/>
                </a:solidFill>
              </a:rPr>
              <a:t>ELIMINATES MANY COMMON TENANT SERVICE REQUESTS</a:t>
            </a:r>
          </a:p>
          <a:p>
            <a:endParaRPr lang="en-US" sz="1600" b="1" dirty="0">
              <a:solidFill>
                <a:srgbClr val="000000"/>
              </a:solidFill>
            </a:endParaRPr>
          </a:p>
          <a:p>
            <a:r>
              <a:rPr lang="en-US" sz="1600" b="1" dirty="0">
                <a:solidFill>
                  <a:srgbClr val="000000"/>
                </a:solidFill>
              </a:rPr>
              <a:t>PORTFOLIO:</a:t>
            </a:r>
          </a:p>
          <a:p>
            <a:pPr marL="285750" indent="-285750">
              <a:buFont typeface="Arial" panose="020B0604020202020204" pitchFamily="34" charset="0"/>
              <a:buChar char="•"/>
            </a:pPr>
            <a:r>
              <a:rPr lang="en-US" sz="1600" dirty="0">
                <a:solidFill>
                  <a:srgbClr val="000000"/>
                </a:solidFill>
              </a:rPr>
              <a:t>OPTIMIZES USE OF SPACE</a:t>
            </a:r>
          </a:p>
        </p:txBody>
      </p:sp>
      <p:sp>
        <p:nvSpPr>
          <p:cNvPr id="10" name="TextBox 9"/>
          <p:cNvSpPr txBox="1"/>
          <p:nvPr/>
        </p:nvSpPr>
        <p:spPr>
          <a:xfrm>
            <a:off x="5421530" y="2561041"/>
            <a:ext cx="5613053" cy="461665"/>
          </a:xfrm>
          <a:prstGeom prst="rect">
            <a:avLst/>
          </a:prstGeom>
          <a:noFill/>
        </p:spPr>
        <p:txBody>
          <a:bodyPr wrap="square" rtlCol="0">
            <a:spAutoFit/>
          </a:bodyPr>
          <a:lstStyle/>
          <a:p>
            <a:r>
              <a:rPr lang="en-US" dirty="0">
                <a:solidFill>
                  <a:srgbClr val="000000"/>
                </a:solidFill>
              </a:rPr>
              <a:t>An ABW has </a:t>
            </a:r>
            <a:r>
              <a:rPr lang="en-US" sz="2400" b="1" dirty="0">
                <a:solidFill>
                  <a:srgbClr val="4CB6A0">
                    <a:lumMod val="50000"/>
                  </a:srgbClr>
                </a:solidFill>
              </a:rPr>
              <a:t>ADVANTAGES</a:t>
            </a:r>
            <a:r>
              <a:rPr lang="en-US" dirty="0">
                <a:solidFill>
                  <a:srgbClr val="000000"/>
                </a:solidFill>
              </a:rPr>
              <a:t> at every level: </a:t>
            </a:r>
          </a:p>
        </p:txBody>
      </p:sp>
    </p:spTree>
    <p:extLst>
      <p:ext uri="{BB962C8B-B14F-4D97-AF65-F5344CB8AC3E}">
        <p14:creationId xmlns:p14="http://schemas.microsoft.com/office/powerpoint/2010/main" val="2159123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79376" y="736448"/>
            <a:ext cx="11006345" cy="835027"/>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CA" dirty="0">
                <a:solidFill>
                  <a:srgbClr val="000000"/>
                </a:solidFill>
              </a:rPr>
              <a:t>An integrated approach: the </a:t>
            </a:r>
            <a:r>
              <a:rPr lang="en-CA" dirty="0">
                <a:solidFill>
                  <a:srgbClr val="4CB6A0">
                    <a:lumMod val="50000"/>
                  </a:srgbClr>
                </a:solidFill>
              </a:rPr>
              <a:t>employee</a:t>
            </a:r>
            <a:r>
              <a:rPr lang="en-CA" dirty="0">
                <a:solidFill>
                  <a:srgbClr val="000000"/>
                </a:solidFill>
              </a:rPr>
              <a:t> at the center!</a:t>
            </a:r>
          </a:p>
        </p:txBody>
      </p:sp>
      <p:sp>
        <p:nvSpPr>
          <p:cNvPr id="6" name="Rectangle 5"/>
          <p:cNvSpPr/>
          <p:nvPr/>
        </p:nvSpPr>
        <p:spPr>
          <a:xfrm>
            <a:off x="479376" y="1381971"/>
            <a:ext cx="10865234" cy="369332"/>
          </a:xfrm>
          <a:prstGeom prst="rect">
            <a:avLst/>
          </a:prstGeom>
        </p:spPr>
        <p:txBody>
          <a:bodyPr wrap="square">
            <a:spAutoFit/>
          </a:bodyPr>
          <a:lstStyle/>
          <a:p>
            <a:pPr algn="ctr"/>
            <a:r>
              <a:rPr lang="en-CA" dirty="0">
                <a:solidFill>
                  <a:srgbClr val="000000"/>
                </a:solidFill>
                <a:cs typeface="Arial" panose="020B0604020202020204" pitchFamily="34" charset="0"/>
              </a:rPr>
              <a:t>Going beyond space, towards an </a:t>
            </a:r>
            <a:r>
              <a:rPr lang="en-CA" b="1" dirty="0">
                <a:solidFill>
                  <a:srgbClr val="4CB6A0">
                    <a:lumMod val="50000"/>
                  </a:srgbClr>
                </a:solidFill>
                <a:cs typeface="Arial" panose="020B0604020202020204" pitchFamily="34" charset="0"/>
              </a:rPr>
              <a:t>integrated vision</a:t>
            </a:r>
            <a:r>
              <a:rPr lang="en-CA" dirty="0">
                <a:solidFill>
                  <a:srgbClr val="4CB6A0">
                    <a:lumMod val="50000"/>
                  </a:srgbClr>
                </a:solidFill>
                <a:cs typeface="Arial" panose="020B0604020202020204" pitchFamily="34" charset="0"/>
              </a:rPr>
              <a:t> </a:t>
            </a:r>
            <a:r>
              <a:rPr lang="en-CA" dirty="0">
                <a:solidFill>
                  <a:srgbClr val="000000"/>
                </a:solidFill>
                <a:cs typeface="Arial" panose="020B0604020202020204" pitchFamily="34" charset="0"/>
              </a:rPr>
              <a:t>for workplace modernization</a:t>
            </a:r>
          </a:p>
        </p:txBody>
      </p:sp>
      <p:grpSp>
        <p:nvGrpSpPr>
          <p:cNvPr id="2" name="Group 1"/>
          <p:cNvGrpSpPr/>
          <p:nvPr/>
        </p:nvGrpSpPr>
        <p:grpSpPr>
          <a:xfrm>
            <a:off x="1171352" y="1897044"/>
            <a:ext cx="4578034" cy="4373335"/>
            <a:chOff x="6417789" y="1597046"/>
            <a:chExt cx="4821709" cy="4552765"/>
          </a:xfrm>
        </p:grpSpPr>
        <p:pic>
          <p:nvPicPr>
            <p:cNvPr id="8" name="Picture 7" descr="piepieces-0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24" y="1597046"/>
              <a:ext cx="2482041" cy="2325610"/>
            </a:xfrm>
            <a:prstGeom prst="rect">
              <a:avLst/>
            </a:prstGeom>
          </p:spPr>
        </p:pic>
        <p:pic>
          <p:nvPicPr>
            <p:cNvPr id="9" name="Picture 8" descr="piepieces-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789" y="3106042"/>
              <a:ext cx="2482040" cy="2575899"/>
            </a:xfrm>
            <a:prstGeom prst="rect">
              <a:avLst/>
            </a:prstGeom>
          </p:spPr>
        </p:pic>
        <p:pic>
          <p:nvPicPr>
            <p:cNvPr id="10" name="Picture 9" descr="piepieces-0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214" y="3865916"/>
              <a:ext cx="2654114" cy="2283895"/>
            </a:xfrm>
            <a:prstGeom prst="rect">
              <a:avLst/>
            </a:prstGeom>
          </p:spPr>
        </p:pic>
        <p:pic>
          <p:nvPicPr>
            <p:cNvPr id="11" name="Picture 10" descr="piepieces-0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7459" y="3173567"/>
              <a:ext cx="2482039" cy="2528969"/>
            </a:xfrm>
            <a:prstGeom prst="rect">
              <a:avLst/>
            </a:prstGeom>
          </p:spPr>
        </p:pic>
        <p:pic>
          <p:nvPicPr>
            <p:cNvPr id="12" name="Picture 11" descr="piepieces-0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2602" y="1615213"/>
              <a:ext cx="2482041" cy="2346466"/>
            </a:xfrm>
            <a:prstGeom prst="rect">
              <a:avLst/>
            </a:prstGeom>
          </p:spPr>
        </p:pic>
        <p:pic>
          <p:nvPicPr>
            <p:cNvPr id="13" name="Picture 12" descr="piepieces-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797" y="3039683"/>
              <a:ext cx="1632100" cy="1600811"/>
            </a:xfrm>
            <a:prstGeom prst="rect">
              <a:avLst/>
            </a:prstGeom>
          </p:spPr>
        </p:pic>
      </p:grpSp>
      <p:sp>
        <p:nvSpPr>
          <p:cNvPr id="14" name="Title 4"/>
          <p:cNvSpPr txBox="1">
            <a:spLocks/>
          </p:cNvSpPr>
          <p:nvPr/>
        </p:nvSpPr>
        <p:spPr>
          <a:xfrm>
            <a:off x="508759" y="588375"/>
            <a:ext cx="11006345" cy="835027"/>
          </a:xfrm>
          <a:prstGeom prst="rect">
            <a:avLst/>
          </a:prstGeom>
        </p:spPr>
        <p:txBody>
          <a:bodyPr>
            <a:normAutofit fontScale="975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br>
              <a:rPr lang="en-CA" dirty="0">
                <a:solidFill>
                  <a:srgbClr val="000000"/>
                </a:solidFill>
              </a:rPr>
            </a:br>
            <a:endParaRPr lang="en-CA" sz="2500" dirty="0">
              <a:solidFill>
                <a:srgbClr val="000000"/>
              </a:solidFill>
            </a:endParaRPr>
          </a:p>
        </p:txBody>
      </p:sp>
      <p:sp>
        <p:nvSpPr>
          <p:cNvPr id="15" name="Slide Number Placeholder 2"/>
          <p:cNvSpPr txBox="1">
            <a:spLocks/>
          </p:cNvSpPr>
          <p:nvPr/>
        </p:nvSpPr>
        <p:spPr>
          <a:xfrm>
            <a:off x="4700024" y="6416121"/>
            <a:ext cx="2743200" cy="2475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6336422" y="2878648"/>
            <a:ext cx="4851546" cy="2031325"/>
          </a:xfrm>
          <a:prstGeom prst="rect">
            <a:avLst/>
          </a:prstGeom>
          <a:noFill/>
        </p:spPr>
        <p:txBody>
          <a:bodyPr wrap="square" rtlCol="0">
            <a:spAutoFit/>
          </a:bodyPr>
          <a:lstStyle/>
          <a:p>
            <a:r>
              <a:rPr lang="en-US" b="1" dirty="0">
                <a:solidFill>
                  <a:srgbClr val="4CB6A0"/>
                </a:solidFill>
              </a:rPr>
              <a:t>An integrated project includes managing all changes in:</a:t>
            </a:r>
          </a:p>
          <a:p>
            <a:pPr marL="285750" indent="-285750">
              <a:buFont typeface="Arial" panose="020B0604020202020204" pitchFamily="34" charset="0"/>
              <a:buChar char="•"/>
            </a:pPr>
            <a:r>
              <a:rPr lang="en-US" i="1" dirty="0">
                <a:solidFill>
                  <a:srgbClr val="000000"/>
                </a:solidFill>
              </a:rPr>
              <a:t>the design of our workspaces;</a:t>
            </a:r>
          </a:p>
          <a:p>
            <a:pPr marL="285750" indent="-285750">
              <a:buFont typeface="Arial" panose="020B0604020202020204" pitchFamily="34" charset="0"/>
              <a:buChar char="•"/>
            </a:pPr>
            <a:r>
              <a:rPr lang="en-US" i="1" dirty="0">
                <a:solidFill>
                  <a:srgbClr val="000000"/>
                </a:solidFill>
              </a:rPr>
              <a:t>the technology we use;</a:t>
            </a:r>
          </a:p>
          <a:p>
            <a:pPr marL="285750" indent="-285750">
              <a:buFont typeface="Arial" panose="020B0604020202020204" pitchFamily="34" charset="0"/>
              <a:buChar char="•"/>
            </a:pPr>
            <a:r>
              <a:rPr lang="en-US" i="1" dirty="0">
                <a:solidFill>
                  <a:srgbClr val="000000"/>
                </a:solidFill>
              </a:rPr>
              <a:t>the processes that support our work;</a:t>
            </a:r>
          </a:p>
          <a:p>
            <a:pPr marL="285750" indent="-285750">
              <a:buFont typeface="Arial" panose="020B0604020202020204" pitchFamily="34" charset="0"/>
              <a:buChar char="•"/>
            </a:pPr>
            <a:r>
              <a:rPr lang="en-US" i="1" dirty="0">
                <a:solidFill>
                  <a:srgbClr val="000000"/>
                </a:solidFill>
              </a:rPr>
              <a:t>the culture of our organizations;</a:t>
            </a:r>
          </a:p>
          <a:p>
            <a:pPr marL="285750" indent="-285750">
              <a:buFont typeface="Arial" panose="020B0604020202020204" pitchFamily="34" charset="0"/>
              <a:buChar char="•"/>
            </a:pPr>
            <a:r>
              <a:rPr lang="en-US" i="1" dirty="0">
                <a:solidFill>
                  <a:srgbClr val="000000"/>
                </a:solidFill>
              </a:rPr>
              <a:t>the way we work.</a:t>
            </a:r>
            <a:endParaRPr lang="en-CA" i="1" dirty="0">
              <a:solidFill>
                <a:srgbClr val="000000"/>
              </a:solidFill>
            </a:endParaRPr>
          </a:p>
        </p:txBody>
      </p:sp>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38910" t="36284" r="38795" b="39406"/>
          <a:stretch/>
        </p:blipFill>
        <p:spPr>
          <a:xfrm>
            <a:off x="2922494" y="3451413"/>
            <a:ext cx="1066800" cy="1112180"/>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9387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rgbClr val="14455C"/>
                </a:solidFill>
              </a:rPr>
              <a:t>GCworkplace </a:t>
            </a:r>
            <a:r>
              <a:rPr lang="fr-CA" dirty="0" err="1">
                <a:solidFill>
                  <a:srgbClr val="14455C"/>
                </a:solidFill>
              </a:rPr>
              <a:t>Myths</a:t>
            </a:r>
            <a:endParaRPr lang="en-CA" dirty="0">
              <a:solidFill>
                <a:srgbClr val="14455C"/>
              </a:solidFill>
            </a:endParaRPr>
          </a:p>
        </p:txBody>
      </p:sp>
      <p:sp>
        <p:nvSpPr>
          <p:cNvPr id="9" name="Rectangle 8"/>
          <p:cNvSpPr/>
          <p:nvPr/>
        </p:nvSpPr>
        <p:spPr>
          <a:xfrm>
            <a:off x="1082629" y="1692896"/>
            <a:ext cx="3203621" cy="4401205"/>
          </a:xfrm>
          <a:prstGeom prst="rect">
            <a:avLst/>
          </a:prstGeom>
        </p:spPr>
        <p:txBody>
          <a:bodyPr wrap="square">
            <a:spAutoFit/>
          </a:bodyPr>
          <a:lstStyle/>
          <a:p>
            <a:pPr algn="ctr"/>
            <a:r>
              <a:rPr lang="en-US" sz="2000" i="1" dirty="0">
                <a:solidFill>
                  <a:srgbClr val="000000"/>
                </a:solidFill>
                <a:ea typeface="Calibri" panose="020F0502020204030204" pitchFamily="34" charset="0"/>
              </a:rPr>
              <a:t>“</a:t>
            </a:r>
            <a:r>
              <a:rPr lang="en-CA" sz="2000" i="1" dirty="0">
                <a:solidFill>
                  <a:srgbClr val="000000"/>
                </a:solidFill>
                <a:ea typeface="Calibri" panose="020F0502020204030204" pitchFamily="34" charset="0"/>
              </a:rPr>
              <a:t>GCworkplace only works in combination with teleworking” </a:t>
            </a:r>
          </a:p>
          <a:p>
            <a:pPr algn="ctr"/>
            <a:endParaRPr lang="fr-CA" sz="2000" i="1" dirty="0">
              <a:solidFill>
                <a:srgbClr val="000000"/>
              </a:solidFill>
              <a:ea typeface="Calibri" panose="020F0502020204030204" pitchFamily="34" charset="0"/>
            </a:endParaRPr>
          </a:p>
          <a:p>
            <a:pPr algn="ctr"/>
            <a:r>
              <a:rPr lang="en-CA" sz="2000" i="1" dirty="0">
                <a:solidFill>
                  <a:srgbClr val="000000"/>
                </a:solidFill>
                <a:ea typeface="Calibri" panose="020F0502020204030204" pitchFamily="34" charset="0"/>
              </a:rPr>
              <a:t>“GCworkplace is a space reduction initiative” </a:t>
            </a:r>
          </a:p>
          <a:p>
            <a:pPr algn="ctr"/>
            <a:endParaRPr lang="en-US" sz="2000" i="1" dirty="0">
              <a:solidFill>
                <a:srgbClr val="000000"/>
              </a:solidFill>
              <a:ea typeface="Calibri" panose="020F0502020204030204" pitchFamily="34" charset="0"/>
            </a:endParaRPr>
          </a:p>
          <a:p>
            <a:pPr algn="ctr"/>
            <a:endParaRPr lang="en-CA" sz="2000" i="1" dirty="0">
              <a:solidFill>
                <a:srgbClr val="000000"/>
              </a:solidFill>
              <a:ea typeface="Calibri" panose="020F0502020204030204" pitchFamily="34" charset="0"/>
            </a:endParaRPr>
          </a:p>
          <a:p>
            <a:pPr algn="ctr"/>
            <a:r>
              <a:rPr lang="en-CA" sz="2000" i="1" dirty="0">
                <a:solidFill>
                  <a:srgbClr val="000000"/>
                </a:solidFill>
                <a:ea typeface="Calibri" panose="020F0502020204030204" pitchFamily="34" charset="0"/>
              </a:rPr>
              <a:t>“It’s a open workplace concept and no one gets an office”</a:t>
            </a:r>
          </a:p>
          <a:p>
            <a:pPr algn="ctr"/>
            <a:endParaRPr lang="en-CA" sz="2000" i="1" dirty="0">
              <a:solidFill>
                <a:srgbClr val="000000"/>
              </a:solidFill>
              <a:ea typeface="Calibri" panose="020F0502020204030204" pitchFamily="34" charset="0"/>
            </a:endParaRPr>
          </a:p>
          <a:p>
            <a:pPr algn="ctr"/>
            <a:r>
              <a:rPr lang="en-CA" sz="2000" i="1" dirty="0">
                <a:solidFill>
                  <a:srgbClr val="000000"/>
                </a:solidFill>
                <a:ea typeface="Calibri" panose="020F0502020204030204" pitchFamily="34" charset="0"/>
              </a:rPr>
              <a:t>“</a:t>
            </a:r>
            <a:r>
              <a:rPr lang="en-CA" sz="2000" i="1" dirty="0" err="1">
                <a:solidFill>
                  <a:srgbClr val="000000"/>
                </a:solidFill>
                <a:ea typeface="Calibri" panose="020F0502020204030204" pitchFamily="34" charset="0"/>
              </a:rPr>
              <a:t>Gcworkplace</a:t>
            </a:r>
            <a:r>
              <a:rPr lang="en-CA" sz="2000" i="1" dirty="0">
                <a:solidFill>
                  <a:srgbClr val="000000"/>
                </a:solidFill>
                <a:ea typeface="Calibri" panose="020F0502020204030204" pitchFamily="34" charset="0"/>
              </a:rPr>
              <a:t> doesn’t work in our new post-</a:t>
            </a:r>
            <a:r>
              <a:rPr lang="en-CA" sz="2000" i="1" dirty="0" err="1">
                <a:solidFill>
                  <a:srgbClr val="000000"/>
                </a:solidFill>
                <a:ea typeface="Calibri" panose="020F0502020204030204" pitchFamily="34" charset="0"/>
              </a:rPr>
              <a:t>covid</a:t>
            </a:r>
            <a:r>
              <a:rPr lang="en-CA" sz="2000" i="1" dirty="0">
                <a:solidFill>
                  <a:srgbClr val="000000"/>
                </a:solidFill>
                <a:ea typeface="Calibri" panose="020F0502020204030204" pitchFamily="34" charset="0"/>
              </a:rPr>
              <a:t> world”</a:t>
            </a:r>
          </a:p>
        </p:txBody>
      </p:sp>
      <p:grpSp>
        <p:nvGrpSpPr>
          <p:cNvPr id="19" name="Group 18"/>
          <p:cNvGrpSpPr/>
          <p:nvPr/>
        </p:nvGrpSpPr>
        <p:grpSpPr>
          <a:xfrm>
            <a:off x="593329" y="1626074"/>
            <a:ext cx="11325823" cy="774461"/>
            <a:chOff x="593329" y="1626074"/>
            <a:chExt cx="11325823" cy="774461"/>
          </a:xfrm>
        </p:grpSpPr>
        <p:sp>
          <p:nvSpPr>
            <p:cNvPr id="4" name="Rectangle 3"/>
            <p:cNvSpPr/>
            <p:nvPr/>
          </p:nvSpPr>
          <p:spPr>
            <a:xfrm>
              <a:off x="5411972" y="1626074"/>
              <a:ext cx="6507180" cy="707886"/>
            </a:xfrm>
            <a:prstGeom prst="rect">
              <a:avLst/>
            </a:prstGeom>
          </p:spPr>
          <p:txBody>
            <a:bodyPr wrap="square">
              <a:spAutoFit/>
            </a:bodyPr>
            <a:lstStyle/>
            <a:p>
              <a:r>
                <a:rPr lang="en-CA" sz="2000" dirty="0">
                  <a:solidFill>
                    <a:srgbClr val="000000"/>
                  </a:solidFill>
                  <a:ea typeface="Calibri" panose="020F0502020204030204" pitchFamily="34" charset="0"/>
                </a:rPr>
                <a:t>GCworkplace supports a flexible workforce, but it </a:t>
              </a:r>
              <a:r>
                <a:rPr lang="en-CA" sz="2000" b="1" dirty="0">
                  <a:solidFill>
                    <a:srgbClr val="000000"/>
                  </a:solidFill>
                  <a:ea typeface="Calibri" panose="020F0502020204030204" pitchFamily="34" charset="0"/>
                </a:rPr>
                <a:t>also supports </a:t>
              </a:r>
              <a:r>
                <a:rPr lang="en-CA" sz="2000" dirty="0">
                  <a:solidFill>
                    <a:srgbClr val="000000"/>
                  </a:solidFill>
                  <a:ea typeface="Calibri" panose="020F0502020204030204" pitchFamily="34" charset="0"/>
                </a:rPr>
                <a:t>groups that operationally cannot support telework*</a:t>
              </a:r>
            </a:p>
          </p:txBody>
        </p:sp>
        <p:pic>
          <p:nvPicPr>
            <p:cNvPr id="6"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798619" y="1808831"/>
              <a:ext cx="613353" cy="591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1848323"/>
              <a:ext cx="555300" cy="535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593329" y="2818985"/>
            <a:ext cx="10592122" cy="1015663"/>
            <a:chOff x="593329" y="2818985"/>
            <a:chExt cx="10592122" cy="1015663"/>
          </a:xfrm>
        </p:grpSpPr>
        <p:sp>
          <p:nvSpPr>
            <p:cNvPr id="12" name="Rectangle 11"/>
            <p:cNvSpPr/>
            <p:nvPr/>
          </p:nvSpPr>
          <p:spPr>
            <a:xfrm>
              <a:off x="5411972" y="2818985"/>
              <a:ext cx="5773479" cy="1015663"/>
            </a:xfrm>
            <a:prstGeom prst="rect">
              <a:avLst/>
            </a:prstGeom>
          </p:spPr>
          <p:txBody>
            <a:bodyPr wrap="square">
              <a:spAutoFit/>
            </a:bodyPr>
            <a:lstStyle/>
            <a:p>
              <a:r>
                <a:rPr lang="en-CA" sz="2000" dirty="0">
                  <a:solidFill>
                    <a:srgbClr val="000000"/>
                  </a:solidFill>
                  <a:ea typeface="Calibri" panose="020F0502020204030204" pitchFamily="34" charset="0"/>
                </a:rPr>
                <a:t>GCworkplace is not a space reduction initiative, but rather a </a:t>
              </a:r>
              <a:r>
                <a:rPr lang="en-CA" sz="2000" b="1" dirty="0">
                  <a:solidFill>
                    <a:srgbClr val="000000"/>
                  </a:solidFill>
                  <a:ea typeface="Calibri" panose="020F0502020204030204" pitchFamily="34" charset="0"/>
                </a:rPr>
                <a:t>space optimization </a:t>
              </a:r>
              <a:r>
                <a:rPr lang="en-CA" sz="2000" dirty="0">
                  <a:solidFill>
                    <a:srgbClr val="000000"/>
                  </a:solidFill>
                  <a:ea typeface="Calibri" panose="020F0502020204030204" pitchFamily="34" charset="0"/>
                </a:rPr>
                <a:t>solution. The Space Allocation Standard has not changed.</a:t>
              </a:r>
            </a:p>
          </p:txBody>
        </p:sp>
        <p:pic>
          <p:nvPicPr>
            <p:cNvPr id="21"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3069769"/>
              <a:ext cx="555300" cy="5357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798620" y="3045737"/>
              <a:ext cx="613353" cy="591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593329" y="4037824"/>
            <a:ext cx="10740978" cy="1015663"/>
            <a:chOff x="593329" y="4037824"/>
            <a:chExt cx="10740978" cy="1015663"/>
          </a:xfrm>
        </p:grpSpPr>
        <p:sp>
          <p:nvSpPr>
            <p:cNvPr id="13" name="Rectangle 12"/>
            <p:cNvSpPr/>
            <p:nvPr/>
          </p:nvSpPr>
          <p:spPr>
            <a:xfrm>
              <a:off x="5411972" y="4037824"/>
              <a:ext cx="5922335" cy="1015663"/>
            </a:xfrm>
            <a:prstGeom prst="rect">
              <a:avLst/>
            </a:prstGeom>
          </p:spPr>
          <p:txBody>
            <a:bodyPr wrap="square">
              <a:spAutoFit/>
            </a:bodyPr>
            <a:lstStyle/>
            <a:p>
              <a:r>
                <a:rPr lang="en-CA" sz="2000" dirty="0">
                  <a:solidFill>
                    <a:srgbClr val="000000"/>
                  </a:solidFill>
                  <a:ea typeface="Calibri" panose="020F0502020204030204" pitchFamily="34" charset="0"/>
                </a:rPr>
                <a:t>A GCworkplace offers </a:t>
              </a:r>
              <a:r>
                <a:rPr lang="en-CA" sz="2000" b="1" dirty="0">
                  <a:solidFill>
                    <a:srgbClr val="000000"/>
                  </a:solidFill>
                  <a:ea typeface="Calibri" panose="020F0502020204030204" pitchFamily="34" charset="0"/>
                </a:rPr>
                <a:t>MORE enclosed</a:t>
              </a:r>
              <a:r>
                <a:rPr lang="en-CA" sz="2000" dirty="0">
                  <a:solidFill>
                    <a:srgbClr val="000000"/>
                  </a:solidFill>
                  <a:ea typeface="Calibri" panose="020F0502020204030204" pitchFamily="34" charset="0"/>
                </a:rPr>
                <a:t> </a:t>
              </a:r>
              <a:r>
                <a:rPr lang="en-CA" sz="2000" dirty="0" err="1">
                  <a:solidFill>
                    <a:srgbClr val="000000"/>
                  </a:solidFill>
                  <a:ea typeface="Calibri" panose="020F0502020204030204" pitchFamily="34" charset="0"/>
                </a:rPr>
                <a:t>workpoints</a:t>
              </a:r>
              <a:r>
                <a:rPr lang="en-CA" sz="2000" dirty="0">
                  <a:solidFill>
                    <a:srgbClr val="000000"/>
                  </a:solidFill>
                  <a:ea typeface="Calibri" panose="020F0502020204030204" pitchFamily="34" charset="0"/>
                </a:rPr>
                <a:t> than WP2.0. All </a:t>
              </a:r>
              <a:r>
                <a:rPr lang="en-CA" sz="2000" dirty="0" err="1">
                  <a:solidFill>
                    <a:srgbClr val="000000"/>
                  </a:solidFill>
                  <a:ea typeface="Calibri" panose="020F0502020204030204" pitchFamily="34" charset="0"/>
                </a:rPr>
                <a:t>workpoints</a:t>
              </a:r>
              <a:r>
                <a:rPr lang="en-CA" sz="2000" dirty="0">
                  <a:solidFill>
                    <a:srgbClr val="000000"/>
                  </a:solidFill>
                  <a:ea typeface="Calibri" panose="020F0502020204030204" pitchFamily="34" charset="0"/>
                </a:rPr>
                <a:t> are shared, so everyone has access to an office.</a:t>
              </a:r>
            </a:p>
          </p:txBody>
        </p:sp>
        <p:pic>
          <p:nvPicPr>
            <p:cNvPr id="22"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4312482"/>
              <a:ext cx="555300" cy="5357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798620" y="4249803"/>
              <a:ext cx="613353" cy="591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97316" y="5278494"/>
            <a:ext cx="10917789" cy="1015663"/>
            <a:chOff x="597316" y="5278494"/>
            <a:chExt cx="10917789" cy="1015663"/>
          </a:xfrm>
        </p:grpSpPr>
        <p:sp>
          <p:nvSpPr>
            <p:cNvPr id="14" name="Rectangle 13"/>
            <p:cNvSpPr/>
            <p:nvPr/>
          </p:nvSpPr>
          <p:spPr>
            <a:xfrm>
              <a:off x="4914900" y="5278494"/>
              <a:ext cx="6600205" cy="1015663"/>
            </a:xfrm>
            <a:prstGeom prst="rect">
              <a:avLst/>
            </a:prstGeom>
          </p:spPr>
          <p:txBody>
            <a:bodyPr wrap="square">
              <a:spAutoFit/>
            </a:bodyPr>
            <a:lstStyle/>
            <a:p>
              <a:pPr marL="457200" indent="-457200">
                <a:buFont typeface="Wingdings" panose="05000000000000000000" pitchFamily="2" charset="2"/>
                <a:buChar char="Ø"/>
              </a:pPr>
              <a:r>
                <a:rPr lang="en-US" sz="2000" dirty="0">
                  <a:solidFill>
                    <a:srgbClr val="000000"/>
                  </a:solidFill>
                </a:rPr>
                <a:t>The unassigned environment allows for more thorough cleaning as well as the ability for individuals to select </a:t>
              </a:r>
              <a:r>
                <a:rPr lang="en-US" sz="2000" dirty="0" err="1">
                  <a:solidFill>
                    <a:srgbClr val="000000"/>
                  </a:solidFill>
                </a:rPr>
                <a:t>workpoints</a:t>
              </a:r>
              <a:r>
                <a:rPr lang="en-US" sz="2000" dirty="0">
                  <a:solidFill>
                    <a:srgbClr val="000000"/>
                  </a:solidFill>
                </a:rPr>
                <a:t> physically distanced from others. </a:t>
              </a:r>
            </a:p>
          </p:txBody>
        </p:sp>
        <p:pic>
          <p:nvPicPr>
            <p:cNvPr id="23"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7316" y="5418779"/>
              <a:ext cx="555300" cy="535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798620" y="5502397"/>
              <a:ext cx="613353" cy="59170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p:cNvSpPr/>
          <p:nvPr/>
        </p:nvSpPr>
        <p:spPr>
          <a:xfrm>
            <a:off x="2684439" y="6256314"/>
            <a:ext cx="9792585" cy="307777"/>
          </a:xfrm>
          <a:prstGeom prst="rect">
            <a:avLst/>
          </a:prstGeom>
        </p:spPr>
        <p:txBody>
          <a:bodyPr wrap="square">
            <a:spAutoFit/>
          </a:bodyPr>
          <a:lstStyle/>
          <a:p>
            <a:r>
              <a:rPr lang="en-CA" sz="1400" dirty="0">
                <a:solidFill>
                  <a:srgbClr val="000000"/>
                </a:solidFill>
              </a:rPr>
              <a:t>*Pre-</a:t>
            </a:r>
            <a:r>
              <a:rPr lang="en-CA" sz="1400" dirty="0" err="1">
                <a:solidFill>
                  <a:srgbClr val="000000"/>
                </a:solidFill>
              </a:rPr>
              <a:t>Covid</a:t>
            </a:r>
            <a:r>
              <a:rPr lang="en-CA" sz="1400" dirty="0">
                <a:solidFill>
                  <a:srgbClr val="000000"/>
                </a:solidFill>
              </a:rPr>
              <a:t> </a:t>
            </a:r>
            <a:r>
              <a:rPr lang="en-US" sz="1400" dirty="0">
                <a:solidFill>
                  <a:srgbClr val="000000"/>
                </a:solidFill>
              </a:rPr>
              <a:t>Studies showed that federal workplaces are 47% vacant at any given point </a:t>
            </a:r>
            <a:r>
              <a:rPr lang="en-US" sz="1400" dirty="0" err="1">
                <a:solidFill>
                  <a:srgbClr val="000000"/>
                </a:solidFill>
              </a:rPr>
              <a:t>thoughout</a:t>
            </a:r>
            <a:r>
              <a:rPr lang="en-US" sz="1400" dirty="0">
                <a:solidFill>
                  <a:srgbClr val="000000"/>
                </a:solidFill>
              </a:rPr>
              <a:t> the day or week. </a:t>
            </a:r>
            <a:endParaRPr lang="en-CA" sz="1400" dirty="0">
              <a:solidFill>
                <a:srgbClr val="F2A920"/>
              </a:solidFill>
            </a:endParaRPr>
          </a:p>
        </p:txBody>
      </p:sp>
    </p:spTree>
    <p:extLst>
      <p:ext uri="{BB962C8B-B14F-4D97-AF65-F5344CB8AC3E}">
        <p14:creationId xmlns:p14="http://schemas.microsoft.com/office/powerpoint/2010/main" val="272316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rgbClr val="14455C"/>
                </a:solidFill>
              </a:rPr>
              <a:t>GCworkplace </a:t>
            </a:r>
            <a:r>
              <a:rPr lang="fr-CA" dirty="0" err="1">
                <a:solidFill>
                  <a:srgbClr val="14455C"/>
                </a:solidFill>
              </a:rPr>
              <a:t>Myths</a:t>
            </a:r>
            <a:r>
              <a:rPr lang="fr-CA" dirty="0">
                <a:solidFill>
                  <a:srgbClr val="14455C"/>
                </a:solidFill>
              </a:rPr>
              <a:t> (</a:t>
            </a:r>
            <a:r>
              <a:rPr lang="fr-CA" dirty="0" err="1">
                <a:solidFill>
                  <a:srgbClr val="14455C"/>
                </a:solidFill>
              </a:rPr>
              <a:t>cont’d</a:t>
            </a:r>
            <a:r>
              <a:rPr lang="fr-CA" dirty="0">
                <a:solidFill>
                  <a:srgbClr val="14455C"/>
                </a:solidFill>
              </a:rPr>
              <a:t>)</a:t>
            </a:r>
            <a:endParaRPr lang="en-CA" dirty="0">
              <a:solidFill>
                <a:srgbClr val="14455C"/>
              </a:solidFill>
            </a:endParaRPr>
          </a:p>
        </p:txBody>
      </p:sp>
      <p:sp>
        <p:nvSpPr>
          <p:cNvPr id="9" name="Rectangle 8"/>
          <p:cNvSpPr/>
          <p:nvPr/>
        </p:nvSpPr>
        <p:spPr>
          <a:xfrm>
            <a:off x="1082629" y="1523688"/>
            <a:ext cx="3032171" cy="5940088"/>
          </a:xfrm>
          <a:prstGeom prst="rect">
            <a:avLst/>
          </a:prstGeom>
        </p:spPr>
        <p:txBody>
          <a:bodyPr wrap="square">
            <a:spAutoFit/>
          </a:bodyPr>
          <a:lstStyle/>
          <a:p>
            <a:pPr algn="ctr"/>
            <a:r>
              <a:rPr lang="en-US" sz="2000" i="1" dirty="0">
                <a:solidFill>
                  <a:srgbClr val="000000"/>
                </a:solidFill>
                <a:ea typeface="Calibri" panose="020F0502020204030204" pitchFamily="34" charset="0"/>
              </a:rPr>
              <a:t>“</a:t>
            </a:r>
            <a:r>
              <a:rPr lang="en-US" sz="2000" i="1" dirty="0" err="1">
                <a:solidFill>
                  <a:srgbClr val="000000"/>
                </a:solidFill>
                <a:ea typeface="Calibri" panose="020F0502020204030204" pitchFamily="34" charset="0"/>
              </a:rPr>
              <a:t>GCworkplace</a:t>
            </a:r>
            <a:r>
              <a:rPr lang="en-US" sz="2000" i="1" dirty="0">
                <a:solidFill>
                  <a:srgbClr val="000000"/>
                </a:solidFill>
                <a:ea typeface="Calibri" panose="020F0502020204030204" pitchFamily="34" charset="0"/>
              </a:rPr>
              <a:t> isn’t accessible”</a:t>
            </a:r>
          </a:p>
          <a:p>
            <a:pPr algn="ctr"/>
            <a:endParaRPr lang="en-US" sz="2000" i="1" dirty="0">
              <a:solidFill>
                <a:srgbClr val="000000"/>
              </a:solidFill>
              <a:ea typeface="Calibri" panose="020F0502020204030204" pitchFamily="34" charset="0"/>
            </a:endParaRPr>
          </a:p>
          <a:p>
            <a:pPr algn="ctr"/>
            <a:endParaRPr lang="en-US" sz="2000" i="1" dirty="0">
              <a:solidFill>
                <a:srgbClr val="000000"/>
              </a:solidFill>
              <a:ea typeface="Calibri" panose="020F0502020204030204" pitchFamily="34" charset="0"/>
            </a:endParaRPr>
          </a:p>
          <a:p>
            <a:pPr algn="ctr"/>
            <a:endParaRPr lang="en-US" sz="2000" i="1" dirty="0">
              <a:solidFill>
                <a:srgbClr val="000000"/>
              </a:solidFill>
              <a:ea typeface="Calibri" panose="020F0502020204030204" pitchFamily="34" charset="0"/>
            </a:endParaRPr>
          </a:p>
          <a:p>
            <a:pPr algn="ctr"/>
            <a:r>
              <a:rPr lang="en-US" sz="2000" i="1" dirty="0">
                <a:solidFill>
                  <a:srgbClr val="000000"/>
                </a:solidFill>
              </a:rPr>
              <a:t>“</a:t>
            </a:r>
            <a:r>
              <a:rPr lang="en-CA" sz="2000" i="1" dirty="0" err="1">
                <a:solidFill>
                  <a:srgbClr val="000000"/>
                </a:solidFill>
              </a:rPr>
              <a:t>Gcworkplace</a:t>
            </a:r>
            <a:r>
              <a:rPr lang="en-CA" sz="2000" i="1" dirty="0">
                <a:solidFill>
                  <a:srgbClr val="000000"/>
                </a:solidFill>
              </a:rPr>
              <a:t> won’t work for my team – we have too many special requirements.”</a:t>
            </a:r>
          </a:p>
          <a:p>
            <a:pPr algn="ctr"/>
            <a:endParaRPr lang="en-US" sz="2000" i="1" dirty="0">
              <a:solidFill>
                <a:srgbClr val="000000"/>
              </a:solidFill>
            </a:endParaRPr>
          </a:p>
          <a:p>
            <a:pPr algn="ctr"/>
            <a:endParaRPr lang="en-US" sz="2000" i="1" dirty="0">
              <a:solidFill>
                <a:srgbClr val="000000"/>
              </a:solidFill>
            </a:endParaRPr>
          </a:p>
          <a:p>
            <a:pPr algn="ctr"/>
            <a:r>
              <a:rPr lang="en-CA" sz="2000" dirty="0">
                <a:solidFill>
                  <a:srgbClr val="000000"/>
                </a:solidFill>
              </a:rPr>
              <a:t>“There won’t be enough </a:t>
            </a:r>
            <a:r>
              <a:rPr lang="en-CA" sz="2000" dirty="0" err="1">
                <a:solidFill>
                  <a:srgbClr val="000000"/>
                </a:solidFill>
              </a:rPr>
              <a:t>workpoints</a:t>
            </a:r>
            <a:r>
              <a:rPr lang="en-CA" sz="2000" dirty="0">
                <a:solidFill>
                  <a:srgbClr val="000000"/>
                </a:solidFill>
              </a:rPr>
              <a:t> for everyone, it will be stressful trying to locate the </a:t>
            </a:r>
            <a:r>
              <a:rPr lang="en-CA" sz="2000" dirty="0" err="1">
                <a:solidFill>
                  <a:srgbClr val="000000"/>
                </a:solidFill>
              </a:rPr>
              <a:t>workpoint</a:t>
            </a:r>
            <a:r>
              <a:rPr lang="en-CA" sz="2000" dirty="0">
                <a:solidFill>
                  <a:srgbClr val="000000"/>
                </a:solidFill>
              </a:rPr>
              <a:t> that I need/want.”</a:t>
            </a:r>
          </a:p>
          <a:p>
            <a:pPr algn="ctr"/>
            <a:endParaRPr lang="en-CA" sz="2000" i="1" dirty="0">
              <a:solidFill>
                <a:srgbClr val="000000"/>
              </a:solidFill>
            </a:endParaRPr>
          </a:p>
          <a:p>
            <a:pPr algn="ctr"/>
            <a:endParaRPr lang="en-US" sz="2000" i="1" dirty="0">
              <a:solidFill>
                <a:srgbClr val="000000"/>
              </a:solidFill>
              <a:ea typeface="Calibri" panose="020F0502020204030204" pitchFamily="34" charset="0"/>
            </a:endParaRPr>
          </a:p>
          <a:p>
            <a:pPr algn="ctr"/>
            <a:endParaRPr lang="en-CA" sz="2000" i="1" dirty="0">
              <a:solidFill>
                <a:srgbClr val="000000"/>
              </a:solidFill>
              <a:ea typeface="Calibri" panose="020F0502020204030204" pitchFamily="34" charset="0"/>
            </a:endParaRPr>
          </a:p>
        </p:txBody>
      </p:sp>
      <p:grpSp>
        <p:nvGrpSpPr>
          <p:cNvPr id="3" name="Group 2"/>
          <p:cNvGrpSpPr/>
          <p:nvPr/>
        </p:nvGrpSpPr>
        <p:grpSpPr>
          <a:xfrm>
            <a:off x="593329" y="1302784"/>
            <a:ext cx="11411074" cy="1323439"/>
            <a:chOff x="593329" y="1409111"/>
            <a:chExt cx="11411074" cy="1323439"/>
          </a:xfrm>
        </p:grpSpPr>
        <p:grpSp>
          <p:nvGrpSpPr>
            <p:cNvPr id="19" name="Group 18"/>
            <p:cNvGrpSpPr/>
            <p:nvPr/>
          </p:nvGrpSpPr>
          <p:grpSpPr>
            <a:xfrm>
              <a:off x="593329" y="1735258"/>
              <a:ext cx="4476734" cy="591704"/>
              <a:chOff x="593329" y="1820322"/>
              <a:chExt cx="4476734" cy="591704"/>
            </a:xfrm>
          </p:grpSpPr>
          <p:pic>
            <p:nvPicPr>
              <p:cNvPr id="6"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456710" y="1820322"/>
                <a:ext cx="613353" cy="591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1848323"/>
                <a:ext cx="555300" cy="53570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p:cNvSpPr/>
            <p:nvPr/>
          </p:nvSpPr>
          <p:spPr>
            <a:xfrm>
              <a:off x="5070062" y="1409111"/>
              <a:ext cx="6934341" cy="1323439"/>
            </a:xfrm>
            <a:prstGeom prst="rect">
              <a:avLst/>
            </a:prstGeom>
          </p:spPr>
          <p:txBody>
            <a:bodyPr wrap="square">
              <a:spAutoFit/>
            </a:bodyPr>
            <a:lstStyle/>
            <a:p>
              <a:r>
                <a:rPr lang="en-US" sz="2000" dirty="0" err="1">
                  <a:solidFill>
                    <a:srgbClr val="000000"/>
                  </a:solidFill>
                  <a:ea typeface="Calibri" panose="020F0502020204030204" pitchFamily="34" charset="0"/>
                </a:rPr>
                <a:t>GCworkplace</a:t>
              </a:r>
              <a:r>
                <a:rPr lang="en-US" sz="2000" dirty="0">
                  <a:solidFill>
                    <a:srgbClr val="000000"/>
                  </a:solidFill>
                  <a:ea typeface="Calibri" panose="020F0502020204030204" pitchFamily="34" charset="0"/>
                </a:rPr>
                <a:t> </a:t>
              </a:r>
              <a:r>
                <a:rPr lang="en-CA" sz="2000" dirty="0">
                  <a:solidFill>
                    <a:srgbClr val="000000"/>
                  </a:solidFill>
                  <a:ea typeface="Calibri" panose="020F0502020204030204" pitchFamily="34" charset="0"/>
                </a:rPr>
                <a:t>provides users with </a:t>
              </a:r>
              <a:r>
                <a:rPr lang="en-CA" sz="2000" b="1" dirty="0">
                  <a:solidFill>
                    <a:srgbClr val="000000"/>
                  </a:solidFill>
                  <a:ea typeface="Calibri" panose="020F0502020204030204" pitchFamily="34" charset="0"/>
                </a:rPr>
                <a:t>full control </a:t>
              </a:r>
              <a:r>
                <a:rPr lang="en-CA" sz="2000" dirty="0">
                  <a:solidFill>
                    <a:srgbClr val="000000"/>
                  </a:solidFill>
                  <a:ea typeface="Calibri" panose="020F0502020204030204" pitchFamily="34" charset="0"/>
                </a:rPr>
                <a:t>over the work settings that best suit their personal and functional needs. This creates an accessible and inclusive environment while responding to the need for diversity by giving variety and choice.</a:t>
              </a:r>
              <a:endParaRPr lang="en-US" sz="2000" dirty="0">
                <a:solidFill>
                  <a:srgbClr val="000000"/>
                </a:solidFill>
                <a:ea typeface="Calibri" panose="020F0502020204030204" pitchFamily="34" charset="0"/>
              </a:endParaRPr>
            </a:p>
          </p:txBody>
        </p:sp>
      </p:grpSp>
      <p:grpSp>
        <p:nvGrpSpPr>
          <p:cNvPr id="30" name="Group 29"/>
          <p:cNvGrpSpPr/>
          <p:nvPr/>
        </p:nvGrpSpPr>
        <p:grpSpPr>
          <a:xfrm>
            <a:off x="593329" y="2710234"/>
            <a:ext cx="11227955" cy="1938992"/>
            <a:chOff x="593329" y="1457385"/>
            <a:chExt cx="10746509" cy="1938992"/>
          </a:xfrm>
        </p:grpSpPr>
        <p:grpSp>
          <p:nvGrpSpPr>
            <p:cNvPr id="32" name="Group 31"/>
            <p:cNvGrpSpPr/>
            <p:nvPr/>
          </p:nvGrpSpPr>
          <p:grpSpPr>
            <a:xfrm>
              <a:off x="593329" y="1990437"/>
              <a:ext cx="4311075" cy="591704"/>
              <a:chOff x="593329" y="2075501"/>
              <a:chExt cx="4311075" cy="591704"/>
            </a:xfrm>
          </p:grpSpPr>
          <p:pic>
            <p:nvPicPr>
              <p:cNvPr id="34"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291051" y="2075501"/>
                <a:ext cx="613353" cy="5917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2103502"/>
                <a:ext cx="555300" cy="53570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4894796" y="1457385"/>
              <a:ext cx="6445042" cy="1938992"/>
            </a:xfrm>
            <a:prstGeom prst="rect">
              <a:avLst/>
            </a:prstGeom>
          </p:spPr>
          <p:txBody>
            <a:bodyPr wrap="square">
              <a:spAutoFit/>
            </a:bodyPr>
            <a:lstStyle/>
            <a:p>
              <a:r>
                <a:rPr lang="en-CA" sz="2000" dirty="0">
                  <a:solidFill>
                    <a:srgbClr val="000000"/>
                  </a:solidFill>
                </a:rPr>
                <a:t>GCworkplace acknowledges that the requirements of each government office is different.  The design process includes functional programming activities to help customize the space for the users. Special Purpose Space approvals continue to address accommodation requirements beyond the defined general office space.</a:t>
              </a:r>
              <a:endParaRPr lang="en-CA" sz="2000" dirty="0">
                <a:solidFill>
                  <a:srgbClr val="F2A920"/>
                </a:solidFill>
              </a:endParaRPr>
            </a:p>
          </p:txBody>
        </p:sp>
      </p:grpSp>
      <p:grpSp>
        <p:nvGrpSpPr>
          <p:cNvPr id="36" name="Group 35"/>
          <p:cNvGrpSpPr/>
          <p:nvPr/>
        </p:nvGrpSpPr>
        <p:grpSpPr>
          <a:xfrm>
            <a:off x="593329" y="4733238"/>
            <a:ext cx="10921776" cy="1323439"/>
            <a:chOff x="593329" y="1409111"/>
            <a:chExt cx="10921776" cy="1323439"/>
          </a:xfrm>
        </p:grpSpPr>
        <p:grpSp>
          <p:nvGrpSpPr>
            <p:cNvPr id="37" name="Group 36"/>
            <p:cNvGrpSpPr/>
            <p:nvPr/>
          </p:nvGrpSpPr>
          <p:grpSpPr>
            <a:xfrm>
              <a:off x="593329" y="1608749"/>
              <a:ext cx="4476733" cy="591704"/>
              <a:chOff x="593329" y="1693813"/>
              <a:chExt cx="4476733" cy="591704"/>
            </a:xfrm>
          </p:grpSpPr>
          <p:pic>
            <p:nvPicPr>
              <p:cNvPr id="39" name="Picture 2" descr="Image result for check and x clipar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4" t="53282" r="51796" b="10405"/>
              <a:stretch/>
            </p:blipFill>
            <p:spPr bwMode="auto">
              <a:xfrm>
                <a:off x="4456709" y="1693813"/>
                <a:ext cx="613353" cy="5917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check and x clipar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2" t="53282" r="12828" b="10405"/>
              <a:stretch/>
            </p:blipFill>
            <p:spPr bwMode="auto">
              <a:xfrm>
                <a:off x="593329" y="1741994"/>
                <a:ext cx="555300" cy="535702"/>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5070063" y="1409111"/>
              <a:ext cx="6445042" cy="1323439"/>
            </a:xfrm>
            <a:prstGeom prst="rect">
              <a:avLst/>
            </a:prstGeom>
          </p:spPr>
          <p:txBody>
            <a:bodyPr wrap="square">
              <a:spAutoFit/>
            </a:bodyPr>
            <a:lstStyle/>
            <a:p>
              <a:r>
                <a:rPr lang="en-CA" sz="2000" dirty="0">
                  <a:solidFill>
                    <a:srgbClr val="000000"/>
                  </a:solidFill>
                </a:rPr>
                <a:t>In a GCworkplace, there are about </a:t>
              </a:r>
              <a:r>
                <a:rPr lang="en-CA" sz="2000" b="1" dirty="0">
                  <a:solidFill>
                    <a:srgbClr val="000000"/>
                  </a:solidFill>
                </a:rPr>
                <a:t>2 </a:t>
              </a:r>
              <a:r>
                <a:rPr lang="en-CA" sz="2000" b="1" dirty="0" err="1">
                  <a:solidFill>
                    <a:srgbClr val="000000"/>
                  </a:solidFill>
                </a:rPr>
                <a:t>workpoints</a:t>
              </a:r>
              <a:r>
                <a:rPr lang="en-CA" sz="2000" b="1" dirty="0">
                  <a:solidFill>
                    <a:srgbClr val="000000"/>
                  </a:solidFill>
                </a:rPr>
                <a:t> per occupant</a:t>
              </a:r>
              <a:r>
                <a:rPr lang="en-CA" sz="2000" dirty="0">
                  <a:solidFill>
                    <a:srgbClr val="000000"/>
                  </a:solidFill>
                </a:rPr>
                <a:t>, meaning that even on the rare occurrence of everyone being in the office at the same time, there would never be a shortage of </a:t>
              </a:r>
              <a:r>
                <a:rPr lang="en-CA" sz="2000" dirty="0" err="1">
                  <a:solidFill>
                    <a:srgbClr val="000000"/>
                  </a:solidFill>
                </a:rPr>
                <a:t>workpoints</a:t>
              </a:r>
              <a:r>
                <a:rPr lang="en-CA" sz="2000" dirty="0">
                  <a:solidFill>
                    <a:srgbClr val="000000"/>
                  </a:solidFill>
                </a:rPr>
                <a:t>.</a:t>
              </a:r>
            </a:p>
          </p:txBody>
        </p:sp>
      </p:grpSp>
    </p:spTree>
    <p:extLst>
      <p:ext uri="{BB962C8B-B14F-4D97-AF65-F5344CB8AC3E}">
        <p14:creationId xmlns:p14="http://schemas.microsoft.com/office/powerpoint/2010/main" val="40677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778007"/>
            <a:ext cx="11115674" cy="1422580"/>
          </a:xfrm>
        </p:spPr>
        <p:txBody>
          <a:bodyPr>
            <a:normAutofit/>
          </a:bodyPr>
          <a:lstStyle/>
          <a:p>
            <a:r>
              <a:rPr lang="en-US" dirty="0">
                <a:solidFill>
                  <a:schemeClr val="accent2"/>
                </a:solidFill>
              </a:rPr>
              <a:t>Introduction to the Roadmap</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175417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83" y="1451322"/>
            <a:ext cx="6229522" cy="2530058"/>
          </a:xfrm>
          <a:prstGeom prst="rect">
            <a:avLst/>
          </a:prstGeom>
        </p:spPr>
      </p:pic>
      <p:cxnSp>
        <p:nvCxnSpPr>
          <p:cNvPr id="63" name="Straight Connector 62"/>
          <p:cNvCxnSpPr>
            <a:endCxn id="35" idx="2"/>
          </p:cNvCxnSpPr>
          <p:nvPr/>
        </p:nvCxnSpPr>
        <p:spPr>
          <a:xfrm>
            <a:off x="2702383" y="3570051"/>
            <a:ext cx="0" cy="2392259"/>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021711" y="3891064"/>
            <a:ext cx="7846" cy="226365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endCxn id="50" idx="2"/>
          </p:cNvCxnSpPr>
          <p:nvPr/>
        </p:nvCxnSpPr>
        <p:spPr>
          <a:xfrm>
            <a:off x="8414426" y="3249038"/>
            <a:ext cx="9629" cy="249271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0525233" y="3657600"/>
            <a:ext cx="0" cy="2539717"/>
          </a:xfrm>
          <a:prstGeom prst="line">
            <a:avLst/>
          </a:prstGeom>
          <a:ln w="381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983311" y="3335571"/>
            <a:ext cx="7072" cy="799111"/>
          </a:xfrm>
          <a:prstGeom prst="line">
            <a:avLst/>
          </a:prstGeom>
          <a:ln w="3810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02917" y="4064201"/>
            <a:ext cx="1222001" cy="468923"/>
          </a:xfrm>
          <a:prstGeom prst="roundRect">
            <a:avLst>
              <a:gd name="adj" fmla="val 50000"/>
            </a:avLst>
          </a:prstGeom>
          <a:solidFill>
            <a:schemeClr val="bg1"/>
          </a:solidFill>
          <a:ln w="381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Rounded Rectangle 23"/>
          <p:cNvSpPr/>
          <p:nvPr/>
        </p:nvSpPr>
        <p:spPr>
          <a:xfrm>
            <a:off x="1688587" y="4083339"/>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ounded Rectangle 24"/>
          <p:cNvSpPr/>
          <p:nvPr/>
        </p:nvSpPr>
        <p:spPr>
          <a:xfrm>
            <a:off x="3902780" y="4134682"/>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Rounded Rectangle 25"/>
          <p:cNvSpPr/>
          <p:nvPr/>
        </p:nvSpPr>
        <p:spPr>
          <a:xfrm>
            <a:off x="7429067" y="4174514"/>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Rounded Rectangle 26"/>
          <p:cNvSpPr/>
          <p:nvPr/>
        </p:nvSpPr>
        <p:spPr>
          <a:xfrm>
            <a:off x="9592304" y="4177281"/>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TextBox 27"/>
          <p:cNvSpPr txBox="1"/>
          <p:nvPr/>
        </p:nvSpPr>
        <p:spPr>
          <a:xfrm>
            <a:off x="409263" y="4064201"/>
            <a:ext cx="1192694" cy="507831"/>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modernization awareness</a:t>
            </a:r>
          </a:p>
        </p:txBody>
      </p:sp>
      <p:sp>
        <p:nvSpPr>
          <p:cNvPr id="29" name="TextBox 28"/>
          <p:cNvSpPr txBox="1"/>
          <p:nvPr/>
        </p:nvSpPr>
        <p:spPr>
          <a:xfrm>
            <a:off x="1915648" y="4136812"/>
            <a:ext cx="1567183"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Leadership commitment</a:t>
            </a:r>
          </a:p>
        </p:txBody>
      </p:sp>
      <p:sp>
        <p:nvSpPr>
          <p:cNvPr id="30" name="Rounded Rectangle 29"/>
          <p:cNvSpPr/>
          <p:nvPr/>
        </p:nvSpPr>
        <p:spPr>
          <a:xfrm>
            <a:off x="1688587" y="4615790"/>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TextBox 30"/>
          <p:cNvSpPr txBox="1"/>
          <p:nvPr/>
        </p:nvSpPr>
        <p:spPr>
          <a:xfrm>
            <a:off x="1859943" y="4724963"/>
            <a:ext cx="1716260" cy="233397"/>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vision</a:t>
            </a:r>
          </a:p>
        </p:txBody>
      </p:sp>
      <p:sp>
        <p:nvSpPr>
          <p:cNvPr id="32" name="Rounded Rectangle 31"/>
          <p:cNvSpPr/>
          <p:nvPr/>
        </p:nvSpPr>
        <p:spPr>
          <a:xfrm>
            <a:off x="1688587" y="5151782"/>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1688587" y="5260955"/>
            <a:ext cx="2027591" cy="233397"/>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Integrated project team</a:t>
            </a:r>
          </a:p>
        </p:txBody>
      </p:sp>
      <p:sp>
        <p:nvSpPr>
          <p:cNvPr id="34" name="Rounded Rectangle 33"/>
          <p:cNvSpPr/>
          <p:nvPr/>
        </p:nvSpPr>
        <p:spPr>
          <a:xfrm>
            <a:off x="1688587" y="5714986"/>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TextBox 34"/>
          <p:cNvSpPr txBox="1"/>
          <p:nvPr/>
        </p:nvSpPr>
        <p:spPr>
          <a:xfrm>
            <a:off x="1688587" y="5731478"/>
            <a:ext cx="2027591"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Governance &amp; working groups</a:t>
            </a:r>
          </a:p>
        </p:txBody>
      </p:sp>
      <p:sp>
        <p:nvSpPr>
          <p:cNvPr id="36" name="TextBox 35"/>
          <p:cNvSpPr txBox="1"/>
          <p:nvPr/>
        </p:nvSpPr>
        <p:spPr>
          <a:xfrm>
            <a:off x="3902780" y="4188155"/>
            <a:ext cx="2163237" cy="3693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Organizational and change readiness</a:t>
            </a:r>
          </a:p>
        </p:txBody>
      </p:sp>
      <p:sp>
        <p:nvSpPr>
          <p:cNvPr id="37" name="Rounded Rectangle 36"/>
          <p:cNvSpPr/>
          <p:nvPr/>
        </p:nvSpPr>
        <p:spPr>
          <a:xfrm>
            <a:off x="3902780" y="4669360"/>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TextBox 37"/>
          <p:cNvSpPr txBox="1"/>
          <p:nvPr/>
        </p:nvSpPr>
        <p:spPr>
          <a:xfrm>
            <a:off x="3902780" y="4722833"/>
            <a:ext cx="2163237" cy="3693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Functionality and performance assessments</a:t>
            </a:r>
          </a:p>
        </p:txBody>
      </p:sp>
      <p:sp>
        <p:nvSpPr>
          <p:cNvPr id="39" name="Rounded Rectangle 38"/>
          <p:cNvSpPr/>
          <p:nvPr/>
        </p:nvSpPr>
        <p:spPr>
          <a:xfrm>
            <a:off x="3902780" y="5205286"/>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902780" y="5743276"/>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2" name="TextBox 41"/>
          <p:cNvSpPr txBox="1"/>
          <p:nvPr/>
        </p:nvSpPr>
        <p:spPr>
          <a:xfrm>
            <a:off x="3972034" y="5242919"/>
            <a:ext cx="2163237" cy="3693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modernization project plan</a:t>
            </a:r>
          </a:p>
        </p:txBody>
      </p:sp>
      <p:sp>
        <p:nvSpPr>
          <p:cNvPr id="47" name="TextBox 46"/>
          <p:cNvSpPr txBox="1"/>
          <p:nvPr/>
        </p:nvSpPr>
        <p:spPr>
          <a:xfrm>
            <a:off x="7438327" y="4274464"/>
            <a:ext cx="1755548"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design</a:t>
            </a:r>
          </a:p>
        </p:txBody>
      </p:sp>
      <p:sp>
        <p:nvSpPr>
          <p:cNvPr id="48" name="Rounded Rectangle 47"/>
          <p:cNvSpPr/>
          <p:nvPr/>
        </p:nvSpPr>
        <p:spPr>
          <a:xfrm>
            <a:off x="7403625" y="4729033"/>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p:nvSpPr>
        <p:spPr>
          <a:xfrm>
            <a:off x="7429067" y="5272826"/>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4" name="TextBox 53"/>
          <p:cNvSpPr txBox="1"/>
          <p:nvPr/>
        </p:nvSpPr>
        <p:spPr>
          <a:xfrm>
            <a:off x="9672849" y="4300004"/>
            <a:ext cx="1755548"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performance</a:t>
            </a:r>
            <a:endParaRPr lang="en-US" sz="1000" dirty="0">
              <a:solidFill>
                <a:srgbClr val="FF0000"/>
              </a:solidFill>
              <a:latin typeface="Arial"/>
              <a:cs typeface="Arial"/>
            </a:endParaRPr>
          </a:p>
        </p:txBody>
      </p:sp>
      <p:sp>
        <p:nvSpPr>
          <p:cNvPr id="55" name="Rounded Rectangle 54"/>
          <p:cNvSpPr/>
          <p:nvPr/>
        </p:nvSpPr>
        <p:spPr>
          <a:xfrm>
            <a:off x="9592304" y="4703246"/>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7" name="Rounded Rectangle 56"/>
          <p:cNvSpPr/>
          <p:nvPr/>
        </p:nvSpPr>
        <p:spPr>
          <a:xfrm>
            <a:off x="9592304" y="5234518"/>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8" name="TextBox 57"/>
          <p:cNvSpPr txBox="1"/>
          <p:nvPr/>
        </p:nvSpPr>
        <p:spPr>
          <a:xfrm>
            <a:off x="9672849" y="5343691"/>
            <a:ext cx="1755548"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Celebrations!!!</a:t>
            </a:r>
          </a:p>
        </p:txBody>
      </p:sp>
      <p:sp>
        <p:nvSpPr>
          <p:cNvPr id="59" name="Rounded Rectangle 58"/>
          <p:cNvSpPr/>
          <p:nvPr/>
        </p:nvSpPr>
        <p:spPr>
          <a:xfrm>
            <a:off x="9592304" y="5759654"/>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0" name="TextBox 59"/>
          <p:cNvSpPr txBox="1"/>
          <p:nvPr/>
        </p:nvSpPr>
        <p:spPr>
          <a:xfrm>
            <a:off x="9597515" y="4823653"/>
            <a:ext cx="1909431"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Sustainability</a:t>
            </a:r>
          </a:p>
        </p:txBody>
      </p:sp>
      <p:sp>
        <p:nvSpPr>
          <p:cNvPr id="61" name="Title 1"/>
          <p:cNvSpPr txBox="1">
            <a:spLocks/>
          </p:cNvSpPr>
          <p:nvPr/>
        </p:nvSpPr>
        <p:spPr>
          <a:xfrm>
            <a:off x="488952" y="688278"/>
            <a:ext cx="7707555" cy="6169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ct val="120000"/>
              </a:lnSpc>
            </a:pPr>
            <a:r>
              <a:rPr lang="en-US" dirty="0" err="1">
                <a:solidFill>
                  <a:srgbClr val="000000"/>
                </a:solidFill>
              </a:rPr>
              <a:t>GCworkplace</a:t>
            </a:r>
            <a:r>
              <a:rPr lang="en-US" dirty="0">
                <a:solidFill>
                  <a:srgbClr val="000000"/>
                </a:solidFill>
              </a:rPr>
              <a:t> Modernization Roadmap</a:t>
            </a:r>
            <a:endParaRPr lang="en-CA" sz="2400" dirty="0">
              <a:solidFill>
                <a:srgbClr val="000000"/>
              </a:solidFill>
            </a:endParaRPr>
          </a:p>
        </p:txBody>
      </p:sp>
      <p:sp>
        <p:nvSpPr>
          <p:cNvPr id="69" name="TextBox 68"/>
          <p:cNvSpPr txBox="1"/>
          <p:nvPr/>
        </p:nvSpPr>
        <p:spPr>
          <a:xfrm>
            <a:off x="7319600" y="4850030"/>
            <a:ext cx="2163237"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Project implementation</a:t>
            </a:r>
          </a:p>
        </p:txBody>
      </p:sp>
      <p:sp>
        <p:nvSpPr>
          <p:cNvPr id="70" name="TextBox 69"/>
          <p:cNvSpPr txBox="1"/>
          <p:nvPr/>
        </p:nvSpPr>
        <p:spPr>
          <a:xfrm>
            <a:off x="9709518" y="5892260"/>
            <a:ext cx="1755548" cy="2308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culture shift</a:t>
            </a:r>
          </a:p>
        </p:txBody>
      </p:sp>
      <p:sp>
        <p:nvSpPr>
          <p:cNvPr id="73" name="TextBox 72"/>
          <p:cNvSpPr txBox="1"/>
          <p:nvPr/>
        </p:nvSpPr>
        <p:spPr>
          <a:xfrm>
            <a:off x="3902780" y="5793071"/>
            <a:ext cx="2163237" cy="3693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Workplace change management program</a:t>
            </a:r>
          </a:p>
        </p:txBody>
      </p:sp>
      <p:sp>
        <p:nvSpPr>
          <p:cNvPr id="74" name="TextBox 73"/>
          <p:cNvSpPr txBox="1"/>
          <p:nvPr/>
        </p:nvSpPr>
        <p:spPr>
          <a:xfrm>
            <a:off x="7343739" y="5309686"/>
            <a:ext cx="2163237" cy="369332"/>
          </a:xfrm>
          <a:prstGeom prst="rect">
            <a:avLst/>
          </a:prstGeom>
          <a:noFill/>
        </p:spPr>
        <p:txBody>
          <a:bodyPr wrap="square" rtlCol="0">
            <a:spAutoFit/>
          </a:bodyPr>
          <a:lstStyle/>
          <a:p>
            <a:pPr algn="ctr">
              <a:lnSpc>
                <a:spcPct val="90000"/>
              </a:lnSpc>
            </a:pPr>
            <a:r>
              <a:rPr lang="en-US" sz="1000" dirty="0">
                <a:solidFill>
                  <a:srgbClr val="17455C"/>
                </a:solidFill>
                <a:latin typeface="Arial"/>
                <a:cs typeface="Arial"/>
              </a:rPr>
              <a:t>Change management implementation</a:t>
            </a:r>
          </a:p>
        </p:txBody>
      </p:sp>
      <p:sp>
        <p:nvSpPr>
          <p:cNvPr id="71" name="TextBox 70"/>
          <p:cNvSpPr txBox="1"/>
          <p:nvPr/>
        </p:nvSpPr>
        <p:spPr>
          <a:xfrm>
            <a:off x="7518817" y="5832592"/>
            <a:ext cx="1884705" cy="341632"/>
          </a:xfrm>
          <a:prstGeom prst="homePlate">
            <a:avLst/>
          </a:prstGeom>
          <a:solidFill>
            <a:schemeClr val="accent6">
              <a:lumMod val="40000"/>
              <a:lumOff val="60000"/>
            </a:schemeClr>
          </a:solidFill>
        </p:spPr>
        <p:txBody>
          <a:bodyPr wrap="square" rtlCol="0">
            <a:spAutoFit/>
          </a:bodyPr>
          <a:lstStyle/>
          <a:p>
            <a:pPr algn="ctr">
              <a:lnSpc>
                <a:spcPct val="90000"/>
              </a:lnSpc>
            </a:pPr>
            <a:r>
              <a:rPr lang="en-US" sz="900" i="1" dirty="0">
                <a:solidFill>
                  <a:srgbClr val="17455C"/>
                </a:solidFill>
                <a:latin typeface="Arial"/>
                <a:cs typeface="Arial"/>
              </a:rPr>
              <a:t>An official project* is required for the following steps.</a:t>
            </a:r>
          </a:p>
        </p:txBody>
      </p:sp>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73" y="1568160"/>
            <a:ext cx="4190308" cy="2225422"/>
          </a:xfrm>
          <a:prstGeom prst="rect">
            <a:avLst/>
          </a:prstGeom>
        </p:spPr>
      </p:pic>
      <p:pic>
        <p:nvPicPr>
          <p:cNvPr id="75" name="Picture 74" descr="roadmap-graphics-0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860" y="2107663"/>
            <a:ext cx="1371290" cy="1371290"/>
          </a:xfrm>
          <a:prstGeom prst="rect">
            <a:avLst/>
          </a:prstGeom>
        </p:spPr>
      </p:pic>
      <p:sp>
        <p:nvSpPr>
          <p:cNvPr id="76" name="TextBox 75"/>
          <p:cNvSpPr txBox="1"/>
          <p:nvPr/>
        </p:nvSpPr>
        <p:spPr>
          <a:xfrm>
            <a:off x="394036" y="2382903"/>
            <a:ext cx="1192694" cy="544765"/>
          </a:xfrm>
          <a:prstGeom prst="rect">
            <a:avLst/>
          </a:prstGeom>
          <a:noFill/>
        </p:spPr>
        <p:txBody>
          <a:bodyPr wrap="square" rtlCol="0">
            <a:spAutoFit/>
          </a:bodyPr>
          <a:lstStyle/>
          <a:p>
            <a:pPr algn="ctr">
              <a:lnSpc>
                <a:spcPct val="80000"/>
              </a:lnSpc>
            </a:pPr>
            <a:r>
              <a:rPr lang="en-US" b="1" dirty="0">
                <a:solidFill>
                  <a:srgbClr val="17455C"/>
                </a:solidFill>
                <a:latin typeface="Arial"/>
                <a:cs typeface="Arial"/>
              </a:rPr>
              <a:t>Get on</a:t>
            </a:r>
          </a:p>
          <a:p>
            <a:pPr algn="ctr">
              <a:lnSpc>
                <a:spcPct val="80000"/>
              </a:lnSpc>
            </a:pPr>
            <a:r>
              <a:rPr lang="en-US" b="1" dirty="0">
                <a:solidFill>
                  <a:srgbClr val="17455C"/>
                </a:solidFill>
                <a:latin typeface="Arial"/>
                <a:cs typeface="Arial"/>
              </a:rPr>
              <a:t>board</a:t>
            </a:r>
          </a:p>
        </p:txBody>
      </p:sp>
      <p:sp>
        <p:nvSpPr>
          <p:cNvPr id="77" name="TextBox 76"/>
          <p:cNvSpPr txBox="1"/>
          <p:nvPr/>
        </p:nvSpPr>
        <p:spPr>
          <a:xfrm>
            <a:off x="1973394" y="2382903"/>
            <a:ext cx="1432585" cy="544765"/>
          </a:xfrm>
          <a:prstGeom prst="rect">
            <a:avLst/>
          </a:prstGeom>
          <a:noFill/>
        </p:spPr>
        <p:txBody>
          <a:bodyPr wrap="square" rtlCol="0">
            <a:spAutoFit/>
          </a:bodyPr>
          <a:lstStyle/>
          <a:p>
            <a:pPr algn="ctr">
              <a:lnSpc>
                <a:spcPct val="80000"/>
              </a:lnSpc>
            </a:pPr>
            <a:r>
              <a:rPr lang="en-US" b="1" dirty="0">
                <a:solidFill>
                  <a:srgbClr val="21816C"/>
                </a:solidFill>
                <a:latin typeface="Arial"/>
                <a:cs typeface="Arial"/>
              </a:rPr>
              <a:t>Build the</a:t>
            </a:r>
          </a:p>
          <a:p>
            <a:pPr algn="ctr">
              <a:lnSpc>
                <a:spcPct val="80000"/>
              </a:lnSpc>
            </a:pPr>
            <a:r>
              <a:rPr lang="en-US" b="1" dirty="0">
                <a:solidFill>
                  <a:srgbClr val="21816C"/>
                </a:solidFill>
                <a:latin typeface="Arial"/>
                <a:cs typeface="Arial"/>
              </a:rPr>
              <a:t>foundation</a:t>
            </a:r>
          </a:p>
        </p:txBody>
      </p:sp>
      <p:sp>
        <p:nvSpPr>
          <p:cNvPr id="78" name="TextBox 77"/>
          <p:cNvSpPr txBox="1"/>
          <p:nvPr/>
        </p:nvSpPr>
        <p:spPr>
          <a:xfrm>
            <a:off x="4342730" y="2133082"/>
            <a:ext cx="1290387" cy="766364"/>
          </a:xfrm>
          <a:prstGeom prst="rect">
            <a:avLst/>
          </a:prstGeom>
          <a:noFill/>
        </p:spPr>
        <p:txBody>
          <a:bodyPr wrap="square" rtlCol="0">
            <a:spAutoFit/>
          </a:bodyPr>
          <a:lstStyle/>
          <a:p>
            <a:pPr algn="ctr">
              <a:lnSpc>
                <a:spcPct val="80000"/>
              </a:lnSpc>
            </a:pPr>
            <a:r>
              <a:rPr lang="en-US" b="1" dirty="0">
                <a:solidFill>
                  <a:srgbClr val="4C800A"/>
                </a:solidFill>
                <a:latin typeface="Arial"/>
                <a:cs typeface="Arial"/>
              </a:rPr>
              <a:t>Assess, imagine &amp; plan</a:t>
            </a:r>
          </a:p>
        </p:txBody>
      </p:sp>
      <p:sp>
        <p:nvSpPr>
          <p:cNvPr id="79" name="TextBox 78"/>
          <p:cNvSpPr txBox="1"/>
          <p:nvPr/>
        </p:nvSpPr>
        <p:spPr>
          <a:xfrm>
            <a:off x="7735911" y="2356687"/>
            <a:ext cx="1455623" cy="544765"/>
          </a:xfrm>
          <a:prstGeom prst="rect">
            <a:avLst/>
          </a:prstGeom>
          <a:noFill/>
        </p:spPr>
        <p:txBody>
          <a:bodyPr wrap="square" rtlCol="0">
            <a:spAutoFit/>
          </a:bodyPr>
          <a:lstStyle/>
          <a:p>
            <a:pPr algn="ctr">
              <a:lnSpc>
                <a:spcPct val="80000"/>
              </a:lnSpc>
            </a:pPr>
            <a:r>
              <a:rPr lang="en-US" b="1" dirty="0">
                <a:solidFill>
                  <a:srgbClr val="18853F"/>
                </a:solidFill>
                <a:latin typeface="Arial"/>
                <a:cs typeface="Arial"/>
              </a:rPr>
              <a:t>Implement &amp; operate</a:t>
            </a:r>
          </a:p>
        </p:txBody>
      </p:sp>
      <p:sp>
        <p:nvSpPr>
          <p:cNvPr id="80" name="TextBox 79"/>
          <p:cNvSpPr txBox="1"/>
          <p:nvPr/>
        </p:nvSpPr>
        <p:spPr>
          <a:xfrm>
            <a:off x="9843155" y="2317611"/>
            <a:ext cx="1290387" cy="569900"/>
          </a:xfrm>
          <a:prstGeom prst="rect">
            <a:avLst/>
          </a:prstGeom>
          <a:noFill/>
        </p:spPr>
        <p:txBody>
          <a:bodyPr wrap="square" rtlCol="0">
            <a:spAutoFit/>
          </a:bodyPr>
          <a:lstStyle/>
          <a:p>
            <a:pPr algn="ctr">
              <a:lnSpc>
                <a:spcPct val="80000"/>
              </a:lnSpc>
            </a:pPr>
            <a:r>
              <a:rPr lang="en-US" sz="1900" b="1" dirty="0">
                <a:solidFill>
                  <a:srgbClr val="97680A"/>
                </a:solidFill>
                <a:latin typeface="Arial"/>
                <a:cs typeface="Arial"/>
              </a:rPr>
              <a:t>Sustain &amp; reinforce</a:t>
            </a:r>
          </a:p>
        </p:txBody>
      </p:sp>
      <p:sp>
        <p:nvSpPr>
          <p:cNvPr id="81" name="TextBox 80"/>
          <p:cNvSpPr txBox="1"/>
          <p:nvPr/>
        </p:nvSpPr>
        <p:spPr>
          <a:xfrm>
            <a:off x="6177936" y="2524013"/>
            <a:ext cx="1290387" cy="539635"/>
          </a:xfrm>
          <a:prstGeom prst="rect">
            <a:avLst/>
          </a:prstGeom>
          <a:noFill/>
        </p:spPr>
        <p:txBody>
          <a:bodyPr wrap="square" rtlCol="0">
            <a:spAutoFit/>
          </a:bodyPr>
          <a:lstStyle/>
          <a:p>
            <a:pPr algn="ctr">
              <a:lnSpc>
                <a:spcPct val="90000"/>
              </a:lnSpc>
            </a:pPr>
            <a:r>
              <a:rPr lang="en-US" sz="1600" b="1" dirty="0">
                <a:solidFill>
                  <a:srgbClr val="77797C">
                    <a:lumMod val="75000"/>
                  </a:srgbClr>
                </a:solidFill>
                <a:latin typeface="Arial"/>
                <a:cs typeface="Arial"/>
              </a:rPr>
              <a:t>PROJECT</a:t>
            </a:r>
          </a:p>
          <a:p>
            <a:pPr algn="ctr">
              <a:lnSpc>
                <a:spcPct val="90000"/>
              </a:lnSpc>
            </a:pPr>
            <a:r>
              <a:rPr lang="en-US" sz="1600" b="1" dirty="0">
                <a:solidFill>
                  <a:srgbClr val="77797C">
                    <a:lumMod val="75000"/>
                  </a:srgbClr>
                </a:solidFill>
                <a:latin typeface="Arial"/>
                <a:cs typeface="Arial"/>
              </a:rPr>
              <a:t>KICK-OFF</a:t>
            </a:r>
          </a:p>
        </p:txBody>
      </p:sp>
      <p:sp>
        <p:nvSpPr>
          <p:cNvPr id="82" name="TextBox 81"/>
          <p:cNvSpPr txBox="1"/>
          <p:nvPr/>
        </p:nvSpPr>
        <p:spPr>
          <a:xfrm>
            <a:off x="440296" y="2848102"/>
            <a:ext cx="1192694" cy="371897"/>
          </a:xfrm>
          <a:prstGeom prst="rect">
            <a:avLst/>
          </a:prstGeom>
          <a:noFill/>
        </p:spPr>
        <p:txBody>
          <a:bodyPr wrap="square" rtlCol="0">
            <a:spAutoFit/>
          </a:bodyPr>
          <a:lstStyle/>
          <a:p>
            <a:pPr algn="ctr">
              <a:lnSpc>
                <a:spcPct val="90000"/>
              </a:lnSpc>
            </a:pPr>
            <a:r>
              <a:rPr lang="en-US" sz="1000" i="1" dirty="0">
                <a:solidFill>
                  <a:srgbClr val="17455C"/>
                </a:solidFill>
                <a:latin typeface="Arial"/>
                <a:cs typeface="Arial"/>
              </a:rPr>
              <a:t>What is </a:t>
            </a:r>
          </a:p>
          <a:p>
            <a:pPr algn="ctr">
              <a:lnSpc>
                <a:spcPct val="90000"/>
              </a:lnSpc>
            </a:pPr>
            <a:r>
              <a:rPr lang="en-US" sz="1000" i="1" dirty="0">
                <a:solidFill>
                  <a:srgbClr val="17455C"/>
                </a:solidFill>
                <a:latin typeface="Arial"/>
                <a:cs typeface="Arial"/>
              </a:rPr>
              <a:t>GCworkplace?</a:t>
            </a:r>
          </a:p>
        </p:txBody>
      </p:sp>
      <p:sp>
        <p:nvSpPr>
          <p:cNvPr id="83" name="TextBox 82"/>
          <p:cNvSpPr txBox="1"/>
          <p:nvPr/>
        </p:nvSpPr>
        <p:spPr>
          <a:xfrm>
            <a:off x="2058113" y="2848102"/>
            <a:ext cx="1290388" cy="510396"/>
          </a:xfrm>
          <a:prstGeom prst="rect">
            <a:avLst/>
          </a:prstGeom>
          <a:noFill/>
        </p:spPr>
        <p:txBody>
          <a:bodyPr wrap="square" rtlCol="0">
            <a:spAutoFit/>
          </a:bodyPr>
          <a:lstStyle/>
          <a:p>
            <a:pPr algn="ctr">
              <a:lnSpc>
                <a:spcPct val="90000"/>
              </a:lnSpc>
            </a:pPr>
            <a:r>
              <a:rPr lang="en-US" sz="1000" i="1" dirty="0">
                <a:solidFill>
                  <a:srgbClr val="17455C"/>
                </a:solidFill>
                <a:latin typeface="Arial"/>
                <a:cs typeface="Arial"/>
              </a:rPr>
              <a:t>What are our goals and who will help us get there?</a:t>
            </a:r>
          </a:p>
        </p:txBody>
      </p:sp>
      <p:sp>
        <p:nvSpPr>
          <p:cNvPr id="84" name="TextBox 83"/>
          <p:cNvSpPr txBox="1"/>
          <p:nvPr/>
        </p:nvSpPr>
        <p:spPr>
          <a:xfrm>
            <a:off x="4069655" y="2848102"/>
            <a:ext cx="1834863" cy="648896"/>
          </a:xfrm>
          <a:prstGeom prst="rect">
            <a:avLst/>
          </a:prstGeom>
          <a:noFill/>
        </p:spPr>
        <p:txBody>
          <a:bodyPr wrap="square" rtlCol="0">
            <a:spAutoFit/>
          </a:bodyPr>
          <a:lstStyle/>
          <a:p>
            <a:pPr algn="ctr">
              <a:lnSpc>
                <a:spcPct val="90000"/>
              </a:lnSpc>
            </a:pPr>
            <a:r>
              <a:rPr lang="en-US" sz="1000" i="1" dirty="0">
                <a:solidFill>
                  <a:srgbClr val="17455C"/>
                </a:solidFill>
                <a:latin typeface="Arial"/>
                <a:cs typeface="Arial"/>
              </a:rPr>
              <a:t>How do we </a:t>
            </a:r>
            <a:r>
              <a:rPr lang="en-US" sz="1000" b="1" dirty="0">
                <a:solidFill>
                  <a:srgbClr val="17455C"/>
                </a:solidFill>
                <a:latin typeface="Arial"/>
                <a:cs typeface="Arial"/>
              </a:rPr>
              <a:t>actually</a:t>
            </a:r>
            <a:r>
              <a:rPr lang="en-US" sz="1000" i="1" dirty="0">
                <a:solidFill>
                  <a:srgbClr val="17455C"/>
                </a:solidFill>
                <a:latin typeface="Arial"/>
                <a:cs typeface="Arial"/>
              </a:rPr>
              <a:t> work, how do we </a:t>
            </a:r>
            <a:r>
              <a:rPr lang="en-US" sz="1000" b="1" dirty="0">
                <a:solidFill>
                  <a:srgbClr val="17455C"/>
                </a:solidFill>
                <a:latin typeface="Arial"/>
                <a:cs typeface="Arial"/>
              </a:rPr>
              <a:t>want</a:t>
            </a:r>
            <a:r>
              <a:rPr lang="en-US" sz="1000" i="1" dirty="0">
                <a:solidFill>
                  <a:srgbClr val="17455C"/>
                </a:solidFill>
                <a:latin typeface="Arial"/>
                <a:cs typeface="Arial"/>
              </a:rPr>
              <a:t> to work, and what change is needed to make that a reality?</a:t>
            </a:r>
          </a:p>
        </p:txBody>
      </p:sp>
      <p:sp>
        <p:nvSpPr>
          <p:cNvPr id="85" name="TextBox 84"/>
          <p:cNvSpPr txBox="1"/>
          <p:nvPr/>
        </p:nvSpPr>
        <p:spPr>
          <a:xfrm>
            <a:off x="7585041" y="2818795"/>
            <a:ext cx="1709614" cy="371897"/>
          </a:xfrm>
          <a:prstGeom prst="rect">
            <a:avLst/>
          </a:prstGeom>
          <a:noFill/>
        </p:spPr>
        <p:txBody>
          <a:bodyPr wrap="square" rtlCol="0">
            <a:spAutoFit/>
          </a:bodyPr>
          <a:lstStyle/>
          <a:p>
            <a:pPr algn="ctr">
              <a:lnSpc>
                <a:spcPct val="90000"/>
              </a:lnSpc>
            </a:pPr>
            <a:r>
              <a:rPr lang="en-US" sz="1000" i="1" dirty="0">
                <a:solidFill>
                  <a:srgbClr val="17455C"/>
                </a:solidFill>
                <a:latin typeface="Arial"/>
                <a:cs typeface="Arial"/>
              </a:rPr>
              <a:t>How will we make the change happen?</a:t>
            </a:r>
          </a:p>
        </p:txBody>
      </p:sp>
      <p:sp>
        <p:nvSpPr>
          <p:cNvPr id="86" name="TextBox 85"/>
          <p:cNvSpPr txBox="1"/>
          <p:nvPr/>
        </p:nvSpPr>
        <p:spPr>
          <a:xfrm>
            <a:off x="9650785" y="3003249"/>
            <a:ext cx="1709614" cy="371897"/>
          </a:xfrm>
          <a:prstGeom prst="rect">
            <a:avLst/>
          </a:prstGeom>
          <a:noFill/>
        </p:spPr>
        <p:txBody>
          <a:bodyPr wrap="square" rtlCol="0">
            <a:spAutoFit/>
          </a:bodyPr>
          <a:lstStyle/>
          <a:p>
            <a:pPr algn="ctr">
              <a:lnSpc>
                <a:spcPct val="90000"/>
              </a:lnSpc>
            </a:pPr>
            <a:r>
              <a:rPr lang="en-US" sz="1000" i="1" dirty="0">
                <a:solidFill>
                  <a:srgbClr val="17455C"/>
                </a:solidFill>
                <a:latin typeface="Arial"/>
                <a:cs typeface="Arial"/>
              </a:rPr>
              <a:t>How will we support </a:t>
            </a:r>
          </a:p>
          <a:p>
            <a:pPr algn="ctr">
              <a:lnSpc>
                <a:spcPct val="90000"/>
              </a:lnSpc>
            </a:pPr>
            <a:r>
              <a:rPr lang="en-US" sz="1000" i="1" dirty="0">
                <a:solidFill>
                  <a:srgbClr val="17455C"/>
                </a:solidFill>
                <a:latin typeface="Arial"/>
                <a:cs typeface="Arial"/>
              </a:rPr>
              <a:t>the change?</a:t>
            </a:r>
          </a:p>
        </p:txBody>
      </p:sp>
    </p:spTree>
    <p:extLst>
      <p:ext uri="{BB962C8B-B14F-4D97-AF65-F5344CB8AC3E}">
        <p14:creationId xmlns:p14="http://schemas.microsoft.com/office/powerpoint/2010/main" val="388449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p:cNvCxnSpPr/>
          <p:nvPr/>
        </p:nvCxnSpPr>
        <p:spPr>
          <a:xfrm>
            <a:off x="4861158" y="1385888"/>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45520" y="1385888"/>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326944" y="1365154"/>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94158" y="1387976"/>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315803" y="1387976"/>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14515" y="1573485"/>
            <a:ext cx="5201102" cy="1152581"/>
            <a:chOff x="241570" y="1451322"/>
            <a:chExt cx="11417061" cy="2530058"/>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70" y="1451322"/>
              <a:ext cx="6229522" cy="2530058"/>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323" y="1568160"/>
              <a:ext cx="4190308" cy="2225422"/>
            </a:xfrm>
            <a:prstGeom prst="rect">
              <a:avLst/>
            </a:prstGeom>
          </p:spPr>
        </p:pic>
        <p:pic>
          <p:nvPicPr>
            <p:cNvPr id="40" name="Picture 39" descr="roadmap-graphics-0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249" y="2107663"/>
              <a:ext cx="1371290" cy="1371290"/>
            </a:xfrm>
            <a:prstGeom prst="rect">
              <a:avLst/>
            </a:prstGeom>
          </p:spPr>
        </p:pic>
        <p:sp>
          <p:nvSpPr>
            <p:cNvPr id="41" name="TextBox 40"/>
            <p:cNvSpPr txBox="1"/>
            <p:nvPr/>
          </p:nvSpPr>
          <p:spPr>
            <a:xfrm>
              <a:off x="437426" y="2314568"/>
              <a:ext cx="1192694" cy="932339"/>
            </a:xfrm>
            <a:prstGeom prst="rect">
              <a:avLst/>
            </a:prstGeom>
            <a:noFill/>
          </p:spPr>
          <p:txBody>
            <a:bodyPr wrap="square" rtlCol="0">
              <a:spAutoFit/>
            </a:bodyPr>
            <a:lstStyle/>
            <a:p>
              <a:pPr algn="ctr">
                <a:lnSpc>
                  <a:spcPct val="80000"/>
                </a:lnSpc>
              </a:pPr>
              <a:r>
                <a:rPr lang="en-US" sz="900" b="1" dirty="0">
                  <a:solidFill>
                    <a:srgbClr val="17455C"/>
                  </a:solidFill>
                  <a:latin typeface="Arial"/>
                  <a:cs typeface="Arial"/>
                </a:rPr>
                <a:t>Get on</a:t>
              </a:r>
            </a:p>
            <a:p>
              <a:pPr algn="ctr">
                <a:lnSpc>
                  <a:spcPct val="80000"/>
                </a:lnSpc>
              </a:pPr>
              <a:r>
                <a:rPr lang="en-US" sz="900" b="1" dirty="0">
                  <a:solidFill>
                    <a:srgbClr val="17455C"/>
                  </a:solidFill>
                  <a:latin typeface="Arial"/>
                  <a:cs typeface="Arial"/>
                </a:rPr>
                <a:t>board</a:t>
              </a:r>
            </a:p>
          </p:txBody>
        </p:sp>
        <p:sp>
          <p:nvSpPr>
            <p:cNvPr id="42" name="TextBox 41"/>
            <p:cNvSpPr txBox="1"/>
            <p:nvPr/>
          </p:nvSpPr>
          <p:spPr>
            <a:xfrm>
              <a:off x="1879117" y="2384640"/>
              <a:ext cx="1750953" cy="689120"/>
            </a:xfrm>
            <a:prstGeom prst="rect">
              <a:avLst/>
            </a:prstGeom>
            <a:noFill/>
          </p:spPr>
          <p:txBody>
            <a:bodyPr wrap="square" rtlCol="0">
              <a:spAutoFit/>
            </a:bodyPr>
            <a:lstStyle/>
            <a:p>
              <a:pPr algn="ctr">
                <a:lnSpc>
                  <a:spcPct val="80000"/>
                </a:lnSpc>
              </a:pPr>
              <a:r>
                <a:rPr lang="en-US" sz="900" b="1" dirty="0">
                  <a:solidFill>
                    <a:srgbClr val="21816C"/>
                  </a:solidFill>
                  <a:latin typeface="Arial"/>
                  <a:cs typeface="Arial"/>
                </a:rPr>
                <a:t>Build the</a:t>
              </a:r>
            </a:p>
            <a:p>
              <a:pPr algn="ctr">
                <a:lnSpc>
                  <a:spcPct val="80000"/>
                </a:lnSpc>
              </a:pPr>
              <a:r>
                <a:rPr lang="en-US" sz="900" b="1" dirty="0">
                  <a:solidFill>
                    <a:srgbClr val="21816C"/>
                  </a:solidFill>
                  <a:latin typeface="Arial"/>
                  <a:cs typeface="Arial"/>
                </a:rPr>
                <a:t>foundation</a:t>
              </a:r>
            </a:p>
          </p:txBody>
        </p:sp>
        <p:sp>
          <p:nvSpPr>
            <p:cNvPr id="55" name="TextBox 54"/>
            <p:cNvSpPr txBox="1"/>
            <p:nvPr/>
          </p:nvSpPr>
          <p:spPr>
            <a:xfrm>
              <a:off x="4209238" y="2263325"/>
              <a:ext cx="1644134" cy="932339"/>
            </a:xfrm>
            <a:prstGeom prst="rect">
              <a:avLst/>
            </a:prstGeom>
            <a:noFill/>
          </p:spPr>
          <p:txBody>
            <a:bodyPr wrap="square" rtlCol="0">
              <a:spAutoFit/>
            </a:bodyPr>
            <a:lstStyle/>
            <a:p>
              <a:pPr algn="ctr">
                <a:lnSpc>
                  <a:spcPct val="80000"/>
                </a:lnSpc>
              </a:pPr>
              <a:r>
                <a:rPr lang="en-US" sz="900" b="1" dirty="0">
                  <a:solidFill>
                    <a:srgbClr val="4C800A"/>
                  </a:solidFill>
                  <a:latin typeface="Arial"/>
                  <a:cs typeface="Arial"/>
                </a:rPr>
                <a:t>Assess, imagine &amp; plan</a:t>
              </a:r>
            </a:p>
          </p:txBody>
        </p:sp>
        <p:sp>
          <p:nvSpPr>
            <p:cNvPr id="56" name="TextBox 55"/>
            <p:cNvSpPr txBox="1"/>
            <p:nvPr/>
          </p:nvSpPr>
          <p:spPr>
            <a:xfrm>
              <a:off x="7650566" y="2440379"/>
              <a:ext cx="1660920" cy="689120"/>
            </a:xfrm>
            <a:prstGeom prst="rect">
              <a:avLst/>
            </a:prstGeom>
            <a:noFill/>
          </p:spPr>
          <p:txBody>
            <a:bodyPr wrap="square" rtlCol="0">
              <a:spAutoFit/>
            </a:bodyPr>
            <a:lstStyle/>
            <a:p>
              <a:pPr algn="ctr">
                <a:lnSpc>
                  <a:spcPct val="80000"/>
                </a:lnSpc>
              </a:pPr>
              <a:r>
                <a:rPr lang="en-US" sz="900" b="1" dirty="0">
                  <a:solidFill>
                    <a:srgbClr val="18853F"/>
                  </a:solidFill>
                  <a:latin typeface="Arial"/>
                  <a:cs typeface="Arial"/>
                </a:rPr>
                <a:t>Implement &amp; operate</a:t>
              </a:r>
            </a:p>
          </p:txBody>
        </p:sp>
        <p:sp>
          <p:nvSpPr>
            <p:cNvPr id="57" name="TextBox 56"/>
            <p:cNvSpPr txBox="1"/>
            <p:nvPr/>
          </p:nvSpPr>
          <p:spPr>
            <a:xfrm>
              <a:off x="9798977" y="2440379"/>
              <a:ext cx="1624152" cy="689120"/>
            </a:xfrm>
            <a:prstGeom prst="rect">
              <a:avLst/>
            </a:prstGeom>
            <a:noFill/>
          </p:spPr>
          <p:txBody>
            <a:bodyPr wrap="square" rtlCol="0">
              <a:spAutoFit/>
            </a:bodyPr>
            <a:lstStyle/>
            <a:p>
              <a:pPr algn="ctr">
                <a:lnSpc>
                  <a:spcPct val="80000"/>
                </a:lnSpc>
              </a:pPr>
              <a:r>
                <a:rPr lang="en-US" sz="900" b="1" dirty="0">
                  <a:solidFill>
                    <a:srgbClr val="97680A"/>
                  </a:solidFill>
                  <a:latin typeface="Arial"/>
                  <a:cs typeface="Arial"/>
                </a:rPr>
                <a:t>Sustain &amp; reinforce</a:t>
              </a:r>
            </a:p>
          </p:txBody>
        </p:sp>
        <p:sp>
          <p:nvSpPr>
            <p:cNvPr id="58" name="TextBox 57"/>
            <p:cNvSpPr txBox="1"/>
            <p:nvPr/>
          </p:nvSpPr>
          <p:spPr>
            <a:xfrm>
              <a:off x="6101593" y="2440379"/>
              <a:ext cx="1514666" cy="689120"/>
            </a:xfrm>
            <a:prstGeom prst="rect">
              <a:avLst/>
            </a:prstGeom>
            <a:noFill/>
          </p:spPr>
          <p:txBody>
            <a:bodyPr wrap="square" rtlCol="0">
              <a:spAutoFit/>
            </a:bodyPr>
            <a:lstStyle/>
            <a:p>
              <a:pPr algn="ctr">
                <a:lnSpc>
                  <a:spcPct val="90000"/>
                </a:lnSpc>
              </a:pPr>
              <a:r>
                <a:rPr lang="en-US" sz="800" b="1" dirty="0">
                  <a:solidFill>
                    <a:srgbClr val="77797C">
                      <a:lumMod val="75000"/>
                    </a:srgbClr>
                  </a:solidFill>
                  <a:latin typeface="Arial"/>
                  <a:cs typeface="Arial"/>
                </a:rPr>
                <a:t>PROJECT</a:t>
              </a:r>
            </a:p>
            <a:p>
              <a:pPr algn="ctr">
                <a:lnSpc>
                  <a:spcPct val="90000"/>
                </a:lnSpc>
              </a:pPr>
              <a:r>
                <a:rPr lang="en-US" sz="800" b="1" dirty="0">
                  <a:solidFill>
                    <a:srgbClr val="77797C">
                      <a:lumMod val="75000"/>
                    </a:srgbClr>
                  </a:solidFill>
                  <a:latin typeface="Arial"/>
                  <a:cs typeface="Arial"/>
                </a:rPr>
                <a:t>KICK-OFF</a:t>
              </a:r>
            </a:p>
          </p:txBody>
        </p:sp>
      </p:grpSp>
      <p:sp>
        <p:nvSpPr>
          <p:cNvPr id="4" name="Title 3"/>
          <p:cNvSpPr>
            <a:spLocks noGrp="1"/>
          </p:cNvSpPr>
          <p:nvPr>
            <p:ph type="title"/>
          </p:nvPr>
        </p:nvSpPr>
        <p:spPr/>
        <p:txBody>
          <a:bodyPr>
            <a:normAutofit/>
          </a:bodyPr>
          <a:lstStyle/>
          <a:p>
            <a:r>
              <a:rPr lang="en-CA" dirty="0"/>
              <a:t>Supporting clients</a:t>
            </a:r>
          </a:p>
        </p:txBody>
      </p:sp>
      <p:sp>
        <p:nvSpPr>
          <p:cNvPr id="35" name="Rectangle 34"/>
          <p:cNvSpPr/>
          <p:nvPr/>
        </p:nvSpPr>
        <p:spPr>
          <a:xfrm>
            <a:off x="7227320" y="1850930"/>
            <a:ext cx="4274797" cy="923330"/>
          </a:xfrm>
          <a:prstGeom prst="rect">
            <a:avLst/>
          </a:prstGeom>
        </p:spPr>
        <p:txBody>
          <a:bodyPr wrap="square">
            <a:spAutoFit/>
          </a:bodyPr>
          <a:lstStyle/>
          <a:p>
            <a:r>
              <a:rPr lang="en-CA" dirty="0">
                <a:solidFill>
                  <a:srgbClr val="000000"/>
                </a:solidFill>
                <a:ea typeface="Arial" charset="0"/>
                <a:cs typeface="Arial" charset="0"/>
              </a:rPr>
              <a:t>Teams of experts works with the clients throughout the </a:t>
            </a:r>
            <a:r>
              <a:rPr lang="en-CA" b="1" dirty="0">
                <a:solidFill>
                  <a:srgbClr val="000000"/>
                </a:solidFill>
                <a:ea typeface="Arial" charset="0"/>
                <a:cs typeface="Arial" charset="0"/>
              </a:rPr>
              <a:t>5 steps </a:t>
            </a:r>
            <a:r>
              <a:rPr lang="en-CA" dirty="0">
                <a:solidFill>
                  <a:srgbClr val="000000"/>
                </a:solidFill>
                <a:ea typeface="Arial" charset="0"/>
                <a:cs typeface="Arial" charset="0"/>
              </a:rPr>
              <a:t>of the GCworkplace Modernization Roadmap:</a:t>
            </a:r>
            <a:endParaRPr lang="en-CA" dirty="0">
              <a:solidFill>
                <a:srgbClr val="000000"/>
              </a:solidFill>
            </a:endParaRPr>
          </a:p>
        </p:txBody>
      </p:sp>
      <p:sp>
        <p:nvSpPr>
          <p:cNvPr id="3" name="Rectangle 2"/>
          <p:cNvSpPr/>
          <p:nvPr/>
        </p:nvSpPr>
        <p:spPr>
          <a:xfrm>
            <a:off x="3447764" y="4759925"/>
            <a:ext cx="2597197" cy="938719"/>
          </a:xfrm>
          <a:prstGeom prst="rect">
            <a:avLst/>
          </a:prstGeom>
          <a:ln>
            <a:noFill/>
          </a:ln>
        </p:spPr>
        <p:txBody>
          <a:bodyPr wrap="square">
            <a:spAutoFit/>
          </a:bodyPr>
          <a:lstStyle/>
          <a:p>
            <a:pPr marL="171450" indent="-171450">
              <a:buFont typeface="Arial" panose="020B0604020202020204" pitchFamily="34" charset="0"/>
              <a:buChar char="•"/>
            </a:pPr>
            <a:r>
              <a:rPr lang="en-CA" sz="1100" dirty="0">
                <a:solidFill>
                  <a:srgbClr val="000000"/>
                </a:solidFill>
              </a:rPr>
              <a:t>Provide awareness of the GCworkplace</a:t>
            </a:r>
            <a:r>
              <a:rPr lang="fr-CA" sz="1100" dirty="0">
                <a:solidFill>
                  <a:srgbClr val="000000"/>
                </a:solidFill>
              </a:rPr>
              <a:t> program and vision</a:t>
            </a:r>
            <a:endParaRPr lang="en-CA" sz="1100" dirty="0">
              <a:solidFill>
                <a:srgbClr val="000000"/>
              </a:solidFill>
            </a:endParaRPr>
          </a:p>
          <a:p>
            <a:pPr marL="171450" indent="-171450">
              <a:buFont typeface="Arial" panose="020B0604020202020204" pitchFamily="34" charset="0"/>
              <a:buChar char="•"/>
            </a:pPr>
            <a:r>
              <a:rPr lang="en-CA" sz="1100" dirty="0">
                <a:solidFill>
                  <a:srgbClr val="000000"/>
                </a:solidFill>
              </a:rPr>
              <a:t>Provide best practices, guidance and support to client to establish a strong GCworkplace program foundation</a:t>
            </a:r>
          </a:p>
        </p:txBody>
      </p:sp>
      <p:sp>
        <p:nvSpPr>
          <p:cNvPr id="64" name="Chevron 63"/>
          <p:cNvSpPr/>
          <p:nvPr/>
        </p:nvSpPr>
        <p:spPr>
          <a:xfrm>
            <a:off x="6492479" y="1720387"/>
            <a:ext cx="191266" cy="1285251"/>
          </a:xfrm>
          <a:prstGeom prst="chevron">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sp>
        <p:nvSpPr>
          <p:cNvPr id="70" name="Rectangle 69"/>
          <p:cNvSpPr/>
          <p:nvPr/>
        </p:nvSpPr>
        <p:spPr>
          <a:xfrm>
            <a:off x="3428530" y="4395905"/>
            <a:ext cx="2633722" cy="294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1" name="TextBox 70"/>
          <p:cNvSpPr txBox="1"/>
          <p:nvPr/>
        </p:nvSpPr>
        <p:spPr>
          <a:xfrm>
            <a:off x="3450950" y="4387256"/>
            <a:ext cx="2633722" cy="276999"/>
          </a:xfrm>
          <a:prstGeom prst="rect">
            <a:avLst/>
          </a:prstGeom>
          <a:noFill/>
          <a:ln w="38100">
            <a:noFill/>
          </a:ln>
        </p:spPr>
        <p:txBody>
          <a:bodyPr wrap="square" rtlCol="0">
            <a:spAutoFit/>
          </a:bodyPr>
          <a:lstStyle/>
          <a:p>
            <a:pPr algn="ctr"/>
            <a:r>
              <a:rPr lang="en-CA" sz="1200" b="1" dirty="0">
                <a:solidFill>
                  <a:srgbClr val="FFFFFF"/>
                </a:solidFill>
              </a:rPr>
              <a:t>Transformation and Enablement</a:t>
            </a:r>
          </a:p>
        </p:txBody>
      </p:sp>
      <p:sp>
        <p:nvSpPr>
          <p:cNvPr id="73" name="Rectangle 72"/>
          <p:cNvSpPr/>
          <p:nvPr/>
        </p:nvSpPr>
        <p:spPr>
          <a:xfrm>
            <a:off x="8780315" y="4780265"/>
            <a:ext cx="2623899" cy="1631216"/>
          </a:xfrm>
          <a:prstGeom prst="rect">
            <a:avLst/>
          </a:prstGeom>
        </p:spPr>
        <p:txBody>
          <a:bodyPr wrap="square">
            <a:spAutoFit/>
          </a:bodyPr>
          <a:lstStyle/>
          <a:p>
            <a:pPr marL="171450" indent="-171450">
              <a:buFont typeface="Arial" panose="020B0604020202020204" pitchFamily="34" charset="0"/>
              <a:buChar char="•"/>
            </a:pPr>
            <a:r>
              <a:rPr lang="en-CA" sz="1100" dirty="0">
                <a:solidFill>
                  <a:srgbClr val="000000"/>
                </a:solidFill>
              </a:rPr>
              <a:t>Provide oversight in support for functional programming activities </a:t>
            </a:r>
          </a:p>
          <a:p>
            <a:pPr marL="171450" indent="-171450">
              <a:buFont typeface="Arial" panose="020B0604020202020204" pitchFamily="34" charset="0"/>
              <a:buChar char="•"/>
            </a:pPr>
            <a:r>
              <a:rPr lang="en-CA" sz="1100" dirty="0">
                <a:solidFill>
                  <a:srgbClr val="000000"/>
                </a:solidFill>
              </a:rPr>
              <a:t>Assist in understanding GCworkplace design principles and monitor adherence to standards</a:t>
            </a:r>
          </a:p>
          <a:p>
            <a:pPr marL="171450" indent="-171450">
              <a:buFont typeface="Arial" panose="020B0604020202020204" pitchFamily="34" charset="0"/>
              <a:buChar char="•"/>
            </a:pPr>
            <a:r>
              <a:rPr lang="en-CA" sz="1100" dirty="0">
                <a:solidFill>
                  <a:srgbClr val="000000"/>
                </a:solidFill>
              </a:rPr>
              <a:t>Provide ongoing advice and guidance during project implementation and delivery</a:t>
            </a:r>
          </a:p>
          <a:p>
            <a:endParaRPr lang="en-CA" sz="1200" dirty="0">
              <a:solidFill>
                <a:srgbClr val="000000"/>
              </a:solidFill>
              <a:ea typeface="Arial" charset="0"/>
              <a:cs typeface="Arial" charset="0"/>
            </a:endParaRPr>
          </a:p>
        </p:txBody>
      </p:sp>
      <p:sp>
        <p:nvSpPr>
          <p:cNvPr id="74" name="Rectangle 73"/>
          <p:cNvSpPr/>
          <p:nvPr/>
        </p:nvSpPr>
        <p:spPr>
          <a:xfrm>
            <a:off x="8817081" y="4374719"/>
            <a:ext cx="2587133" cy="29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5" name="TextBox 74"/>
          <p:cNvSpPr txBox="1"/>
          <p:nvPr/>
        </p:nvSpPr>
        <p:spPr>
          <a:xfrm>
            <a:off x="8850136" y="4370992"/>
            <a:ext cx="2554078" cy="461665"/>
          </a:xfrm>
          <a:prstGeom prst="rect">
            <a:avLst/>
          </a:prstGeom>
          <a:noFill/>
          <a:ln w="38100">
            <a:noFill/>
          </a:ln>
        </p:spPr>
        <p:txBody>
          <a:bodyPr wrap="square" rtlCol="0">
            <a:spAutoFit/>
          </a:bodyPr>
          <a:lstStyle/>
          <a:p>
            <a:pPr algn="ctr"/>
            <a:r>
              <a:rPr lang="en-CA" sz="1200" b="1" dirty="0">
                <a:solidFill>
                  <a:srgbClr val="FFFFFF"/>
                </a:solidFill>
              </a:rPr>
              <a:t>Interior Design </a:t>
            </a:r>
            <a:r>
              <a:rPr lang="en-CA" sz="1200" b="1" dirty="0" err="1">
                <a:solidFill>
                  <a:srgbClr val="FFFFFF"/>
                </a:solidFill>
              </a:rPr>
              <a:t>NCoE</a:t>
            </a:r>
            <a:endParaRPr lang="en-CA" sz="1200" b="1" dirty="0">
              <a:solidFill>
                <a:srgbClr val="FFFFFF"/>
              </a:solidFill>
            </a:endParaRPr>
          </a:p>
          <a:p>
            <a:pPr algn="ctr"/>
            <a:endParaRPr lang="en-CA" sz="1200" b="1" dirty="0">
              <a:solidFill>
                <a:srgbClr val="FFFFFF"/>
              </a:solidFill>
            </a:endParaRPr>
          </a:p>
        </p:txBody>
      </p:sp>
      <p:sp>
        <p:nvSpPr>
          <p:cNvPr id="77" name="Rectangle 76"/>
          <p:cNvSpPr/>
          <p:nvPr/>
        </p:nvSpPr>
        <p:spPr>
          <a:xfrm>
            <a:off x="6169662" y="4739466"/>
            <a:ext cx="2595485" cy="1292662"/>
          </a:xfrm>
          <a:prstGeom prst="rect">
            <a:avLst/>
          </a:prstGeom>
          <a:ln>
            <a:noFill/>
          </a:ln>
        </p:spPr>
        <p:txBody>
          <a:bodyPr wrap="square">
            <a:spAutoFit/>
          </a:bodyPr>
          <a:lstStyle/>
          <a:p>
            <a:pPr marL="171450" indent="-171450">
              <a:buFont typeface="Arial" panose="020B0604020202020204" pitchFamily="34" charset="0"/>
              <a:buChar char="•"/>
            </a:pPr>
            <a:r>
              <a:rPr lang="en-CA" sz="1100" dirty="0">
                <a:solidFill>
                  <a:srgbClr val="000000"/>
                </a:solidFill>
              </a:rPr>
              <a:t>Provide best practices, guidance and support in the creation of a workplace change management program and how to sustain the change</a:t>
            </a:r>
          </a:p>
          <a:p>
            <a:pPr marL="171450" indent="-171450">
              <a:buFont typeface="Arial" panose="020B0604020202020204" pitchFamily="34" charset="0"/>
              <a:buChar char="•"/>
            </a:pPr>
            <a:r>
              <a:rPr lang="en-CA" sz="1100" dirty="0">
                <a:solidFill>
                  <a:srgbClr val="000000"/>
                </a:solidFill>
              </a:rPr>
              <a:t>Oversee progress and troubleshoot change management implementation</a:t>
            </a:r>
          </a:p>
          <a:p>
            <a:endParaRPr lang="en-CA" sz="1200" dirty="0">
              <a:solidFill>
                <a:srgbClr val="000000"/>
              </a:solidFill>
              <a:ea typeface="Arial" charset="0"/>
              <a:cs typeface="Arial" charset="0"/>
            </a:endParaRPr>
          </a:p>
        </p:txBody>
      </p:sp>
      <p:sp>
        <p:nvSpPr>
          <p:cNvPr id="78" name="Rectangle 77"/>
          <p:cNvSpPr/>
          <p:nvPr/>
        </p:nvSpPr>
        <p:spPr>
          <a:xfrm>
            <a:off x="6151417" y="4379957"/>
            <a:ext cx="2584059" cy="2946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9" name="TextBox 78"/>
          <p:cNvSpPr txBox="1"/>
          <p:nvPr/>
        </p:nvSpPr>
        <p:spPr>
          <a:xfrm>
            <a:off x="6184237" y="4381753"/>
            <a:ext cx="2487568" cy="276999"/>
          </a:xfrm>
          <a:prstGeom prst="rect">
            <a:avLst/>
          </a:prstGeom>
          <a:noFill/>
          <a:ln w="38100">
            <a:noFill/>
          </a:ln>
        </p:spPr>
        <p:txBody>
          <a:bodyPr wrap="square" rtlCol="0">
            <a:spAutoFit/>
          </a:bodyPr>
          <a:lstStyle/>
          <a:p>
            <a:pPr algn="ctr"/>
            <a:r>
              <a:rPr lang="en-CA" sz="1200" b="1" dirty="0">
                <a:solidFill>
                  <a:srgbClr val="FFFFFF"/>
                </a:solidFill>
              </a:rPr>
              <a:t>Change Management </a:t>
            </a:r>
            <a:r>
              <a:rPr lang="en-CA" sz="1200" b="1" dirty="0" err="1">
                <a:solidFill>
                  <a:srgbClr val="FFFFFF"/>
                </a:solidFill>
              </a:rPr>
              <a:t>NCoE</a:t>
            </a:r>
            <a:endParaRPr lang="en-CA" sz="1200" b="1" dirty="0">
              <a:solidFill>
                <a:srgbClr val="FFFFFF"/>
              </a:solidFill>
            </a:endParaRPr>
          </a:p>
        </p:txBody>
      </p:sp>
      <p:cxnSp>
        <p:nvCxnSpPr>
          <p:cNvPr id="30" name="Straight Arrow Connector 29"/>
          <p:cNvCxnSpPr/>
          <p:nvPr/>
        </p:nvCxnSpPr>
        <p:spPr>
          <a:xfrm>
            <a:off x="2194158" y="3043738"/>
            <a:ext cx="3475471" cy="0"/>
          </a:xfrm>
          <a:prstGeom prst="straightConnector1">
            <a:avLst/>
          </a:prstGeom>
          <a:ln w="254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03770" y="2821316"/>
            <a:ext cx="2517052" cy="0"/>
          </a:xfrm>
          <a:prstGeom prst="straightConnector1">
            <a:avLst/>
          </a:prstGeom>
          <a:ln w="254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94158" y="3286125"/>
            <a:ext cx="3073167" cy="0"/>
          </a:xfrm>
          <a:prstGeom prst="straightConnector1">
            <a:avLst/>
          </a:prstGeom>
          <a:ln w="2540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364718" y="6073258"/>
            <a:ext cx="2271252" cy="246221"/>
          </a:xfrm>
          <a:prstGeom prst="rect">
            <a:avLst/>
          </a:prstGeom>
        </p:spPr>
        <p:txBody>
          <a:bodyPr wrap="square">
            <a:spAutoFit/>
          </a:bodyPr>
          <a:lstStyle/>
          <a:p>
            <a:pPr algn="ctr"/>
            <a:r>
              <a:rPr lang="en-CA" sz="1000" b="1" i="1" dirty="0" err="1">
                <a:solidFill>
                  <a:srgbClr val="77797C"/>
                </a:solidFill>
              </a:rPr>
              <a:t>NCoE</a:t>
            </a:r>
            <a:r>
              <a:rPr lang="en-CA" sz="1000" b="1" i="1" dirty="0">
                <a:solidFill>
                  <a:srgbClr val="77797C"/>
                </a:solidFill>
              </a:rPr>
              <a:t>=National Centre of Expertise</a:t>
            </a:r>
          </a:p>
        </p:txBody>
      </p:sp>
      <p:cxnSp>
        <p:nvCxnSpPr>
          <p:cNvPr id="39" name="Straight Arrow Connector 38"/>
          <p:cNvCxnSpPr/>
          <p:nvPr/>
        </p:nvCxnSpPr>
        <p:spPr>
          <a:xfrm>
            <a:off x="703738" y="1453313"/>
            <a:ext cx="2925348" cy="0"/>
          </a:xfrm>
          <a:prstGeom prst="straightConnector1">
            <a:avLst/>
          </a:prstGeom>
          <a:ln w="25400">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97770" y="4841240"/>
            <a:ext cx="2559008" cy="1446550"/>
          </a:xfrm>
          <a:prstGeom prst="rect">
            <a:avLst/>
          </a:prstGeom>
          <a:ln>
            <a:noFill/>
            <a:prstDash val="sysDash"/>
          </a:ln>
        </p:spPr>
        <p:txBody>
          <a:bodyPr wrap="square">
            <a:spAutoFit/>
          </a:bodyPr>
          <a:lstStyle/>
          <a:p>
            <a:pPr marL="171450" indent="-171450">
              <a:buFont typeface="Arial" panose="020B0604020202020204" pitchFamily="34" charset="0"/>
              <a:buChar char="•"/>
            </a:pPr>
            <a:r>
              <a:rPr lang="fr-CA" sz="1100" dirty="0" err="1">
                <a:solidFill>
                  <a:srgbClr val="000000"/>
                </a:solidFill>
              </a:rPr>
              <a:t>Provide</a:t>
            </a:r>
            <a:r>
              <a:rPr lang="fr-CA" sz="1100" dirty="0">
                <a:solidFill>
                  <a:srgbClr val="000000"/>
                </a:solidFill>
              </a:rPr>
              <a:t> support in the </a:t>
            </a:r>
            <a:r>
              <a:rPr lang="fr-CA" sz="1100" dirty="0" err="1">
                <a:solidFill>
                  <a:srgbClr val="000000"/>
                </a:solidFill>
              </a:rPr>
              <a:t>gathering</a:t>
            </a:r>
            <a:r>
              <a:rPr lang="fr-CA" sz="1100" dirty="0">
                <a:solidFill>
                  <a:srgbClr val="000000"/>
                </a:solidFill>
              </a:rPr>
              <a:t> of </a:t>
            </a:r>
            <a:r>
              <a:rPr lang="fr-CA" sz="1100" dirty="0" err="1">
                <a:solidFill>
                  <a:srgbClr val="000000"/>
                </a:solidFill>
              </a:rPr>
              <a:t>space</a:t>
            </a:r>
            <a:r>
              <a:rPr lang="fr-CA" sz="1100" dirty="0">
                <a:solidFill>
                  <a:srgbClr val="000000"/>
                </a:solidFill>
              </a:rPr>
              <a:t> </a:t>
            </a:r>
            <a:r>
              <a:rPr lang="fr-CA" sz="1100" dirty="0" err="1">
                <a:solidFill>
                  <a:srgbClr val="000000"/>
                </a:solidFill>
              </a:rPr>
              <a:t>requirements</a:t>
            </a:r>
            <a:r>
              <a:rPr lang="fr-CA" sz="1100" dirty="0">
                <a:solidFill>
                  <a:srgbClr val="000000"/>
                </a:solidFill>
              </a:rPr>
              <a:t> and </a:t>
            </a:r>
            <a:r>
              <a:rPr lang="fr-CA" sz="1100" dirty="0" err="1">
                <a:solidFill>
                  <a:srgbClr val="000000"/>
                </a:solidFill>
              </a:rPr>
              <a:t>completion</a:t>
            </a:r>
            <a:r>
              <a:rPr lang="fr-CA" sz="1100" dirty="0">
                <a:solidFill>
                  <a:srgbClr val="000000"/>
                </a:solidFill>
              </a:rPr>
              <a:t> of CARQ in light of an </a:t>
            </a:r>
            <a:r>
              <a:rPr lang="fr-CA" sz="1100" dirty="0" err="1">
                <a:solidFill>
                  <a:srgbClr val="000000"/>
                </a:solidFill>
              </a:rPr>
              <a:t>upcoming</a:t>
            </a:r>
            <a:r>
              <a:rPr lang="fr-CA" sz="1100" dirty="0">
                <a:solidFill>
                  <a:srgbClr val="000000"/>
                </a:solidFill>
              </a:rPr>
              <a:t> fit-up </a:t>
            </a:r>
            <a:r>
              <a:rPr lang="fr-CA" sz="1100" dirty="0" err="1">
                <a:solidFill>
                  <a:srgbClr val="000000"/>
                </a:solidFill>
              </a:rPr>
              <a:t>project</a:t>
            </a:r>
            <a:endParaRPr lang="fr-CA" sz="1100" dirty="0">
              <a:solidFill>
                <a:srgbClr val="000000"/>
              </a:solidFill>
            </a:endParaRPr>
          </a:p>
          <a:p>
            <a:pPr marL="171450" indent="-171450">
              <a:buFont typeface="Arial" panose="020B0604020202020204" pitchFamily="34" charset="0"/>
              <a:buChar char="•"/>
            </a:pPr>
            <a:r>
              <a:rPr lang="en-CA" sz="1100" dirty="0">
                <a:solidFill>
                  <a:srgbClr val="000000"/>
                </a:solidFill>
              </a:rPr>
              <a:t>Collaborate in the development of short and long term accommodation requirements</a:t>
            </a:r>
          </a:p>
          <a:p>
            <a:pPr marL="171450" indent="-171450">
              <a:buFont typeface="Arial" panose="020B0604020202020204" pitchFamily="34" charset="0"/>
              <a:buChar char="•"/>
            </a:pPr>
            <a:endParaRPr lang="en-CA" sz="1100" dirty="0">
              <a:solidFill>
                <a:srgbClr val="000000"/>
              </a:solidFill>
            </a:endParaRPr>
          </a:p>
        </p:txBody>
      </p:sp>
      <p:sp>
        <p:nvSpPr>
          <p:cNvPr id="45" name="TextBox 44"/>
          <p:cNvSpPr txBox="1"/>
          <p:nvPr/>
        </p:nvSpPr>
        <p:spPr>
          <a:xfrm>
            <a:off x="627558" y="4404134"/>
            <a:ext cx="2633722" cy="276999"/>
          </a:xfrm>
          <a:prstGeom prst="rect">
            <a:avLst/>
          </a:prstGeom>
          <a:noFill/>
          <a:ln w="38100">
            <a:noFill/>
          </a:ln>
        </p:spPr>
        <p:txBody>
          <a:bodyPr wrap="square" rtlCol="0">
            <a:spAutoFit/>
          </a:bodyPr>
          <a:lstStyle/>
          <a:p>
            <a:pPr algn="ctr"/>
            <a:r>
              <a:rPr lang="en-CA" sz="1200" b="1" dirty="0">
                <a:solidFill>
                  <a:srgbClr val="FFFFFF"/>
                </a:solidFill>
              </a:rPr>
              <a:t>Transformation and Enablement</a:t>
            </a:r>
          </a:p>
        </p:txBody>
      </p:sp>
      <p:sp>
        <p:nvSpPr>
          <p:cNvPr id="48" name="Rectangle 47"/>
          <p:cNvSpPr/>
          <p:nvPr/>
        </p:nvSpPr>
        <p:spPr>
          <a:xfrm>
            <a:off x="797770" y="4394283"/>
            <a:ext cx="2584059" cy="294670"/>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000000"/>
              </a:solidFill>
            </a:endParaRPr>
          </a:p>
        </p:txBody>
      </p:sp>
      <p:sp>
        <p:nvSpPr>
          <p:cNvPr id="46" name="TextBox 45"/>
          <p:cNvSpPr txBox="1"/>
          <p:nvPr/>
        </p:nvSpPr>
        <p:spPr>
          <a:xfrm>
            <a:off x="757657" y="4411089"/>
            <a:ext cx="2633722" cy="276999"/>
          </a:xfrm>
          <a:prstGeom prst="rect">
            <a:avLst/>
          </a:prstGeom>
          <a:noFill/>
          <a:ln w="38100">
            <a:noFill/>
          </a:ln>
        </p:spPr>
        <p:txBody>
          <a:bodyPr wrap="square" rtlCol="0">
            <a:spAutoFit/>
          </a:bodyPr>
          <a:lstStyle/>
          <a:p>
            <a:pPr algn="ctr"/>
            <a:r>
              <a:rPr lang="en-CA" sz="1200" b="1" dirty="0">
                <a:solidFill>
                  <a:srgbClr val="000000"/>
                </a:solidFill>
              </a:rPr>
              <a:t>PSPC Accommodation Manager</a:t>
            </a:r>
          </a:p>
        </p:txBody>
      </p:sp>
      <p:sp>
        <p:nvSpPr>
          <p:cNvPr id="2" name="Rounded Rectangle 1"/>
          <p:cNvSpPr/>
          <p:nvPr/>
        </p:nvSpPr>
        <p:spPr>
          <a:xfrm>
            <a:off x="757657" y="3814144"/>
            <a:ext cx="10689025"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fr-FR" dirty="0" err="1">
                <a:solidFill>
                  <a:srgbClr val="000000"/>
                </a:solidFill>
                <a:latin typeface="Arial Rounded MT Bold" panose="020F0704030504030204" pitchFamily="34" charset="0"/>
                <a:cs typeface="Arial" panose="020B0604020202020204" pitchFamily="34" charset="0"/>
              </a:rPr>
              <a:t>Together</a:t>
            </a:r>
            <a:r>
              <a:rPr lang="fr-FR" dirty="0">
                <a:solidFill>
                  <a:srgbClr val="000000"/>
                </a:solidFill>
                <a:latin typeface="Arial Rounded MT Bold" panose="020F0704030504030204" pitchFamily="34" charset="0"/>
                <a:cs typeface="Arial" panose="020B0604020202020204" pitchFamily="34" charset="0"/>
              </a:rPr>
              <a:t> </a:t>
            </a:r>
            <a:r>
              <a:rPr lang="fr-FR" dirty="0" err="1">
                <a:solidFill>
                  <a:srgbClr val="000000"/>
                </a:solidFill>
                <a:latin typeface="Arial Rounded MT Bold" panose="020F0704030504030204" pitchFamily="34" charset="0"/>
                <a:cs typeface="Arial" panose="020B0604020202020204" pitchFamily="34" charset="0"/>
              </a:rPr>
              <a:t>we</a:t>
            </a:r>
            <a:r>
              <a:rPr lang="fr-FR" dirty="0">
                <a:solidFill>
                  <a:srgbClr val="000000"/>
                </a:solidFill>
                <a:latin typeface="Arial Rounded MT Bold" panose="020F0704030504030204" pitchFamily="34" charset="0"/>
                <a:cs typeface="Arial" panose="020B0604020202020204" pitchFamily="34" charset="0"/>
              </a:rPr>
              <a:t> help the clients </a:t>
            </a:r>
            <a:r>
              <a:rPr lang="fr-FR" dirty="0" err="1">
                <a:solidFill>
                  <a:srgbClr val="000000"/>
                </a:solidFill>
                <a:latin typeface="Arial Rounded MT Bold" panose="020F0704030504030204" pitchFamily="34" charset="0"/>
                <a:cs typeface="Arial" panose="020B0604020202020204" pitchFamily="34" charset="0"/>
              </a:rPr>
              <a:t>take</a:t>
            </a:r>
            <a:r>
              <a:rPr lang="fr-FR" dirty="0">
                <a:solidFill>
                  <a:srgbClr val="000000"/>
                </a:solidFill>
                <a:latin typeface="Arial Rounded MT Bold" panose="020F0704030504030204" pitchFamily="34" charset="0"/>
                <a:cs typeface="Arial" panose="020B0604020202020204" pitchFamily="34" charset="0"/>
              </a:rPr>
              <a:t> the </a:t>
            </a:r>
            <a:r>
              <a:rPr lang="fr-FR" dirty="0" err="1">
                <a:solidFill>
                  <a:srgbClr val="000000"/>
                </a:solidFill>
                <a:latin typeface="Arial Rounded MT Bold" panose="020F0704030504030204" pitchFamily="34" charset="0"/>
                <a:cs typeface="Arial" panose="020B0604020202020204" pitchFamily="34" charset="0"/>
              </a:rPr>
              <a:t>steps</a:t>
            </a:r>
            <a:r>
              <a:rPr lang="fr-FR" dirty="0">
                <a:solidFill>
                  <a:srgbClr val="000000"/>
                </a:solidFill>
                <a:latin typeface="Arial Rounded MT Bold" panose="020F0704030504030204" pitchFamily="34" charset="0"/>
                <a:cs typeface="Arial" panose="020B0604020202020204" pitchFamily="34" charset="0"/>
              </a:rPr>
              <a:t> and </a:t>
            </a:r>
            <a:r>
              <a:rPr lang="fr-FR" dirty="0" err="1">
                <a:solidFill>
                  <a:srgbClr val="000000"/>
                </a:solidFill>
                <a:latin typeface="Arial Rounded MT Bold" panose="020F0704030504030204" pitchFamily="34" charset="0"/>
                <a:cs typeface="Arial" panose="020B0604020202020204" pitchFamily="34" charset="0"/>
              </a:rPr>
              <a:t>achieve</a:t>
            </a:r>
            <a:r>
              <a:rPr lang="fr-FR" dirty="0">
                <a:solidFill>
                  <a:srgbClr val="000000"/>
                </a:solidFill>
                <a:latin typeface="Arial Rounded MT Bold" panose="020F0704030504030204" pitchFamily="34" charset="0"/>
                <a:cs typeface="Arial" panose="020B0604020202020204" pitchFamily="34" charset="0"/>
              </a:rPr>
              <a:t> </a:t>
            </a:r>
            <a:r>
              <a:rPr lang="fr-FR" dirty="0" err="1">
                <a:solidFill>
                  <a:srgbClr val="000000"/>
                </a:solidFill>
                <a:latin typeface="Arial Rounded MT Bold" panose="020F0704030504030204" pitchFamily="34" charset="0"/>
                <a:cs typeface="Arial" panose="020B0604020202020204" pitchFamily="34" charset="0"/>
              </a:rPr>
              <a:t>results</a:t>
            </a:r>
            <a:endParaRPr lang="fr-FR" dirty="0">
              <a:solidFill>
                <a:srgbClr val="000000"/>
              </a:solidFill>
              <a:latin typeface="Arial Rounded MT Bold" panose="020F0704030504030204" pitchFamily="34" charset="0"/>
              <a:cs typeface="Arial" panose="020B0604020202020204" pitchFamily="34" charset="0"/>
            </a:endParaRPr>
          </a:p>
        </p:txBody>
      </p:sp>
      <p:cxnSp>
        <p:nvCxnSpPr>
          <p:cNvPr id="43" name="Straight Arrow Connector 42"/>
          <p:cNvCxnSpPr>
            <a:endCxn id="40" idx="0"/>
          </p:cNvCxnSpPr>
          <p:nvPr/>
        </p:nvCxnSpPr>
        <p:spPr>
          <a:xfrm>
            <a:off x="3629086" y="1453313"/>
            <a:ext cx="4085" cy="419172"/>
          </a:xfrm>
          <a:prstGeom prst="straightConnector1">
            <a:avLst/>
          </a:prstGeom>
          <a:ln w="25400">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1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5B48157-F1CB-4CB3-AB01-14A6CF07B3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12" b="10141"/>
          <a:stretch/>
        </p:blipFill>
        <p:spPr>
          <a:xfrm>
            <a:off x="39189" y="3175"/>
            <a:ext cx="12152812" cy="6162494"/>
          </a:xfrm>
          <a:prstGeom prst="rect">
            <a:avLst/>
          </a:prstGeom>
        </p:spPr>
      </p:pic>
      <p:sp>
        <p:nvSpPr>
          <p:cNvPr id="8" name="Rectangle 7"/>
          <p:cNvSpPr/>
          <p:nvPr/>
        </p:nvSpPr>
        <p:spPr>
          <a:xfrm>
            <a:off x="3175" y="3175"/>
            <a:ext cx="8482064" cy="6162494"/>
          </a:xfrm>
          <a:prstGeom prst="rect">
            <a:avLst/>
          </a:prstGeom>
          <a:gradFill flip="none" rotWithShape="1">
            <a:gsLst>
              <a:gs pos="0">
                <a:schemeClr val="tx1">
                  <a:alpha val="65000"/>
                </a:schemeClr>
              </a:gs>
              <a:gs pos="48000">
                <a:schemeClr val="tx1">
                  <a:alpha val="64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itle 1"/>
          <p:cNvSpPr txBox="1">
            <a:spLocks/>
          </p:cNvSpPr>
          <p:nvPr/>
        </p:nvSpPr>
        <p:spPr>
          <a:xfrm>
            <a:off x="544513" y="2087217"/>
            <a:ext cx="4260569" cy="158770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FFFFFF"/>
                </a:solidFill>
              </a:rPr>
              <a:t>Leading workplace modernization</a:t>
            </a:r>
            <a:endParaRPr lang="en-US" dirty="0">
              <a:solidFill>
                <a:srgbClr val="000000"/>
              </a:solidFill>
            </a:endParaRPr>
          </a:p>
        </p:txBody>
      </p:sp>
      <p:sp>
        <p:nvSpPr>
          <p:cNvPr id="11" name="Subtitle 2"/>
          <p:cNvSpPr txBox="1">
            <a:spLocks/>
          </p:cNvSpPr>
          <p:nvPr/>
        </p:nvSpPr>
        <p:spPr>
          <a:xfrm>
            <a:off x="545307" y="3657326"/>
            <a:ext cx="4504675" cy="142595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CA" sz="2400" dirty="0">
                <a:solidFill>
                  <a:srgbClr val="4CB6A0"/>
                </a:solidFill>
              </a:rPr>
              <a:t>And supporting its employees through it</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spTree>
    <p:extLst>
      <p:ext uri="{BB962C8B-B14F-4D97-AF65-F5344CB8AC3E}">
        <p14:creationId xmlns:p14="http://schemas.microsoft.com/office/powerpoint/2010/main" val="2332319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8458046" cy="1422580"/>
          </a:xfrm>
        </p:spPr>
        <p:txBody>
          <a:bodyPr>
            <a:normAutofit/>
          </a:bodyPr>
          <a:lstStyle/>
          <a:p>
            <a:r>
              <a:rPr lang="en-US" dirty="0" err="1">
                <a:solidFill>
                  <a:schemeClr val="accent2"/>
                </a:solidFill>
              </a:rPr>
              <a:t>GCworkplace</a:t>
            </a:r>
            <a:r>
              <a:rPr lang="en-US" dirty="0">
                <a:solidFill>
                  <a:schemeClr val="accent2"/>
                </a:solidFill>
              </a:rPr>
              <a:t> key design principles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48843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GCworkplace Key design principles</a:t>
            </a:r>
          </a:p>
        </p:txBody>
      </p:sp>
      <p:sp>
        <p:nvSpPr>
          <p:cNvPr id="18" name="TextBox 17"/>
          <p:cNvSpPr txBox="1"/>
          <p:nvPr/>
        </p:nvSpPr>
        <p:spPr>
          <a:xfrm>
            <a:off x="1226665" y="7265294"/>
            <a:ext cx="1148466" cy="569387"/>
          </a:xfrm>
          <a:prstGeom prst="rect">
            <a:avLst/>
          </a:prstGeom>
          <a:noFill/>
        </p:spPr>
        <p:txBody>
          <a:bodyPr wrap="square" rtlCol="0">
            <a:spAutoFit/>
          </a:bodyPr>
          <a:lstStyle/>
          <a:p>
            <a:pPr algn="ctr"/>
            <a:r>
              <a:rPr lang="fr-CA" sz="1100" b="1" dirty="0">
                <a:solidFill>
                  <a:srgbClr val="000000"/>
                </a:solidFill>
                <a:latin typeface="Arial" panose="020B0604020202020204" pitchFamily="34" charset="0"/>
                <a:cs typeface="Arial" panose="020B0604020202020204" pitchFamily="34" charset="0"/>
              </a:rPr>
              <a:t>PLAN FOR CHANGE</a:t>
            </a:r>
          </a:p>
          <a:p>
            <a:pPr algn="ctr"/>
            <a:endParaRPr lang="fr-CA" sz="900" b="1" dirty="0">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t="8100" b="7491"/>
          <a:stretch/>
        </p:blipFill>
        <p:spPr>
          <a:xfrm>
            <a:off x="2785730" y="1436129"/>
            <a:ext cx="8729374" cy="4912242"/>
          </a:xfrm>
          <a:prstGeom prst="rect">
            <a:avLst/>
          </a:prstGeom>
        </p:spPr>
      </p:pic>
      <p:sp>
        <p:nvSpPr>
          <p:cNvPr id="31" name="Rectangle 30"/>
          <p:cNvSpPr/>
          <p:nvPr/>
        </p:nvSpPr>
        <p:spPr>
          <a:xfrm rot="-5400000">
            <a:off x="2565694" y="1647067"/>
            <a:ext cx="4912242" cy="4485177"/>
          </a:xfrm>
          <a:prstGeom prst="rect">
            <a:avLst/>
          </a:prstGeom>
          <a:gradFill flip="none" rotWithShape="1">
            <a:gsLst>
              <a:gs pos="0">
                <a:schemeClr val="accent6">
                  <a:alpha val="0"/>
                </a:schemeClr>
              </a:gs>
              <a:gs pos="44000">
                <a:schemeClr val="bg2">
                  <a:lumMod val="100000"/>
                  <a:alpha val="74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 name="Group 4"/>
          <p:cNvGrpSpPr/>
          <p:nvPr/>
        </p:nvGrpSpPr>
        <p:grpSpPr>
          <a:xfrm>
            <a:off x="591366" y="1540323"/>
            <a:ext cx="4102553" cy="828000"/>
            <a:chOff x="4499073" y="2259291"/>
            <a:chExt cx="1356640" cy="1235773"/>
          </a:xfrm>
          <a:solidFill>
            <a:schemeClr val="accent1">
              <a:lumMod val="20000"/>
              <a:lumOff val="80000"/>
            </a:schemeClr>
          </a:solidFill>
        </p:grpSpPr>
        <p:sp>
          <p:nvSpPr>
            <p:cNvPr id="6" name="Rectangle 5"/>
            <p:cNvSpPr/>
            <p:nvPr/>
          </p:nvSpPr>
          <p:spPr>
            <a:xfrm>
              <a:off x="4499073" y="2259291"/>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7" name="TextBox 6"/>
            <p:cNvSpPr txBox="1"/>
            <p:nvPr/>
          </p:nvSpPr>
          <p:spPr>
            <a:xfrm>
              <a:off x="4620152" y="2572404"/>
              <a:ext cx="1114484" cy="459351"/>
            </a:xfrm>
            <a:prstGeom prst="rect">
              <a:avLst/>
            </a:prstGeom>
            <a:grpFill/>
            <a:ln>
              <a:noFill/>
            </a:ln>
          </p:spPr>
          <p:txBody>
            <a:bodyPr wrap="square" rtlCol="0">
              <a:spAutoFit/>
            </a:bodyPr>
            <a:lstStyle/>
            <a:p>
              <a:pPr algn="ctr"/>
              <a:r>
                <a:rPr lang="en-CA" sz="1400" b="1" dirty="0">
                  <a:solidFill>
                    <a:srgbClr val="000000"/>
                  </a:solidFill>
                  <a:latin typeface="Arial" panose="020B0604020202020204" pitchFamily="34" charset="0"/>
                  <a:cs typeface="Arial" panose="020B0604020202020204" pitchFamily="34" charset="0"/>
                </a:rPr>
                <a:t>USER-CENTRIC DESIGN</a:t>
              </a:r>
              <a:endParaRPr lang="en-CA" sz="1400" dirty="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591368" y="2504466"/>
            <a:ext cx="4102553" cy="828000"/>
            <a:chOff x="1764000" y="4181902"/>
            <a:chExt cx="1356640" cy="1235773"/>
          </a:xfrm>
          <a:solidFill>
            <a:schemeClr val="accent1">
              <a:lumMod val="40000"/>
              <a:lumOff val="60000"/>
            </a:schemeClr>
          </a:solidFill>
        </p:grpSpPr>
        <p:sp>
          <p:nvSpPr>
            <p:cNvPr id="9" name="Rectangle 8"/>
            <p:cNvSpPr/>
            <p:nvPr/>
          </p:nvSpPr>
          <p:spPr>
            <a:xfrm>
              <a:off x="1764000" y="4181902"/>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0" name="TextBox 9"/>
            <p:cNvSpPr txBox="1"/>
            <p:nvPr/>
          </p:nvSpPr>
          <p:spPr>
            <a:xfrm>
              <a:off x="1965205" y="4370323"/>
              <a:ext cx="1001963" cy="1033538"/>
            </a:xfrm>
            <a:prstGeom prst="rect">
              <a:avLst/>
            </a:prstGeom>
            <a:grpFill/>
          </p:spPr>
          <p:txBody>
            <a:bodyPr wrap="square" rtlCol="0">
              <a:spAutoFit/>
            </a:bodyPr>
            <a:lstStyle/>
            <a:p>
              <a:pPr algn="ctr"/>
              <a:r>
                <a:rPr lang="en-CA" sz="1400" b="1" dirty="0">
                  <a:solidFill>
                    <a:srgbClr val="000000"/>
                  </a:solidFill>
                  <a:latin typeface="Arial" panose="020B0604020202020204" pitchFamily="34" charset="0"/>
                  <a:cs typeface="Arial" panose="020B0604020202020204" pitchFamily="34" charset="0"/>
                </a:rPr>
                <a:t>PROMOTE EQUAL ACCESS TO SPACE</a:t>
              </a:r>
            </a:p>
            <a:p>
              <a:pPr algn="ctr"/>
              <a:endParaRPr lang="en-CA" sz="1100" b="1" dirty="0">
                <a:solidFill>
                  <a:srgbClr val="0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591368" y="3457930"/>
            <a:ext cx="4102553" cy="852710"/>
            <a:chOff x="3254986" y="4208509"/>
            <a:chExt cx="1356640" cy="1272652"/>
          </a:xfrm>
          <a:solidFill>
            <a:schemeClr val="accent1">
              <a:lumMod val="60000"/>
              <a:lumOff val="40000"/>
            </a:schemeClr>
          </a:solidFill>
        </p:grpSpPr>
        <p:sp>
          <p:nvSpPr>
            <p:cNvPr id="12" name="Rectangle 11"/>
            <p:cNvSpPr/>
            <p:nvPr/>
          </p:nvSpPr>
          <p:spPr>
            <a:xfrm>
              <a:off x="3254986" y="4208509"/>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3" name="TextBox 12"/>
            <p:cNvSpPr txBox="1"/>
            <p:nvPr/>
          </p:nvSpPr>
          <p:spPr>
            <a:xfrm>
              <a:off x="3303585" y="4562461"/>
              <a:ext cx="1283843" cy="918700"/>
            </a:xfrm>
            <a:prstGeom prst="rect">
              <a:avLst/>
            </a:prstGeom>
            <a:noFill/>
          </p:spPr>
          <p:txBody>
            <a:bodyPr wrap="square" rtlCol="0">
              <a:spAutoFit/>
            </a:bodyPr>
            <a:lstStyle/>
            <a:p>
              <a:pPr algn="ctr"/>
              <a:r>
                <a:rPr lang="en-CA" sz="1400" b="1" dirty="0">
                  <a:solidFill>
                    <a:srgbClr val="000000"/>
                  </a:solidFill>
                  <a:latin typeface="Arial" panose="020B0604020202020204" pitchFamily="34" charset="0"/>
                  <a:cs typeface="Arial" panose="020B0604020202020204" pitchFamily="34" charset="0"/>
                </a:rPr>
                <a:t>DESIGN FOR ACTIVITIES</a:t>
              </a:r>
            </a:p>
            <a:p>
              <a:pPr algn="ctr"/>
              <a:endParaRPr lang="en-CA" sz="1100" b="1" dirty="0">
                <a:solidFill>
                  <a:srgbClr val="000000"/>
                </a:solidFill>
                <a:latin typeface="Arial" panose="020B0604020202020204" pitchFamily="34" charset="0"/>
                <a:cs typeface="Arial" panose="020B0604020202020204" pitchFamily="34" charset="0"/>
              </a:endParaRPr>
            </a:p>
            <a:p>
              <a:pPr algn="ctr"/>
              <a:endParaRPr lang="en-CA" sz="900" dirty="0">
                <a:solidFill>
                  <a:srgbClr val="0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15234" y="4461950"/>
            <a:ext cx="4102553" cy="828000"/>
            <a:chOff x="8847709" y="1335640"/>
            <a:chExt cx="1356640" cy="1235773"/>
          </a:xfrm>
          <a:solidFill>
            <a:schemeClr val="accent1"/>
          </a:solidFill>
        </p:grpSpPr>
        <p:sp>
          <p:nvSpPr>
            <p:cNvPr id="15" name="Rectangle 14"/>
            <p:cNvSpPr/>
            <p:nvPr/>
          </p:nvSpPr>
          <p:spPr>
            <a:xfrm>
              <a:off x="8847709" y="1335640"/>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6" name="TextBox 15"/>
            <p:cNvSpPr txBox="1"/>
            <p:nvPr/>
          </p:nvSpPr>
          <p:spPr>
            <a:xfrm>
              <a:off x="9026809" y="1638636"/>
              <a:ext cx="1092193" cy="711993"/>
            </a:xfrm>
            <a:prstGeom prst="rect">
              <a:avLst/>
            </a:prstGeom>
            <a:grpFill/>
          </p:spPr>
          <p:txBody>
            <a:bodyPr wrap="square" rtlCol="0">
              <a:spAutoFit/>
            </a:bodyPr>
            <a:lstStyle/>
            <a:p>
              <a:pPr algn="ctr"/>
              <a:r>
                <a:rPr lang="fr-CA" sz="1400" b="1" dirty="0">
                  <a:solidFill>
                    <a:srgbClr val="000000"/>
                  </a:solidFill>
                  <a:latin typeface="Arial" panose="020B0604020202020204" pitchFamily="34" charset="0"/>
                  <a:cs typeface="Arial" panose="020B0604020202020204" pitchFamily="34" charset="0"/>
                </a:rPr>
                <a:t>ZONE BY FUNCTION</a:t>
              </a:r>
            </a:p>
            <a:p>
              <a:pPr algn="ctr"/>
              <a:endParaRPr lang="en-CA" sz="1100" b="1" dirty="0">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615234" y="5412954"/>
            <a:ext cx="4102553"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28" name="TextBox 27"/>
          <p:cNvSpPr txBox="1"/>
          <p:nvPr/>
        </p:nvSpPr>
        <p:spPr>
          <a:xfrm>
            <a:off x="1038403" y="5706371"/>
            <a:ext cx="3302851" cy="307777"/>
          </a:xfrm>
          <a:prstGeom prst="rect">
            <a:avLst/>
          </a:prstGeom>
          <a:solidFill>
            <a:srgbClr val="82B33F"/>
          </a:solidFill>
        </p:spPr>
        <p:txBody>
          <a:bodyPr wrap="square" rtlCol="0">
            <a:spAutoFit/>
          </a:bodyPr>
          <a:lstStyle/>
          <a:p>
            <a:pPr algn="ctr"/>
            <a:r>
              <a:rPr lang="fr-CA" sz="1400" b="1" dirty="0">
                <a:solidFill>
                  <a:srgbClr val="000000"/>
                </a:solidFill>
                <a:latin typeface="Arial" panose="020B0604020202020204" pitchFamily="34" charset="0"/>
                <a:cs typeface="Arial" panose="020B0604020202020204" pitchFamily="34" charset="0"/>
              </a:rPr>
              <a:t>PLAN FOR FLEXIBILITY</a:t>
            </a:r>
          </a:p>
        </p:txBody>
      </p:sp>
    </p:spTree>
    <p:extLst>
      <p:ext uri="{BB962C8B-B14F-4D97-AF65-F5344CB8AC3E}">
        <p14:creationId xmlns:p14="http://schemas.microsoft.com/office/powerpoint/2010/main" val="3667451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259906" y="1243341"/>
            <a:ext cx="2670119" cy="523220"/>
          </a:xfrm>
          <a:prstGeom prst="rect">
            <a:avLst/>
          </a:prstGeom>
          <a:noFill/>
        </p:spPr>
        <p:txBody>
          <a:bodyPr wrap="square" rtlCol="0">
            <a:spAutoFit/>
          </a:bodyPr>
          <a:lstStyle/>
          <a:p>
            <a:r>
              <a:rPr lang="fr-CA" sz="1400" b="1" dirty="0">
                <a:solidFill>
                  <a:srgbClr val="424575"/>
                </a:solidFill>
                <a:latin typeface="Arial" panose="020B0604020202020204" pitchFamily="34" charset="0"/>
                <a:cs typeface="Arial" panose="020B0604020202020204" pitchFamily="34" charset="0"/>
              </a:rPr>
              <a:t>NSERC/SSHRC‒</a:t>
            </a:r>
          </a:p>
          <a:p>
            <a:r>
              <a:rPr lang="fr-CA" sz="1400" b="1" dirty="0">
                <a:solidFill>
                  <a:srgbClr val="424575"/>
                </a:solidFill>
                <a:latin typeface="Arial" panose="020B0604020202020204" pitchFamily="34" charset="0"/>
                <a:cs typeface="Arial" panose="020B0604020202020204" pitchFamily="34" charset="0"/>
              </a:rPr>
              <a:t>Constitution Square (Ottawa)</a:t>
            </a:r>
          </a:p>
        </p:txBody>
      </p:sp>
      <p:sp>
        <p:nvSpPr>
          <p:cNvPr id="2" name="Title 1"/>
          <p:cNvSpPr>
            <a:spLocks noGrp="1"/>
          </p:cNvSpPr>
          <p:nvPr>
            <p:ph type="title"/>
          </p:nvPr>
        </p:nvSpPr>
        <p:spPr/>
        <p:txBody>
          <a:bodyPr/>
          <a:lstStyle/>
          <a:p>
            <a:r>
              <a:rPr lang="en-CA" dirty="0"/>
              <a:t>The future is now</a:t>
            </a: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659" y="3738820"/>
            <a:ext cx="3044308" cy="2283231"/>
          </a:xfrm>
          <a:prstGeom prst="rect">
            <a:avLst/>
          </a:prstGeom>
        </p:spPr>
      </p:pic>
      <p:pic>
        <p:nvPicPr>
          <p:cNvPr id="6" name="Picture 5"/>
          <p:cNvPicPr>
            <a:picLocks noChangeAspect="1"/>
          </p:cNvPicPr>
          <p:nvPr/>
        </p:nvPicPr>
        <p:blipFill>
          <a:blip r:embed="rId8" cstate="email">
            <a:lum bright="6000"/>
            <a:extLst>
              <a:ext uri="{28A0092B-C50C-407E-A947-70E740481C1C}">
                <a14:useLocalDpi xmlns:a14="http://schemas.microsoft.com/office/drawing/2010/main"/>
              </a:ext>
            </a:extLst>
          </a:blip>
          <a:stretch>
            <a:fillRect/>
          </a:stretch>
        </p:blipFill>
        <p:spPr>
          <a:xfrm>
            <a:off x="8342641" y="3877558"/>
            <a:ext cx="2852774" cy="2139580"/>
          </a:xfrm>
          <a:prstGeom prst="rect">
            <a:avLst/>
          </a:prstGeom>
        </p:spPr>
      </p:pic>
      <p:sp>
        <p:nvSpPr>
          <p:cNvPr id="8" name="TextBox 7"/>
          <p:cNvSpPr txBox="1"/>
          <p:nvPr>
            <p:custDataLst>
              <p:tags r:id="rId1"/>
            </p:custDataLst>
          </p:nvPr>
        </p:nvSpPr>
        <p:spPr>
          <a:xfrm>
            <a:off x="379972" y="1349623"/>
            <a:ext cx="4472558" cy="307777"/>
          </a:xfrm>
          <a:prstGeom prst="rect">
            <a:avLst/>
          </a:prstGeom>
          <a:noFill/>
        </p:spPr>
        <p:txBody>
          <a:bodyPr wrap="square" rtlCol="0">
            <a:spAutoFit/>
          </a:bodyPr>
          <a:lstStyle/>
          <a:p>
            <a:pPr algn="ctr"/>
            <a:r>
              <a:rPr lang="fr-CA" sz="1400" b="1" dirty="0">
                <a:solidFill>
                  <a:srgbClr val="424575"/>
                </a:solidFill>
                <a:latin typeface="Arial" panose="020B0604020202020204" pitchFamily="34" charset="0"/>
                <a:cs typeface="Arial" panose="020B0604020202020204" pitchFamily="34" charset="0"/>
              </a:rPr>
              <a:t>PSPC‒Les Terrasses de la Chaudière (Gatineau)</a:t>
            </a:r>
            <a:endParaRPr lang="en-CA" sz="1400" b="1" dirty="0">
              <a:solidFill>
                <a:srgbClr val="424575"/>
              </a:solidFill>
              <a:latin typeface="Arial" panose="020B0604020202020204" pitchFamily="34" charset="0"/>
              <a:cs typeface="Arial" panose="020B0604020202020204" pitchFamily="34" charset="0"/>
            </a:endParaRPr>
          </a:p>
        </p:txBody>
      </p:sp>
      <p:sp>
        <p:nvSpPr>
          <p:cNvPr id="9" name="TextBox 8"/>
          <p:cNvSpPr txBox="1"/>
          <p:nvPr>
            <p:custDataLst>
              <p:tags r:id="rId2"/>
            </p:custDataLst>
          </p:nvPr>
        </p:nvSpPr>
        <p:spPr>
          <a:xfrm>
            <a:off x="0" y="6022051"/>
            <a:ext cx="3591215" cy="307777"/>
          </a:xfrm>
          <a:prstGeom prst="rect">
            <a:avLst/>
          </a:prstGeom>
          <a:noFill/>
        </p:spPr>
        <p:txBody>
          <a:bodyPr wrap="square" rtlCol="0">
            <a:spAutoFit/>
          </a:bodyPr>
          <a:lstStyle/>
          <a:p>
            <a:pPr algn="ctr"/>
            <a:r>
              <a:rPr lang="fr-CA" sz="1400" b="1" dirty="0">
                <a:solidFill>
                  <a:srgbClr val="424575"/>
                </a:solidFill>
                <a:latin typeface="Arial" panose="020B0604020202020204" pitchFamily="34" charset="0"/>
                <a:cs typeface="Arial" panose="020B0604020202020204" pitchFamily="34" charset="0"/>
              </a:rPr>
              <a:t>PSPC‒PDP III-9A1 (Gatineau)</a:t>
            </a:r>
            <a:endParaRPr lang="en-CA" sz="1400" b="1" dirty="0">
              <a:solidFill>
                <a:srgbClr val="424575"/>
              </a:solidFill>
              <a:latin typeface="Arial" panose="020B0604020202020204" pitchFamily="34" charset="0"/>
              <a:cs typeface="Arial" panose="020B0604020202020204" pitchFamily="34" charset="0"/>
            </a:endParaRPr>
          </a:p>
        </p:txBody>
      </p:sp>
      <p:sp>
        <p:nvSpPr>
          <p:cNvPr id="10" name="TextBox 9"/>
          <p:cNvSpPr txBox="1"/>
          <p:nvPr>
            <p:custDataLst>
              <p:tags r:id="rId3"/>
            </p:custDataLst>
          </p:nvPr>
        </p:nvSpPr>
        <p:spPr>
          <a:xfrm>
            <a:off x="4489978" y="6022050"/>
            <a:ext cx="3330881" cy="307777"/>
          </a:xfrm>
          <a:prstGeom prst="rect">
            <a:avLst/>
          </a:prstGeom>
          <a:noFill/>
        </p:spPr>
        <p:txBody>
          <a:bodyPr wrap="square" rtlCol="0">
            <a:spAutoFit/>
          </a:bodyPr>
          <a:lstStyle/>
          <a:p>
            <a:pPr algn="ctr"/>
            <a:r>
              <a:rPr lang="fr-CA" sz="1400" b="1" dirty="0">
                <a:solidFill>
                  <a:srgbClr val="424575"/>
                </a:solidFill>
                <a:latin typeface="Arial" panose="020B0604020202020204" pitchFamily="34" charset="0"/>
                <a:cs typeface="Arial" panose="020B0604020202020204" pitchFamily="34" charset="0"/>
              </a:rPr>
              <a:t>NRCAN 580 Booth Street (Ottawa) </a:t>
            </a:r>
            <a:endParaRPr lang="en-CA" sz="1400" b="1" dirty="0">
              <a:solidFill>
                <a:srgbClr val="424575"/>
              </a:solidFill>
              <a:latin typeface="Arial" panose="020B0604020202020204" pitchFamily="34" charset="0"/>
              <a:cs typeface="Arial" panose="020B0604020202020204" pitchFamily="34" charset="0"/>
            </a:endParaRPr>
          </a:p>
        </p:txBody>
      </p:sp>
      <p:sp>
        <p:nvSpPr>
          <p:cNvPr id="12" name="TextBox 11"/>
          <p:cNvSpPr txBox="1"/>
          <p:nvPr/>
        </p:nvSpPr>
        <p:spPr>
          <a:xfrm>
            <a:off x="8259906" y="6022051"/>
            <a:ext cx="3781562" cy="1015663"/>
          </a:xfrm>
          <a:prstGeom prst="rect">
            <a:avLst/>
          </a:prstGeom>
          <a:noFill/>
        </p:spPr>
        <p:txBody>
          <a:bodyPr wrap="square" rtlCol="0">
            <a:spAutoFit/>
          </a:bodyPr>
          <a:lstStyle/>
          <a:p>
            <a:r>
              <a:rPr lang="fr-CA" sz="1400" b="1" dirty="0" err="1">
                <a:solidFill>
                  <a:srgbClr val="424575"/>
                </a:solidFill>
                <a:latin typeface="Arial" panose="020B0604020202020204" pitchFamily="34" charset="0"/>
                <a:cs typeface="Arial" panose="020B0604020202020204" pitchFamily="34" charset="0"/>
              </a:rPr>
              <a:t>Department</a:t>
            </a:r>
            <a:r>
              <a:rPr lang="fr-CA" sz="1400" b="1" dirty="0">
                <a:solidFill>
                  <a:srgbClr val="424575"/>
                </a:solidFill>
                <a:latin typeface="Arial" panose="020B0604020202020204" pitchFamily="34" charset="0"/>
                <a:cs typeface="Arial" panose="020B0604020202020204" pitchFamily="34" charset="0"/>
              </a:rPr>
              <a:t> of Justice </a:t>
            </a:r>
          </a:p>
          <a:p>
            <a:r>
              <a:rPr lang="fr-CA" sz="1400" b="1" dirty="0">
                <a:solidFill>
                  <a:srgbClr val="424575"/>
                </a:solidFill>
                <a:latin typeface="Arial" panose="020B0604020202020204" pitchFamily="34" charset="0"/>
                <a:cs typeface="Arial" panose="020B0604020202020204" pitchFamily="34" charset="0"/>
              </a:rPr>
              <a:t>St Andrews Tower (Ottawa)</a:t>
            </a:r>
          </a:p>
          <a:p>
            <a:endParaRPr lang="fr-CA" sz="1600" b="1" dirty="0">
              <a:solidFill>
                <a:srgbClr val="424575"/>
              </a:solidFill>
              <a:latin typeface="Arial" panose="020B0604020202020204" pitchFamily="34" charset="0"/>
              <a:cs typeface="Arial" panose="020B0604020202020204" pitchFamily="34" charset="0"/>
            </a:endParaRPr>
          </a:p>
          <a:p>
            <a:endParaRPr lang="en-CA" sz="1600" b="1" dirty="0">
              <a:solidFill>
                <a:srgbClr val="424575"/>
              </a:solidFill>
              <a:latin typeface="Arial" panose="020B0604020202020204" pitchFamily="34" charset="0"/>
              <a:cs typeface="Arial" panose="020B0604020202020204" pitchFamily="34" charset="0"/>
            </a:endParaRPr>
          </a:p>
        </p:txBody>
      </p:sp>
      <p:pic>
        <p:nvPicPr>
          <p:cNvPr id="16" name="Picture 15" descr="med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2112" y="3754717"/>
            <a:ext cx="1243584" cy="1597152"/>
          </a:xfrm>
          <a:prstGeom prst="rect">
            <a:avLst/>
          </a:prstGeom>
        </p:spPr>
      </p:pic>
      <p:sp>
        <p:nvSpPr>
          <p:cNvPr id="14" name="Flowchart: Connector 13"/>
          <p:cNvSpPr/>
          <p:nvPr/>
        </p:nvSpPr>
        <p:spPr>
          <a:xfrm>
            <a:off x="2950196" y="3577291"/>
            <a:ext cx="1651850" cy="145779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fr-CA" sz="1000" b="1" dirty="0">
              <a:solidFill>
                <a:srgbClr val="815708"/>
              </a:solidFill>
              <a:latin typeface="Arial" panose="020B0604020202020204" pitchFamily="34" charset="0"/>
              <a:cs typeface="Arial" panose="020B0604020202020204" pitchFamily="34" charset="0"/>
            </a:endParaRPr>
          </a:p>
          <a:p>
            <a:pPr algn="ctr">
              <a:lnSpc>
                <a:spcPct val="90000"/>
              </a:lnSpc>
            </a:pPr>
            <a:r>
              <a:rPr lang="fr-CA" sz="1000" b="1" dirty="0">
                <a:solidFill>
                  <a:srgbClr val="815708"/>
                </a:solidFill>
                <a:latin typeface="Arial" panose="020B0604020202020204" pitchFamily="34" charset="0"/>
                <a:cs typeface="Arial" panose="020B0604020202020204" pitchFamily="34" charset="0"/>
              </a:rPr>
              <a:t>WINNER  Corenet Global REMMY Award</a:t>
            </a:r>
          </a:p>
          <a:p>
            <a:pPr algn="ctr">
              <a:lnSpc>
                <a:spcPct val="90000"/>
              </a:lnSpc>
            </a:pPr>
            <a:r>
              <a:rPr lang="fr-CA" sz="800" dirty="0">
                <a:solidFill>
                  <a:srgbClr val="815708"/>
                </a:solidFill>
                <a:latin typeface="Arial" panose="020B0604020202020204" pitchFamily="34" charset="0"/>
                <a:cs typeface="Arial" panose="020B0604020202020204" pitchFamily="34" charset="0"/>
              </a:rPr>
              <a:t>2018</a:t>
            </a:r>
            <a:endParaRPr lang="en-CA" sz="800" dirty="0">
              <a:solidFill>
                <a:srgbClr val="81570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10"/>
          <a:stretch/>
        </p:blipFill>
        <p:spPr>
          <a:xfrm>
            <a:off x="516659" y="1696862"/>
            <a:ext cx="4335871" cy="1954485"/>
          </a:xfrm>
          <a:prstGeom prst="rect">
            <a:avLst/>
          </a:prstGeom>
          <a:noFill/>
          <a:ln>
            <a:noFill/>
          </a:ln>
        </p:spPr>
      </p:pic>
      <p:pic>
        <p:nvPicPr>
          <p:cNvPr id="15" name="Picture 14" descr="med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086" y="1744892"/>
            <a:ext cx="1243584" cy="1597152"/>
          </a:xfrm>
          <a:prstGeom prst="rect">
            <a:avLst/>
          </a:prstGeom>
        </p:spPr>
      </p:pic>
      <p:sp>
        <p:nvSpPr>
          <p:cNvPr id="13" name="Flowchart: Connector 12"/>
          <p:cNvSpPr/>
          <p:nvPr/>
        </p:nvSpPr>
        <p:spPr>
          <a:xfrm>
            <a:off x="4489978" y="1760494"/>
            <a:ext cx="1137804" cy="1083015"/>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fr-CA" sz="1000" b="1" dirty="0">
              <a:solidFill>
                <a:schemeClr val="accent4">
                  <a:lumMod val="50000"/>
                </a:schemeClr>
              </a:solidFill>
              <a:latin typeface="Arial" panose="020B0604020202020204" pitchFamily="34" charset="0"/>
              <a:cs typeface="Arial" panose="020B0604020202020204" pitchFamily="34" charset="0"/>
            </a:endParaRPr>
          </a:p>
          <a:p>
            <a:pPr algn="ctr">
              <a:lnSpc>
                <a:spcPct val="90000"/>
              </a:lnSpc>
            </a:pPr>
            <a:r>
              <a:rPr lang="fr-CA" sz="1000" b="1" dirty="0">
                <a:solidFill>
                  <a:schemeClr val="accent4">
                    <a:lumMod val="50000"/>
                  </a:schemeClr>
                </a:solidFill>
                <a:latin typeface="Arial" panose="020B0604020202020204" pitchFamily="34" charset="0"/>
                <a:cs typeface="Arial" panose="020B0604020202020204" pitchFamily="34" charset="0"/>
              </a:rPr>
              <a:t>WINNER</a:t>
            </a:r>
          </a:p>
          <a:p>
            <a:pPr algn="ctr">
              <a:lnSpc>
                <a:spcPct val="90000"/>
              </a:lnSpc>
            </a:pPr>
            <a:r>
              <a:rPr lang="fr-CA" sz="1000" b="1" dirty="0">
                <a:solidFill>
                  <a:schemeClr val="accent4">
                    <a:lumMod val="50000"/>
                  </a:schemeClr>
                </a:solidFill>
                <a:latin typeface="Arial" panose="020B0604020202020204" pitchFamily="34" charset="0"/>
                <a:cs typeface="Arial" panose="020B0604020202020204" pitchFamily="34" charset="0"/>
              </a:rPr>
              <a:t>Best Offices </a:t>
            </a:r>
            <a:r>
              <a:rPr lang="fr-CA" sz="800" dirty="0">
                <a:solidFill>
                  <a:schemeClr val="accent4">
                    <a:lumMod val="50000"/>
                  </a:schemeClr>
                </a:solidFill>
                <a:latin typeface="Arial" panose="020B0604020202020204" pitchFamily="34" charset="0"/>
                <a:cs typeface="Arial" panose="020B0604020202020204" pitchFamily="34" charset="0"/>
              </a:rPr>
              <a:t>Ottawa 2018</a:t>
            </a:r>
            <a:endParaRPr lang="en-CA" sz="800" dirty="0">
              <a:solidFill>
                <a:schemeClr val="accent4">
                  <a:lumMod val="50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1"/>
          <a:stretch>
            <a:fillRect/>
          </a:stretch>
        </p:blipFill>
        <p:spPr>
          <a:xfrm>
            <a:off x="6000883" y="1745505"/>
            <a:ext cx="2127167" cy="1596539"/>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2641" y="1736862"/>
            <a:ext cx="2852773" cy="1902571"/>
          </a:xfrm>
          <a:prstGeom prst="rect">
            <a:avLst/>
          </a:prstGeom>
        </p:spPr>
      </p:pic>
      <p:sp>
        <p:nvSpPr>
          <p:cNvPr id="19" name="TextBox 18"/>
          <p:cNvSpPr txBox="1"/>
          <p:nvPr>
            <p:custDataLst>
              <p:tags r:id="rId4"/>
            </p:custDataLst>
          </p:nvPr>
        </p:nvSpPr>
        <p:spPr>
          <a:xfrm>
            <a:off x="4929025" y="3331656"/>
            <a:ext cx="3330881" cy="307777"/>
          </a:xfrm>
          <a:prstGeom prst="rect">
            <a:avLst/>
          </a:prstGeom>
          <a:noFill/>
        </p:spPr>
        <p:txBody>
          <a:bodyPr wrap="square" rtlCol="0">
            <a:spAutoFit/>
          </a:bodyPr>
          <a:lstStyle/>
          <a:p>
            <a:pPr algn="ctr"/>
            <a:r>
              <a:rPr lang="fr-CA" sz="1400" b="1" dirty="0">
                <a:solidFill>
                  <a:srgbClr val="424575"/>
                </a:solidFill>
                <a:latin typeface="Arial" panose="020B0604020202020204" pitchFamily="34" charset="0"/>
                <a:cs typeface="Arial" panose="020B0604020202020204" pitchFamily="34" charset="0"/>
              </a:rPr>
              <a:t>PSPC‒Place Bonaventure (Montréal) </a:t>
            </a:r>
            <a:endParaRPr lang="en-CA" sz="1400" b="1" dirty="0">
              <a:solidFill>
                <a:srgbClr val="424575"/>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13" cstate="print">
            <a:extLst>
              <a:ext uri="{28A0092B-C50C-407E-A947-70E740481C1C}">
                <a14:useLocalDpi xmlns:a14="http://schemas.microsoft.com/office/drawing/2010/main" val="0"/>
              </a:ext>
            </a:extLst>
          </a:blip>
          <a:srcRect t="4489"/>
          <a:stretch/>
        </p:blipFill>
        <p:spPr>
          <a:xfrm>
            <a:off x="4761429" y="3877558"/>
            <a:ext cx="3366621" cy="2144492"/>
          </a:xfrm>
          <a:prstGeom prst="rect">
            <a:avLst/>
          </a:prstGeom>
        </p:spPr>
      </p:pic>
    </p:spTree>
    <p:extLst>
      <p:ext uri="{BB962C8B-B14F-4D97-AF65-F5344CB8AC3E}">
        <p14:creationId xmlns:p14="http://schemas.microsoft.com/office/powerpoint/2010/main" val="39688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11115674" cy="1422580"/>
          </a:xfrm>
        </p:spPr>
        <p:txBody>
          <a:bodyPr>
            <a:normAutofit/>
          </a:bodyPr>
          <a:lstStyle/>
          <a:p>
            <a:r>
              <a:rPr lang="en-US" dirty="0">
                <a:solidFill>
                  <a:schemeClr val="accent2"/>
                </a:solidFill>
              </a:rPr>
              <a:t>What are the </a:t>
            </a:r>
            <a:r>
              <a:rPr lang="en-US" u="sng" dirty="0">
                <a:solidFill>
                  <a:schemeClr val="accent2"/>
                </a:solidFill>
              </a:rPr>
              <a:t>first</a:t>
            </a:r>
            <a:r>
              <a:rPr lang="en-US" dirty="0">
                <a:solidFill>
                  <a:schemeClr val="accent2"/>
                </a:solidFill>
              </a:rPr>
              <a:t> steps in</a:t>
            </a:r>
            <a:br>
              <a:rPr lang="en-US" dirty="0">
                <a:solidFill>
                  <a:schemeClr val="accent2"/>
                </a:solidFill>
              </a:rPr>
            </a:br>
            <a:r>
              <a:rPr lang="en-US" sz="3200" dirty="0">
                <a:solidFill>
                  <a:schemeClr val="accent2"/>
                </a:solidFill>
              </a:rPr>
              <a:t>planning a modernization program</a:t>
            </a:r>
            <a:endParaRPr lang="en-US" dirty="0">
              <a:solidFill>
                <a:schemeClr val="accent2"/>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118899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5103116" y="3055612"/>
            <a:ext cx="6238578" cy="1579920"/>
          </a:xfrm>
          <a:prstGeom prst="rect">
            <a:avLst/>
          </a:prstGeom>
        </p:spPr>
        <p:txBody>
          <a:bodyPr wrap="square">
            <a:spAutoFit/>
          </a:bodyPr>
          <a:lstStyle/>
          <a:p>
            <a:pPr marL="285750" indent="-285750">
              <a:spcAft>
                <a:spcPts val="800"/>
              </a:spcAft>
              <a:buFont typeface="Arial" panose="020B0604020202020204" pitchFamily="34" charset="0"/>
              <a:buChar char="•"/>
              <a:tabLst>
                <a:tab pos="457200" algn="l"/>
                <a:tab pos="589280" algn="l"/>
              </a:tabLst>
            </a:pPr>
            <a:r>
              <a:rPr lang="fr-CA" b="1" dirty="0" err="1">
                <a:cs typeface="Arial" panose="020B0604020202020204" pitchFamily="34" charset="0"/>
              </a:rPr>
              <a:t>Familiarize</a:t>
            </a:r>
            <a:r>
              <a:rPr lang="fr-CA" dirty="0">
                <a:cs typeface="Arial" panose="020B0604020202020204" pitchFamily="34" charset="0"/>
              </a:rPr>
              <a:t> yourself </a:t>
            </a:r>
            <a:r>
              <a:rPr lang="fr-CA" dirty="0" err="1">
                <a:cs typeface="Arial" panose="020B0604020202020204" pitchFamily="34" charset="0"/>
              </a:rPr>
              <a:t>with</a:t>
            </a:r>
            <a:r>
              <a:rPr lang="fr-CA" dirty="0">
                <a:cs typeface="Arial" panose="020B0604020202020204" pitchFamily="34" charset="0"/>
              </a:rPr>
              <a:t> the GCworkplace vision by </a:t>
            </a:r>
            <a:r>
              <a:rPr lang="fr-CA" dirty="0" err="1">
                <a:cs typeface="Arial" panose="020B0604020202020204" pitchFamily="34" charset="0"/>
              </a:rPr>
              <a:t>visiting</a:t>
            </a:r>
            <a:r>
              <a:rPr lang="fr-CA" dirty="0">
                <a:cs typeface="Arial" panose="020B0604020202020204" pitchFamily="34" charset="0"/>
              </a:rPr>
              <a:t> the </a:t>
            </a:r>
            <a:r>
              <a:rPr lang="fr-CA" dirty="0">
                <a:cs typeface="Arial" panose="020B0604020202020204" pitchFamily="34" charset="0"/>
                <a:hlinkClick r:id="rId3"/>
              </a:rPr>
              <a:t>GCworkplace </a:t>
            </a:r>
            <a:r>
              <a:rPr lang="fr-CA" dirty="0" err="1">
                <a:cs typeface="Arial" panose="020B0604020202020204" pitchFamily="34" charset="0"/>
                <a:hlinkClick r:id="rId3"/>
              </a:rPr>
              <a:t>GCpedia</a:t>
            </a:r>
            <a:r>
              <a:rPr lang="fr-CA" dirty="0">
                <a:cs typeface="Arial" panose="020B0604020202020204" pitchFamily="34" charset="0"/>
                <a:hlinkClick r:id="rId3"/>
              </a:rPr>
              <a:t> page</a:t>
            </a:r>
            <a:endParaRPr lang="en-CA" dirty="0">
              <a:cs typeface="Arial" panose="020B0604020202020204" pitchFamily="34" charset="0"/>
            </a:endParaRPr>
          </a:p>
          <a:p>
            <a:pPr marL="285750" indent="-285750">
              <a:spcAft>
                <a:spcPts val="800"/>
              </a:spcAft>
              <a:buFont typeface="Arial" panose="020B0604020202020204" pitchFamily="34" charset="0"/>
              <a:buChar char="•"/>
              <a:tabLst>
                <a:tab pos="457200" algn="l"/>
                <a:tab pos="589280" algn="l"/>
              </a:tabLst>
            </a:pPr>
            <a:r>
              <a:rPr lang="en-US" dirty="0">
                <a:cs typeface="Arial" panose="020B0604020202020204" pitchFamily="34" charset="0"/>
              </a:rPr>
              <a:t>Seeing is believing! Book an in-person tour or organize a virtual </a:t>
            </a:r>
            <a:r>
              <a:rPr lang="en-US" b="1" dirty="0">
                <a:cs typeface="Arial" panose="020B0604020202020204" pitchFamily="34" charset="0"/>
              </a:rPr>
              <a:t>tour</a:t>
            </a:r>
            <a:r>
              <a:rPr lang="en-US" dirty="0">
                <a:cs typeface="Arial" panose="020B0604020202020204" pitchFamily="34" charset="0"/>
              </a:rPr>
              <a:t> of a </a:t>
            </a:r>
            <a:r>
              <a:rPr lang="en-US" dirty="0" err="1">
                <a:cs typeface="Arial" panose="020B0604020202020204" pitchFamily="34" charset="0"/>
              </a:rPr>
              <a:t>GCworkplace</a:t>
            </a:r>
            <a:r>
              <a:rPr lang="en-US" dirty="0">
                <a:cs typeface="Arial" panose="020B0604020202020204" pitchFamily="34" charset="0"/>
              </a:rPr>
              <a:t> space, or try one of the 5 </a:t>
            </a:r>
            <a:r>
              <a:rPr lang="en-US" dirty="0" err="1">
                <a:cs typeface="Arial" panose="020B0604020202020204" pitchFamily="34" charset="0"/>
              </a:rPr>
              <a:t>coworking</a:t>
            </a:r>
            <a:r>
              <a:rPr lang="en-US" dirty="0">
                <a:cs typeface="Arial" panose="020B0604020202020204" pitchFamily="34" charset="0"/>
              </a:rPr>
              <a:t> sites that have been established in the NCA. </a:t>
            </a:r>
            <a:endParaRPr lang="en-US" b="1" dirty="0">
              <a:cs typeface="Arial" panose="020B0604020202020204" pitchFamily="34" charset="0"/>
            </a:endParaRPr>
          </a:p>
        </p:txBody>
      </p:sp>
      <p:sp>
        <p:nvSpPr>
          <p:cNvPr id="67" name="Freeform 66" descr="Arrow"/>
          <p:cNvSpPr>
            <a:spLocks noEditPoints="1"/>
          </p:cNvSpPr>
          <p:nvPr/>
        </p:nvSpPr>
        <p:spPr bwMode="auto">
          <a:xfrm rot="15136868" flipH="1">
            <a:off x="2738737" y="3087223"/>
            <a:ext cx="1040228" cy="1997827"/>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chemeClr val="accent5">
              <a:lumMod val="75000"/>
              <a:alpha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5" name="Picture 4" descr="GCWorkplace Modernization Roadmap"/>
          <p:cNvPicPr>
            <a:picLocks noChangeAspect="1"/>
          </p:cNvPicPr>
          <p:nvPr/>
        </p:nvPicPr>
        <p:blipFill>
          <a:blip r:embed="rId4"/>
          <a:stretch>
            <a:fillRect/>
          </a:stretch>
        </p:blipFill>
        <p:spPr>
          <a:xfrm>
            <a:off x="508759" y="1657721"/>
            <a:ext cx="4199453" cy="1918851"/>
          </a:xfrm>
          <a:prstGeom prst="rect">
            <a:avLst/>
          </a:prstGeom>
        </p:spPr>
      </p:pic>
      <p:sp>
        <p:nvSpPr>
          <p:cNvPr id="65" name="Freeform 64" descr="Circle"/>
          <p:cNvSpPr>
            <a:spLocks/>
          </p:cNvSpPr>
          <p:nvPr/>
        </p:nvSpPr>
        <p:spPr bwMode="auto">
          <a:xfrm>
            <a:off x="331313" y="1574597"/>
            <a:ext cx="1219200" cy="2085097"/>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5">
              <a:alpha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2" name="Title 1"/>
          <p:cNvSpPr>
            <a:spLocks noGrp="1"/>
          </p:cNvSpPr>
          <p:nvPr>
            <p:ph type="title"/>
          </p:nvPr>
        </p:nvSpPr>
        <p:spPr>
          <a:xfrm>
            <a:off x="508759" y="579492"/>
            <a:ext cx="11006345" cy="835027"/>
          </a:xfrm>
        </p:spPr>
        <p:txBody>
          <a:bodyPr/>
          <a:lstStyle/>
          <a:p>
            <a:r>
              <a:rPr lang="en-CA" dirty="0">
                <a:solidFill>
                  <a:schemeClr val="accent2"/>
                </a:solidFill>
              </a:rPr>
              <a:t>Get onboard!</a:t>
            </a:r>
          </a:p>
        </p:txBody>
      </p:sp>
    </p:spTree>
    <p:extLst>
      <p:ext uri="{BB962C8B-B14F-4D97-AF65-F5344CB8AC3E}">
        <p14:creationId xmlns:p14="http://schemas.microsoft.com/office/powerpoint/2010/main" val="26283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500"/>
                                  </p:stCondLst>
                                  <p:childTnLst>
                                    <p:set>
                                      <p:cBhvr>
                                        <p:cTn id="15"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5189613" y="1857430"/>
            <a:ext cx="6238578" cy="3149580"/>
          </a:xfrm>
          <a:prstGeom prst="rect">
            <a:avLst/>
          </a:prstGeom>
        </p:spPr>
        <p:txBody>
          <a:bodyPr wrap="square">
            <a:spAutoFit/>
          </a:bodyPr>
          <a:lstStyle/>
          <a:p>
            <a:pPr marL="285750" indent="-285750">
              <a:spcAft>
                <a:spcPts val="800"/>
              </a:spcAft>
              <a:buFont typeface="Arial" panose="020B0604020202020204" pitchFamily="34" charset="0"/>
              <a:buChar char="•"/>
              <a:tabLst>
                <a:tab pos="457200" algn="l"/>
                <a:tab pos="589280" algn="l"/>
              </a:tabLst>
            </a:pPr>
            <a:r>
              <a:rPr lang="en-US" dirty="0">
                <a:solidFill>
                  <a:srgbClr val="000000"/>
                </a:solidFill>
                <a:cs typeface="Arial" panose="020B0604020202020204" pitchFamily="34" charset="0"/>
              </a:rPr>
              <a:t>Ensure all </a:t>
            </a:r>
            <a:r>
              <a:rPr lang="en-US" b="1" dirty="0">
                <a:solidFill>
                  <a:srgbClr val="000000"/>
                </a:solidFill>
                <a:cs typeface="Arial" panose="020B0604020202020204" pitchFamily="34" charset="0"/>
              </a:rPr>
              <a:t>leadership</a:t>
            </a:r>
            <a:r>
              <a:rPr lang="en-US" dirty="0">
                <a:solidFill>
                  <a:srgbClr val="000000"/>
                </a:solidFill>
                <a:cs typeface="Arial" panose="020B0604020202020204" pitchFamily="34" charset="0"/>
              </a:rPr>
              <a:t> is engaged and committed to the change</a:t>
            </a:r>
            <a:endParaRPr lang="en-CA" dirty="0">
              <a:solidFill>
                <a:srgbClr val="000000"/>
              </a:solidFill>
              <a:cs typeface="Arial" panose="020B0604020202020204" pitchFamily="34" charset="0"/>
            </a:endParaRPr>
          </a:p>
          <a:p>
            <a:pPr marL="285750" indent="-285750">
              <a:spcAft>
                <a:spcPts val="800"/>
              </a:spcAft>
              <a:buFont typeface="Arial" panose="020B0604020202020204" pitchFamily="34" charset="0"/>
              <a:buChar char="•"/>
              <a:tabLst>
                <a:tab pos="457200" algn="l"/>
                <a:tab pos="589280" algn="l"/>
              </a:tabLst>
            </a:pPr>
            <a:r>
              <a:rPr lang="en-US" dirty="0">
                <a:solidFill>
                  <a:srgbClr val="000000"/>
                </a:solidFill>
                <a:cs typeface="Arial" panose="020B0604020202020204" pitchFamily="34" charset="0"/>
              </a:rPr>
              <a:t>Find a project </a:t>
            </a:r>
            <a:r>
              <a:rPr lang="en-US" b="1" dirty="0">
                <a:solidFill>
                  <a:srgbClr val="000000"/>
                </a:solidFill>
                <a:cs typeface="Arial" panose="020B0604020202020204" pitchFamily="34" charset="0"/>
              </a:rPr>
              <a:t>sponsor</a:t>
            </a:r>
            <a:r>
              <a:rPr lang="en-US" dirty="0">
                <a:solidFill>
                  <a:srgbClr val="000000"/>
                </a:solidFill>
                <a:cs typeface="Arial" panose="020B0604020202020204" pitchFamily="34" charset="0"/>
              </a:rPr>
              <a:t> and </a:t>
            </a:r>
            <a:r>
              <a:rPr lang="en-US" b="1" dirty="0">
                <a:solidFill>
                  <a:srgbClr val="000000"/>
                </a:solidFill>
                <a:cs typeface="Arial" panose="020B0604020202020204" pitchFamily="34" charset="0"/>
              </a:rPr>
              <a:t>senior champion(s) </a:t>
            </a:r>
          </a:p>
          <a:p>
            <a:pPr marL="285750" indent="-285750">
              <a:spcAft>
                <a:spcPts val="800"/>
              </a:spcAft>
              <a:buFont typeface="Arial" panose="020B0604020202020204" pitchFamily="34" charset="0"/>
              <a:buChar char="•"/>
              <a:tabLst>
                <a:tab pos="457200" algn="l"/>
                <a:tab pos="589280" algn="l"/>
              </a:tabLst>
            </a:pPr>
            <a:r>
              <a:rPr lang="en-US" dirty="0">
                <a:solidFill>
                  <a:srgbClr val="000000"/>
                </a:solidFill>
                <a:ea typeface="Calibri" panose="020F0502020204030204" pitchFamily="34" charset="0"/>
                <a:cs typeface="Arial" panose="020B0604020202020204" pitchFamily="34" charset="0"/>
              </a:rPr>
              <a:t>Cleary define a </a:t>
            </a:r>
            <a:r>
              <a:rPr lang="en-US" b="1" dirty="0">
                <a:solidFill>
                  <a:srgbClr val="000000"/>
                </a:solidFill>
                <a:ea typeface="Calibri" panose="020F0502020204030204" pitchFamily="34" charset="0"/>
                <a:cs typeface="Arial" panose="020B0604020202020204" pitchFamily="34" charset="0"/>
              </a:rPr>
              <a:t>vision</a:t>
            </a:r>
            <a:r>
              <a:rPr lang="en-US" dirty="0">
                <a:solidFill>
                  <a:srgbClr val="000000"/>
                </a:solidFill>
                <a:ea typeface="Calibri" panose="020F0502020204030204" pitchFamily="34" charset="0"/>
                <a:cs typeface="Arial" panose="020B0604020202020204" pitchFamily="34" charset="0"/>
              </a:rPr>
              <a:t> for the modernization initiative</a:t>
            </a:r>
          </a:p>
          <a:p>
            <a:pPr marL="285750" indent="-285750">
              <a:spcAft>
                <a:spcPts val="800"/>
              </a:spcAft>
              <a:buFont typeface="Arial" panose="020B0604020202020204" pitchFamily="34" charset="0"/>
              <a:buChar char="•"/>
              <a:tabLst>
                <a:tab pos="457200" algn="l"/>
                <a:tab pos="589280" algn="l"/>
              </a:tabLst>
            </a:pPr>
            <a:r>
              <a:rPr lang="en-US" dirty="0">
                <a:solidFill>
                  <a:srgbClr val="000000"/>
                </a:solidFill>
                <a:cs typeface="Arial" panose="020B0604020202020204" pitchFamily="34" charset="0"/>
              </a:rPr>
              <a:t>Dedicate the required </a:t>
            </a:r>
            <a:r>
              <a:rPr lang="en-US" b="1" dirty="0">
                <a:solidFill>
                  <a:srgbClr val="000000"/>
                </a:solidFill>
                <a:cs typeface="Arial" panose="020B0604020202020204" pitchFamily="34" charset="0"/>
              </a:rPr>
              <a:t>resources </a:t>
            </a:r>
            <a:r>
              <a:rPr lang="en-US" dirty="0">
                <a:solidFill>
                  <a:srgbClr val="000000"/>
                </a:solidFill>
                <a:cs typeface="Arial" panose="020B0604020202020204" pitchFamily="34" charset="0"/>
              </a:rPr>
              <a:t> </a:t>
            </a:r>
          </a:p>
          <a:p>
            <a:pPr marL="742950" lvl="1" indent="-285750">
              <a:buClr>
                <a:srgbClr val="000000"/>
              </a:buClr>
              <a:buFont typeface="Wingdings" panose="05000000000000000000" pitchFamily="2" charset="2"/>
              <a:buChar char="q"/>
              <a:tabLst>
                <a:tab pos="457200" algn="l"/>
                <a:tab pos="589280" algn="l"/>
              </a:tabLst>
            </a:pPr>
            <a:r>
              <a:rPr lang="en-CA" sz="1600" i="1" dirty="0">
                <a:solidFill>
                  <a:srgbClr val="000000"/>
                </a:solidFill>
                <a:cs typeface="Arial" panose="020B0604020202020204" pitchFamily="34" charset="0"/>
              </a:rPr>
              <a:t>Client integrated project manager</a:t>
            </a:r>
          </a:p>
          <a:p>
            <a:pPr marL="742950" lvl="1" indent="-285750">
              <a:buClr>
                <a:srgbClr val="000000"/>
              </a:buClr>
              <a:buFont typeface="Wingdings" panose="05000000000000000000" pitchFamily="2" charset="2"/>
              <a:buChar char="q"/>
              <a:tabLst>
                <a:tab pos="457200" algn="l"/>
                <a:tab pos="589280" algn="l"/>
              </a:tabLst>
            </a:pPr>
            <a:r>
              <a:rPr lang="en-CA" sz="1600" i="1" dirty="0">
                <a:solidFill>
                  <a:srgbClr val="000000"/>
                </a:solidFill>
                <a:cs typeface="Arial" panose="020B0604020202020204" pitchFamily="34" charset="0"/>
              </a:rPr>
              <a:t>Integrated team including representative from enabling sectors (IM, IT, Security, HR, OHS, Facilities)</a:t>
            </a:r>
          </a:p>
          <a:p>
            <a:pPr lvl="1">
              <a:buClr>
                <a:srgbClr val="000000"/>
              </a:buClr>
              <a:tabLst>
                <a:tab pos="457200" algn="l"/>
                <a:tab pos="589280" algn="l"/>
              </a:tabLst>
            </a:pPr>
            <a:endParaRPr lang="en-CA" sz="1600" dirty="0">
              <a:solidFill>
                <a:srgbClr val="4CB6A0"/>
              </a:solidFill>
              <a:cs typeface="Arial" panose="020B0604020202020204" pitchFamily="34" charset="0"/>
            </a:endParaRPr>
          </a:p>
          <a:p>
            <a:pPr marL="285750" indent="-285750">
              <a:spcAft>
                <a:spcPts val="800"/>
              </a:spcAft>
              <a:buFont typeface="Arial" panose="020B0604020202020204" pitchFamily="34" charset="0"/>
              <a:buChar char="•"/>
              <a:tabLst>
                <a:tab pos="457200" algn="l"/>
                <a:tab pos="589280" algn="l"/>
              </a:tabLst>
            </a:pPr>
            <a:r>
              <a:rPr lang="en-US" dirty="0">
                <a:solidFill>
                  <a:srgbClr val="000000"/>
                </a:solidFill>
                <a:cs typeface="Arial"/>
              </a:rPr>
              <a:t>Put </a:t>
            </a:r>
            <a:r>
              <a:rPr lang="en-US" b="1" dirty="0">
                <a:solidFill>
                  <a:srgbClr val="000000"/>
                </a:solidFill>
                <a:cs typeface="Arial"/>
              </a:rPr>
              <a:t>governance</a:t>
            </a:r>
            <a:r>
              <a:rPr lang="en-US" dirty="0">
                <a:solidFill>
                  <a:srgbClr val="000000"/>
                </a:solidFill>
                <a:cs typeface="Arial"/>
              </a:rPr>
              <a:t> in place and set up employee </a:t>
            </a:r>
            <a:r>
              <a:rPr lang="en-US" b="1" dirty="0">
                <a:solidFill>
                  <a:srgbClr val="000000"/>
                </a:solidFill>
                <a:cs typeface="Arial"/>
              </a:rPr>
              <a:t>working groups</a:t>
            </a:r>
          </a:p>
        </p:txBody>
      </p:sp>
      <p:sp>
        <p:nvSpPr>
          <p:cNvPr id="67" name="Freeform 66"/>
          <p:cNvSpPr>
            <a:spLocks noEditPoints="1"/>
          </p:cNvSpPr>
          <p:nvPr/>
        </p:nvSpPr>
        <p:spPr bwMode="auto">
          <a:xfrm rot="15136868" flipH="1">
            <a:off x="3693359" y="2897107"/>
            <a:ext cx="1040228" cy="1997827"/>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rgbClr val="94D3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pic>
        <p:nvPicPr>
          <p:cNvPr id="5" name="Picture 4"/>
          <p:cNvPicPr>
            <a:picLocks noChangeAspect="1"/>
          </p:cNvPicPr>
          <p:nvPr/>
        </p:nvPicPr>
        <p:blipFill>
          <a:blip r:embed="rId3"/>
          <a:stretch>
            <a:fillRect/>
          </a:stretch>
        </p:blipFill>
        <p:spPr>
          <a:xfrm>
            <a:off x="508759" y="1629090"/>
            <a:ext cx="4199453" cy="1918851"/>
          </a:xfrm>
          <a:prstGeom prst="rect">
            <a:avLst/>
          </a:prstGeom>
        </p:spPr>
      </p:pic>
      <p:sp>
        <p:nvSpPr>
          <p:cNvPr id="65" name="Freeform 64"/>
          <p:cNvSpPr>
            <a:spLocks/>
          </p:cNvSpPr>
          <p:nvPr/>
        </p:nvSpPr>
        <p:spPr bwMode="auto">
          <a:xfrm>
            <a:off x="967788" y="1721069"/>
            <a:ext cx="1219200" cy="2085097"/>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rgbClr val="4CB6A0">
              <a:alpha val="6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2" name="Title 1"/>
          <p:cNvSpPr>
            <a:spLocks noGrp="1"/>
          </p:cNvSpPr>
          <p:nvPr>
            <p:ph type="title"/>
          </p:nvPr>
        </p:nvSpPr>
        <p:spPr/>
        <p:txBody>
          <a:bodyPr/>
          <a:lstStyle/>
          <a:p>
            <a:r>
              <a:rPr lang="en-CA" dirty="0">
                <a:solidFill>
                  <a:schemeClr val="accent2"/>
                </a:solidFill>
              </a:rPr>
              <a:t>The importance of a solid foundation</a:t>
            </a:r>
          </a:p>
        </p:txBody>
      </p:sp>
    </p:spTree>
    <p:extLst>
      <p:ext uri="{BB962C8B-B14F-4D97-AF65-F5344CB8AC3E}">
        <p14:creationId xmlns:p14="http://schemas.microsoft.com/office/powerpoint/2010/main" val="17046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50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60040" y="4947112"/>
            <a:ext cx="3683000" cy="954107"/>
          </a:xfrm>
          <a:prstGeom prst="rect">
            <a:avLst/>
          </a:prstGeom>
        </p:spPr>
        <p:txBody>
          <a:bodyPr wrap="square">
            <a:spAutoFit/>
          </a:bodyPr>
          <a:lstStyle/>
          <a:p>
            <a:pPr algn="ctr">
              <a:spcAft>
                <a:spcPts val="800"/>
              </a:spcAft>
              <a:tabLst>
                <a:tab pos="457200" algn="l"/>
                <a:tab pos="589280" algn="l"/>
              </a:tabLst>
            </a:pPr>
            <a:r>
              <a:rPr lang="en-CA" sz="1400" i="1" dirty="0">
                <a:solidFill>
                  <a:schemeClr val="tx2"/>
                </a:solidFill>
                <a:ea typeface="Calibri" panose="020F0502020204030204" pitchFamily="34" charset="0"/>
                <a:cs typeface="Arial" panose="020B0604020202020204" pitchFamily="34" charset="0"/>
              </a:rPr>
              <a:t>Engage leaders at all levels to ensure a strong coalition of support.  Consider a mandatory onboarding program where all leaders must agree to the change.</a:t>
            </a:r>
          </a:p>
        </p:txBody>
      </p:sp>
      <p:sp>
        <p:nvSpPr>
          <p:cNvPr id="14" name="Freeform 13" descr="LightBulb Icon"/>
          <p:cNvSpPr>
            <a:spLocks noEditPoints="1"/>
          </p:cNvSpPr>
          <p:nvPr/>
        </p:nvSpPr>
        <p:spPr bwMode="auto">
          <a:xfrm rot="21258215">
            <a:off x="2410294" y="4963607"/>
            <a:ext cx="571500" cy="855341"/>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1" name="TextBox 10"/>
          <p:cNvSpPr txBox="1"/>
          <p:nvPr/>
        </p:nvSpPr>
        <p:spPr>
          <a:xfrm>
            <a:off x="8265226" y="2544080"/>
            <a:ext cx="3075709" cy="3323987"/>
          </a:xfrm>
          <a:prstGeom prst="rect">
            <a:avLst/>
          </a:prstGeom>
          <a:solidFill>
            <a:schemeClr val="accent2">
              <a:lumMod val="20000"/>
              <a:lumOff val="80000"/>
            </a:schemeClr>
          </a:solidFill>
        </p:spPr>
        <p:txBody>
          <a:bodyPr wrap="square" rtlCol="0">
            <a:spAutoFit/>
          </a:bodyPr>
          <a:lstStyle/>
          <a:p>
            <a:r>
              <a:rPr lang="en-US" b="1" i="1" dirty="0"/>
              <a:t>Ask yourself…</a:t>
            </a:r>
          </a:p>
          <a:p>
            <a:endParaRPr lang="en-US" sz="1600" i="1" dirty="0"/>
          </a:p>
          <a:p>
            <a:r>
              <a:rPr lang="en-US" sz="1600" i="1" dirty="0"/>
              <a:t>Are your sponsor and champions aware of the importance they play in making change successful?</a:t>
            </a:r>
            <a:endParaRPr lang="en-US" sz="1600" b="1" i="1" dirty="0"/>
          </a:p>
          <a:p>
            <a:pPr fontAlgn="base"/>
            <a:endParaRPr lang="en-US" sz="1600" i="1" dirty="0"/>
          </a:p>
          <a:p>
            <a:pPr fontAlgn="base"/>
            <a:r>
              <a:rPr lang="en-US" sz="1600" i="1" dirty="0"/>
              <a:t>Are your champions building coalitions that are needed for the change to be successful?</a:t>
            </a:r>
            <a:endParaRPr lang="en-CA" sz="1600" i="1" dirty="0"/>
          </a:p>
          <a:p>
            <a:endParaRPr lang="en-CA" sz="1600" i="1" dirty="0"/>
          </a:p>
          <a:p>
            <a:pPr fontAlgn="base"/>
            <a:r>
              <a:rPr lang="en-US" sz="1600" i="1" dirty="0"/>
              <a:t>Are your champions communicating directly and effectively with employees?</a:t>
            </a:r>
            <a:endParaRPr lang="en-CA" sz="1600" i="1" dirty="0"/>
          </a:p>
        </p:txBody>
      </p:sp>
      <p:graphicFrame>
        <p:nvGraphicFramePr>
          <p:cNvPr id="10" name="Table 9"/>
          <p:cNvGraphicFramePr>
            <a:graphicFrameLocks noGrp="1"/>
          </p:cNvGraphicFramePr>
          <p:nvPr>
            <p:extLst>
              <p:ext uri="{D42A27DB-BD31-4B8C-83A1-F6EECF244321}">
                <p14:modId xmlns:p14="http://schemas.microsoft.com/office/powerpoint/2010/main" val="1099030836"/>
              </p:ext>
            </p:extLst>
          </p:nvPr>
        </p:nvGraphicFramePr>
        <p:xfrm>
          <a:off x="760942" y="2168111"/>
          <a:ext cx="6962968" cy="2633354"/>
        </p:xfrm>
        <a:graphic>
          <a:graphicData uri="http://schemas.openxmlformats.org/drawingml/2006/table">
            <a:tbl>
              <a:tblPr firstRow="1" bandRow="1">
                <a:tableStyleId>{5940675A-B579-460E-94D1-54222C63F5DA}</a:tableStyleId>
              </a:tblPr>
              <a:tblGrid>
                <a:gridCol w="3481484">
                  <a:extLst>
                    <a:ext uri="{9D8B030D-6E8A-4147-A177-3AD203B41FA5}">
                      <a16:colId xmlns:a16="http://schemas.microsoft.com/office/drawing/2014/main" val="20000"/>
                    </a:ext>
                  </a:extLst>
                </a:gridCol>
                <a:gridCol w="3481484">
                  <a:extLst>
                    <a:ext uri="{9D8B030D-6E8A-4147-A177-3AD203B41FA5}">
                      <a16:colId xmlns:a16="http://schemas.microsoft.com/office/drawing/2014/main" val="20001"/>
                    </a:ext>
                  </a:extLst>
                </a:gridCol>
              </a:tblGrid>
              <a:tr h="367562">
                <a:tc>
                  <a:txBody>
                    <a:bodyPr/>
                    <a:lstStyle/>
                    <a:p>
                      <a:pPr algn="ctr"/>
                      <a:r>
                        <a:rPr lang="en-US" dirty="0">
                          <a:solidFill>
                            <a:schemeClr val="bg1"/>
                          </a:solidFill>
                        </a:rPr>
                        <a:t>The </a:t>
                      </a:r>
                      <a:r>
                        <a:rPr lang="en-US" b="1" baseline="0" dirty="0">
                          <a:solidFill>
                            <a:schemeClr val="bg1"/>
                          </a:solidFill>
                        </a:rPr>
                        <a:t>sponsor</a:t>
                      </a:r>
                      <a:endParaRPr lang="en-CA"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en-US" dirty="0">
                          <a:solidFill>
                            <a:schemeClr val="bg1"/>
                          </a:solidFill>
                        </a:rPr>
                        <a:t>The </a:t>
                      </a:r>
                      <a:r>
                        <a:rPr lang="en-US" b="1" baseline="0" dirty="0">
                          <a:solidFill>
                            <a:schemeClr val="bg1"/>
                          </a:solidFill>
                        </a:rPr>
                        <a:t>champion</a:t>
                      </a:r>
                      <a:r>
                        <a:rPr lang="en-US" b="0" baseline="0" dirty="0">
                          <a:solidFill>
                            <a:schemeClr val="bg1"/>
                          </a:solidFill>
                        </a:rPr>
                        <a:t>(s)</a:t>
                      </a:r>
                      <a:endParaRPr lang="en-CA" b="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2265792">
                <a:tc>
                  <a:txBody>
                    <a:bodyPr/>
                    <a:lstStyle/>
                    <a:p>
                      <a:pPr marL="285750" indent="-285750" algn="l">
                        <a:buFont typeface="Arial" panose="020B0604020202020204" pitchFamily="34" charset="0"/>
                        <a:buChar char="•"/>
                      </a:pPr>
                      <a:r>
                        <a:rPr lang="en-CA" sz="1600" dirty="0">
                          <a:solidFill>
                            <a:schemeClr val="tx1"/>
                          </a:solidFill>
                        </a:rPr>
                        <a:t>“Owns” and leads workplace change</a:t>
                      </a:r>
                    </a:p>
                    <a:p>
                      <a:pPr marL="285750" indent="-285750" algn="l">
                        <a:buFont typeface="Arial" panose="020B0604020202020204" pitchFamily="34" charset="0"/>
                        <a:buChar char="•"/>
                      </a:pPr>
                      <a:r>
                        <a:rPr lang="en-CA" sz="1600" dirty="0">
                          <a:solidFill>
                            <a:schemeClr val="tx1"/>
                          </a:solidFill>
                        </a:rPr>
                        <a:t>Participates actively and visibly </a:t>
                      </a:r>
                    </a:p>
                    <a:p>
                      <a:pPr marL="285750" indent="-285750" algn="l">
                        <a:buFont typeface="Arial" panose="020B0604020202020204" pitchFamily="34" charset="0"/>
                        <a:buChar char="•"/>
                      </a:pPr>
                      <a:r>
                        <a:rPr lang="en-CA" sz="1600" dirty="0">
                          <a:solidFill>
                            <a:schemeClr val="tx1"/>
                          </a:solidFill>
                        </a:rPr>
                        <a:t>Manages and oversees the change and approach</a:t>
                      </a:r>
                    </a:p>
                    <a:p>
                      <a:pPr marL="285750" indent="-285750" algn="l">
                        <a:buFont typeface="Arial" panose="020B0604020202020204" pitchFamily="34" charset="0"/>
                        <a:buChar char="•"/>
                      </a:pPr>
                      <a:r>
                        <a:rPr lang="en-CA" sz="1600" dirty="0">
                          <a:solidFill>
                            <a:schemeClr val="tx1"/>
                          </a:solidFill>
                        </a:rPr>
                        <a:t>Communicates expected benefits to employees</a:t>
                      </a:r>
                    </a:p>
                    <a:p>
                      <a:pPr marL="285750" indent="-285750" algn="l">
                        <a:buFont typeface="Arial" panose="020B0604020202020204" pitchFamily="34" charset="0"/>
                        <a:buChar char="•"/>
                      </a:pPr>
                      <a:r>
                        <a:rPr lang="en-CA" sz="1600" dirty="0">
                          <a:solidFill>
                            <a:schemeClr val="tx1"/>
                          </a:solidFill>
                        </a:rPr>
                        <a:t>Secures resources for the project ($+FTEs)</a:t>
                      </a:r>
                    </a:p>
                  </a:txBody>
                  <a:tcPr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gn="l">
                        <a:lnSpc>
                          <a:spcPct val="107000"/>
                        </a:lnSpc>
                        <a:buFont typeface="Arial" panose="020B0604020202020204" pitchFamily="34" charset="0"/>
                        <a:buChar char="•"/>
                      </a:pPr>
                      <a:r>
                        <a:rPr lang="en-CA" sz="1600" dirty="0">
                          <a:solidFill>
                            <a:schemeClr val="tx1"/>
                          </a:solidFill>
                        </a:rPr>
                        <a:t>Participates actively and visibly </a:t>
                      </a:r>
                    </a:p>
                    <a:p>
                      <a:pPr marL="285750" indent="-285750" algn="l">
                        <a:lnSpc>
                          <a:spcPct val="107000"/>
                        </a:lnSpc>
                        <a:spcAft>
                          <a:spcPts val="0"/>
                        </a:spcAft>
                        <a:buFont typeface="Arial" panose="020B0604020202020204" pitchFamily="34" charset="0"/>
                        <a:buChar char="•"/>
                      </a:pPr>
                      <a:r>
                        <a:rPr lang="en-CA" sz="1600" dirty="0">
                          <a:solidFill>
                            <a:schemeClr val="tx1"/>
                          </a:solidFill>
                        </a:rPr>
                        <a:t>Early adopter of the change, adapts quickly and advocates for the change</a:t>
                      </a:r>
                    </a:p>
                    <a:p>
                      <a:pPr marL="285750" indent="-285750" algn="l">
                        <a:lnSpc>
                          <a:spcPct val="107000"/>
                        </a:lnSpc>
                        <a:spcAft>
                          <a:spcPts val="0"/>
                        </a:spcAft>
                        <a:buFont typeface="Arial" panose="020B0604020202020204" pitchFamily="34" charset="0"/>
                        <a:buChar char="•"/>
                      </a:pPr>
                      <a:r>
                        <a:rPr lang="en-CA" sz="1600" dirty="0">
                          <a:solidFill>
                            <a:schemeClr val="tx1"/>
                          </a:solidFill>
                        </a:rPr>
                        <a:t>Demonstrates commitment by building a coalition of support</a:t>
                      </a:r>
                    </a:p>
                    <a:p>
                      <a:pPr algn="l"/>
                      <a:endParaRPr lang="en-CA" sz="1600" dirty="0">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Rectangle 8"/>
          <p:cNvSpPr/>
          <p:nvPr/>
        </p:nvSpPr>
        <p:spPr>
          <a:xfrm>
            <a:off x="2860040" y="1385888"/>
            <a:ext cx="8655064" cy="646331"/>
          </a:xfrm>
          <a:prstGeom prst="rect">
            <a:avLst/>
          </a:prstGeom>
        </p:spPr>
        <p:txBody>
          <a:bodyPr wrap="square">
            <a:spAutoFit/>
          </a:bodyPr>
          <a:lstStyle/>
          <a:p>
            <a:pPr algn="ctr">
              <a:spcAft>
                <a:spcPts val="800"/>
              </a:spcAft>
              <a:tabLst>
                <a:tab pos="457200" algn="l"/>
                <a:tab pos="589280" algn="l"/>
              </a:tabLst>
            </a:pPr>
            <a:r>
              <a:rPr lang="en-US" dirty="0">
                <a:cs typeface="Arial" panose="020B0604020202020204" pitchFamily="34" charset="0"/>
              </a:rPr>
              <a:t>Engage </a:t>
            </a:r>
            <a:r>
              <a:rPr lang="en-US" b="1" dirty="0">
                <a:cs typeface="Arial" panose="020B0604020202020204" pitchFamily="34" charset="0"/>
              </a:rPr>
              <a:t>leadership</a:t>
            </a:r>
            <a:r>
              <a:rPr lang="en-US" dirty="0">
                <a:cs typeface="Arial" panose="020B0604020202020204" pitchFamily="34" charset="0"/>
              </a:rPr>
              <a:t> and get their commitment to the workplace change. They should be committed to the vision, ready to support the change and become </a:t>
            </a:r>
            <a:r>
              <a:rPr lang="en-US" b="1" dirty="0">
                <a:cs typeface="Arial" panose="020B0604020202020204" pitchFamily="34" charset="0"/>
              </a:rPr>
              <a:t>change champions</a:t>
            </a:r>
            <a:r>
              <a:rPr lang="en-US" dirty="0">
                <a:cs typeface="Arial" panose="020B0604020202020204" pitchFamily="34" charset="0"/>
              </a:rPr>
              <a:t>.</a:t>
            </a:r>
          </a:p>
        </p:txBody>
      </p:sp>
      <p:sp>
        <p:nvSpPr>
          <p:cNvPr id="16" name="Chevron 15"/>
          <p:cNvSpPr/>
          <p:nvPr/>
        </p:nvSpPr>
        <p:spPr>
          <a:xfrm>
            <a:off x="2940957" y="1435763"/>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5" name="Picture 14"/>
          <p:cNvPicPr>
            <a:picLocks noChangeAspect="1"/>
          </p:cNvPicPr>
          <p:nvPr/>
        </p:nvPicPr>
        <p:blipFill rotWithShape="1">
          <a:blip r:embed="rId3"/>
          <a:srcRect t="3700" b="4968"/>
          <a:stretch/>
        </p:blipFill>
        <p:spPr>
          <a:xfrm>
            <a:off x="508759" y="1435763"/>
            <a:ext cx="2432198" cy="568258"/>
          </a:xfrm>
          <a:prstGeom prst="rect">
            <a:avLst/>
          </a:prstGeom>
        </p:spPr>
      </p:pic>
      <p:sp>
        <p:nvSpPr>
          <p:cNvPr id="2" name="Title 1"/>
          <p:cNvSpPr>
            <a:spLocks noGrp="1"/>
          </p:cNvSpPr>
          <p:nvPr>
            <p:ph type="title"/>
          </p:nvPr>
        </p:nvSpPr>
        <p:spPr/>
        <p:txBody>
          <a:bodyPr/>
          <a:lstStyle/>
          <a:p>
            <a:r>
              <a:rPr lang="en-CA" dirty="0">
                <a:solidFill>
                  <a:schemeClr val="accent2"/>
                </a:solidFill>
              </a:rPr>
              <a:t>Build the foundation</a:t>
            </a:r>
            <a:r>
              <a:rPr lang="en-CA" dirty="0"/>
              <a:t>… leadership onboarding</a:t>
            </a:r>
          </a:p>
        </p:txBody>
      </p:sp>
    </p:spTree>
    <p:extLst>
      <p:ext uri="{BB962C8B-B14F-4D97-AF65-F5344CB8AC3E}">
        <p14:creationId xmlns:p14="http://schemas.microsoft.com/office/powerpoint/2010/main" val="38491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2"/>
                </a:solidFill>
              </a:rPr>
              <a:t>Build the foundation</a:t>
            </a:r>
            <a:r>
              <a:rPr lang="en-CA" dirty="0"/>
              <a:t>… defining a vision</a:t>
            </a:r>
          </a:p>
        </p:txBody>
      </p:sp>
      <p:pic>
        <p:nvPicPr>
          <p:cNvPr id="3" name="Picture 2"/>
          <p:cNvPicPr>
            <a:picLocks noChangeAspect="1"/>
          </p:cNvPicPr>
          <p:nvPr/>
        </p:nvPicPr>
        <p:blipFill>
          <a:blip r:embed="rId3"/>
          <a:stretch>
            <a:fillRect/>
          </a:stretch>
        </p:blipFill>
        <p:spPr>
          <a:xfrm>
            <a:off x="1674201" y="3687445"/>
            <a:ext cx="2298130" cy="1371064"/>
          </a:xfrm>
          <a:prstGeom prst="rect">
            <a:avLst/>
          </a:prstGeom>
        </p:spPr>
      </p:pic>
      <p:pic>
        <p:nvPicPr>
          <p:cNvPr id="4" name="Picture 3"/>
          <p:cNvPicPr>
            <a:picLocks noChangeAspect="1"/>
          </p:cNvPicPr>
          <p:nvPr/>
        </p:nvPicPr>
        <p:blipFill>
          <a:blip r:embed="rId4"/>
          <a:stretch>
            <a:fillRect/>
          </a:stretch>
        </p:blipFill>
        <p:spPr>
          <a:xfrm>
            <a:off x="355558" y="2831976"/>
            <a:ext cx="1500503" cy="1678263"/>
          </a:xfrm>
          <a:prstGeom prst="rect">
            <a:avLst/>
          </a:prstGeom>
        </p:spPr>
      </p:pic>
      <p:sp>
        <p:nvSpPr>
          <p:cNvPr id="7" name="TextBox 6"/>
          <p:cNvSpPr txBox="1"/>
          <p:nvPr/>
        </p:nvSpPr>
        <p:spPr>
          <a:xfrm>
            <a:off x="847133" y="5332959"/>
            <a:ext cx="2906918" cy="646986"/>
          </a:xfrm>
          <a:prstGeom prst="round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CA" sz="1600" dirty="0">
                <a:solidFill>
                  <a:sysClr val="windowText" lastClr="000000"/>
                </a:solidFill>
              </a:rPr>
              <a:t>Other departmental priorities, initiatives, strategic objectives</a:t>
            </a:r>
          </a:p>
        </p:txBody>
      </p:sp>
      <p:sp>
        <p:nvSpPr>
          <p:cNvPr id="9" name="Chevron 8"/>
          <p:cNvSpPr/>
          <p:nvPr/>
        </p:nvSpPr>
        <p:spPr>
          <a:xfrm>
            <a:off x="8408322" y="2679405"/>
            <a:ext cx="559935" cy="2964936"/>
          </a:xfrm>
          <a:prstGeom prst="chevron">
            <a:avLst>
              <a:gd name="adj" fmla="val 9006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TextBox 4"/>
          <p:cNvSpPr txBox="1"/>
          <p:nvPr/>
        </p:nvSpPr>
        <p:spPr>
          <a:xfrm>
            <a:off x="4846593" y="2418925"/>
            <a:ext cx="1518301" cy="369332"/>
          </a:xfrm>
          <a:prstGeom prst="rect">
            <a:avLst/>
          </a:prstGeom>
          <a:noFill/>
        </p:spPr>
        <p:txBody>
          <a:bodyPr wrap="none" rtlCol="0">
            <a:spAutoFit/>
          </a:bodyPr>
          <a:lstStyle/>
          <a:p>
            <a:r>
              <a:rPr lang="en-US" b="1" i="1" dirty="0"/>
              <a:t>Ask yourself…</a:t>
            </a:r>
            <a:endParaRPr lang="en-CA" b="1" i="1" dirty="0"/>
          </a:p>
        </p:txBody>
      </p:sp>
      <p:sp>
        <p:nvSpPr>
          <p:cNvPr id="6" name="TextBox 5"/>
          <p:cNvSpPr txBox="1"/>
          <p:nvPr/>
        </p:nvSpPr>
        <p:spPr>
          <a:xfrm>
            <a:off x="4532267" y="2831976"/>
            <a:ext cx="4407732" cy="1107996"/>
          </a:xfrm>
          <a:prstGeom prst="rect">
            <a:avLst/>
          </a:prstGeom>
          <a:noFill/>
        </p:spPr>
        <p:txBody>
          <a:bodyPr wrap="square" rtlCol="0">
            <a:spAutoFit/>
          </a:bodyPr>
          <a:lstStyle/>
          <a:p>
            <a:r>
              <a:rPr lang="en-US" b="1" dirty="0">
                <a:solidFill>
                  <a:schemeClr val="accent2">
                    <a:lumMod val="60000"/>
                    <a:lumOff val="40000"/>
                  </a:schemeClr>
                </a:solidFill>
              </a:rPr>
              <a:t>ORGANIZATIONAL GOAL</a:t>
            </a:r>
          </a:p>
          <a:p>
            <a:pPr marL="285750" indent="-285750">
              <a:buFont typeface="Arial" panose="020B0604020202020204" pitchFamily="34" charset="0"/>
              <a:buChar char="•"/>
            </a:pPr>
            <a:r>
              <a:rPr lang="en-US" sz="1600" dirty="0"/>
              <a:t>What do we hope to achieve?</a:t>
            </a:r>
          </a:p>
          <a:p>
            <a:pPr marL="285750" indent="-285750">
              <a:buFont typeface="Arial" panose="020B0604020202020204" pitchFamily="34" charset="0"/>
              <a:buChar char="•"/>
            </a:pPr>
            <a:r>
              <a:rPr lang="en-US" sz="1600" dirty="0"/>
              <a:t>What are the workplace objectives?</a:t>
            </a:r>
          </a:p>
          <a:p>
            <a:pPr marL="285750" indent="-285750">
              <a:buFont typeface="Arial" panose="020B0604020202020204" pitchFamily="34" charset="0"/>
              <a:buChar char="•"/>
            </a:pPr>
            <a:r>
              <a:rPr lang="en-US" sz="1600" dirty="0"/>
              <a:t>What is our vision for the future workplace?</a:t>
            </a:r>
            <a:endParaRPr lang="en-CA" sz="1600" dirty="0"/>
          </a:p>
        </p:txBody>
      </p:sp>
      <p:sp>
        <p:nvSpPr>
          <p:cNvPr id="11" name="TextBox 10"/>
          <p:cNvSpPr txBox="1"/>
          <p:nvPr/>
        </p:nvSpPr>
        <p:spPr>
          <a:xfrm>
            <a:off x="4532266" y="3906775"/>
            <a:ext cx="2866362" cy="615553"/>
          </a:xfrm>
          <a:prstGeom prst="rect">
            <a:avLst/>
          </a:prstGeom>
          <a:noFill/>
        </p:spPr>
        <p:txBody>
          <a:bodyPr wrap="none" rtlCol="0">
            <a:spAutoFit/>
          </a:bodyPr>
          <a:lstStyle/>
          <a:p>
            <a:r>
              <a:rPr lang="en-US" b="1" dirty="0">
                <a:solidFill>
                  <a:schemeClr val="accent2">
                    <a:lumMod val="60000"/>
                    <a:lumOff val="40000"/>
                  </a:schemeClr>
                </a:solidFill>
              </a:rPr>
              <a:t>ORGANIZATIONAL BENEFITS</a:t>
            </a:r>
          </a:p>
          <a:p>
            <a:pPr marL="285750" indent="-285750">
              <a:buFont typeface="Arial" panose="020B0604020202020204" pitchFamily="34" charset="0"/>
              <a:buChar char="•"/>
            </a:pPr>
            <a:r>
              <a:rPr lang="en-US" sz="1600" dirty="0"/>
              <a:t>How will things be better?</a:t>
            </a:r>
            <a:endParaRPr lang="en-CA" sz="1600" dirty="0"/>
          </a:p>
        </p:txBody>
      </p:sp>
      <p:sp>
        <p:nvSpPr>
          <p:cNvPr id="12" name="TextBox 11"/>
          <p:cNvSpPr txBox="1"/>
          <p:nvPr/>
        </p:nvSpPr>
        <p:spPr>
          <a:xfrm>
            <a:off x="4532266" y="4508724"/>
            <a:ext cx="4375789" cy="1107996"/>
          </a:xfrm>
          <a:prstGeom prst="rect">
            <a:avLst/>
          </a:prstGeom>
          <a:noFill/>
        </p:spPr>
        <p:txBody>
          <a:bodyPr wrap="square" rtlCol="0">
            <a:spAutoFit/>
          </a:bodyPr>
          <a:lstStyle/>
          <a:p>
            <a:r>
              <a:rPr lang="en-US" b="1" dirty="0">
                <a:solidFill>
                  <a:schemeClr val="accent2">
                    <a:lumMod val="60000"/>
                    <a:lumOff val="40000"/>
                  </a:schemeClr>
                </a:solidFill>
              </a:rPr>
              <a:t>IMPACT TO STAKEHOLDERS</a:t>
            </a:r>
          </a:p>
          <a:p>
            <a:pPr marL="285750" indent="-285750">
              <a:buFont typeface="Arial" panose="020B0604020202020204" pitchFamily="34" charset="0"/>
              <a:buChar char="•"/>
            </a:pPr>
            <a:r>
              <a:rPr lang="en-US" sz="1600" dirty="0"/>
              <a:t>What are the expected benefits?</a:t>
            </a:r>
          </a:p>
          <a:p>
            <a:pPr marL="285750" indent="-285750">
              <a:buFont typeface="Arial" panose="020B0604020202020204" pitchFamily="34" charset="0"/>
              <a:buChar char="•"/>
            </a:pPr>
            <a:r>
              <a:rPr lang="en-US" sz="1600" dirty="0"/>
              <a:t>What are the potential consequences or impacts?</a:t>
            </a:r>
          </a:p>
        </p:txBody>
      </p:sp>
      <p:sp>
        <p:nvSpPr>
          <p:cNvPr id="13" name="TextBox 12"/>
          <p:cNvSpPr txBox="1"/>
          <p:nvPr/>
        </p:nvSpPr>
        <p:spPr>
          <a:xfrm>
            <a:off x="4545200" y="5582144"/>
            <a:ext cx="2870786" cy="615553"/>
          </a:xfrm>
          <a:prstGeom prst="rect">
            <a:avLst/>
          </a:prstGeom>
          <a:noFill/>
        </p:spPr>
        <p:txBody>
          <a:bodyPr wrap="none" rtlCol="0">
            <a:spAutoFit/>
          </a:bodyPr>
          <a:lstStyle/>
          <a:p>
            <a:r>
              <a:rPr lang="en-US" b="1" dirty="0">
                <a:solidFill>
                  <a:schemeClr val="accent2">
                    <a:lumMod val="60000"/>
                    <a:lumOff val="40000"/>
                  </a:schemeClr>
                </a:solidFill>
              </a:rPr>
              <a:t>SUCCESS MEASURES (KPI)</a:t>
            </a:r>
          </a:p>
          <a:p>
            <a:pPr marL="285750" indent="-285750">
              <a:buFont typeface="Arial" panose="020B0604020202020204" pitchFamily="34" charset="0"/>
              <a:buChar char="•"/>
            </a:pPr>
            <a:r>
              <a:rPr lang="en-US" sz="1600" dirty="0"/>
              <a:t>What does success look like?</a:t>
            </a:r>
            <a:endParaRPr lang="en-CA" sz="1600" dirty="0"/>
          </a:p>
        </p:txBody>
      </p:sp>
      <p:sp>
        <p:nvSpPr>
          <p:cNvPr id="14" name="Oval 13"/>
          <p:cNvSpPr/>
          <p:nvPr/>
        </p:nvSpPr>
        <p:spPr>
          <a:xfrm>
            <a:off x="476089" y="2286954"/>
            <a:ext cx="494652" cy="4946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latin typeface="+mj-lt"/>
                <a:cs typeface="Arial" panose="020B0604020202020204" pitchFamily="34" charset="0"/>
              </a:rPr>
              <a:t>1</a:t>
            </a:r>
          </a:p>
        </p:txBody>
      </p:sp>
      <p:sp>
        <p:nvSpPr>
          <p:cNvPr id="15" name="TextBox 14"/>
          <p:cNvSpPr txBox="1"/>
          <p:nvPr/>
        </p:nvSpPr>
        <p:spPr>
          <a:xfrm>
            <a:off x="937254" y="2386417"/>
            <a:ext cx="2816797" cy="369332"/>
          </a:xfrm>
          <a:prstGeom prst="rect">
            <a:avLst/>
          </a:prstGeom>
          <a:noFill/>
        </p:spPr>
        <p:txBody>
          <a:bodyPr wrap="none" rtlCol="0">
            <a:spAutoFit/>
          </a:bodyPr>
          <a:lstStyle/>
          <a:p>
            <a:r>
              <a:rPr lang="en-US" b="1" i="1" dirty="0"/>
              <a:t>Look at the bigger picture…</a:t>
            </a:r>
            <a:endParaRPr lang="en-CA" b="1" i="1" dirty="0"/>
          </a:p>
        </p:txBody>
      </p:sp>
      <p:sp>
        <p:nvSpPr>
          <p:cNvPr id="16" name="Oval 15"/>
          <p:cNvSpPr/>
          <p:nvPr/>
        </p:nvSpPr>
        <p:spPr>
          <a:xfrm>
            <a:off x="4399854" y="2373926"/>
            <a:ext cx="446740" cy="4467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latin typeface="+mj-lt"/>
                <a:cs typeface="Arial" panose="020B0604020202020204" pitchFamily="34" charset="0"/>
              </a:rPr>
              <a:t>2</a:t>
            </a:r>
          </a:p>
        </p:txBody>
      </p:sp>
      <p:sp>
        <p:nvSpPr>
          <p:cNvPr id="18" name="7-Point Star 17"/>
          <p:cNvSpPr/>
          <p:nvPr/>
        </p:nvSpPr>
        <p:spPr>
          <a:xfrm>
            <a:off x="9203463" y="2755749"/>
            <a:ext cx="2513105" cy="2207741"/>
          </a:xfrm>
          <a:prstGeom prst="star7">
            <a:avLst>
              <a:gd name="adj" fmla="val 35573"/>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YOUR FUTURE WORKPLACE VISION</a:t>
            </a:r>
            <a:endParaRPr lang="en-CA" b="1" dirty="0"/>
          </a:p>
        </p:txBody>
      </p:sp>
      <p:pic>
        <p:nvPicPr>
          <p:cNvPr id="8" name="Picture 7"/>
          <p:cNvPicPr>
            <a:picLocks noChangeAspect="1"/>
          </p:cNvPicPr>
          <p:nvPr/>
        </p:nvPicPr>
        <p:blipFill>
          <a:blip r:embed="rId5"/>
          <a:stretch>
            <a:fillRect/>
          </a:stretch>
        </p:blipFill>
        <p:spPr>
          <a:xfrm>
            <a:off x="577500" y="1442449"/>
            <a:ext cx="2337464" cy="562088"/>
          </a:xfrm>
          <a:prstGeom prst="rect">
            <a:avLst/>
          </a:prstGeom>
        </p:spPr>
      </p:pic>
      <p:sp>
        <p:nvSpPr>
          <p:cNvPr id="20" name="Chevron 19"/>
          <p:cNvSpPr/>
          <p:nvPr/>
        </p:nvSpPr>
        <p:spPr>
          <a:xfrm rot="5400000">
            <a:off x="1642309" y="1711480"/>
            <a:ext cx="207847" cy="927170"/>
          </a:xfrm>
          <a:prstGeom prst="chevron">
            <a:avLst>
              <a:gd name="adj" fmla="val 763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67988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2"/>
                </a:solidFill>
              </a:rPr>
              <a:t>Build the foundation</a:t>
            </a:r>
            <a:r>
              <a:rPr lang="en-CA" dirty="0"/>
              <a:t>… creating the integrated project team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385" y="2254668"/>
            <a:ext cx="4055144" cy="3871556"/>
          </a:xfrm>
          <a:prstGeom prst="rect">
            <a:avLst/>
          </a:prstGeom>
        </p:spPr>
      </p:pic>
      <p:sp>
        <p:nvSpPr>
          <p:cNvPr id="6" name="Rectangle 5"/>
          <p:cNvSpPr/>
          <p:nvPr/>
        </p:nvSpPr>
        <p:spPr>
          <a:xfrm>
            <a:off x="3104707" y="1385888"/>
            <a:ext cx="8217354" cy="923330"/>
          </a:xfrm>
          <a:prstGeom prst="rect">
            <a:avLst/>
          </a:prstGeom>
        </p:spPr>
        <p:txBody>
          <a:bodyPr wrap="square">
            <a:spAutoFit/>
          </a:bodyPr>
          <a:lstStyle/>
          <a:p>
            <a:pPr lvl="0" algn="ctr"/>
            <a:r>
              <a:rPr lang="en-CA" dirty="0">
                <a:cs typeface="Arial" panose="020B0604020202020204" pitchFamily="34" charset="0"/>
              </a:rPr>
              <a:t>The </a:t>
            </a:r>
            <a:r>
              <a:rPr lang="en-CA" b="1" dirty="0">
                <a:cs typeface="Arial" panose="020B0604020202020204" pitchFamily="34" charset="0"/>
              </a:rPr>
              <a:t>key enablers </a:t>
            </a:r>
            <a:r>
              <a:rPr lang="en-CA" dirty="0">
                <a:cs typeface="Arial" panose="020B0604020202020204" pitchFamily="34" charset="0"/>
              </a:rPr>
              <a:t>of the modern workplace – </a:t>
            </a:r>
            <a:r>
              <a:rPr lang="en-CA" dirty="0">
                <a:solidFill>
                  <a:schemeClr val="accent2"/>
                </a:solidFill>
                <a:cs typeface="Arial" panose="020B0604020202020204" pitchFamily="34" charset="0"/>
              </a:rPr>
              <a:t>Information Technology, Information Management, Human Resources (including Occupational Health and Safety), Security, and Facilities </a:t>
            </a:r>
            <a:r>
              <a:rPr lang="en-CA" dirty="0">
                <a:cs typeface="Arial" panose="020B0604020202020204" pitchFamily="34" charset="0"/>
              </a:rPr>
              <a:t>– must be aligned to the organization’s vision for the workplace. </a:t>
            </a:r>
          </a:p>
        </p:txBody>
      </p:sp>
      <p:sp>
        <p:nvSpPr>
          <p:cNvPr id="9" name="TextBox 8"/>
          <p:cNvSpPr txBox="1"/>
          <p:nvPr/>
        </p:nvSpPr>
        <p:spPr>
          <a:xfrm>
            <a:off x="5481981" y="3128617"/>
            <a:ext cx="4861884" cy="2123658"/>
          </a:xfrm>
          <a:prstGeom prst="rect">
            <a:avLst/>
          </a:prstGeom>
          <a:solidFill>
            <a:schemeClr val="accent2">
              <a:lumMod val="20000"/>
              <a:lumOff val="80000"/>
            </a:schemeClr>
          </a:solidFill>
        </p:spPr>
        <p:txBody>
          <a:bodyPr wrap="square" rtlCol="0">
            <a:spAutoFit/>
          </a:bodyPr>
          <a:lstStyle/>
          <a:p>
            <a:r>
              <a:rPr lang="en-US" b="1" i="1" dirty="0"/>
              <a:t>Ask yourself…</a:t>
            </a:r>
          </a:p>
          <a:p>
            <a:endParaRPr lang="en-US" b="1" i="1" dirty="0"/>
          </a:p>
          <a:p>
            <a:r>
              <a:rPr lang="en-CA" sz="1600" i="1" dirty="0"/>
              <a:t>Are resources available:</a:t>
            </a:r>
          </a:p>
          <a:p>
            <a:pPr marL="285750" indent="-285750">
              <a:buFont typeface="Arial" panose="020B0604020202020204" pitchFamily="34" charset="0"/>
              <a:buChar char="•"/>
            </a:pPr>
            <a:r>
              <a:rPr lang="en-CA" sz="1600" i="1" dirty="0"/>
              <a:t>to implement the key enabling elements?</a:t>
            </a:r>
          </a:p>
          <a:p>
            <a:pPr marL="285750" indent="-285750">
              <a:buFont typeface="Arial" panose="020B0604020202020204" pitchFamily="34" charset="0"/>
              <a:buChar char="•"/>
            </a:pPr>
            <a:r>
              <a:rPr lang="en-CA" sz="1600" i="1" dirty="0"/>
              <a:t>to manage </a:t>
            </a:r>
            <a:r>
              <a:rPr lang="en-CA" sz="1600" b="1" i="1" dirty="0"/>
              <a:t>the integration </a:t>
            </a:r>
            <a:r>
              <a:rPr lang="en-CA" sz="1600" i="1" dirty="0"/>
              <a:t>of all the key enablers?</a:t>
            </a:r>
          </a:p>
          <a:p>
            <a:pPr marL="285750" indent="-285750">
              <a:buFont typeface="Arial" panose="020B0604020202020204" pitchFamily="34" charset="0"/>
              <a:buChar char="•"/>
            </a:pPr>
            <a:r>
              <a:rPr lang="en-CA" sz="1600" i="1" dirty="0"/>
              <a:t>to provide training to employees?</a:t>
            </a:r>
          </a:p>
          <a:p>
            <a:pPr marL="285750" indent="-285750">
              <a:buFont typeface="Arial" panose="020B0604020202020204" pitchFamily="34" charset="0"/>
              <a:buChar char="•"/>
            </a:pPr>
            <a:r>
              <a:rPr lang="en-CA" sz="1600" i="1" dirty="0"/>
              <a:t>to provide communication advice and develop communications products?</a:t>
            </a:r>
          </a:p>
        </p:txBody>
      </p:sp>
      <p:pic>
        <p:nvPicPr>
          <p:cNvPr id="3" name="Picture 2"/>
          <p:cNvPicPr>
            <a:picLocks noChangeAspect="1"/>
          </p:cNvPicPr>
          <p:nvPr/>
        </p:nvPicPr>
        <p:blipFill rotWithShape="1">
          <a:blip r:embed="rId4"/>
          <a:srcRect l="-144" t="2385" b="4373"/>
          <a:stretch/>
        </p:blipFill>
        <p:spPr>
          <a:xfrm>
            <a:off x="574158" y="1443090"/>
            <a:ext cx="2319800" cy="561447"/>
          </a:xfrm>
          <a:prstGeom prst="rect">
            <a:avLst/>
          </a:prstGeom>
        </p:spPr>
      </p:pic>
      <p:sp>
        <p:nvSpPr>
          <p:cNvPr id="10" name="Chevron 9"/>
          <p:cNvSpPr/>
          <p:nvPr/>
        </p:nvSpPr>
        <p:spPr>
          <a:xfrm>
            <a:off x="2940957" y="1435763"/>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211378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solidFill>
                  <a:schemeClr val="accent2"/>
                </a:solidFill>
              </a:rPr>
              <a:t>Build the foundation</a:t>
            </a:r>
            <a:r>
              <a:rPr lang="en-CA" dirty="0"/>
              <a:t>… setting up governance and working groups</a:t>
            </a:r>
          </a:p>
        </p:txBody>
      </p:sp>
      <p:sp>
        <p:nvSpPr>
          <p:cNvPr id="5" name="Rectangle 4"/>
          <p:cNvSpPr/>
          <p:nvPr/>
        </p:nvSpPr>
        <p:spPr>
          <a:xfrm>
            <a:off x="3184489" y="1459045"/>
            <a:ext cx="7761673" cy="646331"/>
          </a:xfrm>
          <a:prstGeom prst="rect">
            <a:avLst/>
          </a:prstGeom>
        </p:spPr>
        <p:txBody>
          <a:bodyPr wrap="square">
            <a:spAutoFit/>
          </a:bodyPr>
          <a:lstStyle/>
          <a:p>
            <a:pPr>
              <a:spcAft>
                <a:spcPts val="800"/>
              </a:spcAft>
              <a:tabLst>
                <a:tab pos="457200" algn="l"/>
                <a:tab pos="589280" algn="l"/>
              </a:tabLst>
            </a:pPr>
            <a:r>
              <a:rPr lang="en-US" dirty="0">
                <a:cs typeface="Arial"/>
              </a:rPr>
              <a:t>Establish </a:t>
            </a:r>
            <a:r>
              <a:rPr lang="en-US" b="1" dirty="0">
                <a:cs typeface="Arial"/>
              </a:rPr>
              <a:t>governance</a:t>
            </a:r>
            <a:r>
              <a:rPr lang="en-US" dirty="0">
                <a:cs typeface="Arial"/>
              </a:rPr>
              <a:t>; committees and working groups that will support the delivery of the workplace modernization project. </a:t>
            </a:r>
            <a:endParaRPr lang="en-US" b="1" dirty="0">
              <a:cs typeface="Arial"/>
            </a:endParaRPr>
          </a:p>
        </p:txBody>
      </p:sp>
      <p:sp>
        <p:nvSpPr>
          <p:cNvPr id="6" name="TextBox 5"/>
          <p:cNvSpPr txBox="1"/>
          <p:nvPr/>
        </p:nvSpPr>
        <p:spPr>
          <a:xfrm>
            <a:off x="868561" y="2316694"/>
            <a:ext cx="1518301" cy="369332"/>
          </a:xfrm>
          <a:prstGeom prst="rect">
            <a:avLst/>
          </a:prstGeom>
          <a:noFill/>
        </p:spPr>
        <p:txBody>
          <a:bodyPr wrap="none" rtlCol="0">
            <a:spAutoFit/>
          </a:bodyPr>
          <a:lstStyle/>
          <a:p>
            <a:r>
              <a:rPr lang="en-US" b="1" i="1" dirty="0"/>
              <a:t>Ask yourself…</a:t>
            </a:r>
            <a:endParaRPr lang="en-CA" b="1" i="1" dirty="0"/>
          </a:p>
        </p:txBody>
      </p:sp>
      <p:graphicFrame>
        <p:nvGraphicFramePr>
          <p:cNvPr id="63" name="Diagram 62"/>
          <p:cNvGraphicFramePr/>
          <p:nvPr/>
        </p:nvGraphicFramePr>
        <p:xfrm>
          <a:off x="887471" y="2724457"/>
          <a:ext cx="10293422" cy="292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a:srcRect t="3719" b="2274"/>
          <a:stretch/>
        </p:blipFill>
        <p:spPr>
          <a:xfrm>
            <a:off x="551507" y="1470990"/>
            <a:ext cx="2347516" cy="581093"/>
          </a:xfrm>
          <a:prstGeom prst="rect">
            <a:avLst/>
          </a:prstGeom>
        </p:spPr>
      </p:pic>
      <p:sp>
        <p:nvSpPr>
          <p:cNvPr id="8" name="Chevron 7"/>
          <p:cNvSpPr/>
          <p:nvPr/>
        </p:nvSpPr>
        <p:spPr>
          <a:xfrm>
            <a:off x="2940957" y="1435763"/>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4121500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endParaRPr lang="en-CA" dirty="0"/>
          </a:p>
        </p:txBody>
      </p:sp>
      <p:sp>
        <p:nvSpPr>
          <p:cNvPr id="4" name="TextBox 3"/>
          <p:cNvSpPr txBox="1"/>
          <p:nvPr/>
        </p:nvSpPr>
        <p:spPr>
          <a:xfrm>
            <a:off x="466743" y="1528675"/>
            <a:ext cx="11154644" cy="5262979"/>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CA" sz="2400" dirty="0">
                <a:latin typeface="Arial" panose="020B0604020202020204" pitchFamily="34" charset="0"/>
                <a:cs typeface="Arial" panose="020B0604020202020204" pitchFamily="34" charset="0"/>
              </a:rPr>
              <a:t>The GCworkplace vision</a:t>
            </a:r>
          </a:p>
          <a:p>
            <a:pPr marL="342900" indent="-342900">
              <a:lnSpc>
                <a:spcPct val="150000"/>
              </a:lnSpc>
              <a:buFont typeface="Wingdings" panose="05000000000000000000" pitchFamily="2" charset="2"/>
              <a:buChar char="v"/>
            </a:pPr>
            <a:r>
              <a:rPr lang="en-CA" sz="2400" dirty="0">
                <a:latin typeface="Arial" panose="020B0604020202020204" pitchFamily="34" charset="0"/>
                <a:cs typeface="Arial" panose="020B0604020202020204" pitchFamily="34" charset="0"/>
              </a:rPr>
              <a:t>Introduction to the Roadmap</a:t>
            </a:r>
            <a:r>
              <a:rPr lang="fr-CA" sz="2400" dirty="0">
                <a:latin typeface="Arial" panose="020B0604020202020204" pitchFamily="34" charset="0"/>
                <a:cs typeface="Arial" panose="020B0604020202020204" pitchFamily="34" charset="0"/>
              </a:rPr>
              <a:t>	</a:t>
            </a:r>
          </a:p>
          <a:p>
            <a:pPr marL="342900" indent="-342900">
              <a:lnSpc>
                <a:spcPct val="150000"/>
              </a:lnSpc>
              <a:buFont typeface="Wingdings" panose="05000000000000000000" pitchFamily="2" charset="2"/>
              <a:buChar char="v"/>
            </a:pPr>
            <a:r>
              <a:rPr lang="fr-CA" sz="2400" dirty="0">
                <a:latin typeface="Arial" panose="020B0604020202020204" pitchFamily="34" charset="0"/>
                <a:cs typeface="Arial" panose="020B0604020202020204" pitchFamily="34" charset="0"/>
              </a:rPr>
              <a:t>GCworkplace key design </a:t>
            </a:r>
            <a:r>
              <a:rPr lang="fr-CA" sz="2400" dirty="0" err="1">
                <a:latin typeface="Arial" panose="020B0604020202020204" pitchFamily="34" charset="0"/>
                <a:cs typeface="Arial" panose="020B0604020202020204" pitchFamily="34" charset="0"/>
              </a:rPr>
              <a:t>principles</a:t>
            </a:r>
            <a:endParaRPr lang="en-CA"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v"/>
            </a:pPr>
            <a:r>
              <a:rPr lang="en-CA" sz="2400" dirty="0">
                <a:latin typeface="Arial" panose="020B0604020202020204" pitchFamily="34" charset="0"/>
                <a:cs typeface="Arial" panose="020B0604020202020204" pitchFamily="34" charset="0"/>
              </a:rPr>
              <a:t>What are the first steps in planning your workplace modernization program</a:t>
            </a:r>
          </a:p>
          <a:p>
            <a:pPr marL="342900" indent="-342900">
              <a:lnSpc>
                <a:spcPct val="150000"/>
              </a:lnSpc>
              <a:buFont typeface="Wingdings" panose="05000000000000000000" pitchFamily="2" charset="2"/>
              <a:buChar char="v"/>
            </a:pPr>
            <a:r>
              <a:rPr lang="en-CA" sz="2400" dirty="0">
                <a:latin typeface="Arial" panose="020B0604020202020204" pitchFamily="34" charset="0"/>
                <a:cs typeface="Arial" panose="020B0604020202020204" pitchFamily="34" charset="0"/>
              </a:rPr>
              <a:t>How can we support</a:t>
            </a:r>
          </a:p>
          <a:p>
            <a:pPr marL="342900" indent="-342900">
              <a:lnSpc>
                <a:spcPct val="15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Annex A: Change Management</a:t>
            </a:r>
          </a:p>
          <a:p>
            <a:pPr marL="342900" indent="-342900">
              <a:lnSpc>
                <a:spcPct val="150000"/>
              </a:lnSpc>
              <a:buFont typeface="Wingdings" panose="05000000000000000000" pitchFamily="2" charset="2"/>
              <a:buChar char="v"/>
            </a:pPr>
            <a:r>
              <a:rPr lang="en-US" sz="2400" dirty="0">
                <a:latin typeface="Arial" panose="020B0604020202020204" pitchFamily="34" charset="0"/>
                <a:cs typeface="Arial" panose="020B0604020202020204" pitchFamily="34" charset="0"/>
              </a:rPr>
              <a:t>Annex B: Interior Design</a:t>
            </a:r>
            <a:endParaRPr lang="en-CA" sz="2400" dirty="0">
              <a:latin typeface="Arial" panose="020B0604020202020204" pitchFamily="34" charset="0"/>
              <a:cs typeface="Arial" panose="020B0604020202020204" pitchFamily="34" charset="0"/>
            </a:endParaRPr>
          </a:p>
          <a:p>
            <a:endParaRPr lang="en-CA" sz="2800" dirty="0">
              <a:cs typeface="Arial" panose="020B0604020202020204" pitchFamily="34" charset="0"/>
            </a:endParaRPr>
          </a:p>
          <a:p>
            <a:r>
              <a:rPr lang="en-US" sz="2800" dirty="0">
                <a:cs typeface="Arial" panose="020B0604020202020204" pitchFamily="34" charset="0"/>
              </a:rPr>
              <a:t>	</a:t>
            </a:r>
            <a:endParaRPr lang="en-CA" sz="2800" dirty="0">
              <a:cs typeface="Arial" panose="020B0604020202020204" pitchFamily="34" charset="0"/>
            </a:endParaRPr>
          </a:p>
          <a:p>
            <a:r>
              <a:rPr lang="en-CA" sz="2800" dirty="0">
                <a:cs typeface="Arial" panose="020B0604020202020204" pitchFamily="34" charset="0"/>
              </a:rPr>
              <a:t>	</a:t>
            </a:r>
          </a:p>
        </p:txBody>
      </p:sp>
    </p:spTree>
    <p:extLst>
      <p:ext uri="{BB962C8B-B14F-4D97-AF65-F5344CB8AC3E}">
        <p14:creationId xmlns:p14="http://schemas.microsoft.com/office/powerpoint/2010/main" val="144040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6684962" cy="1422580"/>
          </a:xfrm>
        </p:spPr>
        <p:txBody>
          <a:bodyPr>
            <a:normAutofit/>
          </a:bodyPr>
          <a:lstStyle/>
          <a:p>
            <a:r>
              <a:rPr lang="en-US" dirty="0">
                <a:solidFill>
                  <a:schemeClr val="accent2"/>
                </a:solidFill>
              </a:rPr>
              <a:t>How can we support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3224193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46" y="541578"/>
            <a:ext cx="11006345" cy="835027"/>
          </a:xfrm>
        </p:spPr>
        <p:txBody>
          <a:bodyPr>
            <a:normAutofit/>
          </a:bodyPr>
          <a:lstStyle/>
          <a:p>
            <a:r>
              <a:rPr lang="en-US" dirty="0"/>
              <a:t>Transformation and Enablement team – R&amp;R</a:t>
            </a:r>
            <a:endParaRPr lang="en-CA" dirty="0">
              <a:solidFill>
                <a:schemeClr val="accent5"/>
              </a:solidFill>
            </a:endParaRPr>
          </a:p>
        </p:txBody>
      </p:sp>
      <p:sp>
        <p:nvSpPr>
          <p:cNvPr id="9" name="Content Placeholder 4"/>
          <p:cNvSpPr txBox="1">
            <a:spLocks/>
          </p:cNvSpPr>
          <p:nvPr/>
        </p:nvSpPr>
        <p:spPr>
          <a:xfrm>
            <a:off x="596267" y="1510793"/>
            <a:ext cx="11028966" cy="119000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sz="1050" b="1" i="1" dirty="0">
              <a:solidFill>
                <a:srgbClr val="17455C"/>
              </a:solidFill>
            </a:endParaRPr>
          </a:p>
          <a:p>
            <a:pPr marL="0" indent="0">
              <a:buFont typeface="Arial" panose="020B0604020202020204" pitchFamily="34" charset="0"/>
              <a:buNone/>
            </a:pPr>
            <a:endParaRPr lang="en-CA" sz="1050" b="1" i="1" dirty="0">
              <a:solidFill>
                <a:srgbClr val="17455C"/>
              </a:solidFill>
            </a:endParaRPr>
          </a:p>
        </p:txBody>
      </p:sp>
      <p:cxnSp>
        <p:nvCxnSpPr>
          <p:cNvPr id="12" name="Straight Connector 11"/>
          <p:cNvCxnSpPr/>
          <p:nvPr/>
        </p:nvCxnSpPr>
        <p:spPr>
          <a:xfrm flipV="1">
            <a:off x="253672" y="7101409"/>
            <a:ext cx="10698750" cy="3593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6797" y="3334496"/>
            <a:ext cx="11427905" cy="2677656"/>
          </a:xfrm>
          <a:prstGeom prst="rect">
            <a:avLst/>
          </a:prstGeom>
          <a:solidFill>
            <a:srgbClr val="DDEEF7"/>
          </a:solidFill>
        </p:spPr>
        <p:txBody>
          <a:bodyPr wrap="square" rtlCol="0">
            <a:spAutoFit/>
          </a:bodyPr>
          <a:lstStyle/>
          <a:p>
            <a:pPr marL="285750" indent="-285750">
              <a:buFont typeface="Arial" panose="020B0604020202020204" pitchFamily="34" charset="0"/>
              <a:buChar char="•"/>
            </a:pPr>
            <a:r>
              <a:rPr lang="en-US" sz="2400" dirty="0">
                <a:solidFill>
                  <a:srgbClr val="000000"/>
                </a:solidFill>
              </a:rPr>
              <a:t>Provide a tour program and </a:t>
            </a:r>
            <a:r>
              <a:rPr lang="en-US" sz="2400" dirty="0" err="1">
                <a:solidFill>
                  <a:srgbClr val="000000"/>
                </a:solidFill>
              </a:rPr>
              <a:t>GCworkplace</a:t>
            </a:r>
            <a:r>
              <a:rPr lang="en-US" sz="2400" dirty="0">
                <a:solidFill>
                  <a:srgbClr val="000000"/>
                </a:solidFill>
              </a:rPr>
              <a:t> general awareness presentations for the clients</a:t>
            </a:r>
            <a:endParaRPr lang="en-CA" sz="2400" dirty="0">
              <a:solidFill>
                <a:srgbClr val="000000"/>
              </a:solidFill>
            </a:endParaRPr>
          </a:p>
          <a:p>
            <a:pPr marL="285750" indent="-285750">
              <a:buFont typeface="Arial" panose="020B0604020202020204" pitchFamily="34" charset="0"/>
              <a:buChar char="•"/>
            </a:pPr>
            <a:r>
              <a:rPr lang="en-US" sz="2400" dirty="0">
                <a:solidFill>
                  <a:srgbClr val="000000"/>
                </a:solidFill>
              </a:rPr>
              <a:t>Connect and engage with the </a:t>
            </a:r>
            <a:r>
              <a:rPr lang="en-US" sz="2400" i="1" dirty="0">
                <a:solidFill>
                  <a:srgbClr val="000000"/>
                </a:solidFill>
              </a:rPr>
              <a:t>right </a:t>
            </a:r>
            <a:r>
              <a:rPr lang="en-US" sz="2400" dirty="0">
                <a:solidFill>
                  <a:srgbClr val="000000"/>
                </a:solidFill>
              </a:rPr>
              <a:t>leadership within client departments	</a:t>
            </a:r>
            <a:endParaRPr lang="en-CA" sz="2400" dirty="0">
              <a:solidFill>
                <a:srgbClr val="000000"/>
              </a:solidFill>
            </a:endParaRPr>
          </a:p>
          <a:p>
            <a:pPr marL="285750" indent="-285750">
              <a:buFont typeface="Arial" panose="020B0604020202020204" pitchFamily="34" charset="0"/>
              <a:buChar char="•"/>
            </a:pPr>
            <a:r>
              <a:rPr lang="en-US" sz="2400" dirty="0">
                <a:solidFill>
                  <a:srgbClr val="000000"/>
                </a:solidFill>
              </a:rPr>
              <a:t>Assist in defining a workplace vision</a:t>
            </a:r>
            <a:endParaRPr lang="en-CA" sz="2400" dirty="0">
              <a:solidFill>
                <a:srgbClr val="000000"/>
              </a:solidFill>
            </a:endParaRPr>
          </a:p>
          <a:p>
            <a:pPr marL="285750" indent="-285750">
              <a:buFont typeface="Arial" panose="020B0604020202020204" pitchFamily="34" charset="0"/>
              <a:buChar char="•"/>
            </a:pPr>
            <a:r>
              <a:rPr lang="en-US" sz="2400" dirty="0">
                <a:solidFill>
                  <a:srgbClr val="000000"/>
                </a:solidFill>
              </a:rPr>
              <a:t>Promote the importance in implementing governance and employee working groups</a:t>
            </a:r>
          </a:p>
          <a:p>
            <a:pPr marL="285750" indent="-285750">
              <a:buFont typeface="Arial" panose="020B0604020202020204" pitchFamily="34" charset="0"/>
              <a:buChar char="•"/>
            </a:pPr>
            <a:r>
              <a:rPr lang="en-CA" sz="2400" dirty="0">
                <a:solidFill>
                  <a:srgbClr val="000000"/>
                </a:solidFill>
              </a:rPr>
              <a:t>Host a forum through the </a:t>
            </a:r>
            <a:r>
              <a:rPr lang="en-CA" sz="2400" dirty="0">
                <a:solidFill>
                  <a:srgbClr val="000000"/>
                </a:solidFill>
                <a:hlinkClick r:id="rId3"/>
              </a:rPr>
              <a:t>GCworkplace T&amp;E Sharing group</a:t>
            </a:r>
            <a:r>
              <a:rPr lang="en-CA" sz="2400" dirty="0">
                <a:solidFill>
                  <a:srgbClr val="000000"/>
                </a:solidFill>
              </a:rPr>
              <a:t> for all participating departments.</a:t>
            </a:r>
            <a:endParaRPr lang="en-US" sz="2400" dirty="0">
              <a:solidFill>
                <a:srgbClr val="000000"/>
              </a:solidFill>
            </a:endParaRPr>
          </a:p>
        </p:txBody>
      </p:sp>
      <p:sp>
        <p:nvSpPr>
          <p:cNvPr id="11" name="TextBox 10"/>
          <p:cNvSpPr txBox="1"/>
          <p:nvPr/>
        </p:nvSpPr>
        <p:spPr>
          <a:xfrm>
            <a:off x="1567396" y="1562219"/>
            <a:ext cx="3836897" cy="861774"/>
          </a:xfrm>
          <a:prstGeom prst="rect">
            <a:avLst/>
          </a:prstGeom>
          <a:noFill/>
        </p:spPr>
        <p:txBody>
          <a:bodyPr wrap="square" rtlCol="0">
            <a:spAutoFit/>
          </a:bodyPr>
          <a:lstStyle/>
          <a:p>
            <a:r>
              <a:rPr lang="en-US" b="1" dirty="0">
                <a:solidFill>
                  <a:srgbClr val="000000"/>
                </a:solidFill>
                <a:cs typeface="Arial" panose="020B0604020202020204" pitchFamily="34" charset="0"/>
              </a:rPr>
              <a:t>Isabelle Filion</a:t>
            </a:r>
          </a:p>
          <a:p>
            <a:r>
              <a:rPr lang="en-US" sz="1600" dirty="0">
                <a:solidFill>
                  <a:srgbClr val="000000"/>
                </a:solidFill>
                <a:cs typeface="Arial" panose="020B0604020202020204" pitchFamily="34" charset="0"/>
              </a:rPr>
              <a:t>Workplace Transformation and Enablement</a:t>
            </a:r>
          </a:p>
          <a:p>
            <a:r>
              <a:rPr lang="en-US" sz="1600" dirty="0">
                <a:solidFill>
                  <a:srgbClr val="000000"/>
                </a:solidFill>
                <a:cs typeface="Arial" panose="020B0604020202020204" pitchFamily="34" charset="0"/>
              </a:rPr>
              <a:t>Senior Advisor</a:t>
            </a:r>
            <a:endParaRPr lang="en-CA" sz="1600" dirty="0">
              <a:solidFill>
                <a:srgbClr val="000000"/>
              </a:solidFill>
              <a:cs typeface="Arial" panose="020B0604020202020204" pitchFamily="34" charset="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267" y="1562219"/>
            <a:ext cx="903643" cy="90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572911" y="1562219"/>
            <a:ext cx="4379511" cy="861774"/>
          </a:xfrm>
          <a:prstGeom prst="rect">
            <a:avLst/>
          </a:prstGeom>
          <a:noFill/>
        </p:spPr>
        <p:txBody>
          <a:bodyPr wrap="square" rtlCol="0">
            <a:spAutoFit/>
          </a:bodyPr>
          <a:lstStyle/>
          <a:p>
            <a:r>
              <a:rPr lang="en-US" b="1" dirty="0" err="1">
                <a:solidFill>
                  <a:srgbClr val="000000"/>
                </a:solidFill>
                <a:cs typeface="Arial" panose="020B0604020202020204" pitchFamily="34" charset="0"/>
              </a:rPr>
              <a:t>Mélanie</a:t>
            </a:r>
            <a:r>
              <a:rPr lang="en-US" b="1" dirty="0">
                <a:solidFill>
                  <a:srgbClr val="000000"/>
                </a:solidFill>
                <a:cs typeface="Arial" panose="020B0604020202020204" pitchFamily="34" charset="0"/>
              </a:rPr>
              <a:t> Martel</a:t>
            </a:r>
          </a:p>
          <a:p>
            <a:r>
              <a:rPr lang="en-US" sz="1600" dirty="0">
                <a:solidFill>
                  <a:srgbClr val="000000"/>
                </a:solidFill>
                <a:cs typeface="Arial" panose="020B0604020202020204" pitchFamily="34" charset="0"/>
              </a:rPr>
              <a:t>Workplace Functional Specialist - HR</a:t>
            </a:r>
          </a:p>
          <a:p>
            <a:r>
              <a:rPr lang="en-US" sz="1600" dirty="0">
                <a:solidFill>
                  <a:srgbClr val="000000"/>
                </a:solidFill>
                <a:cs typeface="Arial" panose="020B0604020202020204" pitchFamily="34" charset="0"/>
              </a:rPr>
              <a:t>Advisor and COP</a:t>
            </a:r>
            <a:endParaRPr lang="en-CA" sz="1600" dirty="0">
              <a:solidFill>
                <a:srgbClr val="000000"/>
              </a:solidFill>
              <a:cs typeface="Arial" panose="020B0604020202020204" pitchFamily="34" charset="0"/>
            </a:endParaRPr>
          </a:p>
        </p:txBody>
      </p:sp>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605" y="1584442"/>
            <a:ext cx="854790" cy="8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9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3"/>
          </p:nvPr>
        </p:nvSpPr>
        <p:spPr>
          <a:xfrm>
            <a:off x="6311900" y="1657350"/>
            <a:ext cx="5288837" cy="4940436"/>
          </a:xfrm>
        </p:spPr>
        <p:txBody>
          <a:bodyPr>
            <a:normAutofit/>
          </a:bodyPr>
          <a:lstStyle/>
          <a:p>
            <a:pPr marL="0" indent="0">
              <a:buNone/>
            </a:pPr>
            <a:r>
              <a:rPr lang="en-US" sz="1800" dirty="0"/>
              <a:t>Other tools: </a:t>
            </a:r>
          </a:p>
          <a:p>
            <a:pPr marL="342900" indent="-342900"/>
            <a:r>
              <a:rPr lang="fr-CA" sz="1800" b="0" dirty="0">
                <a:hlinkClick r:id="rId3"/>
              </a:rPr>
              <a:t>Virtual GCworkplace </a:t>
            </a:r>
            <a:r>
              <a:rPr lang="fr-CA" sz="1800" b="0" dirty="0" err="1">
                <a:hlinkClick r:id="rId3"/>
              </a:rPr>
              <a:t>guided</a:t>
            </a:r>
            <a:r>
              <a:rPr lang="fr-CA" sz="1800" b="0" dirty="0">
                <a:hlinkClick r:id="rId3"/>
              </a:rPr>
              <a:t> t</a:t>
            </a:r>
          </a:p>
          <a:p>
            <a:pPr marL="342900" indent="-342900"/>
            <a:r>
              <a:rPr lang="fr-CA" sz="1800" b="0" dirty="0">
                <a:hlinkClick r:id="rId3"/>
              </a:rPr>
              <a:t>ours </a:t>
            </a:r>
            <a:r>
              <a:rPr lang="fr-CA" sz="1800" b="0" dirty="0"/>
              <a:t>and </a:t>
            </a:r>
            <a:r>
              <a:rPr lang="fr-CA" sz="1800" b="0" dirty="0" err="1"/>
              <a:t>general</a:t>
            </a:r>
            <a:r>
              <a:rPr lang="fr-CA" sz="1800" b="0" dirty="0"/>
              <a:t> </a:t>
            </a:r>
            <a:r>
              <a:rPr lang="fr-CA" sz="1800" b="0" dirty="0" err="1"/>
              <a:t>awareness</a:t>
            </a:r>
            <a:endParaRPr lang="fr-CA" sz="1800" b="0" dirty="0"/>
          </a:p>
          <a:p>
            <a:pPr marL="342900" indent="-342900"/>
            <a:r>
              <a:rPr lang="fr-CA" sz="1800" b="0" dirty="0">
                <a:hlinkClick r:id="rId4"/>
              </a:rPr>
              <a:t>GCworkplace Onboarding </a:t>
            </a:r>
            <a:r>
              <a:rPr lang="fr-CA" sz="1800" b="0" dirty="0" err="1">
                <a:hlinkClick r:id="rId4"/>
              </a:rPr>
              <a:t>Presentations</a:t>
            </a:r>
            <a:endParaRPr lang="fr-CA" sz="1800" b="0" dirty="0"/>
          </a:p>
          <a:p>
            <a:pPr marL="342900" indent="-342900"/>
            <a:r>
              <a:rPr lang="fr-CA" sz="1800" b="0" dirty="0">
                <a:hlinkClick r:id="rId4"/>
              </a:rPr>
              <a:t>Leadership Engagement </a:t>
            </a:r>
            <a:r>
              <a:rPr lang="fr-CA" sz="1800" b="0" dirty="0" err="1">
                <a:hlinkClick r:id="rId4"/>
              </a:rPr>
              <a:t>tool</a:t>
            </a:r>
            <a:endParaRPr lang="fr-CA" sz="1800" b="0" dirty="0"/>
          </a:p>
          <a:p>
            <a:pPr marL="342900" indent="-342900"/>
            <a:r>
              <a:rPr lang="fr-CA" sz="1800" b="0" dirty="0">
                <a:hlinkClick r:id="rId4"/>
              </a:rPr>
              <a:t>Building a </a:t>
            </a:r>
            <a:r>
              <a:rPr lang="fr-CA" sz="1800" b="0" dirty="0" err="1">
                <a:hlinkClick r:id="rId4"/>
              </a:rPr>
              <a:t>compelling</a:t>
            </a:r>
            <a:r>
              <a:rPr lang="fr-CA" sz="1800" b="0" dirty="0">
                <a:hlinkClick r:id="rId4"/>
              </a:rPr>
              <a:t> vision </a:t>
            </a:r>
            <a:r>
              <a:rPr lang="fr-CA" sz="1800" b="0" dirty="0" err="1">
                <a:hlinkClick r:id="rId4"/>
              </a:rPr>
              <a:t>tool</a:t>
            </a:r>
            <a:endParaRPr lang="fr-CA" sz="1800" b="0" dirty="0"/>
          </a:p>
          <a:p>
            <a:pPr marL="342900" indent="-342900"/>
            <a:r>
              <a:rPr lang="fr-CA" sz="1800" b="0" dirty="0">
                <a:hlinkClick r:id="rId4"/>
              </a:rPr>
              <a:t>The Transformation Playbook</a:t>
            </a:r>
            <a:r>
              <a:rPr lang="fr-CA" sz="1800" b="0" dirty="0"/>
              <a:t>,</a:t>
            </a:r>
            <a:r>
              <a:rPr lang="en-CA" sz="1800" b="0" dirty="0"/>
              <a:t> </a:t>
            </a:r>
            <a:r>
              <a:rPr lang="en-CA" sz="1800" b="0" spc="-7" dirty="0"/>
              <a:t>designed to help </a:t>
            </a:r>
            <a:r>
              <a:rPr lang="en-CA" sz="1800" b="0" dirty="0"/>
              <a:t>you </a:t>
            </a:r>
            <a:r>
              <a:rPr lang="en-CA" sz="1800" b="0" spc="-7" dirty="0"/>
              <a:t>pinpoint where </a:t>
            </a:r>
            <a:r>
              <a:rPr lang="en-CA" sz="1800" b="0" dirty="0"/>
              <a:t>you are </a:t>
            </a:r>
            <a:r>
              <a:rPr lang="en-CA" sz="1800" b="0" spc="-7" dirty="0"/>
              <a:t>today and what to prioritize to get </a:t>
            </a:r>
            <a:r>
              <a:rPr lang="en-CA" sz="1800" b="0" dirty="0"/>
              <a:t>you </a:t>
            </a:r>
            <a:r>
              <a:rPr lang="en-CA" sz="1800" b="0" spc="-7" dirty="0"/>
              <a:t>to where </a:t>
            </a:r>
            <a:r>
              <a:rPr lang="en-CA" sz="1800" b="0" dirty="0"/>
              <a:t>you </a:t>
            </a:r>
            <a:r>
              <a:rPr lang="en-CA" sz="1800" b="0" spc="-7" dirty="0"/>
              <a:t>want to be.</a:t>
            </a:r>
          </a:p>
          <a:p>
            <a:pPr marL="342900" indent="-342900"/>
            <a:r>
              <a:rPr lang="fr-CA" sz="1800" b="0" spc="-7" dirty="0">
                <a:hlinkClick r:id="rId5"/>
              </a:rPr>
              <a:t>GCworkplace Transformation </a:t>
            </a:r>
            <a:r>
              <a:rPr lang="fr-CA" sz="1800" b="0" spc="-7" dirty="0" err="1">
                <a:hlinkClick r:id="rId5"/>
              </a:rPr>
              <a:t>enablement</a:t>
            </a:r>
            <a:r>
              <a:rPr lang="fr-CA" sz="1800" b="0" spc="-7" dirty="0">
                <a:hlinkClick r:id="rId5"/>
              </a:rPr>
              <a:t> Sharing Group </a:t>
            </a:r>
            <a:endParaRPr lang="fr-CA" sz="1800" b="0" spc="-7" dirty="0"/>
          </a:p>
          <a:p>
            <a:pPr marL="0" indent="0">
              <a:buNone/>
            </a:pPr>
            <a:r>
              <a:rPr lang="fr-CA" sz="1800" dirty="0" err="1"/>
              <a:t>Visit</a:t>
            </a:r>
            <a:r>
              <a:rPr lang="fr-CA" sz="1800" dirty="0"/>
              <a:t> the </a:t>
            </a:r>
            <a:r>
              <a:rPr lang="fr-CA" sz="1800" dirty="0">
                <a:hlinkClick r:id="rId6"/>
              </a:rPr>
              <a:t>Transformation and </a:t>
            </a:r>
            <a:r>
              <a:rPr lang="fr-CA" sz="1800" dirty="0" err="1">
                <a:hlinkClick r:id="rId6"/>
              </a:rPr>
              <a:t>Enablement</a:t>
            </a:r>
            <a:r>
              <a:rPr lang="fr-CA" sz="1800" dirty="0">
                <a:hlinkClick r:id="rId6"/>
              </a:rPr>
              <a:t> </a:t>
            </a:r>
            <a:r>
              <a:rPr lang="fr-CA" sz="1800" dirty="0" err="1">
                <a:hlinkClick r:id="rId6"/>
              </a:rPr>
              <a:t>Gcpedia</a:t>
            </a:r>
            <a:r>
              <a:rPr lang="fr-CA" sz="1800" dirty="0">
                <a:hlinkClick r:id="rId6"/>
              </a:rPr>
              <a:t> </a:t>
            </a:r>
            <a:r>
              <a:rPr lang="fr-CA" sz="1800" dirty="0" err="1">
                <a:hlinkClick r:id="rId6"/>
              </a:rPr>
              <a:t>webpage</a:t>
            </a:r>
            <a:r>
              <a:rPr lang="fr-CA" sz="1800" dirty="0">
                <a:hlinkClick r:id="rId6"/>
              </a:rPr>
              <a:t> </a:t>
            </a:r>
            <a:r>
              <a:rPr lang="fr-CA" sz="1800" dirty="0"/>
              <a:t>for more </a:t>
            </a:r>
            <a:r>
              <a:rPr lang="fr-CA" sz="1800" dirty="0" err="1"/>
              <a:t>details</a:t>
            </a:r>
            <a:r>
              <a:rPr lang="fr-CA" sz="1800" dirty="0"/>
              <a:t>.</a:t>
            </a:r>
          </a:p>
        </p:txBody>
      </p:sp>
      <p:sp>
        <p:nvSpPr>
          <p:cNvPr id="5" name="Title 4"/>
          <p:cNvSpPr>
            <a:spLocks noGrp="1"/>
          </p:cNvSpPr>
          <p:nvPr>
            <p:ph type="title"/>
          </p:nvPr>
        </p:nvSpPr>
        <p:spPr>
          <a:xfrm>
            <a:off x="508760" y="456887"/>
            <a:ext cx="11006344" cy="835027"/>
          </a:xfrm>
        </p:spPr>
        <p:txBody>
          <a:bodyPr/>
          <a:lstStyle/>
          <a:p>
            <a:r>
              <a:rPr lang="en-CA" dirty="0"/>
              <a:t>Our tools and platforms</a:t>
            </a:r>
          </a:p>
        </p:txBody>
      </p:sp>
      <p:grpSp>
        <p:nvGrpSpPr>
          <p:cNvPr id="27" name="Group 26"/>
          <p:cNvGrpSpPr/>
          <p:nvPr/>
        </p:nvGrpSpPr>
        <p:grpSpPr>
          <a:xfrm>
            <a:off x="508760" y="1385888"/>
            <a:ext cx="5167924" cy="5382326"/>
            <a:chOff x="341099" y="299682"/>
            <a:chExt cx="5611394" cy="5918687"/>
          </a:xfrm>
        </p:grpSpPr>
        <p:grpSp>
          <p:nvGrpSpPr>
            <p:cNvPr id="13" name="Group 12"/>
            <p:cNvGrpSpPr/>
            <p:nvPr/>
          </p:nvGrpSpPr>
          <p:grpSpPr>
            <a:xfrm>
              <a:off x="609386" y="409358"/>
              <a:ext cx="5168895" cy="5621599"/>
              <a:chOff x="609386" y="409358"/>
              <a:chExt cx="5168895" cy="5621599"/>
            </a:xfrm>
          </p:grpSpPr>
          <p:pic>
            <p:nvPicPr>
              <p:cNvPr id="14" name="Picture 5" descr="Pop-Up GCworkplac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386" y="368699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oject story collectio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386" y="1859177"/>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GCworkplace testimonial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386" y="2466427"/>
                <a:ext cx="1261872" cy="5257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Youtube Playlis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386" y="30787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enter for GCworkplace innovation">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386" y="42942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GCcoworkin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386" y="490199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Cworkplace on GCconnex">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386" y="55097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1"/>
              <a:stretch>
                <a:fillRect/>
              </a:stretch>
            </p:blipFill>
            <p:spPr>
              <a:xfrm>
                <a:off x="2165165" y="5007999"/>
                <a:ext cx="1941386" cy="1003500"/>
              </a:xfrm>
              <a:prstGeom prst="rect">
                <a:avLst/>
              </a:prstGeom>
            </p:spPr>
          </p:pic>
          <p:pic>
            <p:nvPicPr>
              <p:cNvPr id="23" name="Pictur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63592" y="409358"/>
                <a:ext cx="1682357" cy="426685"/>
              </a:xfrm>
              <a:prstGeom prst="rect">
                <a:avLst/>
              </a:prstGeom>
            </p:spPr>
          </p:pic>
          <p:sp>
            <p:nvSpPr>
              <p:cNvPr id="21" name="TextBox 20"/>
              <p:cNvSpPr txBox="1"/>
              <p:nvPr/>
            </p:nvSpPr>
            <p:spPr>
              <a:xfrm>
                <a:off x="2145578" y="1936727"/>
                <a:ext cx="3632703" cy="3247043"/>
              </a:xfrm>
              <a:prstGeom prst="rect">
                <a:avLst/>
              </a:prstGeom>
              <a:noFill/>
            </p:spPr>
            <p:txBody>
              <a:bodyPr wrap="square" rtlCol="0">
                <a:spAutoFit/>
              </a:bodyPr>
              <a:lstStyle/>
              <a:p>
                <a:r>
                  <a:rPr lang="en-CA" sz="900" b="1" dirty="0">
                    <a:solidFill>
                      <a:srgbClr val="000000"/>
                    </a:solidFill>
                  </a:rPr>
                  <a:t>About GCworkplace</a:t>
                </a:r>
              </a:p>
              <a:p>
                <a:r>
                  <a:rPr lang="en-CA" sz="900" dirty="0">
                    <a:solidFill>
                      <a:srgbClr val="000000"/>
                    </a:solidFill>
                  </a:rPr>
                  <a:t>GCworkplace is challenging what it’s like to work in government. To meet the demands of modern Canada, we’re doing things differently; like retooling work environments to encourage collaboration, using technology in smarter ways, and fostering a culture of flexibility and well-being. It’s time to work how and where it makes sense. Together, we will transform the experience of working for the Government of Canada (GC).</a:t>
                </a:r>
              </a:p>
              <a:p>
                <a:endParaRPr lang="en-CA" sz="900" dirty="0">
                  <a:solidFill>
                    <a:srgbClr val="000000"/>
                  </a:solidFill>
                </a:endParaRPr>
              </a:p>
              <a:p>
                <a:r>
                  <a:rPr lang="en-CA" sz="900" b="1" dirty="0">
                    <a:solidFill>
                      <a:srgbClr val="000000"/>
                    </a:solidFill>
                  </a:rPr>
                  <a:t>For GC employees</a:t>
                </a:r>
              </a:p>
              <a:p>
                <a:r>
                  <a:rPr lang="en-CA" sz="900" dirty="0">
                    <a:solidFill>
                      <a:srgbClr val="000000"/>
                    </a:solidFill>
                  </a:rPr>
                  <a:t>Check out the GCworkplace </a:t>
                </a:r>
                <a:r>
                  <a:rPr lang="en-CA" sz="900" u="sng" dirty="0">
                    <a:solidFill>
                      <a:srgbClr val="18853F"/>
                    </a:solidFill>
                  </a:rPr>
                  <a:t>Video Playlist on YouTube</a:t>
                </a:r>
              </a:p>
              <a:p>
                <a:r>
                  <a:rPr lang="en-CA" sz="900" dirty="0">
                    <a:solidFill>
                      <a:srgbClr val="000000"/>
                    </a:solidFill>
                  </a:rPr>
                  <a:t>Join the conversation using #GCworkplace #</a:t>
                </a:r>
                <a:r>
                  <a:rPr lang="en-CA" sz="900" dirty="0" err="1">
                    <a:solidFill>
                      <a:srgbClr val="000000"/>
                    </a:solidFill>
                  </a:rPr>
                  <a:t>milieudetravailGC</a:t>
                </a:r>
                <a:r>
                  <a:rPr lang="en-CA" sz="900" dirty="0">
                    <a:solidFill>
                      <a:srgbClr val="000000"/>
                    </a:solidFill>
                  </a:rPr>
                  <a:t> on Twitter or the GCconnex Wire</a:t>
                </a:r>
              </a:p>
              <a:p>
                <a:r>
                  <a:rPr lang="en-CA" sz="900" dirty="0">
                    <a:solidFill>
                      <a:srgbClr val="000000"/>
                    </a:solidFill>
                  </a:rPr>
                  <a:t>Join the GCworkplace group on </a:t>
                </a:r>
                <a:r>
                  <a:rPr lang="en-CA" sz="900" u="sng" dirty="0">
                    <a:solidFill>
                      <a:srgbClr val="18853F"/>
                    </a:solidFill>
                  </a:rPr>
                  <a:t>GCconnex</a:t>
                </a:r>
                <a:r>
                  <a:rPr lang="en-CA" sz="900" dirty="0">
                    <a:solidFill>
                      <a:srgbClr val="000000"/>
                    </a:solidFill>
                  </a:rPr>
                  <a:t> - get answers to your burning questions</a:t>
                </a:r>
              </a:p>
              <a:p>
                <a:r>
                  <a:rPr lang="en-CA" sz="900" dirty="0">
                    <a:solidFill>
                      <a:srgbClr val="000000"/>
                    </a:solidFill>
                  </a:rPr>
                  <a:t>Watch and listen as GC employees tell you what enables a positive and productive employee experience. </a:t>
                </a:r>
              </a:p>
              <a:p>
                <a:endParaRPr lang="en-US" sz="900" dirty="0">
                  <a:solidFill>
                    <a:srgbClr val="000000"/>
                  </a:solidFill>
                </a:endParaRPr>
              </a:p>
              <a:p>
                <a:r>
                  <a:rPr lang="en-CA" sz="900" b="1" dirty="0">
                    <a:solidFill>
                      <a:srgbClr val="000000"/>
                    </a:solidFill>
                  </a:rPr>
                  <a:t>VIDEO: GC employees present... GCworkplace</a:t>
                </a:r>
              </a:p>
              <a:p>
                <a:r>
                  <a:rPr lang="en-CA" sz="900" dirty="0">
                    <a:solidFill>
                      <a:srgbClr val="000000"/>
                    </a:solidFill>
                  </a:rPr>
                  <a:t>Download it to view on your media player: </a:t>
                </a:r>
                <a:r>
                  <a:rPr lang="en-CA" sz="900" u="sng" dirty="0">
                    <a:solidFill>
                      <a:srgbClr val="18853F"/>
                    </a:solidFill>
                  </a:rPr>
                  <a:t>GC employees present... GCworkplace (video download)</a:t>
                </a:r>
                <a:r>
                  <a:rPr lang="en-CA" sz="900" dirty="0">
                    <a:solidFill>
                      <a:srgbClr val="000000"/>
                    </a:solidFill>
                  </a:rPr>
                  <a:t> or view it from the GCworkplace playlist on PSPC's YouTube channel</a:t>
                </a:r>
              </a:p>
              <a:p>
                <a:endParaRPr lang="en-US" sz="800" dirty="0">
                  <a:solidFill>
                    <a:srgbClr val="000000"/>
                  </a:solidFill>
                </a:endParaRPr>
              </a:p>
              <a:p>
                <a:endParaRPr lang="en-CA" sz="800" dirty="0">
                  <a:solidFill>
                    <a:srgbClr val="000000"/>
                  </a:solidFill>
                </a:endParaRPr>
              </a:p>
            </p:txBody>
          </p:sp>
        </p:grpSp>
        <p:sp>
          <p:nvSpPr>
            <p:cNvPr id="25" name="Rounded Rectangle 24"/>
            <p:cNvSpPr/>
            <p:nvPr/>
          </p:nvSpPr>
          <p:spPr>
            <a:xfrm>
              <a:off x="341099" y="299682"/>
              <a:ext cx="5611394" cy="5918687"/>
            </a:xfrm>
            <a:prstGeom prst="roundRect">
              <a:avLst>
                <a:gd name="adj" fmla="val 7379"/>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E7E6E6"/>
                </a:solidFill>
              </a:endParaRPr>
            </a:p>
          </p:txBody>
        </p:sp>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1411" y="933323"/>
              <a:ext cx="5168895" cy="838812"/>
            </a:xfrm>
            <a:prstGeom prst="rect">
              <a:avLst/>
            </a:prstGeom>
          </p:spPr>
        </p:pic>
      </p:grpSp>
    </p:spTree>
    <p:extLst>
      <p:ext uri="{BB962C8B-B14F-4D97-AF65-F5344CB8AC3E}">
        <p14:creationId xmlns:p14="http://schemas.microsoft.com/office/powerpoint/2010/main" val="296455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4595" y="6411328"/>
            <a:ext cx="5661678" cy="338554"/>
          </a:xfrm>
          <a:prstGeom prst="rect">
            <a:avLst/>
          </a:prstGeom>
          <a:solidFill>
            <a:schemeClr val="accent5">
              <a:lumMod val="60000"/>
              <a:lumOff val="40000"/>
            </a:schemeClr>
          </a:solidFill>
        </p:spPr>
        <p:txBody>
          <a:bodyPr wrap="none" rtlCol="0">
            <a:spAutoFit/>
          </a:bodyPr>
          <a:lstStyle/>
          <a:p>
            <a:r>
              <a:rPr lang="en-US" sz="1600" b="1" dirty="0"/>
              <a:t>Provide </a:t>
            </a:r>
            <a:r>
              <a:rPr lang="en-US" sz="1600" b="1" dirty="0" err="1"/>
              <a:t>GCworkplace</a:t>
            </a:r>
            <a:r>
              <a:rPr lang="en-US" sz="1600" b="1" dirty="0"/>
              <a:t> guided tours to build awareness and desire</a:t>
            </a:r>
            <a:endParaRPr lang="en-CA" sz="1600" b="1" dirty="0"/>
          </a:p>
        </p:txBody>
      </p:sp>
      <p:sp>
        <p:nvSpPr>
          <p:cNvPr id="7" name="TextBox 6"/>
          <p:cNvSpPr txBox="1"/>
          <p:nvPr/>
        </p:nvSpPr>
        <p:spPr>
          <a:xfrm>
            <a:off x="1158796" y="5998084"/>
            <a:ext cx="5019195" cy="338554"/>
          </a:xfrm>
          <a:prstGeom prst="rect">
            <a:avLst/>
          </a:prstGeom>
          <a:solidFill>
            <a:schemeClr val="accent5">
              <a:lumMod val="40000"/>
              <a:lumOff val="60000"/>
            </a:schemeClr>
          </a:solidFill>
        </p:spPr>
        <p:txBody>
          <a:bodyPr wrap="none" rtlCol="0">
            <a:spAutoFit/>
          </a:bodyPr>
          <a:lstStyle/>
          <a:p>
            <a:r>
              <a:rPr lang="en-US" sz="1600" b="1" dirty="0"/>
              <a:t>Provide </a:t>
            </a:r>
            <a:r>
              <a:rPr lang="en-US" sz="1600" b="1" dirty="0" err="1"/>
              <a:t>GCworkplace</a:t>
            </a:r>
            <a:r>
              <a:rPr lang="en-US" sz="1600" b="1" dirty="0"/>
              <a:t> Onboarding presentation to clients</a:t>
            </a:r>
            <a:endParaRPr lang="en-CA" sz="1600" b="1" dirty="0"/>
          </a:p>
        </p:txBody>
      </p:sp>
      <p:sp>
        <p:nvSpPr>
          <p:cNvPr id="8" name="TextBox 7"/>
          <p:cNvSpPr txBox="1"/>
          <p:nvPr/>
        </p:nvSpPr>
        <p:spPr>
          <a:xfrm>
            <a:off x="2008428" y="5349640"/>
            <a:ext cx="9260612" cy="584775"/>
          </a:xfrm>
          <a:prstGeom prst="rect">
            <a:avLst/>
          </a:prstGeom>
          <a:solidFill>
            <a:schemeClr val="accent5">
              <a:lumMod val="20000"/>
              <a:lumOff val="80000"/>
            </a:schemeClr>
          </a:solidFill>
        </p:spPr>
        <p:txBody>
          <a:bodyPr wrap="none" rtlCol="0">
            <a:spAutoFit/>
          </a:bodyPr>
          <a:lstStyle/>
          <a:p>
            <a:r>
              <a:rPr lang="en-US" sz="1600" b="1" dirty="0"/>
              <a:t>Assist the project leader in developing a Leadership engagement presentation to fully engage the top ranks</a:t>
            </a:r>
          </a:p>
          <a:p>
            <a:r>
              <a:rPr lang="en-US" sz="1600" b="1" dirty="0"/>
              <a:t> of the organization</a:t>
            </a:r>
            <a:endParaRPr lang="en-CA" sz="1600" b="1" dirty="0"/>
          </a:p>
        </p:txBody>
      </p:sp>
      <p:sp>
        <p:nvSpPr>
          <p:cNvPr id="9" name="TextBox 8"/>
          <p:cNvSpPr txBox="1"/>
          <p:nvPr/>
        </p:nvSpPr>
        <p:spPr>
          <a:xfrm>
            <a:off x="2690640" y="4860781"/>
            <a:ext cx="5726696" cy="338554"/>
          </a:xfrm>
          <a:prstGeom prst="rect">
            <a:avLst/>
          </a:prstGeom>
          <a:solidFill>
            <a:schemeClr val="accent2">
              <a:lumMod val="60000"/>
              <a:lumOff val="40000"/>
            </a:schemeClr>
          </a:solidFill>
        </p:spPr>
        <p:txBody>
          <a:bodyPr wrap="none" rtlCol="0">
            <a:spAutoFit/>
          </a:bodyPr>
          <a:lstStyle/>
          <a:p>
            <a:r>
              <a:rPr lang="en-US" sz="1600" b="1" dirty="0"/>
              <a:t>Assist the leadership in building a compelling </a:t>
            </a:r>
            <a:r>
              <a:rPr lang="en-US" sz="1600" b="1" dirty="0" err="1"/>
              <a:t>GCworkplace</a:t>
            </a:r>
            <a:r>
              <a:rPr lang="en-US" sz="1600" b="1" dirty="0"/>
              <a:t> vision</a:t>
            </a:r>
            <a:endParaRPr lang="en-CA" sz="1600" b="1" dirty="0"/>
          </a:p>
        </p:txBody>
      </p:sp>
      <p:sp>
        <p:nvSpPr>
          <p:cNvPr id="10" name="TextBox 9"/>
          <p:cNvSpPr txBox="1"/>
          <p:nvPr/>
        </p:nvSpPr>
        <p:spPr>
          <a:xfrm>
            <a:off x="3291051" y="4404611"/>
            <a:ext cx="7583038" cy="338554"/>
          </a:xfrm>
          <a:prstGeom prst="rect">
            <a:avLst/>
          </a:prstGeom>
          <a:solidFill>
            <a:schemeClr val="accent2">
              <a:lumMod val="40000"/>
              <a:lumOff val="60000"/>
            </a:schemeClr>
          </a:solidFill>
        </p:spPr>
        <p:txBody>
          <a:bodyPr wrap="none" rtlCol="0">
            <a:spAutoFit/>
          </a:bodyPr>
          <a:lstStyle/>
          <a:p>
            <a:r>
              <a:rPr lang="en-US" sz="1600" b="1" dirty="0"/>
              <a:t>Encourage the implementation of a strong governance and dedicated working groups</a:t>
            </a:r>
            <a:endParaRPr lang="en-CA" sz="1600" b="1" dirty="0"/>
          </a:p>
        </p:txBody>
      </p:sp>
      <p:sp>
        <p:nvSpPr>
          <p:cNvPr id="11" name="TextBox 10"/>
          <p:cNvSpPr txBox="1"/>
          <p:nvPr/>
        </p:nvSpPr>
        <p:spPr>
          <a:xfrm>
            <a:off x="3855707" y="3957737"/>
            <a:ext cx="5395131" cy="338554"/>
          </a:xfrm>
          <a:prstGeom prst="rect">
            <a:avLst/>
          </a:prstGeom>
          <a:solidFill>
            <a:schemeClr val="accent2">
              <a:lumMod val="20000"/>
              <a:lumOff val="80000"/>
            </a:schemeClr>
          </a:solidFill>
        </p:spPr>
        <p:txBody>
          <a:bodyPr wrap="none" rtlCol="0">
            <a:spAutoFit/>
          </a:bodyPr>
          <a:lstStyle/>
          <a:p>
            <a:r>
              <a:rPr lang="en-US" sz="1600" b="1" dirty="0"/>
              <a:t>Guide the Project team through the Transformation Playbook</a:t>
            </a:r>
            <a:endParaRPr lang="en-CA" sz="1600" b="1" dirty="0"/>
          </a:p>
        </p:txBody>
      </p:sp>
      <p:cxnSp>
        <p:nvCxnSpPr>
          <p:cNvPr id="32" name="Straight Connector 31"/>
          <p:cNvCxnSpPr/>
          <p:nvPr/>
        </p:nvCxnSpPr>
        <p:spPr>
          <a:xfrm>
            <a:off x="1158796" y="3557699"/>
            <a:ext cx="0" cy="26330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08428" y="3557699"/>
            <a:ext cx="0" cy="21053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90640" y="3546793"/>
            <a:ext cx="0" cy="16525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91051" y="3546793"/>
            <a:ext cx="0" cy="11854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834747" y="3600118"/>
            <a:ext cx="0" cy="7003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98601" y="1264550"/>
            <a:ext cx="11189907" cy="2401285"/>
            <a:chOff x="255342" y="1505068"/>
            <a:chExt cx="11403289" cy="2530058"/>
          </a:xfrm>
        </p:grpSpPr>
        <p:pic>
          <p:nvPicPr>
            <p:cNvPr id="156" name="Picture 1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42" y="1505068"/>
              <a:ext cx="6229522" cy="2530058"/>
            </a:xfrm>
            <a:prstGeom prst="rect">
              <a:avLst/>
            </a:prstGeom>
          </p:spPr>
        </p:pic>
        <p:pic>
          <p:nvPicPr>
            <p:cNvPr id="157" name="Picture 1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323" y="1568160"/>
              <a:ext cx="4190308" cy="2225422"/>
            </a:xfrm>
            <a:prstGeom prst="rect">
              <a:avLst/>
            </a:prstGeom>
          </p:spPr>
        </p:pic>
        <p:pic>
          <p:nvPicPr>
            <p:cNvPr id="158" name="Picture 157" descr="roadmap-graphics-0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710" y="2107663"/>
              <a:ext cx="1371290" cy="1371290"/>
            </a:xfrm>
            <a:prstGeom prst="rect">
              <a:avLst/>
            </a:prstGeom>
          </p:spPr>
        </p:pic>
        <p:sp>
          <p:nvSpPr>
            <p:cNvPr id="159" name="TextBox 158"/>
            <p:cNvSpPr txBox="1"/>
            <p:nvPr/>
          </p:nvSpPr>
          <p:spPr>
            <a:xfrm>
              <a:off x="478886" y="2382903"/>
              <a:ext cx="1192694" cy="544765"/>
            </a:xfrm>
            <a:prstGeom prst="rect">
              <a:avLst/>
            </a:prstGeom>
            <a:noFill/>
          </p:spPr>
          <p:txBody>
            <a:bodyPr wrap="square" rtlCol="0">
              <a:spAutoFit/>
            </a:bodyPr>
            <a:lstStyle/>
            <a:p>
              <a:pPr algn="ctr">
                <a:lnSpc>
                  <a:spcPct val="80000"/>
                </a:lnSpc>
              </a:pPr>
              <a:r>
                <a:rPr lang="en-US" b="1" dirty="0">
                  <a:solidFill>
                    <a:schemeClr val="accent5"/>
                  </a:solidFill>
                  <a:latin typeface="Arial"/>
                  <a:cs typeface="Arial"/>
                </a:rPr>
                <a:t>Get on</a:t>
              </a:r>
            </a:p>
            <a:p>
              <a:pPr algn="ctr">
                <a:lnSpc>
                  <a:spcPct val="80000"/>
                </a:lnSpc>
              </a:pPr>
              <a:r>
                <a:rPr lang="en-US" b="1" dirty="0">
                  <a:solidFill>
                    <a:schemeClr val="accent5"/>
                  </a:solidFill>
                  <a:latin typeface="Arial"/>
                  <a:cs typeface="Arial"/>
                </a:rPr>
                <a:t>board</a:t>
              </a:r>
            </a:p>
          </p:txBody>
        </p:sp>
        <p:sp>
          <p:nvSpPr>
            <p:cNvPr id="160" name="TextBox 159"/>
            <p:cNvSpPr txBox="1"/>
            <p:nvPr/>
          </p:nvSpPr>
          <p:spPr>
            <a:xfrm>
              <a:off x="2058244" y="2382903"/>
              <a:ext cx="1432585" cy="544765"/>
            </a:xfrm>
            <a:prstGeom prst="rect">
              <a:avLst/>
            </a:prstGeom>
            <a:noFill/>
          </p:spPr>
          <p:txBody>
            <a:bodyPr wrap="square" rtlCol="0">
              <a:spAutoFit/>
            </a:bodyPr>
            <a:lstStyle/>
            <a:p>
              <a:pPr algn="ctr">
                <a:lnSpc>
                  <a:spcPct val="80000"/>
                </a:lnSpc>
              </a:pPr>
              <a:r>
                <a:rPr lang="en-US" b="1" dirty="0">
                  <a:solidFill>
                    <a:srgbClr val="21816C"/>
                  </a:solidFill>
                  <a:latin typeface="Arial"/>
                  <a:cs typeface="Arial"/>
                </a:rPr>
                <a:t>Build the</a:t>
              </a:r>
            </a:p>
            <a:p>
              <a:pPr algn="ctr">
                <a:lnSpc>
                  <a:spcPct val="80000"/>
                </a:lnSpc>
              </a:pPr>
              <a:r>
                <a:rPr lang="en-US" b="1" dirty="0">
                  <a:solidFill>
                    <a:srgbClr val="21816C"/>
                  </a:solidFill>
                  <a:latin typeface="Arial"/>
                  <a:cs typeface="Arial"/>
                </a:rPr>
                <a:t>foundation</a:t>
              </a:r>
            </a:p>
          </p:txBody>
        </p:sp>
        <p:sp>
          <p:nvSpPr>
            <p:cNvPr id="161" name="TextBox 160"/>
            <p:cNvSpPr txBox="1"/>
            <p:nvPr/>
          </p:nvSpPr>
          <p:spPr>
            <a:xfrm>
              <a:off x="4427580" y="2133082"/>
              <a:ext cx="1290387" cy="766364"/>
            </a:xfrm>
            <a:prstGeom prst="rect">
              <a:avLst/>
            </a:prstGeom>
            <a:noFill/>
          </p:spPr>
          <p:txBody>
            <a:bodyPr wrap="square" rtlCol="0">
              <a:spAutoFit/>
            </a:bodyPr>
            <a:lstStyle/>
            <a:p>
              <a:pPr algn="ctr">
                <a:lnSpc>
                  <a:spcPct val="80000"/>
                </a:lnSpc>
              </a:pPr>
              <a:r>
                <a:rPr lang="en-US" b="1" dirty="0">
                  <a:solidFill>
                    <a:srgbClr val="4C800A"/>
                  </a:solidFill>
                  <a:latin typeface="Arial"/>
                  <a:cs typeface="Arial"/>
                </a:rPr>
                <a:t>Assess, imagine &amp; plan</a:t>
              </a:r>
            </a:p>
          </p:txBody>
        </p:sp>
        <p:sp>
          <p:nvSpPr>
            <p:cNvPr id="162" name="TextBox 161"/>
            <p:cNvSpPr txBox="1"/>
            <p:nvPr/>
          </p:nvSpPr>
          <p:spPr>
            <a:xfrm>
              <a:off x="7820761" y="2356687"/>
              <a:ext cx="1455623" cy="544765"/>
            </a:xfrm>
            <a:prstGeom prst="rect">
              <a:avLst/>
            </a:prstGeom>
            <a:noFill/>
          </p:spPr>
          <p:txBody>
            <a:bodyPr wrap="square" rtlCol="0">
              <a:spAutoFit/>
            </a:bodyPr>
            <a:lstStyle/>
            <a:p>
              <a:pPr algn="ctr">
                <a:lnSpc>
                  <a:spcPct val="80000"/>
                </a:lnSpc>
              </a:pPr>
              <a:r>
                <a:rPr lang="en-US" b="1" dirty="0">
                  <a:solidFill>
                    <a:schemeClr val="accent3"/>
                  </a:solidFill>
                  <a:latin typeface="Arial"/>
                  <a:cs typeface="Arial"/>
                </a:rPr>
                <a:t>Implement &amp; operate</a:t>
              </a:r>
            </a:p>
          </p:txBody>
        </p:sp>
        <p:sp>
          <p:nvSpPr>
            <p:cNvPr id="163" name="TextBox 162"/>
            <p:cNvSpPr txBox="1"/>
            <p:nvPr/>
          </p:nvSpPr>
          <p:spPr>
            <a:xfrm>
              <a:off x="9928005" y="2317611"/>
              <a:ext cx="1290387" cy="569900"/>
            </a:xfrm>
            <a:prstGeom prst="rect">
              <a:avLst/>
            </a:prstGeom>
            <a:noFill/>
          </p:spPr>
          <p:txBody>
            <a:bodyPr wrap="square" rtlCol="0">
              <a:spAutoFit/>
            </a:bodyPr>
            <a:lstStyle/>
            <a:p>
              <a:pPr algn="ctr">
                <a:lnSpc>
                  <a:spcPct val="80000"/>
                </a:lnSpc>
              </a:pPr>
              <a:r>
                <a:rPr lang="en-US" sz="1900" b="1" dirty="0">
                  <a:solidFill>
                    <a:srgbClr val="97680A"/>
                  </a:solidFill>
                  <a:latin typeface="Arial"/>
                  <a:cs typeface="Arial"/>
                </a:rPr>
                <a:t>Sustain &amp; reinforce</a:t>
              </a:r>
            </a:p>
          </p:txBody>
        </p:sp>
        <p:sp>
          <p:nvSpPr>
            <p:cNvPr id="164" name="TextBox 163"/>
            <p:cNvSpPr txBox="1"/>
            <p:nvPr/>
          </p:nvSpPr>
          <p:spPr>
            <a:xfrm>
              <a:off x="6262786" y="2524013"/>
              <a:ext cx="1290387" cy="539635"/>
            </a:xfrm>
            <a:prstGeom prst="rect">
              <a:avLst/>
            </a:prstGeom>
            <a:noFill/>
          </p:spPr>
          <p:txBody>
            <a:bodyPr wrap="square" rtlCol="0">
              <a:spAutoFit/>
            </a:bodyPr>
            <a:lstStyle/>
            <a:p>
              <a:pPr algn="ctr">
                <a:lnSpc>
                  <a:spcPct val="90000"/>
                </a:lnSpc>
              </a:pPr>
              <a:r>
                <a:rPr lang="en-US" sz="1600" b="1" dirty="0">
                  <a:solidFill>
                    <a:schemeClr val="tx2">
                      <a:lumMod val="75000"/>
                    </a:schemeClr>
                  </a:solidFill>
                  <a:latin typeface="Arial"/>
                  <a:cs typeface="Arial"/>
                </a:rPr>
                <a:t>PROJECT</a:t>
              </a:r>
            </a:p>
            <a:p>
              <a:pPr algn="ctr">
                <a:lnSpc>
                  <a:spcPct val="90000"/>
                </a:lnSpc>
              </a:pPr>
              <a:r>
                <a:rPr lang="en-US" sz="1600" b="1" dirty="0">
                  <a:solidFill>
                    <a:schemeClr val="tx2">
                      <a:lumMod val="75000"/>
                    </a:schemeClr>
                  </a:solidFill>
                  <a:latin typeface="Arial"/>
                  <a:cs typeface="Arial"/>
                </a:rPr>
                <a:t>KICK-OFF</a:t>
              </a:r>
            </a:p>
          </p:txBody>
        </p:sp>
        <p:sp>
          <p:nvSpPr>
            <p:cNvPr id="165" name="TextBox 164"/>
            <p:cNvSpPr txBox="1"/>
            <p:nvPr/>
          </p:nvSpPr>
          <p:spPr>
            <a:xfrm>
              <a:off x="478886" y="2848102"/>
              <a:ext cx="1192694" cy="371897"/>
            </a:xfrm>
            <a:prstGeom prst="rect">
              <a:avLst/>
            </a:prstGeom>
            <a:noFill/>
          </p:spPr>
          <p:txBody>
            <a:bodyPr wrap="square" rtlCol="0">
              <a:spAutoFit/>
            </a:bodyPr>
            <a:lstStyle/>
            <a:p>
              <a:pPr algn="ctr">
                <a:lnSpc>
                  <a:spcPct val="90000"/>
                </a:lnSpc>
              </a:pPr>
              <a:r>
                <a:rPr lang="en-US" sz="1000" i="1" dirty="0">
                  <a:solidFill>
                    <a:schemeClr val="accent5"/>
                  </a:solidFill>
                  <a:latin typeface="Arial"/>
                  <a:cs typeface="Arial"/>
                </a:rPr>
                <a:t>What is </a:t>
              </a:r>
            </a:p>
            <a:p>
              <a:pPr algn="ctr">
                <a:lnSpc>
                  <a:spcPct val="90000"/>
                </a:lnSpc>
              </a:pPr>
              <a:r>
                <a:rPr lang="en-US" sz="1000" i="1" dirty="0" err="1">
                  <a:solidFill>
                    <a:schemeClr val="accent5"/>
                  </a:solidFill>
                  <a:latin typeface="Arial"/>
                  <a:cs typeface="Arial"/>
                </a:rPr>
                <a:t>GCworkplace</a:t>
              </a:r>
              <a:r>
                <a:rPr lang="en-US" sz="1000" i="1" dirty="0">
                  <a:solidFill>
                    <a:schemeClr val="accent5"/>
                  </a:solidFill>
                  <a:latin typeface="Arial"/>
                  <a:cs typeface="Arial"/>
                </a:rPr>
                <a:t>?</a:t>
              </a:r>
            </a:p>
          </p:txBody>
        </p:sp>
        <p:sp>
          <p:nvSpPr>
            <p:cNvPr id="166" name="TextBox 165"/>
            <p:cNvSpPr txBox="1"/>
            <p:nvPr/>
          </p:nvSpPr>
          <p:spPr>
            <a:xfrm>
              <a:off x="2100575" y="2848102"/>
              <a:ext cx="1290388" cy="510396"/>
            </a:xfrm>
            <a:prstGeom prst="rect">
              <a:avLst/>
            </a:prstGeom>
            <a:noFill/>
          </p:spPr>
          <p:txBody>
            <a:bodyPr wrap="square" rtlCol="0">
              <a:spAutoFit/>
            </a:bodyPr>
            <a:lstStyle/>
            <a:p>
              <a:pPr algn="ctr">
                <a:lnSpc>
                  <a:spcPct val="90000"/>
                </a:lnSpc>
              </a:pPr>
              <a:r>
                <a:rPr lang="en-US" sz="1000" i="1" dirty="0">
                  <a:solidFill>
                    <a:schemeClr val="accent5"/>
                  </a:solidFill>
                  <a:latin typeface="Arial"/>
                  <a:cs typeface="Arial"/>
                </a:rPr>
                <a:t>What are our goals and who will help us get there?</a:t>
              </a:r>
            </a:p>
          </p:txBody>
        </p:sp>
        <p:sp>
          <p:nvSpPr>
            <p:cNvPr id="167" name="TextBox 166"/>
            <p:cNvSpPr txBox="1"/>
            <p:nvPr/>
          </p:nvSpPr>
          <p:spPr>
            <a:xfrm>
              <a:off x="4154505" y="2848102"/>
              <a:ext cx="1834863" cy="648896"/>
            </a:xfrm>
            <a:prstGeom prst="rect">
              <a:avLst/>
            </a:prstGeom>
            <a:noFill/>
          </p:spPr>
          <p:txBody>
            <a:bodyPr wrap="square" rtlCol="0">
              <a:spAutoFit/>
            </a:bodyPr>
            <a:lstStyle/>
            <a:p>
              <a:pPr algn="ctr">
                <a:lnSpc>
                  <a:spcPct val="90000"/>
                </a:lnSpc>
              </a:pPr>
              <a:r>
                <a:rPr lang="en-US" sz="1000" i="1" dirty="0">
                  <a:solidFill>
                    <a:schemeClr val="accent5"/>
                  </a:solidFill>
                  <a:latin typeface="Arial"/>
                  <a:cs typeface="Arial"/>
                </a:rPr>
                <a:t>How do we </a:t>
              </a:r>
              <a:r>
                <a:rPr lang="en-US" sz="1000" b="1" dirty="0">
                  <a:solidFill>
                    <a:schemeClr val="accent5"/>
                  </a:solidFill>
                  <a:latin typeface="Arial"/>
                  <a:cs typeface="Arial"/>
                </a:rPr>
                <a:t>actually</a:t>
              </a:r>
              <a:r>
                <a:rPr lang="en-US" sz="1000" i="1" dirty="0">
                  <a:solidFill>
                    <a:schemeClr val="accent5"/>
                  </a:solidFill>
                  <a:latin typeface="Arial"/>
                  <a:cs typeface="Arial"/>
                </a:rPr>
                <a:t> work, how do we </a:t>
              </a:r>
              <a:r>
                <a:rPr lang="en-US" sz="1000" b="1" dirty="0">
                  <a:solidFill>
                    <a:schemeClr val="accent5"/>
                  </a:solidFill>
                  <a:latin typeface="Arial"/>
                  <a:cs typeface="Arial"/>
                </a:rPr>
                <a:t>want</a:t>
              </a:r>
              <a:r>
                <a:rPr lang="en-US" sz="1000" i="1" dirty="0">
                  <a:solidFill>
                    <a:schemeClr val="accent5"/>
                  </a:solidFill>
                  <a:latin typeface="Arial"/>
                  <a:cs typeface="Arial"/>
                </a:rPr>
                <a:t> to work, and what change is needed to make that a reality?</a:t>
              </a:r>
            </a:p>
          </p:txBody>
        </p:sp>
        <p:sp>
          <p:nvSpPr>
            <p:cNvPr id="168" name="TextBox 167"/>
            <p:cNvSpPr txBox="1"/>
            <p:nvPr/>
          </p:nvSpPr>
          <p:spPr>
            <a:xfrm>
              <a:off x="7669891" y="2818795"/>
              <a:ext cx="1709614" cy="371897"/>
            </a:xfrm>
            <a:prstGeom prst="rect">
              <a:avLst/>
            </a:prstGeom>
            <a:noFill/>
          </p:spPr>
          <p:txBody>
            <a:bodyPr wrap="square" rtlCol="0">
              <a:spAutoFit/>
            </a:bodyPr>
            <a:lstStyle/>
            <a:p>
              <a:pPr algn="ctr">
                <a:lnSpc>
                  <a:spcPct val="90000"/>
                </a:lnSpc>
              </a:pPr>
              <a:r>
                <a:rPr lang="en-US" sz="1000" i="1" dirty="0">
                  <a:solidFill>
                    <a:schemeClr val="accent5"/>
                  </a:solidFill>
                  <a:latin typeface="Arial"/>
                  <a:cs typeface="Arial"/>
                </a:rPr>
                <a:t>How will we make the change happen?</a:t>
              </a:r>
            </a:p>
          </p:txBody>
        </p:sp>
        <p:sp>
          <p:nvSpPr>
            <p:cNvPr id="169" name="TextBox 168"/>
            <p:cNvSpPr txBox="1"/>
            <p:nvPr/>
          </p:nvSpPr>
          <p:spPr>
            <a:xfrm>
              <a:off x="9735635" y="3003249"/>
              <a:ext cx="1709614" cy="371897"/>
            </a:xfrm>
            <a:prstGeom prst="rect">
              <a:avLst/>
            </a:prstGeom>
            <a:noFill/>
          </p:spPr>
          <p:txBody>
            <a:bodyPr wrap="square" rtlCol="0">
              <a:spAutoFit/>
            </a:bodyPr>
            <a:lstStyle/>
            <a:p>
              <a:pPr algn="ctr">
                <a:lnSpc>
                  <a:spcPct val="90000"/>
                </a:lnSpc>
              </a:pPr>
              <a:r>
                <a:rPr lang="en-US" sz="1000" i="1" dirty="0">
                  <a:solidFill>
                    <a:schemeClr val="accent5"/>
                  </a:solidFill>
                  <a:latin typeface="Arial"/>
                  <a:cs typeface="Arial"/>
                </a:rPr>
                <a:t>How will we support </a:t>
              </a:r>
            </a:p>
            <a:p>
              <a:pPr algn="ctr">
                <a:lnSpc>
                  <a:spcPct val="90000"/>
                </a:lnSpc>
              </a:pPr>
              <a:r>
                <a:rPr lang="en-US" sz="1000" i="1" dirty="0">
                  <a:solidFill>
                    <a:schemeClr val="accent5"/>
                  </a:solidFill>
                  <a:latin typeface="Arial"/>
                  <a:cs typeface="Arial"/>
                </a:rPr>
                <a:t>the change?</a:t>
              </a:r>
            </a:p>
          </p:txBody>
        </p:sp>
      </p:grpSp>
      <p:sp>
        <p:nvSpPr>
          <p:cNvPr id="37" name="Bent-Up Arrow 36"/>
          <p:cNvSpPr/>
          <p:nvPr/>
        </p:nvSpPr>
        <p:spPr>
          <a:xfrm rot="5400000">
            <a:off x="3425195" y="415191"/>
            <a:ext cx="819105" cy="6060304"/>
          </a:xfrm>
          <a:prstGeom prst="bentUpArrow">
            <a:avLst/>
          </a:prstGeom>
          <a:solidFill>
            <a:schemeClr val="accent1">
              <a:alpha val="4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Bent-Up Arrow 55"/>
          <p:cNvSpPr/>
          <p:nvPr/>
        </p:nvSpPr>
        <p:spPr>
          <a:xfrm rot="5400000">
            <a:off x="6170009" y="-455388"/>
            <a:ext cx="795938" cy="7824962"/>
          </a:xfrm>
          <a:prstGeom prst="bentUpArrow">
            <a:avLst/>
          </a:prstGeom>
          <a:solidFill>
            <a:schemeClr val="accent1">
              <a:alpha val="4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a:off x="804595" y="3524166"/>
            <a:ext cx="0" cy="31173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itle 3"/>
          <p:cNvSpPr>
            <a:spLocks noGrp="1"/>
          </p:cNvSpPr>
          <p:nvPr>
            <p:ph type="title"/>
          </p:nvPr>
        </p:nvSpPr>
        <p:spPr>
          <a:xfrm>
            <a:off x="516034" y="360154"/>
            <a:ext cx="11297159" cy="998984"/>
          </a:xfrm>
        </p:spPr>
        <p:txBody>
          <a:bodyPr>
            <a:normAutofit/>
          </a:bodyPr>
          <a:lstStyle/>
          <a:p>
            <a:r>
              <a:rPr lang="en-US" dirty="0"/>
              <a:t>How does our team fit in the Roadmap?</a:t>
            </a:r>
            <a:endParaRPr lang="en-CA" spc="-150" dirty="0"/>
          </a:p>
        </p:txBody>
      </p:sp>
    </p:spTree>
    <p:extLst>
      <p:ext uri="{BB962C8B-B14F-4D97-AF65-F5344CB8AC3E}">
        <p14:creationId xmlns:p14="http://schemas.microsoft.com/office/powerpoint/2010/main" val="5716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5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100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4500"/>
                            </p:stCondLst>
                            <p:childTnLst>
                              <p:par>
                                <p:cTn id="41" presetID="2" presetClass="entr" presetSubtype="4" fill="hold" grpId="0" nodeType="afterEffect">
                                  <p:stCondLst>
                                    <p:cond delay="100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10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100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6000"/>
                            </p:stCondLst>
                            <p:childTnLst>
                              <p:par>
                                <p:cTn id="54" presetID="2" presetClass="entr" presetSubtype="4" fill="hold" nodeType="afterEffect">
                                  <p:stCondLst>
                                    <p:cond delay="100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fill="hold"/>
                                        <p:tgtEl>
                                          <p:spTgt spid="41"/>
                                        </p:tgtEl>
                                        <p:attrNameLst>
                                          <p:attrName>ppt_x</p:attrName>
                                        </p:attrNameLst>
                                      </p:cBhvr>
                                      <p:tavLst>
                                        <p:tav tm="0">
                                          <p:val>
                                            <p:strVal val="#ppt_x"/>
                                          </p:val>
                                        </p:tav>
                                        <p:tav tm="100000">
                                          <p:val>
                                            <p:strVal val="#ppt_x"/>
                                          </p:val>
                                        </p:tav>
                                      </p:tavLst>
                                    </p:anim>
                                    <p:anim calcmode="lin" valueType="num">
                                      <p:cBhvr additive="base">
                                        <p:cTn id="57" dur="500" fill="hold"/>
                                        <p:tgtEl>
                                          <p:spTgt spid="4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100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par>
                          <p:cTn id="62" fill="hold">
                            <p:stCondLst>
                              <p:cond delay="7500"/>
                            </p:stCondLst>
                            <p:childTnLst>
                              <p:par>
                                <p:cTn id="63" presetID="2" presetClass="entr" presetSubtype="4" fill="hold" nodeType="afterEffect">
                                  <p:stCondLst>
                                    <p:cond delay="100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37"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r-CA" sz="1800" dirty="0">
                <a:hlinkClick r:id="rId3"/>
              </a:rPr>
              <a:t>Project Story Collection</a:t>
            </a:r>
            <a:endParaRPr lang="fr-CA" sz="1800" dirty="0"/>
          </a:p>
          <a:p>
            <a:r>
              <a:rPr lang="fr-CA" sz="1800" dirty="0">
                <a:hlinkClick r:id="rId4"/>
              </a:rPr>
              <a:t>Testimonials</a:t>
            </a:r>
          </a:p>
          <a:p>
            <a:r>
              <a:rPr lang="fr-CA" sz="1800" dirty="0">
                <a:hlinkClick r:id="rId5"/>
              </a:rPr>
              <a:t>GCworkplace </a:t>
            </a:r>
            <a:r>
              <a:rPr lang="fr-CA" sz="1800" dirty="0" err="1">
                <a:hlinkClick r:id="rId5"/>
              </a:rPr>
              <a:t>Youtube</a:t>
            </a:r>
            <a:r>
              <a:rPr lang="fr-CA" sz="1800" dirty="0">
                <a:hlinkClick r:id="rId5"/>
              </a:rPr>
              <a:t> Playlist</a:t>
            </a:r>
            <a:endParaRPr lang="fr-CA" sz="1800" dirty="0"/>
          </a:p>
          <a:p>
            <a:r>
              <a:rPr lang="fr-CA" sz="1800" dirty="0">
                <a:hlinkClick r:id="rId6"/>
              </a:rPr>
              <a:t>Center for GCworkplace Innovation</a:t>
            </a:r>
            <a:endParaRPr lang="fr-CA" sz="1800" dirty="0"/>
          </a:p>
          <a:p>
            <a:r>
              <a:rPr lang="fr-CA" sz="1800" dirty="0">
                <a:hlinkClick r:id="rId7"/>
              </a:rPr>
              <a:t>GCcoworking</a:t>
            </a:r>
            <a:endParaRPr lang="fr-CA" sz="1800" dirty="0"/>
          </a:p>
          <a:p>
            <a:r>
              <a:rPr lang="fr-CA" sz="1800" dirty="0">
                <a:hlinkClick r:id="rId8"/>
              </a:rPr>
              <a:t>GCworkplace Academy</a:t>
            </a:r>
            <a:r>
              <a:rPr lang="fr-CA" sz="1800" dirty="0"/>
              <a:t> </a:t>
            </a:r>
            <a:endParaRPr lang="en-CA" sz="1800" b="0" dirty="0"/>
          </a:p>
        </p:txBody>
      </p:sp>
      <p:pic>
        <p:nvPicPr>
          <p:cNvPr id="5" name="Content Placeholder 4"/>
          <p:cNvPicPr>
            <a:picLocks noGrp="1" noChangeAspect="1"/>
          </p:cNvPicPr>
          <p:nvPr>
            <p:ph idx="13"/>
          </p:nvPr>
        </p:nvPicPr>
        <p:blipFill>
          <a:blip r:embed="rId9"/>
          <a:stretch>
            <a:fillRect/>
          </a:stretch>
        </p:blipFill>
        <p:spPr>
          <a:xfrm>
            <a:off x="6729850" y="1657350"/>
            <a:ext cx="4282199" cy="4457700"/>
          </a:xfrm>
          <a:prstGeom prst="rect">
            <a:avLst/>
          </a:prstGeom>
        </p:spPr>
      </p:pic>
      <p:sp>
        <p:nvSpPr>
          <p:cNvPr id="4" name="Title 3"/>
          <p:cNvSpPr>
            <a:spLocks noGrp="1"/>
          </p:cNvSpPr>
          <p:nvPr>
            <p:ph type="title"/>
          </p:nvPr>
        </p:nvSpPr>
        <p:spPr/>
        <p:txBody>
          <a:bodyPr>
            <a:normAutofit/>
          </a:bodyPr>
          <a:lstStyle/>
          <a:p>
            <a:r>
              <a:rPr lang="fr-CA" dirty="0"/>
              <a:t>GCworkplace </a:t>
            </a:r>
            <a:r>
              <a:rPr lang="fr-CA" dirty="0" err="1"/>
              <a:t>Guided</a:t>
            </a:r>
            <a:r>
              <a:rPr lang="fr-CA" dirty="0"/>
              <a:t> tours and </a:t>
            </a:r>
            <a:r>
              <a:rPr lang="fr-CA" dirty="0" err="1"/>
              <a:t>general</a:t>
            </a:r>
            <a:r>
              <a:rPr lang="fr-CA" dirty="0"/>
              <a:t> </a:t>
            </a:r>
            <a:r>
              <a:rPr lang="fr-CA" dirty="0" err="1"/>
              <a:t>awareness</a:t>
            </a:r>
            <a:r>
              <a:rPr lang="fr-CA" dirty="0"/>
              <a:t>	</a:t>
            </a:r>
            <a:endParaRPr lang="en-CA" dirty="0"/>
          </a:p>
        </p:txBody>
      </p:sp>
    </p:spTree>
    <p:extLst>
      <p:ext uri="{BB962C8B-B14F-4D97-AF65-F5344CB8AC3E}">
        <p14:creationId xmlns:p14="http://schemas.microsoft.com/office/powerpoint/2010/main" val="1660106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8160" y="1657350"/>
            <a:ext cx="10784263" cy="4457700"/>
          </a:xfrm>
        </p:spPr>
        <p:txBody>
          <a:bodyPr>
            <a:normAutofit/>
          </a:bodyPr>
          <a:lstStyle/>
          <a:p>
            <a:r>
              <a:rPr lang="fr-CA" sz="1800" b="0" dirty="0"/>
              <a:t>The </a:t>
            </a:r>
            <a:r>
              <a:rPr lang="fr-CA" sz="1800" dirty="0">
                <a:hlinkClick r:id="rId3"/>
              </a:rPr>
              <a:t>Onboarding presentation </a:t>
            </a:r>
            <a:r>
              <a:rPr lang="fr-CA" sz="1800" b="0" dirty="0" err="1"/>
              <a:t>is</a:t>
            </a:r>
            <a:r>
              <a:rPr lang="fr-CA" sz="1800" b="0" dirty="0"/>
              <a:t> a </a:t>
            </a:r>
            <a:r>
              <a:rPr lang="fr-CA" sz="1800" b="0" dirty="0" err="1"/>
              <a:t>generic</a:t>
            </a:r>
            <a:r>
              <a:rPr lang="fr-CA" sz="1800" b="0" dirty="0"/>
              <a:t> GCworkplace presentation </a:t>
            </a:r>
            <a:r>
              <a:rPr lang="fr-CA" sz="1800" b="0" dirty="0" err="1"/>
              <a:t>designed</a:t>
            </a:r>
            <a:r>
              <a:rPr lang="fr-CA" sz="1800" b="0" dirty="0"/>
              <a:t> to </a:t>
            </a:r>
            <a:r>
              <a:rPr lang="fr-CA" sz="1800" b="0" dirty="0" err="1"/>
              <a:t>build</a:t>
            </a:r>
            <a:r>
              <a:rPr lang="fr-CA" sz="1800" b="0" dirty="0"/>
              <a:t> </a:t>
            </a:r>
            <a:r>
              <a:rPr lang="fr-CA" sz="1800" b="0" dirty="0" err="1"/>
              <a:t>your</a:t>
            </a:r>
            <a:r>
              <a:rPr lang="fr-CA" sz="1800" b="0" dirty="0"/>
              <a:t> </a:t>
            </a:r>
            <a:r>
              <a:rPr lang="fr-CA" sz="1800" b="0" dirty="0" err="1"/>
              <a:t>general</a:t>
            </a:r>
            <a:r>
              <a:rPr lang="fr-CA" sz="1800" b="0" dirty="0"/>
              <a:t> </a:t>
            </a:r>
            <a:r>
              <a:rPr lang="fr-CA" sz="1800" b="0" dirty="0" err="1"/>
              <a:t>awareness</a:t>
            </a:r>
            <a:r>
              <a:rPr lang="fr-CA" sz="1800" b="0" dirty="0"/>
              <a:t> of the GCworkplace vision, to </a:t>
            </a:r>
            <a:r>
              <a:rPr lang="fr-CA" sz="1800" b="0" dirty="0" err="1"/>
              <a:t>provide</a:t>
            </a:r>
            <a:r>
              <a:rPr lang="fr-CA" sz="1800" b="0" dirty="0"/>
              <a:t> </a:t>
            </a:r>
            <a:r>
              <a:rPr lang="fr-CA" sz="1800" b="0" dirty="0" err="1"/>
              <a:t>you</a:t>
            </a:r>
            <a:r>
              <a:rPr lang="fr-CA" sz="1800" b="0" dirty="0"/>
              <a:t> </a:t>
            </a:r>
            <a:r>
              <a:rPr lang="fr-CA" sz="1800" b="0" dirty="0" err="1"/>
              <a:t>with</a:t>
            </a:r>
            <a:r>
              <a:rPr lang="fr-CA" sz="1800" b="0" dirty="0"/>
              <a:t> a </a:t>
            </a:r>
            <a:r>
              <a:rPr lang="fr-CA" sz="1800" b="0" dirty="0" err="1"/>
              <a:t>brief</a:t>
            </a:r>
            <a:r>
              <a:rPr lang="fr-CA" sz="1800" b="0" dirty="0"/>
              <a:t> </a:t>
            </a:r>
            <a:r>
              <a:rPr lang="fr-CA" sz="1800" b="0" dirty="0" err="1"/>
              <a:t>overview</a:t>
            </a:r>
            <a:r>
              <a:rPr lang="fr-CA" sz="1800" b="0" dirty="0"/>
              <a:t> of the GCworkplace </a:t>
            </a:r>
            <a:r>
              <a:rPr lang="fr-CA" sz="1800" b="0" dirty="0" err="1"/>
              <a:t>Modernization</a:t>
            </a:r>
            <a:r>
              <a:rPr lang="fr-CA" sz="1800" b="0" dirty="0"/>
              <a:t> Roadmap and the services the Transformation and </a:t>
            </a:r>
            <a:r>
              <a:rPr lang="fr-CA" sz="1800" b="0" dirty="0" err="1"/>
              <a:t>Enablement</a:t>
            </a:r>
            <a:r>
              <a:rPr lang="fr-CA" sz="1800" b="0" dirty="0"/>
              <a:t> team </a:t>
            </a:r>
            <a:r>
              <a:rPr lang="fr-CA" sz="1800" b="0" dirty="0" err="1"/>
              <a:t>can</a:t>
            </a:r>
            <a:r>
              <a:rPr lang="fr-CA" sz="1800" b="0" dirty="0"/>
              <a:t> </a:t>
            </a:r>
            <a:r>
              <a:rPr lang="fr-CA" sz="1800" b="0" dirty="0" err="1"/>
              <a:t>offer</a:t>
            </a:r>
            <a:r>
              <a:rPr lang="fr-CA" sz="1800" b="0" dirty="0"/>
              <a:t> </a:t>
            </a:r>
            <a:r>
              <a:rPr lang="fr-CA" sz="1800" b="0" dirty="0" err="1"/>
              <a:t>you</a:t>
            </a:r>
            <a:r>
              <a:rPr lang="fr-CA" sz="1800" b="0" dirty="0"/>
              <a:t>. </a:t>
            </a:r>
          </a:p>
          <a:p>
            <a:r>
              <a:rPr lang="fr-CA" sz="1800" b="0" dirty="0"/>
              <a:t>The client </a:t>
            </a:r>
            <a:r>
              <a:rPr lang="fr-CA" sz="1800" b="0" dirty="0" err="1"/>
              <a:t>can</a:t>
            </a:r>
            <a:r>
              <a:rPr lang="fr-CA" sz="1800" b="0" dirty="0"/>
              <a:t> contact us for a </a:t>
            </a:r>
            <a:r>
              <a:rPr lang="fr-CA" sz="1800" b="0" dirty="0" err="1"/>
              <a:t>personnalized</a:t>
            </a:r>
            <a:r>
              <a:rPr lang="fr-CA" sz="1800" b="0" dirty="0"/>
              <a:t> Transformation and </a:t>
            </a:r>
            <a:r>
              <a:rPr lang="fr-CA" sz="1800" b="0" dirty="0" err="1"/>
              <a:t>Enablement</a:t>
            </a:r>
            <a:r>
              <a:rPr lang="fr-CA" sz="1800" b="0" dirty="0"/>
              <a:t> presentation, </a:t>
            </a:r>
            <a:r>
              <a:rPr lang="fr-CA" sz="1800" b="0" dirty="0" err="1"/>
              <a:t>based</a:t>
            </a:r>
            <a:r>
              <a:rPr lang="fr-CA" sz="1800" b="0" dirty="0"/>
              <a:t> on </a:t>
            </a:r>
            <a:r>
              <a:rPr lang="fr-CA" sz="1800" b="0" dirty="0" err="1"/>
              <a:t>their</a:t>
            </a:r>
            <a:r>
              <a:rPr lang="fr-CA" sz="1800" b="0" dirty="0"/>
              <a:t> </a:t>
            </a:r>
            <a:r>
              <a:rPr lang="fr-CA" sz="1800" b="0" dirty="0" err="1"/>
              <a:t>needs</a:t>
            </a:r>
            <a:r>
              <a:rPr lang="fr-CA" sz="1800" b="0" dirty="0"/>
              <a:t>.</a:t>
            </a:r>
            <a:endParaRPr lang="en-CA" sz="1800" b="0" dirty="0"/>
          </a:p>
        </p:txBody>
      </p:sp>
      <p:sp>
        <p:nvSpPr>
          <p:cNvPr id="4" name="Title 3"/>
          <p:cNvSpPr>
            <a:spLocks noGrp="1"/>
          </p:cNvSpPr>
          <p:nvPr>
            <p:ph type="title"/>
          </p:nvPr>
        </p:nvSpPr>
        <p:spPr/>
        <p:txBody>
          <a:bodyPr/>
          <a:lstStyle/>
          <a:p>
            <a:r>
              <a:rPr lang="fr-CA" dirty="0"/>
              <a:t>GCworkplace </a:t>
            </a:r>
            <a:r>
              <a:rPr lang="fr-CA" dirty="0" err="1"/>
              <a:t>Onboarding</a:t>
            </a:r>
            <a:r>
              <a:rPr lang="fr-CA" dirty="0"/>
              <a:t> Presentation	</a:t>
            </a:r>
            <a:endParaRPr lang="en-CA" dirty="0"/>
          </a:p>
        </p:txBody>
      </p:sp>
      <p:pic>
        <p:nvPicPr>
          <p:cNvPr id="5" name="Picture 4"/>
          <p:cNvPicPr>
            <a:picLocks noChangeAspect="1"/>
          </p:cNvPicPr>
          <p:nvPr/>
        </p:nvPicPr>
        <p:blipFill>
          <a:blip r:embed="rId4"/>
          <a:stretch>
            <a:fillRect/>
          </a:stretch>
        </p:blipFill>
        <p:spPr>
          <a:xfrm>
            <a:off x="3370176" y="3290887"/>
            <a:ext cx="5283512" cy="2824163"/>
          </a:xfrm>
          <a:prstGeom prst="rect">
            <a:avLst/>
          </a:prstGeom>
        </p:spPr>
      </p:pic>
    </p:spTree>
    <p:extLst>
      <p:ext uri="{BB962C8B-B14F-4D97-AF65-F5344CB8AC3E}">
        <p14:creationId xmlns:p14="http://schemas.microsoft.com/office/powerpoint/2010/main" val="639888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r-CA" sz="1800" b="0" dirty="0"/>
              <a:t>The </a:t>
            </a:r>
            <a:r>
              <a:rPr lang="fr-CA" sz="1800" b="0" dirty="0">
                <a:hlinkClick r:id="rId3"/>
              </a:rPr>
              <a:t>Leadership Engagement </a:t>
            </a:r>
            <a:r>
              <a:rPr lang="fr-CA" sz="1800" b="0" dirty="0" err="1">
                <a:hlinkClick r:id="rId3"/>
              </a:rPr>
              <a:t>tool</a:t>
            </a:r>
            <a:r>
              <a:rPr lang="fr-CA" sz="1800" b="0" dirty="0">
                <a:hlinkClick r:id="rId3"/>
              </a:rPr>
              <a:t> </a:t>
            </a:r>
            <a:r>
              <a:rPr lang="fr-CA" sz="1800" b="0" dirty="0" err="1"/>
              <a:t>is</a:t>
            </a:r>
            <a:r>
              <a:rPr lang="fr-CA" sz="1800" b="0" dirty="0"/>
              <a:t> a ‘</a:t>
            </a:r>
            <a:r>
              <a:rPr lang="fr-CA" sz="1800" b="0" dirty="0" err="1"/>
              <a:t>build</a:t>
            </a:r>
            <a:r>
              <a:rPr lang="fr-CA" sz="1800" b="0" dirty="0"/>
              <a:t> yourself’ </a:t>
            </a:r>
            <a:r>
              <a:rPr lang="fr-CA" sz="1800" b="0" dirty="0" err="1"/>
              <a:t>tool</a:t>
            </a:r>
            <a:r>
              <a:rPr lang="fr-CA" sz="1800" b="0" dirty="0"/>
              <a:t> to </a:t>
            </a:r>
            <a:r>
              <a:rPr lang="fr-CA" sz="1800" b="0" dirty="0" err="1"/>
              <a:t>assist</a:t>
            </a:r>
            <a:r>
              <a:rPr lang="fr-CA" sz="1800" b="0" dirty="0"/>
              <a:t> the client in building a business case to </a:t>
            </a:r>
            <a:r>
              <a:rPr lang="fr-CA" sz="1800" b="0" dirty="0" err="1"/>
              <a:t>increase</a:t>
            </a:r>
            <a:r>
              <a:rPr lang="fr-CA" sz="1800" b="0" dirty="0"/>
              <a:t> the leadership </a:t>
            </a:r>
            <a:r>
              <a:rPr lang="fr-CA" sz="1800" b="0" dirty="0" err="1"/>
              <a:t>team’s</a:t>
            </a:r>
            <a:r>
              <a:rPr lang="fr-CA" sz="1800" b="0" dirty="0"/>
              <a:t> engagement and </a:t>
            </a:r>
            <a:r>
              <a:rPr lang="fr-CA" sz="1800" b="0" dirty="0" err="1"/>
              <a:t>committment</a:t>
            </a:r>
            <a:r>
              <a:rPr lang="fr-CA" sz="1800" b="0" dirty="0"/>
              <a:t> to the </a:t>
            </a:r>
            <a:r>
              <a:rPr lang="fr-CA" sz="1800" b="0" dirty="0" err="1"/>
              <a:t>workplace</a:t>
            </a:r>
            <a:r>
              <a:rPr lang="fr-CA" sz="1800" b="0" dirty="0"/>
              <a:t> </a:t>
            </a:r>
            <a:r>
              <a:rPr lang="fr-CA" sz="1800" b="0" dirty="0" err="1"/>
              <a:t>modernization</a:t>
            </a:r>
            <a:r>
              <a:rPr lang="fr-CA" sz="1800" b="0" dirty="0"/>
              <a:t>. </a:t>
            </a:r>
          </a:p>
          <a:p>
            <a:r>
              <a:rPr lang="fr-CA" sz="1800" b="0" dirty="0"/>
              <a:t>This presentation </a:t>
            </a:r>
            <a:r>
              <a:rPr lang="fr-CA" sz="1800" b="0" dirty="0" err="1"/>
              <a:t>includes</a:t>
            </a:r>
            <a:r>
              <a:rPr lang="fr-CA" sz="1800" b="0" dirty="0"/>
              <a:t> GCworkplace </a:t>
            </a:r>
            <a:r>
              <a:rPr lang="fr-CA" sz="1800" b="0" dirty="0" err="1"/>
              <a:t>benefits</a:t>
            </a:r>
            <a:r>
              <a:rPr lang="fr-CA" sz="1800" b="0" dirty="0"/>
              <a:t>, global trends, </a:t>
            </a:r>
            <a:r>
              <a:rPr lang="fr-CA" sz="1800" b="0" dirty="0" err="1"/>
              <a:t>current</a:t>
            </a:r>
            <a:r>
              <a:rPr lang="fr-CA" sz="1800" b="0" dirty="0"/>
              <a:t> </a:t>
            </a:r>
            <a:r>
              <a:rPr lang="fr-CA" sz="1800" b="0" dirty="0" err="1"/>
              <a:t>workplace</a:t>
            </a:r>
            <a:r>
              <a:rPr lang="fr-CA" sz="1800" b="0" dirty="0"/>
              <a:t> situation, the impacts of the </a:t>
            </a:r>
            <a:r>
              <a:rPr lang="fr-CA" sz="1800" b="0" dirty="0" err="1"/>
              <a:t>pandemic</a:t>
            </a:r>
            <a:r>
              <a:rPr lang="fr-CA" sz="1800" b="0" dirty="0"/>
              <a:t>, and </a:t>
            </a:r>
            <a:r>
              <a:rPr lang="fr-CA" sz="1800" b="0" dirty="0" err="1"/>
              <a:t>opportunities</a:t>
            </a:r>
            <a:r>
              <a:rPr lang="fr-CA" sz="1800" b="0" dirty="0"/>
              <a:t> for </a:t>
            </a:r>
            <a:r>
              <a:rPr lang="fr-CA" sz="1800" b="0" dirty="0" err="1"/>
              <a:t>modernization</a:t>
            </a:r>
            <a:r>
              <a:rPr lang="fr-CA" sz="1800" b="0" dirty="0"/>
              <a:t> and change.  </a:t>
            </a:r>
            <a:endParaRPr lang="en-CA" sz="1800" b="0" dirty="0"/>
          </a:p>
        </p:txBody>
      </p:sp>
      <p:sp>
        <p:nvSpPr>
          <p:cNvPr id="4" name="Title 3"/>
          <p:cNvSpPr>
            <a:spLocks noGrp="1"/>
          </p:cNvSpPr>
          <p:nvPr>
            <p:ph type="title"/>
          </p:nvPr>
        </p:nvSpPr>
        <p:spPr/>
        <p:txBody>
          <a:bodyPr/>
          <a:lstStyle/>
          <a:p>
            <a:r>
              <a:rPr lang="fr-CA" dirty="0"/>
              <a:t>Leadership Engagement tool	</a:t>
            </a:r>
            <a:endParaRPr lang="en-CA" dirty="0"/>
          </a:p>
        </p:txBody>
      </p:sp>
      <p:pic>
        <p:nvPicPr>
          <p:cNvPr id="17" name="Content Placeholder 16"/>
          <p:cNvPicPr>
            <a:picLocks noGrp="1" noChangeAspect="1"/>
          </p:cNvPicPr>
          <p:nvPr>
            <p:ph idx="13"/>
          </p:nvPr>
        </p:nvPicPr>
        <p:blipFill>
          <a:blip r:embed="rId4"/>
          <a:stretch>
            <a:fillRect/>
          </a:stretch>
        </p:blipFill>
        <p:spPr>
          <a:xfrm>
            <a:off x="6226174" y="2424833"/>
            <a:ext cx="5841697" cy="3227822"/>
          </a:xfrm>
          <a:prstGeom prst="rect">
            <a:avLst/>
          </a:prstGeom>
        </p:spPr>
      </p:pic>
    </p:spTree>
    <p:extLst>
      <p:ext uri="{BB962C8B-B14F-4D97-AF65-F5344CB8AC3E}">
        <p14:creationId xmlns:p14="http://schemas.microsoft.com/office/powerpoint/2010/main" val="1357777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r-CA" sz="1800" b="0" dirty="0"/>
              <a:t>This </a:t>
            </a:r>
            <a:r>
              <a:rPr lang="fr-CA" sz="1800" dirty="0">
                <a:hlinkClick r:id="rId3"/>
              </a:rPr>
              <a:t>tool</a:t>
            </a:r>
            <a:r>
              <a:rPr lang="fr-CA" sz="1800" b="0" dirty="0"/>
              <a:t> </a:t>
            </a:r>
            <a:r>
              <a:rPr lang="fr-CA" sz="1800" b="0" dirty="0" err="1"/>
              <a:t>will</a:t>
            </a:r>
            <a:r>
              <a:rPr lang="fr-CA" sz="1800" b="0" dirty="0"/>
              <a:t> </a:t>
            </a:r>
            <a:r>
              <a:rPr lang="fr-CA" sz="1800" b="0" dirty="0" err="1"/>
              <a:t>assist</a:t>
            </a:r>
            <a:r>
              <a:rPr lang="fr-CA" sz="1800" b="0" dirty="0"/>
              <a:t> </a:t>
            </a:r>
            <a:r>
              <a:rPr lang="fr-CA" sz="1800" b="0" dirty="0" err="1"/>
              <a:t>your</a:t>
            </a:r>
            <a:r>
              <a:rPr lang="fr-CA" sz="1800" b="0" dirty="0"/>
              <a:t> leadership team in building a </a:t>
            </a:r>
            <a:r>
              <a:rPr lang="fr-CA" sz="1800" b="0" dirty="0" err="1"/>
              <a:t>compelling</a:t>
            </a:r>
            <a:r>
              <a:rPr lang="fr-CA" sz="1800" b="0" dirty="0"/>
              <a:t> vision </a:t>
            </a:r>
            <a:r>
              <a:rPr lang="fr-CA" sz="1800" b="0" dirty="0" err="1"/>
              <a:t>statement</a:t>
            </a:r>
            <a:r>
              <a:rPr lang="fr-CA" sz="1800" b="0" dirty="0"/>
              <a:t>. </a:t>
            </a:r>
          </a:p>
          <a:p>
            <a:r>
              <a:rPr lang="fr-CA" sz="1800" b="0" dirty="0"/>
              <a:t>10-steps </a:t>
            </a:r>
            <a:r>
              <a:rPr lang="fr-CA" sz="1800" b="0" dirty="0" err="1"/>
              <a:t>process</a:t>
            </a:r>
            <a:r>
              <a:rPr lang="fr-CA" sz="1800" b="0" dirty="0"/>
              <a:t> to </a:t>
            </a:r>
            <a:r>
              <a:rPr lang="fr-CA" sz="1800" b="0" dirty="0" err="1"/>
              <a:t>articulate</a:t>
            </a:r>
            <a:r>
              <a:rPr lang="fr-CA" sz="1800" b="0" dirty="0"/>
              <a:t> the vision for </a:t>
            </a:r>
            <a:r>
              <a:rPr lang="fr-CA" sz="1800" b="0" dirty="0" err="1"/>
              <a:t>your</a:t>
            </a:r>
            <a:r>
              <a:rPr lang="fr-CA" sz="1800" b="0" dirty="0"/>
              <a:t> future </a:t>
            </a:r>
            <a:r>
              <a:rPr lang="fr-CA" sz="1800" b="0" dirty="0" err="1"/>
              <a:t>workplace</a:t>
            </a:r>
            <a:endParaRPr lang="en-CA" sz="1800" b="0" dirty="0"/>
          </a:p>
        </p:txBody>
      </p:sp>
      <p:pic>
        <p:nvPicPr>
          <p:cNvPr id="5" name="Content Placeholder 4"/>
          <p:cNvPicPr>
            <a:picLocks noGrp="1" noChangeAspect="1"/>
          </p:cNvPicPr>
          <p:nvPr>
            <p:ph idx="13"/>
          </p:nvPr>
        </p:nvPicPr>
        <p:blipFill>
          <a:blip r:embed="rId4"/>
          <a:stretch>
            <a:fillRect/>
          </a:stretch>
        </p:blipFill>
        <p:spPr>
          <a:xfrm>
            <a:off x="4527686" y="3007179"/>
            <a:ext cx="7195727" cy="3592886"/>
          </a:xfrm>
          <a:prstGeom prst="rect">
            <a:avLst/>
          </a:prstGeom>
        </p:spPr>
      </p:pic>
      <p:sp>
        <p:nvSpPr>
          <p:cNvPr id="4" name="Title 3"/>
          <p:cNvSpPr>
            <a:spLocks noGrp="1"/>
          </p:cNvSpPr>
          <p:nvPr>
            <p:ph type="title"/>
          </p:nvPr>
        </p:nvSpPr>
        <p:spPr/>
        <p:txBody>
          <a:bodyPr/>
          <a:lstStyle/>
          <a:p>
            <a:r>
              <a:rPr lang="fr-CA" dirty="0"/>
              <a:t>‘Building a </a:t>
            </a:r>
            <a:r>
              <a:rPr lang="fr-CA" dirty="0" err="1"/>
              <a:t>compelling</a:t>
            </a:r>
            <a:r>
              <a:rPr lang="fr-CA" dirty="0"/>
              <a:t> vision’ tool</a:t>
            </a:r>
            <a:endParaRPr lang="en-CA" dirty="0"/>
          </a:p>
        </p:txBody>
      </p:sp>
      <p:pic>
        <p:nvPicPr>
          <p:cNvPr id="6" name="Picture 5"/>
          <p:cNvPicPr>
            <a:picLocks noChangeAspect="1"/>
          </p:cNvPicPr>
          <p:nvPr/>
        </p:nvPicPr>
        <p:blipFill>
          <a:blip r:embed="rId5"/>
          <a:stretch>
            <a:fillRect/>
          </a:stretch>
        </p:blipFill>
        <p:spPr>
          <a:xfrm>
            <a:off x="6139640" y="1118627"/>
            <a:ext cx="5801487" cy="1674999"/>
          </a:xfrm>
          <a:prstGeom prst="rect">
            <a:avLst/>
          </a:prstGeom>
        </p:spPr>
      </p:pic>
      <p:sp>
        <p:nvSpPr>
          <p:cNvPr id="7" name="TextBox 6"/>
          <p:cNvSpPr txBox="1"/>
          <p:nvPr/>
        </p:nvSpPr>
        <p:spPr>
          <a:xfrm>
            <a:off x="1704109" y="4634345"/>
            <a:ext cx="1527021" cy="369332"/>
          </a:xfrm>
          <a:prstGeom prst="rect">
            <a:avLst/>
          </a:prstGeom>
          <a:noFill/>
        </p:spPr>
        <p:txBody>
          <a:bodyPr wrap="none" rtlCol="0">
            <a:spAutoFit/>
          </a:bodyPr>
          <a:lstStyle/>
          <a:p>
            <a:r>
              <a:rPr lang="fr-CA" dirty="0">
                <a:latin typeface="Arial" panose="020B0604020202020204" pitchFamily="34" charset="0"/>
                <a:cs typeface="Arial" panose="020B0604020202020204" pitchFamily="34" charset="0"/>
              </a:rPr>
              <a:t>Vision </a:t>
            </a:r>
            <a:r>
              <a:rPr lang="fr-CA" dirty="0" err="1">
                <a:latin typeface="Arial" panose="020B0604020202020204" pitchFamily="34" charset="0"/>
                <a:cs typeface="Arial" panose="020B0604020202020204" pitchFamily="34" charset="0"/>
              </a:rPr>
              <a:t>board</a:t>
            </a:r>
            <a:r>
              <a:rPr lang="fr-CA"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8" name="Right Arrow 7"/>
          <p:cNvSpPr/>
          <p:nvPr/>
        </p:nvSpPr>
        <p:spPr>
          <a:xfrm>
            <a:off x="3221182" y="4679690"/>
            <a:ext cx="904009" cy="36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91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1500"/>
                            </p:stCondLst>
                            <p:childTnLst>
                              <p:par>
                                <p:cTn id="9" presetID="2" presetClass="entr" presetSubtype="4"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 presetClass="entr" presetSubtype="0" fill="hold" nodeType="afterEffect">
                                  <p:stCondLst>
                                    <p:cond delay="100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30" y="550861"/>
            <a:ext cx="11006345" cy="835027"/>
          </a:xfrm>
        </p:spPr>
        <p:txBody>
          <a:bodyPr/>
          <a:lstStyle/>
          <a:p>
            <a:r>
              <a:rPr lang="en-US" dirty="0">
                <a:hlinkClick r:id="rId3"/>
              </a:rPr>
              <a:t>Transformation Playbook</a:t>
            </a:r>
            <a:r>
              <a:rPr lang="en-US" dirty="0"/>
              <a:t> content</a:t>
            </a:r>
            <a:endParaRPr lang="en-CA" dirty="0"/>
          </a:p>
        </p:txBody>
      </p:sp>
      <p:sp>
        <p:nvSpPr>
          <p:cNvPr id="20" name="Rectangle 19"/>
          <p:cNvSpPr/>
          <p:nvPr/>
        </p:nvSpPr>
        <p:spPr>
          <a:xfrm>
            <a:off x="684048" y="3416894"/>
            <a:ext cx="2218811" cy="830997"/>
          </a:xfrm>
          <a:prstGeom prst="rect">
            <a:avLst/>
          </a:prstGeom>
        </p:spPr>
        <p:txBody>
          <a:bodyPr wrap="square">
            <a:spAutoFit/>
          </a:bodyPr>
          <a:lstStyle/>
          <a:p>
            <a:pPr marL="16933" marR="6773"/>
            <a:r>
              <a:rPr lang="en-CA" sz="1600" b="1" spc="-7" dirty="0">
                <a:solidFill>
                  <a:srgbClr val="EA222B"/>
                </a:solidFill>
                <a:latin typeface="Arial"/>
                <a:cs typeface="Arial"/>
              </a:rPr>
              <a:t>Four Behavioral Personas +  Day in the Life</a:t>
            </a:r>
            <a:r>
              <a:rPr lang="en-CA" sz="1600" b="1" spc="-20" dirty="0">
                <a:solidFill>
                  <a:srgbClr val="EA222B"/>
                </a:solidFill>
                <a:latin typeface="Arial"/>
                <a:cs typeface="Arial"/>
              </a:rPr>
              <a:t> </a:t>
            </a:r>
            <a:r>
              <a:rPr lang="en-CA" sz="1600" b="1" spc="-7" dirty="0">
                <a:solidFill>
                  <a:srgbClr val="EA222B"/>
                </a:solidFill>
                <a:latin typeface="Arial"/>
                <a:cs typeface="Arial"/>
              </a:rPr>
              <a:t>Journeys</a:t>
            </a:r>
            <a:endParaRPr lang="en-CA" sz="1600" dirty="0">
              <a:latin typeface="Arial"/>
              <a:cs typeface="Arial"/>
            </a:endParaRPr>
          </a:p>
        </p:txBody>
      </p:sp>
      <p:sp>
        <p:nvSpPr>
          <p:cNvPr id="22" name="Rectangle 21"/>
          <p:cNvSpPr/>
          <p:nvPr/>
        </p:nvSpPr>
        <p:spPr>
          <a:xfrm>
            <a:off x="3152098" y="3427571"/>
            <a:ext cx="2324470" cy="584775"/>
          </a:xfrm>
          <a:prstGeom prst="rect">
            <a:avLst/>
          </a:prstGeom>
        </p:spPr>
        <p:txBody>
          <a:bodyPr wrap="square">
            <a:spAutoFit/>
          </a:bodyPr>
          <a:lstStyle/>
          <a:p>
            <a:pPr marL="16933" marR="6773"/>
            <a:r>
              <a:rPr lang="en-CA" sz="1600" b="1" spc="-7" dirty="0">
                <a:solidFill>
                  <a:srgbClr val="EA222B"/>
                </a:solidFill>
                <a:latin typeface="Arial"/>
                <a:cs typeface="Arial"/>
              </a:rPr>
              <a:t>Five Core</a:t>
            </a:r>
            <a:r>
              <a:rPr lang="en-CA" sz="1600" b="1" spc="-33" dirty="0">
                <a:solidFill>
                  <a:srgbClr val="EA222B"/>
                </a:solidFill>
                <a:latin typeface="Arial"/>
                <a:cs typeface="Arial"/>
              </a:rPr>
              <a:t> </a:t>
            </a:r>
            <a:r>
              <a:rPr lang="en-CA" sz="1600" b="1" spc="-7" dirty="0">
                <a:solidFill>
                  <a:srgbClr val="EA222B"/>
                </a:solidFill>
                <a:latin typeface="Arial"/>
                <a:cs typeface="Arial"/>
              </a:rPr>
              <a:t>Employee  Experiences</a:t>
            </a:r>
            <a:endParaRPr lang="en-CA" sz="1600" dirty="0">
              <a:latin typeface="Arial"/>
              <a:cs typeface="Arial"/>
            </a:endParaRPr>
          </a:p>
        </p:txBody>
      </p:sp>
      <p:sp>
        <p:nvSpPr>
          <p:cNvPr id="23" name="Rectangle 22"/>
          <p:cNvSpPr/>
          <p:nvPr/>
        </p:nvSpPr>
        <p:spPr>
          <a:xfrm>
            <a:off x="5380632" y="3443192"/>
            <a:ext cx="2645136" cy="584775"/>
          </a:xfrm>
          <a:prstGeom prst="rect">
            <a:avLst/>
          </a:prstGeom>
        </p:spPr>
        <p:txBody>
          <a:bodyPr wrap="square">
            <a:spAutoFit/>
          </a:bodyPr>
          <a:lstStyle/>
          <a:p>
            <a:pPr marL="24553" marR="230288">
              <a:spcBef>
                <a:spcPts val="820"/>
              </a:spcBef>
            </a:pPr>
            <a:r>
              <a:rPr lang="en-CA" sz="1600" b="1" spc="-7" dirty="0">
                <a:solidFill>
                  <a:srgbClr val="EA222B"/>
                </a:solidFill>
                <a:latin typeface="Arial"/>
                <a:cs typeface="Arial"/>
              </a:rPr>
              <a:t>Maturity Assessment + Strategic Action</a:t>
            </a:r>
            <a:r>
              <a:rPr lang="en-CA" sz="1600" b="1" spc="-80" dirty="0">
                <a:solidFill>
                  <a:srgbClr val="EA222B"/>
                </a:solidFill>
                <a:latin typeface="Arial"/>
                <a:cs typeface="Arial"/>
              </a:rPr>
              <a:t> </a:t>
            </a:r>
            <a:r>
              <a:rPr lang="en-CA" sz="1600" b="1" spc="-7" dirty="0">
                <a:solidFill>
                  <a:srgbClr val="EA222B"/>
                </a:solidFill>
                <a:latin typeface="Arial"/>
                <a:cs typeface="Arial"/>
              </a:rPr>
              <a:t>Plans</a:t>
            </a:r>
            <a:endParaRPr lang="en-CA" sz="1600" dirty="0">
              <a:latin typeface="Arial"/>
              <a:cs typeface="Arial"/>
            </a:endParaRPr>
          </a:p>
        </p:txBody>
      </p:sp>
      <p:sp>
        <p:nvSpPr>
          <p:cNvPr id="24" name="Chevron 23"/>
          <p:cNvSpPr/>
          <p:nvPr/>
        </p:nvSpPr>
        <p:spPr>
          <a:xfrm rot="5400000">
            <a:off x="5629719" y="2117772"/>
            <a:ext cx="781563" cy="4759748"/>
          </a:xfrm>
          <a:prstGeom prst="chevron">
            <a:avLst>
              <a:gd name="adj" fmla="val 76301"/>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9" name="Group 8"/>
          <p:cNvGrpSpPr/>
          <p:nvPr/>
        </p:nvGrpSpPr>
        <p:grpSpPr>
          <a:xfrm>
            <a:off x="716253" y="1712140"/>
            <a:ext cx="1751682" cy="1687818"/>
            <a:chOff x="633736" y="1645235"/>
            <a:chExt cx="1751682" cy="1687818"/>
          </a:xfrm>
        </p:grpSpPr>
        <p:sp>
          <p:nvSpPr>
            <p:cNvPr id="4" name="Oval 3"/>
            <p:cNvSpPr/>
            <p:nvPr/>
          </p:nvSpPr>
          <p:spPr>
            <a:xfrm>
              <a:off x="633736" y="1645235"/>
              <a:ext cx="1751682" cy="16878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bject 10"/>
            <p:cNvSpPr/>
            <p:nvPr/>
          </p:nvSpPr>
          <p:spPr>
            <a:xfrm>
              <a:off x="816726" y="1777048"/>
              <a:ext cx="1484400" cy="1472163"/>
            </a:xfrm>
            <a:prstGeom prst="rect">
              <a:avLst/>
            </a:prstGeom>
            <a:blipFill>
              <a:blip r:embed="rId4" cstate="print"/>
              <a:stretch>
                <a:fillRect/>
              </a:stretch>
            </a:blipFill>
          </p:spPr>
          <p:txBody>
            <a:bodyPr wrap="square" lIns="0" tIns="0" rIns="0" bIns="0" rtlCol="0"/>
            <a:lstStyle/>
            <a:p>
              <a:endParaRPr sz="2400"/>
            </a:p>
          </p:txBody>
        </p:sp>
      </p:grpSp>
      <p:grpSp>
        <p:nvGrpSpPr>
          <p:cNvPr id="3" name="Group 2"/>
          <p:cNvGrpSpPr/>
          <p:nvPr/>
        </p:nvGrpSpPr>
        <p:grpSpPr>
          <a:xfrm>
            <a:off x="3007184" y="1679003"/>
            <a:ext cx="1751682" cy="1687818"/>
            <a:chOff x="3007184" y="1679003"/>
            <a:chExt cx="1751682" cy="1687818"/>
          </a:xfrm>
        </p:grpSpPr>
        <p:sp>
          <p:nvSpPr>
            <p:cNvPr id="6" name="Oval 5"/>
            <p:cNvSpPr/>
            <p:nvPr/>
          </p:nvSpPr>
          <p:spPr>
            <a:xfrm>
              <a:off x="3007184" y="1679003"/>
              <a:ext cx="1751682" cy="16878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bject 17">
              <a:hlinkClick r:id="rId5" action="ppaction://hlinksldjump"/>
            </p:cNvPr>
            <p:cNvSpPr/>
            <p:nvPr/>
          </p:nvSpPr>
          <p:spPr>
            <a:xfrm>
              <a:off x="3225225" y="1712140"/>
              <a:ext cx="1315600" cy="1654681"/>
            </a:xfrm>
            <a:prstGeom prst="rect">
              <a:avLst/>
            </a:prstGeom>
            <a:blipFill>
              <a:blip r:embed="rId6" cstate="print"/>
              <a:stretch>
                <a:fillRect/>
              </a:stretch>
            </a:blipFill>
          </p:spPr>
          <p:txBody>
            <a:bodyPr wrap="square" lIns="0" tIns="0" rIns="0" bIns="0" rtlCol="0"/>
            <a:lstStyle/>
            <a:p>
              <a:endParaRPr sz="2400"/>
            </a:p>
          </p:txBody>
        </p:sp>
      </p:grpSp>
      <p:grpSp>
        <p:nvGrpSpPr>
          <p:cNvPr id="10" name="Group 9"/>
          <p:cNvGrpSpPr/>
          <p:nvPr/>
        </p:nvGrpSpPr>
        <p:grpSpPr>
          <a:xfrm>
            <a:off x="5380632" y="1645235"/>
            <a:ext cx="1751682" cy="1687818"/>
            <a:chOff x="5380632" y="1645235"/>
            <a:chExt cx="1751682" cy="1687818"/>
          </a:xfrm>
        </p:grpSpPr>
        <p:sp>
          <p:nvSpPr>
            <p:cNvPr id="7" name="Oval 6"/>
            <p:cNvSpPr/>
            <p:nvPr/>
          </p:nvSpPr>
          <p:spPr>
            <a:xfrm>
              <a:off x="5380632" y="1645235"/>
              <a:ext cx="1751682" cy="168781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bject 18">
              <a:hlinkClick r:id="rId7" action="ppaction://hlinksldjump"/>
            </p:cNvPr>
            <p:cNvSpPr/>
            <p:nvPr/>
          </p:nvSpPr>
          <p:spPr>
            <a:xfrm>
              <a:off x="5646843" y="1935254"/>
              <a:ext cx="1485471" cy="1077794"/>
            </a:xfrm>
            <a:prstGeom prst="rect">
              <a:avLst/>
            </a:prstGeom>
            <a:blipFill>
              <a:blip r:embed="rId8" cstate="print"/>
              <a:stretch>
                <a:fillRect/>
              </a:stretch>
            </a:blipFill>
          </p:spPr>
          <p:txBody>
            <a:bodyPr wrap="square" lIns="0" tIns="0" rIns="0" bIns="0" rtlCol="0"/>
            <a:lstStyle/>
            <a:p>
              <a:endParaRPr sz="2400"/>
            </a:p>
          </p:txBody>
        </p:sp>
      </p:grpSp>
      <p:sp>
        <p:nvSpPr>
          <p:cNvPr id="31" name="Rectangle 30"/>
          <p:cNvSpPr/>
          <p:nvPr/>
        </p:nvSpPr>
        <p:spPr>
          <a:xfrm>
            <a:off x="7810056" y="3412656"/>
            <a:ext cx="2645136" cy="338554"/>
          </a:xfrm>
          <a:prstGeom prst="rect">
            <a:avLst/>
          </a:prstGeom>
        </p:spPr>
        <p:txBody>
          <a:bodyPr wrap="square">
            <a:spAutoFit/>
          </a:bodyPr>
          <a:lstStyle/>
          <a:p>
            <a:pPr marL="24553" marR="230288">
              <a:spcBef>
                <a:spcPts val="820"/>
              </a:spcBef>
            </a:pPr>
            <a:r>
              <a:rPr lang="en-CA" sz="1600" b="1" spc="-7" dirty="0">
                <a:solidFill>
                  <a:srgbClr val="EA222B"/>
                </a:solidFill>
                <a:latin typeface="Arial"/>
                <a:cs typeface="Arial"/>
              </a:rPr>
              <a:t>Tactical Checklists</a:t>
            </a:r>
            <a:endParaRPr lang="en-CA" sz="1600" dirty="0">
              <a:latin typeface="Arial"/>
              <a:cs typeface="Arial"/>
            </a:endParaRPr>
          </a:p>
        </p:txBody>
      </p:sp>
      <p:grpSp>
        <p:nvGrpSpPr>
          <p:cNvPr id="8" name="Group 7"/>
          <p:cNvGrpSpPr/>
          <p:nvPr/>
        </p:nvGrpSpPr>
        <p:grpSpPr>
          <a:xfrm>
            <a:off x="7810056" y="1571151"/>
            <a:ext cx="1751682" cy="1687818"/>
            <a:chOff x="7671563" y="1571151"/>
            <a:chExt cx="1751682" cy="1687818"/>
          </a:xfrm>
        </p:grpSpPr>
        <p:sp>
          <p:nvSpPr>
            <p:cNvPr id="30" name="Oval 29"/>
            <p:cNvSpPr/>
            <p:nvPr/>
          </p:nvSpPr>
          <p:spPr>
            <a:xfrm>
              <a:off x="7671563" y="1571151"/>
              <a:ext cx="1751682" cy="1687818"/>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2" name="Picture 31">
              <a:hlinkClick r:id="rId9" action="ppaction://hlinksldjump"/>
            </p:cNvPr>
            <p:cNvPicPr>
              <a:picLocks noChangeAspect="1"/>
            </p:cNvPicPr>
            <p:nvPr/>
          </p:nvPicPr>
          <p:blipFill rotWithShape="1">
            <a:blip r:embed="rId10"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50341" t="39192" r="22032" b="34371"/>
            <a:stretch/>
          </p:blipFill>
          <p:spPr>
            <a:xfrm rot="5400000" flipH="1">
              <a:off x="8106438" y="1860344"/>
              <a:ext cx="945515" cy="1106856"/>
            </a:xfrm>
            <a:prstGeom prst="rect">
              <a:avLst/>
            </a:prstGeom>
          </p:spPr>
        </p:pic>
      </p:grpSp>
      <p:grpSp>
        <p:nvGrpSpPr>
          <p:cNvPr id="12" name="Group 11"/>
          <p:cNvGrpSpPr/>
          <p:nvPr/>
        </p:nvGrpSpPr>
        <p:grpSpPr>
          <a:xfrm>
            <a:off x="10003349" y="1540615"/>
            <a:ext cx="1751682" cy="1687818"/>
            <a:chOff x="10003349" y="1540615"/>
            <a:chExt cx="1751682" cy="1687818"/>
          </a:xfrm>
        </p:grpSpPr>
        <p:sp>
          <p:nvSpPr>
            <p:cNvPr id="5" name="Oval 4"/>
            <p:cNvSpPr/>
            <p:nvPr/>
          </p:nvSpPr>
          <p:spPr>
            <a:xfrm>
              <a:off x="10003349" y="1540615"/>
              <a:ext cx="1751682" cy="16878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3" name="Picture 32">
              <a:hlinkClick r:id="" action="ppaction://noaction"/>
            </p:cNvPr>
            <p:cNvPicPr>
              <a:picLocks noChangeAspect="1"/>
            </p:cNvPicPr>
            <p:nvPr/>
          </p:nvPicPr>
          <p:blipFill rotWithShape="1">
            <a:blip r:embed="rId10"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48695" t="79040" r="28939" b="6771"/>
            <a:stretch/>
          </p:blipFill>
          <p:spPr>
            <a:xfrm rot="16200000">
              <a:off x="10171874" y="1926014"/>
              <a:ext cx="1330895" cy="1032962"/>
            </a:xfrm>
            <a:prstGeom prst="rect">
              <a:avLst/>
            </a:prstGeom>
          </p:spPr>
        </p:pic>
      </p:grpSp>
      <p:sp>
        <p:nvSpPr>
          <p:cNvPr id="34" name="Rectangle 33"/>
          <p:cNvSpPr/>
          <p:nvPr/>
        </p:nvSpPr>
        <p:spPr>
          <a:xfrm>
            <a:off x="9758504" y="3391890"/>
            <a:ext cx="2645136" cy="338554"/>
          </a:xfrm>
          <a:prstGeom prst="rect">
            <a:avLst/>
          </a:prstGeom>
        </p:spPr>
        <p:txBody>
          <a:bodyPr wrap="square">
            <a:spAutoFit/>
          </a:bodyPr>
          <a:lstStyle/>
          <a:p>
            <a:pPr marL="24553" marR="230288">
              <a:spcBef>
                <a:spcPts val="820"/>
              </a:spcBef>
            </a:pPr>
            <a:r>
              <a:rPr lang="en-CA" sz="1600" b="1" spc="-7" dirty="0">
                <a:solidFill>
                  <a:srgbClr val="EA222B"/>
                </a:solidFill>
                <a:latin typeface="Arial"/>
                <a:cs typeface="Arial"/>
              </a:rPr>
              <a:t>Tactical Accelerators</a:t>
            </a:r>
            <a:endParaRPr lang="en-CA" sz="1600" dirty="0">
              <a:latin typeface="Arial"/>
              <a:cs typeface="Arial"/>
            </a:endParaRPr>
          </a:p>
        </p:txBody>
      </p:sp>
      <p:sp>
        <p:nvSpPr>
          <p:cNvPr id="11" name="TextBox 10"/>
          <p:cNvSpPr txBox="1"/>
          <p:nvPr/>
        </p:nvSpPr>
        <p:spPr>
          <a:xfrm>
            <a:off x="633736" y="5217442"/>
            <a:ext cx="11418564" cy="646331"/>
          </a:xfrm>
          <a:prstGeom prst="rect">
            <a:avLst/>
          </a:prstGeom>
          <a:noFill/>
        </p:spPr>
        <p:txBody>
          <a:bodyPr wrap="square" rtlCol="0">
            <a:spAutoFit/>
          </a:bodyPr>
          <a:lstStyle/>
          <a:p>
            <a:pPr algn="ctr"/>
            <a:r>
              <a:rPr lang="fr-CA" b="1" dirty="0" err="1"/>
              <a:t>Includes</a:t>
            </a:r>
            <a:r>
              <a:rPr lang="fr-CA" b="1" dirty="0"/>
              <a:t> a </a:t>
            </a:r>
            <a:r>
              <a:rPr lang="fr-CA" b="1" dirty="0" err="1"/>
              <a:t>Workforce</a:t>
            </a:r>
            <a:r>
              <a:rPr lang="fr-CA" b="1" dirty="0"/>
              <a:t> Questionnaire </a:t>
            </a:r>
            <a:r>
              <a:rPr lang="fr-CA" b="1" dirty="0" err="1"/>
              <a:t>template</a:t>
            </a:r>
            <a:r>
              <a:rPr lang="fr-CA" b="1" dirty="0"/>
              <a:t> to help </a:t>
            </a:r>
            <a:r>
              <a:rPr lang="fr-CA" b="1" dirty="0" err="1"/>
              <a:t>you</a:t>
            </a:r>
            <a:r>
              <a:rPr lang="fr-CA" b="1" dirty="0"/>
              <a:t> </a:t>
            </a:r>
            <a:r>
              <a:rPr lang="fr-CA" b="1" dirty="0" err="1"/>
              <a:t>better</a:t>
            </a:r>
            <a:r>
              <a:rPr lang="fr-CA" b="1" dirty="0"/>
              <a:t> </a:t>
            </a:r>
            <a:r>
              <a:rPr lang="fr-CA" b="1" dirty="0" err="1"/>
              <a:t>understand</a:t>
            </a:r>
            <a:r>
              <a:rPr lang="fr-CA" b="1" dirty="0"/>
              <a:t> the composition of </a:t>
            </a:r>
            <a:r>
              <a:rPr lang="fr-CA" b="1" dirty="0" err="1"/>
              <a:t>your</a:t>
            </a:r>
            <a:r>
              <a:rPr lang="fr-CA" b="1" dirty="0"/>
              <a:t> teams</a:t>
            </a:r>
          </a:p>
          <a:p>
            <a:pPr algn="ctr"/>
            <a:r>
              <a:rPr lang="fr-CA" b="1" dirty="0"/>
              <a:t>And a </a:t>
            </a:r>
            <a:r>
              <a:rPr lang="fr-CA" b="1" dirty="0">
                <a:hlinkClick r:id="rId11" action="ppaction://hlinkfile"/>
              </a:rPr>
              <a:t>GC </a:t>
            </a:r>
            <a:r>
              <a:rPr lang="fr-CA" b="1" dirty="0" err="1">
                <a:hlinkClick r:id="rId11" action="ppaction://hlinkfile"/>
              </a:rPr>
              <a:t>Maturity</a:t>
            </a:r>
            <a:r>
              <a:rPr lang="fr-CA" b="1" dirty="0">
                <a:hlinkClick r:id="rId11" action="ppaction://hlinkfile"/>
              </a:rPr>
              <a:t> </a:t>
            </a:r>
            <a:r>
              <a:rPr lang="fr-CA" b="1" dirty="0" err="1">
                <a:hlinkClick r:id="rId11" action="ppaction://hlinkfile"/>
              </a:rPr>
              <a:t>Assessment</a:t>
            </a:r>
            <a:r>
              <a:rPr lang="fr-CA" b="1" dirty="0">
                <a:hlinkClick r:id="rId11" action="ppaction://hlinkfile"/>
              </a:rPr>
              <a:t> Tool </a:t>
            </a:r>
            <a:r>
              <a:rPr lang="fr-CA" b="1" dirty="0" err="1"/>
              <a:t>that</a:t>
            </a:r>
            <a:r>
              <a:rPr lang="fr-CA" b="1" dirty="0"/>
              <a:t> </a:t>
            </a:r>
            <a:r>
              <a:rPr lang="fr-CA" b="1" dirty="0" err="1"/>
              <a:t>takes</a:t>
            </a:r>
            <a:r>
              <a:rPr lang="fr-CA" b="1" dirty="0"/>
              <a:t> </a:t>
            </a:r>
            <a:r>
              <a:rPr lang="fr-CA" b="1" dirty="0" err="1"/>
              <a:t>you</a:t>
            </a:r>
            <a:r>
              <a:rPr lang="fr-CA" b="1" dirty="0"/>
              <a:t> </a:t>
            </a:r>
            <a:r>
              <a:rPr lang="fr-CA" b="1" dirty="0" err="1"/>
              <a:t>step</a:t>
            </a:r>
            <a:r>
              <a:rPr lang="fr-CA" b="1" dirty="0"/>
              <a:t>-by-</a:t>
            </a:r>
            <a:r>
              <a:rPr lang="fr-CA" b="1" dirty="0" err="1"/>
              <a:t>step</a:t>
            </a:r>
            <a:r>
              <a:rPr lang="fr-CA" b="1" dirty="0"/>
              <a:t> </a:t>
            </a:r>
            <a:r>
              <a:rPr lang="fr-CA" b="1" dirty="0" err="1"/>
              <a:t>through</a:t>
            </a:r>
            <a:r>
              <a:rPr lang="fr-CA" b="1" dirty="0"/>
              <a:t> a </a:t>
            </a:r>
            <a:r>
              <a:rPr lang="fr-CA" b="1" dirty="0" err="1"/>
              <a:t>maturity</a:t>
            </a:r>
            <a:r>
              <a:rPr lang="fr-CA" b="1" dirty="0"/>
              <a:t> model. </a:t>
            </a:r>
            <a:endParaRPr lang="en-CA" b="1" dirty="0"/>
          </a:p>
        </p:txBody>
      </p:sp>
    </p:spTree>
    <p:extLst>
      <p:ext uri="{BB962C8B-B14F-4D97-AF65-F5344CB8AC3E}">
        <p14:creationId xmlns:p14="http://schemas.microsoft.com/office/powerpoint/2010/main" val="1975585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Real Property Space Assessment and Planning App</a:t>
            </a:r>
            <a:endParaRPr lang="en-CA" dirty="0"/>
          </a:p>
        </p:txBody>
      </p:sp>
      <p:graphicFrame>
        <p:nvGraphicFramePr>
          <p:cNvPr id="9" name="Content Placeholder 8"/>
          <p:cNvGraphicFramePr>
            <a:graphicFrameLocks noGrp="1"/>
          </p:cNvGraphicFramePr>
          <p:nvPr>
            <p:ph idx="1"/>
          </p:nvPr>
        </p:nvGraphicFramePr>
        <p:xfrm>
          <a:off x="8444118" y="1152525"/>
          <a:ext cx="3066430" cy="7526655"/>
        </p:xfrm>
        <a:graphic>
          <a:graphicData uri="http://schemas.openxmlformats.org/drawingml/2006/table">
            <a:tbl>
              <a:tblPr/>
              <a:tblGrid>
                <a:gridCol w="3066430">
                  <a:extLst>
                    <a:ext uri="{9D8B030D-6E8A-4147-A177-3AD203B41FA5}">
                      <a16:colId xmlns:a16="http://schemas.microsoft.com/office/drawing/2014/main" val="20000"/>
                    </a:ext>
                  </a:extLst>
                </a:gridCol>
              </a:tblGrid>
              <a:tr h="3281063">
                <a:tc>
                  <a:txBody>
                    <a:bodyPr/>
                    <a:lstStyle/>
                    <a:p>
                      <a:pPr marL="0" indent="0" algn="l" fontAlgn="t">
                        <a:buFont typeface="Arial" panose="020B0604020202020204" pitchFamily="34" charset="0"/>
                        <a:buNone/>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en-CA" sz="1400" b="0" i="0" u="none" strike="noStrike" baseline="0" dirty="0">
                          <a:solidFill>
                            <a:srgbClr val="000000"/>
                          </a:solidFill>
                          <a:effectLst/>
                          <a:latin typeface="Arial" panose="020B0604020202020204" pitchFamily="34" charset="0"/>
                          <a:cs typeface="Arial" panose="020B0604020202020204" pitchFamily="34" charset="0"/>
                        </a:rPr>
                        <a:t>In this example, (Scenario 1)       940 FTEs are broken down based on their external mobility.</a:t>
                      </a:r>
                    </a:p>
                    <a:p>
                      <a:pPr marL="0" indent="0" algn="l" fontAlgn="t">
                        <a:buFont typeface="Arial" panose="020B0604020202020204" pitchFamily="34" charset="0"/>
                        <a:buNone/>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CA" sz="1400" b="0" i="0" u="none" strike="noStrike" baseline="0" dirty="0">
                          <a:solidFill>
                            <a:srgbClr val="000000"/>
                          </a:solidFill>
                          <a:effectLst/>
                          <a:latin typeface="Arial" panose="020B0604020202020204" pitchFamily="34" charset="0"/>
                          <a:cs typeface="Arial" panose="020B0604020202020204" pitchFamily="34" charset="0"/>
                        </a:rPr>
                        <a:t>The percentages of this chart are populated to represent a </a:t>
                      </a:r>
                      <a:r>
                        <a:rPr lang="en-CA" sz="1400" b="1" i="0" u="none" strike="noStrike" baseline="0" dirty="0">
                          <a:solidFill>
                            <a:srgbClr val="000000"/>
                          </a:solidFill>
                          <a:effectLst/>
                          <a:latin typeface="Arial" panose="020B0604020202020204" pitchFamily="34" charset="0"/>
                          <a:cs typeface="Arial" panose="020B0604020202020204" pitchFamily="34" charset="0"/>
                        </a:rPr>
                        <a:t>70% medium-high external mobility rating </a:t>
                      </a:r>
                      <a:r>
                        <a:rPr lang="en-CA" sz="1400" b="0" i="0" u="none" strike="noStrike" baseline="0" dirty="0">
                          <a:solidFill>
                            <a:srgbClr val="000000"/>
                          </a:solidFill>
                          <a:effectLst/>
                          <a:latin typeface="Arial" panose="020B0604020202020204" pitchFamily="34" charset="0"/>
                          <a:cs typeface="Arial" panose="020B0604020202020204" pitchFamily="34" charset="0"/>
                        </a:rPr>
                        <a:t>of the population breakdown based on the following percentages:                                        ( 0 / 1 / 2 / 3 / 4 / 5 days)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600" dirty="0">
                          <a:solidFill>
                            <a:srgbClr val="000000"/>
                          </a:solidFill>
                        </a:rPr>
                        <a:t>(7% </a:t>
                      </a:r>
                      <a:r>
                        <a:rPr lang="en-CA" sz="1600" dirty="0">
                          <a:solidFill>
                            <a:srgbClr val="000000"/>
                          </a:solidFill>
                        </a:rPr>
                        <a:t>/ 7% / 15% / 15% / 30% / 30%)</a:t>
                      </a:r>
                    </a:p>
                    <a:p>
                      <a:pPr marL="0" indent="0" algn="l" fontAlgn="t">
                        <a:buFont typeface="Arial" panose="020B0604020202020204" pitchFamily="34" charset="0"/>
                        <a:buNone/>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en-CA" sz="1400" b="0" i="0" u="none" strike="noStrike" baseline="0" dirty="0">
                          <a:solidFill>
                            <a:srgbClr val="000000"/>
                          </a:solidFill>
                          <a:effectLst/>
                          <a:latin typeface="Arial" panose="020B0604020202020204" pitchFamily="34" charset="0"/>
                          <a:cs typeface="Arial" panose="020B0604020202020204" pitchFamily="34" charset="0"/>
                        </a:rPr>
                        <a:t>With this, the minimum occupant total in the workplace would be    </a:t>
                      </a:r>
                      <a:r>
                        <a:rPr lang="en-CA" sz="1400" b="0" i="0" u="none" strike="noStrike" baseline="0" dirty="0">
                          <a:solidFill>
                            <a:srgbClr val="4CB6A0"/>
                          </a:solidFill>
                          <a:effectLst/>
                          <a:latin typeface="Arial" panose="020B0604020202020204" pitchFamily="34" charset="0"/>
                          <a:cs typeface="Arial" panose="020B0604020202020204" pitchFamily="34" charset="0"/>
                        </a:rPr>
                        <a:t>272 </a:t>
                      </a:r>
                      <a:r>
                        <a:rPr lang="en-CA" sz="1400" b="0" i="0" u="none" strike="noStrike" baseline="0" dirty="0">
                          <a:solidFill>
                            <a:schemeClr val="accent2"/>
                          </a:solidFill>
                          <a:effectLst/>
                          <a:latin typeface="Arial" panose="020B0604020202020204" pitchFamily="34" charset="0"/>
                          <a:cs typeface="Arial" panose="020B0604020202020204" pitchFamily="34" charset="0"/>
                        </a:rPr>
                        <a:t>occupants </a:t>
                      </a:r>
                      <a:r>
                        <a:rPr lang="en-CA" sz="1400" b="0" i="0" u="none" strike="noStrike" baseline="0" dirty="0">
                          <a:solidFill>
                            <a:srgbClr val="000000"/>
                          </a:solidFill>
                          <a:effectLst/>
                          <a:latin typeface="Arial" panose="020B0604020202020204" pitchFamily="34" charset="0"/>
                          <a:cs typeface="Arial" panose="020B0604020202020204" pitchFamily="34" charset="0"/>
                        </a:rPr>
                        <a:t>(per week). </a:t>
                      </a:r>
                    </a:p>
                    <a:p>
                      <a:pPr marL="171450" indent="-171450" algn="l" fontAlgn="t">
                        <a:buFont typeface="Arial" panose="020B0604020202020204" pitchFamily="34" charset="0"/>
                        <a:buChar char="•"/>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en-CA" sz="1400" b="0" i="0" u="none" strike="noStrike" baseline="0" dirty="0">
                          <a:solidFill>
                            <a:srgbClr val="000000"/>
                          </a:solidFill>
                          <a:effectLst/>
                          <a:latin typeface="Arial" panose="020B0604020202020204" pitchFamily="34" charset="0"/>
                          <a:cs typeface="Arial" panose="020B0604020202020204" pitchFamily="34" charset="0"/>
                        </a:rPr>
                        <a:t>Upon consideration of mitigating risk and changes to mobility, staff and peak periods throughout an average occupancy (5yrs), we can recommend a suggested space allocation limit calculated with      </a:t>
                      </a:r>
                      <a:r>
                        <a:rPr lang="en-CA" sz="1400" b="0" i="0" u="none" strike="noStrike" baseline="0" dirty="0">
                          <a:solidFill>
                            <a:srgbClr val="4CB6A0"/>
                          </a:solidFill>
                          <a:effectLst/>
                          <a:latin typeface="Arial" panose="020B0604020202020204" pitchFamily="34" charset="0"/>
                          <a:cs typeface="Arial" panose="020B0604020202020204" pitchFamily="34" charset="0"/>
                        </a:rPr>
                        <a:t>606</a:t>
                      </a:r>
                      <a:r>
                        <a:rPr lang="en-CA" sz="1400" b="0" i="0" u="none" strike="noStrike" baseline="0" dirty="0">
                          <a:solidFill>
                            <a:srgbClr val="000000"/>
                          </a:solidFill>
                          <a:effectLst/>
                          <a:latin typeface="Arial" panose="020B0604020202020204" pitchFamily="34" charset="0"/>
                          <a:cs typeface="Arial" panose="020B0604020202020204" pitchFamily="34" charset="0"/>
                        </a:rPr>
                        <a:t> </a:t>
                      </a:r>
                      <a:r>
                        <a:rPr lang="en-CA" sz="1400" b="0" i="0" u="none" strike="noStrike" baseline="0" dirty="0">
                          <a:solidFill>
                            <a:schemeClr val="accent2"/>
                          </a:solidFill>
                          <a:effectLst/>
                          <a:latin typeface="Arial" panose="020B0604020202020204" pitchFamily="34" charset="0"/>
                          <a:cs typeface="Arial" panose="020B0604020202020204" pitchFamily="34" charset="0"/>
                        </a:rPr>
                        <a:t>occupants.</a:t>
                      </a:r>
                      <a:endParaRPr lang="en-US" sz="1400"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CA" sz="1400" dirty="0">
                        <a:solidFill>
                          <a:srgbClr val="000000"/>
                        </a:solidFill>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br>
                        <a:rPr lang="en-CA" sz="1400" b="0" i="0" u="none" strike="noStrike" dirty="0">
                          <a:solidFill>
                            <a:srgbClr val="000000"/>
                          </a:solidFill>
                          <a:effectLst/>
                          <a:latin typeface="Arial" panose="020B0604020202020204" pitchFamily="34" charset="0"/>
                          <a:cs typeface="Arial" panose="020B0604020202020204" pitchFamily="34" charset="0"/>
                        </a:rPr>
                      </a:br>
                      <a:br>
                        <a:rPr lang="en-CA" sz="1400" b="0" i="0" u="none" strike="noStrike" dirty="0">
                          <a:solidFill>
                            <a:srgbClr val="000000"/>
                          </a:solidFill>
                          <a:effectLst/>
                          <a:latin typeface="Arial" panose="020B0604020202020204" pitchFamily="34" charset="0"/>
                          <a:cs typeface="Arial" panose="020B0604020202020204" pitchFamily="34" charset="0"/>
                        </a:rPr>
                      </a:b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0"/>
                  </a:ext>
                </a:extLst>
              </a:tr>
              <a:tr h="142549">
                <a:tc>
                  <a:txBody>
                    <a:bodyPr/>
                    <a:lstStyle/>
                    <a:p>
                      <a:pPr marL="0" indent="0" algn="l" fontAlgn="t">
                        <a:buFont typeface="Arial" panose="020B0604020202020204" pitchFamily="34" charset="0"/>
                        <a:buNone/>
                      </a:pP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1"/>
                  </a:ext>
                </a:extLst>
              </a:tr>
              <a:tr h="142549">
                <a:tc>
                  <a:txBody>
                    <a:bodyPr/>
                    <a:lstStyle/>
                    <a:p>
                      <a:pPr marL="171450" indent="-171450" algn="l" fontAlgn="t">
                        <a:buFont typeface="Arial" panose="020B0604020202020204" pitchFamily="34" charset="0"/>
                        <a:buChar char="•"/>
                      </a:pP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60" y="1385888"/>
            <a:ext cx="7833223" cy="4487627"/>
          </a:xfrm>
          <a:prstGeom prst="rect">
            <a:avLst/>
          </a:prstGeom>
        </p:spPr>
      </p:pic>
    </p:spTree>
    <p:extLst>
      <p:ext uri="{BB962C8B-B14F-4D97-AF65-F5344CB8AC3E}">
        <p14:creationId xmlns:p14="http://schemas.microsoft.com/office/powerpoint/2010/main" val="219831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How to use this template</a:t>
            </a:r>
            <a:endParaRPr lang="en-CA" dirty="0"/>
          </a:p>
        </p:txBody>
      </p:sp>
      <p:sp>
        <p:nvSpPr>
          <p:cNvPr id="8" name="TextBox 7"/>
          <p:cNvSpPr txBox="1"/>
          <p:nvPr/>
        </p:nvSpPr>
        <p:spPr>
          <a:xfrm>
            <a:off x="508759" y="1644604"/>
            <a:ext cx="11006345" cy="4185761"/>
          </a:xfrm>
          <a:prstGeom prst="rect">
            <a:avLst/>
          </a:prstGeom>
          <a:noFill/>
        </p:spPr>
        <p:txBody>
          <a:bodyPr wrap="square" rtlCol="0">
            <a:spAutoFit/>
          </a:bodyPr>
          <a:lstStyle/>
          <a:p>
            <a:r>
              <a:rPr lang="en-US" b="1" dirty="0">
                <a:solidFill>
                  <a:schemeClr val="accent2"/>
                </a:solidFill>
              </a:rPr>
              <a:t>General</a:t>
            </a:r>
          </a:p>
          <a:p>
            <a:pPr marL="342900" indent="-342900">
              <a:buFont typeface="Arial" panose="020B0604020202020204" pitchFamily="34" charset="0"/>
              <a:buChar char="•"/>
            </a:pPr>
            <a:r>
              <a:rPr lang="en-US" dirty="0"/>
              <a:t>This presentation is separated into sections</a:t>
            </a:r>
          </a:p>
          <a:p>
            <a:pPr marL="342900" indent="-342900">
              <a:buFont typeface="Arial" panose="020B0604020202020204" pitchFamily="34" charset="0"/>
              <a:buChar char="•"/>
            </a:pPr>
            <a:r>
              <a:rPr lang="en-US" dirty="0"/>
              <a:t>Note: Instruction slide is HIDDEN and WILL NOT show in Presentation mode (unless you start the presentation on that slide)</a:t>
            </a:r>
          </a:p>
          <a:p>
            <a:endParaRPr lang="en-US" dirty="0"/>
          </a:p>
          <a:p>
            <a:r>
              <a:rPr lang="en-US" b="1" dirty="0">
                <a:solidFill>
                  <a:schemeClr val="accent2"/>
                </a:solidFill>
              </a:rPr>
              <a:t>Instructions</a:t>
            </a:r>
          </a:p>
          <a:p>
            <a:pPr marL="342900" indent="-342900">
              <a:buFont typeface="+mj-lt"/>
              <a:buAutoNum type="arabicPeriod"/>
            </a:pPr>
            <a:r>
              <a:rPr lang="en-US" u="sng" dirty="0"/>
              <a:t>Save As </a:t>
            </a:r>
            <a:r>
              <a:rPr lang="en-US" dirty="0"/>
              <a:t>before you get started</a:t>
            </a:r>
          </a:p>
          <a:p>
            <a:pPr marL="342900" indent="-342900">
              <a:buFont typeface="+mj-lt"/>
              <a:buAutoNum type="arabicPeriod"/>
            </a:pPr>
            <a:r>
              <a:rPr lang="en-US" dirty="0"/>
              <a:t>Based on your audience, </a:t>
            </a:r>
            <a:r>
              <a:rPr lang="en-US" u="sng" dirty="0"/>
              <a:t>REVIEW and DELETE the sections that are NOT required</a:t>
            </a:r>
          </a:p>
          <a:p>
            <a:pPr marL="800100" lvl="1" indent="-342900">
              <a:buFont typeface="Wingdings" panose="05000000000000000000" pitchFamily="2" charset="2"/>
              <a:buChar char="Ø"/>
            </a:pPr>
            <a:r>
              <a:rPr lang="en-US" sz="1600" dirty="0">
                <a:solidFill>
                  <a:schemeClr val="tx1">
                    <a:lumMod val="50000"/>
                    <a:lumOff val="50000"/>
                  </a:schemeClr>
                </a:solidFill>
              </a:rPr>
              <a:t>To remove a section, right-click on the section and select “Remove Section &amp; Slides”</a:t>
            </a:r>
          </a:p>
          <a:p>
            <a:pPr marL="342900" indent="-342900">
              <a:buFont typeface="+mj-lt"/>
              <a:buAutoNum type="arabicPeriod"/>
            </a:pPr>
            <a:r>
              <a:rPr lang="en-US" dirty="0"/>
              <a:t>Edit the </a:t>
            </a:r>
            <a:r>
              <a:rPr lang="en-US" u="sng" dirty="0"/>
              <a:t>Title slide and picture</a:t>
            </a:r>
            <a:r>
              <a:rPr lang="en-US" dirty="0"/>
              <a:t> based on your audience: </a:t>
            </a:r>
          </a:p>
          <a:p>
            <a:pPr marL="800100" lvl="1" indent="-342900">
              <a:buFont typeface="Wingdings" panose="05000000000000000000" pitchFamily="2" charset="2"/>
              <a:buChar char="Ø"/>
            </a:pPr>
            <a:r>
              <a:rPr lang="en-US" sz="1600" dirty="0">
                <a:solidFill>
                  <a:schemeClr val="tx1">
                    <a:lumMod val="50000"/>
                    <a:lumOff val="50000"/>
                  </a:schemeClr>
                </a:solidFill>
              </a:rPr>
              <a:t>e.g. Generic </a:t>
            </a:r>
            <a:r>
              <a:rPr lang="en-US" sz="1600" dirty="0" err="1">
                <a:solidFill>
                  <a:schemeClr val="tx1">
                    <a:lumMod val="50000"/>
                    <a:lumOff val="50000"/>
                  </a:schemeClr>
                </a:solidFill>
              </a:rPr>
              <a:t>Gcworkplace</a:t>
            </a:r>
            <a:r>
              <a:rPr lang="en-US" sz="1600" dirty="0">
                <a:solidFill>
                  <a:schemeClr val="tx1">
                    <a:lumMod val="50000"/>
                    <a:lumOff val="50000"/>
                  </a:schemeClr>
                </a:solidFill>
              </a:rPr>
              <a:t> presentation , Onboarding Presentation, etc.</a:t>
            </a:r>
          </a:p>
          <a:p>
            <a:pPr marL="342900" indent="-342900">
              <a:buFont typeface="+mj-lt"/>
              <a:buAutoNum type="arabicPeriod"/>
            </a:pPr>
            <a:r>
              <a:rPr lang="en-US" dirty="0"/>
              <a:t>Edit the </a:t>
            </a:r>
            <a:r>
              <a:rPr lang="en-US" b="1" dirty="0"/>
              <a:t>Overview</a:t>
            </a:r>
            <a:r>
              <a:rPr lang="en-US" dirty="0"/>
              <a:t> slide based on the sections you have selected to keep</a:t>
            </a:r>
          </a:p>
          <a:p>
            <a:pPr marL="342900" indent="-342900">
              <a:buFont typeface="+mj-lt"/>
              <a:buAutoNum type="arabicPeriod"/>
            </a:pPr>
            <a:r>
              <a:rPr lang="en-US" dirty="0"/>
              <a:t>Edit the </a:t>
            </a:r>
            <a:r>
              <a:rPr lang="en-US" b="1" dirty="0"/>
              <a:t>Thank you </a:t>
            </a:r>
            <a:r>
              <a:rPr lang="en-US" dirty="0"/>
              <a:t>slide</a:t>
            </a:r>
            <a:r>
              <a:rPr lang="en-US" b="1" dirty="0"/>
              <a:t> </a:t>
            </a:r>
            <a:r>
              <a:rPr lang="en-US" dirty="0"/>
              <a:t>with the appropriate name(s)</a:t>
            </a:r>
          </a:p>
          <a:p>
            <a:pPr marL="342900" indent="-342900">
              <a:buFont typeface="+mj-lt"/>
              <a:buAutoNum type="arabicPeriod"/>
            </a:pPr>
            <a:r>
              <a:rPr lang="en-US" dirty="0"/>
              <a:t>Use the </a:t>
            </a:r>
            <a:r>
              <a:rPr lang="en-US" b="1" dirty="0"/>
              <a:t>accompanying Word document </a:t>
            </a:r>
            <a:r>
              <a:rPr lang="en-US" dirty="0"/>
              <a:t>for notes on each slide (remember to remove the sections that are NOT required for your audience).</a:t>
            </a:r>
          </a:p>
        </p:txBody>
      </p:sp>
      <p:sp>
        <p:nvSpPr>
          <p:cNvPr id="4" name="TextBox 3"/>
          <p:cNvSpPr txBox="1"/>
          <p:nvPr/>
        </p:nvSpPr>
        <p:spPr>
          <a:xfrm>
            <a:off x="5627671" y="935035"/>
            <a:ext cx="5712643" cy="1021556"/>
          </a:xfrm>
          <a:prstGeom prst="roundRect">
            <a:avLst/>
          </a:prstGeom>
          <a:solidFill>
            <a:schemeClr val="accent4"/>
          </a:solidFill>
        </p:spPr>
        <p:txBody>
          <a:bodyPr wrap="square" rtlCol="0">
            <a:spAutoFit/>
          </a:bodyPr>
          <a:lstStyle/>
          <a:p>
            <a:r>
              <a:rPr lang="fr-CA" dirty="0"/>
              <a:t>Ceci est un répertoire à jour de diapos pour supporter la création de présentations. Ce n'est </a:t>
            </a:r>
            <a:r>
              <a:rPr lang="fr-CA" u="sng" dirty="0"/>
              <a:t>pas</a:t>
            </a:r>
            <a:r>
              <a:rPr lang="fr-CA" dirty="0"/>
              <a:t> une présentation à partager aux clients.</a:t>
            </a:r>
          </a:p>
        </p:txBody>
      </p:sp>
    </p:spTree>
    <p:extLst>
      <p:ext uri="{BB962C8B-B14F-4D97-AF65-F5344CB8AC3E}">
        <p14:creationId xmlns:p14="http://schemas.microsoft.com/office/powerpoint/2010/main" val="3191496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4239305" cy="1422580"/>
          </a:xfrm>
        </p:spPr>
        <p:txBody>
          <a:bodyPr>
            <a:normAutofit fontScale="90000"/>
          </a:bodyPr>
          <a:lstStyle/>
          <a:p>
            <a:r>
              <a:rPr lang="en-US" dirty="0">
                <a:solidFill>
                  <a:schemeClr val="accent2"/>
                </a:solidFill>
              </a:rPr>
              <a:t>Annex A: Change Management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251823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txBox="1">
            <a:spLocks/>
          </p:cNvSpPr>
          <p:nvPr/>
        </p:nvSpPr>
        <p:spPr>
          <a:xfrm>
            <a:off x="502989" y="635288"/>
            <a:ext cx="11006345" cy="835027"/>
          </a:xfrm>
          <a:prstGeom prst="rect">
            <a:avLst/>
          </a:prstGeom>
        </p:spPr>
        <p:txBody>
          <a:bodyPr>
            <a:normAutofit fontScale="975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br>
              <a:rPr lang="en-CA" dirty="0">
                <a:solidFill>
                  <a:srgbClr val="000000"/>
                </a:solidFill>
              </a:rPr>
            </a:br>
            <a:endParaRPr lang="en-CA" sz="2500" dirty="0">
              <a:solidFill>
                <a:srgbClr val="000000"/>
              </a:solidFill>
            </a:endParaRPr>
          </a:p>
        </p:txBody>
      </p:sp>
      <p:sp>
        <p:nvSpPr>
          <p:cNvPr id="26" name="TextBox 25"/>
          <p:cNvSpPr txBox="1"/>
          <p:nvPr/>
        </p:nvSpPr>
        <p:spPr>
          <a:xfrm>
            <a:off x="10124574" y="3934326"/>
            <a:ext cx="184731" cy="369332"/>
          </a:xfrm>
          <a:prstGeom prst="rect">
            <a:avLst/>
          </a:prstGeom>
          <a:noFill/>
        </p:spPr>
        <p:txBody>
          <a:bodyPr wrap="none" rtlCol="0">
            <a:spAutoFit/>
          </a:bodyPr>
          <a:lstStyle/>
          <a:p>
            <a:endParaRPr lang="en-CA" dirty="0">
              <a:solidFill>
                <a:srgbClr val="000000"/>
              </a:solidFill>
            </a:endParaRPr>
          </a:p>
        </p:txBody>
      </p:sp>
      <p:sp>
        <p:nvSpPr>
          <p:cNvPr id="15" name="Slide Number Placeholder 2"/>
          <p:cNvSpPr txBox="1">
            <a:spLocks/>
          </p:cNvSpPr>
          <p:nvPr/>
        </p:nvSpPr>
        <p:spPr>
          <a:xfrm>
            <a:off x="4831131" y="6003624"/>
            <a:ext cx="2456991" cy="221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000000"/>
              </a:solidFill>
              <a:latin typeface="Arial" panose="020B0604020202020204" pitchFamily="34" charset="0"/>
              <a:cs typeface="Arial" panose="020B0604020202020204" pitchFamily="34" charset="0"/>
            </a:endParaRPr>
          </a:p>
        </p:txBody>
      </p:sp>
      <p:sp>
        <p:nvSpPr>
          <p:cNvPr id="5" name="Oval 4"/>
          <p:cNvSpPr/>
          <p:nvPr/>
        </p:nvSpPr>
        <p:spPr>
          <a:xfrm>
            <a:off x="3794586" y="1814145"/>
            <a:ext cx="4423150" cy="4400018"/>
          </a:xfrm>
          <a:prstGeom prst="ellipse">
            <a:avLst/>
          </a:prstGeom>
          <a:solidFill>
            <a:schemeClr val="accent5">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pic>
        <p:nvPicPr>
          <p:cNvPr id="19" name="Picture 18" descr="pie-digi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877" y="2437697"/>
            <a:ext cx="1503473" cy="1576457"/>
          </a:xfrm>
          <a:prstGeom prst="rect">
            <a:avLst/>
          </a:prstGeom>
        </p:spPr>
      </p:pic>
      <p:pic>
        <p:nvPicPr>
          <p:cNvPr id="20" name="Picture 19" descr="pie-facilit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647" y="3559776"/>
            <a:ext cx="1576457" cy="1761349"/>
          </a:xfrm>
          <a:prstGeom prst="rect">
            <a:avLst/>
          </a:prstGeom>
        </p:spPr>
      </p:pic>
      <p:pic>
        <p:nvPicPr>
          <p:cNvPr id="21" name="Picture 20" descr="pie-humanresourc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263" y="4081011"/>
            <a:ext cx="1853798" cy="1576457"/>
          </a:xfrm>
          <a:prstGeom prst="rect">
            <a:avLst/>
          </a:prstGeom>
        </p:spPr>
      </p:pic>
      <p:pic>
        <p:nvPicPr>
          <p:cNvPr id="22" name="Picture 21" descr="pie-securit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1037" y="3559776"/>
            <a:ext cx="1576457" cy="1761349"/>
          </a:xfrm>
          <a:prstGeom prst="rect">
            <a:avLst/>
          </a:prstGeom>
        </p:spPr>
      </p:pic>
      <p:pic>
        <p:nvPicPr>
          <p:cNvPr id="23" name="Picture 22" descr="pie-inf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0429" y="2435587"/>
            <a:ext cx="1498606" cy="1576457"/>
          </a:xfrm>
          <a:prstGeom prst="rect">
            <a:avLst/>
          </a:prstGeom>
        </p:spPr>
      </p:pic>
      <p:pic>
        <p:nvPicPr>
          <p:cNvPr id="24" name="Picture 23" descr="solo-purpleman.png"/>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08351" y="3306019"/>
            <a:ext cx="1397010" cy="1403824"/>
          </a:xfrm>
          <a:prstGeom prst="rect">
            <a:avLst/>
          </a:prstGeom>
        </p:spPr>
      </p:pic>
      <p:sp>
        <p:nvSpPr>
          <p:cNvPr id="17" name="Title 1"/>
          <p:cNvSpPr>
            <a:spLocks noGrp="1"/>
          </p:cNvSpPr>
          <p:nvPr>
            <p:ph type="title"/>
          </p:nvPr>
        </p:nvSpPr>
        <p:spPr>
          <a:xfrm>
            <a:off x="508759" y="550861"/>
            <a:ext cx="11006345" cy="835027"/>
          </a:xfrm>
        </p:spPr>
        <p:txBody>
          <a:bodyPr/>
          <a:lstStyle/>
          <a:p>
            <a:r>
              <a:rPr lang="en-CA" dirty="0">
                <a:solidFill>
                  <a:srgbClr val="000000"/>
                </a:solidFill>
              </a:rPr>
              <a:t>What is change management?</a:t>
            </a:r>
          </a:p>
        </p:txBody>
      </p:sp>
      <p:sp>
        <p:nvSpPr>
          <p:cNvPr id="18" name="Flowchart: Process 17"/>
          <p:cNvSpPr/>
          <p:nvPr/>
        </p:nvSpPr>
        <p:spPr>
          <a:xfrm>
            <a:off x="638866" y="3239172"/>
            <a:ext cx="2901631" cy="154574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b="1" dirty="0">
                <a:solidFill>
                  <a:srgbClr val="000000"/>
                </a:solidFill>
              </a:rPr>
              <a:t>Project management </a:t>
            </a:r>
            <a:r>
              <a:rPr lang="en-CA" dirty="0">
                <a:solidFill>
                  <a:srgbClr val="000000"/>
                </a:solidFill>
              </a:rPr>
              <a:t>focuses on delivering the workplace and its enabling elements in </a:t>
            </a:r>
          </a:p>
          <a:p>
            <a:pPr algn="ctr"/>
            <a:r>
              <a:rPr lang="en-CA" dirty="0">
                <a:solidFill>
                  <a:srgbClr val="000000"/>
                </a:solidFill>
              </a:rPr>
              <a:t>an integrated way</a:t>
            </a:r>
          </a:p>
        </p:txBody>
      </p:sp>
      <p:sp>
        <p:nvSpPr>
          <p:cNvPr id="25" name="Flowchart: Process 24"/>
          <p:cNvSpPr/>
          <p:nvPr/>
        </p:nvSpPr>
        <p:spPr>
          <a:xfrm>
            <a:off x="8393637" y="3182700"/>
            <a:ext cx="2901631" cy="1545743"/>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b="1" dirty="0">
                <a:solidFill>
                  <a:srgbClr val="FFFFFF"/>
                </a:solidFill>
              </a:rPr>
              <a:t>Change management </a:t>
            </a:r>
            <a:r>
              <a:rPr lang="en-CA" dirty="0">
                <a:solidFill>
                  <a:srgbClr val="FFFFFF"/>
                </a:solidFill>
              </a:rPr>
              <a:t>ensures that the changes are embraced, adopted and supported by the employees</a:t>
            </a:r>
          </a:p>
        </p:txBody>
      </p:sp>
      <p:sp>
        <p:nvSpPr>
          <p:cNvPr id="32" name="Curved Down Arrow 31"/>
          <p:cNvSpPr/>
          <p:nvPr/>
        </p:nvSpPr>
        <p:spPr>
          <a:xfrm flipH="1">
            <a:off x="2044757" y="1607036"/>
            <a:ext cx="7865474" cy="1316120"/>
          </a:xfrm>
          <a:prstGeom prst="curvedDownArrow">
            <a:avLst>
              <a:gd name="adj1" fmla="val 10938"/>
              <a:gd name="adj2" fmla="val 39460"/>
              <a:gd name="adj3" fmla="val 21836"/>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00000"/>
              </a:solidFill>
            </a:endParaRPr>
          </a:p>
        </p:txBody>
      </p:sp>
      <p:sp>
        <p:nvSpPr>
          <p:cNvPr id="33" name="Curved Down Arrow 32"/>
          <p:cNvSpPr/>
          <p:nvPr/>
        </p:nvSpPr>
        <p:spPr>
          <a:xfrm flipV="1">
            <a:off x="2110910" y="5068761"/>
            <a:ext cx="7865474" cy="1316120"/>
          </a:xfrm>
          <a:prstGeom prst="curvedDownArrow">
            <a:avLst>
              <a:gd name="adj1" fmla="val 10938"/>
              <a:gd name="adj2" fmla="val 39460"/>
              <a:gd name="adj3" fmla="val 21836"/>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00000"/>
              </a:solidFill>
            </a:endParaRPr>
          </a:p>
        </p:txBody>
      </p:sp>
    </p:spTree>
    <p:extLst>
      <p:ext uri="{BB962C8B-B14F-4D97-AF65-F5344CB8AC3E}">
        <p14:creationId xmlns:p14="http://schemas.microsoft.com/office/powerpoint/2010/main" val="1570738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What is change management?</a:t>
            </a:r>
          </a:p>
        </p:txBody>
      </p:sp>
      <p:pic>
        <p:nvPicPr>
          <p:cNvPr id="7" name="Picture 6"/>
          <p:cNvPicPr>
            <a:picLocks noChangeAspect="1"/>
          </p:cNvPicPr>
          <p:nvPr/>
        </p:nvPicPr>
        <p:blipFill>
          <a:blip r:embed="rId3" cstate="print">
            <a:lum/>
            <a:extLst>
              <a:ext uri="{28A0092B-C50C-407E-A947-70E740481C1C}">
                <a14:useLocalDpi xmlns:a14="http://schemas.microsoft.com/office/drawing/2010/main" val="0"/>
              </a:ext>
            </a:extLst>
          </a:blip>
          <a:stretch>
            <a:fillRect/>
          </a:stretch>
        </p:blipFill>
        <p:spPr>
          <a:xfrm>
            <a:off x="793801" y="2178121"/>
            <a:ext cx="3550546" cy="3620907"/>
          </a:xfrm>
          <a:prstGeom prst="rect">
            <a:avLst/>
          </a:prstGeom>
        </p:spPr>
      </p:pic>
      <p:sp>
        <p:nvSpPr>
          <p:cNvPr id="3" name="Rectangle 2"/>
          <p:cNvSpPr/>
          <p:nvPr/>
        </p:nvSpPr>
        <p:spPr>
          <a:xfrm>
            <a:off x="987124" y="1668257"/>
            <a:ext cx="8949978" cy="369332"/>
          </a:xfrm>
          <a:prstGeom prst="rect">
            <a:avLst/>
          </a:prstGeom>
        </p:spPr>
        <p:txBody>
          <a:bodyPr wrap="square">
            <a:spAutoFit/>
          </a:bodyPr>
          <a:lstStyle/>
          <a:p>
            <a:r>
              <a:rPr lang="en-CA" dirty="0">
                <a:solidFill>
                  <a:srgbClr val="000000"/>
                </a:solidFill>
                <a:cs typeface="Arial" panose="020B0604020202020204" pitchFamily="34" charset="0"/>
              </a:rPr>
              <a:t>It’s an approach for </a:t>
            </a:r>
            <a:r>
              <a:rPr lang="en-CA" b="1" dirty="0">
                <a:solidFill>
                  <a:srgbClr val="000000"/>
                </a:solidFill>
                <a:cs typeface="Arial" panose="020B0604020202020204" pitchFamily="34" charset="0"/>
              </a:rPr>
              <a:t>engaging with employees </a:t>
            </a:r>
            <a:r>
              <a:rPr lang="en-CA" dirty="0">
                <a:solidFill>
                  <a:srgbClr val="000000"/>
                </a:solidFill>
                <a:cs typeface="Arial" panose="020B0604020202020204" pitchFamily="34" charset="0"/>
              </a:rPr>
              <a:t>who are impacted by the change</a:t>
            </a:r>
          </a:p>
        </p:txBody>
      </p:sp>
      <p:sp>
        <p:nvSpPr>
          <p:cNvPr id="33" name="Chevron 32"/>
          <p:cNvSpPr/>
          <p:nvPr/>
        </p:nvSpPr>
        <p:spPr>
          <a:xfrm>
            <a:off x="745119"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4" name="Chevron 33"/>
          <p:cNvSpPr/>
          <p:nvPr/>
        </p:nvSpPr>
        <p:spPr>
          <a:xfrm>
            <a:off x="602484"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21" name="Freeform 20" descr="Gear Icon"/>
          <p:cNvSpPr>
            <a:spLocks noEditPoints="1"/>
          </p:cNvSpPr>
          <p:nvPr/>
        </p:nvSpPr>
        <p:spPr bwMode="auto">
          <a:xfrm>
            <a:off x="5685100" y="3164764"/>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4" name="Oval 3"/>
          <p:cNvSpPr/>
          <p:nvPr/>
        </p:nvSpPr>
        <p:spPr>
          <a:xfrm>
            <a:off x="6304927" y="3784591"/>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4" name="Freeform 23" descr="Gear Icon"/>
          <p:cNvSpPr>
            <a:spLocks noEditPoints="1"/>
          </p:cNvSpPr>
          <p:nvPr/>
        </p:nvSpPr>
        <p:spPr bwMode="auto">
          <a:xfrm rot="3600000">
            <a:off x="8198575" y="1942453"/>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25" name="Oval 24"/>
          <p:cNvSpPr/>
          <p:nvPr/>
        </p:nvSpPr>
        <p:spPr>
          <a:xfrm>
            <a:off x="8818402" y="2562280"/>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6" name="Oval 15"/>
          <p:cNvSpPr/>
          <p:nvPr/>
        </p:nvSpPr>
        <p:spPr>
          <a:xfrm>
            <a:off x="7819865" y="3495218"/>
            <a:ext cx="1156443" cy="115644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rgbClr val="FFFFFF"/>
              </a:solidFill>
            </a:endParaRPr>
          </a:p>
        </p:txBody>
      </p:sp>
      <p:sp>
        <p:nvSpPr>
          <p:cNvPr id="17" name="TextBox 16"/>
          <p:cNvSpPr txBox="1"/>
          <p:nvPr/>
        </p:nvSpPr>
        <p:spPr>
          <a:xfrm>
            <a:off x="7296962" y="3618882"/>
            <a:ext cx="2202248" cy="830997"/>
          </a:xfrm>
          <a:prstGeom prst="rect">
            <a:avLst/>
          </a:prstGeom>
          <a:noFill/>
        </p:spPr>
        <p:txBody>
          <a:bodyPr wrap="square" rtlCol="0">
            <a:spAutoFit/>
          </a:bodyPr>
          <a:lstStyle/>
          <a:p>
            <a:pPr algn="ctr"/>
            <a:r>
              <a:rPr lang="en-CA" sz="2400" b="1" dirty="0">
                <a:solidFill>
                  <a:srgbClr val="17455C"/>
                </a:solidFill>
              </a:rPr>
              <a:t>POSITIVE USER EXPERIENCE</a:t>
            </a:r>
            <a:endParaRPr lang="en-CA" sz="2400" dirty="0">
              <a:solidFill>
                <a:srgbClr val="17455C"/>
              </a:solidFill>
            </a:endParaRPr>
          </a:p>
        </p:txBody>
      </p:sp>
      <p:sp>
        <p:nvSpPr>
          <p:cNvPr id="22" name="TextBox 21"/>
          <p:cNvSpPr txBox="1"/>
          <p:nvPr/>
        </p:nvSpPr>
        <p:spPr>
          <a:xfrm>
            <a:off x="6366319" y="4085532"/>
            <a:ext cx="1582907" cy="1015663"/>
          </a:xfrm>
          <a:prstGeom prst="rect">
            <a:avLst/>
          </a:prstGeom>
          <a:noFill/>
        </p:spPr>
        <p:txBody>
          <a:bodyPr wrap="square" rtlCol="0">
            <a:spAutoFit/>
          </a:bodyPr>
          <a:lstStyle/>
          <a:p>
            <a:pPr algn="ctr"/>
            <a:r>
              <a:rPr lang="fr-CA" sz="1600" dirty="0">
                <a:solidFill>
                  <a:srgbClr val="17455C"/>
                </a:solidFill>
              </a:rPr>
              <a:t>Project Management</a:t>
            </a:r>
          </a:p>
          <a:p>
            <a:pPr algn="ctr"/>
            <a:r>
              <a:rPr lang="en-CA" sz="1400" dirty="0">
                <a:solidFill>
                  <a:srgbClr val="9EC8E5"/>
                </a:solidFill>
                <a:cs typeface="Arial" panose="020B0604020202020204" pitchFamily="34" charset="0"/>
              </a:rPr>
              <a:t>WHO, WHAT, WHEN &amp; WHERE</a:t>
            </a:r>
            <a:endParaRPr lang="en-CA" sz="1400" dirty="0">
              <a:solidFill>
                <a:srgbClr val="9EC8E5"/>
              </a:solidFill>
            </a:endParaRPr>
          </a:p>
        </p:txBody>
      </p:sp>
      <p:sp>
        <p:nvSpPr>
          <p:cNvPr id="23" name="TextBox 22"/>
          <p:cNvSpPr txBox="1"/>
          <p:nvPr/>
        </p:nvSpPr>
        <p:spPr>
          <a:xfrm>
            <a:off x="8819624" y="2912765"/>
            <a:ext cx="1651519" cy="830997"/>
          </a:xfrm>
          <a:prstGeom prst="rect">
            <a:avLst/>
          </a:prstGeom>
          <a:noFill/>
        </p:spPr>
        <p:txBody>
          <a:bodyPr wrap="square" rtlCol="0">
            <a:spAutoFit/>
          </a:bodyPr>
          <a:lstStyle/>
          <a:p>
            <a:pPr algn="ctr"/>
            <a:r>
              <a:rPr lang="fr-CA" sz="1600" dirty="0">
                <a:solidFill>
                  <a:srgbClr val="17455C"/>
                </a:solidFill>
              </a:rPr>
              <a:t>Change Management</a:t>
            </a:r>
          </a:p>
          <a:p>
            <a:pPr algn="ctr"/>
            <a:r>
              <a:rPr lang="en-CA" sz="1400" dirty="0">
                <a:solidFill>
                  <a:srgbClr val="9EC8E5"/>
                </a:solidFill>
                <a:cs typeface="Arial" panose="020B0604020202020204" pitchFamily="34" charset="0"/>
              </a:rPr>
              <a:t>WHY and HOW</a:t>
            </a:r>
            <a:endParaRPr lang="en-CA" sz="1400" dirty="0">
              <a:solidFill>
                <a:srgbClr val="9EC8E5"/>
              </a:solidFill>
            </a:endParaRPr>
          </a:p>
        </p:txBody>
      </p:sp>
    </p:spTree>
    <p:extLst>
      <p:ext uri="{BB962C8B-B14F-4D97-AF65-F5344CB8AC3E}">
        <p14:creationId xmlns:p14="http://schemas.microsoft.com/office/powerpoint/2010/main" val="364182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What is change management?</a:t>
            </a:r>
          </a:p>
        </p:txBody>
      </p:sp>
      <p:sp>
        <p:nvSpPr>
          <p:cNvPr id="2" name="Rectangle 1"/>
          <p:cNvSpPr/>
          <p:nvPr/>
        </p:nvSpPr>
        <p:spPr>
          <a:xfrm>
            <a:off x="988792" y="1660693"/>
            <a:ext cx="9768893" cy="369332"/>
          </a:xfrm>
          <a:prstGeom prst="rect">
            <a:avLst/>
          </a:prstGeom>
        </p:spPr>
        <p:txBody>
          <a:bodyPr wrap="none">
            <a:spAutoFit/>
          </a:bodyPr>
          <a:lstStyle/>
          <a:p>
            <a:r>
              <a:rPr lang="en-CA" dirty="0">
                <a:solidFill>
                  <a:srgbClr val="000000"/>
                </a:solidFill>
                <a:cs typeface="Arial" panose="020B0604020202020204" pitchFamily="34" charset="0"/>
              </a:rPr>
              <a:t>It starts when the </a:t>
            </a:r>
            <a:r>
              <a:rPr lang="en-CA" b="1" dirty="0">
                <a:solidFill>
                  <a:srgbClr val="000000"/>
                </a:solidFill>
                <a:cs typeface="Arial" panose="020B0604020202020204" pitchFamily="34" charset="0"/>
              </a:rPr>
              <a:t>change has been defined </a:t>
            </a:r>
            <a:r>
              <a:rPr lang="en-CA" dirty="0">
                <a:solidFill>
                  <a:srgbClr val="000000"/>
                </a:solidFill>
                <a:cs typeface="Arial" panose="020B0604020202020204" pitchFamily="34" charset="0"/>
              </a:rPr>
              <a:t>based on the vision of your future modernized workplace</a:t>
            </a:r>
          </a:p>
        </p:txBody>
      </p:sp>
      <p:sp>
        <p:nvSpPr>
          <p:cNvPr id="33" name="Chevron 32"/>
          <p:cNvSpPr/>
          <p:nvPr/>
        </p:nvSpPr>
        <p:spPr>
          <a:xfrm>
            <a:off x="745119"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4" name="Chevron 33"/>
          <p:cNvSpPr/>
          <p:nvPr/>
        </p:nvSpPr>
        <p:spPr>
          <a:xfrm>
            <a:off x="602484"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21" name="Rectangle 20"/>
          <p:cNvSpPr/>
          <p:nvPr/>
        </p:nvSpPr>
        <p:spPr>
          <a:xfrm>
            <a:off x="750195" y="2270597"/>
            <a:ext cx="2518336" cy="400110"/>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Change is defined</a:t>
            </a:r>
          </a:p>
        </p:txBody>
      </p:sp>
      <p:pic>
        <p:nvPicPr>
          <p:cNvPr id="22" name="Picture 21"/>
          <p:cNvPicPr>
            <a:picLocks noChangeAspect="1"/>
          </p:cNvPicPr>
          <p:nvPr/>
        </p:nvPicPr>
        <p:blipFill rotWithShape="1">
          <a:blip r:embed="rId3"/>
          <a:srcRect l="1772" t="10097" r="19424" b="2754"/>
          <a:stretch/>
        </p:blipFill>
        <p:spPr>
          <a:xfrm>
            <a:off x="4537572" y="3116980"/>
            <a:ext cx="3106704" cy="2085067"/>
          </a:xfrm>
          <a:prstGeom prst="rect">
            <a:avLst/>
          </a:prstGeom>
        </p:spPr>
      </p:pic>
      <p:sp>
        <p:nvSpPr>
          <p:cNvPr id="24" name="Rectangle 23"/>
          <p:cNvSpPr/>
          <p:nvPr/>
        </p:nvSpPr>
        <p:spPr>
          <a:xfrm>
            <a:off x="750195" y="3116980"/>
            <a:ext cx="2518336" cy="2085067"/>
          </a:xfrm>
          <a:prstGeom prst="rect">
            <a:avLst/>
          </a:prstGeom>
          <a:solidFill>
            <a:schemeClr val="bg1">
              <a:lumMod val="85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4"/>
          <p:cNvSpPr/>
          <p:nvPr/>
        </p:nvSpPr>
        <p:spPr>
          <a:xfrm>
            <a:off x="823954" y="3170815"/>
            <a:ext cx="2370818" cy="1977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algn="ctr" defTabSz="800100">
              <a:lnSpc>
                <a:spcPct val="90000"/>
              </a:lnSpc>
              <a:spcBef>
                <a:spcPct val="0"/>
              </a:spcBef>
              <a:spcAft>
                <a:spcPct val="35000"/>
              </a:spcAft>
            </a:pPr>
            <a:r>
              <a:rPr lang="en-CA" b="1" dirty="0">
                <a:solidFill>
                  <a:srgbClr val="000000"/>
                </a:solidFill>
              </a:rPr>
              <a:t>“INPUTS” </a:t>
            </a:r>
          </a:p>
          <a:p>
            <a:pPr marL="285750" indent="-285750" defTabSz="800100">
              <a:lnSpc>
                <a:spcPct val="90000"/>
              </a:lnSpc>
              <a:spcBef>
                <a:spcPct val="0"/>
              </a:spcBef>
              <a:spcAft>
                <a:spcPct val="35000"/>
              </a:spcAft>
              <a:buFontTx/>
              <a:buChar char="-"/>
            </a:pPr>
            <a:r>
              <a:rPr lang="en-CA" dirty="0">
                <a:solidFill>
                  <a:srgbClr val="000000"/>
                </a:solidFill>
              </a:rPr>
              <a:t>How we work</a:t>
            </a:r>
          </a:p>
          <a:p>
            <a:pPr marL="285750" indent="-285750" defTabSz="800100">
              <a:lnSpc>
                <a:spcPct val="90000"/>
              </a:lnSpc>
              <a:spcBef>
                <a:spcPct val="0"/>
              </a:spcBef>
              <a:spcAft>
                <a:spcPct val="35000"/>
              </a:spcAft>
              <a:buFontTx/>
              <a:buChar char="-"/>
            </a:pPr>
            <a:r>
              <a:rPr lang="en-CA" dirty="0">
                <a:solidFill>
                  <a:srgbClr val="000000"/>
                </a:solidFill>
              </a:rPr>
              <a:t>How we use the workspace</a:t>
            </a:r>
          </a:p>
          <a:p>
            <a:pPr marL="285750" indent="-285750" defTabSz="800100">
              <a:lnSpc>
                <a:spcPct val="90000"/>
              </a:lnSpc>
              <a:spcBef>
                <a:spcPct val="0"/>
              </a:spcBef>
              <a:spcAft>
                <a:spcPct val="35000"/>
              </a:spcAft>
              <a:buFontTx/>
              <a:buChar char="-"/>
            </a:pPr>
            <a:r>
              <a:rPr lang="en-CA" dirty="0">
                <a:solidFill>
                  <a:srgbClr val="000000"/>
                </a:solidFill>
              </a:rPr>
              <a:t>How our business operates</a:t>
            </a:r>
          </a:p>
          <a:p>
            <a:pPr marL="285750" indent="-285750" defTabSz="800100">
              <a:lnSpc>
                <a:spcPct val="90000"/>
              </a:lnSpc>
              <a:spcBef>
                <a:spcPct val="0"/>
              </a:spcBef>
              <a:spcAft>
                <a:spcPct val="35000"/>
              </a:spcAft>
              <a:buFontTx/>
              <a:buChar char="-"/>
            </a:pPr>
            <a:endParaRPr lang="en-CA" dirty="0">
              <a:solidFill>
                <a:srgbClr val="000000"/>
              </a:solidFill>
            </a:endParaRPr>
          </a:p>
        </p:txBody>
      </p:sp>
      <p:sp>
        <p:nvSpPr>
          <p:cNvPr id="28" name="Rounded Rectangle 4"/>
          <p:cNvSpPr/>
          <p:nvPr/>
        </p:nvSpPr>
        <p:spPr>
          <a:xfrm>
            <a:off x="8881413" y="3116980"/>
            <a:ext cx="2518336" cy="2085067"/>
          </a:xfrm>
          <a:prstGeom prst="rect">
            <a:avLst/>
          </a:prstGeom>
          <a:solidFill>
            <a:schemeClr val="bg1">
              <a:lumMod val="85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algn="ctr" defTabSz="800100">
              <a:lnSpc>
                <a:spcPct val="90000"/>
              </a:lnSpc>
              <a:spcBef>
                <a:spcPct val="0"/>
              </a:spcBef>
              <a:spcAft>
                <a:spcPct val="35000"/>
              </a:spcAft>
            </a:pPr>
            <a:r>
              <a:rPr lang="en-CA" b="1" dirty="0">
                <a:solidFill>
                  <a:srgbClr val="000000"/>
                </a:solidFill>
              </a:rPr>
              <a:t>“OUTPUTS” </a:t>
            </a:r>
          </a:p>
          <a:p>
            <a:pPr marL="285750" indent="-285750" defTabSz="800100">
              <a:lnSpc>
                <a:spcPct val="90000"/>
              </a:lnSpc>
              <a:spcBef>
                <a:spcPct val="0"/>
              </a:spcBef>
              <a:spcAft>
                <a:spcPct val="35000"/>
              </a:spcAft>
              <a:buFontTx/>
              <a:buChar char="-"/>
            </a:pPr>
            <a:r>
              <a:rPr lang="en-CA" dirty="0">
                <a:solidFill>
                  <a:srgbClr val="000000"/>
                </a:solidFill>
              </a:rPr>
              <a:t>Employees adopt the change</a:t>
            </a:r>
          </a:p>
          <a:p>
            <a:pPr marL="285750" indent="-285750" defTabSz="800100">
              <a:lnSpc>
                <a:spcPct val="90000"/>
              </a:lnSpc>
              <a:spcBef>
                <a:spcPct val="0"/>
              </a:spcBef>
              <a:spcAft>
                <a:spcPct val="35000"/>
              </a:spcAft>
              <a:buFontTx/>
              <a:buChar char="-"/>
            </a:pPr>
            <a:r>
              <a:rPr lang="en-CA" dirty="0">
                <a:solidFill>
                  <a:srgbClr val="000000"/>
                </a:solidFill>
              </a:rPr>
              <a:t>Employees realize the solution</a:t>
            </a:r>
          </a:p>
          <a:p>
            <a:pPr marL="285750" indent="-285750" defTabSz="800100">
              <a:lnSpc>
                <a:spcPct val="90000"/>
              </a:lnSpc>
              <a:spcBef>
                <a:spcPct val="0"/>
              </a:spcBef>
              <a:spcAft>
                <a:spcPct val="35000"/>
              </a:spcAft>
              <a:buFontTx/>
              <a:buChar char="-"/>
            </a:pPr>
            <a:r>
              <a:rPr lang="en-CA" dirty="0">
                <a:solidFill>
                  <a:srgbClr val="000000"/>
                </a:solidFill>
              </a:rPr>
              <a:t>Employees are proficient</a:t>
            </a:r>
          </a:p>
          <a:p>
            <a:pPr defTabSz="800100">
              <a:lnSpc>
                <a:spcPct val="90000"/>
              </a:lnSpc>
              <a:spcBef>
                <a:spcPct val="0"/>
              </a:spcBef>
              <a:spcAft>
                <a:spcPct val="35000"/>
              </a:spcAft>
            </a:pPr>
            <a:endParaRPr lang="en-CA" dirty="0">
              <a:solidFill>
                <a:srgbClr val="000000"/>
              </a:solidFill>
            </a:endParaRPr>
          </a:p>
        </p:txBody>
      </p:sp>
      <p:sp>
        <p:nvSpPr>
          <p:cNvPr id="29" name="Chevron 28"/>
          <p:cNvSpPr/>
          <p:nvPr/>
        </p:nvSpPr>
        <p:spPr>
          <a:xfrm>
            <a:off x="3731715" y="3438443"/>
            <a:ext cx="336647" cy="1439917"/>
          </a:xfrm>
          <a:prstGeom prst="chevron">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0" name="Chevron 29"/>
          <p:cNvSpPr/>
          <p:nvPr/>
        </p:nvSpPr>
        <p:spPr>
          <a:xfrm>
            <a:off x="8105031" y="3438442"/>
            <a:ext cx="336647" cy="1439917"/>
          </a:xfrm>
          <a:prstGeom prst="chevron">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1" name="Rectangle 30"/>
          <p:cNvSpPr/>
          <p:nvPr/>
        </p:nvSpPr>
        <p:spPr>
          <a:xfrm>
            <a:off x="4537572" y="2253613"/>
            <a:ext cx="3106704" cy="400110"/>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Change is managed</a:t>
            </a:r>
          </a:p>
        </p:txBody>
      </p:sp>
      <p:sp>
        <p:nvSpPr>
          <p:cNvPr id="32" name="Rectangle 31"/>
          <p:cNvSpPr/>
          <p:nvPr/>
        </p:nvSpPr>
        <p:spPr>
          <a:xfrm>
            <a:off x="8881413" y="2270597"/>
            <a:ext cx="2518336" cy="400110"/>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Change is adopted</a:t>
            </a:r>
          </a:p>
        </p:txBody>
      </p:sp>
    </p:spTree>
    <p:extLst>
      <p:ext uri="{BB962C8B-B14F-4D97-AF65-F5344CB8AC3E}">
        <p14:creationId xmlns:p14="http://schemas.microsoft.com/office/powerpoint/2010/main" val="3992855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Finding change management resources</a:t>
            </a:r>
          </a:p>
        </p:txBody>
      </p:sp>
      <p:sp>
        <p:nvSpPr>
          <p:cNvPr id="182" name="Flowchart: Terminator 181"/>
          <p:cNvSpPr/>
          <p:nvPr/>
        </p:nvSpPr>
        <p:spPr>
          <a:xfrm>
            <a:off x="8624908" y="3443710"/>
            <a:ext cx="2985531" cy="120990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CA" sz="1400" dirty="0">
                <a:solidFill>
                  <a:srgbClr val="000000"/>
                </a:solidFill>
              </a:rPr>
              <a:t>Contact the </a:t>
            </a:r>
            <a:r>
              <a:rPr lang="en-US" sz="1400" b="1" dirty="0">
                <a:solidFill>
                  <a:srgbClr val="000000"/>
                </a:solidFill>
              </a:rPr>
              <a:t>Workplace Change Management National Centre of Expertise </a:t>
            </a:r>
            <a:r>
              <a:rPr lang="en-CA" sz="1400" dirty="0">
                <a:solidFill>
                  <a:srgbClr val="000000"/>
                </a:solidFill>
              </a:rPr>
              <a:t>for continuous guidance throughout the lifecycle of your workplace modernization project!</a:t>
            </a:r>
          </a:p>
        </p:txBody>
      </p:sp>
      <p:sp>
        <p:nvSpPr>
          <p:cNvPr id="7" name="Flowchart: Process 6"/>
          <p:cNvSpPr/>
          <p:nvPr/>
        </p:nvSpPr>
        <p:spPr>
          <a:xfrm>
            <a:off x="1068243" y="2581829"/>
            <a:ext cx="1695809" cy="6331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INTERNAL RESOURCE</a:t>
            </a:r>
          </a:p>
        </p:txBody>
      </p:sp>
      <p:sp>
        <p:nvSpPr>
          <p:cNvPr id="8" name="Flowchart: Process 7"/>
          <p:cNvSpPr/>
          <p:nvPr/>
        </p:nvSpPr>
        <p:spPr>
          <a:xfrm>
            <a:off x="3254250" y="2582445"/>
            <a:ext cx="1695809" cy="647246"/>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BGIS–TFMS CM SERVICES*</a:t>
            </a:r>
          </a:p>
        </p:txBody>
      </p:sp>
      <p:sp>
        <p:nvSpPr>
          <p:cNvPr id="9" name="Flowchart: Process 8"/>
          <p:cNvSpPr/>
          <p:nvPr/>
        </p:nvSpPr>
        <p:spPr>
          <a:xfrm>
            <a:off x="5475502" y="2581001"/>
            <a:ext cx="1695809" cy="633961"/>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CONSULTANT</a:t>
            </a:r>
          </a:p>
        </p:txBody>
      </p:sp>
      <p:cxnSp>
        <p:nvCxnSpPr>
          <p:cNvPr id="25" name="Straight Connector 24"/>
          <p:cNvCxnSpPr>
            <a:stCxn id="70" idx="0"/>
            <a:endCxn id="7" idx="2"/>
          </p:cNvCxnSpPr>
          <p:nvPr/>
        </p:nvCxnSpPr>
        <p:spPr>
          <a:xfrm flipV="1">
            <a:off x="1916147" y="3214962"/>
            <a:ext cx="0" cy="277016"/>
          </a:xfrm>
          <a:prstGeom prst="line">
            <a:avLst/>
          </a:prstGeom>
          <a:ln w="12700">
            <a:solidFill>
              <a:schemeClr val="accent1"/>
            </a:solidFill>
            <a:headEnd type="triangle" w="lg" len="med"/>
            <a:tailEnd w="med"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8" idx="2"/>
          </p:cNvCxnSpPr>
          <p:nvPr/>
        </p:nvCxnSpPr>
        <p:spPr>
          <a:xfrm flipH="1" flipV="1">
            <a:off x="4102156" y="3229692"/>
            <a:ext cx="5985" cy="239587"/>
          </a:xfrm>
          <a:prstGeom prst="line">
            <a:avLst/>
          </a:prstGeom>
          <a:ln w="12700">
            <a:solidFill>
              <a:schemeClr val="accent3"/>
            </a:solidFill>
            <a:headEnd type="triangle" w="lg" len="med"/>
            <a:tailEnd w="med" len="lg"/>
          </a:ln>
        </p:spPr>
        <p:style>
          <a:lnRef idx="1">
            <a:schemeClr val="accent1"/>
          </a:lnRef>
          <a:fillRef idx="0">
            <a:schemeClr val="accent1"/>
          </a:fillRef>
          <a:effectRef idx="0">
            <a:schemeClr val="accent1"/>
          </a:effectRef>
          <a:fontRef idx="minor">
            <a:schemeClr val="tx1"/>
          </a:fontRef>
        </p:style>
      </p:cxnSp>
      <p:sp>
        <p:nvSpPr>
          <p:cNvPr id="70" name="Flowchart: Document 69"/>
          <p:cNvSpPr/>
          <p:nvPr/>
        </p:nvSpPr>
        <p:spPr>
          <a:xfrm>
            <a:off x="1068243" y="3491978"/>
            <a:ext cx="1695809" cy="1910875"/>
          </a:xfrm>
          <a:prstGeom prst="flowChartDocumen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050" dirty="0">
              <a:solidFill>
                <a:srgbClr val="A8CE75">
                  <a:lumMod val="50000"/>
                </a:srgbClr>
              </a:solidFill>
            </a:endParaRPr>
          </a:p>
        </p:txBody>
      </p:sp>
      <p:sp>
        <p:nvSpPr>
          <p:cNvPr id="108" name="Freeform 107" descr="Wrench Icon"/>
          <p:cNvSpPr>
            <a:spLocks noEditPoints="1"/>
          </p:cNvSpPr>
          <p:nvPr/>
        </p:nvSpPr>
        <p:spPr bwMode="auto">
          <a:xfrm>
            <a:off x="1198203" y="4077435"/>
            <a:ext cx="219407" cy="190313"/>
          </a:xfrm>
          <a:custGeom>
            <a:avLst/>
            <a:gdLst>
              <a:gd name="T0" fmla="*/ 908 w 913"/>
              <a:gd name="T1" fmla="*/ 258 h 914"/>
              <a:gd name="T2" fmla="*/ 895 w 913"/>
              <a:gd name="T3" fmla="*/ 252 h 914"/>
              <a:gd name="T4" fmla="*/ 856 w 913"/>
              <a:gd name="T5" fmla="*/ 272 h 914"/>
              <a:gd name="T6" fmla="*/ 781 w 913"/>
              <a:gd name="T7" fmla="*/ 317 h 914"/>
              <a:gd name="T8" fmla="*/ 737 w 913"/>
              <a:gd name="T9" fmla="*/ 344 h 914"/>
              <a:gd name="T10" fmla="*/ 629 w 913"/>
              <a:gd name="T11" fmla="*/ 285 h 914"/>
              <a:gd name="T12" fmla="*/ 629 w 913"/>
              <a:gd name="T13" fmla="*/ 160 h 914"/>
              <a:gd name="T14" fmla="*/ 792 w 913"/>
              <a:gd name="T15" fmla="*/ 66 h 914"/>
              <a:gd name="T16" fmla="*/ 801 w 913"/>
              <a:gd name="T17" fmla="*/ 51 h 914"/>
              <a:gd name="T18" fmla="*/ 792 w 913"/>
              <a:gd name="T19" fmla="*/ 35 h 914"/>
              <a:gd name="T20" fmla="*/ 733 w 913"/>
              <a:gd name="T21" fmla="*/ 9 h 914"/>
              <a:gd name="T22" fmla="*/ 665 w 913"/>
              <a:gd name="T23" fmla="*/ 0 h 914"/>
              <a:gd name="T24" fmla="*/ 489 w 913"/>
              <a:gd name="T25" fmla="*/ 73 h 914"/>
              <a:gd name="T26" fmla="*/ 416 w 913"/>
              <a:gd name="T27" fmla="*/ 249 h 914"/>
              <a:gd name="T28" fmla="*/ 489 w 913"/>
              <a:gd name="T29" fmla="*/ 425 h 914"/>
              <a:gd name="T30" fmla="*/ 665 w 913"/>
              <a:gd name="T31" fmla="*/ 498 h 914"/>
              <a:gd name="T32" fmla="*/ 809 w 913"/>
              <a:gd name="T33" fmla="*/ 452 h 914"/>
              <a:gd name="T34" fmla="*/ 900 w 913"/>
              <a:gd name="T35" fmla="*/ 331 h 914"/>
              <a:gd name="T36" fmla="*/ 913 w 913"/>
              <a:gd name="T37" fmla="*/ 272 h 914"/>
              <a:gd name="T38" fmla="*/ 908 w 913"/>
              <a:gd name="T39" fmla="*/ 258 h 914"/>
              <a:gd name="T40" fmla="*/ 464 w 913"/>
              <a:gd name="T41" fmla="*/ 450 h 914"/>
              <a:gd name="T42" fmla="*/ 400 w 913"/>
              <a:gd name="T43" fmla="*/ 354 h 914"/>
              <a:gd name="T44" fmla="*/ 22 w 913"/>
              <a:gd name="T45" fmla="*/ 732 h 914"/>
              <a:gd name="T46" fmla="*/ 0 w 913"/>
              <a:gd name="T47" fmla="*/ 783 h 914"/>
              <a:gd name="T48" fmla="*/ 22 w 913"/>
              <a:gd name="T49" fmla="*/ 833 h 914"/>
              <a:gd name="T50" fmla="*/ 81 w 913"/>
              <a:gd name="T51" fmla="*/ 893 h 914"/>
              <a:gd name="T52" fmla="*/ 131 w 913"/>
              <a:gd name="T53" fmla="*/ 914 h 914"/>
              <a:gd name="T54" fmla="*/ 181 w 913"/>
              <a:gd name="T55" fmla="*/ 893 h 914"/>
              <a:gd name="T56" fmla="*/ 560 w 913"/>
              <a:gd name="T57" fmla="*/ 514 h 914"/>
              <a:gd name="T58" fmla="*/ 464 w 913"/>
              <a:gd name="T59" fmla="*/ 450 h 914"/>
              <a:gd name="T60" fmla="*/ 167 w 913"/>
              <a:gd name="T61" fmla="*/ 783 h 914"/>
              <a:gd name="T62" fmla="*/ 142 w 913"/>
              <a:gd name="T63" fmla="*/ 772 h 914"/>
              <a:gd name="T64" fmla="*/ 131 w 913"/>
              <a:gd name="T65" fmla="*/ 747 h 914"/>
              <a:gd name="T66" fmla="*/ 142 w 913"/>
              <a:gd name="T67" fmla="*/ 722 h 914"/>
              <a:gd name="T68" fmla="*/ 167 w 913"/>
              <a:gd name="T69" fmla="*/ 712 h 914"/>
              <a:gd name="T70" fmla="*/ 192 w 913"/>
              <a:gd name="T71" fmla="*/ 722 h 914"/>
              <a:gd name="T72" fmla="*/ 202 w 913"/>
              <a:gd name="T73" fmla="*/ 747 h 914"/>
              <a:gd name="T74" fmla="*/ 192 w 913"/>
              <a:gd name="T75" fmla="*/ 772 h 914"/>
              <a:gd name="T76" fmla="*/ 167 w 913"/>
              <a:gd name="T77" fmla="*/ 7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3" h="914">
                <a:moveTo>
                  <a:pt x="908" y="258"/>
                </a:moveTo>
                <a:cubicBezTo>
                  <a:pt x="895" y="252"/>
                  <a:pt x="895" y="252"/>
                  <a:pt x="895" y="252"/>
                </a:cubicBezTo>
                <a:cubicBezTo>
                  <a:pt x="892" y="252"/>
                  <a:pt x="879" y="259"/>
                  <a:pt x="856" y="272"/>
                </a:cubicBezTo>
                <a:cubicBezTo>
                  <a:pt x="833" y="285"/>
                  <a:pt x="808" y="300"/>
                  <a:pt x="781" y="317"/>
                </a:cubicBezTo>
                <a:cubicBezTo>
                  <a:pt x="753" y="334"/>
                  <a:pt x="739" y="343"/>
                  <a:pt x="737" y="344"/>
                </a:cubicBezTo>
                <a:cubicBezTo>
                  <a:pt x="629" y="285"/>
                  <a:pt x="629" y="285"/>
                  <a:pt x="629" y="285"/>
                </a:cubicBezTo>
                <a:cubicBezTo>
                  <a:pt x="629" y="160"/>
                  <a:pt x="629" y="160"/>
                  <a:pt x="629" y="160"/>
                </a:cubicBezTo>
                <a:cubicBezTo>
                  <a:pt x="792" y="66"/>
                  <a:pt x="792" y="66"/>
                  <a:pt x="792" y="66"/>
                </a:cubicBezTo>
                <a:cubicBezTo>
                  <a:pt x="801" y="51"/>
                  <a:pt x="801" y="51"/>
                  <a:pt x="801" y="51"/>
                </a:cubicBezTo>
                <a:cubicBezTo>
                  <a:pt x="792" y="35"/>
                  <a:pt x="792" y="35"/>
                  <a:pt x="792" y="35"/>
                </a:cubicBezTo>
                <a:cubicBezTo>
                  <a:pt x="776" y="24"/>
                  <a:pt x="756" y="15"/>
                  <a:pt x="733" y="9"/>
                </a:cubicBezTo>
                <a:cubicBezTo>
                  <a:pt x="709" y="3"/>
                  <a:pt x="686" y="0"/>
                  <a:pt x="665" y="0"/>
                </a:cubicBezTo>
                <a:cubicBezTo>
                  <a:pt x="596" y="0"/>
                  <a:pt x="538" y="24"/>
                  <a:pt x="489" y="73"/>
                </a:cubicBezTo>
                <a:cubicBezTo>
                  <a:pt x="440" y="122"/>
                  <a:pt x="416" y="181"/>
                  <a:pt x="416" y="249"/>
                </a:cubicBezTo>
                <a:cubicBezTo>
                  <a:pt x="416" y="318"/>
                  <a:pt x="440" y="376"/>
                  <a:pt x="489" y="425"/>
                </a:cubicBezTo>
                <a:cubicBezTo>
                  <a:pt x="538" y="474"/>
                  <a:pt x="596" y="498"/>
                  <a:pt x="665" y="498"/>
                </a:cubicBezTo>
                <a:cubicBezTo>
                  <a:pt x="717" y="498"/>
                  <a:pt x="765" y="483"/>
                  <a:pt x="809" y="452"/>
                </a:cubicBezTo>
                <a:cubicBezTo>
                  <a:pt x="852" y="421"/>
                  <a:pt x="883" y="381"/>
                  <a:pt x="900" y="331"/>
                </a:cubicBezTo>
                <a:cubicBezTo>
                  <a:pt x="909" y="306"/>
                  <a:pt x="913" y="286"/>
                  <a:pt x="913" y="272"/>
                </a:cubicBezTo>
                <a:lnTo>
                  <a:pt x="908" y="258"/>
                </a:lnTo>
                <a:close/>
                <a:moveTo>
                  <a:pt x="464" y="450"/>
                </a:moveTo>
                <a:cubicBezTo>
                  <a:pt x="436" y="422"/>
                  <a:pt x="415" y="390"/>
                  <a:pt x="400" y="354"/>
                </a:cubicBezTo>
                <a:cubicBezTo>
                  <a:pt x="22" y="732"/>
                  <a:pt x="22" y="732"/>
                  <a:pt x="22" y="732"/>
                </a:cubicBezTo>
                <a:cubicBezTo>
                  <a:pt x="7" y="746"/>
                  <a:pt x="0" y="763"/>
                  <a:pt x="0" y="783"/>
                </a:cubicBezTo>
                <a:cubicBezTo>
                  <a:pt x="0" y="803"/>
                  <a:pt x="7" y="820"/>
                  <a:pt x="22" y="833"/>
                </a:cubicBezTo>
                <a:cubicBezTo>
                  <a:pt x="81" y="893"/>
                  <a:pt x="81" y="893"/>
                  <a:pt x="81" y="893"/>
                </a:cubicBezTo>
                <a:cubicBezTo>
                  <a:pt x="95" y="907"/>
                  <a:pt x="112" y="914"/>
                  <a:pt x="131" y="914"/>
                </a:cubicBezTo>
                <a:cubicBezTo>
                  <a:pt x="151" y="914"/>
                  <a:pt x="167" y="907"/>
                  <a:pt x="181" y="893"/>
                </a:cubicBezTo>
                <a:cubicBezTo>
                  <a:pt x="560" y="514"/>
                  <a:pt x="560" y="514"/>
                  <a:pt x="560" y="514"/>
                </a:cubicBezTo>
                <a:cubicBezTo>
                  <a:pt x="524" y="499"/>
                  <a:pt x="492" y="478"/>
                  <a:pt x="464" y="450"/>
                </a:cubicBezTo>
                <a:close/>
                <a:moveTo>
                  <a:pt x="167" y="783"/>
                </a:moveTo>
                <a:cubicBezTo>
                  <a:pt x="157" y="783"/>
                  <a:pt x="149" y="779"/>
                  <a:pt x="142" y="772"/>
                </a:cubicBezTo>
                <a:cubicBezTo>
                  <a:pt x="135" y="765"/>
                  <a:pt x="131" y="757"/>
                  <a:pt x="131" y="747"/>
                </a:cubicBezTo>
                <a:cubicBezTo>
                  <a:pt x="131" y="738"/>
                  <a:pt x="135" y="729"/>
                  <a:pt x="142" y="722"/>
                </a:cubicBezTo>
                <a:cubicBezTo>
                  <a:pt x="149" y="715"/>
                  <a:pt x="157" y="712"/>
                  <a:pt x="167" y="712"/>
                </a:cubicBezTo>
                <a:cubicBezTo>
                  <a:pt x="176" y="712"/>
                  <a:pt x="185" y="715"/>
                  <a:pt x="192" y="722"/>
                </a:cubicBezTo>
                <a:cubicBezTo>
                  <a:pt x="199" y="729"/>
                  <a:pt x="202" y="738"/>
                  <a:pt x="202" y="747"/>
                </a:cubicBezTo>
                <a:cubicBezTo>
                  <a:pt x="202" y="757"/>
                  <a:pt x="199" y="765"/>
                  <a:pt x="192" y="772"/>
                </a:cubicBezTo>
                <a:cubicBezTo>
                  <a:pt x="185" y="779"/>
                  <a:pt x="176" y="783"/>
                  <a:pt x="167" y="783"/>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68" name="Flowchart: Document 67"/>
          <p:cNvSpPr/>
          <p:nvPr/>
        </p:nvSpPr>
        <p:spPr>
          <a:xfrm>
            <a:off x="5487474" y="3481784"/>
            <a:ext cx="1683837" cy="1906338"/>
          </a:xfrm>
          <a:prstGeom prst="flowChartDocumen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100" dirty="0">
              <a:solidFill>
                <a:srgbClr val="4CB6A0">
                  <a:lumMod val="75000"/>
                </a:srgbClr>
              </a:solidFill>
            </a:endParaRPr>
          </a:p>
        </p:txBody>
      </p:sp>
      <p:sp>
        <p:nvSpPr>
          <p:cNvPr id="112" name="Freeform 111" descr="Wrench Icon"/>
          <p:cNvSpPr>
            <a:spLocks noEditPoints="1"/>
          </p:cNvSpPr>
          <p:nvPr/>
        </p:nvSpPr>
        <p:spPr bwMode="auto">
          <a:xfrm>
            <a:off x="5632924" y="4117677"/>
            <a:ext cx="219407" cy="190313"/>
          </a:xfrm>
          <a:custGeom>
            <a:avLst/>
            <a:gdLst>
              <a:gd name="T0" fmla="*/ 908 w 913"/>
              <a:gd name="T1" fmla="*/ 258 h 914"/>
              <a:gd name="T2" fmla="*/ 895 w 913"/>
              <a:gd name="T3" fmla="*/ 252 h 914"/>
              <a:gd name="T4" fmla="*/ 856 w 913"/>
              <a:gd name="T5" fmla="*/ 272 h 914"/>
              <a:gd name="T6" fmla="*/ 781 w 913"/>
              <a:gd name="T7" fmla="*/ 317 h 914"/>
              <a:gd name="T8" fmla="*/ 737 w 913"/>
              <a:gd name="T9" fmla="*/ 344 h 914"/>
              <a:gd name="T10" fmla="*/ 629 w 913"/>
              <a:gd name="T11" fmla="*/ 285 h 914"/>
              <a:gd name="T12" fmla="*/ 629 w 913"/>
              <a:gd name="T13" fmla="*/ 160 h 914"/>
              <a:gd name="T14" fmla="*/ 792 w 913"/>
              <a:gd name="T15" fmla="*/ 66 h 914"/>
              <a:gd name="T16" fmla="*/ 801 w 913"/>
              <a:gd name="T17" fmla="*/ 51 h 914"/>
              <a:gd name="T18" fmla="*/ 792 w 913"/>
              <a:gd name="T19" fmla="*/ 35 h 914"/>
              <a:gd name="T20" fmla="*/ 733 w 913"/>
              <a:gd name="T21" fmla="*/ 9 h 914"/>
              <a:gd name="T22" fmla="*/ 665 w 913"/>
              <a:gd name="T23" fmla="*/ 0 h 914"/>
              <a:gd name="T24" fmla="*/ 489 w 913"/>
              <a:gd name="T25" fmla="*/ 73 h 914"/>
              <a:gd name="T26" fmla="*/ 416 w 913"/>
              <a:gd name="T27" fmla="*/ 249 h 914"/>
              <a:gd name="T28" fmla="*/ 489 w 913"/>
              <a:gd name="T29" fmla="*/ 425 h 914"/>
              <a:gd name="T30" fmla="*/ 665 w 913"/>
              <a:gd name="T31" fmla="*/ 498 h 914"/>
              <a:gd name="T32" fmla="*/ 809 w 913"/>
              <a:gd name="T33" fmla="*/ 452 h 914"/>
              <a:gd name="T34" fmla="*/ 900 w 913"/>
              <a:gd name="T35" fmla="*/ 331 h 914"/>
              <a:gd name="T36" fmla="*/ 913 w 913"/>
              <a:gd name="T37" fmla="*/ 272 h 914"/>
              <a:gd name="T38" fmla="*/ 908 w 913"/>
              <a:gd name="T39" fmla="*/ 258 h 914"/>
              <a:gd name="T40" fmla="*/ 464 w 913"/>
              <a:gd name="T41" fmla="*/ 450 h 914"/>
              <a:gd name="T42" fmla="*/ 400 w 913"/>
              <a:gd name="T43" fmla="*/ 354 h 914"/>
              <a:gd name="T44" fmla="*/ 22 w 913"/>
              <a:gd name="T45" fmla="*/ 732 h 914"/>
              <a:gd name="T46" fmla="*/ 0 w 913"/>
              <a:gd name="T47" fmla="*/ 783 h 914"/>
              <a:gd name="T48" fmla="*/ 22 w 913"/>
              <a:gd name="T49" fmla="*/ 833 h 914"/>
              <a:gd name="T50" fmla="*/ 81 w 913"/>
              <a:gd name="T51" fmla="*/ 893 h 914"/>
              <a:gd name="T52" fmla="*/ 131 w 913"/>
              <a:gd name="T53" fmla="*/ 914 h 914"/>
              <a:gd name="T54" fmla="*/ 181 w 913"/>
              <a:gd name="T55" fmla="*/ 893 h 914"/>
              <a:gd name="T56" fmla="*/ 560 w 913"/>
              <a:gd name="T57" fmla="*/ 514 h 914"/>
              <a:gd name="T58" fmla="*/ 464 w 913"/>
              <a:gd name="T59" fmla="*/ 450 h 914"/>
              <a:gd name="T60" fmla="*/ 167 w 913"/>
              <a:gd name="T61" fmla="*/ 783 h 914"/>
              <a:gd name="T62" fmla="*/ 142 w 913"/>
              <a:gd name="T63" fmla="*/ 772 h 914"/>
              <a:gd name="T64" fmla="*/ 131 w 913"/>
              <a:gd name="T65" fmla="*/ 747 h 914"/>
              <a:gd name="T66" fmla="*/ 142 w 913"/>
              <a:gd name="T67" fmla="*/ 722 h 914"/>
              <a:gd name="T68" fmla="*/ 167 w 913"/>
              <a:gd name="T69" fmla="*/ 712 h 914"/>
              <a:gd name="T70" fmla="*/ 192 w 913"/>
              <a:gd name="T71" fmla="*/ 722 h 914"/>
              <a:gd name="T72" fmla="*/ 202 w 913"/>
              <a:gd name="T73" fmla="*/ 747 h 914"/>
              <a:gd name="T74" fmla="*/ 192 w 913"/>
              <a:gd name="T75" fmla="*/ 772 h 914"/>
              <a:gd name="T76" fmla="*/ 167 w 913"/>
              <a:gd name="T77" fmla="*/ 7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3" h="914">
                <a:moveTo>
                  <a:pt x="908" y="258"/>
                </a:moveTo>
                <a:cubicBezTo>
                  <a:pt x="895" y="252"/>
                  <a:pt x="895" y="252"/>
                  <a:pt x="895" y="252"/>
                </a:cubicBezTo>
                <a:cubicBezTo>
                  <a:pt x="892" y="252"/>
                  <a:pt x="879" y="259"/>
                  <a:pt x="856" y="272"/>
                </a:cubicBezTo>
                <a:cubicBezTo>
                  <a:pt x="833" y="285"/>
                  <a:pt x="808" y="300"/>
                  <a:pt x="781" y="317"/>
                </a:cubicBezTo>
                <a:cubicBezTo>
                  <a:pt x="753" y="334"/>
                  <a:pt x="739" y="343"/>
                  <a:pt x="737" y="344"/>
                </a:cubicBezTo>
                <a:cubicBezTo>
                  <a:pt x="629" y="285"/>
                  <a:pt x="629" y="285"/>
                  <a:pt x="629" y="285"/>
                </a:cubicBezTo>
                <a:cubicBezTo>
                  <a:pt x="629" y="160"/>
                  <a:pt x="629" y="160"/>
                  <a:pt x="629" y="160"/>
                </a:cubicBezTo>
                <a:cubicBezTo>
                  <a:pt x="792" y="66"/>
                  <a:pt x="792" y="66"/>
                  <a:pt x="792" y="66"/>
                </a:cubicBezTo>
                <a:cubicBezTo>
                  <a:pt x="801" y="51"/>
                  <a:pt x="801" y="51"/>
                  <a:pt x="801" y="51"/>
                </a:cubicBezTo>
                <a:cubicBezTo>
                  <a:pt x="792" y="35"/>
                  <a:pt x="792" y="35"/>
                  <a:pt x="792" y="35"/>
                </a:cubicBezTo>
                <a:cubicBezTo>
                  <a:pt x="776" y="24"/>
                  <a:pt x="756" y="15"/>
                  <a:pt x="733" y="9"/>
                </a:cubicBezTo>
                <a:cubicBezTo>
                  <a:pt x="709" y="3"/>
                  <a:pt x="686" y="0"/>
                  <a:pt x="665" y="0"/>
                </a:cubicBezTo>
                <a:cubicBezTo>
                  <a:pt x="596" y="0"/>
                  <a:pt x="538" y="24"/>
                  <a:pt x="489" y="73"/>
                </a:cubicBezTo>
                <a:cubicBezTo>
                  <a:pt x="440" y="122"/>
                  <a:pt x="416" y="181"/>
                  <a:pt x="416" y="249"/>
                </a:cubicBezTo>
                <a:cubicBezTo>
                  <a:pt x="416" y="318"/>
                  <a:pt x="440" y="376"/>
                  <a:pt x="489" y="425"/>
                </a:cubicBezTo>
                <a:cubicBezTo>
                  <a:pt x="538" y="474"/>
                  <a:pt x="596" y="498"/>
                  <a:pt x="665" y="498"/>
                </a:cubicBezTo>
                <a:cubicBezTo>
                  <a:pt x="717" y="498"/>
                  <a:pt x="765" y="483"/>
                  <a:pt x="809" y="452"/>
                </a:cubicBezTo>
                <a:cubicBezTo>
                  <a:pt x="852" y="421"/>
                  <a:pt x="883" y="381"/>
                  <a:pt x="900" y="331"/>
                </a:cubicBezTo>
                <a:cubicBezTo>
                  <a:pt x="909" y="306"/>
                  <a:pt x="913" y="286"/>
                  <a:pt x="913" y="272"/>
                </a:cubicBezTo>
                <a:lnTo>
                  <a:pt x="908" y="258"/>
                </a:lnTo>
                <a:close/>
                <a:moveTo>
                  <a:pt x="464" y="450"/>
                </a:moveTo>
                <a:cubicBezTo>
                  <a:pt x="436" y="422"/>
                  <a:pt x="415" y="390"/>
                  <a:pt x="400" y="354"/>
                </a:cubicBezTo>
                <a:cubicBezTo>
                  <a:pt x="22" y="732"/>
                  <a:pt x="22" y="732"/>
                  <a:pt x="22" y="732"/>
                </a:cubicBezTo>
                <a:cubicBezTo>
                  <a:pt x="7" y="746"/>
                  <a:pt x="0" y="763"/>
                  <a:pt x="0" y="783"/>
                </a:cubicBezTo>
                <a:cubicBezTo>
                  <a:pt x="0" y="803"/>
                  <a:pt x="7" y="820"/>
                  <a:pt x="22" y="833"/>
                </a:cubicBezTo>
                <a:cubicBezTo>
                  <a:pt x="81" y="893"/>
                  <a:pt x="81" y="893"/>
                  <a:pt x="81" y="893"/>
                </a:cubicBezTo>
                <a:cubicBezTo>
                  <a:pt x="95" y="907"/>
                  <a:pt x="112" y="914"/>
                  <a:pt x="131" y="914"/>
                </a:cubicBezTo>
                <a:cubicBezTo>
                  <a:pt x="151" y="914"/>
                  <a:pt x="167" y="907"/>
                  <a:pt x="181" y="893"/>
                </a:cubicBezTo>
                <a:cubicBezTo>
                  <a:pt x="560" y="514"/>
                  <a:pt x="560" y="514"/>
                  <a:pt x="560" y="514"/>
                </a:cubicBezTo>
                <a:cubicBezTo>
                  <a:pt x="524" y="499"/>
                  <a:pt x="492" y="478"/>
                  <a:pt x="464" y="450"/>
                </a:cubicBezTo>
                <a:close/>
                <a:moveTo>
                  <a:pt x="167" y="783"/>
                </a:moveTo>
                <a:cubicBezTo>
                  <a:pt x="157" y="783"/>
                  <a:pt x="149" y="779"/>
                  <a:pt x="142" y="772"/>
                </a:cubicBezTo>
                <a:cubicBezTo>
                  <a:pt x="135" y="765"/>
                  <a:pt x="131" y="757"/>
                  <a:pt x="131" y="747"/>
                </a:cubicBezTo>
                <a:cubicBezTo>
                  <a:pt x="131" y="738"/>
                  <a:pt x="135" y="729"/>
                  <a:pt x="142" y="722"/>
                </a:cubicBezTo>
                <a:cubicBezTo>
                  <a:pt x="149" y="715"/>
                  <a:pt x="157" y="712"/>
                  <a:pt x="167" y="712"/>
                </a:cubicBezTo>
                <a:cubicBezTo>
                  <a:pt x="176" y="712"/>
                  <a:pt x="185" y="715"/>
                  <a:pt x="192" y="722"/>
                </a:cubicBezTo>
                <a:cubicBezTo>
                  <a:pt x="199" y="729"/>
                  <a:pt x="202" y="738"/>
                  <a:pt x="202" y="747"/>
                </a:cubicBezTo>
                <a:cubicBezTo>
                  <a:pt x="202" y="757"/>
                  <a:pt x="199" y="765"/>
                  <a:pt x="192" y="772"/>
                </a:cubicBezTo>
                <a:cubicBezTo>
                  <a:pt x="185" y="779"/>
                  <a:pt x="176" y="783"/>
                  <a:pt x="167" y="78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cxnSp>
        <p:nvCxnSpPr>
          <p:cNvPr id="125" name="Straight Connector 124"/>
          <p:cNvCxnSpPr>
            <a:stCxn id="68" idx="0"/>
            <a:endCxn id="9" idx="2"/>
          </p:cNvCxnSpPr>
          <p:nvPr/>
        </p:nvCxnSpPr>
        <p:spPr>
          <a:xfrm flipH="1" flipV="1">
            <a:off x="6323407" y="3214962"/>
            <a:ext cx="5986" cy="266822"/>
          </a:xfrm>
          <a:prstGeom prst="line">
            <a:avLst/>
          </a:prstGeom>
          <a:ln w="12700">
            <a:solidFill>
              <a:schemeClr val="accent2"/>
            </a:solidFill>
            <a:headEnd type="triangle" w="lg" len="med"/>
            <a:tailEnd w="med" len="lg"/>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988793" y="1660693"/>
            <a:ext cx="10526312" cy="646331"/>
          </a:xfrm>
          <a:prstGeom prst="rect">
            <a:avLst/>
          </a:prstGeom>
        </p:spPr>
        <p:txBody>
          <a:bodyPr wrap="square">
            <a:spAutoFit/>
          </a:bodyPr>
          <a:lstStyle/>
          <a:p>
            <a:r>
              <a:rPr lang="en-US" dirty="0">
                <a:solidFill>
                  <a:srgbClr val="000000"/>
                </a:solidFill>
                <a:cs typeface="Arial" panose="020B0604020202020204" pitchFamily="34" charset="0"/>
              </a:rPr>
              <a:t>The </a:t>
            </a:r>
            <a:r>
              <a:rPr lang="en-US" b="1" dirty="0">
                <a:solidFill>
                  <a:srgbClr val="000000"/>
                </a:solidFill>
                <a:cs typeface="Arial" panose="020B0604020202020204" pitchFamily="34" charset="0"/>
              </a:rPr>
              <a:t>Workplace Change Management National Centre of Expertise </a:t>
            </a:r>
            <a:r>
              <a:rPr lang="en-US" dirty="0">
                <a:solidFill>
                  <a:srgbClr val="000000"/>
                </a:solidFill>
                <a:cs typeface="Arial" panose="020B0604020202020204" pitchFamily="34" charset="0"/>
              </a:rPr>
              <a:t>can provide guidance and tools to help you find resources. Here are the 3 main options: </a:t>
            </a:r>
            <a:endParaRPr lang="en-CA" dirty="0">
              <a:solidFill>
                <a:srgbClr val="000000"/>
              </a:solidFill>
            </a:endParaRPr>
          </a:p>
        </p:txBody>
      </p:sp>
      <p:sp>
        <p:nvSpPr>
          <p:cNvPr id="72" name="Chevron 71"/>
          <p:cNvSpPr/>
          <p:nvPr/>
        </p:nvSpPr>
        <p:spPr>
          <a:xfrm>
            <a:off x="745119"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74" name="Chevron 73"/>
          <p:cNvSpPr/>
          <p:nvPr/>
        </p:nvSpPr>
        <p:spPr>
          <a:xfrm>
            <a:off x="602484"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87" name="Flowchart: Document 86"/>
          <p:cNvSpPr/>
          <p:nvPr/>
        </p:nvSpPr>
        <p:spPr>
          <a:xfrm>
            <a:off x="3260236" y="3488899"/>
            <a:ext cx="1695809" cy="1913953"/>
          </a:xfrm>
          <a:prstGeom prst="flowChartDocumen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rgbClr val="F2A920"/>
              </a:solidFill>
            </a:endParaRPr>
          </a:p>
          <a:p>
            <a:pPr algn="ctr"/>
            <a:endParaRPr lang="en-US" sz="800" dirty="0">
              <a:solidFill>
                <a:srgbClr val="4CB6A0">
                  <a:lumMod val="75000"/>
                </a:srgbClr>
              </a:solidFill>
            </a:endParaRPr>
          </a:p>
        </p:txBody>
      </p:sp>
      <p:sp>
        <p:nvSpPr>
          <p:cNvPr id="75" name="Rectangle 74"/>
          <p:cNvSpPr/>
          <p:nvPr/>
        </p:nvSpPr>
        <p:spPr>
          <a:xfrm>
            <a:off x="3260236" y="3488900"/>
            <a:ext cx="1676954" cy="1477328"/>
          </a:xfrm>
          <a:prstGeom prst="rect">
            <a:avLst/>
          </a:prstGeom>
        </p:spPr>
        <p:txBody>
          <a:bodyPr wrap="square">
            <a:spAutoFit/>
          </a:bodyPr>
          <a:lstStyle/>
          <a:p>
            <a:pPr algn="ctr"/>
            <a:r>
              <a:rPr lang="en-US" sz="1200" dirty="0">
                <a:solidFill>
                  <a:srgbClr val="18853F"/>
                </a:solidFill>
              </a:rPr>
              <a:t>Consult your Property Facilities Manager (PFM)</a:t>
            </a:r>
          </a:p>
          <a:p>
            <a:pPr algn="ctr"/>
            <a:endParaRPr lang="en-US" sz="1200" dirty="0">
              <a:solidFill>
                <a:srgbClr val="18853F"/>
              </a:solidFill>
            </a:endParaRPr>
          </a:p>
          <a:p>
            <a:pPr algn="ctr"/>
            <a:r>
              <a:rPr lang="en-US" sz="1050" dirty="0">
                <a:solidFill>
                  <a:srgbClr val="18853F"/>
                </a:solidFill>
              </a:rPr>
              <a:t>*only available if current or new building is in RP-1 or RP-2 portfolio and managed by BGIS</a:t>
            </a:r>
          </a:p>
        </p:txBody>
      </p:sp>
      <p:sp>
        <p:nvSpPr>
          <p:cNvPr id="76" name="Rectangle 75"/>
          <p:cNvSpPr/>
          <p:nvPr/>
        </p:nvSpPr>
        <p:spPr>
          <a:xfrm>
            <a:off x="5487475" y="3474170"/>
            <a:ext cx="1683836" cy="1169551"/>
          </a:xfrm>
          <a:prstGeom prst="rect">
            <a:avLst/>
          </a:prstGeom>
        </p:spPr>
        <p:txBody>
          <a:bodyPr wrap="square">
            <a:spAutoFit/>
          </a:bodyPr>
          <a:lstStyle/>
          <a:p>
            <a:pPr algn="ctr"/>
            <a:r>
              <a:rPr lang="en-US" sz="1200" dirty="0">
                <a:solidFill>
                  <a:srgbClr val="4CB6A0">
                    <a:lumMod val="75000"/>
                  </a:srgbClr>
                </a:solidFill>
              </a:rPr>
              <a:t>Consult your    procurement officer</a:t>
            </a:r>
          </a:p>
          <a:p>
            <a:pPr algn="ctr"/>
            <a:endParaRPr lang="en-US" sz="1200" dirty="0">
              <a:solidFill>
                <a:srgbClr val="4CB6A0">
                  <a:lumMod val="75000"/>
                </a:srgbClr>
              </a:solidFill>
            </a:endParaRPr>
          </a:p>
          <a:p>
            <a:pPr algn="ctr"/>
            <a:r>
              <a:rPr lang="en-US" sz="1200" dirty="0">
                <a:solidFill>
                  <a:srgbClr val="4CB6A0">
                    <a:lumMod val="75000"/>
                  </a:srgbClr>
                </a:solidFill>
              </a:rPr>
              <a:t>    </a:t>
            </a:r>
            <a:r>
              <a:rPr lang="en-US" sz="1200" b="1" dirty="0">
                <a:solidFill>
                  <a:srgbClr val="4CB6A0">
                    <a:lumMod val="75000"/>
                  </a:srgbClr>
                </a:solidFill>
              </a:rPr>
              <a:t>CM </a:t>
            </a:r>
            <a:r>
              <a:rPr lang="en-US" sz="1200" b="1" dirty="0" err="1">
                <a:solidFill>
                  <a:srgbClr val="4CB6A0">
                    <a:lumMod val="75000"/>
                  </a:srgbClr>
                </a:solidFill>
              </a:rPr>
              <a:t>NCoE</a:t>
            </a:r>
            <a:r>
              <a:rPr lang="en-US" sz="1200" b="1" dirty="0">
                <a:solidFill>
                  <a:srgbClr val="4CB6A0">
                    <a:lumMod val="75000"/>
                  </a:srgbClr>
                </a:solidFill>
              </a:rPr>
              <a:t> tools:</a:t>
            </a:r>
          </a:p>
          <a:p>
            <a:pPr algn="ctr"/>
            <a:r>
              <a:rPr lang="en-US" sz="1100" dirty="0" err="1">
                <a:solidFill>
                  <a:srgbClr val="4CB6A0">
                    <a:lumMod val="75000"/>
                  </a:srgbClr>
                </a:solidFill>
              </a:rPr>
              <a:t>SoW</a:t>
            </a:r>
            <a:r>
              <a:rPr lang="en-US" sz="1100" dirty="0">
                <a:solidFill>
                  <a:srgbClr val="4CB6A0">
                    <a:lumMod val="75000"/>
                  </a:srgbClr>
                </a:solidFill>
              </a:rPr>
              <a:t> template</a:t>
            </a:r>
          </a:p>
          <a:p>
            <a:pPr algn="ctr"/>
            <a:r>
              <a:rPr lang="en-US" sz="1100" dirty="0">
                <a:solidFill>
                  <a:srgbClr val="4CB6A0">
                    <a:lumMod val="75000"/>
                  </a:srgbClr>
                </a:solidFill>
              </a:rPr>
              <a:t>Evaluation grid</a:t>
            </a:r>
            <a:endParaRPr lang="en-CA" sz="1100" dirty="0">
              <a:solidFill>
                <a:srgbClr val="4CB6A0">
                  <a:lumMod val="75000"/>
                </a:srgbClr>
              </a:solidFill>
            </a:endParaRPr>
          </a:p>
        </p:txBody>
      </p:sp>
      <p:sp>
        <p:nvSpPr>
          <p:cNvPr id="78" name="Rectangle 77"/>
          <p:cNvSpPr/>
          <p:nvPr/>
        </p:nvSpPr>
        <p:spPr>
          <a:xfrm>
            <a:off x="1068243" y="3488898"/>
            <a:ext cx="1707781" cy="1154162"/>
          </a:xfrm>
          <a:prstGeom prst="rect">
            <a:avLst/>
          </a:prstGeom>
        </p:spPr>
        <p:txBody>
          <a:bodyPr wrap="square">
            <a:spAutoFit/>
          </a:bodyPr>
          <a:lstStyle/>
          <a:p>
            <a:pPr algn="ctr"/>
            <a:r>
              <a:rPr lang="en-US" sz="1200" dirty="0">
                <a:solidFill>
                  <a:srgbClr val="A8CE75">
                    <a:lumMod val="50000"/>
                  </a:srgbClr>
                </a:solidFill>
              </a:rPr>
              <a:t>Consult your Human Resources office</a:t>
            </a:r>
          </a:p>
          <a:p>
            <a:pPr algn="ctr"/>
            <a:endParaRPr lang="en-US" sz="1200" dirty="0">
              <a:solidFill>
                <a:srgbClr val="A8CE75">
                  <a:lumMod val="50000"/>
                </a:srgbClr>
              </a:solidFill>
            </a:endParaRPr>
          </a:p>
          <a:p>
            <a:pPr algn="ctr"/>
            <a:r>
              <a:rPr lang="en-US" sz="1200" b="1" dirty="0">
                <a:solidFill>
                  <a:srgbClr val="A8CE75">
                    <a:lumMod val="50000"/>
                  </a:srgbClr>
                </a:solidFill>
              </a:rPr>
              <a:t>    CM </a:t>
            </a:r>
            <a:r>
              <a:rPr lang="en-US" sz="1200" b="1" dirty="0" err="1">
                <a:solidFill>
                  <a:srgbClr val="A8CE75">
                    <a:lumMod val="50000"/>
                  </a:srgbClr>
                </a:solidFill>
              </a:rPr>
              <a:t>NCoE</a:t>
            </a:r>
            <a:r>
              <a:rPr lang="en-US" sz="1200" b="1" dirty="0">
                <a:solidFill>
                  <a:srgbClr val="A8CE75">
                    <a:lumMod val="50000"/>
                  </a:srgbClr>
                </a:solidFill>
              </a:rPr>
              <a:t> tools:</a:t>
            </a:r>
          </a:p>
          <a:p>
            <a:pPr algn="ctr"/>
            <a:r>
              <a:rPr lang="en-US" sz="1050" dirty="0">
                <a:solidFill>
                  <a:srgbClr val="A8CE75">
                    <a:lumMod val="50000"/>
                  </a:srgbClr>
                </a:solidFill>
              </a:rPr>
              <a:t>Key competencies</a:t>
            </a:r>
          </a:p>
          <a:p>
            <a:pPr algn="ctr"/>
            <a:r>
              <a:rPr lang="en-US" sz="1050" dirty="0">
                <a:solidFill>
                  <a:srgbClr val="A8CE75">
                    <a:lumMod val="50000"/>
                  </a:srgbClr>
                </a:solidFill>
              </a:rPr>
              <a:t>Best practices</a:t>
            </a:r>
            <a:endParaRPr lang="en-CA" sz="1050" dirty="0">
              <a:solidFill>
                <a:srgbClr val="A8CE75">
                  <a:lumMod val="50000"/>
                </a:srgbClr>
              </a:solidFill>
            </a:endParaRPr>
          </a:p>
        </p:txBody>
      </p:sp>
      <p:sp>
        <p:nvSpPr>
          <p:cNvPr id="97" name="Freeform 96" descr="LightBulb Icon"/>
          <p:cNvSpPr>
            <a:spLocks noEditPoints="1"/>
          </p:cNvSpPr>
          <p:nvPr/>
        </p:nvSpPr>
        <p:spPr bwMode="auto">
          <a:xfrm rot="21380127">
            <a:off x="8035680" y="3564100"/>
            <a:ext cx="634161" cy="978360"/>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Tree>
    <p:extLst>
      <p:ext uri="{BB962C8B-B14F-4D97-AF65-F5344CB8AC3E}">
        <p14:creationId xmlns:p14="http://schemas.microsoft.com/office/powerpoint/2010/main" val="2114987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PSPC Workplace Change Management Centre of Expertise</a:t>
            </a:r>
            <a:endParaRPr lang="en-CA" dirty="0">
              <a:solidFill>
                <a:schemeClr val="accent5"/>
              </a:solidFill>
            </a:endParaRPr>
          </a:p>
        </p:txBody>
      </p:sp>
      <p:sp>
        <p:nvSpPr>
          <p:cNvPr id="9" name="Content Placeholder 4"/>
          <p:cNvSpPr txBox="1">
            <a:spLocks/>
          </p:cNvSpPr>
          <p:nvPr/>
        </p:nvSpPr>
        <p:spPr>
          <a:xfrm>
            <a:off x="596267" y="1510793"/>
            <a:ext cx="11028966" cy="119000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sz="1050" b="1" i="1" dirty="0">
              <a:solidFill>
                <a:srgbClr val="17455C"/>
              </a:solidFill>
            </a:endParaRPr>
          </a:p>
          <a:p>
            <a:pPr marL="0" indent="0">
              <a:buFont typeface="Arial" panose="020B0604020202020204" pitchFamily="34" charset="0"/>
              <a:buNone/>
            </a:pPr>
            <a:endParaRPr lang="en-CA" sz="1050" b="1" i="1" dirty="0">
              <a:solidFill>
                <a:srgbClr val="17455C"/>
              </a:solidFill>
            </a:endParaRPr>
          </a:p>
        </p:txBody>
      </p:sp>
      <p:cxnSp>
        <p:nvCxnSpPr>
          <p:cNvPr id="12" name="Straight Connector 11"/>
          <p:cNvCxnSpPr/>
          <p:nvPr/>
        </p:nvCxnSpPr>
        <p:spPr>
          <a:xfrm flipV="1">
            <a:off x="253672" y="7101409"/>
            <a:ext cx="10698750" cy="35936"/>
          </a:xfrm>
          <a:prstGeom prst="line">
            <a:avLst/>
          </a:prstGeom>
        </p:spPr>
        <p:style>
          <a:lnRef idx="1">
            <a:schemeClr val="accent1"/>
          </a:lnRef>
          <a:fillRef idx="0">
            <a:schemeClr val="accent1"/>
          </a:fillRef>
          <a:effectRef idx="0">
            <a:schemeClr val="accent1"/>
          </a:effectRef>
          <a:fontRef idx="minor">
            <a:schemeClr val="tx1"/>
          </a:fontRef>
        </p:style>
      </p:cxnSp>
      <p:pic>
        <p:nvPicPr>
          <p:cNvPr id="23554" name="Picture 2" descr="GCworkplace Change management playbook banner"/>
          <p:cNvPicPr>
            <a:picLocks noChangeAspect="1" noChangeArrowheads="1"/>
          </p:cNvPicPr>
          <p:nvPr/>
        </p:nvPicPr>
        <p:blipFill rotWithShape="1">
          <a:blip r:embed="rId3">
            <a:extLst>
              <a:ext uri="{28A0092B-C50C-407E-A947-70E740481C1C}">
                <a14:useLocalDpi xmlns:a14="http://schemas.microsoft.com/office/drawing/2010/main" val="0"/>
              </a:ext>
            </a:extLst>
          </a:blip>
          <a:srcRect l="10143" r="8017"/>
          <a:stretch/>
        </p:blipFill>
        <p:spPr bwMode="auto">
          <a:xfrm>
            <a:off x="596267" y="1454712"/>
            <a:ext cx="10913424" cy="1581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6269" y="3275552"/>
            <a:ext cx="4981890" cy="461665"/>
          </a:xfrm>
          <a:prstGeom prst="rect">
            <a:avLst/>
          </a:prstGeom>
          <a:solidFill>
            <a:schemeClr val="accent5"/>
          </a:solidFill>
        </p:spPr>
        <p:txBody>
          <a:bodyPr wrap="square" rtlCol="0">
            <a:spAutoFit/>
          </a:bodyPr>
          <a:lstStyle/>
          <a:p>
            <a:r>
              <a:rPr lang="fr-CA" sz="2000" dirty="0">
                <a:solidFill>
                  <a:srgbClr val="FFFFFF"/>
                </a:solidFill>
              </a:rPr>
              <a:t>PSPC WCM </a:t>
            </a:r>
            <a:r>
              <a:rPr lang="en-CA" sz="2000" dirty="0">
                <a:solidFill>
                  <a:srgbClr val="FFFFFF"/>
                </a:solidFill>
              </a:rPr>
              <a:t>NCoE</a:t>
            </a:r>
            <a:r>
              <a:rPr lang="fr-CA" sz="2000" dirty="0">
                <a:solidFill>
                  <a:srgbClr val="FFFFFF"/>
                </a:solidFill>
              </a:rPr>
              <a:t>     </a:t>
            </a:r>
            <a:r>
              <a:rPr lang="fr-CA" sz="2400" b="1" dirty="0">
                <a:solidFill>
                  <a:srgbClr val="FFFFFF"/>
                </a:solidFill>
              </a:rPr>
              <a:t>SUPPORTER</a:t>
            </a:r>
            <a:endParaRPr lang="en-CA" sz="2400" b="1" dirty="0">
              <a:solidFill>
                <a:srgbClr val="FFFFFF"/>
              </a:solidFill>
            </a:endParaRPr>
          </a:p>
        </p:txBody>
      </p:sp>
      <p:sp>
        <p:nvSpPr>
          <p:cNvPr id="33" name="TextBox 32"/>
          <p:cNvSpPr txBox="1"/>
          <p:nvPr/>
        </p:nvSpPr>
        <p:spPr>
          <a:xfrm>
            <a:off x="6527800" y="3275551"/>
            <a:ext cx="4987304" cy="461665"/>
          </a:xfrm>
          <a:prstGeom prst="rect">
            <a:avLst/>
          </a:prstGeom>
          <a:solidFill>
            <a:schemeClr val="accent3"/>
          </a:solidFill>
        </p:spPr>
        <p:txBody>
          <a:bodyPr wrap="square" rtlCol="0">
            <a:spAutoFit/>
          </a:bodyPr>
          <a:lstStyle/>
          <a:p>
            <a:r>
              <a:rPr lang="fr-CA" sz="2000" dirty="0">
                <a:solidFill>
                  <a:srgbClr val="FFFFFF"/>
                </a:solidFill>
              </a:rPr>
              <a:t>Client </a:t>
            </a:r>
            <a:r>
              <a:rPr lang="en-CA" sz="2000" dirty="0">
                <a:solidFill>
                  <a:srgbClr val="FFFFFF"/>
                </a:solidFill>
              </a:rPr>
              <a:t>department    </a:t>
            </a:r>
            <a:r>
              <a:rPr lang="fr-CA" sz="2400" b="1" dirty="0">
                <a:solidFill>
                  <a:srgbClr val="FFFFFF"/>
                </a:solidFill>
              </a:rPr>
              <a:t>IMPLEMENTER</a:t>
            </a:r>
            <a:endParaRPr lang="en-CA" sz="2400" dirty="0">
              <a:solidFill>
                <a:srgbClr val="FFFFFF"/>
              </a:solidFill>
            </a:endParaRPr>
          </a:p>
        </p:txBody>
      </p:sp>
      <p:sp>
        <p:nvSpPr>
          <p:cNvPr id="5" name="TextBox 4"/>
          <p:cNvSpPr txBox="1"/>
          <p:nvPr/>
        </p:nvSpPr>
        <p:spPr>
          <a:xfrm>
            <a:off x="596268" y="3737216"/>
            <a:ext cx="4981891" cy="1938992"/>
          </a:xfrm>
          <a:prstGeom prst="rect">
            <a:avLst/>
          </a:prstGeom>
          <a:solidFill>
            <a:srgbClr val="DDEEF7"/>
          </a:solidFill>
        </p:spPr>
        <p:txBody>
          <a:bodyPr wrap="square" rtlCol="0">
            <a:spAutoFit/>
          </a:bodyPr>
          <a:lstStyle/>
          <a:p>
            <a:pPr marL="285750" indent="-285750">
              <a:lnSpc>
                <a:spcPct val="150000"/>
              </a:lnSpc>
              <a:buFont typeface="Arial" panose="020B0604020202020204" pitchFamily="34" charset="0"/>
              <a:buChar char="•"/>
            </a:pPr>
            <a:r>
              <a:rPr lang="en-CA" sz="1600" dirty="0">
                <a:solidFill>
                  <a:srgbClr val="000000"/>
                </a:solidFill>
                <a:ea typeface="Arial" charset="0"/>
                <a:cs typeface="Arial" charset="0"/>
              </a:rPr>
              <a:t>Introduce workplace change management to clients</a:t>
            </a:r>
          </a:p>
          <a:p>
            <a:pPr marL="285750" indent="-285750">
              <a:lnSpc>
                <a:spcPct val="150000"/>
              </a:lnSpc>
              <a:buFont typeface="Arial" panose="020B0604020202020204" pitchFamily="34" charset="0"/>
              <a:buChar char="•"/>
            </a:pPr>
            <a:r>
              <a:rPr lang="en-CA" sz="1600" dirty="0">
                <a:solidFill>
                  <a:srgbClr val="000000"/>
                </a:solidFill>
                <a:ea typeface="Arial" charset="0"/>
                <a:cs typeface="Arial" charset="0"/>
              </a:rPr>
              <a:t>Provide change management advice and support</a:t>
            </a:r>
          </a:p>
          <a:p>
            <a:pPr marL="285750" indent="-285750">
              <a:lnSpc>
                <a:spcPct val="150000"/>
              </a:lnSpc>
              <a:buFont typeface="Arial" panose="020B0604020202020204" pitchFamily="34" charset="0"/>
              <a:buChar char="•"/>
            </a:pPr>
            <a:r>
              <a:rPr lang="en-CA" sz="1600" dirty="0">
                <a:solidFill>
                  <a:srgbClr val="000000"/>
                </a:solidFill>
              </a:rPr>
              <a:t>Review progress and troubleshoot obstacles </a:t>
            </a:r>
          </a:p>
          <a:p>
            <a:pPr marL="285750" indent="-285750">
              <a:lnSpc>
                <a:spcPct val="150000"/>
              </a:lnSpc>
              <a:buFont typeface="Arial" panose="020B0604020202020204" pitchFamily="34" charset="0"/>
              <a:buChar char="•"/>
            </a:pPr>
            <a:r>
              <a:rPr lang="en-CA" sz="1600" dirty="0">
                <a:solidFill>
                  <a:srgbClr val="000000"/>
                </a:solidFill>
              </a:rPr>
              <a:t>Develop tools on a continuous basis</a:t>
            </a:r>
          </a:p>
          <a:p>
            <a:pPr marL="285750" indent="-285750">
              <a:lnSpc>
                <a:spcPct val="150000"/>
              </a:lnSpc>
              <a:buFont typeface="Arial" panose="020B0604020202020204" pitchFamily="34" charset="0"/>
              <a:buChar char="•"/>
            </a:pPr>
            <a:r>
              <a:rPr lang="en-CA" sz="1600" dirty="0">
                <a:solidFill>
                  <a:srgbClr val="000000"/>
                </a:solidFill>
              </a:rPr>
              <a:t>Coach and develop knowledge in client organizations</a:t>
            </a:r>
          </a:p>
        </p:txBody>
      </p:sp>
      <p:sp>
        <p:nvSpPr>
          <p:cNvPr id="32" name="Freeform 31"/>
          <p:cNvSpPr>
            <a:spLocks/>
          </p:cNvSpPr>
          <p:nvPr/>
        </p:nvSpPr>
        <p:spPr bwMode="auto">
          <a:xfrm>
            <a:off x="2488153" y="2920651"/>
            <a:ext cx="2200804" cy="985485"/>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rgbClr val="999999"/>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44" name="TextBox 43"/>
          <p:cNvSpPr txBox="1"/>
          <p:nvPr/>
        </p:nvSpPr>
        <p:spPr>
          <a:xfrm>
            <a:off x="6527800" y="3737217"/>
            <a:ext cx="4981891" cy="1938992"/>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CA" sz="1600" dirty="0">
                <a:solidFill>
                  <a:srgbClr val="000000"/>
                </a:solidFill>
                <a:ea typeface="Arial" charset="0"/>
                <a:cs typeface="Arial" charset="0"/>
              </a:rPr>
              <a:t>Assess organization and identify change drivers</a:t>
            </a:r>
          </a:p>
          <a:p>
            <a:pPr marL="285750" indent="-285750">
              <a:lnSpc>
                <a:spcPct val="150000"/>
              </a:lnSpc>
              <a:buFont typeface="Arial" panose="020B0604020202020204" pitchFamily="34" charset="0"/>
              <a:buChar char="•"/>
            </a:pPr>
            <a:r>
              <a:rPr lang="en-CA" sz="1600" dirty="0">
                <a:solidFill>
                  <a:srgbClr val="000000"/>
                </a:solidFill>
              </a:rPr>
              <a:t>Develop a change management strategy </a:t>
            </a:r>
          </a:p>
          <a:p>
            <a:pPr marL="285750" indent="-285750">
              <a:lnSpc>
                <a:spcPct val="150000"/>
              </a:lnSpc>
              <a:buFont typeface="Arial" panose="020B0604020202020204" pitchFamily="34" charset="0"/>
              <a:buChar char="•"/>
            </a:pPr>
            <a:r>
              <a:rPr lang="en-CA" sz="1600" dirty="0">
                <a:solidFill>
                  <a:srgbClr val="000000"/>
                </a:solidFill>
              </a:rPr>
              <a:t>Create change management plans</a:t>
            </a:r>
          </a:p>
          <a:p>
            <a:pPr marL="285750" indent="-285750">
              <a:lnSpc>
                <a:spcPct val="150000"/>
              </a:lnSpc>
              <a:buFont typeface="Arial" panose="020B0604020202020204" pitchFamily="34" charset="0"/>
              <a:buChar char="•"/>
            </a:pPr>
            <a:r>
              <a:rPr lang="en-CA" sz="1600" dirty="0">
                <a:solidFill>
                  <a:srgbClr val="000000"/>
                </a:solidFill>
              </a:rPr>
              <a:t>Implement strategy and plans </a:t>
            </a:r>
          </a:p>
          <a:p>
            <a:pPr marL="285750" indent="-285750">
              <a:lnSpc>
                <a:spcPct val="150000"/>
              </a:lnSpc>
              <a:buFont typeface="Arial" panose="020B0604020202020204" pitchFamily="34" charset="0"/>
              <a:buChar char="•"/>
            </a:pPr>
            <a:r>
              <a:rPr lang="en-CA" sz="1600" dirty="0">
                <a:solidFill>
                  <a:srgbClr val="000000"/>
                </a:solidFill>
              </a:rPr>
              <a:t>Reinforce and ensure changes are maintained </a:t>
            </a:r>
          </a:p>
        </p:txBody>
      </p:sp>
    </p:spTree>
    <p:extLst>
      <p:ext uri="{BB962C8B-B14F-4D97-AF65-F5344CB8AC3E}">
        <p14:creationId xmlns:p14="http://schemas.microsoft.com/office/powerpoint/2010/main" val="3770656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p:cNvSpPr/>
          <p:nvPr/>
        </p:nvSpPr>
        <p:spPr>
          <a:xfrm>
            <a:off x="457200" y="1530350"/>
            <a:ext cx="5712127" cy="1496229"/>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solidFill>
                <a:srgbClr val="000000"/>
              </a:solidFill>
            </a:endParaRPr>
          </a:p>
        </p:txBody>
      </p:sp>
      <p:sp>
        <p:nvSpPr>
          <p:cNvPr id="3" name="Title 2"/>
          <p:cNvSpPr>
            <a:spLocks noGrp="1"/>
          </p:cNvSpPr>
          <p:nvPr>
            <p:ph type="title"/>
          </p:nvPr>
        </p:nvSpPr>
        <p:spPr>
          <a:xfrm>
            <a:off x="457200" y="200025"/>
            <a:ext cx="9734204" cy="698500"/>
          </a:xfrm>
        </p:spPr>
        <p:txBody>
          <a:bodyPr/>
          <a:lstStyle/>
          <a:p>
            <a:r>
              <a:rPr lang="en-US" sz="2400" dirty="0">
                <a:latin typeface="Arial" panose="020B0604020202020204" pitchFamily="34" charset="0"/>
              </a:rPr>
              <a:t>Top key success factors for workplace change</a:t>
            </a:r>
          </a:p>
        </p:txBody>
      </p:sp>
      <p:sp>
        <p:nvSpPr>
          <p:cNvPr id="69" name="TextBox 68"/>
          <p:cNvSpPr txBox="1"/>
          <p:nvPr/>
        </p:nvSpPr>
        <p:spPr>
          <a:xfrm>
            <a:off x="2031448" y="1874251"/>
            <a:ext cx="3950252" cy="830997"/>
          </a:xfrm>
          <a:prstGeom prst="rect">
            <a:avLst/>
          </a:prstGeom>
          <a:noFill/>
        </p:spPr>
        <p:txBody>
          <a:bodyPr wrap="square" lIns="0" tIns="0" rIns="0" bIns="0" rtlCol="0" anchor="ctr">
            <a:spAutoFit/>
          </a:bodyPr>
          <a:lstStyle/>
          <a:p>
            <a:pPr>
              <a:defRPr/>
            </a:pPr>
            <a:r>
              <a:rPr lang="en-CA" dirty="0">
                <a:solidFill>
                  <a:srgbClr val="000000"/>
                </a:solidFill>
                <a:cs typeface="Arial" panose="020B0604020202020204" pitchFamily="34" charset="0"/>
              </a:rPr>
              <a:t>Establish leadership and </a:t>
            </a:r>
            <a:r>
              <a:rPr lang="en-CA" b="1" dirty="0">
                <a:solidFill>
                  <a:srgbClr val="000000"/>
                </a:solidFill>
                <a:cs typeface="Arial" panose="020B0604020202020204" pitchFamily="34" charset="0"/>
              </a:rPr>
              <a:t>governance</a:t>
            </a:r>
            <a:r>
              <a:rPr lang="en-CA" dirty="0">
                <a:solidFill>
                  <a:srgbClr val="000000"/>
                </a:solidFill>
                <a:cs typeface="Arial" panose="020B0604020202020204" pitchFamily="34" charset="0"/>
              </a:rPr>
              <a:t> to develop and manage your Workplace Strategy</a:t>
            </a:r>
          </a:p>
        </p:txBody>
      </p:sp>
      <p:sp>
        <p:nvSpPr>
          <p:cNvPr id="82" name="TextBox 81"/>
          <p:cNvSpPr txBox="1"/>
          <p:nvPr/>
        </p:nvSpPr>
        <p:spPr>
          <a:xfrm>
            <a:off x="7658703" y="1874252"/>
            <a:ext cx="3990372" cy="830997"/>
          </a:xfrm>
          <a:prstGeom prst="rect">
            <a:avLst/>
          </a:prstGeom>
          <a:noFill/>
        </p:spPr>
        <p:txBody>
          <a:bodyPr wrap="square" lIns="0" tIns="0" rIns="0" bIns="0" rtlCol="0" anchor="ctr">
            <a:spAutoFit/>
          </a:bodyPr>
          <a:lstStyle/>
          <a:p>
            <a:pPr>
              <a:defRPr/>
            </a:pPr>
            <a:r>
              <a:rPr lang="en-CA" b="1" dirty="0">
                <a:solidFill>
                  <a:srgbClr val="000000"/>
                </a:solidFill>
                <a:cs typeface="Arial" panose="020B0604020202020204" pitchFamily="34" charset="0"/>
              </a:rPr>
              <a:t>Engaging employees </a:t>
            </a:r>
            <a:r>
              <a:rPr lang="en-CA" dirty="0">
                <a:solidFill>
                  <a:srgbClr val="000000"/>
                </a:solidFill>
                <a:cs typeface="Arial" panose="020B0604020202020204" pitchFamily="34" charset="0"/>
              </a:rPr>
              <a:t>by way of activities, meaningful consultations and discussions at all levels on the issues that matter most </a:t>
            </a:r>
          </a:p>
        </p:txBody>
      </p:sp>
      <p:grpSp>
        <p:nvGrpSpPr>
          <p:cNvPr id="153" name="Group 152"/>
          <p:cNvGrpSpPr/>
          <p:nvPr/>
        </p:nvGrpSpPr>
        <p:grpSpPr>
          <a:xfrm>
            <a:off x="548320" y="1666876"/>
            <a:ext cx="1261125" cy="1245747"/>
            <a:chOff x="548320" y="1786579"/>
            <a:chExt cx="1261125" cy="1245747"/>
          </a:xfrm>
        </p:grpSpPr>
        <p:grpSp>
          <p:nvGrpSpPr>
            <p:cNvPr id="60" name="Group 59"/>
            <p:cNvGrpSpPr/>
            <p:nvPr/>
          </p:nvGrpSpPr>
          <p:grpSpPr>
            <a:xfrm>
              <a:off x="548320" y="1786579"/>
              <a:ext cx="1261125" cy="1245747"/>
              <a:chOff x="4279221" y="2033354"/>
              <a:chExt cx="1412875" cy="1395646"/>
            </a:xfrm>
          </p:grpSpPr>
          <p:sp>
            <p:nvSpPr>
              <p:cNvPr id="6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200" dirty="0">
                  <a:solidFill>
                    <a:srgbClr val="000000"/>
                  </a:solidFill>
                </a:endParaRPr>
              </a:p>
            </p:txBody>
          </p:sp>
          <p:sp>
            <p:nvSpPr>
              <p:cNvPr id="6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000000"/>
                  </a:solidFill>
                </a:endParaRPr>
              </a:p>
            </p:txBody>
          </p:sp>
        </p:grpSp>
        <p:grpSp>
          <p:nvGrpSpPr>
            <p:cNvPr id="115" name="Group 114"/>
            <p:cNvGrpSpPr/>
            <p:nvPr/>
          </p:nvGrpSpPr>
          <p:grpSpPr>
            <a:xfrm>
              <a:off x="959357" y="2155667"/>
              <a:ext cx="439049" cy="438451"/>
              <a:chOff x="-8470900" y="139700"/>
              <a:chExt cx="5824538" cy="5816600"/>
            </a:xfrm>
          </p:grpSpPr>
          <p:sp>
            <p:nvSpPr>
              <p:cNvPr id="109" name="Rectangle 5"/>
              <p:cNvSpPr>
                <a:spLocks noChangeArrowheads="1"/>
              </p:cNvSpPr>
              <p:nvPr/>
            </p:nvSpPr>
            <p:spPr bwMode="auto">
              <a:xfrm>
                <a:off x="-3921125" y="2368550"/>
                <a:ext cx="581025"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0" name="Rectangle 6"/>
              <p:cNvSpPr>
                <a:spLocks noChangeArrowheads="1"/>
              </p:cNvSpPr>
              <p:nvPr/>
            </p:nvSpPr>
            <p:spPr bwMode="auto">
              <a:xfrm>
                <a:off x="-5210175" y="2368550"/>
                <a:ext cx="58578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1" name="Rectangle 7"/>
              <p:cNvSpPr>
                <a:spLocks noChangeArrowheads="1"/>
              </p:cNvSpPr>
              <p:nvPr/>
            </p:nvSpPr>
            <p:spPr bwMode="auto">
              <a:xfrm>
                <a:off x="-648811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2" name="Rectangle 8"/>
              <p:cNvSpPr>
                <a:spLocks noChangeArrowheads="1"/>
              </p:cNvSpPr>
              <p:nvPr/>
            </p:nvSpPr>
            <p:spPr bwMode="auto">
              <a:xfrm>
                <a:off x="-777716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3" name="Rectangle 9"/>
              <p:cNvSpPr>
                <a:spLocks noChangeArrowheads="1"/>
              </p:cNvSpPr>
              <p:nvPr/>
            </p:nvSpPr>
            <p:spPr bwMode="auto">
              <a:xfrm>
                <a:off x="-8470900" y="5381625"/>
                <a:ext cx="5824538" cy="574675"/>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4" name="Freeform 10"/>
              <p:cNvSpPr>
                <a:spLocks/>
              </p:cNvSpPr>
              <p:nvPr/>
            </p:nvSpPr>
            <p:spPr bwMode="auto">
              <a:xfrm>
                <a:off x="-8470900" y="139700"/>
                <a:ext cx="5824538" cy="1654175"/>
              </a:xfrm>
              <a:custGeom>
                <a:avLst/>
                <a:gdLst>
                  <a:gd name="T0" fmla="*/ 1125 w 1125"/>
                  <a:gd name="T1" fmla="*/ 320 h 320"/>
                  <a:gd name="T2" fmla="*/ 563 w 1125"/>
                  <a:gd name="T3" fmla="*/ 0 h 320"/>
                  <a:gd name="T4" fmla="*/ 0 w 1125"/>
                  <a:gd name="T5" fmla="*/ 320 h 320"/>
                  <a:gd name="T6" fmla="*/ 1125 w 1125"/>
                  <a:gd name="T7" fmla="*/ 320 h 320"/>
                </a:gdLst>
                <a:ahLst/>
                <a:cxnLst>
                  <a:cxn ang="0">
                    <a:pos x="T0" y="T1"/>
                  </a:cxn>
                  <a:cxn ang="0">
                    <a:pos x="T2" y="T3"/>
                  </a:cxn>
                  <a:cxn ang="0">
                    <a:pos x="T4" y="T5"/>
                  </a:cxn>
                  <a:cxn ang="0">
                    <a:pos x="T6" y="T7"/>
                  </a:cxn>
                </a:cxnLst>
                <a:rect l="0" t="0" r="r" b="b"/>
                <a:pathLst>
                  <a:path w="1125" h="320">
                    <a:moveTo>
                      <a:pt x="1125" y="320"/>
                    </a:moveTo>
                    <a:lnTo>
                      <a:pt x="563" y="0"/>
                    </a:lnTo>
                    <a:lnTo>
                      <a:pt x="0" y="320"/>
                    </a:lnTo>
                    <a:lnTo>
                      <a:pt x="1125" y="32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grpSp>
      </p:grpSp>
      <p:grpSp>
        <p:nvGrpSpPr>
          <p:cNvPr id="156" name="Group 155"/>
          <p:cNvGrpSpPr/>
          <p:nvPr/>
        </p:nvGrpSpPr>
        <p:grpSpPr>
          <a:xfrm>
            <a:off x="6175575" y="1666875"/>
            <a:ext cx="1261125" cy="1245748"/>
            <a:chOff x="6175575" y="1786579"/>
            <a:chExt cx="1261125" cy="1245748"/>
          </a:xfrm>
        </p:grpSpPr>
        <p:grpSp>
          <p:nvGrpSpPr>
            <p:cNvPr id="96" name="Group 95"/>
            <p:cNvGrpSpPr/>
            <p:nvPr/>
          </p:nvGrpSpPr>
          <p:grpSpPr>
            <a:xfrm>
              <a:off x="6175575" y="1786579"/>
              <a:ext cx="1261125" cy="1245748"/>
              <a:chOff x="4279221" y="2033353"/>
              <a:chExt cx="1412875" cy="1395647"/>
            </a:xfrm>
          </p:grpSpPr>
          <p:sp>
            <p:nvSpPr>
              <p:cNvPr id="103"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200" dirty="0">
                  <a:solidFill>
                    <a:srgbClr val="000000"/>
                  </a:solidFill>
                </a:endParaRPr>
              </a:p>
            </p:txBody>
          </p:sp>
          <p:sp>
            <p:nvSpPr>
              <p:cNvPr id="104" name="Freeform 6"/>
              <p:cNvSpPr>
                <a:spLocks/>
              </p:cNvSpPr>
              <p:nvPr/>
            </p:nvSpPr>
            <p:spPr bwMode="auto">
              <a:xfrm>
                <a:off x="4377646" y="2033353"/>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000000"/>
                  </a:solidFill>
                </a:endParaRPr>
              </a:p>
            </p:txBody>
          </p:sp>
        </p:grpSp>
        <p:sp>
          <p:nvSpPr>
            <p:cNvPr id="138" name="Freeform 30"/>
            <p:cNvSpPr>
              <a:spLocks noEditPoints="1"/>
            </p:cNvSpPr>
            <p:nvPr/>
          </p:nvSpPr>
          <p:spPr bwMode="auto">
            <a:xfrm>
              <a:off x="6546482" y="2132453"/>
              <a:ext cx="519310" cy="500336"/>
            </a:xfrm>
            <a:custGeom>
              <a:avLst/>
              <a:gdLst>
                <a:gd name="T0" fmla="*/ 1232 w 1250"/>
                <a:gd name="T1" fmla="*/ 542 h 1206"/>
                <a:gd name="T2" fmla="*/ 910 w 1250"/>
                <a:gd name="T3" fmla="*/ 1103 h 1206"/>
                <a:gd name="T4" fmla="*/ 270 w 1250"/>
                <a:gd name="T5" fmla="*/ 1007 h 1206"/>
                <a:gd name="T6" fmla="*/ 351 w 1250"/>
                <a:gd name="T7" fmla="*/ 920 h 1206"/>
                <a:gd name="T8" fmla="*/ 923 w 1250"/>
                <a:gd name="T9" fmla="*/ 957 h 1206"/>
                <a:gd name="T10" fmla="*/ 1076 w 1250"/>
                <a:gd name="T11" fmla="*/ 405 h 1206"/>
                <a:gd name="T12" fmla="*/ 568 w 1250"/>
                <a:gd name="T13" fmla="*/ 142 h 1206"/>
                <a:gd name="T14" fmla="*/ 206 w 1250"/>
                <a:gd name="T15" fmla="*/ 586 h 1206"/>
                <a:gd name="T16" fmla="*/ 251 w 1250"/>
                <a:gd name="T17" fmla="*/ 586 h 1206"/>
                <a:gd name="T18" fmla="*/ 277 w 1250"/>
                <a:gd name="T19" fmla="*/ 636 h 1206"/>
                <a:gd name="T20" fmla="*/ 171 w 1250"/>
                <a:gd name="T21" fmla="*/ 783 h 1206"/>
                <a:gd name="T22" fmla="*/ 120 w 1250"/>
                <a:gd name="T23" fmla="*/ 783 h 1206"/>
                <a:gd name="T24" fmla="*/ 15 w 1250"/>
                <a:gd name="T25" fmla="*/ 636 h 1206"/>
                <a:gd name="T26" fmla="*/ 41 w 1250"/>
                <a:gd name="T27" fmla="*/ 586 h 1206"/>
                <a:gd name="T28" fmla="*/ 86 w 1250"/>
                <a:gd name="T29" fmla="*/ 586 h 1206"/>
                <a:gd name="T30" fmla="*/ 638 w 1250"/>
                <a:gd name="T31" fmla="*/ 11 h 1206"/>
                <a:gd name="T32" fmla="*/ 1232 w 1250"/>
                <a:gd name="T33" fmla="*/ 542 h 1206"/>
                <a:gd name="T34" fmla="*/ 660 w 1250"/>
                <a:gd name="T35" fmla="*/ 555 h 1206"/>
                <a:gd name="T36" fmla="*/ 757 w 1250"/>
                <a:gd name="T37" fmla="*/ 321 h 1206"/>
                <a:gd name="T38" fmla="*/ 522 w 1250"/>
                <a:gd name="T39" fmla="*/ 418 h 1206"/>
                <a:gd name="T40" fmla="*/ 660 w 1250"/>
                <a:gd name="T41" fmla="*/ 555 h 1206"/>
                <a:gd name="T42" fmla="*/ 417 w 1250"/>
                <a:gd name="T43" fmla="*/ 763 h 1206"/>
                <a:gd name="T44" fmla="*/ 417 w 1250"/>
                <a:gd name="T45" fmla="*/ 806 h 1206"/>
                <a:gd name="T46" fmla="*/ 461 w 1250"/>
                <a:gd name="T47" fmla="*/ 850 h 1206"/>
                <a:gd name="T48" fmla="*/ 859 w 1250"/>
                <a:gd name="T49" fmla="*/ 850 h 1206"/>
                <a:gd name="T50" fmla="*/ 902 w 1250"/>
                <a:gd name="T51" fmla="*/ 806 h 1206"/>
                <a:gd name="T52" fmla="*/ 902 w 1250"/>
                <a:gd name="T53" fmla="*/ 763 h 1206"/>
                <a:gd name="T54" fmla="*/ 770 w 1250"/>
                <a:gd name="T55" fmla="*/ 584 h 1206"/>
                <a:gd name="T56" fmla="*/ 745 w 1250"/>
                <a:gd name="T57" fmla="*/ 592 h 1206"/>
                <a:gd name="T58" fmla="*/ 678 w 1250"/>
                <a:gd name="T59" fmla="*/ 676 h 1206"/>
                <a:gd name="T60" fmla="*/ 642 w 1250"/>
                <a:gd name="T61" fmla="*/ 676 h 1206"/>
                <a:gd name="T62" fmla="*/ 576 w 1250"/>
                <a:gd name="T63" fmla="*/ 592 h 1206"/>
                <a:gd name="T64" fmla="*/ 551 w 1250"/>
                <a:gd name="T65" fmla="*/ 585 h 1206"/>
                <a:gd name="T66" fmla="*/ 417 w 1250"/>
                <a:gd name="T67" fmla="*/ 76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0" h="1206">
                  <a:moveTo>
                    <a:pt x="1232" y="542"/>
                  </a:moveTo>
                  <a:cubicBezTo>
                    <a:pt x="1250" y="777"/>
                    <a:pt x="1122" y="1000"/>
                    <a:pt x="910" y="1103"/>
                  </a:cubicBezTo>
                  <a:cubicBezTo>
                    <a:pt x="697" y="1206"/>
                    <a:pt x="443" y="1168"/>
                    <a:pt x="270" y="1007"/>
                  </a:cubicBezTo>
                  <a:cubicBezTo>
                    <a:pt x="204" y="953"/>
                    <a:pt x="293" y="858"/>
                    <a:pt x="351" y="920"/>
                  </a:cubicBezTo>
                  <a:cubicBezTo>
                    <a:pt x="509" y="1066"/>
                    <a:pt x="747" y="1081"/>
                    <a:pt x="923" y="957"/>
                  </a:cubicBezTo>
                  <a:cubicBezTo>
                    <a:pt x="1098" y="833"/>
                    <a:pt x="1162" y="602"/>
                    <a:pt x="1076" y="405"/>
                  </a:cubicBezTo>
                  <a:cubicBezTo>
                    <a:pt x="990" y="208"/>
                    <a:pt x="778" y="98"/>
                    <a:pt x="568" y="142"/>
                  </a:cubicBezTo>
                  <a:cubicBezTo>
                    <a:pt x="357" y="185"/>
                    <a:pt x="206" y="371"/>
                    <a:pt x="206" y="586"/>
                  </a:cubicBezTo>
                  <a:lnTo>
                    <a:pt x="251" y="586"/>
                  </a:lnTo>
                  <a:cubicBezTo>
                    <a:pt x="277" y="586"/>
                    <a:pt x="292" y="615"/>
                    <a:pt x="277" y="636"/>
                  </a:cubicBezTo>
                  <a:lnTo>
                    <a:pt x="171" y="783"/>
                  </a:lnTo>
                  <a:cubicBezTo>
                    <a:pt x="159" y="801"/>
                    <a:pt x="132" y="801"/>
                    <a:pt x="120" y="783"/>
                  </a:cubicBezTo>
                  <a:lnTo>
                    <a:pt x="15" y="636"/>
                  </a:lnTo>
                  <a:cubicBezTo>
                    <a:pt x="0" y="615"/>
                    <a:pt x="15" y="586"/>
                    <a:pt x="41" y="586"/>
                  </a:cubicBezTo>
                  <a:lnTo>
                    <a:pt x="86" y="586"/>
                  </a:lnTo>
                  <a:cubicBezTo>
                    <a:pt x="85" y="277"/>
                    <a:pt x="329" y="23"/>
                    <a:pt x="638" y="11"/>
                  </a:cubicBezTo>
                  <a:cubicBezTo>
                    <a:pt x="946" y="0"/>
                    <a:pt x="1209" y="234"/>
                    <a:pt x="1232" y="542"/>
                  </a:cubicBezTo>
                  <a:close/>
                  <a:moveTo>
                    <a:pt x="660" y="555"/>
                  </a:moveTo>
                  <a:cubicBezTo>
                    <a:pt x="782" y="555"/>
                    <a:pt x="844" y="407"/>
                    <a:pt x="757" y="321"/>
                  </a:cubicBezTo>
                  <a:cubicBezTo>
                    <a:pt x="671" y="234"/>
                    <a:pt x="522" y="295"/>
                    <a:pt x="522" y="418"/>
                  </a:cubicBezTo>
                  <a:cubicBezTo>
                    <a:pt x="522" y="494"/>
                    <a:pt x="584" y="555"/>
                    <a:pt x="660" y="555"/>
                  </a:cubicBezTo>
                  <a:close/>
                  <a:moveTo>
                    <a:pt x="417" y="763"/>
                  </a:moveTo>
                  <a:lnTo>
                    <a:pt x="417" y="806"/>
                  </a:lnTo>
                  <a:cubicBezTo>
                    <a:pt x="417" y="830"/>
                    <a:pt x="436" y="850"/>
                    <a:pt x="461" y="850"/>
                  </a:cubicBezTo>
                  <a:lnTo>
                    <a:pt x="859" y="850"/>
                  </a:lnTo>
                  <a:cubicBezTo>
                    <a:pt x="883" y="850"/>
                    <a:pt x="902" y="830"/>
                    <a:pt x="902" y="806"/>
                  </a:cubicBezTo>
                  <a:lnTo>
                    <a:pt x="902" y="763"/>
                  </a:lnTo>
                  <a:cubicBezTo>
                    <a:pt x="902" y="681"/>
                    <a:pt x="849" y="608"/>
                    <a:pt x="770" y="584"/>
                  </a:cubicBezTo>
                  <a:cubicBezTo>
                    <a:pt x="761" y="582"/>
                    <a:pt x="751" y="585"/>
                    <a:pt x="745" y="592"/>
                  </a:cubicBezTo>
                  <a:lnTo>
                    <a:pt x="678" y="676"/>
                  </a:lnTo>
                  <a:cubicBezTo>
                    <a:pt x="669" y="687"/>
                    <a:pt x="652" y="687"/>
                    <a:pt x="642" y="676"/>
                  </a:cubicBezTo>
                  <a:lnTo>
                    <a:pt x="576" y="592"/>
                  </a:lnTo>
                  <a:cubicBezTo>
                    <a:pt x="570" y="585"/>
                    <a:pt x="560" y="582"/>
                    <a:pt x="551" y="585"/>
                  </a:cubicBezTo>
                  <a:cubicBezTo>
                    <a:pt x="472" y="608"/>
                    <a:pt x="417" y="680"/>
                    <a:pt x="417" y="7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grpSp>
      <p:grpSp>
        <p:nvGrpSpPr>
          <p:cNvPr id="6" name="Group 5"/>
          <p:cNvGrpSpPr/>
          <p:nvPr/>
        </p:nvGrpSpPr>
        <p:grpSpPr>
          <a:xfrm>
            <a:off x="542072" y="3216618"/>
            <a:ext cx="11100755" cy="1245747"/>
            <a:chOff x="548320" y="3319501"/>
            <a:chExt cx="11100755" cy="1245747"/>
          </a:xfrm>
        </p:grpSpPr>
        <p:sp>
          <p:nvSpPr>
            <p:cNvPr id="70" name="TextBox 69"/>
            <p:cNvSpPr txBox="1"/>
            <p:nvPr/>
          </p:nvSpPr>
          <p:spPr>
            <a:xfrm>
              <a:off x="2031448" y="3526877"/>
              <a:ext cx="3950252" cy="830997"/>
            </a:xfrm>
            <a:prstGeom prst="rect">
              <a:avLst/>
            </a:prstGeom>
            <a:noFill/>
          </p:spPr>
          <p:txBody>
            <a:bodyPr wrap="square" lIns="0" tIns="0" rIns="0" bIns="0" rtlCol="0" anchor="ctr">
              <a:spAutoFit/>
            </a:bodyPr>
            <a:lstStyle/>
            <a:p>
              <a:pPr>
                <a:defRPr/>
              </a:pPr>
              <a:r>
                <a:rPr lang="en-CA" dirty="0">
                  <a:solidFill>
                    <a:srgbClr val="000000"/>
                  </a:solidFill>
                  <a:cs typeface="Arial" panose="020B0604020202020204" pitchFamily="34" charset="0"/>
                </a:rPr>
                <a:t>Clearly articulating a </a:t>
              </a:r>
              <a:r>
                <a:rPr lang="en-CA" b="1" dirty="0">
                  <a:solidFill>
                    <a:srgbClr val="000000"/>
                  </a:solidFill>
                  <a:cs typeface="Arial" panose="020B0604020202020204" pitchFamily="34" charset="0"/>
                </a:rPr>
                <a:t>vision</a:t>
              </a:r>
              <a:r>
                <a:rPr lang="en-CA" dirty="0">
                  <a:solidFill>
                    <a:srgbClr val="000000"/>
                  </a:solidFill>
                  <a:cs typeface="Arial" panose="020B0604020202020204" pitchFamily="34" charset="0"/>
                </a:rPr>
                <a:t> for the workplace that is aligned to vision and benefits for the organisation</a:t>
              </a:r>
            </a:p>
          </p:txBody>
        </p:sp>
        <p:sp>
          <p:nvSpPr>
            <p:cNvPr id="83" name="TextBox 82"/>
            <p:cNvSpPr txBox="1"/>
            <p:nvPr/>
          </p:nvSpPr>
          <p:spPr>
            <a:xfrm>
              <a:off x="7658703" y="3526877"/>
              <a:ext cx="3990372" cy="830997"/>
            </a:xfrm>
            <a:prstGeom prst="rect">
              <a:avLst/>
            </a:prstGeom>
            <a:noFill/>
          </p:spPr>
          <p:txBody>
            <a:bodyPr wrap="square" lIns="0" tIns="0" rIns="0" bIns="0" rtlCol="0" anchor="ctr">
              <a:spAutoFit/>
            </a:bodyPr>
            <a:lstStyle/>
            <a:p>
              <a:pPr>
                <a:defRPr/>
              </a:pPr>
              <a:r>
                <a:rPr lang="en-CA" b="1" dirty="0">
                  <a:solidFill>
                    <a:srgbClr val="000000"/>
                  </a:solidFill>
                  <a:cs typeface="Arial" panose="020B0604020202020204" pitchFamily="34" charset="0"/>
                </a:rPr>
                <a:t>Empowering and equipping managers </a:t>
              </a:r>
              <a:r>
                <a:rPr lang="en-CA" dirty="0">
                  <a:solidFill>
                    <a:srgbClr val="000000"/>
                  </a:solidFill>
                  <a:cs typeface="Arial" panose="020B0604020202020204" pitchFamily="34" charset="0"/>
                </a:rPr>
                <a:t>and supervisors to support their employees through the change</a:t>
              </a:r>
            </a:p>
          </p:txBody>
        </p:sp>
        <p:grpSp>
          <p:nvGrpSpPr>
            <p:cNvPr id="154" name="Group 153"/>
            <p:cNvGrpSpPr/>
            <p:nvPr/>
          </p:nvGrpSpPr>
          <p:grpSpPr>
            <a:xfrm>
              <a:off x="548320" y="3319501"/>
              <a:ext cx="1261125" cy="1245747"/>
              <a:chOff x="548320" y="3316238"/>
              <a:chExt cx="1261125" cy="1245747"/>
            </a:xfrm>
          </p:grpSpPr>
          <p:grpSp>
            <p:nvGrpSpPr>
              <p:cNvPr id="63" name="Group 62"/>
              <p:cNvGrpSpPr/>
              <p:nvPr/>
            </p:nvGrpSpPr>
            <p:grpSpPr>
              <a:xfrm>
                <a:off x="548320" y="3316238"/>
                <a:ext cx="1261125" cy="1245747"/>
                <a:chOff x="4279221" y="2033354"/>
                <a:chExt cx="1412875" cy="1395646"/>
              </a:xfrm>
            </p:grpSpPr>
            <p:sp>
              <p:nvSpPr>
                <p:cNvPr id="64"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65"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000000"/>
                    </a:solidFill>
                  </a:endParaRPr>
                </a:p>
              </p:txBody>
            </p:sp>
          </p:grpSp>
          <p:grpSp>
            <p:nvGrpSpPr>
              <p:cNvPr id="125" name="Group 124"/>
              <p:cNvGrpSpPr/>
              <p:nvPr/>
            </p:nvGrpSpPr>
            <p:grpSpPr>
              <a:xfrm>
                <a:off x="927796" y="3652401"/>
                <a:ext cx="554703" cy="553839"/>
                <a:chOff x="-2776538" y="1096963"/>
                <a:chExt cx="3060701" cy="3055938"/>
              </a:xfrm>
            </p:grpSpPr>
            <p:sp>
              <p:nvSpPr>
                <p:cNvPr id="119" name="Freeform 14"/>
                <p:cNvSpPr>
                  <a:spLocks/>
                </p:cNvSpPr>
                <p:nvPr/>
              </p:nvSpPr>
              <p:spPr bwMode="auto">
                <a:xfrm>
                  <a:off x="-608013" y="3267076"/>
                  <a:ext cx="885825" cy="885825"/>
                </a:xfrm>
                <a:custGeom>
                  <a:avLst/>
                  <a:gdLst>
                    <a:gd name="T0" fmla="*/ 146 w 171"/>
                    <a:gd name="T1" fmla="*/ 0 h 171"/>
                    <a:gd name="T2" fmla="*/ 121 w 171"/>
                    <a:gd name="T3" fmla="*/ 25 h 171"/>
                    <a:gd name="T4" fmla="*/ 121 w 171"/>
                    <a:gd name="T5" fmla="*/ 121 h 171"/>
                    <a:gd name="T6" fmla="*/ 25 w 171"/>
                    <a:gd name="T7" fmla="*/ 121 h 171"/>
                    <a:gd name="T8" fmla="*/ 0 w 171"/>
                    <a:gd name="T9" fmla="*/ 146 h 171"/>
                    <a:gd name="T10" fmla="*/ 25 w 171"/>
                    <a:gd name="T11" fmla="*/ 171 h 171"/>
                    <a:gd name="T12" fmla="*/ 145 w 171"/>
                    <a:gd name="T13" fmla="*/ 171 h 171"/>
                    <a:gd name="T14" fmla="*/ 170 w 171"/>
                    <a:gd name="T15" fmla="*/ 146 h 171"/>
                    <a:gd name="T16" fmla="*/ 170 w 171"/>
                    <a:gd name="T17" fmla="*/ 26 h 171"/>
                    <a:gd name="T18" fmla="*/ 146 w 171"/>
                    <a:gd name="T1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146" y="0"/>
                      </a:moveTo>
                      <a:cubicBezTo>
                        <a:pt x="132" y="0"/>
                        <a:pt x="121" y="11"/>
                        <a:pt x="121" y="25"/>
                      </a:cubicBezTo>
                      <a:lnTo>
                        <a:pt x="121" y="121"/>
                      </a:lnTo>
                      <a:lnTo>
                        <a:pt x="25" y="121"/>
                      </a:lnTo>
                      <a:cubicBezTo>
                        <a:pt x="11" y="121"/>
                        <a:pt x="0" y="132"/>
                        <a:pt x="0" y="146"/>
                      </a:cubicBezTo>
                      <a:cubicBezTo>
                        <a:pt x="0" y="160"/>
                        <a:pt x="11" y="171"/>
                        <a:pt x="25" y="171"/>
                      </a:cubicBezTo>
                      <a:lnTo>
                        <a:pt x="145" y="171"/>
                      </a:lnTo>
                      <a:cubicBezTo>
                        <a:pt x="158" y="171"/>
                        <a:pt x="170" y="160"/>
                        <a:pt x="170" y="146"/>
                      </a:cubicBezTo>
                      <a:lnTo>
                        <a:pt x="170" y="26"/>
                      </a:lnTo>
                      <a:cubicBezTo>
                        <a:pt x="171" y="11"/>
                        <a:pt x="160" y="0"/>
                        <a:pt x="14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0" name="Freeform 15"/>
                <p:cNvSpPr>
                  <a:spLocks/>
                </p:cNvSpPr>
                <p:nvPr/>
              </p:nvSpPr>
              <p:spPr bwMode="auto">
                <a:xfrm>
                  <a:off x="-2776538" y="3267076"/>
                  <a:ext cx="881063" cy="879475"/>
                </a:xfrm>
                <a:custGeom>
                  <a:avLst/>
                  <a:gdLst>
                    <a:gd name="T0" fmla="*/ 146 w 170"/>
                    <a:gd name="T1" fmla="*/ 121 h 170"/>
                    <a:gd name="T2" fmla="*/ 50 w 170"/>
                    <a:gd name="T3" fmla="*/ 121 h 170"/>
                    <a:gd name="T4" fmla="*/ 50 w 170"/>
                    <a:gd name="T5" fmla="*/ 25 h 170"/>
                    <a:gd name="T6" fmla="*/ 25 w 170"/>
                    <a:gd name="T7" fmla="*/ 0 h 170"/>
                    <a:gd name="T8" fmla="*/ 0 w 170"/>
                    <a:gd name="T9" fmla="*/ 25 h 170"/>
                    <a:gd name="T10" fmla="*/ 0 w 170"/>
                    <a:gd name="T11" fmla="*/ 145 h 170"/>
                    <a:gd name="T12" fmla="*/ 25 w 170"/>
                    <a:gd name="T13" fmla="*/ 170 h 170"/>
                    <a:gd name="T14" fmla="*/ 145 w 170"/>
                    <a:gd name="T15" fmla="*/ 170 h 170"/>
                    <a:gd name="T16" fmla="*/ 170 w 170"/>
                    <a:gd name="T17" fmla="*/ 145 h 170"/>
                    <a:gd name="T18" fmla="*/ 146 w 170"/>
                    <a:gd name="T19" fmla="*/ 1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70">
                      <a:moveTo>
                        <a:pt x="146" y="121"/>
                      </a:moveTo>
                      <a:lnTo>
                        <a:pt x="50" y="121"/>
                      </a:lnTo>
                      <a:lnTo>
                        <a:pt x="50" y="25"/>
                      </a:lnTo>
                      <a:cubicBezTo>
                        <a:pt x="50" y="11"/>
                        <a:pt x="39" y="0"/>
                        <a:pt x="25" y="0"/>
                      </a:cubicBezTo>
                      <a:cubicBezTo>
                        <a:pt x="11" y="0"/>
                        <a:pt x="0" y="11"/>
                        <a:pt x="0" y="25"/>
                      </a:cubicBezTo>
                      <a:lnTo>
                        <a:pt x="0" y="145"/>
                      </a:lnTo>
                      <a:cubicBezTo>
                        <a:pt x="0" y="159"/>
                        <a:pt x="11" y="170"/>
                        <a:pt x="25" y="170"/>
                      </a:cubicBezTo>
                      <a:lnTo>
                        <a:pt x="145" y="170"/>
                      </a:lnTo>
                      <a:cubicBezTo>
                        <a:pt x="159" y="170"/>
                        <a:pt x="170" y="159"/>
                        <a:pt x="170" y="145"/>
                      </a:cubicBezTo>
                      <a:cubicBezTo>
                        <a:pt x="170" y="131"/>
                        <a:pt x="160" y="121"/>
                        <a:pt x="146" y="12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1" name="Freeform 16"/>
                <p:cNvSpPr>
                  <a:spLocks/>
                </p:cNvSpPr>
                <p:nvPr/>
              </p:nvSpPr>
              <p:spPr bwMode="auto">
                <a:xfrm>
                  <a:off x="-2771775" y="1096963"/>
                  <a:ext cx="892175" cy="885825"/>
                </a:xfrm>
                <a:custGeom>
                  <a:avLst/>
                  <a:gdLst>
                    <a:gd name="T0" fmla="*/ 25 w 172"/>
                    <a:gd name="T1" fmla="*/ 171 h 171"/>
                    <a:gd name="T2" fmla="*/ 50 w 172"/>
                    <a:gd name="T3" fmla="*/ 146 h 171"/>
                    <a:gd name="T4" fmla="*/ 50 w 172"/>
                    <a:gd name="T5" fmla="*/ 50 h 171"/>
                    <a:gd name="T6" fmla="*/ 147 w 172"/>
                    <a:gd name="T7" fmla="*/ 50 h 171"/>
                    <a:gd name="T8" fmla="*/ 172 w 172"/>
                    <a:gd name="T9" fmla="*/ 25 h 171"/>
                    <a:gd name="T10" fmla="*/ 147 w 172"/>
                    <a:gd name="T11" fmla="*/ 0 h 171"/>
                    <a:gd name="T12" fmla="*/ 25 w 172"/>
                    <a:gd name="T13" fmla="*/ 0 h 171"/>
                    <a:gd name="T14" fmla="*/ 0 w 172"/>
                    <a:gd name="T15" fmla="*/ 25 h 171"/>
                    <a:gd name="T16" fmla="*/ 0 w 172"/>
                    <a:gd name="T17" fmla="*/ 145 h 171"/>
                    <a:gd name="T18" fmla="*/ 25 w 172"/>
                    <a:gd name="T1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1">
                      <a:moveTo>
                        <a:pt x="25" y="171"/>
                      </a:moveTo>
                      <a:cubicBezTo>
                        <a:pt x="39" y="171"/>
                        <a:pt x="50" y="160"/>
                        <a:pt x="50" y="146"/>
                      </a:cubicBezTo>
                      <a:lnTo>
                        <a:pt x="50" y="50"/>
                      </a:lnTo>
                      <a:lnTo>
                        <a:pt x="147" y="50"/>
                      </a:lnTo>
                      <a:cubicBezTo>
                        <a:pt x="160" y="50"/>
                        <a:pt x="172" y="39"/>
                        <a:pt x="172" y="25"/>
                      </a:cubicBezTo>
                      <a:cubicBezTo>
                        <a:pt x="172" y="11"/>
                        <a:pt x="160" y="0"/>
                        <a:pt x="147" y="0"/>
                      </a:cubicBezTo>
                      <a:lnTo>
                        <a:pt x="25" y="0"/>
                      </a:lnTo>
                      <a:cubicBezTo>
                        <a:pt x="11" y="0"/>
                        <a:pt x="0" y="11"/>
                        <a:pt x="0" y="25"/>
                      </a:cubicBezTo>
                      <a:lnTo>
                        <a:pt x="0" y="145"/>
                      </a:lnTo>
                      <a:cubicBezTo>
                        <a:pt x="0" y="160"/>
                        <a:pt x="11" y="171"/>
                        <a:pt x="25" y="17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2" name="Freeform 17"/>
                <p:cNvSpPr>
                  <a:spLocks/>
                </p:cNvSpPr>
                <p:nvPr/>
              </p:nvSpPr>
              <p:spPr bwMode="auto">
                <a:xfrm>
                  <a:off x="-603250" y="1101726"/>
                  <a:ext cx="887413" cy="890588"/>
                </a:xfrm>
                <a:custGeom>
                  <a:avLst/>
                  <a:gdLst>
                    <a:gd name="T0" fmla="*/ 145 w 171"/>
                    <a:gd name="T1" fmla="*/ 0 h 172"/>
                    <a:gd name="T2" fmla="*/ 25 w 171"/>
                    <a:gd name="T3" fmla="*/ 0 h 172"/>
                    <a:gd name="T4" fmla="*/ 0 w 171"/>
                    <a:gd name="T5" fmla="*/ 25 h 172"/>
                    <a:gd name="T6" fmla="*/ 25 w 171"/>
                    <a:gd name="T7" fmla="*/ 50 h 172"/>
                    <a:gd name="T8" fmla="*/ 121 w 171"/>
                    <a:gd name="T9" fmla="*/ 50 h 172"/>
                    <a:gd name="T10" fmla="*/ 121 w 171"/>
                    <a:gd name="T11" fmla="*/ 147 h 172"/>
                    <a:gd name="T12" fmla="*/ 146 w 171"/>
                    <a:gd name="T13" fmla="*/ 172 h 172"/>
                    <a:gd name="T14" fmla="*/ 171 w 171"/>
                    <a:gd name="T15" fmla="*/ 147 h 172"/>
                    <a:gd name="T16" fmla="*/ 171 w 171"/>
                    <a:gd name="T17" fmla="*/ 25 h 172"/>
                    <a:gd name="T18" fmla="*/ 145 w 171"/>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145" y="0"/>
                      </a:moveTo>
                      <a:lnTo>
                        <a:pt x="25" y="0"/>
                      </a:lnTo>
                      <a:cubicBezTo>
                        <a:pt x="11" y="0"/>
                        <a:pt x="0" y="11"/>
                        <a:pt x="0" y="25"/>
                      </a:cubicBezTo>
                      <a:cubicBezTo>
                        <a:pt x="0" y="39"/>
                        <a:pt x="11" y="50"/>
                        <a:pt x="25" y="50"/>
                      </a:cubicBezTo>
                      <a:lnTo>
                        <a:pt x="121" y="50"/>
                      </a:lnTo>
                      <a:lnTo>
                        <a:pt x="121" y="147"/>
                      </a:lnTo>
                      <a:cubicBezTo>
                        <a:pt x="121" y="160"/>
                        <a:pt x="132" y="172"/>
                        <a:pt x="146" y="172"/>
                      </a:cubicBezTo>
                      <a:cubicBezTo>
                        <a:pt x="160" y="172"/>
                        <a:pt x="171" y="160"/>
                        <a:pt x="171" y="147"/>
                      </a:cubicBezTo>
                      <a:lnTo>
                        <a:pt x="171" y="25"/>
                      </a:lnTo>
                      <a:cubicBezTo>
                        <a:pt x="170" y="11"/>
                        <a:pt x="159" y="0"/>
                        <a:pt x="14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3" name="Oval 18"/>
                <p:cNvSpPr>
                  <a:spLocks noChangeArrowheads="1"/>
                </p:cNvSpPr>
                <p:nvPr/>
              </p:nvSpPr>
              <p:spPr bwMode="auto">
                <a:xfrm>
                  <a:off x="-1511300" y="2360613"/>
                  <a:ext cx="528638" cy="52863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4" name="Freeform 19"/>
                <p:cNvSpPr>
                  <a:spLocks noEditPoints="1"/>
                </p:cNvSpPr>
                <p:nvPr/>
              </p:nvSpPr>
              <p:spPr bwMode="auto">
                <a:xfrm>
                  <a:off x="-2620963" y="2019301"/>
                  <a:ext cx="2749550" cy="1216025"/>
                </a:xfrm>
                <a:custGeom>
                  <a:avLst/>
                  <a:gdLst>
                    <a:gd name="T0" fmla="*/ 530 w 530"/>
                    <a:gd name="T1" fmla="*/ 117 h 235"/>
                    <a:gd name="T2" fmla="*/ 523 w 530"/>
                    <a:gd name="T3" fmla="*/ 100 h 235"/>
                    <a:gd name="T4" fmla="*/ 265 w 530"/>
                    <a:gd name="T5" fmla="*/ 0 h 235"/>
                    <a:gd name="T6" fmla="*/ 7 w 530"/>
                    <a:gd name="T7" fmla="*/ 100 h 235"/>
                    <a:gd name="T8" fmla="*/ 0 w 530"/>
                    <a:gd name="T9" fmla="*/ 117 h 235"/>
                    <a:gd name="T10" fmla="*/ 7 w 530"/>
                    <a:gd name="T11" fmla="*/ 135 h 235"/>
                    <a:gd name="T12" fmla="*/ 265 w 530"/>
                    <a:gd name="T13" fmla="*/ 235 h 235"/>
                    <a:gd name="T14" fmla="*/ 523 w 530"/>
                    <a:gd name="T15" fmla="*/ 135 h 235"/>
                    <a:gd name="T16" fmla="*/ 530 w 530"/>
                    <a:gd name="T17" fmla="*/ 117 h 235"/>
                    <a:gd name="T18" fmla="*/ 265 w 530"/>
                    <a:gd name="T19" fmla="*/ 217 h 235"/>
                    <a:gd name="T20" fmla="*/ 165 w 530"/>
                    <a:gd name="T21" fmla="*/ 117 h 235"/>
                    <a:gd name="T22" fmla="*/ 265 w 530"/>
                    <a:gd name="T23" fmla="*/ 17 h 235"/>
                    <a:gd name="T24" fmla="*/ 365 w 530"/>
                    <a:gd name="T25" fmla="*/ 117 h 235"/>
                    <a:gd name="T26" fmla="*/ 265 w 530"/>
                    <a:gd name="T27" fmla="*/ 21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0" h="235">
                      <a:moveTo>
                        <a:pt x="530" y="117"/>
                      </a:moveTo>
                      <a:cubicBezTo>
                        <a:pt x="530" y="111"/>
                        <a:pt x="528" y="103"/>
                        <a:pt x="523" y="100"/>
                      </a:cubicBezTo>
                      <a:cubicBezTo>
                        <a:pt x="454" y="36"/>
                        <a:pt x="363" y="0"/>
                        <a:pt x="265" y="0"/>
                      </a:cubicBezTo>
                      <a:cubicBezTo>
                        <a:pt x="168" y="0"/>
                        <a:pt x="76" y="35"/>
                        <a:pt x="7" y="100"/>
                      </a:cubicBezTo>
                      <a:cubicBezTo>
                        <a:pt x="2" y="103"/>
                        <a:pt x="0" y="111"/>
                        <a:pt x="0" y="117"/>
                      </a:cubicBezTo>
                      <a:cubicBezTo>
                        <a:pt x="0" y="123"/>
                        <a:pt x="2" y="131"/>
                        <a:pt x="7" y="135"/>
                      </a:cubicBezTo>
                      <a:cubicBezTo>
                        <a:pt x="76" y="198"/>
                        <a:pt x="168" y="235"/>
                        <a:pt x="265" y="235"/>
                      </a:cubicBezTo>
                      <a:cubicBezTo>
                        <a:pt x="363" y="235"/>
                        <a:pt x="454" y="200"/>
                        <a:pt x="523" y="135"/>
                      </a:cubicBezTo>
                      <a:cubicBezTo>
                        <a:pt x="528" y="131"/>
                        <a:pt x="530" y="123"/>
                        <a:pt x="530" y="117"/>
                      </a:cubicBezTo>
                      <a:close/>
                      <a:moveTo>
                        <a:pt x="265" y="217"/>
                      </a:moveTo>
                      <a:cubicBezTo>
                        <a:pt x="210" y="217"/>
                        <a:pt x="165" y="172"/>
                        <a:pt x="165" y="117"/>
                      </a:cubicBezTo>
                      <a:cubicBezTo>
                        <a:pt x="165" y="62"/>
                        <a:pt x="210" y="17"/>
                        <a:pt x="265" y="17"/>
                      </a:cubicBezTo>
                      <a:cubicBezTo>
                        <a:pt x="320" y="17"/>
                        <a:pt x="365" y="62"/>
                        <a:pt x="365" y="117"/>
                      </a:cubicBezTo>
                      <a:cubicBezTo>
                        <a:pt x="365" y="172"/>
                        <a:pt x="320" y="217"/>
                        <a:pt x="265" y="2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grpSp>
        </p:grpSp>
        <p:grpSp>
          <p:nvGrpSpPr>
            <p:cNvPr id="157" name="Group 156"/>
            <p:cNvGrpSpPr/>
            <p:nvPr/>
          </p:nvGrpSpPr>
          <p:grpSpPr>
            <a:xfrm>
              <a:off x="6175575" y="3319501"/>
              <a:ext cx="1261125" cy="1245747"/>
              <a:chOff x="6175575" y="3322764"/>
              <a:chExt cx="1261125" cy="1245747"/>
            </a:xfrm>
          </p:grpSpPr>
          <p:grpSp>
            <p:nvGrpSpPr>
              <p:cNvPr id="97" name="Group 96"/>
              <p:cNvGrpSpPr/>
              <p:nvPr/>
            </p:nvGrpSpPr>
            <p:grpSpPr>
              <a:xfrm>
                <a:off x="6175575" y="3322764"/>
                <a:ext cx="1261125" cy="1245747"/>
                <a:chOff x="4279221" y="2033354"/>
                <a:chExt cx="1412875" cy="1395646"/>
              </a:xfrm>
            </p:grpSpPr>
            <p:sp>
              <p:nvSpPr>
                <p:cNvPr id="10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0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000000"/>
                    </a:solidFill>
                  </a:endParaRPr>
                </a:p>
              </p:txBody>
            </p:sp>
          </p:grpSp>
          <p:grpSp>
            <p:nvGrpSpPr>
              <p:cNvPr id="145" name="Group 144"/>
              <p:cNvGrpSpPr/>
              <p:nvPr/>
            </p:nvGrpSpPr>
            <p:grpSpPr>
              <a:xfrm>
                <a:off x="6521082" y="3646016"/>
                <a:ext cx="638444" cy="555339"/>
                <a:chOff x="-4116388" y="762000"/>
                <a:chExt cx="4146550" cy="3606801"/>
              </a:xfrm>
            </p:grpSpPr>
            <p:sp>
              <p:nvSpPr>
                <p:cNvPr id="142" name="Freeform 34"/>
                <p:cNvSpPr>
                  <a:spLocks noEditPoints="1"/>
                </p:cNvSpPr>
                <p:nvPr/>
              </p:nvSpPr>
              <p:spPr bwMode="auto">
                <a:xfrm>
                  <a:off x="-2043113" y="2303463"/>
                  <a:ext cx="2073275" cy="2065338"/>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43" name="Oval 35"/>
                <p:cNvSpPr>
                  <a:spLocks noChangeArrowheads="1"/>
                </p:cNvSpPr>
                <p:nvPr/>
              </p:nvSpPr>
              <p:spPr bwMode="auto">
                <a:xfrm>
                  <a:off x="-3473450" y="762000"/>
                  <a:ext cx="1176338" cy="1179513"/>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44" name="Freeform 36"/>
                <p:cNvSpPr>
                  <a:spLocks/>
                </p:cNvSpPr>
                <p:nvPr/>
              </p:nvSpPr>
              <p:spPr bwMode="auto">
                <a:xfrm>
                  <a:off x="-4116388" y="2106613"/>
                  <a:ext cx="2389188" cy="1314450"/>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grpSp>
        </p:grpSp>
      </p:grpSp>
      <p:grpSp>
        <p:nvGrpSpPr>
          <p:cNvPr id="7" name="Group 6"/>
          <p:cNvGrpSpPr/>
          <p:nvPr/>
        </p:nvGrpSpPr>
        <p:grpSpPr>
          <a:xfrm>
            <a:off x="548320" y="4730976"/>
            <a:ext cx="11100755" cy="1384995"/>
            <a:chOff x="548320" y="4789326"/>
            <a:chExt cx="11100755" cy="1384995"/>
          </a:xfrm>
        </p:grpSpPr>
        <p:sp>
          <p:nvSpPr>
            <p:cNvPr id="71" name="TextBox 70"/>
            <p:cNvSpPr txBox="1"/>
            <p:nvPr/>
          </p:nvSpPr>
          <p:spPr>
            <a:xfrm>
              <a:off x="2031448" y="4789326"/>
              <a:ext cx="3950252" cy="1384995"/>
            </a:xfrm>
            <a:prstGeom prst="rect">
              <a:avLst/>
            </a:prstGeom>
            <a:noFill/>
          </p:spPr>
          <p:txBody>
            <a:bodyPr wrap="square" lIns="0" tIns="0" rIns="0" bIns="0" rtlCol="0" anchor="ctr">
              <a:spAutoFit/>
            </a:bodyPr>
            <a:lstStyle/>
            <a:p>
              <a:pPr>
                <a:defRPr/>
              </a:pPr>
              <a:r>
                <a:rPr lang="en-CA" b="1" dirty="0">
                  <a:solidFill>
                    <a:srgbClr val="000000"/>
                  </a:solidFill>
                  <a:cs typeface="Arial" panose="020B0604020202020204" pitchFamily="34" charset="0"/>
                </a:rPr>
                <a:t>Demonstrating active and visible leadership </a:t>
              </a:r>
              <a:r>
                <a:rPr lang="en-CA" dirty="0">
                  <a:solidFill>
                    <a:srgbClr val="000000"/>
                  </a:solidFill>
                  <a:cs typeface="Arial" panose="020B0604020202020204" pitchFamily="34" charset="0"/>
                </a:rPr>
                <a:t>(champions and ambassadors) supporting the vision and the aspects of change throughout the life of the change initiative</a:t>
              </a:r>
            </a:p>
          </p:txBody>
        </p:sp>
        <p:sp>
          <p:nvSpPr>
            <p:cNvPr id="84" name="TextBox 83"/>
            <p:cNvSpPr txBox="1"/>
            <p:nvPr/>
          </p:nvSpPr>
          <p:spPr>
            <a:xfrm>
              <a:off x="7658703" y="4927826"/>
              <a:ext cx="3990372" cy="1107996"/>
            </a:xfrm>
            <a:prstGeom prst="rect">
              <a:avLst/>
            </a:prstGeom>
            <a:noFill/>
          </p:spPr>
          <p:txBody>
            <a:bodyPr wrap="square" lIns="0" tIns="0" rIns="0" bIns="0" rtlCol="0" anchor="ctr">
              <a:spAutoFit/>
            </a:bodyPr>
            <a:lstStyle/>
            <a:p>
              <a:pPr>
                <a:defRPr/>
              </a:pPr>
              <a:r>
                <a:rPr lang="en-CA" dirty="0">
                  <a:solidFill>
                    <a:srgbClr val="000000"/>
                  </a:solidFill>
                  <a:cs typeface="Arial" panose="020B0604020202020204" pitchFamily="34" charset="0"/>
                </a:rPr>
                <a:t>Creating opportunities to </a:t>
              </a:r>
              <a:r>
                <a:rPr lang="en-CA" b="1" dirty="0">
                  <a:solidFill>
                    <a:srgbClr val="000000"/>
                  </a:solidFill>
                  <a:cs typeface="Arial" panose="020B0604020202020204" pitchFamily="34" charset="0"/>
                </a:rPr>
                <a:t>experience the change </a:t>
              </a:r>
              <a:r>
                <a:rPr lang="en-CA" dirty="0">
                  <a:solidFill>
                    <a:srgbClr val="000000"/>
                  </a:solidFill>
                  <a:cs typeface="Arial" panose="020B0604020202020204" pitchFamily="34" charset="0"/>
                </a:rPr>
                <a:t>through pilots, pathfinders and demonstration: seeing is believing, experiencing is knowing</a:t>
              </a:r>
            </a:p>
          </p:txBody>
        </p:sp>
        <p:grpSp>
          <p:nvGrpSpPr>
            <p:cNvPr id="155" name="Group 154"/>
            <p:cNvGrpSpPr/>
            <p:nvPr/>
          </p:nvGrpSpPr>
          <p:grpSpPr>
            <a:xfrm>
              <a:off x="548320" y="4858950"/>
              <a:ext cx="1261125" cy="1245747"/>
              <a:chOff x="548320" y="4858950"/>
              <a:chExt cx="1261125" cy="1245747"/>
            </a:xfrm>
          </p:grpSpPr>
          <p:grpSp>
            <p:nvGrpSpPr>
              <p:cNvPr id="66" name="Group 65"/>
              <p:cNvGrpSpPr/>
              <p:nvPr/>
            </p:nvGrpSpPr>
            <p:grpSpPr>
              <a:xfrm>
                <a:off x="548320" y="4858950"/>
                <a:ext cx="1261125" cy="1245747"/>
                <a:chOff x="4279221" y="2033354"/>
                <a:chExt cx="1412875" cy="1395646"/>
              </a:xfrm>
            </p:grpSpPr>
            <p:sp>
              <p:nvSpPr>
                <p:cNvPr id="67"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600" dirty="0">
                    <a:solidFill>
                      <a:srgbClr val="000000"/>
                    </a:solidFill>
                  </a:endParaRPr>
                </a:p>
              </p:txBody>
            </p:sp>
            <p:sp>
              <p:nvSpPr>
                <p:cNvPr id="68"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rgbClr val="1745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600" dirty="0">
                    <a:solidFill>
                      <a:srgbClr val="000000"/>
                    </a:solidFill>
                  </a:endParaRPr>
                </a:p>
              </p:txBody>
            </p:sp>
          </p:grpSp>
          <p:grpSp>
            <p:nvGrpSpPr>
              <p:cNvPr id="133" name="Group 132"/>
              <p:cNvGrpSpPr/>
              <p:nvPr/>
            </p:nvGrpSpPr>
            <p:grpSpPr>
              <a:xfrm>
                <a:off x="904377" y="5163251"/>
                <a:ext cx="601541" cy="604014"/>
                <a:chOff x="-5551488" y="1012825"/>
                <a:chExt cx="3862388" cy="3878263"/>
              </a:xfrm>
              <a:solidFill>
                <a:schemeClr val="bg1"/>
              </a:solidFill>
            </p:grpSpPr>
            <p:sp>
              <p:nvSpPr>
                <p:cNvPr id="129" name="Freeform 23"/>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0" name="Freeform 24"/>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1" name="Freeform 25"/>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2" name="Freeform 26"/>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grpSp>
        </p:grpSp>
        <p:grpSp>
          <p:nvGrpSpPr>
            <p:cNvPr id="158" name="Group 157"/>
            <p:cNvGrpSpPr/>
            <p:nvPr/>
          </p:nvGrpSpPr>
          <p:grpSpPr>
            <a:xfrm>
              <a:off x="6175575" y="4858950"/>
              <a:ext cx="1261125" cy="1245747"/>
              <a:chOff x="6175575" y="4858950"/>
              <a:chExt cx="1261125" cy="1245747"/>
            </a:xfrm>
          </p:grpSpPr>
          <p:grpSp>
            <p:nvGrpSpPr>
              <p:cNvPr id="98" name="Group 97"/>
              <p:cNvGrpSpPr/>
              <p:nvPr/>
            </p:nvGrpSpPr>
            <p:grpSpPr>
              <a:xfrm>
                <a:off x="6175575" y="4858950"/>
                <a:ext cx="1261125" cy="1245747"/>
                <a:chOff x="4279221" y="2033354"/>
                <a:chExt cx="1412875" cy="1395646"/>
              </a:xfrm>
            </p:grpSpPr>
            <p:sp>
              <p:nvSpPr>
                <p:cNvPr id="99"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600" dirty="0">
                    <a:solidFill>
                      <a:srgbClr val="000000"/>
                    </a:solidFill>
                  </a:endParaRPr>
                </a:p>
              </p:txBody>
            </p:sp>
            <p:sp>
              <p:nvSpPr>
                <p:cNvPr id="100"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600" dirty="0">
                    <a:solidFill>
                      <a:srgbClr val="000000"/>
                    </a:solidFill>
                  </a:endParaRPr>
                </a:p>
              </p:txBody>
            </p:sp>
          </p:grpSp>
          <p:grpSp>
            <p:nvGrpSpPr>
              <p:cNvPr id="152" name="Group 151"/>
              <p:cNvGrpSpPr/>
              <p:nvPr/>
            </p:nvGrpSpPr>
            <p:grpSpPr>
              <a:xfrm>
                <a:off x="6485379" y="5228418"/>
                <a:ext cx="674147" cy="483056"/>
                <a:chOff x="-6677025" y="309563"/>
                <a:chExt cx="5824538" cy="4173537"/>
              </a:xfrm>
            </p:grpSpPr>
            <p:sp>
              <p:nvSpPr>
                <p:cNvPr id="150" name="Freeform 40"/>
                <p:cNvSpPr>
                  <a:spLocks/>
                </p:cNvSpPr>
                <p:nvPr/>
              </p:nvSpPr>
              <p:spPr bwMode="auto">
                <a:xfrm>
                  <a:off x="-4641850" y="309563"/>
                  <a:ext cx="3789363" cy="2368550"/>
                </a:xfrm>
                <a:custGeom>
                  <a:avLst/>
                  <a:gdLst>
                    <a:gd name="T0" fmla="*/ 340 w 732"/>
                    <a:gd name="T1" fmla="*/ 138 h 458"/>
                    <a:gd name="T2" fmla="*/ 340 w 732"/>
                    <a:gd name="T3" fmla="*/ 0 h 458"/>
                    <a:gd name="T4" fmla="*/ 0 w 732"/>
                    <a:gd name="T5" fmla="*/ 229 h 458"/>
                    <a:gd name="T6" fmla="*/ 340 w 732"/>
                    <a:gd name="T7" fmla="*/ 458 h 458"/>
                    <a:gd name="T8" fmla="*/ 340 w 732"/>
                    <a:gd name="T9" fmla="*/ 309 h 458"/>
                    <a:gd name="T10" fmla="*/ 492 w 732"/>
                    <a:gd name="T11" fmla="*/ 316 h 458"/>
                    <a:gd name="T12" fmla="*/ 732 w 732"/>
                    <a:gd name="T13" fmla="*/ 458 h 458"/>
                    <a:gd name="T14" fmla="*/ 340 w 732"/>
                    <a:gd name="T15" fmla="*/ 138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2" h="458">
                      <a:moveTo>
                        <a:pt x="340" y="138"/>
                      </a:moveTo>
                      <a:lnTo>
                        <a:pt x="340" y="0"/>
                      </a:lnTo>
                      <a:lnTo>
                        <a:pt x="0" y="229"/>
                      </a:lnTo>
                      <a:lnTo>
                        <a:pt x="340" y="458"/>
                      </a:lnTo>
                      <a:lnTo>
                        <a:pt x="340" y="309"/>
                      </a:lnTo>
                      <a:cubicBezTo>
                        <a:pt x="414" y="309"/>
                        <a:pt x="462" y="313"/>
                        <a:pt x="492" y="316"/>
                      </a:cubicBezTo>
                      <a:cubicBezTo>
                        <a:pt x="682" y="339"/>
                        <a:pt x="732" y="458"/>
                        <a:pt x="732" y="458"/>
                      </a:cubicBezTo>
                      <a:cubicBezTo>
                        <a:pt x="732" y="168"/>
                        <a:pt x="340" y="138"/>
                        <a:pt x="340" y="13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51" name="Freeform 41"/>
                <p:cNvSpPr>
                  <a:spLocks/>
                </p:cNvSpPr>
                <p:nvPr/>
              </p:nvSpPr>
              <p:spPr bwMode="auto">
                <a:xfrm>
                  <a:off x="-6677025" y="2119313"/>
                  <a:ext cx="3794125" cy="2363787"/>
                </a:xfrm>
                <a:custGeom>
                  <a:avLst/>
                  <a:gdLst>
                    <a:gd name="T0" fmla="*/ 393 w 733"/>
                    <a:gd name="T1" fmla="*/ 149 h 457"/>
                    <a:gd name="T2" fmla="*/ 240 w 733"/>
                    <a:gd name="T3" fmla="*/ 141 h 457"/>
                    <a:gd name="T4" fmla="*/ 0 w 733"/>
                    <a:gd name="T5" fmla="*/ 0 h 457"/>
                    <a:gd name="T6" fmla="*/ 393 w 733"/>
                    <a:gd name="T7" fmla="*/ 320 h 457"/>
                    <a:gd name="T8" fmla="*/ 393 w 733"/>
                    <a:gd name="T9" fmla="*/ 457 h 457"/>
                    <a:gd name="T10" fmla="*/ 733 w 733"/>
                    <a:gd name="T11" fmla="*/ 229 h 457"/>
                    <a:gd name="T12" fmla="*/ 393 w 733"/>
                    <a:gd name="T13" fmla="*/ 0 h 457"/>
                    <a:gd name="T14" fmla="*/ 393 w 733"/>
                    <a:gd name="T15" fmla="*/ 14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57">
                      <a:moveTo>
                        <a:pt x="393" y="149"/>
                      </a:moveTo>
                      <a:cubicBezTo>
                        <a:pt x="318" y="149"/>
                        <a:pt x="270" y="145"/>
                        <a:pt x="240" y="141"/>
                      </a:cubicBezTo>
                      <a:cubicBezTo>
                        <a:pt x="50" y="119"/>
                        <a:pt x="0" y="0"/>
                        <a:pt x="0" y="0"/>
                      </a:cubicBezTo>
                      <a:cubicBezTo>
                        <a:pt x="0" y="290"/>
                        <a:pt x="393" y="320"/>
                        <a:pt x="393" y="320"/>
                      </a:cubicBezTo>
                      <a:lnTo>
                        <a:pt x="393" y="457"/>
                      </a:lnTo>
                      <a:lnTo>
                        <a:pt x="733" y="229"/>
                      </a:lnTo>
                      <a:lnTo>
                        <a:pt x="393" y="0"/>
                      </a:lnTo>
                      <a:lnTo>
                        <a:pt x="393" y="14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grpSp>
        </p:grpSp>
      </p:grpSp>
    </p:spTree>
    <p:extLst>
      <p:ext uri="{BB962C8B-B14F-4D97-AF65-F5344CB8AC3E}">
        <p14:creationId xmlns:p14="http://schemas.microsoft.com/office/powerpoint/2010/main" val="206012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72"/>
                                        </p:tgtEl>
                                      </p:cBhvr>
                                    </p:animEffect>
                                    <p:animScale>
                                      <p:cBhvr>
                                        <p:cTn id="9" dur="25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11115674" cy="1422580"/>
          </a:xfrm>
        </p:spPr>
        <p:txBody>
          <a:bodyPr>
            <a:normAutofit/>
          </a:bodyPr>
          <a:lstStyle/>
          <a:p>
            <a:r>
              <a:rPr lang="en-US" dirty="0">
                <a:solidFill>
                  <a:schemeClr val="accent2"/>
                </a:solidFill>
              </a:rPr>
              <a:t>Annex B: Interior Design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204800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12499" t="6910" r="10586" b="24157"/>
          <a:stretch/>
        </p:blipFill>
        <p:spPr>
          <a:xfrm>
            <a:off x="-10632" y="-10632"/>
            <a:ext cx="12216810" cy="6156252"/>
          </a:xfrm>
          <a:prstGeom prst="rect">
            <a:avLst/>
          </a:prstGeom>
        </p:spPr>
      </p:pic>
      <p:sp>
        <p:nvSpPr>
          <p:cNvPr id="4" name="TextBox 3"/>
          <p:cNvSpPr txBox="1"/>
          <p:nvPr/>
        </p:nvSpPr>
        <p:spPr>
          <a:xfrm>
            <a:off x="1207920" y="2171189"/>
            <a:ext cx="5848350" cy="1569660"/>
          </a:xfrm>
          <a:prstGeom prst="rect">
            <a:avLst/>
          </a:prstGeom>
          <a:noFill/>
        </p:spPr>
        <p:txBody>
          <a:bodyPr wrap="square" rtlCol="0">
            <a:spAutoFit/>
          </a:bodyPr>
          <a:lstStyle/>
          <a:p>
            <a:r>
              <a:rPr lang="en-CA" sz="4800" dirty="0">
                <a:solidFill>
                  <a:prstClr val="white"/>
                </a:solidFill>
                <a:effectLst>
                  <a:outerShdw blurRad="101600" dist="38100" dir="2700000" sx="101000" sy="101000" algn="tl" rotWithShape="0">
                    <a:prstClr val="black">
                      <a:alpha val="90000"/>
                    </a:prstClr>
                  </a:outerShdw>
                  <a:reflection stA="45000" endPos="0" dist="50800" dir="5400000" sy="-100000" algn="bl" rotWithShape="0"/>
                </a:effectLst>
                <a:latin typeface="Tw Cen MT" panose="020B0602020104020603" pitchFamily="34" charset="0"/>
              </a:rPr>
              <a:t>GCWORKPLACE DESIGN GUIDE</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r="67755"/>
          <a:stretch/>
        </p:blipFill>
        <p:spPr>
          <a:xfrm>
            <a:off x="1343505" y="3656786"/>
            <a:ext cx="464004" cy="401879"/>
          </a:xfrm>
          <a:prstGeom prst="rect">
            <a:avLst/>
          </a:prstGeom>
        </p:spPr>
      </p:pic>
      <p:sp>
        <p:nvSpPr>
          <p:cNvPr id="10" name="TextBox 9"/>
          <p:cNvSpPr txBox="1"/>
          <p:nvPr/>
        </p:nvSpPr>
        <p:spPr>
          <a:xfrm>
            <a:off x="1760813" y="3720111"/>
            <a:ext cx="5848350" cy="338554"/>
          </a:xfrm>
          <a:prstGeom prst="rect">
            <a:avLst/>
          </a:prstGeom>
          <a:noFill/>
          <a:effectLst/>
        </p:spPr>
        <p:txBody>
          <a:bodyPr wrap="square" rtlCol="0">
            <a:spAutoFit/>
          </a:bodyPr>
          <a:lstStyle/>
          <a:p>
            <a:r>
              <a:rPr lang="en-CA" sz="1600" dirty="0">
                <a:solidFill>
                  <a:srgbClr val="50C08B"/>
                </a:solidFill>
                <a:effectLst>
                  <a:reflection stA="45000" endPos="0" dist="50800" dir="5400000" sy="-100000" algn="bl" rotWithShape="0"/>
                </a:effectLst>
                <a:latin typeface="Tw Cen MT" panose="020B0602020104020603" pitchFamily="34" charset="0"/>
              </a:rPr>
              <a:t>TRANSFORMING THE WORKPLACE EXPERIENCE</a:t>
            </a:r>
          </a:p>
        </p:txBody>
      </p:sp>
    </p:spTree>
    <p:extLst>
      <p:ext uri="{BB962C8B-B14F-4D97-AF65-F5344CB8AC3E}">
        <p14:creationId xmlns:p14="http://schemas.microsoft.com/office/powerpoint/2010/main" val="2837336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14455C"/>
                </a:solidFill>
              </a:rPr>
              <a:t>How is a GCworkplace designed?–5 Key Design Principles</a:t>
            </a:r>
          </a:p>
        </p:txBody>
      </p:sp>
      <p:sp>
        <p:nvSpPr>
          <p:cNvPr id="18" name="TextBox 17"/>
          <p:cNvSpPr txBox="1"/>
          <p:nvPr/>
        </p:nvSpPr>
        <p:spPr>
          <a:xfrm>
            <a:off x="1226665" y="7265294"/>
            <a:ext cx="1148466" cy="569387"/>
          </a:xfrm>
          <a:prstGeom prst="rect">
            <a:avLst/>
          </a:prstGeom>
          <a:noFill/>
        </p:spPr>
        <p:txBody>
          <a:bodyPr wrap="square" rtlCol="0">
            <a:spAutoFit/>
          </a:bodyPr>
          <a:lstStyle/>
          <a:p>
            <a:pPr algn="ctr"/>
            <a:r>
              <a:rPr lang="fr-CA" sz="1100" b="1" dirty="0">
                <a:solidFill>
                  <a:srgbClr val="000000"/>
                </a:solidFill>
                <a:latin typeface="Arial" panose="020B0604020202020204" pitchFamily="34" charset="0"/>
                <a:cs typeface="Arial" panose="020B0604020202020204" pitchFamily="34" charset="0"/>
              </a:rPr>
              <a:t>PLAN FOR CHANGE</a:t>
            </a:r>
          </a:p>
          <a:p>
            <a:pPr algn="ctr"/>
            <a:endParaRPr lang="fr-CA" sz="900" b="1" dirty="0">
              <a:solidFill>
                <a:srgbClr val="FFFFFF"/>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t="8100" r="18527" b="10549"/>
          <a:stretch/>
        </p:blipFill>
        <p:spPr>
          <a:xfrm>
            <a:off x="4693921" y="1481181"/>
            <a:ext cx="7112032" cy="4734268"/>
          </a:xfrm>
          <a:prstGeom prst="rect">
            <a:avLst/>
          </a:prstGeom>
        </p:spPr>
      </p:pic>
      <p:sp>
        <p:nvSpPr>
          <p:cNvPr id="31" name="Rectangle 30"/>
          <p:cNvSpPr/>
          <p:nvPr/>
        </p:nvSpPr>
        <p:spPr>
          <a:xfrm rot="-5400000">
            <a:off x="2300555" y="734285"/>
            <a:ext cx="4759773" cy="6253565"/>
          </a:xfrm>
          <a:prstGeom prst="rect">
            <a:avLst/>
          </a:prstGeom>
          <a:gradFill flip="none" rotWithShape="1">
            <a:gsLst>
              <a:gs pos="0">
                <a:schemeClr val="accent6">
                  <a:alpha val="0"/>
                </a:schemeClr>
              </a:gs>
              <a:gs pos="44000">
                <a:schemeClr val="bg2">
                  <a:lumMod val="100000"/>
                  <a:alpha val="74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nvGrpSpPr>
          <p:cNvPr id="5" name="Group 4"/>
          <p:cNvGrpSpPr/>
          <p:nvPr/>
        </p:nvGrpSpPr>
        <p:grpSpPr>
          <a:xfrm>
            <a:off x="591365" y="1540322"/>
            <a:ext cx="4219000" cy="1010415"/>
            <a:chOff x="4499073" y="2259291"/>
            <a:chExt cx="1395147" cy="1508025"/>
          </a:xfrm>
          <a:solidFill>
            <a:schemeClr val="accent1">
              <a:lumMod val="20000"/>
              <a:lumOff val="80000"/>
            </a:schemeClr>
          </a:solidFill>
        </p:grpSpPr>
        <p:sp>
          <p:nvSpPr>
            <p:cNvPr id="6" name="Rectangle 5"/>
            <p:cNvSpPr/>
            <p:nvPr/>
          </p:nvSpPr>
          <p:spPr>
            <a:xfrm>
              <a:off x="4499073" y="2259291"/>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7" name="TextBox 6"/>
            <p:cNvSpPr txBox="1"/>
            <p:nvPr/>
          </p:nvSpPr>
          <p:spPr>
            <a:xfrm>
              <a:off x="4779736" y="2481135"/>
              <a:ext cx="1114484" cy="1286181"/>
            </a:xfrm>
            <a:prstGeom prst="rect">
              <a:avLst/>
            </a:prstGeom>
            <a:noFill/>
            <a:ln>
              <a:noFill/>
            </a:ln>
          </p:spPr>
          <p:txBody>
            <a:bodyPr wrap="square" rtlCol="0">
              <a:spAutoFit/>
            </a:bodyPr>
            <a:lstStyle/>
            <a:p>
              <a:r>
                <a:rPr lang="en-CA" b="1" dirty="0">
                  <a:solidFill>
                    <a:srgbClr val="000000"/>
                  </a:solidFill>
                  <a:cs typeface="Arial" panose="020B0604020202020204" pitchFamily="34" charset="0"/>
                </a:rPr>
                <a:t>USER-CENTRIC DESIGN</a:t>
              </a:r>
            </a:p>
            <a:p>
              <a:r>
                <a:rPr lang="en-CA" sz="1400" b="1" dirty="0">
                  <a:solidFill>
                    <a:srgbClr val="000000">
                      <a:lumMod val="50000"/>
                      <a:lumOff val="50000"/>
                    </a:srgbClr>
                  </a:solidFill>
                  <a:cs typeface="Arial" panose="020B0604020202020204" pitchFamily="34" charset="0"/>
                </a:rPr>
                <a:t>CONCEPTION CENTRÉE SUR L’UTILISATEUR</a:t>
              </a:r>
            </a:p>
            <a:p>
              <a:endParaRPr lang="en-CA" dirty="0">
                <a:solidFill>
                  <a:srgbClr val="000000"/>
                </a:solidFill>
                <a:cs typeface="Arial" panose="020B0604020202020204" pitchFamily="34" charset="0"/>
              </a:endParaRPr>
            </a:p>
          </p:txBody>
        </p:sp>
      </p:grpSp>
      <p:grpSp>
        <p:nvGrpSpPr>
          <p:cNvPr id="8" name="Group 7"/>
          <p:cNvGrpSpPr/>
          <p:nvPr/>
        </p:nvGrpSpPr>
        <p:grpSpPr>
          <a:xfrm>
            <a:off x="591367" y="2504468"/>
            <a:ext cx="4459605" cy="1000373"/>
            <a:chOff x="1764000" y="4181902"/>
            <a:chExt cx="1474711" cy="1493035"/>
          </a:xfrm>
          <a:solidFill>
            <a:schemeClr val="accent1">
              <a:lumMod val="40000"/>
              <a:lumOff val="60000"/>
            </a:schemeClr>
          </a:solidFill>
        </p:grpSpPr>
        <p:sp>
          <p:nvSpPr>
            <p:cNvPr id="9" name="Rectangle 8"/>
            <p:cNvSpPr/>
            <p:nvPr/>
          </p:nvSpPr>
          <p:spPr>
            <a:xfrm>
              <a:off x="1764000" y="4181902"/>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0" name="TextBox 9"/>
            <p:cNvSpPr txBox="1"/>
            <p:nvPr/>
          </p:nvSpPr>
          <p:spPr>
            <a:xfrm>
              <a:off x="2044662" y="4388757"/>
              <a:ext cx="1194049" cy="1286180"/>
            </a:xfrm>
            <a:prstGeom prst="rect">
              <a:avLst/>
            </a:prstGeom>
            <a:noFill/>
          </p:spPr>
          <p:txBody>
            <a:bodyPr wrap="square" rtlCol="0">
              <a:spAutoFit/>
            </a:bodyPr>
            <a:lstStyle/>
            <a:p>
              <a:r>
                <a:rPr lang="en-CA" b="1" dirty="0">
                  <a:solidFill>
                    <a:srgbClr val="000000"/>
                  </a:solidFill>
                  <a:cs typeface="Arial" panose="020B0604020202020204" pitchFamily="34" charset="0"/>
                </a:rPr>
                <a:t>PROMOTE EQUAL ACCESS</a:t>
              </a:r>
            </a:p>
            <a:p>
              <a:r>
                <a:rPr lang="en-CA" sz="1400" b="1" dirty="0">
                  <a:solidFill>
                    <a:srgbClr val="000000">
                      <a:lumMod val="50000"/>
                      <a:lumOff val="50000"/>
                    </a:srgbClr>
                  </a:solidFill>
                  <a:cs typeface="Arial" panose="020B0604020202020204" pitchFamily="34" charset="0"/>
                </a:rPr>
                <a:t>PROMOUVOIR L’ÉGALITÉ D’ACCÈS</a:t>
              </a:r>
            </a:p>
            <a:p>
              <a:endParaRPr lang="en-CA" b="1" dirty="0">
                <a:solidFill>
                  <a:srgbClr val="000000"/>
                </a:solidFill>
                <a:cs typeface="Arial" panose="020B0604020202020204" pitchFamily="34" charset="0"/>
              </a:endParaRPr>
            </a:p>
          </p:txBody>
        </p:sp>
      </p:grpSp>
      <p:grpSp>
        <p:nvGrpSpPr>
          <p:cNvPr id="11" name="Group 10"/>
          <p:cNvGrpSpPr/>
          <p:nvPr/>
        </p:nvGrpSpPr>
        <p:grpSpPr>
          <a:xfrm>
            <a:off x="591368" y="3457926"/>
            <a:ext cx="4731145" cy="1459630"/>
            <a:chOff x="3254986" y="4208509"/>
            <a:chExt cx="1564504" cy="2178472"/>
          </a:xfrm>
          <a:solidFill>
            <a:schemeClr val="accent1">
              <a:lumMod val="60000"/>
              <a:lumOff val="40000"/>
            </a:schemeClr>
          </a:solidFill>
        </p:grpSpPr>
        <p:sp>
          <p:nvSpPr>
            <p:cNvPr id="12" name="Rectangle 11"/>
            <p:cNvSpPr/>
            <p:nvPr/>
          </p:nvSpPr>
          <p:spPr>
            <a:xfrm>
              <a:off x="3254986" y="4208509"/>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3" name="TextBox 12"/>
            <p:cNvSpPr txBox="1"/>
            <p:nvPr/>
          </p:nvSpPr>
          <p:spPr>
            <a:xfrm>
              <a:off x="3535647" y="4411773"/>
              <a:ext cx="1283843" cy="1975208"/>
            </a:xfrm>
            <a:prstGeom prst="rect">
              <a:avLst/>
            </a:prstGeom>
            <a:noFill/>
          </p:spPr>
          <p:txBody>
            <a:bodyPr wrap="square" rtlCol="0">
              <a:spAutoFit/>
            </a:bodyPr>
            <a:lstStyle/>
            <a:p>
              <a:r>
                <a:rPr lang="en-CA" b="1" dirty="0">
                  <a:solidFill>
                    <a:srgbClr val="000000"/>
                  </a:solidFill>
                  <a:cs typeface="Arial" panose="020B0604020202020204" pitchFamily="34" charset="0"/>
                </a:rPr>
                <a:t>DESIGN FOR ACTIVITIES</a:t>
              </a:r>
            </a:p>
            <a:p>
              <a:r>
                <a:rPr lang="en-CA" sz="1400" b="1" dirty="0">
                  <a:solidFill>
                    <a:srgbClr val="000000">
                      <a:lumMod val="50000"/>
                      <a:lumOff val="50000"/>
                    </a:srgbClr>
                  </a:solidFill>
                  <a:cs typeface="Arial" panose="020B0604020202020204" pitchFamily="34" charset="0"/>
                </a:rPr>
                <a:t>CONÇU POUR LES ACTIVITÉS</a:t>
              </a:r>
            </a:p>
            <a:p>
              <a:endParaRPr lang="en-CA" sz="1000" dirty="0">
                <a:solidFill>
                  <a:srgbClr val="000000"/>
                </a:solidFill>
                <a:latin typeface="Arial" panose="020B0604020202020204" pitchFamily="34" charset="0"/>
                <a:cs typeface="Arial" panose="020B0604020202020204" pitchFamily="34" charset="0"/>
              </a:endParaRPr>
            </a:p>
            <a:p>
              <a:endParaRPr lang="en-CA" b="1" dirty="0">
                <a:solidFill>
                  <a:srgbClr val="000000"/>
                </a:solidFill>
                <a:cs typeface="Arial" panose="020B0604020202020204" pitchFamily="34" charset="0"/>
              </a:endParaRPr>
            </a:p>
            <a:p>
              <a:endParaRPr lang="en-CA" sz="1100" b="1" dirty="0">
                <a:solidFill>
                  <a:srgbClr val="000000"/>
                </a:solidFill>
                <a:latin typeface="Arial" panose="020B0604020202020204" pitchFamily="34" charset="0"/>
                <a:cs typeface="Arial" panose="020B0604020202020204" pitchFamily="34" charset="0"/>
              </a:endParaRPr>
            </a:p>
            <a:p>
              <a:endParaRPr lang="en-CA" sz="900" dirty="0">
                <a:solidFill>
                  <a:srgbClr val="0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15233" y="4461950"/>
            <a:ext cx="4127722" cy="827999"/>
            <a:chOff x="8847709" y="1335640"/>
            <a:chExt cx="1364963" cy="1235773"/>
          </a:xfrm>
          <a:solidFill>
            <a:schemeClr val="accent1"/>
          </a:solidFill>
        </p:grpSpPr>
        <p:sp>
          <p:nvSpPr>
            <p:cNvPr id="15" name="Rectangle 14"/>
            <p:cNvSpPr/>
            <p:nvPr/>
          </p:nvSpPr>
          <p:spPr>
            <a:xfrm>
              <a:off x="8847709" y="1335640"/>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6" name="TextBox 15"/>
            <p:cNvSpPr txBox="1"/>
            <p:nvPr/>
          </p:nvSpPr>
          <p:spPr>
            <a:xfrm>
              <a:off x="9120479" y="1533080"/>
              <a:ext cx="1092193" cy="872766"/>
            </a:xfrm>
            <a:prstGeom prst="rect">
              <a:avLst/>
            </a:prstGeom>
            <a:grpFill/>
          </p:spPr>
          <p:txBody>
            <a:bodyPr wrap="square" rtlCol="0">
              <a:spAutoFit/>
            </a:bodyPr>
            <a:lstStyle/>
            <a:p>
              <a:r>
                <a:rPr lang="fr-CA" b="1" dirty="0">
                  <a:solidFill>
                    <a:srgbClr val="000000"/>
                  </a:solidFill>
                  <a:cs typeface="Arial" panose="020B0604020202020204" pitchFamily="34" charset="0"/>
                </a:rPr>
                <a:t>ZONE BY FUNCTION</a:t>
              </a:r>
            </a:p>
            <a:p>
              <a:r>
                <a:rPr lang="fr-CA" sz="1400" b="1" dirty="0">
                  <a:solidFill>
                    <a:srgbClr val="000000">
                      <a:lumMod val="50000"/>
                      <a:lumOff val="50000"/>
                    </a:srgbClr>
                  </a:solidFill>
                  <a:cs typeface="Arial" panose="020B0604020202020204" pitchFamily="34" charset="0"/>
                </a:rPr>
                <a:t>DIVISER PAR FONCTION</a:t>
              </a:r>
              <a:endParaRPr lang="fr-CA" b="1" dirty="0">
                <a:solidFill>
                  <a:srgbClr val="000000"/>
                </a:solidFill>
                <a:cs typeface="Arial" panose="020B0604020202020204" pitchFamily="34" charset="0"/>
              </a:endParaRPr>
            </a:p>
          </p:txBody>
        </p:sp>
      </p:grpSp>
      <p:sp>
        <p:nvSpPr>
          <p:cNvPr id="17" name="Rectangle 16"/>
          <p:cNvSpPr/>
          <p:nvPr/>
        </p:nvSpPr>
        <p:spPr>
          <a:xfrm>
            <a:off x="615234" y="5412954"/>
            <a:ext cx="4102553"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28" name="TextBox 27"/>
          <p:cNvSpPr txBox="1"/>
          <p:nvPr/>
        </p:nvSpPr>
        <p:spPr>
          <a:xfrm>
            <a:off x="1440104" y="5545576"/>
            <a:ext cx="3302851" cy="584775"/>
          </a:xfrm>
          <a:prstGeom prst="rect">
            <a:avLst/>
          </a:prstGeom>
          <a:solidFill>
            <a:srgbClr val="82B33F"/>
          </a:solidFill>
        </p:spPr>
        <p:txBody>
          <a:bodyPr wrap="square" rtlCol="0">
            <a:spAutoFit/>
          </a:bodyPr>
          <a:lstStyle/>
          <a:p>
            <a:r>
              <a:rPr lang="fr-CA" b="1" dirty="0">
                <a:solidFill>
                  <a:srgbClr val="000000"/>
                </a:solidFill>
                <a:cs typeface="Arial" panose="020B0604020202020204" pitchFamily="34" charset="0"/>
              </a:rPr>
              <a:t>PLAN FOR FLEXIBILITY</a:t>
            </a:r>
          </a:p>
          <a:p>
            <a:r>
              <a:rPr lang="fr-CA" sz="1400" b="1" dirty="0">
                <a:solidFill>
                  <a:srgbClr val="000000">
                    <a:lumMod val="65000"/>
                    <a:lumOff val="35000"/>
                  </a:srgbClr>
                </a:solidFill>
                <a:cs typeface="Arial" panose="020B0604020202020204" pitchFamily="34" charset="0"/>
              </a:rPr>
              <a:t>PLANIFIER POUR LA FLEXIBILITÉ</a:t>
            </a:r>
            <a:endParaRPr lang="fr-CA" b="1" dirty="0">
              <a:solidFill>
                <a:srgbClr val="000000">
                  <a:lumMod val="65000"/>
                  <a:lumOff val="35000"/>
                </a:srgbClr>
              </a:solidFill>
              <a:cs typeface="Arial" panose="020B0604020202020204" pitchFamily="34" charset="0"/>
            </a:endParaRPr>
          </a:p>
        </p:txBody>
      </p:sp>
      <p:sp>
        <p:nvSpPr>
          <p:cNvPr id="3" name="Rectangle 2"/>
          <p:cNvSpPr/>
          <p:nvPr/>
        </p:nvSpPr>
        <p:spPr>
          <a:xfrm>
            <a:off x="751970" y="1680519"/>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6" name="Rectangle 25"/>
          <p:cNvSpPr/>
          <p:nvPr/>
        </p:nvSpPr>
        <p:spPr>
          <a:xfrm>
            <a:off x="768209" y="2655928"/>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7" name="Rectangle 26"/>
          <p:cNvSpPr/>
          <p:nvPr/>
        </p:nvSpPr>
        <p:spPr>
          <a:xfrm>
            <a:off x="772091" y="3581545"/>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9" name="Rectangle 28"/>
          <p:cNvSpPr/>
          <p:nvPr/>
        </p:nvSpPr>
        <p:spPr>
          <a:xfrm>
            <a:off x="772091" y="4585566"/>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2" name="Rectangle 31"/>
          <p:cNvSpPr/>
          <p:nvPr/>
        </p:nvSpPr>
        <p:spPr>
          <a:xfrm>
            <a:off x="772091" y="5541394"/>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327712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0695" y="1346091"/>
            <a:ext cx="10363200" cy="3687366"/>
          </a:xfrm>
        </p:spPr>
        <p:txBody>
          <a:bodyPr>
            <a:noAutofit/>
          </a:bodyPr>
          <a:lstStyle/>
          <a:p>
            <a:pPr marL="0" indent="0">
              <a:lnSpc>
                <a:spcPct val="150000"/>
              </a:lnSpc>
            </a:pPr>
            <a:r>
              <a:rPr lang="fr-CA" sz="2400" dirty="0"/>
              <a:t>This </a:t>
            </a:r>
            <a:r>
              <a:rPr lang="fr-CA" sz="2400" dirty="0" err="1"/>
              <a:t>is</a:t>
            </a:r>
            <a:r>
              <a:rPr lang="fr-CA" sz="2400" dirty="0"/>
              <a:t> an interactive session, </a:t>
            </a:r>
            <a:r>
              <a:rPr lang="fr-CA" sz="2400" dirty="0" err="1"/>
              <a:t>please</a:t>
            </a:r>
            <a:r>
              <a:rPr lang="fr-CA" sz="2400" dirty="0"/>
              <a:t> </a:t>
            </a:r>
            <a:r>
              <a:rPr lang="fr-CA" sz="2400" dirty="0" err="1"/>
              <a:t>ask</a:t>
            </a:r>
            <a:r>
              <a:rPr lang="fr-CA" sz="2400" dirty="0"/>
              <a:t> questions!</a:t>
            </a:r>
          </a:p>
          <a:p>
            <a:pPr marL="0" indent="0">
              <a:lnSpc>
                <a:spcPct val="150000"/>
              </a:lnSpc>
            </a:pPr>
            <a:r>
              <a:rPr lang="fr-CA" sz="2400" dirty="0" err="1"/>
              <a:t>Raise</a:t>
            </a:r>
            <a:r>
              <a:rPr lang="fr-CA" sz="2400" dirty="0"/>
              <a:t> </a:t>
            </a:r>
            <a:r>
              <a:rPr lang="fr-CA" sz="2400" dirty="0" err="1"/>
              <a:t>your</a:t>
            </a:r>
            <a:r>
              <a:rPr lang="fr-CA" sz="2400" dirty="0"/>
              <a:t> hand </a:t>
            </a:r>
            <a:r>
              <a:rPr lang="fr-CA" sz="2400" dirty="0" err="1"/>
              <a:t>using</a:t>
            </a:r>
            <a:r>
              <a:rPr lang="fr-CA" sz="2400" dirty="0"/>
              <a:t> MS Teams </a:t>
            </a:r>
            <a:r>
              <a:rPr lang="fr-CA" sz="2400" dirty="0" err="1"/>
              <a:t>function</a:t>
            </a:r>
            <a:r>
              <a:rPr lang="fr-CA" sz="2400" dirty="0"/>
              <a:t>, and </a:t>
            </a:r>
            <a:r>
              <a:rPr lang="fr-CA" sz="2400" dirty="0" err="1"/>
              <a:t>unmute</a:t>
            </a:r>
            <a:endParaRPr lang="fr-CA" sz="2400" dirty="0"/>
          </a:p>
          <a:p>
            <a:pPr marL="0" indent="0">
              <a:lnSpc>
                <a:spcPct val="150000"/>
              </a:lnSpc>
            </a:pPr>
            <a:r>
              <a:rPr lang="fr-CA" sz="2400" dirty="0"/>
              <a:t>Or use the chat </a:t>
            </a:r>
            <a:r>
              <a:rPr lang="fr-CA" sz="2400" dirty="0" err="1"/>
              <a:t>function</a:t>
            </a:r>
            <a:r>
              <a:rPr lang="fr-CA" sz="2400" dirty="0"/>
              <a:t> if </a:t>
            </a:r>
            <a:r>
              <a:rPr lang="fr-CA" sz="2400" dirty="0" err="1"/>
              <a:t>preferred</a:t>
            </a:r>
            <a:endParaRPr lang="fr-CA" sz="2400" dirty="0"/>
          </a:p>
          <a:p>
            <a:pPr marL="0" indent="0">
              <a:lnSpc>
                <a:spcPct val="150000"/>
              </a:lnSpc>
            </a:pPr>
            <a:r>
              <a:rPr lang="fr-CA" sz="2400" dirty="0"/>
              <a:t>If </a:t>
            </a:r>
            <a:r>
              <a:rPr lang="fr-CA" sz="2400" dirty="0" err="1"/>
              <a:t>needed</a:t>
            </a:r>
            <a:r>
              <a:rPr lang="fr-CA" sz="2400" dirty="0"/>
              <a:t>, </a:t>
            </a:r>
            <a:r>
              <a:rPr lang="fr-CA" sz="2400" dirty="0" err="1"/>
              <a:t>turn</a:t>
            </a:r>
            <a:r>
              <a:rPr lang="fr-CA" sz="2400" dirty="0"/>
              <a:t> on </a:t>
            </a:r>
            <a:r>
              <a:rPr lang="fr-CA" sz="2400" dirty="0" err="1"/>
              <a:t>closed</a:t>
            </a:r>
            <a:r>
              <a:rPr lang="fr-CA" sz="2400" dirty="0"/>
              <a:t> </a:t>
            </a:r>
            <a:r>
              <a:rPr lang="fr-CA" sz="2400" dirty="0" err="1"/>
              <a:t>captioning</a:t>
            </a:r>
            <a:r>
              <a:rPr lang="fr-CA" sz="2400" dirty="0"/>
              <a:t> </a:t>
            </a:r>
            <a:r>
              <a:rPr lang="fr-CA" sz="2400" dirty="0" err="1"/>
              <a:t>function</a:t>
            </a:r>
            <a:endParaRPr lang="fr-CA" sz="2400" dirty="0"/>
          </a:p>
          <a:p>
            <a:pPr marL="0" indent="0">
              <a:lnSpc>
                <a:spcPct val="150000"/>
              </a:lnSpc>
            </a:pPr>
            <a:r>
              <a:rPr lang="fr-CA" sz="2400" dirty="0"/>
              <a:t>Presentation </a:t>
            </a:r>
            <a:r>
              <a:rPr lang="fr-CA" sz="2400" dirty="0" err="1"/>
              <a:t>available</a:t>
            </a:r>
            <a:r>
              <a:rPr lang="fr-CA" sz="2400" dirty="0"/>
              <a:t> in </a:t>
            </a:r>
            <a:r>
              <a:rPr lang="fr-CA" sz="2400" dirty="0" err="1"/>
              <a:t>GCDocs</a:t>
            </a:r>
            <a:r>
              <a:rPr lang="fr-CA" sz="2400" dirty="0"/>
              <a:t> (</a:t>
            </a:r>
            <a:r>
              <a:rPr lang="fr-CA" sz="2400" dirty="0" err="1"/>
              <a:t>link</a:t>
            </a:r>
            <a:r>
              <a:rPr lang="fr-CA" sz="2400" dirty="0"/>
              <a:t> in meeting invite)</a:t>
            </a:r>
          </a:p>
          <a:p>
            <a:pPr marL="0" indent="0">
              <a:lnSpc>
                <a:spcPct val="150000"/>
              </a:lnSpc>
            </a:pPr>
            <a:r>
              <a:rPr lang="fr-CA" sz="2400" dirty="0" err="1"/>
              <a:t>After</a:t>
            </a:r>
            <a:r>
              <a:rPr lang="fr-CA" sz="2400" dirty="0"/>
              <a:t> the meeting, if </a:t>
            </a:r>
            <a:r>
              <a:rPr lang="fr-CA" sz="2400" dirty="0" err="1"/>
              <a:t>you</a:t>
            </a:r>
            <a:r>
              <a:rPr lang="fr-CA" sz="2400" dirty="0"/>
              <a:t> do not </a:t>
            </a:r>
            <a:r>
              <a:rPr lang="fr-CA" sz="2400" dirty="0" err="1"/>
              <a:t>want</a:t>
            </a:r>
            <a:r>
              <a:rPr lang="fr-CA" sz="2400" dirty="0"/>
              <a:t> to </a:t>
            </a:r>
            <a:r>
              <a:rPr lang="fr-CA" sz="2400" dirty="0" err="1"/>
              <a:t>receive</a:t>
            </a:r>
            <a:r>
              <a:rPr lang="fr-CA" sz="2400" dirty="0"/>
              <a:t> </a:t>
            </a:r>
            <a:r>
              <a:rPr lang="fr-CA" sz="2400" dirty="0" err="1"/>
              <a:t>any</a:t>
            </a:r>
            <a:r>
              <a:rPr lang="fr-CA" sz="2400" dirty="0"/>
              <a:t> of the chat pop-ups, </a:t>
            </a:r>
            <a:r>
              <a:rPr lang="fr-CA" sz="2400" dirty="0" err="1"/>
              <a:t>please</a:t>
            </a:r>
            <a:r>
              <a:rPr lang="fr-CA" sz="2400" dirty="0"/>
              <a:t> </a:t>
            </a:r>
            <a:r>
              <a:rPr lang="fr-CA" sz="2400" dirty="0" err="1"/>
              <a:t>leave</a:t>
            </a:r>
            <a:r>
              <a:rPr lang="fr-CA" sz="2400" dirty="0"/>
              <a:t> MS Teams Chat -&gt;Select the </a:t>
            </a:r>
            <a:r>
              <a:rPr lang="fr-CA" sz="2400" dirty="0" err="1"/>
              <a:t>three</a:t>
            </a:r>
            <a:r>
              <a:rPr lang="fr-CA" sz="2400" dirty="0"/>
              <a:t> dots (…) and </a:t>
            </a:r>
            <a:r>
              <a:rPr lang="fr-CA" sz="2400" dirty="0" err="1"/>
              <a:t>then</a:t>
            </a:r>
            <a:r>
              <a:rPr lang="fr-CA" sz="2400" dirty="0"/>
              <a:t> </a:t>
            </a:r>
            <a:r>
              <a:rPr lang="fr-CA" sz="2400" dirty="0" err="1"/>
              <a:t>Leave</a:t>
            </a:r>
            <a:r>
              <a:rPr lang="fr-CA" sz="2400" dirty="0"/>
              <a:t>.</a:t>
            </a:r>
            <a:endParaRPr lang="en-CA" sz="2400" dirty="0"/>
          </a:p>
        </p:txBody>
      </p:sp>
      <p:sp>
        <p:nvSpPr>
          <p:cNvPr id="2" name="Title 1"/>
          <p:cNvSpPr>
            <a:spLocks noGrp="1"/>
          </p:cNvSpPr>
          <p:nvPr>
            <p:ph type="title"/>
          </p:nvPr>
        </p:nvSpPr>
        <p:spPr>
          <a:xfrm>
            <a:off x="669961" y="263678"/>
            <a:ext cx="10363200" cy="843880"/>
          </a:xfrm>
        </p:spPr>
        <p:txBody>
          <a:bodyPr/>
          <a:lstStyle/>
          <a:p>
            <a:r>
              <a:rPr lang="fr-CA" dirty="0" err="1"/>
              <a:t>Housekeeping</a:t>
            </a:r>
            <a:r>
              <a:rPr lang="fr-CA" dirty="0"/>
              <a:t> </a:t>
            </a:r>
            <a:endParaRPr lang="en-CA" dirty="0"/>
          </a:p>
        </p:txBody>
      </p:sp>
      <p:pic>
        <p:nvPicPr>
          <p:cNvPr id="4" name="Picture 3"/>
          <p:cNvPicPr>
            <a:picLocks noChangeAspect="1"/>
          </p:cNvPicPr>
          <p:nvPr/>
        </p:nvPicPr>
        <p:blipFill>
          <a:blip r:embed="rId3"/>
          <a:stretch>
            <a:fillRect/>
          </a:stretch>
        </p:blipFill>
        <p:spPr>
          <a:xfrm>
            <a:off x="1045399" y="1725416"/>
            <a:ext cx="745296" cy="870820"/>
          </a:xfrm>
          <a:prstGeom prst="rect">
            <a:avLst/>
          </a:prstGeom>
        </p:spPr>
      </p:pic>
      <p:pic>
        <p:nvPicPr>
          <p:cNvPr id="5" name="Picture 4"/>
          <p:cNvPicPr>
            <a:picLocks noChangeAspect="1"/>
          </p:cNvPicPr>
          <p:nvPr/>
        </p:nvPicPr>
        <p:blipFill>
          <a:blip r:embed="rId4"/>
          <a:stretch>
            <a:fillRect/>
          </a:stretch>
        </p:blipFill>
        <p:spPr>
          <a:xfrm>
            <a:off x="669961" y="2596236"/>
            <a:ext cx="1120734" cy="1071579"/>
          </a:xfrm>
          <a:prstGeom prst="rect">
            <a:avLst/>
          </a:prstGeom>
        </p:spPr>
      </p:pic>
      <p:pic>
        <p:nvPicPr>
          <p:cNvPr id="6" name="Picture 5"/>
          <p:cNvPicPr>
            <a:picLocks noChangeAspect="1"/>
          </p:cNvPicPr>
          <p:nvPr/>
        </p:nvPicPr>
        <p:blipFill>
          <a:blip r:embed="rId5"/>
          <a:stretch>
            <a:fillRect/>
          </a:stretch>
        </p:blipFill>
        <p:spPr>
          <a:xfrm>
            <a:off x="8218098" y="3189774"/>
            <a:ext cx="1274479" cy="885918"/>
          </a:xfrm>
          <a:prstGeom prst="rect">
            <a:avLst/>
          </a:prstGeom>
        </p:spPr>
      </p:pic>
      <p:pic>
        <p:nvPicPr>
          <p:cNvPr id="7" name="Picture 6"/>
          <p:cNvPicPr>
            <a:picLocks noChangeAspect="1"/>
          </p:cNvPicPr>
          <p:nvPr/>
        </p:nvPicPr>
        <p:blipFill>
          <a:blip r:embed="rId6"/>
          <a:stretch>
            <a:fillRect/>
          </a:stretch>
        </p:blipFill>
        <p:spPr>
          <a:xfrm>
            <a:off x="247645" y="4794000"/>
            <a:ext cx="1543050" cy="714375"/>
          </a:xfrm>
          <a:prstGeom prst="rect">
            <a:avLst/>
          </a:prstGeom>
        </p:spPr>
      </p:pic>
      <p:sp>
        <p:nvSpPr>
          <p:cNvPr id="8" name="Title 6"/>
          <p:cNvSpPr txBox="1">
            <a:spLocks/>
          </p:cNvSpPr>
          <p:nvPr/>
        </p:nvSpPr>
        <p:spPr>
          <a:xfrm>
            <a:off x="508759" y="371147"/>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CA" dirty="0"/>
          </a:p>
        </p:txBody>
      </p:sp>
      <p:cxnSp>
        <p:nvCxnSpPr>
          <p:cNvPr id="10" name="Straight Connector 9"/>
          <p:cNvCxnSpPr/>
          <p:nvPr/>
        </p:nvCxnSpPr>
        <p:spPr>
          <a:xfrm>
            <a:off x="669961" y="1107558"/>
            <a:ext cx="1084514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840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CA" dirty="0">
                <a:solidFill>
                  <a:srgbClr val="000000"/>
                </a:solidFill>
              </a:rPr>
              <a:t>       </a:t>
            </a:r>
            <a:r>
              <a:rPr lang="en-CA" dirty="0">
                <a:solidFill>
                  <a:srgbClr val="14455C"/>
                </a:solidFill>
              </a:rPr>
              <a:t>User-Centric Design  </a:t>
            </a:r>
            <a:r>
              <a:rPr lang="en-CA" sz="2200" i="1" dirty="0">
                <a:solidFill>
                  <a:schemeClr val="bg1">
                    <a:lumMod val="75000"/>
                  </a:schemeClr>
                </a:solidFill>
              </a:rPr>
              <a:t>Conception </a:t>
            </a:r>
            <a:r>
              <a:rPr lang="en-CA" sz="2200" i="1" dirty="0" err="1">
                <a:solidFill>
                  <a:schemeClr val="bg1">
                    <a:lumMod val="75000"/>
                  </a:schemeClr>
                </a:solidFill>
              </a:rPr>
              <a:t>centrée</a:t>
            </a:r>
            <a:r>
              <a:rPr lang="en-CA" sz="2200" i="1" dirty="0">
                <a:solidFill>
                  <a:schemeClr val="bg1">
                    <a:lumMod val="75000"/>
                  </a:schemeClr>
                </a:solidFill>
              </a:rPr>
              <a:t> sur </a:t>
            </a:r>
            <a:r>
              <a:rPr lang="en-CA" sz="2200" i="1" dirty="0" err="1">
                <a:solidFill>
                  <a:schemeClr val="bg1">
                    <a:lumMod val="75000"/>
                  </a:schemeClr>
                </a:solidFill>
              </a:rPr>
              <a:t>l’utilisateur</a:t>
            </a:r>
            <a:endParaRPr lang="en-CA" sz="2200" i="1" dirty="0">
              <a:solidFill>
                <a:schemeClr val="bg1">
                  <a:lumMod val="75000"/>
                </a:schemeClr>
              </a:solidFill>
            </a:endParaRPr>
          </a:p>
        </p:txBody>
      </p:sp>
      <p:sp>
        <p:nvSpPr>
          <p:cNvPr id="6" name="Subtitle 2">
            <a:extLst>
              <a:ext uri="{FF2B5EF4-FFF2-40B4-BE49-F238E27FC236}">
                <a16:creationId xmlns:a16="http://schemas.microsoft.com/office/drawing/2014/main" id="{1E60FF8E-A5F1-4E97-A307-329A1C4A886A}"/>
              </a:ext>
            </a:extLst>
          </p:cNvPr>
          <p:cNvSpPr txBox="1">
            <a:spLocks noGrp="1"/>
          </p:cNvSpPr>
          <p:nvPr>
            <p:ph idx="1"/>
          </p:nvPr>
        </p:nvSpPr>
        <p:spPr>
          <a:xfrm>
            <a:off x="538161" y="2011645"/>
            <a:ext cx="3304790" cy="352918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en-US" sz="1800" dirty="0">
                <a:latin typeface="+mn-lt"/>
                <a:cs typeface="Arial" panose="020B0604020202020204" pitchFamily="34" charset="0"/>
              </a:rPr>
              <a:t>We are </a:t>
            </a:r>
            <a:r>
              <a:rPr lang="en-US" sz="1800" b="1" dirty="0">
                <a:latin typeface="+mn-lt"/>
                <a:cs typeface="Arial" panose="020B0604020202020204" pitchFamily="34" charset="0"/>
              </a:rPr>
              <a:t>not all one size</a:t>
            </a:r>
            <a:r>
              <a:rPr lang="en-US" sz="1800" dirty="0">
                <a:latin typeface="+mn-lt"/>
                <a:cs typeface="Arial" panose="020B0604020202020204" pitchFamily="34" charset="0"/>
              </a:rPr>
              <a:t>, therefore a one-size fits all approach to design doesn’t work.</a:t>
            </a:r>
          </a:p>
          <a:p>
            <a:endParaRPr lang="en-US" sz="1800" dirty="0">
              <a:latin typeface="+mn-lt"/>
              <a:cs typeface="Arial" panose="020B0604020202020204" pitchFamily="34" charset="0"/>
            </a:endParaRPr>
          </a:p>
          <a:p>
            <a:pPr marL="0" indent="0">
              <a:buNone/>
            </a:pPr>
            <a:r>
              <a:rPr lang="en-US" sz="1800" dirty="0">
                <a:latin typeface="+mn-lt"/>
                <a:cs typeface="Arial" panose="020B0604020202020204" pitchFamily="34" charset="0"/>
              </a:rPr>
              <a:t>Through an enhanced consultative process, where </a:t>
            </a:r>
            <a:r>
              <a:rPr lang="en-US" sz="1800" b="1" dirty="0">
                <a:latin typeface="+mn-lt"/>
                <a:cs typeface="Arial" panose="020B0604020202020204" pitchFamily="34" charset="0"/>
              </a:rPr>
              <a:t>all users</a:t>
            </a:r>
            <a:r>
              <a:rPr lang="en-US" sz="1800" dirty="0">
                <a:latin typeface="+mn-lt"/>
                <a:cs typeface="Arial" panose="020B0604020202020204" pitchFamily="34" charset="0"/>
              </a:rPr>
              <a:t> are given a voice, </a:t>
            </a:r>
            <a:r>
              <a:rPr lang="en-US" sz="1800" dirty="0" err="1">
                <a:latin typeface="+mn-lt"/>
                <a:cs typeface="Arial" panose="020B0604020202020204" pitchFamily="34" charset="0"/>
              </a:rPr>
              <a:t>GCworkplace</a:t>
            </a:r>
            <a:r>
              <a:rPr lang="en-US" sz="1800" dirty="0">
                <a:latin typeface="+mn-lt"/>
                <a:cs typeface="Arial" panose="020B0604020202020204" pitchFamily="34" charset="0"/>
              </a:rPr>
              <a:t> considers the specific work activities identified as well as the </a:t>
            </a:r>
            <a:r>
              <a:rPr lang="en-US" sz="1800" b="1" dirty="0">
                <a:latin typeface="+mn-lt"/>
                <a:cs typeface="Arial" panose="020B0604020202020204" pitchFamily="34" charset="0"/>
              </a:rPr>
              <a:t>varying user preferences </a:t>
            </a:r>
            <a:r>
              <a:rPr lang="en-US" sz="1800" dirty="0">
                <a:latin typeface="+mn-lt"/>
                <a:cs typeface="Arial" panose="020B0604020202020204" pitchFamily="34" charset="0"/>
              </a:rPr>
              <a:t>to create a functional, supportive workplace.</a:t>
            </a:r>
          </a:p>
        </p:txBody>
      </p:sp>
      <p:pic>
        <p:nvPicPr>
          <p:cNvPr id="5" name="Picture 6" descr="Photo of a collaborative space at Public Services and Procurement Canada (PSPC) in Gatineau, including a touchdown area (high table with stools) and storage space." title="Photo of a collaborative space ">
            <a:extLst>
              <a:ext uri="{FF2B5EF4-FFF2-40B4-BE49-F238E27FC236}">
                <a16:creationId xmlns:a16="http://schemas.microsoft.com/office/drawing/2014/main" id="{AC9EF5AD-9801-444E-95F8-5DD4C84A15C8}"/>
              </a:ext>
            </a:extLst>
          </p:cNvPr>
          <p:cNvPicPr>
            <a:picLocks noGrp="1" noChangeAspect="1"/>
          </p:cNvPicPr>
          <p:nvPr>
            <p:ph idx="13"/>
          </p:nvPr>
        </p:nvPicPr>
        <p:blipFill rotWithShape="1">
          <a:blip r:embed="rId3">
            <a:extLst>
              <a:ext uri="{28A0092B-C50C-407E-A947-70E740481C1C}">
                <a14:useLocalDpi xmlns:a14="http://schemas.microsoft.com/office/drawing/2010/main"/>
              </a:ext>
            </a:extLst>
          </a:blip>
          <a:srcRect b="15929"/>
          <a:stretch/>
        </p:blipFill>
        <p:spPr>
          <a:xfrm>
            <a:off x="4147457" y="2026200"/>
            <a:ext cx="7368268" cy="3423955"/>
          </a:xfrm>
          <a:prstGeom prst="rect">
            <a:avLst/>
          </a:prstGeom>
        </p:spPr>
      </p:pic>
      <p:sp>
        <p:nvSpPr>
          <p:cNvPr id="7" name="Rectangle 6"/>
          <p:cNvSpPr/>
          <p:nvPr/>
        </p:nvSpPr>
        <p:spPr>
          <a:xfrm>
            <a:off x="641573" y="715060"/>
            <a:ext cx="518983" cy="506627"/>
          </a:xfrm>
          <a:prstGeom prst="rect">
            <a:avLst/>
          </a:prstGeom>
          <a:solidFill>
            <a:srgbClr val="EE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3456407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CA" dirty="0">
                <a:solidFill>
                  <a:srgbClr val="000000"/>
                </a:solidFill>
              </a:rPr>
              <a:t>       </a:t>
            </a:r>
            <a:r>
              <a:rPr lang="en-CA" dirty="0">
                <a:solidFill>
                  <a:srgbClr val="14455C"/>
                </a:solidFill>
              </a:rPr>
              <a:t>Promote Equal Access to Space  </a:t>
            </a:r>
            <a:r>
              <a:rPr lang="en-CA" sz="2200" i="1" dirty="0" err="1">
                <a:solidFill>
                  <a:srgbClr val="FFFFFF">
                    <a:lumMod val="75000"/>
                  </a:srgbClr>
                </a:solidFill>
              </a:rPr>
              <a:t>Promouvoir</a:t>
            </a:r>
            <a:r>
              <a:rPr lang="en-CA" sz="2200" i="1" dirty="0">
                <a:solidFill>
                  <a:srgbClr val="FFFFFF">
                    <a:lumMod val="75000"/>
                  </a:srgbClr>
                </a:solidFill>
              </a:rPr>
              <a:t> </a:t>
            </a:r>
            <a:r>
              <a:rPr lang="en-CA" sz="2200" i="1" dirty="0" err="1">
                <a:solidFill>
                  <a:srgbClr val="FFFFFF">
                    <a:lumMod val="75000"/>
                  </a:srgbClr>
                </a:solidFill>
              </a:rPr>
              <a:t>l’égalité</a:t>
            </a:r>
            <a:r>
              <a:rPr lang="en-CA" sz="2200" i="1" dirty="0">
                <a:solidFill>
                  <a:srgbClr val="FFFFFF">
                    <a:lumMod val="75000"/>
                  </a:srgbClr>
                </a:solidFill>
              </a:rPr>
              <a:t> </a:t>
            </a:r>
            <a:r>
              <a:rPr lang="en-CA" sz="2200" i="1" dirty="0" err="1">
                <a:solidFill>
                  <a:srgbClr val="FFFFFF">
                    <a:lumMod val="75000"/>
                  </a:srgbClr>
                </a:solidFill>
              </a:rPr>
              <a:t>d’accès</a:t>
            </a:r>
            <a:endParaRPr lang="en-CA" dirty="0">
              <a:solidFill>
                <a:srgbClr val="14455C"/>
              </a:solidFill>
            </a:endParaRPr>
          </a:p>
        </p:txBody>
      </p:sp>
      <p:pic>
        <p:nvPicPr>
          <p:cNvPr id="5" name="Picture 12" descr="Photo of a PSPC GCworkplace in Gatineau, with touchdown areas (high tables with stools) on the right. On the left, there is a teaming area (large table, four non-caster chairs and giant screen). The touchdown and teaming areas are separated by a large window resembling a glazed garage door. Workstations can be seen at the very end of the room. The space has a lot of natural light. Foam or wooden panels on the ceiling serve as a sound barrier." title="Photo of a PSPC GCworkplace in Gatineau">
            <a:extLst>
              <a:ext uri="{FF2B5EF4-FFF2-40B4-BE49-F238E27FC236}">
                <a16:creationId xmlns:a16="http://schemas.microsoft.com/office/drawing/2014/main" id="{85FC7C1D-AF56-4F22-B5E3-80BEF446C3EE}"/>
              </a:ext>
            </a:extLst>
          </p:cNvPr>
          <p:cNvPicPr>
            <a:picLocks noGrp="1" noChangeAspect="1"/>
          </p:cNvPicPr>
          <p:nvPr>
            <p:ph idx="13"/>
          </p:nvPr>
        </p:nvPicPr>
        <p:blipFill rotWithShape="1">
          <a:blip r:embed="rId3" cstate="screen">
            <a:extLst>
              <a:ext uri="{28A0092B-C50C-407E-A947-70E740481C1C}">
                <a14:useLocalDpi xmlns:a14="http://schemas.microsoft.com/office/drawing/2010/main"/>
              </a:ext>
            </a:extLst>
          </a:blip>
          <a:srcRect t="1321" b="690"/>
          <a:stretch/>
        </p:blipFill>
        <p:spPr>
          <a:xfrm>
            <a:off x="4163786" y="2004439"/>
            <a:ext cx="7351939" cy="3245086"/>
          </a:xfrm>
          <a:prstGeom prst="rect">
            <a:avLst/>
          </a:prstGeom>
        </p:spPr>
      </p:pic>
      <p:sp>
        <p:nvSpPr>
          <p:cNvPr id="6" name="Subtitle 2">
            <a:extLst>
              <a:ext uri="{FF2B5EF4-FFF2-40B4-BE49-F238E27FC236}">
                <a16:creationId xmlns:a16="http://schemas.microsoft.com/office/drawing/2014/main" id="{1E60FF8E-A5F1-4E97-A307-329A1C4A886A}"/>
              </a:ext>
            </a:extLst>
          </p:cNvPr>
          <p:cNvSpPr txBox="1">
            <a:spLocks/>
          </p:cNvSpPr>
          <p:nvPr/>
        </p:nvSpPr>
        <p:spPr>
          <a:xfrm>
            <a:off x="508760" y="2350429"/>
            <a:ext cx="3408332" cy="3123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err="1">
                <a:latin typeface="Calibri"/>
                <a:cs typeface="Arial" panose="020B0604020202020204" pitchFamily="34" charset="0"/>
              </a:rPr>
              <a:t>GCworkplace</a:t>
            </a:r>
            <a:r>
              <a:rPr lang="en-US" sz="1800" dirty="0">
                <a:latin typeface="Calibri"/>
                <a:cs typeface="Arial" panose="020B0604020202020204" pitchFamily="34" charset="0"/>
              </a:rPr>
              <a:t> promotes a more </a:t>
            </a:r>
            <a:r>
              <a:rPr lang="en-US" sz="1800" b="1" dirty="0">
                <a:latin typeface="Calibri"/>
                <a:cs typeface="Arial" panose="020B0604020202020204" pitchFamily="34" charset="0"/>
              </a:rPr>
              <a:t>equitable</a:t>
            </a:r>
            <a:r>
              <a:rPr lang="en-US" sz="1800" dirty="0">
                <a:latin typeface="Calibri"/>
                <a:cs typeface="Arial" panose="020B0604020202020204" pitchFamily="34" charset="0"/>
              </a:rPr>
              <a:t> workplace where everyone has access to the levels of visual and acoustic </a:t>
            </a:r>
            <a:r>
              <a:rPr lang="en-US" sz="1800" b="1" dirty="0">
                <a:latin typeface="Calibri"/>
                <a:cs typeface="Arial" panose="020B0604020202020204" pitchFamily="34" charset="0"/>
              </a:rPr>
              <a:t>privacy</a:t>
            </a:r>
            <a:r>
              <a:rPr lang="en-US" sz="1800" dirty="0">
                <a:latin typeface="Calibri"/>
                <a:cs typeface="Arial" panose="020B0604020202020204" pitchFamily="34" charset="0"/>
              </a:rPr>
              <a:t> they require for the task at hand. </a:t>
            </a:r>
          </a:p>
          <a:p>
            <a:endParaRPr lang="en-US" sz="1800" dirty="0">
              <a:latin typeface="Calibri"/>
              <a:cs typeface="Arial" panose="020B0604020202020204" pitchFamily="34" charset="0"/>
            </a:endParaRPr>
          </a:p>
          <a:p>
            <a:r>
              <a:rPr lang="en-US" sz="1800" b="1" dirty="0">
                <a:latin typeface="Calibri"/>
                <a:cs typeface="Arial" panose="020B0604020202020204" pitchFamily="34" charset="0"/>
              </a:rPr>
              <a:t>Shared </a:t>
            </a:r>
            <a:r>
              <a:rPr lang="en-US" sz="1800" dirty="0" err="1">
                <a:latin typeface="Calibri"/>
                <a:cs typeface="Arial" panose="020B0604020202020204" pitchFamily="34" charset="0"/>
              </a:rPr>
              <a:t>workpoints</a:t>
            </a:r>
            <a:r>
              <a:rPr lang="en-US" sz="1800" b="1" dirty="0">
                <a:latin typeface="Calibri"/>
                <a:cs typeface="Arial" panose="020B0604020202020204" pitchFamily="34" charset="0"/>
              </a:rPr>
              <a:t> </a:t>
            </a:r>
            <a:r>
              <a:rPr lang="en-US" sz="1800" dirty="0">
                <a:latin typeface="Calibri"/>
                <a:cs typeface="Arial" panose="020B0604020202020204" pitchFamily="34" charset="0"/>
              </a:rPr>
              <a:t>allow for more </a:t>
            </a:r>
            <a:r>
              <a:rPr lang="en-US" sz="1800" b="1" dirty="0">
                <a:latin typeface="Calibri"/>
                <a:cs typeface="Arial" panose="020B0604020202020204" pitchFamily="34" charset="0"/>
              </a:rPr>
              <a:t>meaningful</a:t>
            </a:r>
            <a:r>
              <a:rPr lang="en-US" sz="1800" dirty="0">
                <a:latin typeface="Calibri"/>
                <a:cs typeface="Arial" panose="020B0604020202020204" pitchFamily="34" charset="0"/>
              </a:rPr>
              <a:t> amenities and optimized use of space. </a:t>
            </a:r>
          </a:p>
        </p:txBody>
      </p:sp>
      <p:sp>
        <p:nvSpPr>
          <p:cNvPr id="7" name="Rectangle 6"/>
          <p:cNvSpPr/>
          <p:nvPr/>
        </p:nvSpPr>
        <p:spPr>
          <a:xfrm>
            <a:off x="617947" y="715060"/>
            <a:ext cx="518983" cy="506627"/>
          </a:xfrm>
          <a:prstGeom prst="rect">
            <a:avLst/>
          </a:prstGeom>
          <a:solidFill>
            <a:srgbClr val="DCE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164173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a:t>       </a:t>
            </a:r>
            <a:r>
              <a:rPr lang="fr-CA" dirty="0">
                <a:solidFill>
                  <a:srgbClr val="14455C"/>
                </a:solidFill>
              </a:rPr>
              <a:t>Design for </a:t>
            </a:r>
            <a:r>
              <a:rPr lang="fr-CA" dirty="0" err="1">
                <a:solidFill>
                  <a:srgbClr val="14455C"/>
                </a:solidFill>
              </a:rPr>
              <a:t>Activities</a:t>
            </a:r>
            <a:endParaRPr lang="en-CA" dirty="0">
              <a:solidFill>
                <a:srgbClr val="14455C"/>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034" y="2853058"/>
            <a:ext cx="3519071" cy="1763421"/>
          </a:xfrm>
          <a:prstGeom prst="rect">
            <a:avLst/>
          </a:prstGeom>
        </p:spPr>
      </p:pic>
      <p:sp>
        <p:nvSpPr>
          <p:cNvPr id="18" name="Rectangle 12">
            <a:extLst>
              <a:ext uri="{FF2B5EF4-FFF2-40B4-BE49-F238E27FC236}">
                <a16:creationId xmlns:a16="http://schemas.microsoft.com/office/drawing/2014/main" id="{8682856D-B2AB-4B2A-AD33-745F44F3EE0D}"/>
              </a:ext>
            </a:extLst>
          </p:cNvPr>
          <p:cNvSpPr/>
          <p:nvPr/>
        </p:nvSpPr>
        <p:spPr>
          <a:xfrm>
            <a:off x="5688746" y="2636089"/>
            <a:ext cx="685800" cy="6858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2">
            <a:extLst>
              <a:ext uri="{FF2B5EF4-FFF2-40B4-BE49-F238E27FC236}">
                <a16:creationId xmlns:a16="http://schemas.microsoft.com/office/drawing/2014/main" id="{A90259D5-6643-4991-A91A-3FC6A8AE9053}"/>
              </a:ext>
            </a:extLst>
          </p:cNvPr>
          <p:cNvSpPr/>
          <p:nvPr/>
        </p:nvSpPr>
        <p:spPr>
          <a:xfrm>
            <a:off x="6635759" y="3299405"/>
            <a:ext cx="685800" cy="685800"/>
          </a:xfrm>
          <a:prstGeom prst="ellipse">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2">
            <a:extLst>
              <a:ext uri="{FF2B5EF4-FFF2-40B4-BE49-F238E27FC236}">
                <a16:creationId xmlns:a16="http://schemas.microsoft.com/office/drawing/2014/main" id="{1CDA2B66-3D2A-4A48-8ECA-F9538A6F68BE}"/>
              </a:ext>
            </a:extLst>
          </p:cNvPr>
          <p:cNvSpPr/>
          <p:nvPr/>
        </p:nvSpPr>
        <p:spPr>
          <a:xfrm>
            <a:off x="4665321" y="3299405"/>
            <a:ext cx="685800" cy="6858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12">
            <a:extLst>
              <a:ext uri="{FF2B5EF4-FFF2-40B4-BE49-F238E27FC236}">
                <a16:creationId xmlns:a16="http://schemas.microsoft.com/office/drawing/2014/main" id="{7B9F481E-2B77-458E-93A6-E84DFF738EAB}"/>
              </a:ext>
            </a:extLst>
          </p:cNvPr>
          <p:cNvSpPr/>
          <p:nvPr/>
        </p:nvSpPr>
        <p:spPr>
          <a:xfrm>
            <a:off x="5688746" y="4000844"/>
            <a:ext cx="685800" cy="6858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A41B5E50-64ED-4F0E-9895-130C0B0B43F7}"/>
              </a:ext>
            </a:extLst>
          </p:cNvPr>
          <p:cNvSpPr txBox="1"/>
          <p:nvPr/>
        </p:nvSpPr>
        <p:spPr>
          <a:xfrm>
            <a:off x="5328264" y="2774758"/>
            <a:ext cx="1398665" cy="338554"/>
          </a:xfrm>
          <a:prstGeom prst="rect">
            <a:avLst/>
          </a:prstGeom>
          <a:noFill/>
        </p:spPr>
        <p:txBody>
          <a:bodyPr wrap="square" rtlCol="0">
            <a:spAutoFit/>
          </a:bodyPr>
          <a:lstStyle/>
          <a:p>
            <a:pPr algn="ctr"/>
            <a:r>
              <a:rPr lang="en-CA" sz="1600" b="1" dirty="0">
                <a:solidFill>
                  <a:schemeClr val="accent5"/>
                </a:solidFill>
                <a:cs typeface="Arial" panose="020B0604020202020204" pitchFamily="34" charset="0"/>
              </a:rPr>
              <a:t>COORDINATE</a:t>
            </a:r>
          </a:p>
        </p:txBody>
      </p:sp>
      <p:sp>
        <p:nvSpPr>
          <p:cNvPr id="23" name="TextBox 22">
            <a:extLst>
              <a:ext uri="{FF2B5EF4-FFF2-40B4-BE49-F238E27FC236}">
                <a16:creationId xmlns:a16="http://schemas.microsoft.com/office/drawing/2014/main" id="{48A71F58-EC20-4161-898D-1AF6355FF7CD}"/>
              </a:ext>
            </a:extLst>
          </p:cNvPr>
          <p:cNvSpPr txBox="1"/>
          <p:nvPr/>
        </p:nvSpPr>
        <p:spPr>
          <a:xfrm>
            <a:off x="5328265" y="4136067"/>
            <a:ext cx="1398665" cy="338554"/>
          </a:xfrm>
          <a:prstGeom prst="rect">
            <a:avLst/>
          </a:prstGeom>
          <a:noFill/>
        </p:spPr>
        <p:txBody>
          <a:bodyPr wrap="square" rtlCol="0">
            <a:spAutoFit/>
          </a:bodyPr>
          <a:lstStyle/>
          <a:p>
            <a:pPr algn="ctr"/>
            <a:r>
              <a:rPr lang="en-CA" sz="1600" b="1" dirty="0">
                <a:solidFill>
                  <a:schemeClr val="accent5"/>
                </a:solidFill>
                <a:cs typeface="Arial" panose="020B0604020202020204" pitchFamily="34" charset="0"/>
              </a:rPr>
              <a:t>CREATE</a:t>
            </a:r>
          </a:p>
        </p:txBody>
      </p:sp>
      <p:sp>
        <p:nvSpPr>
          <p:cNvPr id="24" name="TextBox 23">
            <a:extLst>
              <a:ext uri="{FF2B5EF4-FFF2-40B4-BE49-F238E27FC236}">
                <a16:creationId xmlns:a16="http://schemas.microsoft.com/office/drawing/2014/main" id="{BD82352B-7C72-4D37-9FDD-DB00579A069A}"/>
              </a:ext>
            </a:extLst>
          </p:cNvPr>
          <p:cNvSpPr txBox="1"/>
          <p:nvPr/>
        </p:nvSpPr>
        <p:spPr>
          <a:xfrm>
            <a:off x="6279326" y="3450605"/>
            <a:ext cx="1398665" cy="338554"/>
          </a:xfrm>
          <a:prstGeom prst="rect">
            <a:avLst/>
          </a:prstGeom>
          <a:noFill/>
        </p:spPr>
        <p:txBody>
          <a:bodyPr wrap="square" rtlCol="0">
            <a:spAutoFit/>
          </a:bodyPr>
          <a:lstStyle/>
          <a:p>
            <a:pPr algn="ctr"/>
            <a:r>
              <a:rPr lang="en-CA" sz="1600" b="1" dirty="0">
                <a:solidFill>
                  <a:schemeClr val="accent5"/>
                </a:solidFill>
                <a:cs typeface="Arial" panose="020B0604020202020204" pitchFamily="34" charset="0"/>
              </a:rPr>
              <a:t>PRESENT</a:t>
            </a:r>
          </a:p>
        </p:txBody>
      </p:sp>
      <p:sp>
        <p:nvSpPr>
          <p:cNvPr id="25" name="TextBox 24">
            <a:extLst>
              <a:ext uri="{FF2B5EF4-FFF2-40B4-BE49-F238E27FC236}">
                <a16:creationId xmlns:a16="http://schemas.microsoft.com/office/drawing/2014/main" id="{2C0BE2EB-9D1B-4FBA-BA83-5D20E5E89255}"/>
              </a:ext>
            </a:extLst>
          </p:cNvPr>
          <p:cNvSpPr txBox="1"/>
          <p:nvPr/>
        </p:nvSpPr>
        <p:spPr>
          <a:xfrm>
            <a:off x="4269280" y="3435213"/>
            <a:ext cx="1398665" cy="338554"/>
          </a:xfrm>
          <a:prstGeom prst="rect">
            <a:avLst/>
          </a:prstGeom>
          <a:noFill/>
        </p:spPr>
        <p:txBody>
          <a:bodyPr wrap="square" rtlCol="0">
            <a:spAutoFit/>
          </a:bodyPr>
          <a:lstStyle/>
          <a:p>
            <a:pPr algn="ctr"/>
            <a:r>
              <a:rPr lang="en-CA" sz="1600" b="1" dirty="0">
                <a:solidFill>
                  <a:schemeClr val="accent5"/>
                </a:solidFill>
                <a:cs typeface="Arial" panose="020B0604020202020204" pitchFamily="34" charset="0"/>
              </a:rPr>
              <a:t>ASSEMBLE</a:t>
            </a:r>
          </a:p>
        </p:txBody>
      </p:sp>
      <p:grpSp>
        <p:nvGrpSpPr>
          <p:cNvPr id="26" name="Group 25">
            <a:extLst>
              <a:ext uri="{FF2B5EF4-FFF2-40B4-BE49-F238E27FC236}">
                <a16:creationId xmlns:a16="http://schemas.microsoft.com/office/drawing/2014/main" id="{A7ED35E2-99EF-4019-92E2-3D79667283FD}"/>
              </a:ext>
            </a:extLst>
          </p:cNvPr>
          <p:cNvGrpSpPr/>
          <p:nvPr/>
        </p:nvGrpSpPr>
        <p:grpSpPr>
          <a:xfrm>
            <a:off x="4980222" y="2933800"/>
            <a:ext cx="2088311" cy="1345403"/>
            <a:chOff x="4642888" y="2978167"/>
            <a:chExt cx="3093802" cy="1786607"/>
          </a:xfrm>
        </p:grpSpPr>
        <p:cxnSp>
          <p:nvCxnSpPr>
            <p:cNvPr id="27" name="Straight Connector 26">
              <a:extLst>
                <a:ext uri="{FF2B5EF4-FFF2-40B4-BE49-F238E27FC236}">
                  <a16:creationId xmlns:a16="http://schemas.microsoft.com/office/drawing/2014/main" id="{D138A5A4-F593-4DD7-8A9A-10B9BB086220}"/>
                </a:ext>
              </a:extLst>
            </p:cNvPr>
            <p:cNvCxnSpPr>
              <a:cxnSpLocks/>
            </p:cNvCxnSpPr>
            <p:nvPr/>
          </p:nvCxnSpPr>
          <p:spPr>
            <a:xfrm flipH="1">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9B736F-2684-4F8A-BA45-9EE30A65D609}"/>
                </a:ext>
              </a:extLst>
            </p:cNvPr>
            <p:cNvCxnSpPr>
              <a:cxnSpLocks/>
            </p:cNvCxnSpPr>
            <p:nvPr/>
          </p:nvCxnSpPr>
          <p:spPr>
            <a:xfrm>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6A8CEDB-B622-42A7-B35D-92D0F513C6E5}"/>
              </a:ext>
            </a:extLst>
          </p:cNvPr>
          <p:cNvSpPr txBox="1"/>
          <p:nvPr/>
        </p:nvSpPr>
        <p:spPr>
          <a:xfrm>
            <a:off x="1030269" y="1399806"/>
            <a:ext cx="3410974" cy="461665"/>
          </a:xfrm>
          <a:prstGeom prst="rect">
            <a:avLst/>
          </a:prstGeom>
          <a:noFill/>
        </p:spPr>
        <p:txBody>
          <a:bodyPr wrap="square" rtlCol="0">
            <a:spAutoFit/>
          </a:bodyPr>
          <a:lstStyle/>
          <a:p>
            <a:r>
              <a:rPr lang="en-CA" sz="2400" dirty="0">
                <a:solidFill>
                  <a:schemeClr val="accent3"/>
                </a:solidFill>
                <a:cs typeface="Arial" panose="020B0604020202020204" pitchFamily="34" charset="0"/>
              </a:rPr>
              <a:t>WORK ROOM</a:t>
            </a:r>
          </a:p>
        </p:txBody>
      </p:sp>
      <p:sp>
        <p:nvSpPr>
          <p:cNvPr id="30" name="TextBox 29">
            <a:extLst>
              <a:ext uri="{FF2B5EF4-FFF2-40B4-BE49-F238E27FC236}">
                <a16:creationId xmlns:a16="http://schemas.microsoft.com/office/drawing/2014/main" id="{9E8A412E-E432-47F1-A6B0-363D64B40784}"/>
              </a:ext>
            </a:extLst>
          </p:cNvPr>
          <p:cNvSpPr txBox="1"/>
          <p:nvPr/>
        </p:nvSpPr>
        <p:spPr>
          <a:xfrm>
            <a:off x="7269361" y="5453020"/>
            <a:ext cx="4349360" cy="461665"/>
          </a:xfrm>
          <a:prstGeom prst="rect">
            <a:avLst/>
          </a:prstGeom>
          <a:noFill/>
        </p:spPr>
        <p:txBody>
          <a:bodyPr wrap="square" rtlCol="0">
            <a:spAutoFit/>
          </a:bodyPr>
          <a:lstStyle/>
          <a:p>
            <a:pPr algn="r"/>
            <a:r>
              <a:rPr lang="en-CA" sz="2400" dirty="0">
                <a:solidFill>
                  <a:schemeClr val="accent1"/>
                </a:solidFill>
                <a:cs typeface="Arial" panose="020B0604020202020204" pitchFamily="34" charset="0"/>
              </a:rPr>
              <a:t>TEAM WORK &amp; IDEATION</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5146" y="1960395"/>
            <a:ext cx="3715693" cy="1531297"/>
          </a:xfrm>
          <a:prstGeom prst="rect">
            <a:avLst/>
          </a:prstGeom>
        </p:spPr>
      </p:pic>
      <p:grpSp>
        <p:nvGrpSpPr>
          <p:cNvPr id="32" name="Group 31"/>
          <p:cNvGrpSpPr>
            <a:grpSpLocks noChangeAspect="1"/>
          </p:cNvGrpSpPr>
          <p:nvPr/>
        </p:nvGrpSpPr>
        <p:grpSpPr>
          <a:xfrm>
            <a:off x="8589445" y="3692500"/>
            <a:ext cx="2956726" cy="1656781"/>
            <a:chOff x="5014852" y="1508368"/>
            <a:chExt cx="1837128" cy="1029422"/>
          </a:xfrm>
        </p:grpSpPr>
        <p:pic>
          <p:nvPicPr>
            <p:cNvPr id="33" name="Picture 32"/>
            <p:cNvPicPr>
              <a:picLocks/>
            </p:cNvPicPr>
            <p:nvPr/>
          </p:nvPicPr>
          <p:blipFill rotWithShape="1">
            <a:blip r:embed="rId5" cstate="print">
              <a:extLst>
                <a:ext uri="{28A0092B-C50C-407E-A947-70E740481C1C}">
                  <a14:useLocalDpi xmlns:a14="http://schemas.microsoft.com/office/drawing/2010/main" val="0"/>
                </a:ext>
              </a:extLst>
            </a:blip>
            <a:srcRect l="21718" t="18307" r="16600" b="24114"/>
            <a:stretch/>
          </p:blipFill>
          <p:spPr>
            <a:xfrm>
              <a:off x="5014852" y="1508368"/>
              <a:ext cx="1675118" cy="969109"/>
            </a:xfrm>
            <a:prstGeom prst="rect">
              <a:avLst/>
            </a:prstGeom>
          </p:spPr>
        </p:pic>
        <p:sp>
          <p:nvSpPr>
            <p:cNvPr id="34" name="Oval 33"/>
            <p:cNvSpPr/>
            <p:nvPr/>
          </p:nvSpPr>
          <p:spPr>
            <a:xfrm>
              <a:off x="6439878" y="2354838"/>
              <a:ext cx="412102" cy="1829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5181" r="17515"/>
          <a:stretch/>
        </p:blipFill>
        <p:spPr>
          <a:xfrm>
            <a:off x="783407" y="3824955"/>
            <a:ext cx="2678648" cy="1803358"/>
          </a:xfrm>
          <a:prstGeom prst="rect">
            <a:avLst/>
          </a:prstGeom>
        </p:spPr>
      </p:pic>
      <p:sp>
        <p:nvSpPr>
          <p:cNvPr id="36" name="TextBox 35">
            <a:extLst>
              <a:ext uri="{FF2B5EF4-FFF2-40B4-BE49-F238E27FC236}">
                <a16:creationId xmlns:a16="http://schemas.microsoft.com/office/drawing/2014/main" id="{63E0663A-EBE9-487C-825E-FA8FC4F211D7}"/>
              </a:ext>
            </a:extLst>
          </p:cNvPr>
          <p:cNvSpPr txBox="1"/>
          <p:nvPr/>
        </p:nvSpPr>
        <p:spPr>
          <a:xfrm>
            <a:off x="1030269" y="5453021"/>
            <a:ext cx="4297995" cy="461665"/>
          </a:xfrm>
          <a:prstGeom prst="rect">
            <a:avLst/>
          </a:prstGeom>
          <a:noFill/>
        </p:spPr>
        <p:txBody>
          <a:bodyPr wrap="square" rtlCol="0">
            <a:spAutoFit/>
          </a:bodyPr>
          <a:lstStyle/>
          <a:p>
            <a:r>
              <a:rPr lang="fr-CA" sz="2400" dirty="0">
                <a:solidFill>
                  <a:schemeClr val="accent4"/>
                </a:solidFill>
                <a:cs typeface="Arial" panose="020B0604020202020204" pitchFamily="34" charset="0"/>
              </a:rPr>
              <a:t>PROJECT ROOM</a:t>
            </a:r>
            <a:endParaRPr lang="en-CA" sz="2400" dirty="0">
              <a:solidFill>
                <a:schemeClr val="accent4"/>
              </a:solidFill>
              <a:cs typeface="Arial" panose="020B0604020202020204" pitchFamily="34" charset="0"/>
            </a:endParaRPr>
          </a:p>
        </p:txBody>
      </p: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7696" r="13244"/>
          <a:stretch/>
        </p:blipFill>
        <p:spPr>
          <a:xfrm>
            <a:off x="548715" y="1789673"/>
            <a:ext cx="2482107" cy="1832248"/>
          </a:xfrm>
          <a:prstGeom prst="rect">
            <a:avLst/>
          </a:prstGeom>
        </p:spPr>
      </p:pic>
      <p:sp>
        <p:nvSpPr>
          <p:cNvPr id="38" name="TextBox 37">
            <a:extLst>
              <a:ext uri="{FF2B5EF4-FFF2-40B4-BE49-F238E27FC236}">
                <a16:creationId xmlns:a16="http://schemas.microsoft.com/office/drawing/2014/main" id="{D6D14F35-7BF6-401D-B59F-3984EB2DD961}"/>
              </a:ext>
            </a:extLst>
          </p:cNvPr>
          <p:cNvSpPr txBox="1"/>
          <p:nvPr/>
        </p:nvSpPr>
        <p:spPr>
          <a:xfrm>
            <a:off x="6267524" y="1405972"/>
            <a:ext cx="5388682" cy="461665"/>
          </a:xfrm>
          <a:prstGeom prst="rect">
            <a:avLst/>
          </a:prstGeom>
          <a:noFill/>
        </p:spPr>
        <p:txBody>
          <a:bodyPr wrap="square" rtlCol="0">
            <a:spAutoFit/>
          </a:bodyPr>
          <a:lstStyle/>
          <a:p>
            <a:pPr algn="r"/>
            <a:r>
              <a:rPr lang="en-CA" sz="2400" dirty="0">
                <a:solidFill>
                  <a:schemeClr val="accent5">
                    <a:lumMod val="60000"/>
                    <a:lumOff val="40000"/>
                  </a:schemeClr>
                </a:solidFill>
                <a:cs typeface="Arial" panose="020B0604020202020204" pitchFamily="34" charset="0"/>
              </a:rPr>
              <a:t>FORMAL MEETINGS &amp; PRESENTATIONS </a:t>
            </a:r>
          </a:p>
        </p:txBody>
      </p:sp>
      <p:sp>
        <p:nvSpPr>
          <p:cNvPr id="39" name="Oval 38"/>
          <p:cNvSpPr/>
          <p:nvPr/>
        </p:nvSpPr>
        <p:spPr>
          <a:xfrm>
            <a:off x="10819724" y="4929575"/>
            <a:ext cx="931408" cy="460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649922" y="715060"/>
            <a:ext cx="518983" cy="506627"/>
          </a:xfrm>
          <a:prstGeom prst="rect">
            <a:avLst/>
          </a:prstGeom>
          <a:solidFill>
            <a:srgbClr val="CBE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565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10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42" presetClass="path" presetSubtype="0" accel="50000" decel="50000" fill="hold" grpId="0" nodeType="withEffect">
                                  <p:stCondLst>
                                    <p:cond delay="2250"/>
                                  </p:stCondLst>
                                  <p:childTnLst>
                                    <p:animMotion origin="layout" path="M -1.45833E-6 1.85185E-6 L -0.36836 -0.01088 " pathEditMode="relative" rAng="0" ptsTypes="AA">
                                      <p:cBhvr>
                                        <p:cTn id="9" dur="2000" fill="hold"/>
                                        <p:tgtEl>
                                          <p:spTgt spid="18"/>
                                        </p:tgtEl>
                                        <p:attrNameLst>
                                          <p:attrName>ppt_x</p:attrName>
                                          <p:attrName>ppt_y</p:attrName>
                                        </p:attrNameLst>
                                      </p:cBhvr>
                                      <p:rCtr x="-18424" y="-556"/>
                                    </p:animMotion>
                                  </p:childTnLst>
                                </p:cTn>
                              </p:par>
                              <p:par>
                                <p:cTn id="10" presetID="42" presetClass="path" presetSubtype="0" accel="50000" decel="50000" fill="hold" grpId="0" nodeType="withEffect">
                                  <p:stCondLst>
                                    <p:cond delay="2250"/>
                                  </p:stCondLst>
                                  <p:childTnLst>
                                    <p:animMotion origin="layout" path="M -0.00157 -0.00556 L 0.25091 -0.20116 " pathEditMode="relative" rAng="0" ptsTypes="AA">
                                      <p:cBhvr>
                                        <p:cTn id="11" dur="2000" fill="hold"/>
                                        <p:tgtEl>
                                          <p:spTgt spid="19"/>
                                        </p:tgtEl>
                                        <p:attrNameLst>
                                          <p:attrName>ppt_x</p:attrName>
                                          <p:attrName>ppt_y</p:attrName>
                                        </p:attrNameLst>
                                      </p:cBhvr>
                                      <p:rCtr x="12617" y="-9792"/>
                                    </p:animMotion>
                                  </p:childTnLst>
                                </p:cTn>
                              </p:par>
                              <p:par>
                                <p:cTn id="12" presetID="42" presetClass="path" presetSubtype="0" accel="50000" decel="50000" fill="hold" grpId="0" nodeType="withEffect">
                                  <p:stCondLst>
                                    <p:cond delay="2250"/>
                                  </p:stCondLst>
                                  <p:childTnLst>
                                    <p:animMotion origin="layout" path="M 2.70833E-6 2.59259E-6 L -0.29167 0.32129 " pathEditMode="relative" rAng="0" ptsTypes="AA">
                                      <p:cBhvr>
                                        <p:cTn id="13" dur="2000" fill="hold"/>
                                        <p:tgtEl>
                                          <p:spTgt spid="20"/>
                                        </p:tgtEl>
                                        <p:attrNameLst>
                                          <p:attrName>ppt_x</p:attrName>
                                          <p:attrName>ppt_y</p:attrName>
                                        </p:attrNameLst>
                                      </p:cBhvr>
                                      <p:rCtr x="-14583" y="16065"/>
                                    </p:animMotion>
                                  </p:childTnLst>
                                </p:cTn>
                              </p:par>
                              <p:par>
                                <p:cTn id="14" presetID="42" presetClass="path" presetSubtype="0" accel="50000" decel="50000" fill="hold" grpId="0" nodeType="withEffect">
                                  <p:stCondLst>
                                    <p:cond delay="2250"/>
                                  </p:stCondLst>
                                  <p:childTnLst>
                                    <p:animMotion origin="layout" path="M -1.45833E-6 -2.22222E-6 L 0.33698 0.16713 " pathEditMode="relative" rAng="0" ptsTypes="AA">
                                      <p:cBhvr>
                                        <p:cTn id="15" dur="2000" fill="hold"/>
                                        <p:tgtEl>
                                          <p:spTgt spid="21"/>
                                        </p:tgtEl>
                                        <p:attrNameLst>
                                          <p:attrName>ppt_x</p:attrName>
                                          <p:attrName>ppt_y</p:attrName>
                                        </p:attrNameLst>
                                      </p:cBhvr>
                                      <p:rCtr x="16849" y="8356"/>
                                    </p:animMotion>
                                  </p:childTnLst>
                                </p:cTn>
                              </p:par>
                              <p:par>
                                <p:cTn id="16" presetID="10" presetClass="exit" presetSubtype="0" fill="hold" grpId="0" nodeType="withEffect">
                                  <p:stCondLst>
                                    <p:cond delay="2500"/>
                                  </p:stCondLst>
                                  <p:childTnLst>
                                    <p:animEffect transition="out" filter="fad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par>
                                <p:cTn id="19" presetID="10" presetClass="exit" presetSubtype="0" fill="hold" grpId="0" nodeType="withEffect">
                                  <p:stCondLst>
                                    <p:cond delay="250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xit" presetSubtype="0" fill="hold" grpId="0" nodeType="withEffect">
                                  <p:stCondLst>
                                    <p:cond delay="250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10" presetClass="exit" presetSubtype="0" fill="hold" grpId="0" nodeType="withEffect">
                                  <p:stCondLst>
                                    <p:cond delay="250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grpId="1" nodeType="withEffect">
                                  <p:stCondLst>
                                    <p:cond delay="375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xit" presetSubtype="0" fill="hold" grpId="1" nodeType="withEffect">
                                  <p:stCondLst>
                                    <p:cond delay="375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1" nodeType="withEffect">
                                  <p:stCondLst>
                                    <p:cond delay="375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1" nodeType="withEffect">
                                  <p:stCondLst>
                                    <p:cond delay="375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10" presetClass="entr" presetSubtype="0" fill="hold" grpId="0" nodeType="withEffect">
                                  <p:stCondLst>
                                    <p:cond delay="375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par>
                                <p:cTn id="43" presetID="10" presetClass="entr" presetSubtype="0" fill="hold" grpId="0" nodeType="withEffect">
                                  <p:stCondLst>
                                    <p:cond delay="375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childTnLst>
                                </p:cTn>
                              </p:par>
                              <p:par>
                                <p:cTn id="46" presetID="10" presetClass="entr" presetSubtype="0" fill="hold" grpId="0" nodeType="withEffect">
                                  <p:stCondLst>
                                    <p:cond delay="375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childTnLst>
                                </p:cTn>
                              </p:par>
                              <p:par>
                                <p:cTn id="49" presetID="10" presetClass="entr" presetSubtype="0" fill="hold" grpId="0" nodeType="withEffect">
                                  <p:stCondLst>
                                    <p:cond delay="375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childTnLst>
                                </p:cTn>
                              </p:par>
                              <p:par>
                                <p:cTn id="52" presetID="10" presetClass="entr" presetSubtype="0" fill="hold" nodeType="withEffect">
                                  <p:stCondLst>
                                    <p:cond delay="375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37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childTnLst>
                                </p:cTn>
                              </p:par>
                              <p:par>
                                <p:cTn id="58" presetID="10" presetClass="entr" presetSubtype="0" fill="hold" nodeType="withEffect">
                                  <p:stCondLst>
                                    <p:cond delay="375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childTnLst>
                                </p:cTn>
                              </p:par>
                              <p:par>
                                <p:cTn id="61" presetID="10" presetClass="entr" presetSubtype="0" fill="hold" nodeType="withEffect">
                                  <p:stCondLst>
                                    <p:cond delay="375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p:bldP spid="23" grpId="0"/>
      <p:bldP spid="24" grpId="0"/>
      <p:bldP spid="25" grpId="0"/>
      <p:bldP spid="29" grpId="0"/>
      <p:bldP spid="30" grpId="0"/>
      <p:bldP spid="36" grpId="0"/>
      <p:bldP spid="38"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Design for </a:t>
            </a:r>
            <a:r>
              <a:rPr lang="fr-CA" dirty="0" err="1">
                <a:solidFill>
                  <a:srgbClr val="14455C"/>
                </a:solidFill>
              </a:rPr>
              <a:t>Activities</a:t>
            </a:r>
            <a:r>
              <a:rPr lang="fr-CA" dirty="0">
                <a:solidFill>
                  <a:srgbClr val="14455C"/>
                </a:solidFill>
              </a:rPr>
              <a:t>  </a:t>
            </a:r>
            <a:r>
              <a:rPr lang="en-CA" sz="2200" i="1" dirty="0" err="1">
                <a:solidFill>
                  <a:srgbClr val="FFFFFF">
                    <a:lumMod val="75000"/>
                  </a:srgbClr>
                </a:solidFill>
              </a:rPr>
              <a:t>Concevoir</a:t>
            </a:r>
            <a:r>
              <a:rPr lang="en-CA" sz="2200" i="1" dirty="0">
                <a:solidFill>
                  <a:srgbClr val="FFFFFF">
                    <a:lumMod val="75000"/>
                  </a:srgbClr>
                </a:solidFill>
              </a:rPr>
              <a:t> pour les </a:t>
            </a:r>
            <a:r>
              <a:rPr lang="en-CA" sz="2200" i="1" dirty="0" err="1">
                <a:solidFill>
                  <a:srgbClr val="FFFFFF">
                    <a:lumMod val="75000"/>
                  </a:srgbClr>
                </a:solidFill>
              </a:rPr>
              <a:t>activités</a:t>
            </a:r>
            <a:r>
              <a:rPr lang="en-CA" sz="2200" i="1" dirty="0">
                <a:solidFill>
                  <a:srgbClr val="FFFFFF">
                    <a:lumMod val="75000"/>
                  </a:srgbClr>
                </a:solidFill>
              </a:rPr>
              <a:t> </a:t>
            </a:r>
            <a:endParaRPr lang="en-CA" dirty="0">
              <a:solidFill>
                <a:srgbClr val="14455C"/>
              </a:solidFill>
            </a:endParaRPr>
          </a:p>
        </p:txBody>
      </p:sp>
      <p:pic>
        <p:nvPicPr>
          <p:cNvPr id="4" name="Image 3" descr="Image showing a traditional workstation, where we make our telephone calls, do our focused work, have a quick chat with co-workers and perform other daily tasks." title="Image of a traditional workstation"/>
          <p:cNvPicPr>
            <a:picLocks noChangeAspect="1"/>
          </p:cNvPicPr>
          <p:nvPr/>
        </p:nvPicPr>
        <p:blipFill>
          <a:blip r:embed="rId3"/>
          <a:stretch>
            <a:fillRect/>
          </a:stretch>
        </p:blipFill>
        <p:spPr>
          <a:xfrm>
            <a:off x="2695419" y="1820310"/>
            <a:ext cx="6633023" cy="3792041"/>
          </a:xfrm>
          <a:prstGeom prst="rect">
            <a:avLst/>
          </a:prstGeom>
        </p:spPr>
      </p:pic>
      <p:sp>
        <p:nvSpPr>
          <p:cNvPr id="6" name="Rectangle 5"/>
          <p:cNvSpPr/>
          <p:nvPr/>
        </p:nvSpPr>
        <p:spPr>
          <a:xfrm>
            <a:off x="649922" y="715060"/>
            <a:ext cx="518983" cy="506627"/>
          </a:xfrm>
          <a:prstGeom prst="rect">
            <a:avLst/>
          </a:prstGeom>
          <a:solidFill>
            <a:srgbClr val="CBE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1593782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Zone by </a:t>
            </a:r>
            <a:r>
              <a:rPr lang="fr-CA" dirty="0" err="1">
                <a:solidFill>
                  <a:srgbClr val="14455C"/>
                </a:solidFill>
              </a:rPr>
              <a:t>Function</a:t>
            </a:r>
            <a:r>
              <a:rPr lang="fr-CA" dirty="0">
                <a:solidFill>
                  <a:srgbClr val="14455C"/>
                </a:solidFill>
              </a:rPr>
              <a:t>  </a:t>
            </a:r>
            <a:r>
              <a:rPr lang="en-CA" sz="2200" i="1" dirty="0" err="1">
                <a:solidFill>
                  <a:srgbClr val="FFFFFF">
                    <a:lumMod val="75000"/>
                  </a:srgbClr>
                </a:solidFill>
              </a:rPr>
              <a:t>Diviser</a:t>
            </a:r>
            <a:r>
              <a:rPr lang="en-CA" sz="2200" i="1" dirty="0">
                <a:solidFill>
                  <a:srgbClr val="FFFFFF">
                    <a:lumMod val="75000"/>
                  </a:srgbClr>
                </a:solidFill>
              </a:rPr>
              <a:t> par </a:t>
            </a:r>
            <a:r>
              <a:rPr lang="en-CA" sz="2200" i="1" dirty="0" err="1">
                <a:solidFill>
                  <a:srgbClr val="FFFFFF">
                    <a:lumMod val="75000"/>
                  </a:srgbClr>
                </a:solidFill>
              </a:rPr>
              <a:t>fonction</a:t>
            </a:r>
            <a:endParaRPr lang="en-CA" dirty="0">
              <a:solidFill>
                <a:srgbClr val="14455C"/>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9242" y="2546950"/>
            <a:ext cx="2573352" cy="1624218"/>
          </a:xfrm>
          <a:prstGeom prst="rect">
            <a:avLst/>
          </a:prstGeom>
        </p:spPr>
      </p:pic>
      <p:sp>
        <p:nvSpPr>
          <p:cNvPr id="6" name="Rectangle 5">
            <a:extLst>
              <a:ext uri="{FF2B5EF4-FFF2-40B4-BE49-F238E27FC236}">
                <a16:creationId xmlns:a16="http://schemas.microsoft.com/office/drawing/2014/main" id="{484B5CD7-1CF5-407C-8128-4731DDBDA818}"/>
              </a:ext>
            </a:extLst>
          </p:cNvPr>
          <p:cNvSpPr/>
          <p:nvPr/>
        </p:nvSpPr>
        <p:spPr>
          <a:xfrm>
            <a:off x="8981404" y="4128464"/>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CB6A0"/>
                </a:solidFill>
                <a:cs typeface="Arial" panose="020B0604020202020204" pitchFamily="34" charset="0"/>
              </a:rPr>
              <a:t>TRADITIONAL WORKSTATION</a:t>
            </a:r>
          </a:p>
        </p:txBody>
      </p:sp>
      <p:sp>
        <p:nvSpPr>
          <p:cNvPr id="7" name="Rectangle 6">
            <a:extLst>
              <a:ext uri="{FF2B5EF4-FFF2-40B4-BE49-F238E27FC236}">
                <a16:creationId xmlns:a16="http://schemas.microsoft.com/office/drawing/2014/main" id="{484B5CD7-1CF5-407C-8128-4731DDBDA818}"/>
              </a:ext>
            </a:extLst>
          </p:cNvPr>
          <p:cNvSpPr/>
          <p:nvPr/>
        </p:nvSpPr>
        <p:spPr>
          <a:xfrm>
            <a:off x="7313076" y="2862838"/>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INTERACTIVE ZONE</a:t>
            </a:r>
          </a:p>
        </p:txBody>
      </p:sp>
      <p:pic>
        <p:nvPicPr>
          <p:cNvPr id="8" name="Picture 7"/>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41864" y="1370508"/>
            <a:ext cx="7118431" cy="4853089"/>
          </a:xfrm>
          <a:prstGeom prst="rect">
            <a:avLst/>
          </a:prstGeom>
        </p:spPr>
      </p:pic>
      <p:cxnSp>
        <p:nvCxnSpPr>
          <p:cNvPr id="9" name="Straight Connector 8"/>
          <p:cNvCxnSpPr>
            <a:stCxn id="29" idx="6"/>
          </p:cNvCxnSpPr>
          <p:nvPr/>
        </p:nvCxnSpPr>
        <p:spPr>
          <a:xfrm flipV="1">
            <a:off x="2417879" y="1814065"/>
            <a:ext cx="4899064" cy="342900"/>
          </a:xfrm>
          <a:prstGeom prst="line">
            <a:avLst/>
          </a:prstGeom>
          <a:ln w="19050">
            <a:solidFill>
              <a:srgbClr val="4D799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8" idx="6"/>
            <a:endCxn id="7" idx="1"/>
          </p:cNvCxnSpPr>
          <p:nvPr/>
        </p:nvCxnSpPr>
        <p:spPr>
          <a:xfrm flipV="1">
            <a:off x="6103770" y="3292841"/>
            <a:ext cx="1209306" cy="3534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1" idx="6"/>
          </p:cNvCxnSpPr>
          <p:nvPr/>
        </p:nvCxnSpPr>
        <p:spPr>
          <a:xfrm flipV="1">
            <a:off x="4437600" y="4988469"/>
            <a:ext cx="2864811" cy="53329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84B5CD7-1CF5-407C-8128-4731DDBDA818}"/>
              </a:ext>
            </a:extLst>
          </p:cNvPr>
          <p:cNvSpPr/>
          <p:nvPr/>
        </p:nvSpPr>
        <p:spPr>
          <a:xfrm>
            <a:off x="7313076" y="1327344"/>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QUIET ZONE</a:t>
            </a:r>
          </a:p>
        </p:txBody>
      </p:sp>
      <p:sp>
        <p:nvSpPr>
          <p:cNvPr id="13" name="Rectangle 12">
            <a:extLst>
              <a:ext uri="{FF2B5EF4-FFF2-40B4-BE49-F238E27FC236}">
                <a16:creationId xmlns:a16="http://schemas.microsoft.com/office/drawing/2014/main" id="{484B5CD7-1CF5-407C-8128-4731DDBDA818}"/>
              </a:ext>
            </a:extLst>
          </p:cNvPr>
          <p:cNvSpPr/>
          <p:nvPr/>
        </p:nvSpPr>
        <p:spPr>
          <a:xfrm>
            <a:off x="7313076" y="4555379"/>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TRANSITIONAL ZONE</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5734" y="1958447"/>
            <a:ext cx="1373730" cy="867055"/>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8629" y="1727654"/>
            <a:ext cx="1189756" cy="1125811"/>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1473" y="1921604"/>
            <a:ext cx="1460125" cy="935270"/>
          </a:xfrm>
          <a:prstGeom prst="rect">
            <a:avLst/>
          </a:prstGeom>
        </p:spPr>
      </p:pic>
      <p:grpSp>
        <p:nvGrpSpPr>
          <p:cNvPr id="17" name="Group 16"/>
          <p:cNvGrpSpPr/>
          <p:nvPr/>
        </p:nvGrpSpPr>
        <p:grpSpPr>
          <a:xfrm>
            <a:off x="10262583" y="3413525"/>
            <a:ext cx="1837128" cy="1029422"/>
            <a:chOff x="5014852" y="1508368"/>
            <a:chExt cx="1837128" cy="1029422"/>
          </a:xfrm>
        </p:grpSpPr>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14852" y="1508368"/>
              <a:ext cx="1675118" cy="969109"/>
            </a:xfrm>
            <a:prstGeom prst="rect">
              <a:avLst/>
            </a:prstGeom>
          </p:spPr>
        </p:pic>
        <p:sp>
          <p:nvSpPr>
            <p:cNvPr id="19" name="Oval 18"/>
            <p:cNvSpPr/>
            <p:nvPr/>
          </p:nvSpPr>
          <p:spPr>
            <a:xfrm>
              <a:off x="6439878" y="2354838"/>
              <a:ext cx="412102" cy="1829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grpSp>
      <p:pic>
        <p:nvPicPr>
          <p:cNvPr id="20" name="Picture 1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5889" y="3507988"/>
            <a:ext cx="1174448" cy="86695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65631" y="3498610"/>
            <a:ext cx="1379147" cy="885714"/>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5796" y="5209850"/>
            <a:ext cx="1324478" cy="763259"/>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3659" y="5209850"/>
            <a:ext cx="1077696" cy="771011"/>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44778" y="5238235"/>
            <a:ext cx="1293692" cy="816538"/>
          </a:xfrm>
          <a:prstGeom prst="rect">
            <a:avLst/>
          </a:prstGeom>
        </p:spPr>
      </p:pic>
      <p:sp>
        <p:nvSpPr>
          <p:cNvPr id="25" name="Oval 24"/>
          <p:cNvSpPr/>
          <p:nvPr/>
        </p:nvSpPr>
        <p:spPr>
          <a:xfrm>
            <a:off x="9476840" y="3052647"/>
            <a:ext cx="568938" cy="568938"/>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6" name="Oval 25"/>
          <p:cNvSpPr/>
          <p:nvPr/>
        </p:nvSpPr>
        <p:spPr>
          <a:xfrm>
            <a:off x="10306739" y="2482618"/>
            <a:ext cx="568938" cy="568938"/>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7" name="Oval 26"/>
          <p:cNvSpPr/>
          <p:nvPr/>
        </p:nvSpPr>
        <p:spPr>
          <a:xfrm>
            <a:off x="11210054" y="3016733"/>
            <a:ext cx="568938" cy="568938"/>
          </a:xfrm>
          <a:prstGeom prst="ellipse">
            <a:avLst/>
          </a:prstGeom>
          <a:solidFill>
            <a:schemeClr val="accent4">
              <a:alpha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8" name="Oval 27"/>
          <p:cNvSpPr/>
          <p:nvPr/>
        </p:nvSpPr>
        <p:spPr>
          <a:xfrm>
            <a:off x="5417970" y="3303393"/>
            <a:ext cx="685800" cy="685800"/>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9" name="Oval 28"/>
          <p:cNvSpPr/>
          <p:nvPr/>
        </p:nvSpPr>
        <p:spPr>
          <a:xfrm>
            <a:off x="1732079" y="1814065"/>
            <a:ext cx="685800" cy="685800"/>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0" name="Oval 29"/>
          <p:cNvSpPr/>
          <p:nvPr/>
        </p:nvSpPr>
        <p:spPr>
          <a:xfrm>
            <a:off x="10306407" y="3499197"/>
            <a:ext cx="566928" cy="566928"/>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1" name="Oval 30"/>
          <p:cNvSpPr/>
          <p:nvPr/>
        </p:nvSpPr>
        <p:spPr>
          <a:xfrm>
            <a:off x="3751800" y="5210038"/>
            <a:ext cx="685800" cy="623455"/>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cxnSp>
        <p:nvCxnSpPr>
          <p:cNvPr id="32" name="Straight Connector 31">
            <a:extLst>
              <a:ext uri="{FF2B5EF4-FFF2-40B4-BE49-F238E27FC236}">
                <a16:creationId xmlns:a16="http://schemas.microsoft.com/office/drawing/2014/main" id="{DBC7E3AF-0936-43E4-890D-E0AAA82C8492}"/>
              </a:ext>
            </a:extLst>
          </p:cNvPr>
          <p:cNvCxnSpPr>
            <a:cxnSpLocks/>
            <a:stCxn id="33" idx="6"/>
          </p:cNvCxnSpPr>
          <p:nvPr/>
        </p:nvCxnSpPr>
        <p:spPr>
          <a:xfrm>
            <a:off x="5417970" y="4787075"/>
            <a:ext cx="1898973" cy="20139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C135B14-4DD7-4FC0-942A-62422C8E9BED}"/>
              </a:ext>
            </a:extLst>
          </p:cNvPr>
          <p:cNvSpPr/>
          <p:nvPr/>
        </p:nvSpPr>
        <p:spPr>
          <a:xfrm>
            <a:off x="4732170" y="4475347"/>
            <a:ext cx="685800" cy="623455"/>
          </a:xfrm>
          <a:prstGeom prst="ellipse">
            <a:avLst/>
          </a:prstGeom>
          <a:solidFill>
            <a:schemeClr val="accent4">
              <a:alpha val="6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4" name="Oval 33"/>
          <p:cNvSpPr/>
          <p:nvPr/>
        </p:nvSpPr>
        <p:spPr>
          <a:xfrm>
            <a:off x="11558217" y="4240331"/>
            <a:ext cx="633783" cy="215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6" name="Rectangle 35"/>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21022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2500"/>
                                  </p:stCondLst>
                                  <p:childTnLst>
                                    <p:animEffect transition="out" filter="fade">
                                      <p:cBhvr>
                                        <p:cTn id="9" dur="750"/>
                                        <p:tgtEl>
                                          <p:spTgt spid="5"/>
                                        </p:tgtEl>
                                      </p:cBhvr>
                                    </p:animEffect>
                                    <p:set>
                                      <p:cBhvr>
                                        <p:cTn id="10" dur="1" fill="hold">
                                          <p:stCondLst>
                                            <p:cond delay="749"/>
                                          </p:stCondLst>
                                        </p:cTn>
                                        <p:tgtEl>
                                          <p:spTgt spid="5"/>
                                        </p:tgtEl>
                                        <p:attrNameLst>
                                          <p:attrName>style.visibility</p:attrName>
                                        </p:attrNameLst>
                                      </p:cBhvr>
                                      <p:to>
                                        <p:strVal val="hidden"/>
                                      </p:to>
                                    </p:set>
                                  </p:childTnLst>
                                </p:cTn>
                              </p:par>
                              <p:par>
                                <p:cTn id="11" presetID="42" presetClass="path" presetSubtype="0" accel="50000" decel="50000" fill="hold" grpId="0" nodeType="withEffect">
                                  <p:stCondLst>
                                    <p:cond delay="1500"/>
                                  </p:stCondLst>
                                  <p:childTnLst>
                                    <p:animMotion origin="layout" path="M 2.08333E-7 -2.22222E-6 L -0.69818 -0.08842 " pathEditMode="relative" rAng="0" ptsTypes="AA">
                                      <p:cBhvr>
                                        <p:cTn id="12" dur="2000" fill="hold"/>
                                        <p:tgtEl>
                                          <p:spTgt spid="26"/>
                                        </p:tgtEl>
                                        <p:attrNameLst>
                                          <p:attrName>ppt_x</p:attrName>
                                          <p:attrName>ppt_y</p:attrName>
                                        </p:attrNameLst>
                                      </p:cBhvr>
                                      <p:rCtr x="-34909" y="-4421"/>
                                    </p:animMotion>
                                  </p:childTnLst>
                                  <p:subTnLst>
                                    <p:set>
                                      <p:cBhvr override="childStyle">
                                        <p:cTn dur="1" fill="hold" display="0" masterRel="sameClick" afterEffect="1">
                                          <p:stCondLst>
                                            <p:cond evt="end" delay="0">
                                              <p:tn val="11"/>
                                            </p:cond>
                                          </p:stCondLst>
                                        </p:cTn>
                                        <p:tgtEl>
                                          <p:spTgt spid="26"/>
                                        </p:tgtEl>
                                        <p:attrNameLst>
                                          <p:attrName>style.visibility</p:attrName>
                                        </p:attrNameLst>
                                      </p:cBhvr>
                                      <p:to>
                                        <p:strVal val="hidden"/>
                                      </p:to>
                                    </p:set>
                                  </p:subTnLst>
                                </p:cTn>
                              </p:par>
                              <p:par>
                                <p:cTn id="13" presetID="10" presetClass="exit" presetSubtype="0" fill="hold" grpId="1" nodeType="withEffect">
                                  <p:stCondLst>
                                    <p:cond delay="300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10" presetClass="entr" presetSubtype="0" fill="hold" grpId="0" nodeType="withEffect">
                                  <p:stCondLst>
                                    <p:cond delay="37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 presetClass="entr" presetSubtype="0" fill="hold" grpId="0" nodeType="withEffect">
                                  <p:stCondLst>
                                    <p:cond delay="3000"/>
                                  </p:stCondLst>
                                  <p:childTnLst>
                                    <p:set>
                                      <p:cBhvr>
                                        <p:cTn id="20" dur="1" fill="hold">
                                          <p:stCondLst>
                                            <p:cond delay="0"/>
                                          </p:stCondLst>
                                        </p:cTn>
                                        <p:tgtEl>
                                          <p:spTgt spid="29"/>
                                        </p:tgtEl>
                                        <p:attrNameLst>
                                          <p:attrName>style.visibility</p:attrName>
                                        </p:attrNameLst>
                                      </p:cBhvr>
                                      <p:to>
                                        <p:strVal val="visible"/>
                                      </p:to>
                                    </p:set>
                                  </p:childTnLst>
                                </p:cTn>
                              </p:par>
                              <p:par>
                                <p:cTn id="21" presetID="10" presetClass="entr" presetSubtype="0" fill="hold" nodeType="withEffect">
                                  <p:stCondLst>
                                    <p:cond delay="3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950"/>
                                        <p:tgtEl>
                                          <p:spTgt spid="9"/>
                                        </p:tgtEl>
                                      </p:cBhvr>
                                    </p:animEffect>
                                  </p:childTnLst>
                                </p:cTn>
                              </p:par>
                              <p:par>
                                <p:cTn id="24" presetID="42" presetClass="path" presetSubtype="0" accel="50000" decel="50000" fill="hold" grpId="0" nodeType="withEffect">
                                  <p:stCondLst>
                                    <p:cond delay="1500"/>
                                  </p:stCondLst>
                                  <p:childTnLst>
                                    <p:animMotion origin="layout" path="M -1.04167E-6 -4.07407E-6 L -0.32604 0.05348 " pathEditMode="relative" rAng="0" ptsTypes="AA">
                                      <p:cBhvr>
                                        <p:cTn id="25" dur="2000" fill="hold"/>
                                        <p:tgtEl>
                                          <p:spTgt spid="25"/>
                                        </p:tgtEl>
                                        <p:attrNameLst>
                                          <p:attrName>ppt_x</p:attrName>
                                          <p:attrName>ppt_y</p:attrName>
                                        </p:attrNameLst>
                                      </p:cBhvr>
                                      <p:rCtr x="-16302" y="2662"/>
                                    </p:animMotion>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par>
                                <p:cTn id="26" presetID="10" presetClass="exit" presetSubtype="0" fill="hold" grpId="1" nodeType="withEffect">
                                  <p:stCondLst>
                                    <p:cond delay="3000"/>
                                  </p:stCondLst>
                                  <p:childTnLst>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10" presetClass="entr" presetSubtype="0" fill="hold" grpId="0" nodeType="withEffect">
                                  <p:stCondLst>
                                    <p:cond delay="37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par>
                                <p:cTn id="32" presetID="1" presetClass="entr" presetSubtype="0" fill="hold" grpId="0" nodeType="withEffect">
                                  <p:stCondLst>
                                    <p:cond delay="3250"/>
                                  </p:stCondLst>
                                  <p:childTnLst>
                                    <p:set>
                                      <p:cBhvr>
                                        <p:cTn id="33" dur="1" fill="hold">
                                          <p:stCondLst>
                                            <p:cond delay="0"/>
                                          </p:stCondLst>
                                        </p:cTn>
                                        <p:tgtEl>
                                          <p:spTgt spid="28"/>
                                        </p:tgtEl>
                                        <p:attrNameLst>
                                          <p:attrName>style.visibility</p:attrName>
                                        </p:attrNameLst>
                                      </p:cBhvr>
                                      <p:to>
                                        <p:strVal val="visible"/>
                                      </p:to>
                                    </p:set>
                                  </p:childTnLst>
                                </p:cTn>
                              </p:par>
                              <p:par>
                                <p:cTn id="34" presetID="10" presetClass="entr" presetSubtype="0" fill="hold" nodeType="withEffect">
                                  <p:stCondLst>
                                    <p:cond delay="3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par>
                                <p:cTn id="37" presetID="42" presetClass="path" presetSubtype="0" accel="50000" decel="50000" fill="hold" grpId="0" nodeType="withEffect">
                                  <p:stCondLst>
                                    <p:cond delay="1500"/>
                                  </p:stCondLst>
                                  <p:childTnLst>
                                    <p:animMotion origin="layout" path="M 4.16667E-7 1.11111E-6 L -0.5349 0.2537 " pathEditMode="relative" rAng="0" ptsTypes="AA">
                                      <p:cBhvr>
                                        <p:cTn id="38" dur="2000" fill="hold"/>
                                        <p:tgtEl>
                                          <p:spTgt spid="30"/>
                                        </p:tgtEl>
                                        <p:attrNameLst>
                                          <p:attrName>ppt_x</p:attrName>
                                          <p:attrName>ppt_y</p:attrName>
                                        </p:attrNameLst>
                                      </p:cBhvr>
                                      <p:rCtr x="-26745" y="12685"/>
                                    </p:animMotion>
                                  </p:childTnLst>
                                  <p:subTnLst>
                                    <p:set>
                                      <p:cBhvr override="childStyle">
                                        <p:cTn dur="1" fill="hold" display="0" masterRel="sameClick" afterEffect="1">
                                          <p:stCondLst>
                                            <p:cond evt="end" delay="0">
                                              <p:tn val="37"/>
                                            </p:cond>
                                          </p:stCondLst>
                                        </p:cTn>
                                        <p:tgtEl>
                                          <p:spTgt spid="30"/>
                                        </p:tgtEl>
                                        <p:attrNameLst>
                                          <p:attrName>style.visibility</p:attrName>
                                        </p:attrNameLst>
                                      </p:cBhvr>
                                      <p:to>
                                        <p:strVal val="hidden"/>
                                      </p:to>
                                    </p:set>
                                  </p:subTnLst>
                                </p:cTn>
                              </p:par>
                              <p:par>
                                <p:cTn id="39" presetID="42" presetClass="path" presetSubtype="0" accel="50000" decel="50000" fill="hold" grpId="0" nodeType="withEffect">
                                  <p:stCondLst>
                                    <p:cond delay="1500"/>
                                  </p:stCondLst>
                                  <p:childTnLst>
                                    <p:animMotion origin="layout" path="M 1.66667E-6 0 L -0.51888 0.21157 " pathEditMode="relative" rAng="0" ptsTypes="AA">
                                      <p:cBhvr>
                                        <p:cTn id="40" dur="2000" fill="hold"/>
                                        <p:tgtEl>
                                          <p:spTgt spid="27"/>
                                        </p:tgtEl>
                                        <p:attrNameLst>
                                          <p:attrName>ppt_x</p:attrName>
                                          <p:attrName>ppt_y</p:attrName>
                                        </p:attrNameLst>
                                      </p:cBhvr>
                                      <p:rCtr x="-25951" y="10579"/>
                                    </p:animMotion>
                                  </p:childTnLst>
                                  <p:subTnLst>
                                    <p:set>
                                      <p:cBhvr override="childStyle">
                                        <p:cTn dur="1" fill="hold" display="0" masterRel="sameClick" afterEffect="1">
                                          <p:stCondLst>
                                            <p:cond evt="end" delay="0">
                                              <p:tn val="39"/>
                                            </p:cond>
                                          </p:stCondLst>
                                        </p:cTn>
                                        <p:tgtEl>
                                          <p:spTgt spid="27"/>
                                        </p:tgtEl>
                                        <p:attrNameLst>
                                          <p:attrName>style.visibility</p:attrName>
                                        </p:attrNameLst>
                                      </p:cBhvr>
                                      <p:to>
                                        <p:strVal val="hidden"/>
                                      </p:to>
                                    </p:set>
                                  </p:subTnLst>
                                </p:cTn>
                              </p:par>
                              <p:par>
                                <p:cTn id="41" presetID="10" presetClass="exit" presetSubtype="0" fill="hold" grpId="1" nodeType="withEffect">
                                  <p:stCondLst>
                                    <p:cond delay="300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xit" presetSubtype="0" fill="hold" grpId="1" nodeType="withEffect">
                                  <p:stCondLst>
                                    <p:cond delay="300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ntr" presetSubtype="0" fill="hold" grpId="0" nodeType="withEffect">
                                  <p:stCondLst>
                                    <p:cond delay="375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par>
                                <p:cTn id="50" presetID="1" presetClass="entr" presetSubtype="0" fill="hold" grpId="0" nodeType="withEffect">
                                  <p:stCondLst>
                                    <p:cond delay="3250"/>
                                  </p:stCondLst>
                                  <p:childTnLst>
                                    <p:set>
                                      <p:cBhvr>
                                        <p:cTn id="51" dur="1" fill="hold">
                                          <p:stCondLst>
                                            <p:cond delay="0"/>
                                          </p:stCondLst>
                                        </p:cTn>
                                        <p:tgtEl>
                                          <p:spTgt spid="31"/>
                                        </p:tgtEl>
                                        <p:attrNameLst>
                                          <p:attrName>style.visibility</p:attrName>
                                        </p:attrNameLst>
                                      </p:cBhvr>
                                      <p:to>
                                        <p:strVal val="visible"/>
                                      </p:to>
                                    </p:set>
                                  </p:childTnLst>
                                </p:cTn>
                              </p:par>
                              <p:par>
                                <p:cTn id="52" presetID="10" presetClass="entr" presetSubtype="0" fill="hold" nodeType="withEffect">
                                  <p:stCondLst>
                                    <p:cond delay="35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nodeType="withEffect">
                                  <p:stCondLst>
                                    <p:cond delay="50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childTnLst>
                                </p:cTn>
                              </p:par>
                              <p:par>
                                <p:cTn id="58" presetID="10" presetClass="entr" presetSubtype="0" fill="hold" nodeType="withEffect">
                                  <p:stCondLst>
                                    <p:cond delay="500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par>
                                <p:cTn id="61" presetID="10" presetClass="entr" presetSubtype="0"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ntr" presetSubtype="0" fill="hold" nodeType="withEffect">
                                  <p:stCondLst>
                                    <p:cond delay="50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childTnLst>
                                </p:cTn>
                              </p:par>
                              <p:par>
                                <p:cTn id="67" presetID="10" presetClass="entr" presetSubtype="0" fill="hold" nodeType="withEffect">
                                  <p:stCondLst>
                                    <p:cond delay="500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par>
                                <p:cTn id="70" presetID="10" presetClass="entr" presetSubtype="0" fill="hold" nodeType="withEffect">
                                  <p:stCondLst>
                                    <p:cond delay="500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childTnLst>
                                </p:cTn>
                              </p:par>
                              <p:par>
                                <p:cTn id="73" presetID="10" presetClass="entr" presetSubtype="0" fill="hold" nodeType="withEffect">
                                  <p:stCondLst>
                                    <p:cond delay="500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childTnLst>
                                </p:cTn>
                              </p:par>
                              <p:par>
                                <p:cTn id="76" presetID="10" presetClass="entr" presetSubtype="0" fill="hold" nodeType="withEffect">
                                  <p:stCondLst>
                                    <p:cond delay="500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childTnLst>
                                </p:cTn>
                              </p:par>
                              <p:par>
                                <p:cTn id="79" presetID="10" presetClass="entr" presetSubtype="0" fill="hold" nodeType="withEffect">
                                  <p:stCondLst>
                                    <p:cond delay="500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childTnLst>
                                </p:cTn>
                              </p:par>
                              <p:par>
                                <p:cTn id="82" presetID="10" presetClass="entr" presetSubtype="0" fill="hold" nodeType="withEffect">
                                  <p:stCondLst>
                                    <p:cond delay="500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childTnLst>
                                </p:cTn>
                              </p:par>
                              <p:par>
                                <p:cTn id="85" presetID="1" presetClass="entr" presetSubtype="0" fill="hold" grpId="0" nodeType="withEffect">
                                  <p:stCondLst>
                                    <p:cond delay="3250"/>
                                  </p:stCondLst>
                                  <p:childTnLst>
                                    <p:set>
                                      <p:cBhvr>
                                        <p:cTn id="86" dur="1" fill="hold">
                                          <p:stCondLst>
                                            <p:cond delay="0"/>
                                          </p:stCondLst>
                                        </p:cTn>
                                        <p:tgtEl>
                                          <p:spTgt spid="33"/>
                                        </p:tgtEl>
                                        <p:attrNameLst>
                                          <p:attrName>style.visibility</p:attrName>
                                        </p:attrNameLst>
                                      </p:cBhvr>
                                      <p:to>
                                        <p:strVal val="visible"/>
                                      </p:to>
                                    </p:set>
                                  </p:childTnLst>
                                </p:cTn>
                              </p:par>
                              <p:par>
                                <p:cTn id="87" presetID="10" presetClass="entr" presetSubtype="0" fill="hold" nodeType="withEffect">
                                  <p:stCondLst>
                                    <p:cond delay="350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25" grpId="0" animBg="1"/>
      <p:bldP spid="25" grpId="1" animBg="1"/>
      <p:bldP spid="26" grpId="0" animBg="1"/>
      <p:bldP spid="26" grpId="1" animBg="1"/>
      <p:bldP spid="27" grpId="0" animBg="1"/>
      <p:bldP spid="27" grpId="1" animBg="1"/>
      <p:bldP spid="28" grpId="0" animBg="1"/>
      <p:bldP spid="29" grpId="0" animBg="1"/>
      <p:bldP spid="30" grpId="0" animBg="1"/>
      <p:bldP spid="30" grpId="1" animBg="1"/>
      <p:bldP spid="31" grpId="0" animBg="1"/>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Zone by </a:t>
            </a:r>
            <a:r>
              <a:rPr lang="fr-CA" dirty="0" err="1">
                <a:solidFill>
                  <a:srgbClr val="14455C"/>
                </a:solidFill>
              </a:rPr>
              <a:t>Function</a:t>
            </a:r>
            <a:r>
              <a:rPr lang="fr-CA" dirty="0">
                <a:solidFill>
                  <a:srgbClr val="14455C"/>
                </a:solidFill>
              </a:rPr>
              <a:t> </a:t>
            </a:r>
            <a:r>
              <a:rPr lang="fr-CA" b="0" dirty="0">
                <a:solidFill>
                  <a:srgbClr val="14455C"/>
                </a:solidFill>
              </a:rPr>
              <a:t>(</a:t>
            </a:r>
            <a:r>
              <a:rPr lang="fr-CA" b="0" dirty="0" err="1">
                <a:solidFill>
                  <a:srgbClr val="14455C"/>
                </a:solidFill>
              </a:rPr>
              <a:t>cont’d</a:t>
            </a:r>
            <a:r>
              <a:rPr lang="fr-CA" b="0" dirty="0">
                <a:solidFill>
                  <a:srgbClr val="14455C"/>
                </a:solidFill>
              </a:rPr>
              <a:t>)</a:t>
            </a:r>
            <a:endParaRPr lang="en-CA" b="0"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2102" r="4456"/>
          <a:stretch/>
        </p:blipFill>
        <p:spPr>
          <a:xfrm>
            <a:off x="3145347" y="2215763"/>
            <a:ext cx="5860152" cy="3995240"/>
          </a:xfrm>
          <a:prstGeom prst="rect">
            <a:avLst/>
          </a:prstGeom>
          <a:noFill/>
          <a:ln>
            <a:noFill/>
          </a:ln>
        </p:spPr>
      </p:pic>
      <p:sp>
        <p:nvSpPr>
          <p:cNvPr id="45" name="Rectangle 44"/>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 name="Group 12"/>
          <p:cNvGrpSpPr/>
          <p:nvPr/>
        </p:nvGrpSpPr>
        <p:grpSpPr>
          <a:xfrm>
            <a:off x="3933318" y="1524603"/>
            <a:ext cx="685800" cy="707886"/>
            <a:chOff x="4223657" y="5583747"/>
            <a:chExt cx="685800" cy="707886"/>
          </a:xfrm>
        </p:grpSpPr>
        <p:sp>
          <p:nvSpPr>
            <p:cNvPr id="14" name="Isosceles Triangle 13"/>
            <p:cNvSpPr/>
            <p:nvPr/>
          </p:nvSpPr>
          <p:spPr>
            <a:xfrm>
              <a:off x="4223657" y="5607929"/>
              <a:ext cx="685800" cy="575535"/>
            </a:xfrm>
            <a:prstGeom prst="triangle">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4390971" y="5583747"/>
              <a:ext cx="3561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2A920"/>
                  </a:solidFill>
                  <a:effectLst/>
                  <a:uLnTx/>
                  <a:uFillTx/>
                  <a:latin typeface="Arial Rounded MT Bold" panose="020F0704030504030204" pitchFamily="34" charset="0"/>
                  <a:ea typeface="+mn-ea"/>
                  <a:cs typeface="+mn-cs"/>
                </a:rPr>
                <a:t>!</a:t>
              </a:r>
            </a:p>
          </p:txBody>
        </p:sp>
      </p:grpSp>
      <p:sp>
        <p:nvSpPr>
          <p:cNvPr id="16" name="Rectangle 15"/>
          <p:cNvSpPr/>
          <p:nvPr/>
        </p:nvSpPr>
        <p:spPr>
          <a:xfrm>
            <a:off x="4590825" y="1601100"/>
            <a:ext cx="385688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Zoning is imperative to cueing intended behaviors and mitigating sound and visual distractions</a:t>
            </a:r>
          </a:p>
        </p:txBody>
      </p:sp>
      <p:sp>
        <p:nvSpPr>
          <p:cNvPr id="20" name="Rounded Rectangle 19"/>
          <p:cNvSpPr/>
          <p:nvPr/>
        </p:nvSpPr>
        <p:spPr>
          <a:xfrm>
            <a:off x="669843" y="190168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20"/>
          <p:cNvSpPr txBox="1"/>
          <p:nvPr/>
        </p:nvSpPr>
        <p:spPr>
          <a:xfrm>
            <a:off x="763279" y="196691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DESIGNING FOR TRANSITION TOWARDS A QUIET ZONE</a:t>
            </a:r>
          </a:p>
        </p:txBody>
      </p:sp>
      <p:sp>
        <p:nvSpPr>
          <p:cNvPr id="28" name="Rounded Rectangle 27"/>
          <p:cNvSpPr/>
          <p:nvPr/>
        </p:nvSpPr>
        <p:spPr>
          <a:xfrm>
            <a:off x="669843" y="296385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3" name="Group 2"/>
          <p:cNvGrpSpPr/>
          <p:nvPr/>
        </p:nvGrpSpPr>
        <p:grpSpPr>
          <a:xfrm>
            <a:off x="1748785" y="2550281"/>
            <a:ext cx="216196" cy="334951"/>
            <a:chOff x="-7984314" y="3734089"/>
            <a:chExt cx="216196" cy="334951"/>
          </a:xfrm>
        </p:grpSpPr>
        <p:sp>
          <p:nvSpPr>
            <p:cNvPr id="29" name="Chevron 28"/>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30" name="Chevron 29"/>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47" name="TextBox 46"/>
          <p:cNvSpPr txBox="1"/>
          <p:nvPr/>
        </p:nvSpPr>
        <p:spPr>
          <a:xfrm>
            <a:off x="644922" y="3030544"/>
            <a:ext cx="2429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PROMPTS A BEHAVIOURAL CHANGE PERTAINING TO NOISE LEVELS</a:t>
            </a:r>
          </a:p>
        </p:txBody>
      </p:sp>
      <p:sp>
        <p:nvSpPr>
          <p:cNvPr id="51" name="Rounded Rectangle 50"/>
          <p:cNvSpPr/>
          <p:nvPr/>
        </p:nvSpPr>
        <p:spPr>
          <a:xfrm>
            <a:off x="669843" y="414725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52" name="TextBox 51"/>
          <p:cNvSpPr txBox="1"/>
          <p:nvPr/>
        </p:nvSpPr>
        <p:spPr>
          <a:xfrm>
            <a:off x="763279" y="4127820"/>
            <a:ext cx="21872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INCLUDING VISUAL CUES SUCH AS SCREENS AND ARCHITECTURAL ELEMENTS</a:t>
            </a:r>
          </a:p>
        </p:txBody>
      </p:sp>
      <p:sp>
        <p:nvSpPr>
          <p:cNvPr id="53" name="Rounded Rectangle 52"/>
          <p:cNvSpPr/>
          <p:nvPr/>
        </p:nvSpPr>
        <p:spPr>
          <a:xfrm>
            <a:off x="669843" y="520942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54" name="Group 53"/>
          <p:cNvGrpSpPr/>
          <p:nvPr/>
        </p:nvGrpSpPr>
        <p:grpSpPr>
          <a:xfrm>
            <a:off x="1748785" y="4795851"/>
            <a:ext cx="216196" cy="334951"/>
            <a:chOff x="-7984314" y="3734089"/>
            <a:chExt cx="216196" cy="334951"/>
          </a:xfrm>
        </p:grpSpPr>
        <p:sp>
          <p:nvSpPr>
            <p:cNvPr id="55" name="Chevron 54"/>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56" name="Chevron 55"/>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57" name="TextBox 56"/>
          <p:cNvSpPr txBox="1"/>
          <p:nvPr/>
        </p:nvSpPr>
        <p:spPr>
          <a:xfrm>
            <a:off x="712657" y="5267647"/>
            <a:ext cx="2288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GUIDES CIRCULATION AND DELINEATES ZONES</a:t>
            </a:r>
          </a:p>
        </p:txBody>
      </p:sp>
      <p:sp>
        <p:nvSpPr>
          <p:cNvPr id="58" name="Rounded Rectangle 57"/>
          <p:cNvSpPr/>
          <p:nvPr/>
        </p:nvSpPr>
        <p:spPr>
          <a:xfrm>
            <a:off x="9141021" y="190168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p:cNvSpPr txBox="1"/>
          <p:nvPr/>
        </p:nvSpPr>
        <p:spPr>
          <a:xfrm>
            <a:off x="9234457" y="196691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GROUPING COLLABORATIVE WORKPOINTS TOGETHER</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0" name="Rounded Rectangle 59"/>
          <p:cNvSpPr/>
          <p:nvPr/>
        </p:nvSpPr>
        <p:spPr>
          <a:xfrm>
            <a:off x="9141021" y="296385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61" name="Group 60"/>
          <p:cNvGrpSpPr/>
          <p:nvPr/>
        </p:nvGrpSpPr>
        <p:grpSpPr>
          <a:xfrm>
            <a:off x="10219963" y="2550281"/>
            <a:ext cx="216196" cy="334951"/>
            <a:chOff x="-7984314" y="3734089"/>
            <a:chExt cx="216196" cy="334951"/>
          </a:xfrm>
        </p:grpSpPr>
        <p:sp>
          <p:nvSpPr>
            <p:cNvPr id="62" name="Chevron 61"/>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63" name="Chevron 62"/>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4" name="TextBox 63"/>
          <p:cNvSpPr txBox="1"/>
          <p:nvPr/>
        </p:nvSpPr>
        <p:spPr>
          <a:xfrm>
            <a:off x="9183835" y="3022077"/>
            <a:ext cx="2288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ENCOURAGES SOCIAL INTERACTION AND ‘COLLISIONS’</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Rounded Rectangle 64"/>
          <p:cNvSpPr/>
          <p:nvPr/>
        </p:nvSpPr>
        <p:spPr>
          <a:xfrm>
            <a:off x="9141021" y="414725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66" name="TextBox 65"/>
          <p:cNvSpPr txBox="1"/>
          <p:nvPr/>
        </p:nvSpPr>
        <p:spPr>
          <a:xfrm>
            <a:off x="9234457" y="421248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GROUPING PERSONAL STORAGE TOGETHER</a:t>
            </a:r>
          </a:p>
        </p:txBody>
      </p:sp>
      <p:sp>
        <p:nvSpPr>
          <p:cNvPr id="67" name="Rounded Rectangle 66"/>
          <p:cNvSpPr/>
          <p:nvPr/>
        </p:nvSpPr>
        <p:spPr>
          <a:xfrm>
            <a:off x="9141021" y="520942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68" name="Group 67"/>
          <p:cNvGrpSpPr/>
          <p:nvPr/>
        </p:nvGrpSpPr>
        <p:grpSpPr>
          <a:xfrm>
            <a:off x="10219963" y="4795851"/>
            <a:ext cx="216196" cy="334951"/>
            <a:chOff x="-7984314" y="3734089"/>
            <a:chExt cx="216196" cy="334951"/>
          </a:xfrm>
        </p:grpSpPr>
        <p:sp>
          <p:nvSpPr>
            <p:cNvPr id="69" name="Chevron 68"/>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70" name="Chevron 69"/>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71" name="TextBox 70"/>
          <p:cNvSpPr txBox="1"/>
          <p:nvPr/>
        </p:nvSpPr>
        <p:spPr>
          <a:xfrm>
            <a:off x="9243391" y="5182981"/>
            <a:ext cx="2176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DIRECTS TRAFFIC AND ISOLATES DISRUPTIVE ACTIVITIES FROM WORK AREAS</a:t>
            </a:r>
          </a:p>
        </p:txBody>
      </p:sp>
      <p:pic>
        <p:nvPicPr>
          <p:cNvPr id="73" name="Picture 72"/>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02" r="4456"/>
          <a:stretch/>
        </p:blipFill>
        <p:spPr>
          <a:xfrm>
            <a:off x="3145341" y="2215760"/>
            <a:ext cx="5860152" cy="3995240"/>
          </a:xfrm>
          <a:prstGeom prst="rect">
            <a:avLst/>
          </a:prstGeom>
          <a:noFill/>
          <a:ln>
            <a:noFill/>
          </a:ln>
        </p:spPr>
      </p:pic>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36054" r="13859" b="73844"/>
          <a:stretch/>
        </p:blipFill>
        <p:spPr>
          <a:xfrm>
            <a:off x="5274120" y="2215763"/>
            <a:ext cx="3141134" cy="1044988"/>
          </a:xfrm>
          <a:prstGeom prst="rect">
            <a:avLst/>
          </a:prstGeom>
          <a:noFill/>
          <a:ln>
            <a:noFill/>
          </a:ln>
        </p:spPr>
      </p:pic>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59425" t="17462" r="25453" b="34644"/>
          <a:stretch/>
        </p:blipFill>
        <p:spPr>
          <a:xfrm>
            <a:off x="6731000" y="2912533"/>
            <a:ext cx="948267" cy="1913467"/>
          </a:xfrm>
          <a:prstGeom prst="rect">
            <a:avLst/>
          </a:prstGeom>
          <a:noFill/>
          <a:ln>
            <a:noFill/>
          </a:ln>
        </p:spPr>
      </p:pic>
      <p:pic>
        <p:nvPicPr>
          <p:cNvPr id="75" name="Picture 74"/>
          <p:cNvPicPr>
            <a:picLocks noChangeAspect="1"/>
          </p:cNvPicPr>
          <p:nvPr/>
        </p:nvPicPr>
        <p:blipFill rotWithShape="1">
          <a:blip r:embed="rId3">
            <a:extLst>
              <a:ext uri="{28A0092B-C50C-407E-A947-70E740481C1C}">
                <a14:useLocalDpi xmlns:a14="http://schemas.microsoft.com/office/drawing/2010/main" val="0"/>
              </a:ext>
            </a:extLst>
          </a:blip>
          <a:srcRect l="18806" t="2154" r="59052" b="19648"/>
          <a:stretch/>
        </p:blipFill>
        <p:spPr>
          <a:xfrm>
            <a:off x="4191001" y="2302074"/>
            <a:ext cx="1388532" cy="3124200"/>
          </a:xfrm>
          <a:prstGeom prst="rect">
            <a:avLst/>
          </a:prstGeom>
          <a:noFill/>
          <a:ln>
            <a:noFill/>
          </a:ln>
        </p:spPr>
      </p:pic>
      <p:grpSp>
        <p:nvGrpSpPr>
          <p:cNvPr id="5" name="Group 4"/>
          <p:cNvGrpSpPr/>
          <p:nvPr/>
        </p:nvGrpSpPr>
        <p:grpSpPr>
          <a:xfrm>
            <a:off x="3661200" y="2151664"/>
            <a:ext cx="5107779" cy="3843680"/>
            <a:chOff x="3661200" y="2151664"/>
            <a:chExt cx="5107779" cy="3843680"/>
          </a:xfrm>
        </p:grpSpPr>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10508" t="78254" r="72284" b="6509"/>
            <a:stretch/>
          </p:blipFill>
          <p:spPr>
            <a:xfrm>
              <a:off x="3661200" y="5352295"/>
              <a:ext cx="1079120" cy="608741"/>
            </a:xfrm>
            <a:prstGeom prst="ellipse">
              <a:avLst/>
            </a:prstGeom>
            <a:noFill/>
            <a:ln>
              <a:noFill/>
            </a:ln>
          </p:spPr>
        </p:pic>
        <p:pic>
          <p:nvPicPr>
            <p:cNvPr id="77" name="Picture 76"/>
            <p:cNvPicPr>
              <a:picLocks noChangeAspect="1"/>
            </p:cNvPicPr>
            <p:nvPr/>
          </p:nvPicPr>
          <p:blipFill rotWithShape="1">
            <a:blip r:embed="rId3">
              <a:extLst>
                <a:ext uri="{28A0092B-C50C-407E-A947-70E740481C1C}">
                  <a14:useLocalDpi xmlns:a14="http://schemas.microsoft.com/office/drawing/2010/main" val="0"/>
                </a:ext>
              </a:extLst>
            </a:blip>
            <a:srcRect l="37646" t="65750" r="45146" b="19013"/>
            <a:stretch/>
          </p:blipFill>
          <p:spPr>
            <a:xfrm>
              <a:off x="5378603" y="4846165"/>
              <a:ext cx="1079120" cy="608741"/>
            </a:xfrm>
            <a:prstGeom prst="ellipse">
              <a:avLst/>
            </a:prstGeom>
            <a:noFill/>
            <a:ln>
              <a:noFill/>
            </a:ln>
          </p:spPr>
        </p:pic>
        <p:pic>
          <p:nvPicPr>
            <p:cNvPr id="78" name="Picture 77"/>
            <p:cNvPicPr>
              <a:picLocks noChangeAspect="1"/>
            </p:cNvPicPr>
            <p:nvPr/>
          </p:nvPicPr>
          <p:blipFill rotWithShape="1">
            <a:blip r:embed="rId3">
              <a:extLst>
                <a:ext uri="{28A0092B-C50C-407E-A947-70E740481C1C}">
                  <a14:useLocalDpi xmlns:a14="http://schemas.microsoft.com/office/drawing/2010/main" val="0"/>
                </a:ext>
              </a:extLst>
            </a:blip>
            <a:srcRect l="78420" t="67469" r="8221" b="5449"/>
            <a:stretch/>
          </p:blipFill>
          <p:spPr>
            <a:xfrm>
              <a:off x="7931279" y="4913389"/>
              <a:ext cx="837700" cy="1081955"/>
            </a:xfrm>
            <a:prstGeom prst="ellipse">
              <a:avLst/>
            </a:prstGeom>
            <a:noFill/>
            <a:ln>
              <a:noFill/>
            </a:ln>
          </p:spPr>
        </p:pic>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63319" t="-1618" r="15078" b="74536"/>
            <a:stretch/>
          </p:blipFill>
          <p:spPr>
            <a:xfrm>
              <a:off x="6992852" y="2151664"/>
              <a:ext cx="1354667" cy="1081955"/>
            </a:xfrm>
            <a:prstGeom prst="ellipse">
              <a:avLst/>
            </a:prstGeom>
            <a:noFill/>
            <a:ln>
              <a:noFill/>
            </a:ln>
          </p:spPr>
        </p:pic>
      </p:grpSp>
      <p:cxnSp>
        <p:nvCxnSpPr>
          <p:cNvPr id="7" name="Curved Connector 6"/>
          <p:cNvCxnSpPr>
            <a:stCxn id="20" idx="3"/>
          </p:cNvCxnSpPr>
          <p:nvPr/>
        </p:nvCxnSpPr>
        <p:spPr>
          <a:xfrm>
            <a:off x="3043926" y="2196874"/>
            <a:ext cx="1546899" cy="1036745"/>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605006" y="6056039"/>
            <a:ext cx="137444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1D58C"/>
                </a:solidFill>
                <a:effectLst/>
                <a:uLnTx/>
                <a:uFillTx/>
                <a:latin typeface="Calibri"/>
                <a:ea typeface="+mn-ea"/>
                <a:cs typeface="Arial" panose="020B0604020202020204" pitchFamily="34" charset="0"/>
              </a:rPr>
              <a:t>QUIET ZONE</a:t>
            </a:r>
            <a:endParaRPr kumimoji="0" lang="en-CA" sz="1400" b="0" i="0" u="none" strike="noStrike" kern="1200" cap="none" spc="0" normalizeH="0" baseline="0" noProof="0" dirty="0">
              <a:ln>
                <a:noFill/>
              </a:ln>
              <a:solidFill>
                <a:srgbClr val="21D58C"/>
              </a:solidFill>
              <a:effectLst/>
              <a:uLnTx/>
              <a:uFillTx/>
              <a:latin typeface="Calibri"/>
              <a:ea typeface="+mn-ea"/>
              <a:cs typeface="Arial" panose="020B0604020202020204" pitchFamily="34" charset="0"/>
            </a:endParaRPr>
          </a:p>
        </p:txBody>
      </p:sp>
      <p:sp>
        <p:nvSpPr>
          <p:cNvPr id="81" name="TextBox 80"/>
          <p:cNvSpPr txBox="1"/>
          <p:nvPr/>
        </p:nvSpPr>
        <p:spPr>
          <a:xfrm>
            <a:off x="5148615" y="6056039"/>
            <a:ext cx="228376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DAD500"/>
                </a:solidFill>
                <a:effectLst/>
                <a:uLnTx/>
                <a:uFillTx/>
                <a:latin typeface="Calibri"/>
                <a:ea typeface="+mn-ea"/>
                <a:cs typeface="Arial" panose="020B0604020202020204" pitchFamily="34" charset="0"/>
              </a:rPr>
              <a:t>TRANSITIONAL ZONE</a:t>
            </a:r>
            <a:endParaRPr kumimoji="0" lang="en-CA" sz="1400" b="0" i="0" u="none" strike="noStrike" kern="1200" cap="none" spc="0" normalizeH="0" baseline="0" noProof="0" dirty="0">
              <a:ln>
                <a:noFill/>
              </a:ln>
              <a:solidFill>
                <a:srgbClr val="DAD500"/>
              </a:solidFill>
              <a:effectLst/>
              <a:uLnTx/>
              <a:uFillTx/>
              <a:latin typeface="Calibri"/>
              <a:ea typeface="+mn-ea"/>
              <a:cs typeface="Arial" panose="020B0604020202020204" pitchFamily="34" charset="0"/>
            </a:endParaRPr>
          </a:p>
        </p:txBody>
      </p:sp>
      <p:sp>
        <p:nvSpPr>
          <p:cNvPr id="82" name="TextBox 81"/>
          <p:cNvSpPr txBox="1"/>
          <p:nvPr/>
        </p:nvSpPr>
        <p:spPr>
          <a:xfrm>
            <a:off x="7090318" y="6052434"/>
            <a:ext cx="228376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D326F6"/>
                </a:solidFill>
                <a:effectLst/>
                <a:uLnTx/>
                <a:uFillTx/>
                <a:latin typeface="Calibri"/>
                <a:ea typeface="+mn-ea"/>
                <a:cs typeface="Arial" panose="020B0604020202020204" pitchFamily="34" charset="0"/>
              </a:rPr>
              <a:t>INTERACTIVE ZONE</a:t>
            </a:r>
            <a:endParaRPr kumimoji="0" lang="en-CA" sz="1400" b="0" i="0" u="none" strike="noStrike" kern="1200" cap="none" spc="0" normalizeH="0" baseline="0" noProof="0" dirty="0">
              <a:ln>
                <a:noFill/>
              </a:ln>
              <a:solidFill>
                <a:srgbClr val="D326F6"/>
              </a:solidFill>
              <a:effectLst/>
              <a:uLnTx/>
              <a:uFillTx/>
              <a:latin typeface="Calibri"/>
              <a:ea typeface="+mn-ea"/>
              <a:cs typeface="Arial" panose="020B0604020202020204" pitchFamily="34" charset="0"/>
            </a:endParaRPr>
          </a:p>
        </p:txBody>
      </p:sp>
      <p:cxnSp>
        <p:nvCxnSpPr>
          <p:cNvPr id="83" name="Curved Connector 82"/>
          <p:cNvCxnSpPr>
            <a:stCxn id="51" idx="3"/>
          </p:cNvCxnSpPr>
          <p:nvPr/>
        </p:nvCxnSpPr>
        <p:spPr>
          <a:xfrm>
            <a:off x="3043926" y="4442444"/>
            <a:ext cx="1056706" cy="1162828"/>
          </a:xfrm>
          <a:prstGeom prst="curvedConnector2">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p:cNvCxnSpPr>
            <a:stCxn id="58" idx="1"/>
          </p:cNvCxnSpPr>
          <p:nvPr/>
        </p:nvCxnSpPr>
        <p:spPr>
          <a:xfrm rot="10800000" flipV="1">
            <a:off x="7679267" y="2196873"/>
            <a:ext cx="1461754" cy="688359"/>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a:stCxn id="65" idx="1"/>
          </p:cNvCxnSpPr>
          <p:nvPr/>
        </p:nvCxnSpPr>
        <p:spPr>
          <a:xfrm rot="10800000">
            <a:off x="7205473" y="3794760"/>
            <a:ext cx="1935549" cy="647684"/>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8" grpId="0" animBg="1"/>
      <p:bldP spid="47" grpId="0"/>
      <p:bldP spid="51" grpId="0" animBg="1"/>
      <p:bldP spid="52" grpId="0"/>
      <p:bldP spid="53" grpId="0" animBg="1"/>
      <p:bldP spid="57" grpId="0"/>
      <p:bldP spid="58" grpId="0" animBg="1"/>
      <p:bldP spid="59" grpId="0"/>
      <p:bldP spid="60" grpId="0" animBg="1"/>
      <p:bldP spid="64" grpId="0"/>
      <p:bldP spid="65" grpId="0" animBg="1"/>
      <p:bldP spid="66" grpId="0"/>
      <p:bldP spid="67" grpId="0" animBg="1"/>
      <p:bldP spid="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Plan for </a:t>
            </a:r>
            <a:r>
              <a:rPr lang="fr-CA" dirty="0" err="1">
                <a:solidFill>
                  <a:srgbClr val="14455C"/>
                </a:solidFill>
              </a:rPr>
              <a:t>Flexibility</a:t>
            </a:r>
            <a:endParaRPr lang="en-CA"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ight Arrow 11"/>
          <p:cNvSpPr/>
          <p:nvPr/>
        </p:nvSpPr>
        <p:spPr>
          <a:xfrm>
            <a:off x="7945648" y="3345476"/>
            <a:ext cx="762060" cy="718712"/>
          </a:xfrm>
          <a:prstGeom prst="rightArrow">
            <a:avLst/>
          </a:prstGeom>
          <a:gradFill flip="none" rotWithShape="1">
            <a:gsLst>
              <a:gs pos="0">
                <a:schemeClr val="accent6"/>
              </a:gs>
              <a:gs pos="50000">
                <a:schemeClr val="bg2"/>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3" name="Group 12"/>
          <p:cNvGrpSpPr/>
          <p:nvPr/>
        </p:nvGrpSpPr>
        <p:grpSpPr>
          <a:xfrm>
            <a:off x="6863248" y="1323122"/>
            <a:ext cx="3049757" cy="4870938"/>
            <a:chOff x="542070" y="1172604"/>
            <a:chExt cx="2623504" cy="4304139"/>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6603" t="8602" r="19108" b="9678"/>
            <a:stretch/>
          </p:blipFill>
          <p:spPr>
            <a:xfrm>
              <a:off x="542070" y="1172604"/>
              <a:ext cx="2616462" cy="4304139"/>
            </a:xfrm>
            <a:prstGeom prst="rect">
              <a:avLst/>
            </a:prstGeom>
          </p:spPr>
        </p:pic>
        <p:sp>
          <p:nvSpPr>
            <p:cNvPr id="15" name="Rectangle 14"/>
            <p:cNvSpPr/>
            <p:nvPr/>
          </p:nvSpPr>
          <p:spPr>
            <a:xfrm>
              <a:off x="2262667" y="1277581"/>
              <a:ext cx="768237" cy="655874"/>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6" name="Group 15"/>
            <p:cNvGrpSpPr/>
            <p:nvPr/>
          </p:nvGrpSpPr>
          <p:grpSpPr>
            <a:xfrm>
              <a:off x="658137" y="1260680"/>
              <a:ext cx="2385222" cy="4107733"/>
              <a:chOff x="658137" y="1260680"/>
              <a:chExt cx="2385222" cy="4107733"/>
            </a:xfrm>
          </p:grpSpPr>
          <p:sp>
            <p:nvSpPr>
              <p:cNvPr id="22" name="Rectangle 21"/>
              <p:cNvSpPr/>
              <p:nvPr/>
            </p:nvSpPr>
            <p:spPr>
              <a:xfrm>
                <a:off x="658137" y="2632265"/>
                <a:ext cx="2385222" cy="1370306"/>
              </a:xfrm>
              <a:prstGeom prst="rect">
                <a:avLst/>
              </a:prstGeom>
              <a:solidFill>
                <a:srgbClr val="50C08B">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658137" y="3990665"/>
                <a:ext cx="1181297" cy="1377748"/>
              </a:xfrm>
              <a:prstGeom prst="rect">
                <a:avLst/>
              </a:prstGeom>
              <a:solidFill>
                <a:srgbClr val="DB63F3">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1840841" y="4010309"/>
                <a:ext cx="1199864" cy="673012"/>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1840841" y="4699213"/>
                <a:ext cx="590264" cy="669200"/>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658138" y="1260680"/>
                <a:ext cx="803110" cy="1371585"/>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2272468" y="1941608"/>
                <a:ext cx="768237" cy="670791"/>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TextBox 27"/>
              <p:cNvSpPr txBox="1"/>
              <p:nvPr/>
            </p:nvSpPr>
            <p:spPr>
              <a:xfrm>
                <a:off x="1531428" y="3116866"/>
                <a:ext cx="7437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60m²</a:t>
                </a:r>
              </a:p>
            </p:txBody>
          </p:sp>
          <p:sp>
            <p:nvSpPr>
              <p:cNvPr id="29" name="TextBox 28"/>
              <p:cNvSpPr txBox="1"/>
              <p:nvPr/>
            </p:nvSpPr>
            <p:spPr>
              <a:xfrm>
                <a:off x="834341" y="4468304"/>
                <a:ext cx="81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30m²</a:t>
                </a:r>
              </a:p>
            </p:txBody>
          </p:sp>
          <p:sp>
            <p:nvSpPr>
              <p:cNvPr id="30" name="TextBox 29"/>
              <p:cNvSpPr txBox="1"/>
              <p:nvPr/>
            </p:nvSpPr>
            <p:spPr>
              <a:xfrm>
                <a:off x="2034386" y="4144031"/>
                <a:ext cx="730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31" name="TextBox 30"/>
              <p:cNvSpPr txBox="1"/>
              <p:nvPr/>
            </p:nvSpPr>
            <p:spPr>
              <a:xfrm>
                <a:off x="1743335" y="4831423"/>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32" name="TextBox 31"/>
              <p:cNvSpPr txBox="1"/>
              <p:nvPr/>
            </p:nvSpPr>
            <p:spPr>
              <a:xfrm>
                <a:off x="690333" y="1741050"/>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sp>
            <p:nvSpPr>
              <p:cNvPr id="33" name="TextBox 32"/>
              <p:cNvSpPr txBox="1"/>
              <p:nvPr/>
            </p:nvSpPr>
            <p:spPr>
              <a:xfrm>
                <a:off x="2285838" y="2100757"/>
                <a:ext cx="701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34" name="TextBox 33"/>
              <p:cNvSpPr txBox="1"/>
              <p:nvPr/>
            </p:nvSpPr>
            <p:spPr>
              <a:xfrm>
                <a:off x="2146729"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grpSp>
        <p:sp>
          <p:nvSpPr>
            <p:cNvPr id="17" name="TextBox 16"/>
            <p:cNvSpPr txBox="1"/>
            <p:nvPr/>
          </p:nvSpPr>
          <p:spPr>
            <a:xfrm>
              <a:off x="2549562"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18" name="Rectangle 17"/>
            <p:cNvSpPr/>
            <p:nvPr/>
          </p:nvSpPr>
          <p:spPr>
            <a:xfrm>
              <a:off x="2450441" y="4691059"/>
              <a:ext cx="590264" cy="677354"/>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TextBox 18"/>
            <p:cNvSpPr txBox="1"/>
            <p:nvPr/>
          </p:nvSpPr>
          <p:spPr>
            <a:xfrm>
              <a:off x="2352935" y="4823269"/>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20" name="Rectangle 19"/>
            <p:cNvSpPr/>
            <p:nvPr/>
          </p:nvSpPr>
          <p:spPr>
            <a:xfrm>
              <a:off x="1459557" y="1264549"/>
              <a:ext cx="803110" cy="1331167"/>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20"/>
            <p:cNvSpPr txBox="1"/>
            <p:nvPr/>
          </p:nvSpPr>
          <p:spPr>
            <a:xfrm>
              <a:off x="1491752" y="1744919"/>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grpSp>
      <p:grpSp>
        <p:nvGrpSpPr>
          <p:cNvPr id="35" name="Group 34"/>
          <p:cNvGrpSpPr/>
          <p:nvPr/>
        </p:nvGrpSpPr>
        <p:grpSpPr>
          <a:xfrm>
            <a:off x="6870690" y="1326922"/>
            <a:ext cx="3052383" cy="4870938"/>
            <a:chOff x="7230985" y="1687399"/>
            <a:chExt cx="2884738" cy="4603413"/>
          </a:xfrm>
        </p:grpSpPr>
        <p:grpSp>
          <p:nvGrpSpPr>
            <p:cNvPr id="45" name="Group 44"/>
            <p:cNvGrpSpPr/>
            <p:nvPr/>
          </p:nvGrpSpPr>
          <p:grpSpPr>
            <a:xfrm>
              <a:off x="7233467" y="1687399"/>
              <a:ext cx="2882256" cy="4603413"/>
              <a:chOff x="542070" y="1172604"/>
              <a:chExt cx="2623504" cy="4304139"/>
            </a:xfrm>
          </p:grpSpPr>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16603" t="8602" r="19108" b="9678"/>
              <a:stretch/>
            </p:blipFill>
            <p:spPr>
              <a:xfrm>
                <a:off x="542070" y="1172604"/>
                <a:ext cx="2616462" cy="4304139"/>
              </a:xfrm>
              <a:prstGeom prst="rect">
                <a:avLst/>
              </a:prstGeom>
            </p:spPr>
          </p:pic>
          <p:sp>
            <p:nvSpPr>
              <p:cNvPr id="71" name="Rectangle 70"/>
              <p:cNvSpPr/>
              <p:nvPr/>
            </p:nvSpPr>
            <p:spPr>
              <a:xfrm>
                <a:off x="2262667" y="1277581"/>
                <a:ext cx="768237" cy="655874"/>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72" name="Group 71"/>
              <p:cNvGrpSpPr/>
              <p:nvPr/>
            </p:nvGrpSpPr>
            <p:grpSpPr>
              <a:xfrm>
                <a:off x="1743335" y="1482792"/>
                <a:ext cx="1297370" cy="3885621"/>
                <a:chOff x="1743335" y="1482792"/>
                <a:chExt cx="1297370" cy="3885621"/>
              </a:xfrm>
            </p:grpSpPr>
            <p:sp>
              <p:nvSpPr>
                <p:cNvPr id="78" name="Rectangle 77"/>
                <p:cNvSpPr/>
                <p:nvPr/>
              </p:nvSpPr>
              <p:spPr>
                <a:xfrm>
                  <a:off x="1840841" y="4010309"/>
                  <a:ext cx="1199864" cy="673012"/>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Rectangle 78"/>
                <p:cNvSpPr/>
                <p:nvPr/>
              </p:nvSpPr>
              <p:spPr>
                <a:xfrm>
                  <a:off x="1840841" y="4699213"/>
                  <a:ext cx="590264" cy="669200"/>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Rectangle 79"/>
                <p:cNvSpPr/>
                <p:nvPr/>
              </p:nvSpPr>
              <p:spPr>
                <a:xfrm>
                  <a:off x="2272468" y="1941608"/>
                  <a:ext cx="768237" cy="670791"/>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TextBox 80"/>
                <p:cNvSpPr txBox="1"/>
                <p:nvPr/>
              </p:nvSpPr>
              <p:spPr>
                <a:xfrm>
                  <a:off x="2034386" y="4144031"/>
                  <a:ext cx="730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82" name="TextBox 81"/>
                <p:cNvSpPr txBox="1"/>
                <p:nvPr/>
              </p:nvSpPr>
              <p:spPr>
                <a:xfrm>
                  <a:off x="1743335" y="4831423"/>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83" name="TextBox 82"/>
                <p:cNvSpPr txBox="1"/>
                <p:nvPr/>
              </p:nvSpPr>
              <p:spPr>
                <a:xfrm>
                  <a:off x="2285838" y="2100757"/>
                  <a:ext cx="701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84" name="TextBox 83"/>
                <p:cNvSpPr txBox="1"/>
                <p:nvPr/>
              </p:nvSpPr>
              <p:spPr>
                <a:xfrm>
                  <a:off x="2146729"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grpSp>
          <p:sp>
            <p:nvSpPr>
              <p:cNvPr id="73" name="TextBox 72"/>
              <p:cNvSpPr txBox="1"/>
              <p:nvPr/>
            </p:nvSpPr>
            <p:spPr>
              <a:xfrm>
                <a:off x="2549562"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74" name="Rectangle 73"/>
              <p:cNvSpPr/>
              <p:nvPr/>
            </p:nvSpPr>
            <p:spPr>
              <a:xfrm>
                <a:off x="2450441" y="4691059"/>
                <a:ext cx="590264" cy="677354"/>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TextBox 74"/>
              <p:cNvSpPr txBox="1"/>
              <p:nvPr/>
            </p:nvSpPr>
            <p:spPr>
              <a:xfrm>
                <a:off x="2352935" y="4823269"/>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76" name="Rectangle 75"/>
              <p:cNvSpPr/>
              <p:nvPr/>
            </p:nvSpPr>
            <p:spPr>
              <a:xfrm>
                <a:off x="1459557" y="1264549"/>
                <a:ext cx="803110" cy="1331167"/>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7" name="TextBox 76"/>
              <p:cNvSpPr txBox="1"/>
              <p:nvPr/>
            </p:nvSpPr>
            <p:spPr>
              <a:xfrm>
                <a:off x="1491752" y="1744919"/>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grpSp>
        <p:grpSp>
          <p:nvGrpSpPr>
            <p:cNvPr id="46" name="Group 45"/>
            <p:cNvGrpSpPr/>
            <p:nvPr/>
          </p:nvGrpSpPr>
          <p:grpSpPr>
            <a:xfrm>
              <a:off x="7230985" y="1775140"/>
              <a:ext cx="2766351" cy="4399809"/>
              <a:chOff x="4623952" y="1590573"/>
              <a:chExt cx="2766351" cy="4399809"/>
            </a:xfrm>
          </p:grpSpPr>
          <p:sp>
            <p:nvSpPr>
              <p:cNvPr id="48" name="Rectangle 47"/>
              <p:cNvSpPr/>
              <p:nvPr/>
            </p:nvSpPr>
            <p:spPr>
              <a:xfrm>
                <a:off x="4743283" y="3046706"/>
                <a:ext cx="1297806" cy="1473545"/>
              </a:xfrm>
              <a:prstGeom prst="rect">
                <a:avLst/>
              </a:prstGeom>
              <a:solidFill>
                <a:srgbClr val="DB63F3">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TextBox 48"/>
              <p:cNvSpPr txBox="1"/>
              <p:nvPr/>
            </p:nvSpPr>
            <p:spPr>
              <a:xfrm>
                <a:off x="4936866" y="3557556"/>
                <a:ext cx="894622"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30m²</a:t>
                </a:r>
              </a:p>
            </p:txBody>
          </p:sp>
          <p:sp>
            <p:nvSpPr>
              <p:cNvPr id="50" name="Rectangle 49"/>
              <p:cNvSpPr/>
              <p:nvPr/>
            </p:nvSpPr>
            <p:spPr>
              <a:xfrm>
                <a:off x="4730635" y="4545865"/>
                <a:ext cx="1318205" cy="692249"/>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TextBox 50"/>
              <p:cNvSpPr txBox="1"/>
              <p:nvPr/>
            </p:nvSpPr>
            <p:spPr>
              <a:xfrm>
                <a:off x="4943269" y="4688885"/>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52" name="Rectangle 51"/>
              <p:cNvSpPr/>
              <p:nvPr/>
            </p:nvSpPr>
            <p:spPr>
              <a:xfrm>
                <a:off x="4761562" y="2315075"/>
                <a:ext cx="844007" cy="717432"/>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TextBox 52"/>
              <p:cNvSpPr txBox="1"/>
              <p:nvPr/>
            </p:nvSpPr>
            <p:spPr>
              <a:xfrm>
                <a:off x="4776250" y="2485290"/>
                <a:ext cx="770770"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54" name="Rectangle 53"/>
              <p:cNvSpPr/>
              <p:nvPr/>
            </p:nvSpPr>
            <p:spPr>
              <a:xfrm>
                <a:off x="4770930" y="1590573"/>
                <a:ext cx="844007" cy="701478"/>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TextBox 54"/>
              <p:cNvSpPr txBox="1"/>
              <p:nvPr/>
            </p:nvSpPr>
            <p:spPr>
              <a:xfrm>
                <a:off x="4643557" y="1810053"/>
                <a:ext cx="676769"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56" name="TextBox 55"/>
              <p:cNvSpPr txBox="1"/>
              <p:nvPr/>
            </p:nvSpPr>
            <p:spPr>
              <a:xfrm>
                <a:off x="5086121" y="1810053"/>
                <a:ext cx="676768"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cxnSp>
            <p:nvCxnSpPr>
              <p:cNvPr id="57" name="Straight Connector 56"/>
              <p:cNvCxnSpPr/>
              <p:nvPr/>
            </p:nvCxnSpPr>
            <p:spPr>
              <a:xfrm>
                <a:off x="6068049" y="3063985"/>
                <a:ext cx="0" cy="14655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746082" y="5235623"/>
                <a:ext cx="1317045"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736256" y="2306200"/>
                <a:ext cx="878681" cy="8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072098" y="3773929"/>
                <a:ext cx="1318205" cy="719808"/>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TextBox 60"/>
              <p:cNvSpPr txBox="1"/>
              <p:nvPr/>
            </p:nvSpPr>
            <p:spPr>
              <a:xfrm>
                <a:off x="6284732" y="3916949"/>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62" name="Rectangle 61"/>
              <p:cNvSpPr/>
              <p:nvPr/>
            </p:nvSpPr>
            <p:spPr>
              <a:xfrm>
                <a:off x="6072098" y="3066986"/>
                <a:ext cx="1318205" cy="719808"/>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TextBox 62"/>
              <p:cNvSpPr txBox="1"/>
              <p:nvPr/>
            </p:nvSpPr>
            <p:spPr>
              <a:xfrm>
                <a:off x="6284732" y="3210006"/>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64" name="Rectangle 63"/>
              <p:cNvSpPr/>
              <p:nvPr/>
            </p:nvSpPr>
            <p:spPr>
              <a:xfrm>
                <a:off x="4731075" y="5266376"/>
                <a:ext cx="648481" cy="715731"/>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TextBox 64"/>
              <p:cNvSpPr txBox="1"/>
              <p:nvPr/>
            </p:nvSpPr>
            <p:spPr>
              <a:xfrm>
                <a:off x="4623952" y="5407779"/>
                <a:ext cx="839967"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66" name="Rectangle 65"/>
              <p:cNvSpPr/>
              <p:nvPr/>
            </p:nvSpPr>
            <p:spPr>
              <a:xfrm>
                <a:off x="5400799" y="5257655"/>
                <a:ext cx="648481" cy="724452"/>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5293676" y="5399058"/>
                <a:ext cx="839966"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cxnSp>
            <p:nvCxnSpPr>
              <p:cNvPr id="68" name="Straight Connector 67"/>
              <p:cNvCxnSpPr/>
              <p:nvPr/>
            </p:nvCxnSpPr>
            <p:spPr>
              <a:xfrm flipV="1">
                <a:off x="6063879" y="3793138"/>
                <a:ext cx="1307627" cy="2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381101" y="5250371"/>
                <a:ext cx="9833" cy="740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a:off x="7786272" y="1769862"/>
              <a:ext cx="9833" cy="740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644273" y="712806"/>
            <a:ext cx="518983" cy="506627"/>
          </a:xfrm>
          <a:prstGeom prst="rect">
            <a:avLst/>
          </a:prstGeom>
          <a:solidFill>
            <a:srgbClr val="82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Subtitle 2">
            <a:extLst>
              <a:ext uri="{FF2B5EF4-FFF2-40B4-BE49-F238E27FC236}">
                <a16:creationId xmlns:a16="http://schemas.microsoft.com/office/drawing/2014/main" id="{1E60FF8E-A5F1-4E97-A307-329A1C4A886A}"/>
              </a:ext>
            </a:extLst>
          </p:cNvPr>
          <p:cNvSpPr txBox="1">
            <a:spLocks/>
          </p:cNvSpPr>
          <p:nvPr/>
        </p:nvSpPr>
        <p:spPr>
          <a:xfrm>
            <a:off x="972756" y="1367925"/>
            <a:ext cx="3645243" cy="4235434"/>
          </a:xfrm>
          <a:prstGeom prst="rect">
            <a:avLst/>
          </a:prstGeom>
          <a:ln>
            <a:solidFill>
              <a:schemeClr val="accent2"/>
            </a:solidFill>
          </a:ln>
        </p:spPr>
        <p:txBody>
          <a:bodyPr>
            <a:noAutofit/>
          </a:bodyPr>
          <a:lstStyle>
            <a:defPPr marR="0" lvl="0" algn="l" rtl="0">
              <a:lnSpc>
                <a:spcPct val="100000"/>
              </a:lnSpc>
              <a:spcBef>
                <a:spcPts val="0"/>
              </a:spcBef>
              <a:spcAft>
                <a:spcPts val="0"/>
              </a:spcAft>
              <a:defRPr/>
            </a:defPPr>
            <a:lvl1pPr marL="228600" marR="0" lvl="0"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1pPr>
            <a:lvl2pPr marL="685800" marR="0" lvl="1"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Best Practices To Achieve </a:t>
            </a:r>
            <a:r>
              <a:rPr kumimoji="0" lang="en-US" sz="1800" b="1" i="0" u="none" strike="noStrike" kern="1200" cap="none" spc="0" normalizeH="0" baseline="0" noProof="0" dirty="0">
                <a:ln>
                  <a:noFill/>
                </a:ln>
                <a:solidFill>
                  <a:srgbClr val="4EB6A0"/>
                </a:solidFill>
                <a:effectLst/>
                <a:uLnTx/>
                <a:uFillTx/>
                <a:latin typeface="Calibri"/>
                <a:cs typeface="Arial" panose="020B0604020202020204" pitchFamily="34" charset="0"/>
                <a:sym typeface="Arial"/>
              </a:rPr>
              <a:t>FLEXIBILITY</a:t>
            </a:r>
            <a:r>
              <a:rPr kumimoji="0" lang="en-US" sz="18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In Design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Promote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furniture solutions</a:t>
            </a: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over permanent or built-in fixtures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Use of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mobile furniture </a:t>
            </a: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where possible (reconfigurable)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Make spaces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multi-purpose </a:t>
            </a: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with a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variety of </a:t>
            </a:r>
            <a:r>
              <a:rPr kumimoji="0" lang="en-US" sz="1600" b="1" i="0" u="none" strike="noStrike" kern="1200" cap="none" spc="0" normalizeH="0" baseline="0" noProof="0" dirty="0" err="1">
                <a:ln>
                  <a:noFill/>
                </a:ln>
                <a:solidFill>
                  <a:srgbClr val="000000"/>
                </a:solidFill>
                <a:effectLst/>
                <a:uLnTx/>
                <a:uFillTx/>
                <a:latin typeface="Calibri"/>
                <a:cs typeface="Arial" panose="020B0604020202020204" pitchFamily="34" charset="0"/>
                <a:sym typeface="Arial"/>
              </a:rPr>
              <a:t>workpoints</a:t>
            </a:r>
            <a:endPar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Use of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demountable</a:t>
            </a: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partitions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Design with </a:t>
            </a:r>
            <a:r>
              <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modularity</a:t>
            </a:r>
            <a:r>
              <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in mind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p:txBody>
      </p:sp>
      <p:grpSp>
        <p:nvGrpSpPr>
          <p:cNvPr id="87" name="Group 86"/>
          <p:cNvGrpSpPr/>
          <p:nvPr/>
        </p:nvGrpSpPr>
        <p:grpSpPr>
          <a:xfrm>
            <a:off x="1126258" y="5651497"/>
            <a:ext cx="668550" cy="707886"/>
            <a:chOff x="4223657" y="5583747"/>
            <a:chExt cx="685800" cy="707886"/>
          </a:xfrm>
        </p:grpSpPr>
        <p:sp>
          <p:nvSpPr>
            <p:cNvPr id="88" name="Isosceles Triangle 87"/>
            <p:cNvSpPr/>
            <p:nvPr/>
          </p:nvSpPr>
          <p:spPr>
            <a:xfrm>
              <a:off x="4223657" y="5607929"/>
              <a:ext cx="685800" cy="575535"/>
            </a:xfrm>
            <a:prstGeom prst="triangle">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9" name="Rectangle 88"/>
            <p:cNvSpPr/>
            <p:nvPr/>
          </p:nvSpPr>
          <p:spPr>
            <a:xfrm>
              <a:off x="4390971" y="5583747"/>
              <a:ext cx="3561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2A920"/>
                  </a:solidFill>
                  <a:effectLst/>
                  <a:uLnTx/>
                  <a:uFillTx/>
                  <a:latin typeface="Arial Rounded MT Bold" panose="020F0704030504030204" pitchFamily="34" charset="0"/>
                  <a:ea typeface="+mn-ea"/>
                  <a:cs typeface="+mn-cs"/>
                </a:rPr>
                <a:t>!</a:t>
              </a:r>
            </a:p>
          </p:txBody>
        </p:sp>
      </p:grpSp>
      <p:sp>
        <p:nvSpPr>
          <p:cNvPr id="90" name="Rectangle 89"/>
          <p:cNvSpPr/>
          <p:nvPr/>
        </p:nvSpPr>
        <p:spPr>
          <a:xfrm>
            <a:off x="1863115" y="5621263"/>
            <a:ext cx="26663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Designing</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in an agile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way</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allows</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the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workplace</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to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easily</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adapt</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to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ever-evolving</a:t>
            </a:r>
            <a:r>
              <a:rPr kumimoji="0" lang="fr-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 </a:t>
            </a:r>
            <a:r>
              <a:rPr kumimoji="0" lang="fr-CA" sz="14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mn-cs"/>
              </a:rPr>
              <a:t>requirements</a:t>
            </a:r>
            <a:endParaRPr kumimoji="0" lang="en-CA" sz="1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16698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63" presetClass="path" presetSubtype="0" accel="50000" decel="50000" fill="hold" nodeType="afterEffect">
                                  <p:stCondLst>
                                    <p:cond delay="1000"/>
                                  </p:stCondLst>
                                  <p:childTnLst>
                                    <p:animMotion origin="layout" path="M -3.125E-6 3.7037E-6 L 0.15131 -0.00278 " pathEditMode="relative" rAng="0" ptsTypes="AA">
                                      <p:cBhvr>
                                        <p:cTn id="10" dur="2000" fill="hold"/>
                                        <p:tgtEl>
                                          <p:spTgt spid="35"/>
                                        </p:tgtEl>
                                        <p:attrNameLst>
                                          <p:attrName>ppt_x</p:attrName>
                                          <p:attrName>ppt_y</p:attrName>
                                        </p:attrNameLst>
                                      </p:cBhvr>
                                      <p:rCtr x="7565" y="-139"/>
                                    </p:animMotion>
                                  </p:childTnLst>
                                </p:cTn>
                              </p:par>
                              <p:par>
                                <p:cTn id="11" presetID="35" presetClass="path" presetSubtype="0" accel="50000" decel="50000" fill="hold" nodeType="withEffect">
                                  <p:stCondLst>
                                    <p:cond delay="1000"/>
                                  </p:stCondLst>
                                  <p:childTnLst>
                                    <p:animMotion origin="layout" path="M -2.08333E-6 -1.85185E-6 L -0.16432 0.00162 " pathEditMode="relative" rAng="0" ptsTypes="AA">
                                      <p:cBhvr>
                                        <p:cTn id="12" dur="2000" fill="hold"/>
                                        <p:tgtEl>
                                          <p:spTgt spid="13"/>
                                        </p:tgtEl>
                                        <p:attrNameLst>
                                          <p:attrName>ppt_x</p:attrName>
                                          <p:attrName>ppt_y</p:attrName>
                                        </p:attrNameLst>
                                      </p:cBhvr>
                                      <p:rCtr x="-821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solidFill>
                  <a:srgbClr val="14455C"/>
                </a:solidFill>
              </a:rPr>
              <a:t>An Accessible and Inclusive Workplace by Design </a:t>
            </a:r>
          </a:p>
        </p:txBody>
      </p:sp>
      <p:pic>
        <p:nvPicPr>
          <p:cNvPr id="3" name="Image 2" descr="Image representing people using different inclusive work points. In addition to offering the possibility of teleworking, the GC Workplace offers a wide range of work points:&#10;&#10;Height-adjustable desks&#10;Accessible technologies&#10;Uncluttered workspaces with space for mobility aids&#10;Concentration rooms and capsules offering various levels of visual intimacy&#10;&#10;In addition, it offers great access to natural light but also spaces where the lights are adjustable and dimmable.&#10;" title="Inclusive workplace"/>
          <p:cNvPicPr>
            <a:picLocks noChangeAspect="1"/>
          </p:cNvPicPr>
          <p:nvPr/>
        </p:nvPicPr>
        <p:blipFill rotWithShape="1">
          <a:blip r:embed="rId3"/>
          <a:srcRect t="12954"/>
          <a:stretch/>
        </p:blipFill>
        <p:spPr>
          <a:xfrm>
            <a:off x="1955797" y="1385888"/>
            <a:ext cx="10806941" cy="5291788"/>
          </a:xfrm>
          <a:prstGeom prst="rect">
            <a:avLst/>
          </a:prstGeom>
        </p:spPr>
      </p:pic>
      <p:sp>
        <p:nvSpPr>
          <p:cNvPr id="4" name="TextBox 3"/>
          <p:cNvSpPr txBox="1"/>
          <p:nvPr/>
        </p:nvSpPr>
        <p:spPr>
          <a:xfrm>
            <a:off x="886322" y="1521172"/>
            <a:ext cx="133397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USER-CENTRIC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PROMOTE EQUAL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DESIGN FOR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ZONE BY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PLAN FOR FLEXIBILITY</a:t>
            </a:r>
          </a:p>
        </p:txBody>
      </p:sp>
      <p:sp>
        <p:nvSpPr>
          <p:cNvPr id="5" name="Right Brace 4"/>
          <p:cNvSpPr/>
          <p:nvPr/>
        </p:nvSpPr>
        <p:spPr>
          <a:xfrm>
            <a:off x="2017095" y="1470370"/>
            <a:ext cx="395459" cy="3108543"/>
          </a:xfrm>
          <a:prstGeom prst="rightBrace">
            <a:avLst>
              <a:gd name="adj1" fmla="val 100395"/>
              <a:gd name="adj2" fmla="val 50216"/>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Rectangle 5"/>
          <p:cNvSpPr/>
          <p:nvPr/>
        </p:nvSpPr>
        <p:spPr>
          <a:xfrm>
            <a:off x="630759" y="1648286"/>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07072" y="1560054"/>
            <a:ext cx="349268" cy="342918"/>
          </a:xfrm>
          <a:prstGeom prst="rect">
            <a:avLst/>
          </a:prstGeom>
        </p:spPr>
      </p:pic>
      <p:sp>
        <p:nvSpPr>
          <p:cNvPr id="11" name="Rectangle 10"/>
          <p:cNvSpPr/>
          <p:nvPr/>
        </p:nvSpPr>
        <p:spPr>
          <a:xfrm>
            <a:off x="617942" y="227279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94255" y="2184560"/>
            <a:ext cx="349268" cy="342918"/>
          </a:xfrm>
          <a:prstGeom prst="rect">
            <a:avLst/>
          </a:prstGeom>
        </p:spPr>
      </p:pic>
      <p:sp>
        <p:nvSpPr>
          <p:cNvPr id="14" name="Rectangle 13"/>
          <p:cNvSpPr/>
          <p:nvPr/>
        </p:nvSpPr>
        <p:spPr>
          <a:xfrm>
            <a:off x="607593" y="2914574"/>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14"/>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3906" y="2826342"/>
            <a:ext cx="349268" cy="342918"/>
          </a:xfrm>
          <a:prstGeom prst="rect">
            <a:avLst/>
          </a:prstGeom>
        </p:spPr>
      </p:pic>
      <p:sp>
        <p:nvSpPr>
          <p:cNvPr id="17" name="Rectangle 16"/>
          <p:cNvSpPr/>
          <p:nvPr/>
        </p:nvSpPr>
        <p:spPr>
          <a:xfrm>
            <a:off x="611348" y="3556356"/>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7661" y="3468124"/>
            <a:ext cx="349268" cy="342918"/>
          </a:xfrm>
          <a:prstGeom prst="rect">
            <a:avLst/>
          </a:prstGeom>
        </p:spPr>
      </p:pic>
      <p:sp>
        <p:nvSpPr>
          <p:cNvPr id="20" name="Rectangle 19"/>
          <p:cNvSpPr/>
          <p:nvPr/>
        </p:nvSpPr>
        <p:spPr>
          <a:xfrm>
            <a:off x="613229" y="4198138"/>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Picture 20"/>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9542" y="4109906"/>
            <a:ext cx="349268" cy="342918"/>
          </a:xfrm>
          <a:prstGeom prst="rect">
            <a:avLst/>
          </a:prstGeom>
        </p:spPr>
      </p:pic>
    </p:spTree>
    <p:extLst>
      <p:ext uri="{BB962C8B-B14F-4D97-AF65-F5344CB8AC3E}">
        <p14:creationId xmlns:p14="http://schemas.microsoft.com/office/powerpoint/2010/main" val="309652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solidFill>
                  <a:srgbClr val="14455C"/>
                </a:solidFill>
              </a:rPr>
              <a:t>Workpoints</a:t>
            </a:r>
            <a:endParaRPr lang="en-CA" dirty="0">
              <a:solidFill>
                <a:srgbClr val="FF0000"/>
              </a:solidFill>
            </a:endParaRPr>
          </a:p>
        </p:txBody>
      </p:sp>
      <p:sp>
        <p:nvSpPr>
          <p:cNvPr id="3" name="TextBox 14"/>
          <p:cNvSpPr txBox="1"/>
          <p:nvPr/>
        </p:nvSpPr>
        <p:spPr>
          <a:xfrm>
            <a:off x="1674693" y="1567780"/>
            <a:ext cx="396133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GCworkplaces are designed from one kit of parts called </a:t>
            </a:r>
            <a:r>
              <a:rPr kumimoji="0" lang="en-US" sz="1600" b="1"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WORKPOINTS</a:t>
            </a: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lumMod val="50000"/>
                    <a:lumOff val="50000"/>
                  </a:srgbClr>
                </a:solidFill>
                <a:effectLst/>
                <a:uLnTx/>
                <a:uFillTx/>
                <a:latin typeface="Calibri"/>
                <a:ea typeface="+mn-ea"/>
                <a:cs typeface="Arial" panose="020B0604020202020204" pitchFamily="34" charset="0"/>
              </a:rPr>
              <a:t>Workpoints</a:t>
            </a:r>
            <a:r>
              <a:rPr kumimoji="0" lang="en-US" sz="1600" b="0" i="0" u="none" strike="noStrike" kern="1200" cap="none" spc="0" normalizeH="0" baseline="0" noProof="0" dirty="0">
                <a:ln>
                  <a:noFill/>
                </a:ln>
                <a:solidFill>
                  <a:srgbClr val="000000">
                    <a:lumMod val="50000"/>
                    <a:lumOff val="50000"/>
                  </a:srgbClr>
                </a:solidFill>
                <a:effectLst/>
                <a:uLnTx/>
                <a:uFillTx/>
                <a:latin typeface="Calibri"/>
                <a:ea typeface="+mn-ea"/>
                <a:cs typeface="Arial" panose="020B0604020202020204" pitchFamily="34" charset="0"/>
              </a:rPr>
              <a:t> are based on function and can vary in size and quantity.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7" name="Espace réservé du contenu 12" title="List of different types of workpoints"/>
          <p:cNvGraphicFramePr>
            <a:graphicFrameLocks/>
          </p:cNvGraphicFramePr>
          <p:nvPr/>
        </p:nvGraphicFramePr>
        <p:xfrm>
          <a:off x="7345265" y="1393219"/>
          <a:ext cx="3901757" cy="490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533099" y="2788163"/>
            <a:ext cx="6205918" cy="2894678"/>
            <a:chOff x="651092" y="2981589"/>
            <a:chExt cx="6205918" cy="2894678"/>
          </a:xfrm>
        </p:grpSpPr>
        <p:pic>
          <p:nvPicPr>
            <p:cNvPr id="6"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56831" t="6984" b="29223"/>
            <a:stretch/>
          </p:blipFill>
          <p:spPr>
            <a:xfrm>
              <a:off x="765198" y="3073782"/>
              <a:ext cx="4841203" cy="2802485"/>
            </a:xfrm>
            <a:prstGeom prst="rect">
              <a:avLst/>
            </a:prstGeom>
          </p:spPr>
        </p:pic>
        <p:pic>
          <p:nvPicPr>
            <p:cNvPr id="7"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73193" t="74750" r="17193"/>
            <a:stretch/>
          </p:blipFill>
          <p:spPr>
            <a:xfrm>
              <a:off x="5625758" y="4558773"/>
              <a:ext cx="1078203" cy="1109269"/>
            </a:xfrm>
            <a:prstGeom prst="rect">
              <a:avLst/>
            </a:prstGeom>
          </p:spPr>
        </p:pic>
        <p:pic>
          <p:nvPicPr>
            <p:cNvPr id="8"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60519" t="76641" r="27137"/>
            <a:stretch/>
          </p:blipFill>
          <p:spPr>
            <a:xfrm>
              <a:off x="5472710" y="3324380"/>
              <a:ext cx="1384300" cy="1026167"/>
            </a:xfrm>
            <a:prstGeom prst="rect">
              <a:avLst/>
            </a:prstGeom>
          </p:spPr>
        </p:pic>
        <p:sp>
          <p:nvSpPr>
            <p:cNvPr id="4" name="Rectangle 3"/>
            <p:cNvSpPr/>
            <p:nvPr/>
          </p:nvSpPr>
          <p:spPr>
            <a:xfrm>
              <a:off x="759076" y="2981589"/>
              <a:ext cx="1577723" cy="26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p:nvSpPr>
          <p:spPr>
            <a:xfrm>
              <a:off x="651092" y="4350547"/>
              <a:ext cx="2028608" cy="289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1" name="TextBox 14"/>
          <p:cNvSpPr txBox="1"/>
          <p:nvPr/>
        </p:nvSpPr>
        <p:spPr>
          <a:xfrm>
            <a:off x="544429" y="5870202"/>
            <a:ext cx="806263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Refer</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to the </a:t>
            </a: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hlinkClick r:id="rId9"/>
              </a:rPr>
              <a:t>GCworkplace</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hlinkClick r:id="rId9"/>
              </a:rPr>
              <a:t> </a:t>
            </a: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hlinkClick r:id="rId9"/>
              </a:rPr>
              <a:t>Technical</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hlinkClick r:id="rId9"/>
              </a:rPr>
              <a:t> Reference </a:t>
            </a: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hlinkClick r:id="rId9"/>
              </a:rPr>
              <a:t>Manual</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for more information on </a:t>
            </a: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each</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300" b="0"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workpoint</a:t>
            </a:r>
            <a:r>
              <a:rPr kumimoji="0" lang="fr-CA"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endParaRPr kumimoji="0" lang="en-US" sz="13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06769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solidFill>
                  <a:srgbClr val="14455C"/>
                </a:solidFill>
              </a:rPr>
              <a:t>Activity Profiles</a:t>
            </a:r>
            <a:endParaRPr lang="en-CA" dirty="0">
              <a:solidFill>
                <a:srgbClr val="FF0000"/>
              </a:solidFill>
            </a:endParaRPr>
          </a:p>
        </p:txBody>
      </p:sp>
      <p:sp>
        <p:nvSpPr>
          <p:cNvPr id="81" name="TextBox 80"/>
          <p:cNvSpPr txBox="1"/>
          <p:nvPr/>
        </p:nvSpPr>
        <p:spPr>
          <a:xfrm>
            <a:off x="1114660" y="1590515"/>
            <a:ext cx="95098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srgbClr val="000000"/>
                </a:solidFill>
                <a:effectLst/>
                <a:uLnTx/>
                <a:uFillTx/>
                <a:latin typeface="Calibri"/>
                <a:ea typeface="+mn-ea"/>
                <a:cs typeface="+mn-cs"/>
              </a:rPr>
              <a:t>Workpoints</a:t>
            </a:r>
            <a:r>
              <a:rPr kumimoji="0" lang="en-CA" sz="1800" b="0" i="0" u="none" strike="noStrike" kern="1200" cap="none" spc="0" normalizeH="0" baseline="0" noProof="0" dirty="0">
                <a:ln>
                  <a:noFill/>
                </a:ln>
                <a:solidFill>
                  <a:srgbClr val="000000"/>
                </a:solidFill>
                <a:effectLst/>
                <a:uLnTx/>
                <a:uFillTx/>
                <a:latin typeface="Calibri"/>
                <a:ea typeface="+mn-ea"/>
                <a:cs typeface="+mn-cs"/>
              </a:rPr>
              <a:t> are distributed to </a:t>
            </a:r>
            <a:r>
              <a:rPr kumimoji="0" lang="en-CA" sz="1800" b="1" i="0" u="none" strike="noStrike" kern="1200" cap="none" spc="0" normalizeH="0" baseline="0" noProof="0" dirty="0">
                <a:ln>
                  <a:noFill/>
                </a:ln>
                <a:solidFill>
                  <a:srgbClr val="000000"/>
                </a:solidFill>
                <a:effectLst/>
                <a:uLnTx/>
                <a:uFillTx/>
                <a:latin typeface="Calibri"/>
                <a:ea typeface="+mn-ea"/>
                <a:cs typeface="+mn-cs"/>
              </a:rPr>
              <a:t>OPTIMIZE</a:t>
            </a:r>
            <a:r>
              <a:rPr kumimoji="0" lang="en-CA" sz="1800" b="0" i="0" u="none" strike="noStrike" kern="1200" cap="none" spc="0" normalizeH="0" baseline="0" noProof="0" dirty="0">
                <a:ln>
                  <a:noFill/>
                </a:ln>
                <a:solidFill>
                  <a:srgbClr val="000000"/>
                </a:solidFill>
                <a:effectLst/>
                <a:uLnTx/>
                <a:uFillTx/>
                <a:latin typeface="Calibri"/>
                <a:ea typeface="+mn-ea"/>
                <a:cs typeface="+mn-cs"/>
              </a:rPr>
              <a:t> the workplace and to reflect the organization’s anticipated modernized way of working. These distributions are categorized as </a:t>
            </a:r>
            <a:r>
              <a:rPr kumimoji="0" lang="en-US" sz="1800" b="1" i="0" u="none" strike="noStrike" kern="1200" cap="none" spc="0" normalizeH="0" baseline="0" noProof="0" dirty="0">
                <a:ln>
                  <a:noFill/>
                </a:ln>
                <a:solidFill>
                  <a:srgbClr val="000000"/>
                </a:solidFill>
                <a:effectLst/>
                <a:uLnTx/>
                <a:uFillTx/>
                <a:latin typeface="Calibri"/>
                <a:ea typeface="+mn-ea"/>
                <a:cs typeface="+mn-cs"/>
              </a:rPr>
              <a:t>ACTIVITY PROFILES.</a:t>
            </a:r>
          </a:p>
        </p:txBody>
      </p:sp>
      <p:sp>
        <p:nvSpPr>
          <p:cNvPr id="7" name="Rectangle 6"/>
          <p:cNvSpPr/>
          <p:nvPr/>
        </p:nvSpPr>
        <p:spPr>
          <a:xfrm>
            <a:off x="1743264" y="5272766"/>
            <a:ext cx="8537333" cy="362515"/>
          </a:xfrm>
          <a:prstGeom prst="rect">
            <a:avLst/>
          </a:prstGeom>
          <a:gradFill flip="none" rotWithShape="1">
            <a:gsLst>
              <a:gs pos="19000">
                <a:schemeClr val="accent1">
                  <a:lumMod val="40000"/>
                  <a:lumOff val="60000"/>
                </a:schemeClr>
              </a:gs>
              <a:gs pos="0">
                <a:schemeClr val="accent1">
                  <a:lumMod val="60000"/>
                  <a:lumOff val="40000"/>
                </a:schemeClr>
              </a:gs>
              <a:gs pos="100000">
                <a:schemeClr val="accent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 name="Straight Arrow Connector 5"/>
          <p:cNvCxnSpPr/>
          <p:nvPr/>
        </p:nvCxnSpPr>
        <p:spPr>
          <a:xfrm>
            <a:off x="1293379" y="5240557"/>
            <a:ext cx="9437101" cy="24938"/>
          </a:xfrm>
          <a:prstGeom prst="straightConnector1">
            <a:avLst/>
          </a:prstGeom>
          <a:ln w="57150">
            <a:solidFill>
              <a:srgbClr val="14455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42651" y="5292584"/>
            <a:ext cx="396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LOWER</a:t>
            </a:r>
            <a:r>
              <a:rPr kumimoji="0" lang="en-US" sz="1400" b="0" i="0" u="none" strike="noStrike" kern="1200" cap="none" spc="0" normalizeH="0" baseline="0" noProof="0" dirty="0">
                <a:ln>
                  <a:noFill/>
                </a:ln>
                <a:solidFill>
                  <a:srgbClr val="000000"/>
                </a:solidFill>
                <a:effectLst/>
                <a:uLnTx/>
                <a:uFillTx/>
                <a:latin typeface="Calibri"/>
                <a:ea typeface="+mn-ea"/>
                <a:cs typeface="+mn-cs"/>
              </a:rPr>
              <a:t> LEVEL OF INTERACTION &amp; MOBILITY </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p:cNvSpPr txBox="1"/>
          <p:nvPr/>
        </p:nvSpPr>
        <p:spPr>
          <a:xfrm>
            <a:off x="6292065" y="5290257"/>
            <a:ext cx="396665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HIGHER</a:t>
            </a:r>
            <a:r>
              <a:rPr kumimoji="0" lang="en-US" sz="1400" b="0" i="0" u="none" strike="noStrike" kern="1200" cap="none" spc="0" normalizeH="0" baseline="0" noProof="0" dirty="0">
                <a:ln>
                  <a:noFill/>
                </a:ln>
                <a:solidFill>
                  <a:srgbClr val="000000"/>
                </a:solidFill>
                <a:effectLst/>
                <a:uLnTx/>
                <a:uFillTx/>
                <a:latin typeface="Calibri"/>
                <a:ea typeface="+mn-ea"/>
                <a:cs typeface="+mn-cs"/>
              </a:rPr>
              <a:t> LEVEL OF INTERACTION &amp; MOBILITY</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p:cNvGrpSpPr/>
          <p:nvPr/>
        </p:nvGrpSpPr>
        <p:grpSpPr>
          <a:xfrm>
            <a:off x="1196649" y="3629280"/>
            <a:ext cx="9393382" cy="1259893"/>
            <a:chOff x="1196649" y="2842896"/>
            <a:chExt cx="9393382" cy="1259893"/>
          </a:xfrm>
        </p:grpSpPr>
        <p:pic>
          <p:nvPicPr>
            <p:cNvPr id="3" name="Picture 2"/>
            <p:cNvPicPr>
              <a:picLocks noChangeAspect="1"/>
            </p:cNvPicPr>
            <p:nvPr/>
          </p:nvPicPr>
          <p:blipFill rotWithShape="1">
            <a:blip r:embed="rId3"/>
            <a:srcRect l="-1131" r="4863" b="54600"/>
            <a:stretch/>
          </p:blipFill>
          <p:spPr>
            <a:xfrm>
              <a:off x="1196649" y="2848916"/>
              <a:ext cx="9393382" cy="1253873"/>
            </a:xfrm>
            <a:prstGeom prst="rect">
              <a:avLst/>
            </a:prstGeom>
          </p:spPr>
        </p:pic>
        <p:pic>
          <p:nvPicPr>
            <p:cNvPr id="33" name="Picture 32"/>
            <p:cNvPicPr>
              <a:picLocks noChangeAspect="1"/>
            </p:cNvPicPr>
            <p:nvPr/>
          </p:nvPicPr>
          <p:blipFill rotWithShape="1">
            <a:blip r:embed="rId3"/>
            <a:srcRect l="27214" r="32795" b="54600"/>
            <a:stretch/>
          </p:blipFill>
          <p:spPr>
            <a:xfrm>
              <a:off x="3736966" y="2842896"/>
              <a:ext cx="3902149" cy="1253873"/>
            </a:xfrm>
            <a:prstGeom prst="rect">
              <a:avLst/>
            </a:prstGeom>
          </p:spPr>
        </p:pic>
      </p:grpSp>
      <p:sp>
        <p:nvSpPr>
          <p:cNvPr id="9" name="Isosceles Triangle 8"/>
          <p:cNvSpPr/>
          <p:nvPr/>
        </p:nvSpPr>
        <p:spPr>
          <a:xfrm rot="10800000">
            <a:off x="9350932" y="4940117"/>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Isosceles Triangle 35"/>
          <p:cNvSpPr/>
          <p:nvPr/>
        </p:nvSpPr>
        <p:spPr>
          <a:xfrm rot="10800000">
            <a:off x="5793342" y="4944488"/>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Isosceles Triangle 36"/>
          <p:cNvSpPr/>
          <p:nvPr/>
        </p:nvSpPr>
        <p:spPr>
          <a:xfrm rot="10800000">
            <a:off x="2388230" y="4944489"/>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497957" y="2447101"/>
            <a:ext cx="6843539" cy="813816"/>
          </a:xfrm>
          <a:prstGeom prst="rect">
            <a:avLst/>
          </a:prstGeom>
          <a:no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TextBox 38"/>
          <p:cNvSpPr txBox="1"/>
          <p:nvPr/>
        </p:nvSpPr>
        <p:spPr>
          <a:xfrm>
            <a:off x="2600592" y="2523145"/>
            <a:ext cx="66348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The following activity profiles support varying </a:t>
            </a:r>
            <a:r>
              <a:rPr kumimoji="0" lang="en-US"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levels of interaction, mobility</a:t>
            </a:r>
            <a:r>
              <a:rPr kumimoji="0" lang="en-US"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 and </a:t>
            </a:r>
            <a:r>
              <a:rPr kumimoji="0" lang="en-US"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activities performed </a:t>
            </a:r>
            <a:r>
              <a:rPr kumimoji="0" lang="en-US" sz="1800" b="1" i="0" u="sng" strike="noStrike" kern="1200" cap="none" spc="0" normalizeH="0" baseline="0" noProof="0" dirty="0">
                <a:ln>
                  <a:noFill/>
                </a:ln>
                <a:solidFill>
                  <a:srgbClr val="000000">
                    <a:lumMod val="50000"/>
                    <a:lumOff val="50000"/>
                  </a:srgbClr>
                </a:solidFill>
                <a:effectLst/>
                <a:uLnTx/>
                <a:uFillTx/>
                <a:latin typeface="Calibri"/>
                <a:ea typeface="+mn-ea"/>
                <a:cs typeface="+mn-cs"/>
              </a:rPr>
              <a:t>in the workplace</a:t>
            </a:r>
            <a:r>
              <a:rPr kumimoji="0" lang="en-US"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a:t>
            </a:r>
            <a:endParaRPr kumimoji="0" lang="en-CA" sz="1400" b="1"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Tree>
    <p:extLst>
      <p:ext uri="{BB962C8B-B14F-4D97-AF65-F5344CB8AC3E}">
        <p14:creationId xmlns:p14="http://schemas.microsoft.com/office/powerpoint/2010/main" val="413598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11115674" cy="1422580"/>
          </a:xfrm>
        </p:spPr>
        <p:txBody>
          <a:bodyPr>
            <a:normAutofit/>
          </a:bodyPr>
          <a:lstStyle/>
          <a:p>
            <a:r>
              <a:rPr lang="en-US" dirty="0">
                <a:solidFill>
                  <a:schemeClr val="accent2"/>
                </a:solidFill>
              </a:rPr>
              <a:t>The GCworkplace vision</a:t>
            </a:r>
            <a:br>
              <a:rPr lang="en-US" dirty="0">
                <a:solidFill>
                  <a:schemeClr val="accent2"/>
                </a:solidFill>
              </a:rPr>
            </a:br>
            <a:r>
              <a:rPr lang="en-US" sz="3200" dirty="0">
                <a:solidFill>
                  <a:schemeClr val="accent2"/>
                </a:solidFill>
              </a:rPr>
              <a:t> </a:t>
            </a:r>
            <a:endParaRPr lang="en-US" dirty="0">
              <a:solidFill>
                <a:schemeClr val="accent2"/>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351650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solidFill>
                  <a:srgbClr val="14455C"/>
                </a:solidFill>
              </a:rPr>
              <a:t>Activity Profiles – Sample </a:t>
            </a:r>
            <a:r>
              <a:rPr lang="en-CA" dirty="0" err="1">
                <a:solidFill>
                  <a:srgbClr val="14455C"/>
                </a:solidFill>
              </a:rPr>
              <a:t>Workpoint</a:t>
            </a:r>
            <a:r>
              <a:rPr lang="en-CA" dirty="0">
                <a:solidFill>
                  <a:srgbClr val="14455C"/>
                </a:solidFill>
              </a:rPr>
              <a:t> Distributions</a:t>
            </a:r>
            <a:endParaRPr lang="en-CA" dirty="0">
              <a:solidFill>
                <a:srgbClr val="FF0000"/>
              </a:solidFill>
            </a:endParaRPr>
          </a:p>
        </p:txBody>
      </p:sp>
      <p:cxnSp>
        <p:nvCxnSpPr>
          <p:cNvPr id="13" name="Straight Connector 12"/>
          <p:cNvCxnSpPr/>
          <p:nvPr/>
        </p:nvCxnSpPr>
        <p:spPr>
          <a:xfrm>
            <a:off x="1356742" y="4640295"/>
            <a:ext cx="15077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439668" y="1430182"/>
            <a:ext cx="6504245" cy="4219996"/>
            <a:chOff x="6104503" y="2257641"/>
            <a:chExt cx="5228298" cy="3593671"/>
          </a:xfrm>
        </p:grpSpPr>
        <p:sp>
          <p:nvSpPr>
            <p:cNvPr id="20" name="Left Bracket 19"/>
            <p:cNvSpPr/>
            <p:nvPr/>
          </p:nvSpPr>
          <p:spPr>
            <a:xfrm rot="5400000" flipV="1">
              <a:off x="9940553" y="2325886"/>
              <a:ext cx="119025" cy="255013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TextBox 20"/>
            <p:cNvSpPr txBox="1"/>
            <p:nvPr/>
          </p:nvSpPr>
          <p:spPr>
            <a:xfrm>
              <a:off x="9463787" y="3524382"/>
              <a:ext cx="886776"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pic>
          <p:nvPicPr>
            <p:cNvPr id="28" name="Picture 27"/>
            <p:cNvPicPr>
              <a:picLocks noChangeAspect="1"/>
            </p:cNvPicPr>
            <p:nvPr/>
          </p:nvPicPr>
          <p:blipFill rotWithShape="1">
            <a:blip r:embed="rId3"/>
            <a:srcRect t="820"/>
            <a:stretch/>
          </p:blipFill>
          <p:spPr>
            <a:xfrm rot="5400000">
              <a:off x="8253642" y="2837133"/>
              <a:ext cx="884421" cy="5143937"/>
            </a:xfrm>
            <a:prstGeom prst="rect">
              <a:avLst/>
            </a:prstGeom>
          </p:spPr>
        </p:pic>
        <p:sp>
          <p:nvSpPr>
            <p:cNvPr id="29" name="Rectangle 28"/>
            <p:cNvSpPr/>
            <p:nvPr/>
          </p:nvSpPr>
          <p:spPr>
            <a:xfrm rot="5400000">
              <a:off x="10302877" y="4851764"/>
              <a:ext cx="815215" cy="1114674"/>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rot="5400000">
              <a:off x="9536197" y="5235758"/>
              <a:ext cx="794509" cy="367392"/>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rot="5400000">
              <a:off x="9092734" y="5217410"/>
              <a:ext cx="815215" cy="3931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rot="5400000">
              <a:off x="8398982" y="4960984"/>
              <a:ext cx="815215" cy="910347"/>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rot="5400000">
              <a:off x="6836162" y="4338377"/>
              <a:ext cx="795816" cy="2150717"/>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4"/>
            <a:stretch>
              <a:fillRect/>
            </a:stretch>
          </p:blipFill>
          <p:spPr>
            <a:xfrm rot="5400000">
              <a:off x="8275616" y="1536028"/>
              <a:ext cx="898142" cy="5216229"/>
            </a:xfrm>
            <a:prstGeom prst="rect">
              <a:avLst/>
            </a:prstGeom>
          </p:spPr>
        </p:pic>
        <p:sp>
          <p:nvSpPr>
            <p:cNvPr id="36" name="Rectangle 35"/>
            <p:cNvSpPr/>
            <p:nvPr/>
          </p:nvSpPr>
          <p:spPr>
            <a:xfrm rot="5400000">
              <a:off x="10107495" y="3395493"/>
              <a:ext cx="815215" cy="151806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rot="5400000">
              <a:off x="9052542" y="3918764"/>
              <a:ext cx="815215" cy="471525"/>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rot="5400000">
              <a:off x="8526376" y="3944535"/>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rot="5400000">
              <a:off x="7957443" y="3827360"/>
              <a:ext cx="815215" cy="654333"/>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p:cNvSpPr/>
            <p:nvPr/>
          </p:nvSpPr>
          <p:spPr>
            <a:xfrm rot="5400000">
              <a:off x="6658988" y="3227828"/>
              <a:ext cx="795816" cy="1853396"/>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 name="Picture 40"/>
            <p:cNvPicPr>
              <a:picLocks noChangeAspect="1"/>
            </p:cNvPicPr>
            <p:nvPr/>
          </p:nvPicPr>
          <p:blipFill>
            <a:blip r:embed="rId5"/>
            <a:stretch>
              <a:fillRect/>
            </a:stretch>
          </p:blipFill>
          <p:spPr>
            <a:xfrm rot="5400000">
              <a:off x="8273418" y="285017"/>
              <a:ext cx="854183" cy="5192014"/>
            </a:xfrm>
            <a:prstGeom prst="rect">
              <a:avLst/>
            </a:prstGeom>
          </p:spPr>
        </p:pic>
        <p:sp>
          <p:nvSpPr>
            <p:cNvPr id="42" name="Left Bracket 41"/>
            <p:cNvSpPr/>
            <p:nvPr/>
          </p:nvSpPr>
          <p:spPr>
            <a:xfrm rot="5400000" flipV="1">
              <a:off x="7363389" y="2323247"/>
              <a:ext cx="107856" cy="2554234"/>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TextBox 42"/>
            <p:cNvSpPr txBox="1"/>
            <p:nvPr/>
          </p:nvSpPr>
          <p:spPr>
            <a:xfrm>
              <a:off x="6750113" y="3529504"/>
              <a:ext cx="1215283"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44" name="Rectangle 43"/>
            <p:cNvSpPr/>
            <p:nvPr/>
          </p:nvSpPr>
          <p:spPr>
            <a:xfrm rot="5400000">
              <a:off x="9882871" y="1900831"/>
              <a:ext cx="815215" cy="197345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rot="5400000">
              <a:off x="8553767" y="2621474"/>
              <a:ext cx="815215" cy="532170"/>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rot="5400000">
              <a:off x="8020731" y="2677569"/>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rot="5400000">
              <a:off x="7525164" y="2618982"/>
              <a:ext cx="815215" cy="508452"/>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rot="5400000">
              <a:off x="6490674" y="2157689"/>
              <a:ext cx="795816" cy="1459741"/>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Left Bracket 48"/>
            <p:cNvSpPr/>
            <p:nvPr/>
          </p:nvSpPr>
          <p:spPr>
            <a:xfrm rot="5400000" flipV="1">
              <a:off x="10231000" y="3879836"/>
              <a:ext cx="124019" cy="197851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TextBox 49"/>
            <p:cNvSpPr txBox="1"/>
            <p:nvPr/>
          </p:nvSpPr>
          <p:spPr>
            <a:xfrm>
              <a:off x="9847091" y="4775725"/>
              <a:ext cx="886776"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51" name="Left Bracket 50"/>
            <p:cNvSpPr/>
            <p:nvPr/>
          </p:nvSpPr>
          <p:spPr>
            <a:xfrm rot="5400000" flipV="1">
              <a:off x="7647532" y="3311881"/>
              <a:ext cx="114032" cy="3114429"/>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TextBox 51"/>
            <p:cNvSpPr txBox="1"/>
            <p:nvPr/>
          </p:nvSpPr>
          <p:spPr>
            <a:xfrm>
              <a:off x="7053618" y="4789730"/>
              <a:ext cx="1215283"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53" name="Left Bracket 52"/>
            <p:cNvSpPr/>
            <p:nvPr/>
          </p:nvSpPr>
          <p:spPr>
            <a:xfrm rot="5400000" flipV="1">
              <a:off x="9685329" y="807719"/>
              <a:ext cx="122824" cy="305678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TextBox 53"/>
            <p:cNvSpPr txBox="1"/>
            <p:nvPr/>
          </p:nvSpPr>
          <p:spPr>
            <a:xfrm>
              <a:off x="9463787" y="2257641"/>
              <a:ext cx="886776"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55" name="Left Bracket 54"/>
            <p:cNvSpPr/>
            <p:nvPr/>
          </p:nvSpPr>
          <p:spPr>
            <a:xfrm rot="5400000" flipV="1">
              <a:off x="7104684" y="1315211"/>
              <a:ext cx="117829" cy="204679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6" name="TextBox 55"/>
            <p:cNvSpPr txBox="1"/>
            <p:nvPr/>
          </p:nvSpPr>
          <p:spPr>
            <a:xfrm>
              <a:off x="6463263" y="2261699"/>
              <a:ext cx="1215283" cy="2188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grpSp>
      <p:grpSp>
        <p:nvGrpSpPr>
          <p:cNvPr id="8" name="Group 7"/>
          <p:cNvGrpSpPr/>
          <p:nvPr/>
        </p:nvGrpSpPr>
        <p:grpSpPr>
          <a:xfrm>
            <a:off x="9327803" y="5830795"/>
            <a:ext cx="2072060" cy="420872"/>
            <a:chOff x="987829" y="5845519"/>
            <a:chExt cx="2072060" cy="420872"/>
          </a:xfrm>
        </p:grpSpPr>
        <p:sp>
          <p:nvSpPr>
            <p:cNvPr id="70" name="TextBox 69"/>
            <p:cNvSpPr txBox="1"/>
            <p:nvPr/>
          </p:nvSpPr>
          <p:spPr>
            <a:xfrm>
              <a:off x="1313734" y="5894873"/>
              <a:ext cx="1746155" cy="371518"/>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PRIMARY INDIVIDUAL OPEN</a:t>
              </a:r>
            </a:p>
          </p:txBody>
        </p:sp>
        <p:sp>
          <p:nvSpPr>
            <p:cNvPr id="75" name="Rectangle 74"/>
            <p:cNvSpPr/>
            <p:nvPr/>
          </p:nvSpPr>
          <p:spPr>
            <a:xfrm>
              <a:off x="987829" y="5845519"/>
              <a:ext cx="344663" cy="325648"/>
            </a:xfrm>
            <a:prstGeom prst="rect">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7" name="Group 6"/>
          <p:cNvGrpSpPr/>
          <p:nvPr/>
        </p:nvGrpSpPr>
        <p:grpSpPr>
          <a:xfrm>
            <a:off x="7304611" y="5835568"/>
            <a:ext cx="2416722" cy="404845"/>
            <a:chOff x="3029862" y="5855935"/>
            <a:chExt cx="2416722" cy="404845"/>
          </a:xfrm>
        </p:grpSpPr>
        <p:sp>
          <p:nvSpPr>
            <p:cNvPr id="71" name="TextBox 70"/>
            <p:cNvSpPr txBox="1"/>
            <p:nvPr/>
          </p:nvSpPr>
          <p:spPr>
            <a:xfrm>
              <a:off x="3312369" y="5889262"/>
              <a:ext cx="2134215" cy="371518"/>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PRIMARY INDIVIDUAL ENCLOSED</a:t>
              </a:r>
            </a:p>
          </p:txBody>
        </p:sp>
        <p:sp>
          <p:nvSpPr>
            <p:cNvPr id="66" name="Rectangle 65"/>
            <p:cNvSpPr/>
            <p:nvPr/>
          </p:nvSpPr>
          <p:spPr>
            <a:xfrm>
              <a:off x="3029862" y="5855935"/>
              <a:ext cx="344662" cy="325648"/>
            </a:xfrm>
            <a:prstGeom prst="rect">
              <a:avLst/>
            </a:prstGeom>
            <a:solidFill>
              <a:srgbClr val="8689A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6" name="Group 5"/>
          <p:cNvGrpSpPr/>
          <p:nvPr/>
        </p:nvGrpSpPr>
        <p:grpSpPr>
          <a:xfrm>
            <a:off x="5582565" y="5821173"/>
            <a:ext cx="2185873" cy="441450"/>
            <a:chOff x="5299101" y="5848605"/>
            <a:chExt cx="2185873" cy="441450"/>
          </a:xfrm>
        </p:grpSpPr>
        <p:sp>
          <p:nvSpPr>
            <p:cNvPr id="72" name="TextBox 71"/>
            <p:cNvSpPr txBox="1"/>
            <p:nvPr/>
          </p:nvSpPr>
          <p:spPr>
            <a:xfrm>
              <a:off x="5600188" y="5909334"/>
              <a:ext cx="1884786" cy="380721"/>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SECONDARY INDIVIDUAL</a:t>
              </a:r>
            </a:p>
          </p:txBody>
        </p:sp>
        <p:sp>
          <p:nvSpPr>
            <p:cNvPr id="67" name="Rectangle 66"/>
            <p:cNvSpPr/>
            <p:nvPr/>
          </p:nvSpPr>
          <p:spPr>
            <a:xfrm>
              <a:off x="5299101" y="5848605"/>
              <a:ext cx="344662" cy="325648"/>
            </a:xfrm>
            <a:prstGeom prst="rect">
              <a:avLst/>
            </a:prstGeom>
            <a:solidFill>
              <a:srgbClr val="DB63F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3" name="Group 2"/>
          <p:cNvGrpSpPr/>
          <p:nvPr/>
        </p:nvGrpSpPr>
        <p:grpSpPr>
          <a:xfrm>
            <a:off x="3915891" y="5814935"/>
            <a:ext cx="2205591" cy="438682"/>
            <a:chOff x="7201172" y="5842367"/>
            <a:chExt cx="2205591" cy="438682"/>
          </a:xfrm>
        </p:grpSpPr>
        <p:sp>
          <p:nvSpPr>
            <p:cNvPr id="73" name="TextBox 72"/>
            <p:cNvSpPr txBox="1"/>
            <p:nvPr/>
          </p:nvSpPr>
          <p:spPr>
            <a:xfrm>
              <a:off x="7506285" y="5898863"/>
              <a:ext cx="1900478" cy="382186"/>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OPEN COLLABORATIVE</a:t>
              </a:r>
            </a:p>
          </p:txBody>
        </p:sp>
        <p:sp>
          <p:nvSpPr>
            <p:cNvPr id="68" name="Rectangle 67"/>
            <p:cNvSpPr/>
            <p:nvPr/>
          </p:nvSpPr>
          <p:spPr>
            <a:xfrm>
              <a:off x="7201172" y="5842367"/>
              <a:ext cx="344662" cy="325648"/>
            </a:xfrm>
            <a:prstGeom prst="rect">
              <a:avLst/>
            </a:prstGeom>
            <a:solidFill>
              <a:srgbClr val="FDEB0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2" name="Group 1"/>
          <p:cNvGrpSpPr/>
          <p:nvPr/>
        </p:nvGrpSpPr>
        <p:grpSpPr>
          <a:xfrm>
            <a:off x="2030805" y="5806612"/>
            <a:ext cx="2432574" cy="443279"/>
            <a:chOff x="9013642" y="5848603"/>
            <a:chExt cx="2432574" cy="443279"/>
          </a:xfrm>
        </p:grpSpPr>
        <p:sp>
          <p:nvSpPr>
            <p:cNvPr id="74" name="TextBox 73"/>
            <p:cNvSpPr txBox="1"/>
            <p:nvPr/>
          </p:nvSpPr>
          <p:spPr>
            <a:xfrm>
              <a:off x="9308848" y="5909696"/>
              <a:ext cx="2137368" cy="382186"/>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ENCLOSED COLLABORATIVE</a:t>
              </a:r>
            </a:p>
          </p:txBody>
        </p:sp>
        <p:sp>
          <p:nvSpPr>
            <p:cNvPr id="69" name="Rectangle 68"/>
            <p:cNvSpPr/>
            <p:nvPr/>
          </p:nvSpPr>
          <p:spPr>
            <a:xfrm>
              <a:off x="9013642" y="5848603"/>
              <a:ext cx="344662" cy="325648"/>
            </a:xfrm>
            <a:prstGeom prst="rect">
              <a:avLst/>
            </a:prstGeom>
            <a:solidFill>
              <a:srgbClr val="03BAD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sp>
        <p:nvSpPr>
          <p:cNvPr id="5" name="TextBox 4"/>
          <p:cNvSpPr txBox="1"/>
          <p:nvPr/>
        </p:nvSpPr>
        <p:spPr>
          <a:xfrm>
            <a:off x="1513985" y="1948819"/>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AUTONOMOUS</a:t>
            </a: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 WORKPLACE </a:t>
            </a:r>
            <a:endParaRPr kumimoji="0" lang="en-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pic>
        <p:nvPicPr>
          <p:cNvPr id="76" name="Picture 75" descr="activityprofile-autonomous.png"/>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6699" y="1846249"/>
            <a:ext cx="582210" cy="542844"/>
          </a:xfrm>
          <a:prstGeom prst="rect">
            <a:avLst/>
          </a:prstGeom>
        </p:spPr>
      </p:pic>
      <p:pic>
        <p:nvPicPr>
          <p:cNvPr id="79" name="Picture 78" descr="activityprofile-interactive.png"/>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24297" y="4858307"/>
            <a:ext cx="654102" cy="542844"/>
          </a:xfrm>
          <a:prstGeom prst="rect">
            <a:avLst/>
          </a:prstGeom>
        </p:spPr>
      </p:pic>
      <p:pic>
        <p:nvPicPr>
          <p:cNvPr id="88" name="Picture 87" descr="activityprofile-balanced.png"/>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50692" y="3350406"/>
            <a:ext cx="628217" cy="521644"/>
          </a:xfrm>
          <a:prstGeom prst="rect">
            <a:avLst/>
          </a:prstGeom>
        </p:spPr>
      </p:pic>
      <p:sp>
        <p:nvSpPr>
          <p:cNvPr id="89" name="TextBox 88"/>
          <p:cNvSpPr txBox="1"/>
          <p:nvPr/>
        </p:nvSpPr>
        <p:spPr>
          <a:xfrm>
            <a:off x="1490756" y="3461664"/>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BALANCED</a:t>
            </a: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 WORKPLACE </a:t>
            </a:r>
            <a:endParaRPr kumimoji="0" lang="en-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90" name="TextBox 89"/>
          <p:cNvSpPr txBox="1"/>
          <p:nvPr/>
        </p:nvSpPr>
        <p:spPr>
          <a:xfrm>
            <a:off x="1475208" y="4966404"/>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INTERACTIVE</a:t>
            </a: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 WORKPLACE </a:t>
            </a:r>
            <a:endParaRPr kumimoji="0" lang="en-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Tree>
    <p:extLst>
      <p:ext uri="{BB962C8B-B14F-4D97-AF65-F5344CB8AC3E}">
        <p14:creationId xmlns:p14="http://schemas.microsoft.com/office/powerpoint/2010/main" val="2305274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err="1">
                <a:solidFill>
                  <a:srgbClr val="14455C"/>
                </a:solidFill>
              </a:rPr>
              <a:t>GCworkplace</a:t>
            </a:r>
            <a:r>
              <a:rPr lang="en-CA" dirty="0">
                <a:solidFill>
                  <a:srgbClr val="14455C"/>
                </a:solidFill>
              </a:rPr>
              <a:t> Design Process</a:t>
            </a:r>
          </a:p>
        </p:txBody>
      </p:sp>
      <p:sp>
        <p:nvSpPr>
          <p:cNvPr id="6" name="TextBox 5"/>
          <p:cNvSpPr txBox="1"/>
          <p:nvPr/>
        </p:nvSpPr>
        <p:spPr>
          <a:xfrm rot="10800000" flipH="1" flipV="1">
            <a:off x="4531986" y="2109898"/>
            <a:ext cx="23069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gather</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functional</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requirements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and client-</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specific</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needs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through</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an online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survey</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and workshops.</a:t>
            </a:r>
          </a:p>
        </p:txBody>
      </p:sp>
      <p:sp>
        <p:nvSpPr>
          <p:cNvPr id="7" name="TextBox 6"/>
          <p:cNvSpPr txBox="1"/>
          <p:nvPr/>
        </p:nvSpPr>
        <p:spPr>
          <a:xfrm rot="10800000" flipH="1" flipV="1">
            <a:off x="2876986" y="5206321"/>
            <a:ext cx="18342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determine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workpoint</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quantities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and ratios in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acccordance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to the GCworkplace Design standard.</a:t>
            </a:r>
          </a:p>
        </p:txBody>
      </p:sp>
      <p:sp>
        <p:nvSpPr>
          <p:cNvPr id="8" name="TextBox 7"/>
          <p:cNvSpPr txBox="1"/>
          <p:nvPr/>
        </p:nvSpPr>
        <p:spPr>
          <a:xfrm rot="10800000" flipH="1" flipV="1">
            <a:off x="4549543" y="5205623"/>
            <a:ext cx="16564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provide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design guidance, key design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principles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and design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strategies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prior</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beginning</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the concept design phase.</a:t>
            </a:r>
          </a:p>
        </p:txBody>
      </p:sp>
      <p:sp>
        <p:nvSpPr>
          <p:cNvPr id="9" name="TextBox 8"/>
          <p:cNvSpPr txBox="1"/>
          <p:nvPr/>
        </p:nvSpPr>
        <p:spPr>
          <a:xfrm rot="10800000" flipH="1" flipV="1">
            <a:off x="6132799" y="5200364"/>
            <a:ext cx="16999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ensure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that</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 concept design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aligns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to the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GCworkplace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Design standard and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follows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all key design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principles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a:t>
            </a:r>
          </a:p>
        </p:txBody>
      </p:sp>
      <p:sp>
        <p:nvSpPr>
          <p:cNvPr id="10" name="TextBox 9"/>
          <p:cNvSpPr txBox="1"/>
          <p:nvPr/>
        </p:nvSpPr>
        <p:spPr>
          <a:xfrm rot="10800000" flipH="1" flipV="1">
            <a:off x="7868252" y="5215660"/>
            <a:ext cx="17520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provide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technical</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information, as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well</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as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accessibility</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requirements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for all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workpoint</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types.</a:t>
            </a:r>
          </a:p>
        </p:txBody>
      </p:sp>
      <p:sp>
        <p:nvSpPr>
          <p:cNvPr id="11" name="Chevron 10"/>
          <p:cNvSpPr/>
          <p:nvPr/>
        </p:nvSpPr>
        <p:spPr>
          <a:xfrm>
            <a:off x="2543194" y="2194561"/>
            <a:ext cx="337326" cy="371212"/>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12" name="Oval 11">
            <a:hlinkClick r:id="" action="ppaction://hlinkshowjump?jump=nextslide" highlightClick="1"/>
            <a:hlinkHover r:id="" action="ppaction://noaction" highlightClick="1"/>
          </p:cNvPr>
          <p:cNvSpPr/>
          <p:nvPr/>
        </p:nvSpPr>
        <p:spPr>
          <a:xfrm>
            <a:off x="604477" y="1567996"/>
            <a:ext cx="1750061" cy="1708974"/>
          </a:xfrm>
          <a:prstGeom prst="ellipse">
            <a:avLst/>
          </a:prstGeom>
          <a:solidFill>
            <a:schemeClr val="bg1"/>
          </a:solidFill>
          <a:ln w="571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ight Arrow Callout 12"/>
          <p:cNvSpPr/>
          <p:nvPr/>
        </p:nvSpPr>
        <p:spPr>
          <a:xfrm>
            <a:off x="1258994" y="2380167"/>
            <a:ext cx="713047" cy="661666"/>
          </a:xfrm>
          <a:prstGeom prst="rightArrowCallou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1164502" y="2299630"/>
            <a:ext cx="463414" cy="66660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 name="Straight Connector 14"/>
          <p:cNvCxnSpPr/>
          <p:nvPr/>
        </p:nvCxnSpPr>
        <p:spPr>
          <a:xfrm>
            <a:off x="1295058" y="2874876"/>
            <a:ext cx="18202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65437" y="2743557"/>
            <a:ext cx="2580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65437" y="2816293"/>
            <a:ext cx="25800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265437" y="2398647"/>
            <a:ext cx="276872" cy="28107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 name="Group 18"/>
          <p:cNvGrpSpPr/>
          <p:nvPr/>
        </p:nvGrpSpPr>
        <p:grpSpPr>
          <a:xfrm>
            <a:off x="3048292" y="1761015"/>
            <a:ext cx="1330606" cy="1248695"/>
            <a:chOff x="7444945" y="523345"/>
            <a:chExt cx="1330606" cy="1248695"/>
          </a:xfrm>
        </p:grpSpPr>
        <p:sp>
          <p:nvSpPr>
            <p:cNvPr id="20" name="Oval 19">
              <a:hlinkClick r:id="" action="ppaction://noaction"/>
            </p:cNvPr>
            <p:cNvSpPr/>
            <p:nvPr/>
          </p:nvSpPr>
          <p:spPr>
            <a:xfrm>
              <a:off x="7461139" y="523345"/>
              <a:ext cx="1295022" cy="1248695"/>
            </a:xfrm>
            <a:prstGeom prst="ellipse">
              <a:avLst/>
            </a:prstGeom>
            <a:solidFill>
              <a:schemeClr val="bg1"/>
            </a:solidFill>
            <a:ln w="28575">
              <a:solidFill>
                <a:srgbClr val="A8C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37E46B68-87FB-4EED-9FC2-19FF457B69B2}"/>
                </a:ext>
              </a:extLst>
            </p:cNvPr>
            <p:cNvSpPr/>
            <p:nvPr/>
          </p:nvSpPr>
          <p:spPr>
            <a:xfrm>
              <a:off x="7444945" y="845423"/>
              <a:ext cx="1330606" cy="60016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FUNCTIONAL PROGRAMMING 101</a:t>
              </a:r>
            </a:p>
          </p:txBody>
        </p:sp>
      </p:grpSp>
      <p:sp>
        <p:nvSpPr>
          <p:cNvPr id="22" name="Rectangle 21">
            <a:extLst>
              <a:ext uri="{FF2B5EF4-FFF2-40B4-BE49-F238E27FC236}">
                <a16:creationId xmlns:a16="http://schemas.microsoft.com/office/drawing/2014/main" id="{37E46B68-87FB-4EED-9FC2-19FF457B69B2}"/>
              </a:ext>
            </a:extLst>
          </p:cNvPr>
          <p:cNvSpPr/>
          <p:nvPr/>
        </p:nvSpPr>
        <p:spPr>
          <a:xfrm>
            <a:off x="742872" y="1888528"/>
            <a:ext cx="146841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PRE-DESIGN</a:t>
            </a:r>
          </a:p>
        </p:txBody>
      </p:sp>
      <p:sp>
        <p:nvSpPr>
          <p:cNvPr id="23" name="Oval 22">
            <a:hlinkClick r:id="" action="ppaction://hlinkshowjump?jump=nextslide" highlightClick="1"/>
            <a:hlinkHover r:id="" action="ppaction://noaction" highlightClick="1"/>
          </p:cNvPr>
          <p:cNvSpPr/>
          <p:nvPr/>
        </p:nvSpPr>
        <p:spPr>
          <a:xfrm>
            <a:off x="604477" y="3539688"/>
            <a:ext cx="1750061" cy="1708974"/>
          </a:xfrm>
          <a:prstGeom prst="ellipse">
            <a:avLst/>
          </a:prstGeom>
          <a:solidFill>
            <a:schemeClr val="bg1"/>
          </a:solidFill>
          <a:ln w="571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a:hlinkClick r:id="" action="ppaction://noaction"/>
            <a:extLst>
              <a:ext uri="{FF2B5EF4-FFF2-40B4-BE49-F238E27FC236}">
                <a16:creationId xmlns:a16="http://schemas.microsoft.com/office/drawing/2014/main" id="{37E46B68-87FB-4EED-9FC2-19FF457B69B2}"/>
              </a:ext>
            </a:extLst>
          </p:cNvPr>
          <p:cNvSpPr/>
          <p:nvPr/>
        </p:nvSpPr>
        <p:spPr>
          <a:xfrm>
            <a:off x="833821" y="3831986"/>
            <a:ext cx="126668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DESIGN</a:t>
            </a:r>
          </a:p>
        </p:txBody>
      </p:sp>
      <p:grpSp>
        <p:nvGrpSpPr>
          <p:cNvPr id="25" name="Group 24"/>
          <p:cNvGrpSpPr/>
          <p:nvPr/>
        </p:nvGrpSpPr>
        <p:grpSpPr>
          <a:xfrm>
            <a:off x="4669247" y="3785737"/>
            <a:ext cx="1295022" cy="1248695"/>
            <a:chOff x="7461139" y="523345"/>
            <a:chExt cx="1295022" cy="1248695"/>
          </a:xfrm>
        </p:grpSpPr>
        <p:sp>
          <p:nvSpPr>
            <p:cNvPr id="26" name="Oval 25">
              <a:hlinkClick r:id="" action="ppaction://noaction"/>
            </p:cNvPr>
            <p:cNvSpPr/>
            <p:nvPr/>
          </p:nvSpPr>
          <p:spPr>
            <a:xfrm>
              <a:off x="7461139" y="523345"/>
              <a:ext cx="1295022" cy="1248695"/>
            </a:xfrm>
            <a:prstGeom prst="ellipse">
              <a:avLst/>
            </a:prstGeom>
            <a:solidFill>
              <a:schemeClr val="bg1"/>
            </a:solidFill>
            <a:ln w="28575">
              <a:solidFill>
                <a:srgbClr val="4EB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37E46B68-87FB-4EED-9FC2-19FF457B69B2}"/>
                </a:ext>
              </a:extLst>
            </p:cNvPr>
            <p:cNvSpPr/>
            <p:nvPr/>
          </p:nvSpPr>
          <p:spPr>
            <a:xfrm>
              <a:off x="7517329" y="922682"/>
              <a:ext cx="118264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GUIDE</a:t>
              </a:r>
            </a:p>
          </p:txBody>
        </p:sp>
      </p:grpSp>
      <p:grpSp>
        <p:nvGrpSpPr>
          <p:cNvPr id="28" name="Group 27"/>
          <p:cNvGrpSpPr/>
          <p:nvPr/>
        </p:nvGrpSpPr>
        <p:grpSpPr>
          <a:xfrm>
            <a:off x="3069746" y="3781361"/>
            <a:ext cx="1295022" cy="1248695"/>
            <a:chOff x="7465232" y="2021828"/>
            <a:chExt cx="1295022" cy="1248695"/>
          </a:xfrm>
        </p:grpSpPr>
        <p:sp>
          <p:nvSpPr>
            <p:cNvPr id="29" name="Oval 28">
              <a:hlinkClick r:id="rId3" action="ppaction://hlinkfile"/>
            </p:cNvPr>
            <p:cNvSpPr/>
            <p:nvPr/>
          </p:nvSpPr>
          <p:spPr>
            <a:xfrm>
              <a:off x="7465232" y="2021828"/>
              <a:ext cx="1295022" cy="1248695"/>
            </a:xfrm>
            <a:prstGeom prst="ellipse">
              <a:avLst/>
            </a:prstGeom>
            <a:solidFill>
              <a:schemeClr val="bg1"/>
            </a:solidFill>
            <a:ln w="28575">
              <a:solidFill>
                <a:srgbClr val="4EB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7E46B68-87FB-4EED-9FC2-19FF457B69B2}"/>
                </a:ext>
              </a:extLst>
            </p:cNvPr>
            <p:cNvSpPr/>
            <p:nvPr/>
          </p:nvSpPr>
          <p:spPr>
            <a:xfrm>
              <a:off x="7521422" y="2335244"/>
              <a:ext cx="1182643"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SPACE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 WORKBOOK</a:t>
              </a:r>
            </a:p>
          </p:txBody>
        </p:sp>
      </p:grpSp>
      <p:grpSp>
        <p:nvGrpSpPr>
          <p:cNvPr id="31" name="Group 30"/>
          <p:cNvGrpSpPr/>
          <p:nvPr/>
        </p:nvGrpSpPr>
        <p:grpSpPr>
          <a:xfrm>
            <a:off x="6284497" y="3804042"/>
            <a:ext cx="1295022" cy="1248695"/>
            <a:chOff x="7468831" y="3523862"/>
            <a:chExt cx="1295022" cy="1248695"/>
          </a:xfrm>
        </p:grpSpPr>
        <p:sp>
          <p:nvSpPr>
            <p:cNvPr id="32" name="Oval 31"/>
            <p:cNvSpPr/>
            <p:nvPr/>
          </p:nvSpPr>
          <p:spPr>
            <a:xfrm>
              <a:off x="7468831" y="3523862"/>
              <a:ext cx="1295022" cy="1248695"/>
            </a:xfrm>
            <a:prstGeom prst="ellipse">
              <a:avLst/>
            </a:prstGeom>
            <a:solidFill>
              <a:schemeClr val="bg1"/>
            </a:solidFill>
            <a:ln w="28575">
              <a:solidFill>
                <a:srgbClr val="4EB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37E46B68-87FB-4EED-9FC2-19FF457B69B2}"/>
                </a:ext>
              </a:extLst>
            </p:cNvPr>
            <p:cNvSpPr/>
            <p:nvPr/>
          </p:nvSpPr>
          <p:spPr>
            <a:xfrm>
              <a:off x="7487303" y="3928585"/>
              <a:ext cx="1246019"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DESIGN REVIEW CHECKLIST</a:t>
              </a:r>
            </a:p>
          </p:txBody>
        </p:sp>
      </p:grpSp>
      <p:grpSp>
        <p:nvGrpSpPr>
          <p:cNvPr id="34" name="Group 33"/>
          <p:cNvGrpSpPr/>
          <p:nvPr/>
        </p:nvGrpSpPr>
        <p:grpSpPr>
          <a:xfrm>
            <a:off x="7923406" y="3824692"/>
            <a:ext cx="1295022" cy="1248695"/>
            <a:chOff x="7521422" y="5022345"/>
            <a:chExt cx="1295022" cy="1248695"/>
          </a:xfrm>
        </p:grpSpPr>
        <p:sp>
          <p:nvSpPr>
            <p:cNvPr id="35" name="Oval 34"/>
            <p:cNvSpPr/>
            <p:nvPr/>
          </p:nvSpPr>
          <p:spPr>
            <a:xfrm>
              <a:off x="7521422" y="5022345"/>
              <a:ext cx="1295022" cy="1248695"/>
            </a:xfrm>
            <a:prstGeom prst="ellipse">
              <a:avLst/>
            </a:prstGeom>
            <a:solidFill>
              <a:schemeClr val="bg1"/>
            </a:solidFill>
            <a:ln w="28575">
              <a:solidFill>
                <a:srgbClr val="4EB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37E46B68-87FB-4EED-9FC2-19FF457B69B2}"/>
                </a:ext>
              </a:extLst>
            </p:cNvPr>
            <p:cNvSpPr/>
            <p:nvPr/>
          </p:nvSpPr>
          <p:spPr>
            <a:xfrm>
              <a:off x="7577612" y="5335996"/>
              <a:ext cx="1182643"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TECHNICAL REFERENCE MANUAL</a:t>
              </a:r>
            </a:p>
          </p:txBody>
        </p:sp>
      </p:grpSp>
      <p:grpSp>
        <p:nvGrpSpPr>
          <p:cNvPr id="37" name="Group 36"/>
          <p:cNvGrpSpPr/>
          <p:nvPr/>
        </p:nvGrpSpPr>
        <p:grpSpPr>
          <a:xfrm>
            <a:off x="1138933" y="4229956"/>
            <a:ext cx="705971" cy="775314"/>
            <a:chOff x="6056649" y="2763059"/>
            <a:chExt cx="536292" cy="608282"/>
          </a:xfrm>
        </p:grpSpPr>
        <p:grpSp>
          <p:nvGrpSpPr>
            <p:cNvPr id="38" name="Group 37"/>
            <p:cNvGrpSpPr/>
            <p:nvPr/>
          </p:nvGrpSpPr>
          <p:grpSpPr>
            <a:xfrm>
              <a:off x="6056649" y="2763059"/>
              <a:ext cx="536292" cy="608282"/>
              <a:chOff x="6056649" y="2707006"/>
              <a:chExt cx="644144" cy="664335"/>
            </a:xfrm>
          </p:grpSpPr>
          <p:sp>
            <p:nvSpPr>
              <p:cNvPr id="41" name="Rectangle 40"/>
              <p:cNvSpPr/>
              <p:nvPr/>
            </p:nvSpPr>
            <p:spPr>
              <a:xfrm>
                <a:off x="6056651" y="2707006"/>
                <a:ext cx="644142" cy="6250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ectangle 41"/>
              <p:cNvSpPr/>
              <p:nvPr/>
            </p:nvSpPr>
            <p:spPr>
              <a:xfrm>
                <a:off x="6056650" y="2707006"/>
                <a:ext cx="644143" cy="3011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p:cNvSpPr/>
              <p:nvPr/>
            </p:nvSpPr>
            <p:spPr>
              <a:xfrm>
                <a:off x="6056649" y="3008197"/>
                <a:ext cx="290944" cy="3241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Rectangle 43"/>
              <p:cNvSpPr/>
              <p:nvPr/>
            </p:nvSpPr>
            <p:spPr>
              <a:xfrm>
                <a:off x="6426961" y="2929739"/>
                <a:ext cx="176402" cy="1569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6272148" y="3095053"/>
                <a:ext cx="176402" cy="1569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Rectangle 45"/>
              <p:cNvSpPr/>
              <p:nvPr/>
            </p:nvSpPr>
            <p:spPr>
              <a:xfrm>
                <a:off x="6416539" y="3214425"/>
                <a:ext cx="176402" cy="1569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39" name="Freeform 38"/>
            <p:cNvSpPr/>
            <p:nvPr/>
          </p:nvSpPr>
          <p:spPr>
            <a:xfrm>
              <a:off x="6120025" y="2862470"/>
              <a:ext cx="360445" cy="491110"/>
            </a:xfrm>
            <a:custGeom>
              <a:avLst/>
              <a:gdLst>
                <a:gd name="connsiteX0" fmla="*/ 308838 w 360445"/>
                <a:gd name="connsiteY0" fmla="*/ 530899 h 530899"/>
                <a:gd name="connsiteX1" fmla="*/ 306500 w 360445"/>
                <a:gd name="connsiteY1" fmla="*/ 505174 h 530899"/>
                <a:gd name="connsiteX2" fmla="*/ 299484 w 360445"/>
                <a:gd name="connsiteY2" fmla="*/ 491142 h 530899"/>
                <a:gd name="connsiteX3" fmla="*/ 287791 w 360445"/>
                <a:gd name="connsiteY3" fmla="*/ 470094 h 530899"/>
                <a:gd name="connsiteX4" fmla="*/ 276098 w 360445"/>
                <a:gd name="connsiteY4" fmla="*/ 456063 h 530899"/>
                <a:gd name="connsiteX5" fmla="*/ 266743 w 360445"/>
                <a:gd name="connsiteY5" fmla="*/ 446708 h 530899"/>
                <a:gd name="connsiteX6" fmla="*/ 262066 w 360445"/>
                <a:gd name="connsiteY6" fmla="*/ 439692 h 530899"/>
                <a:gd name="connsiteX7" fmla="*/ 257389 w 360445"/>
                <a:gd name="connsiteY7" fmla="*/ 430338 h 530899"/>
                <a:gd name="connsiteX8" fmla="*/ 248034 w 360445"/>
                <a:gd name="connsiteY8" fmla="*/ 423322 h 530899"/>
                <a:gd name="connsiteX9" fmla="*/ 229325 w 360445"/>
                <a:gd name="connsiteY9" fmla="*/ 402274 h 530899"/>
                <a:gd name="connsiteX10" fmla="*/ 222310 w 360445"/>
                <a:gd name="connsiteY10" fmla="*/ 397597 h 530899"/>
                <a:gd name="connsiteX11" fmla="*/ 217632 w 360445"/>
                <a:gd name="connsiteY11" fmla="*/ 392920 h 530899"/>
                <a:gd name="connsiteX12" fmla="*/ 203601 w 360445"/>
                <a:gd name="connsiteY12" fmla="*/ 383566 h 530899"/>
                <a:gd name="connsiteX13" fmla="*/ 194246 w 360445"/>
                <a:gd name="connsiteY13" fmla="*/ 376550 h 530899"/>
                <a:gd name="connsiteX14" fmla="*/ 180214 w 360445"/>
                <a:gd name="connsiteY14" fmla="*/ 367195 h 530899"/>
                <a:gd name="connsiteX15" fmla="*/ 173199 w 360445"/>
                <a:gd name="connsiteY15" fmla="*/ 362518 h 530899"/>
                <a:gd name="connsiteX16" fmla="*/ 161505 w 360445"/>
                <a:gd name="connsiteY16" fmla="*/ 355502 h 530899"/>
                <a:gd name="connsiteX17" fmla="*/ 147474 w 360445"/>
                <a:gd name="connsiteY17" fmla="*/ 343809 h 530899"/>
                <a:gd name="connsiteX18" fmla="*/ 138119 w 360445"/>
                <a:gd name="connsiteY18" fmla="*/ 341470 h 530899"/>
                <a:gd name="connsiteX19" fmla="*/ 128765 w 360445"/>
                <a:gd name="connsiteY19" fmla="*/ 336793 h 530899"/>
                <a:gd name="connsiteX20" fmla="*/ 119410 w 360445"/>
                <a:gd name="connsiteY20" fmla="*/ 334455 h 530899"/>
                <a:gd name="connsiteX21" fmla="*/ 98363 w 360445"/>
                <a:gd name="connsiteY21" fmla="*/ 327439 h 530899"/>
                <a:gd name="connsiteX22" fmla="*/ 91347 w 360445"/>
                <a:gd name="connsiteY22" fmla="*/ 325100 h 530899"/>
                <a:gd name="connsiteX23" fmla="*/ 30543 w 360445"/>
                <a:gd name="connsiteY23" fmla="*/ 336793 h 530899"/>
                <a:gd name="connsiteX24" fmla="*/ 23527 w 360445"/>
                <a:gd name="connsiteY24" fmla="*/ 343809 h 530899"/>
                <a:gd name="connsiteX25" fmla="*/ 16511 w 360445"/>
                <a:gd name="connsiteY25" fmla="*/ 348486 h 530899"/>
                <a:gd name="connsiteX26" fmla="*/ 4818 w 360445"/>
                <a:gd name="connsiteY26" fmla="*/ 360179 h 530899"/>
                <a:gd name="connsiteX27" fmla="*/ 2479 w 360445"/>
                <a:gd name="connsiteY27" fmla="*/ 390581 h 530899"/>
                <a:gd name="connsiteX28" fmla="*/ 4818 w 360445"/>
                <a:gd name="connsiteY28" fmla="*/ 397597 h 530899"/>
                <a:gd name="connsiteX29" fmla="*/ 18850 w 360445"/>
                <a:gd name="connsiteY29" fmla="*/ 404613 h 530899"/>
                <a:gd name="connsiteX30" fmla="*/ 37559 w 360445"/>
                <a:gd name="connsiteY30" fmla="*/ 409290 h 530899"/>
                <a:gd name="connsiteX31" fmla="*/ 44574 w 360445"/>
                <a:gd name="connsiteY31" fmla="*/ 413968 h 530899"/>
                <a:gd name="connsiteX32" fmla="*/ 100701 w 360445"/>
                <a:gd name="connsiteY32" fmla="*/ 413968 h 530899"/>
                <a:gd name="connsiteX33" fmla="*/ 107717 w 360445"/>
                <a:gd name="connsiteY33" fmla="*/ 409290 h 530899"/>
                <a:gd name="connsiteX34" fmla="*/ 114733 w 360445"/>
                <a:gd name="connsiteY34" fmla="*/ 406952 h 530899"/>
                <a:gd name="connsiteX35" fmla="*/ 128765 w 360445"/>
                <a:gd name="connsiteY35" fmla="*/ 399936 h 530899"/>
                <a:gd name="connsiteX36" fmla="*/ 142796 w 360445"/>
                <a:gd name="connsiteY36" fmla="*/ 395259 h 530899"/>
                <a:gd name="connsiteX37" fmla="*/ 154490 w 360445"/>
                <a:gd name="connsiteY37" fmla="*/ 385904 h 530899"/>
                <a:gd name="connsiteX38" fmla="*/ 161505 w 360445"/>
                <a:gd name="connsiteY38" fmla="*/ 383566 h 530899"/>
                <a:gd name="connsiteX39" fmla="*/ 166183 w 360445"/>
                <a:gd name="connsiteY39" fmla="*/ 378888 h 530899"/>
                <a:gd name="connsiteX40" fmla="*/ 180214 w 360445"/>
                <a:gd name="connsiteY40" fmla="*/ 369534 h 530899"/>
                <a:gd name="connsiteX41" fmla="*/ 196585 w 360445"/>
                <a:gd name="connsiteY41" fmla="*/ 355502 h 530899"/>
                <a:gd name="connsiteX42" fmla="*/ 208278 w 360445"/>
                <a:gd name="connsiteY42" fmla="*/ 341470 h 530899"/>
                <a:gd name="connsiteX43" fmla="*/ 215294 w 360445"/>
                <a:gd name="connsiteY43" fmla="*/ 336793 h 530899"/>
                <a:gd name="connsiteX44" fmla="*/ 226987 w 360445"/>
                <a:gd name="connsiteY44" fmla="*/ 327439 h 530899"/>
                <a:gd name="connsiteX45" fmla="*/ 236341 w 360445"/>
                <a:gd name="connsiteY45" fmla="*/ 315746 h 530899"/>
                <a:gd name="connsiteX46" fmla="*/ 250373 w 360445"/>
                <a:gd name="connsiteY46" fmla="*/ 304053 h 530899"/>
                <a:gd name="connsiteX47" fmla="*/ 259727 w 360445"/>
                <a:gd name="connsiteY47" fmla="*/ 290021 h 530899"/>
                <a:gd name="connsiteX48" fmla="*/ 283114 w 360445"/>
                <a:gd name="connsiteY48" fmla="*/ 266635 h 530899"/>
                <a:gd name="connsiteX49" fmla="*/ 290129 w 360445"/>
                <a:gd name="connsiteY49" fmla="*/ 259619 h 530899"/>
                <a:gd name="connsiteX50" fmla="*/ 294807 w 360445"/>
                <a:gd name="connsiteY50" fmla="*/ 252603 h 530899"/>
                <a:gd name="connsiteX51" fmla="*/ 308838 w 360445"/>
                <a:gd name="connsiteY51" fmla="*/ 238571 h 530899"/>
                <a:gd name="connsiteX52" fmla="*/ 313516 w 360445"/>
                <a:gd name="connsiteY52" fmla="*/ 233894 h 530899"/>
                <a:gd name="connsiteX53" fmla="*/ 320532 w 360445"/>
                <a:gd name="connsiteY53" fmla="*/ 229217 h 530899"/>
                <a:gd name="connsiteX54" fmla="*/ 322870 w 360445"/>
                <a:gd name="connsiteY54" fmla="*/ 219862 h 530899"/>
                <a:gd name="connsiteX55" fmla="*/ 332225 w 360445"/>
                <a:gd name="connsiteY55" fmla="*/ 208169 h 530899"/>
                <a:gd name="connsiteX56" fmla="*/ 336902 w 360445"/>
                <a:gd name="connsiteY56" fmla="*/ 194137 h 530899"/>
                <a:gd name="connsiteX57" fmla="*/ 341579 w 360445"/>
                <a:gd name="connsiteY57" fmla="*/ 184783 h 530899"/>
                <a:gd name="connsiteX58" fmla="*/ 343918 w 360445"/>
                <a:gd name="connsiteY58" fmla="*/ 175428 h 530899"/>
                <a:gd name="connsiteX59" fmla="*/ 350934 w 360445"/>
                <a:gd name="connsiteY59" fmla="*/ 166074 h 530899"/>
                <a:gd name="connsiteX60" fmla="*/ 355611 w 360445"/>
                <a:gd name="connsiteY60" fmla="*/ 159058 h 530899"/>
                <a:gd name="connsiteX61" fmla="*/ 357949 w 360445"/>
                <a:gd name="connsiteY61" fmla="*/ 152042 h 530899"/>
                <a:gd name="connsiteX62" fmla="*/ 357949 w 360445"/>
                <a:gd name="connsiteY62" fmla="*/ 109947 h 530899"/>
                <a:gd name="connsiteX63" fmla="*/ 346256 w 360445"/>
                <a:gd name="connsiteY63" fmla="*/ 95915 h 530899"/>
                <a:gd name="connsiteX64" fmla="*/ 334563 w 360445"/>
                <a:gd name="connsiteY64" fmla="*/ 84222 h 530899"/>
                <a:gd name="connsiteX65" fmla="*/ 325209 w 360445"/>
                <a:gd name="connsiteY65" fmla="*/ 70191 h 530899"/>
                <a:gd name="connsiteX66" fmla="*/ 320532 w 360445"/>
                <a:gd name="connsiteY66" fmla="*/ 65513 h 530899"/>
                <a:gd name="connsiteX67" fmla="*/ 306500 w 360445"/>
                <a:gd name="connsiteY67" fmla="*/ 60836 h 530899"/>
                <a:gd name="connsiteX68" fmla="*/ 299484 w 360445"/>
                <a:gd name="connsiteY68" fmla="*/ 58498 h 530899"/>
                <a:gd name="connsiteX69" fmla="*/ 271421 w 360445"/>
                <a:gd name="connsiteY69" fmla="*/ 60836 h 530899"/>
                <a:gd name="connsiteX70" fmla="*/ 255050 w 360445"/>
                <a:gd name="connsiteY70" fmla="*/ 65513 h 530899"/>
                <a:gd name="connsiteX71" fmla="*/ 245696 w 360445"/>
                <a:gd name="connsiteY71" fmla="*/ 67852 h 530899"/>
                <a:gd name="connsiteX72" fmla="*/ 217632 w 360445"/>
                <a:gd name="connsiteY72" fmla="*/ 72529 h 530899"/>
                <a:gd name="connsiteX73" fmla="*/ 210616 w 360445"/>
                <a:gd name="connsiteY73" fmla="*/ 74868 h 530899"/>
                <a:gd name="connsiteX74" fmla="*/ 168521 w 360445"/>
                <a:gd name="connsiteY74" fmla="*/ 79545 h 530899"/>
                <a:gd name="connsiteX75" fmla="*/ 121749 w 360445"/>
                <a:gd name="connsiteY75" fmla="*/ 86561 h 530899"/>
                <a:gd name="connsiteX76" fmla="*/ 105379 w 360445"/>
                <a:gd name="connsiteY76" fmla="*/ 88900 h 530899"/>
                <a:gd name="connsiteX77" fmla="*/ 56268 w 360445"/>
                <a:gd name="connsiteY77" fmla="*/ 86561 h 530899"/>
                <a:gd name="connsiteX78" fmla="*/ 42236 w 360445"/>
                <a:gd name="connsiteY78" fmla="*/ 81884 h 530899"/>
                <a:gd name="connsiteX79" fmla="*/ 28204 w 360445"/>
                <a:gd name="connsiteY79" fmla="*/ 74868 h 530899"/>
                <a:gd name="connsiteX80" fmla="*/ 25866 w 360445"/>
                <a:gd name="connsiteY80" fmla="*/ 63175 h 530899"/>
                <a:gd name="connsiteX81" fmla="*/ 23527 w 360445"/>
                <a:gd name="connsiteY81" fmla="*/ 56159 h 530899"/>
                <a:gd name="connsiteX82" fmla="*/ 25866 w 360445"/>
                <a:gd name="connsiteY82" fmla="*/ 28095 h 530899"/>
                <a:gd name="connsiteX83" fmla="*/ 28204 w 360445"/>
                <a:gd name="connsiteY83" fmla="*/ 21080 h 530899"/>
                <a:gd name="connsiteX84" fmla="*/ 37559 w 360445"/>
                <a:gd name="connsiteY84" fmla="*/ 16402 h 530899"/>
                <a:gd name="connsiteX85" fmla="*/ 44574 w 360445"/>
                <a:gd name="connsiteY85" fmla="*/ 11725 h 530899"/>
                <a:gd name="connsiteX86" fmla="*/ 49252 w 360445"/>
                <a:gd name="connsiteY86" fmla="*/ 7048 h 530899"/>
                <a:gd name="connsiteX87" fmla="*/ 63283 w 360445"/>
                <a:gd name="connsiteY87" fmla="*/ 2371 h 530899"/>
                <a:gd name="connsiteX88" fmla="*/ 74977 w 360445"/>
                <a:gd name="connsiteY88" fmla="*/ 32 h 5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60445" h="530899">
                  <a:moveTo>
                    <a:pt x="308838" y="530899"/>
                  </a:moveTo>
                  <a:cubicBezTo>
                    <a:pt x="308059" y="522324"/>
                    <a:pt x="307718" y="513698"/>
                    <a:pt x="306500" y="505174"/>
                  </a:cubicBezTo>
                  <a:cubicBezTo>
                    <a:pt x="305325" y="496947"/>
                    <a:pt x="303188" y="498550"/>
                    <a:pt x="299484" y="491142"/>
                  </a:cubicBezTo>
                  <a:cubicBezTo>
                    <a:pt x="293604" y="479383"/>
                    <a:pt x="302532" y="484833"/>
                    <a:pt x="287791" y="470094"/>
                  </a:cubicBezTo>
                  <a:cubicBezTo>
                    <a:pt x="263476" y="445782"/>
                    <a:pt x="295622" y="478842"/>
                    <a:pt x="276098" y="456063"/>
                  </a:cubicBezTo>
                  <a:cubicBezTo>
                    <a:pt x="273228" y="452715"/>
                    <a:pt x="269189" y="450377"/>
                    <a:pt x="266743" y="446708"/>
                  </a:cubicBezTo>
                  <a:cubicBezTo>
                    <a:pt x="265184" y="444369"/>
                    <a:pt x="263460" y="442132"/>
                    <a:pt x="262066" y="439692"/>
                  </a:cubicBezTo>
                  <a:cubicBezTo>
                    <a:pt x="260336" y="436665"/>
                    <a:pt x="259658" y="432985"/>
                    <a:pt x="257389" y="430338"/>
                  </a:cubicBezTo>
                  <a:cubicBezTo>
                    <a:pt x="254852" y="427379"/>
                    <a:pt x="251152" y="425661"/>
                    <a:pt x="248034" y="423322"/>
                  </a:cubicBezTo>
                  <a:cubicBezTo>
                    <a:pt x="242410" y="414886"/>
                    <a:pt x="238938" y="408683"/>
                    <a:pt x="229325" y="402274"/>
                  </a:cubicBezTo>
                  <a:cubicBezTo>
                    <a:pt x="226987" y="400715"/>
                    <a:pt x="224505" y="399353"/>
                    <a:pt x="222310" y="397597"/>
                  </a:cubicBezTo>
                  <a:cubicBezTo>
                    <a:pt x="220588" y="396220"/>
                    <a:pt x="219396" y="394243"/>
                    <a:pt x="217632" y="392920"/>
                  </a:cubicBezTo>
                  <a:cubicBezTo>
                    <a:pt x="213135" y="389547"/>
                    <a:pt x="208098" y="386939"/>
                    <a:pt x="203601" y="383566"/>
                  </a:cubicBezTo>
                  <a:cubicBezTo>
                    <a:pt x="200483" y="381227"/>
                    <a:pt x="197439" y="378785"/>
                    <a:pt x="194246" y="376550"/>
                  </a:cubicBezTo>
                  <a:cubicBezTo>
                    <a:pt x="189641" y="373326"/>
                    <a:pt x="184891" y="370313"/>
                    <a:pt x="180214" y="367195"/>
                  </a:cubicBezTo>
                  <a:cubicBezTo>
                    <a:pt x="177876" y="365636"/>
                    <a:pt x="175186" y="364505"/>
                    <a:pt x="173199" y="362518"/>
                  </a:cubicBezTo>
                  <a:cubicBezTo>
                    <a:pt x="166778" y="356098"/>
                    <a:pt x="170613" y="358538"/>
                    <a:pt x="161505" y="355502"/>
                  </a:cubicBezTo>
                  <a:cubicBezTo>
                    <a:pt x="157289" y="351286"/>
                    <a:pt x="153174" y="346252"/>
                    <a:pt x="147474" y="343809"/>
                  </a:cubicBezTo>
                  <a:cubicBezTo>
                    <a:pt x="144520" y="342543"/>
                    <a:pt x="141129" y="342599"/>
                    <a:pt x="138119" y="341470"/>
                  </a:cubicBezTo>
                  <a:cubicBezTo>
                    <a:pt x="134855" y="340246"/>
                    <a:pt x="132029" y="338017"/>
                    <a:pt x="128765" y="336793"/>
                  </a:cubicBezTo>
                  <a:cubicBezTo>
                    <a:pt x="125755" y="335665"/>
                    <a:pt x="122489" y="335379"/>
                    <a:pt x="119410" y="334455"/>
                  </a:cubicBezTo>
                  <a:cubicBezTo>
                    <a:pt x="112327" y="332330"/>
                    <a:pt x="105379" y="329777"/>
                    <a:pt x="98363" y="327439"/>
                  </a:cubicBezTo>
                  <a:lnTo>
                    <a:pt x="91347" y="325100"/>
                  </a:lnTo>
                  <a:cubicBezTo>
                    <a:pt x="72310" y="326220"/>
                    <a:pt x="47012" y="323069"/>
                    <a:pt x="30543" y="336793"/>
                  </a:cubicBezTo>
                  <a:cubicBezTo>
                    <a:pt x="28002" y="338910"/>
                    <a:pt x="26068" y="341692"/>
                    <a:pt x="23527" y="343809"/>
                  </a:cubicBezTo>
                  <a:cubicBezTo>
                    <a:pt x="21368" y="345608"/>
                    <a:pt x="18626" y="346635"/>
                    <a:pt x="16511" y="348486"/>
                  </a:cubicBezTo>
                  <a:cubicBezTo>
                    <a:pt x="12363" y="352116"/>
                    <a:pt x="4818" y="360179"/>
                    <a:pt x="4818" y="360179"/>
                  </a:cubicBezTo>
                  <a:cubicBezTo>
                    <a:pt x="-923" y="377403"/>
                    <a:pt x="-1315" y="371608"/>
                    <a:pt x="2479" y="390581"/>
                  </a:cubicBezTo>
                  <a:cubicBezTo>
                    <a:pt x="2962" y="392998"/>
                    <a:pt x="3278" y="395672"/>
                    <a:pt x="4818" y="397597"/>
                  </a:cubicBezTo>
                  <a:cubicBezTo>
                    <a:pt x="7788" y="401309"/>
                    <a:pt x="14516" y="403431"/>
                    <a:pt x="18850" y="404613"/>
                  </a:cubicBezTo>
                  <a:cubicBezTo>
                    <a:pt x="25052" y="406304"/>
                    <a:pt x="37559" y="409290"/>
                    <a:pt x="37559" y="409290"/>
                  </a:cubicBezTo>
                  <a:cubicBezTo>
                    <a:pt x="39897" y="410849"/>
                    <a:pt x="41835" y="413336"/>
                    <a:pt x="44574" y="413968"/>
                  </a:cubicBezTo>
                  <a:cubicBezTo>
                    <a:pt x="64012" y="418454"/>
                    <a:pt x="80865" y="415385"/>
                    <a:pt x="100701" y="413968"/>
                  </a:cubicBezTo>
                  <a:cubicBezTo>
                    <a:pt x="103040" y="412409"/>
                    <a:pt x="105203" y="410547"/>
                    <a:pt x="107717" y="409290"/>
                  </a:cubicBezTo>
                  <a:cubicBezTo>
                    <a:pt x="109922" y="408188"/>
                    <a:pt x="112619" y="408220"/>
                    <a:pt x="114733" y="406952"/>
                  </a:cubicBezTo>
                  <a:cubicBezTo>
                    <a:pt x="132267" y="396431"/>
                    <a:pt x="101842" y="408012"/>
                    <a:pt x="128765" y="399936"/>
                  </a:cubicBezTo>
                  <a:cubicBezTo>
                    <a:pt x="133487" y="398520"/>
                    <a:pt x="142796" y="395259"/>
                    <a:pt x="142796" y="395259"/>
                  </a:cubicBezTo>
                  <a:cubicBezTo>
                    <a:pt x="147147" y="390908"/>
                    <a:pt x="148589" y="388854"/>
                    <a:pt x="154490" y="385904"/>
                  </a:cubicBezTo>
                  <a:cubicBezTo>
                    <a:pt x="156695" y="384802"/>
                    <a:pt x="159167" y="384345"/>
                    <a:pt x="161505" y="383566"/>
                  </a:cubicBezTo>
                  <a:cubicBezTo>
                    <a:pt x="163064" y="382007"/>
                    <a:pt x="164419" y="380211"/>
                    <a:pt x="166183" y="378888"/>
                  </a:cubicBezTo>
                  <a:cubicBezTo>
                    <a:pt x="170680" y="375515"/>
                    <a:pt x="176239" y="373509"/>
                    <a:pt x="180214" y="369534"/>
                  </a:cubicBezTo>
                  <a:cubicBezTo>
                    <a:pt x="208322" y="341426"/>
                    <a:pt x="175214" y="373311"/>
                    <a:pt x="196585" y="355502"/>
                  </a:cubicBezTo>
                  <a:cubicBezTo>
                    <a:pt x="219573" y="336346"/>
                    <a:pt x="189882" y="359866"/>
                    <a:pt x="208278" y="341470"/>
                  </a:cubicBezTo>
                  <a:cubicBezTo>
                    <a:pt x="210265" y="339483"/>
                    <a:pt x="212955" y="338352"/>
                    <a:pt x="215294" y="336793"/>
                  </a:cubicBezTo>
                  <a:cubicBezTo>
                    <a:pt x="224610" y="322817"/>
                    <a:pt x="214435" y="334971"/>
                    <a:pt x="226987" y="327439"/>
                  </a:cubicBezTo>
                  <a:cubicBezTo>
                    <a:pt x="232769" y="323970"/>
                    <a:pt x="231565" y="320522"/>
                    <a:pt x="236341" y="315746"/>
                  </a:cubicBezTo>
                  <a:cubicBezTo>
                    <a:pt x="249845" y="302242"/>
                    <a:pt x="236973" y="321281"/>
                    <a:pt x="250373" y="304053"/>
                  </a:cubicBezTo>
                  <a:cubicBezTo>
                    <a:pt x="253824" y="299616"/>
                    <a:pt x="255752" y="293996"/>
                    <a:pt x="259727" y="290021"/>
                  </a:cubicBezTo>
                  <a:lnTo>
                    <a:pt x="283114" y="266635"/>
                  </a:lnTo>
                  <a:cubicBezTo>
                    <a:pt x="285453" y="264296"/>
                    <a:pt x="288294" y="262371"/>
                    <a:pt x="290129" y="259619"/>
                  </a:cubicBezTo>
                  <a:cubicBezTo>
                    <a:pt x="291688" y="257280"/>
                    <a:pt x="292940" y="254704"/>
                    <a:pt x="294807" y="252603"/>
                  </a:cubicBezTo>
                  <a:cubicBezTo>
                    <a:pt x="299201" y="247659"/>
                    <a:pt x="304161" y="243248"/>
                    <a:pt x="308838" y="238571"/>
                  </a:cubicBezTo>
                  <a:cubicBezTo>
                    <a:pt x="310397" y="237012"/>
                    <a:pt x="311681" y="235117"/>
                    <a:pt x="313516" y="233894"/>
                  </a:cubicBezTo>
                  <a:lnTo>
                    <a:pt x="320532" y="229217"/>
                  </a:lnTo>
                  <a:cubicBezTo>
                    <a:pt x="321311" y="226099"/>
                    <a:pt x="321604" y="222816"/>
                    <a:pt x="322870" y="219862"/>
                  </a:cubicBezTo>
                  <a:cubicBezTo>
                    <a:pt x="325083" y="214698"/>
                    <a:pt x="328452" y="211941"/>
                    <a:pt x="332225" y="208169"/>
                  </a:cubicBezTo>
                  <a:cubicBezTo>
                    <a:pt x="333784" y="203492"/>
                    <a:pt x="334697" y="198547"/>
                    <a:pt x="336902" y="194137"/>
                  </a:cubicBezTo>
                  <a:cubicBezTo>
                    <a:pt x="338461" y="191019"/>
                    <a:pt x="340355" y="188047"/>
                    <a:pt x="341579" y="184783"/>
                  </a:cubicBezTo>
                  <a:cubicBezTo>
                    <a:pt x="342708" y="181773"/>
                    <a:pt x="342480" y="178303"/>
                    <a:pt x="343918" y="175428"/>
                  </a:cubicBezTo>
                  <a:cubicBezTo>
                    <a:pt x="345661" y="171942"/>
                    <a:pt x="348669" y="169246"/>
                    <a:pt x="350934" y="166074"/>
                  </a:cubicBezTo>
                  <a:cubicBezTo>
                    <a:pt x="352568" y="163787"/>
                    <a:pt x="354052" y="161397"/>
                    <a:pt x="355611" y="159058"/>
                  </a:cubicBezTo>
                  <a:cubicBezTo>
                    <a:pt x="356390" y="156719"/>
                    <a:pt x="357466" y="154459"/>
                    <a:pt x="357949" y="152042"/>
                  </a:cubicBezTo>
                  <a:cubicBezTo>
                    <a:pt x="361051" y="136530"/>
                    <a:pt x="361497" y="126506"/>
                    <a:pt x="357949" y="109947"/>
                  </a:cubicBezTo>
                  <a:cubicBezTo>
                    <a:pt x="356944" y="105257"/>
                    <a:pt x="348780" y="98944"/>
                    <a:pt x="346256" y="95915"/>
                  </a:cubicBezTo>
                  <a:cubicBezTo>
                    <a:pt x="336512" y="84222"/>
                    <a:pt x="347426" y="92799"/>
                    <a:pt x="334563" y="84222"/>
                  </a:cubicBezTo>
                  <a:cubicBezTo>
                    <a:pt x="331445" y="79545"/>
                    <a:pt x="329183" y="74166"/>
                    <a:pt x="325209" y="70191"/>
                  </a:cubicBezTo>
                  <a:cubicBezTo>
                    <a:pt x="323650" y="68632"/>
                    <a:pt x="322504" y="66499"/>
                    <a:pt x="320532" y="65513"/>
                  </a:cubicBezTo>
                  <a:cubicBezTo>
                    <a:pt x="316122" y="63308"/>
                    <a:pt x="311177" y="62395"/>
                    <a:pt x="306500" y="60836"/>
                  </a:cubicBezTo>
                  <a:lnTo>
                    <a:pt x="299484" y="58498"/>
                  </a:lnTo>
                  <a:cubicBezTo>
                    <a:pt x="290130" y="59277"/>
                    <a:pt x="280735" y="59672"/>
                    <a:pt x="271421" y="60836"/>
                  </a:cubicBezTo>
                  <a:cubicBezTo>
                    <a:pt x="264931" y="61647"/>
                    <a:pt x="261084" y="63789"/>
                    <a:pt x="255050" y="65513"/>
                  </a:cubicBezTo>
                  <a:cubicBezTo>
                    <a:pt x="251960" y="66396"/>
                    <a:pt x="248855" y="67260"/>
                    <a:pt x="245696" y="67852"/>
                  </a:cubicBezTo>
                  <a:cubicBezTo>
                    <a:pt x="236375" y="69600"/>
                    <a:pt x="217632" y="72529"/>
                    <a:pt x="217632" y="72529"/>
                  </a:cubicBezTo>
                  <a:cubicBezTo>
                    <a:pt x="215293" y="73309"/>
                    <a:pt x="213023" y="74333"/>
                    <a:pt x="210616" y="74868"/>
                  </a:cubicBezTo>
                  <a:cubicBezTo>
                    <a:pt x="195660" y="78191"/>
                    <a:pt x="184809" y="77916"/>
                    <a:pt x="168521" y="79545"/>
                  </a:cubicBezTo>
                  <a:cubicBezTo>
                    <a:pt x="144209" y="81977"/>
                    <a:pt x="150266" y="82486"/>
                    <a:pt x="121749" y="86561"/>
                  </a:cubicBezTo>
                  <a:lnTo>
                    <a:pt x="105379" y="88900"/>
                  </a:lnTo>
                  <a:cubicBezTo>
                    <a:pt x="89009" y="88120"/>
                    <a:pt x="72557" y="88371"/>
                    <a:pt x="56268" y="86561"/>
                  </a:cubicBezTo>
                  <a:cubicBezTo>
                    <a:pt x="51368" y="86017"/>
                    <a:pt x="46913" y="83443"/>
                    <a:pt x="42236" y="81884"/>
                  </a:cubicBezTo>
                  <a:cubicBezTo>
                    <a:pt x="32555" y="78657"/>
                    <a:pt x="37270" y="80911"/>
                    <a:pt x="28204" y="74868"/>
                  </a:cubicBezTo>
                  <a:cubicBezTo>
                    <a:pt x="27425" y="70970"/>
                    <a:pt x="26830" y="67031"/>
                    <a:pt x="25866" y="63175"/>
                  </a:cubicBezTo>
                  <a:cubicBezTo>
                    <a:pt x="25268" y="60783"/>
                    <a:pt x="23527" y="58624"/>
                    <a:pt x="23527" y="56159"/>
                  </a:cubicBezTo>
                  <a:cubicBezTo>
                    <a:pt x="23527" y="46772"/>
                    <a:pt x="24625" y="37400"/>
                    <a:pt x="25866" y="28095"/>
                  </a:cubicBezTo>
                  <a:cubicBezTo>
                    <a:pt x="26192" y="25652"/>
                    <a:pt x="26461" y="22823"/>
                    <a:pt x="28204" y="21080"/>
                  </a:cubicBezTo>
                  <a:cubicBezTo>
                    <a:pt x="30669" y="18615"/>
                    <a:pt x="34532" y="18132"/>
                    <a:pt x="37559" y="16402"/>
                  </a:cubicBezTo>
                  <a:cubicBezTo>
                    <a:pt x="39999" y="15008"/>
                    <a:pt x="42379" y="13481"/>
                    <a:pt x="44574" y="11725"/>
                  </a:cubicBezTo>
                  <a:cubicBezTo>
                    <a:pt x="46296" y="10348"/>
                    <a:pt x="47280" y="8034"/>
                    <a:pt x="49252" y="7048"/>
                  </a:cubicBezTo>
                  <a:cubicBezTo>
                    <a:pt x="53662" y="4843"/>
                    <a:pt x="58606" y="3930"/>
                    <a:pt x="63283" y="2371"/>
                  </a:cubicBezTo>
                  <a:cubicBezTo>
                    <a:pt x="71779" y="-461"/>
                    <a:pt x="67833" y="32"/>
                    <a:pt x="74977" y="32"/>
                  </a:cubicBezTo>
                </a:path>
              </a:pathLst>
            </a:custGeom>
            <a:ln>
              <a:prstDash val="sysDash"/>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5-Point Star 39"/>
            <p:cNvSpPr/>
            <p:nvPr/>
          </p:nvSpPr>
          <p:spPr>
            <a:xfrm>
              <a:off x="6202135" y="2814560"/>
              <a:ext cx="64192" cy="637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7" name="Group 46"/>
          <p:cNvGrpSpPr/>
          <p:nvPr/>
        </p:nvGrpSpPr>
        <p:grpSpPr>
          <a:xfrm>
            <a:off x="2810997" y="4737197"/>
            <a:ext cx="1175339" cy="461665"/>
            <a:chOff x="9754931" y="2797194"/>
            <a:chExt cx="1175339" cy="461665"/>
          </a:xfrm>
        </p:grpSpPr>
        <p:sp>
          <p:nvSpPr>
            <p:cNvPr id="48" name="Oval 47"/>
            <p:cNvSpPr/>
            <p:nvPr/>
          </p:nvSpPr>
          <p:spPr>
            <a:xfrm>
              <a:off x="10162164" y="2822807"/>
              <a:ext cx="360871" cy="39846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37E46B68-87FB-4EED-9FC2-19FF457B69B2}"/>
                </a:ext>
              </a:extLst>
            </p:cNvPr>
            <p:cNvSpPr/>
            <p:nvPr/>
          </p:nvSpPr>
          <p:spPr>
            <a:xfrm>
              <a:off x="9754931" y="2797194"/>
              <a:ext cx="11753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Roboto Slab" panose="020B0604020202020204" charset="0"/>
                  <a:cs typeface="Arial" panose="020B0604020202020204" pitchFamily="34" charset="0"/>
                </a:rPr>
                <a:t>1</a:t>
              </a:r>
            </a:p>
          </p:txBody>
        </p:sp>
      </p:grpSp>
      <p:grpSp>
        <p:nvGrpSpPr>
          <p:cNvPr id="50" name="Group 49"/>
          <p:cNvGrpSpPr/>
          <p:nvPr/>
        </p:nvGrpSpPr>
        <p:grpSpPr>
          <a:xfrm>
            <a:off x="4410259" y="4753995"/>
            <a:ext cx="1175339" cy="461665"/>
            <a:chOff x="9754931" y="2797194"/>
            <a:chExt cx="1175339" cy="461665"/>
          </a:xfrm>
        </p:grpSpPr>
        <p:sp>
          <p:nvSpPr>
            <p:cNvPr id="51" name="Oval 50"/>
            <p:cNvSpPr/>
            <p:nvPr/>
          </p:nvSpPr>
          <p:spPr>
            <a:xfrm>
              <a:off x="10162164" y="2822807"/>
              <a:ext cx="360871" cy="39846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37E46B68-87FB-4EED-9FC2-19FF457B69B2}"/>
                </a:ext>
              </a:extLst>
            </p:cNvPr>
            <p:cNvSpPr/>
            <p:nvPr/>
          </p:nvSpPr>
          <p:spPr>
            <a:xfrm>
              <a:off x="9754931" y="2797194"/>
              <a:ext cx="11753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Roboto Slab" panose="020B0604020202020204" charset="0"/>
                  <a:cs typeface="Arial" panose="020B0604020202020204" pitchFamily="34" charset="0"/>
                </a:rPr>
                <a:t>2</a:t>
              </a:r>
            </a:p>
          </p:txBody>
        </p:sp>
      </p:grpSp>
      <p:grpSp>
        <p:nvGrpSpPr>
          <p:cNvPr id="53" name="Group 52"/>
          <p:cNvGrpSpPr/>
          <p:nvPr/>
        </p:nvGrpSpPr>
        <p:grpSpPr>
          <a:xfrm>
            <a:off x="6010997" y="4737861"/>
            <a:ext cx="1175339" cy="461665"/>
            <a:chOff x="9754931" y="2797194"/>
            <a:chExt cx="1175339" cy="461665"/>
          </a:xfrm>
        </p:grpSpPr>
        <p:sp>
          <p:nvSpPr>
            <p:cNvPr id="54" name="Oval 53"/>
            <p:cNvSpPr/>
            <p:nvPr/>
          </p:nvSpPr>
          <p:spPr>
            <a:xfrm>
              <a:off x="10162164" y="2822807"/>
              <a:ext cx="360871" cy="39846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37E46B68-87FB-4EED-9FC2-19FF457B69B2}"/>
                </a:ext>
              </a:extLst>
            </p:cNvPr>
            <p:cNvSpPr/>
            <p:nvPr/>
          </p:nvSpPr>
          <p:spPr>
            <a:xfrm>
              <a:off x="9754931" y="2797194"/>
              <a:ext cx="11753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Roboto Slab" panose="020B0604020202020204" charset="0"/>
                  <a:cs typeface="Arial" panose="020B0604020202020204" pitchFamily="34" charset="0"/>
                </a:rPr>
                <a:t>3</a:t>
              </a:r>
            </a:p>
          </p:txBody>
        </p:sp>
      </p:grpSp>
      <p:grpSp>
        <p:nvGrpSpPr>
          <p:cNvPr id="56" name="Group 55"/>
          <p:cNvGrpSpPr/>
          <p:nvPr/>
        </p:nvGrpSpPr>
        <p:grpSpPr>
          <a:xfrm>
            <a:off x="7646493" y="4737861"/>
            <a:ext cx="1175339" cy="477242"/>
            <a:chOff x="9754931" y="2797194"/>
            <a:chExt cx="1175339" cy="477242"/>
          </a:xfrm>
        </p:grpSpPr>
        <p:sp>
          <p:nvSpPr>
            <p:cNvPr id="57" name="Oval 56"/>
            <p:cNvSpPr/>
            <p:nvPr/>
          </p:nvSpPr>
          <p:spPr>
            <a:xfrm>
              <a:off x="10130265" y="2875972"/>
              <a:ext cx="360871" cy="39846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37E46B68-87FB-4EED-9FC2-19FF457B69B2}"/>
                </a:ext>
              </a:extLst>
            </p:cNvPr>
            <p:cNvSpPr/>
            <p:nvPr/>
          </p:nvSpPr>
          <p:spPr>
            <a:xfrm>
              <a:off x="9754931" y="2797194"/>
              <a:ext cx="11753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Roboto Slab" panose="020B0604020202020204" charset="0"/>
                  <a:cs typeface="Arial" panose="020B0604020202020204" pitchFamily="34" charset="0"/>
                </a:rPr>
                <a:t>4a </a:t>
              </a:r>
            </a:p>
          </p:txBody>
        </p:sp>
      </p:grpSp>
      <p:sp>
        <p:nvSpPr>
          <p:cNvPr id="59" name="Chevron 58"/>
          <p:cNvSpPr/>
          <p:nvPr/>
        </p:nvSpPr>
        <p:spPr>
          <a:xfrm>
            <a:off x="2545675" y="4223503"/>
            <a:ext cx="337326" cy="371212"/>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2" name="TextBox 1"/>
          <p:cNvSpPr txBox="1"/>
          <p:nvPr/>
        </p:nvSpPr>
        <p:spPr>
          <a:xfrm>
            <a:off x="7274437" y="1554887"/>
            <a:ext cx="4281533" cy="1938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2A920"/>
                </a:solidFill>
                <a:effectLst/>
                <a:uLnTx/>
                <a:uFillTx/>
                <a:latin typeface="Calibri"/>
                <a:ea typeface="+mn-ea"/>
                <a:cs typeface="+mn-cs"/>
              </a:rPr>
              <a:t>“</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Following</a:t>
            </a:r>
            <a:r>
              <a:rPr kumimoji="0" lang="fr-CA" sz="2400" b="0" i="1" u="none" strike="noStrike" kern="1200" cap="none" spc="0" normalizeH="0" baseline="0" noProof="0" dirty="0">
                <a:ln>
                  <a:noFill/>
                </a:ln>
                <a:solidFill>
                  <a:srgbClr val="F2A920"/>
                </a:solidFill>
                <a:effectLst/>
                <a:uLnTx/>
                <a:uFillTx/>
                <a:latin typeface="Calibri"/>
                <a:ea typeface="+mn-ea"/>
                <a:cs typeface="+mn-cs"/>
              </a:rPr>
              <a:t> the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outlined</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process</a:t>
            </a:r>
            <a:r>
              <a:rPr kumimoji="0" lang="fr-CA" sz="2400" b="0" i="1" u="none" strike="noStrike" kern="1200" cap="none" spc="0" normalizeH="0" baseline="0" noProof="0" dirty="0">
                <a:ln>
                  <a:noFill/>
                </a:ln>
                <a:solidFill>
                  <a:srgbClr val="F2A920"/>
                </a:solidFill>
                <a:effectLst/>
                <a:uLnTx/>
                <a:uFillTx/>
                <a:latin typeface="Calibri"/>
                <a:ea typeface="+mn-ea"/>
                <a:cs typeface="+mn-cs"/>
              </a:rPr>
              <a:t> and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using</a:t>
            </a:r>
            <a:r>
              <a:rPr kumimoji="0" lang="fr-CA" sz="2400" b="0" i="1" u="none" strike="noStrike" kern="1200" cap="none" spc="0" normalizeH="0" baseline="0" noProof="0" dirty="0">
                <a:ln>
                  <a:noFill/>
                </a:ln>
                <a:solidFill>
                  <a:srgbClr val="F2A920"/>
                </a:solidFill>
                <a:effectLst/>
                <a:uLnTx/>
                <a:uFillTx/>
                <a:latin typeface="Calibri"/>
                <a:ea typeface="+mn-ea"/>
                <a:cs typeface="+mn-cs"/>
              </a:rPr>
              <a:t> the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associated</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tools</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ensures</a:t>
            </a:r>
            <a:r>
              <a:rPr kumimoji="0" lang="fr-CA" sz="2400" b="0" i="1" u="none" strike="noStrike" kern="1200" cap="none" spc="0" normalizeH="0" baseline="0" noProof="0" dirty="0">
                <a:ln>
                  <a:noFill/>
                </a:ln>
                <a:solidFill>
                  <a:srgbClr val="F2A920"/>
                </a:solidFill>
                <a:effectLst/>
                <a:uLnTx/>
                <a:uFillTx/>
                <a:latin typeface="Calibri"/>
                <a:ea typeface="+mn-ea"/>
                <a:cs typeface="+mn-cs"/>
              </a:rPr>
              <a:t> a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hollistic</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functional</a:t>
            </a:r>
            <a:r>
              <a:rPr kumimoji="0" lang="fr-CA" sz="2400" b="0" i="1" u="none" strike="noStrike" kern="1200" cap="none" spc="0" normalizeH="0" baseline="0" noProof="0" dirty="0">
                <a:ln>
                  <a:noFill/>
                </a:ln>
                <a:solidFill>
                  <a:srgbClr val="F2A920"/>
                </a:solidFill>
                <a:effectLst/>
                <a:uLnTx/>
                <a:uFillTx/>
                <a:latin typeface="Calibri"/>
                <a:ea typeface="+mn-ea"/>
                <a:cs typeface="+mn-cs"/>
              </a:rPr>
              <a:t> and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compliant</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GCworkplace</a:t>
            </a:r>
            <a:r>
              <a:rPr kumimoji="0" lang="fr-CA" sz="2400" b="0" i="1" u="none" strike="noStrike" kern="1200" cap="none" spc="0" normalizeH="0" baseline="0" noProof="0" dirty="0">
                <a:ln>
                  <a:noFill/>
                </a:ln>
                <a:solidFill>
                  <a:srgbClr val="F2A920"/>
                </a:solidFill>
                <a:effectLst/>
                <a:uLnTx/>
                <a:uFillTx/>
                <a:latin typeface="Calibri"/>
                <a:ea typeface="+mn-ea"/>
                <a:cs typeface="+mn-cs"/>
              </a:rPr>
              <a:t> </a:t>
            </a:r>
            <a:r>
              <a:rPr kumimoji="0" lang="fr-CA" sz="2400" b="0" i="1" u="none" strike="noStrike" kern="1200" cap="none" spc="0" normalizeH="0" baseline="0" noProof="0" dirty="0" err="1">
                <a:ln>
                  <a:noFill/>
                </a:ln>
                <a:solidFill>
                  <a:srgbClr val="F2A920"/>
                </a:solidFill>
                <a:effectLst/>
                <a:uLnTx/>
                <a:uFillTx/>
                <a:latin typeface="Calibri"/>
                <a:ea typeface="+mn-ea"/>
                <a:cs typeface="+mn-cs"/>
              </a:rPr>
              <a:t>desig</a:t>
            </a:r>
            <a:r>
              <a:rPr kumimoji="0" lang="en-US" sz="2400" b="0" i="1" u="none" strike="noStrike" kern="1200" cap="none" spc="0" normalizeH="0" baseline="0" noProof="0" dirty="0">
                <a:ln>
                  <a:noFill/>
                </a:ln>
                <a:solidFill>
                  <a:srgbClr val="F2A920"/>
                </a:solidFill>
                <a:effectLst/>
                <a:uLnTx/>
                <a:uFillTx/>
                <a:latin typeface="Calibri"/>
                <a:ea typeface="+mn-ea"/>
                <a:cs typeface="+mn-cs"/>
              </a:rPr>
              <a:t>n.”</a:t>
            </a:r>
          </a:p>
        </p:txBody>
      </p:sp>
      <p:sp>
        <p:nvSpPr>
          <p:cNvPr id="60" name="TextBox 59"/>
          <p:cNvSpPr txBox="1"/>
          <p:nvPr/>
        </p:nvSpPr>
        <p:spPr>
          <a:xfrm rot="10800000" flipH="1" flipV="1">
            <a:off x="9594778" y="5202965"/>
            <a:ext cx="17712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provide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standard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furniture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configuarations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for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each</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type of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workpoint</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to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facilitate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the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furniture</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procurement</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 </a:t>
            </a:r>
            <a:r>
              <a:rPr kumimoji="0" lang="fr-CA" sz="1200" b="0" i="1" u="none" strike="noStrike" kern="1200" cap="none" spc="0" normalizeH="0" baseline="0" noProof="0" dirty="0" err="1">
                <a:ln>
                  <a:noFill/>
                </a:ln>
                <a:solidFill>
                  <a:srgbClr val="000000">
                    <a:lumMod val="50000"/>
                    <a:lumOff val="50000"/>
                  </a:srgbClr>
                </a:solidFill>
                <a:effectLst/>
                <a:uLnTx/>
                <a:uFillTx/>
                <a:latin typeface="Tw Cen MT" panose="020B0602020104020603" pitchFamily="34" charset="0"/>
                <a:ea typeface="+mn-ea"/>
                <a:cs typeface="+mn-cs"/>
              </a:rPr>
              <a:t>process</a:t>
            </a:r>
            <a:r>
              <a:rPr kumimoji="0" lang="fr-CA" sz="1200" b="0" i="1" u="none" strike="noStrike" kern="1200" cap="none" spc="0" normalizeH="0" baseline="0" noProof="0" dirty="0">
                <a:ln>
                  <a:noFill/>
                </a:ln>
                <a:solidFill>
                  <a:srgbClr val="000000">
                    <a:lumMod val="50000"/>
                    <a:lumOff val="50000"/>
                  </a:srgbClr>
                </a:solidFill>
                <a:effectLst/>
                <a:uLnTx/>
                <a:uFillTx/>
                <a:latin typeface="Tw Cen MT" panose="020B0602020104020603" pitchFamily="34" charset="0"/>
                <a:ea typeface="+mn-ea"/>
                <a:cs typeface="+mn-cs"/>
              </a:rPr>
              <a:t>.</a:t>
            </a:r>
          </a:p>
        </p:txBody>
      </p:sp>
      <p:grpSp>
        <p:nvGrpSpPr>
          <p:cNvPr id="61" name="Group 60"/>
          <p:cNvGrpSpPr/>
          <p:nvPr/>
        </p:nvGrpSpPr>
        <p:grpSpPr>
          <a:xfrm>
            <a:off x="9594778" y="3826756"/>
            <a:ext cx="1295022" cy="1248695"/>
            <a:chOff x="7521422" y="5022345"/>
            <a:chExt cx="1295022" cy="1248695"/>
          </a:xfrm>
        </p:grpSpPr>
        <p:sp>
          <p:nvSpPr>
            <p:cNvPr id="62" name="Oval 61"/>
            <p:cNvSpPr/>
            <p:nvPr/>
          </p:nvSpPr>
          <p:spPr>
            <a:xfrm>
              <a:off x="7521422" y="5022345"/>
              <a:ext cx="1295022" cy="1248695"/>
            </a:xfrm>
            <a:prstGeom prst="ellipse">
              <a:avLst/>
            </a:prstGeom>
            <a:solidFill>
              <a:schemeClr val="bg1"/>
            </a:solidFill>
            <a:ln w="28575">
              <a:solidFill>
                <a:srgbClr val="4EB6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37E46B68-87FB-4EED-9FC2-19FF457B69B2}"/>
                </a:ext>
              </a:extLst>
            </p:cNvPr>
            <p:cNvSpPr/>
            <p:nvPr/>
          </p:nvSpPr>
          <p:spPr>
            <a:xfrm>
              <a:off x="7577612" y="5345140"/>
              <a:ext cx="1182643"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Roboto Slab" panose="020B0604020202020204" charset="0"/>
                  <a:cs typeface="Arial" panose="020B0604020202020204" pitchFamily="34" charset="0"/>
                </a:rPr>
                <a:t>STANDARD FURNITURE TYPICALS</a:t>
              </a:r>
            </a:p>
          </p:txBody>
        </p:sp>
      </p:grpSp>
      <p:grpSp>
        <p:nvGrpSpPr>
          <p:cNvPr id="64" name="Group 63"/>
          <p:cNvGrpSpPr/>
          <p:nvPr/>
        </p:nvGrpSpPr>
        <p:grpSpPr>
          <a:xfrm>
            <a:off x="9244965" y="4744011"/>
            <a:ext cx="1175339" cy="477242"/>
            <a:chOff x="9754931" y="2797194"/>
            <a:chExt cx="1175339" cy="477242"/>
          </a:xfrm>
        </p:grpSpPr>
        <p:sp>
          <p:nvSpPr>
            <p:cNvPr id="65" name="Oval 64"/>
            <p:cNvSpPr/>
            <p:nvPr/>
          </p:nvSpPr>
          <p:spPr>
            <a:xfrm>
              <a:off x="10130265" y="2875972"/>
              <a:ext cx="360871" cy="39846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37E46B68-87FB-4EED-9FC2-19FF457B69B2}"/>
                </a:ext>
              </a:extLst>
            </p:cNvPr>
            <p:cNvSpPr/>
            <p:nvPr/>
          </p:nvSpPr>
          <p:spPr>
            <a:xfrm>
              <a:off x="9754931" y="2797194"/>
              <a:ext cx="11753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Roboto Slab" panose="020B0604020202020204" charset="0"/>
                  <a:cs typeface="Arial" panose="020B0604020202020204" pitchFamily="34" charset="0"/>
                </a:rPr>
                <a:t>4b </a:t>
              </a:r>
            </a:p>
          </p:txBody>
        </p:sp>
      </p:grpSp>
      <p:cxnSp>
        <p:nvCxnSpPr>
          <p:cNvPr id="68" name="Straight Arrow Connector 67"/>
          <p:cNvCxnSpPr>
            <a:stCxn id="35" idx="6"/>
            <a:endCxn id="62" idx="2"/>
          </p:cNvCxnSpPr>
          <p:nvPr/>
        </p:nvCxnSpPr>
        <p:spPr>
          <a:xfrm>
            <a:off x="9218428" y="4449040"/>
            <a:ext cx="376350" cy="2064"/>
          </a:xfrm>
          <a:prstGeom prst="straightConnector1">
            <a:avLst/>
          </a:prstGeom>
          <a:ln w="19050">
            <a:solidFill>
              <a:schemeClr val="accent2">
                <a:lumMod val="40000"/>
                <a:lumOff val="60000"/>
              </a:schemeClr>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54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3775321" y="1518805"/>
            <a:ext cx="7562230" cy="4456737"/>
          </a:xfrm>
          <a:prstGeom prst="rect">
            <a:avLst/>
          </a:prstGeom>
        </p:spPr>
      </p:pic>
      <p:graphicFrame>
        <p:nvGraphicFramePr>
          <p:cNvPr id="26" name="Table 25"/>
          <p:cNvGraphicFramePr>
            <a:graphicFrameLocks noGrp="1"/>
          </p:cNvGraphicFramePr>
          <p:nvPr/>
        </p:nvGraphicFramePr>
        <p:xfrm>
          <a:off x="517637" y="1518805"/>
          <a:ext cx="2287707" cy="4632960"/>
        </p:xfrm>
        <a:graphic>
          <a:graphicData uri="http://schemas.openxmlformats.org/drawingml/2006/table">
            <a:tbl>
              <a:tblPr firstRow="1" bandRow="1">
                <a:tableStyleId>{E8B1032C-EA38-4F05-BA0D-38AFFFC7BED3}</a:tableStyleId>
              </a:tblPr>
              <a:tblGrid>
                <a:gridCol w="538806">
                  <a:extLst>
                    <a:ext uri="{9D8B030D-6E8A-4147-A177-3AD203B41FA5}">
                      <a16:colId xmlns:a16="http://schemas.microsoft.com/office/drawing/2014/main" val="20000"/>
                    </a:ext>
                  </a:extLst>
                </a:gridCol>
                <a:gridCol w="1748901">
                  <a:extLst>
                    <a:ext uri="{9D8B030D-6E8A-4147-A177-3AD203B41FA5}">
                      <a16:colId xmlns:a16="http://schemas.microsoft.com/office/drawing/2014/main" val="20001"/>
                    </a:ext>
                  </a:extLst>
                </a:gridCol>
              </a:tblGrid>
              <a:tr h="240632">
                <a:tc rowSpan="8">
                  <a:txBody>
                    <a:bodyPr/>
                    <a:lstStyle/>
                    <a:p>
                      <a:pPr algn="ctr"/>
                      <a:r>
                        <a:rPr lang="en-CA" sz="1000" b="1" dirty="0"/>
                        <a:t>INDIVIDUAL WORKPOINTS</a:t>
                      </a:r>
                    </a:p>
                  </a:txBody>
                  <a:tcPr vert="vert27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accent1"/>
                    </a:solidFill>
                  </a:tcPr>
                </a:tc>
                <a:tc>
                  <a:txBody>
                    <a:bodyPr/>
                    <a:lstStyle/>
                    <a:p>
                      <a:r>
                        <a:rPr lang="en-CA" sz="1000" b="0" dirty="0"/>
                        <a:t>WORKSTATION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40632">
                <a:tc vMerge="1">
                  <a:txBody>
                    <a:bodyPr/>
                    <a:lstStyle/>
                    <a:p>
                      <a:endParaRPr lang="en-CA" sz="1000" dirty="0"/>
                    </a:p>
                  </a:txBody>
                  <a:tcPr/>
                </a:tc>
                <a:tc>
                  <a:txBody>
                    <a:bodyPr/>
                    <a:lstStyle/>
                    <a:p>
                      <a:r>
                        <a:rPr lang="en-CA" sz="1000" b="0" dirty="0"/>
                        <a:t>TOUCHDOWN</a:t>
                      </a:r>
                    </a:p>
                  </a:txBody>
                  <a:tcPr>
                    <a:lnL w="25400" cmpd="sng">
                      <a:noFill/>
                    </a:lnL>
                    <a:lnR w="12700" cmpd="sng">
                      <a:noFill/>
                    </a:lnR>
                    <a:lnT w="254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240632">
                <a:tc vMerge="1">
                  <a:txBody>
                    <a:bodyPr/>
                    <a:lstStyle/>
                    <a:p>
                      <a:endParaRPr lang="en-CA" sz="1000" dirty="0"/>
                    </a:p>
                  </a:txBody>
                  <a:tcPr/>
                </a:tc>
                <a:tc>
                  <a:txBody>
                    <a:bodyPr/>
                    <a:lstStyle/>
                    <a:p>
                      <a:r>
                        <a:rPr lang="en-CA" sz="1000" b="0" dirty="0"/>
                        <a:t>FOCUS POD</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240632">
                <a:tc vMerge="1">
                  <a:txBody>
                    <a:bodyPr/>
                    <a:lstStyle/>
                    <a:p>
                      <a:endParaRPr lang="en-CA" sz="1000" dirty="0"/>
                    </a:p>
                  </a:txBody>
                  <a:tcPr/>
                </a:tc>
                <a:tc>
                  <a:txBody>
                    <a:bodyPr/>
                    <a:lstStyle/>
                    <a:p>
                      <a:r>
                        <a:rPr lang="en-CA" sz="1000" b="0" dirty="0"/>
                        <a:t>FOCUS ROOM</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3"/>
                  </a:ext>
                </a:extLst>
              </a:tr>
              <a:tr h="240632">
                <a:tc vMerge="1">
                  <a:txBody>
                    <a:bodyPr/>
                    <a:lstStyle/>
                    <a:p>
                      <a:endParaRPr lang="en-CA" sz="1000" dirty="0"/>
                    </a:p>
                  </a:txBody>
                  <a:tcPr/>
                </a:tc>
                <a:tc>
                  <a:txBody>
                    <a:bodyPr/>
                    <a:lstStyle/>
                    <a:p>
                      <a:r>
                        <a:rPr lang="en-CA" sz="1000" b="0" dirty="0"/>
                        <a:t>STUDY</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240632">
                <a:tc vMerge="1">
                  <a:txBody>
                    <a:bodyPr/>
                    <a:lstStyle/>
                    <a:p>
                      <a:endParaRPr lang="en-CA" sz="1000" dirty="0"/>
                    </a:p>
                  </a:txBody>
                  <a:tcPr/>
                </a:tc>
                <a:tc>
                  <a:txBody>
                    <a:bodyPr/>
                    <a:lstStyle/>
                    <a:p>
                      <a:r>
                        <a:rPr lang="en-CA" sz="1000" b="0" dirty="0"/>
                        <a:t>REFLECTION POINT</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5"/>
                  </a:ext>
                </a:extLst>
              </a:tr>
              <a:tr h="240632">
                <a:tc vMerge="1">
                  <a:txBody>
                    <a:bodyPr/>
                    <a:lstStyle/>
                    <a:p>
                      <a:endParaRPr lang="en-CA" sz="1000" dirty="0"/>
                    </a:p>
                  </a:txBody>
                  <a:tcPr/>
                </a:tc>
                <a:tc>
                  <a:txBody>
                    <a:bodyPr/>
                    <a:lstStyle/>
                    <a:p>
                      <a:r>
                        <a:rPr lang="en-CA" sz="1000" b="0" dirty="0"/>
                        <a:t>ACTIVE WORKSTATION</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r h="240632">
                <a:tc vMerge="1">
                  <a:txBody>
                    <a:bodyPr/>
                    <a:lstStyle/>
                    <a:p>
                      <a:endParaRPr lang="en-CA" sz="1000" dirty="0"/>
                    </a:p>
                  </a:txBody>
                  <a:tcPr/>
                </a:tc>
                <a:tc>
                  <a:txBody>
                    <a:bodyPr/>
                    <a:lstStyle/>
                    <a:p>
                      <a:r>
                        <a:rPr lang="en-CA" sz="1000" b="0" dirty="0"/>
                        <a:t>PHONEBOOTH</a:t>
                      </a:r>
                    </a:p>
                  </a:txBody>
                  <a:tcPr>
                    <a:lnL w="254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7"/>
                  </a:ext>
                </a:extLst>
              </a:tr>
              <a:tr h="240632">
                <a:tc rowSpan="8">
                  <a:txBody>
                    <a:bodyPr/>
                    <a:lstStyle/>
                    <a:p>
                      <a:pPr algn="ctr"/>
                      <a:r>
                        <a:rPr lang="en-CA" sz="1000" b="1" dirty="0"/>
                        <a:t>COLLABORATIVE WORKPOINTS</a:t>
                      </a:r>
                    </a:p>
                  </a:txBody>
                  <a:tcPr vert="vert270"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CA" sz="1000" b="0" dirty="0"/>
                        <a:t>CHAT POINT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8"/>
                  </a:ext>
                </a:extLst>
              </a:tr>
              <a:tr h="240632">
                <a:tc vMerge="1">
                  <a:txBody>
                    <a:bodyPr/>
                    <a:lstStyle/>
                    <a:p>
                      <a:endParaRPr lang="en-CA" sz="1000" dirty="0"/>
                    </a:p>
                  </a:txBody>
                  <a:tcPr/>
                </a:tc>
                <a:tc>
                  <a:txBody>
                    <a:bodyPr/>
                    <a:lstStyle/>
                    <a:p>
                      <a:r>
                        <a:rPr lang="en-CA" sz="1000" b="0" dirty="0"/>
                        <a:t>HUDDLE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9"/>
                  </a:ext>
                </a:extLst>
              </a:tr>
              <a:tr h="240632">
                <a:tc vMerge="1">
                  <a:txBody>
                    <a:bodyPr/>
                    <a:lstStyle/>
                    <a:p>
                      <a:endParaRPr lang="en-CA" sz="1000" dirty="0"/>
                    </a:p>
                  </a:txBody>
                  <a:tcPr/>
                </a:tc>
                <a:tc>
                  <a:txBody>
                    <a:bodyPr/>
                    <a:lstStyle/>
                    <a:p>
                      <a:r>
                        <a:rPr lang="en-CA" sz="1000" b="0" dirty="0"/>
                        <a:t>TEAMING AREA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0"/>
                  </a:ext>
                </a:extLst>
              </a:tr>
              <a:tr h="240632">
                <a:tc vMerge="1">
                  <a:txBody>
                    <a:bodyPr/>
                    <a:lstStyle/>
                    <a:p>
                      <a:endParaRPr lang="en-CA" sz="1000" dirty="0"/>
                    </a:p>
                  </a:txBody>
                  <a:tcPr/>
                </a:tc>
                <a:tc>
                  <a:txBody>
                    <a:bodyPr/>
                    <a:lstStyle/>
                    <a:p>
                      <a:r>
                        <a:rPr lang="en-CA" sz="1000" b="0" dirty="0"/>
                        <a:t>LOUNGE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1"/>
                  </a:ext>
                </a:extLst>
              </a:tr>
              <a:tr h="240632">
                <a:tc vMerge="1">
                  <a:txBody>
                    <a:bodyPr/>
                    <a:lstStyle/>
                    <a:p>
                      <a:endParaRPr lang="en-CA" sz="1000" dirty="0"/>
                    </a:p>
                  </a:txBody>
                  <a:tcPr/>
                </a:tc>
                <a:tc>
                  <a:txBody>
                    <a:bodyPr/>
                    <a:lstStyle/>
                    <a:p>
                      <a:r>
                        <a:rPr lang="en-CA" sz="1000" b="0" dirty="0"/>
                        <a:t>WORK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2"/>
                  </a:ext>
                </a:extLst>
              </a:tr>
              <a:tr h="243840">
                <a:tc vMerge="1">
                  <a:txBody>
                    <a:bodyPr/>
                    <a:lstStyle/>
                    <a:p>
                      <a:endParaRPr lang="en-CA" sz="1000" dirty="0"/>
                    </a:p>
                  </a:txBody>
                  <a:tcPr/>
                </a:tc>
                <a:tc>
                  <a:txBody>
                    <a:bodyPr/>
                    <a:lstStyle/>
                    <a:p>
                      <a:r>
                        <a:rPr lang="en-CA" sz="1000" b="0" dirty="0"/>
                        <a:t>PROJECT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3"/>
                  </a:ext>
                </a:extLst>
              </a:tr>
              <a:tr h="240632">
                <a:tc vMerge="1">
                  <a:txBody>
                    <a:bodyPr/>
                    <a:lstStyle/>
                    <a:p>
                      <a:endParaRPr lang="en-CA" sz="1000" dirty="0"/>
                    </a:p>
                  </a:txBody>
                  <a:tcPr/>
                </a:tc>
                <a:tc>
                  <a:txBody>
                    <a:bodyPr/>
                    <a:lstStyle/>
                    <a:p>
                      <a:r>
                        <a:rPr lang="en-CA" sz="1000" b="0" dirty="0"/>
                        <a:t>MEDIUM MEETING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4"/>
                  </a:ext>
                </a:extLst>
              </a:tr>
              <a:tr h="240632">
                <a:tc vMerge="1">
                  <a:txBody>
                    <a:bodyPr/>
                    <a:lstStyle/>
                    <a:p>
                      <a:endParaRPr lang="en-CA" sz="1000" dirty="0"/>
                    </a:p>
                  </a:txBody>
                  <a:tcPr/>
                </a:tc>
                <a:tc>
                  <a:txBody>
                    <a:bodyPr/>
                    <a:lstStyle/>
                    <a:p>
                      <a:r>
                        <a:rPr lang="en-CA" sz="1000" b="0" dirty="0"/>
                        <a:t>LARGE MEETING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15"/>
                  </a:ext>
                </a:extLst>
              </a:tr>
              <a:tr h="240632">
                <a:tc rowSpan="3">
                  <a:txBody>
                    <a:bodyPr/>
                    <a:lstStyle/>
                    <a:p>
                      <a:pPr algn="ctr"/>
                      <a:r>
                        <a:rPr lang="en-CA" sz="1000" b="1" dirty="0"/>
                        <a:t>SUPPORT SPACE</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D799D"/>
                    </a:solidFill>
                  </a:tcPr>
                </a:tc>
                <a:tc>
                  <a:txBody>
                    <a:bodyPr/>
                    <a:lstStyle/>
                    <a:p>
                      <a:r>
                        <a:rPr lang="en-CA" sz="1000" b="0" dirty="0"/>
                        <a:t>KITCHENETTE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9B8CB"/>
                    </a:solidFill>
                  </a:tcPr>
                </a:tc>
                <a:extLst>
                  <a:ext uri="{0D108BD9-81ED-4DB2-BD59-A6C34878D82A}">
                    <a16:rowId xmlns:a16="http://schemas.microsoft.com/office/drawing/2014/main" val="10016"/>
                  </a:ext>
                </a:extLst>
              </a:tr>
              <a:tr h="240632">
                <a:tc vMerge="1">
                  <a:txBody>
                    <a:bodyPr/>
                    <a:lstStyle/>
                    <a:p>
                      <a:endParaRPr lang="en-CA" sz="1000" dirty="0"/>
                    </a:p>
                  </a:txBody>
                  <a:tcPr/>
                </a:tc>
                <a:tc>
                  <a:txBody>
                    <a:bodyPr/>
                    <a:lstStyle/>
                    <a:p>
                      <a:r>
                        <a:rPr lang="en-CA" sz="1000" b="0" dirty="0"/>
                        <a:t>EQUIPMENT AREA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9B8CB"/>
                    </a:solidFill>
                  </a:tcPr>
                </a:tc>
                <a:extLst>
                  <a:ext uri="{0D108BD9-81ED-4DB2-BD59-A6C34878D82A}">
                    <a16:rowId xmlns:a16="http://schemas.microsoft.com/office/drawing/2014/main" val="10017"/>
                  </a:ext>
                </a:extLst>
              </a:tr>
              <a:tr h="240632">
                <a:tc vMerge="1">
                  <a:txBody>
                    <a:bodyPr/>
                    <a:lstStyle/>
                    <a:p>
                      <a:endParaRPr lang="en-CA" sz="1000" dirty="0"/>
                    </a:p>
                  </a:txBody>
                  <a:tcPr/>
                </a:tc>
                <a:tc>
                  <a:txBody>
                    <a:bodyPr/>
                    <a:lstStyle/>
                    <a:p>
                      <a:r>
                        <a:rPr lang="en-CA" sz="1000" b="0" dirty="0"/>
                        <a:t>LOCKERS &amp; SHARED STORAGE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9B8CB"/>
                    </a:solidFill>
                  </a:tcPr>
                </a:tc>
                <a:extLst>
                  <a:ext uri="{0D108BD9-81ED-4DB2-BD59-A6C34878D82A}">
                    <a16:rowId xmlns:a16="http://schemas.microsoft.com/office/drawing/2014/main" val="10018"/>
                  </a:ext>
                </a:extLst>
              </a:tr>
            </a:tbl>
          </a:graphicData>
        </a:graphic>
      </p:graphicFrame>
      <p:sp>
        <p:nvSpPr>
          <p:cNvPr id="6" name="TextBox 5"/>
          <p:cNvSpPr txBox="1"/>
          <p:nvPr/>
        </p:nvSpPr>
        <p:spPr>
          <a:xfrm>
            <a:off x="1" y="0"/>
            <a:ext cx="4019106" cy="769441"/>
          </a:xfrm>
          <a:prstGeom prst="rect">
            <a:avLst/>
          </a:prstGeom>
          <a:gradFill>
            <a:gsLst>
              <a:gs pos="0">
                <a:schemeClr val="bg1"/>
              </a:gs>
              <a:gs pos="69000">
                <a:schemeClr val="bg1">
                  <a:lumMod val="75000"/>
                  <a:alpha val="85000"/>
                </a:schemeClr>
              </a:gs>
              <a:gs pos="100000">
                <a:schemeClr val="bg1">
                  <a:lumMod val="50000"/>
                </a:schemeClr>
              </a:gs>
            </a:gsLst>
            <a:lin ang="16200000" scaled="1"/>
          </a:gradFill>
        </p:spPr>
        <p:txBody>
          <a:bodyPr wrap="square" rtlCol="0">
            <a:spAutoFit/>
          </a:bodyPr>
          <a:lstStyle/>
          <a:p>
            <a:r>
              <a:rPr lang="fr-CA" sz="4400" dirty="0">
                <a:solidFill>
                  <a:schemeClr val="tx1">
                    <a:lumMod val="65000"/>
                    <a:lumOff val="35000"/>
                  </a:schemeClr>
                </a:solidFill>
                <a:latin typeface="Arial" panose="020B0604020202020204" pitchFamily="34" charset="0"/>
                <a:cs typeface="Arial" panose="020B0604020202020204" pitchFamily="34" charset="0"/>
              </a:rPr>
              <a:t>WORKPOINTS</a:t>
            </a:r>
            <a:endParaRPr lang="en-CA" sz="4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663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DE17-7FAB-5448-801E-C966BFB99157}"/>
              </a:ext>
            </a:extLst>
          </p:cNvPr>
          <p:cNvSpPr>
            <a:spLocks noGrp="1"/>
          </p:cNvSpPr>
          <p:nvPr>
            <p:ph type="title"/>
          </p:nvPr>
        </p:nvSpPr>
        <p:spPr>
          <a:xfrm>
            <a:off x="528638" y="1198676"/>
            <a:ext cx="11115674" cy="1247775"/>
          </a:xfrm>
        </p:spPr>
        <p:txBody>
          <a:bodyPr/>
          <a:lstStyle/>
          <a:p>
            <a:r>
              <a:rPr lang="en-US" dirty="0">
                <a:solidFill>
                  <a:schemeClr val="accent2"/>
                </a:solidFill>
              </a:rPr>
              <a:t>Merci / Thank you</a:t>
            </a:r>
          </a:p>
        </p:txBody>
      </p:sp>
      <p:sp>
        <p:nvSpPr>
          <p:cNvPr id="3" name="TextBox 2"/>
          <p:cNvSpPr txBox="1"/>
          <p:nvPr/>
        </p:nvSpPr>
        <p:spPr>
          <a:xfrm>
            <a:off x="528638" y="2974393"/>
            <a:ext cx="10541806" cy="3077766"/>
          </a:xfrm>
          <a:prstGeom prst="rect">
            <a:avLst/>
          </a:prstGeom>
          <a:noFill/>
        </p:spPr>
        <p:txBody>
          <a:bodyPr wrap="square" rtlCol="0">
            <a:spAutoFit/>
          </a:bodyPr>
          <a:lstStyle/>
          <a:p>
            <a:r>
              <a:rPr lang="en-US" dirty="0"/>
              <a:t>For more information on </a:t>
            </a:r>
            <a:r>
              <a:rPr lang="en-US" dirty="0" err="1"/>
              <a:t>GCworkplace</a:t>
            </a:r>
            <a:r>
              <a:rPr lang="en-US" dirty="0"/>
              <a:t> Transformation and Enablement, and to access all the tools referenced in this presentation, please visit the </a:t>
            </a:r>
            <a:r>
              <a:rPr lang="en-US" b="1" dirty="0" err="1"/>
              <a:t>GCworkplace</a:t>
            </a:r>
            <a:r>
              <a:rPr lang="en-US" b="1" dirty="0"/>
              <a:t> </a:t>
            </a:r>
            <a:r>
              <a:rPr lang="en-US" b="1" dirty="0" err="1"/>
              <a:t>GCpedia</a:t>
            </a:r>
            <a:r>
              <a:rPr lang="en-US" b="1" dirty="0"/>
              <a:t> </a:t>
            </a:r>
            <a:r>
              <a:rPr lang="en-US" dirty="0"/>
              <a:t>page: </a:t>
            </a:r>
          </a:p>
          <a:p>
            <a:endParaRPr lang="en-US" dirty="0">
              <a:hlinkClick r:id="rId3"/>
            </a:endParaRPr>
          </a:p>
          <a:p>
            <a:r>
              <a:rPr lang="en-US" dirty="0">
                <a:hlinkClick r:id="rId3"/>
              </a:rPr>
              <a:t>https://www.gcpedia.gc.ca/wiki/GCworkplace/Resources</a:t>
            </a:r>
            <a:endParaRPr lang="en-US" dirty="0"/>
          </a:p>
          <a:p>
            <a:endParaRPr lang="en-US" dirty="0"/>
          </a:p>
          <a:p>
            <a:r>
              <a:rPr lang="en-US" dirty="0"/>
              <a:t>To contact the </a:t>
            </a:r>
            <a:r>
              <a:rPr lang="en-US" b="1" dirty="0"/>
              <a:t>Transformation and Enablement National Centre of Expertise</a:t>
            </a:r>
            <a:r>
              <a:rPr lang="en-US" dirty="0"/>
              <a:t>, please email the </a:t>
            </a:r>
            <a:r>
              <a:rPr lang="en-US" dirty="0" err="1"/>
              <a:t>GCworkplace</a:t>
            </a:r>
            <a:r>
              <a:rPr lang="en-US" dirty="0"/>
              <a:t> generic mailbox:</a:t>
            </a:r>
          </a:p>
          <a:p>
            <a:endParaRPr lang="en-US" dirty="0"/>
          </a:p>
          <a:p>
            <a:r>
              <a:rPr lang="fr-FR" dirty="0">
                <a:hlinkClick r:id="rId4"/>
              </a:rPr>
              <a:t>TPSGC.SIMilieudeTravailGC-RPSGCWorkplace.PWGSC@tpsgc-pwgsc.gc.ca</a:t>
            </a:r>
            <a:endParaRPr lang="fr-FR" dirty="0"/>
          </a:p>
          <a:p>
            <a:endParaRPr lang="en-US" dirty="0"/>
          </a:p>
          <a:p>
            <a:endParaRPr lang="en-CA" sz="1400" dirty="0"/>
          </a:p>
        </p:txBody>
      </p:sp>
    </p:spTree>
    <p:extLst>
      <p:ext uri="{BB962C8B-B14F-4D97-AF65-F5344CB8AC3E}">
        <p14:creationId xmlns:p14="http://schemas.microsoft.com/office/powerpoint/2010/main" val="53235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371789" y="438027"/>
            <a:ext cx="12007780" cy="954107"/>
          </a:xfrm>
          <a:prstGeom prst="rect">
            <a:avLst/>
          </a:prstGeom>
        </p:spPr>
        <p:txBody>
          <a:bodyPr wrap="square">
            <a:spAutoFit/>
          </a:bodyPr>
          <a:lstStyle/>
          <a:p>
            <a:r>
              <a:rPr lang="fr-CA" sz="2800" b="1" dirty="0">
                <a:solidFill>
                  <a:srgbClr val="000000"/>
                </a:solidFill>
                <a:latin typeface="Arial" panose="020B0604020202020204" pitchFamily="34" charset="0"/>
                <a:cs typeface="Arial" panose="020B0604020202020204" pitchFamily="34" charset="0"/>
              </a:rPr>
              <a:t>How do </a:t>
            </a:r>
            <a:r>
              <a:rPr lang="fr-CA" sz="2800" b="1" dirty="0" err="1">
                <a:solidFill>
                  <a:srgbClr val="000000"/>
                </a:solidFill>
                <a:latin typeface="Arial" panose="020B0604020202020204" pitchFamily="34" charset="0"/>
                <a:cs typeface="Arial" panose="020B0604020202020204" pitchFamily="34" charset="0"/>
              </a:rPr>
              <a:t>employees</a:t>
            </a:r>
            <a:r>
              <a:rPr lang="fr-CA" sz="2800" b="1" dirty="0">
                <a:solidFill>
                  <a:srgbClr val="000000"/>
                </a:solidFill>
                <a:latin typeface="Arial" panose="020B0604020202020204" pitchFamily="34" charset="0"/>
                <a:cs typeface="Arial" panose="020B0604020202020204" pitchFamily="34" charset="0"/>
              </a:rPr>
              <a:t> </a:t>
            </a:r>
            <a:r>
              <a:rPr lang="fr-CA" sz="2800" b="1" dirty="0" err="1">
                <a:solidFill>
                  <a:srgbClr val="000000"/>
                </a:solidFill>
                <a:latin typeface="Arial" panose="020B0604020202020204" pitchFamily="34" charset="0"/>
                <a:cs typeface="Arial" panose="020B0604020202020204" pitchFamily="34" charset="0"/>
              </a:rPr>
              <a:t>feel</a:t>
            </a:r>
            <a:r>
              <a:rPr lang="fr-CA" sz="2800" b="1" dirty="0">
                <a:solidFill>
                  <a:srgbClr val="000000"/>
                </a:solidFill>
                <a:latin typeface="Arial" panose="020B0604020202020204" pitchFamily="34" charset="0"/>
                <a:cs typeface="Arial" panose="020B0604020202020204" pitchFamily="34" charset="0"/>
              </a:rPr>
              <a:t> about the future of </a:t>
            </a:r>
            <a:r>
              <a:rPr lang="fr-CA" sz="2800" b="1" dirty="0" err="1">
                <a:solidFill>
                  <a:srgbClr val="000000"/>
                </a:solidFill>
                <a:latin typeface="Arial" panose="020B0604020202020204" pitchFamily="34" charset="0"/>
                <a:cs typeface="Arial" panose="020B0604020202020204" pitchFamily="34" charset="0"/>
              </a:rPr>
              <a:t>working</a:t>
            </a:r>
            <a:r>
              <a:rPr lang="fr-CA" sz="2800" b="1" dirty="0">
                <a:solidFill>
                  <a:srgbClr val="000000"/>
                </a:solidFill>
                <a:latin typeface="Arial" panose="020B0604020202020204" pitchFamily="34" charset="0"/>
                <a:cs typeface="Arial" panose="020B0604020202020204" pitchFamily="34" charset="0"/>
              </a:rPr>
              <a:t> in the </a:t>
            </a:r>
            <a:r>
              <a:rPr lang="fr-CA" sz="2800" b="1" dirty="0" err="1">
                <a:solidFill>
                  <a:srgbClr val="000000"/>
                </a:solidFill>
                <a:latin typeface="Arial" panose="020B0604020202020204" pitchFamily="34" charset="0"/>
                <a:cs typeface="Arial" panose="020B0604020202020204" pitchFamily="34" charset="0"/>
              </a:rPr>
              <a:t>federal</a:t>
            </a:r>
            <a:r>
              <a:rPr lang="fr-CA" sz="2800" b="1" dirty="0">
                <a:solidFill>
                  <a:srgbClr val="000000"/>
                </a:solidFill>
                <a:latin typeface="Arial" panose="020B0604020202020204" pitchFamily="34" charset="0"/>
                <a:cs typeface="Arial" panose="020B0604020202020204" pitchFamily="34" charset="0"/>
              </a:rPr>
              <a:t> public service?</a:t>
            </a:r>
          </a:p>
        </p:txBody>
      </p:sp>
      <p:sp>
        <p:nvSpPr>
          <p:cNvPr id="186" name="Rectangle 185"/>
          <p:cNvSpPr/>
          <p:nvPr/>
        </p:nvSpPr>
        <p:spPr>
          <a:xfrm>
            <a:off x="5909822" y="5952943"/>
            <a:ext cx="6096000" cy="415498"/>
          </a:xfrm>
          <a:prstGeom prst="rect">
            <a:avLst/>
          </a:prstGeom>
        </p:spPr>
        <p:txBody>
          <a:bodyPr>
            <a:spAutoFit/>
          </a:bodyPr>
          <a:lstStyle/>
          <a:p>
            <a:r>
              <a:rPr lang="fr-CA" sz="1050" i="1" dirty="0" err="1">
                <a:solidFill>
                  <a:srgbClr val="000000"/>
                </a:solidFill>
                <a:latin typeface="Arial" panose="020B0604020202020204" pitchFamily="34" charset="0"/>
                <a:cs typeface="Arial" panose="020B0604020202020204" pitchFamily="34" charset="0"/>
              </a:rPr>
              <a:t>Based</a:t>
            </a:r>
            <a:r>
              <a:rPr lang="fr-CA" sz="1050" i="1" dirty="0">
                <a:solidFill>
                  <a:srgbClr val="000000"/>
                </a:solidFill>
                <a:latin typeface="Arial" panose="020B0604020202020204" pitchFamily="34" charset="0"/>
                <a:cs typeface="Arial" panose="020B0604020202020204" pitchFamily="34" charset="0"/>
              </a:rPr>
              <a:t> on </a:t>
            </a:r>
            <a:r>
              <a:rPr lang="fr-CA" sz="1050" i="1" dirty="0" err="1">
                <a:solidFill>
                  <a:srgbClr val="000000"/>
                </a:solidFill>
                <a:latin typeface="Arial" panose="020B0604020202020204" pitchFamily="34" charset="0"/>
                <a:cs typeface="Arial" panose="020B0604020202020204" pitchFamily="34" charset="0"/>
              </a:rPr>
              <a:t>surveys</a:t>
            </a:r>
            <a:r>
              <a:rPr lang="fr-CA" sz="1050" i="1" dirty="0">
                <a:solidFill>
                  <a:srgbClr val="000000"/>
                </a:solidFill>
                <a:latin typeface="Arial" panose="020B0604020202020204" pitchFamily="34" charset="0"/>
                <a:cs typeface="Arial" panose="020B0604020202020204" pitchFamily="34" charset="0"/>
              </a:rPr>
              <a:t> </a:t>
            </a:r>
            <a:r>
              <a:rPr lang="fr-CA" sz="1050" i="1" dirty="0" err="1">
                <a:solidFill>
                  <a:srgbClr val="000000"/>
                </a:solidFill>
                <a:latin typeface="Arial" panose="020B0604020202020204" pitchFamily="34" charset="0"/>
                <a:cs typeface="Arial" panose="020B0604020202020204" pitchFamily="34" charset="0"/>
              </a:rPr>
              <a:t>administered</a:t>
            </a:r>
            <a:r>
              <a:rPr lang="fr-CA" sz="1050" i="1" dirty="0">
                <a:solidFill>
                  <a:srgbClr val="000000"/>
                </a:solidFill>
                <a:latin typeface="Arial" panose="020B0604020202020204" pitchFamily="34" charset="0"/>
                <a:cs typeface="Arial" panose="020B0604020202020204" pitchFamily="34" charset="0"/>
              </a:rPr>
              <a:t> by PSPC to the 32 clients part of the </a:t>
            </a:r>
            <a:r>
              <a:rPr lang="fr-CA" sz="1050" i="1" dirty="0" err="1">
                <a:solidFill>
                  <a:srgbClr val="000000"/>
                </a:solidFill>
                <a:latin typeface="Arial" panose="020B0604020202020204" pitchFamily="34" charset="0"/>
                <a:cs typeface="Arial" panose="020B0604020202020204" pitchFamily="34" charset="0"/>
              </a:rPr>
              <a:t>target</a:t>
            </a:r>
            <a:r>
              <a:rPr lang="fr-CA" sz="1050" i="1" dirty="0">
                <a:solidFill>
                  <a:srgbClr val="000000"/>
                </a:solidFill>
                <a:latin typeface="Arial" panose="020B0604020202020204" pitchFamily="34" charset="0"/>
                <a:cs typeface="Arial" panose="020B0604020202020204" pitchFamily="34" charset="0"/>
              </a:rPr>
              <a:t> </a:t>
            </a:r>
            <a:r>
              <a:rPr lang="fr-CA" sz="1050" i="1" dirty="0" err="1">
                <a:solidFill>
                  <a:srgbClr val="000000"/>
                </a:solidFill>
                <a:latin typeface="Arial" panose="020B0604020202020204" pitchFamily="34" charset="0"/>
                <a:cs typeface="Arial" panose="020B0604020202020204" pitchFamily="34" charset="0"/>
              </a:rPr>
              <a:t>market</a:t>
            </a:r>
            <a:r>
              <a:rPr lang="fr-CA" sz="1050" i="1" dirty="0">
                <a:solidFill>
                  <a:srgbClr val="000000"/>
                </a:solidFill>
                <a:latin typeface="Arial" panose="020B0604020202020204" pitchFamily="34" charset="0"/>
                <a:cs typeface="Arial" panose="020B0604020202020204" pitchFamily="34" charset="0"/>
              </a:rPr>
              <a:t>–CRDM </a:t>
            </a:r>
            <a:r>
              <a:rPr lang="fr-CA" sz="1050" i="1" dirty="0" err="1">
                <a:solidFill>
                  <a:srgbClr val="000000"/>
                </a:solidFill>
                <a:latin typeface="Arial" panose="020B0604020202020204" pitchFamily="34" charset="0"/>
                <a:cs typeface="Arial" panose="020B0604020202020204" pitchFamily="34" charset="0"/>
              </a:rPr>
              <a:t>with</a:t>
            </a:r>
            <a:r>
              <a:rPr lang="fr-CA" sz="1050" i="1" dirty="0">
                <a:solidFill>
                  <a:srgbClr val="000000"/>
                </a:solidFill>
                <a:latin typeface="Arial" panose="020B0604020202020204" pitchFamily="34" charset="0"/>
                <a:cs typeface="Arial" panose="020B0604020202020204" pitchFamily="34" charset="0"/>
              </a:rPr>
              <a:t> </a:t>
            </a:r>
            <a:r>
              <a:rPr lang="fr-CA" sz="1050" i="1" dirty="0" err="1">
                <a:solidFill>
                  <a:srgbClr val="000000"/>
                </a:solidFill>
                <a:latin typeface="Arial" panose="020B0604020202020204" pitchFamily="34" charset="0"/>
                <a:cs typeface="Arial" panose="020B0604020202020204" pitchFamily="34" charset="0"/>
              </a:rPr>
              <a:t>targeted</a:t>
            </a:r>
            <a:r>
              <a:rPr lang="fr-CA" sz="1050" i="1" dirty="0">
                <a:solidFill>
                  <a:srgbClr val="000000"/>
                </a:solidFill>
                <a:latin typeface="Arial" panose="020B0604020202020204" pitchFamily="34" charset="0"/>
                <a:cs typeface="Arial" panose="020B0604020202020204" pitchFamily="34" charset="0"/>
              </a:rPr>
              <a:t> clients as of </a:t>
            </a:r>
            <a:r>
              <a:rPr lang="fr-CA" sz="1050" i="1" dirty="0" err="1">
                <a:solidFill>
                  <a:srgbClr val="000000"/>
                </a:solidFill>
                <a:latin typeface="Arial" panose="020B0604020202020204" pitchFamily="34" charset="0"/>
                <a:cs typeface="Arial" panose="020B0604020202020204" pitchFamily="34" charset="0"/>
              </a:rPr>
              <a:t>Novmeber</a:t>
            </a:r>
            <a:r>
              <a:rPr lang="fr-CA" sz="1050" i="1" dirty="0">
                <a:solidFill>
                  <a:srgbClr val="000000"/>
                </a:solidFill>
                <a:latin typeface="Arial" panose="020B0604020202020204" pitchFamily="34" charset="0"/>
                <a:cs typeface="Arial" panose="020B0604020202020204" pitchFamily="34" charset="0"/>
              </a:rPr>
              <a:t> 2020</a:t>
            </a:r>
            <a:r>
              <a:rPr lang="fr-CA" sz="800" i="1" dirty="0">
                <a:solidFill>
                  <a:srgbClr val="000000"/>
                </a:solidFill>
                <a:latin typeface="Arial" panose="020B0604020202020204" pitchFamily="34" charset="0"/>
                <a:cs typeface="Arial" panose="020B0604020202020204" pitchFamily="34" charset="0"/>
              </a:rPr>
              <a:t>.(</a:t>
            </a:r>
            <a:r>
              <a:rPr lang="fr-CA" sz="800" i="1" dirty="0" err="1">
                <a:solidFill>
                  <a:srgbClr val="000000"/>
                </a:solidFill>
                <a:latin typeface="Arial" panose="020B0604020202020204" pitchFamily="34" charset="0"/>
                <a:cs typeface="Arial" panose="020B0604020202020204" pitchFamily="34" charset="0"/>
              </a:rPr>
              <a:t>target</a:t>
            </a:r>
            <a:r>
              <a:rPr lang="fr-CA" sz="800" i="1" dirty="0">
                <a:solidFill>
                  <a:srgbClr val="000000"/>
                </a:solidFill>
                <a:latin typeface="Arial" panose="020B0604020202020204" pitchFamily="34" charset="0"/>
                <a:cs typeface="Arial" panose="020B0604020202020204" pitchFamily="34" charset="0"/>
              </a:rPr>
              <a:t> </a:t>
            </a:r>
            <a:r>
              <a:rPr lang="fr-CA" sz="800" i="1" dirty="0" err="1">
                <a:solidFill>
                  <a:srgbClr val="000000"/>
                </a:solidFill>
                <a:latin typeface="Arial" panose="020B0604020202020204" pitchFamily="34" charset="0"/>
                <a:cs typeface="Arial" panose="020B0604020202020204" pitchFamily="34" charset="0"/>
              </a:rPr>
              <a:t>market</a:t>
            </a:r>
            <a:r>
              <a:rPr lang="fr-CA" sz="800" i="1" dirty="0">
                <a:solidFill>
                  <a:srgbClr val="000000"/>
                </a:solidFill>
                <a:latin typeface="Arial" panose="020B0604020202020204" pitchFamily="34" charset="0"/>
                <a:cs typeface="Arial" panose="020B0604020202020204" pitchFamily="34" charset="0"/>
              </a:rPr>
              <a:t> </a:t>
            </a:r>
            <a:r>
              <a:rPr lang="fr-CA" sz="800" i="1" dirty="0" err="1">
                <a:solidFill>
                  <a:srgbClr val="000000"/>
                </a:solidFill>
                <a:latin typeface="Arial" panose="020B0604020202020204" pitchFamily="34" charset="0"/>
                <a:cs typeface="Arial" panose="020B0604020202020204" pitchFamily="34" charset="0"/>
              </a:rPr>
              <a:t>represents</a:t>
            </a:r>
            <a:r>
              <a:rPr lang="fr-CA" sz="800" i="1" dirty="0">
                <a:solidFill>
                  <a:srgbClr val="000000"/>
                </a:solidFill>
                <a:latin typeface="Arial" panose="020B0604020202020204" pitchFamily="34" charset="0"/>
                <a:cs typeface="Arial" panose="020B0604020202020204" pitchFamily="34" charset="0"/>
              </a:rPr>
              <a:t> </a:t>
            </a:r>
            <a:r>
              <a:rPr lang="fr-CA" sz="800" i="1" dirty="0" err="1">
                <a:solidFill>
                  <a:srgbClr val="000000"/>
                </a:solidFill>
                <a:latin typeface="Arial" panose="020B0604020202020204" pitchFamily="34" charset="0"/>
                <a:cs typeface="Arial" panose="020B0604020202020204" pitchFamily="34" charset="0"/>
              </a:rPr>
              <a:t>approximately</a:t>
            </a:r>
            <a:r>
              <a:rPr lang="fr-CA" sz="800" i="1" dirty="0">
                <a:solidFill>
                  <a:srgbClr val="000000"/>
                </a:solidFill>
                <a:latin typeface="Arial" panose="020B0604020202020204" pitchFamily="34" charset="0"/>
                <a:cs typeface="Arial" panose="020B0604020202020204" pitchFamily="34" charset="0"/>
              </a:rPr>
              <a:t> 86% of the total office </a:t>
            </a:r>
            <a:r>
              <a:rPr lang="fr-CA" sz="800" i="1" dirty="0" err="1">
                <a:solidFill>
                  <a:srgbClr val="000000"/>
                </a:solidFill>
                <a:latin typeface="Arial" panose="020B0604020202020204" pitchFamily="34" charset="0"/>
                <a:cs typeface="Arial" panose="020B0604020202020204" pitchFamily="34" charset="0"/>
              </a:rPr>
              <a:t>space</a:t>
            </a:r>
            <a:r>
              <a:rPr lang="fr-CA" sz="800" i="1" dirty="0">
                <a:solidFill>
                  <a:srgbClr val="000000"/>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3C7D1F65-4997-4B00-9062-917D302850F3}"/>
              </a:ext>
            </a:extLst>
          </p:cNvPr>
          <p:cNvPicPr/>
          <p:nvPr/>
        </p:nvPicPr>
        <p:blipFill>
          <a:blip r:embed="rId3"/>
          <a:stretch>
            <a:fillRect/>
          </a:stretch>
        </p:blipFill>
        <p:spPr>
          <a:xfrm>
            <a:off x="2139010" y="1465004"/>
            <a:ext cx="7541623" cy="4247573"/>
          </a:xfrm>
          <a:prstGeom prst="rect">
            <a:avLst/>
          </a:prstGeom>
        </p:spPr>
      </p:pic>
    </p:spTree>
    <p:extLst>
      <p:ext uri="{BB962C8B-B14F-4D97-AF65-F5344CB8AC3E}">
        <p14:creationId xmlns:p14="http://schemas.microsoft.com/office/powerpoint/2010/main" val="25188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08759" y="454212"/>
            <a:ext cx="11006345" cy="835027"/>
          </a:xfrm>
        </p:spPr>
        <p:txBody>
          <a:bodyPr>
            <a:noAutofit/>
          </a:bodyPr>
          <a:lstStyle/>
          <a:p>
            <a:r>
              <a:rPr lang="en-US" dirty="0"/>
              <a:t>The landscape is changing</a:t>
            </a:r>
          </a:p>
        </p:txBody>
      </p:sp>
      <p:pic>
        <p:nvPicPr>
          <p:cNvPr id="28" name="Picture Placeholder 24"/>
          <p:cNvPicPr>
            <a:picLocks noChangeAspect="1"/>
          </p:cNvPicPr>
          <p:nvPr/>
        </p:nvPicPr>
        <p:blipFill rotWithShape="1">
          <a:blip r:embed="rId3" cstate="print">
            <a:extLst>
              <a:ext uri="{28A0092B-C50C-407E-A947-70E740481C1C}">
                <a14:useLocalDpi xmlns:a14="http://schemas.microsoft.com/office/drawing/2010/main" val="0"/>
              </a:ext>
            </a:extLst>
          </a:blip>
          <a:srcRect t="1389" b="4562"/>
          <a:stretch/>
        </p:blipFill>
        <p:spPr>
          <a:xfrm flipH="1">
            <a:off x="7028778" y="1559982"/>
            <a:ext cx="966595" cy="833046"/>
          </a:xfrm>
          <a:prstGeom prst="rect">
            <a:avLst/>
          </a:prstGeom>
        </p:spPr>
      </p:pic>
      <p:pic>
        <p:nvPicPr>
          <p:cNvPr id="29" name="Picture Placeholder 22"/>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726" b="11906"/>
          <a:stretch/>
        </p:blipFill>
        <p:spPr>
          <a:xfrm>
            <a:off x="1337023" y="1620397"/>
            <a:ext cx="992049" cy="793963"/>
          </a:xfrm>
        </p:spPr>
      </p:pic>
      <p:pic>
        <p:nvPicPr>
          <p:cNvPr id="30" name="Picture Placeholder 23"/>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t="11237" b="7060"/>
          <a:stretch/>
        </p:blipFill>
        <p:spPr>
          <a:xfrm>
            <a:off x="4187447" y="1631131"/>
            <a:ext cx="951774" cy="754062"/>
          </a:xfrm>
        </p:spPr>
      </p:pic>
      <p:pic>
        <p:nvPicPr>
          <p:cNvPr id="31" name="Picture Placeholder 25"/>
          <p:cNvPicPr>
            <a:picLocks noGrp="1" noChangeAspect="1"/>
          </p:cNvPicPr>
          <p:nvPr>
            <p:ph type="pic" sz="quarter" idx="22"/>
          </p:nvPr>
        </p:nvPicPr>
        <p:blipFill rotWithShape="1">
          <a:blip r:embed="rId6" cstate="print">
            <a:extLst>
              <a:ext uri="{28A0092B-C50C-407E-A947-70E740481C1C}">
                <a14:useLocalDpi xmlns:a14="http://schemas.microsoft.com/office/drawing/2010/main" val="0"/>
              </a:ext>
            </a:extLst>
          </a:blip>
          <a:srcRect t="6734" b="6526"/>
          <a:stretch/>
        </p:blipFill>
        <p:spPr>
          <a:xfrm>
            <a:off x="9845146" y="1639354"/>
            <a:ext cx="912971" cy="725773"/>
          </a:xfrm>
        </p:spPr>
      </p:pic>
      <p:sp>
        <p:nvSpPr>
          <p:cNvPr id="32" name="Text Placeholder 6"/>
          <p:cNvSpPr>
            <a:spLocks noGrp="1"/>
          </p:cNvSpPr>
          <p:nvPr>
            <p:ph type="body" idx="1"/>
          </p:nvPr>
        </p:nvSpPr>
        <p:spPr>
          <a:xfrm>
            <a:off x="841809" y="2521125"/>
            <a:ext cx="1982476" cy="661851"/>
          </a:xfrm>
        </p:spPr>
        <p:txBody>
          <a:bodyPr>
            <a:noAutofit/>
          </a:bodyPr>
          <a:lstStyle/>
          <a:p>
            <a:pPr algn="ctr"/>
            <a:r>
              <a:rPr lang="en-US" sz="1800" dirty="0">
                <a:solidFill>
                  <a:schemeClr val="tx1">
                    <a:lumMod val="75000"/>
                    <a:lumOff val="25000"/>
                  </a:schemeClr>
                </a:solidFill>
                <a:latin typeface="+mn-lt"/>
              </a:rPr>
              <a:t>BEHAVIOURAL SHIFT</a:t>
            </a:r>
          </a:p>
        </p:txBody>
      </p:sp>
      <p:sp>
        <p:nvSpPr>
          <p:cNvPr id="33" name="Content Placeholder 7"/>
          <p:cNvSpPr>
            <a:spLocks noGrp="1"/>
          </p:cNvSpPr>
          <p:nvPr>
            <p:ph idx="15"/>
          </p:nvPr>
        </p:nvSpPr>
        <p:spPr>
          <a:xfrm>
            <a:off x="544790" y="3182976"/>
            <a:ext cx="2576514" cy="1556218"/>
          </a:xfrm>
        </p:spPr>
        <p:txBody>
          <a:bodyPr>
            <a:normAutofit/>
          </a:bodyPr>
          <a:lstStyle/>
          <a:p>
            <a:pPr marL="0" indent="0" algn="ctr">
              <a:lnSpc>
                <a:spcPct val="100000"/>
              </a:lnSpc>
              <a:buNone/>
            </a:pPr>
            <a:r>
              <a:rPr lang="en-US" sz="1700" dirty="0">
                <a:solidFill>
                  <a:schemeClr val="accent2">
                    <a:lumMod val="75000"/>
                  </a:schemeClr>
                </a:solidFill>
                <a:latin typeface="+mn-lt"/>
              </a:rPr>
              <a:t>The idea that work and private life exist in two separate universes has been challenged by technology</a:t>
            </a:r>
          </a:p>
        </p:txBody>
      </p:sp>
      <p:sp>
        <p:nvSpPr>
          <p:cNvPr id="34" name="Text Placeholder 8"/>
          <p:cNvSpPr>
            <a:spLocks noGrp="1"/>
          </p:cNvSpPr>
          <p:nvPr>
            <p:ph type="body" idx="23"/>
          </p:nvPr>
        </p:nvSpPr>
        <p:spPr>
          <a:xfrm>
            <a:off x="3363842" y="2696481"/>
            <a:ext cx="2588620" cy="311138"/>
          </a:xfrm>
        </p:spPr>
        <p:txBody>
          <a:bodyPr>
            <a:noAutofit/>
          </a:bodyPr>
          <a:lstStyle/>
          <a:p>
            <a:pPr algn="ctr"/>
            <a:r>
              <a:rPr lang="en-US" sz="1800" dirty="0">
                <a:solidFill>
                  <a:schemeClr val="tx1">
                    <a:lumMod val="75000"/>
                    <a:lumOff val="25000"/>
                  </a:schemeClr>
                </a:solidFill>
                <a:latin typeface="+mn-lt"/>
              </a:rPr>
              <a:t>EMPOWERMENT</a:t>
            </a:r>
          </a:p>
        </p:txBody>
      </p:sp>
      <p:sp>
        <p:nvSpPr>
          <p:cNvPr id="35" name="Content Placeholder 9"/>
          <p:cNvSpPr>
            <a:spLocks noGrp="1"/>
          </p:cNvSpPr>
          <p:nvPr>
            <p:ph idx="24"/>
          </p:nvPr>
        </p:nvSpPr>
        <p:spPr>
          <a:xfrm>
            <a:off x="3228485" y="3176492"/>
            <a:ext cx="2859333" cy="1231885"/>
          </a:xfrm>
        </p:spPr>
        <p:txBody>
          <a:bodyPr>
            <a:normAutofit/>
          </a:bodyPr>
          <a:lstStyle/>
          <a:p>
            <a:pPr marL="0" indent="0" algn="ctr">
              <a:lnSpc>
                <a:spcPct val="100000"/>
              </a:lnSpc>
              <a:buNone/>
            </a:pPr>
            <a:r>
              <a:rPr lang="en-US" sz="1700" dirty="0">
                <a:solidFill>
                  <a:schemeClr val="accent2">
                    <a:lumMod val="75000"/>
                  </a:schemeClr>
                </a:solidFill>
                <a:latin typeface="+mn-lt"/>
              </a:rPr>
              <a:t>Modern tools and a culture of trust can empower employees to decide where and how they are most productive</a:t>
            </a:r>
          </a:p>
        </p:txBody>
      </p:sp>
      <p:sp>
        <p:nvSpPr>
          <p:cNvPr id="36" name="Text Placeholder 10"/>
          <p:cNvSpPr>
            <a:spLocks noGrp="1"/>
          </p:cNvSpPr>
          <p:nvPr>
            <p:ph type="body" idx="25"/>
          </p:nvPr>
        </p:nvSpPr>
        <p:spPr>
          <a:xfrm>
            <a:off x="6103670" y="2569726"/>
            <a:ext cx="2847702" cy="510645"/>
          </a:xfrm>
        </p:spPr>
        <p:txBody>
          <a:bodyPr>
            <a:noAutofit/>
          </a:bodyPr>
          <a:lstStyle/>
          <a:p>
            <a:pPr algn="ctr"/>
            <a:r>
              <a:rPr lang="en-US" sz="1800" dirty="0">
                <a:solidFill>
                  <a:schemeClr val="tx1">
                    <a:lumMod val="75000"/>
                    <a:lumOff val="25000"/>
                  </a:schemeClr>
                </a:solidFill>
                <a:latin typeface="+mn-lt"/>
              </a:rPr>
              <a:t>A WORKFORCE IN FLUX:</a:t>
            </a:r>
            <a:br>
              <a:rPr lang="en-US" sz="1800" dirty="0">
                <a:solidFill>
                  <a:schemeClr val="tx1">
                    <a:lumMod val="75000"/>
                    <a:lumOff val="25000"/>
                  </a:schemeClr>
                </a:solidFill>
                <a:latin typeface="+mn-lt"/>
              </a:rPr>
            </a:br>
            <a:r>
              <a:rPr lang="en-US" sz="1800" dirty="0">
                <a:solidFill>
                  <a:schemeClr val="tx1">
                    <a:lumMod val="75000"/>
                    <a:lumOff val="25000"/>
                  </a:schemeClr>
                </a:solidFill>
                <a:latin typeface="+mn-lt"/>
              </a:rPr>
              <a:t>GENERATION Z</a:t>
            </a:r>
          </a:p>
        </p:txBody>
      </p:sp>
      <p:sp>
        <p:nvSpPr>
          <p:cNvPr id="37" name="Content Placeholder 11"/>
          <p:cNvSpPr>
            <a:spLocks noGrp="1"/>
          </p:cNvSpPr>
          <p:nvPr>
            <p:ph idx="26"/>
          </p:nvPr>
        </p:nvSpPr>
        <p:spPr>
          <a:xfrm>
            <a:off x="6433472" y="3257069"/>
            <a:ext cx="2157206" cy="735881"/>
          </a:xfrm>
        </p:spPr>
        <p:txBody>
          <a:bodyPr>
            <a:normAutofit/>
          </a:bodyPr>
          <a:lstStyle/>
          <a:p>
            <a:pPr marL="0" indent="0" algn="ctr">
              <a:lnSpc>
                <a:spcPct val="100000"/>
              </a:lnSpc>
              <a:buNone/>
            </a:pPr>
            <a:r>
              <a:rPr lang="en-US" sz="1700" dirty="0">
                <a:solidFill>
                  <a:schemeClr val="accent2">
                    <a:lumMod val="75000"/>
                  </a:schemeClr>
                </a:solidFill>
                <a:latin typeface="+mn-lt"/>
              </a:rPr>
              <a:t>Are their needs being anticipating?</a:t>
            </a:r>
          </a:p>
          <a:p>
            <a:pPr marL="0" indent="0" algn="ctr">
              <a:lnSpc>
                <a:spcPct val="120000"/>
              </a:lnSpc>
              <a:buNone/>
            </a:pPr>
            <a:endParaRPr lang="en-US" sz="1700" dirty="0">
              <a:solidFill>
                <a:schemeClr val="accent2">
                  <a:lumMod val="75000"/>
                </a:schemeClr>
              </a:solidFill>
              <a:latin typeface="+mn-lt"/>
            </a:endParaRPr>
          </a:p>
        </p:txBody>
      </p:sp>
      <p:sp>
        <p:nvSpPr>
          <p:cNvPr id="38" name="Text Placeholder 12"/>
          <p:cNvSpPr>
            <a:spLocks noGrp="1"/>
          </p:cNvSpPr>
          <p:nvPr>
            <p:ph type="body" idx="27"/>
          </p:nvPr>
        </p:nvSpPr>
        <p:spPr>
          <a:xfrm>
            <a:off x="9080640" y="2569727"/>
            <a:ext cx="2437779" cy="510644"/>
          </a:xfrm>
        </p:spPr>
        <p:txBody>
          <a:bodyPr>
            <a:noAutofit/>
          </a:bodyPr>
          <a:lstStyle/>
          <a:p>
            <a:pPr algn="ctr"/>
            <a:r>
              <a:rPr lang="en-US" sz="1800" dirty="0">
                <a:solidFill>
                  <a:schemeClr val="tx1">
                    <a:lumMod val="75000"/>
                    <a:lumOff val="25000"/>
                  </a:schemeClr>
                </a:solidFill>
                <a:latin typeface="+mn-lt"/>
              </a:rPr>
              <a:t>MEASURING PERFORMANCE</a:t>
            </a:r>
          </a:p>
        </p:txBody>
      </p:sp>
      <p:sp>
        <p:nvSpPr>
          <p:cNvPr id="39" name="Content Placeholder 13"/>
          <p:cNvSpPr>
            <a:spLocks noGrp="1"/>
          </p:cNvSpPr>
          <p:nvPr>
            <p:ph idx="28"/>
          </p:nvPr>
        </p:nvSpPr>
        <p:spPr>
          <a:xfrm>
            <a:off x="9010691" y="3203492"/>
            <a:ext cx="2577676" cy="1177883"/>
          </a:xfrm>
        </p:spPr>
        <p:txBody>
          <a:bodyPr>
            <a:noAutofit/>
          </a:bodyPr>
          <a:lstStyle/>
          <a:p>
            <a:pPr marL="0" indent="0" algn="ctr">
              <a:lnSpc>
                <a:spcPct val="100000"/>
              </a:lnSpc>
              <a:spcBef>
                <a:spcPts val="0"/>
              </a:spcBef>
              <a:buNone/>
            </a:pPr>
            <a:r>
              <a:rPr lang="en-US" sz="1700" dirty="0">
                <a:solidFill>
                  <a:schemeClr val="accent2">
                    <a:lumMod val="75000"/>
                  </a:schemeClr>
                </a:solidFill>
                <a:latin typeface="+mn-lt"/>
              </a:rPr>
              <a:t>Success is not measured on the physical presence of staff but rather on results, creativity and commitment</a:t>
            </a:r>
          </a:p>
        </p:txBody>
      </p:sp>
      <p:sp>
        <p:nvSpPr>
          <p:cNvPr id="40" name="Pentagon 39"/>
          <p:cNvSpPr/>
          <p:nvPr/>
        </p:nvSpPr>
        <p:spPr>
          <a:xfrm rot="16200000">
            <a:off x="5270607" y="-264275"/>
            <a:ext cx="1579843" cy="11103538"/>
          </a:xfrm>
          <a:prstGeom prst="homePlate">
            <a:avLst>
              <a:gd name="adj" fmla="val 359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b="1" i="1" dirty="0">
                <a:solidFill>
                  <a:schemeClr val="tx1"/>
                </a:solidFill>
                <a:ea typeface="Calibri" panose="020F0502020204030204" pitchFamily="34" charset="0"/>
                <a:cs typeface="Arial" panose="020B0604020202020204" pitchFamily="34" charset="0"/>
              </a:rPr>
              <a:t>The COVID-19 pandemic has forced a behavioural shift and accelerated modernization; work and private life have started integrating, employees are equipped with modern tools and are being evaluated by more than just their physical presence in the office.</a:t>
            </a:r>
          </a:p>
        </p:txBody>
      </p:sp>
    </p:spTree>
    <p:extLst>
      <p:ext uri="{BB962C8B-B14F-4D97-AF65-F5344CB8AC3E}">
        <p14:creationId xmlns:p14="http://schemas.microsoft.com/office/powerpoint/2010/main" val="161971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volution-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691" y="1163478"/>
            <a:ext cx="5585713" cy="5496874"/>
          </a:xfrm>
          <a:prstGeom prst="rect">
            <a:avLst/>
          </a:prstGeom>
        </p:spPr>
      </p:pic>
      <p:sp>
        <p:nvSpPr>
          <p:cNvPr id="2" name="Text Placeholder 1"/>
          <p:cNvSpPr>
            <a:spLocks noGrp="1"/>
          </p:cNvSpPr>
          <p:nvPr>
            <p:ph type="body" sz="half" idx="2"/>
          </p:nvPr>
        </p:nvSpPr>
        <p:spPr>
          <a:xfrm>
            <a:off x="592226" y="1319697"/>
            <a:ext cx="10780639" cy="306932"/>
          </a:xfrm>
        </p:spPr>
        <p:txBody>
          <a:bodyPr>
            <a:noAutofit/>
          </a:bodyPr>
          <a:lstStyle/>
          <a:p>
            <a:pPr algn="ctr"/>
            <a:r>
              <a:rPr lang="en-US" sz="1800" dirty="0">
                <a:latin typeface="+mn-lt"/>
                <a:cs typeface="Arial"/>
              </a:rPr>
              <a:t>Where the vision for the </a:t>
            </a:r>
            <a:r>
              <a:rPr lang="en-US" sz="1800" b="1" dirty="0">
                <a:latin typeface="+mn-lt"/>
                <a:cs typeface="Arial"/>
              </a:rPr>
              <a:t>workforce</a:t>
            </a:r>
            <a:r>
              <a:rPr lang="en-US" sz="1800" dirty="0">
                <a:latin typeface="+mn-lt"/>
                <a:cs typeface="Arial"/>
              </a:rPr>
              <a:t> goes, the vision for the </a:t>
            </a:r>
            <a:r>
              <a:rPr lang="en-US" sz="1800" b="1" dirty="0">
                <a:latin typeface="+mn-lt"/>
                <a:cs typeface="Arial"/>
              </a:rPr>
              <a:t>workplace</a:t>
            </a:r>
            <a:r>
              <a:rPr lang="en-US" sz="1800" dirty="0">
                <a:latin typeface="+mn-lt"/>
                <a:cs typeface="Arial"/>
              </a:rPr>
              <a:t> goes</a:t>
            </a:r>
            <a:endParaRPr lang="en-CA" sz="1800" dirty="0">
              <a:latin typeface="+mn-lt"/>
              <a:cs typeface="Arial"/>
            </a:endParaRPr>
          </a:p>
        </p:txBody>
      </p:sp>
      <p:sp>
        <p:nvSpPr>
          <p:cNvPr id="5" name="Title 4"/>
          <p:cNvSpPr>
            <a:spLocks noGrp="1"/>
          </p:cNvSpPr>
          <p:nvPr>
            <p:ph type="title"/>
          </p:nvPr>
        </p:nvSpPr>
        <p:spPr>
          <a:xfrm>
            <a:off x="479374" y="614434"/>
            <a:ext cx="11006345" cy="835027"/>
          </a:xfrm>
        </p:spPr>
        <p:txBody>
          <a:bodyPr>
            <a:normAutofit/>
          </a:bodyPr>
          <a:lstStyle/>
          <a:p>
            <a:r>
              <a:rPr lang="fr-CA" b="1" dirty="0">
                <a:latin typeface="Arial" panose="020B0604020202020204" pitchFamily="34" charset="0"/>
                <a:cs typeface="Arial" panose="020B0604020202020204" pitchFamily="34" charset="0"/>
              </a:rPr>
              <a:t>GCworkplace and Beyond2020: one direction</a:t>
            </a:r>
            <a:endParaRPr lang="en-CA" b="1" dirty="0">
              <a:latin typeface="Arial" panose="020B0604020202020204" pitchFamily="34" charset="0"/>
              <a:cs typeface="Arial" panose="020B0604020202020204" pitchFamily="34" charset="0"/>
            </a:endParaRPr>
          </a:p>
        </p:txBody>
      </p:sp>
      <p:pic>
        <p:nvPicPr>
          <p:cNvPr id="4" name="Picture 3" descr="evolution-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672" y="1962330"/>
            <a:ext cx="4553750" cy="4686257"/>
          </a:xfrm>
          <a:prstGeom prst="rect">
            <a:avLst/>
          </a:prstGeom>
        </p:spPr>
      </p:pic>
      <p:pic>
        <p:nvPicPr>
          <p:cNvPr id="9" name="Picture 8"/>
          <p:cNvPicPr>
            <a:picLocks noChangeAspect="1"/>
          </p:cNvPicPr>
          <p:nvPr/>
        </p:nvPicPr>
        <p:blipFill>
          <a:blip r:embed="rId5"/>
          <a:stretch>
            <a:fillRect/>
          </a:stretch>
        </p:blipFill>
        <p:spPr>
          <a:xfrm>
            <a:off x="9696400" y="2086136"/>
            <a:ext cx="1354668" cy="355814"/>
          </a:xfrm>
          <a:prstGeom prst="rect">
            <a:avLst/>
          </a:prstGeom>
        </p:spPr>
      </p:pic>
      <p:sp>
        <p:nvSpPr>
          <p:cNvPr id="10" name="TextBox 9"/>
          <p:cNvSpPr txBox="1"/>
          <p:nvPr/>
        </p:nvSpPr>
        <p:spPr>
          <a:xfrm>
            <a:off x="719035" y="2079658"/>
            <a:ext cx="2733524" cy="338554"/>
          </a:xfrm>
          <a:prstGeom prst="rect">
            <a:avLst/>
          </a:prstGeom>
          <a:noFill/>
        </p:spPr>
        <p:txBody>
          <a:bodyPr wrap="square" rtlCol="0">
            <a:spAutoFit/>
          </a:bodyPr>
          <a:lstStyle/>
          <a:p>
            <a:pPr algn="ctr"/>
            <a:r>
              <a:rPr lang="en-US" sz="1600" b="1" dirty="0">
                <a:latin typeface="Arial"/>
                <a:cs typeface="Arial"/>
              </a:rPr>
              <a:t>Beyond 2020</a:t>
            </a:r>
          </a:p>
        </p:txBody>
      </p:sp>
      <p:pic>
        <p:nvPicPr>
          <p:cNvPr id="3" name="Picture 2" descr="evolution-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699" y="1715187"/>
            <a:ext cx="5556466" cy="5550710"/>
          </a:xfrm>
          <a:prstGeom prst="rect">
            <a:avLst/>
          </a:prstGeom>
        </p:spPr>
      </p:pic>
    </p:spTree>
    <p:extLst>
      <p:ext uri="{BB962C8B-B14F-4D97-AF65-F5344CB8AC3E}">
        <p14:creationId xmlns:p14="http://schemas.microsoft.com/office/powerpoint/2010/main" val="346103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3.7037E-7 L 0.23203 3.7037E-7 " pathEditMode="relative" rAng="0" ptsTypes="AA">
                                      <p:cBhvr>
                                        <p:cTn id="6" dur="2000" fill="hold"/>
                                        <p:tgtEl>
                                          <p:spTgt spid="3"/>
                                        </p:tgtEl>
                                        <p:attrNameLst>
                                          <p:attrName>ppt_x</p:attrName>
                                          <p:attrName>ppt_y</p:attrName>
                                        </p:attrNameLst>
                                      </p:cBhvr>
                                      <p:rCtr x="11602" y="0"/>
                                    </p:animMotion>
                                  </p:childTnLst>
                                </p:cTn>
                              </p:par>
                              <p:par>
                                <p:cTn id="7" presetID="0" presetClass="path" presetSubtype="0" accel="50000" decel="50000" fill="hold" nodeType="withEffect">
                                  <p:stCondLst>
                                    <p:cond delay="0"/>
                                  </p:stCondLst>
                                  <p:childTnLst>
                                    <p:animMotion origin="layout" path="M -2.29167E-6 2.22222E-6 L -0.24297 2.22222E-6 " pathEditMode="relative" rAng="0" ptsTypes="AA">
                                      <p:cBhvr>
                                        <p:cTn id="8" dur="2000" fill="hold"/>
                                        <p:tgtEl>
                                          <p:spTgt spid="4"/>
                                        </p:tgtEl>
                                        <p:attrNameLst>
                                          <p:attrName>ppt_x</p:attrName>
                                          <p:attrName>ppt_y</p:attrName>
                                        </p:attrNameLst>
                                      </p:cBhvr>
                                      <p:rCtr x="-12148" y="0"/>
                                    </p:animMotion>
                                  </p:childTnLst>
                                </p:cTn>
                              </p:par>
                            </p:childTnLst>
                          </p:cTn>
                        </p:par>
                        <p:par>
                          <p:cTn id="9" fill="hold">
                            <p:stCondLst>
                              <p:cond delay="2000"/>
                            </p:stCondLst>
                            <p:childTnLst>
                              <p:par>
                                <p:cTn id="10" presetID="9"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xit" presetSubtype="0" fill="hold"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1204859|-12935257|-1159117|-545747|-8684677|Auburn&quot;,&quot;Id&quot;:&quot;6143660336393527e8cb190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64795</TotalTime>
  <Words>11029</Words>
  <Application>Microsoft Office PowerPoint</Application>
  <PresentationFormat>Widescreen</PresentationFormat>
  <Paragraphs>1005</Paragraphs>
  <Slides>63</Slides>
  <Notes>57</Notes>
  <HiddenSlides>10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63</vt:i4>
      </vt:variant>
    </vt:vector>
  </HeadingPairs>
  <TitlesOfParts>
    <vt:vector size="86" baseType="lpstr">
      <vt:lpstr>Arial</vt:lpstr>
      <vt:lpstr>Arial Rounded MT Bold</vt:lpstr>
      <vt:lpstr>Calibri</vt:lpstr>
      <vt:lpstr>Calibri Light</vt:lpstr>
      <vt:lpstr>Frutiger LT Pro 45 Light</vt:lpstr>
      <vt:lpstr>Frutiger LT Pro 65 Bold</vt:lpstr>
      <vt:lpstr>Georgia</vt:lpstr>
      <vt:lpstr>Segoe UI</vt:lpstr>
      <vt:lpstr>Segoe UI Semilight</vt:lpstr>
      <vt:lpstr>Tw Cen MT</vt:lpstr>
      <vt:lpstr>Wingdings</vt:lpstr>
      <vt:lpstr>Office Theme</vt:lpstr>
      <vt:lpstr>1_Office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think-cell Slide</vt:lpstr>
      <vt:lpstr>Leading workplace modernization</vt:lpstr>
      <vt:lpstr>PowerPoint Presentation</vt:lpstr>
      <vt:lpstr>Overview</vt:lpstr>
      <vt:lpstr>How to use this template</vt:lpstr>
      <vt:lpstr>Housekeeping </vt:lpstr>
      <vt:lpstr>The GCworkplace vision  </vt:lpstr>
      <vt:lpstr>PowerPoint Presentation</vt:lpstr>
      <vt:lpstr>The landscape is changing</vt:lpstr>
      <vt:lpstr>GCworkplace and Beyond2020: one direction</vt:lpstr>
      <vt:lpstr>A vision for the Government of Canada workplace</vt:lpstr>
      <vt:lpstr>What is a GCworkplace?</vt:lpstr>
      <vt:lpstr>Understanding GCworkplace: Flexibility</vt:lpstr>
      <vt:lpstr>Why the ABW concept benefits you and your employees</vt:lpstr>
      <vt:lpstr>PowerPoint Presentation</vt:lpstr>
      <vt:lpstr>GCworkplace Myths</vt:lpstr>
      <vt:lpstr>GCworkplace Myths (cont’d)</vt:lpstr>
      <vt:lpstr>Introduction to the Roadmap</vt:lpstr>
      <vt:lpstr>PowerPoint Presentation</vt:lpstr>
      <vt:lpstr>Supporting clients</vt:lpstr>
      <vt:lpstr>GCworkplace key design principles</vt:lpstr>
      <vt:lpstr>GCworkplace Key design principles</vt:lpstr>
      <vt:lpstr>The future is now</vt:lpstr>
      <vt:lpstr>What are the first steps in planning a modernization program</vt:lpstr>
      <vt:lpstr>Get onboard!</vt:lpstr>
      <vt:lpstr>The importance of a solid foundation</vt:lpstr>
      <vt:lpstr>Build the foundation… leadership onboarding</vt:lpstr>
      <vt:lpstr>Build the foundation… defining a vision</vt:lpstr>
      <vt:lpstr>Build the foundation… creating the integrated project team</vt:lpstr>
      <vt:lpstr>Build the foundation… setting up governance and working groups</vt:lpstr>
      <vt:lpstr>How can we support</vt:lpstr>
      <vt:lpstr>Transformation and Enablement team – R&amp;R</vt:lpstr>
      <vt:lpstr>Our tools and platforms</vt:lpstr>
      <vt:lpstr>How does our team fit in the Roadmap?</vt:lpstr>
      <vt:lpstr>GCworkplace Guided tours and general awareness </vt:lpstr>
      <vt:lpstr>GCworkplace Onboarding Presentation </vt:lpstr>
      <vt:lpstr>Leadership Engagement tool </vt:lpstr>
      <vt:lpstr>‘Building a compelling vision’ tool</vt:lpstr>
      <vt:lpstr>Transformation Playbook content</vt:lpstr>
      <vt:lpstr>Real Property Space Assessment and Planning App</vt:lpstr>
      <vt:lpstr>Annex A: Change Management</vt:lpstr>
      <vt:lpstr>What is change management?</vt:lpstr>
      <vt:lpstr>What is change management?</vt:lpstr>
      <vt:lpstr>What is change management?</vt:lpstr>
      <vt:lpstr>Finding change management resources</vt:lpstr>
      <vt:lpstr>PSPC Workplace Change Management Centre of Expertise</vt:lpstr>
      <vt:lpstr>Top key success factors for workplace change</vt:lpstr>
      <vt:lpstr>Annex B: Interior Design</vt:lpstr>
      <vt:lpstr>PowerPoint Presentation</vt:lpstr>
      <vt:lpstr>How is a GCworkplace designed?–5 Key Design Principles</vt:lpstr>
      <vt:lpstr>       User-Centric Design  Conception centrée sur l’utilisateur</vt:lpstr>
      <vt:lpstr>       Promote Equal Access to Space  Promouvoir l’égalité d’accès</vt:lpstr>
      <vt:lpstr>       Design for Activities</vt:lpstr>
      <vt:lpstr>       Design for Activities  Concevoir pour les activités </vt:lpstr>
      <vt:lpstr>       Zone by Function  Diviser par fonction</vt:lpstr>
      <vt:lpstr>       Zone by Function (cont’d)</vt:lpstr>
      <vt:lpstr>       Plan for Flexibility</vt:lpstr>
      <vt:lpstr>An Accessible and Inclusive Workplace by Design </vt:lpstr>
      <vt:lpstr>Workpoints</vt:lpstr>
      <vt:lpstr>Activity Profiles</vt:lpstr>
      <vt:lpstr>Activity Profiles – Sample Workpoint Distributions</vt:lpstr>
      <vt:lpstr>GCworkplace Design Process</vt:lpstr>
      <vt:lpstr>PowerPoint Presentation</vt:lpstr>
      <vt:lpstr>Merci /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lastModifiedBy>Melanie Martel</cp:lastModifiedBy>
  <cp:revision>655</cp:revision>
  <dcterms:created xsi:type="dcterms:W3CDTF">2018-01-23T15:59:12Z</dcterms:created>
  <dcterms:modified xsi:type="dcterms:W3CDTF">2021-09-16T15:43:01Z</dcterms:modified>
</cp:coreProperties>
</file>