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56" r:id="rId5"/>
    <p:sldId id="293" r:id="rId6"/>
    <p:sldId id="271" r:id="rId7"/>
    <p:sldId id="290" r:id="rId8"/>
    <p:sldId id="284" r:id="rId9"/>
    <p:sldId id="296" r:id="rId10"/>
    <p:sldId id="291" r:id="rId11"/>
    <p:sldId id="294" r:id="rId12"/>
    <p:sldId id="292" r:id="rId13"/>
    <p:sldId id="268" r:id="rId14"/>
    <p:sldId id="297" r:id="rId15"/>
    <p:sldId id="298" r:id="rId16"/>
    <p:sldId id="299" r:id="rId1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na" initials="T" lastIdx="4" clrIdx="0"/>
  <p:cmAuthor id="1" name="Burke, Todd TA [NC]" initials="BTT["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snapToObjects="1">
      <p:cViewPr varScale="1">
        <p:scale>
          <a:sx n="88" d="100"/>
          <a:sy n="88" d="100"/>
        </p:scale>
        <p:origin x="125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1010D5C-3B3A-214D-8AA9-7907A42D725C}" type="datetimeFigureOut">
              <a:rPr lang="en-US" smtClean="0"/>
              <a:t>6/27/2023</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DDD8B1A-5049-5C4B-AFE6-32830630CA6A}" type="slidenum">
              <a:rPr lang="en-US" smtClean="0"/>
              <a:t>‹#›</a:t>
            </a:fld>
            <a:endParaRPr lang="en-US" dirty="0"/>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DD8B1A-5049-5C4B-AFE6-32830630CA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94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u="sng" kern="1200" dirty="0" smtClean="0">
                <a:solidFill>
                  <a:schemeClr val="tx1"/>
                </a:solidFill>
                <a:effectLst/>
                <a:latin typeface="+mn-lt"/>
                <a:ea typeface="+mn-ea"/>
                <a:cs typeface="+mn-cs"/>
              </a:rPr>
              <a:t>Some recommendations from the lens are :</a:t>
            </a:r>
          </a:p>
          <a:p>
            <a:pPr lvl="0"/>
            <a:r>
              <a:rPr lang="en-CA" sz="1200" kern="1200" dirty="0" smtClean="0">
                <a:solidFill>
                  <a:schemeClr val="tx1"/>
                </a:solidFill>
                <a:effectLst/>
                <a:latin typeface="+mn-lt"/>
                <a:ea typeface="+mn-ea"/>
                <a:cs typeface="+mn-cs"/>
              </a:rPr>
              <a:t> </a:t>
            </a:r>
            <a:r>
              <a:rPr lang="en-CA" sz="1200" u="sng" kern="1200" dirty="0" smtClean="0">
                <a:solidFill>
                  <a:schemeClr val="tx1"/>
                </a:solidFill>
                <a:effectLst/>
                <a:latin typeface="+mn-lt"/>
                <a:ea typeface="+mn-ea"/>
                <a:cs typeface="+mn-cs"/>
              </a:rPr>
              <a:t>Read the lens, and hold multiples sessions to discuss the Lens and how it could be implemented in the day to day tasks. </a:t>
            </a:r>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Promote the Lens, by nominating ambassadors, across each respective branched</a:t>
            </a:r>
          </a:p>
          <a:p>
            <a:pPr lvl="0"/>
            <a:r>
              <a:rPr lang="en-CA" sz="1200" kern="1200" dirty="0" smtClean="0">
                <a:solidFill>
                  <a:schemeClr val="tx1"/>
                </a:solidFill>
                <a:effectLst/>
                <a:latin typeface="+mn-lt"/>
                <a:ea typeface="+mn-ea"/>
                <a:cs typeface="+mn-cs"/>
              </a:rPr>
              <a:t>Mandatory application of the BCL in our service delivery, programs and policies through trainings and information sessions, safe space and report on best practices.</a:t>
            </a:r>
          </a:p>
          <a:p>
            <a:pPr lvl="0"/>
            <a:r>
              <a:rPr lang="en-CA" sz="1200" kern="1200" dirty="0" smtClean="0">
                <a:solidFill>
                  <a:schemeClr val="tx1"/>
                </a:solidFill>
                <a:effectLst/>
                <a:latin typeface="+mn-lt"/>
                <a:ea typeface="+mn-ea"/>
                <a:cs typeface="+mn-cs"/>
              </a:rPr>
              <a:t>Add the lens to the on-boarding process as a bonus for new employees to read to stay informed.</a:t>
            </a:r>
          </a:p>
          <a:p>
            <a:pPr lvl="0"/>
            <a:r>
              <a:rPr lang="en-CA" sz="1200" kern="1200" dirty="0" smtClean="0">
                <a:solidFill>
                  <a:schemeClr val="tx1"/>
                </a:solidFill>
                <a:effectLst/>
                <a:latin typeface="+mn-lt"/>
                <a:ea typeface="+mn-ea"/>
                <a:cs typeface="+mn-cs"/>
              </a:rPr>
              <a:t>Collect quantitative and qualitative data and ensure that the each branch uses those data to make significant changes to internal processes and rules that have been creating barriers to Black Canadians (data on racism, sexism, homophobia in the department, create safe spaces for people to come forward when these incidents occur and implement resolutions that are non-traumatic and non colonial in their response.)</a:t>
            </a:r>
          </a:p>
          <a:p>
            <a:pPr lvl="0"/>
            <a:r>
              <a:rPr lang="en-CA" sz="1200" kern="1200" dirty="0" smtClean="0">
                <a:solidFill>
                  <a:schemeClr val="tx1"/>
                </a:solidFill>
                <a:effectLst/>
                <a:latin typeface="+mn-lt"/>
                <a:ea typeface="+mn-ea"/>
                <a:cs typeface="+mn-cs"/>
              </a:rPr>
              <a:t>Hiring, recruitment, retention and advancement:  Review the staffing and recruiting methods and apply the Lens considerations. Who on your team is getting opportunities to grow and advance in their work</a:t>
            </a:r>
          </a:p>
          <a:p>
            <a:pPr lvl="0"/>
            <a:r>
              <a:rPr lang="en-CA" sz="1200" kern="1200" dirty="0" smtClean="0">
                <a:solidFill>
                  <a:schemeClr val="tx1"/>
                </a:solidFill>
                <a:effectLst/>
                <a:latin typeface="+mn-lt"/>
                <a:ea typeface="+mn-ea"/>
                <a:cs typeface="+mn-cs"/>
              </a:rPr>
              <a:t>Communication: Take action to ensure that everyone is heard and informed by using all the tool to promote the lens. Be mindful of language and images used, when in doubt ask one of the networks about language preferences and appropriateness in imagery.</a:t>
            </a:r>
          </a:p>
          <a:p>
            <a:endParaRPr lang="en-CA" dirty="0"/>
          </a:p>
        </p:txBody>
      </p:sp>
      <p:sp>
        <p:nvSpPr>
          <p:cNvPr id="4" name="Slide Number Placeholder 3"/>
          <p:cNvSpPr>
            <a:spLocks noGrp="1"/>
          </p:cNvSpPr>
          <p:nvPr>
            <p:ph type="sldNum" sz="quarter" idx="10"/>
          </p:nvPr>
        </p:nvSpPr>
        <p:spPr/>
        <p:txBody>
          <a:bodyPr/>
          <a:lstStyle/>
          <a:p>
            <a:fld id="{43873895-D186-4EEE-A698-21130B60AB12}" type="slidenum">
              <a:rPr lang="en-CA" smtClean="0"/>
              <a:t>11</a:t>
            </a:fld>
            <a:endParaRPr lang="en-CA"/>
          </a:p>
        </p:txBody>
      </p:sp>
    </p:spTree>
    <p:extLst>
      <p:ext uri="{BB962C8B-B14F-4D97-AF65-F5344CB8AC3E}">
        <p14:creationId xmlns:p14="http://schemas.microsoft.com/office/powerpoint/2010/main" val="189183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873895-D186-4EEE-A698-21130B60AB12}" type="slidenum">
              <a:rPr lang="en-CA" smtClean="0"/>
              <a:t>12</a:t>
            </a:fld>
            <a:endParaRPr lang="en-CA"/>
          </a:p>
        </p:txBody>
      </p:sp>
    </p:spTree>
    <p:extLst>
      <p:ext uri="{BB962C8B-B14F-4D97-AF65-F5344CB8AC3E}">
        <p14:creationId xmlns:p14="http://schemas.microsoft.com/office/powerpoint/2010/main" val="15678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fr-CA"/>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dirty="0"/>
          </a:p>
        </p:txBody>
      </p:sp>
      <p:sp>
        <p:nvSpPr>
          <p:cNvPr id="4" name="Date Placeholder 3"/>
          <p:cNvSpPr>
            <a:spLocks noGrp="1"/>
          </p:cNvSpPr>
          <p:nvPr>
            <p:ph type="dt" sz="half" idx="10"/>
          </p:nvPr>
        </p:nvSpPr>
        <p:spPr/>
        <p:txBody>
          <a:bodyPr/>
          <a:lstStyle/>
          <a:p>
            <a:fld id="{4599C70E-8D25-4EA7-9935-79AC9A3C86EE}" type="datetime1">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2B7D4EEE-533E-4AB7-A039-3845AD6805BE}" type="datetime1">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562F95D5-D633-43E4-8AA8-D365FC544793}" type="datetime1">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10"/>
          </p:nvPr>
        </p:nvSpPr>
        <p:spPr/>
        <p:txBody>
          <a:bodyPr/>
          <a:lstStyle/>
          <a:p>
            <a:fld id="{FC4CA9EA-3735-47FF-A57C-696DEE713843}" type="datetime1">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6B75DD5D-CA2F-4896-A6D3-1912C6560A8D}" type="datetime1">
              <a:rPr lang="en-US" smtClean="0"/>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Date Placeholder 4"/>
          <p:cNvSpPr>
            <a:spLocks noGrp="1"/>
          </p:cNvSpPr>
          <p:nvPr>
            <p:ph type="dt" sz="half" idx="10"/>
          </p:nvPr>
        </p:nvSpPr>
        <p:spPr/>
        <p:txBody>
          <a:bodyPr/>
          <a:lstStyle/>
          <a:p>
            <a:fld id="{6D6FD666-D833-4FC0-99F2-A3380BFAF28B}" type="datetime1">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p:txBody>
          <a:bodyPr/>
          <a:lstStyle/>
          <a:p>
            <a:fld id="{0C65F0DE-98D3-440B-A97B-B533925D2151}" type="datetime1">
              <a:rPr lang="en-US" smtClean="0"/>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Date Placeholder 2"/>
          <p:cNvSpPr>
            <a:spLocks noGrp="1"/>
          </p:cNvSpPr>
          <p:nvPr>
            <p:ph type="dt" sz="half" idx="10"/>
          </p:nvPr>
        </p:nvSpPr>
        <p:spPr/>
        <p:txBody>
          <a:bodyPr/>
          <a:lstStyle/>
          <a:p>
            <a:fld id="{0FEEBA70-DF24-48BD-AB1D-DDF9B1C18594}" type="datetime1">
              <a:rPr lang="en-US" smtClean="0"/>
              <a:t>6/27/2023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8F0EA-D12B-41E8-B94F-CE1606DFA9E2}" type="datetime1">
              <a:rPr lang="en-US" smtClean="0"/>
              <a:t>6/27/2023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F9F29D2D-6D27-4B09-AD0D-E637FA90A644}" type="datetime1">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77143212-3475-46E5-BBB1-2BC3D2237C3F}" type="datetime1">
              <a:rPr lang="en-US" smtClean="0"/>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41EFD-D2B6-4B67-BFBF-361587E7CD0D}" type="datetime1">
              <a:rPr lang="en-US" smtClean="0"/>
              <a:t>6/27/2023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4493647" y="2520569"/>
            <a:ext cx="4062903" cy="2253316"/>
          </a:xfrm>
        </p:spPr>
        <p:txBody>
          <a:bodyPr/>
          <a:lstStyle/>
          <a:p>
            <a:r>
              <a:rPr lang="en-US" dirty="0" smtClean="0"/>
              <a:t>Moving Forward on the Black-Centric </a:t>
            </a:r>
            <a:r>
              <a:rPr lang="en-US" dirty="0"/>
              <a:t>Lens</a:t>
            </a:r>
          </a:p>
        </p:txBody>
      </p:sp>
      <p:sp>
        <p:nvSpPr>
          <p:cNvPr id="6" name="Subtitle 2"/>
          <p:cNvSpPr>
            <a:spLocks noGrp="1"/>
          </p:cNvSpPr>
          <p:nvPr>
            <p:ph type="subTitle" idx="1"/>
          </p:nvPr>
        </p:nvSpPr>
        <p:spPr>
          <a:xfrm>
            <a:off x="2347547" y="5204012"/>
            <a:ext cx="6209004" cy="954741"/>
          </a:xfrm>
        </p:spPr>
        <p:txBody>
          <a:bodyPr/>
          <a:lstStyle/>
          <a:p>
            <a:pPr lvl="0" algn="r">
              <a:buClr>
                <a:srgbClr val="7A82AA"/>
              </a:buClr>
            </a:pPr>
            <a:r>
              <a:rPr lang="fr-CA" sz="2000" dirty="0" smtClean="0">
                <a:solidFill>
                  <a:prstClr val="black"/>
                </a:solidFill>
                <a:cs typeface="Arial"/>
              </a:rPr>
              <a:t>ESDC - SSPB</a:t>
            </a:r>
            <a:endParaRPr lang="fr-CA" sz="2000" dirty="0">
              <a:solidFill>
                <a:prstClr val="black"/>
              </a:solidFill>
              <a:cs typeface="Arial"/>
            </a:endParaRPr>
          </a:p>
          <a:p>
            <a:pPr lvl="0" algn="r">
              <a:buClr>
                <a:srgbClr val="7A82AA"/>
              </a:buClr>
            </a:pPr>
            <a:r>
              <a:rPr lang="fr-CA" sz="1400" dirty="0" smtClean="0">
                <a:solidFill>
                  <a:prstClr val="black"/>
                </a:solidFill>
                <a:cs typeface="Arial"/>
              </a:rPr>
              <a:t>ARAN: </a:t>
            </a:r>
            <a:r>
              <a:rPr lang="fr-CA" sz="1400" dirty="0" err="1" smtClean="0">
                <a:solidFill>
                  <a:prstClr val="black"/>
                </a:solidFill>
                <a:cs typeface="Arial"/>
              </a:rPr>
              <a:t>June</a:t>
            </a:r>
            <a:r>
              <a:rPr lang="fr-CA" sz="1400" dirty="0" smtClean="0">
                <a:solidFill>
                  <a:prstClr val="black"/>
                </a:solidFill>
                <a:cs typeface="Arial"/>
              </a:rPr>
              <a:t> 28, 2023</a:t>
            </a:r>
            <a:endParaRPr lang="fr-CA" sz="1400" dirty="0">
              <a:solidFill>
                <a:prstClr val="black"/>
              </a:solidFill>
              <a:cs typeface="Arial"/>
            </a:endParaRPr>
          </a:p>
          <a:p>
            <a:endParaRPr lang="fr-CA" dirty="0"/>
          </a:p>
        </p:txBody>
      </p:sp>
    </p:spTree>
    <p:extLst>
      <p:ext uri="{BB962C8B-B14F-4D97-AF65-F5344CB8AC3E}">
        <p14:creationId xmlns:p14="http://schemas.microsoft.com/office/powerpoint/2010/main" val="1686951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Next Steps</a:t>
            </a:r>
          </a:p>
        </p:txBody>
      </p:sp>
      <p:sp>
        <p:nvSpPr>
          <p:cNvPr id="3" name="Content Placeholder 2"/>
          <p:cNvSpPr>
            <a:spLocks noGrp="1"/>
          </p:cNvSpPr>
          <p:nvPr>
            <p:ph idx="1"/>
          </p:nvPr>
        </p:nvSpPr>
        <p:spPr/>
        <p:txBody>
          <a:bodyPr>
            <a:normAutofit/>
          </a:bodyPr>
          <a:lstStyle/>
          <a:p>
            <a:pPr marL="571500" lvl="4" indent="-457200">
              <a:buFont typeface="Arial" panose="020B0604020202020204" pitchFamily="34" charset="0"/>
              <a:buChar char="•"/>
            </a:pPr>
            <a:r>
              <a:rPr lang="en-CA" sz="2800" dirty="0" smtClean="0"/>
              <a:t>Leverage </a:t>
            </a:r>
            <a:r>
              <a:rPr lang="en-CA" sz="2800" dirty="0"/>
              <a:t>in house expertise to develop a train the trainer approach across </a:t>
            </a:r>
            <a:r>
              <a:rPr lang="en-CA" sz="2800" dirty="0" smtClean="0"/>
              <a:t>Branches</a:t>
            </a:r>
          </a:p>
          <a:p>
            <a:pPr marL="571500" lvl="4" indent="-457200">
              <a:buFont typeface="Arial" panose="020B0604020202020204" pitchFamily="34" charset="0"/>
              <a:buChar char="•"/>
            </a:pPr>
            <a:endParaRPr lang="en-CA" sz="2800" dirty="0" smtClean="0"/>
          </a:p>
          <a:p>
            <a:pPr marL="571500" lvl="4" indent="-457200">
              <a:buFont typeface="Arial" panose="020B0604020202020204" pitchFamily="34" charset="0"/>
              <a:buChar char="•"/>
            </a:pPr>
            <a:r>
              <a:rPr lang="fr-CA" sz="2800" dirty="0" err="1" smtClean="0"/>
              <a:t>Implement</a:t>
            </a:r>
            <a:r>
              <a:rPr lang="fr-CA" sz="2800" dirty="0" smtClean="0"/>
              <a:t> the Lens </a:t>
            </a:r>
            <a:r>
              <a:rPr lang="fr-CA" sz="2800" dirty="0" err="1" smtClean="0"/>
              <a:t>across</a:t>
            </a:r>
            <a:r>
              <a:rPr lang="fr-CA" sz="2800" dirty="0" smtClean="0"/>
              <a:t> key teams and continue the </a:t>
            </a:r>
            <a:r>
              <a:rPr lang="fr-CA" sz="2800" dirty="0" err="1" smtClean="0"/>
              <a:t>pilot’s</a:t>
            </a:r>
            <a:r>
              <a:rPr lang="fr-CA" sz="2800" dirty="0" smtClean="0"/>
              <a:t> </a:t>
            </a:r>
            <a:r>
              <a:rPr lang="fr-CA" sz="2800" dirty="0" err="1" smtClean="0"/>
              <a:t>project</a:t>
            </a:r>
            <a:endParaRPr lang="en-CA" sz="2800" dirty="0"/>
          </a:p>
          <a:p>
            <a:pPr marL="571500" lvl="4" indent="-457200">
              <a:buFont typeface="Arial" panose="020B0604020202020204" pitchFamily="34" charset="0"/>
              <a:buChar char="•"/>
            </a:pPr>
            <a:endParaRPr lang="en-CA" sz="2800" dirty="0"/>
          </a:p>
          <a:p>
            <a:pPr marL="571500" lvl="4" indent="-457200">
              <a:buFont typeface="Arial" panose="020B0604020202020204" pitchFamily="34" charset="0"/>
              <a:buChar char="•"/>
            </a:pPr>
            <a:r>
              <a:rPr lang="en-CA" sz="2800" dirty="0"/>
              <a:t>Continue to refine the document over time</a:t>
            </a:r>
          </a:p>
          <a:p>
            <a:pPr marL="114300" lvl="4" indent="0">
              <a:buNone/>
            </a:pPr>
            <a:endParaRPr lang="en-CA" sz="2800" dirty="0"/>
          </a:p>
          <a:p>
            <a:pPr marL="571500" lvl="4" indent="-457200">
              <a:buFont typeface="Arial" panose="020B0604020202020204" pitchFamily="34" charset="0"/>
              <a:buChar char="•"/>
            </a:pPr>
            <a:endParaRPr lang="en-CA" sz="2800" dirty="0"/>
          </a:p>
          <a:p>
            <a:pPr marL="571500" lvl="4" indent="-457200">
              <a:buFont typeface="Arial" panose="020B0604020202020204" pitchFamily="34" charset="0"/>
              <a:buChar char="•"/>
            </a:pPr>
            <a:endParaRPr lang="en-CA" sz="2800" dirty="0"/>
          </a:p>
          <a:p>
            <a:pPr marL="571500" lvl="5" indent="0">
              <a:buNone/>
            </a:pPr>
            <a:endParaRPr lang="en-CA" sz="2800" dirty="0"/>
          </a:p>
          <a:p>
            <a:pPr marL="400050" lvl="4" indent="-285750">
              <a:buFont typeface="Arial" panose="020B0604020202020204" pitchFamily="34" charset="0"/>
              <a:buChar char="•"/>
            </a:pPr>
            <a:endParaRPr lang="en-CA" sz="2800" dirty="0"/>
          </a:p>
          <a:p>
            <a:pPr marL="400050" lvl="4" indent="-285750">
              <a:buFont typeface="Arial" panose="020B0604020202020204" pitchFamily="34" charset="0"/>
              <a:buChar char="•"/>
            </a:pPr>
            <a:endParaRPr lang="en-CA" sz="2800" dirty="0"/>
          </a:p>
        </p:txBody>
      </p:sp>
      <p:sp>
        <p:nvSpPr>
          <p:cNvPr id="4" name="Slide Number Placeholder 3"/>
          <p:cNvSpPr>
            <a:spLocks noGrp="1"/>
          </p:cNvSpPr>
          <p:nvPr>
            <p:ph type="sldNum" sz="quarter" idx="12"/>
          </p:nvPr>
        </p:nvSpPr>
        <p:spPr/>
        <p:txBody>
          <a:bodyPr/>
          <a:lstStyle/>
          <a:p>
            <a:fld id="{2E86C063-E22E-2E4C-A523-54089486E38F}" type="slidenum">
              <a:rPr lang="en-US" smtClean="0"/>
              <a:t>10</a:t>
            </a:fld>
            <a:endParaRPr lang="en-US" dirty="0"/>
          </a:p>
        </p:txBody>
      </p:sp>
    </p:spTree>
    <p:extLst>
      <p:ext uri="{BB962C8B-B14F-4D97-AF65-F5344CB8AC3E}">
        <p14:creationId xmlns:p14="http://schemas.microsoft.com/office/powerpoint/2010/main" val="203469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E24AC7-6828-3DCB-D65C-6D0F7335B57D}"/>
              </a:ext>
            </a:extLst>
          </p:cNvPr>
          <p:cNvSpPr>
            <a:spLocks noGrp="1"/>
          </p:cNvSpPr>
          <p:nvPr>
            <p:ph idx="1"/>
          </p:nvPr>
        </p:nvSpPr>
        <p:spPr>
          <a:xfrm>
            <a:off x="541421" y="2151565"/>
            <a:ext cx="7706226" cy="1976854"/>
          </a:xfrm>
        </p:spPr>
        <p:txBody>
          <a:bodyPr vert="horz" lIns="68580" tIns="34290" rIns="68580" bIns="34290" rtlCol="0" anchor="t">
            <a:normAutofit fontScale="92500" lnSpcReduction="10000"/>
          </a:bodyPr>
          <a:lstStyle/>
          <a:p>
            <a:pPr marL="342900" lvl="1" indent="0" algn="ctr">
              <a:buNone/>
            </a:pPr>
            <a:endParaRPr lang="en-US" sz="1650" b="1" dirty="0"/>
          </a:p>
          <a:p>
            <a:pPr marL="0" indent="0" algn="ctr">
              <a:buNone/>
            </a:pPr>
            <a:endParaRPr lang="en-US" sz="1800" b="1" dirty="0"/>
          </a:p>
          <a:p>
            <a:pPr marL="0" indent="0" algn="ctr">
              <a:buNone/>
            </a:pPr>
            <a:endParaRPr lang="en-US" sz="1800" b="1" dirty="0"/>
          </a:p>
          <a:p>
            <a:pPr marL="0" indent="0" algn="ctr">
              <a:buNone/>
            </a:pPr>
            <a:r>
              <a:rPr lang="en-US" sz="2250" b="1" dirty="0"/>
              <a:t>Set the standard in your workplace. </a:t>
            </a:r>
          </a:p>
          <a:p>
            <a:pPr marL="0" indent="0" algn="ctr">
              <a:buNone/>
            </a:pPr>
            <a:r>
              <a:rPr lang="en-US" sz="1800" b="1" dirty="0"/>
              <a:t>For example:  Apply a zero-tolerance practice towards any form of Anti-Black Racism and discriminatory practice towards Black employees and Black Canadians</a:t>
            </a:r>
          </a:p>
          <a:p>
            <a:endParaRPr lang="en-US" dirty="0"/>
          </a:p>
        </p:txBody>
      </p:sp>
      <p:sp>
        <p:nvSpPr>
          <p:cNvPr id="4" name="Slide Number Placeholder 3">
            <a:extLst>
              <a:ext uri="{FF2B5EF4-FFF2-40B4-BE49-F238E27FC236}">
                <a16:creationId xmlns:a16="http://schemas.microsoft.com/office/drawing/2014/main" id="{86D5B672-C71D-4709-0A6A-73E13BB14DEF}"/>
              </a:ext>
            </a:extLst>
          </p:cNvPr>
          <p:cNvSpPr>
            <a:spLocks noGrp="1"/>
          </p:cNvSpPr>
          <p:nvPr>
            <p:ph type="sldNum" sz="quarter" idx="12"/>
          </p:nvPr>
        </p:nvSpPr>
        <p:spPr/>
        <p:txBody>
          <a:bodyPr/>
          <a:lstStyle/>
          <a:p>
            <a:pPr defTabSz="342900"/>
            <a:fld id="{2E86C063-E22E-2E4C-A523-54089486E38F}" type="slidenum">
              <a:rPr lang="en-US">
                <a:solidFill>
                  <a:srgbClr val="000000">
                    <a:tint val="75000"/>
                  </a:srgbClr>
                </a:solidFill>
              </a:rPr>
              <a:pPr defTabSz="342900"/>
              <a:t>11</a:t>
            </a:fld>
            <a:endParaRPr lang="en-US">
              <a:solidFill>
                <a:srgbClr val="000000">
                  <a:tint val="75000"/>
                </a:srgbClr>
              </a:solidFill>
            </a:endParaRPr>
          </a:p>
        </p:txBody>
      </p:sp>
      <p:pic>
        <p:nvPicPr>
          <p:cNvPr id="2054" name="Picture 6" descr="⚠️ Warning Emoji | Attention Emoj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1411" y="998433"/>
            <a:ext cx="1766742" cy="176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86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1000"/>
                                        <p:tgtEl>
                                          <p:spTgt spid="2054"/>
                                        </p:tgtEl>
                                      </p:cBhvr>
                                    </p:animEffect>
                                    <p:anim calcmode="lin" valueType="num">
                                      <p:cBhvr>
                                        <p:cTn id="8" dur="1000" fill="hold"/>
                                        <p:tgtEl>
                                          <p:spTgt spid="2054"/>
                                        </p:tgtEl>
                                        <p:attrNameLst>
                                          <p:attrName>ppt_x</p:attrName>
                                        </p:attrNameLst>
                                      </p:cBhvr>
                                      <p:tavLst>
                                        <p:tav tm="0">
                                          <p:val>
                                            <p:strVal val="#ppt_x"/>
                                          </p:val>
                                        </p:tav>
                                        <p:tav tm="100000">
                                          <p:val>
                                            <p:strVal val="#ppt_x"/>
                                          </p:val>
                                        </p:tav>
                                      </p:tavLst>
                                    </p:anim>
                                    <p:anim calcmode="lin" valueType="num">
                                      <p:cBhvr>
                                        <p:cTn id="9"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4DF0-9BA7-E82A-D0F2-5DC21A2F4D65}"/>
              </a:ext>
            </a:extLst>
          </p:cNvPr>
          <p:cNvSpPr>
            <a:spLocks noGrp="1"/>
          </p:cNvSpPr>
          <p:nvPr>
            <p:ph type="title"/>
          </p:nvPr>
        </p:nvSpPr>
        <p:spPr>
          <a:xfrm>
            <a:off x="1432796" y="1469045"/>
            <a:ext cx="6172200" cy="857250"/>
          </a:xfrm>
        </p:spPr>
        <p:txBody>
          <a:bodyPr/>
          <a:lstStyle/>
          <a:p>
            <a:pPr algn="ctr"/>
            <a:r>
              <a:rPr lang="en-US" dirty="0"/>
              <a:t>Reflection</a:t>
            </a:r>
          </a:p>
        </p:txBody>
      </p:sp>
      <p:sp>
        <p:nvSpPr>
          <p:cNvPr id="3" name="Content Placeholder 2">
            <a:extLst>
              <a:ext uri="{FF2B5EF4-FFF2-40B4-BE49-F238E27FC236}">
                <a16:creationId xmlns:a16="http://schemas.microsoft.com/office/drawing/2014/main" id="{2CE24AC7-6828-3DCB-D65C-6D0F7335B57D}"/>
              </a:ext>
            </a:extLst>
          </p:cNvPr>
          <p:cNvSpPr>
            <a:spLocks noGrp="1"/>
          </p:cNvSpPr>
          <p:nvPr>
            <p:ph idx="1"/>
          </p:nvPr>
        </p:nvSpPr>
        <p:spPr>
          <a:xfrm>
            <a:off x="737054" y="2376172"/>
            <a:ext cx="7563684" cy="1728917"/>
          </a:xfrm>
        </p:spPr>
        <p:txBody>
          <a:bodyPr vert="horz" lIns="68580" tIns="34290" rIns="68580" bIns="34290" rtlCol="0" anchor="t">
            <a:normAutofit fontScale="92500" lnSpcReduction="10000"/>
          </a:bodyPr>
          <a:lstStyle/>
          <a:p>
            <a:pPr marL="0" indent="0">
              <a:buNone/>
            </a:pPr>
            <a:r>
              <a:rPr lang="en-CA" dirty="0"/>
              <a:t>How can your expertise and the work you do be leveraged to help combating anti- Black racism in our programs, policies and services and in our workplace?</a:t>
            </a:r>
          </a:p>
          <a:p>
            <a:endParaRPr lang="en-CA" dirty="0"/>
          </a:p>
          <a:p>
            <a:endParaRPr lang="en-US" dirty="0"/>
          </a:p>
        </p:txBody>
      </p:sp>
      <p:sp>
        <p:nvSpPr>
          <p:cNvPr id="4" name="Slide Number Placeholder 3">
            <a:extLst>
              <a:ext uri="{FF2B5EF4-FFF2-40B4-BE49-F238E27FC236}">
                <a16:creationId xmlns:a16="http://schemas.microsoft.com/office/drawing/2014/main" id="{86D5B672-C71D-4709-0A6A-73E13BB14DEF}"/>
              </a:ext>
            </a:extLst>
          </p:cNvPr>
          <p:cNvSpPr>
            <a:spLocks noGrp="1"/>
          </p:cNvSpPr>
          <p:nvPr>
            <p:ph type="sldNum" sz="quarter" idx="12"/>
          </p:nvPr>
        </p:nvSpPr>
        <p:spPr/>
        <p:txBody>
          <a:bodyPr/>
          <a:lstStyle/>
          <a:p>
            <a:pPr defTabSz="342900"/>
            <a:fld id="{2E86C063-E22E-2E4C-A523-54089486E38F}" type="slidenum">
              <a:rPr lang="en-US">
                <a:solidFill>
                  <a:srgbClr val="000000">
                    <a:tint val="75000"/>
                  </a:srgbClr>
                </a:solidFill>
              </a:rPr>
              <a:pPr defTabSz="342900"/>
              <a:t>12</a:t>
            </a:fld>
            <a:endParaRPr lang="en-US">
              <a:solidFill>
                <a:srgbClr val="000000">
                  <a:tint val="75000"/>
                </a:srgbClr>
              </a:solidFill>
            </a:endParaRPr>
          </a:p>
        </p:txBody>
      </p:sp>
      <p:pic>
        <p:nvPicPr>
          <p:cNvPr id="5" name="Picture 4"/>
          <p:cNvPicPr>
            <a:picLocks noChangeAspect="1"/>
          </p:cNvPicPr>
          <p:nvPr/>
        </p:nvPicPr>
        <p:blipFill>
          <a:blip r:embed="rId3"/>
          <a:stretch>
            <a:fillRect/>
          </a:stretch>
        </p:blipFill>
        <p:spPr>
          <a:xfrm>
            <a:off x="7381702" y="1100643"/>
            <a:ext cx="1614779" cy="1275529"/>
          </a:xfrm>
          <a:prstGeom prst="rect">
            <a:avLst/>
          </a:prstGeom>
        </p:spPr>
      </p:pic>
    </p:spTree>
    <p:extLst>
      <p:ext uri="{BB962C8B-B14F-4D97-AF65-F5344CB8AC3E}">
        <p14:creationId xmlns:p14="http://schemas.microsoft.com/office/powerpoint/2010/main" val="39782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a:t>THANK YOUU !!!</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13</a:t>
            </a:fld>
            <a:endParaRPr lang="en-US"/>
          </a:p>
        </p:txBody>
      </p:sp>
      <p:pic>
        <p:nvPicPr>
          <p:cNvPr id="2050" name="Picture 2" descr="Equity, Diversity, Inclusion, and Belonging | RTI"/>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2241665"/>
            <a:ext cx="5715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80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007"/>
            <a:ext cx="8229600" cy="857250"/>
          </a:xfrm>
        </p:spPr>
        <p:txBody>
          <a:bodyPr/>
          <a:lstStyle/>
          <a:p>
            <a:r>
              <a:rPr lang="en-CA" dirty="0"/>
              <a:t>Safe Space Statement </a:t>
            </a:r>
            <a:endParaRPr lang="en-CA" dirty="0">
              <a:solidFill>
                <a:srgbClr val="FF0000"/>
              </a:solidFill>
            </a:endParaRPr>
          </a:p>
        </p:txBody>
      </p:sp>
      <p:sp>
        <p:nvSpPr>
          <p:cNvPr id="3" name="Content Placeholder 2"/>
          <p:cNvSpPr>
            <a:spLocks noGrp="1"/>
          </p:cNvSpPr>
          <p:nvPr>
            <p:ph idx="1"/>
          </p:nvPr>
        </p:nvSpPr>
        <p:spPr>
          <a:xfrm>
            <a:off x="457200" y="1481555"/>
            <a:ext cx="8229600" cy="3705623"/>
          </a:xfrm>
        </p:spPr>
        <p:txBody>
          <a:bodyPr vert="horz" lIns="68580" tIns="34290" rIns="68580" bIns="34290" rtlCol="0" anchor="t">
            <a:normAutofit fontScale="92500"/>
          </a:bodyPr>
          <a:lstStyle/>
          <a:p>
            <a:pPr marL="0" indent="0" algn="ctr">
              <a:buNone/>
            </a:pPr>
            <a:r>
              <a:rPr lang="en-CA" sz="1950" dirty="0"/>
              <a:t>Every single one of us is entitled to work in a safe space: a space free of fear, bullying, harassment and micro-aggressions. We will work together honouring our differences and celebrating the knowledge and expertise we each bring to the table</a:t>
            </a:r>
            <a:r>
              <a:rPr lang="en-CA" sz="1950" dirty="0" smtClean="0"/>
              <a:t>.</a:t>
            </a:r>
          </a:p>
          <a:p>
            <a:pPr marL="0" indent="0" algn="ctr">
              <a:buNone/>
            </a:pPr>
            <a:endParaRPr lang="en-CA" sz="1950" dirty="0"/>
          </a:p>
          <a:p>
            <a:pPr marL="0" indent="0" algn="ctr">
              <a:buNone/>
            </a:pPr>
            <a:r>
              <a:rPr lang="en-CA" sz="1950" dirty="0"/>
              <a:t>All participants can expect the same level of respect and safety regardless of race, ethnicity, class, gender, sexual orientation, age, ability, religious affiliation, immigration status, or any other intersections of identity. </a:t>
            </a:r>
            <a:endParaRPr lang="en-CA" sz="1950" strike="sngStrike" dirty="0"/>
          </a:p>
          <a:p>
            <a:pPr algn="ctr"/>
            <a:endParaRPr lang="fr-CA" sz="1950" dirty="0"/>
          </a:p>
          <a:p>
            <a:pPr algn="ctr"/>
            <a:endParaRPr lang="en-CA" sz="1950" dirty="0"/>
          </a:p>
          <a:p>
            <a:pPr marL="0" indent="0" algn="ctr">
              <a:buNone/>
            </a:pPr>
            <a:r>
              <a:rPr lang="en-CA" sz="1950" dirty="0"/>
              <a:t>This is an anti-racist space that respects the experiences of all who are present.</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2</a:t>
            </a:fld>
            <a:endParaRPr lang="en-US"/>
          </a:p>
        </p:txBody>
      </p:sp>
    </p:spTree>
    <p:extLst>
      <p:ext uri="{BB962C8B-B14F-4D97-AF65-F5344CB8AC3E}">
        <p14:creationId xmlns:p14="http://schemas.microsoft.com/office/powerpoint/2010/main" val="40766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Context</a:t>
            </a:r>
          </a:p>
        </p:txBody>
      </p:sp>
      <p:sp>
        <p:nvSpPr>
          <p:cNvPr id="3" name="Content Placeholder 2"/>
          <p:cNvSpPr>
            <a:spLocks noGrp="1"/>
          </p:cNvSpPr>
          <p:nvPr>
            <p:ph idx="1"/>
          </p:nvPr>
        </p:nvSpPr>
        <p:spPr>
          <a:xfrm>
            <a:off x="457199" y="1245092"/>
            <a:ext cx="8402715" cy="4782845"/>
          </a:xfrm>
        </p:spPr>
        <p:txBody>
          <a:bodyPr>
            <a:normAutofit fontScale="77500" lnSpcReduction="20000"/>
          </a:bodyPr>
          <a:lstStyle/>
          <a:p>
            <a:pPr marL="342900" lvl="0" indent="-342900">
              <a:buFont typeface="Symbol" panose="05050102010706020507" pitchFamily="18" charset="2"/>
              <a:buChar char=""/>
              <a:tabLst>
                <a:tab pos="457200" algn="l"/>
              </a:tabLst>
            </a:pPr>
            <a:r>
              <a:rPr lang="en-US" sz="2300" dirty="0">
                <a:effectLst/>
                <a:latin typeface="+mn-lt"/>
                <a:ea typeface="SimSun" panose="02010600030101010101" pitchFamily="2" charset="-122"/>
              </a:rPr>
              <a:t>In late 2020, as part of ESDC’s efforts to support the United Nations’ International Decade for Persons of African Descent and in response to global events that emphasized the need to address anti-Black racism, the Department committed to the former Minister of Families, Children and Social Development, to create a Black-Centric Lens (the Lens) </a:t>
            </a:r>
            <a:r>
              <a:rPr lang="en-US" sz="2300" dirty="0">
                <a:latin typeface="+mn-lt"/>
                <a:ea typeface="SimSun" panose="02010600030101010101" pitchFamily="2" charset="-122"/>
              </a:rPr>
              <a:t>under the Gender-based Analysis Plus framework </a:t>
            </a:r>
            <a:r>
              <a:rPr lang="en-US" sz="2300" dirty="0">
                <a:effectLst/>
                <a:latin typeface="+mn-lt"/>
                <a:ea typeface="SimSun" panose="02010600030101010101" pitchFamily="2" charset="-122"/>
              </a:rPr>
              <a:t>to equip employees with knowledge and resources to help them address the disparities facing diverse and intersectional Black communities.</a:t>
            </a:r>
          </a:p>
          <a:p>
            <a:pPr marL="0" lvl="0" indent="0">
              <a:buNone/>
              <a:tabLst>
                <a:tab pos="457200" algn="l"/>
              </a:tabLst>
            </a:pPr>
            <a:r>
              <a:rPr lang="en-US" sz="2300" dirty="0">
                <a:effectLst/>
                <a:latin typeface="+mn-lt"/>
                <a:ea typeface="SimSun" panose="02010600030101010101" pitchFamily="2" charset="-122"/>
              </a:rPr>
              <a:t> </a:t>
            </a:r>
            <a:endParaRPr lang="en-CA" sz="2300" dirty="0">
              <a:effectLst/>
              <a:latin typeface="+mn-lt"/>
              <a:ea typeface="Times New Roman" panose="02020603050405020304" pitchFamily="18" charset="0"/>
            </a:endParaRPr>
          </a:p>
          <a:p>
            <a:pPr marL="342900" lvl="0" indent="-342900">
              <a:buFont typeface="Symbol" panose="05050102010706020507" pitchFamily="18" charset="2"/>
              <a:buChar char=""/>
              <a:tabLst>
                <a:tab pos="457200" algn="l"/>
              </a:tabLst>
            </a:pPr>
            <a:r>
              <a:rPr lang="en-US" sz="2300" dirty="0">
                <a:effectLst/>
                <a:latin typeface="+mn-lt"/>
                <a:ea typeface="SimSun" panose="02010600030101010101" pitchFamily="2" charset="-122"/>
              </a:rPr>
              <a:t>Following significant intra and inter-departmental engagement efforts along with engagement with external organizations, the Black Centric Lens was </a:t>
            </a:r>
            <a:r>
              <a:rPr lang="en-US" sz="2300" dirty="0" smtClean="0">
                <a:effectLst/>
                <a:latin typeface="+mn-lt"/>
                <a:ea typeface="SimSun" panose="02010600030101010101" pitchFamily="2" charset="-122"/>
              </a:rPr>
              <a:t>developed </a:t>
            </a:r>
            <a:r>
              <a:rPr lang="en-US" sz="2300" dirty="0">
                <a:effectLst/>
                <a:latin typeface="+mn-lt"/>
                <a:ea typeface="SimSun" panose="02010600030101010101" pitchFamily="2" charset="-122"/>
              </a:rPr>
              <a:t>as an internal resource for all employees to use to better consider the needs and perspectives of Black Canadians in their work.</a:t>
            </a:r>
          </a:p>
          <a:p>
            <a:pPr marL="0" lvl="0" indent="0">
              <a:buNone/>
              <a:tabLst>
                <a:tab pos="457200" algn="l"/>
              </a:tabLst>
            </a:pPr>
            <a:endParaRPr lang="en-US" sz="2300" dirty="0">
              <a:effectLst/>
              <a:latin typeface="+mn-lt"/>
              <a:ea typeface="SimSun" panose="02010600030101010101" pitchFamily="2" charset="-122"/>
            </a:endParaRPr>
          </a:p>
          <a:p>
            <a:pPr>
              <a:buFont typeface="Symbol" panose="05050102010706020507" pitchFamily="18" charset="2"/>
              <a:buChar char=""/>
              <a:tabLst>
                <a:tab pos="457200" algn="l"/>
              </a:tabLst>
            </a:pPr>
            <a:r>
              <a:rPr lang="en-CA" sz="2300" dirty="0">
                <a:effectLst/>
                <a:latin typeface="+mn-lt"/>
                <a:ea typeface="Arial" panose="020B0604020202020204" pitchFamily="34" charset="0"/>
              </a:rPr>
              <a:t>This work also supports the Clerk’s Call to Action on Anti-Racism, Equity, and Inclusion in the Federal Public Service by creating an educational tool to help all employees learn more about anti-black racism. </a:t>
            </a:r>
            <a:endParaRPr lang="en-CA" sz="2100" dirty="0"/>
          </a:p>
        </p:txBody>
      </p:sp>
      <p:sp>
        <p:nvSpPr>
          <p:cNvPr id="4" name="Slide Number Placeholder 3"/>
          <p:cNvSpPr>
            <a:spLocks noGrp="1"/>
          </p:cNvSpPr>
          <p:nvPr>
            <p:ph type="sldNum" sz="quarter" idx="12"/>
          </p:nvPr>
        </p:nvSpPr>
        <p:spPr/>
        <p:txBody>
          <a:bodyPr/>
          <a:lstStyle/>
          <a:p>
            <a:fld id="{2E86C063-E22E-2E4C-A523-54089486E38F}" type="slidenum">
              <a:rPr lang="en-US" smtClean="0"/>
              <a:t>3</a:t>
            </a:fld>
            <a:endParaRPr lang="en-US" dirty="0"/>
          </a:p>
        </p:txBody>
      </p:sp>
    </p:spTree>
    <p:extLst>
      <p:ext uri="{BB962C8B-B14F-4D97-AF65-F5344CB8AC3E}">
        <p14:creationId xmlns:p14="http://schemas.microsoft.com/office/powerpoint/2010/main" val="352090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617" y="177800"/>
            <a:ext cx="8229600" cy="1143000"/>
          </a:xfrm>
        </p:spPr>
        <p:txBody>
          <a:bodyPr>
            <a:normAutofit fontScale="90000"/>
          </a:bodyPr>
          <a:lstStyle/>
          <a:p>
            <a:r>
              <a:rPr lang="en-CA" dirty="0"/>
              <a:t>Moving forward on the </a:t>
            </a:r>
            <a:r>
              <a:rPr lang="en-CA" dirty="0" smtClean="0"/>
              <a:t>Black-Centric Lens</a:t>
            </a:r>
            <a:endParaRPr lang="en-CA" dirty="0"/>
          </a:p>
        </p:txBody>
      </p:sp>
      <p:sp>
        <p:nvSpPr>
          <p:cNvPr id="3" name="Content Placeholder 2"/>
          <p:cNvSpPr>
            <a:spLocks noGrp="1"/>
          </p:cNvSpPr>
          <p:nvPr>
            <p:ph idx="1"/>
          </p:nvPr>
        </p:nvSpPr>
        <p:spPr>
          <a:xfrm>
            <a:off x="390617" y="1229519"/>
            <a:ext cx="8296183" cy="5218112"/>
          </a:xfrm>
        </p:spPr>
        <p:txBody>
          <a:bodyPr>
            <a:normAutofit/>
          </a:bodyPr>
          <a:lstStyle/>
          <a:p>
            <a:r>
              <a:rPr lang="en-CA" sz="1800" dirty="0"/>
              <a:t>Much of Black history is often difficult to uncover and the Lens shows the extent to which anti-Black history is deeply rooted in Canada. </a:t>
            </a:r>
            <a:endParaRPr lang="en-CA" sz="1800" dirty="0" smtClean="0"/>
          </a:p>
          <a:p>
            <a:endParaRPr lang="en-CA" sz="1800" dirty="0"/>
          </a:p>
          <a:p>
            <a:r>
              <a:rPr lang="en-CA" sz="1800" dirty="0"/>
              <a:t>The Lens breaks down a complex and complicated topic and presents the information in a way that is easy to understand in order to help:</a:t>
            </a:r>
          </a:p>
          <a:p>
            <a:pPr lvl="1">
              <a:buFont typeface="Arial" panose="020B0604020202020204" pitchFamily="34" charset="0"/>
              <a:buChar char="•"/>
            </a:pPr>
            <a:r>
              <a:rPr lang="en-CA" sz="1600" dirty="0"/>
              <a:t>ESDC employees better understand the history, needs and lived experiences  of the diverse Black Canadian Communities; and</a:t>
            </a:r>
          </a:p>
          <a:p>
            <a:pPr lvl="1">
              <a:buFont typeface="Arial" panose="020B0604020202020204" pitchFamily="34" charset="0"/>
              <a:buChar char="•"/>
            </a:pPr>
            <a:r>
              <a:rPr lang="en-CA" sz="1600" dirty="0"/>
              <a:t>The Department make more informed policy, program and service design and delivery decisions</a:t>
            </a:r>
            <a:r>
              <a:rPr lang="en-CA" sz="1600" dirty="0" smtClean="0"/>
              <a:t>.</a:t>
            </a:r>
          </a:p>
          <a:p>
            <a:pPr marL="457200" lvl="1" indent="0">
              <a:buNone/>
            </a:pPr>
            <a:endParaRPr lang="en-CA" sz="1800" dirty="0" smtClean="0"/>
          </a:p>
          <a:p>
            <a:r>
              <a:rPr lang="en-CA" sz="1800" dirty="0" smtClean="0"/>
              <a:t>It also supports </a:t>
            </a:r>
            <a:r>
              <a:rPr lang="en-CA" sz="1800" dirty="0"/>
              <a:t>the advancement of the Gender-based Analysis </a:t>
            </a:r>
            <a:r>
              <a:rPr lang="en-CA" sz="1800" dirty="0" smtClean="0"/>
              <a:t>Plus approach </a:t>
            </a:r>
            <a:r>
              <a:rPr lang="en-CA" sz="1800" dirty="0"/>
              <a:t>by recognizing the unique barriers faced by many Black peoples </a:t>
            </a:r>
            <a:r>
              <a:rPr lang="en-CA" sz="1800" dirty="0" smtClean="0"/>
              <a:t>including </a:t>
            </a:r>
            <a:r>
              <a:rPr lang="en-CA" sz="1800" dirty="0"/>
              <a:t>those related to intersectionality. </a:t>
            </a:r>
            <a:endParaRPr lang="en-CA" sz="1800" dirty="0" smtClean="0"/>
          </a:p>
          <a:p>
            <a:endParaRPr lang="en-CA" sz="1800" dirty="0"/>
          </a:p>
          <a:p>
            <a:pPr>
              <a:buFont typeface="Arial" panose="020B0604020202020204" pitchFamily="34" charset="0"/>
              <a:buChar char="•"/>
            </a:pPr>
            <a:r>
              <a:rPr lang="en-CA" sz="1800" dirty="0">
                <a:ea typeface="Arial" panose="020B0604020202020204" pitchFamily="34" charset="0"/>
              </a:rPr>
              <a:t>The lens is an ESDC tool and we welcome other departments to leverage the tool and use it as for their own needs based on their situation, mandates, etc. </a:t>
            </a:r>
          </a:p>
        </p:txBody>
      </p:sp>
      <p:sp>
        <p:nvSpPr>
          <p:cNvPr id="4" name="Slide Number Placeholder 3"/>
          <p:cNvSpPr>
            <a:spLocks noGrp="1"/>
          </p:cNvSpPr>
          <p:nvPr>
            <p:ph type="sldNum" sz="quarter" idx="12"/>
          </p:nvPr>
        </p:nvSpPr>
        <p:spPr/>
        <p:txBody>
          <a:bodyPr/>
          <a:lstStyle/>
          <a:p>
            <a:fld id="{2E86C063-E22E-2E4C-A523-54089486E38F}" type="slidenum">
              <a:rPr lang="en-US" smtClean="0"/>
              <a:t>4</a:t>
            </a:fld>
            <a:endParaRPr lang="en-US" dirty="0"/>
          </a:p>
        </p:txBody>
      </p:sp>
    </p:spTree>
    <p:extLst>
      <p:ext uri="{BB962C8B-B14F-4D97-AF65-F5344CB8AC3E}">
        <p14:creationId xmlns:p14="http://schemas.microsoft.com/office/powerpoint/2010/main" val="410361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22"/>
            <a:ext cx="8229600" cy="1143000"/>
          </a:xfrm>
        </p:spPr>
        <p:txBody>
          <a:bodyPr/>
          <a:lstStyle/>
          <a:p>
            <a:r>
              <a:rPr lang="en-CA" dirty="0"/>
              <a:t>Where we are today</a:t>
            </a:r>
          </a:p>
        </p:txBody>
      </p:sp>
      <p:sp>
        <p:nvSpPr>
          <p:cNvPr id="3" name="Content Placeholder 2"/>
          <p:cNvSpPr>
            <a:spLocks noGrp="1"/>
          </p:cNvSpPr>
          <p:nvPr>
            <p:ph idx="1"/>
          </p:nvPr>
        </p:nvSpPr>
        <p:spPr>
          <a:xfrm>
            <a:off x="377300" y="1182624"/>
            <a:ext cx="8438225" cy="5047488"/>
          </a:xfrm>
        </p:spPr>
        <p:txBody>
          <a:bodyPr>
            <a:normAutofit fontScale="92500"/>
          </a:bodyPr>
          <a:lstStyle/>
          <a:p>
            <a:pPr marL="342900" lvl="0" indent="-342900">
              <a:buFont typeface="Symbol" panose="05050102010706020507" pitchFamily="18" charset="2"/>
              <a:buChar char=""/>
              <a:tabLst>
                <a:tab pos="457200" algn="l"/>
                <a:tab pos="2743200" algn="l"/>
              </a:tabLst>
            </a:pPr>
            <a:r>
              <a:rPr lang="en-CA" sz="2000" dirty="0" smtClean="0">
                <a:effectLst/>
                <a:latin typeface="+mn-lt"/>
                <a:ea typeface="Times New Roman" panose="02020603050405020304" pitchFamily="18" charset="0"/>
              </a:rPr>
              <a:t>The Lens was officially launched on February 22, 2023.</a:t>
            </a:r>
          </a:p>
          <a:p>
            <a:pPr lvl="1" indent="-342900">
              <a:buFont typeface="Wingdings" panose="05000000000000000000" pitchFamily="2" charset="2"/>
              <a:buChar char="Ø"/>
              <a:tabLst>
                <a:tab pos="457200" algn="l"/>
                <a:tab pos="2743200" algn="l"/>
              </a:tabLst>
            </a:pPr>
            <a:r>
              <a:rPr lang="fr-CA" sz="1600" dirty="0"/>
              <a:t>ESDC </a:t>
            </a:r>
            <a:r>
              <a:rPr lang="fr-CA" sz="1600" dirty="0" err="1"/>
              <a:t>Comms</a:t>
            </a:r>
            <a:r>
              <a:rPr lang="fr-CA" sz="1600" dirty="0"/>
              <a:t> team has </a:t>
            </a:r>
            <a:r>
              <a:rPr lang="fr-CA" sz="1600" dirty="0" err="1"/>
              <a:t>created</a:t>
            </a:r>
            <a:r>
              <a:rPr lang="fr-CA" sz="1600" dirty="0"/>
              <a:t> a BCL </a:t>
            </a:r>
            <a:r>
              <a:rPr lang="en-CA" sz="1600" dirty="0"/>
              <a:t>the Intersection series</a:t>
            </a:r>
            <a:r>
              <a:rPr lang="fr-CA" sz="1600" dirty="0"/>
              <a:t> </a:t>
            </a:r>
            <a:r>
              <a:rPr lang="fr-CA" sz="1600" dirty="0" err="1"/>
              <a:t>that</a:t>
            </a:r>
            <a:r>
              <a:rPr lang="fr-CA" sz="1600" dirty="0"/>
              <a:t> are </a:t>
            </a:r>
            <a:r>
              <a:rPr lang="fr-CA" sz="1600" dirty="0" err="1"/>
              <a:t>publish</a:t>
            </a:r>
            <a:r>
              <a:rPr lang="fr-CA" sz="1600" dirty="0"/>
              <a:t> </a:t>
            </a:r>
            <a:r>
              <a:rPr lang="fr-CA" sz="1600" dirty="0" err="1" smtClean="0"/>
              <a:t>regurlaly</a:t>
            </a:r>
            <a:r>
              <a:rPr lang="fr-CA" sz="1600" dirty="0" smtClean="0"/>
              <a:t>.</a:t>
            </a:r>
            <a:endParaRPr lang="fr-CA" sz="1600" dirty="0"/>
          </a:p>
          <a:p>
            <a:pPr marL="400050" lvl="1" indent="0">
              <a:buNone/>
              <a:tabLst>
                <a:tab pos="457200" algn="l"/>
                <a:tab pos="2743200" algn="l"/>
              </a:tabLst>
            </a:pPr>
            <a:r>
              <a:rPr lang="en-CA" sz="1600" dirty="0" smtClean="0">
                <a:effectLst/>
                <a:latin typeface="+mn-lt"/>
                <a:ea typeface="Times New Roman" panose="02020603050405020304" pitchFamily="18" charset="0"/>
              </a:rPr>
              <a:t>  </a:t>
            </a:r>
            <a:endParaRPr lang="en-CA" sz="1600" dirty="0">
              <a:effectLst/>
              <a:latin typeface="+mn-lt"/>
              <a:ea typeface="Times New Roman" panose="02020603050405020304" pitchFamily="18" charset="0"/>
            </a:endParaRPr>
          </a:p>
          <a:p>
            <a:pPr marL="342900" lvl="0" indent="-342900">
              <a:buFont typeface="Symbol" panose="05050102010706020507" pitchFamily="18" charset="2"/>
              <a:buChar char=""/>
              <a:tabLst>
                <a:tab pos="457200" algn="l"/>
                <a:tab pos="2743200" algn="l"/>
              </a:tabLst>
            </a:pPr>
            <a:endParaRPr lang="en-CA" sz="1200" dirty="0">
              <a:effectLst/>
              <a:latin typeface="+mn-lt"/>
              <a:ea typeface="Arial" panose="020B0604020202020204" pitchFamily="34" charset="0"/>
            </a:endParaRPr>
          </a:p>
          <a:p>
            <a:pPr marL="342900" lvl="0" indent="-342900">
              <a:buFont typeface="Symbol" panose="05050102010706020507" pitchFamily="18" charset="2"/>
              <a:buChar char=""/>
              <a:tabLst>
                <a:tab pos="457200" algn="l"/>
                <a:tab pos="2743200" algn="l"/>
              </a:tabLst>
            </a:pPr>
            <a:r>
              <a:rPr lang="en-CA" sz="2000" dirty="0">
                <a:effectLst/>
                <a:latin typeface="+mn-lt"/>
                <a:ea typeface="Arial" panose="020B0604020202020204" pitchFamily="34" charset="0"/>
              </a:rPr>
              <a:t>The use of the Lens has been piloted by Service Canada Ontario Region’s Community Outreach and Liaison team in order to improve service for Black Canadians. </a:t>
            </a:r>
          </a:p>
          <a:p>
            <a:pPr lvl="1" indent="-342900">
              <a:buFont typeface="Wingdings" panose="05000000000000000000" pitchFamily="2" charset="2"/>
              <a:buChar char="Ø"/>
              <a:tabLst>
                <a:tab pos="457200" algn="l"/>
                <a:tab pos="2743200" algn="l"/>
              </a:tabLst>
            </a:pPr>
            <a:r>
              <a:rPr lang="en-CA" sz="1600" dirty="0">
                <a:latin typeface="+mn-lt"/>
                <a:ea typeface="Arial" panose="020B0604020202020204" pitchFamily="34" charset="0"/>
              </a:rPr>
              <a:t>T</a:t>
            </a:r>
            <a:r>
              <a:rPr lang="en-CA" sz="1600" dirty="0" smtClean="0">
                <a:effectLst/>
                <a:latin typeface="+mn-lt"/>
                <a:ea typeface="Arial" panose="020B0604020202020204" pitchFamily="34" charset="0"/>
              </a:rPr>
              <a:t>he </a:t>
            </a:r>
            <a:r>
              <a:rPr lang="en-CA" sz="1600" dirty="0">
                <a:effectLst/>
                <a:latin typeface="+mn-lt"/>
                <a:ea typeface="Arial" panose="020B0604020202020204" pitchFamily="34" charset="0"/>
              </a:rPr>
              <a:t>feedback from both working and executive level employees </a:t>
            </a:r>
            <a:r>
              <a:rPr lang="en-CA" sz="1600" dirty="0" smtClean="0">
                <a:effectLst/>
                <a:latin typeface="+mn-lt"/>
                <a:ea typeface="Arial" panose="020B0604020202020204" pitchFamily="34" charset="0"/>
              </a:rPr>
              <a:t>have </a:t>
            </a:r>
            <a:r>
              <a:rPr lang="en-CA" sz="1600" dirty="0">
                <a:effectLst/>
                <a:latin typeface="+mn-lt"/>
                <a:ea typeface="Arial" panose="020B0604020202020204" pitchFamily="34" charset="0"/>
              </a:rPr>
              <a:t>been positive with an indication that this will help improve their work with Black communities in the future. </a:t>
            </a:r>
            <a:endParaRPr lang="en-CA" sz="1600" dirty="0">
              <a:latin typeface="+mn-lt"/>
              <a:ea typeface="Arial" panose="020B0604020202020204" pitchFamily="34" charset="0"/>
            </a:endParaRPr>
          </a:p>
          <a:p>
            <a:pPr lvl="1" indent="-342900">
              <a:buFont typeface="Wingdings" panose="05000000000000000000" pitchFamily="2" charset="2"/>
              <a:buChar char="Ø"/>
              <a:tabLst>
                <a:tab pos="457200" algn="l"/>
                <a:tab pos="2743200" algn="l"/>
              </a:tabLst>
            </a:pPr>
            <a:endParaRPr lang="en-CA" sz="1600" dirty="0" smtClean="0">
              <a:latin typeface="+mn-lt"/>
            </a:endParaRPr>
          </a:p>
          <a:p>
            <a:pPr lvl="0">
              <a:buFont typeface="Symbol" panose="05050102010706020507" pitchFamily="18" charset="2"/>
              <a:buChar char=""/>
              <a:tabLst>
                <a:tab pos="457200" algn="l"/>
                <a:tab pos="2743200" algn="l"/>
              </a:tabLst>
            </a:pPr>
            <a:r>
              <a:rPr lang="en-CA" sz="2000" dirty="0" smtClean="0">
                <a:solidFill>
                  <a:srgbClr val="000000"/>
                </a:solidFill>
                <a:ea typeface="Times New Roman" panose="02020603050405020304" pitchFamily="18" charset="0"/>
              </a:rPr>
              <a:t>The lens has gained significant visibility with other departments. </a:t>
            </a:r>
          </a:p>
          <a:p>
            <a:pPr lvl="1">
              <a:buFont typeface="Wingdings" panose="05000000000000000000" pitchFamily="2" charset="2"/>
              <a:buChar char="Ø"/>
              <a:tabLst>
                <a:tab pos="457200" algn="l"/>
                <a:tab pos="2743200" algn="l"/>
              </a:tabLst>
            </a:pPr>
            <a:r>
              <a:rPr lang="en-CA" sz="1600" dirty="0" smtClean="0">
                <a:solidFill>
                  <a:srgbClr val="000000"/>
                </a:solidFill>
                <a:ea typeface="Times New Roman" panose="02020603050405020304" pitchFamily="18" charset="0"/>
              </a:rPr>
              <a:t>The team has presented </a:t>
            </a:r>
            <a:r>
              <a:rPr lang="en-CA" sz="1600" dirty="0">
                <a:solidFill>
                  <a:srgbClr val="000000"/>
                </a:solidFill>
                <a:ea typeface="Times New Roman" panose="02020603050405020304" pitchFamily="18" charset="0"/>
              </a:rPr>
              <a:t>to Global Affairs, </a:t>
            </a:r>
            <a:r>
              <a:rPr lang="en-CA" sz="1600" dirty="0" smtClean="0">
                <a:solidFill>
                  <a:srgbClr val="000000"/>
                </a:solidFill>
                <a:ea typeface="Times New Roman" panose="02020603050405020304" pitchFamily="18" charset="0"/>
              </a:rPr>
              <a:t>Shared </a:t>
            </a:r>
            <a:r>
              <a:rPr lang="en-CA" sz="1600" dirty="0">
                <a:solidFill>
                  <a:srgbClr val="000000"/>
                </a:solidFill>
                <a:ea typeface="Times New Roman" panose="02020603050405020304" pitchFamily="18" charset="0"/>
              </a:rPr>
              <a:t>Services </a:t>
            </a:r>
            <a:r>
              <a:rPr lang="en-CA" sz="1600" dirty="0" smtClean="0">
                <a:solidFill>
                  <a:srgbClr val="000000"/>
                </a:solidFill>
                <a:ea typeface="Times New Roman" panose="02020603050405020304" pitchFamily="18" charset="0"/>
              </a:rPr>
              <a:t>Canada and </a:t>
            </a:r>
            <a:r>
              <a:rPr lang="en-CA" sz="1600" dirty="0">
                <a:solidFill>
                  <a:srgbClr val="000000"/>
                </a:solidFill>
                <a:ea typeface="Times New Roman" panose="02020603050405020304" pitchFamily="18" charset="0"/>
              </a:rPr>
              <a:t>The Canadian Food Inspection </a:t>
            </a:r>
            <a:r>
              <a:rPr lang="en-CA" sz="1600" dirty="0" smtClean="0">
                <a:solidFill>
                  <a:srgbClr val="000000"/>
                </a:solidFill>
                <a:ea typeface="Times New Roman" panose="02020603050405020304" pitchFamily="18" charset="0"/>
              </a:rPr>
              <a:t>Agency.</a:t>
            </a:r>
          </a:p>
          <a:p>
            <a:pPr lvl="1">
              <a:buFont typeface="Wingdings" panose="05000000000000000000" pitchFamily="2" charset="2"/>
              <a:buChar char="Ø"/>
              <a:tabLst>
                <a:tab pos="457200" algn="l"/>
                <a:tab pos="2743200" algn="l"/>
              </a:tabLst>
            </a:pPr>
            <a:endParaRPr lang="fr-CA" sz="1600" dirty="0" smtClean="0">
              <a:latin typeface="+mn-lt"/>
              <a:ea typeface="Times New Roman" panose="02020603050405020304" pitchFamily="18" charset="0"/>
            </a:endParaRPr>
          </a:p>
          <a:p>
            <a:pPr lvl="0">
              <a:buFont typeface="Symbol" panose="05050102010706020507" pitchFamily="18" charset="2"/>
              <a:buChar char=""/>
              <a:tabLst>
                <a:tab pos="457200" algn="l"/>
                <a:tab pos="2743200" algn="l"/>
              </a:tabLst>
            </a:pPr>
            <a:r>
              <a:rPr lang="en-CA" sz="2000" dirty="0" smtClean="0">
                <a:solidFill>
                  <a:srgbClr val="000000"/>
                </a:solidFill>
                <a:ea typeface="Times New Roman" panose="02020603050405020304" pitchFamily="18" charset="0"/>
              </a:rPr>
              <a:t>The GBA Plus has created a BCL Ambassador Network to support the work on </a:t>
            </a:r>
            <a:r>
              <a:rPr lang="en-CA" sz="2000" dirty="0">
                <a:solidFill>
                  <a:srgbClr val="000000"/>
                </a:solidFill>
                <a:ea typeface="Times New Roman" panose="02020603050405020304" pitchFamily="18" charset="0"/>
              </a:rPr>
              <a:t>the implementation of the </a:t>
            </a:r>
            <a:r>
              <a:rPr lang="en-CA" sz="2000" dirty="0" smtClean="0">
                <a:solidFill>
                  <a:srgbClr val="000000"/>
                </a:solidFill>
                <a:ea typeface="Times New Roman" panose="02020603050405020304" pitchFamily="18" charset="0"/>
              </a:rPr>
              <a:t>Lens and have held its first meeting on June 1, 2023. </a:t>
            </a:r>
            <a:endParaRPr lang="en-CA" sz="1200" dirty="0" smtClean="0">
              <a:effectLst/>
              <a:latin typeface="Times New Roman" panose="02020603050405020304" pitchFamily="18" charset="0"/>
              <a:ea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5</a:t>
            </a:fld>
            <a:endParaRPr lang="en-US" dirty="0"/>
          </a:p>
        </p:txBody>
      </p:sp>
    </p:spTree>
    <p:extLst>
      <p:ext uri="{BB962C8B-B14F-4D97-AF65-F5344CB8AC3E}">
        <p14:creationId xmlns:p14="http://schemas.microsoft.com/office/powerpoint/2010/main" val="49399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435" y="1200909"/>
            <a:ext cx="6172200" cy="642938"/>
          </a:xfrm>
        </p:spPr>
        <p:txBody>
          <a:bodyPr>
            <a:normAutofit fontScale="90000"/>
          </a:bodyPr>
          <a:lstStyle/>
          <a:p>
            <a:pPr algn="ctr"/>
            <a:r>
              <a:rPr lang="en-CA" i="1" dirty="0">
                <a:cs typeface="Arial"/>
              </a:rPr>
              <a:t>Why create a Black-Centric </a:t>
            </a:r>
            <a:r>
              <a:rPr lang="en-CA" i="1" dirty="0" smtClean="0">
                <a:cs typeface="Arial"/>
              </a:rPr>
              <a:t>Lens (BCL)?</a:t>
            </a:r>
            <a:endParaRPr lang="en-CA" i="1" dirty="0">
              <a:cs typeface="Arial"/>
            </a:endParaRPr>
          </a:p>
        </p:txBody>
      </p:sp>
      <p:sp>
        <p:nvSpPr>
          <p:cNvPr id="4" name="Rectangle 3"/>
          <p:cNvSpPr/>
          <p:nvPr/>
        </p:nvSpPr>
        <p:spPr>
          <a:xfrm>
            <a:off x="444500" y="1843847"/>
            <a:ext cx="8255000" cy="2943113"/>
          </a:xfrm>
          <a:prstGeom prst="rect">
            <a:avLst/>
          </a:prstGeom>
        </p:spPr>
        <p:txBody>
          <a:bodyPr wrap="square">
            <a:spAutoFit/>
          </a:bodyPr>
          <a:lstStyle/>
          <a:p>
            <a:pPr marL="342900" indent="-342900" algn="ctr">
              <a:buFont typeface="+mj-lt"/>
              <a:buAutoNum type="arabicPeriod"/>
            </a:pPr>
            <a:endParaRPr lang="fr-CA" sz="1425" b="1" dirty="0">
              <a:latin typeface="Arial" panose="020B0604020202020204" pitchFamily="34" charset="0"/>
              <a:cs typeface="Arial" panose="020B0604020202020204" pitchFamily="34" charset="0"/>
            </a:endParaRPr>
          </a:p>
          <a:p>
            <a:pPr marL="342900" indent="-342900">
              <a:buFont typeface="+mj-lt"/>
              <a:buAutoNum type="arabicPeriod"/>
            </a:pPr>
            <a:r>
              <a:rPr lang="en-CA" sz="1425" dirty="0">
                <a:latin typeface="Arial" panose="020B0604020202020204" pitchFamily="34" charset="0"/>
                <a:cs typeface="Arial" panose="020B0604020202020204" pitchFamily="34" charset="0"/>
              </a:rPr>
              <a:t>To emphasize the importance of understanding historical contexts when developing and implementing initiatives that impact Black populations.</a:t>
            </a:r>
          </a:p>
          <a:p>
            <a:pPr marL="342900" indent="-342900">
              <a:buFont typeface="+mj-lt"/>
              <a:buAutoNum type="arabicPeriod"/>
            </a:pPr>
            <a:endParaRPr lang="fr-CA" sz="1425" dirty="0">
              <a:latin typeface="Arial" panose="020B0604020202020204" pitchFamily="34" charset="0"/>
              <a:cs typeface="Arial" panose="020B0604020202020204" pitchFamily="34" charset="0"/>
            </a:endParaRPr>
          </a:p>
          <a:p>
            <a:pPr marL="342900" indent="-342900">
              <a:buFont typeface="+mj-lt"/>
              <a:buAutoNum type="arabicPeriod"/>
            </a:pPr>
            <a:r>
              <a:rPr lang="en-CA" sz="1425" dirty="0">
                <a:latin typeface="Arial" panose="020B0604020202020204" pitchFamily="34" charset="0"/>
                <a:cs typeface="Arial" panose="020B0604020202020204" pitchFamily="34" charset="0"/>
              </a:rPr>
              <a:t>To understand the demographics and socio-economic conditions of Black populations in Canada, including key drivers of quality-of-life disparities and gaps in research and analysis.</a:t>
            </a:r>
          </a:p>
          <a:p>
            <a:pPr marL="342900" indent="-342900">
              <a:buFont typeface="+mj-lt"/>
              <a:buAutoNum type="arabicPeriod"/>
            </a:pPr>
            <a:endParaRPr lang="fr-CA" sz="1425" dirty="0">
              <a:latin typeface="Arial" panose="020B0604020202020204" pitchFamily="34" charset="0"/>
              <a:cs typeface="Arial" panose="020B0604020202020204" pitchFamily="34" charset="0"/>
            </a:endParaRPr>
          </a:p>
          <a:p>
            <a:pPr marL="342900" indent="-342900">
              <a:buFont typeface="+mj-lt"/>
              <a:buAutoNum type="arabicPeriod"/>
            </a:pPr>
            <a:r>
              <a:rPr lang="en-CA" sz="1425" dirty="0">
                <a:latin typeface="Arial" panose="020B0604020202020204" pitchFamily="34" charset="0"/>
                <a:cs typeface="Arial" panose="020B0604020202020204" pitchFamily="34" charset="0"/>
              </a:rPr>
              <a:t>To highlight the importance of the lived experiences of Black populations, by emphasizing the recurring concerns voiced by Black-led/serving organizations so that employees are equipped with a basic understanding of the lived experiences of Black Canadians.</a:t>
            </a:r>
          </a:p>
          <a:p>
            <a:pPr marL="342900" indent="-342900">
              <a:buFont typeface="+mj-lt"/>
              <a:buAutoNum type="arabicPeriod"/>
            </a:pPr>
            <a:endParaRPr lang="fr-CA" sz="1425" dirty="0">
              <a:latin typeface="Arial" panose="020B0604020202020204" pitchFamily="34" charset="0"/>
              <a:cs typeface="Arial" panose="020B0604020202020204" pitchFamily="34" charset="0"/>
            </a:endParaRPr>
          </a:p>
          <a:p>
            <a:pPr marL="342900" indent="-342900">
              <a:buFont typeface="+mj-lt"/>
              <a:buAutoNum type="arabicPeriod"/>
            </a:pPr>
            <a:r>
              <a:rPr lang="en-CA" sz="1425" dirty="0">
                <a:latin typeface="Arial" panose="020B0604020202020204" pitchFamily="34" charset="0"/>
                <a:cs typeface="Arial" panose="020B0604020202020204" pitchFamily="34" charset="0"/>
              </a:rPr>
              <a:t>To equip employees with best practices and key considerations when applying a Black-Centric Lens.</a:t>
            </a:r>
            <a:endParaRPr lang="fr-CA" sz="1425"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7958890" y="965382"/>
            <a:ext cx="1092533" cy="1092533"/>
          </a:xfrm>
          <a:prstGeom prst="rect">
            <a:avLst/>
          </a:prstGeom>
        </p:spPr>
      </p:pic>
    </p:spTree>
    <p:extLst>
      <p:ext uri="{BB962C8B-B14F-4D97-AF65-F5344CB8AC3E}">
        <p14:creationId xmlns:p14="http://schemas.microsoft.com/office/powerpoint/2010/main" val="240084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anim calcmode="lin" valueType="num">
                                      <p:cBhvr>
                                        <p:cTn id="1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1000"/>
                                        <p:tgtEl>
                                          <p:spTgt spid="4">
                                            <p:txEl>
                                              <p:pRg st="5" end="5"/>
                                            </p:txEl>
                                          </p:spTgt>
                                        </p:tgtEl>
                                      </p:cBhvr>
                                    </p:animEffect>
                                    <p:anim calcmode="lin" valueType="num">
                                      <p:cBhvr>
                                        <p:cTn id="2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1000"/>
                                        <p:tgtEl>
                                          <p:spTgt spid="4">
                                            <p:txEl>
                                              <p:pRg st="7" end="7"/>
                                            </p:txEl>
                                          </p:spTgt>
                                        </p:tgtEl>
                                      </p:cBhvr>
                                    </p:animEffect>
                                    <p:anim calcmode="lin" valueType="num">
                                      <p:cBhvr>
                                        <p:cTn id="2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fr-CA" sz="3200" dirty="0" err="1" smtClean="0"/>
              <a:t>Implementing</a:t>
            </a:r>
            <a:r>
              <a:rPr lang="fr-CA" dirty="0" smtClean="0"/>
              <a:t> the Lens at ESDC</a:t>
            </a:r>
            <a:endParaRPr lang="en-CA" dirty="0"/>
          </a:p>
        </p:txBody>
      </p:sp>
      <p:sp>
        <p:nvSpPr>
          <p:cNvPr id="3" name="Content Placeholder 2"/>
          <p:cNvSpPr>
            <a:spLocks noGrp="1"/>
          </p:cNvSpPr>
          <p:nvPr>
            <p:ph idx="1"/>
          </p:nvPr>
        </p:nvSpPr>
        <p:spPr>
          <a:xfrm>
            <a:off x="371856" y="1048512"/>
            <a:ext cx="8229600" cy="5132832"/>
          </a:xfrm>
        </p:spPr>
        <p:txBody>
          <a:bodyPr>
            <a:normAutofit fontScale="77500" lnSpcReduction="20000"/>
          </a:bodyPr>
          <a:lstStyle/>
          <a:p>
            <a:pPr lvl="1">
              <a:buFont typeface="Courier New" panose="02070309020205020404" pitchFamily="49" charset="0"/>
              <a:buChar char="o"/>
            </a:pPr>
            <a:r>
              <a:rPr lang="en-CA" sz="2500" b="1" dirty="0"/>
              <a:t>Human Resource Services Branch and BEAT</a:t>
            </a:r>
            <a:r>
              <a:rPr lang="en-CA" sz="2500" dirty="0"/>
              <a:t>:</a:t>
            </a:r>
          </a:p>
          <a:p>
            <a:pPr lvl="4">
              <a:buFont typeface="Courier New" panose="02070309020205020404" pitchFamily="49" charset="0"/>
              <a:buChar char="o"/>
            </a:pPr>
            <a:r>
              <a:rPr lang="en-CA" sz="2500" dirty="0"/>
              <a:t>Collective Community Enrichment Circle - Using a Black-Centric Lens approach, the peer to peer program provides employees the opportunity to make progress on their career path and improve access to networks, tools and resources.</a:t>
            </a:r>
          </a:p>
          <a:p>
            <a:pPr lvl="4">
              <a:buFont typeface="Courier New" panose="02070309020205020404" pitchFamily="49" charset="0"/>
              <a:buChar char="o"/>
            </a:pPr>
            <a:r>
              <a:rPr lang="en-CA" sz="2500" dirty="0"/>
              <a:t>Has created several trainings from a Black Centric lens where each topic is covered using examples from the Black Canadian experience.</a:t>
            </a:r>
          </a:p>
          <a:p>
            <a:pPr lvl="4">
              <a:buFont typeface="Courier New" panose="02070309020205020404" pitchFamily="49" charset="0"/>
              <a:buChar char="o"/>
            </a:pPr>
            <a:r>
              <a:rPr lang="en-CA" sz="2500" dirty="0"/>
              <a:t>Has applied </a:t>
            </a:r>
            <a:r>
              <a:rPr lang="en-CA" sz="2500" dirty="0" smtClean="0"/>
              <a:t>a </a:t>
            </a:r>
            <a:r>
              <a:rPr lang="en-CA" sz="2500" dirty="0"/>
              <a:t>Black Centric Lens to create the 2022 Design Jam, where questions took a “for us and by us” perspective.</a:t>
            </a:r>
          </a:p>
          <a:p>
            <a:pPr lvl="1">
              <a:buFont typeface="Courier New" panose="02070309020205020404" pitchFamily="49" charset="0"/>
              <a:buChar char="o"/>
            </a:pPr>
            <a:endParaRPr lang="fr-CA" sz="2500" dirty="0" smtClean="0"/>
          </a:p>
          <a:p>
            <a:pPr lvl="1">
              <a:buFont typeface="Courier New" panose="02070309020205020404" pitchFamily="49" charset="0"/>
              <a:buChar char="o"/>
            </a:pPr>
            <a:r>
              <a:rPr lang="fr-CA" sz="2500" b="1" dirty="0" smtClean="0"/>
              <a:t>ESDC Labour </a:t>
            </a:r>
            <a:r>
              <a:rPr lang="fr-CA" sz="2500" b="1" dirty="0"/>
              <a:t>B</a:t>
            </a:r>
            <a:r>
              <a:rPr lang="fr-CA" sz="2500" b="1" dirty="0" smtClean="0"/>
              <a:t>ranch </a:t>
            </a:r>
            <a:r>
              <a:rPr lang="fr-CA" sz="2500" dirty="0" err="1" smtClean="0"/>
              <a:t>is</a:t>
            </a:r>
            <a:r>
              <a:rPr lang="fr-CA" sz="2500" dirty="0" smtClean="0"/>
              <a:t> </a:t>
            </a:r>
            <a:r>
              <a:rPr lang="fr-CA" sz="2500" dirty="0" err="1" smtClean="0"/>
              <a:t>launching</a:t>
            </a:r>
            <a:r>
              <a:rPr lang="fr-CA" sz="2500" dirty="0" smtClean="0"/>
              <a:t> a </a:t>
            </a:r>
            <a:r>
              <a:rPr lang="en-CA" sz="2500" i="1" dirty="0"/>
              <a:t>L</a:t>
            </a:r>
            <a:r>
              <a:rPr lang="en-CA" sz="2500" i="1" dirty="0" smtClean="0"/>
              <a:t>et’s Talk Anti-Black Racism </a:t>
            </a:r>
            <a:r>
              <a:rPr lang="en-CA" sz="2500" i="1" dirty="0"/>
              <a:t>S</a:t>
            </a:r>
            <a:r>
              <a:rPr lang="en-CA" sz="2500" i="1" dirty="0" smtClean="0"/>
              <a:t>eries </a:t>
            </a:r>
            <a:r>
              <a:rPr lang="en-CA" sz="2500" dirty="0" smtClean="0"/>
              <a:t>that will highlight the Historical context of Black Canadians from the Lens.</a:t>
            </a:r>
          </a:p>
          <a:p>
            <a:pPr marL="457200" lvl="1" indent="0">
              <a:buNone/>
            </a:pPr>
            <a:endParaRPr lang="en-CA" sz="2500" dirty="0" smtClean="0"/>
          </a:p>
          <a:p>
            <a:pPr lvl="1">
              <a:buFont typeface="Courier New" panose="02070309020205020404" pitchFamily="49" charset="0"/>
              <a:buChar char="o"/>
            </a:pPr>
            <a:r>
              <a:rPr lang="en-CA" sz="2500" b="1" dirty="0"/>
              <a:t>Benefits and Integrated Services </a:t>
            </a:r>
            <a:r>
              <a:rPr lang="en-CA" sz="2500" b="1" dirty="0" smtClean="0"/>
              <a:t>Branch</a:t>
            </a:r>
            <a:r>
              <a:rPr lang="en-CA" sz="2500" dirty="0" smtClean="0"/>
              <a:t> is Building </a:t>
            </a:r>
            <a:r>
              <a:rPr lang="en-CA" sz="2500" dirty="0"/>
              <a:t>capacity for learning </a:t>
            </a:r>
            <a:r>
              <a:rPr lang="en-CA" sz="2500" dirty="0" smtClean="0"/>
              <a:t>processes </a:t>
            </a:r>
            <a:r>
              <a:rPr lang="en-CA" sz="2500" dirty="0"/>
              <a:t>on GBA </a:t>
            </a:r>
            <a:r>
              <a:rPr lang="en-CA" sz="2500" dirty="0" smtClean="0"/>
              <a:t>plus and the BCL to </a:t>
            </a:r>
            <a:r>
              <a:rPr lang="en-CA" sz="2500" dirty="0"/>
              <a:t>embed these tools at </a:t>
            </a:r>
            <a:r>
              <a:rPr lang="en-CA" sz="2500" dirty="0" smtClean="0"/>
              <a:t>Service Canada.</a:t>
            </a:r>
          </a:p>
          <a:p>
            <a:pPr lvl="1">
              <a:buFont typeface="Courier New" panose="02070309020205020404" pitchFamily="49" charset="0"/>
              <a:buChar char="o"/>
            </a:pP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7</a:t>
            </a:fld>
            <a:endParaRPr lang="en-US" dirty="0"/>
          </a:p>
        </p:txBody>
      </p:sp>
    </p:spTree>
    <p:extLst>
      <p:ext uri="{BB962C8B-B14F-4D97-AF65-F5344CB8AC3E}">
        <p14:creationId xmlns:p14="http://schemas.microsoft.com/office/powerpoint/2010/main" val="104383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err="1"/>
              <a:t>Implementing</a:t>
            </a:r>
            <a:r>
              <a:rPr lang="fr-CA" dirty="0"/>
              <a:t> the Lens at </a:t>
            </a:r>
            <a:r>
              <a:rPr lang="fr-CA" dirty="0" smtClean="0"/>
              <a:t>ESDC </a:t>
            </a:r>
            <a:r>
              <a:rPr lang="fr-CA" dirty="0" err="1" smtClean="0"/>
              <a:t>cont’d</a:t>
            </a:r>
            <a:endParaRPr lang="en-CA" dirty="0"/>
          </a:p>
        </p:txBody>
      </p:sp>
      <p:sp>
        <p:nvSpPr>
          <p:cNvPr id="3" name="Content Placeholder 2"/>
          <p:cNvSpPr>
            <a:spLocks noGrp="1"/>
          </p:cNvSpPr>
          <p:nvPr>
            <p:ph idx="1"/>
          </p:nvPr>
        </p:nvSpPr>
        <p:spPr>
          <a:xfrm>
            <a:off x="457200" y="1270000"/>
            <a:ext cx="8229600" cy="4525963"/>
          </a:xfrm>
        </p:spPr>
        <p:txBody>
          <a:bodyPr>
            <a:normAutofit fontScale="85000" lnSpcReduction="20000"/>
          </a:bodyPr>
          <a:lstStyle/>
          <a:p>
            <a:pPr marL="457200" lvl="1" indent="0">
              <a:buNone/>
            </a:pPr>
            <a:endParaRPr lang="en-CA" sz="2500" dirty="0"/>
          </a:p>
          <a:p>
            <a:pPr lvl="1">
              <a:buFont typeface="Courier New" panose="02070309020205020404" pitchFamily="49" charset="0"/>
              <a:buChar char="o"/>
            </a:pPr>
            <a:r>
              <a:rPr lang="fr-CA" sz="2500" b="1" dirty="0"/>
              <a:t>Learning Branch</a:t>
            </a:r>
            <a:r>
              <a:rPr lang="fr-CA" sz="2500" dirty="0"/>
              <a:t> </a:t>
            </a:r>
            <a:r>
              <a:rPr lang="fr-CA" sz="2500" dirty="0" err="1"/>
              <a:t>will</a:t>
            </a:r>
            <a:r>
              <a:rPr lang="fr-CA" sz="2500" dirty="0"/>
              <a:t> use the </a:t>
            </a:r>
            <a:r>
              <a:rPr lang="fr-CA" sz="2500" dirty="0" err="1"/>
              <a:t>lens</a:t>
            </a:r>
            <a:r>
              <a:rPr lang="fr-CA" sz="2500" dirty="0"/>
              <a:t> to </a:t>
            </a:r>
            <a:r>
              <a:rPr lang="fr-CA" sz="2500" dirty="0" err="1"/>
              <a:t>prepare</a:t>
            </a:r>
            <a:r>
              <a:rPr lang="fr-CA" sz="2500" dirty="0"/>
              <a:t> </a:t>
            </a:r>
            <a:r>
              <a:rPr lang="fr-CA" sz="2500" dirty="0" err="1"/>
              <a:t>their</a:t>
            </a:r>
            <a:r>
              <a:rPr lang="fr-CA" sz="2500" dirty="0"/>
              <a:t> consultation session </a:t>
            </a:r>
            <a:r>
              <a:rPr lang="fr-CA" sz="2500" dirty="0" err="1"/>
              <a:t>with</a:t>
            </a:r>
            <a:r>
              <a:rPr lang="fr-CA" sz="2500" dirty="0"/>
              <a:t> Canadian </a:t>
            </a:r>
            <a:r>
              <a:rPr lang="fr-CA" sz="2500" dirty="0" err="1"/>
              <a:t>youth</a:t>
            </a:r>
            <a:r>
              <a:rPr lang="fr-CA" sz="2500" dirty="0"/>
              <a:t> as part of a new program.</a:t>
            </a:r>
            <a:br>
              <a:rPr lang="fr-CA" sz="2500" dirty="0"/>
            </a:br>
            <a:endParaRPr lang="fr-CA" sz="2500" dirty="0"/>
          </a:p>
          <a:p>
            <a:pPr lvl="1">
              <a:buFont typeface="Courier New" panose="02070309020205020404" pitchFamily="49" charset="0"/>
              <a:buChar char="o"/>
            </a:pPr>
            <a:r>
              <a:rPr lang="fr-CA" sz="2500" b="1" dirty="0"/>
              <a:t>Atlantic </a:t>
            </a:r>
            <a:r>
              <a:rPr lang="fr-CA" sz="2500" b="1" dirty="0" err="1"/>
              <a:t>region</a:t>
            </a:r>
            <a:r>
              <a:rPr lang="fr-CA" sz="2500" b="1" dirty="0"/>
              <a:t> </a:t>
            </a:r>
            <a:r>
              <a:rPr lang="fr-CA" sz="2500" dirty="0" err="1"/>
              <a:t>will</a:t>
            </a:r>
            <a:r>
              <a:rPr lang="fr-CA" sz="2500" dirty="0"/>
              <a:t> </a:t>
            </a:r>
            <a:r>
              <a:rPr lang="fr-CA" sz="2500" dirty="0" err="1"/>
              <a:t>launch</a:t>
            </a:r>
            <a:r>
              <a:rPr lang="fr-CA" sz="2500" dirty="0"/>
              <a:t> an </a:t>
            </a:r>
            <a:r>
              <a:rPr lang="fr-CA" sz="2500" dirty="0" err="1"/>
              <a:t>Ambassador</a:t>
            </a:r>
            <a:r>
              <a:rPr lang="fr-CA" sz="2500" dirty="0"/>
              <a:t> workshops </a:t>
            </a:r>
            <a:r>
              <a:rPr lang="fr-CA" sz="2500" dirty="0" err="1"/>
              <a:t>around</a:t>
            </a:r>
            <a:r>
              <a:rPr lang="fr-CA" sz="2500" dirty="0"/>
              <a:t> the BCL for </a:t>
            </a:r>
            <a:r>
              <a:rPr lang="fr-CA" sz="2500" dirty="0" err="1"/>
              <a:t>its</a:t>
            </a:r>
            <a:r>
              <a:rPr lang="fr-CA" sz="2500" dirty="0"/>
              <a:t> </a:t>
            </a:r>
            <a:r>
              <a:rPr lang="fr-CA" sz="2500" dirty="0" err="1"/>
              <a:t>employees</a:t>
            </a:r>
            <a:r>
              <a:rPr lang="fr-CA" sz="2500" dirty="0"/>
              <a:t>.</a:t>
            </a:r>
          </a:p>
          <a:p>
            <a:pPr lvl="1">
              <a:buFont typeface="Courier New" panose="02070309020205020404" pitchFamily="49" charset="0"/>
              <a:buChar char="o"/>
            </a:pPr>
            <a:endParaRPr lang="fr-CA" sz="2500" dirty="0"/>
          </a:p>
          <a:p>
            <a:pPr lvl="1">
              <a:buFont typeface="Courier New" panose="02070309020205020404" pitchFamily="49" charset="0"/>
              <a:buChar char="o"/>
            </a:pPr>
            <a:r>
              <a:rPr lang="fr-CA" sz="2500" b="1" dirty="0"/>
              <a:t>Chief Data Office </a:t>
            </a:r>
            <a:r>
              <a:rPr lang="fr-CA" sz="2500" dirty="0" err="1"/>
              <a:t>will</a:t>
            </a:r>
            <a:r>
              <a:rPr lang="fr-CA" sz="2500" dirty="0"/>
              <a:t> support the </a:t>
            </a:r>
            <a:r>
              <a:rPr lang="fr-CA" sz="2500" dirty="0" err="1"/>
              <a:t>department</a:t>
            </a:r>
            <a:r>
              <a:rPr lang="fr-CA" sz="2500" dirty="0"/>
              <a:t> in the </a:t>
            </a:r>
            <a:r>
              <a:rPr lang="fr-CA" sz="2500" dirty="0" err="1"/>
              <a:t>collecting</a:t>
            </a:r>
            <a:r>
              <a:rPr lang="fr-CA" sz="2500" dirty="0"/>
              <a:t> data </a:t>
            </a:r>
            <a:r>
              <a:rPr lang="fr-CA" sz="2500" dirty="0" err="1"/>
              <a:t>needed</a:t>
            </a:r>
            <a:r>
              <a:rPr lang="fr-CA" sz="2500" dirty="0"/>
              <a:t> to </a:t>
            </a:r>
            <a:r>
              <a:rPr lang="fr-CA" sz="2500" dirty="0" err="1"/>
              <a:t>develop</a:t>
            </a:r>
            <a:r>
              <a:rPr lang="fr-CA" sz="2500" dirty="0"/>
              <a:t> and </a:t>
            </a:r>
            <a:r>
              <a:rPr lang="fr-CA" sz="2500" dirty="0" err="1"/>
              <a:t>modify</a:t>
            </a:r>
            <a:r>
              <a:rPr lang="fr-CA" sz="2500" dirty="0"/>
              <a:t> programs and services for </a:t>
            </a:r>
            <a:r>
              <a:rPr lang="fr-CA" sz="2500" dirty="0" err="1"/>
              <a:t>racialized</a:t>
            </a:r>
            <a:r>
              <a:rPr lang="fr-CA" sz="2500" dirty="0"/>
              <a:t> </a:t>
            </a:r>
            <a:r>
              <a:rPr lang="fr-CA" sz="2500" dirty="0" err="1"/>
              <a:t>Canadians</a:t>
            </a:r>
            <a:r>
              <a:rPr lang="fr-CA" sz="2500" dirty="0"/>
              <a:t>.</a:t>
            </a:r>
          </a:p>
          <a:p>
            <a:pPr lvl="1">
              <a:buFont typeface="Courier New" panose="02070309020205020404" pitchFamily="49" charset="0"/>
              <a:buChar char="o"/>
            </a:pPr>
            <a:endParaRPr lang="fr-CA" sz="2500" dirty="0"/>
          </a:p>
          <a:p>
            <a:pPr lvl="1">
              <a:buFont typeface="Courier New" panose="02070309020205020404" pitchFamily="49" charset="0"/>
              <a:buChar char="o"/>
            </a:pPr>
            <a:r>
              <a:rPr lang="fr-CA" sz="2500" b="1" dirty="0"/>
              <a:t>Cab </a:t>
            </a:r>
            <a:r>
              <a:rPr lang="fr-CA" sz="2500" b="1" dirty="0" err="1"/>
              <a:t>Affairs</a:t>
            </a:r>
            <a:r>
              <a:rPr lang="fr-CA" sz="2500" b="1" dirty="0"/>
              <a:t> and </a:t>
            </a:r>
            <a:r>
              <a:rPr lang="fr-CA" sz="2500" b="1" dirty="0" err="1"/>
              <a:t>TbSubs</a:t>
            </a:r>
            <a:r>
              <a:rPr lang="fr-CA" sz="2500" b="1" dirty="0"/>
              <a:t> Control Unit </a:t>
            </a:r>
            <a:r>
              <a:rPr lang="fr-CA" sz="2500" dirty="0"/>
              <a:t>have </a:t>
            </a:r>
            <a:r>
              <a:rPr lang="fr-CA" sz="2500" dirty="0" err="1"/>
              <a:t>consider</a:t>
            </a:r>
            <a:r>
              <a:rPr lang="fr-CA" sz="2500" dirty="0"/>
              <a:t> </a:t>
            </a:r>
            <a:r>
              <a:rPr lang="en-CA" sz="2500" b="1" dirty="0"/>
              <a:t>adding the BCL as a reference document for all employees  when writing </a:t>
            </a:r>
            <a:r>
              <a:rPr lang="en-CA" sz="2500" b="1" dirty="0" err="1"/>
              <a:t>TbSubs</a:t>
            </a:r>
            <a:r>
              <a:rPr lang="en-CA" sz="2500" b="1" dirty="0"/>
              <a:t>.</a:t>
            </a:r>
            <a:endParaRPr lang="en-CA" dirty="0"/>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8</a:t>
            </a:fld>
            <a:endParaRPr lang="en-US" dirty="0"/>
          </a:p>
        </p:txBody>
      </p:sp>
    </p:spTree>
    <p:extLst>
      <p:ext uri="{BB962C8B-B14F-4D97-AF65-F5344CB8AC3E}">
        <p14:creationId xmlns:p14="http://schemas.microsoft.com/office/powerpoint/2010/main" val="86672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Observations and </a:t>
            </a:r>
            <a:r>
              <a:rPr lang="fr-CA" dirty="0" err="1" smtClean="0"/>
              <a:t>Lessons</a:t>
            </a:r>
            <a:r>
              <a:rPr lang="fr-CA" dirty="0" smtClean="0"/>
              <a:t> </a:t>
            </a:r>
            <a:r>
              <a:rPr lang="fr-CA" dirty="0" err="1" smtClean="0"/>
              <a:t>Learned</a:t>
            </a:r>
            <a:endParaRPr lang="en-CA" dirty="0"/>
          </a:p>
        </p:txBody>
      </p:sp>
      <p:sp>
        <p:nvSpPr>
          <p:cNvPr id="3" name="Content Placeholder 2"/>
          <p:cNvSpPr>
            <a:spLocks noGrp="1"/>
          </p:cNvSpPr>
          <p:nvPr>
            <p:ph idx="1"/>
          </p:nvPr>
        </p:nvSpPr>
        <p:spPr>
          <a:xfrm>
            <a:off x="457200" y="1335660"/>
            <a:ext cx="8229600" cy="5385815"/>
          </a:xfrm>
        </p:spPr>
        <p:txBody>
          <a:bodyPr>
            <a:normAutofit fontScale="40000" lnSpcReduction="20000"/>
          </a:bodyPr>
          <a:lstStyle/>
          <a:p>
            <a:endParaRPr lang="en-CA" sz="3500" dirty="0" smtClean="0"/>
          </a:p>
          <a:p>
            <a:r>
              <a:rPr lang="en-CA" sz="3500" dirty="0"/>
              <a:t>The Lens must always </a:t>
            </a:r>
            <a:r>
              <a:rPr lang="en-CA" sz="3500" b="1" dirty="0"/>
              <a:t>evolve</a:t>
            </a:r>
            <a:r>
              <a:rPr lang="en-CA" sz="3500" dirty="0"/>
              <a:t>. </a:t>
            </a:r>
          </a:p>
          <a:p>
            <a:endParaRPr lang="en-CA" sz="3500" dirty="0"/>
          </a:p>
          <a:p>
            <a:r>
              <a:rPr lang="en-CA" sz="3500" dirty="0" smtClean="0"/>
              <a:t>“</a:t>
            </a:r>
            <a:r>
              <a:rPr lang="en-CA" sz="3500" b="1" dirty="0"/>
              <a:t>Nothing about us, without us</a:t>
            </a:r>
            <a:r>
              <a:rPr lang="en-CA" sz="3500" dirty="0" smtClean="0"/>
              <a:t>” </a:t>
            </a:r>
            <a:r>
              <a:rPr lang="en-CA" sz="3500" dirty="0"/>
              <a:t>- Have you taken into account the historical context, lived experiences and needs of Black Canadians when </a:t>
            </a:r>
            <a:r>
              <a:rPr lang="en-CA" sz="3500" dirty="0" smtClean="0"/>
              <a:t>developing, </a:t>
            </a:r>
            <a:r>
              <a:rPr lang="en-CA" sz="3500" dirty="0"/>
              <a:t>modifying programs, services and policies?</a:t>
            </a:r>
            <a:endParaRPr lang="en-CA" sz="3500" dirty="0" smtClean="0"/>
          </a:p>
          <a:p>
            <a:endParaRPr lang="en-CA" sz="3500" dirty="0"/>
          </a:p>
          <a:p>
            <a:r>
              <a:rPr lang="en-CA" sz="3500" b="1" dirty="0"/>
              <a:t>To build a better initiative that is inclusive</a:t>
            </a:r>
            <a:r>
              <a:rPr lang="en-CA" sz="3500" dirty="0"/>
              <a:t> : you need </a:t>
            </a:r>
            <a:r>
              <a:rPr lang="en-CA" sz="3500" dirty="0" smtClean="0"/>
              <a:t>to be </a:t>
            </a:r>
            <a:r>
              <a:rPr lang="en-CA" sz="3500" dirty="0"/>
              <a:t>connected with various level of employees involved with programs and operations (working level knowledge to address issue i.e., Analysts, Program Advisor, Team Leader, Citizen Service Specialists - </a:t>
            </a:r>
            <a:r>
              <a:rPr lang="en-CA" sz="3500" u="sng" dirty="0"/>
              <a:t>working in silos does not work</a:t>
            </a:r>
            <a:r>
              <a:rPr lang="en-CA" sz="3500" dirty="0" smtClean="0"/>
              <a:t>).</a:t>
            </a:r>
            <a:endParaRPr lang="en-CA" sz="3500" dirty="0"/>
          </a:p>
          <a:p>
            <a:endParaRPr lang="en-CA" sz="3500" dirty="0"/>
          </a:p>
          <a:p>
            <a:r>
              <a:rPr lang="en-CA" sz="3500" b="1" dirty="0"/>
              <a:t>The concept of Problem Awareness </a:t>
            </a:r>
            <a:r>
              <a:rPr lang="en-CA" sz="3500" dirty="0"/>
              <a:t>: The real challenge for organizations is not figuring out “What can we do?” but rather “Are we willing to do it?”</a:t>
            </a:r>
          </a:p>
          <a:p>
            <a:endParaRPr lang="en-CA" sz="3500" dirty="0"/>
          </a:p>
          <a:p>
            <a:r>
              <a:rPr lang="en-CA" sz="3500" b="1" dirty="0"/>
              <a:t>Understanding Empathy</a:t>
            </a:r>
            <a:r>
              <a:rPr lang="en-CA" sz="3500" dirty="0"/>
              <a:t> - One way to increase empathy is through exposure and education.</a:t>
            </a:r>
          </a:p>
          <a:p>
            <a:endParaRPr lang="en-CA" sz="3500" dirty="0"/>
          </a:p>
          <a:p>
            <a:r>
              <a:rPr lang="en-CA" sz="3500" dirty="0" smtClean="0"/>
              <a:t>WE </a:t>
            </a:r>
            <a:r>
              <a:rPr lang="en-CA" sz="3500" dirty="0"/>
              <a:t>need a </a:t>
            </a:r>
            <a:r>
              <a:rPr lang="en-CA" sz="3500" b="1" dirty="0"/>
              <a:t>strategy</a:t>
            </a:r>
            <a:r>
              <a:rPr lang="en-CA" sz="3500" dirty="0"/>
              <a:t>! </a:t>
            </a:r>
            <a:r>
              <a:rPr lang="en-CA" sz="3500" dirty="0" smtClean="0"/>
              <a:t>– ESDC is working on creating a corporate commitment around the BCL.</a:t>
            </a:r>
            <a:endParaRPr lang="en-CA" sz="3500" dirty="0"/>
          </a:p>
          <a:p>
            <a:endParaRPr lang="fr-CA" sz="3500" dirty="0"/>
          </a:p>
          <a:p>
            <a:r>
              <a:rPr lang="fr-CA" sz="3500" dirty="0" smtClean="0"/>
              <a:t>There are </a:t>
            </a:r>
            <a:r>
              <a:rPr lang="fr-CA" sz="3500" dirty="0" err="1" smtClean="0"/>
              <a:t>still</a:t>
            </a:r>
            <a:r>
              <a:rPr lang="fr-CA" sz="3500" dirty="0" smtClean="0"/>
              <a:t> a lot of </a:t>
            </a:r>
            <a:r>
              <a:rPr lang="fr-CA" sz="3500" b="1" dirty="0" err="1" smtClean="0"/>
              <a:t>Resistance</a:t>
            </a:r>
            <a:r>
              <a:rPr lang="fr-CA" sz="3500" b="1" dirty="0"/>
              <a:t> </a:t>
            </a:r>
            <a:r>
              <a:rPr lang="fr-CA" sz="3500" b="1" dirty="0" smtClean="0"/>
              <a:t>– </a:t>
            </a:r>
            <a:r>
              <a:rPr lang="fr-CA" sz="3500" b="1" dirty="0" err="1" smtClean="0"/>
              <a:t>Lenses</a:t>
            </a:r>
            <a:r>
              <a:rPr lang="fr-CA" sz="3500" b="1" dirty="0" smtClean="0"/>
              <a:t> fatigue.</a:t>
            </a:r>
          </a:p>
          <a:p>
            <a:endParaRPr lang="fr-CA" sz="3500" b="1" dirty="0" smtClean="0"/>
          </a:p>
          <a:p>
            <a:r>
              <a:rPr lang="en-CA" sz="3500" dirty="0"/>
              <a:t>ESDC is in the midst of a transformation that will continue for years to come. </a:t>
            </a:r>
            <a:r>
              <a:rPr lang="en-CA" sz="3500" b="1" dirty="0"/>
              <a:t>Strong leadership </a:t>
            </a:r>
            <a:r>
              <a:rPr lang="en-CA" sz="3500" dirty="0"/>
              <a:t>will be necessary to navigate change and sustain team engagement, which are critical to the success of this transformation. </a:t>
            </a:r>
          </a:p>
          <a:p>
            <a:endParaRPr lang="en-CA" b="1" dirty="0"/>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9</a:t>
            </a:fld>
            <a:endParaRPr lang="en-US" dirty="0"/>
          </a:p>
        </p:txBody>
      </p:sp>
    </p:spTree>
    <p:extLst>
      <p:ext uri="{BB962C8B-B14F-4D97-AF65-F5344CB8AC3E}">
        <p14:creationId xmlns:p14="http://schemas.microsoft.com/office/powerpoint/2010/main" val="4156313191"/>
      </p:ext>
    </p:extLst>
  </p:cSld>
  <p:clrMapOvr>
    <a:masterClrMapping/>
  </p:clrMapOvr>
</p:sld>
</file>

<file path=ppt/theme/theme1.xml><?xml version="1.0" encoding="utf-8"?>
<a:theme xmlns:a="http://schemas.openxmlformats.org/drawingml/2006/main" name="PPT_ESDC_Final_EN01">
  <a:themeElements>
    <a:clrScheme name="ESDC - Colour 1">
      <a:dk1>
        <a:srgbClr val="000000"/>
      </a:dk1>
      <a:lt1>
        <a:sysClr val="window" lastClr="FFFFFF"/>
      </a:lt1>
      <a:dk2>
        <a:srgbClr val="188394"/>
      </a:dk2>
      <a:lt2>
        <a:srgbClr val="96D9DC"/>
      </a:lt2>
      <a:accent1>
        <a:srgbClr val="C90031"/>
      </a:accent1>
      <a:accent2>
        <a:srgbClr val="DE5372"/>
      </a:accent2>
      <a:accent3>
        <a:srgbClr val="4CA28D"/>
      </a:accent3>
      <a:accent4>
        <a:srgbClr val="87C6B6"/>
      </a:accent4>
      <a:accent5>
        <a:srgbClr val="DD5B49"/>
      </a:accent5>
      <a:accent6>
        <a:srgbClr val="E99586"/>
      </a:accent6>
      <a:hlink>
        <a:srgbClr val="0000FF"/>
      </a:hlink>
      <a:folHlink>
        <a:srgbClr val="96D9D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6C8169412A494F969C1FFCB7956C35" ma:contentTypeVersion="0" ma:contentTypeDescription="Create a new document." ma:contentTypeScope="" ma:versionID="c371a65c36d0784b4cad3ef8a6e8284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AAC984-BC5B-420B-9BA4-446A14531E2C}">
  <ds:schemaRefs>
    <ds:schemaRef ds:uri="http://schemas.microsoft.com/sharepoint/v3/contenttype/forms"/>
  </ds:schemaRefs>
</ds:datastoreItem>
</file>

<file path=customXml/itemProps2.xml><?xml version="1.0" encoding="utf-8"?>
<ds:datastoreItem xmlns:ds="http://schemas.openxmlformats.org/officeDocument/2006/customXml" ds:itemID="{964A6F48-B097-4499-8325-F714BDD99500}">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AF9C6563-5776-4FFD-986F-E2AC009FEA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6820</TotalTime>
  <Words>1486</Words>
  <Application>Microsoft Office PowerPoint</Application>
  <PresentationFormat>On-screen Show (4:3)</PresentationFormat>
  <Paragraphs>121</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SimSun</vt:lpstr>
      <vt:lpstr>Arial</vt:lpstr>
      <vt:lpstr>Calibri</vt:lpstr>
      <vt:lpstr>Courier New</vt:lpstr>
      <vt:lpstr>Symbol</vt:lpstr>
      <vt:lpstr>Times New Roman</vt:lpstr>
      <vt:lpstr>Verdana</vt:lpstr>
      <vt:lpstr>Wingdings</vt:lpstr>
      <vt:lpstr>PPT_ESDC_Final_EN01</vt:lpstr>
      <vt:lpstr>Moving Forward on the Black-Centric Lens</vt:lpstr>
      <vt:lpstr>Safe Space Statement </vt:lpstr>
      <vt:lpstr>Context</vt:lpstr>
      <vt:lpstr>Moving forward on the Black-Centric Lens</vt:lpstr>
      <vt:lpstr>Where we are today</vt:lpstr>
      <vt:lpstr>Why create a Black-Centric Lens (BCL)?</vt:lpstr>
      <vt:lpstr>Implementing the Lens at ESDC</vt:lpstr>
      <vt:lpstr>Implementing the Lens at ESDC cont’d</vt:lpstr>
      <vt:lpstr>Observations and Lessons Learned</vt:lpstr>
      <vt:lpstr>Next Steps</vt:lpstr>
      <vt:lpstr>PowerPoint Presentation</vt:lpstr>
      <vt:lpstr>Reflection</vt:lpstr>
      <vt:lpstr>THANK YOUU !!!</vt:lpstr>
    </vt:vector>
  </TitlesOfParts>
  <Company>HRSDC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Shchepanek</dc:creator>
  <cp:lastModifiedBy>Keita, Aissatou A [NC]</cp:lastModifiedBy>
  <cp:revision>233</cp:revision>
  <cp:lastPrinted>2020-09-17T00:49:02Z</cp:lastPrinted>
  <dcterms:created xsi:type="dcterms:W3CDTF">2018-02-21T20:41:43Z</dcterms:created>
  <dcterms:modified xsi:type="dcterms:W3CDTF">2023-06-27T19:38:07Z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ContentTypeId">
    <vt:lpwstr>0x010100F46C8169412A494F969C1FFCB7956C35</vt:lpwstr>
  </property>
  <property fmtid="{D5CDD505-2E9C-101B-9397-08002B2CF9AE}" pid="4" name="ItemRetentionFormula">
    <vt:lpwstr/>
  </property>
  <property fmtid="{D5CDD505-2E9C-101B-9397-08002B2CF9AE}" pid="5" name="WorkflowChangePath">
    <vt:lpwstr>7ab30019-3554-4919-b6f6-c90dc74a1bdf,4;</vt:lpwstr>
  </property>
</Properties>
</file>