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8288000" cy="10287000"/>
  <p:notesSz cx="6858000" cy="9144000"/>
  <p:embeddedFontLst>
    <p:embeddedFont>
      <p:font typeface="Montserrat"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442"/>
  </p:normalViewPr>
  <p:slideViewPr>
    <p:cSldViewPr snapToGrid="0">
      <p:cViewPr varScale="1">
        <p:scale>
          <a:sx n="72" d="100"/>
          <a:sy n="72" d="100"/>
        </p:scale>
        <p:origin x="130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thrilled to be with you today to introduce you to the Lifting as you Lead Mentoring Circles program - commonly referred to as LLMC. </a:t>
            </a:r>
            <a:endParaRPr/>
          </a:p>
          <a:p>
            <a:pPr marL="0" lvl="0" indent="0" algn="l" rtl="0">
              <a:spcBef>
                <a:spcPts val="0"/>
              </a:spcBef>
              <a:spcAft>
                <a:spcPts val="0"/>
              </a:spcAft>
              <a:buNone/>
            </a:pPr>
            <a:endParaRPr/>
          </a:p>
          <a:p>
            <a:pPr marL="0" lvl="0" indent="0" algn="l" rtl="0">
              <a:spcBef>
                <a:spcPts val="0"/>
              </a:spcBef>
              <a:spcAft>
                <a:spcPts val="0"/>
              </a:spcAft>
              <a:buNone/>
            </a:pPr>
            <a:r>
              <a:rPr lang="en-US"/>
              <a:t>LLMC is a one-of-a-kind program created by the Diversity and Inclusion Office within the Materiel Group, National Defence with the intent to make a difference in the Federal Public Service. It is the largest group mentoring program for members of the Federal Public Service, Defence Team, and Crown Corporations helping participants pursue both personal and professional growth. </a:t>
            </a:r>
            <a:endParaRPr/>
          </a:p>
          <a:p>
            <a:pPr marL="0" lvl="0" indent="0" algn="l" rtl="0">
              <a:spcBef>
                <a:spcPts val="0"/>
              </a:spcBef>
              <a:spcAft>
                <a:spcPts val="0"/>
              </a:spcAft>
              <a:buNone/>
            </a:pPr>
            <a:endParaRPr/>
          </a:p>
          <a:p>
            <a:pPr marL="0" lvl="0" indent="0" algn="l" rtl="0">
              <a:spcBef>
                <a:spcPts val="0"/>
              </a:spcBef>
              <a:spcAft>
                <a:spcPts val="0"/>
              </a:spcAft>
              <a:buNone/>
            </a:pPr>
            <a:r>
              <a:rPr lang="en-US"/>
              <a:t>Over 1,000 people from 60 organizations graduated from last year’s program and we hope to continue the momentum of elevating our leadership for the program’s 5th cohort. </a:t>
            </a:r>
            <a:endParaRPr/>
          </a:p>
          <a:p>
            <a:pPr marL="0" lvl="0" indent="0" algn="l" rtl="0">
              <a:spcBef>
                <a:spcPts val="0"/>
              </a:spcBef>
              <a:spcAft>
                <a:spcPts val="0"/>
              </a:spcAft>
              <a:buNone/>
            </a:pPr>
            <a:endParaRPr/>
          </a:p>
          <a:p>
            <a:pPr marL="0" lvl="0" indent="0" algn="l" rtl="0">
              <a:spcBef>
                <a:spcPts val="0"/>
              </a:spcBef>
              <a:spcAft>
                <a:spcPts val="0"/>
              </a:spcAft>
              <a:buNone/>
            </a:pPr>
            <a:r>
              <a:rPr lang="en-US"/>
              <a:t>Registration is open now until May 31st. </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Nous sommes ravis d'être parmi vous aujourd'hui pour vous présenter « Diriger en élevant les autres : programme de cercles de mentorat » - souvent appelé DEAPCM (ou LLMC en anglais).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DEAPCM est un programme unique, créé par le Bureau de la diversité et l'inclusion, Groupe des matériels, Défense nationale, dans le but de faire une différence au sein de la fonction publique fédérale. Il s'agit du plus grand programme de mentorat de groupe destiné aux membres de la fonction publique fédérale, de l'Équipe de la Défense et des Sociétés de la Couronne et il aide les participants à poursuivre leur croissance personnelle et professionnelle.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Plus de 1 000 personnes travaillant dans 60 organisations ont obtenu leurs diplômes l’an dernier et nous espérons poursuivre sur cette lancée et renforcer notre leadership pour la 5e cohorte du programme.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Les inscriptions sont maintenant ouvertes jusqu’au 31 mai.</a:t>
            </a:r>
            <a:endParaRPr/>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22ca8e1d5_2_8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8" name="Google Shape;308;g3522ca8e1d5_2_8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9" name="Google Shape;309;g3522ca8e1d5_2_8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3522ca8e1d5_2_8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DEAPCM est un programme interministériel proposé par le Groupe des matériels de la Défense nationale.</a:t>
            </a:r>
            <a:endParaRPr/>
          </a:p>
          <a:p>
            <a:pPr marL="0" lvl="0" indent="0" algn="l" rtl="0">
              <a:spcBef>
                <a:spcPts val="0"/>
              </a:spcBef>
              <a:spcAft>
                <a:spcPts val="0"/>
              </a:spcAft>
              <a:buNone/>
            </a:pPr>
            <a:endParaRPr/>
          </a:p>
          <a:p>
            <a:pPr marL="0" lvl="0" indent="0" algn="l" rtl="0">
              <a:spcBef>
                <a:spcPts val="0"/>
              </a:spcBef>
              <a:spcAft>
                <a:spcPts val="0"/>
              </a:spcAft>
              <a:buNone/>
            </a:pPr>
            <a:r>
              <a:rPr lang="en-US"/>
              <a:t>Samantha Moonsammy a créé le programme « Diriger en élevant les autres » (DEAPCM) en 2021 en réponse à des conversations avec des membres du Groupe des matériels de la Défense nationale, qui ont souligné leur désir de tisser des liens avec leurs collègues, de contribuer davantage et de trouver des possibilités de carrière.</a:t>
            </a:r>
            <a:endParaRPr/>
          </a:p>
          <a:p>
            <a:pPr marL="0" lvl="0" indent="0" algn="l" rtl="0">
              <a:spcBef>
                <a:spcPts val="0"/>
              </a:spcBef>
              <a:spcAft>
                <a:spcPts val="0"/>
              </a:spcAft>
              <a:buNone/>
            </a:pPr>
            <a:endParaRPr/>
          </a:p>
          <a:p>
            <a:pPr marL="0" lvl="0" indent="0" algn="l" rtl="0">
              <a:spcBef>
                <a:spcPts val="0"/>
              </a:spcBef>
              <a:spcAft>
                <a:spcPts val="0"/>
              </a:spcAft>
              <a:buNone/>
            </a:pPr>
            <a:r>
              <a:rPr lang="en-US"/>
              <a:t>Cependant, pour apporter des changements véritablement significatifs, elle savait que le DEAPCM devait être un effort collectif. En élargissant le programme à l'Équipe de la Défense entière, à d'autres ministères et aux Sociétés de la Couronne, le DEAPCM ouvre les cloisonnements et favorise la collaboration dans l'ensemble du secteur public. Avec le soutien indéfectible de Nancy Tremblay, Sous-ministre adjointe du Groupe des matériels, cette approche stratégique renforce notre écosystème de leadership, apporte de nouvelles perspectives à la prise de décision et stimule l'innovation à tous les niveaux.</a:t>
            </a:r>
            <a:endParaRPr/>
          </a:p>
        </p:txBody>
      </p:sp>
      <p:sp>
        <p:nvSpPr>
          <p:cNvPr id="311" name="Google Shape;311;g3522ca8e1d5_2_8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2" name="Google Shape;312;g3522ca8e1d5_2_8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0" name="Google Shape;330;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1" name="Google Shape;331;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Did you know that according to a study done by Gallup in 2022 that 75% of leaders say mentoring played a key role in their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LLMC is a free group mentorship program that is breaking down barriers across our organizations to provide opportunities for all Canada Public Service and Defence Team members, from students to executives, to advance their careers. </a:t>
            </a:r>
            <a:endParaRPr/>
          </a:p>
          <a:p>
            <a:pPr marL="0" lvl="0" indent="0" algn="l" rtl="0">
              <a:spcBef>
                <a:spcPts val="0"/>
              </a:spcBef>
              <a:spcAft>
                <a:spcPts val="0"/>
              </a:spcAft>
              <a:buNone/>
            </a:pPr>
            <a:endParaRPr/>
          </a:p>
          <a:p>
            <a:pPr marL="0" lvl="0" indent="0" algn="l" rtl="0">
              <a:spcBef>
                <a:spcPts val="0"/>
              </a:spcBef>
              <a:spcAft>
                <a:spcPts val="0"/>
              </a:spcAft>
              <a:buNone/>
            </a:pPr>
            <a:r>
              <a:rPr lang="en-US"/>
              <a:t>Since its debut in 2021, LLMC has elevated the careers of over 2,500 participants, playing a vital role in creating inclusive leaders who create innovative workplaces, advocate for change, and take care of the people-side of business.</a:t>
            </a:r>
            <a:endParaRPr/>
          </a:p>
        </p:txBody>
      </p:sp>
      <p:sp>
        <p:nvSpPr>
          <p:cNvPr id="333" name="Google Shape;333;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4" name="Google Shape;334;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22ca8e1d5_2_10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7" name="Google Shape;347;g3522ca8e1d5_2_10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8" name="Google Shape;348;g3522ca8e1d5_2_10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522ca8e1d5_2_10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Environ 75 % des </a:t>
            </a:r>
            <a:r>
              <a:rPr lang="en-US" dirty="0" err="1"/>
              <a:t>dirigeants</a:t>
            </a:r>
            <a:r>
              <a:rPr lang="en-US" dirty="0"/>
              <a:t> </a:t>
            </a:r>
            <a:r>
              <a:rPr lang="en-US" dirty="0" err="1"/>
              <a:t>affirment</a:t>
            </a:r>
            <a:r>
              <a:rPr lang="en-US" dirty="0"/>
              <a:t> que le </a:t>
            </a:r>
            <a:r>
              <a:rPr lang="en-US" dirty="0" err="1"/>
              <a:t>mentorat</a:t>
            </a:r>
            <a:r>
              <a:rPr lang="en-US" dirty="0"/>
              <a:t> a </a:t>
            </a:r>
            <a:r>
              <a:rPr lang="en-US" dirty="0" err="1"/>
              <a:t>joué</a:t>
            </a:r>
            <a:r>
              <a:rPr lang="en-US" dirty="0"/>
              <a:t> un </a:t>
            </a:r>
            <a:r>
              <a:rPr lang="en-US" dirty="0" err="1"/>
              <a:t>rôle</a:t>
            </a:r>
            <a:r>
              <a:rPr lang="en-US" dirty="0"/>
              <a:t> </a:t>
            </a:r>
            <a:r>
              <a:rPr lang="en-US" dirty="0" err="1"/>
              <a:t>clé</a:t>
            </a:r>
            <a:r>
              <a:rPr lang="en-US" dirty="0"/>
              <a:t> dans </a:t>
            </a:r>
            <a:r>
              <a:rPr lang="en-US" dirty="0" err="1"/>
              <a:t>leur</a:t>
            </a:r>
            <a:r>
              <a:rPr lang="en-US" dirty="0"/>
              <a:t> </a:t>
            </a:r>
            <a:r>
              <a:rPr lang="en-US" dirty="0" err="1"/>
              <a:t>réussite</a:t>
            </a:r>
            <a:r>
              <a:rPr lang="en-US" dirty="0"/>
              <a:t>. (Gallup, étude de mars 2022)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DEAPCM </a:t>
            </a:r>
            <a:r>
              <a:rPr lang="en-US" dirty="0" err="1"/>
              <a:t>est</a:t>
            </a:r>
            <a:r>
              <a:rPr lang="en-US" dirty="0"/>
              <a:t> un </a:t>
            </a:r>
            <a:r>
              <a:rPr lang="en-US" dirty="0" err="1"/>
              <a:t>programme</a:t>
            </a:r>
            <a:r>
              <a:rPr lang="en-US" dirty="0"/>
              <a:t> de </a:t>
            </a:r>
            <a:r>
              <a:rPr lang="en-US" dirty="0" err="1"/>
              <a:t>mentorat</a:t>
            </a:r>
            <a:r>
              <a:rPr lang="en-US" dirty="0"/>
              <a:t> de </a:t>
            </a:r>
            <a:r>
              <a:rPr lang="en-US" dirty="0" err="1"/>
              <a:t>groupe</a:t>
            </a:r>
            <a:r>
              <a:rPr lang="en-US" dirty="0"/>
              <a:t> </a:t>
            </a:r>
            <a:r>
              <a:rPr lang="en-US" dirty="0" err="1"/>
              <a:t>gratuit</a:t>
            </a:r>
            <a:r>
              <a:rPr lang="en-US" dirty="0"/>
              <a:t> qui </a:t>
            </a:r>
            <a:r>
              <a:rPr lang="en-US" dirty="0" err="1"/>
              <a:t>élimine</a:t>
            </a:r>
            <a:r>
              <a:rPr lang="en-US" dirty="0"/>
              <a:t> les obstacles au sein de </a:t>
            </a:r>
            <a:r>
              <a:rPr lang="en-US" dirty="0" err="1"/>
              <a:t>nos</a:t>
            </a:r>
            <a:r>
              <a:rPr lang="en-US" dirty="0"/>
              <a:t> </a:t>
            </a:r>
            <a:r>
              <a:rPr lang="en-US" dirty="0" err="1"/>
              <a:t>organisations</a:t>
            </a:r>
            <a:r>
              <a:rPr lang="en-US" dirty="0"/>
              <a:t>. Des </a:t>
            </a:r>
            <a:r>
              <a:rPr lang="en-US" dirty="0" err="1"/>
              <a:t>étudiants</a:t>
            </a:r>
            <a:r>
              <a:rPr lang="en-US" dirty="0"/>
              <a:t> </a:t>
            </a:r>
            <a:r>
              <a:rPr lang="en-US" dirty="0" err="1"/>
              <a:t>jusqu’aux</a:t>
            </a:r>
            <a:r>
              <a:rPr lang="en-US" dirty="0"/>
              <a:t> cadres, le </a:t>
            </a:r>
            <a:r>
              <a:rPr lang="en-US" dirty="0" err="1"/>
              <a:t>programme</a:t>
            </a:r>
            <a:r>
              <a:rPr lang="en-US" dirty="0"/>
              <a:t> </a:t>
            </a:r>
            <a:r>
              <a:rPr lang="en-US" dirty="0" err="1"/>
              <a:t>offre</a:t>
            </a:r>
            <a:r>
              <a:rPr lang="en-US" dirty="0"/>
              <a:t> des </a:t>
            </a:r>
            <a:r>
              <a:rPr lang="en-US" dirty="0" err="1"/>
              <a:t>opportunités</a:t>
            </a:r>
            <a:r>
              <a:rPr lang="en-US" dirty="0"/>
              <a:t> à </a:t>
            </a:r>
            <a:r>
              <a:rPr lang="en-US" dirty="0" err="1"/>
              <a:t>tous</a:t>
            </a:r>
            <a:r>
              <a:rPr lang="en-US" dirty="0"/>
              <a:t> les </a:t>
            </a:r>
            <a:r>
              <a:rPr lang="en-US" dirty="0" err="1"/>
              <a:t>membres</a:t>
            </a:r>
            <a:r>
              <a:rPr lang="en-US" dirty="0"/>
              <a:t> de la </a:t>
            </a:r>
            <a:r>
              <a:rPr lang="en-US" dirty="0" err="1"/>
              <a:t>fonction</a:t>
            </a:r>
            <a:r>
              <a:rPr lang="en-US" dirty="0"/>
              <a:t> </a:t>
            </a:r>
            <a:r>
              <a:rPr lang="en-US" dirty="0" err="1"/>
              <a:t>publique</a:t>
            </a:r>
            <a:r>
              <a:rPr lang="en-US" dirty="0"/>
              <a:t> </a:t>
            </a:r>
            <a:r>
              <a:rPr lang="en-US" dirty="0" err="1"/>
              <a:t>fédérale</a:t>
            </a:r>
            <a:r>
              <a:rPr lang="en-US" dirty="0"/>
              <a:t> et de </a:t>
            </a:r>
            <a:r>
              <a:rPr lang="en-US" dirty="0" err="1"/>
              <a:t>l'équipe</a:t>
            </a:r>
            <a:r>
              <a:rPr lang="en-US" dirty="0"/>
              <a:t> de la Défense au Canada de faire </a:t>
            </a:r>
            <a:r>
              <a:rPr lang="en-US" dirty="0" err="1"/>
              <a:t>progresser</a:t>
            </a:r>
            <a:r>
              <a:rPr lang="en-US" dirty="0"/>
              <a:t> </a:t>
            </a:r>
            <a:r>
              <a:rPr lang="en-US" dirty="0" err="1"/>
              <a:t>leur</a:t>
            </a:r>
            <a:r>
              <a:rPr lang="en-US" dirty="0"/>
              <a:t> </a:t>
            </a:r>
            <a:r>
              <a:rPr lang="en-US" dirty="0" err="1"/>
              <a:t>carrière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err="1"/>
              <a:t>Depuis</a:t>
            </a:r>
            <a:r>
              <a:rPr lang="en-US" dirty="0"/>
              <a:t> son </a:t>
            </a:r>
            <a:r>
              <a:rPr lang="en-US" dirty="0" err="1"/>
              <a:t>lancement</a:t>
            </a:r>
            <a:r>
              <a:rPr lang="en-US" dirty="0"/>
              <a:t> </a:t>
            </a:r>
            <a:r>
              <a:rPr lang="en-US" dirty="0" err="1"/>
              <a:t>en</a:t>
            </a:r>
            <a:r>
              <a:rPr lang="en-US" dirty="0"/>
              <a:t> 2021, DEAPCM a </a:t>
            </a:r>
            <a:r>
              <a:rPr lang="en-US" dirty="0" err="1"/>
              <a:t>propulsé</a:t>
            </a:r>
            <a:r>
              <a:rPr lang="en-US" dirty="0"/>
              <a:t> la </a:t>
            </a:r>
            <a:r>
              <a:rPr lang="en-US" dirty="0" err="1"/>
              <a:t>carrière</a:t>
            </a:r>
            <a:r>
              <a:rPr lang="en-US" dirty="0"/>
              <a:t> de plus de 2 500 participants, </a:t>
            </a:r>
            <a:r>
              <a:rPr lang="en-US" dirty="0" err="1"/>
              <a:t>jouant</a:t>
            </a:r>
            <a:r>
              <a:rPr lang="en-US" dirty="0"/>
              <a:t> un </a:t>
            </a:r>
            <a:r>
              <a:rPr lang="en-US" dirty="0" err="1"/>
              <a:t>rôle</a:t>
            </a:r>
            <a:r>
              <a:rPr lang="en-US" dirty="0"/>
              <a:t> </a:t>
            </a:r>
            <a:r>
              <a:rPr lang="en-US" dirty="0" err="1"/>
              <a:t>essentiel</a:t>
            </a:r>
            <a:r>
              <a:rPr lang="en-US" dirty="0"/>
              <a:t> dans la formation de leaders </a:t>
            </a:r>
            <a:r>
              <a:rPr lang="en-US" dirty="0" err="1"/>
              <a:t>inclusifs</a:t>
            </a:r>
            <a:r>
              <a:rPr lang="en-US" dirty="0"/>
              <a:t> qui </a:t>
            </a:r>
            <a:r>
              <a:rPr lang="en-US" dirty="0" err="1"/>
              <a:t>créent</a:t>
            </a:r>
            <a:r>
              <a:rPr lang="en-US" dirty="0"/>
              <a:t> des milieux de travail </a:t>
            </a:r>
            <a:r>
              <a:rPr lang="en-US" dirty="0" err="1"/>
              <a:t>innovants</a:t>
            </a:r>
            <a:r>
              <a:rPr lang="en-US" dirty="0"/>
              <a:t>, qui </a:t>
            </a:r>
            <a:r>
              <a:rPr lang="en-US" dirty="0" err="1"/>
              <a:t>défendent</a:t>
            </a:r>
            <a:r>
              <a:rPr lang="en-US" dirty="0"/>
              <a:t> le </a:t>
            </a:r>
            <a:r>
              <a:rPr lang="en-US" dirty="0" err="1"/>
              <a:t>changement</a:t>
            </a:r>
            <a:r>
              <a:rPr lang="en-US" dirty="0"/>
              <a:t> et qui </a:t>
            </a:r>
            <a:r>
              <a:rPr lang="en-US" dirty="0" err="1"/>
              <a:t>prennent</a:t>
            </a:r>
            <a:r>
              <a:rPr lang="en-US" dirty="0"/>
              <a:t> </a:t>
            </a:r>
            <a:r>
              <a:rPr lang="en-US" dirty="0" err="1"/>
              <a:t>soin</a:t>
            </a:r>
            <a:r>
              <a:rPr lang="en-US" dirty="0"/>
              <a:t> du </a:t>
            </a:r>
            <a:r>
              <a:rPr lang="en-US" dirty="0" err="1"/>
              <a:t>côté</a:t>
            </a:r>
            <a:r>
              <a:rPr lang="en-US" dirty="0"/>
              <a:t> </a:t>
            </a:r>
            <a:r>
              <a:rPr lang="en-US" dirty="0" err="1"/>
              <a:t>humain</a:t>
            </a:r>
            <a:r>
              <a:rPr lang="en-US" dirty="0"/>
              <a:t> de </a:t>
            </a:r>
            <a:r>
              <a:rPr lang="en-US" dirty="0" err="1"/>
              <a:t>l'entreprise</a:t>
            </a:r>
            <a:r>
              <a:rPr lang="en-US" dirty="0"/>
              <a:t>.</a:t>
            </a:r>
            <a:endParaRPr dirty="0"/>
          </a:p>
        </p:txBody>
      </p:sp>
      <p:sp>
        <p:nvSpPr>
          <p:cNvPr id="350" name="Google Shape;350;g3522ca8e1d5_2_10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1" name="Google Shape;351;g3522ca8e1d5_2_10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4" name="Google Shape;36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5" name="Google Shape;365;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Starting in September 2025, LLMC is a free 10-week inclusive leadership development program that focuses on immersive learning in a group mentoring setting.</a:t>
            </a:r>
            <a:endParaRPr/>
          </a:p>
          <a:p>
            <a:pPr marL="0" lvl="0" indent="0" algn="l" rtl="0">
              <a:spcBef>
                <a:spcPts val="0"/>
              </a:spcBef>
              <a:spcAft>
                <a:spcPts val="0"/>
              </a:spcAft>
              <a:buNone/>
            </a:pPr>
            <a:endParaRPr/>
          </a:p>
          <a:p>
            <a:pPr marL="0" lvl="0" indent="0" algn="l" rtl="0">
              <a:spcBef>
                <a:spcPts val="0"/>
              </a:spcBef>
              <a:spcAft>
                <a:spcPts val="0"/>
              </a:spcAft>
              <a:buNone/>
            </a:pPr>
            <a:r>
              <a:rPr lang="en-US"/>
              <a:t>LLMC offers: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Small group mentoring circles for an immersive learning experience; </a:t>
            </a:r>
            <a:endParaRPr/>
          </a:p>
          <a:p>
            <a:pPr marL="457200" lvl="0" indent="-317500" algn="l" rtl="0">
              <a:spcBef>
                <a:spcPts val="0"/>
              </a:spcBef>
              <a:spcAft>
                <a:spcPts val="0"/>
              </a:spcAft>
              <a:buSzPts val="1400"/>
              <a:buChar char="●"/>
            </a:pPr>
            <a:r>
              <a:rPr lang="en-US"/>
              <a:t>Masterclass sessions to get you real-time leadership skills you can directly implement</a:t>
            </a:r>
            <a:endParaRPr/>
          </a:p>
          <a:p>
            <a:pPr marL="457200" lvl="0" indent="-317500" algn="l" rtl="0">
              <a:spcBef>
                <a:spcPts val="0"/>
              </a:spcBef>
              <a:spcAft>
                <a:spcPts val="0"/>
              </a:spcAft>
              <a:buSzPts val="1400"/>
              <a:buChar char="●"/>
            </a:pPr>
            <a:r>
              <a:rPr lang="en-US"/>
              <a:t>in your organization; and </a:t>
            </a:r>
            <a:endParaRPr/>
          </a:p>
          <a:p>
            <a:pPr marL="457200" lvl="0" indent="-317500" algn="l" rtl="0">
              <a:spcBef>
                <a:spcPts val="0"/>
              </a:spcBef>
              <a:spcAft>
                <a:spcPts val="0"/>
              </a:spcAft>
              <a:buSzPts val="1400"/>
              <a:buChar char="●"/>
            </a:pPr>
            <a:r>
              <a:rPr lang="en-US"/>
              <a:t>Ongoing opportunities to build your network of supportive mentors.</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Débutant en septembre 2025, DEAPCM est un programme gratuit de développement du leadership inclusif de 10 semaines qui se concentre sur l'apprentissage immersif dans un cadre de mentorat de groupe.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Nous offrons :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-Des Cercles de mentorat en petits groupes pour une expérience d'apprentissage immersive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-Des Classes de maître pour vous permettre d'acquérir des compétences en leadership en temps réel que vous pouvez mettre en œuvre directement dans votre organisation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-Des opportunités continues pour développer votre réseau de mentors solidaires.</a:t>
            </a:r>
            <a:endParaRPr/>
          </a:p>
        </p:txBody>
      </p:sp>
      <p:sp>
        <p:nvSpPr>
          <p:cNvPr id="367" name="Google Shape;36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8" name="Google Shape;36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522ca8e1d5_0_4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2" name="Google Shape;382;g3522ca8e1d5_0_4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3" name="Google Shape;383;g3522ca8e1d5_0_41: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3522ca8e1d5_0_4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Unique to LLMC is our collaborative group approach, making it the perfect complement to your existing one-on-one mentorship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At LLMC everyone is a mentor; including YOU.</a:t>
            </a:r>
            <a:endParaRPr/>
          </a:p>
          <a:p>
            <a:pPr marL="0" lvl="0" indent="0" algn="l" rtl="0">
              <a:spcBef>
                <a:spcPts val="0"/>
              </a:spcBef>
              <a:spcAft>
                <a:spcPts val="0"/>
              </a:spcAft>
              <a:buNone/>
            </a:pPr>
            <a:endParaRPr/>
          </a:p>
          <a:p>
            <a:pPr marL="0" lvl="0" indent="0" algn="l" rtl="0">
              <a:spcBef>
                <a:spcPts val="0"/>
              </a:spcBef>
              <a:spcAft>
                <a:spcPts val="0"/>
              </a:spcAft>
              <a:buNone/>
            </a:pPr>
            <a:r>
              <a:rPr lang="en-US"/>
              <a:t>Traditional mentoring is typically one-on-one, one-way, and unstructured.</a:t>
            </a:r>
            <a:endParaRPr/>
          </a:p>
          <a:p>
            <a:pPr marL="0" lvl="0" indent="0" algn="l" rtl="0">
              <a:spcBef>
                <a:spcPts val="0"/>
              </a:spcBef>
              <a:spcAft>
                <a:spcPts val="0"/>
              </a:spcAft>
              <a:buNone/>
            </a:pPr>
            <a:endParaRPr/>
          </a:p>
          <a:p>
            <a:pPr marL="0" lvl="0" indent="0" algn="l" rtl="0">
              <a:spcBef>
                <a:spcPts val="0"/>
              </a:spcBef>
              <a:spcAft>
                <a:spcPts val="0"/>
              </a:spcAft>
              <a:buNone/>
            </a:pPr>
            <a:r>
              <a:rPr lang="en-US"/>
              <a:t>Whereas in a Mentoring Circle, you get an entire team of trustworthy mentors, reciprocal exchange, discussion guidance, and efficiently expand your network.</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Notre approche coopérative de groupe est unique à DEAPCM, ce qui en fait le complément parfait à votre programme de mentorat individuel existant.</a:t>
            </a:r>
            <a:endParaRPr/>
          </a:p>
          <a:p>
            <a:pPr marL="0" lvl="0" indent="0" algn="l" rtl="0">
              <a:spcBef>
                <a:spcPts val="0"/>
              </a:spcBef>
              <a:spcAft>
                <a:spcPts val="0"/>
              </a:spcAft>
              <a:buNone/>
            </a:pPr>
            <a:endParaRPr/>
          </a:p>
          <a:p>
            <a:pPr marL="0" lvl="0" indent="0" algn="l" rtl="0">
              <a:spcBef>
                <a:spcPts val="0"/>
              </a:spcBef>
              <a:spcAft>
                <a:spcPts val="0"/>
              </a:spcAft>
              <a:buNone/>
            </a:pPr>
            <a:r>
              <a:rPr lang="en-US"/>
              <a:t>À DEAPCM, nous sommes tous des mentors : même TOI.</a:t>
            </a:r>
            <a:endParaRPr/>
          </a:p>
          <a:p>
            <a:pPr marL="0" lvl="0" indent="0" algn="l" rtl="0">
              <a:spcBef>
                <a:spcPts val="0"/>
              </a:spcBef>
              <a:spcAft>
                <a:spcPts val="0"/>
              </a:spcAft>
              <a:buNone/>
            </a:pPr>
            <a:endParaRPr/>
          </a:p>
          <a:p>
            <a:pPr marL="0" lvl="0" indent="0" algn="l" rtl="0">
              <a:spcBef>
                <a:spcPts val="0"/>
              </a:spcBef>
              <a:spcAft>
                <a:spcPts val="0"/>
              </a:spcAft>
              <a:buNone/>
            </a:pPr>
            <a:r>
              <a:rPr lang="en-US"/>
              <a:t>Le mentorat traditionnel est généralement individuel, à sens unique et non structuré.</a:t>
            </a:r>
            <a:endParaRPr/>
          </a:p>
          <a:p>
            <a:pPr marL="0" lvl="0" indent="0" algn="l" rtl="0">
              <a:spcBef>
                <a:spcPts val="0"/>
              </a:spcBef>
              <a:spcAft>
                <a:spcPts val="0"/>
              </a:spcAft>
              <a:buNone/>
            </a:pPr>
            <a:endParaRPr/>
          </a:p>
          <a:p>
            <a:pPr marL="0" lvl="0" indent="0" algn="l" rtl="0">
              <a:spcBef>
                <a:spcPts val="0"/>
              </a:spcBef>
              <a:spcAft>
                <a:spcPts val="0"/>
              </a:spcAft>
              <a:buNone/>
            </a:pPr>
            <a:r>
              <a:rPr lang="en-US"/>
              <a:t>Alors que dans un cercle de mentorat, vous bénéficiez d'une équipe entière de mentors dignes de confiance, d'échanges réciproques, de conseils pour les discussions, et vous élargissez efficacement votre réseau.</a:t>
            </a:r>
            <a:endParaRPr/>
          </a:p>
        </p:txBody>
      </p:sp>
      <p:sp>
        <p:nvSpPr>
          <p:cNvPr id="385" name="Google Shape;385;g3522ca8e1d5_0_4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6" name="Google Shape;386;g3522ca8e1d5_0_4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22ca8e1d5_0_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00" name="Google Shape;400;g3522ca8e1d5_0_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01" name="Google Shape;401;g3522ca8e1d5_0_21: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522ca8e1d5_0_2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Beyond its value as a leadership development initiative, LLMC is also a</a:t>
            </a:r>
            <a:endParaRPr/>
          </a:p>
          <a:p>
            <a:pPr marL="0" lvl="0" indent="0" algn="l" rtl="0">
              <a:spcBef>
                <a:spcPts val="0"/>
              </a:spcBef>
              <a:spcAft>
                <a:spcPts val="0"/>
              </a:spcAft>
              <a:buNone/>
            </a:pPr>
            <a:r>
              <a:rPr lang="en-US"/>
              <a:t>strategic investment that directly contributes to organizational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The far-reaching benefits include: </a:t>
            </a:r>
            <a:endParaRPr/>
          </a:p>
          <a:p>
            <a:pPr marL="0" lvl="0" indent="0" algn="l" rtl="0">
              <a:spcBef>
                <a:spcPts val="0"/>
              </a:spcBef>
              <a:spcAft>
                <a:spcPts val="0"/>
              </a:spcAft>
              <a:buNone/>
            </a:pPr>
            <a:endParaRPr/>
          </a:p>
          <a:p>
            <a:pPr marL="0" lvl="0" indent="0" algn="l" rtl="0">
              <a:spcBef>
                <a:spcPts val="0"/>
              </a:spcBef>
              <a:spcAft>
                <a:spcPts val="0"/>
              </a:spcAft>
              <a:buNone/>
            </a:pPr>
            <a:r>
              <a:rPr lang="en-US"/>
              <a:t>-Strengthening our leadership pipeline by developing future-ready leaders;</a:t>
            </a:r>
            <a:endParaRPr/>
          </a:p>
          <a:p>
            <a:pPr marL="0" lvl="0" indent="0" algn="l" rtl="0">
              <a:spcBef>
                <a:spcPts val="0"/>
              </a:spcBef>
              <a:spcAft>
                <a:spcPts val="0"/>
              </a:spcAft>
              <a:buNone/>
            </a:pPr>
            <a:endParaRPr/>
          </a:p>
          <a:p>
            <a:pPr marL="0" lvl="0" indent="0" algn="l" rtl="0">
              <a:spcBef>
                <a:spcPts val="0"/>
              </a:spcBef>
              <a:spcAft>
                <a:spcPts val="0"/>
              </a:spcAft>
              <a:buNone/>
            </a:pPr>
            <a:r>
              <a:rPr lang="en-US"/>
              <a:t>-Enhancing values-based leadership and creating a respectful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-Improving talent retention and engagement through a supportive learning culture that increases job satisfaction and reduces turnover;</a:t>
            </a:r>
            <a:endParaRPr/>
          </a:p>
          <a:p>
            <a:pPr marL="0" lvl="0" indent="0" algn="l" rtl="0">
              <a:spcBef>
                <a:spcPts val="0"/>
              </a:spcBef>
              <a:spcAft>
                <a:spcPts val="0"/>
              </a:spcAft>
              <a:buNone/>
            </a:pPr>
            <a:endParaRPr/>
          </a:p>
          <a:p>
            <a:pPr marL="0" lvl="0" indent="0" algn="l" rtl="0">
              <a:spcBef>
                <a:spcPts val="0"/>
              </a:spcBef>
              <a:spcAft>
                <a:spcPts val="0"/>
              </a:spcAft>
              <a:buNone/>
            </a:pPr>
            <a:r>
              <a:rPr lang="en-US"/>
              <a:t>-Scalable and cost-effective career development that maximizes impact with minimal resources; and</a:t>
            </a:r>
            <a:endParaRPr/>
          </a:p>
          <a:p>
            <a:pPr marL="0" lvl="0" indent="0" algn="l" rtl="0">
              <a:spcBef>
                <a:spcPts val="0"/>
              </a:spcBef>
              <a:spcAft>
                <a:spcPts val="0"/>
              </a:spcAft>
              <a:buNone/>
            </a:pPr>
            <a:endParaRPr/>
          </a:p>
          <a:p>
            <a:pPr marL="0" lvl="0" indent="0" algn="l" rtl="0">
              <a:spcBef>
                <a:spcPts val="0"/>
              </a:spcBef>
              <a:spcAft>
                <a:spcPts val="0"/>
              </a:spcAft>
              <a:buNone/>
            </a:pPr>
            <a:r>
              <a:rPr lang="en-US"/>
              <a:t>-Transfer of institutional knowledge that prevents the loss of expertise.</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Au-delà de sa valeur en tant qu'initiative de développement du leadership, le DEAPCM est également un investissement stratégique qui contribue directement au succès organisationnel.</a:t>
            </a:r>
            <a:endParaRPr/>
          </a:p>
          <a:p>
            <a:pPr marL="0" lvl="0" indent="0" algn="l" rtl="0">
              <a:spcBef>
                <a:spcPts val="0"/>
              </a:spcBef>
              <a:spcAft>
                <a:spcPts val="0"/>
              </a:spcAft>
              <a:buNone/>
            </a:pPr>
            <a:endParaRPr/>
          </a:p>
          <a:p>
            <a:pPr marL="0" lvl="0" indent="0" algn="l" rtl="0">
              <a:spcBef>
                <a:spcPts val="0"/>
              </a:spcBef>
              <a:spcAft>
                <a:spcPts val="0"/>
              </a:spcAft>
              <a:buNone/>
            </a:pPr>
            <a:r>
              <a:rPr lang="en-US"/>
              <a:t>Les vastes avantages incluent :</a:t>
            </a:r>
            <a:endParaRPr/>
          </a:p>
          <a:p>
            <a:pPr marL="0" lvl="0" indent="0" algn="l" rtl="0">
              <a:spcBef>
                <a:spcPts val="0"/>
              </a:spcBef>
              <a:spcAft>
                <a:spcPts val="0"/>
              </a:spcAft>
              <a:buNone/>
            </a:pPr>
            <a:endParaRPr/>
          </a:p>
          <a:p>
            <a:pPr marL="0" lvl="0" indent="0" algn="l" rtl="0">
              <a:spcBef>
                <a:spcPts val="0"/>
              </a:spcBef>
              <a:spcAft>
                <a:spcPts val="0"/>
              </a:spcAft>
              <a:buNone/>
            </a:pPr>
            <a:r>
              <a:rPr lang="en-US"/>
              <a:t>-Renforcer notre réserve de leaders en formant des leaders prêts pour l'avenir</a:t>
            </a:r>
            <a:endParaRPr/>
          </a:p>
          <a:p>
            <a:pPr marL="0" lvl="0" indent="0" algn="l" rtl="0">
              <a:spcBef>
                <a:spcPts val="0"/>
              </a:spcBef>
              <a:spcAft>
                <a:spcPts val="0"/>
              </a:spcAft>
              <a:buNone/>
            </a:pPr>
            <a:endParaRPr/>
          </a:p>
          <a:p>
            <a:pPr marL="0" lvl="0" indent="0" algn="l" rtl="0">
              <a:spcBef>
                <a:spcPts val="0"/>
              </a:spcBef>
              <a:spcAft>
                <a:spcPts val="0"/>
              </a:spcAft>
              <a:buNone/>
            </a:pPr>
            <a:r>
              <a:rPr lang="en-US"/>
              <a:t>-Encourager la diversité, l’équité et l’inclusion (DEI) conformément aux initiatives gouvernementales</a:t>
            </a:r>
            <a:endParaRPr/>
          </a:p>
          <a:p>
            <a:pPr marL="0" lvl="0" indent="0" algn="l" rtl="0">
              <a:spcBef>
                <a:spcPts val="0"/>
              </a:spcBef>
              <a:spcAft>
                <a:spcPts val="0"/>
              </a:spcAft>
              <a:buNone/>
            </a:pPr>
            <a:endParaRPr/>
          </a:p>
          <a:p>
            <a:pPr marL="0" lvl="0" indent="0" algn="l" rtl="0">
              <a:spcBef>
                <a:spcPts val="0"/>
              </a:spcBef>
              <a:spcAft>
                <a:spcPts val="0"/>
              </a:spcAft>
              <a:buNone/>
            </a:pPr>
            <a:r>
              <a:rPr lang="en-US"/>
              <a:t>-Améliorer la rétention et l'engagement des talents grâce à une culture d'apprentissage favorable qui augmente la satisfaction au travail et réduit le chiffre d'affaire</a:t>
            </a:r>
            <a:endParaRPr/>
          </a:p>
          <a:p>
            <a:pPr marL="0" lvl="0" indent="0" algn="l" rtl="0">
              <a:spcBef>
                <a:spcPts val="0"/>
              </a:spcBef>
              <a:spcAft>
                <a:spcPts val="0"/>
              </a:spcAft>
              <a:buNone/>
            </a:pPr>
            <a:endParaRPr/>
          </a:p>
          <a:p>
            <a:pPr marL="0" lvl="0" indent="0" algn="l" rtl="0">
              <a:spcBef>
                <a:spcPts val="0"/>
              </a:spcBef>
              <a:spcAft>
                <a:spcPts val="0"/>
              </a:spcAft>
              <a:buNone/>
            </a:pPr>
            <a:r>
              <a:rPr lang="en-US"/>
              <a:t>-Développement de carrière évolutif et rentable qui maximise l’impact en utilisant des ressources minimales</a:t>
            </a:r>
            <a:endParaRPr/>
          </a:p>
          <a:p>
            <a:pPr marL="0" lvl="0" indent="0" algn="l" rtl="0">
              <a:spcBef>
                <a:spcPts val="0"/>
              </a:spcBef>
              <a:spcAft>
                <a:spcPts val="0"/>
              </a:spcAft>
              <a:buNone/>
            </a:pPr>
            <a:endParaRPr/>
          </a:p>
          <a:p>
            <a:pPr marL="0" lvl="0" indent="0" algn="l" rtl="0">
              <a:spcBef>
                <a:spcPts val="0"/>
              </a:spcBef>
              <a:spcAft>
                <a:spcPts val="0"/>
              </a:spcAft>
              <a:buNone/>
            </a:pPr>
            <a:r>
              <a:rPr lang="en-US"/>
              <a:t>-Transfert des connaissances institutionnelles qui évite la perte de l’expertise</a:t>
            </a:r>
            <a:endParaRPr/>
          </a:p>
        </p:txBody>
      </p:sp>
      <p:sp>
        <p:nvSpPr>
          <p:cNvPr id="403" name="Google Shape;403;g3522ca8e1d5_0_2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4" name="Google Shape;404;g3522ca8e1d5_0_2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18" name="Google Shape;418;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9" name="Google Shape;419;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pillars of LLMC are Connect, Elevate, and Inspire.</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 LLMC strives to build connection through our networks to create a level of psychological safety and belonging. </a:t>
            </a:r>
            <a:endParaRPr/>
          </a:p>
          <a:p>
            <a:pPr marL="0" lvl="0" indent="0" algn="l" rtl="0">
              <a:spcBef>
                <a:spcPts val="0"/>
              </a:spcBef>
              <a:spcAft>
                <a:spcPts val="0"/>
              </a:spcAft>
              <a:buNone/>
            </a:pPr>
            <a:endParaRPr/>
          </a:p>
          <a:p>
            <a:pPr marL="0" lvl="0" indent="0" algn="l" rtl="0">
              <a:spcBef>
                <a:spcPts val="0"/>
              </a:spcBef>
              <a:spcAft>
                <a:spcPts val="0"/>
              </a:spcAft>
              <a:buNone/>
            </a:pPr>
            <a:r>
              <a:rPr lang="en-US"/>
              <a:t>Elevate: This program elevates participants by facilitating personal and professional growth through insightful discussions.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Inspire: LLMC inspires people by fostering a strong sense of belonging. We bring people together with others who have experienced similar struggles and with those who can lift them higher. It creates brave spaces, nurturing a profound sense of belonging for all participants, and advocates for the advantages of a diverse, equitable, and inclusive workplace. </a:t>
            </a:r>
            <a:endParaRPr/>
          </a:p>
          <a:p>
            <a:pPr marL="0" lvl="0" indent="0" algn="l" rtl="0">
              <a:spcBef>
                <a:spcPts val="0"/>
              </a:spcBef>
              <a:spcAft>
                <a:spcPts val="0"/>
              </a:spcAft>
              <a:buNone/>
            </a:pPr>
            <a:endParaRPr/>
          </a:p>
          <a:p>
            <a:pPr marL="0" lvl="0" indent="0" algn="l" rtl="0">
              <a:spcBef>
                <a:spcPts val="0"/>
              </a:spcBef>
              <a:spcAft>
                <a:spcPts val="0"/>
              </a:spcAft>
              <a:buNone/>
            </a:pPr>
            <a:r>
              <a:rPr lang="en-US"/>
              <a:t>Here we have a few quotes from LLMC graduates on how this program connected, elevated, and inspired them.</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 “The program was . . . an experience that every public servant should have the chance to partake in. I think it really opens eyes - and often - doors.”</a:t>
            </a:r>
            <a:endParaRPr/>
          </a:p>
          <a:p>
            <a:pPr marL="0" lvl="0" indent="0" algn="l" rtl="0">
              <a:spcBef>
                <a:spcPts val="0"/>
              </a:spcBef>
              <a:spcAft>
                <a:spcPts val="0"/>
              </a:spcAft>
              <a:buNone/>
            </a:pPr>
            <a:endParaRPr/>
          </a:p>
          <a:p>
            <a:pPr marL="0" lvl="0" indent="0" algn="l" rtl="0">
              <a:spcBef>
                <a:spcPts val="0"/>
              </a:spcBef>
              <a:spcAft>
                <a:spcPts val="0"/>
              </a:spcAft>
              <a:buNone/>
            </a:pPr>
            <a:r>
              <a:rPr lang="en-US"/>
              <a:t>Elevate: “LLMC has been very helpful to me in developing the skills and confidence to make strides in my career and think more strategically. It has already paid off for me in many ways.”</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 “It's been empowering, I now know how to navigate through my career progression and use tools available to speed up the process.”</a:t>
            </a:r>
            <a:endParaRPr/>
          </a:p>
        </p:txBody>
      </p:sp>
      <p:sp>
        <p:nvSpPr>
          <p:cNvPr id="421" name="Google Shape;421;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22" name="Google Shape;422;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22ca8e1d5_2_16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0" name="Google Shape;440;g3522ca8e1d5_2_16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1" name="Google Shape;441;g3522ca8e1d5_2_16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3522ca8e1d5_2_16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fondations du DEAPCM sont Connecter, Élever et Inspirer.</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Connecter : Le DEACPM s’efforce d’établir des connexions entre les participants grâce à ses réseaux afin de créer un sentiment de sécurité psychologique et d’appartenance.</a:t>
            </a:r>
            <a:endParaRPr/>
          </a:p>
          <a:p>
            <a:pPr marL="0" lvl="0" indent="0" algn="l" rtl="0">
              <a:spcBef>
                <a:spcPts val="0"/>
              </a:spcBef>
              <a:spcAft>
                <a:spcPts val="0"/>
              </a:spcAft>
              <a:buNone/>
            </a:pPr>
            <a:endParaRPr/>
          </a:p>
          <a:p>
            <a:pPr marL="0" lvl="0" indent="0" algn="l" rtl="0">
              <a:spcBef>
                <a:spcPts val="0"/>
              </a:spcBef>
              <a:spcAft>
                <a:spcPts val="0"/>
              </a:spcAft>
              <a:buNone/>
            </a:pPr>
            <a:r>
              <a:rPr lang="en-US"/>
              <a:t>Élever : Ce programme élève les participants en favorisant leur développement personnel et professionnel grâce à des discussions enrichissantes.</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Inspirer : Le DEAPCM inspire en favorisant un fort sentiment d’appartenance. Nous réunissons des personnes ayant vécu des difficultés similaires et celles qui peuvent les aider à s’élever. Le programme crée des espaces de bien-être, nourrit un profond sentiment d’appartenance pour tous les participants et défend les avantages d’un lieu de travail diversifié, équitable et inclusif.</a:t>
            </a:r>
            <a:endParaRPr/>
          </a:p>
          <a:p>
            <a:pPr marL="0" lvl="0" indent="0" algn="l" rtl="0">
              <a:spcBef>
                <a:spcPts val="0"/>
              </a:spcBef>
              <a:spcAft>
                <a:spcPts val="0"/>
              </a:spcAft>
              <a:buNone/>
            </a:pPr>
            <a:endParaRPr/>
          </a:p>
          <a:p>
            <a:pPr marL="0" lvl="0" indent="0" algn="l" rtl="0">
              <a:spcBef>
                <a:spcPts val="0"/>
              </a:spcBef>
              <a:spcAft>
                <a:spcPts val="0"/>
              </a:spcAft>
              <a:buNone/>
            </a:pPr>
            <a:r>
              <a:rPr lang="en-US"/>
              <a:t>Voici quelques témoignages de diplômés du DEAPCM qui expliquent comment ce programme les a connectés, élevés et inspirés.</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Connecter : « Le programme était… une expérience à laquelle chaque fonctionnaire devrait avoir la chance de participer. Je pense que cela ouvre vraiment les yeux – et souvent – ​​les portes. »</a:t>
            </a:r>
            <a:endParaRPr/>
          </a:p>
          <a:p>
            <a:pPr marL="0" lvl="0" indent="0" algn="l" rtl="0">
              <a:spcBef>
                <a:spcPts val="0"/>
              </a:spcBef>
              <a:spcAft>
                <a:spcPts val="0"/>
              </a:spcAft>
              <a:buNone/>
            </a:pPr>
            <a:endParaRPr/>
          </a:p>
          <a:p>
            <a:pPr marL="0" lvl="0" indent="0" algn="l" rtl="0">
              <a:spcBef>
                <a:spcPts val="0"/>
              </a:spcBef>
              <a:spcAft>
                <a:spcPts val="0"/>
              </a:spcAft>
              <a:buNone/>
            </a:pPr>
            <a:r>
              <a:rPr lang="en-US"/>
              <a:t>Élever : « Le DEAPCM m'a été très utile pour développer les compétences et la confiance nécessaires à ma progression professionnelle et à une réflexion plus stratégique. Cela a déjà porté ses fruits à bien des égards. »</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Inspirer : « Cela m'a donné du pouvoir, je sais maintenant comment naviguer dans ma progression de carrière et utiliser les outils disponibles pour accélérer le processus. »</a:t>
            </a:r>
            <a:endParaRPr/>
          </a:p>
        </p:txBody>
      </p:sp>
      <p:sp>
        <p:nvSpPr>
          <p:cNvPr id="443" name="Google Shape;443;g3522ca8e1d5_2_16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4" name="Google Shape;444;g3522ca8e1d5_2_16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62" name="Google Shape;462;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3" name="Google Shape;463;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break down the three main components of LLMC’s program, starting with the Masterclasses.</a:t>
            </a:r>
            <a:endParaRPr/>
          </a:p>
          <a:p>
            <a:pPr marL="0" lvl="0" indent="0" algn="l" rtl="0">
              <a:spcBef>
                <a:spcPts val="0"/>
              </a:spcBef>
              <a:spcAft>
                <a:spcPts val="0"/>
              </a:spcAft>
              <a:buNone/>
            </a:pPr>
            <a:endParaRPr/>
          </a:p>
          <a:p>
            <a:pPr marL="0" lvl="0" indent="0" algn="l" rtl="0">
              <a:spcBef>
                <a:spcPts val="0"/>
              </a:spcBef>
              <a:spcAft>
                <a:spcPts val="0"/>
              </a:spcAft>
              <a:buNone/>
            </a:pPr>
            <a:r>
              <a:rPr lang="en-US"/>
              <a:t>Every other week, LLMC participants will attend masterclasses led by subject matter experts specializing in critical leadership skills. All sessions are 90 minutes long, recorded, and are accompanied by a Learning Library to guide self-learning and reflection. </a:t>
            </a:r>
            <a:endParaRPr/>
          </a:p>
          <a:p>
            <a:pPr marL="0" lvl="0" indent="0" algn="l" rtl="0">
              <a:spcBef>
                <a:spcPts val="0"/>
              </a:spcBef>
              <a:spcAft>
                <a:spcPts val="0"/>
              </a:spcAft>
              <a:buNone/>
            </a:pPr>
            <a:endParaRPr/>
          </a:p>
          <a:p>
            <a:pPr marL="0" lvl="0" indent="0" algn="l" rtl="0">
              <a:spcBef>
                <a:spcPts val="0"/>
              </a:spcBef>
              <a:spcAft>
                <a:spcPts val="0"/>
              </a:spcAft>
              <a:buNone/>
            </a:pPr>
            <a:r>
              <a:rPr lang="en-US"/>
              <a:t>Masterclass topics:</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-Inclusive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-Mastering the Art of </a:t>
            </a:r>
            <a:endParaRPr/>
          </a:p>
          <a:p>
            <a:pPr marL="0" lvl="0" indent="0" algn="l" rtl="0">
              <a:spcBef>
                <a:spcPts val="0"/>
              </a:spcBef>
              <a:spcAft>
                <a:spcPts val="0"/>
              </a:spcAft>
              <a:buNone/>
            </a:pPr>
            <a:endParaRPr/>
          </a:p>
          <a:p>
            <a:pPr marL="0" lvl="0" indent="0" algn="l" rtl="0">
              <a:spcBef>
                <a:spcPts val="0"/>
              </a:spcBef>
              <a:spcAft>
                <a:spcPts val="0"/>
              </a:spcAft>
              <a:buNone/>
            </a:pPr>
            <a:r>
              <a:rPr lang="en-US"/>
              <a:t>-Negotiation</a:t>
            </a:r>
            <a:endParaRPr/>
          </a:p>
          <a:p>
            <a:pPr marL="0" lvl="0" indent="0" algn="l" rtl="0">
              <a:spcBef>
                <a:spcPts val="0"/>
              </a:spcBef>
              <a:spcAft>
                <a:spcPts val="0"/>
              </a:spcAft>
              <a:buNone/>
            </a:pPr>
            <a:endParaRPr/>
          </a:p>
          <a:p>
            <a:pPr marL="0" lvl="0" indent="0" algn="l" rtl="0">
              <a:spcBef>
                <a:spcPts val="0"/>
              </a:spcBef>
              <a:spcAft>
                <a:spcPts val="0"/>
              </a:spcAft>
              <a:buNone/>
            </a:pPr>
            <a:r>
              <a:rPr lang="en-US"/>
              <a:t>-Sponsorship and Career Building</a:t>
            </a:r>
            <a:endParaRPr/>
          </a:p>
          <a:p>
            <a:pPr marL="0" lvl="0" indent="0" algn="l" rtl="0">
              <a:spcBef>
                <a:spcPts val="0"/>
              </a:spcBef>
              <a:spcAft>
                <a:spcPts val="0"/>
              </a:spcAft>
              <a:buNone/>
            </a:pPr>
            <a:endParaRPr/>
          </a:p>
          <a:p>
            <a:pPr marL="0" lvl="0" indent="0" algn="l" rtl="0">
              <a:spcBef>
                <a:spcPts val="0"/>
              </a:spcBef>
              <a:spcAft>
                <a:spcPts val="0"/>
              </a:spcAft>
              <a:buNone/>
            </a:pPr>
            <a:r>
              <a:rPr lang="en-US"/>
              <a:t>-Diversity, Equity, Inclusion, and Accessibility: A Non-Performative Approach</a:t>
            </a:r>
            <a:endParaRPr/>
          </a:p>
          <a:p>
            <a:pPr marL="0" lvl="0" indent="0" algn="l" rtl="0">
              <a:spcBef>
                <a:spcPts val="0"/>
              </a:spcBef>
              <a:spcAft>
                <a:spcPts val="0"/>
              </a:spcAft>
              <a:buNone/>
            </a:pPr>
            <a:endParaRPr/>
          </a:p>
          <a:p>
            <a:pPr marL="0" lvl="0" indent="0" algn="l" rtl="0">
              <a:spcBef>
                <a:spcPts val="0"/>
              </a:spcBef>
              <a:spcAft>
                <a:spcPts val="0"/>
              </a:spcAft>
              <a:buNone/>
            </a:pPr>
            <a:r>
              <a:rPr lang="en-US"/>
              <a:t>-Confidence: The Science of Conquering Self-Doubt</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Regardons maintenant les trois principaux éléments du programme du DEAPCM, en commençant par les Classes de maitre.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Toutes les deux semaines, les participants du DEAPCM assisteront à des Classes de maitres animées par des experts spécialisés dans les compétences essentielles en leadership. Toutes les sessions durent 90 minutes et sont enregistrées et accompagnées d'une Bibliothèque d'apprentissage pour faciliter l'auto-apprentissage et la réflexion.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Sujets des Classes de maitre :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-Leadership inclusif</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-Maîtriser l'art de la négociation</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-Parrainage et développement de carrière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-Diversité, équité, inclusion et accessibilité : une approche non performative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-Confiance : la science pour vaincre le doute de soi</a:t>
            </a:r>
            <a:endParaRPr/>
          </a:p>
        </p:txBody>
      </p:sp>
      <p:sp>
        <p:nvSpPr>
          <p:cNvPr id="465" name="Google Shape;465;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66" name="Google Shape;466;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22ca8e1d5_0_6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6" name="Google Shape;476;g3522ca8e1d5_0_6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7" name="Google Shape;477;g3522ca8e1d5_0_6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3522ca8e1d5_0_6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Following the masterclasses are what makes LLMC truly unique, the small group Mentoring Circles.</a:t>
            </a:r>
            <a:endParaRPr/>
          </a:p>
          <a:p>
            <a:pPr marL="0" lvl="0" indent="0" algn="l" rtl="0">
              <a:spcBef>
                <a:spcPts val="0"/>
              </a:spcBef>
              <a:spcAft>
                <a:spcPts val="0"/>
              </a:spcAft>
              <a:buNone/>
            </a:pPr>
            <a:endParaRPr/>
          </a:p>
          <a:p>
            <a:pPr marL="0" lvl="0" indent="0" algn="l" rtl="0">
              <a:spcBef>
                <a:spcPts val="0"/>
              </a:spcBef>
              <a:spcAft>
                <a:spcPts val="0"/>
              </a:spcAft>
              <a:buNone/>
            </a:pPr>
            <a:r>
              <a:rPr lang="en-US"/>
              <a:t>On alternate weeks from masterclasses, LLMC participants meet with their circle for 90 minutes.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circle format offers a confidential and supportive environment for members to learn from one another's experiences and perspectives with the support of discussion guides. The guides are designed to complement and enhance the masterclasses, providing hands-on tools to support participants in overcoming barriers.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Participating in your circle will give you more time to explore the leadership topics studied in the masterclasses, further expanding your knowledge and practical skills.</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Suite aux Classes de maitres sont les Cercles de mentorat, l’élément qui fait que le DEAPCM soit vraiment unique. </a:t>
            </a:r>
            <a:endParaRPr/>
          </a:p>
          <a:p>
            <a:pPr marL="0" lvl="0" indent="0" algn="l" rtl="0">
              <a:spcBef>
                <a:spcPts val="0"/>
              </a:spcBef>
              <a:spcAft>
                <a:spcPts val="0"/>
              </a:spcAft>
              <a:buNone/>
            </a:pPr>
            <a:endParaRPr/>
          </a:p>
          <a:p>
            <a:pPr marL="0" lvl="0" indent="0" algn="l" rtl="0">
              <a:spcBef>
                <a:spcPts val="0"/>
              </a:spcBef>
              <a:spcAft>
                <a:spcPts val="0"/>
              </a:spcAft>
              <a:buNone/>
            </a:pPr>
            <a:r>
              <a:rPr lang="en-US"/>
              <a:t>En alternance avec les Classes de maitre, les participants du DEAPCM rencontrent leurs Cercles pendant 90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Le format Cercle offre un environnement confidentiel et encourageant où les membres peuvent s'enrichir des expériences et des points de vue des autres, grâce à des guides de discussion. Ces guides sont conçus pour compléter et enrichir les Classes de maitre en fournissant des outils pratiques pour aider les participants à surmonter les obstacles.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Participer à votre Cercle vous donnera plus de temps pour explorer les sujets de leadership abordés lors des Classes de maitre, approfondissant ainsi vos connaissances et vos compétences pratiques.</a:t>
            </a:r>
            <a:endParaRPr/>
          </a:p>
        </p:txBody>
      </p:sp>
      <p:sp>
        <p:nvSpPr>
          <p:cNvPr id="479" name="Google Shape;479;g3522ca8e1d5_0_6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80" name="Google Shape;480;g3522ca8e1d5_0_6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22ca8e1d5_4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Before we begin today’s meeting, let's do a check-in. The intent of LLMC is to have safe conversations about important subjects that will help transform the Federal Public Service by creating diverse and inclusive, psychologically safer workplaces.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The subjects may be difficult for some people to discuss. If at any point during this event you feel that you need to step away, you may leave to protect your mental health.</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Your health comes first.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If you need to talk to someone, whether before, during, or after the event, there is support available to you 24/7.</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Please note the contact information on this slide and in the chat.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Now let’s allow some time to reflect during our land acknowledgement.</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179" name="Google Shape;179;g3522ca8e1d5_4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522ca8e1d5_0_7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0" name="Google Shape;490;g3522ca8e1d5_0_7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1" name="Google Shape;491;g3522ca8e1d5_0_7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3522ca8e1d5_0_7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these two main components of LLMC are the Lounges.</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to LLMC’s core programming, we offer a weekly, one-hour LLMC Lounge as an optional opportunity to expand your network of supportive mentors beyond your circle.</a:t>
            </a:r>
            <a:endParaRPr/>
          </a:p>
          <a:p>
            <a:pPr marL="0" lvl="0" indent="0" algn="l" rtl="0">
              <a:spcBef>
                <a:spcPts val="0"/>
              </a:spcBef>
              <a:spcAft>
                <a:spcPts val="0"/>
              </a:spcAft>
              <a:buNone/>
            </a:pPr>
            <a:endParaRPr/>
          </a:p>
          <a:p>
            <a:pPr marL="0" lvl="0" indent="0" algn="l" rtl="0">
              <a:spcBef>
                <a:spcPts val="0"/>
              </a:spcBef>
              <a:spcAft>
                <a:spcPts val="0"/>
              </a:spcAft>
              <a:buNone/>
            </a:pPr>
            <a:r>
              <a:rPr lang="en-US"/>
              <a:t>Open to all participants, LLMC Lounges: </a:t>
            </a:r>
            <a:endParaRPr/>
          </a:p>
          <a:p>
            <a:pPr marL="0" lvl="0" indent="0" algn="l" rtl="0">
              <a:spcBef>
                <a:spcPts val="0"/>
              </a:spcBef>
              <a:spcAft>
                <a:spcPts val="0"/>
              </a:spcAft>
              <a:buNone/>
            </a:pPr>
            <a:endParaRPr/>
          </a:p>
          <a:p>
            <a:pPr marL="0" lvl="0" indent="0" algn="l" rtl="0">
              <a:spcBef>
                <a:spcPts val="0"/>
              </a:spcBef>
              <a:spcAft>
                <a:spcPts val="0"/>
              </a:spcAft>
              <a:buNone/>
            </a:pPr>
            <a:r>
              <a:rPr lang="en-US"/>
              <a:t>-Follow an open-ended format;</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-Facilitate reflection on small group experiences; and</a:t>
            </a:r>
            <a:endParaRPr/>
          </a:p>
          <a:p>
            <a:pPr marL="0" lvl="0" indent="0" algn="l" rtl="0">
              <a:spcBef>
                <a:spcPts val="0"/>
              </a:spcBef>
              <a:spcAft>
                <a:spcPts val="0"/>
              </a:spcAft>
              <a:buNone/>
            </a:pPr>
            <a:endParaRPr/>
          </a:p>
          <a:p>
            <a:pPr marL="0" lvl="0" indent="0" algn="l" rtl="0">
              <a:spcBef>
                <a:spcPts val="0"/>
              </a:spcBef>
              <a:spcAft>
                <a:spcPts val="0"/>
              </a:spcAft>
              <a:buNone/>
            </a:pPr>
            <a:r>
              <a:rPr lang="en-US"/>
              <a:t>-Provide an additional opportunity to connect with masterclass teachers.</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En plus de ces deux principaux éléments du DEAPCM, il y a aussi les Salons.</a:t>
            </a:r>
            <a:endParaRPr/>
          </a:p>
          <a:p>
            <a:pPr marL="0" lvl="0" indent="0" algn="l" rtl="0">
              <a:spcBef>
                <a:spcPts val="0"/>
              </a:spcBef>
              <a:spcAft>
                <a:spcPts val="0"/>
              </a:spcAft>
              <a:buNone/>
            </a:pPr>
            <a:endParaRPr/>
          </a:p>
          <a:p>
            <a:pPr marL="0" lvl="0" indent="0" algn="l" rtl="0">
              <a:spcBef>
                <a:spcPts val="0"/>
              </a:spcBef>
              <a:spcAft>
                <a:spcPts val="0"/>
              </a:spcAft>
              <a:buNone/>
            </a:pPr>
            <a:r>
              <a:rPr lang="en-US"/>
              <a:t>En plus de la programmation de base du DEAPCM, nous offrons un Salon DEAPCM hebdomadaire d'une heure, une occasion facultative d'élargir votre réseau de mentors de soutien au-delà de votre Cercle.</a:t>
            </a:r>
            <a:endParaRPr/>
          </a:p>
          <a:p>
            <a:pPr marL="0" lvl="0" indent="0" algn="l" rtl="0">
              <a:spcBef>
                <a:spcPts val="0"/>
              </a:spcBef>
              <a:spcAft>
                <a:spcPts val="0"/>
              </a:spcAft>
              <a:buNone/>
            </a:pPr>
            <a:endParaRPr/>
          </a:p>
          <a:p>
            <a:pPr marL="0" lvl="0" indent="0" algn="l" rtl="0">
              <a:spcBef>
                <a:spcPts val="0"/>
              </a:spcBef>
              <a:spcAft>
                <a:spcPts val="0"/>
              </a:spcAft>
              <a:buNone/>
            </a:pPr>
            <a:r>
              <a:rPr lang="en-US"/>
              <a:t>Ouvert à tous les participants, les Salons DEAPCM :</a:t>
            </a:r>
            <a:endParaRPr/>
          </a:p>
          <a:p>
            <a:pPr marL="0" lvl="0" indent="0" algn="l" rtl="0">
              <a:spcBef>
                <a:spcPts val="0"/>
              </a:spcBef>
              <a:spcAft>
                <a:spcPts val="0"/>
              </a:spcAft>
              <a:buNone/>
            </a:pPr>
            <a:r>
              <a:rPr lang="en-US"/>
              <a:t>-Suivent un format ouvert</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-Facilitent la réflexion sur les expériences en petits groupes de Cercle</a:t>
            </a:r>
            <a:endParaRPr/>
          </a:p>
          <a:p>
            <a:pPr marL="0" lvl="0" indent="0" algn="l" rtl="0">
              <a:spcBef>
                <a:spcPts val="0"/>
              </a:spcBef>
              <a:spcAft>
                <a:spcPts val="0"/>
              </a:spcAft>
              <a:buNone/>
            </a:pPr>
            <a:endParaRPr/>
          </a:p>
          <a:p>
            <a:pPr marL="0" lvl="0" indent="0" algn="l" rtl="0">
              <a:spcBef>
                <a:spcPts val="0"/>
              </a:spcBef>
              <a:spcAft>
                <a:spcPts val="0"/>
              </a:spcAft>
              <a:buNone/>
            </a:pPr>
            <a:r>
              <a:rPr lang="en-US"/>
              <a:t>-Offrent une occasion supplémentaire de se connecter avec les professeurs des Classes de maître.</a:t>
            </a:r>
            <a:endParaRPr/>
          </a:p>
        </p:txBody>
      </p:sp>
      <p:sp>
        <p:nvSpPr>
          <p:cNvPr id="493" name="Google Shape;493;g3522ca8e1d5_0_7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4" name="Google Shape;494;g3522ca8e1d5_0_7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4" name="Google Shape;504;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5" name="Google Shape;505;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now that we understand LLMC and its unique offerings, I want to take this opportunity to review the 2025 LLMC Program Schedule with you so you have a better idea of how this can fit into your schedule. </a:t>
            </a:r>
            <a:endParaRPr/>
          </a:p>
          <a:p>
            <a:pPr marL="0" lvl="0" indent="0" algn="l" rtl="0">
              <a:spcBef>
                <a:spcPts val="0"/>
              </a:spcBef>
              <a:spcAft>
                <a:spcPts val="0"/>
              </a:spcAft>
              <a:buNone/>
            </a:pPr>
            <a:endParaRPr/>
          </a:p>
          <a:p>
            <a:pPr marL="0" lvl="0" indent="0" algn="l" rtl="0">
              <a:spcBef>
                <a:spcPts val="0"/>
              </a:spcBef>
              <a:spcAft>
                <a:spcPts val="0"/>
              </a:spcAft>
              <a:buNone/>
            </a:pPr>
            <a:r>
              <a:rPr lang="en-US"/>
              <a:t>-LLMC 2025 takes place over 10 weeks from September to December.</a:t>
            </a:r>
            <a:endParaRPr/>
          </a:p>
          <a:p>
            <a:pPr marL="0" lvl="0" indent="0" algn="l" rtl="0">
              <a:spcBef>
                <a:spcPts val="0"/>
              </a:spcBef>
              <a:spcAft>
                <a:spcPts val="0"/>
              </a:spcAft>
              <a:buNone/>
            </a:pPr>
            <a:endParaRPr/>
          </a:p>
          <a:p>
            <a:pPr marL="0" lvl="0" indent="0" algn="l" rtl="0">
              <a:spcBef>
                <a:spcPts val="0"/>
              </a:spcBef>
              <a:spcAft>
                <a:spcPts val="0"/>
              </a:spcAft>
              <a:buNone/>
            </a:pPr>
            <a:r>
              <a:rPr lang="en-US"/>
              <a:t>-Every participant is matched into a small group known as a “Mentoring Circle” with 6-10 other members.</a:t>
            </a:r>
            <a:endParaRPr/>
          </a:p>
          <a:p>
            <a:pPr marL="0" lvl="0" indent="0" algn="l" rtl="0">
              <a:spcBef>
                <a:spcPts val="0"/>
              </a:spcBef>
              <a:spcAft>
                <a:spcPts val="0"/>
              </a:spcAft>
              <a:buNone/>
            </a:pPr>
            <a:endParaRPr/>
          </a:p>
          <a:p>
            <a:pPr marL="0" lvl="0" indent="0" algn="l" rtl="0">
              <a:spcBef>
                <a:spcPts val="0"/>
              </a:spcBef>
              <a:spcAft>
                <a:spcPts val="0"/>
              </a:spcAft>
              <a:buNone/>
            </a:pPr>
            <a:r>
              <a:rPr lang="en-US"/>
              <a:t>-Your participation will include weekly alternating virtual circle sessions with your group and Masterclasses on critical leadership skills.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also great networking opportunities happening outside your circle. This includes optional virtual Weekly Lounges and in-person regional events.</a:t>
            </a:r>
            <a:endParaRPr/>
          </a:p>
          <a:p>
            <a:pPr marL="0" lvl="0" indent="0" algn="l" rtl="0">
              <a:spcBef>
                <a:spcPts val="0"/>
              </a:spcBef>
              <a:spcAft>
                <a:spcPts val="0"/>
              </a:spcAft>
              <a:buNone/>
            </a:pPr>
            <a:endParaRPr/>
          </a:p>
          <a:p>
            <a:pPr marL="0" lvl="0" indent="0" algn="l" rtl="0">
              <a:spcBef>
                <a:spcPts val="0"/>
              </a:spcBef>
              <a:spcAft>
                <a:spcPts val="0"/>
              </a:spcAft>
              <a:buNone/>
            </a:pPr>
            <a:r>
              <a:rPr lang="en-US"/>
              <a:t>-Graduation from LLMC will take place March 17, 2026</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-Participation in LLMC only requires 1.5 hours of your time per week with the option invest up to 2.5 hours per week by participating in the Lounges. No other program can offer you so much for so little of your time.</a:t>
            </a:r>
            <a:endParaRPr/>
          </a:p>
        </p:txBody>
      </p:sp>
      <p:sp>
        <p:nvSpPr>
          <p:cNvPr id="507" name="Google Shape;507;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8" name="Google Shape;508;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522ca8e1d5_2_2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47" name="Google Shape;547;g3522ca8e1d5_2_2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48" name="Google Shape;548;g3522ca8e1d5_2_2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3522ca8e1d5_2_2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Maintenant que nous comprenons le DEAPCM et ses offres uniques, je souhaite profiter de cette occasion pour passer en revue avec vous le calendrier du programme DEAPM 2025 afin que vous ayez une meilleure idée de la façon dont cela peut s'intégrer à votre calendrier.</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 DEAPCM 2025 se déroule sur 10 semaines, de septembre à décembre.</a:t>
            </a:r>
            <a:endParaRPr/>
          </a:p>
          <a:p>
            <a:pPr marL="0" lvl="0" indent="0" algn="l" rtl="0">
              <a:spcBef>
                <a:spcPts val="0"/>
              </a:spcBef>
              <a:spcAft>
                <a:spcPts val="0"/>
              </a:spcAft>
              <a:buNone/>
            </a:pPr>
            <a:r>
              <a:rPr lang="en-US"/>
              <a:t>Chaque participant est placé dans un petit groupe appelé un « Cercle de mentorat » composé de 6 à 10 autres membres.</a:t>
            </a:r>
            <a:endParaRPr/>
          </a:p>
          <a:p>
            <a:pPr marL="0" lvl="0" indent="0" algn="l" rtl="0">
              <a:spcBef>
                <a:spcPts val="0"/>
              </a:spcBef>
              <a:spcAft>
                <a:spcPts val="0"/>
              </a:spcAft>
              <a:buNone/>
            </a:pPr>
            <a:endParaRPr/>
          </a:p>
          <a:p>
            <a:pPr marL="0" lvl="0" indent="0" algn="l" rtl="0">
              <a:spcBef>
                <a:spcPts val="0"/>
              </a:spcBef>
              <a:spcAft>
                <a:spcPts val="0"/>
              </a:spcAft>
              <a:buNone/>
            </a:pPr>
            <a:r>
              <a:rPr lang="en-US"/>
              <a:t>-Votre participation comprendra des séances virtuelles hebdomadaires en alternance avec votre groupe et des Classes de maitre sur les compétences essentielles en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-D'excellentes opportunités de réseautage sont également offertes en dehors de votre Cercle, notamment des Salons hebdomadaires virtuels facultatifs et des événements régionaux en personne.</a:t>
            </a:r>
            <a:endParaRPr/>
          </a:p>
          <a:p>
            <a:pPr marL="0" lvl="0" indent="0" algn="l" rtl="0">
              <a:spcBef>
                <a:spcPts val="0"/>
              </a:spcBef>
              <a:spcAft>
                <a:spcPts val="0"/>
              </a:spcAft>
              <a:buNone/>
            </a:pPr>
            <a:endParaRPr/>
          </a:p>
          <a:p>
            <a:pPr marL="0" lvl="0" indent="0" algn="l" rtl="0">
              <a:spcBef>
                <a:spcPts val="0"/>
              </a:spcBef>
              <a:spcAft>
                <a:spcPts val="0"/>
              </a:spcAft>
              <a:buNone/>
            </a:pPr>
            <a:r>
              <a:rPr lang="en-US"/>
              <a:t>-La remise des diplômes du LLMC aura lieu le 17 mars 2026.</a:t>
            </a:r>
            <a:endParaRPr/>
          </a:p>
          <a:p>
            <a:pPr marL="0" lvl="0" indent="0" algn="l" rtl="0">
              <a:spcBef>
                <a:spcPts val="0"/>
              </a:spcBef>
              <a:spcAft>
                <a:spcPts val="0"/>
              </a:spcAft>
              <a:buNone/>
            </a:pPr>
            <a:endParaRPr/>
          </a:p>
          <a:p>
            <a:pPr marL="0" lvl="0" indent="0" algn="l" rtl="0">
              <a:spcBef>
                <a:spcPts val="0"/>
              </a:spcBef>
              <a:spcAft>
                <a:spcPts val="0"/>
              </a:spcAft>
              <a:buNone/>
            </a:pPr>
            <a:r>
              <a:rPr lang="en-US"/>
              <a:t>-La participation au DEAPCM ne nécessite qu'une heure et demie de votre temps par semaine, avec la possibilité d'investir jusqu'à 2 heures et demie par semaine en participant aux Salons. Aucun autre programme ne vous offre autant de possibilités en si peu de temps.</a:t>
            </a:r>
            <a:endParaRPr/>
          </a:p>
        </p:txBody>
      </p:sp>
      <p:sp>
        <p:nvSpPr>
          <p:cNvPr id="550" name="Google Shape;550;g3522ca8e1d5_2_2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51" name="Google Shape;551;g3522ca8e1d5_2_2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90" name="Google Shape;590;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91" name="Google Shape;591;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Is there a fee to participate in the LLMC program?</a:t>
            </a:r>
            <a:endParaRPr/>
          </a:p>
          <a:p>
            <a:pPr marL="0" lvl="0" indent="0" algn="l" rtl="0">
              <a:spcBef>
                <a:spcPts val="0"/>
              </a:spcBef>
              <a:spcAft>
                <a:spcPts val="0"/>
              </a:spcAft>
              <a:buNone/>
            </a:pPr>
            <a:r>
              <a:rPr lang="en-US"/>
              <a:t>The program is free and open to all members of the Federal Public Service,</a:t>
            </a:r>
            <a:endParaRPr/>
          </a:p>
          <a:p>
            <a:pPr marL="0" lvl="0" indent="0" algn="l" rtl="0">
              <a:spcBef>
                <a:spcPts val="0"/>
              </a:spcBef>
              <a:spcAft>
                <a:spcPts val="0"/>
              </a:spcAft>
              <a:buNone/>
            </a:pPr>
            <a:r>
              <a:rPr lang="en-US"/>
              <a:t>the Defence Team, and Crown Corporations.</a:t>
            </a:r>
            <a:endParaRPr/>
          </a:p>
          <a:p>
            <a:pPr marL="0" lvl="0" indent="0" algn="l" rtl="0">
              <a:spcBef>
                <a:spcPts val="0"/>
              </a:spcBef>
              <a:spcAft>
                <a:spcPts val="0"/>
              </a:spcAft>
              <a:buNone/>
            </a:pPr>
            <a:endParaRPr/>
          </a:p>
          <a:p>
            <a:pPr marL="0" lvl="0" indent="0" algn="l" rtl="0">
              <a:spcBef>
                <a:spcPts val="0"/>
              </a:spcBef>
              <a:spcAft>
                <a:spcPts val="0"/>
              </a:spcAft>
              <a:buNone/>
            </a:pPr>
            <a:r>
              <a:rPr lang="en-US"/>
              <a:t>How will my circle date and time be determined?</a:t>
            </a:r>
            <a:endParaRPr/>
          </a:p>
          <a:p>
            <a:pPr marL="0" lvl="0" indent="0" algn="l" rtl="0">
              <a:spcBef>
                <a:spcPts val="0"/>
              </a:spcBef>
              <a:spcAft>
                <a:spcPts val="0"/>
              </a:spcAft>
              <a:buNone/>
            </a:pPr>
            <a:r>
              <a:rPr lang="en-US"/>
              <a:t>We will assign each member to a Circle based upon the preference indicated on the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I want to join a circle. Will I get a mentor?</a:t>
            </a:r>
            <a:endParaRPr/>
          </a:p>
          <a:p>
            <a:pPr marL="0" lvl="0" indent="0" algn="l" rtl="0">
              <a:spcBef>
                <a:spcPts val="0"/>
              </a:spcBef>
              <a:spcAft>
                <a:spcPts val="0"/>
              </a:spcAft>
              <a:buNone/>
            </a:pPr>
            <a:r>
              <a:rPr lang="en-US"/>
              <a:t>In your Circle, there will be opportunities to network and seek mentorship. However, LLMC does not contain a formal mentoring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Do I need my managers approval to participate?</a:t>
            </a:r>
            <a:endParaRPr/>
          </a:p>
          <a:p>
            <a:pPr marL="0" lvl="0" indent="0" algn="l" rtl="0">
              <a:spcBef>
                <a:spcPts val="0"/>
              </a:spcBef>
              <a:spcAft>
                <a:spcPts val="0"/>
              </a:spcAft>
              <a:buNone/>
            </a:pPr>
            <a:r>
              <a:rPr lang="en-US"/>
              <a:t>Yes, full engagement leads to the best outcomes for everyone and that is why</a:t>
            </a:r>
            <a:endParaRPr/>
          </a:p>
          <a:p>
            <a:pPr marL="0" lvl="0" indent="0" algn="l" rtl="0">
              <a:spcBef>
                <a:spcPts val="0"/>
              </a:spcBef>
              <a:spcAft>
                <a:spcPts val="0"/>
              </a:spcAft>
              <a:buNone/>
            </a:pPr>
            <a:r>
              <a:rPr lang="en-US"/>
              <a:t>we expect your full participation during Circle sessions and that your</a:t>
            </a:r>
            <a:endParaRPr/>
          </a:p>
          <a:p>
            <a:pPr marL="0" lvl="0" indent="0" algn="l" rtl="0">
              <a:spcBef>
                <a:spcPts val="0"/>
              </a:spcBef>
              <a:spcAft>
                <a:spcPts val="0"/>
              </a:spcAft>
              <a:buNone/>
            </a:pPr>
            <a:r>
              <a:rPr lang="en-US"/>
              <a:t>manager approves. If this is a barrier, please contact us.</a:t>
            </a:r>
            <a:endParaRPr/>
          </a:p>
          <a:p>
            <a:pPr marL="0" lvl="0" indent="0" algn="l" rtl="0">
              <a:spcBef>
                <a:spcPts val="0"/>
              </a:spcBef>
              <a:spcAft>
                <a:spcPts val="0"/>
              </a:spcAft>
              <a:buNone/>
            </a:pPr>
            <a:endParaRPr/>
          </a:p>
          <a:p>
            <a:pPr marL="0" lvl="0" indent="0" algn="l" rtl="0">
              <a:spcBef>
                <a:spcPts val="0"/>
              </a:spcBef>
              <a:spcAft>
                <a:spcPts val="0"/>
              </a:spcAft>
              <a:buNone/>
            </a:pPr>
            <a:r>
              <a:rPr lang="en-US"/>
              <a:t>Will french-only circles be available?</a:t>
            </a:r>
            <a:endParaRPr/>
          </a:p>
          <a:p>
            <a:pPr marL="0" lvl="0" indent="0" algn="l" rtl="0">
              <a:spcBef>
                <a:spcPts val="0"/>
              </a:spcBef>
              <a:spcAft>
                <a:spcPts val="0"/>
              </a:spcAft>
              <a:buNone/>
            </a:pPr>
            <a:r>
              <a:rPr lang="en-US"/>
              <a:t>Circles will be available in both official languages. In the application process, we ask you to select if you’d like your Circle to be in English or French.</a:t>
            </a:r>
            <a:endParaRPr/>
          </a:p>
          <a:p>
            <a:pPr marL="0" lvl="0" indent="0" algn="l" rtl="0">
              <a:spcBef>
                <a:spcPts val="0"/>
              </a:spcBef>
              <a:spcAft>
                <a:spcPts val="0"/>
              </a:spcAft>
              <a:buNone/>
            </a:pPr>
            <a:endParaRPr/>
          </a:p>
          <a:p>
            <a:pPr marL="0" lvl="0" indent="0" algn="l" rtl="0">
              <a:spcBef>
                <a:spcPts val="0"/>
              </a:spcBef>
              <a:spcAft>
                <a:spcPts val="0"/>
              </a:spcAft>
              <a:buNone/>
            </a:pPr>
            <a:r>
              <a:rPr lang="en-US"/>
              <a:t>What is the time commitment required to participate in LLMC?</a:t>
            </a:r>
            <a:endParaRPr/>
          </a:p>
          <a:p>
            <a:pPr marL="0" lvl="0" indent="0" algn="l" rtl="0">
              <a:spcBef>
                <a:spcPts val="0"/>
              </a:spcBef>
              <a:spcAft>
                <a:spcPts val="0"/>
              </a:spcAft>
              <a:buNone/>
            </a:pPr>
            <a:r>
              <a:rPr lang="en-US"/>
              <a:t>The minimum time commitment required to participate in LLMC is 1.5 hours per week. If you decide to attend the optional LLMC Lounges this increases</a:t>
            </a:r>
            <a:endParaRPr/>
          </a:p>
          <a:p>
            <a:pPr marL="0" lvl="0" indent="0" algn="l" rtl="0">
              <a:spcBef>
                <a:spcPts val="0"/>
              </a:spcBef>
              <a:spcAft>
                <a:spcPts val="0"/>
              </a:spcAft>
              <a:buNone/>
            </a:pPr>
            <a:r>
              <a:rPr lang="en-US"/>
              <a:t>your participation to 2.5 hours per week.</a:t>
            </a:r>
            <a:endParaRPr/>
          </a:p>
        </p:txBody>
      </p:sp>
      <p:sp>
        <p:nvSpPr>
          <p:cNvPr id="593" name="Google Shape;593;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94" name="Google Shape;594;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522ca8e1d5_2_25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14" name="Google Shape;614;g3522ca8e1d5_2_25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15" name="Google Shape;615;g3522ca8e1d5_2_25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3522ca8e1d5_2_25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Est-ce qu’il y a un coût pour participer au DEAPCM?</a:t>
            </a:r>
            <a:endParaRPr/>
          </a:p>
          <a:p>
            <a:pPr marL="0" lvl="0" indent="0" algn="l" rtl="0">
              <a:spcBef>
                <a:spcPts val="0"/>
              </a:spcBef>
              <a:spcAft>
                <a:spcPts val="0"/>
              </a:spcAft>
              <a:buNone/>
            </a:pPr>
            <a:r>
              <a:rPr lang="en-US"/>
              <a:t>Le programme est gratuit et ouvert à tous les membres de la fonction publique fédérale, de l’équipe de la défense et des Sociétés de la Couronne.</a:t>
            </a:r>
            <a:endParaRPr/>
          </a:p>
          <a:p>
            <a:pPr marL="0" lvl="0" indent="0" algn="l" rtl="0">
              <a:spcBef>
                <a:spcPts val="0"/>
              </a:spcBef>
              <a:spcAft>
                <a:spcPts val="0"/>
              </a:spcAft>
              <a:buNone/>
            </a:pPr>
            <a:endParaRPr/>
          </a:p>
          <a:p>
            <a:pPr marL="0" lvl="0" indent="0" algn="l" rtl="0">
              <a:spcBef>
                <a:spcPts val="0"/>
              </a:spcBef>
              <a:spcAft>
                <a:spcPts val="0"/>
              </a:spcAft>
              <a:buNone/>
            </a:pPr>
            <a:r>
              <a:rPr lang="en-US"/>
              <a:t>Comment la date et l'heure de mon Cercle seront-elles déterminées?</a:t>
            </a:r>
            <a:endParaRPr/>
          </a:p>
          <a:p>
            <a:pPr marL="0" lvl="0" indent="0" algn="l" rtl="0">
              <a:spcBef>
                <a:spcPts val="0"/>
              </a:spcBef>
              <a:spcAft>
                <a:spcPts val="0"/>
              </a:spcAft>
              <a:buNone/>
            </a:pPr>
            <a:r>
              <a:rPr lang="en-US"/>
              <a:t>Nous assignerons chaque membre à un cercle en fonction de la préférence indiquée sur leur demande.</a:t>
            </a:r>
            <a:endParaRPr/>
          </a:p>
          <a:p>
            <a:pPr marL="0" lvl="0" indent="0" algn="l" rtl="0">
              <a:spcBef>
                <a:spcPts val="0"/>
              </a:spcBef>
              <a:spcAft>
                <a:spcPts val="0"/>
              </a:spcAft>
              <a:buNone/>
            </a:pPr>
            <a:endParaRPr/>
          </a:p>
          <a:p>
            <a:pPr marL="0" lvl="0" indent="0" algn="l" rtl="0">
              <a:spcBef>
                <a:spcPts val="0"/>
              </a:spcBef>
              <a:spcAft>
                <a:spcPts val="0"/>
              </a:spcAft>
              <a:buNone/>
            </a:pPr>
            <a:r>
              <a:rPr lang="en-US"/>
              <a:t>J'aimerais me joindre à un Cercle. Est-ce que j'aurai un mentor?</a:t>
            </a:r>
            <a:endParaRPr/>
          </a:p>
          <a:p>
            <a:pPr marL="0" lvl="0" indent="0" algn="l" rtl="0">
              <a:spcBef>
                <a:spcPts val="0"/>
              </a:spcBef>
              <a:spcAft>
                <a:spcPts val="0"/>
              </a:spcAft>
              <a:buNone/>
            </a:pPr>
            <a:r>
              <a:rPr lang="en-US"/>
              <a:t>Dans votre Cercle, vous aurez l'occasion de réseauter et de chercher du mentorat. Cependant, le DEAPCM ne contient pas de processus de mentorat formel.</a:t>
            </a:r>
            <a:endParaRPr/>
          </a:p>
          <a:p>
            <a:pPr marL="0" lvl="0" indent="0" algn="l" rtl="0">
              <a:spcBef>
                <a:spcPts val="0"/>
              </a:spcBef>
              <a:spcAft>
                <a:spcPts val="0"/>
              </a:spcAft>
              <a:buNone/>
            </a:pPr>
            <a:endParaRPr/>
          </a:p>
          <a:p>
            <a:pPr marL="0" lvl="0" indent="0" algn="l" rtl="0">
              <a:spcBef>
                <a:spcPts val="0"/>
              </a:spcBef>
              <a:spcAft>
                <a:spcPts val="0"/>
              </a:spcAft>
              <a:buNone/>
            </a:pPr>
            <a:r>
              <a:rPr lang="en-US"/>
              <a:t>Ai-je besoin de l'approbation de mon gestionnaire pour participer?</a:t>
            </a:r>
            <a:endParaRPr/>
          </a:p>
          <a:p>
            <a:pPr marL="0" lvl="0" indent="0" algn="l" rtl="0">
              <a:spcBef>
                <a:spcPts val="0"/>
              </a:spcBef>
              <a:spcAft>
                <a:spcPts val="0"/>
              </a:spcAft>
              <a:buNone/>
            </a:pPr>
            <a:r>
              <a:rPr lang="en-US"/>
              <a:t>Oui, un engagement total mène aux meilleurs résultats pour tout le monde et c'est pourquoi nous attendons votre pleine participation aux séances du Cercle et que votre gestionnaire l'approuve. Si cela constitue un obstacle, veuillez nous contacter.</a:t>
            </a:r>
            <a:endParaRPr/>
          </a:p>
          <a:p>
            <a:pPr marL="0" lvl="0" indent="0" algn="l" rtl="0">
              <a:spcBef>
                <a:spcPts val="0"/>
              </a:spcBef>
              <a:spcAft>
                <a:spcPts val="0"/>
              </a:spcAft>
              <a:buNone/>
            </a:pPr>
            <a:endParaRPr/>
          </a:p>
          <a:p>
            <a:pPr marL="0" lvl="0" indent="0" algn="l" rtl="0">
              <a:spcBef>
                <a:spcPts val="0"/>
              </a:spcBef>
              <a:spcAft>
                <a:spcPts val="0"/>
              </a:spcAft>
              <a:buNone/>
            </a:pPr>
            <a:r>
              <a:rPr lang="en-US"/>
              <a:t>Les Cercles uniquement en français seront-ils disponibles?</a:t>
            </a:r>
            <a:endParaRPr/>
          </a:p>
          <a:p>
            <a:pPr marL="0" lvl="0" indent="0" algn="l" rtl="0">
              <a:spcBef>
                <a:spcPts val="0"/>
              </a:spcBef>
              <a:spcAft>
                <a:spcPts val="0"/>
              </a:spcAft>
              <a:buNone/>
            </a:pPr>
            <a:r>
              <a:rPr lang="en-US"/>
              <a:t>Les Cercles seront disponibles dans les deux langues officielles. Lors du processus d’inscription, nous vous demandons de choisir si vous voulez que votre Cercle soit en anglais ou en français.</a:t>
            </a:r>
            <a:endParaRPr/>
          </a:p>
          <a:p>
            <a:pPr marL="0" lvl="0" indent="0" algn="l" rtl="0">
              <a:spcBef>
                <a:spcPts val="0"/>
              </a:spcBef>
              <a:spcAft>
                <a:spcPts val="0"/>
              </a:spcAft>
              <a:buNone/>
            </a:pPr>
            <a:endParaRPr/>
          </a:p>
          <a:p>
            <a:pPr marL="0" lvl="0" indent="0" algn="l" rtl="0">
              <a:spcBef>
                <a:spcPts val="0"/>
              </a:spcBef>
              <a:spcAft>
                <a:spcPts val="0"/>
              </a:spcAft>
              <a:buNone/>
            </a:pPr>
            <a:r>
              <a:rPr lang="en-US"/>
              <a:t>Quel est le temps d'engagement requis pour participer au DEAPCM?</a:t>
            </a:r>
            <a:endParaRPr/>
          </a:p>
          <a:p>
            <a:pPr marL="0" lvl="0" indent="0" algn="l" rtl="0">
              <a:spcBef>
                <a:spcPts val="0"/>
              </a:spcBef>
              <a:spcAft>
                <a:spcPts val="0"/>
              </a:spcAft>
              <a:buNone/>
            </a:pPr>
            <a:r>
              <a:rPr lang="en-US"/>
              <a:t>L'engagement de temps minimum requis pour participer au DEAPCM est de 1,5 heure par semaine. Si vous décidez de participer aux Salons DEAPCM facultatifs, cela augmente votre participation à 2,5 heures par semaine.</a:t>
            </a:r>
            <a:endParaRPr/>
          </a:p>
        </p:txBody>
      </p:sp>
      <p:sp>
        <p:nvSpPr>
          <p:cNvPr id="617" name="Google Shape;617;g3522ca8e1d5_2_25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18" name="Google Shape;618;g3522ca8e1d5_2_25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26" name="Google Shape;626;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27" name="Google Shape;627;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Join us in LLMC - The Doors Are Open! </a:t>
            </a:r>
            <a:endParaRPr/>
          </a:p>
          <a:p>
            <a:pPr marL="0" lvl="0" indent="0" algn="l" rtl="0">
              <a:spcBef>
                <a:spcPts val="0"/>
              </a:spcBef>
              <a:spcAft>
                <a:spcPts val="0"/>
              </a:spcAft>
              <a:buNone/>
            </a:pPr>
            <a:endParaRPr/>
          </a:p>
          <a:p>
            <a:pPr marL="0" lvl="0" indent="0" algn="l" rtl="0">
              <a:spcBef>
                <a:spcPts val="0"/>
              </a:spcBef>
              <a:spcAft>
                <a:spcPts val="0"/>
              </a:spcAft>
              <a:buNone/>
            </a:pPr>
            <a:r>
              <a:rPr lang="en-US"/>
              <a:t>The QR code on this screen will lead you to the LLMC 2025 registration form. </a:t>
            </a:r>
            <a:endParaRPr/>
          </a:p>
          <a:p>
            <a:pPr marL="0" lvl="0" indent="0" algn="l" rtl="0">
              <a:spcBef>
                <a:spcPts val="0"/>
              </a:spcBef>
              <a:spcAft>
                <a:spcPts val="0"/>
              </a:spcAft>
              <a:buNone/>
            </a:pPr>
            <a:endParaRPr/>
          </a:p>
          <a:p>
            <a:pPr marL="0" lvl="0" indent="0" algn="l" rtl="0">
              <a:spcBef>
                <a:spcPts val="0"/>
              </a:spcBef>
              <a:spcAft>
                <a:spcPts val="0"/>
              </a:spcAft>
              <a:buNone/>
            </a:pPr>
            <a:r>
              <a:rPr lang="en-US"/>
              <a:t>Leadership is not just about words, it’s about actions. Register now for LLMC and join the over 2,500 graduates who are taking meaningful steps in the right direction to create a stronger, more united public service.</a:t>
            </a:r>
            <a:endParaRPr/>
          </a:p>
          <a:p>
            <a:pPr marL="0" lvl="0" indent="0" algn="l" rtl="0">
              <a:spcBef>
                <a:spcPts val="0"/>
              </a:spcBef>
              <a:spcAft>
                <a:spcPts val="0"/>
              </a:spcAft>
              <a:buNone/>
            </a:pPr>
            <a:endParaRPr/>
          </a:p>
          <a:p>
            <a:pPr marL="0" lvl="0" indent="0" algn="l" rtl="0">
              <a:spcBef>
                <a:spcPts val="0"/>
              </a:spcBef>
              <a:spcAft>
                <a:spcPts val="0"/>
              </a:spcAft>
              <a:buNone/>
            </a:pPr>
            <a:r>
              <a:rPr lang="en-US"/>
              <a:t>This program is open to all Federal Public Servants, Defence Team members, and Crown Corporations. Registration is open until May 31, 2025.</a:t>
            </a:r>
            <a:endParaRPr/>
          </a:p>
          <a:p>
            <a:pPr marL="0" lvl="0" indent="0" algn="l" rtl="0">
              <a:spcBef>
                <a:spcPts val="0"/>
              </a:spcBef>
              <a:spcAft>
                <a:spcPts val="0"/>
              </a:spcAft>
              <a:buNone/>
            </a:pPr>
            <a:endParaRPr/>
          </a:p>
          <a:p>
            <a:pPr marL="0" lvl="0" indent="0" algn="l" rtl="0">
              <a:spcBef>
                <a:spcPts val="0"/>
              </a:spcBef>
              <a:spcAft>
                <a:spcPts val="0"/>
              </a:spcAft>
              <a:buNone/>
            </a:pPr>
            <a:r>
              <a:rPr lang="en-US"/>
              <a:t>Challenge: Help us bring LLMC to every leadership table in your organisation. </a:t>
            </a:r>
            <a:endParaRPr/>
          </a:p>
          <a:p>
            <a:pPr marL="0" lvl="0" indent="0" algn="l" rtl="0">
              <a:spcBef>
                <a:spcPts val="0"/>
              </a:spcBef>
              <a:spcAft>
                <a:spcPts val="0"/>
              </a:spcAft>
              <a:buNone/>
            </a:pPr>
            <a:endParaRPr/>
          </a:p>
          <a:p>
            <a:pPr marL="0" lvl="0" indent="0" algn="l" rtl="0">
              <a:spcBef>
                <a:spcPts val="0"/>
              </a:spcBef>
              <a:spcAft>
                <a:spcPts val="0"/>
              </a:spcAft>
              <a:buNone/>
            </a:pPr>
            <a:r>
              <a:rPr lang="en-US"/>
              <a:t>Make a list of your Top 10 current or emerging leaders and invite them to register and make a difference in our workplaces.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Let’s continue to lift each other higher, to share our knowledge, and to pay forward this exciting opportunity. </a:t>
            </a:r>
            <a:endParaRPr/>
          </a:p>
        </p:txBody>
      </p:sp>
      <p:sp>
        <p:nvSpPr>
          <p:cNvPr id="629" name="Google Shape;629;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30" name="Google Shape;630;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522ca8e1d5_2_26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43" name="Google Shape;643;g3522ca8e1d5_2_26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44" name="Google Shape;644;g3522ca8e1d5_2_26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3522ca8e1d5_2_26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Rejoignez-nous dans DEAPCM - La porte est ouverte! </a:t>
            </a:r>
            <a:endParaRPr/>
          </a:p>
          <a:p>
            <a:pPr marL="0" lvl="0" indent="0" algn="l" rtl="0">
              <a:spcBef>
                <a:spcPts val="0"/>
              </a:spcBef>
              <a:spcAft>
                <a:spcPts val="0"/>
              </a:spcAft>
              <a:buNone/>
            </a:pPr>
            <a:endParaRPr/>
          </a:p>
          <a:p>
            <a:pPr marL="0" lvl="0" indent="0" algn="l" rtl="0">
              <a:spcBef>
                <a:spcPts val="0"/>
              </a:spcBef>
              <a:spcAft>
                <a:spcPts val="0"/>
              </a:spcAft>
              <a:buNone/>
            </a:pPr>
            <a:r>
              <a:rPr lang="en-US"/>
              <a:t>Le code QR sur cet écran vous mènera au Formulaire d'inscription DEAPCM 2025.</a:t>
            </a:r>
            <a:endParaRPr/>
          </a:p>
          <a:p>
            <a:pPr marL="0" lvl="0" indent="0" algn="l" rtl="0">
              <a:spcBef>
                <a:spcPts val="0"/>
              </a:spcBef>
              <a:spcAft>
                <a:spcPts val="0"/>
              </a:spcAft>
              <a:buNone/>
            </a:pPr>
            <a:endParaRPr/>
          </a:p>
          <a:p>
            <a:pPr marL="0" lvl="0" indent="0" algn="l" rtl="0">
              <a:spcBef>
                <a:spcPts val="0"/>
              </a:spcBef>
              <a:spcAft>
                <a:spcPts val="0"/>
              </a:spcAft>
              <a:buNone/>
            </a:pPr>
            <a:r>
              <a:rPr lang="en-US"/>
              <a:t>Le leadership se reflète dans les actions entreprises, pas seulement dans les paroles. Inscrivez-vous dès maintenant au programme DEAPCM et joignez-vous aux plus de 2 500 diplômés qui prennent des mesures concrètes pour bâtir une fonction publique plus forte et plus unie.</a:t>
            </a:r>
            <a:endParaRPr/>
          </a:p>
          <a:p>
            <a:pPr marL="0" lvl="0" indent="0" algn="l" rtl="0">
              <a:spcBef>
                <a:spcPts val="0"/>
              </a:spcBef>
              <a:spcAft>
                <a:spcPts val="0"/>
              </a:spcAft>
              <a:buNone/>
            </a:pPr>
            <a:endParaRPr/>
          </a:p>
          <a:p>
            <a:pPr marL="0" lvl="0" indent="0" algn="l" rtl="0">
              <a:spcBef>
                <a:spcPts val="0"/>
              </a:spcBef>
              <a:spcAft>
                <a:spcPts val="0"/>
              </a:spcAft>
              <a:buNone/>
            </a:pPr>
            <a:r>
              <a:rPr lang="en-US"/>
              <a:t>Ce programme est ouvert à tous les fonctionnaires fédéraux, aux membres de l'Équipe de la Défense et aux Sociétés de la Couronne. Les inscriptions sont ouvertes jusqu'au 31 mai 2025.</a:t>
            </a:r>
            <a:endParaRPr/>
          </a:p>
          <a:p>
            <a:pPr marL="0" lvl="0" indent="0" algn="l" rtl="0">
              <a:spcBef>
                <a:spcPts val="0"/>
              </a:spcBef>
              <a:spcAft>
                <a:spcPts val="0"/>
              </a:spcAft>
              <a:buNone/>
            </a:pPr>
            <a:endParaRPr/>
          </a:p>
          <a:p>
            <a:pPr marL="0" lvl="0" indent="0" algn="l" rtl="0">
              <a:spcBef>
                <a:spcPts val="0"/>
              </a:spcBef>
              <a:spcAft>
                <a:spcPts val="0"/>
              </a:spcAft>
              <a:buNone/>
            </a:pPr>
            <a:r>
              <a:rPr lang="en-US"/>
              <a:t>Défi : Aidez-nous à apporter le programme DEAPCM à chaque table de direction de votre organisation.</a:t>
            </a:r>
            <a:endParaRPr/>
          </a:p>
          <a:p>
            <a:pPr marL="0" lvl="0" indent="0" algn="l" rtl="0">
              <a:spcBef>
                <a:spcPts val="0"/>
              </a:spcBef>
              <a:spcAft>
                <a:spcPts val="0"/>
              </a:spcAft>
              <a:buNone/>
            </a:pPr>
            <a:endParaRPr/>
          </a:p>
          <a:p>
            <a:pPr marL="0" lvl="0" indent="0" algn="l" rtl="0">
              <a:spcBef>
                <a:spcPts val="0"/>
              </a:spcBef>
              <a:spcAft>
                <a:spcPts val="0"/>
              </a:spcAft>
              <a:buNone/>
            </a:pPr>
            <a:r>
              <a:rPr lang="en-US"/>
              <a:t>Créer la liste de vos 10 meilleurs leaders, actuels ou émergents, et invitez-les à s'inscrire et à faire une différence dans nos milieux de travail.</a:t>
            </a:r>
            <a:endParaRPr/>
          </a:p>
          <a:p>
            <a:pPr marL="0" lvl="0" indent="0" algn="l" rtl="0">
              <a:spcBef>
                <a:spcPts val="0"/>
              </a:spcBef>
              <a:spcAft>
                <a:spcPts val="0"/>
              </a:spcAft>
              <a:buNone/>
            </a:pPr>
            <a:endParaRPr/>
          </a:p>
          <a:p>
            <a:pPr marL="0" lvl="0" indent="0" algn="l" rtl="0">
              <a:spcBef>
                <a:spcPts val="0"/>
              </a:spcBef>
              <a:spcAft>
                <a:spcPts val="0"/>
              </a:spcAft>
              <a:buNone/>
            </a:pPr>
            <a:r>
              <a:rPr lang="en-US"/>
              <a:t>Continuons à nous encourager mutuellement, à partager nos connaissances et à transmettre cette formidable opportunité.</a:t>
            </a:r>
            <a:endParaRPr/>
          </a:p>
        </p:txBody>
      </p:sp>
      <p:sp>
        <p:nvSpPr>
          <p:cNvPr id="646" name="Google Shape;646;g3522ca8e1d5_2_26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47" name="Google Shape;647;g3522ca8e1d5_2_26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60" name="Google Shape;660;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61" name="Google Shape;661;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part today, I would like to share another one of our LLMC Success Stories. </a:t>
            </a:r>
            <a:endParaRPr/>
          </a:p>
          <a:p>
            <a:pPr marL="0" lvl="0" indent="0" algn="l" rtl="0">
              <a:spcBef>
                <a:spcPts val="0"/>
              </a:spcBef>
              <a:spcAft>
                <a:spcPts val="0"/>
              </a:spcAft>
              <a:buNone/>
            </a:pPr>
            <a:endParaRPr/>
          </a:p>
          <a:p>
            <a:pPr marL="0" lvl="0" indent="0" algn="l" rtl="0">
              <a:spcBef>
                <a:spcPts val="0"/>
              </a:spcBef>
              <a:spcAft>
                <a:spcPts val="0"/>
              </a:spcAft>
              <a:buNone/>
            </a:pPr>
            <a:r>
              <a:rPr lang="en-US"/>
              <a:t>Adam Emond is a Military Officer at National Defence who just graduated from cohort 4 of LLMC and has taken to time to share his experiences with the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[Play Testimonial Video]</a:t>
            </a:r>
            <a:endParaRPr>
              <a:highlight>
                <a:srgbClr val="FFFF00"/>
              </a:highlight>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Avant de nous quitter aujourd'hui, j'aimerais partager avec vous une autre histoire de réussite du DEAPCM.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Adam Emond, officier militaire à la Défense nationale, vient de graduer de la quatrième cohorte du DEAPCM et a pris le temps de partager son expérience du programme.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highlight>
                  <a:srgbClr val="FFFF00"/>
                </a:highlight>
              </a:rPr>
              <a:t>[Jouer la vidéo de témoignage]</a:t>
            </a:r>
            <a:endParaRPr>
              <a:highlight>
                <a:srgbClr val="FFFF00"/>
              </a:highlight>
            </a:endParaRPr>
          </a:p>
          <a:p>
            <a:pPr marL="0" lvl="0" indent="0" algn="l" rtl="0">
              <a:spcBef>
                <a:spcPts val="0"/>
              </a:spcBef>
              <a:spcAft>
                <a:spcPts val="0"/>
              </a:spcAft>
              <a:buNone/>
            </a:pPr>
            <a:endParaRPr/>
          </a:p>
        </p:txBody>
      </p:sp>
      <p:sp>
        <p:nvSpPr>
          <p:cNvPr id="663" name="Google Shape;663;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64" name="Google Shape;664;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72" name="Google Shape;672;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73" name="Google Shape;673;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Lifting as you Lead Mentoring Circles program is operated by the Diversity and Inclusion Office at National Defence. Here is their contact information if you would like to reach out to them with any questions.</a:t>
            </a:r>
            <a:endParaRPr/>
          </a:p>
        </p:txBody>
      </p:sp>
      <p:sp>
        <p:nvSpPr>
          <p:cNvPr id="675" name="Google Shape;675;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76" name="Google Shape;676;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522ca8e1d5_2_29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94" name="Google Shape;694;g3522ca8e1d5_2_29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95" name="Google Shape;695;g3522ca8e1d5_2_29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3522ca8e1d5_2_29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 Diriger en élevant les autres : Programme de Cercles de mentorat » est géré par le Bureau de la diversité et l'inclusion de la Défense nationale. Voici leurs coordonnées pour toute question.</a:t>
            </a:r>
            <a:endParaRPr/>
          </a:p>
        </p:txBody>
      </p:sp>
      <p:sp>
        <p:nvSpPr>
          <p:cNvPr id="697" name="Google Shape;697;g3522ca8e1d5_2_29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98" name="Google Shape;698;g3522ca8e1d5_2_29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22ca8e1d5_4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Avant de commencer la réunion d'aujourd'hui, faisons le bilan. L'objectif du DEAPCM est d'avoir des conversations sûres sur des sujets importants qui aideront à transformer le service public fédéral en créant des lieux de travail diversifiés et inclusifs, psychologiquement plus sûrs.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Ces sujets peuvent être difficiles à aborder pour certaines personnes. Si, à un moment quelconque de cet événement, vous ressentez le besoin de vous éloigner, vous pouvez le faire pour protéger votre santé mentale.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Votre santé est primordiale.</a:t>
            </a:r>
            <a:endParaRPr/>
          </a:p>
          <a:p>
            <a:pPr marL="0" lvl="0" indent="0" algn="l" rtl="0">
              <a:spcBef>
                <a:spcPts val="0"/>
              </a:spcBef>
              <a:spcAft>
                <a:spcPts val="0"/>
              </a:spcAft>
              <a:buClr>
                <a:schemeClr val="dk1"/>
              </a:buClr>
              <a:buFont typeface="Arial"/>
              <a:buNone/>
            </a:pPr>
            <a:r>
              <a:rPr lang="en-US"/>
              <a:t>  </a:t>
            </a:r>
            <a:endParaRPr/>
          </a:p>
          <a:p>
            <a:pPr marL="0" lvl="0" indent="0" algn="l" rtl="0">
              <a:spcBef>
                <a:spcPts val="0"/>
              </a:spcBef>
              <a:spcAft>
                <a:spcPts val="0"/>
              </a:spcAft>
              <a:buClr>
                <a:schemeClr val="dk1"/>
              </a:buClr>
              <a:buFont typeface="Arial"/>
              <a:buNone/>
            </a:pPr>
            <a:r>
              <a:rPr lang="en-US"/>
              <a:t>Si vous avez besoin de parler à quelqu'un, que ce soit avant, pendant ou après l'événement, un soutien est à votre disposition 24 heures sur 24 et 7 jours sur 7. Les coordonnées des personnes à contacter se trouvent dans le clavardage.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Veuillez noter les coordonnées sur cette diapositive et dans le clavardage.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Prenons maintenant le temps de réfléchir à notre reconnaissance des terres.</a:t>
            </a:r>
            <a:endParaRPr/>
          </a:p>
        </p:txBody>
      </p:sp>
      <p:sp>
        <p:nvSpPr>
          <p:cNvPr id="192" name="Google Shape;192;g3522ca8e1d5_4_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16" name="Google Shape;716;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17" name="Google Shape;717;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close our meeting today, I will leave up the registration QR code for a few more minutes. I will also share a direct link in the chat, along with the LLMC wiki page where you can learn even more about the Lifting as you Lead Mentoring Circles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a:t>Don’t miss out on this one-of-kind opportunity. </a:t>
            </a:r>
            <a:endParaRPr/>
          </a:p>
          <a:p>
            <a:pPr marL="0" lvl="0" indent="0" algn="l" rtl="0">
              <a:spcBef>
                <a:spcPts val="0"/>
              </a:spcBef>
              <a:spcAft>
                <a:spcPts val="0"/>
              </a:spcAft>
              <a:buNone/>
            </a:pPr>
            <a:endParaRPr/>
          </a:p>
          <a:p>
            <a:pPr marL="0" lvl="0" indent="0" algn="l" rtl="0">
              <a:spcBef>
                <a:spcPts val="0"/>
              </a:spcBef>
              <a:spcAft>
                <a:spcPts val="0"/>
              </a:spcAft>
              <a:buNone/>
            </a:pPr>
            <a:r>
              <a:rPr lang="en-US"/>
              <a:t>By joining LLMC, you will have the opportunity to:</a:t>
            </a:r>
            <a:endParaRPr/>
          </a:p>
          <a:p>
            <a:pPr marL="0" lvl="0" indent="0" algn="l" rtl="0">
              <a:spcBef>
                <a:spcPts val="0"/>
              </a:spcBef>
              <a:spcAft>
                <a:spcPts val="0"/>
              </a:spcAft>
              <a:buNone/>
            </a:pPr>
            <a:endParaRPr/>
          </a:p>
          <a:p>
            <a:pPr marL="0" lvl="0" indent="0" algn="l" rtl="0">
              <a:spcBef>
                <a:spcPts val="0"/>
              </a:spcBef>
              <a:spcAft>
                <a:spcPts val="0"/>
              </a:spcAft>
              <a:buNone/>
            </a:pPr>
            <a:r>
              <a:rPr lang="en-US"/>
              <a:t>-Build meaningful relationships with a diverse group, across departments, from coast to coast to coast;</a:t>
            </a:r>
            <a:endParaRPr/>
          </a:p>
          <a:p>
            <a:pPr marL="0" lvl="0" indent="0" algn="l" rtl="0">
              <a:spcBef>
                <a:spcPts val="0"/>
              </a:spcBef>
              <a:spcAft>
                <a:spcPts val="0"/>
              </a:spcAft>
              <a:buNone/>
            </a:pPr>
            <a:endParaRPr/>
          </a:p>
          <a:p>
            <a:pPr marL="0" lvl="0" indent="0" algn="l" rtl="0">
              <a:spcBef>
                <a:spcPts val="0"/>
              </a:spcBef>
              <a:spcAft>
                <a:spcPts val="0"/>
              </a:spcAft>
              <a:buNone/>
            </a:pPr>
            <a:r>
              <a:rPr lang="en-US"/>
              <a:t>-Accelerate your career development by expanding your network beyond your current team or organization; and</a:t>
            </a:r>
            <a:endParaRPr/>
          </a:p>
          <a:p>
            <a:pPr marL="0" lvl="0" indent="0" algn="l" rtl="0">
              <a:spcBef>
                <a:spcPts val="0"/>
              </a:spcBef>
              <a:spcAft>
                <a:spcPts val="0"/>
              </a:spcAft>
              <a:buNone/>
            </a:pPr>
            <a:endParaRPr/>
          </a:p>
          <a:p>
            <a:pPr marL="0" lvl="0" indent="0" algn="l" rtl="0">
              <a:spcBef>
                <a:spcPts val="0"/>
              </a:spcBef>
              <a:spcAft>
                <a:spcPts val="0"/>
              </a:spcAft>
              <a:buNone/>
            </a:pPr>
            <a:r>
              <a:rPr lang="en-US"/>
              <a:t>-Get the resources you need to become a more confident, inclusive leader.</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[Feel free to add your own closing comment here.]</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Thank you for your time today, and I look forward to seeing you in LLMC 2025!</a:t>
            </a:r>
            <a:endParaRPr/>
          </a:p>
        </p:txBody>
      </p:sp>
      <p:sp>
        <p:nvSpPr>
          <p:cNvPr id="719" name="Google Shape;719;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20" name="Google Shape;720;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22ca8e1d5_2_3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33" name="Google Shape;733;g3522ca8e1d5_2_3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34" name="Google Shape;734;g3522ca8e1d5_2_314: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3522ca8e1d5_2_31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Pour terminer notre réunion d'aujourd'hui, je laisserai le code QR d'inscription affiché quelques minutes encore. Je partagerai également un lien direct dans le clavardage, ainsi que la page wiki du DEAPCM, où vous pourrez en apprendre davantage sur le programme « Diriger en élevant les autres ».</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Ne manquez pas cette occasion unique.</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En rejoignant le DEAPCM, vous aurez l'occasion de :</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Établir des relations enrichissantes avec un groupe diversifié, dans tous les services, d'un océan à l'autre</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Accélérer votre développement professionnel en élargissant votre réseau au-delà de votre équipe ou organisation actuelle ; et</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Obtenir les ressources nécessaires pour devenir un leader plus confiant et inclusif.</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br>
              <a:rPr lang="en-US" sz="1100">
                <a:latin typeface="Arial"/>
                <a:ea typeface="Arial"/>
                <a:cs typeface="Arial"/>
                <a:sym typeface="Arial"/>
              </a:rPr>
            </a:br>
            <a:r>
              <a:rPr lang="en-US" sz="1100">
                <a:latin typeface="Arial"/>
                <a:ea typeface="Arial"/>
                <a:cs typeface="Arial"/>
                <a:sym typeface="Arial"/>
              </a:rPr>
              <a:t>[</a:t>
            </a:r>
            <a:r>
              <a:rPr lang="en-US" sz="1100" i="1">
                <a:highlight>
                  <a:srgbClr val="FFFF00"/>
                </a:highlight>
                <a:latin typeface="Arial"/>
                <a:ea typeface="Arial"/>
                <a:cs typeface="Arial"/>
                <a:sym typeface="Arial"/>
              </a:rPr>
              <a:t>N'hésitez pas à ajouter vos propres commentaires de clôture ici.]</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Merci pour votre temps aujourd'hui et au plaisir de vous retrouver au DEAPCM 2025!</a:t>
            </a:r>
            <a:endParaRPr/>
          </a:p>
        </p:txBody>
      </p:sp>
      <p:sp>
        <p:nvSpPr>
          <p:cNvPr id="736" name="Google Shape;736;g3522ca8e1d5_2_31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37" name="Google Shape;737;g3522ca8e1d5_2_31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5" name="Google Shape;205;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6" name="Google Shape;206;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[The provided land acknowledgement was developed by members of the Algonquin community for use in Ottawa. Please feel free to add your own if you’d like.]</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We acknowledge that our offices are located in Ottawa, are on the unceded, unsurrendered Territory of the Anishinaabe Algonquin Nation whose presence here reaches back to time immemorial.</a:t>
            </a:r>
            <a:endParaRPr/>
          </a:p>
          <a:p>
            <a:pPr marL="0" lvl="0" indent="0" algn="l" rtl="0">
              <a:spcBef>
                <a:spcPts val="0"/>
              </a:spcBef>
              <a:spcAft>
                <a:spcPts val="0"/>
              </a:spcAft>
              <a:buNone/>
            </a:pPr>
            <a:endParaRPr/>
          </a:p>
          <a:p>
            <a:pPr marL="0" lvl="0" indent="0" algn="l" rtl="0">
              <a:spcBef>
                <a:spcPts val="0"/>
              </a:spcBef>
              <a:spcAft>
                <a:spcPts val="0"/>
              </a:spcAft>
              <a:buNone/>
            </a:pPr>
            <a:r>
              <a:rPr lang="en-US"/>
              <a:t>The Algonquins are the customary keepers and defenders of the Ottawa River Watershed and its tributaries. We honour their long history of welcoming many Nations to this beautiful territory and uphold and uplift the voices and values of our Host Nation. </a:t>
            </a:r>
            <a:endParaRPr/>
          </a:p>
          <a:p>
            <a:pPr marL="0" lvl="0" indent="0" algn="l" rtl="0">
              <a:spcBef>
                <a:spcPts val="0"/>
              </a:spcBef>
              <a:spcAft>
                <a:spcPts val="0"/>
              </a:spcAft>
              <a:buNone/>
            </a:pPr>
            <a:r>
              <a:rPr lang="en-US"/>
              <a:t> We respect and affirm the inherent and Treaty Rights of all Indigenous Peoples across this land. </a:t>
            </a:r>
            <a:endParaRPr/>
          </a:p>
          <a:p>
            <a:pPr marL="0" lvl="0" indent="0" algn="l" rtl="0">
              <a:spcBef>
                <a:spcPts val="0"/>
              </a:spcBef>
              <a:spcAft>
                <a:spcPts val="0"/>
              </a:spcAft>
              <a:buNone/>
            </a:pPr>
            <a:endParaRPr/>
          </a:p>
          <a:p>
            <a:pPr marL="0" lvl="0" indent="0" algn="l" rtl="0">
              <a:spcBef>
                <a:spcPts val="0"/>
              </a:spcBef>
              <a:spcAft>
                <a:spcPts val="0"/>
              </a:spcAft>
              <a:buNone/>
            </a:pPr>
            <a:r>
              <a:rPr lang="en-US"/>
              <a:t> We recognize the historical oppression of original lands, cultures and peoples in what we now know as Canada and strongly believe that the arts contribute to the journey of healing and decolonization that we all share together. </a:t>
            </a:r>
            <a:endParaRPr/>
          </a:p>
          <a:p>
            <a:pPr marL="0" lvl="0" indent="0" algn="l" rtl="0">
              <a:spcBef>
                <a:spcPts val="0"/>
              </a:spcBef>
              <a:spcAft>
                <a:spcPts val="0"/>
              </a:spcAft>
              <a:buNone/>
            </a:pPr>
            <a:r>
              <a:rPr lang="en-US"/>
              <a:t>This acknowledgment only becomes meaningful when combined with accountable relationships and informed actions. This acts only as a first step in honouring the unsurrendered land we operate on. </a:t>
            </a:r>
            <a:endParaRPr/>
          </a:p>
          <a:p>
            <a:pPr marL="0" lvl="0" indent="0" algn="l" rtl="0">
              <a:spcBef>
                <a:spcPts val="0"/>
              </a:spcBef>
              <a:spcAft>
                <a:spcPts val="0"/>
              </a:spcAft>
              <a:buNone/>
            </a:pPr>
            <a:endParaRPr/>
          </a:p>
          <a:p>
            <a:pPr marL="0" lvl="0" indent="0" algn="l" rtl="0">
              <a:spcBef>
                <a:spcPts val="0"/>
              </a:spcBef>
              <a:spcAft>
                <a:spcPts val="0"/>
              </a:spcAft>
              <a:buNone/>
            </a:pPr>
            <a:r>
              <a:rPr lang="en-US"/>
              <a:t>We continue to honour the people, elders, and Indigenous ancestors of this land.</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take a moment to identify and reflect on the territories on which you reside and work. If you are unsure, please visit native-land.ca</a:t>
            </a:r>
            <a:endParaRPr/>
          </a:p>
        </p:txBody>
      </p:sp>
      <p:sp>
        <p:nvSpPr>
          <p:cNvPr id="208" name="Google Shape;208;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9" name="Google Shape;209;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22ca8e1d5_2_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7" name="Google Shape;217;g3522ca8e1d5_2_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8" name="Google Shape;218;g3522ca8e1d5_2_2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522ca8e1d5_2_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[La reconnaissance des terres ci-jointe a été élaborée par des membres de la communauté algonquine pour être utilisée à Ottawa. N'hésitez pas à y ajouter la vôtre si vous le souhaitez. ]</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Nous reconnaissons que nos bureaux, situés à Ottawa, se trouvent sur le territoire non cédé et non abandonné de la Nation algonquine Anishinaabe, présente en ces lieux depuis des temps immémoriaux.</a:t>
            </a:r>
            <a:endParaRPr/>
          </a:p>
          <a:p>
            <a:pPr marL="0" lvl="0" indent="0" algn="l" rtl="0">
              <a:spcBef>
                <a:spcPts val="0"/>
              </a:spcBef>
              <a:spcAft>
                <a:spcPts val="0"/>
              </a:spcAft>
              <a:buNone/>
            </a:pPr>
            <a:endParaRPr/>
          </a:p>
          <a:p>
            <a:pPr marL="0" lvl="0" indent="0" algn="l" rtl="0">
              <a:spcBef>
                <a:spcPts val="0"/>
              </a:spcBef>
              <a:spcAft>
                <a:spcPts val="0"/>
              </a:spcAft>
              <a:buNone/>
            </a:pPr>
            <a:r>
              <a:rPr lang="en-US"/>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p>
          <a:p>
            <a:pPr marL="0" lvl="0" indent="0" algn="l" rtl="0">
              <a:spcBef>
                <a:spcPts val="0"/>
              </a:spcBef>
              <a:spcAft>
                <a:spcPts val="0"/>
              </a:spcAft>
              <a:buNone/>
            </a:pPr>
            <a:endParaRPr/>
          </a:p>
          <a:p>
            <a:pPr marL="0" lvl="0" indent="0" algn="l" rtl="0">
              <a:spcBef>
                <a:spcPts val="0"/>
              </a:spcBef>
              <a:spcAft>
                <a:spcPts val="0"/>
              </a:spcAft>
              <a:buNone/>
            </a:pPr>
            <a:r>
              <a:rPr lang="en-US"/>
              <a:t>Nous respectons et affirmons les droits fondamentaux et issus de traités de tous les peuples autochtones de l’ensemble de ce territoire.</a:t>
            </a:r>
            <a:endParaRPr/>
          </a:p>
          <a:p>
            <a:pPr marL="0" lvl="0" indent="0" algn="l" rtl="0">
              <a:spcBef>
                <a:spcPts val="0"/>
              </a:spcBef>
              <a:spcAft>
                <a:spcPts val="0"/>
              </a:spcAft>
              <a:buNone/>
            </a:pPr>
            <a:endParaRPr/>
          </a:p>
          <a:p>
            <a:pPr marL="0" lvl="0" indent="0" algn="l" rtl="0">
              <a:spcBef>
                <a:spcPts val="0"/>
              </a:spcBef>
              <a:spcAft>
                <a:spcPts val="0"/>
              </a:spcAft>
              <a:buNone/>
            </a:pPr>
            <a:r>
              <a:rPr lang="en-US"/>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p>
          <a:p>
            <a:pPr marL="0" lvl="0" indent="0" algn="l" rtl="0">
              <a:spcBef>
                <a:spcPts val="0"/>
              </a:spcBef>
              <a:spcAft>
                <a:spcPts val="0"/>
              </a:spcAft>
              <a:buNone/>
            </a:pPr>
            <a:endParaRPr/>
          </a:p>
          <a:p>
            <a:pPr marL="0" lvl="0" indent="0" algn="l" rtl="0">
              <a:spcBef>
                <a:spcPts val="0"/>
              </a:spcBef>
              <a:spcAft>
                <a:spcPts val="0"/>
              </a:spcAft>
              <a:buNone/>
            </a:pPr>
            <a:r>
              <a:rPr lang="en-US"/>
              <a:t>Cette reconnaissance ne devient significative que lorsqu'elle est associée à des relations responsables et à des actions éclairées. Il ne s'agit que d'une première étape pour honorer les terres non cédées sur lesquelles nous opérons. Nous continuons à honorer les personnes, les anciens et les ancêtres autochtones de cette terre.</a:t>
            </a:r>
            <a:endParaRPr/>
          </a:p>
        </p:txBody>
      </p:sp>
      <p:sp>
        <p:nvSpPr>
          <p:cNvPr id="220" name="Google Shape;220;g3522ca8e1d5_2_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1" name="Google Shape;221;g3522ca8e1d5_2_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9" name="Google Shape;229;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0" name="Google Shape;230;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Lifting as you Lead Mentoring Circles (LLMC): An Introduction</a:t>
            </a:r>
            <a:endParaRPr/>
          </a:p>
          <a:p>
            <a:pPr marL="0" lvl="0" indent="0" algn="l" rtl="0">
              <a:spcBef>
                <a:spcPts val="0"/>
              </a:spcBef>
              <a:spcAft>
                <a:spcPts val="0"/>
              </a:spcAft>
              <a:buNone/>
            </a:pPr>
            <a:endParaRPr/>
          </a:p>
          <a:p>
            <a:pPr marL="0" lvl="0" indent="0" algn="l" rtl="0">
              <a:spcBef>
                <a:spcPts val="0"/>
              </a:spcBef>
              <a:spcAft>
                <a:spcPts val="0"/>
              </a:spcAft>
              <a:buNone/>
            </a:pPr>
            <a:r>
              <a:rPr lang="en-US"/>
              <a:t>To start our event today, we will first take a few moments to meet LLMC’s Founder, Samantha Moonsammy, and some LLMC graduates to learn how this program has supported their personal and professional growth. </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[Play LLMC Promotional Video]</a:t>
            </a:r>
            <a:endParaRPr>
              <a:highlight>
                <a:srgbClr val="FFFF00"/>
              </a:highlight>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Une introduction à Diriger en élevant les autres : programme de cercles de mentorat (DEAPCM)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Pour lancer notre événement, nous prendrons quelques instants pour rencontrer la fondatrice du DEAPCM, Samantha Moonsammy, et quelques diplômés du programme afin de découvrir comment ce programme a contribué à leur développement personnel et professionnel.</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highlight>
                  <a:srgbClr val="FFFF00"/>
                </a:highlight>
              </a:rPr>
              <a:t>[Jouer la vidéo promotionnelle de DEAPCM]</a:t>
            </a:r>
            <a:endParaRPr>
              <a:highlight>
                <a:srgbClr val="FFFF00"/>
              </a:highlight>
            </a:endParaRPr>
          </a:p>
        </p:txBody>
      </p:sp>
      <p:sp>
        <p:nvSpPr>
          <p:cNvPr id="232" name="Google Shape;232;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3" name="Google Shape;233;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1" name="Google Shape;24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2" name="Google Shape;242;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our time together today, we are going to explore: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What makes LLMC unique</a:t>
            </a:r>
            <a:endParaRPr/>
          </a:p>
          <a:p>
            <a:pPr marL="457200" lvl="0" indent="-317500" algn="l" rtl="0">
              <a:spcBef>
                <a:spcPts val="0"/>
              </a:spcBef>
              <a:spcAft>
                <a:spcPts val="0"/>
              </a:spcAft>
              <a:buSzPts val="1400"/>
              <a:buChar char="●"/>
            </a:pPr>
            <a:r>
              <a:rPr lang="en-US"/>
              <a:t>How LLMC works</a:t>
            </a:r>
            <a:endParaRPr/>
          </a:p>
          <a:p>
            <a:pPr marL="457200" lvl="0" indent="-317500" algn="l" rtl="0">
              <a:spcBef>
                <a:spcPts val="0"/>
              </a:spcBef>
              <a:spcAft>
                <a:spcPts val="0"/>
              </a:spcAft>
              <a:buSzPts val="1400"/>
              <a:buChar char="●"/>
            </a:pPr>
            <a:r>
              <a:rPr lang="en-US"/>
              <a:t>How you can become a part of this groundbreaking initiative</a:t>
            </a:r>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t>Ordre du jour</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Aujourd'hui, nous allons explorer :</a:t>
            </a:r>
            <a:endParaRPr/>
          </a:p>
          <a:p>
            <a:pPr marL="0" lvl="0" indent="0" algn="l" rtl="0">
              <a:spcBef>
                <a:spcPts val="0"/>
              </a:spcBef>
              <a:spcAft>
                <a:spcPts val="0"/>
              </a:spcAft>
              <a:buClr>
                <a:schemeClr val="dk1"/>
              </a:buClr>
              <a:buFont typeface="Arial"/>
              <a:buNone/>
            </a:pPr>
            <a:endParaRPr/>
          </a:p>
          <a:p>
            <a:pPr marL="457200" lvl="0" indent="-317500" algn="l" rtl="0">
              <a:spcBef>
                <a:spcPts val="0"/>
              </a:spcBef>
              <a:spcAft>
                <a:spcPts val="0"/>
              </a:spcAft>
              <a:buSzPts val="1400"/>
              <a:buChar char="●"/>
            </a:pPr>
            <a:r>
              <a:rPr lang="en-US"/>
              <a:t>Ce qui rend le DEAPCM unique</a:t>
            </a:r>
            <a:endParaRPr/>
          </a:p>
          <a:p>
            <a:pPr marL="457200" lvl="0" indent="-317500" algn="l" rtl="0">
              <a:spcBef>
                <a:spcPts val="0"/>
              </a:spcBef>
              <a:spcAft>
                <a:spcPts val="0"/>
              </a:spcAft>
              <a:buSzPts val="1400"/>
              <a:buChar char="●"/>
            </a:pPr>
            <a:r>
              <a:rPr lang="en-US"/>
              <a:t>Comment fonctionne le DEAPCM</a:t>
            </a:r>
            <a:endParaRPr/>
          </a:p>
          <a:p>
            <a:pPr marL="457200" lvl="0" indent="-317500" algn="l" rtl="0">
              <a:spcBef>
                <a:spcPts val="0"/>
              </a:spcBef>
              <a:spcAft>
                <a:spcPts val="0"/>
              </a:spcAft>
              <a:buSzPts val="1400"/>
              <a:buChar char="●"/>
            </a:pPr>
            <a:r>
              <a:rPr lang="en-US"/>
              <a:t>Comment participer à cette initiative innovante</a:t>
            </a:r>
            <a:endParaRPr/>
          </a:p>
        </p:txBody>
      </p:sp>
      <p:sp>
        <p:nvSpPr>
          <p:cNvPr id="244" name="Google Shape;24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5" name="Google Shape;24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8" name="Google Shape;2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9" name="Google Shape;269;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[Self-introduction. Feel free to include anything you would like to share, why you decided to talk about the LLMC today, your links with the programme or your experience of the programme]</a:t>
            </a:r>
            <a:endParaRPr>
              <a:highlight>
                <a:srgbClr val="FFFF00"/>
              </a:highlight>
            </a:endParaRPr>
          </a:p>
          <a:p>
            <a:pPr marL="0" lvl="0" indent="0" algn="l" rtl="0">
              <a:spcBef>
                <a:spcPts val="0"/>
              </a:spcBef>
              <a:spcAft>
                <a:spcPts val="0"/>
              </a:spcAft>
              <a:buNone/>
            </a:pPr>
            <a:r>
              <a:rPr lang="en-US"/>
              <a:t>---</a:t>
            </a:r>
            <a:endParaRPr/>
          </a:p>
          <a:p>
            <a:pPr marL="0" lvl="0" indent="0" algn="l" rtl="0">
              <a:spcBef>
                <a:spcPts val="0"/>
              </a:spcBef>
              <a:spcAft>
                <a:spcPts val="0"/>
              </a:spcAft>
              <a:buClr>
                <a:schemeClr val="dk1"/>
              </a:buClr>
              <a:buFont typeface="Arial"/>
              <a:buNone/>
            </a:pPr>
            <a:r>
              <a:rPr lang="en-US">
                <a:highlight>
                  <a:srgbClr val="FFFF00"/>
                </a:highlight>
              </a:rPr>
              <a:t>[Insérez vos informations. N'hésitez pas à inclure les éléments que vous souhaitez partager, les raisons pour lesquelles vous avez décidé de parler du DEACPM aujourd'hui, vos liens avec le programme ou votre expérience du programme]</a:t>
            </a:r>
            <a:endParaRPr>
              <a:highlight>
                <a:srgbClr val="FFFF00"/>
              </a:highlight>
            </a:endParaRPr>
          </a:p>
        </p:txBody>
      </p:sp>
      <p:sp>
        <p:nvSpPr>
          <p:cNvPr id="271" name="Google Shape;2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2" name="Google Shape;2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6" name="Google Shape;286;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7" name="Google Shape;287;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LLMC is an interdepartmental program that is brought to you by the Materiel Group at National Defence.</a:t>
            </a:r>
            <a:endParaRPr/>
          </a:p>
          <a:p>
            <a:pPr marL="0" lvl="0" indent="0" algn="l" rtl="0">
              <a:spcBef>
                <a:spcPts val="0"/>
              </a:spcBef>
              <a:spcAft>
                <a:spcPts val="0"/>
              </a:spcAft>
              <a:buNone/>
            </a:pPr>
            <a:endParaRPr/>
          </a:p>
          <a:p>
            <a:pPr marL="0" lvl="0" indent="0" algn="l" rtl="0">
              <a:spcBef>
                <a:spcPts val="0"/>
              </a:spcBef>
              <a:spcAft>
                <a:spcPts val="0"/>
              </a:spcAft>
              <a:buNone/>
            </a:pPr>
            <a:r>
              <a:rPr lang="en-US"/>
              <a:t>Samantha Moonsammy created the Lifting as you Lead Mentoring Circles program (LLMC) in 2021 in response to conversations with the people at National Defence’s Materiel Group that highlighted their desire to build connections with their colleagues, contribute more, and find career opportunities. </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to make truly meaningful change, she knew that LLMC needed to be a collective effort. By expanding the program to include the Defence Team, other government departments, and crown corporations, LLMC is breaking down silos and fostering collaboration across the public sector. With the unwavering support of Materiel Group’s Assistant Deputy Minister, Nancy Tremblay, this strategic approach strengthens our leadership ecosystem, brings fresh perspectives into decision-making, and drives innovation at all levels.</a:t>
            </a:r>
            <a:endParaRPr/>
          </a:p>
          <a:p>
            <a:pPr marL="0" lvl="0" indent="0" algn="l" rtl="0">
              <a:spcBef>
                <a:spcPts val="0"/>
              </a:spcBef>
              <a:spcAft>
                <a:spcPts val="0"/>
              </a:spcAft>
              <a:buNone/>
            </a:pPr>
            <a:endParaRPr/>
          </a:p>
        </p:txBody>
      </p:sp>
      <p:sp>
        <p:nvSpPr>
          <p:cNvPr id="289" name="Google Shape;289;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0" name="Google Shape;290;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30425"/>
            <a:ext cx="7772400" cy="1470025"/>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371600" y="3886200"/>
            <a:ext cx="6400800" cy="1752600"/>
          </a:xfrm>
          <a:prstGeom prst="rect">
            <a:avLst/>
          </a:prstGeom>
          <a:noFill/>
          <a:ln>
            <a:noFill/>
          </a:ln>
        </p:spPr>
        <p:txBody>
          <a:bodyPr spcFirstLastPara="1" wrap="square" lIns="91450" tIns="45700" rIns="91450" bIns="45700" anchor="t" anchorCtr="0">
            <a:normAutofit/>
          </a:bodyPr>
          <a:lstStyle>
            <a:lvl1pPr lvl="0" algn="ctr">
              <a:spcBef>
                <a:spcPts val="600"/>
              </a:spcBef>
              <a:spcAft>
                <a:spcPts val="0"/>
              </a:spcAft>
              <a:buClr>
                <a:srgbClr val="888888"/>
              </a:buClr>
              <a:buSzPts val="3200"/>
              <a:buNone/>
              <a:defRPr>
                <a:solidFill>
                  <a:srgbClr val="888888"/>
                </a:solidFill>
              </a:defRPr>
            </a:lvl1pPr>
            <a:lvl2pPr lvl="1" algn="ctr">
              <a:spcBef>
                <a:spcPts val="600"/>
              </a:spcBef>
              <a:spcAft>
                <a:spcPts val="0"/>
              </a:spcAft>
              <a:buClr>
                <a:srgbClr val="888888"/>
              </a:buClr>
              <a:buSzPts val="2800"/>
              <a:buNone/>
              <a:defRPr>
                <a:solidFill>
                  <a:srgbClr val="888888"/>
                </a:solidFill>
              </a:defRPr>
            </a:lvl2pPr>
            <a:lvl3pPr lvl="2" algn="ctr">
              <a:spcBef>
                <a:spcPts val="40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75"/>
          </a:xfrm>
          <a:prstGeom prst="rect">
            <a:avLst/>
          </a:prstGeom>
          <a:noFill/>
          <a:ln>
            <a:noFill/>
          </a:ln>
        </p:spPr>
        <p:txBody>
          <a:bodyPr spcFirstLastPara="1" wrap="square" lIns="91450" tIns="45700" rIns="91450"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187"/>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400"/>
              </a:spcBef>
              <a:spcAft>
                <a:spcPts val="0"/>
              </a:spcAft>
              <a:buClr>
                <a:srgbClr val="888888"/>
              </a:buClr>
              <a:buSzPts val="1800"/>
              <a:buNone/>
              <a:defRPr sz="1800">
                <a:solidFill>
                  <a:srgbClr val="888888"/>
                </a:solidFill>
              </a:defRPr>
            </a:lvl2pPr>
            <a:lvl3pPr marL="1371600" lvl="2" indent="-228600" algn="l">
              <a:spcBef>
                <a:spcPts val="400"/>
              </a:spcBef>
              <a:spcAft>
                <a:spcPts val="0"/>
              </a:spcAft>
              <a:buClr>
                <a:srgbClr val="888888"/>
              </a:buClr>
              <a:buSzPts val="1600"/>
              <a:buNone/>
              <a:defRPr sz="1600">
                <a:solidFill>
                  <a:srgbClr val="888888"/>
                </a:solidFill>
              </a:defRPr>
            </a:lvl3pPr>
            <a:lvl4pPr marL="1828800" lvl="3" indent="-228600" algn="l">
              <a:spcBef>
                <a:spcPts val="200"/>
              </a:spcBef>
              <a:spcAft>
                <a:spcPts val="0"/>
              </a:spcAft>
              <a:buClr>
                <a:srgbClr val="888888"/>
              </a:buClr>
              <a:buSzPts val="1400"/>
              <a:buNone/>
              <a:defRPr sz="1400">
                <a:solidFill>
                  <a:srgbClr val="888888"/>
                </a:solidFill>
              </a:defRPr>
            </a:lvl4pPr>
            <a:lvl5pPr marL="2286000" lvl="4" indent="-228600" algn="l">
              <a:spcBef>
                <a:spcPts val="200"/>
              </a:spcBef>
              <a:spcAft>
                <a:spcPts val="0"/>
              </a:spcAft>
              <a:buClr>
                <a:srgbClr val="888888"/>
              </a:buClr>
              <a:buSzPts val="1400"/>
              <a:buNone/>
              <a:defRPr sz="1400">
                <a:solidFill>
                  <a:srgbClr val="888888"/>
                </a:solidFill>
              </a:defRPr>
            </a:lvl5pPr>
            <a:lvl6pPr marL="2743200" lvl="5" indent="-228600" algn="l">
              <a:spcBef>
                <a:spcPts val="200"/>
              </a:spcBef>
              <a:spcAft>
                <a:spcPts val="0"/>
              </a:spcAft>
              <a:buClr>
                <a:srgbClr val="888888"/>
              </a:buClr>
              <a:buSzPts val="1400"/>
              <a:buNone/>
              <a:defRPr sz="1400">
                <a:solidFill>
                  <a:srgbClr val="888888"/>
                </a:solidFill>
              </a:defRPr>
            </a:lvl6pPr>
            <a:lvl7pPr marL="3200400" lvl="6" indent="-228600" algn="l">
              <a:spcBef>
                <a:spcPts val="200"/>
              </a:spcBef>
              <a:spcAft>
                <a:spcPts val="0"/>
              </a:spcAft>
              <a:buClr>
                <a:srgbClr val="888888"/>
              </a:buClr>
              <a:buSzPts val="1400"/>
              <a:buNone/>
              <a:defRPr sz="1400">
                <a:solidFill>
                  <a:srgbClr val="888888"/>
                </a:solidFill>
              </a:defRPr>
            </a:lvl7pPr>
            <a:lvl8pPr marL="3657600" lvl="7" indent="-228600" algn="l">
              <a:spcBef>
                <a:spcPts val="200"/>
              </a:spcBef>
              <a:spcAft>
                <a:spcPts val="0"/>
              </a:spcAft>
              <a:buClr>
                <a:srgbClr val="888888"/>
              </a:buClr>
              <a:buSzPts val="1400"/>
              <a:buNone/>
              <a:defRPr sz="1400">
                <a:solidFill>
                  <a:srgbClr val="888888"/>
                </a:solidFill>
              </a:defRPr>
            </a:lvl8pPr>
            <a:lvl9pPr marL="4114800" lvl="8" indent="-228600" algn="l">
              <a:spcBef>
                <a:spcPts val="20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88"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88"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775"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775"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50" tIns="45700" rIns="91450" bIns="45700" anchor="t" anchorCtr="0">
            <a:normAutofit/>
          </a:bodyPr>
          <a:lstStyle>
            <a:lvl1pPr marL="457200" lvl="0" indent="-431800" algn="l">
              <a:spcBef>
                <a:spcPts val="600"/>
              </a:spcBef>
              <a:spcAft>
                <a:spcPts val="0"/>
              </a:spcAft>
              <a:buClr>
                <a:schemeClr val="dk1"/>
              </a:buClr>
              <a:buSzPts val="3200"/>
              <a:buChar char="•"/>
              <a:defRPr sz="3200"/>
            </a:lvl1pPr>
            <a:lvl2pPr marL="914400" lvl="1" indent="-406400" algn="l">
              <a:spcBef>
                <a:spcPts val="600"/>
              </a:spcBef>
              <a:spcAft>
                <a:spcPts val="0"/>
              </a:spcAft>
              <a:buClr>
                <a:schemeClr val="dk1"/>
              </a:buClr>
              <a:buSzPts val="2800"/>
              <a:buChar char="–"/>
              <a:defRPr sz="2800"/>
            </a:lvl2pPr>
            <a:lvl3pPr marL="1371600" lvl="2" indent="-381000" algn="l">
              <a:spcBef>
                <a:spcPts val="40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12.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12.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forms-formulaires.alpha.canada.ca/en/id/cm8g7rovp001cvp68rdglojzf" TargetMode="External"/><Relationship Id="rId5" Type="http://schemas.openxmlformats.org/officeDocument/2006/relationships/image" Target="../media/image37.jp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forms-formulaires.alpha.canada.ca/fr/id/cm8g7rovp001cvp68rdglojzf" TargetMode="External"/><Relationship Id="rId5" Type="http://schemas.openxmlformats.org/officeDocument/2006/relationships/image" Target="../media/image37.jp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Uxqys2e4a7E?feature=oembed" TargetMode="External"/><Relationship Id="rId6" Type="http://schemas.openxmlformats.org/officeDocument/2006/relationships/hyperlink" Target="https://youtu.be/Uxqys2e4a7E" TargetMode="External"/><Relationship Id="rId5" Type="http://schemas.openxmlformats.org/officeDocument/2006/relationships/image" Target="../media/image39.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iki.gccollab.ca/%20Diversity_and_Inclusion_Office" TargetMode="External"/><Relationship Id="rId4" Type="http://schemas.openxmlformats.org/officeDocument/2006/relationships/hyperlink" Target="mailto:LiftingasyouLead-Dirigerenelevantlesautres@forces.gc.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iki.gccollab.ca/%20Diversity_and_Inclusion_Office" TargetMode="External"/><Relationship Id="rId5" Type="http://schemas.openxmlformats.org/officeDocument/2006/relationships/hyperlink" Target="https://wiki.gccollab.ca/Le_bureau_de_diversit%C3%A9_et_inclusion" TargetMode="External"/><Relationship Id="rId4" Type="http://schemas.openxmlformats.org/officeDocument/2006/relationships/hyperlink" Target="mailto:LiftingasyouLead-Dirigerenelevantlesautres@forces.g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forms-formulaires.alpha.canada.ca/fr/id/cm8g7rovp001cvp68rdglojzf" TargetMode="External"/><Relationship Id="rId5" Type="http://schemas.openxmlformats.org/officeDocument/2006/relationships/image" Target="../media/image37.jp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6ZJ5aNMGLPc?feature=oembed" TargetMode="External"/><Relationship Id="rId6" Type="http://schemas.openxmlformats.org/officeDocument/2006/relationships/hyperlink" Target="https://youtu.be/6ZJ5aNMGLPc"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1113840"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168" name="Google Shape;168;p25"/>
          <p:cNvSpPr/>
          <p:nvPr/>
        </p:nvSpPr>
        <p:spPr>
          <a:xfrm>
            <a:off x="931976" y="2351973"/>
            <a:ext cx="7699337" cy="3174704"/>
          </a:xfrm>
          <a:custGeom>
            <a:avLst/>
            <a:gdLst/>
            <a:ahLst/>
            <a:cxnLst/>
            <a:rect l="l" t="t" r="r" b="b"/>
            <a:pathLst>
              <a:path w="7699337" h="3174704" extrusionOk="0">
                <a:moveTo>
                  <a:pt x="0" y="0"/>
                </a:moveTo>
                <a:lnTo>
                  <a:pt x="7699336" y="0"/>
                </a:lnTo>
                <a:lnTo>
                  <a:pt x="7699336" y="3174704"/>
                </a:lnTo>
                <a:lnTo>
                  <a:pt x="0" y="317470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69" name="Google Shape;169;p25"/>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170" name="Google Shape;170;p25"/>
          <p:cNvSpPr/>
          <p:nvPr/>
        </p:nvSpPr>
        <p:spPr>
          <a:xfrm>
            <a:off x="931976" y="6632539"/>
            <a:ext cx="7702429" cy="725883"/>
          </a:xfrm>
          <a:custGeom>
            <a:avLst/>
            <a:gdLst/>
            <a:ahLst/>
            <a:cxnLst/>
            <a:rect l="l" t="t" r="r" b="b"/>
            <a:pathLst>
              <a:path w="7702429" h="725883" extrusionOk="0">
                <a:moveTo>
                  <a:pt x="0" y="0"/>
                </a:moveTo>
                <a:lnTo>
                  <a:pt x="7702428" y="0"/>
                </a:lnTo>
                <a:lnTo>
                  <a:pt x="7702428" y="725883"/>
                </a:lnTo>
                <a:lnTo>
                  <a:pt x="0" y="725883"/>
                </a:lnTo>
                <a:lnTo>
                  <a:pt x="0" y="0"/>
                </a:lnTo>
                <a:close/>
              </a:path>
            </a:pathLst>
          </a:custGeom>
          <a:blipFill rotWithShape="1">
            <a:blip r:embed="rId6">
              <a:alphaModFix/>
            </a:blip>
            <a:stretch>
              <a:fillRect/>
            </a:stretch>
          </a:blipFill>
          <a:ln>
            <a:noFill/>
          </a:ln>
        </p:spPr>
        <p:txBody>
          <a:bodyPr/>
          <a:lstStyle/>
          <a:p>
            <a:endParaRPr lang="en-US"/>
          </a:p>
        </p:txBody>
      </p:sp>
      <p:sp>
        <p:nvSpPr>
          <p:cNvPr id="171" name="Google Shape;171;p25"/>
          <p:cNvSpPr txBox="1"/>
          <p:nvPr/>
        </p:nvSpPr>
        <p:spPr>
          <a:xfrm>
            <a:off x="1736860"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Brought to you by the Diversity and Inclusion Office, Materiel Group, National Defence</a:t>
            </a:r>
            <a:endParaRPr/>
          </a:p>
        </p:txBody>
      </p:sp>
      <p:sp>
        <p:nvSpPr>
          <p:cNvPr id="172" name="Google Shape;172;p25"/>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73" name="Google Shape;173;p25"/>
          <p:cNvSpPr/>
          <p:nvPr/>
        </p:nvSpPr>
        <p:spPr>
          <a:xfrm>
            <a:off x="10087027"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174" name="Google Shape;174;p25"/>
          <p:cNvSpPr/>
          <p:nvPr/>
        </p:nvSpPr>
        <p:spPr>
          <a:xfrm>
            <a:off x="9883629" y="2425217"/>
            <a:ext cx="7745497" cy="2711402"/>
          </a:xfrm>
          <a:custGeom>
            <a:avLst/>
            <a:gdLst/>
            <a:ahLst/>
            <a:cxnLst/>
            <a:rect l="l" t="t" r="r" b="b"/>
            <a:pathLst>
              <a:path w="7745497" h="2711402" extrusionOk="0">
                <a:moveTo>
                  <a:pt x="0" y="0"/>
                </a:moveTo>
                <a:lnTo>
                  <a:pt x="7745498" y="0"/>
                </a:lnTo>
                <a:lnTo>
                  <a:pt x="7745498" y="2711402"/>
                </a:lnTo>
                <a:lnTo>
                  <a:pt x="0" y="2711402"/>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75" name="Google Shape;175;p25"/>
          <p:cNvSpPr txBox="1"/>
          <p:nvPr/>
        </p:nvSpPr>
        <p:spPr>
          <a:xfrm>
            <a:off x="10710047"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Présenté par le Bureau de la diversité et de l'inclusion, Groupe des matériels, Défense nationale</a:t>
            </a:r>
            <a:endParaRPr/>
          </a:p>
        </p:txBody>
      </p:sp>
      <p:sp>
        <p:nvSpPr>
          <p:cNvPr id="176" name="Google Shape;176;p25"/>
          <p:cNvSpPr/>
          <p:nvPr/>
        </p:nvSpPr>
        <p:spPr>
          <a:xfrm>
            <a:off x="10287740" y="6838646"/>
            <a:ext cx="6934183" cy="670112"/>
          </a:xfrm>
          <a:custGeom>
            <a:avLst/>
            <a:gdLst/>
            <a:ahLst/>
            <a:cxnLst/>
            <a:rect l="l" t="t" r="r" b="b"/>
            <a:pathLst>
              <a:path w="6934183" h="670112" extrusionOk="0">
                <a:moveTo>
                  <a:pt x="0" y="0"/>
                </a:moveTo>
                <a:lnTo>
                  <a:pt x="6934183" y="0"/>
                </a:lnTo>
                <a:lnTo>
                  <a:pt x="6934183" y="670112"/>
                </a:lnTo>
                <a:lnTo>
                  <a:pt x="0" y="670112"/>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p:nvPr/>
        </p:nvSpPr>
        <p:spPr>
          <a:xfrm>
            <a:off x="1028700" y="427247"/>
            <a:ext cx="15315000" cy="72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725" b="0" i="0" u="none" strike="noStrike" cap="none">
                <a:solidFill>
                  <a:srgbClr val="000000"/>
                </a:solidFill>
                <a:latin typeface="Montserrat"/>
                <a:ea typeface="Montserrat"/>
                <a:cs typeface="Montserrat"/>
                <a:sym typeface="Montserrat"/>
              </a:rPr>
              <a:t>Diriger en élevant les autres vous est présenté par</a:t>
            </a:r>
            <a:endParaRPr sz="800"/>
          </a:p>
        </p:txBody>
      </p:sp>
      <p:sp>
        <p:nvSpPr>
          <p:cNvPr id="315" name="Google Shape;315;p34"/>
          <p:cNvSpPr txBox="1"/>
          <p:nvPr/>
        </p:nvSpPr>
        <p:spPr>
          <a:xfrm>
            <a:off x="1028700" y="1410232"/>
            <a:ext cx="14235300" cy="144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200" b="0" i="0" u="none" strike="noStrike" cap="none">
                <a:solidFill>
                  <a:srgbClr val="000000"/>
                </a:solidFill>
                <a:latin typeface="Montserrat"/>
                <a:ea typeface="Montserrat"/>
                <a:cs typeface="Montserrat"/>
                <a:sym typeface="Montserrat"/>
              </a:rPr>
              <a:t>Le Bureau de la diversité et de l'inclusion</a:t>
            </a:r>
            <a:endParaRPr/>
          </a:p>
          <a:p>
            <a:pPr marL="0" marR="0" lvl="0" indent="0" algn="just" rtl="0">
              <a:lnSpc>
                <a:spcPct val="115000"/>
              </a:lnSpc>
              <a:spcBef>
                <a:spcPts val="0"/>
              </a:spcBef>
              <a:spcAft>
                <a:spcPts val="0"/>
              </a:spcAft>
              <a:buNone/>
            </a:pPr>
            <a:r>
              <a:rPr lang="en-US" sz="3436" b="0" i="0" u="none" strike="noStrike" cap="none">
                <a:solidFill>
                  <a:srgbClr val="000000"/>
                </a:solidFill>
                <a:latin typeface="Montserrat"/>
                <a:ea typeface="Montserrat"/>
                <a:cs typeface="Montserrat"/>
                <a:sym typeface="Montserrat"/>
              </a:rPr>
              <a:t>Groupe des matériels, Défense nationale</a:t>
            </a:r>
            <a:endParaRPr/>
          </a:p>
        </p:txBody>
      </p:sp>
      <p:sp>
        <p:nvSpPr>
          <p:cNvPr id="316" name="Google Shape;316;p34"/>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317" name="Google Shape;317;p34"/>
          <p:cNvGrpSpPr/>
          <p:nvPr/>
        </p:nvGrpSpPr>
        <p:grpSpPr>
          <a:xfrm>
            <a:off x="970736" y="3115311"/>
            <a:ext cx="2462087" cy="2349968"/>
            <a:chOff x="-366471" y="-11891"/>
            <a:chExt cx="15572971" cy="14863810"/>
          </a:xfrm>
        </p:grpSpPr>
        <p:sp>
          <p:nvSpPr>
            <p:cNvPr id="318" name="Google Shape;318;p34"/>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4"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4"/>
          <p:cNvSpPr txBox="1"/>
          <p:nvPr/>
        </p:nvSpPr>
        <p:spPr>
          <a:xfrm>
            <a:off x="971371" y="5540175"/>
            <a:ext cx="2461500" cy="95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Nancy Tremblay</a:t>
            </a:r>
            <a:endParaRPr/>
          </a:p>
          <a:p>
            <a:pPr marL="0" lvl="0" indent="0" algn="ctr" rtl="0">
              <a:lnSpc>
                <a:spcPct val="115000"/>
              </a:lnSpc>
              <a:spcBef>
                <a:spcPts val="0"/>
              </a:spcBef>
              <a:spcAft>
                <a:spcPts val="0"/>
              </a:spcAft>
              <a:buSzPts val="1100"/>
              <a:buNone/>
            </a:pPr>
            <a:r>
              <a:rPr lang="en-US" sz="1399">
                <a:latin typeface="Montserrat"/>
                <a:ea typeface="Montserrat"/>
                <a:cs typeface="Montserrat"/>
                <a:sym typeface="Montserrat"/>
              </a:rPr>
              <a:t>Sous-ministre adjointe, Matériels, Défense nationale</a:t>
            </a:r>
            <a:endParaRPr sz="1399">
              <a:latin typeface="Montserrat"/>
              <a:ea typeface="Montserrat"/>
              <a:cs typeface="Montserrat"/>
              <a:sym typeface="Montserrat"/>
            </a:endParaRPr>
          </a:p>
        </p:txBody>
      </p:sp>
      <p:grpSp>
        <p:nvGrpSpPr>
          <p:cNvPr id="322" name="Google Shape;322;p34"/>
          <p:cNvGrpSpPr/>
          <p:nvPr/>
        </p:nvGrpSpPr>
        <p:grpSpPr>
          <a:xfrm>
            <a:off x="999061" y="6709255"/>
            <a:ext cx="2462087" cy="2349968"/>
            <a:chOff x="-366471" y="-11891"/>
            <a:chExt cx="15572971" cy="14863810"/>
          </a:xfrm>
        </p:grpSpPr>
        <p:sp>
          <p:nvSpPr>
            <p:cNvPr id="323" name="Google Shape;323;p34"/>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5"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4"/>
          <p:cNvSpPr txBox="1"/>
          <p:nvPr/>
        </p:nvSpPr>
        <p:spPr>
          <a:xfrm>
            <a:off x="942392" y="9134120"/>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Samantha Moonsammy</a:t>
            </a:r>
            <a:endParaRPr/>
          </a:p>
          <a:p>
            <a:pPr marL="0" lvl="0" indent="0" algn="ctr" rtl="0">
              <a:lnSpc>
                <a:spcPct val="115000"/>
              </a:lnSpc>
              <a:spcBef>
                <a:spcPts val="0"/>
              </a:spcBef>
              <a:spcAft>
                <a:spcPts val="0"/>
              </a:spcAft>
              <a:buClr>
                <a:schemeClr val="dk1"/>
              </a:buClr>
              <a:buSzPts val="1100"/>
              <a:buFont typeface="Arial"/>
              <a:buNone/>
            </a:pPr>
            <a:r>
              <a:rPr lang="en-US" sz="1399">
                <a:latin typeface="Montserrat"/>
                <a:ea typeface="Montserrat"/>
                <a:cs typeface="Montserrat"/>
                <a:sym typeface="Montserrat"/>
              </a:rPr>
              <a:t>Diversité et inclusion, </a:t>
            </a:r>
            <a:endParaRPr sz="1399">
              <a:latin typeface="Montserrat"/>
              <a:ea typeface="Montserrat"/>
              <a:cs typeface="Montserrat"/>
              <a:sym typeface="Montserrat"/>
            </a:endParaRPr>
          </a:p>
          <a:p>
            <a:pPr marL="0" lvl="0" indent="0" algn="ctr" rtl="0">
              <a:lnSpc>
                <a:spcPct val="115000"/>
              </a:lnSpc>
              <a:spcBef>
                <a:spcPts val="0"/>
              </a:spcBef>
              <a:spcAft>
                <a:spcPts val="0"/>
              </a:spcAft>
              <a:buSzPts val="1100"/>
              <a:buNone/>
            </a:pPr>
            <a:r>
              <a:rPr lang="en-US" sz="1399">
                <a:latin typeface="Montserrat"/>
                <a:ea typeface="Montserrat"/>
                <a:cs typeface="Montserrat"/>
                <a:sym typeface="Montserrat"/>
              </a:rPr>
              <a:t>Matériel, Défense nationale</a:t>
            </a:r>
            <a:endParaRPr sz="1399">
              <a:latin typeface="Montserrat"/>
              <a:ea typeface="Montserrat"/>
              <a:cs typeface="Montserrat"/>
              <a:sym typeface="Montserrat"/>
            </a:endParaRPr>
          </a:p>
        </p:txBody>
      </p:sp>
      <p:sp>
        <p:nvSpPr>
          <p:cNvPr id="327" name="Google Shape;327;p34"/>
          <p:cNvSpPr txBox="1"/>
          <p:nvPr/>
        </p:nvSpPr>
        <p:spPr>
          <a:xfrm>
            <a:off x="4017957" y="3325535"/>
            <a:ext cx="13952700" cy="662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Samantha Moonsammy a créé le programme « Diriger en élevant les autres » (DEAPCM) en 2021 en réponse à des conversations avec des membres du Groupe des matériels de la Défense nationale, qui ont souligné leur désir de tisser des liens avec leurs collègues, de contribuer davantage et de trouver des possibilités de carrière.</a:t>
            </a:r>
            <a:endParaRPr/>
          </a:p>
          <a:p>
            <a:pPr marL="0" marR="0" lvl="0" indent="0" algn="l" rtl="0">
              <a:lnSpc>
                <a:spcPct val="115000"/>
              </a:lnSpc>
              <a:spcBef>
                <a:spcPts val="0"/>
              </a:spcBef>
              <a:spcAft>
                <a:spcPts val="0"/>
              </a:spcAft>
              <a:buNone/>
            </a:pPr>
            <a:endParaRPr sz="27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Cependant, pour apporter des changements véritablement significatifs, elle savait que le DEAPCM devait être un effort collectif. En élargissant le programme à l'Équipe de la Défense entière, à d'autres ministères et aux Sociétés de la Couronne, le DEAPCM ouvre les cloisonnements et favorise la collaboration dans l'ensemble du secteur public. Avec le soutien indéfectible de Nancy Tremblay, Sous-ministre adjointe du Groupe des matériels, cette approche stratégique renforce notre écosystème de leadership, apporte de nouvelles perspectives à la prise de décision et stimule l'innovation à tous les niveaux.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35"/>
          <p:cNvGrpSpPr/>
          <p:nvPr/>
        </p:nvGrpSpPr>
        <p:grpSpPr>
          <a:xfrm>
            <a:off x="2185288" y="2720714"/>
            <a:ext cx="13917425" cy="1405739"/>
            <a:chOff x="0" y="-192787"/>
            <a:chExt cx="18556566" cy="1874319"/>
          </a:xfrm>
        </p:grpSpPr>
        <p:grpSp>
          <p:nvGrpSpPr>
            <p:cNvPr id="337" name="Google Shape;337;p35"/>
            <p:cNvGrpSpPr/>
            <p:nvPr/>
          </p:nvGrpSpPr>
          <p:grpSpPr>
            <a:xfrm>
              <a:off x="0" y="-192787"/>
              <a:ext cx="18556566" cy="1874319"/>
              <a:chOff x="0" y="-38100"/>
              <a:chExt cx="3667284" cy="370417"/>
            </a:xfrm>
          </p:grpSpPr>
          <p:sp>
            <p:nvSpPr>
              <p:cNvPr id="338" name="Google Shape;338;p35"/>
              <p:cNvSpPr/>
              <p:nvPr/>
            </p:nvSpPr>
            <p:spPr>
              <a:xfrm>
                <a:off x="0" y="0"/>
                <a:ext cx="3667284" cy="332317"/>
              </a:xfrm>
              <a:custGeom>
                <a:avLst/>
                <a:gdLst/>
                <a:ahLst/>
                <a:cxnLst/>
                <a:rect l="l" t="t" r="r" b="b"/>
                <a:pathLst>
                  <a:path w="3667284" h="332317" extrusionOk="0">
                    <a:moveTo>
                      <a:pt x="17201" y="0"/>
                    </a:moveTo>
                    <a:lnTo>
                      <a:pt x="3650083" y="0"/>
                    </a:lnTo>
                    <a:cubicBezTo>
                      <a:pt x="3659583" y="0"/>
                      <a:pt x="3667284" y="7701"/>
                      <a:pt x="3667284" y="17201"/>
                    </a:cubicBezTo>
                    <a:lnTo>
                      <a:pt x="3667284" y="315115"/>
                    </a:lnTo>
                    <a:cubicBezTo>
                      <a:pt x="3667284" y="324615"/>
                      <a:pt x="3659583" y="332317"/>
                      <a:pt x="3650083" y="332317"/>
                    </a:cubicBezTo>
                    <a:lnTo>
                      <a:pt x="17201" y="332317"/>
                    </a:lnTo>
                    <a:cubicBezTo>
                      <a:pt x="7701" y="332317"/>
                      <a:pt x="0" y="324615"/>
                      <a:pt x="0" y="315115"/>
                    </a:cubicBezTo>
                    <a:lnTo>
                      <a:pt x="0" y="17201"/>
                    </a:lnTo>
                    <a:cubicBezTo>
                      <a:pt x="0" y="7701"/>
                      <a:pt x="7701" y="0"/>
                      <a:pt x="17201"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339" name="Google Shape;339;p35"/>
              <p:cNvSpPr txBox="1"/>
              <p:nvPr/>
            </p:nvSpPr>
            <p:spPr>
              <a:xfrm>
                <a:off x="0" y="-38100"/>
                <a:ext cx="3667284" cy="370417"/>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0" name="Google Shape;340;p35"/>
            <p:cNvSpPr txBox="1"/>
            <p:nvPr/>
          </p:nvSpPr>
          <p:spPr>
            <a:xfrm>
              <a:off x="565963" y="94576"/>
              <a:ext cx="17424600" cy="1364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1" i="1" u="none" strike="noStrike" cap="none">
                  <a:solidFill>
                    <a:srgbClr val="000000"/>
                  </a:solidFill>
                  <a:latin typeface="Montserrat"/>
                  <a:ea typeface="Montserrat"/>
                  <a:cs typeface="Montserrat"/>
                  <a:sym typeface="Montserrat"/>
                </a:rPr>
                <a:t>Approximately 75% of leaders say mentoring played a key role in their success. (Gallup, March 2022 Study) </a:t>
              </a:r>
              <a:endParaRPr/>
            </a:p>
          </p:txBody>
        </p:sp>
      </p:grpSp>
      <p:sp>
        <p:nvSpPr>
          <p:cNvPr id="341" name="Google Shape;341;p35"/>
          <p:cNvSpPr/>
          <p:nvPr/>
        </p:nvSpPr>
        <p:spPr>
          <a:xfrm>
            <a:off x="11622339" y="4621975"/>
            <a:ext cx="5086635" cy="5086635"/>
          </a:xfrm>
          <a:custGeom>
            <a:avLst/>
            <a:gdLst/>
            <a:ahLst/>
            <a:cxnLst/>
            <a:rect l="l" t="t" r="r" b="b"/>
            <a:pathLst>
              <a:path w="812800" h="812800" extrusionOk="0">
                <a:moveTo>
                  <a:pt x="0" y="0"/>
                </a:moveTo>
                <a:lnTo>
                  <a:pt x="812800" y="0"/>
                </a:lnTo>
                <a:lnTo>
                  <a:pt x="812800" y="812800"/>
                </a:lnTo>
                <a:lnTo>
                  <a:pt x="0" y="81280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42" name="Google Shape;342;p3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43" name="Google Shape;343;p35"/>
          <p:cNvSpPr txBox="1"/>
          <p:nvPr/>
        </p:nvSpPr>
        <p:spPr>
          <a:xfrm>
            <a:off x="1243837" y="4486313"/>
            <a:ext cx="9945900" cy="513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LLMC is a free group mentorship program that is breaking down barriers across our organizations to provide opportunities for all Canada Public Service and Defence Team members, from students to executives, to advance their careers. </a:t>
            </a:r>
            <a:endParaRPr/>
          </a:p>
          <a:p>
            <a:pPr marL="0" marR="0" lvl="0"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 </a:t>
            </a:r>
            <a:endParaRPr/>
          </a:p>
          <a:p>
            <a:pPr marL="0" marR="0" lvl="1"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Since its debut in 2021, LLMC has elevated the careers of over 2,500 participants, playing a vital role in creating inclusive leaders who create innovative workplaces, advocate for change, and take care of the people-side of business. </a:t>
            </a:r>
            <a:endParaRPr/>
          </a:p>
        </p:txBody>
      </p:sp>
      <p:sp>
        <p:nvSpPr>
          <p:cNvPr id="344" name="Google Shape;344;p35"/>
          <p:cNvSpPr txBox="1"/>
          <p:nvPr/>
        </p:nvSpPr>
        <p:spPr>
          <a:xfrm>
            <a:off x="1028198" y="333646"/>
            <a:ext cx="13399200" cy="235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7111" b="1" i="0" u="none" strike="noStrike" cap="none">
                <a:solidFill>
                  <a:srgbClr val="22150C"/>
                </a:solidFill>
                <a:latin typeface="Montserrat"/>
                <a:ea typeface="Montserrat"/>
                <a:cs typeface="Montserrat"/>
                <a:sym typeface="Montserrat"/>
              </a:rPr>
              <a:t>Lifting as you Lead</a:t>
            </a:r>
            <a:endParaRPr sz="500"/>
          </a:p>
          <a:p>
            <a:pPr marL="0" marR="0" lvl="0" indent="0" algn="l" rtl="0">
              <a:lnSpc>
                <a:spcPct val="115000"/>
              </a:lnSpc>
              <a:spcBef>
                <a:spcPts val="0"/>
              </a:spcBef>
              <a:spcAft>
                <a:spcPts val="0"/>
              </a:spcAft>
              <a:buNone/>
            </a:pPr>
            <a:r>
              <a:rPr lang="en-US" sz="7111" b="1" i="0" u="none" strike="noStrike" cap="none">
                <a:solidFill>
                  <a:srgbClr val="22150C"/>
                </a:solidFill>
                <a:latin typeface="Montserrat"/>
                <a:ea typeface="Montserrat"/>
                <a:cs typeface="Montserrat"/>
                <a:sym typeface="Montserrat"/>
              </a:rPr>
              <a:t>Mentoring Circles (LLMC)</a:t>
            </a:r>
            <a:endParaRPr sz="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36"/>
          <p:cNvGrpSpPr/>
          <p:nvPr/>
        </p:nvGrpSpPr>
        <p:grpSpPr>
          <a:xfrm>
            <a:off x="2185288" y="2720714"/>
            <a:ext cx="13917425" cy="1405739"/>
            <a:chOff x="0" y="-192787"/>
            <a:chExt cx="18556566" cy="1874319"/>
          </a:xfrm>
        </p:grpSpPr>
        <p:grpSp>
          <p:nvGrpSpPr>
            <p:cNvPr id="354" name="Google Shape;354;p36"/>
            <p:cNvGrpSpPr/>
            <p:nvPr/>
          </p:nvGrpSpPr>
          <p:grpSpPr>
            <a:xfrm>
              <a:off x="0" y="-192787"/>
              <a:ext cx="18556566" cy="1874319"/>
              <a:chOff x="0" y="-38100"/>
              <a:chExt cx="3667284" cy="370417"/>
            </a:xfrm>
          </p:grpSpPr>
          <p:sp>
            <p:nvSpPr>
              <p:cNvPr id="355" name="Google Shape;355;p36"/>
              <p:cNvSpPr/>
              <p:nvPr/>
            </p:nvSpPr>
            <p:spPr>
              <a:xfrm>
                <a:off x="0" y="0"/>
                <a:ext cx="3667284" cy="332317"/>
              </a:xfrm>
              <a:custGeom>
                <a:avLst/>
                <a:gdLst/>
                <a:ahLst/>
                <a:cxnLst/>
                <a:rect l="l" t="t" r="r" b="b"/>
                <a:pathLst>
                  <a:path w="3667284" h="332317" extrusionOk="0">
                    <a:moveTo>
                      <a:pt x="17201" y="0"/>
                    </a:moveTo>
                    <a:lnTo>
                      <a:pt x="3650083" y="0"/>
                    </a:lnTo>
                    <a:cubicBezTo>
                      <a:pt x="3659583" y="0"/>
                      <a:pt x="3667284" y="7701"/>
                      <a:pt x="3667284" y="17201"/>
                    </a:cubicBezTo>
                    <a:lnTo>
                      <a:pt x="3667284" y="315115"/>
                    </a:lnTo>
                    <a:cubicBezTo>
                      <a:pt x="3667284" y="324615"/>
                      <a:pt x="3659583" y="332317"/>
                      <a:pt x="3650083" y="332317"/>
                    </a:cubicBezTo>
                    <a:lnTo>
                      <a:pt x="17201" y="332317"/>
                    </a:lnTo>
                    <a:cubicBezTo>
                      <a:pt x="7701" y="332317"/>
                      <a:pt x="0" y="324615"/>
                      <a:pt x="0" y="315115"/>
                    </a:cubicBezTo>
                    <a:lnTo>
                      <a:pt x="0" y="17201"/>
                    </a:lnTo>
                    <a:cubicBezTo>
                      <a:pt x="0" y="7701"/>
                      <a:pt x="7701" y="0"/>
                      <a:pt x="17201"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356" name="Google Shape;356;p36"/>
              <p:cNvSpPr txBox="1"/>
              <p:nvPr/>
            </p:nvSpPr>
            <p:spPr>
              <a:xfrm>
                <a:off x="0" y="-38100"/>
                <a:ext cx="3667284" cy="370417"/>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7" name="Google Shape;357;p36"/>
            <p:cNvSpPr txBox="1"/>
            <p:nvPr/>
          </p:nvSpPr>
          <p:spPr>
            <a:xfrm>
              <a:off x="565963" y="94576"/>
              <a:ext cx="17424600" cy="1364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1" i="1" u="none" strike="noStrike" cap="none">
                  <a:solidFill>
                    <a:srgbClr val="000000"/>
                  </a:solidFill>
                  <a:latin typeface="Montserrat"/>
                  <a:ea typeface="Montserrat"/>
                  <a:cs typeface="Montserrat"/>
                  <a:sym typeface="Montserrat"/>
                </a:rPr>
                <a:t>Environ 75 % des dirigeants affirment que le mentorat a joué un rôle clé dans leur réussite. (Gallup, étude de mars 2022) </a:t>
              </a:r>
              <a:endParaRPr/>
            </a:p>
          </p:txBody>
        </p:sp>
      </p:grpSp>
      <p:sp>
        <p:nvSpPr>
          <p:cNvPr id="358" name="Google Shape;358;p36"/>
          <p:cNvSpPr/>
          <p:nvPr/>
        </p:nvSpPr>
        <p:spPr>
          <a:xfrm>
            <a:off x="11622339" y="4621975"/>
            <a:ext cx="5086635" cy="5086635"/>
          </a:xfrm>
          <a:custGeom>
            <a:avLst/>
            <a:gdLst/>
            <a:ahLst/>
            <a:cxnLst/>
            <a:rect l="l" t="t" r="r" b="b"/>
            <a:pathLst>
              <a:path w="812800" h="812800" extrusionOk="0">
                <a:moveTo>
                  <a:pt x="0" y="0"/>
                </a:moveTo>
                <a:lnTo>
                  <a:pt x="812800" y="0"/>
                </a:lnTo>
                <a:lnTo>
                  <a:pt x="812800" y="812800"/>
                </a:lnTo>
                <a:lnTo>
                  <a:pt x="0" y="81280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59" name="Google Shape;359;p36"/>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60" name="Google Shape;360;p36"/>
          <p:cNvSpPr txBox="1"/>
          <p:nvPr/>
        </p:nvSpPr>
        <p:spPr>
          <a:xfrm>
            <a:off x="1028700" y="4345893"/>
            <a:ext cx="10161000" cy="530760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0" i="0" u="none" strike="noStrike" cap="none" dirty="0">
                <a:solidFill>
                  <a:srgbClr val="000000"/>
                </a:solidFill>
                <a:latin typeface="Montserrat"/>
                <a:ea typeface="Montserrat"/>
                <a:cs typeface="Montserrat"/>
                <a:sym typeface="Montserrat"/>
              </a:rPr>
              <a:t>DEAPCM </a:t>
            </a:r>
            <a:r>
              <a:rPr lang="en-US" sz="2499" b="0" i="0" u="none" strike="noStrike" cap="none" dirty="0" err="1">
                <a:solidFill>
                  <a:srgbClr val="000000"/>
                </a:solidFill>
                <a:latin typeface="Montserrat"/>
                <a:ea typeface="Montserrat"/>
                <a:cs typeface="Montserrat"/>
                <a:sym typeface="Montserrat"/>
              </a:rPr>
              <a:t>est</a:t>
            </a:r>
            <a:r>
              <a:rPr lang="en-US" sz="2499" b="0" i="0" u="none" strike="noStrike" cap="none" dirty="0">
                <a:solidFill>
                  <a:srgbClr val="000000"/>
                </a:solidFill>
                <a:latin typeface="Montserrat"/>
                <a:ea typeface="Montserrat"/>
                <a:cs typeface="Montserrat"/>
                <a:sym typeface="Montserrat"/>
              </a:rPr>
              <a:t> un </a:t>
            </a:r>
            <a:r>
              <a:rPr lang="en-US" sz="2499" b="0" i="0" u="none" strike="noStrike" cap="none" dirty="0" err="1">
                <a:solidFill>
                  <a:srgbClr val="000000"/>
                </a:solidFill>
                <a:latin typeface="Montserrat"/>
                <a:ea typeface="Montserrat"/>
                <a:cs typeface="Montserrat"/>
                <a:sym typeface="Montserrat"/>
              </a:rPr>
              <a:t>programme</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mentorat</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groupe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gratuit</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élimine</a:t>
            </a:r>
            <a:r>
              <a:rPr lang="en-US" sz="2499" b="0" i="0" u="none" strike="noStrike" cap="none" dirty="0">
                <a:solidFill>
                  <a:srgbClr val="000000"/>
                </a:solidFill>
                <a:latin typeface="Montserrat"/>
                <a:ea typeface="Montserrat"/>
                <a:cs typeface="Montserrat"/>
                <a:sym typeface="Montserrat"/>
              </a:rPr>
              <a:t> les obstacles au sein de </a:t>
            </a:r>
            <a:r>
              <a:rPr lang="en-US" sz="2499" b="0" i="0" u="none" strike="noStrike" cap="none" dirty="0" err="1">
                <a:solidFill>
                  <a:srgbClr val="000000"/>
                </a:solidFill>
                <a:latin typeface="Montserrat"/>
                <a:ea typeface="Montserrat"/>
                <a:cs typeface="Montserrat"/>
                <a:sym typeface="Montserrat"/>
              </a:rPr>
              <a:t>nos</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organisations</a:t>
            </a:r>
            <a:r>
              <a:rPr lang="en-US" sz="2499" b="0" i="0" u="none" strike="noStrike" cap="none" dirty="0">
                <a:solidFill>
                  <a:srgbClr val="000000"/>
                </a:solidFill>
                <a:latin typeface="Montserrat"/>
                <a:ea typeface="Montserrat"/>
                <a:cs typeface="Montserrat"/>
                <a:sym typeface="Montserrat"/>
              </a:rPr>
              <a:t>. Des </a:t>
            </a:r>
            <a:r>
              <a:rPr lang="en-US" sz="2499" b="0" i="0" u="none" strike="noStrike" cap="none" dirty="0" err="1">
                <a:solidFill>
                  <a:srgbClr val="000000"/>
                </a:solidFill>
                <a:latin typeface="Montserrat"/>
                <a:ea typeface="Montserrat"/>
                <a:cs typeface="Montserrat"/>
                <a:sym typeface="Montserrat"/>
              </a:rPr>
              <a:t>étudiants</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jusqu’aux</a:t>
            </a:r>
            <a:r>
              <a:rPr lang="en-US" sz="2499" b="0" i="0" u="none" strike="noStrike" cap="none" dirty="0">
                <a:solidFill>
                  <a:srgbClr val="000000"/>
                </a:solidFill>
                <a:latin typeface="Montserrat"/>
                <a:ea typeface="Montserrat"/>
                <a:cs typeface="Montserrat"/>
                <a:sym typeface="Montserrat"/>
              </a:rPr>
              <a:t> cadres, le </a:t>
            </a:r>
            <a:r>
              <a:rPr lang="en-US" sz="2499" b="0" i="0" u="none" strike="noStrike" cap="none" dirty="0" err="1">
                <a:solidFill>
                  <a:srgbClr val="000000"/>
                </a:solidFill>
                <a:latin typeface="Montserrat"/>
                <a:ea typeface="Montserrat"/>
                <a:cs typeface="Montserrat"/>
                <a:sym typeface="Montserrat"/>
              </a:rPr>
              <a:t>programme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offre</a:t>
            </a:r>
            <a:r>
              <a:rPr lang="en-US" sz="2499" b="0" i="0" u="none" strike="noStrike" cap="none" dirty="0">
                <a:solidFill>
                  <a:srgbClr val="000000"/>
                </a:solidFill>
                <a:latin typeface="Montserrat"/>
                <a:ea typeface="Montserrat"/>
                <a:cs typeface="Montserrat"/>
                <a:sym typeface="Montserrat"/>
              </a:rPr>
              <a:t> des </a:t>
            </a:r>
            <a:r>
              <a:rPr lang="en-US" sz="2499" b="0" i="0" u="none" strike="noStrike" cap="none" dirty="0" err="1">
                <a:solidFill>
                  <a:srgbClr val="000000"/>
                </a:solidFill>
                <a:latin typeface="Montserrat"/>
                <a:ea typeface="Montserrat"/>
                <a:cs typeface="Montserrat"/>
                <a:sym typeface="Montserrat"/>
              </a:rPr>
              <a:t>opportunités</a:t>
            </a:r>
            <a:r>
              <a:rPr lang="en-US" sz="2499" b="0" i="0" u="none" strike="noStrike" cap="none" dirty="0">
                <a:solidFill>
                  <a:srgbClr val="000000"/>
                </a:solidFill>
                <a:latin typeface="Montserrat"/>
                <a:ea typeface="Montserrat"/>
                <a:cs typeface="Montserrat"/>
                <a:sym typeface="Montserrat"/>
              </a:rPr>
              <a:t> à </a:t>
            </a:r>
            <a:r>
              <a:rPr lang="en-US" sz="2499" b="0" i="0" u="none" strike="noStrike" cap="none" dirty="0" err="1">
                <a:solidFill>
                  <a:srgbClr val="000000"/>
                </a:solidFill>
                <a:latin typeface="Montserrat"/>
                <a:ea typeface="Montserrat"/>
                <a:cs typeface="Montserrat"/>
                <a:sym typeface="Montserrat"/>
              </a:rPr>
              <a:t>tous</a:t>
            </a:r>
            <a:r>
              <a:rPr lang="en-US" sz="2499" b="0" i="0" u="none" strike="noStrike" cap="none" dirty="0">
                <a:solidFill>
                  <a:srgbClr val="000000"/>
                </a:solidFill>
                <a:latin typeface="Montserrat"/>
                <a:ea typeface="Montserrat"/>
                <a:cs typeface="Montserrat"/>
                <a:sym typeface="Montserrat"/>
              </a:rPr>
              <a:t> les </a:t>
            </a:r>
            <a:r>
              <a:rPr lang="en-US" sz="2499" b="0" i="0" u="none" strike="noStrike" cap="none" dirty="0" err="1">
                <a:solidFill>
                  <a:srgbClr val="000000"/>
                </a:solidFill>
                <a:latin typeface="Montserrat"/>
                <a:ea typeface="Montserrat"/>
                <a:cs typeface="Montserrat"/>
                <a:sym typeface="Montserrat"/>
              </a:rPr>
              <a:t>membres</a:t>
            </a:r>
            <a:r>
              <a:rPr lang="en-US" sz="2499" b="0" i="0" u="none" strike="noStrike" cap="none" dirty="0">
                <a:solidFill>
                  <a:srgbClr val="000000"/>
                </a:solidFill>
                <a:latin typeface="Montserrat"/>
                <a:ea typeface="Montserrat"/>
                <a:cs typeface="Montserrat"/>
                <a:sym typeface="Montserrat"/>
              </a:rPr>
              <a:t> de la </a:t>
            </a:r>
            <a:r>
              <a:rPr lang="en-US" sz="2499" b="0" i="0" u="none" strike="noStrike" cap="none" dirty="0" err="1">
                <a:solidFill>
                  <a:srgbClr val="000000"/>
                </a:solidFill>
                <a:latin typeface="Montserrat"/>
                <a:ea typeface="Montserrat"/>
                <a:cs typeface="Montserrat"/>
                <a:sym typeface="Montserrat"/>
              </a:rPr>
              <a:t>fonction</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publique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fédérale</a:t>
            </a:r>
            <a:r>
              <a:rPr lang="en-US" sz="2499" b="0" i="0" u="none" strike="noStrike" cap="none" dirty="0">
                <a:solidFill>
                  <a:srgbClr val="000000"/>
                </a:solidFill>
                <a:latin typeface="Montserrat"/>
                <a:ea typeface="Montserrat"/>
                <a:cs typeface="Montserrat"/>
                <a:sym typeface="Montserrat"/>
              </a:rPr>
              <a:t> et de </a:t>
            </a:r>
            <a:r>
              <a:rPr lang="en-US" sz="2499" b="0" i="0" u="none" strike="noStrike" cap="none" dirty="0" err="1">
                <a:solidFill>
                  <a:srgbClr val="000000"/>
                </a:solidFill>
                <a:latin typeface="Montserrat"/>
                <a:ea typeface="Montserrat"/>
                <a:cs typeface="Montserrat"/>
                <a:sym typeface="Montserrat"/>
              </a:rPr>
              <a:t>l'équipe</a:t>
            </a:r>
            <a:r>
              <a:rPr lang="en-US" sz="2499" b="0" i="0" u="none" strike="noStrike" cap="none" dirty="0">
                <a:solidFill>
                  <a:srgbClr val="000000"/>
                </a:solidFill>
                <a:latin typeface="Montserrat"/>
                <a:ea typeface="Montserrat"/>
                <a:cs typeface="Montserrat"/>
                <a:sym typeface="Montserrat"/>
              </a:rPr>
              <a:t> de la Défense au Canada de faire </a:t>
            </a:r>
            <a:r>
              <a:rPr lang="en-US" sz="2499" b="0" i="0" u="none" strike="noStrike" cap="none" dirty="0" err="1">
                <a:solidFill>
                  <a:srgbClr val="000000"/>
                </a:solidFill>
                <a:latin typeface="Montserrat"/>
                <a:ea typeface="Montserrat"/>
                <a:cs typeface="Montserrat"/>
                <a:sym typeface="Montserrat"/>
              </a:rPr>
              <a:t>progresser</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leur</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carrière</a:t>
            </a:r>
            <a:r>
              <a:rPr lang="en-US" sz="2499" b="0" i="0" u="none" strike="noStrike" cap="none" dirty="0">
                <a:solidFill>
                  <a:srgbClr val="000000"/>
                </a:solidFill>
                <a:latin typeface="Montserrat"/>
                <a:ea typeface="Montserrat"/>
                <a:cs typeface="Montserrat"/>
                <a:sym typeface="Montserrat"/>
              </a:rPr>
              <a:t>.</a:t>
            </a:r>
            <a:endParaRPr dirty="0"/>
          </a:p>
          <a:p>
            <a:pPr marL="0" marR="0" lvl="0" indent="0" algn="l" rtl="0">
              <a:lnSpc>
                <a:spcPct val="115000"/>
              </a:lnSpc>
              <a:spcBef>
                <a:spcPts val="0"/>
              </a:spcBef>
              <a:spcAft>
                <a:spcPts val="0"/>
              </a:spcAft>
              <a:buNone/>
            </a:pPr>
            <a:endParaRPr sz="2499" b="0" i="0" u="none" strike="noStrike" cap="none" dirty="0">
              <a:solidFill>
                <a:srgbClr val="000000"/>
              </a:solidFill>
              <a:latin typeface="Montserrat"/>
              <a:ea typeface="Montserrat"/>
              <a:cs typeface="Montserrat"/>
              <a:sym typeface="Montserrat"/>
            </a:endParaRPr>
          </a:p>
          <a:p>
            <a:pPr marL="0" marR="0" lvl="1" indent="0" algn="l" rtl="0">
              <a:lnSpc>
                <a:spcPct val="115000"/>
              </a:lnSpc>
              <a:spcBef>
                <a:spcPts val="0"/>
              </a:spcBef>
              <a:spcAft>
                <a:spcPts val="0"/>
              </a:spcAft>
              <a:buNone/>
            </a:pPr>
            <a:r>
              <a:rPr lang="en-US" sz="2499" b="0" i="0" u="none" strike="noStrike" cap="none" dirty="0" err="1">
                <a:solidFill>
                  <a:srgbClr val="000000"/>
                </a:solidFill>
                <a:latin typeface="Montserrat"/>
                <a:ea typeface="Montserrat"/>
                <a:cs typeface="Montserrat"/>
                <a:sym typeface="Montserrat"/>
              </a:rPr>
              <a:t>Depuis</a:t>
            </a:r>
            <a:r>
              <a:rPr lang="en-US" sz="2499" b="0" i="0" u="none" strike="noStrike" cap="none" dirty="0">
                <a:solidFill>
                  <a:srgbClr val="000000"/>
                </a:solidFill>
                <a:latin typeface="Montserrat"/>
                <a:ea typeface="Montserrat"/>
                <a:cs typeface="Montserrat"/>
                <a:sym typeface="Montserrat"/>
              </a:rPr>
              <a:t> son </a:t>
            </a:r>
            <a:r>
              <a:rPr lang="en-US" sz="2499" b="0" i="0" u="none" strike="noStrike" cap="none" dirty="0" err="1">
                <a:solidFill>
                  <a:srgbClr val="000000"/>
                </a:solidFill>
                <a:latin typeface="Montserrat"/>
                <a:ea typeface="Montserrat"/>
                <a:cs typeface="Montserrat"/>
                <a:sym typeface="Montserrat"/>
              </a:rPr>
              <a:t>lancement</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en</a:t>
            </a:r>
            <a:r>
              <a:rPr lang="en-US" sz="2499" b="0" i="0" u="none" strike="noStrike" cap="none" dirty="0">
                <a:solidFill>
                  <a:srgbClr val="000000"/>
                </a:solidFill>
                <a:latin typeface="Montserrat"/>
                <a:ea typeface="Montserrat"/>
                <a:cs typeface="Montserrat"/>
                <a:sym typeface="Montserrat"/>
              </a:rPr>
              <a:t> 2021, DEAPCM a </a:t>
            </a:r>
            <a:r>
              <a:rPr lang="en-US" sz="2499" b="0" i="0" u="none" strike="noStrike" cap="none" dirty="0" err="1">
                <a:solidFill>
                  <a:srgbClr val="000000"/>
                </a:solidFill>
                <a:latin typeface="Montserrat"/>
                <a:ea typeface="Montserrat"/>
                <a:cs typeface="Montserrat"/>
                <a:sym typeface="Montserrat"/>
              </a:rPr>
              <a:t>propulsé</a:t>
            </a:r>
            <a:r>
              <a:rPr lang="en-US" sz="2499" b="0" i="0" u="none" strike="noStrike" cap="none" dirty="0">
                <a:solidFill>
                  <a:srgbClr val="000000"/>
                </a:solidFill>
                <a:latin typeface="Montserrat"/>
                <a:ea typeface="Montserrat"/>
                <a:cs typeface="Montserrat"/>
                <a:sym typeface="Montserrat"/>
              </a:rPr>
              <a:t> la </a:t>
            </a:r>
            <a:r>
              <a:rPr lang="en-US" sz="2499" b="0" i="0" u="none" strike="noStrike" cap="none" dirty="0" err="1">
                <a:solidFill>
                  <a:srgbClr val="000000"/>
                </a:solidFill>
                <a:latin typeface="Montserrat"/>
                <a:ea typeface="Montserrat"/>
                <a:cs typeface="Montserrat"/>
                <a:sym typeface="Montserrat"/>
              </a:rPr>
              <a:t>carrière</a:t>
            </a:r>
            <a:r>
              <a:rPr lang="en-US" sz="2499" b="0" i="0" u="none" strike="noStrike" cap="none" dirty="0">
                <a:solidFill>
                  <a:srgbClr val="000000"/>
                </a:solidFill>
                <a:latin typeface="Montserrat"/>
                <a:ea typeface="Montserrat"/>
                <a:cs typeface="Montserrat"/>
                <a:sym typeface="Montserrat"/>
              </a:rPr>
              <a:t> de plus de 2 500 participants, </a:t>
            </a:r>
            <a:r>
              <a:rPr lang="en-US" sz="2499" b="0" i="0" u="none" strike="noStrike" cap="none" dirty="0" err="1">
                <a:solidFill>
                  <a:srgbClr val="000000"/>
                </a:solidFill>
                <a:latin typeface="Montserrat"/>
                <a:ea typeface="Montserrat"/>
                <a:cs typeface="Montserrat"/>
                <a:sym typeface="Montserrat"/>
              </a:rPr>
              <a:t>jouant</a:t>
            </a:r>
            <a:r>
              <a:rPr lang="en-US" sz="2499" b="0" i="0" u="none" strike="noStrike" cap="none" dirty="0">
                <a:solidFill>
                  <a:srgbClr val="000000"/>
                </a:solidFill>
                <a:latin typeface="Montserrat"/>
                <a:ea typeface="Montserrat"/>
                <a:cs typeface="Montserrat"/>
                <a:sym typeface="Montserrat"/>
              </a:rPr>
              <a:t> un </a:t>
            </a:r>
            <a:r>
              <a:rPr lang="en-US" sz="2499" b="0" i="0" u="none" strike="noStrike" cap="none" dirty="0" err="1">
                <a:solidFill>
                  <a:srgbClr val="000000"/>
                </a:solidFill>
                <a:latin typeface="Montserrat"/>
                <a:ea typeface="Montserrat"/>
                <a:cs typeface="Montserrat"/>
                <a:sym typeface="Montserrat"/>
              </a:rPr>
              <a:t>rôle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essentiel</a:t>
            </a:r>
            <a:r>
              <a:rPr lang="en-US" sz="2499" b="0" i="0" u="none" strike="noStrike" cap="none" dirty="0">
                <a:solidFill>
                  <a:srgbClr val="000000"/>
                </a:solidFill>
                <a:latin typeface="Montserrat"/>
                <a:ea typeface="Montserrat"/>
                <a:cs typeface="Montserrat"/>
                <a:sym typeface="Montserrat"/>
              </a:rPr>
              <a:t> dans la formation de leaders </a:t>
            </a:r>
            <a:r>
              <a:rPr lang="en-US" sz="2499" b="0" i="0" u="none" strike="noStrike" cap="none" dirty="0" err="1">
                <a:solidFill>
                  <a:srgbClr val="000000"/>
                </a:solidFill>
                <a:latin typeface="Montserrat"/>
                <a:ea typeface="Montserrat"/>
                <a:cs typeface="Montserrat"/>
                <a:sym typeface="Montserrat"/>
              </a:rPr>
              <a:t>inclusifs</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créent</a:t>
            </a:r>
            <a:r>
              <a:rPr lang="en-US" sz="2499" b="0" i="0" u="none" strike="noStrike" cap="none" dirty="0">
                <a:solidFill>
                  <a:srgbClr val="000000"/>
                </a:solidFill>
                <a:latin typeface="Montserrat"/>
                <a:ea typeface="Montserrat"/>
                <a:cs typeface="Montserrat"/>
                <a:sym typeface="Montserrat"/>
              </a:rPr>
              <a:t> des milieux de travail </a:t>
            </a:r>
            <a:r>
              <a:rPr lang="en-US" sz="2499" b="0" i="0" u="none" strike="noStrike" cap="none" dirty="0" err="1">
                <a:solidFill>
                  <a:srgbClr val="000000"/>
                </a:solidFill>
                <a:latin typeface="Montserrat"/>
                <a:ea typeface="Montserrat"/>
                <a:cs typeface="Montserrat"/>
                <a:sym typeface="Montserrat"/>
              </a:rPr>
              <a:t>innovants</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défendent</a:t>
            </a:r>
            <a:r>
              <a:rPr lang="en-US" sz="2499" b="0" i="0" u="none" strike="noStrike" cap="none" dirty="0">
                <a:solidFill>
                  <a:srgbClr val="000000"/>
                </a:solidFill>
                <a:latin typeface="Montserrat"/>
                <a:ea typeface="Montserrat"/>
                <a:cs typeface="Montserrat"/>
                <a:sym typeface="Montserrat"/>
              </a:rPr>
              <a:t> le </a:t>
            </a:r>
            <a:r>
              <a:rPr lang="en-US" sz="2499" b="0" i="0" u="none" strike="noStrike" cap="none" dirty="0" err="1">
                <a:solidFill>
                  <a:srgbClr val="000000"/>
                </a:solidFill>
                <a:latin typeface="Montserrat"/>
                <a:ea typeface="Montserrat"/>
                <a:cs typeface="Montserrat"/>
                <a:sym typeface="Montserrat"/>
              </a:rPr>
              <a:t>changement</a:t>
            </a:r>
            <a:r>
              <a:rPr lang="en-US" sz="2499" b="0" i="0" u="none" strike="noStrike" cap="none" dirty="0">
                <a:solidFill>
                  <a:srgbClr val="000000"/>
                </a:solidFill>
                <a:latin typeface="Montserrat"/>
                <a:ea typeface="Montserrat"/>
                <a:cs typeface="Montserrat"/>
                <a:sym typeface="Montserrat"/>
              </a:rPr>
              <a:t> et qui </a:t>
            </a:r>
            <a:r>
              <a:rPr lang="en-US" sz="2499" b="0" i="0" u="none" strike="noStrike" cap="none" dirty="0" err="1">
                <a:solidFill>
                  <a:srgbClr val="000000"/>
                </a:solidFill>
                <a:latin typeface="Montserrat"/>
                <a:ea typeface="Montserrat"/>
                <a:cs typeface="Montserrat"/>
                <a:sym typeface="Montserrat"/>
              </a:rPr>
              <a:t>prennent</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soin</a:t>
            </a:r>
            <a:r>
              <a:rPr lang="en-US" sz="2499" b="0" i="0" u="none" strike="noStrike" cap="none" dirty="0">
                <a:solidFill>
                  <a:srgbClr val="000000"/>
                </a:solidFill>
                <a:latin typeface="Montserrat"/>
                <a:ea typeface="Montserrat"/>
                <a:cs typeface="Montserrat"/>
                <a:sym typeface="Montserrat"/>
              </a:rPr>
              <a:t> du </a:t>
            </a:r>
            <a:r>
              <a:rPr lang="en-US" sz="2499" b="0" i="0" u="none" strike="noStrike" cap="none" dirty="0" err="1">
                <a:solidFill>
                  <a:srgbClr val="000000"/>
                </a:solidFill>
                <a:latin typeface="Montserrat"/>
                <a:ea typeface="Montserrat"/>
                <a:cs typeface="Montserrat"/>
                <a:sym typeface="Montserrat"/>
              </a:rPr>
              <a:t>côté</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humain</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l'entreprise</a:t>
            </a:r>
            <a:r>
              <a:rPr lang="en-US" sz="2499" b="0" i="0" u="none" strike="noStrike" cap="none" dirty="0">
                <a:solidFill>
                  <a:srgbClr val="000000"/>
                </a:solidFill>
                <a:latin typeface="Montserrat"/>
                <a:ea typeface="Montserrat"/>
                <a:cs typeface="Montserrat"/>
                <a:sym typeface="Montserrat"/>
              </a:rPr>
              <a:t>.</a:t>
            </a:r>
            <a:endParaRPr dirty="0"/>
          </a:p>
        </p:txBody>
      </p:sp>
      <p:sp>
        <p:nvSpPr>
          <p:cNvPr id="361" name="Google Shape;361;p36"/>
          <p:cNvSpPr txBox="1"/>
          <p:nvPr/>
        </p:nvSpPr>
        <p:spPr>
          <a:xfrm>
            <a:off x="1028700" y="472188"/>
            <a:ext cx="15318900" cy="1820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500" b="1" i="0" u="none" strike="noStrike" cap="none">
                <a:solidFill>
                  <a:srgbClr val="22150C"/>
                </a:solidFill>
                <a:latin typeface="Montserrat"/>
                <a:ea typeface="Montserrat"/>
                <a:cs typeface="Montserrat"/>
                <a:sym typeface="Montserrat"/>
              </a:rPr>
              <a:t>Diriger en élevant les autres : programme de cercles de mentorat (DEAPCM) </a:t>
            </a:r>
            <a:endParaRPr sz="5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37"/>
          <p:cNvGrpSpPr/>
          <p:nvPr/>
        </p:nvGrpSpPr>
        <p:grpSpPr>
          <a:xfrm>
            <a:off x="7028497" y="3253224"/>
            <a:ext cx="4231005" cy="4098925"/>
            <a:chOff x="0" y="0"/>
            <a:chExt cx="6350000" cy="6350000"/>
          </a:xfrm>
        </p:grpSpPr>
        <p:sp>
          <p:nvSpPr>
            <p:cNvPr id="371" name="Google Shape;371;p37"/>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descr="a group of people on a video call in front of a computer screen"/>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37"/>
          <p:cNvSpPr txBox="1"/>
          <p:nvPr/>
        </p:nvSpPr>
        <p:spPr>
          <a:xfrm>
            <a:off x="427075" y="487825"/>
            <a:ext cx="77136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Program Overview</a:t>
            </a:r>
            <a:endParaRPr sz="5000"/>
          </a:p>
        </p:txBody>
      </p:sp>
      <p:sp>
        <p:nvSpPr>
          <p:cNvPr id="374" name="Google Shape;374;p37"/>
          <p:cNvSpPr txBox="1"/>
          <p:nvPr/>
        </p:nvSpPr>
        <p:spPr>
          <a:xfrm>
            <a:off x="563225" y="4181675"/>
            <a:ext cx="6173700" cy="5002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b="0" i="0" u="none" strike="noStrike" cap="none">
                <a:solidFill>
                  <a:srgbClr val="000000"/>
                </a:solidFill>
                <a:latin typeface="Montserrat"/>
                <a:ea typeface="Montserrat"/>
                <a:cs typeface="Montserrat"/>
                <a:sym typeface="Montserrat"/>
              </a:rPr>
              <a:t>We offer: </a:t>
            </a:r>
            <a:endParaRPr sz="2500"/>
          </a:p>
          <a:p>
            <a:pPr marL="0" marR="0" lvl="0" indent="0" algn="l" rtl="0">
              <a:lnSpc>
                <a:spcPct val="100000"/>
              </a:lnSpc>
              <a:spcBef>
                <a:spcPts val="0"/>
              </a:spcBef>
              <a:spcAft>
                <a:spcPts val="0"/>
              </a:spcAft>
              <a:buNone/>
            </a:pPr>
            <a:endParaRPr sz="2500" b="0" i="0" u="none" strike="noStrike" cap="none">
              <a:solidFill>
                <a:srgbClr val="000000"/>
              </a:solidFill>
              <a:latin typeface="Montserrat"/>
              <a:ea typeface="Montserrat"/>
              <a:cs typeface="Montserrat"/>
              <a:sym typeface="Montserrat"/>
            </a:endParaRPr>
          </a:p>
          <a:p>
            <a:pPr marL="637264" marR="0" lvl="1" indent="-289993"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Montserrat"/>
                <a:ea typeface="Montserrat"/>
                <a:cs typeface="Montserrat"/>
                <a:sym typeface="Montserrat"/>
              </a:rPr>
              <a:t>Small group mentoring circles for an immersive learning experience; </a:t>
            </a:r>
            <a:endParaRPr sz="2500"/>
          </a:p>
          <a:p>
            <a:pPr marL="0" marR="0" lvl="0" indent="0" algn="l" rtl="0">
              <a:lnSpc>
                <a:spcPct val="100000"/>
              </a:lnSpc>
              <a:spcBef>
                <a:spcPts val="0"/>
              </a:spcBef>
              <a:spcAft>
                <a:spcPts val="0"/>
              </a:spcAft>
              <a:buNone/>
            </a:pPr>
            <a:endParaRPr sz="2500" b="0" i="0" u="none" strike="noStrike" cap="none">
              <a:solidFill>
                <a:srgbClr val="000000"/>
              </a:solidFill>
              <a:latin typeface="Montserrat"/>
              <a:ea typeface="Montserrat"/>
              <a:cs typeface="Montserrat"/>
              <a:sym typeface="Montserrat"/>
            </a:endParaRPr>
          </a:p>
          <a:p>
            <a:pPr marL="637264" marR="0" lvl="1" indent="-289993"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Montserrat"/>
                <a:ea typeface="Montserrat"/>
                <a:cs typeface="Montserrat"/>
                <a:sym typeface="Montserrat"/>
              </a:rPr>
              <a:t>Masterclass sessions to get you real-time leadership skills you can directly implement in your organization; and </a:t>
            </a:r>
            <a:endParaRPr sz="2500"/>
          </a:p>
          <a:p>
            <a:pPr marL="0" marR="0" lvl="0" indent="0" algn="l" rtl="0">
              <a:lnSpc>
                <a:spcPct val="100000"/>
              </a:lnSpc>
              <a:spcBef>
                <a:spcPts val="0"/>
              </a:spcBef>
              <a:spcAft>
                <a:spcPts val="0"/>
              </a:spcAft>
              <a:buNone/>
            </a:pPr>
            <a:endParaRPr sz="2500" b="0" i="0" u="none" strike="noStrike" cap="none">
              <a:solidFill>
                <a:srgbClr val="000000"/>
              </a:solidFill>
              <a:latin typeface="Montserrat"/>
              <a:ea typeface="Montserrat"/>
              <a:cs typeface="Montserrat"/>
              <a:sym typeface="Montserrat"/>
            </a:endParaRPr>
          </a:p>
          <a:p>
            <a:pPr marL="637264" marR="0" lvl="1" indent="-289993" algn="l" rtl="0">
              <a:lnSpc>
                <a:spcPct val="100000"/>
              </a:lnSpc>
              <a:spcBef>
                <a:spcPts val="0"/>
              </a:spcBef>
              <a:spcAft>
                <a:spcPts val="0"/>
              </a:spcAft>
              <a:buClr>
                <a:srgbClr val="000000"/>
              </a:buClr>
              <a:buSzPts val="2500"/>
              <a:buFont typeface="Arial"/>
              <a:buChar char="•"/>
            </a:pPr>
            <a:r>
              <a:rPr lang="en-US" sz="2500" b="0" i="0" u="none" strike="noStrike" cap="none">
                <a:solidFill>
                  <a:srgbClr val="000000"/>
                </a:solidFill>
                <a:latin typeface="Montserrat"/>
                <a:ea typeface="Montserrat"/>
                <a:cs typeface="Montserrat"/>
                <a:sym typeface="Montserrat"/>
              </a:rPr>
              <a:t>Ongoing opportunities to build your network of supportive mentors.  </a:t>
            </a:r>
            <a:endParaRPr sz="2500"/>
          </a:p>
        </p:txBody>
      </p:sp>
      <p:sp>
        <p:nvSpPr>
          <p:cNvPr id="375" name="Google Shape;375;p37"/>
          <p:cNvSpPr txBox="1"/>
          <p:nvPr/>
        </p:nvSpPr>
        <p:spPr>
          <a:xfrm>
            <a:off x="427075" y="1863300"/>
            <a:ext cx="6833400" cy="1575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300" b="0" i="0" u="none" strike="noStrike" cap="none">
                <a:solidFill>
                  <a:srgbClr val="000000"/>
                </a:solidFill>
                <a:latin typeface="Montserrat"/>
                <a:ea typeface="Montserrat"/>
                <a:cs typeface="Montserrat"/>
                <a:sym typeface="Montserrat"/>
              </a:rPr>
              <a:t>Starting in September 2025, LLMC is a free 10-week inclusive leadership development program that focuses on immersive learning in a group mentoring setting.</a:t>
            </a:r>
            <a:endParaRPr sz="2300"/>
          </a:p>
        </p:txBody>
      </p:sp>
      <p:sp>
        <p:nvSpPr>
          <p:cNvPr id="376" name="Google Shape;376;p37"/>
          <p:cNvSpPr/>
          <p:nvPr/>
        </p:nvSpPr>
        <p:spPr>
          <a:xfrm>
            <a:off x="8432961" y="27984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77" name="Google Shape;377;p37"/>
          <p:cNvSpPr txBox="1"/>
          <p:nvPr/>
        </p:nvSpPr>
        <p:spPr>
          <a:xfrm>
            <a:off x="10147231" y="487825"/>
            <a:ext cx="77136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Aperçu du programme</a:t>
            </a:r>
            <a:endParaRPr sz="5000"/>
          </a:p>
        </p:txBody>
      </p:sp>
      <p:sp>
        <p:nvSpPr>
          <p:cNvPr id="378" name="Google Shape;378;p37"/>
          <p:cNvSpPr txBox="1"/>
          <p:nvPr/>
        </p:nvSpPr>
        <p:spPr>
          <a:xfrm>
            <a:off x="11488100" y="4026600"/>
            <a:ext cx="6601200" cy="5772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2500">
                <a:solidFill>
                  <a:schemeClr val="dk1"/>
                </a:solidFill>
                <a:latin typeface="Montserrat"/>
                <a:ea typeface="Montserrat"/>
                <a:cs typeface="Montserrat"/>
                <a:sym typeface="Montserrat"/>
              </a:rPr>
              <a:t>Nous offrons : </a:t>
            </a:r>
            <a:endParaRPr sz="2500">
              <a:solidFill>
                <a:schemeClr val="dk1"/>
              </a:solidFill>
            </a:endParaRPr>
          </a:p>
          <a:p>
            <a:pPr marL="0" lvl="0" indent="0" algn="l" rtl="0">
              <a:lnSpc>
                <a:spcPct val="100000"/>
              </a:lnSpc>
              <a:spcBef>
                <a:spcPts val="0"/>
              </a:spcBef>
              <a:spcAft>
                <a:spcPts val="0"/>
              </a:spcAft>
              <a:buNone/>
            </a:pPr>
            <a:endParaRPr sz="2500">
              <a:solidFill>
                <a:schemeClr val="dk1"/>
              </a:solidFill>
              <a:latin typeface="Montserrat"/>
              <a:ea typeface="Montserrat"/>
              <a:cs typeface="Montserrat"/>
              <a:sym typeface="Montserrat"/>
            </a:endParaRPr>
          </a:p>
          <a:p>
            <a:pPr marL="457200" lvl="0" indent="-387350" algn="l" rtl="0">
              <a:lnSpc>
                <a:spcPct val="100000"/>
              </a:lnSpc>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Des Cercles de mentorat en petits groupes pour une expérience d'apprentissage immersive</a:t>
            </a:r>
            <a:endParaRPr sz="2500">
              <a:solidFill>
                <a:schemeClr val="dk1"/>
              </a:solidFill>
            </a:endParaRPr>
          </a:p>
          <a:p>
            <a:pPr marL="457200" lvl="0" indent="0" algn="l" rtl="0">
              <a:lnSpc>
                <a:spcPct val="100000"/>
              </a:lnSpc>
              <a:spcBef>
                <a:spcPts val="0"/>
              </a:spcBef>
              <a:spcAft>
                <a:spcPts val="0"/>
              </a:spcAft>
              <a:buNone/>
            </a:pPr>
            <a:endParaRPr sz="2500">
              <a:solidFill>
                <a:schemeClr val="dk1"/>
              </a:solidFill>
              <a:latin typeface="Montserrat"/>
              <a:ea typeface="Montserrat"/>
              <a:cs typeface="Montserrat"/>
              <a:sym typeface="Montserrat"/>
            </a:endParaRPr>
          </a:p>
          <a:p>
            <a:pPr marL="457200" lvl="0" indent="-387350" algn="l" rtl="0">
              <a:lnSpc>
                <a:spcPct val="100000"/>
              </a:lnSpc>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Des Classes de maître pour vous permettre d'acquérir des compétences en leadership en temps réel que vous pouvez mettre en œuvre directement dans votre organisation</a:t>
            </a:r>
            <a:endParaRPr sz="2500">
              <a:solidFill>
                <a:schemeClr val="dk1"/>
              </a:solidFill>
            </a:endParaRPr>
          </a:p>
          <a:p>
            <a:pPr marL="457200" lvl="0" indent="0" algn="l" rtl="0">
              <a:lnSpc>
                <a:spcPct val="100000"/>
              </a:lnSpc>
              <a:spcBef>
                <a:spcPts val="0"/>
              </a:spcBef>
              <a:spcAft>
                <a:spcPts val="0"/>
              </a:spcAft>
              <a:buNone/>
            </a:pPr>
            <a:endParaRPr sz="2500">
              <a:solidFill>
                <a:schemeClr val="dk1"/>
              </a:solidFill>
              <a:latin typeface="Montserrat"/>
              <a:ea typeface="Montserrat"/>
              <a:cs typeface="Montserrat"/>
              <a:sym typeface="Montserrat"/>
            </a:endParaRPr>
          </a:p>
          <a:p>
            <a:pPr marL="457200" lvl="0" indent="-387350" algn="l" rtl="0">
              <a:lnSpc>
                <a:spcPct val="100000"/>
              </a:lnSpc>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Des opportunités continues pour développer votre réseau de mentors solidaires</a:t>
            </a:r>
            <a:r>
              <a:rPr lang="en-US" sz="2500" b="0" i="0" u="none" strike="noStrike" cap="none">
                <a:solidFill>
                  <a:srgbClr val="000000"/>
                </a:solidFill>
                <a:latin typeface="Montserrat"/>
                <a:ea typeface="Montserrat"/>
                <a:cs typeface="Montserrat"/>
                <a:sym typeface="Montserrat"/>
              </a:rPr>
              <a:t>.  </a:t>
            </a:r>
            <a:endParaRPr sz="2500"/>
          </a:p>
        </p:txBody>
      </p:sp>
      <p:sp>
        <p:nvSpPr>
          <p:cNvPr id="379" name="Google Shape;379;p37"/>
          <p:cNvSpPr txBox="1"/>
          <p:nvPr/>
        </p:nvSpPr>
        <p:spPr>
          <a:xfrm>
            <a:off x="11027425" y="1736175"/>
            <a:ext cx="6833400" cy="19824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Font typeface="Arial"/>
              <a:buNone/>
            </a:pPr>
            <a:r>
              <a:rPr lang="en-US" sz="2300">
                <a:solidFill>
                  <a:schemeClr val="dk1"/>
                </a:solidFill>
                <a:latin typeface="Montserrat"/>
                <a:ea typeface="Montserrat"/>
                <a:cs typeface="Montserrat"/>
                <a:sym typeface="Montserrat"/>
              </a:rPr>
              <a:t>Débutant en septembre 2025, DEAPCM est un programme gratuit de développement du leadership inclusif de 10 semaines qui se concentre sur l'apprentissage immersif dans un cadre de mentorat de groupe.</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8"/>
          <p:cNvSpPr txBox="1"/>
          <p:nvPr/>
        </p:nvSpPr>
        <p:spPr>
          <a:xfrm>
            <a:off x="427075" y="526225"/>
            <a:ext cx="7713600" cy="6927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4500" b="1">
                <a:solidFill>
                  <a:schemeClr val="dk1"/>
                </a:solidFill>
                <a:latin typeface="Montserrat"/>
                <a:ea typeface="Montserrat"/>
                <a:cs typeface="Montserrat"/>
                <a:sym typeface="Montserrat"/>
              </a:rPr>
              <a:t>Why Group Mentoring?</a:t>
            </a:r>
            <a:endParaRPr sz="4500" b="1">
              <a:solidFill>
                <a:schemeClr val="dk1"/>
              </a:solidFill>
              <a:latin typeface="Montserrat"/>
              <a:ea typeface="Montserrat"/>
              <a:cs typeface="Montserrat"/>
              <a:sym typeface="Montserrat"/>
            </a:endParaRPr>
          </a:p>
        </p:txBody>
      </p:sp>
      <p:sp>
        <p:nvSpPr>
          <p:cNvPr id="389" name="Google Shape;389;p38"/>
          <p:cNvSpPr txBox="1"/>
          <p:nvPr/>
        </p:nvSpPr>
        <p:spPr>
          <a:xfrm>
            <a:off x="563225" y="3800675"/>
            <a:ext cx="6173700" cy="5646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At LLMC everyone is a mentor; including YOU.</a:t>
            </a:r>
            <a:endParaRPr sz="2300">
              <a:solidFill>
                <a:schemeClr val="dk1"/>
              </a:solidFill>
            </a:endParaRPr>
          </a:p>
          <a:p>
            <a:pPr marL="0" lvl="0" indent="0" algn="l" rtl="0">
              <a:lnSpc>
                <a:spcPct val="115000"/>
              </a:lnSpc>
              <a:spcBef>
                <a:spcPts val="0"/>
              </a:spcBef>
              <a:spcAft>
                <a:spcPts val="0"/>
              </a:spcAft>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Traditional mentoring: </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one-on-one;</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one-way; and</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unstructured.</a:t>
            </a:r>
            <a:endParaRPr sz="2300">
              <a:solidFill>
                <a:schemeClr val="dk1"/>
              </a:solidFill>
            </a:endParaRPr>
          </a:p>
          <a:p>
            <a:pPr marL="0" lvl="0" indent="0" algn="l" rtl="0">
              <a:lnSpc>
                <a:spcPct val="115000"/>
              </a:lnSpc>
              <a:spcBef>
                <a:spcPts val="0"/>
              </a:spcBef>
              <a:spcAft>
                <a:spcPts val="0"/>
              </a:spcAft>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Mentoring Circle:</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an entire team of trustworthy mentors;</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reciprocal exchange;</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discussion guidance; and</a:t>
            </a:r>
            <a:endParaRPr sz="2300">
              <a:solidFill>
                <a:schemeClr val="dk1"/>
              </a:solidFill>
            </a:endParaRPr>
          </a:p>
          <a:p>
            <a:pPr marL="636903" lvl="1" indent="-277239"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efficient expansion of your network. </a:t>
            </a:r>
            <a:endParaRPr sz="2300">
              <a:solidFill>
                <a:schemeClr val="dk1"/>
              </a:solidFill>
              <a:latin typeface="Montserrat"/>
              <a:ea typeface="Montserrat"/>
              <a:cs typeface="Montserrat"/>
              <a:sym typeface="Montserrat"/>
            </a:endParaRPr>
          </a:p>
        </p:txBody>
      </p:sp>
      <p:sp>
        <p:nvSpPr>
          <p:cNvPr id="390" name="Google Shape;390;p38"/>
          <p:cNvSpPr txBox="1"/>
          <p:nvPr/>
        </p:nvSpPr>
        <p:spPr>
          <a:xfrm>
            <a:off x="427075" y="2091900"/>
            <a:ext cx="6833400" cy="1575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2300">
                <a:solidFill>
                  <a:schemeClr val="dk1"/>
                </a:solidFill>
                <a:latin typeface="Montserrat"/>
                <a:ea typeface="Montserrat"/>
                <a:cs typeface="Montserrat"/>
                <a:sym typeface="Montserrat"/>
              </a:rPr>
              <a:t>Unique to LLMC is our collaborative group approach, making it the perfect complement to your existing one-on-one mentorship program. </a:t>
            </a:r>
            <a:endParaRPr sz="2300">
              <a:solidFill>
                <a:schemeClr val="dk1"/>
              </a:solidFill>
              <a:latin typeface="Montserrat"/>
              <a:ea typeface="Montserrat"/>
              <a:cs typeface="Montserrat"/>
              <a:sym typeface="Montserrat"/>
            </a:endParaRPr>
          </a:p>
        </p:txBody>
      </p:sp>
      <p:sp>
        <p:nvSpPr>
          <p:cNvPr id="391" name="Google Shape;391;p38"/>
          <p:cNvSpPr/>
          <p:nvPr/>
        </p:nvSpPr>
        <p:spPr>
          <a:xfrm>
            <a:off x="8432961" y="27984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sp>
        <p:nvSpPr>
          <p:cNvPr id="392" name="Google Shape;392;p38"/>
          <p:cNvSpPr txBox="1"/>
          <p:nvPr/>
        </p:nvSpPr>
        <p:spPr>
          <a:xfrm>
            <a:off x="10147231" y="335425"/>
            <a:ext cx="7713600" cy="14892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4500" b="1">
                <a:solidFill>
                  <a:schemeClr val="dk1"/>
                </a:solidFill>
                <a:latin typeface="Montserrat"/>
                <a:ea typeface="Montserrat"/>
                <a:cs typeface="Montserrat"/>
                <a:sym typeface="Montserrat"/>
              </a:rPr>
              <a:t>Pourquoi le mentorat de groupe?</a:t>
            </a:r>
            <a:endParaRPr sz="4500" b="1">
              <a:solidFill>
                <a:schemeClr val="dk1"/>
              </a:solidFill>
              <a:latin typeface="Montserrat"/>
              <a:ea typeface="Montserrat"/>
              <a:cs typeface="Montserrat"/>
              <a:sym typeface="Montserrat"/>
            </a:endParaRPr>
          </a:p>
        </p:txBody>
      </p:sp>
      <p:sp>
        <p:nvSpPr>
          <p:cNvPr id="393" name="Google Shape;393;p38"/>
          <p:cNvSpPr txBox="1"/>
          <p:nvPr/>
        </p:nvSpPr>
        <p:spPr>
          <a:xfrm>
            <a:off x="11259500" y="3950400"/>
            <a:ext cx="6601200" cy="5646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À DEAPCM, nous sommes tous des mentors : même TOI.</a:t>
            </a:r>
            <a:endParaRPr sz="2300">
              <a:solidFill>
                <a:schemeClr val="dk1"/>
              </a:solidFill>
            </a:endParaRPr>
          </a:p>
          <a:p>
            <a:pPr marL="0" lvl="0" indent="0" algn="l" rtl="0">
              <a:lnSpc>
                <a:spcPct val="115000"/>
              </a:lnSpc>
              <a:spcBef>
                <a:spcPts val="0"/>
              </a:spcBef>
              <a:spcAft>
                <a:spcPts val="0"/>
              </a:spcAft>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Mentorat traditionnel :</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un à un ;</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à sens unique ; et</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non structuré.</a:t>
            </a:r>
            <a:endParaRPr sz="2300">
              <a:solidFill>
                <a:schemeClr val="dk1"/>
              </a:solidFill>
            </a:endParaRPr>
          </a:p>
          <a:p>
            <a:pPr marL="0" lvl="0" indent="0" algn="l" rtl="0">
              <a:lnSpc>
                <a:spcPct val="115000"/>
              </a:lnSpc>
              <a:spcBef>
                <a:spcPts val="0"/>
              </a:spcBef>
              <a:spcAft>
                <a:spcPts val="0"/>
              </a:spcAft>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Le cercle de mentorat :</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une équipe entière de mentors dignes de confiance ;</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échange réciproque ;</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l'orientation des discussions ; et</a:t>
            </a:r>
            <a:endParaRPr sz="2300">
              <a:solidFill>
                <a:schemeClr val="dk1"/>
              </a:solidFill>
            </a:endParaRPr>
          </a:p>
          <a:p>
            <a:pPr marL="528957" lvl="1" indent="-254955"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l'élargissement efficace de votre réseau.</a:t>
            </a:r>
            <a:endParaRPr sz="2300">
              <a:solidFill>
                <a:schemeClr val="dk1"/>
              </a:solidFill>
              <a:latin typeface="Montserrat"/>
              <a:ea typeface="Montserrat"/>
              <a:cs typeface="Montserrat"/>
              <a:sym typeface="Montserrat"/>
            </a:endParaRPr>
          </a:p>
        </p:txBody>
      </p:sp>
      <p:sp>
        <p:nvSpPr>
          <p:cNvPr id="394" name="Google Shape;394;p38"/>
          <p:cNvSpPr txBox="1"/>
          <p:nvPr/>
        </p:nvSpPr>
        <p:spPr>
          <a:xfrm>
            <a:off x="11027425" y="2117175"/>
            <a:ext cx="6833400" cy="1575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2300">
                <a:solidFill>
                  <a:schemeClr val="dk1"/>
                </a:solidFill>
                <a:latin typeface="Montserrat"/>
                <a:ea typeface="Montserrat"/>
                <a:cs typeface="Montserrat"/>
                <a:sym typeface="Montserrat"/>
              </a:rPr>
              <a:t>Notre approche coopérative de groupe est unique à DEAPCM, ce qui en fait le complément parfait à votre programme de mentorat individuel existant.</a:t>
            </a:r>
            <a:endParaRPr sz="2300">
              <a:solidFill>
                <a:schemeClr val="dk1"/>
              </a:solidFill>
              <a:latin typeface="Montserrat"/>
              <a:ea typeface="Montserrat"/>
              <a:cs typeface="Montserrat"/>
              <a:sym typeface="Montserrat"/>
            </a:endParaRPr>
          </a:p>
        </p:txBody>
      </p:sp>
      <p:grpSp>
        <p:nvGrpSpPr>
          <p:cNvPr id="395" name="Google Shape;395;p38"/>
          <p:cNvGrpSpPr/>
          <p:nvPr/>
        </p:nvGrpSpPr>
        <p:grpSpPr>
          <a:xfrm>
            <a:off x="7126861" y="4222584"/>
            <a:ext cx="3742690" cy="3742690"/>
            <a:chOff x="0" y="0"/>
            <a:chExt cx="6350000" cy="6350000"/>
          </a:xfrm>
        </p:grpSpPr>
        <p:sp>
          <p:nvSpPr>
            <p:cNvPr id="396" name="Google Shape;396;p38"/>
            <p:cNvSpPr/>
            <p:nvPr/>
          </p:nvSpPr>
          <p:spPr>
            <a:xfrm>
              <a:off x="0" y="0"/>
              <a:ext cx="6350000" cy="6350000"/>
            </a:xfrm>
            <a:custGeom>
              <a:avLst/>
              <a:gdLst/>
              <a:ahLst/>
              <a:cxnLst/>
              <a:rect l="l" t="t" r="r" b="b"/>
              <a:pathLst>
                <a:path w="6350000" h="6350000" extrusionOk="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199010" y="359986"/>
              <a:ext cx="5898640" cy="5630028"/>
            </a:xfrm>
            <a:custGeom>
              <a:avLst/>
              <a:gdLst/>
              <a:ahLst/>
              <a:cxnLst/>
              <a:rect l="l" t="t" r="r" b="b"/>
              <a:pathLst>
                <a:path w="5898640" h="5630028" extrusionOk="0">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txBox="1"/>
          <p:nvPr/>
        </p:nvSpPr>
        <p:spPr>
          <a:xfrm>
            <a:off x="427075" y="335425"/>
            <a:ext cx="7713600" cy="12576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3800" b="1">
                <a:solidFill>
                  <a:schemeClr val="dk1"/>
                </a:solidFill>
                <a:latin typeface="Montserrat"/>
                <a:ea typeface="Montserrat"/>
                <a:cs typeface="Montserrat"/>
                <a:sym typeface="Montserrat"/>
              </a:rPr>
              <a:t>A Win-Win for Your Organization</a:t>
            </a:r>
            <a:endParaRPr sz="3800" b="1">
              <a:latin typeface="Montserrat"/>
              <a:ea typeface="Montserrat"/>
              <a:cs typeface="Montserrat"/>
              <a:sym typeface="Montserrat"/>
            </a:endParaRPr>
          </a:p>
        </p:txBody>
      </p:sp>
      <p:sp>
        <p:nvSpPr>
          <p:cNvPr id="407" name="Google Shape;407;p39"/>
          <p:cNvSpPr txBox="1"/>
          <p:nvPr/>
        </p:nvSpPr>
        <p:spPr>
          <a:xfrm>
            <a:off x="563225" y="3800675"/>
            <a:ext cx="6173700" cy="6259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000">
                <a:solidFill>
                  <a:schemeClr val="dk1"/>
                </a:solidFill>
                <a:latin typeface="Montserrat"/>
                <a:ea typeface="Montserrat"/>
                <a:cs typeface="Montserrat"/>
                <a:sym typeface="Montserrat"/>
              </a:rPr>
              <a:t>The far-reaching benefits include: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latin typeface="Montserrat"/>
              <a:ea typeface="Montserrat"/>
              <a:cs typeface="Montserrat"/>
              <a:sym typeface="Montserrat"/>
            </a:endParaRPr>
          </a:p>
          <a:p>
            <a:pPr marL="546228" lvl="1" indent="-239459" algn="l" rtl="0">
              <a:lnSpc>
                <a:spcPct val="115000"/>
              </a:lnSpc>
              <a:spcBef>
                <a:spcPts val="0"/>
              </a:spcBef>
              <a:spcAft>
                <a:spcPts val="0"/>
              </a:spcAft>
              <a:buClr>
                <a:schemeClr val="dk1"/>
              </a:buClr>
              <a:buSzPts val="2000"/>
              <a:buChar char="•"/>
            </a:pPr>
            <a:r>
              <a:rPr lang="en-US" sz="2000">
                <a:solidFill>
                  <a:schemeClr val="dk1"/>
                </a:solidFill>
                <a:latin typeface="Montserrat"/>
                <a:ea typeface="Montserrat"/>
                <a:cs typeface="Montserrat"/>
                <a:sym typeface="Montserrat"/>
              </a:rPr>
              <a:t>Strengthening our leadership pipeline by developing future-ready leaders;</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Enhancing values-based leadership and creating a</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respectful workplace;</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Improving talent retention and engagement through a supportive learning culture that increases job satisfaction and reduces turnover;</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Scalable and cost-effective career development that maximizes impact with minimal resources; and</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Transfer of institutional knowledge that prevents the loss of expertise.</a:t>
            </a:r>
            <a:endParaRPr sz="2000">
              <a:latin typeface="Montserrat"/>
              <a:ea typeface="Montserrat"/>
              <a:cs typeface="Montserrat"/>
              <a:sym typeface="Montserrat"/>
            </a:endParaRPr>
          </a:p>
        </p:txBody>
      </p:sp>
      <p:sp>
        <p:nvSpPr>
          <p:cNvPr id="408" name="Google Shape;408;p39"/>
          <p:cNvSpPr txBox="1"/>
          <p:nvPr/>
        </p:nvSpPr>
        <p:spPr>
          <a:xfrm>
            <a:off x="427075" y="1863300"/>
            <a:ext cx="6833400" cy="1575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2300">
                <a:solidFill>
                  <a:schemeClr val="dk1"/>
                </a:solidFill>
                <a:latin typeface="Montserrat"/>
                <a:ea typeface="Montserrat"/>
                <a:cs typeface="Montserrat"/>
                <a:sym typeface="Montserrat"/>
              </a:rPr>
              <a:t>Beyond its value as a leadership development initiative, LLMC is also a strategic investment that directly contributes to organizational success. </a:t>
            </a:r>
            <a:endParaRPr sz="2300">
              <a:latin typeface="Montserrat"/>
              <a:ea typeface="Montserrat"/>
              <a:cs typeface="Montserrat"/>
              <a:sym typeface="Montserrat"/>
            </a:endParaRPr>
          </a:p>
        </p:txBody>
      </p:sp>
      <p:sp>
        <p:nvSpPr>
          <p:cNvPr id="409" name="Google Shape;409;p39"/>
          <p:cNvSpPr/>
          <p:nvPr/>
        </p:nvSpPr>
        <p:spPr>
          <a:xfrm>
            <a:off x="8432961" y="27984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sp>
        <p:nvSpPr>
          <p:cNvPr id="410" name="Google Shape;410;p39"/>
          <p:cNvSpPr txBox="1"/>
          <p:nvPr/>
        </p:nvSpPr>
        <p:spPr>
          <a:xfrm>
            <a:off x="10147231" y="335425"/>
            <a:ext cx="7713600" cy="12576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3800" b="1">
                <a:solidFill>
                  <a:schemeClr val="dk1"/>
                </a:solidFill>
                <a:latin typeface="Montserrat"/>
                <a:ea typeface="Montserrat"/>
                <a:cs typeface="Montserrat"/>
                <a:sym typeface="Montserrat"/>
              </a:rPr>
              <a:t>Une situation gagnante pour tous</a:t>
            </a:r>
            <a:endParaRPr sz="3800" b="1">
              <a:latin typeface="Montserrat"/>
              <a:ea typeface="Montserrat"/>
              <a:cs typeface="Montserrat"/>
              <a:sym typeface="Montserrat"/>
            </a:endParaRPr>
          </a:p>
        </p:txBody>
      </p:sp>
      <p:sp>
        <p:nvSpPr>
          <p:cNvPr id="411" name="Google Shape;411;p39"/>
          <p:cNvSpPr txBox="1"/>
          <p:nvPr/>
        </p:nvSpPr>
        <p:spPr>
          <a:xfrm>
            <a:off x="11259500" y="3950400"/>
            <a:ext cx="6601200" cy="6131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000">
                <a:solidFill>
                  <a:schemeClr val="dk1"/>
                </a:solidFill>
                <a:latin typeface="Montserrat"/>
                <a:ea typeface="Montserrat"/>
                <a:cs typeface="Montserrat"/>
                <a:sym typeface="Montserrat"/>
              </a:rPr>
              <a:t>Les vastes avantages incluent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latin typeface="Montserrat"/>
              <a:ea typeface="Montserrat"/>
              <a:cs typeface="Montserrat"/>
              <a:sym typeface="Montserrat"/>
            </a:endParaRPr>
          </a:p>
          <a:p>
            <a:pPr marL="546228" lvl="1" indent="-239459" algn="l" rtl="0">
              <a:lnSpc>
                <a:spcPct val="115000"/>
              </a:lnSpc>
              <a:spcBef>
                <a:spcPts val="0"/>
              </a:spcBef>
              <a:spcAft>
                <a:spcPts val="0"/>
              </a:spcAft>
              <a:buClr>
                <a:schemeClr val="dk1"/>
              </a:buClr>
              <a:buSzPts val="2000"/>
              <a:buChar char="•"/>
            </a:pPr>
            <a:r>
              <a:rPr lang="en-US" sz="2000">
                <a:solidFill>
                  <a:schemeClr val="dk1"/>
                </a:solidFill>
                <a:latin typeface="Montserrat"/>
                <a:ea typeface="Montserrat"/>
                <a:cs typeface="Montserrat"/>
                <a:sym typeface="Montserrat"/>
              </a:rPr>
              <a:t>Renforcer notre réserve de leaders en formant des leaders prêts pour l'avenir</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Encourager la diversité, l’équité et l’inclusion (DEI) conformément aux initiatives gouvernementales</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Améliorer la rétention et l'engagement des talents grâce à une culture d'apprentissage favorable qui augmente la satisfaction au travail et réduit le chiffre d'affaire</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Développement de carrière évolutif et rentable qui maximise l’impact en utilisant des ressources minimales</a:t>
            </a:r>
            <a:endParaRPr sz="2000">
              <a:solidFill>
                <a:schemeClr val="dk1"/>
              </a:solidFill>
            </a:endParaRPr>
          </a:p>
          <a:p>
            <a:pPr marL="546228" lvl="1" indent="-239459" algn="l" rtl="0">
              <a:lnSpc>
                <a:spcPct val="115000"/>
              </a:lnSpc>
              <a:spcBef>
                <a:spcPts val="1000"/>
              </a:spcBef>
              <a:spcAft>
                <a:spcPts val="0"/>
              </a:spcAft>
              <a:buClr>
                <a:schemeClr val="dk1"/>
              </a:buClr>
              <a:buSzPts val="2000"/>
              <a:buChar char="•"/>
            </a:pPr>
            <a:r>
              <a:rPr lang="en-US" sz="2000">
                <a:solidFill>
                  <a:schemeClr val="dk1"/>
                </a:solidFill>
                <a:latin typeface="Montserrat"/>
                <a:ea typeface="Montserrat"/>
                <a:cs typeface="Montserrat"/>
                <a:sym typeface="Montserrat"/>
              </a:rPr>
              <a:t>Transfert des connaissances institutionnelles qui évite la perte de l’expertise</a:t>
            </a:r>
            <a:endParaRPr sz="2000">
              <a:solidFill>
                <a:schemeClr val="dk1"/>
              </a:solidFill>
              <a:latin typeface="Montserrat"/>
              <a:ea typeface="Montserrat"/>
              <a:cs typeface="Montserrat"/>
              <a:sym typeface="Montserrat"/>
            </a:endParaRPr>
          </a:p>
        </p:txBody>
      </p:sp>
      <p:sp>
        <p:nvSpPr>
          <p:cNvPr id="412" name="Google Shape;412;p39"/>
          <p:cNvSpPr txBox="1"/>
          <p:nvPr/>
        </p:nvSpPr>
        <p:spPr>
          <a:xfrm>
            <a:off x="11027425" y="1736175"/>
            <a:ext cx="6833400" cy="19824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sz="2300">
                <a:solidFill>
                  <a:schemeClr val="dk1"/>
                </a:solidFill>
                <a:latin typeface="Montserrat"/>
                <a:ea typeface="Montserrat"/>
                <a:cs typeface="Montserrat"/>
                <a:sym typeface="Montserrat"/>
              </a:rPr>
              <a:t>Au-delà de sa valeur en tant qu'initiative de développement du leadership, le DEAPCM est également un investissement stratégique qui contribue directement au succès organisationnel.</a:t>
            </a:r>
            <a:endParaRPr sz="2300">
              <a:solidFill>
                <a:schemeClr val="dk1"/>
              </a:solidFill>
              <a:latin typeface="Montserrat"/>
              <a:ea typeface="Montserrat"/>
              <a:cs typeface="Montserrat"/>
              <a:sym typeface="Montserrat"/>
            </a:endParaRPr>
          </a:p>
        </p:txBody>
      </p:sp>
      <p:grpSp>
        <p:nvGrpSpPr>
          <p:cNvPr id="413" name="Google Shape;413;p39"/>
          <p:cNvGrpSpPr/>
          <p:nvPr/>
        </p:nvGrpSpPr>
        <p:grpSpPr>
          <a:xfrm>
            <a:off x="7457859" y="3318826"/>
            <a:ext cx="3604260" cy="3649345"/>
            <a:chOff x="0" y="0"/>
            <a:chExt cx="6350000" cy="6350000"/>
          </a:xfrm>
        </p:grpSpPr>
        <p:sp>
          <p:nvSpPr>
            <p:cNvPr id="414" name="Google Shape;414;p39"/>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0"/>
          <p:cNvSpPr/>
          <p:nvPr/>
        </p:nvSpPr>
        <p:spPr>
          <a:xfrm>
            <a:off x="16548309" y="332532"/>
            <a:ext cx="1421983" cy="1185461"/>
          </a:xfrm>
          <a:custGeom>
            <a:avLst/>
            <a:gdLst/>
            <a:ahLst/>
            <a:cxnLst/>
            <a:rect l="l" t="t" r="r" b="b"/>
            <a:pathLst>
              <a:path w="1421983" h="1185461" extrusionOk="0">
                <a:moveTo>
                  <a:pt x="0" y="0"/>
                </a:moveTo>
                <a:lnTo>
                  <a:pt x="1421982" y="0"/>
                </a:lnTo>
                <a:lnTo>
                  <a:pt x="1421982" y="1185460"/>
                </a:lnTo>
                <a:lnTo>
                  <a:pt x="0" y="1185460"/>
                </a:lnTo>
                <a:lnTo>
                  <a:pt x="0" y="0"/>
                </a:lnTo>
                <a:close/>
              </a:path>
            </a:pathLst>
          </a:custGeom>
          <a:blipFill rotWithShape="1">
            <a:blip r:embed="rId3">
              <a:alphaModFix/>
            </a:blip>
            <a:stretch>
              <a:fillRect/>
            </a:stretch>
          </a:blipFill>
          <a:ln>
            <a:noFill/>
          </a:ln>
        </p:spPr>
        <p:txBody>
          <a:bodyPr/>
          <a:lstStyle/>
          <a:p>
            <a:endParaRPr lang="en-US"/>
          </a:p>
        </p:txBody>
      </p:sp>
      <p:grpSp>
        <p:nvGrpSpPr>
          <p:cNvPr id="425" name="Google Shape;425;p40"/>
          <p:cNvGrpSpPr/>
          <p:nvPr/>
        </p:nvGrpSpPr>
        <p:grpSpPr>
          <a:xfrm>
            <a:off x="9144000" y="2025373"/>
            <a:ext cx="8470897" cy="4489317"/>
            <a:chOff x="0" y="76200"/>
            <a:chExt cx="11294529" cy="5985756"/>
          </a:xfrm>
        </p:grpSpPr>
        <p:sp>
          <p:nvSpPr>
            <p:cNvPr id="426" name="Google Shape;426;p40"/>
            <p:cNvSpPr txBox="1"/>
            <p:nvPr/>
          </p:nvSpPr>
          <p:spPr>
            <a:xfrm>
              <a:off x="4246290" y="1980456"/>
              <a:ext cx="6931500" cy="408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“LLMC has been very helpful to me in developing the skills and confidence to make strides in my career and think more strategically. It has already paid off for me in many ways.”</a:t>
              </a:r>
              <a:endParaRPr sz="2259"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Jean Gaultier, Employment and Social Development Canada</a:t>
              </a:r>
              <a:endParaRPr sz="2000">
                <a:latin typeface="Montserrat"/>
                <a:ea typeface="Montserrat"/>
                <a:cs typeface="Montserrat"/>
                <a:sym typeface="Montserrat"/>
              </a:endParaRPr>
            </a:p>
          </p:txBody>
        </p:sp>
        <p:sp>
          <p:nvSpPr>
            <p:cNvPr id="427" name="Google Shape;427;p40"/>
            <p:cNvSpPr txBox="1"/>
            <p:nvPr/>
          </p:nvSpPr>
          <p:spPr>
            <a:xfrm>
              <a:off x="4129629" y="76200"/>
              <a:ext cx="7164900" cy="174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500" b="1" i="0" u="none" strike="noStrike" cap="none">
                  <a:solidFill>
                    <a:srgbClr val="D66252"/>
                  </a:solidFill>
                  <a:latin typeface="Montserrat"/>
                  <a:ea typeface="Montserrat"/>
                  <a:cs typeface="Montserrat"/>
                  <a:sym typeface="Montserrat"/>
                </a:rPr>
                <a:t>Elevate</a:t>
              </a:r>
              <a:endParaRPr sz="8500"/>
            </a:p>
          </p:txBody>
        </p:sp>
        <p:sp>
          <p:nvSpPr>
            <p:cNvPr id="428" name="Google Shape;428;p40"/>
            <p:cNvSpPr/>
            <p:nvPr/>
          </p:nvSpPr>
          <p:spPr>
            <a:xfrm>
              <a:off x="0" y="129115"/>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38100" cap="sq" cmpd="sng">
              <a:solidFill>
                <a:srgbClr val="D6625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429" name="Google Shape;429;p40"/>
          <p:cNvGrpSpPr/>
          <p:nvPr/>
        </p:nvGrpSpPr>
        <p:grpSpPr>
          <a:xfrm>
            <a:off x="502832" y="2263635"/>
            <a:ext cx="7942968" cy="3629500"/>
            <a:chOff x="0" y="72611"/>
            <a:chExt cx="10590624" cy="4839333"/>
          </a:xfrm>
        </p:grpSpPr>
        <p:sp>
          <p:nvSpPr>
            <p:cNvPr id="430" name="Google Shape;430;p40"/>
            <p:cNvSpPr txBox="1"/>
            <p:nvPr/>
          </p:nvSpPr>
          <p:spPr>
            <a:xfrm>
              <a:off x="4008324" y="1833344"/>
              <a:ext cx="6582300" cy="307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61" b="0" i="1" u="none" strike="noStrike" cap="none">
                  <a:solidFill>
                    <a:srgbClr val="000000"/>
                  </a:solidFill>
                  <a:latin typeface="Montserrat"/>
                  <a:ea typeface="Montserrat"/>
                  <a:cs typeface="Montserrat"/>
                  <a:sym typeface="Montserrat"/>
                </a:rPr>
                <a:t>“The program was . . . an experience that every public servant should have the chance to partake in. I think it really opens eyes - and often - doors.”</a:t>
              </a:r>
              <a:endParaRPr sz="2261"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Lyrique Richards, National Defence</a:t>
              </a:r>
              <a:endParaRPr sz="2000">
                <a:latin typeface="Montserrat"/>
                <a:ea typeface="Montserrat"/>
                <a:cs typeface="Montserrat"/>
                <a:sym typeface="Montserrat"/>
              </a:endParaRPr>
            </a:p>
          </p:txBody>
        </p:sp>
        <p:sp>
          <p:nvSpPr>
            <p:cNvPr id="431" name="Google Shape;431;p40"/>
            <p:cNvSpPr txBox="1"/>
            <p:nvPr/>
          </p:nvSpPr>
          <p:spPr>
            <a:xfrm>
              <a:off x="4008324" y="76200"/>
              <a:ext cx="6546900" cy="1744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500" b="1" i="0" u="none" strike="noStrike" cap="none">
                  <a:solidFill>
                    <a:srgbClr val="E1BC41"/>
                  </a:solidFill>
                  <a:latin typeface="Montserrat"/>
                  <a:ea typeface="Montserrat"/>
                  <a:cs typeface="Montserrat"/>
                  <a:sym typeface="Montserrat"/>
                </a:rPr>
                <a:t>Connect</a:t>
              </a:r>
              <a:endParaRPr sz="8500"/>
            </a:p>
          </p:txBody>
        </p:sp>
        <p:sp>
          <p:nvSpPr>
            <p:cNvPr id="432" name="Google Shape;432;p40"/>
            <p:cNvSpPr/>
            <p:nvPr/>
          </p:nvSpPr>
          <p:spPr>
            <a:xfrm>
              <a:off x="0" y="72611"/>
              <a:ext cx="3614624" cy="361460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38100" cap="sq" cmpd="sng">
              <a:solidFill>
                <a:srgbClr val="E1BC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433" name="Google Shape;433;p40"/>
          <p:cNvGrpSpPr/>
          <p:nvPr/>
        </p:nvGrpSpPr>
        <p:grpSpPr>
          <a:xfrm>
            <a:off x="4856299" y="6416157"/>
            <a:ext cx="8575367" cy="3428279"/>
            <a:chOff x="0" y="85725"/>
            <a:chExt cx="11433823" cy="4571038"/>
          </a:xfrm>
        </p:grpSpPr>
        <p:sp>
          <p:nvSpPr>
            <p:cNvPr id="434" name="Google Shape;434;p40"/>
            <p:cNvSpPr txBox="1"/>
            <p:nvPr/>
          </p:nvSpPr>
          <p:spPr>
            <a:xfrm>
              <a:off x="4088023" y="85725"/>
              <a:ext cx="7337700" cy="174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500" b="1" i="0" u="none" strike="noStrike" cap="none">
                  <a:solidFill>
                    <a:srgbClr val="62B2A6"/>
                  </a:solidFill>
                  <a:latin typeface="Montserrat"/>
                  <a:ea typeface="Montserrat"/>
                  <a:cs typeface="Montserrat"/>
                  <a:sym typeface="Montserrat"/>
                </a:rPr>
                <a:t>Inspire</a:t>
              </a:r>
              <a:endParaRPr sz="8500"/>
            </a:p>
          </p:txBody>
        </p:sp>
        <p:sp>
          <p:nvSpPr>
            <p:cNvPr id="435" name="Google Shape;435;p40"/>
            <p:cNvSpPr txBox="1"/>
            <p:nvPr/>
          </p:nvSpPr>
          <p:spPr>
            <a:xfrm>
              <a:off x="4088023" y="2113663"/>
              <a:ext cx="7345800" cy="2543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“It's been empowering, I now know how to navigate through my career progression and use tools available to speed up the process.”</a:t>
              </a:r>
              <a:endParaRPr sz="2259"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Marika Brown, National Defence</a:t>
              </a:r>
              <a:endParaRPr sz="2000">
                <a:latin typeface="Montserrat"/>
                <a:ea typeface="Montserrat"/>
                <a:cs typeface="Montserrat"/>
                <a:sym typeface="Montserrat"/>
              </a:endParaRPr>
            </a:p>
          </p:txBody>
        </p:sp>
        <p:sp>
          <p:nvSpPr>
            <p:cNvPr id="436" name="Google Shape;436;p40"/>
            <p:cNvSpPr/>
            <p:nvPr/>
          </p:nvSpPr>
          <p:spPr>
            <a:xfrm>
              <a:off x="0" y="262322"/>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38100" cap="sq" cmpd="sng">
              <a:solidFill>
                <a:srgbClr val="62B2A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sp>
        <p:nvSpPr>
          <p:cNvPr id="437" name="Google Shape;437;p40"/>
          <p:cNvSpPr txBox="1"/>
          <p:nvPr/>
        </p:nvSpPr>
        <p:spPr>
          <a:xfrm>
            <a:off x="1481395" y="502063"/>
            <a:ext cx="15066900" cy="1232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8" b="1" i="0" u="none" strike="noStrike" cap="none">
                <a:solidFill>
                  <a:srgbClr val="22150C"/>
                </a:solidFill>
                <a:latin typeface="Montserrat"/>
                <a:ea typeface="Montserrat"/>
                <a:cs typeface="Montserrat"/>
                <a:sym typeface="Montserrat"/>
              </a:rPr>
              <a:t>What Graduates Are Saying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p:nvPr/>
        </p:nvSpPr>
        <p:spPr>
          <a:xfrm>
            <a:off x="16548309" y="332532"/>
            <a:ext cx="1421983" cy="1185461"/>
          </a:xfrm>
          <a:custGeom>
            <a:avLst/>
            <a:gdLst/>
            <a:ahLst/>
            <a:cxnLst/>
            <a:rect l="l" t="t" r="r" b="b"/>
            <a:pathLst>
              <a:path w="1421983" h="1185461" extrusionOk="0">
                <a:moveTo>
                  <a:pt x="0" y="0"/>
                </a:moveTo>
                <a:lnTo>
                  <a:pt x="1421982" y="0"/>
                </a:lnTo>
                <a:lnTo>
                  <a:pt x="1421982" y="1185460"/>
                </a:lnTo>
                <a:lnTo>
                  <a:pt x="0" y="1185460"/>
                </a:lnTo>
                <a:lnTo>
                  <a:pt x="0" y="0"/>
                </a:lnTo>
                <a:close/>
              </a:path>
            </a:pathLst>
          </a:custGeom>
          <a:blipFill rotWithShape="1">
            <a:blip r:embed="rId3">
              <a:alphaModFix/>
            </a:blip>
            <a:stretch>
              <a:fillRect/>
            </a:stretch>
          </a:blipFill>
          <a:ln>
            <a:noFill/>
          </a:ln>
        </p:spPr>
        <p:txBody>
          <a:bodyPr/>
          <a:lstStyle/>
          <a:p>
            <a:endParaRPr lang="en-US"/>
          </a:p>
        </p:txBody>
      </p:sp>
      <p:grpSp>
        <p:nvGrpSpPr>
          <p:cNvPr id="447" name="Google Shape;447;p41"/>
          <p:cNvGrpSpPr/>
          <p:nvPr/>
        </p:nvGrpSpPr>
        <p:grpSpPr>
          <a:xfrm>
            <a:off x="9099963" y="1835659"/>
            <a:ext cx="8470897" cy="4849456"/>
            <a:chOff x="0" y="0"/>
            <a:chExt cx="11294529" cy="6465941"/>
          </a:xfrm>
        </p:grpSpPr>
        <p:sp>
          <p:nvSpPr>
            <p:cNvPr id="448" name="Google Shape;448;p41"/>
            <p:cNvSpPr txBox="1"/>
            <p:nvPr/>
          </p:nvSpPr>
          <p:spPr>
            <a:xfrm>
              <a:off x="4246290" y="1851341"/>
              <a:ext cx="6931500" cy="4614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 Le DEAPCM m'a été très utile pour développer les compétences et la confiance nécessaires à ma progression professionnelle et à une réflexion plus stratégique. Cela a déjà porté ses fruits à bien des égards. »</a:t>
              </a:r>
              <a:endParaRPr sz="2259"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Jean Gaultier, Emploi et développement social Canada</a:t>
              </a:r>
              <a:endParaRPr sz="2000">
                <a:latin typeface="Montserrat"/>
                <a:ea typeface="Montserrat"/>
                <a:cs typeface="Montserrat"/>
                <a:sym typeface="Montserrat"/>
              </a:endParaRPr>
            </a:p>
          </p:txBody>
        </p:sp>
        <p:sp>
          <p:nvSpPr>
            <p:cNvPr id="449" name="Google Shape;449;p41"/>
            <p:cNvSpPr txBox="1"/>
            <p:nvPr/>
          </p:nvSpPr>
          <p:spPr>
            <a:xfrm>
              <a:off x="4129629" y="145334"/>
              <a:ext cx="7164900" cy="14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999" b="1" i="0" u="none" strike="noStrike" cap="none">
                  <a:solidFill>
                    <a:srgbClr val="D66252"/>
                  </a:solidFill>
                  <a:latin typeface="Montserrat"/>
                  <a:ea typeface="Montserrat"/>
                  <a:cs typeface="Montserrat"/>
                  <a:sym typeface="Montserrat"/>
                </a:rPr>
                <a:t>Élever</a:t>
              </a:r>
              <a:endParaRPr/>
            </a:p>
          </p:txBody>
        </p:sp>
        <p:sp>
          <p:nvSpPr>
            <p:cNvPr id="450" name="Google Shape;450;p41"/>
            <p:cNvSpPr/>
            <p:nvPr/>
          </p:nvSpPr>
          <p:spPr>
            <a:xfrm>
              <a:off x="0" y="0"/>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38100" cap="sq" cmpd="sng">
              <a:solidFill>
                <a:srgbClr val="D6625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451" name="Google Shape;451;p41"/>
          <p:cNvGrpSpPr/>
          <p:nvPr/>
        </p:nvGrpSpPr>
        <p:grpSpPr>
          <a:xfrm>
            <a:off x="458794" y="2034235"/>
            <a:ext cx="7942968" cy="4383700"/>
            <a:chOff x="0" y="0"/>
            <a:chExt cx="10590624" cy="5844933"/>
          </a:xfrm>
        </p:grpSpPr>
        <p:sp>
          <p:nvSpPr>
            <p:cNvPr id="452" name="Google Shape;452;p41"/>
            <p:cNvSpPr txBox="1"/>
            <p:nvPr/>
          </p:nvSpPr>
          <p:spPr>
            <a:xfrm>
              <a:off x="4008324" y="1760733"/>
              <a:ext cx="6582300" cy="4084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61" b="0" i="1" u="none" strike="noStrike" cap="none">
                  <a:solidFill>
                    <a:srgbClr val="000000"/>
                  </a:solidFill>
                  <a:latin typeface="Montserrat"/>
                  <a:ea typeface="Montserrat"/>
                  <a:cs typeface="Montserrat"/>
                  <a:sym typeface="Montserrat"/>
                </a:rPr>
                <a:t>« Le programme était… une expérience à laquelle chaque fonctionnaire devrait avoir la chance de participer. Je pense que cela ouvre vraiment les yeux – et souvent – ​​les portes. »</a:t>
              </a:r>
              <a:endParaRPr sz="2261"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Lyrique Richards, Défense nationale</a:t>
              </a:r>
              <a:endParaRPr sz="2000">
                <a:latin typeface="Montserrat"/>
                <a:ea typeface="Montserrat"/>
                <a:cs typeface="Montserrat"/>
                <a:sym typeface="Montserrat"/>
              </a:endParaRPr>
            </a:p>
          </p:txBody>
        </p:sp>
        <p:sp>
          <p:nvSpPr>
            <p:cNvPr id="453" name="Google Shape;453;p41"/>
            <p:cNvSpPr txBox="1"/>
            <p:nvPr/>
          </p:nvSpPr>
          <p:spPr>
            <a:xfrm>
              <a:off x="4008324" y="201698"/>
              <a:ext cx="6546900" cy="1436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999" b="1" i="0" u="none" strike="noStrike" cap="none">
                  <a:solidFill>
                    <a:srgbClr val="E1BC41"/>
                  </a:solidFill>
                  <a:latin typeface="Montserrat"/>
                  <a:ea typeface="Montserrat"/>
                  <a:cs typeface="Montserrat"/>
                  <a:sym typeface="Montserrat"/>
                </a:rPr>
                <a:t>Connecter</a:t>
              </a:r>
              <a:endParaRPr/>
            </a:p>
          </p:txBody>
        </p:sp>
        <p:sp>
          <p:nvSpPr>
            <p:cNvPr id="454" name="Google Shape;454;p41"/>
            <p:cNvSpPr/>
            <p:nvPr/>
          </p:nvSpPr>
          <p:spPr>
            <a:xfrm>
              <a:off x="0" y="0"/>
              <a:ext cx="3614624" cy="361460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38100" cap="sq" cmpd="sng">
              <a:solidFill>
                <a:srgbClr val="E1BC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455" name="Google Shape;455;p41"/>
          <p:cNvGrpSpPr/>
          <p:nvPr/>
        </p:nvGrpSpPr>
        <p:grpSpPr>
          <a:xfrm>
            <a:off x="4812262" y="6319205"/>
            <a:ext cx="8575367" cy="3695656"/>
            <a:chOff x="0" y="33640"/>
            <a:chExt cx="11433823" cy="4927541"/>
          </a:xfrm>
        </p:grpSpPr>
        <p:sp>
          <p:nvSpPr>
            <p:cNvPr id="456" name="Google Shape;456;p41"/>
            <p:cNvSpPr txBox="1"/>
            <p:nvPr/>
          </p:nvSpPr>
          <p:spPr>
            <a:xfrm>
              <a:off x="4088023" y="66675"/>
              <a:ext cx="7337700" cy="14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999" b="1" i="0" u="none" strike="noStrike" cap="none">
                  <a:solidFill>
                    <a:srgbClr val="62B2A6"/>
                  </a:solidFill>
                  <a:latin typeface="Montserrat"/>
                  <a:ea typeface="Montserrat"/>
                  <a:cs typeface="Montserrat"/>
                  <a:sym typeface="Montserrat"/>
                </a:rPr>
                <a:t>Inspirer</a:t>
              </a:r>
              <a:endParaRPr/>
            </a:p>
          </p:txBody>
        </p:sp>
        <p:sp>
          <p:nvSpPr>
            <p:cNvPr id="457" name="Google Shape;457;p41"/>
            <p:cNvSpPr txBox="1"/>
            <p:nvPr/>
          </p:nvSpPr>
          <p:spPr>
            <a:xfrm>
              <a:off x="4088023" y="1884981"/>
              <a:ext cx="7345800" cy="307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 Cela m'a donné du pouvoir, je sais maintenant comment naviguer dans ma progression de carrière et utiliser les outils disponibles pour accélérer le processus. »</a:t>
              </a:r>
              <a:endParaRPr sz="2259" b="0" i="1" u="none" strike="noStrike" cap="none">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SzPts val="2000"/>
                <a:buFont typeface="Montserrat"/>
                <a:buChar char="-"/>
              </a:pPr>
              <a:r>
                <a:rPr lang="en-US" sz="2000">
                  <a:latin typeface="Montserrat"/>
                  <a:ea typeface="Montserrat"/>
                  <a:cs typeface="Montserrat"/>
                  <a:sym typeface="Montserrat"/>
                </a:rPr>
                <a:t>Marika Brown, Défense nationale</a:t>
              </a:r>
              <a:endParaRPr sz="2000">
                <a:latin typeface="Montserrat"/>
                <a:ea typeface="Montserrat"/>
                <a:cs typeface="Montserrat"/>
                <a:sym typeface="Montserrat"/>
              </a:endParaRPr>
            </a:p>
          </p:txBody>
        </p:sp>
        <p:sp>
          <p:nvSpPr>
            <p:cNvPr id="458" name="Google Shape;458;p41"/>
            <p:cNvSpPr/>
            <p:nvPr/>
          </p:nvSpPr>
          <p:spPr>
            <a:xfrm>
              <a:off x="0" y="33640"/>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38100" cap="sq" cmpd="sng">
              <a:solidFill>
                <a:srgbClr val="62B2A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sp>
        <p:nvSpPr>
          <p:cNvPr id="459" name="Google Shape;459;p41"/>
          <p:cNvSpPr txBox="1"/>
          <p:nvPr/>
        </p:nvSpPr>
        <p:spPr>
          <a:xfrm>
            <a:off x="1481370" y="149788"/>
            <a:ext cx="15066900" cy="1232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8" b="1" i="0" u="none" strike="noStrike" cap="none">
                <a:solidFill>
                  <a:srgbClr val="22150C"/>
                </a:solidFill>
                <a:latin typeface="Montserrat"/>
                <a:ea typeface="Montserrat"/>
                <a:cs typeface="Montserrat"/>
                <a:sym typeface="Montserrat"/>
              </a:rPr>
              <a:t>Témoignages des diplômés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13951" y="2202663"/>
            <a:ext cx="5660202" cy="5881675"/>
          </a:xfrm>
          <a:prstGeom prst="rect">
            <a:avLst/>
          </a:prstGeom>
          <a:noFill/>
          <a:ln>
            <a:noFill/>
          </a:ln>
        </p:spPr>
      </p:pic>
      <p:sp>
        <p:nvSpPr>
          <p:cNvPr id="469" name="Google Shape;469;p42"/>
          <p:cNvSpPr/>
          <p:nvPr/>
        </p:nvSpPr>
        <p:spPr>
          <a:xfrm>
            <a:off x="8433061" y="214918"/>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470" name="Google Shape;470;p42"/>
          <p:cNvSpPr txBox="1"/>
          <p:nvPr/>
        </p:nvSpPr>
        <p:spPr>
          <a:xfrm>
            <a:off x="647149" y="1777650"/>
            <a:ext cx="5345400" cy="7348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00" b="0" i="0" u="none" strike="noStrike" cap="none">
                <a:solidFill>
                  <a:srgbClr val="000000"/>
                </a:solidFill>
                <a:latin typeface="Montserrat"/>
                <a:ea typeface="Montserrat"/>
                <a:cs typeface="Montserrat"/>
                <a:sym typeface="Montserrat"/>
              </a:rPr>
              <a:t>Every other week, LLMC participants will attend masterclasses led by subject matter experts specializing in critical leadership skills. All sessions are 90 minutes long, </a:t>
            </a:r>
            <a:r>
              <a:rPr lang="en-US" sz="2200" b="0" i="0" u="none" strike="noStrike" cap="none">
                <a:solidFill>
                  <a:srgbClr val="22150C"/>
                </a:solidFill>
                <a:latin typeface="Montserrat"/>
                <a:ea typeface="Montserrat"/>
                <a:cs typeface="Montserrat"/>
                <a:sym typeface="Montserrat"/>
              </a:rPr>
              <a:t>recorded, and </a:t>
            </a:r>
            <a:r>
              <a:rPr lang="en-US" sz="2200" b="0" i="0" u="none" strike="noStrike" cap="none">
                <a:solidFill>
                  <a:srgbClr val="000000"/>
                </a:solidFill>
                <a:latin typeface="Montserrat"/>
                <a:ea typeface="Montserrat"/>
                <a:cs typeface="Montserrat"/>
                <a:sym typeface="Montserrat"/>
              </a:rPr>
              <a:t>are accompanied by a</a:t>
            </a:r>
            <a:r>
              <a:rPr lang="en-US" sz="2200" b="0" i="0" u="none" strike="noStrike" cap="none">
                <a:solidFill>
                  <a:srgbClr val="22150C"/>
                </a:solidFill>
                <a:latin typeface="Montserrat"/>
                <a:ea typeface="Montserrat"/>
                <a:cs typeface="Montserrat"/>
                <a:sym typeface="Montserrat"/>
              </a:rPr>
              <a:t> </a:t>
            </a:r>
            <a:r>
              <a:rPr lang="en-US" sz="2200" b="0" i="0" strike="noStrike" cap="none">
                <a:solidFill>
                  <a:srgbClr val="22150C"/>
                </a:solidFill>
                <a:latin typeface="Montserrat"/>
                <a:ea typeface="Montserrat"/>
                <a:cs typeface="Montserrat"/>
                <a:sym typeface="Montserrat"/>
              </a:rPr>
              <a:t>Learning Library</a:t>
            </a:r>
            <a:r>
              <a:rPr lang="en-US" sz="2200" b="0" i="0" u="none" strike="noStrike" cap="none">
                <a:solidFill>
                  <a:srgbClr val="22150C"/>
                </a:solidFill>
                <a:latin typeface="Montserrat"/>
                <a:ea typeface="Montserrat"/>
                <a:cs typeface="Montserrat"/>
                <a:sym typeface="Montserrat"/>
              </a:rPr>
              <a:t> to </a:t>
            </a:r>
            <a:r>
              <a:rPr lang="en-US" sz="2200" b="0" i="0" u="none" strike="noStrike" cap="none">
                <a:solidFill>
                  <a:srgbClr val="000000"/>
                </a:solidFill>
                <a:latin typeface="Montserrat"/>
                <a:ea typeface="Montserrat"/>
                <a:cs typeface="Montserrat"/>
                <a:sym typeface="Montserrat"/>
              </a:rPr>
              <a:t>guide</a:t>
            </a:r>
            <a:r>
              <a:rPr lang="en-US" sz="2200" b="0" i="0" u="none" strike="noStrike" cap="none">
                <a:solidFill>
                  <a:srgbClr val="FF3131"/>
                </a:solidFill>
                <a:latin typeface="Montserrat"/>
                <a:ea typeface="Montserrat"/>
                <a:cs typeface="Montserrat"/>
                <a:sym typeface="Montserrat"/>
              </a:rPr>
              <a:t> </a:t>
            </a:r>
            <a:r>
              <a:rPr lang="en-US" sz="2200" b="0" i="0" u="none" strike="noStrike" cap="none">
                <a:solidFill>
                  <a:srgbClr val="22150C"/>
                </a:solidFill>
                <a:latin typeface="Montserrat"/>
                <a:ea typeface="Montserrat"/>
                <a:cs typeface="Montserrat"/>
                <a:sym typeface="Montserrat"/>
              </a:rPr>
              <a:t>self-learning and reflection. </a:t>
            </a:r>
            <a:endParaRPr sz="2200"/>
          </a:p>
          <a:p>
            <a:pPr marL="0" marR="0" lvl="0" indent="0" algn="l" rtl="0">
              <a:lnSpc>
                <a:spcPct val="115000"/>
              </a:lnSpc>
              <a:spcBef>
                <a:spcPts val="0"/>
              </a:spcBef>
              <a:spcAft>
                <a:spcPts val="0"/>
              </a:spcAft>
              <a:buNone/>
            </a:pPr>
            <a:endParaRPr sz="2200" b="0" i="0" u="none" strike="noStrike" cap="none">
              <a:solidFill>
                <a:srgbClr val="22150C"/>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200" b="0" i="0" u="none" strike="noStrike" cap="none">
                <a:solidFill>
                  <a:srgbClr val="22150C"/>
                </a:solidFill>
                <a:latin typeface="Montserrat"/>
                <a:ea typeface="Montserrat"/>
                <a:cs typeface="Montserrat"/>
                <a:sym typeface="Montserrat"/>
              </a:rPr>
              <a:t>Masterclass topics:</a:t>
            </a:r>
            <a:endParaRPr sz="2200"/>
          </a:p>
          <a:p>
            <a:pPr marL="0" marR="0" lvl="0" indent="0" algn="l" rtl="0">
              <a:lnSpc>
                <a:spcPct val="115000"/>
              </a:lnSpc>
              <a:spcBef>
                <a:spcPts val="0"/>
              </a:spcBef>
              <a:spcAft>
                <a:spcPts val="0"/>
              </a:spcAft>
              <a:buNone/>
            </a:pPr>
            <a:endParaRPr sz="2200" b="0" i="0" u="none" strike="noStrike" cap="none">
              <a:solidFill>
                <a:srgbClr val="22150C"/>
              </a:solidFill>
              <a:latin typeface="Montserrat"/>
              <a:ea typeface="Montserrat"/>
              <a:cs typeface="Montserrat"/>
              <a:sym typeface="Montserrat"/>
            </a:endParaRPr>
          </a:p>
          <a:p>
            <a:pPr marL="565131" marR="0" lvl="1" indent="-256086" algn="l" rtl="0">
              <a:lnSpc>
                <a:spcPct val="115000"/>
              </a:lnSpc>
              <a:spcBef>
                <a:spcPts val="0"/>
              </a:spcBef>
              <a:spcAft>
                <a:spcPts val="0"/>
              </a:spcAft>
              <a:buClr>
                <a:srgbClr val="22150C"/>
              </a:buClr>
              <a:buSzPts val="2200"/>
              <a:buFont typeface="Arial"/>
              <a:buChar char="•"/>
            </a:pPr>
            <a:r>
              <a:rPr lang="en-US" sz="2200" b="0" i="0" u="none" strike="noStrike" cap="none">
                <a:solidFill>
                  <a:srgbClr val="22150C"/>
                </a:solidFill>
                <a:latin typeface="Montserrat"/>
                <a:ea typeface="Montserrat"/>
                <a:cs typeface="Montserrat"/>
                <a:sym typeface="Montserrat"/>
              </a:rPr>
              <a:t>Inclusive Leadership</a:t>
            </a:r>
            <a:endParaRPr sz="2200"/>
          </a:p>
          <a:p>
            <a:pPr marL="565131" marR="0" lvl="1" indent="-256086" algn="l" rtl="0">
              <a:lnSpc>
                <a:spcPct val="115000"/>
              </a:lnSpc>
              <a:spcBef>
                <a:spcPts val="0"/>
              </a:spcBef>
              <a:spcAft>
                <a:spcPts val="0"/>
              </a:spcAft>
              <a:buClr>
                <a:srgbClr val="22150C"/>
              </a:buClr>
              <a:buSzPts val="2200"/>
              <a:buFont typeface="Arial"/>
              <a:buChar char="•"/>
            </a:pPr>
            <a:r>
              <a:rPr lang="en-US" sz="2200" b="0" i="0" u="none" strike="noStrike" cap="none">
                <a:solidFill>
                  <a:srgbClr val="22150C"/>
                </a:solidFill>
                <a:latin typeface="Montserrat"/>
                <a:ea typeface="Montserrat"/>
                <a:cs typeface="Montserrat"/>
                <a:sym typeface="Montserrat"/>
              </a:rPr>
              <a:t>Mastering the Art of Negotiation</a:t>
            </a:r>
            <a:endParaRPr sz="2200"/>
          </a:p>
          <a:p>
            <a:pPr marL="565131" marR="0" lvl="1" indent="-256086" algn="l" rtl="0">
              <a:lnSpc>
                <a:spcPct val="115000"/>
              </a:lnSpc>
              <a:spcBef>
                <a:spcPts val="0"/>
              </a:spcBef>
              <a:spcAft>
                <a:spcPts val="0"/>
              </a:spcAft>
              <a:buClr>
                <a:srgbClr val="22150C"/>
              </a:buClr>
              <a:buSzPts val="2200"/>
              <a:buFont typeface="Arial"/>
              <a:buChar char="•"/>
            </a:pPr>
            <a:r>
              <a:rPr lang="en-US" sz="2200" b="0" i="0" u="none" strike="noStrike" cap="none">
                <a:solidFill>
                  <a:srgbClr val="22150C"/>
                </a:solidFill>
                <a:latin typeface="Montserrat"/>
                <a:ea typeface="Montserrat"/>
                <a:cs typeface="Montserrat"/>
                <a:sym typeface="Montserrat"/>
              </a:rPr>
              <a:t>Sponsorship and Career Building</a:t>
            </a:r>
            <a:endParaRPr sz="2200"/>
          </a:p>
          <a:p>
            <a:pPr marL="565131" marR="0" lvl="1" indent="-256086" algn="l" rtl="0">
              <a:lnSpc>
                <a:spcPct val="115000"/>
              </a:lnSpc>
              <a:spcBef>
                <a:spcPts val="0"/>
              </a:spcBef>
              <a:spcAft>
                <a:spcPts val="0"/>
              </a:spcAft>
              <a:buClr>
                <a:srgbClr val="22150C"/>
              </a:buClr>
              <a:buSzPts val="2200"/>
              <a:buFont typeface="Arial"/>
              <a:buChar char="•"/>
            </a:pPr>
            <a:r>
              <a:rPr lang="en-US" sz="2200" b="0" i="0" u="none" strike="noStrike" cap="none">
                <a:solidFill>
                  <a:srgbClr val="22150C"/>
                </a:solidFill>
                <a:latin typeface="Montserrat"/>
                <a:ea typeface="Montserrat"/>
                <a:cs typeface="Montserrat"/>
                <a:sym typeface="Montserrat"/>
              </a:rPr>
              <a:t>Diversity, Equity, Inclusion, and Accessibility: </a:t>
            </a:r>
            <a:endParaRPr sz="2200"/>
          </a:p>
          <a:p>
            <a:pPr marL="0" marR="0" lvl="0" indent="0" algn="l" rtl="0">
              <a:lnSpc>
                <a:spcPct val="115000"/>
              </a:lnSpc>
              <a:spcBef>
                <a:spcPts val="0"/>
              </a:spcBef>
              <a:spcAft>
                <a:spcPts val="0"/>
              </a:spcAft>
              <a:buNone/>
            </a:pPr>
            <a:r>
              <a:rPr lang="en-US" sz="2200" b="0" i="0" u="none" strike="noStrike" cap="none">
                <a:solidFill>
                  <a:srgbClr val="22150C"/>
                </a:solidFill>
                <a:latin typeface="Montserrat"/>
                <a:ea typeface="Montserrat"/>
                <a:cs typeface="Montserrat"/>
                <a:sym typeface="Montserrat"/>
              </a:rPr>
              <a:t>       A Non-Performative Approach</a:t>
            </a:r>
            <a:endParaRPr sz="2200"/>
          </a:p>
          <a:p>
            <a:pPr marL="565131" marR="0" lvl="1" indent="-256086" algn="l" rtl="0">
              <a:lnSpc>
                <a:spcPct val="115000"/>
              </a:lnSpc>
              <a:spcBef>
                <a:spcPts val="0"/>
              </a:spcBef>
              <a:spcAft>
                <a:spcPts val="0"/>
              </a:spcAft>
              <a:buClr>
                <a:srgbClr val="22150C"/>
              </a:buClr>
              <a:buSzPts val="2200"/>
              <a:buFont typeface="Arial"/>
              <a:buChar char="•"/>
            </a:pPr>
            <a:r>
              <a:rPr lang="en-US" sz="2200" b="0" i="0" u="none" strike="noStrike" cap="none">
                <a:solidFill>
                  <a:srgbClr val="22150C"/>
                </a:solidFill>
                <a:latin typeface="Montserrat"/>
                <a:ea typeface="Montserrat"/>
                <a:cs typeface="Montserrat"/>
                <a:sym typeface="Montserrat"/>
              </a:rPr>
              <a:t>Confidence: The Science of Conquering Self-Doubt</a:t>
            </a:r>
            <a:endParaRPr sz="2200"/>
          </a:p>
        </p:txBody>
      </p:sp>
      <p:sp>
        <p:nvSpPr>
          <p:cNvPr id="471" name="Google Shape;471;p42"/>
          <p:cNvSpPr txBox="1"/>
          <p:nvPr/>
        </p:nvSpPr>
        <p:spPr>
          <a:xfrm>
            <a:off x="870850" y="422900"/>
            <a:ext cx="56601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i="0" u="none" strike="noStrike" cap="none">
                <a:solidFill>
                  <a:srgbClr val="22150C"/>
                </a:solidFill>
                <a:latin typeface="Montserrat"/>
                <a:ea typeface="Montserrat"/>
                <a:cs typeface="Montserrat"/>
                <a:sym typeface="Montserrat"/>
              </a:rPr>
              <a:t>Masterclasses</a:t>
            </a:r>
            <a:endParaRPr sz="5000"/>
          </a:p>
        </p:txBody>
      </p:sp>
      <p:sp>
        <p:nvSpPr>
          <p:cNvPr id="472" name="Google Shape;472;p42"/>
          <p:cNvSpPr txBox="1"/>
          <p:nvPr/>
        </p:nvSpPr>
        <p:spPr>
          <a:xfrm>
            <a:off x="11181525" y="422900"/>
            <a:ext cx="62358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Classes de maître</a:t>
            </a:r>
            <a:endParaRPr sz="5000"/>
          </a:p>
        </p:txBody>
      </p:sp>
      <p:sp>
        <p:nvSpPr>
          <p:cNvPr id="473" name="Google Shape;473;p42"/>
          <p:cNvSpPr txBox="1"/>
          <p:nvPr/>
        </p:nvSpPr>
        <p:spPr>
          <a:xfrm>
            <a:off x="12295549" y="1777650"/>
            <a:ext cx="5345400" cy="8127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200">
                <a:solidFill>
                  <a:schemeClr val="dk1"/>
                </a:solidFill>
                <a:latin typeface="Montserrat"/>
                <a:ea typeface="Montserrat"/>
                <a:cs typeface="Montserrat"/>
                <a:sym typeface="Montserrat"/>
              </a:rPr>
              <a:t>Toutes les deux semaines, les participants du DEAPCM assisteront à des Classes de maitres animées par des experts spécialisés dans les compétences essentielles en leadership. Toutes les sessions durent 90 minutes et sont enregistrées et accompagnées d'une Bibliothèque d'apprentissage pour faciliter l'auto-apprentissage et la réflexion.</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200">
                <a:solidFill>
                  <a:srgbClr val="22150C"/>
                </a:solidFill>
                <a:latin typeface="Montserrat"/>
                <a:ea typeface="Montserrat"/>
                <a:cs typeface="Montserrat"/>
                <a:sym typeface="Montserrat"/>
              </a:rPr>
              <a:t>Sujets des Classes de maître : </a:t>
            </a:r>
            <a:endParaRPr sz="2200">
              <a:solidFill>
                <a:schemeClr val="dk1"/>
              </a:solidFill>
            </a:endParaRPr>
          </a:p>
          <a:p>
            <a:pPr marL="914400" lvl="1" indent="-368300" algn="l" rtl="0">
              <a:lnSpc>
                <a:spcPct val="115000"/>
              </a:lnSpc>
              <a:spcBef>
                <a:spcPts val="0"/>
              </a:spcBef>
              <a:spcAft>
                <a:spcPts val="0"/>
              </a:spcAft>
              <a:buClr>
                <a:srgbClr val="22150C"/>
              </a:buClr>
              <a:buSzPts val="2200"/>
              <a:buChar char="•"/>
            </a:pPr>
            <a:r>
              <a:rPr lang="en-US" sz="2200">
                <a:solidFill>
                  <a:srgbClr val="22150C"/>
                </a:solidFill>
                <a:latin typeface="Montserrat"/>
                <a:ea typeface="Montserrat"/>
                <a:cs typeface="Montserrat"/>
                <a:sym typeface="Montserrat"/>
              </a:rPr>
              <a:t>Leadership inclusif</a:t>
            </a:r>
            <a:endParaRPr sz="2200">
              <a:solidFill>
                <a:schemeClr val="dk1"/>
              </a:solidFill>
            </a:endParaRPr>
          </a:p>
          <a:p>
            <a:pPr marL="914400" lvl="1" indent="-368300" algn="l" rtl="0">
              <a:lnSpc>
                <a:spcPct val="115000"/>
              </a:lnSpc>
              <a:spcBef>
                <a:spcPts val="0"/>
              </a:spcBef>
              <a:spcAft>
                <a:spcPts val="0"/>
              </a:spcAft>
              <a:buClr>
                <a:srgbClr val="22150C"/>
              </a:buClr>
              <a:buSzPts val="2200"/>
              <a:buChar char="•"/>
            </a:pPr>
            <a:r>
              <a:rPr lang="en-US" sz="2200">
                <a:solidFill>
                  <a:srgbClr val="22150C"/>
                </a:solidFill>
                <a:latin typeface="Montserrat"/>
                <a:ea typeface="Montserrat"/>
                <a:cs typeface="Montserrat"/>
                <a:sym typeface="Montserrat"/>
              </a:rPr>
              <a:t>Maîtriser l'art de la négociation</a:t>
            </a:r>
            <a:endParaRPr sz="2200">
              <a:solidFill>
                <a:schemeClr val="dk1"/>
              </a:solidFill>
            </a:endParaRPr>
          </a:p>
          <a:p>
            <a:pPr marL="914400" lvl="1" indent="-368300" algn="l" rtl="0">
              <a:lnSpc>
                <a:spcPct val="115000"/>
              </a:lnSpc>
              <a:spcBef>
                <a:spcPts val="0"/>
              </a:spcBef>
              <a:spcAft>
                <a:spcPts val="0"/>
              </a:spcAft>
              <a:buClr>
                <a:srgbClr val="22150C"/>
              </a:buClr>
              <a:buSzPts val="2200"/>
              <a:buChar char="•"/>
            </a:pPr>
            <a:r>
              <a:rPr lang="en-US" sz="2200">
                <a:solidFill>
                  <a:srgbClr val="22150C"/>
                </a:solidFill>
                <a:latin typeface="Montserrat"/>
                <a:ea typeface="Montserrat"/>
                <a:cs typeface="Montserrat"/>
                <a:sym typeface="Montserrat"/>
              </a:rPr>
              <a:t>Parrainage et développement de carrière</a:t>
            </a:r>
            <a:endParaRPr sz="2200">
              <a:solidFill>
                <a:schemeClr val="dk1"/>
              </a:solidFill>
            </a:endParaRPr>
          </a:p>
          <a:p>
            <a:pPr marL="914400" lvl="1" indent="-368300" algn="l" rtl="0">
              <a:lnSpc>
                <a:spcPct val="115000"/>
              </a:lnSpc>
              <a:spcBef>
                <a:spcPts val="0"/>
              </a:spcBef>
              <a:spcAft>
                <a:spcPts val="0"/>
              </a:spcAft>
              <a:buClr>
                <a:srgbClr val="22150C"/>
              </a:buClr>
              <a:buSzPts val="2200"/>
              <a:buChar char="•"/>
            </a:pPr>
            <a:r>
              <a:rPr lang="en-US" sz="2200">
                <a:solidFill>
                  <a:srgbClr val="22150C"/>
                </a:solidFill>
                <a:latin typeface="Montserrat"/>
                <a:ea typeface="Montserrat"/>
                <a:cs typeface="Montserrat"/>
                <a:sym typeface="Montserrat"/>
              </a:rPr>
              <a:t>Diversité, équité, inclusion et accessibilité : une approche non performative</a:t>
            </a:r>
            <a:endParaRPr sz="2200">
              <a:solidFill>
                <a:schemeClr val="dk1"/>
              </a:solidFill>
            </a:endParaRPr>
          </a:p>
          <a:p>
            <a:pPr marL="914400" lvl="1" indent="-368300" algn="l" rtl="0">
              <a:lnSpc>
                <a:spcPct val="115000"/>
              </a:lnSpc>
              <a:spcBef>
                <a:spcPts val="0"/>
              </a:spcBef>
              <a:spcAft>
                <a:spcPts val="0"/>
              </a:spcAft>
              <a:buClr>
                <a:srgbClr val="22150C"/>
              </a:buClr>
              <a:buSzPts val="2200"/>
              <a:buChar char="•"/>
            </a:pPr>
            <a:r>
              <a:rPr lang="en-US" sz="2200">
                <a:solidFill>
                  <a:srgbClr val="22150C"/>
                </a:solidFill>
                <a:latin typeface="Montserrat"/>
                <a:ea typeface="Montserrat"/>
                <a:cs typeface="Montserrat"/>
                <a:sym typeface="Montserrat"/>
              </a:rPr>
              <a:t>Confiance : la science pour vaincre le doute de soi</a:t>
            </a:r>
            <a:endParaRPr sz="22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p:nvPr/>
        </p:nvSpPr>
        <p:spPr>
          <a:xfrm>
            <a:off x="8433061" y="214918"/>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sp>
        <p:nvSpPr>
          <p:cNvPr id="483" name="Google Shape;483;p43"/>
          <p:cNvSpPr txBox="1"/>
          <p:nvPr/>
        </p:nvSpPr>
        <p:spPr>
          <a:xfrm>
            <a:off x="647149" y="1777650"/>
            <a:ext cx="5345400" cy="7014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On alternate weeks from masterclasses, LLMC participants meet with their circle for 90 minutes. </a:t>
            </a:r>
            <a:endParaRPr sz="2100">
              <a:solidFill>
                <a:schemeClr val="dk1"/>
              </a:solidFill>
            </a:endParaRPr>
          </a:p>
          <a:p>
            <a:pPr marL="0" lvl="0" indent="0" algn="l" rtl="0">
              <a:lnSpc>
                <a:spcPct val="115000"/>
              </a:lnSpc>
              <a:spcBef>
                <a:spcPts val="0"/>
              </a:spcBef>
              <a:spcAft>
                <a:spcPts val="0"/>
              </a:spcAft>
              <a:buNone/>
            </a:pP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The circle format offers a confidential and supportive environment for members to learn from one another's experiences and perspectives with the support of discussion guides. The guides are designed to complement and enhance the masterclasses, providing hands-on tools to support participants in overcoming barriers.</a:t>
            </a:r>
            <a:endParaRPr sz="2100">
              <a:solidFill>
                <a:schemeClr val="dk1"/>
              </a:solidFill>
            </a:endParaRPr>
          </a:p>
          <a:p>
            <a:pPr marL="0" lvl="0" indent="0" algn="l" rtl="0">
              <a:lnSpc>
                <a:spcPct val="115000"/>
              </a:lnSpc>
              <a:spcBef>
                <a:spcPts val="0"/>
              </a:spcBef>
              <a:spcAft>
                <a:spcPts val="0"/>
              </a:spcAft>
              <a:buNone/>
            </a:pP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Participating in your circle will give you more time to explore the leadership topics studied in the masterclasses, further expanding your knowledge and practical skills.</a:t>
            </a:r>
            <a:endParaRPr sz="2100">
              <a:latin typeface="Montserrat"/>
              <a:ea typeface="Montserrat"/>
              <a:cs typeface="Montserrat"/>
              <a:sym typeface="Montserrat"/>
            </a:endParaRPr>
          </a:p>
        </p:txBody>
      </p:sp>
      <p:sp>
        <p:nvSpPr>
          <p:cNvPr id="484" name="Google Shape;484;p43"/>
          <p:cNvSpPr txBox="1"/>
          <p:nvPr/>
        </p:nvSpPr>
        <p:spPr>
          <a:xfrm>
            <a:off x="870850" y="422900"/>
            <a:ext cx="62358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Mentoring Circles</a:t>
            </a:r>
            <a:endParaRPr sz="5000"/>
          </a:p>
        </p:txBody>
      </p:sp>
      <p:sp>
        <p:nvSpPr>
          <p:cNvPr id="485" name="Google Shape;485;p43"/>
          <p:cNvSpPr txBox="1"/>
          <p:nvPr/>
        </p:nvSpPr>
        <p:spPr>
          <a:xfrm>
            <a:off x="10342900" y="422900"/>
            <a:ext cx="70743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Cercles de mentorat</a:t>
            </a:r>
            <a:endParaRPr sz="5000"/>
          </a:p>
        </p:txBody>
      </p:sp>
      <p:sp>
        <p:nvSpPr>
          <p:cNvPr id="486" name="Google Shape;486;p43"/>
          <p:cNvSpPr txBox="1"/>
          <p:nvPr/>
        </p:nvSpPr>
        <p:spPr>
          <a:xfrm>
            <a:off x="12295550" y="1777650"/>
            <a:ext cx="5345400" cy="8129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En alternance avec les Classes de maitre, les participants du DEAPCM rencontrent leurs Cercles pendant 90 minutes.</a:t>
            </a:r>
            <a:endParaRPr sz="2100">
              <a:solidFill>
                <a:schemeClr val="dk1"/>
              </a:solidFill>
            </a:endParaRPr>
          </a:p>
          <a:p>
            <a:pPr marL="457200" lvl="0" indent="0" algn="l" rtl="0">
              <a:lnSpc>
                <a:spcPct val="115000"/>
              </a:lnSpc>
              <a:spcBef>
                <a:spcPts val="0"/>
              </a:spcBef>
              <a:spcAft>
                <a:spcPts val="0"/>
              </a:spcAft>
              <a:buNone/>
            </a:pP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Le format Cercle offre un environnement confidentiel et encourageant où les membres peuvent s'enrichir des expériences et des points de vue des autres, grâce à des guides de discussion. Ces guides sont conçus pour compléter et enrichir les Classes de maître en fournissant des outils pratiques pour aider les participants à surmonter les obstacles.</a:t>
            </a:r>
            <a:endParaRPr sz="2100">
              <a:solidFill>
                <a:schemeClr val="dk1"/>
              </a:solidFill>
            </a:endParaRPr>
          </a:p>
          <a:p>
            <a:pPr marL="457200" lvl="0" indent="0" algn="l" rtl="0">
              <a:lnSpc>
                <a:spcPct val="115000"/>
              </a:lnSpc>
              <a:spcBef>
                <a:spcPts val="0"/>
              </a:spcBef>
              <a:spcAft>
                <a:spcPts val="0"/>
              </a:spcAft>
              <a:buNone/>
            </a:pP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Participer à votre Cercle vous donnera plus de temps pour explorer les sujets de leadership abordés lors des Classes de maître, approfondissant ainsi vos connaissances et vos compétences pratiques.</a:t>
            </a:r>
            <a:endParaRPr sz="2100">
              <a:solidFill>
                <a:schemeClr val="dk1"/>
              </a:solidFill>
              <a:latin typeface="Montserrat"/>
              <a:ea typeface="Montserrat"/>
              <a:cs typeface="Montserrat"/>
              <a:sym typeface="Montserrat"/>
            </a:endParaRPr>
          </a:p>
        </p:txBody>
      </p:sp>
      <p:pic>
        <p:nvPicPr>
          <p:cNvPr id="487" name="Google Shape;487;p4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14002" y="2633339"/>
            <a:ext cx="5660099" cy="56368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57200" y="274650"/>
            <a:ext cx="11122200" cy="1143000"/>
          </a:xfrm>
          <a:prstGeom prst="rect">
            <a:avLst/>
          </a:prstGeom>
        </p:spPr>
        <p:txBody>
          <a:bodyPr spcFirstLastPara="1" wrap="square" lIns="182850" tIns="182850" rIns="182850" bIns="182850" anchor="ctr" anchorCtr="0">
            <a:normAutofit fontScale="90000"/>
          </a:bodyPr>
          <a:lstStyle/>
          <a:p>
            <a:pPr marL="0" lvl="0" indent="0" algn="ctr" rtl="0">
              <a:lnSpc>
                <a:spcPct val="140000"/>
              </a:lnSpc>
              <a:spcBef>
                <a:spcPts val="0"/>
              </a:spcBef>
              <a:spcAft>
                <a:spcPts val="0"/>
              </a:spcAft>
              <a:buClr>
                <a:schemeClr val="dk1"/>
              </a:buClr>
              <a:buFont typeface="Arial"/>
              <a:buNone/>
            </a:pPr>
            <a:r>
              <a:rPr lang="en-US" sz="7200" b="1">
                <a:latin typeface="Montserrat"/>
                <a:ea typeface="Montserrat"/>
                <a:cs typeface="Montserrat"/>
                <a:sym typeface="Montserrat"/>
              </a:rPr>
              <a:t>Your Health Comes First</a:t>
            </a:r>
            <a:endParaRPr sz="1400">
              <a:latin typeface="Arial"/>
              <a:ea typeface="Arial"/>
              <a:cs typeface="Arial"/>
              <a:sym typeface="Arial"/>
            </a:endParaRPr>
          </a:p>
          <a:p>
            <a:pPr marL="0" lvl="0" indent="0" algn="ctr" rtl="0">
              <a:spcBef>
                <a:spcPts val="0"/>
              </a:spcBef>
              <a:spcAft>
                <a:spcPts val="0"/>
              </a:spcAft>
              <a:buNone/>
            </a:pPr>
            <a:endParaRPr sz="2800"/>
          </a:p>
        </p:txBody>
      </p:sp>
      <p:sp>
        <p:nvSpPr>
          <p:cNvPr id="182" name="Google Shape;182;p26"/>
          <p:cNvSpPr txBox="1"/>
          <p:nvPr/>
        </p:nvSpPr>
        <p:spPr>
          <a:xfrm>
            <a:off x="0" y="667550"/>
            <a:ext cx="17804400" cy="1231200"/>
          </a:xfrm>
          <a:prstGeom prst="rect">
            <a:avLst/>
          </a:prstGeom>
          <a:noFill/>
          <a:ln>
            <a:noFill/>
          </a:ln>
        </p:spPr>
        <p:txBody>
          <a:bodyPr spcFirstLastPara="1" wrap="square" lIns="182850" tIns="182850" rIns="182850" bIns="182850" anchor="t" anchorCtr="0">
            <a:spAutoFit/>
          </a:bodyPr>
          <a:lstStyle/>
          <a:p>
            <a:pPr marL="0" lvl="0" indent="0" algn="l" rtl="0">
              <a:spcBef>
                <a:spcPts val="0"/>
              </a:spcBef>
              <a:spcAft>
                <a:spcPts val="0"/>
              </a:spcAft>
              <a:buNone/>
            </a:pPr>
            <a:r>
              <a:rPr lang="en-US" sz="5600">
                <a:solidFill>
                  <a:schemeClr val="lt1"/>
                </a:solidFill>
              </a:rPr>
              <a:t>Your HEalth Comes First</a:t>
            </a:r>
            <a:endParaRPr sz="5600">
              <a:solidFill>
                <a:schemeClr val="lt1"/>
              </a:solidFill>
            </a:endParaRPr>
          </a:p>
        </p:txBody>
      </p:sp>
      <p:sp>
        <p:nvSpPr>
          <p:cNvPr id="183" name="Google Shape;183;p2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7" b="-39047"/>
            </a:stretch>
          </a:blipFill>
          <a:ln>
            <a:noFill/>
          </a:ln>
        </p:spPr>
        <p:txBody>
          <a:bodyPr/>
          <a:lstStyle/>
          <a:p>
            <a:endParaRPr lang="en-US"/>
          </a:p>
        </p:txBody>
      </p:sp>
      <p:sp>
        <p:nvSpPr>
          <p:cNvPr id="184" name="Google Shape;184;p26"/>
          <p:cNvSpPr txBox="1"/>
          <p:nvPr/>
        </p:nvSpPr>
        <p:spPr>
          <a:xfrm>
            <a:off x="717797" y="651234"/>
            <a:ext cx="16381736"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Your Health Comes First</a:t>
            </a:r>
            <a:endParaRPr sz="1400"/>
          </a:p>
        </p:txBody>
      </p:sp>
      <p:sp>
        <p:nvSpPr>
          <p:cNvPr id="185" name="Google Shape;185;p26"/>
          <p:cNvSpPr txBox="1"/>
          <p:nvPr/>
        </p:nvSpPr>
        <p:spPr>
          <a:xfrm>
            <a:off x="717800" y="2161500"/>
            <a:ext cx="8079000" cy="7605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800" b="1" i="0" u="none" strike="noStrike" cap="none">
                <a:solidFill>
                  <a:srgbClr val="000000"/>
                </a:solidFill>
                <a:latin typeface="Montserrat"/>
                <a:ea typeface="Montserrat"/>
                <a:cs typeface="Montserrat"/>
                <a:sym typeface="Montserrat"/>
              </a:rPr>
              <a:t>Hope for Wellness Helpline</a:t>
            </a:r>
            <a:endParaRPr sz="200"/>
          </a:p>
          <a:p>
            <a:pPr marL="0" marR="0" lvl="0" indent="0" algn="ctr" rtl="0">
              <a:lnSpc>
                <a:spcPct val="140007"/>
              </a:lnSpc>
              <a:spcBef>
                <a:spcPts val="0"/>
              </a:spcBef>
              <a:spcAft>
                <a:spcPts val="0"/>
              </a:spcAft>
              <a:buNone/>
            </a:pPr>
            <a:r>
              <a:rPr lang="en-US" sz="3800" b="0" i="0" u="none" strike="noStrike" cap="none">
                <a:solidFill>
                  <a:srgbClr val="000000"/>
                </a:solidFill>
                <a:latin typeface="Montserrat"/>
                <a:ea typeface="Montserrat"/>
                <a:cs typeface="Montserrat"/>
                <a:sym typeface="Montserrat"/>
              </a:rPr>
              <a:t>1-855-242-3310</a:t>
            </a:r>
            <a:endParaRPr sz="200"/>
          </a:p>
          <a:p>
            <a:pPr marL="0" marR="0" lvl="0" indent="0" algn="ctr" rtl="0">
              <a:lnSpc>
                <a:spcPct val="140007"/>
              </a:lnSpc>
              <a:spcBef>
                <a:spcPts val="0"/>
              </a:spcBef>
              <a:spcAft>
                <a:spcPts val="0"/>
              </a:spcAft>
              <a:buNone/>
            </a:pPr>
            <a:endParaRPr sz="3800"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3800" b="1" i="0" u="none" strike="noStrike" cap="none">
                <a:solidFill>
                  <a:srgbClr val="000000"/>
                </a:solidFill>
                <a:latin typeface="Montserrat"/>
                <a:ea typeface="Montserrat"/>
                <a:cs typeface="Montserrat"/>
                <a:sym typeface="Montserrat"/>
              </a:rPr>
              <a:t>Employee Assistance Program (EAP)</a:t>
            </a:r>
            <a:endParaRPr sz="200"/>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Toll-free: 1-800-268-7708</a:t>
            </a:r>
            <a:endParaRPr sz="200"/>
          </a:p>
          <a:p>
            <a:pPr marL="0" marR="0" lvl="0" indent="0" algn="ctr" rtl="0">
              <a:lnSpc>
                <a:spcPct val="140007"/>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For persons with hearing impairments: </a:t>
            </a:r>
            <a:endParaRPr sz="200"/>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1-800-567-5803</a:t>
            </a:r>
            <a:endParaRPr sz="200"/>
          </a:p>
        </p:txBody>
      </p:sp>
      <p:sp>
        <p:nvSpPr>
          <p:cNvPr id="186" name="Google Shape;186;p2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pic>
        <p:nvPicPr>
          <p:cNvPr id="187" name="Google Shape;187;p26"/>
          <p:cNvPicPr preferRelativeResize="0"/>
          <p:nvPr/>
        </p:nvPicPr>
        <p:blipFill>
          <a:blip r:embed="rId5">
            <a:alphaModFix/>
          </a:blip>
          <a:stretch>
            <a:fillRect/>
          </a:stretch>
        </p:blipFill>
        <p:spPr>
          <a:xfrm>
            <a:off x="2626649" y="891149"/>
            <a:ext cx="22105702" cy="11052851"/>
          </a:xfrm>
          <a:prstGeom prst="rect">
            <a:avLst/>
          </a:prstGeom>
          <a:noFill/>
          <a:ln>
            <a:noFill/>
          </a:ln>
        </p:spPr>
      </p:pic>
      <p:sp>
        <p:nvSpPr>
          <p:cNvPr id="188" name="Google Shape;188;p26"/>
          <p:cNvSpPr txBox="1"/>
          <p:nvPr/>
        </p:nvSpPr>
        <p:spPr>
          <a:xfrm>
            <a:off x="9640000" y="2161500"/>
            <a:ext cx="8079000" cy="30414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800" b="1">
                <a:latin typeface="Montserrat"/>
                <a:ea typeface="Montserrat"/>
                <a:cs typeface="Montserrat"/>
                <a:sym typeface="Montserrat"/>
              </a:rPr>
              <a:t>For more resources visit our Support Resources wiki page:</a:t>
            </a:r>
            <a:endParaRPr sz="3800" b="1">
              <a:latin typeface="Montserrat"/>
              <a:ea typeface="Montserrat"/>
              <a:cs typeface="Montserrat"/>
              <a:sym typeface="Montserrat"/>
            </a:endParaRPr>
          </a:p>
          <a:p>
            <a:pPr marL="0" marR="0" lvl="0" indent="0" algn="ctr" rtl="0">
              <a:lnSpc>
                <a:spcPct val="140007"/>
              </a:lnSpc>
              <a:spcBef>
                <a:spcPts val="0"/>
              </a:spcBef>
              <a:spcAft>
                <a:spcPts val="0"/>
              </a:spcAft>
              <a:buNone/>
            </a:pPr>
            <a:endParaRPr sz="3800" b="1">
              <a:latin typeface="Montserrat"/>
              <a:ea typeface="Montserrat"/>
              <a:cs typeface="Montserrat"/>
              <a:sym typeface="Montserrat"/>
            </a:endParaRPr>
          </a:p>
          <a:p>
            <a:pPr marL="0" marR="0" lvl="0" indent="0" algn="l" rtl="0">
              <a:lnSpc>
                <a:spcPct val="140007"/>
              </a:lnSpc>
              <a:spcBef>
                <a:spcPts val="0"/>
              </a:spcBef>
              <a:spcAft>
                <a:spcPts val="0"/>
              </a:spcAft>
              <a:buNone/>
            </a:pPr>
            <a:endParaRPr sz="3800" b="1">
              <a:latin typeface="Montserrat"/>
              <a:ea typeface="Montserrat"/>
              <a:cs typeface="Montserrat"/>
              <a:sym typeface="Montserrat"/>
            </a:endParaRPr>
          </a:p>
        </p:txBody>
      </p:sp>
      <p:sp>
        <p:nvSpPr>
          <p:cNvPr id="189" name="Google Shape;189;p26"/>
          <p:cNvSpPr/>
          <p:nvPr/>
        </p:nvSpPr>
        <p:spPr>
          <a:xfrm>
            <a:off x="17253644" y="9144758"/>
            <a:ext cx="807253" cy="1028700"/>
          </a:xfrm>
          <a:custGeom>
            <a:avLst/>
            <a:gdLst/>
            <a:ahLst/>
            <a:cxnLst/>
            <a:rect l="l" t="t" r="r" b="b"/>
            <a:pathLst>
              <a:path w="807253" h="1028700" extrusionOk="0">
                <a:moveTo>
                  <a:pt x="0" y="0"/>
                </a:moveTo>
                <a:lnTo>
                  <a:pt x="807253" y="0"/>
                </a:lnTo>
                <a:lnTo>
                  <a:pt x="807253" y="1028700"/>
                </a:lnTo>
                <a:lnTo>
                  <a:pt x="0" y="1028700"/>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p:nvPr/>
        </p:nvSpPr>
        <p:spPr>
          <a:xfrm>
            <a:off x="8433061" y="214918"/>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sp>
        <p:nvSpPr>
          <p:cNvPr id="497" name="Google Shape;497;p44"/>
          <p:cNvSpPr txBox="1"/>
          <p:nvPr/>
        </p:nvSpPr>
        <p:spPr>
          <a:xfrm>
            <a:off x="647149" y="1777650"/>
            <a:ext cx="5345400" cy="727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Font typeface="Arial"/>
              <a:buNone/>
            </a:pPr>
            <a:r>
              <a:rPr lang="en-US" sz="2300">
                <a:solidFill>
                  <a:schemeClr val="dk1"/>
                </a:solidFill>
                <a:latin typeface="Montserrat"/>
                <a:ea typeface="Montserrat"/>
                <a:cs typeface="Montserrat"/>
                <a:sym typeface="Montserrat"/>
              </a:rPr>
              <a:t>In addition to LLMC’s core programming, we offer a weekly, one-hour LLMC Lounge as an optional opportunity to expand your network of supportive mentors beyond your circle.</a:t>
            </a:r>
            <a:endParaRPr sz="2300">
              <a:solidFill>
                <a:schemeClr val="dk1"/>
              </a:solidFill>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300">
                <a:solidFill>
                  <a:schemeClr val="dk1"/>
                </a:solidFill>
                <a:latin typeface="Montserrat"/>
                <a:ea typeface="Montserrat"/>
                <a:cs typeface="Montserrat"/>
                <a:sym typeface="Montserrat"/>
              </a:rPr>
              <a:t>Open to all participants, LLMC Lounges: </a:t>
            </a:r>
            <a:endParaRPr sz="2300">
              <a:solidFill>
                <a:schemeClr val="dk1"/>
              </a:solidFill>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Follow an open-ended format;</a:t>
            </a:r>
            <a:endParaRPr sz="2300">
              <a:solidFill>
                <a:schemeClr val="dk1"/>
              </a:solidFill>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Facilitate reflection on small group experiences; and</a:t>
            </a:r>
            <a:endParaRPr sz="2300">
              <a:solidFill>
                <a:schemeClr val="dk1"/>
              </a:solidFill>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Provide an additional opportunity to connect with masterclass teachers.</a:t>
            </a:r>
            <a:endParaRPr sz="2300">
              <a:solidFill>
                <a:schemeClr val="dk1"/>
              </a:solidFill>
              <a:latin typeface="Montserrat"/>
              <a:ea typeface="Montserrat"/>
              <a:cs typeface="Montserrat"/>
              <a:sym typeface="Montserrat"/>
            </a:endParaRPr>
          </a:p>
        </p:txBody>
      </p:sp>
      <p:sp>
        <p:nvSpPr>
          <p:cNvPr id="498" name="Google Shape;498;p44"/>
          <p:cNvSpPr txBox="1"/>
          <p:nvPr/>
        </p:nvSpPr>
        <p:spPr>
          <a:xfrm>
            <a:off x="870850" y="422900"/>
            <a:ext cx="62358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Lounges</a:t>
            </a:r>
            <a:endParaRPr sz="5000"/>
          </a:p>
        </p:txBody>
      </p:sp>
      <p:sp>
        <p:nvSpPr>
          <p:cNvPr id="499" name="Google Shape;499;p44"/>
          <p:cNvSpPr txBox="1"/>
          <p:nvPr/>
        </p:nvSpPr>
        <p:spPr>
          <a:xfrm>
            <a:off x="10342900" y="422900"/>
            <a:ext cx="70743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Salons</a:t>
            </a:r>
            <a:endParaRPr sz="5000"/>
          </a:p>
        </p:txBody>
      </p:sp>
      <p:sp>
        <p:nvSpPr>
          <p:cNvPr id="500" name="Google Shape;500;p44"/>
          <p:cNvSpPr txBox="1"/>
          <p:nvPr/>
        </p:nvSpPr>
        <p:spPr>
          <a:xfrm>
            <a:off x="12295550" y="1777650"/>
            <a:ext cx="5345400" cy="7682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Font typeface="Arial"/>
              <a:buNone/>
            </a:pPr>
            <a:r>
              <a:rPr lang="en-US" sz="2300">
                <a:solidFill>
                  <a:schemeClr val="dk1"/>
                </a:solidFill>
                <a:latin typeface="Montserrat"/>
                <a:ea typeface="Montserrat"/>
                <a:cs typeface="Montserrat"/>
                <a:sym typeface="Montserrat"/>
              </a:rPr>
              <a:t>En plus de la programmation de base du DEAPCM, nous offrons un Salon DEAPCM hebdomadaire d'une heure, une occasion facultative d'élargir votre réseau de mentors de soutien au-delà de votre Cercle.</a:t>
            </a:r>
            <a:endParaRPr sz="2300">
              <a:solidFill>
                <a:schemeClr val="dk1"/>
              </a:solidFill>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300">
                <a:solidFill>
                  <a:schemeClr val="dk1"/>
                </a:solidFill>
                <a:latin typeface="Montserrat"/>
                <a:ea typeface="Montserrat"/>
                <a:cs typeface="Montserrat"/>
                <a:sym typeface="Montserrat"/>
              </a:rPr>
              <a:t>Ouvert à tous les participants, les Salons DEAPCM :</a:t>
            </a:r>
            <a:endParaRPr sz="23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2300">
              <a:solidFill>
                <a:schemeClr val="dk1"/>
              </a:solidFill>
              <a:latin typeface="Montserrat"/>
              <a:ea typeface="Montserrat"/>
              <a:cs typeface="Montserrat"/>
              <a:sym typeface="Montserrat"/>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Suivent un format ouvert</a:t>
            </a:r>
            <a:endParaRPr sz="2300">
              <a:solidFill>
                <a:schemeClr val="dk1"/>
              </a:solidFill>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Facilitent la réflexion sur les expériences en petits groupes de Cercle</a:t>
            </a:r>
            <a:endParaRPr sz="2300">
              <a:solidFill>
                <a:schemeClr val="dk1"/>
              </a:solidFill>
            </a:endParaRPr>
          </a:p>
          <a:p>
            <a:pPr marL="650097" lvl="1" indent="-279900" algn="l" rtl="0">
              <a:lnSpc>
                <a:spcPct val="115000"/>
              </a:lnSpc>
              <a:spcBef>
                <a:spcPts val="0"/>
              </a:spcBef>
              <a:spcAft>
                <a:spcPts val="0"/>
              </a:spcAft>
              <a:buClr>
                <a:schemeClr val="dk1"/>
              </a:buClr>
              <a:buSzPts val="2300"/>
              <a:buChar char="•"/>
            </a:pPr>
            <a:r>
              <a:rPr lang="en-US" sz="2300">
                <a:solidFill>
                  <a:schemeClr val="dk1"/>
                </a:solidFill>
                <a:latin typeface="Montserrat"/>
                <a:ea typeface="Montserrat"/>
                <a:cs typeface="Montserrat"/>
                <a:sym typeface="Montserrat"/>
              </a:rPr>
              <a:t>Offrent une occasion supplémentaire de se connecter avec les professeurs des Classes de maître.</a:t>
            </a:r>
            <a:endParaRPr sz="2300">
              <a:solidFill>
                <a:schemeClr val="dk1"/>
              </a:solidFill>
              <a:latin typeface="Montserrat"/>
              <a:ea typeface="Montserrat"/>
              <a:cs typeface="Montserrat"/>
              <a:sym typeface="Montserrat"/>
            </a:endParaRPr>
          </a:p>
        </p:txBody>
      </p:sp>
      <p:pic>
        <p:nvPicPr>
          <p:cNvPr id="501" name="Google Shape;501;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29087" y="2705063"/>
            <a:ext cx="5029926" cy="5159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5"/>
          <p:cNvGrpSpPr/>
          <p:nvPr/>
        </p:nvGrpSpPr>
        <p:grpSpPr>
          <a:xfrm>
            <a:off x="9580783" y="2350342"/>
            <a:ext cx="2815941" cy="3039306"/>
            <a:chOff x="0" y="0"/>
            <a:chExt cx="3754589" cy="4052409"/>
          </a:xfrm>
        </p:grpSpPr>
        <p:sp>
          <p:nvSpPr>
            <p:cNvPr id="511" name="Google Shape;511;p45"/>
            <p:cNvSpPr txBox="1"/>
            <p:nvPr/>
          </p:nvSpPr>
          <p:spPr>
            <a:xfrm>
              <a:off x="0" y="3216383"/>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Pre-Circle Meets</a:t>
              </a:r>
              <a:endParaRPr/>
            </a:p>
          </p:txBody>
        </p:sp>
        <p:sp>
          <p:nvSpPr>
            <p:cNvPr id="512" name="Google Shape;512;p45"/>
            <p:cNvSpPr txBox="1"/>
            <p:nvPr/>
          </p:nvSpPr>
          <p:spPr>
            <a:xfrm>
              <a:off x="0" y="3714432"/>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16 &amp; 17</a:t>
              </a:r>
              <a:endParaRPr/>
            </a:p>
          </p:txBody>
        </p:sp>
        <p:sp>
          <p:nvSpPr>
            <p:cNvPr id="513" name="Google Shape;513;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45"/>
          <p:cNvGrpSpPr/>
          <p:nvPr/>
        </p:nvGrpSpPr>
        <p:grpSpPr>
          <a:xfrm>
            <a:off x="5893507" y="2350342"/>
            <a:ext cx="2815941" cy="3039306"/>
            <a:chOff x="0" y="0"/>
            <a:chExt cx="3754589" cy="4052409"/>
          </a:xfrm>
        </p:grpSpPr>
        <p:sp>
          <p:nvSpPr>
            <p:cNvPr id="515" name="Google Shape;515;p45"/>
            <p:cNvSpPr txBox="1"/>
            <p:nvPr/>
          </p:nvSpPr>
          <p:spPr>
            <a:xfrm>
              <a:off x="0" y="3216383"/>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LLMC Launch</a:t>
              </a:r>
              <a:endParaRPr/>
            </a:p>
          </p:txBody>
        </p:sp>
        <p:sp>
          <p:nvSpPr>
            <p:cNvPr id="516" name="Google Shape;516;p45"/>
            <p:cNvSpPr txBox="1"/>
            <p:nvPr/>
          </p:nvSpPr>
          <p:spPr>
            <a:xfrm>
              <a:off x="0" y="3714432"/>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9</a:t>
              </a:r>
              <a:endParaRPr/>
            </a:p>
          </p:txBody>
        </p:sp>
        <p:sp>
          <p:nvSpPr>
            <p:cNvPr id="517" name="Google Shape;517;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45"/>
          <p:cNvGrpSpPr/>
          <p:nvPr/>
        </p:nvGrpSpPr>
        <p:grpSpPr>
          <a:xfrm>
            <a:off x="13106288" y="2350398"/>
            <a:ext cx="2815941" cy="3348739"/>
            <a:chOff x="0" y="0"/>
            <a:chExt cx="3754589" cy="4464986"/>
          </a:xfrm>
        </p:grpSpPr>
        <p:sp>
          <p:nvSpPr>
            <p:cNvPr id="519" name="Google Shape;519;p45"/>
            <p:cNvSpPr txBox="1"/>
            <p:nvPr/>
          </p:nvSpPr>
          <p:spPr>
            <a:xfrm>
              <a:off x="0" y="3210981"/>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Bi-weekly Masterclasses</a:t>
              </a:r>
              <a:endParaRPr/>
            </a:p>
          </p:txBody>
        </p:sp>
        <p:sp>
          <p:nvSpPr>
            <p:cNvPr id="520" name="Google Shape;520;p45"/>
            <p:cNvSpPr txBox="1"/>
            <p:nvPr/>
          </p:nvSpPr>
          <p:spPr>
            <a:xfrm>
              <a:off x="0" y="4127009"/>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22</a:t>
              </a:r>
              <a:endParaRPr/>
            </a:p>
          </p:txBody>
        </p:sp>
        <p:sp>
          <p:nvSpPr>
            <p:cNvPr id="521" name="Google Shape;521;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45"/>
          <p:cNvGrpSpPr/>
          <p:nvPr/>
        </p:nvGrpSpPr>
        <p:grpSpPr>
          <a:xfrm>
            <a:off x="13184512" y="5957411"/>
            <a:ext cx="2815941" cy="3020090"/>
            <a:chOff x="0" y="0"/>
            <a:chExt cx="3754589" cy="4026787"/>
          </a:xfrm>
        </p:grpSpPr>
        <p:sp>
          <p:nvSpPr>
            <p:cNvPr id="523" name="Google Shape;523;p45"/>
            <p:cNvSpPr txBox="1"/>
            <p:nvPr/>
          </p:nvSpPr>
          <p:spPr>
            <a:xfrm>
              <a:off x="0" y="3190761"/>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LLMC Graduation</a:t>
              </a:r>
              <a:endParaRPr/>
            </a:p>
          </p:txBody>
        </p:sp>
        <p:sp>
          <p:nvSpPr>
            <p:cNvPr id="524" name="Google Shape;524;p45"/>
            <p:cNvSpPr txBox="1"/>
            <p:nvPr/>
          </p:nvSpPr>
          <p:spPr>
            <a:xfrm>
              <a:off x="0" y="3688810"/>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March 17,  2026</a:t>
              </a:r>
              <a:endParaRPr/>
            </a:p>
          </p:txBody>
        </p:sp>
        <p:sp>
          <p:nvSpPr>
            <p:cNvPr id="525" name="Google Shape;525;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45"/>
          <p:cNvGrpSpPr/>
          <p:nvPr/>
        </p:nvGrpSpPr>
        <p:grpSpPr>
          <a:xfrm>
            <a:off x="2207346" y="2340235"/>
            <a:ext cx="2978574" cy="3049469"/>
            <a:chOff x="0" y="0"/>
            <a:chExt cx="3971432" cy="4065958"/>
          </a:xfrm>
        </p:grpSpPr>
        <p:sp>
          <p:nvSpPr>
            <p:cNvPr id="527" name="Google Shape;527;p45"/>
            <p:cNvSpPr txBox="1"/>
            <p:nvPr/>
          </p:nvSpPr>
          <p:spPr>
            <a:xfrm>
              <a:off x="0" y="3229858"/>
              <a:ext cx="3971432"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Information Sessions</a:t>
              </a:r>
              <a:endParaRPr/>
            </a:p>
          </p:txBody>
        </p:sp>
        <p:sp>
          <p:nvSpPr>
            <p:cNvPr id="528" name="Google Shape;528;p45"/>
            <p:cNvSpPr/>
            <p:nvPr/>
          </p:nvSpPr>
          <p:spPr>
            <a:xfrm>
              <a:off x="441437"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5"/>
            <p:cNvSpPr txBox="1"/>
            <p:nvPr/>
          </p:nvSpPr>
          <p:spPr>
            <a:xfrm>
              <a:off x="108422" y="3727981"/>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3 - 5</a:t>
              </a:r>
              <a:endParaRPr/>
            </a:p>
          </p:txBody>
        </p:sp>
      </p:grpSp>
      <p:grpSp>
        <p:nvGrpSpPr>
          <p:cNvPr id="530" name="Google Shape;530;p45"/>
          <p:cNvGrpSpPr/>
          <p:nvPr/>
        </p:nvGrpSpPr>
        <p:grpSpPr>
          <a:xfrm>
            <a:off x="2287546" y="5957411"/>
            <a:ext cx="2815941" cy="3006702"/>
            <a:chOff x="0" y="0"/>
            <a:chExt cx="3754589" cy="4008936"/>
          </a:xfrm>
        </p:grpSpPr>
        <p:sp>
          <p:nvSpPr>
            <p:cNvPr id="531" name="Google Shape;531;p45"/>
            <p:cNvSpPr txBox="1"/>
            <p:nvPr/>
          </p:nvSpPr>
          <p:spPr>
            <a:xfrm>
              <a:off x="0" y="3172910"/>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Bi-weekly Circles</a:t>
              </a:r>
              <a:endParaRPr/>
            </a:p>
          </p:txBody>
        </p:sp>
        <p:sp>
          <p:nvSpPr>
            <p:cNvPr id="532" name="Google Shape;532;p45"/>
            <p:cNvSpPr txBox="1"/>
            <p:nvPr/>
          </p:nvSpPr>
          <p:spPr>
            <a:xfrm>
              <a:off x="0" y="3670959"/>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30</a:t>
              </a:r>
              <a:endParaRPr/>
            </a:p>
          </p:txBody>
        </p:sp>
        <p:sp>
          <p:nvSpPr>
            <p:cNvPr id="533" name="Google Shape;533;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45"/>
          <p:cNvGrpSpPr/>
          <p:nvPr/>
        </p:nvGrpSpPr>
        <p:grpSpPr>
          <a:xfrm>
            <a:off x="5893507" y="5957467"/>
            <a:ext cx="2815941" cy="3922328"/>
            <a:chOff x="0" y="0"/>
            <a:chExt cx="3754589" cy="5229772"/>
          </a:xfrm>
        </p:grpSpPr>
        <p:sp>
          <p:nvSpPr>
            <p:cNvPr id="535" name="Google Shape;535;p45"/>
            <p:cNvSpPr txBox="1"/>
            <p:nvPr/>
          </p:nvSpPr>
          <p:spPr>
            <a:xfrm>
              <a:off x="0" y="3175280"/>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Weekly LLMC Lounge</a:t>
              </a:r>
              <a:endParaRPr/>
            </a:p>
          </p:txBody>
        </p:sp>
        <p:sp>
          <p:nvSpPr>
            <p:cNvPr id="536" name="Google Shape;536;p45"/>
            <p:cNvSpPr txBox="1"/>
            <p:nvPr/>
          </p:nvSpPr>
          <p:spPr>
            <a:xfrm>
              <a:off x="0" y="4099226"/>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25</a:t>
              </a:r>
              <a:endParaRPr/>
            </a:p>
          </p:txBody>
        </p:sp>
        <p:sp>
          <p:nvSpPr>
            <p:cNvPr id="537" name="Google Shape;537;p45"/>
            <p:cNvSpPr txBox="1"/>
            <p:nvPr/>
          </p:nvSpPr>
          <p:spPr>
            <a:xfrm>
              <a:off x="0" y="4534782"/>
              <a:ext cx="3754589" cy="69499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French only Lounges available</a:t>
              </a:r>
              <a:endParaRPr/>
            </a:p>
          </p:txBody>
        </p:sp>
        <p:sp>
          <p:nvSpPr>
            <p:cNvPr id="538" name="Google Shape;538;p45"/>
            <p:cNvSpPr/>
            <p:nvPr/>
          </p:nvSpPr>
          <p:spPr>
            <a:xfrm>
              <a:off x="334502"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45"/>
          <p:cNvSpPr txBox="1"/>
          <p:nvPr/>
        </p:nvSpPr>
        <p:spPr>
          <a:xfrm>
            <a:off x="2713813" y="572616"/>
            <a:ext cx="12860375" cy="10685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2025 Program Schedule</a:t>
            </a:r>
            <a:endParaRPr/>
          </a:p>
        </p:txBody>
      </p:sp>
      <p:grpSp>
        <p:nvGrpSpPr>
          <p:cNvPr id="540" name="Google Shape;540;p45"/>
          <p:cNvGrpSpPr/>
          <p:nvPr/>
        </p:nvGrpSpPr>
        <p:grpSpPr>
          <a:xfrm>
            <a:off x="9580783" y="5957467"/>
            <a:ext cx="2815941" cy="3327903"/>
            <a:chOff x="0" y="0"/>
            <a:chExt cx="3754589" cy="4437203"/>
          </a:xfrm>
        </p:grpSpPr>
        <p:sp>
          <p:nvSpPr>
            <p:cNvPr id="541" name="Google Shape;541;p45"/>
            <p:cNvSpPr txBox="1"/>
            <p:nvPr/>
          </p:nvSpPr>
          <p:spPr>
            <a:xfrm>
              <a:off x="0" y="3190761"/>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In-Person Regional Meetups</a:t>
              </a:r>
              <a:endParaRPr/>
            </a:p>
          </p:txBody>
        </p:sp>
        <p:sp>
          <p:nvSpPr>
            <p:cNvPr id="542" name="Google Shape;542;p45"/>
            <p:cNvSpPr txBox="1"/>
            <p:nvPr/>
          </p:nvSpPr>
          <p:spPr>
            <a:xfrm>
              <a:off x="0" y="4099226"/>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October 2025</a:t>
              </a:r>
              <a:endParaRPr/>
            </a:p>
          </p:txBody>
        </p:sp>
        <p:sp>
          <p:nvSpPr>
            <p:cNvPr id="543" name="Google Shape;543;p45"/>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4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11">
              <a:alphaModFix/>
            </a:blip>
            <a:stretch>
              <a:fillRect/>
            </a:stretch>
          </a:blipFill>
          <a:ln>
            <a:noFill/>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pSp>
        <p:nvGrpSpPr>
          <p:cNvPr id="553" name="Google Shape;553;p46"/>
          <p:cNvGrpSpPr/>
          <p:nvPr/>
        </p:nvGrpSpPr>
        <p:grpSpPr>
          <a:xfrm>
            <a:off x="9580783" y="2196325"/>
            <a:ext cx="2815874" cy="3353284"/>
            <a:chOff x="0" y="0"/>
            <a:chExt cx="3754500" cy="4471045"/>
          </a:xfrm>
        </p:grpSpPr>
        <p:sp>
          <p:nvSpPr>
            <p:cNvPr id="554" name="Google Shape;554;p46"/>
            <p:cNvSpPr txBox="1"/>
            <p:nvPr/>
          </p:nvSpPr>
          <p:spPr>
            <a:xfrm>
              <a:off x="0" y="3216383"/>
              <a:ext cx="3754500" cy="43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Réunions pré-cercle</a:t>
              </a:r>
              <a:endParaRPr/>
            </a:p>
          </p:txBody>
        </p:sp>
        <p:sp>
          <p:nvSpPr>
            <p:cNvPr id="555" name="Google Shape;555;p46"/>
            <p:cNvSpPr txBox="1"/>
            <p:nvPr/>
          </p:nvSpPr>
          <p:spPr>
            <a:xfrm>
              <a:off x="0" y="412514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16 &amp; 17 septembre</a:t>
              </a:r>
              <a:endParaRPr/>
            </a:p>
          </p:txBody>
        </p:sp>
        <p:sp>
          <p:nvSpPr>
            <p:cNvPr id="556" name="Google Shape;556;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557" name="Google Shape;557;p46"/>
          <p:cNvGrpSpPr/>
          <p:nvPr/>
        </p:nvGrpSpPr>
        <p:grpSpPr>
          <a:xfrm>
            <a:off x="5893507" y="2196325"/>
            <a:ext cx="2815874" cy="3353284"/>
            <a:chOff x="0" y="0"/>
            <a:chExt cx="3754500" cy="4471045"/>
          </a:xfrm>
        </p:grpSpPr>
        <p:sp>
          <p:nvSpPr>
            <p:cNvPr id="558" name="Google Shape;558;p46"/>
            <p:cNvSpPr txBox="1"/>
            <p:nvPr/>
          </p:nvSpPr>
          <p:spPr>
            <a:xfrm>
              <a:off x="0" y="3216383"/>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Lancement du DEAPCM</a:t>
              </a:r>
              <a:endParaRPr/>
            </a:p>
          </p:txBody>
        </p:sp>
        <p:sp>
          <p:nvSpPr>
            <p:cNvPr id="559" name="Google Shape;559;p46"/>
            <p:cNvSpPr txBox="1"/>
            <p:nvPr/>
          </p:nvSpPr>
          <p:spPr>
            <a:xfrm>
              <a:off x="0" y="412514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9 septembre</a:t>
              </a:r>
              <a:endParaRPr/>
            </a:p>
          </p:txBody>
        </p:sp>
        <p:sp>
          <p:nvSpPr>
            <p:cNvPr id="560" name="Google Shape;560;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561" name="Google Shape;561;p46"/>
          <p:cNvGrpSpPr/>
          <p:nvPr/>
        </p:nvGrpSpPr>
        <p:grpSpPr>
          <a:xfrm>
            <a:off x="13101575" y="2186218"/>
            <a:ext cx="2815874" cy="3354904"/>
            <a:chOff x="0" y="0"/>
            <a:chExt cx="3754500" cy="4473206"/>
          </a:xfrm>
        </p:grpSpPr>
        <p:sp>
          <p:nvSpPr>
            <p:cNvPr id="562" name="Google Shape;562;p46"/>
            <p:cNvSpPr txBox="1"/>
            <p:nvPr/>
          </p:nvSpPr>
          <p:spPr>
            <a:xfrm>
              <a:off x="0" y="3210981"/>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Classe de maître bihebdomadaire</a:t>
              </a:r>
              <a:endParaRPr/>
            </a:p>
          </p:txBody>
        </p:sp>
        <p:sp>
          <p:nvSpPr>
            <p:cNvPr id="563" name="Google Shape;563;p46"/>
            <p:cNvSpPr txBox="1"/>
            <p:nvPr/>
          </p:nvSpPr>
          <p:spPr>
            <a:xfrm>
              <a:off x="0" y="4127306"/>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22 septembre</a:t>
              </a:r>
              <a:endParaRPr/>
            </a:p>
          </p:txBody>
        </p:sp>
        <p:sp>
          <p:nvSpPr>
            <p:cNvPr id="564" name="Google Shape;564;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565" name="Google Shape;565;p46"/>
          <p:cNvGrpSpPr/>
          <p:nvPr/>
        </p:nvGrpSpPr>
        <p:grpSpPr>
          <a:xfrm>
            <a:off x="13187300" y="5803393"/>
            <a:ext cx="2815874" cy="3641992"/>
            <a:chOff x="0" y="0"/>
            <a:chExt cx="3754500" cy="4855989"/>
          </a:xfrm>
        </p:grpSpPr>
        <p:sp>
          <p:nvSpPr>
            <p:cNvPr id="566" name="Google Shape;566;p46"/>
            <p:cNvSpPr txBox="1"/>
            <p:nvPr/>
          </p:nvSpPr>
          <p:spPr>
            <a:xfrm>
              <a:off x="0" y="3190761"/>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Remise des diplômes du DEAPCM</a:t>
              </a:r>
              <a:endParaRPr/>
            </a:p>
          </p:txBody>
        </p:sp>
        <p:sp>
          <p:nvSpPr>
            <p:cNvPr id="567" name="Google Shape;567;p46"/>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17 mars 2026</a:t>
              </a:r>
              <a:endParaRPr/>
            </a:p>
          </p:txBody>
        </p:sp>
        <p:sp>
          <p:nvSpPr>
            <p:cNvPr id="568" name="Google Shape;568;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569" name="Google Shape;569;p46"/>
          <p:cNvGrpSpPr/>
          <p:nvPr/>
        </p:nvGrpSpPr>
        <p:grpSpPr>
          <a:xfrm>
            <a:off x="2207346" y="2186218"/>
            <a:ext cx="2978550" cy="3363446"/>
            <a:chOff x="0" y="0"/>
            <a:chExt cx="3971400" cy="4484595"/>
          </a:xfrm>
        </p:grpSpPr>
        <p:sp>
          <p:nvSpPr>
            <p:cNvPr id="570" name="Google Shape;570;p46"/>
            <p:cNvSpPr txBox="1"/>
            <p:nvPr/>
          </p:nvSpPr>
          <p:spPr>
            <a:xfrm>
              <a:off x="0" y="3229858"/>
              <a:ext cx="39714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Sessions d'information</a:t>
              </a:r>
              <a:endParaRPr/>
            </a:p>
          </p:txBody>
        </p:sp>
        <p:sp>
          <p:nvSpPr>
            <p:cNvPr id="571" name="Google Shape;571;p46"/>
            <p:cNvSpPr/>
            <p:nvPr/>
          </p:nvSpPr>
          <p:spPr>
            <a:xfrm>
              <a:off x="441437"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sp>
          <p:nvSpPr>
            <p:cNvPr id="572" name="Google Shape;572;p46"/>
            <p:cNvSpPr txBox="1"/>
            <p:nvPr/>
          </p:nvSpPr>
          <p:spPr>
            <a:xfrm>
              <a:off x="108422" y="413869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3 - 5 septembre</a:t>
              </a:r>
              <a:endParaRPr/>
            </a:p>
          </p:txBody>
        </p:sp>
      </p:grpSp>
      <p:grpSp>
        <p:nvGrpSpPr>
          <p:cNvPr id="573" name="Google Shape;573;p46"/>
          <p:cNvGrpSpPr/>
          <p:nvPr/>
        </p:nvGrpSpPr>
        <p:grpSpPr>
          <a:xfrm>
            <a:off x="2287546" y="5803393"/>
            <a:ext cx="2815874" cy="3320679"/>
            <a:chOff x="0" y="0"/>
            <a:chExt cx="3754500" cy="4427573"/>
          </a:xfrm>
        </p:grpSpPr>
        <p:sp>
          <p:nvSpPr>
            <p:cNvPr id="574" name="Google Shape;574;p46"/>
            <p:cNvSpPr txBox="1"/>
            <p:nvPr/>
          </p:nvSpPr>
          <p:spPr>
            <a:xfrm>
              <a:off x="0" y="3172910"/>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Cercles bihebdomadaires</a:t>
              </a:r>
              <a:endParaRPr/>
            </a:p>
          </p:txBody>
        </p:sp>
        <p:sp>
          <p:nvSpPr>
            <p:cNvPr id="575" name="Google Shape;575;p46"/>
            <p:cNvSpPr txBox="1"/>
            <p:nvPr/>
          </p:nvSpPr>
          <p:spPr>
            <a:xfrm>
              <a:off x="0" y="4081673"/>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30 septembre</a:t>
              </a:r>
              <a:endParaRPr/>
            </a:p>
          </p:txBody>
        </p:sp>
        <p:sp>
          <p:nvSpPr>
            <p:cNvPr id="576" name="Google Shape;576;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577" name="Google Shape;577;p46"/>
          <p:cNvGrpSpPr/>
          <p:nvPr/>
        </p:nvGrpSpPr>
        <p:grpSpPr>
          <a:xfrm>
            <a:off x="5893507" y="5803393"/>
            <a:ext cx="2815874" cy="4228308"/>
            <a:chOff x="0" y="0"/>
            <a:chExt cx="3754500" cy="5637744"/>
          </a:xfrm>
        </p:grpSpPr>
        <p:sp>
          <p:nvSpPr>
            <p:cNvPr id="578" name="Google Shape;578;p46"/>
            <p:cNvSpPr txBox="1"/>
            <p:nvPr/>
          </p:nvSpPr>
          <p:spPr>
            <a:xfrm>
              <a:off x="0" y="3175280"/>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Salon hebdomadaire DEAPCM</a:t>
              </a:r>
              <a:endParaRPr/>
            </a:p>
          </p:txBody>
        </p:sp>
        <p:sp>
          <p:nvSpPr>
            <p:cNvPr id="579" name="Google Shape;579;p46"/>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25 septembre</a:t>
              </a:r>
              <a:endParaRPr/>
            </a:p>
          </p:txBody>
        </p:sp>
        <p:sp>
          <p:nvSpPr>
            <p:cNvPr id="580" name="Google Shape;580;p46"/>
            <p:cNvSpPr txBox="1"/>
            <p:nvPr/>
          </p:nvSpPr>
          <p:spPr>
            <a:xfrm>
              <a:off x="0" y="4945644"/>
              <a:ext cx="3754500" cy="692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Salons francophones disponibles</a:t>
              </a:r>
              <a:endParaRPr/>
            </a:p>
          </p:txBody>
        </p:sp>
        <p:sp>
          <p:nvSpPr>
            <p:cNvPr id="581" name="Google Shape;581;p46"/>
            <p:cNvSpPr/>
            <p:nvPr/>
          </p:nvSpPr>
          <p:spPr>
            <a:xfrm>
              <a:off x="334502"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sp>
        <p:nvSpPr>
          <p:cNvPr id="582" name="Google Shape;582;p46"/>
          <p:cNvSpPr txBox="1"/>
          <p:nvPr/>
        </p:nvSpPr>
        <p:spPr>
          <a:xfrm>
            <a:off x="1364648" y="838461"/>
            <a:ext cx="14689599" cy="9302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000000"/>
                </a:solidFill>
                <a:latin typeface="Montserrat"/>
                <a:ea typeface="Montserrat"/>
                <a:cs typeface="Montserrat"/>
                <a:sym typeface="Montserrat"/>
              </a:rPr>
              <a:t>Calendrier du programme 2025</a:t>
            </a:r>
            <a:endParaRPr/>
          </a:p>
        </p:txBody>
      </p:sp>
      <p:grpSp>
        <p:nvGrpSpPr>
          <p:cNvPr id="583" name="Google Shape;583;p46"/>
          <p:cNvGrpSpPr/>
          <p:nvPr/>
        </p:nvGrpSpPr>
        <p:grpSpPr>
          <a:xfrm>
            <a:off x="9580783" y="5803393"/>
            <a:ext cx="2815874" cy="3641992"/>
            <a:chOff x="0" y="0"/>
            <a:chExt cx="3754500" cy="4855989"/>
          </a:xfrm>
        </p:grpSpPr>
        <p:sp>
          <p:nvSpPr>
            <p:cNvPr id="584" name="Google Shape;584;p46"/>
            <p:cNvSpPr txBox="1"/>
            <p:nvPr/>
          </p:nvSpPr>
          <p:spPr>
            <a:xfrm>
              <a:off x="0" y="3190761"/>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Rencontres régionales en personne</a:t>
              </a:r>
              <a:endParaRPr/>
            </a:p>
          </p:txBody>
        </p:sp>
        <p:sp>
          <p:nvSpPr>
            <p:cNvPr id="585" name="Google Shape;585;p46"/>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Octobre 2025</a:t>
              </a:r>
              <a:endParaRPr/>
            </a:p>
          </p:txBody>
        </p:sp>
        <p:sp>
          <p:nvSpPr>
            <p:cNvPr id="586" name="Google Shape;586;p46"/>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sp>
        <p:nvSpPr>
          <p:cNvPr id="587" name="Google Shape;587;p46"/>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11">
              <a:alphaModFix/>
            </a:blip>
            <a:stretch>
              <a:fillRect/>
            </a:stretch>
          </a:blipFill>
          <a:ln>
            <a:noFill/>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45002" y="2093893"/>
            <a:ext cx="7419758" cy="7534726"/>
          </a:xfrm>
          <a:prstGeom prst="rect">
            <a:avLst/>
          </a:prstGeom>
          <a:noFill/>
          <a:ln>
            <a:noFill/>
          </a:ln>
        </p:spPr>
      </p:pic>
      <p:sp>
        <p:nvSpPr>
          <p:cNvPr id="597" name="Google Shape;597;p47"/>
          <p:cNvSpPr/>
          <p:nvPr/>
        </p:nvSpPr>
        <p:spPr>
          <a:xfrm>
            <a:off x="16548309" y="418207"/>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598" name="Google Shape;598;p47"/>
          <p:cNvSpPr txBox="1"/>
          <p:nvPr/>
        </p:nvSpPr>
        <p:spPr>
          <a:xfrm>
            <a:off x="1845083" y="570607"/>
            <a:ext cx="14597700" cy="110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200" b="1" i="0" u="none" strike="noStrike" cap="none">
                <a:solidFill>
                  <a:srgbClr val="22150C"/>
                </a:solidFill>
                <a:latin typeface="Montserrat"/>
                <a:ea typeface="Montserrat"/>
                <a:cs typeface="Montserrat"/>
                <a:sym typeface="Montserrat"/>
              </a:rPr>
              <a:t>Frequently Asked Questions</a:t>
            </a:r>
            <a:endParaRPr sz="7200"/>
          </a:p>
        </p:txBody>
      </p:sp>
      <p:grpSp>
        <p:nvGrpSpPr>
          <p:cNvPr id="599" name="Google Shape;599;p47"/>
          <p:cNvGrpSpPr/>
          <p:nvPr/>
        </p:nvGrpSpPr>
        <p:grpSpPr>
          <a:xfrm>
            <a:off x="576063" y="2093893"/>
            <a:ext cx="9434925" cy="7584440"/>
            <a:chOff x="0" y="0"/>
            <a:chExt cx="12579900" cy="10112587"/>
          </a:xfrm>
        </p:grpSpPr>
        <p:sp>
          <p:nvSpPr>
            <p:cNvPr id="600" name="Google Shape;600;p47"/>
            <p:cNvSpPr txBox="1"/>
            <p:nvPr/>
          </p:nvSpPr>
          <p:spPr>
            <a:xfrm>
              <a:off x="0" y="3640354"/>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In your Circle, there will be opportunities to network and seek mentorship. However, LLMC does not contain a formal mentoring process.</a:t>
              </a:r>
              <a:endParaRPr/>
            </a:p>
          </p:txBody>
        </p:sp>
        <p:sp>
          <p:nvSpPr>
            <p:cNvPr id="601" name="Google Shape;601;p47"/>
            <p:cNvSpPr txBox="1"/>
            <p:nvPr/>
          </p:nvSpPr>
          <p:spPr>
            <a:xfrm>
              <a:off x="0" y="318448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I want to join a circle. Will I get a mentor?</a:t>
              </a:r>
              <a:endParaRPr/>
            </a:p>
          </p:txBody>
        </p:sp>
        <p:sp>
          <p:nvSpPr>
            <p:cNvPr id="602" name="Google Shape;602;p47"/>
            <p:cNvSpPr txBox="1"/>
            <p:nvPr/>
          </p:nvSpPr>
          <p:spPr>
            <a:xfrm>
              <a:off x="0" y="462918"/>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The program is free and open to all members of the Federal Public Service, the Defence Team, and Crown Corporations.</a:t>
              </a:r>
              <a:endParaRPr/>
            </a:p>
          </p:txBody>
        </p:sp>
        <p:sp>
          <p:nvSpPr>
            <p:cNvPr id="603" name="Google Shape;603;p47"/>
            <p:cNvSpPr txBox="1"/>
            <p:nvPr/>
          </p:nvSpPr>
          <p:spPr>
            <a:xfrm>
              <a:off x="0" y="0"/>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Is there a fee to participate in the LLMC program?</a:t>
              </a:r>
              <a:endParaRPr/>
            </a:p>
          </p:txBody>
        </p:sp>
        <p:sp>
          <p:nvSpPr>
            <p:cNvPr id="604" name="Google Shape;604;p47"/>
            <p:cNvSpPr txBox="1"/>
            <p:nvPr/>
          </p:nvSpPr>
          <p:spPr>
            <a:xfrm>
              <a:off x="0" y="5232633"/>
              <a:ext cx="12579900" cy="12849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Yes, full engagement leads to the best outcomes for everyone and that is why we expect your full participation during Circle sessions and that your manager approves. If this is a barrier, please contact us.</a:t>
              </a:r>
              <a:endParaRPr/>
            </a:p>
          </p:txBody>
        </p:sp>
        <p:sp>
          <p:nvSpPr>
            <p:cNvPr id="605" name="Google Shape;605;p47"/>
            <p:cNvSpPr txBox="1"/>
            <p:nvPr/>
          </p:nvSpPr>
          <p:spPr>
            <a:xfrm>
              <a:off x="0" y="4769715"/>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Do I need my managers approval to participate?</a:t>
              </a:r>
              <a:endParaRPr/>
            </a:p>
          </p:txBody>
        </p:sp>
        <p:sp>
          <p:nvSpPr>
            <p:cNvPr id="606" name="Google Shape;606;p47"/>
            <p:cNvSpPr txBox="1"/>
            <p:nvPr/>
          </p:nvSpPr>
          <p:spPr>
            <a:xfrm>
              <a:off x="0" y="2055128"/>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We will assign each member to a Circle based upon the preference indicated on the application.</a:t>
              </a:r>
              <a:endParaRPr/>
            </a:p>
          </p:txBody>
        </p:sp>
        <p:sp>
          <p:nvSpPr>
            <p:cNvPr id="607" name="Google Shape;607;p47"/>
            <p:cNvSpPr txBox="1"/>
            <p:nvPr/>
          </p:nvSpPr>
          <p:spPr>
            <a:xfrm>
              <a:off x="0" y="159227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How will my circle date and time be determined?</a:t>
              </a:r>
              <a:endParaRPr/>
            </a:p>
          </p:txBody>
        </p:sp>
        <p:sp>
          <p:nvSpPr>
            <p:cNvPr id="608" name="Google Shape;608;p47"/>
            <p:cNvSpPr txBox="1"/>
            <p:nvPr/>
          </p:nvSpPr>
          <p:spPr>
            <a:xfrm>
              <a:off x="0" y="7235409"/>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Circles will be available in both official languages. In the application process, we ask you to select if you’d like your Circle to be in English or French.</a:t>
              </a:r>
              <a:endParaRPr/>
            </a:p>
          </p:txBody>
        </p:sp>
        <p:sp>
          <p:nvSpPr>
            <p:cNvPr id="609" name="Google Shape;609;p47"/>
            <p:cNvSpPr txBox="1"/>
            <p:nvPr/>
          </p:nvSpPr>
          <p:spPr>
            <a:xfrm>
              <a:off x="0" y="677255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Will french-only circles be available?</a:t>
              </a:r>
              <a:endParaRPr/>
            </a:p>
          </p:txBody>
        </p:sp>
        <p:sp>
          <p:nvSpPr>
            <p:cNvPr id="610" name="Google Shape;610;p47"/>
            <p:cNvSpPr txBox="1"/>
            <p:nvPr/>
          </p:nvSpPr>
          <p:spPr>
            <a:xfrm>
              <a:off x="0" y="8827687"/>
              <a:ext cx="12579900" cy="12849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The minimum time commitment required to participate in LLMC is 1.5 hours per week. If you decide to attend the optional LLMC Lounges this increases your participation to 2.5 hours per week. </a:t>
              </a:r>
              <a:endParaRPr/>
            </a:p>
          </p:txBody>
        </p:sp>
        <p:sp>
          <p:nvSpPr>
            <p:cNvPr id="611" name="Google Shape;611;p47"/>
            <p:cNvSpPr txBox="1"/>
            <p:nvPr/>
          </p:nvSpPr>
          <p:spPr>
            <a:xfrm>
              <a:off x="0" y="8364770"/>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What is the time commitment required to participate in LLMC?</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89891" y="2115735"/>
            <a:ext cx="7419758" cy="7534726"/>
          </a:xfrm>
          <a:prstGeom prst="rect">
            <a:avLst/>
          </a:prstGeom>
          <a:noFill/>
          <a:ln>
            <a:noFill/>
          </a:ln>
        </p:spPr>
      </p:pic>
      <p:sp>
        <p:nvSpPr>
          <p:cNvPr id="621" name="Google Shape;621;p48"/>
          <p:cNvSpPr/>
          <p:nvPr/>
        </p:nvSpPr>
        <p:spPr>
          <a:xfrm>
            <a:off x="16548309" y="418207"/>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622" name="Google Shape;622;p48"/>
          <p:cNvSpPr txBox="1"/>
          <p:nvPr/>
        </p:nvSpPr>
        <p:spPr>
          <a:xfrm>
            <a:off x="1845083" y="551557"/>
            <a:ext cx="145977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i="0" u="none" strike="noStrike" cap="none">
                <a:solidFill>
                  <a:srgbClr val="22150C"/>
                </a:solidFill>
                <a:latin typeface="Montserrat"/>
                <a:ea typeface="Montserrat"/>
                <a:cs typeface="Montserrat"/>
                <a:sym typeface="Montserrat"/>
              </a:rPr>
              <a:t>Questions fréquemment posées</a:t>
            </a:r>
            <a:endParaRPr sz="5000"/>
          </a:p>
        </p:txBody>
      </p:sp>
      <p:sp>
        <p:nvSpPr>
          <p:cNvPr id="623" name="Google Shape;623;p48"/>
          <p:cNvSpPr txBox="1"/>
          <p:nvPr/>
        </p:nvSpPr>
        <p:spPr>
          <a:xfrm>
            <a:off x="341971" y="1761847"/>
            <a:ext cx="9703200" cy="8242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Est-ce qu’il y a un coût pour participer au DEAPCM?</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 programme est gratuit et ouvert à tous les membres de la fonction publique fédérale, de l’équipe de la défense et des Sociétés de la Couronne.</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Comment la date et l'heure de mon Cercle seront-elles déterminées?</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Nous assignerons chaque membre à un cercle en fonction de la préférence indiquée sur leur demande.</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J'aimerais me joindre à un Cercle. Est-ce que j'aurai un mentor?</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Dans votre Cercle, vous aurez l'occasion de réseauter et de chercher du mentorat. Cependant, le DEAPCM ne contient pas de processus de mentorat formel.</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Ai-je besoin de l'approbation de mon gestionnaire pour participer?</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Oui, un engagement total mène aux meilleurs résultats pour tout le monde et c'est pourquoi nous attendons votre pleine participation aux séances du Cercle et que votre gestionnaire l'approuve. Si cela constitue un obstacle, veuillez nous contacter.</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Les Cercles uniquement en français seront-ils disponibles?</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Les Cercles seront disponibles dans les deux langues officielles. Lors du processus d’inscription, nous vous demandons de choisir si vous voulez que votre Cercle soit en anglais ou en français.</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Quel est le temps d'engagement requis pour participer au DEAPCM?</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L'engagement de temps minimum requis pour participer au DEAPCM est de 1,5 heure par semaine. Si vous décidez de participer aux Salons DEAPCM facultatifs, cela augmente votre participation à 2,5 heures par semaine.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633" name="Google Shape;633;p49"/>
          <p:cNvGrpSpPr/>
          <p:nvPr/>
        </p:nvGrpSpPr>
        <p:grpSpPr>
          <a:xfrm>
            <a:off x="0" y="1780750"/>
            <a:ext cx="18288004" cy="1279976"/>
            <a:chOff x="0" y="0"/>
            <a:chExt cx="4818945" cy="337278"/>
          </a:xfrm>
        </p:grpSpPr>
        <p:sp>
          <p:nvSpPr>
            <p:cNvPr id="634" name="Google Shape;634;p49"/>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635" name="Google Shape;635;p49"/>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36" name="Google Shape;636;p49"/>
          <p:cNvSpPr txBox="1"/>
          <p:nvPr/>
        </p:nvSpPr>
        <p:spPr>
          <a:xfrm>
            <a:off x="1028198" y="1974129"/>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Don't miss out on this one-of-a-kind opportunity,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Lifting as you Lead Mentoring Circles registration is now open until May 31, 2025!</a:t>
            </a:r>
            <a:endParaRPr/>
          </a:p>
        </p:txBody>
      </p:sp>
      <p:sp>
        <p:nvSpPr>
          <p:cNvPr id="637" name="Google Shape;637;p49"/>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The Doors are Open!</a:t>
            </a:r>
            <a:endParaRPr/>
          </a:p>
        </p:txBody>
      </p:sp>
      <p:pic>
        <p:nvPicPr>
          <p:cNvPr id="638" name="Google Shape;638;p49"/>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639" name="Google Shape;639;p49"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40" name="Google Shape;640;p49"/>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LLMC Cohort 5 Registration form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0"/>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650" name="Google Shape;650;p50"/>
          <p:cNvGrpSpPr/>
          <p:nvPr/>
        </p:nvGrpSpPr>
        <p:grpSpPr>
          <a:xfrm>
            <a:off x="0" y="1780750"/>
            <a:ext cx="18288004" cy="1279976"/>
            <a:chOff x="0" y="0"/>
            <a:chExt cx="4818945" cy="337278"/>
          </a:xfrm>
        </p:grpSpPr>
        <p:sp>
          <p:nvSpPr>
            <p:cNvPr id="651" name="Google Shape;651;p50"/>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652" name="Google Shape;652;p50"/>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3" name="Google Shape;653;p50"/>
          <p:cNvSpPr txBox="1"/>
          <p:nvPr/>
        </p:nvSpPr>
        <p:spPr>
          <a:xfrm>
            <a:off x="1028198" y="1875854"/>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Ne manquez pas cette occasion unique,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Les inscriptions à Diriger en élevant les autres est ouverte jusqu'à 31 mai 2025 !</a:t>
            </a:r>
            <a:endParaRPr/>
          </a:p>
        </p:txBody>
      </p:sp>
      <p:sp>
        <p:nvSpPr>
          <p:cNvPr id="654" name="Google Shape;654;p50"/>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La porte est ouverte! </a:t>
            </a:r>
            <a:endParaRPr/>
          </a:p>
        </p:txBody>
      </p:sp>
      <p:pic>
        <p:nvPicPr>
          <p:cNvPr id="655" name="Google Shape;655;p50"/>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656" name="Google Shape;656;p50"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57" name="Google Shape;657;p50"/>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u="sng">
                <a:solidFill>
                  <a:schemeClr val="hlink"/>
                </a:solidFill>
                <a:hlinkClick r:id="rId6"/>
              </a:rPr>
              <a:t>DEAPCM Cohorte 5 Formulaire d'inscription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1"/>
          <p:cNvSpPr/>
          <p:nvPr/>
        </p:nvSpPr>
        <p:spPr>
          <a:xfrm>
            <a:off x="8433061" y="214918"/>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667" name="Google Shape;667;p51"/>
          <p:cNvSpPr txBox="1"/>
          <p:nvPr/>
        </p:nvSpPr>
        <p:spPr>
          <a:xfrm>
            <a:off x="870850" y="422900"/>
            <a:ext cx="62358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Success Story</a:t>
            </a:r>
            <a:endParaRPr sz="5000"/>
          </a:p>
        </p:txBody>
      </p:sp>
      <p:sp>
        <p:nvSpPr>
          <p:cNvPr id="668" name="Google Shape;668;p51"/>
          <p:cNvSpPr txBox="1"/>
          <p:nvPr/>
        </p:nvSpPr>
        <p:spPr>
          <a:xfrm>
            <a:off x="10342900" y="422900"/>
            <a:ext cx="70743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a:solidFill>
                  <a:srgbClr val="22150C"/>
                </a:solidFill>
                <a:latin typeface="Montserrat"/>
                <a:ea typeface="Montserrat"/>
                <a:cs typeface="Montserrat"/>
                <a:sym typeface="Montserrat"/>
              </a:rPr>
              <a:t>Histoire de réussite</a:t>
            </a:r>
            <a:endParaRPr sz="5000"/>
          </a:p>
        </p:txBody>
      </p:sp>
      <p:pic>
        <p:nvPicPr>
          <p:cNvPr id="3" name="Online Media 2" descr="Adam Emond | Lifting as you Lead Mentoring Circles | English with French Subtitles">
            <a:hlinkClick r:id="" action="ppaction://media"/>
            <a:extLst>
              <a:ext uri="{FF2B5EF4-FFF2-40B4-BE49-F238E27FC236}">
                <a16:creationId xmlns:a16="http://schemas.microsoft.com/office/drawing/2014/main" id="{D11D9AB2-DC32-F776-A54A-8D29B741AD84}"/>
              </a:ext>
            </a:extLst>
          </p:cNvPr>
          <p:cNvPicPr>
            <a:picLocks noRot="1" noChangeAspect="1"/>
          </p:cNvPicPr>
          <p:nvPr>
            <a:videoFile r:link="rId1"/>
          </p:nvPr>
        </p:nvPicPr>
        <p:blipFill>
          <a:blip r:embed="rId5"/>
          <a:stretch>
            <a:fillRect/>
          </a:stretch>
        </p:blipFill>
        <p:spPr>
          <a:xfrm>
            <a:off x="2256378" y="1996887"/>
            <a:ext cx="12353365" cy="6979652"/>
          </a:xfrm>
          <a:prstGeom prst="rect">
            <a:avLst/>
          </a:prstGeom>
        </p:spPr>
      </p:pic>
      <p:sp>
        <p:nvSpPr>
          <p:cNvPr id="5" name="TextBox 4">
            <a:extLst>
              <a:ext uri="{FF2B5EF4-FFF2-40B4-BE49-F238E27FC236}">
                <a16:creationId xmlns:a16="http://schemas.microsoft.com/office/drawing/2014/main" id="{1FEEE50C-B6D5-1905-DD85-1FF4C4A2453E}"/>
              </a:ext>
            </a:extLst>
          </p:cNvPr>
          <p:cNvSpPr txBox="1"/>
          <p:nvPr/>
        </p:nvSpPr>
        <p:spPr>
          <a:xfrm>
            <a:off x="3861060" y="9265270"/>
            <a:ext cx="9144000" cy="307777"/>
          </a:xfrm>
          <a:prstGeom prst="rect">
            <a:avLst/>
          </a:prstGeom>
          <a:noFill/>
        </p:spPr>
        <p:txBody>
          <a:bodyPr wrap="square">
            <a:spAutoFit/>
          </a:bodyPr>
          <a:lstStyle/>
          <a:p>
            <a:pPr algn="ctr"/>
            <a:r>
              <a:rPr lang="en-US" dirty="0">
                <a:hlinkClick r:id="rId6"/>
              </a:rPr>
              <a:t>https://youtu.be/Uxqys2e4a7E</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2" descr="a group of people holding hands in a circle logo"/>
          <p:cNvSpPr/>
          <p:nvPr/>
        </p:nvSpPr>
        <p:spPr>
          <a:xfrm>
            <a:off x="0" y="1213135"/>
            <a:ext cx="8888395" cy="8888395"/>
          </a:xfrm>
          <a:custGeom>
            <a:avLst/>
            <a:gdLst/>
            <a:ahLst/>
            <a:cxnLst/>
            <a:rect l="l" t="t" r="r" b="b"/>
            <a:pathLst>
              <a:path w="8888395" h="8888395" extrusionOk="0">
                <a:moveTo>
                  <a:pt x="0" y="0"/>
                </a:moveTo>
                <a:lnTo>
                  <a:pt x="8888395" y="0"/>
                </a:lnTo>
                <a:lnTo>
                  <a:pt x="8888395" y="8888395"/>
                </a:lnTo>
                <a:lnTo>
                  <a:pt x="0" y="8888395"/>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l="-10239" r="-10239"/>
            </a:stretch>
          </a:blipFill>
          <a:ln>
            <a:noFill/>
          </a:ln>
        </p:spPr>
        <p:txBody>
          <a:bodyPr/>
          <a:lstStyle/>
          <a:p>
            <a:endParaRPr lang="en-US"/>
          </a:p>
        </p:txBody>
      </p:sp>
      <p:sp>
        <p:nvSpPr>
          <p:cNvPr id="679" name="Google Shape;679;p52"/>
          <p:cNvSpPr txBox="1"/>
          <p:nvPr/>
        </p:nvSpPr>
        <p:spPr>
          <a:xfrm>
            <a:off x="9121754" y="1394110"/>
            <a:ext cx="7843800" cy="1437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342" b="1" i="1" u="none" strike="noStrike" cap="none">
                <a:solidFill>
                  <a:srgbClr val="22150C"/>
                </a:solidFill>
                <a:latin typeface="Montserrat"/>
                <a:ea typeface="Montserrat"/>
                <a:cs typeface="Montserrat"/>
                <a:sym typeface="Montserrat"/>
              </a:rPr>
              <a:t>Contact Us</a:t>
            </a:r>
            <a:endParaRPr/>
          </a:p>
        </p:txBody>
      </p:sp>
      <p:grpSp>
        <p:nvGrpSpPr>
          <p:cNvPr id="680" name="Google Shape;680;p52"/>
          <p:cNvGrpSpPr/>
          <p:nvPr/>
        </p:nvGrpSpPr>
        <p:grpSpPr>
          <a:xfrm>
            <a:off x="9144000" y="2978741"/>
            <a:ext cx="8135484" cy="1265400"/>
            <a:chOff x="0" y="-114300"/>
            <a:chExt cx="10847312" cy="1687200"/>
          </a:xfrm>
        </p:grpSpPr>
        <p:sp>
          <p:nvSpPr>
            <p:cNvPr id="681" name="Google Shape;681;p52"/>
            <p:cNvSpPr txBox="1"/>
            <p:nvPr/>
          </p:nvSpPr>
          <p:spPr>
            <a:xfrm>
              <a:off x="4232612" y="-114300"/>
              <a:ext cx="66147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Diversity and Inclusion Office, </a:t>
              </a:r>
              <a:endParaRPr/>
            </a:p>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Materiel Group, National Defence</a:t>
              </a:r>
              <a:endParaRPr/>
            </a:p>
          </p:txBody>
        </p:sp>
        <p:sp>
          <p:nvSpPr>
            <p:cNvPr id="682" name="Google Shape;682;p52"/>
            <p:cNvSpPr txBox="1"/>
            <p:nvPr/>
          </p:nvSpPr>
          <p:spPr>
            <a:xfrm>
              <a:off x="0" y="66675"/>
              <a:ext cx="33777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Who we are</a:t>
              </a:r>
              <a:endParaRPr/>
            </a:p>
          </p:txBody>
        </p:sp>
      </p:grpSp>
      <p:grpSp>
        <p:nvGrpSpPr>
          <p:cNvPr id="683" name="Google Shape;683;p52"/>
          <p:cNvGrpSpPr/>
          <p:nvPr/>
        </p:nvGrpSpPr>
        <p:grpSpPr>
          <a:xfrm>
            <a:off x="9144000" y="4762588"/>
            <a:ext cx="7599084" cy="1265400"/>
            <a:chOff x="0" y="-114300"/>
            <a:chExt cx="10132112" cy="1687200"/>
          </a:xfrm>
        </p:grpSpPr>
        <p:sp>
          <p:nvSpPr>
            <p:cNvPr id="684" name="Google Shape;684;p52"/>
            <p:cNvSpPr txBox="1"/>
            <p:nvPr/>
          </p:nvSpPr>
          <p:spPr>
            <a:xfrm>
              <a:off x="4232612" y="-114300"/>
              <a:ext cx="58995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liftingasyoulead-dirigerenelevantlesautres@forces.gc.ca</a:t>
              </a:r>
              <a:endParaRPr/>
            </a:p>
          </p:txBody>
        </p:sp>
        <p:sp>
          <p:nvSpPr>
            <p:cNvPr id="685" name="Google Shape;685;p52"/>
            <p:cNvSpPr txBox="1"/>
            <p:nvPr/>
          </p:nvSpPr>
          <p:spPr>
            <a:xfrm>
              <a:off x="0" y="66675"/>
              <a:ext cx="37482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Email Address</a:t>
              </a:r>
              <a:endParaRPr/>
            </a:p>
          </p:txBody>
        </p:sp>
      </p:grpSp>
      <p:grpSp>
        <p:nvGrpSpPr>
          <p:cNvPr id="686" name="Google Shape;686;p52"/>
          <p:cNvGrpSpPr/>
          <p:nvPr/>
        </p:nvGrpSpPr>
        <p:grpSpPr>
          <a:xfrm>
            <a:off x="9121754" y="8323875"/>
            <a:ext cx="7818204" cy="1217531"/>
            <a:chOff x="0" y="-114300"/>
            <a:chExt cx="10424273" cy="1623375"/>
          </a:xfrm>
        </p:grpSpPr>
        <p:sp>
          <p:nvSpPr>
            <p:cNvPr id="687" name="Google Shape;687;p52"/>
            <p:cNvSpPr txBox="1"/>
            <p:nvPr/>
          </p:nvSpPr>
          <p:spPr>
            <a:xfrm>
              <a:off x="4262273" y="-114300"/>
              <a:ext cx="6162000" cy="511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Samantha Moonsammy</a:t>
              </a:r>
              <a:endParaRPr/>
            </a:p>
          </p:txBody>
        </p:sp>
        <p:sp>
          <p:nvSpPr>
            <p:cNvPr id="688" name="Google Shape;688;p52"/>
            <p:cNvSpPr txBox="1"/>
            <p:nvPr/>
          </p:nvSpPr>
          <p:spPr>
            <a:xfrm>
              <a:off x="0" y="66675"/>
              <a:ext cx="39150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LLMC Founder</a:t>
              </a:r>
              <a:endParaRPr/>
            </a:p>
          </p:txBody>
        </p:sp>
      </p:grpSp>
      <p:grpSp>
        <p:nvGrpSpPr>
          <p:cNvPr id="689" name="Google Shape;689;p52"/>
          <p:cNvGrpSpPr/>
          <p:nvPr/>
        </p:nvGrpSpPr>
        <p:grpSpPr>
          <a:xfrm>
            <a:off x="9121754" y="6540811"/>
            <a:ext cx="7888179" cy="1265400"/>
            <a:chOff x="0" y="-114300"/>
            <a:chExt cx="10517573" cy="1687200"/>
          </a:xfrm>
        </p:grpSpPr>
        <p:sp>
          <p:nvSpPr>
            <p:cNvPr id="690" name="Google Shape;690;p52"/>
            <p:cNvSpPr txBox="1"/>
            <p:nvPr/>
          </p:nvSpPr>
          <p:spPr>
            <a:xfrm>
              <a:off x="4262273" y="-114300"/>
              <a:ext cx="62553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https://wiki.gccollab.ca/ Diversity_and_Inclusion_</a:t>
              </a:r>
              <a:endParaRPr/>
            </a:p>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Office</a:t>
              </a:r>
              <a:endParaRPr/>
            </a:p>
          </p:txBody>
        </p:sp>
        <p:sp>
          <p:nvSpPr>
            <p:cNvPr id="691" name="Google Shape;691;p52"/>
            <p:cNvSpPr txBox="1"/>
            <p:nvPr/>
          </p:nvSpPr>
          <p:spPr>
            <a:xfrm>
              <a:off x="0" y="66675"/>
              <a:ext cx="3974400" cy="67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Wiki Page</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3" descr="a group of people holding hands in a circle logo"/>
          <p:cNvSpPr/>
          <p:nvPr/>
        </p:nvSpPr>
        <p:spPr>
          <a:xfrm>
            <a:off x="0" y="1213135"/>
            <a:ext cx="8888395" cy="8888395"/>
          </a:xfrm>
          <a:custGeom>
            <a:avLst/>
            <a:gdLst/>
            <a:ahLst/>
            <a:cxnLst/>
            <a:rect l="l" t="t" r="r" b="b"/>
            <a:pathLst>
              <a:path w="8888395" h="8888395" extrusionOk="0">
                <a:moveTo>
                  <a:pt x="0" y="0"/>
                </a:moveTo>
                <a:lnTo>
                  <a:pt x="8888395" y="0"/>
                </a:lnTo>
                <a:lnTo>
                  <a:pt x="8888395" y="8888395"/>
                </a:lnTo>
                <a:lnTo>
                  <a:pt x="0" y="8888395"/>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l="-10239" r="-10239"/>
            </a:stretch>
          </a:blipFill>
          <a:ln>
            <a:noFill/>
          </a:ln>
        </p:spPr>
        <p:txBody>
          <a:bodyPr/>
          <a:lstStyle/>
          <a:p>
            <a:endParaRPr lang="en-US"/>
          </a:p>
        </p:txBody>
      </p:sp>
      <p:sp>
        <p:nvSpPr>
          <p:cNvPr id="701" name="Google Shape;701;p53"/>
          <p:cNvSpPr txBox="1"/>
          <p:nvPr/>
        </p:nvSpPr>
        <p:spPr>
          <a:xfrm>
            <a:off x="7238196" y="1394110"/>
            <a:ext cx="9727200" cy="1391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042" b="1" i="1" u="none" strike="noStrike" cap="none">
                <a:solidFill>
                  <a:srgbClr val="22150C"/>
                </a:solidFill>
                <a:latin typeface="Montserrat"/>
                <a:ea typeface="Montserrat"/>
                <a:cs typeface="Montserrat"/>
                <a:sym typeface="Montserrat"/>
              </a:rPr>
              <a:t>Contactez-nous</a:t>
            </a:r>
            <a:endParaRPr sz="1100"/>
          </a:p>
        </p:txBody>
      </p:sp>
      <p:grpSp>
        <p:nvGrpSpPr>
          <p:cNvPr id="702" name="Google Shape;702;p53"/>
          <p:cNvGrpSpPr/>
          <p:nvPr/>
        </p:nvGrpSpPr>
        <p:grpSpPr>
          <a:xfrm>
            <a:off x="9144000" y="2993028"/>
            <a:ext cx="8135484" cy="1015875"/>
            <a:chOff x="0" y="-95250"/>
            <a:chExt cx="10847312" cy="1354500"/>
          </a:xfrm>
        </p:grpSpPr>
        <p:sp>
          <p:nvSpPr>
            <p:cNvPr id="703" name="Google Shape;703;p53"/>
            <p:cNvSpPr txBox="1"/>
            <p:nvPr/>
          </p:nvSpPr>
          <p:spPr>
            <a:xfrm>
              <a:off x="4232612" y="-95250"/>
              <a:ext cx="6614700" cy="135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0" i="0" u="none" strike="noStrike" cap="none">
                  <a:solidFill>
                    <a:srgbClr val="22150C"/>
                  </a:solidFill>
                  <a:latin typeface="Montserrat"/>
                  <a:ea typeface="Montserrat"/>
                  <a:cs typeface="Montserrat"/>
                  <a:sym typeface="Montserrat"/>
                </a:rPr>
                <a:t>Bureau de la diversité et de l'inclusion, </a:t>
              </a:r>
              <a:endParaRPr/>
            </a:p>
            <a:p>
              <a:pPr marL="0" marR="0" lvl="0" indent="0" algn="l" rtl="0">
                <a:lnSpc>
                  <a:spcPct val="115000"/>
                </a:lnSpc>
                <a:spcBef>
                  <a:spcPts val="0"/>
                </a:spcBef>
                <a:spcAft>
                  <a:spcPts val="0"/>
                </a:spcAft>
                <a:buNone/>
              </a:pPr>
              <a:r>
                <a:rPr lang="en-US" sz="2000" b="0" i="0" u="none" strike="noStrike" cap="none">
                  <a:solidFill>
                    <a:srgbClr val="22150C"/>
                  </a:solidFill>
                  <a:latin typeface="Montserrat"/>
                  <a:ea typeface="Montserrat"/>
                  <a:cs typeface="Montserrat"/>
                  <a:sym typeface="Montserrat"/>
                </a:rPr>
                <a:t>Groupe des matériels, Défense nationale</a:t>
              </a:r>
              <a:endParaRPr/>
            </a:p>
          </p:txBody>
        </p:sp>
        <p:sp>
          <p:nvSpPr>
            <p:cNvPr id="704" name="Google Shape;704;p53"/>
            <p:cNvSpPr txBox="1"/>
            <p:nvPr/>
          </p:nvSpPr>
          <p:spPr>
            <a:xfrm>
              <a:off x="0" y="66675"/>
              <a:ext cx="3377700" cy="97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369" b="1" i="1" u="none" strike="noStrike" cap="none">
                  <a:solidFill>
                    <a:srgbClr val="D66252"/>
                  </a:solidFill>
                  <a:latin typeface="Montserrat"/>
                  <a:ea typeface="Montserrat"/>
                  <a:cs typeface="Montserrat"/>
                  <a:sym typeface="Montserrat"/>
                </a:rPr>
                <a:t>Qui sommes-nous ?</a:t>
              </a:r>
              <a:endParaRPr sz="500"/>
            </a:p>
          </p:txBody>
        </p:sp>
      </p:grpSp>
      <p:grpSp>
        <p:nvGrpSpPr>
          <p:cNvPr id="705" name="Google Shape;705;p53"/>
          <p:cNvGrpSpPr/>
          <p:nvPr/>
        </p:nvGrpSpPr>
        <p:grpSpPr>
          <a:xfrm>
            <a:off x="9144000" y="4776875"/>
            <a:ext cx="7599084" cy="777600"/>
            <a:chOff x="0" y="-95250"/>
            <a:chExt cx="10132112" cy="1036800"/>
          </a:xfrm>
        </p:grpSpPr>
        <p:sp>
          <p:nvSpPr>
            <p:cNvPr id="706" name="Google Shape;706;p53"/>
            <p:cNvSpPr txBox="1"/>
            <p:nvPr/>
          </p:nvSpPr>
          <p:spPr>
            <a:xfrm>
              <a:off x="4232612" y="-95250"/>
              <a:ext cx="5899500" cy="103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liftingasyoulead-dirigerenelevantlesautres@forces.gc.ca</a:t>
              </a:r>
              <a:endParaRPr sz="2350"/>
            </a:p>
          </p:txBody>
        </p:sp>
        <p:sp>
          <p:nvSpPr>
            <p:cNvPr id="707" name="Google Shape;707;p53"/>
            <p:cNvSpPr txBox="1"/>
            <p:nvPr/>
          </p:nvSpPr>
          <p:spPr>
            <a:xfrm>
              <a:off x="0" y="66675"/>
              <a:ext cx="37482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Courriel</a:t>
              </a:r>
              <a:endParaRPr sz="2350"/>
            </a:p>
          </p:txBody>
        </p:sp>
      </p:grpSp>
      <p:grpSp>
        <p:nvGrpSpPr>
          <p:cNvPr id="708" name="Google Shape;708;p53"/>
          <p:cNvGrpSpPr/>
          <p:nvPr/>
        </p:nvGrpSpPr>
        <p:grpSpPr>
          <a:xfrm>
            <a:off x="9121754" y="8323875"/>
            <a:ext cx="7818204" cy="497531"/>
            <a:chOff x="0" y="-114300"/>
            <a:chExt cx="10424273" cy="663375"/>
          </a:xfrm>
        </p:grpSpPr>
        <p:sp>
          <p:nvSpPr>
            <p:cNvPr id="709" name="Google Shape;709;p53"/>
            <p:cNvSpPr txBox="1"/>
            <p:nvPr/>
          </p:nvSpPr>
          <p:spPr>
            <a:xfrm>
              <a:off x="4262273" y="-114300"/>
              <a:ext cx="61620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none" strike="noStrike" cap="none">
                  <a:solidFill>
                    <a:srgbClr val="22150C"/>
                  </a:solidFill>
                  <a:latin typeface="Montserrat"/>
                  <a:ea typeface="Montserrat"/>
                  <a:cs typeface="Montserrat"/>
                  <a:sym typeface="Montserrat"/>
                </a:rPr>
                <a:t>Samantha Moonsammy</a:t>
              </a:r>
              <a:endParaRPr sz="2350"/>
            </a:p>
          </p:txBody>
        </p:sp>
        <p:sp>
          <p:nvSpPr>
            <p:cNvPr id="710" name="Google Shape;710;p53"/>
            <p:cNvSpPr txBox="1"/>
            <p:nvPr/>
          </p:nvSpPr>
          <p:spPr>
            <a:xfrm>
              <a:off x="0" y="66675"/>
              <a:ext cx="39150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Fondatrice</a:t>
              </a:r>
              <a:endParaRPr sz="2350"/>
            </a:p>
          </p:txBody>
        </p:sp>
      </p:grpSp>
      <p:grpSp>
        <p:nvGrpSpPr>
          <p:cNvPr id="711" name="Google Shape;711;p53"/>
          <p:cNvGrpSpPr/>
          <p:nvPr/>
        </p:nvGrpSpPr>
        <p:grpSpPr>
          <a:xfrm>
            <a:off x="9121754" y="6555099"/>
            <a:ext cx="7888179" cy="1609649"/>
            <a:chOff x="0" y="-95250"/>
            <a:chExt cx="10517573" cy="2146200"/>
          </a:xfrm>
        </p:grpSpPr>
        <p:sp>
          <p:nvSpPr>
            <p:cNvPr id="712" name="Google Shape;712;p53"/>
            <p:cNvSpPr txBox="1"/>
            <p:nvPr/>
          </p:nvSpPr>
          <p:spPr>
            <a:xfrm>
              <a:off x="4262273" y="-95250"/>
              <a:ext cx="6255300" cy="214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https://wiki.gccollab.ca/Le_bureau_de_diversit%C3%A9_et_inclusion</a:t>
              </a:r>
              <a:endParaRPr sz="2350"/>
            </a:p>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Office</a:t>
              </a:r>
              <a:endParaRPr sz="2350"/>
            </a:p>
          </p:txBody>
        </p:sp>
        <p:sp>
          <p:nvSpPr>
            <p:cNvPr id="713" name="Google Shape;713;p53"/>
            <p:cNvSpPr txBox="1"/>
            <p:nvPr/>
          </p:nvSpPr>
          <p:spPr>
            <a:xfrm>
              <a:off x="0" y="66675"/>
              <a:ext cx="39744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Page wiki</a:t>
              </a:r>
              <a:endParaRPr sz="235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510350" y="256950"/>
            <a:ext cx="13955400" cy="1143000"/>
          </a:xfrm>
          <a:prstGeom prst="rect">
            <a:avLst/>
          </a:prstGeom>
        </p:spPr>
        <p:txBody>
          <a:bodyPr spcFirstLastPara="1" wrap="square" lIns="182850" tIns="182850" rIns="182850" bIns="182850" anchor="ctr" anchorCtr="0">
            <a:noAutofit/>
          </a:bodyPr>
          <a:lstStyle/>
          <a:p>
            <a:pPr marL="0" lvl="0" indent="0" algn="ctr" rtl="0">
              <a:lnSpc>
                <a:spcPct val="140000"/>
              </a:lnSpc>
              <a:spcBef>
                <a:spcPts val="0"/>
              </a:spcBef>
              <a:spcAft>
                <a:spcPts val="0"/>
              </a:spcAft>
              <a:buClr>
                <a:schemeClr val="dk1"/>
              </a:buClr>
              <a:buSzPts val="2000"/>
              <a:buFont typeface="Arial"/>
              <a:buNone/>
            </a:pPr>
            <a:r>
              <a:rPr lang="en-US" sz="4400" b="1">
                <a:latin typeface="Montserrat"/>
                <a:ea typeface="Montserrat"/>
                <a:cs typeface="Montserrat"/>
                <a:sym typeface="Montserrat"/>
              </a:rPr>
              <a:t>Votre santé est primordiale</a:t>
            </a:r>
            <a:endParaRPr sz="200">
              <a:latin typeface="Arial"/>
              <a:ea typeface="Arial"/>
              <a:cs typeface="Arial"/>
              <a:sym typeface="Arial"/>
            </a:endParaRPr>
          </a:p>
          <a:p>
            <a:pPr marL="0" lvl="0" indent="0" algn="ctr" rtl="0">
              <a:spcBef>
                <a:spcPts val="0"/>
              </a:spcBef>
              <a:spcAft>
                <a:spcPts val="0"/>
              </a:spcAft>
              <a:buSzPts val="2000"/>
              <a:buNone/>
            </a:pPr>
            <a:endParaRPr sz="4000"/>
          </a:p>
        </p:txBody>
      </p:sp>
      <p:sp>
        <p:nvSpPr>
          <p:cNvPr id="195" name="Google Shape;195;p27"/>
          <p:cNvSpPr txBox="1"/>
          <p:nvPr/>
        </p:nvSpPr>
        <p:spPr>
          <a:xfrm>
            <a:off x="0" y="667550"/>
            <a:ext cx="17804400" cy="1231200"/>
          </a:xfrm>
          <a:prstGeom prst="rect">
            <a:avLst/>
          </a:prstGeom>
          <a:noFill/>
          <a:ln>
            <a:noFill/>
          </a:ln>
        </p:spPr>
        <p:txBody>
          <a:bodyPr spcFirstLastPara="1" wrap="square" lIns="182850" tIns="182850" rIns="182850" bIns="182850" anchor="t" anchorCtr="0">
            <a:spAutoFit/>
          </a:bodyPr>
          <a:lstStyle/>
          <a:p>
            <a:pPr marL="0" lvl="0" indent="0" algn="l" rtl="0">
              <a:spcBef>
                <a:spcPts val="0"/>
              </a:spcBef>
              <a:spcAft>
                <a:spcPts val="0"/>
              </a:spcAft>
              <a:buNone/>
            </a:pPr>
            <a:r>
              <a:rPr lang="en-US" sz="5600">
                <a:solidFill>
                  <a:schemeClr val="lt1"/>
                </a:solidFill>
              </a:rPr>
              <a:t>Votre Snaté est primordiale</a:t>
            </a:r>
            <a:endParaRPr sz="5600">
              <a:solidFill>
                <a:schemeClr val="lt1"/>
              </a:solidFill>
            </a:endParaRPr>
          </a:p>
        </p:txBody>
      </p:sp>
      <p:sp>
        <p:nvSpPr>
          <p:cNvPr id="196" name="Google Shape;196;p2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197" name="Google Shape;197;p27"/>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sz="1400"/>
          </a:p>
        </p:txBody>
      </p:sp>
      <p:sp>
        <p:nvSpPr>
          <p:cNvPr id="198" name="Google Shape;198;p27"/>
          <p:cNvSpPr txBox="1"/>
          <p:nvPr/>
        </p:nvSpPr>
        <p:spPr>
          <a:xfrm>
            <a:off x="1080198" y="2552901"/>
            <a:ext cx="8416800" cy="630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200" b="1" i="0" u="none" strike="noStrike" cap="none">
                <a:solidFill>
                  <a:srgbClr val="000000"/>
                </a:solidFill>
                <a:latin typeface="Montserrat"/>
                <a:ea typeface="Montserrat"/>
                <a:cs typeface="Montserrat"/>
                <a:sym typeface="Montserrat"/>
              </a:rPr>
              <a:t>Ligne d’écoute d’espoir pour le mieux-être</a:t>
            </a:r>
            <a:endParaRPr sz="200"/>
          </a:p>
          <a:p>
            <a:pPr marL="0" marR="0" lvl="0" indent="0" algn="ctr" rtl="0">
              <a:lnSpc>
                <a:spcPct val="140008"/>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1-855-242-3310</a:t>
            </a:r>
            <a:endParaRPr sz="200"/>
          </a:p>
          <a:p>
            <a:pPr marL="0" marR="0" lvl="0" indent="0" algn="ctr" rtl="0">
              <a:lnSpc>
                <a:spcPct val="140008"/>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3200" b="1" i="0" u="none" strike="noStrike" cap="none">
                <a:solidFill>
                  <a:srgbClr val="000000"/>
                </a:solidFill>
                <a:latin typeface="Montserrat"/>
                <a:ea typeface="Montserrat"/>
                <a:cs typeface="Montserrat"/>
                <a:sym typeface="Montserrat"/>
              </a:rPr>
              <a:t>Progamme d’aide aux employés (PAE)</a:t>
            </a:r>
            <a:endParaRPr sz="200"/>
          </a:p>
          <a:p>
            <a:pPr marL="0" marR="0" lvl="0" indent="0" algn="ctr" rtl="0">
              <a:lnSpc>
                <a:spcPct val="140008"/>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Sans frais : 1-800-268-7708</a:t>
            </a:r>
            <a:endParaRPr sz="200"/>
          </a:p>
          <a:p>
            <a:pPr marL="0" marR="0" lvl="0" indent="0" algn="ctr" rtl="0">
              <a:lnSpc>
                <a:spcPct val="134173"/>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Pour les personnes sourdes ou malentendantes : </a:t>
            </a:r>
            <a:endParaRPr sz="200"/>
          </a:p>
          <a:p>
            <a:pPr marL="0" marR="0" lvl="0" indent="0" algn="ctr" rtl="0">
              <a:lnSpc>
                <a:spcPct val="140008"/>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1-800-567-5803</a:t>
            </a:r>
            <a:endParaRPr sz="200"/>
          </a:p>
        </p:txBody>
      </p:sp>
      <p:sp>
        <p:nvSpPr>
          <p:cNvPr id="199" name="Google Shape;199;p27"/>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pic>
        <p:nvPicPr>
          <p:cNvPr id="200" name="Google Shape;200;p27"/>
          <p:cNvPicPr preferRelativeResize="0"/>
          <p:nvPr/>
        </p:nvPicPr>
        <p:blipFill rotWithShape="1">
          <a:blip r:embed="rId5">
            <a:alphaModFix/>
          </a:blip>
          <a:srcRect/>
          <a:stretch/>
        </p:blipFill>
        <p:spPr>
          <a:xfrm>
            <a:off x="2626649" y="1070699"/>
            <a:ext cx="22105702" cy="11052851"/>
          </a:xfrm>
          <a:prstGeom prst="rect">
            <a:avLst/>
          </a:prstGeom>
          <a:noFill/>
          <a:ln>
            <a:noFill/>
          </a:ln>
        </p:spPr>
      </p:pic>
      <p:sp>
        <p:nvSpPr>
          <p:cNvPr id="201" name="Google Shape;201;p27"/>
          <p:cNvSpPr txBox="1"/>
          <p:nvPr/>
        </p:nvSpPr>
        <p:spPr>
          <a:xfrm>
            <a:off x="9640000" y="2161500"/>
            <a:ext cx="8079000" cy="1989000"/>
          </a:xfrm>
          <a:prstGeom prst="rect">
            <a:avLst/>
          </a:prstGeom>
          <a:noFill/>
          <a:ln>
            <a:noFill/>
          </a:ln>
        </p:spPr>
        <p:txBody>
          <a:bodyPr spcFirstLastPara="1" wrap="square" lIns="0" tIns="0" rIns="0" bIns="0" anchor="t" anchorCtr="0">
            <a:spAutoFit/>
          </a:bodyPr>
          <a:lstStyle/>
          <a:p>
            <a:pPr marL="0" lvl="0" indent="0" algn="ctr" rtl="0">
              <a:lnSpc>
                <a:spcPct val="140007"/>
              </a:lnSpc>
              <a:spcBef>
                <a:spcPts val="0"/>
              </a:spcBef>
              <a:spcAft>
                <a:spcPts val="0"/>
              </a:spcAft>
              <a:buSzPts val="2200"/>
              <a:buNone/>
            </a:pPr>
            <a:r>
              <a:rPr lang="en-US" sz="3400" b="1">
                <a:latin typeface="Montserrat"/>
                <a:ea typeface="Montserrat"/>
                <a:cs typeface="Montserrat"/>
                <a:sym typeface="Montserrat"/>
              </a:rPr>
              <a:t>Pour plus de ressources, consultez notre page wiki Ressources de soutien :</a:t>
            </a:r>
            <a:endParaRPr sz="3400" b="1">
              <a:latin typeface="Montserrat"/>
              <a:ea typeface="Montserrat"/>
              <a:cs typeface="Montserrat"/>
              <a:sym typeface="Montserrat"/>
            </a:endParaRPr>
          </a:p>
        </p:txBody>
      </p:sp>
      <p:sp>
        <p:nvSpPr>
          <p:cNvPr id="202" name="Google Shape;202;p27"/>
          <p:cNvSpPr/>
          <p:nvPr/>
        </p:nvSpPr>
        <p:spPr>
          <a:xfrm>
            <a:off x="17253644" y="9144758"/>
            <a:ext cx="807253" cy="1028700"/>
          </a:xfrm>
          <a:custGeom>
            <a:avLst/>
            <a:gdLst/>
            <a:ahLst/>
            <a:cxnLst/>
            <a:rect l="l" t="t" r="r" b="b"/>
            <a:pathLst>
              <a:path w="807253" h="1028700" extrusionOk="0">
                <a:moveTo>
                  <a:pt x="0" y="0"/>
                </a:moveTo>
                <a:lnTo>
                  <a:pt x="807253" y="0"/>
                </a:lnTo>
                <a:lnTo>
                  <a:pt x="807253" y="1028700"/>
                </a:lnTo>
                <a:lnTo>
                  <a:pt x="0" y="1028700"/>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54"/>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723" name="Google Shape;723;p54"/>
          <p:cNvGrpSpPr/>
          <p:nvPr/>
        </p:nvGrpSpPr>
        <p:grpSpPr>
          <a:xfrm>
            <a:off x="0" y="1780750"/>
            <a:ext cx="18288004" cy="1279976"/>
            <a:chOff x="0" y="0"/>
            <a:chExt cx="4818945" cy="337278"/>
          </a:xfrm>
        </p:grpSpPr>
        <p:sp>
          <p:nvSpPr>
            <p:cNvPr id="724" name="Google Shape;724;p54"/>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725" name="Google Shape;725;p54"/>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26" name="Google Shape;726;p54"/>
          <p:cNvSpPr txBox="1"/>
          <p:nvPr/>
        </p:nvSpPr>
        <p:spPr>
          <a:xfrm>
            <a:off x="1028198" y="1974129"/>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Don't miss out on this one-of-a-kind opportunity,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Lifting as you Lead Mentoring Circles registration is now open until May 31, 2025!</a:t>
            </a:r>
            <a:endParaRPr/>
          </a:p>
        </p:txBody>
      </p:sp>
      <p:sp>
        <p:nvSpPr>
          <p:cNvPr id="727" name="Google Shape;727;p54"/>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The Doors are Open!</a:t>
            </a:r>
            <a:endParaRPr/>
          </a:p>
        </p:txBody>
      </p:sp>
      <p:pic>
        <p:nvPicPr>
          <p:cNvPr id="728" name="Google Shape;728;p54"/>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729" name="Google Shape;729;p54"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30" name="Google Shape;730;p54"/>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b="0" i="0" u="none" strike="noStrike" cap="none">
                <a:solidFill>
                  <a:srgbClr val="000000"/>
                </a:solidFill>
                <a:latin typeface="Arial"/>
                <a:ea typeface="Arial"/>
                <a:cs typeface="Arial"/>
                <a:sym typeface="Arial"/>
              </a:rPr>
              <a:t>LLMC Cohort 5 Registration form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740" name="Google Shape;740;p55"/>
          <p:cNvGrpSpPr/>
          <p:nvPr/>
        </p:nvGrpSpPr>
        <p:grpSpPr>
          <a:xfrm>
            <a:off x="0" y="1780750"/>
            <a:ext cx="18287896" cy="1279970"/>
            <a:chOff x="0" y="0"/>
            <a:chExt cx="4818945" cy="337278"/>
          </a:xfrm>
        </p:grpSpPr>
        <p:sp>
          <p:nvSpPr>
            <p:cNvPr id="741" name="Google Shape;741;p55"/>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742" name="Google Shape;742;p55"/>
            <p:cNvSpPr txBox="1"/>
            <p:nvPr/>
          </p:nvSpPr>
          <p:spPr>
            <a:xfrm>
              <a:off x="0" y="0"/>
              <a:ext cx="4818900" cy="337200"/>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43" name="Google Shape;743;p55"/>
          <p:cNvSpPr txBox="1"/>
          <p:nvPr/>
        </p:nvSpPr>
        <p:spPr>
          <a:xfrm>
            <a:off x="1028198" y="1875854"/>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Ne manquez pas cette occasion unique,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Les inscriptions à Diriger en élevant les autres est ouverte jusqu'à 31 mai 2025 !</a:t>
            </a:r>
            <a:endParaRPr/>
          </a:p>
        </p:txBody>
      </p:sp>
      <p:sp>
        <p:nvSpPr>
          <p:cNvPr id="744" name="Google Shape;744;p55"/>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La porte est ouverte! </a:t>
            </a:r>
            <a:endParaRPr/>
          </a:p>
        </p:txBody>
      </p:sp>
      <p:pic>
        <p:nvPicPr>
          <p:cNvPr id="745" name="Google Shape;745;p55"/>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746" name="Google Shape;746;p55"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47" name="Google Shape;747;p55"/>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u="sng">
                <a:solidFill>
                  <a:schemeClr val="hlink"/>
                </a:solidFill>
                <a:hlinkClick r:id="rId6"/>
              </a:rPr>
              <a:t>DEAPCM Cohorte 5 Formulaire d'inscription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212" name="Google Shape;212;p28"/>
          <p:cNvSpPr txBox="1"/>
          <p:nvPr/>
        </p:nvSpPr>
        <p:spPr>
          <a:xfrm>
            <a:off x="545007" y="1897520"/>
            <a:ext cx="17198100" cy="7134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acknowledge that our offices are located in Ottawa, are on the unceded, unsurrendered Territory of the Anishinaabe Algonquin Nation whose presence here reaches back to time immemorial.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The Algonquins are the customary keepers and defenders of the Ottawa River Watershed and its tributaries. We honour their long history of welcoming many Nations to this beautiful territory and uphold and uplift the voices and values of our Host Nation.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respect and affirm the inherent and Treaty Rights of all Indigenous Peoples across this land.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recognize the historical oppression of original lands, cultures and peoples in what we now know as Canada and strongly believe that the arts contribute to the journey of healing and decolonization that we all share together. </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This acknowledgment only becomes meaningful when combined with accountable relationships and informed actions. This acts only as a first step in honouring the unsurrendered land we operate on. </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continue to honour the people, elders, and Indigenous ancestors of this land.</a:t>
            </a:r>
            <a:endParaRPr/>
          </a:p>
        </p:txBody>
      </p:sp>
      <p:sp>
        <p:nvSpPr>
          <p:cNvPr id="213" name="Google Shape;213;p28"/>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14" name="Google Shape;214;p28"/>
          <p:cNvSpPr txBox="1"/>
          <p:nvPr/>
        </p:nvSpPr>
        <p:spPr>
          <a:xfrm>
            <a:off x="2817122" y="270493"/>
            <a:ext cx="126537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Land Acknowledgment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224" name="Google Shape;224;p29"/>
          <p:cNvSpPr txBox="1"/>
          <p:nvPr/>
        </p:nvSpPr>
        <p:spPr>
          <a:xfrm>
            <a:off x="545007" y="1897520"/>
            <a:ext cx="17198100" cy="7556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reconnaissons que nos bureaux, situés à Ottawa, se trouvent sur le territoire non cédé et non abandonné de la Nation algonquine Anishinaabe, présente en ces lieux depuis des temps immémoriaux.</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respectons et affirmons les droits fondamentaux et issus de traités de tous les peuples autochtones de l’ensemble de ce territoire.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Cette reconnaissance ne devient significative que lorsqu'elle est associée à des relations responsables et à des actions éclairées. Il ne s'agit que d'une première étape pour honorer les terres non cédées sur lesquelles nous opérons. Nous continuons à honorer les personnes, les anciens et les ancêtres autochtones de cette terre.</a:t>
            </a:r>
            <a:endParaRPr/>
          </a:p>
        </p:txBody>
      </p:sp>
      <p:sp>
        <p:nvSpPr>
          <p:cNvPr id="225" name="Google Shape;225;p2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26" name="Google Shape;226;p29"/>
          <p:cNvSpPr txBox="1"/>
          <p:nvPr/>
        </p:nvSpPr>
        <p:spPr>
          <a:xfrm>
            <a:off x="2817122" y="289543"/>
            <a:ext cx="12653756"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999" b="1" i="0" u="none" strike="noStrike" cap="none">
                <a:solidFill>
                  <a:srgbClr val="000000"/>
                </a:solidFill>
                <a:latin typeface="Montserrat"/>
                <a:ea typeface="Montserrat"/>
                <a:cs typeface="Montserrat"/>
                <a:sym typeface="Montserrat"/>
              </a:rPr>
              <a:t>Reconnaissance des terres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p:nvPr/>
        </p:nvSpPr>
        <p:spPr>
          <a:xfrm>
            <a:off x="686400" y="527675"/>
            <a:ext cx="6938100" cy="1269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500" b="1" i="0" u="none" strike="noStrike" cap="none">
                <a:solidFill>
                  <a:srgbClr val="000000"/>
                </a:solidFill>
                <a:latin typeface="Montserrat"/>
                <a:ea typeface="Montserrat"/>
                <a:cs typeface="Montserrat"/>
                <a:sym typeface="Montserrat"/>
              </a:rPr>
              <a:t>Lifting as you Lead Mentoring Circles </a:t>
            </a:r>
            <a:r>
              <a:rPr lang="en-US" sz="2500" b="1">
                <a:latin typeface="Montserrat"/>
                <a:ea typeface="Montserrat"/>
                <a:cs typeface="Montserrat"/>
                <a:sym typeface="Montserrat"/>
              </a:rPr>
              <a:t>(</a:t>
            </a:r>
            <a:r>
              <a:rPr lang="en-US" sz="2500" b="1" i="0" u="none" strike="noStrike" cap="none">
                <a:solidFill>
                  <a:srgbClr val="000000"/>
                </a:solidFill>
                <a:latin typeface="Montserrat"/>
                <a:ea typeface="Montserrat"/>
                <a:cs typeface="Montserrat"/>
                <a:sym typeface="Montserrat"/>
              </a:rPr>
              <a:t>LLMC): </a:t>
            </a:r>
            <a:endParaRPr sz="2500"/>
          </a:p>
          <a:p>
            <a:pPr marL="0" marR="0" lvl="0" indent="0" algn="l" rtl="0">
              <a:lnSpc>
                <a:spcPct val="100000"/>
              </a:lnSpc>
              <a:spcBef>
                <a:spcPts val="0"/>
              </a:spcBef>
              <a:spcAft>
                <a:spcPts val="0"/>
              </a:spcAft>
              <a:buNone/>
            </a:pPr>
            <a:r>
              <a:rPr lang="en-US" sz="2500" b="1" i="0" u="none" strike="noStrike" cap="none">
                <a:solidFill>
                  <a:srgbClr val="000000"/>
                </a:solidFill>
                <a:latin typeface="Montserrat"/>
                <a:ea typeface="Montserrat"/>
                <a:cs typeface="Montserrat"/>
                <a:sym typeface="Montserrat"/>
              </a:rPr>
              <a:t>An Introduction</a:t>
            </a:r>
            <a:endParaRPr sz="2500"/>
          </a:p>
        </p:txBody>
      </p:sp>
      <p:sp>
        <p:nvSpPr>
          <p:cNvPr id="236" name="Google Shape;236;p30"/>
          <p:cNvSpPr/>
          <p:nvPr/>
        </p:nvSpPr>
        <p:spPr>
          <a:xfrm>
            <a:off x="8477098" y="569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37" name="Google Shape;237;p30"/>
          <p:cNvSpPr txBox="1"/>
          <p:nvPr/>
        </p:nvSpPr>
        <p:spPr>
          <a:xfrm>
            <a:off x="10751675" y="527675"/>
            <a:ext cx="6938100" cy="1269900"/>
          </a:xfrm>
          <a:prstGeom prst="rect">
            <a:avLst/>
          </a:prstGeom>
          <a:noFill/>
          <a:ln>
            <a:noFill/>
          </a:ln>
        </p:spPr>
        <p:txBody>
          <a:bodyPr spcFirstLastPara="1" wrap="square" lIns="0" tIns="0" rIns="0" bIns="0" anchor="t" anchorCtr="0">
            <a:spAutoFit/>
          </a:bodyPr>
          <a:lstStyle/>
          <a:p>
            <a:pPr marL="0" marR="0" lvl="0" indent="0" algn="r" rtl="0">
              <a:lnSpc>
                <a:spcPct val="115000"/>
              </a:lnSpc>
              <a:spcBef>
                <a:spcPts val="0"/>
              </a:spcBef>
              <a:spcAft>
                <a:spcPts val="0"/>
              </a:spcAft>
              <a:buNone/>
            </a:pPr>
            <a:r>
              <a:rPr lang="en-US" sz="2500" b="1" i="0" u="none" strike="noStrike" cap="none">
                <a:solidFill>
                  <a:srgbClr val="000000"/>
                </a:solidFill>
                <a:latin typeface="Montserrat"/>
                <a:ea typeface="Montserrat"/>
                <a:cs typeface="Montserrat"/>
                <a:sym typeface="Montserrat"/>
              </a:rPr>
              <a:t>Une introduction à Diriger en élevant les autres : programme de cercles de mentorat (DEAPCM) </a:t>
            </a:r>
            <a:endParaRPr sz="2500"/>
          </a:p>
        </p:txBody>
      </p:sp>
      <p:pic>
        <p:nvPicPr>
          <p:cNvPr id="3" name="Online Media 2" descr="Lifting as you Lead Mentoring Circles Program | English With French Subtitles">
            <a:hlinkClick r:id="" action="ppaction://media"/>
            <a:extLst>
              <a:ext uri="{FF2B5EF4-FFF2-40B4-BE49-F238E27FC236}">
                <a16:creationId xmlns:a16="http://schemas.microsoft.com/office/drawing/2014/main" id="{A06485EE-7125-D20D-363D-8F9EEA80D4EE}"/>
              </a:ext>
            </a:extLst>
          </p:cNvPr>
          <p:cNvPicPr>
            <a:picLocks noRot="1" noChangeAspect="1"/>
          </p:cNvPicPr>
          <p:nvPr>
            <a:videoFile r:link="rId1"/>
          </p:nvPr>
        </p:nvPicPr>
        <p:blipFill>
          <a:blip r:embed="rId5"/>
          <a:stretch>
            <a:fillRect/>
          </a:stretch>
        </p:blipFill>
        <p:spPr>
          <a:xfrm>
            <a:off x="2707341" y="2218142"/>
            <a:ext cx="12873317" cy="7273424"/>
          </a:xfrm>
          <a:prstGeom prst="rect">
            <a:avLst/>
          </a:prstGeom>
        </p:spPr>
      </p:pic>
      <p:sp>
        <p:nvSpPr>
          <p:cNvPr id="5" name="TextBox 4">
            <a:extLst>
              <a:ext uri="{FF2B5EF4-FFF2-40B4-BE49-F238E27FC236}">
                <a16:creationId xmlns:a16="http://schemas.microsoft.com/office/drawing/2014/main" id="{2FB11321-5108-EC88-A7C5-83B783FDCF9C}"/>
              </a:ext>
            </a:extLst>
          </p:cNvPr>
          <p:cNvSpPr txBox="1"/>
          <p:nvPr/>
        </p:nvSpPr>
        <p:spPr>
          <a:xfrm>
            <a:off x="4571999" y="9605436"/>
            <a:ext cx="9144000" cy="307777"/>
          </a:xfrm>
          <a:prstGeom prst="rect">
            <a:avLst/>
          </a:prstGeom>
          <a:noFill/>
        </p:spPr>
        <p:txBody>
          <a:bodyPr wrap="square">
            <a:spAutoFit/>
          </a:bodyPr>
          <a:lstStyle/>
          <a:p>
            <a:pPr algn="ctr"/>
            <a:r>
              <a:rPr lang="en-US" dirty="0">
                <a:hlinkClick r:id="rId6"/>
              </a:rPr>
              <a:t>https://youtu.be/6ZJ5aNMGLPc</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p:nvPr/>
        </p:nvSpPr>
        <p:spPr>
          <a:xfrm>
            <a:off x="1330175" y="3736500"/>
            <a:ext cx="6683100" cy="523200"/>
          </a:xfrm>
          <a:prstGeom prst="rect">
            <a:avLst/>
          </a:prstGeom>
          <a:noFill/>
          <a:ln>
            <a:noFill/>
          </a:ln>
        </p:spPr>
        <p:txBody>
          <a:bodyPr spcFirstLastPara="1" wrap="square" lIns="0" tIns="0" rIns="0" bIns="0" anchor="t" anchorCtr="0">
            <a:spAutoFit/>
          </a:bodyPr>
          <a:lstStyle/>
          <a:p>
            <a:pPr marL="0" marR="0" lvl="0" indent="0" algn="r" rtl="0">
              <a:lnSpc>
                <a:spcPct val="115000"/>
              </a:lnSpc>
              <a:spcBef>
                <a:spcPts val="0"/>
              </a:spcBef>
              <a:spcAft>
                <a:spcPts val="0"/>
              </a:spcAft>
              <a:buNone/>
            </a:pPr>
            <a:r>
              <a:rPr lang="en-US" sz="3400" b="1" i="0" u="none" strike="noStrike" cap="none">
                <a:solidFill>
                  <a:srgbClr val="000000"/>
                </a:solidFill>
                <a:latin typeface="Montserrat"/>
                <a:ea typeface="Montserrat"/>
                <a:cs typeface="Montserrat"/>
                <a:sym typeface="Montserrat"/>
              </a:rPr>
              <a:t>What</a:t>
            </a:r>
            <a:r>
              <a:rPr lang="en-US" sz="3400" b="0" i="0" u="none" strike="noStrike" cap="none">
                <a:solidFill>
                  <a:srgbClr val="000000"/>
                </a:solidFill>
                <a:latin typeface="Montserrat"/>
                <a:ea typeface="Montserrat"/>
                <a:cs typeface="Montserrat"/>
                <a:sym typeface="Montserrat"/>
              </a:rPr>
              <a:t> makes LLMC unique</a:t>
            </a:r>
            <a:endParaRPr sz="3400"/>
          </a:p>
        </p:txBody>
      </p:sp>
      <p:grpSp>
        <p:nvGrpSpPr>
          <p:cNvPr id="248" name="Google Shape;248;p31"/>
          <p:cNvGrpSpPr/>
          <p:nvPr/>
        </p:nvGrpSpPr>
        <p:grpSpPr>
          <a:xfrm>
            <a:off x="8264228" y="3493941"/>
            <a:ext cx="1759540" cy="1090881"/>
            <a:chOff x="0" y="-137033"/>
            <a:chExt cx="2346053" cy="1454508"/>
          </a:xfrm>
        </p:grpSpPr>
        <p:sp>
          <p:nvSpPr>
            <p:cNvPr id="249" name="Google Shape;249;p31"/>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txBox="1"/>
            <p:nvPr/>
          </p:nvSpPr>
          <p:spPr>
            <a:xfrm>
              <a:off x="344597" y="-137033"/>
              <a:ext cx="1656900" cy="945600"/>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1</a:t>
              </a:r>
              <a:endParaRPr dirty="0"/>
            </a:p>
          </p:txBody>
        </p:sp>
      </p:grpSp>
      <p:sp>
        <p:nvSpPr>
          <p:cNvPr id="251" name="Google Shape;251;p31"/>
          <p:cNvSpPr txBox="1"/>
          <p:nvPr/>
        </p:nvSpPr>
        <p:spPr>
          <a:xfrm>
            <a:off x="1330175" y="5877131"/>
            <a:ext cx="6683100" cy="523200"/>
          </a:xfrm>
          <a:prstGeom prst="rect">
            <a:avLst/>
          </a:prstGeom>
          <a:noFill/>
          <a:ln>
            <a:noFill/>
          </a:ln>
        </p:spPr>
        <p:txBody>
          <a:bodyPr spcFirstLastPara="1" wrap="square" lIns="0" tIns="0" rIns="0" bIns="0" anchor="t" anchorCtr="0">
            <a:spAutoFit/>
          </a:bodyPr>
          <a:lstStyle/>
          <a:p>
            <a:pPr marL="0" marR="0" lvl="1" indent="0" algn="r" rtl="0">
              <a:lnSpc>
                <a:spcPct val="115000"/>
              </a:lnSpc>
              <a:spcBef>
                <a:spcPts val="0"/>
              </a:spcBef>
              <a:spcAft>
                <a:spcPts val="0"/>
              </a:spcAft>
              <a:buNone/>
            </a:pPr>
            <a:r>
              <a:rPr lang="en-US" sz="3400" b="1" i="0" u="none" strike="noStrike" cap="none">
                <a:solidFill>
                  <a:srgbClr val="000000"/>
                </a:solidFill>
                <a:latin typeface="Montserrat"/>
                <a:ea typeface="Montserrat"/>
                <a:cs typeface="Montserrat"/>
                <a:sym typeface="Montserrat"/>
              </a:rPr>
              <a:t>How </a:t>
            </a:r>
            <a:r>
              <a:rPr lang="en-US" sz="3400" b="0" i="0" u="none" strike="noStrike" cap="none">
                <a:solidFill>
                  <a:srgbClr val="000000"/>
                </a:solidFill>
                <a:latin typeface="Montserrat"/>
                <a:ea typeface="Montserrat"/>
                <a:cs typeface="Montserrat"/>
                <a:sym typeface="Montserrat"/>
              </a:rPr>
              <a:t>LLMC works</a:t>
            </a:r>
            <a:endParaRPr sz="3400"/>
          </a:p>
        </p:txBody>
      </p:sp>
      <p:sp>
        <p:nvSpPr>
          <p:cNvPr id="252" name="Google Shape;252;p31"/>
          <p:cNvSpPr txBox="1"/>
          <p:nvPr/>
        </p:nvSpPr>
        <p:spPr>
          <a:xfrm>
            <a:off x="1330175" y="7850125"/>
            <a:ext cx="6683100" cy="1125300"/>
          </a:xfrm>
          <a:prstGeom prst="rect">
            <a:avLst/>
          </a:prstGeom>
          <a:noFill/>
          <a:ln>
            <a:noFill/>
          </a:ln>
        </p:spPr>
        <p:txBody>
          <a:bodyPr spcFirstLastPara="1" wrap="square" lIns="0" tIns="0" rIns="0" bIns="0" anchor="t" anchorCtr="0">
            <a:spAutoFit/>
          </a:bodyPr>
          <a:lstStyle/>
          <a:p>
            <a:pPr marL="0" marR="0" lvl="1" indent="0" algn="r" rtl="0">
              <a:lnSpc>
                <a:spcPct val="115000"/>
              </a:lnSpc>
              <a:spcBef>
                <a:spcPts val="0"/>
              </a:spcBef>
              <a:spcAft>
                <a:spcPts val="0"/>
              </a:spcAft>
              <a:buNone/>
            </a:pPr>
            <a:r>
              <a:rPr lang="en-US" sz="3400" b="1" i="0" u="none" strike="noStrike" cap="none">
                <a:solidFill>
                  <a:srgbClr val="000000"/>
                </a:solidFill>
                <a:latin typeface="Montserrat"/>
                <a:ea typeface="Montserrat"/>
                <a:cs typeface="Montserrat"/>
                <a:sym typeface="Montserrat"/>
              </a:rPr>
              <a:t>How</a:t>
            </a:r>
            <a:r>
              <a:rPr lang="en-US" sz="3400" b="0" i="0" u="none" strike="noStrike" cap="none">
                <a:solidFill>
                  <a:srgbClr val="000000"/>
                </a:solidFill>
                <a:latin typeface="Montserrat"/>
                <a:ea typeface="Montserrat"/>
                <a:cs typeface="Montserrat"/>
                <a:sym typeface="Montserrat"/>
              </a:rPr>
              <a:t> you can become apart of this groundbreaking initiative </a:t>
            </a:r>
            <a:endParaRPr sz="3400"/>
          </a:p>
        </p:txBody>
      </p:sp>
      <p:grpSp>
        <p:nvGrpSpPr>
          <p:cNvPr id="253" name="Google Shape;253;p31"/>
          <p:cNvGrpSpPr/>
          <p:nvPr/>
        </p:nvGrpSpPr>
        <p:grpSpPr>
          <a:xfrm>
            <a:off x="8264228" y="5617334"/>
            <a:ext cx="1759540" cy="1110002"/>
            <a:chOff x="0" y="-162528"/>
            <a:chExt cx="2346053" cy="1480003"/>
          </a:xfrm>
        </p:grpSpPr>
        <p:sp>
          <p:nvSpPr>
            <p:cNvPr id="254" name="Google Shape;254;p31"/>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txBox="1"/>
            <p:nvPr/>
          </p:nvSpPr>
          <p:spPr>
            <a:xfrm>
              <a:off x="344597" y="-162528"/>
              <a:ext cx="1656900" cy="945600"/>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2</a:t>
              </a:r>
              <a:endParaRPr dirty="0"/>
            </a:p>
          </p:txBody>
        </p:sp>
      </p:grpSp>
      <p:grpSp>
        <p:nvGrpSpPr>
          <p:cNvPr id="256" name="Google Shape;256;p31"/>
          <p:cNvGrpSpPr/>
          <p:nvPr/>
        </p:nvGrpSpPr>
        <p:grpSpPr>
          <a:xfrm>
            <a:off x="8264228" y="7766968"/>
            <a:ext cx="1759540" cy="1102881"/>
            <a:chOff x="0" y="-153033"/>
            <a:chExt cx="2346053" cy="1470508"/>
          </a:xfrm>
        </p:grpSpPr>
        <p:sp>
          <p:nvSpPr>
            <p:cNvPr id="257" name="Google Shape;257;p31"/>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txBox="1"/>
            <p:nvPr/>
          </p:nvSpPr>
          <p:spPr>
            <a:xfrm>
              <a:off x="344597" y="-153033"/>
              <a:ext cx="1656900" cy="945600"/>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3</a:t>
              </a:r>
              <a:endParaRPr dirty="0"/>
            </a:p>
          </p:txBody>
        </p:sp>
      </p:grpSp>
      <p:sp>
        <p:nvSpPr>
          <p:cNvPr id="259" name="Google Shape;259;p31"/>
          <p:cNvSpPr/>
          <p:nvPr/>
        </p:nvSpPr>
        <p:spPr>
          <a:xfrm>
            <a:off x="-3368114" y="7294706"/>
            <a:ext cx="5799452" cy="8599948"/>
          </a:xfrm>
          <a:custGeom>
            <a:avLst/>
            <a:gdLst/>
            <a:ahLst/>
            <a:cxnLst/>
            <a:rect l="l" t="t" r="r" b="b"/>
            <a:pathLst>
              <a:path w="5799452" h="8599948" extrusionOk="0">
                <a:moveTo>
                  <a:pt x="0" y="0"/>
                </a:moveTo>
                <a:lnTo>
                  <a:pt x="5799452" y="0"/>
                </a:lnTo>
                <a:lnTo>
                  <a:pt x="5799452" y="8599948"/>
                </a:lnTo>
                <a:lnTo>
                  <a:pt x="0" y="8599948"/>
                </a:lnTo>
                <a:lnTo>
                  <a:pt x="0" y="0"/>
                </a:lnTo>
                <a:close/>
              </a:path>
            </a:pathLst>
          </a:custGeom>
          <a:blipFill rotWithShape="1">
            <a:blip r:embed="rId3">
              <a:alphaModFix amt="60000"/>
            </a:blip>
            <a:stretch>
              <a:fillRect/>
            </a:stretch>
          </a:blipFill>
          <a:ln>
            <a:noFill/>
          </a:ln>
        </p:spPr>
        <p:txBody>
          <a:bodyPr/>
          <a:lstStyle/>
          <a:p>
            <a:endParaRPr lang="en-US"/>
          </a:p>
        </p:txBody>
      </p:sp>
      <p:sp>
        <p:nvSpPr>
          <p:cNvPr id="260" name="Google Shape;260;p31"/>
          <p:cNvSpPr txBox="1"/>
          <p:nvPr/>
        </p:nvSpPr>
        <p:spPr>
          <a:xfrm>
            <a:off x="3514479" y="1001125"/>
            <a:ext cx="4288500" cy="123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00" b="1" i="0" u="none" strike="noStrike" cap="none">
                <a:solidFill>
                  <a:srgbClr val="000000"/>
                </a:solidFill>
                <a:latin typeface="Montserrat"/>
                <a:ea typeface="Montserrat"/>
                <a:cs typeface="Montserrat"/>
                <a:sym typeface="Montserrat"/>
              </a:rPr>
              <a:t>Agenda</a:t>
            </a:r>
            <a:endParaRPr sz="8000"/>
          </a:p>
        </p:txBody>
      </p:sp>
      <p:sp>
        <p:nvSpPr>
          <p:cNvPr id="261" name="Google Shape;261;p31"/>
          <p:cNvSpPr/>
          <p:nvPr/>
        </p:nvSpPr>
        <p:spPr>
          <a:xfrm>
            <a:off x="8433011" y="102414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62" name="Google Shape;262;p31"/>
          <p:cNvSpPr txBox="1"/>
          <p:nvPr/>
        </p:nvSpPr>
        <p:spPr>
          <a:xfrm>
            <a:off x="10485030" y="1001125"/>
            <a:ext cx="7279500" cy="123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00" b="1" i="0" u="none" strike="noStrike" cap="none">
                <a:solidFill>
                  <a:srgbClr val="000000"/>
                </a:solidFill>
                <a:latin typeface="Montserrat"/>
                <a:ea typeface="Montserrat"/>
                <a:cs typeface="Montserrat"/>
                <a:sym typeface="Montserrat"/>
              </a:rPr>
              <a:t>Ordre du jour</a:t>
            </a:r>
            <a:endParaRPr sz="8000"/>
          </a:p>
        </p:txBody>
      </p:sp>
      <p:sp>
        <p:nvSpPr>
          <p:cNvPr id="263" name="Google Shape;263;p31"/>
          <p:cNvSpPr txBox="1"/>
          <p:nvPr/>
        </p:nvSpPr>
        <p:spPr>
          <a:xfrm>
            <a:off x="10485022" y="3736500"/>
            <a:ext cx="6683100" cy="11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500" b="1" i="0" u="none" strike="noStrike" cap="none">
                <a:solidFill>
                  <a:srgbClr val="000000"/>
                </a:solidFill>
                <a:latin typeface="Montserrat"/>
                <a:ea typeface="Montserrat"/>
                <a:cs typeface="Montserrat"/>
                <a:sym typeface="Montserrat"/>
              </a:rPr>
              <a:t>Ce qui rend </a:t>
            </a:r>
            <a:r>
              <a:rPr lang="en-US" sz="3500" b="0" i="0" u="none" strike="noStrike" cap="none">
                <a:solidFill>
                  <a:srgbClr val="000000"/>
                </a:solidFill>
                <a:latin typeface="Montserrat"/>
                <a:ea typeface="Montserrat"/>
                <a:cs typeface="Montserrat"/>
                <a:sym typeface="Montserrat"/>
              </a:rPr>
              <a:t>le DEAPCM unique</a:t>
            </a:r>
            <a:endParaRPr sz="3500"/>
          </a:p>
        </p:txBody>
      </p:sp>
      <p:sp>
        <p:nvSpPr>
          <p:cNvPr id="264" name="Google Shape;264;p31"/>
          <p:cNvSpPr txBox="1"/>
          <p:nvPr/>
        </p:nvSpPr>
        <p:spPr>
          <a:xfrm>
            <a:off x="10485022" y="5877131"/>
            <a:ext cx="6683100" cy="11583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3500" b="1" i="0" u="none" strike="noStrike" cap="none">
                <a:solidFill>
                  <a:srgbClr val="000000"/>
                </a:solidFill>
                <a:latin typeface="Montserrat"/>
                <a:ea typeface="Montserrat"/>
                <a:cs typeface="Montserrat"/>
                <a:sym typeface="Montserrat"/>
              </a:rPr>
              <a:t>Comment </a:t>
            </a:r>
            <a:r>
              <a:rPr lang="en-US" sz="3500" b="0" i="0" u="none" strike="noStrike" cap="none">
                <a:solidFill>
                  <a:srgbClr val="000000"/>
                </a:solidFill>
                <a:latin typeface="Montserrat"/>
                <a:ea typeface="Montserrat"/>
                <a:cs typeface="Montserrat"/>
                <a:sym typeface="Montserrat"/>
              </a:rPr>
              <a:t>fonctionne le DEAPCM</a:t>
            </a:r>
            <a:endParaRPr sz="3500"/>
          </a:p>
        </p:txBody>
      </p:sp>
      <p:sp>
        <p:nvSpPr>
          <p:cNvPr id="265" name="Google Shape;265;p31"/>
          <p:cNvSpPr txBox="1"/>
          <p:nvPr/>
        </p:nvSpPr>
        <p:spPr>
          <a:xfrm>
            <a:off x="10485022" y="7850125"/>
            <a:ext cx="6683100" cy="11583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3500" b="1" i="0" u="none" strike="noStrike" cap="none">
                <a:solidFill>
                  <a:srgbClr val="000000"/>
                </a:solidFill>
                <a:latin typeface="Montserrat"/>
                <a:ea typeface="Montserrat"/>
                <a:cs typeface="Montserrat"/>
                <a:sym typeface="Montserrat"/>
              </a:rPr>
              <a:t>Comment </a:t>
            </a:r>
            <a:r>
              <a:rPr lang="en-US" sz="3500" b="0" i="0" u="none" strike="noStrike" cap="none">
                <a:solidFill>
                  <a:srgbClr val="000000"/>
                </a:solidFill>
                <a:latin typeface="Montserrat"/>
                <a:ea typeface="Montserrat"/>
                <a:cs typeface="Montserrat"/>
                <a:sym typeface="Montserrat"/>
              </a:rPr>
              <a:t>participer à cette initiative innovante</a:t>
            </a:r>
            <a:endParaRPr sz="3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p:nvPr/>
        </p:nvSpPr>
        <p:spPr>
          <a:xfrm>
            <a:off x="1085890"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275" name="Google Shape;275;p32"/>
          <p:cNvSpPr/>
          <p:nvPr/>
        </p:nvSpPr>
        <p:spPr>
          <a:xfrm>
            <a:off x="904026" y="2351973"/>
            <a:ext cx="7699337" cy="3174704"/>
          </a:xfrm>
          <a:custGeom>
            <a:avLst/>
            <a:gdLst/>
            <a:ahLst/>
            <a:cxnLst/>
            <a:rect l="l" t="t" r="r" b="b"/>
            <a:pathLst>
              <a:path w="7699337" h="3174704" extrusionOk="0">
                <a:moveTo>
                  <a:pt x="0" y="0"/>
                </a:moveTo>
                <a:lnTo>
                  <a:pt x="7699336" y="0"/>
                </a:lnTo>
                <a:lnTo>
                  <a:pt x="7699336" y="3174704"/>
                </a:lnTo>
                <a:lnTo>
                  <a:pt x="0" y="317470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76" name="Google Shape;276;p32"/>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277" name="Google Shape;277;p32"/>
          <p:cNvSpPr/>
          <p:nvPr/>
        </p:nvSpPr>
        <p:spPr>
          <a:xfrm>
            <a:off x="904026" y="6632539"/>
            <a:ext cx="7702429" cy="725883"/>
          </a:xfrm>
          <a:custGeom>
            <a:avLst/>
            <a:gdLst/>
            <a:ahLst/>
            <a:cxnLst/>
            <a:rect l="l" t="t" r="r" b="b"/>
            <a:pathLst>
              <a:path w="7702429" h="725883" extrusionOk="0">
                <a:moveTo>
                  <a:pt x="0" y="0"/>
                </a:moveTo>
                <a:lnTo>
                  <a:pt x="7702428" y="0"/>
                </a:lnTo>
                <a:lnTo>
                  <a:pt x="7702428" y="725883"/>
                </a:lnTo>
                <a:lnTo>
                  <a:pt x="0" y="725883"/>
                </a:lnTo>
                <a:lnTo>
                  <a:pt x="0" y="0"/>
                </a:lnTo>
                <a:close/>
              </a:path>
            </a:pathLst>
          </a:custGeom>
          <a:blipFill rotWithShape="1">
            <a:blip r:embed="rId6">
              <a:alphaModFix/>
            </a:blip>
            <a:stretch>
              <a:fillRect/>
            </a:stretch>
          </a:blipFill>
          <a:ln>
            <a:noFill/>
          </a:ln>
        </p:spPr>
        <p:txBody>
          <a:bodyPr/>
          <a:lstStyle/>
          <a:p>
            <a:endParaRPr lang="en-US"/>
          </a:p>
        </p:txBody>
      </p:sp>
      <p:sp>
        <p:nvSpPr>
          <p:cNvPr id="278" name="Google Shape;278;p32"/>
          <p:cNvSpPr txBox="1"/>
          <p:nvPr/>
        </p:nvSpPr>
        <p:spPr>
          <a:xfrm>
            <a:off x="1708910"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Brought to you by the Diversity and Inclusion Office, Materiel Group, National Defence</a:t>
            </a:r>
            <a:endParaRPr/>
          </a:p>
        </p:txBody>
      </p:sp>
      <p:sp>
        <p:nvSpPr>
          <p:cNvPr id="279" name="Google Shape;279;p32"/>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80" name="Google Shape;280;p32"/>
          <p:cNvSpPr/>
          <p:nvPr/>
        </p:nvSpPr>
        <p:spPr>
          <a:xfrm>
            <a:off x="10003177"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281" name="Google Shape;281;p32"/>
          <p:cNvSpPr/>
          <p:nvPr/>
        </p:nvSpPr>
        <p:spPr>
          <a:xfrm>
            <a:off x="9799779" y="2425217"/>
            <a:ext cx="7745497" cy="2711402"/>
          </a:xfrm>
          <a:custGeom>
            <a:avLst/>
            <a:gdLst/>
            <a:ahLst/>
            <a:cxnLst/>
            <a:rect l="l" t="t" r="r" b="b"/>
            <a:pathLst>
              <a:path w="7745497" h="2711402" extrusionOk="0">
                <a:moveTo>
                  <a:pt x="0" y="0"/>
                </a:moveTo>
                <a:lnTo>
                  <a:pt x="7745498" y="0"/>
                </a:lnTo>
                <a:lnTo>
                  <a:pt x="7745498" y="2711402"/>
                </a:lnTo>
                <a:lnTo>
                  <a:pt x="0" y="2711402"/>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82" name="Google Shape;282;p32"/>
          <p:cNvSpPr txBox="1"/>
          <p:nvPr/>
        </p:nvSpPr>
        <p:spPr>
          <a:xfrm>
            <a:off x="10626197"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Présenté par le Bureau de la diversité et de l'inclusion, Groupe des matériels, Défense nationale</a:t>
            </a:r>
            <a:endParaRPr/>
          </a:p>
        </p:txBody>
      </p:sp>
      <p:sp>
        <p:nvSpPr>
          <p:cNvPr id="283" name="Google Shape;283;p32"/>
          <p:cNvSpPr/>
          <p:nvPr/>
        </p:nvSpPr>
        <p:spPr>
          <a:xfrm>
            <a:off x="10203890" y="6838646"/>
            <a:ext cx="6934183" cy="670112"/>
          </a:xfrm>
          <a:custGeom>
            <a:avLst/>
            <a:gdLst/>
            <a:ahLst/>
            <a:cxnLst/>
            <a:rect l="l" t="t" r="r" b="b"/>
            <a:pathLst>
              <a:path w="6934183" h="670112" extrusionOk="0">
                <a:moveTo>
                  <a:pt x="0" y="0"/>
                </a:moveTo>
                <a:lnTo>
                  <a:pt x="6934183" y="0"/>
                </a:lnTo>
                <a:lnTo>
                  <a:pt x="6934183" y="670112"/>
                </a:lnTo>
                <a:lnTo>
                  <a:pt x="0" y="670112"/>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txBox="1"/>
          <p:nvPr/>
        </p:nvSpPr>
        <p:spPr>
          <a:xfrm>
            <a:off x="1028700" y="408197"/>
            <a:ext cx="15315000" cy="91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925" b="0" i="0" u="none" strike="noStrike" cap="none">
                <a:solidFill>
                  <a:srgbClr val="000000"/>
                </a:solidFill>
                <a:latin typeface="Montserrat"/>
                <a:ea typeface="Montserrat"/>
                <a:cs typeface="Montserrat"/>
                <a:sym typeface="Montserrat"/>
              </a:rPr>
              <a:t>Lifting as you Lead is brought to you by</a:t>
            </a:r>
            <a:endParaRPr sz="1000"/>
          </a:p>
        </p:txBody>
      </p:sp>
      <p:sp>
        <p:nvSpPr>
          <p:cNvPr id="293" name="Google Shape;293;p33"/>
          <p:cNvSpPr txBox="1"/>
          <p:nvPr/>
        </p:nvSpPr>
        <p:spPr>
          <a:xfrm>
            <a:off x="1028700" y="1410232"/>
            <a:ext cx="11283300" cy="144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200" b="0" i="0" u="none" strike="noStrike" cap="none">
                <a:solidFill>
                  <a:srgbClr val="000000"/>
                </a:solidFill>
                <a:latin typeface="Montserrat"/>
                <a:ea typeface="Montserrat"/>
                <a:cs typeface="Montserrat"/>
                <a:sym typeface="Montserrat"/>
              </a:rPr>
              <a:t>The Diversity and Inclusion Office</a:t>
            </a:r>
            <a:endParaRPr/>
          </a:p>
          <a:p>
            <a:pPr marL="0" marR="0" lvl="0" indent="0" algn="just" rtl="0">
              <a:lnSpc>
                <a:spcPct val="115000"/>
              </a:lnSpc>
              <a:spcBef>
                <a:spcPts val="0"/>
              </a:spcBef>
              <a:spcAft>
                <a:spcPts val="0"/>
              </a:spcAft>
              <a:buNone/>
            </a:pPr>
            <a:r>
              <a:rPr lang="en-US" sz="3436" b="0" i="0" u="none" strike="noStrike" cap="none">
                <a:solidFill>
                  <a:srgbClr val="000000"/>
                </a:solidFill>
                <a:latin typeface="Montserrat"/>
                <a:ea typeface="Montserrat"/>
                <a:cs typeface="Montserrat"/>
                <a:sym typeface="Montserrat"/>
              </a:rPr>
              <a:t>Materiel Group, National Defence</a:t>
            </a:r>
            <a:endParaRPr/>
          </a:p>
        </p:txBody>
      </p:sp>
      <p:sp>
        <p:nvSpPr>
          <p:cNvPr id="294" name="Google Shape;294;p33"/>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295" name="Google Shape;295;p33"/>
          <p:cNvGrpSpPr/>
          <p:nvPr/>
        </p:nvGrpSpPr>
        <p:grpSpPr>
          <a:xfrm>
            <a:off x="970747" y="3341761"/>
            <a:ext cx="2462692" cy="2350546"/>
            <a:chOff x="-366471" y="-11891"/>
            <a:chExt cx="15572971" cy="14863810"/>
          </a:xfrm>
        </p:grpSpPr>
        <p:sp>
          <p:nvSpPr>
            <p:cNvPr id="296" name="Google Shape;296;p33"/>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4"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3"/>
          <p:cNvSpPr txBox="1"/>
          <p:nvPr/>
        </p:nvSpPr>
        <p:spPr>
          <a:xfrm>
            <a:off x="971396" y="5766625"/>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Nancy Tremblay</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Assistant Deputy Minister, Materiel, National Defence</a:t>
            </a:r>
            <a:endParaRPr/>
          </a:p>
        </p:txBody>
      </p:sp>
      <p:grpSp>
        <p:nvGrpSpPr>
          <p:cNvPr id="300" name="Google Shape;300;p33"/>
          <p:cNvGrpSpPr/>
          <p:nvPr/>
        </p:nvGrpSpPr>
        <p:grpSpPr>
          <a:xfrm>
            <a:off x="970747" y="6603580"/>
            <a:ext cx="2462692" cy="2350546"/>
            <a:chOff x="-366471" y="-11891"/>
            <a:chExt cx="15572971" cy="14863810"/>
          </a:xfrm>
        </p:grpSpPr>
        <p:sp>
          <p:nvSpPr>
            <p:cNvPr id="301" name="Google Shape;301;p33"/>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5"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33"/>
          <p:cNvSpPr txBox="1"/>
          <p:nvPr/>
        </p:nvSpPr>
        <p:spPr>
          <a:xfrm>
            <a:off x="914092" y="9028445"/>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Samantha Moonsammy</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Diversity and Inclusion, </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Materiel, National Defence</a:t>
            </a:r>
            <a:endParaRPr/>
          </a:p>
        </p:txBody>
      </p:sp>
      <p:sp>
        <p:nvSpPr>
          <p:cNvPr id="305" name="Google Shape;305;p33"/>
          <p:cNvSpPr txBox="1"/>
          <p:nvPr/>
        </p:nvSpPr>
        <p:spPr>
          <a:xfrm>
            <a:off x="4017957" y="3325535"/>
            <a:ext cx="13241700" cy="662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Samantha Moonsammy created the Lifting as you Lead Mentoring Circles program (LLMC) in 2021 in response to conversations with the people at National Defence’s Materiel Group that highlighted their desire to build connections with their colleagues, contribute more, and find career opportunities. </a:t>
            </a:r>
            <a:endParaRPr/>
          </a:p>
          <a:p>
            <a:pPr marL="0" marR="0" lvl="0" indent="0" algn="l" rtl="0">
              <a:lnSpc>
                <a:spcPct val="115000"/>
              </a:lnSpc>
              <a:spcBef>
                <a:spcPts val="0"/>
              </a:spcBef>
              <a:spcAft>
                <a:spcPts val="0"/>
              </a:spcAft>
              <a:buNone/>
            </a:pPr>
            <a:endParaRPr sz="27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However, to make truly meaningful change, she knew that LLMC needed to be a collective effort. By expanding the program to include the Defence Team, other government departments, and crown corporations, LLMC is breaking down silos and fostering collaboration across the public sector. With the unwavering support of Materiel Group’s Assistant Deputy Minister, Nancy Tremblay, this strategic approach strengthens our leadership ecosystem, brings fresh perspectives into decision-making, and drives innovation at all levels.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8532</Words>
  <Application>Microsoft Macintosh PowerPoint</Application>
  <PresentationFormat>Custom</PresentationFormat>
  <Paragraphs>791</Paragraphs>
  <Slides>31</Slides>
  <Notes>31</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Montserrat</vt:lpstr>
      <vt:lpstr>Office Theme</vt:lpstr>
      <vt:lpstr>Office Theme</vt:lpstr>
      <vt:lpstr>PowerPoint Presentation</vt:lpstr>
      <vt:lpstr>Your Health Comes First </vt:lpstr>
      <vt:lpstr>Votre santé est primordiale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5</cp:revision>
  <dcterms:modified xsi:type="dcterms:W3CDTF">2025-04-25T15:19:26Z</dcterms:modified>
</cp:coreProperties>
</file>