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1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99d4b60b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99d4b60b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a52a18a2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a52a18a2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a60ab51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a60ab51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a60ab519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a60ab519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9863bf91c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9863bf91c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1e21b438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1e21b438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2024aa5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2024aa5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a52a18a2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a52a18a2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a52a18a2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a52a18a2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a52a18a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a52a18a2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2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2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2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4D7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15545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CFDE00"/>
              </a:buClr>
              <a:buSzPts val="3600"/>
              <a:buNone/>
              <a:defRPr sz="3600">
                <a:solidFill>
                  <a:srgbClr val="CFDE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71025" y="25766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E00"/>
              </a:buClr>
              <a:buSzPts val="3000"/>
              <a:buNone/>
              <a:defRPr sz="3000">
                <a:solidFill>
                  <a:srgbClr val="CFDE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78125" y="904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67750" y="165750"/>
            <a:ext cx="86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51575" y="157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1575" y="157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1575" y="863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ctrTitle"/>
          </p:nvPr>
        </p:nvSpPr>
        <p:spPr>
          <a:xfrm>
            <a:off x="2016875" y="1771650"/>
            <a:ext cx="6960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100" dirty="0"/>
              <a:t>Utilisation des données pour optimiser le rendement</a:t>
            </a:r>
            <a:br>
              <a:rPr lang="fr-CA" sz="3100" dirty="0"/>
            </a:br>
            <a:br>
              <a:rPr lang="fr-CA" sz="3100" dirty="0"/>
            </a:br>
            <a:r>
              <a:rPr lang="fr-CA" sz="3100" dirty="0"/>
              <a:t>Projet partagé entre l’ARC, le SCT et Service Canada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"/>
          </p:nvPr>
        </p:nvSpPr>
        <p:spPr>
          <a:xfrm>
            <a:off x="4062000" y="3977125"/>
            <a:ext cx="47703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>
                <a:solidFill>
                  <a:srgbClr val="888888"/>
                </a:solidFill>
              </a:rPr>
              <a:t>POUR DISCUSSION</a:t>
            </a:r>
            <a:r>
              <a:rPr lang="fr-CA" sz="3400">
                <a:solidFill>
                  <a:schemeClr val="dk1"/>
                </a:solidFill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l="386" r="386"/>
          <a:stretch/>
        </p:blipFill>
        <p:spPr>
          <a:xfrm>
            <a:off x="0" y="246000"/>
            <a:ext cx="9143999" cy="94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13"/>
          <p:cNvGrpSpPr/>
          <p:nvPr/>
        </p:nvGrpSpPr>
        <p:grpSpPr>
          <a:xfrm>
            <a:off x="448780" y="2132698"/>
            <a:ext cx="1568100" cy="1568100"/>
            <a:chOff x="186521" y="1650262"/>
            <a:chExt cx="4021800" cy="4021800"/>
          </a:xfrm>
        </p:grpSpPr>
        <p:grpSp>
          <p:nvGrpSpPr>
            <p:cNvPr id="77" name="Google Shape;77;p13"/>
            <p:cNvGrpSpPr/>
            <p:nvPr/>
          </p:nvGrpSpPr>
          <p:grpSpPr>
            <a:xfrm>
              <a:off x="348711" y="1822282"/>
              <a:ext cx="3697500" cy="3697500"/>
              <a:chOff x="348711" y="1822282"/>
              <a:chExt cx="3697500" cy="3697500"/>
            </a:xfrm>
          </p:grpSpPr>
          <p:sp>
            <p:nvSpPr>
              <p:cNvPr id="78" name="Google Shape;78;p13"/>
              <p:cNvSpPr/>
              <p:nvPr/>
            </p:nvSpPr>
            <p:spPr>
              <a:xfrm>
                <a:off x="1216272" y="2676467"/>
                <a:ext cx="1984500" cy="1984500"/>
              </a:xfrm>
              <a:prstGeom prst="blockArc">
                <a:avLst>
                  <a:gd name="adj1" fmla="val 11881987"/>
                  <a:gd name="adj2" fmla="val 4893492"/>
                  <a:gd name="adj3" fmla="val 794"/>
                </a:avLst>
              </a:prstGeom>
              <a:gradFill>
                <a:gsLst>
                  <a:gs pos="0">
                    <a:srgbClr val="9BBB59"/>
                  </a:gs>
                  <a:gs pos="24000">
                    <a:srgbClr val="FF9503"/>
                  </a:gs>
                  <a:gs pos="45750">
                    <a:srgbClr val="FFDE3E"/>
                  </a:gs>
                  <a:gs pos="66000">
                    <a:srgbClr val="FF2F51"/>
                  </a:gs>
                  <a:gs pos="85000">
                    <a:srgbClr val="4BA0E7"/>
                  </a:gs>
                  <a:gs pos="100000">
                    <a:srgbClr val="4BA0E7"/>
                  </a:gs>
                </a:gsLst>
                <a:lin ang="1740015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3"/>
              <p:cNvSpPr txBox="1"/>
              <p:nvPr/>
            </p:nvSpPr>
            <p:spPr>
              <a:xfrm>
                <a:off x="1131941" y="3326920"/>
                <a:ext cx="2109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rgbClr val="004D7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1153535" y="2621821"/>
                <a:ext cx="2093700" cy="2093700"/>
              </a:xfrm>
              <a:prstGeom prst="blockArc">
                <a:avLst>
                  <a:gd name="adj1" fmla="val 13302931"/>
                  <a:gd name="adj2" fmla="val 6111924"/>
                  <a:gd name="adj3" fmla="val 938"/>
                </a:avLst>
              </a:prstGeom>
              <a:gradFill>
                <a:gsLst>
                  <a:gs pos="0">
                    <a:srgbClr val="9BBB59"/>
                  </a:gs>
                  <a:gs pos="24000">
                    <a:srgbClr val="FF9503"/>
                  </a:gs>
                  <a:gs pos="45750">
                    <a:srgbClr val="FFDE3E"/>
                  </a:gs>
                  <a:gs pos="66000">
                    <a:srgbClr val="FF2F51"/>
                  </a:gs>
                  <a:gs pos="85000">
                    <a:srgbClr val="4BA0E7"/>
                  </a:gs>
                  <a:gs pos="100000">
                    <a:srgbClr val="4BA0E7"/>
                  </a:gs>
                </a:gsLst>
                <a:lin ang="1740015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 rot="1065458">
                <a:off x="1088790" y="2557085"/>
                <a:ext cx="2223015" cy="2223015"/>
              </a:xfrm>
              <a:prstGeom prst="blockArc">
                <a:avLst>
                  <a:gd name="adj1" fmla="val 13264901"/>
                  <a:gd name="adj2" fmla="val 6085446"/>
                  <a:gd name="adj3" fmla="val 1490"/>
                </a:avLst>
              </a:prstGeom>
              <a:gradFill>
                <a:gsLst>
                  <a:gs pos="0">
                    <a:srgbClr val="9BBB59"/>
                  </a:gs>
                  <a:gs pos="24000">
                    <a:srgbClr val="FF9503"/>
                  </a:gs>
                  <a:gs pos="45750">
                    <a:srgbClr val="FFDE3E"/>
                  </a:gs>
                  <a:gs pos="66000">
                    <a:srgbClr val="FF2F51"/>
                  </a:gs>
                  <a:gs pos="85000">
                    <a:srgbClr val="4BA0E7"/>
                  </a:gs>
                  <a:gs pos="100000">
                    <a:srgbClr val="4BA0E7"/>
                  </a:gs>
                </a:gsLst>
                <a:lin ang="1740015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3"/>
              <p:cNvSpPr/>
              <p:nvPr/>
            </p:nvSpPr>
            <p:spPr>
              <a:xfrm rot="1867797">
                <a:off x="1006490" y="2482689"/>
                <a:ext cx="2376877" cy="2376877"/>
              </a:xfrm>
              <a:prstGeom prst="blockArc">
                <a:avLst>
                  <a:gd name="adj1" fmla="val 13270597"/>
                  <a:gd name="adj2" fmla="val 6050993"/>
                  <a:gd name="adj3" fmla="val 1940"/>
                </a:avLst>
              </a:prstGeom>
              <a:gradFill>
                <a:gsLst>
                  <a:gs pos="0">
                    <a:srgbClr val="9BBB59"/>
                  </a:gs>
                  <a:gs pos="24000">
                    <a:srgbClr val="FF9503"/>
                  </a:gs>
                  <a:gs pos="45750">
                    <a:srgbClr val="FFDE3E"/>
                  </a:gs>
                  <a:gs pos="66000">
                    <a:srgbClr val="FF2F51"/>
                  </a:gs>
                  <a:gs pos="85000">
                    <a:srgbClr val="4BA0E7"/>
                  </a:gs>
                  <a:gs pos="100000">
                    <a:srgbClr val="4BA0E7"/>
                  </a:gs>
                </a:gsLst>
                <a:lin ang="1740015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3"/>
              <p:cNvSpPr/>
              <p:nvPr/>
            </p:nvSpPr>
            <p:spPr>
              <a:xfrm rot="3041700">
                <a:off x="915560" y="2391723"/>
                <a:ext cx="2558851" cy="2558851"/>
              </a:xfrm>
              <a:prstGeom prst="blockArc">
                <a:avLst>
                  <a:gd name="adj1" fmla="val 13270597"/>
                  <a:gd name="adj2" fmla="val 6050284"/>
                  <a:gd name="adj3" fmla="val 2238"/>
                </a:avLst>
              </a:prstGeom>
              <a:gradFill>
                <a:gsLst>
                  <a:gs pos="0">
                    <a:srgbClr val="9BBB59"/>
                  </a:gs>
                  <a:gs pos="24000">
                    <a:srgbClr val="FF9503"/>
                  </a:gs>
                  <a:gs pos="45750">
                    <a:srgbClr val="FFDE3E"/>
                  </a:gs>
                  <a:gs pos="66000">
                    <a:srgbClr val="FF2F51"/>
                  </a:gs>
                  <a:gs pos="85000">
                    <a:srgbClr val="4BA0E7"/>
                  </a:gs>
                  <a:gs pos="100000">
                    <a:srgbClr val="4BA0E7"/>
                  </a:gs>
                </a:gsLst>
                <a:lin ang="1740015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3"/>
              <p:cNvSpPr/>
              <p:nvPr/>
            </p:nvSpPr>
            <p:spPr>
              <a:xfrm rot="3949260">
                <a:off x="798862" y="2272433"/>
                <a:ext cx="2797197" cy="2797197"/>
              </a:xfrm>
              <a:prstGeom prst="blockArc">
                <a:avLst>
                  <a:gd name="adj1" fmla="val 13270597"/>
                  <a:gd name="adj2" fmla="val 6044336"/>
                  <a:gd name="adj3" fmla="val 2584"/>
                </a:avLst>
              </a:prstGeom>
              <a:gradFill>
                <a:gsLst>
                  <a:gs pos="0">
                    <a:srgbClr val="9BBB59"/>
                  </a:gs>
                  <a:gs pos="24000">
                    <a:srgbClr val="FF9503"/>
                  </a:gs>
                  <a:gs pos="45750">
                    <a:srgbClr val="FFDE3E"/>
                  </a:gs>
                  <a:gs pos="66000">
                    <a:srgbClr val="FF2F51"/>
                  </a:gs>
                  <a:gs pos="85000">
                    <a:srgbClr val="4BA0E7"/>
                  </a:gs>
                  <a:gs pos="100000">
                    <a:srgbClr val="4BA0E7"/>
                  </a:gs>
                </a:gsLst>
                <a:lin ang="1740015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3"/>
              <p:cNvSpPr/>
              <p:nvPr/>
            </p:nvSpPr>
            <p:spPr>
              <a:xfrm rot="4751447">
                <a:off x="649146" y="2122608"/>
                <a:ext cx="3096949" cy="3096949"/>
              </a:xfrm>
              <a:prstGeom prst="blockArc">
                <a:avLst>
                  <a:gd name="adj1" fmla="val 13270597"/>
                  <a:gd name="adj2" fmla="val 6866182"/>
                  <a:gd name="adj3" fmla="val 2920"/>
                </a:avLst>
              </a:prstGeom>
              <a:gradFill>
                <a:gsLst>
                  <a:gs pos="0">
                    <a:srgbClr val="9BBB59"/>
                  </a:gs>
                  <a:gs pos="24000">
                    <a:srgbClr val="FF9503"/>
                  </a:gs>
                  <a:gs pos="45750">
                    <a:srgbClr val="FFDE3E"/>
                  </a:gs>
                  <a:gs pos="66000">
                    <a:srgbClr val="FF2F51"/>
                  </a:gs>
                  <a:gs pos="85000">
                    <a:srgbClr val="4BA0E7"/>
                  </a:gs>
                  <a:gs pos="100000">
                    <a:srgbClr val="4BA0E7"/>
                  </a:gs>
                </a:gsLst>
                <a:lin ang="1740015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13"/>
            <p:cNvSpPr/>
            <p:nvPr/>
          </p:nvSpPr>
          <p:spPr>
            <a:xfrm rot="6033431">
              <a:off x="473235" y="1936976"/>
              <a:ext cx="3448372" cy="3448372"/>
            </a:xfrm>
            <a:prstGeom prst="blockArc">
              <a:avLst>
                <a:gd name="adj1" fmla="val 13074665"/>
                <a:gd name="adj2" fmla="val 6819569"/>
                <a:gd name="adj3" fmla="val 3010"/>
              </a:avLst>
            </a:prstGeom>
            <a:gradFill>
              <a:gsLst>
                <a:gs pos="0">
                  <a:srgbClr val="9BBB59"/>
                </a:gs>
                <a:gs pos="24000">
                  <a:srgbClr val="FF9503"/>
                </a:gs>
                <a:gs pos="45750">
                  <a:srgbClr val="FFDE3E"/>
                </a:gs>
                <a:gs pos="66000">
                  <a:srgbClr val="FF2F51"/>
                </a:gs>
                <a:gs pos="85000">
                  <a:srgbClr val="4BA0E7"/>
                </a:gs>
                <a:gs pos="100000">
                  <a:srgbClr val="4BA0E7"/>
                </a:gs>
              </a:gsLst>
              <a:lin ang="1740015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Plan conceptuel (de 1 à 4 mois)</a:t>
            </a:r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81116" y="737418"/>
            <a:ext cx="9003889" cy="44060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-CA" dirty="0"/>
              <a:t>Terminer la phase alpha (performance.tbs.alpha.canada.ca) pour appuyer les activités liées à la </a:t>
            </a:r>
            <a:r>
              <a:rPr lang="fr-CA" dirty="0" err="1"/>
              <a:t>COVID</a:t>
            </a:r>
            <a:endParaRPr lang="fr-CA" dirty="0"/>
          </a:p>
          <a:p>
            <a:pPr marL="9144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dirty="0"/>
              <a:t>Objectif : valider le concept préliminaire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</a:pPr>
            <a:r>
              <a:rPr lang="fr-CA" dirty="0"/>
              <a:t>Portée des données : Adobe </a:t>
            </a:r>
            <a:r>
              <a:rPr lang="fr-CA" dirty="0" err="1"/>
              <a:t>Analytics</a:t>
            </a:r>
            <a:r>
              <a:rPr lang="fr-CA" dirty="0"/>
              <a:t>, données de la rétroaction sur les pages, sondage sur la réussite des tâches relatives à la </a:t>
            </a:r>
            <a:r>
              <a:rPr lang="fr-CA" dirty="0" err="1"/>
              <a:t>COVID</a:t>
            </a:r>
            <a:endParaRPr lang="fr-CA"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fr-CA" dirty="0">
                <a:solidFill>
                  <a:schemeClr val="dk1"/>
                </a:solidFill>
              </a:rPr>
              <a:t>Portée de la page : principales pages sur la </a:t>
            </a:r>
            <a:r>
              <a:rPr lang="fr-CA" dirty="0" err="1">
                <a:solidFill>
                  <a:schemeClr val="dk1"/>
                </a:solidFill>
              </a:rPr>
              <a:t>COVID</a:t>
            </a:r>
            <a:endParaRPr lang="fr-CA" dirty="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fr-CA" dirty="0">
                <a:solidFill>
                  <a:schemeClr val="dk1"/>
                </a:solidFill>
              </a:rPr>
              <a:t>Utilisateurs : accessible aux responsables de la santé, des affaires, des voyages et du suivi en lien avec la </a:t>
            </a:r>
            <a:r>
              <a:rPr lang="fr-CA" dirty="0" err="1">
                <a:solidFill>
                  <a:schemeClr val="dk1"/>
                </a:solidFill>
              </a:rPr>
              <a:t>COVID</a:t>
            </a:r>
            <a:endParaRPr lang="fr-CA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fr-CA" dirty="0"/>
              <a:t>Phase bêta (</a:t>
            </a:r>
            <a:r>
              <a:rPr lang="fr-CA" dirty="0">
                <a:solidFill>
                  <a:schemeClr val="dk1"/>
                </a:solidFill>
              </a:rPr>
              <a:t>performance.cra.alpha.canada.ca ou cra.canada.ca)</a:t>
            </a:r>
          </a:p>
          <a:p>
            <a:pPr marL="9144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dirty="0">
                <a:solidFill>
                  <a:schemeClr val="dk1"/>
                </a:solidFill>
              </a:rPr>
              <a:t>Objectif : confirmer que la portée de la solution peut être élargie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</a:pPr>
            <a:r>
              <a:rPr lang="fr-CA" dirty="0">
                <a:solidFill>
                  <a:schemeClr val="dk1"/>
                </a:solidFill>
              </a:rPr>
              <a:t>Portée des données : Adobe </a:t>
            </a:r>
            <a:r>
              <a:rPr lang="fr-CA" dirty="0" err="1">
                <a:solidFill>
                  <a:schemeClr val="dk1"/>
                </a:solidFill>
              </a:rPr>
              <a:t>Analytics</a:t>
            </a:r>
            <a:r>
              <a:rPr lang="fr-CA" dirty="0">
                <a:solidFill>
                  <a:schemeClr val="dk1"/>
                </a:solidFill>
              </a:rPr>
              <a:t>, rétroaction sur la page et Google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fr-CA" dirty="0">
                <a:solidFill>
                  <a:schemeClr val="dk1"/>
                </a:solidFill>
              </a:rPr>
              <a:t>Portée du rapport : secteurs de service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-CA" dirty="0">
                <a:solidFill>
                  <a:schemeClr val="dk1"/>
                </a:solidFill>
              </a:rPr>
              <a:t>Portée de la page : toutes les pages de l’ARC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fr-CA" dirty="0">
                <a:solidFill>
                  <a:schemeClr val="dk1"/>
                </a:solidFill>
              </a:rPr>
              <a:t>Utilisateurs : ARC</a:t>
            </a:r>
          </a:p>
          <a:p>
            <a:pPr marL="9144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br>
              <a:rPr lang="fr-CA" dirty="0"/>
            </a:br>
            <a:endParaRPr lang="fr-CA" dirty="0"/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0" y="2285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Des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l="-2230" t="-3090" r="2230" b="3090"/>
          <a:stretch/>
        </p:blipFill>
        <p:spPr>
          <a:xfrm>
            <a:off x="1756350" y="867900"/>
            <a:ext cx="4900676" cy="30629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2255000" y="4056100"/>
            <a:ext cx="2008200" cy="1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Roboto"/>
                <a:ea typeface="Roboto"/>
                <a:cs typeface="Roboto"/>
                <a:sym typeface="Roboto"/>
              </a:rPr>
              <a:t>Nombre de visites</a:t>
            </a:r>
          </a:p>
        </p:txBody>
      </p:sp>
      <p:sp>
        <p:nvSpPr>
          <p:cNvPr id="93" name="Google Shape;93;p14"/>
          <p:cNvSpPr txBox="1"/>
          <p:nvPr/>
        </p:nvSpPr>
        <p:spPr>
          <a:xfrm>
            <a:off x="4483200" y="4056100"/>
            <a:ext cx="2097900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Roboto"/>
                <a:ea typeface="Roboto"/>
                <a:cs typeface="Roboto"/>
                <a:sym typeface="Roboto"/>
              </a:rPr>
              <a:t>Pourcentage de visiteurs qui déclarent avoir réussi ou échoué  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178125" y="106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Mesures qui flattent la vanité et mesures qui suscitent l’action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Facteurs de rendement pour l’optimisation Web</a:t>
            </a:r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178125" y="904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/>
              <a:t>Excès de dépendance à l’égard des mesures qui flattent la vanité parce qu’elles sont faciles à recueillir et à comprendre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/>
              <a:t>Les mesures qui flattent la vanité sont peu utiles dans l’amélioration de l’information et des services.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fr-CA"/>
              <a:t>Meilleure intégration des données provenant d’autres canaux (centres d’appels et canaux en personne) 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fr-CA"/>
              <a:t>L’adoption de mesures qui suscitent l’action permet de faire ce qui suit :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-CA"/>
              <a:t>Dresser un tableau plus complet des comportements des utilisateurs et des points de défaillance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-CA"/>
              <a:t>Augmenter le niveau d’automatisation pour la rétroaction non structurée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-CA"/>
              <a:t>Accroître la compréhension générale et détaillée des mesures de rendement; p. ex., les taux de clics relatifs aux principaux termes de recherche</a:t>
            </a: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78125" y="48000"/>
            <a:ext cx="867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Optimisation du contenu et des services numériques fondée sur les données</a:t>
            </a:r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81116" y="789038"/>
            <a:ext cx="8989141" cy="4354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fr-CA" sz="1700" dirty="0">
                <a:solidFill>
                  <a:schemeClr val="dk1"/>
                </a:solidFill>
              </a:rPr>
              <a:t>Aider les propriétaires de produits à améliorer continuellement l’information et les services en donnant des</a:t>
            </a:r>
            <a:r>
              <a:rPr lang="fr-CA" sz="1700" dirty="0"/>
              <a:t> renseignements utilisables </a:t>
            </a: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lphaLcPeriod"/>
            </a:pPr>
            <a:r>
              <a:rPr lang="fr-CA" sz="1300" dirty="0"/>
              <a:t>Profonds changements de comportement</a:t>
            </a: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fr-CA" sz="1300" dirty="0"/>
              <a:t>Échecs du libre-service</a:t>
            </a: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fr-CA" sz="1300" dirty="0"/>
              <a:t>Modèles mentaux en évolution</a:t>
            </a: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fr-CA" sz="1300" dirty="0"/>
              <a:t>Défaillances et problèmes signalés</a:t>
            </a:r>
            <a:br>
              <a:rPr lang="fr-CA" sz="1300" dirty="0"/>
            </a:br>
            <a:endParaRPr lang="fr-CA" sz="1300" dirty="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fr-CA" sz="1700" dirty="0"/>
              <a:t>Enrichir les renseignements en intégrant continuellement des données provenant d’autres sources :</a:t>
            </a: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fr-CA" sz="1300" dirty="0"/>
              <a:t>Adobe, Google ou d’autres plateformes d’analyse</a:t>
            </a: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fr-CA" sz="1300" dirty="0">
                <a:solidFill>
                  <a:schemeClr val="dk1"/>
                </a:solidFill>
              </a:rPr>
              <a:t>Widget de réussite de la page</a:t>
            </a: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fr-CA" sz="1300" dirty="0"/>
              <a:t>Google </a:t>
            </a:r>
            <a:r>
              <a:rPr lang="fr-CA" sz="1300" dirty="0" err="1"/>
              <a:t>Search</a:t>
            </a:r>
            <a:r>
              <a:rPr lang="fr-CA" sz="1300" dirty="0"/>
              <a:t> Console</a:t>
            </a: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fr-CA" sz="1300" dirty="0"/>
              <a:t>Sondage de fin de visite sur la réussite des tâches</a:t>
            </a: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fr-CA" sz="1300" dirty="0"/>
              <a:t>Centres d’appels</a:t>
            </a: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fr-CA" sz="1300" dirty="0"/>
              <a:t>Test d’exécution des tâches (avec et sans modérateur)</a:t>
            </a:r>
            <a:br>
              <a:rPr lang="fr-CA" sz="1300" dirty="0"/>
            </a:br>
            <a:endParaRPr lang="fr-CA" sz="1300" dirty="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fr-CA" sz="1700" dirty="0">
                <a:solidFill>
                  <a:schemeClr val="dk1"/>
                </a:solidFill>
              </a:rPr>
              <a:t>Simplifier l’établissement de rapports sur le rendement</a:t>
            </a: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lphaLcPeriod"/>
            </a:pPr>
            <a:r>
              <a:rPr lang="fr-CA" sz="1300" dirty="0">
                <a:solidFill>
                  <a:schemeClr val="dk1"/>
                </a:solidFill>
              </a:rPr>
              <a:t>Réduire les frais généraux et les efforts liés à l’établissement de rapports sur le rendement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-CA" sz="1300" dirty="0">
                <a:solidFill>
                  <a:schemeClr val="dk1"/>
                </a:solidFill>
              </a:rPr>
              <a:t>Améliorer l’accès pour les équipes de produits à l’échelle du gouvernement du Canada</a:t>
            </a:r>
            <a:br>
              <a:rPr lang="fr-CA" sz="1300" dirty="0"/>
            </a:br>
            <a:br>
              <a:rPr lang="fr-CA" sz="1300" dirty="0"/>
            </a:br>
            <a:br>
              <a:rPr lang="fr-CA" dirty="0"/>
            </a:br>
            <a:endParaRPr lang="fr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178124" y="132735"/>
            <a:ext cx="8965875" cy="7002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Dresser un portrait plus complet du comportement des utilisateurs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1" y="575187"/>
            <a:ext cx="7617542" cy="4409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 dirty="0"/>
              <a:t>Analyse Web (navigation)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CA" dirty="0"/>
              <a:t>Pertinence des liens clés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CA" dirty="0"/>
              <a:t>Échecs par les voies de sortie – clic pour voir les coordonnées ou faire une recherche sur la page suivante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fr-CA" dirty="0"/>
              <a:t>Recherche (navigation)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CA" dirty="0"/>
              <a:t>Pertinence – le résultat pertinent apparaît dans les trois premiers résultats de la page de résultats de recherche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CA" dirty="0"/>
              <a:t>Intention – expressions ou mots utilisés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CA" dirty="0"/>
              <a:t>Échecs – faible taux de clics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fr-CA" dirty="0"/>
              <a:t>Problèmes signalés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CA" dirty="0"/>
              <a:t>Impossible de trouver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CA" dirty="0"/>
              <a:t>Lacunes dans le contenu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CA" dirty="0"/>
              <a:t>Contenu incompréhensible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fr-CA" dirty="0"/>
              <a:t>Réussite ou échec des tâches signalés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fr-CA" dirty="0"/>
              <a:t>Test d’exécution des tâches avec et sans modérateur</a:t>
            </a:r>
          </a:p>
        </p:txBody>
      </p:sp>
      <p:cxnSp>
        <p:nvCxnSpPr>
          <p:cNvPr id="113" name="Google Shape;113;p17"/>
          <p:cNvCxnSpPr/>
          <p:nvPr/>
        </p:nvCxnSpPr>
        <p:spPr>
          <a:xfrm>
            <a:off x="8091250" y="1373600"/>
            <a:ext cx="0" cy="316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4" name="Google Shape;114;p17"/>
          <p:cNvSpPr txBox="1"/>
          <p:nvPr/>
        </p:nvSpPr>
        <p:spPr>
          <a:xfrm>
            <a:off x="7770425" y="983000"/>
            <a:ext cx="1248214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latin typeface="Roboto"/>
                <a:ea typeface="Roboto"/>
                <a:cs typeface="Roboto"/>
                <a:sym typeface="Roboto"/>
              </a:rPr>
              <a:t>Élémentaires</a:t>
            </a:r>
          </a:p>
        </p:txBody>
      </p:sp>
      <p:sp>
        <p:nvSpPr>
          <p:cNvPr id="115" name="Google Shape;115;p17"/>
          <p:cNvSpPr txBox="1"/>
          <p:nvPr/>
        </p:nvSpPr>
        <p:spPr>
          <a:xfrm>
            <a:off x="8118984" y="2728200"/>
            <a:ext cx="1172497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 spc="-100" dirty="0">
                <a:latin typeface="Roboto"/>
                <a:ea typeface="Roboto"/>
                <a:cs typeface="Roboto"/>
                <a:sym typeface="Roboto"/>
              </a:rPr>
              <a:t>Renseignements</a:t>
            </a:r>
          </a:p>
        </p:txBody>
      </p:sp>
      <p:sp>
        <p:nvSpPr>
          <p:cNvPr id="116" name="Google Shape;116;p17"/>
          <p:cNvSpPr txBox="1"/>
          <p:nvPr/>
        </p:nvSpPr>
        <p:spPr>
          <a:xfrm>
            <a:off x="7856675" y="4608500"/>
            <a:ext cx="846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Roboto"/>
                <a:ea typeface="Roboto"/>
                <a:cs typeface="Roboto"/>
                <a:sym typeface="Roboto"/>
              </a:rPr>
              <a:t>Enrichis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2112350" y="1684000"/>
            <a:ext cx="1076100" cy="2379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124875" y="117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Concept de la mesure du rendement</a:t>
            </a:r>
          </a:p>
        </p:txBody>
      </p:sp>
      <p:sp>
        <p:nvSpPr>
          <p:cNvPr id="123" name="Google Shape;123;p18"/>
          <p:cNvSpPr/>
          <p:nvPr/>
        </p:nvSpPr>
        <p:spPr>
          <a:xfrm>
            <a:off x="2281509" y="1871550"/>
            <a:ext cx="737700" cy="702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/>
              <a:t>Magasin de données</a:t>
            </a:r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3182" y="2452375"/>
            <a:ext cx="1939853" cy="10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6246074" y="2053650"/>
            <a:ext cx="2897926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latin typeface="Roboto"/>
                <a:ea typeface="Roboto"/>
                <a:cs typeface="Roboto"/>
                <a:sym typeface="Roboto"/>
              </a:rPr>
              <a:t>Plateforme frontale du rendement</a:t>
            </a:r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5438" y="2551550"/>
            <a:ext cx="1150375" cy="64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/>
          <p:nvPr/>
        </p:nvSpPr>
        <p:spPr>
          <a:xfrm>
            <a:off x="4340550" y="3783250"/>
            <a:ext cx="1042200" cy="9621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/>
              <a:t>Données ministérielles</a:t>
            </a:r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1600" y="1078749"/>
            <a:ext cx="402875" cy="40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063" y="1796050"/>
            <a:ext cx="454924" cy="3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6918" y="2590822"/>
            <a:ext cx="328468" cy="3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9114" y="3409194"/>
            <a:ext cx="328450" cy="32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1070325" y="680600"/>
            <a:ext cx="1344000" cy="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latin typeface="Roboto"/>
                <a:ea typeface="Roboto"/>
                <a:cs typeface="Roboto"/>
                <a:sym typeface="Roboto"/>
              </a:rPr>
              <a:t>Analyse de pages et de recherches</a:t>
            </a:r>
          </a:p>
        </p:txBody>
      </p:sp>
      <p:sp>
        <p:nvSpPr>
          <p:cNvPr id="133" name="Google Shape;133;p18"/>
          <p:cNvSpPr txBox="1"/>
          <p:nvPr/>
        </p:nvSpPr>
        <p:spPr>
          <a:xfrm>
            <a:off x="54525" y="1397900"/>
            <a:ext cx="1344000" cy="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latin typeface="Roboto"/>
                <a:ea typeface="Roboto"/>
                <a:cs typeface="Roboto"/>
                <a:sym typeface="Roboto"/>
              </a:rPr>
              <a:t>Rétroaction sur la page – widget et sondage</a:t>
            </a:r>
          </a:p>
        </p:txBody>
      </p:sp>
      <p:sp>
        <p:nvSpPr>
          <p:cNvPr id="134" name="Google Shape;134;p18"/>
          <p:cNvSpPr txBox="1"/>
          <p:nvPr/>
        </p:nvSpPr>
        <p:spPr>
          <a:xfrm>
            <a:off x="-33500" y="2294838"/>
            <a:ext cx="1344000" cy="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latin typeface="Roboto"/>
                <a:ea typeface="Roboto"/>
                <a:cs typeface="Roboto"/>
                <a:sym typeface="Roboto"/>
              </a:rPr>
              <a:t>Données de la recherche Google</a:t>
            </a:r>
          </a:p>
        </p:txBody>
      </p:sp>
      <p:sp>
        <p:nvSpPr>
          <p:cNvPr id="135" name="Google Shape;135;p18"/>
          <p:cNvSpPr txBox="1"/>
          <p:nvPr/>
        </p:nvSpPr>
        <p:spPr>
          <a:xfrm>
            <a:off x="61350" y="3042425"/>
            <a:ext cx="1420250" cy="21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dirty="0">
                <a:latin typeface="Roboto"/>
                <a:ea typeface="Roboto"/>
                <a:cs typeface="Roboto"/>
                <a:sym typeface="Roboto"/>
              </a:rPr>
              <a:t>Données du centre d’appels</a:t>
            </a:r>
          </a:p>
        </p:txBody>
      </p:sp>
      <p:sp>
        <p:nvSpPr>
          <p:cNvPr id="136" name="Google Shape;136;p18"/>
          <p:cNvSpPr txBox="1"/>
          <p:nvPr/>
        </p:nvSpPr>
        <p:spPr>
          <a:xfrm>
            <a:off x="725375" y="3966688"/>
            <a:ext cx="1344000" cy="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latin typeface="Roboto"/>
                <a:ea typeface="Roboto"/>
                <a:cs typeface="Roboto"/>
                <a:sym typeface="Roboto"/>
              </a:rPr>
              <a:t>Données sur l’exécution des tâches</a:t>
            </a:r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88650" y="4387326"/>
            <a:ext cx="1042200" cy="581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8"/>
          <p:cNvCxnSpPr>
            <a:stCxn id="129" idx="3"/>
            <a:endCxn id="121" idx="1"/>
          </p:cNvCxnSpPr>
          <p:nvPr/>
        </p:nvCxnSpPr>
        <p:spPr>
          <a:xfrm>
            <a:off x="953987" y="1964950"/>
            <a:ext cx="1158300" cy="90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9" name="Google Shape;139;p18"/>
          <p:cNvCxnSpPr>
            <a:stCxn id="128" idx="2"/>
            <a:endCxn id="121" idx="1"/>
          </p:cNvCxnSpPr>
          <p:nvPr/>
        </p:nvCxnSpPr>
        <p:spPr>
          <a:xfrm>
            <a:off x="1683038" y="1481599"/>
            <a:ext cx="429300" cy="139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" name="Google Shape;140;p18"/>
          <p:cNvCxnSpPr>
            <a:stCxn id="130" idx="3"/>
            <a:endCxn id="121" idx="1"/>
          </p:cNvCxnSpPr>
          <p:nvPr/>
        </p:nvCxnSpPr>
        <p:spPr>
          <a:xfrm>
            <a:off x="725386" y="2759722"/>
            <a:ext cx="1386900" cy="11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" name="Google Shape;141;p18"/>
          <p:cNvCxnSpPr>
            <a:stCxn id="131" idx="3"/>
            <a:endCxn id="121" idx="1"/>
          </p:cNvCxnSpPr>
          <p:nvPr/>
        </p:nvCxnSpPr>
        <p:spPr>
          <a:xfrm rot="10800000" flipH="1">
            <a:off x="897564" y="2873525"/>
            <a:ext cx="1214700" cy="69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2" name="Google Shape;142;p18"/>
          <p:cNvCxnSpPr>
            <a:stCxn id="136" idx="2"/>
            <a:endCxn id="121" idx="1"/>
          </p:cNvCxnSpPr>
          <p:nvPr/>
        </p:nvCxnSpPr>
        <p:spPr>
          <a:xfrm rot="10800000" flipH="1">
            <a:off x="1397375" y="2873788"/>
            <a:ext cx="714900" cy="118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3" name="Google Shape;143;p18"/>
          <p:cNvCxnSpPr>
            <a:stCxn id="126" idx="3"/>
          </p:cNvCxnSpPr>
          <p:nvPr/>
        </p:nvCxnSpPr>
        <p:spPr>
          <a:xfrm>
            <a:off x="5045812" y="2873650"/>
            <a:ext cx="1177200" cy="1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4" name="Google Shape;144;p18"/>
          <p:cNvCxnSpPr>
            <a:stCxn id="121" idx="3"/>
            <a:endCxn id="126" idx="1"/>
          </p:cNvCxnSpPr>
          <p:nvPr/>
        </p:nvCxnSpPr>
        <p:spPr>
          <a:xfrm>
            <a:off x="3188450" y="2873650"/>
            <a:ext cx="70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5" name="Google Shape;145;p18"/>
          <p:cNvCxnSpPr>
            <a:stCxn id="127" idx="4"/>
            <a:endCxn id="124" idx="1"/>
          </p:cNvCxnSpPr>
          <p:nvPr/>
        </p:nvCxnSpPr>
        <p:spPr>
          <a:xfrm rot="10800000" flipH="1">
            <a:off x="5382750" y="2962300"/>
            <a:ext cx="950400" cy="130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6" name="Google Shape;146;p18"/>
          <p:cNvSpPr txBox="1"/>
          <p:nvPr/>
        </p:nvSpPr>
        <p:spPr>
          <a:xfrm>
            <a:off x="3657600" y="1261225"/>
            <a:ext cx="2419233" cy="113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fr-CA" dirty="0">
                <a:latin typeface="Roboto"/>
                <a:ea typeface="Roboto"/>
                <a:cs typeface="Roboto"/>
                <a:sym typeface="Roboto"/>
              </a:rPr>
              <a:t>Plateforme frontale et projet à source ouverte</a:t>
            </a:r>
          </a:p>
          <a:p>
            <a:pPr marL="2286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fr-CA" dirty="0">
                <a:latin typeface="Roboto"/>
                <a:ea typeface="Roboto"/>
                <a:cs typeface="Roboto"/>
                <a:sym typeface="Roboto"/>
              </a:rPr>
              <a:t>Base de code commune pour les éléments de solution partagés</a:t>
            </a:r>
          </a:p>
        </p:txBody>
      </p:sp>
      <p:sp>
        <p:nvSpPr>
          <p:cNvPr id="147" name="Google Shape;147;p18"/>
          <p:cNvSpPr txBox="1"/>
          <p:nvPr/>
        </p:nvSpPr>
        <p:spPr>
          <a:xfrm>
            <a:off x="5895525" y="3754725"/>
            <a:ext cx="29016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fr-CA" sz="1200">
                <a:latin typeface="Roboto"/>
                <a:ea typeface="Roboto"/>
                <a:cs typeface="Roboto"/>
                <a:sym typeface="Roboto"/>
              </a:rPr>
              <a:t>Les grands ministères peuvent assurer ce qui suit :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fr-CA" sz="1200">
                <a:latin typeface="Roboto"/>
                <a:ea typeface="Roboto"/>
                <a:cs typeface="Roboto"/>
                <a:sym typeface="Roboto"/>
              </a:rPr>
              <a:t>Adaptation des rapports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fr-CA" sz="1200">
                <a:latin typeface="Roboto"/>
                <a:ea typeface="Roboto"/>
                <a:cs typeface="Roboto"/>
                <a:sym typeface="Roboto"/>
              </a:rPr>
              <a:t>Données ministérielles supplémentaires </a:t>
            </a: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" name="Google Shape;148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37137" y="3255334"/>
            <a:ext cx="563846" cy="58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>
            <a:off x="2392250" y="2704750"/>
            <a:ext cx="5163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Roboto"/>
                <a:ea typeface="Roboto"/>
                <a:cs typeface="Roboto"/>
                <a:sym typeface="Roboto"/>
              </a:rPr>
              <a:t>ou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Plan et échéancier proposés</a:t>
            </a:r>
          </a:p>
        </p:txBody>
      </p:sp>
      <p:pic>
        <p:nvPicPr>
          <p:cNvPr id="155" name="Google Shape;15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650" y="927500"/>
            <a:ext cx="6011543" cy="400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Concept analytique de l’ARC pour le Web et la recherche</a:t>
            </a:r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00" y="985400"/>
            <a:ext cx="3771093" cy="40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5182100" y="1669475"/>
            <a:ext cx="3126600" cy="28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Roboto"/>
                <a:ea typeface="Roboto"/>
                <a:cs typeface="Roboto"/>
                <a:sym typeface="Roboto"/>
              </a:rPr>
              <a:t>Axé sur les données qui aident à améliorer le libre-service numérique :</a:t>
            </a:r>
            <a:br>
              <a:rPr lang="fr-CA">
                <a:latin typeface="Roboto"/>
                <a:ea typeface="Roboto"/>
                <a:cs typeface="Roboto"/>
                <a:sym typeface="Roboto"/>
              </a:rPr>
            </a:br>
            <a:br>
              <a:rPr lang="fr-CA">
                <a:latin typeface="Roboto"/>
                <a:ea typeface="Roboto"/>
                <a:cs typeface="Roboto"/>
                <a:sym typeface="Roboto"/>
              </a:rPr>
            </a:br>
            <a:r>
              <a:rPr lang="fr-CA">
                <a:latin typeface="Roboto"/>
                <a:ea typeface="Roboto"/>
                <a:cs typeface="Roboto"/>
                <a:sym typeface="Roboto"/>
              </a:rPr>
              <a:t>- Y a-t-il suffisamment de voies de sortie vers les pages de coordonnées ou vers la recherche?</a:t>
            </a:r>
            <a:br>
              <a:rPr lang="fr-CA">
                <a:latin typeface="Roboto"/>
                <a:ea typeface="Roboto"/>
                <a:cs typeface="Roboto"/>
                <a:sym typeface="Roboto"/>
              </a:rPr>
            </a:br>
            <a:br>
              <a:rPr lang="fr-CA">
                <a:latin typeface="Roboto"/>
                <a:ea typeface="Roboto"/>
                <a:cs typeface="Roboto"/>
                <a:sym typeface="Roboto"/>
              </a:rPr>
            </a:br>
            <a:r>
              <a:rPr lang="fr-CA">
                <a:latin typeface="Roboto"/>
                <a:ea typeface="Roboto"/>
                <a:cs typeface="Roboto"/>
                <a:sym typeface="Roboto"/>
              </a:rPr>
              <a:t>- Les expressions utilisées pour lancer la recherche suscitent-elles une mauvaise trace de l’information?</a:t>
            </a:r>
            <a:br>
              <a:rPr lang="fr-CA">
                <a:latin typeface="Roboto"/>
                <a:ea typeface="Roboto"/>
                <a:cs typeface="Roboto"/>
                <a:sym typeface="Roboto"/>
              </a:rPr>
            </a:br>
            <a:br>
              <a:rPr lang="fr-CA">
                <a:latin typeface="Roboto"/>
                <a:ea typeface="Roboto"/>
                <a:cs typeface="Roboto"/>
                <a:sym typeface="Roboto"/>
              </a:rPr>
            </a:br>
            <a:r>
              <a:rPr lang="fr-CA">
                <a:latin typeface="Roboto"/>
                <a:ea typeface="Roboto"/>
                <a:cs typeface="Roboto"/>
                <a:sym typeface="Roboto"/>
              </a:rPr>
              <a:t>- Cette page affiche-t-elle un pourcentage d’utilisation plus élevé par appareil mobile?</a:t>
            </a:r>
            <a:br>
              <a:rPr lang="fr-CA">
                <a:latin typeface="Roboto"/>
                <a:ea typeface="Roboto"/>
                <a:cs typeface="Roboto"/>
                <a:sym typeface="Roboto"/>
              </a:rPr>
            </a:br>
            <a:br>
              <a:rPr lang="fr-CA">
                <a:latin typeface="Roboto"/>
                <a:ea typeface="Roboto"/>
                <a:cs typeface="Roboto"/>
                <a:sym typeface="Roboto"/>
              </a:rPr>
            </a:br>
            <a:endParaRPr lang="fr-CA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Widget de rétroaction sur la page</a:t>
            </a:r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1"/>
          </p:nvPr>
        </p:nvSpPr>
        <p:spPr>
          <a:xfrm>
            <a:off x="178124" y="678426"/>
            <a:ext cx="8892133" cy="35660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dirty="0"/>
              <a:t>Ajout aux pages clés en partenariat avec les ministères responsables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b="1" dirty="0"/>
              <a:t>Questions :</a:t>
            </a:r>
            <a:r>
              <a:rPr lang="fr-CA" dirty="0"/>
              <a:t> « Avez-vous trouvé ce que vous cherchiez? » </a:t>
            </a:r>
            <a:r>
              <a:rPr lang="fr-CA" b="1" dirty="0"/>
              <a:t>Réponses :</a:t>
            </a:r>
            <a:r>
              <a:rPr lang="fr-CA" dirty="0"/>
              <a:t> Oui, non – et pourquoi pas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dirty="0"/>
              <a:t>Mesures dont on peut faire le suivi au fil du temps et des pages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dirty="0"/>
              <a:t>Traitement manuel et automatique des données de commentaires découlant de la question « pourquoi pas? » (renseignements permettant d’identifier une personne, sentiment, catégorie)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dirty="0"/>
              <a:t>On travaille à simplifier le traitement pour les équipes et les programmes Web.</a:t>
            </a:r>
          </a:p>
        </p:txBody>
      </p:sp>
      <p:pic>
        <p:nvPicPr>
          <p:cNvPr id="169" name="Google Shape;169;p21"/>
          <p:cNvPicPr preferRelativeResize="0"/>
          <p:nvPr/>
        </p:nvPicPr>
        <p:blipFill rotWithShape="1">
          <a:blip r:embed="rId3">
            <a:alphaModFix/>
          </a:blip>
          <a:srcRect t="17464"/>
          <a:stretch/>
        </p:blipFill>
        <p:spPr>
          <a:xfrm>
            <a:off x="2492650" y="3024400"/>
            <a:ext cx="3547799" cy="2102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5f036bf53030312c403d7954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ptimizati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806</Words>
  <Application>Microsoft Office PowerPoint</Application>
  <PresentationFormat>On-screen Show (16:9)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Roboto</vt:lpstr>
      <vt:lpstr>Calibri</vt:lpstr>
      <vt:lpstr>Optimization</vt:lpstr>
      <vt:lpstr>Utilisation des données pour optimiser le rendement  Projet partagé entre l’ARC, le SCT et Service Canada</vt:lpstr>
      <vt:lpstr>Mesures qui flattent la vanité et mesures qui suscitent l’action</vt:lpstr>
      <vt:lpstr>Facteurs de rendement pour l’optimisation Web</vt:lpstr>
      <vt:lpstr>Optimisation du contenu et des services numériques fondée sur les données</vt:lpstr>
      <vt:lpstr>Dresser un portrait plus complet du comportement des utilisateurs</vt:lpstr>
      <vt:lpstr>Concept de la mesure du rendement</vt:lpstr>
      <vt:lpstr>Plan et échéancier proposés</vt:lpstr>
      <vt:lpstr>Concept analytique de l’ARC pour le Web et la recherche</vt:lpstr>
      <vt:lpstr>Widget de rétroaction sur la page</vt:lpstr>
      <vt:lpstr>Plan conceptuel (de 1 à 4 mois)</vt:lpstr>
      <vt:lpstr>Des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data to optimize performance  Project collaboration between CRA, TBS and Service Canada</dc:title>
  <dc:creator>ARIANNA MERRITT</dc:creator>
  <cp:lastModifiedBy>MERRITT</cp:lastModifiedBy>
  <cp:revision>3</cp:revision>
  <dcterms:modified xsi:type="dcterms:W3CDTF">2020-07-09T14:03:43Z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0ca00b-3f0e-465a-aac7-1a6a22fcea40_Enabled">
    <vt:lpwstr>True</vt:lpwstr>
  </property>
  <property fmtid="{D5CDD505-2E9C-101B-9397-08002B2CF9AE}" pid="3" name="MSIP_Label_3d0ca00b-3f0e-465a-aac7-1a6a22fcea40_SiteId">
    <vt:lpwstr>6397df10-4595-4047-9c4f-03311282152b</vt:lpwstr>
  </property>
  <property fmtid="{D5CDD505-2E9C-101B-9397-08002B2CF9AE}" pid="4" name="MSIP_Label_3d0ca00b-3f0e-465a-aac7-1a6a22fcea40_Owner">
    <vt:lpwstr>COURPIET@tbs-sct.gc.ca</vt:lpwstr>
  </property>
  <property fmtid="{D5CDD505-2E9C-101B-9397-08002B2CF9AE}" pid="5" name="MSIP_Label_3d0ca00b-3f0e-465a-aac7-1a6a22fcea40_SetDate">
    <vt:lpwstr>2020-07-06T18:22:55.2721170Z</vt:lpwstr>
  </property>
  <property fmtid="{D5CDD505-2E9C-101B-9397-08002B2CF9AE}" pid="6" name="MSIP_Label_3d0ca00b-3f0e-465a-aac7-1a6a22fcea40_Name">
    <vt:lpwstr>UNCLASSIFIED</vt:lpwstr>
  </property>
  <property fmtid="{D5CDD505-2E9C-101B-9397-08002B2CF9AE}" pid="7" name="MSIP_Label_3d0ca00b-3f0e-465a-aac7-1a6a22fcea40_Application">
    <vt:lpwstr>Microsoft Azure Information Protection</vt:lpwstr>
  </property>
  <property fmtid="{D5CDD505-2E9C-101B-9397-08002B2CF9AE}" pid="8" name="MSIP_Label_3d0ca00b-3f0e-465a-aac7-1a6a22fcea40_ActionId">
    <vt:lpwstr>951d9e6e-9071-4113-a75c-0ebe37276752</vt:lpwstr>
  </property>
  <property fmtid="{D5CDD505-2E9C-101B-9397-08002B2CF9AE}" pid="9" name="MSIP_Label_3d0ca00b-3f0e-465a-aac7-1a6a22fcea40_Extended_MSFT_Method">
    <vt:lpwstr>Manual</vt:lpwstr>
  </property>
  <property fmtid="{D5CDD505-2E9C-101B-9397-08002B2CF9AE}" pid="10" name="Sensitivity">
    <vt:lpwstr>UNCLASSIFIED</vt:lpwstr>
  </property>
</Properties>
</file>