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5F362C-6C31-47D6-AB63-63122794AD82}">
  <a:tblStyle styleId="{E45F362C-6C31-47D6-AB63-63122794AD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F11D57-C789-4DAD-AC62-756611B923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4ae7310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4ae7310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383de466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b383de466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383de466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green band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Dropped out of top 50 due to response volume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how much my benefit payment will be (still in green)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ArriveCAN - Make a customs and immigration declaration before flying into Canada (still in green)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Dropped down: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to extend your stay in Canada dropped from green to orange Q3 68% /Q2 73.5%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Entered top 50 due to response volume: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or risks for a disease or condition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orange band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up: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Immigrate as a provincial nominee Q3 71.7%  / Q2 69.2%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tasks to top 50 based on response volume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extend your stay in Canada - My Service Canada Account (MSCA) - Check your CPP/OAS application status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Check your estimated monthly Canada Pension Plan (CPP) benefits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Register for an account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Vaccines and treatment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Tasks previously under 50%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up: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Register for an account </a:t>
            </a:r>
            <a:r>
              <a:rPr lang="en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44.70%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Now </a:t>
            </a:r>
            <a:r>
              <a:rPr lang="en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51.10%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Open a My Account </a:t>
            </a:r>
            <a:r>
              <a:rPr lang="en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40.20%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(not in top 50 tasks now due to response volume - &lt;300 responses but still under 50% </a:t>
            </a:r>
            <a:r>
              <a:rPr lang="en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42.1%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when I can expect my tax refund </a:t>
            </a:r>
            <a:r>
              <a:rPr lang="en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47.50%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 a top 50 task - seasonality but still under 50% 237 </a:t>
            </a:r>
            <a:r>
              <a:rPr lang="en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44.7%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b383de466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383de466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b383de466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383de466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tasks are low margin of error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 tasks moved into top 10 by completion score: </a:t>
            </a:r>
            <a:r>
              <a:rPr lang="en" b="1">
                <a:solidFill>
                  <a:schemeClr val="dk1"/>
                </a:solidFill>
              </a:rPr>
              <a:t>(Q2 / Q3 results)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a designated learning institution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79.10%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85.60%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Symptoms or risks for a disease or condition </a:t>
            </a:r>
            <a:r>
              <a:rPr lang="en" sz="1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83.6%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84.80%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Study in Canada – for non-Canadians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75.00%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83.40%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 tasks moved out of top 10 (Q2 / Q3 results)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 processing times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82.70% /  </a:t>
            </a:r>
            <a:r>
              <a:rPr lang="en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83.1%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Apply for a work permit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81.70% / </a:t>
            </a:r>
            <a:r>
              <a:rPr lang="en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82.0%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a job in the private sector </a:t>
            </a:r>
            <a:r>
              <a:rPr lang="en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81.20% / </a:t>
            </a:r>
            <a:r>
              <a:rPr lang="en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79.8%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b383de466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75b627b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675b627b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383de466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b383de466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383de466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b383de466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383de466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b383de466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9667" y="4540039"/>
            <a:ext cx="60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4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8"/>
          <p:cNvGrpSpPr/>
          <p:nvPr/>
        </p:nvGrpSpPr>
        <p:grpSpPr>
          <a:xfrm>
            <a:off x="0" y="4461933"/>
            <a:ext cx="9144000" cy="681600"/>
            <a:chOff x="0" y="4461933"/>
            <a:chExt cx="9144000" cy="681600"/>
          </a:xfrm>
        </p:grpSpPr>
        <p:sp>
          <p:nvSpPr>
            <p:cNvPr id="71" name="Google Shape;71;p18"/>
            <p:cNvSpPr/>
            <p:nvPr/>
          </p:nvSpPr>
          <p:spPr>
            <a:xfrm>
              <a:off x="0" y="4461933"/>
              <a:ext cx="9144000" cy="68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" name="Google Shape;72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4461933"/>
            <a:ext cx="9144000" cy="6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2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_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urvey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 idx="4294967295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 Task Success Survey: 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 Results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- December 2023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Quarterly comparison: Top 50 tasks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7" name="Google Shape;107;p24"/>
          <p:cNvSpPr txBox="1"/>
          <p:nvPr/>
        </p:nvSpPr>
        <p:spPr>
          <a:xfrm>
            <a:off x="6384425" y="1113150"/>
            <a:ext cx="2574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movement between quarters is attributed to fluctuating response volumes.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saw several positive improvements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green and orange bands (see slide 6).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00" y="1411150"/>
            <a:ext cx="6106000" cy="2992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252000" y="1008100"/>
            <a:ext cx="597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top 50 tasks under 50% completion score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50 tasks: Q4 (22-23) and Q1, Q2, Q3 (23-24)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54975" y="3688525"/>
            <a:ext cx="2894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task moved up from red to orange. </a:t>
            </a:r>
            <a:b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tasks moved out of top 50 - only due to lower response volumes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25"/>
          <p:cNvGraphicFramePr/>
          <p:nvPr/>
        </p:nvGraphicFramePr>
        <p:xfrm>
          <a:off x="251988" y="101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{E45F362C-6C31-47D6-AB63-63122794AD82}</a:tableStyleId>
              </a:tblPr>
              <a:tblGrid>
                <a:gridCol w="19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Q4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Q1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Q3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 50 task completion average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72.1%</a:t>
                      </a:r>
                      <a:endParaRPr sz="1800" b="1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69.2%</a:t>
                      </a:r>
                      <a:endParaRPr sz="1800" b="1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71.58%</a:t>
                      </a:r>
                      <a:endParaRPr sz="1800" b="1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73.35%</a:t>
                      </a:r>
                      <a:endParaRPr sz="1800" b="1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Tasks over 70%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Tasks between 50%-70%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Tasks below 50%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Google Shape;118;p25"/>
          <p:cNvSpPr txBox="1"/>
          <p:nvPr/>
        </p:nvSpPr>
        <p:spPr>
          <a:xfrm>
            <a:off x="6154975" y="2903425"/>
            <a:ext cx="2894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task moved up from orange to green</a:t>
            </a:r>
            <a:b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tasks entered top 50 due to response volumes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6173100" y="2179200"/>
            <a:ext cx="2894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task dropped from green to orange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tasks left top 50 due to response vol.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task entered due to response vol.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6240025" y="908400"/>
            <a:ext cx="2724600" cy="1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Most movement between quarters is attributed to response volumes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50 tasks: Q3 (23-24) - By number of responses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7" name="Google Shape;127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5" y="1046575"/>
            <a:ext cx="8839204" cy="287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784750" y="1411150"/>
            <a:ext cx="23457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972375" y="2260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(IRCC) application status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Q3 - Highest completion scores in the top 50 tasks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119400" y="994500"/>
            <a:ext cx="1936200" cy="3154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score to enter the top 10 increased from 81.2% to 83.4%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 tasks that “fell” out of the top 10 still score over 80%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" name="Google Shape;137;p27"/>
          <p:cNvGraphicFramePr/>
          <p:nvPr/>
        </p:nvGraphicFramePr>
        <p:xfrm>
          <a:off x="2273200" y="1047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{24F11D57-C789-4DAD-AC62-756611B92347}</a:tableStyleId>
              </a:tblPr>
              <a:tblGrid>
                <a:gridCol w="56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Pension payment dates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94.40%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 Insurance (EI) - Submit an Employment Insurance Report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90.90%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current and forecasted weather for your location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89.00%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 advice and advisories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88.50%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 designated learning institution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*new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85.60%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or risks for a disease or condition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*new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84.80%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Pension Plan (CPP) - Check payment information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84.70%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Calculate payroll deductions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84.50%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View payment information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83.40%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in Canada – for non-Canadians   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83.40%</a:t>
                      </a:r>
                      <a:endParaRPr sz="1500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improvements in the top 50: Q2 vs Q3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144" name="Google Shape;144;p28"/>
          <p:cNvGraphicFramePr/>
          <p:nvPr/>
        </p:nvGraphicFramePr>
        <p:xfrm>
          <a:off x="252000" y="9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{24F11D57-C789-4DAD-AC62-756611B92347}</a:tableStyleId>
              </a:tblPr>
              <a:tblGrid>
                <a:gridCol w="399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 secure account - register, sign in, help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7.80%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a Personal tax return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 designated learning institution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Register for an account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6.3%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*not significant/higher margin of error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 Age Security (OAS) - View payment amounts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6.10% *not significant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 up for direct deposit or update your banking information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5.90%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*not significant/higher margin of error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CRA/PSPC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your pay (MyGCPay, CWA, Phoenix)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5.80%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*not significant/higher margin of error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PSPC/TBS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Check your CPP/OAS application status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5.1% *not significant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Check your estimated monthly Canada Pension Plan (CPP) benefits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4.5% *not significant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ESDC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Scholarships to study in Canada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4.20%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*not significant/higher margin of error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 visa application centre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4.00%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*not significant/higher margin of error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in Canada – for non-Canadians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IRCC/GAC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an Electronic Travel Authorization (eTA)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3.80% *not significant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Immigration, Refugees and Citizenship Canada   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current and forecasted weather for your location 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3.40% *not significant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ECCC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 advice and advisories   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3.40% *not significant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report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119425" y="997975"/>
            <a:ext cx="3000000" cy="3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Download the spreadsheet from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GC Task Success Survey reports on </a:t>
            </a:r>
            <a:r>
              <a:rPr lang="en" sz="2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GCpedia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225" y="997985"/>
            <a:ext cx="5152102" cy="288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Qualitative data also available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9" name="Google Shape;159;p30"/>
          <p:cNvSpPr txBox="1"/>
          <p:nvPr/>
        </p:nvSpPr>
        <p:spPr>
          <a:xfrm>
            <a:off x="119425" y="997975"/>
            <a:ext cx="2953200" cy="7803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survey comments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 viewer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325" y="842999"/>
            <a:ext cx="4628226" cy="4161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6" name="Google Shape;166;p31"/>
          <p:cNvSpPr/>
          <p:nvPr/>
        </p:nvSpPr>
        <p:spPr>
          <a:xfrm>
            <a:off x="2375" y="0"/>
            <a:ext cx="9144000" cy="4546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4349550" y="472355"/>
            <a:ext cx="43179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 Stewart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A/Supervisor Data and Performance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Transformation Office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Canada Digital Service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lana.stewart@cds-snc.ca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343-551-5967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 </a:t>
            </a: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Beaudoin-Rach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A/Manager, Analytics Services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Publisher</a:t>
            </a:r>
            <a:b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Canada 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lindsay.beaudoin@servicecanada.gc.ca</a:t>
            </a: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time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On-screen Show (16:9)</PresentationFormat>
  <Paragraphs>181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Calibri</vt:lpstr>
      <vt:lpstr>Arial</vt:lpstr>
      <vt:lpstr>Helvetica Neue</vt:lpstr>
      <vt:lpstr>Simple Light</vt:lpstr>
      <vt:lpstr>Simple Light</vt:lpstr>
      <vt:lpstr>GC Task Success Survey:  Q3 Results October - December 2023  February 2024 </vt:lpstr>
      <vt:lpstr>Quarterly comparison: Top 50 tasks</vt:lpstr>
      <vt:lpstr>Top 50 tasks: Q4 (22-23) and Q1, Q2, Q3 (23-24)</vt:lpstr>
      <vt:lpstr>Top 50 tasks: Q3 (23-24) - By number of responses</vt:lpstr>
      <vt:lpstr>Q3 - Highest completion scores in the top 50 tasks</vt:lpstr>
      <vt:lpstr>Biggest improvements in the top 50: Q2 vs Q3</vt:lpstr>
      <vt:lpstr>Full report</vt:lpstr>
      <vt:lpstr>Qualitative data also available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Task Success Survey:  Q3 Results October - December 2023  February 2024 </dc:title>
  <cp:lastModifiedBy>Rob Boudreau</cp:lastModifiedBy>
  <cp:revision>1</cp:revision>
  <dcterms:modified xsi:type="dcterms:W3CDTF">2024-02-19T19:19:13Z</dcterms:modified>
</cp:coreProperties>
</file>