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67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556D8-5244-43D8-A1AC-3B8B4E5B3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25157-8381-4AB6-B4FC-56D831C0D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199F-DD17-43C1-B631-7875DC6CA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BDF-0EC3-4565-93CB-DE5329A995A5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6503F-2195-4376-9213-1D30E47D5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32E17-4BD3-493E-923A-BAC65EF33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F4C-5330-4CD2-8F2A-645646B6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76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EDB2F-0E54-40AA-A654-CC2980328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86BEB4-564B-498C-9702-8AA96B86AB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5CBE2-56D1-45BD-8B7A-D4C0C4E5D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BDF-0EC3-4565-93CB-DE5329A995A5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81E2A-87EB-4E0E-9038-6C1BB57FA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88442-552E-4980-8FD3-6B678812E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F4C-5330-4CD2-8F2A-645646B6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75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CED768-9C2A-4E36-B438-26EBA8807C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E10D3F-C1DC-419B-B9A1-8E1586088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64381-C856-4567-A70E-B7ED29BC6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BDF-0EC3-4565-93CB-DE5329A995A5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8FD82-45FB-4C1C-9EFD-B82E96A0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555DB-2E8F-4BC7-8828-3659C87A7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F4C-5330-4CD2-8F2A-645646B6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1306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64552" y="6356353"/>
            <a:ext cx="517848" cy="365125"/>
          </a:xfrm>
        </p:spPr>
        <p:txBody>
          <a:bodyPr/>
          <a:lstStyle>
            <a:lvl1pPr>
              <a:defRPr sz="800"/>
            </a:lvl1pPr>
          </a:lstStyle>
          <a:p>
            <a:fld id="{32D4B517-E49B-41B6-9DBC-23634E0F1CDC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048280" y="1124744"/>
            <a:ext cx="1009544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265" y="138062"/>
            <a:ext cx="7243976" cy="878670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marL="457200" indent="-457200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r>
              <a:rPr lang="en-US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395035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A4B2D-1E78-446E-9C6F-3BF31C39A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B81B3-38FE-4AE5-B567-A1D995641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47475-71FC-445B-871D-23D66BBC9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BDF-0EC3-4565-93CB-DE5329A995A5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7EB30-DE1C-49FD-887F-ADA2A74A3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10116-EB13-4A02-BE1F-1EE1DE4C9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F4C-5330-4CD2-8F2A-645646B6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7005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AA823-A1F5-42F1-8F99-0BE3C5DF8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F93A9-D08A-4A6F-9E3A-4108129F5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9CBF6-B23F-4BF4-AA96-2AA427289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BDF-0EC3-4565-93CB-DE5329A995A5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B10B5-CFC9-4826-9948-0403E4A0C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B19F3-D55C-4A64-809D-D5CF2B31D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F4C-5330-4CD2-8F2A-645646B6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994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D5F-22D5-4BFA-9D62-E89E935E2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E1E74-F932-4A8E-B228-204C527D6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3F81E-CCD5-4C52-8C07-B47774372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797B0-706F-4FAA-BC09-808C49C89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BDF-0EC3-4565-93CB-DE5329A995A5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A266F-E129-42EE-B38F-90A39EE20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E69CB-FDA8-4C54-8941-DA0F7CBCB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F4C-5330-4CD2-8F2A-645646B6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369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EDBD5-2066-4697-9AB2-676E13E29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281AB-AE75-46A7-B99B-EE369F644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7DEB7A-BB02-4F25-85B8-7238E4479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3D897C-5C55-4475-BCE9-8FF4B60705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88A90C-227D-48FA-AE90-91ABCCE3BC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9509D2-FBEF-4E58-9B4E-CABCDA96F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BDF-0EC3-4565-93CB-DE5329A995A5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530523-0D14-40B8-BC98-FE1490214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710A00-79C8-4881-BBE2-0FA671AA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F4C-5330-4CD2-8F2A-645646B6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230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3409-EF7B-4634-9ABA-4DDEE7524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780B2-2F44-4519-9039-602830E1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BDF-0EC3-4565-93CB-DE5329A995A5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1380DE-1837-4C71-A965-38D64B6EA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AA875F-40DF-4964-A9F5-8AB3961B9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F4C-5330-4CD2-8F2A-645646B6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0968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C919B1-6453-4CE1-BDD1-18E7C986F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BDF-0EC3-4565-93CB-DE5329A995A5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1D0F8-74FD-4241-B7FA-7FF5F7733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6F3479-82B1-46A1-833B-BD069BAF9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F4C-5330-4CD2-8F2A-645646B6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831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B1E14-0BD2-48BB-8E11-BBF24A95F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E163D-B009-48E8-9F2A-3996AD1C0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F70439-4256-4270-97F6-49914A867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0262DF-E8CB-4780-BC30-FB8C3C403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BDF-0EC3-4565-93CB-DE5329A995A5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35E37-1361-4C48-9207-30DFAB951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DFCDAB-1634-47CF-9446-E4D412903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F4C-5330-4CD2-8F2A-645646B6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854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2A205-6069-417D-AB4E-C2717A025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CE572B-B559-4A1B-B414-F5F1A7BCA2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64548-EBF3-47F7-B2FB-AD359AB9F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9A4B69-42E3-4C93-9B3F-B81ECB08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BDF-0EC3-4565-93CB-DE5329A995A5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105F4-5983-4E4A-91CE-F04101714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298F1-CB84-4B7C-82F6-9B619EEA6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F4C-5330-4CD2-8F2A-645646B6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559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B964C8-EF14-4618-A02A-244F0E6B7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CCD51-1E22-4D69-94CC-53C214D7C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56903-0E88-4C76-A0ED-198791C3F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85BDF-0EC3-4565-93CB-DE5329A995A5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44FF1-DF06-48CF-93BC-B47827719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6F7DF-A20D-454F-8916-D6219BEC6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9EF4C-5330-4CD2-8F2A-645646B6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045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gccollab.ca/GC_Enterprise_Architectur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gccollab.ca/index.php?title=GC_Enterprise_Architecture/Framework&amp;action=edit&amp;section=1" TargetMode="External"/><Relationship Id="rId5" Type="http://schemas.openxmlformats.org/officeDocument/2006/relationships/hyperlink" Target="https://wiki.gccollab.ca/index.php?title=GC_Enterprise_Architecture/Framework&amp;veaction=edit&amp;section=1" TargetMode="External"/><Relationship Id="rId4" Type="http://schemas.openxmlformats.org/officeDocument/2006/relationships/hyperlink" Target="https://wiki.gccollab.ca/GC_Enterprise_Architectur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cdocs.tbs-sct.gc.ca/gcdocs/llisapi.dll/link/5319742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group.org/" TargetMode="External"/><Relationship Id="rId2" Type="http://schemas.openxmlformats.org/officeDocument/2006/relationships/hyperlink" Target="https://en.wikipedia.org/wiki/Reference_architecture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7007D-3E42-409A-AF7B-E2AF939C4A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Exemplar and reference architectures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24604-5B4F-4BDD-9E0A-288EF260A2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Proposal to add content to the EA wiki </a:t>
            </a:r>
          </a:p>
        </p:txBody>
      </p:sp>
    </p:spTree>
    <p:extLst>
      <p:ext uri="{BB962C8B-B14F-4D97-AF65-F5344CB8AC3E}">
        <p14:creationId xmlns:p14="http://schemas.microsoft.com/office/powerpoint/2010/main" val="333978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520771-41E1-420C-9BAD-B7CC45A32D27}"/>
              </a:ext>
            </a:extLst>
          </p:cNvPr>
          <p:cNvSpPr/>
          <p:nvPr/>
        </p:nvSpPr>
        <p:spPr>
          <a:xfrm>
            <a:off x="1687830" y="2523173"/>
            <a:ext cx="3444240" cy="2819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EC40B3-7CFA-40A9-AEE3-AEC3292504F4}"/>
              </a:ext>
            </a:extLst>
          </p:cNvPr>
          <p:cNvSpPr/>
          <p:nvPr/>
        </p:nvSpPr>
        <p:spPr>
          <a:xfrm>
            <a:off x="5138737" y="2523172"/>
            <a:ext cx="3771899" cy="2819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96234F5-FB5B-4E8E-BD71-E0C4C925F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830" y="1294447"/>
            <a:ext cx="7239000" cy="12287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FBC4129-B04A-41DB-97A3-129121ADE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1162" y="2805112"/>
            <a:ext cx="7229475" cy="12477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094BFCA-5DA7-4217-9533-3A94221C1832}"/>
              </a:ext>
            </a:extLst>
          </p:cNvPr>
          <p:cNvSpPr txBox="1"/>
          <p:nvPr/>
        </p:nvSpPr>
        <p:spPr>
          <a:xfrm>
            <a:off x="1671636" y="2512723"/>
            <a:ext cx="323659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dirty="0"/>
              <a:t>Exemplar and Reference Architectures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EA7B99-0846-4274-B09B-E297D9C8A6C7}"/>
              </a:ext>
            </a:extLst>
          </p:cNvPr>
          <p:cNvSpPr txBox="1"/>
          <p:nvPr/>
        </p:nvSpPr>
        <p:spPr>
          <a:xfrm>
            <a:off x="1671636" y="59425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CA" b="0" i="0" dirty="0">
                <a:solidFill>
                  <a:srgbClr val="000000"/>
                </a:solidFill>
                <a:effectLst/>
                <a:latin typeface="Linux Libertine"/>
              </a:rPr>
              <a:t>GC Enterprise Architecture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F95C71-6DBB-4F6E-A2DF-606C56739A4B}"/>
              </a:ext>
            </a:extLst>
          </p:cNvPr>
          <p:cNvSpPr txBox="1"/>
          <p:nvPr/>
        </p:nvSpPr>
        <p:spPr>
          <a:xfrm>
            <a:off x="1687830" y="537888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GC Enterprise Architecture - wiki (gccollab.ca)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9129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7B6B462-DC91-4A87-8878-6662FC6855E9}"/>
              </a:ext>
            </a:extLst>
          </p:cNvPr>
          <p:cNvGrpSpPr/>
          <p:nvPr/>
        </p:nvGrpSpPr>
        <p:grpSpPr>
          <a:xfrm>
            <a:off x="1671636" y="997267"/>
            <a:ext cx="7255194" cy="2758440"/>
            <a:chOff x="1671636" y="1294447"/>
            <a:chExt cx="7255194" cy="275844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DCB59CA-A47D-408B-877A-485D225AE240}"/>
                </a:ext>
              </a:extLst>
            </p:cNvPr>
            <p:cNvSpPr/>
            <p:nvPr/>
          </p:nvSpPr>
          <p:spPr>
            <a:xfrm>
              <a:off x="1687830" y="2523173"/>
              <a:ext cx="3444240" cy="2819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E45A2C0-C0A0-464B-AC3C-B1550E764B52}"/>
                </a:ext>
              </a:extLst>
            </p:cNvPr>
            <p:cNvSpPr/>
            <p:nvPr/>
          </p:nvSpPr>
          <p:spPr>
            <a:xfrm>
              <a:off x="5138737" y="2523172"/>
              <a:ext cx="3771899" cy="2819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2AD63DA-B6CC-4744-BEFB-ECB45DFA90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87830" y="1294447"/>
              <a:ext cx="7239000" cy="12287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0A47180-E5E0-40C6-838C-EAE6F3EAD4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81162" y="2805112"/>
              <a:ext cx="7229475" cy="1247775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B8E4923-59B2-495D-AD65-DF303EF6F89A}"/>
                </a:ext>
              </a:extLst>
            </p:cNvPr>
            <p:cNvSpPr txBox="1"/>
            <p:nvPr/>
          </p:nvSpPr>
          <p:spPr>
            <a:xfrm>
              <a:off x="1671636" y="2512723"/>
              <a:ext cx="323659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CA" sz="1400" dirty="0"/>
                <a:t>Exemplar and Reference Architectures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31F086E-A1BD-43FD-9791-C6A031061230}"/>
              </a:ext>
            </a:extLst>
          </p:cNvPr>
          <p:cNvSpPr txBox="1"/>
          <p:nvPr/>
        </p:nvSpPr>
        <p:spPr>
          <a:xfrm>
            <a:off x="1671636" y="366176"/>
            <a:ext cx="725519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0" i="0" dirty="0">
                <a:solidFill>
                  <a:srgbClr val="000000"/>
                </a:solidFill>
                <a:effectLst/>
                <a:latin typeface="Linux Libertine"/>
              </a:rPr>
              <a:t>GC Enterprise Architecture/</a:t>
            </a:r>
            <a:r>
              <a:rPr lang="en-CA" sz="1800" dirty="0"/>
              <a:t>Exemplar and Reference Architectures</a:t>
            </a:r>
            <a:endParaRPr lang="en-CA" b="0" i="0" dirty="0">
              <a:solidFill>
                <a:srgbClr val="000000"/>
              </a:solidFill>
              <a:effectLst/>
              <a:latin typeface="Linux Libertine"/>
            </a:endParaRPr>
          </a:p>
          <a:p>
            <a:pPr algn="l" rtl="0"/>
            <a:r>
              <a:rPr lang="en-CA" sz="1100" b="0" i="0" dirty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&lt; </a:t>
            </a:r>
            <a:r>
              <a:rPr lang="en-CA" sz="11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GC Enterprise Architecture"/>
              </a:rPr>
              <a:t>GC Enterprise Architecture</a:t>
            </a:r>
            <a:endParaRPr lang="en-CA" sz="1100" b="0" i="0" dirty="0">
              <a:solidFill>
                <a:srgbClr val="54595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82A86A-A16F-4056-BCD2-274CAB0709DE}"/>
              </a:ext>
            </a:extLst>
          </p:cNvPr>
          <p:cNvSpPr txBox="1"/>
          <p:nvPr/>
        </p:nvSpPr>
        <p:spPr>
          <a:xfrm>
            <a:off x="1563052" y="4048096"/>
            <a:ext cx="822102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Linux Libertine"/>
              </a:rPr>
              <a:t>Definition </a:t>
            </a:r>
            <a:r>
              <a:rPr lang="en-US" sz="1100" b="0" i="0" dirty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[</a:t>
            </a:r>
            <a:r>
              <a:rPr lang="en-US" sz="11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Edit section: Enterprise Architecture Framework"/>
              </a:rPr>
              <a:t>edit</a:t>
            </a:r>
            <a:r>
              <a:rPr lang="en-US" sz="1100" b="0" i="0" dirty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 | </a:t>
            </a:r>
            <a:r>
              <a:rPr lang="en-US" sz="11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Edit section: Enterprise Architecture Framework"/>
              </a:rPr>
              <a:t>edit source</a:t>
            </a:r>
            <a:r>
              <a:rPr lang="en-US" sz="1100" b="0" i="0" dirty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]</a:t>
            </a:r>
            <a:br>
              <a:rPr lang="en-US" sz="1100" b="0" i="0" dirty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</a:br>
            <a:r>
              <a:rPr lang="en-CA" sz="1200" dirty="0"/>
              <a:t>Exemplar and Reference Architectures </a:t>
            </a:r>
            <a:r>
              <a:rPr lang="en-US" sz="1200" b="0" i="0" dirty="0">
                <a:solidFill>
                  <a:srgbClr val="202122"/>
                </a:solidFill>
                <a:effectLst/>
              </a:rPr>
              <a:t>are architectural artifacts</a:t>
            </a:r>
            <a:r>
              <a:rPr lang="en-US" sz="1200" dirty="0">
                <a:solidFill>
                  <a:srgbClr val="202122"/>
                </a:solidFill>
              </a:rPr>
              <a:t> and best practices </a:t>
            </a:r>
            <a:r>
              <a:rPr lang="en-US" sz="1200" b="0" i="0" dirty="0">
                <a:solidFill>
                  <a:srgbClr val="202122"/>
                </a:solidFill>
                <a:effectLst/>
              </a:rPr>
              <a:t>that </a:t>
            </a:r>
            <a:r>
              <a:rPr lang="en-US" sz="1200" b="0" i="0" dirty="0">
                <a:effectLst/>
              </a:rPr>
              <a:t>can be </a:t>
            </a:r>
            <a:r>
              <a:rPr lang="en-US" sz="1200" dirty="0"/>
              <a:t>re-used by </a:t>
            </a:r>
            <a:r>
              <a:rPr lang="en-US" sz="1200" b="0" i="0" dirty="0">
                <a:effectLst/>
              </a:rPr>
              <a:t>organizations </a:t>
            </a:r>
            <a:r>
              <a:rPr lang="en-US" sz="1200" b="0" i="0" dirty="0">
                <a:solidFill>
                  <a:srgbClr val="202122"/>
                </a:solidFill>
                <a:effectLst/>
              </a:rPr>
              <a:t>to accelerate their architecture design process. 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Linux Libertine"/>
              </a:rPr>
              <a:t>Repository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Linux Libertine"/>
              </a:rPr>
              <a:t> </a:t>
            </a:r>
            <a:r>
              <a:rPr lang="en-US" sz="1200" b="0" i="0" dirty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[</a:t>
            </a:r>
            <a:r>
              <a:rPr lang="en-US" sz="12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Edit section: Enterprise Architecture Framework"/>
              </a:rPr>
              <a:t>edit</a:t>
            </a:r>
            <a:r>
              <a:rPr lang="en-US" sz="1200" b="0" i="0" dirty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 | </a:t>
            </a:r>
            <a:r>
              <a:rPr lang="en-US" sz="12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Edit section: Enterprise Architecture Framework"/>
              </a:rPr>
              <a:t>edit source</a:t>
            </a:r>
            <a:r>
              <a:rPr lang="en-US" sz="1200" b="0" i="0" dirty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]</a:t>
            </a:r>
            <a:br>
              <a:rPr lang="en-US" sz="1200" b="0" i="0" dirty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</a:br>
            <a:r>
              <a:rPr lang="en-US" sz="1200" b="0" i="0" dirty="0">
                <a:solidFill>
                  <a:srgbClr val="202122"/>
                </a:solidFill>
                <a:effectLst/>
              </a:rPr>
              <a:t>The repository of </a:t>
            </a:r>
            <a:r>
              <a:rPr lang="en-CA" sz="1200" dirty="0"/>
              <a:t>Exemplar and Reference Architectures have been vetted by the GC EA CoP as architectural </a:t>
            </a:r>
            <a:r>
              <a:rPr lang="en-US" sz="1200" b="0" i="0" dirty="0">
                <a:solidFill>
                  <a:srgbClr val="202122"/>
                </a:solidFill>
                <a:effectLst/>
              </a:rPr>
              <a:t>artifacts </a:t>
            </a:r>
            <a:r>
              <a:rPr lang="en-CA" sz="1200" dirty="0"/>
              <a:t>that have characteristics of reusability. The repository facilitates </a:t>
            </a:r>
            <a:r>
              <a:rPr lang="en-US" sz="1200" b="0" i="0" dirty="0">
                <a:solidFill>
                  <a:srgbClr val="202122"/>
                </a:solidFill>
                <a:effectLst/>
              </a:rPr>
              <a:t>knowledge sharing across organizations. </a:t>
            </a:r>
            <a:endParaRPr lang="en-CA" sz="1200" dirty="0"/>
          </a:p>
          <a:p>
            <a:endParaRPr lang="en-US" sz="1200" b="0" i="0" dirty="0">
              <a:solidFill>
                <a:srgbClr val="202122"/>
              </a:solidFill>
              <a:effectLst/>
            </a:endParaRPr>
          </a:p>
          <a:p>
            <a:pPr algn="l"/>
            <a:endParaRPr lang="en-US" sz="1200" b="1" dirty="0">
              <a:solidFill>
                <a:srgbClr val="0645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27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99AFA-E4A7-4545-9C23-4F08D481F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0114"/>
          </a:xfrm>
        </p:spPr>
        <p:txBody>
          <a:bodyPr>
            <a:noAutofit/>
          </a:bodyPr>
          <a:lstStyle/>
          <a:p>
            <a:r>
              <a:rPr lang="en-CA" sz="2000" dirty="0"/>
              <a:t>Repository Template per Exemplar or Reference Architecture</a:t>
            </a:r>
            <a:br>
              <a:rPr lang="en-CA" sz="1600" dirty="0"/>
            </a:br>
            <a:endParaRPr lang="en-CA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680F8-C412-43AA-8790-C332E7C3D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606" y="1168708"/>
            <a:ext cx="10665543" cy="2636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Title:</a:t>
            </a:r>
          </a:p>
          <a:p>
            <a:pPr marL="0" indent="0">
              <a:buNone/>
            </a:pPr>
            <a:r>
              <a:rPr lang="en-CA" dirty="0"/>
              <a:t>Description:</a:t>
            </a:r>
          </a:p>
          <a:p>
            <a:pPr marL="0" indent="0">
              <a:buNone/>
            </a:pPr>
            <a:r>
              <a:rPr lang="en-CA" dirty="0"/>
              <a:t>Business capabilities addressed:</a:t>
            </a:r>
          </a:p>
          <a:p>
            <a:pPr marL="0" indent="0">
              <a:buNone/>
            </a:pPr>
            <a:r>
              <a:rPr lang="en-CA" dirty="0"/>
              <a:t>Links to Artifact: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7405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99AFA-E4A7-4545-9C23-4F08D481F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0114"/>
          </a:xfrm>
        </p:spPr>
        <p:txBody>
          <a:bodyPr>
            <a:noAutofit/>
          </a:bodyPr>
          <a:lstStyle/>
          <a:p>
            <a:r>
              <a:rPr lang="en-CA" sz="2000" dirty="0"/>
              <a:t>Example of Repository Template per Exemplar or Reference Architecture</a:t>
            </a:r>
            <a:br>
              <a:rPr lang="en-CA" sz="1600" dirty="0"/>
            </a:br>
            <a:endParaRPr lang="en-CA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680F8-C412-43AA-8790-C332E7C3D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606" y="1168708"/>
            <a:ext cx="10665543" cy="509444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CA" dirty="0"/>
              <a:t>Title: </a:t>
            </a:r>
          </a:p>
          <a:p>
            <a:pPr marL="0" indent="0">
              <a:buNone/>
            </a:pPr>
            <a:r>
              <a:rPr lang="en-CA" dirty="0"/>
              <a:t>Grants and Contributions Exemplar architecture</a:t>
            </a:r>
          </a:p>
          <a:p>
            <a:pPr marL="0" indent="0">
              <a:buNone/>
            </a:pPr>
            <a:r>
              <a:rPr lang="en-CA" dirty="0"/>
              <a:t>Description: </a:t>
            </a:r>
          </a:p>
          <a:p>
            <a:pPr marL="0" indent="0">
              <a:buNone/>
            </a:pPr>
            <a:r>
              <a:rPr lang="en-CA" dirty="0"/>
              <a:t>Tri-agency Grants Management Solution Endorsed at GC EARB, April 21, 2022</a:t>
            </a:r>
          </a:p>
          <a:p>
            <a:pPr marL="0" indent="0">
              <a:buNone/>
            </a:pPr>
            <a:r>
              <a:rPr lang="en-US" sz="2800" dirty="0"/>
              <a:t>The target state architecture will include a user-centric solution that supports the full grants management lifecycle, providing: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an online and end-to-end solution which provides a single-window platform for all three agencies while respecting privacy;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intuitive and easy to use tools integrated within the platform;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simplified, harmonized, streamlined and automated processes;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 modern look/feel that meets the standards of excellence expected by researchers, institutional administrators and Agency staff;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 more efficient, interoperable, accessible, secure and usable solution capable of supporting the requirements of the Policy on Service and Digital</a:t>
            </a:r>
          </a:p>
          <a:p>
            <a:pPr marL="0" indent="0">
              <a:buNone/>
            </a:pPr>
            <a:r>
              <a:rPr lang="en-CA" dirty="0"/>
              <a:t> Business Capabilities addressed:</a:t>
            </a:r>
          </a:p>
          <a:p>
            <a:pPr lvl="1"/>
            <a:r>
              <a:rPr lang="en-CA" dirty="0"/>
              <a:t>6.1 Agreements</a:t>
            </a:r>
            <a:r>
              <a:rPr lang="en-CA" baseline="0" dirty="0"/>
              <a:t> Management</a:t>
            </a:r>
          </a:p>
          <a:p>
            <a:pPr lvl="1"/>
            <a:r>
              <a:rPr lang="en-CA" baseline="0" dirty="0"/>
              <a:t>6.8 Payment Management</a:t>
            </a:r>
            <a:endParaRPr lang="en-CA" dirty="0"/>
          </a:p>
          <a:p>
            <a:pPr lvl="1"/>
            <a:r>
              <a:rPr lang="en-CA" dirty="0"/>
              <a:t>6.X Grants and Contributions Management (NEW)</a:t>
            </a:r>
          </a:p>
          <a:p>
            <a:pPr marL="0" indent="0">
              <a:buNone/>
            </a:pPr>
            <a:r>
              <a:rPr lang="en-CA" dirty="0"/>
              <a:t>Links to Artifacts:</a:t>
            </a:r>
          </a:p>
          <a:p>
            <a:pPr marL="0" indent="0">
              <a:buNone/>
            </a:pPr>
            <a:r>
              <a:rPr lang="en-CA" u="sng" dirty="0"/>
              <a:t>Tri-agency Grants Management Solution Endorsed at GC EARB, April 21, 2022 </a:t>
            </a:r>
            <a:r>
              <a:rPr lang="en-CA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https://gcdocs.tbs-sct.gc.ca/gcdocs/llisapi.dll/link/53197423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CA" u="sng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281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674152" y="6466749"/>
            <a:ext cx="517848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0"/>
            <a:ext cx="7243976" cy="878670"/>
          </a:xfrm>
        </p:spPr>
        <p:txBody>
          <a:bodyPr/>
          <a:lstStyle/>
          <a:p>
            <a:pPr marL="0" indent="0"/>
            <a:r>
              <a:rPr lang="en-CA" dirty="0"/>
              <a:t>Reference Architecture </a:t>
            </a:r>
            <a:r>
              <a:rPr lang="en-CA" sz="1200" dirty="0"/>
              <a:t>…</a:t>
            </a:r>
            <a:r>
              <a:rPr lang="en-CA" dirty="0"/>
              <a:t> </a:t>
            </a:r>
            <a:r>
              <a:rPr lang="en-CA" sz="12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Defined</a:t>
            </a:r>
            <a:endParaRPr lang="en-CA" sz="1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A7D09F-F783-44E5-837F-2E4A31D0A35E}"/>
              </a:ext>
            </a:extLst>
          </p:cNvPr>
          <p:cNvSpPr/>
          <p:nvPr/>
        </p:nvSpPr>
        <p:spPr>
          <a:xfrm>
            <a:off x="676861" y="3836075"/>
            <a:ext cx="5179723" cy="2630674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85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F75CFF5-B2BA-49A6-8D87-90B97BD71F03}"/>
              </a:ext>
            </a:extLst>
          </p:cNvPr>
          <p:cNvSpPr/>
          <p:nvPr/>
        </p:nvSpPr>
        <p:spPr>
          <a:xfrm>
            <a:off x="670861" y="990600"/>
            <a:ext cx="10668000" cy="2560320"/>
          </a:xfrm>
          <a:prstGeom prst="rect">
            <a:avLst/>
          </a:prstGeom>
          <a:solidFill>
            <a:srgbClr val="007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8FD5724-2622-4045-AB20-97B0F68EC4CA}"/>
              </a:ext>
            </a:extLst>
          </p:cNvPr>
          <p:cNvSpPr/>
          <p:nvPr/>
        </p:nvSpPr>
        <p:spPr>
          <a:xfrm>
            <a:off x="714960" y="1040796"/>
            <a:ext cx="10585801" cy="2450096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85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lt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968249-3619-4793-AF5B-287A497CBDEF}"/>
              </a:ext>
            </a:extLst>
          </p:cNvPr>
          <p:cNvSpPr txBox="1"/>
          <p:nvPr/>
        </p:nvSpPr>
        <p:spPr>
          <a:xfrm>
            <a:off x="861361" y="1190497"/>
            <a:ext cx="104394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Reference Architecture  </a:t>
            </a:r>
            <a:r>
              <a:rPr lang="en-US" b="0" i="0" dirty="0">
                <a:solidFill>
                  <a:srgbClr val="202122"/>
                </a:solidFill>
                <a:effectLst/>
              </a:rPr>
              <a:t>in the field of</a:t>
            </a:r>
            <a:r>
              <a:rPr lang="en-US" dirty="0">
                <a:solidFill>
                  <a:srgbClr val="202122"/>
                </a:solidFill>
              </a:rPr>
              <a:t> software architecture </a:t>
            </a:r>
            <a:r>
              <a:rPr lang="en-US" b="0" i="0" dirty="0">
                <a:solidFill>
                  <a:srgbClr val="202122"/>
                </a:solidFill>
                <a:effectLst/>
              </a:rPr>
              <a:t>or </a:t>
            </a:r>
            <a:r>
              <a:rPr lang="en-US" b="0" i="0" u="none" strike="noStrike" dirty="0">
                <a:solidFill>
                  <a:srgbClr val="0645AD"/>
                </a:solidFill>
                <a:effectLst/>
              </a:rPr>
              <a:t>enterprise architecture</a:t>
            </a:r>
            <a:r>
              <a:rPr lang="en-US" b="0" i="0" dirty="0">
                <a:solidFill>
                  <a:srgbClr val="202122"/>
                </a:solidFill>
                <a:effectLst/>
              </a:rPr>
              <a:t> provides a </a:t>
            </a:r>
            <a:r>
              <a:rPr lang="en-US" b="1" dirty="0">
                <a:solidFill>
                  <a:srgbClr val="0645AD"/>
                </a:solidFill>
              </a:rPr>
              <a:t>template solution</a:t>
            </a:r>
            <a:r>
              <a:rPr lang="en-US" b="0" i="0" dirty="0">
                <a:solidFill>
                  <a:srgbClr val="202122"/>
                </a:solidFill>
                <a:effectLst/>
              </a:rPr>
              <a:t> for an architecture for a particular domain. It also provides a common vocabulary with which to discuss </a:t>
            </a:r>
            <a:r>
              <a:rPr lang="en-US" dirty="0">
                <a:solidFill>
                  <a:srgbClr val="202122"/>
                </a:solidFill>
              </a:rPr>
              <a:t>implementations,</a:t>
            </a:r>
            <a:r>
              <a:rPr lang="en-US" b="0" i="0" dirty="0">
                <a:solidFill>
                  <a:srgbClr val="202122"/>
                </a:solidFill>
                <a:effectLst/>
              </a:rPr>
              <a:t> often with the aim to stress commonality.</a:t>
            </a:r>
          </a:p>
          <a:p>
            <a:endParaRPr lang="en-US" sz="1800" dirty="0">
              <a:solidFill>
                <a:srgbClr val="202122"/>
              </a:solidFill>
            </a:endParaRPr>
          </a:p>
          <a:p>
            <a:r>
              <a:rPr lang="en-US" sz="1800" b="0" i="0" dirty="0">
                <a:solidFill>
                  <a:srgbClr val="202122"/>
                </a:solidFill>
                <a:effectLst/>
              </a:rPr>
              <a:t>Adopting a reference architecture within an organization accelerates delivery through the </a:t>
            </a:r>
            <a:r>
              <a:rPr lang="en-US" b="1" dirty="0">
                <a:solidFill>
                  <a:srgbClr val="0645AD"/>
                </a:solidFill>
              </a:rPr>
              <a:t>re-use of an effective solution</a:t>
            </a:r>
            <a:r>
              <a:rPr lang="en-US" sz="1800" b="0" i="0" dirty="0">
                <a:solidFill>
                  <a:srgbClr val="202122"/>
                </a:solidFill>
                <a:effectLst/>
              </a:rPr>
              <a:t> and provides a basis for governance to ensure the consistency and applicability of technology use within an organization</a:t>
            </a:r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86B177-4889-44DC-A7C5-5373A015AA93}"/>
              </a:ext>
            </a:extLst>
          </p:cNvPr>
          <p:cNvSpPr txBox="1"/>
          <p:nvPr/>
        </p:nvSpPr>
        <p:spPr>
          <a:xfrm>
            <a:off x="702129" y="3289756"/>
            <a:ext cx="20201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Source: </a:t>
            </a:r>
            <a:r>
              <a:rPr lang="en-CA" sz="800" dirty="0">
                <a:hlinkClick r:id="rId2"/>
              </a:rPr>
              <a:t>Reference architecture - Wikipedia</a:t>
            </a:r>
            <a:r>
              <a:rPr lang="en-US" sz="800" dirty="0"/>
              <a:t>  </a:t>
            </a:r>
            <a:endParaRPr lang="en-CA" sz="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1786D0-110B-43E9-BEF2-4C0CE73DE248}"/>
              </a:ext>
            </a:extLst>
          </p:cNvPr>
          <p:cNvSpPr/>
          <p:nvPr/>
        </p:nvSpPr>
        <p:spPr>
          <a:xfrm>
            <a:off x="6159138" y="3836075"/>
            <a:ext cx="5179723" cy="2630674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85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9648E4-000B-461B-BB86-EFCE6658158A}"/>
              </a:ext>
            </a:extLst>
          </p:cNvPr>
          <p:cNvSpPr txBox="1"/>
          <p:nvPr/>
        </p:nvSpPr>
        <p:spPr>
          <a:xfrm>
            <a:off x="6173793" y="3988475"/>
            <a:ext cx="512696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02124"/>
                </a:solidFill>
                <a:effectLst/>
              </a:rPr>
              <a:t>A reference architecture is </a:t>
            </a:r>
            <a:r>
              <a:rPr lang="en-US" b="1" dirty="0">
                <a:solidFill>
                  <a:srgbClr val="0645AD"/>
                </a:solidFill>
              </a:rPr>
              <a:t>a generic architecture </a:t>
            </a:r>
            <a:r>
              <a:rPr lang="en-US" i="0" dirty="0">
                <a:solidFill>
                  <a:srgbClr val="202124"/>
                </a:solidFill>
                <a:effectLst/>
              </a:rPr>
              <a:t>that provides </a:t>
            </a:r>
            <a:r>
              <a:rPr lang="en-US" b="1" dirty="0">
                <a:solidFill>
                  <a:srgbClr val="0645AD"/>
                </a:solidFill>
              </a:rPr>
              <a:t>guidelines and options </a:t>
            </a:r>
            <a:r>
              <a:rPr lang="en-US" i="0" dirty="0">
                <a:solidFill>
                  <a:srgbClr val="202124"/>
                </a:solidFill>
                <a:effectLst/>
              </a:rPr>
              <a:t>for making decisions in the development of more specific architectures and the implementation of solutions. </a:t>
            </a:r>
          </a:p>
          <a:p>
            <a:endParaRPr lang="en-US" b="0" dirty="0">
              <a:solidFill>
                <a:srgbClr val="202124"/>
              </a:solidFill>
            </a:endParaRPr>
          </a:p>
          <a:p>
            <a:r>
              <a:rPr lang="en-US" b="0" i="0" dirty="0">
                <a:solidFill>
                  <a:srgbClr val="202124"/>
                </a:solidFill>
                <a:effectLst/>
              </a:rPr>
              <a:t>A reference architecture can be at any point of the architecture continuum.</a:t>
            </a:r>
            <a:endParaRPr lang="en-CA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4C8CA52-24B3-48B2-BCC8-FA8A7C5693E1}"/>
              </a:ext>
            </a:extLst>
          </p:cNvPr>
          <p:cNvSpPr txBox="1"/>
          <p:nvPr/>
        </p:nvSpPr>
        <p:spPr>
          <a:xfrm>
            <a:off x="6172200" y="6228530"/>
            <a:ext cx="1898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</a:t>
            </a:r>
            <a:r>
              <a:rPr lang="en-CA" sz="800" dirty="0">
                <a:hlinkClick r:id="rId3"/>
              </a:rPr>
              <a:t>http://www.opengroup.org</a:t>
            </a:r>
            <a:r>
              <a:rPr lang="en-CA" sz="800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5A74CE-F5CC-4AC8-9740-4708F2A4B20D}"/>
              </a:ext>
            </a:extLst>
          </p:cNvPr>
          <p:cNvSpPr txBox="1"/>
          <p:nvPr/>
        </p:nvSpPr>
        <p:spPr>
          <a:xfrm>
            <a:off x="759088" y="3976020"/>
            <a:ext cx="506475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Documented </a:t>
            </a:r>
            <a:r>
              <a:rPr lang="en-US" b="1" dirty="0">
                <a:solidFill>
                  <a:srgbClr val="0645AD"/>
                </a:solidFill>
              </a:rPr>
              <a:t>best practices </a:t>
            </a:r>
            <a:r>
              <a:rPr lang="en-US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that help solution delivery teams make effective design and technology choices. The purpose of a reference architecture is to increase </a:t>
            </a:r>
            <a:r>
              <a:rPr lang="en-US" dirty="0">
                <a:solidFill>
                  <a:srgbClr val="0645AD"/>
                </a:solidFill>
              </a:rPr>
              <a:t>standards adoption</a:t>
            </a:r>
            <a:r>
              <a:rPr lang="en-US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, speed </a:t>
            </a:r>
            <a:r>
              <a:rPr lang="en-US" dirty="0">
                <a:solidFill>
                  <a:srgbClr val="0645AD"/>
                </a:solidFill>
              </a:rPr>
              <a:t>time-to-market</a:t>
            </a:r>
            <a:r>
              <a:rPr lang="en-US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 and advance toward target-state architecture.</a:t>
            </a:r>
            <a:endParaRPr lang="en-CA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AA13E8-D0A6-4F09-9D2C-0DE685C0A45F}"/>
              </a:ext>
            </a:extLst>
          </p:cNvPr>
          <p:cNvSpPr txBox="1"/>
          <p:nvPr/>
        </p:nvSpPr>
        <p:spPr>
          <a:xfrm>
            <a:off x="670861" y="6228530"/>
            <a:ext cx="1898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</a:t>
            </a:r>
            <a:r>
              <a:rPr lang="en-CA" sz="800" dirty="0"/>
              <a:t>Gartner </a:t>
            </a:r>
          </a:p>
        </p:txBody>
      </p:sp>
    </p:spTree>
    <p:extLst>
      <p:ext uri="{BB962C8B-B14F-4D97-AF65-F5344CB8AC3E}">
        <p14:creationId xmlns:p14="http://schemas.microsoft.com/office/powerpoint/2010/main" val="127972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6283c30346463730a8e5b325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503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Aharoni</vt:lpstr>
      <vt:lpstr>Arial</vt:lpstr>
      <vt:lpstr>Calibri</vt:lpstr>
      <vt:lpstr>Calibri Light</vt:lpstr>
      <vt:lpstr>Linux Libertine</vt:lpstr>
      <vt:lpstr>Segoe UI</vt:lpstr>
      <vt:lpstr>Office Theme</vt:lpstr>
      <vt:lpstr>Exemplar and reference architectures</vt:lpstr>
      <vt:lpstr>PowerPoint Presentation</vt:lpstr>
      <vt:lpstr>PowerPoint Presentation</vt:lpstr>
      <vt:lpstr>Repository Template per Exemplar or Reference Architecture </vt:lpstr>
      <vt:lpstr>Example of Repository Template per Exemplar or Reference Architecture </vt:lpstr>
      <vt:lpstr>Reference Architecture … Defined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Exemplar and reference architectures</dc:title>
  <dc:creator>Pushelberg, Floyd</dc:creator>
  <cp:lastModifiedBy>Pushelberg, Floyd</cp:lastModifiedBy>
  <cp:revision>14</cp:revision>
  <dcterms:created xsi:type="dcterms:W3CDTF">2022-05-17T12:57:02Z</dcterms:created>
  <dcterms:modified xsi:type="dcterms:W3CDTF">2022-05-17T15:45:07Z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515d617-256d-4284-aedb-1064be1c4b48_Enabled">
    <vt:lpwstr>true</vt:lpwstr>
  </property>
  <property fmtid="{D5CDD505-2E9C-101B-9397-08002B2CF9AE}" pid="3" name="MSIP_Label_3515d617-256d-4284-aedb-1064be1c4b48_SetDate">
    <vt:lpwstr>2022-05-17T12:58:08Z</vt:lpwstr>
  </property>
  <property fmtid="{D5CDD505-2E9C-101B-9397-08002B2CF9AE}" pid="4" name="MSIP_Label_3515d617-256d-4284-aedb-1064be1c4b48_Method">
    <vt:lpwstr>Privileged</vt:lpwstr>
  </property>
  <property fmtid="{D5CDD505-2E9C-101B-9397-08002B2CF9AE}" pid="5" name="MSIP_Label_3515d617-256d-4284-aedb-1064be1c4b48_Name">
    <vt:lpwstr>3515d617-256d-4284-aedb-1064be1c4b48</vt:lpwstr>
  </property>
  <property fmtid="{D5CDD505-2E9C-101B-9397-08002B2CF9AE}" pid="6" name="MSIP_Label_3515d617-256d-4284-aedb-1064be1c4b48_SiteId">
    <vt:lpwstr>6397df10-4595-4047-9c4f-03311282152b</vt:lpwstr>
  </property>
  <property fmtid="{D5CDD505-2E9C-101B-9397-08002B2CF9AE}" pid="7" name="MSIP_Label_3515d617-256d-4284-aedb-1064be1c4b48_ActionId">
    <vt:lpwstr>956f7ba6-5820-41c2-ad74-48195ced2c40</vt:lpwstr>
  </property>
  <property fmtid="{D5CDD505-2E9C-101B-9397-08002B2CF9AE}" pid="8" name="MSIP_Label_3515d617-256d-4284-aedb-1064be1c4b48_ContentBits">
    <vt:lpwstr>0</vt:lpwstr>
  </property>
</Properties>
</file>