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9144000" cy="51435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58" autoAdjust="0"/>
  </p:normalViewPr>
  <p:slideViewPr>
    <p:cSldViewPr>
      <p:cViewPr varScale="1">
        <p:scale>
          <a:sx n="79" d="100"/>
          <a:sy n="79" d="100"/>
        </p:scale>
        <p:origin x="920"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F408CB4B-CF71-40DB-8E02-CCE96AE36153}" type="datetimeFigureOut">
              <a:rPr lang="en-CA" smtClean="0"/>
              <a:t>2023-01-23</a:t>
            </a:fld>
            <a:endParaRPr lang="en-CA"/>
          </a:p>
        </p:txBody>
      </p:sp>
      <p:sp>
        <p:nvSpPr>
          <p:cNvPr id="4" name="Slide Image Placeholder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D5C6BF91-1C35-4E93-9C2F-1CB1AB764106}" type="slidenum">
              <a:rPr lang="en-CA" smtClean="0"/>
              <a:t>‹#›</a:t>
            </a:fld>
            <a:endParaRPr lang="en-CA"/>
          </a:p>
        </p:txBody>
      </p:sp>
    </p:spTree>
    <p:extLst>
      <p:ext uri="{BB962C8B-B14F-4D97-AF65-F5344CB8AC3E}">
        <p14:creationId xmlns:p14="http://schemas.microsoft.com/office/powerpoint/2010/main" val="4030877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5C6BF91-1C35-4E93-9C2F-1CB1AB764106}" type="slidenum">
              <a:rPr lang="en-CA" smtClean="0"/>
              <a:t>4</a:t>
            </a:fld>
            <a:endParaRPr lang="en-CA"/>
          </a:p>
        </p:txBody>
      </p:sp>
    </p:spTree>
    <p:extLst>
      <p:ext uri="{BB962C8B-B14F-4D97-AF65-F5344CB8AC3E}">
        <p14:creationId xmlns:p14="http://schemas.microsoft.com/office/powerpoint/2010/main" val="3799075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5C6BF91-1C35-4E93-9C2F-1CB1AB764106}" type="slidenum">
              <a:rPr lang="en-CA" smtClean="0"/>
              <a:t>10</a:t>
            </a:fld>
            <a:endParaRPr lang="en-CA"/>
          </a:p>
        </p:txBody>
      </p:sp>
    </p:spTree>
    <p:extLst>
      <p:ext uri="{BB962C8B-B14F-4D97-AF65-F5344CB8AC3E}">
        <p14:creationId xmlns:p14="http://schemas.microsoft.com/office/powerpoint/2010/main" val="32889069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228106" y="371695"/>
            <a:ext cx="3466899" cy="2200816"/>
          </a:xfrm>
          <a:prstGeom prst="rect">
            <a:avLst/>
          </a:prstGeom>
        </p:spPr>
      </p:pic>
      <p:pic>
        <p:nvPicPr>
          <p:cNvPr id="17" name="bg object 17"/>
          <p:cNvPicPr/>
          <p:nvPr/>
        </p:nvPicPr>
        <p:blipFill>
          <a:blip r:embed="rId3" cstate="print"/>
          <a:stretch>
            <a:fillRect/>
          </a:stretch>
        </p:blipFill>
        <p:spPr>
          <a:xfrm>
            <a:off x="1216152" y="2866644"/>
            <a:ext cx="2033015" cy="1354835"/>
          </a:xfrm>
          <a:prstGeom prst="rect">
            <a:avLst/>
          </a:prstGeom>
        </p:spPr>
      </p:pic>
      <p:sp>
        <p:nvSpPr>
          <p:cNvPr id="2" name="Holder 2"/>
          <p:cNvSpPr>
            <a:spLocks noGrp="1"/>
          </p:cNvSpPr>
          <p:nvPr>
            <p:ph type="ctrTitle"/>
          </p:nvPr>
        </p:nvSpPr>
        <p:spPr>
          <a:xfrm>
            <a:off x="449505" y="124278"/>
            <a:ext cx="476250" cy="3836035"/>
          </a:xfrm>
          <a:prstGeom prst="rect">
            <a:avLst/>
          </a:prstGeom>
        </p:spPr>
        <p:txBody>
          <a:bodyPr wrap="square" lIns="0" tIns="0" rIns="0" bIns="0">
            <a:spAutoFit/>
          </a:bodyPr>
          <a:lstStyle>
            <a:lvl1pPr>
              <a:defRPr sz="2800" b="1" i="0">
                <a:solidFill>
                  <a:srgbClr val="001F5F"/>
                </a:solidFill>
                <a:latin typeface="Arial"/>
                <a:cs typeface="Arial"/>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sz="1700" b="0" i="0">
                <a:solidFill>
                  <a:srgbClr val="393939"/>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01F5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700" b="0" i="0">
                <a:solidFill>
                  <a:srgbClr val="393939"/>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01F5F"/>
                </a:solidFill>
                <a:latin typeface="Arial"/>
                <a:cs typeface="Arial"/>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01F5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73259" y="92180"/>
            <a:ext cx="8316092" cy="1216253"/>
          </a:xfrm>
          <a:prstGeom prst="rect">
            <a:avLst/>
          </a:prstGeom>
        </p:spPr>
        <p:txBody>
          <a:bodyPr wrap="square" lIns="0" tIns="0" rIns="0" bIns="0">
            <a:spAutoFit/>
          </a:bodyPr>
          <a:lstStyle>
            <a:lvl1pPr>
              <a:defRPr sz="2800" b="1" i="0">
                <a:solidFill>
                  <a:srgbClr val="001F5F"/>
                </a:solidFill>
                <a:latin typeface="Arial"/>
                <a:cs typeface="Arial"/>
              </a:defRPr>
            </a:lvl1pPr>
          </a:lstStyle>
          <a:p>
            <a:endParaRPr/>
          </a:p>
        </p:txBody>
      </p:sp>
      <p:sp>
        <p:nvSpPr>
          <p:cNvPr id="3" name="Holder 3"/>
          <p:cNvSpPr>
            <a:spLocks noGrp="1"/>
          </p:cNvSpPr>
          <p:nvPr>
            <p:ph type="body" idx="1"/>
          </p:nvPr>
        </p:nvSpPr>
        <p:spPr>
          <a:xfrm>
            <a:off x="285884" y="1348021"/>
            <a:ext cx="5853430" cy="3419475"/>
          </a:xfrm>
          <a:prstGeom prst="rect">
            <a:avLst/>
          </a:prstGeom>
        </p:spPr>
        <p:txBody>
          <a:bodyPr wrap="square" lIns="0" tIns="0" rIns="0" bIns="0">
            <a:spAutoFit/>
          </a:bodyPr>
          <a:lstStyle>
            <a:lvl1pPr>
              <a:defRPr sz="1700" b="0" i="0">
                <a:solidFill>
                  <a:srgbClr val="393939"/>
                </a:solidFill>
                <a:latin typeface="Arial"/>
                <a:cs typeface="Aria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1/23/2023</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4.xml"/><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40.png"/><Relationship Id="rId2" Type="http://schemas.openxmlformats.org/officeDocument/2006/relationships/image" Target="../media/image33.jpg"/><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png"/><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 Id="rId5" Type="http://schemas.openxmlformats.org/officeDocument/2006/relationships/hyperlink" Target="https://bold.expert/depression-worsening-among-girls/" TargetMode="External"/><Relationship Id="rId4" Type="http://schemas.openxmlformats.org/officeDocument/2006/relationships/hyperlink" Target="http://bold.expert/blaming-smartphones-but-missing-the-point/"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png"/><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5.xml"/><Relationship Id="rId6" Type="http://schemas.openxmlformats.org/officeDocument/2006/relationships/image" Target="../media/image53.jpg"/><Relationship Id="rId5" Type="http://schemas.openxmlformats.org/officeDocument/2006/relationships/image" Target="../media/image52.png"/><Relationship Id="rId4" Type="http://schemas.openxmlformats.org/officeDocument/2006/relationships/image" Target="../media/image51.jpg"/></Relationships>
</file>

<file path=ppt/slides/_rels/slide27.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jpg"/></Relationships>
</file>

<file path=ppt/slides/_rels/slide2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commonsense.org/"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64.jpg"/><Relationship Id="rId3" Type="http://schemas.openxmlformats.org/officeDocument/2006/relationships/image" Target="../media/image61.png"/><Relationship Id="rId7" Type="http://schemas.openxmlformats.org/officeDocument/2006/relationships/image" Target="../media/image63.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2.jpg"/><Relationship Id="rId5" Type="http://schemas.openxmlformats.org/officeDocument/2006/relationships/hyperlink" Target="https://adaptlab.org/" TargetMode="External"/><Relationship Id="rId4" Type="http://schemas.openxmlformats.org/officeDocument/2006/relationships/hyperlink" Target="mailto:codgers@uci.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6063" y="796300"/>
            <a:ext cx="6304915" cy="1367155"/>
          </a:xfrm>
          <a:prstGeom prst="rect">
            <a:avLst/>
          </a:prstGeom>
        </p:spPr>
        <p:txBody>
          <a:bodyPr vert="horz" wrap="square" lIns="0" tIns="13335" rIns="0" bIns="0" rtlCol="0">
            <a:spAutoFit/>
          </a:bodyPr>
          <a:lstStyle/>
          <a:p>
            <a:pPr marL="12700" marR="5080">
              <a:lnSpc>
                <a:spcPct val="100000"/>
              </a:lnSpc>
              <a:spcBef>
                <a:spcPts val="105"/>
              </a:spcBef>
            </a:pPr>
            <a:r>
              <a:rPr sz="4400" spc="-150" dirty="0"/>
              <a:t>Social</a:t>
            </a:r>
            <a:r>
              <a:rPr sz="4400" spc="-160" dirty="0"/>
              <a:t> </a:t>
            </a:r>
            <a:r>
              <a:rPr sz="4400" spc="-60" dirty="0"/>
              <a:t>Media</a:t>
            </a:r>
            <a:r>
              <a:rPr sz="4400" spc="-245" dirty="0"/>
              <a:t> </a:t>
            </a:r>
            <a:r>
              <a:rPr sz="4400" dirty="0"/>
              <a:t>Use</a:t>
            </a:r>
            <a:r>
              <a:rPr sz="4400" spc="-204" dirty="0"/>
              <a:t> </a:t>
            </a:r>
            <a:r>
              <a:rPr sz="4400" spc="-229" dirty="0"/>
              <a:t>Among </a:t>
            </a:r>
            <a:r>
              <a:rPr sz="4400" spc="-120" dirty="0"/>
              <a:t>Adolescents</a:t>
            </a:r>
            <a:endParaRPr sz="4400" dirty="0"/>
          </a:p>
        </p:txBody>
      </p:sp>
      <p:sp>
        <p:nvSpPr>
          <p:cNvPr id="3" name="object 3"/>
          <p:cNvSpPr txBox="1"/>
          <p:nvPr/>
        </p:nvSpPr>
        <p:spPr>
          <a:xfrm>
            <a:off x="655769" y="2599813"/>
            <a:ext cx="4086860" cy="817880"/>
          </a:xfrm>
          <a:prstGeom prst="rect">
            <a:avLst/>
          </a:prstGeom>
        </p:spPr>
        <p:txBody>
          <a:bodyPr vert="horz" wrap="square" lIns="0" tIns="113665" rIns="0" bIns="0" rtlCol="0">
            <a:spAutoFit/>
          </a:bodyPr>
          <a:lstStyle/>
          <a:p>
            <a:pPr marL="12700">
              <a:lnSpc>
                <a:spcPct val="100000"/>
              </a:lnSpc>
              <a:spcBef>
                <a:spcPts val="895"/>
              </a:spcBef>
            </a:pPr>
            <a:r>
              <a:rPr sz="2800" b="1" i="1" dirty="0">
                <a:solidFill>
                  <a:srgbClr val="252525"/>
                </a:solidFill>
                <a:latin typeface="Segoe UI"/>
                <a:cs typeface="Segoe UI"/>
              </a:rPr>
              <a:t>Candice</a:t>
            </a:r>
            <a:r>
              <a:rPr sz="2800" b="1" i="1" spc="-70" dirty="0">
                <a:solidFill>
                  <a:srgbClr val="252525"/>
                </a:solidFill>
                <a:latin typeface="Segoe UI"/>
                <a:cs typeface="Segoe UI"/>
              </a:rPr>
              <a:t> </a:t>
            </a:r>
            <a:r>
              <a:rPr sz="2800" b="1" i="1" dirty="0">
                <a:solidFill>
                  <a:srgbClr val="252525"/>
                </a:solidFill>
                <a:latin typeface="Segoe UI"/>
                <a:cs typeface="Segoe UI"/>
              </a:rPr>
              <a:t>L.</a:t>
            </a:r>
            <a:r>
              <a:rPr sz="2800" b="1" i="1" spc="-55" dirty="0">
                <a:solidFill>
                  <a:srgbClr val="252525"/>
                </a:solidFill>
                <a:latin typeface="Segoe UI"/>
                <a:cs typeface="Segoe UI"/>
              </a:rPr>
              <a:t> </a:t>
            </a:r>
            <a:r>
              <a:rPr sz="2800" b="1" i="1" spc="-10" dirty="0">
                <a:solidFill>
                  <a:srgbClr val="252525"/>
                </a:solidFill>
                <a:latin typeface="Segoe UI"/>
                <a:cs typeface="Segoe UI"/>
              </a:rPr>
              <a:t>Odgers</a:t>
            </a:r>
            <a:endParaRPr sz="2800" dirty="0">
              <a:latin typeface="Segoe UI"/>
              <a:cs typeface="Segoe UI"/>
            </a:endParaRPr>
          </a:p>
          <a:p>
            <a:pPr marL="12700">
              <a:lnSpc>
                <a:spcPct val="100000"/>
              </a:lnSpc>
              <a:spcBef>
                <a:spcPts val="400"/>
              </a:spcBef>
            </a:pPr>
            <a:r>
              <a:rPr sz="1400" dirty="0">
                <a:solidFill>
                  <a:srgbClr val="252525"/>
                </a:solidFill>
                <a:latin typeface="Segoe UI"/>
                <a:cs typeface="Segoe UI"/>
              </a:rPr>
              <a:t>Canada</a:t>
            </a:r>
            <a:r>
              <a:rPr sz="1400" spc="-30" dirty="0">
                <a:solidFill>
                  <a:srgbClr val="252525"/>
                </a:solidFill>
                <a:latin typeface="Segoe UI"/>
                <a:cs typeface="Segoe UI"/>
              </a:rPr>
              <a:t> </a:t>
            </a:r>
            <a:r>
              <a:rPr sz="1400" dirty="0">
                <a:solidFill>
                  <a:srgbClr val="252525"/>
                </a:solidFill>
                <a:latin typeface="Segoe UI"/>
                <a:cs typeface="Segoe UI"/>
              </a:rPr>
              <a:t>at</a:t>
            </a:r>
            <a:r>
              <a:rPr sz="1400" spc="-15" dirty="0">
                <a:solidFill>
                  <a:srgbClr val="252525"/>
                </a:solidFill>
                <a:latin typeface="Segoe UI"/>
                <a:cs typeface="Segoe UI"/>
              </a:rPr>
              <a:t> </a:t>
            </a:r>
            <a:r>
              <a:rPr sz="1400" dirty="0">
                <a:solidFill>
                  <a:srgbClr val="252525"/>
                </a:solidFill>
                <a:latin typeface="Segoe UI"/>
                <a:cs typeface="Segoe UI"/>
              </a:rPr>
              <a:t>the</a:t>
            </a:r>
            <a:r>
              <a:rPr sz="1400" spc="-15" dirty="0">
                <a:solidFill>
                  <a:srgbClr val="252525"/>
                </a:solidFill>
                <a:latin typeface="Segoe UI"/>
                <a:cs typeface="Segoe UI"/>
              </a:rPr>
              <a:t> </a:t>
            </a:r>
            <a:r>
              <a:rPr sz="1400" dirty="0">
                <a:solidFill>
                  <a:srgbClr val="252525"/>
                </a:solidFill>
                <a:latin typeface="Segoe UI"/>
                <a:cs typeface="Segoe UI"/>
              </a:rPr>
              <a:t>Cutting</a:t>
            </a:r>
            <a:r>
              <a:rPr sz="1400" spc="-30" dirty="0">
                <a:solidFill>
                  <a:srgbClr val="252525"/>
                </a:solidFill>
                <a:latin typeface="Segoe UI"/>
                <a:cs typeface="Segoe UI"/>
              </a:rPr>
              <a:t> </a:t>
            </a:r>
            <a:r>
              <a:rPr sz="1400" dirty="0">
                <a:solidFill>
                  <a:srgbClr val="252525"/>
                </a:solidFill>
                <a:latin typeface="Segoe UI"/>
                <a:cs typeface="Segoe UI"/>
              </a:rPr>
              <a:t>Edge of</a:t>
            </a:r>
            <a:r>
              <a:rPr sz="1400" spc="-20" dirty="0">
                <a:solidFill>
                  <a:srgbClr val="252525"/>
                </a:solidFill>
                <a:latin typeface="Segoe UI"/>
                <a:cs typeface="Segoe UI"/>
              </a:rPr>
              <a:t> </a:t>
            </a:r>
            <a:r>
              <a:rPr sz="1400" dirty="0">
                <a:solidFill>
                  <a:srgbClr val="252525"/>
                </a:solidFill>
                <a:latin typeface="Segoe UI"/>
                <a:cs typeface="Segoe UI"/>
              </a:rPr>
              <a:t>Innovation,</a:t>
            </a:r>
            <a:r>
              <a:rPr sz="1400" spc="-25" dirty="0">
                <a:solidFill>
                  <a:srgbClr val="252525"/>
                </a:solidFill>
                <a:latin typeface="Segoe UI"/>
                <a:cs typeface="Segoe UI"/>
              </a:rPr>
              <a:t> </a:t>
            </a:r>
            <a:r>
              <a:rPr sz="1400" dirty="0">
                <a:solidFill>
                  <a:srgbClr val="252525"/>
                </a:solidFill>
                <a:latin typeface="Segoe UI"/>
                <a:cs typeface="Segoe UI"/>
              </a:rPr>
              <a:t>Feb</a:t>
            </a:r>
            <a:r>
              <a:rPr sz="1400" spc="10" dirty="0">
                <a:solidFill>
                  <a:srgbClr val="252525"/>
                </a:solidFill>
                <a:latin typeface="Segoe UI"/>
                <a:cs typeface="Segoe UI"/>
              </a:rPr>
              <a:t> </a:t>
            </a:r>
            <a:r>
              <a:rPr sz="1400" spc="-20" dirty="0">
                <a:solidFill>
                  <a:srgbClr val="252525"/>
                </a:solidFill>
                <a:latin typeface="Segoe UI"/>
                <a:cs typeface="Segoe UI"/>
              </a:rPr>
              <a:t>2023</a:t>
            </a:r>
            <a:endParaRPr sz="1400" dirty="0">
              <a:latin typeface="Segoe UI"/>
              <a:cs typeface="Segoe UI"/>
            </a:endParaRPr>
          </a:p>
        </p:txBody>
      </p:sp>
      <p:grpSp>
        <p:nvGrpSpPr>
          <p:cNvPr id="7" name="Group 6" descr="University of California, Irvine">
            <a:extLst>
              <a:ext uri="{FF2B5EF4-FFF2-40B4-BE49-F238E27FC236}">
                <a16:creationId xmlns:a16="http://schemas.microsoft.com/office/drawing/2014/main" id="{FE117364-52AA-4844-ABD2-732D685E6B16}"/>
              </a:ext>
            </a:extLst>
          </p:cNvPr>
          <p:cNvGrpSpPr/>
          <p:nvPr/>
        </p:nvGrpSpPr>
        <p:grpSpPr>
          <a:xfrm>
            <a:off x="0" y="4405884"/>
            <a:ext cx="9144000" cy="737870"/>
            <a:chOff x="0" y="4405884"/>
            <a:chExt cx="9144000" cy="737870"/>
          </a:xfrm>
        </p:grpSpPr>
        <p:sp>
          <p:nvSpPr>
            <p:cNvPr id="5" name="object 5"/>
            <p:cNvSpPr/>
            <p:nvPr/>
          </p:nvSpPr>
          <p:spPr>
            <a:xfrm>
              <a:off x="0" y="4405884"/>
              <a:ext cx="9144000" cy="737870"/>
            </a:xfrm>
            <a:custGeom>
              <a:avLst/>
              <a:gdLst/>
              <a:ahLst/>
              <a:cxnLst/>
              <a:rect l="l" t="t" r="r" b="b"/>
              <a:pathLst>
                <a:path w="9144000" h="737870">
                  <a:moveTo>
                    <a:pt x="9144000" y="0"/>
                  </a:moveTo>
                  <a:lnTo>
                    <a:pt x="0" y="0"/>
                  </a:lnTo>
                  <a:lnTo>
                    <a:pt x="0" y="737615"/>
                  </a:lnTo>
                  <a:lnTo>
                    <a:pt x="9144000" y="737615"/>
                  </a:lnTo>
                  <a:lnTo>
                    <a:pt x="9144000" y="0"/>
                  </a:lnTo>
                  <a:close/>
                </a:path>
              </a:pathLst>
            </a:custGeom>
            <a:solidFill>
              <a:srgbClr val="001F5F"/>
            </a:solidFill>
          </p:spPr>
          <p:txBody>
            <a:bodyPr wrap="square" lIns="0" tIns="0" rIns="0" bIns="0" rtlCol="0"/>
            <a:lstStyle/>
            <a:p>
              <a:endParaRPr/>
            </a:p>
          </p:txBody>
        </p:sp>
        <p:pic>
          <p:nvPicPr>
            <p:cNvPr id="6" name="object 6" descr="University of California, Irvine"/>
            <p:cNvPicPr/>
            <p:nvPr/>
          </p:nvPicPr>
          <p:blipFill>
            <a:blip r:embed="rId2" cstate="print"/>
            <a:stretch>
              <a:fillRect/>
            </a:stretch>
          </p:blipFill>
          <p:spPr>
            <a:xfrm>
              <a:off x="387095" y="4625340"/>
              <a:ext cx="4625327" cy="280415"/>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nvPr>
        </p:nvSpPr>
        <p:spPr>
          <a:prstGeom prst="rect">
            <a:avLst/>
          </a:prstGeom>
        </p:spPr>
        <p:txBody>
          <a:bodyPr vert="horz" wrap="square" lIns="0" tIns="160543" rIns="0" bIns="0" rtlCol="0">
            <a:spAutoFit/>
          </a:bodyPr>
          <a:lstStyle/>
          <a:p>
            <a:pPr marL="1795145">
              <a:lnSpc>
                <a:spcPct val="100000"/>
              </a:lnSpc>
              <a:spcBef>
                <a:spcPts val="95"/>
              </a:spcBef>
            </a:pPr>
            <a:r>
              <a:rPr sz="4000" b="0" dirty="0">
                <a:solidFill>
                  <a:srgbClr val="000000"/>
                </a:solidFill>
                <a:latin typeface="Arial"/>
                <a:cs typeface="Arial"/>
              </a:rPr>
              <a:t>Population</a:t>
            </a:r>
            <a:r>
              <a:rPr sz="4000" b="0" spc="-105" dirty="0">
                <a:solidFill>
                  <a:srgbClr val="000000"/>
                </a:solidFill>
                <a:latin typeface="Arial"/>
                <a:cs typeface="Arial"/>
              </a:rPr>
              <a:t> </a:t>
            </a:r>
            <a:r>
              <a:rPr sz="4000" b="0" dirty="0">
                <a:solidFill>
                  <a:srgbClr val="000000"/>
                </a:solidFill>
                <a:latin typeface="Arial"/>
                <a:cs typeface="Arial"/>
              </a:rPr>
              <a:t>vs.</a:t>
            </a:r>
            <a:r>
              <a:rPr sz="4000" b="0" spc="-140" dirty="0">
                <a:solidFill>
                  <a:srgbClr val="000000"/>
                </a:solidFill>
                <a:latin typeface="Arial"/>
                <a:cs typeface="Arial"/>
              </a:rPr>
              <a:t> </a:t>
            </a:r>
            <a:r>
              <a:rPr sz="4000" b="0" spc="-10" dirty="0">
                <a:solidFill>
                  <a:srgbClr val="000000"/>
                </a:solidFill>
                <a:latin typeface="Arial"/>
                <a:cs typeface="Arial"/>
              </a:rPr>
              <a:t>Person</a:t>
            </a:r>
            <a:endParaRPr sz="4000">
              <a:latin typeface="Arial"/>
              <a:cs typeface="Arial"/>
            </a:endParaRPr>
          </a:p>
        </p:txBody>
      </p:sp>
      <p:grpSp>
        <p:nvGrpSpPr>
          <p:cNvPr id="2" name="object 2" descr="Left. Magnifying glass focuses on symbol of person in red in foreground and significant symbol of people in white background. &#10;&#10;Middle. Using MLM we can ask both &quot;who&quot; and &quot;when&quot; questions.&#10;&#10;Right. Level 2: Between Person. Person 1, Person 2, ... Person 200. Assessment 1 to 5. Level 1: Within Person."/>
          <p:cNvGrpSpPr/>
          <p:nvPr/>
        </p:nvGrpSpPr>
        <p:grpSpPr>
          <a:xfrm>
            <a:off x="0" y="1016508"/>
            <a:ext cx="9144000" cy="3110865"/>
            <a:chOff x="0" y="1016508"/>
            <a:chExt cx="9144000" cy="3110865"/>
          </a:xfrm>
        </p:grpSpPr>
        <p:pic>
          <p:nvPicPr>
            <p:cNvPr id="3" name="object 3"/>
            <p:cNvPicPr/>
            <p:nvPr/>
          </p:nvPicPr>
          <p:blipFill>
            <a:blip r:embed="rId3" cstate="print"/>
            <a:stretch>
              <a:fillRect/>
            </a:stretch>
          </p:blipFill>
          <p:spPr>
            <a:xfrm>
              <a:off x="0" y="1016508"/>
              <a:ext cx="5448299" cy="3110483"/>
            </a:xfrm>
            <a:prstGeom prst="rect">
              <a:avLst/>
            </a:prstGeom>
          </p:spPr>
        </p:pic>
        <p:pic>
          <p:nvPicPr>
            <p:cNvPr id="4" name="object 4"/>
            <p:cNvPicPr/>
            <p:nvPr/>
          </p:nvPicPr>
          <p:blipFill>
            <a:blip r:embed="rId4" cstate="print"/>
            <a:stretch>
              <a:fillRect/>
            </a:stretch>
          </p:blipFill>
          <p:spPr>
            <a:xfrm>
              <a:off x="4067555" y="1266444"/>
              <a:ext cx="5076444" cy="2860547"/>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descr="Study Design. Regional mapping chart from 2015-2017. Population representative of Percentage of Families in Poverty."/>
          <p:cNvGrpSpPr/>
          <p:nvPr/>
        </p:nvGrpSpPr>
        <p:grpSpPr>
          <a:xfrm>
            <a:off x="0" y="940308"/>
            <a:ext cx="8712835" cy="4025265"/>
            <a:chOff x="0" y="940308"/>
            <a:chExt cx="8712835" cy="4025265"/>
          </a:xfrm>
        </p:grpSpPr>
        <p:pic>
          <p:nvPicPr>
            <p:cNvPr id="4" name="object 4"/>
            <p:cNvPicPr/>
            <p:nvPr/>
          </p:nvPicPr>
          <p:blipFill>
            <a:blip r:embed="rId2" cstate="print"/>
            <a:stretch>
              <a:fillRect/>
            </a:stretch>
          </p:blipFill>
          <p:spPr>
            <a:xfrm>
              <a:off x="0" y="952500"/>
              <a:ext cx="7993379" cy="4012691"/>
            </a:xfrm>
            <a:prstGeom prst="rect">
              <a:avLst/>
            </a:prstGeom>
          </p:spPr>
        </p:pic>
        <p:sp>
          <p:nvSpPr>
            <p:cNvPr id="5" name="object 5"/>
            <p:cNvSpPr/>
            <p:nvPr/>
          </p:nvSpPr>
          <p:spPr>
            <a:xfrm>
              <a:off x="3556253" y="953262"/>
              <a:ext cx="5143500" cy="2098675"/>
            </a:xfrm>
            <a:custGeom>
              <a:avLst/>
              <a:gdLst/>
              <a:ahLst/>
              <a:cxnLst/>
              <a:rect l="l" t="t" r="r" b="b"/>
              <a:pathLst>
                <a:path w="5143500" h="2098675">
                  <a:moveTo>
                    <a:pt x="5143500" y="0"/>
                  </a:moveTo>
                  <a:lnTo>
                    <a:pt x="0" y="0"/>
                  </a:lnTo>
                  <a:lnTo>
                    <a:pt x="0" y="2098548"/>
                  </a:lnTo>
                  <a:lnTo>
                    <a:pt x="5143500" y="2098548"/>
                  </a:lnTo>
                  <a:lnTo>
                    <a:pt x="5143500" y="0"/>
                  </a:lnTo>
                  <a:close/>
                </a:path>
              </a:pathLst>
            </a:custGeom>
            <a:solidFill>
              <a:srgbClr val="FFFFFF"/>
            </a:solidFill>
          </p:spPr>
          <p:txBody>
            <a:bodyPr wrap="square" lIns="0" tIns="0" rIns="0" bIns="0" rtlCol="0"/>
            <a:lstStyle/>
            <a:p>
              <a:endParaRPr/>
            </a:p>
          </p:txBody>
        </p:sp>
        <p:sp>
          <p:nvSpPr>
            <p:cNvPr id="6" name="object 6"/>
            <p:cNvSpPr/>
            <p:nvPr/>
          </p:nvSpPr>
          <p:spPr>
            <a:xfrm>
              <a:off x="3556253" y="953262"/>
              <a:ext cx="5143500" cy="2098675"/>
            </a:xfrm>
            <a:custGeom>
              <a:avLst/>
              <a:gdLst/>
              <a:ahLst/>
              <a:cxnLst/>
              <a:rect l="l" t="t" r="r" b="b"/>
              <a:pathLst>
                <a:path w="5143500" h="2098675">
                  <a:moveTo>
                    <a:pt x="0" y="0"/>
                  </a:moveTo>
                  <a:lnTo>
                    <a:pt x="5143500" y="0"/>
                  </a:lnTo>
                  <a:lnTo>
                    <a:pt x="5143500" y="2098548"/>
                  </a:lnTo>
                  <a:lnTo>
                    <a:pt x="0" y="2098548"/>
                  </a:lnTo>
                  <a:lnTo>
                    <a:pt x="0" y="0"/>
                  </a:lnTo>
                  <a:close/>
                </a:path>
              </a:pathLst>
            </a:custGeom>
            <a:ln w="25908">
              <a:solidFill>
                <a:srgbClr val="FFFFFF"/>
              </a:solidFill>
            </a:ln>
          </p:spPr>
          <p:txBody>
            <a:bodyPr wrap="square" lIns="0" tIns="0" rIns="0" bIns="0" rtlCol="0"/>
            <a:lstStyle/>
            <a:p>
              <a:endParaRPr/>
            </a:p>
          </p:txBody>
        </p:sp>
      </p:grpSp>
      <p:sp>
        <p:nvSpPr>
          <p:cNvPr id="2" name="object 2"/>
          <p:cNvSpPr txBox="1">
            <a:spLocks noGrp="1"/>
          </p:cNvSpPr>
          <p:nvPr>
            <p:ph type="title"/>
          </p:nvPr>
        </p:nvSpPr>
        <p:spPr>
          <a:prstGeom prst="rect">
            <a:avLst/>
          </a:prstGeom>
        </p:spPr>
        <p:txBody>
          <a:bodyPr vert="horz" wrap="square" lIns="0" tIns="107577" rIns="0" bIns="0" rtlCol="0">
            <a:spAutoFit/>
          </a:bodyPr>
          <a:lstStyle/>
          <a:p>
            <a:pPr marL="52069">
              <a:lnSpc>
                <a:spcPct val="100000"/>
              </a:lnSpc>
              <a:spcBef>
                <a:spcPts val="100"/>
              </a:spcBef>
            </a:pPr>
            <a:r>
              <a:rPr sz="3600" dirty="0">
                <a:solidFill>
                  <a:srgbClr val="1F487C"/>
                </a:solidFill>
                <a:latin typeface="Garamond"/>
                <a:cs typeface="Garamond"/>
              </a:rPr>
              <a:t>2.</a:t>
            </a:r>
            <a:r>
              <a:rPr sz="3600" spc="-10" dirty="0">
                <a:solidFill>
                  <a:srgbClr val="1F487C"/>
                </a:solidFill>
                <a:latin typeface="Garamond"/>
                <a:cs typeface="Garamond"/>
              </a:rPr>
              <a:t> </a:t>
            </a:r>
            <a:r>
              <a:rPr sz="3600" dirty="0">
                <a:solidFill>
                  <a:srgbClr val="1F487C"/>
                </a:solidFill>
                <a:latin typeface="Garamond"/>
                <a:cs typeface="Garamond"/>
              </a:rPr>
              <a:t>Daily</a:t>
            </a:r>
            <a:r>
              <a:rPr sz="3600" spc="5" dirty="0">
                <a:solidFill>
                  <a:srgbClr val="1F487C"/>
                </a:solidFill>
                <a:latin typeface="Garamond"/>
                <a:cs typeface="Garamond"/>
              </a:rPr>
              <a:t> </a:t>
            </a:r>
            <a:r>
              <a:rPr sz="3600" dirty="0">
                <a:solidFill>
                  <a:srgbClr val="1F487C"/>
                </a:solidFill>
                <a:latin typeface="Garamond"/>
                <a:cs typeface="Garamond"/>
              </a:rPr>
              <a:t>Data via</a:t>
            </a:r>
            <a:r>
              <a:rPr sz="3600" spc="-10" dirty="0">
                <a:solidFill>
                  <a:srgbClr val="1F487C"/>
                </a:solidFill>
                <a:latin typeface="Garamond"/>
                <a:cs typeface="Garamond"/>
              </a:rPr>
              <a:t> </a:t>
            </a:r>
            <a:r>
              <a:rPr sz="3600" dirty="0">
                <a:solidFill>
                  <a:srgbClr val="1F487C"/>
                </a:solidFill>
                <a:latin typeface="Garamond"/>
                <a:cs typeface="Garamond"/>
              </a:rPr>
              <a:t>Mobile</a:t>
            </a:r>
            <a:r>
              <a:rPr sz="3600" spc="10" dirty="0">
                <a:solidFill>
                  <a:srgbClr val="1F487C"/>
                </a:solidFill>
                <a:latin typeface="Garamond"/>
                <a:cs typeface="Garamond"/>
              </a:rPr>
              <a:t> </a:t>
            </a:r>
            <a:r>
              <a:rPr sz="3600" spc="-10" dirty="0">
                <a:solidFill>
                  <a:srgbClr val="1F487C"/>
                </a:solidFill>
                <a:latin typeface="Garamond"/>
                <a:cs typeface="Garamond"/>
              </a:rPr>
              <a:t>Devices</a:t>
            </a:r>
            <a:endParaRPr sz="3600">
              <a:latin typeface="Garamond"/>
              <a:cs typeface="Garamon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descr="Study Design. Regional mapping chart from 2015-2017. Population representative of Percentage of Families in Poverty. Additional variable: daily mobile device usage."/>
          <p:cNvPicPr/>
          <p:nvPr/>
        </p:nvPicPr>
        <p:blipFill>
          <a:blip r:embed="rId2" cstate="print"/>
          <a:stretch>
            <a:fillRect/>
          </a:stretch>
        </p:blipFill>
        <p:spPr>
          <a:xfrm>
            <a:off x="0" y="952500"/>
            <a:ext cx="7993379" cy="4012691"/>
          </a:xfrm>
          <a:prstGeom prst="rect">
            <a:avLst/>
          </a:prstGeom>
        </p:spPr>
      </p:pic>
      <p:sp>
        <p:nvSpPr>
          <p:cNvPr id="2" name="object 2"/>
          <p:cNvSpPr txBox="1">
            <a:spLocks noGrp="1"/>
          </p:cNvSpPr>
          <p:nvPr>
            <p:ph type="title"/>
          </p:nvPr>
        </p:nvSpPr>
        <p:spPr>
          <a:prstGeom prst="rect">
            <a:avLst/>
          </a:prstGeom>
        </p:spPr>
        <p:txBody>
          <a:bodyPr vert="horz" wrap="square" lIns="0" tIns="107577" rIns="0" bIns="0" rtlCol="0">
            <a:spAutoFit/>
          </a:bodyPr>
          <a:lstStyle/>
          <a:p>
            <a:pPr marL="52069">
              <a:lnSpc>
                <a:spcPct val="100000"/>
              </a:lnSpc>
              <a:spcBef>
                <a:spcPts val="100"/>
              </a:spcBef>
            </a:pPr>
            <a:r>
              <a:rPr sz="3600" dirty="0">
                <a:solidFill>
                  <a:srgbClr val="1F487C"/>
                </a:solidFill>
                <a:latin typeface="Garamond"/>
                <a:cs typeface="Garamond"/>
              </a:rPr>
              <a:t>2.</a:t>
            </a:r>
            <a:r>
              <a:rPr sz="3600" spc="-10" dirty="0">
                <a:solidFill>
                  <a:srgbClr val="1F487C"/>
                </a:solidFill>
                <a:latin typeface="Garamond"/>
                <a:cs typeface="Garamond"/>
              </a:rPr>
              <a:t> </a:t>
            </a:r>
            <a:r>
              <a:rPr sz="3600" dirty="0">
                <a:solidFill>
                  <a:srgbClr val="1F487C"/>
                </a:solidFill>
                <a:latin typeface="Garamond"/>
                <a:cs typeface="Garamond"/>
              </a:rPr>
              <a:t>Daily</a:t>
            </a:r>
            <a:r>
              <a:rPr sz="3600" spc="5" dirty="0">
                <a:solidFill>
                  <a:srgbClr val="1F487C"/>
                </a:solidFill>
                <a:latin typeface="Garamond"/>
                <a:cs typeface="Garamond"/>
              </a:rPr>
              <a:t> </a:t>
            </a:r>
            <a:r>
              <a:rPr sz="3600" dirty="0">
                <a:solidFill>
                  <a:srgbClr val="1F487C"/>
                </a:solidFill>
                <a:latin typeface="Garamond"/>
                <a:cs typeface="Garamond"/>
              </a:rPr>
              <a:t>Data via</a:t>
            </a:r>
            <a:r>
              <a:rPr sz="3600" spc="-10" dirty="0">
                <a:solidFill>
                  <a:srgbClr val="1F487C"/>
                </a:solidFill>
                <a:latin typeface="Garamond"/>
                <a:cs typeface="Garamond"/>
              </a:rPr>
              <a:t> </a:t>
            </a:r>
            <a:r>
              <a:rPr sz="3600" dirty="0">
                <a:solidFill>
                  <a:srgbClr val="1F487C"/>
                </a:solidFill>
                <a:latin typeface="Garamond"/>
                <a:cs typeface="Garamond"/>
              </a:rPr>
              <a:t>Mobile</a:t>
            </a:r>
            <a:r>
              <a:rPr sz="3600" spc="10" dirty="0">
                <a:solidFill>
                  <a:srgbClr val="1F487C"/>
                </a:solidFill>
                <a:latin typeface="Garamond"/>
                <a:cs typeface="Garamond"/>
              </a:rPr>
              <a:t> </a:t>
            </a:r>
            <a:r>
              <a:rPr sz="3600" spc="-10" dirty="0">
                <a:solidFill>
                  <a:srgbClr val="1F487C"/>
                </a:solidFill>
                <a:latin typeface="Garamond"/>
                <a:cs typeface="Garamond"/>
              </a:rPr>
              <a:t>Devices</a:t>
            </a:r>
            <a:endParaRPr sz="3600">
              <a:latin typeface="Garamond"/>
              <a:cs typeface="Garamon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07577" rIns="0" bIns="0" rtlCol="0">
            <a:spAutoFit/>
          </a:bodyPr>
          <a:lstStyle/>
          <a:p>
            <a:pPr marL="52069">
              <a:lnSpc>
                <a:spcPct val="100000"/>
              </a:lnSpc>
              <a:spcBef>
                <a:spcPts val="100"/>
              </a:spcBef>
            </a:pPr>
            <a:r>
              <a:rPr sz="3600" dirty="0">
                <a:solidFill>
                  <a:srgbClr val="1F487C"/>
                </a:solidFill>
                <a:latin typeface="Garamond"/>
                <a:cs typeface="Garamond"/>
              </a:rPr>
              <a:t>2.</a:t>
            </a:r>
            <a:r>
              <a:rPr sz="3600" spc="-10" dirty="0">
                <a:solidFill>
                  <a:srgbClr val="1F487C"/>
                </a:solidFill>
                <a:latin typeface="Garamond"/>
                <a:cs typeface="Garamond"/>
              </a:rPr>
              <a:t> </a:t>
            </a:r>
            <a:r>
              <a:rPr sz="3600" dirty="0">
                <a:solidFill>
                  <a:srgbClr val="1F487C"/>
                </a:solidFill>
                <a:latin typeface="Garamond"/>
                <a:cs typeface="Garamond"/>
              </a:rPr>
              <a:t>Daily</a:t>
            </a:r>
            <a:r>
              <a:rPr sz="3600" spc="5" dirty="0">
                <a:solidFill>
                  <a:srgbClr val="1F487C"/>
                </a:solidFill>
                <a:latin typeface="Garamond"/>
                <a:cs typeface="Garamond"/>
              </a:rPr>
              <a:t> </a:t>
            </a:r>
            <a:r>
              <a:rPr sz="3600" dirty="0">
                <a:solidFill>
                  <a:srgbClr val="1F487C"/>
                </a:solidFill>
                <a:latin typeface="Garamond"/>
                <a:cs typeface="Garamond"/>
              </a:rPr>
              <a:t>Data via</a:t>
            </a:r>
            <a:r>
              <a:rPr sz="3600" spc="-10" dirty="0">
                <a:solidFill>
                  <a:srgbClr val="1F487C"/>
                </a:solidFill>
                <a:latin typeface="Garamond"/>
                <a:cs typeface="Garamond"/>
              </a:rPr>
              <a:t> </a:t>
            </a:r>
            <a:r>
              <a:rPr sz="3600" dirty="0">
                <a:solidFill>
                  <a:srgbClr val="1F487C"/>
                </a:solidFill>
                <a:latin typeface="Garamond"/>
                <a:cs typeface="Garamond"/>
              </a:rPr>
              <a:t>Mobile</a:t>
            </a:r>
            <a:r>
              <a:rPr sz="3600" spc="10" dirty="0">
                <a:solidFill>
                  <a:srgbClr val="1F487C"/>
                </a:solidFill>
                <a:latin typeface="Garamond"/>
                <a:cs typeface="Garamond"/>
              </a:rPr>
              <a:t> </a:t>
            </a:r>
            <a:r>
              <a:rPr sz="3600" spc="-10" dirty="0">
                <a:solidFill>
                  <a:srgbClr val="1F487C"/>
                </a:solidFill>
                <a:latin typeface="Garamond"/>
                <a:cs typeface="Garamond"/>
              </a:rPr>
              <a:t>Devices</a:t>
            </a:r>
            <a:endParaRPr sz="3600">
              <a:latin typeface="Garamond"/>
              <a:cs typeface="Garamond"/>
            </a:endParaRPr>
          </a:p>
        </p:txBody>
      </p:sp>
      <p:grpSp>
        <p:nvGrpSpPr>
          <p:cNvPr id="3" name="object 3" descr="Study design and daily mobile device usage."/>
          <p:cNvGrpSpPr/>
          <p:nvPr/>
        </p:nvGrpSpPr>
        <p:grpSpPr>
          <a:xfrm>
            <a:off x="0" y="952500"/>
            <a:ext cx="9144000" cy="4191000"/>
            <a:chOff x="0" y="952500"/>
            <a:chExt cx="9144000" cy="4191000"/>
          </a:xfrm>
        </p:grpSpPr>
        <p:pic>
          <p:nvPicPr>
            <p:cNvPr id="4" name="object 4"/>
            <p:cNvPicPr/>
            <p:nvPr/>
          </p:nvPicPr>
          <p:blipFill>
            <a:blip r:embed="rId2" cstate="print"/>
            <a:stretch>
              <a:fillRect/>
            </a:stretch>
          </p:blipFill>
          <p:spPr>
            <a:xfrm>
              <a:off x="0" y="952500"/>
              <a:ext cx="7993379" cy="4012691"/>
            </a:xfrm>
            <a:prstGeom prst="rect">
              <a:avLst/>
            </a:prstGeom>
          </p:spPr>
        </p:pic>
        <p:sp>
          <p:nvSpPr>
            <p:cNvPr id="5" name="object 5"/>
            <p:cNvSpPr/>
            <p:nvPr/>
          </p:nvSpPr>
          <p:spPr>
            <a:xfrm>
              <a:off x="334518" y="3196589"/>
              <a:ext cx="8809990" cy="1946910"/>
            </a:xfrm>
            <a:custGeom>
              <a:avLst/>
              <a:gdLst/>
              <a:ahLst/>
              <a:cxnLst/>
              <a:rect l="l" t="t" r="r" b="b"/>
              <a:pathLst>
                <a:path w="8809990" h="1946910">
                  <a:moveTo>
                    <a:pt x="8809482" y="0"/>
                  </a:moveTo>
                  <a:lnTo>
                    <a:pt x="0" y="0"/>
                  </a:lnTo>
                  <a:lnTo>
                    <a:pt x="0" y="1946910"/>
                  </a:lnTo>
                  <a:lnTo>
                    <a:pt x="8809482" y="1946910"/>
                  </a:lnTo>
                  <a:lnTo>
                    <a:pt x="8809482" y="0"/>
                  </a:lnTo>
                  <a:close/>
                </a:path>
              </a:pathLst>
            </a:custGeom>
            <a:solidFill>
              <a:srgbClr val="FFFFFF"/>
            </a:solidFill>
          </p:spPr>
          <p:txBody>
            <a:bodyPr wrap="square" lIns="0" tIns="0" rIns="0" bIns="0" rtlCol="0"/>
            <a:lstStyle/>
            <a:p>
              <a:endParaRPr/>
            </a:p>
          </p:txBody>
        </p:sp>
        <p:sp>
          <p:nvSpPr>
            <p:cNvPr id="6" name="object 6"/>
            <p:cNvSpPr/>
            <p:nvPr/>
          </p:nvSpPr>
          <p:spPr>
            <a:xfrm>
              <a:off x="334518" y="3183635"/>
              <a:ext cx="8809990" cy="26034"/>
            </a:xfrm>
            <a:custGeom>
              <a:avLst/>
              <a:gdLst/>
              <a:ahLst/>
              <a:cxnLst/>
              <a:rect l="l" t="t" r="r" b="b"/>
              <a:pathLst>
                <a:path w="8809990" h="26035">
                  <a:moveTo>
                    <a:pt x="0" y="25908"/>
                  </a:moveTo>
                  <a:lnTo>
                    <a:pt x="8809482" y="25908"/>
                  </a:lnTo>
                  <a:lnTo>
                    <a:pt x="8809482" y="0"/>
                  </a:lnTo>
                  <a:lnTo>
                    <a:pt x="0" y="0"/>
                  </a:lnTo>
                  <a:lnTo>
                    <a:pt x="0" y="25908"/>
                  </a:lnTo>
                  <a:close/>
                </a:path>
              </a:pathLst>
            </a:custGeom>
            <a:solidFill>
              <a:srgbClr val="FFFFFF"/>
            </a:solidFill>
          </p:spPr>
          <p:txBody>
            <a:bodyPr wrap="square" lIns="0" tIns="0" rIns="0" bIns="0" rtlCol="0"/>
            <a:lstStyle/>
            <a:p>
              <a:endParaRPr/>
            </a:p>
          </p:txBody>
        </p:sp>
        <p:sp>
          <p:nvSpPr>
            <p:cNvPr id="7" name="object 7"/>
            <p:cNvSpPr/>
            <p:nvPr/>
          </p:nvSpPr>
          <p:spPr>
            <a:xfrm>
              <a:off x="334518" y="3196589"/>
              <a:ext cx="0" cy="1946910"/>
            </a:xfrm>
            <a:custGeom>
              <a:avLst/>
              <a:gdLst/>
              <a:ahLst/>
              <a:cxnLst/>
              <a:rect l="l" t="t" r="r" b="b"/>
              <a:pathLst>
                <a:path h="1946910">
                  <a:moveTo>
                    <a:pt x="0" y="1946910"/>
                  </a:moveTo>
                  <a:lnTo>
                    <a:pt x="0" y="0"/>
                  </a:lnTo>
                </a:path>
              </a:pathLst>
            </a:custGeom>
            <a:ln w="25908">
              <a:solidFill>
                <a:srgbClr val="FFFFFF"/>
              </a:solidFill>
            </a:ln>
          </p:spPr>
          <p:txBody>
            <a:bodyPr wrap="square" lIns="0" tIns="0" rIns="0" bIns="0" rtlCol="0"/>
            <a:lstStyle/>
            <a:p>
              <a:endParaRPr/>
            </a:p>
          </p:txBody>
        </p:sp>
        <p:sp>
          <p:nvSpPr>
            <p:cNvPr id="8" name="object 8"/>
            <p:cNvSpPr/>
            <p:nvPr/>
          </p:nvSpPr>
          <p:spPr>
            <a:xfrm>
              <a:off x="6683502" y="2949701"/>
              <a:ext cx="966469" cy="247015"/>
            </a:xfrm>
            <a:custGeom>
              <a:avLst/>
              <a:gdLst/>
              <a:ahLst/>
              <a:cxnLst/>
              <a:rect l="l" t="t" r="r" b="b"/>
              <a:pathLst>
                <a:path w="966470" h="247014">
                  <a:moveTo>
                    <a:pt x="966216" y="0"/>
                  </a:moveTo>
                  <a:lnTo>
                    <a:pt x="0" y="0"/>
                  </a:lnTo>
                  <a:lnTo>
                    <a:pt x="0" y="246887"/>
                  </a:lnTo>
                  <a:lnTo>
                    <a:pt x="966216" y="246887"/>
                  </a:lnTo>
                  <a:lnTo>
                    <a:pt x="966216" y="0"/>
                  </a:lnTo>
                  <a:close/>
                </a:path>
              </a:pathLst>
            </a:custGeom>
            <a:solidFill>
              <a:srgbClr val="FFFFFF"/>
            </a:solidFill>
          </p:spPr>
          <p:txBody>
            <a:bodyPr wrap="square" lIns="0" tIns="0" rIns="0" bIns="0" rtlCol="0"/>
            <a:lstStyle/>
            <a:p>
              <a:endParaRPr/>
            </a:p>
          </p:txBody>
        </p:sp>
        <p:sp>
          <p:nvSpPr>
            <p:cNvPr id="9" name="object 9"/>
            <p:cNvSpPr/>
            <p:nvPr/>
          </p:nvSpPr>
          <p:spPr>
            <a:xfrm>
              <a:off x="6683502" y="2949701"/>
              <a:ext cx="966469" cy="247015"/>
            </a:xfrm>
            <a:custGeom>
              <a:avLst/>
              <a:gdLst/>
              <a:ahLst/>
              <a:cxnLst/>
              <a:rect l="l" t="t" r="r" b="b"/>
              <a:pathLst>
                <a:path w="966470" h="247014">
                  <a:moveTo>
                    <a:pt x="0" y="0"/>
                  </a:moveTo>
                  <a:lnTo>
                    <a:pt x="966216" y="0"/>
                  </a:lnTo>
                  <a:lnTo>
                    <a:pt x="966216" y="246887"/>
                  </a:lnTo>
                  <a:lnTo>
                    <a:pt x="0" y="246887"/>
                  </a:lnTo>
                  <a:lnTo>
                    <a:pt x="0" y="0"/>
                  </a:lnTo>
                  <a:close/>
                </a:path>
              </a:pathLst>
            </a:custGeom>
            <a:ln w="25908">
              <a:solidFill>
                <a:srgbClr val="FFFFFF"/>
              </a:solidFill>
            </a:ln>
          </p:spPr>
          <p:txBody>
            <a:bodyPr wrap="square" lIns="0" tIns="0" rIns="0" bIns="0" rtlCol="0"/>
            <a:lstStyle/>
            <a:p>
              <a:endParaRPr/>
            </a:p>
          </p:txBody>
        </p:sp>
      </p:grpSp>
      <p:sp>
        <p:nvSpPr>
          <p:cNvPr id="10" name="object 10"/>
          <p:cNvSpPr txBox="1"/>
          <p:nvPr/>
        </p:nvSpPr>
        <p:spPr>
          <a:xfrm>
            <a:off x="6676563" y="2649129"/>
            <a:ext cx="1529080" cy="756920"/>
          </a:xfrm>
          <a:prstGeom prst="rect">
            <a:avLst/>
          </a:prstGeom>
        </p:spPr>
        <p:txBody>
          <a:bodyPr vert="horz" wrap="square" lIns="0" tIns="12700" rIns="0" bIns="0" rtlCol="0">
            <a:spAutoFit/>
          </a:bodyPr>
          <a:lstStyle/>
          <a:p>
            <a:pPr marL="83820">
              <a:lnSpc>
                <a:spcPct val="100000"/>
              </a:lnSpc>
              <a:spcBef>
                <a:spcPts val="100"/>
              </a:spcBef>
            </a:pPr>
            <a:r>
              <a:rPr sz="2400" b="1" dirty="0">
                <a:solidFill>
                  <a:srgbClr val="FF0000"/>
                </a:solidFill>
                <a:latin typeface="Garamond"/>
                <a:cs typeface="Garamond"/>
              </a:rPr>
              <a:t>N =</a:t>
            </a:r>
            <a:r>
              <a:rPr sz="2400" b="1" spc="-5" dirty="0">
                <a:solidFill>
                  <a:srgbClr val="FF0000"/>
                </a:solidFill>
                <a:latin typeface="Garamond"/>
                <a:cs typeface="Garamond"/>
              </a:rPr>
              <a:t> </a:t>
            </a:r>
            <a:r>
              <a:rPr sz="2400" b="1" spc="-10" dirty="0">
                <a:solidFill>
                  <a:srgbClr val="FF0000"/>
                </a:solidFill>
                <a:latin typeface="Garamond"/>
                <a:cs typeface="Garamond"/>
              </a:rPr>
              <a:t>13,017</a:t>
            </a:r>
            <a:endParaRPr sz="2400">
              <a:latin typeface="Garamond"/>
              <a:cs typeface="Garamond"/>
            </a:endParaRPr>
          </a:p>
          <a:p>
            <a:pPr marL="12700">
              <a:lnSpc>
                <a:spcPct val="100000"/>
              </a:lnSpc>
            </a:pPr>
            <a:r>
              <a:rPr sz="2400" spc="-10" dirty="0">
                <a:solidFill>
                  <a:srgbClr val="FF0000"/>
                </a:solidFill>
                <a:latin typeface="Garamond"/>
                <a:cs typeface="Garamond"/>
              </a:rPr>
              <a:t>observations</a:t>
            </a:r>
            <a:endParaRPr sz="2400">
              <a:latin typeface="Garamond"/>
              <a:cs typeface="Garamond"/>
            </a:endParaRPr>
          </a:p>
        </p:txBody>
      </p:sp>
      <p:sp>
        <p:nvSpPr>
          <p:cNvPr id="11" name="object 11"/>
          <p:cNvSpPr txBox="1"/>
          <p:nvPr/>
        </p:nvSpPr>
        <p:spPr>
          <a:xfrm>
            <a:off x="6728378" y="3380649"/>
            <a:ext cx="142684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0000"/>
                </a:solidFill>
                <a:latin typeface="Garamond"/>
                <a:cs typeface="Garamond"/>
              </a:rPr>
              <a:t>(5,270</a:t>
            </a:r>
            <a:r>
              <a:rPr sz="2400" spc="-15" dirty="0">
                <a:solidFill>
                  <a:srgbClr val="FF0000"/>
                </a:solidFill>
                <a:latin typeface="Garamond"/>
                <a:cs typeface="Garamond"/>
              </a:rPr>
              <a:t> </a:t>
            </a:r>
            <a:r>
              <a:rPr sz="2400" spc="-20" dirty="0">
                <a:solidFill>
                  <a:srgbClr val="FF0000"/>
                </a:solidFill>
                <a:latin typeface="Garamond"/>
                <a:cs typeface="Garamond"/>
              </a:rPr>
              <a:t>days)</a:t>
            </a:r>
            <a:endParaRPr sz="2400">
              <a:latin typeface="Garamond"/>
              <a:cs typeface="Garamond"/>
            </a:endParaRPr>
          </a:p>
        </p:txBody>
      </p:sp>
      <p:sp>
        <p:nvSpPr>
          <p:cNvPr id="12" name="object 12"/>
          <p:cNvSpPr txBox="1"/>
          <p:nvPr/>
        </p:nvSpPr>
        <p:spPr>
          <a:xfrm>
            <a:off x="925235" y="3561209"/>
            <a:ext cx="4893945" cy="836930"/>
          </a:xfrm>
          <a:prstGeom prst="rect">
            <a:avLst/>
          </a:prstGeom>
        </p:spPr>
        <p:txBody>
          <a:bodyPr vert="horz" wrap="square" lIns="0" tIns="43815" rIns="0" bIns="0" rtlCol="0">
            <a:spAutoFit/>
          </a:bodyPr>
          <a:lstStyle/>
          <a:p>
            <a:pPr marL="12700" marR="5080" indent="-635">
              <a:lnSpc>
                <a:spcPts val="3120"/>
              </a:lnSpc>
              <a:spcBef>
                <a:spcPts val="345"/>
              </a:spcBef>
            </a:pPr>
            <a:r>
              <a:rPr sz="2750" b="1" i="1" u="sng" spc="-100" dirty="0">
                <a:solidFill>
                  <a:srgbClr val="1F487C"/>
                </a:solidFill>
                <a:uFill>
                  <a:solidFill>
                    <a:srgbClr val="1F487C"/>
                  </a:solidFill>
                </a:uFill>
                <a:latin typeface="Garamond"/>
                <a:cs typeface="Garamond"/>
              </a:rPr>
              <a:t>No</a:t>
            </a:r>
            <a:r>
              <a:rPr sz="2750" b="1" i="1" u="sng" spc="-75" dirty="0">
                <a:solidFill>
                  <a:srgbClr val="1F487C"/>
                </a:solidFill>
                <a:uFill>
                  <a:solidFill>
                    <a:srgbClr val="1F487C"/>
                  </a:solidFill>
                </a:uFill>
                <a:latin typeface="Garamond"/>
                <a:cs typeface="Garamond"/>
              </a:rPr>
              <a:t> </a:t>
            </a:r>
            <a:r>
              <a:rPr sz="2750" b="1" i="1" u="sng" spc="-40" dirty="0">
                <a:solidFill>
                  <a:srgbClr val="1F487C"/>
                </a:solidFill>
                <a:uFill>
                  <a:solidFill>
                    <a:srgbClr val="1F487C"/>
                  </a:solidFill>
                </a:uFill>
                <a:latin typeface="Garamond"/>
                <a:cs typeface="Garamond"/>
              </a:rPr>
              <a:t>daily</a:t>
            </a:r>
            <a:r>
              <a:rPr sz="2750" b="1" i="1" u="sng" spc="-70" dirty="0">
                <a:solidFill>
                  <a:srgbClr val="1F487C"/>
                </a:solidFill>
                <a:uFill>
                  <a:solidFill>
                    <a:srgbClr val="1F487C"/>
                  </a:solidFill>
                </a:uFill>
                <a:latin typeface="Garamond"/>
                <a:cs typeface="Garamond"/>
              </a:rPr>
              <a:t> </a:t>
            </a:r>
            <a:r>
              <a:rPr sz="2750" b="1" i="1" u="sng" spc="-65" dirty="0">
                <a:solidFill>
                  <a:srgbClr val="1F487C"/>
                </a:solidFill>
                <a:uFill>
                  <a:solidFill>
                    <a:srgbClr val="1F487C"/>
                  </a:solidFill>
                </a:uFill>
                <a:latin typeface="Garamond"/>
                <a:cs typeface="Garamond"/>
              </a:rPr>
              <a:t>linkages</a:t>
            </a:r>
            <a:r>
              <a:rPr sz="2750" b="1" i="1" u="sng" spc="-20" dirty="0">
                <a:solidFill>
                  <a:srgbClr val="1F487C"/>
                </a:solidFill>
                <a:uFill>
                  <a:solidFill>
                    <a:srgbClr val="1F487C"/>
                  </a:solidFill>
                </a:uFill>
                <a:latin typeface="Garamond"/>
                <a:cs typeface="Garamond"/>
              </a:rPr>
              <a:t> </a:t>
            </a:r>
            <a:r>
              <a:rPr sz="2600" b="1" dirty="0">
                <a:solidFill>
                  <a:srgbClr val="1F487C"/>
                </a:solidFill>
                <a:latin typeface="Garamond"/>
                <a:cs typeface="Garamond"/>
              </a:rPr>
              <a:t>between</a:t>
            </a:r>
            <a:r>
              <a:rPr sz="2600" b="1" spc="-114" dirty="0">
                <a:solidFill>
                  <a:srgbClr val="1F487C"/>
                </a:solidFill>
                <a:latin typeface="Garamond"/>
                <a:cs typeface="Garamond"/>
              </a:rPr>
              <a:t> </a:t>
            </a:r>
            <a:r>
              <a:rPr sz="2600" b="1" spc="-10" dirty="0">
                <a:solidFill>
                  <a:srgbClr val="1F487C"/>
                </a:solidFill>
                <a:latin typeface="Garamond"/>
                <a:cs typeface="Garamond"/>
              </a:rPr>
              <a:t>digital </a:t>
            </a:r>
            <a:r>
              <a:rPr sz="2600" b="1" dirty="0">
                <a:solidFill>
                  <a:srgbClr val="1F487C"/>
                </a:solidFill>
                <a:latin typeface="Garamond"/>
                <a:cs typeface="Garamond"/>
              </a:rPr>
              <a:t>tech</a:t>
            </a:r>
            <a:r>
              <a:rPr sz="2600" b="1" spc="-5" dirty="0">
                <a:solidFill>
                  <a:srgbClr val="1F487C"/>
                </a:solidFill>
                <a:latin typeface="Garamond"/>
                <a:cs typeface="Garamond"/>
              </a:rPr>
              <a:t> </a:t>
            </a:r>
            <a:r>
              <a:rPr sz="2600" b="1" dirty="0">
                <a:solidFill>
                  <a:srgbClr val="1F487C"/>
                </a:solidFill>
                <a:latin typeface="Garamond"/>
                <a:cs typeface="Garamond"/>
              </a:rPr>
              <a:t>usage</a:t>
            </a:r>
            <a:r>
              <a:rPr sz="2600" b="1" spc="10" dirty="0">
                <a:solidFill>
                  <a:srgbClr val="1F487C"/>
                </a:solidFill>
                <a:latin typeface="Garamond"/>
                <a:cs typeface="Garamond"/>
              </a:rPr>
              <a:t> </a:t>
            </a:r>
            <a:r>
              <a:rPr sz="2600" b="1" dirty="0">
                <a:solidFill>
                  <a:srgbClr val="1F487C"/>
                </a:solidFill>
                <a:latin typeface="Garamond"/>
                <a:cs typeface="Garamond"/>
              </a:rPr>
              <a:t>and</a:t>
            </a:r>
            <a:r>
              <a:rPr sz="2600" b="1" spc="5" dirty="0">
                <a:solidFill>
                  <a:srgbClr val="1F487C"/>
                </a:solidFill>
                <a:latin typeface="Garamond"/>
                <a:cs typeface="Garamond"/>
              </a:rPr>
              <a:t> </a:t>
            </a:r>
            <a:r>
              <a:rPr sz="2600" b="1" dirty="0">
                <a:solidFill>
                  <a:srgbClr val="1F487C"/>
                </a:solidFill>
                <a:latin typeface="Garamond"/>
                <a:cs typeface="Garamond"/>
              </a:rPr>
              <a:t>daily</a:t>
            </a:r>
            <a:r>
              <a:rPr sz="2600" b="1" spc="20" dirty="0">
                <a:solidFill>
                  <a:srgbClr val="1F487C"/>
                </a:solidFill>
                <a:latin typeface="Garamond"/>
                <a:cs typeface="Garamond"/>
              </a:rPr>
              <a:t> </a:t>
            </a:r>
            <a:r>
              <a:rPr sz="2600" b="1" dirty="0">
                <a:solidFill>
                  <a:srgbClr val="1F487C"/>
                </a:solidFill>
                <a:latin typeface="Garamond"/>
                <a:cs typeface="Garamond"/>
              </a:rPr>
              <a:t>mental</a:t>
            </a:r>
            <a:r>
              <a:rPr sz="2600" b="1" spc="10" dirty="0">
                <a:solidFill>
                  <a:srgbClr val="1F487C"/>
                </a:solidFill>
                <a:latin typeface="Garamond"/>
                <a:cs typeface="Garamond"/>
              </a:rPr>
              <a:t> </a:t>
            </a:r>
            <a:r>
              <a:rPr sz="2600" b="1" spc="-10" dirty="0">
                <a:solidFill>
                  <a:srgbClr val="1F487C"/>
                </a:solidFill>
                <a:latin typeface="Garamond"/>
                <a:cs typeface="Garamond"/>
              </a:rPr>
              <a:t>health</a:t>
            </a:r>
            <a:endParaRPr sz="2600">
              <a:latin typeface="Garamond"/>
              <a:cs typeface="Garamond"/>
            </a:endParaRPr>
          </a:p>
        </p:txBody>
      </p:sp>
      <p:sp>
        <p:nvSpPr>
          <p:cNvPr id="13" name="object 13"/>
          <p:cNvSpPr txBox="1"/>
          <p:nvPr/>
        </p:nvSpPr>
        <p:spPr>
          <a:xfrm>
            <a:off x="6248951" y="4270626"/>
            <a:ext cx="2306955" cy="57404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Garamond"/>
                <a:cs typeface="Garamond"/>
              </a:rPr>
              <a:t>Jensen,</a:t>
            </a:r>
            <a:r>
              <a:rPr sz="1800" spc="-35" dirty="0">
                <a:latin typeface="Garamond"/>
                <a:cs typeface="Garamond"/>
              </a:rPr>
              <a:t> </a:t>
            </a:r>
            <a:r>
              <a:rPr sz="1800" dirty="0">
                <a:latin typeface="Garamond"/>
                <a:cs typeface="Garamond"/>
              </a:rPr>
              <a:t>Odgers</a:t>
            </a:r>
            <a:r>
              <a:rPr sz="1800" spc="-10" dirty="0">
                <a:latin typeface="Garamond"/>
                <a:cs typeface="Garamond"/>
              </a:rPr>
              <a:t> </a:t>
            </a:r>
            <a:r>
              <a:rPr sz="1800" dirty="0">
                <a:latin typeface="Garamond"/>
                <a:cs typeface="Garamond"/>
              </a:rPr>
              <a:t>et</a:t>
            </a:r>
            <a:r>
              <a:rPr sz="1800" spc="-20" dirty="0">
                <a:latin typeface="Garamond"/>
                <a:cs typeface="Garamond"/>
              </a:rPr>
              <a:t> </a:t>
            </a:r>
            <a:r>
              <a:rPr sz="1800" spc="-25" dirty="0">
                <a:latin typeface="Garamond"/>
                <a:cs typeface="Garamond"/>
              </a:rPr>
              <a:t>al </a:t>
            </a:r>
            <a:r>
              <a:rPr sz="1800" dirty="0">
                <a:latin typeface="Garamond"/>
                <a:cs typeface="Garamond"/>
              </a:rPr>
              <a:t>(2019)</a:t>
            </a:r>
            <a:r>
              <a:rPr sz="1800" spc="5" dirty="0">
                <a:latin typeface="Garamond"/>
                <a:cs typeface="Garamond"/>
              </a:rPr>
              <a:t> </a:t>
            </a:r>
            <a:r>
              <a:rPr sz="1800" i="1" dirty="0">
                <a:latin typeface="Garamond"/>
                <a:cs typeface="Garamond"/>
              </a:rPr>
              <a:t>Clinical</a:t>
            </a:r>
            <a:r>
              <a:rPr sz="1800" i="1" spc="10" dirty="0">
                <a:latin typeface="Garamond"/>
                <a:cs typeface="Garamond"/>
              </a:rPr>
              <a:t> </a:t>
            </a:r>
            <a:r>
              <a:rPr sz="1800" i="1" dirty="0">
                <a:latin typeface="Garamond"/>
                <a:cs typeface="Garamond"/>
              </a:rPr>
              <a:t>Psych</a:t>
            </a:r>
            <a:r>
              <a:rPr sz="1800" i="1" spc="-30" dirty="0">
                <a:latin typeface="Garamond"/>
                <a:cs typeface="Garamond"/>
              </a:rPr>
              <a:t> </a:t>
            </a:r>
            <a:r>
              <a:rPr sz="1800" i="1" spc="-10" dirty="0">
                <a:latin typeface="Garamond"/>
                <a:cs typeface="Garamond"/>
              </a:rPr>
              <a:t>Science</a:t>
            </a:r>
            <a:endParaRPr sz="1800">
              <a:latin typeface="Garamond"/>
              <a:cs typeface="Garamon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Image of phone. Screen depicts sliding scale of 'Right now, I feel... Sad, Tired, Lonely'."/>
          <p:cNvPicPr/>
          <p:nvPr/>
        </p:nvPicPr>
        <p:blipFill>
          <a:blip r:embed="rId2" cstate="print"/>
          <a:stretch>
            <a:fillRect/>
          </a:stretch>
        </p:blipFill>
        <p:spPr>
          <a:xfrm>
            <a:off x="6829043" y="1360932"/>
            <a:ext cx="2124443" cy="3217151"/>
          </a:xfrm>
          <a:prstGeom prst="rect">
            <a:avLst/>
          </a:prstGeom>
        </p:spPr>
      </p:pic>
      <p:pic>
        <p:nvPicPr>
          <p:cNvPr id="3" name="object 3" descr="Image: Two symbols of people above of four calendars labeled Day 1 and Day 14. Below the calendars is a sequence of three cellphones depicting a time of the day. Indicative of tracking data."/>
          <p:cNvPicPr/>
          <p:nvPr/>
        </p:nvPicPr>
        <p:blipFill>
          <a:blip r:embed="rId3" cstate="print"/>
          <a:stretch>
            <a:fillRect/>
          </a:stretch>
        </p:blipFill>
        <p:spPr>
          <a:xfrm>
            <a:off x="353568" y="1609344"/>
            <a:ext cx="5399531" cy="2749295"/>
          </a:xfrm>
          <a:prstGeom prst="rect">
            <a:avLst/>
          </a:prstGeom>
        </p:spPr>
      </p:pic>
      <p:sp>
        <p:nvSpPr>
          <p:cNvPr id="4" name="object 4"/>
          <p:cNvSpPr txBox="1">
            <a:spLocks noGrp="1"/>
          </p:cNvSpPr>
          <p:nvPr>
            <p:ph type="title"/>
          </p:nvPr>
        </p:nvSpPr>
        <p:spPr>
          <a:prstGeom prst="rect">
            <a:avLst/>
          </a:prstGeom>
        </p:spPr>
        <p:txBody>
          <a:bodyPr vert="horz" wrap="square" lIns="0" tIns="240258" rIns="0" bIns="0" rtlCol="0">
            <a:spAutoFit/>
          </a:bodyPr>
          <a:lstStyle/>
          <a:p>
            <a:pPr marL="106680" marR="5080" indent="-635">
              <a:lnSpc>
                <a:spcPts val="3840"/>
              </a:lnSpc>
              <a:spcBef>
                <a:spcPts val="375"/>
              </a:spcBef>
            </a:pPr>
            <a:r>
              <a:rPr sz="3350" i="1" spc="-55" dirty="0">
                <a:solidFill>
                  <a:srgbClr val="1F487C"/>
                </a:solidFill>
                <a:latin typeface="Garamond"/>
                <a:cs typeface="Garamond"/>
              </a:rPr>
              <a:t>Only</a:t>
            </a:r>
            <a:r>
              <a:rPr sz="3350" i="1" spc="10" dirty="0">
                <a:solidFill>
                  <a:srgbClr val="1F487C"/>
                </a:solidFill>
                <a:latin typeface="Garamond"/>
                <a:cs typeface="Garamond"/>
              </a:rPr>
              <a:t> </a:t>
            </a:r>
            <a:r>
              <a:rPr sz="3350" i="1" spc="-35" dirty="0">
                <a:solidFill>
                  <a:srgbClr val="1F487C"/>
                </a:solidFill>
                <a:latin typeface="Garamond"/>
                <a:cs typeface="Garamond"/>
              </a:rPr>
              <a:t>link:</a:t>
            </a:r>
            <a:r>
              <a:rPr sz="3350" i="1" spc="-15" dirty="0">
                <a:solidFill>
                  <a:srgbClr val="1F487C"/>
                </a:solidFill>
                <a:latin typeface="Garamond"/>
                <a:cs typeface="Garamond"/>
              </a:rPr>
              <a:t> </a:t>
            </a:r>
            <a:r>
              <a:rPr sz="3200" dirty="0">
                <a:solidFill>
                  <a:srgbClr val="1F487C"/>
                </a:solidFill>
                <a:latin typeface="Garamond"/>
                <a:cs typeface="Garamond"/>
              </a:rPr>
              <a:t>adolescents</a:t>
            </a:r>
            <a:r>
              <a:rPr sz="3200" spc="-90" dirty="0">
                <a:solidFill>
                  <a:srgbClr val="1F487C"/>
                </a:solidFill>
                <a:latin typeface="Garamond"/>
                <a:cs typeface="Garamond"/>
              </a:rPr>
              <a:t> </a:t>
            </a:r>
            <a:r>
              <a:rPr sz="3200" dirty="0">
                <a:solidFill>
                  <a:srgbClr val="1F487C"/>
                </a:solidFill>
                <a:latin typeface="Garamond"/>
                <a:cs typeface="Garamond"/>
              </a:rPr>
              <a:t>more</a:t>
            </a:r>
            <a:r>
              <a:rPr sz="3200" spc="-114" dirty="0">
                <a:solidFill>
                  <a:srgbClr val="1F487C"/>
                </a:solidFill>
                <a:latin typeface="Garamond"/>
                <a:cs typeface="Garamond"/>
              </a:rPr>
              <a:t> </a:t>
            </a:r>
            <a:r>
              <a:rPr sz="3200" dirty="0">
                <a:solidFill>
                  <a:srgbClr val="1F487C"/>
                </a:solidFill>
                <a:latin typeface="Garamond"/>
                <a:cs typeface="Garamond"/>
              </a:rPr>
              <a:t>connected</a:t>
            </a:r>
            <a:r>
              <a:rPr sz="3200" spc="-114" dirty="0">
                <a:solidFill>
                  <a:srgbClr val="1F487C"/>
                </a:solidFill>
                <a:latin typeface="Garamond"/>
                <a:cs typeface="Garamond"/>
              </a:rPr>
              <a:t> </a:t>
            </a:r>
            <a:r>
              <a:rPr sz="3200" dirty="0">
                <a:solidFill>
                  <a:srgbClr val="1F487C"/>
                </a:solidFill>
                <a:latin typeface="Garamond"/>
                <a:cs typeface="Garamond"/>
              </a:rPr>
              <a:t>via</a:t>
            </a:r>
            <a:r>
              <a:rPr sz="3200" spc="-95" dirty="0">
                <a:solidFill>
                  <a:srgbClr val="1F487C"/>
                </a:solidFill>
                <a:latin typeface="Garamond"/>
                <a:cs typeface="Garamond"/>
              </a:rPr>
              <a:t> </a:t>
            </a:r>
            <a:r>
              <a:rPr sz="3200" spc="-10" dirty="0">
                <a:solidFill>
                  <a:srgbClr val="1F487C"/>
                </a:solidFill>
                <a:latin typeface="Garamond"/>
                <a:cs typeface="Garamond"/>
              </a:rPr>
              <a:t>texts </a:t>
            </a:r>
            <a:r>
              <a:rPr sz="3200" dirty="0">
                <a:solidFill>
                  <a:srgbClr val="1F487C"/>
                </a:solidFill>
                <a:latin typeface="Garamond"/>
                <a:cs typeface="Garamond"/>
              </a:rPr>
              <a:t>reported</a:t>
            </a:r>
            <a:r>
              <a:rPr sz="3200" spc="-45" dirty="0">
                <a:solidFill>
                  <a:srgbClr val="1F487C"/>
                </a:solidFill>
                <a:latin typeface="Garamond"/>
                <a:cs typeface="Garamond"/>
              </a:rPr>
              <a:t> </a:t>
            </a:r>
            <a:r>
              <a:rPr sz="3200" u="sng" dirty="0">
                <a:solidFill>
                  <a:srgbClr val="1F487C"/>
                </a:solidFill>
                <a:uFill>
                  <a:solidFill>
                    <a:srgbClr val="1F487C"/>
                  </a:solidFill>
                </a:uFill>
                <a:latin typeface="Garamond"/>
                <a:cs typeface="Garamond"/>
              </a:rPr>
              <a:t>better</a:t>
            </a:r>
            <a:r>
              <a:rPr sz="3200" dirty="0">
                <a:solidFill>
                  <a:srgbClr val="1F487C"/>
                </a:solidFill>
                <a:latin typeface="Garamond"/>
                <a:cs typeface="Garamond"/>
              </a:rPr>
              <a:t> wellbeing;</a:t>
            </a:r>
            <a:r>
              <a:rPr sz="3200" spc="5" dirty="0">
                <a:solidFill>
                  <a:srgbClr val="1F487C"/>
                </a:solidFill>
                <a:latin typeface="Garamond"/>
                <a:cs typeface="Garamond"/>
              </a:rPr>
              <a:t> </a:t>
            </a:r>
            <a:r>
              <a:rPr sz="3200" dirty="0">
                <a:solidFill>
                  <a:srgbClr val="1F487C"/>
                </a:solidFill>
                <a:latin typeface="Garamond"/>
                <a:cs typeface="Garamond"/>
              </a:rPr>
              <a:t>similar daily</a:t>
            </a:r>
            <a:r>
              <a:rPr sz="3200" spc="-5" dirty="0">
                <a:solidFill>
                  <a:srgbClr val="1F487C"/>
                </a:solidFill>
                <a:latin typeface="Garamond"/>
                <a:cs typeface="Garamond"/>
              </a:rPr>
              <a:t> </a:t>
            </a:r>
            <a:r>
              <a:rPr sz="3200" spc="-10" dirty="0">
                <a:solidFill>
                  <a:srgbClr val="1F487C"/>
                </a:solidFill>
                <a:latin typeface="Garamond"/>
                <a:cs typeface="Garamond"/>
              </a:rPr>
              <a:t>findings</a:t>
            </a:r>
            <a:endParaRPr sz="3200">
              <a:latin typeface="Garamond"/>
              <a:cs typeface="Garamon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40258" rIns="0" bIns="0" rtlCol="0">
            <a:spAutoFit/>
          </a:bodyPr>
          <a:lstStyle/>
          <a:p>
            <a:pPr marL="106680" marR="5080" indent="-635">
              <a:lnSpc>
                <a:spcPts val="3840"/>
              </a:lnSpc>
              <a:spcBef>
                <a:spcPts val="375"/>
              </a:spcBef>
            </a:pPr>
            <a:r>
              <a:rPr sz="3350" i="1" spc="-55" dirty="0">
                <a:solidFill>
                  <a:srgbClr val="1F487C"/>
                </a:solidFill>
                <a:latin typeface="Garamond"/>
                <a:cs typeface="Garamond"/>
              </a:rPr>
              <a:t>Only</a:t>
            </a:r>
            <a:r>
              <a:rPr sz="3350" i="1" spc="10" dirty="0">
                <a:solidFill>
                  <a:srgbClr val="1F487C"/>
                </a:solidFill>
                <a:latin typeface="Garamond"/>
                <a:cs typeface="Garamond"/>
              </a:rPr>
              <a:t> </a:t>
            </a:r>
            <a:r>
              <a:rPr sz="3350" i="1" spc="-35" dirty="0">
                <a:solidFill>
                  <a:srgbClr val="1F487C"/>
                </a:solidFill>
                <a:latin typeface="Garamond"/>
                <a:cs typeface="Garamond"/>
              </a:rPr>
              <a:t>link:</a:t>
            </a:r>
            <a:r>
              <a:rPr sz="3350" i="1" spc="-15" dirty="0">
                <a:solidFill>
                  <a:srgbClr val="1F487C"/>
                </a:solidFill>
                <a:latin typeface="Garamond"/>
                <a:cs typeface="Garamond"/>
              </a:rPr>
              <a:t> </a:t>
            </a:r>
            <a:r>
              <a:rPr sz="3200" dirty="0">
                <a:solidFill>
                  <a:srgbClr val="1F487C"/>
                </a:solidFill>
                <a:latin typeface="Garamond"/>
                <a:cs typeface="Garamond"/>
              </a:rPr>
              <a:t>adolescents</a:t>
            </a:r>
            <a:r>
              <a:rPr sz="3200" spc="-90" dirty="0">
                <a:solidFill>
                  <a:srgbClr val="1F487C"/>
                </a:solidFill>
                <a:latin typeface="Garamond"/>
                <a:cs typeface="Garamond"/>
              </a:rPr>
              <a:t> </a:t>
            </a:r>
            <a:r>
              <a:rPr sz="3200" dirty="0">
                <a:solidFill>
                  <a:srgbClr val="1F487C"/>
                </a:solidFill>
                <a:latin typeface="Garamond"/>
                <a:cs typeface="Garamond"/>
              </a:rPr>
              <a:t>more</a:t>
            </a:r>
            <a:r>
              <a:rPr sz="3200" spc="-114" dirty="0">
                <a:solidFill>
                  <a:srgbClr val="1F487C"/>
                </a:solidFill>
                <a:latin typeface="Garamond"/>
                <a:cs typeface="Garamond"/>
              </a:rPr>
              <a:t> </a:t>
            </a:r>
            <a:r>
              <a:rPr sz="3200" dirty="0">
                <a:solidFill>
                  <a:srgbClr val="1F487C"/>
                </a:solidFill>
                <a:latin typeface="Garamond"/>
                <a:cs typeface="Garamond"/>
              </a:rPr>
              <a:t>connected</a:t>
            </a:r>
            <a:r>
              <a:rPr sz="3200" spc="-114" dirty="0">
                <a:solidFill>
                  <a:srgbClr val="1F487C"/>
                </a:solidFill>
                <a:latin typeface="Garamond"/>
                <a:cs typeface="Garamond"/>
              </a:rPr>
              <a:t> </a:t>
            </a:r>
            <a:r>
              <a:rPr sz="3200" dirty="0">
                <a:solidFill>
                  <a:srgbClr val="1F487C"/>
                </a:solidFill>
                <a:latin typeface="Garamond"/>
                <a:cs typeface="Garamond"/>
              </a:rPr>
              <a:t>via</a:t>
            </a:r>
            <a:r>
              <a:rPr sz="3200" spc="-95" dirty="0">
                <a:solidFill>
                  <a:srgbClr val="1F487C"/>
                </a:solidFill>
                <a:latin typeface="Garamond"/>
                <a:cs typeface="Garamond"/>
              </a:rPr>
              <a:t> </a:t>
            </a:r>
            <a:r>
              <a:rPr sz="3200" spc="-10" dirty="0">
                <a:solidFill>
                  <a:srgbClr val="1F487C"/>
                </a:solidFill>
                <a:latin typeface="Garamond"/>
                <a:cs typeface="Garamond"/>
              </a:rPr>
              <a:t>texts </a:t>
            </a:r>
            <a:r>
              <a:rPr sz="3200" dirty="0">
                <a:solidFill>
                  <a:srgbClr val="1F487C"/>
                </a:solidFill>
                <a:latin typeface="Garamond"/>
                <a:cs typeface="Garamond"/>
              </a:rPr>
              <a:t>reported</a:t>
            </a:r>
            <a:r>
              <a:rPr sz="3200" spc="-45" dirty="0">
                <a:solidFill>
                  <a:srgbClr val="1F487C"/>
                </a:solidFill>
                <a:latin typeface="Garamond"/>
                <a:cs typeface="Garamond"/>
              </a:rPr>
              <a:t> </a:t>
            </a:r>
            <a:r>
              <a:rPr sz="3200" u="sng" dirty="0">
                <a:solidFill>
                  <a:srgbClr val="1F487C"/>
                </a:solidFill>
                <a:uFill>
                  <a:solidFill>
                    <a:srgbClr val="1F487C"/>
                  </a:solidFill>
                </a:uFill>
                <a:latin typeface="Garamond"/>
                <a:cs typeface="Garamond"/>
              </a:rPr>
              <a:t>better</a:t>
            </a:r>
            <a:r>
              <a:rPr sz="3200" dirty="0">
                <a:solidFill>
                  <a:srgbClr val="1F487C"/>
                </a:solidFill>
                <a:latin typeface="Garamond"/>
                <a:cs typeface="Garamond"/>
              </a:rPr>
              <a:t> wellbeing;</a:t>
            </a:r>
            <a:r>
              <a:rPr sz="3200" spc="5" dirty="0">
                <a:solidFill>
                  <a:srgbClr val="1F487C"/>
                </a:solidFill>
                <a:latin typeface="Garamond"/>
                <a:cs typeface="Garamond"/>
              </a:rPr>
              <a:t> </a:t>
            </a:r>
            <a:r>
              <a:rPr sz="3200" dirty="0">
                <a:solidFill>
                  <a:srgbClr val="1F487C"/>
                </a:solidFill>
                <a:latin typeface="Garamond"/>
                <a:cs typeface="Garamond"/>
              </a:rPr>
              <a:t>similar daily</a:t>
            </a:r>
            <a:r>
              <a:rPr sz="3200" spc="-5" dirty="0">
                <a:solidFill>
                  <a:srgbClr val="1F487C"/>
                </a:solidFill>
                <a:latin typeface="Garamond"/>
                <a:cs typeface="Garamond"/>
              </a:rPr>
              <a:t> </a:t>
            </a:r>
            <a:r>
              <a:rPr sz="3200" spc="-10" dirty="0">
                <a:solidFill>
                  <a:srgbClr val="1F487C"/>
                </a:solidFill>
                <a:latin typeface="Garamond"/>
                <a:cs typeface="Garamond"/>
              </a:rPr>
              <a:t>findings</a:t>
            </a:r>
            <a:endParaRPr sz="3200">
              <a:latin typeface="Garamond"/>
              <a:cs typeface="Garamond"/>
            </a:endParaRPr>
          </a:p>
        </p:txBody>
      </p:sp>
      <p:pic>
        <p:nvPicPr>
          <p:cNvPr id="3" name="object 3" descr="Image: Two symbols of people above of four calendars labeled Day 1 and Day 14. Below the calendars is a sequence of three cellphones depicting a time of the day. Indicative of tracking data."/>
          <p:cNvPicPr/>
          <p:nvPr/>
        </p:nvPicPr>
        <p:blipFill>
          <a:blip r:embed="rId2" cstate="print"/>
          <a:stretch>
            <a:fillRect/>
          </a:stretch>
        </p:blipFill>
        <p:spPr>
          <a:xfrm>
            <a:off x="353568" y="1609344"/>
            <a:ext cx="5399531" cy="2749295"/>
          </a:xfrm>
          <a:prstGeom prst="rect">
            <a:avLst/>
          </a:prstGeom>
        </p:spPr>
      </p:pic>
      <p:pic>
        <p:nvPicPr>
          <p:cNvPr id="4" name="object 4" descr="RAISE. Research on Adaptive Interests, Skills and Environments."/>
          <p:cNvPicPr/>
          <p:nvPr/>
        </p:nvPicPr>
        <p:blipFill>
          <a:blip r:embed="rId3" cstate="print"/>
          <a:stretch>
            <a:fillRect/>
          </a:stretch>
        </p:blipFill>
        <p:spPr>
          <a:xfrm>
            <a:off x="7357872" y="4683252"/>
            <a:ext cx="1498091" cy="330707"/>
          </a:xfrm>
          <a:prstGeom prst="rect">
            <a:avLst/>
          </a:prstGeom>
        </p:spPr>
      </p:pic>
      <p:pic>
        <p:nvPicPr>
          <p:cNvPr id="5" name="object 5" descr="Portrait of Michaeline Jensen, UNCG"/>
          <p:cNvPicPr/>
          <p:nvPr/>
        </p:nvPicPr>
        <p:blipFill>
          <a:blip r:embed="rId4" cstate="print"/>
          <a:stretch>
            <a:fillRect/>
          </a:stretch>
        </p:blipFill>
        <p:spPr>
          <a:xfrm>
            <a:off x="6320028" y="1962911"/>
            <a:ext cx="1132331" cy="1130807"/>
          </a:xfrm>
          <a:prstGeom prst="rect">
            <a:avLst/>
          </a:prstGeom>
        </p:spPr>
      </p:pic>
      <p:sp>
        <p:nvSpPr>
          <p:cNvPr id="6" name="object 6"/>
          <p:cNvSpPr txBox="1"/>
          <p:nvPr/>
        </p:nvSpPr>
        <p:spPr>
          <a:xfrm>
            <a:off x="7564727" y="2368412"/>
            <a:ext cx="1367790" cy="1722120"/>
          </a:xfrm>
          <a:prstGeom prst="rect">
            <a:avLst/>
          </a:prstGeom>
        </p:spPr>
        <p:txBody>
          <a:bodyPr vert="horz" wrap="square" lIns="0" tIns="12700" rIns="0" bIns="0" rtlCol="0">
            <a:spAutoFit/>
          </a:bodyPr>
          <a:lstStyle/>
          <a:p>
            <a:pPr marL="12700" marR="5080" indent="193040">
              <a:lnSpc>
                <a:spcPct val="100000"/>
              </a:lnSpc>
              <a:spcBef>
                <a:spcPts val="100"/>
              </a:spcBef>
            </a:pPr>
            <a:r>
              <a:rPr sz="1800" spc="-10" dirty="0">
                <a:latin typeface="Garamond"/>
                <a:cs typeface="Garamond"/>
              </a:rPr>
              <a:t>Michaeline </a:t>
            </a:r>
            <a:r>
              <a:rPr sz="1800" dirty="0">
                <a:latin typeface="Garamond"/>
                <a:cs typeface="Garamond"/>
              </a:rPr>
              <a:t>Jensen,</a:t>
            </a:r>
            <a:r>
              <a:rPr sz="1800" spc="-90" dirty="0">
                <a:latin typeface="Garamond"/>
                <a:cs typeface="Garamond"/>
              </a:rPr>
              <a:t> </a:t>
            </a:r>
            <a:r>
              <a:rPr sz="1800" spc="-20" dirty="0">
                <a:latin typeface="Garamond"/>
                <a:cs typeface="Garamond"/>
              </a:rPr>
              <a:t>UNCG</a:t>
            </a:r>
            <a:endParaRPr sz="1800" dirty="0">
              <a:latin typeface="Garamond"/>
              <a:cs typeface="Garamond"/>
            </a:endParaRPr>
          </a:p>
          <a:p>
            <a:pPr>
              <a:lnSpc>
                <a:spcPct val="100000"/>
              </a:lnSpc>
            </a:pPr>
            <a:endParaRPr sz="2000" dirty="0">
              <a:latin typeface="Garamond"/>
              <a:cs typeface="Garamond"/>
            </a:endParaRPr>
          </a:p>
          <a:p>
            <a:pPr>
              <a:lnSpc>
                <a:spcPct val="100000"/>
              </a:lnSpc>
              <a:spcBef>
                <a:spcPts val="45"/>
              </a:spcBef>
            </a:pPr>
            <a:endParaRPr sz="2150" dirty="0">
              <a:latin typeface="Garamond"/>
              <a:cs typeface="Garamond"/>
            </a:endParaRPr>
          </a:p>
          <a:p>
            <a:pPr marL="170180" marR="59690" indent="160020">
              <a:lnSpc>
                <a:spcPct val="100000"/>
              </a:lnSpc>
            </a:pPr>
            <a:r>
              <a:rPr sz="1800" spc="-10" dirty="0">
                <a:latin typeface="Garamond"/>
                <a:cs typeface="Garamond"/>
              </a:rPr>
              <a:t>Madeline </a:t>
            </a:r>
            <a:r>
              <a:rPr sz="1800" dirty="0">
                <a:latin typeface="Garamond"/>
                <a:cs typeface="Garamond"/>
              </a:rPr>
              <a:t>George,</a:t>
            </a:r>
            <a:r>
              <a:rPr sz="1800" spc="-25" dirty="0">
                <a:latin typeface="Garamond"/>
                <a:cs typeface="Garamond"/>
              </a:rPr>
              <a:t> RTI</a:t>
            </a:r>
            <a:endParaRPr sz="1800" dirty="0">
              <a:latin typeface="Garamond"/>
              <a:cs typeface="Garamond"/>
            </a:endParaRPr>
          </a:p>
        </p:txBody>
      </p:sp>
      <p:pic>
        <p:nvPicPr>
          <p:cNvPr id="7" name="object 7" descr="Portrait of Madeline George, RTI"/>
          <p:cNvPicPr/>
          <p:nvPr/>
        </p:nvPicPr>
        <p:blipFill>
          <a:blip r:embed="rId5" cstate="print"/>
          <a:stretch>
            <a:fillRect/>
          </a:stretch>
        </p:blipFill>
        <p:spPr>
          <a:xfrm>
            <a:off x="6320028" y="3319271"/>
            <a:ext cx="1132331" cy="111709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A person seated holding a mobile phone looking at screen."/>
          <p:cNvPicPr/>
          <p:nvPr/>
        </p:nvPicPr>
        <p:blipFill>
          <a:blip r:embed="rId2" cstate="print"/>
          <a:stretch>
            <a:fillRect/>
          </a:stretch>
        </p:blipFill>
        <p:spPr>
          <a:xfrm>
            <a:off x="0" y="0"/>
            <a:ext cx="9144000" cy="5143500"/>
          </a:xfrm>
          <a:prstGeom prst="rect">
            <a:avLst/>
          </a:prstGeom>
        </p:spPr>
      </p:pic>
      <p:sp>
        <p:nvSpPr>
          <p:cNvPr id="3" name="object 3"/>
          <p:cNvSpPr txBox="1"/>
          <p:nvPr/>
        </p:nvSpPr>
        <p:spPr>
          <a:xfrm>
            <a:off x="304800" y="2786591"/>
            <a:ext cx="4756511" cy="2604559"/>
          </a:xfrm>
          <a:prstGeom prst="rect">
            <a:avLst/>
          </a:prstGeom>
        </p:spPr>
        <p:txBody>
          <a:bodyPr vert="horz" wrap="square" lIns="0" tIns="13970" rIns="0" bIns="0" rtlCol="0">
            <a:spAutoFit/>
          </a:bodyPr>
          <a:lstStyle/>
          <a:p>
            <a:pPr marL="12700" marR="5080" algn="ctr">
              <a:lnSpc>
                <a:spcPts val="4090"/>
              </a:lnSpc>
              <a:spcBef>
                <a:spcPts val="90"/>
              </a:spcBef>
            </a:pPr>
            <a:r>
              <a:rPr lang="en-CA" sz="3250" b="1" i="1" spc="-254" dirty="0">
                <a:solidFill>
                  <a:srgbClr val="FFFFFF"/>
                </a:solidFill>
                <a:latin typeface="Arial"/>
                <a:cs typeface="Arial"/>
              </a:rPr>
              <a:t>Longitudinal</a:t>
            </a:r>
            <a:r>
              <a:rPr lang="en-CA" sz="3250" b="1" i="1" spc="35" dirty="0">
                <a:solidFill>
                  <a:srgbClr val="FFFFFF"/>
                </a:solidFill>
                <a:latin typeface="Arial"/>
                <a:cs typeface="Arial"/>
              </a:rPr>
              <a:t> </a:t>
            </a:r>
            <a:r>
              <a:rPr lang="en-CA" sz="3250" b="1" i="1" spc="-170" dirty="0">
                <a:solidFill>
                  <a:srgbClr val="FFFFFF"/>
                </a:solidFill>
                <a:latin typeface="Arial"/>
                <a:cs typeface="Arial"/>
              </a:rPr>
              <a:t>research </a:t>
            </a:r>
            <a:r>
              <a:rPr lang="en-CA" sz="3250" b="1" i="1" spc="-254" dirty="0">
                <a:solidFill>
                  <a:srgbClr val="FFFFFF"/>
                </a:solidFill>
                <a:latin typeface="Arial"/>
                <a:cs typeface="Arial"/>
              </a:rPr>
              <a:t>suggests</a:t>
            </a:r>
            <a:r>
              <a:rPr lang="en-CA" sz="3250" b="1" i="1" spc="-5" dirty="0">
                <a:solidFill>
                  <a:srgbClr val="FFFFFF"/>
                </a:solidFill>
                <a:latin typeface="Arial"/>
                <a:cs typeface="Arial"/>
              </a:rPr>
              <a:t> </a:t>
            </a:r>
            <a:r>
              <a:rPr lang="en-CA" sz="3250" b="1" i="1" spc="-240" dirty="0">
                <a:solidFill>
                  <a:srgbClr val="FFFFFF"/>
                </a:solidFill>
                <a:latin typeface="Arial"/>
                <a:cs typeface="Arial"/>
              </a:rPr>
              <a:t>social</a:t>
            </a:r>
            <a:r>
              <a:rPr lang="en-CA" sz="3250" b="1" i="1" spc="-5" dirty="0">
                <a:solidFill>
                  <a:srgbClr val="FFFFFF"/>
                </a:solidFill>
                <a:latin typeface="Arial"/>
                <a:cs typeface="Arial"/>
              </a:rPr>
              <a:t> </a:t>
            </a:r>
            <a:r>
              <a:rPr lang="en-CA" sz="3250" b="1" i="1" spc="-210" dirty="0">
                <a:solidFill>
                  <a:srgbClr val="FFFFFF"/>
                </a:solidFill>
                <a:latin typeface="Arial"/>
                <a:cs typeface="Arial"/>
              </a:rPr>
              <a:t>media</a:t>
            </a:r>
            <a:r>
              <a:rPr lang="en-CA" sz="3250" b="1" i="1" spc="-10" dirty="0">
                <a:solidFill>
                  <a:srgbClr val="FFFFFF"/>
                </a:solidFill>
                <a:latin typeface="Arial"/>
                <a:cs typeface="Arial"/>
              </a:rPr>
              <a:t> </a:t>
            </a:r>
            <a:r>
              <a:rPr lang="en-CA" sz="3250" b="1" i="1" spc="-145" dirty="0">
                <a:solidFill>
                  <a:srgbClr val="FFFFFF"/>
                </a:solidFill>
                <a:latin typeface="Arial"/>
                <a:cs typeface="Arial"/>
              </a:rPr>
              <a:t>may </a:t>
            </a:r>
            <a:r>
              <a:rPr lang="en-CA" sz="3250" b="1" i="1" spc="-195" dirty="0">
                <a:solidFill>
                  <a:srgbClr val="FFFFFF"/>
                </a:solidFill>
                <a:latin typeface="Arial"/>
                <a:cs typeface="Arial"/>
              </a:rPr>
              <a:t>be</a:t>
            </a:r>
            <a:r>
              <a:rPr lang="en-CA" sz="3250" b="1" i="1" spc="-45" dirty="0">
                <a:solidFill>
                  <a:srgbClr val="FFFFFF"/>
                </a:solidFill>
                <a:latin typeface="Arial"/>
                <a:cs typeface="Arial"/>
              </a:rPr>
              <a:t> </a:t>
            </a:r>
            <a:r>
              <a:rPr lang="en-CA" sz="3250" b="1" i="1" spc="-285" dirty="0">
                <a:solidFill>
                  <a:srgbClr val="FFFFFF"/>
                </a:solidFill>
                <a:latin typeface="Arial"/>
                <a:cs typeface="Arial"/>
              </a:rPr>
              <a:t>on</a:t>
            </a:r>
            <a:r>
              <a:rPr lang="en-CA" sz="3250" b="1" i="1" spc="-30" dirty="0">
                <a:solidFill>
                  <a:srgbClr val="FFFFFF"/>
                </a:solidFill>
                <a:latin typeface="Arial"/>
                <a:cs typeface="Arial"/>
              </a:rPr>
              <a:t> </a:t>
            </a:r>
            <a:r>
              <a:rPr lang="en-CA" sz="3250" b="1" i="1" spc="-200" dirty="0">
                <a:solidFill>
                  <a:srgbClr val="FFFFFF"/>
                </a:solidFill>
                <a:latin typeface="Arial"/>
                <a:cs typeface="Arial"/>
              </a:rPr>
              <a:t>the</a:t>
            </a:r>
            <a:r>
              <a:rPr lang="en-CA" sz="3250" b="1" i="1" spc="-35" dirty="0">
                <a:solidFill>
                  <a:srgbClr val="FFFFFF"/>
                </a:solidFill>
                <a:latin typeface="Arial"/>
                <a:cs typeface="Arial"/>
              </a:rPr>
              <a:t> </a:t>
            </a:r>
            <a:r>
              <a:rPr lang="en-CA" sz="3250" b="1" i="1" spc="-280" dirty="0">
                <a:solidFill>
                  <a:srgbClr val="FFFFFF"/>
                </a:solidFill>
                <a:latin typeface="Arial"/>
                <a:cs typeface="Arial"/>
              </a:rPr>
              <a:t>wrong</a:t>
            </a:r>
            <a:r>
              <a:rPr lang="en-CA" sz="3250" b="1" i="1" spc="-30" dirty="0">
                <a:solidFill>
                  <a:srgbClr val="FFFFFF"/>
                </a:solidFill>
                <a:latin typeface="Arial"/>
                <a:cs typeface="Arial"/>
              </a:rPr>
              <a:t> </a:t>
            </a:r>
            <a:r>
              <a:rPr lang="en-CA" sz="3250" b="1" i="1" spc="-215" dirty="0">
                <a:solidFill>
                  <a:srgbClr val="FFFFFF"/>
                </a:solidFill>
                <a:latin typeface="Arial"/>
                <a:cs typeface="Arial"/>
              </a:rPr>
              <a:t>side</a:t>
            </a:r>
            <a:r>
              <a:rPr lang="en-CA" sz="3250" b="1" i="1" spc="-35" dirty="0">
                <a:solidFill>
                  <a:srgbClr val="FFFFFF"/>
                </a:solidFill>
                <a:latin typeface="Arial"/>
                <a:cs typeface="Arial"/>
              </a:rPr>
              <a:t> </a:t>
            </a:r>
            <a:r>
              <a:rPr lang="en-CA" sz="3250" b="1" i="1" spc="-280" dirty="0">
                <a:solidFill>
                  <a:srgbClr val="FFFFFF"/>
                </a:solidFill>
                <a:latin typeface="Arial"/>
                <a:cs typeface="Arial"/>
              </a:rPr>
              <a:t>of</a:t>
            </a:r>
            <a:endParaRPr lang="en-CA" sz="3250" dirty="0">
              <a:latin typeface="Arial"/>
              <a:cs typeface="Arial"/>
            </a:endParaRPr>
          </a:p>
          <a:p>
            <a:pPr marR="258445" algn="ctr">
              <a:lnSpc>
                <a:spcPct val="100000"/>
              </a:lnSpc>
              <a:spcBef>
                <a:spcPts val="25"/>
              </a:spcBef>
            </a:pPr>
            <a:r>
              <a:rPr lang="en-CA" sz="3250" b="1" i="1" spc="-275" dirty="0">
                <a:solidFill>
                  <a:srgbClr val="FFFFFF"/>
                </a:solidFill>
                <a:latin typeface="Arial"/>
                <a:cs typeface="Arial"/>
              </a:rPr>
              <a:t>most</a:t>
            </a:r>
            <a:r>
              <a:rPr lang="en-CA" sz="3250" b="1" i="1" spc="-40" dirty="0">
                <a:solidFill>
                  <a:srgbClr val="FFFFFF"/>
                </a:solidFill>
                <a:latin typeface="Arial"/>
                <a:cs typeface="Arial"/>
              </a:rPr>
              <a:t> </a:t>
            </a:r>
            <a:r>
              <a:rPr lang="en-CA" sz="3250" b="1" i="1" spc="-110" dirty="0">
                <a:solidFill>
                  <a:srgbClr val="FFFFFF"/>
                </a:solidFill>
                <a:latin typeface="Arial"/>
                <a:cs typeface="Arial"/>
              </a:rPr>
              <a:t>equations.</a:t>
            </a:r>
            <a:endParaRPr lang="en-CA" sz="3250" dirty="0">
              <a:latin typeface="Arial"/>
              <a:cs typeface="Arial"/>
            </a:endParaRPr>
          </a:p>
          <a:p>
            <a:pPr marL="12700">
              <a:lnSpc>
                <a:spcPct val="100000"/>
              </a:lnSpc>
              <a:spcBef>
                <a:spcPts val="110"/>
              </a:spcBef>
            </a:pPr>
            <a:endParaRPr lang="en-CA" sz="3250" dirty="0">
              <a:latin typeface="Arial"/>
              <a:cs typeface="Arial"/>
            </a:endParaRPr>
          </a:p>
        </p:txBody>
      </p:sp>
      <p:sp>
        <p:nvSpPr>
          <p:cNvPr id="5" name="object 5">
            <a:extLst>
              <a:ext uri="{C183D7F6-B498-43B3-948B-1728B52AA6E4}">
                <adec:decorative xmlns:adec="http://schemas.microsoft.com/office/drawing/2017/decorative" val="1"/>
              </a:ext>
            </a:extLst>
          </p:cNvPr>
          <p:cNvSpPr/>
          <p:nvPr/>
        </p:nvSpPr>
        <p:spPr>
          <a:xfrm>
            <a:off x="150113" y="2713482"/>
            <a:ext cx="553720" cy="533400"/>
          </a:xfrm>
          <a:custGeom>
            <a:avLst/>
            <a:gdLst/>
            <a:ahLst/>
            <a:cxnLst/>
            <a:rect l="l" t="t" r="r" b="b"/>
            <a:pathLst>
              <a:path w="553720" h="533400">
                <a:moveTo>
                  <a:pt x="0" y="266700"/>
                </a:moveTo>
                <a:lnTo>
                  <a:pt x="4456" y="218760"/>
                </a:lnTo>
                <a:lnTo>
                  <a:pt x="17304" y="173639"/>
                </a:lnTo>
                <a:lnTo>
                  <a:pt x="37764" y="132091"/>
                </a:lnTo>
                <a:lnTo>
                  <a:pt x="65053" y="94868"/>
                </a:lnTo>
                <a:lnTo>
                  <a:pt x="98391" y="62724"/>
                </a:lnTo>
                <a:lnTo>
                  <a:pt x="136996" y="36412"/>
                </a:lnTo>
                <a:lnTo>
                  <a:pt x="180087" y="16685"/>
                </a:lnTo>
                <a:lnTo>
                  <a:pt x="226884" y="4296"/>
                </a:lnTo>
                <a:lnTo>
                  <a:pt x="276606" y="0"/>
                </a:lnTo>
                <a:lnTo>
                  <a:pt x="326327" y="4296"/>
                </a:lnTo>
                <a:lnTo>
                  <a:pt x="373124" y="16685"/>
                </a:lnTo>
                <a:lnTo>
                  <a:pt x="416215" y="36412"/>
                </a:lnTo>
                <a:lnTo>
                  <a:pt x="454820" y="62724"/>
                </a:lnTo>
                <a:lnTo>
                  <a:pt x="488158" y="94868"/>
                </a:lnTo>
                <a:lnTo>
                  <a:pt x="515447" y="132091"/>
                </a:lnTo>
                <a:lnTo>
                  <a:pt x="535907" y="173639"/>
                </a:lnTo>
                <a:lnTo>
                  <a:pt x="548755" y="218760"/>
                </a:lnTo>
                <a:lnTo>
                  <a:pt x="553212" y="266700"/>
                </a:lnTo>
                <a:lnTo>
                  <a:pt x="548755" y="314639"/>
                </a:lnTo>
                <a:lnTo>
                  <a:pt x="535907" y="359760"/>
                </a:lnTo>
                <a:lnTo>
                  <a:pt x="515447" y="401308"/>
                </a:lnTo>
                <a:lnTo>
                  <a:pt x="488158" y="438531"/>
                </a:lnTo>
                <a:lnTo>
                  <a:pt x="454820" y="470675"/>
                </a:lnTo>
                <a:lnTo>
                  <a:pt x="416215" y="496987"/>
                </a:lnTo>
                <a:lnTo>
                  <a:pt x="373124" y="516714"/>
                </a:lnTo>
                <a:lnTo>
                  <a:pt x="326327" y="529103"/>
                </a:lnTo>
                <a:lnTo>
                  <a:pt x="276606" y="533400"/>
                </a:lnTo>
                <a:lnTo>
                  <a:pt x="226884" y="529103"/>
                </a:lnTo>
                <a:lnTo>
                  <a:pt x="180087" y="516714"/>
                </a:lnTo>
                <a:lnTo>
                  <a:pt x="136996" y="496987"/>
                </a:lnTo>
                <a:lnTo>
                  <a:pt x="98391" y="470675"/>
                </a:lnTo>
                <a:lnTo>
                  <a:pt x="65053" y="438531"/>
                </a:lnTo>
                <a:lnTo>
                  <a:pt x="37764" y="401308"/>
                </a:lnTo>
                <a:lnTo>
                  <a:pt x="17304" y="359760"/>
                </a:lnTo>
                <a:lnTo>
                  <a:pt x="4456" y="314639"/>
                </a:lnTo>
                <a:lnTo>
                  <a:pt x="0" y="266700"/>
                </a:lnTo>
                <a:close/>
              </a:path>
            </a:pathLst>
          </a:custGeom>
          <a:ln w="28956">
            <a:solidFill>
              <a:srgbClr val="FFFFFF"/>
            </a:solidFill>
          </a:ln>
        </p:spPr>
        <p:txBody>
          <a:bodyPr wrap="square" lIns="0" tIns="0" rIns="0" bIns="0" rtlCol="0"/>
          <a:lstStyle/>
          <a:p>
            <a:endParaRPr/>
          </a:p>
        </p:txBody>
      </p:sp>
      <p:sp>
        <p:nvSpPr>
          <p:cNvPr id="6" name="object 6"/>
          <p:cNvSpPr txBox="1"/>
          <p:nvPr/>
        </p:nvSpPr>
        <p:spPr>
          <a:xfrm>
            <a:off x="255797" y="2630080"/>
            <a:ext cx="280035" cy="603885"/>
          </a:xfrm>
          <a:prstGeom prst="rect">
            <a:avLst/>
          </a:prstGeom>
        </p:spPr>
        <p:txBody>
          <a:bodyPr vert="horz" wrap="square" lIns="0" tIns="12065" rIns="0" bIns="0" rtlCol="0">
            <a:spAutoFit/>
          </a:bodyPr>
          <a:lstStyle/>
          <a:p>
            <a:pPr marL="12700">
              <a:lnSpc>
                <a:spcPct val="100000"/>
              </a:lnSpc>
              <a:spcBef>
                <a:spcPts val="95"/>
              </a:spcBef>
            </a:pPr>
            <a:r>
              <a:rPr sz="3800" b="1" i="1" spc="-114" dirty="0">
                <a:solidFill>
                  <a:srgbClr val="FFFFFF"/>
                </a:solidFill>
                <a:latin typeface="Arial"/>
                <a:cs typeface="Arial"/>
              </a:rPr>
              <a:t>2</a:t>
            </a:r>
            <a:endParaRPr sz="38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43714" rIns="0" bIns="0" rtlCol="0">
            <a:spAutoFit/>
          </a:bodyPr>
          <a:lstStyle/>
          <a:p>
            <a:pPr marL="106680">
              <a:lnSpc>
                <a:spcPct val="100000"/>
              </a:lnSpc>
              <a:spcBef>
                <a:spcPts val="105"/>
              </a:spcBef>
            </a:pPr>
            <a:r>
              <a:rPr sz="3200" dirty="0">
                <a:solidFill>
                  <a:srgbClr val="1F487C"/>
                </a:solidFill>
                <a:latin typeface="Garamond"/>
                <a:cs typeface="Garamond"/>
              </a:rPr>
              <a:t>New</a:t>
            </a:r>
            <a:r>
              <a:rPr sz="3200" spc="-60" dirty="0">
                <a:solidFill>
                  <a:srgbClr val="1F487C"/>
                </a:solidFill>
                <a:latin typeface="Garamond"/>
                <a:cs typeface="Garamond"/>
              </a:rPr>
              <a:t> </a:t>
            </a:r>
            <a:r>
              <a:rPr sz="3200" dirty="0">
                <a:solidFill>
                  <a:srgbClr val="1F487C"/>
                </a:solidFill>
                <a:latin typeface="Garamond"/>
                <a:cs typeface="Garamond"/>
              </a:rPr>
              <a:t>longitudinal</a:t>
            </a:r>
            <a:r>
              <a:rPr sz="3200" spc="-30" dirty="0">
                <a:solidFill>
                  <a:srgbClr val="1F487C"/>
                </a:solidFill>
                <a:latin typeface="Garamond"/>
                <a:cs typeface="Garamond"/>
              </a:rPr>
              <a:t> </a:t>
            </a:r>
            <a:r>
              <a:rPr sz="3200" dirty="0">
                <a:solidFill>
                  <a:srgbClr val="1F487C"/>
                </a:solidFill>
                <a:latin typeface="Garamond"/>
                <a:cs typeface="Garamond"/>
              </a:rPr>
              <a:t>evidence</a:t>
            </a:r>
            <a:r>
              <a:rPr sz="3200" spc="-50" dirty="0">
                <a:solidFill>
                  <a:srgbClr val="1F487C"/>
                </a:solidFill>
                <a:latin typeface="Garamond"/>
                <a:cs typeface="Garamond"/>
              </a:rPr>
              <a:t> </a:t>
            </a:r>
            <a:r>
              <a:rPr sz="3200" b="0" dirty="0">
                <a:solidFill>
                  <a:srgbClr val="1F487C"/>
                </a:solidFill>
                <a:latin typeface="Garamond"/>
                <a:cs typeface="Garamond"/>
              </a:rPr>
              <a:t>(from</a:t>
            </a:r>
            <a:r>
              <a:rPr sz="3200" b="0" spc="-30" dirty="0">
                <a:solidFill>
                  <a:srgbClr val="1F487C"/>
                </a:solidFill>
                <a:latin typeface="Garamond"/>
                <a:cs typeface="Garamond"/>
              </a:rPr>
              <a:t> </a:t>
            </a:r>
            <a:r>
              <a:rPr sz="3200" b="0" spc="-10" dirty="0">
                <a:solidFill>
                  <a:srgbClr val="1F487C"/>
                </a:solidFill>
                <a:latin typeface="Garamond"/>
                <a:cs typeface="Garamond"/>
              </a:rPr>
              <a:t>Canada)…</a:t>
            </a:r>
            <a:endParaRPr sz="3200">
              <a:latin typeface="Garamond"/>
              <a:cs typeface="Garamond"/>
            </a:endParaRPr>
          </a:p>
        </p:txBody>
      </p:sp>
      <p:pic>
        <p:nvPicPr>
          <p:cNvPr id="3" name="object 3" descr="The Longitudinal Association Between Social-Media Use and Depressive Symptoms Among Adolescents and Young Adults: An Empircal Reply to Twenge et al. (2018) &#10;&#10;Taylor Heffer, Marie Good, Owen Daly, Elliot MacDonell, and Teena Willoughby&#10;Department of Pscyhology, Brock University, and Department of Pyschology, Redeemer University College"/>
          <p:cNvPicPr/>
          <p:nvPr/>
        </p:nvPicPr>
        <p:blipFill>
          <a:blip r:embed="rId2" cstate="print"/>
          <a:stretch>
            <a:fillRect/>
          </a:stretch>
        </p:blipFill>
        <p:spPr>
          <a:xfrm>
            <a:off x="2529788" y="1530006"/>
            <a:ext cx="5823839" cy="2597327"/>
          </a:xfrm>
          <a:prstGeom prst="rect">
            <a:avLst/>
          </a:prstGeom>
        </p:spPr>
      </p:pic>
      <p:pic>
        <p:nvPicPr>
          <p:cNvPr id="4" name="object 4" descr="aps. Association for Psychological Science."/>
          <p:cNvPicPr/>
          <p:nvPr/>
        </p:nvPicPr>
        <p:blipFill>
          <a:blip r:embed="rId3" cstate="print"/>
          <a:stretch>
            <a:fillRect/>
          </a:stretch>
        </p:blipFill>
        <p:spPr>
          <a:xfrm>
            <a:off x="651611" y="1622187"/>
            <a:ext cx="1350140" cy="872866"/>
          </a:xfrm>
          <a:prstGeom prst="rect">
            <a:avLst/>
          </a:prstGeom>
        </p:spPr>
      </p:pic>
      <p:pic>
        <p:nvPicPr>
          <p:cNvPr id="5" name="object 5" descr="Clinical Psychological Science 1-9"/>
          <p:cNvPicPr/>
          <p:nvPr/>
        </p:nvPicPr>
        <p:blipFill>
          <a:blip r:embed="rId4" cstate="print"/>
          <a:stretch>
            <a:fillRect/>
          </a:stretch>
        </p:blipFill>
        <p:spPr>
          <a:xfrm>
            <a:off x="527532" y="2855008"/>
            <a:ext cx="1670400" cy="109996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43714" rIns="0" bIns="0" rtlCol="0">
            <a:spAutoFit/>
          </a:bodyPr>
          <a:lstStyle/>
          <a:p>
            <a:pPr marL="106680">
              <a:lnSpc>
                <a:spcPct val="100000"/>
              </a:lnSpc>
              <a:spcBef>
                <a:spcPts val="105"/>
              </a:spcBef>
            </a:pPr>
            <a:r>
              <a:rPr sz="3200" dirty="0">
                <a:solidFill>
                  <a:srgbClr val="1F487C"/>
                </a:solidFill>
                <a:latin typeface="Garamond"/>
                <a:cs typeface="Garamond"/>
              </a:rPr>
              <a:t>New</a:t>
            </a:r>
            <a:r>
              <a:rPr sz="3200" spc="-60" dirty="0">
                <a:solidFill>
                  <a:srgbClr val="1F487C"/>
                </a:solidFill>
                <a:latin typeface="Garamond"/>
                <a:cs typeface="Garamond"/>
              </a:rPr>
              <a:t> </a:t>
            </a:r>
            <a:r>
              <a:rPr sz="3200" dirty="0">
                <a:solidFill>
                  <a:srgbClr val="1F487C"/>
                </a:solidFill>
                <a:latin typeface="Garamond"/>
                <a:cs typeface="Garamond"/>
              </a:rPr>
              <a:t>longitudinal</a:t>
            </a:r>
            <a:r>
              <a:rPr sz="3200" spc="-30" dirty="0">
                <a:solidFill>
                  <a:srgbClr val="1F487C"/>
                </a:solidFill>
                <a:latin typeface="Garamond"/>
                <a:cs typeface="Garamond"/>
              </a:rPr>
              <a:t> </a:t>
            </a:r>
            <a:r>
              <a:rPr sz="3200" dirty="0">
                <a:solidFill>
                  <a:srgbClr val="1F487C"/>
                </a:solidFill>
                <a:latin typeface="Garamond"/>
                <a:cs typeface="Garamond"/>
              </a:rPr>
              <a:t>evidence</a:t>
            </a:r>
            <a:r>
              <a:rPr sz="3200" spc="-50" dirty="0">
                <a:solidFill>
                  <a:srgbClr val="1F487C"/>
                </a:solidFill>
                <a:latin typeface="Garamond"/>
                <a:cs typeface="Garamond"/>
              </a:rPr>
              <a:t> </a:t>
            </a:r>
            <a:r>
              <a:rPr sz="3200" b="0" dirty="0">
                <a:solidFill>
                  <a:srgbClr val="1F487C"/>
                </a:solidFill>
                <a:latin typeface="Garamond"/>
                <a:cs typeface="Garamond"/>
              </a:rPr>
              <a:t>(from</a:t>
            </a:r>
            <a:r>
              <a:rPr sz="3200" b="0" spc="-30" dirty="0">
                <a:solidFill>
                  <a:srgbClr val="1F487C"/>
                </a:solidFill>
                <a:latin typeface="Garamond"/>
                <a:cs typeface="Garamond"/>
              </a:rPr>
              <a:t> </a:t>
            </a:r>
            <a:r>
              <a:rPr sz="3200" b="0" spc="-10" dirty="0">
                <a:solidFill>
                  <a:srgbClr val="1F487C"/>
                </a:solidFill>
                <a:latin typeface="Garamond"/>
                <a:cs typeface="Garamond"/>
              </a:rPr>
              <a:t>Canada)…</a:t>
            </a:r>
            <a:endParaRPr sz="3200">
              <a:latin typeface="Garamond"/>
              <a:cs typeface="Garamond"/>
            </a:endParaRPr>
          </a:p>
        </p:txBody>
      </p:sp>
      <p:pic>
        <p:nvPicPr>
          <p:cNvPr id="3" name="object 3" descr="aps. Association for Psychological Science.&#10;&#10;Clinical Psychological Science 1-9. The Author(s) 2019. Article reuse guidelines: sagepub.com/journals-permissions DOI: 10.1177/2167702678812727 www.psychologicalscience.org/CP SAGE"/>
          <p:cNvPicPr/>
          <p:nvPr/>
        </p:nvPicPr>
        <p:blipFill>
          <a:blip r:embed="rId2" cstate="print"/>
          <a:stretch>
            <a:fillRect/>
          </a:stretch>
        </p:blipFill>
        <p:spPr>
          <a:xfrm>
            <a:off x="651611" y="1622187"/>
            <a:ext cx="1350140" cy="872866"/>
          </a:xfrm>
          <a:prstGeom prst="rect">
            <a:avLst/>
          </a:prstGeom>
        </p:spPr>
      </p:pic>
      <p:grpSp>
        <p:nvGrpSpPr>
          <p:cNvPr id="4" name="object 4" descr="Table 2. Autoregressive Cross-Lagged Model Results for Adolescents."/>
          <p:cNvGrpSpPr/>
          <p:nvPr/>
        </p:nvGrpSpPr>
        <p:grpSpPr>
          <a:xfrm>
            <a:off x="527532" y="1194816"/>
            <a:ext cx="8264525" cy="2821305"/>
            <a:chOff x="527532" y="1194816"/>
            <a:chExt cx="8264525" cy="2821305"/>
          </a:xfrm>
        </p:grpSpPr>
        <p:pic>
          <p:nvPicPr>
            <p:cNvPr id="5" name="object 5"/>
            <p:cNvPicPr/>
            <p:nvPr/>
          </p:nvPicPr>
          <p:blipFill>
            <a:blip r:embed="rId3" cstate="print"/>
            <a:stretch>
              <a:fillRect/>
            </a:stretch>
          </p:blipFill>
          <p:spPr>
            <a:xfrm>
              <a:off x="527532" y="2855008"/>
              <a:ext cx="1670400" cy="1099965"/>
            </a:xfrm>
            <a:prstGeom prst="rect">
              <a:avLst/>
            </a:prstGeom>
          </p:spPr>
        </p:pic>
        <p:pic>
          <p:nvPicPr>
            <p:cNvPr id="6" name="object 6"/>
            <p:cNvPicPr/>
            <p:nvPr/>
          </p:nvPicPr>
          <p:blipFill>
            <a:blip r:embed="rId4" cstate="print"/>
            <a:stretch>
              <a:fillRect/>
            </a:stretch>
          </p:blipFill>
          <p:spPr>
            <a:xfrm>
              <a:off x="2139695" y="1194816"/>
              <a:ext cx="6652171" cy="2663952"/>
            </a:xfrm>
            <a:prstGeom prst="rect">
              <a:avLst/>
            </a:prstGeom>
          </p:spPr>
        </p:pic>
        <p:pic>
          <p:nvPicPr>
            <p:cNvPr id="7" name="object 7"/>
            <p:cNvPicPr/>
            <p:nvPr/>
          </p:nvPicPr>
          <p:blipFill>
            <a:blip r:embed="rId5" cstate="print"/>
            <a:stretch>
              <a:fillRect/>
            </a:stretch>
          </p:blipFill>
          <p:spPr>
            <a:xfrm>
              <a:off x="4555236" y="3038855"/>
              <a:ext cx="2625851" cy="976883"/>
            </a:xfrm>
            <a:prstGeom prst="rect">
              <a:avLst/>
            </a:prstGeom>
          </p:spPr>
        </p:pic>
        <p:sp>
          <p:nvSpPr>
            <p:cNvPr id="8" name="object 8"/>
            <p:cNvSpPr/>
            <p:nvPr/>
          </p:nvSpPr>
          <p:spPr>
            <a:xfrm>
              <a:off x="4602480" y="3066288"/>
              <a:ext cx="2531745" cy="882650"/>
            </a:xfrm>
            <a:custGeom>
              <a:avLst/>
              <a:gdLst/>
              <a:ahLst/>
              <a:cxnLst/>
              <a:rect l="l" t="t" r="r" b="b"/>
              <a:pathLst>
                <a:path w="2531745" h="882650">
                  <a:moveTo>
                    <a:pt x="1265682" y="0"/>
                  </a:moveTo>
                  <a:lnTo>
                    <a:pt x="1196237" y="652"/>
                  </a:lnTo>
                  <a:lnTo>
                    <a:pt x="1127771" y="2588"/>
                  </a:lnTo>
                  <a:lnTo>
                    <a:pt x="1060380" y="5774"/>
                  </a:lnTo>
                  <a:lnTo>
                    <a:pt x="994162" y="10176"/>
                  </a:lnTo>
                  <a:lnTo>
                    <a:pt x="929212" y="15760"/>
                  </a:lnTo>
                  <a:lnTo>
                    <a:pt x="865627" y="22493"/>
                  </a:lnTo>
                  <a:lnTo>
                    <a:pt x="803503" y="30340"/>
                  </a:lnTo>
                  <a:lnTo>
                    <a:pt x="742937" y="39269"/>
                  </a:lnTo>
                  <a:lnTo>
                    <a:pt x="684026" y="49246"/>
                  </a:lnTo>
                  <a:lnTo>
                    <a:pt x="626866" y="60237"/>
                  </a:lnTo>
                  <a:lnTo>
                    <a:pt x="571553" y="72208"/>
                  </a:lnTo>
                  <a:lnTo>
                    <a:pt x="518184" y="85126"/>
                  </a:lnTo>
                  <a:lnTo>
                    <a:pt x="466856" y="98958"/>
                  </a:lnTo>
                  <a:lnTo>
                    <a:pt x="417665" y="113669"/>
                  </a:lnTo>
                  <a:lnTo>
                    <a:pt x="370708" y="129225"/>
                  </a:lnTo>
                  <a:lnTo>
                    <a:pt x="326080" y="145594"/>
                  </a:lnTo>
                  <a:lnTo>
                    <a:pt x="283879" y="162741"/>
                  </a:lnTo>
                  <a:lnTo>
                    <a:pt x="244202" y="180634"/>
                  </a:lnTo>
                  <a:lnTo>
                    <a:pt x="207143" y="199237"/>
                  </a:lnTo>
                  <a:lnTo>
                    <a:pt x="172801" y="218519"/>
                  </a:lnTo>
                  <a:lnTo>
                    <a:pt x="112652" y="258979"/>
                  </a:lnTo>
                  <a:lnTo>
                    <a:pt x="64524" y="301747"/>
                  </a:lnTo>
                  <a:lnTo>
                    <a:pt x="29192" y="346552"/>
                  </a:lnTo>
                  <a:lnTo>
                    <a:pt x="7426" y="393125"/>
                  </a:lnTo>
                  <a:lnTo>
                    <a:pt x="0" y="441198"/>
                  </a:lnTo>
                  <a:lnTo>
                    <a:pt x="1872" y="465404"/>
                  </a:lnTo>
                  <a:lnTo>
                    <a:pt x="16565" y="512761"/>
                  </a:lnTo>
                  <a:lnTo>
                    <a:pt x="45211" y="558484"/>
                  </a:lnTo>
                  <a:lnTo>
                    <a:pt x="87037" y="602304"/>
                  </a:lnTo>
                  <a:lnTo>
                    <a:pt x="141272" y="643951"/>
                  </a:lnTo>
                  <a:lnTo>
                    <a:pt x="207143" y="683158"/>
                  </a:lnTo>
                  <a:lnTo>
                    <a:pt x="244202" y="701761"/>
                  </a:lnTo>
                  <a:lnTo>
                    <a:pt x="283879" y="719654"/>
                  </a:lnTo>
                  <a:lnTo>
                    <a:pt x="326080" y="736801"/>
                  </a:lnTo>
                  <a:lnTo>
                    <a:pt x="370708" y="753170"/>
                  </a:lnTo>
                  <a:lnTo>
                    <a:pt x="417665" y="768726"/>
                  </a:lnTo>
                  <a:lnTo>
                    <a:pt x="466856" y="783437"/>
                  </a:lnTo>
                  <a:lnTo>
                    <a:pt x="518184" y="797269"/>
                  </a:lnTo>
                  <a:lnTo>
                    <a:pt x="571553" y="810187"/>
                  </a:lnTo>
                  <a:lnTo>
                    <a:pt x="626866" y="822158"/>
                  </a:lnTo>
                  <a:lnTo>
                    <a:pt x="684026" y="833149"/>
                  </a:lnTo>
                  <a:lnTo>
                    <a:pt x="742937" y="843126"/>
                  </a:lnTo>
                  <a:lnTo>
                    <a:pt x="803503" y="852055"/>
                  </a:lnTo>
                  <a:lnTo>
                    <a:pt x="865627" y="859902"/>
                  </a:lnTo>
                  <a:lnTo>
                    <a:pt x="929212" y="866635"/>
                  </a:lnTo>
                  <a:lnTo>
                    <a:pt x="994162" y="872219"/>
                  </a:lnTo>
                  <a:lnTo>
                    <a:pt x="1060380" y="876621"/>
                  </a:lnTo>
                  <a:lnTo>
                    <a:pt x="1127771" y="879807"/>
                  </a:lnTo>
                  <a:lnTo>
                    <a:pt x="1196237" y="881743"/>
                  </a:lnTo>
                  <a:lnTo>
                    <a:pt x="1265682" y="882396"/>
                  </a:lnTo>
                  <a:lnTo>
                    <a:pt x="1335126" y="881743"/>
                  </a:lnTo>
                  <a:lnTo>
                    <a:pt x="1403592" y="879807"/>
                  </a:lnTo>
                  <a:lnTo>
                    <a:pt x="1470983" y="876621"/>
                  </a:lnTo>
                  <a:lnTo>
                    <a:pt x="1537201" y="872219"/>
                  </a:lnTo>
                  <a:lnTo>
                    <a:pt x="1602151" y="866635"/>
                  </a:lnTo>
                  <a:lnTo>
                    <a:pt x="1665736" y="859902"/>
                  </a:lnTo>
                  <a:lnTo>
                    <a:pt x="1727860" y="852055"/>
                  </a:lnTo>
                  <a:lnTo>
                    <a:pt x="1788426" y="843126"/>
                  </a:lnTo>
                  <a:lnTo>
                    <a:pt x="1847337" y="833149"/>
                  </a:lnTo>
                  <a:lnTo>
                    <a:pt x="1904497" y="822158"/>
                  </a:lnTo>
                  <a:lnTo>
                    <a:pt x="1959810" y="810187"/>
                  </a:lnTo>
                  <a:lnTo>
                    <a:pt x="2013179" y="797269"/>
                  </a:lnTo>
                  <a:lnTo>
                    <a:pt x="2064507" y="783437"/>
                  </a:lnTo>
                  <a:lnTo>
                    <a:pt x="2113698" y="768726"/>
                  </a:lnTo>
                  <a:lnTo>
                    <a:pt x="2160655" y="753170"/>
                  </a:lnTo>
                  <a:lnTo>
                    <a:pt x="2205283" y="736801"/>
                  </a:lnTo>
                  <a:lnTo>
                    <a:pt x="2247484" y="719654"/>
                  </a:lnTo>
                  <a:lnTo>
                    <a:pt x="2287161" y="701761"/>
                  </a:lnTo>
                  <a:lnTo>
                    <a:pt x="2324220" y="683158"/>
                  </a:lnTo>
                  <a:lnTo>
                    <a:pt x="2358562" y="663876"/>
                  </a:lnTo>
                  <a:lnTo>
                    <a:pt x="2418711" y="623416"/>
                  </a:lnTo>
                  <a:lnTo>
                    <a:pt x="2466839" y="580648"/>
                  </a:lnTo>
                  <a:lnTo>
                    <a:pt x="2502171" y="535843"/>
                  </a:lnTo>
                  <a:lnTo>
                    <a:pt x="2523937" y="489270"/>
                  </a:lnTo>
                  <a:lnTo>
                    <a:pt x="2531364" y="441198"/>
                  </a:lnTo>
                  <a:lnTo>
                    <a:pt x="2529491" y="416991"/>
                  </a:lnTo>
                  <a:lnTo>
                    <a:pt x="2514798" y="369634"/>
                  </a:lnTo>
                  <a:lnTo>
                    <a:pt x="2486152" y="323911"/>
                  </a:lnTo>
                  <a:lnTo>
                    <a:pt x="2444326" y="280091"/>
                  </a:lnTo>
                  <a:lnTo>
                    <a:pt x="2390091" y="238444"/>
                  </a:lnTo>
                  <a:lnTo>
                    <a:pt x="2324220" y="199237"/>
                  </a:lnTo>
                  <a:lnTo>
                    <a:pt x="2287161" y="180634"/>
                  </a:lnTo>
                  <a:lnTo>
                    <a:pt x="2247484" y="162741"/>
                  </a:lnTo>
                  <a:lnTo>
                    <a:pt x="2205283" y="145594"/>
                  </a:lnTo>
                  <a:lnTo>
                    <a:pt x="2160655" y="129225"/>
                  </a:lnTo>
                  <a:lnTo>
                    <a:pt x="2113698" y="113669"/>
                  </a:lnTo>
                  <a:lnTo>
                    <a:pt x="2064507" y="98958"/>
                  </a:lnTo>
                  <a:lnTo>
                    <a:pt x="2013179" y="85126"/>
                  </a:lnTo>
                  <a:lnTo>
                    <a:pt x="1959810" y="72208"/>
                  </a:lnTo>
                  <a:lnTo>
                    <a:pt x="1904497" y="60237"/>
                  </a:lnTo>
                  <a:lnTo>
                    <a:pt x="1847337" y="49246"/>
                  </a:lnTo>
                  <a:lnTo>
                    <a:pt x="1788426" y="39269"/>
                  </a:lnTo>
                  <a:lnTo>
                    <a:pt x="1727860" y="30340"/>
                  </a:lnTo>
                  <a:lnTo>
                    <a:pt x="1665736" y="22493"/>
                  </a:lnTo>
                  <a:lnTo>
                    <a:pt x="1602151" y="15760"/>
                  </a:lnTo>
                  <a:lnTo>
                    <a:pt x="1537201" y="10176"/>
                  </a:lnTo>
                  <a:lnTo>
                    <a:pt x="1470983" y="5774"/>
                  </a:lnTo>
                  <a:lnTo>
                    <a:pt x="1403592" y="2588"/>
                  </a:lnTo>
                  <a:lnTo>
                    <a:pt x="1335126" y="652"/>
                  </a:lnTo>
                  <a:lnTo>
                    <a:pt x="1265682" y="0"/>
                  </a:lnTo>
                  <a:close/>
                </a:path>
              </a:pathLst>
            </a:custGeom>
            <a:solidFill>
              <a:srgbClr val="FFFF00">
                <a:alpha val="21174"/>
              </a:srgbClr>
            </a:solidFill>
          </p:spPr>
          <p:txBody>
            <a:bodyPr wrap="square" lIns="0" tIns="0" rIns="0" bIns="0" rtlCol="0"/>
            <a:lstStyle/>
            <a:p>
              <a:endParaRPr/>
            </a:p>
          </p:txBody>
        </p:sp>
        <p:sp>
          <p:nvSpPr>
            <p:cNvPr id="9" name="object 9"/>
            <p:cNvSpPr/>
            <p:nvPr/>
          </p:nvSpPr>
          <p:spPr>
            <a:xfrm>
              <a:off x="4602480" y="3066288"/>
              <a:ext cx="2531745" cy="882650"/>
            </a:xfrm>
            <a:custGeom>
              <a:avLst/>
              <a:gdLst/>
              <a:ahLst/>
              <a:cxnLst/>
              <a:rect l="l" t="t" r="r" b="b"/>
              <a:pathLst>
                <a:path w="2531745" h="882650">
                  <a:moveTo>
                    <a:pt x="0" y="441198"/>
                  </a:moveTo>
                  <a:lnTo>
                    <a:pt x="7426" y="393125"/>
                  </a:lnTo>
                  <a:lnTo>
                    <a:pt x="29192" y="346552"/>
                  </a:lnTo>
                  <a:lnTo>
                    <a:pt x="64524" y="301747"/>
                  </a:lnTo>
                  <a:lnTo>
                    <a:pt x="112652" y="258979"/>
                  </a:lnTo>
                  <a:lnTo>
                    <a:pt x="172801" y="218519"/>
                  </a:lnTo>
                  <a:lnTo>
                    <a:pt x="207143" y="199237"/>
                  </a:lnTo>
                  <a:lnTo>
                    <a:pt x="244202" y="180634"/>
                  </a:lnTo>
                  <a:lnTo>
                    <a:pt x="283879" y="162741"/>
                  </a:lnTo>
                  <a:lnTo>
                    <a:pt x="326080" y="145594"/>
                  </a:lnTo>
                  <a:lnTo>
                    <a:pt x="370708" y="129225"/>
                  </a:lnTo>
                  <a:lnTo>
                    <a:pt x="417665" y="113669"/>
                  </a:lnTo>
                  <a:lnTo>
                    <a:pt x="466856" y="98958"/>
                  </a:lnTo>
                  <a:lnTo>
                    <a:pt x="518184" y="85126"/>
                  </a:lnTo>
                  <a:lnTo>
                    <a:pt x="571553" y="72208"/>
                  </a:lnTo>
                  <a:lnTo>
                    <a:pt x="626866" y="60237"/>
                  </a:lnTo>
                  <a:lnTo>
                    <a:pt x="684026" y="49246"/>
                  </a:lnTo>
                  <a:lnTo>
                    <a:pt x="742937" y="39269"/>
                  </a:lnTo>
                  <a:lnTo>
                    <a:pt x="803503" y="30340"/>
                  </a:lnTo>
                  <a:lnTo>
                    <a:pt x="865627" y="22493"/>
                  </a:lnTo>
                  <a:lnTo>
                    <a:pt x="929212" y="15760"/>
                  </a:lnTo>
                  <a:lnTo>
                    <a:pt x="994162" y="10176"/>
                  </a:lnTo>
                  <a:lnTo>
                    <a:pt x="1060380" y="5774"/>
                  </a:lnTo>
                  <a:lnTo>
                    <a:pt x="1127771" y="2588"/>
                  </a:lnTo>
                  <a:lnTo>
                    <a:pt x="1196237" y="652"/>
                  </a:lnTo>
                  <a:lnTo>
                    <a:pt x="1265682" y="0"/>
                  </a:lnTo>
                  <a:lnTo>
                    <a:pt x="1335126" y="652"/>
                  </a:lnTo>
                  <a:lnTo>
                    <a:pt x="1403592" y="2588"/>
                  </a:lnTo>
                  <a:lnTo>
                    <a:pt x="1470983" y="5774"/>
                  </a:lnTo>
                  <a:lnTo>
                    <a:pt x="1537201" y="10176"/>
                  </a:lnTo>
                  <a:lnTo>
                    <a:pt x="1602151" y="15760"/>
                  </a:lnTo>
                  <a:lnTo>
                    <a:pt x="1665736" y="22493"/>
                  </a:lnTo>
                  <a:lnTo>
                    <a:pt x="1727860" y="30340"/>
                  </a:lnTo>
                  <a:lnTo>
                    <a:pt x="1788426" y="39269"/>
                  </a:lnTo>
                  <a:lnTo>
                    <a:pt x="1847337" y="49246"/>
                  </a:lnTo>
                  <a:lnTo>
                    <a:pt x="1904497" y="60237"/>
                  </a:lnTo>
                  <a:lnTo>
                    <a:pt x="1959810" y="72208"/>
                  </a:lnTo>
                  <a:lnTo>
                    <a:pt x="2013179" y="85126"/>
                  </a:lnTo>
                  <a:lnTo>
                    <a:pt x="2064507" y="98958"/>
                  </a:lnTo>
                  <a:lnTo>
                    <a:pt x="2113698" y="113669"/>
                  </a:lnTo>
                  <a:lnTo>
                    <a:pt x="2160655" y="129225"/>
                  </a:lnTo>
                  <a:lnTo>
                    <a:pt x="2205283" y="145594"/>
                  </a:lnTo>
                  <a:lnTo>
                    <a:pt x="2247484" y="162741"/>
                  </a:lnTo>
                  <a:lnTo>
                    <a:pt x="2287161" y="180634"/>
                  </a:lnTo>
                  <a:lnTo>
                    <a:pt x="2324220" y="199237"/>
                  </a:lnTo>
                  <a:lnTo>
                    <a:pt x="2358562" y="218519"/>
                  </a:lnTo>
                  <a:lnTo>
                    <a:pt x="2418711" y="258979"/>
                  </a:lnTo>
                  <a:lnTo>
                    <a:pt x="2466839" y="301747"/>
                  </a:lnTo>
                  <a:lnTo>
                    <a:pt x="2502171" y="346552"/>
                  </a:lnTo>
                  <a:lnTo>
                    <a:pt x="2523937" y="393125"/>
                  </a:lnTo>
                  <a:lnTo>
                    <a:pt x="2531364" y="441198"/>
                  </a:lnTo>
                  <a:lnTo>
                    <a:pt x="2529491" y="465404"/>
                  </a:lnTo>
                  <a:lnTo>
                    <a:pt x="2514798" y="512761"/>
                  </a:lnTo>
                  <a:lnTo>
                    <a:pt x="2486152" y="558484"/>
                  </a:lnTo>
                  <a:lnTo>
                    <a:pt x="2444326" y="602304"/>
                  </a:lnTo>
                  <a:lnTo>
                    <a:pt x="2390091" y="643951"/>
                  </a:lnTo>
                  <a:lnTo>
                    <a:pt x="2324220" y="683158"/>
                  </a:lnTo>
                  <a:lnTo>
                    <a:pt x="2287161" y="701761"/>
                  </a:lnTo>
                  <a:lnTo>
                    <a:pt x="2247484" y="719654"/>
                  </a:lnTo>
                  <a:lnTo>
                    <a:pt x="2205283" y="736801"/>
                  </a:lnTo>
                  <a:lnTo>
                    <a:pt x="2160655" y="753170"/>
                  </a:lnTo>
                  <a:lnTo>
                    <a:pt x="2113698" y="768726"/>
                  </a:lnTo>
                  <a:lnTo>
                    <a:pt x="2064507" y="783437"/>
                  </a:lnTo>
                  <a:lnTo>
                    <a:pt x="2013179" y="797269"/>
                  </a:lnTo>
                  <a:lnTo>
                    <a:pt x="1959810" y="810187"/>
                  </a:lnTo>
                  <a:lnTo>
                    <a:pt x="1904497" y="822158"/>
                  </a:lnTo>
                  <a:lnTo>
                    <a:pt x="1847337" y="833149"/>
                  </a:lnTo>
                  <a:lnTo>
                    <a:pt x="1788426" y="843126"/>
                  </a:lnTo>
                  <a:lnTo>
                    <a:pt x="1727860" y="852055"/>
                  </a:lnTo>
                  <a:lnTo>
                    <a:pt x="1665736" y="859902"/>
                  </a:lnTo>
                  <a:lnTo>
                    <a:pt x="1602151" y="866635"/>
                  </a:lnTo>
                  <a:lnTo>
                    <a:pt x="1537201" y="872219"/>
                  </a:lnTo>
                  <a:lnTo>
                    <a:pt x="1470983" y="876621"/>
                  </a:lnTo>
                  <a:lnTo>
                    <a:pt x="1403592" y="879807"/>
                  </a:lnTo>
                  <a:lnTo>
                    <a:pt x="1335126" y="881743"/>
                  </a:lnTo>
                  <a:lnTo>
                    <a:pt x="1265682" y="882396"/>
                  </a:lnTo>
                  <a:lnTo>
                    <a:pt x="1196237" y="881743"/>
                  </a:lnTo>
                  <a:lnTo>
                    <a:pt x="1127771" y="879807"/>
                  </a:lnTo>
                  <a:lnTo>
                    <a:pt x="1060380" y="876621"/>
                  </a:lnTo>
                  <a:lnTo>
                    <a:pt x="994162" y="872219"/>
                  </a:lnTo>
                  <a:lnTo>
                    <a:pt x="929212" y="866635"/>
                  </a:lnTo>
                  <a:lnTo>
                    <a:pt x="865627" y="859902"/>
                  </a:lnTo>
                  <a:lnTo>
                    <a:pt x="803503" y="852055"/>
                  </a:lnTo>
                  <a:lnTo>
                    <a:pt x="742937" y="843126"/>
                  </a:lnTo>
                  <a:lnTo>
                    <a:pt x="684026" y="833149"/>
                  </a:lnTo>
                  <a:lnTo>
                    <a:pt x="626866" y="822158"/>
                  </a:lnTo>
                  <a:lnTo>
                    <a:pt x="571553" y="810187"/>
                  </a:lnTo>
                  <a:lnTo>
                    <a:pt x="518184" y="797269"/>
                  </a:lnTo>
                  <a:lnTo>
                    <a:pt x="466856" y="783437"/>
                  </a:lnTo>
                  <a:lnTo>
                    <a:pt x="417665" y="768726"/>
                  </a:lnTo>
                  <a:lnTo>
                    <a:pt x="370708" y="753170"/>
                  </a:lnTo>
                  <a:lnTo>
                    <a:pt x="326080" y="736801"/>
                  </a:lnTo>
                  <a:lnTo>
                    <a:pt x="283879" y="719654"/>
                  </a:lnTo>
                  <a:lnTo>
                    <a:pt x="244202" y="701761"/>
                  </a:lnTo>
                  <a:lnTo>
                    <a:pt x="207143" y="683158"/>
                  </a:lnTo>
                  <a:lnTo>
                    <a:pt x="172801" y="663876"/>
                  </a:lnTo>
                  <a:lnTo>
                    <a:pt x="112652" y="623416"/>
                  </a:lnTo>
                  <a:lnTo>
                    <a:pt x="64524" y="580648"/>
                  </a:lnTo>
                  <a:lnTo>
                    <a:pt x="29192" y="535843"/>
                  </a:lnTo>
                  <a:lnTo>
                    <a:pt x="7426" y="489270"/>
                  </a:lnTo>
                  <a:lnTo>
                    <a:pt x="0" y="441198"/>
                  </a:lnTo>
                  <a:close/>
                </a:path>
              </a:pathLst>
            </a:custGeom>
            <a:ln w="9144">
              <a:solidFill>
                <a:srgbClr val="FFFF00"/>
              </a:solidFill>
            </a:ln>
          </p:spPr>
          <p:txBody>
            <a:bodyPr wrap="square" lIns="0" tIns="0" rIns="0" bIns="0" rtlCol="0"/>
            <a:lstStyle/>
            <a:p>
              <a:endParaRPr/>
            </a:p>
          </p:txBody>
        </p:sp>
      </p:grpSp>
      <p:sp>
        <p:nvSpPr>
          <p:cNvPr id="10" name="object 10"/>
          <p:cNvSpPr txBox="1"/>
          <p:nvPr/>
        </p:nvSpPr>
        <p:spPr>
          <a:xfrm>
            <a:off x="2503887" y="4173155"/>
            <a:ext cx="5749925" cy="818515"/>
          </a:xfrm>
          <a:prstGeom prst="rect">
            <a:avLst/>
          </a:prstGeom>
        </p:spPr>
        <p:txBody>
          <a:bodyPr vert="horz" wrap="square" lIns="0" tIns="12700" rIns="0" bIns="0" rtlCol="0">
            <a:spAutoFit/>
          </a:bodyPr>
          <a:lstStyle/>
          <a:p>
            <a:pPr marL="12700" marR="5080">
              <a:lnSpc>
                <a:spcPct val="100000"/>
              </a:lnSpc>
              <a:spcBef>
                <a:spcPts val="100"/>
              </a:spcBef>
            </a:pPr>
            <a:r>
              <a:rPr sz="2600" b="1" dirty="0">
                <a:solidFill>
                  <a:srgbClr val="1F487C"/>
                </a:solidFill>
                <a:latin typeface="Garamond"/>
                <a:cs typeface="Garamond"/>
              </a:rPr>
              <a:t>Depressive symptoms</a:t>
            </a:r>
            <a:r>
              <a:rPr sz="2600" b="1" spc="-10" dirty="0">
                <a:solidFill>
                  <a:srgbClr val="1F487C"/>
                </a:solidFill>
                <a:latin typeface="Garamond"/>
                <a:cs typeface="Garamond"/>
              </a:rPr>
              <a:t> </a:t>
            </a:r>
            <a:r>
              <a:rPr sz="2600" b="1" dirty="0">
                <a:solidFill>
                  <a:srgbClr val="1F487C"/>
                </a:solidFill>
                <a:latin typeface="Garamond"/>
                <a:cs typeface="Garamond"/>
              </a:rPr>
              <a:t>predict</a:t>
            </a:r>
            <a:r>
              <a:rPr sz="2600" b="1" spc="-20" dirty="0">
                <a:solidFill>
                  <a:srgbClr val="1F487C"/>
                </a:solidFill>
                <a:latin typeface="Garamond"/>
                <a:cs typeface="Garamond"/>
              </a:rPr>
              <a:t> </a:t>
            </a:r>
            <a:r>
              <a:rPr sz="2600" b="1" dirty="0">
                <a:solidFill>
                  <a:srgbClr val="1F487C"/>
                </a:solidFill>
                <a:latin typeface="Garamond"/>
                <a:cs typeface="Garamond"/>
              </a:rPr>
              <a:t>later</a:t>
            </a:r>
            <a:r>
              <a:rPr sz="2600" b="1" spc="-20" dirty="0">
                <a:solidFill>
                  <a:srgbClr val="1F487C"/>
                </a:solidFill>
                <a:latin typeface="Garamond"/>
                <a:cs typeface="Garamond"/>
              </a:rPr>
              <a:t> </a:t>
            </a:r>
            <a:r>
              <a:rPr sz="2600" b="1" spc="-10" dirty="0">
                <a:solidFill>
                  <a:srgbClr val="1F487C"/>
                </a:solidFill>
                <a:latin typeface="Garamond"/>
                <a:cs typeface="Garamond"/>
              </a:rPr>
              <a:t>social </a:t>
            </a:r>
            <a:r>
              <a:rPr sz="2600" b="1" dirty="0">
                <a:solidFill>
                  <a:srgbClr val="1F487C"/>
                </a:solidFill>
                <a:latin typeface="Garamond"/>
                <a:cs typeface="Garamond"/>
              </a:rPr>
              <a:t>media</a:t>
            </a:r>
            <a:r>
              <a:rPr sz="2600" b="1" spc="5" dirty="0">
                <a:solidFill>
                  <a:srgbClr val="1F487C"/>
                </a:solidFill>
                <a:latin typeface="Garamond"/>
                <a:cs typeface="Garamond"/>
              </a:rPr>
              <a:t> </a:t>
            </a:r>
            <a:r>
              <a:rPr sz="2600" b="1" dirty="0">
                <a:solidFill>
                  <a:srgbClr val="1F487C"/>
                </a:solidFill>
                <a:latin typeface="Garamond"/>
                <a:cs typeface="Garamond"/>
              </a:rPr>
              <a:t>use</a:t>
            </a:r>
            <a:r>
              <a:rPr sz="2600" b="1" spc="15" dirty="0">
                <a:solidFill>
                  <a:srgbClr val="1F487C"/>
                </a:solidFill>
                <a:latin typeface="Garamond"/>
                <a:cs typeface="Garamond"/>
              </a:rPr>
              <a:t> </a:t>
            </a:r>
            <a:r>
              <a:rPr sz="2600" b="1" dirty="0">
                <a:solidFill>
                  <a:srgbClr val="1F487C"/>
                </a:solidFill>
                <a:latin typeface="Garamond"/>
                <a:cs typeface="Garamond"/>
              </a:rPr>
              <a:t>(girls</a:t>
            </a:r>
            <a:r>
              <a:rPr sz="2600" b="1" spc="10" dirty="0">
                <a:solidFill>
                  <a:srgbClr val="1F487C"/>
                </a:solidFill>
                <a:latin typeface="Garamond"/>
                <a:cs typeface="Garamond"/>
              </a:rPr>
              <a:t> </a:t>
            </a:r>
            <a:r>
              <a:rPr sz="2600" b="1" dirty="0">
                <a:solidFill>
                  <a:srgbClr val="1F487C"/>
                </a:solidFill>
                <a:latin typeface="Garamond"/>
                <a:cs typeface="Garamond"/>
              </a:rPr>
              <a:t>only),</a:t>
            </a:r>
            <a:r>
              <a:rPr sz="2600" b="1" spc="10" dirty="0">
                <a:solidFill>
                  <a:srgbClr val="1F487C"/>
                </a:solidFill>
                <a:latin typeface="Garamond"/>
                <a:cs typeface="Garamond"/>
              </a:rPr>
              <a:t> </a:t>
            </a:r>
            <a:r>
              <a:rPr sz="2600" b="1" dirty="0">
                <a:solidFill>
                  <a:srgbClr val="1F487C"/>
                </a:solidFill>
                <a:latin typeface="Garamond"/>
                <a:cs typeface="Garamond"/>
              </a:rPr>
              <a:t>but</a:t>
            </a:r>
            <a:r>
              <a:rPr sz="2600" b="1" spc="-10" dirty="0">
                <a:solidFill>
                  <a:srgbClr val="1F487C"/>
                </a:solidFill>
                <a:latin typeface="Garamond"/>
                <a:cs typeface="Garamond"/>
              </a:rPr>
              <a:t> </a:t>
            </a:r>
            <a:r>
              <a:rPr sz="2600" b="1" dirty="0">
                <a:solidFill>
                  <a:srgbClr val="1F487C"/>
                </a:solidFill>
                <a:latin typeface="Garamond"/>
                <a:cs typeface="Garamond"/>
              </a:rPr>
              <a:t>not</a:t>
            </a:r>
            <a:r>
              <a:rPr sz="2600" b="1" spc="-15" dirty="0">
                <a:solidFill>
                  <a:srgbClr val="1F487C"/>
                </a:solidFill>
                <a:latin typeface="Garamond"/>
                <a:cs typeface="Garamond"/>
              </a:rPr>
              <a:t> </a:t>
            </a:r>
            <a:r>
              <a:rPr sz="2600" b="1" dirty="0">
                <a:solidFill>
                  <a:srgbClr val="1F487C"/>
                </a:solidFill>
                <a:latin typeface="Garamond"/>
                <a:cs typeface="Garamond"/>
              </a:rPr>
              <a:t>vice</a:t>
            </a:r>
            <a:r>
              <a:rPr sz="2600" b="1" spc="20" dirty="0">
                <a:solidFill>
                  <a:srgbClr val="1F487C"/>
                </a:solidFill>
                <a:latin typeface="Garamond"/>
                <a:cs typeface="Garamond"/>
              </a:rPr>
              <a:t> </a:t>
            </a:r>
            <a:r>
              <a:rPr sz="2600" b="1" spc="-10" dirty="0">
                <a:solidFill>
                  <a:srgbClr val="1F487C"/>
                </a:solidFill>
                <a:latin typeface="Garamond"/>
                <a:cs typeface="Garamond"/>
              </a:rPr>
              <a:t>versa</a:t>
            </a:r>
            <a:endParaRPr sz="2600">
              <a:latin typeface="Garamond"/>
              <a:cs typeface="Garamon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txBox="1">
            <a:spLocks noGrp="1"/>
          </p:cNvSpPr>
          <p:nvPr>
            <p:ph type="title"/>
          </p:nvPr>
        </p:nvSpPr>
        <p:spPr>
          <a:prstGeom prst="rect">
            <a:avLst/>
          </a:prstGeom>
        </p:spPr>
        <p:txBody>
          <a:bodyPr vert="horz" wrap="square" lIns="0" tIns="12700" rIns="0" bIns="0" rtlCol="0">
            <a:spAutoFit/>
          </a:bodyPr>
          <a:lstStyle/>
          <a:p>
            <a:pPr marL="168910" marR="5080">
              <a:lnSpc>
                <a:spcPct val="100000"/>
              </a:lnSpc>
              <a:spcBef>
                <a:spcPts val="100"/>
              </a:spcBef>
            </a:pPr>
            <a:r>
              <a:rPr sz="3600" dirty="0">
                <a:solidFill>
                  <a:srgbClr val="1F487C"/>
                </a:solidFill>
                <a:latin typeface="Garamond"/>
                <a:cs typeface="Garamond"/>
              </a:rPr>
              <a:t>Depressive</a:t>
            </a:r>
            <a:r>
              <a:rPr sz="3600" spc="-45" dirty="0">
                <a:solidFill>
                  <a:srgbClr val="1F487C"/>
                </a:solidFill>
                <a:latin typeface="Garamond"/>
                <a:cs typeface="Garamond"/>
              </a:rPr>
              <a:t> </a:t>
            </a:r>
            <a:r>
              <a:rPr sz="3600" dirty="0">
                <a:solidFill>
                  <a:srgbClr val="1F487C"/>
                </a:solidFill>
                <a:latin typeface="Garamond"/>
                <a:cs typeface="Garamond"/>
              </a:rPr>
              <a:t>symptoms</a:t>
            </a:r>
            <a:r>
              <a:rPr sz="3600" spc="-30" dirty="0">
                <a:solidFill>
                  <a:srgbClr val="1F487C"/>
                </a:solidFill>
                <a:latin typeface="Garamond"/>
                <a:cs typeface="Garamond"/>
              </a:rPr>
              <a:t> </a:t>
            </a:r>
            <a:r>
              <a:rPr sz="3600" dirty="0">
                <a:solidFill>
                  <a:srgbClr val="1F487C"/>
                </a:solidFill>
                <a:latin typeface="Garamond"/>
                <a:cs typeface="Garamond"/>
              </a:rPr>
              <a:t>predict</a:t>
            </a:r>
            <a:r>
              <a:rPr sz="3600" spc="-35" dirty="0">
                <a:solidFill>
                  <a:srgbClr val="1F487C"/>
                </a:solidFill>
                <a:latin typeface="Garamond"/>
                <a:cs typeface="Garamond"/>
              </a:rPr>
              <a:t> </a:t>
            </a:r>
            <a:r>
              <a:rPr sz="3600" dirty="0">
                <a:solidFill>
                  <a:srgbClr val="1F487C"/>
                </a:solidFill>
                <a:latin typeface="Garamond"/>
                <a:cs typeface="Garamond"/>
              </a:rPr>
              <a:t>later</a:t>
            </a:r>
            <a:r>
              <a:rPr sz="3600" spc="-30" dirty="0">
                <a:solidFill>
                  <a:srgbClr val="1F487C"/>
                </a:solidFill>
                <a:latin typeface="Garamond"/>
                <a:cs typeface="Garamond"/>
              </a:rPr>
              <a:t> </a:t>
            </a:r>
            <a:r>
              <a:rPr sz="3600" spc="-10" dirty="0">
                <a:solidFill>
                  <a:srgbClr val="1F487C"/>
                </a:solidFill>
                <a:latin typeface="Garamond"/>
                <a:cs typeface="Garamond"/>
              </a:rPr>
              <a:t>social </a:t>
            </a:r>
            <a:r>
              <a:rPr sz="3600" dirty="0">
                <a:solidFill>
                  <a:srgbClr val="1F487C"/>
                </a:solidFill>
                <a:latin typeface="Garamond"/>
                <a:cs typeface="Garamond"/>
              </a:rPr>
              <a:t>media</a:t>
            </a:r>
            <a:r>
              <a:rPr sz="3600" spc="-15" dirty="0">
                <a:solidFill>
                  <a:srgbClr val="1F487C"/>
                </a:solidFill>
                <a:latin typeface="Garamond"/>
                <a:cs typeface="Garamond"/>
              </a:rPr>
              <a:t> </a:t>
            </a:r>
            <a:r>
              <a:rPr sz="3600" dirty="0">
                <a:solidFill>
                  <a:srgbClr val="1F487C"/>
                </a:solidFill>
                <a:latin typeface="Garamond"/>
                <a:cs typeface="Garamond"/>
              </a:rPr>
              <a:t>use</a:t>
            </a:r>
            <a:r>
              <a:rPr sz="3600" spc="20" dirty="0">
                <a:solidFill>
                  <a:srgbClr val="1F487C"/>
                </a:solidFill>
                <a:latin typeface="Garamond"/>
                <a:cs typeface="Garamond"/>
              </a:rPr>
              <a:t> </a:t>
            </a:r>
            <a:r>
              <a:rPr sz="3600" dirty="0">
                <a:solidFill>
                  <a:srgbClr val="1F487C"/>
                </a:solidFill>
                <a:latin typeface="Garamond"/>
                <a:cs typeface="Garamond"/>
              </a:rPr>
              <a:t>(girls</a:t>
            </a:r>
            <a:r>
              <a:rPr sz="3600" spc="30" dirty="0">
                <a:solidFill>
                  <a:srgbClr val="1F487C"/>
                </a:solidFill>
                <a:latin typeface="Garamond"/>
                <a:cs typeface="Garamond"/>
              </a:rPr>
              <a:t> </a:t>
            </a:r>
            <a:r>
              <a:rPr sz="3600" dirty="0">
                <a:solidFill>
                  <a:srgbClr val="1F487C"/>
                </a:solidFill>
                <a:latin typeface="Garamond"/>
                <a:cs typeface="Garamond"/>
              </a:rPr>
              <a:t>only),</a:t>
            </a:r>
            <a:r>
              <a:rPr sz="3600" spc="5" dirty="0">
                <a:solidFill>
                  <a:srgbClr val="1F487C"/>
                </a:solidFill>
                <a:latin typeface="Garamond"/>
                <a:cs typeface="Garamond"/>
              </a:rPr>
              <a:t> </a:t>
            </a:r>
            <a:r>
              <a:rPr sz="3600" dirty="0">
                <a:solidFill>
                  <a:srgbClr val="1F487C"/>
                </a:solidFill>
                <a:latin typeface="Garamond"/>
                <a:cs typeface="Garamond"/>
              </a:rPr>
              <a:t>but not vice </a:t>
            </a:r>
            <a:r>
              <a:rPr sz="3600" spc="-10" dirty="0">
                <a:solidFill>
                  <a:srgbClr val="1F487C"/>
                </a:solidFill>
                <a:latin typeface="Garamond"/>
                <a:cs typeface="Garamond"/>
              </a:rPr>
              <a:t>versa</a:t>
            </a:r>
            <a:endParaRPr sz="3600" dirty="0">
              <a:latin typeface="Garamond"/>
              <a:cs typeface="Garamond"/>
            </a:endParaRPr>
          </a:p>
        </p:txBody>
      </p:sp>
      <p:pic>
        <p:nvPicPr>
          <p:cNvPr id="2" name="object 2" descr="aps. Association for Psychological Science."/>
          <p:cNvPicPr/>
          <p:nvPr/>
        </p:nvPicPr>
        <p:blipFill>
          <a:blip r:embed="rId2" cstate="print"/>
          <a:stretch>
            <a:fillRect/>
          </a:stretch>
        </p:blipFill>
        <p:spPr>
          <a:xfrm>
            <a:off x="7816475" y="4305639"/>
            <a:ext cx="811408" cy="523197"/>
          </a:xfrm>
          <a:prstGeom prst="rect">
            <a:avLst/>
          </a:prstGeom>
        </p:spPr>
      </p:pic>
      <p:pic>
        <p:nvPicPr>
          <p:cNvPr id="3" name="object 3" descr="Clinical Psychological Science 1-9. The Author(s) 2019. Article reuse guidelines: sagepub.com/journals-permissions DOI: 10.1177/2167702678812727 www.psychologicalscience.org/CP SAGE"/>
          <p:cNvPicPr/>
          <p:nvPr/>
        </p:nvPicPr>
        <p:blipFill>
          <a:blip r:embed="rId3" cstate="print"/>
          <a:stretch>
            <a:fillRect/>
          </a:stretch>
        </p:blipFill>
        <p:spPr>
          <a:xfrm>
            <a:off x="208759" y="3983550"/>
            <a:ext cx="1374726" cy="905376"/>
          </a:xfrm>
          <a:prstGeom prst="rect">
            <a:avLst/>
          </a:prstGeom>
        </p:spPr>
      </p:pic>
      <p:grpSp>
        <p:nvGrpSpPr>
          <p:cNvPr id="4" name="object 4" descr="Table 2. Autoregressive Cross-Lagged Model Results for Adolescents"/>
          <p:cNvGrpSpPr/>
          <p:nvPr/>
        </p:nvGrpSpPr>
        <p:grpSpPr>
          <a:xfrm>
            <a:off x="2269273" y="1599563"/>
            <a:ext cx="6448425" cy="2367280"/>
            <a:chOff x="2269273" y="1599563"/>
            <a:chExt cx="6448425" cy="2367280"/>
          </a:xfrm>
        </p:grpSpPr>
        <p:pic>
          <p:nvPicPr>
            <p:cNvPr id="5" name="object 5"/>
            <p:cNvPicPr/>
            <p:nvPr/>
          </p:nvPicPr>
          <p:blipFill>
            <a:blip r:embed="rId4" cstate="print"/>
            <a:stretch>
              <a:fillRect/>
            </a:stretch>
          </p:blipFill>
          <p:spPr>
            <a:xfrm>
              <a:off x="2269273" y="1599563"/>
              <a:ext cx="6447917" cy="2366925"/>
            </a:xfrm>
            <a:prstGeom prst="rect">
              <a:avLst/>
            </a:prstGeom>
          </p:spPr>
        </p:pic>
        <p:pic>
          <p:nvPicPr>
            <p:cNvPr id="6" name="object 6"/>
            <p:cNvPicPr/>
            <p:nvPr/>
          </p:nvPicPr>
          <p:blipFill>
            <a:blip r:embed="rId5" cstate="print"/>
            <a:stretch>
              <a:fillRect/>
            </a:stretch>
          </p:blipFill>
          <p:spPr>
            <a:xfrm>
              <a:off x="4991100" y="3209544"/>
              <a:ext cx="1746503" cy="385571"/>
            </a:xfrm>
            <a:prstGeom prst="rect">
              <a:avLst/>
            </a:prstGeom>
          </p:spPr>
        </p:pic>
        <p:sp>
          <p:nvSpPr>
            <p:cNvPr id="7" name="object 7"/>
            <p:cNvSpPr/>
            <p:nvPr/>
          </p:nvSpPr>
          <p:spPr>
            <a:xfrm>
              <a:off x="5038344" y="3236975"/>
              <a:ext cx="1652270" cy="291465"/>
            </a:xfrm>
            <a:custGeom>
              <a:avLst/>
              <a:gdLst/>
              <a:ahLst/>
              <a:cxnLst/>
              <a:rect l="l" t="t" r="r" b="b"/>
              <a:pathLst>
                <a:path w="1652270" h="291464">
                  <a:moveTo>
                    <a:pt x="826008" y="0"/>
                  </a:moveTo>
                  <a:lnTo>
                    <a:pt x="750823" y="594"/>
                  </a:lnTo>
                  <a:lnTo>
                    <a:pt x="677530" y="2344"/>
                  </a:lnTo>
                  <a:lnTo>
                    <a:pt x="606420" y="5199"/>
                  </a:lnTo>
                  <a:lnTo>
                    <a:pt x="537785" y="9105"/>
                  </a:lnTo>
                  <a:lnTo>
                    <a:pt x="471915" y="14013"/>
                  </a:lnTo>
                  <a:lnTo>
                    <a:pt x="409103" y="19871"/>
                  </a:lnTo>
                  <a:lnTo>
                    <a:pt x="349641" y="26627"/>
                  </a:lnTo>
                  <a:lnTo>
                    <a:pt x="293819" y="34230"/>
                  </a:lnTo>
                  <a:lnTo>
                    <a:pt x="241930" y="42629"/>
                  </a:lnTo>
                  <a:lnTo>
                    <a:pt x="194265" y="51772"/>
                  </a:lnTo>
                  <a:lnTo>
                    <a:pt x="151115" y="61607"/>
                  </a:lnTo>
                  <a:lnTo>
                    <a:pt x="112773" y="72085"/>
                  </a:lnTo>
                  <a:lnTo>
                    <a:pt x="51676" y="94758"/>
                  </a:lnTo>
                  <a:lnTo>
                    <a:pt x="13307" y="119381"/>
                  </a:lnTo>
                  <a:lnTo>
                    <a:pt x="0" y="145542"/>
                  </a:lnTo>
                  <a:lnTo>
                    <a:pt x="3375" y="158788"/>
                  </a:lnTo>
                  <a:lnTo>
                    <a:pt x="51676" y="196325"/>
                  </a:lnTo>
                  <a:lnTo>
                    <a:pt x="112773" y="218998"/>
                  </a:lnTo>
                  <a:lnTo>
                    <a:pt x="151115" y="229476"/>
                  </a:lnTo>
                  <a:lnTo>
                    <a:pt x="194265" y="239311"/>
                  </a:lnTo>
                  <a:lnTo>
                    <a:pt x="241930" y="248454"/>
                  </a:lnTo>
                  <a:lnTo>
                    <a:pt x="293819" y="256853"/>
                  </a:lnTo>
                  <a:lnTo>
                    <a:pt x="349641" y="264456"/>
                  </a:lnTo>
                  <a:lnTo>
                    <a:pt x="409103" y="271212"/>
                  </a:lnTo>
                  <a:lnTo>
                    <a:pt x="471915" y="277070"/>
                  </a:lnTo>
                  <a:lnTo>
                    <a:pt x="537785" y="281978"/>
                  </a:lnTo>
                  <a:lnTo>
                    <a:pt x="606420" y="285884"/>
                  </a:lnTo>
                  <a:lnTo>
                    <a:pt x="677530" y="288739"/>
                  </a:lnTo>
                  <a:lnTo>
                    <a:pt x="750823" y="290489"/>
                  </a:lnTo>
                  <a:lnTo>
                    <a:pt x="826008" y="291084"/>
                  </a:lnTo>
                  <a:lnTo>
                    <a:pt x="901192" y="290489"/>
                  </a:lnTo>
                  <a:lnTo>
                    <a:pt x="974485" y="288739"/>
                  </a:lnTo>
                  <a:lnTo>
                    <a:pt x="1045595" y="285884"/>
                  </a:lnTo>
                  <a:lnTo>
                    <a:pt x="1114230" y="281978"/>
                  </a:lnTo>
                  <a:lnTo>
                    <a:pt x="1180100" y="277070"/>
                  </a:lnTo>
                  <a:lnTo>
                    <a:pt x="1242912" y="271212"/>
                  </a:lnTo>
                  <a:lnTo>
                    <a:pt x="1302374" y="264456"/>
                  </a:lnTo>
                  <a:lnTo>
                    <a:pt x="1358196" y="256853"/>
                  </a:lnTo>
                  <a:lnTo>
                    <a:pt x="1410085" y="248454"/>
                  </a:lnTo>
                  <a:lnTo>
                    <a:pt x="1457750" y="239311"/>
                  </a:lnTo>
                  <a:lnTo>
                    <a:pt x="1500900" y="229476"/>
                  </a:lnTo>
                  <a:lnTo>
                    <a:pt x="1539242" y="218998"/>
                  </a:lnTo>
                  <a:lnTo>
                    <a:pt x="1600339" y="196325"/>
                  </a:lnTo>
                  <a:lnTo>
                    <a:pt x="1638708" y="171702"/>
                  </a:lnTo>
                  <a:lnTo>
                    <a:pt x="1652016" y="145542"/>
                  </a:lnTo>
                  <a:lnTo>
                    <a:pt x="1648640" y="132295"/>
                  </a:lnTo>
                  <a:lnTo>
                    <a:pt x="1600339" y="94758"/>
                  </a:lnTo>
                  <a:lnTo>
                    <a:pt x="1539242" y="72085"/>
                  </a:lnTo>
                  <a:lnTo>
                    <a:pt x="1500900" y="61607"/>
                  </a:lnTo>
                  <a:lnTo>
                    <a:pt x="1457750" y="51772"/>
                  </a:lnTo>
                  <a:lnTo>
                    <a:pt x="1410085" y="42629"/>
                  </a:lnTo>
                  <a:lnTo>
                    <a:pt x="1358196" y="34230"/>
                  </a:lnTo>
                  <a:lnTo>
                    <a:pt x="1302374" y="26627"/>
                  </a:lnTo>
                  <a:lnTo>
                    <a:pt x="1242912" y="19871"/>
                  </a:lnTo>
                  <a:lnTo>
                    <a:pt x="1180100" y="14013"/>
                  </a:lnTo>
                  <a:lnTo>
                    <a:pt x="1114230" y="9105"/>
                  </a:lnTo>
                  <a:lnTo>
                    <a:pt x="1045595" y="5199"/>
                  </a:lnTo>
                  <a:lnTo>
                    <a:pt x="974485" y="2344"/>
                  </a:lnTo>
                  <a:lnTo>
                    <a:pt x="901192" y="594"/>
                  </a:lnTo>
                  <a:lnTo>
                    <a:pt x="826008" y="0"/>
                  </a:lnTo>
                  <a:close/>
                </a:path>
              </a:pathLst>
            </a:custGeom>
            <a:solidFill>
              <a:srgbClr val="FFFF00">
                <a:alpha val="21174"/>
              </a:srgbClr>
            </a:solidFill>
          </p:spPr>
          <p:txBody>
            <a:bodyPr wrap="square" lIns="0" tIns="0" rIns="0" bIns="0" rtlCol="0"/>
            <a:lstStyle/>
            <a:p>
              <a:endParaRPr/>
            </a:p>
          </p:txBody>
        </p:sp>
        <p:sp>
          <p:nvSpPr>
            <p:cNvPr id="8" name="object 8"/>
            <p:cNvSpPr/>
            <p:nvPr/>
          </p:nvSpPr>
          <p:spPr>
            <a:xfrm>
              <a:off x="5038344" y="3236975"/>
              <a:ext cx="1652270" cy="291465"/>
            </a:xfrm>
            <a:custGeom>
              <a:avLst/>
              <a:gdLst/>
              <a:ahLst/>
              <a:cxnLst/>
              <a:rect l="l" t="t" r="r" b="b"/>
              <a:pathLst>
                <a:path w="1652270" h="291464">
                  <a:moveTo>
                    <a:pt x="0" y="145542"/>
                  </a:moveTo>
                  <a:lnTo>
                    <a:pt x="29505" y="106851"/>
                  </a:lnTo>
                  <a:lnTo>
                    <a:pt x="79529" y="83152"/>
                  </a:lnTo>
                  <a:lnTo>
                    <a:pt x="151115" y="61607"/>
                  </a:lnTo>
                  <a:lnTo>
                    <a:pt x="194265" y="51772"/>
                  </a:lnTo>
                  <a:lnTo>
                    <a:pt x="241930" y="42629"/>
                  </a:lnTo>
                  <a:lnTo>
                    <a:pt x="293819" y="34230"/>
                  </a:lnTo>
                  <a:lnTo>
                    <a:pt x="349641" y="26627"/>
                  </a:lnTo>
                  <a:lnTo>
                    <a:pt x="409103" y="19871"/>
                  </a:lnTo>
                  <a:lnTo>
                    <a:pt x="471915" y="14013"/>
                  </a:lnTo>
                  <a:lnTo>
                    <a:pt x="537785" y="9105"/>
                  </a:lnTo>
                  <a:lnTo>
                    <a:pt x="606420" y="5199"/>
                  </a:lnTo>
                  <a:lnTo>
                    <a:pt x="677530" y="2344"/>
                  </a:lnTo>
                  <a:lnTo>
                    <a:pt x="750823" y="594"/>
                  </a:lnTo>
                  <a:lnTo>
                    <a:pt x="826008" y="0"/>
                  </a:lnTo>
                  <a:lnTo>
                    <a:pt x="901192" y="594"/>
                  </a:lnTo>
                  <a:lnTo>
                    <a:pt x="974485" y="2344"/>
                  </a:lnTo>
                  <a:lnTo>
                    <a:pt x="1045595" y="5199"/>
                  </a:lnTo>
                  <a:lnTo>
                    <a:pt x="1114230" y="9105"/>
                  </a:lnTo>
                  <a:lnTo>
                    <a:pt x="1180100" y="14013"/>
                  </a:lnTo>
                  <a:lnTo>
                    <a:pt x="1242912" y="19871"/>
                  </a:lnTo>
                  <a:lnTo>
                    <a:pt x="1302374" y="26627"/>
                  </a:lnTo>
                  <a:lnTo>
                    <a:pt x="1358196" y="34230"/>
                  </a:lnTo>
                  <a:lnTo>
                    <a:pt x="1410085" y="42629"/>
                  </a:lnTo>
                  <a:lnTo>
                    <a:pt x="1457750" y="51772"/>
                  </a:lnTo>
                  <a:lnTo>
                    <a:pt x="1500900" y="61607"/>
                  </a:lnTo>
                  <a:lnTo>
                    <a:pt x="1539242" y="72085"/>
                  </a:lnTo>
                  <a:lnTo>
                    <a:pt x="1600339" y="94758"/>
                  </a:lnTo>
                  <a:lnTo>
                    <a:pt x="1638708" y="119381"/>
                  </a:lnTo>
                  <a:lnTo>
                    <a:pt x="1652016" y="145542"/>
                  </a:lnTo>
                  <a:lnTo>
                    <a:pt x="1648640" y="158788"/>
                  </a:lnTo>
                  <a:lnTo>
                    <a:pt x="1600339" y="196325"/>
                  </a:lnTo>
                  <a:lnTo>
                    <a:pt x="1539242" y="218998"/>
                  </a:lnTo>
                  <a:lnTo>
                    <a:pt x="1500900" y="229476"/>
                  </a:lnTo>
                  <a:lnTo>
                    <a:pt x="1457750" y="239311"/>
                  </a:lnTo>
                  <a:lnTo>
                    <a:pt x="1410085" y="248454"/>
                  </a:lnTo>
                  <a:lnTo>
                    <a:pt x="1358196" y="256853"/>
                  </a:lnTo>
                  <a:lnTo>
                    <a:pt x="1302374" y="264456"/>
                  </a:lnTo>
                  <a:lnTo>
                    <a:pt x="1242912" y="271212"/>
                  </a:lnTo>
                  <a:lnTo>
                    <a:pt x="1180100" y="277070"/>
                  </a:lnTo>
                  <a:lnTo>
                    <a:pt x="1114230" y="281978"/>
                  </a:lnTo>
                  <a:lnTo>
                    <a:pt x="1045595" y="285884"/>
                  </a:lnTo>
                  <a:lnTo>
                    <a:pt x="974485" y="288739"/>
                  </a:lnTo>
                  <a:lnTo>
                    <a:pt x="901192" y="290489"/>
                  </a:lnTo>
                  <a:lnTo>
                    <a:pt x="826008" y="291084"/>
                  </a:lnTo>
                  <a:lnTo>
                    <a:pt x="750823" y="290489"/>
                  </a:lnTo>
                  <a:lnTo>
                    <a:pt x="677530" y="288739"/>
                  </a:lnTo>
                  <a:lnTo>
                    <a:pt x="606420" y="285884"/>
                  </a:lnTo>
                  <a:lnTo>
                    <a:pt x="537785" y="281978"/>
                  </a:lnTo>
                  <a:lnTo>
                    <a:pt x="471915" y="277070"/>
                  </a:lnTo>
                  <a:lnTo>
                    <a:pt x="409103" y="271212"/>
                  </a:lnTo>
                  <a:lnTo>
                    <a:pt x="349641" y="264456"/>
                  </a:lnTo>
                  <a:lnTo>
                    <a:pt x="293819" y="256853"/>
                  </a:lnTo>
                  <a:lnTo>
                    <a:pt x="241930" y="248454"/>
                  </a:lnTo>
                  <a:lnTo>
                    <a:pt x="194265" y="239311"/>
                  </a:lnTo>
                  <a:lnTo>
                    <a:pt x="151115" y="229476"/>
                  </a:lnTo>
                  <a:lnTo>
                    <a:pt x="112773" y="218998"/>
                  </a:lnTo>
                  <a:lnTo>
                    <a:pt x="51676" y="196325"/>
                  </a:lnTo>
                  <a:lnTo>
                    <a:pt x="13307" y="171702"/>
                  </a:lnTo>
                  <a:lnTo>
                    <a:pt x="0" y="145542"/>
                  </a:lnTo>
                  <a:close/>
                </a:path>
              </a:pathLst>
            </a:custGeom>
            <a:ln w="9143">
              <a:solidFill>
                <a:srgbClr val="FFFF00"/>
              </a:solidFill>
            </a:ln>
          </p:spPr>
          <p:txBody>
            <a:bodyPr wrap="square" lIns="0" tIns="0" rIns="0" bIns="0" rtlCol="0"/>
            <a:lstStyle/>
            <a:p>
              <a:endParaRPr/>
            </a:p>
          </p:txBody>
        </p:sp>
      </p:grpSp>
      <p:pic>
        <p:nvPicPr>
          <p:cNvPr id="10" name="object 10" descr="Taylor Heffer 1, Marie Good 2, Owen Daly 1, Elliot MacDonnell 1 , and teena Willoughby 1">
            <a:extLst>
              <a:ext uri="{C183D7F6-B498-43B3-948B-1728B52AA6E4}">
                <adec:decorative xmlns:adec="http://schemas.microsoft.com/office/drawing/2017/decorative" val="0"/>
              </a:ext>
            </a:extLst>
          </p:cNvPr>
          <p:cNvPicPr/>
          <p:nvPr/>
        </p:nvPicPr>
        <p:blipFill>
          <a:blip r:embed="rId6" cstate="print"/>
          <a:stretch>
            <a:fillRect/>
          </a:stretch>
        </p:blipFill>
        <p:spPr>
          <a:xfrm>
            <a:off x="2123756" y="4458846"/>
            <a:ext cx="5125124" cy="375999"/>
          </a:xfrm>
          <a:prstGeom prst="rect">
            <a:avLst/>
          </a:prstGeom>
        </p:spPr>
      </p:pic>
      <p:sp>
        <p:nvSpPr>
          <p:cNvPr id="11" name="object 11"/>
          <p:cNvSpPr txBox="1"/>
          <p:nvPr/>
        </p:nvSpPr>
        <p:spPr>
          <a:xfrm>
            <a:off x="230944" y="1860900"/>
            <a:ext cx="1359535" cy="173228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585858"/>
                </a:solidFill>
                <a:latin typeface="Arial"/>
                <a:cs typeface="Arial"/>
              </a:rPr>
              <a:t>N</a:t>
            </a:r>
            <a:r>
              <a:rPr sz="1600" b="1" spc="-20" dirty="0">
                <a:solidFill>
                  <a:srgbClr val="585858"/>
                </a:solidFill>
                <a:latin typeface="Arial"/>
                <a:cs typeface="Arial"/>
              </a:rPr>
              <a:t> </a:t>
            </a:r>
            <a:r>
              <a:rPr sz="1600" b="1" dirty="0">
                <a:solidFill>
                  <a:srgbClr val="585858"/>
                </a:solidFill>
                <a:latin typeface="Arial"/>
                <a:cs typeface="Arial"/>
              </a:rPr>
              <a:t>=</a:t>
            </a:r>
            <a:r>
              <a:rPr sz="1600" b="1" spc="5" dirty="0">
                <a:solidFill>
                  <a:srgbClr val="585858"/>
                </a:solidFill>
                <a:latin typeface="Arial"/>
                <a:cs typeface="Arial"/>
              </a:rPr>
              <a:t> </a:t>
            </a:r>
            <a:r>
              <a:rPr sz="1600" b="1" spc="-10" dirty="0">
                <a:solidFill>
                  <a:srgbClr val="585858"/>
                </a:solidFill>
                <a:latin typeface="Arial"/>
                <a:cs typeface="Arial"/>
              </a:rPr>
              <a:t>1,726</a:t>
            </a:r>
            <a:endParaRPr sz="1600">
              <a:latin typeface="Arial"/>
              <a:cs typeface="Arial"/>
            </a:endParaRPr>
          </a:p>
          <a:p>
            <a:pPr>
              <a:lnSpc>
                <a:spcPct val="100000"/>
              </a:lnSpc>
              <a:spcBef>
                <a:spcPts val="20"/>
              </a:spcBef>
            </a:pPr>
            <a:endParaRPr sz="1650">
              <a:latin typeface="Arial"/>
              <a:cs typeface="Arial"/>
            </a:endParaRPr>
          </a:p>
          <a:p>
            <a:pPr marL="12700" marR="5080">
              <a:lnSpc>
                <a:spcPct val="100000"/>
              </a:lnSpc>
            </a:pPr>
            <a:r>
              <a:rPr sz="1600" dirty="0">
                <a:solidFill>
                  <a:srgbClr val="585858"/>
                </a:solidFill>
                <a:latin typeface="Arial"/>
                <a:cs typeface="Arial"/>
              </a:rPr>
              <a:t>6</a:t>
            </a:r>
            <a:r>
              <a:rPr sz="1600" spc="-30" dirty="0">
                <a:solidFill>
                  <a:srgbClr val="585858"/>
                </a:solidFill>
                <a:latin typeface="Arial"/>
                <a:cs typeface="Arial"/>
              </a:rPr>
              <a:t> </a:t>
            </a:r>
            <a:r>
              <a:rPr sz="1600" dirty="0">
                <a:solidFill>
                  <a:srgbClr val="585858"/>
                </a:solidFill>
                <a:latin typeface="Arial"/>
                <a:cs typeface="Arial"/>
              </a:rPr>
              <a:t>yrs</a:t>
            </a:r>
            <a:r>
              <a:rPr sz="1600" spc="15" dirty="0">
                <a:solidFill>
                  <a:srgbClr val="585858"/>
                </a:solidFill>
                <a:latin typeface="Arial"/>
                <a:cs typeface="Arial"/>
              </a:rPr>
              <a:t> </a:t>
            </a:r>
            <a:r>
              <a:rPr sz="1600" dirty="0">
                <a:solidFill>
                  <a:srgbClr val="585858"/>
                </a:solidFill>
                <a:latin typeface="Arial"/>
                <a:cs typeface="Arial"/>
              </a:rPr>
              <a:t>of</a:t>
            </a:r>
            <a:r>
              <a:rPr sz="1600" spc="-15" dirty="0">
                <a:solidFill>
                  <a:srgbClr val="585858"/>
                </a:solidFill>
                <a:latin typeface="Arial"/>
                <a:cs typeface="Arial"/>
              </a:rPr>
              <a:t> </a:t>
            </a:r>
            <a:r>
              <a:rPr sz="1600" spc="-10" dirty="0">
                <a:solidFill>
                  <a:srgbClr val="585858"/>
                </a:solidFill>
                <a:latin typeface="Arial"/>
                <a:cs typeface="Arial"/>
              </a:rPr>
              <a:t>annual assessments</a:t>
            </a:r>
            <a:endParaRPr sz="1600">
              <a:latin typeface="Arial"/>
              <a:cs typeface="Arial"/>
            </a:endParaRPr>
          </a:p>
          <a:p>
            <a:pPr>
              <a:lnSpc>
                <a:spcPct val="100000"/>
              </a:lnSpc>
              <a:spcBef>
                <a:spcPts val="25"/>
              </a:spcBef>
            </a:pPr>
            <a:endParaRPr sz="1650">
              <a:latin typeface="Arial"/>
              <a:cs typeface="Arial"/>
            </a:endParaRPr>
          </a:p>
          <a:p>
            <a:pPr marL="12700" marR="64135">
              <a:lnSpc>
                <a:spcPct val="100000"/>
              </a:lnSpc>
            </a:pPr>
            <a:r>
              <a:rPr sz="1600" dirty="0">
                <a:solidFill>
                  <a:srgbClr val="585858"/>
                </a:solidFill>
                <a:latin typeface="Arial"/>
                <a:cs typeface="Arial"/>
              </a:rPr>
              <a:t>Young</a:t>
            </a:r>
            <a:r>
              <a:rPr sz="1600" spc="-50" dirty="0">
                <a:solidFill>
                  <a:srgbClr val="585858"/>
                </a:solidFill>
                <a:latin typeface="Arial"/>
                <a:cs typeface="Arial"/>
              </a:rPr>
              <a:t> </a:t>
            </a:r>
            <a:r>
              <a:rPr sz="1600" dirty="0">
                <a:solidFill>
                  <a:srgbClr val="585858"/>
                </a:solidFill>
                <a:latin typeface="Arial"/>
                <a:cs typeface="Arial"/>
              </a:rPr>
              <a:t>adult</a:t>
            </a:r>
            <a:r>
              <a:rPr sz="1600" spc="-70" dirty="0">
                <a:solidFill>
                  <a:srgbClr val="585858"/>
                </a:solidFill>
                <a:latin typeface="Arial"/>
                <a:cs typeface="Arial"/>
              </a:rPr>
              <a:t> </a:t>
            </a:r>
            <a:r>
              <a:rPr sz="1600" spc="-50" dirty="0">
                <a:solidFill>
                  <a:srgbClr val="585858"/>
                </a:solidFill>
                <a:latin typeface="Arial"/>
                <a:cs typeface="Arial"/>
              </a:rPr>
              <a:t>&amp; </a:t>
            </a:r>
            <a:r>
              <a:rPr sz="1600" spc="-10" dirty="0">
                <a:solidFill>
                  <a:srgbClr val="585858"/>
                </a:solidFill>
                <a:latin typeface="Arial"/>
                <a:cs typeface="Arial"/>
              </a:rPr>
              <a:t>adolescents</a:t>
            </a:r>
            <a:endParaRPr sz="1600">
              <a:latin typeface="Arial"/>
              <a:cs typeface="Arial"/>
            </a:endParaRPr>
          </a:p>
        </p:txBody>
      </p:sp>
      <p:grpSp>
        <p:nvGrpSpPr>
          <p:cNvPr id="12" name="object 12">
            <a:extLst>
              <a:ext uri="{C183D7F6-B498-43B3-948B-1728B52AA6E4}">
                <adec:decorative xmlns:adec="http://schemas.microsoft.com/office/drawing/2017/decorative" val="1"/>
              </a:ext>
            </a:extLst>
          </p:cNvPr>
          <p:cNvGrpSpPr/>
          <p:nvPr/>
        </p:nvGrpSpPr>
        <p:grpSpPr>
          <a:xfrm>
            <a:off x="1769364" y="1891283"/>
            <a:ext cx="94615" cy="2905125"/>
            <a:chOff x="1769364" y="1891283"/>
            <a:chExt cx="94615" cy="2905125"/>
          </a:xfrm>
        </p:grpSpPr>
        <p:pic>
          <p:nvPicPr>
            <p:cNvPr id="13" name="object 13"/>
            <p:cNvPicPr/>
            <p:nvPr/>
          </p:nvPicPr>
          <p:blipFill>
            <a:blip r:embed="rId7" cstate="print"/>
            <a:stretch>
              <a:fillRect/>
            </a:stretch>
          </p:blipFill>
          <p:spPr>
            <a:xfrm>
              <a:off x="1769364" y="1891283"/>
              <a:ext cx="94487" cy="2904743"/>
            </a:xfrm>
            <a:prstGeom prst="rect">
              <a:avLst/>
            </a:prstGeom>
          </p:spPr>
        </p:pic>
        <p:sp>
          <p:nvSpPr>
            <p:cNvPr id="14" name="object 14"/>
            <p:cNvSpPr/>
            <p:nvPr/>
          </p:nvSpPr>
          <p:spPr>
            <a:xfrm>
              <a:off x="1816608" y="1914143"/>
              <a:ext cx="0" cy="2815590"/>
            </a:xfrm>
            <a:custGeom>
              <a:avLst/>
              <a:gdLst/>
              <a:ahLst/>
              <a:cxnLst/>
              <a:rect l="l" t="t" r="r" b="b"/>
              <a:pathLst>
                <a:path h="2815590">
                  <a:moveTo>
                    <a:pt x="0" y="0"/>
                  </a:moveTo>
                  <a:lnTo>
                    <a:pt x="0" y="2815170"/>
                  </a:lnTo>
                </a:path>
              </a:pathLst>
            </a:custGeom>
            <a:ln w="9144">
              <a:solidFill>
                <a:srgbClr val="A6A6A6"/>
              </a:solidFill>
            </a:ln>
          </p:spPr>
          <p:txBody>
            <a:bodyPr wrap="square" lIns="0" tIns="0" rIns="0" bIns="0" rtlCol="0"/>
            <a:lstStyle/>
            <a:p>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9144000" cy="51435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rgbClr val="EEEEEE"/>
          </a:solidFill>
        </p:spPr>
        <p:txBody>
          <a:bodyPr wrap="square" lIns="0" tIns="0" rIns="0" bIns="0" rtlCol="0"/>
          <a:lstStyle/>
          <a:p>
            <a:endParaRPr/>
          </a:p>
        </p:txBody>
      </p:sp>
      <p:grpSp>
        <p:nvGrpSpPr>
          <p:cNvPr id="22" name="Group 21">
            <a:extLst>
              <a:ext uri="{FF2B5EF4-FFF2-40B4-BE49-F238E27FC236}">
                <a16:creationId xmlns:a16="http://schemas.microsoft.com/office/drawing/2014/main" id="{0081D45A-D228-4925-8E31-B305C40FFDF5}"/>
              </a:ext>
              <a:ext uri="{C183D7F6-B498-43B3-948B-1728B52AA6E4}">
                <adec:decorative xmlns:adec="http://schemas.microsoft.com/office/drawing/2017/decorative" val="1"/>
              </a:ext>
            </a:extLst>
          </p:cNvPr>
          <p:cNvGrpSpPr/>
          <p:nvPr/>
        </p:nvGrpSpPr>
        <p:grpSpPr>
          <a:xfrm>
            <a:off x="177799" y="1164336"/>
            <a:ext cx="449257" cy="3268259"/>
            <a:chOff x="177799" y="1164336"/>
            <a:chExt cx="449257" cy="3268259"/>
          </a:xfrm>
        </p:grpSpPr>
        <p:sp>
          <p:nvSpPr>
            <p:cNvPr id="4" name="object 4"/>
            <p:cNvSpPr/>
            <p:nvPr/>
          </p:nvSpPr>
          <p:spPr>
            <a:xfrm>
              <a:off x="384809" y="1376934"/>
              <a:ext cx="29209" cy="2931795"/>
            </a:xfrm>
            <a:custGeom>
              <a:avLst/>
              <a:gdLst/>
              <a:ahLst/>
              <a:cxnLst/>
              <a:rect l="l" t="t" r="r" b="b"/>
              <a:pathLst>
                <a:path w="29209" h="2931795">
                  <a:moveTo>
                    <a:pt x="0" y="0"/>
                  </a:moveTo>
                  <a:lnTo>
                    <a:pt x="29057" y="2931617"/>
                  </a:lnTo>
                </a:path>
              </a:pathLst>
            </a:custGeom>
            <a:ln w="28956">
              <a:solidFill>
                <a:srgbClr val="999999"/>
              </a:solidFill>
            </a:ln>
          </p:spPr>
          <p:txBody>
            <a:bodyPr wrap="square" lIns="0" tIns="0" rIns="0" bIns="0" rtlCol="0"/>
            <a:lstStyle/>
            <a:p>
              <a:endParaRPr/>
            </a:p>
          </p:txBody>
        </p:sp>
        <p:sp>
          <p:nvSpPr>
            <p:cNvPr id="5" name="object 5"/>
            <p:cNvSpPr/>
            <p:nvPr/>
          </p:nvSpPr>
          <p:spPr>
            <a:xfrm>
              <a:off x="177800" y="1164336"/>
              <a:ext cx="428625" cy="428625"/>
            </a:xfrm>
            <a:custGeom>
              <a:avLst/>
              <a:gdLst/>
              <a:ahLst/>
              <a:cxnLst/>
              <a:rect l="l" t="t" r="r" b="b"/>
              <a:pathLst>
                <a:path w="428625" h="428625">
                  <a:moveTo>
                    <a:pt x="214122" y="0"/>
                  </a:moveTo>
                  <a:lnTo>
                    <a:pt x="165023" y="5655"/>
                  </a:lnTo>
                  <a:lnTo>
                    <a:pt x="119953" y="21764"/>
                  </a:lnTo>
                  <a:lnTo>
                    <a:pt x="80197" y="47042"/>
                  </a:lnTo>
                  <a:lnTo>
                    <a:pt x="47038" y="80202"/>
                  </a:lnTo>
                  <a:lnTo>
                    <a:pt x="21762" y="119959"/>
                  </a:lnTo>
                  <a:lnTo>
                    <a:pt x="5654" y="165027"/>
                  </a:lnTo>
                  <a:lnTo>
                    <a:pt x="0" y="214122"/>
                  </a:lnTo>
                  <a:lnTo>
                    <a:pt x="5654" y="263220"/>
                  </a:lnTo>
                  <a:lnTo>
                    <a:pt x="21762" y="308290"/>
                  </a:lnTo>
                  <a:lnTo>
                    <a:pt x="47038" y="348046"/>
                  </a:lnTo>
                  <a:lnTo>
                    <a:pt x="80197" y="381205"/>
                  </a:lnTo>
                  <a:lnTo>
                    <a:pt x="119953" y="406481"/>
                  </a:lnTo>
                  <a:lnTo>
                    <a:pt x="165023" y="422589"/>
                  </a:lnTo>
                  <a:lnTo>
                    <a:pt x="214122" y="428244"/>
                  </a:lnTo>
                  <a:lnTo>
                    <a:pt x="263220" y="422589"/>
                  </a:lnTo>
                  <a:lnTo>
                    <a:pt x="308290" y="406481"/>
                  </a:lnTo>
                  <a:lnTo>
                    <a:pt x="348046" y="381205"/>
                  </a:lnTo>
                  <a:lnTo>
                    <a:pt x="381205" y="348046"/>
                  </a:lnTo>
                  <a:lnTo>
                    <a:pt x="406481" y="308290"/>
                  </a:lnTo>
                  <a:lnTo>
                    <a:pt x="422589" y="263220"/>
                  </a:lnTo>
                  <a:lnTo>
                    <a:pt x="428244" y="214122"/>
                  </a:lnTo>
                  <a:lnTo>
                    <a:pt x="422589" y="165027"/>
                  </a:lnTo>
                  <a:lnTo>
                    <a:pt x="406481" y="119959"/>
                  </a:lnTo>
                  <a:lnTo>
                    <a:pt x="381205" y="80202"/>
                  </a:lnTo>
                  <a:lnTo>
                    <a:pt x="348046" y="47042"/>
                  </a:lnTo>
                  <a:lnTo>
                    <a:pt x="308290" y="21764"/>
                  </a:lnTo>
                  <a:lnTo>
                    <a:pt x="263220" y="5655"/>
                  </a:lnTo>
                  <a:lnTo>
                    <a:pt x="214122" y="0"/>
                  </a:lnTo>
                  <a:close/>
                </a:path>
              </a:pathLst>
            </a:custGeom>
            <a:solidFill>
              <a:srgbClr val="001F5F"/>
            </a:solidFill>
          </p:spPr>
          <p:txBody>
            <a:bodyPr wrap="square" lIns="0" tIns="0" rIns="0" bIns="0" rtlCol="0"/>
            <a:lstStyle/>
            <a:p>
              <a:endParaRPr/>
            </a:p>
          </p:txBody>
        </p:sp>
        <p:sp>
          <p:nvSpPr>
            <p:cNvPr id="7" name="object 7">
              <a:extLst>
                <a:ext uri="{C183D7F6-B498-43B3-948B-1728B52AA6E4}">
                  <adec:decorative xmlns:adec="http://schemas.microsoft.com/office/drawing/2017/decorative" val="1"/>
                </a:ext>
              </a:extLst>
            </p:cNvPr>
            <p:cNvSpPr/>
            <p:nvPr/>
          </p:nvSpPr>
          <p:spPr>
            <a:xfrm>
              <a:off x="177800" y="1894296"/>
              <a:ext cx="428625" cy="428625"/>
            </a:xfrm>
            <a:custGeom>
              <a:avLst/>
              <a:gdLst/>
              <a:ahLst/>
              <a:cxnLst/>
              <a:rect l="l" t="t" r="r" b="b"/>
              <a:pathLst>
                <a:path w="428625" h="428625">
                  <a:moveTo>
                    <a:pt x="214122" y="0"/>
                  </a:moveTo>
                  <a:lnTo>
                    <a:pt x="165023" y="5654"/>
                  </a:lnTo>
                  <a:lnTo>
                    <a:pt x="119953" y="21762"/>
                  </a:lnTo>
                  <a:lnTo>
                    <a:pt x="80197" y="47038"/>
                  </a:lnTo>
                  <a:lnTo>
                    <a:pt x="47038" y="80197"/>
                  </a:lnTo>
                  <a:lnTo>
                    <a:pt x="21762" y="119953"/>
                  </a:lnTo>
                  <a:lnTo>
                    <a:pt x="5654" y="165023"/>
                  </a:lnTo>
                  <a:lnTo>
                    <a:pt x="0" y="214122"/>
                  </a:lnTo>
                  <a:lnTo>
                    <a:pt x="5654" y="263220"/>
                  </a:lnTo>
                  <a:lnTo>
                    <a:pt x="21762" y="308290"/>
                  </a:lnTo>
                  <a:lnTo>
                    <a:pt x="47038" y="348046"/>
                  </a:lnTo>
                  <a:lnTo>
                    <a:pt x="80197" y="381205"/>
                  </a:lnTo>
                  <a:lnTo>
                    <a:pt x="119953" y="406481"/>
                  </a:lnTo>
                  <a:lnTo>
                    <a:pt x="165023" y="422589"/>
                  </a:lnTo>
                  <a:lnTo>
                    <a:pt x="214122" y="428244"/>
                  </a:lnTo>
                  <a:lnTo>
                    <a:pt x="263220" y="422589"/>
                  </a:lnTo>
                  <a:lnTo>
                    <a:pt x="308290" y="406481"/>
                  </a:lnTo>
                  <a:lnTo>
                    <a:pt x="348046" y="381205"/>
                  </a:lnTo>
                  <a:lnTo>
                    <a:pt x="381205" y="348046"/>
                  </a:lnTo>
                  <a:lnTo>
                    <a:pt x="406481" y="308290"/>
                  </a:lnTo>
                  <a:lnTo>
                    <a:pt x="422589" y="263220"/>
                  </a:lnTo>
                  <a:lnTo>
                    <a:pt x="428244" y="214122"/>
                  </a:lnTo>
                  <a:lnTo>
                    <a:pt x="422589" y="165023"/>
                  </a:lnTo>
                  <a:lnTo>
                    <a:pt x="406481" y="119953"/>
                  </a:lnTo>
                  <a:lnTo>
                    <a:pt x="381205" y="80197"/>
                  </a:lnTo>
                  <a:lnTo>
                    <a:pt x="348046" y="47038"/>
                  </a:lnTo>
                  <a:lnTo>
                    <a:pt x="308290" y="21762"/>
                  </a:lnTo>
                  <a:lnTo>
                    <a:pt x="263220" y="5654"/>
                  </a:lnTo>
                  <a:lnTo>
                    <a:pt x="214122" y="0"/>
                  </a:lnTo>
                  <a:close/>
                </a:path>
              </a:pathLst>
            </a:custGeom>
            <a:solidFill>
              <a:srgbClr val="001F5F"/>
            </a:solidFill>
          </p:spPr>
          <p:txBody>
            <a:bodyPr wrap="square" lIns="0" tIns="0" rIns="0" bIns="0" rtlCol="0"/>
            <a:lstStyle/>
            <a:p>
              <a:endParaRPr/>
            </a:p>
          </p:txBody>
        </p:sp>
        <p:sp>
          <p:nvSpPr>
            <p:cNvPr id="16" name="object 16">
              <a:extLst>
                <a:ext uri="{C183D7F6-B498-43B3-948B-1728B52AA6E4}">
                  <adec:decorative xmlns:adec="http://schemas.microsoft.com/office/drawing/2017/decorative" val="1"/>
                </a:ext>
              </a:extLst>
            </p:cNvPr>
            <p:cNvSpPr/>
            <p:nvPr/>
          </p:nvSpPr>
          <p:spPr>
            <a:xfrm>
              <a:off x="198431" y="4003970"/>
              <a:ext cx="428625" cy="428625"/>
            </a:xfrm>
            <a:custGeom>
              <a:avLst/>
              <a:gdLst/>
              <a:ahLst/>
              <a:cxnLst/>
              <a:rect l="l" t="t" r="r" b="b"/>
              <a:pathLst>
                <a:path w="428625" h="428625">
                  <a:moveTo>
                    <a:pt x="214122" y="0"/>
                  </a:moveTo>
                  <a:lnTo>
                    <a:pt x="165023" y="5654"/>
                  </a:lnTo>
                  <a:lnTo>
                    <a:pt x="119953" y="21762"/>
                  </a:lnTo>
                  <a:lnTo>
                    <a:pt x="80197" y="47038"/>
                  </a:lnTo>
                  <a:lnTo>
                    <a:pt x="47038" y="80197"/>
                  </a:lnTo>
                  <a:lnTo>
                    <a:pt x="21762" y="119953"/>
                  </a:lnTo>
                  <a:lnTo>
                    <a:pt x="5654" y="165023"/>
                  </a:lnTo>
                  <a:lnTo>
                    <a:pt x="0" y="214121"/>
                  </a:lnTo>
                  <a:lnTo>
                    <a:pt x="5654" y="263220"/>
                  </a:lnTo>
                  <a:lnTo>
                    <a:pt x="21762" y="308290"/>
                  </a:lnTo>
                  <a:lnTo>
                    <a:pt x="47038" y="348046"/>
                  </a:lnTo>
                  <a:lnTo>
                    <a:pt x="80197" y="381205"/>
                  </a:lnTo>
                  <a:lnTo>
                    <a:pt x="119953" y="406481"/>
                  </a:lnTo>
                  <a:lnTo>
                    <a:pt x="165023" y="422589"/>
                  </a:lnTo>
                  <a:lnTo>
                    <a:pt x="214122" y="428243"/>
                  </a:lnTo>
                  <a:lnTo>
                    <a:pt x="263220" y="422589"/>
                  </a:lnTo>
                  <a:lnTo>
                    <a:pt x="308290" y="406481"/>
                  </a:lnTo>
                  <a:lnTo>
                    <a:pt x="348046" y="381205"/>
                  </a:lnTo>
                  <a:lnTo>
                    <a:pt x="381205" y="348046"/>
                  </a:lnTo>
                  <a:lnTo>
                    <a:pt x="406481" y="308290"/>
                  </a:lnTo>
                  <a:lnTo>
                    <a:pt x="422589" y="263220"/>
                  </a:lnTo>
                  <a:lnTo>
                    <a:pt x="428244" y="214121"/>
                  </a:lnTo>
                  <a:lnTo>
                    <a:pt x="422589" y="165023"/>
                  </a:lnTo>
                  <a:lnTo>
                    <a:pt x="406481" y="119953"/>
                  </a:lnTo>
                  <a:lnTo>
                    <a:pt x="381205" y="80197"/>
                  </a:lnTo>
                  <a:lnTo>
                    <a:pt x="348046" y="47038"/>
                  </a:lnTo>
                  <a:lnTo>
                    <a:pt x="308290" y="21762"/>
                  </a:lnTo>
                  <a:lnTo>
                    <a:pt x="263220" y="5654"/>
                  </a:lnTo>
                  <a:lnTo>
                    <a:pt x="214122" y="0"/>
                  </a:lnTo>
                  <a:close/>
                </a:path>
              </a:pathLst>
            </a:custGeom>
            <a:solidFill>
              <a:srgbClr val="001F5F"/>
            </a:solidFill>
          </p:spPr>
          <p:txBody>
            <a:bodyPr wrap="square" lIns="0" tIns="0" rIns="0" bIns="0" rtlCol="0"/>
            <a:lstStyle/>
            <a:p>
              <a:endParaRPr/>
            </a:p>
          </p:txBody>
        </p:sp>
        <p:sp>
          <p:nvSpPr>
            <p:cNvPr id="18" name="object 18">
              <a:extLst>
                <a:ext uri="{C183D7F6-B498-43B3-948B-1728B52AA6E4}">
                  <adec:decorative xmlns:adec="http://schemas.microsoft.com/office/drawing/2017/decorative" val="1"/>
                </a:ext>
              </a:extLst>
            </p:cNvPr>
            <p:cNvSpPr/>
            <p:nvPr/>
          </p:nvSpPr>
          <p:spPr>
            <a:xfrm>
              <a:off x="177800" y="2538390"/>
              <a:ext cx="428625" cy="428625"/>
            </a:xfrm>
            <a:custGeom>
              <a:avLst/>
              <a:gdLst/>
              <a:ahLst/>
              <a:cxnLst/>
              <a:rect l="l" t="t" r="r" b="b"/>
              <a:pathLst>
                <a:path w="428625" h="428625">
                  <a:moveTo>
                    <a:pt x="214122" y="0"/>
                  </a:moveTo>
                  <a:lnTo>
                    <a:pt x="165023" y="5654"/>
                  </a:lnTo>
                  <a:lnTo>
                    <a:pt x="119953" y="21762"/>
                  </a:lnTo>
                  <a:lnTo>
                    <a:pt x="80197" y="47038"/>
                  </a:lnTo>
                  <a:lnTo>
                    <a:pt x="47038" y="80197"/>
                  </a:lnTo>
                  <a:lnTo>
                    <a:pt x="21762" y="119953"/>
                  </a:lnTo>
                  <a:lnTo>
                    <a:pt x="5654" y="165023"/>
                  </a:lnTo>
                  <a:lnTo>
                    <a:pt x="0" y="214122"/>
                  </a:lnTo>
                  <a:lnTo>
                    <a:pt x="5654" y="263220"/>
                  </a:lnTo>
                  <a:lnTo>
                    <a:pt x="21762" y="308290"/>
                  </a:lnTo>
                  <a:lnTo>
                    <a:pt x="47038" y="348046"/>
                  </a:lnTo>
                  <a:lnTo>
                    <a:pt x="80197" y="381205"/>
                  </a:lnTo>
                  <a:lnTo>
                    <a:pt x="119953" y="406481"/>
                  </a:lnTo>
                  <a:lnTo>
                    <a:pt x="165023" y="422589"/>
                  </a:lnTo>
                  <a:lnTo>
                    <a:pt x="214122" y="428244"/>
                  </a:lnTo>
                  <a:lnTo>
                    <a:pt x="263220" y="422589"/>
                  </a:lnTo>
                  <a:lnTo>
                    <a:pt x="308290" y="406481"/>
                  </a:lnTo>
                  <a:lnTo>
                    <a:pt x="348046" y="381205"/>
                  </a:lnTo>
                  <a:lnTo>
                    <a:pt x="381205" y="348046"/>
                  </a:lnTo>
                  <a:lnTo>
                    <a:pt x="406481" y="308290"/>
                  </a:lnTo>
                  <a:lnTo>
                    <a:pt x="422589" y="263220"/>
                  </a:lnTo>
                  <a:lnTo>
                    <a:pt x="428244" y="214122"/>
                  </a:lnTo>
                  <a:lnTo>
                    <a:pt x="422589" y="165023"/>
                  </a:lnTo>
                  <a:lnTo>
                    <a:pt x="406481" y="119953"/>
                  </a:lnTo>
                  <a:lnTo>
                    <a:pt x="381205" y="80197"/>
                  </a:lnTo>
                  <a:lnTo>
                    <a:pt x="348046" y="47038"/>
                  </a:lnTo>
                  <a:lnTo>
                    <a:pt x="308290" y="21762"/>
                  </a:lnTo>
                  <a:lnTo>
                    <a:pt x="263220" y="5654"/>
                  </a:lnTo>
                  <a:lnTo>
                    <a:pt x="214122" y="0"/>
                  </a:lnTo>
                  <a:close/>
                </a:path>
              </a:pathLst>
            </a:custGeom>
            <a:solidFill>
              <a:srgbClr val="001F5F"/>
            </a:solidFill>
          </p:spPr>
          <p:txBody>
            <a:bodyPr wrap="square" lIns="0" tIns="0" rIns="0" bIns="0" rtlCol="0"/>
            <a:lstStyle/>
            <a:p>
              <a:endParaRPr/>
            </a:p>
          </p:txBody>
        </p:sp>
        <p:sp>
          <p:nvSpPr>
            <p:cNvPr id="20" name="object 20">
              <a:extLst>
                <a:ext uri="{C183D7F6-B498-43B3-948B-1728B52AA6E4}">
                  <adec:decorative xmlns:adec="http://schemas.microsoft.com/office/drawing/2017/decorative" val="1"/>
                </a:ext>
              </a:extLst>
            </p:cNvPr>
            <p:cNvSpPr/>
            <p:nvPr/>
          </p:nvSpPr>
          <p:spPr>
            <a:xfrm>
              <a:off x="177799" y="3293067"/>
              <a:ext cx="428625" cy="428625"/>
            </a:xfrm>
            <a:custGeom>
              <a:avLst/>
              <a:gdLst/>
              <a:ahLst/>
              <a:cxnLst/>
              <a:rect l="l" t="t" r="r" b="b"/>
              <a:pathLst>
                <a:path w="428625" h="428625">
                  <a:moveTo>
                    <a:pt x="214122" y="0"/>
                  </a:moveTo>
                  <a:lnTo>
                    <a:pt x="165023" y="5654"/>
                  </a:lnTo>
                  <a:lnTo>
                    <a:pt x="119953" y="21762"/>
                  </a:lnTo>
                  <a:lnTo>
                    <a:pt x="80197" y="47038"/>
                  </a:lnTo>
                  <a:lnTo>
                    <a:pt x="47038" y="80197"/>
                  </a:lnTo>
                  <a:lnTo>
                    <a:pt x="21762" y="119953"/>
                  </a:lnTo>
                  <a:lnTo>
                    <a:pt x="5654" y="165023"/>
                  </a:lnTo>
                  <a:lnTo>
                    <a:pt x="0" y="214122"/>
                  </a:lnTo>
                  <a:lnTo>
                    <a:pt x="5654" y="263220"/>
                  </a:lnTo>
                  <a:lnTo>
                    <a:pt x="21762" y="308290"/>
                  </a:lnTo>
                  <a:lnTo>
                    <a:pt x="47038" y="348046"/>
                  </a:lnTo>
                  <a:lnTo>
                    <a:pt x="80197" y="381205"/>
                  </a:lnTo>
                  <a:lnTo>
                    <a:pt x="119953" y="406481"/>
                  </a:lnTo>
                  <a:lnTo>
                    <a:pt x="165023" y="422589"/>
                  </a:lnTo>
                  <a:lnTo>
                    <a:pt x="214122" y="428244"/>
                  </a:lnTo>
                  <a:lnTo>
                    <a:pt x="263220" y="422589"/>
                  </a:lnTo>
                  <a:lnTo>
                    <a:pt x="308290" y="406481"/>
                  </a:lnTo>
                  <a:lnTo>
                    <a:pt x="348046" y="381205"/>
                  </a:lnTo>
                  <a:lnTo>
                    <a:pt x="381205" y="348046"/>
                  </a:lnTo>
                  <a:lnTo>
                    <a:pt x="406481" y="308290"/>
                  </a:lnTo>
                  <a:lnTo>
                    <a:pt x="422589" y="263220"/>
                  </a:lnTo>
                  <a:lnTo>
                    <a:pt x="428244" y="214122"/>
                  </a:lnTo>
                  <a:lnTo>
                    <a:pt x="422589" y="165023"/>
                  </a:lnTo>
                  <a:lnTo>
                    <a:pt x="406481" y="119953"/>
                  </a:lnTo>
                  <a:lnTo>
                    <a:pt x="381205" y="80197"/>
                  </a:lnTo>
                  <a:lnTo>
                    <a:pt x="348046" y="47038"/>
                  </a:lnTo>
                  <a:lnTo>
                    <a:pt x="308290" y="21762"/>
                  </a:lnTo>
                  <a:lnTo>
                    <a:pt x="263220" y="5654"/>
                  </a:lnTo>
                  <a:lnTo>
                    <a:pt x="214122" y="0"/>
                  </a:lnTo>
                  <a:close/>
                </a:path>
              </a:pathLst>
            </a:custGeom>
            <a:solidFill>
              <a:srgbClr val="001F5F"/>
            </a:solidFill>
          </p:spPr>
          <p:txBody>
            <a:bodyPr wrap="square" lIns="0" tIns="0" rIns="0" bIns="0" rtlCol="0"/>
            <a:lstStyle/>
            <a:p>
              <a:endParaRPr/>
            </a:p>
          </p:txBody>
        </p:sp>
      </p:grpSp>
      <p:sp>
        <p:nvSpPr>
          <p:cNvPr id="10" name="object 10"/>
          <p:cNvSpPr txBox="1">
            <a:spLocks noGrp="1"/>
          </p:cNvSpPr>
          <p:nvPr>
            <p:ph type="title"/>
          </p:nvPr>
        </p:nvSpPr>
        <p:spPr>
          <a:xfrm>
            <a:off x="621872" y="198208"/>
            <a:ext cx="1475105" cy="574040"/>
          </a:xfrm>
          <a:prstGeom prst="rect">
            <a:avLst/>
          </a:prstGeom>
        </p:spPr>
        <p:txBody>
          <a:bodyPr vert="horz" wrap="square" lIns="0" tIns="12700" rIns="0" bIns="0" rtlCol="0">
            <a:spAutoFit/>
          </a:bodyPr>
          <a:lstStyle/>
          <a:p>
            <a:pPr marL="12700">
              <a:lnSpc>
                <a:spcPct val="100000"/>
              </a:lnSpc>
              <a:spcBef>
                <a:spcPts val="100"/>
              </a:spcBef>
            </a:pPr>
            <a:r>
              <a:rPr sz="3600" spc="-140" dirty="0">
                <a:solidFill>
                  <a:srgbClr val="000000"/>
                </a:solidFill>
              </a:rPr>
              <a:t>Outline</a:t>
            </a:r>
            <a:endParaRPr sz="3600" dirty="0"/>
          </a:p>
        </p:txBody>
      </p:sp>
      <p:sp>
        <p:nvSpPr>
          <p:cNvPr id="6" name="object 6"/>
          <p:cNvSpPr txBox="1"/>
          <p:nvPr/>
        </p:nvSpPr>
        <p:spPr>
          <a:xfrm>
            <a:off x="290510" y="1188656"/>
            <a:ext cx="188595" cy="376555"/>
          </a:xfrm>
          <a:prstGeom prst="rect">
            <a:avLst/>
          </a:prstGeom>
        </p:spPr>
        <p:txBody>
          <a:bodyPr vert="horz" wrap="square" lIns="0" tIns="13335" rIns="0" bIns="0" rtlCol="0">
            <a:spAutoFit/>
          </a:bodyPr>
          <a:lstStyle/>
          <a:p>
            <a:pPr marL="12700">
              <a:lnSpc>
                <a:spcPct val="100000"/>
              </a:lnSpc>
              <a:spcBef>
                <a:spcPts val="105"/>
              </a:spcBef>
            </a:pPr>
            <a:r>
              <a:rPr sz="2300" b="1" dirty="0">
                <a:solidFill>
                  <a:srgbClr val="FFFFFF"/>
                </a:solidFill>
                <a:latin typeface="Arial"/>
                <a:cs typeface="Arial"/>
              </a:rPr>
              <a:t>1</a:t>
            </a:r>
            <a:endParaRPr sz="2300" dirty="0">
              <a:latin typeface="Arial"/>
              <a:cs typeface="Arial"/>
            </a:endParaRPr>
          </a:p>
        </p:txBody>
      </p:sp>
      <p:sp>
        <p:nvSpPr>
          <p:cNvPr id="11" name="object 11"/>
          <p:cNvSpPr txBox="1"/>
          <p:nvPr/>
        </p:nvSpPr>
        <p:spPr>
          <a:xfrm>
            <a:off x="825486" y="1090451"/>
            <a:ext cx="7891145" cy="622863"/>
          </a:xfrm>
          <a:prstGeom prst="rect">
            <a:avLst/>
          </a:prstGeom>
        </p:spPr>
        <p:txBody>
          <a:bodyPr vert="horz" wrap="square" lIns="0" tIns="12700" rIns="0" bIns="0" rtlCol="0">
            <a:spAutoFit/>
          </a:bodyPr>
          <a:lstStyle/>
          <a:p>
            <a:pPr marL="12700" marR="5080">
              <a:lnSpc>
                <a:spcPct val="114999"/>
              </a:lnSpc>
              <a:spcBef>
                <a:spcPts val="100"/>
              </a:spcBef>
            </a:pPr>
            <a:r>
              <a:rPr sz="1800" dirty="0">
                <a:latin typeface="Arial"/>
                <a:cs typeface="Arial"/>
              </a:rPr>
              <a:t>Associations</a:t>
            </a:r>
            <a:r>
              <a:rPr sz="1800" spc="-10" dirty="0">
                <a:latin typeface="Arial"/>
                <a:cs typeface="Arial"/>
              </a:rPr>
              <a:t> </a:t>
            </a:r>
            <a:r>
              <a:rPr sz="1800" dirty="0">
                <a:latin typeface="Arial"/>
                <a:cs typeface="Arial"/>
              </a:rPr>
              <a:t>between</a:t>
            </a:r>
            <a:r>
              <a:rPr sz="1800" spc="-15" dirty="0">
                <a:latin typeface="Arial"/>
                <a:cs typeface="Arial"/>
              </a:rPr>
              <a:t> </a:t>
            </a:r>
            <a:r>
              <a:rPr sz="1800" dirty="0">
                <a:latin typeface="Arial"/>
                <a:cs typeface="Arial"/>
              </a:rPr>
              <a:t>digital</a:t>
            </a:r>
            <a:r>
              <a:rPr sz="1800" spc="-15" dirty="0">
                <a:latin typeface="Arial"/>
                <a:cs typeface="Arial"/>
              </a:rPr>
              <a:t> </a:t>
            </a:r>
            <a:r>
              <a:rPr sz="1800" dirty="0">
                <a:latin typeface="Arial"/>
                <a:cs typeface="Arial"/>
              </a:rPr>
              <a:t>technologies</a:t>
            </a:r>
            <a:r>
              <a:rPr sz="1800" spc="-5" dirty="0">
                <a:latin typeface="Arial"/>
                <a:cs typeface="Arial"/>
              </a:rPr>
              <a:t> </a:t>
            </a:r>
            <a:r>
              <a:rPr sz="1800" dirty="0">
                <a:latin typeface="Arial"/>
                <a:cs typeface="Arial"/>
              </a:rPr>
              <a:t>(including</a:t>
            </a:r>
            <a:r>
              <a:rPr sz="1800" spc="-10" dirty="0">
                <a:latin typeface="Arial"/>
                <a:cs typeface="Arial"/>
              </a:rPr>
              <a:t> </a:t>
            </a:r>
            <a:r>
              <a:rPr sz="1800" dirty="0">
                <a:latin typeface="Arial"/>
                <a:cs typeface="Arial"/>
              </a:rPr>
              <a:t>social</a:t>
            </a:r>
            <a:r>
              <a:rPr sz="1800" spc="-10" dirty="0">
                <a:latin typeface="Arial"/>
                <a:cs typeface="Arial"/>
              </a:rPr>
              <a:t> </a:t>
            </a:r>
            <a:r>
              <a:rPr sz="1800" dirty="0">
                <a:latin typeface="Arial"/>
                <a:cs typeface="Arial"/>
              </a:rPr>
              <a:t>media)</a:t>
            </a:r>
            <a:r>
              <a:rPr sz="1800" spc="-10" dirty="0">
                <a:latin typeface="Arial"/>
                <a:cs typeface="Arial"/>
              </a:rPr>
              <a:t> </a:t>
            </a:r>
            <a:r>
              <a:rPr sz="1800" dirty="0">
                <a:latin typeface="Arial"/>
                <a:cs typeface="Arial"/>
              </a:rPr>
              <a:t>are</a:t>
            </a:r>
            <a:r>
              <a:rPr sz="1800" spc="-10" dirty="0">
                <a:latin typeface="Arial"/>
                <a:cs typeface="Arial"/>
              </a:rPr>
              <a:t> smaller </a:t>
            </a:r>
            <a:r>
              <a:rPr sz="1800" dirty="0">
                <a:latin typeface="Arial"/>
                <a:cs typeface="Arial"/>
              </a:rPr>
              <a:t>than</a:t>
            </a:r>
            <a:r>
              <a:rPr sz="1800" spc="-20" dirty="0">
                <a:latin typeface="Arial"/>
                <a:cs typeface="Arial"/>
              </a:rPr>
              <a:t> </a:t>
            </a:r>
            <a:r>
              <a:rPr sz="1800" dirty="0">
                <a:latin typeface="Arial"/>
                <a:cs typeface="Arial"/>
              </a:rPr>
              <a:t>most</a:t>
            </a:r>
            <a:r>
              <a:rPr sz="1800" spc="-15" dirty="0">
                <a:latin typeface="Arial"/>
                <a:cs typeface="Arial"/>
              </a:rPr>
              <a:t> </a:t>
            </a:r>
            <a:r>
              <a:rPr sz="1800" spc="-35" dirty="0">
                <a:latin typeface="Arial"/>
                <a:cs typeface="Arial"/>
              </a:rPr>
              <a:t>assume,</a:t>
            </a:r>
            <a:r>
              <a:rPr lang="en-CA" sz="1800" spc="-35" dirty="0">
                <a:latin typeface="Arial"/>
                <a:cs typeface="Arial"/>
              </a:rPr>
              <a:t> </a:t>
            </a:r>
            <a:r>
              <a:rPr sz="1800" spc="-35" dirty="0">
                <a:latin typeface="Arial"/>
                <a:cs typeface="Arial"/>
              </a:rPr>
              <a:t>with</a:t>
            </a:r>
            <a:r>
              <a:rPr sz="1800" spc="-10" dirty="0">
                <a:latin typeface="Arial"/>
                <a:cs typeface="Arial"/>
              </a:rPr>
              <a:t> </a:t>
            </a:r>
            <a:r>
              <a:rPr sz="1800" dirty="0">
                <a:latin typeface="Arial"/>
                <a:cs typeface="Arial"/>
              </a:rPr>
              <a:t>fears</a:t>
            </a:r>
            <a:r>
              <a:rPr sz="1800" spc="-10" dirty="0">
                <a:latin typeface="Arial"/>
                <a:cs typeface="Arial"/>
              </a:rPr>
              <a:t> </a:t>
            </a:r>
            <a:r>
              <a:rPr sz="1800" dirty="0">
                <a:latin typeface="Arial"/>
                <a:cs typeface="Arial"/>
              </a:rPr>
              <a:t>versus</a:t>
            </a:r>
            <a:r>
              <a:rPr sz="1800" spc="-10" dirty="0">
                <a:latin typeface="Arial"/>
                <a:cs typeface="Arial"/>
              </a:rPr>
              <a:t> </a:t>
            </a:r>
            <a:r>
              <a:rPr sz="1800" dirty="0">
                <a:latin typeface="Arial"/>
                <a:cs typeface="Arial"/>
              </a:rPr>
              <a:t>facts</a:t>
            </a:r>
            <a:r>
              <a:rPr sz="1800" spc="-15" dirty="0">
                <a:latin typeface="Arial"/>
                <a:cs typeface="Arial"/>
              </a:rPr>
              <a:t> </a:t>
            </a:r>
            <a:r>
              <a:rPr sz="1800" dirty="0">
                <a:latin typeface="Arial"/>
                <a:cs typeface="Arial"/>
              </a:rPr>
              <a:t>driving</a:t>
            </a:r>
            <a:r>
              <a:rPr sz="1800" spc="-10" dirty="0">
                <a:latin typeface="Arial"/>
                <a:cs typeface="Arial"/>
              </a:rPr>
              <a:t> </a:t>
            </a:r>
            <a:r>
              <a:rPr sz="1800" dirty="0">
                <a:latin typeface="Arial"/>
                <a:cs typeface="Arial"/>
              </a:rPr>
              <a:t>the</a:t>
            </a:r>
            <a:r>
              <a:rPr sz="1800" spc="-10" dirty="0">
                <a:latin typeface="Arial"/>
                <a:cs typeface="Arial"/>
              </a:rPr>
              <a:t> conversation.</a:t>
            </a:r>
            <a:endParaRPr sz="1800" dirty="0">
              <a:latin typeface="Arial"/>
              <a:cs typeface="Arial"/>
            </a:endParaRPr>
          </a:p>
        </p:txBody>
      </p:sp>
      <p:sp>
        <p:nvSpPr>
          <p:cNvPr id="8" name="object 8"/>
          <p:cNvSpPr txBox="1"/>
          <p:nvPr/>
        </p:nvSpPr>
        <p:spPr>
          <a:xfrm>
            <a:off x="297812" y="1924497"/>
            <a:ext cx="188595" cy="376555"/>
          </a:xfrm>
          <a:prstGeom prst="rect">
            <a:avLst/>
          </a:prstGeom>
        </p:spPr>
        <p:txBody>
          <a:bodyPr vert="horz" wrap="square" lIns="0" tIns="12700" rIns="0" bIns="0" rtlCol="0">
            <a:spAutoFit/>
          </a:bodyPr>
          <a:lstStyle/>
          <a:p>
            <a:pPr marL="12700">
              <a:lnSpc>
                <a:spcPct val="100000"/>
              </a:lnSpc>
              <a:spcBef>
                <a:spcPts val="100"/>
              </a:spcBef>
            </a:pPr>
            <a:r>
              <a:rPr sz="2300" b="1" dirty="0">
                <a:solidFill>
                  <a:srgbClr val="FFFFFF"/>
                </a:solidFill>
                <a:latin typeface="Arial"/>
                <a:cs typeface="Arial"/>
              </a:rPr>
              <a:t>2</a:t>
            </a:r>
            <a:endParaRPr sz="2300" dirty="0">
              <a:latin typeface="Arial"/>
              <a:cs typeface="Arial"/>
            </a:endParaRPr>
          </a:p>
        </p:txBody>
      </p:sp>
      <p:sp>
        <p:nvSpPr>
          <p:cNvPr id="12" name="object 12"/>
          <p:cNvSpPr txBox="1"/>
          <p:nvPr/>
        </p:nvSpPr>
        <p:spPr>
          <a:xfrm>
            <a:off x="825486" y="1972848"/>
            <a:ext cx="749617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Social</a:t>
            </a:r>
            <a:r>
              <a:rPr sz="1800" spc="-5" dirty="0">
                <a:latin typeface="Arial"/>
                <a:cs typeface="Arial"/>
              </a:rPr>
              <a:t> </a:t>
            </a:r>
            <a:r>
              <a:rPr sz="1800" dirty="0">
                <a:latin typeface="Arial"/>
                <a:cs typeface="Arial"/>
              </a:rPr>
              <a:t>media</a:t>
            </a:r>
            <a:r>
              <a:rPr sz="1800" spc="-5" dirty="0">
                <a:latin typeface="Arial"/>
                <a:cs typeface="Arial"/>
              </a:rPr>
              <a:t> </a:t>
            </a:r>
            <a:r>
              <a:rPr sz="1800" dirty="0">
                <a:latin typeface="Arial"/>
                <a:cs typeface="Arial"/>
              </a:rPr>
              <a:t>may</a:t>
            </a:r>
            <a:r>
              <a:rPr sz="1800" spc="-5" dirty="0">
                <a:latin typeface="Arial"/>
                <a:cs typeface="Arial"/>
              </a:rPr>
              <a:t> </a:t>
            </a:r>
            <a:r>
              <a:rPr sz="1800" dirty="0">
                <a:latin typeface="Arial"/>
                <a:cs typeface="Arial"/>
              </a:rPr>
              <a:t>be</a:t>
            </a:r>
            <a:r>
              <a:rPr sz="1800" spc="-10" dirty="0">
                <a:latin typeface="Arial"/>
                <a:cs typeface="Arial"/>
              </a:rPr>
              <a:t> </a:t>
            </a:r>
            <a:r>
              <a:rPr sz="1800" dirty="0">
                <a:latin typeface="Arial"/>
                <a:cs typeface="Arial"/>
              </a:rPr>
              <a:t>an</a:t>
            </a:r>
            <a:r>
              <a:rPr sz="1800" spc="-10" dirty="0">
                <a:latin typeface="Arial"/>
                <a:cs typeface="Arial"/>
              </a:rPr>
              <a:t> </a:t>
            </a:r>
            <a:r>
              <a:rPr sz="1800" dirty="0">
                <a:latin typeface="Arial"/>
                <a:cs typeface="Arial"/>
              </a:rPr>
              <a:t>“outcome” not</a:t>
            </a:r>
            <a:r>
              <a:rPr sz="1800" spc="-10" dirty="0">
                <a:latin typeface="Arial"/>
                <a:cs typeface="Arial"/>
              </a:rPr>
              <a:t> </a:t>
            </a:r>
            <a:r>
              <a:rPr sz="1800" dirty="0">
                <a:latin typeface="Arial"/>
                <a:cs typeface="Arial"/>
              </a:rPr>
              <a:t>a</a:t>
            </a:r>
            <a:r>
              <a:rPr sz="1800" spc="-10" dirty="0">
                <a:latin typeface="Arial"/>
                <a:cs typeface="Arial"/>
              </a:rPr>
              <a:t> </a:t>
            </a:r>
            <a:r>
              <a:rPr sz="1800" dirty="0">
                <a:latin typeface="Arial"/>
                <a:cs typeface="Arial"/>
              </a:rPr>
              <a:t>cause</a:t>
            </a:r>
            <a:r>
              <a:rPr sz="1800" spc="-5" dirty="0">
                <a:latin typeface="Arial"/>
                <a:cs typeface="Arial"/>
              </a:rPr>
              <a:t> </a:t>
            </a:r>
            <a:r>
              <a:rPr sz="1800" dirty="0">
                <a:latin typeface="Arial"/>
                <a:cs typeface="Arial"/>
              </a:rPr>
              <a:t>of</a:t>
            </a:r>
            <a:r>
              <a:rPr sz="1800" spc="-10" dirty="0">
                <a:latin typeface="Arial"/>
                <a:cs typeface="Arial"/>
              </a:rPr>
              <a:t> </a:t>
            </a:r>
            <a:r>
              <a:rPr sz="1800" dirty="0">
                <a:latin typeface="Arial"/>
                <a:cs typeface="Arial"/>
              </a:rPr>
              <a:t>mental</a:t>
            </a:r>
            <a:r>
              <a:rPr sz="1800" spc="-5" dirty="0">
                <a:latin typeface="Arial"/>
                <a:cs typeface="Arial"/>
              </a:rPr>
              <a:t> </a:t>
            </a:r>
            <a:r>
              <a:rPr sz="1800" dirty="0">
                <a:latin typeface="Arial"/>
                <a:cs typeface="Arial"/>
              </a:rPr>
              <a:t>health</a:t>
            </a:r>
            <a:r>
              <a:rPr sz="1800" spc="-5" dirty="0">
                <a:latin typeface="Arial"/>
                <a:cs typeface="Arial"/>
              </a:rPr>
              <a:t> </a:t>
            </a:r>
            <a:r>
              <a:rPr sz="1800" spc="-10" dirty="0">
                <a:latin typeface="Arial"/>
                <a:cs typeface="Arial"/>
              </a:rPr>
              <a:t>problems</a:t>
            </a:r>
            <a:endParaRPr sz="1800" dirty="0">
              <a:latin typeface="Arial"/>
              <a:cs typeface="Arial"/>
            </a:endParaRPr>
          </a:p>
        </p:txBody>
      </p:sp>
      <p:sp>
        <p:nvSpPr>
          <p:cNvPr id="19" name="object 19"/>
          <p:cNvSpPr txBox="1"/>
          <p:nvPr/>
        </p:nvSpPr>
        <p:spPr>
          <a:xfrm>
            <a:off x="297813" y="2564424"/>
            <a:ext cx="188595" cy="376555"/>
          </a:xfrm>
          <a:prstGeom prst="rect">
            <a:avLst/>
          </a:prstGeom>
        </p:spPr>
        <p:txBody>
          <a:bodyPr vert="horz" wrap="square" lIns="0" tIns="12700" rIns="0" bIns="0" rtlCol="0">
            <a:spAutoFit/>
          </a:bodyPr>
          <a:lstStyle/>
          <a:p>
            <a:pPr marL="12700">
              <a:lnSpc>
                <a:spcPct val="100000"/>
              </a:lnSpc>
              <a:spcBef>
                <a:spcPts val="100"/>
              </a:spcBef>
            </a:pPr>
            <a:r>
              <a:rPr sz="2300" b="1" dirty="0">
                <a:solidFill>
                  <a:srgbClr val="FFFFFF"/>
                </a:solidFill>
                <a:latin typeface="Arial"/>
                <a:cs typeface="Arial"/>
              </a:rPr>
              <a:t>3</a:t>
            </a:r>
            <a:endParaRPr sz="2300" dirty="0">
              <a:latin typeface="Arial"/>
              <a:cs typeface="Arial"/>
            </a:endParaRPr>
          </a:p>
        </p:txBody>
      </p:sp>
      <p:sp>
        <p:nvSpPr>
          <p:cNvPr id="13" name="object 13"/>
          <p:cNvSpPr txBox="1"/>
          <p:nvPr/>
        </p:nvSpPr>
        <p:spPr>
          <a:xfrm>
            <a:off x="825486" y="2457480"/>
            <a:ext cx="7712075" cy="656590"/>
          </a:xfrm>
          <a:prstGeom prst="rect">
            <a:avLst/>
          </a:prstGeom>
        </p:spPr>
        <p:txBody>
          <a:bodyPr vert="horz" wrap="square" lIns="0" tIns="12700" rIns="0" bIns="0" rtlCol="0">
            <a:spAutoFit/>
          </a:bodyPr>
          <a:lstStyle/>
          <a:p>
            <a:pPr marL="12700" marR="5080">
              <a:lnSpc>
                <a:spcPct val="114999"/>
              </a:lnSpc>
              <a:spcBef>
                <a:spcPts val="100"/>
              </a:spcBef>
            </a:pPr>
            <a:r>
              <a:rPr sz="1800" dirty="0">
                <a:latin typeface="Arial"/>
                <a:cs typeface="Arial"/>
              </a:rPr>
              <a:t>Fears</a:t>
            </a:r>
            <a:r>
              <a:rPr sz="1800" spc="-25" dirty="0">
                <a:latin typeface="Arial"/>
                <a:cs typeface="Arial"/>
              </a:rPr>
              <a:t> </a:t>
            </a:r>
            <a:r>
              <a:rPr sz="1800" dirty="0">
                <a:latin typeface="Arial"/>
                <a:cs typeface="Arial"/>
              </a:rPr>
              <a:t>that</a:t>
            </a:r>
            <a:r>
              <a:rPr sz="1800" spc="-10" dirty="0">
                <a:latin typeface="Arial"/>
                <a:cs typeface="Arial"/>
              </a:rPr>
              <a:t> </a:t>
            </a:r>
            <a:r>
              <a:rPr sz="1800" dirty="0">
                <a:latin typeface="Arial"/>
                <a:cs typeface="Arial"/>
              </a:rPr>
              <a:t>social</a:t>
            </a:r>
            <a:r>
              <a:rPr sz="1800" spc="-15" dirty="0">
                <a:latin typeface="Arial"/>
                <a:cs typeface="Arial"/>
              </a:rPr>
              <a:t> </a:t>
            </a:r>
            <a:r>
              <a:rPr sz="1800" dirty="0">
                <a:latin typeface="Arial"/>
                <a:cs typeface="Arial"/>
              </a:rPr>
              <a:t>media</a:t>
            </a:r>
            <a:r>
              <a:rPr sz="1800" spc="-10" dirty="0">
                <a:latin typeface="Arial"/>
                <a:cs typeface="Arial"/>
              </a:rPr>
              <a:t> </a:t>
            </a:r>
            <a:r>
              <a:rPr sz="1800" dirty="0">
                <a:latin typeface="Arial"/>
                <a:cs typeface="Arial"/>
              </a:rPr>
              <a:t>is</a:t>
            </a:r>
            <a:r>
              <a:rPr sz="1800" spc="-15" dirty="0">
                <a:latin typeface="Arial"/>
                <a:cs typeface="Arial"/>
              </a:rPr>
              <a:t> </a:t>
            </a:r>
            <a:r>
              <a:rPr sz="1800" dirty="0">
                <a:latin typeface="Arial"/>
                <a:cs typeface="Arial"/>
              </a:rPr>
              <a:t>addictive</a:t>
            </a:r>
            <a:r>
              <a:rPr sz="1800" spc="-20" dirty="0">
                <a:latin typeface="Arial"/>
                <a:cs typeface="Arial"/>
              </a:rPr>
              <a:t> </a:t>
            </a:r>
            <a:r>
              <a:rPr sz="1800" dirty="0">
                <a:latin typeface="Arial"/>
                <a:cs typeface="Arial"/>
              </a:rPr>
              <a:t>and</a:t>
            </a:r>
            <a:r>
              <a:rPr sz="1800" spc="-15" dirty="0">
                <a:latin typeface="Arial"/>
                <a:cs typeface="Arial"/>
              </a:rPr>
              <a:t> </a:t>
            </a:r>
            <a:r>
              <a:rPr sz="1800" dirty="0">
                <a:latin typeface="Arial"/>
                <a:cs typeface="Arial"/>
              </a:rPr>
              <a:t>harmful</a:t>
            </a:r>
            <a:r>
              <a:rPr sz="1800" spc="-15" dirty="0">
                <a:latin typeface="Arial"/>
                <a:cs typeface="Arial"/>
              </a:rPr>
              <a:t> </a:t>
            </a:r>
            <a:r>
              <a:rPr sz="1800" dirty="0">
                <a:latin typeface="Arial"/>
                <a:cs typeface="Arial"/>
              </a:rPr>
              <a:t>to</a:t>
            </a:r>
            <a:r>
              <a:rPr sz="1800" spc="-15" dirty="0">
                <a:latin typeface="Arial"/>
                <a:cs typeface="Arial"/>
              </a:rPr>
              <a:t> </a:t>
            </a:r>
            <a:r>
              <a:rPr sz="1800" dirty="0">
                <a:latin typeface="Arial"/>
                <a:cs typeface="Arial"/>
              </a:rPr>
              <a:t>adolescent</a:t>
            </a:r>
            <a:r>
              <a:rPr sz="1800" spc="-15" dirty="0">
                <a:latin typeface="Arial"/>
                <a:cs typeface="Arial"/>
              </a:rPr>
              <a:t> </a:t>
            </a:r>
            <a:r>
              <a:rPr sz="1800" dirty="0">
                <a:latin typeface="Arial"/>
                <a:cs typeface="Arial"/>
              </a:rPr>
              <a:t>mental</a:t>
            </a:r>
            <a:r>
              <a:rPr sz="1800" spc="-10" dirty="0">
                <a:latin typeface="Arial"/>
                <a:cs typeface="Arial"/>
              </a:rPr>
              <a:t> health </a:t>
            </a:r>
            <a:r>
              <a:rPr sz="1800" dirty="0">
                <a:latin typeface="Arial"/>
                <a:cs typeface="Arial"/>
              </a:rPr>
              <a:t>and</a:t>
            </a:r>
            <a:r>
              <a:rPr sz="1800" spc="-35" dirty="0">
                <a:latin typeface="Arial"/>
                <a:cs typeface="Arial"/>
              </a:rPr>
              <a:t> </a:t>
            </a:r>
            <a:r>
              <a:rPr sz="1800" dirty="0">
                <a:latin typeface="Arial"/>
                <a:cs typeface="Arial"/>
              </a:rPr>
              <a:t>wellbeing</a:t>
            </a:r>
            <a:r>
              <a:rPr sz="1800" spc="-30" dirty="0">
                <a:latin typeface="Arial"/>
                <a:cs typeface="Arial"/>
              </a:rPr>
              <a:t> </a:t>
            </a:r>
            <a:r>
              <a:rPr sz="1800" dirty="0">
                <a:latin typeface="Arial"/>
                <a:cs typeface="Arial"/>
              </a:rPr>
              <a:t>are</a:t>
            </a:r>
            <a:r>
              <a:rPr sz="1800" spc="-35" dirty="0">
                <a:latin typeface="Arial"/>
                <a:cs typeface="Arial"/>
              </a:rPr>
              <a:t> </a:t>
            </a:r>
            <a:r>
              <a:rPr sz="1800" dirty="0">
                <a:latin typeface="Arial"/>
                <a:cs typeface="Arial"/>
              </a:rPr>
              <a:t>high,</a:t>
            </a:r>
            <a:r>
              <a:rPr sz="1800" spc="-30" dirty="0">
                <a:latin typeface="Arial"/>
                <a:cs typeface="Arial"/>
              </a:rPr>
              <a:t> </a:t>
            </a:r>
            <a:r>
              <a:rPr sz="1800" dirty="0">
                <a:latin typeface="Arial"/>
                <a:cs typeface="Arial"/>
              </a:rPr>
              <a:t>including</a:t>
            </a:r>
            <a:r>
              <a:rPr sz="1800" spc="-35" dirty="0">
                <a:latin typeface="Arial"/>
                <a:cs typeface="Arial"/>
              </a:rPr>
              <a:t> </a:t>
            </a:r>
            <a:r>
              <a:rPr sz="1800" dirty="0">
                <a:latin typeface="Arial"/>
                <a:cs typeface="Arial"/>
              </a:rPr>
              <a:t>among</a:t>
            </a:r>
            <a:r>
              <a:rPr sz="1800" spc="-30" dirty="0">
                <a:latin typeface="Arial"/>
                <a:cs typeface="Arial"/>
              </a:rPr>
              <a:t> </a:t>
            </a:r>
            <a:r>
              <a:rPr sz="1800" dirty="0">
                <a:latin typeface="Arial"/>
                <a:cs typeface="Arial"/>
              </a:rPr>
              <a:t>adolescents</a:t>
            </a:r>
            <a:r>
              <a:rPr sz="1800" spc="-30" dirty="0">
                <a:latin typeface="Arial"/>
                <a:cs typeface="Arial"/>
              </a:rPr>
              <a:t> </a:t>
            </a:r>
            <a:r>
              <a:rPr sz="1800" spc="-10" dirty="0">
                <a:latin typeface="Arial"/>
                <a:cs typeface="Arial"/>
              </a:rPr>
              <a:t>themselves.</a:t>
            </a:r>
            <a:endParaRPr sz="1800" dirty="0">
              <a:latin typeface="Arial"/>
              <a:cs typeface="Arial"/>
            </a:endParaRPr>
          </a:p>
        </p:txBody>
      </p:sp>
      <p:sp>
        <p:nvSpPr>
          <p:cNvPr id="21" name="object 21"/>
          <p:cNvSpPr txBox="1"/>
          <p:nvPr/>
        </p:nvSpPr>
        <p:spPr>
          <a:xfrm>
            <a:off x="291456" y="3319101"/>
            <a:ext cx="152643" cy="376555"/>
          </a:xfrm>
          <a:prstGeom prst="rect">
            <a:avLst/>
          </a:prstGeom>
        </p:spPr>
        <p:txBody>
          <a:bodyPr vert="horz" wrap="square" lIns="0" tIns="12700" rIns="0" bIns="0" rtlCol="0">
            <a:spAutoFit/>
          </a:bodyPr>
          <a:lstStyle/>
          <a:p>
            <a:pPr marL="12700">
              <a:lnSpc>
                <a:spcPct val="100000"/>
              </a:lnSpc>
              <a:spcBef>
                <a:spcPts val="100"/>
              </a:spcBef>
            </a:pPr>
            <a:r>
              <a:rPr sz="2300" b="1" dirty="0">
                <a:solidFill>
                  <a:srgbClr val="FFFFFF"/>
                </a:solidFill>
                <a:latin typeface="Arial"/>
                <a:cs typeface="Arial"/>
              </a:rPr>
              <a:t>4</a:t>
            </a:r>
            <a:endParaRPr sz="2300" dirty="0">
              <a:latin typeface="Arial"/>
              <a:cs typeface="Arial"/>
            </a:endParaRPr>
          </a:p>
        </p:txBody>
      </p:sp>
      <p:sp>
        <p:nvSpPr>
          <p:cNvPr id="14" name="object 14"/>
          <p:cNvSpPr txBox="1"/>
          <p:nvPr/>
        </p:nvSpPr>
        <p:spPr>
          <a:xfrm>
            <a:off x="825486" y="3378109"/>
            <a:ext cx="6460505" cy="289823"/>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There</a:t>
            </a:r>
            <a:r>
              <a:rPr sz="1800" spc="-200" dirty="0">
                <a:latin typeface="Arial"/>
                <a:cs typeface="Arial"/>
              </a:rPr>
              <a:t> </a:t>
            </a:r>
            <a:r>
              <a:rPr sz="1800" dirty="0">
                <a:latin typeface="Arial"/>
                <a:cs typeface="Arial"/>
              </a:rPr>
              <a:t>may</a:t>
            </a:r>
            <a:r>
              <a:rPr sz="1800" spc="-20" dirty="0">
                <a:latin typeface="Arial"/>
                <a:cs typeface="Arial"/>
              </a:rPr>
              <a:t> </a:t>
            </a:r>
            <a:r>
              <a:rPr sz="1800" dirty="0">
                <a:latin typeface="Arial"/>
                <a:cs typeface="Arial"/>
              </a:rPr>
              <a:t>be</a:t>
            </a:r>
            <a:r>
              <a:rPr sz="1800" spc="-20" dirty="0">
                <a:latin typeface="Arial"/>
                <a:cs typeface="Arial"/>
              </a:rPr>
              <a:t> </a:t>
            </a:r>
            <a:r>
              <a:rPr sz="1800" dirty="0">
                <a:latin typeface="Arial"/>
                <a:cs typeface="Arial"/>
              </a:rPr>
              <a:t>a</a:t>
            </a:r>
            <a:r>
              <a:rPr sz="1800" spc="-15" dirty="0">
                <a:latin typeface="Arial"/>
                <a:cs typeface="Arial"/>
              </a:rPr>
              <a:t> </a:t>
            </a:r>
            <a:r>
              <a:rPr sz="1800" dirty="0">
                <a:latin typeface="Arial"/>
                <a:cs typeface="Arial"/>
              </a:rPr>
              <a:t>“new</a:t>
            </a:r>
            <a:r>
              <a:rPr sz="1800" spc="-15" dirty="0">
                <a:latin typeface="Arial"/>
                <a:cs typeface="Arial"/>
              </a:rPr>
              <a:t> </a:t>
            </a:r>
            <a:r>
              <a:rPr sz="1800" dirty="0">
                <a:latin typeface="Arial"/>
                <a:cs typeface="Arial"/>
              </a:rPr>
              <a:t>digital</a:t>
            </a:r>
            <a:r>
              <a:rPr sz="1800" spc="-15" dirty="0">
                <a:latin typeface="Arial"/>
                <a:cs typeface="Arial"/>
              </a:rPr>
              <a:t> </a:t>
            </a:r>
            <a:r>
              <a:rPr sz="1800" dirty="0">
                <a:latin typeface="Arial"/>
                <a:cs typeface="Arial"/>
              </a:rPr>
              <a:t>divide”</a:t>
            </a:r>
            <a:r>
              <a:rPr sz="1800" spc="-20" dirty="0">
                <a:latin typeface="Arial"/>
                <a:cs typeface="Arial"/>
              </a:rPr>
              <a:t> </a:t>
            </a:r>
            <a:r>
              <a:rPr sz="1800" dirty="0">
                <a:latin typeface="Arial"/>
                <a:cs typeface="Arial"/>
              </a:rPr>
              <a:t>emerging</a:t>
            </a:r>
            <a:r>
              <a:rPr sz="1800" spc="-15" dirty="0">
                <a:latin typeface="Arial"/>
                <a:cs typeface="Arial"/>
              </a:rPr>
              <a:t> </a:t>
            </a:r>
            <a:r>
              <a:rPr sz="1800" dirty="0">
                <a:latin typeface="Arial"/>
                <a:cs typeface="Arial"/>
              </a:rPr>
              <a:t>in</a:t>
            </a:r>
            <a:r>
              <a:rPr lang="en-CA" sz="1800" dirty="0">
                <a:latin typeface="Arial"/>
                <a:cs typeface="Arial"/>
              </a:rPr>
              <a:t> online spaces.</a:t>
            </a:r>
            <a:endParaRPr sz="1800" dirty="0">
              <a:latin typeface="Arial"/>
              <a:cs typeface="Arial"/>
            </a:endParaRPr>
          </a:p>
        </p:txBody>
      </p:sp>
      <p:sp>
        <p:nvSpPr>
          <p:cNvPr id="17" name="object 17"/>
          <p:cNvSpPr txBox="1"/>
          <p:nvPr/>
        </p:nvSpPr>
        <p:spPr>
          <a:xfrm>
            <a:off x="308152" y="4030004"/>
            <a:ext cx="188595" cy="376555"/>
          </a:xfrm>
          <a:prstGeom prst="rect">
            <a:avLst/>
          </a:prstGeom>
        </p:spPr>
        <p:txBody>
          <a:bodyPr vert="horz" wrap="square" lIns="0" tIns="12700" rIns="0" bIns="0" rtlCol="0">
            <a:spAutoFit/>
          </a:bodyPr>
          <a:lstStyle/>
          <a:p>
            <a:pPr marL="12700">
              <a:lnSpc>
                <a:spcPct val="100000"/>
              </a:lnSpc>
              <a:spcBef>
                <a:spcPts val="100"/>
              </a:spcBef>
            </a:pPr>
            <a:r>
              <a:rPr sz="2300" b="1" dirty="0">
                <a:solidFill>
                  <a:srgbClr val="FFFFFF"/>
                </a:solidFill>
                <a:latin typeface="Arial"/>
                <a:cs typeface="Arial"/>
              </a:rPr>
              <a:t>5</a:t>
            </a:r>
            <a:endParaRPr sz="2300" dirty="0">
              <a:latin typeface="Arial"/>
              <a:cs typeface="Arial"/>
            </a:endParaRPr>
          </a:p>
        </p:txBody>
      </p:sp>
      <p:sp>
        <p:nvSpPr>
          <p:cNvPr id="15" name="object 15"/>
          <p:cNvSpPr txBox="1"/>
          <p:nvPr/>
        </p:nvSpPr>
        <p:spPr>
          <a:xfrm>
            <a:off x="825486" y="3943350"/>
            <a:ext cx="7305675" cy="622863"/>
          </a:xfrm>
          <a:prstGeom prst="rect">
            <a:avLst/>
          </a:prstGeom>
        </p:spPr>
        <p:txBody>
          <a:bodyPr vert="horz" wrap="square" lIns="0" tIns="12700" rIns="0" bIns="0" rtlCol="0">
            <a:spAutoFit/>
          </a:bodyPr>
          <a:lstStyle/>
          <a:p>
            <a:pPr marL="12700" marR="5080">
              <a:lnSpc>
                <a:spcPct val="114999"/>
              </a:lnSpc>
              <a:spcBef>
                <a:spcPts val="100"/>
              </a:spcBef>
            </a:pPr>
            <a:r>
              <a:rPr sz="1800" dirty="0">
                <a:latin typeface="Arial"/>
                <a:cs typeface="Arial"/>
              </a:rPr>
              <a:t>Adolescents</a:t>
            </a:r>
            <a:r>
              <a:rPr sz="1800" spc="-25" dirty="0">
                <a:latin typeface="Arial"/>
                <a:cs typeface="Arial"/>
              </a:rPr>
              <a:t> </a:t>
            </a:r>
            <a:r>
              <a:rPr sz="1800" dirty="0">
                <a:latin typeface="Arial"/>
                <a:cs typeface="Arial"/>
              </a:rPr>
              <a:t>are</a:t>
            </a:r>
            <a:r>
              <a:rPr sz="1800" spc="-15" dirty="0">
                <a:latin typeface="Arial"/>
                <a:cs typeface="Arial"/>
              </a:rPr>
              <a:t> </a:t>
            </a:r>
            <a:r>
              <a:rPr sz="1800" dirty="0">
                <a:latin typeface="Arial"/>
                <a:cs typeface="Arial"/>
              </a:rPr>
              <a:t>going</a:t>
            </a:r>
            <a:r>
              <a:rPr sz="1800" spc="-15" dirty="0">
                <a:latin typeface="Arial"/>
                <a:cs typeface="Arial"/>
              </a:rPr>
              <a:t> </a:t>
            </a:r>
            <a:r>
              <a:rPr sz="1800" dirty="0">
                <a:latin typeface="Arial"/>
                <a:cs typeface="Arial"/>
              </a:rPr>
              <a:t>online</a:t>
            </a:r>
            <a:r>
              <a:rPr sz="1800" spc="-20" dirty="0">
                <a:latin typeface="Arial"/>
                <a:cs typeface="Arial"/>
              </a:rPr>
              <a:t> </a:t>
            </a:r>
            <a:r>
              <a:rPr sz="1800" dirty="0">
                <a:latin typeface="Arial"/>
                <a:cs typeface="Arial"/>
              </a:rPr>
              <a:t>to</a:t>
            </a:r>
            <a:r>
              <a:rPr sz="1800" spc="-10" dirty="0">
                <a:latin typeface="Arial"/>
                <a:cs typeface="Arial"/>
              </a:rPr>
              <a:t> </a:t>
            </a:r>
            <a:r>
              <a:rPr sz="1800" dirty="0">
                <a:latin typeface="Arial"/>
                <a:cs typeface="Arial"/>
              </a:rPr>
              <a:t>seek</a:t>
            </a:r>
            <a:r>
              <a:rPr sz="1800" spc="-10" dirty="0">
                <a:latin typeface="Arial"/>
                <a:cs typeface="Arial"/>
              </a:rPr>
              <a:t> </a:t>
            </a:r>
            <a:r>
              <a:rPr sz="1800" dirty="0">
                <a:latin typeface="Arial"/>
                <a:cs typeface="Arial"/>
              </a:rPr>
              <a:t>information</a:t>
            </a:r>
            <a:r>
              <a:rPr sz="1800" spc="-20" dirty="0">
                <a:latin typeface="Arial"/>
                <a:cs typeface="Arial"/>
              </a:rPr>
              <a:t> </a:t>
            </a:r>
            <a:r>
              <a:rPr sz="1800" dirty="0">
                <a:latin typeface="Arial"/>
                <a:cs typeface="Arial"/>
              </a:rPr>
              <a:t>and</a:t>
            </a:r>
            <a:r>
              <a:rPr sz="1800" spc="-15" dirty="0">
                <a:latin typeface="Arial"/>
                <a:cs typeface="Arial"/>
              </a:rPr>
              <a:t> </a:t>
            </a:r>
            <a:r>
              <a:rPr sz="1800" dirty="0">
                <a:latin typeface="Arial"/>
                <a:cs typeface="Arial"/>
              </a:rPr>
              <a:t>support</a:t>
            </a:r>
            <a:r>
              <a:rPr sz="1800" spc="-10" dirty="0">
                <a:latin typeface="Arial"/>
                <a:cs typeface="Arial"/>
              </a:rPr>
              <a:t> </a:t>
            </a:r>
            <a:r>
              <a:rPr sz="1800" dirty="0">
                <a:latin typeface="Arial"/>
                <a:cs typeface="Arial"/>
              </a:rPr>
              <a:t>for</a:t>
            </a:r>
            <a:r>
              <a:rPr sz="1800" spc="-10" dirty="0">
                <a:latin typeface="Arial"/>
                <a:cs typeface="Arial"/>
              </a:rPr>
              <a:t> mental </a:t>
            </a:r>
            <a:r>
              <a:rPr sz="1800" dirty="0">
                <a:latin typeface="Arial"/>
                <a:cs typeface="Arial"/>
              </a:rPr>
              <a:t>health</a:t>
            </a:r>
            <a:r>
              <a:rPr sz="1800" spc="-15" dirty="0">
                <a:latin typeface="Arial"/>
                <a:cs typeface="Arial"/>
              </a:rPr>
              <a:t> </a:t>
            </a:r>
            <a:r>
              <a:rPr sz="1800" dirty="0">
                <a:latin typeface="Arial"/>
                <a:cs typeface="Arial"/>
              </a:rPr>
              <a:t>problems,</a:t>
            </a:r>
            <a:r>
              <a:rPr sz="1800" spc="-10" dirty="0">
                <a:latin typeface="Arial"/>
                <a:cs typeface="Arial"/>
              </a:rPr>
              <a:t> </a:t>
            </a:r>
            <a:r>
              <a:rPr sz="1800" dirty="0">
                <a:latin typeface="Arial"/>
                <a:cs typeface="Arial"/>
              </a:rPr>
              <a:t>but</a:t>
            </a:r>
            <a:r>
              <a:rPr sz="1800" spc="-10" dirty="0">
                <a:latin typeface="Arial"/>
                <a:cs typeface="Arial"/>
              </a:rPr>
              <a:t> </a:t>
            </a:r>
            <a:r>
              <a:rPr sz="1800" dirty="0">
                <a:latin typeface="Arial"/>
                <a:cs typeface="Arial"/>
              </a:rPr>
              <a:t>few</a:t>
            </a:r>
            <a:r>
              <a:rPr sz="1800" spc="-5" dirty="0">
                <a:latin typeface="Arial"/>
                <a:cs typeface="Arial"/>
              </a:rPr>
              <a:t> </a:t>
            </a:r>
            <a:r>
              <a:rPr sz="1800" dirty="0">
                <a:latin typeface="Arial"/>
                <a:cs typeface="Arial"/>
              </a:rPr>
              <a:t>reliable</a:t>
            </a:r>
            <a:r>
              <a:rPr sz="1800" spc="-5" dirty="0">
                <a:latin typeface="Arial"/>
                <a:cs typeface="Arial"/>
              </a:rPr>
              <a:t> </a:t>
            </a:r>
            <a:r>
              <a:rPr sz="1800" dirty="0">
                <a:latin typeface="Arial"/>
                <a:cs typeface="Arial"/>
              </a:rPr>
              <a:t>or</a:t>
            </a:r>
            <a:r>
              <a:rPr sz="1800" spc="-10" dirty="0">
                <a:latin typeface="Arial"/>
                <a:cs typeface="Arial"/>
              </a:rPr>
              <a:t> </a:t>
            </a:r>
            <a:r>
              <a:rPr sz="1800" spc="-45" dirty="0">
                <a:latin typeface="Arial"/>
                <a:cs typeface="Arial"/>
              </a:rPr>
              <a:t>youth-</a:t>
            </a:r>
            <a:r>
              <a:rPr sz="1800" dirty="0">
                <a:latin typeface="Arial"/>
                <a:cs typeface="Arial"/>
              </a:rPr>
              <a:t>centered</a:t>
            </a:r>
            <a:r>
              <a:rPr sz="1800" spc="-5" dirty="0">
                <a:latin typeface="Arial"/>
                <a:cs typeface="Arial"/>
              </a:rPr>
              <a:t> </a:t>
            </a:r>
            <a:r>
              <a:rPr sz="1800" dirty="0">
                <a:latin typeface="Arial"/>
                <a:cs typeface="Arial"/>
              </a:rPr>
              <a:t>solutions</a:t>
            </a:r>
            <a:r>
              <a:rPr sz="1800" spc="-5" dirty="0">
                <a:latin typeface="Arial"/>
                <a:cs typeface="Arial"/>
              </a:rPr>
              <a:t> </a:t>
            </a:r>
            <a:r>
              <a:rPr sz="1800" spc="-10" dirty="0">
                <a:latin typeface="Arial"/>
                <a:cs typeface="Arial"/>
              </a:rPr>
              <a:t>exist</a:t>
            </a:r>
            <a:r>
              <a:rPr lang="en-CA" sz="1800" spc="-10" dirty="0">
                <a:latin typeface="Arial"/>
                <a:cs typeface="Arial"/>
              </a:rPr>
              <a:t>.</a:t>
            </a:r>
            <a:endParaRPr sz="1800" dirty="0">
              <a:latin typeface="Arial"/>
              <a:cs typeface="Arial"/>
            </a:endParaRPr>
          </a:p>
        </p:txBody>
      </p:sp>
      <p:sp>
        <p:nvSpPr>
          <p:cNvPr id="9" name="object 9"/>
          <p:cNvSpPr txBox="1"/>
          <p:nvPr/>
        </p:nvSpPr>
        <p:spPr>
          <a:xfrm>
            <a:off x="8477023" y="4953560"/>
            <a:ext cx="89535" cy="16256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8F8F8F"/>
                </a:solidFill>
                <a:latin typeface="Arial"/>
                <a:cs typeface="Arial"/>
              </a:rPr>
              <a:t>2</a:t>
            </a:r>
            <a:endParaRPr sz="9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9144000" cy="51435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rgbClr val="EDEBE0"/>
          </a:solidFill>
        </p:spPr>
        <p:txBody>
          <a:bodyPr wrap="square" lIns="0" tIns="0" rIns="0" bIns="0" rtlCol="0"/>
          <a:lstStyle/>
          <a:p>
            <a:endParaRPr/>
          </a:p>
        </p:txBody>
      </p:sp>
      <p:sp>
        <p:nvSpPr>
          <p:cNvPr id="3" name="object 3"/>
          <p:cNvSpPr txBox="1">
            <a:spLocks noGrp="1"/>
          </p:cNvSpPr>
          <p:nvPr>
            <p:ph type="title"/>
          </p:nvPr>
        </p:nvSpPr>
        <p:spPr>
          <a:xfrm>
            <a:off x="367618" y="309195"/>
            <a:ext cx="3537585" cy="574040"/>
          </a:xfrm>
          <a:prstGeom prst="rect">
            <a:avLst/>
          </a:prstGeom>
        </p:spPr>
        <p:txBody>
          <a:bodyPr vert="horz" wrap="square" lIns="0" tIns="12700" rIns="0" bIns="0" rtlCol="0">
            <a:spAutoFit/>
          </a:bodyPr>
          <a:lstStyle/>
          <a:p>
            <a:pPr marL="12700">
              <a:lnSpc>
                <a:spcPct val="100000"/>
              </a:lnSpc>
              <a:spcBef>
                <a:spcPts val="100"/>
              </a:spcBef>
            </a:pPr>
            <a:r>
              <a:rPr sz="3600" dirty="0">
                <a:solidFill>
                  <a:srgbClr val="1F487C"/>
                </a:solidFill>
                <a:latin typeface="Garamond"/>
                <a:cs typeface="Garamond"/>
              </a:rPr>
              <a:t>3.</a:t>
            </a:r>
            <a:r>
              <a:rPr sz="3600" spc="-15" dirty="0">
                <a:solidFill>
                  <a:srgbClr val="1F487C"/>
                </a:solidFill>
                <a:latin typeface="Garamond"/>
                <a:cs typeface="Garamond"/>
              </a:rPr>
              <a:t> </a:t>
            </a:r>
            <a:r>
              <a:rPr sz="3600" dirty="0">
                <a:solidFill>
                  <a:srgbClr val="1F487C"/>
                </a:solidFill>
                <a:latin typeface="Garamond"/>
                <a:cs typeface="Garamond"/>
              </a:rPr>
              <a:t>Recent</a:t>
            </a:r>
            <a:r>
              <a:rPr sz="3600" spc="-35" dirty="0">
                <a:solidFill>
                  <a:srgbClr val="1F487C"/>
                </a:solidFill>
                <a:latin typeface="Garamond"/>
                <a:cs typeface="Garamond"/>
              </a:rPr>
              <a:t> </a:t>
            </a:r>
            <a:r>
              <a:rPr sz="3600" spc="-10" dirty="0">
                <a:solidFill>
                  <a:srgbClr val="1F487C"/>
                </a:solidFill>
                <a:latin typeface="Garamond"/>
                <a:cs typeface="Garamond"/>
              </a:rPr>
              <a:t>Reviews</a:t>
            </a:r>
            <a:endParaRPr sz="3600">
              <a:latin typeface="Garamond"/>
              <a:cs typeface="Garamond"/>
            </a:endParaRPr>
          </a:p>
        </p:txBody>
      </p:sp>
      <p:pic>
        <p:nvPicPr>
          <p:cNvPr id="4" name="object 4" descr="Social Psychiatry and Psychiatric Epidemiology (2020) 55:407-414. https://doi.org/10.1007/s00127-019091825-4&#10;&#10;Invited Reviews. &#10;&#10;Teenagers, screen and social media: a narrative review of reviews and key studies&#10;&#10;Amy Orben 1,2."/>
          <p:cNvPicPr/>
          <p:nvPr/>
        </p:nvPicPr>
        <p:blipFill>
          <a:blip r:embed="rId2" cstate="print"/>
          <a:stretch>
            <a:fillRect/>
          </a:stretch>
        </p:blipFill>
        <p:spPr>
          <a:xfrm>
            <a:off x="289559" y="1112520"/>
            <a:ext cx="4298480" cy="1412747"/>
          </a:xfrm>
          <a:prstGeom prst="rect">
            <a:avLst/>
          </a:prstGeom>
        </p:spPr>
      </p:pic>
      <p:pic>
        <p:nvPicPr>
          <p:cNvPr id="5" name="object 5" descr="The Journal of Child Psychology and Psychiatry. Annual Research Review: Adolescent mental health in the digital age: facts, fears and future directions.&#10;&#10;Candice L. Odgers 1, Michaeline R. Jensen 2"/>
          <p:cNvPicPr/>
          <p:nvPr/>
        </p:nvPicPr>
        <p:blipFill>
          <a:blip r:embed="rId3" cstate="print"/>
          <a:stretch>
            <a:fillRect/>
          </a:stretch>
        </p:blipFill>
        <p:spPr>
          <a:xfrm>
            <a:off x="289559" y="2895600"/>
            <a:ext cx="4582842" cy="1542230"/>
          </a:xfrm>
          <a:prstGeom prst="rect">
            <a:avLst/>
          </a:prstGeom>
        </p:spPr>
      </p:pic>
      <p:sp>
        <p:nvSpPr>
          <p:cNvPr id="6" name="object 6"/>
          <p:cNvSpPr txBox="1"/>
          <p:nvPr/>
        </p:nvSpPr>
        <p:spPr>
          <a:xfrm>
            <a:off x="5574791" y="800100"/>
            <a:ext cx="3279775" cy="3755390"/>
          </a:xfrm>
          <a:prstGeom prst="rect">
            <a:avLst/>
          </a:prstGeom>
          <a:solidFill>
            <a:srgbClr val="FFFFFF"/>
          </a:solidFill>
        </p:spPr>
        <p:txBody>
          <a:bodyPr vert="horz" wrap="square" lIns="0" tIns="40005" rIns="0" bIns="0" rtlCol="0">
            <a:spAutoFit/>
          </a:bodyPr>
          <a:lstStyle/>
          <a:p>
            <a:pPr marL="378460" marR="191770" indent="-287020" algn="just">
              <a:lnSpc>
                <a:spcPct val="100000"/>
              </a:lnSpc>
              <a:spcBef>
                <a:spcPts val="315"/>
              </a:spcBef>
              <a:buChar char="•"/>
              <a:tabLst>
                <a:tab pos="379095" algn="l"/>
              </a:tabLst>
            </a:pPr>
            <a:r>
              <a:rPr sz="1400" dirty="0">
                <a:latin typeface="Arial"/>
                <a:cs typeface="Arial"/>
              </a:rPr>
              <a:t>Mix</a:t>
            </a:r>
            <a:r>
              <a:rPr sz="1400" spc="-20" dirty="0">
                <a:latin typeface="Arial"/>
                <a:cs typeface="Arial"/>
              </a:rPr>
              <a:t> </a:t>
            </a:r>
            <a:r>
              <a:rPr sz="1400" dirty="0">
                <a:latin typeface="Arial"/>
                <a:cs typeface="Arial"/>
              </a:rPr>
              <a:t>of</a:t>
            </a:r>
            <a:r>
              <a:rPr sz="1400" spc="-30" dirty="0">
                <a:latin typeface="Arial"/>
                <a:cs typeface="Arial"/>
              </a:rPr>
              <a:t> </a:t>
            </a:r>
            <a:r>
              <a:rPr sz="1400" dirty="0">
                <a:latin typeface="Arial"/>
                <a:cs typeface="Arial"/>
              </a:rPr>
              <a:t>small</a:t>
            </a:r>
            <a:r>
              <a:rPr sz="1400" spc="-40" dirty="0">
                <a:latin typeface="Arial"/>
                <a:cs typeface="Arial"/>
              </a:rPr>
              <a:t> </a:t>
            </a:r>
            <a:r>
              <a:rPr sz="1400" dirty="0">
                <a:latin typeface="Arial"/>
                <a:cs typeface="Arial"/>
              </a:rPr>
              <a:t>negative,</a:t>
            </a:r>
            <a:r>
              <a:rPr sz="1400" spc="-40" dirty="0">
                <a:latin typeface="Arial"/>
                <a:cs typeface="Arial"/>
              </a:rPr>
              <a:t> </a:t>
            </a:r>
            <a:r>
              <a:rPr sz="1400" dirty="0">
                <a:latin typeface="Arial"/>
                <a:cs typeface="Arial"/>
              </a:rPr>
              <a:t>positive</a:t>
            </a:r>
            <a:r>
              <a:rPr sz="1400" spc="-35" dirty="0">
                <a:latin typeface="Arial"/>
                <a:cs typeface="Arial"/>
              </a:rPr>
              <a:t> </a:t>
            </a:r>
            <a:r>
              <a:rPr sz="1400" spc="-25" dirty="0">
                <a:latin typeface="Arial"/>
                <a:cs typeface="Arial"/>
              </a:rPr>
              <a:t>and </a:t>
            </a:r>
            <a:r>
              <a:rPr sz="1400" dirty="0">
                <a:latin typeface="Arial"/>
                <a:cs typeface="Arial"/>
              </a:rPr>
              <a:t>mostly</a:t>
            </a:r>
            <a:r>
              <a:rPr sz="1400" spc="-35" dirty="0">
                <a:latin typeface="Arial"/>
                <a:cs typeface="Arial"/>
              </a:rPr>
              <a:t> </a:t>
            </a:r>
            <a:r>
              <a:rPr sz="1400" dirty="0">
                <a:latin typeface="Arial"/>
                <a:cs typeface="Arial"/>
              </a:rPr>
              <a:t>null</a:t>
            </a:r>
            <a:r>
              <a:rPr sz="1400" spc="-25" dirty="0">
                <a:latin typeface="Arial"/>
                <a:cs typeface="Arial"/>
              </a:rPr>
              <a:t> </a:t>
            </a:r>
            <a:r>
              <a:rPr sz="1400" spc="-10" dirty="0">
                <a:latin typeface="Arial"/>
                <a:cs typeface="Arial"/>
              </a:rPr>
              <a:t>findings</a:t>
            </a:r>
            <a:endParaRPr sz="1400" dirty="0">
              <a:latin typeface="Arial"/>
              <a:cs typeface="Arial"/>
            </a:endParaRPr>
          </a:p>
          <a:p>
            <a:pPr>
              <a:lnSpc>
                <a:spcPct val="100000"/>
              </a:lnSpc>
              <a:spcBef>
                <a:spcPts val="10"/>
              </a:spcBef>
              <a:buFont typeface="Arial"/>
              <a:buChar char="•"/>
            </a:pPr>
            <a:endParaRPr sz="1450" dirty="0">
              <a:latin typeface="Arial"/>
              <a:cs typeface="Arial"/>
            </a:endParaRPr>
          </a:p>
          <a:p>
            <a:pPr marL="378460" marR="206375" indent="-287020" algn="just">
              <a:lnSpc>
                <a:spcPct val="100000"/>
              </a:lnSpc>
              <a:spcBef>
                <a:spcPts val="5"/>
              </a:spcBef>
              <a:buChar char="•"/>
              <a:tabLst>
                <a:tab pos="379095" algn="l"/>
              </a:tabLst>
            </a:pPr>
            <a:r>
              <a:rPr sz="1400" dirty="0">
                <a:latin typeface="Arial"/>
                <a:cs typeface="Arial"/>
              </a:rPr>
              <a:t>Almost</a:t>
            </a:r>
            <a:r>
              <a:rPr sz="1400" spc="-35" dirty="0">
                <a:latin typeface="Arial"/>
                <a:cs typeface="Arial"/>
              </a:rPr>
              <a:t> </a:t>
            </a:r>
            <a:r>
              <a:rPr sz="1400" dirty="0">
                <a:latin typeface="Arial"/>
                <a:cs typeface="Arial"/>
              </a:rPr>
              <a:t>exclusive</a:t>
            </a:r>
            <a:r>
              <a:rPr sz="1400" spc="-25" dirty="0">
                <a:latin typeface="Arial"/>
                <a:cs typeface="Arial"/>
              </a:rPr>
              <a:t> </a:t>
            </a:r>
            <a:r>
              <a:rPr sz="1400" dirty="0">
                <a:latin typeface="Arial"/>
                <a:cs typeface="Arial"/>
              </a:rPr>
              <a:t>focus</a:t>
            </a:r>
            <a:r>
              <a:rPr sz="1400" spc="-45" dirty="0">
                <a:latin typeface="Arial"/>
                <a:cs typeface="Arial"/>
              </a:rPr>
              <a:t> </a:t>
            </a:r>
            <a:r>
              <a:rPr sz="1400" dirty="0">
                <a:latin typeface="Arial"/>
                <a:cs typeface="Arial"/>
              </a:rPr>
              <a:t>on</a:t>
            </a:r>
            <a:r>
              <a:rPr sz="1400" spc="-25" dirty="0">
                <a:latin typeface="Arial"/>
                <a:cs typeface="Arial"/>
              </a:rPr>
              <a:t> </a:t>
            </a:r>
            <a:r>
              <a:rPr sz="1400" spc="-10" dirty="0">
                <a:latin typeface="Arial"/>
                <a:cs typeface="Arial"/>
              </a:rPr>
              <a:t>screen- </a:t>
            </a:r>
            <a:r>
              <a:rPr sz="1400" dirty="0">
                <a:latin typeface="Arial"/>
                <a:cs typeface="Arial"/>
              </a:rPr>
              <a:t>time,</a:t>
            </a:r>
            <a:r>
              <a:rPr sz="1400" spc="-40" dirty="0">
                <a:latin typeface="Arial"/>
                <a:cs typeface="Arial"/>
              </a:rPr>
              <a:t> </a:t>
            </a:r>
            <a:r>
              <a:rPr sz="1400" dirty="0">
                <a:latin typeface="Arial"/>
                <a:cs typeface="Arial"/>
              </a:rPr>
              <a:t>how</a:t>
            </a:r>
            <a:r>
              <a:rPr sz="1400" spc="-30" dirty="0">
                <a:latin typeface="Arial"/>
                <a:cs typeface="Arial"/>
              </a:rPr>
              <a:t> </a:t>
            </a:r>
            <a:r>
              <a:rPr sz="1400" dirty="0">
                <a:latin typeface="Arial"/>
                <a:cs typeface="Arial"/>
              </a:rPr>
              <a:t>much</a:t>
            </a:r>
            <a:r>
              <a:rPr sz="1400" spc="-30" dirty="0">
                <a:latin typeface="Arial"/>
                <a:cs typeface="Arial"/>
              </a:rPr>
              <a:t> </a:t>
            </a:r>
            <a:r>
              <a:rPr sz="1400" dirty="0">
                <a:latin typeface="Arial"/>
                <a:cs typeface="Arial"/>
              </a:rPr>
              <a:t>versus</a:t>
            </a:r>
            <a:r>
              <a:rPr sz="1400" spc="-30" dirty="0">
                <a:latin typeface="Arial"/>
                <a:cs typeface="Arial"/>
              </a:rPr>
              <a:t> </a:t>
            </a:r>
            <a:r>
              <a:rPr sz="1400" dirty="0">
                <a:latin typeface="Arial"/>
                <a:cs typeface="Arial"/>
              </a:rPr>
              <a:t>how</a:t>
            </a:r>
            <a:r>
              <a:rPr sz="1400" spc="-25" dirty="0">
                <a:latin typeface="Arial"/>
                <a:cs typeface="Arial"/>
              </a:rPr>
              <a:t> </a:t>
            </a:r>
            <a:r>
              <a:rPr sz="1400" spc="-20" dirty="0">
                <a:latin typeface="Arial"/>
                <a:cs typeface="Arial"/>
              </a:rPr>
              <a:t>youth </a:t>
            </a:r>
            <a:r>
              <a:rPr sz="1400" dirty="0">
                <a:latin typeface="Arial"/>
                <a:cs typeface="Arial"/>
              </a:rPr>
              <a:t>are</a:t>
            </a:r>
            <a:r>
              <a:rPr sz="1400" spc="-35" dirty="0">
                <a:latin typeface="Arial"/>
                <a:cs typeface="Arial"/>
              </a:rPr>
              <a:t> </a:t>
            </a:r>
            <a:r>
              <a:rPr sz="1400" dirty="0">
                <a:latin typeface="Arial"/>
                <a:cs typeface="Arial"/>
              </a:rPr>
              <a:t>spending</a:t>
            </a:r>
            <a:r>
              <a:rPr sz="1400" spc="-50" dirty="0">
                <a:latin typeface="Arial"/>
                <a:cs typeface="Arial"/>
              </a:rPr>
              <a:t> </a:t>
            </a:r>
            <a:r>
              <a:rPr sz="1400" dirty="0">
                <a:latin typeface="Arial"/>
                <a:cs typeface="Arial"/>
              </a:rPr>
              <a:t>time</a:t>
            </a:r>
            <a:r>
              <a:rPr sz="1400" spc="-30" dirty="0">
                <a:latin typeface="Arial"/>
                <a:cs typeface="Arial"/>
              </a:rPr>
              <a:t> </a:t>
            </a:r>
            <a:r>
              <a:rPr sz="1400" spc="-10" dirty="0">
                <a:latin typeface="Arial"/>
                <a:cs typeface="Arial"/>
              </a:rPr>
              <a:t>online</a:t>
            </a:r>
            <a:endParaRPr sz="1400" dirty="0">
              <a:latin typeface="Arial"/>
              <a:cs typeface="Arial"/>
            </a:endParaRPr>
          </a:p>
          <a:p>
            <a:pPr>
              <a:lnSpc>
                <a:spcPct val="100000"/>
              </a:lnSpc>
              <a:spcBef>
                <a:spcPts val="10"/>
              </a:spcBef>
              <a:buFont typeface="Arial"/>
              <a:buChar char="•"/>
            </a:pPr>
            <a:endParaRPr sz="1450" dirty="0">
              <a:latin typeface="Arial"/>
              <a:cs typeface="Arial"/>
            </a:endParaRPr>
          </a:p>
          <a:p>
            <a:pPr marL="377825" marR="99695" indent="-286385">
              <a:lnSpc>
                <a:spcPct val="100000"/>
              </a:lnSpc>
              <a:buChar char="•"/>
              <a:tabLst>
                <a:tab pos="377825" algn="l"/>
                <a:tab pos="379095" algn="l"/>
              </a:tabLst>
            </a:pPr>
            <a:r>
              <a:rPr sz="1400" dirty="0">
                <a:latin typeface="Arial"/>
                <a:cs typeface="Arial"/>
              </a:rPr>
              <a:t>Virtually</a:t>
            </a:r>
            <a:r>
              <a:rPr sz="1400" spc="-35" dirty="0">
                <a:latin typeface="Arial"/>
                <a:cs typeface="Arial"/>
              </a:rPr>
              <a:t> </a:t>
            </a:r>
            <a:r>
              <a:rPr sz="1400" dirty="0">
                <a:latin typeface="Arial"/>
                <a:cs typeface="Arial"/>
              </a:rPr>
              <a:t>all</a:t>
            </a:r>
            <a:r>
              <a:rPr sz="1400" spc="-25" dirty="0">
                <a:latin typeface="Arial"/>
                <a:cs typeface="Arial"/>
              </a:rPr>
              <a:t> </a:t>
            </a:r>
            <a:r>
              <a:rPr sz="1400" dirty="0">
                <a:latin typeface="Arial"/>
                <a:cs typeface="Arial"/>
              </a:rPr>
              <a:t>studies</a:t>
            </a:r>
            <a:r>
              <a:rPr sz="1400" spc="-40" dirty="0">
                <a:latin typeface="Arial"/>
                <a:cs typeface="Arial"/>
              </a:rPr>
              <a:t> </a:t>
            </a:r>
            <a:r>
              <a:rPr sz="1400" dirty="0">
                <a:latin typeface="Arial"/>
                <a:cs typeface="Arial"/>
              </a:rPr>
              <a:t>are</a:t>
            </a:r>
            <a:r>
              <a:rPr sz="1400" spc="-30" dirty="0">
                <a:latin typeface="Arial"/>
                <a:cs typeface="Arial"/>
              </a:rPr>
              <a:t> </a:t>
            </a:r>
            <a:r>
              <a:rPr sz="1400" spc="-10" dirty="0">
                <a:latin typeface="Arial"/>
                <a:cs typeface="Arial"/>
              </a:rPr>
              <a:t>correlational </a:t>
            </a:r>
            <a:r>
              <a:rPr sz="1400" dirty="0">
                <a:latin typeface="Arial"/>
                <a:cs typeface="Arial"/>
              </a:rPr>
              <a:t>–</a:t>
            </a:r>
            <a:r>
              <a:rPr sz="1400" spc="-20" dirty="0">
                <a:latin typeface="Arial"/>
                <a:cs typeface="Arial"/>
              </a:rPr>
              <a:t> </a:t>
            </a:r>
            <a:r>
              <a:rPr sz="1400" dirty="0">
                <a:latin typeface="Arial"/>
                <a:cs typeface="Arial"/>
              </a:rPr>
              <a:t>no</a:t>
            </a:r>
            <a:r>
              <a:rPr sz="1400" spc="-25" dirty="0">
                <a:latin typeface="Arial"/>
                <a:cs typeface="Arial"/>
              </a:rPr>
              <a:t> </a:t>
            </a:r>
            <a:r>
              <a:rPr sz="1400" dirty="0">
                <a:latin typeface="Arial"/>
                <a:cs typeface="Arial"/>
              </a:rPr>
              <a:t>way</a:t>
            </a:r>
            <a:r>
              <a:rPr sz="1400" spc="5" dirty="0">
                <a:latin typeface="Arial"/>
                <a:cs typeface="Arial"/>
              </a:rPr>
              <a:t> </a:t>
            </a:r>
            <a:r>
              <a:rPr sz="1400" dirty="0">
                <a:latin typeface="Arial"/>
                <a:cs typeface="Arial"/>
              </a:rPr>
              <a:t>to</a:t>
            </a:r>
            <a:r>
              <a:rPr sz="1400" spc="-25" dirty="0">
                <a:latin typeface="Arial"/>
                <a:cs typeface="Arial"/>
              </a:rPr>
              <a:t> </a:t>
            </a:r>
            <a:r>
              <a:rPr sz="1400" dirty="0">
                <a:latin typeface="Arial"/>
                <a:cs typeface="Arial"/>
              </a:rPr>
              <a:t>distinguish</a:t>
            </a:r>
            <a:r>
              <a:rPr sz="1400" spc="-60" dirty="0">
                <a:latin typeface="Arial"/>
                <a:cs typeface="Arial"/>
              </a:rPr>
              <a:t> </a:t>
            </a:r>
            <a:r>
              <a:rPr sz="1400" dirty="0">
                <a:latin typeface="Arial"/>
                <a:cs typeface="Arial"/>
              </a:rPr>
              <a:t>cause</a:t>
            </a:r>
            <a:r>
              <a:rPr sz="1400" spc="-35" dirty="0">
                <a:latin typeface="Arial"/>
                <a:cs typeface="Arial"/>
              </a:rPr>
              <a:t> </a:t>
            </a:r>
            <a:r>
              <a:rPr sz="1400" spc="-20" dirty="0">
                <a:latin typeface="Arial"/>
                <a:cs typeface="Arial"/>
              </a:rPr>
              <a:t>from </a:t>
            </a:r>
            <a:r>
              <a:rPr sz="1400" spc="-10" dirty="0">
                <a:latin typeface="Arial"/>
                <a:cs typeface="Arial"/>
              </a:rPr>
              <a:t>effect</a:t>
            </a:r>
            <a:endParaRPr sz="1400" dirty="0">
              <a:latin typeface="Arial"/>
              <a:cs typeface="Arial"/>
            </a:endParaRPr>
          </a:p>
          <a:p>
            <a:pPr>
              <a:lnSpc>
                <a:spcPct val="100000"/>
              </a:lnSpc>
              <a:spcBef>
                <a:spcPts val="15"/>
              </a:spcBef>
              <a:buFont typeface="Arial"/>
              <a:buChar char="•"/>
            </a:pPr>
            <a:endParaRPr sz="1450" dirty="0">
              <a:latin typeface="Arial"/>
              <a:cs typeface="Arial"/>
            </a:endParaRPr>
          </a:p>
          <a:p>
            <a:pPr marL="377825" marR="85090" indent="-286385">
              <a:lnSpc>
                <a:spcPct val="100000"/>
              </a:lnSpc>
              <a:buChar char="•"/>
              <a:tabLst>
                <a:tab pos="377825" algn="l"/>
                <a:tab pos="379095" algn="l"/>
              </a:tabLst>
            </a:pPr>
            <a:r>
              <a:rPr sz="1400" dirty="0">
                <a:latin typeface="Arial"/>
                <a:cs typeface="Arial"/>
              </a:rPr>
              <a:t>New</a:t>
            </a:r>
            <a:r>
              <a:rPr sz="1400" spc="-25" dirty="0">
                <a:latin typeface="Arial"/>
                <a:cs typeface="Arial"/>
              </a:rPr>
              <a:t> </a:t>
            </a:r>
            <a:r>
              <a:rPr sz="1400" dirty="0">
                <a:latin typeface="Arial"/>
                <a:cs typeface="Arial"/>
              </a:rPr>
              <a:t>longitudinal</a:t>
            </a:r>
            <a:r>
              <a:rPr sz="1400" spc="-65" dirty="0">
                <a:latin typeface="Arial"/>
                <a:cs typeface="Arial"/>
              </a:rPr>
              <a:t> </a:t>
            </a:r>
            <a:r>
              <a:rPr sz="1400" dirty="0">
                <a:latin typeface="Arial"/>
                <a:cs typeface="Arial"/>
              </a:rPr>
              <a:t>studies</a:t>
            </a:r>
            <a:r>
              <a:rPr sz="1400" spc="-40" dirty="0">
                <a:latin typeface="Arial"/>
                <a:cs typeface="Arial"/>
              </a:rPr>
              <a:t> </a:t>
            </a:r>
            <a:r>
              <a:rPr sz="1400" spc="-10" dirty="0">
                <a:latin typeface="Arial"/>
                <a:cs typeface="Arial"/>
              </a:rPr>
              <a:t>suggests </a:t>
            </a:r>
            <a:r>
              <a:rPr sz="1400" dirty="0">
                <a:latin typeface="Arial"/>
                <a:cs typeface="Arial"/>
              </a:rPr>
              <a:t>early</a:t>
            </a:r>
            <a:r>
              <a:rPr sz="1400" spc="-40" dirty="0">
                <a:latin typeface="Arial"/>
                <a:cs typeface="Arial"/>
              </a:rPr>
              <a:t> </a:t>
            </a:r>
            <a:r>
              <a:rPr sz="1400" dirty="0">
                <a:latin typeface="Arial"/>
                <a:cs typeface="Arial"/>
              </a:rPr>
              <a:t>depression</a:t>
            </a:r>
            <a:r>
              <a:rPr sz="1400" spc="-60" dirty="0">
                <a:latin typeface="Arial"/>
                <a:cs typeface="Arial"/>
              </a:rPr>
              <a:t> </a:t>
            </a:r>
            <a:r>
              <a:rPr sz="1400" dirty="0">
                <a:latin typeface="Arial"/>
                <a:cs typeface="Arial"/>
              </a:rPr>
              <a:t>predicts</a:t>
            </a:r>
            <a:r>
              <a:rPr sz="1400" spc="-45" dirty="0">
                <a:latin typeface="Arial"/>
                <a:cs typeface="Arial"/>
              </a:rPr>
              <a:t> </a:t>
            </a:r>
            <a:r>
              <a:rPr sz="1400" spc="-20" dirty="0">
                <a:latin typeface="Arial"/>
                <a:cs typeface="Arial"/>
              </a:rPr>
              <a:t>later </a:t>
            </a:r>
            <a:r>
              <a:rPr sz="1400" dirty="0">
                <a:latin typeface="Arial"/>
                <a:cs typeface="Arial"/>
              </a:rPr>
              <a:t>social</a:t>
            </a:r>
            <a:r>
              <a:rPr sz="1400" spc="-40" dirty="0">
                <a:latin typeface="Arial"/>
                <a:cs typeface="Arial"/>
              </a:rPr>
              <a:t> </a:t>
            </a:r>
            <a:r>
              <a:rPr sz="1400" dirty="0">
                <a:latin typeface="Arial"/>
                <a:cs typeface="Arial"/>
              </a:rPr>
              <a:t>media</a:t>
            </a:r>
            <a:r>
              <a:rPr sz="1400" spc="-30" dirty="0">
                <a:latin typeface="Arial"/>
                <a:cs typeface="Arial"/>
              </a:rPr>
              <a:t> </a:t>
            </a:r>
            <a:r>
              <a:rPr sz="1400" dirty="0">
                <a:latin typeface="Arial"/>
                <a:cs typeface="Arial"/>
              </a:rPr>
              <a:t>use,</a:t>
            </a:r>
            <a:r>
              <a:rPr sz="1400" spc="-35" dirty="0">
                <a:latin typeface="Arial"/>
                <a:cs typeface="Arial"/>
              </a:rPr>
              <a:t> </a:t>
            </a:r>
            <a:r>
              <a:rPr sz="1400" dirty="0">
                <a:latin typeface="Arial"/>
                <a:cs typeface="Arial"/>
              </a:rPr>
              <a:t>but</a:t>
            </a:r>
            <a:r>
              <a:rPr sz="1400" spc="-25" dirty="0">
                <a:latin typeface="Arial"/>
                <a:cs typeface="Arial"/>
              </a:rPr>
              <a:t> </a:t>
            </a:r>
            <a:r>
              <a:rPr sz="1400" dirty="0">
                <a:latin typeface="Arial"/>
                <a:cs typeface="Arial"/>
              </a:rPr>
              <a:t>not</a:t>
            </a:r>
            <a:r>
              <a:rPr sz="1400" spc="-25" dirty="0">
                <a:latin typeface="Arial"/>
                <a:cs typeface="Arial"/>
              </a:rPr>
              <a:t> </a:t>
            </a:r>
            <a:r>
              <a:rPr sz="1400" dirty="0">
                <a:latin typeface="Arial"/>
                <a:cs typeface="Arial"/>
              </a:rPr>
              <a:t>vice</a:t>
            </a:r>
            <a:r>
              <a:rPr sz="1400" spc="-20" dirty="0">
                <a:latin typeface="Arial"/>
                <a:cs typeface="Arial"/>
              </a:rPr>
              <a:t> versa</a:t>
            </a:r>
            <a:endParaRPr sz="1400" dirty="0">
              <a:latin typeface="Arial"/>
              <a:cs typeface="Arial"/>
            </a:endParaRPr>
          </a:p>
          <a:p>
            <a:pPr>
              <a:lnSpc>
                <a:spcPct val="100000"/>
              </a:lnSpc>
              <a:spcBef>
                <a:spcPts val="10"/>
              </a:spcBef>
              <a:buFont typeface="Arial"/>
              <a:buChar char="•"/>
            </a:pPr>
            <a:endParaRPr sz="1450" dirty="0">
              <a:latin typeface="Arial"/>
              <a:cs typeface="Arial"/>
            </a:endParaRPr>
          </a:p>
          <a:p>
            <a:pPr marL="377825" marR="694055" indent="-286385">
              <a:lnSpc>
                <a:spcPct val="100000"/>
              </a:lnSpc>
              <a:spcBef>
                <a:spcPts val="5"/>
              </a:spcBef>
              <a:buChar char="•"/>
              <a:tabLst>
                <a:tab pos="377825" algn="l"/>
                <a:tab pos="379095" algn="l"/>
              </a:tabLst>
            </a:pPr>
            <a:r>
              <a:rPr sz="1400" spc="-10" dirty="0">
                <a:latin typeface="Arial"/>
                <a:cs typeface="Arial"/>
              </a:rPr>
              <a:t>One-</a:t>
            </a:r>
            <a:r>
              <a:rPr sz="1400" dirty="0">
                <a:latin typeface="Arial"/>
                <a:cs typeface="Arial"/>
              </a:rPr>
              <a:t>size</a:t>
            </a:r>
            <a:r>
              <a:rPr sz="1400" spc="-40" dirty="0">
                <a:latin typeface="Arial"/>
                <a:cs typeface="Arial"/>
              </a:rPr>
              <a:t> </a:t>
            </a:r>
            <a:r>
              <a:rPr sz="1400" dirty="0">
                <a:latin typeface="Arial"/>
                <a:cs typeface="Arial"/>
              </a:rPr>
              <a:t>fits</a:t>
            </a:r>
            <a:r>
              <a:rPr sz="1400" spc="-20" dirty="0">
                <a:latin typeface="Arial"/>
                <a:cs typeface="Arial"/>
              </a:rPr>
              <a:t> </a:t>
            </a:r>
            <a:r>
              <a:rPr sz="1400" dirty="0">
                <a:latin typeface="Arial"/>
                <a:cs typeface="Arial"/>
              </a:rPr>
              <a:t>all</a:t>
            </a:r>
            <a:r>
              <a:rPr sz="1400" spc="5" dirty="0">
                <a:latin typeface="Arial"/>
                <a:cs typeface="Arial"/>
              </a:rPr>
              <a:t> </a:t>
            </a:r>
            <a:r>
              <a:rPr sz="1400" dirty="0">
                <a:latin typeface="Arial"/>
                <a:cs typeface="Arial"/>
              </a:rPr>
              <a:t>approach</a:t>
            </a:r>
            <a:r>
              <a:rPr sz="1400" spc="-35" dirty="0">
                <a:latin typeface="Arial"/>
                <a:cs typeface="Arial"/>
              </a:rPr>
              <a:t> </a:t>
            </a:r>
            <a:r>
              <a:rPr sz="1400" spc="-25" dirty="0">
                <a:latin typeface="Arial"/>
                <a:cs typeface="Arial"/>
              </a:rPr>
              <a:t>to </a:t>
            </a:r>
            <a:r>
              <a:rPr sz="1400" dirty="0">
                <a:latin typeface="Arial"/>
                <a:cs typeface="Arial"/>
              </a:rPr>
              <a:t>modeling</a:t>
            </a:r>
            <a:r>
              <a:rPr sz="1400" spc="-55" dirty="0">
                <a:latin typeface="Arial"/>
                <a:cs typeface="Arial"/>
              </a:rPr>
              <a:t> </a:t>
            </a:r>
            <a:r>
              <a:rPr sz="1400" dirty="0">
                <a:latin typeface="Arial"/>
                <a:cs typeface="Arial"/>
              </a:rPr>
              <a:t>and</a:t>
            </a:r>
            <a:r>
              <a:rPr sz="1400" spc="-40" dirty="0">
                <a:latin typeface="Arial"/>
                <a:cs typeface="Arial"/>
              </a:rPr>
              <a:t> </a:t>
            </a:r>
            <a:r>
              <a:rPr sz="1400" spc="-10" dirty="0">
                <a:latin typeface="Arial"/>
                <a:cs typeface="Arial"/>
              </a:rPr>
              <a:t>explanations</a:t>
            </a:r>
            <a:endParaRPr sz="1400" dirty="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273259" y="188215"/>
            <a:ext cx="7797800" cy="482600"/>
          </a:xfrm>
          <a:prstGeom prst="rect">
            <a:avLst/>
          </a:prstGeom>
        </p:spPr>
        <p:txBody>
          <a:bodyPr vert="horz" wrap="square" lIns="0" tIns="12700" rIns="0" bIns="0" rtlCol="0">
            <a:spAutoFit/>
          </a:bodyPr>
          <a:lstStyle/>
          <a:p>
            <a:pPr marL="12700">
              <a:lnSpc>
                <a:spcPct val="100000"/>
              </a:lnSpc>
              <a:spcBef>
                <a:spcPts val="100"/>
              </a:spcBef>
            </a:pPr>
            <a:r>
              <a:rPr sz="3000" spc="-145" dirty="0">
                <a:solidFill>
                  <a:srgbClr val="000000"/>
                </a:solidFill>
              </a:rPr>
              <a:t>Blaming</a:t>
            </a:r>
            <a:r>
              <a:rPr sz="3000" spc="-65" dirty="0">
                <a:solidFill>
                  <a:srgbClr val="000000"/>
                </a:solidFill>
              </a:rPr>
              <a:t> </a:t>
            </a:r>
            <a:r>
              <a:rPr sz="3000" spc="-130" dirty="0">
                <a:solidFill>
                  <a:srgbClr val="000000"/>
                </a:solidFill>
              </a:rPr>
              <a:t>smartphones,</a:t>
            </a:r>
            <a:r>
              <a:rPr sz="3000" spc="-50" dirty="0">
                <a:solidFill>
                  <a:srgbClr val="000000"/>
                </a:solidFill>
              </a:rPr>
              <a:t> </a:t>
            </a:r>
            <a:r>
              <a:rPr sz="3000" spc="-160" dirty="0">
                <a:solidFill>
                  <a:srgbClr val="000000"/>
                </a:solidFill>
              </a:rPr>
              <a:t>but</a:t>
            </a:r>
            <a:r>
              <a:rPr sz="3000" spc="-45" dirty="0">
                <a:solidFill>
                  <a:srgbClr val="000000"/>
                </a:solidFill>
              </a:rPr>
              <a:t> </a:t>
            </a:r>
            <a:r>
              <a:rPr sz="3000" spc="-175" dirty="0">
                <a:solidFill>
                  <a:srgbClr val="000000"/>
                </a:solidFill>
              </a:rPr>
              <a:t>missing</a:t>
            </a:r>
            <a:r>
              <a:rPr sz="3000" spc="-35" dirty="0">
                <a:solidFill>
                  <a:srgbClr val="000000"/>
                </a:solidFill>
              </a:rPr>
              <a:t> </a:t>
            </a:r>
            <a:r>
              <a:rPr sz="3000" spc="-85" dirty="0">
                <a:solidFill>
                  <a:srgbClr val="000000"/>
                </a:solidFill>
              </a:rPr>
              <a:t>the</a:t>
            </a:r>
            <a:r>
              <a:rPr sz="3000" spc="-45" dirty="0">
                <a:solidFill>
                  <a:srgbClr val="000000"/>
                </a:solidFill>
              </a:rPr>
              <a:t> </a:t>
            </a:r>
            <a:r>
              <a:rPr sz="3000" spc="-90" dirty="0">
                <a:solidFill>
                  <a:srgbClr val="000000"/>
                </a:solidFill>
              </a:rPr>
              <a:t>point…</a:t>
            </a:r>
            <a:endParaRPr sz="3000"/>
          </a:p>
        </p:txBody>
      </p:sp>
      <p:sp>
        <p:nvSpPr>
          <p:cNvPr id="5" name="object 5"/>
          <p:cNvSpPr txBox="1"/>
          <p:nvPr/>
        </p:nvSpPr>
        <p:spPr>
          <a:xfrm>
            <a:off x="5053327" y="1042177"/>
            <a:ext cx="3435350" cy="3012440"/>
          </a:xfrm>
          <a:prstGeom prst="rect">
            <a:avLst/>
          </a:prstGeom>
        </p:spPr>
        <p:txBody>
          <a:bodyPr vert="horz" wrap="square" lIns="0" tIns="12065" rIns="0" bIns="0" rtlCol="0">
            <a:spAutoFit/>
          </a:bodyPr>
          <a:lstStyle/>
          <a:p>
            <a:pPr marL="12700" marR="5080">
              <a:lnSpc>
                <a:spcPct val="100000"/>
              </a:lnSpc>
              <a:spcBef>
                <a:spcPts val="95"/>
              </a:spcBef>
            </a:pPr>
            <a:r>
              <a:rPr sz="2800" b="1" dirty="0">
                <a:solidFill>
                  <a:srgbClr val="16375E"/>
                </a:solidFill>
                <a:latin typeface="Garamond"/>
                <a:cs typeface="Garamond"/>
              </a:rPr>
              <a:t>“</a:t>
            </a:r>
            <a:r>
              <a:rPr sz="2800" b="1" dirty="0">
                <a:solidFill>
                  <a:srgbClr val="0D0D0D"/>
                </a:solidFill>
                <a:latin typeface="Garamond"/>
                <a:cs typeface="Garamond"/>
              </a:rPr>
              <a:t>The</a:t>
            </a:r>
            <a:r>
              <a:rPr sz="2800" b="1" spc="-40" dirty="0">
                <a:solidFill>
                  <a:srgbClr val="0D0D0D"/>
                </a:solidFill>
                <a:latin typeface="Garamond"/>
                <a:cs typeface="Garamond"/>
              </a:rPr>
              <a:t> </a:t>
            </a:r>
            <a:r>
              <a:rPr sz="2800" b="1" dirty="0">
                <a:solidFill>
                  <a:srgbClr val="0D0D0D"/>
                </a:solidFill>
                <a:latin typeface="Garamond"/>
                <a:cs typeface="Garamond"/>
              </a:rPr>
              <a:t>smartphone</a:t>
            </a:r>
            <a:r>
              <a:rPr sz="2800" b="1" spc="-50" dirty="0">
                <a:solidFill>
                  <a:srgbClr val="0D0D0D"/>
                </a:solidFill>
                <a:latin typeface="Garamond"/>
                <a:cs typeface="Garamond"/>
              </a:rPr>
              <a:t> </a:t>
            </a:r>
            <a:r>
              <a:rPr sz="2800" b="1" spc="-25" dirty="0">
                <a:solidFill>
                  <a:srgbClr val="0D0D0D"/>
                </a:solidFill>
                <a:latin typeface="Garamond"/>
                <a:cs typeface="Garamond"/>
              </a:rPr>
              <a:t>may </a:t>
            </a:r>
            <a:r>
              <a:rPr sz="2800" b="1" dirty="0">
                <a:solidFill>
                  <a:srgbClr val="0D0D0D"/>
                </a:solidFill>
                <a:latin typeface="Garamond"/>
                <a:cs typeface="Garamond"/>
              </a:rPr>
              <a:t>be</a:t>
            </a:r>
            <a:r>
              <a:rPr sz="2800" b="1" spc="-75" dirty="0">
                <a:solidFill>
                  <a:srgbClr val="0D0D0D"/>
                </a:solidFill>
                <a:latin typeface="Garamond"/>
                <a:cs typeface="Garamond"/>
              </a:rPr>
              <a:t> </a:t>
            </a:r>
            <a:r>
              <a:rPr sz="2800" b="1" dirty="0">
                <a:solidFill>
                  <a:srgbClr val="0D0D0D"/>
                </a:solidFill>
                <a:latin typeface="Garamond"/>
                <a:cs typeface="Garamond"/>
              </a:rPr>
              <a:t>a</a:t>
            </a:r>
            <a:r>
              <a:rPr sz="2800" b="1" spc="-70" dirty="0">
                <a:solidFill>
                  <a:srgbClr val="0D0D0D"/>
                </a:solidFill>
                <a:latin typeface="Garamond"/>
                <a:cs typeface="Garamond"/>
              </a:rPr>
              <a:t> </a:t>
            </a:r>
            <a:r>
              <a:rPr sz="2800" b="1" dirty="0">
                <a:solidFill>
                  <a:srgbClr val="0D0D0D"/>
                </a:solidFill>
                <a:latin typeface="Garamond"/>
                <a:cs typeface="Garamond"/>
              </a:rPr>
              <a:t>powerful</a:t>
            </a:r>
            <a:r>
              <a:rPr sz="2800" b="1" spc="-55" dirty="0">
                <a:solidFill>
                  <a:srgbClr val="0D0D0D"/>
                </a:solidFill>
                <a:latin typeface="Garamond"/>
                <a:cs typeface="Garamond"/>
              </a:rPr>
              <a:t> </a:t>
            </a:r>
            <a:r>
              <a:rPr sz="2800" b="1" spc="-10" dirty="0">
                <a:solidFill>
                  <a:srgbClr val="0D0D0D"/>
                </a:solidFill>
                <a:latin typeface="Garamond"/>
                <a:cs typeface="Garamond"/>
              </a:rPr>
              <a:t>mirror, </a:t>
            </a:r>
            <a:r>
              <a:rPr sz="2800" b="1" dirty="0">
                <a:solidFill>
                  <a:srgbClr val="0D0D0D"/>
                </a:solidFill>
                <a:latin typeface="Garamond"/>
                <a:cs typeface="Garamond"/>
              </a:rPr>
              <a:t>reflecting</a:t>
            </a:r>
            <a:r>
              <a:rPr sz="2800" b="1" spc="25" dirty="0">
                <a:solidFill>
                  <a:srgbClr val="0D0D0D"/>
                </a:solidFill>
                <a:latin typeface="Garamond"/>
                <a:cs typeface="Garamond"/>
              </a:rPr>
              <a:t> </a:t>
            </a:r>
            <a:r>
              <a:rPr sz="2800" b="1" spc="-20" dirty="0">
                <a:solidFill>
                  <a:srgbClr val="0D0D0D"/>
                </a:solidFill>
                <a:latin typeface="Garamond"/>
                <a:cs typeface="Garamond"/>
              </a:rPr>
              <a:t>back </a:t>
            </a:r>
            <a:r>
              <a:rPr sz="2800" b="1" dirty="0">
                <a:solidFill>
                  <a:srgbClr val="0D0D0D"/>
                </a:solidFill>
                <a:latin typeface="Garamond"/>
                <a:cs typeface="Garamond"/>
              </a:rPr>
              <a:t>problems</a:t>
            </a:r>
            <a:r>
              <a:rPr sz="2800" b="1" spc="-90" dirty="0">
                <a:solidFill>
                  <a:srgbClr val="0D0D0D"/>
                </a:solidFill>
                <a:latin typeface="Garamond"/>
                <a:cs typeface="Garamond"/>
              </a:rPr>
              <a:t> </a:t>
            </a:r>
            <a:r>
              <a:rPr sz="2800" b="1" spc="-25" dirty="0">
                <a:solidFill>
                  <a:srgbClr val="0D0D0D"/>
                </a:solidFill>
                <a:latin typeface="Garamond"/>
                <a:cs typeface="Garamond"/>
              </a:rPr>
              <a:t>and </a:t>
            </a:r>
            <a:r>
              <a:rPr sz="2800" b="1" dirty="0">
                <a:solidFill>
                  <a:srgbClr val="0D0D0D"/>
                </a:solidFill>
                <a:latin typeface="Garamond"/>
                <a:cs typeface="Garamond"/>
              </a:rPr>
              <a:t>potentially</a:t>
            </a:r>
            <a:r>
              <a:rPr sz="2800" b="1" spc="-120" dirty="0">
                <a:solidFill>
                  <a:srgbClr val="0D0D0D"/>
                </a:solidFill>
                <a:latin typeface="Garamond"/>
                <a:cs typeface="Garamond"/>
              </a:rPr>
              <a:t> </a:t>
            </a:r>
            <a:r>
              <a:rPr sz="2800" b="1" spc="-10" dirty="0">
                <a:solidFill>
                  <a:srgbClr val="0D0D0D"/>
                </a:solidFill>
                <a:latin typeface="Garamond"/>
                <a:cs typeface="Garamond"/>
              </a:rPr>
              <a:t>magnifying </a:t>
            </a:r>
            <a:r>
              <a:rPr sz="2800" b="1" dirty="0">
                <a:solidFill>
                  <a:srgbClr val="0D0D0D"/>
                </a:solidFill>
                <a:latin typeface="Garamond"/>
                <a:cs typeface="Garamond"/>
              </a:rPr>
              <a:t>existing</a:t>
            </a:r>
            <a:r>
              <a:rPr sz="2800" b="1" spc="-110" dirty="0">
                <a:solidFill>
                  <a:srgbClr val="0D0D0D"/>
                </a:solidFill>
                <a:latin typeface="Garamond"/>
                <a:cs typeface="Garamond"/>
              </a:rPr>
              <a:t> </a:t>
            </a:r>
            <a:r>
              <a:rPr sz="2800" b="1" dirty="0">
                <a:solidFill>
                  <a:srgbClr val="0D0D0D"/>
                </a:solidFill>
                <a:latin typeface="Garamond"/>
                <a:cs typeface="Garamond"/>
              </a:rPr>
              <a:t>problems</a:t>
            </a:r>
            <a:r>
              <a:rPr sz="2800" b="1" spc="-90" dirty="0">
                <a:solidFill>
                  <a:srgbClr val="0D0D0D"/>
                </a:solidFill>
                <a:latin typeface="Garamond"/>
                <a:cs typeface="Garamond"/>
              </a:rPr>
              <a:t> </a:t>
            </a:r>
            <a:r>
              <a:rPr sz="2800" b="1" spc="-25" dirty="0">
                <a:solidFill>
                  <a:srgbClr val="0D0D0D"/>
                </a:solidFill>
                <a:latin typeface="Garamond"/>
                <a:cs typeface="Garamond"/>
              </a:rPr>
              <a:t>in </a:t>
            </a:r>
            <a:r>
              <a:rPr sz="2800" b="1" dirty="0">
                <a:solidFill>
                  <a:srgbClr val="0D0D0D"/>
                </a:solidFill>
                <a:latin typeface="Garamond"/>
                <a:cs typeface="Garamond"/>
              </a:rPr>
              <a:t>kids’</a:t>
            </a:r>
            <a:r>
              <a:rPr sz="2800" b="1" spc="-10" dirty="0">
                <a:solidFill>
                  <a:srgbClr val="0D0D0D"/>
                </a:solidFill>
                <a:latin typeface="Garamond"/>
                <a:cs typeface="Garamond"/>
              </a:rPr>
              <a:t> </a:t>
            </a:r>
            <a:r>
              <a:rPr sz="2800" b="1" dirty="0">
                <a:solidFill>
                  <a:srgbClr val="0D0D0D"/>
                </a:solidFill>
                <a:latin typeface="Garamond"/>
                <a:cs typeface="Garamond"/>
              </a:rPr>
              <a:t>offline</a:t>
            </a:r>
            <a:r>
              <a:rPr sz="2800" b="1" spc="30" dirty="0">
                <a:solidFill>
                  <a:srgbClr val="0D0D0D"/>
                </a:solidFill>
                <a:latin typeface="Garamond"/>
                <a:cs typeface="Garamond"/>
              </a:rPr>
              <a:t> </a:t>
            </a:r>
            <a:r>
              <a:rPr sz="2800" b="1" spc="-10" dirty="0">
                <a:solidFill>
                  <a:srgbClr val="0D0D0D"/>
                </a:solidFill>
                <a:latin typeface="Garamond"/>
                <a:cs typeface="Garamond"/>
              </a:rPr>
              <a:t>lives.”</a:t>
            </a:r>
            <a:endParaRPr sz="2800">
              <a:latin typeface="Garamond"/>
              <a:cs typeface="Garamond"/>
            </a:endParaRPr>
          </a:p>
        </p:txBody>
      </p:sp>
      <p:pic>
        <p:nvPicPr>
          <p:cNvPr id="2" name="object 2" descr="Two people sitting outdoors looking at one cellphone. One person is holding an umbrella in one hand and a shopping bag in the other."/>
          <p:cNvPicPr/>
          <p:nvPr/>
        </p:nvPicPr>
        <p:blipFill>
          <a:blip r:embed="rId2" cstate="print"/>
          <a:stretch>
            <a:fillRect/>
          </a:stretch>
        </p:blipFill>
        <p:spPr>
          <a:xfrm>
            <a:off x="353568" y="938783"/>
            <a:ext cx="4273295" cy="3206495"/>
          </a:xfrm>
          <a:prstGeom prst="rect">
            <a:avLst/>
          </a:prstGeom>
        </p:spPr>
      </p:pic>
      <p:pic>
        <p:nvPicPr>
          <p:cNvPr id="4" name="object 4" descr="BOLD Blog on Learning &amp; Development"/>
          <p:cNvPicPr/>
          <p:nvPr/>
        </p:nvPicPr>
        <p:blipFill>
          <a:blip r:embed="rId3" cstate="print"/>
          <a:stretch>
            <a:fillRect/>
          </a:stretch>
        </p:blipFill>
        <p:spPr>
          <a:xfrm>
            <a:off x="313943" y="4364735"/>
            <a:ext cx="1869900" cy="545591"/>
          </a:xfrm>
          <a:prstGeom prst="rect">
            <a:avLst/>
          </a:prstGeom>
        </p:spPr>
      </p:pic>
      <p:sp>
        <p:nvSpPr>
          <p:cNvPr id="3" name="object 3"/>
          <p:cNvSpPr txBox="1"/>
          <p:nvPr/>
        </p:nvSpPr>
        <p:spPr>
          <a:xfrm>
            <a:off x="2500515" y="4362705"/>
            <a:ext cx="2917825" cy="513080"/>
          </a:xfrm>
          <a:prstGeom prst="rect">
            <a:avLst/>
          </a:prstGeom>
        </p:spPr>
        <p:txBody>
          <a:bodyPr vert="horz" wrap="square" lIns="0" tIns="12065" rIns="0" bIns="0" rtlCol="0">
            <a:spAutoFit/>
          </a:bodyPr>
          <a:lstStyle/>
          <a:p>
            <a:pPr marL="12700" marR="5080">
              <a:lnSpc>
                <a:spcPct val="100000"/>
              </a:lnSpc>
              <a:spcBef>
                <a:spcPts val="95"/>
              </a:spcBef>
            </a:pPr>
            <a:r>
              <a:rPr sz="1600" u="heavy" spc="-10" dirty="0">
                <a:solidFill>
                  <a:srgbClr val="0000FF"/>
                </a:solidFill>
                <a:uFill>
                  <a:solidFill>
                    <a:srgbClr val="0000FF"/>
                  </a:solidFill>
                </a:uFill>
                <a:latin typeface="Garamond"/>
                <a:cs typeface="Garamond"/>
                <a:hlinkClick r:id="rId4"/>
              </a:rPr>
              <a:t>http://bold.expert/blaming-</a:t>
            </a:r>
            <a:r>
              <a:rPr sz="1600" spc="-10" dirty="0">
                <a:solidFill>
                  <a:srgbClr val="0000FF"/>
                </a:solidFill>
                <a:latin typeface="Garamond"/>
                <a:cs typeface="Garamond"/>
                <a:hlinkClick r:id="rId4"/>
              </a:rPr>
              <a:t> </a:t>
            </a:r>
            <a:r>
              <a:rPr sz="1600" u="heavy" spc="-10" dirty="0">
                <a:solidFill>
                  <a:srgbClr val="0000FF"/>
                </a:solidFill>
                <a:uFill>
                  <a:solidFill>
                    <a:srgbClr val="0000FF"/>
                  </a:solidFill>
                </a:uFill>
                <a:latin typeface="Garamond"/>
                <a:cs typeface="Garamond"/>
                <a:hlinkClick r:id="rId4"/>
              </a:rPr>
              <a:t>smartphones-but-missing-the-point/</a:t>
            </a:r>
            <a:endParaRPr sz="1600">
              <a:latin typeface="Garamond"/>
              <a:cs typeface="Garamond"/>
            </a:endParaRPr>
          </a:p>
        </p:txBody>
      </p:sp>
      <p:sp>
        <p:nvSpPr>
          <p:cNvPr id="7" name="object 7"/>
          <p:cNvSpPr txBox="1"/>
          <p:nvPr/>
        </p:nvSpPr>
        <p:spPr>
          <a:xfrm>
            <a:off x="5796205" y="4362705"/>
            <a:ext cx="2580640" cy="513080"/>
          </a:xfrm>
          <a:prstGeom prst="rect">
            <a:avLst/>
          </a:prstGeom>
        </p:spPr>
        <p:txBody>
          <a:bodyPr vert="horz" wrap="square" lIns="0" tIns="12065" rIns="0" bIns="0" rtlCol="0">
            <a:spAutoFit/>
          </a:bodyPr>
          <a:lstStyle/>
          <a:p>
            <a:pPr marL="12700" marR="5080">
              <a:lnSpc>
                <a:spcPct val="100000"/>
              </a:lnSpc>
              <a:spcBef>
                <a:spcPts val="95"/>
              </a:spcBef>
            </a:pPr>
            <a:r>
              <a:rPr sz="1600" u="heavy" spc="-10" dirty="0">
                <a:solidFill>
                  <a:srgbClr val="0000FF"/>
                </a:solidFill>
                <a:uFill>
                  <a:solidFill>
                    <a:srgbClr val="0000FF"/>
                  </a:solidFill>
                </a:uFill>
                <a:latin typeface="Garamond"/>
                <a:cs typeface="Garamond"/>
                <a:hlinkClick r:id="rId5"/>
              </a:rPr>
              <a:t>https://bold.expert/depression-</a:t>
            </a:r>
            <a:r>
              <a:rPr sz="1600" spc="-10" dirty="0">
                <a:solidFill>
                  <a:srgbClr val="0000FF"/>
                </a:solidFill>
                <a:latin typeface="Garamond"/>
                <a:cs typeface="Garamond"/>
                <a:hlinkClick r:id="rId5"/>
              </a:rPr>
              <a:t> </a:t>
            </a:r>
            <a:r>
              <a:rPr sz="1600" u="heavy" spc="-20" dirty="0">
                <a:solidFill>
                  <a:srgbClr val="0000FF"/>
                </a:solidFill>
                <a:uFill>
                  <a:solidFill>
                    <a:srgbClr val="0000FF"/>
                  </a:solidFill>
                </a:uFill>
                <a:latin typeface="Garamond"/>
                <a:cs typeface="Garamond"/>
                <a:hlinkClick r:id="rId5"/>
              </a:rPr>
              <a:t>worsening-</a:t>
            </a:r>
            <a:r>
              <a:rPr sz="1600" u="heavy" spc="-10" dirty="0">
                <a:solidFill>
                  <a:srgbClr val="0000FF"/>
                </a:solidFill>
                <a:uFill>
                  <a:solidFill>
                    <a:srgbClr val="0000FF"/>
                  </a:solidFill>
                </a:uFill>
                <a:latin typeface="Garamond"/>
                <a:cs typeface="Garamond"/>
                <a:hlinkClick r:id="rId5"/>
              </a:rPr>
              <a:t>among-girls/</a:t>
            </a:r>
            <a:endParaRPr sz="1600">
              <a:latin typeface="Garamond"/>
              <a:cs typeface="Garamon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Person lying down under a blanket looking at phone."/>
          <p:cNvPicPr/>
          <p:nvPr/>
        </p:nvPicPr>
        <p:blipFill>
          <a:blip r:embed="rId2" cstate="print"/>
          <a:stretch>
            <a:fillRect/>
          </a:stretch>
        </p:blipFill>
        <p:spPr>
          <a:xfrm>
            <a:off x="0" y="0"/>
            <a:ext cx="9143999" cy="5143500"/>
          </a:xfrm>
          <a:prstGeom prst="rect">
            <a:avLst/>
          </a:prstGeom>
        </p:spPr>
      </p:pic>
      <p:sp>
        <p:nvSpPr>
          <p:cNvPr id="3" name="object 3"/>
          <p:cNvSpPr txBox="1">
            <a:spLocks noGrp="1"/>
          </p:cNvSpPr>
          <p:nvPr>
            <p:ph type="title"/>
          </p:nvPr>
        </p:nvSpPr>
        <p:spPr>
          <a:xfrm>
            <a:off x="3718080" y="1309957"/>
            <a:ext cx="4725035" cy="2016125"/>
          </a:xfrm>
          <a:prstGeom prst="rect">
            <a:avLst/>
          </a:prstGeom>
        </p:spPr>
        <p:txBody>
          <a:bodyPr vert="horz" wrap="square" lIns="0" tIns="4445" rIns="0" bIns="0" rtlCol="0">
            <a:spAutoFit/>
          </a:bodyPr>
          <a:lstStyle/>
          <a:p>
            <a:pPr marL="12700" marR="5080" indent="118110" algn="ctr">
              <a:lnSpc>
                <a:spcPts val="3960"/>
              </a:lnSpc>
              <a:spcBef>
                <a:spcPts val="35"/>
              </a:spcBef>
            </a:pPr>
            <a:r>
              <a:rPr sz="3150" i="1" spc="-155" dirty="0">
                <a:solidFill>
                  <a:srgbClr val="DDDDDD"/>
                </a:solidFill>
                <a:latin typeface="Arial"/>
                <a:cs typeface="Arial"/>
              </a:rPr>
              <a:t>Fears</a:t>
            </a:r>
            <a:r>
              <a:rPr sz="3150" i="1" spc="-30" dirty="0">
                <a:solidFill>
                  <a:srgbClr val="DDDDDD"/>
                </a:solidFill>
                <a:latin typeface="Arial"/>
                <a:cs typeface="Arial"/>
              </a:rPr>
              <a:t> </a:t>
            </a:r>
            <a:r>
              <a:rPr sz="3150" i="1" spc="-204" dirty="0">
                <a:solidFill>
                  <a:srgbClr val="DDDDDD"/>
                </a:solidFill>
                <a:latin typeface="Arial"/>
                <a:cs typeface="Arial"/>
              </a:rPr>
              <a:t>that</a:t>
            </a:r>
            <a:r>
              <a:rPr sz="3150" i="1" spc="-25" dirty="0">
                <a:solidFill>
                  <a:srgbClr val="DDDDDD"/>
                </a:solidFill>
                <a:latin typeface="Arial"/>
                <a:cs typeface="Arial"/>
              </a:rPr>
              <a:t> </a:t>
            </a:r>
            <a:r>
              <a:rPr sz="3150" i="1" spc="-229" dirty="0">
                <a:solidFill>
                  <a:srgbClr val="DDDDDD"/>
                </a:solidFill>
                <a:latin typeface="Arial"/>
                <a:cs typeface="Arial"/>
              </a:rPr>
              <a:t>social</a:t>
            </a:r>
            <a:r>
              <a:rPr sz="3150" i="1" spc="-20" dirty="0">
                <a:solidFill>
                  <a:srgbClr val="DDDDDD"/>
                </a:solidFill>
                <a:latin typeface="Arial"/>
                <a:cs typeface="Arial"/>
              </a:rPr>
              <a:t> </a:t>
            </a:r>
            <a:r>
              <a:rPr sz="3150" i="1" spc="-204" dirty="0">
                <a:solidFill>
                  <a:srgbClr val="DDDDDD"/>
                </a:solidFill>
                <a:latin typeface="Arial"/>
                <a:cs typeface="Arial"/>
              </a:rPr>
              <a:t>media</a:t>
            </a:r>
            <a:r>
              <a:rPr sz="3150" i="1" spc="-20" dirty="0">
                <a:solidFill>
                  <a:srgbClr val="DDDDDD"/>
                </a:solidFill>
                <a:latin typeface="Arial"/>
                <a:cs typeface="Arial"/>
              </a:rPr>
              <a:t> </a:t>
            </a:r>
            <a:r>
              <a:rPr sz="3150" i="1" spc="-25" dirty="0">
                <a:solidFill>
                  <a:srgbClr val="DDDDDD"/>
                </a:solidFill>
                <a:latin typeface="Arial"/>
                <a:cs typeface="Arial"/>
              </a:rPr>
              <a:t>is </a:t>
            </a:r>
            <a:r>
              <a:rPr sz="3150" i="1" spc="-225" dirty="0">
                <a:solidFill>
                  <a:srgbClr val="DDDDDD"/>
                </a:solidFill>
                <a:latin typeface="Arial"/>
                <a:cs typeface="Arial"/>
              </a:rPr>
              <a:t>addictive</a:t>
            </a:r>
            <a:r>
              <a:rPr sz="3150" i="1" spc="-30" dirty="0">
                <a:solidFill>
                  <a:srgbClr val="DDDDDD"/>
                </a:solidFill>
                <a:latin typeface="Arial"/>
                <a:cs typeface="Arial"/>
              </a:rPr>
              <a:t> </a:t>
            </a:r>
            <a:r>
              <a:rPr sz="3150" i="1" spc="-135" dirty="0">
                <a:solidFill>
                  <a:srgbClr val="DDDDDD"/>
                </a:solidFill>
                <a:latin typeface="Arial"/>
                <a:cs typeface="Arial"/>
              </a:rPr>
              <a:t>are</a:t>
            </a:r>
            <a:r>
              <a:rPr sz="3150" i="1" spc="-25" dirty="0">
                <a:solidFill>
                  <a:srgbClr val="DDDDDD"/>
                </a:solidFill>
                <a:latin typeface="Arial"/>
                <a:cs typeface="Arial"/>
              </a:rPr>
              <a:t> </a:t>
            </a:r>
            <a:r>
              <a:rPr sz="3150" i="1" spc="-220" dirty="0">
                <a:solidFill>
                  <a:srgbClr val="DDDDDD"/>
                </a:solidFill>
                <a:latin typeface="Arial"/>
                <a:cs typeface="Arial"/>
              </a:rPr>
              <a:t>high,</a:t>
            </a:r>
            <a:r>
              <a:rPr sz="3150" i="1" spc="-20" dirty="0">
                <a:solidFill>
                  <a:srgbClr val="DDDDDD"/>
                </a:solidFill>
                <a:latin typeface="Arial"/>
                <a:cs typeface="Arial"/>
              </a:rPr>
              <a:t> </a:t>
            </a:r>
            <a:r>
              <a:rPr sz="3150" i="1" spc="-265" dirty="0">
                <a:solidFill>
                  <a:srgbClr val="DDDDDD"/>
                </a:solidFill>
                <a:latin typeface="Arial"/>
                <a:cs typeface="Arial"/>
              </a:rPr>
              <a:t>including </a:t>
            </a:r>
            <a:r>
              <a:rPr sz="3150" i="1" spc="-254" dirty="0">
                <a:solidFill>
                  <a:srgbClr val="DDDDDD"/>
                </a:solidFill>
                <a:latin typeface="Arial"/>
                <a:cs typeface="Arial"/>
              </a:rPr>
              <a:t>among</a:t>
            </a:r>
            <a:r>
              <a:rPr sz="3150" i="1" spc="-30" dirty="0">
                <a:solidFill>
                  <a:srgbClr val="DDDDDD"/>
                </a:solidFill>
                <a:latin typeface="Arial"/>
                <a:cs typeface="Arial"/>
              </a:rPr>
              <a:t> </a:t>
            </a:r>
            <a:r>
              <a:rPr sz="3150" i="1" spc="-120" dirty="0">
                <a:solidFill>
                  <a:srgbClr val="DDDDDD"/>
                </a:solidFill>
                <a:latin typeface="Arial"/>
                <a:cs typeface="Arial"/>
              </a:rPr>
              <a:t>adolescents </a:t>
            </a:r>
            <a:r>
              <a:rPr sz="3150" i="1" spc="-105" dirty="0">
                <a:solidFill>
                  <a:srgbClr val="DDDDDD"/>
                </a:solidFill>
                <a:latin typeface="Arial"/>
                <a:cs typeface="Arial"/>
              </a:rPr>
              <a:t>themselves.</a:t>
            </a:r>
            <a:endParaRPr sz="3150">
              <a:latin typeface="Arial"/>
              <a:cs typeface="Arial"/>
            </a:endParaRPr>
          </a:p>
        </p:txBody>
      </p:sp>
      <p:sp>
        <p:nvSpPr>
          <p:cNvPr id="4" name="object 4">
            <a:extLst>
              <a:ext uri="{C183D7F6-B498-43B3-948B-1728B52AA6E4}">
                <adec:decorative xmlns:adec="http://schemas.microsoft.com/office/drawing/2017/decorative" val="1"/>
              </a:ext>
            </a:extLst>
          </p:cNvPr>
          <p:cNvSpPr/>
          <p:nvPr/>
        </p:nvSpPr>
        <p:spPr>
          <a:xfrm>
            <a:off x="2980182" y="1005077"/>
            <a:ext cx="774700" cy="774700"/>
          </a:xfrm>
          <a:custGeom>
            <a:avLst/>
            <a:gdLst/>
            <a:ahLst/>
            <a:cxnLst/>
            <a:rect l="l" t="t" r="r" b="b"/>
            <a:pathLst>
              <a:path w="774700" h="774700">
                <a:moveTo>
                  <a:pt x="0" y="387096"/>
                </a:moveTo>
                <a:lnTo>
                  <a:pt x="3015" y="338538"/>
                </a:lnTo>
                <a:lnTo>
                  <a:pt x="11821" y="291781"/>
                </a:lnTo>
                <a:lnTo>
                  <a:pt x="26055" y="247186"/>
                </a:lnTo>
                <a:lnTo>
                  <a:pt x="45353" y="205118"/>
                </a:lnTo>
                <a:lnTo>
                  <a:pt x="69353" y="165937"/>
                </a:lnTo>
                <a:lnTo>
                  <a:pt x="97692" y="130008"/>
                </a:lnTo>
                <a:lnTo>
                  <a:pt x="130008" y="97692"/>
                </a:lnTo>
                <a:lnTo>
                  <a:pt x="165937" y="69353"/>
                </a:lnTo>
                <a:lnTo>
                  <a:pt x="205118" y="45353"/>
                </a:lnTo>
                <a:lnTo>
                  <a:pt x="247186" y="26055"/>
                </a:lnTo>
                <a:lnTo>
                  <a:pt x="291781" y="11821"/>
                </a:lnTo>
                <a:lnTo>
                  <a:pt x="338538" y="3015"/>
                </a:lnTo>
                <a:lnTo>
                  <a:pt x="387096" y="0"/>
                </a:lnTo>
                <a:lnTo>
                  <a:pt x="435653" y="3015"/>
                </a:lnTo>
                <a:lnTo>
                  <a:pt x="482410" y="11821"/>
                </a:lnTo>
                <a:lnTo>
                  <a:pt x="527005" y="26055"/>
                </a:lnTo>
                <a:lnTo>
                  <a:pt x="569073" y="45353"/>
                </a:lnTo>
                <a:lnTo>
                  <a:pt x="608254" y="69353"/>
                </a:lnTo>
                <a:lnTo>
                  <a:pt x="644183" y="97692"/>
                </a:lnTo>
                <a:lnTo>
                  <a:pt x="676499" y="130008"/>
                </a:lnTo>
                <a:lnTo>
                  <a:pt x="704838" y="165937"/>
                </a:lnTo>
                <a:lnTo>
                  <a:pt x="728838" y="205118"/>
                </a:lnTo>
                <a:lnTo>
                  <a:pt x="748136" y="247186"/>
                </a:lnTo>
                <a:lnTo>
                  <a:pt x="762370" y="291781"/>
                </a:lnTo>
                <a:lnTo>
                  <a:pt x="771176" y="338538"/>
                </a:lnTo>
                <a:lnTo>
                  <a:pt x="774192" y="387096"/>
                </a:lnTo>
                <a:lnTo>
                  <a:pt x="771176" y="435653"/>
                </a:lnTo>
                <a:lnTo>
                  <a:pt x="762370" y="482410"/>
                </a:lnTo>
                <a:lnTo>
                  <a:pt x="748136" y="527005"/>
                </a:lnTo>
                <a:lnTo>
                  <a:pt x="728838" y="569073"/>
                </a:lnTo>
                <a:lnTo>
                  <a:pt x="704838" y="608254"/>
                </a:lnTo>
                <a:lnTo>
                  <a:pt x="676499" y="644183"/>
                </a:lnTo>
                <a:lnTo>
                  <a:pt x="644183" y="676499"/>
                </a:lnTo>
                <a:lnTo>
                  <a:pt x="608254" y="704838"/>
                </a:lnTo>
                <a:lnTo>
                  <a:pt x="569073" y="728838"/>
                </a:lnTo>
                <a:lnTo>
                  <a:pt x="527005" y="748136"/>
                </a:lnTo>
                <a:lnTo>
                  <a:pt x="482410" y="762370"/>
                </a:lnTo>
                <a:lnTo>
                  <a:pt x="435653" y="771176"/>
                </a:lnTo>
                <a:lnTo>
                  <a:pt x="387096" y="774192"/>
                </a:lnTo>
                <a:lnTo>
                  <a:pt x="338538" y="771176"/>
                </a:lnTo>
                <a:lnTo>
                  <a:pt x="291781" y="762370"/>
                </a:lnTo>
                <a:lnTo>
                  <a:pt x="247186" y="748136"/>
                </a:lnTo>
                <a:lnTo>
                  <a:pt x="205118" y="728838"/>
                </a:lnTo>
                <a:lnTo>
                  <a:pt x="165937" y="704838"/>
                </a:lnTo>
                <a:lnTo>
                  <a:pt x="130008" y="676499"/>
                </a:lnTo>
                <a:lnTo>
                  <a:pt x="97692" y="644183"/>
                </a:lnTo>
                <a:lnTo>
                  <a:pt x="69353" y="608254"/>
                </a:lnTo>
                <a:lnTo>
                  <a:pt x="45353" y="569073"/>
                </a:lnTo>
                <a:lnTo>
                  <a:pt x="26055" y="527005"/>
                </a:lnTo>
                <a:lnTo>
                  <a:pt x="11821" y="482410"/>
                </a:lnTo>
                <a:lnTo>
                  <a:pt x="3015" y="435653"/>
                </a:lnTo>
                <a:lnTo>
                  <a:pt x="0" y="387096"/>
                </a:lnTo>
                <a:close/>
              </a:path>
            </a:pathLst>
          </a:custGeom>
          <a:ln w="28956">
            <a:solidFill>
              <a:srgbClr val="FFFFFF"/>
            </a:solidFill>
          </a:ln>
        </p:spPr>
        <p:txBody>
          <a:bodyPr wrap="square" lIns="0" tIns="0" rIns="0" bIns="0" rtlCol="0"/>
          <a:lstStyle/>
          <a:p>
            <a:endParaRPr/>
          </a:p>
        </p:txBody>
      </p:sp>
      <p:sp>
        <p:nvSpPr>
          <p:cNvPr id="5" name="object 5"/>
          <p:cNvSpPr txBox="1"/>
          <p:nvPr/>
        </p:nvSpPr>
        <p:spPr>
          <a:xfrm>
            <a:off x="3266029" y="1136116"/>
            <a:ext cx="252095" cy="540385"/>
          </a:xfrm>
          <a:prstGeom prst="rect">
            <a:avLst/>
          </a:prstGeom>
        </p:spPr>
        <p:txBody>
          <a:bodyPr vert="horz" wrap="square" lIns="0" tIns="15875" rIns="0" bIns="0" rtlCol="0">
            <a:spAutoFit/>
          </a:bodyPr>
          <a:lstStyle/>
          <a:p>
            <a:pPr marL="12700">
              <a:lnSpc>
                <a:spcPct val="100000"/>
              </a:lnSpc>
              <a:spcBef>
                <a:spcPts val="125"/>
              </a:spcBef>
            </a:pPr>
            <a:r>
              <a:rPr sz="3350" b="1" i="1" spc="-85" dirty="0">
                <a:solidFill>
                  <a:srgbClr val="FFFFFF"/>
                </a:solidFill>
                <a:latin typeface="Arial"/>
                <a:cs typeface="Arial"/>
              </a:rPr>
              <a:t>3</a:t>
            </a:r>
            <a:endParaRPr sz="335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RAISE. Research on Adaptive Interests, Skills and Environments."/>
          <p:cNvPicPr/>
          <p:nvPr/>
        </p:nvPicPr>
        <p:blipFill>
          <a:blip r:embed="rId2" cstate="print"/>
          <a:stretch>
            <a:fillRect/>
          </a:stretch>
        </p:blipFill>
        <p:spPr>
          <a:xfrm>
            <a:off x="6643116" y="4402835"/>
            <a:ext cx="1967483" cy="432815"/>
          </a:xfrm>
          <a:prstGeom prst="rect">
            <a:avLst/>
          </a:prstGeom>
        </p:spPr>
      </p:pic>
      <p:pic>
        <p:nvPicPr>
          <p:cNvPr id="3" name="object 3" descr="Original Articles. www.jpeds.com The Journal of Pediatrics. Young Adolescents' Digital Technology Use, Perceived Impairments, and Well-Being in a Representative Sample."/>
          <p:cNvPicPr/>
          <p:nvPr/>
        </p:nvPicPr>
        <p:blipFill>
          <a:blip r:embed="rId3" cstate="print"/>
          <a:stretch>
            <a:fillRect/>
          </a:stretch>
        </p:blipFill>
        <p:spPr>
          <a:xfrm>
            <a:off x="281940" y="245365"/>
            <a:ext cx="5790311" cy="1343341"/>
          </a:xfrm>
          <a:prstGeom prst="rect">
            <a:avLst/>
          </a:prstGeom>
        </p:spPr>
      </p:pic>
      <p:pic>
        <p:nvPicPr>
          <p:cNvPr id="5" name="object 5" descr="N=2104, T1 Survey"/>
          <p:cNvPicPr/>
          <p:nvPr/>
        </p:nvPicPr>
        <p:blipFill>
          <a:blip r:embed="rId4" cstate="print"/>
          <a:stretch>
            <a:fillRect/>
          </a:stretch>
        </p:blipFill>
        <p:spPr>
          <a:xfrm>
            <a:off x="6310884" y="1609344"/>
            <a:ext cx="2833116" cy="2520683"/>
          </a:xfrm>
          <a:prstGeom prst="rect">
            <a:avLst/>
          </a:prstGeom>
        </p:spPr>
      </p:pic>
      <p:sp>
        <p:nvSpPr>
          <p:cNvPr id="4" name="object 4"/>
          <p:cNvSpPr txBox="1"/>
          <p:nvPr/>
        </p:nvSpPr>
        <p:spPr>
          <a:xfrm>
            <a:off x="416106" y="1844912"/>
            <a:ext cx="5988050" cy="2922905"/>
          </a:xfrm>
          <a:prstGeom prst="rect">
            <a:avLst/>
          </a:prstGeom>
        </p:spPr>
        <p:txBody>
          <a:bodyPr vert="horz" wrap="square" lIns="0" tIns="13335" rIns="0" bIns="0" rtlCol="0">
            <a:spAutoFit/>
          </a:bodyPr>
          <a:lstStyle/>
          <a:p>
            <a:pPr marL="354965" marR="5080" indent="-342265">
              <a:lnSpc>
                <a:spcPct val="100000"/>
              </a:lnSpc>
              <a:spcBef>
                <a:spcPts val="105"/>
              </a:spcBef>
              <a:buClr>
                <a:srgbClr val="000000"/>
              </a:buClr>
              <a:buChar char="•"/>
              <a:tabLst>
                <a:tab pos="354965" algn="l"/>
                <a:tab pos="355600" algn="l"/>
              </a:tabLst>
            </a:pPr>
            <a:r>
              <a:rPr sz="2000" dirty="0">
                <a:solidFill>
                  <a:srgbClr val="001F5F"/>
                </a:solidFill>
                <a:latin typeface="Arial"/>
                <a:cs typeface="Arial"/>
              </a:rPr>
              <a:t>Virtually</a:t>
            </a:r>
            <a:r>
              <a:rPr sz="2000" spc="-20" dirty="0">
                <a:solidFill>
                  <a:srgbClr val="001F5F"/>
                </a:solidFill>
                <a:latin typeface="Arial"/>
                <a:cs typeface="Arial"/>
              </a:rPr>
              <a:t> </a:t>
            </a:r>
            <a:r>
              <a:rPr sz="2000" dirty="0">
                <a:solidFill>
                  <a:srgbClr val="001F5F"/>
                </a:solidFill>
                <a:latin typeface="Arial"/>
                <a:cs typeface="Arial"/>
              </a:rPr>
              <a:t>all</a:t>
            </a:r>
            <a:r>
              <a:rPr sz="2000" spc="-15" dirty="0">
                <a:solidFill>
                  <a:srgbClr val="001F5F"/>
                </a:solidFill>
                <a:latin typeface="Arial"/>
                <a:cs typeface="Arial"/>
              </a:rPr>
              <a:t> </a:t>
            </a:r>
            <a:r>
              <a:rPr sz="2000" dirty="0">
                <a:solidFill>
                  <a:srgbClr val="001F5F"/>
                </a:solidFill>
                <a:latin typeface="Arial"/>
                <a:cs typeface="Arial"/>
              </a:rPr>
              <a:t>teens</a:t>
            </a:r>
            <a:r>
              <a:rPr sz="2000" spc="-35" dirty="0">
                <a:solidFill>
                  <a:srgbClr val="001F5F"/>
                </a:solidFill>
                <a:latin typeface="Arial"/>
                <a:cs typeface="Arial"/>
              </a:rPr>
              <a:t> </a:t>
            </a:r>
            <a:r>
              <a:rPr sz="2000" dirty="0">
                <a:solidFill>
                  <a:srgbClr val="001F5F"/>
                </a:solidFill>
                <a:latin typeface="Arial"/>
                <a:cs typeface="Arial"/>
              </a:rPr>
              <a:t>endorse</a:t>
            </a:r>
            <a:r>
              <a:rPr sz="2000" spc="-45" dirty="0">
                <a:solidFill>
                  <a:srgbClr val="001F5F"/>
                </a:solidFill>
                <a:latin typeface="Arial"/>
                <a:cs typeface="Arial"/>
              </a:rPr>
              <a:t> </a:t>
            </a:r>
            <a:r>
              <a:rPr sz="2000" dirty="0">
                <a:solidFill>
                  <a:srgbClr val="001F5F"/>
                </a:solidFill>
                <a:latin typeface="Arial"/>
                <a:cs typeface="Arial"/>
              </a:rPr>
              <a:t>impairment</a:t>
            </a:r>
            <a:r>
              <a:rPr sz="2000" spc="-45" dirty="0">
                <a:solidFill>
                  <a:srgbClr val="001F5F"/>
                </a:solidFill>
                <a:latin typeface="Arial"/>
                <a:cs typeface="Arial"/>
              </a:rPr>
              <a:t> </a:t>
            </a:r>
            <a:r>
              <a:rPr sz="2000" dirty="0">
                <a:solidFill>
                  <a:srgbClr val="001F5F"/>
                </a:solidFill>
                <a:latin typeface="Arial"/>
                <a:cs typeface="Arial"/>
              </a:rPr>
              <a:t>or</a:t>
            </a:r>
            <a:r>
              <a:rPr sz="2000" spc="-20" dirty="0">
                <a:solidFill>
                  <a:srgbClr val="001F5F"/>
                </a:solidFill>
                <a:latin typeface="Arial"/>
                <a:cs typeface="Arial"/>
              </a:rPr>
              <a:t> </a:t>
            </a:r>
            <a:r>
              <a:rPr sz="2000" spc="-10" dirty="0">
                <a:solidFill>
                  <a:srgbClr val="001F5F"/>
                </a:solidFill>
                <a:latin typeface="Arial"/>
                <a:cs typeface="Arial"/>
              </a:rPr>
              <a:t>addiction </a:t>
            </a:r>
            <a:r>
              <a:rPr sz="2000" dirty="0">
                <a:solidFill>
                  <a:srgbClr val="001F5F"/>
                </a:solidFill>
                <a:latin typeface="Arial"/>
                <a:cs typeface="Arial"/>
              </a:rPr>
              <a:t>related</a:t>
            </a:r>
            <a:r>
              <a:rPr sz="2000" spc="-50" dirty="0">
                <a:solidFill>
                  <a:srgbClr val="001F5F"/>
                </a:solidFill>
                <a:latin typeface="Arial"/>
                <a:cs typeface="Arial"/>
              </a:rPr>
              <a:t> </a:t>
            </a:r>
            <a:r>
              <a:rPr sz="2000" dirty="0">
                <a:solidFill>
                  <a:srgbClr val="001F5F"/>
                </a:solidFill>
                <a:latin typeface="Arial"/>
                <a:cs typeface="Arial"/>
              </a:rPr>
              <a:t>to</a:t>
            </a:r>
            <a:r>
              <a:rPr sz="2000" spc="-15" dirty="0">
                <a:solidFill>
                  <a:srgbClr val="001F5F"/>
                </a:solidFill>
                <a:latin typeface="Arial"/>
                <a:cs typeface="Arial"/>
              </a:rPr>
              <a:t> </a:t>
            </a:r>
            <a:r>
              <a:rPr sz="2000" dirty="0">
                <a:solidFill>
                  <a:srgbClr val="001F5F"/>
                </a:solidFill>
                <a:latin typeface="Arial"/>
                <a:cs typeface="Arial"/>
              </a:rPr>
              <a:t>their</a:t>
            </a:r>
            <a:r>
              <a:rPr sz="2000" spc="-35" dirty="0">
                <a:solidFill>
                  <a:srgbClr val="001F5F"/>
                </a:solidFill>
                <a:latin typeface="Arial"/>
                <a:cs typeface="Arial"/>
              </a:rPr>
              <a:t> </a:t>
            </a:r>
            <a:r>
              <a:rPr sz="2000" dirty="0">
                <a:solidFill>
                  <a:srgbClr val="001F5F"/>
                </a:solidFill>
                <a:latin typeface="Arial"/>
                <a:cs typeface="Arial"/>
              </a:rPr>
              <a:t>digital</a:t>
            </a:r>
            <a:r>
              <a:rPr sz="2000" spc="-5" dirty="0">
                <a:solidFill>
                  <a:srgbClr val="001F5F"/>
                </a:solidFill>
                <a:latin typeface="Arial"/>
                <a:cs typeface="Arial"/>
              </a:rPr>
              <a:t> </a:t>
            </a:r>
            <a:r>
              <a:rPr sz="2000" dirty="0">
                <a:solidFill>
                  <a:srgbClr val="001F5F"/>
                </a:solidFill>
                <a:latin typeface="Arial"/>
                <a:cs typeface="Arial"/>
              </a:rPr>
              <a:t>tech</a:t>
            </a:r>
            <a:r>
              <a:rPr sz="2000" spc="-35" dirty="0">
                <a:solidFill>
                  <a:srgbClr val="001F5F"/>
                </a:solidFill>
                <a:latin typeface="Arial"/>
                <a:cs typeface="Arial"/>
              </a:rPr>
              <a:t> </a:t>
            </a:r>
            <a:r>
              <a:rPr sz="2000" spc="-25" dirty="0">
                <a:solidFill>
                  <a:srgbClr val="001F5F"/>
                </a:solidFill>
                <a:latin typeface="Arial"/>
                <a:cs typeface="Arial"/>
              </a:rPr>
              <a:t>use</a:t>
            </a:r>
            <a:endParaRPr sz="2000">
              <a:latin typeface="Arial"/>
              <a:cs typeface="Arial"/>
            </a:endParaRPr>
          </a:p>
          <a:p>
            <a:pPr>
              <a:lnSpc>
                <a:spcPct val="100000"/>
              </a:lnSpc>
              <a:spcBef>
                <a:spcPts val="40"/>
              </a:spcBef>
              <a:buFont typeface="Arial"/>
              <a:buChar char="•"/>
            </a:pPr>
            <a:endParaRPr sz="2050">
              <a:latin typeface="Arial"/>
              <a:cs typeface="Arial"/>
            </a:endParaRPr>
          </a:p>
          <a:p>
            <a:pPr marL="354965" marR="93345" indent="-342900">
              <a:lnSpc>
                <a:spcPct val="100000"/>
              </a:lnSpc>
              <a:buClr>
                <a:srgbClr val="000000"/>
              </a:buClr>
              <a:buChar char="•"/>
              <a:tabLst>
                <a:tab pos="354965" algn="l"/>
                <a:tab pos="355600" algn="l"/>
              </a:tabLst>
            </a:pPr>
            <a:r>
              <a:rPr sz="2000" dirty="0">
                <a:solidFill>
                  <a:srgbClr val="001F5F"/>
                </a:solidFill>
                <a:latin typeface="Arial"/>
                <a:cs typeface="Arial"/>
              </a:rPr>
              <a:t>But</a:t>
            </a:r>
            <a:r>
              <a:rPr sz="2000" spc="-30" dirty="0">
                <a:solidFill>
                  <a:srgbClr val="001F5F"/>
                </a:solidFill>
                <a:latin typeface="Arial"/>
                <a:cs typeface="Arial"/>
              </a:rPr>
              <a:t> </a:t>
            </a:r>
            <a:r>
              <a:rPr sz="2000" dirty="0">
                <a:solidFill>
                  <a:srgbClr val="001F5F"/>
                </a:solidFill>
                <a:latin typeface="Arial"/>
                <a:cs typeface="Arial"/>
              </a:rPr>
              <a:t>few</a:t>
            </a:r>
            <a:r>
              <a:rPr sz="2000" spc="-20" dirty="0">
                <a:solidFill>
                  <a:srgbClr val="001F5F"/>
                </a:solidFill>
                <a:latin typeface="Arial"/>
                <a:cs typeface="Arial"/>
              </a:rPr>
              <a:t> </a:t>
            </a:r>
            <a:r>
              <a:rPr sz="2000" dirty="0">
                <a:solidFill>
                  <a:srgbClr val="001F5F"/>
                </a:solidFill>
                <a:latin typeface="Arial"/>
                <a:cs typeface="Arial"/>
              </a:rPr>
              <a:t>reliable</a:t>
            </a:r>
            <a:r>
              <a:rPr sz="2000" spc="-20" dirty="0">
                <a:solidFill>
                  <a:srgbClr val="001F5F"/>
                </a:solidFill>
                <a:latin typeface="Arial"/>
                <a:cs typeface="Arial"/>
              </a:rPr>
              <a:t> </a:t>
            </a:r>
            <a:r>
              <a:rPr sz="2000" dirty="0">
                <a:solidFill>
                  <a:srgbClr val="001F5F"/>
                </a:solidFill>
                <a:latin typeface="Arial"/>
                <a:cs typeface="Arial"/>
              </a:rPr>
              <a:t>linkages</a:t>
            </a:r>
            <a:r>
              <a:rPr sz="2000" spc="-20" dirty="0">
                <a:solidFill>
                  <a:srgbClr val="001F5F"/>
                </a:solidFill>
                <a:latin typeface="Arial"/>
                <a:cs typeface="Arial"/>
              </a:rPr>
              <a:t> </a:t>
            </a:r>
            <a:r>
              <a:rPr sz="2000" dirty="0">
                <a:solidFill>
                  <a:srgbClr val="001F5F"/>
                </a:solidFill>
                <a:latin typeface="Arial"/>
                <a:cs typeface="Arial"/>
              </a:rPr>
              <a:t>between</a:t>
            </a:r>
            <a:r>
              <a:rPr sz="2000" spc="-35" dirty="0">
                <a:solidFill>
                  <a:srgbClr val="001F5F"/>
                </a:solidFill>
                <a:latin typeface="Arial"/>
                <a:cs typeface="Arial"/>
              </a:rPr>
              <a:t> </a:t>
            </a:r>
            <a:r>
              <a:rPr sz="2000" dirty="0">
                <a:solidFill>
                  <a:srgbClr val="001F5F"/>
                </a:solidFill>
                <a:latin typeface="Arial"/>
                <a:cs typeface="Arial"/>
              </a:rPr>
              <a:t>SM</a:t>
            </a:r>
            <a:r>
              <a:rPr sz="2000" spc="-15" dirty="0">
                <a:solidFill>
                  <a:srgbClr val="001F5F"/>
                </a:solidFill>
                <a:latin typeface="Arial"/>
                <a:cs typeface="Arial"/>
              </a:rPr>
              <a:t> </a:t>
            </a:r>
            <a:r>
              <a:rPr sz="2000" dirty="0">
                <a:solidFill>
                  <a:srgbClr val="001F5F"/>
                </a:solidFill>
                <a:latin typeface="Arial"/>
                <a:cs typeface="Arial"/>
              </a:rPr>
              <a:t>use</a:t>
            </a:r>
            <a:r>
              <a:rPr sz="2000" spc="-35" dirty="0">
                <a:solidFill>
                  <a:srgbClr val="001F5F"/>
                </a:solidFill>
                <a:latin typeface="Arial"/>
                <a:cs typeface="Arial"/>
              </a:rPr>
              <a:t> </a:t>
            </a:r>
            <a:r>
              <a:rPr sz="2000" spc="-20" dirty="0">
                <a:solidFill>
                  <a:srgbClr val="001F5F"/>
                </a:solidFill>
                <a:latin typeface="Arial"/>
                <a:cs typeface="Arial"/>
              </a:rPr>
              <a:t>with </a:t>
            </a:r>
            <a:r>
              <a:rPr sz="2000" dirty="0">
                <a:solidFill>
                  <a:srgbClr val="001F5F"/>
                </a:solidFill>
                <a:latin typeface="Arial"/>
                <a:cs typeface="Arial"/>
              </a:rPr>
              <a:t>standardized</a:t>
            </a:r>
            <a:r>
              <a:rPr sz="2000" spc="-35" dirty="0">
                <a:solidFill>
                  <a:srgbClr val="001F5F"/>
                </a:solidFill>
                <a:latin typeface="Arial"/>
                <a:cs typeface="Arial"/>
              </a:rPr>
              <a:t> </a:t>
            </a:r>
            <a:r>
              <a:rPr sz="2000" dirty="0">
                <a:solidFill>
                  <a:srgbClr val="001F5F"/>
                </a:solidFill>
                <a:latin typeface="Arial"/>
                <a:cs typeface="Arial"/>
              </a:rPr>
              <a:t>test</a:t>
            </a:r>
            <a:r>
              <a:rPr sz="2000" spc="-15" dirty="0">
                <a:solidFill>
                  <a:srgbClr val="001F5F"/>
                </a:solidFill>
                <a:latin typeface="Arial"/>
                <a:cs typeface="Arial"/>
              </a:rPr>
              <a:t> </a:t>
            </a:r>
            <a:r>
              <a:rPr sz="2000" dirty="0">
                <a:solidFill>
                  <a:srgbClr val="001F5F"/>
                </a:solidFill>
                <a:latin typeface="Arial"/>
                <a:cs typeface="Arial"/>
              </a:rPr>
              <a:t>scores,</a:t>
            </a:r>
            <a:r>
              <a:rPr sz="2000" spc="-35" dirty="0">
                <a:solidFill>
                  <a:srgbClr val="001F5F"/>
                </a:solidFill>
                <a:latin typeface="Arial"/>
                <a:cs typeface="Arial"/>
              </a:rPr>
              <a:t> </a:t>
            </a:r>
            <a:r>
              <a:rPr sz="2000" dirty="0">
                <a:solidFill>
                  <a:srgbClr val="001F5F"/>
                </a:solidFill>
                <a:latin typeface="Arial"/>
                <a:cs typeface="Arial"/>
              </a:rPr>
              <a:t>child</a:t>
            </a:r>
            <a:r>
              <a:rPr sz="2000" spc="-5" dirty="0">
                <a:solidFill>
                  <a:srgbClr val="001F5F"/>
                </a:solidFill>
                <a:latin typeface="Arial"/>
                <a:cs typeface="Arial"/>
              </a:rPr>
              <a:t> </a:t>
            </a:r>
            <a:r>
              <a:rPr sz="2000" dirty="0">
                <a:solidFill>
                  <a:srgbClr val="001F5F"/>
                </a:solidFill>
                <a:latin typeface="Arial"/>
                <a:cs typeface="Arial"/>
              </a:rPr>
              <a:t>or</a:t>
            </a:r>
            <a:r>
              <a:rPr sz="2000" spc="-5" dirty="0">
                <a:solidFill>
                  <a:srgbClr val="001F5F"/>
                </a:solidFill>
                <a:latin typeface="Arial"/>
                <a:cs typeface="Arial"/>
              </a:rPr>
              <a:t> </a:t>
            </a:r>
            <a:r>
              <a:rPr sz="2000" spc="-10" dirty="0">
                <a:solidFill>
                  <a:srgbClr val="001F5F"/>
                </a:solidFill>
                <a:latin typeface="Arial"/>
                <a:cs typeface="Arial"/>
              </a:rPr>
              <a:t>parent-reported </a:t>
            </a:r>
            <a:r>
              <a:rPr sz="2000" dirty="0">
                <a:solidFill>
                  <a:srgbClr val="001F5F"/>
                </a:solidFill>
                <a:latin typeface="Arial"/>
                <a:cs typeface="Arial"/>
              </a:rPr>
              <a:t>symptoms</a:t>
            </a:r>
            <a:r>
              <a:rPr sz="2000" spc="-50" dirty="0">
                <a:solidFill>
                  <a:srgbClr val="001F5F"/>
                </a:solidFill>
                <a:latin typeface="Arial"/>
                <a:cs typeface="Arial"/>
              </a:rPr>
              <a:t> </a:t>
            </a:r>
            <a:r>
              <a:rPr sz="2000" dirty="0">
                <a:solidFill>
                  <a:srgbClr val="001F5F"/>
                </a:solidFill>
                <a:latin typeface="Arial"/>
                <a:cs typeface="Arial"/>
              </a:rPr>
              <a:t>were</a:t>
            </a:r>
            <a:r>
              <a:rPr sz="2000" spc="-40" dirty="0">
                <a:solidFill>
                  <a:srgbClr val="001F5F"/>
                </a:solidFill>
                <a:latin typeface="Arial"/>
                <a:cs typeface="Arial"/>
              </a:rPr>
              <a:t> </a:t>
            </a:r>
            <a:r>
              <a:rPr sz="2000" spc="-10" dirty="0">
                <a:solidFill>
                  <a:srgbClr val="001F5F"/>
                </a:solidFill>
                <a:latin typeface="Arial"/>
                <a:cs typeface="Arial"/>
              </a:rPr>
              <a:t>found</a:t>
            </a:r>
            <a:endParaRPr sz="2000">
              <a:latin typeface="Arial"/>
              <a:cs typeface="Arial"/>
            </a:endParaRPr>
          </a:p>
          <a:p>
            <a:pPr marL="354965" marR="55880" indent="-342900">
              <a:lnSpc>
                <a:spcPct val="100000"/>
              </a:lnSpc>
              <a:spcBef>
                <a:spcPts val="1440"/>
              </a:spcBef>
              <a:buClr>
                <a:srgbClr val="000000"/>
              </a:buClr>
              <a:buChar char="•"/>
              <a:tabLst>
                <a:tab pos="354965" algn="l"/>
                <a:tab pos="355600" algn="l"/>
              </a:tabLst>
            </a:pPr>
            <a:r>
              <a:rPr sz="2000" dirty="0">
                <a:solidFill>
                  <a:srgbClr val="001F5F"/>
                </a:solidFill>
                <a:latin typeface="Arial"/>
                <a:cs typeface="Arial"/>
              </a:rPr>
              <a:t>Caution</a:t>
            </a:r>
            <a:r>
              <a:rPr sz="2000" spc="-40" dirty="0">
                <a:solidFill>
                  <a:srgbClr val="001F5F"/>
                </a:solidFill>
                <a:latin typeface="Arial"/>
                <a:cs typeface="Arial"/>
              </a:rPr>
              <a:t> </a:t>
            </a:r>
            <a:r>
              <a:rPr sz="2000" dirty="0">
                <a:solidFill>
                  <a:srgbClr val="001F5F"/>
                </a:solidFill>
                <a:latin typeface="Arial"/>
                <a:cs typeface="Arial"/>
              </a:rPr>
              <a:t>for</a:t>
            </a:r>
            <a:r>
              <a:rPr sz="2000" spc="-35" dirty="0">
                <a:solidFill>
                  <a:srgbClr val="001F5F"/>
                </a:solidFill>
                <a:latin typeface="Arial"/>
                <a:cs typeface="Arial"/>
              </a:rPr>
              <a:t> </a:t>
            </a:r>
            <a:r>
              <a:rPr sz="2000" dirty="0">
                <a:solidFill>
                  <a:srgbClr val="001F5F"/>
                </a:solidFill>
                <a:latin typeface="Arial"/>
                <a:cs typeface="Arial"/>
              </a:rPr>
              <a:t>future</a:t>
            </a:r>
            <a:r>
              <a:rPr sz="2000" spc="-40" dirty="0">
                <a:solidFill>
                  <a:srgbClr val="001F5F"/>
                </a:solidFill>
                <a:latin typeface="Arial"/>
                <a:cs typeface="Arial"/>
              </a:rPr>
              <a:t> </a:t>
            </a:r>
            <a:r>
              <a:rPr sz="2000" dirty="0">
                <a:solidFill>
                  <a:srgbClr val="001F5F"/>
                </a:solidFill>
                <a:latin typeface="Arial"/>
                <a:cs typeface="Arial"/>
              </a:rPr>
              <a:t>research:</a:t>
            </a:r>
            <a:r>
              <a:rPr sz="2000" spc="-60" dirty="0">
                <a:solidFill>
                  <a:srgbClr val="001F5F"/>
                </a:solidFill>
                <a:latin typeface="Arial"/>
                <a:cs typeface="Arial"/>
              </a:rPr>
              <a:t> </a:t>
            </a:r>
            <a:r>
              <a:rPr sz="2000" dirty="0">
                <a:solidFill>
                  <a:srgbClr val="001F5F"/>
                </a:solidFill>
                <a:latin typeface="Arial"/>
                <a:cs typeface="Arial"/>
              </a:rPr>
              <a:t>addictive</a:t>
            </a:r>
            <a:r>
              <a:rPr sz="2000" spc="-25" dirty="0">
                <a:solidFill>
                  <a:srgbClr val="001F5F"/>
                </a:solidFill>
                <a:latin typeface="Arial"/>
                <a:cs typeface="Arial"/>
              </a:rPr>
              <a:t> </a:t>
            </a:r>
            <a:r>
              <a:rPr sz="2000" dirty="0">
                <a:solidFill>
                  <a:srgbClr val="001F5F"/>
                </a:solidFill>
                <a:latin typeface="Arial"/>
                <a:cs typeface="Arial"/>
              </a:rPr>
              <a:t>vs.</a:t>
            </a:r>
            <a:r>
              <a:rPr sz="2000" spc="-35" dirty="0">
                <a:solidFill>
                  <a:srgbClr val="001F5F"/>
                </a:solidFill>
                <a:latin typeface="Arial"/>
                <a:cs typeface="Arial"/>
              </a:rPr>
              <a:t> </a:t>
            </a:r>
            <a:r>
              <a:rPr sz="2000" spc="-10" dirty="0">
                <a:solidFill>
                  <a:srgbClr val="001F5F"/>
                </a:solidFill>
                <a:latin typeface="Arial"/>
                <a:cs typeface="Arial"/>
              </a:rPr>
              <a:t>neutral </a:t>
            </a:r>
            <a:r>
              <a:rPr sz="2000" dirty="0">
                <a:solidFill>
                  <a:srgbClr val="001F5F"/>
                </a:solidFill>
                <a:latin typeface="Arial"/>
                <a:cs typeface="Arial"/>
              </a:rPr>
              <a:t>framing</a:t>
            </a:r>
            <a:r>
              <a:rPr sz="2000" spc="-70" dirty="0">
                <a:solidFill>
                  <a:srgbClr val="001F5F"/>
                </a:solidFill>
                <a:latin typeface="Arial"/>
                <a:cs typeface="Arial"/>
              </a:rPr>
              <a:t> </a:t>
            </a:r>
            <a:r>
              <a:rPr sz="2000" dirty="0">
                <a:solidFill>
                  <a:srgbClr val="001F5F"/>
                </a:solidFill>
                <a:latin typeface="Arial"/>
                <a:cs typeface="Arial"/>
              </a:rPr>
              <a:t>modifies</a:t>
            </a:r>
            <a:r>
              <a:rPr sz="2000" spc="-50" dirty="0">
                <a:solidFill>
                  <a:srgbClr val="001F5F"/>
                </a:solidFill>
                <a:latin typeface="Arial"/>
                <a:cs typeface="Arial"/>
              </a:rPr>
              <a:t> </a:t>
            </a:r>
            <a:r>
              <a:rPr sz="2000" dirty="0">
                <a:solidFill>
                  <a:srgbClr val="001F5F"/>
                </a:solidFill>
                <a:latin typeface="Arial"/>
                <a:cs typeface="Arial"/>
              </a:rPr>
              <a:t>findings</a:t>
            </a:r>
            <a:r>
              <a:rPr sz="2000" spc="-50" dirty="0">
                <a:solidFill>
                  <a:srgbClr val="001F5F"/>
                </a:solidFill>
                <a:latin typeface="Arial"/>
                <a:cs typeface="Arial"/>
              </a:rPr>
              <a:t> </a:t>
            </a:r>
            <a:r>
              <a:rPr sz="1600" dirty="0">
                <a:solidFill>
                  <a:srgbClr val="001F5F"/>
                </a:solidFill>
                <a:latin typeface="Arial"/>
                <a:cs typeface="Arial"/>
              </a:rPr>
              <a:t>(Hancok</a:t>
            </a:r>
            <a:r>
              <a:rPr sz="1600" spc="-25" dirty="0">
                <a:solidFill>
                  <a:srgbClr val="001F5F"/>
                </a:solidFill>
                <a:latin typeface="Arial"/>
                <a:cs typeface="Arial"/>
              </a:rPr>
              <a:t> </a:t>
            </a:r>
            <a:r>
              <a:rPr sz="1600" dirty="0">
                <a:solidFill>
                  <a:srgbClr val="001F5F"/>
                </a:solidFill>
                <a:latin typeface="Arial"/>
                <a:cs typeface="Arial"/>
              </a:rPr>
              <a:t>et</a:t>
            </a:r>
            <a:r>
              <a:rPr sz="1600" spc="-20" dirty="0">
                <a:solidFill>
                  <a:srgbClr val="001F5F"/>
                </a:solidFill>
                <a:latin typeface="Arial"/>
                <a:cs typeface="Arial"/>
              </a:rPr>
              <a:t> </a:t>
            </a:r>
            <a:r>
              <a:rPr sz="1600" dirty="0">
                <a:solidFill>
                  <a:srgbClr val="001F5F"/>
                </a:solidFill>
                <a:latin typeface="Arial"/>
                <a:cs typeface="Arial"/>
              </a:rPr>
              <a:t>al.,</a:t>
            </a:r>
            <a:r>
              <a:rPr sz="1600" spc="-35" dirty="0">
                <a:solidFill>
                  <a:srgbClr val="001F5F"/>
                </a:solidFill>
                <a:latin typeface="Arial"/>
                <a:cs typeface="Arial"/>
              </a:rPr>
              <a:t> </a:t>
            </a:r>
            <a:r>
              <a:rPr sz="1600" dirty="0">
                <a:solidFill>
                  <a:srgbClr val="001F5F"/>
                </a:solidFill>
                <a:latin typeface="Arial"/>
                <a:cs typeface="Arial"/>
              </a:rPr>
              <a:t>2022)</a:t>
            </a:r>
            <a:r>
              <a:rPr sz="1600" spc="-15" dirty="0">
                <a:solidFill>
                  <a:srgbClr val="001F5F"/>
                </a:solidFill>
                <a:latin typeface="Arial"/>
                <a:cs typeface="Arial"/>
              </a:rPr>
              <a:t> </a:t>
            </a:r>
            <a:r>
              <a:rPr sz="1800" spc="-25" dirty="0">
                <a:solidFill>
                  <a:srgbClr val="001F5F"/>
                </a:solidFill>
                <a:latin typeface="Arial"/>
                <a:cs typeface="Arial"/>
              </a:rPr>
              <a:t>and </a:t>
            </a:r>
            <a:r>
              <a:rPr sz="1800" dirty="0">
                <a:solidFill>
                  <a:srgbClr val="001F5F"/>
                </a:solidFill>
                <a:latin typeface="Arial"/>
                <a:cs typeface="Arial"/>
              </a:rPr>
              <a:t>threats</a:t>
            </a:r>
            <a:r>
              <a:rPr sz="1800" spc="-40" dirty="0">
                <a:solidFill>
                  <a:srgbClr val="001F5F"/>
                </a:solidFill>
                <a:latin typeface="Arial"/>
                <a:cs typeface="Arial"/>
              </a:rPr>
              <a:t> </a:t>
            </a:r>
            <a:r>
              <a:rPr sz="1800" dirty="0">
                <a:solidFill>
                  <a:srgbClr val="001F5F"/>
                </a:solidFill>
                <a:latin typeface="Arial"/>
                <a:cs typeface="Arial"/>
              </a:rPr>
              <a:t>due</a:t>
            </a:r>
            <a:r>
              <a:rPr sz="1800" spc="-20" dirty="0">
                <a:solidFill>
                  <a:srgbClr val="001F5F"/>
                </a:solidFill>
                <a:latin typeface="Arial"/>
                <a:cs typeface="Arial"/>
              </a:rPr>
              <a:t> </a:t>
            </a:r>
            <a:r>
              <a:rPr sz="1800" dirty="0">
                <a:solidFill>
                  <a:srgbClr val="001F5F"/>
                </a:solidFill>
                <a:latin typeface="Arial"/>
                <a:cs typeface="Arial"/>
              </a:rPr>
              <a:t>to</a:t>
            </a:r>
            <a:r>
              <a:rPr sz="1800" spc="-45" dirty="0">
                <a:solidFill>
                  <a:srgbClr val="001F5F"/>
                </a:solidFill>
                <a:latin typeface="Arial"/>
                <a:cs typeface="Arial"/>
              </a:rPr>
              <a:t> </a:t>
            </a:r>
            <a:r>
              <a:rPr sz="1800" spc="-10" dirty="0">
                <a:solidFill>
                  <a:srgbClr val="001F5F"/>
                </a:solidFill>
                <a:latin typeface="Arial"/>
                <a:cs typeface="Arial"/>
              </a:rPr>
              <a:t>non-</a:t>
            </a:r>
            <a:r>
              <a:rPr sz="1800" dirty="0">
                <a:solidFill>
                  <a:srgbClr val="001F5F"/>
                </a:solidFill>
                <a:latin typeface="Arial"/>
                <a:cs typeface="Arial"/>
              </a:rPr>
              <a:t>blinding</a:t>
            </a:r>
            <a:r>
              <a:rPr sz="1800" spc="15" dirty="0">
                <a:solidFill>
                  <a:srgbClr val="001F5F"/>
                </a:solidFill>
                <a:latin typeface="Arial"/>
                <a:cs typeface="Arial"/>
              </a:rPr>
              <a:t> </a:t>
            </a:r>
            <a:r>
              <a:rPr sz="1800" dirty="0">
                <a:solidFill>
                  <a:srgbClr val="001F5F"/>
                </a:solidFill>
                <a:latin typeface="Arial"/>
                <a:cs typeface="Arial"/>
              </a:rPr>
              <a:t>in</a:t>
            </a:r>
            <a:r>
              <a:rPr sz="1800" spc="-35" dirty="0">
                <a:solidFill>
                  <a:srgbClr val="001F5F"/>
                </a:solidFill>
                <a:latin typeface="Arial"/>
                <a:cs typeface="Arial"/>
              </a:rPr>
              <a:t> </a:t>
            </a:r>
            <a:r>
              <a:rPr sz="1800" dirty="0">
                <a:solidFill>
                  <a:srgbClr val="001F5F"/>
                </a:solidFill>
                <a:latin typeface="Arial"/>
                <a:cs typeface="Arial"/>
              </a:rPr>
              <a:t>experimental</a:t>
            </a:r>
            <a:r>
              <a:rPr sz="1800" spc="5" dirty="0">
                <a:solidFill>
                  <a:srgbClr val="001F5F"/>
                </a:solidFill>
                <a:latin typeface="Arial"/>
                <a:cs typeface="Arial"/>
              </a:rPr>
              <a:t> </a:t>
            </a:r>
            <a:r>
              <a:rPr sz="1800" spc="-10" dirty="0">
                <a:solidFill>
                  <a:srgbClr val="001F5F"/>
                </a:solidFill>
                <a:latin typeface="Arial"/>
                <a:cs typeface="Arial"/>
              </a:rPr>
              <a:t>approaches</a:t>
            </a:r>
            <a:endParaRPr sz="18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Photo of youth outside carrying about different activities: reading; skateboarding; looking at cellphone; and observing."/>
          <p:cNvPicPr/>
          <p:nvPr/>
        </p:nvPicPr>
        <p:blipFill>
          <a:blip r:embed="rId2" cstate="print"/>
          <a:stretch>
            <a:fillRect/>
          </a:stretch>
        </p:blipFill>
        <p:spPr>
          <a:xfrm>
            <a:off x="0" y="0"/>
            <a:ext cx="9144000" cy="5143499"/>
          </a:xfrm>
          <a:prstGeom prst="rect">
            <a:avLst/>
          </a:prstGeom>
        </p:spPr>
      </p:pic>
      <p:sp>
        <p:nvSpPr>
          <p:cNvPr id="4" name="object 4">
            <a:extLst>
              <a:ext uri="{C183D7F6-B498-43B3-948B-1728B52AA6E4}">
                <adec:decorative xmlns:adec="http://schemas.microsoft.com/office/drawing/2017/decorative" val="1"/>
              </a:ext>
            </a:extLst>
          </p:cNvPr>
          <p:cNvSpPr/>
          <p:nvPr/>
        </p:nvSpPr>
        <p:spPr>
          <a:xfrm>
            <a:off x="249174" y="4063746"/>
            <a:ext cx="774700" cy="775970"/>
          </a:xfrm>
          <a:custGeom>
            <a:avLst/>
            <a:gdLst/>
            <a:ahLst/>
            <a:cxnLst/>
            <a:rect l="l" t="t" r="r" b="b"/>
            <a:pathLst>
              <a:path w="774700" h="775970">
                <a:moveTo>
                  <a:pt x="0" y="387857"/>
                </a:moveTo>
                <a:lnTo>
                  <a:pt x="3015" y="339205"/>
                </a:lnTo>
                <a:lnTo>
                  <a:pt x="11821" y="292356"/>
                </a:lnTo>
                <a:lnTo>
                  <a:pt x="26055" y="247674"/>
                </a:lnTo>
                <a:lnTo>
                  <a:pt x="45353" y="205522"/>
                </a:lnTo>
                <a:lnTo>
                  <a:pt x="69353" y="166265"/>
                </a:lnTo>
                <a:lnTo>
                  <a:pt x="97692" y="130264"/>
                </a:lnTo>
                <a:lnTo>
                  <a:pt x="130008" y="97885"/>
                </a:lnTo>
                <a:lnTo>
                  <a:pt x="165937" y="69490"/>
                </a:lnTo>
                <a:lnTo>
                  <a:pt x="205118" y="45443"/>
                </a:lnTo>
                <a:lnTo>
                  <a:pt x="247186" y="26106"/>
                </a:lnTo>
                <a:lnTo>
                  <a:pt x="291781" y="11845"/>
                </a:lnTo>
                <a:lnTo>
                  <a:pt x="338538" y="3021"/>
                </a:lnTo>
                <a:lnTo>
                  <a:pt x="387096" y="0"/>
                </a:lnTo>
                <a:lnTo>
                  <a:pt x="435653" y="3021"/>
                </a:lnTo>
                <a:lnTo>
                  <a:pt x="482410" y="11845"/>
                </a:lnTo>
                <a:lnTo>
                  <a:pt x="527005" y="26106"/>
                </a:lnTo>
                <a:lnTo>
                  <a:pt x="569073" y="45443"/>
                </a:lnTo>
                <a:lnTo>
                  <a:pt x="608254" y="69490"/>
                </a:lnTo>
                <a:lnTo>
                  <a:pt x="644183" y="97885"/>
                </a:lnTo>
                <a:lnTo>
                  <a:pt x="676499" y="130264"/>
                </a:lnTo>
                <a:lnTo>
                  <a:pt x="704838" y="166265"/>
                </a:lnTo>
                <a:lnTo>
                  <a:pt x="728838" y="205522"/>
                </a:lnTo>
                <a:lnTo>
                  <a:pt x="748136" y="247674"/>
                </a:lnTo>
                <a:lnTo>
                  <a:pt x="762370" y="292356"/>
                </a:lnTo>
                <a:lnTo>
                  <a:pt x="771176" y="339205"/>
                </a:lnTo>
                <a:lnTo>
                  <a:pt x="774192" y="387857"/>
                </a:lnTo>
                <a:lnTo>
                  <a:pt x="771176" y="436510"/>
                </a:lnTo>
                <a:lnTo>
                  <a:pt x="762370" y="483359"/>
                </a:lnTo>
                <a:lnTo>
                  <a:pt x="748136" y="528041"/>
                </a:lnTo>
                <a:lnTo>
                  <a:pt x="728838" y="570193"/>
                </a:lnTo>
                <a:lnTo>
                  <a:pt x="704838" y="609450"/>
                </a:lnTo>
                <a:lnTo>
                  <a:pt x="676499" y="645451"/>
                </a:lnTo>
                <a:lnTo>
                  <a:pt x="644183" y="677830"/>
                </a:lnTo>
                <a:lnTo>
                  <a:pt x="608254" y="706225"/>
                </a:lnTo>
                <a:lnTo>
                  <a:pt x="569073" y="730272"/>
                </a:lnTo>
                <a:lnTo>
                  <a:pt x="527005" y="749609"/>
                </a:lnTo>
                <a:lnTo>
                  <a:pt x="482410" y="763870"/>
                </a:lnTo>
                <a:lnTo>
                  <a:pt x="435653" y="772694"/>
                </a:lnTo>
                <a:lnTo>
                  <a:pt x="387096" y="775715"/>
                </a:lnTo>
                <a:lnTo>
                  <a:pt x="338538" y="772694"/>
                </a:lnTo>
                <a:lnTo>
                  <a:pt x="291781" y="763870"/>
                </a:lnTo>
                <a:lnTo>
                  <a:pt x="247186" y="749609"/>
                </a:lnTo>
                <a:lnTo>
                  <a:pt x="205118" y="730272"/>
                </a:lnTo>
                <a:lnTo>
                  <a:pt x="165937" y="706225"/>
                </a:lnTo>
                <a:lnTo>
                  <a:pt x="130008" y="677830"/>
                </a:lnTo>
                <a:lnTo>
                  <a:pt x="97692" y="645451"/>
                </a:lnTo>
                <a:lnTo>
                  <a:pt x="69353" y="609450"/>
                </a:lnTo>
                <a:lnTo>
                  <a:pt x="45353" y="570193"/>
                </a:lnTo>
                <a:lnTo>
                  <a:pt x="26055" y="528041"/>
                </a:lnTo>
                <a:lnTo>
                  <a:pt x="11821" y="483359"/>
                </a:lnTo>
                <a:lnTo>
                  <a:pt x="3015" y="436510"/>
                </a:lnTo>
                <a:lnTo>
                  <a:pt x="0" y="387857"/>
                </a:lnTo>
                <a:close/>
              </a:path>
            </a:pathLst>
          </a:custGeom>
          <a:ln w="28956">
            <a:solidFill>
              <a:srgbClr val="FFFFFF"/>
            </a:solidFill>
          </a:ln>
        </p:spPr>
        <p:txBody>
          <a:bodyPr wrap="square" lIns="0" tIns="0" rIns="0" bIns="0" rtlCol="0"/>
          <a:lstStyle/>
          <a:p>
            <a:endParaRPr/>
          </a:p>
        </p:txBody>
      </p:sp>
      <p:sp>
        <p:nvSpPr>
          <p:cNvPr id="5" name="object 5"/>
          <p:cNvSpPr txBox="1"/>
          <p:nvPr/>
        </p:nvSpPr>
        <p:spPr>
          <a:xfrm>
            <a:off x="457622" y="4089930"/>
            <a:ext cx="231775" cy="513715"/>
          </a:xfrm>
          <a:prstGeom prst="rect">
            <a:avLst/>
          </a:prstGeom>
        </p:spPr>
        <p:txBody>
          <a:bodyPr vert="horz" wrap="square" lIns="0" tIns="12700" rIns="0" bIns="0" rtlCol="0">
            <a:spAutoFit/>
          </a:bodyPr>
          <a:lstStyle/>
          <a:p>
            <a:pPr marL="12700">
              <a:lnSpc>
                <a:spcPct val="100000"/>
              </a:lnSpc>
              <a:spcBef>
                <a:spcPts val="100"/>
              </a:spcBef>
            </a:pPr>
            <a:r>
              <a:rPr sz="3200" i="1" dirty="0">
                <a:solidFill>
                  <a:srgbClr val="FFFFFF"/>
                </a:solidFill>
                <a:latin typeface="Calibri"/>
                <a:cs typeface="Calibri"/>
              </a:rPr>
              <a:t>4</a:t>
            </a:r>
            <a:endParaRPr sz="3200">
              <a:latin typeface="Calibri"/>
              <a:cs typeface="Calibri"/>
            </a:endParaRPr>
          </a:p>
        </p:txBody>
      </p:sp>
      <p:sp>
        <p:nvSpPr>
          <p:cNvPr id="3" name="object 3"/>
          <p:cNvSpPr txBox="1">
            <a:spLocks noGrp="1"/>
          </p:cNvSpPr>
          <p:nvPr>
            <p:ph type="title"/>
          </p:nvPr>
        </p:nvSpPr>
        <p:spPr>
          <a:xfrm>
            <a:off x="1255300" y="3926069"/>
            <a:ext cx="1951355" cy="1010285"/>
          </a:xfrm>
          <a:prstGeom prst="rect">
            <a:avLst/>
          </a:prstGeom>
        </p:spPr>
        <p:txBody>
          <a:bodyPr vert="horz" wrap="square" lIns="0" tIns="4445" rIns="0" bIns="0" rtlCol="0">
            <a:spAutoFit/>
          </a:bodyPr>
          <a:lstStyle/>
          <a:p>
            <a:pPr marL="12700" marR="5080">
              <a:lnSpc>
                <a:spcPts val="3960"/>
              </a:lnSpc>
              <a:spcBef>
                <a:spcPts val="35"/>
              </a:spcBef>
            </a:pPr>
            <a:r>
              <a:rPr sz="3150" i="1" spc="-185" dirty="0">
                <a:solidFill>
                  <a:srgbClr val="FFFFFF"/>
                </a:solidFill>
                <a:latin typeface="Arial"/>
                <a:cs typeface="Arial"/>
              </a:rPr>
              <a:t>New</a:t>
            </a:r>
            <a:r>
              <a:rPr sz="3150" i="1" spc="-20" dirty="0">
                <a:solidFill>
                  <a:srgbClr val="FFFFFF"/>
                </a:solidFill>
                <a:latin typeface="Arial"/>
                <a:cs typeface="Arial"/>
              </a:rPr>
              <a:t> </a:t>
            </a:r>
            <a:r>
              <a:rPr sz="3150" i="1" spc="-190" dirty="0">
                <a:solidFill>
                  <a:srgbClr val="FFFFFF"/>
                </a:solidFill>
                <a:latin typeface="Arial"/>
                <a:cs typeface="Arial"/>
              </a:rPr>
              <a:t>Digital </a:t>
            </a:r>
            <a:r>
              <a:rPr sz="3150" i="1" spc="-40" dirty="0">
                <a:solidFill>
                  <a:srgbClr val="FFFFFF"/>
                </a:solidFill>
                <a:latin typeface="Arial"/>
                <a:cs typeface="Arial"/>
              </a:rPr>
              <a:t>Divide</a:t>
            </a:r>
            <a:endParaRPr sz="315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915915" y="765048"/>
            <a:ext cx="7633970" cy="3749040"/>
            <a:chOff x="915915" y="765048"/>
            <a:chExt cx="7633970" cy="3749040"/>
          </a:xfrm>
        </p:grpSpPr>
        <p:sp>
          <p:nvSpPr>
            <p:cNvPr id="3" name="object 3"/>
            <p:cNvSpPr/>
            <p:nvPr/>
          </p:nvSpPr>
          <p:spPr>
            <a:xfrm>
              <a:off x="915915" y="765048"/>
              <a:ext cx="7633970" cy="3743325"/>
            </a:xfrm>
            <a:custGeom>
              <a:avLst/>
              <a:gdLst/>
              <a:ahLst/>
              <a:cxnLst/>
              <a:rect l="l" t="t" r="r" b="b"/>
              <a:pathLst>
                <a:path w="7633970" h="3743325">
                  <a:moveTo>
                    <a:pt x="7633728" y="0"/>
                  </a:moveTo>
                  <a:lnTo>
                    <a:pt x="7088136" y="117348"/>
                  </a:lnTo>
                  <a:lnTo>
                    <a:pt x="5996952" y="275844"/>
                  </a:lnTo>
                  <a:lnTo>
                    <a:pt x="5452884" y="432816"/>
                  </a:lnTo>
                  <a:lnTo>
                    <a:pt x="4907292" y="551688"/>
                  </a:lnTo>
                  <a:lnTo>
                    <a:pt x="4361687" y="669036"/>
                  </a:lnTo>
                  <a:lnTo>
                    <a:pt x="2726448" y="787908"/>
                  </a:lnTo>
                  <a:lnTo>
                    <a:pt x="2180843" y="944880"/>
                  </a:lnTo>
                  <a:lnTo>
                    <a:pt x="1636776" y="1103376"/>
                  </a:lnTo>
                  <a:lnTo>
                    <a:pt x="1091196" y="1260348"/>
                  </a:lnTo>
                  <a:lnTo>
                    <a:pt x="0" y="1970532"/>
                  </a:lnTo>
                  <a:lnTo>
                    <a:pt x="0" y="3742944"/>
                  </a:lnTo>
                  <a:lnTo>
                    <a:pt x="7633728" y="3742944"/>
                  </a:lnTo>
                  <a:lnTo>
                    <a:pt x="7633728" y="0"/>
                  </a:lnTo>
                  <a:close/>
                </a:path>
              </a:pathLst>
            </a:custGeom>
            <a:solidFill>
              <a:srgbClr val="D4E2FF"/>
            </a:solidFill>
          </p:spPr>
          <p:txBody>
            <a:bodyPr wrap="square" lIns="0" tIns="0" rIns="0" bIns="0" rtlCol="0"/>
            <a:lstStyle/>
            <a:p>
              <a:endParaRPr/>
            </a:p>
          </p:txBody>
        </p:sp>
        <p:sp>
          <p:nvSpPr>
            <p:cNvPr id="4" name="object 4"/>
            <p:cNvSpPr/>
            <p:nvPr/>
          </p:nvSpPr>
          <p:spPr>
            <a:xfrm>
              <a:off x="915924" y="4507992"/>
              <a:ext cx="7633970" cy="0"/>
            </a:xfrm>
            <a:custGeom>
              <a:avLst/>
              <a:gdLst/>
              <a:ahLst/>
              <a:cxnLst/>
              <a:rect l="l" t="t" r="r" b="b"/>
              <a:pathLst>
                <a:path w="7633970">
                  <a:moveTo>
                    <a:pt x="0" y="0"/>
                  </a:moveTo>
                  <a:lnTo>
                    <a:pt x="7633716" y="0"/>
                  </a:lnTo>
                </a:path>
              </a:pathLst>
            </a:custGeom>
            <a:ln w="12192">
              <a:solidFill>
                <a:srgbClr val="000000"/>
              </a:solidFill>
            </a:ln>
          </p:spPr>
          <p:txBody>
            <a:bodyPr wrap="square" lIns="0" tIns="0" rIns="0" bIns="0" rtlCol="0"/>
            <a:lstStyle/>
            <a:p>
              <a:endParaRPr/>
            </a:p>
          </p:txBody>
        </p:sp>
      </p:grpSp>
      <p:sp>
        <p:nvSpPr>
          <p:cNvPr id="16" name="object 16"/>
          <p:cNvSpPr txBox="1">
            <a:spLocks noGrp="1"/>
          </p:cNvSpPr>
          <p:nvPr>
            <p:ph type="title"/>
          </p:nvPr>
        </p:nvSpPr>
        <p:spPr>
          <a:xfrm>
            <a:off x="1134498" y="422179"/>
            <a:ext cx="5062855" cy="787400"/>
          </a:xfrm>
          <a:prstGeom prst="rect">
            <a:avLst/>
          </a:prstGeom>
        </p:spPr>
        <p:txBody>
          <a:bodyPr vert="horz" wrap="square" lIns="0" tIns="12065" rIns="0" bIns="0" rtlCol="0">
            <a:spAutoFit/>
          </a:bodyPr>
          <a:lstStyle/>
          <a:p>
            <a:pPr marL="12700" marR="5080">
              <a:lnSpc>
                <a:spcPct val="100000"/>
              </a:lnSpc>
              <a:spcBef>
                <a:spcPts val="95"/>
              </a:spcBef>
            </a:pPr>
            <a:r>
              <a:rPr sz="2500" spc="-120" dirty="0">
                <a:solidFill>
                  <a:srgbClr val="585858"/>
                </a:solidFill>
              </a:rPr>
              <a:t>Virtually</a:t>
            </a:r>
            <a:r>
              <a:rPr sz="2500" spc="-45" dirty="0">
                <a:solidFill>
                  <a:srgbClr val="585858"/>
                </a:solidFill>
              </a:rPr>
              <a:t> </a:t>
            </a:r>
            <a:r>
              <a:rPr sz="2500" spc="-80" dirty="0">
                <a:solidFill>
                  <a:srgbClr val="585858"/>
                </a:solidFill>
              </a:rPr>
              <a:t>all</a:t>
            </a:r>
            <a:r>
              <a:rPr sz="2500" spc="-45" dirty="0">
                <a:solidFill>
                  <a:srgbClr val="585858"/>
                </a:solidFill>
              </a:rPr>
              <a:t> </a:t>
            </a:r>
            <a:r>
              <a:rPr sz="2500" spc="-120" dirty="0">
                <a:solidFill>
                  <a:srgbClr val="585858"/>
                </a:solidFill>
              </a:rPr>
              <a:t>of</a:t>
            </a:r>
            <a:r>
              <a:rPr sz="2500" spc="-40" dirty="0">
                <a:solidFill>
                  <a:srgbClr val="585858"/>
                </a:solidFill>
              </a:rPr>
              <a:t> </a:t>
            </a:r>
            <a:r>
              <a:rPr sz="2500" dirty="0">
                <a:solidFill>
                  <a:srgbClr val="585858"/>
                </a:solidFill>
              </a:rPr>
              <a:t>U.S.</a:t>
            </a:r>
            <a:r>
              <a:rPr sz="2500" spc="-45" dirty="0">
                <a:solidFill>
                  <a:srgbClr val="585858"/>
                </a:solidFill>
              </a:rPr>
              <a:t> </a:t>
            </a:r>
            <a:r>
              <a:rPr sz="2500" spc="-110" dirty="0">
                <a:solidFill>
                  <a:srgbClr val="585858"/>
                </a:solidFill>
              </a:rPr>
              <a:t>adolescents</a:t>
            </a:r>
            <a:r>
              <a:rPr sz="2500" spc="-40" dirty="0">
                <a:solidFill>
                  <a:srgbClr val="585858"/>
                </a:solidFill>
              </a:rPr>
              <a:t> </a:t>
            </a:r>
            <a:r>
              <a:rPr sz="2500" spc="-65" dirty="0">
                <a:solidFill>
                  <a:srgbClr val="585858"/>
                </a:solidFill>
              </a:rPr>
              <a:t>now have</a:t>
            </a:r>
            <a:r>
              <a:rPr sz="2500" spc="-55" dirty="0">
                <a:solidFill>
                  <a:srgbClr val="585858"/>
                </a:solidFill>
              </a:rPr>
              <a:t> </a:t>
            </a:r>
            <a:r>
              <a:rPr sz="2500" spc="-95" dirty="0">
                <a:solidFill>
                  <a:srgbClr val="585858"/>
                </a:solidFill>
              </a:rPr>
              <a:t>access</a:t>
            </a:r>
            <a:r>
              <a:rPr sz="2500" spc="-55" dirty="0">
                <a:solidFill>
                  <a:srgbClr val="585858"/>
                </a:solidFill>
              </a:rPr>
              <a:t> </a:t>
            </a:r>
            <a:r>
              <a:rPr sz="2500" spc="-110" dirty="0">
                <a:solidFill>
                  <a:srgbClr val="585858"/>
                </a:solidFill>
              </a:rPr>
              <a:t>to</a:t>
            </a:r>
            <a:r>
              <a:rPr sz="2500" spc="-50" dirty="0">
                <a:solidFill>
                  <a:srgbClr val="585858"/>
                </a:solidFill>
              </a:rPr>
              <a:t> </a:t>
            </a:r>
            <a:r>
              <a:rPr sz="2500" dirty="0">
                <a:solidFill>
                  <a:srgbClr val="585858"/>
                </a:solidFill>
              </a:rPr>
              <a:t>a</a:t>
            </a:r>
            <a:r>
              <a:rPr sz="2500" spc="-55" dirty="0">
                <a:solidFill>
                  <a:srgbClr val="585858"/>
                </a:solidFill>
              </a:rPr>
              <a:t> </a:t>
            </a:r>
            <a:r>
              <a:rPr sz="2500" spc="-114" dirty="0">
                <a:solidFill>
                  <a:srgbClr val="585858"/>
                </a:solidFill>
              </a:rPr>
              <a:t>mobile</a:t>
            </a:r>
            <a:r>
              <a:rPr sz="2500" spc="-55" dirty="0">
                <a:solidFill>
                  <a:srgbClr val="585858"/>
                </a:solidFill>
              </a:rPr>
              <a:t> </a:t>
            </a:r>
            <a:r>
              <a:rPr sz="2500" spc="-10" dirty="0">
                <a:solidFill>
                  <a:srgbClr val="585858"/>
                </a:solidFill>
              </a:rPr>
              <a:t>phone</a:t>
            </a:r>
            <a:endParaRPr sz="2500" dirty="0"/>
          </a:p>
        </p:txBody>
      </p:sp>
      <p:sp>
        <p:nvSpPr>
          <p:cNvPr id="21" name="object 21"/>
          <p:cNvSpPr txBox="1"/>
          <p:nvPr/>
        </p:nvSpPr>
        <p:spPr>
          <a:xfrm>
            <a:off x="2779776" y="2572511"/>
            <a:ext cx="5535295" cy="1748155"/>
          </a:xfrm>
          <a:prstGeom prst="rect">
            <a:avLst/>
          </a:prstGeom>
          <a:solidFill>
            <a:srgbClr val="F1F1F1"/>
          </a:solidFill>
        </p:spPr>
        <p:txBody>
          <a:bodyPr vert="horz" wrap="square" lIns="0" tIns="3810" rIns="0" bIns="0" rtlCol="0">
            <a:spAutoFit/>
          </a:bodyPr>
          <a:lstStyle/>
          <a:p>
            <a:pPr>
              <a:lnSpc>
                <a:spcPct val="100000"/>
              </a:lnSpc>
              <a:spcBef>
                <a:spcPts val="30"/>
              </a:spcBef>
            </a:pPr>
            <a:endParaRPr sz="2000" dirty="0">
              <a:latin typeface="Times New Roman"/>
              <a:cs typeface="Times New Roman"/>
            </a:endParaRPr>
          </a:p>
          <a:p>
            <a:pPr marL="90805">
              <a:lnSpc>
                <a:spcPct val="100000"/>
              </a:lnSpc>
              <a:tabLst>
                <a:tab pos="2739390" algn="l"/>
                <a:tab pos="5210175" algn="l"/>
              </a:tabLst>
            </a:pPr>
            <a:r>
              <a:rPr sz="1900" dirty="0">
                <a:solidFill>
                  <a:srgbClr val="585858"/>
                </a:solidFill>
                <a:latin typeface="Arial"/>
                <a:cs typeface="Arial"/>
              </a:rPr>
              <a:t>Teens,</a:t>
            </a:r>
            <a:r>
              <a:rPr sz="1900" spc="-35" dirty="0">
                <a:solidFill>
                  <a:srgbClr val="585858"/>
                </a:solidFill>
                <a:latin typeface="Arial"/>
                <a:cs typeface="Arial"/>
              </a:rPr>
              <a:t> </a:t>
            </a:r>
            <a:r>
              <a:rPr sz="1900" spc="-20" dirty="0">
                <a:solidFill>
                  <a:srgbClr val="585858"/>
                </a:solidFill>
                <a:latin typeface="Arial"/>
                <a:cs typeface="Arial"/>
              </a:rPr>
              <a:t>spend</a:t>
            </a:r>
            <a:r>
              <a:rPr sz="1900" spc="-155" dirty="0">
                <a:solidFill>
                  <a:srgbClr val="585858"/>
                </a:solidFill>
                <a:latin typeface="Arial"/>
                <a:cs typeface="Arial"/>
              </a:rPr>
              <a:t> </a:t>
            </a:r>
            <a:r>
              <a:rPr sz="1900" b="1" dirty="0">
                <a:solidFill>
                  <a:srgbClr val="FF0000"/>
                </a:solidFill>
                <a:latin typeface="Arial"/>
                <a:cs typeface="Arial"/>
              </a:rPr>
              <a:t>7.5</a:t>
            </a:r>
            <a:r>
              <a:rPr sz="1900" b="1" spc="-25" dirty="0">
                <a:solidFill>
                  <a:srgbClr val="FF0000"/>
                </a:solidFill>
                <a:latin typeface="Arial"/>
                <a:cs typeface="Arial"/>
              </a:rPr>
              <a:t> </a:t>
            </a:r>
            <a:r>
              <a:rPr sz="1900" b="1" spc="-10" dirty="0">
                <a:solidFill>
                  <a:srgbClr val="FF0000"/>
                </a:solidFill>
                <a:latin typeface="Arial"/>
                <a:cs typeface="Arial"/>
              </a:rPr>
              <a:t>hours</a:t>
            </a:r>
            <a:r>
              <a:rPr sz="1900" b="1" dirty="0">
                <a:solidFill>
                  <a:srgbClr val="FF0000"/>
                </a:solidFill>
                <a:latin typeface="Arial"/>
                <a:cs typeface="Arial"/>
              </a:rPr>
              <a:t>	</a:t>
            </a:r>
            <a:r>
              <a:rPr sz="1900" b="1" u="heavy" spc="-114" dirty="0">
                <a:solidFill>
                  <a:srgbClr val="585858"/>
                </a:solidFill>
                <a:uFill>
                  <a:solidFill>
                    <a:srgbClr val="585858"/>
                  </a:solidFill>
                </a:uFill>
                <a:latin typeface="Arial"/>
                <a:cs typeface="Arial"/>
              </a:rPr>
              <a:t>on</a:t>
            </a:r>
            <a:r>
              <a:rPr sz="1900" b="1" u="heavy" spc="-20" dirty="0">
                <a:solidFill>
                  <a:srgbClr val="585858"/>
                </a:solidFill>
                <a:uFill>
                  <a:solidFill>
                    <a:srgbClr val="585858"/>
                  </a:solidFill>
                </a:uFill>
                <a:latin typeface="Arial"/>
                <a:cs typeface="Arial"/>
              </a:rPr>
              <a:t> </a:t>
            </a:r>
            <a:r>
              <a:rPr sz="1900" b="1" u="heavy" spc="-65" dirty="0">
                <a:solidFill>
                  <a:srgbClr val="585858"/>
                </a:solidFill>
                <a:uFill>
                  <a:solidFill>
                    <a:srgbClr val="585858"/>
                  </a:solidFill>
                </a:uFill>
                <a:latin typeface="Arial"/>
                <a:cs typeface="Arial"/>
              </a:rPr>
              <a:t>media</a:t>
            </a:r>
            <a:r>
              <a:rPr sz="1900" b="1" u="heavy" spc="-35" dirty="0">
                <a:solidFill>
                  <a:srgbClr val="585858"/>
                </a:solidFill>
                <a:uFill>
                  <a:solidFill>
                    <a:srgbClr val="585858"/>
                  </a:solidFill>
                </a:uFill>
                <a:latin typeface="Arial"/>
                <a:cs typeface="Arial"/>
              </a:rPr>
              <a:t> </a:t>
            </a:r>
            <a:r>
              <a:rPr sz="1900" b="1" u="heavy" spc="-75" dirty="0">
                <a:solidFill>
                  <a:srgbClr val="585858"/>
                </a:solidFill>
                <a:uFill>
                  <a:solidFill>
                    <a:srgbClr val="585858"/>
                  </a:solidFill>
                </a:uFill>
                <a:latin typeface="Arial"/>
                <a:cs typeface="Arial"/>
              </a:rPr>
              <a:t>screen</a:t>
            </a:r>
            <a:r>
              <a:rPr sz="1900" b="1" u="heavy" spc="-25" dirty="0">
                <a:solidFill>
                  <a:srgbClr val="585858"/>
                </a:solidFill>
                <a:uFill>
                  <a:solidFill>
                    <a:srgbClr val="585858"/>
                  </a:solidFill>
                </a:uFill>
                <a:latin typeface="Arial"/>
                <a:cs typeface="Arial"/>
              </a:rPr>
              <a:t> </a:t>
            </a:r>
            <a:r>
              <a:rPr sz="1900" b="1" u="heavy" spc="-20" dirty="0">
                <a:solidFill>
                  <a:srgbClr val="585858"/>
                </a:solidFill>
                <a:uFill>
                  <a:solidFill>
                    <a:srgbClr val="585858"/>
                  </a:solidFill>
                </a:uFill>
                <a:latin typeface="Arial"/>
                <a:cs typeface="Arial"/>
              </a:rPr>
              <a:t>time</a:t>
            </a:r>
            <a:r>
              <a:rPr sz="1900" b="1" u="heavy" dirty="0">
                <a:solidFill>
                  <a:srgbClr val="585858"/>
                </a:solidFill>
                <a:uFill>
                  <a:solidFill>
                    <a:srgbClr val="585858"/>
                  </a:solidFill>
                </a:uFill>
                <a:latin typeface="Arial"/>
                <a:cs typeface="Arial"/>
              </a:rPr>
              <a:t>	</a:t>
            </a:r>
            <a:endParaRPr sz="1900" dirty="0">
              <a:latin typeface="Arial"/>
              <a:cs typeface="Arial"/>
            </a:endParaRPr>
          </a:p>
          <a:p>
            <a:pPr marL="151765">
              <a:lnSpc>
                <a:spcPts val="1939"/>
              </a:lnSpc>
              <a:spcBef>
                <a:spcPts val="450"/>
              </a:spcBef>
            </a:pPr>
            <a:r>
              <a:rPr sz="1700" dirty="0">
                <a:solidFill>
                  <a:srgbClr val="7E7E7E"/>
                </a:solidFill>
                <a:latin typeface="Arial"/>
                <a:cs typeface="Arial"/>
              </a:rPr>
              <a:t>-</a:t>
            </a:r>
            <a:r>
              <a:rPr sz="1700" spc="-55" dirty="0">
                <a:solidFill>
                  <a:srgbClr val="7E7E7E"/>
                </a:solidFill>
                <a:latin typeface="Arial"/>
                <a:cs typeface="Arial"/>
              </a:rPr>
              <a:t> </a:t>
            </a:r>
            <a:r>
              <a:rPr sz="1700" dirty="0">
                <a:solidFill>
                  <a:srgbClr val="7E7E7E"/>
                </a:solidFill>
                <a:latin typeface="Arial"/>
                <a:cs typeface="Arial"/>
              </a:rPr>
              <a:t>Teens</a:t>
            </a:r>
            <a:r>
              <a:rPr sz="1700" spc="-10" dirty="0">
                <a:solidFill>
                  <a:srgbClr val="7E7E7E"/>
                </a:solidFill>
                <a:latin typeface="Arial"/>
                <a:cs typeface="Arial"/>
              </a:rPr>
              <a:t> </a:t>
            </a:r>
            <a:r>
              <a:rPr sz="1700" dirty="0">
                <a:solidFill>
                  <a:srgbClr val="7E7E7E"/>
                </a:solidFill>
                <a:latin typeface="Arial"/>
                <a:cs typeface="Arial"/>
              </a:rPr>
              <a:t>in</a:t>
            </a:r>
            <a:r>
              <a:rPr sz="1700" spc="-5" dirty="0">
                <a:solidFill>
                  <a:srgbClr val="7E7E7E"/>
                </a:solidFill>
                <a:latin typeface="Arial"/>
                <a:cs typeface="Arial"/>
              </a:rPr>
              <a:t> </a:t>
            </a:r>
            <a:r>
              <a:rPr sz="1700" spc="-60" dirty="0">
                <a:solidFill>
                  <a:srgbClr val="7E7E7E"/>
                </a:solidFill>
                <a:latin typeface="Arial"/>
                <a:cs typeface="Arial"/>
              </a:rPr>
              <a:t>low-</a:t>
            </a:r>
            <a:r>
              <a:rPr sz="1700" dirty="0">
                <a:solidFill>
                  <a:srgbClr val="7E7E7E"/>
                </a:solidFill>
                <a:latin typeface="Arial"/>
                <a:cs typeface="Arial"/>
              </a:rPr>
              <a:t>income</a:t>
            </a:r>
            <a:r>
              <a:rPr sz="1700" spc="-10" dirty="0">
                <a:solidFill>
                  <a:srgbClr val="7E7E7E"/>
                </a:solidFill>
                <a:latin typeface="Arial"/>
                <a:cs typeface="Arial"/>
              </a:rPr>
              <a:t> </a:t>
            </a:r>
            <a:r>
              <a:rPr sz="1700" dirty="0">
                <a:solidFill>
                  <a:srgbClr val="7E7E7E"/>
                </a:solidFill>
                <a:latin typeface="Arial"/>
                <a:cs typeface="Arial"/>
              </a:rPr>
              <a:t>households</a:t>
            </a:r>
            <a:r>
              <a:rPr sz="1700" spc="-5" dirty="0">
                <a:solidFill>
                  <a:srgbClr val="7E7E7E"/>
                </a:solidFill>
                <a:latin typeface="Arial"/>
                <a:cs typeface="Arial"/>
              </a:rPr>
              <a:t> </a:t>
            </a:r>
            <a:r>
              <a:rPr sz="1700" dirty="0">
                <a:solidFill>
                  <a:srgbClr val="7E7E7E"/>
                </a:solidFill>
                <a:latin typeface="Arial"/>
                <a:cs typeface="Arial"/>
              </a:rPr>
              <a:t>spend,</a:t>
            </a:r>
            <a:r>
              <a:rPr sz="1700" spc="-10" dirty="0">
                <a:solidFill>
                  <a:srgbClr val="7E7E7E"/>
                </a:solidFill>
                <a:latin typeface="Arial"/>
                <a:cs typeface="Arial"/>
              </a:rPr>
              <a:t> </a:t>
            </a:r>
            <a:r>
              <a:rPr sz="1700" dirty="0">
                <a:solidFill>
                  <a:srgbClr val="7E7E7E"/>
                </a:solidFill>
                <a:latin typeface="Arial"/>
                <a:cs typeface="Arial"/>
              </a:rPr>
              <a:t>on</a:t>
            </a:r>
            <a:r>
              <a:rPr sz="1700" spc="-5" dirty="0">
                <a:solidFill>
                  <a:srgbClr val="7E7E7E"/>
                </a:solidFill>
                <a:latin typeface="Arial"/>
                <a:cs typeface="Arial"/>
              </a:rPr>
              <a:t> </a:t>
            </a:r>
            <a:r>
              <a:rPr sz="1700" spc="-10" dirty="0">
                <a:solidFill>
                  <a:srgbClr val="7E7E7E"/>
                </a:solidFill>
                <a:latin typeface="Arial"/>
                <a:cs typeface="Arial"/>
              </a:rPr>
              <a:t>average,</a:t>
            </a:r>
            <a:endParaRPr sz="1700" dirty="0">
              <a:latin typeface="Arial"/>
              <a:cs typeface="Arial"/>
            </a:endParaRPr>
          </a:p>
          <a:p>
            <a:pPr marL="90805">
              <a:lnSpc>
                <a:spcPts val="1939"/>
              </a:lnSpc>
            </a:pPr>
            <a:r>
              <a:rPr sz="1700" b="1" dirty="0">
                <a:solidFill>
                  <a:srgbClr val="FF0000"/>
                </a:solidFill>
                <a:latin typeface="Arial"/>
                <a:cs typeface="Arial"/>
              </a:rPr>
              <a:t>1.5</a:t>
            </a:r>
            <a:r>
              <a:rPr sz="1700" b="1" spc="-80" dirty="0">
                <a:solidFill>
                  <a:srgbClr val="FF0000"/>
                </a:solidFill>
                <a:latin typeface="Arial"/>
                <a:cs typeface="Arial"/>
              </a:rPr>
              <a:t> to</a:t>
            </a:r>
            <a:r>
              <a:rPr sz="1700" b="1" spc="-40" dirty="0">
                <a:solidFill>
                  <a:srgbClr val="FF0000"/>
                </a:solidFill>
                <a:latin typeface="Arial"/>
                <a:cs typeface="Arial"/>
              </a:rPr>
              <a:t> </a:t>
            </a:r>
            <a:r>
              <a:rPr sz="1700" b="1" dirty="0">
                <a:solidFill>
                  <a:srgbClr val="FF0000"/>
                </a:solidFill>
                <a:latin typeface="Arial"/>
                <a:cs typeface="Arial"/>
              </a:rPr>
              <a:t>3</a:t>
            </a:r>
            <a:r>
              <a:rPr sz="1700" b="1" spc="110" dirty="0">
                <a:solidFill>
                  <a:srgbClr val="FF0000"/>
                </a:solidFill>
                <a:latin typeface="Arial"/>
                <a:cs typeface="Arial"/>
              </a:rPr>
              <a:t> </a:t>
            </a:r>
            <a:r>
              <a:rPr sz="1700" b="1" spc="-20" dirty="0">
                <a:solidFill>
                  <a:srgbClr val="FF0000"/>
                </a:solidFill>
                <a:latin typeface="Arial"/>
                <a:cs typeface="Arial"/>
              </a:rPr>
              <a:t>hrs</a:t>
            </a:r>
            <a:r>
              <a:rPr sz="1700" b="1" spc="195" dirty="0">
                <a:solidFill>
                  <a:srgbClr val="FF0000"/>
                </a:solidFill>
                <a:latin typeface="Arial"/>
                <a:cs typeface="Arial"/>
              </a:rPr>
              <a:t> </a:t>
            </a:r>
            <a:r>
              <a:rPr sz="1700" b="1" spc="-10" dirty="0">
                <a:solidFill>
                  <a:srgbClr val="FF0000"/>
                </a:solidFill>
                <a:latin typeface="Arial"/>
                <a:cs typeface="Arial"/>
              </a:rPr>
              <a:t>more</a:t>
            </a:r>
            <a:r>
              <a:rPr sz="1700" b="1" spc="185" dirty="0">
                <a:solidFill>
                  <a:srgbClr val="FF0000"/>
                </a:solidFill>
                <a:latin typeface="Arial"/>
                <a:cs typeface="Arial"/>
              </a:rPr>
              <a:t> </a:t>
            </a:r>
            <a:r>
              <a:rPr sz="1700" dirty="0">
                <a:solidFill>
                  <a:srgbClr val="7E7E7E"/>
                </a:solidFill>
                <a:latin typeface="Arial"/>
                <a:cs typeface="Arial"/>
              </a:rPr>
              <a:t>per</a:t>
            </a:r>
            <a:r>
              <a:rPr sz="1700" spc="-60" dirty="0">
                <a:solidFill>
                  <a:srgbClr val="7E7E7E"/>
                </a:solidFill>
                <a:latin typeface="Arial"/>
                <a:cs typeface="Arial"/>
              </a:rPr>
              <a:t> </a:t>
            </a:r>
            <a:r>
              <a:rPr sz="1700" dirty="0">
                <a:solidFill>
                  <a:srgbClr val="7E7E7E"/>
                </a:solidFill>
                <a:latin typeface="Arial"/>
                <a:cs typeface="Arial"/>
              </a:rPr>
              <a:t>day</a:t>
            </a:r>
            <a:r>
              <a:rPr sz="1700" spc="-60" dirty="0">
                <a:solidFill>
                  <a:srgbClr val="7E7E7E"/>
                </a:solidFill>
                <a:latin typeface="Arial"/>
                <a:cs typeface="Arial"/>
              </a:rPr>
              <a:t> </a:t>
            </a:r>
            <a:r>
              <a:rPr sz="1700" dirty="0">
                <a:solidFill>
                  <a:srgbClr val="7E7E7E"/>
                </a:solidFill>
                <a:latin typeface="Arial"/>
                <a:cs typeface="Arial"/>
              </a:rPr>
              <a:t>on</a:t>
            </a:r>
            <a:r>
              <a:rPr sz="1700" spc="-55" dirty="0">
                <a:solidFill>
                  <a:srgbClr val="7E7E7E"/>
                </a:solidFill>
                <a:latin typeface="Arial"/>
                <a:cs typeface="Arial"/>
              </a:rPr>
              <a:t> </a:t>
            </a:r>
            <a:r>
              <a:rPr sz="1700" spc="-10" dirty="0">
                <a:solidFill>
                  <a:srgbClr val="7E7E7E"/>
                </a:solidFill>
                <a:latin typeface="Arial"/>
                <a:cs typeface="Arial"/>
              </a:rPr>
              <a:t>screens</a:t>
            </a:r>
            <a:endParaRPr sz="1700" dirty="0">
              <a:latin typeface="Arial"/>
              <a:cs typeface="Arial"/>
            </a:endParaRPr>
          </a:p>
          <a:p>
            <a:pPr marL="90805">
              <a:lnSpc>
                <a:spcPct val="100000"/>
              </a:lnSpc>
              <a:spcBef>
                <a:spcPts val="1685"/>
              </a:spcBef>
            </a:pPr>
            <a:r>
              <a:rPr sz="1300" dirty="0">
                <a:solidFill>
                  <a:srgbClr val="7E7E7E"/>
                </a:solidFill>
                <a:latin typeface="Arial"/>
                <a:cs typeface="Arial"/>
              </a:rPr>
              <a:t>Odgers</a:t>
            </a:r>
            <a:r>
              <a:rPr sz="1300" spc="-55" dirty="0">
                <a:solidFill>
                  <a:srgbClr val="7E7E7E"/>
                </a:solidFill>
                <a:latin typeface="Arial"/>
                <a:cs typeface="Arial"/>
              </a:rPr>
              <a:t> </a:t>
            </a:r>
            <a:r>
              <a:rPr sz="1300" dirty="0">
                <a:solidFill>
                  <a:srgbClr val="7E7E7E"/>
                </a:solidFill>
                <a:latin typeface="Arial"/>
                <a:cs typeface="Arial"/>
              </a:rPr>
              <a:t>&amp;</a:t>
            </a:r>
            <a:r>
              <a:rPr sz="1300" spc="-55" dirty="0">
                <a:solidFill>
                  <a:srgbClr val="7E7E7E"/>
                </a:solidFill>
                <a:latin typeface="Arial"/>
                <a:cs typeface="Arial"/>
              </a:rPr>
              <a:t> </a:t>
            </a:r>
            <a:r>
              <a:rPr sz="1300" dirty="0">
                <a:solidFill>
                  <a:srgbClr val="7E7E7E"/>
                </a:solidFill>
                <a:latin typeface="Arial"/>
                <a:cs typeface="Arial"/>
              </a:rPr>
              <a:t>Robb,</a:t>
            </a:r>
            <a:r>
              <a:rPr sz="1300" spc="-50" dirty="0">
                <a:solidFill>
                  <a:srgbClr val="7E7E7E"/>
                </a:solidFill>
                <a:latin typeface="Arial"/>
                <a:cs typeface="Arial"/>
              </a:rPr>
              <a:t> </a:t>
            </a:r>
            <a:r>
              <a:rPr sz="1300" dirty="0">
                <a:solidFill>
                  <a:srgbClr val="7E7E7E"/>
                </a:solidFill>
                <a:latin typeface="Arial"/>
                <a:cs typeface="Arial"/>
              </a:rPr>
              <a:t>2020;</a:t>
            </a:r>
            <a:r>
              <a:rPr sz="1300" spc="-55" dirty="0">
                <a:solidFill>
                  <a:srgbClr val="7E7E7E"/>
                </a:solidFill>
                <a:latin typeface="Arial"/>
                <a:cs typeface="Arial"/>
              </a:rPr>
              <a:t> </a:t>
            </a:r>
            <a:r>
              <a:rPr sz="1300" dirty="0">
                <a:solidFill>
                  <a:srgbClr val="7E7E7E"/>
                </a:solidFill>
                <a:latin typeface="Arial"/>
                <a:cs typeface="Arial"/>
              </a:rPr>
              <a:t>Common</a:t>
            </a:r>
            <a:r>
              <a:rPr sz="1300" spc="-50" dirty="0">
                <a:solidFill>
                  <a:srgbClr val="7E7E7E"/>
                </a:solidFill>
                <a:latin typeface="Arial"/>
                <a:cs typeface="Arial"/>
              </a:rPr>
              <a:t> </a:t>
            </a:r>
            <a:r>
              <a:rPr sz="1300" dirty="0">
                <a:solidFill>
                  <a:srgbClr val="7E7E7E"/>
                </a:solidFill>
                <a:latin typeface="Arial"/>
                <a:cs typeface="Arial"/>
              </a:rPr>
              <a:t>Sense</a:t>
            </a:r>
            <a:r>
              <a:rPr sz="1300" spc="-55" dirty="0">
                <a:solidFill>
                  <a:srgbClr val="7E7E7E"/>
                </a:solidFill>
                <a:latin typeface="Arial"/>
                <a:cs typeface="Arial"/>
              </a:rPr>
              <a:t> </a:t>
            </a:r>
            <a:r>
              <a:rPr sz="1300" dirty="0">
                <a:solidFill>
                  <a:srgbClr val="7E7E7E"/>
                </a:solidFill>
                <a:latin typeface="Arial"/>
                <a:cs typeface="Arial"/>
              </a:rPr>
              <a:t>Census,</a:t>
            </a:r>
            <a:r>
              <a:rPr sz="1300" spc="-50" dirty="0">
                <a:solidFill>
                  <a:srgbClr val="7E7E7E"/>
                </a:solidFill>
                <a:latin typeface="Arial"/>
                <a:cs typeface="Arial"/>
              </a:rPr>
              <a:t> </a:t>
            </a:r>
            <a:r>
              <a:rPr sz="1300" dirty="0">
                <a:solidFill>
                  <a:srgbClr val="7E7E7E"/>
                </a:solidFill>
                <a:latin typeface="Arial"/>
                <a:cs typeface="Arial"/>
              </a:rPr>
              <a:t>2019;</a:t>
            </a:r>
            <a:r>
              <a:rPr sz="1300" spc="-55" dirty="0">
                <a:solidFill>
                  <a:srgbClr val="7E7E7E"/>
                </a:solidFill>
                <a:latin typeface="Arial"/>
                <a:cs typeface="Arial"/>
              </a:rPr>
              <a:t> </a:t>
            </a:r>
            <a:r>
              <a:rPr sz="1300" dirty="0">
                <a:solidFill>
                  <a:srgbClr val="7E7E7E"/>
                </a:solidFill>
                <a:latin typeface="Arial"/>
                <a:cs typeface="Arial"/>
              </a:rPr>
              <a:t>Pew</a:t>
            </a:r>
            <a:r>
              <a:rPr sz="1300" spc="-50" dirty="0">
                <a:solidFill>
                  <a:srgbClr val="7E7E7E"/>
                </a:solidFill>
                <a:latin typeface="Arial"/>
                <a:cs typeface="Arial"/>
              </a:rPr>
              <a:t> </a:t>
            </a:r>
            <a:r>
              <a:rPr sz="1300" spc="-20" dirty="0">
                <a:solidFill>
                  <a:srgbClr val="7E7E7E"/>
                </a:solidFill>
                <a:latin typeface="Arial"/>
                <a:cs typeface="Arial"/>
              </a:rPr>
              <a:t>2018</a:t>
            </a:r>
            <a:endParaRPr sz="1300" dirty="0">
              <a:latin typeface="Arial"/>
              <a:cs typeface="Arial"/>
            </a:endParaRPr>
          </a:p>
        </p:txBody>
      </p:sp>
      <p:sp>
        <p:nvSpPr>
          <p:cNvPr id="5" name="object 5">
            <a:extLst>
              <a:ext uri="{C183D7F6-B498-43B3-948B-1728B52AA6E4}">
                <adec:decorative xmlns:adec="http://schemas.microsoft.com/office/drawing/2017/decorative" val="1"/>
              </a:ext>
            </a:extLst>
          </p:cNvPr>
          <p:cNvSpPr txBox="1"/>
          <p:nvPr/>
        </p:nvSpPr>
        <p:spPr>
          <a:xfrm>
            <a:off x="309458" y="280272"/>
            <a:ext cx="407034" cy="4361180"/>
          </a:xfrm>
          <a:prstGeom prst="rect">
            <a:avLst/>
          </a:prstGeom>
        </p:spPr>
        <p:txBody>
          <a:bodyPr vert="horz" wrap="square" lIns="0" tIns="132080" rIns="0" bIns="0" rtlCol="0">
            <a:spAutoFit/>
          </a:bodyPr>
          <a:lstStyle/>
          <a:p>
            <a:pPr marR="5080" algn="r">
              <a:lnSpc>
                <a:spcPct val="100000"/>
              </a:lnSpc>
              <a:spcBef>
                <a:spcPts val="1040"/>
              </a:spcBef>
            </a:pPr>
            <a:r>
              <a:rPr sz="1800" spc="-25" dirty="0">
                <a:solidFill>
                  <a:srgbClr val="A6A6A6"/>
                </a:solidFill>
                <a:latin typeface="Arial"/>
                <a:cs typeface="Arial"/>
              </a:rPr>
              <a:t>100</a:t>
            </a:r>
            <a:endParaRPr sz="1800" dirty="0">
              <a:latin typeface="Arial"/>
              <a:cs typeface="Arial"/>
            </a:endParaRPr>
          </a:p>
          <a:p>
            <a:pPr marR="6350" algn="r">
              <a:lnSpc>
                <a:spcPct val="100000"/>
              </a:lnSpc>
              <a:spcBef>
                <a:spcPts val="944"/>
              </a:spcBef>
            </a:pPr>
            <a:r>
              <a:rPr sz="1800" spc="-25" dirty="0">
                <a:solidFill>
                  <a:srgbClr val="A6A6A6"/>
                </a:solidFill>
                <a:latin typeface="Arial"/>
                <a:cs typeface="Arial"/>
              </a:rPr>
              <a:t>90</a:t>
            </a:r>
            <a:endParaRPr sz="1800" dirty="0">
              <a:latin typeface="Arial"/>
              <a:cs typeface="Arial"/>
            </a:endParaRPr>
          </a:p>
          <a:p>
            <a:pPr marR="6350" algn="r">
              <a:lnSpc>
                <a:spcPct val="100000"/>
              </a:lnSpc>
              <a:spcBef>
                <a:spcPts val="945"/>
              </a:spcBef>
            </a:pPr>
            <a:r>
              <a:rPr sz="1800" spc="-25" dirty="0">
                <a:solidFill>
                  <a:srgbClr val="A6A6A6"/>
                </a:solidFill>
                <a:latin typeface="Arial"/>
                <a:cs typeface="Arial"/>
              </a:rPr>
              <a:t>80</a:t>
            </a:r>
            <a:endParaRPr sz="1800" dirty="0">
              <a:latin typeface="Arial"/>
              <a:cs typeface="Arial"/>
            </a:endParaRPr>
          </a:p>
          <a:p>
            <a:pPr marR="6350" algn="r">
              <a:lnSpc>
                <a:spcPct val="100000"/>
              </a:lnSpc>
              <a:spcBef>
                <a:spcPts val="940"/>
              </a:spcBef>
            </a:pPr>
            <a:r>
              <a:rPr sz="1800" spc="-25" dirty="0">
                <a:solidFill>
                  <a:srgbClr val="A6A6A6"/>
                </a:solidFill>
                <a:latin typeface="Arial"/>
                <a:cs typeface="Arial"/>
              </a:rPr>
              <a:t>70</a:t>
            </a:r>
            <a:endParaRPr sz="1800" dirty="0">
              <a:latin typeface="Arial"/>
              <a:cs typeface="Arial"/>
            </a:endParaRPr>
          </a:p>
          <a:p>
            <a:pPr marR="6350" algn="r">
              <a:lnSpc>
                <a:spcPct val="100000"/>
              </a:lnSpc>
              <a:spcBef>
                <a:spcPts val="944"/>
              </a:spcBef>
            </a:pPr>
            <a:r>
              <a:rPr sz="1800" spc="-25" dirty="0">
                <a:solidFill>
                  <a:srgbClr val="A6A6A6"/>
                </a:solidFill>
                <a:latin typeface="Arial"/>
                <a:cs typeface="Arial"/>
              </a:rPr>
              <a:t>60</a:t>
            </a:r>
            <a:endParaRPr sz="1800" dirty="0">
              <a:latin typeface="Arial"/>
              <a:cs typeface="Arial"/>
            </a:endParaRPr>
          </a:p>
          <a:p>
            <a:pPr marR="6350" algn="r">
              <a:lnSpc>
                <a:spcPct val="100000"/>
              </a:lnSpc>
              <a:spcBef>
                <a:spcPts val="945"/>
              </a:spcBef>
            </a:pPr>
            <a:r>
              <a:rPr sz="1800" spc="-25" dirty="0">
                <a:solidFill>
                  <a:srgbClr val="A6A6A6"/>
                </a:solidFill>
                <a:latin typeface="Arial"/>
                <a:cs typeface="Arial"/>
              </a:rPr>
              <a:t>50</a:t>
            </a:r>
            <a:endParaRPr sz="1800" dirty="0">
              <a:latin typeface="Arial"/>
              <a:cs typeface="Arial"/>
            </a:endParaRPr>
          </a:p>
          <a:p>
            <a:pPr marR="6350" algn="r">
              <a:lnSpc>
                <a:spcPct val="100000"/>
              </a:lnSpc>
              <a:spcBef>
                <a:spcPts val="940"/>
              </a:spcBef>
            </a:pPr>
            <a:r>
              <a:rPr sz="1800" spc="-25" dirty="0">
                <a:solidFill>
                  <a:srgbClr val="A6A6A6"/>
                </a:solidFill>
                <a:latin typeface="Arial"/>
                <a:cs typeface="Arial"/>
              </a:rPr>
              <a:t>40</a:t>
            </a:r>
            <a:endParaRPr sz="1800" dirty="0">
              <a:latin typeface="Arial"/>
              <a:cs typeface="Arial"/>
            </a:endParaRPr>
          </a:p>
          <a:p>
            <a:pPr marR="6350" algn="r">
              <a:lnSpc>
                <a:spcPct val="100000"/>
              </a:lnSpc>
              <a:spcBef>
                <a:spcPts val="944"/>
              </a:spcBef>
            </a:pPr>
            <a:r>
              <a:rPr sz="1800" spc="-25" dirty="0">
                <a:solidFill>
                  <a:srgbClr val="A6A6A6"/>
                </a:solidFill>
                <a:latin typeface="Arial"/>
                <a:cs typeface="Arial"/>
              </a:rPr>
              <a:t>30</a:t>
            </a:r>
            <a:endParaRPr sz="1800" dirty="0">
              <a:latin typeface="Arial"/>
              <a:cs typeface="Arial"/>
            </a:endParaRPr>
          </a:p>
          <a:p>
            <a:pPr marR="6350" algn="r">
              <a:lnSpc>
                <a:spcPct val="100000"/>
              </a:lnSpc>
              <a:spcBef>
                <a:spcPts val="940"/>
              </a:spcBef>
            </a:pPr>
            <a:r>
              <a:rPr sz="1800" spc="-25" dirty="0">
                <a:solidFill>
                  <a:srgbClr val="A6A6A6"/>
                </a:solidFill>
                <a:latin typeface="Arial"/>
                <a:cs typeface="Arial"/>
              </a:rPr>
              <a:t>20</a:t>
            </a:r>
            <a:endParaRPr sz="1800" dirty="0">
              <a:latin typeface="Arial"/>
              <a:cs typeface="Arial"/>
            </a:endParaRPr>
          </a:p>
          <a:p>
            <a:pPr marR="6350" algn="r">
              <a:lnSpc>
                <a:spcPct val="100000"/>
              </a:lnSpc>
              <a:spcBef>
                <a:spcPts val="944"/>
              </a:spcBef>
            </a:pPr>
            <a:r>
              <a:rPr sz="1800" spc="-25" dirty="0">
                <a:solidFill>
                  <a:srgbClr val="A6A6A6"/>
                </a:solidFill>
                <a:latin typeface="Arial"/>
                <a:cs typeface="Arial"/>
              </a:rPr>
              <a:t>10</a:t>
            </a:r>
            <a:endParaRPr sz="1800" dirty="0">
              <a:latin typeface="Arial"/>
              <a:cs typeface="Arial"/>
            </a:endParaRPr>
          </a:p>
          <a:p>
            <a:pPr marR="5080" algn="r">
              <a:lnSpc>
                <a:spcPct val="100000"/>
              </a:lnSpc>
              <a:spcBef>
                <a:spcPts val="944"/>
              </a:spcBef>
            </a:pPr>
            <a:r>
              <a:rPr sz="1800" dirty="0">
                <a:solidFill>
                  <a:srgbClr val="A6A6A6"/>
                </a:solidFill>
                <a:latin typeface="Arial"/>
                <a:cs typeface="Arial"/>
              </a:rPr>
              <a:t>0</a:t>
            </a:r>
            <a:endParaRPr sz="1800" dirty="0">
              <a:latin typeface="Arial"/>
              <a:cs typeface="Arial"/>
            </a:endParaRPr>
          </a:p>
        </p:txBody>
      </p:sp>
      <p:sp>
        <p:nvSpPr>
          <p:cNvPr id="6" name="object 6">
            <a:extLst>
              <a:ext uri="{C183D7F6-B498-43B3-948B-1728B52AA6E4}">
                <adec:decorative xmlns:adec="http://schemas.microsoft.com/office/drawing/2017/decorative" val="1"/>
              </a:ext>
            </a:extLst>
          </p:cNvPr>
          <p:cNvSpPr txBox="1"/>
          <p:nvPr/>
        </p:nvSpPr>
        <p:spPr>
          <a:xfrm>
            <a:off x="677792" y="4625865"/>
            <a:ext cx="478155" cy="269240"/>
          </a:xfrm>
          <a:prstGeom prst="rect">
            <a:avLst/>
          </a:prstGeom>
        </p:spPr>
        <p:txBody>
          <a:bodyPr vert="horz" wrap="square" lIns="0" tIns="12065" rIns="0" bIns="0" rtlCol="0">
            <a:spAutoFit/>
          </a:bodyPr>
          <a:lstStyle/>
          <a:p>
            <a:pPr marL="12700">
              <a:lnSpc>
                <a:spcPct val="100000"/>
              </a:lnSpc>
              <a:spcBef>
                <a:spcPts val="95"/>
              </a:spcBef>
            </a:pPr>
            <a:r>
              <a:rPr sz="1600" spc="-20" dirty="0">
                <a:solidFill>
                  <a:srgbClr val="A6A6A6"/>
                </a:solidFill>
                <a:latin typeface="Arial"/>
                <a:cs typeface="Arial"/>
              </a:rPr>
              <a:t>2004</a:t>
            </a:r>
            <a:endParaRPr sz="1600">
              <a:latin typeface="Arial"/>
              <a:cs typeface="Arial"/>
            </a:endParaRPr>
          </a:p>
        </p:txBody>
      </p:sp>
      <p:sp>
        <p:nvSpPr>
          <p:cNvPr id="7" name="object 7">
            <a:extLst>
              <a:ext uri="{C183D7F6-B498-43B3-948B-1728B52AA6E4}">
                <adec:decorative xmlns:adec="http://schemas.microsoft.com/office/drawing/2017/decorative" val="1"/>
              </a:ext>
            </a:extLst>
          </p:cNvPr>
          <p:cNvSpPr txBox="1"/>
          <p:nvPr/>
        </p:nvSpPr>
        <p:spPr>
          <a:xfrm>
            <a:off x="1235734" y="4642227"/>
            <a:ext cx="452755" cy="245745"/>
          </a:xfrm>
          <a:prstGeom prst="rect">
            <a:avLst/>
          </a:prstGeom>
        </p:spPr>
        <p:txBody>
          <a:bodyPr vert="horz" wrap="square" lIns="0" tIns="0" rIns="0" bIns="0" rtlCol="0">
            <a:spAutoFit/>
          </a:bodyPr>
          <a:lstStyle/>
          <a:p>
            <a:pPr>
              <a:lnSpc>
                <a:spcPts val="1885"/>
              </a:lnSpc>
            </a:pPr>
            <a:r>
              <a:rPr sz="1600" spc="-20" dirty="0">
                <a:solidFill>
                  <a:srgbClr val="A6A6A6"/>
                </a:solidFill>
                <a:latin typeface="Arial"/>
                <a:cs typeface="Arial"/>
              </a:rPr>
              <a:t>2005</a:t>
            </a:r>
            <a:endParaRPr sz="1600">
              <a:latin typeface="Arial"/>
              <a:cs typeface="Arial"/>
            </a:endParaRPr>
          </a:p>
        </p:txBody>
      </p:sp>
      <p:sp>
        <p:nvSpPr>
          <p:cNvPr id="8" name="object 8">
            <a:extLst>
              <a:ext uri="{C183D7F6-B498-43B3-948B-1728B52AA6E4}">
                <adec:decorative xmlns:adec="http://schemas.microsoft.com/office/drawing/2017/decorative" val="1"/>
              </a:ext>
            </a:extLst>
          </p:cNvPr>
          <p:cNvSpPr txBox="1"/>
          <p:nvPr/>
        </p:nvSpPr>
        <p:spPr>
          <a:xfrm>
            <a:off x="1768275" y="4625865"/>
            <a:ext cx="478155" cy="269240"/>
          </a:xfrm>
          <a:prstGeom prst="rect">
            <a:avLst/>
          </a:prstGeom>
        </p:spPr>
        <p:txBody>
          <a:bodyPr vert="horz" wrap="square" lIns="0" tIns="12065" rIns="0" bIns="0" rtlCol="0">
            <a:spAutoFit/>
          </a:bodyPr>
          <a:lstStyle/>
          <a:p>
            <a:pPr marL="12700">
              <a:lnSpc>
                <a:spcPct val="100000"/>
              </a:lnSpc>
              <a:spcBef>
                <a:spcPts val="95"/>
              </a:spcBef>
            </a:pPr>
            <a:r>
              <a:rPr sz="1600" spc="-20" dirty="0">
                <a:solidFill>
                  <a:srgbClr val="A6A6A6"/>
                </a:solidFill>
                <a:latin typeface="Arial"/>
                <a:cs typeface="Arial"/>
              </a:rPr>
              <a:t>2006</a:t>
            </a:r>
            <a:endParaRPr sz="1600">
              <a:latin typeface="Arial"/>
              <a:cs typeface="Arial"/>
            </a:endParaRPr>
          </a:p>
        </p:txBody>
      </p:sp>
      <p:sp>
        <p:nvSpPr>
          <p:cNvPr id="9" name="object 9">
            <a:extLst>
              <a:ext uri="{C183D7F6-B498-43B3-948B-1728B52AA6E4}">
                <adec:decorative xmlns:adec="http://schemas.microsoft.com/office/drawing/2017/decorative" val="1"/>
              </a:ext>
            </a:extLst>
          </p:cNvPr>
          <p:cNvSpPr txBox="1"/>
          <p:nvPr/>
        </p:nvSpPr>
        <p:spPr>
          <a:xfrm>
            <a:off x="2326217" y="4642227"/>
            <a:ext cx="452755" cy="245745"/>
          </a:xfrm>
          <a:prstGeom prst="rect">
            <a:avLst/>
          </a:prstGeom>
        </p:spPr>
        <p:txBody>
          <a:bodyPr vert="horz" wrap="square" lIns="0" tIns="0" rIns="0" bIns="0" rtlCol="0">
            <a:spAutoFit/>
          </a:bodyPr>
          <a:lstStyle/>
          <a:p>
            <a:pPr>
              <a:lnSpc>
                <a:spcPts val="1885"/>
              </a:lnSpc>
            </a:pPr>
            <a:r>
              <a:rPr sz="1600" spc="-20" dirty="0">
                <a:solidFill>
                  <a:srgbClr val="A6A6A6"/>
                </a:solidFill>
                <a:latin typeface="Arial"/>
                <a:cs typeface="Arial"/>
              </a:rPr>
              <a:t>2007</a:t>
            </a:r>
            <a:endParaRPr sz="1600">
              <a:latin typeface="Arial"/>
              <a:cs typeface="Arial"/>
            </a:endParaRPr>
          </a:p>
        </p:txBody>
      </p:sp>
      <p:sp>
        <p:nvSpPr>
          <p:cNvPr id="10" name="object 10">
            <a:extLst>
              <a:ext uri="{C183D7F6-B498-43B3-948B-1728B52AA6E4}">
                <adec:decorative xmlns:adec="http://schemas.microsoft.com/office/drawing/2017/decorative" val="1"/>
              </a:ext>
            </a:extLst>
          </p:cNvPr>
          <p:cNvSpPr txBox="1"/>
          <p:nvPr/>
        </p:nvSpPr>
        <p:spPr>
          <a:xfrm>
            <a:off x="3961941" y="4642227"/>
            <a:ext cx="452755" cy="245745"/>
          </a:xfrm>
          <a:prstGeom prst="rect">
            <a:avLst/>
          </a:prstGeom>
        </p:spPr>
        <p:txBody>
          <a:bodyPr vert="horz" wrap="square" lIns="0" tIns="0" rIns="0" bIns="0" rtlCol="0">
            <a:spAutoFit/>
          </a:bodyPr>
          <a:lstStyle/>
          <a:p>
            <a:pPr>
              <a:lnSpc>
                <a:spcPts val="1885"/>
              </a:lnSpc>
            </a:pPr>
            <a:r>
              <a:rPr sz="1600" spc="-20" dirty="0">
                <a:solidFill>
                  <a:srgbClr val="A6A6A6"/>
                </a:solidFill>
                <a:latin typeface="Arial"/>
                <a:cs typeface="Arial"/>
              </a:rPr>
              <a:t>2010</a:t>
            </a:r>
            <a:endParaRPr sz="1600">
              <a:latin typeface="Arial"/>
              <a:cs typeface="Arial"/>
            </a:endParaRPr>
          </a:p>
        </p:txBody>
      </p:sp>
      <p:sp>
        <p:nvSpPr>
          <p:cNvPr id="11" name="object 11">
            <a:extLst>
              <a:ext uri="{C183D7F6-B498-43B3-948B-1728B52AA6E4}">
                <adec:decorative xmlns:adec="http://schemas.microsoft.com/office/drawing/2017/decorative" val="1"/>
              </a:ext>
            </a:extLst>
          </p:cNvPr>
          <p:cNvSpPr txBox="1"/>
          <p:nvPr/>
        </p:nvSpPr>
        <p:spPr>
          <a:xfrm>
            <a:off x="5597666" y="4642227"/>
            <a:ext cx="998219" cy="245745"/>
          </a:xfrm>
          <a:prstGeom prst="rect">
            <a:avLst/>
          </a:prstGeom>
        </p:spPr>
        <p:txBody>
          <a:bodyPr vert="horz" wrap="square" lIns="0" tIns="0" rIns="0" bIns="0" rtlCol="0">
            <a:spAutoFit/>
          </a:bodyPr>
          <a:lstStyle/>
          <a:p>
            <a:pPr>
              <a:lnSpc>
                <a:spcPts val="1885"/>
              </a:lnSpc>
            </a:pPr>
            <a:r>
              <a:rPr sz="1600" dirty="0">
                <a:solidFill>
                  <a:srgbClr val="A6A6A6"/>
                </a:solidFill>
                <a:latin typeface="Arial"/>
                <a:cs typeface="Arial"/>
              </a:rPr>
              <a:t>2013</a:t>
            </a:r>
            <a:r>
              <a:rPr sz="1600" spc="240" dirty="0">
                <a:solidFill>
                  <a:srgbClr val="A6A6A6"/>
                </a:solidFill>
                <a:latin typeface="Arial"/>
                <a:cs typeface="Arial"/>
              </a:rPr>
              <a:t> </a:t>
            </a:r>
            <a:r>
              <a:rPr sz="1600" spc="-20" dirty="0">
                <a:solidFill>
                  <a:srgbClr val="A6A6A6"/>
                </a:solidFill>
                <a:latin typeface="Arial"/>
                <a:cs typeface="Arial"/>
              </a:rPr>
              <a:t>2014</a:t>
            </a:r>
            <a:endParaRPr sz="1600">
              <a:latin typeface="Arial"/>
              <a:cs typeface="Arial"/>
            </a:endParaRPr>
          </a:p>
        </p:txBody>
      </p:sp>
      <p:sp>
        <p:nvSpPr>
          <p:cNvPr id="12" name="object 12">
            <a:extLst>
              <a:ext uri="{C183D7F6-B498-43B3-948B-1728B52AA6E4}">
                <adec:decorative xmlns:adec="http://schemas.microsoft.com/office/drawing/2017/decorative" val="1"/>
              </a:ext>
            </a:extLst>
          </p:cNvPr>
          <p:cNvSpPr txBox="1"/>
          <p:nvPr/>
        </p:nvSpPr>
        <p:spPr>
          <a:xfrm>
            <a:off x="2858758" y="4625865"/>
            <a:ext cx="4294505" cy="269240"/>
          </a:xfrm>
          <a:prstGeom prst="rect">
            <a:avLst/>
          </a:prstGeom>
        </p:spPr>
        <p:txBody>
          <a:bodyPr vert="horz" wrap="square" lIns="0" tIns="12065" rIns="0" bIns="0" rtlCol="0">
            <a:spAutoFit/>
          </a:bodyPr>
          <a:lstStyle/>
          <a:p>
            <a:pPr marL="12700">
              <a:lnSpc>
                <a:spcPct val="100000"/>
              </a:lnSpc>
              <a:spcBef>
                <a:spcPts val="95"/>
              </a:spcBef>
              <a:tabLst>
                <a:tab pos="1647825" algn="l"/>
                <a:tab pos="3829050" algn="l"/>
              </a:tabLst>
            </a:pPr>
            <a:r>
              <a:rPr sz="1600" dirty="0">
                <a:solidFill>
                  <a:srgbClr val="A6A6A6"/>
                </a:solidFill>
                <a:latin typeface="Arial"/>
                <a:cs typeface="Arial"/>
              </a:rPr>
              <a:t>2008</a:t>
            </a:r>
            <a:r>
              <a:rPr sz="1600" spc="240" dirty="0">
                <a:solidFill>
                  <a:srgbClr val="A6A6A6"/>
                </a:solidFill>
                <a:latin typeface="Arial"/>
                <a:cs typeface="Arial"/>
              </a:rPr>
              <a:t> </a:t>
            </a:r>
            <a:r>
              <a:rPr sz="1600" spc="-20" dirty="0">
                <a:solidFill>
                  <a:srgbClr val="A6A6A6"/>
                </a:solidFill>
                <a:latin typeface="Arial"/>
                <a:cs typeface="Arial"/>
              </a:rPr>
              <a:t>2009</a:t>
            </a:r>
            <a:r>
              <a:rPr sz="1600" dirty="0">
                <a:solidFill>
                  <a:srgbClr val="A6A6A6"/>
                </a:solidFill>
                <a:latin typeface="Arial"/>
                <a:cs typeface="Arial"/>
              </a:rPr>
              <a:t>	2011</a:t>
            </a:r>
            <a:r>
              <a:rPr sz="1600" spc="240" dirty="0">
                <a:solidFill>
                  <a:srgbClr val="A6A6A6"/>
                </a:solidFill>
                <a:latin typeface="Arial"/>
                <a:cs typeface="Arial"/>
              </a:rPr>
              <a:t> </a:t>
            </a:r>
            <a:r>
              <a:rPr sz="1600" spc="-20" dirty="0">
                <a:solidFill>
                  <a:srgbClr val="A6A6A6"/>
                </a:solidFill>
                <a:latin typeface="Arial"/>
                <a:cs typeface="Arial"/>
              </a:rPr>
              <a:t>2012</a:t>
            </a:r>
            <a:r>
              <a:rPr sz="1600" dirty="0">
                <a:solidFill>
                  <a:srgbClr val="A6A6A6"/>
                </a:solidFill>
                <a:latin typeface="Arial"/>
                <a:cs typeface="Arial"/>
              </a:rPr>
              <a:t>	</a:t>
            </a:r>
            <a:r>
              <a:rPr sz="1600" spc="-20" dirty="0">
                <a:solidFill>
                  <a:srgbClr val="A6A6A6"/>
                </a:solidFill>
                <a:latin typeface="Arial"/>
                <a:cs typeface="Arial"/>
              </a:rPr>
              <a:t>2015</a:t>
            </a:r>
            <a:endParaRPr sz="1600">
              <a:latin typeface="Arial"/>
              <a:cs typeface="Arial"/>
            </a:endParaRPr>
          </a:p>
        </p:txBody>
      </p:sp>
      <p:sp>
        <p:nvSpPr>
          <p:cNvPr id="13" name="object 13">
            <a:extLst>
              <a:ext uri="{C183D7F6-B498-43B3-948B-1728B52AA6E4}">
                <adec:decorative xmlns:adec="http://schemas.microsoft.com/office/drawing/2017/decorative" val="1"/>
              </a:ext>
            </a:extLst>
          </p:cNvPr>
          <p:cNvSpPr txBox="1"/>
          <p:nvPr/>
        </p:nvSpPr>
        <p:spPr>
          <a:xfrm>
            <a:off x="7233390" y="4642227"/>
            <a:ext cx="998219" cy="245745"/>
          </a:xfrm>
          <a:prstGeom prst="rect">
            <a:avLst/>
          </a:prstGeom>
        </p:spPr>
        <p:txBody>
          <a:bodyPr vert="horz" wrap="square" lIns="0" tIns="0" rIns="0" bIns="0" rtlCol="0">
            <a:spAutoFit/>
          </a:bodyPr>
          <a:lstStyle/>
          <a:p>
            <a:pPr>
              <a:lnSpc>
                <a:spcPts val="1885"/>
              </a:lnSpc>
            </a:pPr>
            <a:r>
              <a:rPr sz="1600" dirty="0">
                <a:solidFill>
                  <a:srgbClr val="A6A6A6"/>
                </a:solidFill>
                <a:latin typeface="Arial"/>
                <a:cs typeface="Arial"/>
              </a:rPr>
              <a:t>2016</a:t>
            </a:r>
            <a:r>
              <a:rPr sz="1600" spc="240" dirty="0">
                <a:solidFill>
                  <a:srgbClr val="A6A6A6"/>
                </a:solidFill>
                <a:latin typeface="Arial"/>
                <a:cs typeface="Arial"/>
              </a:rPr>
              <a:t> </a:t>
            </a:r>
            <a:r>
              <a:rPr sz="1600" spc="-20" dirty="0">
                <a:solidFill>
                  <a:srgbClr val="A6A6A6"/>
                </a:solidFill>
                <a:latin typeface="Arial"/>
                <a:cs typeface="Arial"/>
              </a:rPr>
              <a:t>2017</a:t>
            </a:r>
            <a:endParaRPr sz="1600">
              <a:latin typeface="Arial"/>
              <a:cs typeface="Arial"/>
            </a:endParaRPr>
          </a:p>
        </p:txBody>
      </p:sp>
      <p:sp>
        <p:nvSpPr>
          <p:cNvPr id="14" name="object 14">
            <a:extLst>
              <a:ext uri="{C183D7F6-B498-43B3-948B-1728B52AA6E4}">
                <adec:decorative xmlns:adec="http://schemas.microsoft.com/office/drawing/2017/decorative" val="1"/>
              </a:ext>
            </a:extLst>
          </p:cNvPr>
          <p:cNvSpPr txBox="1"/>
          <p:nvPr/>
        </p:nvSpPr>
        <p:spPr>
          <a:xfrm>
            <a:off x="8311173" y="4625865"/>
            <a:ext cx="478155" cy="269240"/>
          </a:xfrm>
          <a:prstGeom prst="rect">
            <a:avLst/>
          </a:prstGeom>
        </p:spPr>
        <p:txBody>
          <a:bodyPr vert="horz" wrap="square" lIns="0" tIns="12065" rIns="0" bIns="0" rtlCol="0">
            <a:spAutoFit/>
          </a:bodyPr>
          <a:lstStyle/>
          <a:p>
            <a:pPr marL="12700">
              <a:lnSpc>
                <a:spcPct val="100000"/>
              </a:lnSpc>
              <a:spcBef>
                <a:spcPts val="95"/>
              </a:spcBef>
            </a:pPr>
            <a:r>
              <a:rPr sz="1600" spc="-20" dirty="0">
                <a:solidFill>
                  <a:srgbClr val="A6A6A6"/>
                </a:solidFill>
                <a:latin typeface="Arial"/>
                <a:cs typeface="Arial"/>
              </a:rPr>
              <a:t>2018</a:t>
            </a:r>
            <a:endParaRPr sz="16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descr="Adolescence, A Nature special issue. nature.com/collections/adolescence&#10;In Europe, smartphone ownership among young people aged 9-16 is 46% according to a 2014 of 7 countries. Smartphones are bad for some teens, not all. Young people who are already struggling offline might experience greater negative effects of life online, writes Candice Odgers."/>
          <p:cNvGrpSpPr/>
          <p:nvPr/>
        </p:nvGrpSpPr>
        <p:grpSpPr>
          <a:xfrm>
            <a:off x="59436" y="146304"/>
            <a:ext cx="4936490" cy="4409440"/>
            <a:chOff x="59436" y="146304"/>
            <a:chExt cx="4936490" cy="4409440"/>
          </a:xfrm>
        </p:grpSpPr>
        <p:pic>
          <p:nvPicPr>
            <p:cNvPr id="3" name="object 3"/>
            <p:cNvPicPr/>
            <p:nvPr/>
          </p:nvPicPr>
          <p:blipFill>
            <a:blip r:embed="rId2" cstate="print"/>
            <a:stretch>
              <a:fillRect/>
            </a:stretch>
          </p:blipFill>
          <p:spPr>
            <a:xfrm>
              <a:off x="379826" y="303276"/>
              <a:ext cx="4615728" cy="3916958"/>
            </a:xfrm>
            <a:prstGeom prst="rect">
              <a:avLst/>
            </a:prstGeom>
          </p:spPr>
        </p:pic>
        <p:pic>
          <p:nvPicPr>
            <p:cNvPr id="4" name="object 4"/>
            <p:cNvPicPr/>
            <p:nvPr/>
          </p:nvPicPr>
          <p:blipFill>
            <a:blip r:embed="rId3" cstate="print"/>
            <a:stretch>
              <a:fillRect/>
            </a:stretch>
          </p:blipFill>
          <p:spPr>
            <a:xfrm>
              <a:off x="581265" y="4262194"/>
              <a:ext cx="4160894" cy="293380"/>
            </a:xfrm>
            <a:prstGeom prst="rect">
              <a:avLst/>
            </a:prstGeom>
          </p:spPr>
        </p:pic>
        <p:pic>
          <p:nvPicPr>
            <p:cNvPr id="5" name="object 5"/>
            <p:cNvPicPr/>
            <p:nvPr/>
          </p:nvPicPr>
          <p:blipFill>
            <a:blip r:embed="rId4" cstate="print"/>
            <a:stretch>
              <a:fillRect/>
            </a:stretch>
          </p:blipFill>
          <p:spPr>
            <a:xfrm>
              <a:off x="59436" y="146304"/>
              <a:ext cx="1740573" cy="475435"/>
            </a:xfrm>
            <a:prstGeom prst="rect">
              <a:avLst/>
            </a:prstGeom>
          </p:spPr>
        </p:pic>
      </p:grpSp>
      <p:pic>
        <p:nvPicPr>
          <p:cNvPr id="6" name="object 6" descr="nature"/>
          <p:cNvPicPr/>
          <p:nvPr/>
        </p:nvPicPr>
        <p:blipFill>
          <a:blip r:embed="rId5" cstate="print"/>
          <a:stretch>
            <a:fillRect/>
          </a:stretch>
        </p:blipFill>
        <p:spPr>
          <a:xfrm>
            <a:off x="166116" y="4792979"/>
            <a:ext cx="816863" cy="188975"/>
          </a:xfrm>
          <a:prstGeom prst="rect">
            <a:avLst/>
          </a:prstGeom>
        </p:spPr>
      </p:pic>
      <p:sp>
        <p:nvSpPr>
          <p:cNvPr id="7" name="object 7"/>
          <p:cNvSpPr txBox="1"/>
          <p:nvPr/>
        </p:nvSpPr>
        <p:spPr>
          <a:xfrm>
            <a:off x="5606527" y="3436813"/>
            <a:ext cx="2866390" cy="1122680"/>
          </a:xfrm>
          <a:prstGeom prst="rect">
            <a:avLst/>
          </a:prstGeom>
        </p:spPr>
        <p:txBody>
          <a:bodyPr vert="horz" wrap="square" lIns="0" tIns="12700" rIns="0" bIns="0" rtlCol="0">
            <a:spAutoFit/>
          </a:bodyPr>
          <a:lstStyle/>
          <a:p>
            <a:pPr marL="12700" marR="5080" algn="ctr">
              <a:lnSpc>
                <a:spcPct val="100000"/>
              </a:lnSpc>
              <a:spcBef>
                <a:spcPts val="100"/>
              </a:spcBef>
            </a:pPr>
            <a:r>
              <a:rPr sz="2400" b="1" dirty="0">
                <a:solidFill>
                  <a:srgbClr val="585858"/>
                </a:solidFill>
                <a:latin typeface="Arial"/>
                <a:cs typeface="Arial"/>
              </a:rPr>
              <a:t>“Opportunity</a:t>
            </a:r>
            <a:r>
              <a:rPr sz="2400" b="1" spc="-60" dirty="0">
                <a:solidFill>
                  <a:srgbClr val="585858"/>
                </a:solidFill>
                <a:latin typeface="Arial"/>
                <a:cs typeface="Arial"/>
              </a:rPr>
              <a:t> </a:t>
            </a:r>
            <a:r>
              <a:rPr sz="2400" b="1" spc="-10" dirty="0">
                <a:solidFill>
                  <a:srgbClr val="585858"/>
                </a:solidFill>
                <a:latin typeface="Arial"/>
                <a:cs typeface="Arial"/>
              </a:rPr>
              <a:t>gaps” </a:t>
            </a:r>
            <a:r>
              <a:rPr sz="2400" b="1" dirty="0">
                <a:solidFill>
                  <a:srgbClr val="585858"/>
                </a:solidFill>
                <a:latin typeface="Arial"/>
                <a:cs typeface="Arial"/>
              </a:rPr>
              <a:t>and</a:t>
            </a:r>
            <a:r>
              <a:rPr sz="2400" b="1" spc="-30" dirty="0">
                <a:solidFill>
                  <a:srgbClr val="585858"/>
                </a:solidFill>
                <a:latin typeface="Arial"/>
                <a:cs typeface="Arial"/>
              </a:rPr>
              <a:t> </a:t>
            </a:r>
            <a:r>
              <a:rPr sz="2400" b="1" dirty="0">
                <a:solidFill>
                  <a:srgbClr val="585858"/>
                </a:solidFill>
                <a:latin typeface="Arial"/>
                <a:cs typeface="Arial"/>
              </a:rPr>
              <a:t>segregation</a:t>
            </a:r>
            <a:r>
              <a:rPr sz="2400" b="1" spc="-20" dirty="0">
                <a:solidFill>
                  <a:srgbClr val="585858"/>
                </a:solidFill>
                <a:latin typeface="Arial"/>
                <a:cs typeface="Arial"/>
              </a:rPr>
              <a:t> </a:t>
            </a:r>
            <a:r>
              <a:rPr sz="2400" b="1" spc="-25" dirty="0">
                <a:solidFill>
                  <a:srgbClr val="585858"/>
                </a:solidFill>
                <a:latin typeface="Arial"/>
                <a:cs typeface="Arial"/>
              </a:rPr>
              <a:t>in </a:t>
            </a:r>
            <a:r>
              <a:rPr sz="2400" b="1" dirty="0">
                <a:solidFill>
                  <a:srgbClr val="585858"/>
                </a:solidFill>
                <a:latin typeface="Arial"/>
                <a:cs typeface="Arial"/>
              </a:rPr>
              <a:t>online</a:t>
            </a:r>
            <a:r>
              <a:rPr sz="2400" b="1" spc="-30" dirty="0">
                <a:solidFill>
                  <a:srgbClr val="585858"/>
                </a:solidFill>
                <a:latin typeface="Arial"/>
                <a:cs typeface="Arial"/>
              </a:rPr>
              <a:t> </a:t>
            </a:r>
            <a:r>
              <a:rPr sz="2400" b="1" spc="-10" dirty="0">
                <a:solidFill>
                  <a:srgbClr val="585858"/>
                </a:solidFill>
                <a:latin typeface="Arial"/>
                <a:cs typeface="Arial"/>
              </a:rPr>
              <a:t>spaces</a:t>
            </a:r>
            <a:endParaRPr sz="2400" dirty="0">
              <a:latin typeface="Arial"/>
              <a:cs typeface="Arial"/>
            </a:endParaRPr>
          </a:p>
        </p:txBody>
      </p:sp>
      <p:pic>
        <p:nvPicPr>
          <p:cNvPr id="8" name="object 8" descr="Chart. Social-Media Spillover. In an unpublished survey of 2,100 US teens, those from low income families are more likely than their affluent peers to report offline problems stemming from use of social media."/>
          <p:cNvPicPr/>
          <p:nvPr/>
        </p:nvPicPr>
        <p:blipFill>
          <a:blip r:embed="rId6" cstate="print"/>
          <a:stretch>
            <a:fillRect/>
          </a:stretch>
        </p:blipFill>
        <p:spPr>
          <a:xfrm>
            <a:off x="5070347" y="477012"/>
            <a:ext cx="3797807" cy="2842259"/>
          </a:xfrm>
          <a:prstGeom prst="rect">
            <a:avLst/>
          </a:prstGeom>
        </p:spPr>
      </p:pic>
      <p:sp>
        <p:nvSpPr>
          <p:cNvPr id="9" name="object 9"/>
          <p:cNvSpPr txBox="1"/>
          <p:nvPr/>
        </p:nvSpPr>
        <p:spPr>
          <a:xfrm>
            <a:off x="6280756" y="4732647"/>
            <a:ext cx="257429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16375E"/>
                </a:solidFill>
                <a:latin typeface="Arial"/>
                <a:cs typeface="Arial"/>
              </a:rPr>
              <a:t>Odgers</a:t>
            </a:r>
            <a:r>
              <a:rPr sz="1200" spc="-10" dirty="0">
                <a:solidFill>
                  <a:srgbClr val="16375E"/>
                </a:solidFill>
                <a:latin typeface="Arial"/>
                <a:cs typeface="Arial"/>
              </a:rPr>
              <a:t> </a:t>
            </a:r>
            <a:r>
              <a:rPr sz="1200" dirty="0">
                <a:solidFill>
                  <a:srgbClr val="16375E"/>
                </a:solidFill>
                <a:latin typeface="Arial"/>
                <a:cs typeface="Arial"/>
              </a:rPr>
              <a:t>(2018).</a:t>
            </a:r>
            <a:r>
              <a:rPr sz="1200" spc="-20" dirty="0">
                <a:solidFill>
                  <a:srgbClr val="16375E"/>
                </a:solidFill>
                <a:latin typeface="Arial"/>
                <a:cs typeface="Arial"/>
              </a:rPr>
              <a:t> </a:t>
            </a:r>
            <a:r>
              <a:rPr sz="1200" i="1" dirty="0">
                <a:solidFill>
                  <a:srgbClr val="16375E"/>
                </a:solidFill>
                <a:latin typeface="Arial"/>
                <a:cs typeface="Arial"/>
              </a:rPr>
              <a:t>Nature,</a:t>
            </a:r>
            <a:r>
              <a:rPr sz="1200" i="1" spc="-20" dirty="0">
                <a:solidFill>
                  <a:srgbClr val="16375E"/>
                </a:solidFill>
                <a:latin typeface="Arial"/>
                <a:cs typeface="Arial"/>
              </a:rPr>
              <a:t> </a:t>
            </a:r>
            <a:r>
              <a:rPr sz="1200" i="1" dirty="0">
                <a:solidFill>
                  <a:srgbClr val="16375E"/>
                </a:solidFill>
                <a:latin typeface="Arial"/>
                <a:cs typeface="Arial"/>
              </a:rPr>
              <a:t>554.</a:t>
            </a:r>
            <a:r>
              <a:rPr sz="1200" i="1" spc="-20" dirty="0">
                <a:solidFill>
                  <a:srgbClr val="16375E"/>
                </a:solidFill>
                <a:latin typeface="Arial"/>
                <a:cs typeface="Arial"/>
              </a:rPr>
              <a:t> </a:t>
            </a:r>
            <a:r>
              <a:rPr sz="1200" spc="-10" dirty="0">
                <a:solidFill>
                  <a:srgbClr val="16375E"/>
                </a:solidFill>
                <a:latin typeface="Arial"/>
                <a:cs typeface="Arial"/>
              </a:rPr>
              <a:t>432-</a:t>
            </a:r>
            <a:r>
              <a:rPr sz="1200" spc="-20" dirty="0">
                <a:solidFill>
                  <a:srgbClr val="16375E"/>
                </a:solidFill>
                <a:latin typeface="Arial"/>
                <a:cs typeface="Arial"/>
              </a:rPr>
              <a:t>434.</a:t>
            </a:r>
            <a:endParaRPr sz="12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Photo taken of person from over their shoulder while they are seated, holding cell phone looking at content on the screen."/>
          <p:cNvPicPr/>
          <p:nvPr/>
        </p:nvPicPr>
        <p:blipFill>
          <a:blip r:embed="rId2" cstate="print"/>
          <a:stretch>
            <a:fillRect/>
          </a:stretch>
        </p:blipFill>
        <p:spPr>
          <a:xfrm>
            <a:off x="0" y="0"/>
            <a:ext cx="9143999" cy="5143499"/>
          </a:xfrm>
          <a:prstGeom prst="rect">
            <a:avLst/>
          </a:prstGeom>
        </p:spPr>
      </p:pic>
      <p:sp>
        <p:nvSpPr>
          <p:cNvPr id="3" name="object 3"/>
          <p:cNvSpPr txBox="1">
            <a:spLocks noGrp="1"/>
          </p:cNvSpPr>
          <p:nvPr>
            <p:ph type="title"/>
          </p:nvPr>
        </p:nvSpPr>
        <p:spPr>
          <a:xfrm>
            <a:off x="1356974" y="1946351"/>
            <a:ext cx="7298055" cy="2348865"/>
          </a:xfrm>
          <a:prstGeom prst="rect">
            <a:avLst/>
          </a:prstGeom>
        </p:spPr>
        <p:txBody>
          <a:bodyPr vert="horz" wrap="square" lIns="0" tIns="12065" rIns="0" bIns="0" rtlCol="0">
            <a:spAutoFit/>
          </a:bodyPr>
          <a:lstStyle/>
          <a:p>
            <a:pPr marL="60960" marR="5080" indent="-48895">
              <a:lnSpc>
                <a:spcPts val="4620"/>
              </a:lnSpc>
              <a:spcBef>
                <a:spcPts val="95"/>
              </a:spcBef>
            </a:pPr>
            <a:r>
              <a:rPr sz="3700" i="1" spc="-290" dirty="0">
                <a:solidFill>
                  <a:srgbClr val="FFFFFF"/>
                </a:solidFill>
                <a:latin typeface="Arial"/>
                <a:cs typeface="Arial"/>
              </a:rPr>
              <a:t>Adolescents</a:t>
            </a:r>
            <a:r>
              <a:rPr sz="3700" i="1" spc="-35" dirty="0">
                <a:solidFill>
                  <a:srgbClr val="FFFFFF"/>
                </a:solidFill>
                <a:latin typeface="Arial"/>
                <a:cs typeface="Arial"/>
              </a:rPr>
              <a:t> </a:t>
            </a:r>
            <a:r>
              <a:rPr sz="3700" i="1" spc="-155" dirty="0">
                <a:solidFill>
                  <a:srgbClr val="FFFFFF"/>
                </a:solidFill>
                <a:latin typeface="Arial"/>
                <a:cs typeface="Arial"/>
              </a:rPr>
              <a:t>are</a:t>
            </a:r>
            <a:r>
              <a:rPr sz="3700" i="1" spc="-35" dirty="0">
                <a:solidFill>
                  <a:srgbClr val="FFFFFF"/>
                </a:solidFill>
                <a:latin typeface="Arial"/>
                <a:cs typeface="Arial"/>
              </a:rPr>
              <a:t> </a:t>
            </a:r>
            <a:r>
              <a:rPr sz="3700" i="1" spc="-310" dirty="0">
                <a:solidFill>
                  <a:srgbClr val="FFFFFF"/>
                </a:solidFill>
                <a:latin typeface="Arial"/>
                <a:cs typeface="Arial"/>
              </a:rPr>
              <a:t>going</a:t>
            </a:r>
            <a:r>
              <a:rPr sz="3700" i="1" spc="-30" dirty="0">
                <a:solidFill>
                  <a:srgbClr val="FFFFFF"/>
                </a:solidFill>
                <a:latin typeface="Arial"/>
                <a:cs typeface="Arial"/>
              </a:rPr>
              <a:t> </a:t>
            </a:r>
            <a:r>
              <a:rPr sz="3700" i="1" spc="-280" dirty="0">
                <a:solidFill>
                  <a:srgbClr val="FFFFFF"/>
                </a:solidFill>
                <a:latin typeface="Arial"/>
                <a:cs typeface="Arial"/>
              </a:rPr>
              <a:t>online</a:t>
            </a:r>
            <a:r>
              <a:rPr sz="3700" i="1" spc="-35" dirty="0">
                <a:solidFill>
                  <a:srgbClr val="FFFFFF"/>
                </a:solidFill>
                <a:latin typeface="Arial"/>
                <a:cs typeface="Arial"/>
              </a:rPr>
              <a:t> </a:t>
            </a:r>
            <a:r>
              <a:rPr sz="3700" i="1" spc="-300" dirty="0">
                <a:solidFill>
                  <a:srgbClr val="FFFFFF"/>
                </a:solidFill>
                <a:latin typeface="Arial"/>
                <a:cs typeface="Arial"/>
              </a:rPr>
              <a:t>to</a:t>
            </a:r>
            <a:r>
              <a:rPr sz="3700" i="1" spc="-30" dirty="0">
                <a:solidFill>
                  <a:srgbClr val="FFFFFF"/>
                </a:solidFill>
                <a:latin typeface="Arial"/>
                <a:cs typeface="Arial"/>
              </a:rPr>
              <a:t> </a:t>
            </a:r>
            <a:r>
              <a:rPr sz="3700" i="1" spc="-135" dirty="0">
                <a:solidFill>
                  <a:srgbClr val="FFFFFF"/>
                </a:solidFill>
                <a:latin typeface="Arial"/>
                <a:cs typeface="Arial"/>
              </a:rPr>
              <a:t>seek </a:t>
            </a:r>
            <a:r>
              <a:rPr sz="3700" i="1" spc="-285" dirty="0">
                <a:solidFill>
                  <a:srgbClr val="FFFFFF"/>
                </a:solidFill>
                <a:latin typeface="Arial"/>
                <a:cs typeface="Arial"/>
              </a:rPr>
              <a:t>information</a:t>
            </a:r>
            <a:r>
              <a:rPr sz="3700" i="1" spc="-45" dirty="0">
                <a:solidFill>
                  <a:srgbClr val="FFFFFF"/>
                </a:solidFill>
                <a:latin typeface="Arial"/>
                <a:cs typeface="Arial"/>
              </a:rPr>
              <a:t> </a:t>
            </a:r>
            <a:r>
              <a:rPr sz="3700" i="1" spc="-270" dirty="0">
                <a:solidFill>
                  <a:srgbClr val="FFFFFF"/>
                </a:solidFill>
                <a:latin typeface="Arial"/>
                <a:cs typeface="Arial"/>
              </a:rPr>
              <a:t>and</a:t>
            </a:r>
            <a:r>
              <a:rPr sz="3700" i="1" spc="-40" dirty="0">
                <a:solidFill>
                  <a:srgbClr val="FFFFFF"/>
                </a:solidFill>
                <a:latin typeface="Arial"/>
                <a:cs typeface="Arial"/>
              </a:rPr>
              <a:t> </a:t>
            </a:r>
            <a:r>
              <a:rPr sz="3700" i="1" spc="-315" dirty="0">
                <a:solidFill>
                  <a:srgbClr val="FFFFFF"/>
                </a:solidFill>
                <a:latin typeface="Arial"/>
                <a:cs typeface="Arial"/>
              </a:rPr>
              <a:t>support</a:t>
            </a:r>
            <a:r>
              <a:rPr sz="3700" i="1" spc="-40" dirty="0">
                <a:solidFill>
                  <a:srgbClr val="FFFFFF"/>
                </a:solidFill>
                <a:latin typeface="Arial"/>
                <a:cs typeface="Arial"/>
              </a:rPr>
              <a:t> </a:t>
            </a:r>
            <a:r>
              <a:rPr sz="3700" i="1" spc="-300" dirty="0">
                <a:solidFill>
                  <a:srgbClr val="FFFFFF"/>
                </a:solidFill>
                <a:latin typeface="Arial"/>
                <a:cs typeface="Arial"/>
              </a:rPr>
              <a:t>for</a:t>
            </a:r>
            <a:r>
              <a:rPr sz="3700" i="1" spc="-40" dirty="0">
                <a:solidFill>
                  <a:srgbClr val="FFFFFF"/>
                </a:solidFill>
                <a:latin typeface="Arial"/>
                <a:cs typeface="Arial"/>
              </a:rPr>
              <a:t> </a:t>
            </a:r>
            <a:r>
              <a:rPr sz="3700" i="1" spc="-45" dirty="0">
                <a:solidFill>
                  <a:srgbClr val="FFFFFF"/>
                </a:solidFill>
                <a:latin typeface="Arial"/>
                <a:cs typeface="Arial"/>
              </a:rPr>
              <a:t>mental </a:t>
            </a:r>
            <a:r>
              <a:rPr sz="3700" i="1" spc="-250" dirty="0">
                <a:solidFill>
                  <a:srgbClr val="FFFFFF"/>
                </a:solidFill>
                <a:latin typeface="Arial"/>
                <a:cs typeface="Arial"/>
              </a:rPr>
              <a:t>health</a:t>
            </a:r>
            <a:r>
              <a:rPr sz="3700" i="1" spc="-40" dirty="0">
                <a:solidFill>
                  <a:srgbClr val="FFFFFF"/>
                </a:solidFill>
                <a:latin typeface="Arial"/>
                <a:cs typeface="Arial"/>
              </a:rPr>
              <a:t> </a:t>
            </a:r>
            <a:r>
              <a:rPr sz="3700" i="1" spc="-260" dirty="0">
                <a:solidFill>
                  <a:srgbClr val="FFFFFF"/>
                </a:solidFill>
                <a:latin typeface="Arial"/>
                <a:cs typeface="Arial"/>
              </a:rPr>
              <a:t>problems,</a:t>
            </a:r>
            <a:r>
              <a:rPr sz="3700" i="1" spc="-25" dirty="0">
                <a:solidFill>
                  <a:srgbClr val="FFFFFF"/>
                </a:solidFill>
                <a:latin typeface="Arial"/>
                <a:cs typeface="Arial"/>
              </a:rPr>
              <a:t> </a:t>
            </a:r>
            <a:r>
              <a:rPr sz="3700" i="1" spc="-315" dirty="0">
                <a:solidFill>
                  <a:srgbClr val="FFFFFF"/>
                </a:solidFill>
                <a:latin typeface="Arial"/>
                <a:cs typeface="Arial"/>
              </a:rPr>
              <a:t>but</a:t>
            </a:r>
            <a:r>
              <a:rPr sz="3700" i="1" spc="-30" dirty="0">
                <a:solidFill>
                  <a:srgbClr val="FFFFFF"/>
                </a:solidFill>
                <a:latin typeface="Arial"/>
                <a:cs typeface="Arial"/>
              </a:rPr>
              <a:t> </a:t>
            </a:r>
            <a:r>
              <a:rPr sz="3700" i="1" spc="-254" dirty="0">
                <a:solidFill>
                  <a:srgbClr val="FFFFFF"/>
                </a:solidFill>
                <a:latin typeface="Arial"/>
                <a:cs typeface="Arial"/>
              </a:rPr>
              <a:t>few</a:t>
            </a:r>
            <a:r>
              <a:rPr sz="3700" i="1" spc="-25" dirty="0">
                <a:solidFill>
                  <a:srgbClr val="FFFFFF"/>
                </a:solidFill>
                <a:latin typeface="Arial"/>
                <a:cs typeface="Arial"/>
              </a:rPr>
              <a:t> </a:t>
            </a:r>
            <a:r>
              <a:rPr sz="3700" i="1" spc="-220" dirty="0">
                <a:solidFill>
                  <a:srgbClr val="FFFFFF"/>
                </a:solidFill>
                <a:latin typeface="Arial"/>
                <a:cs typeface="Arial"/>
              </a:rPr>
              <a:t>reliable</a:t>
            </a:r>
            <a:r>
              <a:rPr sz="3700" i="1" spc="-25" dirty="0">
                <a:solidFill>
                  <a:srgbClr val="FFFFFF"/>
                </a:solidFill>
                <a:latin typeface="Arial"/>
                <a:cs typeface="Arial"/>
              </a:rPr>
              <a:t> </a:t>
            </a:r>
            <a:r>
              <a:rPr sz="3700" i="1" spc="-330" dirty="0">
                <a:solidFill>
                  <a:srgbClr val="FFFFFF"/>
                </a:solidFill>
                <a:latin typeface="Arial"/>
                <a:cs typeface="Arial"/>
              </a:rPr>
              <a:t>or</a:t>
            </a:r>
            <a:endParaRPr sz="3700">
              <a:latin typeface="Arial"/>
              <a:cs typeface="Arial"/>
            </a:endParaRPr>
          </a:p>
          <a:p>
            <a:pPr marL="533400">
              <a:lnSpc>
                <a:spcPts val="4435"/>
              </a:lnSpc>
            </a:pPr>
            <a:r>
              <a:rPr sz="3700" i="1" spc="-270" dirty="0">
                <a:solidFill>
                  <a:srgbClr val="FFFFFF"/>
                </a:solidFill>
                <a:latin typeface="Arial"/>
                <a:cs typeface="Arial"/>
              </a:rPr>
              <a:t>youth-</a:t>
            </a:r>
            <a:r>
              <a:rPr sz="3700" i="1" spc="-240" dirty="0">
                <a:solidFill>
                  <a:srgbClr val="FFFFFF"/>
                </a:solidFill>
                <a:latin typeface="Arial"/>
                <a:cs typeface="Arial"/>
              </a:rPr>
              <a:t>centered</a:t>
            </a:r>
            <a:r>
              <a:rPr sz="3700" i="1" spc="-5" dirty="0">
                <a:solidFill>
                  <a:srgbClr val="FFFFFF"/>
                </a:solidFill>
                <a:latin typeface="Arial"/>
                <a:cs typeface="Arial"/>
              </a:rPr>
              <a:t> </a:t>
            </a:r>
            <a:r>
              <a:rPr sz="3700" i="1" spc="-295" dirty="0">
                <a:solidFill>
                  <a:srgbClr val="FFFFFF"/>
                </a:solidFill>
                <a:latin typeface="Arial"/>
                <a:cs typeface="Arial"/>
              </a:rPr>
              <a:t>solutions</a:t>
            </a:r>
            <a:r>
              <a:rPr sz="3700" i="1" spc="-5" dirty="0">
                <a:solidFill>
                  <a:srgbClr val="FFFFFF"/>
                </a:solidFill>
                <a:latin typeface="Arial"/>
                <a:cs typeface="Arial"/>
              </a:rPr>
              <a:t> </a:t>
            </a:r>
            <a:r>
              <a:rPr sz="3700" i="1" spc="-270" dirty="0">
                <a:solidFill>
                  <a:srgbClr val="FFFFFF"/>
                </a:solidFill>
                <a:latin typeface="Arial"/>
                <a:cs typeface="Arial"/>
              </a:rPr>
              <a:t>exist</a:t>
            </a:r>
            <a:endParaRPr sz="3700">
              <a:latin typeface="Arial"/>
              <a:cs typeface="Arial"/>
            </a:endParaRPr>
          </a:p>
        </p:txBody>
      </p:sp>
      <p:sp>
        <p:nvSpPr>
          <p:cNvPr id="4" name="object 4">
            <a:extLst>
              <a:ext uri="{C183D7F6-B498-43B3-948B-1728B52AA6E4}">
                <adec:decorative xmlns:adec="http://schemas.microsoft.com/office/drawing/2017/decorative" val="1"/>
              </a:ext>
            </a:extLst>
          </p:cNvPr>
          <p:cNvSpPr/>
          <p:nvPr/>
        </p:nvSpPr>
        <p:spPr>
          <a:xfrm>
            <a:off x="4199382" y="1066038"/>
            <a:ext cx="774700" cy="775970"/>
          </a:xfrm>
          <a:custGeom>
            <a:avLst/>
            <a:gdLst/>
            <a:ahLst/>
            <a:cxnLst/>
            <a:rect l="l" t="t" r="r" b="b"/>
            <a:pathLst>
              <a:path w="774700" h="775969">
                <a:moveTo>
                  <a:pt x="0" y="387858"/>
                </a:moveTo>
                <a:lnTo>
                  <a:pt x="3015" y="339205"/>
                </a:lnTo>
                <a:lnTo>
                  <a:pt x="11821" y="292356"/>
                </a:lnTo>
                <a:lnTo>
                  <a:pt x="26055" y="247674"/>
                </a:lnTo>
                <a:lnTo>
                  <a:pt x="45353" y="205522"/>
                </a:lnTo>
                <a:lnTo>
                  <a:pt x="69353" y="166265"/>
                </a:lnTo>
                <a:lnTo>
                  <a:pt x="97692" y="130264"/>
                </a:lnTo>
                <a:lnTo>
                  <a:pt x="130008" y="97885"/>
                </a:lnTo>
                <a:lnTo>
                  <a:pt x="165937" y="69490"/>
                </a:lnTo>
                <a:lnTo>
                  <a:pt x="205118" y="45443"/>
                </a:lnTo>
                <a:lnTo>
                  <a:pt x="247186" y="26106"/>
                </a:lnTo>
                <a:lnTo>
                  <a:pt x="291781" y="11845"/>
                </a:lnTo>
                <a:lnTo>
                  <a:pt x="338538" y="3021"/>
                </a:lnTo>
                <a:lnTo>
                  <a:pt x="387096" y="0"/>
                </a:lnTo>
                <a:lnTo>
                  <a:pt x="435653" y="3021"/>
                </a:lnTo>
                <a:lnTo>
                  <a:pt x="482410" y="11845"/>
                </a:lnTo>
                <a:lnTo>
                  <a:pt x="527005" y="26106"/>
                </a:lnTo>
                <a:lnTo>
                  <a:pt x="569073" y="45443"/>
                </a:lnTo>
                <a:lnTo>
                  <a:pt x="608254" y="69490"/>
                </a:lnTo>
                <a:lnTo>
                  <a:pt x="644183" y="97885"/>
                </a:lnTo>
                <a:lnTo>
                  <a:pt x="676499" y="130264"/>
                </a:lnTo>
                <a:lnTo>
                  <a:pt x="704838" y="166265"/>
                </a:lnTo>
                <a:lnTo>
                  <a:pt x="728838" y="205522"/>
                </a:lnTo>
                <a:lnTo>
                  <a:pt x="748136" y="247674"/>
                </a:lnTo>
                <a:lnTo>
                  <a:pt x="762370" y="292356"/>
                </a:lnTo>
                <a:lnTo>
                  <a:pt x="771176" y="339205"/>
                </a:lnTo>
                <a:lnTo>
                  <a:pt x="774192" y="387858"/>
                </a:lnTo>
                <a:lnTo>
                  <a:pt x="771176" y="436510"/>
                </a:lnTo>
                <a:lnTo>
                  <a:pt x="762370" y="483359"/>
                </a:lnTo>
                <a:lnTo>
                  <a:pt x="748136" y="528041"/>
                </a:lnTo>
                <a:lnTo>
                  <a:pt x="728838" y="570193"/>
                </a:lnTo>
                <a:lnTo>
                  <a:pt x="704838" y="609450"/>
                </a:lnTo>
                <a:lnTo>
                  <a:pt x="676499" y="645451"/>
                </a:lnTo>
                <a:lnTo>
                  <a:pt x="644183" y="677830"/>
                </a:lnTo>
                <a:lnTo>
                  <a:pt x="608254" y="706225"/>
                </a:lnTo>
                <a:lnTo>
                  <a:pt x="569073" y="730272"/>
                </a:lnTo>
                <a:lnTo>
                  <a:pt x="527005" y="749609"/>
                </a:lnTo>
                <a:lnTo>
                  <a:pt x="482410" y="763870"/>
                </a:lnTo>
                <a:lnTo>
                  <a:pt x="435653" y="772694"/>
                </a:lnTo>
                <a:lnTo>
                  <a:pt x="387096" y="775716"/>
                </a:lnTo>
                <a:lnTo>
                  <a:pt x="338538" y="772694"/>
                </a:lnTo>
                <a:lnTo>
                  <a:pt x="291781" y="763870"/>
                </a:lnTo>
                <a:lnTo>
                  <a:pt x="247186" y="749609"/>
                </a:lnTo>
                <a:lnTo>
                  <a:pt x="205118" y="730272"/>
                </a:lnTo>
                <a:lnTo>
                  <a:pt x="165937" y="706225"/>
                </a:lnTo>
                <a:lnTo>
                  <a:pt x="130008" y="677830"/>
                </a:lnTo>
                <a:lnTo>
                  <a:pt x="97692" y="645451"/>
                </a:lnTo>
                <a:lnTo>
                  <a:pt x="69353" y="609450"/>
                </a:lnTo>
                <a:lnTo>
                  <a:pt x="45353" y="570193"/>
                </a:lnTo>
                <a:lnTo>
                  <a:pt x="26055" y="528041"/>
                </a:lnTo>
                <a:lnTo>
                  <a:pt x="11821" y="483359"/>
                </a:lnTo>
                <a:lnTo>
                  <a:pt x="3015" y="436510"/>
                </a:lnTo>
                <a:lnTo>
                  <a:pt x="0" y="387858"/>
                </a:lnTo>
                <a:close/>
              </a:path>
            </a:pathLst>
          </a:custGeom>
          <a:ln w="28956">
            <a:solidFill>
              <a:srgbClr val="FFFFFF"/>
            </a:solidFill>
          </a:ln>
        </p:spPr>
        <p:txBody>
          <a:bodyPr wrap="square" lIns="0" tIns="0" rIns="0" bIns="0" rtlCol="0"/>
          <a:lstStyle/>
          <a:p>
            <a:endParaRPr/>
          </a:p>
        </p:txBody>
      </p:sp>
      <p:sp>
        <p:nvSpPr>
          <p:cNvPr id="5" name="object 5"/>
          <p:cNvSpPr txBox="1"/>
          <p:nvPr/>
        </p:nvSpPr>
        <p:spPr>
          <a:xfrm>
            <a:off x="4449890" y="1156229"/>
            <a:ext cx="252095" cy="540385"/>
          </a:xfrm>
          <a:prstGeom prst="rect">
            <a:avLst/>
          </a:prstGeom>
        </p:spPr>
        <p:txBody>
          <a:bodyPr vert="horz" wrap="square" lIns="0" tIns="15875" rIns="0" bIns="0" rtlCol="0">
            <a:spAutoFit/>
          </a:bodyPr>
          <a:lstStyle/>
          <a:p>
            <a:pPr marL="12700">
              <a:lnSpc>
                <a:spcPct val="100000"/>
              </a:lnSpc>
              <a:spcBef>
                <a:spcPts val="125"/>
              </a:spcBef>
            </a:pPr>
            <a:r>
              <a:rPr sz="3350" b="1" i="1" spc="-85" dirty="0">
                <a:solidFill>
                  <a:srgbClr val="FFFFFF"/>
                </a:solidFill>
                <a:latin typeface="Arial"/>
                <a:cs typeface="Arial"/>
              </a:rPr>
              <a:t>5</a:t>
            </a:r>
            <a:endParaRPr sz="3350" dirty="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23584" y="366375"/>
            <a:ext cx="3894454" cy="835660"/>
          </a:xfrm>
          <a:prstGeom prst="rect">
            <a:avLst/>
          </a:prstGeom>
        </p:spPr>
        <p:txBody>
          <a:bodyPr vert="horz" wrap="square" lIns="0" tIns="60960" rIns="0" bIns="0" rtlCol="0">
            <a:spAutoFit/>
          </a:bodyPr>
          <a:lstStyle/>
          <a:p>
            <a:pPr marL="12700" marR="5080">
              <a:lnSpc>
                <a:spcPts val="3020"/>
              </a:lnSpc>
              <a:spcBef>
                <a:spcPts val="480"/>
              </a:spcBef>
            </a:pPr>
            <a:r>
              <a:rPr spc="-135" dirty="0"/>
              <a:t>Adolescents</a:t>
            </a:r>
            <a:r>
              <a:rPr spc="-60" dirty="0"/>
              <a:t> </a:t>
            </a:r>
            <a:r>
              <a:rPr dirty="0"/>
              <a:t>are</a:t>
            </a:r>
            <a:r>
              <a:rPr spc="-145" dirty="0"/>
              <a:t> </a:t>
            </a:r>
            <a:r>
              <a:rPr spc="-110" dirty="0"/>
              <a:t>seeking </a:t>
            </a:r>
            <a:r>
              <a:rPr spc="-114" dirty="0"/>
              <a:t>help</a:t>
            </a:r>
            <a:r>
              <a:rPr spc="-80" dirty="0"/>
              <a:t> </a:t>
            </a:r>
            <a:r>
              <a:rPr spc="-90" dirty="0"/>
              <a:t>and</a:t>
            </a:r>
            <a:r>
              <a:rPr spc="-60" dirty="0"/>
              <a:t> </a:t>
            </a:r>
            <a:r>
              <a:rPr spc="-165" dirty="0"/>
              <a:t>support</a:t>
            </a:r>
            <a:r>
              <a:rPr spc="-30" dirty="0"/>
              <a:t> </a:t>
            </a:r>
            <a:r>
              <a:rPr spc="-10" dirty="0"/>
              <a:t>online</a:t>
            </a:r>
          </a:p>
        </p:txBody>
      </p:sp>
      <p:sp>
        <p:nvSpPr>
          <p:cNvPr id="2" name="object 2"/>
          <p:cNvSpPr txBox="1">
            <a:spLocks noGrp="1"/>
          </p:cNvSpPr>
          <p:nvPr>
            <p:ph type="body" idx="1"/>
          </p:nvPr>
        </p:nvSpPr>
        <p:spPr>
          <a:prstGeom prst="rect">
            <a:avLst/>
          </a:prstGeom>
        </p:spPr>
        <p:txBody>
          <a:bodyPr vert="horz" wrap="square" lIns="0" tIns="20320" rIns="0" bIns="0" rtlCol="0">
            <a:spAutoFit/>
          </a:bodyPr>
          <a:lstStyle/>
          <a:p>
            <a:pPr marL="327660" marR="309245" indent="-315595">
              <a:lnSpc>
                <a:spcPct val="114500"/>
              </a:lnSpc>
              <a:spcBef>
                <a:spcPts val="160"/>
              </a:spcBef>
              <a:buClr>
                <a:srgbClr val="239910"/>
              </a:buClr>
              <a:buSzPct val="90000"/>
              <a:buFont typeface="Segoe UI Symbol"/>
              <a:buChar char="✓"/>
              <a:tabLst>
                <a:tab pos="327660" algn="l"/>
                <a:tab pos="328295" algn="l"/>
              </a:tabLst>
            </a:pPr>
            <a:r>
              <a:rPr sz="2000" b="1" spc="-10" dirty="0">
                <a:latin typeface="Arial"/>
                <a:cs typeface="Arial"/>
              </a:rPr>
              <a:t>87%</a:t>
            </a:r>
            <a:r>
              <a:rPr sz="2000" b="1" spc="-320" dirty="0">
                <a:latin typeface="Arial"/>
                <a:cs typeface="Arial"/>
              </a:rPr>
              <a:t> </a:t>
            </a:r>
            <a:r>
              <a:rPr dirty="0"/>
              <a:t>of</a:t>
            </a:r>
            <a:r>
              <a:rPr spc="-20" dirty="0"/>
              <a:t> </a:t>
            </a:r>
            <a:r>
              <a:rPr dirty="0"/>
              <a:t>adolescents</a:t>
            </a:r>
            <a:r>
              <a:rPr spc="-10" dirty="0"/>
              <a:t> </a:t>
            </a:r>
            <a:r>
              <a:rPr dirty="0"/>
              <a:t>have</a:t>
            </a:r>
            <a:r>
              <a:rPr spc="-15" dirty="0"/>
              <a:t> </a:t>
            </a:r>
            <a:r>
              <a:rPr dirty="0"/>
              <a:t>gone</a:t>
            </a:r>
            <a:r>
              <a:rPr spc="-10" dirty="0"/>
              <a:t> </a:t>
            </a:r>
            <a:r>
              <a:rPr dirty="0"/>
              <a:t>online</a:t>
            </a:r>
            <a:r>
              <a:rPr spc="-15" dirty="0"/>
              <a:t> </a:t>
            </a:r>
            <a:r>
              <a:rPr dirty="0"/>
              <a:t>to</a:t>
            </a:r>
            <a:r>
              <a:rPr spc="-10" dirty="0"/>
              <a:t> </a:t>
            </a:r>
            <a:r>
              <a:rPr dirty="0"/>
              <a:t>seek</a:t>
            </a:r>
            <a:r>
              <a:rPr spc="-10" dirty="0"/>
              <a:t> </a:t>
            </a:r>
            <a:r>
              <a:rPr spc="-25" dirty="0"/>
              <a:t>out </a:t>
            </a:r>
            <a:r>
              <a:rPr dirty="0"/>
              <a:t>information</a:t>
            </a:r>
            <a:r>
              <a:rPr spc="-15" dirty="0"/>
              <a:t> </a:t>
            </a:r>
            <a:r>
              <a:rPr dirty="0"/>
              <a:t>about</a:t>
            </a:r>
            <a:r>
              <a:rPr spc="-15" dirty="0"/>
              <a:t> </a:t>
            </a:r>
            <a:r>
              <a:rPr dirty="0"/>
              <a:t>mental</a:t>
            </a:r>
            <a:r>
              <a:rPr spc="-15" dirty="0"/>
              <a:t> </a:t>
            </a:r>
            <a:r>
              <a:rPr dirty="0"/>
              <a:t>health</a:t>
            </a:r>
            <a:r>
              <a:rPr spc="-10" dirty="0"/>
              <a:t> </a:t>
            </a:r>
            <a:r>
              <a:rPr dirty="0"/>
              <a:t>(Rideout</a:t>
            </a:r>
            <a:r>
              <a:rPr spc="-15" dirty="0"/>
              <a:t> </a:t>
            </a:r>
            <a:r>
              <a:rPr dirty="0"/>
              <a:t>&amp;</a:t>
            </a:r>
            <a:r>
              <a:rPr spc="-15" dirty="0"/>
              <a:t> </a:t>
            </a:r>
            <a:r>
              <a:rPr dirty="0"/>
              <a:t>Fox,</a:t>
            </a:r>
            <a:r>
              <a:rPr spc="-10" dirty="0"/>
              <a:t> 2018)</a:t>
            </a:r>
            <a:endParaRPr sz="2000">
              <a:latin typeface="Arial"/>
              <a:cs typeface="Arial"/>
            </a:endParaRPr>
          </a:p>
          <a:p>
            <a:pPr marL="756285" lvl="1" indent="-287020">
              <a:lnSpc>
                <a:spcPct val="100000"/>
              </a:lnSpc>
              <a:spcBef>
                <a:spcPts val="300"/>
              </a:spcBef>
              <a:buClr>
                <a:srgbClr val="239910"/>
              </a:buClr>
              <a:buSzPct val="105882"/>
              <a:buFont typeface="Arial"/>
              <a:buChar char="•"/>
              <a:tabLst>
                <a:tab pos="756285" algn="l"/>
                <a:tab pos="756920" algn="l"/>
              </a:tabLst>
            </a:pPr>
            <a:r>
              <a:rPr sz="1700" b="1" spc="-10" dirty="0">
                <a:solidFill>
                  <a:srgbClr val="393939"/>
                </a:solidFill>
                <a:latin typeface="Arial"/>
                <a:cs typeface="Arial"/>
              </a:rPr>
              <a:t>42%</a:t>
            </a:r>
            <a:r>
              <a:rPr sz="1700" b="1" spc="-225" dirty="0">
                <a:solidFill>
                  <a:srgbClr val="393939"/>
                </a:solidFill>
                <a:latin typeface="Arial"/>
                <a:cs typeface="Arial"/>
              </a:rPr>
              <a:t> </a:t>
            </a:r>
            <a:r>
              <a:rPr sz="1700" dirty="0">
                <a:solidFill>
                  <a:srgbClr val="393939"/>
                </a:solidFill>
                <a:latin typeface="Arial"/>
                <a:cs typeface="Arial"/>
              </a:rPr>
              <a:t>for anxiety</a:t>
            </a:r>
            <a:r>
              <a:rPr sz="1700" spc="5" dirty="0">
                <a:solidFill>
                  <a:srgbClr val="393939"/>
                </a:solidFill>
                <a:latin typeface="Arial"/>
                <a:cs typeface="Arial"/>
              </a:rPr>
              <a:t> </a:t>
            </a:r>
            <a:r>
              <a:rPr sz="1700" dirty="0">
                <a:solidFill>
                  <a:srgbClr val="393939"/>
                </a:solidFill>
                <a:latin typeface="Arial"/>
                <a:cs typeface="Arial"/>
              </a:rPr>
              <a:t>&amp;</a:t>
            </a:r>
            <a:r>
              <a:rPr sz="1700" spc="-45" dirty="0">
                <a:solidFill>
                  <a:srgbClr val="393939"/>
                </a:solidFill>
                <a:latin typeface="Arial"/>
                <a:cs typeface="Arial"/>
              </a:rPr>
              <a:t> </a:t>
            </a:r>
            <a:r>
              <a:rPr sz="1700" b="1" spc="-10" dirty="0">
                <a:solidFill>
                  <a:srgbClr val="393939"/>
                </a:solidFill>
                <a:latin typeface="Arial"/>
                <a:cs typeface="Arial"/>
              </a:rPr>
              <a:t>30%</a:t>
            </a:r>
            <a:r>
              <a:rPr sz="1700" b="1" spc="-225" dirty="0">
                <a:solidFill>
                  <a:srgbClr val="393939"/>
                </a:solidFill>
                <a:latin typeface="Arial"/>
                <a:cs typeface="Arial"/>
              </a:rPr>
              <a:t> </a:t>
            </a:r>
            <a:r>
              <a:rPr sz="1700" dirty="0">
                <a:solidFill>
                  <a:srgbClr val="393939"/>
                </a:solidFill>
                <a:latin typeface="Arial"/>
                <a:cs typeface="Arial"/>
              </a:rPr>
              <a:t>for</a:t>
            </a:r>
            <a:r>
              <a:rPr sz="1700" spc="5" dirty="0">
                <a:solidFill>
                  <a:srgbClr val="393939"/>
                </a:solidFill>
                <a:latin typeface="Arial"/>
                <a:cs typeface="Arial"/>
              </a:rPr>
              <a:t> </a:t>
            </a:r>
            <a:r>
              <a:rPr sz="1700" spc="-10" dirty="0">
                <a:solidFill>
                  <a:srgbClr val="393939"/>
                </a:solidFill>
                <a:latin typeface="Arial"/>
                <a:cs typeface="Arial"/>
              </a:rPr>
              <a:t>depression</a:t>
            </a:r>
            <a:endParaRPr sz="1700">
              <a:latin typeface="Arial"/>
              <a:cs typeface="Arial"/>
            </a:endParaRPr>
          </a:p>
          <a:p>
            <a:pPr marL="756285" lvl="1" indent="-287020">
              <a:lnSpc>
                <a:spcPct val="100000"/>
              </a:lnSpc>
              <a:spcBef>
                <a:spcPts val="310"/>
              </a:spcBef>
              <a:buClr>
                <a:srgbClr val="239910"/>
              </a:buClr>
              <a:buSzPct val="105882"/>
              <a:buChar char="•"/>
              <a:tabLst>
                <a:tab pos="756285" algn="l"/>
                <a:tab pos="756920" algn="l"/>
              </a:tabLst>
            </a:pPr>
            <a:r>
              <a:rPr sz="1700" dirty="0">
                <a:solidFill>
                  <a:srgbClr val="393939"/>
                </a:solidFill>
                <a:latin typeface="Arial"/>
                <a:cs typeface="Arial"/>
              </a:rPr>
              <a:t>Depressed</a:t>
            </a:r>
            <a:r>
              <a:rPr sz="1700" spc="-30" dirty="0">
                <a:solidFill>
                  <a:srgbClr val="393939"/>
                </a:solidFill>
                <a:latin typeface="Arial"/>
                <a:cs typeface="Arial"/>
              </a:rPr>
              <a:t> </a:t>
            </a:r>
            <a:r>
              <a:rPr sz="1700" dirty="0">
                <a:solidFill>
                  <a:srgbClr val="393939"/>
                </a:solidFill>
                <a:latin typeface="Arial"/>
                <a:cs typeface="Arial"/>
              </a:rPr>
              <a:t>adolescents</a:t>
            </a:r>
            <a:r>
              <a:rPr sz="1700" spc="-20" dirty="0">
                <a:solidFill>
                  <a:srgbClr val="393939"/>
                </a:solidFill>
                <a:latin typeface="Arial"/>
                <a:cs typeface="Arial"/>
              </a:rPr>
              <a:t> </a:t>
            </a:r>
            <a:r>
              <a:rPr sz="1700" dirty="0">
                <a:solidFill>
                  <a:srgbClr val="393939"/>
                </a:solidFill>
                <a:latin typeface="Arial"/>
                <a:cs typeface="Arial"/>
              </a:rPr>
              <a:t>more</a:t>
            </a:r>
            <a:r>
              <a:rPr sz="1700" spc="-20" dirty="0">
                <a:solidFill>
                  <a:srgbClr val="393939"/>
                </a:solidFill>
                <a:latin typeface="Arial"/>
                <a:cs typeface="Arial"/>
              </a:rPr>
              <a:t> </a:t>
            </a:r>
            <a:r>
              <a:rPr sz="1700" dirty="0">
                <a:solidFill>
                  <a:srgbClr val="393939"/>
                </a:solidFill>
                <a:latin typeface="Arial"/>
                <a:cs typeface="Arial"/>
              </a:rPr>
              <a:t>likely</a:t>
            </a:r>
            <a:r>
              <a:rPr sz="1700" spc="-20" dirty="0">
                <a:solidFill>
                  <a:srgbClr val="393939"/>
                </a:solidFill>
                <a:latin typeface="Arial"/>
                <a:cs typeface="Arial"/>
              </a:rPr>
              <a:t> </a:t>
            </a:r>
            <a:r>
              <a:rPr sz="1700" dirty="0">
                <a:solidFill>
                  <a:srgbClr val="393939"/>
                </a:solidFill>
                <a:latin typeface="Arial"/>
                <a:cs typeface="Arial"/>
              </a:rPr>
              <a:t>to</a:t>
            </a:r>
            <a:r>
              <a:rPr sz="1700" spc="-20" dirty="0">
                <a:solidFill>
                  <a:srgbClr val="393939"/>
                </a:solidFill>
                <a:latin typeface="Arial"/>
                <a:cs typeface="Arial"/>
              </a:rPr>
              <a:t> </a:t>
            </a:r>
            <a:r>
              <a:rPr sz="1700" dirty="0">
                <a:solidFill>
                  <a:srgbClr val="393939"/>
                </a:solidFill>
                <a:latin typeface="Arial"/>
                <a:cs typeface="Arial"/>
              </a:rPr>
              <a:t>seek</a:t>
            </a:r>
            <a:r>
              <a:rPr sz="1700" spc="-15" dirty="0">
                <a:solidFill>
                  <a:srgbClr val="393939"/>
                </a:solidFill>
                <a:latin typeface="Arial"/>
                <a:cs typeface="Arial"/>
              </a:rPr>
              <a:t> </a:t>
            </a:r>
            <a:r>
              <a:rPr sz="1700" spc="-10" dirty="0">
                <a:solidFill>
                  <a:srgbClr val="393939"/>
                </a:solidFill>
                <a:latin typeface="Arial"/>
                <a:cs typeface="Arial"/>
              </a:rPr>
              <a:t>support</a:t>
            </a:r>
            <a:endParaRPr sz="1700">
              <a:latin typeface="Arial"/>
              <a:cs typeface="Arial"/>
            </a:endParaRPr>
          </a:p>
          <a:p>
            <a:pPr marL="756285" lvl="1" indent="-287020">
              <a:lnSpc>
                <a:spcPct val="100000"/>
              </a:lnSpc>
              <a:spcBef>
                <a:spcPts val="300"/>
              </a:spcBef>
              <a:buClr>
                <a:srgbClr val="239910"/>
              </a:buClr>
              <a:buSzPct val="105882"/>
              <a:buChar char="•"/>
              <a:tabLst>
                <a:tab pos="756285" algn="l"/>
                <a:tab pos="756920" algn="l"/>
              </a:tabLst>
            </a:pPr>
            <a:r>
              <a:rPr sz="1700" dirty="0">
                <a:solidFill>
                  <a:srgbClr val="393939"/>
                </a:solidFill>
                <a:latin typeface="Arial"/>
                <a:cs typeface="Arial"/>
              </a:rPr>
              <a:t>Most</a:t>
            </a:r>
            <a:r>
              <a:rPr sz="1700" spc="-10" dirty="0">
                <a:solidFill>
                  <a:srgbClr val="393939"/>
                </a:solidFill>
                <a:latin typeface="Arial"/>
                <a:cs typeface="Arial"/>
              </a:rPr>
              <a:t> </a:t>
            </a:r>
            <a:r>
              <a:rPr sz="1700" dirty="0">
                <a:solidFill>
                  <a:srgbClr val="393939"/>
                </a:solidFill>
                <a:latin typeface="Arial"/>
                <a:cs typeface="Arial"/>
              </a:rPr>
              <a:t>report</a:t>
            </a:r>
            <a:r>
              <a:rPr sz="1700" spc="-5" dirty="0">
                <a:solidFill>
                  <a:srgbClr val="393939"/>
                </a:solidFill>
                <a:latin typeface="Arial"/>
                <a:cs typeface="Arial"/>
              </a:rPr>
              <a:t> </a:t>
            </a:r>
            <a:r>
              <a:rPr sz="1700" dirty="0">
                <a:solidFill>
                  <a:srgbClr val="393939"/>
                </a:solidFill>
                <a:latin typeface="Arial"/>
                <a:cs typeface="Arial"/>
              </a:rPr>
              <a:t>SM</a:t>
            </a:r>
            <a:r>
              <a:rPr sz="1700" spc="-10" dirty="0">
                <a:solidFill>
                  <a:srgbClr val="393939"/>
                </a:solidFill>
                <a:latin typeface="Arial"/>
                <a:cs typeface="Arial"/>
              </a:rPr>
              <a:t> </a:t>
            </a:r>
            <a:r>
              <a:rPr sz="1700" dirty="0">
                <a:solidFill>
                  <a:srgbClr val="393939"/>
                </a:solidFill>
                <a:latin typeface="Arial"/>
                <a:cs typeface="Arial"/>
              </a:rPr>
              <a:t>as</a:t>
            </a:r>
            <a:r>
              <a:rPr sz="1700" spc="-5" dirty="0">
                <a:solidFill>
                  <a:srgbClr val="393939"/>
                </a:solidFill>
                <a:latin typeface="Arial"/>
                <a:cs typeface="Arial"/>
              </a:rPr>
              <a:t> </a:t>
            </a:r>
            <a:r>
              <a:rPr sz="1700" dirty="0">
                <a:solidFill>
                  <a:srgbClr val="393939"/>
                </a:solidFill>
                <a:latin typeface="Arial"/>
                <a:cs typeface="Arial"/>
              </a:rPr>
              <a:t>providing</a:t>
            </a:r>
            <a:r>
              <a:rPr sz="1700" spc="-10" dirty="0">
                <a:solidFill>
                  <a:srgbClr val="393939"/>
                </a:solidFill>
                <a:latin typeface="Arial"/>
                <a:cs typeface="Arial"/>
              </a:rPr>
              <a:t> </a:t>
            </a:r>
            <a:r>
              <a:rPr sz="1700" dirty="0">
                <a:solidFill>
                  <a:srgbClr val="393939"/>
                </a:solidFill>
                <a:latin typeface="Arial"/>
                <a:cs typeface="Arial"/>
              </a:rPr>
              <a:t>social</a:t>
            </a:r>
            <a:r>
              <a:rPr sz="1700" spc="-5" dirty="0">
                <a:solidFill>
                  <a:srgbClr val="393939"/>
                </a:solidFill>
                <a:latin typeface="Arial"/>
                <a:cs typeface="Arial"/>
              </a:rPr>
              <a:t> </a:t>
            </a:r>
            <a:r>
              <a:rPr sz="1700" spc="-10" dirty="0">
                <a:solidFill>
                  <a:srgbClr val="393939"/>
                </a:solidFill>
                <a:latin typeface="Arial"/>
                <a:cs typeface="Arial"/>
              </a:rPr>
              <a:t>support</a:t>
            </a:r>
            <a:endParaRPr sz="1700">
              <a:latin typeface="Arial"/>
              <a:cs typeface="Arial"/>
            </a:endParaRPr>
          </a:p>
          <a:p>
            <a:pPr marL="327660" marR="5080" indent="-315595">
              <a:lnSpc>
                <a:spcPct val="109300"/>
              </a:lnSpc>
              <a:spcBef>
                <a:spcPts val="1505"/>
              </a:spcBef>
              <a:buClr>
                <a:srgbClr val="239910"/>
              </a:buClr>
              <a:buSzPct val="105882"/>
              <a:buFont typeface="Segoe UI Symbol"/>
              <a:buChar char="✓"/>
              <a:tabLst>
                <a:tab pos="327660" algn="l"/>
                <a:tab pos="328295" algn="l"/>
              </a:tabLst>
            </a:pPr>
            <a:r>
              <a:rPr dirty="0"/>
              <a:t>Some</a:t>
            </a:r>
            <a:r>
              <a:rPr spc="-30" dirty="0"/>
              <a:t> </a:t>
            </a:r>
            <a:r>
              <a:rPr dirty="0"/>
              <a:t>evidence</a:t>
            </a:r>
            <a:r>
              <a:rPr spc="-20" dirty="0"/>
              <a:t> </a:t>
            </a:r>
            <a:r>
              <a:rPr dirty="0"/>
              <a:t>of</a:t>
            </a:r>
            <a:r>
              <a:rPr spc="-20" dirty="0"/>
              <a:t> </a:t>
            </a:r>
            <a:r>
              <a:rPr dirty="0"/>
              <a:t>effectiveness</a:t>
            </a:r>
            <a:r>
              <a:rPr spc="-15" dirty="0"/>
              <a:t> </a:t>
            </a:r>
            <a:r>
              <a:rPr dirty="0"/>
              <a:t>for</a:t>
            </a:r>
            <a:r>
              <a:rPr spc="-20" dirty="0"/>
              <a:t> </a:t>
            </a:r>
            <a:r>
              <a:rPr dirty="0"/>
              <a:t>digital</a:t>
            </a:r>
            <a:r>
              <a:rPr spc="-20" dirty="0"/>
              <a:t> </a:t>
            </a:r>
            <a:r>
              <a:rPr dirty="0"/>
              <a:t>mental</a:t>
            </a:r>
            <a:r>
              <a:rPr spc="-15" dirty="0"/>
              <a:t> </a:t>
            </a:r>
            <a:r>
              <a:rPr spc="-10" dirty="0"/>
              <a:t>health </a:t>
            </a:r>
            <a:r>
              <a:rPr dirty="0"/>
              <a:t>interventions</a:t>
            </a:r>
            <a:r>
              <a:rPr spc="10" dirty="0"/>
              <a:t> </a:t>
            </a:r>
            <a:r>
              <a:rPr dirty="0"/>
              <a:t>(Hollis</a:t>
            </a:r>
            <a:r>
              <a:rPr spc="15" dirty="0"/>
              <a:t> </a:t>
            </a:r>
            <a:r>
              <a:rPr dirty="0"/>
              <a:t>et</a:t>
            </a:r>
            <a:r>
              <a:rPr spc="15" dirty="0"/>
              <a:t> </a:t>
            </a:r>
            <a:r>
              <a:rPr dirty="0"/>
              <a:t>al,</a:t>
            </a:r>
            <a:r>
              <a:rPr spc="15" dirty="0"/>
              <a:t> </a:t>
            </a:r>
            <a:r>
              <a:rPr spc="-10" dirty="0"/>
              <a:t>2017),</a:t>
            </a:r>
            <a:r>
              <a:rPr spc="-330" dirty="0"/>
              <a:t> </a:t>
            </a:r>
            <a:r>
              <a:rPr sz="1800" b="1" i="1" spc="-160" dirty="0">
                <a:latin typeface="Arial"/>
                <a:cs typeface="Arial"/>
              </a:rPr>
              <a:t>but</a:t>
            </a:r>
            <a:r>
              <a:rPr sz="1800" b="1" i="1" spc="-15" dirty="0">
                <a:latin typeface="Arial"/>
                <a:cs typeface="Arial"/>
              </a:rPr>
              <a:t> </a:t>
            </a:r>
            <a:r>
              <a:rPr sz="1800" b="1" i="1" spc="-135" dirty="0">
                <a:latin typeface="Arial"/>
                <a:cs typeface="Arial"/>
              </a:rPr>
              <a:t>adolescents</a:t>
            </a:r>
            <a:r>
              <a:rPr sz="1800" b="1" i="1" spc="-20" dirty="0">
                <a:latin typeface="Arial"/>
                <a:cs typeface="Arial"/>
              </a:rPr>
              <a:t> </a:t>
            </a:r>
            <a:r>
              <a:rPr sz="1800" b="1" i="1" spc="-135" dirty="0">
                <a:latin typeface="Arial"/>
                <a:cs typeface="Arial"/>
              </a:rPr>
              <a:t>often</a:t>
            </a:r>
            <a:r>
              <a:rPr sz="1800" b="1" i="1" spc="-15" dirty="0">
                <a:latin typeface="Arial"/>
                <a:cs typeface="Arial"/>
              </a:rPr>
              <a:t> </a:t>
            </a:r>
            <a:r>
              <a:rPr sz="1800" b="1" i="1" spc="-50" dirty="0">
                <a:latin typeface="Arial"/>
                <a:cs typeface="Arial"/>
              </a:rPr>
              <a:t>left </a:t>
            </a:r>
            <a:r>
              <a:rPr sz="1800" b="1" i="1" spc="-160" dirty="0">
                <a:latin typeface="Arial"/>
                <a:cs typeface="Arial"/>
              </a:rPr>
              <a:t>out</a:t>
            </a:r>
            <a:r>
              <a:rPr sz="1800" b="1" i="1" spc="-5" dirty="0">
                <a:latin typeface="Arial"/>
                <a:cs typeface="Arial"/>
              </a:rPr>
              <a:t> </a:t>
            </a:r>
            <a:r>
              <a:rPr sz="1800" b="1" i="1" spc="-155" dirty="0">
                <a:latin typeface="Arial"/>
                <a:cs typeface="Arial"/>
              </a:rPr>
              <a:t>of</a:t>
            </a:r>
            <a:r>
              <a:rPr sz="1800" b="1" i="1" spc="-5" dirty="0">
                <a:latin typeface="Arial"/>
                <a:cs typeface="Arial"/>
              </a:rPr>
              <a:t> </a:t>
            </a:r>
            <a:r>
              <a:rPr sz="1800" b="1" i="1" spc="-120" dirty="0">
                <a:latin typeface="Arial"/>
                <a:cs typeface="Arial"/>
              </a:rPr>
              <a:t>the</a:t>
            </a:r>
            <a:r>
              <a:rPr sz="1800" b="1" i="1" spc="-5" dirty="0">
                <a:latin typeface="Arial"/>
                <a:cs typeface="Arial"/>
              </a:rPr>
              <a:t> </a:t>
            </a:r>
            <a:r>
              <a:rPr sz="1800" b="1" i="1" spc="-145" dirty="0">
                <a:latin typeface="Arial"/>
                <a:cs typeface="Arial"/>
              </a:rPr>
              <a:t>design</a:t>
            </a:r>
            <a:r>
              <a:rPr sz="1800" b="1" i="1" dirty="0">
                <a:latin typeface="Arial"/>
                <a:cs typeface="Arial"/>
              </a:rPr>
              <a:t> </a:t>
            </a:r>
            <a:r>
              <a:rPr sz="1800" b="1" i="1" spc="-140" dirty="0">
                <a:latin typeface="Arial"/>
                <a:cs typeface="Arial"/>
              </a:rPr>
              <a:t>and</a:t>
            </a:r>
            <a:r>
              <a:rPr sz="1800" b="1" i="1" spc="-5" dirty="0">
                <a:latin typeface="Arial"/>
                <a:cs typeface="Arial"/>
              </a:rPr>
              <a:t> </a:t>
            </a:r>
            <a:r>
              <a:rPr sz="1800" b="1" i="1" spc="-130" dirty="0">
                <a:latin typeface="Arial"/>
                <a:cs typeface="Arial"/>
              </a:rPr>
              <a:t>delivery</a:t>
            </a:r>
            <a:r>
              <a:rPr sz="1800" b="1" i="1" spc="-5" dirty="0">
                <a:latin typeface="Arial"/>
                <a:cs typeface="Arial"/>
              </a:rPr>
              <a:t> </a:t>
            </a:r>
            <a:r>
              <a:rPr sz="1800" b="1" i="1" spc="-155" dirty="0">
                <a:latin typeface="Arial"/>
                <a:cs typeface="Arial"/>
              </a:rPr>
              <a:t>of</a:t>
            </a:r>
            <a:r>
              <a:rPr sz="1800" b="1" i="1" spc="-5" dirty="0">
                <a:latin typeface="Arial"/>
                <a:cs typeface="Arial"/>
              </a:rPr>
              <a:t> </a:t>
            </a:r>
            <a:r>
              <a:rPr sz="1800" b="1" i="1" spc="-120" dirty="0">
                <a:latin typeface="Arial"/>
                <a:cs typeface="Arial"/>
              </a:rPr>
              <a:t>these</a:t>
            </a:r>
            <a:r>
              <a:rPr sz="1800" b="1" i="1" dirty="0">
                <a:latin typeface="Arial"/>
                <a:cs typeface="Arial"/>
              </a:rPr>
              <a:t> </a:t>
            </a:r>
            <a:r>
              <a:rPr sz="1800" b="1" i="1" spc="-25" dirty="0">
                <a:latin typeface="Arial"/>
                <a:cs typeface="Arial"/>
              </a:rPr>
              <a:t>solutions</a:t>
            </a:r>
            <a:endParaRPr sz="1800">
              <a:latin typeface="Arial"/>
              <a:cs typeface="Arial"/>
            </a:endParaRPr>
          </a:p>
          <a:p>
            <a:pPr marL="327660" marR="243204" indent="-315595">
              <a:lnSpc>
                <a:spcPct val="115300"/>
              </a:lnSpc>
              <a:spcBef>
                <a:spcPts val="1345"/>
              </a:spcBef>
              <a:buClr>
                <a:srgbClr val="239910"/>
              </a:buClr>
              <a:buSzPct val="105882"/>
              <a:buFont typeface="Segoe UI Symbol"/>
              <a:buChar char="✓"/>
              <a:tabLst>
                <a:tab pos="327660" algn="l"/>
                <a:tab pos="328295" algn="l"/>
              </a:tabLst>
            </a:pPr>
            <a:r>
              <a:rPr b="1" spc="-80" dirty="0">
                <a:latin typeface="Arial"/>
                <a:cs typeface="Arial"/>
              </a:rPr>
              <a:t>Research-</a:t>
            </a:r>
            <a:r>
              <a:rPr b="1" spc="-105" dirty="0">
                <a:latin typeface="Arial"/>
                <a:cs typeface="Arial"/>
              </a:rPr>
              <a:t>to</a:t>
            </a:r>
            <a:r>
              <a:rPr b="1" spc="-260" dirty="0">
                <a:latin typeface="Arial"/>
                <a:cs typeface="Arial"/>
              </a:rPr>
              <a:t> </a:t>
            </a:r>
            <a:r>
              <a:rPr b="1" dirty="0">
                <a:latin typeface="Arial"/>
                <a:cs typeface="Arial"/>
              </a:rPr>
              <a:t>-</a:t>
            </a:r>
            <a:r>
              <a:rPr b="1" spc="-80" dirty="0">
                <a:latin typeface="Arial"/>
                <a:cs typeface="Arial"/>
              </a:rPr>
              <a:t>practice</a:t>
            </a:r>
            <a:r>
              <a:rPr b="1" spc="25" dirty="0">
                <a:latin typeface="Arial"/>
                <a:cs typeface="Arial"/>
              </a:rPr>
              <a:t> </a:t>
            </a:r>
            <a:r>
              <a:rPr b="1" spc="-10" dirty="0">
                <a:latin typeface="Arial"/>
                <a:cs typeface="Arial"/>
              </a:rPr>
              <a:t>gap</a:t>
            </a:r>
            <a:r>
              <a:rPr spc="-10" dirty="0">
                <a:latin typeface="Times New Roman"/>
                <a:cs typeface="Times New Roman"/>
              </a:rPr>
              <a:t>;</a:t>
            </a:r>
            <a:r>
              <a:rPr spc="190" dirty="0">
                <a:latin typeface="Times New Roman"/>
                <a:cs typeface="Times New Roman"/>
              </a:rPr>
              <a:t> </a:t>
            </a:r>
            <a:r>
              <a:rPr dirty="0">
                <a:latin typeface="Times New Roman"/>
                <a:cs typeface="Times New Roman"/>
              </a:rPr>
              <a:t>close</a:t>
            </a:r>
            <a:r>
              <a:rPr spc="60" dirty="0">
                <a:latin typeface="Times New Roman"/>
                <a:cs typeface="Times New Roman"/>
              </a:rPr>
              <a:t> </a:t>
            </a:r>
            <a:r>
              <a:rPr spc="80" dirty="0">
                <a:latin typeface="Times New Roman"/>
                <a:cs typeface="Times New Roman"/>
              </a:rPr>
              <a:t>to</a:t>
            </a:r>
            <a:r>
              <a:rPr spc="25" dirty="0">
                <a:latin typeface="Times New Roman"/>
                <a:cs typeface="Times New Roman"/>
              </a:rPr>
              <a:t> </a:t>
            </a:r>
            <a:r>
              <a:rPr spc="85" dirty="0">
                <a:latin typeface="Times New Roman"/>
                <a:cs typeface="Times New Roman"/>
              </a:rPr>
              <a:t>50%</a:t>
            </a:r>
            <a:r>
              <a:rPr spc="-170" dirty="0">
                <a:latin typeface="Times New Roman"/>
                <a:cs typeface="Times New Roman"/>
              </a:rPr>
              <a:t> </a:t>
            </a:r>
            <a:r>
              <a:rPr spc="45" dirty="0">
                <a:latin typeface="Times New Roman"/>
                <a:cs typeface="Times New Roman"/>
              </a:rPr>
              <a:t>of</a:t>
            </a:r>
            <a:r>
              <a:rPr spc="-80" dirty="0">
                <a:latin typeface="Times New Roman"/>
                <a:cs typeface="Times New Roman"/>
              </a:rPr>
              <a:t> </a:t>
            </a:r>
            <a:r>
              <a:rPr spc="100" dirty="0">
                <a:latin typeface="Times New Roman"/>
                <a:cs typeface="Times New Roman"/>
              </a:rPr>
              <a:t>teens</a:t>
            </a:r>
            <a:r>
              <a:rPr spc="-5" dirty="0">
                <a:latin typeface="Times New Roman"/>
                <a:cs typeface="Times New Roman"/>
              </a:rPr>
              <a:t> </a:t>
            </a:r>
            <a:r>
              <a:rPr spc="75" dirty="0">
                <a:latin typeface="Times New Roman"/>
                <a:cs typeface="Times New Roman"/>
              </a:rPr>
              <a:t>report </a:t>
            </a:r>
            <a:r>
              <a:rPr spc="60" dirty="0">
                <a:latin typeface="Times New Roman"/>
                <a:cs typeface="Times New Roman"/>
              </a:rPr>
              <a:t>desire</a:t>
            </a:r>
            <a:r>
              <a:rPr spc="70" dirty="0">
                <a:latin typeface="Times New Roman"/>
                <a:cs typeface="Times New Roman"/>
              </a:rPr>
              <a:t> </a:t>
            </a:r>
            <a:r>
              <a:rPr spc="80" dirty="0">
                <a:latin typeface="Times New Roman"/>
                <a:cs typeface="Times New Roman"/>
              </a:rPr>
              <a:t>to</a:t>
            </a:r>
            <a:r>
              <a:rPr spc="50" dirty="0">
                <a:latin typeface="Times New Roman"/>
                <a:cs typeface="Times New Roman"/>
              </a:rPr>
              <a:t> </a:t>
            </a:r>
            <a:r>
              <a:rPr spc="55" dirty="0">
                <a:latin typeface="Times New Roman"/>
                <a:cs typeface="Times New Roman"/>
              </a:rPr>
              <a:t>use</a:t>
            </a:r>
            <a:r>
              <a:rPr spc="65" dirty="0">
                <a:latin typeface="Times New Roman"/>
                <a:cs typeface="Times New Roman"/>
              </a:rPr>
              <a:t> </a:t>
            </a:r>
            <a:r>
              <a:rPr spc="50" dirty="0">
                <a:latin typeface="Times New Roman"/>
                <a:cs typeface="Times New Roman"/>
              </a:rPr>
              <a:t>an </a:t>
            </a:r>
            <a:r>
              <a:rPr spc="65" dirty="0">
                <a:latin typeface="Times New Roman"/>
                <a:cs typeface="Times New Roman"/>
              </a:rPr>
              <a:t>app,</a:t>
            </a:r>
            <a:r>
              <a:rPr spc="-140" dirty="0">
                <a:latin typeface="Times New Roman"/>
                <a:cs typeface="Times New Roman"/>
              </a:rPr>
              <a:t> </a:t>
            </a:r>
            <a:r>
              <a:rPr spc="60" dirty="0">
                <a:latin typeface="Times New Roman"/>
                <a:cs typeface="Times New Roman"/>
              </a:rPr>
              <a:t>but</a:t>
            </a:r>
            <a:r>
              <a:rPr spc="125" dirty="0">
                <a:latin typeface="Times New Roman"/>
                <a:cs typeface="Times New Roman"/>
              </a:rPr>
              <a:t> </a:t>
            </a:r>
            <a:r>
              <a:rPr dirty="0">
                <a:latin typeface="Times New Roman"/>
                <a:cs typeface="Times New Roman"/>
              </a:rPr>
              <a:t>only</a:t>
            </a:r>
            <a:r>
              <a:rPr spc="-45" dirty="0">
                <a:latin typeface="Times New Roman"/>
                <a:cs typeface="Times New Roman"/>
              </a:rPr>
              <a:t> </a:t>
            </a:r>
            <a:r>
              <a:rPr spc="65" dirty="0">
                <a:latin typeface="Times New Roman"/>
                <a:cs typeface="Times New Roman"/>
              </a:rPr>
              <a:t>6%</a:t>
            </a:r>
            <a:r>
              <a:rPr spc="-150" dirty="0">
                <a:latin typeface="Times New Roman"/>
                <a:cs typeface="Times New Roman"/>
              </a:rPr>
              <a:t> </a:t>
            </a:r>
            <a:r>
              <a:rPr spc="55" dirty="0">
                <a:latin typeface="Times New Roman"/>
                <a:cs typeface="Times New Roman"/>
              </a:rPr>
              <a:t>have</a:t>
            </a:r>
            <a:r>
              <a:rPr spc="80" dirty="0">
                <a:latin typeface="Times New Roman"/>
                <a:cs typeface="Times New Roman"/>
              </a:rPr>
              <a:t> </a:t>
            </a:r>
            <a:r>
              <a:rPr spc="75" dirty="0">
                <a:latin typeface="Times New Roman"/>
                <a:cs typeface="Times New Roman"/>
              </a:rPr>
              <a:t>used</a:t>
            </a:r>
            <a:r>
              <a:rPr spc="35" dirty="0">
                <a:latin typeface="Times New Roman"/>
                <a:cs typeface="Times New Roman"/>
              </a:rPr>
              <a:t> </a:t>
            </a:r>
            <a:r>
              <a:rPr dirty="0">
                <a:latin typeface="Times New Roman"/>
                <a:cs typeface="Times New Roman"/>
              </a:rPr>
              <a:t>(Grist,</a:t>
            </a:r>
            <a:r>
              <a:rPr spc="-140" dirty="0">
                <a:latin typeface="Times New Roman"/>
                <a:cs typeface="Times New Roman"/>
              </a:rPr>
              <a:t> </a:t>
            </a:r>
            <a:r>
              <a:rPr spc="90" dirty="0">
                <a:latin typeface="Times New Roman"/>
                <a:cs typeface="Times New Roman"/>
              </a:rPr>
              <a:t>2018)</a:t>
            </a:r>
          </a:p>
        </p:txBody>
      </p:sp>
      <p:grpSp>
        <p:nvGrpSpPr>
          <p:cNvPr id="4" name="object 4" descr="Article clipping. Annual Reviews. Annual Review of Developmental Psychology. Screen Time, Social Media Use, and Adolescent Development. Candice L. Odgers,1 Stephen M. Schueller,1 and Mimi Ito2"/>
          <p:cNvGrpSpPr/>
          <p:nvPr/>
        </p:nvGrpSpPr>
        <p:grpSpPr>
          <a:xfrm>
            <a:off x="6248400" y="1485900"/>
            <a:ext cx="2786380" cy="3243580"/>
            <a:chOff x="6085332" y="1485900"/>
            <a:chExt cx="2786380" cy="3243580"/>
          </a:xfrm>
        </p:grpSpPr>
        <p:pic>
          <p:nvPicPr>
            <p:cNvPr id="5" name="object 5"/>
            <p:cNvPicPr/>
            <p:nvPr/>
          </p:nvPicPr>
          <p:blipFill>
            <a:blip r:embed="rId2" cstate="print"/>
            <a:stretch>
              <a:fillRect/>
            </a:stretch>
          </p:blipFill>
          <p:spPr>
            <a:xfrm>
              <a:off x="6085332" y="1485900"/>
              <a:ext cx="2785871" cy="3243071"/>
            </a:xfrm>
            <a:prstGeom prst="rect">
              <a:avLst/>
            </a:prstGeom>
          </p:spPr>
        </p:pic>
        <p:pic>
          <p:nvPicPr>
            <p:cNvPr id="6" name="object 6"/>
            <p:cNvPicPr/>
            <p:nvPr/>
          </p:nvPicPr>
          <p:blipFill>
            <a:blip r:embed="rId3" cstate="print"/>
            <a:stretch>
              <a:fillRect/>
            </a:stretch>
          </p:blipFill>
          <p:spPr>
            <a:xfrm>
              <a:off x="6111240" y="1511808"/>
              <a:ext cx="2679191" cy="3136391"/>
            </a:xfrm>
            <a:prstGeom prst="rect">
              <a:avLst/>
            </a:prstGeom>
          </p:spPr>
        </p:pic>
      </p:grpSp>
      <p:pic>
        <p:nvPicPr>
          <p:cNvPr id="7" name="object 7" descr="PsyberGuide. A project of One Mind Institute."/>
          <p:cNvPicPr/>
          <p:nvPr/>
        </p:nvPicPr>
        <p:blipFill>
          <a:blip r:embed="rId4" cstate="print"/>
          <a:stretch>
            <a:fillRect/>
          </a:stretch>
        </p:blipFill>
        <p:spPr>
          <a:xfrm>
            <a:off x="5724144" y="495300"/>
            <a:ext cx="2944367" cy="63093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prstGeom prst="rect">
            <a:avLst/>
          </a:prstGeom>
        </p:spPr>
        <p:txBody>
          <a:bodyPr vert="horz" wrap="square" lIns="0" tIns="95824" rIns="0" bIns="0" rtlCol="0">
            <a:spAutoFit/>
          </a:bodyPr>
          <a:lstStyle/>
          <a:p>
            <a:pPr marL="596265">
              <a:lnSpc>
                <a:spcPct val="100000"/>
              </a:lnSpc>
              <a:spcBef>
                <a:spcPts val="95"/>
              </a:spcBef>
            </a:pPr>
            <a:r>
              <a:rPr dirty="0"/>
              <a:t>Additional</a:t>
            </a:r>
            <a:r>
              <a:rPr spc="-130" dirty="0"/>
              <a:t> </a:t>
            </a:r>
            <a:r>
              <a:rPr spc="-10" dirty="0"/>
              <a:t>Resources</a:t>
            </a:r>
          </a:p>
        </p:txBody>
      </p:sp>
      <p:pic>
        <p:nvPicPr>
          <p:cNvPr id="2" name="object 2" descr="2020 Tweens, Teens, Tech, and Mental Health: Coming of Age in Increasingly Digital Uncertain, and Unequal World. Common sense"/>
          <p:cNvPicPr/>
          <p:nvPr/>
        </p:nvPicPr>
        <p:blipFill>
          <a:blip r:embed="rId2" cstate="print"/>
          <a:stretch>
            <a:fillRect/>
          </a:stretch>
        </p:blipFill>
        <p:spPr>
          <a:xfrm>
            <a:off x="868680" y="870203"/>
            <a:ext cx="3313175" cy="4058411"/>
          </a:xfrm>
          <a:prstGeom prst="rect">
            <a:avLst/>
          </a:prstGeom>
        </p:spPr>
      </p:pic>
      <p:pic>
        <p:nvPicPr>
          <p:cNvPr id="3" name="object 3" descr="National Scientific Council of Adolescence. Council Repport No. 2. Engaging, Safe, and Evidence-Based."/>
          <p:cNvPicPr/>
          <p:nvPr/>
        </p:nvPicPr>
        <p:blipFill>
          <a:blip r:embed="rId3" cstate="print"/>
          <a:stretch>
            <a:fillRect/>
          </a:stretch>
        </p:blipFill>
        <p:spPr>
          <a:xfrm>
            <a:off x="4914900" y="845820"/>
            <a:ext cx="3166579" cy="408279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1701350" y="4875050"/>
            <a:ext cx="3612515" cy="141605"/>
          </a:xfrm>
          <a:prstGeom prst="rect">
            <a:avLst/>
          </a:prstGeom>
        </p:spPr>
        <p:txBody>
          <a:bodyPr vert="horz" wrap="square" lIns="0" tIns="0" rIns="0" bIns="0" rtlCol="0">
            <a:spAutoFit/>
          </a:bodyPr>
          <a:lstStyle/>
          <a:p>
            <a:pPr>
              <a:lnSpc>
                <a:spcPts val="1100"/>
              </a:lnSpc>
            </a:pPr>
            <a:r>
              <a:rPr sz="800" dirty="0">
                <a:latin typeface="Arial"/>
                <a:cs typeface="Arial"/>
              </a:rPr>
              <a:t>©</a:t>
            </a:r>
            <a:r>
              <a:rPr sz="800" spc="-10" dirty="0">
                <a:latin typeface="Arial"/>
                <a:cs typeface="Arial"/>
              </a:rPr>
              <a:t> </a:t>
            </a:r>
            <a:r>
              <a:rPr sz="800" dirty="0">
                <a:latin typeface="Arial"/>
                <a:cs typeface="Arial"/>
              </a:rPr>
              <a:t>2019</a:t>
            </a:r>
            <a:r>
              <a:rPr sz="800" spc="-5" dirty="0">
                <a:latin typeface="Arial"/>
                <a:cs typeface="Arial"/>
              </a:rPr>
              <a:t> </a:t>
            </a:r>
            <a:r>
              <a:rPr sz="800" dirty="0">
                <a:latin typeface="Arial"/>
                <a:cs typeface="Arial"/>
              </a:rPr>
              <a:t>Common</a:t>
            </a:r>
            <a:r>
              <a:rPr sz="800" spc="-5" dirty="0">
                <a:latin typeface="Arial"/>
                <a:cs typeface="Arial"/>
              </a:rPr>
              <a:t> </a:t>
            </a:r>
            <a:r>
              <a:rPr sz="800" dirty="0">
                <a:latin typeface="Arial"/>
                <a:cs typeface="Arial"/>
              </a:rPr>
              <a:t>Sense</a:t>
            </a:r>
            <a:r>
              <a:rPr sz="800" spc="-5" dirty="0">
                <a:latin typeface="Arial"/>
                <a:cs typeface="Arial"/>
              </a:rPr>
              <a:t> </a:t>
            </a:r>
            <a:r>
              <a:rPr sz="800" dirty="0">
                <a:latin typeface="Arial"/>
                <a:cs typeface="Arial"/>
              </a:rPr>
              <a:t>Media.</a:t>
            </a:r>
            <a:r>
              <a:rPr sz="800" spc="-5" dirty="0">
                <a:latin typeface="Arial"/>
                <a:cs typeface="Arial"/>
              </a:rPr>
              <a:t> </a:t>
            </a:r>
            <a:r>
              <a:rPr sz="800" dirty="0">
                <a:latin typeface="Arial"/>
                <a:cs typeface="Arial"/>
              </a:rPr>
              <a:t>All</a:t>
            </a:r>
            <a:r>
              <a:rPr sz="800" spc="-5" dirty="0">
                <a:latin typeface="Arial"/>
                <a:cs typeface="Arial"/>
              </a:rPr>
              <a:t> </a:t>
            </a:r>
            <a:r>
              <a:rPr sz="800" dirty="0">
                <a:latin typeface="Arial"/>
                <a:cs typeface="Arial"/>
              </a:rPr>
              <a:t>rights</a:t>
            </a:r>
            <a:r>
              <a:rPr sz="800" spc="-5" dirty="0">
                <a:latin typeface="Arial"/>
                <a:cs typeface="Arial"/>
              </a:rPr>
              <a:t> </a:t>
            </a:r>
            <a:r>
              <a:rPr sz="800" spc="-45" dirty="0">
                <a:latin typeface="Arial"/>
                <a:cs typeface="Arial"/>
              </a:rPr>
              <a:t>reserved.</a:t>
            </a:r>
            <a:r>
              <a:rPr sz="1000" b="1" spc="-45" dirty="0">
                <a:solidFill>
                  <a:srgbClr val="239A10"/>
                </a:solidFill>
                <a:latin typeface="Arial"/>
                <a:cs typeface="Arial"/>
                <a:hlinkClick r:id="rId2"/>
              </a:rPr>
              <a:t>www.commonsense.org</a:t>
            </a:r>
            <a:endParaRPr sz="1000" dirty="0">
              <a:latin typeface="Arial"/>
              <a:cs typeface="Arial"/>
            </a:endParaRPr>
          </a:p>
        </p:txBody>
      </p:sp>
      <p:pic>
        <p:nvPicPr>
          <p:cNvPr id="7" name="object 7" descr="Person lying down under blanket in the dark looking at phone."/>
          <p:cNvPicPr/>
          <p:nvPr/>
        </p:nvPicPr>
        <p:blipFill>
          <a:blip r:embed="rId3" cstate="print"/>
          <a:stretch>
            <a:fillRect/>
          </a:stretch>
        </p:blipFill>
        <p:spPr>
          <a:xfrm>
            <a:off x="0" y="0"/>
            <a:ext cx="9143999" cy="5143499"/>
          </a:xfrm>
          <a:prstGeom prst="rect">
            <a:avLst/>
          </a:prstGeom>
        </p:spPr>
      </p:pic>
      <p:sp>
        <p:nvSpPr>
          <p:cNvPr id="10" name="object 10"/>
          <p:cNvSpPr txBox="1"/>
          <p:nvPr/>
        </p:nvSpPr>
        <p:spPr>
          <a:xfrm>
            <a:off x="4449890" y="851429"/>
            <a:ext cx="252095" cy="540385"/>
          </a:xfrm>
          <a:prstGeom prst="rect">
            <a:avLst/>
          </a:prstGeom>
        </p:spPr>
        <p:txBody>
          <a:bodyPr vert="horz" wrap="square" lIns="0" tIns="15875" rIns="0" bIns="0" rtlCol="0">
            <a:spAutoFit/>
          </a:bodyPr>
          <a:lstStyle/>
          <a:p>
            <a:pPr marL="12700">
              <a:lnSpc>
                <a:spcPct val="100000"/>
              </a:lnSpc>
              <a:spcBef>
                <a:spcPts val="125"/>
              </a:spcBef>
            </a:pPr>
            <a:r>
              <a:rPr sz="3350" b="1" i="1" spc="-85" dirty="0">
                <a:solidFill>
                  <a:srgbClr val="FFFFFF"/>
                </a:solidFill>
                <a:latin typeface="Arial"/>
                <a:cs typeface="Arial"/>
              </a:rPr>
              <a:t>1</a:t>
            </a:r>
            <a:endParaRPr sz="3350">
              <a:latin typeface="Arial"/>
              <a:cs typeface="Arial"/>
            </a:endParaRPr>
          </a:p>
        </p:txBody>
      </p:sp>
      <p:sp>
        <p:nvSpPr>
          <p:cNvPr id="8" name="object 8"/>
          <p:cNvSpPr txBox="1">
            <a:spLocks noGrp="1"/>
          </p:cNvSpPr>
          <p:nvPr>
            <p:ph type="title"/>
          </p:nvPr>
        </p:nvSpPr>
        <p:spPr>
          <a:xfrm>
            <a:off x="1069378" y="1782618"/>
            <a:ext cx="7502525" cy="1507079"/>
          </a:xfrm>
          <a:prstGeom prst="rect">
            <a:avLst/>
          </a:prstGeom>
        </p:spPr>
        <p:txBody>
          <a:bodyPr vert="horz" wrap="square" lIns="0" tIns="4445" rIns="0" bIns="0" rtlCol="0">
            <a:spAutoFit/>
          </a:bodyPr>
          <a:lstStyle/>
          <a:p>
            <a:pPr marL="12700" marR="5080" algn="ctr">
              <a:lnSpc>
                <a:spcPts val="3960"/>
              </a:lnSpc>
              <a:spcBef>
                <a:spcPts val="35"/>
              </a:spcBef>
            </a:pPr>
            <a:r>
              <a:rPr sz="3150" i="1" spc="-229" dirty="0">
                <a:solidFill>
                  <a:srgbClr val="F0F3EE"/>
                </a:solidFill>
                <a:latin typeface="Arial"/>
                <a:cs typeface="Arial"/>
              </a:rPr>
              <a:t>Concerns</a:t>
            </a:r>
            <a:r>
              <a:rPr sz="3150" i="1" spc="5" dirty="0">
                <a:solidFill>
                  <a:srgbClr val="F0F3EE"/>
                </a:solidFill>
                <a:latin typeface="Arial"/>
                <a:cs typeface="Arial"/>
              </a:rPr>
              <a:t> </a:t>
            </a:r>
            <a:r>
              <a:rPr sz="3150" i="1" spc="-235" dirty="0">
                <a:solidFill>
                  <a:srgbClr val="F0F3EE"/>
                </a:solidFill>
                <a:latin typeface="Arial"/>
                <a:cs typeface="Arial"/>
              </a:rPr>
              <a:t>about</a:t>
            </a:r>
            <a:r>
              <a:rPr sz="3150" i="1" spc="20" dirty="0">
                <a:solidFill>
                  <a:srgbClr val="F0F3EE"/>
                </a:solidFill>
                <a:latin typeface="Arial"/>
                <a:cs typeface="Arial"/>
              </a:rPr>
              <a:t> </a:t>
            </a:r>
            <a:r>
              <a:rPr sz="3150" i="1" spc="-220" dirty="0">
                <a:solidFill>
                  <a:srgbClr val="F0F3EE"/>
                </a:solidFill>
                <a:latin typeface="Arial"/>
                <a:cs typeface="Arial"/>
              </a:rPr>
              <a:t>adolescents’</a:t>
            </a:r>
            <a:r>
              <a:rPr sz="3150" i="1" spc="15" dirty="0">
                <a:solidFill>
                  <a:srgbClr val="F0F3EE"/>
                </a:solidFill>
                <a:latin typeface="Arial"/>
                <a:cs typeface="Arial"/>
              </a:rPr>
              <a:t> </a:t>
            </a:r>
            <a:r>
              <a:rPr sz="3150" i="1" spc="-210" dirty="0">
                <a:solidFill>
                  <a:srgbClr val="F0F3EE"/>
                </a:solidFill>
                <a:latin typeface="Arial"/>
                <a:cs typeface="Arial"/>
              </a:rPr>
              <a:t>mental</a:t>
            </a:r>
            <a:r>
              <a:rPr lang="en-CA" sz="3150" i="1" spc="-210" dirty="0">
                <a:solidFill>
                  <a:srgbClr val="F0F3EE"/>
                </a:solidFill>
                <a:latin typeface="Arial"/>
                <a:cs typeface="Arial"/>
              </a:rPr>
              <a:t> health</a:t>
            </a:r>
            <a:r>
              <a:rPr lang="en-CA" sz="3150" i="1" spc="20" dirty="0">
                <a:solidFill>
                  <a:srgbClr val="F0F3EE"/>
                </a:solidFill>
              </a:rPr>
              <a:t> and</a:t>
            </a:r>
            <a:r>
              <a:rPr sz="3150" i="1" spc="-620" dirty="0">
                <a:solidFill>
                  <a:srgbClr val="F0F3EE"/>
                </a:solidFill>
                <a:latin typeface="Arial"/>
                <a:cs typeface="Arial"/>
              </a:rPr>
              <a:t> </a:t>
            </a:r>
            <a:r>
              <a:rPr sz="3150" i="1" spc="-225" dirty="0">
                <a:solidFill>
                  <a:srgbClr val="F0F3EE"/>
                </a:solidFill>
                <a:latin typeface="Arial"/>
                <a:cs typeface="Arial"/>
              </a:rPr>
              <a:t>digital</a:t>
            </a:r>
            <a:r>
              <a:rPr sz="3150" i="1" spc="-30" dirty="0">
                <a:solidFill>
                  <a:srgbClr val="F0F3EE"/>
                </a:solidFill>
                <a:latin typeface="Arial"/>
                <a:cs typeface="Arial"/>
              </a:rPr>
              <a:t> </a:t>
            </a:r>
            <a:r>
              <a:rPr sz="3150" i="1" spc="-220" dirty="0">
                <a:solidFill>
                  <a:srgbClr val="F0F3EE"/>
                </a:solidFill>
                <a:latin typeface="Arial"/>
                <a:cs typeface="Arial"/>
              </a:rPr>
              <a:t>tech</a:t>
            </a:r>
            <a:r>
              <a:rPr sz="3150" i="1" spc="-660" dirty="0">
                <a:solidFill>
                  <a:srgbClr val="F0F3EE"/>
                </a:solidFill>
                <a:latin typeface="Arial"/>
                <a:cs typeface="Arial"/>
              </a:rPr>
              <a:t> </a:t>
            </a:r>
            <a:r>
              <a:rPr sz="3150" i="1" spc="-190" dirty="0">
                <a:solidFill>
                  <a:srgbClr val="F0F3EE"/>
                </a:solidFill>
                <a:latin typeface="Arial"/>
                <a:cs typeface="Arial"/>
              </a:rPr>
              <a:t>were</a:t>
            </a:r>
            <a:r>
              <a:rPr sz="3150" i="1" spc="-15" dirty="0">
                <a:solidFill>
                  <a:srgbClr val="F0F3EE"/>
                </a:solidFill>
                <a:latin typeface="Arial"/>
                <a:cs typeface="Arial"/>
              </a:rPr>
              <a:t> </a:t>
            </a:r>
            <a:r>
              <a:rPr sz="3150" i="1" spc="-254" dirty="0">
                <a:solidFill>
                  <a:srgbClr val="F0F3EE"/>
                </a:solidFill>
                <a:latin typeface="Arial"/>
                <a:cs typeface="Arial"/>
              </a:rPr>
              <a:t>high</a:t>
            </a:r>
            <a:r>
              <a:rPr sz="3150" i="1" spc="-25" dirty="0">
                <a:solidFill>
                  <a:srgbClr val="F0F3EE"/>
                </a:solidFill>
                <a:latin typeface="Arial"/>
                <a:cs typeface="Arial"/>
              </a:rPr>
              <a:t> </a:t>
            </a:r>
            <a:r>
              <a:rPr sz="3150" i="1" spc="-204" dirty="0">
                <a:solidFill>
                  <a:srgbClr val="F0F3EE"/>
                </a:solidFill>
                <a:latin typeface="Arial"/>
                <a:cs typeface="Arial"/>
              </a:rPr>
              <a:t>before</a:t>
            </a:r>
            <a:r>
              <a:rPr sz="3150" i="1" spc="-20" dirty="0">
                <a:solidFill>
                  <a:srgbClr val="F0F3EE"/>
                </a:solidFill>
                <a:latin typeface="Arial"/>
                <a:cs typeface="Arial"/>
              </a:rPr>
              <a:t> </a:t>
            </a:r>
            <a:r>
              <a:rPr sz="3150" i="1" spc="-90" dirty="0">
                <a:solidFill>
                  <a:srgbClr val="F0F3EE"/>
                </a:solidFill>
                <a:latin typeface="Arial"/>
                <a:cs typeface="Arial"/>
              </a:rPr>
              <a:t>COVID</a:t>
            </a:r>
            <a:r>
              <a:rPr sz="3150" i="1" spc="-20" dirty="0">
                <a:solidFill>
                  <a:srgbClr val="F0F3EE"/>
                </a:solidFill>
                <a:latin typeface="Arial"/>
                <a:cs typeface="Arial"/>
              </a:rPr>
              <a:t> but </a:t>
            </a:r>
            <a:r>
              <a:rPr sz="3150" i="1" spc="-275" dirty="0">
                <a:solidFill>
                  <a:srgbClr val="F0F3EE"/>
                </a:solidFill>
                <a:latin typeface="Arial"/>
                <a:cs typeface="Arial"/>
              </a:rPr>
              <a:t>much</a:t>
            </a:r>
            <a:r>
              <a:rPr sz="3150" i="1" spc="-40" dirty="0">
                <a:solidFill>
                  <a:srgbClr val="F0F3EE"/>
                </a:solidFill>
                <a:latin typeface="Arial"/>
                <a:cs typeface="Arial"/>
              </a:rPr>
              <a:t> </a:t>
            </a:r>
            <a:r>
              <a:rPr sz="3150" i="1" spc="-250" dirty="0">
                <a:solidFill>
                  <a:srgbClr val="F0F3EE"/>
                </a:solidFill>
                <a:latin typeface="Arial"/>
                <a:cs typeface="Arial"/>
              </a:rPr>
              <a:t>of</a:t>
            </a:r>
            <a:r>
              <a:rPr sz="3150" i="1" spc="-25" dirty="0">
                <a:solidFill>
                  <a:srgbClr val="F0F3EE"/>
                </a:solidFill>
                <a:latin typeface="Arial"/>
                <a:cs typeface="Arial"/>
              </a:rPr>
              <a:t> </a:t>
            </a:r>
            <a:r>
              <a:rPr sz="3150" i="1" spc="-245" dirty="0">
                <a:solidFill>
                  <a:srgbClr val="F0F3EE"/>
                </a:solidFill>
                <a:latin typeface="Arial"/>
                <a:cs typeface="Arial"/>
              </a:rPr>
              <a:t>this</a:t>
            </a:r>
            <a:r>
              <a:rPr sz="3150" i="1" spc="-30" dirty="0">
                <a:solidFill>
                  <a:srgbClr val="F0F3EE"/>
                </a:solidFill>
                <a:latin typeface="Arial"/>
                <a:cs typeface="Arial"/>
              </a:rPr>
              <a:t> </a:t>
            </a:r>
            <a:r>
              <a:rPr sz="3150" i="1" spc="-245" dirty="0">
                <a:solidFill>
                  <a:srgbClr val="F0F3EE"/>
                </a:solidFill>
                <a:latin typeface="Arial"/>
                <a:cs typeface="Arial"/>
              </a:rPr>
              <a:t>is</a:t>
            </a:r>
            <a:r>
              <a:rPr sz="3150" i="1" spc="-30" dirty="0">
                <a:solidFill>
                  <a:srgbClr val="F0F3EE"/>
                </a:solidFill>
                <a:latin typeface="Arial"/>
                <a:cs typeface="Arial"/>
              </a:rPr>
              <a:t> </a:t>
            </a:r>
            <a:r>
              <a:rPr sz="3150" i="1" spc="-229" dirty="0">
                <a:solidFill>
                  <a:srgbClr val="F0F3EE"/>
                </a:solidFill>
                <a:latin typeface="Arial"/>
                <a:cs typeface="Arial"/>
              </a:rPr>
              <a:t>driven</a:t>
            </a:r>
            <a:r>
              <a:rPr sz="3150" i="1" spc="-25" dirty="0">
                <a:solidFill>
                  <a:srgbClr val="F0F3EE"/>
                </a:solidFill>
                <a:latin typeface="Arial"/>
                <a:cs typeface="Arial"/>
              </a:rPr>
              <a:t> </a:t>
            </a:r>
            <a:r>
              <a:rPr sz="3150" i="1" spc="-260" dirty="0">
                <a:solidFill>
                  <a:srgbClr val="F0F3EE"/>
                </a:solidFill>
                <a:latin typeface="Arial"/>
                <a:cs typeface="Arial"/>
              </a:rPr>
              <a:t>by</a:t>
            </a:r>
            <a:r>
              <a:rPr lang="en-CA" sz="3150" i="1" spc="-260" dirty="0">
                <a:solidFill>
                  <a:srgbClr val="F0F3EE"/>
                </a:solidFill>
                <a:latin typeface="Arial"/>
                <a:cs typeface="Arial"/>
              </a:rPr>
              <a:t> fears vs. facts.</a:t>
            </a:r>
            <a:r>
              <a:rPr sz="3150" i="1" spc="-30" dirty="0">
                <a:solidFill>
                  <a:srgbClr val="F0F3EE"/>
                </a:solidFill>
                <a:latin typeface="Arial"/>
                <a:cs typeface="Arial"/>
              </a:rPr>
              <a:t> </a:t>
            </a:r>
            <a:endParaRPr sz="3150" dirty="0">
              <a:latin typeface="Arial"/>
              <a:cs typeface="Arial"/>
            </a:endParaRPr>
          </a:p>
        </p:txBody>
      </p:sp>
      <p:sp>
        <p:nvSpPr>
          <p:cNvPr id="9" name="object 9">
            <a:extLst>
              <a:ext uri="{C183D7F6-B498-43B3-948B-1728B52AA6E4}">
                <adec:decorative xmlns:adec="http://schemas.microsoft.com/office/drawing/2017/decorative" val="1"/>
              </a:ext>
            </a:extLst>
          </p:cNvPr>
          <p:cNvSpPr/>
          <p:nvPr/>
        </p:nvSpPr>
        <p:spPr>
          <a:xfrm>
            <a:off x="4199382" y="761237"/>
            <a:ext cx="774700" cy="775970"/>
          </a:xfrm>
          <a:custGeom>
            <a:avLst/>
            <a:gdLst/>
            <a:ahLst/>
            <a:cxnLst/>
            <a:rect l="l" t="t" r="r" b="b"/>
            <a:pathLst>
              <a:path w="774700" h="775969">
                <a:moveTo>
                  <a:pt x="0" y="387858"/>
                </a:moveTo>
                <a:lnTo>
                  <a:pt x="3015" y="339205"/>
                </a:lnTo>
                <a:lnTo>
                  <a:pt x="11821" y="292356"/>
                </a:lnTo>
                <a:lnTo>
                  <a:pt x="26055" y="247674"/>
                </a:lnTo>
                <a:lnTo>
                  <a:pt x="45353" y="205522"/>
                </a:lnTo>
                <a:lnTo>
                  <a:pt x="69353" y="166265"/>
                </a:lnTo>
                <a:lnTo>
                  <a:pt x="97692" y="130264"/>
                </a:lnTo>
                <a:lnTo>
                  <a:pt x="130008" y="97885"/>
                </a:lnTo>
                <a:lnTo>
                  <a:pt x="165937" y="69490"/>
                </a:lnTo>
                <a:lnTo>
                  <a:pt x="205118" y="45443"/>
                </a:lnTo>
                <a:lnTo>
                  <a:pt x="247186" y="26106"/>
                </a:lnTo>
                <a:lnTo>
                  <a:pt x="291781" y="11845"/>
                </a:lnTo>
                <a:lnTo>
                  <a:pt x="338538" y="3021"/>
                </a:lnTo>
                <a:lnTo>
                  <a:pt x="387096" y="0"/>
                </a:lnTo>
                <a:lnTo>
                  <a:pt x="435653" y="3021"/>
                </a:lnTo>
                <a:lnTo>
                  <a:pt x="482410" y="11845"/>
                </a:lnTo>
                <a:lnTo>
                  <a:pt x="527005" y="26106"/>
                </a:lnTo>
                <a:lnTo>
                  <a:pt x="569073" y="45443"/>
                </a:lnTo>
                <a:lnTo>
                  <a:pt x="608254" y="69490"/>
                </a:lnTo>
                <a:lnTo>
                  <a:pt x="644183" y="97885"/>
                </a:lnTo>
                <a:lnTo>
                  <a:pt x="676499" y="130264"/>
                </a:lnTo>
                <a:lnTo>
                  <a:pt x="704838" y="166265"/>
                </a:lnTo>
                <a:lnTo>
                  <a:pt x="728838" y="205522"/>
                </a:lnTo>
                <a:lnTo>
                  <a:pt x="748136" y="247674"/>
                </a:lnTo>
                <a:lnTo>
                  <a:pt x="762370" y="292356"/>
                </a:lnTo>
                <a:lnTo>
                  <a:pt x="771176" y="339205"/>
                </a:lnTo>
                <a:lnTo>
                  <a:pt x="774192" y="387858"/>
                </a:lnTo>
                <a:lnTo>
                  <a:pt x="771176" y="436510"/>
                </a:lnTo>
                <a:lnTo>
                  <a:pt x="762370" y="483359"/>
                </a:lnTo>
                <a:lnTo>
                  <a:pt x="748136" y="528041"/>
                </a:lnTo>
                <a:lnTo>
                  <a:pt x="728838" y="570193"/>
                </a:lnTo>
                <a:lnTo>
                  <a:pt x="704838" y="609450"/>
                </a:lnTo>
                <a:lnTo>
                  <a:pt x="676499" y="645451"/>
                </a:lnTo>
                <a:lnTo>
                  <a:pt x="644183" y="677830"/>
                </a:lnTo>
                <a:lnTo>
                  <a:pt x="608254" y="706225"/>
                </a:lnTo>
                <a:lnTo>
                  <a:pt x="569073" y="730272"/>
                </a:lnTo>
                <a:lnTo>
                  <a:pt x="527005" y="749609"/>
                </a:lnTo>
                <a:lnTo>
                  <a:pt x="482410" y="763870"/>
                </a:lnTo>
                <a:lnTo>
                  <a:pt x="435653" y="772694"/>
                </a:lnTo>
                <a:lnTo>
                  <a:pt x="387096" y="775716"/>
                </a:lnTo>
                <a:lnTo>
                  <a:pt x="338538" y="772694"/>
                </a:lnTo>
                <a:lnTo>
                  <a:pt x="291781" y="763870"/>
                </a:lnTo>
                <a:lnTo>
                  <a:pt x="247186" y="749609"/>
                </a:lnTo>
                <a:lnTo>
                  <a:pt x="205118" y="730272"/>
                </a:lnTo>
                <a:lnTo>
                  <a:pt x="165937" y="706225"/>
                </a:lnTo>
                <a:lnTo>
                  <a:pt x="130008" y="677830"/>
                </a:lnTo>
                <a:lnTo>
                  <a:pt x="97692" y="645451"/>
                </a:lnTo>
                <a:lnTo>
                  <a:pt x="69353" y="609450"/>
                </a:lnTo>
                <a:lnTo>
                  <a:pt x="45353" y="570193"/>
                </a:lnTo>
                <a:lnTo>
                  <a:pt x="26055" y="528041"/>
                </a:lnTo>
                <a:lnTo>
                  <a:pt x="11821" y="483359"/>
                </a:lnTo>
                <a:lnTo>
                  <a:pt x="3015" y="436510"/>
                </a:lnTo>
                <a:lnTo>
                  <a:pt x="0" y="387858"/>
                </a:lnTo>
                <a:close/>
              </a:path>
            </a:pathLst>
          </a:custGeom>
          <a:ln w="28956">
            <a:solidFill>
              <a:srgbClr val="FFFFFF"/>
            </a:solidFill>
          </a:ln>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04900"/>
            <a:ext cx="4410710" cy="4029710"/>
          </a:xfrm>
          <a:custGeom>
            <a:avLst/>
            <a:gdLst/>
            <a:ahLst/>
            <a:cxnLst/>
            <a:rect l="l" t="t" r="r" b="b"/>
            <a:pathLst>
              <a:path w="4410710" h="4029710">
                <a:moveTo>
                  <a:pt x="4410456" y="0"/>
                </a:moveTo>
                <a:lnTo>
                  <a:pt x="0" y="0"/>
                </a:lnTo>
                <a:lnTo>
                  <a:pt x="0" y="4029455"/>
                </a:lnTo>
                <a:lnTo>
                  <a:pt x="4410456" y="4029455"/>
                </a:lnTo>
                <a:lnTo>
                  <a:pt x="4410456" y="0"/>
                </a:lnTo>
                <a:close/>
              </a:path>
            </a:pathLst>
          </a:custGeom>
          <a:solidFill>
            <a:srgbClr val="D7E8F0"/>
          </a:solidFill>
        </p:spPr>
        <p:txBody>
          <a:bodyPr wrap="square" lIns="0" tIns="0" rIns="0" bIns="0" rtlCol="0"/>
          <a:lstStyle/>
          <a:p>
            <a:endParaRPr/>
          </a:p>
        </p:txBody>
      </p:sp>
      <p:grpSp>
        <p:nvGrpSpPr>
          <p:cNvPr id="3" name="object 3" descr="adaptlap. Adaption, development + positive transitions lab"/>
          <p:cNvGrpSpPr/>
          <p:nvPr/>
        </p:nvGrpSpPr>
        <p:grpSpPr>
          <a:xfrm>
            <a:off x="7065130" y="4081677"/>
            <a:ext cx="2080895" cy="859790"/>
            <a:chOff x="7065130" y="4081677"/>
            <a:chExt cx="2080895" cy="859790"/>
          </a:xfrm>
        </p:grpSpPr>
        <p:sp>
          <p:nvSpPr>
            <p:cNvPr id="4" name="object 4"/>
            <p:cNvSpPr/>
            <p:nvPr/>
          </p:nvSpPr>
          <p:spPr>
            <a:xfrm>
              <a:off x="7066890" y="4083437"/>
              <a:ext cx="2077720" cy="855980"/>
            </a:xfrm>
            <a:custGeom>
              <a:avLst/>
              <a:gdLst/>
              <a:ahLst/>
              <a:cxnLst/>
              <a:rect l="l" t="t" r="r" b="b"/>
              <a:pathLst>
                <a:path w="2077720" h="855979">
                  <a:moveTo>
                    <a:pt x="0" y="0"/>
                  </a:moveTo>
                  <a:lnTo>
                    <a:pt x="2077110" y="0"/>
                  </a:lnTo>
                </a:path>
                <a:path w="2077720" h="855979">
                  <a:moveTo>
                    <a:pt x="2077110" y="855946"/>
                  </a:moveTo>
                  <a:lnTo>
                    <a:pt x="0" y="855946"/>
                  </a:lnTo>
                  <a:lnTo>
                    <a:pt x="0" y="0"/>
                  </a:lnTo>
                </a:path>
              </a:pathLst>
            </a:custGeom>
            <a:ln w="3520">
              <a:solidFill>
                <a:srgbClr val="FDFDFD"/>
              </a:solidFill>
            </a:ln>
          </p:spPr>
          <p:txBody>
            <a:bodyPr wrap="square" lIns="0" tIns="0" rIns="0" bIns="0" rtlCol="0"/>
            <a:lstStyle/>
            <a:p>
              <a:endParaRPr/>
            </a:p>
          </p:txBody>
        </p:sp>
        <p:sp>
          <p:nvSpPr>
            <p:cNvPr id="5" name="object 5"/>
            <p:cNvSpPr/>
            <p:nvPr/>
          </p:nvSpPr>
          <p:spPr>
            <a:xfrm>
              <a:off x="8406161" y="4279964"/>
              <a:ext cx="57150" cy="290830"/>
            </a:xfrm>
            <a:custGeom>
              <a:avLst/>
              <a:gdLst/>
              <a:ahLst/>
              <a:cxnLst/>
              <a:rect l="l" t="t" r="r" b="b"/>
              <a:pathLst>
                <a:path w="57150" h="290829">
                  <a:moveTo>
                    <a:pt x="56886" y="290729"/>
                  </a:moveTo>
                  <a:lnTo>
                    <a:pt x="0" y="290729"/>
                  </a:lnTo>
                  <a:lnTo>
                    <a:pt x="0" y="0"/>
                  </a:lnTo>
                  <a:lnTo>
                    <a:pt x="56886" y="0"/>
                  </a:lnTo>
                  <a:lnTo>
                    <a:pt x="56886" y="290729"/>
                  </a:lnTo>
                  <a:close/>
                </a:path>
              </a:pathLst>
            </a:custGeom>
            <a:solidFill>
              <a:srgbClr val="0A8ED6"/>
            </a:solidFill>
          </p:spPr>
          <p:txBody>
            <a:bodyPr wrap="square" lIns="0" tIns="0" rIns="0" bIns="0" rtlCol="0"/>
            <a:lstStyle/>
            <a:p>
              <a:endParaRPr/>
            </a:p>
          </p:txBody>
        </p:sp>
        <p:pic>
          <p:nvPicPr>
            <p:cNvPr id="6" name="object 6"/>
            <p:cNvPicPr/>
            <p:nvPr/>
          </p:nvPicPr>
          <p:blipFill>
            <a:blip r:embed="rId2" cstate="print"/>
            <a:stretch>
              <a:fillRect/>
            </a:stretch>
          </p:blipFill>
          <p:spPr>
            <a:xfrm>
              <a:off x="8495554" y="4349533"/>
              <a:ext cx="201540" cy="226844"/>
            </a:xfrm>
            <a:prstGeom prst="rect">
              <a:avLst/>
            </a:prstGeom>
          </p:spPr>
        </p:pic>
        <p:pic>
          <p:nvPicPr>
            <p:cNvPr id="7" name="object 7"/>
            <p:cNvPicPr/>
            <p:nvPr/>
          </p:nvPicPr>
          <p:blipFill>
            <a:blip r:embed="rId3" cstate="print"/>
            <a:stretch>
              <a:fillRect/>
            </a:stretch>
          </p:blipFill>
          <p:spPr>
            <a:xfrm>
              <a:off x="7310960" y="4279964"/>
              <a:ext cx="1629968" cy="458291"/>
            </a:xfrm>
            <a:prstGeom prst="rect">
              <a:avLst/>
            </a:prstGeom>
          </p:spPr>
        </p:pic>
        <p:sp>
          <p:nvSpPr>
            <p:cNvPr id="8" name="object 8"/>
            <p:cNvSpPr/>
            <p:nvPr/>
          </p:nvSpPr>
          <p:spPr>
            <a:xfrm>
              <a:off x="8733665" y="4279964"/>
              <a:ext cx="210185" cy="296545"/>
            </a:xfrm>
            <a:custGeom>
              <a:avLst/>
              <a:gdLst/>
              <a:ahLst/>
              <a:cxnLst/>
              <a:rect l="l" t="t" r="r" b="b"/>
              <a:pathLst>
                <a:path w="210184" h="296545">
                  <a:moveTo>
                    <a:pt x="55531" y="290729"/>
                  </a:moveTo>
                  <a:lnTo>
                    <a:pt x="0" y="290729"/>
                  </a:lnTo>
                  <a:lnTo>
                    <a:pt x="0" y="0"/>
                  </a:lnTo>
                  <a:lnTo>
                    <a:pt x="56886" y="0"/>
                  </a:lnTo>
                  <a:lnTo>
                    <a:pt x="56886" y="103135"/>
                  </a:lnTo>
                  <a:lnTo>
                    <a:pt x="186017" y="103135"/>
                  </a:lnTo>
                  <a:lnTo>
                    <a:pt x="194792" y="118565"/>
                  </a:lnTo>
                  <a:lnTo>
                    <a:pt x="102937" y="118565"/>
                  </a:lnTo>
                  <a:lnTo>
                    <a:pt x="79018" y="124559"/>
                  </a:lnTo>
                  <a:lnTo>
                    <a:pt x="64166" y="140323"/>
                  </a:lnTo>
                  <a:lnTo>
                    <a:pt x="56577" y="162532"/>
                  </a:lnTo>
                  <a:lnTo>
                    <a:pt x="54448" y="187864"/>
                  </a:lnTo>
                  <a:lnTo>
                    <a:pt x="57212" y="211025"/>
                  </a:lnTo>
                  <a:lnTo>
                    <a:pt x="65994" y="230837"/>
                  </a:lnTo>
                  <a:lnTo>
                    <a:pt x="81532" y="244660"/>
                  </a:lnTo>
                  <a:lnTo>
                    <a:pt x="104562" y="249854"/>
                  </a:lnTo>
                  <a:lnTo>
                    <a:pt x="192948" y="249854"/>
                  </a:lnTo>
                  <a:lnTo>
                    <a:pt x="188232" y="260614"/>
                  </a:lnTo>
                  <a:lnTo>
                    <a:pt x="185214" y="263389"/>
                  </a:lnTo>
                  <a:lnTo>
                    <a:pt x="55531" y="263389"/>
                  </a:lnTo>
                  <a:lnTo>
                    <a:pt x="55531" y="290729"/>
                  </a:lnTo>
                  <a:close/>
                </a:path>
                <a:path w="210184" h="296545">
                  <a:moveTo>
                    <a:pt x="186017" y="103135"/>
                  </a:moveTo>
                  <a:lnTo>
                    <a:pt x="57698" y="103135"/>
                  </a:lnTo>
                  <a:lnTo>
                    <a:pt x="65948" y="92066"/>
                  </a:lnTo>
                  <a:lnTo>
                    <a:pt x="78387" y="81175"/>
                  </a:lnTo>
                  <a:lnTo>
                    <a:pt x="96059" y="72872"/>
                  </a:lnTo>
                  <a:lnTo>
                    <a:pt x="120003" y="69569"/>
                  </a:lnTo>
                  <a:lnTo>
                    <a:pt x="154012" y="76442"/>
                  </a:lnTo>
                  <a:lnTo>
                    <a:pt x="182611" y="97146"/>
                  </a:lnTo>
                  <a:lnTo>
                    <a:pt x="186017" y="103135"/>
                  </a:lnTo>
                  <a:close/>
                </a:path>
                <a:path w="210184" h="296545">
                  <a:moveTo>
                    <a:pt x="192948" y="249854"/>
                  </a:moveTo>
                  <a:lnTo>
                    <a:pt x="104562" y="249854"/>
                  </a:lnTo>
                  <a:lnTo>
                    <a:pt x="127270" y="243239"/>
                  </a:lnTo>
                  <a:lnTo>
                    <a:pt x="141572" y="226777"/>
                  </a:lnTo>
                  <a:lnTo>
                    <a:pt x="149017" y="205544"/>
                  </a:lnTo>
                  <a:lnTo>
                    <a:pt x="151155" y="184616"/>
                  </a:lnTo>
                  <a:lnTo>
                    <a:pt x="148687" y="159906"/>
                  </a:lnTo>
                  <a:lnTo>
                    <a:pt x="140556" y="138800"/>
                  </a:lnTo>
                  <a:lnTo>
                    <a:pt x="125670" y="124089"/>
                  </a:lnTo>
                  <a:lnTo>
                    <a:pt x="102937" y="118565"/>
                  </a:lnTo>
                  <a:lnTo>
                    <a:pt x="194792" y="118565"/>
                  </a:lnTo>
                  <a:lnTo>
                    <a:pt x="202323" y="131808"/>
                  </a:lnTo>
                  <a:lnTo>
                    <a:pt x="209666" y="180555"/>
                  </a:lnTo>
                  <a:lnTo>
                    <a:pt x="204473" y="223554"/>
                  </a:lnTo>
                  <a:lnTo>
                    <a:pt x="192948" y="249854"/>
                  </a:lnTo>
                  <a:close/>
                </a:path>
                <a:path w="210184" h="296545">
                  <a:moveTo>
                    <a:pt x="118648" y="296414"/>
                  </a:moveTo>
                  <a:lnTo>
                    <a:pt x="101028" y="294680"/>
                  </a:lnTo>
                  <a:lnTo>
                    <a:pt x="83941" y="289037"/>
                  </a:lnTo>
                  <a:lnTo>
                    <a:pt x="68631" y="278827"/>
                  </a:lnTo>
                  <a:lnTo>
                    <a:pt x="56344" y="263389"/>
                  </a:lnTo>
                  <a:lnTo>
                    <a:pt x="185214" y="263389"/>
                  </a:lnTo>
                  <a:lnTo>
                    <a:pt x="159954" y="286609"/>
                  </a:lnTo>
                  <a:lnTo>
                    <a:pt x="118648" y="296414"/>
                  </a:lnTo>
                  <a:close/>
                </a:path>
              </a:pathLst>
            </a:custGeom>
            <a:solidFill>
              <a:srgbClr val="0A8ED6"/>
            </a:solidFill>
          </p:spPr>
          <p:txBody>
            <a:bodyPr wrap="square" lIns="0" tIns="0" rIns="0" bIns="0" rtlCol="0"/>
            <a:lstStyle/>
            <a:p>
              <a:endParaRPr/>
            </a:p>
          </p:txBody>
        </p:sp>
      </p:grpSp>
      <p:sp>
        <p:nvSpPr>
          <p:cNvPr id="9" name="object 9">
            <a:extLst>
              <a:ext uri="{C183D7F6-B498-43B3-948B-1728B52AA6E4}">
                <adec:decorative xmlns:adec="http://schemas.microsoft.com/office/drawing/2017/decorative" val="1"/>
              </a:ext>
            </a:extLst>
          </p:cNvPr>
          <p:cNvSpPr/>
          <p:nvPr/>
        </p:nvSpPr>
        <p:spPr>
          <a:xfrm>
            <a:off x="0" y="0"/>
            <a:ext cx="9144000" cy="1068705"/>
          </a:xfrm>
          <a:custGeom>
            <a:avLst/>
            <a:gdLst/>
            <a:ahLst/>
            <a:cxnLst/>
            <a:rect l="l" t="t" r="r" b="b"/>
            <a:pathLst>
              <a:path w="9144000" h="1068705">
                <a:moveTo>
                  <a:pt x="9144000" y="0"/>
                </a:moveTo>
                <a:lnTo>
                  <a:pt x="0" y="0"/>
                </a:lnTo>
                <a:lnTo>
                  <a:pt x="0" y="1068324"/>
                </a:lnTo>
                <a:lnTo>
                  <a:pt x="9144000" y="1068324"/>
                </a:lnTo>
                <a:lnTo>
                  <a:pt x="9144000" y="0"/>
                </a:lnTo>
                <a:close/>
              </a:path>
            </a:pathLst>
          </a:custGeom>
          <a:solidFill>
            <a:srgbClr val="063D88"/>
          </a:solidFill>
        </p:spPr>
        <p:txBody>
          <a:bodyPr wrap="square" lIns="0" tIns="0" rIns="0" bIns="0" rtlCol="0"/>
          <a:lstStyle/>
          <a:p>
            <a:endParaRPr/>
          </a:p>
        </p:txBody>
      </p:sp>
      <p:sp>
        <p:nvSpPr>
          <p:cNvPr id="10" name="object 10"/>
          <p:cNvSpPr txBox="1">
            <a:spLocks noGrp="1"/>
          </p:cNvSpPr>
          <p:nvPr>
            <p:ph type="title"/>
          </p:nvPr>
        </p:nvSpPr>
        <p:spPr>
          <a:xfrm>
            <a:off x="465602" y="193088"/>
            <a:ext cx="3850640" cy="635000"/>
          </a:xfrm>
          <a:prstGeom prst="rect">
            <a:avLst/>
          </a:prstGeom>
        </p:spPr>
        <p:txBody>
          <a:bodyPr vert="horz" wrap="square" lIns="0" tIns="12065" rIns="0" bIns="0" rtlCol="0">
            <a:spAutoFit/>
          </a:bodyPr>
          <a:lstStyle/>
          <a:p>
            <a:pPr marL="12700">
              <a:lnSpc>
                <a:spcPct val="100000"/>
              </a:lnSpc>
              <a:spcBef>
                <a:spcPts val="95"/>
              </a:spcBef>
            </a:pPr>
            <a:r>
              <a:rPr sz="4000" dirty="0">
                <a:solidFill>
                  <a:srgbClr val="FFFFFF"/>
                </a:solidFill>
                <a:latin typeface="Segoe UI"/>
                <a:cs typeface="Segoe UI"/>
              </a:rPr>
              <a:t>Contact</a:t>
            </a:r>
            <a:r>
              <a:rPr sz="4000" spc="-75" dirty="0">
                <a:solidFill>
                  <a:srgbClr val="FFFFFF"/>
                </a:solidFill>
                <a:latin typeface="Segoe UI"/>
                <a:cs typeface="Segoe UI"/>
              </a:rPr>
              <a:t> </a:t>
            </a:r>
            <a:r>
              <a:rPr sz="4000" dirty="0">
                <a:solidFill>
                  <a:srgbClr val="FFFFFF"/>
                </a:solidFill>
                <a:latin typeface="Segoe UI"/>
                <a:cs typeface="Segoe UI"/>
              </a:rPr>
              <a:t>&amp;</a:t>
            </a:r>
            <a:r>
              <a:rPr sz="4000" spc="-90" dirty="0">
                <a:solidFill>
                  <a:srgbClr val="FFFFFF"/>
                </a:solidFill>
                <a:latin typeface="Segoe UI"/>
                <a:cs typeface="Segoe UI"/>
              </a:rPr>
              <a:t> </a:t>
            </a:r>
            <a:r>
              <a:rPr sz="4000" spc="-45" dirty="0">
                <a:solidFill>
                  <a:srgbClr val="FFFFFF"/>
                </a:solidFill>
                <a:latin typeface="Segoe UI"/>
                <a:cs typeface="Segoe UI"/>
              </a:rPr>
              <a:t>Team</a:t>
            </a:r>
            <a:endParaRPr sz="4000">
              <a:latin typeface="Segoe UI"/>
              <a:cs typeface="Segoe UI"/>
            </a:endParaRPr>
          </a:p>
        </p:txBody>
      </p:sp>
      <p:sp>
        <p:nvSpPr>
          <p:cNvPr id="11" name="object 11"/>
          <p:cNvSpPr txBox="1"/>
          <p:nvPr/>
        </p:nvSpPr>
        <p:spPr>
          <a:xfrm>
            <a:off x="362408" y="3467813"/>
            <a:ext cx="3232150" cy="1169551"/>
          </a:xfrm>
          <a:prstGeom prst="rect">
            <a:avLst/>
          </a:prstGeom>
        </p:spPr>
        <p:txBody>
          <a:bodyPr vert="horz" wrap="square" lIns="0" tIns="190500" rIns="0" bIns="0" rtlCol="0">
            <a:spAutoFit/>
          </a:bodyPr>
          <a:lstStyle/>
          <a:p>
            <a:pPr marL="12700">
              <a:lnSpc>
                <a:spcPct val="100000"/>
              </a:lnSpc>
              <a:spcBef>
                <a:spcPts val="1500"/>
              </a:spcBef>
            </a:pPr>
            <a:r>
              <a:rPr sz="2400" dirty="0">
                <a:solidFill>
                  <a:srgbClr val="063D88"/>
                </a:solidFill>
                <a:latin typeface="Segoe UI"/>
                <a:cs typeface="Segoe UI"/>
              </a:rPr>
              <a:t>Candice</a:t>
            </a:r>
            <a:r>
              <a:rPr sz="2400" spc="10" dirty="0">
                <a:solidFill>
                  <a:srgbClr val="063D88"/>
                </a:solidFill>
                <a:latin typeface="Segoe UI"/>
                <a:cs typeface="Segoe UI"/>
              </a:rPr>
              <a:t> </a:t>
            </a:r>
            <a:r>
              <a:rPr sz="2400" dirty="0">
                <a:solidFill>
                  <a:srgbClr val="063D88"/>
                </a:solidFill>
                <a:latin typeface="Segoe UI"/>
                <a:cs typeface="Segoe UI"/>
              </a:rPr>
              <a:t>L.</a:t>
            </a:r>
            <a:r>
              <a:rPr sz="2400" spc="5" dirty="0">
                <a:solidFill>
                  <a:srgbClr val="063D88"/>
                </a:solidFill>
                <a:latin typeface="Segoe UI"/>
                <a:cs typeface="Segoe UI"/>
              </a:rPr>
              <a:t> </a:t>
            </a:r>
            <a:r>
              <a:rPr sz="2400" dirty="0">
                <a:solidFill>
                  <a:srgbClr val="063D88"/>
                </a:solidFill>
                <a:latin typeface="Segoe UI"/>
                <a:cs typeface="Segoe UI"/>
              </a:rPr>
              <a:t>Odgers,</a:t>
            </a:r>
            <a:r>
              <a:rPr sz="2400" spc="-15" dirty="0">
                <a:solidFill>
                  <a:srgbClr val="063D88"/>
                </a:solidFill>
                <a:latin typeface="Segoe UI"/>
                <a:cs typeface="Segoe UI"/>
              </a:rPr>
              <a:t> </a:t>
            </a:r>
            <a:r>
              <a:rPr sz="2400" spc="-20" dirty="0">
                <a:solidFill>
                  <a:srgbClr val="063D88"/>
                </a:solidFill>
                <a:latin typeface="Segoe UI"/>
                <a:cs typeface="Segoe UI"/>
              </a:rPr>
              <a:t>Ph.D</a:t>
            </a:r>
            <a:endParaRPr sz="2400" dirty="0">
              <a:latin typeface="Segoe UI"/>
              <a:cs typeface="Segoe UI"/>
            </a:endParaRPr>
          </a:p>
          <a:p>
            <a:pPr marL="50800" marR="1591945">
              <a:lnSpc>
                <a:spcPct val="100000"/>
              </a:lnSpc>
              <a:spcBef>
                <a:spcPts val="925"/>
              </a:spcBef>
            </a:pPr>
            <a:r>
              <a:rPr sz="1600" b="1" spc="-70" dirty="0">
                <a:latin typeface="Arial"/>
                <a:cs typeface="Arial"/>
                <a:hlinkClick r:id="rId4"/>
              </a:rPr>
              <a:t>codgers@uci.edu</a:t>
            </a:r>
            <a:r>
              <a:rPr sz="1600" b="1" spc="-70" dirty="0">
                <a:latin typeface="Arial"/>
                <a:cs typeface="Arial"/>
              </a:rPr>
              <a:t> </a:t>
            </a:r>
            <a:r>
              <a:rPr lang="en-US" sz="1600" b="1" spc="-10" dirty="0">
                <a:latin typeface="Arial"/>
                <a:cs typeface="Arial"/>
                <a:hlinkClick r:id="rId5"/>
              </a:rPr>
              <a:t>adaptlab.org</a:t>
            </a:r>
            <a:endParaRPr sz="1600" dirty="0">
              <a:latin typeface="Arial"/>
              <a:cs typeface="Arial"/>
            </a:endParaRPr>
          </a:p>
        </p:txBody>
      </p:sp>
      <p:pic>
        <p:nvPicPr>
          <p:cNvPr id="12" name="object 12" descr="photo of Candice L Odgers, Ph.D"/>
          <p:cNvPicPr/>
          <p:nvPr/>
        </p:nvPicPr>
        <p:blipFill>
          <a:blip r:embed="rId6" cstate="print"/>
          <a:stretch>
            <a:fillRect/>
          </a:stretch>
        </p:blipFill>
        <p:spPr>
          <a:xfrm>
            <a:off x="387095" y="1338072"/>
            <a:ext cx="3235439" cy="2193023"/>
          </a:xfrm>
          <a:prstGeom prst="rect">
            <a:avLst/>
          </a:prstGeom>
        </p:spPr>
      </p:pic>
      <p:pic>
        <p:nvPicPr>
          <p:cNvPr id="13" name="object 13" descr="Jacobs Foundation Our Promise to Youth"/>
          <p:cNvPicPr/>
          <p:nvPr/>
        </p:nvPicPr>
        <p:blipFill>
          <a:blip r:embed="rId7" cstate="print"/>
          <a:stretch>
            <a:fillRect/>
          </a:stretch>
        </p:blipFill>
        <p:spPr>
          <a:xfrm>
            <a:off x="4588764" y="4212335"/>
            <a:ext cx="2135111" cy="731519"/>
          </a:xfrm>
          <a:prstGeom prst="rect">
            <a:avLst/>
          </a:prstGeom>
        </p:spPr>
      </p:pic>
      <p:pic>
        <p:nvPicPr>
          <p:cNvPr id="14" name="object 14" descr="Individual Portraits of people in a collage."/>
          <p:cNvPicPr/>
          <p:nvPr/>
        </p:nvPicPr>
        <p:blipFill>
          <a:blip r:embed="rId8" cstate="print"/>
          <a:stretch>
            <a:fillRect/>
          </a:stretch>
        </p:blipFill>
        <p:spPr>
          <a:xfrm>
            <a:off x="4623815" y="1367028"/>
            <a:ext cx="4479035" cy="252374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descr="Unicef for every child. The state of the world's children in 2017. Children in a digital world.&#10;&#10;70% of the world's youth are online. Proportion of youth (15-24) using the Internet, 2017*. &#10;&#10;In 104 countries, more than 80% of the youth population are online. &#10;&#10;In the developed countries, 94% of young people aged 15-25 use the Internet compared with 67% in developing countries and only 30% in Least Developed Countries (LDCs). &#10;&#10;Out of the 830 million young people who are online, 320 million (39%) are in China and India.&#10;&#10;Nearly 9 out of 10 young individuals not using the internet live in Africa or Asia and the Pacific. &#10;&#10;Image of three children gathered looking at a cell phone one of the children is holding."/>
          <p:cNvGrpSpPr/>
          <p:nvPr/>
        </p:nvGrpSpPr>
        <p:grpSpPr>
          <a:xfrm>
            <a:off x="0" y="0"/>
            <a:ext cx="8979535" cy="5143500"/>
            <a:chOff x="0" y="0"/>
            <a:chExt cx="8979535" cy="5143500"/>
          </a:xfrm>
        </p:grpSpPr>
        <p:pic>
          <p:nvPicPr>
            <p:cNvPr id="3" name="object 3"/>
            <p:cNvPicPr/>
            <p:nvPr/>
          </p:nvPicPr>
          <p:blipFill>
            <a:blip r:embed="rId3" cstate="print"/>
            <a:stretch>
              <a:fillRect/>
            </a:stretch>
          </p:blipFill>
          <p:spPr>
            <a:xfrm>
              <a:off x="0" y="0"/>
              <a:ext cx="4778968" cy="5143355"/>
            </a:xfrm>
            <a:prstGeom prst="rect">
              <a:avLst/>
            </a:prstGeom>
          </p:spPr>
        </p:pic>
        <p:pic>
          <p:nvPicPr>
            <p:cNvPr id="4" name="object 4"/>
            <p:cNvPicPr/>
            <p:nvPr/>
          </p:nvPicPr>
          <p:blipFill>
            <a:blip r:embed="rId4" cstate="print"/>
            <a:stretch>
              <a:fillRect/>
            </a:stretch>
          </p:blipFill>
          <p:spPr>
            <a:xfrm>
              <a:off x="4774691" y="147828"/>
              <a:ext cx="4204715" cy="2549651"/>
            </a:xfrm>
            <a:prstGeom prst="rect">
              <a:avLst/>
            </a:prstGeom>
          </p:spPr>
        </p:pic>
      </p:grpSp>
      <p:pic>
        <p:nvPicPr>
          <p:cNvPr id="6" name="object 6" descr="Graph. Over 95% of adolescents in the US have access to a mobile phone (Pew, 2018, CSM, 2022)&#10;&#10;Teens, spend 8.4 hours on media screen time. Teens in low-income households spend, on avergae, 1.5 to 3 hrs more per day on screens.&#10;&#10;Odgers &amp; Robb, 2020; Common Sense Census, 2022."/>
          <p:cNvPicPr/>
          <p:nvPr/>
        </p:nvPicPr>
        <p:blipFill>
          <a:blip r:embed="rId5" cstate="print"/>
          <a:stretch>
            <a:fillRect/>
          </a:stretch>
        </p:blipFill>
        <p:spPr>
          <a:xfrm>
            <a:off x="4817364" y="2567939"/>
            <a:ext cx="4326636" cy="2575559"/>
          </a:xfrm>
          <a:prstGeom prst="rect">
            <a:avLst/>
          </a:prstGeom>
        </p:spPr>
      </p:pic>
      <p:sp>
        <p:nvSpPr>
          <p:cNvPr id="5" name="object 5"/>
          <p:cNvSpPr txBox="1"/>
          <p:nvPr/>
        </p:nvSpPr>
        <p:spPr>
          <a:xfrm>
            <a:off x="0" y="4145791"/>
            <a:ext cx="4774691" cy="997709"/>
          </a:xfrm>
          <a:prstGeom prst="rect">
            <a:avLst/>
          </a:prstGeom>
          <a:solidFill>
            <a:schemeClr val="bg1"/>
          </a:solidFill>
          <a:ln>
            <a:noFill/>
          </a:ln>
        </p:spPr>
        <p:txBody>
          <a:bodyPr vert="horz" wrap="square" lIns="0" tIns="12700" rIns="0" bIns="0" rtlCol="0">
            <a:spAutoFit/>
          </a:bodyPr>
          <a:lstStyle/>
          <a:p>
            <a:pPr marL="12700" marR="5080" algn="ctr">
              <a:lnSpc>
                <a:spcPct val="100000"/>
              </a:lnSpc>
              <a:spcBef>
                <a:spcPts val="100"/>
              </a:spcBef>
            </a:pPr>
            <a:r>
              <a:rPr sz="3200" dirty="0">
                <a:solidFill>
                  <a:srgbClr val="001F5F"/>
                </a:solidFill>
                <a:latin typeface="Arial Black"/>
                <a:cs typeface="Arial Black"/>
              </a:rPr>
              <a:t>1</a:t>
            </a:r>
            <a:r>
              <a:rPr sz="3200" spc="-5" dirty="0">
                <a:solidFill>
                  <a:srgbClr val="001F5F"/>
                </a:solidFill>
                <a:latin typeface="Arial Black"/>
                <a:cs typeface="Arial Black"/>
              </a:rPr>
              <a:t> </a:t>
            </a:r>
            <a:r>
              <a:rPr sz="3200" dirty="0">
                <a:solidFill>
                  <a:srgbClr val="001F5F"/>
                </a:solidFill>
                <a:latin typeface="Arial Black"/>
                <a:cs typeface="Arial Black"/>
              </a:rPr>
              <a:t>in</a:t>
            </a:r>
            <a:r>
              <a:rPr sz="3200" spc="-5" dirty="0">
                <a:solidFill>
                  <a:srgbClr val="001F5F"/>
                </a:solidFill>
                <a:latin typeface="Arial Black"/>
                <a:cs typeface="Arial Black"/>
              </a:rPr>
              <a:t> </a:t>
            </a:r>
            <a:r>
              <a:rPr sz="3200" dirty="0">
                <a:solidFill>
                  <a:srgbClr val="001F5F"/>
                </a:solidFill>
                <a:latin typeface="Arial Black"/>
                <a:cs typeface="Arial Black"/>
              </a:rPr>
              <a:t>3</a:t>
            </a:r>
            <a:r>
              <a:rPr sz="3200" spc="-5" dirty="0">
                <a:solidFill>
                  <a:srgbClr val="001F5F"/>
                </a:solidFill>
                <a:latin typeface="Arial Black"/>
                <a:cs typeface="Arial Black"/>
              </a:rPr>
              <a:t> </a:t>
            </a:r>
            <a:r>
              <a:rPr sz="3200" spc="-10" dirty="0">
                <a:solidFill>
                  <a:srgbClr val="001F5F"/>
                </a:solidFill>
                <a:latin typeface="Arial Black"/>
                <a:cs typeface="Arial Black"/>
              </a:rPr>
              <a:t>internet</a:t>
            </a:r>
            <a:r>
              <a:rPr lang="en-CA" sz="3200" spc="-10" dirty="0">
                <a:solidFill>
                  <a:srgbClr val="001F5F"/>
                </a:solidFill>
                <a:latin typeface="Arial Black"/>
                <a:cs typeface="Arial Black"/>
              </a:rPr>
              <a:t>    </a:t>
            </a:r>
            <a:r>
              <a:rPr sz="3200" dirty="0">
                <a:solidFill>
                  <a:srgbClr val="001F5F"/>
                </a:solidFill>
                <a:latin typeface="Arial Black"/>
                <a:cs typeface="Arial Black"/>
              </a:rPr>
              <a:t>users</a:t>
            </a:r>
            <a:r>
              <a:rPr sz="3200" spc="-5" dirty="0">
                <a:solidFill>
                  <a:srgbClr val="001F5F"/>
                </a:solidFill>
                <a:latin typeface="Arial Black"/>
                <a:cs typeface="Arial Black"/>
              </a:rPr>
              <a:t> </a:t>
            </a:r>
            <a:r>
              <a:rPr sz="3200" spc="-25" dirty="0">
                <a:solidFill>
                  <a:srgbClr val="001F5F"/>
                </a:solidFill>
                <a:latin typeface="Arial Black"/>
                <a:cs typeface="Arial Black"/>
              </a:rPr>
              <a:t>are </a:t>
            </a:r>
            <a:r>
              <a:rPr sz="3200" spc="-10" dirty="0">
                <a:solidFill>
                  <a:srgbClr val="001F5F"/>
                </a:solidFill>
                <a:latin typeface="Arial Black"/>
                <a:cs typeface="Arial Black"/>
              </a:rPr>
              <a:t>children</a:t>
            </a:r>
            <a:endParaRPr sz="3200" dirty="0">
              <a:latin typeface="Arial Black"/>
              <a:cs typeface="Arial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Person lying down under a blanket looking at phone."/>
          <p:cNvPicPr/>
          <p:nvPr/>
        </p:nvPicPr>
        <p:blipFill>
          <a:blip r:embed="rId2" cstate="print"/>
          <a:stretch>
            <a:fillRect/>
          </a:stretch>
        </p:blipFill>
        <p:spPr>
          <a:xfrm>
            <a:off x="0" y="0"/>
            <a:ext cx="9143999" cy="5143500"/>
          </a:xfrm>
          <a:prstGeom prst="rect">
            <a:avLst/>
          </a:prstGeom>
        </p:spPr>
      </p:pic>
      <p:sp>
        <p:nvSpPr>
          <p:cNvPr id="3" name="object 3"/>
          <p:cNvSpPr txBox="1">
            <a:spLocks noGrp="1"/>
          </p:cNvSpPr>
          <p:nvPr>
            <p:ph type="title"/>
          </p:nvPr>
        </p:nvSpPr>
        <p:spPr>
          <a:xfrm>
            <a:off x="1625852" y="257934"/>
            <a:ext cx="6696075" cy="939800"/>
          </a:xfrm>
          <a:prstGeom prst="rect">
            <a:avLst/>
          </a:prstGeom>
        </p:spPr>
        <p:txBody>
          <a:bodyPr vert="horz" wrap="square" lIns="0" tIns="12700" rIns="0" bIns="0" rtlCol="0">
            <a:spAutoFit/>
          </a:bodyPr>
          <a:lstStyle/>
          <a:p>
            <a:pPr marL="12700">
              <a:lnSpc>
                <a:spcPct val="100000"/>
              </a:lnSpc>
              <a:spcBef>
                <a:spcPts val="100"/>
              </a:spcBef>
            </a:pPr>
            <a:r>
              <a:rPr sz="6000" dirty="0">
                <a:solidFill>
                  <a:srgbClr val="FFFFFF"/>
                </a:solidFill>
                <a:latin typeface="Garamond"/>
                <a:cs typeface="Garamond"/>
              </a:rPr>
              <a:t>Our</a:t>
            </a:r>
            <a:r>
              <a:rPr sz="6000" spc="-30" dirty="0">
                <a:solidFill>
                  <a:srgbClr val="FFFFFF"/>
                </a:solidFill>
                <a:latin typeface="Garamond"/>
                <a:cs typeface="Garamond"/>
              </a:rPr>
              <a:t> </a:t>
            </a:r>
            <a:r>
              <a:rPr sz="6000" dirty="0">
                <a:solidFill>
                  <a:srgbClr val="FFFFFF"/>
                </a:solidFill>
                <a:latin typeface="Garamond"/>
                <a:cs typeface="Garamond"/>
              </a:rPr>
              <a:t>Reaction</a:t>
            </a:r>
            <a:r>
              <a:rPr sz="6000" spc="-20" dirty="0">
                <a:solidFill>
                  <a:srgbClr val="FFFFFF"/>
                </a:solidFill>
                <a:latin typeface="Garamond"/>
                <a:cs typeface="Garamond"/>
              </a:rPr>
              <a:t> </a:t>
            </a:r>
            <a:r>
              <a:rPr sz="6000" dirty="0">
                <a:solidFill>
                  <a:srgbClr val="FFFFFF"/>
                </a:solidFill>
                <a:latin typeface="Garamond"/>
                <a:cs typeface="Garamond"/>
              </a:rPr>
              <a:t>=</a:t>
            </a:r>
            <a:r>
              <a:rPr sz="6000" spc="-30" dirty="0">
                <a:solidFill>
                  <a:srgbClr val="FFFFFF"/>
                </a:solidFill>
                <a:latin typeface="Garamond"/>
                <a:cs typeface="Garamond"/>
              </a:rPr>
              <a:t> Fear</a:t>
            </a:r>
            <a:endParaRPr sz="6000">
              <a:latin typeface="Garamond"/>
              <a:cs typeface="Garamond"/>
            </a:endParaRPr>
          </a:p>
        </p:txBody>
      </p:sp>
      <p:sp>
        <p:nvSpPr>
          <p:cNvPr id="4" name="object 4"/>
          <p:cNvSpPr txBox="1"/>
          <p:nvPr/>
        </p:nvSpPr>
        <p:spPr>
          <a:xfrm>
            <a:off x="4472992" y="1434038"/>
            <a:ext cx="2400935" cy="2464435"/>
          </a:xfrm>
          <a:prstGeom prst="rect">
            <a:avLst/>
          </a:prstGeom>
        </p:spPr>
        <p:txBody>
          <a:bodyPr vert="horz" wrap="square" lIns="0" tIns="13335" rIns="0" bIns="0" rtlCol="0">
            <a:spAutoFit/>
          </a:bodyPr>
          <a:lstStyle/>
          <a:p>
            <a:pPr marL="12700" marR="5080" indent="-635" algn="ctr">
              <a:lnSpc>
                <a:spcPct val="100000"/>
              </a:lnSpc>
              <a:spcBef>
                <a:spcPts val="105"/>
              </a:spcBef>
            </a:pPr>
            <a:r>
              <a:rPr sz="3200" b="1" spc="-10" dirty="0">
                <a:solidFill>
                  <a:srgbClr val="FFFFFF"/>
                </a:solidFill>
                <a:latin typeface="Garamond"/>
                <a:cs typeface="Garamond"/>
              </a:rPr>
              <a:t>Addicted Depressed Disconnected </a:t>
            </a:r>
            <a:r>
              <a:rPr sz="3200" b="1" dirty="0">
                <a:solidFill>
                  <a:srgbClr val="FFFFFF"/>
                </a:solidFill>
                <a:latin typeface="Garamond"/>
                <a:cs typeface="Garamond"/>
              </a:rPr>
              <a:t>Losing</a:t>
            </a:r>
            <a:r>
              <a:rPr sz="3200" b="1" spc="-40" dirty="0">
                <a:solidFill>
                  <a:srgbClr val="FFFFFF"/>
                </a:solidFill>
                <a:latin typeface="Garamond"/>
                <a:cs typeface="Garamond"/>
              </a:rPr>
              <a:t> </a:t>
            </a:r>
            <a:r>
              <a:rPr sz="3200" b="1" spc="-10" dirty="0">
                <a:solidFill>
                  <a:srgbClr val="FFFFFF"/>
                </a:solidFill>
                <a:latin typeface="Garamond"/>
                <a:cs typeface="Garamond"/>
              </a:rPr>
              <a:t>skills Victims</a:t>
            </a:r>
            <a:endParaRPr sz="3200">
              <a:latin typeface="Garamond"/>
              <a:cs typeface="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ctrTitle"/>
          </p:nvPr>
        </p:nvSpPr>
        <p:spPr>
          <a:prstGeom prst="rect">
            <a:avLst/>
          </a:prstGeom>
        </p:spPr>
        <p:txBody>
          <a:bodyPr vert="horz" wrap="square" lIns="0" tIns="13335" rIns="0" bIns="0" rtlCol="0">
            <a:spAutoFit/>
          </a:bodyPr>
          <a:lstStyle/>
          <a:p>
            <a:pPr marL="12700" marR="5080" algn="just">
              <a:lnSpc>
                <a:spcPct val="100000"/>
              </a:lnSpc>
              <a:spcBef>
                <a:spcPts val="105"/>
              </a:spcBef>
            </a:pPr>
            <a:r>
              <a:rPr sz="5000" spc="-50" dirty="0">
                <a:solidFill>
                  <a:srgbClr val="1F487C"/>
                </a:solidFill>
                <a:latin typeface="Garamond"/>
                <a:cs typeface="Garamond"/>
              </a:rPr>
              <a:t>F E A R S</a:t>
            </a:r>
            <a:endParaRPr sz="5000">
              <a:latin typeface="Garamond"/>
              <a:cs typeface="Garamond"/>
            </a:endParaRPr>
          </a:p>
        </p:txBody>
      </p:sp>
      <p:sp>
        <p:nvSpPr>
          <p:cNvPr id="2" name="object 2"/>
          <p:cNvSpPr txBox="1"/>
          <p:nvPr/>
        </p:nvSpPr>
        <p:spPr>
          <a:xfrm>
            <a:off x="1991328" y="4309553"/>
            <a:ext cx="1162685" cy="453390"/>
          </a:xfrm>
          <a:prstGeom prst="rect">
            <a:avLst/>
          </a:prstGeom>
        </p:spPr>
        <p:txBody>
          <a:bodyPr vert="horz" wrap="square" lIns="0" tIns="12700" rIns="0" bIns="0" rtlCol="0">
            <a:spAutoFit/>
          </a:bodyPr>
          <a:lstStyle/>
          <a:p>
            <a:pPr marL="12700" marR="5080">
              <a:lnSpc>
                <a:spcPct val="100000"/>
              </a:lnSpc>
              <a:spcBef>
                <a:spcPts val="100"/>
              </a:spcBef>
            </a:pPr>
            <a:r>
              <a:rPr sz="1400" dirty="0">
                <a:solidFill>
                  <a:srgbClr val="121212"/>
                </a:solidFill>
                <a:latin typeface="Calibri"/>
                <a:cs typeface="Calibri"/>
              </a:rPr>
              <a:t>Is</a:t>
            </a:r>
            <a:r>
              <a:rPr sz="1400" spc="-20" dirty="0">
                <a:solidFill>
                  <a:srgbClr val="121212"/>
                </a:solidFill>
                <a:latin typeface="Calibri"/>
                <a:cs typeface="Calibri"/>
              </a:rPr>
              <a:t> </a:t>
            </a:r>
            <a:r>
              <a:rPr sz="1400" dirty="0">
                <a:solidFill>
                  <a:srgbClr val="121212"/>
                </a:solidFill>
                <a:latin typeface="Calibri"/>
                <a:cs typeface="Calibri"/>
              </a:rPr>
              <a:t>Your</a:t>
            </a:r>
            <a:r>
              <a:rPr sz="1400" spc="-20" dirty="0">
                <a:solidFill>
                  <a:srgbClr val="121212"/>
                </a:solidFill>
                <a:latin typeface="Calibri"/>
                <a:cs typeface="Calibri"/>
              </a:rPr>
              <a:t> </a:t>
            </a:r>
            <a:r>
              <a:rPr sz="1400" dirty="0">
                <a:solidFill>
                  <a:srgbClr val="121212"/>
                </a:solidFill>
                <a:latin typeface="Calibri"/>
                <a:cs typeface="Calibri"/>
              </a:rPr>
              <a:t>Child </a:t>
            </a:r>
            <a:r>
              <a:rPr sz="1400" spc="-50" dirty="0">
                <a:solidFill>
                  <a:srgbClr val="121212"/>
                </a:solidFill>
                <a:latin typeface="Calibri"/>
                <a:cs typeface="Calibri"/>
              </a:rPr>
              <a:t>a </a:t>
            </a:r>
            <a:r>
              <a:rPr sz="1400" dirty="0">
                <a:solidFill>
                  <a:srgbClr val="121212"/>
                </a:solidFill>
                <a:latin typeface="Calibri"/>
                <a:cs typeface="Calibri"/>
              </a:rPr>
              <a:t>Phone</a:t>
            </a:r>
            <a:r>
              <a:rPr sz="1400" spc="-30" dirty="0">
                <a:solidFill>
                  <a:srgbClr val="121212"/>
                </a:solidFill>
                <a:latin typeface="Calibri"/>
                <a:cs typeface="Calibri"/>
              </a:rPr>
              <a:t> </a:t>
            </a:r>
            <a:r>
              <a:rPr sz="1400" spc="-10" dirty="0">
                <a:solidFill>
                  <a:srgbClr val="121212"/>
                </a:solidFill>
                <a:latin typeface="Calibri"/>
                <a:cs typeface="Calibri"/>
              </a:rPr>
              <a:t>‘Addict’?</a:t>
            </a:r>
            <a:endParaRPr sz="1400">
              <a:latin typeface="Calibri"/>
              <a:cs typeface="Calibri"/>
            </a:endParaRPr>
          </a:p>
        </p:txBody>
      </p:sp>
      <p:grpSp>
        <p:nvGrpSpPr>
          <p:cNvPr id="3" name="object 3" descr="The proportion of girls with anxiety or depression has risen by 10 per cent in a decade.&#10;&#10;GETTY IMAGES&#10;&#10;Social media and the trrouble with teenage girls. An epidemic of depression and anxiety is cripplings teenagers, with girls twice as likely to suffer as boys&#10;&#10;Bad Apple: shareholders call to end child smartphone addiction in open letter"/>
          <p:cNvGrpSpPr/>
          <p:nvPr/>
        </p:nvGrpSpPr>
        <p:grpSpPr>
          <a:xfrm>
            <a:off x="3429000" y="1078992"/>
            <a:ext cx="5578475" cy="3732529"/>
            <a:chOff x="3429000" y="1078992"/>
            <a:chExt cx="5578475" cy="3732529"/>
          </a:xfrm>
        </p:grpSpPr>
        <p:pic>
          <p:nvPicPr>
            <p:cNvPr id="4" name="object 4"/>
            <p:cNvPicPr/>
            <p:nvPr/>
          </p:nvPicPr>
          <p:blipFill>
            <a:blip r:embed="rId2" cstate="print"/>
            <a:stretch>
              <a:fillRect/>
            </a:stretch>
          </p:blipFill>
          <p:spPr>
            <a:xfrm>
              <a:off x="3429000" y="3156204"/>
              <a:ext cx="2941307" cy="1655063"/>
            </a:xfrm>
            <a:prstGeom prst="rect">
              <a:avLst/>
            </a:prstGeom>
          </p:spPr>
        </p:pic>
        <p:pic>
          <p:nvPicPr>
            <p:cNvPr id="5" name="object 5"/>
            <p:cNvPicPr/>
            <p:nvPr/>
          </p:nvPicPr>
          <p:blipFill>
            <a:blip r:embed="rId3" cstate="print"/>
            <a:stretch>
              <a:fillRect/>
            </a:stretch>
          </p:blipFill>
          <p:spPr>
            <a:xfrm>
              <a:off x="5721095" y="1078992"/>
              <a:ext cx="3286163" cy="2985515"/>
            </a:xfrm>
            <a:prstGeom prst="rect">
              <a:avLst/>
            </a:prstGeom>
          </p:spPr>
        </p:pic>
      </p:grpSp>
      <p:pic>
        <p:nvPicPr>
          <p:cNvPr id="8" name="object 8" descr="The Times of LONDON"/>
          <p:cNvPicPr/>
          <p:nvPr/>
        </p:nvPicPr>
        <p:blipFill>
          <a:blip r:embed="rId4" cstate="print"/>
          <a:stretch>
            <a:fillRect/>
          </a:stretch>
        </p:blipFill>
        <p:spPr>
          <a:xfrm>
            <a:off x="5390388" y="493776"/>
            <a:ext cx="2180947" cy="514827"/>
          </a:xfrm>
          <a:prstGeom prst="rect">
            <a:avLst/>
          </a:prstGeom>
        </p:spPr>
      </p:pic>
      <p:pic>
        <p:nvPicPr>
          <p:cNvPr id="6" name="object 6" descr="The New York Times"/>
          <p:cNvPicPr/>
          <p:nvPr/>
        </p:nvPicPr>
        <p:blipFill>
          <a:blip r:embed="rId5" cstate="print"/>
          <a:stretch>
            <a:fillRect/>
          </a:stretch>
        </p:blipFill>
        <p:spPr>
          <a:xfrm>
            <a:off x="1179575" y="4338827"/>
            <a:ext cx="557784" cy="46024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object 21"/>
          <p:cNvSpPr txBox="1">
            <a:spLocks noGrp="1"/>
          </p:cNvSpPr>
          <p:nvPr>
            <p:ph type="title"/>
          </p:nvPr>
        </p:nvSpPr>
        <p:spPr>
          <a:xfrm>
            <a:off x="449505" y="124278"/>
            <a:ext cx="462915" cy="3836035"/>
          </a:xfrm>
          <a:prstGeom prst="rect">
            <a:avLst/>
          </a:prstGeom>
        </p:spPr>
        <p:txBody>
          <a:bodyPr vert="horz" wrap="square" lIns="0" tIns="13335" rIns="0" bIns="0" rtlCol="0">
            <a:spAutoFit/>
          </a:bodyPr>
          <a:lstStyle/>
          <a:p>
            <a:pPr marL="12700" marR="5080" algn="just">
              <a:lnSpc>
                <a:spcPct val="100000"/>
              </a:lnSpc>
              <a:spcBef>
                <a:spcPts val="105"/>
              </a:spcBef>
            </a:pPr>
            <a:r>
              <a:rPr sz="5000" spc="-50" dirty="0">
                <a:solidFill>
                  <a:srgbClr val="1F487C"/>
                </a:solidFill>
                <a:latin typeface="Garamond"/>
                <a:cs typeface="Garamond"/>
              </a:rPr>
              <a:t>F A C T S</a:t>
            </a:r>
            <a:endParaRPr sz="5000">
              <a:latin typeface="Garamond"/>
              <a:cs typeface="Garamond"/>
            </a:endParaRPr>
          </a:p>
        </p:txBody>
      </p:sp>
      <p:grpSp>
        <p:nvGrpSpPr>
          <p:cNvPr id="2" name="object 2" descr="BIG DATA. Vector image of hand holding phone connected with various sources of: information, mail, checklist."/>
          <p:cNvGrpSpPr/>
          <p:nvPr/>
        </p:nvGrpSpPr>
        <p:grpSpPr>
          <a:xfrm>
            <a:off x="1379219" y="537972"/>
            <a:ext cx="3477514" cy="2322195"/>
            <a:chOff x="1379219" y="537972"/>
            <a:chExt cx="3477514" cy="2322195"/>
          </a:xfrm>
        </p:grpSpPr>
        <p:pic>
          <p:nvPicPr>
            <p:cNvPr id="3" name="object 3"/>
            <p:cNvPicPr/>
            <p:nvPr/>
          </p:nvPicPr>
          <p:blipFill>
            <a:blip r:embed="rId2" cstate="print"/>
            <a:stretch>
              <a:fillRect/>
            </a:stretch>
          </p:blipFill>
          <p:spPr>
            <a:xfrm>
              <a:off x="1379219" y="537972"/>
              <a:ext cx="3031235" cy="2011679"/>
            </a:xfrm>
            <a:prstGeom prst="rect">
              <a:avLst/>
            </a:prstGeom>
          </p:spPr>
        </p:pic>
        <p:pic>
          <p:nvPicPr>
            <p:cNvPr id="4" name="object 4"/>
            <p:cNvPicPr/>
            <p:nvPr/>
          </p:nvPicPr>
          <p:blipFill>
            <a:blip r:embed="rId3" cstate="print"/>
            <a:stretch>
              <a:fillRect/>
            </a:stretch>
          </p:blipFill>
          <p:spPr>
            <a:xfrm>
              <a:off x="1459991" y="563880"/>
              <a:ext cx="2924555" cy="1905000"/>
            </a:xfrm>
            <a:prstGeom prst="rect">
              <a:avLst/>
            </a:prstGeom>
          </p:spPr>
        </p:pic>
        <p:sp>
          <p:nvSpPr>
            <p:cNvPr id="5" name="object 5"/>
            <p:cNvSpPr/>
            <p:nvPr/>
          </p:nvSpPr>
          <p:spPr>
            <a:xfrm>
              <a:off x="2337053" y="2309622"/>
              <a:ext cx="2519680" cy="550545"/>
            </a:xfrm>
            <a:custGeom>
              <a:avLst/>
              <a:gdLst/>
              <a:ahLst/>
              <a:cxnLst/>
              <a:rect l="l" t="t" r="r" b="b"/>
              <a:pathLst>
                <a:path w="2519679" h="550544">
                  <a:moveTo>
                    <a:pt x="2519172" y="0"/>
                  </a:moveTo>
                  <a:lnTo>
                    <a:pt x="0" y="0"/>
                  </a:lnTo>
                  <a:lnTo>
                    <a:pt x="0" y="550163"/>
                  </a:lnTo>
                  <a:lnTo>
                    <a:pt x="2519172" y="550163"/>
                  </a:lnTo>
                  <a:lnTo>
                    <a:pt x="2519172" y="0"/>
                  </a:lnTo>
                  <a:close/>
                </a:path>
              </a:pathLst>
            </a:custGeom>
            <a:solidFill>
              <a:srgbClr val="4F81BC"/>
            </a:solidFill>
          </p:spPr>
          <p:txBody>
            <a:bodyPr wrap="square" lIns="0" tIns="0" rIns="0" bIns="0" rtlCol="0"/>
            <a:lstStyle/>
            <a:p>
              <a:endParaRPr/>
            </a:p>
          </p:txBody>
        </p:sp>
        <p:sp>
          <p:nvSpPr>
            <p:cNvPr id="6" name="object 6"/>
            <p:cNvSpPr/>
            <p:nvPr/>
          </p:nvSpPr>
          <p:spPr>
            <a:xfrm>
              <a:off x="2337053" y="2309622"/>
              <a:ext cx="2519680" cy="550545"/>
            </a:xfrm>
            <a:custGeom>
              <a:avLst/>
              <a:gdLst/>
              <a:ahLst/>
              <a:cxnLst/>
              <a:rect l="l" t="t" r="r" b="b"/>
              <a:pathLst>
                <a:path w="2519679" h="550544">
                  <a:moveTo>
                    <a:pt x="0" y="0"/>
                  </a:moveTo>
                  <a:lnTo>
                    <a:pt x="2519172" y="0"/>
                  </a:lnTo>
                  <a:lnTo>
                    <a:pt x="2519172" y="550163"/>
                  </a:lnTo>
                  <a:lnTo>
                    <a:pt x="0" y="550163"/>
                  </a:lnTo>
                  <a:lnTo>
                    <a:pt x="0" y="0"/>
                  </a:lnTo>
                  <a:close/>
                </a:path>
              </a:pathLst>
            </a:custGeom>
            <a:ln w="25908">
              <a:solidFill>
                <a:srgbClr val="FFFFFF"/>
              </a:solidFill>
            </a:ln>
          </p:spPr>
          <p:txBody>
            <a:bodyPr wrap="square" lIns="0" tIns="0" rIns="0" bIns="0" rtlCol="0"/>
            <a:lstStyle/>
            <a:p>
              <a:endParaRPr/>
            </a:p>
          </p:txBody>
        </p:sp>
      </p:grpSp>
      <p:sp>
        <p:nvSpPr>
          <p:cNvPr id="7" name="object 7"/>
          <p:cNvSpPr txBox="1"/>
          <p:nvPr/>
        </p:nvSpPr>
        <p:spPr>
          <a:xfrm>
            <a:off x="2337054" y="2309622"/>
            <a:ext cx="2519680" cy="550545"/>
          </a:xfrm>
          <a:prstGeom prst="rect">
            <a:avLst/>
          </a:prstGeom>
        </p:spPr>
        <p:txBody>
          <a:bodyPr vert="horz" wrap="square" lIns="0" tIns="6350" rIns="0" bIns="0" rtlCol="0">
            <a:spAutoFit/>
          </a:bodyPr>
          <a:lstStyle/>
          <a:p>
            <a:pPr marL="126364">
              <a:lnSpc>
                <a:spcPct val="100000"/>
              </a:lnSpc>
              <a:spcBef>
                <a:spcPts val="50"/>
              </a:spcBef>
            </a:pPr>
            <a:r>
              <a:rPr sz="2800" dirty="0">
                <a:solidFill>
                  <a:srgbClr val="FFFFFF"/>
                </a:solidFill>
                <a:latin typeface="Garamond"/>
                <a:cs typeface="Garamond"/>
              </a:rPr>
              <a:t>1.</a:t>
            </a:r>
            <a:r>
              <a:rPr sz="2800" spc="-25" dirty="0">
                <a:solidFill>
                  <a:srgbClr val="FFFFFF"/>
                </a:solidFill>
                <a:latin typeface="Garamond"/>
                <a:cs typeface="Garamond"/>
              </a:rPr>
              <a:t> </a:t>
            </a:r>
            <a:r>
              <a:rPr sz="2800" dirty="0">
                <a:solidFill>
                  <a:srgbClr val="FFFFFF"/>
                </a:solidFill>
                <a:latin typeface="Garamond"/>
                <a:cs typeface="Garamond"/>
              </a:rPr>
              <a:t>Large</a:t>
            </a:r>
            <a:r>
              <a:rPr sz="2800" spc="-35" dirty="0">
                <a:solidFill>
                  <a:srgbClr val="FFFFFF"/>
                </a:solidFill>
                <a:latin typeface="Garamond"/>
                <a:cs typeface="Garamond"/>
              </a:rPr>
              <a:t> </a:t>
            </a:r>
            <a:r>
              <a:rPr sz="2800" spc="-10" dirty="0">
                <a:solidFill>
                  <a:srgbClr val="FFFFFF"/>
                </a:solidFill>
                <a:latin typeface="Garamond"/>
                <a:cs typeface="Garamond"/>
              </a:rPr>
              <a:t>Surveys</a:t>
            </a:r>
            <a:endParaRPr sz="2800" dirty="0">
              <a:latin typeface="Garamond"/>
              <a:cs typeface="Garamond"/>
            </a:endParaRPr>
          </a:p>
        </p:txBody>
      </p:sp>
      <p:grpSp>
        <p:nvGrpSpPr>
          <p:cNvPr id="8" name="object 8" descr="Image: Two symbols of people above of two calendars labeled Day 14 and Day 1. Below the calendars is a sequence of cellphones depicting a time of the day. Indicative of tracking data."/>
          <p:cNvGrpSpPr/>
          <p:nvPr/>
        </p:nvGrpSpPr>
        <p:grpSpPr>
          <a:xfrm>
            <a:off x="5257800" y="390144"/>
            <a:ext cx="2685415" cy="2013585"/>
            <a:chOff x="5257800" y="390144"/>
            <a:chExt cx="2685415" cy="2013585"/>
          </a:xfrm>
        </p:grpSpPr>
        <p:pic>
          <p:nvPicPr>
            <p:cNvPr id="9" name="object 9"/>
            <p:cNvPicPr/>
            <p:nvPr/>
          </p:nvPicPr>
          <p:blipFill>
            <a:blip r:embed="rId4" cstate="print"/>
            <a:stretch>
              <a:fillRect/>
            </a:stretch>
          </p:blipFill>
          <p:spPr>
            <a:xfrm>
              <a:off x="5257800" y="390144"/>
              <a:ext cx="2685287" cy="2013203"/>
            </a:xfrm>
            <a:prstGeom prst="rect">
              <a:avLst/>
            </a:prstGeom>
          </p:spPr>
        </p:pic>
        <p:pic>
          <p:nvPicPr>
            <p:cNvPr id="10" name="object 10"/>
            <p:cNvPicPr/>
            <p:nvPr/>
          </p:nvPicPr>
          <p:blipFill>
            <a:blip r:embed="rId5" cstate="print"/>
            <a:stretch>
              <a:fillRect/>
            </a:stretch>
          </p:blipFill>
          <p:spPr>
            <a:xfrm>
              <a:off x="5338572" y="416052"/>
              <a:ext cx="2578607" cy="1906523"/>
            </a:xfrm>
            <a:prstGeom prst="rect">
              <a:avLst/>
            </a:prstGeom>
          </p:spPr>
        </p:pic>
      </p:grpSp>
      <p:sp>
        <p:nvSpPr>
          <p:cNvPr id="14" name="object 14"/>
          <p:cNvSpPr txBox="1"/>
          <p:nvPr/>
        </p:nvSpPr>
        <p:spPr>
          <a:xfrm>
            <a:off x="6142482" y="2518410"/>
            <a:ext cx="2222500" cy="535305"/>
          </a:xfrm>
          <a:prstGeom prst="rect">
            <a:avLst/>
          </a:prstGeom>
          <a:solidFill>
            <a:srgbClr val="4F81BC"/>
          </a:solidFill>
        </p:spPr>
        <p:txBody>
          <a:bodyPr vert="horz" wrap="square" lIns="0" tIns="0" rIns="0" bIns="0" rtlCol="0">
            <a:spAutoFit/>
          </a:bodyPr>
          <a:lstStyle/>
          <a:p>
            <a:pPr marL="200660">
              <a:lnSpc>
                <a:spcPts val="3354"/>
              </a:lnSpc>
            </a:pPr>
            <a:r>
              <a:rPr sz="2800" dirty="0">
                <a:solidFill>
                  <a:srgbClr val="FFFFFF"/>
                </a:solidFill>
                <a:latin typeface="Garamond"/>
                <a:cs typeface="Garamond"/>
              </a:rPr>
              <a:t>2.</a:t>
            </a:r>
            <a:r>
              <a:rPr sz="2800" spc="-45" dirty="0">
                <a:solidFill>
                  <a:srgbClr val="FFFFFF"/>
                </a:solidFill>
                <a:latin typeface="Garamond"/>
                <a:cs typeface="Garamond"/>
              </a:rPr>
              <a:t> </a:t>
            </a:r>
            <a:r>
              <a:rPr sz="2800" dirty="0">
                <a:solidFill>
                  <a:srgbClr val="FFFFFF"/>
                </a:solidFill>
                <a:latin typeface="Garamond"/>
                <a:cs typeface="Garamond"/>
              </a:rPr>
              <a:t>Daily</a:t>
            </a:r>
            <a:r>
              <a:rPr sz="2800" spc="-45" dirty="0">
                <a:solidFill>
                  <a:srgbClr val="FFFFFF"/>
                </a:solidFill>
                <a:latin typeface="Garamond"/>
                <a:cs typeface="Garamond"/>
              </a:rPr>
              <a:t> </a:t>
            </a:r>
            <a:r>
              <a:rPr sz="2800" spc="-20" dirty="0">
                <a:solidFill>
                  <a:srgbClr val="FFFFFF"/>
                </a:solidFill>
                <a:latin typeface="Garamond"/>
                <a:cs typeface="Garamond"/>
              </a:rPr>
              <a:t>Data</a:t>
            </a:r>
            <a:endParaRPr sz="2800" dirty="0">
              <a:latin typeface="Garamond"/>
              <a:cs typeface="Garamond"/>
            </a:endParaRPr>
          </a:p>
        </p:txBody>
      </p:sp>
      <p:grpSp>
        <p:nvGrpSpPr>
          <p:cNvPr id="15" name="object 15" descr="Collection of images: Person's hand with marker writing; newspaper, &quot;i&quot; symbol, collection of folders, book, laptop, two people at a whiteboard depicting the word Data and a person with various illegible notes."/>
          <p:cNvGrpSpPr/>
          <p:nvPr/>
        </p:nvGrpSpPr>
        <p:grpSpPr>
          <a:xfrm>
            <a:off x="2289048" y="3026664"/>
            <a:ext cx="5303520" cy="2026920"/>
            <a:chOff x="2289048" y="3026664"/>
            <a:chExt cx="5303520" cy="2026920"/>
          </a:xfrm>
        </p:grpSpPr>
        <p:pic>
          <p:nvPicPr>
            <p:cNvPr id="16" name="object 16"/>
            <p:cNvPicPr/>
            <p:nvPr/>
          </p:nvPicPr>
          <p:blipFill>
            <a:blip r:embed="rId6" cstate="print"/>
            <a:stretch>
              <a:fillRect/>
            </a:stretch>
          </p:blipFill>
          <p:spPr>
            <a:xfrm>
              <a:off x="2289048" y="3026664"/>
              <a:ext cx="4067555" cy="2026919"/>
            </a:xfrm>
            <a:prstGeom prst="rect">
              <a:avLst/>
            </a:prstGeom>
          </p:spPr>
        </p:pic>
        <p:pic>
          <p:nvPicPr>
            <p:cNvPr id="17" name="object 17"/>
            <p:cNvPicPr/>
            <p:nvPr/>
          </p:nvPicPr>
          <p:blipFill>
            <a:blip r:embed="rId7" cstate="print"/>
            <a:stretch>
              <a:fillRect/>
            </a:stretch>
          </p:blipFill>
          <p:spPr>
            <a:xfrm>
              <a:off x="2369820" y="3052572"/>
              <a:ext cx="3960888" cy="1920227"/>
            </a:xfrm>
            <a:prstGeom prst="rect">
              <a:avLst/>
            </a:prstGeom>
          </p:spPr>
        </p:pic>
        <p:sp>
          <p:nvSpPr>
            <p:cNvPr id="18" name="object 18"/>
            <p:cNvSpPr/>
            <p:nvPr/>
          </p:nvSpPr>
          <p:spPr>
            <a:xfrm>
              <a:off x="4918710" y="4243578"/>
              <a:ext cx="2661285" cy="637540"/>
            </a:xfrm>
            <a:custGeom>
              <a:avLst/>
              <a:gdLst/>
              <a:ahLst/>
              <a:cxnLst/>
              <a:rect l="l" t="t" r="r" b="b"/>
              <a:pathLst>
                <a:path w="2661284" h="637539">
                  <a:moveTo>
                    <a:pt x="2660904" y="0"/>
                  </a:moveTo>
                  <a:lnTo>
                    <a:pt x="0" y="0"/>
                  </a:lnTo>
                  <a:lnTo>
                    <a:pt x="0" y="637032"/>
                  </a:lnTo>
                  <a:lnTo>
                    <a:pt x="2660904" y="637032"/>
                  </a:lnTo>
                  <a:lnTo>
                    <a:pt x="2660904" y="0"/>
                  </a:lnTo>
                  <a:close/>
                </a:path>
              </a:pathLst>
            </a:custGeom>
            <a:solidFill>
              <a:srgbClr val="4F81BC"/>
            </a:solidFill>
          </p:spPr>
          <p:txBody>
            <a:bodyPr wrap="square" lIns="0" tIns="0" rIns="0" bIns="0" rtlCol="0"/>
            <a:lstStyle/>
            <a:p>
              <a:endParaRPr/>
            </a:p>
          </p:txBody>
        </p:sp>
        <p:sp>
          <p:nvSpPr>
            <p:cNvPr id="19" name="object 19"/>
            <p:cNvSpPr/>
            <p:nvPr/>
          </p:nvSpPr>
          <p:spPr>
            <a:xfrm>
              <a:off x="4918710" y="4243578"/>
              <a:ext cx="2661285" cy="637540"/>
            </a:xfrm>
            <a:custGeom>
              <a:avLst/>
              <a:gdLst/>
              <a:ahLst/>
              <a:cxnLst/>
              <a:rect l="l" t="t" r="r" b="b"/>
              <a:pathLst>
                <a:path w="2661284" h="637539">
                  <a:moveTo>
                    <a:pt x="0" y="0"/>
                  </a:moveTo>
                  <a:lnTo>
                    <a:pt x="2660904" y="0"/>
                  </a:lnTo>
                  <a:lnTo>
                    <a:pt x="2660904" y="637032"/>
                  </a:lnTo>
                  <a:lnTo>
                    <a:pt x="0" y="637032"/>
                  </a:lnTo>
                  <a:lnTo>
                    <a:pt x="0" y="0"/>
                  </a:lnTo>
                  <a:close/>
                </a:path>
              </a:pathLst>
            </a:custGeom>
            <a:ln w="25908">
              <a:solidFill>
                <a:srgbClr val="FFFFFF"/>
              </a:solidFill>
            </a:ln>
          </p:spPr>
          <p:txBody>
            <a:bodyPr wrap="square" lIns="0" tIns="0" rIns="0" bIns="0" rtlCol="0"/>
            <a:lstStyle/>
            <a:p>
              <a:endParaRPr/>
            </a:p>
          </p:txBody>
        </p:sp>
      </p:grpSp>
      <p:sp>
        <p:nvSpPr>
          <p:cNvPr id="20" name="object 20"/>
          <p:cNvSpPr txBox="1"/>
          <p:nvPr/>
        </p:nvSpPr>
        <p:spPr>
          <a:xfrm>
            <a:off x="4918709" y="4243578"/>
            <a:ext cx="2661285" cy="637540"/>
          </a:xfrm>
          <a:prstGeom prst="rect">
            <a:avLst/>
          </a:prstGeom>
        </p:spPr>
        <p:txBody>
          <a:bodyPr vert="horz" wrap="square" lIns="0" tIns="50165" rIns="0" bIns="0" rtlCol="0">
            <a:spAutoFit/>
          </a:bodyPr>
          <a:lstStyle/>
          <a:p>
            <a:pPr marL="85725">
              <a:lnSpc>
                <a:spcPct val="100000"/>
              </a:lnSpc>
              <a:spcBef>
                <a:spcPts val="395"/>
              </a:spcBef>
            </a:pPr>
            <a:r>
              <a:rPr sz="2800" dirty="0">
                <a:solidFill>
                  <a:srgbClr val="FFFFFF"/>
                </a:solidFill>
                <a:latin typeface="Garamond"/>
                <a:cs typeface="Garamond"/>
              </a:rPr>
              <a:t>3.</a:t>
            </a:r>
            <a:r>
              <a:rPr sz="2800" spc="-90" dirty="0">
                <a:solidFill>
                  <a:srgbClr val="FFFFFF"/>
                </a:solidFill>
                <a:latin typeface="Garamond"/>
                <a:cs typeface="Garamond"/>
              </a:rPr>
              <a:t> </a:t>
            </a:r>
            <a:r>
              <a:rPr sz="2800" dirty="0">
                <a:solidFill>
                  <a:srgbClr val="FFFFFF"/>
                </a:solidFill>
                <a:latin typeface="Garamond"/>
                <a:cs typeface="Garamond"/>
              </a:rPr>
              <a:t>Recent</a:t>
            </a:r>
            <a:r>
              <a:rPr sz="2800" spc="-85" dirty="0">
                <a:solidFill>
                  <a:srgbClr val="FFFFFF"/>
                </a:solidFill>
                <a:latin typeface="Garamond"/>
                <a:cs typeface="Garamond"/>
              </a:rPr>
              <a:t> </a:t>
            </a:r>
            <a:r>
              <a:rPr sz="2800" spc="-10" dirty="0">
                <a:solidFill>
                  <a:srgbClr val="FFFFFF"/>
                </a:solidFill>
                <a:latin typeface="Garamond"/>
                <a:cs typeface="Garamond"/>
              </a:rPr>
              <a:t>Reviews</a:t>
            </a:r>
            <a:endParaRPr sz="2800" dirty="0">
              <a:latin typeface="Garamond"/>
              <a:cs typeface="Garamond"/>
            </a:endParaRPr>
          </a:p>
        </p:txBody>
      </p:sp>
      <p:sp>
        <p:nvSpPr>
          <p:cNvPr id="22" name="object 22"/>
          <p:cNvSpPr txBox="1"/>
          <p:nvPr/>
        </p:nvSpPr>
        <p:spPr>
          <a:xfrm>
            <a:off x="234542" y="3941923"/>
            <a:ext cx="1819275" cy="1080770"/>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Garamond"/>
                <a:cs typeface="Garamond"/>
              </a:rPr>
              <a:t>Odgers</a:t>
            </a:r>
            <a:r>
              <a:rPr sz="1800" spc="20" dirty="0">
                <a:latin typeface="Garamond"/>
                <a:cs typeface="Garamond"/>
              </a:rPr>
              <a:t> </a:t>
            </a:r>
            <a:r>
              <a:rPr sz="1800" dirty="0">
                <a:latin typeface="Garamond"/>
                <a:cs typeface="Garamond"/>
              </a:rPr>
              <a:t>&amp; </a:t>
            </a:r>
            <a:r>
              <a:rPr sz="1800" spc="-10" dirty="0">
                <a:latin typeface="Garamond"/>
                <a:cs typeface="Garamond"/>
              </a:rPr>
              <a:t>Jensen </a:t>
            </a:r>
            <a:r>
              <a:rPr sz="1800" dirty="0">
                <a:latin typeface="Garamond"/>
                <a:cs typeface="Garamond"/>
              </a:rPr>
              <a:t>(2020)</a:t>
            </a:r>
            <a:r>
              <a:rPr sz="1800" spc="5" dirty="0">
                <a:latin typeface="Garamond"/>
                <a:cs typeface="Garamond"/>
              </a:rPr>
              <a:t> </a:t>
            </a:r>
            <a:r>
              <a:rPr sz="1800" dirty="0">
                <a:latin typeface="Garamond"/>
                <a:cs typeface="Garamond"/>
              </a:rPr>
              <a:t>JCPP</a:t>
            </a:r>
            <a:r>
              <a:rPr sz="1800" spc="-15" dirty="0">
                <a:latin typeface="Garamond"/>
                <a:cs typeface="Garamond"/>
              </a:rPr>
              <a:t> </a:t>
            </a:r>
            <a:r>
              <a:rPr sz="1800" spc="-20" dirty="0">
                <a:latin typeface="Garamond"/>
                <a:cs typeface="Garamond"/>
              </a:rPr>
              <a:t>Review</a:t>
            </a:r>
            <a:endParaRPr sz="1800">
              <a:latin typeface="Garamond"/>
              <a:cs typeface="Garamond"/>
            </a:endParaRPr>
          </a:p>
          <a:p>
            <a:pPr marL="12700" marR="31115">
              <a:lnSpc>
                <a:spcPct val="100000"/>
              </a:lnSpc>
              <a:spcBef>
                <a:spcPts val="625"/>
              </a:spcBef>
            </a:pPr>
            <a:r>
              <a:rPr sz="1400" dirty="0">
                <a:latin typeface="Garamond"/>
                <a:cs typeface="Garamond"/>
              </a:rPr>
              <a:t>George</a:t>
            </a:r>
            <a:r>
              <a:rPr sz="1400" spc="-25" dirty="0">
                <a:latin typeface="Garamond"/>
                <a:cs typeface="Garamond"/>
              </a:rPr>
              <a:t> </a:t>
            </a:r>
            <a:r>
              <a:rPr sz="1400" dirty="0">
                <a:latin typeface="Garamond"/>
                <a:cs typeface="Garamond"/>
              </a:rPr>
              <a:t>&amp;</a:t>
            </a:r>
            <a:r>
              <a:rPr sz="1400" spc="15" dirty="0">
                <a:latin typeface="Garamond"/>
                <a:cs typeface="Garamond"/>
              </a:rPr>
              <a:t> </a:t>
            </a:r>
            <a:r>
              <a:rPr sz="1400" dirty="0">
                <a:latin typeface="Garamond"/>
                <a:cs typeface="Garamond"/>
              </a:rPr>
              <a:t>Odgers</a:t>
            </a:r>
            <a:r>
              <a:rPr sz="1400" spc="-5" dirty="0">
                <a:latin typeface="Garamond"/>
                <a:cs typeface="Garamond"/>
              </a:rPr>
              <a:t> </a:t>
            </a:r>
            <a:r>
              <a:rPr sz="1400" spc="-10" dirty="0">
                <a:latin typeface="Garamond"/>
                <a:cs typeface="Garamond"/>
              </a:rPr>
              <a:t>(2015), Perspectives </a:t>
            </a:r>
            <a:r>
              <a:rPr sz="1400" dirty="0">
                <a:latin typeface="Garamond"/>
                <a:cs typeface="Garamond"/>
              </a:rPr>
              <a:t>Psyc</a:t>
            </a:r>
            <a:r>
              <a:rPr sz="1400" spc="10" dirty="0">
                <a:latin typeface="Garamond"/>
                <a:cs typeface="Garamond"/>
              </a:rPr>
              <a:t> </a:t>
            </a:r>
            <a:r>
              <a:rPr sz="1400" spc="-25" dirty="0">
                <a:latin typeface="Garamond"/>
                <a:cs typeface="Garamond"/>
              </a:rPr>
              <a:t>Sci</a:t>
            </a:r>
            <a:endParaRPr sz="1400">
              <a:latin typeface="Garamond"/>
              <a:cs typeface="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descr="Vector image of hand holding phone connected with various sources of: information, mail, checklist."/>
          <p:cNvPicPr/>
          <p:nvPr/>
        </p:nvPicPr>
        <p:blipFill>
          <a:blip r:embed="rId2" cstate="print"/>
          <a:stretch>
            <a:fillRect/>
          </a:stretch>
        </p:blipFill>
        <p:spPr>
          <a:xfrm>
            <a:off x="4191000" y="410719"/>
            <a:ext cx="4895088" cy="4066031"/>
          </a:xfrm>
          <a:prstGeom prst="rect">
            <a:avLst/>
          </a:prstGeom>
        </p:spPr>
      </p:pic>
      <p:grpSp>
        <p:nvGrpSpPr>
          <p:cNvPr id="4" name="object 4" descr="Snipping of article. nature human behaviour. Articles. The association between adolescent well-being and digital technology use"/>
          <p:cNvGrpSpPr/>
          <p:nvPr/>
        </p:nvGrpSpPr>
        <p:grpSpPr>
          <a:xfrm>
            <a:off x="0" y="438150"/>
            <a:ext cx="9031605" cy="3165475"/>
            <a:chOff x="112776" y="423672"/>
            <a:chExt cx="9031605" cy="3165475"/>
          </a:xfrm>
        </p:grpSpPr>
        <p:sp>
          <p:nvSpPr>
            <p:cNvPr id="5" name="object 5"/>
            <p:cNvSpPr/>
            <p:nvPr/>
          </p:nvSpPr>
          <p:spPr>
            <a:xfrm>
              <a:off x="3800855" y="423672"/>
              <a:ext cx="5343525" cy="1016635"/>
            </a:xfrm>
            <a:custGeom>
              <a:avLst/>
              <a:gdLst/>
              <a:ahLst/>
              <a:cxnLst/>
              <a:rect l="l" t="t" r="r" b="b"/>
              <a:pathLst>
                <a:path w="5343525" h="1016635">
                  <a:moveTo>
                    <a:pt x="5343144" y="0"/>
                  </a:moveTo>
                  <a:lnTo>
                    <a:pt x="0" y="0"/>
                  </a:lnTo>
                  <a:lnTo>
                    <a:pt x="0" y="1016508"/>
                  </a:lnTo>
                  <a:lnTo>
                    <a:pt x="5343144" y="1016508"/>
                  </a:lnTo>
                  <a:lnTo>
                    <a:pt x="5343144" y="0"/>
                  </a:lnTo>
                  <a:close/>
                </a:path>
              </a:pathLst>
            </a:custGeom>
            <a:solidFill>
              <a:srgbClr val="FFFFFF"/>
            </a:solidFill>
          </p:spPr>
          <p:txBody>
            <a:bodyPr wrap="square" lIns="0" tIns="0" rIns="0" bIns="0" rtlCol="0"/>
            <a:lstStyle/>
            <a:p>
              <a:endParaRPr/>
            </a:p>
          </p:txBody>
        </p:sp>
        <p:pic>
          <p:nvPicPr>
            <p:cNvPr id="6" name="object 6"/>
            <p:cNvPicPr/>
            <p:nvPr/>
          </p:nvPicPr>
          <p:blipFill>
            <a:blip r:embed="rId3" cstate="print"/>
            <a:stretch>
              <a:fillRect/>
            </a:stretch>
          </p:blipFill>
          <p:spPr>
            <a:xfrm>
              <a:off x="112776" y="912876"/>
              <a:ext cx="4495799" cy="2676143"/>
            </a:xfrm>
            <a:prstGeom prst="rect">
              <a:avLst/>
            </a:prstGeom>
          </p:spPr>
        </p:pic>
      </p:grpSp>
      <p:sp>
        <p:nvSpPr>
          <p:cNvPr id="7" name="object 7"/>
          <p:cNvSpPr txBox="1">
            <a:spLocks noGrp="1"/>
          </p:cNvSpPr>
          <p:nvPr>
            <p:ph type="title"/>
          </p:nvPr>
        </p:nvSpPr>
        <p:spPr>
          <a:xfrm>
            <a:off x="273259" y="92180"/>
            <a:ext cx="8316092" cy="785956"/>
          </a:xfrm>
          <a:prstGeom prst="rect">
            <a:avLst/>
          </a:prstGeom>
          <a:solidFill>
            <a:schemeClr val="bg1"/>
          </a:solidFill>
        </p:spPr>
        <p:txBody>
          <a:bodyPr vert="horz" wrap="square" lIns="0" tIns="229715" rIns="0" bIns="0" rtlCol="0">
            <a:spAutoFit/>
          </a:bodyPr>
          <a:lstStyle/>
          <a:p>
            <a:pPr marL="106680">
              <a:lnSpc>
                <a:spcPct val="100000"/>
              </a:lnSpc>
              <a:spcBef>
                <a:spcPts val="100"/>
              </a:spcBef>
            </a:pPr>
            <a:r>
              <a:rPr sz="3600" dirty="0">
                <a:solidFill>
                  <a:srgbClr val="1F487C"/>
                </a:solidFill>
                <a:latin typeface="Garamond"/>
                <a:cs typeface="Garamond"/>
              </a:rPr>
              <a:t>1.</a:t>
            </a:r>
            <a:r>
              <a:rPr lang="en-CA" sz="3600" dirty="0">
                <a:solidFill>
                  <a:srgbClr val="1F487C"/>
                </a:solidFill>
                <a:latin typeface="Garamond"/>
                <a:cs typeface="Garamond"/>
              </a:rPr>
              <a:t> </a:t>
            </a:r>
            <a:r>
              <a:rPr sz="3600" dirty="0">
                <a:solidFill>
                  <a:srgbClr val="1F487C"/>
                </a:solidFill>
                <a:latin typeface="Garamond"/>
                <a:cs typeface="Garamond"/>
              </a:rPr>
              <a:t>Large</a:t>
            </a:r>
            <a:r>
              <a:rPr sz="3600" spc="-5" dirty="0">
                <a:solidFill>
                  <a:srgbClr val="1F487C"/>
                </a:solidFill>
                <a:latin typeface="Garamond"/>
                <a:cs typeface="Garamond"/>
              </a:rPr>
              <a:t> </a:t>
            </a:r>
            <a:r>
              <a:rPr sz="3600" dirty="0">
                <a:solidFill>
                  <a:srgbClr val="1F487C"/>
                </a:solidFill>
                <a:latin typeface="Garamond"/>
                <a:cs typeface="Garamond"/>
              </a:rPr>
              <a:t>Surveys</a:t>
            </a:r>
            <a:r>
              <a:rPr sz="3600" spc="5" dirty="0">
                <a:solidFill>
                  <a:srgbClr val="1F487C"/>
                </a:solidFill>
                <a:latin typeface="Garamond"/>
                <a:cs typeface="Garamond"/>
              </a:rPr>
              <a:t> </a:t>
            </a:r>
            <a:r>
              <a:rPr sz="3600" dirty="0">
                <a:solidFill>
                  <a:srgbClr val="1F487C"/>
                </a:solidFill>
                <a:latin typeface="Garamond"/>
                <a:cs typeface="Garamond"/>
              </a:rPr>
              <a:t>and</a:t>
            </a:r>
            <a:r>
              <a:rPr sz="3600" spc="10" dirty="0">
                <a:solidFill>
                  <a:srgbClr val="1F487C"/>
                </a:solidFill>
                <a:latin typeface="Garamond"/>
                <a:cs typeface="Garamond"/>
              </a:rPr>
              <a:t> </a:t>
            </a:r>
            <a:r>
              <a:rPr sz="3600" dirty="0">
                <a:solidFill>
                  <a:srgbClr val="1F487C"/>
                </a:solidFill>
                <a:latin typeface="Garamond"/>
                <a:cs typeface="Garamond"/>
              </a:rPr>
              <a:t>Open</a:t>
            </a:r>
            <a:r>
              <a:rPr sz="3600" spc="10" dirty="0">
                <a:solidFill>
                  <a:srgbClr val="1F487C"/>
                </a:solidFill>
                <a:latin typeface="Garamond"/>
                <a:cs typeface="Garamond"/>
              </a:rPr>
              <a:t> </a:t>
            </a:r>
            <a:r>
              <a:rPr sz="3600" spc="-10" dirty="0">
                <a:solidFill>
                  <a:srgbClr val="1F487C"/>
                </a:solidFill>
                <a:latin typeface="Garamond"/>
                <a:cs typeface="Garamond"/>
              </a:rPr>
              <a:t>Science</a:t>
            </a:r>
            <a:endParaRPr sz="3600" dirty="0">
              <a:latin typeface="Garamond"/>
              <a:cs typeface="Garamond"/>
            </a:endParaRPr>
          </a:p>
        </p:txBody>
      </p:sp>
      <p:sp>
        <p:nvSpPr>
          <p:cNvPr id="3" name="object 3"/>
          <p:cNvSpPr txBox="1"/>
          <p:nvPr/>
        </p:nvSpPr>
        <p:spPr>
          <a:xfrm>
            <a:off x="743814" y="4019550"/>
            <a:ext cx="8070850" cy="939800"/>
          </a:xfrm>
          <a:prstGeom prst="rect">
            <a:avLst/>
          </a:prstGeom>
        </p:spPr>
        <p:txBody>
          <a:bodyPr vert="horz" wrap="square" lIns="0" tIns="12700" rIns="0" bIns="0" rtlCol="0">
            <a:spAutoFit/>
          </a:bodyPr>
          <a:lstStyle/>
          <a:p>
            <a:pPr marL="170815" marR="5080" indent="-158750">
              <a:lnSpc>
                <a:spcPct val="100000"/>
              </a:lnSpc>
              <a:spcBef>
                <a:spcPts val="100"/>
              </a:spcBef>
              <a:tabLst>
                <a:tab pos="4223385" algn="l"/>
              </a:tabLst>
            </a:pPr>
            <a:r>
              <a:rPr sz="3000" b="1" dirty="0">
                <a:solidFill>
                  <a:srgbClr val="1F487C"/>
                </a:solidFill>
                <a:latin typeface="Garamond"/>
                <a:cs typeface="Garamond"/>
              </a:rPr>
              <a:t>355,358</a:t>
            </a:r>
            <a:r>
              <a:rPr sz="3000" b="1" spc="10" dirty="0">
                <a:solidFill>
                  <a:srgbClr val="1F487C"/>
                </a:solidFill>
                <a:latin typeface="Garamond"/>
                <a:cs typeface="Garamond"/>
              </a:rPr>
              <a:t> </a:t>
            </a:r>
            <a:r>
              <a:rPr sz="3000" b="1" dirty="0">
                <a:solidFill>
                  <a:srgbClr val="1F487C"/>
                </a:solidFill>
                <a:latin typeface="Garamond"/>
                <a:cs typeface="Garamond"/>
              </a:rPr>
              <a:t>teens</a:t>
            </a:r>
            <a:r>
              <a:rPr sz="3000" b="1" spc="5" dirty="0">
                <a:solidFill>
                  <a:srgbClr val="1F487C"/>
                </a:solidFill>
                <a:latin typeface="Garamond"/>
                <a:cs typeface="Garamond"/>
              </a:rPr>
              <a:t> </a:t>
            </a:r>
            <a:r>
              <a:rPr sz="3000" b="1" dirty="0">
                <a:solidFill>
                  <a:srgbClr val="1F487C"/>
                </a:solidFill>
                <a:latin typeface="Garamond"/>
                <a:cs typeface="Garamond"/>
              </a:rPr>
              <a:t>surveyed</a:t>
            </a:r>
            <a:r>
              <a:rPr sz="3000" b="1" spc="25" dirty="0">
                <a:solidFill>
                  <a:srgbClr val="1F487C"/>
                </a:solidFill>
                <a:latin typeface="Garamond"/>
                <a:cs typeface="Garamond"/>
              </a:rPr>
              <a:t> </a:t>
            </a:r>
            <a:r>
              <a:rPr sz="3000" b="1" dirty="0">
                <a:solidFill>
                  <a:srgbClr val="1F487C"/>
                </a:solidFill>
                <a:latin typeface="Garamond"/>
                <a:cs typeface="Garamond"/>
              </a:rPr>
              <a:t>and</a:t>
            </a:r>
            <a:r>
              <a:rPr sz="3000" b="1" spc="-15" dirty="0">
                <a:solidFill>
                  <a:srgbClr val="1F487C"/>
                </a:solidFill>
                <a:latin typeface="Garamond"/>
                <a:cs typeface="Garamond"/>
              </a:rPr>
              <a:t> </a:t>
            </a:r>
            <a:r>
              <a:rPr sz="3000" b="1" dirty="0">
                <a:solidFill>
                  <a:srgbClr val="1F487C"/>
                </a:solidFill>
                <a:latin typeface="Garamond"/>
                <a:cs typeface="Garamond"/>
              </a:rPr>
              <a:t>3,221,225,472</a:t>
            </a:r>
            <a:r>
              <a:rPr sz="3000" b="1" spc="45" dirty="0">
                <a:solidFill>
                  <a:srgbClr val="1F487C"/>
                </a:solidFill>
                <a:latin typeface="Garamond"/>
                <a:cs typeface="Garamond"/>
              </a:rPr>
              <a:t> </a:t>
            </a:r>
            <a:r>
              <a:rPr sz="3000" b="1" spc="-10" dirty="0">
                <a:solidFill>
                  <a:srgbClr val="1F487C"/>
                </a:solidFill>
                <a:latin typeface="Garamond"/>
                <a:cs typeface="Garamond"/>
              </a:rPr>
              <a:t>analyses; </a:t>
            </a:r>
            <a:r>
              <a:rPr sz="3000" b="1" dirty="0">
                <a:solidFill>
                  <a:srgbClr val="1F487C"/>
                </a:solidFill>
                <a:latin typeface="Garamond"/>
                <a:cs typeface="Garamond"/>
              </a:rPr>
              <a:t>tiny</a:t>
            </a:r>
            <a:r>
              <a:rPr sz="3000" b="1" spc="-20" dirty="0">
                <a:solidFill>
                  <a:srgbClr val="1F487C"/>
                </a:solidFill>
                <a:latin typeface="Garamond"/>
                <a:cs typeface="Garamond"/>
              </a:rPr>
              <a:t> </a:t>
            </a:r>
            <a:r>
              <a:rPr sz="3000" b="1" dirty="0">
                <a:solidFill>
                  <a:srgbClr val="1F487C"/>
                </a:solidFill>
                <a:latin typeface="Garamond"/>
                <a:cs typeface="Garamond"/>
              </a:rPr>
              <a:t>associations &lt;1%</a:t>
            </a:r>
            <a:r>
              <a:rPr sz="3000" b="1" spc="-30" dirty="0">
                <a:solidFill>
                  <a:srgbClr val="1F487C"/>
                </a:solidFill>
                <a:latin typeface="Garamond"/>
                <a:cs typeface="Garamond"/>
              </a:rPr>
              <a:t> </a:t>
            </a:r>
            <a:r>
              <a:rPr sz="3000" b="1" spc="-25" dirty="0">
                <a:solidFill>
                  <a:srgbClr val="1F487C"/>
                </a:solidFill>
                <a:latin typeface="Garamond"/>
                <a:cs typeface="Garamond"/>
              </a:rPr>
              <a:t>of</a:t>
            </a:r>
            <a:r>
              <a:rPr sz="3000" b="1" dirty="0">
                <a:solidFill>
                  <a:srgbClr val="1F487C"/>
                </a:solidFill>
                <a:latin typeface="Garamond"/>
                <a:cs typeface="Garamond"/>
              </a:rPr>
              <a:t>	variation</a:t>
            </a:r>
            <a:r>
              <a:rPr sz="3000" b="1" spc="-30" dirty="0">
                <a:solidFill>
                  <a:srgbClr val="1F487C"/>
                </a:solidFill>
                <a:latin typeface="Garamond"/>
                <a:cs typeface="Garamond"/>
              </a:rPr>
              <a:t> </a:t>
            </a:r>
            <a:r>
              <a:rPr sz="3000" dirty="0">
                <a:solidFill>
                  <a:srgbClr val="1F487C"/>
                </a:solidFill>
                <a:latin typeface="Garamond"/>
                <a:cs typeface="Garamond"/>
              </a:rPr>
              <a:t>(0.4%</a:t>
            </a:r>
            <a:r>
              <a:rPr sz="3000" spc="-25" dirty="0">
                <a:solidFill>
                  <a:srgbClr val="1F487C"/>
                </a:solidFill>
                <a:latin typeface="Garamond"/>
                <a:cs typeface="Garamond"/>
              </a:rPr>
              <a:t> </a:t>
            </a:r>
            <a:r>
              <a:rPr sz="3000" dirty="0">
                <a:solidFill>
                  <a:srgbClr val="1F487C"/>
                </a:solidFill>
                <a:latin typeface="Garamond"/>
                <a:cs typeface="Garamond"/>
              </a:rPr>
              <a:t>at</a:t>
            </a:r>
            <a:r>
              <a:rPr sz="3000" spc="-25" dirty="0">
                <a:solidFill>
                  <a:srgbClr val="1F487C"/>
                </a:solidFill>
                <a:latin typeface="Garamond"/>
                <a:cs typeface="Garamond"/>
              </a:rPr>
              <a:t> </a:t>
            </a:r>
            <a:r>
              <a:rPr sz="3000" spc="-10" dirty="0">
                <a:solidFill>
                  <a:srgbClr val="1F487C"/>
                </a:solidFill>
                <a:latin typeface="Garamond"/>
                <a:cs typeface="Garamond"/>
              </a:rPr>
              <a:t>most)</a:t>
            </a:r>
            <a:endParaRPr sz="3000" dirty="0">
              <a:latin typeface="Garamond"/>
              <a:cs typeface="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0366" y="388108"/>
            <a:ext cx="5982335" cy="574040"/>
          </a:xfrm>
          <a:prstGeom prst="rect">
            <a:avLst/>
          </a:prstGeom>
        </p:spPr>
        <p:txBody>
          <a:bodyPr vert="horz" wrap="square" lIns="0" tIns="12700" rIns="0" bIns="0" rtlCol="0">
            <a:spAutoFit/>
          </a:bodyPr>
          <a:lstStyle/>
          <a:p>
            <a:pPr marL="12700">
              <a:lnSpc>
                <a:spcPct val="100000"/>
              </a:lnSpc>
              <a:spcBef>
                <a:spcPts val="100"/>
              </a:spcBef>
              <a:tabLst>
                <a:tab pos="4954905" algn="l"/>
              </a:tabLst>
            </a:pPr>
            <a:r>
              <a:rPr sz="3600" dirty="0">
                <a:solidFill>
                  <a:srgbClr val="000000"/>
                </a:solidFill>
                <a:latin typeface="Garamond"/>
                <a:cs typeface="Garamond"/>
              </a:rPr>
              <a:t>Our</a:t>
            </a:r>
            <a:r>
              <a:rPr sz="3600" spc="25" dirty="0">
                <a:solidFill>
                  <a:srgbClr val="000000"/>
                </a:solidFill>
                <a:latin typeface="Garamond"/>
                <a:cs typeface="Garamond"/>
              </a:rPr>
              <a:t> </a:t>
            </a:r>
            <a:r>
              <a:rPr sz="3600" dirty="0">
                <a:solidFill>
                  <a:srgbClr val="000000"/>
                </a:solidFill>
                <a:latin typeface="Garamond"/>
                <a:cs typeface="Garamond"/>
              </a:rPr>
              <a:t>recent</a:t>
            </a:r>
            <a:r>
              <a:rPr sz="3600" spc="25" dirty="0">
                <a:solidFill>
                  <a:srgbClr val="000000"/>
                </a:solidFill>
                <a:latin typeface="Garamond"/>
                <a:cs typeface="Garamond"/>
              </a:rPr>
              <a:t> </a:t>
            </a:r>
            <a:r>
              <a:rPr sz="3600" dirty="0">
                <a:solidFill>
                  <a:srgbClr val="000000"/>
                </a:solidFill>
                <a:latin typeface="Garamond"/>
                <a:cs typeface="Garamond"/>
              </a:rPr>
              <a:t>re-analysis</a:t>
            </a:r>
            <a:r>
              <a:rPr sz="3600" spc="10" dirty="0">
                <a:solidFill>
                  <a:srgbClr val="000000"/>
                </a:solidFill>
                <a:latin typeface="Garamond"/>
                <a:cs typeface="Garamond"/>
              </a:rPr>
              <a:t> </a:t>
            </a:r>
            <a:r>
              <a:rPr sz="3600" spc="-25" dirty="0">
                <a:solidFill>
                  <a:srgbClr val="000000"/>
                </a:solidFill>
                <a:latin typeface="Garamond"/>
                <a:cs typeface="Garamond"/>
              </a:rPr>
              <a:t>of</a:t>
            </a:r>
            <a:r>
              <a:rPr sz="3600" dirty="0">
                <a:solidFill>
                  <a:srgbClr val="000000"/>
                </a:solidFill>
                <a:latin typeface="Garamond"/>
                <a:cs typeface="Garamond"/>
              </a:rPr>
              <a:t>	</a:t>
            </a:r>
            <a:r>
              <a:rPr sz="3600" spc="-25" dirty="0">
                <a:solidFill>
                  <a:srgbClr val="000000"/>
                </a:solidFill>
                <a:latin typeface="Garamond"/>
                <a:cs typeface="Garamond"/>
              </a:rPr>
              <a:t>MTF</a:t>
            </a:r>
            <a:endParaRPr sz="3600">
              <a:latin typeface="Garamond"/>
              <a:cs typeface="Garamond"/>
            </a:endParaRPr>
          </a:p>
        </p:txBody>
      </p:sp>
      <p:pic>
        <p:nvPicPr>
          <p:cNvPr id="4" name="object 4" descr="Elsevier. Journal of Adolescent Health www.jahonline.org Original article Social Media Use and Depressive Symptoms Among United States Adolescents. Noah Kreksi, M.P.H., Jonathan Platt, P.H.D., Caroline Rutherford, Mark Olfson M.D., M.P.H., Candice Odgers, Ph.D., John Schulenber, Ph,D, and Katherine M. Keyes, Ph.D."/>
          <p:cNvPicPr/>
          <p:nvPr/>
        </p:nvPicPr>
        <p:blipFill>
          <a:blip r:embed="rId2" cstate="print"/>
          <a:stretch>
            <a:fillRect/>
          </a:stretch>
        </p:blipFill>
        <p:spPr>
          <a:xfrm>
            <a:off x="309937" y="1119564"/>
            <a:ext cx="5268272" cy="1844456"/>
          </a:xfrm>
          <a:prstGeom prst="rect">
            <a:avLst/>
          </a:prstGeom>
        </p:spPr>
      </p:pic>
      <p:sp>
        <p:nvSpPr>
          <p:cNvPr id="5" name="object 5"/>
          <p:cNvSpPr txBox="1"/>
          <p:nvPr/>
        </p:nvSpPr>
        <p:spPr>
          <a:xfrm>
            <a:off x="291084" y="3227832"/>
            <a:ext cx="6118860" cy="1447800"/>
          </a:xfrm>
          <a:prstGeom prst="rect">
            <a:avLst/>
          </a:prstGeom>
          <a:solidFill>
            <a:srgbClr val="FFF6E4"/>
          </a:solidFill>
        </p:spPr>
        <p:txBody>
          <a:bodyPr vert="horz" wrap="square" lIns="0" tIns="0" rIns="0" bIns="0" rtlCol="0">
            <a:spAutoFit/>
          </a:bodyPr>
          <a:lstStyle/>
          <a:p>
            <a:pPr marL="434340" indent="-343535">
              <a:lnSpc>
                <a:spcPts val="2625"/>
              </a:lnSpc>
              <a:buFont typeface="Arial"/>
              <a:buChar char="•"/>
              <a:tabLst>
                <a:tab pos="434340" algn="l"/>
                <a:tab pos="434975" algn="l"/>
              </a:tabLst>
            </a:pPr>
            <a:r>
              <a:rPr sz="2400" dirty="0">
                <a:solidFill>
                  <a:srgbClr val="1F487C"/>
                </a:solidFill>
                <a:latin typeface="Garamond"/>
                <a:cs typeface="Garamond"/>
              </a:rPr>
              <a:t>Association</a:t>
            </a:r>
            <a:r>
              <a:rPr sz="2400" spc="-10" dirty="0">
                <a:solidFill>
                  <a:srgbClr val="1F487C"/>
                </a:solidFill>
                <a:latin typeface="Garamond"/>
                <a:cs typeface="Garamond"/>
              </a:rPr>
              <a:t> </a:t>
            </a:r>
            <a:r>
              <a:rPr sz="2400" dirty="0">
                <a:solidFill>
                  <a:srgbClr val="1F487C"/>
                </a:solidFill>
                <a:latin typeface="Garamond"/>
                <a:cs typeface="Garamond"/>
              </a:rPr>
              <a:t>did</a:t>
            </a:r>
            <a:r>
              <a:rPr sz="2400" spc="-20" dirty="0">
                <a:solidFill>
                  <a:srgbClr val="1F487C"/>
                </a:solidFill>
                <a:latin typeface="Garamond"/>
                <a:cs typeface="Garamond"/>
              </a:rPr>
              <a:t> </a:t>
            </a:r>
            <a:r>
              <a:rPr sz="2400" dirty="0">
                <a:solidFill>
                  <a:srgbClr val="1F487C"/>
                </a:solidFill>
                <a:latin typeface="Garamond"/>
                <a:cs typeface="Garamond"/>
              </a:rPr>
              <a:t>not</a:t>
            </a:r>
            <a:r>
              <a:rPr sz="2400" spc="-25" dirty="0">
                <a:solidFill>
                  <a:srgbClr val="1F487C"/>
                </a:solidFill>
                <a:latin typeface="Garamond"/>
                <a:cs typeface="Garamond"/>
              </a:rPr>
              <a:t> </a:t>
            </a:r>
            <a:r>
              <a:rPr sz="2400" dirty="0">
                <a:solidFill>
                  <a:srgbClr val="1F487C"/>
                </a:solidFill>
                <a:latin typeface="Garamond"/>
                <a:cs typeface="Garamond"/>
              </a:rPr>
              <a:t>differ</a:t>
            </a:r>
            <a:r>
              <a:rPr sz="2400" spc="-25" dirty="0">
                <a:solidFill>
                  <a:srgbClr val="1F487C"/>
                </a:solidFill>
                <a:latin typeface="Garamond"/>
                <a:cs typeface="Garamond"/>
              </a:rPr>
              <a:t> </a:t>
            </a:r>
            <a:r>
              <a:rPr sz="2400" dirty="0">
                <a:solidFill>
                  <a:srgbClr val="1F487C"/>
                </a:solidFill>
                <a:latin typeface="Garamond"/>
                <a:cs typeface="Garamond"/>
              </a:rPr>
              <a:t>by</a:t>
            </a:r>
            <a:r>
              <a:rPr sz="2400" spc="-15" dirty="0">
                <a:solidFill>
                  <a:srgbClr val="1F487C"/>
                </a:solidFill>
                <a:latin typeface="Garamond"/>
                <a:cs typeface="Garamond"/>
              </a:rPr>
              <a:t> </a:t>
            </a:r>
            <a:r>
              <a:rPr sz="2400" dirty="0">
                <a:solidFill>
                  <a:srgbClr val="1F487C"/>
                </a:solidFill>
                <a:latin typeface="Garamond"/>
                <a:cs typeface="Garamond"/>
              </a:rPr>
              <a:t>propensity</a:t>
            </a:r>
            <a:r>
              <a:rPr sz="2400" spc="-10" dirty="0">
                <a:solidFill>
                  <a:srgbClr val="1F487C"/>
                </a:solidFill>
                <a:latin typeface="Garamond"/>
                <a:cs typeface="Garamond"/>
              </a:rPr>
              <a:t> </a:t>
            </a:r>
            <a:r>
              <a:rPr sz="2400" spc="-25" dirty="0">
                <a:solidFill>
                  <a:srgbClr val="1F487C"/>
                </a:solidFill>
                <a:latin typeface="Garamond"/>
                <a:cs typeface="Garamond"/>
              </a:rPr>
              <a:t>for</a:t>
            </a:r>
            <a:endParaRPr sz="2400" dirty="0">
              <a:latin typeface="Garamond"/>
              <a:cs typeface="Garamond"/>
            </a:endParaRPr>
          </a:p>
          <a:p>
            <a:pPr marL="434340">
              <a:lnSpc>
                <a:spcPct val="100000"/>
              </a:lnSpc>
            </a:pPr>
            <a:r>
              <a:rPr sz="2400" dirty="0">
                <a:solidFill>
                  <a:srgbClr val="1F487C"/>
                </a:solidFill>
                <a:latin typeface="Garamond"/>
                <a:cs typeface="Garamond"/>
              </a:rPr>
              <a:t>depression;</a:t>
            </a:r>
            <a:r>
              <a:rPr sz="2400" spc="-5" dirty="0">
                <a:solidFill>
                  <a:srgbClr val="1F487C"/>
                </a:solidFill>
                <a:latin typeface="Garamond"/>
                <a:cs typeface="Garamond"/>
              </a:rPr>
              <a:t> </a:t>
            </a:r>
            <a:r>
              <a:rPr sz="2400" i="1" dirty="0">
                <a:solidFill>
                  <a:srgbClr val="1F487C"/>
                </a:solidFill>
                <a:latin typeface="Garamond"/>
                <a:cs typeface="Garamond"/>
              </a:rPr>
              <a:t>only</a:t>
            </a:r>
            <a:r>
              <a:rPr sz="2400" i="1" spc="5" dirty="0">
                <a:solidFill>
                  <a:srgbClr val="1F487C"/>
                </a:solidFill>
                <a:latin typeface="Garamond"/>
                <a:cs typeface="Garamond"/>
              </a:rPr>
              <a:t> </a:t>
            </a:r>
            <a:r>
              <a:rPr sz="2400" i="1" dirty="0">
                <a:solidFill>
                  <a:srgbClr val="1F487C"/>
                </a:solidFill>
                <a:latin typeface="Garamond"/>
                <a:cs typeface="Garamond"/>
              </a:rPr>
              <a:t>present</a:t>
            </a:r>
            <a:r>
              <a:rPr sz="2400" i="1" spc="25" dirty="0">
                <a:solidFill>
                  <a:srgbClr val="1F487C"/>
                </a:solidFill>
                <a:latin typeface="Garamond"/>
                <a:cs typeface="Garamond"/>
              </a:rPr>
              <a:t> </a:t>
            </a:r>
            <a:r>
              <a:rPr sz="2400" i="1" dirty="0">
                <a:solidFill>
                  <a:srgbClr val="1F487C"/>
                </a:solidFill>
                <a:latin typeface="Garamond"/>
                <a:cs typeface="Garamond"/>
              </a:rPr>
              <a:t>for </a:t>
            </a:r>
            <a:r>
              <a:rPr sz="2400" i="1" spc="-10" dirty="0">
                <a:solidFill>
                  <a:srgbClr val="1F487C"/>
                </a:solidFill>
                <a:latin typeface="Garamond"/>
                <a:cs typeface="Garamond"/>
              </a:rPr>
              <a:t>low-</a:t>
            </a:r>
            <a:r>
              <a:rPr sz="2400" i="1" dirty="0">
                <a:solidFill>
                  <a:srgbClr val="1F487C"/>
                </a:solidFill>
                <a:latin typeface="Garamond"/>
                <a:cs typeface="Garamond"/>
              </a:rPr>
              <a:t>risk</a:t>
            </a:r>
            <a:r>
              <a:rPr sz="2400" i="1" spc="15" dirty="0">
                <a:solidFill>
                  <a:srgbClr val="1F487C"/>
                </a:solidFill>
                <a:latin typeface="Garamond"/>
                <a:cs typeface="Garamond"/>
              </a:rPr>
              <a:t> </a:t>
            </a:r>
            <a:r>
              <a:rPr sz="2400" i="1" spc="-10" dirty="0">
                <a:solidFill>
                  <a:srgbClr val="1F487C"/>
                </a:solidFill>
                <a:latin typeface="Garamond"/>
                <a:cs typeface="Garamond"/>
              </a:rPr>
              <a:t>girls</a:t>
            </a:r>
            <a:endParaRPr sz="2400" dirty="0">
              <a:latin typeface="Garamond"/>
              <a:cs typeface="Garamond"/>
            </a:endParaRPr>
          </a:p>
          <a:p>
            <a:pPr marL="434340" marR="133985" indent="-342900">
              <a:lnSpc>
                <a:spcPct val="100000"/>
              </a:lnSpc>
              <a:buFont typeface="Arial"/>
              <a:buChar char="•"/>
              <a:tabLst>
                <a:tab pos="434340" algn="l"/>
                <a:tab pos="434975" algn="l"/>
              </a:tabLst>
            </a:pPr>
            <a:r>
              <a:rPr sz="2400" dirty="0">
                <a:solidFill>
                  <a:srgbClr val="1F487C"/>
                </a:solidFill>
                <a:latin typeface="Garamond"/>
                <a:cs typeface="Garamond"/>
              </a:rPr>
              <a:t>Between</a:t>
            </a:r>
            <a:r>
              <a:rPr sz="2400" spc="-15" dirty="0">
                <a:solidFill>
                  <a:srgbClr val="1F487C"/>
                </a:solidFill>
                <a:latin typeface="Garamond"/>
                <a:cs typeface="Garamond"/>
              </a:rPr>
              <a:t> </a:t>
            </a:r>
            <a:r>
              <a:rPr sz="2400" dirty="0">
                <a:solidFill>
                  <a:srgbClr val="1F487C"/>
                </a:solidFill>
                <a:latin typeface="Garamond"/>
                <a:cs typeface="Garamond"/>
              </a:rPr>
              <a:t>2009-2017,</a:t>
            </a:r>
            <a:r>
              <a:rPr sz="2400" spc="-55" dirty="0">
                <a:solidFill>
                  <a:srgbClr val="1F487C"/>
                </a:solidFill>
                <a:latin typeface="Garamond"/>
                <a:cs typeface="Garamond"/>
              </a:rPr>
              <a:t> </a:t>
            </a:r>
            <a:r>
              <a:rPr sz="2400" dirty="0">
                <a:solidFill>
                  <a:srgbClr val="1F487C"/>
                </a:solidFill>
                <a:latin typeface="Garamond"/>
                <a:cs typeface="Garamond"/>
              </a:rPr>
              <a:t>correlation</a:t>
            </a:r>
            <a:r>
              <a:rPr sz="2400" spc="-15" dirty="0">
                <a:solidFill>
                  <a:srgbClr val="1F487C"/>
                </a:solidFill>
                <a:latin typeface="Garamond"/>
                <a:cs typeface="Garamond"/>
              </a:rPr>
              <a:t> </a:t>
            </a:r>
            <a:r>
              <a:rPr sz="2400" dirty="0">
                <a:solidFill>
                  <a:srgbClr val="1F487C"/>
                </a:solidFill>
                <a:latin typeface="Garamond"/>
                <a:cs typeface="Garamond"/>
              </a:rPr>
              <a:t>between </a:t>
            </a:r>
            <a:r>
              <a:rPr sz="2400" spc="-10" dirty="0">
                <a:solidFill>
                  <a:srgbClr val="1F487C"/>
                </a:solidFill>
                <a:latin typeface="Garamond"/>
                <a:cs typeface="Garamond"/>
              </a:rPr>
              <a:t>social </a:t>
            </a:r>
            <a:r>
              <a:rPr sz="2400" dirty="0">
                <a:solidFill>
                  <a:srgbClr val="1F487C"/>
                </a:solidFill>
                <a:latin typeface="Garamond"/>
                <a:cs typeface="Garamond"/>
              </a:rPr>
              <a:t>media</a:t>
            </a:r>
            <a:r>
              <a:rPr sz="2400" spc="-30" dirty="0">
                <a:solidFill>
                  <a:srgbClr val="1F487C"/>
                </a:solidFill>
                <a:latin typeface="Garamond"/>
                <a:cs typeface="Garamond"/>
              </a:rPr>
              <a:t> </a:t>
            </a:r>
            <a:r>
              <a:rPr sz="2400" dirty="0">
                <a:solidFill>
                  <a:srgbClr val="1F487C"/>
                </a:solidFill>
                <a:latin typeface="Garamond"/>
                <a:cs typeface="Garamond"/>
              </a:rPr>
              <a:t>and</a:t>
            </a:r>
            <a:r>
              <a:rPr sz="2400" spc="-30" dirty="0">
                <a:solidFill>
                  <a:srgbClr val="1F487C"/>
                </a:solidFill>
                <a:latin typeface="Garamond"/>
                <a:cs typeface="Garamond"/>
              </a:rPr>
              <a:t> </a:t>
            </a:r>
            <a:r>
              <a:rPr sz="2400" dirty="0">
                <a:solidFill>
                  <a:srgbClr val="1F487C"/>
                </a:solidFill>
                <a:latin typeface="Garamond"/>
                <a:cs typeface="Garamond"/>
              </a:rPr>
              <a:t>depressive</a:t>
            </a:r>
            <a:r>
              <a:rPr sz="2400" spc="-15" dirty="0">
                <a:solidFill>
                  <a:srgbClr val="1F487C"/>
                </a:solidFill>
                <a:latin typeface="Garamond"/>
                <a:cs typeface="Garamond"/>
              </a:rPr>
              <a:t> </a:t>
            </a:r>
            <a:r>
              <a:rPr sz="2400" dirty="0">
                <a:solidFill>
                  <a:srgbClr val="1F487C"/>
                </a:solidFill>
                <a:latin typeface="Garamond"/>
                <a:cs typeface="Garamond"/>
              </a:rPr>
              <a:t>symptoms</a:t>
            </a:r>
            <a:r>
              <a:rPr sz="2400" spc="-15" dirty="0">
                <a:solidFill>
                  <a:srgbClr val="1F487C"/>
                </a:solidFill>
                <a:latin typeface="Garamond"/>
                <a:cs typeface="Garamond"/>
              </a:rPr>
              <a:t> </a:t>
            </a:r>
            <a:r>
              <a:rPr sz="2400" dirty="0">
                <a:solidFill>
                  <a:srgbClr val="1F487C"/>
                </a:solidFill>
                <a:latin typeface="Garamond"/>
                <a:cs typeface="Garamond"/>
              </a:rPr>
              <a:t>reduced</a:t>
            </a:r>
            <a:r>
              <a:rPr sz="2400" spc="-15" dirty="0">
                <a:solidFill>
                  <a:srgbClr val="1F487C"/>
                </a:solidFill>
                <a:latin typeface="Garamond"/>
                <a:cs typeface="Garamond"/>
              </a:rPr>
              <a:t> </a:t>
            </a:r>
            <a:r>
              <a:rPr sz="2400" dirty="0">
                <a:solidFill>
                  <a:srgbClr val="1F487C"/>
                </a:solidFill>
                <a:latin typeface="Garamond"/>
                <a:cs typeface="Garamond"/>
              </a:rPr>
              <a:t>to</a:t>
            </a:r>
            <a:r>
              <a:rPr sz="2400" spc="-20" dirty="0">
                <a:solidFill>
                  <a:srgbClr val="1F487C"/>
                </a:solidFill>
                <a:latin typeface="Garamond"/>
                <a:cs typeface="Garamond"/>
              </a:rPr>
              <a:t> </a:t>
            </a:r>
            <a:r>
              <a:rPr sz="2400" i="1" spc="-25" dirty="0">
                <a:solidFill>
                  <a:srgbClr val="1F487C"/>
                </a:solidFill>
                <a:latin typeface="Garamond"/>
                <a:cs typeface="Garamond"/>
              </a:rPr>
              <a:t>ns</a:t>
            </a:r>
            <a:endParaRPr sz="2400" dirty="0">
              <a:latin typeface="Garamond"/>
              <a:cs typeface="Garamond"/>
            </a:endParaRPr>
          </a:p>
        </p:txBody>
      </p:sp>
      <p:sp>
        <p:nvSpPr>
          <p:cNvPr id="6" name="object 6"/>
          <p:cNvSpPr txBox="1"/>
          <p:nvPr/>
        </p:nvSpPr>
        <p:spPr>
          <a:xfrm>
            <a:off x="6210943" y="1254591"/>
            <a:ext cx="2712085" cy="2610971"/>
          </a:xfrm>
          <a:prstGeom prst="rect">
            <a:avLst/>
          </a:prstGeom>
        </p:spPr>
        <p:txBody>
          <a:bodyPr vert="horz" wrap="square" lIns="0" tIns="12700" rIns="0" bIns="0" rtlCol="0">
            <a:spAutoFit/>
          </a:bodyPr>
          <a:lstStyle/>
          <a:p>
            <a:pPr marL="12065" marR="5080" indent="1905" algn="ctr">
              <a:lnSpc>
                <a:spcPct val="100000"/>
              </a:lnSpc>
              <a:spcBef>
                <a:spcPts val="100"/>
              </a:spcBef>
            </a:pPr>
            <a:r>
              <a:rPr sz="2400" b="1" dirty="0">
                <a:solidFill>
                  <a:srgbClr val="1F487C"/>
                </a:solidFill>
                <a:latin typeface="Garamond"/>
                <a:cs typeface="Garamond"/>
              </a:rPr>
              <a:t>“…contrary</a:t>
            </a:r>
            <a:r>
              <a:rPr sz="2400" b="1" spc="30" dirty="0">
                <a:solidFill>
                  <a:srgbClr val="1F487C"/>
                </a:solidFill>
                <a:latin typeface="Garamond"/>
                <a:cs typeface="Garamond"/>
              </a:rPr>
              <a:t> </a:t>
            </a:r>
            <a:r>
              <a:rPr sz="2400" b="1" dirty="0">
                <a:solidFill>
                  <a:srgbClr val="1F487C"/>
                </a:solidFill>
                <a:latin typeface="Garamond"/>
                <a:cs typeface="Garamond"/>
              </a:rPr>
              <a:t>to</a:t>
            </a:r>
            <a:r>
              <a:rPr sz="2400" b="1" spc="45" dirty="0">
                <a:solidFill>
                  <a:srgbClr val="1F487C"/>
                </a:solidFill>
                <a:latin typeface="Garamond"/>
                <a:cs typeface="Garamond"/>
              </a:rPr>
              <a:t> </a:t>
            </a:r>
            <a:r>
              <a:rPr sz="2400" b="1" spc="-25" dirty="0">
                <a:solidFill>
                  <a:srgbClr val="1F487C"/>
                </a:solidFill>
                <a:latin typeface="Garamond"/>
                <a:cs typeface="Garamond"/>
              </a:rPr>
              <a:t>the </a:t>
            </a:r>
            <a:r>
              <a:rPr sz="2400" b="1" dirty="0">
                <a:solidFill>
                  <a:srgbClr val="1F487C"/>
                </a:solidFill>
                <a:latin typeface="Garamond"/>
                <a:cs typeface="Garamond"/>
              </a:rPr>
              <a:t>popular</a:t>
            </a:r>
            <a:r>
              <a:rPr sz="2400" b="1" spc="-30" dirty="0">
                <a:solidFill>
                  <a:srgbClr val="1F487C"/>
                </a:solidFill>
                <a:latin typeface="Garamond"/>
                <a:cs typeface="Garamond"/>
              </a:rPr>
              <a:t> </a:t>
            </a:r>
            <a:r>
              <a:rPr sz="2400" b="1" spc="-10" dirty="0">
                <a:solidFill>
                  <a:srgbClr val="1F487C"/>
                </a:solidFill>
                <a:latin typeface="Garamond"/>
                <a:cs typeface="Garamond"/>
              </a:rPr>
              <a:t>narrative, </a:t>
            </a:r>
            <a:r>
              <a:rPr sz="2400" b="1" dirty="0">
                <a:solidFill>
                  <a:srgbClr val="1F487C"/>
                </a:solidFill>
                <a:latin typeface="Garamond"/>
                <a:cs typeface="Garamond"/>
              </a:rPr>
              <a:t>daily</a:t>
            </a:r>
            <a:r>
              <a:rPr sz="2400" b="1" spc="-5" dirty="0">
                <a:solidFill>
                  <a:srgbClr val="1F487C"/>
                </a:solidFill>
                <a:latin typeface="Garamond"/>
                <a:cs typeface="Garamond"/>
              </a:rPr>
              <a:t> </a:t>
            </a:r>
            <a:r>
              <a:rPr sz="2400" b="1" dirty="0">
                <a:solidFill>
                  <a:srgbClr val="1F487C"/>
                </a:solidFill>
                <a:latin typeface="Garamond"/>
                <a:cs typeface="Garamond"/>
              </a:rPr>
              <a:t>social</a:t>
            </a:r>
            <a:r>
              <a:rPr sz="2400" b="1" spc="5" dirty="0">
                <a:solidFill>
                  <a:srgbClr val="1F487C"/>
                </a:solidFill>
                <a:latin typeface="Garamond"/>
                <a:cs typeface="Garamond"/>
              </a:rPr>
              <a:t> </a:t>
            </a:r>
            <a:r>
              <a:rPr sz="2400" b="1" spc="-10" dirty="0">
                <a:solidFill>
                  <a:srgbClr val="1F487C"/>
                </a:solidFill>
                <a:latin typeface="Garamond"/>
                <a:cs typeface="Garamond"/>
              </a:rPr>
              <a:t>media </a:t>
            </a:r>
            <a:r>
              <a:rPr sz="2400" b="1" dirty="0">
                <a:solidFill>
                  <a:srgbClr val="1F487C"/>
                </a:solidFill>
                <a:latin typeface="Garamond"/>
                <a:cs typeface="Garamond"/>
              </a:rPr>
              <a:t>use</a:t>
            </a:r>
            <a:r>
              <a:rPr sz="2400" b="1" spc="-5" dirty="0">
                <a:solidFill>
                  <a:srgbClr val="1F487C"/>
                </a:solidFill>
                <a:latin typeface="Garamond"/>
                <a:cs typeface="Garamond"/>
              </a:rPr>
              <a:t> </a:t>
            </a:r>
            <a:r>
              <a:rPr sz="2400" b="1" dirty="0">
                <a:solidFill>
                  <a:srgbClr val="1F487C"/>
                </a:solidFill>
                <a:latin typeface="Garamond"/>
                <a:cs typeface="Garamond"/>
              </a:rPr>
              <a:t>is not a</a:t>
            </a:r>
            <a:r>
              <a:rPr sz="2400" b="1" spc="-5" dirty="0">
                <a:solidFill>
                  <a:srgbClr val="1F487C"/>
                </a:solidFill>
                <a:latin typeface="Garamond"/>
                <a:cs typeface="Garamond"/>
              </a:rPr>
              <a:t> </a:t>
            </a:r>
            <a:r>
              <a:rPr sz="2400" b="1" dirty="0">
                <a:solidFill>
                  <a:srgbClr val="1F487C"/>
                </a:solidFill>
                <a:latin typeface="Garamond"/>
                <a:cs typeface="Garamond"/>
              </a:rPr>
              <a:t>strong</a:t>
            </a:r>
            <a:r>
              <a:rPr sz="2400" b="1" spc="-5" dirty="0">
                <a:solidFill>
                  <a:srgbClr val="1F487C"/>
                </a:solidFill>
                <a:latin typeface="Garamond"/>
                <a:cs typeface="Garamond"/>
              </a:rPr>
              <a:t> </a:t>
            </a:r>
            <a:r>
              <a:rPr sz="2400" b="1" spc="-25" dirty="0">
                <a:solidFill>
                  <a:srgbClr val="1F487C"/>
                </a:solidFill>
                <a:latin typeface="Garamond"/>
                <a:cs typeface="Garamond"/>
              </a:rPr>
              <a:t>or </a:t>
            </a:r>
            <a:r>
              <a:rPr sz="2400" b="1" dirty="0">
                <a:solidFill>
                  <a:srgbClr val="1F487C"/>
                </a:solidFill>
                <a:latin typeface="Garamond"/>
                <a:cs typeface="Garamond"/>
              </a:rPr>
              <a:t>consistent</a:t>
            </a:r>
            <a:r>
              <a:rPr sz="2400" b="1" spc="-15" dirty="0">
                <a:solidFill>
                  <a:srgbClr val="1F487C"/>
                </a:solidFill>
                <a:latin typeface="Garamond"/>
                <a:cs typeface="Garamond"/>
              </a:rPr>
              <a:t> </a:t>
            </a:r>
            <a:r>
              <a:rPr sz="2400" b="1" dirty="0">
                <a:solidFill>
                  <a:srgbClr val="1F487C"/>
                </a:solidFill>
                <a:latin typeface="Garamond"/>
                <a:cs typeface="Garamond"/>
              </a:rPr>
              <a:t>risk</a:t>
            </a:r>
            <a:r>
              <a:rPr sz="2400" b="1" spc="-15" dirty="0">
                <a:solidFill>
                  <a:srgbClr val="1F487C"/>
                </a:solidFill>
                <a:latin typeface="Garamond"/>
                <a:cs typeface="Garamond"/>
              </a:rPr>
              <a:t> </a:t>
            </a:r>
            <a:r>
              <a:rPr sz="2400" b="1" spc="-10" dirty="0">
                <a:solidFill>
                  <a:srgbClr val="1F487C"/>
                </a:solidFill>
                <a:latin typeface="Garamond"/>
                <a:cs typeface="Garamond"/>
              </a:rPr>
              <a:t>factor</a:t>
            </a:r>
            <a:endParaRPr lang="en-CA" sz="2400" b="1" spc="-10" dirty="0">
              <a:solidFill>
                <a:srgbClr val="1F487C"/>
              </a:solidFill>
              <a:latin typeface="Garamond"/>
              <a:cs typeface="Garamond"/>
            </a:endParaRPr>
          </a:p>
          <a:p>
            <a:pPr marL="12065" marR="5080" indent="1905" algn="ctr">
              <a:spcBef>
                <a:spcPts val="100"/>
              </a:spcBef>
            </a:pPr>
            <a:r>
              <a:rPr lang="en-CA" sz="2400" b="1" dirty="0">
                <a:solidFill>
                  <a:srgbClr val="1F487C"/>
                </a:solidFill>
                <a:latin typeface="Garamond"/>
                <a:cs typeface="Garamond"/>
              </a:rPr>
              <a:t>for</a:t>
            </a:r>
            <a:r>
              <a:rPr lang="en-CA" sz="2400" b="1" spc="10" dirty="0">
                <a:solidFill>
                  <a:srgbClr val="1F487C"/>
                </a:solidFill>
                <a:latin typeface="Garamond"/>
                <a:cs typeface="Garamond"/>
              </a:rPr>
              <a:t> </a:t>
            </a:r>
            <a:r>
              <a:rPr lang="en-CA" sz="2400" b="1" spc="-10" dirty="0">
                <a:solidFill>
                  <a:srgbClr val="1F487C"/>
                </a:solidFill>
                <a:latin typeface="Garamond"/>
                <a:cs typeface="Garamond"/>
              </a:rPr>
              <a:t>depressive symptoms.”</a:t>
            </a:r>
            <a:endParaRPr lang="en-CA" sz="2400" dirty="0">
              <a:latin typeface="Garamond"/>
              <a:cs typeface="Garamond"/>
            </a:endParaRPr>
          </a:p>
        </p:txBody>
      </p:sp>
      <p:pic>
        <p:nvPicPr>
          <p:cNvPr id="3" name="object 3" descr="Monitoring the future a continuing study of American Youth"/>
          <p:cNvPicPr/>
          <p:nvPr/>
        </p:nvPicPr>
        <p:blipFill>
          <a:blip r:embed="rId3" cstate="print"/>
          <a:stretch>
            <a:fillRect/>
          </a:stretch>
        </p:blipFill>
        <p:spPr>
          <a:xfrm>
            <a:off x="7801355" y="4407408"/>
            <a:ext cx="877823" cy="5394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3623</TotalTime>
  <Words>929</Words>
  <Application>Microsoft Office PowerPoint</Application>
  <PresentationFormat>On-screen Show (16:9)</PresentationFormat>
  <Paragraphs>130</Paragraphs>
  <Slides>30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 Black</vt:lpstr>
      <vt:lpstr>Calibri</vt:lpstr>
      <vt:lpstr>Garamond</vt:lpstr>
      <vt:lpstr>Segoe UI</vt:lpstr>
      <vt:lpstr>Segoe UI Symbol</vt:lpstr>
      <vt:lpstr>Times New Roman</vt:lpstr>
      <vt:lpstr>Office Theme</vt:lpstr>
      <vt:lpstr>Social Media Use Among Adolescents</vt:lpstr>
      <vt:lpstr>Outline</vt:lpstr>
      <vt:lpstr>Concerns about adolescents’ mental health and digital tech were high before COVID but much of this is driven by fears vs. facts. </vt:lpstr>
      <vt:lpstr>PowerPoint Presentation</vt:lpstr>
      <vt:lpstr>Our Reaction = Fear</vt:lpstr>
      <vt:lpstr>F E A R S</vt:lpstr>
      <vt:lpstr>F A C T S</vt:lpstr>
      <vt:lpstr>1. Large Surveys and Open Science</vt:lpstr>
      <vt:lpstr>Our recent re-analysis of MTF</vt:lpstr>
      <vt:lpstr>Population vs. Person</vt:lpstr>
      <vt:lpstr>2. Daily Data via Mobile Devices</vt:lpstr>
      <vt:lpstr>2. Daily Data via Mobile Devices</vt:lpstr>
      <vt:lpstr>2. Daily Data via Mobile Devices</vt:lpstr>
      <vt:lpstr>Only link: adolescents more connected via texts reported better wellbeing; similar daily findings</vt:lpstr>
      <vt:lpstr>Only link: adolescents more connected via texts reported better wellbeing; similar daily findings</vt:lpstr>
      <vt:lpstr>PowerPoint Presentation</vt:lpstr>
      <vt:lpstr>New longitudinal evidence (from Canada)…</vt:lpstr>
      <vt:lpstr>New longitudinal evidence (from Canada)…</vt:lpstr>
      <vt:lpstr>Depressive symptoms predict later social media use (girls only), but not vice versa</vt:lpstr>
      <vt:lpstr>3. Recent Reviews</vt:lpstr>
      <vt:lpstr>Blaming smartphones, but missing the point…</vt:lpstr>
      <vt:lpstr>Fears that social media is addictive are high, including among adolescents themselves.</vt:lpstr>
      <vt:lpstr>PowerPoint Presentation</vt:lpstr>
      <vt:lpstr>New Digital Divide</vt:lpstr>
      <vt:lpstr>Virtually all of U.S. adolescents now have access to a mobile phone</vt:lpstr>
      <vt:lpstr>PowerPoint Presentation</vt:lpstr>
      <vt:lpstr>Adolescents are going online to seek information and support for mental health problems, but few reliable or youth-centered solutions exist</vt:lpstr>
      <vt:lpstr>Adolescents are seeking help and support online</vt:lpstr>
      <vt:lpstr>Additional Resources</vt:lpstr>
      <vt:lpstr>Contact &amp;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now?   Almost overnight adolescents have been pushed online to meet all of their educational and social needs.   Concerns about screen time, social media, and teens’ mental health were high before COVID-19 hit—smart, equitable, and adolescent centered solutions are needed more than ever.</dc:title>
  <dc:creator>Candice Odgers</dc:creator>
  <cp:lastModifiedBy>Jason Paul</cp:lastModifiedBy>
  <cp:revision>34</cp:revision>
  <dcterms:created xsi:type="dcterms:W3CDTF">2023-01-17T21:27:27Z</dcterms:created>
  <dcterms:modified xsi:type="dcterms:W3CDTF">2023-01-23T14:44:35Z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2023-01-13T00:00:00Z</vt:filetime>
  </property>
  <property fmtid="{D5CDD505-2E9C-101B-9397-08002B2CF9AE}" pid="3" name="Creator">
    <vt:lpwstr>Acrobat PDFMaker 17 for PowerPoint</vt:lpwstr>
  </property>
  <property fmtid="{D5CDD505-2E9C-101B-9397-08002B2CF9AE}" pid="4" name="LastSaved">
    <vt:filetime>2023-01-17T00:00:00Z</vt:filetime>
  </property>
  <property fmtid="{D5CDD505-2E9C-101B-9397-08002B2CF9AE}" pid="5" name="Producer">
    <vt:lpwstr>Adobe PDF Library 17.11.238</vt:lpwstr>
  </property>
</Properties>
</file>