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6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9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2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13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notesSlides/notesSlide14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15.xml" ContentType="application/vnd.openxmlformats-officedocument.presentationml.notesSlide+xml"/>
  <Override PartName="/ppt/tags/tag70.xml" ContentType="application/vnd.openxmlformats-officedocument.presentationml.tags+xml"/>
  <Override PartName="/ppt/notesSlides/notesSlide16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8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19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0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21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0" r:id="rId1"/>
    <p:sldMasterId id="214748367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custDataLst>
    <p:tags r:id="rId26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Valet" initials="JV" lastIdx="7" clrIdx="0">
    <p:extLst>
      <p:ext uri="{19B8F6BF-5375-455C-9EA6-DF929625EA0E}">
        <p15:presenceInfo xmlns:p15="http://schemas.microsoft.com/office/powerpoint/2012/main" userId="S::jvalet@nationstranslation.com::0a0e5906-6a5f-4c90-86a3-75c4faf3a7a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71855" autoAdjust="0"/>
  </p:normalViewPr>
  <p:slideViewPr>
    <p:cSldViewPr snapToGrid="0">
      <p:cViewPr varScale="1">
        <p:scale>
          <a:sx n="65" d="100"/>
          <a:sy n="65" d="100"/>
        </p:scale>
        <p:origin x="1306" y="4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ct val="0"/>
              </a:spcBef>
              <a:spcAft>
                <a:spcPct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ct val="0"/>
              </a:spcBef>
              <a:spcAft>
                <a:spcPct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ct val="0"/>
              </a:spcBef>
              <a:spcAft>
                <a:spcPct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6bbc52e7c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76bbc52e7c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00" tIns="91300" rIns="91300" bIns="91300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c0b1fca5b0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c0b1fca5b0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0b1fca5b0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0b1fca5b0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c0b1fca5b0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c0b1fca5b0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0f33c2ca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0f33c2ca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c0b1fca5b0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c0b1fca5b0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/>
              <a:t>** important when majority of traffic arrives to content pages directly from google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c0f33c2ca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c0f33c2ca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c0b1fca5b0_0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c0b1fca5b0_0_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06860ca9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06860ca9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c06860ca9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c06860ca9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c06860ca97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c06860ca97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0b1fca5b0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0b1fca5b0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c06860ca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c06860ca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c06860ca97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c06860ca97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c06860ca9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c06860ca97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0b1fca5b0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0b1fca5b0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0b1fca5b0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0b1fca5b0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ct val="0"/>
              </a:spcAft>
              <a:buNone/>
            </a:pPr>
            <a:endParaRPr lang="en-US" sz="14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0b1fca5b0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0b1fca5b0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900"/>
              </a:spcAft>
              <a:buNone/>
            </a:pPr>
            <a:endParaRPr sz="1400" dirty="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0b1fca5b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0b1fca5b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c0b1fca5b0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c0b1fca5b0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lang="en-US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c0b1fca5b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c0b1fca5b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0b1fca5b0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0b1fca5b0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 rt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 rt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1pPr>
            <a:lvl2pPr lvl="1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2pPr>
            <a:lvl3pPr lvl="2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3pPr>
            <a:lvl4pPr lvl="3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4pPr>
            <a:lvl5pPr lvl="4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5pPr>
            <a:lvl6pPr lvl="5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6pPr>
            <a:lvl7pPr lvl="6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7pPr>
            <a:lvl8pPr lvl="7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8pPr>
            <a:lvl9pPr lvl="8" algn="ctr">
              <a:spcBef>
                <a:spcPct val="0"/>
              </a:spcBef>
              <a:spcAft>
                <a:spcPct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1pPr>
            <a:lvl2pPr lvl="1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2pPr>
            <a:lvl3pPr lvl="2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3pPr>
            <a:lvl4pPr lvl="3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4pPr>
            <a:lvl5pPr lvl="4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5pPr>
            <a:lvl6pPr lvl="5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6pPr>
            <a:lvl7pPr lvl="6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7pPr>
            <a:lvl8pPr lvl="7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8pPr>
            <a:lvl9pPr lvl="8" algn="ctr" rtl="0">
              <a:spcBef>
                <a:spcPct val="0"/>
              </a:spcBef>
              <a:spcAft>
                <a:spcPct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ct val="0"/>
              </a:spcBef>
              <a:spcAft>
                <a:spcPct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1pPr>
            <a:lvl2pPr lvl="1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2pPr>
            <a:lvl3pPr lvl="2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3pPr>
            <a:lvl4pPr lvl="3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4pPr>
            <a:lvl5pPr lvl="4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5pPr>
            <a:lvl6pPr lvl="5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6pPr>
            <a:lvl7pPr lvl="6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7pPr>
            <a:lvl8pPr lvl="7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8pPr>
            <a:lvl9pPr lvl="8">
              <a:spcBef>
                <a:spcPct val="0"/>
              </a:spcBef>
              <a:spcAft>
                <a:spcPct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1pPr>
            <a:lvl2pPr lvl="1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2pPr>
            <a:lvl3pPr lvl="2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3pPr>
            <a:lvl4pPr lvl="3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4pPr>
            <a:lvl5pPr lvl="4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5pPr>
            <a:lvl6pPr lvl="5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6pPr>
            <a:lvl7pPr lvl="6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7pPr>
            <a:lvl8pPr lvl="7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8pPr>
            <a:lvl9pPr lvl="8">
              <a:spcBef>
                <a:spcPct val="0"/>
              </a:spcBef>
              <a:spcAft>
                <a:spcPct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ct val="0"/>
              </a:spcBef>
              <a:spcAft>
                <a:spcPct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ct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ct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ct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1pPr>
            <a:lvl2pPr lvl="1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2pPr>
            <a:lvl3pPr lvl="2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3pPr>
            <a:lvl4pPr lvl="3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4pPr>
            <a:lvl5pPr lvl="4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5pPr>
            <a:lvl6pPr lvl="5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6pPr>
            <a:lvl7pPr lvl="6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7pPr>
            <a:lvl8pPr lvl="7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8pPr>
            <a:lvl9pPr lvl="8">
              <a:spcBef>
                <a:spcPct val="0"/>
              </a:spcBef>
              <a:spcAft>
                <a:spcPct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1pPr>
            <a:lvl2pPr lvl="1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2pPr>
            <a:lvl3pPr lvl="2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3pPr>
            <a:lvl4pPr lvl="3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4pPr>
            <a:lvl5pPr lvl="4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5pPr>
            <a:lvl6pPr lvl="5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6pPr>
            <a:lvl7pPr lvl="6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7pPr>
            <a:lvl8pPr lvl="7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8pPr>
            <a:lvl9pPr lvl="8" algn="ctr">
              <a:spcBef>
                <a:spcPct val="0"/>
              </a:spcBef>
              <a:spcAft>
                <a:spcPct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ct val="0"/>
              </a:spcBef>
              <a:spcAft>
                <a:spcPct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ct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ct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ct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Clr>
                <a:srgbClr val="073763"/>
              </a:buClr>
              <a:buSzPts val="2800"/>
              <a:buFont typeface="Calibri"/>
              <a:buNone/>
              <a:defRPr sz="2800">
                <a:solidFill>
                  <a:srgbClr val="0737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chemeClr val="dk2"/>
              </a:buClr>
              <a:buSzPts val="1800"/>
              <a:buFont typeface="Calibri"/>
              <a:buChar char="●"/>
              <a:defRPr sz="18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Calibri"/>
              <a:buChar char="○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Calibri"/>
              <a:buChar char="■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Font typeface="Calibri"/>
              <a:buChar char="●"/>
              <a:defRPr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>
          <a:blip r:embed="rId13">
            <a:alphaModFix/>
          </a:blip>
          <a:srcRect l="386" r="386" b="63321"/>
          <a:stretch>
            <a:fillRect/>
          </a:stretch>
        </p:blipFill>
        <p:spPr>
          <a:xfrm>
            <a:off x="0" y="-36275"/>
            <a:ext cx="9143999" cy="3465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hf hdr="0" ftr="0" dt="0"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4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8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notesSlide" Target="../notesSlides/notesSlide12.xml"/><Relationship Id="rId2" Type="http://schemas.openxmlformats.org/officeDocument/2006/relationships/tags" Target="../tags/tag47.xml"/><Relationship Id="rId16" Type="http://schemas.openxmlformats.org/officeDocument/2006/relationships/image" Target="../media/image6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14.xml"/><Relationship Id="rId5" Type="http://schemas.openxmlformats.org/officeDocument/2006/relationships/tags" Target="../tags/tag50.xml"/><Relationship Id="rId15" Type="http://schemas.openxmlformats.org/officeDocument/2006/relationships/image" Target="../media/image16.png"/><Relationship Id="rId10" Type="http://schemas.openxmlformats.org/officeDocument/2006/relationships/tags" Target="../tags/tag55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hyperlink" Target="https://drive.google.com/open?id=1sj3sUyz0Uls1Oo48M8DlkFqyDwy-t_Wx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../media/image18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17.png"/><Relationship Id="rId5" Type="http://schemas.openxmlformats.org/officeDocument/2006/relationships/tags" Target="../tags/tag60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59.xml"/><Relationship Id="rId9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" Type="http://schemas.openxmlformats.org/officeDocument/2006/relationships/tags" Target="../tags/tag73.xml"/><Relationship Id="rId21" Type="http://schemas.openxmlformats.org/officeDocument/2006/relationships/tags" Target="../tags/tag91.xml"/><Relationship Id="rId7" Type="http://schemas.openxmlformats.org/officeDocument/2006/relationships/tags" Target="../tags/tag77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0" Type="http://schemas.openxmlformats.org/officeDocument/2006/relationships/tags" Target="../tags/tag90.xml"/><Relationship Id="rId29" Type="http://schemas.openxmlformats.org/officeDocument/2006/relationships/notesSlide" Target="../notesSlides/notesSlide17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slideLayout" Target="../slideLayouts/slideLayout14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20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0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notesSlide" Target="../notesSlides/notesSlide19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slideLayout" Target="../slideLayouts/slideLayout14.xml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133.xml"/><Relationship Id="rId4" Type="http://schemas.openxmlformats.org/officeDocument/2006/relationships/tags" Target="../tags/tag1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36.xml"/><Relationship Id="rId7" Type="http://schemas.openxmlformats.org/officeDocument/2006/relationships/image" Target="../media/image21.png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3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4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3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2.xml"/><Relationship Id="rId7" Type="http://schemas.openxmlformats.org/officeDocument/2006/relationships/image" Target="../media/image4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6.xml"/><Relationship Id="rId7" Type="http://schemas.openxmlformats.org/officeDocument/2006/relationships/image" Target="../media/image6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image" Target="../media/image8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image" Target="../media/image4.png"/><Relationship Id="rId5" Type="http://schemas.openxmlformats.org/officeDocument/2006/relationships/tags" Target="../tags/tag22.xml"/><Relationship Id="rId10" Type="http://schemas.openxmlformats.org/officeDocument/2006/relationships/image" Target="../media/image6.png"/><Relationship Id="rId4" Type="http://schemas.openxmlformats.org/officeDocument/2006/relationships/tags" Target="../tags/tag2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7.xml"/><Relationship Id="rId7" Type="http://schemas.openxmlformats.org/officeDocument/2006/relationships/hyperlink" Target="https://www.canada.ca/en/department-finance/economic-response-plan.html" TargetMode="Externa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4.xml"/><Relationship Id="rId4" Type="http://schemas.openxmlformats.org/officeDocument/2006/relationships/tags" Target="../tags/tag28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1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6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14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555875"/>
            <a:ext cx="88320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5200"/>
              <a:buNone/>
            </a:pPr>
            <a:r>
              <a:rPr lang="en" sz="3400" b="1" dirty="0">
                <a:solidFill>
                  <a:srgbClr val="004D71"/>
                </a:solidFill>
                <a:latin typeface="Calibri"/>
                <a:ea typeface="Calibri"/>
                <a:cs typeface="Calibri"/>
                <a:sym typeface="Calibri"/>
              </a:rPr>
              <a:t>Modèle de navigation en bande</a:t>
            </a:r>
            <a:endParaRPr sz="3400" b="1" dirty="0">
              <a:solidFill>
                <a:srgbClr val="004D7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25"/>
          <p:cNvSpPr txBox="1"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11700" y="3487550"/>
            <a:ext cx="8520600" cy="14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br>
              <a:rPr lang="en" sz="1800" dirty="0"/>
            </a:br>
            <a:r>
              <a:rPr lang="en" sz="1800" dirty="0"/>
              <a:t>Bureau de la transformation numérique</a:t>
            </a:r>
            <a:endParaRPr sz="1800" dirty="0"/>
          </a:p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r>
              <a:rPr lang="en" sz="1800" dirty="0"/>
              <a:t>Secrétariat du Conseil du Trésor du Canada</a:t>
            </a:r>
            <a:endParaRPr sz="1800" dirty="0"/>
          </a:p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r>
              <a:rPr lang="en" sz="1800" dirty="0"/>
              <a:t>Gouvernement du Canada</a:t>
            </a:r>
            <a:br>
              <a:rPr lang="en" sz="1800" dirty="0"/>
            </a:br>
            <a:r>
              <a:rPr lang="en" sz="1800" dirty="0"/>
              <a:t>Le 3 mars 2021</a:t>
            </a:r>
            <a:endParaRPr sz="1800" dirty="0"/>
          </a:p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endParaRPr sz="1800" dirty="0"/>
          </a:p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2800"/>
              <a:buNone/>
            </a:pPr>
            <a:endParaRPr sz="1800" dirty="0"/>
          </a:p>
        </p:txBody>
      </p:sp>
      <p:pic>
        <p:nvPicPr>
          <p:cNvPr id="102" name="Google Shape;102;p25"/>
          <p:cNvPicPr preferRelativeResize="0"/>
          <p:nvPr>
            <p:custDataLst>
              <p:tags r:id="rId3"/>
            </p:custDataLst>
          </p:nvPr>
        </p:nvPicPr>
        <p:blipFill>
          <a:blip r:embed="rId6">
            <a:alphaModFix/>
          </a:blip>
          <a:srcRect l="386" r="386"/>
          <a:stretch>
            <a:fillRect/>
          </a:stretch>
        </p:blipFill>
        <p:spPr>
          <a:xfrm>
            <a:off x="0" y="259900"/>
            <a:ext cx="9143999" cy="944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Pourquoi l’utiliser pour les vaccins ?</a:t>
            </a:r>
            <a:endParaRPr/>
          </a:p>
        </p:txBody>
      </p:sp>
      <p:pic>
        <p:nvPicPr>
          <p:cNvPr id="176" name="Google Shape;176;p34"/>
          <p:cNvPicPr preferRelativeResize="0"/>
          <p:nvPr>
            <p:custDataLst>
              <p:tags r:id="rId2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489350" y="964950"/>
            <a:ext cx="2541775" cy="41095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7" name="Google Shape;177;p34"/>
          <p:cNvSpPr txBox="1"/>
          <p:nvPr>
            <p:custDataLst>
              <p:tags r:id="rId3"/>
            </p:custDataLst>
          </p:nvPr>
        </p:nvSpPr>
        <p:spPr>
          <a:xfrm>
            <a:off x="3368375" y="1350450"/>
            <a:ext cx="5097593" cy="1140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 i="1" dirty="0">
                <a:solidFill>
                  <a:schemeClr val="dk1"/>
                </a:solidFill>
              </a:rPr>
              <a:t>« Ici, nous pouvons voir que </a:t>
            </a:r>
            <a:br>
              <a:rPr lang="en" sz="1800" b="1" i="1" dirty="0">
                <a:solidFill>
                  <a:schemeClr val="dk1"/>
                </a:solidFill>
              </a:rPr>
            </a:br>
            <a:r>
              <a:rPr lang="en" sz="1800" b="1" i="1" dirty="0">
                <a:solidFill>
                  <a:schemeClr val="dk1"/>
                </a:solidFill>
              </a:rPr>
              <a:t>la catégorisation est séparée </a:t>
            </a:r>
            <a:br>
              <a:rPr lang="en" sz="1800" b="1" i="1" dirty="0">
                <a:solidFill>
                  <a:schemeClr val="dk1"/>
                </a:solidFill>
              </a:rPr>
            </a:br>
            <a:r>
              <a:rPr lang="en" sz="1800" b="1" i="1" dirty="0">
                <a:solidFill>
                  <a:schemeClr val="dk1"/>
                </a:solidFill>
              </a:rPr>
              <a:t>de l’une et de l’autre et c’est génial » </a:t>
            </a:r>
            <a:endParaRPr sz="1800" dirty="0"/>
          </a:p>
        </p:txBody>
      </p:sp>
      <p:sp>
        <p:nvSpPr>
          <p:cNvPr id="178" name="Google Shape;178;p34"/>
          <p:cNvSpPr txBox="1"/>
          <p:nvPr>
            <p:custDataLst>
              <p:tags r:id="rId4"/>
            </p:custDataLst>
          </p:nvPr>
        </p:nvSpPr>
        <p:spPr>
          <a:xfrm>
            <a:off x="3520275" y="2455650"/>
            <a:ext cx="4793389" cy="3041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2900" algn="l" rtl="0">
              <a:spcBef>
                <a:spcPct val="0"/>
              </a:spcBef>
              <a:spcAft>
                <a:spcPct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Contenu instable/évolutif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ct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Nombreuses tâches prioritaires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ct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Utilisation mobile élevée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ct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Leçons tirées de la page de renvoi pour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la COVID, PIE, voyages, la gestion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de votre entreprise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100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La comparaison a été testée avec la page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de sujet standard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5"/>
          <p:cNvPicPr preferRelativeResize="0"/>
          <p:nvPr>
            <p:custDataLst>
              <p:tags r:id="rId1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4900" y="1352266"/>
            <a:ext cx="8255152" cy="111720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4" name="Google Shape;184;p35"/>
          <p:cNvSpPr txBox="1"/>
          <p:nvPr>
            <p:custDataLst>
              <p:tags r:id="rId2"/>
            </p:custDataLst>
          </p:nvPr>
        </p:nvSpPr>
        <p:spPr>
          <a:xfrm>
            <a:off x="311700" y="2817025"/>
            <a:ext cx="8263356" cy="2267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bandes doivent se concentrer sur les tâches prioritaires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Encombré - trop de liens qui ne sont pas des tâches prioritaires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Utilisation comme bande de promotion - ce n’est pas l’objectif prévu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35"/>
          <p:cNvSpPr txBox="1"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/>
              <a:t>Quoi éviter : Trop de liens qui ne sont pas des tâches prioritaires</a:t>
            </a:r>
            <a:endParaRPr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6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/>
              <a:t>Quoi éviter : Des liens qui ne sont pas des tâches prioritaires</a:t>
            </a:r>
            <a:endParaRPr dirty="0"/>
          </a:p>
        </p:txBody>
      </p:sp>
      <p:sp>
        <p:nvSpPr>
          <p:cNvPr id="191" name="Google Shape;191;p36"/>
          <p:cNvSpPr txBox="1">
            <a:spLocks noGrp="1"/>
          </p:cNvSpPr>
          <p:nvPr>
            <p:ph type="sldNum" idx="12"/>
            <p:custDataLst>
              <p:tags r:id="rId2"/>
            </p:custDataLst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92" name="Google Shape;192;p36"/>
          <p:cNvPicPr preferRelativeResize="0"/>
          <p:nvPr>
            <p:custDataLst>
              <p:tags r:id="rId3"/>
            </p:custDataLst>
          </p:nvPr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1295" y="1334001"/>
            <a:ext cx="252863" cy="26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6"/>
          <p:cNvSpPr txBox="1"/>
          <p:nvPr>
            <p:custDataLst>
              <p:tags r:id="rId4"/>
            </p:custDataLst>
          </p:nvPr>
        </p:nvSpPr>
        <p:spPr>
          <a:xfrm>
            <a:off x="368450" y="1159550"/>
            <a:ext cx="8180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36"/>
          <p:cNvSpPr txBox="1"/>
          <p:nvPr>
            <p:custDataLst>
              <p:tags r:id="rId5"/>
            </p:custDataLst>
          </p:nvPr>
        </p:nvSpPr>
        <p:spPr>
          <a:xfrm>
            <a:off x="838775" y="1235750"/>
            <a:ext cx="4116513" cy="183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 dirty="0">
                <a:solidFill>
                  <a:schemeClr val="dk1"/>
                </a:solidFill>
              </a:rPr>
              <a:t>Un participant qui défile vers le bas de la page de renvoi sur </a:t>
            </a:r>
            <a:br>
              <a:rPr lang="en" sz="1800" b="1" dirty="0">
                <a:solidFill>
                  <a:schemeClr val="dk1"/>
                </a:solidFill>
              </a:rPr>
            </a:br>
            <a:r>
              <a:rPr lang="en" sz="1800" b="1" dirty="0">
                <a:solidFill>
                  <a:schemeClr val="dk1"/>
                </a:solidFill>
              </a:rPr>
              <a:t>son dispositif mobile :</a:t>
            </a:r>
            <a:endParaRPr sz="1800" b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 u="sng" dirty="0">
                <a:solidFill>
                  <a:schemeClr val="accent5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https://drive.google.com/open?id=1sj3sUyz0Uls1Oo48M8DlkFqyDwy-t_Wx</a:t>
            </a:r>
            <a:r>
              <a:rPr lang="en" sz="1800" b="1" dirty="0">
                <a:solidFill>
                  <a:schemeClr val="dk1"/>
                </a:solidFill>
              </a:rPr>
              <a:t> </a:t>
            </a:r>
            <a:endParaRPr sz="1800" b="1" dirty="0">
              <a:solidFill>
                <a:schemeClr val="dk1"/>
              </a:solidFill>
            </a:endParaRPr>
          </a:p>
        </p:txBody>
      </p:sp>
      <p:pic>
        <p:nvPicPr>
          <p:cNvPr id="195" name="Google Shape;195;p36"/>
          <p:cNvPicPr preferRelativeResize="0"/>
          <p:nvPr>
            <p:custDataLst>
              <p:tags r:id="rId6"/>
            </p:custDataLst>
          </p:nvPr>
        </p:nvPicPr>
        <p:blipFill>
          <a:blip r:embed="rId15">
            <a:alphaModFix/>
          </a:blip>
          <a:stretch>
            <a:fillRect/>
          </a:stretch>
        </p:blipFill>
        <p:spPr>
          <a:xfrm>
            <a:off x="5103575" y="1065700"/>
            <a:ext cx="1967625" cy="39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36"/>
          <p:cNvPicPr preferRelativeResize="0"/>
          <p:nvPr>
            <p:custDataLst>
              <p:tags r:id="rId7"/>
            </p:custDataLst>
          </p:nvPr>
        </p:nvPicPr>
        <p:blipFill>
          <a:blip r:embed="rId16">
            <a:alphaModFix/>
          </a:blip>
          <a:stretch>
            <a:fillRect/>
          </a:stretch>
        </p:blipFill>
        <p:spPr>
          <a:xfrm>
            <a:off x="7000975" y="1017720"/>
            <a:ext cx="1962900" cy="397523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6"/>
          <p:cNvSpPr txBox="1"/>
          <p:nvPr>
            <p:custDataLst>
              <p:tags r:id="rId8"/>
            </p:custDataLst>
          </p:nvPr>
        </p:nvSpPr>
        <p:spPr>
          <a:xfrm>
            <a:off x="7404702" y="1017725"/>
            <a:ext cx="15201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Au lancement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36"/>
          <p:cNvSpPr txBox="1"/>
          <p:nvPr>
            <p:custDataLst>
              <p:tags r:id="rId9"/>
            </p:custDataLst>
          </p:nvPr>
        </p:nvSpPr>
        <p:spPr>
          <a:xfrm>
            <a:off x="5480877" y="1017725"/>
            <a:ext cx="15201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Mi-avril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36"/>
          <p:cNvSpPr txBox="1"/>
          <p:nvPr>
            <p:custDataLst>
              <p:tags r:id="rId10"/>
            </p:custDataLst>
          </p:nvPr>
        </p:nvSpPr>
        <p:spPr>
          <a:xfrm>
            <a:off x="471300" y="3261600"/>
            <a:ext cx="4350600" cy="97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i="1" dirty="0">
                <a:solidFill>
                  <a:schemeClr val="dk1"/>
                </a:solidFill>
              </a:rPr>
              <a:t>«</a:t>
            </a:r>
            <a:r>
              <a:rPr lang="en" sz="1800" b="1" i="1" dirty="0">
                <a:solidFill>
                  <a:schemeClr val="dk1"/>
                </a:solidFill>
              </a:rPr>
              <a:t> </a:t>
            </a:r>
            <a:r>
              <a:rPr lang="en" sz="1800" i="1" dirty="0"/>
              <a:t>La page est trop encombrée… </a:t>
            </a:r>
            <a:br>
              <a:rPr lang="en" sz="1800" i="1" dirty="0"/>
            </a:br>
            <a:r>
              <a:rPr lang="en" sz="1800" i="1" dirty="0"/>
              <a:t>C’est DIFFICILE de trouver de quoi ici…! »</a:t>
            </a:r>
            <a:endParaRPr sz="1800" i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/>
          <p:nvPr>
            <p:custDataLst>
              <p:tags r:id="rId1"/>
            </p:custDataLst>
          </p:nvPr>
        </p:nvSpPr>
        <p:spPr>
          <a:xfrm>
            <a:off x="387900" y="996375"/>
            <a:ext cx="8263356" cy="2380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r>
              <a:rPr lang="en" sz="1800" dirty="0">
                <a:solidFill>
                  <a:schemeClr val="dk1"/>
                </a:solidFill>
              </a:rPr>
              <a:t>Sans texte descriptif pour faciliter la compréhension, les étiquettes doivent 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sz="1800" dirty="0">
                <a:solidFill>
                  <a:schemeClr val="dk1"/>
                </a:solidFill>
              </a:rPr>
              <a:t>être claires.  </a:t>
            </a:r>
            <a:br>
              <a:rPr lang="en" sz="1800" dirty="0">
                <a:solidFill>
                  <a:schemeClr val="dk1"/>
                </a:solidFill>
              </a:rPr>
            </a:br>
            <a:r>
              <a:rPr lang="en" sz="1800" dirty="0">
                <a:solidFill>
                  <a:schemeClr val="dk1"/>
                </a:solidFill>
              </a:rPr>
              <a:t>Effectuer de la recherche pour obtenir les mots justes.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Tests de premier clic, Test d’utilisabilité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Les commentaires des utilisateurs peuvent aider à cerner le vocabulaire commun</a:t>
            </a:r>
            <a:endParaRPr sz="1800" dirty="0">
              <a:solidFill>
                <a:schemeClr val="dk1"/>
              </a:solidFill>
            </a:endParaRPr>
          </a:p>
          <a:p>
            <a:pPr marL="457200" lvl="0" indent="-34290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 dirty="0">
                <a:solidFill>
                  <a:schemeClr val="dk1"/>
                </a:solidFill>
              </a:rPr>
              <a:t>Éléments analytiques, Tendances dans Google   </a:t>
            </a:r>
            <a:endParaRPr sz="1800" dirty="0"/>
          </a:p>
        </p:txBody>
      </p:sp>
      <p:sp>
        <p:nvSpPr>
          <p:cNvPr id="205" name="Google Shape;205;p37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/>
              <a:t>À éviter : des étiquettes de liens ambiguës</a:t>
            </a:r>
            <a:endParaRPr dirty="0"/>
          </a:p>
        </p:txBody>
      </p:sp>
      <p:pic>
        <p:nvPicPr>
          <p:cNvPr id="206" name="Google Shape;206;p37"/>
          <p:cNvPicPr preferRelativeResize="0"/>
          <p:nvPr>
            <p:custDataLst>
              <p:tags r:id="rId3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01400" y="2969725"/>
            <a:ext cx="8839199" cy="9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7"/>
          <p:cNvSpPr txBox="1"/>
          <p:nvPr>
            <p:custDataLst>
              <p:tags r:id="rId4"/>
            </p:custDataLst>
          </p:nvPr>
        </p:nvSpPr>
        <p:spPr>
          <a:xfrm>
            <a:off x="152400" y="2645725"/>
            <a:ext cx="772372" cy="3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Avant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7"/>
          <p:cNvSpPr txBox="1"/>
          <p:nvPr>
            <p:custDataLst>
              <p:tags r:id="rId5"/>
            </p:custDataLst>
          </p:nvPr>
        </p:nvSpPr>
        <p:spPr>
          <a:xfrm>
            <a:off x="201400" y="3867626"/>
            <a:ext cx="772372" cy="396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Après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7"/>
          <p:cNvPicPr preferRelativeResize="0"/>
          <p:nvPr>
            <p:custDataLst>
              <p:tags r:id="rId6"/>
            </p:custDataLst>
          </p:nvPr>
        </p:nvPicPr>
        <p:blipFill>
          <a:blip r:embed="rId12">
            <a:alphaModFix/>
          </a:blip>
          <a:srcRect l="862"/>
          <a:stretch>
            <a:fillRect/>
          </a:stretch>
        </p:blipFill>
        <p:spPr>
          <a:xfrm>
            <a:off x="201400" y="4201825"/>
            <a:ext cx="8762975" cy="9416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7"/>
          <p:cNvSpPr/>
          <p:nvPr>
            <p:custDataLst>
              <p:tags r:id="rId7"/>
            </p:custDataLst>
          </p:nvPr>
        </p:nvSpPr>
        <p:spPr>
          <a:xfrm>
            <a:off x="6042925" y="3284775"/>
            <a:ext cx="2535000" cy="4002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11" name="Google Shape;211;p37"/>
          <p:cNvSpPr/>
          <p:nvPr>
            <p:custDataLst>
              <p:tags r:id="rId8"/>
            </p:custDataLst>
          </p:nvPr>
        </p:nvSpPr>
        <p:spPr>
          <a:xfrm>
            <a:off x="6042925" y="4299375"/>
            <a:ext cx="2789400" cy="57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/>
              <a:t>L’architecture de l’information (AI) ne peut pas être ignorée</a:t>
            </a:r>
            <a:endParaRPr dirty="0"/>
          </a:p>
        </p:txBody>
      </p:sp>
      <p:sp>
        <p:nvSpPr>
          <p:cNvPr id="217" name="Google Shape;217;p38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55062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Calibri"/>
              <a:buChar char="●"/>
            </a:pPr>
            <a:r>
              <a:rPr lang="en" sz="2200" dirty="0"/>
              <a:t>La flexibilité des « groupes » permet d’ignorer facilement les problèmes </a:t>
            </a:r>
            <a:br>
              <a:rPr lang="en" sz="2200" dirty="0"/>
            </a:br>
            <a:r>
              <a:rPr lang="en" sz="2200" dirty="0"/>
              <a:t>sous-jacents de l’AI. </a:t>
            </a:r>
            <a:endParaRPr sz="2200" dirty="0"/>
          </a:p>
          <a:p>
            <a:pPr marL="457200" lvl="0" indent="-368300" algn="l" rtl="0">
              <a:spcBef>
                <a:spcPts val="1000"/>
              </a:spcBef>
              <a:spcAft>
                <a:spcPct val="0"/>
              </a:spcAft>
              <a:buClr>
                <a:srgbClr val="434343"/>
              </a:buClr>
              <a:buSzPts val="2200"/>
              <a:buFont typeface="Calibri"/>
              <a:buChar char="●"/>
            </a:pPr>
            <a:r>
              <a:rPr lang="en" sz="2200" dirty="0"/>
              <a:t>La navigation en bande peut « cacher » certains des problèmes</a:t>
            </a:r>
            <a:endParaRPr sz="2200" dirty="0"/>
          </a:p>
          <a:p>
            <a:pPr marL="457200" lvl="0" indent="-368300" algn="l" rtl="0"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" sz="2200" dirty="0"/>
              <a:t>Au fur et à mesure que le contenu s’accumule, aborder la gouvernance </a:t>
            </a:r>
            <a:br>
              <a:rPr lang="en" sz="2200" dirty="0"/>
            </a:br>
            <a:r>
              <a:rPr lang="en" sz="2200" dirty="0"/>
              <a:t>du contenu et son dédoublement </a:t>
            </a:r>
            <a:br>
              <a:rPr lang="en" sz="2200" dirty="0"/>
            </a:br>
            <a:r>
              <a:rPr lang="en" sz="2200" dirty="0"/>
              <a:t>dès le début</a:t>
            </a:r>
            <a:endParaRPr sz="2200" dirty="0"/>
          </a:p>
          <a:p>
            <a:pPr marL="457200" lvl="0" indent="-368300" algn="l" rtl="0"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200"/>
              <a:buFont typeface="Arial"/>
              <a:buChar char="●"/>
            </a:pPr>
            <a:r>
              <a:rPr lang="en" sz="2200" dirty="0"/>
              <a:t>Établir un plan d’AI lorsque le contenu d’un groupe couvre plus que ce qui est directement lié aux bandes</a:t>
            </a:r>
            <a:endParaRPr sz="2200" dirty="0"/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14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400" dirty="0">
              <a:solidFill>
                <a:srgbClr val="434343"/>
              </a:solidFill>
            </a:endParaRPr>
          </a:p>
        </p:txBody>
      </p:sp>
      <p:pic>
        <p:nvPicPr>
          <p:cNvPr id="218" name="Google Shape;218;p38"/>
          <p:cNvPicPr preferRelativeResize="0"/>
          <p:nvPr>
            <p:custDataLst>
              <p:tags r:id="rId3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02175" y="1774450"/>
            <a:ext cx="2183000" cy="22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Où et quand le modèle fonctionne-t-il le mieux ?</a:t>
            </a:r>
            <a:endParaRPr/>
          </a:p>
        </p:txBody>
      </p:sp>
      <p:sp>
        <p:nvSpPr>
          <p:cNvPr id="224" name="Google Shape;224;p39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6135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dirty="0"/>
              <a:t>Une solution de navigation plus flexible lorsque :</a:t>
            </a:r>
            <a:endParaRPr sz="2400" dirty="0"/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</a:rPr>
              <a:t>le contenu et les priorités changent rapidement</a:t>
            </a:r>
            <a:endParaRPr sz="2400" dirty="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</a:rPr>
              <a:t>il y a plusieurs tâches prioritaires dans différents sujets de contenu</a:t>
            </a:r>
            <a:endParaRPr sz="2400" dirty="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2400"/>
              <a:buFont typeface="Arial"/>
              <a:buChar char="●"/>
            </a:pPr>
            <a:r>
              <a:rPr lang="en" sz="2400" dirty="0">
                <a:solidFill>
                  <a:srgbClr val="434343"/>
                </a:solidFill>
              </a:rPr>
              <a:t>le contenu provient de différentes sections du site ou de ministères différents</a:t>
            </a:r>
            <a:endParaRPr sz="2400" dirty="0">
              <a:solidFill>
                <a:srgbClr val="434343"/>
              </a:solidFill>
            </a:endParaRPr>
          </a:p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434343"/>
              </a:buClr>
              <a:buSzPts val="2400"/>
              <a:buFont typeface="Calibri"/>
              <a:buChar char="●"/>
            </a:pPr>
            <a:r>
              <a:rPr lang="en" sz="2400" dirty="0">
                <a:solidFill>
                  <a:srgbClr val="434343"/>
                </a:solidFill>
              </a:rPr>
              <a:t>l’utilisation des dispositifs mobiles s’avère </a:t>
            </a:r>
            <a:br>
              <a:rPr lang="en" sz="2400" dirty="0">
                <a:solidFill>
                  <a:srgbClr val="434343"/>
                </a:solidFill>
              </a:rPr>
            </a:br>
            <a:r>
              <a:rPr lang="en" sz="2400" dirty="0">
                <a:solidFill>
                  <a:srgbClr val="434343"/>
                </a:solidFill>
              </a:rPr>
              <a:t>à &gt; 50 %</a:t>
            </a:r>
            <a:endParaRPr sz="24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 dirty="0">
              <a:solidFill>
                <a:srgbClr val="434343"/>
              </a:solidFill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1400" dirty="0">
              <a:solidFill>
                <a:srgbClr val="434343"/>
              </a:solidFill>
            </a:endParaRPr>
          </a:p>
        </p:txBody>
      </p:sp>
      <p:pic>
        <p:nvPicPr>
          <p:cNvPr id="225" name="Google Shape;225;p39"/>
          <p:cNvPicPr preferRelativeResize="0"/>
          <p:nvPr>
            <p:custDataLst>
              <p:tags r:id="rId3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1400" y="1017725"/>
            <a:ext cx="2294579" cy="4065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55550" y="1763725"/>
            <a:ext cx="6198900" cy="21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4100" dirty="0"/>
              <a:t>Le modèle de navigation </a:t>
            </a:r>
            <a:br>
              <a:rPr lang="en" sz="4100" dirty="0"/>
            </a:br>
            <a:r>
              <a:rPr lang="en" sz="4100" dirty="0"/>
              <a:t>en bande dans le système de conception </a:t>
            </a:r>
            <a:endParaRPr sz="41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1"/>
          <p:cNvSpPr/>
          <p:nvPr>
            <p:custDataLst>
              <p:tags r:id="rId1"/>
            </p:custDataLst>
          </p:nvPr>
        </p:nvSpPr>
        <p:spPr>
          <a:xfrm>
            <a:off x="257725" y="1648388"/>
            <a:ext cx="8662200" cy="21885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36" name="Google Shape;236;p41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445025"/>
            <a:ext cx="8520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100" dirty="0"/>
              <a:t>Les deux premiers niveaux de l’arborescence </a:t>
            </a:r>
            <a:br>
              <a:rPr lang="en" sz="3100" dirty="0"/>
            </a:br>
            <a:r>
              <a:rPr lang="en" sz="3100" dirty="0"/>
              <a:t>de sujets</a:t>
            </a:r>
            <a:endParaRPr sz="3100" dirty="0"/>
          </a:p>
        </p:txBody>
      </p:sp>
      <p:sp>
        <p:nvSpPr>
          <p:cNvPr id="237" name="Google Shape;237;p41"/>
          <p:cNvSpPr txBox="1"/>
          <p:nvPr>
            <p:custDataLst>
              <p:tags r:id="rId3"/>
            </p:custDataLst>
          </p:nvPr>
        </p:nvSpPr>
        <p:spPr>
          <a:xfrm>
            <a:off x="3810000" y="1098200"/>
            <a:ext cx="1378200" cy="461700"/>
          </a:xfrm>
          <a:prstGeom prst="rect">
            <a:avLst/>
          </a:prstGeom>
          <a:solidFill>
            <a:srgbClr val="6D9EEB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Canada.ca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41"/>
          <p:cNvSpPr txBox="1"/>
          <p:nvPr>
            <p:custDataLst>
              <p:tags r:id="rId4"/>
            </p:custDataLst>
          </p:nvPr>
        </p:nvSpPr>
        <p:spPr>
          <a:xfrm>
            <a:off x="3809311" y="1729050"/>
            <a:ext cx="1379578" cy="457627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Thème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9" name="Google Shape;239;p41"/>
          <p:cNvCxnSpPr>
            <a:stCxn id="237" idx="2"/>
            <a:endCxn id="238" idx="0"/>
          </p:cNvCxnSpPr>
          <p:nvPr>
            <p:custDataLst>
              <p:tags r:id="rId5"/>
            </p:custDataLst>
          </p:nvPr>
        </p:nvCxnSpPr>
        <p:spPr>
          <a:xfrm>
            <a:off x="4499100" y="1559900"/>
            <a:ext cx="1" cy="169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0" name="Google Shape;240;p41"/>
          <p:cNvSpPr txBox="1"/>
          <p:nvPr>
            <p:custDataLst>
              <p:tags r:id="rId6"/>
            </p:custDataLst>
          </p:nvPr>
        </p:nvSpPr>
        <p:spPr>
          <a:xfrm>
            <a:off x="1866061" y="2436100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41"/>
          <p:cNvSpPr txBox="1"/>
          <p:nvPr>
            <p:custDataLst>
              <p:tags r:id="rId7"/>
            </p:custDataLst>
          </p:nvPr>
        </p:nvSpPr>
        <p:spPr>
          <a:xfrm>
            <a:off x="5676186" y="2391275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2" name="Google Shape;242;p41"/>
          <p:cNvCxnSpPr>
            <a:stCxn id="238" idx="2"/>
            <a:endCxn id="240" idx="0"/>
          </p:cNvCxnSpPr>
          <p:nvPr>
            <p:custDataLst>
              <p:tags r:id="rId8"/>
            </p:custDataLst>
          </p:nvPr>
        </p:nvCxnSpPr>
        <p:spPr>
          <a:xfrm flipH="1">
            <a:off x="2555850" y="2186677"/>
            <a:ext cx="1943250" cy="24942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3" name="Google Shape;243;p41"/>
          <p:cNvCxnSpPr>
            <a:stCxn id="238" idx="2"/>
            <a:endCxn id="241" idx="0"/>
          </p:cNvCxnSpPr>
          <p:nvPr>
            <p:custDataLst>
              <p:tags r:id="rId9"/>
            </p:custDataLst>
          </p:nvPr>
        </p:nvCxnSpPr>
        <p:spPr>
          <a:xfrm>
            <a:off x="4499101" y="2186677"/>
            <a:ext cx="1866875" cy="2045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4" name="Google Shape;244;p41"/>
          <p:cNvSpPr txBox="1"/>
          <p:nvPr>
            <p:custDataLst>
              <p:tags r:id="rId10"/>
            </p:custDataLst>
          </p:nvPr>
        </p:nvSpPr>
        <p:spPr>
          <a:xfrm>
            <a:off x="792661" y="3168975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41"/>
          <p:cNvSpPr txBox="1"/>
          <p:nvPr>
            <p:custDataLst>
              <p:tags r:id="rId11"/>
            </p:custDataLst>
          </p:nvPr>
        </p:nvSpPr>
        <p:spPr>
          <a:xfrm>
            <a:off x="3046186" y="3168975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41"/>
          <p:cNvCxnSpPr>
            <a:stCxn id="240" idx="2"/>
            <a:endCxn id="244" idx="0"/>
          </p:cNvCxnSpPr>
          <p:nvPr>
            <p:custDataLst>
              <p:tags r:id="rId12"/>
            </p:custDataLst>
          </p:nvPr>
        </p:nvCxnSpPr>
        <p:spPr>
          <a:xfrm flipH="1">
            <a:off x="1482450" y="3168321"/>
            <a:ext cx="1073400" cy="65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47" name="Google Shape;247;p41"/>
          <p:cNvCxnSpPr>
            <a:stCxn id="240" idx="2"/>
            <a:endCxn id="245" idx="0"/>
          </p:cNvCxnSpPr>
          <p:nvPr>
            <p:custDataLst>
              <p:tags r:id="rId13"/>
            </p:custDataLst>
          </p:nvPr>
        </p:nvCxnSpPr>
        <p:spPr>
          <a:xfrm>
            <a:off x="2555850" y="3168321"/>
            <a:ext cx="1180124" cy="65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48" name="Google Shape;248;p41"/>
          <p:cNvSpPr txBox="1"/>
          <p:nvPr>
            <p:custDataLst>
              <p:tags r:id="rId14"/>
            </p:custDataLst>
          </p:nvPr>
        </p:nvSpPr>
        <p:spPr>
          <a:xfrm>
            <a:off x="4758511" y="3168975"/>
            <a:ext cx="1379579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41"/>
          <p:cNvSpPr txBox="1"/>
          <p:nvPr>
            <p:custDataLst>
              <p:tags r:id="rId15"/>
            </p:custDataLst>
          </p:nvPr>
        </p:nvSpPr>
        <p:spPr>
          <a:xfrm>
            <a:off x="6914511" y="3168975"/>
            <a:ext cx="1379579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0" name="Google Shape;250;p41"/>
          <p:cNvCxnSpPr>
            <a:stCxn id="241" idx="2"/>
            <a:endCxn id="248" idx="0"/>
          </p:cNvCxnSpPr>
          <p:nvPr>
            <p:custDataLst>
              <p:tags r:id="rId16"/>
            </p:custDataLst>
          </p:nvPr>
        </p:nvCxnSpPr>
        <p:spPr>
          <a:xfrm flipH="1">
            <a:off x="5448300" y="3123497"/>
            <a:ext cx="917675" cy="454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1" name="Google Shape;251;p41"/>
          <p:cNvCxnSpPr>
            <a:stCxn id="241" idx="2"/>
            <a:endCxn id="249" idx="0"/>
          </p:cNvCxnSpPr>
          <p:nvPr>
            <p:custDataLst>
              <p:tags r:id="rId17"/>
            </p:custDataLst>
          </p:nvPr>
        </p:nvCxnSpPr>
        <p:spPr>
          <a:xfrm>
            <a:off x="6365976" y="3123497"/>
            <a:ext cx="1238325" cy="454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2" name="Google Shape;252;p41"/>
          <p:cNvSpPr txBox="1"/>
          <p:nvPr>
            <p:custDataLst>
              <p:tags r:id="rId18"/>
            </p:custDataLst>
          </p:nvPr>
        </p:nvSpPr>
        <p:spPr>
          <a:xfrm>
            <a:off x="53086" y="3948900"/>
            <a:ext cx="1379578" cy="73222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3" name="Google Shape;253;p41"/>
          <p:cNvCxnSpPr>
            <a:stCxn id="244" idx="2"/>
            <a:endCxn id="252" idx="0"/>
          </p:cNvCxnSpPr>
          <p:nvPr>
            <p:custDataLst>
              <p:tags r:id="rId19"/>
            </p:custDataLst>
          </p:nvPr>
        </p:nvCxnSpPr>
        <p:spPr>
          <a:xfrm flipH="1">
            <a:off x="742875" y="3901196"/>
            <a:ext cx="739575" cy="477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4" name="Google Shape;254;p41"/>
          <p:cNvSpPr txBox="1"/>
          <p:nvPr>
            <p:custDataLst>
              <p:tags r:id="rId20"/>
            </p:custDataLst>
          </p:nvPr>
        </p:nvSpPr>
        <p:spPr>
          <a:xfrm>
            <a:off x="1591786" y="3954075"/>
            <a:ext cx="1379578" cy="73222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5" name="Google Shape;255;p41"/>
          <p:cNvCxnSpPr>
            <a:stCxn id="244" idx="2"/>
            <a:endCxn id="254" idx="0"/>
          </p:cNvCxnSpPr>
          <p:nvPr>
            <p:custDataLst>
              <p:tags r:id="rId21"/>
            </p:custDataLst>
          </p:nvPr>
        </p:nvCxnSpPr>
        <p:spPr>
          <a:xfrm>
            <a:off x="1482450" y="3901196"/>
            <a:ext cx="799125" cy="528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6" name="Google Shape;256;p41"/>
          <p:cNvSpPr txBox="1"/>
          <p:nvPr>
            <p:custDataLst>
              <p:tags r:id="rId22"/>
            </p:custDataLst>
          </p:nvPr>
        </p:nvSpPr>
        <p:spPr>
          <a:xfrm>
            <a:off x="768211" y="4540575"/>
            <a:ext cx="1379578" cy="73222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7" name="Google Shape;257;p41"/>
          <p:cNvCxnSpPr>
            <a:stCxn id="254" idx="2"/>
            <a:endCxn id="256" idx="0"/>
          </p:cNvCxnSpPr>
          <p:nvPr>
            <p:custDataLst>
              <p:tags r:id="rId23"/>
            </p:custDataLst>
          </p:nvPr>
        </p:nvCxnSpPr>
        <p:spPr>
          <a:xfrm flipH="1" flipV="1">
            <a:off x="1458000" y="4540575"/>
            <a:ext cx="823575" cy="1457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58" name="Google Shape;258;p41"/>
          <p:cNvSpPr txBox="1"/>
          <p:nvPr>
            <p:custDataLst>
              <p:tags r:id="rId24"/>
            </p:custDataLst>
          </p:nvPr>
        </p:nvSpPr>
        <p:spPr>
          <a:xfrm>
            <a:off x="2418061" y="4540575"/>
            <a:ext cx="1379578" cy="457627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Tâche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9" name="Google Shape;259;p41"/>
          <p:cNvCxnSpPr>
            <a:stCxn id="254" idx="2"/>
            <a:endCxn id="258" idx="0"/>
          </p:cNvCxnSpPr>
          <p:nvPr>
            <p:custDataLst>
              <p:tags r:id="rId25"/>
            </p:custDataLst>
          </p:nvPr>
        </p:nvCxnSpPr>
        <p:spPr>
          <a:xfrm flipV="1">
            <a:off x="2281575" y="4540575"/>
            <a:ext cx="826275" cy="1457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60" name="Google Shape;260;p41"/>
          <p:cNvSpPr txBox="1"/>
          <p:nvPr>
            <p:custDataLst>
              <p:tags r:id="rId26"/>
            </p:custDataLst>
          </p:nvPr>
        </p:nvSpPr>
        <p:spPr>
          <a:xfrm>
            <a:off x="3130486" y="3954075"/>
            <a:ext cx="1379579" cy="457627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Tâche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61" name="Google Shape;261;p41"/>
          <p:cNvCxnSpPr>
            <a:stCxn id="245" idx="2"/>
            <a:endCxn id="260" idx="0"/>
          </p:cNvCxnSpPr>
          <p:nvPr>
            <p:custDataLst>
              <p:tags r:id="rId27"/>
            </p:custDataLst>
          </p:nvPr>
        </p:nvCxnSpPr>
        <p:spPr>
          <a:xfrm>
            <a:off x="3735975" y="3901196"/>
            <a:ext cx="84301" cy="528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292963"/>
            <a:ext cx="8520600" cy="934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100" dirty="0"/>
              <a:t>Les deux premiers niveaux de l’arborescence </a:t>
            </a:r>
            <a:br>
              <a:rPr lang="en" sz="3100" dirty="0"/>
            </a:br>
            <a:r>
              <a:rPr lang="en" sz="3100" dirty="0"/>
              <a:t>de sujets</a:t>
            </a:r>
            <a:endParaRPr sz="3100" dirty="0"/>
          </a:p>
        </p:txBody>
      </p:sp>
      <p:sp>
        <p:nvSpPr>
          <p:cNvPr id="267" name="Google Shape;267;p42"/>
          <p:cNvSpPr txBox="1"/>
          <p:nvPr>
            <p:custDataLst>
              <p:tags r:id="rId2"/>
            </p:custDataLst>
          </p:nvPr>
        </p:nvSpPr>
        <p:spPr>
          <a:xfrm>
            <a:off x="311700" y="1040350"/>
            <a:ext cx="4789786" cy="2196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Le gabarit thème et sujet est un modèle obligatoire.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Mais il n’est obligatoire que pour 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les 2 premiers niveaux de l’arborescence de sujets de Canada.ca.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42"/>
          <p:cNvSpPr txBox="1"/>
          <p:nvPr>
            <p:custDataLst>
              <p:tags r:id="rId3"/>
            </p:custDataLst>
          </p:nvPr>
        </p:nvSpPr>
        <p:spPr>
          <a:xfrm>
            <a:off x="134500" y="2918050"/>
            <a:ext cx="4789786" cy="2379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Le but est de :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ct val="0"/>
              </a:spcBef>
              <a:spcAft>
                <a:spcPct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fournir une navigation thématique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de haut niveau cohérente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ct val="0"/>
              </a:spcBef>
              <a:spcAft>
                <a:spcPct val="0"/>
              </a:spcAft>
              <a:buSzPts val="1800"/>
              <a:buFont typeface="Calibri"/>
              <a:buChar char="●"/>
            </a:pP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mettre les tâches prioritaires dans </a:t>
            </a:r>
            <a:br>
              <a:rPr lang="en" sz="1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l’avant-plan (à l’aide de la bande </a:t>
            </a:r>
            <a:br>
              <a:rPr lang="en" sz="1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 dirty="0">
                <a:latin typeface="Calibri"/>
                <a:ea typeface="Calibri"/>
                <a:cs typeface="Calibri"/>
                <a:sym typeface="Calibri"/>
              </a:rPr>
              <a:t>la plus demandée)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ct val="0"/>
              </a:spcBef>
              <a:spcAft>
                <a:spcPct val="0"/>
              </a:spcAft>
              <a:buSzPts val="1800"/>
              <a:buFont typeface="Calibri"/>
              <a:buChar char="●"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fournir accès à TOUS les services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et renseignements du GC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42"/>
          <p:cNvPicPr preferRelativeResize="0"/>
          <p:nvPr>
            <p:custDataLst>
              <p:tags r:id="rId4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16350" y="1110900"/>
            <a:ext cx="3593097" cy="361127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/>
          <p:nvPr>
            <p:custDataLst>
              <p:tags r:id="rId1"/>
            </p:custDataLst>
          </p:nvPr>
        </p:nvSpPr>
        <p:spPr>
          <a:xfrm>
            <a:off x="0" y="3787600"/>
            <a:ext cx="4852200" cy="1290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/>
          </a:p>
        </p:txBody>
      </p:sp>
      <p:sp>
        <p:nvSpPr>
          <p:cNvPr id="275" name="Google Shape;275;p43"/>
          <p:cNvSpPr txBox="1"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11700" y="445025"/>
            <a:ext cx="8520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/>
              <a:t>En dessous des sujets du niveau 2</a:t>
            </a:r>
            <a:endParaRPr sz="300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sz="3100"/>
          </a:p>
        </p:txBody>
      </p:sp>
      <p:sp>
        <p:nvSpPr>
          <p:cNvPr id="276" name="Google Shape;276;p43"/>
          <p:cNvSpPr txBox="1"/>
          <p:nvPr>
            <p:custDataLst>
              <p:tags r:id="rId3"/>
            </p:custDataLst>
          </p:nvPr>
        </p:nvSpPr>
        <p:spPr>
          <a:xfrm>
            <a:off x="3810000" y="1098200"/>
            <a:ext cx="1378200" cy="461700"/>
          </a:xfrm>
          <a:prstGeom prst="rect">
            <a:avLst/>
          </a:prstGeom>
          <a:solidFill>
            <a:srgbClr val="6D9EEB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Canada.ca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3"/>
          <p:cNvSpPr txBox="1"/>
          <p:nvPr>
            <p:custDataLst>
              <p:tags r:id="rId4"/>
            </p:custDataLst>
          </p:nvPr>
        </p:nvSpPr>
        <p:spPr>
          <a:xfrm>
            <a:off x="3809311" y="1729050"/>
            <a:ext cx="1379578" cy="457627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Thème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8" name="Google Shape;278;p43"/>
          <p:cNvCxnSpPr>
            <a:stCxn id="276" idx="2"/>
            <a:endCxn id="277" idx="0"/>
          </p:cNvCxnSpPr>
          <p:nvPr>
            <p:custDataLst>
              <p:tags r:id="rId5"/>
            </p:custDataLst>
          </p:nvPr>
        </p:nvCxnSpPr>
        <p:spPr>
          <a:xfrm>
            <a:off x="4499100" y="1559900"/>
            <a:ext cx="1" cy="1691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79" name="Google Shape;279;p43"/>
          <p:cNvSpPr txBox="1"/>
          <p:nvPr>
            <p:custDataLst>
              <p:tags r:id="rId6"/>
            </p:custDataLst>
          </p:nvPr>
        </p:nvSpPr>
        <p:spPr>
          <a:xfrm>
            <a:off x="1866061" y="2436100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3"/>
          <p:cNvSpPr txBox="1"/>
          <p:nvPr>
            <p:custDataLst>
              <p:tags r:id="rId7"/>
            </p:custDataLst>
          </p:nvPr>
        </p:nvSpPr>
        <p:spPr>
          <a:xfrm>
            <a:off x="5676186" y="2391275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1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1" name="Google Shape;281;p43"/>
          <p:cNvCxnSpPr>
            <a:stCxn id="277" idx="2"/>
            <a:endCxn id="279" idx="0"/>
          </p:cNvCxnSpPr>
          <p:nvPr>
            <p:custDataLst>
              <p:tags r:id="rId8"/>
            </p:custDataLst>
          </p:nvPr>
        </p:nvCxnSpPr>
        <p:spPr>
          <a:xfrm flipH="1">
            <a:off x="2555850" y="2186677"/>
            <a:ext cx="1943250" cy="24942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2" name="Google Shape;282;p43"/>
          <p:cNvCxnSpPr>
            <a:stCxn id="277" idx="2"/>
            <a:endCxn id="280" idx="0"/>
          </p:cNvCxnSpPr>
          <p:nvPr>
            <p:custDataLst>
              <p:tags r:id="rId9"/>
            </p:custDataLst>
          </p:nvPr>
        </p:nvCxnSpPr>
        <p:spPr>
          <a:xfrm>
            <a:off x="4499101" y="2186677"/>
            <a:ext cx="1866875" cy="20459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3" name="Google Shape;283;p43"/>
          <p:cNvSpPr txBox="1"/>
          <p:nvPr>
            <p:custDataLst>
              <p:tags r:id="rId10"/>
            </p:custDataLst>
          </p:nvPr>
        </p:nvSpPr>
        <p:spPr>
          <a:xfrm>
            <a:off x="792661" y="3168975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43"/>
          <p:cNvSpPr txBox="1"/>
          <p:nvPr>
            <p:custDataLst>
              <p:tags r:id="rId11"/>
            </p:custDataLst>
          </p:nvPr>
        </p:nvSpPr>
        <p:spPr>
          <a:xfrm>
            <a:off x="3046186" y="3168975"/>
            <a:ext cx="1379578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43"/>
          <p:cNvCxnSpPr>
            <a:stCxn id="279" idx="2"/>
            <a:endCxn id="283" idx="0"/>
          </p:cNvCxnSpPr>
          <p:nvPr>
            <p:custDataLst>
              <p:tags r:id="rId12"/>
            </p:custDataLst>
          </p:nvPr>
        </p:nvCxnSpPr>
        <p:spPr>
          <a:xfrm flipH="1">
            <a:off x="1482450" y="3168321"/>
            <a:ext cx="1073400" cy="65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86" name="Google Shape;286;p43"/>
          <p:cNvCxnSpPr>
            <a:stCxn id="279" idx="2"/>
            <a:endCxn id="284" idx="0"/>
          </p:cNvCxnSpPr>
          <p:nvPr>
            <p:custDataLst>
              <p:tags r:id="rId13"/>
            </p:custDataLst>
          </p:nvPr>
        </p:nvCxnSpPr>
        <p:spPr>
          <a:xfrm>
            <a:off x="2555850" y="3168321"/>
            <a:ext cx="1180124" cy="65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87" name="Google Shape;287;p43"/>
          <p:cNvSpPr txBox="1"/>
          <p:nvPr>
            <p:custDataLst>
              <p:tags r:id="rId14"/>
            </p:custDataLst>
          </p:nvPr>
        </p:nvSpPr>
        <p:spPr>
          <a:xfrm>
            <a:off x="4758511" y="3168975"/>
            <a:ext cx="1379579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43"/>
          <p:cNvSpPr txBox="1"/>
          <p:nvPr>
            <p:custDataLst>
              <p:tags r:id="rId15"/>
            </p:custDataLst>
          </p:nvPr>
        </p:nvSpPr>
        <p:spPr>
          <a:xfrm>
            <a:off x="6914511" y="3168975"/>
            <a:ext cx="1379579" cy="732221"/>
          </a:xfrm>
          <a:prstGeom prst="rect">
            <a:avLst/>
          </a:prstGeom>
          <a:solidFill>
            <a:srgbClr val="CFE2F3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2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9" name="Google Shape;289;p43"/>
          <p:cNvCxnSpPr>
            <a:stCxn id="280" idx="2"/>
            <a:endCxn id="287" idx="0"/>
          </p:cNvCxnSpPr>
          <p:nvPr>
            <p:custDataLst>
              <p:tags r:id="rId16"/>
            </p:custDataLst>
          </p:nvPr>
        </p:nvCxnSpPr>
        <p:spPr>
          <a:xfrm flipH="1">
            <a:off x="5448300" y="3123497"/>
            <a:ext cx="917675" cy="454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90" name="Google Shape;290;p43"/>
          <p:cNvCxnSpPr>
            <a:stCxn id="280" idx="2"/>
            <a:endCxn id="288" idx="0"/>
          </p:cNvCxnSpPr>
          <p:nvPr>
            <p:custDataLst>
              <p:tags r:id="rId17"/>
            </p:custDataLst>
          </p:nvPr>
        </p:nvCxnSpPr>
        <p:spPr>
          <a:xfrm>
            <a:off x="6365976" y="3123497"/>
            <a:ext cx="1238325" cy="4547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1" name="Google Shape;291;p43"/>
          <p:cNvSpPr txBox="1"/>
          <p:nvPr>
            <p:custDataLst>
              <p:tags r:id="rId18"/>
            </p:custDataLst>
          </p:nvPr>
        </p:nvSpPr>
        <p:spPr>
          <a:xfrm>
            <a:off x="53086" y="3948900"/>
            <a:ext cx="1379578" cy="73222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43"/>
          <p:cNvCxnSpPr>
            <a:stCxn id="283" idx="2"/>
            <a:endCxn id="291" idx="0"/>
          </p:cNvCxnSpPr>
          <p:nvPr>
            <p:custDataLst>
              <p:tags r:id="rId19"/>
            </p:custDataLst>
          </p:nvPr>
        </p:nvCxnSpPr>
        <p:spPr>
          <a:xfrm flipH="1">
            <a:off x="742875" y="3901196"/>
            <a:ext cx="739575" cy="4770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3" name="Google Shape;293;p43"/>
          <p:cNvSpPr txBox="1"/>
          <p:nvPr>
            <p:custDataLst>
              <p:tags r:id="rId20"/>
            </p:custDataLst>
          </p:nvPr>
        </p:nvSpPr>
        <p:spPr>
          <a:xfrm>
            <a:off x="1591786" y="3954075"/>
            <a:ext cx="1379578" cy="73222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3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4" name="Google Shape;294;p43"/>
          <p:cNvCxnSpPr>
            <a:stCxn id="283" idx="2"/>
            <a:endCxn id="293" idx="0"/>
          </p:cNvCxnSpPr>
          <p:nvPr>
            <p:custDataLst>
              <p:tags r:id="rId21"/>
            </p:custDataLst>
          </p:nvPr>
        </p:nvCxnSpPr>
        <p:spPr>
          <a:xfrm>
            <a:off x="1482450" y="3901196"/>
            <a:ext cx="799125" cy="528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5" name="Google Shape;295;p43"/>
          <p:cNvSpPr txBox="1"/>
          <p:nvPr>
            <p:custDataLst>
              <p:tags r:id="rId22"/>
            </p:custDataLst>
          </p:nvPr>
        </p:nvSpPr>
        <p:spPr>
          <a:xfrm>
            <a:off x="768211" y="4540575"/>
            <a:ext cx="1379578" cy="732221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Sujet du niveau 4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43"/>
          <p:cNvCxnSpPr>
            <a:stCxn id="293" idx="2"/>
            <a:endCxn id="295" idx="0"/>
          </p:cNvCxnSpPr>
          <p:nvPr>
            <p:custDataLst>
              <p:tags r:id="rId23"/>
            </p:custDataLst>
          </p:nvPr>
        </p:nvCxnSpPr>
        <p:spPr>
          <a:xfrm flipH="1" flipV="1">
            <a:off x="1458000" y="4540575"/>
            <a:ext cx="823575" cy="1457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7" name="Google Shape;297;p43"/>
          <p:cNvSpPr txBox="1"/>
          <p:nvPr>
            <p:custDataLst>
              <p:tags r:id="rId24"/>
            </p:custDataLst>
          </p:nvPr>
        </p:nvSpPr>
        <p:spPr>
          <a:xfrm>
            <a:off x="2418061" y="4540575"/>
            <a:ext cx="1379578" cy="457627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Tâche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8" name="Google Shape;298;p43"/>
          <p:cNvCxnSpPr>
            <a:stCxn id="293" idx="2"/>
            <a:endCxn id="297" idx="0"/>
          </p:cNvCxnSpPr>
          <p:nvPr>
            <p:custDataLst>
              <p:tags r:id="rId25"/>
            </p:custDataLst>
          </p:nvPr>
        </p:nvCxnSpPr>
        <p:spPr>
          <a:xfrm flipV="1">
            <a:off x="2281575" y="4540575"/>
            <a:ext cx="826275" cy="14572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99" name="Google Shape;299;p43"/>
          <p:cNvSpPr txBox="1"/>
          <p:nvPr>
            <p:custDataLst>
              <p:tags r:id="rId26"/>
            </p:custDataLst>
          </p:nvPr>
        </p:nvSpPr>
        <p:spPr>
          <a:xfrm>
            <a:off x="3130486" y="3954075"/>
            <a:ext cx="1379579" cy="457627"/>
          </a:xfrm>
          <a:prstGeom prst="rect">
            <a:avLst/>
          </a:prstGeom>
          <a:solidFill>
            <a:srgbClr val="FCE5CD"/>
          </a:solidFill>
          <a:ln w="19050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Tâche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0" name="Google Shape;300;p43"/>
          <p:cNvCxnSpPr>
            <a:stCxn id="284" idx="2"/>
            <a:endCxn id="299" idx="0"/>
          </p:cNvCxnSpPr>
          <p:nvPr>
            <p:custDataLst>
              <p:tags r:id="rId27"/>
            </p:custDataLst>
          </p:nvPr>
        </p:nvCxnSpPr>
        <p:spPr>
          <a:xfrm>
            <a:off x="3735975" y="3901196"/>
            <a:ext cx="84301" cy="5287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100" y="292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/>
              <a:t>Ce que nous aborderons :</a:t>
            </a:r>
            <a:endParaRPr dirty="0"/>
          </a:p>
        </p:txBody>
      </p:sp>
      <p:sp>
        <p:nvSpPr>
          <p:cNvPr id="108" name="Google Shape;108;p26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79650" y="910250"/>
            <a:ext cx="7955700" cy="3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ct val="0"/>
              </a:spcBef>
              <a:spcAft>
                <a:spcPct val="0"/>
              </a:spcAft>
              <a:buClr>
                <a:srgbClr val="333E48"/>
              </a:buClr>
              <a:buSzPts val="2400"/>
              <a:buChar char="●"/>
            </a:pPr>
            <a:r>
              <a:rPr lang="en" sz="2400" dirty="0">
                <a:solidFill>
                  <a:srgbClr val="333E48"/>
                </a:solidFill>
              </a:rPr>
              <a:t>De quoi s’agit-il? Pourquoi avons-nous commencé </a:t>
            </a:r>
            <a:br>
              <a:rPr lang="en" sz="2400" dirty="0">
                <a:solidFill>
                  <a:srgbClr val="333E48"/>
                </a:solidFill>
              </a:rPr>
            </a:br>
            <a:r>
              <a:rPr lang="en" sz="2400" dirty="0">
                <a:solidFill>
                  <a:srgbClr val="333E48"/>
                </a:solidFill>
              </a:rPr>
              <a:t>à l’utiliser?</a:t>
            </a:r>
            <a:endParaRPr sz="2400" dirty="0">
              <a:solidFill>
                <a:srgbClr val="333E48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Clr>
                <a:srgbClr val="333E48"/>
              </a:buClr>
              <a:buSzPts val="2400"/>
              <a:buChar char="●"/>
            </a:pPr>
            <a:r>
              <a:rPr lang="en" sz="2400" dirty="0">
                <a:solidFill>
                  <a:srgbClr val="333E48"/>
                </a:solidFill>
              </a:rPr>
              <a:t>Où le modèle est-il utilisé?</a:t>
            </a:r>
            <a:endParaRPr sz="2400" dirty="0">
              <a:solidFill>
                <a:srgbClr val="333E48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Clr>
                <a:srgbClr val="333E48"/>
              </a:buClr>
              <a:buSzPts val="2400"/>
              <a:buChar char="●"/>
            </a:pPr>
            <a:r>
              <a:rPr lang="en" sz="2400" dirty="0">
                <a:solidFill>
                  <a:srgbClr val="333E48"/>
                </a:solidFill>
              </a:rPr>
              <a:t>La mise à l’essai du modèle - ce que nous avons fait jusqu’à présent</a:t>
            </a:r>
            <a:endParaRPr sz="2400" dirty="0">
              <a:solidFill>
                <a:srgbClr val="333E48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Clr>
                <a:srgbClr val="333E48"/>
              </a:buClr>
              <a:buSzPts val="2400"/>
              <a:buChar char="●"/>
            </a:pPr>
            <a:r>
              <a:rPr lang="en" sz="2400" dirty="0">
                <a:solidFill>
                  <a:srgbClr val="333E48"/>
                </a:solidFill>
              </a:rPr>
              <a:t>Mise en œuvre - quoi éviter</a:t>
            </a:r>
            <a:endParaRPr sz="2400" dirty="0">
              <a:solidFill>
                <a:srgbClr val="333E48"/>
              </a:solidFill>
            </a:endParaRPr>
          </a:p>
          <a:p>
            <a:pPr marL="457200" lvl="0" indent="-381000" algn="l" rtl="0">
              <a:spcBef>
                <a:spcPts val="1000"/>
              </a:spcBef>
              <a:spcAft>
                <a:spcPct val="0"/>
              </a:spcAft>
              <a:buClr>
                <a:srgbClr val="333E48"/>
              </a:buClr>
              <a:buSzPts val="2400"/>
              <a:buChar char="●"/>
            </a:pPr>
            <a:r>
              <a:rPr lang="en" sz="2400" dirty="0">
                <a:solidFill>
                  <a:srgbClr val="333E48"/>
                </a:solidFill>
              </a:rPr>
              <a:t>Où ce modèle fonctionne-t-il le mieux?</a:t>
            </a:r>
            <a:endParaRPr sz="2400" dirty="0">
              <a:solidFill>
                <a:srgbClr val="333E48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2400" dirty="0">
              <a:solidFill>
                <a:srgbClr val="333E48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ct val="0"/>
              </a:spcAft>
              <a:buNone/>
            </a:pPr>
            <a:endParaRPr sz="1400" dirty="0">
              <a:solidFill>
                <a:srgbClr val="333E48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333E48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4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000"/>
              <a:t>Le niveau 3 et vers le base et d’autres pages de type sujet</a:t>
            </a:r>
            <a:endParaRPr sz="3000"/>
          </a:p>
        </p:txBody>
      </p:sp>
      <p:sp>
        <p:nvSpPr>
          <p:cNvPr id="306" name="Google Shape;306;p44"/>
          <p:cNvSpPr txBox="1"/>
          <p:nvPr>
            <p:custDataLst>
              <p:tags r:id="rId2"/>
            </p:custDataLst>
          </p:nvPr>
        </p:nvSpPr>
        <p:spPr>
          <a:xfrm>
            <a:off x="374450" y="1125050"/>
            <a:ext cx="5316812" cy="152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Le gabarit thème et sujet est facultatif pour tout ce qui n’est pas dans les 2 premiers niveaux de l’arborescence officielle des sujets.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4"/>
          <p:cNvSpPr txBox="1"/>
          <p:nvPr>
            <p:custDataLst>
              <p:tags r:id="rId3"/>
            </p:custDataLst>
          </p:nvPr>
        </p:nvSpPr>
        <p:spPr>
          <a:xfrm>
            <a:off x="374450" y="2343700"/>
            <a:ext cx="4789786" cy="158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300" dirty="0">
                <a:latin typeface="Calibri"/>
                <a:ea typeface="Calibri"/>
                <a:cs typeface="Calibri"/>
                <a:sym typeface="Calibri"/>
              </a:rPr>
              <a:t>Cela signifie que vous pouvez utiliser tout ou partie du gabarit thème et sujet sur ces pages, mais ce n’est pas obligatoire. 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4"/>
          <p:cNvSpPr txBox="1"/>
          <p:nvPr>
            <p:custDataLst>
              <p:tags r:id="rId4"/>
            </p:custDataLst>
          </p:nvPr>
        </p:nvSpPr>
        <p:spPr>
          <a:xfrm>
            <a:off x="374450" y="3608550"/>
            <a:ext cx="4789786" cy="1586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300" dirty="0">
                <a:latin typeface="Calibri"/>
                <a:ea typeface="Calibri"/>
                <a:cs typeface="Calibri"/>
                <a:sym typeface="Calibri"/>
              </a:rPr>
              <a:t>Utiliser les modèles qui aident les gens à trouver ou à accomplir leurs tâches, en fonction de ce que les gens recherchent sur cette page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44"/>
          <p:cNvSpPr txBox="1"/>
          <p:nvPr>
            <p:custDataLst>
              <p:tags r:id="rId5"/>
            </p:custDataLst>
          </p:nvPr>
        </p:nvSpPr>
        <p:spPr>
          <a:xfrm>
            <a:off x="5894401" y="1425400"/>
            <a:ext cx="2940838" cy="4027354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100" b="1" dirty="0">
                <a:latin typeface="Calibri"/>
                <a:ea typeface="Calibri"/>
                <a:cs typeface="Calibri"/>
                <a:sym typeface="Calibri"/>
              </a:rPr>
              <a:t>Modèles possibles : </a:t>
            </a:r>
            <a:endParaRPr sz="2100" b="1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Menus d’accueil thématique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En demande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Listes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Tableaux filtrables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Boutons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Modèle de métro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Navigation de plusieurs pages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Onglets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1950" algn="l" rtl="0">
              <a:spcBef>
                <a:spcPct val="0"/>
              </a:spcBef>
              <a:spcAft>
                <a:spcPct val="0"/>
              </a:spcAft>
              <a:buSzPts val="2100"/>
              <a:buFont typeface="Calibri"/>
              <a:buChar char="-"/>
            </a:pPr>
            <a:r>
              <a:rPr lang="en" sz="2100" dirty="0">
                <a:latin typeface="Calibri"/>
                <a:ea typeface="Calibri"/>
                <a:cs typeface="Calibri"/>
                <a:sym typeface="Calibri"/>
              </a:rPr>
              <a:t>etc.</a:t>
            </a:r>
            <a:endParaRPr sz="21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5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000"/>
              <a:t>Navigation en bande : un nouveau modèle possible</a:t>
            </a:r>
            <a:endParaRPr sz="3000"/>
          </a:p>
        </p:txBody>
      </p:sp>
      <p:sp>
        <p:nvSpPr>
          <p:cNvPr id="315" name="Google Shape;315;p45"/>
          <p:cNvSpPr txBox="1"/>
          <p:nvPr>
            <p:custDataLst>
              <p:tags r:id="rId2"/>
            </p:custDataLst>
          </p:nvPr>
        </p:nvSpPr>
        <p:spPr>
          <a:xfrm>
            <a:off x="311700" y="1371150"/>
            <a:ext cx="8529120" cy="854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Nous n’avons pas l’intention de remplacer le gabarit thème et sujet 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par le modèle de navigation à bandes pour le moment.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5"/>
          <p:cNvSpPr txBox="1"/>
          <p:nvPr>
            <p:custDataLst>
              <p:tags r:id="rId3"/>
            </p:custDataLst>
          </p:nvPr>
        </p:nvSpPr>
        <p:spPr>
          <a:xfrm>
            <a:off x="374450" y="2868675"/>
            <a:ext cx="6409603" cy="152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Nous commencerons par l’ajouter dans le système de conception comme un nouveau modèle de navigation disponible, avec des indications précises sur 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le moment de les utiliser et ce qu’il faut éviter. </a:t>
            </a:r>
            <a:endParaRPr sz="23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7" name="Google Shape;317;p45"/>
          <p:cNvPicPr preferRelativeResize="0"/>
          <p:nvPr>
            <p:custDataLst>
              <p:tags r:id="rId4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83750" y="2579300"/>
            <a:ext cx="2061550" cy="206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6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7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3000"/>
              <a:t>Vous ne savez pas si vous devriez l’utiliser? Communiquez avec les autres ! (ou tester !)</a:t>
            </a:r>
            <a:endParaRPr sz="3000"/>
          </a:p>
        </p:txBody>
      </p:sp>
      <p:sp>
        <p:nvSpPr>
          <p:cNvPr id="323" name="Google Shape;323;p46"/>
          <p:cNvSpPr txBox="1"/>
          <p:nvPr>
            <p:custDataLst>
              <p:tags r:id="rId2"/>
            </p:custDataLst>
          </p:nvPr>
        </p:nvSpPr>
        <p:spPr>
          <a:xfrm>
            <a:off x="311700" y="1371150"/>
            <a:ext cx="8089481" cy="38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Si vous n’êtes pas certain que le modèle de navigation à bandes peut être utile pour une page particulière : 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Calibri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Communiquez avec le BTN : nous pouvons vous aider 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à déterminer s’il semble correspondre à ce que nous avons vu jusqu’à présent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ct val="0"/>
              </a:spcBef>
              <a:spcAft>
                <a:spcPct val="0"/>
              </a:spcAft>
              <a:buSzPts val="2200"/>
              <a:buFont typeface="Calibri"/>
              <a:buChar char="●"/>
            </a:pP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Testez le modèle : le seul à savoir si le modèle fonctionne bien pour vos besoins est de le tester - peu importe la qualité des conseils, cela dépend du contenu. Même quelques participants 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à des tests non modérés peuvent vous aider à déterminer </a:t>
            </a:r>
            <a:br>
              <a:rPr lang="en" sz="22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>
                <a:latin typeface="Calibri"/>
                <a:ea typeface="Calibri"/>
                <a:cs typeface="Calibri"/>
                <a:sym typeface="Calibri"/>
              </a:rPr>
              <a:t>s’il fonctionne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Ce à quoi le modèle de navigation à bandes ressemble... </a:t>
            </a:r>
            <a:endParaRPr/>
          </a:p>
        </p:txBody>
      </p:sp>
      <p:pic>
        <p:nvPicPr>
          <p:cNvPr id="114" name="Google Shape;114;p27"/>
          <p:cNvPicPr preferRelativeResize="0"/>
          <p:nvPr>
            <p:custDataLst>
              <p:tags r:id="rId2"/>
            </p:custDataLst>
          </p:nvPr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2600" y="1017725"/>
            <a:ext cx="6150200" cy="3820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5" name="Google Shape;115;p27"/>
          <p:cNvPicPr preferRelativeResize="0"/>
          <p:nvPr>
            <p:custDataLst>
              <p:tags r:id="rId3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1400" y="1017725"/>
            <a:ext cx="2294579" cy="406549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Il y a un an... au début de mars 2020</a:t>
            </a:r>
            <a:endParaRPr/>
          </a:p>
        </p:txBody>
      </p:sp>
      <p:sp>
        <p:nvSpPr>
          <p:cNvPr id="121" name="Google Shape;121;p28"/>
          <p:cNvSpPr txBox="1"/>
          <p:nvPr>
            <p:custDataLst>
              <p:tags r:id="rId2"/>
            </p:custDataLst>
          </p:nvPr>
        </p:nvSpPr>
        <p:spPr>
          <a:xfrm>
            <a:off x="317825" y="1061350"/>
            <a:ext cx="2887014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 page de renvoi pour la COVID-19 n’était plus en mesure de soutenir une vague de nouveau contenu provenant de l’ensemble du gouvernement du Canada (GC)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 conception de mosaïques a rendu difficile pour</a:t>
            </a:r>
            <a:b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les visiteurs mobiles le fait de trouver le bon lien  - 70 % étaient mobiles</a:t>
            </a:r>
            <a:endParaRPr sz="18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28"/>
          <p:cNvPicPr preferRelativeResize="0"/>
          <p:nvPr>
            <p:custDataLst>
              <p:tags r:id="rId3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3225" y="1112316"/>
            <a:ext cx="1962900" cy="3933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8"/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rcRect b="60955"/>
          <a:stretch>
            <a:fillRect/>
          </a:stretch>
        </p:blipFill>
        <p:spPr>
          <a:xfrm>
            <a:off x="5492750" y="1112325"/>
            <a:ext cx="3372136" cy="388349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L’élaboration du prototype du nouveau modèle</a:t>
            </a:r>
            <a:endParaRPr/>
          </a:p>
        </p:txBody>
      </p:sp>
      <p:sp>
        <p:nvSpPr>
          <p:cNvPr id="129" name="Google Shape;129;p29"/>
          <p:cNvSpPr txBox="1"/>
          <p:nvPr>
            <p:custDataLst>
              <p:tags r:id="rId2"/>
            </p:custDataLst>
          </p:nvPr>
        </p:nvSpPr>
        <p:spPr>
          <a:xfrm>
            <a:off x="317825" y="1061350"/>
            <a:ext cx="3036600" cy="38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 regroupement de liens en bandes 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Facile à ajouter des barres et des liens </a:t>
            </a:r>
            <a:b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à mesure que le contenu s’est agrandi et que </a:t>
            </a:r>
            <a:b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les sujets ont été élaborés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ct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Conçu pour accepter </a:t>
            </a:r>
            <a:b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la navigation à l’aide </a:t>
            </a:r>
            <a:b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de dispositifs mobiles</a:t>
            </a: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29"/>
          <p:cNvPicPr preferRelativeResize="0"/>
          <p:nvPr>
            <p:custDataLst>
              <p:tags r:id="rId3"/>
            </p:custDataLst>
          </p:nvPr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85750" y="1092070"/>
            <a:ext cx="1962900" cy="397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9"/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rcRect b="59998"/>
          <a:stretch>
            <a:fillRect/>
          </a:stretch>
        </p:blipFill>
        <p:spPr>
          <a:xfrm>
            <a:off x="5401050" y="1184839"/>
            <a:ext cx="3742949" cy="3486558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0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Ce modèle a été testé pour la première fois le 17 mars 2020</a:t>
            </a:r>
            <a:endParaRPr/>
          </a:p>
        </p:txBody>
      </p:sp>
      <p:sp>
        <p:nvSpPr>
          <p:cNvPr id="137" name="Google Shape;137;p30"/>
          <p:cNvSpPr txBox="1"/>
          <p:nvPr>
            <p:custDataLst>
              <p:tags r:id="rId2"/>
            </p:custDataLst>
          </p:nvPr>
        </p:nvSpPr>
        <p:spPr>
          <a:xfrm>
            <a:off x="317825" y="1364224"/>
            <a:ext cx="4585200" cy="3580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Conception fondée sur des données probantes : </a:t>
            </a:r>
            <a:endParaRPr sz="18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Testée avec des Canadiens </a:t>
            </a:r>
            <a:br>
              <a:rPr lang="en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à l’aide de téléphones </a:t>
            </a:r>
            <a:endParaRPr sz="18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595959"/>
              </a:buClr>
              <a:buSzPts val="1800"/>
              <a:buFont typeface="Calibri"/>
              <a:buChar char="●"/>
            </a:pPr>
            <a:r>
              <a:rPr lang="en" sz="18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taux de succès de 90 %. </a:t>
            </a:r>
            <a:endParaRPr sz="18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</a:pPr>
            <a:r>
              <a:rPr lang="en" sz="18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     Exemple vidéo : https://validately.com/tracker_shares/de76ca86-dbad-455a-a400-409eea282284</a:t>
            </a:r>
            <a:endParaRPr sz="900" u="sng" dirty="0">
              <a:solidFill>
                <a:srgbClr val="0097A7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ct val="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30"/>
          <p:cNvPicPr preferRelativeResize="0"/>
          <p:nvPr>
            <p:custDataLst>
              <p:tags r:id="rId3"/>
            </p:custDataLst>
          </p:nvPr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00975" y="1017720"/>
            <a:ext cx="1962900" cy="397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30"/>
          <p:cNvPicPr preferRelativeResize="0"/>
          <p:nvPr>
            <p:custDataLst>
              <p:tags r:id="rId4"/>
            </p:custDataLst>
          </p:nvPr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03050" y="1087316"/>
            <a:ext cx="1962900" cy="39339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30"/>
          <p:cNvSpPr txBox="1"/>
          <p:nvPr>
            <p:custDataLst>
              <p:tags r:id="rId5"/>
            </p:custDataLst>
          </p:nvPr>
        </p:nvSpPr>
        <p:spPr>
          <a:xfrm>
            <a:off x="5108400" y="1017725"/>
            <a:ext cx="15522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Début mars - mosaïques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0"/>
          <p:cNvSpPr txBox="1"/>
          <p:nvPr>
            <p:custDataLst>
              <p:tags r:id="rId6"/>
            </p:custDataLst>
          </p:nvPr>
        </p:nvSpPr>
        <p:spPr>
          <a:xfrm>
            <a:off x="7312202" y="1017725"/>
            <a:ext cx="15201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Fin mars - barres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2" name="Google Shape;142;p30"/>
          <p:cNvPicPr preferRelativeResize="0"/>
          <p:nvPr>
            <p:custDataLst>
              <p:tags r:id="rId7"/>
            </p:custDataLst>
          </p:nvPr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94020" y="2458951"/>
            <a:ext cx="252863" cy="26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-1"/>
            <a:ext cx="8832300" cy="10177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/>
              <a:t>Mise à l’essai de la navigation à bandes pour le Plan d’intervention économique (PIE)</a:t>
            </a:r>
            <a:endParaRPr dirty="0"/>
          </a:p>
        </p:txBody>
      </p:sp>
      <p:sp>
        <p:nvSpPr>
          <p:cNvPr id="148" name="Google Shape;148;p31"/>
          <p:cNvSpPr txBox="1"/>
          <p:nvPr>
            <p:custDataLst>
              <p:tags r:id="rId2"/>
            </p:custDataLst>
          </p:nvPr>
        </p:nvSpPr>
        <p:spPr>
          <a:xfrm>
            <a:off x="367725" y="1017725"/>
            <a:ext cx="3095400" cy="3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"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page initiale du PIE avait des listes de liens vers des sources de soutien financier</a:t>
            </a: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La conception révisée utilisée développer/réduire - ce qui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a vraiment aidé à déterminer plusieurs options qui pourraient être pertinentes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et la facilité générale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de balayage de la page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" sz="1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Site Web : PIE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31"/>
          <p:cNvPicPr preferRelativeResize="0"/>
          <p:nvPr>
            <p:custDataLst>
              <p:tags r:id="rId3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82375" y="922300"/>
            <a:ext cx="2048006" cy="413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0" name="Google Shape;150;p31"/>
          <p:cNvGrpSpPr/>
          <p:nvPr>
            <p:custDataLst>
              <p:tags r:id="rId4"/>
            </p:custDataLst>
          </p:nvPr>
        </p:nvGrpSpPr>
        <p:grpSpPr>
          <a:xfrm>
            <a:off x="3936675" y="922300"/>
            <a:ext cx="2048006" cy="4134525"/>
            <a:chOff x="4815900" y="971050"/>
            <a:chExt cx="2048006" cy="4134525"/>
          </a:xfrm>
        </p:grpSpPr>
        <p:pic>
          <p:nvPicPr>
            <p:cNvPr id="151" name="Google Shape;151;p31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4815900" y="971050"/>
              <a:ext cx="2048006" cy="4134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1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902700" y="1464325"/>
              <a:ext cx="1874400" cy="31590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832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dirty="0"/>
              <a:t>La mise à l’essai de la navigation à bandes pour la gestion de votre entreprise</a:t>
            </a:r>
            <a:endParaRPr dirty="0"/>
          </a:p>
        </p:txBody>
      </p:sp>
      <p:sp>
        <p:nvSpPr>
          <p:cNvPr id="158" name="Google Shape;158;p32"/>
          <p:cNvSpPr txBox="1"/>
          <p:nvPr>
            <p:custDataLst>
              <p:tags r:id="rId2"/>
            </p:custDataLst>
          </p:nvPr>
        </p:nvSpPr>
        <p:spPr>
          <a:xfrm>
            <a:off x="367725" y="1017725"/>
            <a:ext cx="2053800" cy="39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Nous avons également testé une version de bandes où les liens incluaient des descriptions.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None/>
            </a:pPr>
            <a:endParaRPr sz="1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ct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Page :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La gestion de votre entreprise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1600"/>
              </a:spcAft>
              <a:buNone/>
            </a:pPr>
            <a:endParaRPr sz="18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32"/>
          <p:cNvPicPr preferRelativeResize="0"/>
          <p:nvPr>
            <p:custDataLst>
              <p:tags r:id="rId3"/>
            </p:custDataLst>
          </p:nvPr>
        </p:nvPicPr>
        <p:blipFill>
          <a:blip r:embed="rId8">
            <a:alphaModFix/>
          </a:blip>
          <a:srcRect b="56835"/>
          <a:stretch>
            <a:fillRect/>
          </a:stretch>
        </p:blipFill>
        <p:spPr>
          <a:xfrm>
            <a:off x="2421525" y="1028200"/>
            <a:ext cx="2683975" cy="3513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60" name="Google Shape;160;p32"/>
          <p:cNvPicPr preferRelativeResize="0"/>
          <p:nvPr>
            <p:custDataLst>
              <p:tags r:id="rId4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0448" y="3795973"/>
            <a:ext cx="6450699" cy="9434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61" name="Google Shape;161;p32"/>
          <p:cNvSpPr txBox="1"/>
          <p:nvPr>
            <p:custDataLst>
              <p:tags r:id="rId5"/>
            </p:custDataLst>
          </p:nvPr>
        </p:nvSpPr>
        <p:spPr>
          <a:xfrm>
            <a:off x="5347350" y="2195850"/>
            <a:ext cx="3677474" cy="1830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L’ajout de descriptions pour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les programmes de soutien financier a permis de décrire le destinataire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du programme, car il n’était pas toujours évident à partir du nom </a:t>
            </a:r>
            <a:br>
              <a:rPr lang="en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dirty="0">
                <a:latin typeface="Calibri"/>
                <a:ea typeface="Calibri"/>
                <a:cs typeface="Calibri"/>
                <a:sym typeface="Calibri"/>
              </a:rPr>
              <a:t>du programme.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3"/>
          <p:cNvSpPr txBox="1"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"/>
              <a:t>Tests d’accessibilité - fonctionne avec les technologies d’assistance</a:t>
            </a:r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11700" y="1152475"/>
            <a:ext cx="8832300" cy="12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ct val="0"/>
              </a:spcBef>
              <a:spcAft>
                <a:spcPct val="0"/>
              </a:spcAft>
              <a:buSzPts val="1800"/>
              <a:buChar char="●"/>
            </a:pPr>
            <a:r>
              <a:rPr lang="en" dirty="0"/>
              <a:t>La page de renvoi pour la COVID et la page du PIE ont fait l’objet des tests d’accessibilité en mai 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ct val="0"/>
              </a:spcAft>
              <a:buSzPts val="1800"/>
              <a:buChar char="●"/>
            </a:pPr>
            <a:r>
              <a:rPr lang="en" b="1" dirty="0"/>
              <a:t>Six personnes utilisant : 2x -NVDA, Jaws 2000, Affichage braille Jaws, Texte magnifié, Jaws</a:t>
            </a:r>
            <a:endParaRPr dirty="0"/>
          </a:p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 dirty="0"/>
          </a:p>
        </p:txBody>
      </p:sp>
      <p:sp>
        <p:nvSpPr>
          <p:cNvPr id="168" name="Google Shape;168;p33"/>
          <p:cNvSpPr txBox="1"/>
          <p:nvPr>
            <p:custDataLst>
              <p:tags r:id="rId3"/>
            </p:custDataLst>
          </p:nvPr>
        </p:nvSpPr>
        <p:spPr>
          <a:xfrm>
            <a:off x="5982275" y="2580850"/>
            <a:ext cx="2852850" cy="2077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Participant avec lecteur d’écran passe facilement d’un lien à l’autre à l’aide de la clé « Tab » : </a:t>
            </a:r>
            <a:br>
              <a:rPr lang="en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1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https://youtu.be/prdg9zTo5sg?t=185 </a:t>
            </a:r>
            <a:endParaRPr dirty="0"/>
          </a:p>
        </p:txBody>
      </p:sp>
      <p:pic>
        <p:nvPicPr>
          <p:cNvPr id="169" name="Google Shape;169;p33"/>
          <p:cNvPicPr preferRelativeResize="0"/>
          <p:nvPr>
            <p:custDataLst>
              <p:tags r:id="rId4"/>
            </p:custDataLst>
          </p:nvPr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75620" y="2389676"/>
            <a:ext cx="252863" cy="26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3"/>
          <p:cNvPicPr preferRelativeResize="0"/>
          <p:nvPr>
            <p:custDataLst>
              <p:tags r:id="rId5"/>
            </p:custDataLst>
          </p:nvPr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1698" y="2372025"/>
            <a:ext cx="5813026" cy="16429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9.01.14"/>
  <p:tag name="AS_TITLE" val="Aspose.Slides for .NET 4.0 Client Profile"/>
  <p:tag name="AS_VERSION" val="19.1"/>
  <p:tag name="ENGAGE" val="{&quot;SavedSwatch&quot;:&quot;-16756366|-13593164|-13155766|-3334100|-3351552|Treasury Board&quot;,&quot;Id&quot;:&quot;603fee253145392af8875327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 override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1348</Words>
  <Application>Microsoft Office PowerPoint</Application>
  <PresentationFormat>On-screen Show (16:9)</PresentationFormat>
  <Paragraphs>134</Paragraphs>
  <Slides>22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Simple Light</vt:lpstr>
      <vt:lpstr>Simple Light</vt:lpstr>
      <vt:lpstr>Modèle de navigation en bande</vt:lpstr>
      <vt:lpstr>Ce que nous aborderons :</vt:lpstr>
      <vt:lpstr>Ce à quoi le modèle de navigation à bandes ressemble... </vt:lpstr>
      <vt:lpstr>Il y a un an... au début de mars 2020</vt:lpstr>
      <vt:lpstr>L’élaboration du prototype du nouveau modèle</vt:lpstr>
      <vt:lpstr>Ce modèle a été testé pour la première fois le 17 mars 2020</vt:lpstr>
      <vt:lpstr>Mise à l’essai de la navigation à bandes pour le Plan d’intervention économique (PIE)</vt:lpstr>
      <vt:lpstr>La mise à l’essai de la navigation à bandes pour la gestion de votre entreprise</vt:lpstr>
      <vt:lpstr>Tests d’accessibilité - fonctionne avec les technologies d’assistance</vt:lpstr>
      <vt:lpstr>Pourquoi l’utiliser pour les vaccins ?</vt:lpstr>
      <vt:lpstr>Quoi éviter : Trop de liens qui ne sont pas des tâches prioritaires</vt:lpstr>
      <vt:lpstr>Quoi éviter : Des liens qui ne sont pas des tâches prioritaires</vt:lpstr>
      <vt:lpstr>À éviter : des étiquettes de liens ambiguës</vt:lpstr>
      <vt:lpstr>L’architecture de l’information (AI) ne peut pas être ignorée</vt:lpstr>
      <vt:lpstr>Où et quand le modèle fonctionne-t-il le mieux ?</vt:lpstr>
      <vt:lpstr>Le modèle de navigation  en bande dans le système de conception </vt:lpstr>
      <vt:lpstr>Les deux premiers niveaux de l’arborescence  de sujets</vt:lpstr>
      <vt:lpstr>Les deux premiers niveaux de l’arborescence  de sujets</vt:lpstr>
      <vt:lpstr>En dessous des sujets du niveau 2 </vt:lpstr>
      <vt:lpstr>Le niveau 3 et vers le base et d’autres pages de type sujet</vt:lpstr>
      <vt:lpstr>Navigation en bande : un nouveau modèle possible</vt:lpstr>
      <vt:lpstr>Vous ne savez pas si vous devriez l’utiliser? Communiquez avec les autres ! (ou tester !)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Banded navigation pattern</dc:title>
  <dc:creator>Sean Konyk</dc:creator>
  <cp:lastModifiedBy>MERRITT</cp:lastModifiedBy>
  <cp:revision>12</cp:revision>
  <dcterms:modified xsi:type="dcterms:W3CDTF">2021-03-08T15:46:00Z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d0ca00b-3f0e-465a-aac7-1a6a22fcea40_ActionId">
    <vt:lpwstr>adfafbe9-c25e-43e5-a6c6-73406fff7f92</vt:lpwstr>
  </property>
  <property fmtid="{D5CDD505-2E9C-101B-9397-08002B2CF9AE}" pid="3" name="MSIP_Label_3d0ca00b-3f0e-465a-aac7-1a6a22fcea40_Application">
    <vt:lpwstr>Microsoft Azure Information Protection</vt:lpwstr>
  </property>
  <property fmtid="{D5CDD505-2E9C-101B-9397-08002B2CF9AE}" pid="4" name="MSIP_Label_3d0ca00b-3f0e-465a-aac7-1a6a22fcea40_Enabled">
    <vt:lpwstr>True</vt:lpwstr>
  </property>
  <property fmtid="{D5CDD505-2E9C-101B-9397-08002B2CF9AE}" pid="5" name="MSIP_Label_3d0ca00b-3f0e-465a-aac7-1a6a22fcea40_Extended_MSFT_Method">
    <vt:lpwstr>Manual</vt:lpwstr>
  </property>
  <property fmtid="{D5CDD505-2E9C-101B-9397-08002B2CF9AE}" pid="6" name="MSIP_Label_3d0ca00b-3f0e-465a-aac7-1a6a22fcea40_Name">
    <vt:lpwstr>UNCLASSIFIED</vt:lpwstr>
  </property>
  <property fmtid="{D5CDD505-2E9C-101B-9397-08002B2CF9AE}" pid="7" name="MSIP_Label_3d0ca00b-3f0e-465a-aac7-1a6a22fcea40_Owner">
    <vt:lpwstr>ANMARCHA@tbs-sct.gc.ca</vt:lpwstr>
  </property>
  <property fmtid="{D5CDD505-2E9C-101B-9397-08002B2CF9AE}" pid="8" name="MSIP_Label_3d0ca00b-3f0e-465a-aac7-1a6a22fcea40_SetDate">
    <vt:lpwstr>2021-03-03T20:14:33.2155494Z</vt:lpwstr>
  </property>
  <property fmtid="{D5CDD505-2E9C-101B-9397-08002B2CF9AE}" pid="9" name="MSIP_Label_3d0ca00b-3f0e-465a-aac7-1a6a22fcea40_SiteId">
    <vt:lpwstr>6397df10-4595-4047-9c4f-03311282152b</vt:lpwstr>
  </property>
  <property fmtid="{D5CDD505-2E9C-101B-9397-08002B2CF9AE}" pid="10" name="Sensitivity">
    <vt:lpwstr>UNCLASSIFIED</vt:lpwstr>
  </property>
</Properties>
</file>