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75" r:id="rId3"/>
    <p:sldId id="290" r:id="rId4"/>
    <p:sldId id="277" r:id="rId5"/>
    <p:sldId id="282" r:id="rId6"/>
    <p:sldId id="293"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sha Agnew" initials="NA" lastIdx="5" clrIdx="0">
    <p:extLst>
      <p:ext uri="{19B8F6BF-5375-455C-9EA6-DF929625EA0E}">
        <p15:presenceInfo xmlns:p15="http://schemas.microsoft.com/office/powerpoint/2012/main" userId="S::natasha.agnew@Cfp-psc.gc.ca::88aae1f3-de54-406d-a3ac-184246c52a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41" autoAdjust="0"/>
    <p:restoredTop sz="80432" autoAdjust="0"/>
  </p:normalViewPr>
  <p:slideViewPr>
    <p:cSldViewPr snapToGrid="0">
      <p:cViewPr varScale="1">
        <p:scale>
          <a:sx n="53" d="100"/>
          <a:sy n="53" d="100"/>
        </p:scale>
        <p:origin x="1456" y="52"/>
      </p:cViewPr>
      <p:guideLst>
        <p:guide orient="horz" pos="2160"/>
        <p:guide pos="3840"/>
      </p:guideLst>
    </p:cSldViewPr>
  </p:slideViewPr>
  <p:outlineViewPr>
    <p:cViewPr>
      <p:scale>
        <a:sx n="33" d="100"/>
        <a:sy n="33" d="100"/>
      </p:scale>
      <p:origin x="0" y="-81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AB057-AF11-47CA-BEA1-B113755CD69E}" type="datetimeFigureOut">
              <a:rPr lang="en-CA" smtClean="0"/>
              <a:t>2022/06/09</a:t>
            </a:fld>
            <a:endParaRPr lang="en-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27A51-F9FD-4D9E-B420-126C00800768}" type="slidenum">
              <a:rPr lang="en-CA" smtClean="0"/>
              <a:t>‹#›</a:t>
            </a:fld>
            <a:endParaRPr lang="en-CA"/>
          </a:p>
        </p:txBody>
      </p:sp>
    </p:spTree>
    <p:extLst>
      <p:ext uri="{BB962C8B-B14F-4D97-AF65-F5344CB8AC3E}">
        <p14:creationId xmlns:p14="http://schemas.microsoft.com/office/powerpoint/2010/main" val="1397575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F0E14F-83BC-4483-B3DF-7E25C057759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929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err="1">
                <a:solidFill>
                  <a:schemeClr val="tx1"/>
                </a:solidFill>
                <a:effectLst/>
                <a:latin typeface="+mn-lt"/>
                <a:ea typeface="+mn-ea"/>
                <a:cs typeface="+mn-cs"/>
              </a:rPr>
              <a:t>Shé:kòn</a:t>
            </a:r>
            <a:r>
              <a:rPr lang="en-CA" sz="1200" b="1" kern="1200" dirty="0">
                <a:solidFill>
                  <a:schemeClr val="tx1"/>
                </a:solidFill>
                <a:effectLst/>
                <a:latin typeface="+mn-lt"/>
                <a:ea typeface="+mn-ea"/>
                <a:cs typeface="+mn-cs"/>
              </a:rPr>
              <a:t>, Oh nahò:ten Véro Mageau-Gachignac, Kanien’kehà:ká Mohawk </a:t>
            </a:r>
            <a:r>
              <a:rPr lang="en-CA" sz="1200" b="1" kern="1200" dirty="0" err="1">
                <a:solidFill>
                  <a:schemeClr val="tx1"/>
                </a:solidFill>
                <a:effectLst/>
                <a:latin typeface="+mn-lt"/>
                <a:ea typeface="+mn-ea"/>
                <a:cs typeface="+mn-cs"/>
              </a:rPr>
              <a:t>Tsi</a:t>
            </a:r>
            <a:r>
              <a:rPr lang="en-CA" sz="1200" b="1" kern="1200" dirty="0">
                <a:solidFill>
                  <a:schemeClr val="tx1"/>
                </a:solidFill>
                <a:effectLst/>
                <a:latin typeface="+mn-lt"/>
                <a:ea typeface="+mn-ea"/>
                <a:cs typeface="+mn-cs"/>
              </a:rPr>
              <a:t> Thontia’taró:roks Kanehsatà:ke Oka (QC), Watk wanon hwerá:ton. </a:t>
            </a:r>
            <a:r>
              <a:rPr lang="fr-CA" sz="1200" kern="1200" dirty="0">
                <a:solidFill>
                  <a:schemeClr val="tx1"/>
                </a:solidFill>
                <a:effectLst/>
                <a:latin typeface="+mn-lt"/>
                <a:ea typeface="+mn-ea"/>
                <a:cs typeface="+mn-cs"/>
              </a:rPr>
              <a:t>Bonjour/Hi. </a:t>
            </a:r>
            <a:r>
              <a:rPr lang="fr-CA" sz="1200" kern="1200" dirty="0" err="1">
                <a:solidFill>
                  <a:schemeClr val="tx1"/>
                </a:solidFill>
                <a:effectLst/>
                <a:latin typeface="+mn-lt"/>
                <a:ea typeface="+mn-ea"/>
                <a:cs typeface="+mn-cs"/>
              </a:rPr>
              <a:t>My</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name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is</a:t>
            </a:r>
            <a:r>
              <a:rPr lang="fr-CA" sz="1200" kern="1200" dirty="0">
                <a:solidFill>
                  <a:schemeClr val="tx1"/>
                </a:solidFill>
                <a:effectLst/>
                <a:latin typeface="+mn-lt"/>
                <a:ea typeface="+mn-ea"/>
                <a:cs typeface="+mn-cs"/>
              </a:rPr>
              <a:t> Véro Mageau-Gachignac, </a:t>
            </a:r>
            <a:r>
              <a:rPr lang="en-CA" dirty="0" err="1"/>
              <a:t>Kanienkeha:kà</a:t>
            </a:r>
            <a:r>
              <a:rPr lang="en-CA" dirty="0"/>
              <a:t> from the Mohawk Community of Kanesatake (Oka, QC). I am an HR Advisor at the Public Service Commission and also the lead of the Indigenous Student Employment Opportunity (ISEO). </a:t>
            </a:r>
            <a:r>
              <a:rPr lang="en-CA"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I would like to share a bit of my story and how I got here. My entry into the public service was through the Federal Student Working Experience Program (FSWEP) as I had self declared as an Indigenous woman, I was blessed to have the opportunity to join ISEO which was a pilot back in 2016. Most of the students that I  met during the summer of  2016 are still my colleagues today. Our team are all Indigenous woman from various </a:t>
            </a:r>
            <a:r>
              <a:rPr lang="en-CA" b="0" baseline="0" dirty="0"/>
              <a:t>communities such as</a:t>
            </a:r>
            <a:r>
              <a:rPr lang="fr-CA" sz="1200" b="0" kern="1200" dirty="0">
                <a:solidFill>
                  <a:schemeClr val="tx1"/>
                </a:solidFill>
                <a:effectLst/>
                <a:latin typeface="+mn-lt"/>
                <a:ea typeface="+mn-ea"/>
                <a:cs typeface="+mn-cs"/>
              </a:rPr>
              <a:t> Huron-Wendat </a:t>
            </a:r>
            <a:r>
              <a:rPr lang="fr-CA" sz="1200" b="0" kern="1200" dirty="0" err="1">
                <a:solidFill>
                  <a:schemeClr val="tx1"/>
                </a:solidFill>
                <a:effectLst/>
                <a:latin typeface="+mn-lt"/>
                <a:ea typeface="+mn-ea"/>
                <a:cs typeface="+mn-cs"/>
              </a:rPr>
              <a:t>from</a:t>
            </a:r>
            <a:r>
              <a:rPr lang="fr-CA" sz="1200" b="0" kern="1200" dirty="0">
                <a:solidFill>
                  <a:schemeClr val="tx1"/>
                </a:solidFill>
                <a:effectLst/>
                <a:latin typeface="+mn-lt"/>
                <a:ea typeface="+mn-ea"/>
                <a:cs typeface="+mn-cs"/>
              </a:rPr>
              <a:t> </a:t>
            </a:r>
            <a:r>
              <a:rPr lang="fr-CA" sz="1200" b="0" kern="1200" dirty="0" err="1">
                <a:solidFill>
                  <a:schemeClr val="tx1"/>
                </a:solidFill>
                <a:effectLst/>
                <a:latin typeface="+mn-lt"/>
                <a:ea typeface="+mn-ea"/>
                <a:cs typeface="+mn-cs"/>
              </a:rPr>
              <a:t>Wendake</a:t>
            </a:r>
            <a:r>
              <a:rPr lang="fr-CA" sz="1200" b="0" kern="1200" dirty="0">
                <a:solidFill>
                  <a:schemeClr val="tx1"/>
                </a:solidFill>
                <a:effectLst/>
                <a:latin typeface="+mn-lt"/>
                <a:ea typeface="+mn-ea"/>
                <a:cs typeface="+mn-cs"/>
              </a:rPr>
              <a:t>, </a:t>
            </a:r>
            <a:r>
              <a:rPr lang="en-CA" sz="1200" b="0" kern="1200" dirty="0">
                <a:solidFill>
                  <a:schemeClr val="tx1"/>
                </a:solidFill>
                <a:effectLst/>
                <a:latin typeface="+mn-lt"/>
                <a:ea typeface="+mn-ea"/>
                <a:cs typeface="+mn-cs"/>
              </a:rPr>
              <a:t>Mi'kmaq from the Acadia band in NS, </a:t>
            </a:r>
            <a:r>
              <a:rPr lang="en-CA" sz="1200" b="0" kern="1200" dirty="0" err="1">
                <a:solidFill>
                  <a:schemeClr val="tx1"/>
                </a:solidFill>
                <a:effectLst/>
                <a:latin typeface="+mn-lt"/>
                <a:ea typeface="+mn-ea"/>
                <a:cs typeface="+mn-cs"/>
              </a:rPr>
              <a:t>Glooscap</a:t>
            </a:r>
            <a:r>
              <a:rPr lang="en-CA" sz="1200" b="0" kern="1200" dirty="0">
                <a:solidFill>
                  <a:schemeClr val="tx1"/>
                </a:solidFill>
                <a:effectLst/>
                <a:latin typeface="+mn-lt"/>
                <a:ea typeface="+mn-ea"/>
                <a:cs typeface="+mn-cs"/>
              </a:rPr>
              <a:t> First Nations in Hantsport Nova Scotia and </a:t>
            </a:r>
            <a:r>
              <a:rPr lang="en-CA" sz="1800" dirty="0">
                <a:effectLst/>
                <a:latin typeface="Calibri Light" panose="020F0302020204030204" pitchFamily="34" charset="0"/>
                <a:ea typeface="Calibri" panose="020F0502020204030204" pitchFamily="34" charset="0"/>
              </a:rPr>
              <a:t>Nisga’a Nation </a:t>
            </a:r>
            <a:endParaRPr lang="en-CA"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So… While I was a full time student at the Telfer School of Management I decided to apply to the FSWEP program and I got a job opportunity with Finance Canada. After gaining more work experience and graduating, my mentor,  that I’ve kept in contact with since my first day, (mentorship &amp; networking is key) ask me if I would like to joined her team at Natural Resources Canada, which I accepted as a full time position (which is called  </a:t>
            </a:r>
            <a:r>
              <a:rPr lang="en-CA" b="1" baseline="0" dirty="0"/>
              <a:t>bridging</a:t>
            </a:r>
            <a:r>
              <a:rPr lang="en-CA" baseline="0" dirty="0"/>
              <a:t>). Then a colleague that I had met  in the ISEO 2016 cohort asks me if I would be interested to join her team as the lead of the 2022 Indigenous Student Employment Opportunity (ISEO) programming? I  accepted without hesitation. All that to say that getting involved in multiple activities not only during summer but all year-long, finding a mentor, and continuing to  network with ISEO members helped me to build a strong network, improve my communication skills , and most of all, to be able to give back to communities.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F0E14F-83BC-4483-B3DF-7E25C057759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6521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ISEO celebrates its 6</a:t>
            </a:r>
            <a:r>
              <a:rPr lang="en-CA" baseline="30000" dirty="0"/>
              <a:t>th</a:t>
            </a:r>
            <a:r>
              <a:rPr lang="en-CA" dirty="0"/>
              <a:t> year of involvement</a:t>
            </a:r>
            <a:r>
              <a:rPr lang="en-CA" baseline="0" dirty="0"/>
              <a:t> &amp; engagement with Indigenous students to gain meaningful work experience within the federal public service. </a:t>
            </a:r>
            <a:r>
              <a:rPr lang="fr-FR" b="1" baseline="0" dirty="0"/>
              <a:t>L’OEÉA célèbre sa 6e année de soutien et d’engagement auprès des étudiants autochtones afin qu’ils puissent acquérir une expérience de travail significative au sein la fonction publique fédérale. </a:t>
            </a:r>
            <a:r>
              <a:rPr lang="en-CA" baseline="0" dirty="0"/>
              <a:t>We are a year-round program which means that you can apply to ISEO anytime through the Federal Student Working Experience Program (FSWEP) On-going student recruitment inventory. </a:t>
            </a:r>
            <a:r>
              <a:rPr lang="fr-CA" b="1" baseline="0" dirty="0"/>
              <a:t>Le programme OEÉA est ouvert tout au long de l’année</a:t>
            </a:r>
            <a:r>
              <a:rPr lang="fr-CA" baseline="0" dirty="0"/>
              <a:t>, </a:t>
            </a:r>
            <a:r>
              <a:rPr lang="fr-CA" b="1" baseline="0" dirty="0"/>
              <a:t>ce qui signifie que vous pouvez postuler à tout moment par le biais de l'inventaire permanent de recrutement d'étudiants du Programme fédéral expérience travail étudiant (FSWEP)</a:t>
            </a:r>
          </a:p>
          <a:p>
            <a:endParaRPr lang="en-CA" baseline="0" dirty="0"/>
          </a:p>
          <a:p>
            <a:endParaRPr lang="en-CA" dirty="0"/>
          </a:p>
        </p:txBody>
      </p:sp>
      <p:sp>
        <p:nvSpPr>
          <p:cNvPr id="4" name="Slide Number Placeholder 3"/>
          <p:cNvSpPr>
            <a:spLocks noGrp="1"/>
          </p:cNvSpPr>
          <p:nvPr>
            <p:ph type="sldNum" sz="quarter" idx="5"/>
          </p:nvPr>
        </p:nvSpPr>
        <p:spPr/>
        <p:txBody>
          <a:bodyPr/>
          <a:lstStyle/>
          <a:p>
            <a:fld id="{26527A51-F9FD-4D9E-B420-126C00800768}" type="slidenum">
              <a:rPr lang="en-CA" smtClean="0"/>
              <a:t>3</a:t>
            </a:fld>
            <a:endParaRPr lang="en-CA"/>
          </a:p>
        </p:txBody>
      </p:sp>
    </p:spTree>
    <p:extLst>
      <p:ext uri="{BB962C8B-B14F-4D97-AF65-F5344CB8AC3E}">
        <p14:creationId xmlns:p14="http://schemas.microsoft.com/office/powerpoint/2010/main" val="3818295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is</a:t>
            </a:r>
            <a:r>
              <a:rPr lang="en-CA" baseline="0" dirty="0"/>
              <a:t> the exciting part and what everyone wants to know, Our events! </a:t>
            </a:r>
            <a:r>
              <a:rPr lang="fr-FR" b="1" baseline="0" dirty="0"/>
              <a:t>Voici maintenant la partie passionnante et dont je pense tous voulez savoir, nos événements! </a:t>
            </a:r>
            <a:r>
              <a:rPr lang="en-CA" baseline="0" dirty="0"/>
              <a:t>We have planned a lot this year and again, it will all be conducted virtually so you can connect from anywhere. All of these events are listed on our GCPédia and </a:t>
            </a:r>
            <a:r>
              <a:rPr lang="en-CA" baseline="0" dirty="0" err="1"/>
              <a:t>GCCollab</a:t>
            </a:r>
            <a:r>
              <a:rPr lang="en-CA" baseline="0" dirty="0"/>
              <a:t>, which I have linked in slide 7. It is important that you check your email daily as we send MS Teams invites for all of our events. </a:t>
            </a:r>
            <a:r>
              <a:rPr lang="en-CA" b="1" baseline="0" dirty="0" err="1"/>
              <a:t>Cette</a:t>
            </a:r>
            <a:r>
              <a:rPr lang="en-CA" b="1" baseline="0" dirty="0"/>
              <a:t> </a:t>
            </a:r>
            <a:r>
              <a:rPr lang="en-CA" b="1" baseline="0" dirty="0" err="1"/>
              <a:t>année</a:t>
            </a:r>
            <a:r>
              <a:rPr lang="en-CA" b="1" baseline="0" dirty="0"/>
              <a:t> encore, nous </a:t>
            </a:r>
            <a:r>
              <a:rPr lang="en-CA" b="1" baseline="0" dirty="0" err="1"/>
              <a:t>avons</a:t>
            </a:r>
            <a:r>
              <a:rPr lang="en-CA" b="1" baseline="0" dirty="0"/>
              <a:t> </a:t>
            </a:r>
            <a:r>
              <a:rPr lang="en-CA" b="1" baseline="0" dirty="0" err="1"/>
              <a:t>prévu</a:t>
            </a:r>
            <a:r>
              <a:rPr lang="en-CA" b="1" baseline="0" dirty="0"/>
              <a:t> </a:t>
            </a:r>
            <a:r>
              <a:rPr lang="en-CA" b="1" baseline="0" dirty="0" err="1"/>
              <a:t>plusieurs</a:t>
            </a:r>
            <a:r>
              <a:rPr lang="en-CA" b="1" baseline="0" dirty="0"/>
              <a:t> </a:t>
            </a:r>
            <a:r>
              <a:rPr lang="en-CA" b="1" baseline="0" dirty="0" err="1"/>
              <a:t>activités</a:t>
            </a:r>
            <a:r>
              <a:rPr lang="en-CA" b="1" baseline="0" dirty="0"/>
              <a:t> qui se </a:t>
            </a:r>
            <a:r>
              <a:rPr lang="en-CA" b="1" baseline="0" dirty="0" err="1"/>
              <a:t>fera</a:t>
            </a:r>
            <a:r>
              <a:rPr lang="en-CA" b="1" baseline="0" dirty="0"/>
              <a:t> </a:t>
            </a:r>
            <a:r>
              <a:rPr lang="en-CA" b="1" baseline="0" dirty="0" err="1"/>
              <a:t>virtuellement</a:t>
            </a:r>
            <a:r>
              <a:rPr lang="en-CA" b="1" baseline="0" dirty="0"/>
              <a:t> et </a:t>
            </a:r>
            <a:r>
              <a:rPr lang="en-CA" b="1" baseline="0" dirty="0" err="1"/>
              <a:t>donc</a:t>
            </a:r>
            <a:r>
              <a:rPr lang="en-CA" b="1" baseline="0" dirty="0"/>
              <a:t> </a:t>
            </a:r>
            <a:r>
              <a:rPr lang="en-CA" b="1" baseline="0" dirty="0" err="1"/>
              <a:t>vous</a:t>
            </a:r>
            <a:r>
              <a:rPr lang="en-CA" b="1" baseline="0" dirty="0"/>
              <a:t> </a:t>
            </a:r>
            <a:r>
              <a:rPr lang="en-CA" b="1" baseline="0" dirty="0" err="1"/>
              <a:t>pouvez</a:t>
            </a:r>
            <a:r>
              <a:rPr lang="en-CA" b="1" baseline="0" dirty="0"/>
              <a:t> </a:t>
            </a:r>
            <a:r>
              <a:rPr lang="en-CA" b="1" baseline="0" dirty="0" err="1"/>
              <a:t>vous</a:t>
            </a:r>
            <a:r>
              <a:rPr lang="en-CA" b="1" baseline="0" dirty="0"/>
              <a:t> connecter </a:t>
            </a:r>
            <a:r>
              <a:rPr lang="en-CA" b="1" baseline="0" dirty="0" err="1"/>
              <a:t>ou</a:t>
            </a:r>
            <a:r>
              <a:rPr lang="en-CA" b="1" baseline="0" dirty="0"/>
              <a:t> </a:t>
            </a:r>
            <a:r>
              <a:rPr lang="en-CA" b="1" baseline="0" dirty="0" err="1"/>
              <a:t>vous</a:t>
            </a:r>
            <a:r>
              <a:rPr lang="en-CA" b="1" baseline="0" dirty="0"/>
              <a:t> </a:t>
            </a:r>
            <a:r>
              <a:rPr lang="en-CA" b="1" baseline="0" dirty="0" err="1"/>
              <a:t>voulez</a:t>
            </a:r>
            <a:r>
              <a:rPr lang="en-CA" b="1" baseline="0" dirty="0"/>
              <a:t>. </a:t>
            </a:r>
            <a:r>
              <a:rPr lang="en-CA" b="1" baseline="0" dirty="0" err="1"/>
              <a:t>Tous</a:t>
            </a:r>
            <a:r>
              <a:rPr lang="en-CA" b="1" baseline="0" dirty="0"/>
              <a:t> les </a:t>
            </a:r>
            <a:r>
              <a:rPr lang="en-CA" b="1" baseline="0" dirty="0" err="1"/>
              <a:t>événements</a:t>
            </a:r>
            <a:r>
              <a:rPr lang="en-CA" b="1" baseline="0" dirty="0"/>
              <a:t> </a:t>
            </a:r>
            <a:r>
              <a:rPr lang="en-CA" b="1" baseline="0" dirty="0" err="1"/>
              <a:t>sont</a:t>
            </a:r>
            <a:r>
              <a:rPr lang="en-CA" b="1" baseline="0" dirty="0"/>
              <a:t> </a:t>
            </a:r>
            <a:r>
              <a:rPr lang="en-CA" b="1" baseline="0" dirty="0" err="1"/>
              <a:t>affichés</a:t>
            </a:r>
            <a:r>
              <a:rPr lang="en-CA" b="1" baseline="0" dirty="0"/>
              <a:t> sur </a:t>
            </a:r>
            <a:r>
              <a:rPr lang="en-CA" b="1" baseline="0" dirty="0" err="1"/>
              <a:t>nos</a:t>
            </a:r>
            <a:r>
              <a:rPr lang="en-CA" b="1" baseline="0" dirty="0"/>
              <a:t> pages GCPédia et GCCollab. Il </a:t>
            </a:r>
            <a:r>
              <a:rPr lang="en-CA" b="1" baseline="0" dirty="0" err="1"/>
              <a:t>est</a:t>
            </a:r>
            <a:r>
              <a:rPr lang="en-CA" b="1" baseline="0" dirty="0"/>
              <a:t> important de consulter </a:t>
            </a:r>
            <a:r>
              <a:rPr lang="en-CA" b="1" baseline="0" dirty="0" err="1"/>
              <a:t>vos</a:t>
            </a:r>
            <a:r>
              <a:rPr lang="en-CA" b="1" baseline="0" dirty="0"/>
              <a:t> courriels </a:t>
            </a:r>
            <a:r>
              <a:rPr lang="en-CA" b="1" baseline="0" dirty="0" err="1"/>
              <a:t>quotidiennement</a:t>
            </a:r>
            <a:r>
              <a:rPr lang="en-CA" b="1" baseline="0" dirty="0"/>
              <a:t> </a:t>
            </a:r>
            <a:r>
              <a:rPr lang="en-CA" b="1" baseline="0" dirty="0" err="1"/>
              <a:t>puis</a:t>
            </a:r>
            <a:r>
              <a:rPr lang="en-CA" b="1" baseline="0" dirty="0"/>
              <a:t> que nous </a:t>
            </a:r>
            <a:r>
              <a:rPr lang="en-CA" b="1" baseline="0" dirty="0" err="1"/>
              <a:t>envoyons</a:t>
            </a:r>
            <a:r>
              <a:rPr lang="en-CA" b="1" baseline="0" dirty="0"/>
              <a:t> </a:t>
            </a:r>
            <a:r>
              <a:rPr lang="en-CA" b="1" baseline="0" dirty="0" err="1"/>
              <a:t>toutes</a:t>
            </a:r>
            <a:r>
              <a:rPr lang="en-CA" b="1" baseline="0" dirty="0"/>
              <a:t> </a:t>
            </a:r>
            <a:r>
              <a:rPr lang="en-CA" b="1" baseline="0" dirty="0" err="1"/>
              <a:t>nos</a:t>
            </a:r>
            <a:r>
              <a:rPr lang="en-CA" b="1" baseline="0" dirty="0"/>
              <a:t> invitations </a:t>
            </a:r>
            <a:r>
              <a:rPr lang="en-CA" b="1" baseline="0" dirty="0" err="1"/>
              <a:t>MSTeams</a:t>
            </a:r>
            <a:r>
              <a:rPr lang="en-CA" b="1" baseline="0" dirty="0"/>
              <a:t> via courriels.</a:t>
            </a:r>
          </a:p>
          <a:p>
            <a:endParaRPr lang="en-CA" baseline="0" dirty="0"/>
          </a:p>
          <a:p>
            <a:r>
              <a:rPr lang="en-CA" baseline="0" dirty="0"/>
              <a:t>In 1 week, we have another awesome event, the ISEO National </a:t>
            </a:r>
            <a:r>
              <a:rPr lang="en-CA" baseline="0" dirty="0" err="1"/>
              <a:t>KickOff</a:t>
            </a:r>
            <a:r>
              <a:rPr lang="en-CA" baseline="0" dirty="0"/>
              <a:t> Event on June 15. This activity will be an opportunity for you to learn more about our stunning </a:t>
            </a:r>
            <a:r>
              <a:rPr lang="en-CA" baseline="0" dirty="0" err="1"/>
              <a:t>programation</a:t>
            </a:r>
            <a:r>
              <a:rPr lang="en-CA" baseline="0" dirty="0"/>
              <a:t>. Make sure to write these dates down</a:t>
            </a:r>
            <a:r>
              <a:rPr lang="en-CA" b="1" baseline="0" dirty="0"/>
              <a:t>. </a:t>
            </a:r>
            <a:r>
              <a:rPr lang="fr-CA" b="1" baseline="0" dirty="0"/>
              <a:t>Dans une semaine, nous aurons un autre événement formidable, l’événement de bienvenue nationale de l’OEÉA. Cette activité sera l'occasion pour vous d'en apprendre davantage sur notre programmation. Assurez-vous de noter ces dates importantes.</a:t>
            </a:r>
          </a:p>
          <a:p>
            <a:endParaRPr lang="fr-CA"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F0E14F-83BC-4483-B3DF-7E25C057759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356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I would like to invite you to join us so that you can stay connected to everything that is going on with events, learning sessions, podcasts, tips and tricks, job opportunities and much more. </a:t>
            </a:r>
            <a:r>
              <a:rPr lang="fr-FR" b="1" dirty="0"/>
              <a:t>J’aimerais vous inviter à vous joindre à nous afin que vous puissiez rester branché sur tout ce qui se passe tant pour les événements que pour les sessions d’apprentissages, les baladodiffusions, trucs et astuces, occasions d’emploi et bien plus encore</a:t>
            </a:r>
            <a:r>
              <a:rPr lang="fr-FR" dirty="0"/>
              <a:t>.</a:t>
            </a:r>
            <a:endParaRPr lang="en-CA" dirty="0"/>
          </a:p>
          <a:p>
            <a:endParaRPr lang="en-CA" baseline="0" dirty="0"/>
          </a:p>
          <a:p>
            <a:r>
              <a:rPr lang="en-CA" baseline="0" dirty="0"/>
              <a:t>NISC </a:t>
            </a:r>
            <a:r>
              <a:rPr lang="en-CA" b="0" i="0" dirty="0">
                <a:solidFill>
                  <a:srgbClr val="050505"/>
                </a:solidFill>
                <a:effectLst/>
                <a:latin typeface="Segoe UI Historic" panose="020B0502040204020203" pitchFamily="34" charset="0"/>
              </a:rPr>
              <a:t>was founded by Indigenous students for Indigenous students who are currently, have previously, or are interested in working for the Government of Canada. This is an extra space for networking, resources, support, and collaboration. </a:t>
            </a:r>
            <a:r>
              <a:rPr lang="fr-FR" b="1" i="0" dirty="0">
                <a:solidFill>
                  <a:srgbClr val="050505"/>
                </a:solidFill>
                <a:effectLst/>
                <a:latin typeface="Segoe UI Historic" panose="020B0502040204020203" pitchFamily="34" charset="0"/>
              </a:rPr>
              <a:t>CNEA a été fondé par des étudiants autochtones pour des étudiants autochtones qui travaillent actuellement, ont déjà travaillé ou sont intéressés à travailler pour le gouvernement du Canada. Il s'agit d'un espace supplémentaire pour le réseautage, les ressources, le soutien et la collaboration</a:t>
            </a:r>
            <a:r>
              <a:rPr lang="fr-FR" b="0" i="0" dirty="0">
                <a:solidFill>
                  <a:srgbClr val="050505"/>
                </a:solidFill>
                <a:effectLst/>
                <a:latin typeface="Segoe UI Historic" panose="020B0502040204020203" pitchFamily="34" charset="0"/>
              </a:rPr>
              <a:t>.</a:t>
            </a:r>
            <a:endParaRPr lang="en-CA" baseline="0" dirty="0"/>
          </a:p>
          <a:p>
            <a:endParaRPr lang="en-CA" baseline="0" dirty="0"/>
          </a:p>
          <a:p>
            <a:r>
              <a:rPr lang="en-CA" baseline="0" dirty="0" err="1"/>
              <a:t>GCCollab</a:t>
            </a:r>
            <a:r>
              <a:rPr lang="en-CA" baseline="0" dirty="0"/>
              <a:t> is accessible outside the  GoC while GCPedia is accessible only within the GOC. Intranet. </a:t>
            </a:r>
            <a:r>
              <a:rPr lang="en-CA" b="1" baseline="0" dirty="0"/>
              <a:t>GCCollab </a:t>
            </a:r>
            <a:r>
              <a:rPr lang="en-CA" b="1" baseline="0" dirty="0" err="1"/>
              <a:t>est</a:t>
            </a:r>
            <a:r>
              <a:rPr lang="en-CA" b="1" baseline="0" dirty="0"/>
              <a:t> </a:t>
            </a:r>
            <a:r>
              <a:rPr lang="en-CA" b="1" baseline="0" dirty="0" err="1"/>
              <a:t>une</a:t>
            </a:r>
            <a:r>
              <a:rPr lang="en-CA" b="1" baseline="0" dirty="0"/>
              <a:t> page accessible à </a:t>
            </a:r>
            <a:r>
              <a:rPr lang="en-CA" b="1" baseline="0" dirty="0" err="1"/>
              <a:t>l’extérieur</a:t>
            </a:r>
            <a:r>
              <a:rPr lang="en-CA" b="1" baseline="0" dirty="0"/>
              <a:t> du GoC </a:t>
            </a:r>
            <a:r>
              <a:rPr lang="en-CA" b="1" baseline="0" dirty="0" err="1"/>
              <a:t>tandis</a:t>
            </a:r>
            <a:r>
              <a:rPr lang="en-CA" b="1" baseline="0" dirty="0"/>
              <a:t> que GCPédia </a:t>
            </a:r>
            <a:r>
              <a:rPr lang="en-CA" b="1" baseline="0" dirty="0" err="1"/>
              <a:t>est</a:t>
            </a:r>
            <a:r>
              <a:rPr lang="en-CA" b="1" baseline="0" dirty="0"/>
              <a:t> accessible </a:t>
            </a:r>
            <a:r>
              <a:rPr lang="en-CA" b="1" baseline="0" dirty="0" err="1"/>
              <a:t>uniquement</a:t>
            </a:r>
            <a:r>
              <a:rPr lang="en-CA" b="1" baseline="0" dirty="0"/>
              <a:t> pour les gens </a:t>
            </a:r>
            <a:r>
              <a:rPr lang="en-CA" b="1" baseline="0" dirty="0" err="1"/>
              <a:t>travaillant</a:t>
            </a:r>
            <a:r>
              <a:rPr lang="en-CA" b="1" baseline="0" dirty="0"/>
              <a:t> au GOC</a:t>
            </a:r>
          </a:p>
        </p:txBody>
      </p:sp>
      <p:sp>
        <p:nvSpPr>
          <p:cNvPr id="4" name="Espace réservé du numéro de diapositive 3"/>
          <p:cNvSpPr>
            <a:spLocks noGrp="1"/>
          </p:cNvSpPr>
          <p:nvPr>
            <p:ph type="sldNum" sz="quarter" idx="5"/>
          </p:nvPr>
        </p:nvSpPr>
        <p:spPr/>
        <p:txBody>
          <a:bodyPr/>
          <a:lstStyle/>
          <a:p>
            <a:fld id="{26527A51-F9FD-4D9E-B420-126C00800768}" type="slidenum">
              <a:rPr lang="en-CA" smtClean="0"/>
              <a:t>5</a:t>
            </a:fld>
            <a:endParaRPr lang="en-CA"/>
          </a:p>
        </p:txBody>
      </p:sp>
    </p:spTree>
    <p:extLst>
      <p:ext uri="{BB962C8B-B14F-4D97-AF65-F5344CB8AC3E}">
        <p14:creationId xmlns:p14="http://schemas.microsoft.com/office/powerpoint/2010/main" val="2300631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I covered a lot of information here, if you have questions, you can ask them during the question</a:t>
            </a:r>
            <a:r>
              <a:rPr lang="en-CA" baseline="0" dirty="0"/>
              <a:t> and answer period or if you have questions in the future, reach out to myself at the email address found here!</a:t>
            </a:r>
          </a:p>
          <a:p>
            <a:endParaRPr lang="en-CA" baseline="0" dirty="0"/>
          </a:p>
          <a:p>
            <a:r>
              <a:rPr lang="en-CA" baseline="0" dirty="0"/>
              <a:t>Thank you for being here today and hope to see you at the ISEO National Kick-off Event on June 15. </a:t>
            </a:r>
            <a:r>
              <a:rPr lang="fr-FR" b="1" dirty="0"/>
              <a:t>Merci d’avoir pris le temps d’être ici aujourd'hui et j’espère vous voir à l’événement de bienvenue OEÉA le 15 juin</a:t>
            </a:r>
          </a:p>
          <a:p>
            <a:endParaRPr lang="en-CA" dirty="0"/>
          </a:p>
        </p:txBody>
      </p:sp>
      <p:sp>
        <p:nvSpPr>
          <p:cNvPr id="4" name="Slide Number Placeholder 3"/>
          <p:cNvSpPr>
            <a:spLocks noGrp="1"/>
          </p:cNvSpPr>
          <p:nvPr>
            <p:ph type="sldNum" sz="quarter" idx="5"/>
          </p:nvPr>
        </p:nvSpPr>
        <p:spPr/>
        <p:txBody>
          <a:bodyPr/>
          <a:lstStyle/>
          <a:p>
            <a:fld id="{26527A51-F9FD-4D9E-B420-126C00800768}" type="slidenum">
              <a:rPr lang="en-CA" smtClean="0"/>
              <a:t>6</a:t>
            </a:fld>
            <a:endParaRPr lang="en-CA"/>
          </a:p>
        </p:txBody>
      </p:sp>
    </p:spTree>
    <p:extLst>
      <p:ext uri="{BB962C8B-B14F-4D97-AF65-F5344CB8AC3E}">
        <p14:creationId xmlns:p14="http://schemas.microsoft.com/office/powerpoint/2010/main" val="2962735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Espace réservé du numéro de diapositive 3"/>
          <p:cNvSpPr>
            <a:spLocks noGrp="1"/>
          </p:cNvSpPr>
          <p:nvPr>
            <p:ph type="sldNum" sz="quarter" idx="5"/>
          </p:nvPr>
        </p:nvSpPr>
        <p:spPr/>
        <p:txBody>
          <a:bodyPr/>
          <a:lstStyle/>
          <a:p>
            <a:fld id="{26527A51-F9FD-4D9E-B420-126C00800768}" type="slidenum">
              <a:rPr lang="en-CA" smtClean="0"/>
              <a:t>7</a:t>
            </a:fld>
            <a:endParaRPr lang="en-CA"/>
          </a:p>
        </p:txBody>
      </p:sp>
    </p:spTree>
    <p:extLst>
      <p:ext uri="{BB962C8B-B14F-4D97-AF65-F5344CB8AC3E}">
        <p14:creationId xmlns:p14="http://schemas.microsoft.com/office/powerpoint/2010/main" val="2443582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ge couverture - FR">
    <p:spTree>
      <p:nvGrpSpPr>
        <p:cNvPr id="1" name=""/>
        <p:cNvGrpSpPr/>
        <p:nvPr/>
      </p:nvGrpSpPr>
      <p:grpSpPr>
        <a:xfrm>
          <a:off x="0" y="0"/>
          <a:ext cx="0" cy="0"/>
          <a:chOff x="0" y="0"/>
          <a:chExt cx="0" cy="0"/>
        </a:xfrm>
      </p:grpSpPr>
      <p:sp>
        <p:nvSpPr>
          <p:cNvPr id="2" name="Title 1"/>
          <p:cNvSpPr>
            <a:spLocks noGrp="1"/>
          </p:cNvSpPr>
          <p:nvPr>
            <p:ph type="ctrTitle"/>
          </p:nvPr>
        </p:nvSpPr>
        <p:spPr>
          <a:xfrm>
            <a:off x="1247775" y="1122363"/>
            <a:ext cx="10297766" cy="2387600"/>
          </a:xfrm>
        </p:spPr>
        <p:txBody>
          <a:bodyPr anchor="t"/>
          <a:lstStyle>
            <a:lvl1pPr algn="l">
              <a:defRPr sz="6000"/>
            </a:lvl1pPr>
          </a:lstStyle>
          <a:p>
            <a:r>
              <a:rPr lang="en-US"/>
              <a:t>Click to edit Master title style</a:t>
            </a:r>
            <a:endParaRPr lang="en-CA"/>
          </a:p>
        </p:txBody>
      </p:sp>
      <p:sp>
        <p:nvSpPr>
          <p:cNvPr id="3" name="Subtitle 2"/>
          <p:cNvSpPr>
            <a:spLocks noGrp="1"/>
          </p:cNvSpPr>
          <p:nvPr>
            <p:ph type="subTitle" idx="1"/>
          </p:nvPr>
        </p:nvSpPr>
        <p:spPr>
          <a:xfrm>
            <a:off x="1247775" y="3582988"/>
            <a:ext cx="6362700" cy="13890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18817"/>
            <a:ext cx="12200592" cy="284870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458" y="376654"/>
            <a:ext cx="10899083" cy="360097"/>
          </a:xfrm>
          <a:prstGeom prst="rect">
            <a:avLst/>
          </a:prstGeom>
        </p:spPr>
      </p:pic>
    </p:spTree>
    <p:extLst>
      <p:ext uri="{BB962C8B-B14F-4D97-AF65-F5344CB8AC3E}">
        <p14:creationId xmlns:p14="http://schemas.microsoft.com/office/powerpoint/2010/main" val="2731266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3986652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367358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220643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Cover-Page-EN">
    <p:spTree>
      <p:nvGrpSpPr>
        <p:cNvPr id="1" name=""/>
        <p:cNvGrpSpPr/>
        <p:nvPr/>
      </p:nvGrpSpPr>
      <p:grpSpPr>
        <a:xfrm>
          <a:off x="0" y="0"/>
          <a:ext cx="0" cy="0"/>
          <a:chOff x="0" y="0"/>
          <a:chExt cx="0" cy="0"/>
        </a:xfrm>
      </p:grpSpPr>
      <p:sp>
        <p:nvSpPr>
          <p:cNvPr id="2" name="Title 1"/>
          <p:cNvSpPr>
            <a:spLocks noGrp="1"/>
          </p:cNvSpPr>
          <p:nvPr>
            <p:ph type="ctrTitle"/>
          </p:nvPr>
        </p:nvSpPr>
        <p:spPr>
          <a:xfrm>
            <a:off x="1247775" y="1122363"/>
            <a:ext cx="10297766" cy="2387600"/>
          </a:xfrm>
        </p:spPr>
        <p:txBody>
          <a:bodyPr anchor="t"/>
          <a:lstStyle>
            <a:lvl1pPr algn="l">
              <a:defRPr sz="6000"/>
            </a:lvl1pPr>
          </a:lstStyle>
          <a:p>
            <a:r>
              <a:rPr lang="en-US"/>
              <a:t>Click to edit Master title style</a:t>
            </a:r>
            <a:endParaRPr lang="en-CA"/>
          </a:p>
        </p:txBody>
      </p:sp>
      <p:sp>
        <p:nvSpPr>
          <p:cNvPr id="3" name="Subtitle 2"/>
          <p:cNvSpPr>
            <a:spLocks noGrp="1"/>
          </p:cNvSpPr>
          <p:nvPr>
            <p:ph type="subTitle" idx="1"/>
          </p:nvPr>
        </p:nvSpPr>
        <p:spPr>
          <a:xfrm>
            <a:off x="1247775" y="3582988"/>
            <a:ext cx="6362700" cy="13890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18817"/>
            <a:ext cx="12200592" cy="284870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458" y="377509"/>
            <a:ext cx="10899083" cy="358387"/>
          </a:xfrm>
          <a:prstGeom prst="rect">
            <a:avLst/>
          </a:prstGeom>
        </p:spPr>
      </p:pic>
    </p:spTree>
    <p:extLst>
      <p:ext uri="{BB962C8B-B14F-4D97-AF65-F5344CB8AC3E}">
        <p14:creationId xmlns:p14="http://schemas.microsoft.com/office/powerpoint/2010/main" val="2559113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1207611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671513"/>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355123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3439272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106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106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10782300" y="6418263"/>
            <a:ext cx="1219200" cy="365125"/>
          </a:xfrm>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270943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427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427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1341641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3797913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1897092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9E7B19F-562E-4687-915F-44F4066EA527}" type="slidenum">
              <a:rPr lang="en-CA" smtClean="0"/>
              <a:t>‹#›</a:t>
            </a:fld>
            <a:endParaRPr lang="en-CA"/>
          </a:p>
        </p:txBody>
      </p:sp>
    </p:spTree>
    <p:extLst>
      <p:ext uri="{BB962C8B-B14F-4D97-AF65-F5344CB8AC3E}">
        <p14:creationId xmlns:p14="http://schemas.microsoft.com/office/powerpoint/2010/main" val="1942557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1068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593248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4038600" y="593248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778" y="6025960"/>
            <a:ext cx="12194778" cy="832040"/>
          </a:xfrm>
          <a:prstGeom prst="rect">
            <a:avLst/>
          </a:prstGeom>
        </p:spPr>
      </p:pic>
      <p:sp>
        <p:nvSpPr>
          <p:cNvPr id="6" name="Slide Number Placeholder 5"/>
          <p:cNvSpPr>
            <a:spLocks noGrp="1"/>
          </p:cNvSpPr>
          <p:nvPr>
            <p:ph type="sldNum" sz="quarter" idx="4"/>
          </p:nvPr>
        </p:nvSpPr>
        <p:spPr>
          <a:xfrm>
            <a:off x="10801350" y="6418263"/>
            <a:ext cx="12001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7B19F-562E-4687-915F-44F4066EA527}" type="slidenum">
              <a:rPr lang="en-CA" smtClean="0"/>
              <a:t>‹#›</a:t>
            </a:fld>
            <a:endParaRPr lang="en-CA"/>
          </a:p>
        </p:txBody>
      </p:sp>
    </p:spTree>
    <p:extLst>
      <p:ext uri="{BB962C8B-B14F-4D97-AF65-F5344CB8AC3E}">
        <p14:creationId xmlns:p14="http://schemas.microsoft.com/office/powerpoint/2010/main" val="3155513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facebook.com/groups/nationalindigenousstudentcircle" TargetMode="External"/><Relationship Id="rId7" Type="http://schemas.openxmlformats.org/officeDocument/2006/relationships/hyperlink" Target="https://www.gcpedia.gc.ca/wiki/Page_de_Resources_de_L%E2%80%99Occasion_d%E2%80%99emploi_pour_%C3%A9tudiants_autochtones_du_PFETE"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wiki.gccollab.ca/Page_de_Resources_de_L%E2%80%99Occasion_d%E2%80%99emploi_pour_%C3%A9tudiants_autochtones_du_PFETE" TargetMode="External"/><Relationship Id="rId5" Type="http://schemas.openxmlformats.org/officeDocument/2006/relationships/hyperlink" Target="https://www.gcpedia.gc.ca/wiki/Indigenous_Student_Employment_Opportunity_-_EVENTS" TargetMode="External"/><Relationship Id="rId4" Type="http://schemas.openxmlformats.org/officeDocument/2006/relationships/hyperlink" Target="https://wiki.gccollab.ca/FSWEP%27s_Indigenous_Student_Employment_Opportunity_Resource_Pag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cfp.cea-ace.psc@Canada.ca"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555100"/>
            <a:ext cx="10811861" cy="3286125"/>
          </a:xfrm>
        </p:spPr>
        <p:txBody>
          <a:bodyPr>
            <a:noAutofit/>
          </a:bodyPr>
          <a:lstStyle/>
          <a:p>
            <a:r>
              <a:rPr lang="en-CA" sz="4000" b="1" dirty="0">
                <a:solidFill>
                  <a:schemeClr val="tx1">
                    <a:lumMod val="50000"/>
                  </a:schemeClr>
                </a:solidFill>
              </a:rPr>
              <a:t>Indigenous Student Employment Opportunity (ISEO)</a:t>
            </a:r>
            <a:br>
              <a:rPr lang="en-CA" sz="4000" b="1" dirty="0">
                <a:solidFill>
                  <a:schemeClr val="tx1">
                    <a:lumMod val="50000"/>
                  </a:schemeClr>
                </a:solidFill>
              </a:rPr>
            </a:br>
            <a:br>
              <a:rPr lang="en-CA" sz="4000" b="1" dirty="0">
                <a:solidFill>
                  <a:schemeClr val="tx1">
                    <a:lumMod val="50000"/>
                  </a:schemeClr>
                </a:solidFill>
              </a:rPr>
            </a:br>
            <a:r>
              <a:rPr lang="en-CA" sz="4000" b="1" dirty="0">
                <a:solidFill>
                  <a:schemeClr val="tx1">
                    <a:lumMod val="50000"/>
                  </a:schemeClr>
                </a:solidFill>
              </a:rPr>
              <a:t>Occasion d’emploi pour les </a:t>
            </a:r>
            <a:r>
              <a:rPr lang="en-CA" sz="4000" b="1" dirty="0" err="1">
                <a:solidFill>
                  <a:schemeClr val="tx1">
                    <a:lumMod val="50000"/>
                  </a:schemeClr>
                </a:solidFill>
              </a:rPr>
              <a:t>étudiants</a:t>
            </a:r>
            <a:r>
              <a:rPr lang="en-CA" sz="4000" b="1" dirty="0">
                <a:solidFill>
                  <a:schemeClr val="tx1">
                    <a:lumMod val="50000"/>
                  </a:schemeClr>
                </a:solidFill>
              </a:rPr>
              <a:t> </a:t>
            </a:r>
            <a:r>
              <a:rPr lang="en-CA" sz="4000" b="1" dirty="0" err="1">
                <a:solidFill>
                  <a:schemeClr val="tx1">
                    <a:lumMod val="50000"/>
                  </a:schemeClr>
                </a:solidFill>
              </a:rPr>
              <a:t>autochtones</a:t>
            </a:r>
            <a:r>
              <a:rPr lang="en-CA" sz="4000" b="1" dirty="0">
                <a:solidFill>
                  <a:schemeClr val="tx1">
                    <a:lumMod val="50000"/>
                  </a:schemeClr>
                </a:solidFill>
              </a:rPr>
              <a:t> (OEÉA)</a:t>
            </a:r>
            <a:br>
              <a:rPr lang="en-CA" sz="2800" b="1" dirty="0">
                <a:solidFill>
                  <a:schemeClr val="tx1">
                    <a:lumMod val="50000"/>
                  </a:schemeClr>
                </a:solidFill>
              </a:rPr>
            </a:br>
            <a:br>
              <a:rPr lang="en-CA" sz="1400" b="1" dirty="0">
                <a:solidFill>
                  <a:schemeClr val="tx1">
                    <a:lumMod val="50000"/>
                  </a:schemeClr>
                </a:solidFill>
              </a:rPr>
            </a:br>
            <a:br>
              <a:rPr lang="en-CA" sz="1400" b="1" dirty="0">
                <a:solidFill>
                  <a:schemeClr val="tx1">
                    <a:lumMod val="50000"/>
                  </a:schemeClr>
                </a:solidFill>
              </a:rPr>
            </a:br>
            <a:endParaRPr lang="en-CA" sz="2800" dirty="0">
              <a:solidFill>
                <a:schemeClr val="tx1">
                  <a:lumMod val="50000"/>
                </a:schemeClr>
              </a:solidFill>
            </a:endParaRPr>
          </a:p>
        </p:txBody>
      </p:sp>
    </p:spTree>
    <p:extLst>
      <p:ext uri="{BB962C8B-B14F-4D97-AF65-F5344CB8AC3E}">
        <p14:creationId xmlns:p14="http://schemas.microsoft.com/office/powerpoint/2010/main" val="2811539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8FDBC8-A9D8-45D8-BCAF-C35C81BE5F5C}"/>
              </a:ext>
            </a:extLst>
          </p:cNvPr>
          <p:cNvSpPr>
            <a:spLocks noGrp="1"/>
          </p:cNvSpPr>
          <p:nvPr>
            <p:ph type="title"/>
          </p:nvPr>
        </p:nvSpPr>
        <p:spPr>
          <a:xfrm>
            <a:off x="838200" y="377651"/>
            <a:ext cx="10515600" cy="1325563"/>
          </a:xfrm>
        </p:spPr>
        <p:txBody>
          <a:bodyPr anchor="t">
            <a:noAutofit/>
          </a:bodyPr>
          <a:lstStyle/>
          <a:p>
            <a:pPr algn="ctr"/>
            <a:r>
              <a:rPr lang="fr-CA" sz="3200" b="1" dirty="0">
                <a:solidFill>
                  <a:schemeClr val="tx1">
                    <a:lumMod val="50000"/>
                  </a:schemeClr>
                </a:solidFill>
              </a:rPr>
              <a:t>Indigenous Centre of Expertise (ICoE) </a:t>
            </a:r>
            <a:br>
              <a:rPr lang="fr-CA" sz="3200" b="1" dirty="0">
                <a:solidFill>
                  <a:schemeClr val="tx1">
                    <a:lumMod val="50000"/>
                  </a:schemeClr>
                </a:solidFill>
              </a:rPr>
            </a:br>
            <a:r>
              <a:rPr lang="fr-CA" sz="3200" b="1" dirty="0">
                <a:solidFill>
                  <a:schemeClr val="tx1">
                    <a:lumMod val="50000"/>
                  </a:schemeClr>
                </a:solidFill>
              </a:rPr>
              <a:t> Centre d’expertise autochtone (CEA)</a:t>
            </a:r>
            <a:br>
              <a:rPr lang="en-CA" sz="3200" b="1" dirty="0">
                <a:solidFill>
                  <a:schemeClr val="tx1">
                    <a:lumMod val="50000"/>
                  </a:schemeClr>
                </a:solidFill>
              </a:rPr>
            </a:br>
            <a:endParaRPr lang="en-CA" sz="3200" b="1" dirty="0">
              <a:solidFill>
                <a:schemeClr val="tx1">
                  <a:lumMod val="50000"/>
                </a:schemeClr>
              </a:solidFill>
            </a:endParaRPr>
          </a:p>
        </p:txBody>
      </p:sp>
      <p:pic>
        <p:nvPicPr>
          <p:cNvPr id="21" name="Image 20" descr="Young Indigenous Woman with brown eyes and black hair. Nice beading earings and she's smiling">
            <a:extLst>
              <a:ext uri="{FF2B5EF4-FFF2-40B4-BE49-F238E27FC236}">
                <a16:creationId xmlns:a16="http://schemas.microsoft.com/office/drawing/2014/main" id="{ADC39EE6-56C8-431A-B417-8CB0B01AE3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622" y="1707233"/>
            <a:ext cx="1524967" cy="2726274"/>
          </a:xfrm>
          <a:prstGeom prst="rect">
            <a:avLst/>
          </a:prstGeom>
          <a:ln>
            <a:noFill/>
          </a:ln>
          <a:effectLst>
            <a:outerShdw blurRad="190500" algn="tl" rotWithShape="0">
              <a:srgbClr val="000000">
                <a:alpha val="70000"/>
              </a:srgbClr>
            </a:outerShdw>
          </a:effectLst>
        </p:spPr>
      </p:pic>
      <p:pic>
        <p:nvPicPr>
          <p:cNvPr id="9" name="Picture 8" descr="Young Indigenous woman smiling with long black hair.">
            <a:extLst>
              <a:ext uri="{FF2B5EF4-FFF2-40B4-BE49-F238E27FC236}">
                <a16:creationId xmlns:a16="http://schemas.microsoft.com/office/drawing/2014/main" id="{3C340DF4-0BF6-4CDF-B1CB-A8762687B5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1940" y="1707234"/>
            <a:ext cx="1804884" cy="2701732"/>
          </a:xfrm>
          <a:prstGeom prst="rect">
            <a:avLst/>
          </a:prstGeom>
          <a:ln>
            <a:noFill/>
          </a:ln>
          <a:effectLst>
            <a:outerShdw blurRad="292100" dist="139700" dir="2700000" algn="tl" rotWithShape="0">
              <a:srgbClr val="333333">
                <a:alpha val="65000"/>
              </a:srgbClr>
            </a:outerShdw>
          </a:effectLst>
        </p:spPr>
      </p:pic>
      <p:pic>
        <p:nvPicPr>
          <p:cNvPr id="8" name="Picture 7" descr="Young Indigenous woman with dark purple hair wearing glasses and smiling">
            <a:extLst>
              <a:ext uri="{FF2B5EF4-FFF2-40B4-BE49-F238E27FC236}">
                <a16:creationId xmlns:a16="http://schemas.microsoft.com/office/drawing/2014/main" id="{45543A03-C4D4-4C4A-A205-858EAA3FBE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2764" y="1707233"/>
            <a:ext cx="1674098" cy="2709730"/>
          </a:xfrm>
          <a:prstGeom prst="rect">
            <a:avLst/>
          </a:prstGeom>
          <a:ln>
            <a:noFill/>
          </a:ln>
          <a:effectLst>
            <a:outerShdw blurRad="292100" dist="139700" dir="2700000" algn="tl" rotWithShape="0">
              <a:srgbClr val="333333">
                <a:alpha val="65000"/>
              </a:srgbClr>
            </a:outerShdw>
          </a:effectLst>
        </p:spPr>
      </p:pic>
      <p:pic>
        <p:nvPicPr>
          <p:cNvPr id="10" name="Image 9" descr="Indigenous woman with brown eyes and dark hair mid-shoulder smiling">
            <a:extLst>
              <a:ext uri="{FF2B5EF4-FFF2-40B4-BE49-F238E27FC236}">
                <a16:creationId xmlns:a16="http://schemas.microsoft.com/office/drawing/2014/main" id="{BB052DB4-1D71-4920-9A7B-052CD0D854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7252950" y="2217055"/>
            <a:ext cx="2709729" cy="1674096"/>
          </a:xfrm>
          <a:prstGeom prst="rect">
            <a:avLst/>
          </a:prstGeom>
          <a:ln>
            <a:noFill/>
          </a:ln>
          <a:effectLst>
            <a:outerShdw blurRad="292100" dist="139700" dir="2700000" algn="tl" rotWithShape="0">
              <a:srgbClr val="333333">
                <a:alpha val="65000"/>
              </a:srgbClr>
            </a:outerShdw>
          </a:effectLst>
        </p:spPr>
      </p:pic>
      <p:pic>
        <p:nvPicPr>
          <p:cNvPr id="12" name="Picture 11" descr="Indigenous woman wearing traditional hat of Nisga’a Nation in British Columbia as an active member">
            <a:extLst>
              <a:ext uri="{FF2B5EF4-FFF2-40B4-BE49-F238E27FC236}">
                <a16:creationId xmlns:a16="http://schemas.microsoft.com/office/drawing/2014/main" id="{C66C7468-AD61-4B64-9FE7-F4AA748A05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25511" y="1690687"/>
            <a:ext cx="1891125" cy="2718278"/>
          </a:xfrm>
          <a:prstGeom prst="rect">
            <a:avLst/>
          </a:prstGeom>
          <a:ln>
            <a:noFill/>
          </a:ln>
          <a:effectLst>
            <a:outerShdw blurRad="292100" dist="139700" dir="2700000" algn="tl" rotWithShape="0">
              <a:srgbClr val="333333">
                <a:alpha val="65000"/>
              </a:srgbClr>
            </a:outerShdw>
          </a:effectLst>
        </p:spPr>
      </p:pic>
      <p:sp>
        <p:nvSpPr>
          <p:cNvPr id="11" name="Espace réservé du texte 10">
            <a:extLst>
              <a:ext uri="{FF2B5EF4-FFF2-40B4-BE49-F238E27FC236}">
                <a16:creationId xmlns:a16="http://schemas.microsoft.com/office/drawing/2014/main" id="{898B60FA-B70A-4171-B18B-23AC52F9B8C0}"/>
              </a:ext>
              <a:ext uri="{C183D7F6-B498-43B3-948B-1728B52AA6E4}">
                <adec:decorative xmlns:adec="http://schemas.microsoft.com/office/drawing/2017/decorative" val="1"/>
              </a:ext>
            </a:extLst>
          </p:cNvPr>
          <p:cNvSpPr>
            <a:spLocks noGrp="1"/>
          </p:cNvSpPr>
          <p:nvPr>
            <p:ph idx="1"/>
          </p:nvPr>
        </p:nvSpPr>
        <p:spPr>
          <a:xfrm>
            <a:off x="335136" y="5131040"/>
            <a:ext cx="2402994" cy="786021"/>
          </a:xfrm>
        </p:spPr>
        <p:txBody>
          <a:bodyPr anchor="t">
            <a:normAutofit/>
          </a:bodyPr>
          <a:lstStyle/>
          <a:p>
            <a:pPr marL="0" indent="0">
              <a:buNone/>
            </a:pPr>
            <a:r>
              <a:rPr lang="fr-CA" sz="1800" dirty="0">
                <a:solidFill>
                  <a:schemeClr val="bg2">
                    <a:lumMod val="10000"/>
                  </a:schemeClr>
                </a:solidFill>
              </a:rPr>
              <a:t>Véronic Mageau-</a:t>
            </a:r>
            <a:r>
              <a:rPr lang="fr-CA" sz="1800" dirty="0" err="1">
                <a:solidFill>
                  <a:schemeClr val="bg2">
                    <a:lumMod val="10000"/>
                  </a:schemeClr>
                </a:solidFill>
              </a:rPr>
              <a:t>Gachignac</a:t>
            </a:r>
            <a:endParaRPr lang="en-CA" sz="1400" dirty="0">
              <a:solidFill>
                <a:schemeClr val="bg2">
                  <a:lumMod val="10000"/>
                </a:schemeClr>
              </a:solidFill>
            </a:endParaRPr>
          </a:p>
        </p:txBody>
      </p:sp>
      <p:sp>
        <p:nvSpPr>
          <p:cNvPr id="5" name="ZoneTexte 4">
            <a:extLst>
              <a:ext uri="{FF2B5EF4-FFF2-40B4-BE49-F238E27FC236}">
                <a16:creationId xmlns:a16="http://schemas.microsoft.com/office/drawing/2014/main" id="{A222D131-F7F7-43DA-BDA7-2618CE7AAFA4}"/>
              </a:ext>
              <a:ext uri="{C183D7F6-B498-43B3-948B-1728B52AA6E4}">
                <adec:decorative xmlns:adec="http://schemas.microsoft.com/office/drawing/2017/decorative" val="1"/>
              </a:ext>
            </a:extLst>
          </p:cNvPr>
          <p:cNvSpPr txBox="1"/>
          <p:nvPr/>
        </p:nvSpPr>
        <p:spPr>
          <a:xfrm>
            <a:off x="2738130" y="5147259"/>
            <a:ext cx="3073706" cy="369332"/>
          </a:xfrm>
          <a:prstGeom prst="rect">
            <a:avLst/>
          </a:prstGeom>
          <a:noFill/>
        </p:spPr>
        <p:txBody>
          <a:bodyPr wrap="square" rtlCol="0">
            <a:spAutoFit/>
          </a:bodyPr>
          <a:lstStyle/>
          <a:p>
            <a:r>
              <a:rPr lang="fr-CA" dirty="0">
                <a:solidFill>
                  <a:schemeClr val="bg2">
                    <a:lumMod val="10000"/>
                  </a:schemeClr>
                </a:solidFill>
              </a:rPr>
              <a:t>Samantha Prosper</a:t>
            </a:r>
            <a:endParaRPr lang="en-CA" dirty="0">
              <a:solidFill>
                <a:schemeClr val="bg2">
                  <a:lumMod val="10000"/>
                </a:schemeClr>
              </a:solidFill>
            </a:endParaRPr>
          </a:p>
        </p:txBody>
      </p:sp>
      <p:sp>
        <p:nvSpPr>
          <p:cNvPr id="3" name="ZoneTexte 2">
            <a:extLst>
              <a:ext uri="{FF2B5EF4-FFF2-40B4-BE49-F238E27FC236}">
                <a16:creationId xmlns:a16="http://schemas.microsoft.com/office/drawing/2014/main" id="{79280712-5AAC-4B98-8E47-4E2D63F060A9}"/>
              </a:ext>
              <a:ext uri="{C183D7F6-B498-43B3-948B-1728B52AA6E4}">
                <adec:decorative xmlns:adec="http://schemas.microsoft.com/office/drawing/2017/decorative" val="1"/>
              </a:ext>
            </a:extLst>
          </p:cNvPr>
          <p:cNvSpPr txBox="1"/>
          <p:nvPr/>
        </p:nvSpPr>
        <p:spPr>
          <a:xfrm>
            <a:off x="5496054" y="5147259"/>
            <a:ext cx="2743200" cy="369332"/>
          </a:xfrm>
          <a:prstGeom prst="rect">
            <a:avLst/>
          </a:prstGeom>
          <a:noFill/>
        </p:spPr>
        <p:txBody>
          <a:bodyPr wrap="square" rtlCol="0">
            <a:spAutoFit/>
          </a:bodyPr>
          <a:lstStyle/>
          <a:p>
            <a:r>
              <a:rPr lang="fr-CA" dirty="0">
                <a:solidFill>
                  <a:schemeClr val="bg2">
                    <a:lumMod val="10000"/>
                  </a:schemeClr>
                </a:solidFill>
              </a:rPr>
              <a:t>Karine Picard</a:t>
            </a:r>
            <a:endParaRPr lang="en-CA" dirty="0">
              <a:solidFill>
                <a:schemeClr val="bg2">
                  <a:lumMod val="10000"/>
                </a:schemeClr>
              </a:solidFill>
            </a:endParaRPr>
          </a:p>
        </p:txBody>
      </p:sp>
      <p:sp>
        <p:nvSpPr>
          <p:cNvPr id="6" name="ZoneTexte 5">
            <a:extLst>
              <a:ext uri="{FF2B5EF4-FFF2-40B4-BE49-F238E27FC236}">
                <a16:creationId xmlns:a16="http://schemas.microsoft.com/office/drawing/2014/main" id="{35F3CE7B-19D6-43CD-A78C-E6E15460DB0C}"/>
              </a:ext>
              <a:ext uri="{C183D7F6-B498-43B3-948B-1728B52AA6E4}">
                <adec:decorative xmlns:adec="http://schemas.microsoft.com/office/drawing/2017/decorative" val="1"/>
              </a:ext>
            </a:extLst>
          </p:cNvPr>
          <p:cNvSpPr txBox="1"/>
          <p:nvPr/>
        </p:nvSpPr>
        <p:spPr>
          <a:xfrm>
            <a:off x="7727340" y="5118584"/>
            <a:ext cx="2642968" cy="369332"/>
          </a:xfrm>
          <a:prstGeom prst="rect">
            <a:avLst/>
          </a:prstGeom>
          <a:noFill/>
        </p:spPr>
        <p:txBody>
          <a:bodyPr wrap="square" rtlCol="0">
            <a:spAutoFit/>
          </a:bodyPr>
          <a:lstStyle/>
          <a:p>
            <a:r>
              <a:rPr lang="fr-CA" dirty="0">
                <a:solidFill>
                  <a:schemeClr val="bg2">
                    <a:lumMod val="10000"/>
                  </a:schemeClr>
                </a:solidFill>
              </a:rPr>
              <a:t>Natasha Agnew</a:t>
            </a:r>
            <a:endParaRPr lang="en-CA" dirty="0">
              <a:solidFill>
                <a:schemeClr val="bg2">
                  <a:lumMod val="10000"/>
                </a:schemeClr>
              </a:solidFill>
            </a:endParaRPr>
          </a:p>
        </p:txBody>
      </p:sp>
      <p:sp>
        <p:nvSpPr>
          <p:cNvPr id="13" name="TextBox 12">
            <a:extLst>
              <a:ext uri="{FF2B5EF4-FFF2-40B4-BE49-F238E27FC236}">
                <a16:creationId xmlns:a16="http://schemas.microsoft.com/office/drawing/2014/main" id="{99EED6F3-EF6D-40EB-BF7A-4AB15A66CCEA}"/>
              </a:ext>
              <a:ext uri="{C183D7F6-B498-43B3-948B-1728B52AA6E4}">
                <adec:decorative xmlns:adec="http://schemas.microsoft.com/office/drawing/2017/decorative" val="1"/>
              </a:ext>
            </a:extLst>
          </p:cNvPr>
          <p:cNvSpPr txBox="1"/>
          <p:nvPr/>
        </p:nvSpPr>
        <p:spPr>
          <a:xfrm>
            <a:off x="10051740" y="5089909"/>
            <a:ext cx="1805124" cy="369332"/>
          </a:xfrm>
          <a:prstGeom prst="rect">
            <a:avLst/>
          </a:prstGeom>
          <a:noFill/>
        </p:spPr>
        <p:txBody>
          <a:bodyPr wrap="square" rtlCol="0">
            <a:spAutoFit/>
          </a:bodyPr>
          <a:lstStyle/>
          <a:p>
            <a:r>
              <a:rPr lang="en-CA" dirty="0">
                <a:solidFill>
                  <a:schemeClr val="bg2">
                    <a:lumMod val="10000"/>
                  </a:schemeClr>
                </a:solidFill>
              </a:rPr>
              <a:t>Margaret Patsey</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E7B19F-562E-4687-915F-44F4066EA527}" type="slidenum">
              <a:rPr kumimoji="0" lang="en-CA" sz="1200" b="0" i="0" u="none" strike="noStrike" kern="1200" cap="none" spc="0" normalizeH="0" baseline="0" noProof="0" smtClean="0">
                <a:ln>
                  <a:noFill/>
                </a:ln>
                <a:solidFill>
                  <a:srgbClr val="54575A">
                    <a:tint val="75000"/>
                  </a:srgbClr>
                </a:solidFill>
                <a:effectLst/>
                <a:uLnTx/>
                <a:uFillTx/>
                <a:latin typeface="Segoe UI Semi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srgbClr val="54575A">
                  <a:tint val="75000"/>
                </a:srgbClr>
              </a:solidFill>
              <a:effectLst/>
              <a:uLnTx/>
              <a:uFillTx/>
              <a:latin typeface="Segoe UI Semilight"/>
              <a:ea typeface="+mn-ea"/>
              <a:cs typeface="+mn-cs"/>
            </a:endParaRPr>
          </a:p>
        </p:txBody>
      </p:sp>
    </p:spTree>
    <p:extLst>
      <p:ext uri="{BB962C8B-B14F-4D97-AF65-F5344CB8AC3E}">
        <p14:creationId xmlns:p14="http://schemas.microsoft.com/office/powerpoint/2010/main" val="559834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EFC22E-7FDD-4CE0-A940-13B8967D522C}"/>
              </a:ext>
            </a:extLst>
          </p:cNvPr>
          <p:cNvSpPr>
            <a:spLocks noGrp="1"/>
          </p:cNvSpPr>
          <p:nvPr>
            <p:ph type="title" idx="4294967295"/>
          </p:nvPr>
        </p:nvSpPr>
        <p:spPr>
          <a:xfrm>
            <a:off x="839788" y="1017588"/>
            <a:ext cx="5157787" cy="16938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bg2">
                    <a:lumMod val="10000"/>
                  </a:schemeClr>
                </a:solidFill>
                <a:effectLst/>
                <a:uLnTx/>
                <a:uFillTx/>
                <a:latin typeface="+mn-lt"/>
                <a:ea typeface="+mn-ea"/>
                <a:cs typeface="+mn-cs"/>
              </a:rPr>
              <a:t>What is the Indigenous Student Employment Opportunity (ISEO)? </a:t>
            </a:r>
            <a:endParaRPr kumimoji="0" lang="en-CA"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7">
            <a:extLst>
              <a:ext uri="{FF2B5EF4-FFF2-40B4-BE49-F238E27FC236}">
                <a16:creationId xmlns:a16="http://schemas.microsoft.com/office/drawing/2014/main" id="{056E879C-C283-4372-9093-BD9FB5E526DC}"/>
              </a:ext>
            </a:extLst>
          </p:cNvPr>
          <p:cNvSpPr>
            <a:spLocks noGrp="1"/>
          </p:cNvSpPr>
          <p:nvPr>
            <p:ph sz="half" idx="2"/>
          </p:nvPr>
        </p:nvSpPr>
        <p:spPr/>
        <p:txBody>
          <a:bodyPr>
            <a:normAutofit fontScale="92500"/>
          </a:bodyPr>
          <a:lstStyle/>
          <a:p>
            <a:r>
              <a:rPr lang="en-CA" sz="2800" dirty="0">
                <a:solidFill>
                  <a:schemeClr val="bg2">
                    <a:lumMod val="10000"/>
                  </a:schemeClr>
                </a:solidFill>
              </a:rPr>
              <a:t>ISEO is investing in the Indigenous Student Employment Experience by ensuring that you have exceptional supports and resources that have been designed to be culturally relevant and responsive to your lived realities all year round!</a:t>
            </a:r>
          </a:p>
        </p:txBody>
      </p:sp>
      <p:sp>
        <p:nvSpPr>
          <p:cNvPr id="4" name="Text Placeholder 3">
            <a:extLst>
              <a:ext uri="{FF2B5EF4-FFF2-40B4-BE49-F238E27FC236}">
                <a16:creationId xmlns:a16="http://schemas.microsoft.com/office/drawing/2014/main" id="{4022DE5C-391A-4769-95D8-0C7F47491012}"/>
              </a:ext>
            </a:extLst>
          </p:cNvPr>
          <p:cNvSpPr>
            <a:spLocks noGrp="1"/>
          </p:cNvSpPr>
          <p:nvPr>
            <p:ph type="body" sz="quarter" idx="3"/>
          </p:nvPr>
        </p:nvSpPr>
        <p:spPr>
          <a:xfrm>
            <a:off x="6218237" y="568642"/>
            <a:ext cx="5183188" cy="1693545"/>
          </a:xfrm>
        </p:spPr>
        <p:txBody>
          <a:bodyPr anchor="t">
            <a:normAutofit/>
          </a:bodyPr>
          <a:lstStyle/>
          <a:p>
            <a:br>
              <a:rPr lang="en-US" sz="2800" b="1" dirty="0">
                <a:solidFill>
                  <a:schemeClr val="bg2">
                    <a:lumMod val="10000"/>
                  </a:schemeClr>
                </a:solidFill>
                <a:latin typeface="+mn-lt"/>
              </a:rPr>
            </a:br>
            <a:r>
              <a:rPr lang="en-US" sz="2800" b="1" dirty="0" err="1">
                <a:solidFill>
                  <a:schemeClr val="bg2">
                    <a:lumMod val="10000"/>
                  </a:schemeClr>
                </a:solidFill>
                <a:latin typeface="+mn-lt"/>
              </a:rPr>
              <a:t>Qu’est-ce</a:t>
            </a:r>
            <a:r>
              <a:rPr lang="en-US" sz="2800" b="1" dirty="0">
                <a:solidFill>
                  <a:schemeClr val="bg2">
                    <a:lumMod val="10000"/>
                  </a:schemeClr>
                </a:solidFill>
                <a:latin typeface="+mn-lt"/>
              </a:rPr>
              <a:t> que </a:t>
            </a:r>
            <a:r>
              <a:rPr lang="en-US" sz="2800" b="1" dirty="0" err="1">
                <a:solidFill>
                  <a:schemeClr val="bg2">
                    <a:lumMod val="10000"/>
                  </a:schemeClr>
                </a:solidFill>
                <a:latin typeface="+mn-lt"/>
              </a:rPr>
              <a:t>l’Occasion</a:t>
            </a:r>
            <a:r>
              <a:rPr lang="en-US" sz="2800" b="1" dirty="0">
                <a:solidFill>
                  <a:schemeClr val="bg2">
                    <a:lumMod val="10000"/>
                  </a:schemeClr>
                </a:solidFill>
                <a:latin typeface="+mn-lt"/>
              </a:rPr>
              <a:t> </a:t>
            </a:r>
            <a:r>
              <a:rPr lang="en-US" sz="2800" b="1" dirty="0" err="1">
                <a:solidFill>
                  <a:schemeClr val="bg2">
                    <a:lumMod val="10000"/>
                  </a:schemeClr>
                </a:solidFill>
                <a:latin typeface="+mn-lt"/>
              </a:rPr>
              <a:t>d’Emploi</a:t>
            </a:r>
            <a:r>
              <a:rPr lang="en-US" sz="2800" b="1" dirty="0">
                <a:solidFill>
                  <a:schemeClr val="bg2">
                    <a:lumMod val="10000"/>
                  </a:schemeClr>
                </a:solidFill>
                <a:latin typeface="+mn-lt"/>
              </a:rPr>
              <a:t> pour </a:t>
            </a:r>
            <a:r>
              <a:rPr lang="en-US" sz="2800" b="1" dirty="0" err="1">
                <a:solidFill>
                  <a:schemeClr val="bg2">
                    <a:lumMod val="10000"/>
                  </a:schemeClr>
                </a:solidFill>
                <a:latin typeface="+mn-lt"/>
              </a:rPr>
              <a:t>Étudiants</a:t>
            </a:r>
            <a:r>
              <a:rPr lang="en-US" sz="2800" b="1" dirty="0">
                <a:solidFill>
                  <a:schemeClr val="bg2">
                    <a:lumMod val="10000"/>
                  </a:schemeClr>
                </a:solidFill>
                <a:latin typeface="+mn-lt"/>
              </a:rPr>
              <a:t> Autochtones (OEÉA)?</a:t>
            </a:r>
            <a:endParaRPr lang="en-CA" sz="2800" dirty="0"/>
          </a:p>
        </p:txBody>
      </p:sp>
      <p:sp>
        <p:nvSpPr>
          <p:cNvPr id="9" name="Content Placeholder 8">
            <a:extLst>
              <a:ext uri="{FF2B5EF4-FFF2-40B4-BE49-F238E27FC236}">
                <a16:creationId xmlns:a16="http://schemas.microsoft.com/office/drawing/2014/main" id="{2B07480D-31CA-4480-AABE-A4D15BC2B739}"/>
              </a:ext>
            </a:extLst>
          </p:cNvPr>
          <p:cNvSpPr>
            <a:spLocks noGrp="1"/>
          </p:cNvSpPr>
          <p:nvPr>
            <p:ph sz="quarter" idx="4"/>
          </p:nvPr>
        </p:nvSpPr>
        <p:spPr/>
        <p:txBody>
          <a:bodyPr>
            <a:normAutofit fontScale="92500"/>
          </a:bodyPr>
          <a:lstStyle/>
          <a:p>
            <a:r>
              <a:rPr lang="fr-CA" sz="2800" dirty="0">
                <a:solidFill>
                  <a:schemeClr val="bg2">
                    <a:lumMod val="10000"/>
                  </a:schemeClr>
                </a:solidFill>
              </a:rPr>
              <a:t>L’OEÉA investit dans l'expérience d'emploi des étudiants autochtones en s'assurant que vous bénéficiez, tout au long de l’année, d’un soutien exceptionnel et adéquat ainsi que des ressources culturellement conçues pour vous!</a:t>
            </a:r>
            <a:endParaRPr lang="en-US" sz="2800" dirty="0">
              <a:solidFill>
                <a:schemeClr val="bg2">
                  <a:lumMod val="10000"/>
                </a:schemeClr>
              </a:solidFill>
            </a:endParaRPr>
          </a:p>
        </p:txBody>
      </p:sp>
      <p:sp>
        <p:nvSpPr>
          <p:cNvPr id="7" name="Slide Number Placeholder 6">
            <a:extLst>
              <a:ext uri="{FF2B5EF4-FFF2-40B4-BE49-F238E27FC236}">
                <a16:creationId xmlns:a16="http://schemas.microsoft.com/office/drawing/2014/main" id="{06070FBF-5161-48D6-9850-1256A9203029}"/>
              </a:ext>
            </a:extLst>
          </p:cNvPr>
          <p:cNvSpPr>
            <a:spLocks noGrp="1"/>
          </p:cNvSpPr>
          <p:nvPr>
            <p:ph type="sldNum" sz="quarter" idx="12"/>
          </p:nvPr>
        </p:nvSpPr>
        <p:spPr/>
        <p:txBody>
          <a:bodyPr/>
          <a:lstStyle/>
          <a:p>
            <a:fld id="{C9E7B19F-562E-4687-915F-44F4066EA527}" type="slidenum">
              <a:rPr lang="en-CA" smtClean="0"/>
              <a:t>3</a:t>
            </a:fld>
            <a:endParaRPr lang="en-CA"/>
          </a:p>
        </p:txBody>
      </p:sp>
    </p:spTree>
    <p:extLst>
      <p:ext uri="{BB962C8B-B14F-4D97-AF65-F5344CB8AC3E}">
        <p14:creationId xmlns:p14="http://schemas.microsoft.com/office/powerpoint/2010/main" val="4058068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EF46DCC-B9BA-41DD-88EF-72EF4852629D}"/>
              </a:ext>
            </a:extLst>
          </p:cNvPr>
          <p:cNvSpPr>
            <a:spLocks noGrp="1"/>
          </p:cNvSpPr>
          <p:nvPr>
            <p:ph type="title" idx="4294967295"/>
          </p:nvPr>
        </p:nvSpPr>
        <p:spPr>
          <a:xfrm>
            <a:off x="190501" y="60158"/>
            <a:ext cx="5157787" cy="8239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1" i="0" u="none" strike="noStrike" kern="1200" cap="none" spc="0" normalizeH="0" baseline="0" noProof="0" dirty="0">
                <a:ln>
                  <a:noFill/>
                </a:ln>
                <a:solidFill>
                  <a:schemeClr val="bg2">
                    <a:lumMod val="10000"/>
                  </a:schemeClr>
                </a:solidFill>
                <a:effectLst/>
                <a:uLnTx/>
                <a:uFillTx/>
                <a:latin typeface="+mn-lt"/>
                <a:ea typeface="+mn-ea"/>
                <a:cs typeface="+mn-cs"/>
              </a:rPr>
              <a:t>Events for summer 2022</a:t>
            </a:r>
          </a:p>
        </p:txBody>
      </p:sp>
      <p:sp>
        <p:nvSpPr>
          <p:cNvPr id="6" name="Espace réservé du contenu 5">
            <a:extLst>
              <a:ext uri="{FF2B5EF4-FFF2-40B4-BE49-F238E27FC236}">
                <a16:creationId xmlns:a16="http://schemas.microsoft.com/office/drawing/2014/main" id="{DE4337EE-9A84-436E-BB0A-98C06FCB5B3A}"/>
              </a:ext>
            </a:extLst>
          </p:cNvPr>
          <p:cNvSpPr>
            <a:spLocks noGrp="1"/>
          </p:cNvSpPr>
          <p:nvPr>
            <p:ph sz="half" idx="2"/>
          </p:nvPr>
        </p:nvSpPr>
        <p:spPr>
          <a:xfrm>
            <a:off x="190501" y="828737"/>
            <a:ext cx="5613400" cy="5772088"/>
          </a:xfrm>
        </p:spPr>
        <p:txBody>
          <a:bodyPr>
            <a:normAutofit fontScale="85000" lnSpcReduction="10000"/>
          </a:bodyPr>
          <a:lstStyle/>
          <a:p>
            <a:r>
              <a:rPr lang="en-CA" sz="2000" b="1" dirty="0">
                <a:solidFill>
                  <a:schemeClr val="bg2">
                    <a:lumMod val="10000"/>
                  </a:schemeClr>
                </a:solidFill>
                <a:latin typeface="Arial" panose="020B0604020202020204" pitchFamily="34" charset="0"/>
                <a:cs typeface="Arial" panose="020B0604020202020204" pitchFamily="34" charset="0"/>
              </a:rPr>
              <a:t>National Welcoming Event</a:t>
            </a:r>
          </a:p>
          <a:p>
            <a:pPr lvl="1"/>
            <a:r>
              <a:rPr lang="en-CA" sz="1800" dirty="0">
                <a:solidFill>
                  <a:schemeClr val="bg2">
                    <a:lumMod val="10000"/>
                  </a:schemeClr>
                </a:solidFill>
                <a:latin typeface="Arial" panose="020B0604020202020204" pitchFamily="34" charset="0"/>
                <a:cs typeface="Arial" panose="020B0604020202020204" pitchFamily="34" charset="0"/>
              </a:rPr>
              <a:t>June 15</a:t>
            </a:r>
          </a:p>
          <a:p>
            <a:r>
              <a:rPr lang="en-CA" sz="2000" b="1" dirty="0">
                <a:solidFill>
                  <a:schemeClr val="bg2">
                    <a:lumMod val="10000"/>
                  </a:schemeClr>
                </a:solidFill>
                <a:latin typeface="Arial" panose="020B0604020202020204" pitchFamily="34" charset="0"/>
                <a:cs typeface="Arial" panose="020B0604020202020204" pitchFamily="34" charset="0"/>
              </a:rPr>
              <a:t>Presentation on Indigenous Languages Act</a:t>
            </a:r>
          </a:p>
          <a:p>
            <a:pPr lvl="1"/>
            <a:r>
              <a:rPr lang="en-CA" sz="1800" dirty="0">
                <a:solidFill>
                  <a:schemeClr val="bg2">
                    <a:lumMod val="10000"/>
                  </a:schemeClr>
                </a:solidFill>
                <a:latin typeface="Arial" panose="020B0604020202020204" pitchFamily="34" charset="0"/>
                <a:cs typeface="Arial" panose="020B0604020202020204" pitchFamily="34" charset="0"/>
              </a:rPr>
              <a:t>June 30</a:t>
            </a:r>
          </a:p>
          <a:p>
            <a:r>
              <a:rPr lang="en-CA" sz="2000" b="1" dirty="0">
                <a:solidFill>
                  <a:schemeClr val="bg2">
                    <a:lumMod val="10000"/>
                  </a:schemeClr>
                </a:solidFill>
                <a:latin typeface="Arial" panose="020B0604020202020204" pitchFamily="34" charset="0"/>
                <a:cs typeface="Arial" panose="020B0604020202020204" pitchFamily="34" charset="0"/>
              </a:rPr>
              <a:t>Mentorship Sessions by theme</a:t>
            </a:r>
          </a:p>
          <a:p>
            <a:pPr lvl="1"/>
            <a:r>
              <a:rPr lang="en-CA" sz="1800" dirty="0">
                <a:solidFill>
                  <a:schemeClr val="bg2">
                    <a:lumMod val="10000"/>
                  </a:schemeClr>
                </a:solidFill>
                <a:latin typeface="Arial" panose="020B0604020202020204" pitchFamily="34" charset="0"/>
                <a:cs typeface="Arial" panose="020B0604020202020204" pitchFamily="34" charset="0"/>
              </a:rPr>
              <a:t>June 22 – Policy Analyst (EC)</a:t>
            </a:r>
          </a:p>
          <a:p>
            <a:pPr lvl="1"/>
            <a:r>
              <a:rPr lang="en-CA" sz="1800" dirty="0">
                <a:solidFill>
                  <a:schemeClr val="bg2">
                    <a:lumMod val="10000"/>
                  </a:schemeClr>
                </a:solidFill>
                <a:latin typeface="Arial" panose="020B0604020202020204" pitchFamily="34" charset="0"/>
                <a:cs typeface="Arial" panose="020B0604020202020204" pitchFamily="34" charset="0"/>
              </a:rPr>
              <a:t>July 7  - Science Technology Engineering Maths (STEM)</a:t>
            </a:r>
          </a:p>
          <a:p>
            <a:pPr lvl="1"/>
            <a:r>
              <a:rPr lang="en-CA" sz="1800" dirty="0">
                <a:solidFill>
                  <a:schemeClr val="tx1">
                    <a:lumMod val="50000"/>
                  </a:schemeClr>
                </a:solidFill>
                <a:latin typeface="Arial" panose="020B0604020202020204" pitchFamily="34" charset="0"/>
                <a:cs typeface="Arial" panose="020B0604020202020204" pitchFamily="34" charset="0"/>
              </a:rPr>
              <a:t>July 14 – Human Resource &amp; Comms (PE)</a:t>
            </a:r>
          </a:p>
          <a:p>
            <a:pPr lvl="1"/>
            <a:r>
              <a:rPr lang="en-CA" sz="1800" dirty="0">
                <a:solidFill>
                  <a:schemeClr val="tx1">
                    <a:lumMod val="50000"/>
                  </a:schemeClr>
                </a:solidFill>
                <a:latin typeface="Arial" panose="020B0604020202020204" pitchFamily="34" charset="0"/>
                <a:cs typeface="Arial" panose="020B0604020202020204" pitchFamily="34" charset="0"/>
              </a:rPr>
              <a:t>July 19 – The Importance of honoring your community and staying true to your values while being a federal public servant </a:t>
            </a:r>
          </a:p>
          <a:p>
            <a:pPr lvl="1"/>
            <a:r>
              <a:rPr lang="en-CA" sz="1800" dirty="0">
                <a:solidFill>
                  <a:schemeClr val="tx1">
                    <a:lumMod val="50000"/>
                  </a:schemeClr>
                </a:solidFill>
                <a:latin typeface="Arial" panose="020B0604020202020204" pitchFamily="34" charset="0"/>
                <a:cs typeface="Arial" panose="020B0604020202020204" pitchFamily="34" charset="0"/>
              </a:rPr>
              <a:t>July 26 – Networking - Transition from School to Work – Staying Motivated </a:t>
            </a:r>
          </a:p>
          <a:p>
            <a:pPr lvl="1"/>
            <a:r>
              <a:rPr lang="en-CA" sz="1800" dirty="0">
                <a:solidFill>
                  <a:schemeClr val="tx1">
                    <a:lumMod val="50000"/>
                  </a:schemeClr>
                </a:solidFill>
                <a:latin typeface="Arial" panose="020B0604020202020204" pitchFamily="34" charset="0"/>
                <a:cs typeface="Arial" panose="020B0604020202020204" pitchFamily="34" charset="0"/>
              </a:rPr>
              <a:t>August 11 – Tips &amp; Tricks – Students 101 Toolkit</a:t>
            </a:r>
          </a:p>
          <a:p>
            <a:pPr lvl="1"/>
            <a:r>
              <a:rPr lang="en-CA" sz="1800" dirty="0">
                <a:solidFill>
                  <a:schemeClr val="tx1">
                    <a:lumMod val="50000"/>
                  </a:schemeClr>
                </a:solidFill>
                <a:latin typeface="Arial" panose="020B0604020202020204" pitchFamily="34" charset="0"/>
                <a:cs typeface="Arial" panose="020B0604020202020204" pitchFamily="34" charset="0"/>
              </a:rPr>
              <a:t>August 16 – Understanding your contribution</a:t>
            </a:r>
          </a:p>
          <a:p>
            <a:r>
              <a:rPr lang="en-CA" sz="2000" b="1" dirty="0">
                <a:solidFill>
                  <a:schemeClr val="bg2">
                    <a:lumMod val="10000"/>
                  </a:schemeClr>
                </a:solidFill>
                <a:latin typeface="Arial" panose="020B0604020202020204" pitchFamily="34" charset="0"/>
                <a:cs typeface="Arial" panose="020B0604020202020204" pitchFamily="34" charset="0"/>
              </a:rPr>
              <a:t>Workshop – Indigenous Career Pathways (ICP) – How to Stand Out in an Interview and Get Bridged?</a:t>
            </a:r>
          </a:p>
          <a:p>
            <a:pPr lvl="1"/>
            <a:r>
              <a:rPr lang="en-CA" sz="1800" dirty="0">
                <a:solidFill>
                  <a:schemeClr val="bg2">
                    <a:lumMod val="10000"/>
                  </a:schemeClr>
                </a:solidFill>
                <a:latin typeface="Arial" panose="020B0604020202020204" pitchFamily="34" charset="0"/>
                <a:cs typeface="Arial" panose="020B0604020202020204" pitchFamily="34" charset="0"/>
              </a:rPr>
              <a:t>August 4</a:t>
            </a:r>
          </a:p>
          <a:p>
            <a:r>
              <a:rPr lang="en-CA" sz="2100" b="1" dirty="0">
                <a:solidFill>
                  <a:schemeClr val="bg2">
                    <a:lumMod val="10000"/>
                  </a:schemeClr>
                </a:solidFill>
                <a:latin typeface="Arial" panose="020B0604020202020204" pitchFamily="34" charset="0"/>
                <a:cs typeface="Arial" panose="020B0604020202020204" pitchFamily="34" charset="0"/>
              </a:rPr>
              <a:t>Closing Ceremony</a:t>
            </a:r>
          </a:p>
          <a:p>
            <a:pPr lvl="1"/>
            <a:r>
              <a:rPr lang="en-CA" sz="1800" dirty="0">
                <a:solidFill>
                  <a:schemeClr val="bg2">
                    <a:lumMod val="10000"/>
                  </a:schemeClr>
                </a:solidFill>
                <a:latin typeface="Arial" panose="020B0604020202020204" pitchFamily="34" charset="0"/>
                <a:cs typeface="Arial" panose="020B0604020202020204" pitchFamily="34" charset="0"/>
              </a:rPr>
              <a:t>August 23</a:t>
            </a:r>
          </a:p>
        </p:txBody>
      </p:sp>
      <p:sp>
        <p:nvSpPr>
          <p:cNvPr id="7" name="Espace réservé du texte 6">
            <a:extLst>
              <a:ext uri="{FF2B5EF4-FFF2-40B4-BE49-F238E27FC236}">
                <a16:creationId xmlns:a16="http://schemas.microsoft.com/office/drawing/2014/main" id="{568FF67C-D533-47AA-A0A2-99961731660D}"/>
              </a:ext>
            </a:extLst>
          </p:cNvPr>
          <p:cNvSpPr>
            <a:spLocks noGrp="1"/>
          </p:cNvSpPr>
          <p:nvPr>
            <p:ph type="body" sz="quarter" idx="3"/>
          </p:nvPr>
        </p:nvSpPr>
        <p:spPr>
          <a:xfrm>
            <a:off x="6096000" y="10942"/>
            <a:ext cx="5183188" cy="823912"/>
          </a:xfrm>
        </p:spPr>
        <p:txBody>
          <a:bodyPr anchor="ctr">
            <a:normAutofit/>
          </a:bodyPr>
          <a:lstStyle/>
          <a:p>
            <a:r>
              <a:rPr lang="en-CA" sz="2800" dirty="0" err="1">
                <a:solidFill>
                  <a:schemeClr val="bg2">
                    <a:lumMod val="10000"/>
                  </a:schemeClr>
                </a:solidFill>
              </a:rPr>
              <a:t>Événements</a:t>
            </a:r>
            <a:r>
              <a:rPr lang="en-CA" sz="2800" dirty="0">
                <a:solidFill>
                  <a:schemeClr val="bg2">
                    <a:lumMod val="10000"/>
                  </a:schemeClr>
                </a:solidFill>
              </a:rPr>
              <a:t> pour </a:t>
            </a:r>
            <a:r>
              <a:rPr lang="en-CA" sz="2800" dirty="0" err="1">
                <a:solidFill>
                  <a:schemeClr val="bg2">
                    <a:lumMod val="10000"/>
                  </a:schemeClr>
                </a:solidFill>
              </a:rPr>
              <a:t>l’été</a:t>
            </a:r>
            <a:r>
              <a:rPr lang="en-CA" sz="2800" dirty="0">
                <a:solidFill>
                  <a:schemeClr val="bg2">
                    <a:lumMod val="10000"/>
                  </a:schemeClr>
                </a:solidFill>
              </a:rPr>
              <a:t> 2022</a:t>
            </a:r>
          </a:p>
        </p:txBody>
      </p:sp>
      <p:sp>
        <p:nvSpPr>
          <p:cNvPr id="8" name="Espace réservé du contenu 7">
            <a:extLst>
              <a:ext uri="{FF2B5EF4-FFF2-40B4-BE49-F238E27FC236}">
                <a16:creationId xmlns:a16="http://schemas.microsoft.com/office/drawing/2014/main" id="{469F4EE6-F058-4089-8F4B-1644A2616D70}"/>
              </a:ext>
            </a:extLst>
          </p:cNvPr>
          <p:cNvSpPr>
            <a:spLocks noGrp="1"/>
          </p:cNvSpPr>
          <p:nvPr>
            <p:ph sz="quarter" idx="4"/>
          </p:nvPr>
        </p:nvSpPr>
        <p:spPr>
          <a:xfrm>
            <a:off x="5963664" y="846199"/>
            <a:ext cx="5874323" cy="5470482"/>
          </a:xfrm>
        </p:spPr>
        <p:txBody>
          <a:bodyPr>
            <a:normAutofit fontScale="85000" lnSpcReduction="10000"/>
          </a:bodyPr>
          <a:lstStyle/>
          <a:p>
            <a:r>
              <a:rPr lang="fr-FR" sz="2000" b="1" dirty="0">
                <a:solidFill>
                  <a:schemeClr val="bg2">
                    <a:lumMod val="10000"/>
                  </a:schemeClr>
                </a:solidFill>
                <a:latin typeface="Arial" panose="020B0604020202020204" pitchFamily="34" charset="0"/>
                <a:cs typeface="Arial" panose="020B0604020202020204" pitchFamily="34" charset="0"/>
              </a:rPr>
              <a:t>Événement national d'accueil</a:t>
            </a:r>
          </a:p>
          <a:p>
            <a:pPr lvl="1"/>
            <a:r>
              <a:rPr lang="fr-FR" sz="1800" dirty="0">
                <a:solidFill>
                  <a:schemeClr val="bg2">
                    <a:lumMod val="10000"/>
                  </a:schemeClr>
                </a:solidFill>
                <a:latin typeface="Arial" panose="020B0604020202020204" pitchFamily="34" charset="0"/>
                <a:cs typeface="Arial" panose="020B0604020202020204" pitchFamily="34" charset="0"/>
              </a:rPr>
              <a:t>15 juin</a:t>
            </a:r>
          </a:p>
          <a:p>
            <a:r>
              <a:rPr lang="fr-FR" sz="2000" b="1" dirty="0">
                <a:solidFill>
                  <a:schemeClr val="bg2">
                    <a:lumMod val="10000"/>
                  </a:schemeClr>
                </a:solidFill>
                <a:latin typeface="Arial" panose="020B0604020202020204" pitchFamily="34" charset="0"/>
                <a:cs typeface="Arial" panose="020B0604020202020204" pitchFamily="34" charset="0"/>
              </a:rPr>
              <a:t>Présentation de la Loi sur les langues autochtones</a:t>
            </a:r>
          </a:p>
          <a:p>
            <a:pPr lvl="1"/>
            <a:r>
              <a:rPr lang="fr-FR" sz="1800" dirty="0">
                <a:solidFill>
                  <a:schemeClr val="bg2">
                    <a:lumMod val="10000"/>
                  </a:schemeClr>
                </a:solidFill>
                <a:latin typeface="Arial" panose="020B0604020202020204" pitchFamily="34" charset="0"/>
                <a:cs typeface="Arial" panose="020B0604020202020204" pitchFamily="34" charset="0"/>
              </a:rPr>
              <a:t>30 juin</a:t>
            </a:r>
          </a:p>
          <a:p>
            <a:r>
              <a:rPr lang="fr-FR" sz="2000" b="1" dirty="0">
                <a:solidFill>
                  <a:schemeClr val="bg2">
                    <a:lumMod val="10000"/>
                  </a:schemeClr>
                </a:solidFill>
                <a:latin typeface="Arial" panose="020B0604020202020204" pitchFamily="34" charset="0"/>
                <a:cs typeface="Arial" panose="020B0604020202020204" pitchFamily="34" charset="0"/>
              </a:rPr>
              <a:t>Sessions de mentorat</a:t>
            </a:r>
          </a:p>
          <a:p>
            <a:pPr lvl="1"/>
            <a:r>
              <a:rPr lang="fr-FR" sz="1800" dirty="0">
                <a:solidFill>
                  <a:schemeClr val="bg2">
                    <a:lumMod val="10000"/>
                  </a:schemeClr>
                </a:solidFill>
                <a:latin typeface="Arial" panose="020B0604020202020204" pitchFamily="34" charset="0"/>
                <a:cs typeface="Arial" panose="020B0604020202020204" pitchFamily="34" charset="0"/>
              </a:rPr>
              <a:t>22 juin – Analyste politique (EC)</a:t>
            </a:r>
          </a:p>
          <a:p>
            <a:pPr lvl="1"/>
            <a:r>
              <a:rPr lang="fr-FR" sz="1800" dirty="0">
                <a:solidFill>
                  <a:schemeClr val="bg2">
                    <a:lumMod val="10000"/>
                  </a:schemeClr>
                </a:solidFill>
                <a:latin typeface="Arial" panose="020B0604020202020204" pitchFamily="34" charset="0"/>
                <a:cs typeface="Arial" panose="020B0604020202020204" pitchFamily="34" charset="0"/>
              </a:rPr>
              <a:t>7 juillet – </a:t>
            </a:r>
            <a:r>
              <a:rPr lang="fr-FR" sz="1800" dirty="0">
                <a:solidFill>
                  <a:schemeClr val="tx1">
                    <a:lumMod val="50000"/>
                  </a:schemeClr>
                </a:solidFill>
                <a:latin typeface="Arial" panose="020B0604020202020204" pitchFamily="34" charset="0"/>
                <a:cs typeface="Arial" panose="020B0604020202020204" pitchFamily="34" charset="0"/>
              </a:rPr>
              <a:t>Science, technologie, ingénierie, maths (STIM)</a:t>
            </a:r>
          </a:p>
          <a:p>
            <a:pPr lvl="1"/>
            <a:r>
              <a:rPr lang="fr-FR" sz="1800" dirty="0">
                <a:solidFill>
                  <a:schemeClr val="tx1">
                    <a:lumMod val="50000"/>
                  </a:schemeClr>
                </a:solidFill>
                <a:latin typeface="Arial" panose="020B0604020202020204" pitchFamily="34" charset="0"/>
                <a:cs typeface="Arial" panose="020B0604020202020204" pitchFamily="34" charset="0"/>
              </a:rPr>
              <a:t>14 juillet – Ressources humaines et communications (PE)</a:t>
            </a:r>
          </a:p>
          <a:p>
            <a:pPr lvl="1"/>
            <a:r>
              <a:rPr lang="fr-FR" sz="1800" dirty="0">
                <a:solidFill>
                  <a:schemeClr val="tx1">
                    <a:lumMod val="50000"/>
                  </a:schemeClr>
                </a:solidFill>
                <a:latin typeface="Arial" panose="020B0604020202020204" pitchFamily="34" charset="0"/>
                <a:cs typeface="Arial" panose="020B0604020202020204" pitchFamily="34" charset="0"/>
              </a:rPr>
              <a:t>19 juillet – </a:t>
            </a:r>
            <a:r>
              <a:rPr lang="en-CA" sz="1800" dirty="0" err="1">
                <a:solidFill>
                  <a:schemeClr val="tx1">
                    <a:lumMod val="50000"/>
                  </a:schemeClr>
                </a:solidFill>
                <a:effectLst/>
                <a:latin typeface="Arial" panose="020B0604020202020204" pitchFamily="34" charset="0"/>
                <a:ea typeface="Calibri" panose="020F0502020204030204" pitchFamily="34" charset="0"/>
              </a:rPr>
              <a:t>L’importance</a:t>
            </a:r>
            <a:r>
              <a:rPr lang="en-CA" sz="1800" dirty="0">
                <a:solidFill>
                  <a:schemeClr val="tx1">
                    <a:lumMod val="50000"/>
                  </a:schemeClr>
                </a:solidFill>
                <a:effectLst/>
                <a:latin typeface="Arial" panose="020B0604020202020204" pitchFamily="34" charset="0"/>
                <a:ea typeface="Calibri" panose="020F0502020204030204" pitchFamily="34" charset="0"/>
              </a:rPr>
              <a:t> </a:t>
            </a:r>
            <a:r>
              <a:rPr lang="en-CA" sz="1800" dirty="0" err="1">
                <a:solidFill>
                  <a:schemeClr val="tx1">
                    <a:lumMod val="50000"/>
                  </a:schemeClr>
                </a:solidFill>
                <a:effectLst/>
                <a:latin typeface="Arial" panose="020B0604020202020204" pitchFamily="34" charset="0"/>
                <a:ea typeface="Calibri" panose="020F0502020204030204" pitchFamily="34" charset="0"/>
              </a:rPr>
              <a:t>d’honorer</a:t>
            </a:r>
            <a:r>
              <a:rPr lang="en-CA" sz="1800" dirty="0">
                <a:solidFill>
                  <a:schemeClr val="tx1">
                    <a:lumMod val="50000"/>
                  </a:schemeClr>
                </a:solidFill>
                <a:effectLst/>
                <a:latin typeface="Arial" panose="020B0604020202020204" pitchFamily="34" charset="0"/>
                <a:ea typeface="Calibri" panose="020F0502020204030204" pitchFamily="34" charset="0"/>
              </a:rPr>
              <a:t> </a:t>
            </a:r>
            <a:r>
              <a:rPr lang="en-CA" sz="1800" dirty="0" err="1">
                <a:solidFill>
                  <a:schemeClr val="tx1">
                    <a:lumMod val="50000"/>
                  </a:schemeClr>
                </a:solidFill>
                <a:effectLst/>
                <a:latin typeface="Arial" panose="020B0604020202020204" pitchFamily="34" charset="0"/>
                <a:ea typeface="Calibri" panose="020F0502020204030204" pitchFamily="34" charset="0"/>
              </a:rPr>
              <a:t>sa</a:t>
            </a:r>
            <a:r>
              <a:rPr lang="en-CA" sz="1800" dirty="0">
                <a:solidFill>
                  <a:schemeClr val="tx1">
                    <a:lumMod val="50000"/>
                  </a:schemeClr>
                </a:solidFill>
                <a:effectLst/>
                <a:latin typeface="Arial" panose="020B0604020202020204" pitchFamily="34" charset="0"/>
                <a:ea typeface="Calibri" panose="020F0502020204030204" pitchFamily="34" charset="0"/>
              </a:rPr>
              <a:t> </a:t>
            </a:r>
            <a:r>
              <a:rPr lang="en-CA" sz="1800" dirty="0" err="1">
                <a:solidFill>
                  <a:schemeClr val="tx1">
                    <a:lumMod val="50000"/>
                  </a:schemeClr>
                </a:solidFill>
                <a:effectLst/>
                <a:latin typeface="Arial" panose="020B0604020202020204" pitchFamily="34" charset="0"/>
                <a:ea typeface="Calibri" panose="020F0502020204030204" pitchFamily="34" charset="0"/>
              </a:rPr>
              <a:t>communauté</a:t>
            </a:r>
            <a:r>
              <a:rPr lang="en-CA" sz="1800" dirty="0">
                <a:solidFill>
                  <a:schemeClr val="tx1">
                    <a:lumMod val="50000"/>
                  </a:schemeClr>
                </a:solidFill>
                <a:effectLst/>
                <a:latin typeface="Arial" panose="020B0604020202020204" pitchFamily="34" charset="0"/>
                <a:ea typeface="Calibri" panose="020F0502020204030204" pitchFamily="34" charset="0"/>
              </a:rPr>
              <a:t> tout </a:t>
            </a:r>
            <a:r>
              <a:rPr lang="en-CA" sz="1800" dirty="0" err="1">
                <a:solidFill>
                  <a:schemeClr val="tx1">
                    <a:lumMod val="50000"/>
                  </a:schemeClr>
                </a:solidFill>
                <a:effectLst/>
                <a:latin typeface="Arial" panose="020B0604020202020204" pitchFamily="34" charset="0"/>
                <a:ea typeface="Calibri" panose="020F0502020204030204" pitchFamily="34" charset="0"/>
              </a:rPr>
              <a:t>en</a:t>
            </a:r>
            <a:r>
              <a:rPr lang="en-CA" sz="1800" dirty="0">
                <a:solidFill>
                  <a:schemeClr val="tx1">
                    <a:lumMod val="50000"/>
                  </a:schemeClr>
                </a:solidFill>
                <a:effectLst/>
                <a:latin typeface="Arial" panose="020B0604020202020204" pitchFamily="34" charset="0"/>
                <a:ea typeface="Calibri" panose="020F0502020204030204" pitchFamily="34" charset="0"/>
              </a:rPr>
              <a:t> </a:t>
            </a:r>
            <a:r>
              <a:rPr lang="en-CA" sz="1800" dirty="0" err="1">
                <a:solidFill>
                  <a:schemeClr val="tx1">
                    <a:lumMod val="50000"/>
                  </a:schemeClr>
                </a:solidFill>
                <a:effectLst/>
                <a:latin typeface="Arial" panose="020B0604020202020204" pitchFamily="34" charset="0"/>
                <a:ea typeface="Calibri" panose="020F0502020204030204" pitchFamily="34" charset="0"/>
              </a:rPr>
              <a:t>restant</a:t>
            </a:r>
            <a:r>
              <a:rPr lang="en-CA" sz="1800" dirty="0">
                <a:solidFill>
                  <a:schemeClr val="tx1">
                    <a:lumMod val="50000"/>
                  </a:schemeClr>
                </a:solidFill>
                <a:effectLst/>
                <a:latin typeface="Arial" panose="020B0604020202020204" pitchFamily="34" charset="0"/>
                <a:ea typeface="Calibri" panose="020F0502020204030204" pitchFamily="34" charset="0"/>
              </a:rPr>
              <a:t> </a:t>
            </a:r>
            <a:r>
              <a:rPr lang="en-CA" sz="1800" dirty="0" err="1">
                <a:solidFill>
                  <a:schemeClr val="tx1">
                    <a:lumMod val="50000"/>
                  </a:schemeClr>
                </a:solidFill>
                <a:effectLst/>
                <a:latin typeface="Arial" panose="020B0604020202020204" pitchFamily="34" charset="0"/>
                <a:ea typeface="Calibri" panose="020F0502020204030204" pitchFamily="34" charset="0"/>
              </a:rPr>
              <a:t>fidèle</a:t>
            </a:r>
            <a:r>
              <a:rPr lang="en-CA" sz="1800" dirty="0">
                <a:solidFill>
                  <a:schemeClr val="tx1">
                    <a:lumMod val="50000"/>
                  </a:schemeClr>
                </a:solidFill>
                <a:effectLst/>
                <a:latin typeface="Arial" panose="020B0604020202020204" pitchFamily="34" charset="0"/>
                <a:ea typeface="Calibri" panose="020F0502020204030204" pitchFamily="34" charset="0"/>
              </a:rPr>
              <a:t> à </a:t>
            </a:r>
            <a:r>
              <a:rPr lang="en-CA" sz="1800" dirty="0" err="1">
                <a:solidFill>
                  <a:schemeClr val="tx1">
                    <a:lumMod val="50000"/>
                  </a:schemeClr>
                </a:solidFill>
                <a:effectLst/>
                <a:latin typeface="Arial" panose="020B0604020202020204" pitchFamily="34" charset="0"/>
                <a:ea typeface="Calibri" panose="020F0502020204030204" pitchFamily="34" charset="0"/>
              </a:rPr>
              <a:t>ses</a:t>
            </a:r>
            <a:r>
              <a:rPr lang="en-CA" sz="1800" dirty="0">
                <a:solidFill>
                  <a:schemeClr val="tx1">
                    <a:lumMod val="50000"/>
                  </a:schemeClr>
                </a:solidFill>
                <a:effectLst/>
                <a:latin typeface="Arial" panose="020B0604020202020204" pitchFamily="34" charset="0"/>
                <a:ea typeface="Calibri" panose="020F0502020204030204" pitchFamily="34" charset="0"/>
              </a:rPr>
              <a:t> </a:t>
            </a:r>
            <a:r>
              <a:rPr lang="en-CA" sz="1800" dirty="0" err="1">
                <a:solidFill>
                  <a:schemeClr val="tx1">
                    <a:lumMod val="50000"/>
                  </a:schemeClr>
                </a:solidFill>
                <a:effectLst/>
                <a:latin typeface="Arial" panose="020B0604020202020204" pitchFamily="34" charset="0"/>
                <a:ea typeface="Calibri" panose="020F0502020204030204" pitchFamily="34" charset="0"/>
              </a:rPr>
              <a:t>valeurs</a:t>
            </a:r>
            <a:r>
              <a:rPr lang="en-CA" sz="1800" dirty="0">
                <a:solidFill>
                  <a:schemeClr val="tx1">
                    <a:lumMod val="50000"/>
                  </a:schemeClr>
                </a:solidFill>
                <a:effectLst/>
                <a:latin typeface="Arial" panose="020B0604020202020204" pitchFamily="34" charset="0"/>
                <a:ea typeface="Calibri" panose="020F0502020204030204" pitchFamily="34" charset="0"/>
              </a:rPr>
              <a:t> tout </a:t>
            </a:r>
            <a:r>
              <a:rPr lang="en-CA" sz="1800" dirty="0" err="1">
                <a:solidFill>
                  <a:schemeClr val="tx1">
                    <a:lumMod val="50000"/>
                  </a:schemeClr>
                </a:solidFill>
                <a:effectLst/>
                <a:latin typeface="Arial" panose="020B0604020202020204" pitchFamily="34" charset="0"/>
                <a:ea typeface="Calibri" panose="020F0502020204030204" pitchFamily="34" charset="0"/>
              </a:rPr>
              <a:t>en</a:t>
            </a:r>
            <a:r>
              <a:rPr lang="en-CA" sz="1800" dirty="0">
                <a:solidFill>
                  <a:schemeClr val="tx1">
                    <a:lumMod val="50000"/>
                  </a:schemeClr>
                </a:solidFill>
                <a:effectLst/>
                <a:latin typeface="Arial" panose="020B0604020202020204" pitchFamily="34" charset="0"/>
                <a:ea typeface="Calibri" panose="020F0502020204030204" pitchFamily="34" charset="0"/>
              </a:rPr>
              <a:t> </a:t>
            </a:r>
            <a:r>
              <a:rPr lang="en-CA" sz="1800" dirty="0" err="1">
                <a:solidFill>
                  <a:schemeClr val="tx1">
                    <a:lumMod val="50000"/>
                  </a:schemeClr>
                </a:solidFill>
                <a:effectLst/>
                <a:latin typeface="Arial" panose="020B0604020202020204" pitchFamily="34" charset="0"/>
                <a:ea typeface="Calibri" panose="020F0502020204030204" pitchFamily="34" charset="0"/>
              </a:rPr>
              <a:t>étant</a:t>
            </a:r>
            <a:r>
              <a:rPr lang="en-CA" sz="1800" dirty="0">
                <a:solidFill>
                  <a:schemeClr val="tx1">
                    <a:lumMod val="50000"/>
                  </a:schemeClr>
                </a:solidFill>
                <a:effectLst/>
                <a:latin typeface="Arial" panose="020B0604020202020204" pitchFamily="34" charset="0"/>
                <a:ea typeface="Calibri" panose="020F0502020204030204" pitchFamily="34" charset="0"/>
              </a:rPr>
              <a:t> fonctionnaire </a:t>
            </a:r>
            <a:r>
              <a:rPr lang="en-CA" sz="1800" dirty="0" err="1">
                <a:solidFill>
                  <a:schemeClr val="tx1">
                    <a:lumMod val="50000"/>
                  </a:schemeClr>
                </a:solidFill>
                <a:effectLst/>
                <a:latin typeface="Arial" panose="020B0604020202020204" pitchFamily="34" charset="0"/>
                <a:ea typeface="Calibri" panose="020F0502020204030204" pitchFamily="34" charset="0"/>
              </a:rPr>
              <a:t>fédéral</a:t>
            </a:r>
            <a:endParaRPr lang="fr-FR" sz="1800" dirty="0">
              <a:solidFill>
                <a:schemeClr val="tx1">
                  <a:lumMod val="50000"/>
                </a:schemeClr>
              </a:solidFill>
              <a:latin typeface="Arial" panose="020B0604020202020204" pitchFamily="34" charset="0"/>
              <a:cs typeface="Arial" panose="020B0604020202020204" pitchFamily="34" charset="0"/>
            </a:endParaRPr>
          </a:p>
          <a:p>
            <a:pPr lvl="1"/>
            <a:r>
              <a:rPr lang="fr-FR" sz="1800" dirty="0">
                <a:solidFill>
                  <a:schemeClr val="tx1">
                    <a:lumMod val="50000"/>
                  </a:schemeClr>
                </a:solidFill>
                <a:latin typeface="Arial" panose="020B0604020202020204" pitchFamily="34" charset="0"/>
                <a:cs typeface="Arial" panose="020B0604020202020204" pitchFamily="34" charset="0"/>
              </a:rPr>
              <a:t>26 juillet – Réseautage – Transition de l’école au travail, comment rester motivé?</a:t>
            </a:r>
          </a:p>
          <a:p>
            <a:pPr lvl="1"/>
            <a:r>
              <a:rPr lang="fr-FR" sz="1800" dirty="0">
                <a:solidFill>
                  <a:schemeClr val="tx1">
                    <a:lumMod val="50000"/>
                  </a:schemeClr>
                </a:solidFill>
                <a:latin typeface="Arial" panose="020B0604020202020204" pitchFamily="34" charset="0"/>
                <a:cs typeface="Arial" panose="020B0604020202020204" pitchFamily="34" charset="0"/>
              </a:rPr>
              <a:t>10 août – </a:t>
            </a:r>
            <a:r>
              <a:rPr lang="en-CA" sz="1800" dirty="0" err="1">
                <a:solidFill>
                  <a:schemeClr val="tx1">
                    <a:lumMod val="50000"/>
                  </a:schemeClr>
                </a:solidFill>
                <a:effectLst/>
                <a:latin typeface="Arial" panose="020B0604020202020204" pitchFamily="34" charset="0"/>
                <a:ea typeface="Calibri" panose="020F0502020204030204" pitchFamily="34" charset="0"/>
              </a:rPr>
              <a:t>Trucs</a:t>
            </a:r>
            <a:r>
              <a:rPr lang="en-CA" sz="1800" dirty="0">
                <a:solidFill>
                  <a:schemeClr val="tx1">
                    <a:lumMod val="50000"/>
                  </a:schemeClr>
                </a:solidFill>
                <a:effectLst/>
                <a:latin typeface="Arial" panose="020B0604020202020204" pitchFamily="34" charset="0"/>
                <a:ea typeface="Calibri" panose="020F0502020204030204" pitchFamily="34" charset="0"/>
              </a:rPr>
              <a:t> et </a:t>
            </a:r>
            <a:r>
              <a:rPr lang="en-CA" sz="1800" dirty="0" err="1">
                <a:solidFill>
                  <a:schemeClr val="tx1">
                    <a:lumMod val="50000"/>
                  </a:schemeClr>
                </a:solidFill>
                <a:effectLst/>
                <a:latin typeface="Arial" panose="020B0604020202020204" pitchFamily="34" charset="0"/>
                <a:ea typeface="Calibri" panose="020F0502020204030204" pitchFamily="34" charset="0"/>
              </a:rPr>
              <a:t>astuces</a:t>
            </a:r>
            <a:r>
              <a:rPr lang="en-CA" sz="1800" dirty="0">
                <a:solidFill>
                  <a:schemeClr val="tx1">
                    <a:lumMod val="50000"/>
                  </a:schemeClr>
                </a:solidFill>
                <a:effectLst/>
                <a:latin typeface="Arial" panose="020B0604020202020204" pitchFamily="34" charset="0"/>
                <a:ea typeface="Calibri" panose="020F0502020204030204" pitchFamily="34" charset="0"/>
              </a:rPr>
              <a:t> – La </a:t>
            </a:r>
            <a:r>
              <a:rPr lang="en-CA" sz="1800" dirty="0" err="1">
                <a:solidFill>
                  <a:schemeClr val="tx1">
                    <a:lumMod val="50000"/>
                  </a:schemeClr>
                </a:solidFill>
                <a:effectLst/>
                <a:latin typeface="Arial" panose="020B0604020202020204" pitchFamily="34" charset="0"/>
                <a:ea typeface="Calibri" panose="020F0502020204030204" pitchFamily="34" charset="0"/>
              </a:rPr>
              <a:t>Boite</a:t>
            </a:r>
            <a:r>
              <a:rPr lang="en-CA" sz="1800" dirty="0">
                <a:solidFill>
                  <a:schemeClr val="tx1">
                    <a:lumMod val="50000"/>
                  </a:schemeClr>
                </a:solidFill>
                <a:effectLst/>
                <a:latin typeface="Arial" panose="020B0604020202020204" pitchFamily="34" charset="0"/>
                <a:ea typeface="Calibri" panose="020F0502020204030204" pitchFamily="34" charset="0"/>
              </a:rPr>
              <a:t> à </a:t>
            </a:r>
            <a:r>
              <a:rPr lang="en-CA" sz="1800" dirty="0" err="1">
                <a:solidFill>
                  <a:schemeClr val="tx1">
                    <a:lumMod val="50000"/>
                  </a:schemeClr>
                </a:solidFill>
                <a:effectLst/>
                <a:latin typeface="Arial" panose="020B0604020202020204" pitchFamily="34" charset="0"/>
                <a:ea typeface="Calibri" panose="020F0502020204030204" pitchFamily="34" charset="0"/>
              </a:rPr>
              <a:t>outils</a:t>
            </a:r>
            <a:r>
              <a:rPr lang="en-CA" sz="1800" dirty="0">
                <a:solidFill>
                  <a:schemeClr val="tx1">
                    <a:lumMod val="50000"/>
                  </a:schemeClr>
                </a:solidFill>
                <a:effectLst/>
                <a:latin typeface="Arial" panose="020B0604020202020204" pitchFamily="34" charset="0"/>
                <a:ea typeface="Calibri" panose="020F0502020204030204" pitchFamily="34" charset="0"/>
              </a:rPr>
              <a:t> </a:t>
            </a:r>
            <a:r>
              <a:rPr lang="en-CA" sz="1800" dirty="0">
                <a:solidFill>
                  <a:schemeClr val="tx1">
                    <a:lumMod val="50000"/>
                  </a:schemeClr>
                </a:solidFill>
                <a:latin typeface="Arial" panose="020B0604020202020204" pitchFamily="34" charset="0"/>
                <a:ea typeface="Calibri" panose="020F0502020204030204" pitchFamily="34" charset="0"/>
              </a:rPr>
              <a:t>pour </a:t>
            </a:r>
            <a:r>
              <a:rPr lang="en-CA" sz="1800" dirty="0" err="1">
                <a:solidFill>
                  <a:schemeClr val="tx1">
                    <a:lumMod val="50000"/>
                  </a:schemeClr>
                </a:solidFill>
                <a:effectLst/>
                <a:latin typeface="Arial" panose="020B0604020202020204" pitchFamily="34" charset="0"/>
                <a:ea typeface="Calibri" panose="020F0502020204030204" pitchFamily="34" charset="0"/>
              </a:rPr>
              <a:t>étudiant</a:t>
            </a:r>
            <a:endParaRPr lang="fr-FR" sz="1800" dirty="0">
              <a:solidFill>
                <a:schemeClr val="tx1">
                  <a:lumMod val="50000"/>
                </a:schemeClr>
              </a:solidFill>
              <a:latin typeface="Arial" panose="020B0604020202020204" pitchFamily="34" charset="0"/>
              <a:cs typeface="Arial" panose="020B0604020202020204" pitchFamily="34" charset="0"/>
            </a:endParaRPr>
          </a:p>
          <a:p>
            <a:pPr lvl="1"/>
            <a:r>
              <a:rPr lang="fr-FR" sz="1800" dirty="0">
                <a:solidFill>
                  <a:schemeClr val="tx1">
                    <a:lumMod val="50000"/>
                  </a:schemeClr>
                </a:solidFill>
                <a:latin typeface="Arial" panose="020B0604020202020204" pitchFamily="34" charset="0"/>
                <a:cs typeface="Arial" panose="020B0604020202020204" pitchFamily="34" charset="0"/>
              </a:rPr>
              <a:t>16 août – </a:t>
            </a:r>
            <a:r>
              <a:rPr lang="en-CA" sz="1800" dirty="0" err="1">
                <a:solidFill>
                  <a:schemeClr val="tx1">
                    <a:lumMod val="50000"/>
                  </a:schemeClr>
                </a:solidFill>
                <a:effectLst/>
                <a:latin typeface="Arial" panose="020B0604020202020204" pitchFamily="34" charset="0"/>
                <a:ea typeface="Calibri" panose="020F0502020204030204" pitchFamily="34" charset="0"/>
              </a:rPr>
              <a:t>Comprendre</a:t>
            </a:r>
            <a:r>
              <a:rPr lang="en-CA" sz="1800" dirty="0">
                <a:solidFill>
                  <a:schemeClr val="tx1">
                    <a:lumMod val="50000"/>
                  </a:schemeClr>
                </a:solidFill>
                <a:effectLst/>
                <a:latin typeface="Arial" panose="020B0604020202020204" pitchFamily="34" charset="0"/>
                <a:ea typeface="Calibri" panose="020F0502020204030204" pitchFamily="34" charset="0"/>
              </a:rPr>
              <a:t> </a:t>
            </a:r>
            <a:r>
              <a:rPr lang="en-CA" sz="1800" dirty="0" err="1">
                <a:solidFill>
                  <a:schemeClr val="tx1">
                    <a:lumMod val="50000"/>
                  </a:schemeClr>
                </a:solidFill>
                <a:effectLst/>
                <a:latin typeface="Arial" panose="020B0604020202020204" pitchFamily="34" charset="0"/>
                <a:ea typeface="Calibri" panose="020F0502020204030204" pitchFamily="34" charset="0"/>
              </a:rPr>
              <a:t>sa</a:t>
            </a:r>
            <a:r>
              <a:rPr lang="en-CA" sz="1800">
                <a:solidFill>
                  <a:schemeClr val="tx1">
                    <a:lumMod val="50000"/>
                  </a:schemeClr>
                </a:solidFill>
                <a:effectLst/>
                <a:latin typeface="Arial" panose="020B0604020202020204" pitchFamily="34" charset="0"/>
                <a:ea typeface="Calibri" panose="020F0502020204030204" pitchFamily="34" charset="0"/>
              </a:rPr>
              <a:t> contribution</a:t>
            </a:r>
            <a:endParaRPr lang="fr-FR" sz="1800" dirty="0">
              <a:solidFill>
                <a:schemeClr val="tx1">
                  <a:lumMod val="50000"/>
                </a:schemeClr>
              </a:solidFill>
              <a:latin typeface="Arial" panose="020B0604020202020204" pitchFamily="34" charset="0"/>
              <a:cs typeface="Arial" panose="020B0604020202020204" pitchFamily="34" charset="0"/>
            </a:endParaRPr>
          </a:p>
          <a:p>
            <a:r>
              <a:rPr lang="fr-FR" sz="2000" b="1" dirty="0">
                <a:solidFill>
                  <a:schemeClr val="bg2">
                    <a:lumMod val="10000"/>
                  </a:schemeClr>
                </a:solidFill>
                <a:latin typeface="Arial" panose="020B0604020202020204" pitchFamily="34" charset="0"/>
                <a:cs typeface="Arial" panose="020B0604020202020204" pitchFamily="34" charset="0"/>
              </a:rPr>
              <a:t>Atelier – Parcours de carrières autochtone (PCA) – Comment se démarquer lors d’un entretien et se faire embaucher?</a:t>
            </a:r>
          </a:p>
          <a:p>
            <a:pPr lvl="1"/>
            <a:r>
              <a:rPr lang="fr-FR" sz="1800" dirty="0">
                <a:solidFill>
                  <a:schemeClr val="bg2">
                    <a:lumMod val="10000"/>
                  </a:schemeClr>
                </a:solidFill>
                <a:latin typeface="Arial" panose="020B0604020202020204" pitchFamily="34" charset="0"/>
                <a:cs typeface="Arial" panose="020B0604020202020204" pitchFamily="34" charset="0"/>
              </a:rPr>
              <a:t>4 août</a:t>
            </a:r>
          </a:p>
          <a:p>
            <a:r>
              <a:rPr lang="fr-FR" sz="2000" b="1" dirty="0">
                <a:solidFill>
                  <a:schemeClr val="bg2">
                    <a:lumMod val="10000"/>
                  </a:schemeClr>
                </a:solidFill>
                <a:latin typeface="Arial" panose="020B0604020202020204" pitchFamily="34" charset="0"/>
                <a:cs typeface="Arial" panose="020B0604020202020204" pitchFamily="34" charset="0"/>
              </a:rPr>
              <a:t>Cérémonie de clôture </a:t>
            </a:r>
          </a:p>
          <a:p>
            <a:pPr lvl="1"/>
            <a:r>
              <a:rPr lang="fr-FR" sz="1800" dirty="0">
                <a:solidFill>
                  <a:schemeClr val="bg2">
                    <a:lumMod val="10000"/>
                  </a:schemeClr>
                </a:solidFill>
                <a:latin typeface="Arial" panose="020B0604020202020204" pitchFamily="34" charset="0"/>
                <a:cs typeface="Arial" panose="020B0604020202020204" pitchFamily="34" charset="0"/>
              </a:rPr>
              <a:t>23 août</a:t>
            </a:r>
            <a:endParaRPr lang="en-CA" sz="1800" dirty="0">
              <a:solidFill>
                <a:schemeClr val="bg2">
                  <a:lumMod val="1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E7B19F-562E-4687-915F-44F4066EA527}" type="slidenum">
              <a:rPr kumimoji="0" lang="en-CA" sz="1200" b="0" i="0" u="none" strike="noStrike" kern="1200" cap="none" spc="0" normalizeH="0" baseline="0" noProof="0" smtClean="0">
                <a:ln>
                  <a:noFill/>
                </a:ln>
                <a:solidFill>
                  <a:srgbClr val="54575A">
                    <a:tint val="75000"/>
                  </a:srgbClr>
                </a:solidFill>
                <a:effectLst/>
                <a:uLnTx/>
                <a:uFillTx/>
                <a:latin typeface="Segoe UI Semi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srgbClr val="54575A">
                  <a:tint val="75000"/>
                </a:srgbClr>
              </a:solidFill>
              <a:effectLst/>
              <a:uLnTx/>
              <a:uFillTx/>
              <a:latin typeface="Segoe UI Semilight"/>
              <a:ea typeface="+mn-ea"/>
              <a:cs typeface="+mn-cs"/>
            </a:endParaRPr>
          </a:p>
        </p:txBody>
      </p:sp>
    </p:spTree>
    <p:extLst>
      <p:ext uri="{BB962C8B-B14F-4D97-AF65-F5344CB8AC3E}">
        <p14:creationId xmlns:p14="http://schemas.microsoft.com/office/powerpoint/2010/main" val="3067528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5C89C2D-C953-4953-8D71-BF463A27431F}"/>
              </a:ext>
            </a:extLst>
          </p:cNvPr>
          <p:cNvSpPr>
            <a:spLocks noGrp="1"/>
          </p:cNvSpPr>
          <p:nvPr>
            <p:ph type="title" idx="4294967295"/>
          </p:nvPr>
        </p:nvSpPr>
        <p:spPr>
          <a:xfrm>
            <a:off x="625437" y="682625"/>
            <a:ext cx="5157787" cy="8239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CA" sz="3600" b="1" i="0" u="none" strike="noStrike" kern="1200" cap="none" spc="0" normalizeH="0" baseline="0" noProof="0" dirty="0" err="1">
                <a:ln>
                  <a:noFill/>
                </a:ln>
                <a:solidFill>
                  <a:schemeClr val="tx1">
                    <a:lumMod val="50000"/>
                  </a:schemeClr>
                </a:solidFill>
                <a:effectLst/>
                <a:uLnTx/>
                <a:uFillTx/>
                <a:latin typeface="+mn-lt"/>
                <a:ea typeface="+mn-ea"/>
                <a:cs typeface="+mn-cs"/>
              </a:rPr>
              <a:t>Stay</a:t>
            </a:r>
            <a:r>
              <a:rPr kumimoji="0" lang="fr-CA" sz="3600" b="1" i="0" u="none" strike="noStrike" kern="1200" cap="none" spc="0" normalizeH="0" baseline="0" noProof="0" dirty="0">
                <a:ln>
                  <a:noFill/>
                </a:ln>
                <a:solidFill>
                  <a:schemeClr val="tx1">
                    <a:lumMod val="50000"/>
                  </a:schemeClr>
                </a:solidFill>
                <a:effectLst/>
                <a:uLnTx/>
                <a:uFillTx/>
                <a:latin typeface="+mn-lt"/>
                <a:ea typeface="+mn-ea"/>
                <a:cs typeface="+mn-cs"/>
              </a:rPr>
              <a:t> </a:t>
            </a:r>
            <a:r>
              <a:rPr kumimoji="0" lang="fr-CA" sz="3600" b="1" i="0" u="none" strike="noStrike" kern="1200" cap="none" spc="0" normalizeH="0" baseline="0" noProof="0" dirty="0" err="1">
                <a:ln>
                  <a:noFill/>
                </a:ln>
                <a:solidFill>
                  <a:schemeClr val="tx1">
                    <a:lumMod val="50000"/>
                  </a:schemeClr>
                </a:solidFill>
                <a:effectLst/>
                <a:uLnTx/>
                <a:uFillTx/>
                <a:latin typeface="+mn-lt"/>
                <a:ea typeface="+mn-ea"/>
                <a:cs typeface="+mn-cs"/>
              </a:rPr>
              <a:t>Connected</a:t>
            </a:r>
            <a:r>
              <a:rPr kumimoji="0" lang="fr-CA" sz="3600" b="1" i="0" u="none" strike="noStrike" kern="1200" cap="none" spc="0" normalizeH="0" baseline="0" noProof="0" dirty="0">
                <a:ln>
                  <a:noFill/>
                </a:ln>
                <a:solidFill>
                  <a:schemeClr val="tx1">
                    <a:lumMod val="50000"/>
                  </a:schemeClr>
                </a:solidFill>
                <a:effectLst/>
                <a:uLnTx/>
                <a:uFillTx/>
                <a:latin typeface="+mn-lt"/>
                <a:ea typeface="+mn-ea"/>
                <a:cs typeface="+mn-cs"/>
              </a:rPr>
              <a:t> </a:t>
            </a:r>
            <a:r>
              <a:rPr kumimoji="0" lang="fr-CA" sz="3600" b="1" i="0" u="none" strike="noStrike" kern="1200" cap="none" spc="0" normalizeH="0" baseline="0" noProof="0" dirty="0" err="1">
                <a:ln>
                  <a:noFill/>
                </a:ln>
                <a:solidFill>
                  <a:schemeClr val="tx1">
                    <a:lumMod val="50000"/>
                  </a:schemeClr>
                </a:solidFill>
                <a:effectLst/>
                <a:uLnTx/>
                <a:uFillTx/>
                <a:latin typeface="+mn-lt"/>
                <a:ea typeface="+mn-ea"/>
                <a:cs typeface="+mn-cs"/>
              </a:rPr>
              <a:t>with</a:t>
            </a:r>
            <a:r>
              <a:rPr kumimoji="0" lang="fr-CA" sz="3600" b="1" i="0" u="none" strike="noStrike" kern="1200" cap="none" spc="0" normalizeH="0" baseline="0" noProof="0" dirty="0">
                <a:ln>
                  <a:noFill/>
                </a:ln>
                <a:solidFill>
                  <a:schemeClr val="tx1">
                    <a:lumMod val="50000"/>
                  </a:schemeClr>
                </a:solidFill>
                <a:effectLst/>
                <a:uLnTx/>
                <a:uFillTx/>
                <a:latin typeface="+mn-lt"/>
                <a:ea typeface="+mn-ea"/>
                <a:cs typeface="+mn-cs"/>
              </a:rPr>
              <a:t> Us</a:t>
            </a:r>
            <a:endParaRPr kumimoji="0" lang="en-CA" sz="3600" b="1" i="0" u="none" strike="noStrike" kern="1200" cap="none" spc="0" normalizeH="0" baseline="0" noProof="0" dirty="0">
              <a:ln>
                <a:noFill/>
              </a:ln>
              <a:solidFill>
                <a:schemeClr val="tx1">
                  <a:lumMod val="50000"/>
                </a:schemeClr>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3600" b="1" i="0" u="none" strike="noStrike" kern="1200" cap="none" spc="0" normalizeH="0" baseline="0" noProof="0" dirty="0">
              <a:ln>
                <a:noFill/>
              </a:ln>
              <a:solidFill>
                <a:schemeClr val="tx1"/>
              </a:solidFill>
              <a:effectLst/>
              <a:uLnTx/>
              <a:uFillTx/>
              <a:latin typeface="+mn-lt"/>
              <a:ea typeface="+mn-ea"/>
              <a:cs typeface="+mn-cs"/>
            </a:endParaRPr>
          </a:p>
        </p:txBody>
      </p:sp>
      <p:sp>
        <p:nvSpPr>
          <p:cNvPr id="4" name="Espace réservé du contenu 3">
            <a:extLst>
              <a:ext uri="{FF2B5EF4-FFF2-40B4-BE49-F238E27FC236}">
                <a16:creationId xmlns:a16="http://schemas.microsoft.com/office/drawing/2014/main" id="{B91B6ABE-11C4-4F46-A0CD-EDBF7662BDB0}"/>
              </a:ext>
            </a:extLst>
          </p:cNvPr>
          <p:cNvSpPr>
            <a:spLocks noGrp="1"/>
          </p:cNvSpPr>
          <p:nvPr>
            <p:ph sz="half" idx="2"/>
          </p:nvPr>
        </p:nvSpPr>
        <p:spPr>
          <a:xfrm>
            <a:off x="636588" y="1762539"/>
            <a:ext cx="5157787" cy="4169949"/>
          </a:xfrm>
        </p:spPr>
        <p:txBody>
          <a:bodyPr>
            <a:normAutofit fontScale="92500"/>
          </a:bodyPr>
          <a:lstStyle/>
          <a:p>
            <a:r>
              <a:rPr lang="fr-CA" sz="2400" b="1" dirty="0" err="1">
                <a:solidFill>
                  <a:schemeClr val="bg2">
                    <a:lumMod val="10000"/>
                  </a:schemeClr>
                </a:solidFill>
              </a:rPr>
              <a:t>Join</a:t>
            </a:r>
            <a:r>
              <a:rPr lang="fr-CA" sz="2400" b="1" dirty="0">
                <a:solidFill>
                  <a:schemeClr val="bg2">
                    <a:lumMod val="10000"/>
                  </a:schemeClr>
                </a:solidFill>
              </a:rPr>
              <a:t> the </a:t>
            </a:r>
            <a:r>
              <a:rPr lang="fr-CA" sz="2400" b="1" dirty="0" err="1">
                <a:solidFill>
                  <a:schemeClr val="bg2">
                    <a:lumMod val="10000"/>
                  </a:schemeClr>
                </a:solidFill>
              </a:rPr>
              <a:t>Indigenous</a:t>
            </a:r>
            <a:r>
              <a:rPr lang="fr-CA" sz="2400" b="1" dirty="0">
                <a:solidFill>
                  <a:schemeClr val="bg2">
                    <a:lumMod val="10000"/>
                  </a:schemeClr>
                </a:solidFill>
              </a:rPr>
              <a:t> </a:t>
            </a:r>
            <a:r>
              <a:rPr lang="fr-CA" sz="2400" b="1" dirty="0" err="1">
                <a:solidFill>
                  <a:schemeClr val="bg2">
                    <a:lumMod val="10000"/>
                  </a:schemeClr>
                </a:solidFill>
              </a:rPr>
              <a:t>Student</a:t>
            </a:r>
            <a:r>
              <a:rPr lang="fr-CA" sz="2400" b="1" dirty="0">
                <a:solidFill>
                  <a:schemeClr val="bg2">
                    <a:lumMod val="10000"/>
                  </a:schemeClr>
                </a:solidFill>
              </a:rPr>
              <a:t> Networks</a:t>
            </a:r>
          </a:p>
          <a:p>
            <a:pPr lvl="1"/>
            <a:r>
              <a:rPr lang="fr-CA" sz="2000" dirty="0">
                <a:solidFill>
                  <a:schemeClr val="bg2">
                    <a:lumMod val="10000"/>
                  </a:schemeClr>
                </a:solidFill>
              </a:rPr>
              <a:t>National Indigenous </a:t>
            </a:r>
            <a:r>
              <a:rPr lang="fr-CA" sz="2000" dirty="0" err="1">
                <a:solidFill>
                  <a:schemeClr val="bg2">
                    <a:lumMod val="10000"/>
                  </a:schemeClr>
                </a:solidFill>
              </a:rPr>
              <a:t>Student</a:t>
            </a:r>
            <a:r>
              <a:rPr lang="fr-CA" sz="2000" dirty="0">
                <a:solidFill>
                  <a:schemeClr val="bg2">
                    <a:lumMod val="10000"/>
                  </a:schemeClr>
                </a:solidFill>
              </a:rPr>
              <a:t> Circle (NISC) </a:t>
            </a:r>
            <a:r>
              <a:rPr lang="fr-CA" sz="2000" dirty="0">
                <a:solidFill>
                  <a:schemeClr val="bg2">
                    <a:lumMod val="10000"/>
                  </a:schemeClr>
                </a:solidFill>
                <a:hlinkClick r:id="rId3"/>
              </a:rPr>
              <a:t>Facebook</a:t>
            </a:r>
            <a:endParaRPr lang="fr-CA" sz="2000" dirty="0">
              <a:solidFill>
                <a:schemeClr val="bg2">
                  <a:lumMod val="10000"/>
                </a:schemeClr>
              </a:solidFill>
            </a:endParaRPr>
          </a:p>
          <a:p>
            <a:pPr lvl="1"/>
            <a:r>
              <a:rPr lang="fr-CA" sz="2000" dirty="0">
                <a:solidFill>
                  <a:schemeClr val="bg2">
                    <a:lumMod val="10000"/>
                  </a:schemeClr>
                </a:solidFill>
              </a:rPr>
              <a:t>Western Indigenous </a:t>
            </a:r>
            <a:r>
              <a:rPr lang="fr-CA" sz="2000" dirty="0" err="1">
                <a:solidFill>
                  <a:schemeClr val="bg2">
                    <a:lumMod val="10000"/>
                  </a:schemeClr>
                </a:solidFill>
              </a:rPr>
              <a:t>Student</a:t>
            </a:r>
            <a:r>
              <a:rPr lang="fr-CA" sz="2000" dirty="0">
                <a:solidFill>
                  <a:schemeClr val="bg2">
                    <a:lumMod val="10000"/>
                  </a:schemeClr>
                </a:solidFill>
              </a:rPr>
              <a:t> Engagement Network (WISEN)</a:t>
            </a:r>
          </a:p>
          <a:p>
            <a:pPr lvl="1"/>
            <a:r>
              <a:rPr lang="fr-CA" sz="2000" dirty="0">
                <a:solidFill>
                  <a:schemeClr val="bg2">
                    <a:lumMod val="10000"/>
                  </a:schemeClr>
                </a:solidFill>
              </a:rPr>
              <a:t>Federal </a:t>
            </a:r>
            <a:r>
              <a:rPr lang="fr-CA" sz="2000" dirty="0" err="1">
                <a:solidFill>
                  <a:schemeClr val="bg2">
                    <a:lumMod val="10000"/>
                  </a:schemeClr>
                </a:solidFill>
              </a:rPr>
              <a:t>Youth</a:t>
            </a:r>
            <a:r>
              <a:rPr lang="fr-CA" sz="2000" dirty="0">
                <a:solidFill>
                  <a:schemeClr val="bg2">
                    <a:lumMod val="10000"/>
                  </a:schemeClr>
                </a:solidFill>
              </a:rPr>
              <a:t> Network (FYN)</a:t>
            </a:r>
          </a:p>
          <a:p>
            <a:pPr lvl="1"/>
            <a:endParaRPr lang="fr-CA" sz="2000" dirty="0">
              <a:solidFill>
                <a:schemeClr val="bg2">
                  <a:lumMod val="10000"/>
                </a:schemeClr>
              </a:solidFill>
            </a:endParaRPr>
          </a:p>
          <a:p>
            <a:r>
              <a:rPr lang="fr-CA" sz="2400" b="1" dirty="0">
                <a:solidFill>
                  <a:schemeClr val="bg2">
                    <a:lumMod val="10000"/>
                  </a:schemeClr>
                </a:solidFill>
              </a:rPr>
              <a:t>Check out </a:t>
            </a:r>
          </a:p>
          <a:p>
            <a:pPr lvl="1"/>
            <a:r>
              <a:rPr lang="fr-CA" sz="2000" dirty="0">
                <a:solidFill>
                  <a:schemeClr val="bg2">
                    <a:lumMod val="10000"/>
                  </a:schemeClr>
                </a:solidFill>
              </a:rPr>
              <a:t>ISEO on </a:t>
            </a:r>
            <a:r>
              <a:rPr lang="fr-CA" sz="2000" dirty="0">
                <a:solidFill>
                  <a:schemeClr val="bg2">
                    <a:lumMod val="10000"/>
                  </a:schemeClr>
                </a:solidFill>
                <a:latin typeface="Arial" panose="020B0604020202020204" pitchFamily="34" charset="0"/>
                <a:cs typeface="Arial" panose="020B0604020202020204" pitchFamily="34" charset="0"/>
                <a:hlinkClick r:id="rId4"/>
              </a:rPr>
              <a:t>GCCollab</a:t>
            </a:r>
            <a:r>
              <a:rPr lang="fr-CA" sz="2000" dirty="0">
                <a:solidFill>
                  <a:schemeClr val="bg2">
                    <a:lumMod val="10000"/>
                  </a:schemeClr>
                </a:solidFill>
                <a:latin typeface="Arial" panose="020B0604020202020204" pitchFamily="34" charset="0"/>
                <a:cs typeface="Arial" panose="020B0604020202020204" pitchFamily="34" charset="0"/>
              </a:rPr>
              <a:t> </a:t>
            </a:r>
          </a:p>
          <a:p>
            <a:pPr lvl="1"/>
            <a:r>
              <a:rPr lang="fr-CA" sz="2000" dirty="0">
                <a:solidFill>
                  <a:schemeClr val="bg2">
                    <a:lumMod val="10000"/>
                  </a:schemeClr>
                </a:solidFill>
              </a:rPr>
              <a:t>ISEO on </a:t>
            </a:r>
            <a:r>
              <a:rPr lang="fr-CA" sz="2000" dirty="0">
                <a:solidFill>
                  <a:schemeClr val="bg2">
                    <a:lumMod val="10000"/>
                  </a:schemeClr>
                </a:solidFill>
                <a:latin typeface="Arial" panose="020B0604020202020204" pitchFamily="34" charset="0"/>
                <a:cs typeface="Arial" panose="020B0604020202020204" pitchFamily="34" charset="0"/>
                <a:hlinkClick r:id="rId5"/>
              </a:rPr>
              <a:t>GCPedia</a:t>
            </a:r>
            <a:r>
              <a:rPr lang="fr-CA" sz="2000" dirty="0">
                <a:solidFill>
                  <a:schemeClr val="bg2">
                    <a:lumMod val="10000"/>
                  </a:schemeClr>
                </a:solidFill>
                <a:latin typeface="Arial" panose="020B0604020202020204" pitchFamily="34" charset="0"/>
                <a:cs typeface="Arial" panose="020B0604020202020204" pitchFamily="34" charset="0"/>
              </a:rPr>
              <a:t> </a:t>
            </a:r>
          </a:p>
          <a:p>
            <a:pPr lvl="1"/>
            <a:r>
              <a:rPr lang="en-CA" sz="2000" dirty="0">
                <a:solidFill>
                  <a:schemeClr val="bg2">
                    <a:lumMod val="10000"/>
                  </a:schemeClr>
                </a:solidFill>
              </a:rPr>
              <a:t>Students and hiring managers will appreciate these key resources and tools.</a:t>
            </a:r>
            <a:endParaRPr lang="fr-CA" sz="2000" dirty="0">
              <a:solidFill>
                <a:schemeClr val="bg2">
                  <a:lumMod val="10000"/>
                </a:schemeClr>
              </a:solidFill>
            </a:endParaRPr>
          </a:p>
        </p:txBody>
      </p:sp>
      <p:sp>
        <p:nvSpPr>
          <p:cNvPr id="5" name="Espace réservé du texte 4">
            <a:extLst>
              <a:ext uri="{FF2B5EF4-FFF2-40B4-BE49-F238E27FC236}">
                <a16:creationId xmlns:a16="http://schemas.microsoft.com/office/drawing/2014/main" id="{3A130445-24B7-4E25-9F0A-59725C50BC49}"/>
              </a:ext>
            </a:extLst>
          </p:cNvPr>
          <p:cNvSpPr>
            <a:spLocks noGrp="1"/>
          </p:cNvSpPr>
          <p:nvPr>
            <p:ph type="body" sz="quarter" idx="3"/>
          </p:nvPr>
        </p:nvSpPr>
        <p:spPr>
          <a:xfrm>
            <a:off x="5997575" y="682279"/>
            <a:ext cx="5183188" cy="823912"/>
          </a:xfrm>
        </p:spPr>
        <p:txBody>
          <a:bodyPr anchor="t">
            <a:normAutofit fontScale="92500"/>
          </a:bodyPr>
          <a:lstStyle/>
          <a:p>
            <a:r>
              <a:rPr lang="fr-FR" sz="3600" dirty="0">
                <a:solidFill>
                  <a:schemeClr val="tx1">
                    <a:lumMod val="50000"/>
                  </a:schemeClr>
                </a:solidFill>
              </a:rPr>
              <a:t>Restez branchés avec nous</a:t>
            </a:r>
            <a:endParaRPr lang="en-CA" sz="3600" dirty="0">
              <a:solidFill>
                <a:schemeClr val="tx1">
                  <a:lumMod val="50000"/>
                </a:schemeClr>
              </a:solidFill>
            </a:endParaRPr>
          </a:p>
          <a:p>
            <a:endParaRPr lang="en-CA" sz="3600" dirty="0"/>
          </a:p>
        </p:txBody>
      </p:sp>
      <p:sp>
        <p:nvSpPr>
          <p:cNvPr id="6" name="Espace réservé du contenu 5">
            <a:extLst>
              <a:ext uri="{FF2B5EF4-FFF2-40B4-BE49-F238E27FC236}">
                <a16:creationId xmlns:a16="http://schemas.microsoft.com/office/drawing/2014/main" id="{8E0339F4-9440-4A67-A302-DF62E5F00044}"/>
              </a:ext>
            </a:extLst>
          </p:cNvPr>
          <p:cNvSpPr>
            <a:spLocks noGrp="1"/>
          </p:cNvSpPr>
          <p:nvPr>
            <p:ph sz="quarter" idx="4"/>
          </p:nvPr>
        </p:nvSpPr>
        <p:spPr>
          <a:xfrm>
            <a:off x="5895975" y="1762539"/>
            <a:ext cx="6003925" cy="4143027"/>
          </a:xfrm>
        </p:spPr>
        <p:txBody>
          <a:bodyPr>
            <a:normAutofit fontScale="92500"/>
          </a:bodyPr>
          <a:lstStyle/>
          <a:p>
            <a:r>
              <a:rPr lang="fr-FR" sz="2400" b="1" dirty="0">
                <a:solidFill>
                  <a:schemeClr val="bg2">
                    <a:lumMod val="10000"/>
                  </a:schemeClr>
                </a:solidFill>
              </a:rPr>
              <a:t>Rejoignez le réseau des étudiants autochtones</a:t>
            </a:r>
          </a:p>
          <a:p>
            <a:pPr lvl="1"/>
            <a:r>
              <a:rPr lang="fr-FR" sz="2000" dirty="0">
                <a:solidFill>
                  <a:schemeClr val="bg2">
                    <a:lumMod val="10000"/>
                  </a:schemeClr>
                </a:solidFill>
              </a:rPr>
              <a:t>Le Cercle National des Étudiants Autochtones (CNÉA) </a:t>
            </a:r>
            <a:r>
              <a:rPr lang="fr-FR" sz="2000" dirty="0">
                <a:solidFill>
                  <a:schemeClr val="bg2">
                    <a:lumMod val="10000"/>
                  </a:schemeClr>
                </a:solidFill>
                <a:hlinkClick r:id="rId3"/>
              </a:rPr>
              <a:t>Facebook</a:t>
            </a:r>
            <a:endParaRPr lang="fr-FR" sz="2000" dirty="0">
              <a:solidFill>
                <a:schemeClr val="bg2">
                  <a:lumMod val="10000"/>
                </a:schemeClr>
              </a:solidFill>
            </a:endParaRPr>
          </a:p>
          <a:p>
            <a:pPr lvl="1"/>
            <a:r>
              <a:rPr lang="fr-FR" sz="2000" dirty="0">
                <a:solidFill>
                  <a:schemeClr val="bg2">
                    <a:lumMod val="10000"/>
                  </a:schemeClr>
                </a:solidFill>
              </a:rPr>
              <a:t>Réseau d’Engagement des Étudiants Autochtones de l’Ouest (REÉAO)</a:t>
            </a:r>
          </a:p>
          <a:p>
            <a:pPr lvl="1"/>
            <a:r>
              <a:rPr lang="fr-FR" sz="2000" dirty="0">
                <a:solidFill>
                  <a:schemeClr val="bg2">
                    <a:lumMod val="10000"/>
                  </a:schemeClr>
                </a:solidFill>
              </a:rPr>
              <a:t>Réseau des jeunes fonctionnaires fédéraux (RJFF)</a:t>
            </a:r>
          </a:p>
          <a:p>
            <a:pPr lvl="1"/>
            <a:endParaRPr lang="fr-FR" sz="2000" dirty="0">
              <a:solidFill>
                <a:schemeClr val="bg2">
                  <a:lumMod val="10000"/>
                </a:schemeClr>
              </a:solidFill>
            </a:endParaRPr>
          </a:p>
          <a:p>
            <a:r>
              <a:rPr lang="fr-FR" sz="2400" b="1" dirty="0">
                <a:solidFill>
                  <a:schemeClr val="bg2">
                    <a:lumMod val="10000"/>
                  </a:schemeClr>
                </a:solidFill>
              </a:rPr>
              <a:t>Jetez un coup d’</a:t>
            </a:r>
            <a:r>
              <a:rPr lang="fr-FR" sz="2400" b="1" dirty="0" err="1">
                <a:solidFill>
                  <a:schemeClr val="bg2">
                    <a:lumMod val="10000"/>
                  </a:schemeClr>
                </a:solidFill>
              </a:rPr>
              <a:t>oeil</a:t>
            </a:r>
            <a:endParaRPr lang="fr-FR" sz="2400" b="1" dirty="0">
              <a:solidFill>
                <a:schemeClr val="bg2">
                  <a:lumMod val="10000"/>
                </a:schemeClr>
              </a:solidFill>
            </a:endParaRPr>
          </a:p>
          <a:p>
            <a:pPr lvl="1"/>
            <a:r>
              <a:rPr lang="fr-FR" sz="2000" dirty="0">
                <a:solidFill>
                  <a:schemeClr val="bg2">
                    <a:lumMod val="10000"/>
                  </a:schemeClr>
                </a:solidFill>
              </a:rPr>
              <a:t>L’OEÉA sur </a:t>
            </a:r>
            <a:r>
              <a:rPr lang="fr-FR" sz="2000" dirty="0">
                <a:solidFill>
                  <a:schemeClr val="bg2">
                    <a:lumMod val="10000"/>
                  </a:schemeClr>
                </a:solidFill>
                <a:hlinkClick r:id="rId6"/>
              </a:rPr>
              <a:t>GCCollab</a:t>
            </a:r>
            <a:endParaRPr lang="fr-FR" sz="2000" dirty="0">
              <a:solidFill>
                <a:schemeClr val="bg2">
                  <a:lumMod val="10000"/>
                </a:schemeClr>
              </a:solidFill>
            </a:endParaRPr>
          </a:p>
          <a:p>
            <a:pPr lvl="1"/>
            <a:r>
              <a:rPr lang="fr-FR" sz="2000" dirty="0">
                <a:solidFill>
                  <a:schemeClr val="bg2">
                    <a:lumMod val="10000"/>
                  </a:schemeClr>
                </a:solidFill>
              </a:rPr>
              <a:t>L’OEÉA sur </a:t>
            </a:r>
            <a:r>
              <a:rPr lang="fr-FR" sz="2000" dirty="0">
                <a:solidFill>
                  <a:schemeClr val="bg2">
                    <a:lumMod val="10000"/>
                  </a:schemeClr>
                </a:solidFill>
                <a:hlinkClick r:id="rId7"/>
              </a:rPr>
              <a:t>GCPédia</a:t>
            </a:r>
            <a:endParaRPr lang="fr-FR" sz="2000" dirty="0">
              <a:solidFill>
                <a:schemeClr val="bg2">
                  <a:lumMod val="10000"/>
                </a:schemeClr>
              </a:solidFill>
            </a:endParaRPr>
          </a:p>
          <a:p>
            <a:pPr lvl="1"/>
            <a:r>
              <a:rPr lang="fr-FR" sz="2000" dirty="0">
                <a:solidFill>
                  <a:schemeClr val="bg2">
                    <a:lumMod val="10000"/>
                  </a:schemeClr>
                </a:solidFill>
              </a:rPr>
              <a:t>Découvrez de nombreuses ressources et outils pour les étudiants et les gestionnaires d’embauche </a:t>
            </a:r>
          </a:p>
        </p:txBody>
      </p:sp>
      <p:sp>
        <p:nvSpPr>
          <p:cNvPr id="7" name="Espace réservé du numéro de diapositive 6">
            <a:extLst>
              <a:ext uri="{FF2B5EF4-FFF2-40B4-BE49-F238E27FC236}">
                <a16:creationId xmlns:a16="http://schemas.microsoft.com/office/drawing/2014/main" id="{7FBC0433-2A02-43C1-BB8B-DEB096F69024}"/>
              </a:ext>
            </a:extLst>
          </p:cNvPr>
          <p:cNvSpPr>
            <a:spLocks noGrp="1"/>
          </p:cNvSpPr>
          <p:nvPr>
            <p:ph type="sldNum" sz="quarter" idx="12"/>
          </p:nvPr>
        </p:nvSpPr>
        <p:spPr/>
        <p:txBody>
          <a:bodyPr/>
          <a:lstStyle/>
          <a:p>
            <a:fld id="{C9E7B19F-562E-4687-915F-44F4066EA527}" type="slidenum">
              <a:rPr lang="en-CA" smtClean="0"/>
              <a:t>5</a:t>
            </a:fld>
            <a:endParaRPr lang="en-CA"/>
          </a:p>
        </p:txBody>
      </p:sp>
    </p:spTree>
    <p:extLst>
      <p:ext uri="{BB962C8B-B14F-4D97-AF65-F5344CB8AC3E}">
        <p14:creationId xmlns:p14="http://schemas.microsoft.com/office/powerpoint/2010/main" val="3854738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BFAFE-94F1-48F9-89C7-C0B6F092FC4F}"/>
              </a:ext>
            </a:extLst>
          </p:cNvPr>
          <p:cNvSpPr>
            <a:spLocks noGrp="1"/>
          </p:cNvSpPr>
          <p:nvPr>
            <p:ph type="title"/>
          </p:nvPr>
        </p:nvSpPr>
        <p:spPr/>
        <p:txBody>
          <a:bodyPr>
            <a:normAutofit/>
          </a:bodyPr>
          <a:lstStyle/>
          <a:p>
            <a:r>
              <a:rPr lang="en-CA" sz="4800" b="1" dirty="0">
                <a:solidFill>
                  <a:schemeClr val="bg2">
                    <a:lumMod val="10000"/>
                  </a:schemeClr>
                </a:solidFill>
              </a:rPr>
              <a:t>Questions?</a:t>
            </a:r>
          </a:p>
        </p:txBody>
      </p:sp>
      <p:sp>
        <p:nvSpPr>
          <p:cNvPr id="3" name="Content Placeholder 2">
            <a:extLst>
              <a:ext uri="{FF2B5EF4-FFF2-40B4-BE49-F238E27FC236}">
                <a16:creationId xmlns:a16="http://schemas.microsoft.com/office/drawing/2014/main" id="{B29E579B-240F-4170-BAFC-0770EBB0B4C9}"/>
              </a:ext>
            </a:extLst>
          </p:cNvPr>
          <p:cNvSpPr>
            <a:spLocks noGrp="1"/>
          </p:cNvSpPr>
          <p:nvPr>
            <p:ph idx="1"/>
          </p:nvPr>
        </p:nvSpPr>
        <p:spPr>
          <a:xfrm>
            <a:off x="838200" y="1875729"/>
            <a:ext cx="10515600" cy="4106863"/>
          </a:xfrm>
        </p:spPr>
        <p:txBody>
          <a:bodyPr/>
          <a:lstStyle/>
          <a:p>
            <a:r>
              <a:rPr lang="en-CA" dirty="0">
                <a:solidFill>
                  <a:schemeClr val="bg2">
                    <a:lumMod val="10000"/>
                  </a:schemeClr>
                </a:solidFill>
              </a:rPr>
              <a:t>Please contact the Indigenous Centre of Expertise (ICoE) at: </a:t>
            </a:r>
            <a:r>
              <a:rPr lang="en-CA" dirty="0">
                <a:hlinkClick r:id="rId3"/>
              </a:rPr>
              <a:t>cfp.cea-icoe.psc@cfp-psc.gc.ca </a:t>
            </a:r>
            <a:endParaRPr lang="en-US" dirty="0"/>
          </a:p>
          <a:p>
            <a:r>
              <a:rPr lang="fr-FR" dirty="0">
                <a:solidFill>
                  <a:schemeClr val="bg2">
                    <a:lumMod val="10000"/>
                  </a:schemeClr>
                </a:solidFill>
              </a:rPr>
              <a:t>Veuillez contacter le Centre d'expertise autochtone (CEA) à l'adresse suivante: </a:t>
            </a:r>
            <a:r>
              <a:rPr lang="fr-FR" dirty="0">
                <a:hlinkClick r:id="rId3"/>
              </a:rPr>
              <a:t>cfp.cea-icoe.psc@cfp-psc.gc.ca</a:t>
            </a:r>
            <a:r>
              <a:rPr lang="fr-FR" dirty="0"/>
              <a:t> </a:t>
            </a:r>
            <a:endParaRPr lang="en-US" dirty="0"/>
          </a:p>
          <a:p>
            <a:endParaRPr lang="en-CA" dirty="0"/>
          </a:p>
        </p:txBody>
      </p:sp>
      <p:sp>
        <p:nvSpPr>
          <p:cNvPr id="4" name="Slide Number Placeholder 3">
            <a:extLst>
              <a:ext uri="{FF2B5EF4-FFF2-40B4-BE49-F238E27FC236}">
                <a16:creationId xmlns:a16="http://schemas.microsoft.com/office/drawing/2014/main" id="{71C04DA1-A10F-414A-B43D-B7290E4E04FA}"/>
              </a:ext>
            </a:extLst>
          </p:cNvPr>
          <p:cNvSpPr>
            <a:spLocks noGrp="1"/>
          </p:cNvSpPr>
          <p:nvPr>
            <p:ph type="sldNum" sz="quarter" idx="12"/>
          </p:nvPr>
        </p:nvSpPr>
        <p:spPr/>
        <p:txBody>
          <a:bodyPr/>
          <a:lstStyle/>
          <a:p>
            <a:fld id="{C9E7B19F-562E-4687-915F-44F4066EA527}" type="slidenum">
              <a:rPr lang="en-CA" smtClean="0"/>
              <a:t>6</a:t>
            </a:fld>
            <a:endParaRPr lang="en-CA"/>
          </a:p>
        </p:txBody>
      </p:sp>
    </p:spTree>
    <p:extLst>
      <p:ext uri="{BB962C8B-B14F-4D97-AF65-F5344CB8AC3E}">
        <p14:creationId xmlns:p14="http://schemas.microsoft.com/office/powerpoint/2010/main" val="1089927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636FBBE7-B23F-41DA-8741-13389066DA17}"/>
              </a:ext>
            </a:extLst>
          </p:cNvPr>
          <p:cNvSpPr>
            <a:spLocks noGrp="1"/>
          </p:cNvSpPr>
          <p:nvPr>
            <p:ph type="ctrTitle"/>
          </p:nvPr>
        </p:nvSpPr>
        <p:spPr>
          <a:xfrm>
            <a:off x="1075499" y="1652449"/>
            <a:ext cx="10297766" cy="2387600"/>
          </a:xfrm>
        </p:spPr>
        <p:txBody>
          <a:bodyPr vert="horz" lIns="91440" tIns="45720" rIns="91440" bIns="45720" rtlCol="0" anchor="t">
            <a:normAutofit/>
          </a:bodyPr>
          <a:lstStyle/>
          <a:p>
            <a:pPr marL="0" indent="0" algn="ctr">
              <a:buNone/>
            </a:pPr>
            <a:r>
              <a:rPr lang="en-US" sz="3300" b="1" i="0" dirty="0">
                <a:solidFill>
                  <a:schemeClr val="bg2">
                    <a:lumMod val="10000"/>
                  </a:schemeClr>
                </a:solidFill>
                <a:effectLst/>
              </a:rPr>
              <a:t>Thank you  / Merci / </a:t>
            </a:r>
            <a:r>
              <a:rPr lang="en-US" sz="3300" b="1" i="0" dirty="0" err="1">
                <a:solidFill>
                  <a:schemeClr val="bg2">
                    <a:lumMod val="10000"/>
                  </a:schemeClr>
                </a:solidFill>
                <a:effectLst/>
              </a:rPr>
              <a:t>Ekosani</a:t>
            </a:r>
            <a:r>
              <a:rPr lang="en-US" sz="3300" b="1" i="0" dirty="0">
                <a:solidFill>
                  <a:schemeClr val="bg2">
                    <a:lumMod val="10000"/>
                  </a:schemeClr>
                </a:solidFill>
                <a:effectLst/>
              </a:rPr>
              <a:t> / Miigwech / Meegwetch / </a:t>
            </a:r>
            <a:r>
              <a:rPr lang="en-US" sz="3300" b="1" i="0" dirty="0" err="1">
                <a:solidFill>
                  <a:schemeClr val="bg2">
                    <a:lumMod val="10000"/>
                  </a:schemeClr>
                </a:solidFill>
                <a:effectLst/>
              </a:rPr>
              <a:t>Niá:wen</a:t>
            </a:r>
            <a:r>
              <a:rPr lang="en-US" sz="3300" b="1" i="0" dirty="0">
                <a:solidFill>
                  <a:schemeClr val="bg2">
                    <a:lumMod val="10000"/>
                  </a:schemeClr>
                </a:solidFill>
                <a:effectLst/>
              </a:rPr>
              <a:t> / </a:t>
            </a:r>
            <a:r>
              <a:rPr lang="en-US" sz="3300" b="1" i="0" dirty="0" err="1">
                <a:solidFill>
                  <a:schemeClr val="bg2">
                    <a:lumMod val="10000"/>
                  </a:schemeClr>
                </a:solidFill>
                <a:effectLst/>
              </a:rPr>
              <a:t>Mahseecho</a:t>
            </a:r>
            <a:r>
              <a:rPr lang="en-US" sz="3300" b="1" i="0" dirty="0">
                <a:solidFill>
                  <a:schemeClr val="bg2">
                    <a:lumMod val="10000"/>
                  </a:schemeClr>
                </a:solidFill>
                <a:effectLst/>
              </a:rPr>
              <a:t> / </a:t>
            </a:r>
            <a:r>
              <a:rPr lang="en-US" sz="3300" b="1" i="0" dirty="0" err="1">
                <a:solidFill>
                  <a:schemeClr val="bg2">
                    <a:lumMod val="10000"/>
                  </a:schemeClr>
                </a:solidFill>
                <a:effectLst/>
              </a:rPr>
              <a:t>Mutna</a:t>
            </a:r>
            <a:r>
              <a:rPr lang="en-US" sz="3300" b="1" i="0" dirty="0">
                <a:solidFill>
                  <a:schemeClr val="bg2">
                    <a:lumMod val="10000"/>
                  </a:schemeClr>
                </a:solidFill>
                <a:effectLst/>
              </a:rPr>
              <a:t> / </a:t>
            </a:r>
            <a:r>
              <a:rPr lang="en-US" sz="3300" b="1" i="0" dirty="0" err="1">
                <a:solidFill>
                  <a:schemeClr val="bg2">
                    <a:lumMod val="10000"/>
                  </a:schemeClr>
                </a:solidFill>
                <a:effectLst/>
              </a:rPr>
              <a:t>Wopida</a:t>
            </a:r>
            <a:r>
              <a:rPr lang="en-US" sz="3300" b="1" i="0" dirty="0">
                <a:solidFill>
                  <a:schemeClr val="bg2">
                    <a:lumMod val="10000"/>
                  </a:schemeClr>
                </a:solidFill>
                <a:effectLst/>
              </a:rPr>
              <a:t> / </a:t>
            </a:r>
            <a:r>
              <a:rPr lang="en-US" sz="3300" b="1" i="0" dirty="0" err="1">
                <a:solidFill>
                  <a:schemeClr val="bg2">
                    <a:lumMod val="10000"/>
                  </a:schemeClr>
                </a:solidFill>
                <a:effectLst/>
              </a:rPr>
              <a:t>Hei</a:t>
            </a:r>
            <a:r>
              <a:rPr lang="en-US" sz="3300" b="1" i="0" dirty="0">
                <a:solidFill>
                  <a:schemeClr val="bg2">
                    <a:lumMod val="10000"/>
                  </a:schemeClr>
                </a:solidFill>
                <a:effectLst/>
              </a:rPr>
              <a:t> </a:t>
            </a:r>
            <a:r>
              <a:rPr lang="en-US" sz="3300" b="1" i="0" dirty="0" err="1">
                <a:solidFill>
                  <a:schemeClr val="bg2">
                    <a:lumMod val="10000"/>
                  </a:schemeClr>
                </a:solidFill>
                <a:effectLst/>
              </a:rPr>
              <a:t>Hei</a:t>
            </a:r>
            <a:r>
              <a:rPr lang="en-US" sz="3300" b="1" i="0" dirty="0">
                <a:solidFill>
                  <a:schemeClr val="bg2">
                    <a:lumMod val="10000"/>
                  </a:schemeClr>
                </a:solidFill>
                <a:effectLst/>
              </a:rPr>
              <a:t> / Marci Cho /  </a:t>
            </a:r>
            <a:r>
              <a:rPr lang="en-US" sz="3300" b="1" i="0" dirty="0" err="1">
                <a:solidFill>
                  <a:schemeClr val="bg2">
                    <a:lumMod val="10000"/>
                  </a:schemeClr>
                </a:solidFill>
                <a:effectLst/>
              </a:rPr>
              <a:t>ᖁᐊᓇᖅᑯᑎᑦ</a:t>
            </a:r>
            <a:r>
              <a:rPr lang="en-US" sz="3300" b="1" i="0" dirty="0">
                <a:solidFill>
                  <a:schemeClr val="bg2">
                    <a:lumMod val="10000"/>
                  </a:schemeClr>
                </a:solidFill>
                <a:effectLst/>
              </a:rPr>
              <a:t> / </a:t>
            </a:r>
            <a:r>
              <a:rPr lang="en-US" sz="3300" b="1" i="0" dirty="0" err="1">
                <a:solidFill>
                  <a:schemeClr val="bg2">
                    <a:lumMod val="10000"/>
                  </a:schemeClr>
                </a:solidFill>
                <a:effectLst/>
              </a:rPr>
              <a:t>Quanaqqutit</a:t>
            </a:r>
            <a:r>
              <a:rPr lang="en-US" sz="3300" b="1" i="0" dirty="0">
                <a:solidFill>
                  <a:schemeClr val="bg2">
                    <a:lumMod val="10000"/>
                  </a:schemeClr>
                </a:solidFill>
                <a:effectLst/>
              </a:rPr>
              <a:t> / </a:t>
            </a:r>
            <a:r>
              <a:rPr lang="en-US" sz="3300" b="1" i="0" dirty="0" err="1">
                <a:solidFill>
                  <a:schemeClr val="bg2">
                    <a:lumMod val="10000"/>
                  </a:schemeClr>
                </a:solidFill>
                <a:effectLst/>
              </a:rPr>
              <a:t>ᓇᑯᕐᒦᒃ</a:t>
            </a:r>
            <a:r>
              <a:rPr lang="en-US" sz="3300" b="1" i="0" dirty="0">
                <a:solidFill>
                  <a:schemeClr val="bg2">
                    <a:lumMod val="10000"/>
                  </a:schemeClr>
                </a:solidFill>
                <a:effectLst/>
              </a:rPr>
              <a:t> (</a:t>
            </a:r>
            <a:r>
              <a:rPr lang="en-US" sz="3300" b="1" i="0" dirty="0" err="1">
                <a:solidFill>
                  <a:schemeClr val="bg2">
                    <a:lumMod val="10000"/>
                  </a:schemeClr>
                </a:solidFill>
                <a:effectLst/>
              </a:rPr>
              <a:t>Nakurmik</a:t>
            </a:r>
            <a:r>
              <a:rPr lang="en-US" sz="3300" b="1" i="0" dirty="0">
                <a:solidFill>
                  <a:schemeClr val="bg2">
                    <a:lumMod val="10000"/>
                  </a:schemeClr>
                </a:solidFill>
                <a:effectLst/>
              </a:rPr>
              <a:t>) / </a:t>
            </a:r>
            <a:r>
              <a:rPr lang="en-US" sz="3300" b="1" i="0" dirty="0" err="1">
                <a:solidFill>
                  <a:schemeClr val="bg2">
                    <a:lumMod val="10000"/>
                  </a:schemeClr>
                </a:solidFill>
                <a:effectLst/>
              </a:rPr>
              <a:t>Qujannamiik</a:t>
            </a:r>
            <a:r>
              <a:rPr lang="en-US" sz="3300" b="1" i="0" dirty="0">
                <a:solidFill>
                  <a:schemeClr val="bg2">
                    <a:lumMod val="10000"/>
                  </a:schemeClr>
                </a:solidFill>
                <a:effectLst/>
              </a:rPr>
              <a:t> / </a:t>
            </a:r>
            <a:r>
              <a:rPr lang="en-US" sz="3300" b="1" i="0" dirty="0" err="1">
                <a:solidFill>
                  <a:schemeClr val="bg2">
                    <a:lumMod val="10000"/>
                  </a:schemeClr>
                </a:solidFill>
                <a:effectLst/>
              </a:rPr>
              <a:t>Qujanaq</a:t>
            </a:r>
            <a:r>
              <a:rPr lang="en-US" sz="3300" b="1" i="0" dirty="0">
                <a:solidFill>
                  <a:schemeClr val="bg2">
                    <a:lumMod val="10000"/>
                  </a:schemeClr>
                </a:solidFill>
                <a:effectLst/>
              </a:rPr>
              <a:t> / </a:t>
            </a:r>
            <a:r>
              <a:rPr lang="en-US" sz="3300" b="1" i="0" dirty="0" err="1">
                <a:solidFill>
                  <a:schemeClr val="bg2">
                    <a:lumMod val="10000"/>
                  </a:schemeClr>
                </a:solidFill>
                <a:effectLst/>
              </a:rPr>
              <a:t>Kukwstsétsemc</a:t>
            </a:r>
            <a:r>
              <a:rPr lang="en-US" sz="3300" b="1" i="0" dirty="0">
                <a:solidFill>
                  <a:schemeClr val="bg2">
                    <a:lumMod val="10000"/>
                  </a:schemeClr>
                </a:solidFill>
                <a:effectLst/>
              </a:rPr>
              <a:t> / </a:t>
            </a:r>
            <a:r>
              <a:rPr lang="en-US" sz="3300" b="1" i="0" dirty="0" err="1">
                <a:solidFill>
                  <a:schemeClr val="bg2">
                    <a:lumMod val="10000"/>
                  </a:schemeClr>
                </a:solidFill>
                <a:effectLst/>
              </a:rPr>
              <a:t>Woliwon</a:t>
            </a:r>
            <a:r>
              <a:rPr lang="en-US" sz="3300" b="1" i="0" dirty="0">
                <a:solidFill>
                  <a:schemeClr val="bg2">
                    <a:lumMod val="10000"/>
                  </a:schemeClr>
                </a:solidFill>
                <a:effectLst/>
              </a:rPr>
              <a:t> / </a:t>
            </a:r>
            <a:r>
              <a:rPr lang="en-US" sz="3300" b="1" i="0" dirty="0" err="1">
                <a:solidFill>
                  <a:schemeClr val="bg2">
                    <a:lumMod val="10000"/>
                  </a:schemeClr>
                </a:solidFill>
                <a:effectLst/>
              </a:rPr>
              <a:t>Woliwun</a:t>
            </a:r>
            <a:r>
              <a:rPr lang="en-US" sz="3300" b="1" i="0" dirty="0">
                <a:solidFill>
                  <a:schemeClr val="bg2">
                    <a:lumMod val="10000"/>
                  </a:schemeClr>
                </a:solidFill>
                <a:effectLst/>
              </a:rPr>
              <a:t> / </a:t>
            </a:r>
            <a:r>
              <a:rPr lang="en-US" sz="3300" b="1" i="0" dirty="0" err="1">
                <a:solidFill>
                  <a:schemeClr val="bg2">
                    <a:lumMod val="10000"/>
                  </a:schemeClr>
                </a:solidFill>
                <a:effectLst/>
              </a:rPr>
              <a:t>Wela’lin</a:t>
            </a:r>
            <a:endParaRPr lang="en-US" sz="3300" b="1" dirty="0">
              <a:solidFill>
                <a:schemeClr val="bg2">
                  <a:lumMod val="10000"/>
                </a:schemeClr>
              </a:solidFill>
            </a:endParaRPr>
          </a:p>
        </p:txBody>
      </p:sp>
      <p:sp>
        <p:nvSpPr>
          <p:cNvPr id="2" name="Slide Number Placeholder 1" hidden="1"/>
          <p:cNvSpPr>
            <a:spLocks noGrp="1"/>
          </p:cNvSpPr>
          <p:nvPr>
            <p:ph type="sldNum" sz="quarter" idx="4294967295"/>
          </p:nvPr>
        </p:nvSpPr>
        <p:spPr>
          <a:xfrm>
            <a:off x="10801350" y="6418263"/>
            <a:ext cx="1200150"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9E7B19F-562E-4687-915F-44F4066EA527}" type="slidenum">
              <a:rPr kumimoji="0" lang="en-CA" sz="1200" b="0" i="0" u="none" strike="noStrike" kern="1200" cap="none" spc="0" normalizeH="0" baseline="0" noProof="0" smtClean="0">
                <a:ln>
                  <a:noFill/>
                </a:ln>
                <a:solidFill>
                  <a:srgbClr val="54575A">
                    <a:tint val="75000"/>
                  </a:srgbClr>
                </a:solidFill>
                <a:effectLst/>
                <a:uLnTx/>
                <a:uFillTx/>
                <a:latin typeface="Segoe UI Semiligh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CA" sz="1200" b="0" i="0" u="none" strike="noStrike" kern="1200" cap="none" spc="0" normalizeH="0" baseline="0" noProof="0">
              <a:ln>
                <a:noFill/>
              </a:ln>
              <a:solidFill>
                <a:srgbClr val="54575A">
                  <a:tint val="75000"/>
                </a:srgbClr>
              </a:solidFill>
              <a:effectLst/>
              <a:uLnTx/>
              <a:uFillTx/>
              <a:latin typeface="Segoe UI Semilight"/>
              <a:ea typeface="+mn-ea"/>
              <a:cs typeface="+mn-cs"/>
            </a:endParaRPr>
          </a:p>
        </p:txBody>
      </p:sp>
    </p:spTree>
    <p:extLst>
      <p:ext uri="{BB962C8B-B14F-4D97-AF65-F5344CB8AC3E}">
        <p14:creationId xmlns:p14="http://schemas.microsoft.com/office/powerpoint/2010/main" val="4102812917"/>
      </p:ext>
    </p:extLst>
  </p:cSld>
  <p:clrMapOvr>
    <a:masterClrMapping/>
  </p:clrMapOvr>
</p:sld>
</file>

<file path=ppt/theme/theme1.xml><?xml version="1.0" encoding="utf-8"?>
<a:theme xmlns:a="http://schemas.openxmlformats.org/drawingml/2006/main" name="CFP-PSC 2019">
  <a:themeElements>
    <a:clrScheme name="Custom 1">
      <a:dk1>
        <a:srgbClr val="54575A"/>
      </a:dk1>
      <a:lt1>
        <a:sysClr val="window" lastClr="FFFFFF"/>
      </a:lt1>
      <a:dk2>
        <a:srgbClr val="54575A"/>
      </a:dk2>
      <a:lt2>
        <a:srgbClr val="E7E6E6"/>
      </a:lt2>
      <a:accent1>
        <a:srgbClr val="D50057"/>
      </a:accent1>
      <a:accent2>
        <a:srgbClr val="5B315E"/>
      </a:accent2>
      <a:accent3>
        <a:srgbClr val="0099A8"/>
      </a:accent3>
      <a:accent4>
        <a:srgbClr val="FF5100"/>
      </a:accent4>
      <a:accent5>
        <a:srgbClr val="C2D500"/>
      </a:accent5>
      <a:accent6>
        <a:srgbClr val="F7BE00"/>
      </a:accent6>
      <a:hlink>
        <a:srgbClr val="0099A8"/>
      </a:hlink>
      <a:folHlink>
        <a:srgbClr val="A5A5A5"/>
      </a:folHlink>
    </a:clrScheme>
    <a:fontScheme name="Custom 2">
      <a:majorFont>
        <a:latin typeface="Segoe UI Light"/>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CFP-PSC-2019.pptx" id="{9D78D0ED-9804-4852-9F30-0FF00345E837}" vid="{89A8395C-BF2D-4C66-801D-935BDCFD54D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2864</TotalTime>
  <Words>1644</Words>
  <Application>Microsoft Office PowerPoint</Application>
  <PresentationFormat>Widescreen</PresentationFormat>
  <Paragraphs>99</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Segoe UI Historic</vt:lpstr>
      <vt:lpstr>Segoe UI Light</vt:lpstr>
      <vt:lpstr>Segoe UI Semilight</vt:lpstr>
      <vt:lpstr>CFP-PSC 2019</vt:lpstr>
      <vt:lpstr>Indigenous Student Employment Opportunity (ISEO)  Occasion d’emploi pour les étudiants autochtones (OEÉA)   </vt:lpstr>
      <vt:lpstr>Indigenous Centre of Expertise (ICoE)   Centre d’expertise autochtone (CEA) </vt:lpstr>
      <vt:lpstr>What is the Indigenous Student Employment Opportunity (ISEO)? </vt:lpstr>
      <vt:lpstr>Events for summer 2022</vt:lpstr>
      <vt:lpstr>Stay Connected with Us </vt:lpstr>
      <vt:lpstr>Questions?</vt:lpstr>
      <vt:lpstr>Thank you  / Merci / Ekosani / Miigwech / Meegwetch / Niá:wen / Mahseecho / Mutna / Wopida / Hei Hei / Marci Cho /  ᖁᐊᓇᖅᑯᑎᑦ / Quanaqqutit / ᓇᑯᕐᒦᒃ (Nakurmik) / Qujannamiik / Qujanaq / Kukwstsétsemc / Woliwon / Woliwun / Wela’lin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Indigenous Career Pathways PHASE 2 – Inventory and Toolbox</dc:title>
  <dc:creator>Véronic Mageau</dc:creator>
  <cp:lastModifiedBy>Véronic Mageau</cp:lastModifiedBy>
  <cp:revision>204</cp:revision>
  <dcterms:created xsi:type="dcterms:W3CDTF">2021-04-16T12:44:06Z</dcterms:created>
  <dcterms:modified xsi:type="dcterms:W3CDTF">2022-06-09T14:13:29Z</dcterms:modified>
</cp:coreProperties>
</file>