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2"/>
  </p:notesMasterIdLst>
  <p:handoutMasterIdLst>
    <p:handoutMasterId r:id="rId23"/>
  </p:handoutMasterIdLst>
  <p:sldIdLst>
    <p:sldId id="381" r:id="rId2"/>
    <p:sldId id="325" r:id="rId3"/>
    <p:sldId id="299" r:id="rId4"/>
    <p:sldId id="376" r:id="rId5"/>
    <p:sldId id="377" r:id="rId6"/>
    <p:sldId id="278" r:id="rId7"/>
    <p:sldId id="371" r:id="rId8"/>
    <p:sldId id="362" r:id="rId9"/>
    <p:sldId id="367" r:id="rId10"/>
    <p:sldId id="368" r:id="rId11"/>
    <p:sldId id="372" r:id="rId12"/>
    <p:sldId id="378" r:id="rId13"/>
    <p:sldId id="379" r:id="rId14"/>
    <p:sldId id="363" r:id="rId15"/>
    <p:sldId id="358" r:id="rId16"/>
    <p:sldId id="535" r:id="rId17"/>
    <p:sldId id="374" r:id="rId18"/>
    <p:sldId id="380" r:id="rId19"/>
    <p:sldId id="357" r:id="rId20"/>
    <p:sldId id="37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7" autoAdjust="0"/>
    <p:restoredTop sz="77359" autoAdjust="0"/>
  </p:normalViewPr>
  <p:slideViewPr>
    <p:cSldViewPr snapToObjects="1" showGuides="1">
      <p:cViewPr varScale="1">
        <p:scale>
          <a:sx n="104" d="100"/>
          <a:sy n="104" d="100"/>
        </p:scale>
        <p:origin x="91" y="1195"/>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6/5/2024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05T13:33:19.791"/>
    </inkml:context>
    <inkml:brush xml:id="br0">
      <inkml:brushProperty name="width" value="0.1" units="cm"/>
      <inkml:brushProperty name="height" value="0.1" units="cm"/>
      <inkml:brushProperty name="color" value="#AE198D"/>
      <inkml:brushProperty name="inkEffects" value="galaxy"/>
      <inkml:brushProperty name="anchorX" value="-46822.06641"/>
      <inkml:brushProperty name="anchorY" value="-59900.20313"/>
      <inkml:brushProperty name="scaleFactor" value="0.5"/>
    </inkml:brush>
  </inkml:definitions>
  <inkml:trace contextRef="#ctx0" brushRef="#br0">25 156 1376 0 0,'0'0'18567'0'0,"1"0"-18316"0"0,0 1 282 0 0,3 0-373 0 0,0 1 159 0 0,1 1-44 0 0,0 0 3 0 0,1 2 2 0 0,0 0-205 0 0,0 0 21 0 0,1 1-28 0 0,2 2 81 0 0,1 0-99 0 0,1 0 32 0 0,3 1 149 0 0,2 0-111 0 0,0-1 41 0 0,1-2-9 0 0,0-1 94 0 0,0-2 0 0 0,1-2 6 0 0,0-2 4 0 0,2-1-28 0 0,1-3 8 0 0,0-1-4 0 0,4-4 187 0 0,3-4-194 0 0,-1-1-91 0 0,-2-1-22 0 0,0-2 65 0 0,-4-1-121 0 0,-3 2 19 0 0,-2-2 66 0 0,-1-1-14 0 0,-4 1-67 0 0,-2 2 22 0 0,-3 2-10 0 0,-1 3-84 0 0,-3 3 99 0 0,-1 2-108 0 0,-1 2 106 0 0,0 2-106 0 0,0 1 31 0 0,-2 2-10 0 0,-2 5 0 0 0,0 3-102 0 0,-2 2 131 0 0,0 2-44 0 0,0 2 15 0 0,-2 6 0 0 0,1 4 0 0 0,-1 2 0 0 0,0 5 0 0 0,0 2 0 0 0,-4 12 75 0 0,-1 15-96 0 0,-2 5 115 0 0,0 1-118 0 0,1-1 36 0 0,-1-4 63 0 0,-1 6-96 0 0,0-6 31 0 0,1-4 84 0 0,2-7-121 0 0,0-5 115 0 0,0-1 3 0 0,0-6-38 0 0,0-4 16 0 0,1-5-5 0 0,0-3 28 0 0,1-4-8 0 0,-1-4 4 0 0,0-2 0 0 0,1-3 28 0 0,-1-1 1 0 0,1-3 2 0 0,-1-1 1 0 0,0-2-56 0 0,-4-3 81 0 0,1-2-101 0 0,0-1-44 0 0,0-1 86 0 0,2-2-108 0 0,1 0 108 0 0,0-1-108 0 0,2 0 33 0 0,2 0-11 0 0,-1-2 0 0 0,2 1 0 0 0,1 1 0 0 0,3 0 0 0 0,0 1 0 0 0,1 1 0 0 0,1-2 0 0 0,1 2 0 0 0,0 0 0 0 0,0 0 0 0 0,0-1 0 0 0,-1 2 0 0 0,1-1 0 0 0,0 1 0 0 0,0 1 0 0 0,0-1 0 0 0,0 1 0 0 0,0 0 0 0 0,0 1 0 0 0,0-1 0 0 0,1 0 75 0 0,0 1-97 0 0,0 1 33 0 0,1 1 64 0 0,0 0-97 0 0,0 1 108 0 0,0 0-108 0 0,0 1 117 0 0,0-1-16 0 0,0 1 53 0 0,1-2 26 0 0,-2 0 34 0 0,1-1-117 0 0,-1-1-75 0 0,-1 0 109 0 0,0-1-42 0 0,0 1-80 0 0,0-1 26 0 0,0 1-13 0 0,0-1 75 0 0,0 1 434 0 0,-1-2-397 0 0,1 1-131 0 0,-1-1-111 0 0,0-1 51 0 0,0 2-20 0 0,1-2 114 0 0,-1 1-31 0 0,1-1 16 0 0,0 1-532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05T13:33:19.792"/>
    </inkml:context>
    <inkml:brush xml:id="br0">
      <inkml:brushProperty name="width" value="0.1" units="cm"/>
      <inkml:brushProperty name="height" value="0.1" units="cm"/>
      <inkml:brushProperty name="color" value="#AE198D"/>
      <inkml:brushProperty name="inkEffects" value="galaxy"/>
      <inkml:brushProperty name="anchorX" value="-46174.44141"/>
      <inkml:brushProperty name="anchorY" value="-61387.90625"/>
      <inkml:brushProperty name="scaleFactor" value="0.5"/>
    </inkml:brush>
  </inkml:definitions>
  <inkml:trace contextRef="#ctx0" brushRef="#br0">335 0 19175 0 0,'0'0'2080'0'0,"-2"0"-2426"0"0,0 1 767 0 0,-3 2-442 0 0,1 1 517 0 0,-2 3-94 0 0,-1 1 64 0 0,0 3 4 0 0,-2 2-54 0 0,-1 4 7 0 0,0 2-6 0 0,-3 9 345 0 0,0 6-613 0 0,-1 3 187 0 0,-3 11 116 0 0,-1 13-251 0 0,-1 1-66 0 0,1 1-32 0 0,2-2-27 0 0,1-3-2 0 0,1 3 120 0 0,-2 5 20 0 0,0 4-16 0 0,2-6-128 0 0,1-5 38 0 0,2-10-20 0 0,2-7 75 0 0,1-3 183 0 0,1-4-140 0 0,1-3-160 0 0,1-7 86 0 0,1-5 15 0 0,1-7-2 0 0,2-5 6 0 0,0-4 1 0 0,1-2 65 0 0,-1-5 1 0 0,1-1 3 0 0,0-5 3 0 0,1-2-149 0 0,0-3 23 0 0,1-4-24 0 0,1-8-1 0 0,2-3-85 0 0,1-3 24 0 0,2-9-12 0 0,2 0 0 0 0,0-2-112 0 0,3 3 144 0 0,0 2-169 0 0,3-2 97 0 0,0 5-78 0 0,0 3 142 0 0,0 6-41 0 0,-2 5-76 0 0,1 4 119 0 0,-1 4-142 0 0,-1 5 71 0 0,-11 7 24 0 0,-1 0 0 0 0,1 0 0 0 0,0 1 0 0 0,3-2 0 0 0,-5 2 13 0 0,1 0-1 0 0,0 0 1 0 0,0 0 0 0 0,-1 0 0 0 0,1 0-1 0 0,0 0 1 0 0,0 0 0 0 0,-1 0 0 0 0,1 0-1 0 0,1 1 1 0 0,-2-1 0 0 0,1 0 0 0 0,-1 1 0 0 0,1-1 0 0 0,-1 0 0 0 0,1 1 0 0 0,-1-1 0 0 0,1 1 0 0 0,-1-1 0 0 0,1 0 0 0 0,-1 0 0 0 0,1 2 0 0 0,0-1-6 0 0,0-1 1 0 0,-1 2-1 0 0,0-1 0 0 0,1-1 1 0 0,0 2-1 0 0,0 0 0 0 0,1 10 151 0 0,0 6 158 0 0,-3 4-199 0 0,0 2-13 0 0,0 0-7 0 0,0 1-86 0 0,-1 1 133 0 0,1-1-155 0 0,1 5 123 0 0,2 3-113 0 0,3 3 108 0 0,3 0-33 0 0,3-4-64 0 0,1-6 22 0 0,-9-20 17 0 0,1-1 0 0 0,5 7 0 0 0,-5-8-8 0 0,0 0 0 0 0,9 7 0 0 0,-8-7 1 0 0,0-1 0 0 0,9 5 0 0 0,-8-6-26 0 0,13 5 0 0 0,-12-4 48 0 0,10 0 0 0 0,-10-2-54 0 0,12 0 0 0 0,-11-1 59 0 0,12-3-1 0 0,8-4-71 0 0,-2-2 120 0 0,1-4-120 0 0,1-6 120 0 0,2-5-36 0 0,-1-6-72 0 0,-1-4 24 0 0,-2-6 63 0 0,-4 1-97 0 0,-5 5 33 0 0,-4 3-11 0 0,-5 5 0 0 0,-2-1-93 0 0,-2 0 26 0 0,-2 1 80 0 0,0 1-26 0 0,-2 3-71 0 0,-1 3 108 0 0,0 4-36 0 0,0 5 12 0 0,0 2 0 0 0,0 3 0 0 0,1 2-93 0 0,-1 1 119 0 0,1 0-39 0 0,0 0 13 0 0,0 1 0 0 0,-1-1 0 0 0,1 1 0 0 0,-1 0 0 0 0,1 0 0 0 0,-1-1 0 0 0,1 0 0 0 0,-2 0 0 0 0,1 0 0 0 0,0 0 0 0 0,-1 1 0 0 0,0-1 0 0 0,-1 0 0 0 0,-1 2-93 0 0,0 0 119 0 0,-1 0-123 0 0,-2 1 121 0 0,0 2-36 0 0,-1 0 12 0 0,-3 4-75 0 0,-1 5 97 0 0,-1 2-33 0 0,0 2 11 0 0,-4 8 0 0 0,1 0 84 0 0,0 3-108 0 0,-2 6 148 0 0,1 0-81 0 0,1 1-49 0 0,1-3 92 0 0,3-2-108 0 0,1-2 33 0 0,1-2-11 0 0,3-2 75 0 0,2-3-97 0 0,1-1 108 0 0,2-1-108 0 0,2-2 108 0 0,2-2-108 0 0,2 0 126 0 0,1-1-37 0 0,2-3 4 0 0,-5-9-40 0 0,-1 1 1 0 0,1-1-1 0 0,-1 0 1 0 0,4 2-1 0 0,7 2 17 0 0,3-2 55 0 0,-1-4-18 0 0,2-2 3 0 0,-1-3 0 0 0,0-1-28 0 0,2-6 83 0 0,3-4-101 0 0,-1-3 70 0 0,-2 0-133 0 0,-1 0 149 0 0,-1 0-160 0 0,-1-4 48 0 0,-1-3-16 0 0,-2 0 0 0 0,-1 0 0 0 0,-3 3 0 0 0,0 3 0 0 0,-2 4 0 0 0,-1 2 0 0 0,-1 3 0 0 0,-1 2 0 0 0,-1 2 0 0 0,0 3 0 0 0,-1 3-103 0 0,0 1 133 0 0,-1 2-120 0 0,-1 2 112 0 0,-1 6-108 0 0,0 2 33 0 0,-1 2 64 0 0,0 3-22 0 0,0 1 11 0 0,0 6 0 0 0,-1 6 0 0 0,1 7 0 0 0,1 4 0 0 0,2-3 0 0 0,1-3 0 0 0,1-5 0 0 0,1-5 0 0 0,3-3 0 0 0,0-4 0 0 0,1-4 0 0 0,2-3 0 0 0,1-2 0 0 0,0-4 0 0 0,1-3 0 0 0,-1-3 0 0 0,1-2 0 0 0,0-3 0 0 0,3-6 0 0 0,2-7 0 0 0,0-2 0 0 0,0-3 0 0 0,-1-1 0 0 0,-1 0 0 0 0,-2-1 0 0 0,1-2 0 0 0,-1 0 0 0 0,0-1 0 0 0,0-4-187 0 0,0-3 17 0 0,0 3 95 0 0,-1 4 75 0 0,0 5-16 0 0,-2 5 16 0 0,-1 4 0 0 0,0 3 0 0 0,-1 4 0 0 0,-2 3 0 0 0,-1 2 0 0 0,0 3 0 0 0,-1 2 0 0 0,0 1 0 0 0,1 2 0 0 0,-1 6 0 0 0,0 4 0 0 0,-2 8 0 0 0,-2 6 0 0 0,-1 3 0 0 0,-1-1 75 0 0,-1 0-97 0 0,0-1 126 0 0,-2 3-56 0 0,1-2 56 0 0,1 0-125 0 0,0 1 37 0 0,2-2-16 0 0,-1-4 0 0 0,2-2 0 0 0,0-2 0 0 0,1-3-233 0 0,0-5 187 0 0,0-4 166 0 0,1-4 194 0 0,-1-2-214 0 0,1-3-18 0 0,0-4-4 0 0,1-2-88 0 0,0-2 133 0 0,1-4-71 0 0,1-2 15 0 0,2-3-2 0 0,2-2-1 0 0,2-4-75 0 0,1 0 22 0 0,1-3-11 0 0,1-1-103 0 0,1-1 30 0 0,4-4-118 0 0,2-2 133 0 0,0 2 58 0 0,-2 3-99 0 0,1 4 198 0 0,-3 4-11 0 0,-2 6 28 0 0,0 5-214 0 0,-13 10 46 0 0,1 0 0 0 0,0 0 0 0 0,-1-1-1 0 0,1 1 1 0 0,-1 0 0 0 0,1 0 0 0 0,0 0-1 0 0,0 0 1 0 0,0-1 0 0 0,-1 1 0 0 0,1 0-1 0 0,-1 0 1 0 0,1 1 0 0 0,0-1 0 0 0,0 0-1 0 0,0 1 89 0 0,0-1 0 0 0,-1 0 0 0 0,1 1 0 0 0,0-1-1 0 0,-1 0 1 0 0,1 1 0 0 0,0 0 0 0 0,-1-1 0 0 0,1 1-1 0 0,-1 0 1 0 0,1-1 0 0 0,-1 1 0 0 0,1 1 0 0 0,1-1-49 0 0,-1 1-1 0 0,0 1 1 0 0,0-1 0 0 0,0 0 0 0 0,0 3 0 0 0,1-1 70 0 0,-1 0 0 0 0,0 7 0 0 0,1 15 267 0 0,-3 6-224 0 0,0 1-278 0 0,0-2 114 0 0,-1-1-52 0 0,2-1 208 0 0,0-3-10 0 0,1-1 24 0 0,2-2 5 0 0,2-2-130 0 0,1-2-111 0 0,1-3 51 0 0,5 1-20 0 0,1-2 207 0 0,1-4-76 0 0,-10-9-15 0 0,-1-1 0 0 0,0 0-1 0 0,6 3 1 0 0,-5-3-20 0 0,1-1 1 0 0,0 1-1 0 0,4 0 0 0 0,-2-2 7 0 0,-1 0-1 0 0,11-2 1 0 0,-9 1-32 0 0,1-1 0 0 0,7-4 0 0 0,-5 2 3 0 0,14-11-1 0 0,-14 8 31 0 0,14-13 0 0 0,-13 9-62 0 0,11-14 0 0 0,-14 12 25 0 0,12-20 0 0 0,4-14 44 0 0,-6 0-202 0 0,-5-6-58 0 0,-5-4 18 0 0,-4-4 9 0 0,-3 0 124 0 0,-3 8 97 0 0,0 8-19 0 0,-2 9 19 0 0,0 9 121 0 0,0 8-43 0 0,1 5 19 0 0,0 5-1 0 0,-1 3-112 0 0,2 3-136 0 0,0 2 125 0 0,-1 3 25 0 0,0 6 168 0 0,0 3-142 0 0,0 3-20 0 0,0 8-170 0 0,-1 10 216 0 0,-1 3 28 0 0,0 3 4 0 0,0 3 13 0 0,-1 2-111 0 0,-1 8 32 0 0,0 1-119 0 0,0-1 133 0 0,0-4-45 0 0,2-2 15 0 0,1-5 75 0 0,0-3-97 0 0,0-4 33 0 0,2-2-11 0 0,0 0-75 0 0,0 2 97 0 0,0-4-33 0 0,1-4 235 0 0,-1-3 291 0 0,1-5-350 0 0,-1-6-326 0 0,1-4 165 0 0,0-5-12 0 0,0-2 17 0 0,1-7 156 0 0,2-4-141 0 0,0-7-20 0 0,3-8 7 0 0,3-11-11 0 0,1-2 0 0 0,3-2-84 0 0,4-6-41 0 0,0 2 43 0 0,2 3-10 0 0,1 3 3 0 0,-1 6 104 0 0,1 3-123 0 0,-1 4 134 0 0,5 0-226 0 0,-1 3 160 0 0,-1 3-53 0 0,-1 3 13 0 0,-2 3 93 0 0,0 2-26 0 0,-1 2 88 0 0,-2 1-97 0 0,-4 4 33 0 0,-3 1-86 0 0,-3 3 97 0 0,-3 0-33 0 0,-2 2 11 0 0,-1 0 0 0 0,0 0 0 0 0,-2 2 0 0 0,-2 0 0 0 0,0-1 0 0 0,-6 4-84 0 0,0-1 108 0 0,-3 2-111 0 0,0 0 109 0 0,-2 1-126 0 0,0 2 130 0 0,-2 0-39 0 0,1 3 13 0 0,-1 0 0 0 0,1 3 0 0 0,0 0 0 0 0,0 2 0 0 0,1 1 0 0 0,0 2 0 0 0,0 2 0 0 0,2 0 0 0 0,0 1 121 0 0,3 1-71 0 0,2-1 18 0 0,0 5 34 0 0,5 0-48 0 0,1-1 52 0 0,2-19 5 0 0,3 12 0 0 0,-1-13-30 0 0,-1-1 1 0 0,5 10 0 0 0,-3-11-1 0 0,0 0-1 0 0,0 0 1 0 0,5 7 0 0 0,-5-8-40 0 0,2 1-1 0 0,7 7 1 0 0,-7-8-41 0 0,0 0 0 0 0,9 5 0 0 0,-9-6 34 0 0,0-1 0 0 0,10 4 0 0 0,-10-4-41 0 0,1 0-1 0 0,9 0 1 0 0,-8-1 11 0 0,-1-1-1 0 0,8 0 1 0 0,-7 0 33 0 0,12-3 1 0 0,-9 0-49 0 0,12-4 0 0 0,12-11-473 0 0,-13 4-6846 0 0,1-2-1177 0 0,14-13-8668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05T13:33:19.793"/>
    </inkml:context>
    <inkml:brush xml:id="br0">
      <inkml:brushProperty name="width" value="0.1" units="cm"/>
      <inkml:brushProperty name="height" value="0.1" units="cm"/>
      <inkml:brushProperty name="color" value="#AE198D"/>
      <inkml:brushProperty name="inkEffects" value="galaxy"/>
      <inkml:brushProperty name="anchorX" value="-50393.19922"/>
      <inkml:brushProperty name="anchorY" value="-64143.03906"/>
      <inkml:brushProperty name="scaleFactor" value="0.5"/>
    </inkml:brush>
  </inkml:definitions>
  <inkml:trace contextRef="#ctx0" brushRef="#br0">12 392 5064 0 0,'0'0'17629'0'0,"0"1"-17424"0"0,-1 0 270 0 0,-2 2-105 0 0,1 2-2 0 0,0 0 0 0 0,1 1 0 0 0,-1 2 0 0 0,2 1-168 0 0,0 1 244 0 0,2 3-145 0 0,0 0-196 0 0,2-2 59 0 0,1 0-34 0 0,0-2-9 0 0,3-1 124 0 0,3-1 66 0 0,1-3-115 0 0,1-1 45 0 0,0-3-15 0 0,1-2-19 0 0,3-6 249 0 0,1-1-316 0 0,0-4 12 0 0,4-5 84 0 0,1-2-160 0 0,-1-1 19 0 0,4-5 66 0 0,-3 0-110 0 0,0 0 72 0 0,0-4 118 0 0,-2 0-166 0 0,-2 0 2 0 0,-1-3 25 0 0,-3-1-44 0 0,-1-1-63 0 0,-4 3 18 0 0,-2 6-11 0 0,-3 5 0 0 0,-1 6 0 0 0,-2 5 0 0 0,-1 3 112 0 0,-1 3-69 0 0,0 3 26 0 0,-1 1-5 0 0,-1 2-75 0 0,-1 1 22 0 0,-1 3-11 0 0,-1 1 0 0 0,0 6 0 0 0,-1 3 0 0 0,0 2 0 0 0,0 1 0 0 0,0 2 0 0 0,1 0 0 0 0,1 1 0 0 0,-1 5 75 0 0,2 3-97 0 0,1 0 33 0 0,2-2 64 0 0,1-3-97 0 0,0-3 33 0 0,4 0 64 0 0,3-1-3 0 0,2-3-14 0 0,1-3 9 0 0,1-4-3 0 0,-1-3-75 0 0,2-4 22 0 0,-1-2-11 0 0,1-4 75 0 0,0-2-22 0 0,0-2-64 0 0,1-2 134 0 0,2-5-80 0 0,2-5 26 0 0,3-6-5 0 0,2-7-75 0 0,-2-4 97 0 0,-2 0-108 0 0,-3 3 33 0 0,-3 3-11 0 0,-4 5 0 0 0,-2 2 0 0 0,-2 4 0 0 0,-2 4 0 0 0,-1 4 0 0 0,-2 2 0 0 0,0 4-112 0 0,0 2 144 0 0,-2 3-160 0 0,-2 6 48 0 0,-2 8-16 0 0,0 4 112 0 0,-2 5-32 0 0,0 1 16 0 0,1 3 0 0 0,-2 10-84 0 0,1 2 108 0 0,-1 4-36 0 0,-4 13 12 0 0,-2 11 0 0 0,-2 10 0 0 0,-1 5-93 0 0,1-7 119 0 0,2-10-39 0 0,-2-7 13 0 0,3-11 0 0 0,0-11 75 0 0,-1-7 53 0 0,12-23-107 0 0,-8 8 0 0 0,8-10 32 0 0,0-1 0 0 0,-6 3 0 0 0,7-4 32 0 0,0-1-1 0 0,-1 0 1 0 0,-4 2 0 0 0,4-2-65 0 0,1-1 1 0 0,0 0-1 0 0,-1 0 1 0 0,-2 0-1 0 0,3 0 20 0 0,0-1-1 0 0,0 1 0 0 0,0-1 0 0 0,-4 0 0 0 0,4 1-3 0 0,0-2-1 0 0,0 1 0 0 0,0 0 0 0 0,-2-1 0 0 0,-8-4 140 0 0,10 4-117 0 0,1-1-1 0 0,-1 1 1 0 0,0-1-1 0 0,-1-2 1 0 0,-8-10-35 0 0,3-2 82 0 0,5 8-69 0 0,-2-9 0 0 0,4 6-42 0 0,-1-11 0 0 0,3-20 121 0 0,4-1-145 0 0,3 1 45 0 0,4 2-15 0 0,2 3 0 0 0,2 2 0 0 0,2 3 0 0 0,6-4 0 0 0,2 1 0 0 0,-1 2 0 0 0,6-2 0 0 0,5-2 0 0 0,0 2 0 0 0,-2 4 0 0 0,-3 4 0 0 0,-3 4 0 0 0,-3 3 0 0 0,-2 2 0 0 0,-3 3 0 0 0,-3 2 0 0 0,0 0 0 0 0,-4 2 0 0 0,1-1 0 0 0,-2 0 0 0 0,-1 2 0 0 0,-3-1 0 0 0,-1 1 0 0 0,-3 1 0 0 0,-1 1 0 0 0,-3 2 0 0 0,-2 1 0 0 0,0 2 0 0 0,0 1 0 0 0,1 1 0 0 0,-2 0 0 0 0,1 0 0 0 0,1 1 0 0 0,-1 0 0 0 0,-1 1 0 0 0,0 1 0 0 0,-2 2 0 0 0,1 1 0 0 0,-1 2 0 0 0,1 0 0 0 0,0 2 0 0 0,-1 1-93 0 0,1 0 119 0 0,0 1-39 0 0,1 1 13 0 0,-1 0 0 0 0,0 1 75 0 0,2 1-78 0 0,-1 4 8 0 0,1 4-2 0 0,0 1-3 0 0,1 0 0 0 0,1-2 0 0 0,1-1 0 0 0,0-1 0 0 0,2-2 0 0 0,2 2 0 0 0,4 0 0 0 0,2-1 0 0 0,1-2 0 0 0,1-2 0 0 0,1-4 0 0 0,-11-8 0 0 0,0 0 0 0 0,7 2 0 0 0,-6-3-19 0 0,-1 0 1 0 0,1 0-1 0 0,4 0 0 0 0,-3-1 26 0 0,0 1 1 0 0,5-2-1 0 0,10-1-18 0 0,-1-3 11 0 0,-2-3 0 0 0,3-4 75 0 0,0-3-97 0 0,-1-2 33 0 0,-1-1-11 0 0,0-1 0 0 0,-3-1 0 0 0,-1-2 0 0 0,-1-5 0 0 0,-2-8 0 0 0,-2-7 0 0 0,-3 1 0 0 0,-2 1 0 0 0,-3 4 0 0 0,-3 4 0 0 0,-2 1 0 0 0,-4 2-103 0 0,-1 4 21 0 0,0 3-22 0 0,-2 5 1 0 0,2 4 120 0 0,-3 3-137 0 0,-1 1 56 0 0,-1 5 76 0 0,1 1-109 0 0,1 3 121 0 0,0 3-36 0 0,2 1-72 0 0,-1 2 108 0 0,-2 3-36 0 0,0 6-63 0 0,-1 5 97 0 0,1 2-33 0 0,1 0 11 0 0,-1 4 0 0 0,2 4 0 0 0,3 0 0 0 0,0-2 0 0 0,2 2 261 0 0,2 1-223 0 0,3 1-33 0 0,2 2 11 0 0,4-1-16 0 0,2-2 0 0 0,3-1-196 0 0,1-6 168 0 0,0-5 24 0 0,-8-16 0 0 0,-1 0 0 0 0,6 6 0 0 0,-5-7 19 0 0,0-1 0 0 0,-1 1 0 0 0,1-1 0 0 0,5 3 0 0 0,-4-2 2 0 0,0-1 1 0 0,8 3 0 0 0,-7-4 0 0 0,-1 0 1 0 0,0 1-1 0 0,7-1 0 0 0,-5-1-24 0 0,11-1-1 0 0,-10 0 69 0 0,9-3 0 0 0,-8 2-41 0 0,8-5 1 0 0,10-9-28 0 0,2-5 110 0 0,-3-3-56 0 0,-2 0 19 0 0,-1-4-3 0 0,-2-2-75 0 0,-4 1 22 0 0,-1 0 54 0 0,-3 0-83 0 0,0-3-66 0 0,0-3-2 0 0,-2 3 105 0 0,-1 4 58 0 0,-1 3-103 0 0,-3 5 114 0 0,0 6-110 0 0,-2 4 70 0 0,-1 4-58 0 0,-2 3-60 0 0,1 3-2 0 0,-2 1 88 0 0,-1 5-104 0 0,-1 2 35 0 0,-1 2 64 0 0,-1 3-22 0 0,-1 3 86 0 0,0 1-97 0 0,0 3 33 0 0,1 2-104 0 0,-1 2 35 0 0,-1 6-15 0 0,1 6 85 0 0,1 5-24 0 0,1-2 124 0 0,2-3-51 0 0,1-3 13 0 0,3-5-85 0 0,1-3 23 0 0,1-5-12 0 0,2-2 0 0 0,1-1 0 0 0,3-2-84 0 0,1-3-13 0 0,2-2 119 0 0,-10-8-5 0 0,0 0 0 0 0,0 0-1 0 0,5 2 1 0 0,-3-3 3 0 0,-1 1 0 0 0,9-1 0 0 0,9-2-32 0 0,1-3 99 0 0,-1-2-109 0 0,-3-3 108 0 0,0-2-108 0 0,-2-1 33 0 0,-1-2 64 0 0,-1-2-69 0 0,1-2-3 0 0,-2-2 1 0 0,0-2-4 0 0,-1-1 0 0 0,-1-3 0 0 0,0-1 0 0 0,-1-7 0 0 0,0-1 0 0 0,-3 2 0 0 0,0 3 0 0 0,-2 4 0 0 0,-3 3 0 0 0,-2 4 0 0 0,-1 4 0 0 0,-2 6-93 0 0,2 9 95 0 0,0 1-1 0 0,0 0 1 0 0,0 0 0 0 0,-1-1 0 0 0,1 1 0 0 0,0-1 0 0 0,0 1 0 0 0,-1 0 0 0 0,1-1 0 0 0,0 1 0 0 0,0 0 0 0 0,-1 0-1 0 0,1-1 1 0 0,0 1-2 0 0,-1 0-1 0 0,1 0 0 0 0,0-1 1 0 0,0 1-1 0 0,-1 0 0 0 0,1 0 1 0 0,0 0-1 0 0,-1 0 0 0 0,1 0 1 0 0,0 0-1 0 0,0 0 0 0 0,0 0 1 0 0,0 0-1 0 0,-1 0 0 0 0,1 0 1 0 0,0 0-1 0 0,0 0 0 0 0,-1 0 1 0 0,1 1-1 0 0,-6 2 1 0 0,-1 7 0 0 0,-1 5 0 0 0,1 3 0 0 0,1 3 0 0 0,1 1 0 0 0,2 1 0 0 0,1 2 0 0 0,2 3-112 0 0,5 5 219 0 0,3 2-42 0 0,3-2-84 0 0,2-4 34 0 0,1-4-15 0 0,0-5 0 0 0,1-3 0 0 0,1-4 0 0 0,1-2 28 0 0,0-4-36 0 0,2-2 12 0 0,0-3-97 0 0,5-3-627 0 0,5-4-779 0 0,4-6-1417 0 0,-20 3-897 0 0,17-12 0 0 0,-12 8-6347 0 0,1-3-1841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05T13:33:19.794"/>
    </inkml:context>
    <inkml:brush xml:id="br0">
      <inkml:brushProperty name="width" value="0.1" units="cm"/>
      <inkml:brushProperty name="height" value="0.1" units="cm"/>
      <inkml:brushProperty name="color" value="#AE198D"/>
      <inkml:brushProperty name="inkEffects" value="galaxy"/>
      <inkml:brushProperty name="anchorX" value="-55303.64844"/>
      <inkml:brushProperty name="anchorY" value="-64747.38672"/>
      <inkml:brushProperty name="scaleFactor" value="0.5"/>
    </inkml:brush>
  </inkml:definitions>
  <inkml:trace contextRef="#ctx0" brushRef="#br0">241 45 10136 0 0,'0'0'0'0'0,"1"-4"1096"0"0,1-1-1279 0 0,1-1 366 0 0,0-1-183 0 0,0 2 1904 0 0,1 0-180 0 0,0 1 233 0 0,0 1 1107 0 0,-1 0-2902 0 0,-1 1 842 0 0,0 1-356 0 0,-1 1 179 0 0,-1 1-16 0 0,1 2 15 0 0,-2 2 16 0 0,0 3-358 0 0,-2 1 28 0 0,-1 5-48 0 0,-3 5 405 0 0,-2 4-671 0 0,-2 3 208 0 0,-1 1-77 0 0,1 1-57 0 0,-4 7 305 0 0,1 2-398 0 0,0 1 54 0 0,-2 5 183 0 0,0 6-181 0 0,-1-1-182 0 0,2-3 54 0 0,0 2-35 0 0,2-6-84 0 0,0-4 24 0 0,3-5-12 0 0,0-4 75 0 0,1-2-97 0 0,-2-1-490 0 0,2-2-850 0 0,4-13-7603 0 0,-7 15-9807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05T13:33:19.795"/>
    </inkml:context>
    <inkml:brush xml:id="br0">
      <inkml:brushProperty name="width" value="0.1" units="cm"/>
      <inkml:brushProperty name="height" value="0.1" units="cm"/>
      <inkml:brushProperty name="color" value="#AE198D"/>
      <inkml:brushProperty name="inkEffects" value="galaxy"/>
      <inkml:brushProperty name="anchorX" value="-54116.52344"/>
      <inkml:brushProperty name="anchorY" value="-65742.07031"/>
      <inkml:brushProperty name="scaleFactor" value="0.5"/>
    </inkml:brush>
  </inkml:definitions>
  <inkml:trace contextRef="#ctx0" brushRef="#br0">60 26 14256 0 0,'0'0'1544'0'0,"-1"1"-1802"0"0,-1-1 1365 0 0,-3 3 638 0 0,-1 0-1174 0 0,0 1 514 0 0,0 0-141 0 0,0 1 5 0 0,1 0 3 0 0,0 1-177 0 0,1-1 22 0 0,-1 1-26 0 0,2 0-2 0 0,1 0-486 0 0,0 2 344 0 0,1-1-455 0 0,1 0 197 0 0,1-1 324 0 0,3 1-110 0 0,4-1 21 0 0,1-1-346 0 0,2-2 32 0 0,2-3 219 0 0,0-1-352 0 0,-1-2-7 0 0,-1-1-24 0 0,0-2-20 0 0,-2 0-1 0 0,0-1-38 0 0,0-2 75 0 0,-2 0-98 0 0,-1-1-44 0 0,-3-2 11 0 0,-4 0-11 0 0,-1 0 0 0 0,-2 2 0 0 0,-3 0 0 0 0,-1 3 0 0 0,-2 2 0 0 0,-4 1-177 0 0,-2 3 153 0 0,8 3-2155 0 0,1-1 0 0 0,-7 3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LsavLI20w"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egjWRWOUME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iphy.com/embed/7Xmgrc6ty9XlZU6h2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giphy.com/embed/7Xmgrc6ty9XlZU6h2M" TargetMode="External"/><Relationship Id="rId3" Type="http://schemas.openxmlformats.org/officeDocument/2006/relationships/hyperlink" Target="https://www.youtube.com/watch?v=1r8hj72bfGo" TargetMode="External"/><Relationship Id="rId7" Type="http://schemas.openxmlformats.org/officeDocument/2006/relationships/hyperlink" Target="https://wiki.gccollab.ca/Convergenc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egjWRWOUME4" TargetMode="External"/><Relationship Id="rId5" Type="http://schemas.openxmlformats.org/officeDocument/2006/relationships/hyperlink" Target="https://www.youtube.com/watch?v=V-LsavLI20w" TargetMode="External"/><Relationship Id="rId4" Type="http://schemas.openxmlformats.org/officeDocument/2006/relationships/hyperlink" Target="https://www.youtube.com/watch?v=HJvDrT6N-mw" TargetMode="External"/><Relationship Id="rId9" Type="http://schemas.openxmlformats.org/officeDocument/2006/relationships/hyperlink" Target="https://app.sli.do/event/4cdJ6BEhYuyfrRJ7tqWt8J"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HJvDrT6N-mw"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terforresilience.org/5-ways-to-practice-mindfulness-right-now"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amazon.ca/Seven-Practices-Mindful-Leader-Monastery/dp/1608685195/" TargetMode="External"/><Relationship Id="rId3" Type="http://schemas.openxmlformats.org/officeDocument/2006/relationships/hyperlink" Target="https://gccollab.ca/blog/view/13204265/whatcha-readin" TargetMode="External"/><Relationship Id="rId7" Type="http://schemas.openxmlformats.org/officeDocument/2006/relationships/hyperlink" Target="https://www.amazon.ca/Creating-Mindful-Leaders-Power-Forward/dp/111948478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mazon.ca/Mindful-Leader-Embodying-Christian-wisdom-ebook/dp/B07KJGHXDW/" TargetMode="External"/><Relationship Id="rId5" Type="http://schemas.openxmlformats.org/officeDocument/2006/relationships/hyperlink" Target="https://www.amazon.ca/Dare-Lead-Brave-Conversations-Hearts/dp/0399592520" TargetMode="External"/><Relationship Id="rId4" Type="http://schemas.openxmlformats.org/officeDocument/2006/relationships/hyperlink" Target="https://www.amazon.ca/Eleven-Rings-Success-Phil-Jackson/dp/159420511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64699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Now</a:t>
            </a:r>
            <a:r>
              <a:rPr lang="fr-CA" dirty="0"/>
              <a:t> a </a:t>
            </a:r>
            <a:r>
              <a:rPr lang="fr-CA" dirty="0" err="1"/>
              <a:t>days</a:t>
            </a:r>
            <a:r>
              <a:rPr lang="fr-CA" dirty="0"/>
              <a:t>, </a:t>
            </a:r>
            <a:r>
              <a:rPr lang="fr-CA" dirty="0" err="1"/>
              <a:t>there</a:t>
            </a:r>
            <a:r>
              <a:rPr lang="fr-CA" dirty="0"/>
              <a:t> are </a:t>
            </a:r>
            <a:r>
              <a:rPr lang="fr-CA" dirty="0" err="1"/>
              <a:t>plenty</a:t>
            </a:r>
            <a:r>
              <a:rPr lang="fr-CA" dirty="0"/>
              <a:t> of apps, </a:t>
            </a:r>
            <a:r>
              <a:rPr lang="fr-CA" dirty="0" err="1"/>
              <a:t>you</a:t>
            </a:r>
            <a:r>
              <a:rPr lang="fr-CA" dirty="0"/>
              <a:t> </a:t>
            </a:r>
            <a:r>
              <a:rPr lang="fr-CA" dirty="0" err="1"/>
              <a:t>may</a:t>
            </a:r>
            <a:r>
              <a:rPr lang="fr-CA" dirty="0"/>
              <a:t> have </a:t>
            </a:r>
            <a:r>
              <a:rPr lang="fr-CA" dirty="0" err="1"/>
              <a:t>some</a:t>
            </a:r>
            <a:r>
              <a:rPr lang="fr-CA" dirty="0"/>
              <a:t> in </a:t>
            </a:r>
            <a:r>
              <a:rPr lang="fr-CA" dirty="0" err="1"/>
              <a:t>your</a:t>
            </a:r>
            <a:r>
              <a:rPr lang="fr-CA" dirty="0"/>
              <a:t> smartphone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 </a:t>
            </a:r>
            <a:r>
              <a:rPr lang="fr-CA" dirty="0" err="1"/>
              <a:t>hint</a:t>
            </a:r>
            <a:r>
              <a:rPr lang="fr-CA" dirty="0"/>
              <a:t> of caution </a:t>
            </a:r>
            <a:r>
              <a:rPr lang="fr-CA" dirty="0" err="1"/>
              <a:t>when</a:t>
            </a:r>
            <a:r>
              <a:rPr lang="fr-CA" dirty="0"/>
              <a:t> </a:t>
            </a:r>
            <a:r>
              <a:rPr lang="fr-CA" dirty="0" err="1"/>
              <a:t>using</a:t>
            </a:r>
            <a:r>
              <a:rPr lang="fr-CA" dirty="0"/>
              <a:t> </a:t>
            </a:r>
            <a:r>
              <a:rPr lang="fr-CA" dirty="0" err="1"/>
              <a:t>them</a:t>
            </a:r>
            <a:r>
              <a:rPr lang="fr-CA" baseline="0" dirty="0"/>
              <a:t>, </a:t>
            </a:r>
            <a:r>
              <a:rPr lang="fr-CA" baseline="0" dirty="0" err="1"/>
              <a:t>don’t</a:t>
            </a:r>
            <a:r>
              <a:rPr lang="fr-CA" baseline="0" dirty="0"/>
              <a:t> lose </a:t>
            </a:r>
            <a:r>
              <a:rPr lang="fr-CA" baseline="0" dirty="0" err="1"/>
              <a:t>yourself</a:t>
            </a:r>
            <a:r>
              <a:rPr lang="fr-CA" baseline="0" dirty="0"/>
              <a:t> in </a:t>
            </a:r>
            <a:r>
              <a:rPr lang="fr-CA" baseline="0" dirty="0" err="1"/>
              <a:t>trying</a:t>
            </a:r>
            <a:r>
              <a:rPr lang="fr-CA" baseline="0" dirty="0"/>
              <a:t> </a:t>
            </a:r>
            <a:r>
              <a:rPr lang="fr-CA" baseline="0" dirty="0" err="1"/>
              <a:t>this</a:t>
            </a:r>
            <a:r>
              <a:rPr lang="fr-CA" baseline="0" dirty="0"/>
              <a:t>, and </a:t>
            </a:r>
            <a:r>
              <a:rPr lang="fr-CA" baseline="0" dirty="0" err="1"/>
              <a:t>trying</a:t>
            </a:r>
            <a:r>
              <a:rPr lang="fr-CA" baseline="0" dirty="0"/>
              <a:t> </a:t>
            </a:r>
            <a:r>
              <a:rPr lang="fr-CA" baseline="0" dirty="0" err="1"/>
              <a:t>that</a:t>
            </a:r>
            <a:r>
              <a:rPr lang="fr-CA" baseline="0" dirty="0"/>
              <a:t>… </a:t>
            </a:r>
            <a:r>
              <a:rPr lang="fr-CA" baseline="0" dirty="0" err="1"/>
              <a:t>pick</a:t>
            </a:r>
            <a:r>
              <a:rPr lang="fr-CA" baseline="0" dirty="0"/>
              <a:t> one, stick to </a:t>
            </a:r>
            <a:r>
              <a:rPr lang="fr-CA" baseline="0" dirty="0" err="1"/>
              <a:t>it</a:t>
            </a:r>
            <a:r>
              <a:rPr lang="fr-CA" baseline="0" dirty="0"/>
              <a:t> for a </a:t>
            </a:r>
            <a:r>
              <a:rPr lang="fr-CA" baseline="0" dirty="0" err="1"/>
              <a:t>week</a:t>
            </a:r>
            <a:r>
              <a:rPr lang="fr-CA" baseline="0" dirty="0"/>
              <a:t> and </a:t>
            </a:r>
            <a:r>
              <a:rPr lang="fr-CA" baseline="0" dirty="0" err="1"/>
              <a:t>decide</a:t>
            </a:r>
            <a:r>
              <a:rPr lang="fr-CA" baseline="0" dirty="0"/>
              <a:t> if </a:t>
            </a:r>
            <a:r>
              <a:rPr lang="fr-CA" baseline="0" dirty="0" err="1"/>
              <a:t>you</a:t>
            </a:r>
            <a:r>
              <a:rPr lang="fr-CA" baseline="0" dirty="0"/>
              <a:t> like </a:t>
            </a:r>
            <a:r>
              <a:rPr lang="fr-CA" baseline="0" dirty="0" err="1"/>
              <a:t>it</a:t>
            </a:r>
            <a:r>
              <a:rPr lang="fr-CA" baseline="0" dirty="0"/>
              <a:t> </a:t>
            </a:r>
            <a:r>
              <a:rPr lang="fr-CA" baseline="0" dirty="0" err="1"/>
              <a:t>enough</a:t>
            </a:r>
            <a:r>
              <a:rPr lang="fr-CA" baseline="0" dirty="0"/>
              <a:t>. At </a:t>
            </a:r>
            <a:r>
              <a:rPr lang="fr-CA" baseline="0" dirty="0" err="1"/>
              <a:t>that</a:t>
            </a:r>
            <a:r>
              <a:rPr lang="fr-CA" baseline="0" dirty="0"/>
              <a:t> point </a:t>
            </a:r>
            <a:r>
              <a:rPr lang="fr-CA" baseline="0" dirty="0" err="1"/>
              <a:t>make</a:t>
            </a:r>
            <a:r>
              <a:rPr lang="fr-CA" baseline="0" dirty="0"/>
              <a:t> a </a:t>
            </a:r>
            <a:r>
              <a:rPr lang="fr-CA" baseline="0" dirty="0" err="1"/>
              <a:t>conscious</a:t>
            </a:r>
            <a:r>
              <a:rPr lang="fr-CA" baseline="0" dirty="0"/>
              <a:t> </a:t>
            </a:r>
            <a:r>
              <a:rPr lang="fr-CA" baseline="0" dirty="0" err="1"/>
              <a:t>decision</a:t>
            </a:r>
            <a:r>
              <a:rPr lang="fr-CA" baseline="0" dirty="0"/>
              <a:t> and </a:t>
            </a:r>
            <a:r>
              <a:rPr lang="fr-CA" baseline="0" dirty="0" err="1"/>
              <a:t>try</a:t>
            </a:r>
            <a:r>
              <a:rPr lang="fr-CA" baseline="0" dirty="0"/>
              <a:t> </a:t>
            </a:r>
            <a:r>
              <a:rPr lang="fr-CA" baseline="0" dirty="0" err="1"/>
              <a:t>another</a:t>
            </a:r>
            <a:r>
              <a:rPr lang="fr-CA" baseline="0" dirty="0"/>
              <a:t> one for a </a:t>
            </a:r>
            <a:r>
              <a:rPr lang="fr-CA" baseline="0" dirty="0" err="1"/>
              <a:t>week</a:t>
            </a:r>
            <a:r>
              <a:rPr lang="fr-CA" baseline="0" dirty="0"/>
              <a:t>.</a:t>
            </a:r>
            <a:endParaRPr lang="en-CA" dirty="0"/>
          </a:p>
          <a:p>
            <a:endParaRPr lang="en-CA" dirty="0"/>
          </a:p>
          <a:p>
            <a:r>
              <a:rPr lang="en-CA" dirty="0"/>
              <a:t>References to some apps:</a:t>
            </a:r>
          </a:p>
          <a:p>
            <a:pPr marL="167970" indent="-167970">
              <a:buFont typeface="Arial" panose="020B0604020202020204" pitchFamily="34" charset="0"/>
              <a:buChar char="•"/>
            </a:pPr>
            <a:r>
              <a:rPr lang="en-CA" dirty="0"/>
              <a:t>https://calm.com/</a:t>
            </a:r>
          </a:p>
          <a:p>
            <a:pPr marL="167970" indent="-167970">
              <a:buFont typeface="Arial" panose="020B0604020202020204" pitchFamily="34" charset="0"/>
              <a:buChar char="•"/>
            </a:pPr>
            <a:r>
              <a:rPr lang="en-CA" dirty="0"/>
              <a:t>https://www.headspace.com/</a:t>
            </a:r>
          </a:p>
          <a:p>
            <a:pPr marL="167970" indent="-167970">
              <a:buFont typeface="Arial" panose="020B0604020202020204" pitchFamily="34" charset="0"/>
              <a:buChar char="•"/>
            </a:pPr>
            <a:r>
              <a:rPr lang="fr-CA" dirty="0"/>
              <a:t>https://happify.com/</a:t>
            </a:r>
          </a:p>
          <a:p>
            <a:pPr marL="167970" indent="-167970">
              <a:buFont typeface="Arial" panose="020B0604020202020204" pitchFamily="34" charset="0"/>
              <a:buChar char="•"/>
            </a:pPr>
            <a:r>
              <a:rPr lang="en-CA" dirty="0"/>
              <a:t>https://www.balanceapp.com/</a:t>
            </a:r>
          </a:p>
          <a:p>
            <a:pPr marL="167970" indent="-167970">
              <a:buFont typeface="Arial" panose="020B0604020202020204" pitchFamily="34" charset="0"/>
              <a:buChar char="•"/>
            </a:pPr>
            <a:r>
              <a:rPr lang="en-CA" dirty="0"/>
              <a:t>https://insighttimer.com/en-ca - https://insighttimer.com/fr-ca</a:t>
            </a:r>
          </a:p>
          <a:p>
            <a:pPr marL="167970" indent="-167970">
              <a:buFont typeface="Arial" panose="020B0604020202020204" pitchFamily="34" charset="0"/>
              <a:buChar char="•"/>
            </a:pPr>
            <a:r>
              <a:rPr lang="en-CA" dirty="0"/>
              <a:t>(veteran affairs, USA) https://mobile.va.gov/app/mindfulness-coach </a:t>
            </a:r>
          </a:p>
          <a:p>
            <a:pPr marL="167970" indent="-167970">
              <a:buFont typeface="Arial" panose="020B0604020202020204" pitchFamily="34" charset="0"/>
              <a:buChar char="•"/>
            </a:pPr>
            <a:r>
              <a:rPr lang="en-CA" dirty="0"/>
              <a:t>https://www.thetappingsolution.com/</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7363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Mindfulness is science based, and as with science it can be used for bad things and for good things. So when mindfulness is combined with your own values the outcomes are positive and enhanced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The three columns are examples of values, from indigenous traditions, from secular traditions, and from the 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Let’s do this mindfulness exercise, it lasts about 8 mins:</a:t>
            </a:r>
            <a:r>
              <a:rPr lang="en-CA" sz="1200" b="0" i="0" kern="1200" baseline="0" noProof="0" dirty="0">
                <a:solidFill>
                  <a:schemeClr val="tx1"/>
                </a:solidFill>
                <a:effectLst/>
                <a:latin typeface="+mn-lt"/>
                <a:ea typeface="+mn-ea"/>
                <a:cs typeface="+mn-cs"/>
              </a:rPr>
              <a:t> </a:t>
            </a:r>
            <a:r>
              <a:rPr lang="en-CA" sz="1200" b="0" i="0" kern="1200" noProof="0" dirty="0">
                <a:solidFill>
                  <a:schemeClr val="tx1"/>
                </a:solidFill>
                <a:effectLst/>
                <a:latin typeface="+mn-lt"/>
                <a:ea typeface="+mn-ea"/>
                <a:cs typeface="+mn-cs"/>
              </a:rPr>
              <a:t>Guided Mindfulness Meditation Connecting with Values - </a:t>
            </a:r>
            <a:r>
              <a:rPr lang="en-CA" noProof="0" dirty="0">
                <a:hlinkClick r:id="rId3"/>
              </a:rPr>
              <a:t>https://www.youtube.com/watch?v=V-LsavLI20w</a:t>
            </a:r>
            <a:r>
              <a:rPr lang="en-CA" noProof="0" dirty="0"/>
              <a:t>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A hint… when in doubt,</a:t>
            </a:r>
            <a:r>
              <a:rPr lang="en-CA" baseline="0" noProof="0" dirty="0"/>
              <a:t> </a:t>
            </a:r>
            <a:r>
              <a:rPr lang="en-CA" noProof="0" dirty="0"/>
              <a:t>I usually ask myself “What would someone who loved themselves do?”</a:t>
            </a:r>
          </a:p>
          <a:p>
            <a:endParaRPr lang="en-CA" noProof="0" dirty="0"/>
          </a:p>
          <a:p>
            <a:r>
              <a:rPr lang="en-CA" noProof="0" dirty="0"/>
              <a:t>Resources in English…</a:t>
            </a:r>
          </a:p>
          <a:p>
            <a:pPr marL="171450" indent="-171450">
              <a:buFont typeface="Arial" panose="020B0604020202020204" pitchFamily="34" charset="0"/>
              <a:buChar char="•"/>
            </a:pPr>
            <a:r>
              <a:rPr lang="en-CA" noProof="0" dirty="0"/>
              <a:t>Indigenous traditions: The Seven Teachings - </a:t>
            </a:r>
            <a:r>
              <a:rPr lang="en-CA" sz="1200" noProof="0" dirty="0">
                <a:hlinkClick r:id="rId4"/>
              </a:rPr>
              <a:t>https://www.southernnetwork.org/site/seven-teachings</a:t>
            </a:r>
            <a:r>
              <a:rPr lang="en-CA" sz="1200" noProof="0" dirty="0"/>
              <a:t> </a:t>
            </a:r>
          </a:p>
          <a:p>
            <a:pPr marL="171450" indent="-171450">
              <a:buFont typeface="Arial" panose="020B0604020202020204" pitchFamily="34" charset="0"/>
              <a:buChar char="•"/>
            </a:pPr>
            <a:r>
              <a:rPr lang="en-CA" noProof="0" dirty="0"/>
              <a:t>http://www.turtlelodge.org/the-seven-sacred-laws-animated-web-series-anishinaabe/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a:t>Buddhism The Five Mindfulness Trainings - </a:t>
            </a:r>
            <a:r>
              <a:rPr lang="en-CA" sz="1200" noProof="0" dirty="0">
                <a:hlinkClick r:id="rId5"/>
              </a:rPr>
              <a:t>https://plumvillage.org/mindfulness/the-5-mindfulness-trainings/</a:t>
            </a:r>
            <a:r>
              <a:rPr lang="en-CA" sz="1200" noProof="0" dirty="0"/>
              <a:t> </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noProof="0" dirty="0">
                <a:solidFill>
                  <a:schemeClr val="tx1"/>
                </a:solidFill>
                <a:effectLst/>
                <a:latin typeface="+mn-lt"/>
                <a:ea typeface="+mn-ea"/>
                <a:cs typeface="+mn-cs"/>
              </a:rPr>
              <a:t>Values and Ethics Code for the Public Sector of Canada - </a:t>
            </a:r>
            <a:r>
              <a:rPr lang="en-CA" noProof="0" dirty="0">
                <a:hlinkClick r:id="rId6"/>
              </a:rPr>
              <a:t>https://www.tbs-sct.canada.ca/pol/doc-eng.aspx?id=25049</a:t>
            </a:r>
            <a:r>
              <a:rPr lang="en-CA" noProof="0" dirty="0"/>
              <a:t> </a:t>
            </a:r>
            <a:endParaRPr lang="en-CA" sz="1200" b="0" i="0" kern="1200" noProof="0" dirty="0">
              <a:solidFill>
                <a:schemeClr val="tx1"/>
              </a:solidFill>
              <a:effectLst/>
              <a:latin typeface="+mn-lt"/>
              <a:ea typeface="+mn-ea"/>
              <a:cs typeface="+mn-cs"/>
            </a:endParaRPr>
          </a:p>
          <a:p>
            <a:endParaRPr lang="en-CA" noProof="0" dirty="0"/>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72932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85750" indent="-285750">
              <a:buFont typeface="Arial" panose="020B0604020202020204" pitchFamily="34" charset="0"/>
              <a:buChar char="•"/>
            </a:pPr>
            <a:r>
              <a:rPr lang="en-CA" sz="1200" dirty="0">
                <a:solidFill>
                  <a:srgbClr val="202122"/>
                </a:solidFill>
              </a:rPr>
              <a:t>Mindfulness Meditation – ISC/CIRNAC, BC</a:t>
            </a:r>
          </a:p>
          <a:p>
            <a:pPr marL="742950" lvl="1" indent="-285750">
              <a:buFont typeface="Arial" panose="020B0604020202020204" pitchFamily="34" charset="0"/>
              <a:buChar char="•"/>
            </a:pPr>
            <a:r>
              <a:rPr lang="en-CA" sz="1200" dirty="0">
                <a:solidFill>
                  <a:srgbClr val="202122"/>
                </a:solidFill>
              </a:rPr>
              <a:t>Is a 30 minutes weekly session on Thursdays, @ noon PT</a:t>
            </a:r>
          </a:p>
          <a:p>
            <a:pPr marL="285750" indent="-285750">
              <a:buFont typeface="Arial" panose="020B0604020202020204" pitchFamily="34" charset="0"/>
              <a:buChar char="•"/>
            </a:pPr>
            <a:r>
              <a:rPr lang="en-CA" sz="1200" dirty="0"/>
              <a:t>Mindfulness, Workplace Well-being – PSPC, NCR</a:t>
            </a:r>
          </a:p>
          <a:p>
            <a:pPr marL="742950" lvl="1" indent="-285750">
              <a:buFont typeface="Arial" panose="020B0604020202020204" pitchFamily="34" charset="0"/>
              <a:buChar char="•"/>
            </a:pPr>
            <a:r>
              <a:rPr lang="en-CA" sz="1200" dirty="0"/>
              <a:t>Is delivered twice a day, 8am ET and 12:50pm ET, quick 7 minutes long sessions each</a:t>
            </a:r>
          </a:p>
          <a:p>
            <a:pPr marL="285750" indent="-285750">
              <a:buFont typeface="Arial" panose="020B0604020202020204" pitchFamily="34" charset="0"/>
              <a:buChar char="•"/>
            </a:pPr>
            <a:r>
              <a:rPr lang="en-CA" sz="1200" dirty="0"/>
              <a:t>Adaptive Inquiry session – IOCN, BC &amp; NCR</a:t>
            </a:r>
          </a:p>
          <a:p>
            <a:pPr marL="742950" lvl="1" indent="-285750">
              <a:buFont typeface="Arial" panose="020B0604020202020204" pitchFamily="34" charset="0"/>
              <a:buChar char="•"/>
            </a:pPr>
            <a:r>
              <a:rPr lang="en-CA" sz="1200" dirty="0"/>
              <a:t>After a long pause, they’re about to start again. You may have seen a couple of recent invitations via the cohort</a:t>
            </a:r>
            <a:br>
              <a:rPr lang="en-CA" sz="1200" dirty="0"/>
            </a:br>
            <a:r>
              <a:rPr lang="en-CA" sz="1200" dirty="0"/>
              <a:t>these sessions are an hour long, and they are like having a sounding board for someone facing a challenge, helping them open up their perspective to the issue or problem.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If </a:t>
            </a:r>
            <a:r>
              <a:rPr lang="fr-CA" dirty="0" err="1"/>
              <a:t>you</a:t>
            </a:r>
            <a:r>
              <a:rPr lang="fr-CA" dirty="0"/>
              <a:t> know of a session </a:t>
            </a:r>
            <a:r>
              <a:rPr lang="fr-CA" dirty="0" err="1"/>
              <a:t>similar</a:t>
            </a:r>
            <a:r>
              <a:rPr lang="fr-CA" dirty="0"/>
              <a:t> to </a:t>
            </a:r>
            <a:r>
              <a:rPr lang="fr-CA" dirty="0" err="1"/>
              <a:t>these</a:t>
            </a:r>
            <a:r>
              <a:rPr lang="fr-CA" dirty="0"/>
              <a:t> </a:t>
            </a:r>
            <a:r>
              <a:rPr lang="fr-CA" dirty="0" err="1"/>
              <a:t>ones</a:t>
            </a:r>
            <a:r>
              <a:rPr lang="fr-CA" dirty="0"/>
              <a:t>, </a:t>
            </a:r>
            <a:r>
              <a:rPr lang="fr-CA" dirty="0" err="1"/>
              <a:t>please</a:t>
            </a:r>
            <a:r>
              <a:rPr lang="fr-CA" dirty="0"/>
              <a:t> let Alejandro know and </a:t>
            </a:r>
            <a:r>
              <a:rPr lang="fr-CA" dirty="0" err="1"/>
              <a:t>we’ll</a:t>
            </a:r>
            <a:r>
              <a:rPr lang="fr-CA" dirty="0"/>
              <a:t> </a:t>
            </a:r>
            <a:r>
              <a:rPr lang="fr-CA" dirty="0" err="1"/>
              <a:t>see</a:t>
            </a:r>
            <a:r>
              <a:rPr lang="fr-CA" dirty="0"/>
              <a:t> if they </a:t>
            </a:r>
            <a:r>
              <a:rPr lang="fr-CA" dirty="0" err="1"/>
              <a:t>want</a:t>
            </a:r>
            <a:r>
              <a:rPr lang="fr-CA" dirty="0"/>
              <a:t> to </a:t>
            </a:r>
            <a:r>
              <a:rPr lang="fr-CA" dirty="0" err="1"/>
              <a:t>be</a:t>
            </a:r>
            <a:r>
              <a:rPr lang="fr-CA" dirty="0"/>
              <a:t> </a:t>
            </a:r>
            <a:r>
              <a:rPr lang="fr-CA" dirty="0" err="1"/>
              <a:t>listed</a:t>
            </a:r>
            <a:r>
              <a:rPr lang="fr-CA" dirty="0"/>
              <a:t> in </a:t>
            </a:r>
            <a:r>
              <a:rPr lang="fr-CA" dirty="0" err="1"/>
              <a:t>this</a:t>
            </a:r>
            <a:r>
              <a:rPr lang="fr-CA" dirty="0"/>
              <a:t> page.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Resources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Convergence</a:t>
            </a:r>
            <a:r>
              <a:rPr lang="fr-CA" baseline="0" dirty="0"/>
              <a:t> - </a:t>
            </a:r>
            <a:r>
              <a:rPr lang="en-CA" dirty="0">
                <a:hlinkClick r:id="rId3"/>
              </a:rPr>
              <a:t>https://wiki.gccollab.ca/Convergence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058166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r>
              <a:rPr lang="fr-CA" dirty="0"/>
              <a:t>And </a:t>
            </a:r>
            <a:r>
              <a:rPr lang="fr-CA" dirty="0" err="1"/>
              <a:t>many</a:t>
            </a:r>
            <a:r>
              <a:rPr lang="fr-CA" dirty="0"/>
              <a:t> more… </a:t>
            </a:r>
          </a:p>
          <a:p>
            <a:r>
              <a:rPr lang="fr-CA" dirty="0"/>
              <a:t>If </a:t>
            </a:r>
            <a:r>
              <a:rPr lang="fr-CA" dirty="0" err="1"/>
              <a:t>want</a:t>
            </a:r>
            <a:r>
              <a:rPr lang="fr-CA" dirty="0"/>
              <a:t> to… </a:t>
            </a:r>
            <a:r>
              <a:rPr lang="fr-CA" i="1" dirty="0"/>
              <a:t>3.30mins</a:t>
            </a:r>
            <a:r>
              <a:rPr lang="fr-CA" baseline="0" dirty="0"/>
              <a:t> Kevin </a:t>
            </a:r>
            <a:r>
              <a:rPr lang="fr-CA" baseline="0" dirty="0" err="1"/>
              <a:t>Hart’s</a:t>
            </a:r>
            <a:r>
              <a:rPr lang="fr-CA" baseline="0" dirty="0"/>
              <a:t> </a:t>
            </a:r>
            <a:r>
              <a:rPr lang="fr-CA" baseline="0" dirty="0" err="1"/>
              <a:t>LoL</a:t>
            </a:r>
            <a:r>
              <a:rPr lang="fr-CA" baseline="0" dirty="0"/>
              <a:t> </a:t>
            </a:r>
            <a:r>
              <a:rPr lang="fr-CA" baseline="0" dirty="0" err="1"/>
              <a:t>video</a:t>
            </a:r>
            <a:r>
              <a:rPr lang="fr-CA" baseline="0" dirty="0"/>
              <a:t>: </a:t>
            </a:r>
            <a:r>
              <a:rPr lang="en-CA" sz="1200" dirty="0">
                <a:hlinkClick r:id="rId3"/>
              </a:rPr>
              <a:t>https://www.youtube.com/watch?v=egjWRWOUME4</a:t>
            </a:r>
            <a:r>
              <a:rPr lang="en-CA" sz="1200" dirty="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22558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defTabSz="933126">
              <a:defRPr/>
            </a:pPr>
            <a:r>
              <a:rPr lang="en-US" dirty="0"/>
              <a:t>(Click on each bullet)</a:t>
            </a:r>
          </a:p>
          <a:p>
            <a:pPr marL="171450" indent="-171450" defTabSz="933126">
              <a:buFont typeface="Arial" panose="020B0604020202020204" pitchFamily="34" charset="0"/>
              <a:buChar char="•"/>
              <a:defRPr/>
            </a:pPr>
            <a:r>
              <a:rPr lang="en-US" dirty="0"/>
              <a:t>The </a:t>
            </a:r>
            <a:r>
              <a:rPr lang="en-US" b="1" dirty="0"/>
              <a:t>pre</a:t>
            </a:r>
            <a:r>
              <a:rPr lang="en-US" dirty="0"/>
              <a:t> self-assessment you filled out to</a:t>
            </a:r>
            <a:r>
              <a:rPr lang="en-US" baseline="0" dirty="0"/>
              <a:t> register for the program, it helps by establishing a benchmark</a:t>
            </a:r>
          </a:p>
          <a:p>
            <a:pPr marL="171450" indent="-171450" defTabSz="933126">
              <a:buFont typeface="Arial" panose="020B0604020202020204" pitchFamily="34" charset="0"/>
              <a:buChar char="•"/>
              <a:defRPr/>
            </a:pPr>
            <a:r>
              <a:rPr lang="en-US" baseline="0" dirty="0"/>
              <a:t>We are now completing the 8 weeks; the start shows where we are </a:t>
            </a:r>
          </a:p>
          <a:p>
            <a:pPr marL="171450" indent="-171450" defTabSz="933126">
              <a:buFont typeface="Arial" panose="020B0604020202020204" pitchFamily="34" charset="0"/>
              <a:buChar char="•"/>
              <a:defRPr/>
            </a:pPr>
            <a:r>
              <a:rPr lang="en-US" baseline="0" dirty="0"/>
              <a:t>The </a:t>
            </a:r>
            <a:r>
              <a:rPr lang="en-US" b="1" baseline="0" dirty="0"/>
              <a:t>post</a:t>
            </a:r>
            <a:r>
              <a:rPr lang="en-US" baseline="0" dirty="0"/>
              <a:t> </a:t>
            </a:r>
            <a:r>
              <a:rPr lang="en-US" dirty="0"/>
              <a:t>self-</a:t>
            </a:r>
            <a:r>
              <a:rPr lang="en-US" baseline="0" dirty="0"/>
              <a:t>assessment is used to identify the knowledge based on the activity retention</a:t>
            </a:r>
          </a:p>
          <a:p>
            <a:pPr marL="171450" indent="-171450" defTabSz="933126">
              <a:buFont typeface="Arial" panose="020B0604020202020204" pitchFamily="34" charset="0"/>
              <a:buChar char="•"/>
              <a:defRPr/>
            </a:pPr>
            <a:r>
              <a:rPr lang="en-US" baseline="0" dirty="0"/>
              <a:t>The </a:t>
            </a:r>
            <a:r>
              <a:rPr lang="en-US" b="1" baseline="0" dirty="0"/>
              <a:t>final</a:t>
            </a:r>
            <a:r>
              <a:rPr lang="en-US" baseline="0" dirty="0"/>
              <a:t> </a:t>
            </a:r>
            <a:r>
              <a:rPr lang="en-US" dirty="0"/>
              <a:t>self-</a:t>
            </a:r>
            <a:r>
              <a:rPr lang="en-US" baseline="0" dirty="0"/>
              <a:t>assessment is used to know how much of the learning is actually applied, as in applying the skills and/or </a:t>
            </a:r>
            <a:r>
              <a:rPr lang="en-US" baseline="0" dirty="0" err="1"/>
              <a:t>behaviours</a:t>
            </a:r>
            <a:r>
              <a:rPr lang="en-US" baseline="0" dirty="0"/>
              <a:t> changed</a:t>
            </a:r>
          </a:p>
          <a:p>
            <a:pPr marL="171450" indent="-171450" defTabSz="933126">
              <a:buFont typeface="Arial" panose="020B0604020202020204" pitchFamily="34" charset="0"/>
              <a:buChar char="•"/>
              <a:defRPr/>
            </a:pPr>
            <a:r>
              <a:rPr lang="en-US" baseline="0" dirty="0"/>
              <a:t>(Read slide)</a:t>
            </a:r>
          </a:p>
          <a:p>
            <a:pPr defTabSz="933126">
              <a:defRPr/>
            </a:pPr>
            <a:endParaRPr lang="en-US" baseline="0" dirty="0"/>
          </a:p>
          <a:p>
            <a:pPr defTabSz="933126">
              <a:defRPr/>
            </a:pPr>
            <a:r>
              <a:rPr lang="en-US" baseline="0" dirty="0"/>
              <a:t>Now, as we start closing the program, Let’s take a couple of minutes for you to answer the poll (open the poll)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404596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r>
              <a:rPr lang="fr-CA" dirty="0"/>
              <a:t>In </a:t>
            </a:r>
            <a:r>
              <a:rPr lang="fr-CA" dirty="0" err="1"/>
              <a:t>prepping</a:t>
            </a:r>
            <a:r>
              <a:rPr lang="fr-CA" dirty="0"/>
              <a:t> for the </a:t>
            </a:r>
            <a:r>
              <a:rPr lang="fr-CA" dirty="0" err="1"/>
              <a:t>farewells</a:t>
            </a:r>
            <a:r>
              <a:rPr lang="fr-CA" dirty="0"/>
              <a:t>, </a:t>
            </a:r>
            <a:r>
              <a:rPr lang="fr-CA" dirty="0" err="1"/>
              <a:t>we’ll</a:t>
            </a:r>
            <a:r>
              <a:rPr lang="fr-CA" dirty="0"/>
              <a:t> have time to </a:t>
            </a:r>
            <a:r>
              <a:rPr lang="fr-CA" dirty="0" err="1"/>
              <a:t>say</a:t>
            </a:r>
            <a:r>
              <a:rPr lang="fr-CA" dirty="0"/>
              <a:t> good bye</a:t>
            </a:r>
            <a:r>
              <a:rPr lang="fr-CA" baseline="0" dirty="0"/>
              <a:t> in </a:t>
            </a:r>
            <a:r>
              <a:rPr lang="fr-CA" baseline="0" dirty="0" err="1"/>
              <a:t>plenary</a:t>
            </a:r>
            <a:r>
              <a:rPr lang="fr-CA" baseline="0" dirty="0"/>
              <a:t> –</a:t>
            </a:r>
            <a:r>
              <a:rPr lang="fr-CA" baseline="0" dirty="0" err="1"/>
              <a:t>maybe</a:t>
            </a:r>
            <a:r>
              <a:rPr lang="fr-CA" baseline="0" dirty="0"/>
              <a:t> 2 or 3 participants, and all of us in </a:t>
            </a:r>
            <a:r>
              <a:rPr lang="fr-CA" baseline="0" dirty="0" err="1"/>
              <a:t>small</a:t>
            </a:r>
            <a:r>
              <a:rPr lang="fr-CA" baseline="0" dirty="0"/>
              <a:t> </a:t>
            </a:r>
            <a:r>
              <a:rPr lang="fr-CA" baseline="0" dirty="0" err="1"/>
              <a:t>breakout</a:t>
            </a:r>
            <a:r>
              <a:rPr lang="fr-CA" baseline="0" dirty="0"/>
              <a:t> </a:t>
            </a:r>
            <a:r>
              <a:rPr lang="fr-CA" baseline="0" dirty="0" err="1"/>
              <a:t>rooms</a:t>
            </a:r>
            <a:endParaRPr lang="fr-CA" baseline="0" dirty="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idea: You may want to share a quick thought or a phrase you feel like</a:t>
            </a:r>
            <a:r>
              <a:rPr lang="en-US" baseline="0" dirty="0"/>
              <a:t> 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Before, some had asked, but in breakout rooms I may find someone I haven’t met during the whole program… and that’s exactly it, we all have come together for 8 weeks during this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about the Buddy System? You may meet with your buddies to do a celebration on your own </a:t>
            </a:r>
            <a:r>
              <a:rPr lang="en-US" baseline="0" dirty="0">
                <a:sym typeface="Wingdings" panose="05000000000000000000" pitchFamily="2" charset="2"/>
              </a:rPr>
              <a:t></a:t>
            </a:r>
            <a:endParaRPr lang="en-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33814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Understanding</a:t>
            </a:r>
            <a:r>
              <a:rPr lang="fr-CA" dirty="0"/>
              <a:t> </a:t>
            </a:r>
            <a:r>
              <a:rPr lang="fr-CA" dirty="0" err="1"/>
              <a:t>some</a:t>
            </a:r>
            <a:r>
              <a:rPr lang="fr-CA" dirty="0"/>
              <a:t> of the </a:t>
            </a:r>
            <a:r>
              <a:rPr lang="fr-CA" dirty="0" err="1"/>
              <a:t>facilitators</a:t>
            </a:r>
            <a:r>
              <a:rPr lang="fr-CA" dirty="0"/>
              <a:t> </a:t>
            </a:r>
            <a:r>
              <a:rPr lang="fr-CA" dirty="0" err="1"/>
              <a:t>couldn’t</a:t>
            </a:r>
            <a:r>
              <a:rPr lang="fr-CA" dirty="0"/>
              <a:t> </a:t>
            </a:r>
            <a:r>
              <a:rPr lang="fr-CA" dirty="0" err="1"/>
              <a:t>make</a:t>
            </a:r>
            <a:r>
              <a:rPr lang="fr-CA" dirty="0"/>
              <a:t> </a:t>
            </a:r>
            <a:r>
              <a:rPr lang="fr-CA" dirty="0" err="1"/>
              <a:t>it</a:t>
            </a:r>
            <a:r>
              <a:rPr lang="fr-CA" dirty="0"/>
              <a:t> to </a:t>
            </a:r>
            <a:r>
              <a:rPr lang="fr-CA" dirty="0" err="1"/>
              <a:t>today’s</a:t>
            </a:r>
            <a:r>
              <a:rPr lang="fr-CA" dirty="0"/>
              <a:t> session, </a:t>
            </a:r>
            <a:r>
              <a:rPr lang="fr-CA" dirty="0" err="1"/>
              <a:t>I’ll</a:t>
            </a:r>
            <a:r>
              <a:rPr lang="fr-CA" dirty="0"/>
              <a:t> invite the </a:t>
            </a:r>
            <a:r>
              <a:rPr lang="fr-CA" dirty="0" err="1"/>
              <a:t>facilitators</a:t>
            </a:r>
            <a:r>
              <a:rPr lang="fr-CA" dirty="0"/>
              <a:t> </a:t>
            </a:r>
            <a:r>
              <a:rPr lang="fr-CA" dirty="0" err="1"/>
              <a:t>from</a:t>
            </a:r>
            <a:r>
              <a:rPr lang="fr-CA" dirty="0"/>
              <a:t> </a:t>
            </a:r>
            <a:r>
              <a:rPr lang="fr-CA" dirty="0" err="1"/>
              <a:t>this</a:t>
            </a:r>
            <a:r>
              <a:rPr lang="fr-CA" dirty="0"/>
              <a:t> and </a:t>
            </a:r>
            <a:r>
              <a:rPr lang="fr-CA" dirty="0" err="1"/>
              <a:t>previous</a:t>
            </a:r>
            <a:r>
              <a:rPr lang="fr-CA" dirty="0"/>
              <a:t> </a:t>
            </a:r>
            <a:r>
              <a:rPr lang="fr-CA" dirty="0" err="1"/>
              <a:t>co-horts</a:t>
            </a:r>
            <a:r>
              <a:rPr lang="fr-CA" dirty="0"/>
              <a:t>, to come to the microphone and </a:t>
            </a:r>
            <a:r>
              <a:rPr lang="fr-CA" dirty="0" err="1"/>
              <a:t>share</a:t>
            </a:r>
            <a:r>
              <a:rPr lang="fr-CA" dirty="0"/>
              <a:t> a </a:t>
            </a:r>
            <a:r>
              <a:rPr lang="fr-CA" dirty="0" err="1"/>
              <a:t>thought</a:t>
            </a:r>
            <a:r>
              <a:rPr lang="fr-CA" dirty="0"/>
              <a:t> about the program and </a:t>
            </a:r>
            <a:r>
              <a:rPr lang="fr-CA" dirty="0" err="1"/>
              <a:t>particularly</a:t>
            </a:r>
            <a:r>
              <a:rPr lang="fr-CA" dirty="0"/>
              <a:t> how the </a:t>
            </a:r>
            <a:r>
              <a:rPr lang="fr-CA" dirty="0" err="1"/>
              <a:t>experience</a:t>
            </a:r>
            <a:r>
              <a:rPr lang="fr-CA" dirty="0"/>
              <a:t> of </a:t>
            </a:r>
            <a:r>
              <a:rPr lang="fr-CA" dirty="0" err="1"/>
              <a:t>co-deilvering</a:t>
            </a:r>
            <a:r>
              <a:rPr lang="fr-CA" dirty="0"/>
              <a:t> the program has been?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Who</a:t>
            </a:r>
            <a:r>
              <a:rPr lang="fr-CA" dirty="0"/>
              <a:t> </a:t>
            </a:r>
            <a:r>
              <a:rPr lang="fr-CA" dirty="0" err="1"/>
              <a:t>would</a:t>
            </a:r>
            <a:r>
              <a:rPr lang="fr-CA" dirty="0"/>
              <a:t> like to go?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((look for </a:t>
            </a:r>
            <a:r>
              <a:rPr lang="fr-CA" dirty="0" err="1"/>
              <a:t>facilitators</a:t>
            </a:r>
            <a:r>
              <a:rPr lang="fr-CA" dirty="0"/>
              <a:t> and </a:t>
            </a:r>
            <a:r>
              <a:rPr lang="fr-CA" dirty="0" err="1"/>
              <a:t>give</a:t>
            </a:r>
            <a:r>
              <a:rPr lang="fr-CA" dirty="0"/>
              <a:t> </a:t>
            </a:r>
            <a:r>
              <a:rPr lang="fr-CA" dirty="0" err="1"/>
              <a:t>them</a:t>
            </a:r>
            <a:r>
              <a:rPr lang="fr-CA" dirty="0"/>
              <a:t> the microphone))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((as a </a:t>
            </a:r>
            <a:r>
              <a:rPr lang="fr-CA" dirty="0" err="1"/>
              <a:t>reference</a:t>
            </a:r>
            <a:r>
              <a:rPr lang="fr-CA" dirty="0"/>
              <a:t>… no </a:t>
            </a:r>
            <a:r>
              <a:rPr lang="fr-CA" dirty="0" err="1"/>
              <a:t>need</a:t>
            </a:r>
            <a:r>
              <a:rPr lang="fr-CA" dirty="0"/>
              <a:t> to mention </a:t>
            </a:r>
            <a:r>
              <a:rPr lang="fr-CA" dirty="0" err="1"/>
              <a:t>this</a:t>
            </a:r>
            <a:r>
              <a:rPr lang="fr-CA" dirty="0"/>
              <a:t> </a:t>
            </a:r>
            <a:r>
              <a:rPr lang="fr-CA" dirty="0" err="1"/>
              <a:t>list</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Here a partial list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Office of the Secretary to the 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Agency</a:t>
            </a:r>
          </a:p>
          <a:p>
            <a:pPr marL="628650" lvl="1" indent="-171450">
              <a:spcAft>
                <a:spcPts val="600"/>
              </a:spcAft>
              <a:buFont typeface="Arial" panose="020B0604020202020204" pitchFamily="34" charset="0"/>
              <a:buChar char="•"/>
            </a:pPr>
            <a:r>
              <a:rPr lang="en-US" sz="1200" dirty="0"/>
              <a:t>Immigration,</a:t>
            </a:r>
            <a:r>
              <a:rPr lang="en-US" sz="1200" baseline="0" dirty="0"/>
              <a:t> Refugees and Citizenship Canada</a:t>
            </a:r>
            <a:endParaRPr lang="fr-CA" sz="1200" dirty="0"/>
          </a:p>
          <a:p>
            <a:r>
              <a:rPr lang="en-US"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407883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depending</a:t>
            </a:r>
            <a:r>
              <a:rPr lang="fr-CA" dirty="0"/>
              <a:t> on time, open the </a:t>
            </a:r>
            <a:r>
              <a:rPr lang="fr-CA" dirty="0" err="1"/>
              <a:t>mic</a:t>
            </a:r>
            <a:r>
              <a:rPr lang="fr-CA" dirty="0"/>
              <a:t> for </a:t>
            </a:r>
            <a:r>
              <a:rPr lang="fr-CA" dirty="0" err="1"/>
              <a:t>plenary</a:t>
            </a:r>
            <a:r>
              <a:rPr lang="fr-CA" dirty="0"/>
              <a:t> sharing for 2 or 3 participants</a:t>
            </a:r>
            <a:r>
              <a:rPr lang="fr-CA" baseline="0" dirty="0"/>
              <a:t>):</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As </a:t>
            </a:r>
            <a:r>
              <a:rPr lang="fr-CA" dirty="0" err="1"/>
              <a:t>usual</a:t>
            </a:r>
            <a:r>
              <a:rPr lang="fr-CA" dirty="0"/>
              <a:t>, </a:t>
            </a:r>
            <a:r>
              <a:rPr lang="fr-CA" dirty="0" err="1"/>
              <a:t>you’ll</a:t>
            </a:r>
            <a:r>
              <a:rPr lang="fr-CA" dirty="0"/>
              <a:t> have time to debrief in </a:t>
            </a:r>
            <a:r>
              <a:rPr lang="fr-CA" dirty="0" err="1"/>
              <a:t>small</a:t>
            </a:r>
            <a:r>
              <a:rPr lang="fr-CA" dirty="0"/>
              <a:t> groups</a:t>
            </a:r>
            <a:r>
              <a:rPr lang="fr-CA" baseline="0" dirty="0"/>
              <a:t> (of 4-6), </a:t>
            </a:r>
            <a:r>
              <a:rPr lang="fr-CA" baseline="0" dirty="0" err="1"/>
              <a:t>here</a:t>
            </a:r>
            <a:r>
              <a:rPr lang="fr-CA" baseline="0" dirty="0"/>
              <a:t> are </a:t>
            </a:r>
            <a:r>
              <a:rPr lang="fr-CA" baseline="0" dirty="0" err="1"/>
              <a:t>some</a:t>
            </a:r>
            <a:r>
              <a:rPr lang="fr-CA" baseline="0" dirty="0"/>
              <a:t> prompts for </a:t>
            </a:r>
            <a:r>
              <a:rPr lang="fr-CA" baseline="0" dirty="0" err="1"/>
              <a:t>your</a:t>
            </a:r>
            <a:r>
              <a:rPr lang="fr-CA" baseline="0" dirty="0"/>
              <a:t> sharing in </a:t>
            </a:r>
            <a:r>
              <a:rPr lang="fr-CA" baseline="0" dirty="0" err="1"/>
              <a:t>small</a:t>
            </a:r>
            <a:r>
              <a:rPr lang="fr-CA" baseline="0" dirty="0"/>
              <a:t> groups:</a:t>
            </a:r>
          </a:p>
          <a:p>
            <a:pPr marL="171450" indent="-171450">
              <a:buFont typeface="Arial" panose="020B0604020202020204" pitchFamily="34" charset="0"/>
              <a:buChar char="•"/>
            </a:pPr>
            <a:r>
              <a:rPr lang="fr-CA" baseline="0" dirty="0" err="1"/>
              <a:t>Resiliency</a:t>
            </a:r>
            <a:endParaRPr lang="fr-CA" baseline="0" dirty="0"/>
          </a:p>
          <a:p>
            <a:pPr marL="171450" indent="-171450">
              <a:buFont typeface="Arial" panose="020B0604020202020204" pitchFamily="34" charset="0"/>
              <a:buChar char="•"/>
            </a:pPr>
            <a:r>
              <a:rPr lang="fr-CA" baseline="0" dirty="0"/>
              <a:t>Value-</a:t>
            </a:r>
            <a:r>
              <a:rPr lang="fr-CA" baseline="0" dirty="0" err="1"/>
              <a:t>based</a:t>
            </a:r>
            <a:r>
              <a:rPr lang="fr-CA" baseline="0" dirty="0"/>
              <a:t> </a:t>
            </a:r>
            <a:r>
              <a:rPr lang="fr-CA" baseline="0" dirty="0" err="1"/>
              <a:t>Mindfulness</a:t>
            </a:r>
            <a:endParaRPr lang="fr-CA" baseline="0" dirty="0"/>
          </a:p>
          <a:p>
            <a:pPr marL="171450" indent="-171450">
              <a:buFont typeface="Arial" panose="020B0604020202020204" pitchFamily="34" charset="0"/>
              <a:buChar char="•"/>
            </a:pPr>
            <a:r>
              <a:rPr lang="fr-CA" baseline="0" dirty="0" err="1"/>
              <a:t>Mindfulness</a:t>
            </a:r>
            <a:r>
              <a:rPr lang="fr-CA" baseline="0" dirty="0"/>
              <a:t> on the spot</a:t>
            </a:r>
          </a:p>
          <a:p>
            <a:pPr marL="171450" indent="-171450">
              <a:buFont typeface="Arial" panose="020B0604020202020204" pitchFamily="34" charset="0"/>
              <a:buChar char="•"/>
            </a:pPr>
            <a:r>
              <a:rPr lang="fr-CA" baseline="0" dirty="0" err="1"/>
              <a:t>Resources</a:t>
            </a:r>
            <a:endParaRPr lang="fr-CA" baseline="0" dirty="0"/>
          </a:p>
          <a:p>
            <a:pPr marL="171450" indent="-171450">
              <a:buFont typeface="Arial" panose="020B0604020202020204" pitchFamily="34" charset="0"/>
              <a:buChar char="•"/>
            </a:pPr>
            <a:r>
              <a:rPr lang="fr-CA" baseline="0" dirty="0" err="1"/>
              <a:t>Farewells</a:t>
            </a:r>
            <a:endParaRPr lang="fr-CA" baseline="0"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2625866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en-US" dirty="0"/>
              <a:t>Remembering the</a:t>
            </a:r>
            <a:r>
              <a:rPr lang="en-US" baseline="0" dirty="0"/>
              <a:t> goal of this program is to (read slide)</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18</a:t>
            </a:fld>
            <a:endParaRPr lang="en-CA"/>
          </a:p>
        </p:txBody>
      </p:sp>
    </p:spTree>
    <p:extLst>
      <p:ext uri="{BB962C8B-B14F-4D97-AF65-F5344CB8AC3E}">
        <p14:creationId xmlns:p14="http://schemas.microsoft.com/office/powerpoint/2010/main" val="851048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Clapping</a:t>
            </a:r>
            <a:r>
              <a:rPr lang="fr-CA" dirty="0"/>
              <a:t> images - </a:t>
            </a:r>
            <a:r>
              <a:rPr lang="en-CA" dirty="0">
                <a:hlinkClick r:id="rId3"/>
              </a:rPr>
              <a:t>https://giphy.com/embed/7Xmgrc6ty9XlZU6h2M</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2102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latin typeface="+mn-lt"/>
              </a:rPr>
              <a:t>Leanne: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latin typeface="+mn-lt"/>
              </a:rPr>
              <a:t>Good morning good afternoon everyone,</a:t>
            </a:r>
            <a:r>
              <a:rPr lang="en-CA" sz="1200" i="0" kern="1200" dirty="0">
                <a:solidFill>
                  <a:schemeClr val="tx1"/>
                </a:solidFill>
                <a:effectLst/>
                <a:latin typeface="+mn-lt"/>
                <a:ea typeface="+mn-ea"/>
                <a:cs typeface="+mn-cs"/>
              </a:rPr>
              <a:t> First, I invite you to reflect on the land you are connecting from, and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dirty="0">
                <a:solidFill>
                  <a:srgbClr val="000000"/>
                </a:solidFill>
                <a:effectLst/>
                <a:latin typeface="+mn-lt"/>
                <a:ea typeface="Arial" panose="020B0604020202020204" pitchFamily="34" charset="0"/>
              </a:rPr>
              <a:t>Please note that this session is being recorded. By remaining as a participant, we will interpret that as your consent to being recorded and we thank you for staying with us.</a:t>
            </a:r>
            <a:r>
              <a:rPr lang="en-CA" sz="1200" dirty="0">
                <a:solidFill>
                  <a:srgbClr val="0000FF"/>
                </a:solidFill>
                <a:effectLst/>
                <a:latin typeface="+mn-lt"/>
                <a:ea typeface="Arial" panose="020B0604020202020204" pitchFamily="34" charset="0"/>
              </a:rPr>
              <a:t> </a:t>
            </a:r>
            <a:br>
              <a:rPr lang="en-CA" sz="1200" dirty="0">
                <a:solidFill>
                  <a:srgbClr val="0000FF"/>
                </a:solidFill>
                <a:effectLst/>
                <a:latin typeface="+mn-lt"/>
                <a:ea typeface="Arial" panose="020B0604020202020204" pitchFamily="34" charset="0"/>
              </a:rPr>
            </a:br>
            <a:r>
              <a:rPr lang="en-CA" sz="1200" dirty="0">
                <a:solidFill>
                  <a:srgbClr val="0000FF"/>
                </a:solidFill>
                <a:effectLst/>
                <a:latin typeface="+mn-lt"/>
                <a:ea typeface="Arial" panose="020B0604020202020204" pitchFamily="34" charset="0"/>
              </a:rPr>
              <a:t>//</a:t>
            </a:r>
            <a:r>
              <a:rPr lang="en-CA" sz="1200" dirty="0">
                <a:solidFill>
                  <a:srgbClr val="000000"/>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Cette</a:t>
            </a:r>
            <a:r>
              <a:rPr lang="en-CA" sz="1200" dirty="0">
                <a:solidFill>
                  <a:srgbClr val="0000FF"/>
                </a:solidFill>
                <a:effectLst/>
                <a:latin typeface="+mn-lt"/>
                <a:ea typeface="Arial" panose="020B0604020202020204" pitchFamily="34" charset="0"/>
              </a:rPr>
              <a:t> session </a:t>
            </a:r>
            <a:r>
              <a:rPr lang="en-CA" sz="1200" dirty="0" err="1">
                <a:solidFill>
                  <a:srgbClr val="0000FF"/>
                </a:solidFill>
                <a:effectLst/>
                <a:latin typeface="+mn-lt"/>
                <a:ea typeface="Arial" panose="020B0604020202020204" pitchFamily="34" charset="0"/>
              </a:rPr>
              <a:t>est</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enregistrée</a:t>
            </a:r>
            <a:r>
              <a:rPr lang="en-CA" sz="1200" dirty="0">
                <a:solidFill>
                  <a:srgbClr val="0000FF"/>
                </a:solidFill>
                <a:effectLst/>
                <a:latin typeface="+mn-lt"/>
                <a:ea typeface="Arial" panose="020B0604020202020204" pitchFamily="34" charset="0"/>
              </a:rPr>
              <a:t>. </a:t>
            </a:r>
            <a:r>
              <a:rPr lang="fr-CA" sz="1200" dirty="0">
                <a:solidFill>
                  <a:srgbClr val="0000FF"/>
                </a:solidFill>
                <a:effectLst/>
                <a:latin typeface="+mn-lt"/>
                <a:ea typeface="Arial" panose="020B0604020202020204" pitchFamily="34" charset="0"/>
              </a:rPr>
              <a:t>Nous interprétons le fait que vous demeurez en tant que participant comme votre consentement à faire partie de l’enregistrement. </a:t>
            </a:r>
            <a:r>
              <a:rPr lang="en-CA" sz="1200" dirty="0">
                <a:solidFill>
                  <a:srgbClr val="0000FF"/>
                </a:solidFill>
                <a:effectLst/>
                <a:latin typeface="+mn-lt"/>
                <a:ea typeface="Arial" panose="020B0604020202020204" pitchFamily="34" charset="0"/>
              </a:rPr>
              <a:t>Nous </a:t>
            </a:r>
            <a:r>
              <a:rPr lang="en-CA" sz="1200" dirty="0" err="1">
                <a:solidFill>
                  <a:srgbClr val="0000FF"/>
                </a:solidFill>
                <a:effectLst/>
                <a:latin typeface="+mn-lt"/>
                <a:ea typeface="Arial" panose="020B0604020202020204" pitchFamily="34" charset="0"/>
              </a:rPr>
              <a:t>vous</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remercions</a:t>
            </a:r>
            <a:r>
              <a:rPr lang="en-CA" sz="1200" dirty="0">
                <a:solidFill>
                  <a:srgbClr val="0000FF"/>
                </a:solidFill>
                <a:effectLst/>
                <a:latin typeface="+mn-lt"/>
                <a:ea typeface="Arial" panose="020B0604020202020204" pitchFamily="34" charset="0"/>
              </a:rPr>
              <a:t> de </a:t>
            </a:r>
            <a:r>
              <a:rPr lang="en-CA" sz="1200" dirty="0" err="1">
                <a:solidFill>
                  <a:srgbClr val="0000FF"/>
                </a:solidFill>
                <a:effectLst/>
                <a:latin typeface="+mn-lt"/>
                <a:ea typeface="Arial" panose="020B0604020202020204" pitchFamily="34" charset="0"/>
              </a:rPr>
              <a:t>votre</a:t>
            </a:r>
            <a:r>
              <a:rPr lang="en-CA" sz="1200" dirty="0">
                <a:solidFill>
                  <a:srgbClr val="0000FF"/>
                </a:solidFill>
                <a:effectLst/>
                <a:latin typeface="+mn-lt"/>
                <a:ea typeface="Arial" panose="020B0604020202020204" pitchFamily="34" charset="0"/>
              </a:rPr>
              <a:t> collaboration</a:t>
            </a:r>
            <a:endParaRPr lang="en-CA" sz="1200" i="0" noProof="0" dirty="0">
              <a:latin typeface="+mn-lt"/>
            </a:endParaRPr>
          </a:p>
          <a:p>
            <a:pPr marL="171450" lvl="0" indent="-171450">
              <a:spcAft>
                <a:spcPts val="600"/>
              </a:spcAft>
              <a:buFont typeface="Arial" panose="020B0604020202020204" pitchFamily="34" charset="0"/>
              <a:buChar char="•"/>
            </a:pPr>
            <a:r>
              <a:rPr lang="en-CA" sz="1200" i="0" kern="1200" noProof="0" dirty="0">
                <a:solidFill>
                  <a:schemeClr val="tx1"/>
                </a:solidFill>
                <a:effectLst/>
                <a:latin typeface="+mn-lt"/>
                <a:ea typeface="+mn-ea"/>
                <a:cs typeface="+mn-cs"/>
              </a:rPr>
              <a:t>As today’s session is delivered in English, feel free to express yourself in the official language of your choice</a:t>
            </a:r>
            <a:br>
              <a:rPr lang="en-CA" sz="1200" i="0" kern="1200" noProof="0" dirty="0">
                <a:solidFill>
                  <a:schemeClr val="tx1"/>
                </a:solidFill>
                <a:effectLst/>
                <a:latin typeface="+mn-lt"/>
                <a:ea typeface="+mn-ea"/>
                <a:cs typeface="+mn-cs"/>
              </a:rPr>
            </a:br>
            <a:r>
              <a:rPr lang="en-CA" sz="1200" i="0" kern="1200" noProof="0" dirty="0">
                <a:solidFill>
                  <a:schemeClr val="tx1"/>
                </a:solidFill>
                <a:effectLst/>
                <a:latin typeface="+mn-lt"/>
                <a:ea typeface="+mn-ea"/>
                <a:cs typeface="+mn-cs"/>
              </a:rPr>
              <a:t>// </a:t>
            </a:r>
            <a:r>
              <a:rPr lang="fr-FR" sz="1200" i="0" kern="1200" noProof="0" dirty="0">
                <a:solidFill>
                  <a:schemeClr val="tx1"/>
                </a:solidFill>
                <a:effectLst/>
                <a:latin typeface="+mn-lt"/>
                <a:ea typeface="+mn-ea"/>
                <a:cs typeface="+mn-cs"/>
              </a:rPr>
              <a:t>La session d'aujourd'hui étant dispensée en anglais, n'hésitez pas à vous exprimer dans la langue officielle de votre choix.</a:t>
            </a:r>
          </a:p>
          <a:p>
            <a:pPr marL="171450" lvl="0" indent="-171450">
              <a:spcAft>
                <a:spcPts val="600"/>
              </a:spcAft>
              <a:buFont typeface="Arial" panose="020B0604020202020204" pitchFamily="34" charset="0"/>
              <a:buChar char="•"/>
            </a:pPr>
            <a:r>
              <a:rPr lang="fr-FR" sz="1200" i="0" kern="1200" noProof="0" dirty="0" err="1">
                <a:solidFill>
                  <a:schemeClr val="tx1"/>
                </a:solidFill>
                <a:effectLst/>
                <a:latin typeface="+mn-lt"/>
                <a:ea typeface="+mn-ea"/>
                <a:cs typeface="+mn-cs"/>
              </a:rPr>
              <a:t>Please</a:t>
            </a:r>
            <a:r>
              <a:rPr lang="fr-FR" sz="1200" i="0" kern="1200" noProof="0" dirty="0">
                <a:solidFill>
                  <a:schemeClr val="tx1"/>
                </a:solidFill>
                <a:effectLst/>
                <a:latin typeface="+mn-lt"/>
                <a:ea typeface="+mn-ea"/>
                <a:cs typeface="+mn-cs"/>
              </a:rPr>
              <a:t> note </a:t>
            </a:r>
            <a:r>
              <a:rPr lang="fr-FR" sz="1200" i="0" kern="1200" noProof="0" dirty="0" err="1">
                <a:solidFill>
                  <a:schemeClr val="tx1"/>
                </a:solidFill>
                <a:effectLst/>
                <a:latin typeface="+mn-lt"/>
                <a:ea typeface="+mn-ea"/>
                <a:cs typeface="+mn-cs"/>
              </a:rPr>
              <a:t>there</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is</a:t>
            </a:r>
            <a:r>
              <a:rPr lang="fr-FR" sz="1200" i="0" kern="1200" noProof="0" dirty="0">
                <a:solidFill>
                  <a:schemeClr val="tx1"/>
                </a:solidFill>
                <a:effectLst/>
                <a:latin typeface="+mn-lt"/>
                <a:ea typeface="+mn-ea"/>
                <a:cs typeface="+mn-cs"/>
              </a:rPr>
              <a:t> French </a:t>
            </a:r>
            <a:r>
              <a:rPr lang="fr-FR" sz="1200" i="0" kern="1200" noProof="0" dirty="0" err="1">
                <a:solidFill>
                  <a:schemeClr val="tx1"/>
                </a:solidFill>
                <a:effectLst/>
                <a:latin typeface="+mn-lt"/>
                <a:ea typeface="+mn-ea"/>
                <a:cs typeface="+mn-cs"/>
              </a:rPr>
              <a:t>offering</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usually</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deliver</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during</a:t>
            </a:r>
            <a:r>
              <a:rPr lang="fr-FR" sz="1200" i="0" kern="1200" noProof="0" dirty="0">
                <a:solidFill>
                  <a:schemeClr val="tx1"/>
                </a:solidFill>
                <a:effectLst/>
                <a:latin typeface="+mn-lt"/>
                <a:ea typeface="+mn-ea"/>
                <a:cs typeface="+mn-cs"/>
              </a:rPr>
              <a:t> the </a:t>
            </a:r>
            <a:r>
              <a:rPr lang="fr-FR" sz="1200" i="0" kern="1200" noProof="0" dirty="0" err="1">
                <a:solidFill>
                  <a:schemeClr val="tx1"/>
                </a:solidFill>
                <a:effectLst/>
                <a:latin typeface="+mn-lt"/>
                <a:ea typeface="+mn-ea"/>
                <a:cs typeface="+mn-cs"/>
              </a:rPr>
              <a:t>Fall</a:t>
            </a:r>
            <a:r>
              <a:rPr lang="fr-FR" sz="1200" i="0" kern="1200" noProof="0" dirty="0">
                <a:solidFill>
                  <a:schemeClr val="tx1"/>
                </a:solidFill>
                <a:effectLst/>
                <a:latin typeface="+mn-lt"/>
                <a:ea typeface="+mn-ea"/>
                <a:cs typeface="+mn-cs"/>
              </a:rPr>
              <a:t> // Veuillez noter qu'il existe une offre française habituellement livrée à l'automne</a:t>
            </a:r>
          </a:p>
          <a:p>
            <a:endParaRPr lang="en-US" baseline="0" dirty="0"/>
          </a:p>
          <a:p>
            <a:r>
              <a:rPr lang="en-US" baseline="0" dirty="0"/>
              <a:t>Welcome to the last session of our program / </a:t>
            </a:r>
            <a:r>
              <a:rPr lang="fr-FR" baseline="0" dirty="0"/>
              <a:t>Bienvenue tout le monde à la dernière session de notre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en-US" dirty="0"/>
              <a:t>Thanks everyone for participating</a:t>
            </a:r>
            <a:r>
              <a:rPr lang="en-US" baseline="0" dirty="0"/>
              <a:t> in this program… we wish you happiness </a:t>
            </a:r>
            <a:r>
              <a:rPr lang="en-US" baseline="0" dirty="0">
                <a:sym typeface="Wingdings" panose="05000000000000000000" pitchFamily="2" charset="2"/>
              </a:rPr>
              <a:t></a:t>
            </a: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8077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Leanne:</a:t>
            </a:r>
          </a:p>
          <a:p>
            <a:pPr marL="0" indent="0">
              <a:buFont typeface="Arial" panose="020B0604020202020204" pitchFamily="34" charset="0"/>
              <a:buNone/>
            </a:pPr>
            <a:endParaRPr lang="fr-CA" b="1" baseline="0" dirty="0"/>
          </a:p>
          <a:p>
            <a:r>
              <a:rPr lang="fr-CA" b="1" dirty="0" err="1"/>
              <a:t>Prep</a:t>
            </a:r>
            <a:r>
              <a:rPr lang="fr-CA" b="1" dirty="0"/>
              <a:t> French</a:t>
            </a:r>
            <a:r>
              <a:rPr lang="fr-CA" b="1" baseline="0" dirty="0"/>
              <a:t> </a:t>
            </a:r>
            <a:r>
              <a:rPr lang="fr-CA" b="1" dirty="0"/>
              <a:t>CC</a:t>
            </a:r>
            <a:r>
              <a:rPr lang="fr-CA" b="1" baseline="0" dirty="0"/>
              <a:t> and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InBrief</a:t>
            </a:r>
            <a:r>
              <a:rPr lang="en-US" dirty="0"/>
              <a:t>: The Science of Resilience</a:t>
            </a:r>
            <a:r>
              <a:rPr lang="en-US" baseline="0" dirty="0"/>
              <a:t> </a:t>
            </a:r>
            <a:r>
              <a:rPr lang="en-US" sz="1200" dirty="0">
                <a:hlinkClick r:id="rId3"/>
              </a:rPr>
              <a:t>https://www.youtube.com/watch?v=1r8hj72bfGo</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Brains: Journey to Resilience - </a:t>
            </a:r>
            <a:r>
              <a:rPr lang="en-CA" dirty="0">
                <a:hlinkClick r:id="rId4"/>
              </a:rPr>
              <a:t>https://www.youtube.com/watch?v=HJvDrT6N-mw</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Guided Mindfulness Meditation Connecting with Values - </a:t>
            </a:r>
            <a:r>
              <a:rPr lang="en-CA" dirty="0">
                <a:hlinkClick r:id="rId5"/>
              </a:rPr>
              <a:t>https://www.youtube.com/watch?v=V-LsavLI20w</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Kevin </a:t>
            </a:r>
            <a:r>
              <a:rPr lang="fr-CA" baseline="0" dirty="0" err="1"/>
              <a:t>Hart’s</a:t>
            </a:r>
            <a:r>
              <a:rPr lang="fr-CA" baseline="0" dirty="0"/>
              <a:t> </a:t>
            </a:r>
            <a:r>
              <a:rPr lang="fr-CA" baseline="0" dirty="0" err="1"/>
              <a:t>LoL</a:t>
            </a:r>
            <a:r>
              <a:rPr lang="fr-CA" baseline="0" dirty="0"/>
              <a:t> </a:t>
            </a:r>
            <a:r>
              <a:rPr lang="fr-CA" baseline="0" dirty="0" err="1"/>
              <a:t>video</a:t>
            </a:r>
            <a:r>
              <a:rPr lang="fr-CA" baseline="0" dirty="0"/>
              <a:t>: </a:t>
            </a:r>
            <a:r>
              <a:rPr lang="en-CA" sz="1200" dirty="0">
                <a:hlinkClick r:id="rId6"/>
              </a:rPr>
              <a:t>https://www.youtube.com/watch?v=egjWRWOUME4</a:t>
            </a:r>
            <a:r>
              <a:rPr lang="en-CA" sz="1200" dirty="0"/>
              <a:t>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Open/</a:t>
            </a:r>
            <a:r>
              <a:rPr lang="fr-CA" dirty="0" err="1"/>
              <a:t>Prep</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Convergence</a:t>
            </a:r>
            <a:r>
              <a:rPr lang="fr-CA" baseline="0" dirty="0"/>
              <a:t> - </a:t>
            </a:r>
            <a:r>
              <a:rPr lang="en-CA" dirty="0">
                <a:hlinkClick r:id="rId7"/>
              </a:rPr>
              <a:t>https://wiki.gccollab.ca/Convergence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Clappling</a:t>
            </a:r>
            <a:r>
              <a:rPr lang="fr-CA" dirty="0"/>
              <a:t> images - </a:t>
            </a:r>
            <a:r>
              <a:rPr lang="en-CA" dirty="0">
                <a:hlinkClick r:id="rId8"/>
              </a:rPr>
              <a:t>https://giphy.com/embed/7Xmgrc6ty9XlZU6h2M</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Slido</a:t>
            </a:r>
            <a:r>
              <a:rPr lang="fr-CA" dirty="0"/>
              <a:t> - </a:t>
            </a:r>
            <a:r>
              <a:rPr lang="en-US" sz="1200" dirty="0">
                <a:hlinkClick r:id="rId9"/>
              </a:rPr>
              <a:t>https://app.sli.do/event/4cdJ6BEhYuyfrRJ7tqWt8J</a:t>
            </a:r>
            <a:r>
              <a:rPr lang="en-US" sz="120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Leanne:</a:t>
            </a:r>
          </a:p>
          <a:p>
            <a:endParaRPr lang="en-CA" dirty="0"/>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suis amiable)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Leanne:</a:t>
            </a:r>
          </a:p>
          <a:p>
            <a:endParaRPr lang="fr-CA" dirty="0"/>
          </a:p>
          <a:p>
            <a:r>
              <a:rPr lang="fr-CA" dirty="0" err="1"/>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en-US" dirty="0"/>
              <a:t>Mindful Walking</a:t>
            </a:r>
          </a:p>
          <a:p>
            <a:pPr marL="171450" indent="-171450">
              <a:buFont typeface="Arial" panose="020B0604020202020204" pitchFamily="34" charset="0"/>
              <a:buChar char="•"/>
            </a:pPr>
            <a:r>
              <a:rPr lang="en-US" dirty="0"/>
              <a:t>Leadership Journal</a:t>
            </a:r>
          </a:p>
          <a:p>
            <a:pPr marL="171450" indent="-171450">
              <a:buFont typeface="Arial" panose="020B0604020202020204" pitchFamily="34" charset="0"/>
              <a:buChar char="•"/>
            </a:pPr>
            <a:r>
              <a:rPr lang="en-US" dirty="0"/>
              <a:t>Better Decision-making</a:t>
            </a:r>
          </a:p>
          <a:p>
            <a:pPr marL="171450" indent="-171450">
              <a:buFont typeface="Arial" panose="020B0604020202020204" pitchFamily="34" charset="0"/>
              <a:buChar char="•"/>
            </a:pPr>
            <a:r>
              <a:rPr lang="en-US" dirty="0"/>
              <a:t>Loving Kindness</a:t>
            </a:r>
          </a:p>
          <a:p>
            <a:endParaRPr lang="en-US" dirty="0"/>
          </a:p>
          <a:p>
            <a:r>
              <a:rPr lang="fr-CA" dirty="0" err="1"/>
              <a:t>Raise</a:t>
            </a:r>
            <a:r>
              <a:rPr lang="fr-CA" dirty="0"/>
              <a:t> </a:t>
            </a:r>
            <a:r>
              <a:rPr lang="fr-CA" dirty="0" err="1"/>
              <a:t>your</a:t>
            </a:r>
            <a:r>
              <a:rPr lang="fr-CA" dirty="0"/>
              <a:t> hand to </a:t>
            </a:r>
            <a:r>
              <a:rPr lang="fr-CA" dirty="0" err="1"/>
              <a:t>speak</a:t>
            </a:r>
            <a:r>
              <a:rPr lang="fr-CA" dirty="0"/>
              <a:t>, type in</a:t>
            </a:r>
            <a:r>
              <a:rPr lang="fr-CA" baseline="0" dirty="0"/>
              <a:t> the chat… </a:t>
            </a:r>
            <a:r>
              <a:rPr lang="fr-CA" baseline="0" dirty="0" err="1"/>
              <a:t>be</a:t>
            </a:r>
            <a:r>
              <a:rPr lang="fr-CA" baseline="0" dirty="0"/>
              <a:t> </a:t>
            </a:r>
            <a:r>
              <a:rPr lang="fr-CA" baseline="0" dirty="0" err="1"/>
              <a:t>mindful</a:t>
            </a:r>
            <a:r>
              <a:rPr lang="fr-CA" baseline="0" dirty="0"/>
              <a:t> about the time, </a:t>
            </a:r>
            <a:r>
              <a:rPr lang="fr-CA" baseline="0" dirty="0" err="1"/>
              <a:t>let’s</a:t>
            </a:r>
            <a:r>
              <a:rPr lang="fr-CA" baseline="0" dirty="0"/>
              <a:t> </a:t>
            </a:r>
            <a:r>
              <a:rPr lang="fr-CA" baseline="0" dirty="0" err="1"/>
              <a:t>take</a:t>
            </a:r>
            <a:r>
              <a:rPr lang="fr-CA" baseline="0" dirty="0"/>
              <a:t> as </a:t>
            </a:r>
            <a:r>
              <a:rPr lang="fr-CA" baseline="0" dirty="0" err="1"/>
              <a:t>many</a:t>
            </a:r>
            <a:r>
              <a:rPr lang="fr-CA" baseline="0" dirty="0"/>
              <a:t> as </a:t>
            </a:r>
            <a:r>
              <a:rPr lang="fr-CA" baseline="0" dirty="0" err="1"/>
              <a:t>we</a:t>
            </a:r>
            <a:r>
              <a:rPr lang="fr-CA" baseline="0" dirty="0"/>
              <a:t> </a:t>
            </a:r>
            <a:r>
              <a:rPr lang="fr-CA" baseline="0" dirty="0" err="1"/>
              <a:t>can</a:t>
            </a:r>
            <a:r>
              <a:rPr lang="fr-CA" baseline="0" dirty="0"/>
              <a:t> in  about 10 </a:t>
            </a:r>
            <a:r>
              <a:rPr lang="fr-CA" baseline="0" dirty="0" err="1"/>
              <a:t>mins</a:t>
            </a:r>
            <a:r>
              <a:rPr lang="fr-CA" baseline="0" dirty="0"/>
              <a:t>.</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7497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sz="1200" dirty="0">
                <a:latin typeface="+mn-lt"/>
              </a:rPr>
              <a:t>Leanne:</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Today’s intentions are on </a:t>
            </a:r>
            <a:r>
              <a:rPr lang="en-CA" dirty="0"/>
              <a:t>Focus, Compassion, Clarity, Creativity</a:t>
            </a: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Casey-Marie: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is a link between Resilience Well-being &amp; Mindfulness</a:t>
            </a:r>
          </a:p>
          <a:p>
            <a:pPr marL="0" indent="0">
              <a:buFont typeface="Arial" panose="020B0604020202020204" pitchFamily="34" charset="0"/>
              <a:buNone/>
            </a:pPr>
            <a:r>
              <a:rPr lang="en-US" dirty="0"/>
              <a:t>(read the slide)</a:t>
            </a:r>
          </a:p>
          <a:p>
            <a:pPr marL="0" indent="0">
              <a:buFont typeface="Arial" panose="020B0604020202020204" pitchFamily="34" charset="0"/>
              <a:buNone/>
            </a:pPr>
            <a:r>
              <a:rPr lang="en-US" dirty="0"/>
              <a:t>We’ll see a couple of videos on resiliency</a:t>
            </a:r>
          </a:p>
          <a:p>
            <a:pPr marL="0" indent="0">
              <a:buFont typeface="Arial" panose="020B0604020202020204" pitchFamily="34" charset="0"/>
              <a:buNone/>
            </a:pPr>
            <a:r>
              <a:rPr lang="en-US" dirty="0"/>
              <a:t>Keep in mind, there will be a debrief in plenary and in small groups, if you feel like</a:t>
            </a:r>
          </a:p>
          <a:p>
            <a:pPr marL="0" indent="0">
              <a:buFont typeface="Arial" panose="020B0604020202020204" pitchFamily="34" charset="0"/>
              <a:buNone/>
            </a:pPr>
            <a:r>
              <a:rPr lang="en-US" dirty="0"/>
              <a:t>(play both videos)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 in English…</a:t>
            </a:r>
          </a:p>
          <a:p>
            <a:pPr marL="171450" indent="-171450">
              <a:buFont typeface="Arial" panose="020B0604020202020204" pitchFamily="34" charset="0"/>
              <a:buChar char="•"/>
            </a:pPr>
            <a:r>
              <a:rPr lang="en-US" dirty="0"/>
              <a:t>In Brief: The Science of Resilience</a:t>
            </a:r>
            <a:r>
              <a:rPr lang="en-US" baseline="0" dirty="0"/>
              <a:t> </a:t>
            </a:r>
            <a:r>
              <a:rPr lang="en-US" sz="1400" dirty="0">
                <a:hlinkClick r:id="rId3"/>
              </a:rPr>
              <a:t>https://www.youtube.com/watch?v=1r8hj72bfGo</a:t>
            </a:r>
            <a:r>
              <a:rPr lang="en-US" sz="14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Brains: Journey to Resilience - </a:t>
            </a:r>
            <a:r>
              <a:rPr lang="en-CA" sz="1400" dirty="0">
                <a:hlinkClick r:id="rId4"/>
              </a:rPr>
              <a:t>https://www.youtube.com/watch?v=HJvDrT6N-mw</a:t>
            </a:r>
            <a:r>
              <a:rPr lang="en-CA" sz="1400"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12 Inner Strengths for Lasting Well-being and Resilience</a:t>
            </a:r>
            <a:r>
              <a:rPr lang="en-US" sz="1200" b="0" i="0" kern="1200" baseline="0" dirty="0">
                <a:solidFill>
                  <a:schemeClr val="tx1"/>
                </a:solidFill>
                <a:effectLst/>
                <a:latin typeface="+mn-lt"/>
                <a:ea typeface="+mn-ea"/>
                <a:cs typeface="+mn-cs"/>
              </a:rPr>
              <a:t> - </a:t>
            </a:r>
            <a:r>
              <a:rPr lang="en-US" dirty="0">
                <a:latin typeface="Calibri" panose="020F0502020204030204" pitchFamily="34" charset="0"/>
                <a:ea typeface="Calibri" panose="020F0502020204030204" pitchFamily="34" charset="0"/>
              </a:rPr>
              <a:t>https://www.rickhanson.net/online-courses/the-foundations-of-well-being/inner-strengths-for-well-being/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49172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endParaRPr lang="en-US" sz="1200" dirty="0"/>
          </a:p>
          <a:p>
            <a:r>
              <a:rPr lang="en-US" sz="1200" dirty="0"/>
              <a:t>Similar to</a:t>
            </a:r>
            <a:r>
              <a:rPr lang="en-US" sz="1200" baseline="0" dirty="0"/>
              <a:t> “Mindfulness on demand”</a:t>
            </a:r>
          </a:p>
          <a:p>
            <a:endParaRPr lang="en-US" sz="1200" baseline="0" dirty="0">
              <a:sym typeface="Wingdings" panose="05000000000000000000" pitchFamily="2" charset="2"/>
            </a:endParaRPr>
          </a:p>
          <a:p>
            <a:r>
              <a:rPr lang="en-US" sz="1200" baseline="0" dirty="0">
                <a:sym typeface="Wingdings" panose="05000000000000000000" pitchFamily="2" charset="2"/>
              </a:rPr>
              <a:t>(Allow participants to use the marking tool)</a:t>
            </a:r>
          </a:p>
          <a:p>
            <a:r>
              <a:rPr lang="en-US" sz="1200" baseline="0" dirty="0">
                <a:sym typeface="Wingdings" panose="05000000000000000000" pitchFamily="2" charset="2"/>
              </a:rPr>
              <a:t>Using the marking tool, indicate your preference for doing mindfulness on the spot</a:t>
            </a:r>
          </a:p>
          <a:p>
            <a:endParaRPr lang="en-US" sz="1200" baseline="0" dirty="0">
              <a:sym typeface="Wingdings" panose="05000000000000000000" pitchFamily="2" charset="2"/>
            </a:endParaRPr>
          </a:p>
          <a:p>
            <a:r>
              <a:rPr lang="en-US" sz="1200" baseline="0" dirty="0">
                <a:sym typeface="Wingdings" panose="05000000000000000000" pitchFamily="2" charset="2"/>
              </a:rPr>
              <a:t>(mention an example of how I’m more present)</a:t>
            </a:r>
          </a:p>
          <a:p>
            <a:endParaRPr lang="en-US" sz="1200"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Being present,</a:t>
            </a:r>
            <a:r>
              <a:rPr lang="en-US" sz="1200" baseline="0" dirty="0"/>
              <a:t> not because you need to be or you must be, but because you want to be </a:t>
            </a:r>
            <a:r>
              <a:rPr lang="en-US" sz="1200" baseline="0" dirty="0">
                <a:sym typeface="Wingdings" panose="05000000000000000000" pitchFamily="2" charset="2"/>
              </a:rPr>
              <a:t> </a:t>
            </a:r>
          </a:p>
          <a:p>
            <a:endParaRPr lang="en-US" sz="1200" baseline="0" dirty="0">
              <a:sym typeface="Wingdings" panose="05000000000000000000" pitchFamily="2" charset="2"/>
            </a:endParaRPr>
          </a:p>
          <a:p>
            <a:r>
              <a:rPr lang="en-US" sz="1200" baseline="0" dirty="0">
                <a:sym typeface="Wingdings" panose="05000000000000000000" pitchFamily="2" charset="2"/>
              </a:rPr>
              <a:t>Resources in English…</a:t>
            </a:r>
            <a:endParaRPr lang="en-US" sz="1200" dirty="0">
              <a:hlinkClick r:id="rId3"/>
            </a:endParaRPr>
          </a:p>
          <a:p>
            <a:pPr marL="171450" indent="-171450">
              <a:buFont typeface="Arial" panose="020B0604020202020204" pitchFamily="34" charset="0"/>
              <a:buChar char="•"/>
            </a:pPr>
            <a:r>
              <a:rPr lang="en-US" sz="1200" dirty="0">
                <a:hlinkClick r:id="rId3"/>
              </a:rPr>
              <a:t>https://www.centerforresilience.org/5-ways-to-practice-mindfulness-right-now</a:t>
            </a:r>
            <a:endParaRPr lang="en-US" sz="1200" dirty="0"/>
          </a:p>
          <a:p>
            <a:pPr marL="171450" indent="-171450">
              <a:buFont typeface="Arial" panose="020B0604020202020204" pitchFamily="34" charset="0"/>
              <a:buChar char="•"/>
            </a:pPr>
            <a:r>
              <a:rPr lang="en-US" sz="1200" dirty="0">
                <a:hlinkClick r:id="rId4"/>
              </a:rPr>
              <a:t>https://positivepsychology.com/meditation-exercises-activities/</a:t>
            </a:r>
            <a:r>
              <a:rPr lang="en-US" sz="1200" dirty="0"/>
              <a:t> </a:t>
            </a:r>
          </a:p>
          <a:p>
            <a:pPr marL="171450" indent="-171450">
              <a:buFont typeface="Arial" panose="020B0604020202020204" pitchFamily="34" charset="0"/>
              <a:buChar char="•"/>
            </a:pPr>
            <a:r>
              <a:rPr lang="en-US" sz="1200" dirty="0">
                <a:hlinkClick r:id="rId5"/>
              </a:rPr>
              <a:t>https://www.thepathway2success.com/10-mindfulness-activities-you-can-try-today/</a:t>
            </a:r>
            <a:r>
              <a:rPr lang="en-US" sz="1200" dirty="0"/>
              <a:t> </a:t>
            </a:r>
          </a:p>
          <a:p>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9017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Please</a:t>
            </a:r>
            <a:r>
              <a:rPr lang="fr-CA" baseline="0" dirty="0"/>
              <a:t> </a:t>
            </a:r>
            <a:r>
              <a:rPr lang="fr-CA" baseline="0" dirty="0" err="1"/>
              <a:t>refer</a:t>
            </a:r>
            <a:r>
              <a:rPr lang="fr-CA" baseline="0" dirty="0"/>
              <a:t> to the </a:t>
            </a:r>
            <a:r>
              <a:rPr lang="fr-CA" baseline="0" dirty="0" err="1"/>
              <a:t>Cohort</a:t>
            </a:r>
            <a:r>
              <a:rPr lang="fr-CA" baseline="0" dirty="0"/>
              <a:t> page, </a:t>
            </a:r>
            <a:r>
              <a:rPr lang="fr-CA" baseline="0" dirty="0" err="1"/>
              <a:t>where</a:t>
            </a:r>
            <a:r>
              <a:rPr lang="fr-CA" baseline="0" dirty="0"/>
              <a:t> </a:t>
            </a:r>
            <a:r>
              <a:rPr lang="fr-CA" baseline="0" dirty="0" err="1"/>
              <a:t>carmen</a:t>
            </a:r>
            <a:r>
              <a:rPr lang="fr-CA" baseline="0" dirty="0"/>
              <a:t> </a:t>
            </a:r>
            <a:r>
              <a:rPr lang="fr-CA" baseline="0" dirty="0" err="1"/>
              <a:t>started</a:t>
            </a:r>
            <a:r>
              <a:rPr lang="fr-CA" baseline="0" dirty="0"/>
              <a:t> a thread on « </a:t>
            </a:r>
            <a:r>
              <a:rPr lang="fr-CA" baseline="0" dirty="0" err="1"/>
              <a:t>whatcha</a:t>
            </a:r>
            <a:r>
              <a:rPr lang="fr-CA" baseline="0" dirty="0"/>
              <a:t> </a:t>
            </a:r>
            <a:r>
              <a:rPr lang="fr-CA" baseline="0" dirty="0" err="1"/>
              <a:t>readin</a:t>
            </a:r>
            <a:r>
              <a:rPr lang="fr-CA"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Grateful</a:t>
            </a:r>
            <a:r>
              <a:rPr lang="fr-CA" baseline="0" dirty="0"/>
              <a:t> </a:t>
            </a:r>
            <a:r>
              <a:rPr lang="fr-CA" baseline="0" dirty="0" err="1"/>
              <a:t>that</a:t>
            </a:r>
            <a:r>
              <a:rPr lang="fr-CA" baseline="0" dirty="0"/>
              <a:t> </a:t>
            </a:r>
            <a:r>
              <a:rPr lang="fr-CA" baseline="0" dirty="0" err="1"/>
              <a:t>some</a:t>
            </a:r>
            <a:r>
              <a:rPr lang="fr-CA" baseline="0" dirty="0"/>
              <a:t> of </a:t>
            </a:r>
            <a:r>
              <a:rPr lang="fr-CA" baseline="0" dirty="0" err="1"/>
              <a:t>you</a:t>
            </a:r>
            <a:r>
              <a:rPr lang="fr-CA" baseline="0" dirty="0"/>
              <a:t> have </a:t>
            </a:r>
            <a:r>
              <a:rPr lang="fr-CA" baseline="0" dirty="0" err="1"/>
              <a:t>shared</a:t>
            </a:r>
            <a:r>
              <a:rPr lang="fr-CA" baseline="0" dirty="0"/>
              <a:t> </a:t>
            </a:r>
            <a:r>
              <a:rPr lang="fr-CA" baseline="0" dirty="0" err="1"/>
              <a:t>titles</a:t>
            </a:r>
            <a:r>
              <a:rPr lang="fr-CA" baseline="0" dirty="0"/>
              <a:t> of books </a:t>
            </a:r>
            <a:r>
              <a:rPr lang="fr-CA" baseline="0" dirty="0" err="1"/>
              <a:t>that</a:t>
            </a:r>
            <a:r>
              <a:rPr lang="fr-CA" baseline="0" dirty="0"/>
              <a:t> </a:t>
            </a:r>
            <a:r>
              <a:rPr lang="fr-CA" baseline="0" dirty="0" err="1"/>
              <a:t>work</a:t>
            </a:r>
            <a:r>
              <a:rPr lang="fr-CA" baseline="0" dirty="0"/>
              <a:t> for </a:t>
            </a:r>
            <a:r>
              <a:rPr lang="fr-CA" baseline="0" dirty="0" err="1"/>
              <a:t>you</a:t>
            </a:r>
            <a:br>
              <a:rPr lang="fr-CA" baseline="0" dirty="0"/>
            </a:br>
            <a:r>
              <a:rPr lang="fr-CA" baseline="0" dirty="0"/>
              <a:t>(put on the chat the </a:t>
            </a:r>
            <a:r>
              <a:rPr lang="fr-CA" baseline="0" dirty="0" err="1"/>
              <a:t>link</a:t>
            </a:r>
            <a:r>
              <a:rPr lang="fr-CA" baseline="0" dirty="0"/>
              <a:t> and </a:t>
            </a:r>
            <a:r>
              <a:rPr lang="fr-CA" baseline="0" dirty="0" err="1"/>
              <a:t>share</a:t>
            </a:r>
            <a:r>
              <a:rPr lang="fr-CA" baseline="0" dirty="0"/>
              <a:t> the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https://gccollab.ca/blog/view/13204265/whatcha-readin</a:t>
            </a:r>
            <a:r>
              <a:rPr lang="en-CA" dirty="0"/>
              <a:t> </a:t>
            </a:r>
          </a:p>
          <a:p>
            <a:endParaRPr lang="en-CA" dirty="0"/>
          </a:p>
          <a:p>
            <a:r>
              <a:rPr lang="en-CA" dirty="0"/>
              <a:t>First</a:t>
            </a:r>
            <a:r>
              <a:rPr lang="en-CA" baseline="0" dirty="0"/>
              <a:t> row</a:t>
            </a:r>
            <a:endParaRPr lang="en-CA" dirty="0"/>
          </a:p>
          <a:p>
            <a:pPr marL="167970" indent="-167970">
              <a:buFont typeface="Arial" panose="020B0604020202020204" pitchFamily="34" charset="0"/>
              <a:buChar char="•"/>
            </a:pPr>
            <a:r>
              <a:rPr lang="en-CA" dirty="0"/>
              <a:t>https://www.amazon.ca/Search-Inside-Yourself-Productivity-Creativity/dp/0062116924</a:t>
            </a:r>
          </a:p>
          <a:p>
            <a:pPr marL="167970" indent="-167970">
              <a:buFont typeface="Arial" panose="020B0604020202020204" pitchFamily="34" charset="0"/>
              <a:buChar char="•"/>
            </a:pPr>
            <a:r>
              <a:rPr lang="en-CA" dirty="0"/>
              <a:t>https://www.amazon.ca/Presence-Human-Purpose-Field-Future/dp/0385516304/</a:t>
            </a:r>
          </a:p>
          <a:p>
            <a:pPr marL="167970" indent="-167970">
              <a:buFont typeface="Arial" panose="020B0604020202020204" pitchFamily="34" charset="0"/>
              <a:buChar char="•"/>
            </a:pPr>
            <a:r>
              <a:rPr lang="en-CA" dirty="0"/>
              <a:t>https://www.amazon.ca/Leading-Emerging-Future-Ego-System-Eco-System/dp/1605099260/</a:t>
            </a:r>
          </a:p>
          <a:p>
            <a:pPr marL="167970" indent="-167970">
              <a:buFont typeface="Arial" panose="020B0604020202020204" pitchFamily="34" charset="0"/>
              <a:buChar char="•"/>
            </a:pPr>
            <a:r>
              <a:rPr lang="en-CA" dirty="0"/>
              <a:t>https://www.amazon.ca/Finding-Space-Lead-Practical-Leadership/dp/1620402475/</a:t>
            </a:r>
          </a:p>
          <a:p>
            <a:pPr marL="167970" indent="-167970">
              <a:buFont typeface="Arial" panose="020B0604020202020204" pitchFamily="34" charset="0"/>
              <a:buChar char="•"/>
            </a:pPr>
            <a:r>
              <a:rPr lang="en-CA" dirty="0"/>
              <a:t>https://www.amazon.ca/Mindful-Leadership-Self-Awareness-Transforming-Inspiring/dp/1118127110/</a:t>
            </a:r>
          </a:p>
          <a:p>
            <a:pPr marL="167970" indent="-167970">
              <a:buFont typeface="Arial" panose="020B0604020202020204" pitchFamily="34" charset="0"/>
              <a:buChar char="•"/>
            </a:pPr>
            <a:r>
              <a:rPr lang="en-CA" dirty="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Second</a:t>
            </a:r>
            <a:r>
              <a:rPr lang="en-CA" baseline="0" dirty="0"/>
              <a:t> row</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https://www.amazon.ca/Self-Compassion-Proven-Power-Being-Yourself/dp/0061733520</a:t>
            </a:r>
          </a:p>
          <a:p>
            <a:pPr marL="167970" indent="-167970">
              <a:buFont typeface="Arial" panose="020B0604020202020204" pitchFamily="34" charset="0"/>
              <a:buChar char="•"/>
            </a:pPr>
            <a:r>
              <a:rPr lang="en-CA" dirty="0"/>
              <a:t>https://www.amazon.ca/Mindful-Leader-Management-Mindfulness-Meditation/dp/1590306201/</a:t>
            </a:r>
          </a:p>
          <a:p>
            <a:pPr marL="167970" indent="-167970">
              <a:buFont typeface="Arial" panose="020B0604020202020204" pitchFamily="34" charset="0"/>
              <a:buChar char="•"/>
            </a:pPr>
            <a:r>
              <a:rPr lang="en-CA" dirty="0"/>
              <a:t>https://www.amazon.ca/Mindfulness-Merloyd-Lawrence-Langer-Reprinted/dp/B00C6OOLR6/</a:t>
            </a:r>
          </a:p>
          <a:p>
            <a:pPr marL="167970" indent="-167970">
              <a:buFont typeface="Arial" panose="020B0604020202020204" pitchFamily="34" charset="0"/>
              <a:buChar char="•"/>
            </a:pPr>
            <a:r>
              <a:rPr lang="en-CA" dirty="0">
                <a:hlinkClick r:id="rId4"/>
              </a:rPr>
              <a:t>https://www.amazon.ca/Eleven-Rings-Success-Phil-Jackson/dp/1594205116/</a:t>
            </a:r>
            <a:endParaRPr lang="en-CA" dirty="0"/>
          </a:p>
          <a:p>
            <a:pPr marL="167970" indent="-167970">
              <a:buFont typeface="Arial" panose="020B0604020202020204" pitchFamily="34" charset="0"/>
              <a:buChar char="•"/>
            </a:pPr>
            <a:r>
              <a:rPr lang="en-CA" dirty="0">
                <a:hlinkClick r:id="rId5"/>
              </a:rPr>
              <a:t>https://www.amazon.ca/Dare-Lead-Brave-Conversations-Hearts/dp/0399592520</a:t>
            </a:r>
            <a:r>
              <a:rPr lang="en-CA" dirty="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Third </a:t>
            </a:r>
            <a:r>
              <a:rPr lang="en-CA" baseline="0" dirty="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6"/>
              </a:rPr>
              <a:t>https://www.amazon.ca/Mindful-Leader-Embodying-Christian-wisdom-ebook/dp/B07KJGHXDW/</a:t>
            </a: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7"/>
              </a:rPr>
              <a:t>https://www.amazon.ca/Creating-Mindful-Leaders-Power-Forward/dp/1119484782/</a:t>
            </a:r>
            <a:endParaRPr lang="en-CA" dirty="0"/>
          </a:p>
          <a:p>
            <a:pPr marL="167970" indent="-167970">
              <a:buFont typeface="Arial" panose="020B0604020202020204" pitchFamily="34" charset="0"/>
              <a:buChar char="•"/>
            </a:pPr>
            <a:r>
              <a:rPr lang="en-CA" dirty="0">
                <a:hlinkClick r:id="rId8"/>
              </a:rPr>
              <a:t>https://www.amazon.ca/Seven-Practices-Mindful-Leader-Monastery/dp/1608685195/</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https://www.amazon.ca/Mindful-Coach-Facilitating-Leader-Development-ebook/dp/B00362XL64/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79935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2024-06-05</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nterdeparmental Organizational Change Network (IOCN)&#10;Réseau interministériel du changement organisationnel (RICO)">
            <a:extLst>
              <a:ext uri="{FF2B5EF4-FFF2-40B4-BE49-F238E27FC236}">
                <a16:creationId xmlns:a16="http://schemas.microsoft.com/office/drawing/2014/main" id="{CEE2CF9C-C51A-2B04-6CE2-4C06451ED5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3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2024-06-05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345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2024-06-05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375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2024-06-05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478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2024-06-05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1190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2024-06-05</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5193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2024-06-05</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7450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2024-06-05</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685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2024-06-05</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88215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2024-06-05</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3527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2024-06-05</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738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2024-06-05</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5205527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70.png"/><Relationship Id="rId10" Type="http://schemas.openxmlformats.org/officeDocument/2006/relationships/image" Target="../media/image51.png"/><Relationship Id="rId4" Type="http://schemas.openxmlformats.org/officeDocument/2006/relationships/image" Target="../media/image69.png"/><Relationship Id="rId9" Type="http://schemas.openxmlformats.org/officeDocument/2006/relationships/image" Target="../media/image74.png"/></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wiki.gccollab.ca/Convergenc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my.happify.com/hd/3-ways-to-live-mindfully" TargetMode="External"/><Relationship Id="rId7" Type="http://schemas.openxmlformats.org/officeDocument/2006/relationships/hyperlink" Target="https://www.youtube.com/watch?v=egjWRWOUME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rickhanson.net/online-courses/the-foundations-of-well-being/inner-strengths-for-well-being/" TargetMode="External"/><Relationship Id="rId5" Type="http://schemas.openxmlformats.org/officeDocument/2006/relationships/hyperlink" Target="https://www.youtube.com/watch?v=w6T02g5hnT4" TargetMode="External"/><Relationship Id="rId4" Type="http://schemas.openxmlformats.org/officeDocument/2006/relationships/hyperlink" Target="https://greatergood.berkeley.edu/topic/mindfulness/definition" TargetMode="External"/><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80.pn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1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jpeg"/><Relationship Id="rId3" Type="http://schemas.openxmlformats.org/officeDocument/2006/relationships/notesSlide" Target="../notesSlides/notesSlide16.xml"/><Relationship Id="rId214" Type="http://schemas.openxmlformats.org/officeDocument/2006/relationships/customXml" Target="../ink/ink5.xml"/><Relationship Id="rId7" Type="http://schemas.openxmlformats.org/officeDocument/2006/relationships/image" Target="../media/image87.jpg"/><Relationship Id="rId12" Type="http://schemas.openxmlformats.org/officeDocument/2006/relationships/image" Target="../media/image92.png"/><Relationship Id="rId17" Type="http://schemas.openxmlformats.org/officeDocument/2006/relationships/customXml" Target="../ink/ink1.xml"/><Relationship Id="rId213"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image" Target="../media/image96.png"/><Relationship Id="rId209" Type="http://schemas.openxmlformats.org/officeDocument/2006/relationships/image" Target="NULL"/><Relationship Id="rId1" Type="http://schemas.openxmlformats.org/officeDocument/2006/relationships/tags" Target="../tags/tag2.xml"/><Relationship Id="rId6" Type="http://schemas.openxmlformats.org/officeDocument/2006/relationships/image" Target="../media/image86.png"/><Relationship Id="rId11" Type="http://schemas.openxmlformats.org/officeDocument/2006/relationships/image" Target="../media/image91.jpeg"/><Relationship Id="rId212" Type="http://schemas.openxmlformats.org/officeDocument/2006/relationships/customXml" Target="../ink/ink4.xml"/><Relationship Id="rId5" Type="http://schemas.openxmlformats.org/officeDocument/2006/relationships/image" Target="../media/image85.png"/><Relationship Id="rId15" Type="http://schemas.openxmlformats.org/officeDocument/2006/relationships/image" Target="../media/image95.png"/><Relationship Id="rId208" Type="http://schemas.openxmlformats.org/officeDocument/2006/relationships/customXml" Target="../ink/ink2.xml"/><Relationship Id="rId216" Type="http://schemas.openxmlformats.org/officeDocument/2006/relationships/image" Target="../media/image97.png"/><Relationship Id="rId10" Type="http://schemas.openxmlformats.org/officeDocument/2006/relationships/image" Target="../media/image90.jpeg"/><Relationship Id="rId211" Type="http://schemas.openxmlformats.org/officeDocument/2006/relationships/image" Target="NULL"/><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89.jpg"/><Relationship Id="rId14" Type="http://schemas.openxmlformats.org/officeDocument/2006/relationships/image" Target="../media/image94.jpeg"/><Relationship Id="rId207" Type="http://schemas.openxmlformats.org/officeDocument/2006/relationships/image" Target="NULL"/><Relationship Id="rId210" Type="http://schemas.openxmlformats.org/officeDocument/2006/relationships/customXml" Target="../ink/ink3.xml"/><Relationship Id="rId215"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99.png"/><Relationship Id="rId3" Type="http://schemas.openxmlformats.org/officeDocument/2006/relationships/image" Target="../media/image98.jpg"/><Relationship Id="rId7" Type="http://schemas.openxmlformats.org/officeDocument/2006/relationships/image" Target="../media/image84.png"/><Relationship Id="rId12"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76.png"/><Relationship Id="rId5" Type="http://schemas.openxmlformats.org/officeDocument/2006/relationships/image" Target="../media/image82.jpg"/><Relationship Id="rId10" Type="http://schemas.openxmlformats.org/officeDocument/2006/relationships/image" Target="../media/image50.png"/><Relationship Id="rId4" Type="http://schemas.openxmlformats.org/officeDocument/2006/relationships/image" Target="../media/image80.png"/><Relationship Id="rId9" Type="http://schemas.microsoft.com/office/2007/relationships/hdphoto" Target="../media/hdphoto3.wdp"/><Relationship Id="rId14"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audio" Target="../media/audio1.wav"/><Relationship Id="rId7" Type="http://schemas.openxmlformats.org/officeDocument/2006/relationships/image" Target="../media/image105.gi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13" Type="http://schemas.openxmlformats.org/officeDocument/2006/relationships/image" Target="../media/image27.jpg"/><Relationship Id="rId18" Type="http://schemas.openxmlformats.org/officeDocument/2006/relationships/image" Target="../media/image32.wmf"/><Relationship Id="rId26" Type="http://schemas.openxmlformats.org/officeDocument/2006/relationships/image" Target="../media/image40.png"/><Relationship Id="rId3" Type="http://schemas.openxmlformats.org/officeDocument/2006/relationships/image" Target="../media/image18.png"/><Relationship Id="rId21" Type="http://schemas.openxmlformats.org/officeDocument/2006/relationships/image" Target="../media/image35.wmf"/><Relationship Id="rId34" Type="http://schemas.openxmlformats.org/officeDocument/2006/relationships/image" Target="../media/image46.jpe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png"/><Relationship Id="rId25" Type="http://schemas.openxmlformats.org/officeDocument/2006/relationships/image" Target="../media/image39.jpg"/><Relationship Id="rId33" Type="http://schemas.openxmlformats.org/officeDocument/2006/relationships/image" Target="../media/image45.jpeg"/><Relationship Id="rId2" Type="http://schemas.openxmlformats.org/officeDocument/2006/relationships/notesSlide" Target="../notesSlides/notesSlide5.xml"/><Relationship Id="rId16" Type="http://schemas.openxmlformats.org/officeDocument/2006/relationships/image" Target="../media/image30.jpeg"/><Relationship Id="rId20" Type="http://schemas.openxmlformats.org/officeDocument/2006/relationships/image" Target="../media/image34.wmf"/><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4.jpg"/><Relationship Id="rId5" Type="http://schemas.openxmlformats.org/officeDocument/2006/relationships/image" Target="../media/image17.jpg"/><Relationship Id="rId15" Type="http://schemas.openxmlformats.org/officeDocument/2006/relationships/image" Target="../media/image29.jp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wmf"/><Relationship Id="rId31" Type="http://schemas.microsoft.com/office/2007/relationships/hdphoto" Target="../media/hdphoto2.wdp"/><Relationship Id="rId4" Type="http://schemas.openxmlformats.org/officeDocument/2006/relationships/image" Target="../media/image19.png"/><Relationship Id="rId9" Type="http://schemas.openxmlformats.org/officeDocument/2006/relationships/image" Target="../media/image23.jpeg"/><Relationship Id="rId14" Type="http://schemas.openxmlformats.org/officeDocument/2006/relationships/image" Target="../media/image28.jp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3.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greatergood.berkeley.edu/article/item/evidence_mounts_that_mindfulness_breeds_resilienc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centerforresilience.org/5-ways-to-practice-mindfulness-right-now" TargetMode="Externa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18" Type="http://schemas.openxmlformats.org/officeDocument/2006/relationships/image" Target="../media/image66.jpeg"/><Relationship Id="rId3" Type="http://schemas.openxmlformats.org/officeDocument/2006/relationships/image" Target="../media/image51.png"/><Relationship Id="rId7" Type="http://schemas.openxmlformats.org/officeDocument/2006/relationships/image" Target="../media/image55.jpeg"/><Relationship Id="rId12" Type="http://schemas.openxmlformats.org/officeDocument/2006/relationships/image" Target="../media/image60.jpeg"/><Relationship Id="rId17" Type="http://schemas.openxmlformats.org/officeDocument/2006/relationships/image" Target="../media/image65.jpeg"/><Relationship Id="rId2" Type="http://schemas.openxmlformats.org/officeDocument/2006/relationships/notesSlide" Target="../notesSlides/notesSlide9.xml"/><Relationship Id="rId16"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5" Type="http://schemas.openxmlformats.org/officeDocument/2006/relationships/image" Target="../media/image63.jpeg"/><Relationship Id="rId10" Type="http://schemas.openxmlformats.org/officeDocument/2006/relationships/image" Target="../media/image58.png"/><Relationship Id="rId19" Type="http://schemas.openxmlformats.org/officeDocument/2006/relationships/image" Target="../media/image67.jpeg"/><Relationship Id="rId4" Type="http://schemas.openxmlformats.org/officeDocument/2006/relationships/image" Target="../media/image52.png"/><Relationship Id="rId9" Type="http://schemas.openxmlformats.org/officeDocument/2006/relationships/image" Target="../media/image57.jpeg"/><Relationship Id="rId1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8119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Easy Flower Mandala Coloring Pages">
            <a:extLst>
              <a:ext uri="{FF2B5EF4-FFF2-40B4-BE49-F238E27FC236}">
                <a16:creationId xmlns:a16="http://schemas.microsoft.com/office/drawing/2014/main" id="{C8968776-4D15-087D-CE9B-864C7314C3C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6769" y="3529705"/>
            <a:ext cx="3450348" cy="33282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48FF58B-5702-ED23-49F4-873397479623}"/>
              </a:ext>
            </a:extLst>
          </p:cNvPr>
          <p:cNvPicPr>
            <a:picLocks noChangeAspect="1"/>
          </p:cNvPicPr>
          <p:nvPr/>
        </p:nvPicPr>
        <p:blipFill>
          <a:blip r:embed="rId5"/>
          <a:stretch>
            <a:fillRect/>
          </a:stretch>
        </p:blipFill>
        <p:spPr>
          <a:xfrm>
            <a:off x="413935" y="571264"/>
            <a:ext cx="2864195" cy="2857736"/>
          </a:xfrm>
          <a:prstGeom prst="rect">
            <a:avLst/>
          </a:prstGeom>
        </p:spPr>
      </p:pic>
      <p:pic>
        <p:nvPicPr>
          <p:cNvPr id="6" name="Picture 5">
            <a:extLst>
              <a:ext uri="{FF2B5EF4-FFF2-40B4-BE49-F238E27FC236}">
                <a16:creationId xmlns:a16="http://schemas.microsoft.com/office/drawing/2014/main" id="{0E77325F-4B8F-4436-FC2F-8BC86757BF8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73477" y="335985"/>
            <a:ext cx="3363640" cy="3328295"/>
          </a:xfrm>
          <a:prstGeom prst="rect">
            <a:avLst/>
          </a:prstGeom>
        </p:spPr>
      </p:pic>
      <p:pic>
        <p:nvPicPr>
          <p:cNvPr id="1030" name="Picture 6" descr="Sudoku #1321 and #1322 (Easy) - Free Printable Puzzles | Puzzles.ca">
            <a:extLst>
              <a:ext uri="{FF2B5EF4-FFF2-40B4-BE49-F238E27FC236}">
                <a16:creationId xmlns:a16="http://schemas.microsoft.com/office/drawing/2014/main" id="{1721A3E0-E24F-6D4C-C6D2-66B8BCED89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417" y="3635763"/>
            <a:ext cx="3079229" cy="3079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E1EFCB0-BE86-7AB9-B70D-E91C70847186}"/>
              </a:ext>
            </a:extLst>
          </p:cNvPr>
          <p:cNvPicPr>
            <a:picLocks noChangeAspect="1"/>
          </p:cNvPicPr>
          <p:nvPr/>
        </p:nvPicPr>
        <p:blipFill>
          <a:blip r:embed="rId8">
            <a:clrChange>
              <a:clrFrom>
                <a:srgbClr val="FFFFFF"/>
              </a:clrFrom>
              <a:clrTo>
                <a:srgbClr val="FFFFFF">
                  <a:alpha val="0"/>
                </a:srgbClr>
              </a:clrTo>
            </a:clrChange>
          </a:blip>
          <a:stretch>
            <a:fillRect/>
          </a:stretch>
        </p:blipFill>
        <p:spPr>
          <a:xfrm flipH="1">
            <a:off x="3472356" y="2204864"/>
            <a:ext cx="2403180" cy="2403180"/>
          </a:xfrm>
          <a:prstGeom prst="rect">
            <a:avLst/>
          </a:prstGeom>
        </p:spPr>
      </p:pic>
      <p:pic>
        <p:nvPicPr>
          <p:cNvPr id="10" name="Picture 10" descr="Free Vectors | Car / line drawing">
            <a:extLst>
              <a:ext uri="{FF2B5EF4-FFF2-40B4-BE49-F238E27FC236}">
                <a16:creationId xmlns:a16="http://schemas.microsoft.com/office/drawing/2014/main" id="{31FC9FE9-265B-E11A-5D48-49DFAD6E877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3249" y="5061904"/>
            <a:ext cx="2541173" cy="190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8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a:t>Some App references</a:t>
            </a:r>
            <a:endParaRPr lang="en-US" dirty="0"/>
          </a:p>
        </p:txBody>
      </p:sp>
      <p:pic>
        <p:nvPicPr>
          <p:cNvPr id="10" name="Picture 9"/>
          <p:cNvPicPr>
            <a:picLocks noChangeAspect="1"/>
          </p:cNvPicPr>
          <p:nvPr/>
        </p:nvPicPr>
        <p:blipFill>
          <a:blip r:embed="rId3"/>
          <a:stretch>
            <a:fillRect/>
          </a:stretch>
        </p:blipFill>
        <p:spPr>
          <a:xfrm>
            <a:off x="3690776" y="1897245"/>
            <a:ext cx="1762448" cy="863092"/>
          </a:xfrm>
          <a:prstGeom prst="rect">
            <a:avLst/>
          </a:prstGeom>
        </p:spPr>
      </p:pic>
      <p:pic>
        <p:nvPicPr>
          <p:cNvPr id="11" name="Picture 2" descr="Calm logo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05107"/>
            <a:ext cx="1656184" cy="647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886319" y="1257229"/>
            <a:ext cx="2143125" cy="2143125"/>
          </a:xfrm>
          <a:prstGeom prst="rect">
            <a:avLst/>
          </a:prstGeom>
        </p:spPr>
      </p:pic>
      <p:grpSp>
        <p:nvGrpSpPr>
          <p:cNvPr id="8" name="Group 7"/>
          <p:cNvGrpSpPr/>
          <p:nvPr/>
        </p:nvGrpSpPr>
        <p:grpSpPr>
          <a:xfrm>
            <a:off x="6178833" y="3555081"/>
            <a:ext cx="1558095" cy="1998791"/>
            <a:chOff x="5136536" y="3166457"/>
            <a:chExt cx="1558095" cy="1998791"/>
          </a:xfrm>
        </p:grpSpPr>
        <p:pic>
          <p:nvPicPr>
            <p:cNvPr id="14" name="Picture 6" descr=" Mindfulness Coach app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6536" y="3166457"/>
              <a:ext cx="1558094" cy="1558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5136537" y="4672570"/>
              <a:ext cx="1558094" cy="492678"/>
            </a:xfrm>
            <a:prstGeom prst="rect">
              <a:avLst/>
            </a:prstGeom>
          </p:spPr>
        </p:pic>
      </p:grpSp>
      <p:grpSp>
        <p:nvGrpSpPr>
          <p:cNvPr id="12" name="Group 11">
            <a:extLst>
              <a:ext uri="{FF2B5EF4-FFF2-40B4-BE49-F238E27FC236}">
                <a16:creationId xmlns:a16="http://schemas.microsoft.com/office/drawing/2014/main" id="{FD15ABC5-3AD4-B12C-F556-448EABF0BB82}"/>
              </a:ext>
            </a:extLst>
          </p:cNvPr>
          <p:cNvGrpSpPr/>
          <p:nvPr/>
        </p:nvGrpSpPr>
        <p:grpSpPr>
          <a:xfrm>
            <a:off x="1157634" y="3400354"/>
            <a:ext cx="2143125" cy="2308245"/>
            <a:chOff x="1157634" y="3400354"/>
            <a:chExt cx="2143125" cy="2308245"/>
          </a:xfrm>
        </p:grpSpPr>
        <p:pic>
          <p:nvPicPr>
            <p:cNvPr id="1026" name="Picture 2" descr="Happify: for Stress &amp; Worry | Apps | 148Ap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634" y="340035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1587697" y="5214111"/>
              <a:ext cx="1282998" cy="494488"/>
            </a:xfrm>
            <a:prstGeom prst="rect">
              <a:avLst/>
            </a:prstGeom>
          </p:spPr>
        </p:pic>
      </p:grpSp>
      <p:pic>
        <p:nvPicPr>
          <p:cNvPr id="13" name="Picture 12"/>
          <p:cNvPicPr>
            <a:picLocks noChangeAspect="1"/>
          </p:cNvPicPr>
          <p:nvPr/>
        </p:nvPicPr>
        <p:blipFill>
          <a:blip r:embed="rId10"/>
          <a:stretch>
            <a:fillRect/>
          </a:stretch>
        </p:blipFill>
        <p:spPr>
          <a:xfrm>
            <a:off x="6691543" y="0"/>
            <a:ext cx="1813068" cy="1691250"/>
          </a:xfrm>
          <a:prstGeom prst="rect">
            <a:avLst/>
          </a:prstGeom>
        </p:spPr>
      </p:pic>
      <p:pic>
        <p:nvPicPr>
          <p:cNvPr id="9" name="Picture 8">
            <a:extLst>
              <a:ext uri="{FF2B5EF4-FFF2-40B4-BE49-F238E27FC236}">
                <a16:creationId xmlns:a16="http://schemas.microsoft.com/office/drawing/2014/main" id="{FE04563C-D1A4-1541-00CE-F62DB2708AA9}"/>
              </a:ext>
            </a:extLst>
          </p:cNvPr>
          <p:cNvPicPr>
            <a:picLocks noChangeAspect="1"/>
          </p:cNvPicPr>
          <p:nvPr/>
        </p:nvPicPr>
        <p:blipFill>
          <a:blip r:embed="rId11"/>
          <a:stretch>
            <a:fillRect/>
          </a:stretch>
        </p:blipFill>
        <p:spPr>
          <a:xfrm>
            <a:off x="3749971" y="3775429"/>
            <a:ext cx="1644058" cy="1558094"/>
          </a:xfrm>
          <a:prstGeom prst="rect">
            <a:avLst/>
          </a:prstGeom>
        </p:spPr>
      </p:pic>
    </p:spTree>
    <p:extLst>
      <p:ext uri="{BB962C8B-B14F-4D97-AF65-F5344CB8AC3E}">
        <p14:creationId xmlns:p14="http://schemas.microsoft.com/office/powerpoint/2010/main" val="301750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Values &amp; Mindfulness</a:t>
            </a:r>
            <a:endParaRPr lang="en-US" dirty="0"/>
          </a:p>
        </p:txBody>
      </p:sp>
      <p:sp>
        <p:nvSpPr>
          <p:cNvPr id="3" name="Content Placeholder 2"/>
          <p:cNvSpPr>
            <a:spLocks noGrp="1"/>
          </p:cNvSpPr>
          <p:nvPr>
            <p:ph idx="1"/>
          </p:nvPr>
        </p:nvSpPr>
        <p:spPr>
          <a:xfrm>
            <a:off x="2677633" y="1649449"/>
            <a:ext cx="3356685" cy="4011800"/>
          </a:xfrm>
        </p:spPr>
        <p:txBody>
          <a:bodyPr>
            <a:normAutofit fontScale="92500" lnSpcReduction="10000"/>
          </a:bodyPr>
          <a:lstStyle/>
          <a:p>
            <a:r>
              <a:rPr lang="en-US" dirty="0"/>
              <a:t>Reverence For Life</a:t>
            </a:r>
          </a:p>
          <a:p>
            <a:r>
              <a:rPr lang="en-US" dirty="0"/>
              <a:t>True Happiness</a:t>
            </a:r>
          </a:p>
          <a:p>
            <a:r>
              <a:rPr lang="en-US" dirty="0"/>
              <a:t>True Love</a:t>
            </a:r>
          </a:p>
          <a:p>
            <a:r>
              <a:rPr lang="en-US" dirty="0"/>
              <a:t>Loving Speech and Deep Listening</a:t>
            </a:r>
          </a:p>
          <a:p>
            <a:r>
              <a:rPr lang="en-US" dirty="0"/>
              <a:t>Nourishment and Healing</a:t>
            </a:r>
            <a:endParaRPr lang="fr-CA" dirty="0"/>
          </a:p>
        </p:txBody>
      </p:sp>
      <p:sp>
        <p:nvSpPr>
          <p:cNvPr id="7" name="Content Placeholder 2"/>
          <p:cNvSpPr txBox="1">
            <a:spLocks/>
          </p:cNvSpPr>
          <p:nvPr/>
        </p:nvSpPr>
        <p:spPr>
          <a:xfrm>
            <a:off x="457200" y="1649448"/>
            <a:ext cx="2098576" cy="45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Love</a:t>
            </a:r>
          </a:p>
          <a:p>
            <a:r>
              <a:rPr lang="en-US" sz="3000" dirty="0"/>
              <a:t>Respect</a:t>
            </a:r>
          </a:p>
          <a:p>
            <a:r>
              <a:rPr lang="en-US" sz="3000" dirty="0"/>
              <a:t>Courage</a:t>
            </a:r>
          </a:p>
          <a:p>
            <a:r>
              <a:rPr lang="en-US" sz="3000" dirty="0"/>
              <a:t>Honesty</a:t>
            </a:r>
          </a:p>
          <a:p>
            <a:r>
              <a:rPr lang="en-US" sz="3000" dirty="0"/>
              <a:t>Wisdom</a:t>
            </a:r>
          </a:p>
          <a:p>
            <a:r>
              <a:rPr lang="en-US" sz="3000" dirty="0"/>
              <a:t>Humility</a:t>
            </a:r>
          </a:p>
          <a:p>
            <a:r>
              <a:rPr lang="en-US" sz="3000" dirty="0"/>
              <a:t>Truth</a:t>
            </a:r>
            <a:br>
              <a:rPr lang="en-US" sz="3000" b="1" dirty="0"/>
            </a:br>
            <a:endParaRPr lang="fr-CA" sz="3000" dirty="0"/>
          </a:p>
        </p:txBody>
      </p:sp>
      <p:pic>
        <p:nvPicPr>
          <p:cNvPr id="4" name="Picture 3"/>
          <p:cNvPicPr>
            <a:picLocks noChangeAspect="1"/>
          </p:cNvPicPr>
          <p:nvPr/>
        </p:nvPicPr>
        <p:blipFill>
          <a:blip r:embed="rId3"/>
          <a:stretch>
            <a:fillRect/>
          </a:stretch>
        </p:blipFill>
        <p:spPr>
          <a:xfrm>
            <a:off x="7029450" y="77823"/>
            <a:ext cx="1657350" cy="1571625"/>
          </a:xfrm>
          <a:prstGeom prst="rect">
            <a:avLst/>
          </a:prstGeom>
        </p:spPr>
      </p:pic>
      <p:sp>
        <p:nvSpPr>
          <p:cNvPr id="5" name="Rectangle 4"/>
          <p:cNvSpPr/>
          <p:nvPr/>
        </p:nvSpPr>
        <p:spPr>
          <a:xfrm>
            <a:off x="827584" y="6007457"/>
            <a:ext cx="6408712" cy="923330"/>
          </a:xfrm>
          <a:prstGeom prst="rect">
            <a:avLst/>
          </a:prstGeom>
        </p:spPr>
        <p:txBody>
          <a:bodyPr wrap="square">
            <a:spAutoFit/>
          </a:bodyPr>
          <a:lstStyle/>
          <a:p>
            <a:r>
              <a:rPr lang="en-CA" dirty="0">
                <a:hlinkClick r:id="rId4"/>
              </a:rPr>
              <a:t>https://www.southernnetwork.org/site/seven-teachings</a:t>
            </a:r>
            <a:r>
              <a:rPr lang="en-CA" dirty="0"/>
              <a:t> </a:t>
            </a:r>
          </a:p>
          <a:p>
            <a:r>
              <a:rPr lang="en-US" dirty="0">
                <a:hlinkClick r:id="rId5"/>
              </a:rPr>
              <a:t>https://plumvillage.org/mindfulness/the-5-mindfulness-trainings/</a:t>
            </a:r>
            <a:r>
              <a:rPr lang="en-US" dirty="0"/>
              <a:t> </a:t>
            </a:r>
            <a:endParaRPr lang="fr-CA" dirty="0"/>
          </a:p>
          <a:p>
            <a:r>
              <a:rPr lang="en-CA" dirty="0">
                <a:hlinkClick r:id="rId6"/>
              </a:rPr>
              <a:t>https://www.tbs-sct.canada.ca/pol/doc-eng.aspx?id=25049</a:t>
            </a:r>
            <a:r>
              <a:rPr lang="en-CA" dirty="0"/>
              <a:t> </a:t>
            </a:r>
          </a:p>
        </p:txBody>
      </p:sp>
      <p:sp>
        <p:nvSpPr>
          <p:cNvPr id="6" name="Rectangle 5"/>
          <p:cNvSpPr/>
          <p:nvPr/>
        </p:nvSpPr>
        <p:spPr>
          <a:xfrm>
            <a:off x="6156176" y="1649448"/>
            <a:ext cx="2732057" cy="3323987"/>
          </a:xfrm>
          <a:prstGeom prst="rect">
            <a:avLst/>
          </a:prstGeom>
        </p:spPr>
        <p:txBody>
          <a:bodyPr wrap="square">
            <a:spAutoFit/>
          </a:bodyPr>
          <a:lstStyle/>
          <a:p>
            <a:pPr marL="171450" lvl="0" indent="-171450" defTabSz="914400">
              <a:buFont typeface="Arial" panose="020B0604020202020204" pitchFamily="34" charset="0"/>
              <a:buChar char="•"/>
              <a:defRPr/>
            </a:pPr>
            <a:r>
              <a:rPr lang="fr-CA" sz="3000" dirty="0"/>
              <a:t>Respect for </a:t>
            </a:r>
            <a:r>
              <a:rPr lang="fr-CA" sz="3000" dirty="0" err="1"/>
              <a:t>Democracy</a:t>
            </a:r>
            <a:endParaRPr lang="fr-CA" sz="3000" dirty="0"/>
          </a:p>
          <a:p>
            <a:pPr marL="171450" lvl="0" indent="-171450" defTabSz="914400">
              <a:buFont typeface="Arial" panose="020B0604020202020204" pitchFamily="34" charset="0"/>
              <a:buChar char="•"/>
              <a:defRPr/>
            </a:pPr>
            <a:r>
              <a:rPr lang="en-CA" sz="3000" dirty="0"/>
              <a:t>Respect for People</a:t>
            </a:r>
          </a:p>
          <a:p>
            <a:pPr marL="171450" lvl="0" indent="-171450" defTabSz="914400">
              <a:buFont typeface="Arial" panose="020B0604020202020204" pitchFamily="34" charset="0"/>
              <a:buChar char="•"/>
              <a:defRPr/>
            </a:pPr>
            <a:r>
              <a:rPr lang="en-CA" sz="3000" dirty="0"/>
              <a:t>Integrity</a:t>
            </a:r>
          </a:p>
          <a:p>
            <a:pPr marL="171450" lvl="0" indent="-171450" defTabSz="914400">
              <a:buFont typeface="Arial" panose="020B0604020202020204" pitchFamily="34" charset="0"/>
              <a:buChar char="•"/>
              <a:defRPr/>
            </a:pPr>
            <a:r>
              <a:rPr lang="en-CA" sz="3000" dirty="0"/>
              <a:t>Stewardship</a:t>
            </a:r>
          </a:p>
          <a:p>
            <a:pPr marL="171450" lvl="0" indent="-171450" defTabSz="914400">
              <a:buFont typeface="Arial" panose="020B0604020202020204" pitchFamily="34" charset="0"/>
              <a:buChar char="•"/>
              <a:defRPr/>
            </a:pPr>
            <a:r>
              <a:rPr lang="en-CA" sz="3000" dirty="0"/>
              <a:t>Excellence</a:t>
            </a:r>
          </a:p>
        </p:txBody>
      </p:sp>
      <p:pic>
        <p:nvPicPr>
          <p:cNvPr id="9" name="Picture 4" descr="C:\Users\GonzalA1\AppData\Local\Microsoft\Windows\Temporary Internet Files\Content.IE5\3XXIV14Y\Movie-icon-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Convergence</a:t>
            </a:r>
            <a:endParaRPr lang="en-CA" dirty="0"/>
          </a:p>
        </p:txBody>
      </p:sp>
      <p:pic>
        <p:nvPicPr>
          <p:cNvPr id="2050" name="Picture 2" descr="https://wiki.gccollab.ca/images/c/cf/Convergenc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8171" y="171820"/>
            <a:ext cx="1327657" cy="1348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5736" y="6195226"/>
            <a:ext cx="3726148" cy="369332"/>
          </a:xfrm>
          <a:prstGeom prst="rect">
            <a:avLst/>
          </a:prstGeom>
        </p:spPr>
        <p:txBody>
          <a:bodyPr wrap="none">
            <a:spAutoFit/>
          </a:bodyPr>
          <a:lstStyle/>
          <a:p>
            <a:r>
              <a:rPr lang="en-CA" dirty="0">
                <a:hlinkClick r:id="rId4"/>
              </a:rPr>
              <a:t>https://wiki.gccollab.ca/Convergence</a:t>
            </a:r>
            <a:r>
              <a:rPr lang="en-CA" dirty="0"/>
              <a:t> </a:t>
            </a:r>
          </a:p>
        </p:txBody>
      </p:sp>
      <p:sp>
        <p:nvSpPr>
          <p:cNvPr id="6" name="Rectangle 5"/>
          <p:cNvSpPr/>
          <p:nvPr/>
        </p:nvSpPr>
        <p:spPr>
          <a:xfrm>
            <a:off x="457199" y="1584112"/>
            <a:ext cx="8229599" cy="3970318"/>
          </a:xfrm>
          <a:prstGeom prst="rect">
            <a:avLst/>
          </a:prstGeom>
        </p:spPr>
        <p:txBody>
          <a:bodyPr wrap="square">
            <a:spAutoFit/>
          </a:bodyPr>
          <a:lstStyle/>
          <a:p>
            <a:r>
              <a:rPr lang="en-CA" sz="2800" dirty="0">
                <a:solidFill>
                  <a:srgbClr val="202122"/>
                </a:solidFill>
              </a:rPr>
              <a:t>A page dedicated to leverage the various sessions offered by, and to, Government employees</a:t>
            </a:r>
          </a:p>
          <a:p>
            <a:endParaRPr lang="en-CA" sz="2800" dirty="0">
              <a:solidFill>
                <a:srgbClr val="202122"/>
              </a:solidFill>
            </a:endParaRPr>
          </a:p>
          <a:p>
            <a:endParaRPr lang="en-CA" sz="2800" dirty="0">
              <a:solidFill>
                <a:srgbClr val="202122"/>
              </a:solidFill>
            </a:endParaRPr>
          </a:p>
          <a:p>
            <a:endParaRPr lang="en-CA" sz="2800" dirty="0">
              <a:solidFill>
                <a:srgbClr val="202122"/>
              </a:solidFill>
            </a:endParaRPr>
          </a:p>
          <a:p>
            <a:r>
              <a:rPr lang="en-CA" sz="2800" dirty="0">
                <a:solidFill>
                  <a:srgbClr val="202122"/>
                </a:solidFill>
              </a:rPr>
              <a:t>Sessions offered:</a:t>
            </a:r>
          </a:p>
          <a:p>
            <a:pPr marL="285750" indent="-285750">
              <a:buFont typeface="Arial" panose="020B0604020202020204" pitchFamily="34" charset="0"/>
              <a:buChar char="•"/>
            </a:pPr>
            <a:r>
              <a:rPr lang="en-CA" sz="2800" dirty="0">
                <a:solidFill>
                  <a:srgbClr val="202122"/>
                </a:solidFill>
              </a:rPr>
              <a:t>Mindfulness Meditation – ISC/CIRNAC, BC</a:t>
            </a:r>
          </a:p>
          <a:p>
            <a:pPr marL="285750" indent="-285750">
              <a:buFont typeface="Arial" panose="020B0604020202020204" pitchFamily="34" charset="0"/>
              <a:buChar char="•"/>
            </a:pPr>
            <a:r>
              <a:rPr lang="en-CA" sz="2800" dirty="0"/>
              <a:t>Mindfulness, Workplace Well-being – PSPC, NCR</a:t>
            </a:r>
          </a:p>
          <a:p>
            <a:pPr marL="285750" indent="-285750">
              <a:buFont typeface="Arial" panose="020B0604020202020204" pitchFamily="34" charset="0"/>
              <a:buChar char="•"/>
            </a:pPr>
            <a:r>
              <a:rPr lang="en-CA" sz="2800" dirty="0"/>
              <a:t>Adaptive Inquiry session – IOCN, BC &amp; NCR</a:t>
            </a:r>
          </a:p>
        </p:txBody>
      </p:sp>
      <p:pic>
        <p:nvPicPr>
          <p:cNvPr id="9" name="Picture 8"/>
          <p:cNvPicPr>
            <a:picLocks noChangeAspect="1"/>
          </p:cNvPicPr>
          <p:nvPr/>
        </p:nvPicPr>
        <p:blipFill>
          <a:blip r:embed="rId5"/>
          <a:stretch>
            <a:fillRect/>
          </a:stretch>
        </p:blipFill>
        <p:spPr>
          <a:xfrm>
            <a:off x="6691543" y="0"/>
            <a:ext cx="1813068" cy="1691250"/>
          </a:xfrm>
          <a:prstGeom prst="rect">
            <a:avLst/>
          </a:prstGeom>
        </p:spPr>
      </p:pic>
    </p:spTree>
    <p:extLst>
      <p:ext uri="{BB962C8B-B14F-4D97-AF65-F5344CB8AC3E}">
        <p14:creationId xmlns:p14="http://schemas.microsoft.com/office/powerpoint/2010/main" val="122131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And </a:t>
            </a:r>
            <a:r>
              <a:rPr lang="fr-CA" dirty="0" err="1"/>
              <a:t>other</a:t>
            </a:r>
            <a:r>
              <a:rPr lang="fr-CA" dirty="0"/>
              <a:t> </a:t>
            </a:r>
            <a:r>
              <a:rPr lang="fr-CA" dirty="0" err="1"/>
              <a:t>references</a:t>
            </a:r>
            <a:r>
              <a:rPr lang="fr-CA" dirty="0"/>
              <a:t>…</a:t>
            </a:r>
            <a:endParaRPr lang="en-CA"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a:t>Settle Down, Pay Attention, Say Thank You</a:t>
            </a:r>
            <a:br>
              <a:rPr lang="en-US" dirty="0"/>
            </a:br>
            <a:r>
              <a:rPr lang="en-CA" sz="1800" dirty="0"/>
              <a:t>- </a:t>
            </a:r>
            <a:r>
              <a:rPr lang="en-CA" sz="1800" dirty="0">
                <a:hlinkClick r:id="rId3"/>
              </a:rPr>
              <a:t>https://my.happify.com/hd/3-ways-to-live-mindfully</a:t>
            </a:r>
            <a:r>
              <a:rPr lang="en-CA" sz="1800" dirty="0"/>
              <a:t> - </a:t>
            </a:r>
          </a:p>
          <a:p>
            <a:r>
              <a:rPr lang="en-CA" dirty="0"/>
              <a:t>What Is Mindfulness? “Presence of Heart” – A Definition – </a:t>
            </a:r>
            <a:r>
              <a:rPr lang="en-CA" sz="1900" dirty="0">
                <a:hlinkClick r:id="rId4"/>
              </a:rPr>
              <a:t>https://greatergood.berkeley.edu/topic/mindfulness/definition</a:t>
            </a:r>
            <a:r>
              <a:rPr lang="en-CA" sz="1900" dirty="0"/>
              <a:t> </a:t>
            </a:r>
          </a:p>
          <a:p>
            <a:r>
              <a:rPr lang="en-US" dirty="0"/>
              <a:t>Why Mindfulness Is a Superpower – An Animation </a:t>
            </a:r>
            <a:r>
              <a:rPr lang="en-US" sz="1900" dirty="0">
                <a:hlinkClick r:id="rId5"/>
              </a:rPr>
              <a:t>https://www.youtube.com/watch?v=w6T02g5hnT4</a:t>
            </a:r>
            <a:r>
              <a:rPr lang="en-US" sz="1900" dirty="0"/>
              <a:t> </a:t>
            </a:r>
          </a:p>
          <a:p>
            <a:r>
              <a:rPr lang="en-US" dirty="0"/>
              <a:t>The 12 Inner Strengths for Lasting Well-being and Resilience - </a:t>
            </a:r>
            <a:r>
              <a:rPr lang="en-US" sz="1900" dirty="0">
                <a:latin typeface="Calibri" panose="020F0502020204030204" pitchFamily="34" charset="0"/>
                <a:ea typeface="Calibri" panose="020F0502020204030204" pitchFamily="34" charset="0"/>
                <a:hlinkClick r:id="rId6"/>
              </a:rPr>
              <a:t>https://www.rickhanson.net/online-courses/the-foundations-of-well-being/inner-strengths-for-well-being/</a:t>
            </a:r>
            <a:r>
              <a:rPr lang="en-US" sz="1900" dirty="0">
                <a:latin typeface="Calibri" panose="020F0502020204030204" pitchFamily="34" charset="0"/>
                <a:ea typeface="Calibri" panose="020F0502020204030204" pitchFamily="34" charset="0"/>
              </a:rPr>
              <a:t> </a:t>
            </a:r>
            <a:endParaRPr lang="fr-CA" dirty="0"/>
          </a:p>
          <a:p>
            <a:r>
              <a:rPr lang="en-US" dirty="0"/>
              <a:t>Meditate With Kevin Hart| </a:t>
            </a:r>
            <a:r>
              <a:rPr lang="en-US" dirty="0" err="1"/>
              <a:t>LoL</a:t>
            </a:r>
            <a:r>
              <a:rPr lang="en-US" dirty="0"/>
              <a:t> Network - </a:t>
            </a:r>
            <a:r>
              <a:rPr lang="en-CA" sz="2100" dirty="0">
                <a:hlinkClick r:id="rId7"/>
              </a:rPr>
              <a:t>https://www.youtube.com/watch?v=egjWRWOUME4</a:t>
            </a:r>
            <a:r>
              <a:rPr lang="en-CA" sz="2100" dirty="0"/>
              <a:t> </a:t>
            </a:r>
          </a:p>
        </p:txBody>
      </p:sp>
      <p:pic>
        <p:nvPicPr>
          <p:cNvPr id="6" name="Picture 5"/>
          <p:cNvPicPr>
            <a:picLocks noChangeAspect="1"/>
          </p:cNvPicPr>
          <p:nvPr/>
        </p:nvPicPr>
        <p:blipFill>
          <a:blip r:embed="rId8"/>
          <a:stretch>
            <a:fillRect/>
          </a:stretch>
        </p:blipFill>
        <p:spPr>
          <a:xfrm>
            <a:off x="6691543" y="0"/>
            <a:ext cx="1813068" cy="1691250"/>
          </a:xfrm>
          <a:prstGeom prst="rect">
            <a:avLst/>
          </a:prstGeom>
        </p:spPr>
      </p:pic>
      <p:pic>
        <p:nvPicPr>
          <p:cNvPr id="7" name="Picture 4" descr="C:\Users\GonzalA1\AppData\Local\Microsoft\Windows\Temporary Internet Files\Content.IE5\3XXIV14Y\Movie-icon-2[1].png">
            <a:extLst>
              <a:ext uri="{FF2B5EF4-FFF2-40B4-BE49-F238E27FC236}">
                <a16:creationId xmlns:a16="http://schemas.microsoft.com/office/drawing/2014/main" id="{1505A202-3A22-2CB4-E42B-F1A6C882E1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1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22081" y="0"/>
            <a:ext cx="2158431" cy="1699006"/>
          </a:xfrm>
          <a:prstGeom prst="rect">
            <a:avLst/>
          </a:prstGeom>
        </p:spPr>
      </p:pic>
      <p:sp>
        <p:nvSpPr>
          <p:cNvPr id="2" name="Title 1"/>
          <p:cNvSpPr>
            <a:spLocks noGrp="1"/>
          </p:cNvSpPr>
          <p:nvPr>
            <p:ph type="title"/>
          </p:nvPr>
        </p:nvSpPr>
        <p:spPr/>
        <p:txBody>
          <a:bodyPr>
            <a:normAutofit fontScale="90000"/>
          </a:bodyPr>
          <a:lstStyle/>
          <a:p>
            <a:r>
              <a:rPr lang="en-CA" sz="3600" dirty="0"/>
              <a:t>Self Assessment Questionnaires </a:t>
            </a:r>
            <a:br>
              <a:rPr lang="en-CA" sz="3600" dirty="0"/>
            </a:br>
            <a:r>
              <a:rPr lang="en-CA" sz="3600" dirty="0"/>
              <a:t>– </a:t>
            </a:r>
            <a:r>
              <a:rPr lang="en-CA" sz="3600" dirty="0">
                <a:solidFill>
                  <a:schemeClr val="accent1">
                    <a:lumMod val="75000"/>
                  </a:schemeClr>
                </a:solidFill>
              </a:rPr>
              <a:t>pre</a:t>
            </a:r>
            <a:r>
              <a:rPr lang="en-CA" sz="3600" dirty="0"/>
              <a:t>, </a:t>
            </a:r>
            <a:r>
              <a:rPr lang="en-CA" sz="3600" dirty="0">
                <a:solidFill>
                  <a:schemeClr val="accent6"/>
                </a:solidFill>
              </a:rPr>
              <a:t>post</a:t>
            </a:r>
            <a:r>
              <a:rPr lang="en-CA" sz="3600" dirty="0"/>
              <a:t>, </a:t>
            </a:r>
            <a:r>
              <a:rPr lang="en-CA" sz="3600" dirty="0">
                <a:solidFill>
                  <a:schemeClr val="accent3">
                    <a:lumMod val="75000"/>
                  </a:schemeClr>
                </a:solidFill>
              </a:rPr>
              <a:t>final</a:t>
            </a:r>
            <a:endParaRPr lang="en-US" sz="3600" dirty="0">
              <a:solidFill>
                <a:schemeClr val="accent3">
                  <a:lumMod val="75000"/>
                </a:schemeClr>
              </a:solidFill>
            </a:endParaRPr>
          </a:p>
        </p:txBody>
      </p:sp>
      <p:sp>
        <p:nvSpPr>
          <p:cNvPr id="3" name="Content Placeholder 2"/>
          <p:cNvSpPr>
            <a:spLocks noGrp="1"/>
          </p:cNvSpPr>
          <p:nvPr>
            <p:ph idx="1"/>
          </p:nvPr>
        </p:nvSpPr>
        <p:spPr>
          <a:xfrm>
            <a:off x="457200" y="1567042"/>
            <a:ext cx="8363272" cy="2554800"/>
          </a:xfrm>
        </p:spPr>
        <p:txBody>
          <a:bodyPr>
            <a:normAutofit/>
          </a:bodyPr>
          <a:lstStyle/>
          <a:p>
            <a:r>
              <a:rPr lang="en-CA" sz="2800" dirty="0"/>
              <a:t>Your self-assessments are very important, </a:t>
            </a:r>
            <a:br>
              <a:rPr lang="en-CA" sz="2800" dirty="0"/>
            </a:br>
            <a:r>
              <a:rPr lang="en-CA" sz="2800" dirty="0"/>
              <a:t>they help report on the results of the program </a:t>
            </a:r>
          </a:p>
          <a:p>
            <a:r>
              <a:rPr lang="en-US" sz="2800" dirty="0"/>
              <a:t>You’ll receive the post-assessment today</a:t>
            </a:r>
          </a:p>
          <a:p>
            <a:r>
              <a:rPr lang="en-US" sz="2800" dirty="0"/>
              <a:t>And 3 months after today, you’ll receive the </a:t>
            </a:r>
            <a:br>
              <a:rPr lang="en-US" sz="2800" dirty="0"/>
            </a:br>
            <a:r>
              <a:rPr lang="en-US" sz="2800" dirty="0"/>
              <a:t>Final Assessment</a:t>
            </a:r>
          </a:p>
        </p:txBody>
      </p:sp>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1043608" y="4611806"/>
            <a:ext cx="727740" cy="1071555"/>
          </a:xfrm>
          <a:prstGeom prst="rect">
            <a:avLst/>
          </a:prstGeom>
        </p:spPr>
      </p:pic>
      <p:grpSp>
        <p:nvGrpSpPr>
          <p:cNvPr id="12" name="Group 82"/>
          <p:cNvGrpSpPr/>
          <p:nvPr/>
        </p:nvGrpSpPr>
        <p:grpSpPr>
          <a:xfrm>
            <a:off x="899126" y="5873852"/>
            <a:ext cx="8023822" cy="338554"/>
            <a:chOff x="838200" y="5624003"/>
            <a:chExt cx="8023822" cy="338554"/>
          </a:xfrm>
        </p:grpSpPr>
        <p:cxnSp>
          <p:nvCxnSpPr>
            <p:cNvPr id="13" name="Straight Arrow Connector 12"/>
            <p:cNvCxnSpPr>
              <a:endCxn id="15" idx="0"/>
            </p:cNvCxnSpPr>
            <p:nvPr/>
          </p:nvCxnSpPr>
          <p:spPr>
            <a:xfrm flipV="1">
              <a:off x="838200" y="5624003"/>
              <a:ext cx="7490057" cy="1479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94492" y="5624003"/>
              <a:ext cx="1067530" cy="338554"/>
            </a:xfrm>
            <a:prstGeom prst="rect">
              <a:avLst/>
            </a:prstGeom>
            <a:noFill/>
          </p:spPr>
          <p:txBody>
            <a:bodyPr wrap="square" rtlCol="0">
              <a:spAutoFit/>
            </a:bodyPr>
            <a:lstStyle/>
            <a:p>
              <a:r>
                <a:rPr lang="en-CA" sz="1600" i="1" dirty="0">
                  <a:solidFill>
                    <a:schemeClr val="tx2"/>
                  </a:solidFill>
                  <a:latin typeface="Segoe Print" pitchFamily="2" charset="0"/>
                </a:rPr>
                <a:t>time</a:t>
              </a:r>
              <a:endParaRPr lang="en-CA" sz="1600" i="1" dirty="0">
                <a:solidFill>
                  <a:schemeClr val="accent3"/>
                </a:solidFill>
                <a:latin typeface="Segoe Print" pitchFamily="2" charset="0"/>
              </a:endParaRPr>
            </a:p>
          </p:txBody>
        </p:sp>
      </p:gr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879" y="4223626"/>
            <a:ext cx="1408575" cy="15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duotone>
              <a:schemeClr val="accent6">
                <a:shade val="45000"/>
                <a:satMod val="135000"/>
              </a:schemeClr>
              <a:prstClr val="white"/>
            </a:duotone>
          </a:blip>
          <a:stretch>
            <a:fillRect/>
          </a:stretch>
        </p:blipFill>
        <p:spPr>
          <a:xfrm>
            <a:off x="3779912" y="4559364"/>
            <a:ext cx="727740" cy="1071555"/>
          </a:xfrm>
          <a:prstGeom prst="rect">
            <a:avLst/>
          </a:prstGeom>
        </p:spPr>
      </p:pic>
      <p:pic>
        <p:nvPicPr>
          <p:cNvPr id="18" name="Picture 17"/>
          <p:cNvPicPr>
            <a:picLocks noChangeAspect="1"/>
          </p:cNvPicPr>
          <p:nvPr/>
        </p:nvPicPr>
        <p:blipFill>
          <a:blip r:embed="rId4">
            <a:duotone>
              <a:schemeClr val="accent3">
                <a:shade val="45000"/>
                <a:satMod val="135000"/>
              </a:schemeClr>
              <a:prstClr val="white"/>
            </a:duotone>
          </a:blip>
          <a:stretch>
            <a:fillRect/>
          </a:stretch>
        </p:blipFill>
        <p:spPr>
          <a:xfrm>
            <a:off x="6876256" y="4559029"/>
            <a:ext cx="727740" cy="1071555"/>
          </a:xfrm>
          <a:prstGeom prst="rect">
            <a:avLst/>
          </a:prstGeom>
        </p:spPr>
      </p:pic>
      <p:cxnSp>
        <p:nvCxnSpPr>
          <p:cNvPr id="19" name="Straight Arrow Connector 18"/>
          <p:cNvCxnSpPr/>
          <p:nvPr/>
        </p:nvCxnSpPr>
        <p:spPr>
          <a:xfrm>
            <a:off x="125963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97320" y="576974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4678" y="6193345"/>
            <a:ext cx="1245854" cy="369332"/>
          </a:xfrm>
          <a:prstGeom prst="rect">
            <a:avLst/>
          </a:prstGeom>
        </p:spPr>
        <p:txBody>
          <a:bodyPr wrap="none">
            <a:spAutoFit/>
          </a:bodyPr>
          <a:lstStyle/>
          <a:p>
            <a:r>
              <a:rPr lang="en-CA" dirty="0"/>
              <a:t>Benchmark</a:t>
            </a:r>
          </a:p>
        </p:txBody>
      </p:sp>
      <p:sp>
        <p:nvSpPr>
          <p:cNvPr id="29" name="Rectangle 28"/>
          <p:cNvSpPr/>
          <p:nvPr/>
        </p:nvSpPr>
        <p:spPr>
          <a:xfrm>
            <a:off x="3417251" y="6054845"/>
            <a:ext cx="1059072" cy="646331"/>
          </a:xfrm>
          <a:prstGeom prst="rect">
            <a:avLst/>
          </a:prstGeom>
        </p:spPr>
        <p:txBody>
          <a:bodyPr wrap="none">
            <a:spAutoFit/>
          </a:bodyPr>
          <a:lstStyle/>
          <a:p>
            <a:pPr algn="ctr"/>
            <a:r>
              <a:rPr lang="en-CA" dirty="0"/>
              <a:t>Activity</a:t>
            </a:r>
          </a:p>
          <a:p>
            <a:pPr algn="ctr"/>
            <a:r>
              <a:rPr lang="en-CA" dirty="0"/>
              <a:t>retention</a:t>
            </a:r>
          </a:p>
        </p:txBody>
      </p:sp>
      <p:sp>
        <p:nvSpPr>
          <p:cNvPr id="30" name="Rectangle 29"/>
          <p:cNvSpPr/>
          <p:nvPr/>
        </p:nvSpPr>
        <p:spPr>
          <a:xfrm>
            <a:off x="5991956" y="6054845"/>
            <a:ext cx="2210733" cy="646331"/>
          </a:xfrm>
          <a:prstGeom prst="rect">
            <a:avLst/>
          </a:prstGeom>
        </p:spPr>
        <p:txBody>
          <a:bodyPr wrap="none">
            <a:spAutoFit/>
          </a:bodyPr>
          <a:lstStyle/>
          <a:p>
            <a:pPr algn="ctr"/>
            <a:r>
              <a:rPr lang="en-CA" dirty="0"/>
              <a:t>How much is applied</a:t>
            </a:r>
          </a:p>
          <a:p>
            <a:pPr algn="ctr"/>
            <a:r>
              <a:rPr lang="en-CA" dirty="0"/>
              <a:t>(Behaviours changed)</a:t>
            </a:r>
          </a:p>
        </p:txBody>
      </p:sp>
      <p:cxnSp>
        <p:nvCxnSpPr>
          <p:cNvPr id="20" name="Straight Arrow Connector 19"/>
          <p:cNvCxnSpPr/>
          <p:nvPr/>
        </p:nvCxnSpPr>
        <p:spPr>
          <a:xfrm>
            <a:off x="203392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677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2106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21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535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250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0891" y="5750010"/>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0185" y="5594003"/>
            <a:ext cx="550151" cy="584775"/>
          </a:xfrm>
          <a:prstGeom prst="rect">
            <a:avLst/>
          </a:prstGeom>
        </p:spPr>
        <p:txBody>
          <a:bodyPr wrap="none">
            <a:spAutoFit/>
          </a:bodyPr>
          <a:lstStyle/>
          <a:p>
            <a:r>
              <a:rPr lang="en-CA" sz="3200" i="1" dirty="0">
                <a:solidFill>
                  <a:srgbClr val="FF9900"/>
                </a:solidFill>
                <a:effectLst>
                  <a:outerShdw blurRad="38100" dist="38100" dir="2700000" algn="tl">
                    <a:srgbClr val="000000">
                      <a:alpha val="43137"/>
                    </a:srgbClr>
                  </a:outerShdw>
                </a:effectLst>
                <a:sym typeface="Wingdings" panose="05000000000000000000" pitchFamily="2" charset="2"/>
              </a:rPr>
              <a:t></a:t>
            </a:r>
            <a:endParaRPr lang="en-CA" sz="3200" i="1" dirty="0">
              <a:solidFill>
                <a:srgbClr val="FF9900"/>
              </a:solidFill>
              <a:effectLst>
                <a:outerShdw blurRad="38100" dist="38100" dir="2700000" algn="tl">
                  <a:srgbClr val="000000">
                    <a:alpha val="43137"/>
                  </a:srgbClr>
                </a:outerShdw>
              </a:effectLst>
            </a:endParaRPr>
          </a:p>
        </p:txBody>
      </p:sp>
      <p:pic>
        <p:nvPicPr>
          <p:cNvPr id="31" name="Picture 30" descr="http://tse1.mm.bing.net/th?&amp;id=OIP.M5a32b83e321008b02071facfcf5bb17co0&amp;w=173&amp;h=85&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36" y="6297103"/>
            <a:ext cx="904209" cy="444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560" y="4094483"/>
            <a:ext cx="741934" cy="584775"/>
          </a:xfrm>
          <a:prstGeom prst="rect">
            <a:avLst/>
          </a:prstGeom>
        </p:spPr>
        <p:txBody>
          <a:bodyPr wrap="none">
            <a:spAutoFit/>
          </a:bodyPr>
          <a:lstStyle/>
          <a:p>
            <a:r>
              <a:rPr lang="en-CA" sz="3200" dirty="0">
                <a:solidFill>
                  <a:schemeClr val="accent1">
                    <a:lumMod val="75000"/>
                  </a:schemeClr>
                </a:solidFill>
              </a:rPr>
              <a:t>pre</a:t>
            </a:r>
            <a:endParaRPr lang="en-CA" sz="2400" dirty="0"/>
          </a:p>
        </p:txBody>
      </p:sp>
      <p:sp>
        <p:nvSpPr>
          <p:cNvPr id="8" name="Rectangle 7"/>
          <p:cNvSpPr/>
          <p:nvPr/>
        </p:nvSpPr>
        <p:spPr>
          <a:xfrm>
            <a:off x="3608588" y="4094483"/>
            <a:ext cx="911019" cy="584775"/>
          </a:xfrm>
          <a:prstGeom prst="rect">
            <a:avLst/>
          </a:prstGeom>
        </p:spPr>
        <p:txBody>
          <a:bodyPr wrap="none">
            <a:spAutoFit/>
          </a:bodyPr>
          <a:lstStyle/>
          <a:p>
            <a:r>
              <a:rPr lang="en-CA" sz="3200" dirty="0">
                <a:solidFill>
                  <a:schemeClr val="accent6"/>
                </a:solidFill>
              </a:rPr>
              <a:t>post</a:t>
            </a:r>
            <a:endParaRPr lang="en-CA" sz="3200" dirty="0"/>
          </a:p>
        </p:txBody>
      </p:sp>
      <p:sp>
        <p:nvSpPr>
          <p:cNvPr id="9" name="Rectangle 8"/>
          <p:cNvSpPr/>
          <p:nvPr/>
        </p:nvSpPr>
        <p:spPr>
          <a:xfrm>
            <a:off x="6671824" y="4094483"/>
            <a:ext cx="912429" cy="584775"/>
          </a:xfrm>
          <a:prstGeom prst="rect">
            <a:avLst/>
          </a:prstGeom>
        </p:spPr>
        <p:txBody>
          <a:bodyPr wrap="none">
            <a:spAutoFit/>
          </a:bodyPr>
          <a:lstStyle/>
          <a:p>
            <a:r>
              <a:rPr lang="en-CA" sz="3200" dirty="0">
                <a:solidFill>
                  <a:schemeClr val="accent3">
                    <a:lumMod val="75000"/>
                  </a:schemeClr>
                </a:solidFill>
              </a:rPr>
              <a:t>final</a:t>
            </a:r>
            <a:endParaRPr lang="en-CA" sz="3200" dirty="0"/>
          </a:p>
        </p:txBody>
      </p:sp>
      <p:sp>
        <p:nvSpPr>
          <p:cNvPr id="10" name="Rectangle 9"/>
          <p:cNvSpPr/>
          <p:nvPr/>
        </p:nvSpPr>
        <p:spPr>
          <a:xfrm>
            <a:off x="6825594" y="5549221"/>
            <a:ext cx="1147933" cy="646331"/>
          </a:xfrm>
          <a:prstGeom prst="rect">
            <a:avLst/>
          </a:prstGeom>
        </p:spPr>
        <p:txBody>
          <a:bodyPr wrap="square">
            <a:spAutoFit/>
          </a:bodyPr>
          <a:lstStyle/>
          <a:p>
            <a:pPr algn="ctr"/>
            <a:r>
              <a:rPr lang="en-CA" i="1" dirty="0">
                <a:solidFill>
                  <a:schemeClr val="tx2"/>
                </a:solidFill>
              </a:rPr>
              <a:t>3 months after </a:t>
            </a:r>
            <a:endParaRPr lang="en-CA" dirty="0"/>
          </a:p>
        </p:txBody>
      </p:sp>
    </p:spTree>
    <p:extLst>
      <p:ext uri="{BB962C8B-B14F-4D97-AF65-F5344CB8AC3E}">
        <p14:creationId xmlns:p14="http://schemas.microsoft.com/office/powerpoint/2010/main" val="860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37" presetClass="exit" presetSubtype="0" fill="hold" nodeType="withEffect">
                                  <p:stCondLst>
                                    <p:cond delay="0"/>
                                  </p:stCondLst>
                                  <p:childTnLst>
                                    <p:animEffect transition="out" filter="fade">
                                      <p:cBhvr>
                                        <p:cTn id="9" dur="1000"/>
                                        <p:tgtEl>
                                          <p:spTgt spid="12"/>
                                        </p:tgtEl>
                                      </p:cBhvr>
                                    </p:animEffect>
                                    <p:anim calcmode="lin" valueType="num">
                                      <p:cBhvr>
                                        <p:cTn id="10" dur="1000"/>
                                        <p:tgtEl>
                                          <p:spTgt spid="12"/>
                                        </p:tgtEl>
                                        <p:attrNameLst>
                                          <p:attrName>ppt_x</p:attrName>
                                        </p:attrNameLst>
                                      </p:cBhvr>
                                      <p:tavLst>
                                        <p:tav tm="0">
                                          <p:val>
                                            <p:strVal val="ppt_x"/>
                                          </p:val>
                                        </p:tav>
                                        <p:tav tm="100000">
                                          <p:val>
                                            <p:strVal val="ppt_x"/>
                                          </p:val>
                                        </p:tav>
                                      </p:tavLst>
                                    </p:anim>
                                    <p:anim calcmode="lin" valueType="num">
                                      <p:cBhvr>
                                        <p:cTn id="11" dur="100" decel="100000"/>
                                        <p:tgtEl>
                                          <p:spTgt spid="12"/>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12"/>
                                        </p:tgtEl>
                                        <p:attrNameLst>
                                          <p:attrName>ppt_y</p:attrName>
                                        </p:attrNameLst>
                                      </p:cBhvr>
                                      <p:tavLst>
                                        <p:tav tm="0">
                                          <p:val>
                                            <p:strVal val="ppt_y"/>
                                          </p:val>
                                        </p:tav>
                                        <p:tav tm="100000">
                                          <p:val>
                                            <p:strVal val="ppt_y+1"/>
                                          </p:val>
                                        </p:tav>
                                      </p:tavLst>
                                    </p:anim>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xEl>
                                              <p:pRg st="1" end="1"/>
                                            </p:txEl>
                                          </p:spTgt>
                                        </p:tgtEl>
                                        <p:attrNameLst>
                                          <p:attrName>style.visibility</p:attrName>
                                        </p:attrNameLst>
                                      </p:cBhvr>
                                      <p:to>
                                        <p:strVal val="visible"/>
                                      </p:to>
                                    </p:set>
                                    <p:animEffect transition="in" filter="fade">
                                      <p:cBhvr>
                                        <p:cTn id="95" dur="500"/>
                                        <p:tgtEl>
                                          <p:spTgt spid="3">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
                                            <p:txEl>
                                              <p:pRg st="2" end="2"/>
                                            </p:txEl>
                                          </p:spTgt>
                                        </p:tgtEl>
                                        <p:attrNameLst>
                                          <p:attrName>style.visibility</p:attrName>
                                        </p:attrNameLst>
                                      </p:cBhvr>
                                      <p:to>
                                        <p:strVal val="visible"/>
                                      </p:to>
                                    </p:set>
                                    <p:animEffect transition="in" filter="fade">
                                      <p:cBhvr>
                                        <p:cTn id="100" dur="500"/>
                                        <p:tgtEl>
                                          <p:spTgt spid="3">
                                            <p:txEl>
                                              <p:pRg st="2" end="2"/>
                                            </p:txEl>
                                          </p:spTgt>
                                        </p:tgtEl>
                                      </p:cBhvr>
                                    </p:animEffec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9" grpId="0"/>
      <p:bldP spid="30" grpId="0"/>
      <p:bldP spid="7" grpId="0"/>
      <p:bldP spid="4"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44" y="2429133"/>
            <a:ext cx="3276366" cy="3276366"/>
          </a:xfrm>
          <a:prstGeom prst="rect">
            <a:avLst/>
          </a:prstGeom>
        </p:spPr>
      </p:pic>
      <p:sp>
        <p:nvSpPr>
          <p:cNvPr id="2" name="Title 1"/>
          <p:cNvSpPr>
            <a:spLocks noGrp="1"/>
          </p:cNvSpPr>
          <p:nvPr>
            <p:ph type="title"/>
          </p:nvPr>
        </p:nvSpPr>
        <p:spPr/>
        <p:txBody>
          <a:bodyPr/>
          <a:lstStyle/>
          <a:p>
            <a:r>
              <a:rPr lang="en-US" dirty="0"/>
              <a:t>Prepping your Farewell</a:t>
            </a:r>
            <a:endParaRPr lang="en-US" dirty="0">
              <a:solidFill>
                <a:srgbClr val="FF0000"/>
              </a:solidFill>
            </a:endParaRPr>
          </a:p>
        </p:txBody>
      </p:sp>
      <p:sp>
        <p:nvSpPr>
          <p:cNvPr id="3" name="Content Placeholder 2"/>
          <p:cNvSpPr>
            <a:spLocks noGrp="1"/>
          </p:cNvSpPr>
          <p:nvPr>
            <p:ph idx="1"/>
          </p:nvPr>
        </p:nvSpPr>
        <p:spPr>
          <a:xfrm>
            <a:off x="457200" y="1484784"/>
            <a:ext cx="8363272" cy="1199492"/>
          </a:xfrm>
        </p:spPr>
        <p:txBody>
          <a:bodyPr/>
          <a:lstStyle/>
          <a:p>
            <a:pPr marL="0" indent="0">
              <a:buNone/>
            </a:pPr>
            <a:r>
              <a:rPr lang="en-US" dirty="0"/>
              <a:t>Think what you’d like to share, maybe </a:t>
            </a:r>
            <a:br>
              <a:rPr lang="en-US" dirty="0"/>
            </a:br>
            <a:r>
              <a:rPr lang="en-US" dirty="0"/>
              <a:t>a quick thought or a phrase</a:t>
            </a:r>
            <a:endParaRPr lang="en-CA" dirty="0"/>
          </a:p>
        </p:txBody>
      </p:sp>
      <p:sp>
        <p:nvSpPr>
          <p:cNvPr id="11" name="Rectangle 10"/>
          <p:cNvSpPr/>
          <p:nvPr/>
        </p:nvSpPr>
        <p:spPr>
          <a:xfrm rot="19328962">
            <a:off x="1603204" y="3529299"/>
            <a:ext cx="6936357" cy="1130936"/>
          </a:xfrm>
          <a:prstGeom prst="rect">
            <a:avLst/>
          </a:prstGeom>
          <a:noFill/>
        </p:spPr>
        <p:txBody>
          <a:bodyPr wrap="none" lIns="91440" tIns="45720" rIns="91440" bIns="45720" numCol="1">
            <a:prstTxWarp prst="textWave2">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Saying good bye in small groups</a:t>
            </a:r>
          </a:p>
        </p:txBody>
      </p:sp>
      <p:pic>
        <p:nvPicPr>
          <p:cNvPr id="5" name="Picture 4"/>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blip>
          <a:stretch>
            <a:fillRect/>
          </a:stretch>
        </p:blipFill>
        <p:spPr>
          <a:xfrm>
            <a:off x="7312267" y="3717032"/>
            <a:ext cx="1508205" cy="275288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5350535" y="3687525"/>
            <a:ext cx="2046558" cy="2769839"/>
          </a:xfrm>
          <a:prstGeom prst="rect">
            <a:avLst/>
          </a:prstGeom>
        </p:spPr>
      </p:pic>
    </p:spTree>
    <p:extLst>
      <p:ext uri="{BB962C8B-B14F-4D97-AF65-F5344CB8AC3E}">
        <p14:creationId xmlns:p14="http://schemas.microsoft.com/office/powerpoint/2010/main" val="18459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 accel="100000" fill="hold">
                                          <p:stCondLst>
                                            <p:cond delay="999"/>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3000"/>
                            </p:stCondLst>
                            <p:childTnLst>
                              <p:par>
                                <p:cTn id="16" presetID="10" presetClass="entr" presetSubtype="0" fill="hold"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893683" y="266731"/>
            <a:ext cx="6350725" cy="840136"/>
          </a:xfrm>
        </p:spPr>
        <p:txBody>
          <a:bodyPr>
            <a:noAutofit/>
          </a:bodyPr>
          <a:lstStyle/>
          <a:p>
            <a:r>
              <a:rPr lang="en-CA" sz="2800" i="0" dirty="0">
                <a:solidFill>
                  <a:srgbClr val="202122"/>
                </a:solidFill>
                <a:effectLst/>
                <a:latin typeface="Arial" panose="020B0604020202020204" pitchFamily="34" charset="0"/>
              </a:rPr>
              <a:t>to th</a:t>
            </a:r>
            <a:r>
              <a:rPr lang="en-CA" sz="2800" dirty="0">
                <a:solidFill>
                  <a:srgbClr val="202122"/>
                </a:solidFill>
                <a:latin typeface="Arial" panose="020B0604020202020204" pitchFamily="34" charset="0"/>
              </a:rPr>
              <a:t>e </a:t>
            </a:r>
            <a:r>
              <a:rPr lang="en-CA" sz="2800" i="0" dirty="0">
                <a:solidFill>
                  <a:srgbClr val="202122"/>
                </a:solidFill>
                <a:effectLst/>
                <a:latin typeface="Arial" panose="020B0604020202020204" pitchFamily="34" charset="0"/>
              </a:rPr>
              <a:t>team of volunteering </a:t>
            </a:r>
            <a:r>
              <a:rPr lang="en-CA" sz="2800" i="0" u="none" strike="noStrike" dirty="0">
                <a:solidFill>
                  <a:srgbClr val="0645AD"/>
                </a:solidFill>
                <a:effectLst/>
                <a:latin typeface="Arial" panose="020B0604020202020204" pitchFamily="34" charset="0"/>
                <a:hlinkClick r:id="rId4" tooltip="MCLD Program Facilitators Team / L'équipe des animateurs du program de DLCP"/>
              </a:rPr>
              <a:t>facilitators</a:t>
            </a:r>
            <a:r>
              <a:rPr lang="en-CA" sz="2800" i="0" dirty="0">
                <a:solidFill>
                  <a:srgbClr val="202122"/>
                </a:solidFill>
                <a:effectLst/>
                <a:latin typeface="Arial" panose="020B0604020202020204" pitchFamily="34" charset="0"/>
              </a:rPr>
              <a:t> </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731EF0AE-5BD9-126F-977F-A294E207272B}"/>
              </a:ext>
            </a:extLst>
          </p:cNvPr>
          <p:cNvGrpSpPr/>
          <p:nvPr/>
        </p:nvGrpSpPr>
        <p:grpSpPr>
          <a:xfrm>
            <a:off x="2773741" y="4813287"/>
            <a:ext cx="1217722" cy="1814471"/>
            <a:chOff x="2773741" y="4813287"/>
            <a:chExt cx="1217722" cy="1814471"/>
          </a:xfrm>
        </p:grpSpPr>
        <p:pic>
          <p:nvPicPr>
            <p:cNvPr id="7" name="Picture 6">
              <a:extLst>
                <a:ext uri="{FF2B5EF4-FFF2-40B4-BE49-F238E27FC236}">
                  <a16:creationId xmlns:a16="http://schemas.microsoft.com/office/drawing/2014/main" id="{3F581D22-CEF9-4EAA-A850-4E012CE8D7B3}"/>
                </a:ext>
              </a:extLst>
            </p:cNvPr>
            <p:cNvPicPr>
              <a:picLocks noChangeAspect="1"/>
            </p:cNvPicPr>
            <p:nvPr/>
          </p:nvPicPr>
          <p:blipFill>
            <a:blip r:embed="rId15"/>
            <a:stretch>
              <a:fillRect/>
            </a:stretch>
          </p:blipFill>
          <p:spPr>
            <a:xfrm>
              <a:off x="2773741" y="4813287"/>
              <a:ext cx="1217722" cy="1446336"/>
            </a:xfrm>
            <a:prstGeom prst="rect">
              <a:avLst/>
            </a:prstGeom>
          </p:spPr>
        </p:pic>
        <p:sp>
          <p:nvSpPr>
            <p:cNvPr id="61" name="TextBox 60">
              <a:extLst>
                <a:ext uri="{FF2B5EF4-FFF2-40B4-BE49-F238E27FC236}">
                  <a16:creationId xmlns:a16="http://schemas.microsoft.com/office/drawing/2014/main" id="{905661B8-473E-96E1-CF6F-81EE04DF73E7}"/>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1" y="4866523"/>
            <a:ext cx="1332882" cy="1720349"/>
            <a:chOff x="7063464" y="3978192"/>
            <a:chExt cx="1547753" cy="1889283"/>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547753" cy="338000"/>
            </a:xfrm>
            <a:prstGeom prst="rect">
              <a:avLst/>
            </a:prstGeom>
            <a:noFill/>
          </p:spPr>
          <p:txBody>
            <a:bodyPr wrap="square">
              <a:spAutoFit/>
            </a:bodyPr>
            <a:lstStyle/>
            <a:p>
              <a:pPr algn="ctr"/>
              <a:r>
                <a:rPr lang="en-US" sz="1400" b="1" i="1" dirty="0">
                  <a:effectLst/>
                </a:rPr>
                <a:t>… and others…</a:t>
              </a:r>
              <a:endParaRPr lang="en-US" sz="14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986F5420-0822-407C-349B-2E32894533D4}"/>
              </a:ext>
            </a:extLst>
          </p:cNvPr>
          <p:cNvGrpSpPr/>
          <p:nvPr/>
        </p:nvGrpSpPr>
        <p:grpSpPr>
          <a:xfrm>
            <a:off x="220177" y="411399"/>
            <a:ext cx="1673506" cy="550800"/>
            <a:chOff x="990665" y="4566406"/>
            <a:chExt cx="3853440" cy="1268280"/>
          </a:xfrm>
        </p:grpSpPr>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9" name="Ink 8">
                  <a:extLst>
                    <a:ext uri="{FF2B5EF4-FFF2-40B4-BE49-F238E27FC236}">
                      <a16:creationId xmlns:a16="http://schemas.microsoft.com/office/drawing/2014/main" id="{72314FCD-627E-3FB6-4A39-ADA606D5B1E2}"/>
                    </a:ext>
                  </a:extLst>
                </p14:cNvPr>
                <p14:cNvContentPartPr/>
                <p14:nvPr/>
              </p14:nvContentPartPr>
              <p14:xfrm>
                <a:off x="990665" y="4574326"/>
                <a:ext cx="438480" cy="915840"/>
              </p14:xfrm>
            </p:contentPart>
          </mc:Choice>
          <mc:Fallback xmlns="">
            <p:pic>
              <p:nvPicPr>
                <p:cNvPr id="51" name="Ink 50">
                  <a:extLst>
                    <a:ext uri="{FF2B5EF4-FFF2-40B4-BE49-F238E27FC236}">
                      <a16:creationId xmlns:a16="http://schemas.microsoft.com/office/drawing/2014/main" id="{09170364-84A1-4881-BA16-09149093FDFC}"/>
                    </a:ext>
                  </a:extLst>
                </p:cNvPr>
                <p:cNvPicPr/>
                <p:nvPr/>
              </p:nvPicPr>
              <p:blipFill>
                <a:blip r:embed="rId207"/>
                <a:stretch>
                  <a:fillRect/>
                </a:stretch>
              </p:blipFill>
              <p:spPr>
                <a:xfrm>
                  <a:off x="973025" y="4556686"/>
                  <a:ext cx="474120" cy="951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8">
              <p14:nvContentPartPr>
                <p14:cNvPr id="10" name="Ink 9">
                  <a:extLst>
                    <a:ext uri="{FF2B5EF4-FFF2-40B4-BE49-F238E27FC236}">
                      <a16:creationId xmlns:a16="http://schemas.microsoft.com/office/drawing/2014/main" id="{856A1871-7A86-69C5-8A42-C5762B694AA4}"/>
                    </a:ext>
                  </a:extLst>
                </p14:cNvPr>
                <p14:cNvContentPartPr/>
                <p14:nvPr/>
              </p14:nvContentPartPr>
              <p14:xfrm>
                <a:off x="1319345" y="4566406"/>
                <a:ext cx="1566720" cy="931320"/>
              </p14:xfrm>
            </p:contentPart>
          </mc:Choice>
          <mc:Fallback xmlns="">
            <p:pic>
              <p:nvPicPr>
                <p:cNvPr id="52" name="Ink 51">
                  <a:extLst>
                    <a:ext uri="{FF2B5EF4-FFF2-40B4-BE49-F238E27FC236}">
                      <a16:creationId xmlns:a16="http://schemas.microsoft.com/office/drawing/2014/main" id="{06B9B240-9178-4709-B278-0A69F7B216BF}"/>
                    </a:ext>
                  </a:extLst>
                </p:cNvPr>
                <p:cNvPicPr/>
                <p:nvPr/>
              </p:nvPicPr>
              <p:blipFill>
                <a:blip r:embed="rId209"/>
                <a:stretch>
                  <a:fillRect/>
                </a:stretch>
              </p:blipFill>
              <p:spPr>
                <a:xfrm>
                  <a:off x="1301705" y="4548406"/>
                  <a:ext cx="1602360" cy="966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0">
              <p14:nvContentPartPr>
                <p14:cNvPr id="11" name="Ink 10">
                  <a:extLst>
                    <a:ext uri="{FF2B5EF4-FFF2-40B4-BE49-F238E27FC236}">
                      <a16:creationId xmlns:a16="http://schemas.microsoft.com/office/drawing/2014/main" id="{CA06CB21-F4E3-4650-0471-D41F6C1A095A}"/>
                    </a:ext>
                  </a:extLst>
                </p14:cNvPr>
                <p14:cNvContentPartPr/>
                <p14:nvPr/>
              </p14:nvContentPartPr>
              <p14:xfrm>
                <a:off x="3077225" y="4993726"/>
                <a:ext cx="1549080" cy="840960"/>
              </p14:xfrm>
            </p:contentPart>
          </mc:Choice>
          <mc:Fallback xmlns="">
            <p:pic>
              <p:nvPicPr>
                <p:cNvPr id="53" name="Ink 52">
                  <a:extLst>
                    <a:ext uri="{FF2B5EF4-FFF2-40B4-BE49-F238E27FC236}">
                      <a16:creationId xmlns:a16="http://schemas.microsoft.com/office/drawing/2014/main" id="{2CC6CB38-DD88-48DA-A6F9-6E343CF98913}"/>
                    </a:ext>
                  </a:extLst>
                </p:cNvPr>
                <p:cNvPicPr/>
                <p:nvPr/>
              </p:nvPicPr>
              <p:blipFill>
                <a:blip r:embed="rId211"/>
                <a:stretch>
                  <a:fillRect/>
                </a:stretch>
              </p:blipFill>
              <p:spPr>
                <a:xfrm>
                  <a:off x="3059585" y="4975726"/>
                  <a:ext cx="1584720" cy="876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2">
              <p14:nvContentPartPr>
                <p14:cNvPr id="12" name="Ink 11">
                  <a:extLst>
                    <a:ext uri="{FF2B5EF4-FFF2-40B4-BE49-F238E27FC236}">
                      <a16:creationId xmlns:a16="http://schemas.microsoft.com/office/drawing/2014/main" id="{733BC3D3-AAAD-72F1-633A-CE2135BE3A17}"/>
                    </a:ext>
                  </a:extLst>
                </p14:cNvPr>
                <p14:cNvContentPartPr/>
                <p14:nvPr/>
              </p14:nvContentPartPr>
              <p14:xfrm>
                <a:off x="4617665" y="4660006"/>
                <a:ext cx="226440" cy="623880"/>
              </p14:xfrm>
            </p:contentPart>
          </mc:Choice>
          <mc:Fallback xmlns="">
            <p:pic>
              <p:nvPicPr>
                <p:cNvPr id="54" name="Ink 53">
                  <a:extLst>
                    <a:ext uri="{FF2B5EF4-FFF2-40B4-BE49-F238E27FC236}">
                      <a16:creationId xmlns:a16="http://schemas.microsoft.com/office/drawing/2014/main" id="{1691204E-FAA3-4CDF-8525-F63CA5C66796}"/>
                    </a:ext>
                  </a:extLst>
                </p:cNvPr>
                <p:cNvPicPr/>
                <p:nvPr/>
              </p:nvPicPr>
              <p:blipFill>
                <a:blip r:embed="rId213"/>
                <a:stretch>
                  <a:fillRect/>
                </a:stretch>
              </p:blipFill>
              <p:spPr>
                <a:xfrm>
                  <a:off x="4600025" y="4642006"/>
                  <a:ext cx="262080" cy="659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4">
              <p14:nvContentPartPr>
                <p14:cNvPr id="13" name="Ink 12">
                  <a:extLst>
                    <a:ext uri="{FF2B5EF4-FFF2-40B4-BE49-F238E27FC236}">
                      <a16:creationId xmlns:a16="http://schemas.microsoft.com/office/drawing/2014/main" id="{BC66DFEE-0BEF-A9C3-8724-59529DA5F6BC}"/>
                    </a:ext>
                  </a:extLst>
                </p14:cNvPr>
                <p14:cNvContentPartPr/>
                <p14:nvPr/>
              </p14:nvContentPartPr>
              <p14:xfrm>
                <a:off x="4479065" y="5665846"/>
                <a:ext cx="113040" cy="106920"/>
              </p14:xfrm>
            </p:contentPart>
          </mc:Choice>
          <mc:Fallback xmlns="">
            <p:pic>
              <p:nvPicPr>
                <p:cNvPr id="55" name="Ink 54">
                  <a:extLst>
                    <a:ext uri="{FF2B5EF4-FFF2-40B4-BE49-F238E27FC236}">
                      <a16:creationId xmlns:a16="http://schemas.microsoft.com/office/drawing/2014/main" id="{14FD21D7-E6A1-46A0-8739-80871AD8C784}"/>
                    </a:ext>
                  </a:extLst>
                </p:cNvPr>
                <p:cNvPicPr/>
                <p:nvPr/>
              </p:nvPicPr>
              <p:blipFill>
                <a:blip r:embed="rId215"/>
                <a:stretch>
                  <a:fillRect/>
                </a:stretch>
              </p:blipFill>
              <p:spPr>
                <a:xfrm>
                  <a:off x="4461425" y="5648206"/>
                  <a:ext cx="148680" cy="142560"/>
                </a:xfrm>
                <a:prstGeom prst="rect">
                  <a:avLst/>
                </a:prstGeom>
              </p:spPr>
            </p:pic>
          </mc:Fallback>
        </mc:AlternateContent>
      </p:grpSp>
      <p:pic>
        <p:nvPicPr>
          <p:cNvPr id="15" name="Picture 14">
            <a:extLst>
              <a:ext uri="{FF2B5EF4-FFF2-40B4-BE49-F238E27FC236}">
                <a16:creationId xmlns:a16="http://schemas.microsoft.com/office/drawing/2014/main" id="{B0600A3A-DF4B-826D-8D23-DE6D3F7C459F}"/>
              </a:ext>
            </a:extLst>
          </p:cNvPr>
          <p:cNvPicPr>
            <a:picLocks noChangeAspect="1"/>
          </p:cNvPicPr>
          <p:nvPr/>
        </p:nvPicPr>
        <p:blipFill>
          <a:blip r:embed="rId216">
            <a:clrChange>
              <a:clrFrom>
                <a:srgbClr val="FFFFFF"/>
              </a:clrFrom>
              <a:clrTo>
                <a:srgbClr val="FFFFFF">
                  <a:alpha val="0"/>
                </a:srgbClr>
              </a:clrTo>
            </a:clrChange>
          </a:blip>
          <a:stretch>
            <a:fillRect/>
          </a:stretch>
        </p:blipFill>
        <p:spPr>
          <a:xfrm>
            <a:off x="7868844" y="409596"/>
            <a:ext cx="1179589" cy="554407"/>
          </a:xfrm>
          <a:prstGeom prst="rect">
            <a:avLst/>
          </a:prstGeom>
        </p:spPr>
      </p:pic>
    </p:spTree>
    <p:extLst>
      <p:ext uri="{BB962C8B-B14F-4D97-AF65-F5344CB8AC3E}">
        <p14:creationId xmlns:p14="http://schemas.microsoft.com/office/powerpoint/2010/main" val="183279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a:t>Reflect</a:t>
            </a:r>
            <a:r>
              <a:rPr lang="fr-CA" dirty="0"/>
              <a:t> about </a:t>
            </a:r>
            <a:r>
              <a:rPr lang="fr-CA" dirty="0" err="1"/>
              <a:t>today’s</a:t>
            </a:r>
            <a:r>
              <a:rPr lang="fr-CA" dirty="0"/>
              <a:t> </a:t>
            </a:r>
            <a:r>
              <a:rPr lang="fr-CA" dirty="0" err="1"/>
              <a:t>exercises</a:t>
            </a:r>
            <a:endParaRPr lang="en-US" dirty="0"/>
          </a:p>
        </p:txBody>
      </p:sp>
      <p:grpSp>
        <p:nvGrpSpPr>
          <p:cNvPr id="5" name="Group 4"/>
          <p:cNvGrpSpPr/>
          <p:nvPr/>
        </p:nvGrpSpPr>
        <p:grpSpPr>
          <a:xfrm>
            <a:off x="5784191" y="2302386"/>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188" y="3869690"/>
            <a:ext cx="1811509" cy="194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4562995"/>
            <a:ext cx="1457879" cy="1457879"/>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duotone>
              <a:prstClr val="black"/>
              <a:schemeClr val="accent3">
                <a:tint val="45000"/>
                <a:satMod val="400000"/>
              </a:schemeClr>
            </a:duotone>
          </a:blip>
          <a:stretch>
            <a:fillRect/>
          </a:stretch>
        </p:blipFill>
        <p:spPr>
          <a:xfrm>
            <a:off x="2781814" y="5045676"/>
            <a:ext cx="671103" cy="1224944"/>
          </a:xfrm>
          <a:prstGeom prst="rect">
            <a:avLst/>
          </a:prstGeom>
        </p:spPr>
      </p:pic>
      <p:pic>
        <p:nvPicPr>
          <p:cNvPr id="18" name="Picture 17"/>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910787" y="5115305"/>
            <a:ext cx="910653" cy="1232490"/>
          </a:xfrm>
          <a:prstGeom prst="rect">
            <a:avLst/>
          </a:prstGeom>
        </p:spPr>
      </p:pic>
      <p:grpSp>
        <p:nvGrpSpPr>
          <p:cNvPr id="22" name="Group 21"/>
          <p:cNvGrpSpPr/>
          <p:nvPr/>
        </p:nvGrpSpPr>
        <p:grpSpPr>
          <a:xfrm>
            <a:off x="1070502" y="1312541"/>
            <a:ext cx="2205354" cy="941522"/>
            <a:chOff x="5182185" y="5010541"/>
            <a:chExt cx="3781150" cy="1208938"/>
          </a:xfrm>
        </p:grpSpPr>
        <p:sp>
          <p:nvSpPr>
            <p:cNvPr id="23" name="Isosceles Triangle 22"/>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7985">
              <a:off x="5182185" y="5010541"/>
              <a:ext cx="3781150" cy="755430"/>
              <a:chOff x="5182185" y="5010541"/>
              <a:chExt cx="3781150" cy="755430"/>
            </a:xfrm>
          </p:grpSpPr>
          <p:sp>
            <p:nvSpPr>
              <p:cNvPr id="25" name="Rectangle 24"/>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ot;No&quot; Symbol 2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31"/>
          <p:cNvGrpSpPr/>
          <p:nvPr/>
        </p:nvGrpSpPr>
        <p:grpSpPr>
          <a:xfrm>
            <a:off x="1561931" y="2119179"/>
            <a:ext cx="838977" cy="1200175"/>
            <a:chOff x="6228184" y="2055874"/>
            <a:chExt cx="1965985" cy="3000375"/>
          </a:xfrm>
        </p:grpSpPr>
        <p:pic>
          <p:nvPicPr>
            <p:cNvPr id="33" name="Picture 2" descr="140 Pin Spot Light Stock Photos, Pictures &amp; Royalty-Free Images - iStock"/>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0">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pic>
        <p:nvPicPr>
          <p:cNvPr id="35" name="Picture 34"/>
          <p:cNvPicPr>
            <a:picLocks noChangeAspect="1"/>
          </p:cNvPicPr>
          <p:nvPr/>
        </p:nvPicPr>
        <p:blipFill>
          <a:blip r:embed="rId11"/>
          <a:stretch>
            <a:fillRect/>
          </a:stretch>
        </p:blipFill>
        <p:spPr>
          <a:xfrm>
            <a:off x="602045" y="2210695"/>
            <a:ext cx="854918" cy="810698"/>
          </a:xfrm>
          <a:prstGeom prst="rect">
            <a:avLst/>
          </a:prstGeom>
        </p:spPr>
      </p:pic>
      <p:pic>
        <p:nvPicPr>
          <p:cNvPr id="36" name="Picture 35"/>
          <p:cNvPicPr>
            <a:picLocks noChangeAspect="1"/>
          </p:cNvPicPr>
          <p:nvPr/>
        </p:nvPicPr>
        <p:blipFill>
          <a:blip r:embed="rId12">
            <a:clrChange>
              <a:clrFrom>
                <a:srgbClr val="FFFFFF"/>
              </a:clrFrom>
              <a:clrTo>
                <a:srgbClr val="FFFFFF">
                  <a:alpha val="0"/>
                </a:srgbClr>
              </a:clrTo>
            </a:clrChange>
          </a:blip>
          <a:stretch>
            <a:fillRect/>
          </a:stretch>
        </p:blipFill>
        <p:spPr>
          <a:xfrm>
            <a:off x="2619240" y="2302386"/>
            <a:ext cx="983223" cy="917162"/>
          </a:xfrm>
          <a:prstGeom prst="rect">
            <a:avLst/>
          </a:prstGeom>
        </p:spPr>
      </p:pic>
      <p:pic>
        <p:nvPicPr>
          <p:cNvPr id="38" name="Picture 37"/>
          <p:cNvPicPr>
            <a:picLocks noChangeAspect="1"/>
          </p:cNvPicPr>
          <p:nvPr/>
        </p:nvPicPr>
        <p:blipFill>
          <a:blip r:embed="rId13">
            <a:clrChange>
              <a:clrFrom>
                <a:srgbClr val="FFFFFF"/>
              </a:clrFrom>
              <a:clrTo>
                <a:srgbClr val="FFFFFF">
                  <a:alpha val="0"/>
                </a:srgbClr>
              </a:clrTo>
            </a:clrChange>
          </a:blip>
          <a:stretch>
            <a:fillRect/>
          </a:stretch>
        </p:blipFill>
        <p:spPr>
          <a:xfrm>
            <a:off x="572052" y="3390219"/>
            <a:ext cx="1296144" cy="867539"/>
          </a:xfrm>
          <a:prstGeom prst="rect">
            <a:avLst/>
          </a:prstGeom>
        </p:spPr>
      </p:pic>
      <p:pic>
        <p:nvPicPr>
          <p:cNvPr id="39" name="Picture 3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2195222" y="3370803"/>
            <a:ext cx="1173083" cy="96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a:t>
            </a:r>
            <a:b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Our Goal:</a:t>
            </a:r>
            <a:endParaRPr lang="en-CA" sz="3200" dirty="0"/>
          </a:p>
        </p:txBody>
      </p:sp>
      <p:sp>
        <p:nvSpPr>
          <p:cNvPr id="5" name="Content Placeholder 4"/>
          <p:cNvSpPr>
            <a:spLocks noGrp="1"/>
          </p:cNvSpPr>
          <p:nvPr>
            <p:ph idx="1"/>
          </p:nvPr>
        </p:nvSpPr>
        <p:spPr>
          <a:xfrm>
            <a:off x="368300" y="1676399"/>
            <a:ext cx="8164140" cy="4632921"/>
          </a:xfrm>
        </p:spPr>
        <p:txBody>
          <a:bodyPr>
            <a:normAutofit/>
          </a:bodyPr>
          <a:lstStyle/>
          <a:p>
            <a:pPr marL="0" indent="0">
              <a:lnSpc>
                <a:spcPct val="150000"/>
              </a:lnSpc>
              <a:buNone/>
            </a:pPr>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developing key skills: </a:t>
            </a:r>
          </a:p>
          <a:p>
            <a:pPr>
              <a:lnSpc>
                <a:spcPct val="150000"/>
              </a:lnSpc>
            </a:pPr>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Focus, </a:t>
            </a:r>
          </a:p>
          <a:p>
            <a:pPr>
              <a:lnSpc>
                <a:spcPct val="150000"/>
              </a:lnSpc>
            </a:pPr>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Clarity, </a:t>
            </a:r>
          </a:p>
          <a:p>
            <a:pPr>
              <a:lnSpc>
                <a:spcPct val="150000"/>
              </a:lnSpc>
            </a:pPr>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Creativity, and </a:t>
            </a:r>
          </a:p>
          <a:p>
            <a:pPr>
              <a:lnSpc>
                <a:spcPct val="150000"/>
              </a:lnSpc>
            </a:pPr>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 </a:t>
            </a:r>
          </a:p>
          <a:p>
            <a:pPr marL="0" indent="0">
              <a:lnSpc>
                <a:spcPct val="150000"/>
              </a:lnSpc>
              <a:buNone/>
            </a:pPr>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420888"/>
            <a:ext cx="3276600" cy="2329854"/>
          </a:xfrm>
          <a:prstGeom prst="rect">
            <a:avLst/>
          </a:prstGeom>
          <a:noFill/>
          <a:ln>
            <a:noFill/>
          </a:ln>
        </p:spPr>
      </p:pic>
    </p:spTree>
    <p:extLst>
      <p:ext uri="{BB962C8B-B14F-4D97-AF65-F5344CB8AC3E}">
        <p14:creationId xmlns:p14="http://schemas.microsoft.com/office/powerpoint/2010/main" val="108006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bg1"/>
                </a:solidFill>
              </a:rPr>
              <a:t>Success</a:t>
            </a:r>
          </a:p>
        </p:txBody>
      </p:sp>
      <p:sp>
        <p:nvSpPr>
          <p:cNvPr id="3" name="Text Placeholder 2"/>
          <p:cNvSpPr>
            <a:spLocks noGrp="1"/>
          </p:cNvSpPr>
          <p:nvPr>
            <p:ph type="body" idx="1"/>
          </p:nvPr>
        </p:nvSpPr>
        <p:spPr/>
        <p:txBody>
          <a:bodyPr>
            <a:normAutofit/>
          </a:bodyPr>
          <a:lstStyle/>
          <a:p>
            <a:pPr algn="ctr"/>
            <a:r>
              <a:rPr lang="en-US" sz="4400" dirty="0">
                <a:solidFill>
                  <a:schemeClr val="accent1">
                    <a:lumMod val="75000"/>
                  </a:schemeClr>
                </a:solidFill>
              </a:rPr>
              <a:t>Do you think we </a:t>
            </a:r>
            <a:r>
              <a:rPr lang="en-US" sz="4400" dirty="0" err="1">
                <a:solidFill>
                  <a:schemeClr val="accent1">
                    <a:lumMod val="75000"/>
                  </a:schemeClr>
                </a:solidFill>
              </a:rPr>
              <a:t>succeded</a:t>
            </a:r>
            <a:r>
              <a:rPr lang="en-US" sz="4400" dirty="0">
                <a:solidFill>
                  <a:schemeClr val="accent1">
                    <a:lumMod val="75000"/>
                  </a:schemeClr>
                </a:solidFill>
              </a:rPr>
              <a:t>?</a:t>
            </a:r>
          </a:p>
          <a:p>
            <a:pPr algn="ctr"/>
            <a:endParaRPr lang="en-CA" sz="4400" dirty="0"/>
          </a:p>
        </p:txBody>
      </p:sp>
      <p:pic>
        <p:nvPicPr>
          <p:cNvPr id="4" name="Picture 3"/>
          <p:cNvPicPr>
            <a:picLocks noChangeAspect="1"/>
          </p:cNvPicPr>
          <p:nvPr/>
        </p:nvPicPr>
        <p:blipFill>
          <a:blip r:embed="rId4"/>
          <a:stretch>
            <a:fillRect/>
          </a:stretch>
        </p:blipFill>
        <p:spPr>
          <a:xfrm>
            <a:off x="2197948" y="632212"/>
            <a:ext cx="4914900" cy="4914900"/>
          </a:xfrm>
          <a:prstGeom prst="rect">
            <a:avLst/>
          </a:prstGeom>
        </p:spPr>
      </p:pic>
      <p:pic>
        <p:nvPicPr>
          <p:cNvPr id="28" name="Picture 27" descr="C:\Users\GonzalA1\AppData\Local\Microsoft\Windows\Temporary Internet Files\Content.IE5\QORRA9PN\premiere-journee-en-classe-comprehension-bdf-19[1].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889" b="13777"/>
          <a:stretch/>
        </p:blipFill>
        <p:spPr bwMode="auto">
          <a:xfrm>
            <a:off x="107505" y="1196753"/>
            <a:ext cx="9001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GonzalA1\AppData\Local\Microsoft\Windows\Temporary Internet Files\Content.IE5\MIWNS6H7\Star[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323" y="3089662"/>
            <a:ext cx="1566843" cy="14669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GonzalA1\AppData\Local\Microsoft\Windows\Temporary Internet Files\Content.IE5\3XXIV14Y\good-job-smiley-emoticon[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750775"/>
            <a:ext cx="2090443" cy="1415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GonzalA1\AppData\Local\Microsoft\Windows\Temporary Internet Files\Content.IE5\3XXIV14Y\5-Free-Summer-Clipart-Illustration-Of-A-Happy-Smiling-Su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011288"/>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2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2750"/>
                            </p:stCondLst>
                            <p:childTnLst>
                              <p:par>
                                <p:cTn id="22" presetID="6" presetClass="emph" presetSubtype="0" fill="hold" nodeType="afterEffect">
                                  <p:stCondLst>
                                    <p:cond delay="0"/>
                                  </p:stCondLst>
                                  <p:childTnLst>
                                    <p:animScale>
                                      <p:cBhvr>
                                        <p:cTn id="23" dur="5000" fill="hold"/>
                                        <p:tgtEl>
                                          <p:spTgt spid="28"/>
                                        </p:tgtEl>
                                      </p:cBhvr>
                                      <p:by x="150000" y="150000"/>
                                    </p:animScale>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750" fill="hold"/>
                                        <p:tgtEl>
                                          <p:spTgt spid="29"/>
                                        </p:tgtEl>
                                      </p:cBhvr>
                                      <p:by x="150000" y="150000"/>
                                    </p:animScale>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6" presetClass="emph" presetSubtype="0" fill="hold" nodeType="withEffect">
                                  <p:stCondLst>
                                    <p:cond delay="0"/>
                                  </p:stCondLst>
                                  <p:childTnLst>
                                    <p:animScale>
                                      <p:cBhvr>
                                        <p:cTn id="35" dur="2750" fill="hold"/>
                                        <p:tgtEl>
                                          <p:spTgt spid="31"/>
                                        </p:tgtEl>
                                      </p:cBhvr>
                                      <p:by x="150000" y="150000"/>
                                    </p:animScale>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6" presetClass="emph" presetSubtype="0" fill="hold" nodeType="withEffect">
                                  <p:stCondLst>
                                    <p:cond delay="0"/>
                                  </p:stCondLst>
                                  <p:childTnLst>
                                    <p:animScale>
                                      <p:cBhvr>
                                        <p:cTn id="41" dur="2750" fill="hold"/>
                                        <p:tgtEl>
                                          <p:spTgt spid="30"/>
                                        </p:tgtEl>
                                      </p:cBhvr>
                                      <p:by x="150000" y="150000"/>
                                    </p:animScale>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8 (of 8)</a:t>
            </a:r>
          </a:p>
          <a:p>
            <a:r>
              <a:rPr lang="en-US" dirty="0"/>
              <a:t>June 10, 2024</a:t>
            </a:r>
          </a:p>
        </p:txBody>
      </p:sp>
    </p:spTree>
    <p:extLst>
      <p:ext uri="{BB962C8B-B14F-4D97-AF65-F5344CB8AC3E}">
        <p14:creationId xmlns:p14="http://schemas.microsoft.com/office/powerpoint/2010/main" val="92239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1" y="5157192"/>
            <a:ext cx="3430618"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9680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5" y="164051"/>
            <a:ext cx="3239186" cy="32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isplay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509407"/>
            <a:ext cx="3238537" cy="32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68468"/>
            <a:ext cx="3234769" cy="3234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Self-Love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858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Questions/Insights from last week</a:t>
            </a:r>
            <a:r>
              <a:rPr lang="en-US" sz="3600" dirty="0"/>
              <a:t> (7)</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364858" y="1472418"/>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6425" y="1574303"/>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813" y="1474374"/>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6364912" y="1642495"/>
            <a:ext cx="1148379" cy="868879"/>
          </a:xfrm>
          <a:prstGeom prst="rect">
            <a:avLst/>
          </a:prstGeom>
        </p:spPr>
      </p:pic>
      <p:grpSp>
        <p:nvGrpSpPr>
          <p:cNvPr id="28" name="Group 27"/>
          <p:cNvGrpSpPr/>
          <p:nvPr/>
        </p:nvGrpSpPr>
        <p:grpSpPr>
          <a:xfrm>
            <a:off x="7574002" y="1500620"/>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494754" y="3373788"/>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5886672" y="3317808"/>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335" y="330955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10829" y="310941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570" y="316927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19116" y="143347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242702" y="1742154"/>
            <a:ext cx="1061499" cy="669561"/>
          </a:xfrm>
          <a:prstGeom prst="rect">
            <a:avLst/>
          </a:prstGeom>
        </p:spPr>
      </p:pic>
      <p:grpSp>
        <p:nvGrpSpPr>
          <p:cNvPr id="38" name="Group 37"/>
          <p:cNvGrpSpPr/>
          <p:nvPr/>
        </p:nvGrpSpPr>
        <p:grpSpPr>
          <a:xfrm>
            <a:off x="456736" y="4974112"/>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bg2">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bg2">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bg2">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bg2">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bg2">
                <a:shade val="45000"/>
                <a:satMod val="135000"/>
              </a:schemeClr>
              <a:prstClr val="white"/>
            </a:duotone>
          </a:blip>
          <a:srcRect b="10852"/>
          <a:stretch/>
        </p:blipFill>
        <p:spPr>
          <a:xfrm>
            <a:off x="2599482" y="4999429"/>
            <a:ext cx="2068354" cy="989558"/>
          </a:xfrm>
          <a:prstGeom prst="rect">
            <a:avLst/>
          </a:prstGeom>
        </p:spPr>
      </p:pic>
      <p:grpSp>
        <p:nvGrpSpPr>
          <p:cNvPr id="44" name="Group 43"/>
          <p:cNvGrpSpPr/>
          <p:nvPr/>
        </p:nvGrpSpPr>
        <p:grpSpPr>
          <a:xfrm>
            <a:off x="1708516" y="4958458"/>
            <a:ext cx="827272" cy="1071501"/>
            <a:chOff x="7495448" y="1124744"/>
            <a:chExt cx="3006535" cy="3631337"/>
          </a:xfrm>
        </p:grpSpPr>
        <p:pic>
          <p:nvPicPr>
            <p:cNvPr id="45" name="Picture 44"/>
            <p:cNvPicPr>
              <a:picLocks noChangeAspect="1"/>
            </p:cNvPicPr>
            <p:nvPr/>
          </p:nvPicPr>
          <p:blipFill>
            <a:blip r:embed="rId23">
              <a:duotone>
                <a:schemeClr val="bg2">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2998" y="3172728"/>
            <a:ext cx="1222577" cy="1217238"/>
          </a:xfrm>
          <a:prstGeom prst="rect">
            <a:avLst/>
          </a:prstGeom>
        </p:spPr>
      </p:pic>
      <p:grpSp>
        <p:nvGrpSpPr>
          <p:cNvPr id="48" name="Group 47"/>
          <p:cNvGrpSpPr/>
          <p:nvPr/>
        </p:nvGrpSpPr>
        <p:grpSpPr>
          <a:xfrm>
            <a:off x="4857457" y="3139567"/>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nvGrpSpPr>
          <p:cNvPr id="51" name="Group 50"/>
          <p:cNvGrpSpPr/>
          <p:nvPr/>
        </p:nvGrpSpPr>
        <p:grpSpPr>
          <a:xfrm>
            <a:off x="4904791" y="5041075"/>
            <a:ext cx="788259" cy="988884"/>
            <a:chOff x="1115616" y="1504248"/>
            <a:chExt cx="1565072" cy="1689500"/>
          </a:xfrm>
        </p:grpSpPr>
        <p:pic>
          <p:nvPicPr>
            <p:cNvPr id="52" name="Picture 51"/>
            <p:cNvPicPr>
              <a:picLocks noChangeAspect="1"/>
            </p:cNvPicPr>
            <p:nvPr/>
          </p:nvPicPr>
          <p:blipFill>
            <a:blip r:embed="rId2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53" name="Picture 52"/>
            <p:cNvPicPr>
              <a:picLocks noChangeAspect="1"/>
            </p:cNvPicPr>
            <p:nvPr/>
          </p:nvPicPr>
          <p:blipFill>
            <a:blip r:embed="rId3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54" name="Picture 53"/>
          <p:cNvPicPr>
            <a:picLocks noChangeAspect="1"/>
          </p:cNvPicPr>
          <p:nvPr/>
        </p:nvPicPr>
        <p:blipFill rotWithShape="1">
          <a:blip r:embed="rId3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7837345" y="4873328"/>
            <a:ext cx="1005822" cy="1115659"/>
          </a:xfrm>
          <a:prstGeom prst="ellipse">
            <a:avLst/>
          </a:prstGeom>
          <a:ln>
            <a:noFill/>
          </a:ln>
          <a:effectLst>
            <a:softEdge rad="112500"/>
          </a:effectLst>
        </p:spPr>
      </p:pic>
      <p:pic>
        <p:nvPicPr>
          <p:cNvPr id="55" name="Picture 2" descr="Bohemian Line Art Design - Free image on Pixabay"/>
          <p:cNvPicPr>
            <a:picLocks noChangeAspect="1" noChangeArrowheads="1"/>
          </p:cNvPicPr>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6984" y="4825772"/>
            <a:ext cx="851212" cy="1336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cdn.artofliving.org/sites/www.artofliving.org/files/styles/inner_page_image/public/article_image/decision-making.jpg?itok=vDur5Wha"/>
          <p:cNvPicPr>
            <a:picLocks noChangeAspect="1" noChangeArrowheads="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125" y="5212968"/>
            <a:ext cx="1223441" cy="5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8</a:t>
            </a:r>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pPr lvl="0">
              <a:spcBef>
                <a:spcPts val="600"/>
              </a:spcBef>
            </a:pPr>
            <a:r>
              <a:rPr lang="en-US" dirty="0">
                <a:solidFill>
                  <a:schemeClr val="bg1">
                    <a:lumMod val="50000"/>
                  </a:schemeClr>
                </a:solidFill>
              </a:rPr>
              <a:t>Centering exercise</a:t>
            </a:r>
          </a:p>
          <a:p>
            <a:pPr lvl="0">
              <a:spcBef>
                <a:spcPts val="600"/>
              </a:spcBef>
            </a:pPr>
            <a:r>
              <a:rPr lang="en-US" dirty="0">
                <a:solidFill>
                  <a:schemeClr val="bg1">
                    <a:lumMod val="50000"/>
                  </a:schemeClr>
                </a:solidFill>
              </a:rPr>
              <a:t>Questions/Insights from last week (7)</a:t>
            </a:r>
          </a:p>
          <a:p>
            <a:r>
              <a:rPr lang="en-US" dirty="0"/>
              <a:t>Today’s intentions: </a:t>
            </a:r>
            <a:r>
              <a:rPr lang="en-CA" dirty="0"/>
              <a:t>Focus, Compassion, Clarity, Creativity</a:t>
            </a:r>
            <a:endParaRPr lang="en-US" dirty="0"/>
          </a:p>
          <a:p>
            <a:r>
              <a:rPr lang="en-US" dirty="0"/>
              <a:t>Closing Remarks from IRCC Sponsor: Heather De </a:t>
            </a:r>
            <a:r>
              <a:rPr lang="en-US" dirty="0" err="1"/>
              <a:t>Santis</a:t>
            </a:r>
            <a:endParaRPr lang="en-US" dirty="0"/>
          </a:p>
          <a:p>
            <a:r>
              <a:rPr lang="en-CA" dirty="0"/>
              <a:t>Resilience, Well-being &amp; Mindfulness</a:t>
            </a:r>
          </a:p>
          <a:p>
            <a:r>
              <a:rPr lang="en-CA" dirty="0"/>
              <a:t>Values &amp; Mindfulness</a:t>
            </a:r>
          </a:p>
          <a:p>
            <a:r>
              <a:rPr lang="en-CA" dirty="0"/>
              <a:t>Mindfulness on the spot</a:t>
            </a:r>
          </a:p>
          <a:p>
            <a:pPr lvl="0"/>
            <a:r>
              <a:rPr lang="en-CA" dirty="0"/>
              <a:t>Some books, apps &amp; other references</a:t>
            </a:r>
          </a:p>
          <a:p>
            <a:r>
              <a:rPr lang="en-CA" dirty="0"/>
              <a:t>Self-Assessment Questionnaires – </a:t>
            </a:r>
            <a:r>
              <a:rPr lang="en-CA" dirty="0">
                <a:solidFill>
                  <a:schemeClr val="accent1">
                    <a:lumMod val="75000"/>
                  </a:schemeClr>
                </a:solidFill>
              </a:rPr>
              <a:t>pre</a:t>
            </a:r>
            <a:r>
              <a:rPr lang="en-CA" dirty="0"/>
              <a:t>, </a:t>
            </a:r>
            <a:r>
              <a:rPr lang="en-CA" dirty="0">
                <a:solidFill>
                  <a:schemeClr val="accent6"/>
                </a:solidFill>
              </a:rPr>
              <a:t>post</a:t>
            </a:r>
            <a:r>
              <a:rPr lang="en-CA" dirty="0"/>
              <a:t>, </a:t>
            </a:r>
            <a:r>
              <a:rPr lang="en-CA" dirty="0">
                <a:solidFill>
                  <a:schemeClr val="accent3">
                    <a:lumMod val="75000"/>
                  </a:schemeClr>
                </a:solidFill>
              </a:rPr>
              <a:t>final</a:t>
            </a:r>
          </a:p>
          <a:p>
            <a:pPr lvl="0"/>
            <a:r>
              <a:rPr lang="en-US" dirty="0"/>
              <a:t>Farewell &amp; Reflections</a:t>
            </a:r>
          </a:p>
          <a:p>
            <a:pPr lvl="0"/>
            <a:r>
              <a:rPr lang="en-US" dirty="0"/>
              <a:t>Celebrate!</a:t>
            </a:r>
          </a:p>
        </p:txBody>
      </p:sp>
      <p:pic>
        <p:nvPicPr>
          <p:cNvPr id="6" name="Picture 5">
            <a:extLst>
              <a:ext uri="{FF2B5EF4-FFF2-40B4-BE49-F238E27FC236}">
                <a16:creationId xmlns:a16="http://schemas.microsoft.com/office/drawing/2014/main" id="{2A7477AF-CC33-F854-3257-B88986FAC32B}"/>
              </a:ext>
            </a:extLst>
          </p:cNvPr>
          <p:cNvPicPr>
            <a:picLocks noChangeAspect="1"/>
          </p:cNvPicPr>
          <p:nvPr/>
        </p:nvPicPr>
        <p:blipFill>
          <a:blip r:embed="rId3"/>
          <a:stretch>
            <a:fillRect/>
          </a:stretch>
        </p:blipFill>
        <p:spPr>
          <a:xfrm rot="267674">
            <a:off x="5753983" y="224582"/>
            <a:ext cx="2857500" cy="2047875"/>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Resilience, Well-being &amp; Mindfulness</a:t>
            </a:r>
          </a:p>
        </p:txBody>
      </p:sp>
      <p:sp>
        <p:nvSpPr>
          <p:cNvPr id="3" name="Content Placeholder 2"/>
          <p:cNvSpPr>
            <a:spLocks noGrp="1"/>
          </p:cNvSpPr>
          <p:nvPr>
            <p:ph idx="1"/>
          </p:nvPr>
        </p:nvSpPr>
        <p:spPr>
          <a:xfrm>
            <a:off x="457200" y="1600200"/>
            <a:ext cx="8229600" cy="5120010"/>
          </a:xfrm>
        </p:spPr>
        <p:txBody>
          <a:bodyPr>
            <a:normAutofit fontScale="85000" lnSpcReduction="20000"/>
          </a:bodyPr>
          <a:lstStyle/>
          <a:p>
            <a:r>
              <a:rPr lang="en-US" dirty="0"/>
              <a:t>In Brief: The Science of Resilience</a:t>
            </a:r>
          </a:p>
          <a:p>
            <a:pPr lvl="1"/>
            <a:r>
              <a:rPr lang="en-US" dirty="0"/>
              <a:t>Experience Positivity and Gratefulness</a:t>
            </a:r>
          </a:p>
          <a:p>
            <a:pPr lvl="1"/>
            <a:r>
              <a:rPr lang="en-US" dirty="0"/>
              <a:t>Manage Stress</a:t>
            </a:r>
          </a:p>
          <a:p>
            <a:pPr lvl="1"/>
            <a:r>
              <a:rPr lang="en-US" dirty="0"/>
              <a:t>Solve Problems</a:t>
            </a:r>
          </a:p>
          <a:p>
            <a:pPr lvl="1"/>
            <a:r>
              <a:rPr lang="en-US" dirty="0"/>
              <a:t>Regulate </a:t>
            </a:r>
            <a:r>
              <a:rPr lang="en-US" dirty="0" err="1"/>
              <a:t>Behaviour</a:t>
            </a:r>
            <a:endParaRPr lang="en-US" dirty="0"/>
          </a:p>
          <a:p>
            <a:pPr lvl="1"/>
            <a:r>
              <a:rPr lang="en-US" dirty="0"/>
              <a:t>Plan Ahead</a:t>
            </a:r>
            <a:br>
              <a:rPr lang="en-US" dirty="0"/>
            </a:br>
            <a:r>
              <a:rPr lang="en-US" sz="1400" dirty="0">
                <a:hlinkClick r:id="rId3"/>
              </a:rPr>
              <a:t>https://www.youtube.com/watch?v=1r8hj72bfGo</a:t>
            </a:r>
            <a:r>
              <a:rPr lang="en-US" sz="1400" dirty="0"/>
              <a:t> </a:t>
            </a:r>
            <a:br>
              <a:rPr lang="en-US" sz="1400" dirty="0"/>
            </a:br>
            <a:endParaRPr lang="en-US" sz="2000" dirty="0"/>
          </a:p>
          <a:p>
            <a:pPr>
              <a:spcAft>
                <a:spcPts val="0"/>
              </a:spcAft>
            </a:pPr>
            <a:r>
              <a:rPr lang="en-US" dirty="0">
                <a:latin typeface="Calibri" panose="020F0502020204030204" pitchFamily="34" charset="0"/>
                <a:ea typeface="Calibri" panose="020F0502020204030204" pitchFamily="34" charset="0"/>
              </a:rPr>
              <a:t>Researchers found “individuals with higher mindfulness have greater resilience, thereby increasing their life satisfaction.” They note that resilience “can be seen as an important source of subjective well-being,” and point out many ways mindfulness can promote this state of mind.</a:t>
            </a:r>
            <a:br>
              <a:rPr lang="en-US" dirty="0">
                <a:latin typeface="Calibri" panose="020F0502020204030204" pitchFamily="34" charset="0"/>
                <a:ea typeface="Calibri" panose="020F0502020204030204" pitchFamily="34" charset="0"/>
              </a:rPr>
            </a:br>
            <a:r>
              <a:rPr lang="en-US" sz="1500" u="sng" dirty="0">
                <a:solidFill>
                  <a:srgbClr val="0563C1"/>
                </a:solidFill>
                <a:latin typeface="Calibri" panose="020F0502020204030204" pitchFamily="34" charset="0"/>
                <a:ea typeface="Calibri" panose="020F0502020204030204" pitchFamily="34" charset="0"/>
                <a:hlinkClick r:id="rId4"/>
              </a:rPr>
              <a:t>https://greatergood.berkeley.edu/article/item/evidence_mounts_that_mindfulness_breeds_resilience</a:t>
            </a:r>
            <a:endParaRPr lang="en-US" sz="1500" u="sng" dirty="0">
              <a:solidFill>
                <a:srgbClr val="0563C1"/>
              </a:solidFill>
              <a:latin typeface="Calibri" panose="020F0502020204030204" pitchFamily="34" charset="0"/>
              <a:ea typeface="Calibri" panose="020F0502020204030204" pitchFamily="34" charset="0"/>
            </a:endParaRPr>
          </a:p>
        </p:txBody>
      </p:sp>
      <p:grpSp>
        <p:nvGrpSpPr>
          <p:cNvPr id="24" name="Group 23"/>
          <p:cNvGrpSpPr/>
          <p:nvPr/>
        </p:nvGrpSpPr>
        <p:grpSpPr>
          <a:xfrm>
            <a:off x="5033239" y="2372094"/>
            <a:ext cx="3781150" cy="1374789"/>
            <a:chOff x="5182185" y="5010541"/>
            <a:chExt cx="3781150" cy="1208938"/>
          </a:xfrm>
        </p:grpSpPr>
        <p:sp>
          <p:nvSpPr>
            <p:cNvPr id="10" name="Isosceles Triangle 9"/>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7985">
              <a:off x="5182185" y="5010541"/>
              <a:ext cx="3781150" cy="755430"/>
              <a:chOff x="5182185" y="5010541"/>
              <a:chExt cx="3781150" cy="755430"/>
            </a:xfrm>
          </p:grpSpPr>
          <p:sp>
            <p:nvSpPr>
              <p:cNvPr id="9" name="Rectangle 8"/>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quot; Symbol 11"/>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ross 1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ot;No&quot; Symbol 2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5"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665" y="6450956"/>
            <a:ext cx="635408" cy="538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3369" y="6542107"/>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Mindfulness On The Spot… While:</a:t>
            </a:r>
            <a:endParaRPr lang="en-US" sz="3600" dirty="0">
              <a:solidFill>
                <a:schemeClr val="accent3"/>
              </a:solidFill>
            </a:endParaRPr>
          </a:p>
        </p:txBody>
      </p:sp>
      <p:sp>
        <p:nvSpPr>
          <p:cNvPr id="3" name="Content Placeholder 2"/>
          <p:cNvSpPr>
            <a:spLocks noGrp="1"/>
          </p:cNvSpPr>
          <p:nvPr>
            <p:ph idx="1"/>
          </p:nvPr>
        </p:nvSpPr>
        <p:spPr>
          <a:xfrm>
            <a:off x="457200" y="1600201"/>
            <a:ext cx="5266928" cy="4525962"/>
          </a:xfrm>
        </p:spPr>
        <p:txBody>
          <a:bodyPr>
            <a:normAutofit lnSpcReduction="10000"/>
          </a:bodyPr>
          <a:lstStyle/>
          <a:p>
            <a:pPr>
              <a:lnSpc>
                <a:spcPct val="110000"/>
              </a:lnSpc>
              <a:spcBef>
                <a:spcPts val="600"/>
              </a:spcBef>
            </a:pPr>
            <a:r>
              <a:rPr lang="en-CA" sz="2800" dirty="0"/>
              <a:t>Breathing, with or without sighing</a:t>
            </a:r>
          </a:p>
          <a:p>
            <a:pPr>
              <a:lnSpc>
                <a:spcPct val="110000"/>
              </a:lnSpc>
              <a:spcBef>
                <a:spcPts val="600"/>
              </a:spcBef>
            </a:pPr>
            <a:r>
              <a:rPr lang="en-CA" sz="2800" dirty="0"/>
              <a:t>Joining an e-meeting</a:t>
            </a:r>
          </a:p>
          <a:p>
            <a:pPr>
              <a:lnSpc>
                <a:spcPct val="110000"/>
              </a:lnSpc>
              <a:spcBef>
                <a:spcPts val="600"/>
              </a:spcBef>
            </a:pPr>
            <a:r>
              <a:rPr lang="en-CA" sz="2800" dirty="0"/>
              <a:t>Saying “hi!”, “good morning!”, “how was your weekend?”</a:t>
            </a:r>
          </a:p>
          <a:p>
            <a:pPr>
              <a:lnSpc>
                <a:spcPct val="110000"/>
              </a:lnSpc>
              <a:spcBef>
                <a:spcPts val="600"/>
              </a:spcBef>
            </a:pPr>
            <a:r>
              <a:rPr lang="en-CA" sz="2800" dirty="0"/>
              <a:t>Walking in the present</a:t>
            </a:r>
          </a:p>
          <a:p>
            <a:pPr>
              <a:lnSpc>
                <a:spcPct val="110000"/>
              </a:lnSpc>
              <a:spcBef>
                <a:spcPts val="600"/>
              </a:spcBef>
            </a:pPr>
            <a:r>
              <a:rPr lang="en-CA" sz="2800" dirty="0"/>
              <a:t>Showering</a:t>
            </a:r>
          </a:p>
          <a:p>
            <a:pPr>
              <a:lnSpc>
                <a:spcPct val="110000"/>
              </a:lnSpc>
              <a:spcBef>
                <a:spcPts val="600"/>
              </a:spcBef>
            </a:pPr>
            <a:r>
              <a:rPr lang="en-CA" sz="2800" dirty="0"/>
              <a:t>Washing dishes</a:t>
            </a:r>
          </a:p>
          <a:p>
            <a:pPr>
              <a:lnSpc>
                <a:spcPct val="110000"/>
              </a:lnSpc>
              <a:spcBef>
                <a:spcPts val="600"/>
              </a:spcBef>
            </a:pPr>
            <a:r>
              <a:rPr lang="en-CA" sz="2800" dirty="0"/>
              <a:t>Petting your pet</a:t>
            </a:r>
          </a:p>
        </p:txBody>
      </p:sp>
      <p:sp>
        <p:nvSpPr>
          <p:cNvPr id="5" name="Rectangle 4"/>
          <p:cNvSpPr/>
          <p:nvPr/>
        </p:nvSpPr>
        <p:spPr>
          <a:xfrm>
            <a:off x="1043608" y="6126163"/>
            <a:ext cx="6408712" cy="646331"/>
          </a:xfrm>
          <a:prstGeom prst="rect">
            <a:avLst/>
          </a:prstGeom>
        </p:spPr>
        <p:txBody>
          <a:bodyPr wrap="square">
            <a:spAutoFit/>
          </a:bodyPr>
          <a:lstStyle/>
          <a:p>
            <a:r>
              <a:rPr lang="en-US" sz="1200" dirty="0">
                <a:hlinkClick r:id="rId3"/>
              </a:rPr>
              <a:t>https://www.centerforresilience.org/5-ways-to-practice-mindfulness-right-now</a:t>
            </a:r>
            <a:endParaRPr lang="en-US" sz="1200" dirty="0"/>
          </a:p>
          <a:p>
            <a:r>
              <a:rPr lang="en-US" sz="1200" dirty="0">
                <a:hlinkClick r:id="rId4"/>
              </a:rPr>
              <a:t>https://positivepsychology.com/meditation-exercises-activities/</a:t>
            </a:r>
            <a:r>
              <a:rPr lang="en-US" sz="1200" dirty="0"/>
              <a:t> </a:t>
            </a:r>
          </a:p>
          <a:p>
            <a:r>
              <a:rPr lang="en-US" sz="1200" dirty="0">
                <a:hlinkClick r:id="rId5"/>
              </a:rPr>
              <a:t>https://www.thepathway2success.com/10-mindfulness-activities-you-can-try-today/</a:t>
            </a:r>
            <a:r>
              <a:rPr lang="en-US" sz="1200" dirty="0"/>
              <a:t> </a:t>
            </a:r>
          </a:p>
        </p:txBody>
      </p:sp>
      <p:grpSp>
        <p:nvGrpSpPr>
          <p:cNvPr id="13" name="Group 12"/>
          <p:cNvGrpSpPr/>
          <p:nvPr/>
        </p:nvGrpSpPr>
        <p:grpSpPr>
          <a:xfrm>
            <a:off x="7092280" y="287514"/>
            <a:ext cx="1965985" cy="3000375"/>
            <a:chOff x="6228184" y="2055874"/>
            <a:chExt cx="1965985" cy="3000375"/>
          </a:xfrm>
        </p:grpSpPr>
        <p:pic>
          <p:nvPicPr>
            <p:cNvPr id="2050"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sp>
        <p:nvSpPr>
          <p:cNvPr id="14" name="Rectangle 13"/>
          <p:cNvSpPr/>
          <p:nvPr/>
        </p:nvSpPr>
        <p:spPr>
          <a:xfrm>
            <a:off x="5508103" y="3427849"/>
            <a:ext cx="3456384" cy="2554545"/>
          </a:xfrm>
          <a:prstGeom prst="rect">
            <a:avLst/>
          </a:prstGeom>
        </p:spPr>
        <p:txBody>
          <a:bodyPr wrap="square">
            <a:spAutoFit/>
          </a:bodyPr>
          <a:lstStyle/>
          <a:p>
            <a:pPr marL="457200" indent="-457200">
              <a:spcBef>
                <a:spcPts val="600"/>
              </a:spcBef>
              <a:buFont typeface="Arial" panose="020B0604020202020204" pitchFamily="34" charset="0"/>
              <a:buChar char="•"/>
            </a:pPr>
            <a:r>
              <a:rPr lang="en-CA" sz="2800" dirty="0"/>
              <a:t>Making the bed</a:t>
            </a:r>
          </a:p>
          <a:p>
            <a:pPr marL="457200" indent="-457200">
              <a:spcBef>
                <a:spcPts val="600"/>
              </a:spcBef>
              <a:buFont typeface="Arial" panose="020B0604020202020204" pitchFamily="34" charset="0"/>
              <a:buChar char="•"/>
            </a:pPr>
            <a:r>
              <a:rPr lang="en-CA" sz="2800" dirty="0"/>
              <a:t>Cooking</a:t>
            </a:r>
          </a:p>
          <a:p>
            <a:pPr marL="457200" indent="-457200">
              <a:spcBef>
                <a:spcPts val="600"/>
              </a:spcBef>
              <a:buFont typeface="Arial" panose="020B0604020202020204" pitchFamily="34" charset="0"/>
              <a:buChar char="•"/>
            </a:pPr>
            <a:r>
              <a:rPr lang="en-CA" sz="2800" dirty="0"/>
              <a:t>Eating</a:t>
            </a:r>
          </a:p>
          <a:p>
            <a:pPr marL="457200" indent="-457200">
              <a:spcBef>
                <a:spcPts val="600"/>
              </a:spcBef>
              <a:buFont typeface="Arial" panose="020B0604020202020204" pitchFamily="34" charset="0"/>
              <a:buChar char="•"/>
            </a:pPr>
            <a:r>
              <a:rPr lang="en-CA" sz="2800" dirty="0"/>
              <a:t>Colouring</a:t>
            </a:r>
          </a:p>
          <a:p>
            <a:pPr marL="457200" indent="-457200">
              <a:spcBef>
                <a:spcPts val="600"/>
              </a:spcBef>
              <a:buFont typeface="Arial" panose="020B0604020202020204" pitchFamily="34" charset="0"/>
              <a:buChar char="•"/>
            </a:pPr>
            <a:r>
              <a:rPr lang="en-CA" sz="2800" dirty="0"/>
              <a:t>Any other </a:t>
            </a:r>
            <a:r>
              <a:rPr lang="en-CA" sz="2800" dirty="0" err="1"/>
              <a:t>th-</a:t>
            </a:r>
            <a:r>
              <a:rPr lang="en-CA" sz="2800" b="1" i="1" dirty="0" err="1">
                <a:solidFill>
                  <a:schemeClr val="accent6">
                    <a:lumMod val="75000"/>
                  </a:schemeClr>
                </a:solidFill>
              </a:rPr>
              <a:t>ing</a:t>
            </a:r>
            <a:r>
              <a:rPr lang="en-CA" sz="2800" dirty="0"/>
              <a:t>?</a:t>
            </a:r>
          </a:p>
        </p:txBody>
      </p:sp>
    </p:spTree>
    <p:extLst>
      <p:ext uri="{BB962C8B-B14F-4D97-AF65-F5344CB8AC3E}">
        <p14:creationId xmlns:p14="http://schemas.microsoft.com/office/powerpoint/2010/main" val="90888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691543" y="0"/>
            <a:ext cx="1813068" cy="1691250"/>
          </a:xfrm>
          <a:prstGeom prst="rect">
            <a:avLst/>
          </a:prstGeom>
        </p:spPr>
      </p:pic>
      <p:sp>
        <p:nvSpPr>
          <p:cNvPr id="2" name="Title 1"/>
          <p:cNvSpPr>
            <a:spLocks noGrp="1"/>
          </p:cNvSpPr>
          <p:nvPr>
            <p:ph type="title"/>
          </p:nvPr>
        </p:nvSpPr>
        <p:spPr/>
        <p:txBody>
          <a:bodyPr anchor="t"/>
          <a:lstStyle/>
          <a:p>
            <a:r>
              <a:rPr lang="en-CA" dirty="0"/>
              <a:t>Some Book references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4"/>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5"/>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6"/>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7"/>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72" y="3106271"/>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000" y="125231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9564" y="1098915"/>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3451" y="3025163"/>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4882</TotalTime>
  <Words>2773</Words>
  <Application>Microsoft Office PowerPoint</Application>
  <PresentationFormat>On-screen Show (4:3)</PresentationFormat>
  <Paragraphs>351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Segoe Print</vt:lpstr>
      <vt:lpstr>2_Office Theme</vt:lpstr>
      <vt:lpstr>While we start, use the Annotate tool… have fun</vt:lpstr>
      <vt:lpstr>Mindful Change Leadership Development Program</vt:lpstr>
      <vt:lpstr> Welcome</vt:lpstr>
      <vt:lpstr>Mindful Self-Love Exercise – Centering</vt:lpstr>
      <vt:lpstr>Questions/Insights from last week (7)</vt:lpstr>
      <vt:lpstr>Agenda – week 8</vt:lpstr>
      <vt:lpstr>Resilience, Well-being &amp; Mindfulness</vt:lpstr>
      <vt:lpstr>Mindfulness On The Spot… While:</vt:lpstr>
      <vt:lpstr>Some Book references</vt:lpstr>
      <vt:lpstr>Some App references</vt:lpstr>
      <vt:lpstr>Values &amp; Mindfulness</vt:lpstr>
      <vt:lpstr>Convergence</vt:lpstr>
      <vt:lpstr>And other references…</vt:lpstr>
      <vt:lpstr>Self Assessment Questionnaires  – pre, post, final</vt:lpstr>
      <vt:lpstr>Prepping your Farewell</vt:lpstr>
      <vt:lpstr>to the team of volunteering facilitators </vt:lpstr>
      <vt:lpstr>Reflect about today’s exercises</vt:lpstr>
      <vt:lpstr>Mindful Change Leadership Development (MCLD)  Our Goal:</vt:lpstr>
      <vt:lpstr>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505</cp:revision>
  <cp:lastPrinted>2016-05-02T17:15:08Z</cp:lastPrinted>
  <dcterms:created xsi:type="dcterms:W3CDTF">2015-04-14T20:39:51Z</dcterms:created>
  <dcterms:modified xsi:type="dcterms:W3CDTF">2024-06-05T14:21:55Z</dcterms:modified>
</cp:coreProperties>
</file>