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5" r:id="rId4"/>
    <p:sldId id="346" r:id="rId5"/>
    <p:sldId id="278" r:id="rId6"/>
    <p:sldId id="335" r:id="rId7"/>
    <p:sldId id="338" r:id="rId8"/>
    <p:sldId id="342" r:id="rId9"/>
    <p:sldId id="339" r:id="rId10"/>
    <p:sldId id="347" r:id="rId11"/>
    <p:sldId id="322" r:id="rId12"/>
    <p:sldId id="349" r:id="rId13"/>
    <p:sldId id="340" r:id="rId14"/>
    <p:sldId id="348"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829" autoAdjust="0"/>
  </p:normalViewPr>
  <p:slideViewPr>
    <p:cSldViewPr snapToObjects="1" showGuides="1">
      <p:cViewPr varScale="1">
        <p:scale>
          <a:sx n="82" d="100"/>
          <a:sy n="82" d="100"/>
        </p:scale>
        <p:origin x="199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yli.org/take-the-railroad-to-avoid-triggers-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Slide for when</a:t>
            </a:r>
            <a:r>
              <a:rPr lang="en-CA" baseline="0" dirty="0" smtClean="0"/>
              <a:t> people wait to start the WebEx</a:t>
            </a:r>
          </a:p>
          <a:p>
            <a:endParaRPr lang="en-CA" baseline="0" dirty="0" smtClean="0"/>
          </a:p>
          <a:p>
            <a:r>
              <a:rPr lang="en-CA" baseline="0" dirty="0" smtClean="0"/>
              <a:t>REMEMBER:</a:t>
            </a:r>
          </a:p>
          <a:p>
            <a:r>
              <a:rPr lang="en-CA" baseline="0" dirty="0" smtClean="0"/>
              <a:t>Give participants the privilege to chat to “all participants” (by </a:t>
            </a:r>
            <a:r>
              <a:rPr lang="en-CA" baseline="0" dirty="0" err="1" smtClean="0"/>
              <a:t>Ctl</a:t>
            </a:r>
            <a:r>
              <a:rPr lang="en-CA" baseline="0" dirty="0" smtClean="0"/>
              <a:t>-K, checking the chat for “all participants” box)</a:t>
            </a:r>
          </a:p>
          <a:p>
            <a:r>
              <a:rPr lang="en-CA" baseline="0" dirty="0" smtClean="0"/>
              <a:t>Start the recording, and pause it while waiting for the participants to join.</a:t>
            </a:r>
          </a:p>
          <a:p>
            <a:r>
              <a:rPr lang="en-CA" baseline="0" dirty="0" smtClean="0"/>
              <a:t>Continue recording for starting the session, just before removing this slide.</a:t>
            </a:r>
          </a:p>
          <a:p>
            <a:r>
              <a:rPr lang="en-CA" baseline="0" dirty="0" smtClean="0"/>
              <a:t>Ask participants to use the check for yes and cross for no, so they warm up to the idea of interacting.</a:t>
            </a:r>
          </a:p>
          <a:p>
            <a:r>
              <a:rPr lang="en-CA" baseline="0" dirty="0" smtClean="0"/>
              <a:t>---</a:t>
            </a:r>
          </a:p>
          <a:p>
            <a:pPr defTabSz="912937">
              <a:defRPr/>
            </a:pPr>
            <a:r>
              <a:rPr lang="en-CA" b="0" dirty="0" smtClean="0"/>
              <a:t>Please, via </a:t>
            </a:r>
            <a:r>
              <a:rPr lang="en-CA" dirty="0"/>
              <a:t>the chat box, introduce yourself with </a:t>
            </a:r>
          </a:p>
          <a:p>
            <a:pPr>
              <a:buFont typeface="Arial" pitchFamily="34" charset="0"/>
              <a:buChar char="•"/>
            </a:pPr>
            <a:r>
              <a:rPr lang="en-CA" dirty="0" smtClean="0"/>
              <a:t> Name</a:t>
            </a:r>
          </a:p>
          <a:p>
            <a:pPr>
              <a:buFont typeface="Arial" pitchFamily="34" charset="0"/>
              <a:buChar char="•"/>
            </a:pPr>
            <a:r>
              <a:rPr lang="en-CA" dirty="0" smtClean="0"/>
              <a:t> Department or Agency</a:t>
            </a:r>
          </a:p>
          <a:p>
            <a:pPr>
              <a:buFont typeface="Arial" pitchFamily="34" charset="0"/>
              <a:buChar char="•"/>
            </a:pPr>
            <a:r>
              <a:rPr lang="en-CA" baseline="0" dirty="0" smtClean="0"/>
              <a:t> Where you’re located</a:t>
            </a:r>
            <a:endParaRPr lang="en-CA" dirty="0" smtClean="0"/>
          </a:p>
          <a:p>
            <a:pPr defTabSz="912937">
              <a:buFont typeface="Arial" pitchFamily="34" charset="0"/>
              <a:buChar char="•"/>
              <a:defRPr/>
            </a:pPr>
            <a:r>
              <a:rPr lang="en-CA" baseline="0" dirty="0" smtClean="0"/>
              <a:t> Your expectations for this session</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CA" dirty="0" smtClean="0"/>
              <a:t>Think about it for a minute and come up with real examples on when this technique could have been used for good.</a:t>
            </a:r>
          </a:p>
          <a:p>
            <a:pPr>
              <a:buNone/>
            </a:pPr>
            <a:r>
              <a:rPr lang="en-CA" dirty="0" smtClean="0"/>
              <a:t>Come up</a:t>
            </a:r>
            <a:r>
              <a:rPr lang="en-CA" baseline="0" dirty="0" smtClean="0"/>
              <a:t> with real examples</a:t>
            </a:r>
            <a:endParaRPr lang="en-US"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here, you can consult the technique for the Siberian North Rail Road practice: </a:t>
            </a:r>
            <a:r>
              <a:rPr lang="en-US" dirty="0" smtClean="0">
                <a:hlinkClick r:id="rId3"/>
              </a:rPr>
              <a:t>https://siyli.org/take-the-railroad-to-avoid-triggers-2/</a:t>
            </a:r>
            <a:r>
              <a:rPr lang="en-US" dirty="0" smtClean="0"/>
              <a:t> </a:t>
            </a:r>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177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Day 17/21 -</a:t>
            </a:r>
            <a:r>
              <a:rPr lang="en-CA" baseline="0" dirty="0" smtClean="0"/>
              <a:t> </a:t>
            </a:r>
            <a:r>
              <a:rPr lang="en-CA" dirty="0" smtClean="0"/>
              <a:t>https://gcconnex.gc.ca/blog/view/14813318/day-1721-days-challenge-kindspring-make-a-mindful-phone-call</a:t>
            </a:r>
          </a:p>
          <a:p>
            <a:r>
              <a:rPr lang="en-CA" dirty="0" smtClean="0"/>
              <a:t>Day 15/21 -</a:t>
            </a:r>
            <a:r>
              <a:rPr lang="en-CA" baseline="0" dirty="0" smtClean="0"/>
              <a:t> </a:t>
            </a:r>
            <a:r>
              <a:rPr lang="en-CA" dirty="0" smtClean="0"/>
              <a:t>http://gcconnex.gc.ca/blog/view/14746376/day-1521-days-challenge-kindspring-practice-digital-mindfulness</a:t>
            </a:r>
          </a:p>
          <a:p>
            <a:r>
              <a:rPr lang="en-CA" dirty="0" smtClean="0"/>
              <a:t>Day 9/21</a:t>
            </a:r>
            <a:r>
              <a:rPr lang="en-CA" baseline="0" dirty="0" smtClean="0"/>
              <a:t> - </a:t>
            </a:r>
            <a:r>
              <a:rPr lang="en-CA" dirty="0" smtClean="0"/>
              <a:t>http://gcconnex.gc.ca/blog/view/14587328/day-921-days-challenge-kindspring-practice-mindful-emailing</a:t>
            </a:r>
          </a:p>
          <a:p>
            <a:r>
              <a:rPr lang="en-CA" dirty="0" smtClean="0"/>
              <a:t>Mindful e-mail - https://siyli.org/multitasking/</a:t>
            </a:r>
          </a:p>
          <a:p>
            <a:r>
              <a:rPr lang="en-CA" dirty="0" smtClean="0"/>
              <a:t>Monkey &amp; Panda - https://www.youtube.com/watch?v=8FBIe9iFJ_U</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23200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From</a:t>
            </a:r>
            <a:r>
              <a:rPr lang="fr-CA" sz="1400" dirty="0" smtClean="0"/>
              <a:t>: https://centerformsc.org/practice-msc/guided-meditations-and-exercises/</a:t>
            </a:r>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smtClean="0"/>
              <a:t>* Self-compassion</a:t>
            </a:r>
            <a:r>
              <a:rPr lang="fr-CA" sz="1400" baseline="0" dirty="0" smtClean="0"/>
              <a:t> </a:t>
            </a:r>
            <a:r>
              <a:rPr lang="fr-CA" sz="1400" baseline="0" dirty="0" err="1" smtClean="0"/>
              <a:t>brea</a:t>
            </a:r>
            <a:r>
              <a:rPr lang="fr-CA" sz="1400" baseline="0" dirty="0" smtClean="0"/>
              <a:t>, 5 </a:t>
            </a:r>
            <a:r>
              <a:rPr lang="fr-CA" sz="1400" baseline="0" dirty="0" err="1" smtClean="0"/>
              <a:t>mins</a:t>
            </a:r>
            <a:r>
              <a:rPr lang="fr-CA" sz="1400" baseline="0" dirty="0" smtClean="0"/>
              <a:t>: </a:t>
            </a:r>
            <a:r>
              <a:rPr lang="fr-CA" sz="1400" dirty="0" smtClean="0"/>
              <a:t>https://self-compassion.org/wp-content/uploads/2020/08/self-compassion.break__01-cleanedbydan.mp3</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I’ll</a:t>
            </a:r>
            <a:r>
              <a:rPr lang="fr-CA" sz="1400" dirty="0" smtClean="0"/>
              <a:t> guide us </a:t>
            </a:r>
            <a:r>
              <a:rPr lang="fr-CA" sz="1400" dirty="0" err="1" smtClean="0"/>
              <a:t>doing</a:t>
            </a:r>
            <a:r>
              <a:rPr lang="fr-CA" sz="1400" dirty="0" smtClean="0"/>
              <a:t> a </a:t>
            </a:r>
            <a:r>
              <a:rPr lang="fr-CA" sz="1400" dirty="0" err="1" smtClean="0"/>
              <a:t>similar</a:t>
            </a:r>
            <a:r>
              <a:rPr lang="fr-CA" sz="1400" dirty="0" smtClean="0"/>
              <a:t>/</a:t>
            </a:r>
            <a:r>
              <a:rPr lang="fr-CA" sz="1400" dirty="0" err="1" smtClean="0"/>
              <a:t>shorter</a:t>
            </a:r>
            <a:r>
              <a:rPr lang="fr-CA" sz="1400" baseline="0" dirty="0" smtClean="0"/>
              <a:t> </a:t>
            </a:r>
            <a:r>
              <a:rPr lang="fr-CA" sz="1400" dirty="0" err="1" smtClean="0"/>
              <a:t>loving-kindness</a:t>
            </a:r>
            <a:r>
              <a:rPr lang="fr-CA" sz="1400" baseline="0" dirty="0" smtClean="0"/>
              <a:t> </a:t>
            </a:r>
            <a:r>
              <a:rPr lang="fr-CA" sz="1400" baseline="0" dirty="0" err="1" smtClean="0"/>
              <a:t>meditation</a:t>
            </a: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en-US"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en-US" sz="1400" dirty="0" smtClean="0"/>
              <a:t>Time required – 20 minutes</a:t>
            </a:r>
          </a:p>
          <a:p>
            <a:pPr>
              <a:spcBef>
                <a:spcPts val="599"/>
              </a:spcBef>
              <a:spcAft>
                <a:spcPts val="300"/>
              </a:spcAft>
            </a:pPr>
            <a:r>
              <a:rPr lang="en-US" sz="1300" dirty="0" smtClean="0"/>
              <a:t>http://self-compassion.org/wp-content/uploads/meditations/LKM.self-compassion.MP3</a:t>
            </a:r>
          </a:p>
          <a:p>
            <a:pPr>
              <a:spcBef>
                <a:spcPts val="599"/>
              </a:spcBef>
              <a:spcAft>
                <a:spcPts val="300"/>
              </a:spcAft>
            </a:pPr>
            <a:endParaRPr lang="en-US" sz="1300" dirty="0" smtClean="0"/>
          </a:p>
          <a:p>
            <a:pPr>
              <a:spcBef>
                <a:spcPts val="599"/>
              </a:spcBef>
              <a:spcAft>
                <a:spcPts val="300"/>
              </a:spcAft>
            </a:pPr>
            <a:r>
              <a:rPr lang="en-US" sz="1300" dirty="0" smtClean="0"/>
              <a:t>Iterations</a:t>
            </a:r>
            <a:r>
              <a:rPr lang="en-US" sz="1300" dirty="0"/>
              <a:t>, as follow…</a:t>
            </a:r>
          </a:p>
          <a:p>
            <a:pPr marL="285293" indent="-285293">
              <a:spcBef>
                <a:spcPts val="599"/>
              </a:spcBef>
              <a:spcAft>
                <a:spcPts val="300"/>
              </a:spcAft>
              <a:buFont typeface="Arial" panose="020B0604020202020204" pitchFamily="34" charset="0"/>
              <a:buChar char="•"/>
            </a:pPr>
            <a:r>
              <a:rPr lang="fr-CA" sz="1300" baseline="0" dirty="0" err="1" smtClean="0"/>
              <a:t>Think</a:t>
            </a:r>
            <a:r>
              <a:rPr lang="fr-CA" sz="1300" baseline="0" dirty="0" smtClean="0"/>
              <a:t> of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hooked</a:t>
            </a:r>
            <a:r>
              <a:rPr lang="fr-CA" sz="1300" baseline="0" dirty="0" smtClean="0"/>
              <a:t> </a:t>
            </a:r>
            <a:r>
              <a:rPr lang="fr-CA" sz="1300" baseline="0" dirty="0" err="1" smtClean="0"/>
              <a:t>you</a:t>
            </a:r>
            <a:r>
              <a:rPr lang="fr-CA" sz="1300" baseline="0" dirty="0" smtClean="0"/>
              <a:t>, </a:t>
            </a:r>
            <a:r>
              <a:rPr lang="fr-CA" sz="1300" baseline="0" dirty="0" err="1" smtClean="0"/>
              <a:t>something</a:t>
            </a:r>
            <a:r>
              <a:rPr lang="fr-CA" sz="1300" baseline="0" dirty="0" smtClean="0"/>
              <a:t> </a:t>
            </a:r>
            <a:r>
              <a:rPr lang="fr-CA" sz="1300" baseline="0" dirty="0" err="1" smtClean="0"/>
              <a:t>that</a:t>
            </a:r>
            <a:r>
              <a:rPr lang="fr-CA" sz="1300" baseline="0" dirty="0" smtClean="0"/>
              <a:t> </a:t>
            </a:r>
            <a:r>
              <a:rPr lang="fr-CA" sz="1300" baseline="0" dirty="0" err="1" smtClean="0"/>
              <a:t>you</a:t>
            </a:r>
            <a:r>
              <a:rPr lang="fr-CA" sz="1300" baseline="0" dirty="0" smtClean="0"/>
              <a:t> </a:t>
            </a:r>
            <a:r>
              <a:rPr lang="fr-CA" sz="1300" baseline="0" dirty="0" err="1" smtClean="0"/>
              <a:t>keep</a:t>
            </a:r>
            <a:r>
              <a:rPr lang="fr-CA" sz="1300" baseline="0" dirty="0" smtClean="0"/>
              <a:t> </a:t>
            </a:r>
            <a:r>
              <a:rPr lang="fr-CA" sz="1300" baseline="0" dirty="0" err="1" smtClean="0"/>
              <a:t>repeating</a:t>
            </a:r>
            <a:r>
              <a:rPr lang="fr-CA" sz="1300" baseline="0" dirty="0" smtClean="0"/>
              <a:t> </a:t>
            </a:r>
            <a:r>
              <a:rPr lang="fr-CA" sz="1300" baseline="0" dirty="0" err="1" smtClean="0"/>
              <a:t>yourself</a:t>
            </a:r>
            <a:r>
              <a:rPr lang="fr-CA" sz="1300" baseline="0" dirty="0" smtClean="0"/>
              <a:t> in </a:t>
            </a:r>
            <a:r>
              <a:rPr lang="fr-CA" sz="1300" baseline="0" dirty="0" err="1" smtClean="0"/>
              <a:t>your</a:t>
            </a:r>
            <a:r>
              <a:rPr lang="fr-CA" sz="1300" baseline="0" dirty="0" smtClean="0"/>
              <a:t> </a:t>
            </a:r>
            <a:r>
              <a:rPr lang="fr-CA" sz="1300" baseline="0" dirty="0" err="1" smtClean="0"/>
              <a:t>mind</a:t>
            </a:r>
            <a:r>
              <a:rPr lang="fr-CA" sz="1300" baseline="0" dirty="0" smtClean="0"/>
              <a:t>, </a:t>
            </a:r>
            <a:r>
              <a:rPr lang="fr-CA" sz="1300" baseline="0" dirty="0" err="1" smtClean="0"/>
              <a:t>ideally</a:t>
            </a:r>
            <a:r>
              <a:rPr lang="fr-CA" sz="1300" baseline="0" dirty="0" smtClean="0"/>
              <a:t> </a:t>
            </a:r>
            <a:r>
              <a:rPr lang="fr-CA" sz="1300" baseline="0" dirty="0" err="1" smtClean="0"/>
              <a:t>something</a:t>
            </a:r>
            <a:r>
              <a:rPr lang="fr-CA" sz="1300" baseline="0" dirty="0" smtClean="0"/>
              <a:t> light… </a:t>
            </a:r>
            <a:endParaRPr lang="en-US" sz="1300" baseline="0" dirty="0" smtClean="0"/>
          </a:p>
          <a:p>
            <a:pPr marL="285293" marR="0"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smtClean="0"/>
              <a:t>Remember, </a:t>
            </a:r>
            <a:r>
              <a:rPr lang="en-US" sz="1300" dirty="0" smtClean="0"/>
              <a:t>We all are in</a:t>
            </a:r>
            <a:r>
              <a:rPr lang="en-US" sz="1300" baseline="0" dirty="0" smtClean="0"/>
              <a:t> the same boat</a:t>
            </a:r>
          </a:p>
          <a:p>
            <a:pPr marL="742950" lvl="1" indent="-285750">
              <a:spcBef>
                <a:spcPts val="600"/>
              </a:spcBef>
              <a:buFont typeface="Arial" panose="020B0604020202020204" pitchFamily="34" charset="0"/>
              <a:buChar char="•"/>
            </a:pPr>
            <a:r>
              <a:rPr lang="en-US" sz="1700" dirty="0" smtClean="0"/>
              <a:t>My I</a:t>
            </a:r>
            <a:r>
              <a:rPr lang="en-US" sz="1700" baseline="0" dirty="0" smtClean="0"/>
              <a:t> (we all)</a:t>
            </a:r>
            <a:r>
              <a:rPr lang="en-US" sz="1700" dirty="0" smtClean="0"/>
              <a:t> be safe</a:t>
            </a:r>
          </a:p>
          <a:p>
            <a:pPr marL="742950" lvl="1" indent="-285750">
              <a:spcBef>
                <a:spcPts val="600"/>
              </a:spcBef>
              <a:buFont typeface="Arial" panose="020B0604020202020204" pitchFamily="34" charset="0"/>
              <a:buChar char="•"/>
            </a:pPr>
            <a:r>
              <a:rPr lang="en-US" sz="1700" dirty="0" smtClean="0"/>
              <a:t>May I (we all) be peaceful</a:t>
            </a:r>
          </a:p>
          <a:p>
            <a:pPr marL="742950" lvl="1" indent="-285750">
              <a:spcBef>
                <a:spcPts val="600"/>
              </a:spcBef>
              <a:buFont typeface="Arial" panose="020B0604020202020204" pitchFamily="34" charset="0"/>
              <a:buChar char="•"/>
            </a:pPr>
            <a:r>
              <a:rPr lang="en-US" sz="1700" dirty="0" smtClean="0"/>
              <a:t>May I (we) be kind to myself (ourselves)</a:t>
            </a:r>
          </a:p>
          <a:p>
            <a:pPr marL="742950" lvl="1" indent="-285750">
              <a:spcBef>
                <a:spcPts val="600"/>
              </a:spcBef>
              <a:buFont typeface="Arial" panose="020B0604020202020204" pitchFamily="34" charset="0"/>
              <a:buChar char="•"/>
            </a:pPr>
            <a:r>
              <a:rPr lang="en-US" sz="1700" dirty="0" smtClean="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3518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Take</a:t>
            </a:r>
            <a:r>
              <a:rPr lang="fr-CA" dirty="0" smtClean="0"/>
              <a:t> the </a:t>
            </a:r>
            <a:r>
              <a:rPr lang="fr-CA" dirty="0" err="1" smtClean="0"/>
              <a:t>next</a:t>
            </a:r>
            <a:r>
              <a:rPr lang="fr-CA" dirty="0" smtClean="0"/>
              <a:t> few minutes to </a:t>
            </a:r>
            <a:r>
              <a:rPr lang="fr-CA" dirty="0" err="1" smtClean="0"/>
              <a:t>debrief</a:t>
            </a:r>
            <a:r>
              <a:rPr lang="fr-CA" dirty="0" smtClean="0"/>
              <a:t> in </a:t>
            </a:r>
            <a:r>
              <a:rPr lang="fr-CA" dirty="0" err="1" smtClean="0"/>
              <a:t>small</a:t>
            </a:r>
            <a:r>
              <a:rPr lang="fr-CA" dirty="0" smtClean="0"/>
              <a:t> groups</a:t>
            </a:r>
            <a:r>
              <a:rPr lang="fr-CA" baseline="0" dirty="0" smtClean="0"/>
              <a:t> (of 4). As in </a:t>
            </a:r>
            <a:r>
              <a:rPr lang="fr-CA" baseline="0" dirty="0" err="1" smtClean="0"/>
              <a:t>previous</a:t>
            </a:r>
            <a:r>
              <a:rPr lang="fr-CA" baseline="0" dirty="0" smtClean="0"/>
              <a:t> </a:t>
            </a:r>
            <a:r>
              <a:rPr lang="fr-CA" baseline="0" dirty="0" err="1" smtClean="0"/>
              <a:t>weeks</a:t>
            </a:r>
            <a:r>
              <a:rPr lang="fr-CA" baseline="0" dirty="0" smtClean="0"/>
              <a:t>, </a:t>
            </a:r>
            <a:r>
              <a:rPr lang="fr-CA" baseline="0" dirty="0" err="1" smtClean="0"/>
              <a:t>when</a:t>
            </a:r>
            <a:r>
              <a:rPr lang="fr-CA" baseline="0" dirty="0" smtClean="0"/>
              <a:t> </a:t>
            </a:r>
            <a:r>
              <a:rPr lang="fr-CA" baseline="0" dirty="0" err="1" smtClean="0"/>
              <a:t>you’re</a:t>
            </a:r>
            <a:r>
              <a:rPr lang="fr-CA" baseline="0" dirty="0" smtClean="0"/>
              <a:t> </a:t>
            </a:r>
            <a:r>
              <a:rPr lang="fr-CA" baseline="0" dirty="0" err="1" smtClean="0"/>
              <a:t>done</a:t>
            </a:r>
            <a:r>
              <a:rPr lang="fr-CA" baseline="0" dirty="0" smtClean="0"/>
              <a:t> </a:t>
            </a:r>
            <a:r>
              <a:rPr lang="fr-CA" baseline="0" dirty="0" err="1" smtClean="0"/>
              <a:t>just</a:t>
            </a:r>
            <a:r>
              <a:rPr lang="fr-CA" baseline="0" dirty="0" smtClean="0"/>
              <a:t> </a:t>
            </a:r>
            <a:r>
              <a:rPr lang="fr-CA" baseline="0" dirty="0" err="1" smtClean="0"/>
              <a:t>leave</a:t>
            </a:r>
            <a:r>
              <a:rPr lang="fr-CA" baseline="0" dirty="0" smtClean="0"/>
              <a:t> the session.</a:t>
            </a:r>
          </a:p>
          <a:p>
            <a:endParaRPr lang="fr-CA" baseline="0" dirty="0" smtClean="0"/>
          </a:p>
          <a:p>
            <a:r>
              <a:rPr lang="fr-CA" baseline="0" dirty="0" err="1" smtClean="0"/>
              <a:t>Feel</a:t>
            </a:r>
            <a:r>
              <a:rPr lang="fr-CA" baseline="0" dirty="0" smtClean="0"/>
              <a:t> free to </a:t>
            </a:r>
            <a:r>
              <a:rPr lang="fr-CA" baseline="0" dirty="0" err="1" smtClean="0"/>
              <a:t>share</a:t>
            </a:r>
            <a:r>
              <a:rPr lang="fr-CA" baseline="0" dirty="0" smtClean="0"/>
              <a:t>:</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had</a:t>
            </a:r>
            <a:r>
              <a:rPr lang="fr-CA" baseline="0" dirty="0" smtClean="0"/>
              <a:t> a hard time </a:t>
            </a:r>
            <a:r>
              <a:rPr lang="fr-CA" baseline="0" dirty="0" err="1" smtClean="0"/>
              <a:t>with</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reailzing</a:t>
            </a:r>
            <a:endParaRPr lang="fr-CA" baseline="0" dirty="0" smtClean="0"/>
          </a:p>
          <a:p>
            <a:pPr marL="171450" indent="-171450">
              <a:buFont typeface="Arial" panose="020B0604020202020204" pitchFamily="34" charset="0"/>
              <a:buChar char="•"/>
            </a:pPr>
            <a:r>
              <a:rPr lang="fr-CA" baseline="0" dirty="0" smtClean="0"/>
              <a:t>An intention </a:t>
            </a:r>
            <a:r>
              <a:rPr lang="fr-CA" baseline="0" dirty="0" err="1" smtClean="0"/>
              <a:t>you</a:t>
            </a:r>
            <a:r>
              <a:rPr lang="fr-CA" baseline="0" dirty="0" smtClean="0"/>
              <a:t> have for the </a:t>
            </a:r>
            <a:r>
              <a:rPr lang="fr-CA" baseline="0" dirty="0" err="1" smtClean="0"/>
              <a:t>week</a:t>
            </a:r>
            <a:endParaRPr lang="fr-CA" baseline="0" dirty="0" smtClean="0"/>
          </a:p>
          <a:p>
            <a:pPr marL="171450" indent="-171450">
              <a:buFont typeface="Arial" panose="020B0604020202020204" pitchFamily="34" charset="0"/>
              <a:buChar char="•"/>
            </a:pPr>
            <a:r>
              <a:rPr lang="fr-CA" baseline="0" smtClean="0"/>
              <a:t>etc</a:t>
            </a:r>
            <a:endParaRPr lang="fr-CA" baseline="0" dirty="0" smtClean="0"/>
          </a:p>
          <a:p>
            <a:endParaRPr lang="fr-CA" baseline="0" dirty="0" smtClean="0"/>
          </a:p>
          <a:p>
            <a:r>
              <a:rPr lang="fr-CA" baseline="0" dirty="0" smtClean="0"/>
              <a:t>I </a:t>
            </a:r>
            <a:r>
              <a:rPr lang="fr-CA" baseline="0" dirty="0" err="1" smtClean="0"/>
              <a:t>wish</a:t>
            </a:r>
            <a:r>
              <a:rPr lang="fr-CA" baseline="0" dirty="0" smtClean="0"/>
              <a:t> </a:t>
            </a:r>
            <a:r>
              <a:rPr lang="fr-CA" baseline="0" dirty="0" err="1" smtClean="0"/>
              <a:t>you</a:t>
            </a:r>
            <a:r>
              <a:rPr lang="fr-CA" baseline="0" dirty="0" smtClean="0"/>
              <a:t> </a:t>
            </a:r>
            <a:r>
              <a:rPr lang="fr-CA" baseline="0" dirty="0" err="1" smtClean="0"/>
              <a:t>happiness</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p>
          <a:p>
            <a:endParaRPr lang="en-CA" baseline="0" dirty="0" smtClean="0"/>
          </a:p>
          <a:p>
            <a:r>
              <a:rPr lang="en-CA" dirty="0" smtClean="0"/>
              <a:t>Time required: 2 minutes</a:t>
            </a:r>
          </a:p>
          <a:p>
            <a:r>
              <a:rPr lang="en-CA" dirty="0" smtClean="0"/>
              <a:t>The trick is to shift from “doing” to “being”</a:t>
            </a:r>
          </a:p>
          <a:p>
            <a:r>
              <a:rPr lang="en-CA" dirty="0" smtClean="0"/>
              <a:t>Let’s start by doing the following...</a:t>
            </a:r>
          </a:p>
          <a:p>
            <a:pPr lvl="1"/>
            <a:r>
              <a:rPr lang="en-CA" dirty="0" smtClean="0"/>
              <a:t>Sit with a straight position, as 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Plenary</a:t>
            </a:r>
            <a:r>
              <a:rPr lang="fr-CA" dirty="0" smtClean="0"/>
              <a:t>:</a:t>
            </a:r>
            <a:r>
              <a:rPr lang="fr-CA" baseline="0" dirty="0" smtClean="0"/>
              <a:t> </a:t>
            </a:r>
            <a:r>
              <a:rPr lang="en-US" dirty="0" smtClean="0"/>
              <a:t>Open mic to have your comments, challenges, surprises… particularly would</a:t>
            </a:r>
            <a:r>
              <a:rPr lang="en-US" baseline="0" dirty="0" smtClean="0"/>
              <a:t> like to hear from someone who hasn’t spoke</a:t>
            </a:r>
            <a:endParaRPr lang="en-US" dirty="0" smtClean="0"/>
          </a:p>
          <a:p>
            <a:endParaRPr lang="en-US" dirty="0" smtClean="0"/>
          </a:p>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a:t>
            </a:r>
            <a:r>
              <a:rPr lang="fr-CA" baseline="0" dirty="0" smtClean="0"/>
              <a:t>… </a:t>
            </a:r>
            <a:r>
              <a:rPr lang="fr-CA" baseline="0" dirty="0" err="1" smtClean="0"/>
              <a:t>be</a:t>
            </a:r>
            <a:r>
              <a:rPr lang="fr-CA" baseline="0" dirty="0" smtClean="0"/>
              <a:t> </a:t>
            </a:r>
            <a:r>
              <a:rPr lang="fr-CA" baseline="0" dirty="0" err="1" smtClean="0"/>
              <a:t>mindful</a:t>
            </a:r>
            <a:r>
              <a:rPr lang="fr-CA" baseline="0" dirty="0" smtClean="0"/>
              <a:t> about the time,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10 </a:t>
            </a:r>
            <a:r>
              <a:rPr lang="fr-CA" baseline="0" dirty="0" err="1" smtClean="0"/>
              <a:t>mins</a:t>
            </a:r>
            <a:r>
              <a:rPr lang="fr-CA" baseline="0" dirty="0" smtClean="0"/>
              <a:t>.</a:t>
            </a:r>
          </a:p>
          <a:p>
            <a:endParaRPr lang="fr-CA" baseline="0" dirty="0" smtClean="0"/>
          </a:p>
          <a:p>
            <a:endParaRPr lang="en-CA" dirty="0" smtClean="0"/>
          </a:p>
          <a:p>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http://www.edbatista.com/2010/03/scarf.html</a:t>
            </a:r>
          </a:p>
          <a:p>
            <a:endParaRPr lang="en-CA" dirty="0" smtClean="0"/>
          </a:p>
          <a:p>
            <a:r>
              <a:rPr lang="en-CA" dirty="0" smtClean="0"/>
              <a:t>https://www.psychologyafrica.com/2013/05/when-leaders-use-their-brain/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1256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Have a minute to think and reflect about a situation</a:t>
            </a:r>
            <a:r>
              <a:rPr lang="en-CA" baseline="0" dirty="0" smtClean="0"/>
              <a:t> when we chose one or the other, </a:t>
            </a:r>
            <a:r>
              <a:rPr lang="en-CA" b="1" baseline="0" dirty="0" smtClean="0"/>
              <a:t>Threat or Reward response</a:t>
            </a:r>
            <a:endParaRPr lang="en-CA" b="1" dirty="0" smtClean="0"/>
          </a:p>
          <a:p>
            <a:endParaRPr lang="en-CA" dirty="0" smtClean="0"/>
          </a:p>
          <a:p>
            <a:r>
              <a:rPr lang="en-CA" dirty="0" smtClean="0"/>
              <a:t>http</a:t>
            </a:r>
            <a:r>
              <a:rPr lang="en-CA" dirty="0" smtClean="0"/>
              <a:t>://www.edbatista.com/2010/03/scarf.html</a:t>
            </a:r>
          </a:p>
          <a:p>
            <a:endParaRPr lang="en-CA" dirty="0" smtClean="0"/>
          </a:p>
          <a:p>
            <a:r>
              <a:rPr lang="en-CA" dirty="0" smtClean="0"/>
              <a:t>https://www.psychologyafrica.com/2013/05/when-leaders-use-their-brain/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828972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2021-05-25</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2021-05-25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2021-05-25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2021-05-25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2021-05-25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2021-05-25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2021-05-25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2021-05-25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2021-05-25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2021-05-25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2021-05-25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2021-05-25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hyperlink" Target="https://siyli.org/multitasking/" TargetMode="External"/><Relationship Id="rId13" Type="http://schemas.openxmlformats.org/officeDocument/2006/relationships/image" Target="../media/image36.jpg"/><Relationship Id="rId3" Type="http://schemas.openxmlformats.org/officeDocument/2006/relationships/image" Target="../media/image32.png"/><Relationship Id="rId7" Type="http://schemas.openxmlformats.org/officeDocument/2006/relationships/hyperlink" Target="http://gcconnex.gc.ca/blog/view/14587328/day-921-days-challenge-kindspring-practice-mindful-emailing" TargetMode="External"/><Relationship Id="rId12" Type="http://schemas.openxmlformats.org/officeDocument/2006/relationships/image" Target="../media/image35.jpg"/><Relationship Id="rId2" Type="http://schemas.openxmlformats.org/officeDocument/2006/relationships/notesSlide" Target="../notesSlides/notesSlide11.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gcconnex.gc.ca/blog/view/14746376/day-1521-days-challenge-kindspring-practice-digital-mindfulness" TargetMode="External"/><Relationship Id="rId11" Type="http://schemas.openxmlformats.org/officeDocument/2006/relationships/image" Target="../media/image34.png"/><Relationship Id="rId5" Type="http://schemas.openxmlformats.org/officeDocument/2006/relationships/hyperlink" Target="https://gcconnex.gc.ca/blog/view/14813318/day-1721-days-challenge-kindspring-make-a-mindful-phone-call" TargetMode="External"/><Relationship Id="rId15" Type="http://schemas.openxmlformats.org/officeDocument/2006/relationships/image" Target="../media/image38.jpg"/><Relationship Id="rId10" Type="http://schemas.openxmlformats.org/officeDocument/2006/relationships/image" Target="../media/image17.png"/><Relationship Id="rId4" Type="http://schemas.openxmlformats.org/officeDocument/2006/relationships/image" Target="../media/image33.jpg"/><Relationship Id="rId9" Type="http://schemas.openxmlformats.org/officeDocument/2006/relationships/hyperlink" Target="https://www.youtube.com/watch?v=8FBIe9iFJ_U" TargetMode="External"/><Relationship Id="rId14" Type="http://schemas.openxmlformats.org/officeDocument/2006/relationships/image" Target="../media/image3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0.jpeg"/><Relationship Id="rId4" Type="http://schemas.openxmlformats.org/officeDocument/2006/relationships/hyperlink" Target="https://self-compassion.org/wp-content/uploads/2020/08/self-compassion.break__01-cleanedbydan.mp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oundcloud.com/mindfullivingcoach/self-compassion-meditation" TargetMode="External"/><Relationship Id="rId3" Type="http://schemas.openxmlformats.org/officeDocument/2006/relationships/image" Target="../media/image41.jpeg"/><Relationship Id="rId7" Type="http://schemas.openxmlformats.org/officeDocument/2006/relationships/hyperlink" Target="https://soundcloud.com/user-640851605/self-compassion-giving-and-receiving-meditation-10-minu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oundcloud.com/breathworks-mindfulness/mindfulness-for-women-track-5-self-compassion-meditation" TargetMode="External"/><Relationship Id="rId11" Type="http://schemas.openxmlformats.org/officeDocument/2006/relationships/image" Target="../media/image42.jpeg"/><Relationship Id="rId5" Type="http://schemas.openxmlformats.org/officeDocument/2006/relationships/hyperlink" Target="https://soundcloud.com/dharma-gus/15-min-body-scan-augusta-mbsr" TargetMode="External"/><Relationship Id="rId10" Type="http://schemas.openxmlformats.org/officeDocument/2006/relationships/hyperlink" Target="http://self-compassion.org/wp-content/uploads/meditations/LKM.self-compassion.MP3" TargetMode="External"/><Relationship Id="rId4" Type="http://schemas.openxmlformats.org/officeDocument/2006/relationships/hyperlink" Target="https://www.rightlifeproject.com/meditate" TargetMode="External"/><Relationship Id="rId9" Type="http://schemas.openxmlformats.org/officeDocument/2006/relationships/hyperlink" Target="https://soundcloud.com/awakeningcompassion/awakening-compassion-class-4"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1.png"/><Relationship Id="rId10" Type="http://schemas.openxmlformats.org/officeDocument/2006/relationships/image" Target="../media/image19.png"/><Relationship Id="rId4" Type="http://schemas.openxmlformats.org/officeDocument/2006/relationships/image" Target="../media/image30.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3" Type="http://schemas.openxmlformats.org/officeDocument/2006/relationships/image" Target="../media/image19.png"/><Relationship Id="rId3" Type="http://schemas.openxmlformats.org/officeDocument/2006/relationships/image" Target="../media/image11.jpeg"/><Relationship Id="rId7" Type="http://schemas.openxmlformats.org/officeDocument/2006/relationships/image" Target="../media/image10.jp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jp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edbatista.com/2010/03/scarf.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sychologyafrica.com/2013/05/when-leaders-use-their-br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5000"/>
          <a:stretch/>
        </p:blipFill>
        <p:spPr>
          <a:xfrm>
            <a:off x="1691680" y="116632"/>
            <a:ext cx="5400600" cy="536105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02960" cy="1143000"/>
          </a:xfrm>
        </p:spPr>
        <p:txBody>
          <a:bodyPr>
            <a:normAutofit/>
          </a:bodyPr>
          <a:lstStyle/>
          <a:p>
            <a:r>
              <a:rPr lang="en-CA" dirty="0" smtClean="0"/>
              <a:t>Technique - </a:t>
            </a:r>
            <a:r>
              <a:rPr lang="en-CA" dirty="0" err="1" smtClean="0"/>
              <a:t>SiBerian</a:t>
            </a:r>
            <a:r>
              <a:rPr lang="en-CA" dirty="0" smtClean="0"/>
              <a:t> North </a:t>
            </a:r>
            <a:r>
              <a:rPr lang="en-CA" dirty="0" err="1" smtClean="0"/>
              <a:t>RailRoad</a:t>
            </a:r>
            <a:endParaRPr lang="en-US" sz="3600"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CA" b="1" dirty="0" smtClean="0"/>
              <a:t>Stop</a:t>
            </a:r>
            <a:r>
              <a:rPr lang="en-CA" dirty="0" smtClean="0"/>
              <a:t> – whenever you feel a trigger coming</a:t>
            </a:r>
          </a:p>
          <a:p>
            <a:pPr>
              <a:lnSpc>
                <a:spcPct val="150000"/>
              </a:lnSpc>
            </a:pPr>
            <a:r>
              <a:rPr lang="en-CA" b="1" dirty="0" smtClean="0"/>
              <a:t>Breathe</a:t>
            </a:r>
            <a:r>
              <a:rPr lang="en-CA" dirty="0" smtClean="0"/>
              <a:t> – focus your mind on your breath</a:t>
            </a:r>
          </a:p>
          <a:p>
            <a:pPr>
              <a:lnSpc>
                <a:spcPct val="150000"/>
              </a:lnSpc>
            </a:pPr>
            <a:r>
              <a:rPr lang="en-CA" b="1" dirty="0" smtClean="0"/>
              <a:t>Notice</a:t>
            </a:r>
            <a:r>
              <a:rPr lang="en-CA" dirty="0" smtClean="0"/>
              <a:t> – experience how you feel, notice your emotions</a:t>
            </a:r>
          </a:p>
          <a:p>
            <a:pPr>
              <a:lnSpc>
                <a:spcPct val="150000"/>
              </a:lnSpc>
            </a:pPr>
            <a:r>
              <a:rPr lang="en-CA" b="1" dirty="0" smtClean="0"/>
              <a:t>Reflect</a:t>
            </a:r>
            <a:r>
              <a:rPr lang="en-CA" dirty="0" smtClean="0"/>
              <a:t> – where is that coming from? Is there any judgment?</a:t>
            </a:r>
          </a:p>
          <a:p>
            <a:pPr>
              <a:lnSpc>
                <a:spcPct val="150000"/>
              </a:lnSpc>
            </a:pPr>
            <a:r>
              <a:rPr lang="en-CA" b="1" dirty="0" smtClean="0"/>
              <a:t>Respond</a:t>
            </a:r>
            <a:r>
              <a:rPr lang="en-CA" dirty="0" smtClean="0"/>
              <a:t> – take the opportunity to respond with a positive and compassionate outcome in mind.</a:t>
            </a:r>
          </a:p>
          <a:p>
            <a:pPr>
              <a:lnSpc>
                <a:spcPct val="150000"/>
              </a:lnSpc>
            </a:pPr>
            <a:endParaRPr lang="en-CA" dirty="0" smtClean="0"/>
          </a:p>
          <a:p>
            <a:pPr>
              <a:lnSpc>
                <a:spcPct val="150000"/>
              </a:lnSpc>
              <a:buNone/>
            </a:pPr>
            <a:r>
              <a:rPr lang="en-CA" dirty="0" smtClean="0"/>
              <a:t>	This is a technique that could be used in  your everyday work.</a:t>
            </a:r>
          </a:p>
        </p:txBody>
      </p:sp>
      <p:pic>
        <p:nvPicPr>
          <p:cNvPr id="3075" name="Picture 3" descr="C:\Users\Alejandro.Gonzalez\AppData\Local\Microsoft\Windows\Temporary Internet Files\Content.IE5\L1HBLIV8\pictures-that-look-like-letters-1409145976cmj[1].jp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6119391" y="1192326"/>
            <a:ext cx="1416769" cy="1287762"/>
          </a:xfrm>
          <a:prstGeom prst="rect">
            <a:avLst/>
          </a:prstGeom>
          <a:noFill/>
        </p:spPr>
      </p:pic>
      <p:pic>
        <p:nvPicPr>
          <p:cNvPr id="2053" name="Picture 5" descr="C:\Users\Alejandro.Gonzalez\AppData\Local\Microsoft\Windows\Temporary Internet Files\Content.IE5\1BVHMIKZ\amtrak-295512_640[1].png"/>
          <p:cNvPicPr>
            <a:picLocks noChangeAspect="1" noChangeArrowheads="1"/>
          </p:cNvPicPr>
          <p:nvPr/>
        </p:nvPicPr>
        <p:blipFill>
          <a:blip r:embed="rId4"/>
          <a:srcRect/>
          <a:stretch>
            <a:fillRect/>
          </a:stretch>
        </p:blipFill>
        <p:spPr bwMode="auto">
          <a:xfrm>
            <a:off x="7308304" y="1306998"/>
            <a:ext cx="1751856" cy="875928"/>
          </a:xfrm>
          <a:prstGeom prst="rect">
            <a:avLst/>
          </a:prstGeom>
          <a:noFill/>
        </p:spPr>
      </p:pic>
    </p:spTree>
    <p:extLst>
      <p:ext uri="{BB962C8B-B14F-4D97-AF65-F5344CB8AC3E}">
        <p14:creationId xmlns:p14="http://schemas.microsoft.com/office/powerpoint/2010/main" val="100865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3208" y="1025810"/>
            <a:ext cx="1288959" cy="98595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9590" y="2211762"/>
            <a:ext cx="1222577" cy="1217238"/>
          </a:xfrm>
          <a:prstGeom prst="rect">
            <a:avLst/>
          </a:prstGeom>
        </p:spPr>
      </p:pic>
      <p:sp>
        <p:nvSpPr>
          <p:cNvPr id="2" name="Title 1"/>
          <p:cNvSpPr>
            <a:spLocks noGrp="1"/>
          </p:cNvSpPr>
          <p:nvPr>
            <p:ph type="title"/>
          </p:nvPr>
        </p:nvSpPr>
        <p:spPr/>
        <p:txBody>
          <a:bodyPr>
            <a:noAutofit/>
          </a:bodyPr>
          <a:lstStyle/>
          <a:p>
            <a:pPr>
              <a:spcBef>
                <a:spcPts val="0"/>
              </a:spcBef>
            </a:pPr>
            <a:r>
              <a:rPr lang="en-US" sz="3600" dirty="0">
                <a:solidFill>
                  <a:srgbClr val="7030A0"/>
                </a:solidFill>
              </a:rPr>
              <a:t>Reminder… </a:t>
            </a:r>
            <a:r>
              <a:rPr lang="en-US" sz="3600" dirty="0" smtClean="0">
                <a:solidFill>
                  <a:srgbClr val="7030A0"/>
                </a:solidFill>
              </a:rPr>
              <a:t/>
            </a:r>
            <a:br>
              <a:rPr lang="en-US" sz="3600" dirty="0" smtClean="0">
                <a:solidFill>
                  <a:srgbClr val="7030A0"/>
                </a:solidFill>
              </a:rPr>
            </a:br>
            <a:r>
              <a:rPr lang="en-CA" sz="3600" dirty="0" smtClean="0">
                <a:solidFill>
                  <a:srgbClr val="7030A0"/>
                </a:solidFill>
              </a:rPr>
              <a:t>Mindful </a:t>
            </a:r>
            <a:r>
              <a:rPr lang="en-CA" sz="3600" dirty="0">
                <a:solidFill>
                  <a:srgbClr val="7030A0"/>
                </a:solidFill>
              </a:rPr>
              <a:t>Cleaning Your Environment</a:t>
            </a:r>
          </a:p>
        </p:txBody>
      </p:sp>
      <p:sp>
        <p:nvSpPr>
          <p:cNvPr id="3" name="Content Placeholder 2"/>
          <p:cNvSpPr>
            <a:spLocks noGrp="1"/>
          </p:cNvSpPr>
          <p:nvPr>
            <p:ph idx="1"/>
          </p:nvPr>
        </p:nvSpPr>
        <p:spPr/>
        <p:txBody>
          <a:bodyPr/>
          <a:lstStyle/>
          <a:p>
            <a:pPr lvl="0" fontAlgn="base"/>
            <a:r>
              <a:rPr lang="en-CA" sz="1400" dirty="0"/>
              <a:t>Take on the mini-challenge to be mindful around the distractions</a:t>
            </a:r>
          </a:p>
          <a:p>
            <a:pPr lvl="1" fontAlgn="base"/>
            <a:r>
              <a:rPr lang="en-CA" sz="1400" u="sng" dirty="0">
                <a:hlinkClick r:id="rId5"/>
              </a:rPr>
              <a:t>Day 17/21 days challenge - </a:t>
            </a:r>
            <a:r>
              <a:rPr lang="en-CA" sz="1400" u="sng" dirty="0" err="1">
                <a:hlinkClick r:id="rId5"/>
              </a:rPr>
              <a:t>KindSpring</a:t>
            </a:r>
            <a:r>
              <a:rPr lang="en-CA" sz="1400" u="sng" dirty="0">
                <a:hlinkClick r:id="rId5"/>
              </a:rPr>
              <a:t> - Make A Mindful Phone Call</a:t>
            </a:r>
            <a:endParaRPr lang="en-CA" sz="1400" dirty="0"/>
          </a:p>
          <a:p>
            <a:pPr lvl="1"/>
            <a:r>
              <a:rPr lang="en-US" sz="1400" u="sng" dirty="0">
                <a:hlinkClick r:id="rId6"/>
              </a:rPr>
              <a:t>Day 15/21 days challenge - </a:t>
            </a:r>
            <a:r>
              <a:rPr lang="en-US" sz="1400" u="sng" dirty="0" err="1">
                <a:hlinkClick r:id="rId6"/>
              </a:rPr>
              <a:t>KindSpring</a:t>
            </a:r>
            <a:r>
              <a:rPr lang="en-US" sz="1400" u="sng" dirty="0">
                <a:hlinkClick r:id="rId6"/>
              </a:rPr>
              <a:t> - Practice Digital Mindfulness</a:t>
            </a:r>
            <a:r>
              <a:rPr lang="en-US" sz="1400" dirty="0"/>
              <a:t>; and</a:t>
            </a:r>
            <a:endParaRPr lang="en-CA" sz="1200" dirty="0"/>
          </a:p>
          <a:p>
            <a:pPr lvl="1"/>
            <a:r>
              <a:rPr lang="en-US" sz="1400" u="sng" dirty="0">
                <a:hlinkClick r:id="rId7"/>
              </a:rPr>
              <a:t>Day 9/21 days challenge - </a:t>
            </a:r>
            <a:r>
              <a:rPr lang="en-US" sz="1400" u="sng" dirty="0" err="1">
                <a:hlinkClick r:id="rId7"/>
              </a:rPr>
              <a:t>KindSpring</a:t>
            </a:r>
            <a:r>
              <a:rPr lang="en-US" sz="1400" u="sng" dirty="0">
                <a:hlinkClick r:id="rId7"/>
              </a:rPr>
              <a:t> - Practice Mindful Emailing</a:t>
            </a:r>
            <a:endParaRPr lang="en-CA" sz="1200" dirty="0"/>
          </a:p>
          <a:p>
            <a:pPr lvl="1"/>
            <a:r>
              <a:rPr lang="en-US" sz="1400" dirty="0"/>
              <a:t>Shifting Priorities: The Art of the Mindful Email </a:t>
            </a:r>
            <a:r>
              <a:rPr lang="en-US" sz="1400" u="sng" dirty="0">
                <a:hlinkClick r:id="rId8"/>
              </a:rPr>
              <a:t>https://siyli.org/multitasking/</a:t>
            </a:r>
            <a:r>
              <a:rPr lang="en-US" sz="1400" dirty="0"/>
              <a:t> </a:t>
            </a:r>
            <a:endParaRPr lang="en-CA" sz="1400" dirty="0"/>
          </a:p>
          <a:p>
            <a:pPr lvl="1" fontAlgn="base"/>
            <a:r>
              <a:rPr lang="en-CA" sz="1400" dirty="0"/>
              <a:t>Check the story of the Monkey and the Panda, use it as for inspiration: </a:t>
            </a:r>
            <a:r>
              <a:rPr lang="en-CA" sz="1400" u="sng" dirty="0">
                <a:hlinkClick r:id="rId9"/>
              </a:rPr>
              <a:t>https://www.youtube.com/watch?v=8FBIe9iFJ_U</a:t>
            </a:r>
            <a:r>
              <a:rPr lang="en-CA" sz="1400" dirty="0"/>
              <a:t> </a:t>
            </a:r>
            <a:r>
              <a:rPr lang="en-CA" sz="1400" dirty="0" smtClean="0"/>
              <a:t> *Dot</a:t>
            </a:r>
            <a:endParaRPr lang="en-CA" sz="1400" dirty="0"/>
          </a:p>
        </p:txBody>
      </p:sp>
      <p:pic>
        <p:nvPicPr>
          <p:cNvPr id="9" name="Picture 8"/>
          <p:cNvPicPr>
            <a:picLocks noChangeAspect="1"/>
          </p:cNvPicPr>
          <p:nvPr/>
        </p:nvPicPr>
        <p:blipFill>
          <a:blip r:embed="rId10"/>
          <a:stretch>
            <a:fillRect/>
          </a:stretch>
        </p:blipFill>
        <p:spPr>
          <a:xfrm>
            <a:off x="754551" y="3669483"/>
            <a:ext cx="2379285" cy="1800200"/>
          </a:xfrm>
          <a:prstGeom prst="rect">
            <a:avLst/>
          </a:prstGeom>
        </p:spPr>
      </p:pic>
      <p:grpSp>
        <p:nvGrpSpPr>
          <p:cNvPr id="7" name="Group 6"/>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5" name="Picture 4"/>
          <p:cNvPicPr>
            <a:picLocks noChangeAspect="1"/>
          </p:cNvPicPr>
          <p:nvPr/>
        </p:nvPicPr>
        <p:blipFill>
          <a:blip r:embed="rId16">
            <a:duotone>
              <a:schemeClr val="accent3">
                <a:shade val="45000"/>
                <a:satMod val="135000"/>
              </a:schemeClr>
              <a:prstClr val="white"/>
            </a:duotone>
          </a:blip>
          <a:stretch>
            <a:fillRect/>
          </a:stretch>
        </p:blipFill>
        <p:spPr>
          <a:xfrm flipH="1">
            <a:off x="923716" y="5612957"/>
            <a:ext cx="1627237" cy="1026411"/>
          </a:xfrm>
          <a:prstGeom prst="rect">
            <a:avLst/>
          </a:prstGeom>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normAutofit fontScale="90000"/>
          </a:bodyPr>
          <a:lstStyle/>
          <a:p>
            <a:r>
              <a:rPr lang="en-CA" dirty="0" smtClean="0">
                <a:solidFill>
                  <a:srgbClr val="7030A0"/>
                </a:solidFill>
              </a:rPr>
              <a:t>Reminder… Mindful – self-compassion</a:t>
            </a:r>
            <a:endParaRPr lang="en-CA" dirty="0">
              <a:solidFill>
                <a:srgbClr val="7030A0"/>
              </a:solidFill>
            </a:endParaRPr>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smtClean="0"/>
              <a:t>If you want to hear it from Kristin Neff: Self-compassion Break:</a:t>
            </a:r>
            <a:br>
              <a:rPr lang="en-US" sz="2000" dirty="0" smtClean="0"/>
            </a:br>
            <a:r>
              <a:rPr lang="en-US" sz="1400" u="sng" dirty="0">
                <a:hlinkClick r:id="rId4"/>
              </a:rPr>
              <a:t>https://self-compassion.org/wp-content/uploads/2020/08/self-compassion.break__</a:t>
            </a:r>
            <a:r>
              <a:rPr lang="en-US" sz="1400" u="sng" dirty="0" smtClean="0">
                <a:hlinkClick r:id="rId4"/>
              </a:rPr>
              <a:t>01-cleanedbydan.mp3</a:t>
            </a:r>
            <a:r>
              <a:rPr lang="en-US" sz="2000" u="sng" dirty="0" smtClean="0"/>
              <a:t/>
            </a:r>
            <a:br>
              <a:rPr lang="en-US" sz="2000" u="sng" dirty="0" smtClean="0"/>
            </a:br>
            <a:r>
              <a:rPr lang="en-US" sz="1600" dirty="0" smtClean="0"/>
              <a:t>Time </a:t>
            </a:r>
            <a:r>
              <a:rPr lang="en-US" sz="1600" dirty="0"/>
              <a:t>required – </a:t>
            </a:r>
            <a:r>
              <a:rPr lang="en-US" sz="1600" dirty="0" smtClean="0"/>
              <a:t>5 minutes</a:t>
            </a:r>
            <a:endParaRPr lang="en-US" sz="1600" dirty="0"/>
          </a:p>
        </p:txBody>
      </p:sp>
      <p:pic>
        <p:nvPicPr>
          <p:cNvPr id="4" name="Picture 2" descr="C:\Users\GonzalA1\AppData\Local\Microsoft\Windows\Temporary Internet Files\Content.IE5\3XXIV14Y\kindness-two-kids-walking-toget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3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98906"/>
            <a:ext cx="2826060" cy="20593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a:t>
            </a:r>
            <a:r>
              <a:rPr lang="en-CA" sz="3600" dirty="0" smtClean="0"/>
              <a:t>5</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smtClean="0"/>
              <a:t>Connecting </a:t>
            </a:r>
            <a:r>
              <a:rPr lang="en-CA" sz="2400" dirty="0" smtClean="0"/>
              <a:t>– Buddy </a:t>
            </a:r>
            <a:r>
              <a:rPr lang="en-CA" sz="2400" dirty="0" smtClean="0"/>
              <a:t>System</a:t>
            </a:r>
            <a:endParaRPr lang="en-CA" sz="2000" dirty="0" smtClean="0"/>
          </a:p>
          <a:p>
            <a:pPr>
              <a:spcBef>
                <a:spcPts val="0"/>
              </a:spcBef>
            </a:pPr>
            <a:r>
              <a:rPr lang="en-CA" sz="2400" dirty="0" smtClean="0"/>
              <a:t>Gratitude Journaling – daily</a:t>
            </a:r>
          </a:p>
          <a:p>
            <a:pPr>
              <a:spcBef>
                <a:spcPts val="0"/>
              </a:spcBef>
            </a:pPr>
            <a:r>
              <a:rPr lang="en-CA" sz="2400" dirty="0" smtClean="0"/>
              <a:t>Practice up </a:t>
            </a:r>
            <a:r>
              <a:rPr lang="en-CA" sz="2400" smtClean="0"/>
              <a:t>to </a:t>
            </a:r>
            <a:r>
              <a:rPr lang="en-CA" sz="2400" smtClean="0"/>
              <a:t>15 </a:t>
            </a:r>
            <a:r>
              <a:rPr lang="en-CA" sz="2400" dirty="0" smtClean="0"/>
              <a:t>mins… chose </a:t>
            </a:r>
            <a:r>
              <a:rPr lang="en-CA" sz="2400" dirty="0" smtClean="0"/>
              <a:t>one - </a:t>
            </a:r>
            <a:r>
              <a:rPr lang="en-CA" sz="2400" dirty="0" smtClean="0"/>
              <a:t>daily</a:t>
            </a:r>
          </a:p>
          <a:p>
            <a:pPr lvl="1">
              <a:spcBef>
                <a:spcPts val="0"/>
              </a:spcBef>
            </a:pPr>
            <a:r>
              <a:rPr lang="en-CA" sz="2000" dirty="0">
                <a:solidFill>
                  <a:prstClr val="black"/>
                </a:solidFill>
              </a:rPr>
              <a:t>Body scan or Breathing</a:t>
            </a:r>
            <a:br>
              <a:rPr lang="en-CA" sz="20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4"/>
              </a:rPr>
              <a:t>https://www.rightlifeproject.com/meditate</a:t>
            </a:r>
            <a:r>
              <a:rPr lang="en-CA" sz="1200" dirty="0">
                <a:solidFill>
                  <a:prstClr val="black"/>
                </a:solidFill>
              </a:rPr>
              <a:t> (may need to scroll down)</a:t>
            </a:r>
            <a:br>
              <a:rPr lang="en-CA" sz="12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5"/>
              </a:rPr>
              <a:t>https://soundcloud.com/dharma-gus/15-min-body-scan-augusta-mbsr</a:t>
            </a:r>
            <a:r>
              <a:rPr lang="en-CA" sz="1200" dirty="0">
                <a:solidFill>
                  <a:srgbClr val="FF0000"/>
                </a:solidFill>
              </a:rPr>
              <a:t> </a:t>
            </a:r>
          </a:p>
          <a:p>
            <a:pPr lvl="1">
              <a:spcBef>
                <a:spcPts val="0"/>
              </a:spcBef>
            </a:pPr>
            <a:r>
              <a:rPr lang="en-CA" sz="2000" dirty="0" smtClean="0"/>
              <a:t>Self-compassion</a:t>
            </a:r>
            <a:br>
              <a:rPr lang="en-CA" sz="2000" dirty="0" smtClean="0"/>
            </a:br>
            <a:r>
              <a:rPr lang="en-CA" sz="1200" dirty="0" smtClean="0"/>
              <a:t>10 </a:t>
            </a:r>
            <a:r>
              <a:rPr lang="en-CA" sz="1200" dirty="0" err="1" smtClean="0"/>
              <a:t>mins</a:t>
            </a:r>
            <a:r>
              <a:rPr lang="en-CA" sz="1200" dirty="0" smtClean="0"/>
              <a:t> – </a:t>
            </a:r>
            <a:r>
              <a:rPr lang="en-CA" sz="1200" dirty="0" smtClean="0">
                <a:hlinkClick r:id="rId6"/>
              </a:rPr>
              <a:t>https://soundcloud.com/breathworks-mindfulness/mindfulness-for-women-track-5-self-compassion-meditation</a:t>
            </a:r>
            <a:r>
              <a:rPr lang="en-CA" sz="1200" dirty="0" smtClean="0"/>
              <a:t/>
            </a:r>
            <a:br>
              <a:rPr lang="en-CA" sz="1200" dirty="0" smtClean="0"/>
            </a:br>
            <a:r>
              <a:rPr lang="en-CA" sz="1200" dirty="0" smtClean="0"/>
              <a:t>10 </a:t>
            </a:r>
            <a:r>
              <a:rPr lang="en-CA" sz="1200" dirty="0" err="1" smtClean="0"/>
              <a:t>mins</a:t>
            </a:r>
            <a:r>
              <a:rPr lang="en-CA" sz="1200" dirty="0" smtClean="0"/>
              <a:t> – </a:t>
            </a:r>
            <a:r>
              <a:rPr lang="en-CA" sz="1200" dirty="0" smtClean="0">
                <a:hlinkClick r:id="rId7"/>
              </a:rPr>
              <a:t>https://soundcloud.com/user-640851605/self-compassion-giving-and-receiving-meditation-10-minutes</a:t>
            </a:r>
            <a:r>
              <a:rPr lang="en-CA" sz="1200" dirty="0" smtClean="0"/>
              <a:t>   </a:t>
            </a:r>
            <a:br>
              <a:rPr lang="en-CA" sz="1200" dirty="0" smtClean="0"/>
            </a:br>
            <a:r>
              <a:rPr lang="en-CA" sz="1200" dirty="0" smtClean="0"/>
              <a:t>15 </a:t>
            </a:r>
            <a:r>
              <a:rPr lang="en-CA" sz="1200" dirty="0" err="1" smtClean="0"/>
              <a:t>mins</a:t>
            </a:r>
            <a:r>
              <a:rPr lang="en-CA" sz="1200" dirty="0" smtClean="0"/>
              <a:t> – </a:t>
            </a:r>
            <a:r>
              <a:rPr lang="en-CA" sz="1200" dirty="0" smtClean="0">
                <a:hlinkClick r:id="rId8"/>
              </a:rPr>
              <a:t>https://soundcloud.com/mindfullivingcoach/self-compassion-meditation</a:t>
            </a:r>
            <a:r>
              <a:rPr lang="en-CA" sz="1200" dirty="0" smtClean="0"/>
              <a:t/>
            </a:r>
            <a:br>
              <a:rPr lang="en-CA" sz="1200" dirty="0" smtClean="0"/>
            </a:br>
            <a:r>
              <a:rPr lang="en-CA" sz="1200" dirty="0" smtClean="0"/>
              <a:t>15 </a:t>
            </a:r>
            <a:r>
              <a:rPr lang="en-CA" sz="1200" dirty="0" err="1" smtClean="0"/>
              <a:t>mins</a:t>
            </a:r>
            <a:r>
              <a:rPr lang="en-CA" sz="1200" dirty="0" smtClean="0"/>
              <a:t> – </a:t>
            </a:r>
            <a:r>
              <a:rPr lang="en-CA" sz="1200" dirty="0" smtClean="0">
                <a:hlinkClick r:id="rId9"/>
              </a:rPr>
              <a:t>https://soundcloud.com/awakeningcompassion/awakening-compassion-class-4</a:t>
            </a:r>
            <a:r>
              <a:rPr lang="en-CA" sz="1200" dirty="0" smtClean="0"/>
              <a:t>   </a:t>
            </a:r>
            <a:br>
              <a:rPr lang="en-CA" sz="1200" dirty="0" smtClean="0"/>
            </a:br>
            <a:r>
              <a:rPr lang="en-CA" sz="1200" dirty="0" smtClean="0"/>
              <a:t>20 </a:t>
            </a:r>
            <a:r>
              <a:rPr lang="en-CA" sz="1200" dirty="0" err="1" smtClean="0"/>
              <a:t>mins</a:t>
            </a:r>
            <a:r>
              <a:rPr lang="en-CA" sz="1200" dirty="0" smtClean="0"/>
              <a:t> – </a:t>
            </a:r>
            <a:r>
              <a:rPr lang="en-CA" sz="1200" dirty="0" smtClean="0">
                <a:hlinkClick r:id="rId10"/>
              </a:rPr>
              <a:t>http://self-compassion.org/wp-content/uploads/meditations/LKM.self-compassion.MP3 </a:t>
            </a:r>
            <a:endParaRPr lang="en-CA" sz="1200" dirty="0" smtClean="0"/>
          </a:p>
          <a:p>
            <a:pPr>
              <a:spcBef>
                <a:spcPts val="0"/>
              </a:spcBef>
            </a:pPr>
            <a:r>
              <a:rPr lang="en-CA" sz="2400" dirty="0" smtClean="0"/>
              <a:t>Apply </a:t>
            </a:r>
            <a:r>
              <a:rPr lang="en-CA" sz="2400" dirty="0"/>
              <a:t>the SCARF Model – as needed </a:t>
            </a:r>
            <a:endParaRPr lang="en-CA" sz="2400" dirty="0" smtClean="0"/>
          </a:p>
          <a:p>
            <a:pPr>
              <a:spcBef>
                <a:spcPts val="0"/>
              </a:spcBef>
            </a:pPr>
            <a:r>
              <a:rPr lang="en-CA" sz="2400" dirty="0" smtClean="0"/>
              <a:t>Technique </a:t>
            </a:r>
            <a:r>
              <a:rPr lang="en-CA" sz="2400" dirty="0"/>
              <a:t>- </a:t>
            </a:r>
            <a:r>
              <a:rPr lang="en-CA" sz="2400" dirty="0" err="1"/>
              <a:t>SiBerian</a:t>
            </a:r>
            <a:r>
              <a:rPr lang="en-CA" sz="2400" dirty="0"/>
              <a:t> North </a:t>
            </a:r>
            <a:r>
              <a:rPr lang="en-CA" sz="2400" dirty="0" err="1" smtClean="0"/>
              <a:t>RailRoad</a:t>
            </a:r>
            <a:endParaRPr lang="en-CA" sz="2400" dirty="0" smtClean="0"/>
          </a:p>
          <a:p>
            <a:pPr>
              <a:spcBef>
                <a:spcPts val="0"/>
              </a:spcBef>
            </a:pPr>
            <a:r>
              <a:rPr lang="en-CA" sz="2400" dirty="0"/>
              <a:t>Reminder… </a:t>
            </a:r>
            <a:r>
              <a:rPr lang="en-CA" sz="2400" dirty="0" smtClean="0"/>
              <a:t>Mindful </a:t>
            </a:r>
            <a:r>
              <a:rPr lang="en-CA" sz="2400" dirty="0"/>
              <a:t>Cleaning Your </a:t>
            </a:r>
            <a:r>
              <a:rPr lang="en-CA" sz="2400" dirty="0" smtClean="0"/>
              <a:t>Environment</a:t>
            </a:r>
            <a:endParaRPr lang="en-CA" sz="2400" dirty="0"/>
          </a:p>
          <a:p>
            <a:pPr>
              <a:spcBef>
                <a:spcPts val="0"/>
              </a:spcBef>
            </a:pPr>
            <a:r>
              <a:rPr lang="en-CA" sz="2400" dirty="0"/>
              <a:t>Reminder… Mindful – </a:t>
            </a:r>
            <a:r>
              <a:rPr lang="en-CA" sz="2400" dirty="0" smtClean="0"/>
              <a:t>self-compassion</a:t>
            </a:r>
            <a:endParaRPr lang="en-CA" sz="2400" dirty="0"/>
          </a:p>
        </p:txBody>
      </p:sp>
      <p:pic>
        <p:nvPicPr>
          <p:cNvPr id="3078" name="Picture 6" descr="Image result for happy homewo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93779"/>
            <a:ext cx="2439686" cy="179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0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Reflect</a:t>
            </a:r>
            <a:r>
              <a:rPr lang="fr-CA" dirty="0" smtClean="0"/>
              <a:t> about the 3 </a:t>
            </a:r>
            <a:r>
              <a:rPr lang="fr-CA" dirty="0" err="1" smtClean="0"/>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14</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803315" y="3278146"/>
            <a:ext cx="2160712" cy="990600"/>
            <a:chOff x="467072" y="3117498"/>
            <a:chExt cx="2940769" cy="1287762"/>
          </a:xfrm>
        </p:grpSpPr>
        <p:pic>
          <p:nvPicPr>
            <p:cNvPr id="15" name="Picture 3" descr="C:\Users\Alejandro.Gonzalez\AppData\Local\Microsoft\Windows\Temporary Internet Files\Content.IE5\L1HBLIV8\pictures-that-look-like-letters-1409145976cmj[1].jp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16" name="Picture 5" descr="C:\Users\Alejandro.Gonzalez\AppData\Local\Microsoft\Windows\Temporary Internet Files\Content.IE5\1BVHMIKZ\amtrak-295512_640[1].png"/>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9" name="Group 8"/>
          <p:cNvGrpSpPr/>
          <p:nvPr/>
        </p:nvGrpSpPr>
        <p:grpSpPr>
          <a:xfrm>
            <a:off x="848845" y="1505848"/>
            <a:ext cx="2210986" cy="1537496"/>
            <a:chOff x="1126261" y="1342299"/>
            <a:chExt cx="2900521" cy="1625441"/>
          </a:xfrm>
        </p:grpSpPr>
        <p:pic>
          <p:nvPicPr>
            <p:cNvPr id="14" name="Picture 13"/>
            <p:cNvPicPr>
              <a:picLocks noChangeAspect="1"/>
            </p:cNvPicPr>
            <p:nvPr/>
          </p:nvPicPr>
          <p:blipFill>
            <a:blip r:embed="rId6">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17" name="Picture 4" descr="http://www.edbatista.com/images/2010/03/SCARF_Model.jp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866962" y="4821984"/>
            <a:ext cx="2097065" cy="944150"/>
            <a:chOff x="866962" y="4821984"/>
            <a:chExt cx="2097065" cy="944150"/>
          </a:xfrm>
        </p:grpSpPr>
        <p:pic>
          <p:nvPicPr>
            <p:cNvPr id="12" name="Picture 11"/>
            <p:cNvPicPr>
              <a:picLocks noChangeAspect="1"/>
            </p:cNvPicPr>
            <p:nvPr/>
          </p:nvPicPr>
          <p:blipFill>
            <a:blip r:embed="rId8">
              <a:duotone>
                <a:schemeClr val="accent1">
                  <a:shade val="45000"/>
                  <a:satMod val="135000"/>
                </a:schemeClr>
                <a:prstClr val="white"/>
              </a:duotone>
            </a:blip>
            <a:stretch>
              <a:fillRect/>
            </a:stretch>
          </p:blipFill>
          <p:spPr>
            <a:xfrm>
              <a:off x="1945140" y="4908607"/>
              <a:ext cx="1018887" cy="770904"/>
            </a:xfrm>
            <a:prstGeom prst="rect">
              <a:avLst/>
            </a:prstGeom>
          </p:spPr>
        </p:pic>
        <p:grpSp>
          <p:nvGrpSpPr>
            <p:cNvPr id="18" name="Group 17"/>
            <p:cNvGrpSpPr/>
            <p:nvPr/>
          </p:nvGrpSpPr>
          <p:grpSpPr>
            <a:xfrm>
              <a:off x="866962" y="4821984"/>
              <a:ext cx="946448" cy="944150"/>
              <a:chOff x="1115917" y="2424130"/>
              <a:chExt cx="2481406" cy="2481406"/>
            </a:xfrm>
          </p:grpSpPr>
          <p:pic>
            <p:nvPicPr>
              <p:cNvPr id="19" name="Picture 18"/>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20" name="Picture 2" descr="Friends Friendship - Free vector graphic on Pixabay"/>
              <p:cNvPicPr>
                <a:picLocks noChangeAspect="1" noChangeArrowheads="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3445" y="5157192"/>
            <a:ext cx="6117252"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pleine-conscience</a:t>
            </a:r>
            <a:r>
              <a:rPr lang="fr-FR" sz="2800" dirty="0">
                <a:solidFill>
                  <a:schemeClr val="accent3"/>
                </a:solidFill>
              </a:rPr>
              <a:t>,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5 (of 8)</a:t>
            </a:r>
          </a:p>
          <a:p>
            <a:r>
              <a:rPr lang="en-US" dirty="0" smtClean="0"/>
              <a:t>27 May 2021</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455681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(4)</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smtClean="0">
                <a:latin typeface="Bradley Hand ITC" panose="03070402050302030203" pitchFamily="66" charset="0"/>
              </a:rPr>
              <a:t>Buddy </a:t>
            </a:r>
            <a:r>
              <a:rPr lang="en-CA" b="1" i="1" dirty="0">
                <a:latin typeface="Bradley Hand ITC" panose="03070402050302030203" pitchFamily="66" charset="0"/>
              </a:rPr>
              <a:t>System </a:t>
            </a:r>
            <a:endParaRPr lang="en-US" dirty="0" smtClean="0"/>
          </a:p>
          <a:p>
            <a:pPr lvl="0"/>
            <a:endParaRPr lang="en-US" dirty="0"/>
          </a:p>
          <a:p>
            <a:pPr lvl="0"/>
            <a:r>
              <a:rPr lang="en-US" dirty="0"/>
              <a:t>Your </a:t>
            </a:r>
            <a:r>
              <a:rPr lang="en-US" dirty="0" smtClean="0"/>
              <a:t>practice :</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1653093" y="5601592"/>
            <a:ext cx="2345697" cy="1012198"/>
            <a:chOff x="614113" y="5343137"/>
            <a:chExt cx="1881216" cy="818086"/>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smtClean="0"/>
                <a:t>Plenary </a:t>
              </a:r>
              <a:endParaRPr lang="en-CA" sz="24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6" name="Picture 4" descr="http://tse1.mm.bing.net/th?&amp;id=OIP.M5a32b83e321008b02071facfcf5bb17co0&amp;w=173&amp;h=85&amp;c=0&amp;pid=1.9&amp;rs=0&amp;p=0&amp;r=0">
            <a:hlinkClick r:id="rId8" tooltip="View image details"/>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9587" y="5791072"/>
            <a:ext cx="1328624" cy="6527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GonzalA1\AppData\Local\Microsoft\Windows\Temporary Internet Files\Content.IE5\H7G048II\촉촉한피부1[1].jpg"/>
          <p:cNvPicPr>
            <a:picLocks noChangeAspect="1" noChangeArrowheads="1"/>
          </p:cNvPicPr>
          <p:nvPr/>
        </p:nvPicPr>
        <p:blipFill>
          <a:blip r:embed="rId10">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1">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64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5</a:t>
            </a:r>
            <a:endParaRPr lang="en-US" dirty="0"/>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Debrief from last week </a:t>
            </a:r>
            <a:r>
              <a:rPr lang="en-US" dirty="0" smtClean="0">
                <a:solidFill>
                  <a:schemeClr val="bg1">
                    <a:lumMod val="50000"/>
                  </a:schemeClr>
                </a:solidFill>
              </a:rPr>
              <a:t>4</a:t>
            </a:r>
            <a:endParaRPr lang="en-US" dirty="0">
              <a:solidFill>
                <a:schemeClr val="bg1">
                  <a:lumMod val="50000"/>
                </a:schemeClr>
              </a:solidFill>
            </a:endParaRPr>
          </a:p>
          <a:p>
            <a:r>
              <a:rPr lang="en-US" dirty="0"/>
              <a:t>Today’s session </a:t>
            </a:r>
            <a:r>
              <a:rPr lang="en-US" dirty="0" smtClean="0"/>
              <a:t>goals</a:t>
            </a:r>
          </a:p>
          <a:p>
            <a:r>
              <a:rPr lang="en-US" dirty="0"/>
              <a:t>The SCARF </a:t>
            </a:r>
            <a:r>
              <a:rPr lang="en-US" dirty="0" smtClean="0"/>
              <a:t>model</a:t>
            </a:r>
          </a:p>
          <a:p>
            <a:r>
              <a:rPr lang="en-CA" dirty="0"/>
              <a:t>Technique - </a:t>
            </a:r>
            <a:r>
              <a:rPr lang="en-CA" dirty="0" err="1"/>
              <a:t>SiBerian</a:t>
            </a:r>
            <a:r>
              <a:rPr lang="en-CA" dirty="0"/>
              <a:t> North </a:t>
            </a:r>
            <a:r>
              <a:rPr lang="en-CA" dirty="0" err="1"/>
              <a:t>RailRoad</a:t>
            </a:r>
            <a:endParaRPr lang="en-US" dirty="0"/>
          </a:p>
          <a:p>
            <a:r>
              <a:rPr lang="en-US" dirty="0" smtClean="0"/>
              <a:t>Your take away assignment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2714258" y="3726904"/>
            <a:ext cx="2438400" cy="2105025"/>
          </a:xfrm>
          <a:prstGeom prst="rect">
            <a:avLst/>
          </a:prstGeom>
        </p:spPr>
      </p:pic>
      <p:sp>
        <p:nvSpPr>
          <p:cNvPr id="2" name="Title 1"/>
          <p:cNvSpPr>
            <a:spLocks noGrp="1"/>
          </p:cNvSpPr>
          <p:nvPr>
            <p:ph type="title"/>
          </p:nvPr>
        </p:nvSpPr>
        <p:spPr>
          <a:xfrm>
            <a:off x="457200" y="274638"/>
            <a:ext cx="8507288" cy="1143000"/>
          </a:xfrm>
        </p:spPr>
        <p:txBody>
          <a:bodyPr>
            <a:noAutofit/>
          </a:bodyPr>
          <a:lstStyle/>
          <a:p>
            <a:r>
              <a:rPr lang="en-CA" sz="3200" dirty="0" smtClean="0"/>
              <a:t>Today’s Intentions: Compassion, Clarity, Creativity</a:t>
            </a:r>
            <a:endParaRPr lang="en-US" sz="3200" dirty="0"/>
          </a:p>
        </p:txBody>
      </p:sp>
      <p:sp>
        <p:nvSpPr>
          <p:cNvPr id="3" name="Content Placeholder 2"/>
          <p:cNvSpPr>
            <a:spLocks noGrp="1"/>
          </p:cNvSpPr>
          <p:nvPr>
            <p:ph idx="1"/>
          </p:nvPr>
        </p:nvSpPr>
        <p:spPr>
          <a:xfrm>
            <a:off x="457199" y="1600200"/>
            <a:ext cx="7787209" cy="4525963"/>
          </a:xfrm>
        </p:spPr>
        <p:txBody>
          <a:bodyPr>
            <a:normAutofit/>
          </a:bodyPr>
          <a:lstStyle/>
          <a:p>
            <a:pPr lvl="1"/>
            <a:r>
              <a:rPr lang="en-CA" dirty="0" smtClean="0"/>
              <a:t>SCARF model</a:t>
            </a:r>
          </a:p>
          <a:p>
            <a:pPr lvl="1"/>
            <a:r>
              <a:rPr lang="en-CA" dirty="0"/>
              <a:t>Technique - </a:t>
            </a:r>
            <a:r>
              <a:rPr lang="en-CA" dirty="0" err="1"/>
              <a:t>SiBerian</a:t>
            </a:r>
            <a:r>
              <a:rPr lang="en-CA" dirty="0"/>
              <a:t> North </a:t>
            </a:r>
            <a:r>
              <a:rPr lang="en-CA" dirty="0" err="1" smtClean="0"/>
              <a:t>RailRoad</a:t>
            </a:r>
            <a:endParaRPr lang="en-CA" dirty="0" smtClean="0"/>
          </a:p>
          <a:p>
            <a:pPr lvl="1"/>
            <a:r>
              <a:rPr lang="en-US" dirty="0"/>
              <a:t>Reminder… Mindful – </a:t>
            </a:r>
            <a:r>
              <a:rPr lang="en-US" dirty="0" smtClean="0"/>
              <a:t>self-compassion</a:t>
            </a:r>
          </a:p>
          <a:p>
            <a:pPr lvl="1"/>
            <a:r>
              <a:rPr lang="en-US" dirty="0" smtClean="0"/>
              <a:t>Reminder</a:t>
            </a:r>
            <a:r>
              <a:rPr lang="en-US" dirty="0"/>
              <a:t>… </a:t>
            </a:r>
            <a:r>
              <a:rPr lang="en-CA" dirty="0" smtClean="0"/>
              <a:t>Mindful </a:t>
            </a:r>
            <a:r>
              <a:rPr lang="en-CA" dirty="0"/>
              <a:t>Cleaning Your Environment</a:t>
            </a:r>
          </a:p>
        </p:txBody>
      </p:sp>
    </p:spTree>
    <p:extLst>
      <p:ext uri="{BB962C8B-B14F-4D97-AF65-F5344CB8AC3E}">
        <p14:creationId xmlns:p14="http://schemas.microsoft.com/office/powerpoint/2010/main" val="167597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edbatista.com/images/2010/03/SCARF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32" y="74417"/>
            <a:ext cx="4608512" cy="2916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03865" y="704255"/>
            <a:ext cx="7499176" cy="1143000"/>
          </a:xfrm>
        </p:spPr>
        <p:txBody>
          <a:bodyPr>
            <a:normAutofit fontScale="90000"/>
          </a:bodyPr>
          <a:lstStyle/>
          <a:p>
            <a:r>
              <a:rPr lang="en-CA" dirty="0" smtClean="0"/>
              <a:t>SCARF</a:t>
            </a:r>
            <a:br>
              <a:rPr lang="en-CA" dirty="0" smtClean="0"/>
            </a:br>
            <a:r>
              <a:rPr lang="en-CA" dirty="0" smtClean="0"/>
              <a:t>Model</a:t>
            </a:r>
            <a:endParaRPr lang="en-CA" dirty="0"/>
          </a:p>
        </p:txBody>
      </p:sp>
      <p:sp>
        <p:nvSpPr>
          <p:cNvPr id="3" name="Content Placeholder 2"/>
          <p:cNvSpPr>
            <a:spLocks noGrp="1"/>
          </p:cNvSpPr>
          <p:nvPr>
            <p:ph idx="1"/>
          </p:nvPr>
        </p:nvSpPr>
        <p:spPr>
          <a:xfrm>
            <a:off x="474295" y="3429000"/>
            <a:ext cx="8435280" cy="2851349"/>
          </a:xfrm>
        </p:spPr>
        <p:txBody>
          <a:bodyPr>
            <a:noAutofit/>
          </a:bodyPr>
          <a:lstStyle/>
          <a:p>
            <a:pPr fontAlgn="base"/>
            <a:r>
              <a:rPr lang="en-US" sz="2400" b="1" dirty="0"/>
              <a:t>Status</a:t>
            </a:r>
            <a:r>
              <a:rPr lang="en-US" sz="2400" dirty="0"/>
              <a:t> is about relative </a:t>
            </a:r>
            <a:r>
              <a:rPr lang="en-US" sz="2400" dirty="0" smtClean="0"/>
              <a:t>importance </a:t>
            </a:r>
            <a:r>
              <a:rPr lang="en-US" sz="2400" dirty="0"/>
              <a:t>to others.</a:t>
            </a:r>
          </a:p>
          <a:p>
            <a:pPr fontAlgn="base"/>
            <a:r>
              <a:rPr lang="en-US" sz="2400" b="1" dirty="0"/>
              <a:t>Certainty</a:t>
            </a:r>
            <a:r>
              <a:rPr lang="en-US" sz="2400" dirty="0"/>
              <a:t> concerns being </a:t>
            </a:r>
            <a:r>
              <a:rPr lang="en-US" sz="2400" dirty="0" smtClean="0"/>
              <a:t>able </a:t>
            </a:r>
            <a:r>
              <a:rPr lang="en-US" sz="2400" dirty="0"/>
              <a:t>to predict the future.</a:t>
            </a:r>
          </a:p>
          <a:p>
            <a:pPr fontAlgn="base"/>
            <a:r>
              <a:rPr lang="en-US" sz="2400" b="1" dirty="0"/>
              <a:t>Autonomy</a:t>
            </a:r>
            <a:r>
              <a:rPr lang="en-US" sz="2400" dirty="0"/>
              <a:t> provides a sense </a:t>
            </a:r>
            <a:r>
              <a:rPr lang="en-US" sz="2400" dirty="0" smtClean="0"/>
              <a:t>of </a:t>
            </a:r>
            <a:r>
              <a:rPr lang="en-US" sz="2400" dirty="0"/>
              <a:t>control over events.</a:t>
            </a:r>
          </a:p>
          <a:p>
            <a:pPr fontAlgn="base"/>
            <a:r>
              <a:rPr lang="en-US" sz="2400" b="1" dirty="0"/>
              <a:t>Relatedness</a:t>
            </a:r>
            <a:r>
              <a:rPr lang="en-US" sz="2400" dirty="0"/>
              <a:t> is a sense of safety with others – of friend rather than foe.</a:t>
            </a:r>
          </a:p>
          <a:p>
            <a:pPr fontAlgn="base"/>
            <a:r>
              <a:rPr lang="en-US" sz="2400" b="1" dirty="0"/>
              <a:t>Fairness</a:t>
            </a:r>
            <a:r>
              <a:rPr lang="en-US" sz="2400" dirty="0"/>
              <a:t> is a perception of fair exchanges between people</a:t>
            </a:r>
          </a:p>
        </p:txBody>
      </p:sp>
      <p:sp>
        <p:nvSpPr>
          <p:cNvPr id="5" name="Rectangle 4"/>
          <p:cNvSpPr/>
          <p:nvPr/>
        </p:nvSpPr>
        <p:spPr>
          <a:xfrm>
            <a:off x="630460" y="6280349"/>
            <a:ext cx="3149452" cy="276999"/>
          </a:xfrm>
          <a:prstGeom prst="rect">
            <a:avLst/>
          </a:prstGeom>
        </p:spPr>
        <p:txBody>
          <a:bodyPr wrap="none">
            <a:spAutoFit/>
          </a:bodyPr>
          <a:lstStyle/>
          <a:p>
            <a:r>
              <a:rPr lang="en-CA" sz="1200" dirty="0">
                <a:hlinkClick r:id="rId4"/>
              </a:rPr>
              <a:t>http://</a:t>
            </a:r>
            <a:r>
              <a:rPr lang="en-CA" sz="1200" dirty="0" smtClean="0">
                <a:hlinkClick r:id="rId4"/>
              </a:rPr>
              <a:t>www.edbatista.com/2010/03/scarf.html</a:t>
            </a:r>
            <a:r>
              <a:rPr lang="en-CA" sz="1200" dirty="0" smtClean="0"/>
              <a:t> </a:t>
            </a:r>
            <a:endParaRPr lang="en-CA" sz="1200" dirty="0"/>
          </a:p>
        </p:txBody>
      </p:sp>
      <p:pic>
        <p:nvPicPr>
          <p:cNvPr id="4" name="Picture 3"/>
          <p:cNvPicPr>
            <a:picLocks noChangeAspect="1"/>
          </p:cNvPicPr>
          <p:nvPr/>
        </p:nvPicPr>
        <p:blipFill>
          <a:blip r:embed="rId5">
            <a:duotone>
              <a:schemeClr val="accent3">
                <a:shade val="45000"/>
                <a:satMod val="135000"/>
              </a:schemeClr>
              <a:prstClr val="white"/>
            </a:duotone>
          </a:blip>
          <a:stretch>
            <a:fillRect/>
          </a:stretch>
        </p:blipFill>
        <p:spPr>
          <a:xfrm>
            <a:off x="605562" y="668734"/>
            <a:ext cx="516804" cy="1608138"/>
          </a:xfrm>
          <a:prstGeom prst="rect">
            <a:avLst/>
          </a:prstGeom>
        </p:spPr>
      </p:pic>
    </p:spTree>
    <p:extLst>
      <p:ext uri="{BB962C8B-B14F-4D97-AF65-F5344CB8AC3E}">
        <p14:creationId xmlns:p14="http://schemas.microsoft.com/office/powerpoint/2010/main" val="51558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56440" y="1141059"/>
            <a:ext cx="6780952" cy="5923809"/>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1150340" y="1131482"/>
            <a:ext cx="6780952" cy="5923809"/>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smtClean="0"/>
              <a:t>Natural dangers </a:t>
            </a:r>
          </a:p>
          <a:p>
            <a:pPr algn="ctr"/>
            <a:r>
              <a:rPr lang="en-CA" dirty="0" smtClean="0">
                <a:sym typeface="Wingdings" panose="05000000000000000000" pitchFamily="2" charset="2"/>
              </a:rPr>
              <a:t> turned  into</a:t>
            </a:r>
          </a:p>
          <a:p>
            <a:pPr algn="r"/>
            <a:r>
              <a:rPr lang="en-CA" dirty="0" smtClean="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smtClean="0"/>
              <a:t>Work</a:t>
            </a:r>
          </a:p>
          <a:p>
            <a:r>
              <a:rPr lang="en-CA" dirty="0" smtClean="0"/>
              <a:t>Family</a:t>
            </a:r>
          </a:p>
          <a:p>
            <a:r>
              <a:rPr lang="en-CA" dirty="0" smtClean="0"/>
              <a:t>Stress</a:t>
            </a:r>
          </a:p>
          <a:p>
            <a:r>
              <a:rPr lang="en-CA" dirty="0" smtClean="0"/>
              <a:t>Media </a:t>
            </a:r>
            <a:endParaRPr lang="en-CA" dirty="0"/>
          </a:p>
        </p:txBody>
      </p:sp>
      <p:pic>
        <p:nvPicPr>
          <p:cNvPr id="18" name="Picture 17"/>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smtClean="0"/>
              <a:t>Decision making</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smtClean="0"/>
              <a:t>Emotions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smtClean="0"/>
              <a:t>Language</a:t>
            </a:r>
            <a:endParaRPr lang="en-CA" dirty="0"/>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smtClean="0"/>
              <a:t>Mindfulness Practice</a:t>
            </a:r>
            <a:endParaRPr lang="en-CA" dirty="0"/>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smtClean="0"/>
              <a:t>Amygdala</a:t>
            </a:r>
            <a:endParaRPr lang="en-CA" dirty="0"/>
          </a:p>
        </p:txBody>
      </p:sp>
      <p:sp>
        <p:nvSpPr>
          <p:cNvPr id="2" name="Rectangle 1"/>
          <p:cNvSpPr/>
          <p:nvPr/>
        </p:nvSpPr>
        <p:spPr>
          <a:xfrm>
            <a:off x="457200" y="6189711"/>
            <a:ext cx="7727004" cy="338554"/>
          </a:xfrm>
          <a:prstGeom prst="rect">
            <a:avLst/>
          </a:prstGeom>
        </p:spPr>
        <p:txBody>
          <a:bodyPr wrap="square">
            <a:spAutoFit/>
          </a:bodyPr>
          <a:lstStyle/>
          <a:p>
            <a:r>
              <a:rPr lang="en-CA" sz="1600" dirty="0" smtClean="0">
                <a:effectLst/>
                <a:latin typeface="Times New Roman" panose="02020603050405020304" pitchFamily="18" charset="0"/>
                <a:ea typeface="Calibri" panose="020F0502020204030204" pitchFamily="34" charset="0"/>
              </a:rPr>
              <a:t>Watch this video at home (15 </a:t>
            </a:r>
            <a:r>
              <a:rPr lang="en-CA" sz="1600" dirty="0" err="1" smtClean="0">
                <a:effectLst/>
                <a:latin typeface="Times New Roman" panose="02020603050405020304" pitchFamily="18" charset="0"/>
                <a:ea typeface="Calibri" panose="020F0502020204030204" pitchFamily="34" charset="0"/>
              </a:rPr>
              <a:t>mins</a:t>
            </a:r>
            <a:r>
              <a:rPr lang="en-CA" sz="1600" dirty="0" smtClean="0">
                <a:effectLst/>
                <a:latin typeface="Times New Roman" panose="02020603050405020304" pitchFamily="18" charset="0"/>
                <a:ea typeface="Calibri" panose="020F0502020204030204" pitchFamily="34" charset="0"/>
              </a:rPr>
              <a:t>):  </a:t>
            </a:r>
            <a:r>
              <a:rPr lang="en-CA" sz="1600" u="sng" dirty="0">
                <a:solidFill>
                  <a:srgbClr val="0000FF"/>
                </a:solidFill>
                <a:latin typeface="Times New Roman" panose="02020603050405020304" pitchFamily="18" charset="0"/>
                <a:ea typeface="Calibri" panose="020F0502020204030204" pitchFamily="34" charset="0"/>
              </a:rPr>
              <a:t>https://</a:t>
            </a:r>
            <a:r>
              <a:rPr lang="en-CA" sz="1600" u="sng" dirty="0" smtClean="0">
                <a:solidFill>
                  <a:srgbClr val="0000FF"/>
                </a:solidFill>
                <a:latin typeface="Times New Roman" panose="02020603050405020304" pitchFamily="18" charset="0"/>
                <a:ea typeface="Calibri" panose="020F0502020204030204" pitchFamily="34" charset="0"/>
              </a:rPr>
              <a:t>www.youtube.com/watch?v=Awd0kgxcZws</a:t>
            </a:r>
            <a:endParaRPr lang="en-CA" sz="1600" dirty="0">
              <a:latin typeface="Times New Roman" panose="02020603050405020304" pitchFamily="18" charset="0"/>
              <a:ea typeface="Calibri" panose="020F0502020204030204" pitchFamily="34" charset="0"/>
            </a:endParaRPr>
          </a:p>
        </p:txBody>
      </p:sp>
      <p:sp>
        <p:nvSpPr>
          <p:cNvPr id="17" name="Title 16"/>
          <p:cNvSpPr>
            <a:spLocks noGrp="1"/>
          </p:cNvSpPr>
          <p:nvPr>
            <p:ph type="title"/>
          </p:nvPr>
        </p:nvSpPr>
        <p:spPr/>
        <p:txBody>
          <a:bodyPr>
            <a:noAutofit/>
          </a:bodyPr>
          <a:lstStyle/>
          <a:p>
            <a:r>
              <a:rPr lang="en-US" sz="3200" dirty="0" smtClean="0">
                <a:solidFill>
                  <a:srgbClr val="7030A0"/>
                </a:solidFill>
              </a:rPr>
              <a:t>Reminder…</a:t>
            </a:r>
            <a:br>
              <a:rPr lang="en-US" sz="3200" dirty="0" smtClean="0">
                <a:solidFill>
                  <a:srgbClr val="7030A0"/>
                </a:solidFill>
              </a:rPr>
            </a:br>
            <a:r>
              <a:rPr lang="en-US" sz="3200" dirty="0" smtClean="0">
                <a:solidFill>
                  <a:srgbClr val="7030A0"/>
                </a:solidFill>
              </a:rPr>
              <a:t>What </a:t>
            </a:r>
            <a:r>
              <a:rPr lang="en-US" sz="3200" dirty="0">
                <a:solidFill>
                  <a:srgbClr val="7030A0"/>
                </a:solidFill>
              </a:rPr>
              <a:t>happens in the brain – the neuroplasticity</a:t>
            </a:r>
            <a:endParaRPr lang="en-CA" sz="3200" dirty="0">
              <a:solidFill>
                <a:srgbClr val="7030A0"/>
              </a:solidFill>
            </a:endParaRPr>
          </a:p>
        </p:txBody>
      </p:sp>
    </p:spTree>
    <p:extLst>
      <p:ext uri="{BB962C8B-B14F-4D97-AF65-F5344CB8AC3E}">
        <p14:creationId xmlns:p14="http://schemas.microsoft.com/office/powerpoint/2010/main" val="17062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SCARF Model – Some Examples of Actions</a:t>
            </a:r>
            <a:endParaRPr lang="en-CA" sz="3600" dirty="0"/>
          </a:p>
        </p:txBody>
      </p:sp>
      <p:sp>
        <p:nvSpPr>
          <p:cNvPr id="3" name="Content Placeholder 2"/>
          <p:cNvSpPr>
            <a:spLocks noGrp="1"/>
          </p:cNvSpPr>
          <p:nvPr>
            <p:ph idx="1"/>
          </p:nvPr>
        </p:nvSpPr>
        <p:spPr>
          <a:xfrm>
            <a:off x="457200" y="1196753"/>
            <a:ext cx="8229600" cy="504056"/>
          </a:xfrm>
        </p:spPr>
        <p:txBody>
          <a:bodyPr>
            <a:normAutofit/>
          </a:bodyPr>
          <a:lstStyle/>
          <a:p>
            <a:pPr fontAlgn="base"/>
            <a:r>
              <a:rPr lang="en-US" sz="1600" dirty="0" smtClean="0">
                <a:solidFill>
                  <a:srgbClr val="303030"/>
                </a:solidFill>
                <a:latin typeface="Oswald"/>
              </a:rPr>
              <a:t>That </a:t>
            </a:r>
            <a:r>
              <a:rPr lang="en-US" sz="1600" dirty="0">
                <a:solidFill>
                  <a:srgbClr val="303030"/>
                </a:solidFill>
                <a:latin typeface="Oswald"/>
              </a:rPr>
              <a:t>can evoke either a threat response or a reward response:</a:t>
            </a:r>
          </a:p>
        </p:txBody>
      </p:sp>
      <p:pic>
        <p:nvPicPr>
          <p:cNvPr id="1030" name="Picture 6" descr="https://www.jvracademy.co.za/wp-content/uploads/2013/05/SCARF-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4" y="1556792"/>
            <a:ext cx="7770817" cy="48245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7257" y="6511181"/>
            <a:ext cx="4894863" cy="276999"/>
          </a:xfrm>
          <a:prstGeom prst="rect">
            <a:avLst/>
          </a:prstGeom>
        </p:spPr>
        <p:txBody>
          <a:bodyPr wrap="square">
            <a:spAutoFit/>
          </a:bodyPr>
          <a:lstStyle/>
          <a:p>
            <a:r>
              <a:rPr lang="en-CA" sz="1200" dirty="0">
                <a:hlinkClick r:id="rId4"/>
              </a:rPr>
              <a:t>https://www.psychologyafrica.com/2013/05/when-leaders-use-their-brain</a:t>
            </a:r>
            <a:r>
              <a:rPr lang="en-CA" sz="1200" dirty="0" smtClean="0">
                <a:hlinkClick r:id="rId4"/>
              </a:rPr>
              <a:t>/</a:t>
            </a:r>
            <a:r>
              <a:rPr lang="en-CA" sz="1200" dirty="0" smtClean="0"/>
              <a:t> </a:t>
            </a:r>
            <a:endParaRPr lang="en-CA" sz="1200" dirty="0"/>
          </a:p>
        </p:txBody>
      </p:sp>
    </p:spTree>
    <p:extLst>
      <p:ext uri="{BB962C8B-B14F-4D97-AF65-F5344CB8AC3E}">
        <p14:creationId xmlns:p14="http://schemas.microsoft.com/office/powerpoint/2010/main" val="295220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2649</TotalTime>
  <Words>1262</Words>
  <Application>Microsoft Office PowerPoint</Application>
  <PresentationFormat>On-screen Show (4:3)</PresentationFormat>
  <Paragraphs>177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Bradley Hand ITC</vt:lpstr>
      <vt:lpstr>Calibri</vt:lpstr>
      <vt:lpstr>Oswald</vt:lpstr>
      <vt:lpstr>Times New Roman</vt:lpstr>
      <vt:lpstr>Verdana</vt:lpstr>
      <vt:lpstr>Wingdings</vt:lpstr>
      <vt:lpstr>1_Office Theme</vt:lpstr>
      <vt:lpstr>PowerPoint Presentation</vt:lpstr>
      <vt:lpstr>Mindful Change Leadership Development Program</vt:lpstr>
      <vt:lpstr>Mindful Breathing Exercise – Centering</vt:lpstr>
      <vt:lpstr>Debrief from last week (4)</vt:lpstr>
      <vt:lpstr>Agenda – week 5</vt:lpstr>
      <vt:lpstr>Today’s Intentions: Compassion, Clarity, Creativity</vt:lpstr>
      <vt:lpstr>SCARF Model</vt:lpstr>
      <vt:lpstr>Reminder… What happens in the brain – the neuroplasticity</vt:lpstr>
      <vt:lpstr>SCARF Model – Some Examples of Actions</vt:lpstr>
      <vt:lpstr>Technique - SiBerian North RailRoad</vt:lpstr>
      <vt:lpstr>Reminder…  Mindful Cleaning Your Environment</vt:lpstr>
      <vt:lpstr>Reminder… Mindful – self-compassion</vt:lpstr>
      <vt:lpstr>Your take away practice for week 5</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331</cp:revision>
  <cp:lastPrinted>2016-05-02T17:15:08Z</cp:lastPrinted>
  <dcterms:created xsi:type="dcterms:W3CDTF">2015-04-14T20:39:51Z</dcterms:created>
  <dcterms:modified xsi:type="dcterms:W3CDTF">2021-05-25T21:38:27Z</dcterms:modified>
</cp:coreProperties>
</file>