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xml" ContentType="application/vnd.openxmlformats-officedocument.presentationml.comment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0"/>
  </p:notesMasterIdLst>
  <p:handoutMasterIdLst>
    <p:handoutMasterId r:id="rId21"/>
  </p:handoutMasterIdLst>
  <p:sldIdLst>
    <p:sldId id="535" r:id="rId2"/>
    <p:sldId id="528" r:id="rId3"/>
    <p:sldId id="319" r:id="rId4"/>
    <p:sldId id="539" r:id="rId5"/>
    <p:sldId id="541" r:id="rId6"/>
    <p:sldId id="542" r:id="rId7"/>
    <p:sldId id="543" r:id="rId8"/>
    <p:sldId id="520" r:id="rId9"/>
    <p:sldId id="546" r:id="rId10"/>
    <p:sldId id="547" r:id="rId11"/>
    <p:sldId id="544" r:id="rId12"/>
    <p:sldId id="545" r:id="rId13"/>
    <p:sldId id="536" r:id="rId14"/>
    <p:sldId id="537" r:id="rId15"/>
    <p:sldId id="538" r:id="rId16"/>
    <p:sldId id="526" r:id="rId17"/>
    <p:sldId id="340" r:id="rId18"/>
    <p:sldId id="343" r:id="rId19"/>
  </p:sldIdLst>
  <p:sldSz cx="9144000" cy="6858000" type="screen4x3"/>
  <p:notesSz cx="7023100" cy="93091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 id="1" name="Jara.Nanssy" initials="J" lastIdx="3"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56134" autoAdjust="0"/>
  </p:normalViewPr>
  <p:slideViewPr>
    <p:cSldViewPr snapToObjects="1" showGuides="1">
      <p:cViewPr varScale="1">
        <p:scale>
          <a:sx n="90" d="100"/>
          <a:sy n="90" d="100"/>
        </p:scale>
        <p:origin x="77" y="533"/>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cld%20general%20number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jandro.Gonzalez\AppData\Roaming\OpenText\OTEdit\EC_GCdocs2\c510899815\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jandro.Gonzalez\AppData\Roaming\OpenText\OTEdit\EC_GCdocs2\c510899815\MCLD%20Final%20Analysis%20-%20June%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cld%20general%20number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1"/>
              <c:layout>
                <c:manualLayout>
                  <c:x val="-2.4647753881226381E-2"/>
                  <c:y val="-5.47163630848776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53-4CCD-BBCA-03C9CFB2D1F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Alpha Pilot</c:v>
                  </c:pt>
                  <c:pt idx="1">
                    <c:v>Beta Pilot</c:v>
                  </c:pt>
                  <c:pt idx="2">
                    <c:v>English Pilot</c:v>
                  </c:pt>
                  <c:pt idx="3">
                    <c:v>English </c:v>
                  </c:pt>
                  <c:pt idx="4">
                    <c:v>French </c:v>
                  </c:pt>
                  <c:pt idx="5">
                    <c:v>English </c:v>
                  </c:pt>
                </c:lvl>
                <c:lvl>
                  <c:pt idx="0">
                    <c:v>2016 – 
Apr to Jun</c:v>
                  </c:pt>
                  <c:pt idx="1">
                    <c:v>2017 – 
Apr to Jun</c:v>
                  </c:pt>
                  <c:pt idx="2">
                    <c:v>2021 – 
Apr to Jun</c:v>
                  </c:pt>
                  <c:pt idx="3">
                    <c:v>2022 – 
Apr to Jun</c:v>
                  </c:pt>
                  <c:pt idx="4">
                    <c:v>2022 – 
Oct to Nov</c:v>
                  </c:pt>
                  <c:pt idx="5">
                    <c:v>2023 – 
May to Jun</c:v>
                  </c:pt>
                </c:lvl>
              </c:multiLvlStrCache>
            </c:multiLvlStrRef>
          </c:cat>
          <c:val>
            <c:numRef>
              <c:f>Sheet1!$C$2:$C$7</c:f>
              <c:numCache>
                <c:formatCode>General</c:formatCode>
                <c:ptCount val="6"/>
                <c:pt idx="0">
                  <c:v>3</c:v>
                </c:pt>
                <c:pt idx="1">
                  <c:v>25</c:v>
                </c:pt>
                <c:pt idx="2">
                  <c:v>105</c:v>
                </c:pt>
                <c:pt idx="3">
                  <c:v>239</c:v>
                </c:pt>
                <c:pt idx="4">
                  <c:v>109</c:v>
                </c:pt>
                <c:pt idx="5">
                  <c:v>290</c:v>
                </c:pt>
              </c:numCache>
            </c:numRef>
          </c:val>
          <c:smooth val="0"/>
          <c:extLst>
            <c:ext xmlns:c16="http://schemas.microsoft.com/office/drawing/2014/chart" uri="{C3380CC4-5D6E-409C-BE32-E72D297353CC}">
              <c16:uniqueId val="{00000000-DB03-4D55-B968-570D88939EE0}"/>
            </c:ext>
          </c:extLst>
        </c:ser>
        <c:ser>
          <c:idx val="1"/>
          <c:order val="1"/>
          <c:tx>
            <c:strRef>
              <c:f>Sheet1!$D$1</c:f>
              <c:strCache>
                <c:ptCount val="1"/>
                <c:pt idx="0">
                  <c:v>Completed by</c:v>
                </c:pt>
              </c:strCache>
            </c:strRef>
          </c:tx>
          <c:spPr>
            <a:ln w="28575" cap="rnd">
              <a:solidFill>
                <a:schemeClr val="accent2"/>
              </a:solidFill>
              <a:round/>
            </a:ln>
            <a:effectLst/>
          </c:spPr>
          <c:marker>
            <c:symbol val="none"/>
          </c:marker>
          <c:dLbls>
            <c:dLbl>
              <c:idx val="0"/>
              <c:layout>
                <c:manualLayout>
                  <c:x val="-3.3855705915729541E-2"/>
                  <c:y val="-2.39217247466330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F2A-4ED2-8CA9-84A780ED8DA9}"/>
                </c:ext>
              </c:extLst>
            </c:dLbl>
            <c:dLbl>
              <c:idx val="1"/>
              <c:layout>
                <c:manualLayout>
                  <c:x val="-4.3224291142874578E-2"/>
                  <c:y val="-4.07188002038574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F2A-4ED2-8CA9-84A780ED8DA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Alpha Pilot</c:v>
                  </c:pt>
                  <c:pt idx="1">
                    <c:v>Beta Pilot</c:v>
                  </c:pt>
                  <c:pt idx="2">
                    <c:v>English Pilot</c:v>
                  </c:pt>
                  <c:pt idx="3">
                    <c:v>English </c:v>
                  </c:pt>
                  <c:pt idx="4">
                    <c:v>French </c:v>
                  </c:pt>
                  <c:pt idx="5">
                    <c:v>English </c:v>
                  </c:pt>
                </c:lvl>
                <c:lvl>
                  <c:pt idx="0">
                    <c:v>2016 – 
Apr to Jun</c:v>
                  </c:pt>
                  <c:pt idx="1">
                    <c:v>2017 – 
Apr to Jun</c:v>
                  </c:pt>
                  <c:pt idx="2">
                    <c:v>2021 – 
Apr to Jun</c:v>
                  </c:pt>
                  <c:pt idx="3">
                    <c:v>2022 – 
Apr to Jun</c:v>
                  </c:pt>
                  <c:pt idx="4">
                    <c:v>2022 – 
Oct to Nov</c:v>
                  </c:pt>
                  <c:pt idx="5">
                    <c:v>2023 – 
May to Jun</c:v>
                  </c:pt>
                </c:lvl>
              </c:multiLvlStrCache>
            </c:multiLvlStrRef>
          </c:cat>
          <c:val>
            <c:numRef>
              <c:f>Sheet1!$D$2:$D$7</c:f>
              <c:numCache>
                <c:formatCode>General</c:formatCode>
                <c:ptCount val="6"/>
                <c:pt idx="0">
                  <c:v>1</c:v>
                </c:pt>
                <c:pt idx="1">
                  <c:v>17</c:v>
                </c:pt>
                <c:pt idx="2">
                  <c:v>66</c:v>
                </c:pt>
                <c:pt idx="3">
                  <c:v>130</c:v>
                </c:pt>
                <c:pt idx="4">
                  <c:v>50</c:v>
                </c:pt>
                <c:pt idx="5">
                  <c:v>150</c:v>
                </c:pt>
              </c:numCache>
            </c:numRef>
          </c:val>
          <c:smooth val="0"/>
          <c:extLst>
            <c:ext xmlns:c16="http://schemas.microsoft.com/office/drawing/2014/chart" uri="{C3380CC4-5D6E-409C-BE32-E72D297353CC}">
              <c16:uniqueId val="{00000001-DB03-4D55-B968-570D88939EE0}"/>
            </c:ext>
          </c:extLst>
        </c:ser>
        <c:dLbls>
          <c:dLblPos val="t"/>
          <c:showLegendKey val="0"/>
          <c:showVal val="1"/>
          <c:showCatName val="0"/>
          <c:showSerName val="0"/>
          <c:showPercent val="0"/>
          <c:showBubbleSize val="0"/>
        </c:dLbls>
        <c:smooth val="0"/>
        <c:axId val="-333175600"/>
        <c:axId val="-333169072"/>
      </c:lineChart>
      <c:catAx>
        <c:axId val="-33317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3169072"/>
        <c:crosses val="autoZero"/>
        <c:auto val="1"/>
        <c:lblAlgn val="ctr"/>
        <c:lblOffset val="100"/>
        <c:noMultiLvlLbl val="0"/>
      </c:catAx>
      <c:valAx>
        <c:axId val="-3331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33175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2021Ep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Employee Engagement</c:v>
                </c:pt>
                <c:pt idx="1">
                  <c:v>Sounder Decision Making</c:v>
                </c:pt>
                <c:pt idx="2">
                  <c:v>Behavioural Risk</c:v>
                </c:pt>
                <c:pt idx="3">
                  <c:v>Well Being</c:v>
                </c:pt>
                <c:pt idx="4">
                  <c:v>Resiliency</c:v>
                </c:pt>
              </c:strCache>
            </c:strRef>
          </c:cat>
          <c:val>
            <c:numRef>
              <c:f>Sheet2!$B$2:$B$6</c:f>
              <c:numCache>
                <c:formatCode>0.0%</c:formatCode>
                <c:ptCount val="5"/>
                <c:pt idx="0">
                  <c:v>0.19900000000000001</c:v>
                </c:pt>
                <c:pt idx="1">
                  <c:v>0.25</c:v>
                </c:pt>
                <c:pt idx="2">
                  <c:v>0.223</c:v>
                </c:pt>
                <c:pt idx="3">
                  <c:v>0.193</c:v>
                </c:pt>
                <c:pt idx="4" formatCode="General">
                  <c:v>0</c:v>
                </c:pt>
              </c:numCache>
            </c:numRef>
          </c:val>
          <c:extLst>
            <c:ext xmlns:c16="http://schemas.microsoft.com/office/drawing/2014/chart" uri="{C3380CC4-5D6E-409C-BE32-E72D297353CC}">
              <c16:uniqueId val="{00000000-B7C9-40A7-88C0-126F8FB4B48C}"/>
            </c:ext>
          </c:extLst>
        </c:ser>
        <c:ser>
          <c:idx val="1"/>
          <c:order val="1"/>
          <c:tx>
            <c:strRef>
              <c:f>Sheet2!$C$1</c:f>
              <c:strCache>
                <c:ptCount val="1"/>
                <c:pt idx="0">
                  <c:v>2022E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Employee Engagement</c:v>
                </c:pt>
                <c:pt idx="1">
                  <c:v>Sounder Decision Making</c:v>
                </c:pt>
                <c:pt idx="2">
                  <c:v>Behavioural Risk</c:v>
                </c:pt>
                <c:pt idx="3">
                  <c:v>Well Being</c:v>
                </c:pt>
                <c:pt idx="4">
                  <c:v>Resiliency</c:v>
                </c:pt>
              </c:strCache>
            </c:strRef>
          </c:cat>
          <c:val>
            <c:numRef>
              <c:f>Sheet2!$C$2:$C$6</c:f>
              <c:numCache>
                <c:formatCode>0.0%</c:formatCode>
                <c:ptCount val="5"/>
                <c:pt idx="0">
                  <c:v>0.126</c:v>
                </c:pt>
                <c:pt idx="1">
                  <c:v>0.23</c:v>
                </c:pt>
                <c:pt idx="2">
                  <c:v>0.20499999999999999</c:v>
                </c:pt>
                <c:pt idx="3">
                  <c:v>0.20799999999999999</c:v>
                </c:pt>
                <c:pt idx="4">
                  <c:v>0.14000000000000001</c:v>
                </c:pt>
              </c:numCache>
            </c:numRef>
          </c:val>
          <c:extLst>
            <c:ext xmlns:c16="http://schemas.microsoft.com/office/drawing/2014/chart" uri="{C3380CC4-5D6E-409C-BE32-E72D297353CC}">
              <c16:uniqueId val="{00000001-B7C9-40A7-88C0-126F8FB4B48C}"/>
            </c:ext>
          </c:extLst>
        </c:ser>
        <c:ser>
          <c:idx val="2"/>
          <c:order val="2"/>
          <c:tx>
            <c:strRef>
              <c:f>Sheet2!$D$1</c:f>
              <c:strCache>
                <c:ptCount val="1"/>
                <c:pt idx="0">
                  <c:v>2022F</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Employee Engagement</c:v>
                </c:pt>
                <c:pt idx="1">
                  <c:v>Sounder Decision Making</c:v>
                </c:pt>
                <c:pt idx="2">
                  <c:v>Behavioural Risk</c:v>
                </c:pt>
                <c:pt idx="3">
                  <c:v>Well Being</c:v>
                </c:pt>
                <c:pt idx="4">
                  <c:v>Resiliency</c:v>
                </c:pt>
              </c:strCache>
            </c:strRef>
          </c:cat>
          <c:val>
            <c:numRef>
              <c:f>Sheet2!$D$2:$D$6</c:f>
              <c:numCache>
                <c:formatCode>0.0%</c:formatCode>
                <c:ptCount val="5"/>
                <c:pt idx="0">
                  <c:v>0.185</c:v>
                </c:pt>
                <c:pt idx="1">
                  <c:v>8.6999999999999994E-2</c:v>
                </c:pt>
                <c:pt idx="2">
                  <c:v>3.4000000000000002E-2</c:v>
                </c:pt>
                <c:pt idx="3">
                  <c:v>0.28899999999999998</c:v>
                </c:pt>
                <c:pt idx="4">
                  <c:v>0.151</c:v>
                </c:pt>
              </c:numCache>
            </c:numRef>
          </c:val>
          <c:extLst>
            <c:ext xmlns:c16="http://schemas.microsoft.com/office/drawing/2014/chart" uri="{C3380CC4-5D6E-409C-BE32-E72D297353CC}">
              <c16:uniqueId val="{00000002-B7C9-40A7-88C0-126F8FB4B48C}"/>
            </c:ext>
          </c:extLst>
        </c:ser>
        <c:dLbls>
          <c:dLblPos val="outEnd"/>
          <c:showLegendKey val="0"/>
          <c:showVal val="1"/>
          <c:showCatName val="0"/>
          <c:showSerName val="0"/>
          <c:showPercent val="0"/>
          <c:showBubbleSize val="0"/>
        </c:dLbls>
        <c:gapWidth val="219"/>
        <c:overlap val="-27"/>
        <c:axId val="-623762016"/>
        <c:axId val="-623767456"/>
      </c:barChart>
      <c:catAx>
        <c:axId val="-62376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3767456"/>
        <c:crosses val="autoZero"/>
        <c:auto val="1"/>
        <c:lblAlgn val="ctr"/>
        <c:lblOffset val="100"/>
        <c:noMultiLvlLbl val="0"/>
      </c:catAx>
      <c:valAx>
        <c:axId val="-623767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3762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9-14T13:53:41.562" idx="3">
    <p:pos x="10" y="10"/>
    <p:text>I would add your slide 3 before the key findings as they align and go to prove your theory</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0.07734</cdr:x>
      <cdr:y>0.71869</cdr:y>
    </cdr:from>
    <cdr:to>
      <cdr:x>0.2114</cdr:x>
      <cdr:y>0.92504</cdr:y>
    </cdr:to>
    <cdr:sp macro="" textlink="">
      <cdr:nvSpPr>
        <cdr:cNvPr id="2" name="Rectangle 1"/>
        <cdr:cNvSpPr/>
      </cdr:nvSpPr>
      <cdr:spPr>
        <a:xfrm xmlns:a="http://schemas.openxmlformats.org/drawingml/2006/main">
          <a:off x="581646" y="3260339"/>
          <a:ext cx="1008112" cy="93610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9/22/2023</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9/22/2023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app.sli.do/event/1QX8qrhR68b9ECEtUW78rN" TargetMode="Externa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gccollab.ca/groups/profile/7978973/mcld-program-cohort-cop-coi-program-dlpc-cohorte-cdp-et-cdi" TargetMode="External"/><Relationship Id="rId4" Type="http://schemas.openxmlformats.org/officeDocument/2006/relationships/hyperlink" Target="https://app.sli.do/event/1QX8qrhR68b9ECEtUW78r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pp.sli.do/event/1QX8qrhR68b9ECEtUW78r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sli.do/event/1QX8qrhR68b9ECEtUW78r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FR" sz="1200" b="0" dirty="0"/>
              <a:t>(Carmen)</a:t>
            </a:r>
          </a:p>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a:t>
            </a:r>
            <a:r>
              <a:rPr lang="fr-FR" sz="1200" b="1"/>
              <a:t>liens </a:t>
            </a:r>
            <a:r>
              <a:rPr lang="fr-FR" sz="1200" b="1" smtClean="0"/>
              <a:t>:</a:t>
            </a:r>
            <a:endParaRPr lang="fr-CA" sz="120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smtClean="0">
                <a:hlinkClick r:id="rId3"/>
              </a:rPr>
              <a:t>https</a:t>
            </a:r>
            <a:r>
              <a:rPr lang="fr-CA" u="none" dirty="0">
                <a:hlinkClick r:id="rId3"/>
              </a:rPr>
              <a:t>://wiki.gccollab.ca/MCLD-DLCP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t>https://wiki.gccollab.ca/MCLD_Program_Facilitators_Team_/_L%27%C3%A9quipe_des_animateurs_du_program_de_DLCP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5"/>
              </a:rPr>
              <a:t>https://app.sli.do/event/1QX8qrhR68b9ECEtUW78rN</a:t>
            </a:r>
            <a:r>
              <a:rPr lang="fr-CA" dirty="0"/>
              <a:t> </a:t>
            </a:r>
            <a:r>
              <a:rPr lang="fr-CA" sz="1200" u="none" dirty="0"/>
              <a:t/>
            </a:r>
            <a:br>
              <a:rPr lang="fr-CA" sz="1200" u="none" dirty="0"/>
            </a:br>
            <a:r>
              <a:rPr lang="fr-CA" sz="1200" u="none" dirty="0"/>
              <a:t>Sli.do code: DLCP</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(Carmen)</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1924354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smtClean="0"/>
              <a:t>(Carmen)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smtClean="0"/>
              <a:t>Les </a:t>
            </a:r>
            <a:r>
              <a:rPr lang="fr-CA" sz="1400" i="1" dirty="0"/>
              <a:t>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vertes représentent l'évaluation </a:t>
            </a:r>
            <a:r>
              <a:rPr lang="fr-CA" sz="1400" i="1" dirty="0" smtClean="0"/>
              <a:t>finale, </a:t>
            </a:r>
            <a:r>
              <a:rPr lang="fr-CA" sz="1400" i="1" dirty="0"/>
              <a:t>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a:t>
            </a:r>
            <a:r>
              <a:rPr lang="fr-CA" sz="1400" i="1" dirty="0" smtClean="0"/>
              <a:t>terminé </a:t>
            </a:r>
            <a:r>
              <a:rPr lang="fr-CA" sz="1400" i="1" dirty="0"/>
              <a:t>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300992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(Carmen)</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t>12</a:t>
            </a:fld>
            <a:endParaRPr lang="en-US" dirty="0"/>
          </a:p>
        </p:txBody>
      </p:sp>
    </p:spTree>
    <p:extLst>
      <p:ext uri="{BB962C8B-B14F-4D97-AF65-F5344CB8AC3E}">
        <p14:creationId xmlns:p14="http://schemas.microsoft.com/office/powerpoint/2010/main" val="359334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0000" lnSpcReduction="20000"/>
          </a:bodyPr>
          <a:lstStyle/>
          <a:p>
            <a:pPr defTabSz="933126">
              <a:defRPr/>
            </a:pPr>
            <a:r>
              <a:rPr lang="fr-CA" dirty="0" smtClean="0"/>
              <a:t>(Ginette </a:t>
            </a:r>
            <a:r>
              <a:rPr lang="fr-CA" dirty="0" smtClean="0">
                <a:sym typeface="Wingdings" panose="05000000000000000000" pitchFamily="2" charset="2"/>
              </a:rPr>
              <a:t></a:t>
            </a:r>
            <a:r>
              <a:rPr lang="fr-CA" dirty="0" smtClean="0"/>
              <a:t>)</a:t>
            </a:r>
            <a:endParaRPr lang="fr-CA" dirty="0"/>
          </a:p>
          <a:p>
            <a:r>
              <a:rPr lang="fr-CA" u="none" dirty="0"/>
              <a:t>Essayons un autre exercice de pleine conscience…</a:t>
            </a:r>
          </a:p>
          <a:p>
            <a:r>
              <a:rPr lang="fr-CA" sz="1200" u="none" dirty="0"/>
              <a:t>Comme pour le premier exercice, 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vous convient le plus.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Aucun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36200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CA" dirty="0" smtClean="0"/>
              <a:t>(Ginette </a:t>
            </a:r>
            <a:r>
              <a:rPr lang="fr-CA" dirty="0" smtClean="0">
                <a:sym typeface="Wingdings" panose="05000000000000000000" pitchFamily="2" charset="2"/>
              </a:rPr>
              <a:t></a:t>
            </a:r>
            <a:r>
              <a:rPr lang="fr-CA" dirty="0" smtClean="0"/>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CA" u="none" dirty="0" smtClean="0"/>
              <a:t>A </a:t>
            </a:r>
            <a:r>
              <a:rPr lang="fr-CA" u="none" dirty="0"/>
              <a:t>gauche,</a:t>
            </a:r>
            <a:r>
              <a:rPr lang="fr-CA" u="none" baseline="0" dirty="0"/>
              <a:t> la formation française de 2022.</a:t>
            </a:r>
            <a:endParaRPr lang="en-CA"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fr-CA" u="none"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fr-CA" u="none" dirty="0"/>
              <a:t>À droite, vous pouvez voir les réponses des participants, lorsqu’il leur a été demandé de répondre en un mot à la question suivante : « Quelle est la compétence que vous avez le plus améliorée durant le programme de DLCP? »</a:t>
            </a:r>
          </a:p>
          <a:p>
            <a:pPr marL="0" marR="0" lvl="0" indent="0" algn="l" defTabSz="914400" rtl="0" eaLnBrk="0" fontAlgn="base" latinLnBrk="0" hangingPunct="0">
              <a:lnSpc>
                <a:spcPct val="100000"/>
              </a:lnSpc>
              <a:spcBef>
                <a:spcPct val="30000"/>
              </a:spcBef>
              <a:spcAft>
                <a:spcPct val="0"/>
              </a:spcAft>
              <a:buClrTx/>
              <a:buSzTx/>
              <a:buFontTx/>
              <a:buNone/>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i="0" u="none" kern="1200" dirty="0">
                <a:solidFill>
                  <a:schemeClr val="tx1"/>
                </a:solidFill>
                <a:latin typeface="Arial" charset="0"/>
                <a:ea typeface="+mn-ea"/>
                <a:cs typeface="+mn-cs"/>
              </a:rPr>
              <a:t>Les participants disent aussi que, à la suite des pratiques apprises dans le cadre du programme, ils se sentent plus ancrés et mentalement présents dans leur travail.</a:t>
            </a:r>
            <a:r>
              <a:rPr lang="fr-CA" sz="1200" b="0" i="0" kern="1200" dirty="0">
                <a:solidFill>
                  <a:schemeClr val="tx1"/>
                </a:solidFill>
                <a:latin typeface="Arial" charset="0"/>
                <a:ea typeface="+mn-ea"/>
                <a:cs typeface="+mn-cs"/>
              </a:rPr>
              <a:t> </a:t>
            </a:r>
            <a:r>
              <a:rPr lang="fr-CA" sz="1200" b="0" i="0" u="none" kern="1200" dirty="0">
                <a:solidFill>
                  <a:schemeClr val="tx1"/>
                </a:solidFill>
                <a:latin typeface="Arial" charset="0"/>
                <a:ea typeface="+mn-ea"/>
                <a:cs typeface="+mn-cs"/>
              </a:rPr>
              <a:t>La surprise pour de nombreux participants est le changement positif en ce qui concerne leur présence émotionnelle et leur rapprochement significatif, tant au travail qu’au domicile.</a:t>
            </a:r>
            <a:r>
              <a:rPr lang="fr-CA" sz="1200" b="0" i="0" kern="1200" dirty="0">
                <a:solidFill>
                  <a:schemeClr val="tx1"/>
                </a:solidFill>
                <a:latin typeface="Arial" charset="0"/>
                <a:ea typeface="+mn-ea"/>
                <a:cs typeface="+mn-cs"/>
              </a:rPr>
              <a:t> </a:t>
            </a:r>
            <a:r>
              <a:rPr lang="fr-CA" sz="1200" b="0" i="0" u="none" kern="1200" dirty="0">
                <a:solidFill>
                  <a:schemeClr val="tx1"/>
                </a:solidFill>
                <a:latin typeface="Arial" charset="0"/>
                <a:ea typeface="+mn-ea"/>
                <a:cs typeface="+mn-cs"/>
              </a:rPr>
              <a:t>Il s’agit de compétences essentielles à la croissance de toute personne.</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b="0" i="0" kern="1200" dirty="0">
              <a:solidFill>
                <a:schemeClr val="tx1"/>
              </a:solidFill>
              <a:effectLst/>
              <a:latin typeface="Arial" charset="0"/>
              <a:ea typeface="+mn-ea"/>
              <a:cs typeface="+mn-cs"/>
            </a:endParaRPr>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14</a:t>
            </a:fld>
            <a:endParaRPr lang="fr-CA" dirty="0"/>
          </a:p>
        </p:txBody>
      </p:sp>
    </p:spTree>
    <p:extLst>
      <p:ext uri="{BB962C8B-B14F-4D97-AF65-F5344CB8AC3E}">
        <p14:creationId xmlns:p14="http://schemas.microsoft.com/office/powerpoint/2010/main" val="262629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smtClean="0"/>
              <a:t>(Ginette </a:t>
            </a:r>
            <a:r>
              <a:rPr lang="fr-CA" dirty="0" smtClean="0">
                <a:sym typeface="Wingdings" panose="05000000000000000000" pitchFamily="2" charset="2"/>
              </a:rPr>
              <a:t></a:t>
            </a:r>
            <a:r>
              <a:rPr lang="fr-CA" dirty="0" smtClean="0"/>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smtClean="0">
                <a:solidFill>
                  <a:schemeClr val="tx1"/>
                </a:solidFill>
                <a:latin typeface="Arial" charset="0"/>
                <a:ea typeface="+mn-ea"/>
                <a:cs typeface="+mn-cs"/>
              </a:rPr>
              <a:t>De </a:t>
            </a:r>
            <a:r>
              <a:rPr lang="fr-CA" sz="1200" u="none" kern="1200" noProof="0" dirty="0">
                <a:solidFill>
                  <a:schemeClr val="tx1"/>
                </a:solidFill>
                <a:latin typeface="Arial" charset="0"/>
                <a:ea typeface="+mn-ea"/>
                <a:cs typeface="+mn-cs"/>
              </a:rPr>
              <a:t>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425870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smtClean="0"/>
              <a:t>(Alejandro)</a:t>
            </a:r>
            <a:endParaRPr lang="fr-CA" i="0"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Deux éléments qui seront essentiels pour assurer le succès continu du programme sont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maintien comme </a:t>
            </a:r>
            <a:r>
              <a:rPr lang="fr-CA"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trois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16</a:t>
            </a:fld>
            <a:endParaRPr lang="fr-CA" dirty="0"/>
          </a:p>
        </p:txBody>
      </p:sp>
    </p:spTree>
    <p:extLst>
      <p:ext uri="{BB962C8B-B14F-4D97-AF65-F5344CB8AC3E}">
        <p14:creationId xmlns:p14="http://schemas.microsoft.com/office/powerpoint/2010/main" val="4090799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smtClean="0"/>
              <a:t>(Alejandro)</a:t>
            </a: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smtClean="0"/>
              <a:t>((</a:t>
            </a:r>
            <a:r>
              <a:rPr lang="fr-CA" sz="1200" dirty="0"/>
              <a:t>Selon le temps – partage dans le clavardage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endParaRPr lang="fr-CA" u="none"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4"/>
              </a:rPr>
              <a:t>https://app.sli.do/event/1QX8qrhR68b9ECEtUW78rN</a:t>
            </a:r>
            <a:r>
              <a:rPr lang="fr-CA" dirty="0"/>
              <a:t> </a:t>
            </a:r>
            <a:r>
              <a:rPr lang="fr-CA" sz="1200" u="none" dirty="0"/>
              <a:t/>
            </a:r>
            <a:br>
              <a:rPr lang="fr-CA" sz="1200" u="none" dirty="0"/>
            </a:br>
            <a:r>
              <a:rPr lang="fr-CA" sz="1200" u="none" dirty="0"/>
              <a:t>Sli.do code: DLCP</a:t>
            </a:r>
            <a:endParaRPr lang="fr-CA" dirty="0"/>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hlinkClick r:id="rId3"/>
              </a:rPr>
              <a:t>https://wiki.gccollab.ca/MCLD-DLCP</a:t>
            </a:r>
            <a:r>
              <a:rPr lang="fr-CA" u="none" dirty="0"/>
              <a:t> </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5"/>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3075091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smtClean="0"/>
              <a:t>(Alejandro)</a:t>
            </a:r>
            <a:endParaRPr lang="fr-CA" i="0"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3"/>
              </a:rPr>
              <a:t>https://app.sli.do/event/1QX8qrhR68b9ECEtUW78rN</a:t>
            </a:r>
            <a:r>
              <a:rPr lang="fr-CA" dirty="0"/>
              <a:t> </a:t>
            </a:r>
            <a:r>
              <a:rPr lang="fr-CA" sz="1200" u="none" dirty="0"/>
              <a:t/>
            </a:r>
            <a:br>
              <a:rPr lang="fr-CA" sz="1200" u="none" dirty="0"/>
            </a:br>
            <a:r>
              <a:rPr lang="fr-CA" sz="1200" u="none" dirty="0"/>
              <a:t>Sli.do code: DLCP</a:t>
            </a:r>
            <a:endParaRPr lang="fr-CA" dirty="0"/>
          </a:p>
          <a:p>
            <a:pPr marL="171450" lvl="0" indent="-171450">
              <a:buFont typeface="Arial" panose="020B0604020202020204" pitchFamily="34" charset="0"/>
              <a:buChar char="•"/>
            </a:pPr>
            <a:endParaRPr lang="fr-CA" dirty="0"/>
          </a:p>
          <a:p>
            <a:endParaRPr lang="fr-CA" dirty="0"/>
          </a:p>
          <a:p>
            <a:r>
              <a:rPr lang="fr-CA" dirty="0"/>
              <a:t>Merci 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18</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1200" b="0" dirty="0"/>
              <a:t>(Carmen)</a:t>
            </a:r>
          </a:p>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lvl="0" indent="0">
              <a:spcAft>
                <a:spcPts val="600"/>
              </a:spcAft>
              <a:buFont typeface="Arial" panose="020B0604020202020204" pitchFamily="34" charset="0"/>
              <a:buNone/>
            </a:pPr>
            <a:r>
              <a:rPr lang="fr-FR" sz="1200" b="0" dirty="0" smtClean="0"/>
              <a:t>(Carmen)</a:t>
            </a:r>
          </a:p>
          <a:p>
            <a:r>
              <a:rPr lang="fr-CA" u="none" dirty="0" smtClean="0"/>
              <a:t>Pour </a:t>
            </a:r>
            <a:r>
              <a:rPr lang="fr-CA" u="none" dirty="0"/>
              <a:t>commencer, faisons un exercice de pleine conscience.</a:t>
            </a:r>
          </a:p>
          <a:p>
            <a:r>
              <a:rPr lang="fr-CA" sz="1200" u="none" dirty="0"/>
              <a:t>Si vous n’avez jamais fait l’exercice, profitez de l’occasion de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tout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 inspirez et expirez</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Et dirigez votre respiration vers votre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sentez</a:t>
            </a:r>
            <a:r>
              <a:rPr lang="fr-CA" u="none" baseline="0" dirty="0"/>
              <a:t> </a:t>
            </a:r>
            <a:r>
              <a:rPr lang="fr-CA" u="none" baseline="0" dirty="0" err="1"/>
              <a:t>prets</a:t>
            </a:r>
            <a:r>
              <a:rPr lang="fr-CA" u="none" dirty="0"/>
              <a:t>,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smtClean="0"/>
              <a:t>(Alejandro)</a:t>
            </a:r>
          </a:p>
          <a:p>
            <a:pPr marL="0" marR="0" lvl="0" indent="0" algn="l" defTabSz="914400" rtl="0" eaLnBrk="1" fontAlgn="auto" latinLnBrk="0" hangingPunct="1">
              <a:lnSpc>
                <a:spcPct val="100000"/>
              </a:lnSpc>
              <a:spcBef>
                <a:spcPct val="0"/>
              </a:spcBef>
              <a:spcAft>
                <a:spcPct val="0"/>
              </a:spcAft>
              <a:buClrTx/>
              <a:buSzTx/>
              <a:buFontTx/>
              <a:buNone/>
              <a:defRPr/>
            </a:pPr>
            <a:r>
              <a:rPr lang="fr-CA" dirty="0" smtClean="0"/>
              <a:t>(</a:t>
            </a:r>
            <a:r>
              <a:rPr lang="fr-CA" dirty="0"/>
              <a:t>paraphrase de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Veuillez noter vos questions pendant cette présentation, il y aura à la fin de la présentation du temps pour une période de questions, via :</a:t>
            </a:r>
            <a:endParaRPr lang="fr-CA" dirty="0"/>
          </a:p>
          <a:p>
            <a:pPr marL="171450" lvl="0" indent="-171450">
              <a:spcAft>
                <a:spcPts val="600"/>
              </a:spcAft>
              <a:buFont typeface="Arial" panose="020B0604020202020204" pitchFamily="34" charset="0"/>
              <a:buChar char="•"/>
            </a:pPr>
            <a:r>
              <a:rPr lang="fr-CA" sz="1200" u="none" dirty="0"/>
              <a:t>Lever la main </a:t>
            </a:r>
          </a:p>
          <a:p>
            <a:pPr marL="171450" lvl="0" indent="-171450">
              <a:spcAft>
                <a:spcPts val="600"/>
              </a:spcAft>
              <a:buFont typeface="Arial" panose="020B0604020202020204" pitchFamily="34" charset="0"/>
              <a:buChar char="•"/>
            </a:pPr>
            <a:r>
              <a:rPr lang="fr-CA" sz="1200" u="none" dirty="0"/>
              <a:t>Commentaires par clavardage</a:t>
            </a:r>
          </a:p>
          <a:p>
            <a:pPr marL="171450" lvl="0" indent="-171450">
              <a:spcAft>
                <a:spcPts val="600"/>
              </a:spcAft>
              <a:buFont typeface="Arial" panose="020B0604020202020204" pitchFamily="34" charset="0"/>
              <a:buChar char="•"/>
            </a:pPr>
            <a:r>
              <a:rPr lang="fr-CA" sz="1200" u="none" dirty="0"/>
              <a:t>Ou de manière anonyme par Sli.do</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dirty="0">
                <a:hlinkClick r:id="rId3"/>
              </a:rPr>
              <a:t>https://app.sli.do/event/1QX8qrhR68b9ECEtUW78rN</a:t>
            </a:r>
            <a:r>
              <a:rPr lang="fr-CA" dirty="0"/>
              <a:t> </a:t>
            </a:r>
            <a:r>
              <a:rPr lang="fr-CA" sz="1200" u="none" dirty="0"/>
              <a:t/>
            </a:r>
            <a:br>
              <a:rPr lang="fr-CA" sz="1200" u="none" dirty="0"/>
            </a:br>
            <a:r>
              <a:rPr lang="fr-CA" sz="1200" u="none" dirty="0"/>
              <a:t>Sli.do code: DLCP</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115330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214313" marR="0" lvl="0" indent="-214313" algn="l" defTabSz="914400" rtl="0" eaLnBrk="0" fontAlgn="base" latinLnBrk="0" hangingPunct="0">
              <a:lnSpc>
                <a:spcPct val="120000"/>
              </a:lnSpc>
              <a:spcBef>
                <a:spcPct val="0"/>
              </a:spcBef>
              <a:spcAft>
                <a:spcPct val="0"/>
              </a:spcAft>
              <a:buClrTx/>
              <a:buSzTx/>
              <a:buFontTx/>
              <a:buNone/>
              <a:tabLst/>
              <a:defRPr/>
            </a:pPr>
            <a:r>
              <a:rPr lang="fr-CA" sz="2800" dirty="0" smtClean="0"/>
              <a:t>(Alejandro)</a:t>
            </a:r>
          </a:p>
          <a:p>
            <a:pPr marL="214313" indent="-214313" eaLnBrk="0" fontAlgn="base" hangingPunct="0">
              <a:lnSpc>
                <a:spcPct val="120000"/>
              </a:lnSpc>
              <a:spcBef>
                <a:spcPct val="0"/>
              </a:spcBef>
              <a:spcAft>
                <a:spcPct val="0"/>
              </a:spcAft>
            </a:pPr>
            <a:r>
              <a:rPr lang="fr-CA" altLang="en-US" sz="2800" dirty="0" smtClean="0">
                <a:ea typeface="Calibri" panose="020F0502020204030204" pitchFamily="34" charset="0"/>
                <a:cs typeface="Times New Roman" panose="02020603050405020304" pitchFamily="18" charset="0"/>
              </a:rPr>
              <a:t>Co-organisé </a:t>
            </a:r>
            <a:r>
              <a:rPr lang="fr-CA" altLang="en-US" sz="2800" dirty="0">
                <a:ea typeface="Calibri" panose="020F0502020204030204" pitchFamily="34" charset="0"/>
                <a:cs typeface="Times New Roman" panose="02020603050405020304" pitchFamily="18" charset="0"/>
              </a:rPr>
              <a:t>par le RICO, le programme est en cours d'élaboration depuis 2016. </a:t>
            </a:r>
          </a:p>
          <a:p>
            <a:pPr marL="214313" indent="-214313" eaLnBrk="0" fontAlgn="base" hangingPunct="0">
              <a:lnSpc>
                <a:spcPct val="120000"/>
              </a:lnSpc>
              <a:spcBef>
                <a:spcPct val="0"/>
              </a:spcBef>
              <a:spcAft>
                <a:spcPct val="0"/>
              </a:spcAft>
            </a:pPr>
            <a:r>
              <a:rPr lang="fr-CA" altLang="en-US" sz="2800" dirty="0">
                <a:ea typeface="Calibri" panose="020F0502020204030204" pitchFamily="34" charset="0"/>
                <a:cs typeface="Times New Roman" panose="02020603050405020304" pitchFamily="18" charset="0"/>
              </a:rPr>
              <a:t>Ouvert à tous via les plateformes </a:t>
            </a:r>
            <a:r>
              <a:rPr lang="fr-CA" altLang="en-US" sz="2800" dirty="0" err="1">
                <a:ea typeface="Calibri" panose="020F0502020204030204" pitchFamily="34" charset="0"/>
                <a:cs typeface="Times New Roman" panose="02020603050405020304" pitchFamily="18" charset="0"/>
              </a:rPr>
              <a:t>GCTools</a:t>
            </a:r>
            <a:r>
              <a:rPr lang="fr-CA" altLang="en-US" sz="2800" dirty="0">
                <a:ea typeface="Calibri" panose="020F0502020204030204" pitchFamily="34" charset="0"/>
                <a:cs typeface="Times New Roman" panose="02020603050405020304" pitchFamily="18" charset="0"/>
              </a:rPr>
              <a:t> </a:t>
            </a:r>
          </a:p>
          <a:p>
            <a:pPr marL="214313" indent="-214313" eaLnBrk="0" fontAlgn="base" hangingPunct="0">
              <a:lnSpc>
                <a:spcPct val="120000"/>
              </a:lnSpc>
              <a:spcBef>
                <a:spcPct val="0"/>
              </a:spcBef>
              <a:spcAft>
                <a:spcPct val="0"/>
              </a:spcAft>
            </a:pPr>
            <a:r>
              <a:rPr lang="fr-CA" altLang="en-US" sz="2800" dirty="0">
                <a:ea typeface="Calibri" panose="020F0502020204030204" pitchFamily="34" charset="0"/>
                <a:cs typeface="Times New Roman" panose="02020603050405020304" pitchFamily="18" charset="0"/>
              </a:rPr>
              <a:t>Selon le tableau, le programme a été animé par 1, puis 2, 8 et 10 animateurs.</a:t>
            </a:r>
          </a:p>
          <a:p>
            <a:pPr marL="214313" indent="-214313" eaLnBrk="0" fontAlgn="base" hangingPunct="0">
              <a:lnSpc>
                <a:spcPct val="120000"/>
              </a:lnSpc>
              <a:spcBef>
                <a:spcPct val="0"/>
              </a:spcBef>
              <a:spcAft>
                <a:spcPct val="0"/>
              </a:spcAft>
            </a:pPr>
            <a:r>
              <a:rPr lang="fr-CA" altLang="en-US" sz="2800" dirty="0">
                <a:ea typeface="Calibri" panose="020F0502020204030204" pitchFamily="34" charset="0"/>
                <a:cs typeface="Times New Roman" panose="02020603050405020304" pitchFamily="18" charset="0"/>
              </a:rPr>
              <a:t>Anglais 2022 par 2 animateurs</a:t>
            </a:r>
            <a:r>
              <a:rPr lang="fr-CA" altLang="en-US" sz="2800" baseline="0" dirty="0">
                <a:ea typeface="Calibri" panose="020F0502020204030204" pitchFamily="34" charset="0"/>
                <a:cs typeface="Times New Roman" panose="02020603050405020304" pitchFamily="18" charset="0"/>
              </a:rPr>
              <a:t> </a:t>
            </a:r>
          </a:p>
          <a:p>
            <a:pPr marL="214313" indent="-214313" eaLnBrk="0" fontAlgn="base" hangingPunct="0">
              <a:lnSpc>
                <a:spcPct val="120000"/>
              </a:lnSpc>
              <a:spcBef>
                <a:spcPct val="0"/>
              </a:spcBef>
              <a:spcAft>
                <a:spcPct val="0"/>
              </a:spcAft>
            </a:pPr>
            <a:r>
              <a:rPr lang="fr-CA" altLang="en-US" sz="2800" dirty="0">
                <a:ea typeface="Calibri" panose="020F0502020204030204" pitchFamily="34" charset="0"/>
                <a:cs typeface="Times New Roman" panose="02020603050405020304" pitchFamily="18" charset="0"/>
              </a:rPr>
              <a:t>Français 2022 par 8 animateurs</a:t>
            </a:r>
          </a:p>
          <a:p>
            <a:pPr marL="214313" indent="-214313" eaLnBrk="0" fontAlgn="base" hangingPunct="0">
              <a:lnSpc>
                <a:spcPct val="120000"/>
              </a:lnSpc>
              <a:spcBef>
                <a:spcPct val="0"/>
              </a:spcBef>
              <a:spcAft>
                <a:spcPct val="0"/>
              </a:spcAft>
            </a:pPr>
            <a:r>
              <a:rPr lang="fr-CA" altLang="en-US" sz="2800" dirty="0">
                <a:ea typeface="Calibri" panose="020F0502020204030204" pitchFamily="34" charset="0"/>
                <a:cs typeface="Times New Roman" panose="02020603050405020304" pitchFamily="18" charset="0"/>
              </a:rPr>
              <a:t>Anglais 2023 par 10 animateurs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72989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1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dirty="0" smtClean="0"/>
              <a:t>(Alejandro)</a:t>
            </a:r>
          </a:p>
          <a:p>
            <a:pPr marL="0" lvl="0" indent="0">
              <a:spcAft>
                <a:spcPts val="600"/>
              </a:spcAft>
              <a:buFont typeface="Arial" panose="020B0604020202020204" pitchFamily="34" charset="0"/>
              <a:buNone/>
            </a:pPr>
            <a:endParaRPr lang="en-US" dirty="0"/>
          </a:p>
          <a:p>
            <a:pPr>
              <a:spcBef>
                <a:spcPts val="600"/>
              </a:spcBef>
            </a:pPr>
            <a:r>
              <a:rPr lang="fr-FR" sz="3000" dirty="0">
                <a:solidFill>
                  <a:schemeClr val="tx1"/>
                </a:solidFill>
              </a:rPr>
              <a:t>Soutenu par des </a:t>
            </a:r>
            <a:r>
              <a:rPr lang="fr-FR" sz="3000" dirty="0" err="1">
                <a:solidFill>
                  <a:schemeClr val="tx1"/>
                </a:solidFill>
              </a:rPr>
              <a:t>co</a:t>
            </a:r>
            <a:r>
              <a:rPr lang="fr-FR" sz="3000" dirty="0">
                <a:solidFill>
                  <a:schemeClr val="tx1"/>
                </a:solidFill>
              </a:rPr>
              <a:t>-animateurs des Ministères suivants :</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Gouverneur Générale du Canada (GG)</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Parcs Canada (PC),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Centre d’analyse des opérations et déclarations financières du Canada (CANAFE)</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Emploi et Développement social Canada (EDSC)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publics et Approvisionnement Canada (SPAC)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aux autochtones</a:t>
            </a:r>
            <a:r>
              <a:rPr lang="fr-FR" sz="1200" kern="1200" baseline="0" dirty="0">
                <a:solidFill>
                  <a:schemeClr val="tx1"/>
                </a:solidFill>
                <a:latin typeface="+mn-lt"/>
                <a:ea typeface="+mn-ea"/>
                <a:cs typeface="+mn-cs"/>
              </a:rPr>
              <a:t> Canada (SAC)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des services frontaliers du Canada (ASFC)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Secrétariat du Conseil du Trésor du Canada (SCT)</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du revenu du Canada  (ARC)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fr-CA" sz="1200" b="0" dirty="0" smtClean="0"/>
              <a:t>Ginette</a:t>
            </a:r>
            <a:r>
              <a:rPr lang="fr-CA" sz="1200" b="0" dirty="0" smtClean="0">
                <a:sym typeface="Wingdings" panose="05000000000000000000" pitchFamily="2" charset="2"/>
              </a:rPr>
              <a:t>)</a:t>
            </a:r>
            <a:endParaRPr lang="fr-CA"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 </a:t>
            </a:r>
            <a:r>
              <a:rPr lang="fr-CA" alt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graphique résume le nombre de personnes inscrites aux différentes formations du programme, ainsi que le nombre de personnes ayant complété le programme et le pourcentage d‘accomplissement.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lumMod val="75000"/>
                </a:schemeClr>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02946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(Ginette)</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8</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fr-CA" sz="1200" b="0" dirty="0" smtClean="0"/>
              <a:t>Ginette</a:t>
            </a:r>
            <a:r>
              <a:rPr lang="fr-CA" sz="1200" b="0" dirty="0" smtClean="0">
                <a:sym typeface="Wingdings" panose="05000000000000000000" pitchFamily="2" charset="2"/>
              </a:rPr>
              <a:t>)</a:t>
            </a:r>
            <a:endParaRPr lang="fr-CA" sz="1200" b="0" dirty="0" smtClean="0"/>
          </a:p>
          <a:p>
            <a:r>
              <a:rPr lang="en-CA" dirty="0" smtClean="0"/>
              <a:t>https</a:t>
            </a:r>
            <a:r>
              <a:rPr lang="en-CA" dirty="0"/>
              <a:t>://leadershiptribe.com/blog/how-mindfulness-enables-agile-leadership#:~:text=Mindfulness%20helps%20an%20Agile%20leader%20to%20create%20a,each%20other%20in%20times%20of%20change%20and%20stress.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838744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t>2023-09-22</a:t>
            </a:fld>
            <a:endParaRPr lang="en-CA" dirty="0"/>
          </a:p>
        </p:txBody>
      </p:sp>
      <p:sp>
        <p:nvSpPr>
          <p:cNvPr id="5" name="Footer Placeholder 4"/>
          <p:cNvSpPr>
            <a:spLocks noGrp="1"/>
          </p:cNvSpPr>
          <p:nvPr>
            <p:ph type="ftr" sz="quarter" idx="11"/>
          </p:nvPr>
        </p:nvSpPr>
        <p:spPr/>
        <p:txBody>
          <a:bodyPr/>
          <a:lstStyle/>
          <a:p>
            <a:endParaRPr lang="en-CA" dirty="0"/>
          </a:p>
        </p:txBody>
      </p:sp>
      <p:pic>
        <p:nvPicPr>
          <p:cNvPr id="8" name="Picture 7"/>
          <p:cNvPicPr>
            <a:picLocks noChangeAspect="1"/>
          </p:cNvPicPr>
          <p:nvPr userDrawn="1"/>
        </p:nvPicPr>
        <p:blipFill>
          <a:blip r:embed="rId2"/>
          <a:stretch>
            <a:fillRect/>
          </a:stretch>
        </p:blipFill>
        <p:spPr>
          <a:xfrm>
            <a:off x="2555776" y="680662"/>
            <a:ext cx="4248472" cy="756525"/>
          </a:xfrm>
          <a:prstGeom prst="rect">
            <a:avLst/>
          </a:prstGeom>
        </p:spPr>
      </p:pic>
      <p:pic>
        <p:nvPicPr>
          <p:cNvPr id="10"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2023-09-22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2023-09-22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2023-09-22</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2023-09-22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2023-09-22</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2023-09-22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2023-09-22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2023-09-22</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2023-09-22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2023-09-22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2023-09-22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pic>
        <p:nvPicPr>
          <p:cNvPr id="10" name="Picture 9">
            <a:extLst>
              <a:ext uri="{FF2B5EF4-FFF2-40B4-BE49-F238E27FC236}">
                <a16:creationId xmlns:a16="http://schemas.microsoft.com/office/drawing/2014/main" id="{36539385-E1E7-FF6A-6801-54EBDF9C3ACD}"/>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9.xml"/><Relationship Id="rId7" Type="http://schemas.openxmlformats.org/officeDocument/2006/relationships/image" Target="../media/image2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20.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0.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4.png"/><Relationship Id="rId5" Type="http://schemas.openxmlformats.org/officeDocument/2006/relationships/hyperlink" Target="https://wiki.gccollab.ca/MCLD-DLCP" TargetMode="Externa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36.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5.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11.jp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slideLayout" Target="../slideLayouts/slideLayout2.xml"/><Relationship Id="rId16" Type="http://schemas.openxmlformats.org/officeDocument/2006/relationships/image" Target="../media/image20.png"/><Relationship Id="rId1" Type="http://schemas.openxmlformats.org/officeDocument/2006/relationships/tags" Target="../tags/tag1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13.jpg"/><Relationship Id="rId1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5.xml"/><Relationship Id="rId7" Type="http://schemas.openxmlformats.org/officeDocument/2006/relationships/image" Target="../media/image23.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515" y="3068960"/>
            <a:ext cx="9036496" cy="2162671"/>
          </a:xfrm>
        </p:spPr>
        <p:txBody>
          <a:bodyPr>
            <a:noAutofit/>
          </a:bodyPr>
          <a:lstStyle/>
          <a:p>
            <a:pPr>
              <a:spcBef>
                <a:spcPts val="600"/>
              </a:spcBef>
            </a:pPr>
            <a:r>
              <a:rPr lang="fr-CA" sz="3600" u="none" dirty="0">
                <a:solidFill>
                  <a:schemeClr val="accent1">
                    <a:lumMod val="75000"/>
                  </a:schemeClr>
                </a:solidFill>
              </a:rPr>
              <a:t>Séance </a:t>
            </a:r>
            <a:r>
              <a:rPr lang="fr-CA" sz="3600" dirty="0">
                <a:solidFill>
                  <a:schemeClr val="accent1">
                    <a:lumMod val="75000"/>
                  </a:schemeClr>
                </a:solidFill>
              </a:rPr>
              <a:t>d’information</a:t>
            </a:r>
            <a:r>
              <a:rPr lang="fr-CA" sz="3600" u="none" dirty="0">
                <a:solidFill>
                  <a:schemeClr val="accent1">
                    <a:lumMod val="75000"/>
                  </a:schemeClr>
                </a:solidFill>
              </a:rPr>
              <a:t> : </a:t>
            </a:r>
            <a:br>
              <a:rPr lang="fr-CA" sz="3600" u="none" dirty="0">
                <a:solidFill>
                  <a:schemeClr val="accent1">
                    <a:lumMod val="75000"/>
                  </a:schemeClr>
                </a:solidFill>
              </a:rPr>
            </a:br>
            <a:r>
              <a:rPr lang="fr-FR" sz="3600" u="none" dirty="0">
                <a:solidFill>
                  <a:schemeClr val="accent1">
                    <a:lumMod val="75000"/>
                  </a:schemeClr>
                </a:solidFill>
              </a:rPr>
              <a:t>Programme de développement du leadership de changement en pleine-conscience (DLCP)</a:t>
            </a:r>
            <a:endParaRPr lang="fr-CA" sz="3600" u="none" dirty="0">
              <a:solidFill>
                <a:schemeClr val="accent1">
                  <a:lumMod val="75000"/>
                </a:schemeClr>
              </a:solidFill>
            </a:endParaRPr>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accent1">
                  <a:lumMod val="75000"/>
                </a:schemeClr>
              </a:solidFill>
            </a:endParaRPr>
          </a:p>
          <a:p>
            <a:pPr marL="0" indent="0" algn="ctr">
              <a:spcBef>
                <a:spcPts val="600"/>
              </a:spcBef>
              <a:buNone/>
            </a:pPr>
            <a:endParaRPr lang="fr-CA" sz="2400" u="none" dirty="0">
              <a:solidFill>
                <a:schemeClr val="accent1">
                  <a:lumMod val="75000"/>
                </a:schemeClr>
              </a:solidFill>
            </a:endParaRPr>
          </a:p>
          <a:p>
            <a:pPr marL="0" indent="0" algn="ctr">
              <a:spcBef>
                <a:spcPts val="600"/>
              </a:spcBef>
              <a:buNone/>
            </a:pPr>
            <a:r>
              <a:rPr lang="fr-CA" sz="2400" u="none" dirty="0">
                <a:solidFill>
                  <a:schemeClr val="accent1">
                    <a:lumMod val="75000"/>
                  </a:schemeClr>
                </a:solidFill>
              </a:rPr>
              <a:t>25 septembre 2023</a:t>
            </a:r>
          </a:p>
        </p:txBody>
      </p:sp>
    </p:spTree>
    <p:extLst>
      <p:ext uri="{BB962C8B-B14F-4D97-AF65-F5344CB8AC3E}">
        <p14:creationId xmlns:p14="http://schemas.microsoft.com/office/powerpoint/2010/main" val="127006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a:t>
            </a:r>
            <a:r>
              <a:rPr lang="fr-CA" sz="3600" dirty="0" smtClean="0">
                <a:solidFill>
                  <a:schemeClr val="accent1">
                    <a:lumMod val="75000"/>
                  </a:schemeClr>
                </a:solidFill>
                <a:ea typeface="Times New Roman" panose="02020603050405020304" pitchFamily="18" charset="0"/>
                <a:cs typeface="Times New Roman" panose="02020603050405020304" pitchFamily="18" charset="0"/>
              </a:rPr>
              <a:t>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50917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a:t>
            </a:r>
            <a:r>
              <a:rPr lang="fr-FR" sz="28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CA" sz="2800" dirty="0">
              <a:solidFill>
                <a:schemeClr val="accent1">
                  <a:lumMod val="75000"/>
                </a:schemeClr>
              </a:solidFill>
            </a:endParaRPr>
          </a:p>
        </p:txBody>
      </p:sp>
      <p:sp>
        <p:nvSpPr>
          <p:cNvPr id="16" name="TextBox 7"/>
          <p:cNvSpPr txBox="1"/>
          <p:nvPr/>
        </p:nvSpPr>
        <p:spPr>
          <a:xfrm>
            <a:off x="4748954" y="6321043"/>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a:t>
            </a:r>
            <a:r>
              <a:rPr lang="fr-CA" sz="1100" dirty="0" smtClean="0">
                <a:solidFill>
                  <a:srgbClr val="7F7F7F"/>
                </a:solidFill>
                <a:ea typeface="Calibri" panose="020F0502020204030204" pitchFamily="34" charset="0"/>
                <a:cs typeface="Times New Roman" panose="02020603050405020304" pitchFamily="18" charset="0"/>
              </a:rPr>
              <a:t>« Presque toujours », « Très souvent » </a:t>
            </a:r>
            <a:r>
              <a:rPr lang="fr-CA" sz="1100" dirty="0">
                <a:solidFill>
                  <a:srgbClr val="7F7F7F"/>
                </a:solidFill>
                <a:ea typeface="Calibri" panose="020F0502020204030204" pitchFamily="34" charset="0"/>
                <a:cs typeface="Times New Roman" panose="02020603050405020304" pitchFamily="18" charset="0"/>
              </a:rPr>
              <a:t>et </a:t>
            </a:r>
            <a:r>
              <a:rPr lang="fr-CA" sz="1100" dirty="0" smtClean="0">
                <a:solidFill>
                  <a:srgbClr val="7F7F7F"/>
                </a:solidFill>
                <a:ea typeface="Calibri" panose="020F0502020204030204" pitchFamily="34" charset="0"/>
                <a:cs typeface="Times New Roman" panose="02020603050405020304" pitchFamily="18" charset="0"/>
              </a:rPr>
              <a:t>«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1061146" y="6005806"/>
            <a:ext cx="2862782" cy="769441"/>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1547664" y="4988739"/>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524760"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2644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4212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5459096" y="4922584"/>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6844595" y="4922584"/>
            <a:ext cx="1215449" cy="307777"/>
          </a:xfrm>
          <a:prstGeom prst="rect">
            <a:avLst/>
          </a:prstGeom>
        </p:spPr>
        <p:txBody>
          <a:bodyPr wrap="square">
            <a:spAutoFit/>
          </a:bodyPr>
          <a:lstStyle/>
          <a:p>
            <a:pPr algn="ctr"/>
            <a:r>
              <a:rPr lang="fr-CA" sz="1400" dirty="0" smtClean="0">
                <a:solidFill>
                  <a:schemeClr val="accent1">
                    <a:lumMod val="75000"/>
                  </a:schemeClr>
                </a:solidFill>
              </a:rPr>
              <a:t>résilience</a:t>
            </a:r>
            <a:endParaRPr lang="fr-CA" sz="1400" dirty="0">
              <a:solidFill>
                <a:schemeClr val="accent1">
                  <a:lumMod val="75000"/>
                </a:schemeClr>
              </a:solidFill>
            </a:endParaRPr>
          </a:p>
        </p:txBody>
      </p:sp>
      <p:sp>
        <p:nvSpPr>
          <p:cNvPr id="26" name="Rectangle 25"/>
          <p:cNvSpPr/>
          <p:nvPr/>
        </p:nvSpPr>
        <p:spPr>
          <a:xfrm>
            <a:off x="3611297" y="5453024"/>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762545" y="5440492"/>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3539540" y="5445224"/>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smtClean="0">
                <a:solidFill>
                  <a:schemeClr val="accent1">
                    <a:lumMod val="75000"/>
                  </a:schemeClr>
                </a:solidFill>
              </a:rPr>
              <a:t>évaluation</a:t>
            </a:r>
            <a:r>
              <a:rPr lang="en-US" sz="1200" dirty="0" smtClean="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4659813" y="5445224"/>
            <a:ext cx="2360459" cy="461665"/>
          </a:xfrm>
          <a:prstGeom prst="rect">
            <a:avLst/>
          </a:prstGeom>
          <a:noFill/>
        </p:spPr>
        <p:txBody>
          <a:bodyPr wrap="square" rtlCol="0">
            <a:spAutoFit/>
          </a:bodyPr>
          <a:lstStyle/>
          <a:p>
            <a:r>
              <a:rPr lang="en-US" sz="1200" dirty="0" err="1" smtClean="0">
                <a:solidFill>
                  <a:schemeClr val="accent1">
                    <a:lumMod val="75000"/>
                  </a:schemeClr>
                </a:solidFill>
              </a:rPr>
              <a:t>Évaluation</a:t>
            </a:r>
            <a:r>
              <a:rPr lang="en-US" sz="1200" dirty="0" smtClean="0">
                <a:solidFill>
                  <a:schemeClr val="accent1">
                    <a:lumMod val="75000"/>
                  </a:schemeClr>
                </a:solidFill>
              </a:rPr>
              <a:t> finale, 3 </a:t>
            </a:r>
            <a:r>
              <a:rPr lang="en-US" sz="1200" dirty="0" err="1" smtClean="0">
                <a:solidFill>
                  <a:schemeClr val="accent1">
                    <a:lumMod val="75000"/>
                  </a:schemeClr>
                </a:solidFill>
              </a:rPr>
              <a:t>mois</a:t>
            </a:r>
            <a:r>
              <a:rPr lang="en-US" sz="1200" dirty="0" smtClean="0">
                <a:solidFill>
                  <a:schemeClr val="accent1">
                    <a:lumMod val="75000"/>
                  </a:schemeClr>
                </a:solidFill>
              </a:rPr>
              <a:t> plus </a:t>
            </a:r>
            <a:r>
              <a:rPr lang="en-US" sz="1200" dirty="0" err="1" smtClean="0">
                <a:solidFill>
                  <a:schemeClr val="accent1">
                    <a:lumMod val="75000"/>
                  </a:schemeClr>
                </a:solidFill>
              </a:rPr>
              <a:t>tard</a:t>
            </a:r>
            <a:endParaRPr lang="en-US" sz="1200" dirty="0" smtClean="0">
              <a:solidFill>
                <a:schemeClr val="accent1">
                  <a:lumMod val="75000"/>
                </a:schemeClr>
              </a:solidFill>
            </a:endParaRPr>
          </a:p>
          <a:p>
            <a:r>
              <a:rPr lang="en-US" sz="1200" dirty="0" smtClean="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8296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Amélioration </a:t>
            </a:r>
            <a:r>
              <a:rPr lang="fr-FR" sz="36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des résultats principaux</a:t>
            </a:r>
            <a:endParaRPr lang="en-CA" sz="36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3784495601"/>
              </p:ext>
            </p:extLst>
          </p:nvPr>
        </p:nvGraphicFramePr>
        <p:xfrm>
          <a:off x="601158" y="1374763"/>
          <a:ext cx="8219314" cy="479054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03648" y="5247113"/>
            <a:ext cx="6984776" cy="491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6" name="Rectangle 5"/>
          <p:cNvSpPr/>
          <p:nvPr/>
        </p:nvSpPr>
        <p:spPr>
          <a:xfrm>
            <a:off x="1160585" y="5176445"/>
            <a:ext cx="1509143" cy="584775"/>
          </a:xfrm>
          <a:prstGeom prst="rect">
            <a:avLst/>
          </a:prstGeom>
        </p:spPr>
        <p:txBody>
          <a:bodyPr wrap="square">
            <a:spAutoFit/>
          </a:bodyPr>
          <a:lstStyle/>
          <a:p>
            <a:pPr algn="ctr"/>
            <a:r>
              <a:rPr lang="fr-CA" sz="1600" dirty="0">
                <a:solidFill>
                  <a:schemeClr val="accent1">
                    <a:lumMod val="75000"/>
                  </a:schemeClr>
                </a:solidFill>
              </a:rPr>
              <a:t>engagement des employés</a:t>
            </a:r>
          </a:p>
        </p:txBody>
      </p:sp>
      <p:sp>
        <p:nvSpPr>
          <p:cNvPr id="7" name="Rectangle 6"/>
          <p:cNvSpPr/>
          <p:nvPr/>
        </p:nvSpPr>
        <p:spPr>
          <a:xfrm>
            <a:off x="2560511" y="5176445"/>
            <a:ext cx="1806409" cy="584775"/>
          </a:xfrm>
          <a:prstGeom prst="rect">
            <a:avLst/>
          </a:prstGeom>
        </p:spPr>
        <p:txBody>
          <a:bodyPr wrap="square">
            <a:spAutoFit/>
          </a:bodyPr>
          <a:lstStyle/>
          <a:p>
            <a:pPr algn="ctr"/>
            <a:r>
              <a:rPr lang="fr-CA"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600" dirty="0">
              <a:solidFill>
                <a:schemeClr val="accent1">
                  <a:lumMod val="75000"/>
                </a:schemeClr>
              </a:solidFill>
            </a:endParaRPr>
          </a:p>
        </p:txBody>
      </p:sp>
      <p:sp>
        <p:nvSpPr>
          <p:cNvPr id="8" name="Rectangle 7"/>
          <p:cNvSpPr/>
          <p:nvPr/>
        </p:nvSpPr>
        <p:spPr>
          <a:xfrm>
            <a:off x="4260019" y="5176445"/>
            <a:ext cx="1576742" cy="584775"/>
          </a:xfrm>
          <a:prstGeom prst="rect">
            <a:avLst/>
          </a:prstGeom>
        </p:spPr>
        <p:txBody>
          <a:bodyPr wrap="square">
            <a:spAutoFit/>
          </a:bodyPr>
          <a:lstStyle/>
          <a:p>
            <a:pPr algn="ctr"/>
            <a:r>
              <a:rPr lang="fr-CA" sz="1600" dirty="0">
                <a:solidFill>
                  <a:schemeClr val="accent1">
                    <a:lumMod val="75000"/>
                  </a:schemeClr>
                </a:solidFill>
              </a:rPr>
              <a:t>risques liés aux comportements</a:t>
            </a:r>
          </a:p>
        </p:txBody>
      </p:sp>
      <p:sp>
        <p:nvSpPr>
          <p:cNvPr id="10" name="Rectangle 9"/>
          <p:cNvSpPr/>
          <p:nvPr/>
        </p:nvSpPr>
        <p:spPr>
          <a:xfrm>
            <a:off x="5836761" y="5176445"/>
            <a:ext cx="1295588" cy="338554"/>
          </a:xfrm>
          <a:prstGeom prst="rect">
            <a:avLst/>
          </a:prstGeom>
        </p:spPr>
        <p:txBody>
          <a:bodyPr wrap="square">
            <a:spAutoFit/>
          </a:bodyPr>
          <a:lstStyle/>
          <a:p>
            <a:pPr algn="ctr"/>
            <a:r>
              <a:rPr lang="fr-CA" sz="1600" dirty="0">
                <a:solidFill>
                  <a:schemeClr val="accent1">
                    <a:lumMod val="75000"/>
                  </a:schemeClr>
                </a:solidFill>
              </a:rPr>
              <a:t>bien-être</a:t>
            </a:r>
          </a:p>
        </p:txBody>
      </p:sp>
      <p:sp>
        <p:nvSpPr>
          <p:cNvPr id="11" name="Rectangle 10"/>
          <p:cNvSpPr/>
          <p:nvPr/>
        </p:nvSpPr>
        <p:spPr>
          <a:xfrm>
            <a:off x="7348373" y="5176445"/>
            <a:ext cx="1295588" cy="338554"/>
          </a:xfrm>
          <a:prstGeom prst="rect">
            <a:avLst/>
          </a:prstGeom>
        </p:spPr>
        <p:txBody>
          <a:bodyPr wrap="square">
            <a:spAutoFit/>
          </a:bodyPr>
          <a:lstStyle/>
          <a:p>
            <a:pPr algn="ctr"/>
            <a:r>
              <a:rPr lang="fr-CA" sz="1600" dirty="0" smtClean="0">
                <a:solidFill>
                  <a:schemeClr val="accent1">
                    <a:lumMod val="75000"/>
                  </a:schemeClr>
                </a:solidFill>
              </a:rPr>
              <a:t>résilience</a:t>
            </a:r>
            <a:endParaRPr lang="fr-CA" sz="1600" dirty="0">
              <a:solidFill>
                <a:schemeClr val="accent1">
                  <a:lumMod val="75000"/>
                </a:schemeClr>
              </a:solidFill>
            </a:endParaRPr>
          </a:p>
        </p:txBody>
      </p:sp>
    </p:spTree>
    <p:extLst>
      <p:ext uri="{BB962C8B-B14F-4D97-AF65-F5344CB8AC3E}">
        <p14:creationId xmlns:p14="http://schemas.microsoft.com/office/powerpoint/2010/main" val="4115442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Exercice – Remarquer</a:t>
            </a:r>
            <a:endParaRPr lang="fr-CA" dirty="0">
              <a:solidFill>
                <a:schemeClr val="accent1">
                  <a:lumMod val="75000"/>
                </a:schemeClr>
              </a:solidFill>
            </a:endParaRPr>
          </a:p>
        </p:txBody>
      </p:sp>
      <p:sp>
        <p:nvSpPr>
          <p:cNvPr id="3" name="Content Placeholder 2"/>
          <p:cNvSpPr>
            <a:spLocks noGrp="1"/>
          </p:cNvSpPr>
          <p:nvPr>
            <p:ph idx="1"/>
            <p:custDataLst>
              <p:tags r:id="rId2"/>
            </p:custDataLst>
          </p:nvPr>
        </p:nvSpPr>
        <p:spPr/>
        <p:txBody>
          <a:bodyPr>
            <a:normAutofit fontScale="72500" lnSpcReduction="20000"/>
          </a:bodyPr>
          <a:lstStyle/>
          <a:p>
            <a:r>
              <a:rPr lang="fr-CA" u="none" dirty="0">
                <a:solidFill>
                  <a:schemeClr val="accent1">
                    <a:lumMod val="75000"/>
                  </a:schemeClr>
                </a:solidFill>
              </a:rPr>
              <a:t>Temps requis : 3 minutes</a:t>
            </a:r>
          </a:p>
          <a:p>
            <a:r>
              <a:rPr lang="fr-CA" dirty="0">
                <a:solidFill>
                  <a:schemeClr val="accent1">
                    <a:lumMod val="75000"/>
                  </a:schemeClr>
                </a:solidFill>
              </a:rPr>
              <a:t>L’astuce consiste à </a:t>
            </a:r>
            <a:r>
              <a:rPr lang="fr-CA" u="none" dirty="0">
                <a:solidFill>
                  <a:schemeClr val="accent1">
                    <a:lumMod val="75000"/>
                  </a:schemeClr>
                </a:solidFill>
              </a:rPr>
              <a:t>passer de « faire » à « être ».</a:t>
            </a:r>
          </a:p>
          <a:p>
            <a:r>
              <a:rPr lang="fr-CA" u="none" dirty="0">
                <a:solidFill>
                  <a:schemeClr val="accent1">
                    <a:lumMod val="75000"/>
                  </a:schemeClr>
                </a:solidFill>
              </a:rPr>
              <a:t>Commençons par faire ce qui suit</a:t>
            </a:r>
            <a:r>
              <a:rPr lang="fr-CA" dirty="0">
                <a:solidFill>
                  <a:schemeClr val="accent1">
                    <a:lumMod val="75000"/>
                  </a:schemeClr>
                </a:solidFill>
              </a:rPr>
              <a:t> :</a:t>
            </a:r>
            <a:endParaRPr lang="fr-CA" u="none" dirty="0">
              <a:solidFill>
                <a:schemeClr val="accent1">
                  <a:lumMod val="75000"/>
                </a:schemeClr>
              </a:solidFill>
            </a:endParaRPr>
          </a:p>
          <a:p>
            <a:pPr lvl="1"/>
            <a:r>
              <a:rPr lang="fr-CA" u="none" dirty="0">
                <a:solidFill>
                  <a:schemeClr val="accent1">
                    <a:lumMod val="75000"/>
                  </a:schemeClr>
                </a:solidFill>
              </a:rPr>
              <a:t>S’asseoir le plus confortablement possible dans une position droite</a:t>
            </a:r>
          </a:p>
          <a:p>
            <a:pPr lvl="1"/>
            <a:r>
              <a:rPr lang="fr-CA" dirty="0">
                <a:solidFill>
                  <a:schemeClr val="accent1">
                    <a:lumMod val="75000"/>
                  </a:schemeClr>
                </a:solidFill>
              </a:rPr>
              <a:t>F</a:t>
            </a:r>
            <a:r>
              <a:rPr lang="fr-CA" u="none" dirty="0">
                <a:solidFill>
                  <a:schemeClr val="accent1">
                    <a:lumMod val="75000"/>
                  </a:schemeClr>
                </a:solidFill>
              </a:rPr>
              <a:t>ermer les yeux ou les fermer à moitié comme cela </a:t>
            </a:r>
            <a:r>
              <a:rPr lang="fr-CA" dirty="0">
                <a:solidFill>
                  <a:schemeClr val="accent1">
                    <a:lumMod val="75000"/>
                  </a:schemeClr>
                </a:solidFill>
              </a:rPr>
              <a:t>vous convient</a:t>
            </a:r>
            <a:endParaRPr lang="fr-CA" u="none" dirty="0">
              <a:solidFill>
                <a:schemeClr val="accent1">
                  <a:lumMod val="75000"/>
                </a:schemeClr>
              </a:solidFill>
            </a:endParaRPr>
          </a:p>
          <a:p>
            <a:pPr lvl="1"/>
            <a:r>
              <a:rPr lang="fr-CA" u="none" dirty="0">
                <a:solidFill>
                  <a:schemeClr val="accent1">
                    <a:lumMod val="75000"/>
                  </a:schemeClr>
                </a:solidFill>
              </a:rPr>
              <a:t>Ne vous préoccupez pas du temps</a:t>
            </a:r>
          </a:p>
          <a:p>
            <a:pPr lvl="1"/>
            <a:r>
              <a:rPr lang="fr-CA" dirty="0">
                <a:solidFill>
                  <a:schemeClr val="accent1">
                    <a:lumMod val="75000"/>
                  </a:schemeClr>
                </a:solidFill>
              </a:rPr>
              <a:t>P</a:t>
            </a:r>
            <a:r>
              <a:rPr lang="fr-CA" u="none" dirty="0">
                <a:solidFill>
                  <a:schemeClr val="accent1">
                    <a:lumMod val="75000"/>
                  </a:schemeClr>
                </a:solidFill>
              </a:rPr>
              <a:t>renez une minute, seulement une minute…</a:t>
            </a:r>
          </a:p>
          <a:p>
            <a:pPr lvl="1"/>
            <a:r>
              <a:rPr lang="fr-CA" u="none" dirty="0">
                <a:solidFill>
                  <a:schemeClr val="accent1">
                    <a:lumMod val="75000"/>
                  </a:schemeClr>
                </a:solidFill>
              </a:rPr>
              <a:t>Pour respirer, juste pour respirer</a:t>
            </a:r>
          </a:p>
          <a:p>
            <a:pPr lvl="1"/>
            <a:r>
              <a:rPr lang="fr-CA" dirty="0">
                <a:solidFill>
                  <a:schemeClr val="accent1">
                    <a:lumMod val="75000"/>
                  </a:schemeClr>
                </a:solidFill>
              </a:rPr>
              <a:t>C’est aussi </a:t>
            </a:r>
            <a:r>
              <a:rPr lang="fr-CA" u="none" dirty="0">
                <a:solidFill>
                  <a:schemeClr val="accent1">
                    <a:lumMod val="75000"/>
                  </a:schemeClr>
                </a:solidFill>
              </a:rPr>
              <a:t>simple</a:t>
            </a:r>
          </a:p>
          <a:p>
            <a:pPr lvl="1"/>
            <a:r>
              <a:rPr lang="fr-CA" u="none" dirty="0">
                <a:solidFill>
                  <a:schemeClr val="accent1">
                    <a:lumMod val="75000"/>
                  </a:schemeClr>
                </a:solidFill>
              </a:rPr>
              <a:t>Je vous ferai signe lorsque la minute se sera écoulée</a:t>
            </a:r>
          </a:p>
          <a:p>
            <a:pPr lvl="1"/>
            <a:r>
              <a:rPr lang="fr-CA" u="none" dirty="0">
                <a:solidFill>
                  <a:schemeClr val="accent1">
                    <a:lumMod val="75000"/>
                  </a:schemeClr>
                </a:solidFill>
              </a:rPr>
              <a:t>Continuez simplement à vous concentrer sur votre respiration</a:t>
            </a:r>
          </a:p>
          <a:p>
            <a:r>
              <a:rPr lang="fr-CA" u="none" dirty="0">
                <a:solidFill>
                  <a:schemeClr val="accent1">
                    <a:lumMod val="75000"/>
                  </a:schemeClr>
                </a:solidFill>
              </a:rPr>
              <a:t>Nous ferons ensuite un court retour sur ce que vous avez remarqué.</a:t>
            </a:r>
            <a:endParaRPr lang="fr-CA" dirty="0">
              <a:solidFill>
                <a:schemeClr val="accent1">
                  <a:lumMod val="75000"/>
                </a:schemeClr>
              </a:solidFill>
            </a:endParaRPr>
          </a:p>
        </p:txBody>
      </p:sp>
      <p:grpSp>
        <p:nvGrpSpPr>
          <p:cNvPr id="4" name="Group 3"/>
          <p:cNvGrpSpPr/>
          <p:nvPr>
            <p:custDataLst>
              <p:tags r:id="rId3"/>
            </p:custDataLst>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7">
              <a:clrChange>
                <a:clrFrom>
                  <a:srgbClr val="F5F4F0"/>
                </a:clrFrom>
                <a:clrTo>
                  <a:srgbClr val="F5F4F0">
                    <a:alpha val="0"/>
                  </a:srgbClr>
                </a:clrTo>
              </a:clrChange>
              <a:duotone>
                <a:schemeClr val="accent1">
                  <a:shade val="45000"/>
                  <a:satMod val="135000"/>
                </a:schemeClr>
                <a:prstClr val="white"/>
              </a:duotone>
            </a:blip>
            <a:srcRect/>
            <a:stretch>
              <a:fillRect/>
            </a:stretch>
          </p:blipFill>
          <p:spPr>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488833" y="744117"/>
              <a:ext cx="1964800" cy="1916424"/>
            </a:xfrm>
            <a:prstGeom prst="rect">
              <a:avLst/>
            </a:prstGeom>
            <a:noFill/>
          </p:spPr>
        </p:pic>
      </p:grpSp>
      <p:grpSp>
        <p:nvGrpSpPr>
          <p:cNvPr id="10" name="Group 9"/>
          <p:cNvGrpSpPr/>
          <p:nvPr>
            <p:custDataLst>
              <p:tags r:id="rId4"/>
            </p:custDataLst>
          </p:nvPr>
        </p:nvGrpSpPr>
        <p:grpSpPr>
          <a:xfrm>
            <a:off x="4139952" y="6193510"/>
            <a:ext cx="2539410" cy="477542"/>
            <a:chOff x="4139952" y="6193510"/>
            <a:chExt cx="2539410" cy="477542"/>
          </a:xfrm>
        </p:grpSpPr>
        <p:sp>
          <p:nvSpPr>
            <p:cNvPr id="14" name="TextBox 13"/>
            <p:cNvSpPr txBox="1"/>
            <p:nvPr/>
          </p:nvSpPr>
          <p:spPr>
            <a:xfrm>
              <a:off x="4139952" y="624761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pic>
          <p:nvPicPr>
            <p:cNvPr id="15" name="Picture 3"/>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6201820" y="6193510"/>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943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pPr>
              <a:lnSpc>
                <a:spcPct val="100000"/>
              </a:lnSpc>
            </a:pPr>
            <a:r>
              <a:rPr lang="fr-FR"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chemeClr val="accent1">
                    <a:lumMod val="75000"/>
                  </a:schemeClr>
                </a:solidFill>
                <a:ea typeface="+mn-ea"/>
                <a:cs typeface="+mn-cs"/>
              </a:rPr>
              <a:t> Dans un mot, quelle </a:t>
            </a:r>
            <a:r>
              <a:rPr lang="en-US" sz="2800" dirty="0" err="1">
                <a:solidFill>
                  <a:schemeClr val="accent1">
                    <a:lumMod val="75000"/>
                  </a:schemeClr>
                </a:solidFill>
                <a:ea typeface="+mn-ea"/>
                <a:cs typeface="+mn-cs"/>
              </a:rPr>
              <a:t>est</a:t>
            </a:r>
            <a:r>
              <a:rPr lang="en-US" sz="2800" dirty="0">
                <a:solidFill>
                  <a:schemeClr val="accent1">
                    <a:lumMod val="75000"/>
                  </a:schemeClr>
                </a:solidFill>
                <a:ea typeface="+mn-ea"/>
                <a:cs typeface="+mn-cs"/>
              </a:rPr>
              <a:t> la </a:t>
            </a:r>
            <a:r>
              <a:rPr lang="en-US" sz="2800" dirty="0" err="1">
                <a:solidFill>
                  <a:schemeClr val="accent1">
                    <a:lumMod val="75000"/>
                  </a:schemeClr>
                </a:solidFill>
                <a:ea typeface="+mn-ea"/>
                <a:cs typeface="+mn-cs"/>
              </a:rPr>
              <a:t>compétence</a:t>
            </a:r>
            <a:r>
              <a:rPr lang="en-US" sz="2800" dirty="0">
                <a:solidFill>
                  <a:schemeClr val="accent1">
                    <a:lumMod val="75000"/>
                  </a:schemeClr>
                </a:solidFill>
                <a:ea typeface="+mn-ea"/>
                <a:cs typeface="+mn-cs"/>
              </a:rPr>
              <a:t> que </a:t>
            </a:r>
            <a:r>
              <a:rPr lang="en-US" sz="2800" dirty="0" err="1">
                <a:solidFill>
                  <a:schemeClr val="accent1">
                    <a:lumMod val="75000"/>
                  </a:schemeClr>
                </a:solidFill>
                <a:ea typeface="+mn-ea"/>
                <a:cs typeface="+mn-cs"/>
              </a:rPr>
              <a:t>vous</a:t>
            </a:r>
            <a:r>
              <a:rPr lang="en-US" sz="2800" dirty="0">
                <a:solidFill>
                  <a:schemeClr val="accent1">
                    <a:lumMod val="75000"/>
                  </a:schemeClr>
                </a:solidFill>
                <a:ea typeface="+mn-ea"/>
                <a:cs typeface="+mn-cs"/>
              </a:rPr>
              <a:t> </a:t>
            </a:r>
            <a:r>
              <a:rPr lang="en-US" sz="2800" dirty="0" err="1">
                <a:solidFill>
                  <a:schemeClr val="accent1">
                    <a:lumMod val="75000"/>
                  </a:schemeClr>
                </a:solidFill>
                <a:ea typeface="+mn-ea"/>
                <a:cs typeface="+mn-cs"/>
              </a:rPr>
              <a:t>avez</a:t>
            </a:r>
            <a:r>
              <a:rPr lang="en-US" sz="2800" dirty="0">
                <a:solidFill>
                  <a:schemeClr val="accent1">
                    <a:lumMod val="75000"/>
                  </a:schemeClr>
                </a:solidFill>
                <a:ea typeface="+mn-ea"/>
                <a:cs typeface="+mn-cs"/>
              </a:rPr>
              <a:t> le plus </a:t>
            </a:r>
            <a:r>
              <a:rPr lang="en-US" sz="2800" dirty="0" err="1">
                <a:solidFill>
                  <a:schemeClr val="accent1">
                    <a:lumMod val="75000"/>
                  </a:schemeClr>
                </a:solidFill>
                <a:ea typeface="+mn-ea"/>
                <a:cs typeface="+mn-cs"/>
              </a:rPr>
              <a:t>améliorée</a:t>
            </a:r>
            <a:r>
              <a:rPr lang="en-US" sz="2800" dirty="0">
                <a:solidFill>
                  <a:schemeClr val="accent1">
                    <a:lumMod val="75000"/>
                  </a:schemeClr>
                </a:solidFill>
                <a:ea typeface="+mn-ea"/>
                <a:cs typeface="+mn-cs"/>
              </a:rPr>
              <a:t> pendant le </a:t>
            </a:r>
            <a:r>
              <a:rPr lang="en-US" sz="2800" dirty="0" err="1">
                <a:solidFill>
                  <a:schemeClr val="accent1">
                    <a:lumMod val="75000"/>
                  </a:schemeClr>
                </a:solidFill>
                <a:ea typeface="+mn-ea"/>
                <a:cs typeface="+mn-cs"/>
              </a:rPr>
              <a:t>programme</a:t>
            </a:r>
            <a:r>
              <a:rPr lang="en-US" sz="2800" dirty="0">
                <a:solidFill>
                  <a:schemeClr val="accent1">
                    <a:lumMod val="75000"/>
                  </a:schemeClr>
                </a:solidFill>
                <a:ea typeface="+mn-ea"/>
                <a:cs typeface="+mn-cs"/>
              </a:rPr>
              <a:t> de DLCP? </a:t>
            </a:r>
            <a:r>
              <a:rPr lang="fr-FR"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fr-CA" sz="3200" dirty="0">
              <a:solidFill>
                <a:schemeClr val="accent1">
                  <a:lumMod val="75000"/>
                </a:schemeClr>
              </a:solidFill>
            </a:endParaRPr>
          </a:p>
        </p:txBody>
      </p:sp>
      <p:pic>
        <p:nvPicPr>
          <p:cNvPr id="7" name="Content Placeholder 4" descr="Graphical user interface, text, website&#10;&#10;Description automatically generated">
            <a:extLst>
              <a:ext uri="{FF2B5EF4-FFF2-40B4-BE49-F238E27FC236}">
                <a16:creationId xmlns:a16="http://schemas.microsoft.com/office/drawing/2014/main" id="{3CACFF75-6922-4A45-AF14-E77066B5D17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tretch/>
        </p:blipFill>
        <p:spPr>
          <a:xfrm>
            <a:off x="737385" y="1600200"/>
            <a:ext cx="7669230" cy="4525963"/>
          </a:xfrm>
        </p:spPr>
      </p:pic>
      <p:sp>
        <p:nvSpPr>
          <p:cNvPr id="12" name="Rectangle 11"/>
          <p:cNvSpPr/>
          <p:nvPr/>
        </p:nvSpPr>
        <p:spPr>
          <a:xfrm>
            <a:off x="2987824" y="6107189"/>
            <a:ext cx="4388505" cy="369332"/>
          </a:xfrm>
          <a:prstGeom prst="rect">
            <a:avLst/>
          </a:prstGeom>
        </p:spPr>
        <p:txBody>
          <a:bodyPr wrap="square">
            <a:spAutoFit/>
          </a:bodyPr>
          <a:lstStyle/>
          <a:p>
            <a:r>
              <a:rPr lang="fr-FR"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DLCP 2022 </a:t>
            </a:r>
            <a:r>
              <a:rPr lang="fr-CA"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en français</a:t>
            </a:r>
            <a:endParaRPr lang="en-CA" dirty="0">
              <a:solidFill>
                <a:schemeClr val="accent1">
                  <a:lumMod val="75000"/>
                </a:schemeClr>
              </a:solidFill>
            </a:endParaRPr>
          </a:p>
        </p:txBody>
      </p:sp>
    </p:spTree>
    <p:extLst>
      <p:ext uri="{BB962C8B-B14F-4D97-AF65-F5344CB8AC3E}">
        <p14:creationId xmlns:p14="http://schemas.microsoft.com/office/powerpoint/2010/main" val="1254033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588225" y="5700927"/>
            <a:ext cx="1296144" cy="1157073"/>
          </a:xfrm>
          <a:prstGeom prst="rect">
            <a:avLst/>
          </a:prstGeom>
        </p:spPr>
      </p:pic>
      <p:sp>
        <p:nvSpPr>
          <p:cNvPr id="4" name="Title 3"/>
          <p:cNvSpPr>
            <a:spLocks noGrp="1"/>
          </p:cNvSpPr>
          <p:nvPr>
            <p:ph type="title"/>
            <p:custDataLst>
              <p:tags r:id="rId2"/>
            </p:custDataLst>
          </p:nvPr>
        </p:nvSpPr>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5032147"/>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lvl="0" indent="-285750">
              <a:spcBef>
                <a:spcPts val="300"/>
              </a:spcBef>
              <a:buFont typeface="Wingdings" panose="05000000000000000000" pitchFamily="2" charset="2"/>
              <a:buChar char="ü"/>
            </a:pP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209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1508105"/>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a:t>
            </a: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lvl="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endParaRPr lang="fr-CA" sz="2800" u="none" dirty="0">
              <a:solidFill>
                <a:schemeClr val="accent3"/>
              </a:solidFill>
            </a:endParaRPr>
          </a:p>
          <a:p>
            <a:pPr algn="ctr"/>
            <a:r>
              <a:rPr lang="fr-CA" sz="2800" u="none" dirty="0">
                <a:solidFill>
                  <a:schemeClr val="accent3"/>
                </a:solidFill>
              </a:rPr>
              <a:t>Prenez 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chemeClr val="accent1">
                    <a:lumMod val="75000"/>
                  </a:schemeClr>
                </a:solidFill>
                <a:latin typeface="Segoe UI Web (West European)"/>
              </a:rPr>
              <a:t>« Le leadership n’est pas un rang ou une position, c’est un choix – le choix de prendre soin de la personne à notre gauche </a:t>
            </a:r>
            <a:r>
              <a:rPr lang="fr-CA" sz="3200" i="1" dirty="0">
                <a:solidFill>
                  <a:schemeClr val="accent1">
                    <a:lumMod val="75000"/>
                  </a:schemeClr>
                </a:solidFill>
                <a:latin typeface="Segoe UI Web (West European)"/>
              </a:rPr>
              <a:t>et</a:t>
            </a:r>
            <a:r>
              <a:rPr lang="fr-CA" sz="3200" i="1" u="none" dirty="0">
                <a:solidFill>
                  <a:schemeClr val="accent1">
                    <a:lumMod val="75000"/>
                  </a:schemeClr>
                </a:solidFill>
                <a:latin typeface="Segoe UI Web (West European)"/>
              </a:rPr>
              <a:t> de la personne à notre droite »</a:t>
            </a:r>
            <a:r>
              <a:rPr lang="fr-CA" sz="3200" i="1" dirty="0">
                <a:solidFill>
                  <a:schemeClr val="accent1">
                    <a:lumMod val="75000"/>
                  </a:schemeClr>
                </a:solidFill>
                <a:latin typeface="Segoe UI Web (West European)"/>
              </a:rPr>
              <a:t> 	</a:t>
            </a:r>
            <a:r>
              <a:rPr lang="fr-CA" sz="3200" i="1" u="none" dirty="0">
                <a:solidFill>
                  <a:schemeClr val="accent1">
                    <a:lumMod val="75000"/>
                  </a:schemeClr>
                </a:solidFill>
                <a:latin typeface="Segoe UI Web (West European)"/>
              </a:rPr>
              <a:t>- S. Sinek</a:t>
            </a:r>
            <a:r>
              <a:rPr lang="fr-CA" sz="3200" i="1" dirty="0">
                <a:solidFill>
                  <a:schemeClr val="accent1">
                    <a:lumMod val="75000"/>
                  </a:schemeClr>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solidFill>
                  <a:schemeClr val="accent1">
                    <a:lumMod val="75000"/>
                  </a:schemeClr>
                </a:solidFill>
              </a:rPr>
              <a:t>Exercice – Exploration de la pleine conscience – Prise de conscience de son corps</a:t>
            </a:r>
            <a:endParaRPr lang="fr-CA" sz="3200" dirty="0">
              <a:solidFill>
                <a:schemeClr val="accent1">
                  <a:lumMod val="75000"/>
                </a:schemeClr>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solidFill>
                  <a:schemeClr val="accent1">
                    <a:lumMod val="75000"/>
                  </a:schemeClr>
                </a:solidFill>
              </a:rPr>
              <a:t>Temps requis : 5 minutes</a:t>
            </a:r>
          </a:p>
          <a:p>
            <a:r>
              <a:rPr lang="fr-CA" sz="2800" u="none" dirty="0">
                <a:solidFill>
                  <a:schemeClr val="accent1">
                    <a:lumMod val="75000"/>
                  </a:schemeClr>
                </a:solidFill>
              </a:rPr>
              <a:t>Si vous n’avez jamais fait l’exercice, profitez de l’occasion de le faire.</a:t>
            </a:r>
          </a:p>
          <a:p>
            <a:r>
              <a:rPr lang="fr-CA" sz="2800" dirty="0">
                <a:solidFill>
                  <a:schemeClr val="accent1">
                    <a:lumMod val="75000"/>
                  </a:schemeClr>
                </a:solidFill>
              </a:rPr>
              <a:t>Asseyez-vous</a:t>
            </a:r>
            <a:r>
              <a:rPr lang="fr-CA" sz="2800" u="none" dirty="0">
                <a:solidFill>
                  <a:schemeClr val="accent1">
                    <a:lumMod val="75000"/>
                  </a:schemeClr>
                </a:solidFill>
              </a:rPr>
              <a:t> le plus confortablement possible dans une position droite.</a:t>
            </a:r>
          </a:p>
          <a:p>
            <a:r>
              <a:rPr lang="fr-CA" sz="2800" u="none" dirty="0">
                <a:solidFill>
                  <a:schemeClr val="accent1">
                    <a:lumMod val="75000"/>
                  </a:schemeClr>
                </a:solidFill>
              </a:rPr>
              <a:t>N’hésitez pas à fermer les yeux.</a:t>
            </a:r>
          </a:p>
          <a:p>
            <a:r>
              <a:rPr lang="fr-CA" sz="2800" u="none" dirty="0">
                <a:solidFill>
                  <a:schemeClr val="accent1">
                    <a:lumMod val="75000"/>
                  </a:schemeClr>
                </a:solidFill>
              </a:rPr>
              <a:t>Suivez ma voix, qui vous guidera durant l’exercice.</a:t>
            </a:r>
          </a:p>
          <a:p>
            <a:r>
              <a:rPr lang="fr-CA" sz="2800" u="none" dirty="0">
                <a:solidFill>
                  <a:schemeClr val="accent1">
                    <a:lumMod val="75000"/>
                  </a:schemeClr>
                </a:solidFill>
              </a:rPr>
              <a:t>Nous ferons ensuite un court retour sur ce que vous avez remarqué.</a:t>
            </a:r>
          </a:p>
        </p:txBody>
      </p:sp>
      <p:grpSp>
        <p:nvGrpSpPr>
          <p:cNvPr id="10" name="Group 9"/>
          <p:cNvGrpSpPr/>
          <p:nvPr>
            <p:custDataLst>
              <p:tags r:id="rId4"/>
            </p:custDataLst>
          </p:nvPr>
        </p:nvGrpSpPr>
        <p:grpSpPr>
          <a:xfrm>
            <a:off x="4139952" y="6193510"/>
            <a:ext cx="2539410" cy="477542"/>
            <a:chOff x="4139952" y="6193510"/>
            <a:chExt cx="2539410" cy="477542"/>
          </a:xfrm>
        </p:grpSpPr>
        <p:sp>
          <p:nvSpPr>
            <p:cNvPr id="8" name="TextBox 7"/>
            <p:cNvSpPr txBox="1"/>
            <p:nvPr/>
          </p:nvSpPr>
          <p:spPr>
            <a:xfrm>
              <a:off x="4139952" y="624761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pic>
          <p:nvPicPr>
            <p:cNvPr id="1027" name="Picture 3"/>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201820" y="6193510"/>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5C079B5D-B565-BA25-1BCD-76E7E149847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 xmlns:a1611="http://schemas.microsoft.com/office/drawing/2016/11/main" r:id="rId7"/>
              </a:ext>
            </a:extLst>
          </a:blip>
          <a:stretch>
            <a:fillRect/>
          </a:stretch>
        </p:blipFill>
        <p:spPr>
          <a:xfrm rot="20857149">
            <a:off x="5410306" y="811290"/>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solidFill>
                  <a:schemeClr val="accent1">
                    <a:lumMod val="75000"/>
                  </a:schemeClr>
                </a:solidFill>
                <a:latin typeface="Calibri" panose="020F0502020204030204" pitchFamily="34" charset="0"/>
                <a:cs typeface="Times New Roman" panose="02020603050405020304" pitchFamily="18" charset="0"/>
              </a:rPr>
              <a:t>Ordre du jour / Des intentions</a:t>
            </a:r>
            <a:r>
              <a:rPr lang="fr-CA" sz="3200" dirty="0">
                <a:solidFill>
                  <a:schemeClr val="accent1">
                    <a:lumMod val="75000"/>
                  </a:schemeClr>
                </a:solidFill>
                <a:latin typeface="Calibri" panose="020F0502020204030204" pitchFamily="34" charset="0"/>
                <a:cs typeface="Times New Roman" panose="02020603050405020304" pitchFamily="18" charset="0"/>
              </a:rPr>
              <a:t/>
            </a:r>
            <a:br>
              <a:rPr lang="fr-CA" sz="3200" dirty="0">
                <a:solidFill>
                  <a:schemeClr val="accent1">
                    <a:lumMod val="75000"/>
                  </a:schemeClr>
                </a:solidFill>
                <a:latin typeface="Calibri" panose="020F0502020204030204" pitchFamily="34" charset="0"/>
                <a:cs typeface="Times New Roman" panose="02020603050405020304" pitchFamily="18" charset="0"/>
              </a:rPr>
            </a:br>
            <a:r>
              <a:rPr lang="fr-CA" sz="3100" dirty="0">
                <a:solidFill>
                  <a:schemeClr val="accent1">
                    <a:lumMod val="75000"/>
                  </a:schemeClr>
                </a:solidFill>
                <a:latin typeface="Calibri" panose="020F0502020204030204" pitchFamily="34" charset="0"/>
                <a:cs typeface="Times New Roman" panose="02020603050405020304" pitchFamily="18" charset="0"/>
              </a:rPr>
              <a:t>(pas nécessairement dans l’ordre suivant)</a:t>
            </a:r>
          </a:p>
        </p:txBody>
      </p:sp>
      <p:sp>
        <p:nvSpPr>
          <p:cNvPr id="5" name="Content Placeholder 4"/>
          <p:cNvSpPr>
            <a:spLocks noGrp="1"/>
          </p:cNvSpPr>
          <p:nvPr>
            <p:ph idx="1"/>
            <p:custDataLst>
              <p:tags r:id="rId2"/>
            </p:custDataLst>
          </p:nvPr>
        </p:nvSpPr>
        <p:spPr>
          <a:xfrm>
            <a:off x="457200" y="1600200"/>
            <a:ext cx="7643192" cy="4983162"/>
          </a:xfrm>
        </p:spPr>
        <p:txBody>
          <a:bodyPr>
            <a:normAutofit/>
          </a:bodyPr>
          <a:lstStyle/>
          <a:p>
            <a:pPr>
              <a:spcBef>
                <a:spcPts val="300"/>
              </a:spcBef>
            </a:pPr>
            <a:r>
              <a:rPr lang="fr-CA" u="none" dirty="0">
                <a:solidFill>
                  <a:schemeClr val="tx1">
                    <a:lumMod val="50000"/>
                    <a:lumOff val="50000"/>
                  </a:schemeClr>
                </a:solidFill>
              </a:rPr>
              <a:t>Mots de bienvenue et objectif</a:t>
            </a:r>
          </a:p>
          <a:p>
            <a:pPr>
              <a:spcBef>
                <a:spcPts val="300"/>
              </a:spcBef>
            </a:pPr>
            <a:r>
              <a:rPr lang="fr-CA" sz="3200" u="none" dirty="0">
                <a:solidFill>
                  <a:schemeClr val="accent1">
                    <a:lumMod val="75000"/>
                  </a:schemeClr>
                </a:solidFill>
              </a:rPr>
              <a:t>Un peu d’histoire</a:t>
            </a:r>
            <a:r>
              <a:rPr lang="fr-CA" sz="3200" dirty="0">
                <a:solidFill>
                  <a:schemeClr val="accent1">
                    <a:lumMod val="75000"/>
                  </a:schemeClr>
                </a:solidFill>
              </a:rPr>
              <a:t> </a:t>
            </a:r>
            <a:r>
              <a:rPr lang="fr-CA" sz="3200" u="none" dirty="0">
                <a:solidFill>
                  <a:schemeClr val="accent1">
                    <a:lumMod val="75000"/>
                  </a:schemeClr>
                </a:solidFill>
              </a:rPr>
              <a:t>et de contexte </a:t>
            </a:r>
          </a:p>
          <a:p>
            <a:pPr>
              <a:spcBef>
                <a:spcPts val="300"/>
              </a:spcBef>
            </a:pPr>
            <a:r>
              <a:rPr lang="fr-CA" dirty="0">
                <a:solidFill>
                  <a:schemeClr val="accent1">
                    <a:lumMod val="75000"/>
                  </a:schemeClr>
                </a:solidFill>
              </a:rPr>
              <a:t>C’est quoi le leadership de </a:t>
            </a:r>
            <a:br>
              <a:rPr lang="fr-CA" dirty="0">
                <a:solidFill>
                  <a:schemeClr val="accent1">
                    <a:lumMod val="75000"/>
                  </a:schemeClr>
                </a:solidFill>
              </a:rPr>
            </a:br>
            <a:r>
              <a:rPr lang="fr-CA" dirty="0">
                <a:solidFill>
                  <a:schemeClr val="accent1">
                    <a:lumMod val="75000"/>
                  </a:schemeClr>
                </a:solidFill>
              </a:rPr>
              <a:t>changement en </a:t>
            </a:r>
            <a:r>
              <a:rPr lang="fr-CA" u="none" dirty="0">
                <a:solidFill>
                  <a:schemeClr val="accent1">
                    <a:lumMod val="75000"/>
                  </a:schemeClr>
                </a:solidFill>
              </a:rPr>
              <a:t>pleine conscience?</a:t>
            </a:r>
          </a:p>
          <a:p>
            <a:pPr>
              <a:spcBef>
                <a:spcPts val="300"/>
              </a:spcBef>
            </a:pPr>
            <a:r>
              <a:rPr lang="fr-CA" u="none" dirty="0" smtClean="0">
                <a:solidFill>
                  <a:schemeClr val="accent1">
                    <a:lumMod val="75000"/>
                  </a:schemeClr>
                </a:solidFill>
              </a:rPr>
              <a:t>Est-ce </a:t>
            </a:r>
            <a:r>
              <a:rPr lang="fr-CA" u="none" dirty="0">
                <a:solidFill>
                  <a:schemeClr val="accent1">
                    <a:lumMod val="75000"/>
                  </a:schemeClr>
                </a:solidFill>
              </a:rPr>
              <a:t>que le programme fonctionne?</a:t>
            </a:r>
          </a:p>
          <a:p>
            <a:pPr>
              <a:spcBef>
                <a:spcPts val="300"/>
              </a:spcBef>
            </a:pPr>
            <a:r>
              <a:rPr lang="fr-CA" dirty="0">
                <a:solidFill>
                  <a:schemeClr val="accent1">
                    <a:lumMod val="75000"/>
                  </a:schemeClr>
                </a:solidFill>
              </a:rPr>
              <a:t>Survol </a:t>
            </a:r>
            <a:r>
              <a:rPr lang="fr-CA" u="none" dirty="0">
                <a:solidFill>
                  <a:schemeClr val="accent1">
                    <a:lumMod val="75000"/>
                  </a:schemeClr>
                </a:solidFill>
              </a:rPr>
              <a:t>du programme de DLCP</a:t>
            </a:r>
          </a:p>
          <a:p>
            <a:pPr>
              <a:spcBef>
                <a:spcPts val="300"/>
              </a:spcBef>
            </a:pPr>
            <a:r>
              <a:rPr lang="fr-CA" u="none" dirty="0">
                <a:solidFill>
                  <a:schemeClr val="accent1">
                    <a:lumMod val="75000"/>
                  </a:schemeClr>
                </a:solidFill>
              </a:rPr>
              <a:t>Questions et réponses</a:t>
            </a:r>
            <a:endParaRPr lang="fr-CA" dirty="0">
              <a:solidFill>
                <a:schemeClr val="accent1">
                  <a:lumMod val="75000"/>
                </a:schemeClr>
              </a:solidFill>
            </a:endParaRPr>
          </a:p>
        </p:txBody>
      </p:sp>
    </p:spTree>
    <p:extLst>
      <p:ext uri="{BB962C8B-B14F-4D97-AF65-F5344CB8AC3E}">
        <p14:creationId xmlns:p14="http://schemas.microsoft.com/office/powerpoint/2010/main" val="421464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accent1">
                    <a:lumMod val="75000"/>
                  </a:schemeClr>
                </a:solidFill>
              </a:rPr>
              <a:t>Organismes / accueil et animateurs</a:t>
            </a:r>
            <a:endParaRPr lang="en-CA" dirty="0">
              <a:solidFill>
                <a:schemeClr val="accent1">
                  <a:lumMod val="75000"/>
                </a:schemeClr>
              </a:solidFill>
            </a:endParaRPr>
          </a:p>
        </p:txBody>
      </p:sp>
      <p:sp>
        <p:nvSpPr>
          <p:cNvPr id="3" name="Content Placeholder 2"/>
          <p:cNvSpPr>
            <a:spLocks noGrp="1"/>
          </p:cNvSpPr>
          <p:nvPr>
            <p:ph idx="1"/>
          </p:nvPr>
        </p:nvSpPr>
        <p:spPr/>
        <p:txBody>
          <a:bodyPr/>
          <a:lstStyle/>
          <a:p>
            <a:endParaRPr lang="en-CA"/>
          </a:p>
        </p:txBody>
      </p:sp>
      <p:graphicFrame>
        <p:nvGraphicFramePr>
          <p:cNvPr id="7" name="Content Placeholder 4"/>
          <p:cNvGraphicFramePr>
            <a:graphicFrameLocks/>
          </p:cNvGraphicFramePr>
          <p:nvPr>
            <p:extLst>
              <p:ext uri="{D42A27DB-BD31-4B8C-83A1-F6EECF244321}">
                <p14:modId xmlns:p14="http://schemas.microsoft.com/office/powerpoint/2010/main" val="2477762163"/>
              </p:ext>
            </p:extLst>
          </p:nvPr>
        </p:nvGraphicFramePr>
        <p:xfrm>
          <a:off x="382935" y="1346137"/>
          <a:ext cx="8330823" cy="4766904"/>
        </p:xfrm>
        <a:graphic>
          <a:graphicData uri="http://schemas.openxmlformats.org/drawingml/2006/table">
            <a:tbl>
              <a:tblPr firstRow="1" firstCol="1" bandRow="1">
                <a:tableStyleId>{5C22544A-7EE6-4342-B048-85BDC9FD1C3A}</a:tableStyleId>
              </a:tblPr>
              <a:tblGrid>
                <a:gridCol w="2316857">
                  <a:extLst>
                    <a:ext uri="{9D8B030D-6E8A-4147-A177-3AD203B41FA5}">
                      <a16:colId xmlns:a16="http://schemas.microsoft.com/office/drawing/2014/main" val="1740579879"/>
                    </a:ext>
                  </a:extLst>
                </a:gridCol>
                <a:gridCol w="1954561">
                  <a:extLst>
                    <a:ext uri="{9D8B030D-6E8A-4147-A177-3AD203B41FA5}">
                      <a16:colId xmlns:a16="http://schemas.microsoft.com/office/drawing/2014/main" val="2605762875"/>
                    </a:ext>
                  </a:extLst>
                </a:gridCol>
                <a:gridCol w="2475230">
                  <a:extLst>
                    <a:ext uri="{9D8B030D-6E8A-4147-A177-3AD203B41FA5}">
                      <a16:colId xmlns:a16="http://schemas.microsoft.com/office/drawing/2014/main" val="1367472532"/>
                    </a:ext>
                  </a:extLst>
                </a:gridCol>
                <a:gridCol w="1584175">
                  <a:extLst>
                    <a:ext uri="{9D8B030D-6E8A-4147-A177-3AD203B41FA5}">
                      <a16:colId xmlns:a16="http://schemas.microsoft.com/office/drawing/2014/main" val="1794184952"/>
                    </a:ext>
                  </a:extLst>
                </a:gridCol>
              </a:tblGrid>
              <a:tr h="595863">
                <a:tc>
                  <a:txBody>
                    <a:bodyPr/>
                    <a:lstStyle/>
                    <a:p>
                      <a:pPr algn="ctr" rtl="0" fontAlgn="ctr"/>
                      <a:r>
                        <a:rPr lang="en-CA" sz="2000" u="none" strike="noStrike" dirty="0">
                          <a:effectLst/>
                          <a:latin typeface="+mn-lt"/>
                        </a:rPr>
                        <a:t>Dates</a:t>
                      </a:r>
                      <a:endParaRPr lang="en-CA" sz="2000" b="1" i="0" u="none" strike="noStrike" dirty="0">
                        <a:solidFill>
                          <a:srgbClr val="FFFFFF"/>
                        </a:solidFill>
                        <a:effectLst/>
                        <a:latin typeface="+mn-lt"/>
                      </a:endParaRPr>
                    </a:p>
                  </a:txBody>
                  <a:tcPr marL="7620" marR="7620" marT="7620" marB="0" anchor="ctr"/>
                </a:tc>
                <a:tc>
                  <a:txBody>
                    <a:bodyPr/>
                    <a:lstStyle/>
                    <a:p>
                      <a:pPr algn="ctr" rtl="0" fontAlgn="ctr"/>
                      <a:r>
                        <a:rPr lang="en-CA" sz="2000" b="1" i="0" u="none" strike="noStrike" dirty="0">
                          <a:solidFill>
                            <a:srgbClr val="FFFFFF"/>
                          </a:solidFill>
                          <a:effectLst/>
                          <a:latin typeface="+mn-lt"/>
                        </a:rPr>
                        <a:t>Formation</a:t>
                      </a:r>
                    </a:p>
                  </a:txBody>
                  <a:tcPr marL="7620" marR="7620" marT="7620" marB="0" anchor="ctr"/>
                </a:tc>
                <a:tc>
                  <a:txBody>
                    <a:bodyPr/>
                    <a:lstStyle/>
                    <a:p>
                      <a:pPr algn="ctr" rtl="0" fontAlgn="ctr"/>
                      <a:r>
                        <a:rPr lang="fr-FR" sz="2000" u="none" strike="noStrike" noProof="0" dirty="0">
                          <a:effectLst/>
                          <a:latin typeface="+mn-lt"/>
                        </a:rPr>
                        <a:t>Organisé</a:t>
                      </a:r>
                      <a:r>
                        <a:rPr lang="en-CA" sz="2000" u="none" strike="noStrike" dirty="0">
                          <a:effectLst/>
                          <a:latin typeface="+mn-lt"/>
                        </a:rPr>
                        <a:t> / </a:t>
                      </a:r>
                      <a:r>
                        <a:rPr lang="fr-FR" sz="2000" u="none" strike="noStrike" noProof="0" dirty="0">
                          <a:effectLst/>
                          <a:latin typeface="+mn-lt"/>
                        </a:rPr>
                        <a:t>accueilli</a:t>
                      </a:r>
                      <a:r>
                        <a:rPr lang="en-CA" sz="2000" u="none" strike="noStrike" baseline="0" dirty="0">
                          <a:effectLst/>
                          <a:latin typeface="+mn-lt"/>
                        </a:rPr>
                        <a:t> par</a:t>
                      </a:r>
                      <a:endParaRPr lang="en-CA" sz="2000" b="1" i="0" u="none" strike="noStrike" dirty="0">
                        <a:solidFill>
                          <a:srgbClr val="FFFFFF"/>
                        </a:solidFill>
                        <a:effectLst/>
                        <a:latin typeface="+mn-lt"/>
                      </a:endParaRPr>
                    </a:p>
                  </a:txBody>
                  <a:tcPr marL="7620" marR="7620" marT="7620" marB="0" anchor="ctr"/>
                </a:tc>
                <a:tc>
                  <a:txBody>
                    <a:bodyPr/>
                    <a:lstStyle/>
                    <a:p>
                      <a:pPr algn="ctr" rtl="0" fontAlgn="ctr"/>
                      <a:r>
                        <a:rPr lang="fr-CA" sz="2000" b="1" i="0" u="none" strike="noStrike" dirty="0">
                          <a:solidFill>
                            <a:srgbClr val="FFFFFF"/>
                          </a:solidFill>
                          <a:effectLst/>
                          <a:latin typeface="+mn-lt"/>
                        </a:rPr>
                        <a:t>Animateurs</a:t>
                      </a:r>
                      <a:endParaRPr lang="en-CA" sz="2000" b="1" i="0" u="none" strike="noStrike" dirty="0">
                        <a:solidFill>
                          <a:srgbClr val="FFFFFF"/>
                        </a:solidFill>
                        <a:effectLst/>
                        <a:latin typeface="+mn-lt"/>
                      </a:endParaRPr>
                    </a:p>
                  </a:txBody>
                  <a:tcPr marL="7620" marR="7620" marT="7620" marB="0" anchor="ctr"/>
                </a:tc>
                <a:extLst>
                  <a:ext uri="{0D108BD9-81ED-4DB2-BD59-A6C34878D82A}">
                    <a16:rowId xmlns:a16="http://schemas.microsoft.com/office/drawing/2014/main" val="901727548"/>
                  </a:ext>
                </a:extLst>
              </a:tr>
              <a:tr h="595863">
                <a:tc>
                  <a:txBody>
                    <a:bodyPr/>
                    <a:lstStyle/>
                    <a:p>
                      <a:pPr algn="ctr" rtl="0" fontAlgn="ctr"/>
                      <a:r>
                        <a:rPr lang="en-CA" sz="2000" b="0" u="none" strike="noStrike" dirty="0">
                          <a:effectLst/>
                          <a:latin typeface="+mn-lt"/>
                        </a:rPr>
                        <a:t>2016 – </a:t>
                      </a:r>
                      <a:r>
                        <a:rPr lang="en-CA" sz="2000" b="0" u="none" strike="noStrike" dirty="0" err="1">
                          <a:effectLst/>
                          <a:latin typeface="+mn-lt"/>
                        </a:rPr>
                        <a:t>avril</a:t>
                      </a:r>
                      <a:r>
                        <a:rPr lang="en-CA" sz="2000" b="0" u="none" strike="noStrike" baseline="0" dirty="0">
                          <a:effectLst/>
                          <a:latin typeface="+mn-lt"/>
                        </a:rPr>
                        <a:t> à </a:t>
                      </a:r>
                      <a:r>
                        <a:rPr lang="en-CA" sz="2000" b="0" u="none" strike="noStrike" baseline="0" dirty="0" err="1">
                          <a:effectLst/>
                          <a:latin typeface="+mn-lt"/>
                        </a:rPr>
                        <a:t>juin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fr-FR" sz="2000" u="none" strike="noStrike" noProof="0" dirty="0">
                          <a:solidFill>
                            <a:schemeClr val="accent1">
                              <a:lumMod val="75000"/>
                            </a:schemeClr>
                          </a:solidFill>
                          <a:effectLst/>
                          <a:latin typeface="+mn-lt"/>
                        </a:rPr>
                        <a:t>Pilote</a:t>
                      </a:r>
                      <a:r>
                        <a:rPr lang="en-CA" sz="2000" u="none" strike="noStrike" dirty="0">
                          <a:solidFill>
                            <a:schemeClr val="accent1">
                              <a:lumMod val="75000"/>
                            </a:schemeClr>
                          </a:solidFill>
                          <a:effectLst/>
                          <a:latin typeface="+mn-lt"/>
                        </a:rPr>
                        <a:t> alpha</a:t>
                      </a:r>
                      <a:endParaRPr lang="en-CA" sz="2000" b="0" i="0" u="none" strike="noStrike" dirty="0">
                        <a:solidFill>
                          <a:schemeClr val="accent1">
                            <a:lumMod val="75000"/>
                          </a:schemeClr>
                        </a:solidFill>
                        <a:effectLst/>
                        <a:latin typeface="+mn-lt"/>
                      </a:endParaRP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1</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53398456"/>
                  </a:ext>
                </a:extLst>
              </a:tr>
              <a:tr h="595863">
                <a:tc>
                  <a:txBody>
                    <a:bodyPr/>
                    <a:lstStyle/>
                    <a:p>
                      <a:pPr algn="ctr" rtl="0" fontAlgn="ctr"/>
                      <a:r>
                        <a:rPr lang="en-CA" sz="2000" b="0" u="none" strike="noStrike" dirty="0">
                          <a:effectLst/>
                          <a:latin typeface="+mn-lt"/>
                        </a:rPr>
                        <a:t>2017 – </a:t>
                      </a:r>
                      <a:r>
                        <a:rPr lang="en-CA" sz="2000" b="0" u="none" strike="noStrike" dirty="0" err="1">
                          <a:effectLst/>
                          <a:latin typeface="+mn-lt"/>
                        </a:rPr>
                        <a:t>avril</a:t>
                      </a:r>
                      <a:r>
                        <a:rPr lang="en-CA" sz="2000" b="0" u="none" strike="noStrike" baseline="0" dirty="0">
                          <a:effectLst/>
                          <a:latin typeface="+mn-lt"/>
                        </a:rPr>
                        <a:t> à </a:t>
                      </a:r>
                      <a:r>
                        <a:rPr lang="en-CA" sz="2000" b="0" u="none" strike="noStrike" baseline="0" dirty="0" err="1">
                          <a:effectLst/>
                          <a:latin typeface="+mn-lt"/>
                        </a:rPr>
                        <a:t>juin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b="0" i="0" u="none" strike="noStrike" dirty="0" err="1">
                          <a:solidFill>
                            <a:schemeClr val="accent1">
                              <a:lumMod val="75000"/>
                            </a:schemeClr>
                          </a:solidFill>
                          <a:effectLst/>
                          <a:latin typeface="+mn-lt"/>
                        </a:rPr>
                        <a:t>Pilote</a:t>
                      </a:r>
                      <a:r>
                        <a:rPr lang="en-CA" sz="2000" b="0" i="0" u="none" strike="noStrike" baseline="0" dirty="0">
                          <a:solidFill>
                            <a:schemeClr val="accent1">
                              <a:lumMod val="75000"/>
                            </a:schemeClr>
                          </a:solidFill>
                          <a:effectLst/>
                          <a:latin typeface="+mn-lt"/>
                        </a:rPr>
                        <a:t> beta</a:t>
                      </a:r>
                      <a:endParaRPr lang="en-CA" sz="2000" b="0" i="0" u="none" strike="noStrike" dirty="0">
                        <a:solidFill>
                          <a:schemeClr val="accent1">
                            <a:lumMod val="75000"/>
                          </a:schemeClr>
                        </a:solidFill>
                        <a:effectLst/>
                        <a:latin typeface="+mn-lt"/>
                      </a:endParaRPr>
                    </a:p>
                  </a:txBody>
                  <a:tcPr marL="182880" marR="7620" marT="7620" marB="0" anchor="ctr"/>
                </a:tc>
                <a:tc>
                  <a:txBody>
                    <a:bodyPr/>
                    <a:lstStyle/>
                    <a:p>
                      <a:pPr algn="ctr" rtl="0" fontAlgn="ctr"/>
                      <a:r>
                        <a:rPr lang="en-CA" sz="2000" b="0" i="0" u="none" strike="noStrike" dirty="0">
                          <a:solidFill>
                            <a:schemeClr val="accent1">
                              <a:lumMod val="75000"/>
                            </a:schemeClr>
                          </a:solidFill>
                          <a:effectLst/>
                          <a:latin typeface="+mn-lt"/>
                        </a:rPr>
                        <a:t>RICO</a:t>
                      </a: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1</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2943332747"/>
                  </a:ext>
                </a:extLst>
              </a:tr>
              <a:tr h="595863">
                <a:tc>
                  <a:txBody>
                    <a:bodyPr/>
                    <a:lstStyle/>
                    <a:p>
                      <a:pPr algn="ctr" rtl="0" fontAlgn="ctr"/>
                      <a:r>
                        <a:rPr lang="en-CA" sz="2000" b="0" u="none" strike="noStrike" dirty="0">
                          <a:effectLst/>
                          <a:latin typeface="+mn-lt"/>
                        </a:rPr>
                        <a:t>2021 – </a:t>
                      </a:r>
                      <a:r>
                        <a:rPr lang="en-CA" sz="2000" b="0" u="none" strike="noStrike" dirty="0" err="1">
                          <a:effectLst/>
                          <a:latin typeface="+mn-lt"/>
                        </a:rPr>
                        <a:t>avril</a:t>
                      </a:r>
                      <a:r>
                        <a:rPr lang="en-CA" sz="2000" b="0" u="none" strike="noStrike" baseline="0" dirty="0">
                          <a:effectLst/>
                          <a:latin typeface="+mn-lt"/>
                        </a:rPr>
                        <a:t> à </a:t>
                      </a:r>
                      <a:r>
                        <a:rPr lang="en-CA" sz="2000" b="0" u="none" strike="noStrike" baseline="0" dirty="0" err="1">
                          <a:effectLst/>
                          <a:latin typeface="+mn-lt"/>
                        </a:rPr>
                        <a:t>juin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b="0" i="0" u="none" strike="noStrike" dirty="0" err="1">
                          <a:solidFill>
                            <a:schemeClr val="accent1">
                              <a:lumMod val="75000"/>
                            </a:schemeClr>
                          </a:solidFill>
                          <a:effectLst/>
                          <a:latin typeface="+mn-lt"/>
                        </a:rPr>
                        <a:t>Pilote</a:t>
                      </a:r>
                      <a:r>
                        <a:rPr lang="en-CA" sz="2000" b="0" i="0" u="none" strike="noStrike" baseline="0" dirty="0">
                          <a:solidFill>
                            <a:schemeClr val="accent1">
                              <a:lumMod val="75000"/>
                            </a:schemeClr>
                          </a:solidFill>
                          <a:effectLst/>
                          <a:latin typeface="+mn-lt"/>
                        </a:rPr>
                        <a:t> </a:t>
                      </a:r>
                      <a:r>
                        <a:rPr lang="en-CA" sz="2000" b="0" i="0" u="none" strike="noStrike" baseline="0" dirty="0" err="1">
                          <a:solidFill>
                            <a:schemeClr val="accent1">
                              <a:lumMod val="75000"/>
                            </a:schemeClr>
                          </a:solidFill>
                          <a:effectLst/>
                          <a:latin typeface="+mn-lt"/>
                        </a:rPr>
                        <a:t>anglais</a:t>
                      </a:r>
                      <a:endParaRPr lang="en-CA" sz="2000" b="0" i="0" u="none" strike="noStrike" dirty="0">
                        <a:solidFill>
                          <a:schemeClr val="accent1">
                            <a:lumMod val="75000"/>
                          </a:schemeClr>
                        </a:solidFill>
                        <a:effectLst/>
                        <a:latin typeface="+mn-lt"/>
                      </a:endParaRP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SAC/RICO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1</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1520352073"/>
                  </a:ext>
                </a:extLst>
              </a:tr>
              <a:tr h="595863">
                <a:tc>
                  <a:txBody>
                    <a:bodyPr/>
                    <a:lstStyle/>
                    <a:p>
                      <a:pPr algn="ctr" rtl="0" fontAlgn="ctr"/>
                      <a:r>
                        <a:rPr lang="en-CA" sz="2000" b="0" u="none" strike="noStrike" dirty="0">
                          <a:effectLst/>
                          <a:latin typeface="+mn-lt"/>
                        </a:rPr>
                        <a:t>2022 – </a:t>
                      </a:r>
                      <a:r>
                        <a:rPr lang="en-CA" sz="2000" b="0" u="none" strike="noStrike" dirty="0" err="1">
                          <a:effectLst/>
                          <a:latin typeface="+mn-lt"/>
                        </a:rPr>
                        <a:t>avril</a:t>
                      </a:r>
                      <a:r>
                        <a:rPr lang="en-CA" sz="2000" b="0" u="none" strike="noStrike" baseline="0" dirty="0">
                          <a:effectLst/>
                          <a:latin typeface="+mn-lt"/>
                        </a:rPr>
                        <a:t> à </a:t>
                      </a:r>
                      <a:r>
                        <a:rPr lang="en-CA" sz="2000" b="0" u="none" strike="noStrike" baseline="0" dirty="0" err="1">
                          <a:effectLst/>
                          <a:latin typeface="+mn-lt"/>
                        </a:rPr>
                        <a:t>juin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b="0" i="0" u="none" strike="noStrike" dirty="0">
                          <a:solidFill>
                            <a:schemeClr val="accent1">
                              <a:lumMod val="75000"/>
                            </a:schemeClr>
                          </a:solidFill>
                          <a:effectLst/>
                          <a:latin typeface="+mn-lt"/>
                        </a:rPr>
                        <a:t>Anglais</a:t>
                      </a: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SAC/RICO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2</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4029662467"/>
                  </a:ext>
                </a:extLst>
              </a:tr>
              <a:tr h="595863">
                <a:tc>
                  <a:txBody>
                    <a:bodyPr/>
                    <a:lstStyle/>
                    <a:p>
                      <a:pPr algn="ctr" rtl="0" fontAlgn="ctr"/>
                      <a:r>
                        <a:rPr lang="en-CA" sz="2000" b="0" u="none" strike="noStrike" dirty="0">
                          <a:effectLst/>
                          <a:latin typeface="+mn-lt"/>
                        </a:rPr>
                        <a:t>2022 – </a:t>
                      </a:r>
                      <a:r>
                        <a:rPr lang="en-CA" sz="2000" b="0" u="none" strike="noStrike" dirty="0" err="1">
                          <a:effectLst/>
                          <a:latin typeface="+mn-lt"/>
                        </a:rPr>
                        <a:t>oct</a:t>
                      </a:r>
                      <a:r>
                        <a:rPr lang="en-CA" sz="2000" b="0" u="none" strike="noStrike" dirty="0">
                          <a:effectLst/>
                          <a:latin typeface="+mn-lt"/>
                        </a:rPr>
                        <a:t> à </a:t>
                      </a:r>
                      <a:r>
                        <a:rPr lang="en-CA" sz="2000" b="0" u="none" strike="noStrike" dirty="0" err="1">
                          <a:effectLst/>
                          <a:latin typeface="+mn-lt"/>
                        </a:rPr>
                        <a:t>nov</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err="1">
                          <a:solidFill>
                            <a:schemeClr val="accent1">
                              <a:lumMod val="75000"/>
                            </a:schemeClr>
                          </a:solidFill>
                          <a:effectLst/>
                          <a:latin typeface="+mn-lt"/>
                        </a:rPr>
                        <a:t>Français</a:t>
                      </a:r>
                      <a:r>
                        <a:rPr lang="en-CA" sz="2000" u="none" strike="noStrike" dirty="0">
                          <a:solidFill>
                            <a:schemeClr val="accent1">
                              <a:lumMod val="75000"/>
                            </a:schemeClr>
                          </a:solidFill>
                          <a:effectLst/>
                          <a:latin typeface="+mn-lt"/>
                        </a:rPr>
                        <a:t> </a:t>
                      </a:r>
                      <a:endParaRPr lang="en-CA" sz="2000" b="0" i="0" u="none" strike="noStrike" dirty="0">
                        <a:solidFill>
                          <a:schemeClr val="accent1">
                            <a:lumMod val="75000"/>
                          </a:schemeClr>
                        </a:solidFill>
                        <a:effectLst/>
                        <a:latin typeface="+mn-lt"/>
                      </a:endParaRP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SAC/RICO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8</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2509022874"/>
                  </a:ext>
                </a:extLst>
              </a:tr>
              <a:tr h="595863">
                <a:tc>
                  <a:txBody>
                    <a:bodyPr/>
                    <a:lstStyle/>
                    <a:p>
                      <a:pPr algn="ctr" rtl="0" fontAlgn="ctr"/>
                      <a:r>
                        <a:rPr lang="en-CA" sz="2000" b="0" u="none" strike="noStrike" dirty="0">
                          <a:effectLst/>
                          <a:latin typeface="+mn-lt"/>
                        </a:rPr>
                        <a:t>2023 – </a:t>
                      </a:r>
                      <a:r>
                        <a:rPr lang="en-CA" sz="2000" b="0" u="none" strike="noStrike" dirty="0" err="1">
                          <a:effectLst/>
                          <a:latin typeface="+mn-lt"/>
                        </a:rPr>
                        <a:t>mai</a:t>
                      </a:r>
                      <a:r>
                        <a:rPr lang="en-CA" sz="2000" b="0" u="none" strike="noStrike" dirty="0">
                          <a:effectLst/>
                          <a:latin typeface="+mn-lt"/>
                        </a:rPr>
                        <a:t> à </a:t>
                      </a:r>
                      <a:r>
                        <a:rPr lang="en-CA" sz="2000" b="0" u="none" strike="noStrike" dirty="0" err="1">
                          <a:effectLst/>
                          <a:latin typeface="+mn-lt"/>
                        </a:rPr>
                        <a:t>juin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b="0" i="0" u="none" strike="noStrike" dirty="0">
                          <a:solidFill>
                            <a:schemeClr val="accent1">
                              <a:lumMod val="75000"/>
                            </a:schemeClr>
                          </a:solidFill>
                          <a:effectLst/>
                          <a:latin typeface="+mn-lt"/>
                        </a:rPr>
                        <a:t>Anglais</a:t>
                      </a: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CISMMT/RICO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10</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1203668653"/>
                  </a:ext>
                </a:extLst>
              </a:tr>
              <a:tr h="595863">
                <a:tc>
                  <a:txBody>
                    <a:bodyPr/>
                    <a:lstStyle/>
                    <a:p>
                      <a:pPr algn="ctr" rtl="0" fontAlgn="ctr"/>
                      <a:r>
                        <a:rPr lang="fr-CA" sz="2000" b="0" i="0" u="none" strike="noStrike" dirty="0">
                          <a:solidFill>
                            <a:srgbClr val="FFFFFF"/>
                          </a:solidFill>
                          <a:effectLst/>
                          <a:latin typeface="+mn-lt"/>
                        </a:rPr>
                        <a:t>2023 – </a:t>
                      </a:r>
                      <a:r>
                        <a:rPr lang="fr-CA" sz="2000" b="0" i="0" u="none" strike="noStrike" dirty="0" err="1">
                          <a:solidFill>
                            <a:srgbClr val="FFFFFF"/>
                          </a:solidFill>
                          <a:effectLst/>
                          <a:latin typeface="+mn-lt"/>
                        </a:rPr>
                        <a:t>nov</a:t>
                      </a:r>
                      <a:r>
                        <a:rPr lang="fr-CA" sz="2000" b="0" i="0" u="none" strike="noStrike" baseline="0" dirty="0">
                          <a:solidFill>
                            <a:srgbClr val="FFFFFF"/>
                          </a:solidFill>
                          <a:effectLst/>
                          <a:latin typeface="+mn-lt"/>
                        </a:rPr>
                        <a:t> à d</a:t>
                      </a:r>
                      <a:r>
                        <a:rPr lang="en-CA" sz="2000" b="0" i="0" u="none" strike="noStrike" baseline="0" dirty="0" err="1">
                          <a:solidFill>
                            <a:srgbClr val="FFFFFF"/>
                          </a:solidFill>
                          <a:effectLst/>
                          <a:latin typeface="+mn-lt"/>
                        </a:rPr>
                        <a:t>éc</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US" sz="2000" b="0" i="0" u="none" strike="noStrike" dirty="0" err="1">
                          <a:solidFill>
                            <a:schemeClr val="accent1">
                              <a:lumMod val="75000"/>
                            </a:schemeClr>
                          </a:solidFill>
                          <a:effectLst/>
                          <a:latin typeface="+mn-lt"/>
                        </a:rPr>
                        <a:t>Français</a:t>
                      </a:r>
                      <a:endParaRPr lang="en-CA" sz="2000" b="0" i="0" u="none" strike="noStrike" dirty="0">
                        <a:solidFill>
                          <a:schemeClr val="accent1">
                            <a:lumMod val="75000"/>
                          </a:schemeClr>
                        </a:solidFill>
                        <a:effectLst/>
                        <a:latin typeface="+mn-lt"/>
                      </a:endParaRPr>
                    </a:p>
                  </a:txBody>
                  <a:tcPr marL="182880" marR="7620" marT="7620" marB="0" anchor="ctr"/>
                </a:tc>
                <a:tc>
                  <a:txBody>
                    <a:bodyPr/>
                    <a:lstStyle/>
                    <a:p>
                      <a:pPr algn="ctr" rtl="0" fontAlgn="ctr"/>
                      <a:r>
                        <a:rPr lang="en-CA" sz="2000" u="none" strike="noStrike" dirty="0">
                          <a:solidFill>
                            <a:schemeClr val="accent1">
                              <a:lumMod val="75000"/>
                            </a:schemeClr>
                          </a:solidFill>
                          <a:effectLst/>
                          <a:latin typeface="+mn-lt"/>
                        </a:rPr>
                        <a:t>CISMMT/RICO</a:t>
                      </a:r>
                      <a:endParaRPr lang="en-CA" sz="2000" b="0" i="0" u="none" strike="noStrike" dirty="0">
                        <a:solidFill>
                          <a:schemeClr val="accent1">
                            <a:lumMod val="75000"/>
                          </a:schemeClr>
                        </a:solidFill>
                        <a:effectLst/>
                        <a:latin typeface="+mn-lt"/>
                      </a:endParaRPr>
                    </a:p>
                  </a:txBody>
                  <a:tcPr marL="7620" marR="7620" marT="7620" marB="0" anchor="ctr"/>
                </a:tc>
                <a:tc>
                  <a:txBody>
                    <a:bodyPr/>
                    <a:lstStyle/>
                    <a:p>
                      <a:pPr algn="ctr" rtl="0" fontAlgn="ctr"/>
                      <a:r>
                        <a:rPr lang="fr-CA" sz="2000" b="0" i="0" u="none" strike="noStrike" dirty="0">
                          <a:solidFill>
                            <a:schemeClr val="accent1">
                              <a:lumMod val="75000"/>
                            </a:schemeClr>
                          </a:solidFill>
                          <a:effectLst/>
                          <a:latin typeface="+mn-lt"/>
                        </a:rPr>
                        <a:t>à </a:t>
                      </a:r>
                      <a:r>
                        <a:rPr lang="fr-CA" sz="2000" b="0" i="0" u="none" strike="noStrike" dirty="0" smtClean="0">
                          <a:solidFill>
                            <a:schemeClr val="accent1">
                              <a:lumMod val="75000"/>
                            </a:schemeClr>
                          </a:solidFill>
                          <a:effectLst/>
                          <a:latin typeface="+mn-lt"/>
                        </a:rPr>
                        <a:t>déterminer</a:t>
                      </a:r>
                      <a:endParaRPr lang="en-CA" sz="2000" b="0" i="0" u="none" strike="noStrike" dirty="0">
                        <a:solidFill>
                          <a:schemeClr val="accent1">
                            <a:lumMod val="75000"/>
                          </a:schemeClr>
                        </a:solidFill>
                        <a:effectLst/>
                        <a:latin typeface="+mn-lt"/>
                      </a:endParaRPr>
                    </a:p>
                  </a:txBody>
                  <a:tcPr marL="7620" marR="7620" marT="7620" marB="0" anchor="ctr"/>
                </a:tc>
                <a:extLst>
                  <a:ext uri="{0D108BD9-81ED-4DB2-BD59-A6C34878D82A}">
                    <a16:rowId xmlns:a16="http://schemas.microsoft.com/office/drawing/2014/main" val="2378610178"/>
                  </a:ext>
                </a:extLst>
              </a:tr>
            </a:tbl>
          </a:graphicData>
        </a:graphic>
      </p:graphicFrame>
    </p:spTree>
    <p:extLst>
      <p:ext uri="{BB962C8B-B14F-4D97-AF65-F5344CB8AC3E}">
        <p14:creationId xmlns:p14="http://schemas.microsoft.com/office/powerpoint/2010/main" val="824957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p:txBody>
          <a:bodyPr>
            <a:noAutofit/>
          </a:bodyPr>
          <a:lstStyle/>
          <a:p>
            <a:r>
              <a:rPr lang="fr-FR" sz="3600" dirty="0">
                <a:solidFill>
                  <a:schemeClr val="accent1">
                    <a:lumMod val="75000"/>
                  </a:schemeClr>
                </a:solidFill>
              </a:rPr>
              <a:t>Livré par une équipe d'</a:t>
            </a:r>
            <a:r>
              <a:rPr lang="fr-FR" sz="3600" dirty="0">
                <a:solidFill>
                  <a:schemeClr val="accent1">
                    <a:lumMod val="75000"/>
                  </a:schemeClr>
                </a:solidFill>
                <a:hlinkClick r:id="rId4" tooltip="MCLD Program Facilitators Team / L'équipe des animateurs du program de DLCP"/>
              </a:rPr>
              <a:t>animateurs</a:t>
            </a:r>
            <a:r>
              <a:rPr lang="fr-FR" sz="3600" dirty="0">
                <a:solidFill>
                  <a:schemeClr val="accent1">
                    <a:lumMod val="75000"/>
                  </a:schemeClr>
                </a:solidFill>
              </a:rPr>
              <a:t> bénévoles</a:t>
            </a:r>
            <a:endParaRPr lang="fr-CA" sz="2800" dirty="0">
              <a:solidFill>
                <a:schemeClr val="accent1">
                  <a:lumMod val="75000"/>
                </a:schemeClr>
              </a:solidFill>
            </a:endParaRPr>
          </a:p>
        </p:txBody>
      </p:sp>
      <p:grpSp>
        <p:nvGrpSpPr>
          <p:cNvPr id="9" name="Group 8">
            <a:extLst>
              <a:ext uri="{FF2B5EF4-FFF2-40B4-BE49-F238E27FC236}">
                <a16:creationId xmlns:a16="http://schemas.microsoft.com/office/drawing/2014/main" id="{E4D75728-F8DA-327E-4C3B-5A954EFC1BC7}"/>
              </a:ext>
            </a:extLst>
          </p:cNvPr>
          <p:cNvGrpSpPr/>
          <p:nvPr/>
        </p:nvGrpSpPr>
        <p:grpSpPr>
          <a:xfrm>
            <a:off x="1338111" y="3105007"/>
            <a:ext cx="914441" cy="1377387"/>
            <a:chOff x="542241" y="4037588"/>
            <a:chExt cx="1468014" cy="2098590"/>
          </a:xfrm>
        </p:grpSpPr>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2"/>
              <a:ext cx="1362264" cy="422036"/>
            </a:xfrm>
            <a:prstGeom prst="rect">
              <a:avLst/>
            </a:prstGeom>
            <a:noFill/>
          </p:spPr>
          <p:txBody>
            <a:bodyPr wrap="square">
              <a:spAutoFit/>
            </a:bodyPr>
            <a:lstStyle/>
            <a:p>
              <a:pPr algn="ctr"/>
              <a:r>
                <a:rPr lang="en-US" sz="1200" b="1" i="1" dirty="0">
                  <a:solidFill>
                    <a:schemeClr val="accent1">
                      <a:lumMod val="75000"/>
                    </a:schemeClr>
                  </a:solidFill>
                </a:rPr>
                <a:t>Alejandro </a:t>
              </a:r>
              <a:endParaRPr lang="en-US" sz="1200" dirty="0">
                <a:solidFill>
                  <a:schemeClr val="accent1">
                    <a:lumMod val="75000"/>
                  </a:schemeClr>
                </a:solidFill>
              </a:endParaRPr>
            </a:p>
          </p:txBody>
        </p:sp>
      </p:grpSp>
      <p:grpSp>
        <p:nvGrpSpPr>
          <p:cNvPr id="11" name="Group 10">
            <a:extLst>
              <a:ext uri="{FF2B5EF4-FFF2-40B4-BE49-F238E27FC236}">
                <a16:creationId xmlns:a16="http://schemas.microsoft.com/office/drawing/2014/main" id="{4D539702-559C-34CA-B20C-9E53175F7029}"/>
              </a:ext>
            </a:extLst>
          </p:cNvPr>
          <p:cNvGrpSpPr/>
          <p:nvPr/>
        </p:nvGrpSpPr>
        <p:grpSpPr>
          <a:xfrm>
            <a:off x="4407181" y="3101261"/>
            <a:ext cx="872222" cy="1384876"/>
            <a:chOff x="4870895" y="4026175"/>
            <a:chExt cx="1400238" cy="2110002"/>
          </a:xfrm>
        </p:grpSpPr>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30" name="TextBox 29">
              <a:extLst>
                <a:ext uri="{FF2B5EF4-FFF2-40B4-BE49-F238E27FC236}">
                  <a16:creationId xmlns:a16="http://schemas.microsoft.com/office/drawing/2014/main" id="{6C842E97-6ADE-E37F-71FF-40F877221EDF}"/>
                </a:ext>
              </a:extLst>
            </p:cNvPr>
            <p:cNvSpPr txBox="1"/>
            <p:nvPr/>
          </p:nvSpPr>
          <p:spPr>
            <a:xfrm>
              <a:off x="4870895" y="5714140"/>
              <a:ext cx="1362265" cy="422037"/>
            </a:xfrm>
            <a:prstGeom prst="rect">
              <a:avLst/>
            </a:prstGeom>
            <a:noFill/>
          </p:spPr>
          <p:txBody>
            <a:bodyPr wrap="square">
              <a:spAutoFit/>
            </a:bodyPr>
            <a:lstStyle/>
            <a:p>
              <a:pPr algn="ctr"/>
              <a:r>
                <a:rPr lang="en-US" sz="1200" b="1" i="1" dirty="0">
                  <a:solidFill>
                    <a:schemeClr val="accent1">
                      <a:lumMod val="75000"/>
                    </a:schemeClr>
                  </a:solidFill>
                </a:rPr>
                <a:t>Robert</a:t>
              </a:r>
              <a:endParaRPr lang="en-US" sz="1200" dirty="0">
                <a:solidFill>
                  <a:schemeClr val="accent1">
                    <a:lumMod val="75000"/>
                  </a:schemeClr>
                </a:solidFill>
              </a:endParaRPr>
            </a:p>
          </p:txBody>
        </p:sp>
      </p:grpSp>
      <p:grpSp>
        <p:nvGrpSpPr>
          <p:cNvPr id="10" name="Group 9">
            <a:extLst>
              <a:ext uri="{FF2B5EF4-FFF2-40B4-BE49-F238E27FC236}">
                <a16:creationId xmlns:a16="http://schemas.microsoft.com/office/drawing/2014/main" id="{BEBC6161-84B3-3B7F-8953-BFDEE048C571}"/>
              </a:ext>
            </a:extLst>
          </p:cNvPr>
          <p:cNvGrpSpPr/>
          <p:nvPr/>
        </p:nvGrpSpPr>
        <p:grpSpPr>
          <a:xfrm>
            <a:off x="2851692" y="3087175"/>
            <a:ext cx="956349" cy="1413048"/>
            <a:chOff x="2655274" y="3983252"/>
            <a:chExt cx="1535294" cy="2152927"/>
          </a:xfrm>
        </p:grpSpPr>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1" name="TextBox 30">
              <a:extLst>
                <a:ext uri="{FF2B5EF4-FFF2-40B4-BE49-F238E27FC236}">
                  <a16:creationId xmlns:a16="http://schemas.microsoft.com/office/drawing/2014/main" id="{764C828E-4EC6-9AB3-8B41-944AF3D2920E}"/>
                </a:ext>
              </a:extLst>
            </p:cNvPr>
            <p:cNvSpPr txBox="1"/>
            <p:nvPr/>
          </p:nvSpPr>
          <p:spPr>
            <a:xfrm>
              <a:off x="2655274" y="5714142"/>
              <a:ext cx="1535294" cy="422037"/>
            </a:xfrm>
            <a:prstGeom prst="rect">
              <a:avLst/>
            </a:prstGeom>
            <a:noFill/>
          </p:spPr>
          <p:txBody>
            <a:bodyPr wrap="square">
              <a:spAutoFit/>
            </a:bodyPr>
            <a:lstStyle/>
            <a:p>
              <a:pPr algn="ctr"/>
              <a:r>
                <a:rPr lang="en-US" sz="1200" b="1" i="1" dirty="0">
                  <a:solidFill>
                    <a:schemeClr val="accent1">
                      <a:lumMod val="75000"/>
                    </a:schemeClr>
                  </a:solidFill>
                </a:rPr>
                <a:t>Marie-Lyne</a:t>
              </a:r>
              <a:endParaRPr lang="en-US" sz="1200" dirty="0">
                <a:solidFill>
                  <a:schemeClr val="accent1">
                    <a:lumMod val="75000"/>
                  </a:schemeClr>
                </a:solidFill>
              </a:endParaRPr>
            </a:p>
          </p:txBody>
        </p:sp>
      </p:grpSp>
      <p:grpSp>
        <p:nvGrpSpPr>
          <p:cNvPr id="2" name="Group 1">
            <a:extLst>
              <a:ext uri="{FF2B5EF4-FFF2-40B4-BE49-F238E27FC236}">
                <a16:creationId xmlns:a16="http://schemas.microsoft.com/office/drawing/2014/main" id="{09132F27-2850-1E3D-D428-362BE040A8DD}"/>
              </a:ext>
            </a:extLst>
          </p:cNvPr>
          <p:cNvGrpSpPr/>
          <p:nvPr/>
        </p:nvGrpSpPr>
        <p:grpSpPr>
          <a:xfrm>
            <a:off x="5908844" y="1668071"/>
            <a:ext cx="830766" cy="1340968"/>
            <a:chOff x="6012554" y="1693696"/>
            <a:chExt cx="1333686" cy="2043105"/>
          </a:xfrm>
        </p:grpSpPr>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34" name="TextBox 33">
              <a:extLst>
                <a:ext uri="{FF2B5EF4-FFF2-40B4-BE49-F238E27FC236}">
                  <a16:creationId xmlns:a16="http://schemas.microsoft.com/office/drawing/2014/main" id="{FD1D3FA9-C4D0-BD9A-0186-CB1005C175B2}"/>
                </a:ext>
              </a:extLst>
            </p:cNvPr>
            <p:cNvSpPr txBox="1"/>
            <p:nvPr/>
          </p:nvSpPr>
          <p:spPr>
            <a:xfrm>
              <a:off x="6012554" y="3314764"/>
              <a:ext cx="1313620" cy="422037"/>
            </a:xfrm>
            <a:prstGeom prst="rect">
              <a:avLst/>
            </a:prstGeom>
            <a:noFill/>
          </p:spPr>
          <p:txBody>
            <a:bodyPr wrap="square">
              <a:spAutoFit/>
            </a:bodyPr>
            <a:lstStyle/>
            <a:p>
              <a:pPr algn="ctr"/>
              <a:r>
                <a:rPr lang="en-US" sz="1200" b="1" i="1" dirty="0">
                  <a:solidFill>
                    <a:schemeClr val="accent1">
                      <a:lumMod val="75000"/>
                    </a:schemeClr>
                  </a:solidFill>
                </a:rPr>
                <a:t>Carmen</a:t>
              </a:r>
              <a:endParaRPr lang="en-US" sz="1200" dirty="0">
                <a:solidFill>
                  <a:schemeClr val="accent1">
                    <a:lumMod val="75000"/>
                  </a:schemeClr>
                </a:solidFill>
              </a:endParaRPr>
            </a:p>
          </p:txBody>
        </p:sp>
      </p:grpSp>
      <p:grpSp>
        <p:nvGrpSpPr>
          <p:cNvPr id="7" name="Group 6">
            <a:extLst>
              <a:ext uri="{FF2B5EF4-FFF2-40B4-BE49-F238E27FC236}">
                <a16:creationId xmlns:a16="http://schemas.microsoft.com/office/drawing/2014/main" id="{CB1AF0A5-7096-30EB-88D9-188423B38B48}"/>
              </a:ext>
            </a:extLst>
          </p:cNvPr>
          <p:cNvGrpSpPr/>
          <p:nvPr/>
        </p:nvGrpSpPr>
        <p:grpSpPr>
          <a:xfrm>
            <a:off x="1304104" y="1686836"/>
            <a:ext cx="875444" cy="1303436"/>
            <a:chOff x="457199" y="1789689"/>
            <a:chExt cx="1405411" cy="1985921"/>
          </a:xfrm>
        </p:grpSpPr>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35" name="TextBox 34">
              <a:extLst>
                <a:ext uri="{FF2B5EF4-FFF2-40B4-BE49-F238E27FC236}">
                  <a16:creationId xmlns:a16="http://schemas.microsoft.com/office/drawing/2014/main" id="{0CFF4076-7CCE-AB32-2C9D-423BBBD1CD1F}"/>
                </a:ext>
              </a:extLst>
            </p:cNvPr>
            <p:cNvSpPr txBox="1"/>
            <p:nvPr/>
          </p:nvSpPr>
          <p:spPr>
            <a:xfrm>
              <a:off x="457199" y="3353573"/>
              <a:ext cx="1220899" cy="422037"/>
            </a:xfrm>
            <a:prstGeom prst="rect">
              <a:avLst/>
            </a:prstGeom>
            <a:noFill/>
          </p:spPr>
          <p:txBody>
            <a:bodyPr wrap="square">
              <a:spAutoFit/>
            </a:bodyPr>
            <a:lstStyle/>
            <a:p>
              <a:pPr algn="ctr"/>
              <a:r>
                <a:rPr lang="en-US" sz="1200" b="1" i="1" dirty="0">
                  <a:solidFill>
                    <a:schemeClr val="accent1">
                      <a:lumMod val="75000"/>
                    </a:schemeClr>
                  </a:solidFill>
                </a:rPr>
                <a:t>Ginette</a:t>
              </a:r>
              <a:endParaRPr lang="en-US" sz="1200" dirty="0">
                <a:solidFill>
                  <a:schemeClr val="accent1">
                    <a:lumMod val="75000"/>
                  </a:schemeClr>
                </a:solidFill>
              </a:endParaRPr>
            </a:p>
          </p:txBody>
        </p:sp>
      </p:grpSp>
      <p:grpSp>
        <p:nvGrpSpPr>
          <p:cNvPr id="5" name="Group 4">
            <a:extLst>
              <a:ext uri="{FF2B5EF4-FFF2-40B4-BE49-F238E27FC236}">
                <a16:creationId xmlns:a16="http://schemas.microsoft.com/office/drawing/2014/main" id="{DA68E524-9790-23FA-284E-CAF62AAD0D7C}"/>
              </a:ext>
            </a:extLst>
          </p:cNvPr>
          <p:cNvGrpSpPr/>
          <p:nvPr/>
        </p:nvGrpSpPr>
        <p:grpSpPr>
          <a:xfrm>
            <a:off x="2819742" y="1681164"/>
            <a:ext cx="977951" cy="1314780"/>
            <a:chOff x="2636363" y="1752215"/>
            <a:chExt cx="1569973" cy="2003204"/>
          </a:xfrm>
        </p:grpSpPr>
        <p:sp>
          <p:nvSpPr>
            <p:cNvPr id="32" name="TextBox 31">
              <a:extLst>
                <a:ext uri="{FF2B5EF4-FFF2-40B4-BE49-F238E27FC236}">
                  <a16:creationId xmlns:a16="http://schemas.microsoft.com/office/drawing/2014/main" id="{860FD9C6-BD02-D4F7-4224-2B03F15214A2}"/>
                </a:ext>
              </a:extLst>
            </p:cNvPr>
            <p:cNvSpPr txBox="1"/>
            <p:nvPr/>
          </p:nvSpPr>
          <p:spPr>
            <a:xfrm>
              <a:off x="2636363" y="3333382"/>
              <a:ext cx="1569973" cy="422037"/>
            </a:xfrm>
            <a:prstGeom prst="rect">
              <a:avLst/>
            </a:prstGeom>
            <a:noFill/>
          </p:spPr>
          <p:txBody>
            <a:bodyPr wrap="square">
              <a:spAutoFit/>
            </a:bodyPr>
            <a:lstStyle/>
            <a:p>
              <a:pPr algn="ctr"/>
              <a:r>
                <a:rPr lang="en-US" sz="1200" b="1" i="1" dirty="0">
                  <a:solidFill>
                    <a:schemeClr val="accent1">
                      <a:lumMod val="75000"/>
                    </a:schemeClr>
                  </a:solidFill>
                </a:rPr>
                <a:t>Casey-Marie</a:t>
              </a:r>
              <a:endParaRPr lang="en-US" sz="1200" dirty="0">
                <a:solidFill>
                  <a:schemeClr val="accent1">
                    <a:lumMod val="75000"/>
                  </a:schemeClr>
                </a:solidFill>
              </a:endParaRPr>
            </a:p>
          </p:txBody>
        </p:sp>
        <p:pic>
          <p:nvPicPr>
            <p:cNvPr id="4"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226958F5-6175-5B1A-555D-BEC8CD8FF3C0}"/>
              </a:ext>
            </a:extLst>
          </p:cNvPr>
          <p:cNvGrpSpPr/>
          <p:nvPr/>
        </p:nvGrpSpPr>
        <p:grpSpPr>
          <a:xfrm>
            <a:off x="4437886" y="1681165"/>
            <a:ext cx="830766" cy="1314778"/>
            <a:chOff x="5004588" y="1752216"/>
            <a:chExt cx="1333686" cy="2003201"/>
          </a:xfrm>
        </p:grpSpPr>
        <p:sp>
          <p:nvSpPr>
            <p:cNvPr id="33" name="TextBox 32">
              <a:extLst>
                <a:ext uri="{FF2B5EF4-FFF2-40B4-BE49-F238E27FC236}">
                  <a16:creationId xmlns:a16="http://schemas.microsoft.com/office/drawing/2014/main" id="{EB58F57C-CE78-89DE-E8B3-CBC0AF64F159}"/>
                </a:ext>
              </a:extLst>
            </p:cNvPr>
            <p:cNvSpPr txBox="1"/>
            <p:nvPr/>
          </p:nvSpPr>
          <p:spPr>
            <a:xfrm>
              <a:off x="5055510" y="3333380"/>
              <a:ext cx="1229390" cy="422037"/>
            </a:xfrm>
            <a:prstGeom prst="rect">
              <a:avLst/>
            </a:prstGeom>
            <a:noFill/>
          </p:spPr>
          <p:txBody>
            <a:bodyPr wrap="square">
              <a:spAutoFit/>
            </a:bodyPr>
            <a:lstStyle/>
            <a:p>
              <a:pPr algn="ctr"/>
              <a:r>
                <a:rPr lang="en-US" sz="1200" b="1" i="1" dirty="0">
                  <a:solidFill>
                    <a:schemeClr val="accent1">
                      <a:lumMod val="75000"/>
                    </a:schemeClr>
                  </a:solidFill>
                </a:rPr>
                <a:t>Alison</a:t>
              </a:r>
              <a:endParaRPr lang="en-US" sz="1200" i="1" dirty="0">
                <a:solidFill>
                  <a:schemeClr val="accent1">
                    <a:lumMod val="75000"/>
                  </a:schemeClr>
                </a:solidFill>
              </a:endParaRPr>
            </a:p>
          </p:txBody>
        </p:sp>
        <p:pic>
          <p:nvPicPr>
            <p:cNvPr id="1028" name="Picture 4">
              <a:extLst>
                <a:ext uri="{FF2B5EF4-FFF2-40B4-BE49-F238E27FC236}">
                  <a16:creationId xmlns:a16="http://schemas.microsoft.com/office/drawing/2014/main" id="{45051977-D2F7-DD4B-2FA9-8A67B846E7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379" t="7424" r="1" b="31510"/>
            <a:stretch/>
          </p:blipFill>
          <p:spPr bwMode="auto">
            <a:xfrm>
              <a:off x="5004588" y="1752216"/>
              <a:ext cx="1333686" cy="16063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E44D48E-C766-0C5E-2B9D-49AA82D92405}"/>
              </a:ext>
            </a:extLst>
          </p:cNvPr>
          <p:cNvGrpSpPr/>
          <p:nvPr/>
        </p:nvGrpSpPr>
        <p:grpSpPr>
          <a:xfrm>
            <a:off x="6981240" y="4496903"/>
            <a:ext cx="912326" cy="1521094"/>
            <a:chOff x="7063464" y="3978192"/>
            <a:chExt cx="1412533" cy="2227284"/>
          </a:xfrm>
        </p:grpSpPr>
        <p:sp>
          <p:nvSpPr>
            <p:cNvPr id="29" name="TextBox 28">
              <a:extLst>
                <a:ext uri="{FF2B5EF4-FFF2-40B4-BE49-F238E27FC236}">
                  <a16:creationId xmlns:a16="http://schemas.microsoft.com/office/drawing/2014/main" id="{4951817E-36FB-C29E-8A73-3417C31E3BAE}"/>
                </a:ext>
              </a:extLst>
            </p:cNvPr>
            <p:cNvSpPr txBox="1"/>
            <p:nvPr/>
          </p:nvSpPr>
          <p:spPr>
            <a:xfrm>
              <a:off x="7063464" y="5529476"/>
              <a:ext cx="1412533" cy="676000"/>
            </a:xfrm>
            <a:prstGeom prst="rect">
              <a:avLst/>
            </a:prstGeom>
            <a:noFill/>
          </p:spPr>
          <p:txBody>
            <a:bodyPr wrap="square">
              <a:spAutoFit/>
            </a:bodyPr>
            <a:lstStyle/>
            <a:p>
              <a:pPr algn="ctr"/>
              <a:r>
                <a:rPr lang="en-US" sz="1200" b="1" i="1" dirty="0">
                  <a:solidFill>
                    <a:schemeClr val="accent1">
                      <a:lumMod val="75000"/>
                    </a:schemeClr>
                  </a:solidFill>
                </a:rPr>
                <a:t>Your name?</a:t>
              </a:r>
              <a:endParaRPr lang="en-US" sz="1200" i="1" dirty="0">
                <a:solidFill>
                  <a:schemeClr val="accent1">
                    <a:lumMod val="75000"/>
                  </a:schemeClr>
                </a:solidFill>
              </a:endParaRPr>
            </a:p>
          </p:txBody>
        </p:sp>
        <p:pic>
          <p:nvPicPr>
            <p:cNvPr id="1030" name="Picture 6">
              <a:extLst>
                <a:ext uri="{FF2B5EF4-FFF2-40B4-BE49-F238E27FC236}">
                  <a16:creationId xmlns:a16="http://schemas.microsoft.com/office/drawing/2014/main" id="{B76C13ED-4E92-9981-3FC5-126C7DD06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22869D0-A09A-470C-3A97-F2F10237914B}"/>
              </a:ext>
            </a:extLst>
          </p:cNvPr>
          <p:cNvGrpSpPr/>
          <p:nvPr/>
        </p:nvGrpSpPr>
        <p:grpSpPr>
          <a:xfrm>
            <a:off x="5878545" y="3077898"/>
            <a:ext cx="848567" cy="1431601"/>
            <a:chOff x="6520300" y="3966530"/>
            <a:chExt cx="1362264" cy="2181193"/>
          </a:xfrm>
        </p:grpSpPr>
        <p:pic>
          <p:nvPicPr>
            <p:cNvPr id="1026"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18CE00-99FC-EAEA-501D-153FA2D956E5}"/>
                </a:ext>
              </a:extLst>
            </p:cNvPr>
            <p:cNvSpPr txBox="1"/>
            <p:nvPr/>
          </p:nvSpPr>
          <p:spPr>
            <a:xfrm>
              <a:off x="6520300" y="5725686"/>
              <a:ext cx="1362264" cy="422037"/>
            </a:xfrm>
            <a:prstGeom prst="rect">
              <a:avLst/>
            </a:prstGeom>
            <a:noFill/>
          </p:spPr>
          <p:txBody>
            <a:bodyPr wrap="square">
              <a:spAutoFit/>
            </a:bodyPr>
            <a:lstStyle/>
            <a:p>
              <a:pPr algn="ctr"/>
              <a:r>
                <a:rPr lang="en-US" sz="1200" b="1" i="1" dirty="0">
                  <a:solidFill>
                    <a:schemeClr val="accent1">
                      <a:lumMod val="75000"/>
                    </a:schemeClr>
                  </a:solidFill>
                </a:rPr>
                <a:t>Michelle</a:t>
              </a:r>
              <a:endParaRPr lang="en-US" sz="1200" dirty="0">
                <a:solidFill>
                  <a:schemeClr val="accent1">
                    <a:lumMod val="75000"/>
                  </a:schemeClr>
                </a:solidFill>
              </a:endParaRPr>
            </a:p>
          </p:txBody>
        </p:sp>
      </p:grpSp>
      <p:grpSp>
        <p:nvGrpSpPr>
          <p:cNvPr id="22" name="Group 21">
            <a:extLst>
              <a:ext uri="{FF2B5EF4-FFF2-40B4-BE49-F238E27FC236}">
                <a16:creationId xmlns:a16="http://schemas.microsoft.com/office/drawing/2014/main" id="{4887E83E-8F1A-DD04-B277-1A049A488A49}"/>
              </a:ext>
            </a:extLst>
          </p:cNvPr>
          <p:cNvGrpSpPr/>
          <p:nvPr/>
        </p:nvGrpSpPr>
        <p:grpSpPr>
          <a:xfrm>
            <a:off x="1399495" y="4528452"/>
            <a:ext cx="853056" cy="1310038"/>
            <a:chOff x="7388750" y="1742722"/>
            <a:chExt cx="1369470" cy="1995979"/>
          </a:xfrm>
        </p:grpSpPr>
        <p:sp>
          <p:nvSpPr>
            <p:cNvPr id="20" name="TextBox 19">
              <a:extLst>
                <a:ext uri="{FF2B5EF4-FFF2-40B4-BE49-F238E27FC236}">
                  <a16:creationId xmlns:a16="http://schemas.microsoft.com/office/drawing/2014/main" id="{BA0F8A1C-A5C7-0E5D-3F79-95E8062AEB19}"/>
                </a:ext>
              </a:extLst>
            </p:cNvPr>
            <p:cNvSpPr txBox="1"/>
            <p:nvPr/>
          </p:nvSpPr>
          <p:spPr>
            <a:xfrm>
              <a:off x="7390550" y="3316664"/>
              <a:ext cx="1333686" cy="422037"/>
            </a:xfrm>
            <a:prstGeom prst="rect">
              <a:avLst/>
            </a:prstGeom>
            <a:noFill/>
          </p:spPr>
          <p:txBody>
            <a:bodyPr wrap="square">
              <a:spAutoFit/>
            </a:bodyPr>
            <a:lstStyle/>
            <a:p>
              <a:pPr algn="ctr"/>
              <a:r>
                <a:rPr lang="en-US" sz="1200" b="1" i="1" dirty="0">
                  <a:solidFill>
                    <a:schemeClr val="accent1">
                      <a:lumMod val="75000"/>
                    </a:schemeClr>
                  </a:solidFill>
                </a:rPr>
                <a:t>Dani</a:t>
              </a:r>
              <a:endParaRPr lang="en-US" sz="1200" dirty="0">
                <a:solidFill>
                  <a:schemeClr val="accent1">
                    <a:lumMod val="75000"/>
                  </a:schemeClr>
                </a:solidFill>
              </a:endParaRPr>
            </a:p>
          </p:txBody>
        </p:sp>
        <p:pic>
          <p:nvPicPr>
            <p:cNvPr id="21"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E7393287-836C-B0E2-7E84-EF493A9AC2EB}"/>
              </a:ext>
            </a:extLst>
          </p:cNvPr>
          <p:cNvGrpSpPr/>
          <p:nvPr/>
        </p:nvGrpSpPr>
        <p:grpSpPr>
          <a:xfrm>
            <a:off x="2835912" y="4484590"/>
            <a:ext cx="912326" cy="1397763"/>
            <a:chOff x="7313754" y="3156251"/>
            <a:chExt cx="1216434" cy="1863684"/>
          </a:xfrm>
        </p:grpSpPr>
        <p:pic>
          <p:nvPicPr>
            <p:cNvPr id="24"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05661B8-473E-96E1-CF6F-81EE04DF73E7}"/>
                </a:ext>
              </a:extLst>
            </p:cNvPr>
            <p:cNvSpPr txBox="1"/>
            <p:nvPr/>
          </p:nvSpPr>
          <p:spPr>
            <a:xfrm flipH="1">
              <a:off x="7369417" y="4619826"/>
              <a:ext cx="1155159" cy="400109"/>
            </a:xfrm>
            <a:prstGeom prst="rect">
              <a:avLst/>
            </a:prstGeom>
            <a:noFill/>
          </p:spPr>
          <p:txBody>
            <a:bodyPr wrap="square">
              <a:spAutoFit/>
            </a:bodyPr>
            <a:lstStyle/>
            <a:p>
              <a:pPr algn="ctr"/>
              <a:r>
                <a:rPr lang="en-US" sz="1350" b="1" i="1" dirty="0">
                  <a:solidFill>
                    <a:schemeClr val="accent1">
                      <a:lumMod val="75000"/>
                    </a:schemeClr>
                  </a:solidFill>
                </a:rPr>
                <a:t>Sonya</a:t>
              </a:r>
              <a:endParaRPr lang="en-US" sz="1350" dirty="0">
                <a:solidFill>
                  <a:schemeClr val="accent1">
                    <a:lumMod val="75000"/>
                  </a:schemeClr>
                </a:solidFill>
              </a:endParaRPr>
            </a:p>
          </p:txBody>
        </p:sp>
      </p:grpSp>
      <p:grpSp>
        <p:nvGrpSpPr>
          <p:cNvPr id="36" name="Group 35">
            <a:extLst>
              <a:ext uri="{FF2B5EF4-FFF2-40B4-BE49-F238E27FC236}">
                <a16:creationId xmlns:a16="http://schemas.microsoft.com/office/drawing/2014/main" id="{CC060236-86BB-CC5A-0DF6-64F8E3BC792E}"/>
              </a:ext>
            </a:extLst>
          </p:cNvPr>
          <p:cNvGrpSpPr/>
          <p:nvPr/>
        </p:nvGrpSpPr>
        <p:grpSpPr>
          <a:xfrm>
            <a:off x="5858309" y="4500646"/>
            <a:ext cx="912326" cy="1336428"/>
            <a:chOff x="7063464" y="3978192"/>
            <a:chExt cx="1412533" cy="1956884"/>
          </a:xfrm>
        </p:grpSpPr>
        <p:sp>
          <p:nvSpPr>
            <p:cNvPr id="37" name="TextBox 36">
              <a:extLst>
                <a:ext uri="{FF2B5EF4-FFF2-40B4-BE49-F238E27FC236}">
                  <a16:creationId xmlns:a16="http://schemas.microsoft.com/office/drawing/2014/main" id="{66CCF55A-508D-EE5C-E259-FCF2D1405F9E}"/>
                </a:ext>
              </a:extLst>
            </p:cNvPr>
            <p:cNvSpPr txBox="1"/>
            <p:nvPr/>
          </p:nvSpPr>
          <p:spPr>
            <a:xfrm>
              <a:off x="7063464" y="5529476"/>
              <a:ext cx="1412533" cy="405600"/>
            </a:xfrm>
            <a:prstGeom prst="rect">
              <a:avLst/>
            </a:prstGeom>
            <a:noFill/>
          </p:spPr>
          <p:txBody>
            <a:bodyPr wrap="square">
              <a:spAutoFit/>
            </a:bodyPr>
            <a:lstStyle/>
            <a:p>
              <a:pPr algn="ctr"/>
              <a:r>
                <a:rPr lang="en-US" sz="1200" b="1" i="1" dirty="0">
                  <a:solidFill>
                    <a:schemeClr val="accent1">
                      <a:lumMod val="75000"/>
                    </a:schemeClr>
                  </a:solidFill>
                </a:rPr>
                <a:t>Leanne</a:t>
              </a:r>
              <a:endParaRPr lang="en-US" sz="1200" i="1" dirty="0">
                <a:solidFill>
                  <a:schemeClr val="accent1">
                    <a:lumMod val="75000"/>
                  </a:schemeClr>
                </a:solidFill>
              </a:endParaRPr>
            </a:p>
          </p:txBody>
        </p:sp>
        <p:pic>
          <p:nvPicPr>
            <p:cNvPr id="38"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7045295" y="1668071"/>
            <a:ext cx="839251" cy="1340968"/>
            <a:chOff x="7436643" y="1659954"/>
            <a:chExt cx="839251" cy="1340968"/>
          </a:xfrm>
        </p:grpSpPr>
        <p:pic>
          <p:nvPicPr>
            <p:cNvPr id="16" name="Picture 2" descr="https://wiki.gccollab.ca/images/f/f3/Olivia.png"/>
            <p:cNvPicPr>
              <a:picLocks noChangeAspect="1" noChangeArrowheads="1"/>
            </p:cNvPicPr>
            <p:nvPr/>
          </p:nvPicPr>
          <p:blipFill rotWithShape="1">
            <a:blip r:embed="rId16">
              <a:extLst>
                <a:ext uri="{28A0092B-C50C-407E-A947-70E740481C1C}">
                  <a14:useLocalDpi xmlns:a14="http://schemas.microsoft.com/office/drawing/2010/main" val="0"/>
                </a:ext>
              </a:extLst>
            </a:blip>
            <a:srcRect t="22269" r="24282"/>
            <a:stretch/>
          </p:blipFill>
          <p:spPr bwMode="auto">
            <a:xfrm>
              <a:off x="7460245" y="1659954"/>
              <a:ext cx="815649" cy="110669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D1D3FA9-C4D0-BD9A-0186-CB1005C175B2}"/>
                </a:ext>
              </a:extLst>
            </p:cNvPr>
            <p:cNvSpPr txBox="1"/>
            <p:nvPr/>
          </p:nvSpPr>
          <p:spPr>
            <a:xfrm>
              <a:off x="7436643" y="2723923"/>
              <a:ext cx="818267" cy="276999"/>
            </a:xfrm>
            <a:prstGeom prst="rect">
              <a:avLst/>
            </a:prstGeom>
            <a:noFill/>
          </p:spPr>
          <p:txBody>
            <a:bodyPr wrap="square">
              <a:spAutoFit/>
            </a:bodyPr>
            <a:lstStyle/>
            <a:p>
              <a:pPr algn="ctr"/>
              <a:r>
                <a:rPr lang="en-US" sz="1200" b="1" i="1" dirty="0">
                  <a:solidFill>
                    <a:schemeClr val="accent1">
                      <a:lumMod val="75000"/>
                    </a:schemeClr>
                  </a:solidFill>
                </a:rPr>
                <a:t>Olivia</a:t>
              </a:r>
              <a:endParaRPr lang="en-US" sz="1200" dirty="0">
                <a:solidFill>
                  <a:schemeClr val="accent1">
                    <a:lumMod val="75000"/>
                  </a:schemeClr>
                </a:solidFill>
              </a:endParaRPr>
            </a:p>
          </p:txBody>
        </p:sp>
      </p:grpSp>
      <p:grpSp>
        <p:nvGrpSpPr>
          <p:cNvPr id="39" name="Group 38"/>
          <p:cNvGrpSpPr/>
          <p:nvPr/>
        </p:nvGrpSpPr>
        <p:grpSpPr>
          <a:xfrm>
            <a:off x="6936661" y="3084653"/>
            <a:ext cx="1080120" cy="1422580"/>
            <a:chOff x="7328009" y="3076536"/>
            <a:chExt cx="1080120" cy="1422580"/>
          </a:xfrm>
        </p:grpSpPr>
        <p:pic>
          <p:nvPicPr>
            <p:cNvPr id="25" name="Picture 4" descr="https://wiki.gccollab.ca/images/7/79/Annie-Claude_portrait.jpg"/>
            <p:cNvPicPr>
              <a:picLocks noChangeAspect="1" noChangeArrowheads="1"/>
            </p:cNvPicPr>
            <p:nvPr/>
          </p:nvPicPr>
          <p:blipFill rotWithShape="1">
            <a:blip r:embed="rId17">
              <a:extLst>
                <a:ext uri="{28A0092B-C50C-407E-A947-70E740481C1C}">
                  <a14:useLocalDpi xmlns:a14="http://schemas.microsoft.com/office/drawing/2010/main" val="0"/>
                </a:ext>
              </a:extLst>
            </a:blip>
            <a:srcRect l="10127" t="-1" r="11002" b="7870"/>
            <a:stretch/>
          </p:blipFill>
          <p:spPr bwMode="auto">
            <a:xfrm>
              <a:off x="7436228" y="3076536"/>
              <a:ext cx="808180" cy="111260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FD1D3FA9-C4D0-BD9A-0186-CB1005C175B2}"/>
                </a:ext>
              </a:extLst>
            </p:cNvPr>
            <p:cNvSpPr txBox="1"/>
            <p:nvPr/>
          </p:nvSpPr>
          <p:spPr>
            <a:xfrm>
              <a:off x="7328009" y="4222117"/>
              <a:ext cx="1080120" cy="276999"/>
            </a:xfrm>
            <a:prstGeom prst="rect">
              <a:avLst/>
            </a:prstGeom>
            <a:noFill/>
          </p:spPr>
          <p:txBody>
            <a:bodyPr wrap="square">
              <a:spAutoFit/>
            </a:bodyPr>
            <a:lstStyle/>
            <a:p>
              <a:pPr algn="ctr"/>
              <a:r>
                <a:rPr lang="en-US" sz="1200" b="1" i="1" dirty="0">
                  <a:solidFill>
                    <a:schemeClr val="accent1">
                      <a:lumMod val="75000"/>
                    </a:schemeClr>
                  </a:solidFill>
                </a:rPr>
                <a:t>Annie-Claude</a:t>
              </a:r>
              <a:endParaRPr lang="en-US" sz="1200" dirty="0">
                <a:solidFill>
                  <a:schemeClr val="accent1">
                    <a:lumMod val="75000"/>
                  </a:schemeClr>
                </a:solidFill>
              </a:endParaRPr>
            </a:p>
          </p:txBody>
        </p:sp>
      </p:grpSp>
      <p:grpSp>
        <p:nvGrpSpPr>
          <p:cNvPr id="48" name="Group 47"/>
          <p:cNvGrpSpPr/>
          <p:nvPr/>
        </p:nvGrpSpPr>
        <p:grpSpPr>
          <a:xfrm>
            <a:off x="4391549" y="4509499"/>
            <a:ext cx="909338" cy="1375190"/>
            <a:chOff x="4782897" y="4501382"/>
            <a:chExt cx="909338" cy="1375190"/>
          </a:xfrm>
        </p:grpSpPr>
        <p:pic>
          <p:nvPicPr>
            <p:cNvPr id="41" name="Picture 6" descr="File:Leena.png"/>
            <p:cNvPicPr>
              <a:picLocks noChangeAspect="1" noChangeArrowheads="1"/>
            </p:cNvPicPr>
            <p:nvPr/>
          </p:nvPicPr>
          <p:blipFill rotWithShape="1">
            <a:blip r:embed="rId18">
              <a:extLst>
                <a:ext uri="{28A0092B-C50C-407E-A947-70E740481C1C}">
                  <a14:useLocalDpi xmlns:a14="http://schemas.microsoft.com/office/drawing/2010/main" val="0"/>
                </a:ext>
              </a:extLst>
            </a:blip>
            <a:srcRect l="11169" t="5086" r="16381" b="33490"/>
            <a:stretch/>
          </p:blipFill>
          <p:spPr bwMode="auto">
            <a:xfrm>
              <a:off x="4782897" y="4501382"/>
              <a:ext cx="909338" cy="102794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FD1D3FA9-C4D0-BD9A-0186-CB1005C175B2}"/>
                </a:ext>
              </a:extLst>
            </p:cNvPr>
            <p:cNvSpPr txBox="1"/>
            <p:nvPr/>
          </p:nvSpPr>
          <p:spPr>
            <a:xfrm>
              <a:off x="4831500" y="5599573"/>
              <a:ext cx="818267" cy="276999"/>
            </a:xfrm>
            <a:prstGeom prst="rect">
              <a:avLst/>
            </a:prstGeom>
            <a:noFill/>
          </p:spPr>
          <p:txBody>
            <a:bodyPr wrap="square">
              <a:spAutoFit/>
            </a:bodyPr>
            <a:lstStyle/>
            <a:p>
              <a:pPr algn="ctr"/>
              <a:r>
                <a:rPr lang="en-US" sz="1200" b="1" i="1" dirty="0" err="1">
                  <a:solidFill>
                    <a:schemeClr val="accent1">
                      <a:lumMod val="75000"/>
                    </a:schemeClr>
                  </a:solidFill>
                </a:rPr>
                <a:t>Leena</a:t>
              </a:r>
              <a:endParaRPr lang="en-US" sz="1200" dirty="0">
                <a:solidFill>
                  <a:schemeClr val="accent1">
                    <a:lumMod val="75000"/>
                  </a:schemeClr>
                </a:solidFill>
              </a:endParaRPr>
            </a:p>
          </p:txBody>
        </p:sp>
      </p:grpSp>
    </p:spTree>
    <p:extLst>
      <p:ext uri="{BB962C8B-B14F-4D97-AF65-F5344CB8AC3E}">
        <p14:creationId xmlns:p14="http://schemas.microsoft.com/office/powerpoint/2010/main" val="4108387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0872" y="274638"/>
            <a:ext cx="8229600" cy="1143000"/>
          </a:xfrm>
        </p:spPr>
        <p:txBody>
          <a:bodyPr>
            <a:normAutofit/>
          </a:bodyPr>
          <a:lstStyle/>
          <a:p>
            <a:r>
              <a:rPr lang="en-US" altLang="en-US" sz="3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DLCP – Résumé </a:t>
            </a:r>
            <a:r>
              <a:rPr lang="en-US" altLang="en-US" sz="3000" dirty="0" err="1">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d’inscription</a:t>
            </a:r>
            <a:endParaRPr lang="en-CA" sz="3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762322" y="947579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CA" altLang="en-US" sz="1350" dirty="0">
              <a:latin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376893866"/>
              </p:ext>
            </p:extLst>
          </p:nvPr>
        </p:nvGraphicFramePr>
        <p:xfrm>
          <a:off x="785832" y="1396314"/>
          <a:ext cx="7520239"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75948911"/>
              </p:ext>
            </p:extLst>
          </p:nvPr>
        </p:nvGraphicFramePr>
        <p:xfrm>
          <a:off x="457198" y="5979757"/>
          <a:ext cx="7848874" cy="640080"/>
        </p:xfrm>
        <a:graphic>
          <a:graphicData uri="http://schemas.openxmlformats.org/drawingml/2006/table">
            <a:tbl>
              <a:tblPr firstRow="1" bandRow="1">
                <a:tableStyleId>{3B4B98B0-60AC-42C2-AFA5-B58CD77FA1E5}</a:tableStyleId>
              </a:tblPr>
              <a:tblGrid>
                <a:gridCol w="1152130">
                  <a:extLst>
                    <a:ext uri="{9D8B030D-6E8A-4147-A177-3AD203B41FA5}">
                      <a16:colId xmlns:a16="http://schemas.microsoft.com/office/drawing/2014/main" val="1070539527"/>
                    </a:ext>
                  </a:extLst>
                </a:gridCol>
                <a:gridCol w="864093">
                  <a:extLst>
                    <a:ext uri="{9D8B030D-6E8A-4147-A177-3AD203B41FA5}">
                      <a16:colId xmlns:a16="http://schemas.microsoft.com/office/drawing/2014/main" val="862532425"/>
                    </a:ext>
                  </a:extLst>
                </a:gridCol>
                <a:gridCol w="1152128">
                  <a:extLst>
                    <a:ext uri="{9D8B030D-6E8A-4147-A177-3AD203B41FA5}">
                      <a16:colId xmlns:a16="http://schemas.microsoft.com/office/drawing/2014/main" val="1321209113"/>
                    </a:ext>
                  </a:extLst>
                </a:gridCol>
                <a:gridCol w="1224136">
                  <a:extLst>
                    <a:ext uri="{9D8B030D-6E8A-4147-A177-3AD203B41FA5}">
                      <a16:colId xmlns:a16="http://schemas.microsoft.com/office/drawing/2014/main" val="1640523817"/>
                    </a:ext>
                  </a:extLst>
                </a:gridCol>
                <a:gridCol w="1080120">
                  <a:extLst>
                    <a:ext uri="{9D8B030D-6E8A-4147-A177-3AD203B41FA5}">
                      <a16:colId xmlns:a16="http://schemas.microsoft.com/office/drawing/2014/main" val="4142397706"/>
                    </a:ext>
                  </a:extLst>
                </a:gridCol>
                <a:gridCol w="1152128">
                  <a:extLst>
                    <a:ext uri="{9D8B030D-6E8A-4147-A177-3AD203B41FA5}">
                      <a16:colId xmlns:a16="http://schemas.microsoft.com/office/drawing/2014/main" val="3786625221"/>
                    </a:ext>
                  </a:extLst>
                </a:gridCol>
                <a:gridCol w="1224139">
                  <a:extLst>
                    <a:ext uri="{9D8B030D-6E8A-4147-A177-3AD203B41FA5}">
                      <a16:colId xmlns:a16="http://schemas.microsoft.com/office/drawing/2014/main" val="2884913195"/>
                    </a:ext>
                  </a:extLst>
                </a:gridCol>
              </a:tblGrid>
              <a:tr h="370840">
                <a:tc>
                  <a:txBody>
                    <a:bodyPr/>
                    <a:lstStyle/>
                    <a:p>
                      <a:pPr algn="ctr"/>
                      <a:r>
                        <a:rPr lang="en-CA" sz="1200" b="0" u="none" strike="noStrike" dirty="0" err="1">
                          <a:effectLst/>
                        </a:rPr>
                        <a:t>Achèvement</a:t>
                      </a:r>
                      <a:r>
                        <a:rPr lang="en-CA" sz="1200" b="0" u="none" strike="noStrike" dirty="0">
                          <a:effectLst/>
                        </a:rPr>
                        <a:t>: </a:t>
                      </a:r>
                    </a:p>
                    <a:p>
                      <a:pPr algn="ctr"/>
                      <a:r>
                        <a:rPr lang="en-CA" sz="1200" b="0" u="none" strike="noStrike" dirty="0">
                          <a:effectLst/>
                        </a:rPr>
                        <a:t>(</a:t>
                      </a:r>
                      <a:r>
                        <a:rPr lang="en-CA" sz="1200" b="0" u="none" strike="noStrike" dirty="0" err="1">
                          <a:effectLst/>
                        </a:rPr>
                        <a:t>moyenne</a:t>
                      </a:r>
                      <a:r>
                        <a:rPr lang="en-CA" sz="1200" b="0" u="none" strike="noStrike" baseline="0" dirty="0">
                          <a:effectLst/>
                        </a:rPr>
                        <a:t> </a:t>
                      </a:r>
                      <a:r>
                        <a:rPr lang="en-CA" sz="1200" b="0" u="none" strike="noStrike" dirty="0">
                          <a:effectLst/>
                        </a:rPr>
                        <a:t>53%)</a:t>
                      </a:r>
                      <a:endParaRPr lang="en-CA" sz="1200" b="0" dirty="0"/>
                    </a:p>
                  </a:txBody>
                  <a:tcPr anchor="ctr"/>
                </a:tc>
                <a:tc>
                  <a:txBody>
                    <a:bodyPr/>
                    <a:lstStyle/>
                    <a:p>
                      <a:pPr algn="ctr"/>
                      <a:r>
                        <a:rPr lang="fr-CA" sz="1200" b="0" dirty="0"/>
                        <a:t>33%</a:t>
                      </a:r>
                      <a:endParaRPr lang="en-CA" sz="1200" b="0" dirty="0"/>
                    </a:p>
                  </a:txBody>
                  <a:tcPr anchor="ctr"/>
                </a:tc>
                <a:tc>
                  <a:txBody>
                    <a:bodyPr/>
                    <a:lstStyle/>
                    <a:p>
                      <a:pPr algn="ctr"/>
                      <a:r>
                        <a:rPr lang="fr-CA" sz="1200" b="0" dirty="0"/>
                        <a:t>68%</a:t>
                      </a:r>
                      <a:endParaRPr lang="en-CA" sz="1200" b="0" dirty="0"/>
                    </a:p>
                  </a:txBody>
                  <a:tcPr anchor="ctr"/>
                </a:tc>
                <a:tc>
                  <a:txBody>
                    <a:bodyPr/>
                    <a:lstStyle/>
                    <a:p>
                      <a:pPr algn="ctr"/>
                      <a:r>
                        <a:rPr lang="fr-CA" sz="1200" b="0" dirty="0"/>
                        <a:t>63%</a:t>
                      </a:r>
                      <a:endParaRPr lang="en-CA" sz="1200" b="0" dirty="0"/>
                    </a:p>
                  </a:txBody>
                  <a:tcPr anchor="ctr"/>
                </a:tc>
                <a:tc>
                  <a:txBody>
                    <a:bodyPr/>
                    <a:lstStyle/>
                    <a:p>
                      <a:pPr algn="ctr"/>
                      <a:r>
                        <a:rPr lang="fr-CA" sz="1200" b="0" dirty="0"/>
                        <a:t>54%</a:t>
                      </a:r>
                      <a:endParaRPr lang="en-CA" sz="1200" b="0" dirty="0"/>
                    </a:p>
                  </a:txBody>
                  <a:tcPr anchor="ctr"/>
                </a:tc>
                <a:tc>
                  <a:txBody>
                    <a:bodyPr/>
                    <a:lstStyle/>
                    <a:p>
                      <a:pPr algn="ctr"/>
                      <a:r>
                        <a:rPr lang="fr-CA" sz="1200" b="0" dirty="0"/>
                        <a:t>46%</a:t>
                      </a:r>
                      <a:endParaRPr lang="en-CA" sz="1200" b="0" dirty="0"/>
                    </a:p>
                  </a:txBody>
                  <a:tcPr anchor="ctr"/>
                </a:tc>
                <a:tc>
                  <a:txBody>
                    <a:bodyPr/>
                    <a:lstStyle/>
                    <a:p>
                      <a:pPr algn="ctr"/>
                      <a:r>
                        <a:rPr lang="fr-CA" sz="1200" b="0" dirty="0"/>
                        <a:t>52%</a:t>
                      </a:r>
                      <a:endParaRPr lang="en-CA" sz="1200" b="0" dirty="0"/>
                    </a:p>
                  </a:txBody>
                  <a:tcPr anchor="ctr"/>
                </a:tc>
                <a:extLst>
                  <a:ext uri="{0D108BD9-81ED-4DB2-BD59-A6C34878D82A}">
                    <a16:rowId xmlns:a16="http://schemas.microsoft.com/office/drawing/2014/main" val="2593543933"/>
                  </a:ext>
                </a:extLst>
              </a:tr>
            </a:tbl>
          </a:graphicData>
        </a:graphic>
      </p:graphicFrame>
      <p:sp>
        <p:nvSpPr>
          <p:cNvPr id="4" name="TextBox 3"/>
          <p:cNvSpPr txBox="1"/>
          <p:nvPr/>
        </p:nvSpPr>
        <p:spPr>
          <a:xfrm>
            <a:off x="3453687" y="5540647"/>
            <a:ext cx="1024613" cy="307777"/>
          </a:xfrm>
          <a:prstGeom prst="rect">
            <a:avLst/>
          </a:prstGeom>
          <a:solidFill>
            <a:schemeClr val="bg1"/>
          </a:solidFill>
        </p:spPr>
        <p:txBody>
          <a:bodyPr wrap="square" rtlCol="0">
            <a:spAutoFit/>
          </a:bodyPr>
          <a:lstStyle/>
          <a:p>
            <a:pPr lvl="0"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Inscription</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8" name="Rectangle 7"/>
          <p:cNvSpPr/>
          <p:nvPr/>
        </p:nvSpPr>
        <p:spPr>
          <a:xfrm>
            <a:off x="2531753" y="4656653"/>
            <a:ext cx="10081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0" name="Rectangle 9"/>
          <p:cNvSpPr/>
          <p:nvPr/>
        </p:nvSpPr>
        <p:spPr>
          <a:xfrm>
            <a:off x="3697560" y="4653136"/>
            <a:ext cx="10081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1" name="Rectangle 10"/>
          <p:cNvSpPr/>
          <p:nvPr/>
        </p:nvSpPr>
        <p:spPr>
          <a:xfrm>
            <a:off x="4780344" y="4656653"/>
            <a:ext cx="10081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2" name="Rectangle 11"/>
          <p:cNvSpPr/>
          <p:nvPr/>
        </p:nvSpPr>
        <p:spPr>
          <a:xfrm>
            <a:off x="5976344" y="4653136"/>
            <a:ext cx="10081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3" name="Rectangle 12"/>
          <p:cNvSpPr/>
          <p:nvPr/>
        </p:nvSpPr>
        <p:spPr>
          <a:xfrm>
            <a:off x="7081936" y="4653136"/>
            <a:ext cx="10081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 name="Rectangle 4"/>
          <p:cNvSpPr/>
          <p:nvPr/>
        </p:nvSpPr>
        <p:spPr>
          <a:xfrm>
            <a:off x="1331279" y="4635133"/>
            <a:ext cx="1102994" cy="954107"/>
          </a:xfrm>
          <a:prstGeom prst="rect">
            <a:avLst/>
          </a:prstGeom>
        </p:spPr>
        <p:txBody>
          <a:bodyPr wrap="square">
            <a:spAutoFit/>
          </a:bodyPr>
          <a:lstStyle/>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Pilote</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Alpha </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2016 – </a:t>
            </a: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avril</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juin</a:t>
            </a:r>
            <a:r>
              <a:rPr lang="en-US" sz="1400" dirty="0">
                <a:solidFill>
                  <a:schemeClr val="accent1">
                    <a:lumMod val="75000"/>
                  </a:schemeClr>
                </a:solidFill>
                <a:latin typeface="Calibri" panose="020F0502020204030204" pitchFamily="34" charset="0"/>
                <a:cs typeface="Times New Roman" panose="02020603050405020304" pitchFamily="18" charset="0"/>
              </a:rPr>
              <a:t> </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0" name="Rectangle 19"/>
          <p:cNvSpPr/>
          <p:nvPr/>
        </p:nvSpPr>
        <p:spPr>
          <a:xfrm>
            <a:off x="2405815" y="4626247"/>
            <a:ext cx="1102994" cy="954107"/>
          </a:xfrm>
          <a:prstGeom prst="rect">
            <a:avLst/>
          </a:prstGeom>
        </p:spPr>
        <p:txBody>
          <a:bodyPr wrap="square">
            <a:spAutoFit/>
          </a:bodyPr>
          <a:lstStyle/>
          <a:p>
            <a:pPr lvl="0" algn="ctr" defTabSz="914400">
              <a:defRPr/>
            </a:pPr>
            <a:r>
              <a:rPr lang="en-US" sz="1400" dirty="0" err="1">
                <a:solidFill>
                  <a:schemeClr val="accent1">
                    <a:lumMod val="75000"/>
                  </a:schemeClr>
                </a:solidFill>
                <a:latin typeface="Calibri" panose="020F0502020204030204" pitchFamily="34" charset="0"/>
                <a:cs typeface="Times New Roman" panose="02020603050405020304" pitchFamily="18" charset="0"/>
              </a:rPr>
              <a:t>Pilote</a:t>
            </a:r>
            <a:r>
              <a:rPr lang="en-US" sz="1400" dirty="0">
                <a:solidFill>
                  <a:schemeClr val="accent1">
                    <a:lumMod val="75000"/>
                  </a:schemeClr>
                </a:solidFill>
                <a:latin typeface="Calibri" panose="020F0502020204030204" pitchFamily="34" charset="0"/>
                <a:cs typeface="Times New Roman" panose="02020603050405020304" pitchFamily="18" charset="0"/>
              </a:rPr>
              <a:t> Beta </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2017 – </a:t>
            </a: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avril</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juin</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1" name="Rectangle 20"/>
          <p:cNvSpPr/>
          <p:nvPr/>
        </p:nvSpPr>
        <p:spPr>
          <a:xfrm>
            <a:off x="3567097" y="4628006"/>
            <a:ext cx="1162254" cy="954107"/>
          </a:xfrm>
          <a:prstGeom prst="rect">
            <a:avLst/>
          </a:prstGeom>
        </p:spPr>
        <p:txBody>
          <a:bodyPr wrap="square">
            <a:spAutoFit/>
          </a:bodyPr>
          <a:lstStyle/>
          <a:p>
            <a:pPr lvl="0" algn="ctr" defTabSz="914400">
              <a:defRPr/>
            </a:pPr>
            <a:r>
              <a:rPr lang="en-US" sz="1400" dirty="0" err="1">
                <a:solidFill>
                  <a:schemeClr val="accent1">
                    <a:lumMod val="75000"/>
                  </a:schemeClr>
                </a:solidFill>
                <a:latin typeface="Calibri" panose="020F0502020204030204" pitchFamily="34" charset="0"/>
                <a:cs typeface="Times New Roman" panose="02020603050405020304" pitchFamily="18" charset="0"/>
              </a:rPr>
              <a:t>Pilote</a:t>
            </a:r>
            <a:r>
              <a:rPr lang="en-US" sz="1400" dirty="0">
                <a:solidFill>
                  <a:schemeClr val="accent1">
                    <a:lumMod val="75000"/>
                  </a:schemeClr>
                </a:solidFill>
                <a:latin typeface="Calibri" panose="020F0502020204030204" pitchFamily="34" charset="0"/>
                <a:cs typeface="Times New Roman" panose="02020603050405020304" pitchFamily="18" charset="0"/>
              </a:rPr>
              <a:t> </a:t>
            </a:r>
            <a:r>
              <a:rPr lang="en-US" sz="1400" dirty="0" err="1" smtClean="0">
                <a:solidFill>
                  <a:schemeClr val="accent1">
                    <a:lumMod val="75000"/>
                  </a:schemeClr>
                </a:solidFill>
                <a:latin typeface="Calibri" panose="020F0502020204030204" pitchFamily="34" charset="0"/>
                <a:cs typeface="Times New Roman" panose="02020603050405020304" pitchFamily="18" charset="0"/>
              </a:rPr>
              <a:t>anglais</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2021 – </a:t>
            </a: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avril</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juin</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2" name="Rectangle 21"/>
          <p:cNvSpPr/>
          <p:nvPr/>
        </p:nvSpPr>
        <p:spPr>
          <a:xfrm>
            <a:off x="4732903" y="4615279"/>
            <a:ext cx="1102994" cy="954107"/>
          </a:xfrm>
          <a:prstGeom prst="rect">
            <a:avLst/>
          </a:prstGeom>
        </p:spPr>
        <p:txBody>
          <a:bodyPr wrap="square">
            <a:spAutoFit/>
          </a:bodyPr>
          <a:lstStyle/>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Anglais</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2022 – </a:t>
            </a: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avril</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juin</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3" name="Rectangle 22"/>
          <p:cNvSpPr/>
          <p:nvPr/>
        </p:nvSpPr>
        <p:spPr>
          <a:xfrm>
            <a:off x="5900096" y="4619217"/>
            <a:ext cx="1102994" cy="954107"/>
          </a:xfrm>
          <a:prstGeom prst="rect">
            <a:avLst/>
          </a:prstGeom>
        </p:spPr>
        <p:txBody>
          <a:bodyPr wrap="square">
            <a:spAutoFit/>
          </a:bodyPr>
          <a:lstStyle/>
          <a:p>
            <a:pPr lvl="0" algn="ctr" defTabSz="914400">
              <a:defRPr/>
            </a:pPr>
            <a:r>
              <a:rPr lang="en-US" sz="1400" dirty="0" err="1">
                <a:solidFill>
                  <a:schemeClr val="accent1">
                    <a:lumMod val="75000"/>
                  </a:schemeClr>
                </a:solidFill>
                <a:latin typeface="Calibri" panose="020F0502020204030204" pitchFamily="34" charset="0"/>
                <a:cs typeface="Times New Roman" panose="02020603050405020304" pitchFamily="18" charset="0"/>
              </a:rPr>
              <a:t>Français</a:t>
            </a:r>
            <a:r>
              <a:rPr lang="en-US" sz="1400" dirty="0">
                <a:solidFill>
                  <a:schemeClr val="accent1">
                    <a:lumMod val="75000"/>
                  </a:schemeClr>
                </a:solidFill>
                <a:latin typeface="Calibri" panose="020F0502020204030204" pitchFamily="34" charset="0"/>
                <a:cs typeface="Times New Roman" panose="02020603050405020304" pitchFamily="18" charset="0"/>
              </a:rPr>
              <a:t> </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2022 – </a:t>
            </a: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oct</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nov</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4" name="Rectangle 23"/>
          <p:cNvSpPr/>
          <p:nvPr/>
        </p:nvSpPr>
        <p:spPr>
          <a:xfrm>
            <a:off x="6995209" y="4635133"/>
            <a:ext cx="1102994" cy="954107"/>
          </a:xfrm>
          <a:prstGeom prst="rect">
            <a:avLst/>
          </a:prstGeom>
        </p:spPr>
        <p:txBody>
          <a:bodyPr wrap="square">
            <a:spAutoFit/>
          </a:bodyPr>
          <a:lstStyle/>
          <a:p>
            <a:pPr lvl="0" algn="ctr" defTabSz="914400">
              <a:defRPr/>
            </a:pPr>
            <a:r>
              <a:rPr lang="en-US" sz="1400" dirty="0" err="1">
                <a:solidFill>
                  <a:schemeClr val="accent1">
                    <a:lumMod val="75000"/>
                  </a:schemeClr>
                </a:solidFill>
                <a:latin typeface="Calibri" panose="020F0502020204030204" pitchFamily="34" charset="0"/>
                <a:cs typeface="Times New Roman" panose="02020603050405020304" pitchFamily="18" charset="0"/>
              </a:rPr>
              <a:t>Anglais</a:t>
            </a:r>
            <a:r>
              <a:rPr lang="en-US" sz="1400" dirty="0">
                <a:solidFill>
                  <a:schemeClr val="accent1">
                    <a:lumMod val="75000"/>
                  </a:schemeClr>
                </a:solidFill>
                <a:latin typeface="Calibri" panose="020F0502020204030204" pitchFamily="34" charset="0"/>
                <a:cs typeface="Times New Roman" panose="02020603050405020304" pitchFamily="18" charset="0"/>
              </a:rPr>
              <a:t> </a:t>
            </a:r>
            <a:endParaRPr lang="en-US" sz="1400" dirty="0" smtClean="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endParaRPr lang="en-US" sz="1400" dirty="0">
              <a:solidFill>
                <a:schemeClr val="accent1">
                  <a:lumMod val="75000"/>
                </a:schemeClr>
              </a:solidFill>
              <a:latin typeface="Calibri" panose="020F0502020204030204" pitchFamily="34" charset="0"/>
              <a:cs typeface="Times New Roman" panose="02020603050405020304" pitchFamily="18" charset="0"/>
            </a:endParaRPr>
          </a:p>
          <a:p>
            <a:pPr lvl="0" algn="ctr" defTabSz="914400">
              <a:defRPr/>
            </a:pPr>
            <a:r>
              <a:rPr lang="en-US" sz="1400" dirty="0" smtClean="0">
                <a:solidFill>
                  <a:schemeClr val="accent1">
                    <a:lumMod val="75000"/>
                  </a:schemeClr>
                </a:solidFill>
                <a:latin typeface="Calibri" panose="020F0502020204030204" pitchFamily="34" charset="0"/>
                <a:cs typeface="Times New Roman" panose="02020603050405020304" pitchFamily="18" charset="0"/>
              </a:rPr>
              <a:t>2023 – </a:t>
            </a:r>
          </a:p>
          <a:p>
            <a:pPr lvl="0" algn="ctr"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mai</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à </a:t>
            </a:r>
            <a:r>
              <a:rPr lang="en-US" sz="1400" dirty="0" err="1">
                <a:solidFill>
                  <a:schemeClr val="accent1">
                    <a:lumMod val="75000"/>
                  </a:schemeClr>
                </a:solidFill>
                <a:latin typeface="Calibri" panose="020F0502020204030204" pitchFamily="34" charset="0"/>
                <a:cs typeface="Times New Roman" panose="02020603050405020304" pitchFamily="18" charset="0"/>
              </a:rPr>
              <a:t>juin</a:t>
            </a:r>
            <a:endParaRPr lang="en-US" sz="1400" dirty="0">
              <a:solidFill>
                <a:schemeClr val="accent1">
                  <a:lumMod val="75000"/>
                </a:schemeClr>
              </a:solidFill>
              <a:latin typeface="Calibri" panose="020F0502020204030204" pitchFamily="34" charset="0"/>
              <a:cs typeface="Times New Roman" panose="02020603050405020304" pitchFamily="18" charset="0"/>
            </a:endParaRPr>
          </a:p>
        </p:txBody>
      </p:sp>
      <p:sp>
        <p:nvSpPr>
          <p:cNvPr id="25" name="TextBox 24"/>
          <p:cNvSpPr txBox="1"/>
          <p:nvPr/>
        </p:nvSpPr>
        <p:spPr>
          <a:xfrm>
            <a:off x="4782117" y="5540647"/>
            <a:ext cx="1243601" cy="307777"/>
          </a:xfrm>
          <a:prstGeom prst="rect">
            <a:avLst/>
          </a:prstGeom>
          <a:solidFill>
            <a:schemeClr val="bg1"/>
          </a:solidFill>
        </p:spPr>
        <p:txBody>
          <a:bodyPr wrap="square" rtlCol="0">
            <a:spAutoFit/>
          </a:bodyPr>
          <a:lstStyle/>
          <a:p>
            <a:pPr lvl="0" defTabSz="914400">
              <a:defRPr/>
            </a:pPr>
            <a:r>
              <a:rPr lang="en-US" sz="1400" dirty="0" err="1" smtClean="0">
                <a:solidFill>
                  <a:schemeClr val="accent1">
                    <a:lumMod val="75000"/>
                  </a:schemeClr>
                </a:solidFill>
                <a:latin typeface="Calibri" panose="020F0502020204030204" pitchFamily="34" charset="0"/>
                <a:cs typeface="Times New Roman" panose="02020603050405020304" pitchFamily="18" charset="0"/>
              </a:rPr>
              <a:t>Complété</a:t>
            </a:r>
            <a:r>
              <a:rPr lang="en-US" sz="1400" dirty="0" smtClean="0">
                <a:solidFill>
                  <a:schemeClr val="accent1">
                    <a:lumMod val="75000"/>
                  </a:schemeClr>
                </a:solidFill>
                <a:latin typeface="Calibri" panose="020F0502020204030204" pitchFamily="34" charset="0"/>
                <a:cs typeface="Times New Roman" panose="02020603050405020304" pitchFamily="18" charset="0"/>
              </a:rPr>
              <a:t> </a:t>
            </a:r>
            <a:r>
              <a:rPr lang="en-US" sz="1400" dirty="0">
                <a:solidFill>
                  <a:schemeClr val="accent1">
                    <a:lumMod val="75000"/>
                  </a:schemeClr>
                </a:solidFill>
                <a:latin typeface="Calibri" panose="020F0502020204030204" pitchFamily="34" charset="0"/>
                <a:cs typeface="Times New Roman" panose="02020603050405020304" pitchFamily="18" charset="0"/>
              </a:rPr>
              <a:t>par</a:t>
            </a:r>
          </a:p>
        </p:txBody>
      </p:sp>
    </p:spTree>
    <p:extLst>
      <p:ext uri="{BB962C8B-B14F-4D97-AF65-F5344CB8AC3E}">
        <p14:creationId xmlns:p14="http://schemas.microsoft.com/office/powerpoint/2010/main" val="1678610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solidFill>
                  <a:schemeClr val="accent1">
                    <a:lumMod val="75000"/>
                  </a:schemeClr>
                </a:solidFill>
              </a:rPr>
              <a:t>La pleine conscience et le leadership agile</a:t>
            </a:r>
            <a:endParaRPr lang="en-CA" sz="3600" dirty="0">
              <a:solidFill>
                <a:schemeClr val="accent1">
                  <a:lumMod val="75000"/>
                </a:schemeClr>
              </a:solidFill>
            </a:endParaRPr>
          </a:p>
        </p:txBody>
      </p:sp>
      <p:sp>
        <p:nvSpPr>
          <p:cNvPr id="3" name="Content Placeholder 2"/>
          <p:cNvSpPr>
            <a:spLocks noGrp="1"/>
          </p:cNvSpPr>
          <p:nvPr>
            <p:ph idx="1"/>
          </p:nvPr>
        </p:nvSpPr>
        <p:spPr>
          <a:xfrm>
            <a:off x="1763688" y="1600200"/>
            <a:ext cx="6923112" cy="4925144"/>
          </a:xfrm>
        </p:spPr>
        <p:txBody>
          <a:bodyPr>
            <a:normAutofit fontScale="85000" lnSpcReduction="20000"/>
          </a:bodyPr>
          <a:lstStyle/>
          <a:p>
            <a:pPr>
              <a:lnSpc>
                <a:spcPct val="120000"/>
              </a:lnSpc>
              <a:spcBef>
                <a:spcPts val="0"/>
              </a:spcBef>
            </a:pPr>
            <a:r>
              <a:rPr lang="fr-CA" dirty="0">
                <a:solidFill>
                  <a:schemeClr val="accent1">
                    <a:lumMod val="75000"/>
                  </a:schemeClr>
                </a:solidFill>
              </a:rPr>
              <a:t>"La pleine conscience permet à un leader agile de créer un </a:t>
            </a:r>
            <a:r>
              <a:rPr lang="fr-CA" b="1" dirty="0">
                <a:solidFill>
                  <a:schemeClr val="accent1">
                    <a:lumMod val="75000"/>
                  </a:schemeClr>
                </a:solidFill>
              </a:rPr>
              <a:t>environnement de travail particulièrement collaboratif</a:t>
            </a:r>
            <a:r>
              <a:rPr lang="fr-CA" dirty="0">
                <a:solidFill>
                  <a:schemeClr val="accent1">
                    <a:lumMod val="75000"/>
                  </a:schemeClr>
                </a:solidFill>
              </a:rPr>
              <a:t>, et cette réussite se produit </a:t>
            </a:r>
            <a:r>
              <a:rPr lang="fr-CA" b="1" dirty="0">
                <a:solidFill>
                  <a:schemeClr val="accent1">
                    <a:lumMod val="75000"/>
                  </a:schemeClr>
                </a:solidFill>
              </a:rPr>
              <a:t>lorsqu'on est conscient de nos émotions, de nos pensées et de nos actions</a:t>
            </a:r>
            <a:r>
              <a:rPr lang="fr-CA" dirty="0">
                <a:solidFill>
                  <a:schemeClr val="accent1">
                    <a:lumMod val="75000"/>
                  </a:schemeClr>
                </a:solidFill>
              </a:rPr>
              <a:t>. De même, une équipe consciente d'elle-même et capable de </a:t>
            </a:r>
            <a:r>
              <a:rPr lang="fr-CA" b="1" dirty="0">
                <a:solidFill>
                  <a:schemeClr val="accent1">
                    <a:lumMod val="75000"/>
                  </a:schemeClr>
                </a:solidFill>
              </a:rPr>
              <a:t>communiquer efficacement </a:t>
            </a:r>
            <a:r>
              <a:rPr lang="fr-CA" dirty="0">
                <a:solidFill>
                  <a:schemeClr val="accent1">
                    <a:lumMod val="75000"/>
                  </a:schemeClr>
                </a:solidFill>
              </a:rPr>
              <a:t>peut mieux se soutenir mutuellement en </a:t>
            </a:r>
            <a:r>
              <a:rPr lang="fr-CA" b="1" dirty="0">
                <a:solidFill>
                  <a:schemeClr val="accent1">
                    <a:lumMod val="75000"/>
                  </a:schemeClr>
                </a:solidFill>
              </a:rPr>
              <a:t>période de changement</a:t>
            </a:r>
            <a:r>
              <a:rPr lang="fr-CA" dirty="0">
                <a:solidFill>
                  <a:schemeClr val="accent1">
                    <a:lumMod val="75000"/>
                  </a:schemeClr>
                </a:solidFill>
              </a:rPr>
              <a:t> et de stress." </a:t>
            </a:r>
            <a:r>
              <a:rPr lang="fr-CA" dirty="0" smtClean="0">
                <a:solidFill>
                  <a:schemeClr val="accent1">
                    <a:lumMod val="75000"/>
                  </a:schemeClr>
                </a:solidFill>
              </a:rPr>
              <a:t>– </a:t>
            </a:r>
            <a:r>
              <a:rPr lang="en-CA" dirty="0" smtClean="0">
                <a:solidFill>
                  <a:schemeClr val="accent1">
                    <a:lumMod val="75000"/>
                  </a:schemeClr>
                </a:solidFill>
              </a:rPr>
              <a:t> </a:t>
            </a:r>
            <a:r>
              <a:rPr lang="en-CA" sz="2600" dirty="0" smtClean="0">
                <a:solidFill>
                  <a:schemeClr val="accent1">
                    <a:lumMod val="75000"/>
                  </a:schemeClr>
                </a:solidFill>
              </a:rPr>
              <a:t>(</a:t>
            </a:r>
            <a:r>
              <a:rPr lang="en-CA" sz="2600" dirty="0" err="1" smtClean="0">
                <a:solidFill>
                  <a:schemeClr val="accent1">
                    <a:lumMod val="75000"/>
                  </a:schemeClr>
                </a:solidFill>
              </a:rPr>
              <a:t>adapté</a:t>
            </a:r>
            <a:r>
              <a:rPr lang="en-CA" sz="2600" dirty="0" smtClean="0">
                <a:solidFill>
                  <a:schemeClr val="accent1">
                    <a:lumMod val="75000"/>
                  </a:schemeClr>
                </a:solidFill>
              </a:rPr>
              <a:t> du </a:t>
            </a:r>
            <a:r>
              <a:rPr lang="en-CA" sz="2600" dirty="0" smtClean="0">
                <a:solidFill>
                  <a:schemeClr val="accent1">
                    <a:lumMod val="75000"/>
                  </a:schemeClr>
                </a:solidFill>
                <a:hlinkClick r:id="rId3"/>
              </a:rPr>
              <a:t>How </a:t>
            </a:r>
            <a:r>
              <a:rPr lang="en-CA" sz="2600" dirty="0">
                <a:solidFill>
                  <a:schemeClr val="accent1">
                    <a:lumMod val="75000"/>
                  </a:schemeClr>
                </a:solidFill>
                <a:hlinkClick r:id="rId3"/>
              </a:rPr>
              <a:t>Mindfulness Enables Agile Leadership - Leadership Tribe </a:t>
            </a:r>
            <a:r>
              <a:rPr lang="en-CA" sz="2600" dirty="0" smtClean="0">
                <a:solidFill>
                  <a:schemeClr val="accent1">
                    <a:lumMod val="75000"/>
                  </a:schemeClr>
                </a:solidFill>
                <a:hlinkClick r:id="rId3"/>
              </a:rPr>
              <a:t>US</a:t>
            </a:r>
            <a:r>
              <a:rPr lang="en-CA" sz="2600" dirty="0" smtClean="0">
                <a:solidFill>
                  <a:schemeClr val="accent1">
                    <a:lumMod val="75000"/>
                  </a:schemeClr>
                </a:solidFill>
              </a:rPr>
              <a:t>)</a:t>
            </a:r>
            <a:endParaRPr lang="en-CA" dirty="0">
              <a:solidFill>
                <a:schemeClr val="accent1">
                  <a:lumMod val="75000"/>
                </a:schemeClr>
              </a:solidFill>
            </a:endParaRPr>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04864"/>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014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11599</TotalTime>
  <Words>3521</Words>
  <Application>Microsoft Office PowerPoint</Application>
  <PresentationFormat>On-screen Show (4:3)</PresentationFormat>
  <Paragraphs>380</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-apple-system</vt:lpstr>
      <vt:lpstr>Arial</vt:lpstr>
      <vt:lpstr>Calibri</vt:lpstr>
      <vt:lpstr>Courier New</vt:lpstr>
      <vt:lpstr>Segoe UI Web (West European)</vt:lpstr>
      <vt:lpstr>Symbol</vt:lpstr>
      <vt:lpstr>Times New Roman</vt:lpstr>
      <vt:lpstr>Wingdings</vt:lpstr>
      <vt:lpstr>1_Office Theme</vt:lpstr>
      <vt:lpstr>Séance d’information :  Programme de développement du leadership de changement en pleine-conscience (DLCP)</vt:lpstr>
      <vt:lpstr>PowerPoint Presentation</vt:lpstr>
      <vt:lpstr>Exercice – Exploration de la pleine conscience – Prise de conscience de son corps</vt:lpstr>
      <vt:lpstr>Ordre du jour / Des intentions (pas nécessairement dans l’ordre suivant)</vt:lpstr>
      <vt:lpstr>Organismes / accueil et animateurs</vt:lpstr>
      <vt:lpstr>Livré par une équipe d'animateurs bénévoles</vt:lpstr>
      <vt:lpstr>DLCP – Résumé d’inscription</vt:lpstr>
      <vt:lpstr>Objectif principal du programme de DLCP</vt:lpstr>
      <vt:lpstr>La pleine conscience et le leadership agile</vt:lpstr>
      <vt:lpstr>Carte de participation - 2022</vt:lpstr>
      <vt:lpstr>Résultats principaux - Programme 2022</vt:lpstr>
      <vt:lpstr>Amélioration des résultats principaux</vt:lpstr>
      <vt:lpstr>Exercice – Remarquer</vt:lpstr>
      <vt:lpstr>«  Dans un mot, quelle est la compétence que vous avez le plus améliorée pendant le programme de DLCP?  »</vt:lpstr>
      <vt:lpstr>Témoignages sur le programme de DLCP</vt:lpstr>
      <vt:lpstr>Éléments nécessaires à la réussite du programme</vt:lpstr>
      <vt:lpstr>Engagement, aperçu du programme et questions fréquemment posées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393</cp:revision>
  <cp:lastPrinted>1969-12-31T19:00:00Z</cp:lastPrinted>
  <dcterms:created xsi:type="dcterms:W3CDTF">2015-04-14T20:39:51Z</dcterms:created>
  <dcterms:modified xsi:type="dcterms:W3CDTF">2023-09-22T13:09:57Z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