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xml" ContentType="application/vnd.openxmlformats-officedocument.presentationml.comments+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7.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2"/>
  </p:notesMasterIdLst>
  <p:handoutMasterIdLst>
    <p:handoutMasterId r:id="rId23"/>
  </p:handoutMasterIdLst>
  <p:sldIdLst>
    <p:sldId id="535" r:id="rId3"/>
    <p:sldId id="528" r:id="rId4"/>
    <p:sldId id="539" r:id="rId5"/>
    <p:sldId id="541" r:id="rId6"/>
    <p:sldId id="542" r:id="rId7"/>
    <p:sldId id="543" r:id="rId8"/>
    <p:sldId id="319" r:id="rId9"/>
    <p:sldId id="520" r:id="rId10"/>
    <p:sldId id="546" r:id="rId11"/>
    <p:sldId id="547" r:id="rId12"/>
    <p:sldId id="532" r:id="rId13"/>
    <p:sldId id="544" r:id="rId14"/>
    <p:sldId id="545" r:id="rId15"/>
    <p:sldId id="536" r:id="rId16"/>
    <p:sldId id="537" r:id="rId17"/>
    <p:sldId id="538" r:id="rId18"/>
    <p:sldId id="526" r:id="rId19"/>
    <p:sldId id="340" r:id="rId20"/>
    <p:sldId id="343" r:id="rId21"/>
  </p:sldIdLst>
  <p:sldSz cx="9144000" cy="6858000" type="screen4x3"/>
  <p:notesSz cx="7023100" cy="93091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 id="1" name="Jara.Nanssy" initials="J" lastIdx="3" clrIdx="1">
    <p:extLst>
      <p:ext uri="{19B8F6BF-5375-455C-9EA6-DF929625EA0E}">
        <p15:presenceInfo xmlns:p15="http://schemas.microsoft.com/office/powerpoint/2012/main" userId="Jara.Nanss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59" autoAdjust="0"/>
    <p:restoredTop sz="49821" autoAdjust="0"/>
  </p:normalViewPr>
  <p:slideViewPr>
    <p:cSldViewPr snapToObjects="1" showGuides="1">
      <p:cViewPr varScale="1">
        <p:scale>
          <a:sx n="98" d="100"/>
          <a:sy n="98" d="100"/>
        </p:scale>
        <p:origin x="643" y="82"/>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2784"/>
    </p:cViewPr>
  </p:sorterViewPr>
  <p:notesViewPr>
    <p:cSldViewPr snapToObjects="1">
      <p:cViewPr varScale="1">
        <p:scale>
          <a:sx n="83" d="100"/>
          <a:sy n="83" d="100"/>
        </p:scale>
        <p:origin x="633"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jandro.Gonzalez\AppData\Roaming\OpenText\OTEdit\EC_GCdocs2\c510899815\MCLD%20Final%20Analysis%20-%20June%2020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hq.ci.gc.ca\users\UserData4_1\Users_a\Alejandro.Gonzalez\Documents\MCLD%20the%20selling\mcld%20general%20number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Sheet1!$C$1</c:f>
              <c:strCache>
                <c:ptCount val="1"/>
                <c:pt idx="0">
                  <c:v>Registration</c:v>
                </c:pt>
              </c:strCache>
            </c:strRef>
          </c:tx>
          <c:spPr>
            <a:ln w="28575" cap="rnd">
              <a:solidFill>
                <a:schemeClr val="accent1"/>
              </a:solidFill>
              <a:round/>
            </a:ln>
            <a:effectLst/>
          </c:spPr>
          <c:marker>
            <c:symbol val="none"/>
          </c:marker>
          <c:dLbls>
            <c:dLbl>
              <c:idx val="0"/>
              <c:layout>
                <c:manualLayout>
                  <c:x val="-2.5411825342253086E-2"/>
                  <c:y val="-6.59144133896939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57F-41DA-935D-D63A575D7A86}"/>
                </c:ext>
              </c:extLst>
            </c:dLbl>
            <c:dLbl>
              <c:idx val="1"/>
              <c:layout>
                <c:manualLayout>
                  <c:x val="-3.3091634454702867E-2"/>
                  <c:y val="-7.15134385421020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7F-41DA-935D-D63A575D7A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Sheet1!$C$2:$C$7</c:f>
              <c:numCache>
                <c:formatCode>General</c:formatCode>
                <c:ptCount val="6"/>
                <c:pt idx="0">
                  <c:v>3</c:v>
                </c:pt>
                <c:pt idx="1">
                  <c:v>25</c:v>
                </c:pt>
                <c:pt idx="2">
                  <c:v>105</c:v>
                </c:pt>
                <c:pt idx="3">
                  <c:v>239</c:v>
                </c:pt>
                <c:pt idx="4">
                  <c:v>109</c:v>
                </c:pt>
                <c:pt idx="5">
                  <c:v>290</c:v>
                </c:pt>
              </c:numCache>
            </c:numRef>
          </c:val>
          <c:smooth val="0"/>
          <c:extLst>
            <c:ext xmlns:c16="http://schemas.microsoft.com/office/drawing/2014/chart" uri="{C3380CC4-5D6E-409C-BE32-E72D297353CC}">
              <c16:uniqueId val="{00000000-DB03-4D55-B968-570D88939EE0}"/>
            </c:ext>
          </c:extLst>
        </c:ser>
        <c:ser>
          <c:idx val="1"/>
          <c:order val="1"/>
          <c:tx>
            <c:strRef>
              <c:f>Sheet1!$D$1</c:f>
              <c:strCache>
                <c:ptCount val="1"/>
                <c:pt idx="0">
                  <c:v>Completed by</c:v>
                </c:pt>
              </c:strCache>
            </c:strRef>
          </c:tx>
          <c:spPr>
            <a:ln w="28575" cap="rnd">
              <a:solidFill>
                <a:schemeClr val="accent2"/>
              </a:solidFill>
              <a:round/>
            </a:ln>
            <a:effectLst/>
          </c:spPr>
          <c:marker>
            <c:symbol val="none"/>
          </c:marker>
          <c:dLbls>
            <c:dLbl>
              <c:idx val="0"/>
              <c:layout>
                <c:manualLayout>
                  <c:x val="-5.1465119659095939E-3"/>
                  <c:y val="-3.79192876276533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7F-41DA-935D-D63A575D7A8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Alpha Pilot</c:v>
                  </c:pt>
                  <c:pt idx="1">
                    <c:v>Beta Pilot</c:v>
                  </c:pt>
                  <c:pt idx="2">
                    <c:v>English Pilot</c:v>
                  </c:pt>
                  <c:pt idx="3">
                    <c:v>English </c:v>
                  </c:pt>
                  <c:pt idx="4">
                    <c:v>French </c:v>
                  </c:pt>
                  <c:pt idx="5">
                    <c:v>English </c:v>
                  </c:pt>
                </c:lvl>
                <c:lvl>
                  <c:pt idx="0">
                    <c:v>2016 – 
Apr to Jun</c:v>
                  </c:pt>
                  <c:pt idx="1">
                    <c:v>2017 – 
Apr to Jun</c:v>
                  </c:pt>
                  <c:pt idx="2">
                    <c:v>2021 – 
Apr to Jun</c:v>
                  </c:pt>
                  <c:pt idx="3">
                    <c:v>2022 – 
Apr to Jun</c:v>
                  </c:pt>
                  <c:pt idx="4">
                    <c:v>2022 – 
Oct to Nov</c:v>
                  </c:pt>
                  <c:pt idx="5">
                    <c:v>2023 – 
May to Jun</c:v>
                  </c:pt>
                </c:lvl>
              </c:multiLvlStrCache>
            </c:multiLvlStrRef>
          </c:cat>
          <c:val>
            <c:numRef>
              <c:f>Sheet1!$D$2:$D$7</c:f>
              <c:numCache>
                <c:formatCode>General</c:formatCode>
                <c:ptCount val="6"/>
                <c:pt idx="0">
                  <c:v>1</c:v>
                </c:pt>
                <c:pt idx="1">
                  <c:v>17</c:v>
                </c:pt>
                <c:pt idx="2">
                  <c:v>66</c:v>
                </c:pt>
                <c:pt idx="3">
                  <c:v>130</c:v>
                </c:pt>
                <c:pt idx="4">
                  <c:v>50</c:v>
                </c:pt>
                <c:pt idx="5">
                  <c:v>150</c:v>
                </c:pt>
              </c:numCache>
            </c:numRef>
          </c:val>
          <c:smooth val="0"/>
          <c:extLst>
            <c:ext xmlns:c16="http://schemas.microsoft.com/office/drawing/2014/chart" uri="{C3380CC4-5D6E-409C-BE32-E72D297353CC}">
              <c16:uniqueId val="{00000001-DB03-4D55-B968-570D88939EE0}"/>
            </c:ext>
          </c:extLst>
        </c:ser>
        <c:dLbls>
          <c:dLblPos val="t"/>
          <c:showLegendKey val="0"/>
          <c:showVal val="1"/>
          <c:showCatName val="0"/>
          <c:showSerName val="0"/>
          <c:showPercent val="0"/>
          <c:showBubbleSize val="0"/>
        </c:dLbls>
        <c:smooth val="0"/>
        <c:axId val="535621792"/>
        <c:axId val="535624416"/>
      </c:lineChart>
      <c:catAx>
        <c:axId val="53562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5624416"/>
        <c:crosses val="autoZero"/>
        <c:auto val="1"/>
        <c:lblAlgn val="ctr"/>
        <c:lblOffset val="100"/>
        <c:noMultiLvlLbl val="0"/>
      </c:catAx>
      <c:valAx>
        <c:axId val="535624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5621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2021Ep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Sheet2!$B$2:$B$6</c:f>
              <c:numCache>
                <c:formatCode>0.0%</c:formatCode>
                <c:ptCount val="5"/>
                <c:pt idx="0">
                  <c:v>0.19900000000000001</c:v>
                </c:pt>
                <c:pt idx="1">
                  <c:v>0.25</c:v>
                </c:pt>
                <c:pt idx="2">
                  <c:v>0.223</c:v>
                </c:pt>
                <c:pt idx="3">
                  <c:v>0.193</c:v>
                </c:pt>
                <c:pt idx="4" formatCode="General">
                  <c:v>0</c:v>
                </c:pt>
              </c:numCache>
            </c:numRef>
          </c:val>
          <c:extLst>
            <c:ext xmlns:c16="http://schemas.microsoft.com/office/drawing/2014/chart" uri="{C3380CC4-5D6E-409C-BE32-E72D297353CC}">
              <c16:uniqueId val="{00000000-B7C9-40A7-88C0-126F8FB4B48C}"/>
            </c:ext>
          </c:extLst>
        </c:ser>
        <c:ser>
          <c:idx val="1"/>
          <c:order val="1"/>
          <c:tx>
            <c:strRef>
              <c:f>Sheet2!$C$1</c:f>
              <c:strCache>
                <c:ptCount val="1"/>
                <c:pt idx="0">
                  <c:v>2022E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Sheet2!$C$2:$C$6</c:f>
              <c:numCache>
                <c:formatCode>0.0%</c:formatCode>
                <c:ptCount val="5"/>
                <c:pt idx="0">
                  <c:v>0.126</c:v>
                </c:pt>
                <c:pt idx="1">
                  <c:v>0.23</c:v>
                </c:pt>
                <c:pt idx="2">
                  <c:v>0.20499999999999999</c:v>
                </c:pt>
                <c:pt idx="3">
                  <c:v>0.20799999999999999</c:v>
                </c:pt>
                <c:pt idx="4">
                  <c:v>0.14000000000000001</c:v>
                </c:pt>
              </c:numCache>
            </c:numRef>
          </c:val>
          <c:extLst>
            <c:ext xmlns:c16="http://schemas.microsoft.com/office/drawing/2014/chart" uri="{C3380CC4-5D6E-409C-BE32-E72D297353CC}">
              <c16:uniqueId val="{00000001-B7C9-40A7-88C0-126F8FB4B48C}"/>
            </c:ext>
          </c:extLst>
        </c:ser>
        <c:ser>
          <c:idx val="2"/>
          <c:order val="2"/>
          <c:tx>
            <c:strRef>
              <c:f>Sheet2!$D$1</c:f>
              <c:strCache>
                <c:ptCount val="1"/>
                <c:pt idx="0">
                  <c:v>2022F</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Sheet2!$A$2:$A$6</c:f>
              <c:strCache>
                <c:ptCount val="5"/>
                <c:pt idx="0">
                  <c:v>Employee Engagement</c:v>
                </c:pt>
                <c:pt idx="1">
                  <c:v>Sounder Decision Making</c:v>
                </c:pt>
                <c:pt idx="2">
                  <c:v>Behavioural Risk</c:v>
                </c:pt>
                <c:pt idx="3">
                  <c:v>Well Being</c:v>
                </c:pt>
                <c:pt idx="4">
                  <c:v>Resiliency</c:v>
                </c:pt>
              </c:strCache>
            </c:strRef>
          </c:cat>
          <c:val>
            <c:numRef>
              <c:f>Sheet2!$D$2:$D$6</c:f>
              <c:numCache>
                <c:formatCode>0.0%</c:formatCode>
                <c:ptCount val="5"/>
                <c:pt idx="0">
                  <c:v>0.185</c:v>
                </c:pt>
                <c:pt idx="1">
                  <c:v>8.6999999999999994E-2</c:v>
                </c:pt>
                <c:pt idx="2">
                  <c:v>3.4000000000000002E-2</c:v>
                </c:pt>
                <c:pt idx="3">
                  <c:v>0.28899999999999998</c:v>
                </c:pt>
                <c:pt idx="4">
                  <c:v>0.151</c:v>
                </c:pt>
              </c:numCache>
            </c:numRef>
          </c:val>
          <c:extLst>
            <c:ext xmlns:c16="http://schemas.microsoft.com/office/drawing/2014/chart" uri="{C3380CC4-5D6E-409C-BE32-E72D297353CC}">
              <c16:uniqueId val="{00000002-B7C9-40A7-88C0-126F8FB4B48C}"/>
            </c:ext>
          </c:extLst>
        </c:ser>
        <c:dLbls>
          <c:dLblPos val="outEnd"/>
          <c:showLegendKey val="0"/>
          <c:showVal val="1"/>
          <c:showCatName val="0"/>
          <c:showSerName val="0"/>
          <c:showPercent val="0"/>
          <c:showBubbleSize val="0"/>
        </c:dLbls>
        <c:gapWidth val="219"/>
        <c:overlap val="-27"/>
        <c:axId val="487640152"/>
        <c:axId val="487642120"/>
      </c:barChart>
      <c:catAx>
        <c:axId val="487640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7642120"/>
        <c:crosses val="autoZero"/>
        <c:auto val="1"/>
        <c:lblAlgn val="ctr"/>
        <c:lblOffset val="100"/>
        <c:noMultiLvlLbl val="0"/>
      </c:catAx>
      <c:valAx>
        <c:axId val="4876421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7640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3-09-14T13:53:41.562" idx="3">
    <p:pos x="10" y="10"/>
    <p:text>I would add your slide 3 before the key findings as they align and go to prove your theory</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t>9/15/2023</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t>‹#›</a:t>
            </a:fld>
            <a:endParaRPr lang="en-US" dirty="0"/>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t>9/15/2023</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t>‹#›</a:t>
            </a:fld>
            <a:endParaRPr lang="en-US" dirty="0"/>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app.sli.do/event/1QX8qrhR68b9ECEtUW78rN" TargetMode="External"/><Relationship Id="rId4" Type="http://schemas.openxmlformats.org/officeDocument/2006/relationships/hyperlink" Target="https://gccollab.ca/groups/profile/7978973/mcld-program-cohort-cop-coi-program-dlpc-cohorte-cdp-et-cdi"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gccollab.ca/groups/profile/7978973/mcld-program-cohort-cop-coi-program-dlpc-cohorte-cdp-et-cdi" TargetMode="External"/><Relationship Id="rId4" Type="http://schemas.openxmlformats.org/officeDocument/2006/relationships/hyperlink" Target="https://app.sli.do/event/1QX8qrhR68b9ECEtUW78rN"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pp.sli.do/event/1QX8qrhR68b9ECEtUW78r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iki.gccollab.ca/Interdepartmental_Organizational_Change_Network_/_R%C3%A9seau_interminist%C3%A9riel_du_changement_organisationne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FR" sz="1200" b="0" dirty="0"/>
              <a:t>(Carmen)</a:t>
            </a:r>
          </a:p>
          <a:p>
            <a:pPr marL="0" lvl="0" indent="0">
              <a:spcAft>
                <a:spcPts val="600"/>
              </a:spcAft>
              <a:buFont typeface="Arial" panose="020B0604020202020204" pitchFamily="34" charset="0"/>
              <a:buNone/>
            </a:pPr>
            <a:r>
              <a:rPr lang="fr-FR" sz="1200" b="1" dirty="0"/>
              <a:t>Afficher cette diapositive pendant que des personnes rejoignent la session</a:t>
            </a:r>
          </a:p>
          <a:p>
            <a:pPr marL="0" lvl="0" indent="0">
              <a:spcAft>
                <a:spcPts val="600"/>
              </a:spcAft>
              <a:buFont typeface="Arial" panose="020B0604020202020204" pitchFamily="34" charset="0"/>
              <a:buNone/>
            </a:pPr>
            <a:r>
              <a:rPr lang="fr-FR" sz="1200" b="1" dirty="0"/>
              <a:t>Et préparer ces liens :</a:t>
            </a:r>
            <a:endParaRPr lang="fr-CA" sz="120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r>
              <a:rPr lang="fr-CA" u="none"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t>https://wiki.gccollab.ca/MCLD_Program_Facilitators_Team_/_L%27%C3%A9quipe_des_animateurs_du_program_de_DLCP</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4"/>
              </a:rPr>
              <a:t>https://gccollab.ca/groups/profile/7978973/mcld-program-cohort-cop-coi-program-dlpc-cohorte-cdp-et-cdi</a:t>
            </a:r>
            <a:r>
              <a:rPr lang="fr-CA" dirty="0"/>
              <a:t>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5"/>
              </a:rPr>
              <a:t>https://app.sli.do/event/1QX8qrhR68b9ECEtUW78rN</a:t>
            </a:r>
            <a:r>
              <a:rPr lang="fr-CA" dirty="0"/>
              <a:t> </a:t>
            </a:r>
            <a:r>
              <a:rPr lang="fr-CA" sz="1200" u="none" dirty="0"/>
              <a:t/>
            </a:r>
            <a:br>
              <a:rPr lang="fr-CA" sz="1200" u="none" dirty="0"/>
            </a:br>
            <a:r>
              <a:rPr lang="fr-CA" sz="1200" u="none" dirty="0"/>
              <a:t>Sli.do code: DLCP</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fr-CA" dirty="0"/>
          </a:p>
          <a:p>
            <a:pPr marL="0" lvl="0" indent="0">
              <a:spcAft>
                <a:spcPts val="600"/>
              </a:spcAft>
              <a:buFont typeface="Arial" panose="020B0604020202020204" pitchFamily="34" charset="0"/>
              <a:buNone/>
            </a:pPr>
            <a:endParaRPr lang="fr-FR" sz="1200" b="1" kern="1200" dirty="0">
              <a:solidFill>
                <a:schemeClr val="tx1"/>
              </a:solidFill>
              <a:effectLst/>
              <a:latin typeface="+mn-lt"/>
              <a:ea typeface="+mn-ea"/>
              <a:cs typeface="+mn-cs"/>
            </a:endParaRPr>
          </a:p>
          <a:p>
            <a:pPr marL="0" lvl="0" indent="0">
              <a:spcAft>
                <a:spcPts val="600"/>
              </a:spcAft>
              <a:buFont typeface="Arial" panose="020B0604020202020204" pitchFamily="34" charset="0"/>
              <a:buNone/>
            </a:pPr>
            <a:r>
              <a:rPr lang="fr-CA" sz="1200" b="1" kern="1200" dirty="0">
                <a:solidFill>
                  <a:schemeClr val="tx1"/>
                </a:solidFill>
                <a:effectLst/>
                <a:latin typeface="+mn-lt"/>
                <a:ea typeface="+mn-ea"/>
                <a:cs typeface="+mn-cs"/>
              </a:rPr>
              <a:t>(( Just après de commencer la session…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 Démarrez l’enregistrement.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u="none" noProof="0" dirty="0"/>
              <a:t>Bonjour à tout le monde.</a:t>
            </a:r>
            <a:endParaRPr lang="fr-CA" noProof="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fr-CA" b="0" u="none" noProof="0" dirty="0"/>
              <a:t>(( Reconnaissance des terres </a:t>
            </a:r>
            <a:r>
              <a:rPr lang="fr-CA" b="1" u="none" noProof="0" dirty="0"/>
              <a:t>(peut devoir être mise à jour) ))</a:t>
            </a:r>
            <a:endParaRPr lang="fr-CA" sz="1200" b="1" i="0" u="none" kern="1200" noProof="0" dirty="0">
              <a:solidFill>
                <a:schemeClr val="tx1"/>
              </a:solidFill>
              <a:latin typeface="+mn-lt"/>
              <a:ea typeface="+mn-ea"/>
              <a:cs typeface="+mn-cs"/>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i="1" u="none" kern="1200" dirty="0">
                <a:solidFill>
                  <a:schemeClr val="tx1"/>
                </a:solidFill>
                <a:latin typeface="+mn-lt"/>
                <a:ea typeface="+mn-ea"/>
                <a:cs typeface="+mn-cs"/>
              </a:rPr>
              <a:t>Tout d’abord, je tiens à souligner que je communique avec vous depuis le territoire traditionnel du peuple algonquin des </a:t>
            </a:r>
            <a:r>
              <a:rPr lang="fr-CA" sz="1200" i="1" u="none" kern="1200" dirty="0" err="1">
                <a:solidFill>
                  <a:schemeClr val="tx1"/>
                </a:solidFill>
                <a:latin typeface="+mn-lt"/>
                <a:ea typeface="+mn-ea"/>
                <a:cs typeface="+mn-cs"/>
              </a:rPr>
              <a:t>Anichinabés</a:t>
            </a:r>
            <a:r>
              <a:rPr lang="fr-CA" sz="1200" i="1" u="none" kern="1200" dirty="0">
                <a:solidFill>
                  <a:schemeClr val="tx1"/>
                </a:solidFill>
                <a:latin typeface="+mn-lt"/>
                <a:ea typeface="+mn-ea"/>
                <a:cs typeface="+mn-cs"/>
              </a:rPr>
              <a:t>, dans la région de la capitale nationale (RCN).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sz="1800" dirty="0">
                <a:solidFill>
                  <a:srgbClr val="FFFFFF"/>
                </a:solidFill>
                <a:effectLst/>
                <a:latin typeface="-apple-system"/>
              </a:rPr>
              <a:t>Tout d’abord, je tiens à souligner que je communique avec vous depuis la belle</a:t>
            </a:r>
            <a:r>
              <a:rPr lang="fr-FR" b="0" i="0" dirty="0">
                <a:solidFill>
                  <a:srgbClr val="FFFFFF"/>
                </a:solidFill>
                <a:effectLst/>
                <a:latin typeface="-apple-system"/>
              </a:rPr>
              <a:t> </a:t>
            </a:r>
            <a:r>
              <a:rPr lang="fr-FR" sz="1800" dirty="0">
                <a:solidFill>
                  <a:srgbClr val="FFFFFF"/>
                </a:solidFill>
                <a:effectLst/>
                <a:latin typeface="-apple-system"/>
              </a:rPr>
              <a:t>ville de Kingsville (Ontario), sur le territoire traditionnel des peuples Caldwell, </a:t>
            </a:r>
            <a:r>
              <a:rPr lang="fr-FR" sz="1800" dirty="0" err="1">
                <a:solidFill>
                  <a:srgbClr val="FFFFFF"/>
                </a:solidFill>
                <a:effectLst/>
                <a:latin typeface="-apple-system"/>
              </a:rPr>
              <a:t>Anishinabewaki</a:t>
            </a:r>
            <a:r>
              <a:rPr lang="fr-FR" sz="1800" dirty="0">
                <a:solidFill>
                  <a:srgbClr val="FFFFFF"/>
                </a:solidFill>
                <a:effectLst/>
                <a:latin typeface="-apple-system"/>
              </a:rPr>
              <a:t>, </a:t>
            </a:r>
            <a:r>
              <a:rPr lang="fr-FR" sz="1800" dirty="0" err="1">
                <a:solidFill>
                  <a:srgbClr val="FFFFFF"/>
                </a:solidFill>
                <a:effectLst/>
                <a:latin typeface="-apple-system"/>
              </a:rPr>
              <a:t>Attiwonderonk</a:t>
            </a:r>
            <a:r>
              <a:rPr lang="fr-FR" sz="1800" dirty="0">
                <a:solidFill>
                  <a:srgbClr val="FFFFFF"/>
                </a:solidFill>
                <a:effectLst/>
                <a:latin typeface="-apple-system"/>
              </a:rPr>
              <a:t>, </a:t>
            </a:r>
            <a:r>
              <a:rPr lang="fr-FR" sz="1800" dirty="0" err="1">
                <a:solidFill>
                  <a:srgbClr val="FFFFFF"/>
                </a:solidFill>
                <a:effectLst/>
                <a:latin typeface="-apple-system"/>
              </a:rPr>
              <a:t>Myaamia</a:t>
            </a:r>
            <a:r>
              <a:rPr lang="fr-FR" sz="1800" dirty="0">
                <a:solidFill>
                  <a:srgbClr val="FFFFFF"/>
                </a:solidFill>
                <a:effectLst/>
                <a:latin typeface="-apple-system"/>
              </a:rPr>
              <a:t> et Mississauga. Je vous encourage à réfléchir sur le territoire traditionnel depuis lequel vous vous connectez.</a:t>
            </a:r>
            <a:endParaRPr lang="fr-CA" sz="1200" i="1" u="none" kern="1200" dirty="0">
              <a:solidFill>
                <a:schemeClr val="tx1"/>
              </a:solidFill>
              <a:latin typeface="+mn-lt"/>
              <a:ea typeface="+mn-ea"/>
              <a:cs typeface="+mn-cs"/>
            </a:endParaRPr>
          </a:p>
          <a:p>
            <a:pPr marL="0" indent="0">
              <a:buFont typeface="Arial" panose="020B0604020202020204" pitchFamily="34" charset="0"/>
              <a:buNone/>
            </a:pPr>
            <a:endParaRPr lang="fr-CA" noProof="0" dirty="0"/>
          </a:p>
          <a:p>
            <a:pPr marL="0" indent="0">
              <a:buFont typeface="Arial" panose="020B0604020202020204" pitchFamily="34" charset="0"/>
              <a:buNone/>
            </a:pPr>
            <a:r>
              <a:rPr lang="fr-CA" noProof="0" dirty="0"/>
              <a:t>Quelques </a:t>
            </a:r>
            <a:r>
              <a:rPr lang="fr-FR" noProof="0" dirty="0"/>
              <a:t>rappels amicaux et entretien ménager</a:t>
            </a:r>
            <a:endParaRPr lang="fr-CA" noProof="0"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Les caméras Web sont les bienvenues. Just SVP abstenez-vous de manger pendant que votre caméra Web est allumée.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noProof="0" dirty="0"/>
              <a:t>N’oubliez pas de vous déconnecter du RPV (ou « VPN ») pour que la transmission soit meilleure.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FR" u="none" noProof="0" dirty="0"/>
              <a:t>La session est enregistrée, en restant dans cette session il est entendu que nous avons votre consentement à l'enregistrement, cela aide ceux qui ne peuvent pas s'y rendre</a:t>
            </a:r>
            <a:r>
              <a:rPr lang="fr-CA" u="none" noProof="0" dirty="0"/>
              <a:t>.</a:t>
            </a:r>
          </a:p>
          <a:p>
            <a:pPr marL="628650" lvl="1" indent="-171450">
              <a:buFont typeface="Arial" panose="020B0604020202020204" pitchFamily="34" charset="0"/>
              <a:buChar char="•"/>
            </a:pPr>
            <a:r>
              <a:rPr lang="fr-CA" u="none" noProof="0" dirty="0"/>
              <a:t>(Soyez assuré(e) que, si quelque chose de nature délicate est enregistré, à la demande des personnes intéressées, l’enregistrement fera l’objet d’un montage avant la diffusion.)</a:t>
            </a:r>
          </a:p>
          <a:p>
            <a:pPr marL="0" marR="0" indent="0" algn="l" defTabSz="914400" rtl="0" eaLnBrk="1" fontAlgn="auto" latinLnBrk="0" hangingPunct="1">
              <a:lnSpc>
                <a:spcPct val="100000"/>
              </a:lnSpc>
              <a:spcBef>
                <a:spcPct val="0"/>
              </a:spcBef>
              <a:spcAft>
                <a:spcPct val="0"/>
              </a:spcAft>
              <a:buClrTx/>
              <a:buSzTx/>
              <a:buFontTx/>
              <a:buNone/>
              <a:defRPr/>
            </a:pPr>
            <a:endParaRPr lang="fr-CA" sz="1200" u="non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ct val="0"/>
              </a:spcAft>
              <a:buClrTx/>
              <a:buSzTx/>
              <a:buFontTx/>
              <a:buNone/>
              <a:defRPr/>
            </a:pPr>
            <a:r>
              <a:rPr lang="fr-CA" u="none" dirty="0"/>
              <a:t>Comme pour toute séance du gouvernement du Canada, n’hésitez pas à utiliser la langue de votre choix pour poser des questions ou participer à la discussion. La séance d’aujourd’hui sera principalement dirigée en français. </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t>((Dites ce qui suit en anglais : ))</a:t>
            </a:r>
          </a:p>
          <a:p>
            <a:r>
              <a:rPr lang="en-US" u="none" dirty="0"/>
              <a:t>“As with other Government of Canada sessions, please feel free to use the language of your choice to ask questions or participate in the discussion. This program will be given mainly in French“</a:t>
            </a:r>
            <a:endParaRPr lang="fr-CA" dirty="0"/>
          </a:p>
          <a:p>
            <a:endParaRPr lang="fr-CA" dirty="0"/>
          </a:p>
          <a:p>
            <a:r>
              <a:rPr lang="fr-FR" dirty="0"/>
              <a:t>Je vous souhaite la bienvenue à cette séance d'information sur le </a:t>
            </a:r>
            <a:r>
              <a:rPr lang="fr-FR" sz="1200" u="none" dirty="0"/>
              <a:t>programme de « Développement du leadership de changement en pleine-conscience »</a:t>
            </a:r>
            <a:endParaRPr lang="fr-CA" dirty="0"/>
          </a:p>
          <a:p>
            <a:pPr marL="0" lvl="0" indent="0">
              <a:spcAft>
                <a:spcPts val="600"/>
              </a:spcAft>
              <a:buFont typeface="Arial" panose="020B0604020202020204" pitchFamily="34" charset="0"/>
              <a:buNone/>
            </a:pPr>
            <a:endParaRPr lang="fr-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3514182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1924354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7500" lnSpcReduction="20000"/>
          </a:bodyPr>
          <a:lstStyle/>
          <a:p>
            <a:r>
              <a:rPr lang="fr-CA" sz="1400" i="0" dirty="0"/>
              <a:t>(Olivia)</a:t>
            </a:r>
          </a:p>
          <a:p>
            <a:pPr lvl="0"/>
            <a:r>
              <a:rPr lang="fr-CA" sz="1400" u="none" kern="1200" dirty="0">
                <a:solidFill>
                  <a:schemeClr val="tx1"/>
                </a:solidFill>
                <a:latin typeface="Arial" charset="0"/>
                <a:ea typeface="+mn-ea"/>
                <a:cs typeface="+mn-cs"/>
              </a:rPr>
              <a:t>Les participants ont rempli un questionnaire d’autoévaluation au moment de l’inscription au programme et de nouveau trois mois après le programme de huit semaines. Nous avons compilé les données pour évaluer les résultats et les répercussions du </a:t>
            </a:r>
            <a:r>
              <a:rPr lang="fr-FR" sz="1400" u="none" kern="1200" dirty="0">
                <a:solidFill>
                  <a:srgbClr val="0070C0"/>
                </a:solidFill>
                <a:latin typeface="+mn-lt"/>
                <a:ea typeface="+mn-ea"/>
                <a:cs typeface="+mn-cs"/>
              </a:rPr>
              <a:t>p</a:t>
            </a:r>
            <a:r>
              <a:rPr lang="fr-FR" sz="1400" dirty="0">
                <a:solidFill>
                  <a:srgbClr val="0070C0"/>
                </a:solidFill>
                <a:latin typeface="+mn-lt"/>
              </a:rPr>
              <a:t>rogramme du Développement du leadership de changement en pleine-conscience </a:t>
            </a:r>
            <a:r>
              <a:rPr lang="fr-CA" sz="1400" u="none" kern="1200" dirty="0">
                <a:solidFill>
                  <a:schemeClr val="tx1"/>
                </a:solidFill>
                <a:latin typeface="Arial" charset="0"/>
                <a:ea typeface="+mn-ea"/>
                <a:cs typeface="+mn-cs"/>
              </a:rPr>
              <a:t>.</a:t>
            </a:r>
            <a:r>
              <a:rPr lang="fr-CA" sz="1400" kern="120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Les colonnes bleues présentent les résultats des questionnaires d’autoévaluation remplis au moment de l’inscription.</a:t>
            </a:r>
            <a:r>
              <a:rPr lang="fr-CA" sz="1400" kern="1200" noProof="0" dirty="0">
                <a:solidFill>
                  <a:schemeClr val="tx1"/>
                </a:solidFill>
                <a:latin typeface="Arial" charset="0"/>
                <a:ea typeface="+mn-ea"/>
                <a:cs typeface="+mn-cs"/>
              </a:rPr>
              <a:t> </a:t>
            </a:r>
            <a:endParaRPr lang="fr-CA" sz="1400" kern="1200" noProof="0" dirty="0">
              <a:solidFill>
                <a:schemeClr val="tx1"/>
              </a:solidFill>
              <a:effectLst/>
              <a:latin typeface="Arial" charset="0"/>
              <a:ea typeface="+mn-ea"/>
              <a:cs typeface="+mn-cs"/>
            </a:endParaRPr>
          </a:p>
          <a:p>
            <a:pPr lvl="0"/>
            <a:r>
              <a:rPr lang="fr-CA" sz="1400" u="none" kern="1200" noProof="0" dirty="0">
                <a:solidFill>
                  <a:schemeClr val="tx1"/>
                </a:solidFill>
                <a:latin typeface="Arial" charset="0"/>
                <a:ea typeface="+mn-ea"/>
                <a:cs typeface="+mn-cs"/>
              </a:rPr>
              <a:t>(cliquez)</a:t>
            </a:r>
          </a:p>
          <a:p>
            <a:pPr lvl="0"/>
            <a:r>
              <a:rPr lang="fr-CA" sz="1400" u="none" kern="1200" noProof="0" dirty="0">
                <a:solidFill>
                  <a:schemeClr val="tx1"/>
                </a:solidFill>
                <a:latin typeface="Arial" charset="0"/>
                <a:ea typeface="+mn-ea"/>
                <a:cs typeface="+mn-cs"/>
              </a:rPr>
              <a:t>Les colonnes vertes présentent les résultats de l’évaluation finale. Les différences entre les colonnes montrent des changements de comportement.</a:t>
            </a:r>
          </a:p>
          <a:p>
            <a:pPr lvl="0"/>
            <a:endParaRPr lang="fr-CA" sz="1400" kern="1200" noProof="0" dirty="0">
              <a:solidFill>
                <a:schemeClr val="tx1"/>
              </a:solidFill>
              <a:effectLst/>
              <a:latin typeface="Arial" charset="0"/>
              <a:ea typeface="+mn-ea"/>
              <a:cs typeface="+mn-cs"/>
            </a:endParaRPr>
          </a:p>
          <a:p>
            <a:pPr lvl="0"/>
            <a:r>
              <a:rPr lang="fr-CA" sz="1400" u="none" dirty="0"/>
              <a:t>Au total, 68 participants ont terminé le programme de huit semaines. Nous avons reçu 56 évaluations finales. Voici les principales constatations par catégorie :</a:t>
            </a:r>
            <a:endParaRPr lang="fr-CA" sz="1400" kern="1200" noProof="0" dirty="0">
              <a:solidFill>
                <a:schemeClr val="tx1"/>
              </a:solidFill>
              <a:effectLst/>
              <a:latin typeface="Arial" charset="0"/>
              <a:ea typeface="+mn-ea"/>
              <a:cs typeface="+mn-cs"/>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près de 20 % des répondants ont augmenté leur engagement : ils sont plus en mesure d’être pleinement présents et attentifs lors des réunions, des conférences téléphoniques et des présentations;</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25 % des répondants ont dit avoir constaté qu’ils prenaient des décisions de manière plus éclairée : ils sont plus en mesure de prendre du temps la plupart des jours pour éliminer certaines tâches ou réunions dont la productivité est limitée;</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22 % des répondants ont observé une amélioration dans la gestion des risques liés au comportement : ils ont dit avoir une meilleure présence au moment d’accomplir des tâches, plutôt que de penser à autre chose à ces moments-là;</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sz="1400" u="none" kern="1200" noProof="0" dirty="0">
                <a:solidFill>
                  <a:schemeClr val="tx1"/>
                </a:solidFill>
                <a:latin typeface="Arial" charset="0"/>
                <a:ea typeface="+mn-ea"/>
                <a:cs typeface="+mn-cs"/>
              </a:rPr>
              <a:t>(cliquez)</a:t>
            </a:r>
            <a:br>
              <a:rPr lang="fr-CA" sz="1400" u="none" kern="1200" noProof="0" dirty="0">
                <a:solidFill>
                  <a:schemeClr val="tx1"/>
                </a:solidFill>
                <a:latin typeface="Arial" charset="0"/>
                <a:ea typeface="+mn-ea"/>
                <a:cs typeface="+mn-cs"/>
              </a:rPr>
            </a:br>
            <a:r>
              <a:rPr lang="fr-CA" sz="1400" u="none" kern="1200" dirty="0">
                <a:solidFill>
                  <a:schemeClr val="tx1"/>
                </a:solidFill>
                <a:latin typeface="Arial" charset="0"/>
                <a:ea typeface="+mn-ea"/>
                <a:cs typeface="+mn-cs"/>
              </a:rPr>
              <a:t>un peu plus de 19 % des répondants ont remarqué un bien-être accru : ils sentent qu’ils sont plus en mesure d’être eux-mêmes dans le milieu de travail (virtuel).</a:t>
            </a:r>
            <a:endParaRPr lang="fr-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fr-CA" sz="1400" noProof="0" dirty="0"/>
          </a:p>
          <a:p>
            <a:pPr marL="285750" lvl="0" indent="-285750">
              <a:buFont typeface="Arial" panose="020B0604020202020204" pitchFamily="34" charset="0"/>
              <a:buChar char="•"/>
            </a:pPr>
            <a:r>
              <a:rPr lang="fr-CA" sz="1400" u="none" noProof="0" dirty="0"/>
              <a:t>(Veuillez noter que pour le programme de 2022, nous avons ajouté la catégorie « Résilience » dans le questionnaire d’autoévaluation.)</a:t>
            </a:r>
          </a:p>
          <a:p>
            <a:pPr lvl="0"/>
            <a:endParaRPr lang="fr-CA" sz="1400" noProof="0" dirty="0"/>
          </a:p>
          <a:p>
            <a:pPr lvl="0"/>
            <a:r>
              <a:rPr lang="fr-CA" sz="1400" u="none" noProof="0" dirty="0"/>
              <a:t>Les participants nous ont dit que le programme leur a donné un sentiment accru de bien-être ainsi que les outils et les pratiques nécessaires pour en tenir compte dans leurs équipes, et ce, afin de favoriser le bien-être des employés.</a:t>
            </a:r>
            <a:r>
              <a:rPr lang="fr-CA" sz="1400" noProof="0" dirty="0"/>
              <a:t> </a:t>
            </a:r>
          </a:p>
          <a:p>
            <a:pPr lvl="0"/>
            <a:endParaRPr lang="fr-CA" sz="1400" noProof="0" dirty="0"/>
          </a:p>
          <a:p>
            <a:pPr lvl="0"/>
            <a:endParaRPr lang="fr-CA" sz="1400" noProof="0" dirty="0"/>
          </a:p>
          <a:p>
            <a:pPr lvl="0"/>
            <a:endParaRPr lang="fr-CA" sz="140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11</a:t>
            </a:fld>
            <a:endParaRPr lang="fr-CA" dirty="0"/>
          </a:p>
        </p:txBody>
      </p:sp>
    </p:spTree>
    <p:extLst>
      <p:ext uri="{BB962C8B-B14F-4D97-AF65-F5344CB8AC3E}">
        <p14:creationId xmlns:p14="http://schemas.microsoft.com/office/powerpoint/2010/main" val="1112445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12</a:t>
            </a:fld>
            <a:endParaRPr lang="en-CA"/>
          </a:p>
        </p:txBody>
      </p:sp>
    </p:spTree>
    <p:extLst>
      <p:ext uri="{BB962C8B-B14F-4D97-AF65-F5344CB8AC3E}">
        <p14:creationId xmlns:p14="http://schemas.microsoft.com/office/powerpoint/2010/main" val="3009921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t>13</a:t>
            </a:fld>
            <a:endParaRPr lang="en-US" dirty="0"/>
          </a:p>
        </p:txBody>
      </p:sp>
    </p:spTree>
    <p:extLst>
      <p:ext uri="{BB962C8B-B14F-4D97-AF65-F5344CB8AC3E}">
        <p14:creationId xmlns:p14="http://schemas.microsoft.com/office/powerpoint/2010/main" val="3593348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0000" lnSpcReduction="20000"/>
          </a:bodyPr>
          <a:lstStyle/>
          <a:p>
            <a:pPr defTabSz="933126">
              <a:defRPr/>
            </a:pPr>
            <a:r>
              <a:rPr lang="fr-CA" dirty="0"/>
              <a:t>:</a:t>
            </a:r>
          </a:p>
          <a:p>
            <a:r>
              <a:rPr lang="fr-CA" u="none" dirty="0"/>
              <a:t>Essayons de faire un autre exercice de pleine conscience…</a:t>
            </a:r>
          </a:p>
          <a:p>
            <a:r>
              <a:rPr lang="fr-CA" sz="1200" u="none" dirty="0"/>
              <a:t>Comme pour le premier exercice, 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36200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fr-CA" u="none" dirty="0" smtClean="0"/>
              <a:t>To the </a:t>
            </a:r>
            <a:r>
              <a:rPr lang="fr-CA" u="none" dirty="0" err="1" smtClean="0"/>
              <a:t>left</a:t>
            </a:r>
            <a:r>
              <a:rPr lang="fr-CA" u="none" dirty="0" smtClean="0"/>
              <a:t>: </a:t>
            </a:r>
            <a:r>
              <a:rPr lang="fr-CA" dirty="0" err="1" smtClean="0"/>
              <a:t>From</a:t>
            </a:r>
            <a:r>
              <a:rPr lang="fr-CA" dirty="0" smtClean="0"/>
              <a:t> the french </a:t>
            </a:r>
            <a:r>
              <a:rPr lang="fr-CA" dirty="0" err="1" smtClean="0"/>
              <a:t>offering</a:t>
            </a:r>
            <a:r>
              <a:rPr lang="fr-CA" dirty="0" smtClean="0"/>
              <a:t> 2022.</a:t>
            </a:r>
            <a:endParaRPr lang="en-CA"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endParaRPr lang="fr-CA" u="none"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defRPr/>
            </a:pPr>
            <a:r>
              <a:rPr lang="fr-CA" u="none" dirty="0" smtClean="0"/>
              <a:t>À </a:t>
            </a:r>
            <a:r>
              <a:rPr lang="fr-CA" u="none" dirty="0"/>
              <a:t>droite, vous pouvez voir les réponses des participants, lorsqu’il leur a été demandé de répondre en un mot à la question suivante : « Quelle est la compétence que vous avez le plus améliorée durant le programme de DLCP? »</a:t>
            </a:r>
          </a:p>
          <a:p>
            <a:pPr marL="0" marR="0" lvl="0" indent="0" algn="l" defTabSz="914400" rtl="0" eaLnBrk="0" fontAlgn="base" latinLnBrk="0" hangingPunct="0">
              <a:lnSpc>
                <a:spcPct val="100000"/>
              </a:lnSpc>
              <a:spcBef>
                <a:spcPct val="30000"/>
              </a:spcBef>
              <a:spcAft>
                <a:spcPct val="0"/>
              </a:spcAft>
              <a:buClrTx/>
              <a:buSzTx/>
              <a:buFontTx/>
              <a:buNone/>
              <a:defRPr/>
            </a:pPr>
            <a:endParaRPr lang="fr-CA" dirty="0"/>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i="0" u="none" kern="1200" dirty="0">
                <a:solidFill>
                  <a:schemeClr val="tx1"/>
                </a:solidFill>
                <a:latin typeface="Arial" charset="0"/>
                <a:ea typeface="+mn-ea"/>
                <a:cs typeface="+mn-cs"/>
              </a:rPr>
              <a:t>Les participants disent aussi que, à la suite des pratiques apprises dans le cadre du programme, ils se sentent plus ancrés et mentalement présents dans leur travail.</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La surprise pour de nombreux participants est le changement positif en ce qui concerne leur présence émotionnelle et leur rapprochement significatif, tant au travail qu’au domicile.</a:t>
            </a:r>
            <a:r>
              <a:rPr lang="fr-CA" sz="1200" b="0" i="0" kern="1200" dirty="0">
                <a:solidFill>
                  <a:schemeClr val="tx1"/>
                </a:solidFill>
                <a:latin typeface="Arial" charset="0"/>
                <a:ea typeface="+mn-ea"/>
                <a:cs typeface="+mn-cs"/>
              </a:rPr>
              <a:t> </a:t>
            </a:r>
            <a:r>
              <a:rPr lang="fr-CA" sz="1200" b="0" i="0" u="none" kern="1200" dirty="0">
                <a:solidFill>
                  <a:schemeClr val="tx1"/>
                </a:solidFill>
                <a:latin typeface="Arial" charset="0"/>
                <a:ea typeface="+mn-ea"/>
                <a:cs typeface="+mn-cs"/>
              </a:rPr>
              <a:t>Il s’agit de compétences essentielles à la croissance de toute personne.</a:t>
            </a: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b="0" i="0" kern="1200" dirty="0">
              <a:solidFill>
                <a:schemeClr val="tx1"/>
              </a:solidFill>
              <a:effectLst/>
              <a:latin typeface="Arial" charset="0"/>
              <a:ea typeface="+mn-ea"/>
              <a:cs typeface="+mn-cs"/>
            </a:endParaRPr>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15</a:t>
            </a:fld>
            <a:endParaRPr lang="fr-CA" dirty="0"/>
          </a:p>
        </p:txBody>
      </p:sp>
    </p:spTree>
    <p:extLst>
      <p:ext uri="{BB962C8B-B14F-4D97-AF65-F5344CB8AC3E}">
        <p14:creationId xmlns:p14="http://schemas.microsoft.com/office/powerpoint/2010/main" val="262629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fr-CA" sz="1200" kern="1200" noProof="0" dirty="0">
                <a:solidFill>
                  <a:schemeClr val="tx1"/>
                </a:solidFill>
                <a:effectLst/>
                <a:latin typeface="Arial" charset="0"/>
                <a:ea typeface="+mn-ea"/>
                <a:cs typeface="+mn-cs"/>
              </a:rPr>
              <a:t>:</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De cet ensemble de témoignages, je me permets d’en lire un en entier…</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noProof="0" dirty="0">
                <a:solidFill>
                  <a:schemeClr val="tx1"/>
                </a:solidFill>
                <a:latin typeface="Arial" charset="0"/>
                <a:ea typeface="+mn-ea"/>
                <a:cs typeface="+mn-cs"/>
              </a:rPr>
              <a:t>« ...en quelque sorte, l’effort que vous consacrez afin de trouver en vous-même le remède, pour vous-même et pour les autres, est un engagement dont je suis reconnaissant d’être le témoin en tant que participant occasionnel à ce programme... toutes les démarches de ce type qui visent à ouvrir la conscience, le cœur et l’esprit au monde plus vaste qui nous entoure, qu’elles soient spirituelles ou physiques, sont un investissement très précieux, et je vous félicite de l’investissement que vous venez de faire. »</a:t>
            </a:r>
            <a:r>
              <a:rPr lang="fr-CA" sz="1200" kern="1200" noProof="0" dirty="0">
                <a:solidFill>
                  <a:schemeClr val="tx1"/>
                </a:solidFill>
                <a:latin typeface="Arial" charset="0"/>
                <a:ea typeface="+mn-ea"/>
                <a:cs typeface="+mn-cs"/>
              </a:rPr>
              <a:t> – l’</a:t>
            </a:r>
            <a:r>
              <a:rPr lang="fr-CA" sz="1200" u="none" kern="1200" noProof="0" dirty="0">
                <a:solidFill>
                  <a:schemeClr val="tx1"/>
                </a:solidFill>
                <a:latin typeface="Arial" charset="0"/>
                <a:ea typeface="+mn-ea"/>
                <a:cs typeface="+mn-cs"/>
              </a:rPr>
              <a:t>Aîné Malcom Saulis, huitième séance, 5456</a:t>
            </a:r>
          </a:p>
          <a:p>
            <a:pPr lvl="0"/>
            <a:endParaRPr lang="fr-CA" noProof="0"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16</a:t>
            </a:fld>
            <a:endParaRPr lang="fr-CA" dirty="0"/>
          </a:p>
        </p:txBody>
      </p:sp>
    </p:spTree>
    <p:extLst>
      <p:ext uri="{BB962C8B-B14F-4D97-AF65-F5344CB8AC3E}">
        <p14:creationId xmlns:p14="http://schemas.microsoft.com/office/powerpoint/2010/main" val="4258708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i="0" dirty="0"/>
              <a:t>(Olivia)</a:t>
            </a:r>
          </a:p>
          <a:p>
            <a:pPr marL="0" marR="0" lvl="0" indent="0" algn="l" defTabSz="914400" rtl="0" eaLnBrk="0" fontAlgn="base" latinLnBrk="0" hangingPunct="0">
              <a:lnSpc>
                <a:spcPct val="100000"/>
              </a:lnSpc>
              <a:spcBef>
                <a:spcPct val="30000"/>
              </a:spcBef>
              <a:spcAft>
                <a:spcPct val="0"/>
              </a:spcAft>
              <a:buClrTx/>
              <a:buSzTx/>
              <a:buFontTx/>
              <a:buNone/>
              <a:defRPr/>
            </a:pPr>
            <a:r>
              <a:rPr lang="fr-CA" sz="1200" b="0" u="none" kern="1200" dirty="0">
                <a:solidFill>
                  <a:schemeClr val="tx1"/>
                </a:solidFill>
                <a:latin typeface="Arial" charset="0"/>
                <a:ea typeface="+mn-ea"/>
                <a:cs typeface="+mn-cs"/>
              </a:rPr>
              <a:t>Les séances et les activités à faire à la maison exigent un investissement assez important de la part des participants. Deux éléments qui seront essentiels pour assurer le succès continu du programme </a:t>
            </a:r>
            <a:r>
              <a:rPr lang="fr-CA" sz="1200" b="0" u="none" kern="1200" dirty="0" smtClean="0">
                <a:solidFill>
                  <a:schemeClr val="tx1"/>
                </a:solidFill>
                <a:latin typeface="Arial" charset="0"/>
                <a:ea typeface="+mn-ea"/>
                <a:cs typeface="+mn-cs"/>
              </a:rPr>
              <a:t>sont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smtClean="0">
                <a:solidFill>
                  <a:schemeClr val="tx1"/>
                </a:solidFill>
                <a:latin typeface="Arial" charset="0"/>
                <a:ea typeface="+mn-ea"/>
                <a:cs typeface="+mn-cs"/>
              </a:rPr>
              <a:t>Le maintien comme </a:t>
            </a:r>
            <a:r>
              <a:rPr lang="fr-CA" sz="12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de base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smtClean="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maintien de la participation volontaire </a:t>
            </a:r>
            <a:r>
              <a:rPr lang="fr-CA" sz="1200" b="0" u="none" kern="1200" dirty="0">
                <a:solidFill>
                  <a:schemeClr val="tx1"/>
                </a:solidFill>
                <a:latin typeface="Arial" charset="0"/>
                <a:ea typeface="+mn-ea"/>
                <a:cs typeface="+mn-cs"/>
              </a:rPr>
              <a:t>et </a:t>
            </a:r>
            <a:endParaRPr lang="fr-CA" sz="1200" b="0" u="none" kern="1200" dirty="0" smtClean="0">
              <a:solidFill>
                <a:schemeClr val="tx1"/>
              </a:solidFill>
              <a:latin typeface="Arial" charset="0"/>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defRPr/>
            </a:pPr>
            <a:r>
              <a:rPr lang="fr-CA" sz="1200" b="0" u="none" kern="1200" dirty="0" smtClean="0">
                <a:solidFill>
                  <a:schemeClr val="tx1"/>
                </a:solidFill>
                <a:latin typeface="Arial" charset="0"/>
                <a:ea typeface="+mn-ea"/>
                <a:cs typeface="+mn-cs"/>
              </a:rPr>
              <a:t>Le </a:t>
            </a:r>
            <a:r>
              <a:rPr lang="fr-CA" sz="1200" b="1" u="none" kern="1200" dirty="0">
                <a:solidFill>
                  <a:schemeClr val="tx1"/>
                </a:solidFill>
                <a:latin typeface="Arial" charset="0"/>
                <a:ea typeface="+mn-ea"/>
                <a:cs typeface="+mn-cs"/>
              </a:rPr>
              <a:t>soutien de la direction</a:t>
            </a:r>
            <a:r>
              <a:rPr lang="fr-CA" sz="1200" b="0" u="none" kern="1200" dirty="0">
                <a:solidFill>
                  <a:schemeClr val="tx1"/>
                </a:solidFill>
                <a:latin typeface="Arial" charset="0"/>
                <a:ea typeface="+mn-ea"/>
                <a:cs typeface="+mn-cs"/>
              </a:rPr>
              <a:t>.</a:t>
            </a:r>
            <a:endParaRPr lang="fr-CA" sz="1200" b="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endParaRPr lang="fr-CA"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defRPr/>
            </a:pPr>
            <a:r>
              <a:rPr lang="fr-CA" sz="1200" u="none" kern="1200" dirty="0">
                <a:solidFill>
                  <a:schemeClr val="tx1"/>
                </a:solidFill>
                <a:latin typeface="Arial" charset="0"/>
                <a:ea typeface="+mn-ea"/>
                <a:cs typeface="+mn-cs"/>
              </a:rPr>
              <a:t>(Ces </a:t>
            </a:r>
            <a:r>
              <a:rPr lang="fr-CA" sz="1200" u="none" kern="1200" dirty="0" smtClean="0">
                <a:solidFill>
                  <a:schemeClr val="tx1"/>
                </a:solidFill>
                <a:latin typeface="Arial" charset="0"/>
                <a:ea typeface="+mn-ea"/>
                <a:cs typeface="+mn-cs"/>
              </a:rPr>
              <a:t>trois </a:t>
            </a:r>
            <a:r>
              <a:rPr lang="fr-CA" sz="1200" u="none" kern="1200" dirty="0">
                <a:solidFill>
                  <a:schemeClr val="tx1"/>
                </a:solidFill>
                <a:latin typeface="Arial" charset="0"/>
                <a:ea typeface="+mn-ea"/>
                <a:cs typeface="+mn-cs"/>
              </a:rPr>
              <a:t>facteurs de réussite sont mis en évidence durant la promotion du programme. Les employés sont invités à discuter avec leur gestionnaire pour obtenir son soutien.)</a:t>
            </a:r>
            <a:endParaRPr lang="fr-CA" sz="1200" kern="1200" dirty="0">
              <a:solidFill>
                <a:schemeClr val="tx1"/>
              </a:solidFill>
              <a:effectLst/>
              <a:latin typeface="Arial" charset="0"/>
              <a:ea typeface="+mn-ea"/>
              <a:cs typeface="+mn-cs"/>
            </a:endParaRPr>
          </a:p>
          <a:p>
            <a:pPr lvl="0"/>
            <a:endParaRPr lang="fr-CA" dirty="0"/>
          </a:p>
          <a:p>
            <a:pPr lvl="0"/>
            <a:endParaRPr lang="fr-CA" dirty="0"/>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17</a:t>
            </a:fld>
            <a:endParaRPr lang="fr-CA" dirty="0"/>
          </a:p>
        </p:txBody>
      </p:sp>
    </p:spTree>
    <p:extLst>
      <p:ext uri="{BB962C8B-B14F-4D97-AF65-F5344CB8AC3E}">
        <p14:creationId xmlns:p14="http://schemas.microsoft.com/office/powerpoint/2010/main" val="4090799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fr-CA" i="0" dirty="0"/>
              <a:t>(Olivia)</a:t>
            </a:r>
          </a:p>
          <a:p>
            <a:pPr marL="0" marR="0" lvl="0" indent="0" algn="l" defTabSz="914400" rtl="0" eaLnBrk="1" fontAlgn="auto" latinLnBrk="0" hangingPunct="1">
              <a:lnSpc>
                <a:spcPct val="100000"/>
              </a:lnSpc>
              <a:spcBef>
                <a:spcPct val="0"/>
              </a:spcBef>
              <a:spcAft>
                <a:spcPct val="0"/>
              </a:spcAft>
              <a:buClrTx/>
              <a:buSzTx/>
              <a:buFontTx/>
              <a:buNone/>
              <a:tabLst/>
              <a:defRPr/>
            </a:pPr>
            <a:r>
              <a:rPr lang="fr-CA" sz="1200" dirty="0"/>
              <a:t>((Selon le temps – partage dans le clavardage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u="none" dirty="0">
                <a:hlinkClick r:id="rId3"/>
              </a:rPr>
              <a:t>https://wiki.gccollab.ca/MCLD-DLCP</a:t>
            </a:r>
            <a:endParaRPr lang="fr-CA" u="none"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a:hlinkClick r:id="rId4"/>
              </a:rPr>
              <a:t>https://app.sli.do/event/1QX8qrhR68b9ECEtUW78rN</a:t>
            </a:r>
            <a:r>
              <a:rPr lang="fr-CA" dirty="0"/>
              <a:t> </a:t>
            </a:r>
            <a:r>
              <a:rPr lang="fr-CA" sz="1200" u="none" dirty="0"/>
              <a:t/>
            </a:r>
            <a:br>
              <a:rPr lang="fr-CA" sz="1200" u="none" dirty="0"/>
            </a:br>
            <a:r>
              <a:rPr lang="fr-CA" sz="1200" u="none" dirty="0"/>
              <a:t>Sli.do code: DLCP</a:t>
            </a:r>
            <a:endParaRPr lang="fr-CA" dirty="0"/>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defRPr/>
            </a:pPr>
            <a:r>
              <a:rPr lang="fr-FR" sz="1200" dirty="0"/>
              <a:t>Avant de passer aux questions et réponses, parcourons les pages du programme sur </a:t>
            </a:r>
            <a:r>
              <a:rPr lang="fr-FR" sz="1200" dirty="0" err="1"/>
              <a:t>GCWiki</a:t>
            </a:r>
            <a:r>
              <a:rPr lang="fr-FR" sz="1200" dirty="0"/>
              <a:t> et faisons un bref aperçu, en supposant que tout le monde a vu ces pages</a:t>
            </a:r>
          </a:p>
          <a:p>
            <a:pPr marL="0" marR="0" lvl="0" indent="0" algn="l" defTabSz="914400" rtl="0" eaLnBrk="1" fontAlgn="auto" latinLnBrk="0" hangingPunct="1">
              <a:lnSpc>
                <a:spcPct val="100000"/>
              </a:lnSpc>
              <a:spcBef>
                <a:spcPct val="0"/>
              </a:spcBef>
              <a:spcAft>
                <a:spcPct val="0"/>
              </a:spcAft>
              <a:buClrTx/>
              <a:buSzTx/>
              <a:buFontTx/>
              <a:buNone/>
              <a:defRPr/>
            </a:pPr>
            <a:endParaRPr lang="fr-CA" sz="1200" dirty="0"/>
          </a:p>
          <a:p>
            <a:pPr marL="0" marR="0" lvl="0" indent="0" algn="l" defTabSz="914400" rtl="0" eaLnBrk="1" fontAlgn="auto" latinLnBrk="0" hangingPunct="1">
              <a:lnSpc>
                <a:spcPct val="100000"/>
              </a:lnSpc>
              <a:spcBef>
                <a:spcPct val="0"/>
              </a:spcBef>
              <a:spcAft>
                <a:spcPct val="0"/>
              </a:spcAft>
              <a:buClrTx/>
              <a:buSzTx/>
              <a:buFontTx/>
              <a:buNone/>
              <a:tabLst/>
              <a:defRPr/>
            </a:pPr>
            <a:r>
              <a:rPr lang="fr-CA" u="none" dirty="0">
                <a:hlinkClick r:id="rId3"/>
              </a:rPr>
              <a:t>https://wiki.gccollab.ca/MCLD-DLCP</a:t>
            </a:r>
            <a:r>
              <a:rPr lang="fr-CA" u="none" dirty="0"/>
              <a:t> </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kern="1200" dirty="0">
                <a:solidFill>
                  <a:schemeClr val="tx1"/>
                </a:solidFill>
                <a:effectLst/>
                <a:latin typeface="+mn-lt"/>
                <a:ea typeface="+mn-ea"/>
                <a:cs typeface="+mn-cs"/>
              </a:rPr>
              <a:t>https://wiki.gccollab.ca/Les_details_pour_le_Programme_de_d%C3%A9veloppement_du_leadership_en_changement_de_pleine-conscience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dirty="0"/>
              <a:t>https://wiki.gccollab.ca/Mindful_Change_Leadership_Development_Program_-_FAQ</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hlinkClick r:id="rId5"/>
              </a:rPr>
              <a:t>https://gccollab.ca/groups/profile/7978973/mcld-program-cohort-cop-coi-program-dlpc-cohorte-cdp-et-cdi</a:t>
            </a:r>
            <a:r>
              <a:rPr lang="fr-CA" dirty="0"/>
              <a:t> </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18</a:t>
            </a:fld>
            <a:endParaRPr lang="fr-CA" dirty="0"/>
          </a:p>
        </p:txBody>
      </p:sp>
    </p:spTree>
    <p:extLst>
      <p:ext uri="{BB962C8B-B14F-4D97-AF65-F5344CB8AC3E}">
        <p14:creationId xmlns:p14="http://schemas.microsoft.com/office/powerpoint/2010/main" val="30750918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i="0" dirty="0" smtClean="0"/>
              <a:t>(Olivia)</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smtClean="0"/>
              <a:t>Avant que les gens lèvent la main afin de poser des questions, nous allons réfléchir à certains des commentaires formulés dans l’espace de clavardage.</a:t>
            </a:r>
            <a:r>
              <a:rPr lang="fr-CA" dirty="0" smtClean="0"/>
              <a:t> </a:t>
            </a:r>
            <a:r>
              <a:rPr lang="fr-CA" u="none" dirty="0" smtClean="0"/>
              <a:t>(Mentionner certains des commentaires pour les deux exercices.)</a:t>
            </a:r>
            <a:endParaRPr lang="fr-CA" dirty="0" smtClean="0"/>
          </a:p>
          <a:p>
            <a:pPr lvl="0"/>
            <a:endParaRPr lang="fr-CA" dirty="0" smtClean="0"/>
          </a:p>
          <a:p>
            <a:pPr lvl="0"/>
            <a:r>
              <a:rPr lang="fr-CA" u="none" dirty="0" smtClean="0"/>
              <a:t>Nous allons maintenant passer aux questions. Veuillez observer les règles suivantes :</a:t>
            </a:r>
          </a:p>
          <a:p>
            <a:pPr marL="171450" lvl="0" indent="-171450">
              <a:buFont typeface="Arial" panose="020B0604020202020204" pitchFamily="34" charset="0"/>
              <a:buChar char="•"/>
            </a:pPr>
            <a:r>
              <a:rPr lang="fr-CA" u="none" dirty="0" smtClean="0"/>
              <a:t>une question par personne à la fois;</a:t>
            </a:r>
          </a:p>
          <a:p>
            <a:pPr marL="171450" lvl="0" indent="-171450">
              <a:buFont typeface="Arial" panose="020B0604020202020204" pitchFamily="34" charset="0"/>
              <a:buChar char="•"/>
            </a:pPr>
            <a:r>
              <a:rPr lang="fr-CA" u="none" dirty="0" smtClean="0"/>
              <a:t>une question provenant de l’espace de clavardage;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sz="1200" u="none" dirty="0" smtClean="0"/>
              <a:t>et une autre de Sli.do, pour les personnes qui préfèrent conserver leur anonymat, seront </a:t>
            </a:r>
            <a:r>
              <a:rPr lang="fr-CA" u="none" dirty="0" smtClean="0"/>
              <a:t>choisies par alternance</a:t>
            </a:r>
            <a:r>
              <a:rPr lang="fr-CA" sz="1200" u="none" dirty="0" smtClean="0"/>
              <a:t> </a:t>
            </a:r>
          </a:p>
          <a:p>
            <a:pPr marL="628650" marR="0" lvl="1"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fr-CA" dirty="0" smtClean="0">
                <a:hlinkClick r:id="rId3"/>
              </a:rPr>
              <a:t>https://app.sli.do/event/1QX8qrhR68b9ECEtUW78rN</a:t>
            </a:r>
            <a:r>
              <a:rPr lang="fr-CA" dirty="0" smtClean="0"/>
              <a:t> </a:t>
            </a:r>
            <a:r>
              <a:rPr lang="fr-CA" sz="1200" u="none" dirty="0" smtClean="0"/>
              <a:t/>
            </a:r>
            <a:br>
              <a:rPr lang="fr-CA" sz="1200" u="none" dirty="0" smtClean="0"/>
            </a:br>
            <a:r>
              <a:rPr lang="fr-CA" sz="1200" u="none" dirty="0" smtClean="0"/>
              <a:t>Sli.do code: DLCP</a:t>
            </a:r>
            <a:endParaRPr lang="fr-CA" dirty="0" smtClean="0"/>
          </a:p>
          <a:p>
            <a:pPr marL="171450" lvl="0" indent="-171450">
              <a:buFont typeface="Arial" panose="020B0604020202020204" pitchFamily="34" charset="0"/>
              <a:buChar char="•"/>
            </a:pPr>
            <a:endParaRPr lang="fr-CA" dirty="0" smtClean="0"/>
          </a:p>
          <a:p>
            <a:endParaRPr lang="fr-CA" dirty="0" smtClean="0"/>
          </a:p>
          <a:p>
            <a:r>
              <a:rPr lang="fr-CA" dirty="0" smtClean="0"/>
              <a:t>Merci </a:t>
            </a:r>
            <a:r>
              <a:rPr lang="fr-CA" dirty="0"/>
              <a:t>de avoir participé dans la séance d’aujourd’hui</a:t>
            </a:r>
          </a:p>
        </p:txBody>
      </p:sp>
      <p:sp>
        <p:nvSpPr>
          <p:cNvPr id="4" name="Slide Number Placeholder 3"/>
          <p:cNvSpPr>
            <a:spLocks noGrp="1"/>
          </p:cNvSpPr>
          <p:nvPr>
            <p:ph type="sldNum" sz="quarter" idx="10"/>
          </p:nvPr>
        </p:nvSpPr>
        <p:spPr/>
        <p:txBody>
          <a:bodyPr/>
          <a:lstStyle/>
          <a:p>
            <a:fld id="{C6C9EB95-B0B3-48AB-917D-E5E386E0913A}" type="slidenum">
              <a:rPr lang="fr-CA" smtClean="0"/>
              <a:t>19</a:t>
            </a:fld>
            <a:endParaRPr lang="fr-CA" dirty="0"/>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fr-FR" sz="1200" b="0" dirty="0"/>
              <a:t>(Carmen)</a:t>
            </a:r>
          </a:p>
          <a:p>
            <a:pPr marL="171450" lvl="0" indent="-171450">
              <a:spcAft>
                <a:spcPts val="600"/>
              </a:spcAft>
              <a:buFont typeface="Arial" panose="020B0604020202020204" pitchFamily="34" charset="0"/>
              <a:buChar char="•"/>
            </a:pPr>
            <a:r>
              <a:rPr lang="fr-CA" sz="1200" u="none" dirty="0"/>
              <a:t>Un leadership fort est l’un des moteurs du changement réussi, et les chefs de file qui soutiennent l’aspect humain du changement sont essentiels à la réussite.</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defRPr/>
            </a:pPr>
            <a:r>
              <a:rPr lang="fr-CA" sz="1200" u="none" dirty="0"/>
              <a:t>Ce programme offre et encourage des pratiques de pleine conscience afin d’accroître la conscience de soi et la résilience des participants en outillant les dirigeants qui peuvent favoriser la pleine conscience dans leurs équipes et contribuer au bien-être des employés.</a:t>
            </a:r>
          </a:p>
          <a:p>
            <a:pPr marL="171450" lvl="0" indent="-171450">
              <a:spcAft>
                <a:spcPts val="600"/>
              </a:spcAft>
              <a:buFont typeface="Arial" panose="020B0604020202020204" pitchFamily="34" charset="0"/>
              <a:buChar char="•"/>
            </a:pPr>
            <a:r>
              <a:rPr lang="fr-FR" sz="1200" u="none" dirty="0"/>
              <a:t>Pour ceux qui n'ont pas pu voir l'enregistrement, voici un petit résumé du programme, puis nous passerons au « questions et réponses »</a:t>
            </a:r>
            <a:r>
              <a:rPr lang="fr-CA" sz="1200" u="none" dirty="0"/>
              <a: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fr-CA" dirty="0"/>
          </a:p>
          <a:p>
            <a:pPr marL="171450" lvl="0" indent="-171450">
              <a:spcAft>
                <a:spcPts val="600"/>
              </a:spcAft>
              <a:buFont typeface="Arial" panose="020B0604020202020204" pitchFamily="34" charset="0"/>
              <a:buChar char="•"/>
            </a:pPr>
            <a:endParaRPr lang="fr-CA" sz="1200" u="none" dirty="0"/>
          </a:p>
          <a:p>
            <a:endParaRPr lang="fr-CA" dirty="0"/>
          </a:p>
          <a:p>
            <a:endParaRPr lang="fr-CA" dirty="0"/>
          </a:p>
        </p:txBody>
      </p:sp>
      <p:sp>
        <p:nvSpPr>
          <p:cNvPr id="4" name="Slide Number Placeholder 3"/>
          <p:cNvSpPr>
            <a:spLocks noGrp="1"/>
          </p:cNvSpPr>
          <p:nvPr>
            <p:ph type="sldNum" sz="quarter" idx="5"/>
          </p:nvPr>
        </p:nvSpPr>
        <p:spPr/>
        <p:txBody>
          <a:bodyPr/>
          <a:lstStyle/>
          <a:p>
            <a:fld id="{C6C9EB95-B0B3-48AB-917D-E5E386E0913A}" type="slidenum">
              <a:rPr lang="fr-CA" smtClean="0"/>
              <a:t>2</a:t>
            </a:fld>
            <a:endParaRPr lang="fr-CA" dirty="0"/>
          </a:p>
        </p:txBody>
      </p:sp>
    </p:spTree>
    <p:extLst>
      <p:ext uri="{BB962C8B-B14F-4D97-AF65-F5344CB8AC3E}">
        <p14:creationId xmlns:p14="http://schemas.microsoft.com/office/powerpoint/2010/main" val="27923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dirty="0"/>
              <a:t>(paraphrase de la diapositive)</a:t>
            </a:r>
          </a:p>
          <a:p>
            <a:pPr marL="0" marR="0" lvl="0" indent="0" algn="l" defTabSz="914400" rtl="0" eaLnBrk="1" fontAlgn="auto" latinLnBrk="0" hangingPunct="1">
              <a:lnSpc>
                <a:spcPct val="100000"/>
              </a:lnSpc>
              <a:spcBef>
                <a:spcPct val="0"/>
              </a:spcBef>
              <a:spcAft>
                <a:spcPct val="0"/>
              </a:spcAft>
              <a:buClrTx/>
              <a:buSzTx/>
              <a:buFontTx/>
              <a:buNone/>
              <a:defRPr/>
            </a:pPr>
            <a:endParaRPr lang="fr-CA" u="none"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Veuillez noter vos questions pendant cette présentation, il y aura à la fin de la présentation du temps pour une période de questions, via :</a:t>
            </a:r>
            <a:endParaRPr lang="fr-CA" dirty="0"/>
          </a:p>
          <a:p>
            <a:pPr marL="171450" lvl="0" indent="-171450">
              <a:spcAft>
                <a:spcPts val="600"/>
              </a:spcAft>
              <a:buFont typeface="Arial" panose="020B0604020202020204" pitchFamily="34" charset="0"/>
              <a:buChar char="•"/>
            </a:pPr>
            <a:r>
              <a:rPr lang="fr-CA" sz="1200" u="none" dirty="0"/>
              <a:t>Lever la main </a:t>
            </a:r>
          </a:p>
          <a:p>
            <a:pPr marL="171450" lvl="0" indent="-171450">
              <a:spcAft>
                <a:spcPts val="600"/>
              </a:spcAft>
              <a:buFont typeface="Arial" panose="020B0604020202020204" pitchFamily="34" charset="0"/>
              <a:buChar char="•"/>
            </a:pPr>
            <a:r>
              <a:rPr lang="fr-CA" sz="1200" u="none" dirty="0"/>
              <a:t>Commentaires par clavardage</a:t>
            </a:r>
          </a:p>
          <a:p>
            <a:pPr marL="171450" lvl="0" indent="-171450">
              <a:spcAft>
                <a:spcPts val="600"/>
              </a:spcAft>
              <a:buFont typeface="Arial" panose="020B0604020202020204" pitchFamily="34" charset="0"/>
              <a:buChar char="•"/>
            </a:pPr>
            <a:r>
              <a:rPr lang="fr-CA" sz="1200" u="none" dirty="0"/>
              <a:t>Ou de manière anonyme par Sli.do</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fr-CA" dirty="0">
                <a:hlinkClick r:id="rId3"/>
              </a:rPr>
              <a:t>https://app.sli.do/event/1QX8qrhR68b9ECEtUW78rN</a:t>
            </a:r>
            <a:r>
              <a:rPr lang="fr-CA" dirty="0"/>
              <a:t> </a:t>
            </a:r>
            <a:r>
              <a:rPr lang="fr-CA" sz="1200" u="none" dirty="0"/>
              <a:t/>
            </a:r>
            <a:br>
              <a:rPr lang="fr-CA" sz="1200" u="none" dirty="0"/>
            </a:br>
            <a:r>
              <a:rPr lang="fr-CA" sz="1200" u="none" dirty="0"/>
              <a:t>Sli.do code: DLCP</a:t>
            </a: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1153302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Co-sponsored by the </a:t>
            </a:r>
            <a:r>
              <a:rPr lang="en-US" altLang="en-US" sz="2800" dirty="0" smtClean="0">
                <a:ea typeface="Calibri" panose="020F0502020204030204" pitchFamily="34" charset="0"/>
                <a:cs typeface="Times New Roman" panose="02020603050405020304" pitchFamily="18" charset="0"/>
                <a:hlinkClick r:id="rId3"/>
              </a:rPr>
              <a:t>IOCN</a:t>
            </a:r>
            <a:r>
              <a:rPr lang="en-US" altLang="en-US" sz="2800" dirty="0" smtClean="0">
                <a:ea typeface="Calibri" panose="020F0502020204030204" pitchFamily="34" charset="0"/>
                <a:cs typeface="Times New Roman" panose="02020603050405020304" pitchFamily="18" charset="0"/>
              </a:rPr>
              <a:t>, the program</a:t>
            </a:r>
            <a:r>
              <a:rPr lang="en-US" altLang="en-US" sz="2800" baseline="0" dirty="0" smtClean="0">
                <a:ea typeface="Calibri" panose="020F0502020204030204" pitchFamily="34" charset="0"/>
                <a:cs typeface="Times New Roman" panose="02020603050405020304" pitchFamily="18" charset="0"/>
              </a:rPr>
              <a:t> is been on the making since</a:t>
            </a:r>
            <a:r>
              <a:rPr lang="en-US" altLang="en-US" sz="2800" dirty="0" smtClean="0">
                <a:ea typeface="Calibri" panose="020F0502020204030204" pitchFamily="34" charset="0"/>
                <a:cs typeface="Times New Roman" panose="02020603050405020304" pitchFamily="18" charset="0"/>
              </a:rPr>
              <a:t> 2016 </a:t>
            </a:r>
          </a:p>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Open to all via the </a:t>
            </a:r>
            <a:r>
              <a:rPr lang="en-US" altLang="en-US" sz="2800" dirty="0" err="1" smtClean="0">
                <a:ea typeface="Calibri" panose="020F0502020204030204" pitchFamily="34" charset="0"/>
                <a:cs typeface="Times New Roman" panose="02020603050405020304" pitchFamily="18" charset="0"/>
              </a:rPr>
              <a:t>GCTools</a:t>
            </a:r>
            <a:r>
              <a:rPr lang="en-US" altLang="en-US" sz="2800" dirty="0" smtClean="0">
                <a:ea typeface="Calibri" panose="020F0502020204030204" pitchFamily="34" charset="0"/>
                <a:cs typeface="Times New Roman" panose="02020603050405020304" pitchFamily="18" charset="0"/>
              </a:rPr>
              <a:t> platforms</a:t>
            </a:r>
            <a:endParaRPr lang="en-US" altLang="en-US" sz="2800" dirty="0" smtClean="0">
              <a:solidFill>
                <a:schemeClr val="accent1">
                  <a:lumMod val="75000"/>
                </a:schemeClr>
              </a:solidFill>
              <a:ea typeface="Calibri" panose="020F0502020204030204" pitchFamily="34" charset="0"/>
              <a:cs typeface="Times New Roman" panose="02020603050405020304" pitchFamily="18" charset="0"/>
            </a:endParaRPr>
          </a:p>
          <a:p>
            <a:pPr marL="214313" indent="-214313" eaLnBrk="0" fontAlgn="base" hangingPunct="0">
              <a:lnSpc>
                <a:spcPct val="120000"/>
              </a:lnSpc>
              <a:spcBef>
                <a:spcPct val="0"/>
              </a:spcBef>
              <a:spcAft>
                <a:spcPct val="0"/>
              </a:spcAft>
            </a:pPr>
            <a:r>
              <a:rPr lang="en-US" altLang="en-US" sz="2800" dirty="0" smtClean="0">
                <a:ea typeface="Calibri" panose="020F0502020204030204" pitchFamily="34" charset="0"/>
                <a:cs typeface="Times New Roman" panose="02020603050405020304" pitchFamily="18" charset="0"/>
              </a:rPr>
              <a:t>As per</a:t>
            </a:r>
            <a:r>
              <a:rPr lang="en-US" altLang="en-US" sz="2800" baseline="0" dirty="0" smtClean="0">
                <a:ea typeface="Calibri" panose="020F0502020204030204" pitchFamily="34" charset="0"/>
                <a:cs typeface="Times New Roman" panose="02020603050405020304" pitchFamily="18" charset="0"/>
              </a:rPr>
              <a:t> the table, the program has been </a:t>
            </a:r>
            <a:r>
              <a:rPr lang="en-US" altLang="en-US" sz="2800" dirty="0" smtClean="0">
                <a:ea typeface="Calibri" panose="020F0502020204030204" pitchFamily="34" charset="0"/>
                <a:cs typeface="Times New Roman" panose="02020603050405020304" pitchFamily="18" charset="0"/>
              </a:rPr>
              <a:t>Co-delivered by 1, then 2, 8 and 10 co-facilitators.</a:t>
            </a: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English 2022 by 2 facilitators</a:t>
            </a: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French 2022 by 8 facilitators</a:t>
            </a:r>
            <a:endParaRPr lang="en-CA" altLang="en-US" sz="2400" dirty="0" smtClean="0">
              <a:ea typeface="Calibri" panose="020F0502020204030204" pitchFamily="34" charset="0"/>
              <a:cs typeface="Times New Roman" panose="02020603050405020304" pitchFamily="18" charset="0"/>
            </a:endParaRPr>
          </a:p>
          <a:p>
            <a:pPr marL="614363" lvl="1" indent="-214313" eaLnBrk="0" fontAlgn="base" hangingPunct="0">
              <a:lnSpc>
                <a:spcPct val="120000"/>
              </a:lnSpc>
              <a:spcBef>
                <a:spcPct val="0"/>
              </a:spcBef>
              <a:spcAft>
                <a:spcPct val="0"/>
              </a:spcAft>
            </a:pPr>
            <a:r>
              <a:rPr lang="en-US" altLang="en-US" sz="2400" dirty="0" smtClean="0">
                <a:ea typeface="Calibri" panose="020F0502020204030204" pitchFamily="34" charset="0"/>
                <a:cs typeface="Times New Roman" panose="02020603050405020304" pitchFamily="18" charset="0"/>
              </a:rPr>
              <a:t>English 2023 by 10 facilitators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729897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7500" lnSpcReduction="20000"/>
          </a:bodyPr>
          <a:lstStyle/>
          <a:p>
            <a:pPr marL="0" lvl="0" indent="0">
              <a:spcAft>
                <a:spcPts val="600"/>
              </a:spcAft>
              <a:buFont typeface="Arial" panose="020B0604020202020204" pitchFamily="34" charset="0"/>
              <a:buNone/>
            </a:pPr>
            <a:r>
              <a:rPr lang="fr-CA" sz="1200" b="1" dirty="0"/>
              <a:t>Ginette</a:t>
            </a:r>
            <a:r>
              <a:rPr lang="fr-CA" sz="1200" dirty="0"/>
              <a:t>:</a:t>
            </a:r>
          </a:p>
          <a:p>
            <a:pPr marL="0" lvl="0" indent="0">
              <a:spcAft>
                <a:spcPts val="600"/>
              </a:spcAft>
              <a:buFont typeface="Arial" panose="020B0604020202020204" pitchFamily="34" charset="0"/>
              <a:buNone/>
            </a:pPr>
            <a:endParaRPr lang="en-US" dirty="0" smtClean="0"/>
          </a:p>
          <a:p>
            <a:pPr>
              <a:spcBef>
                <a:spcPts val="600"/>
              </a:spcBef>
            </a:pPr>
            <a:r>
              <a:rPr lang="fr-FR" sz="3000" dirty="0" smtClean="0">
                <a:solidFill>
                  <a:schemeClr val="tx1"/>
                </a:solidFill>
              </a:rPr>
              <a:t>Soutenu par des </a:t>
            </a:r>
            <a:r>
              <a:rPr lang="fr-FR" sz="3000" dirty="0" err="1" smtClean="0">
                <a:solidFill>
                  <a:schemeClr val="tx1"/>
                </a:solidFill>
              </a:rPr>
              <a:t>co</a:t>
            </a:r>
            <a:r>
              <a:rPr lang="fr-FR" sz="3000" dirty="0" smtClean="0">
                <a:solidFill>
                  <a:schemeClr val="tx1"/>
                </a:solidFill>
              </a:rPr>
              <a:t>-facilitateurs des Ministères :</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Gouverneure Générale du Canada (GG)</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Parcs Canada (PC),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Service Canada</a:t>
            </a:r>
            <a:r>
              <a:rPr lang="fr-FR" sz="1200" kern="1200" baseline="0" dirty="0" smtClean="0">
                <a:solidFill>
                  <a:schemeClr val="tx1"/>
                </a:solidFill>
                <a:latin typeface="+mn-lt"/>
                <a:ea typeface="+mn-ea"/>
                <a:cs typeface="+mn-cs"/>
              </a:rPr>
              <a:t> (SC)</a:t>
            </a:r>
            <a:endParaRPr lang="fr-FR" sz="1200" kern="1200" dirty="0" smtClean="0">
              <a:solidFill>
                <a:schemeClr val="tx1"/>
              </a:solidFill>
              <a:latin typeface="+mn-lt"/>
              <a:ea typeface="+mn-ea"/>
              <a:cs typeface="+mn-cs"/>
            </a:endParaRP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Centre d’analyse des opérations et déclarations financières du Canada (CANAFE)</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Emploi et Développement social Canada (EDSC)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Services publics et Approvisionnement Canada (SPAC)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Services aux autochtones</a:t>
            </a:r>
            <a:r>
              <a:rPr lang="fr-FR" sz="1200" kern="1200" baseline="0" dirty="0" smtClean="0">
                <a:solidFill>
                  <a:schemeClr val="tx1"/>
                </a:solidFill>
                <a:latin typeface="+mn-lt"/>
                <a:ea typeface="+mn-ea"/>
                <a:cs typeface="+mn-cs"/>
              </a:rPr>
              <a:t> Canada (SAC)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Agence des services frontaliers du Canada (ASFC)</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Secrétariat du Conseil du Trésor du Canada (SCT)</a:t>
            </a:r>
          </a:p>
          <a:p>
            <a:pPr marL="628650" lvl="1" indent="-171450" algn="l" defTabSz="914400" rtl="0" eaLnBrk="1" latinLnBrk="0" hangingPunct="1">
              <a:spcBef>
                <a:spcPts val="600"/>
              </a:spcBef>
              <a:spcAft>
                <a:spcPts val="600"/>
              </a:spcAft>
              <a:buFont typeface="Arial" panose="020B0604020202020204" pitchFamily="34" charset="0"/>
              <a:buChar char="•"/>
            </a:pPr>
            <a:r>
              <a:rPr lang="fr-FR" sz="1200" kern="1200" dirty="0" smtClean="0">
                <a:solidFill>
                  <a:schemeClr val="tx1"/>
                </a:solidFill>
                <a:latin typeface="+mn-lt"/>
                <a:ea typeface="+mn-ea"/>
                <a:cs typeface="+mn-cs"/>
              </a:rPr>
              <a:t>Agence du revenu du Canada  (ARC)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fr-CA" smtClean="0"/>
              <a:t>5</a:t>
            </a:fld>
            <a:endParaRPr lang="fr-CA" dirty="0"/>
          </a:p>
        </p:txBody>
      </p:sp>
    </p:spTree>
    <p:extLst>
      <p:ext uri="{BB962C8B-B14F-4D97-AF65-F5344CB8AC3E}">
        <p14:creationId xmlns:p14="http://schemas.microsoft.com/office/powerpoint/2010/main" val="3907180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altLang="en-US"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graphics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summarizes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number</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registrants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to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various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offerings</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the program,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with</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number</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of people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completing</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completion</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altLang="en-US" baseline="0" dirty="0" err="1"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percentage</a:t>
            </a:r>
            <a:r>
              <a:rPr lang="fr-CA" altLang="en-US" baseline="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n-CA" altLang="en-US" sz="2400" dirty="0" smtClean="0">
              <a:latin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2029463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2500" lnSpcReduction="20000"/>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200" dirty="0"/>
              <a:t>(Ginette)</a:t>
            </a:r>
          </a:p>
          <a:p>
            <a:r>
              <a:rPr lang="fr-CA" u="none" dirty="0"/>
              <a:t>Pour commencer, faisons un exercice de pleine conscience.</a:t>
            </a:r>
          </a:p>
          <a:p>
            <a:r>
              <a:rPr lang="fr-CA" sz="1200" u="none" dirty="0"/>
              <a:t>Si vous n’avez jamais fait l’exercice, profitez de l’occasion de le faire.</a:t>
            </a:r>
          </a:p>
          <a:p>
            <a:r>
              <a:rPr lang="fr-CA" sz="1200" u="none" dirty="0"/>
              <a:t>Asseyez-vous le plus confortablement possible de manière à rester éveillé(e) et attentif ou attentive.</a:t>
            </a:r>
          </a:p>
          <a:p>
            <a:r>
              <a:rPr lang="fr-CA" sz="1200" u="none" dirty="0"/>
              <a:t>Mettez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remarquez-la simplement.</a:t>
            </a:r>
            <a:endParaRPr lang="fr-CA" dirty="0"/>
          </a:p>
          <a:p>
            <a:r>
              <a:rPr lang="fr-CA" u="none" dirty="0"/>
              <a:t>Maintenant, dirigez votre respiration et votre attention vers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visage, vos yeux, votre nez et votre bouche;</a:t>
            </a:r>
            <a:r>
              <a:rPr lang="fr-CA" dirty="0"/>
              <a:t> et, maintenant, vers </a:t>
            </a:r>
            <a:r>
              <a:rPr lang="fr-CA" u="none" dirty="0"/>
              <a:t>votre mâchoire; prenez conscience de…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…votre tête et votre cuir chevelu;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maintenant, dirigez votre respiration et votre attention vers vos épaules; inspirez, expirez et constatez…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…vos bras, vos mains et vos doigts;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chaque fois que votre attention s’éloigne, ramenez-la doucement;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de retour à vos épaules et à votre cou; prenez conscience du…</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…haut de votre dos, puis de votre poitrine;</a:t>
            </a:r>
            <a:endParaRPr lang="fr-CA" dirty="0"/>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du bas de votre dos, puis de votre abdomen;</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dirigez votre respiration vers la taille; inspirez et expirez;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le bas de vos jambes; inspirez et expirez; vers le haut de vos jambes; et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pieds; inspirez et expirez; remarquez ce que vous ressentez;</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r-CA" u="none" dirty="0"/>
              <a:t>vers vos orteils; inspirez et expirez;</a:t>
            </a:r>
          </a:p>
          <a:p>
            <a:pPr marL="171450" lvl="0" indent="-171450">
              <a:buFont typeface="Arial" panose="020B0604020202020204" pitchFamily="34" charset="0"/>
              <a:buChar char="•"/>
            </a:pPr>
            <a:r>
              <a:rPr lang="fr-CA" u="none" dirty="0"/>
              <a:t>restez là pendant quelques secondes; inspirez et expirez;</a:t>
            </a:r>
          </a:p>
          <a:p>
            <a:pPr marL="171450" lvl="0" indent="-171450">
              <a:buFont typeface="Arial" panose="020B0604020202020204" pitchFamily="34" charset="0"/>
              <a:buChar char="•"/>
            </a:pPr>
            <a:r>
              <a:rPr lang="fr-CA" u="none" dirty="0"/>
              <a:t>lorsque vous en avez envie, ouvrez les yeux; l’exercice est terminé.</a:t>
            </a:r>
            <a:endParaRPr lang="fr-CA" dirty="0"/>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7</a:t>
            </a:fld>
            <a:endParaRPr lang="fr-CA" dirty="0"/>
          </a:p>
        </p:txBody>
      </p:sp>
    </p:spTree>
    <p:extLst>
      <p:ext uri="{BB962C8B-B14F-4D97-AF65-F5344CB8AC3E}">
        <p14:creationId xmlns:p14="http://schemas.microsoft.com/office/powerpoint/2010/main" val="68412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(Ginette)</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Lorsque vous réfléchissez à votre travail et que vous essayez de trouver un juste équilibre entre les priorités professionnelles, les relations avec vos collègues et vos clients, ainsi que les responsabilités liées à la vie familiale, qu’est-ce qui vous a le plus frappé en ce qui concerne les compétences clés nécessaires pour assurer cet équilibre?</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Qu’aimeriez-vous améliorer?</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meilleure présence ou d’une plus grande compassion?</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S’agit-il d’une conscience de soi accrue ou d’outils d’autoréflexion?</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Nous croyons que le programme aide à répondre à certaines de ces questions et à parfaire les compétences clés que sont la présence, l’autocompassion, le rapprochement, l’équilibre travail-famille, la conscience de soi et plus encore.</a:t>
            </a:r>
          </a:p>
          <a:p>
            <a:pPr marL="0" lvl="0" indent="0">
              <a:buFont typeface="Symbol" panose="05050102010706020507" pitchFamily="18" charset="2"/>
              <a:buNone/>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(cliquez)</a:t>
            </a: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Des études montrent que les personnes possédant un degré élevé de pleine conscience ont tendance à être plus résilientes.</a:t>
            </a:r>
            <a:r>
              <a:rPr lang="fr-CA" sz="1200" dirty="0">
                <a:solidFill>
                  <a:srgbClr val="7030A0"/>
                </a:solidFill>
                <a:latin typeface="Calibri" panose="020F0502020204030204" pitchFamily="34" charset="0"/>
                <a:ea typeface="Calibri" panose="020F0502020204030204" pitchFamily="34" charset="0"/>
                <a:cs typeface="Times New Roman" panose="02020603050405020304" pitchFamily="18" charset="0"/>
              </a:rPr>
              <a:t> </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Il convient également de noter que la pleine conscience et la résilience sont des compétences importantes pour améliorer le bien-être.</a:t>
            </a:r>
            <a:endParaRPr lang="fr-CA"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En participant au programme, vous augmenterez probablement votre  niveau d’intégrité personnelle et de confiance en vous-même, et donc à l’égard des autres, ce qui vous permettra d’établir un lien authentique avec </a:t>
            </a:r>
            <a:r>
              <a:rPr lang="fr-FR"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le travail que nous effectuons dans l'ensemble du gouvernement du Canada</a:t>
            </a:r>
            <a:r>
              <a:rPr lang="fr-CA" sz="1200" u="none" dirty="0">
                <a:solidFill>
                  <a:srgbClr val="7030A0"/>
                </a:solidFill>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FE284EBD-CBB1-4A99-ABB1-E39FD7904359}" type="slidenum">
              <a:rPr lang="fr-CA" smtClean="0"/>
              <a:t>8</a:t>
            </a:fld>
            <a:endParaRPr lang="fr-CA" dirty="0"/>
          </a:p>
        </p:txBody>
      </p:sp>
    </p:spTree>
    <p:extLst>
      <p:ext uri="{BB962C8B-B14F-4D97-AF65-F5344CB8AC3E}">
        <p14:creationId xmlns:p14="http://schemas.microsoft.com/office/powerpoint/2010/main" val="988823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https://leadershiptribe.com/blog/how-mindfulness-enables-agile-leadership#:~:text=Mindfulness%20helps%20an%20Agile%20leader%20to%20create%20a,each%20other%20in%20times%20of%20change%20and%20stress.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2838744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7E62ADF1-26B7-4236-810D-3BE94D1543A2}"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pic>
        <p:nvPicPr>
          <p:cNvPr id="7" name="Picture 1" descr="850px-IOCN_RICO_logo_RGB_300dpi"/>
          <p:cNvPicPr>
            <a:picLocks noChangeAspect="1" noChangeArrowheads="1"/>
          </p:cNvPicPr>
          <p:nvPr userDrawn="1"/>
        </p:nvPicPr>
        <p:blipFill>
          <a:blip r:embed="rId2"/>
          <a:srcRect/>
          <a:stretch>
            <a:fillRect/>
          </a:stretch>
        </p:blipFill>
        <p:spPr>
          <a:xfrm>
            <a:off x="482635" y="260648"/>
            <a:ext cx="8265829" cy="1069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CAA98092-9CE0-E82C-F7F1-89E314B9053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FD783632-8EEC-23A0-D4D6-72188E5E0D7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1745598A-71EF-9C64-EFB2-0F01CFCCF3FA}"/>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4C166768-3160-EA35-218C-0DE6A67DA51D}"/>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2023-09-15</a:t>
            </a:fld>
            <a:endParaRPr lang="en-CA" noProof="0" dirty="0"/>
          </a:p>
        </p:txBody>
      </p:sp>
      <p:sp>
        <p:nvSpPr>
          <p:cNvPr id="19" name="Footer Placeholder 4">
            <a:extLst>
              <a:ext uri="{FF2B5EF4-FFF2-40B4-BE49-F238E27FC236}">
                <a16:creationId xmlns:a16="http://schemas.microsoft.com/office/drawing/2014/main" id="{372FF5D8-DA60-4930-6265-C43C54E4FE64}"/>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815CC667-B29C-17F8-13A9-0543E7C0E605}"/>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723A436-2E04-00F7-B5A7-E0E186D5047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2023-09-15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2023-09-15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2023-09-15</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t>2023-09-15</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t>2023-09-15</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t>2023-09-15</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t>2023-09-15</a:t>
            </a:fld>
            <a:endParaRPr lang="en-CA" dirty="0"/>
          </a:p>
        </p:txBody>
      </p:sp>
      <p:sp>
        <p:nvSpPr>
          <p:cNvPr id="3" name="Footer Placeholder 2"/>
          <p:cNvSpPr>
            <a:spLocks noGrp="1"/>
          </p:cNvSpPr>
          <p:nvPr>
            <p:ph type="ftr" sz="quarter" idx="11"/>
          </p:nvPr>
        </p:nvSpPr>
        <p:spPr/>
        <p:txBody>
          <a:bodyPr/>
          <a:lstStyle/>
          <a:p>
            <a:endParaRPr lang="en-CA" dirty="0"/>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t>2023-09-15</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50E449A1-3E28-4EED-877C-2235D0A8D14E}" type="slidenum">
              <a:rPr lang="en-CA" smtClean="0"/>
              <a:t>‹#›</a:t>
            </a:fld>
            <a:endParaRPr lang="en-CA" dirty="0"/>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2023-09-15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t>‹#›</a:t>
            </a:fld>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t>2023-09-15</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pic>
        <p:nvPicPr>
          <p:cNvPr id="9" name="Picture 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a:xfrm rot="242689">
            <a:off x="8320093" y="6394593"/>
            <a:ext cx="414615" cy="404664"/>
          </a:xfrm>
          <a:prstGeom prst="rect">
            <a:avLst/>
          </a:prstGeom>
          <a:noFill/>
          <a:ln w="9525">
            <a:noFill/>
            <a:miter lim="800000"/>
          </a:ln>
        </p:spPr>
      </p:pic>
      <p:sp>
        <p:nvSpPr>
          <p:cNvPr id="8" name="Slide Number Placeholder 3"/>
          <p:cNvSpPr txBox="1"/>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t>‹#›</a:t>
            </a:fld>
            <a:endParaRPr lang="en-US" dirty="0"/>
          </a:p>
        </p:txBody>
      </p:sp>
      <p:pic>
        <p:nvPicPr>
          <p:cNvPr id="10" name="Picture 9"/>
          <p:cNvPicPr>
            <a:picLocks noChangeAspect="1"/>
          </p:cNvPicPr>
          <p:nvPr userDrawn="1"/>
        </p:nvPicPr>
        <p:blipFill>
          <a:blip r:embed="rId14">
            <a:clrChange>
              <a:clrFrom>
                <a:srgbClr val="FFFFFF"/>
              </a:clrFrom>
              <a:clrTo>
                <a:srgbClr val="FFFFFF">
                  <a:alpha val="0"/>
                </a:srgbClr>
              </a:clrTo>
            </a:clrChange>
          </a:blip>
          <a:srcRect/>
          <a:stretch>
            <a:fillRect/>
          </a:stretch>
        </p:blipFill>
        <p:spPr>
          <a:xfrm>
            <a:off x="25248" y="6367462"/>
            <a:ext cx="874344" cy="483029"/>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notesSlide" Target="../notesSlides/notesSlide11.xml"/><Relationship Id="rId3" Type="http://schemas.openxmlformats.org/officeDocument/2006/relationships/tags" Target="../tags/tag18.xml"/><Relationship Id="rId21" Type="http://schemas.openxmlformats.org/officeDocument/2006/relationships/image" Target="../media/image30.png"/><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slideLayout" Target="../slideLayouts/slideLayout13.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image" Target="../media/image29.png"/><Relationship Id="rId1" Type="http://schemas.openxmlformats.org/officeDocument/2006/relationships/vmlDrawing" Target="../drawings/vmlDrawing1.v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image" Target="../media/image27.png"/><Relationship Id="rId10" Type="http://schemas.openxmlformats.org/officeDocument/2006/relationships/tags" Target="../tags/tag25.xml"/><Relationship Id="rId19" Type="http://schemas.openxmlformats.org/officeDocument/2006/relationships/image" Target="../media/image28.png"/><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omments" Target="../comments/comment1.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34.xml"/><Relationship Id="rId7" Type="http://schemas.openxmlformats.org/officeDocument/2006/relationships/image" Target="../media/image31.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4.xml"/><Relationship Id="rId5" Type="http://schemas.openxmlformats.org/officeDocument/2006/relationships/slideLayout" Target="../slideLayouts/slideLayout13.xml"/><Relationship Id="rId4" Type="http://schemas.openxmlformats.org/officeDocument/2006/relationships/tags" Target="../tags/tag35.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36.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5.png"/><Relationship Id="rId5" Type="http://schemas.openxmlformats.org/officeDocument/2006/relationships/notesSlide" Target="../notesSlides/notesSlide16.xml"/><Relationship Id="rId4"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2.xml"/><Relationship Id="rId7" Type="http://schemas.openxmlformats.org/officeDocument/2006/relationships/image" Target="../media/image36.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17.xml"/><Relationship Id="rId5" Type="http://schemas.openxmlformats.org/officeDocument/2006/relationships/slideLayout" Target="../slideLayouts/slideLayout13.xml"/><Relationship Id="rId4" Type="http://schemas.openxmlformats.org/officeDocument/2006/relationships/tags" Target="../tags/tag43.xml"/><Relationship Id="rId9"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39.png"/><Relationship Id="rId5" Type="http://schemas.openxmlformats.org/officeDocument/2006/relationships/hyperlink" Target="https://wiki.gccollab.ca/MCLD-DLCP" TargetMode="Externa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4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40.png"/><Relationship Id="rId5" Type="http://schemas.openxmlformats.org/officeDocument/2006/relationships/notesSlide" Target="../notesSlides/notesSlide19.xml"/><Relationship Id="rId4"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pixabay.com/es/informaci%C3%B3n-lapis-escuela-estudio-2866132/" TargetMode="External"/><Relationship Id="rId2" Type="http://schemas.openxmlformats.org/officeDocument/2006/relationships/tags" Target="../tags/tag7.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9.jpg"/><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slideLayout" Target="../slideLayouts/slideLayout17.xml"/><Relationship Id="rId16"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11.jp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1.xml"/><Relationship Id="rId7" Type="http://schemas.openxmlformats.org/officeDocument/2006/relationships/image" Target="../media/image21.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7.xml"/><Relationship Id="rId5" Type="http://schemas.openxmlformats.org/officeDocument/2006/relationships/slideLayout" Target="../slideLayouts/slideLayout13.xml"/><Relationship Id="rId4"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5.xml"/><Relationship Id="rId7" Type="http://schemas.openxmlformats.org/officeDocument/2006/relationships/image" Target="../media/image23.jpe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8.xml"/><Relationship Id="rId5" Type="http://schemas.openxmlformats.org/officeDocument/2006/relationships/slideLayout" Target="../slideLayouts/slideLayout13.xml"/><Relationship Id="rId4"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hyperlink" Target="https://leadershiptribe.com/blog/how-mindfulness-enables-agile-leadership#:~:text=Mindfulness%20helps%20an%20Agile%20leader%20to%20create%20a,each%20other%20in%20times%20of%20change%20and%20stres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0" y="2130425"/>
            <a:ext cx="9036496" cy="2162671"/>
          </a:xfrm>
        </p:spPr>
        <p:txBody>
          <a:bodyPr>
            <a:noAutofit/>
          </a:bodyPr>
          <a:lstStyle/>
          <a:p>
            <a:pPr>
              <a:spcBef>
                <a:spcPts val="600"/>
              </a:spcBef>
            </a:pPr>
            <a:r>
              <a:rPr lang="fr-CA" sz="3600" u="none" dirty="0"/>
              <a:t>Séance </a:t>
            </a:r>
            <a:r>
              <a:rPr lang="fr-CA" sz="3600" dirty="0"/>
              <a:t>de </a:t>
            </a:r>
            <a:r>
              <a:rPr lang="fr-CA" sz="3600" dirty="0" smtClean="0"/>
              <a:t>Information</a:t>
            </a:r>
            <a:r>
              <a:rPr lang="fr-CA" sz="3600" u="none" dirty="0"/>
              <a:t> : </a:t>
            </a:r>
            <a:br>
              <a:rPr lang="fr-CA" sz="3600" u="none" dirty="0"/>
            </a:br>
            <a:r>
              <a:rPr lang="fr-FR" sz="3600" u="none" dirty="0"/>
              <a:t>Programme de développement du leadership de changement en pleine-conscience (DLCP)</a:t>
            </a:r>
            <a:endParaRPr lang="fr-CA" sz="3600" u="none" dirty="0"/>
          </a:p>
        </p:txBody>
      </p:sp>
      <p:sp>
        <p:nvSpPr>
          <p:cNvPr id="3" name="Subtitle 2"/>
          <p:cNvSpPr>
            <a:spLocks noGrp="1"/>
          </p:cNvSpPr>
          <p:nvPr>
            <p:ph type="subTitle" idx="4294967295"/>
            <p:custDataLst>
              <p:tags r:id="rId2"/>
            </p:custDataLst>
          </p:nvPr>
        </p:nvSpPr>
        <p:spPr>
          <a:xfrm>
            <a:off x="1371600" y="4653136"/>
            <a:ext cx="6400800" cy="1944216"/>
          </a:xfrm>
        </p:spPr>
        <p:txBody>
          <a:bodyPr>
            <a:normAutofit/>
          </a:bodyPr>
          <a:lstStyle/>
          <a:p>
            <a:pPr>
              <a:spcBef>
                <a:spcPts val="600"/>
              </a:spcBef>
            </a:pPr>
            <a:endParaRPr lang="fr-CA" sz="2000" dirty="0">
              <a:solidFill>
                <a:schemeClr val="tx1"/>
              </a:solidFill>
            </a:endParaRPr>
          </a:p>
          <a:p>
            <a:pPr marL="0" indent="0" algn="ctr">
              <a:spcBef>
                <a:spcPts val="600"/>
              </a:spcBef>
              <a:buNone/>
            </a:pPr>
            <a:endParaRPr lang="fr-CA" sz="2400" u="none" dirty="0" smtClean="0">
              <a:solidFill>
                <a:schemeClr val="tx1"/>
              </a:solidFill>
            </a:endParaRPr>
          </a:p>
          <a:p>
            <a:pPr marL="0" indent="0" algn="ctr">
              <a:spcBef>
                <a:spcPts val="600"/>
              </a:spcBef>
              <a:buNone/>
            </a:pPr>
            <a:r>
              <a:rPr lang="fr-CA" sz="2400" u="none" dirty="0" smtClean="0">
                <a:solidFill>
                  <a:schemeClr val="tx1"/>
                </a:solidFill>
              </a:rPr>
              <a:t>25 </a:t>
            </a:r>
            <a:r>
              <a:rPr lang="fr-CA" sz="2400" u="none" dirty="0">
                <a:solidFill>
                  <a:schemeClr val="tx1"/>
                </a:solidFill>
              </a:rPr>
              <a:t>septembre </a:t>
            </a:r>
            <a:r>
              <a:rPr lang="fr-CA" sz="2400" u="none" dirty="0" smtClean="0">
                <a:solidFill>
                  <a:schemeClr val="tx1"/>
                </a:solidFill>
              </a:rPr>
              <a:t>2023</a:t>
            </a:r>
            <a:endParaRPr lang="fr-CA" sz="2400" u="none" dirty="0">
              <a:solidFill>
                <a:schemeClr val="tx1"/>
              </a:solidFill>
            </a:endParaRPr>
          </a:p>
        </p:txBody>
      </p:sp>
    </p:spTree>
    <p:extLst>
      <p:ext uri="{BB962C8B-B14F-4D97-AF65-F5344CB8AC3E}">
        <p14:creationId xmlns:p14="http://schemas.microsoft.com/office/powerpoint/2010/main" val="1270063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11560" y="1263196"/>
            <a:ext cx="7560840" cy="5272564"/>
          </a:xfrm>
          <a:prstGeom prst="rect">
            <a:avLst/>
          </a:prstGeom>
        </p:spPr>
      </p:pic>
      <p:sp>
        <p:nvSpPr>
          <p:cNvPr id="4" name="Title 3"/>
          <p:cNvSpPr>
            <a:spLocks noGrp="1"/>
          </p:cNvSpPr>
          <p:nvPr>
            <p:ph type="title"/>
          </p:nvPr>
        </p:nvSpPr>
        <p:spPr>
          <a:xfrm>
            <a:off x="0" y="404665"/>
            <a:ext cx="9144000" cy="648072"/>
          </a:xfrm>
        </p:spPr>
        <p:txBody>
          <a:bodyPr>
            <a:noAutofit/>
          </a:bodyPr>
          <a:lstStyle/>
          <a:p>
            <a:pPr>
              <a:lnSpc>
                <a:spcPct val="100000"/>
              </a:lnSpc>
            </a:pPr>
            <a:r>
              <a:rPr lang="fr-CA" sz="3600" dirty="0">
                <a:solidFill>
                  <a:schemeClr val="accent1">
                    <a:lumMod val="75000"/>
                  </a:schemeClr>
                </a:solidFill>
                <a:ea typeface="Times New Roman" panose="02020603050405020304" pitchFamily="18" charset="0"/>
                <a:cs typeface="Times New Roman" panose="02020603050405020304" pitchFamily="18" charset="0"/>
              </a:rPr>
              <a:t>Carte de participation, </a:t>
            </a:r>
            <a:r>
              <a:rPr lang="fr-CA" sz="3600" dirty="0" smtClean="0">
                <a:solidFill>
                  <a:schemeClr val="accent1">
                    <a:lumMod val="75000"/>
                  </a:schemeClr>
                </a:solidFill>
                <a:ea typeface="Times New Roman" panose="02020603050405020304" pitchFamily="18" charset="0"/>
                <a:cs typeface="Times New Roman" panose="02020603050405020304" pitchFamily="18" charset="0"/>
              </a:rPr>
              <a:t>program en anglais </a:t>
            </a:r>
            <a:r>
              <a:rPr lang="en-US" sz="3600" dirty="0" smtClean="0">
                <a:solidFill>
                  <a:schemeClr val="accent1">
                    <a:lumMod val="75000"/>
                  </a:schemeClr>
                </a:solidFill>
                <a:ea typeface="Times New Roman" panose="02020603050405020304" pitchFamily="18" charset="0"/>
                <a:cs typeface="Times New Roman" panose="02020603050405020304" pitchFamily="18" charset="0"/>
              </a:rPr>
              <a:t>2022</a:t>
            </a:r>
            <a:endParaRPr lang="en-CA" sz="36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4788024" y="1484784"/>
            <a:ext cx="715656" cy="369332"/>
          </a:xfrm>
          <a:prstGeom prst="rect">
            <a:avLst/>
          </a:prstGeom>
          <a:noFill/>
        </p:spPr>
        <p:txBody>
          <a:bodyPr wrap="square" rtlCol="0">
            <a:spAutoFit/>
          </a:bodyPr>
          <a:lstStyle/>
          <a:p>
            <a:pPr algn="ctr"/>
            <a:r>
              <a:rPr lang="fr-CA" dirty="0" smtClean="0">
                <a:solidFill>
                  <a:schemeClr val="accent1">
                    <a:lumMod val="75000"/>
                  </a:schemeClr>
                </a:solidFill>
              </a:rPr>
              <a:t>RCN:</a:t>
            </a:r>
            <a:endParaRPr lang="en-US" dirty="0">
              <a:solidFill>
                <a:schemeClr val="accent1">
                  <a:lumMod val="75000"/>
                </a:schemeClr>
              </a:solidFill>
            </a:endParaRPr>
          </a:p>
        </p:txBody>
      </p:sp>
      <p:sp>
        <p:nvSpPr>
          <p:cNvPr id="9" name="TextBox 8">
            <a:extLst>
              <a:ext uri="{FF2B5EF4-FFF2-40B4-BE49-F238E27FC236}">
                <a16:creationId xmlns:a16="http://schemas.microsoft.com/office/drawing/2014/main" id="{5A94A3BA-65A8-F47A-429B-C96EC31131B4}"/>
              </a:ext>
            </a:extLst>
          </p:cNvPr>
          <p:cNvSpPr txBox="1"/>
          <p:nvPr/>
        </p:nvSpPr>
        <p:spPr>
          <a:xfrm>
            <a:off x="1178733" y="1484783"/>
            <a:ext cx="2008686" cy="369332"/>
          </a:xfrm>
          <a:prstGeom prst="rect">
            <a:avLst/>
          </a:prstGeom>
          <a:noFill/>
        </p:spPr>
        <p:txBody>
          <a:bodyPr wrap="square" rtlCol="0">
            <a:spAutoFit/>
          </a:bodyPr>
          <a:lstStyle/>
          <a:p>
            <a:pPr algn="ctr"/>
            <a:r>
              <a:rPr lang="en-CA" dirty="0" smtClean="0">
                <a:solidFill>
                  <a:schemeClr val="accent1">
                    <a:lumMod val="75000"/>
                  </a:schemeClr>
                </a:solidFill>
              </a:rPr>
              <a:t>Canada</a:t>
            </a:r>
            <a:r>
              <a:rPr lang="en-CA" dirty="0">
                <a:solidFill>
                  <a:schemeClr val="accent1">
                    <a:lumMod val="75000"/>
                  </a:schemeClr>
                </a:solidFill>
              </a:rPr>
              <a:t>:</a:t>
            </a:r>
          </a:p>
        </p:txBody>
      </p:sp>
    </p:spTree>
    <p:extLst>
      <p:ext uri="{BB962C8B-B14F-4D97-AF65-F5344CB8AC3E}">
        <p14:creationId xmlns:p14="http://schemas.microsoft.com/office/powerpoint/2010/main" val="50917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25EE42-0003-DC64-99CE-BE214CD43BDE}"/>
              </a:ext>
            </a:extLst>
          </p:cNvPr>
          <p:cNvPicPr>
            <a:picLocks noChangeAspect="1"/>
          </p:cNvPicPr>
          <p:nvPr>
            <p:custDataLst>
              <p:tags r:id="rId2"/>
            </p:custDataLst>
          </p:nvPr>
        </p:nvPicPr>
        <p:blipFill>
          <a:blip r:embed="rId19"/>
          <a:srcRect/>
          <a:stretch>
            <a:fillRect/>
          </a:stretch>
        </p:blipFill>
        <p:spPr>
          <a:xfrm>
            <a:off x="619645" y="968631"/>
            <a:ext cx="7980909" cy="4524375"/>
          </a:xfrm>
          <a:prstGeom prst="rect">
            <a:avLst/>
          </a:prstGeom>
        </p:spPr>
      </p:pic>
      <p:sp>
        <p:nvSpPr>
          <p:cNvPr id="4" name="Title 3"/>
          <p:cNvSpPr>
            <a:spLocks noGrp="1"/>
          </p:cNvSpPr>
          <p:nvPr>
            <p:ph type="title"/>
            <p:custDataLst>
              <p:tags r:id="rId3"/>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Principaux résultats du programme de DLCP</a:t>
            </a:r>
            <a:endParaRPr lang="fr-CA" sz="3200" dirty="0"/>
          </a:p>
        </p:txBody>
      </p:sp>
      <p:pic>
        <p:nvPicPr>
          <p:cNvPr id="15" name="Picture 14">
            <a:extLst>
              <a:ext uri="{FF2B5EF4-FFF2-40B4-BE49-F238E27FC236}">
                <a16:creationId xmlns:a16="http://schemas.microsoft.com/office/drawing/2014/main" id="{3BA1E720-40B3-B64D-BC89-42423D164547}"/>
              </a:ext>
            </a:extLst>
          </p:cNvPr>
          <p:cNvPicPr>
            <a:picLocks noChangeAspect="1"/>
          </p:cNvPicPr>
          <p:nvPr>
            <p:custDataLst>
              <p:tags r:id="rId4"/>
            </p:custDataLst>
          </p:nvPr>
        </p:nvPicPr>
        <p:blipFill>
          <a:blip r:embed="rId20"/>
          <a:srcRect/>
          <a:stretch>
            <a:fillRect/>
          </a:stretch>
        </p:blipFill>
        <p:spPr>
          <a:xfrm>
            <a:off x="619645" y="933956"/>
            <a:ext cx="7980909" cy="4566290"/>
          </a:xfrm>
          <a:prstGeom prst="rect">
            <a:avLst/>
          </a:prstGeom>
        </p:spPr>
      </p:pic>
      <p:sp>
        <p:nvSpPr>
          <p:cNvPr id="5" name="Rectangle 4"/>
          <p:cNvSpPr/>
          <p:nvPr>
            <p:custDataLst>
              <p:tags r:id="rId5"/>
            </p:custDataLst>
          </p:nvPr>
        </p:nvSpPr>
        <p:spPr>
          <a:xfrm>
            <a:off x="1322068" y="5318635"/>
            <a:ext cx="1525523"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l’engagement des employés</a:t>
            </a:r>
            <a:endParaRPr lang="fr-CA" dirty="0"/>
          </a:p>
        </p:txBody>
      </p:sp>
      <p:sp>
        <p:nvSpPr>
          <p:cNvPr id="37" name="Rectangle 36"/>
          <p:cNvSpPr/>
          <p:nvPr>
            <p:custDataLst>
              <p:tags r:id="rId6"/>
            </p:custDataLst>
          </p:nvPr>
        </p:nvSpPr>
        <p:spPr>
          <a:xfrm>
            <a:off x="2989280" y="5333112"/>
            <a:ext cx="1934362"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décisions prises de façon plus éclairée</a:t>
            </a:r>
            <a:endParaRPr lang="fr-CA" dirty="0"/>
          </a:p>
        </p:txBody>
      </p:sp>
      <p:sp>
        <p:nvSpPr>
          <p:cNvPr id="38" name="Rectangle 37"/>
          <p:cNvSpPr/>
          <p:nvPr>
            <p:custDataLst>
              <p:tags r:id="rId7"/>
            </p:custDataLst>
          </p:nvPr>
        </p:nvSpPr>
        <p:spPr>
          <a:xfrm>
            <a:off x="4952161" y="5333112"/>
            <a:ext cx="1678075" cy="646331"/>
          </a:xfrm>
          <a:prstGeom prst="rect">
            <a:avLst/>
          </a:prstGeom>
        </p:spPr>
        <p:txBody>
          <a:bodyPr wrap="square">
            <a:spAutoFit/>
          </a:bodyPr>
          <a:lstStyle/>
          <a:p>
            <a:pPr algn="ct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risques liés au comportement</a:t>
            </a:r>
            <a:endParaRPr lang="fr-CA" dirty="0"/>
          </a:p>
        </p:txBody>
      </p:sp>
      <p:sp>
        <p:nvSpPr>
          <p:cNvPr id="39" name="Rectangle 38"/>
          <p:cNvSpPr/>
          <p:nvPr>
            <p:custDataLst>
              <p:tags r:id="rId8"/>
            </p:custDataLst>
          </p:nvPr>
        </p:nvSpPr>
        <p:spPr>
          <a:xfrm>
            <a:off x="7021054" y="5333113"/>
            <a:ext cx="1103764" cy="369332"/>
          </a:xfrm>
          <a:prstGeom prst="rect">
            <a:avLst/>
          </a:prstGeom>
        </p:spPr>
        <p:txBody>
          <a:bodyPr wrap="none">
            <a:spAutoFit/>
          </a:bodyPr>
          <a:lstStyle/>
          <a:p>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bien-être</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fr-CA" dirty="0"/>
          </a:p>
        </p:txBody>
      </p:sp>
      <p:sp>
        <p:nvSpPr>
          <p:cNvPr id="42" name="Rectangle 41"/>
          <p:cNvSpPr/>
          <p:nvPr>
            <p:custDataLst>
              <p:tags r:id="rId9"/>
            </p:custDataLst>
          </p:nvPr>
        </p:nvSpPr>
        <p:spPr>
          <a:xfrm>
            <a:off x="5472604" y="6264698"/>
            <a:ext cx="2807007" cy="461665"/>
          </a:xfrm>
          <a:prstGeom prst="rect">
            <a:avLst/>
          </a:prstGeom>
        </p:spPr>
        <p:txBody>
          <a:bodyPr wrap="square">
            <a:spAutoFit/>
          </a:bodyPr>
          <a:lstStyle/>
          <a:p>
            <a:pPr lvl="0" algn="ctr"/>
            <a:r>
              <a:rPr lang="fr-CA" sz="1200" u="none" dirty="0">
                <a:solidFill>
                  <a:schemeClr val="tx1">
                    <a:lumMod val="50000"/>
                    <a:lumOff val="50000"/>
                  </a:schemeClr>
                </a:solidFill>
                <a:latin typeface="Calibri" panose="020F0502020204030204" pitchFamily="34" charset="0"/>
                <a:cs typeface="Calibri" panose="020F0502020204030204" pitchFamily="34" charset="0"/>
              </a:rPr>
              <a:t>* Personnes ayant répondu </a:t>
            </a:r>
            <a:br>
              <a:rPr lang="fr-CA" sz="1200" u="none" dirty="0">
                <a:solidFill>
                  <a:schemeClr val="tx1">
                    <a:lumMod val="50000"/>
                    <a:lumOff val="50000"/>
                  </a:schemeClr>
                </a:solidFill>
                <a:latin typeface="Calibri" panose="020F0502020204030204" pitchFamily="34" charset="0"/>
                <a:cs typeface="Calibri" panose="020F0502020204030204" pitchFamily="34" charset="0"/>
              </a:rPr>
            </a:br>
            <a:r>
              <a:rPr lang="fr-CA" sz="1200" u="none" dirty="0">
                <a:solidFill>
                  <a:schemeClr val="tx1">
                    <a:lumMod val="50000"/>
                    <a:lumOff val="50000"/>
                  </a:schemeClr>
                </a:solidFill>
                <a:latin typeface="Calibri" panose="020F0502020204030204" pitchFamily="34" charset="0"/>
                <a:cs typeface="Calibri" panose="020F0502020204030204" pitchFamily="34" charset="0"/>
              </a:rPr>
              <a:t>« Presque toujours » et « Très souvent »</a:t>
            </a:r>
            <a:endParaRPr lang="fr-CA" sz="1200" dirty="0">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45" name="Group 44"/>
          <p:cNvGrpSpPr/>
          <p:nvPr>
            <p:custDataLst>
              <p:tags r:id="rId10"/>
            </p:custDataLst>
          </p:nvPr>
        </p:nvGrpSpPr>
        <p:grpSpPr>
          <a:xfrm>
            <a:off x="2628884" y="5978512"/>
            <a:ext cx="1410646" cy="480131"/>
            <a:chOff x="2846829" y="6297509"/>
            <a:chExt cx="1410646" cy="480131"/>
          </a:xfrm>
        </p:grpSpPr>
        <p:pic>
          <p:nvPicPr>
            <p:cNvPr id="40" name="Picture 39"/>
            <p:cNvPicPr>
              <a:picLocks noChangeAspect="1"/>
            </p:cNvPicPr>
            <p:nvPr/>
          </p:nvPicPr>
          <p:blipFill>
            <a:blip r:embed="rId21"/>
            <a:srcRect/>
            <a:stretch>
              <a:fillRect/>
            </a:stretch>
          </p:blipFill>
          <p:spPr>
            <a:xfrm>
              <a:off x="2846829" y="6324600"/>
              <a:ext cx="200025" cy="190500"/>
            </a:xfrm>
            <a:prstGeom prst="rect">
              <a:avLst/>
            </a:prstGeom>
          </p:spPr>
        </p:pic>
        <p:sp>
          <p:nvSpPr>
            <p:cNvPr id="43" name="Rectangle 42"/>
            <p:cNvSpPr/>
            <p:nvPr/>
          </p:nvSpPr>
          <p:spPr>
            <a:xfrm>
              <a:off x="2971801" y="6297509"/>
              <a:ext cx="1286960" cy="732252"/>
            </a:xfrm>
            <a:prstGeom prst="rect">
              <a:avLst/>
            </a:prstGeom>
          </p:spPr>
          <p:txBody>
            <a:bodyPr wrap="square">
              <a:spAutoFit/>
            </a:bodyPr>
            <a:lstStyle/>
            <a:p>
              <a:pPr lvl="0"/>
              <a:r>
                <a:rPr lang="fr-FR" sz="1400" u="none" dirty="0">
                  <a:solidFill>
                    <a:schemeClr val="tx1">
                      <a:lumMod val="50000"/>
                      <a:lumOff val="50000"/>
                    </a:schemeClr>
                  </a:solidFill>
                  <a:latin typeface="Calibri" panose="020F0502020204030204" pitchFamily="34" charset="0"/>
                  <a:cs typeface="Calibri" panose="020F0502020204030204" pitchFamily="34" charset="0"/>
                </a:rPr>
                <a:t>Pré-évaluation (n=99)</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5" name="Rectangle 34">
            <a:extLst>
              <a:ext uri="{FF2B5EF4-FFF2-40B4-BE49-F238E27FC236}">
                <a16:creationId xmlns:a16="http://schemas.microsoft.com/office/drawing/2014/main" id="{6DE57447-55B0-CE9C-DDC8-BBCE2EF2EB47}"/>
              </a:ext>
            </a:extLst>
          </p:cNvPr>
          <p:cNvSpPr/>
          <p:nvPr>
            <p:custDataLst>
              <p:tags r:id="rId11"/>
            </p:custDataLst>
          </p:nvPr>
        </p:nvSpPr>
        <p:spPr>
          <a:xfrm>
            <a:off x="4572000" y="5965562"/>
            <a:ext cx="2466868" cy="518678"/>
          </a:xfrm>
          <a:prstGeom prst="rect">
            <a:avLst/>
          </a:prstGeom>
        </p:spPr>
        <p:txBody>
          <a:bodyPr wrap="square">
            <a:spAutoFit/>
          </a:bodyPr>
          <a:lstStyle/>
          <a:p>
            <a:pPr lvl="0"/>
            <a:r>
              <a:rPr lang="fr-CA" sz="1400" u="none" dirty="0">
                <a:solidFill>
                  <a:schemeClr val="tx1">
                    <a:lumMod val="50000"/>
                    <a:lumOff val="50000"/>
                  </a:schemeClr>
                </a:solidFill>
                <a:latin typeface="Calibri" panose="020F0502020204030204" pitchFamily="34" charset="0"/>
                <a:cs typeface="Calibri" panose="020F0502020204030204" pitchFamily="34" charset="0"/>
              </a:rPr>
              <a:t>Évaluation finale, 3 mois après (n=56)</a:t>
            </a:r>
            <a:endParaRPr lang="fr-CA" sz="1400"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36" name="Object 35">
            <a:extLst>
              <a:ext uri="{FF2B5EF4-FFF2-40B4-BE49-F238E27FC236}">
                <a16:creationId xmlns:a16="http://schemas.microsoft.com/office/drawing/2014/main" id="{3FEA04A3-89A4-8B6D-A6DC-5507EEACD014}"/>
              </a:ext>
            </a:extLst>
          </p:cNvPr>
          <p:cNvGraphicFramePr>
            <a:graphicFrameLocks noChangeAspect="1"/>
          </p:cNvGraphicFramePr>
          <p:nvPr>
            <p:custDataLst>
              <p:tags r:id="rId12"/>
            </p:custDataLst>
            <p:extLst>
              <p:ext uri="{D42A27DB-BD31-4B8C-83A1-F6EECF244321}">
                <p14:modId xmlns:p14="http://schemas.microsoft.com/office/powerpoint/2010/main" val="4173069096"/>
              </p:ext>
            </p:extLst>
          </p:nvPr>
        </p:nvGraphicFramePr>
        <p:xfrm>
          <a:off x="4444543" y="6005603"/>
          <a:ext cx="180975" cy="200025"/>
        </p:xfrm>
        <a:graphic>
          <a:graphicData uri="http://schemas.openxmlformats.org/presentationml/2006/ole">
            <mc:AlternateContent xmlns:mc="http://schemas.openxmlformats.org/markup-compatibility/2006">
              <mc:Choice xmlns:v="urn:schemas-microsoft-com:vml" Requires="v">
                <p:oleObj spid="_x0000_s1033" name="Bitmap Image" r:id="rId22" imgW="0" imgH="0" progId="Paint.Picture">
                  <p:embed/>
                </p:oleObj>
              </mc:Choice>
              <mc:Fallback>
                <p:oleObj name="Bitmap Image" r:id="rId22" imgW="0" imgH="0" progId="Paint.Picture">
                  <p:embed/>
                  <p:pic>
                    <p:nvPicPr>
                      <p:cNvPr id="0" name="Picture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44543" y="6005603"/>
                        <a:ext cx="1809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 name="Rectangle 45">
            <a:extLst>
              <a:ext uri="{FF2B5EF4-FFF2-40B4-BE49-F238E27FC236}">
                <a16:creationId xmlns:a16="http://schemas.microsoft.com/office/drawing/2014/main" id="{AFF77AB3-094D-2879-317C-7965189784D3}"/>
              </a:ext>
            </a:extLst>
          </p:cNvPr>
          <p:cNvSpPr/>
          <p:nvPr>
            <p:custDataLst>
              <p:tags r:id="rId13"/>
            </p:custDataLst>
          </p:nvPr>
        </p:nvSpPr>
        <p:spPr>
          <a:xfrm rot="16200000">
            <a:off x="1580966" y="2458735"/>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19.9 %</a:t>
            </a:r>
            <a:endParaRPr lang="fr-CA" sz="3600" dirty="0">
              <a:solidFill>
                <a:srgbClr val="1903BD"/>
              </a:solidFill>
            </a:endParaRPr>
          </a:p>
        </p:txBody>
      </p:sp>
      <p:sp>
        <p:nvSpPr>
          <p:cNvPr id="47" name="Rectangle 46">
            <a:extLst>
              <a:ext uri="{FF2B5EF4-FFF2-40B4-BE49-F238E27FC236}">
                <a16:creationId xmlns:a16="http://schemas.microsoft.com/office/drawing/2014/main" id="{6BEEB56C-1CF6-8429-B37A-9A96EAF4B60A}"/>
              </a:ext>
            </a:extLst>
          </p:cNvPr>
          <p:cNvSpPr/>
          <p:nvPr>
            <p:custDataLst>
              <p:tags r:id="rId14"/>
            </p:custDataLst>
          </p:nvPr>
        </p:nvSpPr>
        <p:spPr>
          <a:xfrm rot="16200000">
            <a:off x="3379381" y="310680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25.0 %</a:t>
            </a:r>
            <a:endParaRPr lang="fr-CA" sz="3600" dirty="0">
              <a:solidFill>
                <a:srgbClr val="1903BD"/>
              </a:solidFill>
            </a:endParaRPr>
          </a:p>
        </p:txBody>
      </p:sp>
      <p:sp>
        <p:nvSpPr>
          <p:cNvPr id="48" name="Rectangle 47">
            <a:extLst>
              <a:ext uri="{FF2B5EF4-FFF2-40B4-BE49-F238E27FC236}">
                <a16:creationId xmlns:a16="http://schemas.microsoft.com/office/drawing/2014/main" id="{B81BFBB1-BA76-3015-52A7-A5FE7EBC6E63}"/>
              </a:ext>
            </a:extLst>
          </p:cNvPr>
          <p:cNvSpPr/>
          <p:nvPr>
            <p:custDataLst>
              <p:tags r:id="rId15"/>
            </p:custDataLst>
          </p:nvPr>
        </p:nvSpPr>
        <p:spPr>
          <a:xfrm rot="16200000">
            <a:off x="5271024" y="3610863"/>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22.3 %</a:t>
            </a:r>
            <a:endParaRPr lang="fr-CA" sz="3600" dirty="0">
              <a:solidFill>
                <a:srgbClr val="1903BD"/>
              </a:solidFill>
            </a:endParaRPr>
          </a:p>
        </p:txBody>
      </p:sp>
      <p:sp>
        <p:nvSpPr>
          <p:cNvPr id="49" name="Rectangle 48">
            <a:extLst>
              <a:ext uri="{FF2B5EF4-FFF2-40B4-BE49-F238E27FC236}">
                <a16:creationId xmlns:a16="http://schemas.microsoft.com/office/drawing/2014/main" id="{CE0A92BD-A2E3-F5A3-96F6-82E174575B32}"/>
              </a:ext>
            </a:extLst>
          </p:cNvPr>
          <p:cNvSpPr/>
          <p:nvPr>
            <p:custDataLst>
              <p:tags r:id="rId16"/>
            </p:custDataLst>
          </p:nvPr>
        </p:nvSpPr>
        <p:spPr>
          <a:xfrm rot="16200000">
            <a:off x="7056379" y="1666647"/>
            <a:ext cx="1438214" cy="646331"/>
          </a:xfrm>
          <a:prstGeom prst="rect">
            <a:avLst/>
          </a:prstGeom>
        </p:spPr>
        <p:txBody>
          <a:bodyPr wrap="none">
            <a:spAutoFit/>
          </a:bodyPr>
          <a:lstStyle/>
          <a:p>
            <a:r>
              <a:rPr lang="fr-CA" sz="3600" u="none" dirty="0">
                <a:solidFill>
                  <a:srgbClr val="1903BD"/>
                </a:solidFill>
                <a:latin typeface="Calibri" panose="020F0502020204030204" pitchFamily="34" charset="0"/>
                <a:ea typeface="Calibri" panose="020F0502020204030204" pitchFamily="34" charset="0"/>
                <a:cs typeface="Times New Roman" panose="02020603050405020304" pitchFamily="18" charset="0"/>
              </a:rPr>
              <a:t>19.3 %</a:t>
            </a:r>
            <a:endParaRPr lang="fr-CA" sz="3600" dirty="0">
              <a:solidFill>
                <a:srgbClr val="1903BD"/>
              </a:solidFill>
            </a:endParaRPr>
          </a:p>
        </p:txBody>
      </p:sp>
    </p:spTree>
    <p:extLst>
      <p:ext uri="{BB962C8B-B14F-4D97-AF65-F5344CB8AC3E}">
        <p14:creationId xmlns:p14="http://schemas.microsoft.com/office/powerpoint/2010/main" val="279181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2"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3"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4"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6" grpId="1" animBg="1"/>
      <p:bldP spid="47" grpId="2" animBg="1"/>
      <p:bldP spid="48" grpId="3" animBg="1"/>
      <p:bldP spid="49" grpId="4"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394338"/>
            <a:ext cx="8352928" cy="873879"/>
          </a:xfrm>
        </p:spPr>
        <p:txBody>
          <a:bodyPr>
            <a:noAutofit/>
          </a:bodyPr>
          <a:lstStyle/>
          <a:p>
            <a:pPr algn="ctr">
              <a:lnSpc>
                <a:spcPct val="100000"/>
              </a:lnSpc>
            </a:pPr>
            <a:r>
              <a:rPr lang="fr-FR" sz="3200" dirty="0" err="1"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Résutlats</a:t>
            </a:r>
            <a:r>
              <a:rPr lang="fr-FR" sz="32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clés </a:t>
            </a:r>
            <a:r>
              <a:rPr lang="fr-FR" sz="3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Programme d'anglais MCLD 2022</a:t>
            </a:r>
            <a:endParaRPr lang="en-CA" sz="3200" dirty="0">
              <a:solidFill>
                <a:srgbClr val="FF0000"/>
              </a:solidFill>
            </a:endParaRPr>
          </a:p>
        </p:txBody>
      </p:sp>
      <p:sp>
        <p:nvSpPr>
          <p:cNvPr id="16" name="TextBox 7"/>
          <p:cNvSpPr txBox="1"/>
          <p:nvPr/>
        </p:nvSpPr>
        <p:spPr>
          <a:xfrm>
            <a:off x="4748954" y="6321043"/>
            <a:ext cx="3200400" cy="3323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pPr>
            <a:r>
              <a:rPr lang="en-US" sz="1100" dirty="0">
                <a:solidFill>
                  <a:srgbClr val="7F7F7F"/>
                </a:solidFill>
                <a:ea typeface="Calibri" panose="020F0502020204030204" pitchFamily="34" charset="0"/>
                <a:cs typeface="Times New Roman" panose="02020603050405020304" pitchFamily="18" charset="0"/>
              </a:rPr>
              <a:t>* People who </a:t>
            </a:r>
            <a:r>
              <a:rPr lang="en-US" sz="11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nvPr>
        </p:nvGraphicFramePr>
        <p:xfrm>
          <a:off x="971601" y="1605752"/>
          <a:ext cx="7200800" cy="433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nvPr>
        </p:nvGraphicFramePr>
        <p:xfrm>
          <a:off x="971601" y="1611020"/>
          <a:ext cx="7200800" cy="433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828116" y="4044194"/>
            <a:ext cx="1124324" cy="470000"/>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12.6%</a:t>
            </a:r>
            <a:endParaRPr lang="en-US" sz="2400" dirty="0">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3134983" y="2252345"/>
            <a:ext cx="1124327"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23.0%</a:t>
            </a:r>
            <a:endParaRPr lang="en-US" sz="2400" dirty="0">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430546" y="3023343"/>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20.5%</a:t>
            </a:r>
            <a:endParaRPr lang="en-US" sz="2400" dirty="0">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726107" y="2032911"/>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20.8%</a:t>
            </a:r>
            <a:endParaRPr lang="en-US" sz="2400" dirty="0">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041611" y="2667288"/>
            <a:ext cx="1124322" cy="4875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p>
            <a:pPr>
              <a:lnSpc>
                <a:spcPct val="107000"/>
              </a:lnSpc>
              <a:spcAft>
                <a:spcPts val="600"/>
              </a:spcAft>
            </a:pPr>
            <a:r>
              <a:rPr lang="en-US" sz="2400" dirty="0">
                <a:solidFill>
                  <a:srgbClr val="7030A0"/>
                </a:solidFill>
                <a:ea typeface="Calibri" panose="020F0502020204030204" pitchFamily="34" charset="0"/>
                <a:cs typeface="Times New Roman" panose="02020603050405020304" pitchFamily="18" charset="0"/>
              </a:rPr>
              <a:t>14.0%</a:t>
            </a:r>
            <a:endParaRPr lang="en-US" sz="2400" dirty="0">
              <a:ea typeface="Calibri" panose="020F0502020204030204" pitchFamily="34" charset="0"/>
              <a:cs typeface="Times New Roman" panose="02020603050405020304" pitchFamily="18" charset="0"/>
            </a:endParaRPr>
          </a:p>
        </p:txBody>
      </p:sp>
      <p:sp>
        <p:nvSpPr>
          <p:cNvPr id="5" name="Rectangle 4"/>
          <p:cNvSpPr/>
          <p:nvPr/>
        </p:nvSpPr>
        <p:spPr>
          <a:xfrm>
            <a:off x="5601132" y="5445224"/>
            <a:ext cx="1490934" cy="253916"/>
          </a:xfrm>
          <a:prstGeom prst="rect">
            <a:avLst/>
          </a:prstGeom>
        </p:spPr>
        <p:txBody>
          <a:bodyPr wrap="square">
            <a:spAutoFit/>
          </a:bodyPr>
          <a:lstStyle/>
          <a:p>
            <a:r>
              <a:rPr lang="en-US" sz="1050" b="1"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b="1" dirty="0">
              <a:latin typeface="+mj-lt"/>
            </a:endParaRPr>
          </a:p>
        </p:txBody>
      </p:sp>
      <p:sp>
        <p:nvSpPr>
          <p:cNvPr id="6" name="Rectangle 5"/>
          <p:cNvSpPr/>
          <p:nvPr/>
        </p:nvSpPr>
        <p:spPr>
          <a:xfrm>
            <a:off x="1061146" y="6213212"/>
            <a:ext cx="2862782" cy="600164"/>
          </a:xfrm>
          <a:prstGeom prst="rect">
            <a:avLst/>
          </a:prstGeom>
        </p:spPr>
        <p:txBody>
          <a:bodyPr wrap="square">
            <a:spAutoFit/>
          </a:bodyPr>
          <a:lstStyle/>
          <a:p>
            <a:pPr algn="ctr"/>
            <a:r>
              <a:rPr lang="en-CA" sz="1100" dirty="0" smtClean="0">
                <a:solidFill>
                  <a:schemeClr val="accent1">
                    <a:lumMod val="75000"/>
                  </a:schemeClr>
                </a:solidFill>
                <a:ea typeface="Times New Roman" panose="02020603050405020304" pitchFamily="18" charset="0"/>
                <a:cs typeface="Times New Roman" panose="02020603050405020304" pitchFamily="18" charset="0"/>
              </a:rPr>
              <a:t>**</a:t>
            </a:r>
            <a:r>
              <a:rPr lang="en-CA" sz="11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76% return success rate on </a:t>
            </a:r>
            <a:r>
              <a:rPr lang="en-CA" sz="11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self-assessments</a:t>
            </a:r>
            <a:r>
              <a:rPr lang="fr-CA" sz="11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f</a:t>
            </a:r>
            <a:r>
              <a:rPr lang="en-US" sz="1100" dirty="0" smtClean="0">
                <a:solidFill>
                  <a:schemeClr val="accent1">
                    <a:lumMod val="75000"/>
                  </a:schemeClr>
                </a:solidFill>
                <a:ea typeface="Times New Roman" panose="02020603050405020304" pitchFamily="18" charset="0"/>
                <a:cs typeface="Times New Roman" panose="02020603050405020304" pitchFamily="18" charset="0"/>
              </a:rPr>
              <a:t>rom </a:t>
            </a:r>
            <a:r>
              <a:rPr lang="en-US" sz="1100" dirty="0">
                <a:solidFill>
                  <a:schemeClr val="accent1">
                    <a:lumMod val="75000"/>
                  </a:schemeClr>
                </a:solidFill>
                <a:ea typeface="Times New Roman" panose="02020603050405020304" pitchFamily="18" charset="0"/>
                <a:cs typeface="Times New Roman" panose="02020603050405020304" pitchFamily="18" charset="0"/>
              </a:rPr>
              <a:t>130 participants completing the program, </a:t>
            </a:r>
            <a:r>
              <a:rPr lang="en-CA" sz="1100" dirty="0">
                <a:solidFill>
                  <a:schemeClr val="accent1">
                    <a:lumMod val="75000"/>
                  </a:schemeClr>
                </a:solidFill>
                <a:ea typeface="Times New Roman" panose="02020603050405020304" pitchFamily="18" charset="0"/>
                <a:cs typeface="Times New Roman" panose="02020603050405020304" pitchFamily="18" charset="0"/>
              </a:rPr>
              <a:t>99 </a:t>
            </a:r>
            <a:r>
              <a:rPr lang="en-CA" sz="1100" dirty="0" smtClean="0">
                <a:solidFill>
                  <a:schemeClr val="accent1">
                    <a:lumMod val="75000"/>
                  </a:schemeClr>
                </a:solidFill>
                <a:ea typeface="Times New Roman" panose="02020603050405020304" pitchFamily="18" charset="0"/>
                <a:cs typeface="Times New Roman" panose="02020603050405020304" pitchFamily="18" charset="0"/>
              </a:rPr>
              <a:t>answers were received</a:t>
            </a:r>
            <a:endParaRPr lang="en-CA" sz="1100" dirty="0">
              <a:solidFill>
                <a:schemeClr val="accent1">
                  <a:lumMod val="75000"/>
                </a:schemeClr>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968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Graphic spid="2" grpId="0">
        <p:bldAsOne/>
      </p:bldGraphic>
      <p:bldGraphic spid="10" grpId="0">
        <p:bldAsOne/>
      </p:bldGraphic>
      <p:bldP spid="11" grpId="0"/>
      <p:bldP spid="17" grpId="0"/>
      <p:bldP spid="18" grpId="0"/>
      <p:bldP spid="19" grpId="0"/>
      <p:bldP spid="20"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1158" y="548855"/>
            <a:ext cx="7886700" cy="587393"/>
          </a:xfrm>
        </p:spPr>
        <p:txBody>
          <a:bodyPr>
            <a:normAutofit fontScale="90000"/>
          </a:bodyPr>
          <a:lstStyle/>
          <a:p>
            <a:r>
              <a:rPr lang="fr-FR"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Améliorations </a:t>
            </a:r>
            <a:r>
              <a:rPr lang="fr-FR"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des résultats clés</a:t>
            </a:r>
            <a:endParaRPr lang="en-CA"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nvPr>
        </p:nvGraphicFramePr>
        <p:xfrm>
          <a:off x="601158" y="1374763"/>
          <a:ext cx="8219314" cy="47905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15442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CA" u="none" dirty="0">
                <a:solidFill>
                  <a:schemeClr val="accent1">
                    <a:lumMod val="75000"/>
                  </a:schemeClr>
                </a:solidFill>
              </a:rPr>
              <a:t>Exercice – Remarquer</a:t>
            </a:r>
            <a:endParaRPr lang="fr-CA" dirty="0">
              <a:solidFill>
                <a:schemeClr val="accent1">
                  <a:lumMod val="75000"/>
                </a:schemeClr>
              </a:solidFill>
            </a:endParaRPr>
          </a:p>
        </p:txBody>
      </p:sp>
      <p:sp>
        <p:nvSpPr>
          <p:cNvPr id="3" name="Content Placeholder 2"/>
          <p:cNvSpPr>
            <a:spLocks noGrp="1"/>
          </p:cNvSpPr>
          <p:nvPr>
            <p:ph idx="1"/>
            <p:custDataLst>
              <p:tags r:id="rId2"/>
            </p:custDataLst>
          </p:nvPr>
        </p:nvSpPr>
        <p:spPr/>
        <p:txBody>
          <a:bodyPr>
            <a:normAutofit fontScale="72500" lnSpcReduction="20000"/>
          </a:bodyPr>
          <a:lstStyle/>
          <a:p>
            <a:r>
              <a:rPr lang="fr-CA" u="none" dirty="0">
                <a:solidFill>
                  <a:schemeClr val="accent1">
                    <a:lumMod val="75000"/>
                  </a:schemeClr>
                </a:solidFill>
              </a:rPr>
              <a:t>Temps requis : 3 minutes</a:t>
            </a:r>
          </a:p>
          <a:p>
            <a:r>
              <a:rPr lang="fr-CA" dirty="0">
                <a:solidFill>
                  <a:schemeClr val="accent1">
                    <a:lumMod val="75000"/>
                  </a:schemeClr>
                </a:solidFill>
              </a:rPr>
              <a:t>L’astuce consiste à </a:t>
            </a:r>
            <a:r>
              <a:rPr lang="fr-CA" u="none" dirty="0">
                <a:solidFill>
                  <a:schemeClr val="accent1">
                    <a:lumMod val="75000"/>
                  </a:schemeClr>
                </a:solidFill>
              </a:rPr>
              <a:t>passer de « faire » à « être ».</a:t>
            </a:r>
          </a:p>
          <a:p>
            <a:r>
              <a:rPr lang="fr-CA" u="none" dirty="0">
                <a:solidFill>
                  <a:schemeClr val="accent1">
                    <a:lumMod val="75000"/>
                  </a:schemeClr>
                </a:solidFill>
              </a:rPr>
              <a:t>Commençons par faire ce qui suit</a:t>
            </a:r>
            <a:r>
              <a:rPr lang="fr-CA" dirty="0">
                <a:solidFill>
                  <a:schemeClr val="accent1">
                    <a:lumMod val="75000"/>
                  </a:schemeClr>
                </a:solidFill>
              </a:rPr>
              <a:t> :</a:t>
            </a:r>
            <a:endParaRPr lang="fr-CA" u="none" dirty="0">
              <a:solidFill>
                <a:schemeClr val="accent1">
                  <a:lumMod val="75000"/>
                </a:schemeClr>
              </a:solidFill>
            </a:endParaRPr>
          </a:p>
          <a:p>
            <a:pPr lvl="1"/>
            <a:r>
              <a:rPr lang="fr-CA" u="none" dirty="0">
                <a:solidFill>
                  <a:schemeClr val="accent1">
                    <a:lumMod val="75000"/>
                  </a:schemeClr>
                </a:solidFill>
              </a:rPr>
              <a:t>S’asseoir le plus confortablement possible dans une position droite</a:t>
            </a:r>
          </a:p>
          <a:p>
            <a:pPr lvl="1"/>
            <a:r>
              <a:rPr lang="fr-CA" dirty="0">
                <a:solidFill>
                  <a:schemeClr val="accent1">
                    <a:lumMod val="75000"/>
                  </a:schemeClr>
                </a:solidFill>
              </a:rPr>
              <a:t>F</a:t>
            </a:r>
            <a:r>
              <a:rPr lang="fr-CA" u="none" dirty="0">
                <a:solidFill>
                  <a:schemeClr val="accent1">
                    <a:lumMod val="75000"/>
                  </a:schemeClr>
                </a:solidFill>
              </a:rPr>
              <a:t>ermer les yeux ou les fermer à moitié </a:t>
            </a:r>
            <a:r>
              <a:rPr lang="fr-CA" dirty="0">
                <a:solidFill>
                  <a:schemeClr val="accent1">
                    <a:lumMod val="75000"/>
                  </a:schemeClr>
                </a:solidFill>
              </a:rPr>
              <a:t>vous aidera à faire l’exercice</a:t>
            </a:r>
            <a:endParaRPr lang="fr-CA" u="none" dirty="0">
              <a:solidFill>
                <a:schemeClr val="accent1">
                  <a:lumMod val="75000"/>
                </a:schemeClr>
              </a:solidFill>
            </a:endParaRPr>
          </a:p>
          <a:p>
            <a:pPr lvl="1"/>
            <a:r>
              <a:rPr lang="fr-CA" u="none" dirty="0">
                <a:solidFill>
                  <a:schemeClr val="accent1">
                    <a:lumMod val="75000"/>
                  </a:schemeClr>
                </a:solidFill>
              </a:rPr>
              <a:t>Ne vous préoccupez pas du temps</a:t>
            </a:r>
          </a:p>
          <a:p>
            <a:pPr lvl="1"/>
            <a:r>
              <a:rPr lang="fr-CA" dirty="0">
                <a:solidFill>
                  <a:schemeClr val="accent1">
                    <a:lumMod val="75000"/>
                  </a:schemeClr>
                </a:solidFill>
              </a:rPr>
              <a:t>P</a:t>
            </a:r>
            <a:r>
              <a:rPr lang="fr-CA" u="none" dirty="0">
                <a:solidFill>
                  <a:schemeClr val="accent1">
                    <a:lumMod val="75000"/>
                  </a:schemeClr>
                </a:solidFill>
              </a:rPr>
              <a:t>renez une minute, seulement une minute…</a:t>
            </a:r>
          </a:p>
          <a:p>
            <a:pPr lvl="1"/>
            <a:r>
              <a:rPr lang="fr-CA" u="none" dirty="0">
                <a:solidFill>
                  <a:schemeClr val="accent1">
                    <a:lumMod val="75000"/>
                  </a:schemeClr>
                </a:solidFill>
              </a:rPr>
              <a:t>Pour respirer, juste pour respirer</a:t>
            </a:r>
          </a:p>
          <a:p>
            <a:pPr lvl="1"/>
            <a:r>
              <a:rPr lang="fr-CA" dirty="0">
                <a:solidFill>
                  <a:schemeClr val="accent1">
                    <a:lumMod val="75000"/>
                  </a:schemeClr>
                </a:solidFill>
              </a:rPr>
              <a:t>C’est si </a:t>
            </a:r>
            <a:r>
              <a:rPr lang="fr-CA" u="none" dirty="0">
                <a:solidFill>
                  <a:schemeClr val="accent1">
                    <a:lumMod val="75000"/>
                  </a:schemeClr>
                </a:solidFill>
              </a:rPr>
              <a:t>simple</a:t>
            </a:r>
          </a:p>
          <a:p>
            <a:pPr lvl="1"/>
            <a:r>
              <a:rPr lang="fr-CA" u="none" dirty="0">
                <a:solidFill>
                  <a:schemeClr val="accent1">
                    <a:lumMod val="75000"/>
                  </a:schemeClr>
                </a:solidFill>
              </a:rPr>
              <a:t>Je vous ferai signe lorsque la minute se sera écoulée</a:t>
            </a:r>
          </a:p>
          <a:p>
            <a:pPr lvl="1"/>
            <a:r>
              <a:rPr lang="fr-CA" u="none" dirty="0">
                <a:solidFill>
                  <a:schemeClr val="accent1">
                    <a:lumMod val="75000"/>
                  </a:schemeClr>
                </a:solidFill>
              </a:rPr>
              <a:t>Continuez simplement à vous concentrer sur votre respiration</a:t>
            </a:r>
          </a:p>
          <a:p>
            <a:r>
              <a:rPr lang="fr-CA" u="none" dirty="0">
                <a:solidFill>
                  <a:schemeClr val="accent1">
                    <a:lumMod val="75000"/>
                  </a:schemeClr>
                </a:solidFill>
              </a:rPr>
              <a:t>Nous ferons ensuite un court retour sur ce que vous avez remarqué.</a:t>
            </a:r>
            <a:endParaRPr lang="fr-CA" dirty="0">
              <a:solidFill>
                <a:schemeClr val="accent1">
                  <a:lumMod val="75000"/>
                </a:schemeClr>
              </a:solidFill>
            </a:endParaRPr>
          </a:p>
        </p:txBody>
      </p:sp>
      <p:grpSp>
        <p:nvGrpSpPr>
          <p:cNvPr id="4" name="Group 3"/>
          <p:cNvGrpSpPr/>
          <p:nvPr>
            <p:custDataLst>
              <p:tags r:id="rId3"/>
            </p:custDataLst>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7">
              <a:clrChange>
                <a:clrFrom>
                  <a:srgbClr val="F5F4F0"/>
                </a:clrFrom>
                <a:clrTo>
                  <a:srgbClr val="F5F4F0">
                    <a:alpha val="0"/>
                  </a:srgbClr>
                </a:clrTo>
              </a:clrChange>
              <a:duotone>
                <a:schemeClr val="accent1">
                  <a:shade val="45000"/>
                  <a:satMod val="135000"/>
                </a:schemeClr>
                <a:prstClr val="white"/>
              </a:duotone>
            </a:blip>
            <a:srcRect/>
            <a:stretch>
              <a:fillRect/>
            </a:stretch>
          </p:blipFill>
          <p:spPr>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488833" y="744117"/>
              <a:ext cx="1964800" cy="1916424"/>
            </a:xfrm>
            <a:prstGeom prst="rect">
              <a:avLst/>
            </a:prstGeom>
            <a:noFill/>
          </p:spPr>
        </p:pic>
      </p:grpSp>
      <p:grpSp>
        <p:nvGrpSpPr>
          <p:cNvPr id="10" name="Group 9"/>
          <p:cNvGrpSpPr/>
          <p:nvPr>
            <p:custDataLst>
              <p:tags r:id="rId4"/>
            </p:custDataLst>
          </p:nvPr>
        </p:nvGrpSpPr>
        <p:grpSpPr>
          <a:xfrm>
            <a:off x="4139952" y="6193510"/>
            <a:ext cx="2539410" cy="477542"/>
            <a:chOff x="4139952" y="6193510"/>
            <a:chExt cx="2539410" cy="477542"/>
          </a:xfrm>
        </p:grpSpPr>
        <p:sp>
          <p:nvSpPr>
            <p:cNvPr id="14" name="TextBox 13"/>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5" name="Picture 3"/>
            <p:cNvPicPr>
              <a:picLocks noChangeAspect="1" noChangeArrowheads="1"/>
            </p:cNvPicPr>
            <p:nvPr/>
          </p:nvPicPr>
          <p:blipFill>
            <a:blip r:embed="rId9">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99431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4">
            <a:extLst>
              <a:ext uri="{FF2B5EF4-FFF2-40B4-BE49-F238E27FC236}">
                <a16:creationId xmlns:a16="http://schemas.microsoft.com/office/drawing/2014/main" id="{9D90DE9F-AF5D-C4F4-E038-67896DB2F4A5}"/>
              </a:ext>
            </a:extLst>
          </p:cNvPr>
          <p:cNvPicPr>
            <a:picLocks noChangeAspect="1"/>
          </p:cNvPicPr>
          <p:nvPr/>
        </p:nvPicPr>
        <p:blipFill>
          <a:blip r:embed="rId4"/>
          <a:srcRect/>
          <a:stretch>
            <a:fillRect/>
          </a:stretch>
        </p:blipFill>
        <p:spPr>
          <a:xfrm>
            <a:off x="4572000" y="1971529"/>
            <a:ext cx="4392488" cy="3094426"/>
          </a:xfrm>
          <a:prstGeom prst="rect">
            <a:avLst/>
          </a:prstGeom>
          <a:ln>
            <a:solidFill>
              <a:schemeClr val="accent1"/>
            </a:solidFill>
          </a:ln>
        </p:spPr>
      </p:pic>
      <p:sp>
        <p:nvSpPr>
          <p:cNvPr id="4" name="Title 3"/>
          <p:cNvSpPr>
            <a:spLocks noGrp="1"/>
          </p:cNvSpPr>
          <p:nvPr>
            <p:ph type="title"/>
            <p:custDataLst>
              <p:tags r:id="rId1"/>
            </p:custDataLst>
          </p:nvPr>
        </p:nvSpPr>
        <p:spPr>
          <a:xfrm>
            <a:off x="128464" y="249937"/>
            <a:ext cx="9015536" cy="914401"/>
          </a:xfrm>
        </p:spPr>
        <p:txBody>
          <a:bodyPr>
            <a:normAutofit fontScale="90000"/>
          </a:bodyPr>
          <a:lstStyle/>
          <a:p>
            <a:pPr>
              <a:lnSpc>
                <a:spcPct val="100000"/>
              </a:lnSpc>
            </a:pPr>
            <a:r>
              <a:rPr lang="fr-FR" sz="3200" u="none"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smtClean="0">
                <a:solidFill>
                  <a:schemeClr val="accent1">
                    <a:lumMod val="75000"/>
                  </a:schemeClr>
                </a:solidFill>
                <a:ea typeface="+mn-ea"/>
                <a:cs typeface="+mn-cs"/>
              </a:rPr>
              <a:t> </a:t>
            </a:r>
            <a:r>
              <a:rPr lang="en-US" sz="2800" dirty="0" err="1" smtClean="0">
                <a:solidFill>
                  <a:schemeClr val="accent1">
                    <a:lumMod val="75000"/>
                  </a:schemeClr>
                </a:solidFill>
                <a:ea typeface="+mn-ea"/>
                <a:cs typeface="+mn-cs"/>
              </a:rPr>
              <a:t>Dans</a:t>
            </a:r>
            <a:r>
              <a:rPr lang="en-US" sz="2800" dirty="0" smtClean="0">
                <a:solidFill>
                  <a:schemeClr val="accent1">
                    <a:lumMod val="75000"/>
                  </a:schemeClr>
                </a:solidFill>
                <a:ea typeface="+mn-ea"/>
                <a:cs typeface="+mn-cs"/>
              </a:rPr>
              <a:t> un mot, </a:t>
            </a:r>
            <a:r>
              <a:rPr lang="en-US" sz="2800" dirty="0" err="1" smtClean="0">
                <a:solidFill>
                  <a:schemeClr val="accent1">
                    <a:lumMod val="75000"/>
                  </a:schemeClr>
                </a:solidFill>
                <a:ea typeface="+mn-ea"/>
                <a:cs typeface="+mn-cs"/>
              </a:rPr>
              <a:t>Quelle</a:t>
            </a:r>
            <a:r>
              <a:rPr lang="en-US" sz="2800" dirty="0" smtClean="0">
                <a:solidFill>
                  <a:schemeClr val="accent1">
                    <a:lumMod val="75000"/>
                  </a:schemeClr>
                </a:solidFill>
                <a:ea typeface="+mn-ea"/>
                <a:cs typeface="+mn-cs"/>
              </a:rPr>
              <a:t> </a:t>
            </a:r>
            <a:r>
              <a:rPr lang="en-US" sz="2800" dirty="0" err="1">
                <a:solidFill>
                  <a:schemeClr val="accent1">
                    <a:lumMod val="75000"/>
                  </a:schemeClr>
                </a:solidFill>
                <a:ea typeface="+mn-ea"/>
                <a:cs typeface="+mn-cs"/>
              </a:rPr>
              <a:t>est</a:t>
            </a:r>
            <a:r>
              <a:rPr lang="en-US" sz="2800" dirty="0">
                <a:solidFill>
                  <a:schemeClr val="accent1">
                    <a:lumMod val="75000"/>
                  </a:schemeClr>
                </a:solidFill>
                <a:ea typeface="+mn-ea"/>
                <a:cs typeface="+mn-cs"/>
              </a:rPr>
              <a:t> la </a:t>
            </a:r>
            <a:r>
              <a:rPr lang="en-US" sz="2800" dirty="0" err="1">
                <a:solidFill>
                  <a:schemeClr val="accent1">
                    <a:lumMod val="75000"/>
                  </a:schemeClr>
                </a:solidFill>
                <a:ea typeface="+mn-ea"/>
                <a:cs typeface="+mn-cs"/>
              </a:rPr>
              <a:t>compétence</a:t>
            </a:r>
            <a:r>
              <a:rPr lang="en-US" sz="2800" dirty="0">
                <a:solidFill>
                  <a:schemeClr val="accent1">
                    <a:lumMod val="75000"/>
                  </a:schemeClr>
                </a:solidFill>
                <a:ea typeface="+mn-ea"/>
                <a:cs typeface="+mn-cs"/>
              </a:rPr>
              <a:t> que </a:t>
            </a:r>
            <a:r>
              <a:rPr lang="en-US" sz="2800" dirty="0" err="1">
                <a:solidFill>
                  <a:schemeClr val="accent1">
                    <a:lumMod val="75000"/>
                  </a:schemeClr>
                </a:solidFill>
                <a:ea typeface="+mn-ea"/>
                <a:cs typeface="+mn-cs"/>
              </a:rPr>
              <a:t>vous</a:t>
            </a:r>
            <a:r>
              <a:rPr lang="en-US" sz="2800" dirty="0">
                <a:solidFill>
                  <a:schemeClr val="accent1">
                    <a:lumMod val="75000"/>
                  </a:schemeClr>
                </a:solidFill>
                <a:ea typeface="+mn-ea"/>
                <a:cs typeface="+mn-cs"/>
              </a:rPr>
              <a:t> </a:t>
            </a:r>
            <a:r>
              <a:rPr lang="en-US" sz="2800" dirty="0" err="1">
                <a:solidFill>
                  <a:schemeClr val="accent1">
                    <a:lumMod val="75000"/>
                  </a:schemeClr>
                </a:solidFill>
                <a:ea typeface="+mn-ea"/>
                <a:cs typeface="+mn-cs"/>
              </a:rPr>
              <a:t>avez</a:t>
            </a:r>
            <a:r>
              <a:rPr lang="en-US" sz="2800" dirty="0">
                <a:solidFill>
                  <a:schemeClr val="accent1">
                    <a:lumMod val="75000"/>
                  </a:schemeClr>
                </a:solidFill>
                <a:ea typeface="+mn-ea"/>
                <a:cs typeface="+mn-cs"/>
              </a:rPr>
              <a:t> le plus </a:t>
            </a:r>
            <a:r>
              <a:rPr lang="en-US" sz="2800" dirty="0" err="1">
                <a:solidFill>
                  <a:schemeClr val="accent1">
                    <a:lumMod val="75000"/>
                  </a:schemeClr>
                </a:solidFill>
                <a:ea typeface="+mn-ea"/>
                <a:cs typeface="+mn-cs"/>
              </a:rPr>
              <a:t>améliorée</a:t>
            </a:r>
            <a:r>
              <a:rPr lang="en-US" sz="2800" dirty="0">
                <a:solidFill>
                  <a:schemeClr val="accent1">
                    <a:lumMod val="75000"/>
                  </a:schemeClr>
                </a:solidFill>
                <a:ea typeface="+mn-ea"/>
                <a:cs typeface="+mn-cs"/>
              </a:rPr>
              <a:t> pendant le </a:t>
            </a:r>
            <a:r>
              <a:rPr lang="en-US" sz="2800" dirty="0" err="1">
                <a:solidFill>
                  <a:schemeClr val="accent1">
                    <a:lumMod val="75000"/>
                  </a:schemeClr>
                </a:solidFill>
                <a:ea typeface="+mn-ea"/>
                <a:cs typeface="+mn-cs"/>
              </a:rPr>
              <a:t>programme</a:t>
            </a:r>
            <a:r>
              <a:rPr lang="en-US" sz="2800" dirty="0">
                <a:solidFill>
                  <a:schemeClr val="accent1">
                    <a:lumMod val="75000"/>
                  </a:schemeClr>
                </a:solidFill>
                <a:ea typeface="+mn-ea"/>
                <a:cs typeface="+mn-cs"/>
              </a:rPr>
              <a:t> de DLCP? </a:t>
            </a:r>
            <a:r>
              <a:rPr lang="fr-FR" sz="3200" u="none"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fr-FR" sz="3200" u="none"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endParaRPr lang="fr-CA" sz="3200" dirty="0">
              <a:solidFill>
                <a:schemeClr val="accent1">
                  <a:lumMod val="75000"/>
                </a:schemeClr>
              </a:solidFill>
            </a:endParaRPr>
          </a:p>
        </p:txBody>
      </p:sp>
      <p:pic>
        <p:nvPicPr>
          <p:cNvPr id="7" name="Content Placeholder 4" descr="Graphical user interface, text, website&#10;&#10;Description automatically generated">
            <a:extLst>
              <a:ext uri="{FF2B5EF4-FFF2-40B4-BE49-F238E27FC236}">
                <a16:creationId xmlns:a16="http://schemas.microsoft.com/office/drawing/2014/main" id="{3CACFF75-6922-4A45-AF14-E77066B5D17B}"/>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9293" t="30042"/>
          <a:stretch/>
        </p:blipFill>
        <p:spPr>
          <a:xfrm>
            <a:off x="112465" y="1971528"/>
            <a:ext cx="4459535" cy="3113656"/>
          </a:xfrm>
        </p:spPr>
      </p:pic>
      <p:sp>
        <p:nvSpPr>
          <p:cNvPr id="2" name="Rectangle 1"/>
          <p:cNvSpPr/>
          <p:nvPr/>
        </p:nvSpPr>
        <p:spPr>
          <a:xfrm>
            <a:off x="4647991" y="5373216"/>
            <a:ext cx="4388505" cy="369332"/>
          </a:xfrm>
          <a:prstGeom prst="rect">
            <a:avLst/>
          </a:prstGeom>
        </p:spPr>
        <p:txBody>
          <a:bodyPr wrap="square">
            <a:spAutoFit/>
          </a:bodyPr>
          <a:lstStyle/>
          <a:p>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a:t>
            </a:r>
            <a:r>
              <a:rPr lang="fr-FR"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 </a:t>
            </a:r>
            <a:r>
              <a:rPr lang="fr-CA"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anglais</a:t>
            </a:r>
            <a:endParaRPr lang="en-CA" dirty="0">
              <a:solidFill>
                <a:schemeClr val="accent1">
                  <a:lumMod val="75000"/>
                </a:schemeClr>
              </a:solidFill>
            </a:endParaRPr>
          </a:p>
        </p:txBody>
      </p:sp>
      <p:sp>
        <p:nvSpPr>
          <p:cNvPr id="12" name="Rectangle 11"/>
          <p:cNvSpPr/>
          <p:nvPr/>
        </p:nvSpPr>
        <p:spPr>
          <a:xfrm>
            <a:off x="112465" y="5373216"/>
            <a:ext cx="4388505" cy="369332"/>
          </a:xfrm>
          <a:prstGeom prst="rect">
            <a:avLst/>
          </a:prstGeom>
        </p:spPr>
        <p:txBody>
          <a:bodyPr wrap="square">
            <a:spAutoFit/>
          </a:bodyPr>
          <a:lstStyle/>
          <a:p>
            <a:r>
              <a:rPr lang="fr-FR"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DLCP </a:t>
            </a:r>
            <a:r>
              <a:rPr lang="fr-FR"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2022 </a:t>
            </a:r>
            <a:r>
              <a:rPr lang="fr-CA"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en français</a:t>
            </a:r>
            <a:endParaRPr lang="en-CA" dirty="0">
              <a:solidFill>
                <a:schemeClr val="accent1">
                  <a:lumMod val="75000"/>
                </a:schemeClr>
              </a:solidFill>
            </a:endParaRPr>
          </a:p>
        </p:txBody>
      </p:sp>
    </p:spTree>
    <p:extLst>
      <p:ext uri="{BB962C8B-B14F-4D97-AF65-F5344CB8AC3E}">
        <p14:creationId xmlns:p14="http://schemas.microsoft.com/office/powerpoint/2010/main" val="1254033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1"/>
            </p:custDataLst>
          </p:nvPr>
        </p:nvPicPr>
        <p:blipFill>
          <a:blip r:embed="rId6">
            <a:duotone>
              <a:schemeClr val="accent3">
                <a:shade val="45000"/>
                <a:satMod val="135000"/>
              </a:schemeClr>
              <a:prstClr val="white"/>
            </a:duotone>
          </a:blip>
          <a:srcRect b="5962"/>
          <a:stretch>
            <a:fillRect/>
          </a:stretch>
        </p:blipFill>
        <p:spPr>
          <a:xfrm>
            <a:off x="6228183" y="5377831"/>
            <a:ext cx="1688749" cy="1507553"/>
          </a:xfrm>
          <a:prstGeom prst="rect">
            <a:avLst/>
          </a:prstGeom>
        </p:spPr>
      </p:pic>
      <p:sp>
        <p:nvSpPr>
          <p:cNvPr id="4" name="Title 3"/>
          <p:cNvSpPr>
            <a:spLocks noGrp="1"/>
          </p:cNvSpPr>
          <p:nvPr>
            <p:ph type="title"/>
            <p:custDataLst>
              <p:tags r:id="rId2"/>
            </p:custDataLst>
          </p:nvPr>
        </p:nvSpPr>
        <p:spPr>
          <a:xfrm>
            <a:off x="381000" y="228600"/>
            <a:ext cx="8458200" cy="914401"/>
          </a:xfrm>
        </p:spPr>
        <p:txBody>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Témoignages sur le programme de DLCP</a:t>
            </a:r>
            <a:endParaRPr lang="fr-CA" sz="3200" dirty="0"/>
          </a:p>
        </p:txBody>
      </p:sp>
      <p:sp>
        <p:nvSpPr>
          <p:cNvPr id="3" name="Rectangle 2"/>
          <p:cNvSpPr/>
          <p:nvPr>
            <p:custDataLst>
              <p:tags r:id="rId3"/>
            </p:custDataLst>
          </p:nvPr>
        </p:nvSpPr>
        <p:spPr>
          <a:xfrm>
            <a:off x="611560" y="1131015"/>
            <a:ext cx="8145264" cy="4801314"/>
          </a:xfrm>
          <a:prstGeom prst="rect">
            <a:avLst/>
          </a:prstGeom>
        </p:spPr>
        <p:txBody>
          <a:bodyPr wrap="square">
            <a:spAutoFit/>
          </a:bodyPr>
          <a:lstStyle/>
          <a:p>
            <a:pPr marL="285750" indent="-285750">
              <a:buFont typeface="Wingdings" panose="05000000000000000000" pitchFamily="2" charset="2"/>
              <a:buChar char="ü"/>
            </a:pP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 quelque sorte, l’effort que vous consacrez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afin de trouver en vous-même le remède... est un investissement très précieux.</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l’Aîné Malcom Saulis</a:t>
            </a:r>
            <a:endPar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 cours est extrêmement efficace et révélateur...</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m’aide vraiment à me forger une perception des relations que j’</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entretiens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avec mon personnel…</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adoré.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buFont typeface="Wingdings" panose="05000000000000000000" pitchFamily="2" charset="2"/>
              <a:buChar char="ü"/>
            </a:pP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expérience était très marquante, vraiment intéressante et riche en révélations.</a:t>
            </a:r>
            <a:r>
              <a:rPr lang="fr-CA"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J’ai beaucoup appris sur moi-même.</a:t>
            </a:r>
            <a:r>
              <a:rPr lang="fr-CA"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exercices étaient pertinents et me permettent d’être plus productif et </a:t>
            </a:r>
            <a:r>
              <a:rPr lang="fr-CA" b="1"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plus présent dans mes rapports avec mes collègues et aussi avec ma famille.</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Wingdings" panose="05000000000000000000" pitchFamily="2" charset="2"/>
              <a:buChar char="ü"/>
            </a:pPr>
            <a:r>
              <a:rPr lang="fr-CA" b="1"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Cette série a cha</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ngé ma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J’espère pouvoir participer davantage à l’avenir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Ces </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8 semaines ont été profondes…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à mon avis, je pense que cela devrait être obligatoire pour tout le monde. c'est si </a:t>
            </a:r>
            <a:r>
              <a:rPr lang="fr-F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puissant</a:t>
            </a:r>
            <a:r>
              <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Merci pour cette </a:t>
            </a:r>
            <a:r>
              <a:rPr lang="fr-CA"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précieuse occasion de nous dépasser en tant que personnes et que professionnels.</a:t>
            </a:r>
            <a:r>
              <a:rPr lang="fr-CA"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fr-CA" b="1"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Il s’agit d’un complément important au processus de transformation que nous avons </a:t>
            </a:r>
            <a:r>
              <a:rPr lang="fr-CA" b="1"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entrepris </a:t>
            </a:r>
            <a:r>
              <a:rPr lang="fr-CA" u="none"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Wingdings" panose="05000000000000000000" pitchFamily="2" charset="2"/>
              <a:buChar char="ü"/>
            </a:pPr>
            <a:r>
              <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Je </a:t>
            </a:r>
            <a:r>
              <a:rPr lang="fr-FR"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voulais aussi partager une gratitude spécifique... J'ai trouvé les séances incroyablement utiles, utiles et bien structurées... </a:t>
            </a:r>
            <a:r>
              <a:rPr lang="fr-F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cela a déjà eu un effet merveilleux sur ma </a:t>
            </a:r>
            <a:r>
              <a:rPr lang="fr-F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vie</a:t>
            </a:r>
            <a:r>
              <a:rPr lang="fr-FR"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endParaRPr lang="en-CA"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209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11073" y="1295400"/>
            <a:ext cx="8458200" cy="914401"/>
          </a:xfrm>
        </p:spPr>
        <p:txBody>
          <a:bodyPr>
            <a:normAutofit fontScale="90000"/>
          </a:bodyPr>
          <a:lstStyle/>
          <a:p>
            <a:pPr>
              <a:lnSpc>
                <a:spcPct val="100000"/>
              </a:lnSpc>
            </a:pP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Éléments nécessaires à la</a:t>
            </a:r>
            <a:b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réussite du programme</a:t>
            </a:r>
            <a:endParaRPr lang="fr-CA" sz="3200" b="0" dirty="0"/>
          </a:p>
        </p:txBody>
      </p:sp>
      <p:sp>
        <p:nvSpPr>
          <p:cNvPr id="3" name="Rectangle 2"/>
          <p:cNvSpPr/>
          <p:nvPr>
            <p:custDataLst>
              <p:tags r:id="rId2"/>
            </p:custDataLst>
          </p:nvPr>
        </p:nvSpPr>
        <p:spPr>
          <a:xfrm>
            <a:off x="4191000" y="3617228"/>
            <a:ext cx="4331000" cy="1508105"/>
          </a:xfrm>
          <a:prstGeom prst="rect">
            <a:avLst/>
          </a:prstGeom>
        </p:spPr>
        <p:txBody>
          <a:bodyPr wrap="square">
            <a:spAutoFit/>
          </a:bodyPr>
          <a:lstStyle/>
          <a:p>
            <a:pPr marL="285750" lvl="0" indent="-285750">
              <a:buSzPct val="135000"/>
              <a:buFont typeface="Wingdings" panose="05000000000000000000" pitchFamily="2" charset="2"/>
              <a:buChar char="ü"/>
            </a:pPr>
            <a:r>
              <a:rPr lang="fr-CA"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Programme </a:t>
            </a:r>
            <a:r>
              <a:rPr lang="fr-CA" sz="24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de base</a:t>
            </a:r>
          </a:p>
          <a:p>
            <a:pPr marL="285750" lvl="0" indent="-285750">
              <a:buSzPct val="135000"/>
              <a:buFont typeface="Wingdings" panose="05000000000000000000" pitchFamily="2" charset="2"/>
              <a:buChar char="ü"/>
            </a:pPr>
            <a:r>
              <a:rPr lang="fr-CA" sz="24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Participation </a:t>
            </a: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volontaire</a:t>
            </a:r>
          </a:p>
          <a:p>
            <a:pPr marL="285750" lvl="0" indent="-285750">
              <a:buSzPct val="135000"/>
              <a:buFont typeface="Wingdings" panose="05000000000000000000" pitchFamily="2" charset="2"/>
              <a:buChar char="ü"/>
            </a:pPr>
            <a:r>
              <a:rPr lang="fr-CA" sz="2400" u="none"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Soutien de la direction</a:t>
            </a:r>
          </a:p>
          <a:p>
            <a:pPr marL="285750" lvl="0" indent="-285750">
              <a:buSzPct val="135000"/>
              <a:buFont typeface="Wingdings" panose="05000000000000000000" pitchFamily="2" charset="2"/>
              <a:buChar char="ü"/>
            </a:pPr>
            <a:endParaRPr lang="fr-CA"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custDataLst>
              <p:tags r:id="rId3"/>
            </p:custDataLst>
          </p:nvPr>
        </p:nvPicPr>
        <p:blipFill>
          <a:blip r:embed="rId7">
            <a:duotone>
              <a:schemeClr val="accent3">
                <a:shade val="45000"/>
                <a:satMod val="135000"/>
              </a:schemeClr>
              <a:prstClr val="white"/>
            </a:duotone>
          </a:blip>
          <a:srcRect/>
          <a:stretch>
            <a:fillRect/>
          </a:stretch>
        </p:blipFill>
        <p:spPr>
          <a:xfrm>
            <a:off x="5486400" y="76200"/>
            <a:ext cx="3471863" cy="2816531"/>
          </a:xfrm>
          <a:prstGeom prst="ellipse">
            <a:avLst/>
          </a:prstGeom>
          <a:ln>
            <a:noFill/>
          </a:ln>
          <a:effectLst>
            <a:softEdge rad="112500"/>
          </a:effectLst>
        </p:spPr>
      </p:pic>
      <p:grpSp>
        <p:nvGrpSpPr>
          <p:cNvPr id="11" name="Group 10"/>
          <p:cNvGrpSpPr/>
          <p:nvPr>
            <p:custDataLst>
              <p:tags r:id="rId4"/>
            </p:custDataLst>
          </p:nvPr>
        </p:nvGrpSpPr>
        <p:grpSpPr>
          <a:xfrm>
            <a:off x="511098" y="2743200"/>
            <a:ext cx="3298902" cy="2563770"/>
            <a:chOff x="511098" y="2743200"/>
            <a:chExt cx="3298902" cy="2563770"/>
          </a:xfrm>
        </p:grpSpPr>
        <p:pic>
          <p:nvPicPr>
            <p:cNvPr id="9" name="Picture 8"/>
            <p:cNvPicPr>
              <a:picLocks noChangeAspect="1"/>
            </p:cNvPicPr>
            <p:nvPr/>
          </p:nvPicPr>
          <p:blipFill>
            <a:blip r:embed="rId8">
              <a:clrChange>
                <a:clrFrom>
                  <a:srgbClr val="FFFFFF"/>
                </a:clrFrom>
                <a:clrTo>
                  <a:srgbClr val="FFFFFF">
                    <a:alpha val="0"/>
                  </a:srgbClr>
                </a:clrTo>
              </a:clrChange>
              <a:duotone>
                <a:schemeClr val="accent3">
                  <a:shade val="45000"/>
                  <a:satMod val="135000"/>
                </a:schemeClr>
                <a:prstClr val="white"/>
              </a:duotone>
            </a:blip>
            <a:srcRect r="11195"/>
            <a:stretch>
              <a:fillRect/>
            </a:stretch>
          </p:blipFill>
          <p:spPr>
            <a:xfrm>
              <a:off x="511098" y="2868570"/>
              <a:ext cx="3298902" cy="2438400"/>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blip>
            <a:srcRect/>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920791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18356" y="274638"/>
            <a:ext cx="8507288" cy="1143000"/>
          </a:xfrm>
        </p:spPr>
        <p:txBody>
          <a:bodyPr>
            <a:normAutofit fontScale="90000"/>
          </a:bodyPr>
          <a:lstStyle/>
          <a:p>
            <a:r>
              <a:rPr lang="fr-CA" u="none" dirty="0"/>
              <a:t>Engagement, aperçu du programme et questions fréquemment posées</a:t>
            </a:r>
            <a:endParaRPr lang="fr-CA" dirty="0"/>
          </a:p>
        </p:txBody>
      </p:sp>
      <p:sp>
        <p:nvSpPr>
          <p:cNvPr id="6" name="Rectangle 5"/>
          <p:cNvSpPr/>
          <p:nvPr>
            <p:custDataLst>
              <p:tags r:id="rId2"/>
            </p:custDataLst>
          </p:nvPr>
        </p:nvSpPr>
        <p:spPr>
          <a:xfrm>
            <a:off x="753624" y="6126162"/>
            <a:ext cx="6919681" cy="369332"/>
          </a:xfrm>
          <a:prstGeom prst="rect">
            <a:avLst/>
          </a:prstGeom>
        </p:spPr>
        <p:txBody>
          <a:bodyPr wrap="square">
            <a:spAutoFit/>
          </a:bodyPr>
          <a:lstStyle/>
          <a:p>
            <a:pPr algn="ctr"/>
            <a:r>
              <a:rPr lang="fr-CA" u="none" dirty="0">
                <a:hlinkClick r:id="rId5"/>
              </a:rPr>
              <a:t>https://wiki.gccollab.ca/MCLD-DLCP</a:t>
            </a:r>
            <a:r>
              <a:rPr lang="fr-CA" u="none" dirty="0"/>
              <a:t> </a:t>
            </a:r>
            <a:endParaRPr lang="fr-CA" dirty="0"/>
          </a:p>
        </p:txBody>
      </p:sp>
      <p:pic>
        <p:nvPicPr>
          <p:cNvPr id="4" name="Picture 3">
            <a:extLst>
              <a:ext uri="{FF2B5EF4-FFF2-40B4-BE49-F238E27FC236}">
                <a16:creationId xmlns:a16="http://schemas.microsoft.com/office/drawing/2014/main" id="{5F75A0AA-DAAF-FFF1-C9B9-8585A552A30A}"/>
              </a:ext>
            </a:extLst>
          </p:cNvPr>
          <p:cNvPicPr>
            <a:picLocks noChangeAspect="1"/>
          </p:cNvPicPr>
          <p:nvPr/>
        </p:nvPicPr>
        <p:blipFill>
          <a:blip r:embed="rId6"/>
          <a:stretch>
            <a:fillRect/>
          </a:stretch>
        </p:blipFill>
        <p:spPr>
          <a:xfrm>
            <a:off x="1359194" y="1597234"/>
            <a:ext cx="6425612" cy="43493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47946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custDataLst>
              <p:tags r:id="rId1"/>
            </p:custDataLst>
          </p:nvPr>
        </p:nvSpPr>
        <p:spPr>
          <a:xfrm>
            <a:off x="2017588" y="5157192"/>
            <a:ext cx="5108963" cy="954107"/>
          </a:xfrm>
          <a:prstGeom prst="rect">
            <a:avLst/>
          </a:prstGeom>
        </p:spPr>
        <p:txBody>
          <a:bodyPr wrap="none">
            <a:spAutoFit/>
          </a:bodyPr>
          <a:lstStyle/>
          <a:p>
            <a:pPr algn="ctr"/>
            <a:endParaRPr lang="fr-CA" sz="2800" u="none" dirty="0" smtClean="0">
              <a:solidFill>
                <a:schemeClr val="accent3"/>
              </a:solidFill>
            </a:endParaRPr>
          </a:p>
          <a:p>
            <a:pPr algn="ctr"/>
            <a:r>
              <a:rPr lang="fr-CA" sz="2800" u="none" dirty="0" smtClean="0">
                <a:solidFill>
                  <a:schemeClr val="accent3"/>
                </a:solidFill>
              </a:rPr>
              <a:t>Prenez </a:t>
            </a:r>
            <a:r>
              <a:rPr lang="fr-CA" sz="2800" u="none" dirty="0">
                <a:solidFill>
                  <a:schemeClr val="accent3"/>
                </a:solidFill>
              </a:rPr>
              <a:t>conscience, </a:t>
            </a:r>
            <a:r>
              <a:rPr lang="fr-CA" sz="2800" dirty="0">
                <a:solidFill>
                  <a:schemeClr val="accent3"/>
                </a:solidFill>
              </a:rPr>
              <a:t>s</a:t>
            </a:r>
            <a:r>
              <a:rPr lang="fr-CA" sz="2800" u="none" dirty="0">
                <a:solidFill>
                  <a:schemeClr val="accent3"/>
                </a:solidFill>
              </a:rPr>
              <a:t>oyez heureux</a:t>
            </a:r>
            <a:endParaRPr lang="fr-CA" sz="2800" dirty="0"/>
          </a:p>
        </p:txBody>
      </p:sp>
      <p:pic>
        <p:nvPicPr>
          <p:cNvPr id="2051" name="Picture 3"/>
          <p:cNvPicPr>
            <a:picLocks noChangeAspect="1" noChangeArrowheads="1"/>
          </p:cNvPicPr>
          <p:nvPr>
            <p:custDataLst>
              <p:tags r:id="rId2"/>
            </p:custDataLst>
          </p:nvPr>
        </p:nvPicPr>
        <p:blipFill>
          <a:blip r:embed="rId6"/>
          <a:srcRect/>
          <a:stretch>
            <a:fillRect/>
          </a:stretch>
        </p:blipFill>
        <p:spPr>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3"/>
            </p:custDataLst>
          </p:nvPr>
        </p:nvPicPr>
        <p:blipFill>
          <a:blip r:embed="rId7"/>
          <a:srcRect/>
          <a:stretch>
            <a:fillRect/>
          </a:stretch>
        </p:blipFill>
        <p:spPr>
          <a:xfrm rot="20123892">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30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5"/>
          <a:srcRect/>
          <a:stretch>
            <a:fillRect/>
          </a:stretch>
        </p:blipFill>
        <p:spPr>
          <a:xfrm>
            <a:off x="0" y="14287"/>
            <a:ext cx="9144000" cy="6093619"/>
          </a:xfrm>
          <a:prstGeom prst="rect">
            <a:avLst/>
          </a:prstGeom>
        </p:spPr>
      </p:pic>
      <p:sp>
        <p:nvSpPr>
          <p:cNvPr id="4" name="Rectangle 3"/>
          <p:cNvSpPr/>
          <p:nvPr>
            <p:custDataLst>
              <p:tags r:id="rId2"/>
            </p:custDataLst>
          </p:nvPr>
        </p:nvSpPr>
        <p:spPr>
          <a:xfrm>
            <a:off x="419100" y="116632"/>
            <a:ext cx="8314106" cy="2062103"/>
          </a:xfrm>
          <a:prstGeom prst="rect">
            <a:avLst/>
          </a:prstGeom>
        </p:spPr>
        <p:txBody>
          <a:bodyPr wrap="square">
            <a:spAutoFit/>
          </a:bodyPr>
          <a:lstStyle/>
          <a:p>
            <a:r>
              <a:rPr lang="fr-CA" sz="3200" i="1" u="none" dirty="0">
                <a:solidFill>
                  <a:srgbClr val="0070C0"/>
                </a:solidFill>
                <a:latin typeface="Segoe UI Web (West European)"/>
              </a:rPr>
              <a:t>« Le leadership n’est pas un rang ou une position, c’est un choix – le choix de prendre soin de la personne à notre gauche </a:t>
            </a:r>
            <a:r>
              <a:rPr lang="fr-CA" sz="3200" i="1" dirty="0">
                <a:solidFill>
                  <a:srgbClr val="0070C0"/>
                </a:solidFill>
                <a:latin typeface="Segoe UI Web (West European)"/>
              </a:rPr>
              <a:t>et</a:t>
            </a:r>
            <a:r>
              <a:rPr lang="fr-CA" sz="3200" i="1" u="none" dirty="0">
                <a:solidFill>
                  <a:srgbClr val="0070C0"/>
                </a:solidFill>
                <a:latin typeface="Segoe UI Web (West European)"/>
              </a:rPr>
              <a:t> de la personne à notre droite »</a:t>
            </a:r>
            <a:r>
              <a:rPr lang="fr-CA" sz="3200" i="1" dirty="0">
                <a:solidFill>
                  <a:srgbClr val="0070C0"/>
                </a:solidFill>
                <a:latin typeface="Segoe UI Web (West European)"/>
              </a:rPr>
              <a:t> 	</a:t>
            </a:r>
            <a:r>
              <a:rPr lang="fr-CA" sz="3200" i="1" u="none" dirty="0">
                <a:solidFill>
                  <a:srgbClr val="0070C0"/>
                </a:solidFill>
                <a:latin typeface="Segoe UI Web (West European)"/>
              </a:rPr>
              <a:t>- S. Sinek</a:t>
            </a:r>
            <a:r>
              <a:rPr lang="fr-CA" sz="3200" i="1" dirty="0">
                <a:solidFill>
                  <a:srgbClr val="0070C0"/>
                </a:solidFill>
                <a:latin typeface="Segoe UI Web (West European)"/>
              </a:rPr>
              <a:t> </a:t>
            </a:r>
          </a:p>
        </p:txBody>
      </p:sp>
    </p:spTree>
    <p:extLst>
      <p:ext uri="{BB962C8B-B14F-4D97-AF65-F5344CB8AC3E}">
        <p14:creationId xmlns:p14="http://schemas.microsoft.com/office/powerpoint/2010/main" val="113465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C079B5D-B565-BA25-1BCD-76E7E149847A}"/>
              </a:ext>
            </a:extLst>
          </p:cNvPr>
          <p:cNvPicPr>
            <a:picLocks noChangeAspect="1"/>
          </p:cNvPicPr>
          <p:nvPr/>
        </p:nvPicPr>
        <p:blipFill>
          <a:blip r:embed="rId5">
            <a:extLst>
              <a:ext uri="{BEBA8EAE-BF5A-486C-A8C5-ECC9F3942E4B}">
                <a14:imgProps xmlns:a14="http://schemas.microsoft.com/office/drawing/2010/main">
                  <a14:imgLayer r:embed="rId6">
                    <a14:imgEffect>
                      <a14:artisticPaintBrush/>
                    </a14:imgEffect>
                  </a14:imgLayer>
                </a14:imgProps>
              </a:ext>
              <a:ext uri="{837473B0-CC2E-450A-ABE3-18F120FF3D39}">
                <a1611:picAttrSrcUrl xmlns="" xmlns:a1611="http://schemas.microsoft.com/office/drawing/2016/11/main" r:id="rId7"/>
              </a:ext>
            </a:extLst>
          </a:blip>
          <a:stretch>
            <a:fillRect/>
          </a:stretch>
        </p:blipFill>
        <p:spPr>
          <a:xfrm rot="20857149">
            <a:off x="5575304" y="1324771"/>
            <a:ext cx="4860032" cy="3645024"/>
          </a:xfrm>
          <a:prstGeom prst="rect">
            <a:avLst/>
          </a:prstGeom>
        </p:spPr>
      </p:pic>
      <p:sp>
        <p:nvSpPr>
          <p:cNvPr id="2" name="Title 1"/>
          <p:cNvSpPr>
            <a:spLocks noGrp="1"/>
          </p:cNvSpPr>
          <p:nvPr>
            <p:ph type="title"/>
            <p:custDataLst>
              <p:tags r:id="rId1"/>
            </p:custDataLst>
          </p:nvPr>
        </p:nvSpPr>
        <p:spPr/>
        <p:txBody>
          <a:bodyPr>
            <a:normAutofit fontScale="90000"/>
          </a:bodyPr>
          <a:lstStyle/>
          <a:p>
            <a:r>
              <a:rPr lang="fr-CA" dirty="0">
                <a:solidFill>
                  <a:schemeClr val="accent1">
                    <a:lumMod val="75000"/>
                  </a:schemeClr>
                </a:solidFill>
                <a:latin typeface="Calibri" panose="020F0502020204030204" pitchFamily="34" charset="0"/>
                <a:cs typeface="Times New Roman" panose="02020603050405020304" pitchFamily="18" charset="0"/>
              </a:rPr>
              <a:t>Ordre du jour </a:t>
            </a:r>
            <a:r>
              <a:rPr lang="fr-CA" dirty="0" smtClean="0">
                <a:solidFill>
                  <a:schemeClr val="accent1">
                    <a:lumMod val="75000"/>
                  </a:schemeClr>
                </a:solidFill>
                <a:latin typeface="Calibri" panose="020F0502020204030204" pitchFamily="34" charset="0"/>
                <a:cs typeface="Times New Roman" panose="02020603050405020304" pitchFamily="18" charset="0"/>
              </a:rPr>
              <a:t>/ Des intentions</a:t>
            </a:r>
            <a:r>
              <a:rPr lang="fr-CA" sz="3200" dirty="0">
                <a:solidFill>
                  <a:schemeClr val="accent1">
                    <a:lumMod val="75000"/>
                  </a:schemeClr>
                </a:solidFill>
                <a:latin typeface="Calibri" panose="020F0502020204030204" pitchFamily="34" charset="0"/>
                <a:cs typeface="Times New Roman" panose="02020603050405020304" pitchFamily="18" charset="0"/>
              </a:rPr>
              <a:t/>
            </a:r>
            <a:br>
              <a:rPr lang="fr-CA" sz="3200" dirty="0">
                <a:solidFill>
                  <a:schemeClr val="accent1">
                    <a:lumMod val="75000"/>
                  </a:schemeClr>
                </a:solidFill>
                <a:latin typeface="Calibri" panose="020F0502020204030204" pitchFamily="34" charset="0"/>
                <a:cs typeface="Times New Roman" panose="02020603050405020304" pitchFamily="18" charset="0"/>
              </a:rPr>
            </a:br>
            <a:r>
              <a:rPr lang="fr-CA" sz="3100" dirty="0">
                <a:solidFill>
                  <a:schemeClr val="accent1">
                    <a:lumMod val="75000"/>
                  </a:schemeClr>
                </a:solidFill>
                <a:latin typeface="Calibri" panose="020F0502020204030204" pitchFamily="34" charset="0"/>
                <a:cs typeface="Times New Roman" panose="02020603050405020304" pitchFamily="18" charset="0"/>
              </a:rPr>
              <a:t>(pas nécessairement dans l’ordre suivant)</a:t>
            </a:r>
          </a:p>
        </p:txBody>
      </p:sp>
      <p:sp>
        <p:nvSpPr>
          <p:cNvPr id="5" name="Content Placeholder 4"/>
          <p:cNvSpPr>
            <a:spLocks noGrp="1"/>
          </p:cNvSpPr>
          <p:nvPr>
            <p:ph idx="1"/>
            <p:custDataLst>
              <p:tags r:id="rId2"/>
            </p:custDataLst>
          </p:nvPr>
        </p:nvSpPr>
        <p:spPr>
          <a:xfrm>
            <a:off x="457200" y="1600200"/>
            <a:ext cx="7643192" cy="4983162"/>
          </a:xfrm>
        </p:spPr>
        <p:txBody>
          <a:bodyPr>
            <a:normAutofit/>
          </a:bodyPr>
          <a:lstStyle/>
          <a:p>
            <a:pPr>
              <a:spcBef>
                <a:spcPts val="300"/>
              </a:spcBef>
            </a:pPr>
            <a:r>
              <a:rPr lang="fr-CA" u="none" dirty="0">
                <a:solidFill>
                  <a:schemeClr val="tx1">
                    <a:lumMod val="50000"/>
                    <a:lumOff val="50000"/>
                  </a:schemeClr>
                </a:solidFill>
              </a:rPr>
              <a:t>Mots de bienvenue et objective d’aujourd’hui</a:t>
            </a:r>
          </a:p>
          <a:p>
            <a:pPr>
              <a:spcBef>
                <a:spcPts val="300"/>
              </a:spcBef>
            </a:pPr>
            <a:r>
              <a:rPr lang="fr-CA" sz="3200" u="none" dirty="0" smtClean="0"/>
              <a:t>Un peu d’histoire</a:t>
            </a:r>
            <a:r>
              <a:rPr lang="fr-CA" sz="3200" dirty="0" smtClean="0"/>
              <a:t> </a:t>
            </a:r>
            <a:r>
              <a:rPr lang="fr-CA" sz="3200" u="none" dirty="0" smtClean="0"/>
              <a:t>et contexte </a:t>
            </a:r>
            <a:endParaRPr lang="fr-CA" sz="3200" u="none" dirty="0"/>
          </a:p>
          <a:p>
            <a:pPr>
              <a:spcBef>
                <a:spcPts val="300"/>
              </a:spcBef>
            </a:pPr>
            <a:r>
              <a:rPr lang="fr-CA" dirty="0" smtClean="0">
                <a:solidFill>
                  <a:srgbClr val="000000"/>
                </a:solidFill>
              </a:rPr>
              <a:t>C’est quoi le </a:t>
            </a:r>
            <a:r>
              <a:rPr lang="fr-CA" dirty="0">
                <a:solidFill>
                  <a:srgbClr val="000000"/>
                </a:solidFill>
              </a:rPr>
              <a:t>leadership </a:t>
            </a:r>
            <a:r>
              <a:rPr lang="fr-CA" dirty="0" smtClean="0">
                <a:solidFill>
                  <a:srgbClr val="000000"/>
                </a:solidFill>
              </a:rPr>
              <a:t>de </a:t>
            </a:r>
            <a:br>
              <a:rPr lang="fr-CA" dirty="0" smtClean="0">
                <a:solidFill>
                  <a:srgbClr val="000000"/>
                </a:solidFill>
              </a:rPr>
            </a:br>
            <a:r>
              <a:rPr lang="fr-CA" dirty="0" smtClean="0">
                <a:solidFill>
                  <a:srgbClr val="000000"/>
                </a:solidFill>
              </a:rPr>
              <a:t>changement  en </a:t>
            </a:r>
            <a:r>
              <a:rPr lang="fr-CA" u="none" dirty="0" smtClean="0">
                <a:solidFill>
                  <a:srgbClr val="000000"/>
                </a:solidFill>
              </a:rPr>
              <a:t>pleine conscience?</a:t>
            </a:r>
            <a:endParaRPr lang="fr-CA" u="none" dirty="0">
              <a:solidFill>
                <a:srgbClr val="000000"/>
              </a:solidFill>
            </a:endParaRPr>
          </a:p>
          <a:p>
            <a:pPr>
              <a:spcBef>
                <a:spcPts val="300"/>
              </a:spcBef>
            </a:pPr>
            <a:r>
              <a:rPr lang="fr-CA" dirty="0" smtClean="0">
                <a:solidFill>
                  <a:srgbClr val="000000"/>
                </a:solidFill>
              </a:rPr>
              <a:t>Pouvons-nous l'essayer? </a:t>
            </a:r>
            <a:endParaRPr lang="fr-CA" dirty="0">
              <a:solidFill>
                <a:srgbClr val="000000"/>
              </a:solidFill>
            </a:endParaRPr>
          </a:p>
          <a:p>
            <a:pPr>
              <a:spcBef>
                <a:spcPts val="300"/>
              </a:spcBef>
            </a:pPr>
            <a:r>
              <a:rPr lang="fr-CA" u="none" dirty="0" smtClean="0">
                <a:solidFill>
                  <a:srgbClr val="000000"/>
                </a:solidFill>
              </a:rPr>
              <a:t>Est-ce que le programme fonctionne?</a:t>
            </a:r>
            <a:endParaRPr lang="fr-CA" u="none" dirty="0">
              <a:solidFill>
                <a:srgbClr val="000000"/>
              </a:solidFill>
            </a:endParaRPr>
          </a:p>
          <a:p>
            <a:pPr>
              <a:spcBef>
                <a:spcPts val="300"/>
              </a:spcBef>
            </a:pPr>
            <a:r>
              <a:rPr lang="fr-CA" dirty="0" smtClean="0">
                <a:solidFill>
                  <a:srgbClr val="000000"/>
                </a:solidFill>
              </a:rPr>
              <a:t>Survol </a:t>
            </a:r>
            <a:r>
              <a:rPr lang="fr-CA" u="none" dirty="0">
                <a:solidFill>
                  <a:srgbClr val="000000"/>
                </a:solidFill>
              </a:rPr>
              <a:t>du programme de DLCP</a:t>
            </a:r>
          </a:p>
          <a:p>
            <a:pPr>
              <a:spcBef>
                <a:spcPts val="300"/>
              </a:spcBef>
            </a:pPr>
            <a:r>
              <a:rPr lang="fr-CA" u="none" dirty="0">
                <a:solidFill>
                  <a:srgbClr val="000000"/>
                </a:solidFill>
              </a:rPr>
              <a:t>Questions et réponses</a:t>
            </a:r>
            <a:endParaRPr lang="fr-CA" dirty="0">
              <a:solidFill>
                <a:srgbClr val="000000"/>
              </a:solidFill>
            </a:endParaRPr>
          </a:p>
        </p:txBody>
      </p:sp>
    </p:spTree>
    <p:extLst>
      <p:ext uri="{BB962C8B-B14F-4D97-AF65-F5344CB8AC3E}">
        <p14:creationId xmlns:p14="http://schemas.microsoft.com/office/powerpoint/2010/main" val="4214648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solidFill>
                  <a:srgbClr val="FF0000"/>
                </a:solidFill>
              </a:rPr>
              <a:t>Sponsors / Hôtes et Facilitateurs</a:t>
            </a:r>
            <a:endParaRPr lang="en-CA" dirty="0">
              <a:solidFill>
                <a:srgbClr val="FF0000"/>
              </a:solidFill>
            </a:endParaRPr>
          </a:p>
        </p:txBody>
      </p:sp>
      <p:graphicFrame>
        <p:nvGraphicFramePr>
          <p:cNvPr id="7" name="Content Placeholder 4"/>
          <p:cNvGraphicFramePr>
            <a:graphicFrameLocks/>
          </p:cNvGraphicFramePr>
          <p:nvPr>
            <p:extLst/>
          </p:nvPr>
        </p:nvGraphicFramePr>
        <p:xfrm>
          <a:off x="382935" y="1346137"/>
          <a:ext cx="8303865" cy="4766904"/>
        </p:xfrm>
        <a:graphic>
          <a:graphicData uri="http://schemas.openxmlformats.org/drawingml/2006/table">
            <a:tbl>
              <a:tblPr firstRow="1" firstCol="1" bandRow="1">
                <a:tableStyleId>{5C22544A-7EE6-4342-B048-85BDC9FD1C3A}</a:tableStyleId>
              </a:tblPr>
              <a:tblGrid>
                <a:gridCol w="2410834">
                  <a:extLst>
                    <a:ext uri="{9D8B030D-6E8A-4147-A177-3AD203B41FA5}">
                      <a16:colId xmlns:a16="http://schemas.microsoft.com/office/drawing/2014/main" val="1740579879"/>
                    </a:ext>
                  </a:extLst>
                </a:gridCol>
                <a:gridCol w="1860584">
                  <a:extLst>
                    <a:ext uri="{9D8B030D-6E8A-4147-A177-3AD203B41FA5}">
                      <a16:colId xmlns:a16="http://schemas.microsoft.com/office/drawing/2014/main" val="2605762875"/>
                    </a:ext>
                  </a:extLst>
                </a:gridCol>
                <a:gridCol w="2448272">
                  <a:extLst>
                    <a:ext uri="{9D8B030D-6E8A-4147-A177-3AD203B41FA5}">
                      <a16:colId xmlns:a16="http://schemas.microsoft.com/office/drawing/2014/main" val="1367472532"/>
                    </a:ext>
                  </a:extLst>
                </a:gridCol>
                <a:gridCol w="1584175">
                  <a:extLst>
                    <a:ext uri="{9D8B030D-6E8A-4147-A177-3AD203B41FA5}">
                      <a16:colId xmlns:a16="http://schemas.microsoft.com/office/drawing/2014/main" val="1794184952"/>
                    </a:ext>
                  </a:extLst>
                </a:gridCol>
              </a:tblGrid>
              <a:tr h="595863">
                <a:tc>
                  <a:txBody>
                    <a:bodyPr/>
                    <a:lstStyle/>
                    <a:p>
                      <a:pPr algn="ctr" rtl="0" fontAlgn="ctr"/>
                      <a:r>
                        <a:rPr lang="en-CA" sz="2000" u="none" strike="noStrike" dirty="0">
                          <a:effectLst/>
                          <a:latin typeface="+mn-lt"/>
                        </a:rPr>
                        <a:t>Dates</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Offering</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smtClean="0">
                          <a:effectLst/>
                          <a:latin typeface="+mn-lt"/>
                        </a:rPr>
                        <a:t>Sponsored / Hosted</a:t>
                      </a:r>
                      <a:r>
                        <a:rPr lang="en-CA" sz="2000" u="none" strike="noStrike" baseline="0" dirty="0" smtClean="0">
                          <a:effectLst/>
                          <a:latin typeface="+mn-lt"/>
                        </a:rPr>
                        <a:t> </a:t>
                      </a:r>
                      <a:r>
                        <a:rPr lang="en-CA" sz="2000" u="none" strike="noStrike" dirty="0" smtClean="0">
                          <a:effectLst/>
                          <a:latin typeface="+mn-lt"/>
                        </a:rPr>
                        <a:t>by</a:t>
                      </a:r>
                      <a:endParaRPr lang="en-CA" sz="2000" b="1" i="0" u="none" strike="noStrike" dirty="0">
                        <a:solidFill>
                          <a:srgbClr val="FFFFFF"/>
                        </a:solidFill>
                        <a:effectLst/>
                        <a:latin typeface="+mn-lt"/>
                      </a:endParaRPr>
                    </a:p>
                  </a:txBody>
                  <a:tcPr marL="7620" marR="7620" marT="7620" marB="0" anchor="ctr"/>
                </a:tc>
                <a:tc>
                  <a:txBody>
                    <a:bodyPr/>
                    <a:lstStyle/>
                    <a:p>
                      <a:pPr algn="ctr" rtl="0" fontAlgn="ctr"/>
                      <a:r>
                        <a:rPr lang="fr-CA" sz="2000" b="1" i="0" u="none" strike="noStrike" dirty="0" err="1" smtClean="0">
                          <a:solidFill>
                            <a:srgbClr val="FFFFFF"/>
                          </a:solidFill>
                          <a:effectLst/>
                          <a:latin typeface="+mn-lt"/>
                        </a:rPr>
                        <a:t>Facilitators</a:t>
                      </a:r>
                      <a:endParaRPr lang="en-CA" sz="2000" b="1" i="0" u="none" strike="noStrike" dirty="0">
                        <a:solidFill>
                          <a:srgbClr val="FFFFFF"/>
                        </a:solidFill>
                        <a:effectLst/>
                        <a:latin typeface="+mn-lt"/>
                      </a:endParaRPr>
                    </a:p>
                  </a:txBody>
                  <a:tcPr marL="7620" marR="7620" marT="7620" marB="0" anchor="ctr"/>
                </a:tc>
                <a:extLst>
                  <a:ext uri="{0D108BD9-81ED-4DB2-BD59-A6C34878D82A}">
                    <a16:rowId xmlns:a16="http://schemas.microsoft.com/office/drawing/2014/main" val="901727548"/>
                  </a:ext>
                </a:extLst>
              </a:tr>
              <a:tr h="595863">
                <a:tc>
                  <a:txBody>
                    <a:bodyPr/>
                    <a:lstStyle/>
                    <a:p>
                      <a:pPr algn="ctr" rtl="0" fontAlgn="ctr"/>
                      <a:r>
                        <a:rPr lang="en-CA" sz="2000" b="0" u="none" strike="noStrike" dirty="0">
                          <a:effectLst/>
                          <a:latin typeface="+mn-lt"/>
                        </a:rPr>
                        <a:t>2016 – </a:t>
                      </a:r>
                      <a:r>
                        <a:rPr lang="en-CA" sz="2000" b="0" u="none" strike="noStrike" dirty="0" smtClean="0">
                          <a:effectLst/>
                          <a:latin typeface="+mn-lt"/>
                        </a:rPr>
                        <a:t>Apr 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Alpha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53398456"/>
                  </a:ext>
                </a:extLst>
              </a:tr>
              <a:tr h="595863">
                <a:tc>
                  <a:txBody>
                    <a:bodyPr/>
                    <a:lstStyle/>
                    <a:p>
                      <a:pPr algn="ctr" rtl="0" fontAlgn="ctr"/>
                      <a:r>
                        <a:rPr lang="en-CA" sz="2000" b="0" u="none" strike="noStrike" dirty="0">
                          <a:effectLst/>
                          <a:latin typeface="+mn-lt"/>
                        </a:rPr>
                        <a:t>2017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Beta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943332747"/>
                  </a:ext>
                </a:extLst>
              </a:tr>
              <a:tr h="595863">
                <a:tc>
                  <a:txBody>
                    <a:bodyPr/>
                    <a:lstStyle/>
                    <a:p>
                      <a:pPr algn="ctr" rtl="0" fontAlgn="ctr"/>
                      <a:r>
                        <a:rPr lang="en-CA" sz="2000" b="0" u="none" strike="noStrike" dirty="0">
                          <a:effectLst/>
                          <a:latin typeface="+mn-lt"/>
                        </a:rPr>
                        <a:t>2021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Pilot</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a:effectLst/>
                          <a:latin typeface="+mn-lt"/>
                        </a:rPr>
                        <a:t>ISC/IOCN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20352073"/>
                  </a:ext>
                </a:extLst>
              </a:tr>
              <a:tr h="595863">
                <a:tc>
                  <a:txBody>
                    <a:bodyPr/>
                    <a:lstStyle/>
                    <a:p>
                      <a:pPr algn="ctr" rtl="0" fontAlgn="ctr"/>
                      <a:r>
                        <a:rPr lang="en-CA" sz="2000" b="0" u="none" strike="noStrike" dirty="0">
                          <a:effectLst/>
                          <a:latin typeface="+mn-lt"/>
                        </a:rPr>
                        <a:t>2022 – </a:t>
                      </a:r>
                      <a:r>
                        <a:rPr lang="en-CA" sz="2000" b="0" u="none" strike="noStrike" dirty="0" smtClean="0">
                          <a:effectLst/>
                          <a:latin typeface="+mn-lt"/>
                        </a:rPr>
                        <a:t>Apr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ISC/IOCN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2</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4029662467"/>
                  </a:ext>
                </a:extLst>
              </a:tr>
              <a:tr h="595863">
                <a:tc>
                  <a:txBody>
                    <a:bodyPr/>
                    <a:lstStyle/>
                    <a:p>
                      <a:pPr algn="ctr" rtl="0" fontAlgn="ctr"/>
                      <a:r>
                        <a:rPr lang="en-CA" sz="2000" b="0" u="none" strike="noStrike" dirty="0">
                          <a:effectLst/>
                          <a:latin typeface="+mn-lt"/>
                        </a:rPr>
                        <a:t>2022 – </a:t>
                      </a:r>
                      <a:r>
                        <a:rPr lang="en-CA" sz="2000" b="0" u="none" strike="noStrike" dirty="0" smtClean="0">
                          <a:effectLst/>
                          <a:latin typeface="+mn-lt"/>
                        </a:rPr>
                        <a:t>Oct </a:t>
                      </a:r>
                      <a:r>
                        <a:rPr lang="en-CA" sz="2000" b="0" u="none" strike="noStrike" dirty="0">
                          <a:effectLst/>
                          <a:latin typeface="+mn-lt"/>
                        </a:rPr>
                        <a:t>to 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French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a:effectLst/>
                          <a:latin typeface="+mn-lt"/>
                        </a:rPr>
                        <a:t>ISC/IOCN</a:t>
                      </a:r>
                      <a:endParaRPr lang="en-CA" sz="2000" b="0" i="0" u="none" strike="noStrike">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8</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509022874"/>
                  </a:ext>
                </a:extLst>
              </a:tr>
              <a:tr h="595863">
                <a:tc>
                  <a:txBody>
                    <a:bodyPr/>
                    <a:lstStyle/>
                    <a:p>
                      <a:pPr algn="ctr" rtl="0" fontAlgn="ctr"/>
                      <a:r>
                        <a:rPr lang="en-CA" sz="2000" b="0" u="none" strike="noStrike" dirty="0">
                          <a:effectLst/>
                          <a:latin typeface="+mn-lt"/>
                        </a:rPr>
                        <a:t>2023 – </a:t>
                      </a:r>
                      <a:r>
                        <a:rPr lang="en-CA" sz="2000" b="0" u="none" strike="noStrike" dirty="0" smtClean="0">
                          <a:effectLst/>
                          <a:latin typeface="+mn-lt"/>
                        </a:rPr>
                        <a:t>May </a:t>
                      </a:r>
                      <a:r>
                        <a:rPr lang="en-CA" sz="2000" b="0" u="none" strike="noStrike" dirty="0">
                          <a:effectLst/>
                          <a:latin typeface="+mn-lt"/>
                        </a:rPr>
                        <a:t>to Jun</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en-CA" sz="2000" u="none" strike="noStrike" dirty="0">
                          <a:effectLst/>
                          <a:latin typeface="+mn-lt"/>
                        </a:rPr>
                        <a:t>English </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a:effectLst/>
                          <a:latin typeface="+mn-lt"/>
                        </a:rPr>
                        <a:t>CMHWW/IOCN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10</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203668653"/>
                  </a:ext>
                </a:extLst>
              </a:tr>
              <a:tr h="595863">
                <a:tc>
                  <a:txBody>
                    <a:bodyPr/>
                    <a:lstStyle/>
                    <a:p>
                      <a:pPr algn="ctr" rtl="0" fontAlgn="ctr"/>
                      <a:r>
                        <a:rPr lang="fr-CA" sz="2000" b="0" i="0" u="none" strike="noStrike" dirty="0" smtClean="0">
                          <a:solidFill>
                            <a:srgbClr val="FFFFFF"/>
                          </a:solidFill>
                          <a:effectLst/>
                          <a:latin typeface="+mn-lt"/>
                        </a:rPr>
                        <a:t>* 2023 – </a:t>
                      </a:r>
                      <a:r>
                        <a:rPr lang="fr-CA" sz="2000" b="0" i="0" u="none" strike="noStrike" dirty="0" err="1" smtClean="0">
                          <a:solidFill>
                            <a:srgbClr val="FFFFFF"/>
                          </a:solidFill>
                          <a:effectLst/>
                          <a:latin typeface="+mn-lt"/>
                        </a:rPr>
                        <a:t>Oct</a:t>
                      </a:r>
                      <a:r>
                        <a:rPr lang="fr-CA" sz="2000" b="0" i="0" u="none" strike="noStrike" dirty="0" smtClean="0">
                          <a:solidFill>
                            <a:srgbClr val="FFFFFF"/>
                          </a:solidFill>
                          <a:effectLst/>
                          <a:latin typeface="+mn-lt"/>
                        </a:rPr>
                        <a:t> to </a:t>
                      </a:r>
                      <a:r>
                        <a:rPr lang="fr-CA" sz="2000" b="0" i="0" u="none" strike="noStrike" dirty="0" err="1" smtClean="0">
                          <a:solidFill>
                            <a:srgbClr val="FFFFFF"/>
                          </a:solidFill>
                          <a:effectLst/>
                          <a:latin typeface="+mn-lt"/>
                        </a:rPr>
                        <a:t>Nov</a:t>
                      </a:r>
                      <a:endParaRPr lang="en-CA" sz="2000" b="0" i="0" u="none" strike="noStrike" dirty="0">
                        <a:solidFill>
                          <a:srgbClr val="FFFFFF"/>
                        </a:solidFill>
                        <a:effectLst/>
                        <a:latin typeface="+mn-lt"/>
                      </a:endParaRPr>
                    </a:p>
                  </a:txBody>
                  <a:tcPr marL="7620" marR="7620" marT="7620" marB="0" anchor="ctr"/>
                </a:tc>
                <a:tc>
                  <a:txBody>
                    <a:bodyPr/>
                    <a:lstStyle/>
                    <a:p>
                      <a:pPr algn="ctr" rtl="0" fontAlgn="ctr"/>
                      <a:r>
                        <a:rPr lang="fr-CA" sz="2000" b="0" i="0" u="none" strike="noStrike" dirty="0" smtClean="0">
                          <a:solidFill>
                            <a:srgbClr val="000000"/>
                          </a:solidFill>
                          <a:effectLst/>
                          <a:latin typeface="+mn-lt"/>
                        </a:rPr>
                        <a:t>French</a:t>
                      </a:r>
                      <a:endParaRPr lang="en-CA" sz="2000" b="0" i="0" u="none" strike="noStrike" dirty="0">
                        <a:solidFill>
                          <a:srgbClr val="000000"/>
                        </a:solidFill>
                        <a:effectLst/>
                        <a:latin typeface="+mn-lt"/>
                      </a:endParaRPr>
                    </a:p>
                  </a:txBody>
                  <a:tcPr marL="182880" marR="7620" marT="7620" marB="0" anchor="ctr"/>
                </a:tc>
                <a:tc>
                  <a:txBody>
                    <a:bodyPr/>
                    <a:lstStyle/>
                    <a:p>
                      <a:pPr algn="ctr" rtl="0" fontAlgn="ctr"/>
                      <a:r>
                        <a:rPr lang="en-CA" sz="2000" u="none" strike="noStrike" dirty="0" smtClean="0">
                          <a:effectLst/>
                          <a:latin typeface="+mn-lt"/>
                        </a:rPr>
                        <a:t>CMHWW/IOCN</a:t>
                      </a:r>
                      <a:endParaRPr lang="en-CA" sz="2000" b="0" i="0" u="none" strike="noStrike" dirty="0">
                        <a:solidFill>
                          <a:srgbClr val="000000"/>
                        </a:solidFill>
                        <a:effectLst/>
                        <a:latin typeface="+mn-lt"/>
                      </a:endParaRPr>
                    </a:p>
                  </a:txBody>
                  <a:tcPr marL="7620" marR="7620" marT="7620" marB="0" anchor="ctr"/>
                </a:tc>
                <a:tc>
                  <a:txBody>
                    <a:bodyPr/>
                    <a:lstStyle/>
                    <a:p>
                      <a:pPr algn="ctr" rtl="0" fontAlgn="ctr"/>
                      <a:r>
                        <a:rPr lang="fr-CA" sz="2000" b="0" i="0" u="none" strike="noStrike" dirty="0" err="1" smtClean="0">
                          <a:solidFill>
                            <a:srgbClr val="000000"/>
                          </a:solidFill>
                          <a:effectLst/>
                          <a:latin typeface="+mn-lt"/>
                        </a:rPr>
                        <a:t>tbd</a:t>
                      </a:r>
                      <a:endParaRPr lang="en-CA" sz="20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378610178"/>
                  </a:ext>
                </a:extLst>
              </a:tr>
            </a:tbl>
          </a:graphicData>
        </a:graphic>
      </p:graphicFrame>
      <p:sp>
        <p:nvSpPr>
          <p:cNvPr id="4" name="Rectangle 3"/>
          <p:cNvSpPr/>
          <p:nvPr/>
        </p:nvSpPr>
        <p:spPr>
          <a:xfrm>
            <a:off x="755576" y="6113042"/>
            <a:ext cx="909223" cy="307777"/>
          </a:xfrm>
          <a:prstGeom prst="rect">
            <a:avLst/>
          </a:prstGeom>
        </p:spPr>
        <p:txBody>
          <a:bodyPr wrap="none">
            <a:spAutoFit/>
          </a:bodyPr>
          <a:lstStyle/>
          <a:p>
            <a:r>
              <a:rPr lang="en-CA" sz="1400" dirty="0" smtClean="0"/>
              <a:t>* Planned</a:t>
            </a:r>
            <a:endParaRPr lang="en-CA" sz="1400" dirty="0"/>
          </a:p>
        </p:txBody>
      </p:sp>
    </p:spTree>
    <p:extLst>
      <p:ext uri="{BB962C8B-B14F-4D97-AF65-F5344CB8AC3E}">
        <p14:creationId xmlns:p14="http://schemas.microsoft.com/office/powerpoint/2010/main" val="824957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251520" y="274638"/>
            <a:ext cx="8712968" cy="1143000"/>
          </a:xfrm>
        </p:spPr>
        <p:txBody>
          <a:bodyPr>
            <a:noAutofit/>
          </a:bodyPr>
          <a:lstStyle/>
          <a:p>
            <a:r>
              <a:rPr lang="fr-FR" sz="3600" dirty="0">
                <a:solidFill>
                  <a:schemeClr val="accent1">
                    <a:lumMod val="75000"/>
                  </a:schemeClr>
                </a:solidFill>
              </a:rPr>
              <a:t>Livré par une équipe d'</a:t>
            </a:r>
            <a:r>
              <a:rPr lang="fr-FR" sz="3600" dirty="0">
                <a:solidFill>
                  <a:schemeClr val="accent1">
                    <a:lumMod val="75000"/>
                  </a:schemeClr>
                </a:solidFill>
                <a:hlinkClick r:id="rId4" tooltip="MCLD Program Facilitators Team / L'équipe des animateurs du program de DLCP"/>
              </a:rPr>
              <a:t>animateurs</a:t>
            </a:r>
            <a:r>
              <a:rPr lang="fr-FR" sz="3600" dirty="0">
                <a:solidFill>
                  <a:schemeClr val="accent1">
                    <a:lumMod val="75000"/>
                  </a:schemeClr>
                </a:solidFill>
              </a:rPr>
              <a:t> bénévoles</a:t>
            </a:r>
            <a:endParaRPr lang="fr-CA" sz="2800" dirty="0">
              <a:solidFill>
                <a:schemeClr val="accent1">
                  <a:lumMod val="75000"/>
                </a:schemeClr>
              </a:solidFill>
            </a:endParaRPr>
          </a:p>
        </p:txBody>
      </p:sp>
      <p:grpSp>
        <p:nvGrpSpPr>
          <p:cNvPr id="9" name="Group 8">
            <a:extLst>
              <a:ext uri="{FF2B5EF4-FFF2-40B4-BE49-F238E27FC236}">
                <a16:creationId xmlns:a16="http://schemas.microsoft.com/office/drawing/2014/main" id="{E4D75728-F8DA-327E-4C3B-5A954EFC1BC7}"/>
              </a:ext>
            </a:extLst>
          </p:cNvPr>
          <p:cNvGrpSpPr/>
          <p:nvPr/>
        </p:nvGrpSpPr>
        <p:grpSpPr>
          <a:xfrm>
            <a:off x="1338111" y="3105007"/>
            <a:ext cx="914441" cy="1377387"/>
            <a:chOff x="542241" y="4037588"/>
            <a:chExt cx="1468014" cy="2098590"/>
          </a:xfrm>
        </p:grpSpPr>
        <p:pic>
          <p:nvPicPr>
            <p:cNvPr id="6" name="Picture 5"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8" name="TextBox 27">
              <a:extLst>
                <a:ext uri="{FF2B5EF4-FFF2-40B4-BE49-F238E27FC236}">
                  <a16:creationId xmlns:a16="http://schemas.microsoft.com/office/drawing/2014/main" id="{A3E6E398-1F26-B742-3423-2DAA878F9C44}"/>
                </a:ext>
              </a:extLst>
            </p:cNvPr>
            <p:cNvSpPr txBox="1"/>
            <p:nvPr/>
          </p:nvSpPr>
          <p:spPr>
            <a:xfrm>
              <a:off x="647991" y="5714142"/>
              <a:ext cx="1362264" cy="422036"/>
            </a:xfrm>
            <a:prstGeom prst="rect">
              <a:avLst/>
            </a:prstGeom>
            <a:noFill/>
          </p:spPr>
          <p:txBody>
            <a:bodyPr wrap="square">
              <a:spAutoFit/>
            </a:bodyPr>
            <a:lstStyle/>
            <a:p>
              <a:pPr algn="ctr"/>
              <a:r>
                <a:rPr lang="en-US" sz="1200" b="1" i="1" dirty="0">
                  <a:solidFill>
                    <a:schemeClr val="accent1">
                      <a:lumMod val="75000"/>
                    </a:schemeClr>
                  </a:solidFill>
                </a:rPr>
                <a:t>Alejandro </a:t>
              </a:r>
              <a:endParaRPr lang="en-US" sz="1200" dirty="0">
                <a:solidFill>
                  <a:schemeClr val="accent1">
                    <a:lumMod val="75000"/>
                  </a:schemeClr>
                </a:solidFill>
              </a:endParaRPr>
            </a:p>
          </p:txBody>
        </p:sp>
      </p:grpSp>
      <p:grpSp>
        <p:nvGrpSpPr>
          <p:cNvPr id="11" name="Group 10">
            <a:extLst>
              <a:ext uri="{FF2B5EF4-FFF2-40B4-BE49-F238E27FC236}">
                <a16:creationId xmlns:a16="http://schemas.microsoft.com/office/drawing/2014/main" id="{4D539702-559C-34CA-B20C-9E53175F7029}"/>
              </a:ext>
            </a:extLst>
          </p:cNvPr>
          <p:cNvGrpSpPr/>
          <p:nvPr/>
        </p:nvGrpSpPr>
        <p:grpSpPr>
          <a:xfrm>
            <a:off x="4407181" y="3101261"/>
            <a:ext cx="872222" cy="1384876"/>
            <a:chOff x="4870895" y="4026175"/>
            <a:chExt cx="1400238" cy="2110002"/>
          </a:xfrm>
        </p:grpSpPr>
        <p:pic>
          <p:nvPicPr>
            <p:cNvPr id="19" name="Picture 18"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30" name="TextBox 29">
              <a:extLst>
                <a:ext uri="{FF2B5EF4-FFF2-40B4-BE49-F238E27FC236}">
                  <a16:creationId xmlns:a16="http://schemas.microsoft.com/office/drawing/2014/main" id="{6C842E97-6ADE-E37F-71FF-40F877221EDF}"/>
                </a:ext>
              </a:extLst>
            </p:cNvPr>
            <p:cNvSpPr txBox="1"/>
            <p:nvPr/>
          </p:nvSpPr>
          <p:spPr>
            <a:xfrm>
              <a:off x="4870895" y="5714140"/>
              <a:ext cx="1362265" cy="422037"/>
            </a:xfrm>
            <a:prstGeom prst="rect">
              <a:avLst/>
            </a:prstGeom>
            <a:noFill/>
          </p:spPr>
          <p:txBody>
            <a:bodyPr wrap="square">
              <a:spAutoFit/>
            </a:bodyPr>
            <a:lstStyle/>
            <a:p>
              <a:pPr algn="ctr"/>
              <a:r>
                <a:rPr lang="en-US" sz="1200" b="1" i="1" dirty="0">
                  <a:solidFill>
                    <a:schemeClr val="accent1">
                      <a:lumMod val="75000"/>
                    </a:schemeClr>
                  </a:solidFill>
                </a:rPr>
                <a:t>Robert</a:t>
              </a:r>
              <a:endParaRPr lang="en-US" sz="1200" dirty="0">
                <a:solidFill>
                  <a:schemeClr val="accent1">
                    <a:lumMod val="75000"/>
                  </a:schemeClr>
                </a:solidFill>
              </a:endParaRPr>
            </a:p>
          </p:txBody>
        </p:sp>
      </p:grpSp>
      <p:grpSp>
        <p:nvGrpSpPr>
          <p:cNvPr id="10" name="Group 9">
            <a:extLst>
              <a:ext uri="{FF2B5EF4-FFF2-40B4-BE49-F238E27FC236}">
                <a16:creationId xmlns:a16="http://schemas.microsoft.com/office/drawing/2014/main" id="{BEBC6161-84B3-3B7F-8953-BFDEE048C571}"/>
              </a:ext>
            </a:extLst>
          </p:cNvPr>
          <p:cNvGrpSpPr/>
          <p:nvPr/>
        </p:nvGrpSpPr>
        <p:grpSpPr>
          <a:xfrm>
            <a:off x="2851692" y="3087175"/>
            <a:ext cx="956349" cy="1413048"/>
            <a:chOff x="2655274" y="3983252"/>
            <a:chExt cx="1535294" cy="2152927"/>
          </a:xfrm>
        </p:grpSpPr>
        <p:pic>
          <p:nvPicPr>
            <p:cNvPr id="17" name="Picture 16"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1" name="TextBox 30">
              <a:extLst>
                <a:ext uri="{FF2B5EF4-FFF2-40B4-BE49-F238E27FC236}">
                  <a16:creationId xmlns:a16="http://schemas.microsoft.com/office/drawing/2014/main" id="{764C828E-4EC6-9AB3-8B41-944AF3D2920E}"/>
                </a:ext>
              </a:extLst>
            </p:cNvPr>
            <p:cNvSpPr txBox="1"/>
            <p:nvPr/>
          </p:nvSpPr>
          <p:spPr>
            <a:xfrm>
              <a:off x="2655274" y="5714142"/>
              <a:ext cx="1535294" cy="422037"/>
            </a:xfrm>
            <a:prstGeom prst="rect">
              <a:avLst/>
            </a:prstGeom>
            <a:noFill/>
          </p:spPr>
          <p:txBody>
            <a:bodyPr wrap="square">
              <a:spAutoFit/>
            </a:bodyPr>
            <a:lstStyle/>
            <a:p>
              <a:pPr algn="ctr"/>
              <a:r>
                <a:rPr lang="en-US" sz="1200" b="1" i="1" dirty="0">
                  <a:solidFill>
                    <a:schemeClr val="accent1">
                      <a:lumMod val="75000"/>
                    </a:schemeClr>
                  </a:solidFill>
                </a:rPr>
                <a:t>Marie-Lyne</a:t>
              </a:r>
              <a:endParaRPr lang="en-US" sz="1200" dirty="0">
                <a:solidFill>
                  <a:schemeClr val="accent1">
                    <a:lumMod val="75000"/>
                  </a:schemeClr>
                </a:solidFill>
              </a:endParaRPr>
            </a:p>
          </p:txBody>
        </p:sp>
      </p:grpSp>
      <p:grpSp>
        <p:nvGrpSpPr>
          <p:cNvPr id="2" name="Group 1">
            <a:extLst>
              <a:ext uri="{FF2B5EF4-FFF2-40B4-BE49-F238E27FC236}">
                <a16:creationId xmlns:a16="http://schemas.microsoft.com/office/drawing/2014/main" id="{09132F27-2850-1E3D-D428-362BE040A8DD}"/>
              </a:ext>
            </a:extLst>
          </p:cNvPr>
          <p:cNvGrpSpPr/>
          <p:nvPr/>
        </p:nvGrpSpPr>
        <p:grpSpPr>
          <a:xfrm>
            <a:off x="5908844" y="1668071"/>
            <a:ext cx="830766" cy="1340968"/>
            <a:chOff x="6012554" y="1693696"/>
            <a:chExt cx="1333686" cy="2043105"/>
          </a:xfrm>
        </p:grpSpPr>
        <p:pic>
          <p:nvPicPr>
            <p:cNvPr id="8" name="Picture 7"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34" name="TextBox 33">
              <a:extLst>
                <a:ext uri="{FF2B5EF4-FFF2-40B4-BE49-F238E27FC236}">
                  <a16:creationId xmlns:a16="http://schemas.microsoft.com/office/drawing/2014/main" id="{FD1D3FA9-C4D0-BD9A-0186-CB1005C175B2}"/>
                </a:ext>
              </a:extLst>
            </p:cNvPr>
            <p:cNvSpPr txBox="1"/>
            <p:nvPr/>
          </p:nvSpPr>
          <p:spPr>
            <a:xfrm>
              <a:off x="6012554" y="3314764"/>
              <a:ext cx="1313620" cy="422037"/>
            </a:xfrm>
            <a:prstGeom prst="rect">
              <a:avLst/>
            </a:prstGeom>
            <a:noFill/>
          </p:spPr>
          <p:txBody>
            <a:bodyPr wrap="square">
              <a:spAutoFit/>
            </a:bodyPr>
            <a:lstStyle/>
            <a:p>
              <a:pPr algn="ctr"/>
              <a:r>
                <a:rPr lang="en-US" sz="1200" b="1" i="1" dirty="0">
                  <a:solidFill>
                    <a:schemeClr val="accent1">
                      <a:lumMod val="75000"/>
                    </a:schemeClr>
                  </a:solidFill>
                </a:rPr>
                <a:t>Carmen</a:t>
              </a:r>
              <a:endParaRPr lang="en-US" sz="1200" dirty="0">
                <a:solidFill>
                  <a:schemeClr val="accent1">
                    <a:lumMod val="75000"/>
                  </a:schemeClr>
                </a:solidFill>
              </a:endParaRPr>
            </a:p>
          </p:txBody>
        </p:sp>
      </p:grpSp>
      <p:grpSp>
        <p:nvGrpSpPr>
          <p:cNvPr id="7" name="Group 6">
            <a:extLst>
              <a:ext uri="{FF2B5EF4-FFF2-40B4-BE49-F238E27FC236}">
                <a16:creationId xmlns:a16="http://schemas.microsoft.com/office/drawing/2014/main" id="{CB1AF0A5-7096-30EB-88D9-188423B38B48}"/>
              </a:ext>
            </a:extLst>
          </p:cNvPr>
          <p:cNvGrpSpPr/>
          <p:nvPr/>
        </p:nvGrpSpPr>
        <p:grpSpPr>
          <a:xfrm>
            <a:off x="1304104" y="1686836"/>
            <a:ext cx="875444" cy="1303436"/>
            <a:chOff x="457199" y="1789689"/>
            <a:chExt cx="1405411" cy="1985921"/>
          </a:xfrm>
        </p:grpSpPr>
        <p:pic>
          <p:nvPicPr>
            <p:cNvPr id="12" name="Picture 1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35" name="TextBox 34">
              <a:extLst>
                <a:ext uri="{FF2B5EF4-FFF2-40B4-BE49-F238E27FC236}">
                  <a16:creationId xmlns:a16="http://schemas.microsoft.com/office/drawing/2014/main" id="{0CFF4076-7CCE-AB32-2C9D-423BBBD1CD1F}"/>
                </a:ext>
              </a:extLst>
            </p:cNvPr>
            <p:cNvSpPr txBox="1"/>
            <p:nvPr/>
          </p:nvSpPr>
          <p:spPr>
            <a:xfrm>
              <a:off x="457199" y="3353573"/>
              <a:ext cx="1220899" cy="422037"/>
            </a:xfrm>
            <a:prstGeom prst="rect">
              <a:avLst/>
            </a:prstGeom>
            <a:noFill/>
          </p:spPr>
          <p:txBody>
            <a:bodyPr wrap="square">
              <a:spAutoFit/>
            </a:bodyPr>
            <a:lstStyle/>
            <a:p>
              <a:pPr algn="ctr"/>
              <a:r>
                <a:rPr lang="en-US" sz="1200" b="1" i="1" dirty="0">
                  <a:solidFill>
                    <a:schemeClr val="accent1">
                      <a:lumMod val="75000"/>
                    </a:schemeClr>
                  </a:solidFill>
                </a:rPr>
                <a:t>Ginette</a:t>
              </a:r>
              <a:endParaRPr lang="en-US" sz="1200" dirty="0">
                <a:solidFill>
                  <a:schemeClr val="accent1">
                    <a:lumMod val="75000"/>
                  </a:schemeClr>
                </a:solidFill>
              </a:endParaRPr>
            </a:p>
          </p:txBody>
        </p:sp>
      </p:grpSp>
      <p:grpSp>
        <p:nvGrpSpPr>
          <p:cNvPr id="5" name="Group 4">
            <a:extLst>
              <a:ext uri="{FF2B5EF4-FFF2-40B4-BE49-F238E27FC236}">
                <a16:creationId xmlns:a16="http://schemas.microsoft.com/office/drawing/2014/main" id="{DA68E524-9790-23FA-284E-CAF62AAD0D7C}"/>
              </a:ext>
            </a:extLst>
          </p:cNvPr>
          <p:cNvGrpSpPr/>
          <p:nvPr/>
        </p:nvGrpSpPr>
        <p:grpSpPr>
          <a:xfrm>
            <a:off x="2819742" y="1681164"/>
            <a:ext cx="977951" cy="1314780"/>
            <a:chOff x="2636363" y="1752215"/>
            <a:chExt cx="1569973" cy="2003204"/>
          </a:xfrm>
        </p:grpSpPr>
        <p:sp>
          <p:nvSpPr>
            <p:cNvPr id="32" name="TextBox 31">
              <a:extLst>
                <a:ext uri="{FF2B5EF4-FFF2-40B4-BE49-F238E27FC236}">
                  <a16:creationId xmlns:a16="http://schemas.microsoft.com/office/drawing/2014/main" id="{860FD9C6-BD02-D4F7-4224-2B03F15214A2}"/>
                </a:ext>
              </a:extLst>
            </p:cNvPr>
            <p:cNvSpPr txBox="1"/>
            <p:nvPr/>
          </p:nvSpPr>
          <p:spPr>
            <a:xfrm>
              <a:off x="2636363" y="3333382"/>
              <a:ext cx="1569973" cy="422037"/>
            </a:xfrm>
            <a:prstGeom prst="rect">
              <a:avLst/>
            </a:prstGeom>
            <a:noFill/>
          </p:spPr>
          <p:txBody>
            <a:bodyPr wrap="square">
              <a:spAutoFit/>
            </a:bodyPr>
            <a:lstStyle/>
            <a:p>
              <a:pPr algn="ctr"/>
              <a:r>
                <a:rPr lang="en-US" sz="1200" b="1" i="1" dirty="0">
                  <a:solidFill>
                    <a:schemeClr val="accent1">
                      <a:lumMod val="75000"/>
                    </a:schemeClr>
                  </a:solidFill>
                </a:rPr>
                <a:t>Casey-Marie</a:t>
              </a:r>
              <a:endParaRPr lang="en-US" sz="1200" dirty="0">
                <a:solidFill>
                  <a:schemeClr val="accent1">
                    <a:lumMod val="75000"/>
                  </a:schemeClr>
                </a:solidFill>
              </a:endParaRPr>
            </a:p>
          </p:txBody>
        </p:sp>
        <p:pic>
          <p:nvPicPr>
            <p:cNvPr id="4"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226958F5-6175-5B1A-555D-BEC8CD8FF3C0}"/>
              </a:ext>
            </a:extLst>
          </p:cNvPr>
          <p:cNvGrpSpPr/>
          <p:nvPr/>
        </p:nvGrpSpPr>
        <p:grpSpPr>
          <a:xfrm>
            <a:off x="4437886" y="1681165"/>
            <a:ext cx="830766" cy="1314778"/>
            <a:chOff x="5004588" y="1752216"/>
            <a:chExt cx="1333686" cy="2003201"/>
          </a:xfrm>
        </p:grpSpPr>
        <p:sp>
          <p:nvSpPr>
            <p:cNvPr id="33" name="TextBox 32">
              <a:extLst>
                <a:ext uri="{FF2B5EF4-FFF2-40B4-BE49-F238E27FC236}">
                  <a16:creationId xmlns:a16="http://schemas.microsoft.com/office/drawing/2014/main" id="{EB58F57C-CE78-89DE-E8B3-CBC0AF64F159}"/>
                </a:ext>
              </a:extLst>
            </p:cNvPr>
            <p:cNvSpPr txBox="1"/>
            <p:nvPr/>
          </p:nvSpPr>
          <p:spPr>
            <a:xfrm>
              <a:off x="5055510" y="3333380"/>
              <a:ext cx="1229390" cy="422037"/>
            </a:xfrm>
            <a:prstGeom prst="rect">
              <a:avLst/>
            </a:prstGeom>
            <a:noFill/>
          </p:spPr>
          <p:txBody>
            <a:bodyPr wrap="square">
              <a:spAutoFit/>
            </a:bodyPr>
            <a:lstStyle/>
            <a:p>
              <a:pPr algn="ctr"/>
              <a:r>
                <a:rPr lang="en-US" sz="1200" b="1" i="1" dirty="0">
                  <a:solidFill>
                    <a:schemeClr val="accent1">
                      <a:lumMod val="75000"/>
                    </a:schemeClr>
                  </a:solidFill>
                </a:rPr>
                <a:t>Alison</a:t>
              </a:r>
              <a:endParaRPr lang="en-US" sz="1200" i="1" dirty="0">
                <a:solidFill>
                  <a:schemeClr val="accent1">
                    <a:lumMod val="75000"/>
                  </a:schemeClr>
                </a:solidFill>
              </a:endParaRPr>
            </a:p>
          </p:txBody>
        </p:sp>
        <p:pic>
          <p:nvPicPr>
            <p:cNvPr id="1028" name="Picture 4">
              <a:extLst>
                <a:ext uri="{FF2B5EF4-FFF2-40B4-BE49-F238E27FC236}">
                  <a16:creationId xmlns:a16="http://schemas.microsoft.com/office/drawing/2014/main" id="{45051977-D2F7-DD4B-2FA9-8A67B846E78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379" t="7424" r="1" b="31510"/>
            <a:stretch/>
          </p:blipFill>
          <p:spPr bwMode="auto">
            <a:xfrm>
              <a:off x="5004588" y="1752216"/>
              <a:ext cx="1333686" cy="16063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3E44D48E-C766-0C5E-2B9D-49AA82D92405}"/>
              </a:ext>
            </a:extLst>
          </p:cNvPr>
          <p:cNvGrpSpPr/>
          <p:nvPr/>
        </p:nvGrpSpPr>
        <p:grpSpPr>
          <a:xfrm>
            <a:off x="6981240" y="4496903"/>
            <a:ext cx="912326" cy="1521094"/>
            <a:chOff x="7063464" y="3978192"/>
            <a:chExt cx="1412533" cy="2227284"/>
          </a:xfrm>
        </p:grpSpPr>
        <p:sp>
          <p:nvSpPr>
            <p:cNvPr id="29" name="TextBox 28">
              <a:extLst>
                <a:ext uri="{FF2B5EF4-FFF2-40B4-BE49-F238E27FC236}">
                  <a16:creationId xmlns:a16="http://schemas.microsoft.com/office/drawing/2014/main" id="{4951817E-36FB-C29E-8A73-3417C31E3BAE}"/>
                </a:ext>
              </a:extLst>
            </p:cNvPr>
            <p:cNvSpPr txBox="1"/>
            <p:nvPr/>
          </p:nvSpPr>
          <p:spPr>
            <a:xfrm>
              <a:off x="7063464" y="5529476"/>
              <a:ext cx="1412533" cy="676000"/>
            </a:xfrm>
            <a:prstGeom prst="rect">
              <a:avLst/>
            </a:prstGeom>
            <a:noFill/>
          </p:spPr>
          <p:txBody>
            <a:bodyPr wrap="square">
              <a:spAutoFit/>
            </a:bodyPr>
            <a:lstStyle/>
            <a:p>
              <a:pPr algn="ctr"/>
              <a:r>
                <a:rPr lang="en-US" sz="1200" b="1" i="1" dirty="0" smtClean="0">
                  <a:solidFill>
                    <a:schemeClr val="accent1">
                      <a:lumMod val="75000"/>
                    </a:schemeClr>
                  </a:solidFill>
                </a:rPr>
                <a:t>Your name?</a:t>
              </a:r>
              <a:endParaRPr lang="en-US" sz="1200" i="1" dirty="0">
                <a:solidFill>
                  <a:schemeClr val="accent1">
                    <a:lumMod val="75000"/>
                  </a:schemeClr>
                </a:solidFill>
              </a:endParaRPr>
            </a:p>
          </p:txBody>
        </p:sp>
        <p:pic>
          <p:nvPicPr>
            <p:cNvPr id="1030" name="Picture 6">
              <a:extLst>
                <a:ext uri="{FF2B5EF4-FFF2-40B4-BE49-F238E27FC236}">
                  <a16:creationId xmlns:a16="http://schemas.microsoft.com/office/drawing/2014/main" id="{B76C13ED-4E92-9981-3FC5-126C7DD069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A22869D0-A09A-470C-3A97-F2F10237914B}"/>
              </a:ext>
            </a:extLst>
          </p:cNvPr>
          <p:cNvGrpSpPr/>
          <p:nvPr/>
        </p:nvGrpSpPr>
        <p:grpSpPr>
          <a:xfrm>
            <a:off x="5878545" y="3077898"/>
            <a:ext cx="848567" cy="1431601"/>
            <a:chOff x="6520300" y="3966530"/>
            <a:chExt cx="1362264" cy="2181193"/>
          </a:xfrm>
        </p:grpSpPr>
        <p:pic>
          <p:nvPicPr>
            <p:cNvPr id="1026"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918CE00-99FC-EAEA-501D-153FA2D956E5}"/>
                </a:ext>
              </a:extLst>
            </p:cNvPr>
            <p:cNvSpPr txBox="1"/>
            <p:nvPr/>
          </p:nvSpPr>
          <p:spPr>
            <a:xfrm>
              <a:off x="6520300" y="5725686"/>
              <a:ext cx="1362264" cy="422037"/>
            </a:xfrm>
            <a:prstGeom prst="rect">
              <a:avLst/>
            </a:prstGeom>
            <a:noFill/>
          </p:spPr>
          <p:txBody>
            <a:bodyPr wrap="square">
              <a:spAutoFit/>
            </a:bodyPr>
            <a:lstStyle/>
            <a:p>
              <a:pPr algn="ctr"/>
              <a:r>
                <a:rPr lang="en-US" sz="1200" b="1" i="1" dirty="0">
                  <a:solidFill>
                    <a:schemeClr val="accent1">
                      <a:lumMod val="75000"/>
                    </a:schemeClr>
                  </a:solidFill>
                </a:rPr>
                <a:t>Michelle</a:t>
              </a:r>
              <a:endParaRPr lang="en-US" sz="1200" dirty="0">
                <a:solidFill>
                  <a:schemeClr val="accent1">
                    <a:lumMod val="75000"/>
                  </a:schemeClr>
                </a:solidFill>
              </a:endParaRPr>
            </a:p>
          </p:txBody>
        </p:sp>
      </p:grpSp>
      <p:grpSp>
        <p:nvGrpSpPr>
          <p:cNvPr id="22" name="Group 21">
            <a:extLst>
              <a:ext uri="{FF2B5EF4-FFF2-40B4-BE49-F238E27FC236}">
                <a16:creationId xmlns:a16="http://schemas.microsoft.com/office/drawing/2014/main" id="{4887E83E-8F1A-DD04-B277-1A049A488A49}"/>
              </a:ext>
            </a:extLst>
          </p:cNvPr>
          <p:cNvGrpSpPr/>
          <p:nvPr/>
        </p:nvGrpSpPr>
        <p:grpSpPr>
          <a:xfrm>
            <a:off x="1399495" y="4528452"/>
            <a:ext cx="853056" cy="1310038"/>
            <a:chOff x="7388750" y="1742722"/>
            <a:chExt cx="1369470" cy="1995979"/>
          </a:xfrm>
        </p:grpSpPr>
        <p:sp>
          <p:nvSpPr>
            <p:cNvPr id="20" name="TextBox 19">
              <a:extLst>
                <a:ext uri="{FF2B5EF4-FFF2-40B4-BE49-F238E27FC236}">
                  <a16:creationId xmlns:a16="http://schemas.microsoft.com/office/drawing/2014/main" id="{BA0F8A1C-A5C7-0E5D-3F79-95E8062AEB19}"/>
                </a:ext>
              </a:extLst>
            </p:cNvPr>
            <p:cNvSpPr txBox="1"/>
            <p:nvPr/>
          </p:nvSpPr>
          <p:spPr>
            <a:xfrm>
              <a:off x="7390550" y="3316664"/>
              <a:ext cx="1333686" cy="422037"/>
            </a:xfrm>
            <a:prstGeom prst="rect">
              <a:avLst/>
            </a:prstGeom>
            <a:noFill/>
          </p:spPr>
          <p:txBody>
            <a:bodyPr wrap="square">
              <a:spAutoFit/>
            </a:bodyPr>
            <a:lstStyle/>
            <a:p>
              <a:pPr algn="ctr"/>
              <a:r>
                <a:rPr lang="en-US" sz="1200" b="1" i="1" dirty="0">
                  <a:solidFill>
                    <a:schemeClr val="accent1">
                      <a:lumMod val="75000"/>
                    </a:schemeClr>
                  </a:solidFill>
                </a:rPr>
                <a:t>Dani</a:t>
              </a:r>
              <a:endParaRPr lang="en-US" sz="1200" dirty="0">
                <a:solidFill>
                  <a:schemeClr val="accent1">
                    <a:lumMod val="75000"/>
                  </a:schemeClr>
                </a:solidFill>
              </a:endParaRPr>
            </a:p>
          </p:txBody>
        </p:sp>
        <p:pic>
          <p:nvPicPr>
            <p:cNvPr id="21"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E7393287-836C-B0E2-7E84-EF493A9AC2EB}"/>
              </a:ext>
            </a:extLst>
          </p:cNvPr>
          <p:cNvGrpSpPr/>
          <p:nvPr/>
        </p:nvGrpSpPr>
        <p:grpSpPr>
          <a:xfrm>
            <a:off x="2835912" y="4484590"/>
            <a:ext cx="912326" cy="1397763"/>
            <a:chOff x="7313754" y="3156251"/>
            <a:chExt cx="1216434" cy="1863684"/>
          </a:xfrm>
        </p:grpSpPr>
        <p:pic>
          <p:nvPicPr>
            <p:cNvPr id="24"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905661B8-473E-96E1-CF6F-81EE04DF73E7}"/>
                </a:ext>
              </a:extLst>
            </p:cNvPr>
            <p:cNvSpPr txBox="1"/>
            <p:nvPr/>
          </p:nvSpPr>
          <p:spPr>
            <a:xfrm flipH="1">
              <a:off x="7369417" y="4619826"/>
              <a:ext cx="1155159" cy="400109"/>
            </a:xfrm>
            <a:prstGeom prst="rect">
              <a:avLst/>
            </a:prstGeom>
            <a:noFill/>
          </p:spPr>
          <p:txBody>
            <a:bodyPr wrap="square">
              <a:spAutoFit/>
            </a:bodyPr>
            <a:lstStyle/>
            <a:p>
              <a:pPr algn="ctr"/>
              <a:r>
                <a:rPr lang="en-US" sz="1350" b="1" i="1" dirty="0">
                  <a:solidFill>
                    <a:schemeClr val="accent1">
                      <a:lumMod val="75000"/>
                    </a:schemeClr>
                  </a:solidFill>
                </a:rPr>
                <a:t>Sonya</a:t>
              </a:r>
              <a:endParaRPr lang="en-US" sz="1350" dirty="0">
                <a:solidFill>
                  <a:schemeClr val="accent1">
                    <a:lumMod val="75000"/>
                  </a:schemeClr>
                </a:solidFill>
              </a:endParaRPr>
            </a:p>
          </p:txBody>
        </p:sp>
      </p:grpSp>
      <p:grpSp>
        <p:nvGrpSpPr>
          <p:cNvPr id="36" name="Group 35">
            <a:extLst>
              <a:ext uri="{FF2B5EF4-FFF2-40B4-BE49-F238E27FC236}">
                <a16:creationId xmlns:a16="http://schemas.microsoft.com/office/drawing/2014/main" id="{CC060236-86BB-CC5A-0DF6-64F8E3BC792E}"/>
              </a:ext>
            </a:extLst>
          </p:cNvPr>
          <p:cNvGrpSpPr/>
          <p:nvPr/>
        </p:nvGrpSpPr>
        <p:grpSpPr>
          <a:xfrm>
            <a:off x="5858309" y="4500646"/>
            <a:ext cx="912326" cy="1336428"/>
            <a:chOff x="7063464" y="3978192"/>
            <a:chExt cx="1412533" cy="1956884"/>
          </a:xfrm>
        </p:grpSpPr>
        <p:sp>
          <p:nvSpPr>
            <p:cNvPr id="37" name="TextBox 36">
              <a:extLst>
                <a:ext uri="{FF2B5EF4-FFF2-40B4-BE49-F238E27FC236}">
                  <a16:creationId xmlns:a16="http://schemas.microsoft.com/office/drawing/2014/main" id="{66CCF55A-508D-EE5C-E259-FCF2D1405F9E}"/>
                </a:ext>
              </a:extLst>
            </p:cNvPr>
            <p:cNvSpPr txBox="1"/>
            <p:nvPr/>
          </p:nvSpPr>
          <p:spPr>
            <a:xfrm>
              <a:off x="7063464" y="5529476"/>
              <a:ext cx="1412533" cy="405600"/>
            </a:xfrm>
            <a:prstGeom prst="rect">
              <a:avLst/>
            </a:prstGeom>
            <a:noFill/>
          </p:spPr>
          <p:txBody>
            <a:bodyPr wrap="square">
              <a:spAutoFit/>
            </a:bodyPr>
            <a:lstStyle/>
            <a:p>
              <a:pPr algn="ctr"/>
              <a:r>
                <a:rPr lang="en-US" sz="1200" b="1" i="1" dirty="0">
                  <a:solidFill>
                    <a:schemeClr val="accent1">
                      <a:lumMod val="75000"/>
                    </a:schemeClr>
                  </a:solidFill>
                </a:rPr>
                <a:t>Leanne</a:t>
              </a:r>
              <a:endParaRPr lang="en-US" sz="1200" i="1" dirty="0">
                <a:solidFill>
                  <a:schemeClr val="accent1">
                    <a:lumMod val="75000"/>
                  </a:schemeClr>
                </a:solidFill>
              </a:endParaRPr>
            </a:p>
          </p:txBody>
        </p:sp>
        <p:pic>
          <p:nvPicPr>
            <p:cNvPr id="38"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7045295" y="1668071"/>
            <a:ext cx="839251" cy="1340968"/>
            <a:chOff x="7436643" y="1659954"/>
            <a:chExt cx="839251" cy="1340968"/>
          </a:xfrm>
        </p:grpSpPr>
        <p:pic>
          <p:nvPicPr>
            <p:cNvPr id="16" name="Picture 2" descr="https://wiki.gccollab.ca/images/f/f3/Olivia.png"/>
            <p:cNvPicPr>
              <a:picLocks noChangeAspect="1" noChangeArrowheads="1"/>
            </p:cNvPicPr>
            <p:nvPr/>
          </p:nvPicPr>
          <p:blipFill rotWithShape="1">
            <a:blip r:embed="rId16">
              <a:extLst>
                <a:ext uri="{28A0092B-C50C-407E-A947-70E740481C1C}">
                  <a14:useLocalDpi xmlns:a14="http://schemas.microsoft.com/office/drawing/2010/main" val="0"/>
                </a:ext>
              </a:extLst>
            </a:blip>
            <a:srcRect t="22269" r="24282"/>
            <a:stretch/>
          </p:blipFill>
          <p:spPr bwMode="auto">
            <a:xfrm>
              <a:off x="7460245" y="1659954"/>
              <a:ext cx="815649" cy="1106691"/>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D1D3FA9-C4D0-BD9A-0186-CB1005C175B2}"/>
                </a:ext>
              </a:extLst>
            </p:cNvPr>
            <p:cNvSpPr txBox="1"/>
            <p:nvPr/>
          </p:nvSpPr>
          <p:spPr>
            <a:xfrm>
              <a:off x="7436643" y="2723923"/>
              <a:ext cx="818267" cy="276999"/>
            </a:xfrm>
            <a:prstGeom prst="rect">
              <a:avLst/>
            </a:prstGeom>
            <a:noFill/>
          </p:spPr>
          <p:txBody>
            <a:bodyPr wrap="square">
              <a:spAutoFit/>
            </a:bodyPr>
            <a:lstStyle/>
            <a:p>
              <a:pPr algn="ctr"/>
              <a:r>
                <a:rPr lang="en-US" sz="1200" b="1" i="1" dirty="0" smtClean="0">
                  <a:solidFill>
                    <a:schemeClr val="accent1">
                      <a:lumMod val="75000"/>
                    </a:schemeClr>
                  </a:solidFill>
                </a:rPr>
                <a:t>Olivia</a:t>
              </a:r>
              <a:endParaRPr lang="en-US" sz="1200" dirty="0">
                <a:solidFill>
                  <a:schemeClr val="accent1">
                    <a:lumMod val="75000"/>
                  </a:schemeClr>
                </a:solidFill>
              </a:endParaRPr>
            </a:p>
          </p:txBody>
        </p:sp>
      </p:grpSp>
      <p:grpSp>
        <p:nvGrpSpPr>
          <p:cNvPr id="39" name="Group 38"/>
          <p:cNvGrpSpPr/>
          <p:nvPr/>
        </p:nvGrpSpPr>
        <p:grpSpPr>
          <a:xfrm>
            <a:off x="6936661" y="3084653"/>
            <a:ext cx="1080120" cy="1422580"/>
            <a:chOff x="7328009" y="3076536"/>
            <a:chExt cx="1080120" cy="1422580"/>
          </a:xfrm>
        </p:grpSpPr>
        <p:pic>
          <p:nvPicPr>
            <p:cNvPr id="25" name="Picture 4" descr="https://wiki.gccollab.ca/images/7/79/Annie-Claude_portrait.jpg"/>
            <p:cNvPicPr>
              <a:picLocks noChangeAspect="1" noChangeArrowheads="1"/>
            </p:cNvPicPr>
            <p:nvPr/>
          </p:nvPicPr>
          <p:blipFill rotWithShape="1">
            <a:blip r:embed="rId17">
              <a:extLst>
                <a:ext uri="{28A0092B-C50C-407E-A947-70E740481C1C}">
                  <a14:useLocalDpi xmlns:a14="http://schemas.microsoft.com/office/drawing/2010/main" val="0"/>
                </a:ext>
              </a:extLst>
            </a:blip>
            <a:srcRect l="10127" t="-1" r="11002" b="7870"/>
            <a:stretch/>
          </p:blipFill>
          <p:spPr bwMode="auto">
            <a:xfrm>
              <a:off x="7436228" y="3076536"/>
              <a:ext cx="808180" cy="1112607"/>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FD1D3FA9-C4D0-BD9A-0186-CB1005C175B2}"/>
                </a:ext>
              </a:extLst>
            </p:cNvPr>
            <p:cNvSpPr txBox="1"/>
            <p:nvPr/>
          </p:nvSpPr>
          <p:spPr>
            <a:xfrm>
              <a:off x="7328009" y="4222117"/>
              <a:ext cx="1080120" cy="276999"/>
            </a:xfrm>
            <a:prstGeom prst="rect">
              <a:avLst/>
            </a:prstGeom>
            <a:noFill/>
          </p:spPr>
          <p:txBody>
            <a:bodyPr wrap="square">
              <a:spAutoFit/>
            </a:bodyPr>
            <a:lstStyle/>
            <a:p>
              <a:pPr algn="ctr"/>
              <a:r>
                <a:rPr lang="en-US" sz="1200" b="1" i="1" dirty="0" smtClean="0">
                  <a:solidFill>
                    <a:schemeClr val="accent1">
                      <a:lumMod val="75000"/>
                    </a:schemeClr>
                  </a:solidFill>
                </a:rPr>
                <a:t>Annie-Claude</a:t>
              </a:r>
              <a:endParaRPr lang="en-US" sz="1200" dirty="0">
                <a:solidFill>
                  <a:schemeClr val="accent1">
                    <a:lumMod val="75000"/>
                  </a:schemeClr>
                </a:solidFill>
              </a:endParaRPr>
            </a:p>
          </p:txBody>
        </p:sp>
      </p:grpSp>
      <p:grpSp>
        <p:nvGrpSpPr>
          <p:cNvPr id="48" name="Group 47"/>
          <p:cNvGrpSpPr/>
          <p:nvPr/>
        </p:nvGrpSpPr>
        <p:grpSpPr>
          <a:xfrm>
            <a:off x="4391549" y="4509499"/>
            <a:ext cx="909338" cy="1375190"/>
            <a:chOff x="4782897" y="4501382"/>
            <a:chExt cx="909338" cy="1375190"/>
          </a:xfrm>
        </p:grpSpPr>
        <p:pic>
          <p:nvPicPr>
            <p:cNvPr id="41" name="Picture 6" descr="File:Leena.png"/>
            <p:cNvPicPr>
              <a:picLocks noChangeAspect="1" noChangeArrowheads="1"/>
            </p:cNvPicPr>
            <p:nvPr/>
          </p:nvPicPr>
          <p:blipFill rotWithShape="1">
            <a:blip r:embed="rId18">
              <a:extLst>
                <a:ext uri="{28A0092B-C50C-407E-A947-70E740481C1C}">
                  <a14:useLocalDpi xmlns:a14="http://schemas.microsoft.com/office/drawing/2010/main" val="0"/>
                </a:ext>
              </a:extLst>
            </a:blip>
            <a:srcRect l="11169" t="5086" r="16381" b="33490"/>
            <a:stretch/>
          </p:blipFill>
          <p:spPr bwMode="auto">
            <a:xfrm>
              <a:off x="4782897" y="4501382"/>
              <a:ext cx="909338" cy="1027946"/>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D1D3FA9-C4D0-BD9A-0186-CB1005C175B2}"/>
                </a:ext>
              </a:extLst>
            </p:cNvPr>
            <p:cNvSpPr txBox="1"/>
            <p:nvPr/>
          </p:nvSpPr>
          <p:spPr>
            <a:xfrm>
              <a:off x="4831500" y="5599573"/>
              <a:ext cx="818267" cy="276999"/>
            </a:xfrm>
            <a:prstGeom prst="rect">
              <a:avLst/>
            </a:prstGeom>
            <a:noFill/>
          </p:spPr>
          <p:txBody>
            <a:bodyPr wrap="square">
              <a:spAutoFit/>
            </a:bodyPr>
            <a:lstStyle/>
            <a:p>
              <a:pPr algn="ctr"/>
              <a:r>
                <a:rPr lang="en-US" sz="1200" b="1" i="1" dirty="0" err="1" smtClean="0">
                  <a:solidFill>
                    <a:schemeClr val="accent1">
                      <a:lumMod val="75000"/>
                    </a:schemeClr>
                  </a:solidFill>
                </a:rPr>
                <a:t>Leena</a:t>
              </a:r>
              <a:endParaRPr lang="en-US" sz="1200" dirty="0">
                <a:solidFill>
                  <a:schemeClr val="accent1">
                    <a:lumMod val="75000"/>
                  </a:schemeClr>
                </a:solidFill>
              </a:endParaRPr>
            </a:p>
          </p:txBody>
        </p:sp>
      </p:grpSp>
    </p:spTree>
    <p:extLst>
      <p:ext uri="{BB962C8B-B14F-4D97-AF65-F5344CB8AC3E}">
        <p14:creationId xmlns:p14="http://schemas.microsoft.com/office/powerpoint/2010/main" val="410838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6923112" cy="1143000"/>
          </a:xfrm>
        </p:spPr>
        <p:txBody>
          <a:bodyPr>
            <a:normAutofit/>
          </a:bodyPr>
          <a:lstStyle/>
          <a:p>
            <a:r>
              <a:rPr lang="en-US" altLang="en-US" sz="3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DLCP </a:t>
            </a:r>
            <a:r>
              <a:rPr lang="en-US" altLang="en-US" sz="3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Résumé </a:t>
            </a:r>
            <a:r>
              <a:rPr lang="en-US" altLang="en-US" sz="3000" dirty="0" err="1">
                <a:solidFill>
                  <a:srgbClr val="FF0000"/>
                </a:solidFill>
                <a:latin typeface="Calibri" panose="020F0502020204030204" pitchFamily="34" charset="0"/>
                <a:ea typeface="Times New Roman" panose="02020603050405020304" pitchFamily="18" charset="0"/>
                <a:cs typeface="Times New Roman" panose="02020603050405020304" pitchFamily="18" charset="0"/>
              </a:rPr>
              <a:t>d’inscription</a:t>
            </a:r>
            <a:endParaRPr lang="en-CA" sz="30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5"/>
          <p:cNvSpPr>
            <a:spLocks noChangeArrowheads="1"/>
          </p:cNvSpPr>
          <p:nvPr/>
        </p:nvSpPr>
        <p:spPr bwMode="auto">
          <a:xfrm>
            <a:off x="628650" y="9475798"/>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endParaRPr lang="en-CA" altLang="en-US" sz="1350" dirty="0">
              <a:latin typeface="Arial" panose="020B0604020202020204" pitchFamily="34" charset="0"/>
            </a:endParaRPr>
          </a:p>
        </p:txBody>
      </p:sp>
      <p:graphicFrame>
        <p:nvGraphicFramePr>
          <p:cNvPr id="9" name="Chart 8"/>
          <p:cNvGraphicFramePr>
            <a:graphicFrameLocks/>
          </p:cNvGraphicFramePr>
          <p:nvPr>
            <p:extLst/>
          </p:nvPr>
        </p:nvGraphicFramePr>
        <p:xfrm>
          <a:off x="652160" y="1396314"/>
          <a:ext cx="7520239" cy="45365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p:cNvGraphicFramePr>
            <a:graphicFrameLocks noGrp="1"/>
          </p:cNvGraphicFramePr>
          <p:nvPr>
            <p:extLst/>
          </p:nvPr>
        </p:nvGraphicFramePr>
        <p:xfrm>
          <a:off x="323526" y="5979757"/>
          <a:ext cx="7848874" cy="457200"/>
        </p:xfrm>
        <a:graphic>
          <a:graphicData uri="http://schemas.openxmlformats.org/drawingml/2006/table">
            <a:tbl>
              <a:tblPr firstRow="1" bandRow="1">
                <a:tableStyleId>{3B4B98B0-60AC-42C2-AFA5-B58CD77FA1E5}</a:tableStyleId>
              </a:tblPr>
              <a:tblGrid>
                <a:gridCol w="1152130">
                  <a:extLst>
                    <a:ext uri="{9D8B030D-6E8A-4147-A177-3AD203B41FA5}">
                      <a16:colId xmlns:a16="http://schemas.microsoft.com/office/drawing/2014/main" val="1070539527"/>
                    </a:ext>
                  </a:extLst>
                </a:gridCol>
                <a:gridCol w="864093">
                  <a:extLst>
                    <a:ext uri="{9D8B030D-6E8A-4147-A177-3AD203B41FA5}">
                      <a16:colId xmlns:a16="http://schemas.microsoft.com/office/drawing/2014/main" val="862532425"/>
                    </a:ext>
                  </a:extLst>
                </a:gridCol>
                <a:gridCol w="1152128">
                  <a:extLst>
                    <a:ext uri="{9D8B030D-6E8A-4147-A177-3AD203B41FA5}">
                      <a16:colId xmlns:a16="http://schemas.microsoft.com/office/drawing/2014/main" val="1321209113"/>
                    </a:ext>
                  </a:extLst>
                </a:gridCol>
                <a:gridCol w="1224136">
                  <a:extLst>
                    <a:ext uri="{9D8B030D-6E8A-4147-A177-3AD203B41FA5}">
                      <a16:colId xmlns:a16="http://schemas.microsoft.com/office/drawing/2014/main" val="1640523817"/>
                    </a:ext>
                  </a:extLst>
                </a:gridCol>
                <a:gridCol w="1080120">
                  <a:extLst>
                    <a:ext uri="{9D8B030D-6E8A-4147-A177-3AD203B41FA5}">
                      <a16:colId xmlns:a16="http://schemas.microsoft.com/office/drawing/2014/main" val="4142397706"/>
                    </a:ext>
                  </a:extLst>
                </a:gridCol>
                <a:gridCol w="1152128">
                  <a:extLst>
                    <a:ext uri="{9D8B030D-6E8A-4147-A177-3AD203B41FA5}">
                      <a16:colId xmlns:a16="http://schemas.microsoft.com/office/drawing/2014/main" val="3786625221"/>
                    </a:ext>
                  </a:extLst>
                </a:gridCol>
                <a:gridCol w="1224139">
                  <a:extLst>
                    <a:ext uri="{9D8B030D-6E8A-4147-A177-3AD203B41FA5}">
                      <a16:colId xmlns:a16="http://schemas.microsoft.com/office/drawing/2014/main" val="2884913195"/>
                    </a:ext>
                  </a:extLst>
                </a:gridCol>
              </a:tblGrid>
              <a:tr h="370840">
                <a:tc>
                  <a:txBody>
                    <a:bodyPr/>
                    <a:lstStyle/>
                    <a:p>
                      <a:pPr algn="ctr"/>
                      <a:r>
                        <a:rPr lang="en-CA" sz="1200" b="0" u="none" strike="noStrike" dirty="0" smtClean="0">
                          <a:effectLst/>
                        </a:rPr>
                        <a:t>Completion: </a:t>
                      </a:r>
                    </a:p>
                    <a:p>
                      <a:pPr algn="ctr"/>
                      <a:r>
                        <a:rPr lang="en-CA" sz="1200" b="0" u="none" strike="noStrike" dirty="0" smtClean="0">
                          <a:effectLst/>
                        </a:rPr>
                        <a:t>(Average:</a:t>
                      </a:r>
                      <a:r>
                        <a:rPr lang="en-CA" sz="1200" b="0" u="none" strike="noStrike" baseline="0" dirty="0" smtClean="0">
                          <a:effectLst/>
                        </a:rPr>
                        <a:t> </a:t>
                      </a:r>
                      <a:r>
                        <a:rPr lang="en-CA" sz="1200" b="0" u="none" strike="noStrike" dirty="0" smtClean="0">
                          <a:effectLst/>
                        </a:rPr>
                        <a:t>53%)</a:t>
                      </a:r>
                      <a:endParaRPr lang="en-CA" sz="1200" b="0" dirty="0"/>
                    </a:p>
                  </a:txBody>
                  <a:tcPr anchor="ctr"/>
                </a:tc>
                <a:tc>
                  <a:txBody>
                    <a:bodyPr/>
                    <a:lstStyle/>
                    <a:p>
                      <a:pPr algn="ctr"/>
                      <a:r>
                        <a:rPr lang="fr-CA" sz="1200" b="0" dirty="0" smtClean="0"/>
                        <a:t>33%</a:t>
                      </a:r>
                      <a:endParaRPr lang="en-CA" sz="1200" b="0" dirty="0"/>
                    </a:p>
                  </a:txBody>
                  <a:tcPr anchor="ctr"/>
                </a:tc>
                <a:tc>
                  <a:txBody>
                    <a:bodyPr/>
                    <a:lstStyle/>
                    <a:p>
                      <a:pPr algn="ctr"/>
                      <a:r>
                        <a:rPr lang="fr-CA" sz="1200" b="0" dirty="0" smtClean="0"/>
                        <a:t>68%</a:t>
                      </a:r>
                      <a:endParaRPr lang="en-CA" sz="1200" b="0" dirty="0"/>
                    </a:p>
                  </a:txBody>
                  <a:tcPr anchor="ctr"/>
                </a:tc>
                <a:tc>
                  <a:txBody>
                    <a:bodyPr/>
                    <a:lstStyle/>
                    <a:p>
                      <a:pPr algn="ctr"/>
                      <a:r>
                        <a:rPr lang="fr-CA" sz="1200" b="0" dirty="0" smtClean="0"/>
                        <a:t>63%</a:t>
                      </a:r>
                      <a:endParaRPr lang="en-CA" sz="1200" b="0" dirty="0"/>
                    </a:p>
                  </a:txBody>
                  <a:tcPr anchor="ctr"/>
                </a:tc>
                <a:tc>
                  <a:txBody>
                    <a:bodyPr/>
                    <a:lstStyle/>
                    <a:p>
                      <a:pPr algn="ctr"/>
                      <a:r>
                        <a:rPr lang="fr-CA" sz="1200" b="0" dirty="0" smtClean="0"/>
                        <a:t>54%</a:t>
                      </a:r>
                      <a:endParaRPr lang="en-CA" sz="1200" b="0" dirty="0"/>
                    </a:p>
                  </a:txBody>
                  <a:tcPr anchor="ctr"/>
                </a:tc>
                <a:tc>
                  <a:txBody>
                    <a:bodyPr/>
                    <a:lstStyle/>
                    <a:p>
                      <a:pPr algn="ctr"/>
                      <a:r>
                        <a:rPr lang="fr-CA" sz="1200" b="0" dirty="0" smtClean="0"/>
                        <a:t>46%</a:t>
                      </a:r>
                      <a:endParaRPr lang="en-CA" sz="1200" b="0" dirty="0"/>
                    </a:p>
                  </a:txBody>
                  <a:tcPr anchor="ctr"/>
                </a:tc>
                <a:tc>
                  <a:txBody>
                    <a:bodyPr/>
                    <a:lstStyle/>
                    <a:p>
                      <a:pPr algn="ctr"/>
                      <a:r>
                        <a:rPr lang="fr-CA" sz="1200" b="0" dirty="0" smtClean="0"/>
                        <a:t>52%</a:t>
                      </a:r>
                      <a:endParaRPr lang="en-CA" sz="1200" b="0" dirty="0"/>
                    </a:p>
                  </a:txBody>
                  <a:tcPr anchor="ctr"/>
                </a:tc>
                <a:extLst>
                  <a:ext uri="{0D108BD9-81ED-4DB2-BD59-A6C34878D82A}">
                    <a16:rowId xmlns:a16="http://schemas.microsoft.com/office/drawing/2014/main" val="2593543933"/>
                  </a:ext>
                </a:extLst>
              </a:tr>
            </a:tbl>
          </a:graphicData>
        </a:graphic>
      </p:graphicFrame>
    </p:spTree>
    <p:extLst>
      <p:ext uri="{BB962C8B-B14F-4D97-AF65-F5344CB8AC3E}">
        <p14:creationId xmlns:p14="http://schemas.microsoft.com/office/powerpoint/2010/main" val="1678610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custDataLst>
              <p:tags r:id="rId1"/>
            </p:custDataLst>
          </p:nvPr>
        </p:nvPicPr>
        <p:blipFill>
          <a:blip r:embed="rId7"/>
          <a:srcRect/>
          <a:stretch>
            <a:fillRect/>
          </a:stretch>
        </p:blipFill>
        <p:spPr>
          <a:xfrm flipH="1">
            <a:off x="7609656" y="908720"/>
            <a:ext cx="1282824" cy="2244942"/>
          </a:xfrm>
          <a:prstGeom prst="rect">
            <a:avLst/>
          </a:prstGeom>
          <a:noFill/>
        </p:spPr>
      </p:pic>
      <p:sp>
        <p:nvSpPr>
          <p:cNvPr id="2" name="Title 1"/>
          <p:cNvSpPr>
            <a:spLocks noGrp="1"/>
          </p:cNvSpPr>
          <p:nvPr>
            <p:ph type="title"/>
            <p:custDataLst>
              <p:tags r:id="rId2"/>
            </p:custDataLst>
          </p:nvPr>
        </p:nvSpPr>
        <p:spPr/>
        <p:txBody>
          <a:bodyPr>
            <a:normAutofit/>
          </a:bodyPr>
          <a:lstStyle/>
          <a:p>
            <a:r>
              <a:rPr lang="fr-CA" sz="3200" u="none" dirty="0">
                <a:solidFill>
                  <a:schemeClr val="accent1">
                    <a:lumMod val="75000"/>
                  </a:schemeClr>
                </a:solidFill>
              </a:rPr>
              <a:t>Exercice – Exploration de la pleine conscience – Prise de conscience de son corps</a:t>
            </a:r>
            <a:endParaRPr lang="fr-CA" sz="3200" dirty="0">
              <a:solidFill>
                <a:schemeClr val="accent1">
                  <a:lumMod val="75000"/>
                </a:schemeClr>
              </a:solidFill>
            </a:endParaRPr>
          </a:p>
        </p:txBody>
      </p:sp>
      <p:sp>
        <p:nvSpPr>
          <p:cNvPr id="3" name="Content Placeholder 2"/>
          <p:cNvSpPr>
            <a:spLocks noGrp="1"/>
          </p:cNvSpPr>
          <p:nvPr>
            <p:ph idx="1"/>
            <p:custDataLst>
              <p:tags r:id="rId3"/>
            </p:custDataLst>
          </p:nvPr>
        </p:nvSpPr>
        <p:spPr/>
        <p:txBody>
          <a:bodyPr>
            <a:noAutofit/>
          </a:bodyPr>
          <a:lstStyle/>
          <a:p>
            <a:r>
              <a:rPr lang="fr-CA" sz="2800" u="none" dirty="0">
                <a:solidFill>
                  <a:schemeClr val="accent1">
                    <a:lumMod val="75000"/>
                  </a:schemeClr>
                </a:solidFill>
              </a:rPr>
              <a:t>Temps requis : 5 minutes</a:t>
            </a:r>
          </a:p>
          <a:p>
            <a:r>
              <a:rPr lang="fr-CA" sz="2800" u="none" dirty="0">
                <a:solidFill>
                  <a:schemeClr val="accent1">
                    <a:lumMod val="75000"/>
                  </a:schemeClr>
                </a:solidFill>
              </a:rPr>
              <a:t>Si vous n’avez jamais fait l’exercice, profitez de l’occasion de le faire.</a:t>
            </a:r>
          </a:p>
          <a:p>
            <a:r>
              <a:rPr lang="fr-CA" sz="2800" dirty="0">
                <a:solidFill>
                  <a:schemeClr val="accent1">
                    <a:lumMod val="75000"/>
                  </a:schemeClr>
                </a:solidFill>
              </a:rPr>
              <a:t>Asseyez-vous</a:t>
            </a:r>
            <a:r>
              <a:rPr lang="fr-CA" sz="2800" u="none" dirty="0">
                <a:solidFill>
                  <a:schemeClr val="accent1">
                    <a:lumMod val="75000"/>
                  </a:schemeClr>
                </a:solidFill>
              </a:rPr>
              <a:t> le plus confortablement possible dans une position droite.</a:t>
            </a:r>
          </a:p>
          <a:p>
            <a:r>
              <a:rPr lang="fr-CA" sz="2800" u="none" dirty="0">
                <a:solidFill>
                  <a:schemeClr val="accent1">
                    <a:lumMod val="75000"/>
                  </a:schemeClr>
                </a:solidFill>
              </a:rPr>
              <a:t>N’hésitez pas à fermer les yeux.</a:t>
            </a:r>
          </a:p>
          <a:p>
            <a:r>
              <a:rPr lang="fr-CA" sz="2800" u="none" dirty="0">
                <a:solidFill>
                  <a:schemeClr val="accent1">
                    <a:lumMod val="75000"/>
                  </a:schemeClr>
                </a:solidFill>
              </a:rPr>
              <a:t>Suivez ma voix, qui vous guidera durant l’exercice.</a:t>
            </a:r>
          </a:p>
          <a:p>
            <a:r>
              <a:rPr lang="fr-CA" sz="2800" u="none" dirty="0">
                <a:solidFill>
                  <a:schemeClr val="accent1">
                    <a:lumMod val="75000"/>
                  </a:schemeClr>
                </a:solidFill>
              </a:rPr>
              <a:t>Nous ferons ensuite un court retour sur ce que vous avez remarqué.</a:t>
            </a:r>
          </a:p>
        </p:txBody>
      </p:sp>
      <p:grpSp>
        <p:nvGrpSpPr>
          <p:cNvPr id="10" name="Group 9"/>
          <p:cNvGrpSpPr/>
          <p:nvPr>
            <p:custDataLst>
              <p:tags r:id="rId4"/>
            </p:custDataLst>
          </p:nvPr>
        </p:nvGrpSpPr>
        <p:grpSpPr>
          <a:xfrm>
            <a:off x="4139952" y="6193510"/>
            <a:ext cx="2539410" cy="477542"/>
            <a:chOff x="4139952" y="6193510"/>
            <a:chExt cx="2539410" cy="477542"/>
          </a:xfrm>
        </p:grpSpPr>
        <p:sp>
          <p:nvSpPr>
            <p:cNvPr id="8" name="TextBox 7"/>
            <p:cNvSpPr txBox="1"/>
            <p:nvPr/>
          </p:nvSpPr>
          <p:spPr>
            <a:xfrm>
              <a:off x="4139952" y="6247615"/>
              <a:ext cx="2124364" cy="369332"/>
            </a:xfrm>
            <a:prstGeom prst="rect">
              <a:avLst/>
            </a:prstGeom>
            <a:noFill/>
          </p:spPr>
          <p:txBody>
            <a:bodyPr wrap="none" rtlCol="0">
              <a:spAutoFit/>
            </a:bodyPr>
            <a:lstStyle/>
            <a:p>
              <a:r>
                <a:rPr lang="en-CA" u="none" dirty="0">
                  <a:solidFill>
                    <a:schemeClr val="accent3"/>
                  </a:solidFill>
                </a:rPr>
                <a:t>Retour sur </a:t>
              </a:r>
              <a:r>
                <a:rPr lang="en-CA" u="none" dirty="0" err="1">
                  <a:solidFill>
                    <a:schemeClr val="accent3"/>
                  </a:solidFill>
                </a:rPr>
                <a:t>l’exercice</a:t>
              </a:r>
              <a:r>
                <a:rPr lang="en-CA" u="none" dirty="0">
                  <a:solidFill>
                    <a:schemeClr val="accent3"/>
                  </a:solidFill>
                </a:rPr>
                <a:t> </a:t>
              </a:r>
            </a:p>
          </p:txBody>
        </p:sp>
        <p:pic>
          <p:nvPicPr>
            <p:cNvPr id="1027" name="Picture 3"/>
            <p:cNvPicPr>
              <a:picLocks noChangeAspect="1" noChangeArrowheads="1"/>
            </p:cNvPicPr>
            <p:nvPr/>
          </p:nvPicPr>
          <p:blipFill>
            <a:blip r:embed="rId8">
              <a:duotone>
                <a:schemeClr val="accent1">
                  <a:shade val="45000"/>
                  <a:satMod val="135000"/>
                </a:schemeClr>
                <a:prstClr val="white"/>
              </a:duotone>
            </a:blip>
            <a:srcRect/>
            <a:stretch>
              <a:fillRect/>
            </a:stretch>
          </p:blipFill>
          <p:spPr>
            <a:xfrm>
              <a:off x="6201820" y="6193510"/>
              <a:ext cx="477542" cy="47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381000" y="228600"/>
            <a:ext cx="8458200" cy="914401"/>
          </a:xfrm>
        </p:spPr>
        <p:txBody>
          <a:bodyPr>
            <a:normAutofit/>
          </a:bodyPr>
          <a:lstStyle/>
          <a:p>
            <a:pPr>
              <a:lnSpc>
                <a:spcPct val="100000"/>
              </a:lnSpc>
            </a:pPr>
            <a:r>
              <a:rPr lang="fr-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O</a:t>
            </a:r>
            <a:r>
              <a:rPr lang="fr-CA" sz="32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bjectif principal du programme de DLCP</a:t>
            </a:r>
            <a:endParaRPr lang="fr-CA" sz="3200" dirty="0"/>
          </a:p>
        </p:txBody>
      </p:sp>
      <p:sp>
        <p:nvSpPr>
          <p:cNvPr id="5" name="Content Placeholder 4"/>
          <p:cNvSpPr>
            <a:spLocks noGrp="1"/>
          </p:cNvSpPr>
          <p:nvPr>
            <p:ph idx="1"/>
            <p:custDataLst>
              <p:tags r:id="rId2"/>
            </p:custDataLst>
          </p:nvPr>
        </p:nvSpPr>
        <p:spPr>
          <a:xfrm>
            <a:off x="368300" y="1676399"/>
            <a:ext cx="8236148" cy="3509711"/>
          </a:xfrm>
        </p:spPr>
        <p:txBody>
          <a:bodyPr/>
          <a:lstStyle/>
          <a:p>
            <a:pPr marL="0" indent="0">
              <a:buNone/>
            </a:pP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méliorer la conscience de soi par l’acquisition de </a:t>
            </a:r>
            <a:b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b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compétences clés, à savoir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’attention</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clarté d’esprit</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créativité</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p>
          <a:p>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L</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 compassion au service d’autrui</a:t>
            </a:r>
          </a:p>
          <a:p>
            <a:pPr marL="0" indent="0">
              <a:buNone/>
            </a:pP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ce qui a des effets bénéfiques</a:t>
            </a:r>
            <a:r>
              <a:rPr lang="fr-CA" sz="2400" u="none"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sur le bien-être et la résilience.</a:t>
            </a:r>
            <a:endParaRPr lang="fr-CA" sz="24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3" name="Picture 12" descr="https://wiki.gccollab.ca/images/e/e5/AGzz_MCL_Program_logo.jpg"/>
          <p:cNvPicPr/>
          <p:nvPr>
            <p:custDataLst>
              <p:tags r:id="rId3"/>
            </p:custDataLst>
          </p:nvPr>
        </p:nvPicPr>
        <p:blipFill>
          <a:blip r:embed="rId7"/>
          <a:srcRect/>
          <a:stretch>
            <a:fillRect/>
          </a:stretch>
        </p:blipFill>
        <p:spPr>
          <a:xfrm>
            <a:off x="5410200" y="2089979"/>
            <a:ext cx="3124200" cy="2101021"/>
          </a:xfrm>
          <a:prstGeom prst="rect">
            <a:avLst/>
          </a:prstGeom>
          <a:noFill/>
          <a:ln>
            <a:noFill/>
          </a:ln>
        </p:spPr>
      </p:pic>
      <p:grpSp>
        <p:nvGrpSpPr>
          <p:cNvPr id="15" name="Group 14"/>
          <p:cNvGrpSpPr/>
          <p:nvPr>
            <p:custDataLst>
              <p:tags r:id="rId4"/>
            </p:custDataLst>
          </p:nvPr>
        </p:nvGrpSpPr>
        <p:grpSpPr>
          <a:xfrm>
            <a:off x="635605" y="5038257"/>
            <a:ext cx="7848601" cy="1221299"/>
            <a:chOff x="1441447" y="5969127"/>
            <a:chExt cx="5145640" cy="728556"/>
          </a:xfrm>
        </p:grpSpPr>
        <p:pic>
          <p:nvPicPr>
            <p:cNvPr id="16" name="Picture 15"/>
            <p:cNvPicPr>
              <a:picLocks noChangeAspect="1"/>
            </p:cNvPicPr>
            <p:nvPr/>
          </p:nvPicPr>
          <p:blipFill>
            <a:blip r:embed="rId8"/>
            <a:srcRect/>
            <a:stretch>
              <a:fillRect/>
            </a:stretch>
          </p:blipFill>
          <p:spPr>
            <a:xfrm>
              <a:off x="1441447" y="5970379"/>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86181" y="5969127"/>
              <a:ext cx="5041063" cy="716047"/>
            </a:xfrm>
            <a:prstGeom prst="rect">
              <a:avLst/>
            </a:prstGeom>
          </p:spPr>
          <p:txBody>
            <a:bodyPr wrap="square">
              <a:spAutoFit/>
            </a:bodyPr>
            <a:lstStyle/>
            <a:p>
              <a:pPr algn="ctr" eaLnBrk="0" hangingPunct="0">
                <a:tabLst>
                  <a:tab pos="5715000" algn="l"/>
                </a:tabLst>
              </a:pPr>
              <a:r>
                <a:rPr lang="fr-CA" sz="2400" i="1" dirty="0">
                  <a:solidFill>
                    <a:schemeClr val="tx1">
                      <a:lumMod val="65000"/>
                      <a:lumOff val="35000"/>
                    </a:schemeClr>
                  </a:solidFill>
                  <a:latin typeface="Calibri" panose="020F0502020204030204" pitchFamily="34" charset="0"/>
                  <a:cs typeface="Times New Roman" panose="02020603050405020304" pitchFamily="18" charset="0"/>
                </a:rPr>
                <a:t>« Les personnes qui cultivent l’état de pleine conscience sont plus résilientes, ce qui accroît leur degré de satisfaction à l’égard de leur vie. » – </a:t>
              </a:r>
              <a:r>
                <a:rPr lang="fr-CA" sz="2400" i="1" dirty="0" err="1">
                  <a:solidFill>
                    <a:schemeClr val="tx1">
                      <a:lumMod val="65000"/>
                      <a:lumOff val="35000"/>
                    </a:schemeClr>
                  </a:solidFill>
                  <a:latin typeface="Calibri" panose="020F0502020204030204" pitchFamily="34" charset="0"/>
                  <a:cs typeface="Times New Roman" panose="02020603050405020304" pitchFamily="18" charset="0"/>
                </a:rPr>
                <a:t>ScienceDirect</a:t>
              </a:r>
              <a:endParaRPr lang="fr-CA" sz="2400" i="1" dirty="0">
                <a:solidFill>
                  <a:schemeClr val="tx1">
                    <a:lumMod val="65000"/>
                    <a:lumOff val="35000"/>
                  </a:schemeClr>
                </a:solidFill>
                <a:latin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fade">
                                      <p:cBhvr>
                                        <p:cTn id="7" dur="500"/>
                                        <p:tgtEl>
                                          <p:spTgt spid="1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solidFill>
                  <a:srgbClr val="FF0000"/>
                </a:solidFill>
              </a:rPr>
              <a:t>Mindfulness</a:t>
            </a:r>
            <a:r>
              <a:rPr lang="fr-CA" dirty="0" smtClean="0">
                <a:solidFill>
                  <a:srgbClr val="FF0000"/>
                </a:solidFill>
              </a:rPr>
              <a:t> &amp; Agile Leadership</a:t>
            </a:r>
            <a:endParaRPr lang="en-CA" dirty="0">
              <a:solidFill>
                <a:srgbClr val="FF0000"/>
              </a:solidFill>
            </a:endParaRPr>
          </a:p>
        </p:txBody>
      </p:sp>
      <p:sp>
        <p:nvSpPr>
          <p:cNvPr id="3" name="Content Placeholder 2"/>
          <p:cNvSpPr>
            <a:spLocks noGrp="1"/>
          </p:cNvSpPr>
          <p:nvPr>
            <p:ph idx="1"/>
          </p:nvPr>
        </p:nvSpPr>
        <p:spPr>
          <a:xfrm>
            <a:off x="1835696" y="1600200"/>
            <a:ext cx="6851104" cy="4525963"/>
          </a:xfrm>
        </p:spPr>
        <p:txBody>
          <a:bodyPr>
            <a:normAutofit fontScale="92500" lnSpcReduction="10000"/>
          </a:bodyPr>
          <a:lstStyle/>
          <a:p>
            <a:r>
              <a:rPr lang="fr-CA" dirty="0" smtClean="0"/>
              <a:t>"</a:t>
            </a:r>
            <a:r>
              <a:rPr lang="en-CA" dirty="0"/>
              <a:t>Mindfulness helps an Agile leader to create a </a:t>
            </a:r>
            <a:r>
              <a:rPr lang="en-CA" b="1" dirty="0"/>
              <a:t>highly collaborative work environment</a:t>
            </a:r>
            <a:r>
              <a:rPr lang="en-CA" dirty="0"/>
              <a:t>, and this achievement occurs </a:t>
            </a:r>
            <a:r>
              <a:rPr lang="en-CA" b="1" dirty="0"/>
              <a:t>when you are aware of your emotions, thoughts, and actions</a:t>
            </a:r>
            <a:r>
              <a:rPr lang="en-CA" dirty="0"/>
              <a:t>. Similarly, a self-aware team capable of </a:t>
            </a:r>
            <a:r>
              <a:rPr lang="en-CA" b="1" dirty="0"/>
              <a:t>efficiently communicating</a:t>
            </a:r>
            <a:r>
              <a:rPr lang="en-CA" dirty="0"/>
              <a:t> can better support each other in </a:t>
            </a:r>
            <a:r>
              <a:rPr lang="en-CA" b="1" dirty="0"/>
              <a:t>times of change</a:t>
            </a:r>
            <a:r>
              <a:rPr lang="en-CA" dirty="0"/>
              <a:t> and stress</a:t>
            </a:r>
            <a:r>
              <a:rPr lang="en-CA" dirty="0" smtClean="0"/>
              <a:t>.” - </a:t>
            </a:r>
            <a:r>
              <a:rPr lang="en-CA" dirty="0">
                <a:hlinkClick r:id="rId3"/>
              </a:rPr>
              <a:t>How Mindfulness Enables Agile Leadership - Leadership Tribe US</a:t>
            </a:r>
            <a:endParaRPr lang="en-CA" dirty="0"/>
          </a:p>
        </p:txBody>
      </p:sp>
      <p:pic>
        <p:nvPicPr>
          <p:cNvPr id="1026" name="Picture 2" descr="https://leadershiptribe.com/wp-content/uploads/2020/05/rsz_1leadership_tribe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204864"/>
            <a:ext cx="1905000"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01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RELEASE_DATE" val="2014.06.02"/>
  <p:tag name="AS_TITLE" val="Aspose.Slides for Java"/>
  <p:tag name="AS_VERSION" val="8.6.0.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Geor" typeface="Sylfaen"/>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Thaa" typeface="MV Boli"/>
        <a:font script="Sinh" typeface="Iskoola Pota"/>
        <a:font script="Arab" typeface="Times New Roman"/>
        <a:font script="Hant" typeface="新細明體"/>
        <a:font script="Khmr" typeface="MoolBoran"/>
        <a:font script="Laoo" typeface="DokChampa"/>
        <a:font script="Orya" typeface="Kalinga"/>
        <a:font script="Cher" typeface="Plantagenet Cherokee"/>
        <a:font script="Tibt" typeface="Microsoft Himalaya"/>
        <a:font script="Ethi" typeface="Nyala"/>
        <a:font script="Hebr" typeface="Times New Roman"/>
        <a:font script="Uigh" typeface="Microsoft Uighur"/>
        <a:font script="Guru" typeface="Raavi"/>
        <a:font script="Cans" typeface="Euphemia"/>
        <a:font script="Jpan" typeface="ＭＳ Ｐゴシック"/>
        <a:font script="Gujr" typeface="Shruti"/>
        <a:font script="Telu" typeface="Gautami"/>
        <a:font script="Deva" typeface="Mangal"/>
        <a:font script="Viet" typeface="Times New Roman"/>
        <a:font script="Thai" typeface="Angsan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ajorFont>
      <a:minorFont>
        <a:latin typeface="Calibri"/>
        <a:ea typeface=""/>
        <a:cs typeface=""/>
        <a:font script="Thaa" typeface="MV Boli"/>
        <a:font script="Sinh" typeface="Iskoola Pota"/>
        <a:font script="Arab" typeface="Arial"/>
        <a:font script="Hant" typeface="新細明體"/>
        <a:font script="Khmr" typeface="DaunPenh"/>
        <a:font script="Laoo" typeface="DokChampa"/>
        <a:font script="Orya" typeface="Kalinga"/>
        <a:font script="Cher" typeface="Plantagenet Cherokee"/>
        <a:font script="Tibt" typeface="Microsoft Himalaya"/>
        <a:font script="Ethi" typeface="Nyala"/>
        <a:font script="Hebr" typeface="Arial"/>
        <a:font script="Uigh" typeface="Microsoft Uighur"/>
        <a:font script="Guru" typeface="Raavi"/>
        <a:font script="Cans" typeface="Euphemia"/>
        <a:font script="Jpan" typeface="ＭＳ Ｐゴシック"/>
        <a:font script="Gujr" typeface="Shruti"/>
        <a:font script="Telu" typeface="Gautami"/>
        <a:font script="Deva" typeface="Mangal"/>
        <a:font script="Viet" typeface="Arial"/>
        <a:font script="Thai" typeface="Cordia New"/>
        <a:font script="Hans" typeface="宋体"/>
        <a:font script="Beng" typeface="Vrinda"/>
        <a:font script="Taml" typeface="Latha"/>
        <a:font script="Knda" typeface="Tunga"/>
        <a:font script="Mlym" typeface="Kartika"/>
        <a:font script="Hang" typeface="맑은 고딕"/>
        <a:font script="Mong" typeface="Mongolian Baiti"/>
        <a:font script="Yiii" typeface="Microsoft Yi Baiti"/>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11396</TotalTime>
  <Words>3772</Words>
  <Application>Microsoft Office PowerPoint</Application>
  <PresentationFormat>On-screen Show (4:3)</PresentationFormat>
  <Paragraphs>366</Paragraphs>
  <Slides>19</Slides>
  <Notes>19</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-apple-system</vt:lpstr>
      <vt:lpstr>Arial</vt:lpstr>
      <vt:lpstr>Calibri</vt:lpstr>
      <vt:lpstr>Courier New</vt:lpstr>
      <vt:lpstr>Segoe UI Web (West European)</vt:lpstr>
      <vt:lpstr>Symbol</vt:lpstr>
      <vt:lpstr>Times New Roman</vt:lpstr>
      <vt:lpstr>Wingdings</vt:lpstr>
      <vt:lpstr>1_Office Theme</vt:lpstr>
      <vt:lpstr>2_Office Theme</vt:lpstr>
      <vt:lpstr>Bitmap Image</vt:lpstr>
      <vt:lpstr>Séance de Information :  Programme de développement du leadership de changement en pleine-conscience (DLCP)</vt:lpstr>
      <vt:lpstr>PowerPoint Presentation</vt:lpstr>
      <vt:lpstr>Ordre du jour / Des intentions (pas nécessairement dans l’ordre suivant)</vt:lpstr>
      <vt:lpstr>Sponsors / Hôtes et Facilitateurs</vt:lpstr>
      <vt:lpstr>Livré par une équipe d'animateurs bénévoles</vt:lpstr>
      <vt:lpstr>DLCP – Résumé d’inscription</vt:lpstr>
      <vt:lpstr>Exercice – Exploration de la pleine conscience – Prise de conscience de son corps</vt:lpstr>
      <vt:lpstr>Objectif principal du programme de DLCP</vt:lpstr>
      <vt:lpstr>Mindfulness &amp; Agile Leadership</vt:lpstr>
      <vt:lpstr>Carte de participation, program en anglais 2022</vt:lpstr>
      <vt:lpstr>Principaux résultats du programme de DLCP</vt:lpstr>
      <vt:lpstr>Résutlats clés - Programme d'anglais MCLD 2022</vt:lpstr>
      <vt:lpstr>Améliorations des résultats clés</vt:lpstr>
      <vt:lpstr>Exercice – Remarquer</vt:lpstr>
      <vt:lpstr>«  Dans un mot, Quelle est la compétence que vous avez le plus améliorée pendant le programme de DLCP?  »</vt:lpstr>
      <vt:lpstr>Témoignages sur le programme de DLCP</vt:lpstr>
      <vt:lpstr>Éléments nécessaires à la réussite du programme</vt:lpstr>
      <vt:lpstr>Engagement, aperçu du programme et questions fréquemment posées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371</cp:revision>
  <cp:lastPrinted>1969-12-31T19:00:00Z</cp:lastPrinted>
  <dcterms:created xsi:type="dcterms:W3CDTF">2015-04-14T20:39:51Z</dcterms:created>
  <dcterms:modified xsi:type="dcterms:W3CDTF">2023-09-15T19:20:35Z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-547204698</vt:i4>
  </property>
  <property fmtid="{D5CDD505-2E9C-101B-9397-08002B2CF9AE}" pid="3" name="_AuthorEmail">
    <vt:lpwstr>Claudie-Ann.Lalonde-Gratton@tpsgc-pwgsc.gc.ca</vt:lpwstr>
  </property>
  <property fmtid="{D5CDD505-2E9C-101B-9397-08002B2CF9AE}" pid="4" name="_AuthorEmailDisplayName">
    <vt:lpwstr>Claudie-Ann Lalonde-Gratton</vt:lpwstr>
  </property>
  <property fmtid="{D5CDD505-2E9C-101B-9397-08002B2CF9AE}" pid="5" name="_EmailSubject">
    <vt:lpwstr>Commande(s) : 10649675  [-]  Contrat : 200004577  [-]  Délai : 2022-07-22 17:00 HAE (Ott)</vt:lpwstr>
  </property>
  <property fmtid="{D5CDD505-2E9C-101B-9397-08002B2CF9AE}" pid="6" name="_NewReviewCycle">
    <vt:lpwstr>
    </vt:lpwstr>
  </property>
</Properties>
</file>