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22"/>
  </p:notesMasterIdLst>
  <p:handoutMasterIdLst>
    <p:handoutMasterId r:id="rId23"/>
  </p:handoutMasterIdLst>
  <p:sldIdLst>
    <p:sldId id="345" r:id="rId2"/>
    <p:sldId id="332" r:id="rId3"/>
    <p:sldId id="364" r:id="rId4"/>
    <p:sldId id="354" r:id="rId5"/>
    <p:sldId id="278" r:id="rId6"/>
    <p:sldId id="335" r:id="rId7"/>
    <p:sldId id="369" r:id="rId8"/>
    <p:sldId id="358" r:id="rId9"/>
    <p:sldId id="361" r:id="rId10"/>
    <p:sldId id="368" r:id="rId11"/>
    <p:sldId id="349" r:id="rId12"/>
    <p:sldId id="322" r:id="rId13"/>
    <p:sldId id="366" r:id="rId14"/>
    <p:sldId id="362" r:id="rId15"/>
    <p:sldId id="324" r:id="rId16"/>
    <p:sldId id="367" r:id="rId17"/>
    <p:sldId id="359" r:id="rId18"/>
    <p:sldId id="360" r:id="rId19"/>
    <p:sldId id="338" r:id="rId20"/>
    <p:sldId id="339" r:id="rId2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IC" initials="CIC" lastIdx="1" clrIdx="0"/>
  <p:cmAuthor id="1" name="Bailey, Ginette" initials="BG" lastIdx="2" clrIdx="1">
    <p:extLst>
      <p:ext uri="{19B8F6BF-5375-455C-9EA6-DF929625EA0E}">
        <p15:presenceInfo xmlns:p15="http://schemas.microsoft.com/office/powerpoint/2012/main" userId="S-1-5-21-2109814544-1665031538-576392789-256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F94C50-05BC-4C29-8497-DA2C09C2FC9F}" v="46" dt="2025-10-15T23:13:02.7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41" autoAdjust="0"/>
    <p:restoredTop sz="76271" autoAdjust="0"/>
  </p:normalViewPr>
  <p:slideViewPr>
    <p:cSldViewPr snapToObjects="1" showGuides="1">
      <p:cViewPr varScale="1">
        <p:scale>
          <a:sx n="81" d="100"/>
          <a:sy n="81" d="100"/>
        </p:scale>
        <p:origin x="954" y="78"/>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Lyne Renaud" userId="2f938d31-13f5-483c-9990-73376a58c9fb" providerId="ADAL" clId="{D3F94C50-05BC-4C29-8497-DA2C09C2FC9F}"/>
    <pc:docChg chg="undo custSel mod modSld">
      <pc:chgData name="Marie-Lyne Renaud" userId="2f938d31-13f5-483c-9990-73376a58c9fb" providerId="ADAL" clId="{D3F94C50-05BC-4C29-8497-DA2C09C2FC9F}" dt="2025-10-15T23:14:14.461" v="11962" actId="6549"/>
      <pc:docMkLst>
        <pc:docMk/>
      </pc:docMkLst>
      <pc:sldChg chg="modNotes modNotesTx">
        <pc:chgData name="Marie-Lyne Renaud" userId="2f938d31-13f5-483c-9990-73376a58c9fb" providerId="ADAL" clId="{D3F94C50-05BC-4C29-8497-DA2C09C2FC9F}" dt="2025-10-15T23:12:43.556" v="11862" actId="113"/>
        <pc:sldMkLst>
          <pc:docMk/>
          <pc:sldMk cId="0" sldId="278"/>
        </pc:sldMkLst>
      </pc:sldChg>
      <pc:sldChg chg="modSp mod modNotesTx">
        <pc:chgData name="Marie-Lyne Renaud" userId="2f938d31-13f5-483c-9990-73376a58c9fb" providerId="ADAL" clId="{D3F94C50-05BC-4C29-8497-DA2C09C2FC9F}" dt="2025-10-15T19:21:35.695" v="5565" actId="6549"/>
        <pc:sldMkLst>
          <pc:docMk/>
          <pc:sldMk cId="806726748" sldId="322"/>
        </pc:sldMkLst>
        <pc:picChg chg="mod">
          <ac:chgData name="Marie-Lyne Renaud" userId="2f938d31-13f5-483c-9990-73376a58c9fb" providerId="ADAL" clId="{D3F94C50-05BC-4C29-8497-DA2C09C2FC9F}" dt="2025-10-15T19:20:17.163" v="5563" actId="14100"/>
          <ac:picMkLst>
            <pc:docMk/>
            <pc:sldMk cId="806726748" sldId="322"/>
            <ac:picMk id="5" creationId="{00000000-0000-0000-0000-000000000000}"/>
          </ac:picMkLst>
        </pc:picChg>
      </pc:sldChg>
      <pc:sldChg chg="modNotes modNotesTx">
        <pc:chgData name="Marie-Lyne Renaud" userId="2f938d31-13f5-483c-9990-73376a58c9fb" providerId="ADAL" clId="{D3F94C50-05BC-4C29-8497-DA2C09C2FC9F}" dt="2025-10-15T22:01:15.986" v="5861" actId="6549"/>
        <pc:sldMkLst>
          <pc:docMk/>
          <pc:sldMk cId="3662815120" sldId="324"/>
        </pc:sldMkLst>
      </pc:sldChg>
      <pc:sldChg chg="modNotes modNotesTx">
        <pc:chgData name="Marie-Lyne Renaud" userId="2f938d31-13f5-483c-9990-73376a58c9fb" providerId="ADAL" clId="{D3F94C50-05BC-4C29-8497-DA2C09C2FC9F}" dt="2025-10-15T21:56:04.462" v="5812" actId="27636"/>
        <pc:sldMkLst>
          <pc:docMk/>
          <pc:sldMk cId="1121350838" sldId="332"/>
        </pc:sldMkLst>
      </pc:sldChg>
      <pc:sldChg chg="modNotes modNotesTx">
        <pc:chgData name="Marie-Lyne Renaud" userId="2f938d31-13f5-483c-9990-73376a58c9fb" providerId="ADAL" clId="{D3F94C50-05BC-4C29-8497-DA2C09C2FC9F}" dt="2025-10-15T22:40:49.180" v="10049" actId="6549"/>
        <pc:sldMkLst>
          <pc:docMk/>
          <pc:sldMk cId="147308085" sldId="338"/>
        </pc:sldMkLst>
      </pc:sldChg>
      <pc:sldChg chg="modNotesTx">
        <pc:chgData name="Marie-Lyne Renaud" userId="2f938d31-13f5-483c-9990-73376a58c9fb" providerId="ADAL" clId="{D3F94C50-05BC-4C29-8497-DA2C09C2FC9F}" dt="2025-10-15T22:44:57.196" v="10174" actId="6549"/>
        <pc:sldMkLst>
          <pc:docMk/>
          <pc:sldMk cId="428861581" sldId="339"/>
        </pc:sldMkLst>
      </pc:sldChg>
      <pc:sldChg chg="modNotesTx">
        <pc:chgData name="Marie-Lyne Renaud" userId="2f938d31-13f5-483c-9990-73376a58c9fb" providerId="ADAL" clId="{D3F94C50-05BC-4C29-8497-DA2C09C2FC9F}" dt="2025-10-15T18:02:49.381" v="258" actId="20577"/>
        <pc:sldMkLst>
          <pc:docMk/>
          <pc:sldMk cId="1996737457" sldId="345"/>
        </pc:sldMkLst>
      </pc:sldChg>
      <pc:sldChg chg="modNotes modNotesTx">
        <pc:chgData name="Marie-Lyne Renaud" userId="2f938d31-13f5-483c-9990-73376a58c9fb" providerId="ADAL" clId="{D3F94C50-05BC-4C29-8497-DA2C09C2FC9F}" dt="2025-10-15T23:11:54.377" v="11850" actId="20577"/>
        <pc:sldMkLst>
          <pc:docMk/>
          <pc:sldMk cId="1644987264" sldId="354"/>
        </pc:sldMkLst>
      </pc:sldChg>
      <pc:sldChg chg="modNotes modNotesTx">
        <pc:chgData name="Marie-Lyne Renaud" userId="2f938d31-13f5-483c-9990-73376a58c9fb" providerId="ADAL" clId="{D3F94C50-05BC-4C29-8497-DA2C09C2FC9F}" dt="2025-10-15T22:24:28.241" v="7925" actId="20577"/>
        <pc:sldMkLst>
          <pc:docMk/>
          <pc:sldMk cId="795870821" sldId="359"/>
        </pc:sldMkLst>
      </pc:sldChg>
      <pc:sldChg chg="modNotes modNotesTx">
        <pc:chgData name="Marie-Lyne Renaud" userId="2f938d31-13f5-483c-9990-73376a58c9fb" providerId="ADAL" clId="{D3F94C50-05BC-4C29-8497-DA2C09C2FC9F}" dt="2025-10-15T22:35:19.126" v="9410" actId="20577"/>
        <pc:sldMkLst>
          <pc:docMk/>
          <pc:sldMk cId="2339532835" sldId="360"/>
        </pc:sldMkLst>
      </pc:sldChg>
      <pc:sldChg chg="modNotes modNotesTx">
        <pc:chgData name="Marie-Lyne Renaud" userId="2f938d31-13f5-483c-9990-73376a58c9fb" providerId="ADAL" clId="{D3F94C50-05BC-4C29-8497-DA2C09C2FC9F}" dt="2025-10-15T21:58:00.270" v="5827" actId="20577"/>
        <pc:sldMkLst>
          <pc:docMk/>
          <pc:sldMk cId="3600065982" sldId="362"/>
        </pc:sldMkLst>
      </pc:sldChg>
      <pc:sldChg chg="modNotes modNotesTx">
        <pc:chgData name="Marie-Lyne Renaud" userId="2f938d31-13f5-483c-9990-73376a58c9fb" providerId="ADAL" clId="{D3F94C50-05BC-4C29-8497-DA2C09C2FC9F}" dt="2025-10-15T23:07:12.932" v="11645" actId="20577"/>
        <pc:sldMkLst>
          <pc:docMk/>
          <pc:sldMk cId="1554116305" sldId="364"/>
        </pc:sldMkLst>
      </pc:sldChg>
      <pc:sldChg chg="modNotes modNotesTx">
        <pc:chgData name="Marie-Lyne Renaud" userId="2f938d31-13f5-483c-9990-73376a58c9fb" providerId="ADAL" clId="{D3F94C50-05BC-4C29-8497-DA2C09C2FC9F}" dt="2025-10-15T23:14:14.461" v="11962" actId="6549"/>
        <pc:sldMkLst>
          <pc:docMk/>
          <pc:sldMk cId="1898156861" sldId="366"/>
        </pc:sldMkLst>
      </pc:sldChg>
      <pc:sldChg chg="modNotes modNotesTx">
        <pc:chgData name="Marie-Lyne Renaud" userId="2f938d31-13f5-483c-9990-73376a58c9fb" providerId="ADAL" clId="{D3F94C50-05BC-4C29-8497-DA2C09C2FC9F}" dt="2025-10-15T22:16:34.027" v="7275" actId="20577"/>
        <pc:sldMkLst>
          <pc:docMk/>
          <pc:sldMk cId="3313570964" sldId="36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8A05F51D-812F-48F9-8F30-7D9BCD825099}" type="datetimeFigureOut">
              <a:rPr lang="en-US" smtClean="0"/>
              <a:pPr/>
              <a:t>10/16/2025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2D821E14-76A6-43FE-B5FE-9A64513D664B}" type="slidenum">
              <a:rPr lang="en-US" smtClean="0"/>
              <a:pPr/>
              <a:t>‹#›</a:t>
            </a:fld>
            <a:endParaRPr lang="en-US"/>
          </a:p>
        </p:txBody>
      </p:sp>
    </p:spTree>
    <p:extLst>
      <p:ext uri="{BB962C8B-B14F-4D97-AF65-F5344CB8AC3E}">
        <p14:creationId xmlns:p14="http://schemas.microsoft.com/office/powerpoint/2010/main" val="1178541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27CFF8EE-F8A7-4931-B685-A88AF9DB5D80}" type="datetimeFigureOut">
              <a:rPr lang="en-US" smtClean="0"/>
              <a:pPr/>
              <a:t>10/16/2025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C6C9EB95-B0B3-48AB-917D-E5E386E0913A}" type="slidenum">
              <a:rPr lang="en-US" smtClean="0"/>
              <a:pPr/>
              <a:t>‹#›</a:t>
            </a:fld>
            <a:endParaRPr lang="en-US"/>
          </a:p>
        </p:txBody>
      </p:sp>
    </p:spTree>
    <p:extLst>
      <p:ext uri="{BB962C8B-B14F-4D97-AF65-F5344CB8AC3E}">
        <p14:creationId xmlns:p14="http://schemas.microsoft.com/office/powerpoint/2010/main" val="4001429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qM56FRfZrl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qM56FRfZrl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br.org/2015/12/how-meditation-benefits-ceo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cg.com/en-ca/publications/2018/unleashing-power-of-mindfulness-in-corporations" TargetMode="External"/><Relationship Id="rId5" Type="http://schemas.openxmlformats.org/officeDocument/2006/relationships/hyperlink" Target="https://www.mindful.org/7-qualities-mindfulness-trained-body-scan/" TargetMode="External"/><Relationship Id="rId4" Type="http://schemas.openxmlformats.org/officeDocument/2006/relationships/hyperlink" Target="https://ethiqueparlecoeur.com/2017/09/06/leadership-de-pleine-conscience-strategie-efficace-gestionnaire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br.org/2015/12/how-meditation-benefits-ceos"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bcg.com/en-ca/publications/2018/unleashing-power-of-mindfulness-in-corporations" TargetMode="External"/><Relationship Id="rId5" Type="http://schemas.openxmlformats.org/officeDocument/2006/relationships/hyperlink" Target="https://www.mindful.org/7-qualities-mindfulness-trained-body-scan/" TargetMode="External"/><Relationship Id="rId4" Type="http://schemas.openxmlformats.org/officeDocument/2006/relationships/hyperlink" Target="https://ethiqueparlecoeur.com/2017/09/06/leadership-de-pleine-conscience-strategie-efficace-gestionnair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anada.ca/fr/secretariat-conseil-tresor/services/perfectionnement-professionnel/profil-competence-cle-leadership/exemples-comportements-efficaces-inefficace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4Shw6MyGXAk"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4Shw6MyGXAk&amp;t=130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rchive.org/embed/2-mins-centering-exercise-fr" TargetMode="External"/><Relationship Id="rId7" Type="http://schemas.openxmlformats.org/officeDocument/2006/relationships/hyperlink" Target="https://www.youtube.com/watch?v=nWjVZ0fEjko"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youtube.com/watch?v=4Shw6MyGXAk&amp;t=130s" TargetMode="External"/><Relationship Id="rId5" Type="http://schemas.openxmlformats.org/officeDocument/2006/relationships/hyperlink" Target="https://www.youtube.com/watch?v=_mn04Wc-X3o" TargetMode="External"/><Relationship Id="rId4" Type="http://schemas.openxmlformats.org/officeDocument/2006/relationships/hyperlink" Target="https://www.youtube.com/watch?v=TZFbCd5Bc3w"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cxgce.sharepoint.com/teams/100095/SitePages/fr/Souhaitez-vous-accro%C3%AEtre-votre-conscience-de-soi-tout-en-perfectionnant-des-comp%C3%A9tences-de-leadership-essentie.aspx"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gcxgce.sharepoint.com/teams/100095/SitePages/Souhaitez-vous-accro%C3%AEtre-votre-conscience-de-soi-tout-en-perfectionnant-des-comp%C3%A9tences-de-leadership-essentie.aspx"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arlonssciences.ca/ressources-pedagogiques/documents-dinformation/le-stress-et-le-cervea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mazon.ca/Que-vous-est-arriv&#233;-traumatismes/dp/2749947375/"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youtube.com/watch?v=rd13inJYbQk"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7x4am1tC7oo"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watch?v=PDFWBMOF5y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0" i="0" dirty="0" err="1"/>
              <a:t>Mary-Lyne</a:t>
            </a:r>
            <a:endParaRPr lang="fr-CA"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fr-CA" b="0" i="0" dirty="0"/>
          </a:p>
          <a:p>
            <a:pPr marL="0" marR="0" indent="0" algn="l" defTabSz="914400" rtl="0" eaLnBrk="1" fontAlgn="auto" latinLnBrk="0" hangingPunct="1">
              <a:lnSpc>
                <a:spcPct val="100000"/>
              </a:lnSpc>
              <a:spcBef>
                <a:spcPts val="0"/>
              </a:spcBef>
              <a:spcAft>
                <a:spcPts val="0"/>
              </a:spcAft>
              <a:buClrTx/>
              <a:buSzTx/>
              <a:buFontTx/>
              <a:buNone/>
              <a:tabLst/>
              <a:defRPr/>
            </a:pPr>
            <a:r>
              <a:rPr lang="fr-CA" b="0" i="0" dirty="0"/>
              <a:t>Bonjour,  merci d’être parmi nous.  Nous allons commencer dans qq minutes</a:t>
            </a:r>
          </a:p>
          <a:p>
            <a:pPr marL="0" marR="0" indent="0" algn="l" defTabSz="914400" rtl="0" eaLnBrk="1" fontAlgn="auto" latinLnBrk="0" hangingPunct="1">
              <a:lnSpc>
                <a:spcPct val="100000"/>
              </a:lnSpc>
              <a:spcBef>
                <a:spcPts val="0"/>
              </a:spcBef>
              <a:spcAft>
                <a:spcPts val="0"/>
              </a:spcAft>
              <a:buClrTx/>
              <a:buSzTx/>
              <a:buFontTx/>
              <a:buNone/>
              <a:tabLst/>
              <a:defRPr/>
            </a:pPr>
            <a:endParaRPr lang="fr-CA" b="0" i="0" dirty="0"/>
          </a:p>
          <a:p>
            <a:pPr marL="0" marR="0" indent="0" algn="l" defTabSz="914400" rtl="0" eaLnBrk="1" fontAlgn="auto" latinLnBrk="0" hangingPunct="1">
              <a:lnSpc>
                <a:spcPct val="100000"/>
              </a:lnSpc>
              <a:spcBef>
                <a:spcPts val="0"/>
              </a:spcBef>
              <a:spcAft>
                <a:spcPts val="0"/>
              </a:spcAft>
              <a:buClrTx/>
              <a:buSzTx/>
              <a:buFontTx/>
              <a:buNone/>
              <a:tabLst/>
              <a:defRPr/>
            </a:pPr>
            <a:r>
              <a:rPr lang="fr-CA" b="0" i="0" dirty="0" err="1"/>
              <a:t>Prep</a:t>
            </a:r>
            <a:r>
              <a:rPr lang="fr-CA" b="0" i="0" dirty="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baseline="0" dirty="0" err="1"/>
              <a:t>Neuroplacité</a:t>
            </a:r>
            <a:r>
              <a:rPr lang="fr-CA" b="0" i="0" baseline="0" dirty="0"/>
              <a:t> - </a:t>
            </a:r>
            <a:r>
              <a:rPr lang="en-CA" sz="1200" dirty="0">
                <a:latin typeface="Times New Roman" panose="02020603050405020304" pitchFamily="18" charset="0"/>
                <a:ea typeface="Calibri" panose="020F0502020204030204" pitchFamily="34" charset="0"/>
              </a:rPr>
              <a:t>https://www.youtube.com/watch?v=qM56FRfZrl8 – </a:t>
            </a:r>
            <a:r>
              <a:rPr lang="en-CA" sz="1200" b="0" dirty="0">
                <a:latin typeface="Times New Roman" panose="02020603050405020304" pitchFamily="18" charset="0"/>
                <a:ea typeface="Calibri" panose="020F0502020204030204" pitchFamily="34" charset="0"/>
              </a:rPr>
              <a:t>video de 2 minutes qui parle du </a:t>
            </a:r>
            <a:r>
              <a:rPr lang="en-CA" sz="1200" b="0" dirty="0" err="1">
                <a:latin typeface="Times New Roman" panose="02020603050405020304" pitchFamily="18" charset="0"/>
                <a:ea typeface="Calibri" panose="020F0502020204030204" pitchFamily="34" charset="0"/>
              </a:rPr>
              <a:t>cerveau</a:t>
            </a:r>
            <a:r>
              <a:rPr lang="en-CA" sz="1200" b="0" dirty="0">
                <a:latin typeface="Times New Roman" panose="02020603050405020304" pitchFamily="18" charset="0"/>
                <a:ea typeface="Calibri" panose="020F0502020204030204" pitchFamily="34" charset="0"/>
              </a:rPr>
              <a:t> qui se </a:t>
            </a:r>
            <a:r>
              <a:rPr lang="en-CA" sz="1200" b="0" dirty="0" err="1">
                <a:latin typeface="Times New Roman" panose="02020603050405020304" pitchFamily="18" charset="0"/>
                <a:ea typeface="Calibri" panose="020F0502020204030204" pitchFamily="34" charset="0"/>
              </a:rPr>
              <a:t>transforme</a:t>
            </a:r>
            <a:r>
              <a:rPr lang="en-CA" sz="1200" b="0" dirty="0">
                <a:latin typeface="Times New Roman" panose="02020603050405020304" pitchFamily="18" charset="0"/>
                <a:ea typeface="Calibri" panose="020F0502020204030204" pitchFamily="34" charset="0"/>
              </a:rPr>
              <a:t> tout au long de </a:t>
            </a:r>
            <a:r>
              <a:rPr lang="en-CA" sz="1200" b="0" dirty="0" err="1">
                <a:latin typeface="Times New Roman" panose="02020603050405020304" pitchFamily="18" charset="0"/>
                <a:ea typeface="Calibri" panose="020F0502020204030204" pitchFamily="34" charset="0"/>
              </a:rPr>
              <a:t>notre</a:t>
            </a:r>
            <a:r>
              <a:rPr lang="en-CA" sz="1200" b="0" dirty="0">
                <a:latin typeface="Times New Roman" panose="02020603050405020304" pitchFamily="18" charset="0"/>
                <a:ea typeface="Calibri" panose="020F0502020204030204" pitchFamily="34" charset="0"/>
              </a:rPr>
              <a:t> vie que </a:t>
            </a:r>
            <a:r>
              <a:rPr lang="en-CA" sz="1200" b="0" dirty="0" err="1">
                <a:latin typeface="Times New Roman" panose="02020603050405020304" pitchFamily="18" charset="0"/>
                <a:ea typeface="Calibri" panose="020F0502020204030204" pitchFamily="34" charset="0"/>
              </a:rPr>
              <a:t>l’on</a:t>
            </a:r>
            <a:r>
              <a:rPr lang="en-CA" sz="1200" b="0" dirty="0">
                <a:latin typeface="Times New Roman" panose="02020603050405020304" pitchFamily="18" charset="0"/>
                <a:ea typeface="Calibri" panose="020F0502020204030204" pitchFamily="34" charset="0"/>
              </a:rPr>
              <a:t> </a:t>
            </a:r>
            <a:r>
              <a:rPr lang="en-CA" sz="1200" b="0" dirty="0" err="1">
                <a:latin typeface="Times New Roman" panose="02020603050405020304" pitchFamily="18" charset="0"/>
                <a:ea typeface="Calibri" panose="020F0502020204030204" pitchFamily="34" charset="0"/>
              </a:rPr>
              <a:t>appelle</a:t>
            </a:r>
            <a:r>
              <a:rPr lang="en-CA" sz="1200" b="0" dirty="0">
                <a:latin typeface="Times New Roman" panose="02020603050405020304" pitchFamily="18" charset="0"/>
                <a:ea typeface="Calibri" panose="020F0502020204030204" pitchFamily="34" charset="0"/>
              </a:rPr>
              <a:t> la </a:t>
            </a:r>
            <a:r>
              <a:rPr lang="en-CA" sz="1200" b="0" dirty="0" err="1">
                <a:latin typeface="Times New Roman" panose="02020603050405020304" pitchFamily="18" charset="0"/>
                <a:ea typeface="Calibri" panose="020F0502020204030204" pitchFamily="34" charset="0"/>
              </a:rPr>
              <a:t>neuroplasticité</a:t>
            </a:r>
            <a:r>
              <a:rPr lang="en-CA" sz="1200" b="0" dirty="0">
                <a:latin typeface="Times New Roman" panose="02020603050405020304" pitchFamily="18" charset="0"/>
                <a:ea typeface="Calibri" panose="020F0502020204030204" pitchFamily="34" charset="0"/>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hlinkClick r:id="rId3" tooltip="https://www.youtube.com/watch?v=qm56frfzrl8"/>
              </a:rPr>
              <a:t>https://www.youtube.com/watch?v=qM56FRfZrl8</a:t>
            </a:r>
            <a:endParaRPr lang="en-CA" sz="1200" dirty="0">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C6C9EB95-B0B3-48AB-917D-E5E386E0913A}" type="slidenum">
              <a:rPr lang="en-US" smtClean="0"/>
              <a:pPr/>
              <a:t>1</a:t>
            </a:fld>
            <a:endParaRPr lang="en-US" dirty="0"/>
          </a:p>
        </p:txBody>
      </p:sp>
    </p:spTree>
    <p:extLst>
      <p:ext uri="{BB962C8B-B14F-4D97-AF65-F5344CB8AC3E}">
        <p14:creationId xmlns:p14="http://schemas.microsoft.com/office/powerpoint/2010/main" val="23336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ighlight>
                  <a:srgbClr val="FFFF00"/>
                </a:highlight>
              </a:rPr>
              <a:t>Mélanie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highlight>
                  <a:srgbClr val="FFFF00"/>
                </a:highlight>
              </a:rPr>
              <a:t>Ici le lien : </a:t>
            </a:r>
            <a:r>
              <a:rPr lang="en-US" dirty="0">
                <a:highlight>
                  <a:srgbClr val="FFFF00"/>
                </a:highlight>
                <a:hlinkClick r:id="rId3" tooltip="https://www.youtube.com/watch?v=qm56frfzrl8"/>
              </a:rPr>
              <a:t>https://www.youtube.com/watch?v=qM56FRfZrl8</a:t>
            </a:r>
            <a:endParaRPr lang="fr-FR" sz="1200" dirty="0">
              <a:highlight>
                <a:srgbClr val="FFFF00"/>
              </a:highlight>
            </a:endParaRPr>
          </a:p>
          <a:p>
            <a:r>
              <a:rPr lang="en-US" dirty="0"/>
              <a:t>(check the cog icon shows “French” for the audio track)</a:t>
            </a:r>
          </a:p>
        </p:txBody>
      </p:sp>
      <p:sp>
        <p:nvSpPr>
          <p:cNvPr id="4" name="Slide Number Placeholder 3"/>
          <p:cNvSpPr>
            <a:spLocks noGrp="1"/>
          </p:cNvSpPr>
          <p:nvPr>
            <p:ph type="sldNum" sz="quarter" idx="5"/>
          </p:nvPr>
        </p:nvSpPr>
        <p:spPr/>
        <p:txBody>
          <a:bodyPr/>
          <a:lstStyle/>
          <a:p>
            <a:fld id="{C6C9EB95-B0B3-48AB-917D-E5E386E0913A}" type="slidenum">
              <a:rPr lang="en-US" smtClean="0"/>
              <a:pPr/>
              <a:t>10</a:t>
            </a:fld>
            <a:endParaRPr lang="en-US"/>
          </a:p>
        </p:txBody>
      </p:sp>
    </p:spTree>
    <p:extLst>
      <p:ext uri="{BB962C8B-B14F-4D97-AF65-F5344CB8AC3E}">
        <p14:creationId xmlns:p14="http://schemas.microsoft.com/office/powerpoint/2010/main" val="3125366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highlight>
                  <a:srgbClr val="FFFF00"/>
                </a:highlight>
              </a:rPr>
              <a:t>Mélanie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t>
            </a:r>
            <a:r>
              <a:rPr lang="fr-CA" dirty="0"/>
              <a:t>lire la diapositive</a:t>
            </a:r>
            <a:r>
              <a:rPr lang="fr-FR" dirty="0"/>
              <a:t>)</a:t>
            </a:r>
          </a:p>
          <a:p>
            <a:r>
              <a:rPr lang="fr-FR" dirty="0"/>
              <a:t>L'espace auquel Viktor </a:t>
            </a:r>
            <a:r>
              <a:rPr lang="fr-FR" dirty="0" err="1"/>
              <a:t>Frankl</a:t>
            </a:r>
            <a:r>
              <a:rPr lang="fr-FR" dirty="0"/>
              <a:t> fait référence est précisément le centre d'une pratique de pleine-conscience. L'idée est d'être plus conscient de cet espace, afin que nous puissions répondre aux situations.</a:t>
            </a:r>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11</a:t>
            </a:fld>
            <a:endParaRPr lang="en-US"/>
          </a:p>
        </p:txBody>
      </p:sp>
    </p:spTree>
    <p:extLst>
      <p:ext uri="{BB962C8B-B14F-4D97-AF65-F5344CB8AC3E}">
        <p14:creationId xmlns:p14="http://schemas.microsoft.com/office/powerpoint/2010/main" val="3344787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FR" sz="1100" dirty="0">
                <a:highlight>
                  <a:srgbClr val="FFFF00"/>
                </a:highlight>
              </a:rPr>
              <a:t>Mélanie</a:t>
            </a:r>
          </a:p>
          <a:p>
            <a:endParaRPr lang="fr-FR" sz="1100" dirty="0"/>
          </a:p>
          <a:p>
            <a:pPr>
              <a:buFont typeface="Arial" pitchFamily="34" charset="0"/>
              <a:buNone/>
            </a:pPr>
            <a:r>
              <a:rPr lang="fr-FR" sz="1100" noProof="0" dirty="0"/>
              <a:t>Voyons rapidement quelques idées autour de l'importance de la pleine conscience</a:t>
            </a:r>
            <a:r>
              <a:rPr lang="fr-CA" sz="1100" noProof="0" dirty="0"/>
              <a:t>... Pouvez-vous identifier les impacts que la pleine conscience pourrait avoir en milieu de travail?</a:t>
            </a:r>
          </a:p>
          <a:p>
            <a:pPr>
              <a:buFont typeface="Arial" pitchFamily="34" charset="0"/>
              <a:buNone/>
            </a:pPr>
            <a:endParaRPr lang="fr-CA" sz="1100" noProof="0" dirty="0"/>
          </a:p>
          <a:p>
            <a:pPr>
              <a:buFont typeface="Arial" pitchFamily="34" charset="0"/>
              <a:buNone/>
            </a:pPr>
            <a:r>
              <a:rPr lang="fr-FR" sz="1100" noProof="0" dirty="0"/>
              <a:t>(Cliquez</a:t>
            </a:r>
            <a:r>
              <a:rPr lang="fr-FR" sz="1100" baseline="0" noProof="0" dirty="0"/>
              <a:t> dans chaque « </a:t>
            </a:r>
            <a:r>
              <a:rPr lang="fr-FR" sz="1100" baseline="0" noProof="0" dirty="0" err="1"/>
              <a:t>bullet</a:t>
            </a:r>
            <a:r>
              <a:rPr lang="fr-FR" sz="1100" baseline="0" noProof="0" dirty="0"/>
              <a:t> »</a:t>
            </a:r>
            <a:r>
              <a:rPr lang="fr-CA" sz="1100" noProof="0" dirty="0"/>
              <a:t>)</a:t>
            </a:r>
          </a:p>
          <a:p>
            <a:pPr marL="176195" indent="-176195">
              <a:buFont typeface="Arial" pitchFamily="34" charset="0"/>
              <a:buChar char="•"/>
            </a:pPr>
            <a:r>
              <a:rPr lang="fr-CA" sz="1100" b="1" noProof="0" dirty="0"/>
              <a:t>Augmentation de la résilience: </a:t>
            </a:r>
            <a:r>
              <a:rPr lang="fr-CA" sz="1100" noProof="0" dirty="0"/>
              <a:t>pratiquer la pleine conscience augmente l’habileté d’une ouverture </a:t>
            </a:r>
            <a:r>
              <a:rPr lang="fr-CA" sz="1100" noProof="0" dirty="0" err="1"/>
              <a:t>d,esprit</a:t>
            </a:r>
            <a:r>
              <a:rPr lang="fr-CA" sz="1100" noProof="0" dirty="0"/>
              <a:t> envers les Nouvelles idées, permet la créativité, permet de distinguer entre les pensées et les émotions, et de la façon d’adresser les défis plutôt que de réagir envers ceux-ci. Pour un gestionnaire cette approche encourage la pensée stratégique.</a:t>
            </a:r>
          </a:p>
          <a:p>
            <a:pPr marL="176195" indent="-176195">
              <a:buFont typeface="Arial" pitchFamily="34" charset="0"/>
              <a:buChar char="•"/>
            </a:pPr>
            <a:r>
              <a:rPr lang="fr-CA" sz="1100" b="1" noProof="0" dirty="0"/>
              <a:t>Concentration et clarté:</a:t>
            </a:r>
            <a:r>
              <a:rPr lang="fr-CA" sz="1100" noProof="0" dirty="0"/>
              <a:t> une fois les huit semaines de formation de pleine conscience, les participants seront plus aptes à mieux se concentrer, à être plus longtemps sur une même tâche et de façon plus efficace, et à se rappeler de ce qui a bien fonctionner. Dans un environnement ou tout est rapide et ou les gestionnaires doivent agir rapidement à toute sorte de situations, ces qualités sont un grand avantage. </a:t>
            </a:r>
          </a:p>
          <a:p>
            <a:pPr marL="176195" indent="-176195">
              <a:buFont typeface="Arial" pitchFamily="34" charset="0"/>
              <a:buChar char="•"/>
            </a:pPr>
            <a:r>
              <a:rPr lang="fr-CA" sz="1100" b="1" noProof="0" dirty="0"/>
              <a:t>Harmonie au travail: </a:t>
            </a:r>
            <a:r>
              <a:rPr lang="fr-CA" sz="1100" noProof="0" dirty="0"/>
              <a:t>agir en pleine conscience peut promouvoir et créer de l’empathie et de l’altruiste en milieu de travail. En tant que gestionnaire, il est de notre devoir de promouvoir un environnement respectueux au travail.</a:t>
            </a:r>
          </a:p>
          <a:p>
            <a:pPr marL="176195" indent="-176195">
              <a:buFont typeface="Arial" pitchFamily="34" charset="0"/>
              <a:buChar char="•"/>
            </a:pPr>
            <a:r>
              <a:rPr lang="fr-CA" sz="1100" b="1" noProof="0" dirty="0"/>
              <a:t>Moins d’absentéisme:</a:t>
            </a:r>
            <a:r>
              <a:rPr lang="fr-CA" sz="1100" noProof="0" dirty="0"/>
              <a:t> les gens qui pratiquent la pleine conscience s’absentent 76% moins du travail.</a:t>
            </a:r>
          </a:p>
          <a:p>
            <a:pPr marL="176195" indent="-176195">
              <a:buFont typeface="Arial" pitchFamily="34" charset="0"/>
              <a:buChar char="•"/>
            </a:pPr>
            <a:r>
              <a:rPr lang="fr-CA" sz="1100" b="1" noProof="0" dirty="0"/>
              <a:t>Augmentation de la satisfaction et du mieux-être des employé(e)s: </a:t>
            </a:r>
            <a:r>
              <a:rPr lang="fr-CA" sz="1100" noProof="0" dirty="0"/>
              <a:t>pratiquer la pleine conscience contribue à la diminution de la fatigue émotionnelle et augmente la satisfaction au travail. </a:t>
            </a:r>
          </a:p>
          <a:p>
            <a:pPr marL="176195" indent="-176195">
              <a:buFont typeface="Arial" pitchFamily="34" charset="0"/>
              <a:buChar char="•"/>
            </a:pPr>
            <a:r>
              <a:rPr lang="fr-CA" sz="1100" b="1" noProof="0" dirty="0"/>
              <a:t>Réduction du stress :</a:t>
            </a:r>
            <a:r>
              <a:rPr lang="fr-CA" sz="1100" noProof="0" dirty="0"/>
              <a:t> pratiquer la pleine conscience réduit le stress, l’anxiété ainsi que la dépression. Cette pratique aide à réduire le niveau de l’hormone responsable du stress. En tant que leader, notre niveau de stress est souvent mis à l’épreuve donc tous les outils qui peuvent contribuer à réduire celui-ci sont un atout.</a:t>
            </a:r>
          </a:p>
          <a:p>
            <a:pPr marL="176195" indent="-176195">
              <a:buFont typeface="Arial" pitchFamily="34" charset="0"/>
              <a:buChar char="•"/>
            </a:pPr>
            <a:r>
              <a:rPr lang="fr-CA" sz="1100" b="1" noProof="0" dirty="0"/>
              <a:t>Augmentation de la créativité:</a:t>
            </a:r>
            <a:r>
              <a:rPr lang="fr-CA" sz="1100" noProof="0" dirty="0"/>
              <a:t> Les leaders qui pratiquent la pleine conscience dissent que celle-ci aide à créé un espace  pour innover, et à penser plus efficacement de façon stratégique.</a:t>
            </a:r>
          </a:p>
          <a:p>
            <a:pPr marL="176195" indent="-176195">
              <a:buFont typeface="Arial" pitchFamily="34" charset="0"/>
              <a:buChar char="•"/>
            </a:pPr>
            <a:endParaRPr lang="en-CA" sz="1100" dirty="0"/>
          </a:p>
          <a:p>
            <a:pPr defTabSz="914307">
              <a:defRPr/>
            </a:pPr>
            <a:r>
              <a:rPr lang="fr-CA" sz="1100" noProof="0" dirty="0"/>
              <a:t>Comment la pleine conscience pour aider les employés à votre compagnie – entraînement mental (lecture) - </a:t>
            </a:r>
            <a:r>
              <a:rPr lang="en-CA" sz="1100" baseline="0" dirty="0">
                <a:solidFill>
                  <a:srgbClr val="00B0F0"/>
                </a:solidFill>
              </a:rPr>
              <a:t>https://ethiqueparlecoeur.com/2017/09/06/leadership-de-pleine-conscience-strategie-efficace-gestionnaires/</a:t>
            </a:r>
          </a:p>
          <a:p>
            <a:pPr defTabSz="914307">
              <a:defRPr/>
            </a:pPr>
            <a:endParaRPr lang="en-CA" sz="110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12</a:t>
            </a:fld>
            <a:endParaRPr lang="en-US"/>
          </a:p>
        </p:txBody>
      </p:sp>
    </p:spTree>
    <p:extLst>
      <p:ext uri="{BB962C8B-B14F-4D97-AF65-F5344CB8AC3E}">
        <p14:creationId xmlns:p14="http://schemas.microsoft.com/office/powerpoint/2010/main" val="906285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fontScale="85000" lnSpcReduction="20000"/>
          </a:bodyPr>
          <a:lstStyle/>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Marie-Lyne</a:t>
            </a:r>
          </a:p>
          <a:p>
            <a:pPr marL="0" lvl="0" indent="0" algn="l" rtl="0">
              <a:spcBef>
                <a:spcPts val="0"/>
              </a:spcBef>
              <a:spcAft>
                <a:spcPts val="0"/>
              </a:spcAft>
              <a:buClr>
                <a:schemeClr val="dk1"/>
              </a:buClr>
              <a:buSzPts val="1100"/>
              <a:buFont typeface="Arial"/>
              <a:buNone/>
            </a:pPr>
            <a:endParaRPr lang="fr-FR" sz="1200" b="0" dirty="0">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Merci Mélanie.</a:t>
            </a:r>
          </a:p>
          <a:p>
            <a:pPr marL="0" lvl="0" indent="0" algn="l" rtl="0">
              <a:spcBef>
                <a:spcPts val="0"/>
              </a:spcBef>
              <a:spcAft>
                <a:spcPts val="0"/>
              </a:spcAft>
              <a:buClr>
                <a:schemeClr val="dk1"/>
              </a:buClr>
              <a:buSzPts val="1100"/>
              <a:buFont typeface="Arial"/>
              <a:buNone/>
            </a:pPr>
            <a:endParaRPr lang="en-CA" sz="1200" b="0" dirty="0">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Avant de passer à la diapo, j’aimerais faire un petit rappel qu’en téléchargeant les présentations, vous avez accès à toutes ces ressources dans les diapo.</a:t>
            </a:r>
          </a:p>
          <a:p>
            <a:endParaRPr lang="fr-FR" dirty="0"/>
          </a:p>
          <a:p>
            <a:r>
              <a:rPr lang="fr-FR" dirty="0"/>
              <a:t>Bon </a:t>
            </a:r>
            <a:r>
              <a:rPr lang="fr-FR"/>
              <a:t>ici le </a:t>
            </a:r>
            <a:r>
              <a:rPr lang="fr-FR" dirty="0"/>
              <a:t>tableau que vous voyez là à l’écran résume la ressource dont le lien est juste en bas de la page.</a:t>
            </a:r>
          </a:p>
          <a:p>
            <a:br>
              <a:rPr lang="fr-FR" dirty="0"/>
            </a:br>
            <a:r>
              <a:rPr lang="fr-FR" dirty="0"/>
              <a:t>Là, on met surtout en avant les bienfaits de la pleine conscience, surtout pour les gestionnaires.</a:t>
            </a:r>
          </a:p>
          <a:p>
            <a:endParaRPr lang="fr-FR" dirty="0"/>
          </a:p>
          <a:p>
            <a:r>
              <a:rPr lang="fr-FR" dirty="0"/>
              <a:t>En gros, les leaders qui pratiquent la pleine conscience deviennent plus résilients, plus attentifs et plus créatifs.</a:t>
            </a:r>
          </a:p>
          <a:p>
            <a:br>
              <a:rPr lang="fr-FR" dirty="0"/>
            </a:br>
            <a:r>
              <a:rPr lang="fr-FR" dirty="0"/>
              <a:t>Ils gèrent mieux leurs relations, se sentent plus reconnaissants et sont vraiment plus présents dans leurs échanges.</a:t>
            </a:r>
          </a:p>
          <a:p>
            <a:endParaRPr lang="fr-FR" dirty="0"/>
          </a:p>
          <a:p>
            <a:r>
              <a:rPr lang="fr-FR" dirty="0"/>
              <a:t>Bref, faire un peu de pleine conscience, ça aide à avoir des conversations plus humaines, plus empathiques et bienveillantes — super utile quand il faut aborder des discussions un peu délicates avec nos équipes.</a:t>
            </a:r>
          </a:p>
          <a:p>
            <a:pPr marL="0" lvl="0" indent="0" algn="l" rtl="0">
              <a:spcBef>
                <a:spcPts val="0"/>
              </a:spcBef>
              <a:spcAft>
                <a:spcPts val="0"/>
              </a:spcAft>
              <a:buClr>
                <a:schemeClr val="dk1"/>
              </a:buClr>
              <a:buSzPts val="1100"/>
              <a:buFont typeface="Arial"/>
              <a:buNone/>
            </a:pPr>
            <a:endParaRPr lang="en-CA" sz="1200" b="0" dirty="0">
              <a:latin typeface="Merriweather"/>
              <a:ea typeface="Merriweather"/>
              <a:cs typeface="Merriweather"/>
              <a:sym typeface="Merriweather"/>
            </a:endParaRPr>
          </a:p>
          <a:p>
            <a:pPr marL="0" lvl="0" indent="0" algn="l" rtl="0">
              <a:spcBef>
                <a:spcPts val="0"/>
              </a:spcBef>
              <a:spcAft>
                <a:spcPts val="0"/>
              </a:spcAft>
              <a:buClr>
                <a:schemeClr val="dk1"/>
              </a:buClr>
              <a:buSzPts val="1100"/>
              <a:buFont typeface="Arial"/>
              <a:buNone/>
            </a:pPr>
            <a:endParaRPr lang="en-CA" sz="1200" b="0" dirty="0">
              <a:latin typeface="Merriweather"/>
              <a:ea typeface="Merriweather"/>
              <a:cs typeface="Merriweather"/>
              <a:sym typeface="Merriweather"/>
            </a:endParaRPr>
          </a:p>
          <a:p>
            <a:pPr marL="0" lvl="0" indent="0" algn="l" rtl="0">
              <a:lnSpc>
                <a:spcPct val="90000"/>
              </a:lnSpc>
              <a:spcBef>
                <a:spcPts val="0"/>
              </a:spcBef>
              <a:spcAft>
                <a:spcPts val="0"/>
              </a:spcAft>
              <a:buSzPts val="1400"/>
              <a:buNone/>
            </a:pPr>
            <a:r>
              <a:rPr lang="en-CA" sz="1200" b="1" kern="1200" dirty="0" err="1">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Ressources</a:t>
            </a:r>
            <a:r>
              <a:rPr lang="en-CA" sz="1200" b="1"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 en </a:t>
            </a:r>
            <a:r>
              <a:rPr lang="fr-CA" b="1" u="sng" dirty="0">
                <a:latin typeface="Merriweather"/>
                <a:ea typeface="Merriweather"/>
                <a:cs typeface="Merriweather"/>
                <a:sym typeface="Merriweather"/>
              </a:rPr>
              <a:t>Français:</a:t>
            </a:r>
            <a:endParaRPr lang="fr-FR" dirty="0"/>
          </a:p>
          <a:p>
            <a:pPr marL="171450" marR="0" lvl="0" indent="-171450"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lang="fr-CA" b="0" dirty="0">
                <a:latin typeface="Merriweather"/>
                <a:sym typeface="Merriweather"/>
              </a:rPr>
              <a:t>Le leadership de la pleine conscience – Une stratégie efficace pour les gestionnaires - </a:t>
            </a:r>
            <a:r>
              <a:rPr lang="fr-CA" b="0" dirty="0">
                <a:latin typeface="Merriweather"/>
                <a:sym typeface="Merriweather"/>
                <a:hlinkClick r:id="rId4"/>
              </a:rPr>
              <a:t>https://ethiqueparlecoeur.com/2017/09/06/leadership-de-pleine-conscience-strategie-efficace-gestionnaires/</a:t>
            </a:r>
            <a:r>
              <a:rPr lang="fr-CA" b="0" dirty="0">
                <a:latin typeface="Merriweather"/>
                <a:sym typeface="Merriweather"/>
              </a:rPr>
              <a:t> </a:t>
            </a:r>
          </a:p>
          <a:p>
            <a:pPr marL="171450" marR="0" lvl="0" indent="-171450"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endParaRPr lang="fr-CA" b="0" dirty="0">
              <a:latin typeface="Merriweather"/>
              <a:sym typeface="Merriweather"/>
            </a:endParaRPr>
          </a:p>
          <a:p>
            <a:pPr marL="0" lvl="0" indent="0" algn="l" defTabSz="914400" rtl="0" eaLnBrk="1" latinLnBrk="0" hangingPunct="1">
              <a:lnSpc>
                <a:spcPct val="90000"/>
              </a:lnSpc>
              <a:spcBef>
                <a:spcPts val="0"/>
              </a:spcBef>
              <a:spcAft>
                <a:spcPts val="0"/>
              </a:spcAft>
              <a:buClr>
                <a:schemeClr val="dk1"/>
              </a:buClr>
              <a:buSzPts val="1400"/>
              <a:buFont typeface="Arial"/>
              <a:buNone/>
            </a:pPr>
            <a:r>
              <a:rPr lang="fr-FR" sz="1400" b="0"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Ressources en anglais:</a:t>
            </a:r>
          </a:p>
          <a:p>
            <a:pPr marL="171450" lvl="0" indent="-171450" algn="l" rtl="0">
              <a:spcBef>
                <a:spcPts val="0"/>
              </a:spcBef>
              <a:spcAft>
                <a:spcPts val="0"/>
              </a:spcAft>
              <a:buClr>
                <a:schemeClr val="dk1"/>
              </a:buClr>
              <a:buSzPts val="1100"/>
              <a:buFont typeface="Arial" panose="020B0604020202020204" pitchFamily="34" charset="0"/>
              <a:buChar char="•"/>
            </a:pPr>
            <a:r>
              <a:rPr lang="fr-FR" sz="1200" u="sng" dirty="0">
                <a:solidFill>
                  <a:schemeClr val="hlink"/>
                </a:solidFill>
                <a:latin typeface="Arial"/>
                <a:ea typeface="Arial"/>
                <a:cs typeface="Arial"/>
                <a:sym typeface="Arial"/>
                <a:hlinkClick r:id="rId3"/>
              </a:rPr>
              <a:t>https://hbr.org/2015/12/how-meditation-benefits-ceos</a:t>
            </a:r>
            <a:endParaRPr lang="fr-FR" sz="1200" dirty="0"/>
          </a:p>
          <a:p>
            <a:pPr marL="171450" lvl="0" indent="-171450" algn="l" rtl="0">
              <a:lnSpc>
                <a:spcPct val="90000"/>
              </a:lnSpc>
              <a:spcBef>
                <a:spcPts val="0"/>
              </a:spcBef>
              <a:spcAft>
                <a:spcPts val="0"/>
              </a:spcAft>
              <a:buSzPts val="1400"/>
              <a:buFont typeface="Arial" panose="020B0604020202020204" pitchFamily="34" charset="0"/>
              <a:buChar char="•"/>
            </a:pPr>
            <a:r>
              <a:rPr lang="fr-FR" sz="1200" u="sng" dirty="0">
                <a:solidFill>
                  <a:schemeClr val="hlink"/>
                </a:solidFill>
                <a:latin typeface="Arial"/>
                <a:ea typeface="Arial"/>
                <a:cs typeface="Arial"/>
                <a:sym typeface="Arial"/>
                <a:hlinkClick r:id="rId5"/>
              </a:rPr>
              <a:t>https://www.mindful.org/7-qualities-mindfulness-trained-body-scan/</a:t>
            </a:r>
            <a:endParaRPr lang="fr-FR" b="0" dirty="0">
              <a:latin typeface="Merriweather"/>
              <a:ea typeface="Merriweather"/>
              <a:cs typeface="Merriweather"/>
              <a:sym typeface="Merriweather"/>
            </a:endParaRPr>
          </a:p>
          <a:p>
            <a:pPr marL="171450" lvl="0" indent="-171450" algn="l" rtl="0">
              <a:lnSpc>
                <a:spcPct val="90000"/>
              </a:lnSpc>
              <a:spcBef>
                <a:spcPts val="0"/>
              </a:spcBef>
              <a:spcAft>
                <a:spcPts val="0"/>
              </a:spcAft>
              <a:buSzPts val="1400"/>
              <a:buFont typeface="Arial" panose="020B0604020202020204" pitchFamily="34" charset="0"/>
              <a:buChar char="•"/>
            </a:pPr>
            <a:r>
              <a:rPr lang="fr-FR" b="0" u="sng" dirty="0">
                <a:solidFill>
                  <a:schemeClr val="hlink"/>
                </a:solidFill>
                <a:latin typeface="Merriweather"/>
                <a:ea typeface="Merriweather"/>
                <a:cs typeface="Merriweather"/>
                <a:sym typeface="Merriweather"/>
                <a:hlinkClick r:id="rId6"/>
              </a:rPr>
              <a:t>https://www.bcg.com/en-ca/publications/2018/unleashing-power-of-mindfulness-in-corporations</a:t>
            </a:r>
            <a:r>
              <a:rPr lang="fr-FR" b="0" dirty="0">
                <a:latin typeface="Merriweather"/>
                <a:ea typeface="Merriweather"/>
                <a:cs typeface="Merriweather"/>
                <a:sym typeface="Merriweather"/>
              </a:rPr>
              <a:t> </a:t>
            </a:r>
          </a:p>
          <a:p>
            <a:pPr marL="0" marR="0" lvl="0" indent="0" algn="l" defTabSz="914400" rtl="0" eaLnBrk="1" fontAlgn="auto" latinLnBrk="0" hangingPunct="1">
              <a:lnSpc>
                <a:spcPct val="90000"/>
              </a:lnSpc>
              <a:spcBef>
                <a:spcPts val="0"/>
              </a:spcBef>
              <a:spcAft>
                <a:spcPts val="0"/>
              </a:spcAft>
              <a:buClrTx/>
              <a:buSzPts val="1400"/>
              <a:buFont typeface="Arial" panose="020B0604020202020204" pitchFamily="34" charset="0"/>
              <a:buNone/>
              <a:tabLst/>
              <a:defRPr/>
            </a:pPr>
            <a:endParaRPr lang="fr-CA" b="0" dirty="0">
              <a:latin typeface="Merriweather"/>
              <a:sym typeface="Merriweather"/>
            </a:endParaRPr>
          </a:p>
          <a:p>
            <a:pPr marL="0" marR="0" lvl="0" indent="0" algn="l" defTabSz="914400" rtl="0" eaLnBrk="1" fontAlgn="auto" latinLnBrk="0" hangingPunct="1">
              <a:lnSpc>
                <a:spcPct val="90000"/>
              </a:lnSpc>
              <a:spcBef>
                <a:spcPts val="0"/>
              </a:spcBef>
              <a:spcAft>
                <a:spcPts val="0"/>
              </a:spcAft>
              <a:buClrTx/>
              <a:buSzPts val="1400"/>
              <a:buFont typeface="Arial" panose="020B0604020202020204" pitchFamily="34" charset="0"/>
              <a:buNone/>
              <a:tabLst/>
              <a:defRPr/>
            </a:pPr>
            <a:endParaRPr lang="fr-CA" b="0" dirty="0">
              <a:latin typeface="Merriweather"/>
              <a:sym typeface="Merriweather"/>
            </a:endParaRPr>
          </a:p>
          <a:p>
            <a:pPr marL="0" marR="0" lvl="0" indent="0" algn="l" defTabSz="914400" rtl="0" eaLnBrk="1" fontAlgn="auto" latinLnBrk="0" hangingPunct="1">
              <a:lnSpc>
                <a:spcPct val="90000"/>
              </a:lnSpc>
              <a:spcBef>
                <a:spcPts val="0"/>
              </a:spcBef>
              <a:spcAft>
                <a:spcPts val="0"/>
              </a:spcAft>
              <a:buClrTx/>
              <a:buSzPts val="1400"/>
              <a:buFont typeface="Arial" panose="020B0604020202020204" pitchFamily="34" charset="0"/>
              <a:buNone/>
              <a:tabLst/>
              <a:defRPr/>
            </a:pPr>
            <a:endParaRPr lang="fr-CA" b="0" dirty="0">
              <a:latin typeface="Merriweather"/>
              <a:sym typeface="Merriweather"/>
            </a:endParaRPr>
          </a:p>
        </p:txBody>
      </p:sp>
      <p:sp>
        <p:nvSpPr>
          <p:cNvPr id="151" name="Google Shape;151;p6: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13</a:t>
            </a:fld>
            <a:endParaRPr/>
          </a:p>
        </p:txBody>
      </p:sp>
    </p:spTree>
    <p:extLst>
      <p:ext uri="{BB962C8B-B14F-4D97-AF65-F5344CB8AC3E}">
        <p14:creationId xmlns:p14="http://schemas.microsoft.com/office/powerpoint/2010/main" val="2030299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701040" y="4415791"/>
            <a:ext cx="5608320" cy="4183380"/>
          </a:xfrm>
          <a:prstGeom prst="rect">
            <a:avLst/>
          </a:prstGeom>
          <a:noFill/>
          <a:ln>
            <a:noFill/>
          </a:ln>
        </p:spPr>
        <p:txBody>
          <a:bodyPr spcFirstLastPara="1" wrap="square" lIns="93150" tIns="46575" rIns="93150" bIns="46575" anchor="t" anchorCtr="0">
            <a:normAutofit fontScale="92500" lnSpcReduction="10000"/>
          </a:bodyPr>
          <a:lstStyle/>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Marie-Lyne</a:t>
            </a:r>
          </a:p>
          <a:p>
            <a:pPr marL="0" lvl="0" indent="0" algn="l" rtl="0">
              <a:spcBef>
                <a:spcPts val="0"/>
              </a:spcBef>
              <a:spcAft>
                <a:spcPts val="0"/>
              </a:spcAft>
              <a:buClr>
                <a:schemeClr val="dk1"/>
              </a:buClr>
              <a:buSzPts val="1100"/>
              <a:buFont typeface="Arial"/>
              <a:buNone/>
            </a:pPr>
            <a:endParaRPr lang="en-CA" sz="1200" b="0" dirty="0">
              <a:latin typeface="Merriweather"/>
              <a:ea typeface="Merriweather"/>
              <a:cs typeface="Merriweather"/>
              <a:sym typeface="Merriweather"/>
            </a:endParaRPr>
          </a:p>
          <a:p>
            <a:r>
              <a:rPr lang="fr-FR" dirty="0"/>
              <a:t>On a une petite citation du BCG – pour ceux qui ne connaissent pas, c’est un énorme groupe mondial de consultants – qui dit en gros que « la pleine conscience renforce la confiance dans le leadership et booste l’engagement des employés. »</a:t>
            </a:r>
          </a:p>
          <a:p>
            <a:endParaRPr lang="fr-FR" dirty="0"/>
          </a:p>
          <a:p>
            <a:r>
              <a:rPr lang="fr-FR" dirty="0"/>
              <a:t>En pratique, les programmes de pleine conscience aident les leaders et les employés à mieux réfléchir, rester concentrés sur leurs tâches, gérer le stress et se recharger rapidement.</a:t>
            </a:r>
          </a:p>
          <a:p>
            <a:br>
              <a:rPr lang="fr-FR" dirty="0"/>
            </a:br>
            <a:r>
              <a:rPr lang="fr-FR" dirty="0"/>
              <a:t>Pour l’organisation, ça veut dire moins de jours de maladie, plus de confiance envers les leaders et des employés plus engagés.</a:t>
            </a:r>
          </a:p>
          <a:p>
            <a:br>
              <a:rPr lang="fr-FR" dirty="0"/>
            </a:br>
            <a:r>
              <a:rPr lang="fr-FR" dirty="0"/>
              <a:t>Et bonus : la pleine conscience permet aussi de tirer le meilleur des transformations numériques et agiles.</a:t>
            </a:r>
          </a:p>
          <a:p>
            <a:pPr marL="0" lvl="0" indent="0" algn="l" defTabSz="914400" rtl="0" eaLnBrk="1" latinLnBrk="0" hangingPunct="1">
              <a:lnSpc>
                <a:spcPct val="90000"/>
              </a:lnSpc>
              <a:spcBef>
                <a:spcPts val="0"/>
              </a:spcBef>
              <a:spcAft>
                <a:spcPts val="0"/>
              </a:spcAft>
              <a:buClr>
                <a:schemeClr val="dk1"/>
              </a:buClr>
              <a:buSzPts val="1400"/>
              <a:buFont typeface="Arial"/>
              <a:buNone/>
            </a:pPr>
            <a:endParaRPr lang="en-CA" sz="1200" b="0"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defTabSz="914400" rtl="0" eaLnBrk="1" latinLnBrk="0" hangingPunct="1">
              <a:lnSpc>
                <a:spcPct val="90000"/>
              </a:lnSpc>
              <a:spcBef>
                <a:spcPts val="0"/>
              </a:spcBef>
              <a:spcAft>
                <a:spcPts val="0"/>
              </a:spcAft>
              <a:buClr>
                <a:schemeClr val="dk1"/>
              </a:buClr>
              <a:buSzPts val="1400"/>
              <a:buFont typeface="Arial"/>
              <a:buNone/>
            </a:pPr>
            <a:endParaRPr lang="en-CA" sz="1200" b="0"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SzPts val="1400"/>
              <a:buNone/>
            </a:pPr>
            <a:r>
              <a:rPr lang="en-CA" sz="1200" b="1" kern="1200" dirty="0" err="1">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Ressources</a:t>
            </a:r>
            <a:r>
              <a:rPr lang="en-CA" sz="1200" b="1"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 en </a:t>
            </a:r>
            <a:r>
              <a:rPr lang="fr-CA" b="1" u="sng" dirty="0">
                <a:latin typeface="Merriweather"/>
                <a:ea typeface="Merriweather"/>
                <a:cs typeface="Merriweather"/>
                <a:sym typeface="Merriweather"/>
              </a:rPr>
              <a:t>Français:</a:t>
            </a:r>
            <a:endParaRPr lang="fr-FR" dirty="0"/>
          </a:p>
          <a:p>
            <a:pPr marL="171450" marR="0" lvl="0" indent="-171450"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r>
              <a:rPr lang="fr-CA" b="0" dirty="0">
                <a:latin typeface="Merriweather"/>
                <a:sym typeface="Merriweather"/>
              </a:rPr>
              <a:t>Le leadership de la pleine conscience – Une stratégie efficace pour les gestionnaires - </a:t>
            </a:r>
            <a:r>
              <a:rPr lang="fr-CA" b="0" dirty="0">
                <a:latin typeface="Merriweather"/>
                <a:sym typeface="Merriweather"/>
                <a:hlinkClick r:id="rId4"/>
              </a:rPr>
              <a:t>https://ethiqueparlecoeur.com/2017/09/06/leadership-de-pleine-conscience-strategie-efficace-gestionnaires/</a:t>
            </a:r>
            <a:r>
              <a:rPr lang="fr-CA" b="0" dirty="0">
                <a:latin typeface="Merriweather"/>
                <a:sym typeface="Merriweather"/>
              </a:rPr>
              <a:t> </a:t>
            </a:r>
          </a:p>
          <a:p>
            <a:pPr marL="171450" marR="0" lvl="0" indent="-171450" algn="l" defTabSz="914400" rtl="0" eaLnBrk="1" fontAlgn="auto" latinLnBrk="0" hangingPunct="1">
              <a:lnSpc>
                <a:spcPct val="90000"/>
              </a:lnSpc>
              <a:spcBef>
                <a:spcPts val="0"/>
              </a:spcBef>
              <a:spcAft>
                <a:spcPts val="0"/>
              </a:spcAft>
              <a:buClrTx/>
              <a:buSzPts val="1400"/>
              <a:buFont typeface="Arial" panose="020B0604020202020204" pitchFamily="34" charset="0"/>
              <a:buChar char="•"/>
              <a:tabLst/>
              <a:defRPr/>
            </a:pPr>
            <a:endParaRPr lang="fr-CA" b="0" dirty="0">
              <a:latin typeface="Merriweather"/>
              <a:sym typeface="Merriweather"/>
            </a:endParaRPr>
          </a:p>
          <a:p>
            <a:pPr marL="0" lvl="0" indent="0" algn="l" defTabSz="914400" rtl="0" eaLnBrk="1" latinLnBrk="0" hangingPunct="1">
              <a:lnSpc>
                <a:spcPct val="90000"/>
              </a:lnSpc>
              <a:spcBef>
                <a:spcPts val="0"/>
              </a:spcBef>
              <a:spcAft>
                <a:spcPts val="0"/>
              </a:spcAft>
              <a:buClr>
                <a:schemeClr val="dk1"/>
              </a:buClr>
              <a:buSzPts val="1400"/>
              <a:buFont typeface="Arial"/>
              <a:buNone/>
            </a:pPr>
            <a:r>
              <a:rPr lang="fr-FR" sz="1400" b="0" kern="1200" dirty="0">
                <a:solidFill>
                  <a:schemeClr val="tx1"/>
                </a:solidFill>
                <a:latin typeface="Merriweather"/>
                <a:ea typeface="Arial"/>
                <a:cs typeface="Arial"/>
                <a:sym typeface="Arial"/>
                <a:hlinkClick r:id="rId3">
                  <a:extLst>
                    <a:ext uri="{A12FA001-AC4F-418D-AE19-62706E023703}">
                      <ahyp:hlinkClr xmlns:ahyp="http://schemas.microsoft.com/office/drawing/2018/hyperlinkcolor" val="tx"/>
                    </a:ext>
                  </a:extLst>
                </a:hlinkClick>
              </a:rPr>
              <a:t>Ressources en anglais:</a:t>
            </a:r>
          </a:p>
          <a:p>
            <a:pPr marL="171450" lvl="0" indent="-171450" algn="l" rtl="0">
              <a:spcBef>
                <a:spcPts val="0"/>
              </a:spcBef>
              <a:spcAft>
                <a:spcPts val="0"/>
              </a:spcAft>
              <a:buClr>
                <a:schemeClr val="dk1"/>
              </a:buClr>
              <a:buSzPts val="1100"/>
              <a:buFont typeface="Arial" panose="020B0604020202020204" pitchFamily="34" charset="0"/>
              <a:buChar char="•"/>
            </a:pPr>
            <a:r>
              <a:rPr lang="fr-FR" sz="1200" u="sng" dirty="0">
                <a:solidFill>
                  <a:schemeClr val="hlink"/>
                </a:solidFill>
                <a:latin typeface="Arial"/>
                <a:ea typeface="Arial"/>
                <a:cs typeface="Arial"/>
                <a:sym typeface="Arial"/>
                <a:hlinkClick r:id="rId3"/>
              </a:rPr>
              <a:t>https://hbr.org/2015/12/how-meditation-benefits-ceos</a:t>
            </a:r>
            <a:endParaRPr lang="fr-FR" sz="1200" dirty="0"/>
          </a:p>
          <a:p>
            <a:pPr marL="171450" lvl="0" indent="-171450" algn="l" rtl="0">
              <a:lnSpc>
                <a:spcPct val="90000"/>
              </a:lnSpc>
              <a:spcBef>
                <a:spcPts val="0"/>
              </a:spcBef>
              <a:spcAft>
                <a:spcPts val="0"/>
              </a:spcAft>
              <a:buSzPts val="1400"/>
              <a:buFont typeface="Arial" panose="020B0604020202020204" pitchFamily="34" charset="0"/>
              <a:buChar char="•"/>
            </a:pPr>
            <a:r>
              <a:rPr lang="fr-FR" sz="1200" u="sng" dirty="0">
                <a:solidFill>
                  <a:schemeClr val="hlink"/>
                </a:solidFill>
                <a:latin typeface="Arial"/>
                <a:ea typeface="Arial"/>
                <a:cs typeface="Arial"/>
                <a:sym typeface="Arial"/>
                <a:hlinkClick r:id="rId5"/>
              </a:rPr>
              <a:t>https://www.mindful.org/7-qualities-mindfulness-trained-body-scan/</a:t>
            </a:r>
            <a:endParaRPr lang="fr-FR" b="0" dirty="0">
              <a:latin typeface="Merriweather"/>
              <a:ea typeface="Merriweather"/>
              <a:cs typeface="Merriweather"/>
              <a:sym typeface="Merriweather"/>
            </a:endParaRPr>
          </a:p>
          <a:p>
            <a:pPr marL="171450" lvl="0" indent="-171450" algn="l" rtl="0">
              <a:lnSpc>
                <a:spcPct val="90000"/>
              </a:lnSpc>
              <a:spcBef>
                <a:spcPts val="0"/>
              </a:spcBef>
              <a:spcAft>
                <a:spcPts val="0"/>
              </a:spcAft>
              <a:buSzPts val="1400"/>
              <a:buFont typeface="Arial" panose="020B0604020202020204" pitchFamily="34" charset="0"/>
              <a:buChar char="•"/>
            </a:pPr>
            <a:r>
              <a:rPr lang="fr-FR" b="0" u="sng" dirty="0">
                <a:solidFill>
                  <a:schemeClr val="hlink"/>
                </a:solidFill>
                <a:latin typeface="Merriweather"/>
                <a:ea typeface="Merriweather"/>
                <a:cs typeface="Merriweather"/>
                <a:sym typeface="Merriweather"/>
                <a:hlinkClick r:id="rId6"/>
              </a:rPr>
              <a:t>https://www.bcg.com/en-ca/publications/2018/unleashing-power-of-mindfulness-in-corporations</a:t>
            </a:r>
            <a:r>
              <a:rPr lang="fr-FR" b="0" dirty="0">
                <a:latin typeface="Merriweather"/>
                <a:ea typeface="Merriweather"/>
                <a:cs typeface="Merriweather"/>
                <a:sym typeface="Merriweather"/>
              </a:rPr>
              <a:t> </a:t>
            </a:r>
          </a:p>
          <a:p>
            <a:pPr marL="0" marR="0" lvl="0" indent="0" algn="l" defTabSz="914400" rtl="0" eaLnBrk="1" fontAlgn="auto" latinLnBrk="0" hangingPunct="1">
              <a:lnSpc>
                <a:spcPct val="90000"/>
              </a:lnSpc>
              <a:spcBef>
                <a:spcPts val="0"/>
              </a:spcBef>
              <a:spcAft>
                <a:spcPts val="0"/>
              </a:spcAft>
              <a:buClrTx/>
              <a:buSzPts val="1400"/>
              <a:buFont typeface="Arial" panose="020B0604020202020204" pitchFamily="34" charset="0"/>
              <a:buNone/>
              <a:tabLst/>
              <a:defRPr/>
            </a:pPr>
            <a:endParaRPr lang="fr-CA" b="0" dirty="0">
              <a:latin typeface="Merriweather"/>
              <a:sym typeface="Merriweather"/>
            </a:endParaRPr>
          </a:p>
        </p:txBody>
      </p:sp>
      <p:sp>
        <p:nvSpPr>
          <p:cNvPr id="151" name="Google Shape;151;p6: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CA"/>
              <a:t>14</a:t>
            </a:fld>
            <a:endParaRPr/>
          </a:p>
        </p:txBody>
      </p:sp>
    </p:spTree>
    <p:extLst>
      <p:ext uri="{BB962C8B-B14F-4D97-AF65-F5344CB8AC3E}">
        <p14:creationId xmlns:p14="http://schemas.microsoft.com/office/powerpoint/2010/main" val="835569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lvl="0" indent="0" algn="l" rtl="0">
              <a:spcBef>
                <a:spcPts val="0"/>
              </a:spcBef>
              <a:spcAft>
                <a:spcPts val="0"/>
              </a:spcAft>
              <a:buClr>
                <a:schemeClr val="dk1"/>
              </a:buClr>
              <a:buSzPts val="1100"/>
              <a:buFont typeface="Arial"/>
              <a:buNone/>
            </a:pPr>
            <a:r>
              <a:rPr lang="fr-FR" sz="1600" b="0" dirty="0">
                <a:latin typeface="Merriweather"/>
                <a:ea typeface="Merriweather"/>
                <a:cs typeface="Merriweather"/>
                <a:sym typeface="Merriweather"/>
              </a:rPr>
              <a:t>Marie-Lyne</a:t>
            </a:r>
          </a:p>
          <a:p>
            <a:pPr marL="0" lvl="0" indent="0" algn="l" rtl="0">
              <a:spcBef>
                <a:spcPts val="0"/>
              </a:spcBef>
              <a:spcAft>
                <a:spcPts val="0"/>
              </a:spcAft>
              <a:buClr>
                <a:schemeClr val="dk1"/>
              </a:buClr>
              <a:buSzPts val="1100"/>
              <a:buFont typeface="Arial"/>
              <a:buNone/>
            </a:pPr>
            <a:endParaRPr lang="fr-FR" sz="1600" b="0" dirty="0">
              <a:latin typeface="Merriweather"/>
              <a:ea typeface="Merriweather"/>
              <a:cs typeface="Merriweather"/>
              <a:sym typeface="Merriweather"/>
            </a:endParaRPr>
          </a:p>
          <a:p>
            <a:r>
              <a:rPr lang="fr-FR" dirty="0"/>
              <a:t>Alors là, le tableau à l’écran, ça vous montre à gauche le profil des compétences clés en leadership du gouvernement du Canada, avec ce qui est efficace et ce qui l’est moins. Si vous voulez creuser, tout est dispo via le lien dans la PPT de cette semaine.</a:t>
            </a:r>
          </a:p>
          <a:p>
            <a:endParaRPr lang="fr-FR" dirty="0"/>
          </a:p>
          <a:p>
            <a:r>
              <a:rPr lang="fr-FR" dirty="0"/>
              <a:t>Dans la colonne de gauche, on retrouve les compétences :</a:t>
            </a:r>
          </a:p>
          <a:p>
            <a:endParaRPr lang="fr-FR" dirty="0"/>
          </a:p>
          <a:p>
            <a:pPr marL="171450" indent="-171450">
              <a:buFont typeface="Arial" panose="020B0604020202020204" pitchFamily="34" charset="0"/>
              <a:buChar char="•"/>
            </a:pPr>
            <a:r>
              <a:rPr lang="fr-FR" dirty="0"/>
              <a:t>Créer une vision et une stratégie</a:t>
            </a:r>
          </a:p>
          <a:p>
            <a:pPr marL="171450" indent="-171450">
              <a:buFont typeface="Arial" panose="020B0604020202020204" pitchFamily="34" charset="0"/>
              <a:buChar char="•"/>
            </a:pPr>
            <a:r>
              <a:rPr lang="fr-FR" dirty="0"/>
              <a:t>Mobiliser les personnes</a:t>
            </a:r>
          </a:p>
          <a:p>
            <a:pPr marL="171450" indent="-171450">
              <a:buFont typeface="Arial" panose="020B0604020202020204" pitchFamily="34" charset="0"/>
              <a:buChar char="•"/>
            </a:pPr>
            <a:r>
              <a:rPr lang="fr-FR" dirty="0"/>
              <a:t>Préserver l’intégrité et le respect</a:t>
            </a:r>
          </a:p>
          <a:p>
            <a:pPr marL="171450" indent="-171450">
              <a:buFont typeface="Arial" panose="020B0604020202020204" pitchFamily="34" charset="0"/>
              <a:buChar char="•"/>
            </a:pPr>
            <a:r>
              <a:rPr lang="fr-FR" dirty="0"/>
              <a:t>Collaborer avec les partenaires et les intervenants</a:t>
            </a:r>
          </a:p>
          <a:p>
            <a:pPr marL="171450" indent="-171450">
              <a:buFont typeface="Arial" panose="020B0604020202020204" pitchFamily="34" charset="0"/>
              <a:buChar char="•"/>
            </a:pPr>
            <a:r>
              <a:rPr lang="fr-FR" dirty="0"/>
              <a:t>Promouvoir l’innovation et orienter le changement</a:t>
            </a:r>
          </a:p>
          <a:p>
            <a:pPr marL="171450" indent="-171450">
              <a:buFont typeface="Arial" panose="020B0604020202020204" pitchFamily="34" charset="0"/>
              <a:buChar char="•"/>
            </a:pPr>
            <a:r>
              <a:rPr lang="fr-FR" dirty="0"/>
              <a:t>Obtenir des résultats</a:t>
            </a:r>
          </a:p>
          <a:p>
            <a:pPr marL="0" indent="0">
              <a:buFont typeface="Arial" panose="020B0604020202020204" pitchFamily="34" charset="0"/>
              <a:buNone/>
            </a:pPr>
            <a:endParaRPr lang="fr-FR" dirty="0"/>
          </a:p>
          <a:p>
            <a:pPr marL="0" indent="0">
              <a:buFont typeface="Arial" panose="020B0604020202020204" pitchFamily="34" charset="0"/>
              <a:buNone/>
            </a:pPr>
            <a:r>
              <a:rPr lang="fr-FR" dirty="0"/>
              <a:t>Et en haut du tableau, on a les aspects de pleine conscience qu’on a vus juste avant :</a:t>
            </a:r>
          </a:p>
          <a:p>
            <a:pPr marL="171450" indent="-171450">
              <a:buFont typeface="Arial" panose="020B0604020202020204" pitchFamily="34" charset="0"/>
              <a:buChar char="•"/>
            </a:pPr>
            <a:r>
              <a:rPr lang="fr-FR" dirty="0"/>
              <a:t>Le focus</a:t>
            </a:r>
          </a:p>
          <a:p>
            <a:pPr marL="171450" indent="-171450">
              <a:buFont typeface="Arial" panose="020B0604020202020204" pitchFamily="34" charset="0"/>
              <a:buChar char="•"/>
            </a:pPr>
            <a:r>
              <a:rPr lang="fr-FR" dirty="0"/>
              <a:t>La clarté</a:t>
            </a:r>
          </a:p>
          <a:p>
            <a:pPr marL="171450" indent="-171450">
              <a:buFont typeface="Arial" panose="020B0604020202020204" pitchFamily="34" charset="0"/>
              <a:buChar char="•"/>
            </a:pPr>
            <a:r>
              <a:rPr lang="fr-FR" dirty="0"/>
              <a:t>La créativité</a:t>
            </a:r>
          </a:p>
          <a:p>
            <a:pPr marL="171450" indent="-171450">
              <a:buFont typeface="Arial" panose="020B0604020202020204" pitchFamily="34" charset="0"/>
              <a:buChar char="•"/>
            </a:pPr>
            <a:r>
              <a:rPr lang="fr-FR" dirty="0"/>
              <a:t>La compassion – service aux autres</a:t>
            </a:r>
          </a:p>
          <a:p>
            <a:endParaRPr lang="fr-FR" dirty="0"/>
          </a:p>
          <a:p>
            <a:r>
              <a:rPr lang="fr-FR" dirty="0"/>
              <a:t>Prenons un exemple : </a:t>
            </a:r>
            <a:r>
              <a:rPr lang="fr-FR" b="1" u="sng" dirty="0"/>
              <a:t>“Créer une vision et une stratégie”</a:t>
            </a:r>
            <a:r>
              <a:rPr lang="fr-FR" u="sng" dirty="0"/>
              <a:t>.</a:t>
            </a:r>
          </a:p>
          <a:p>
            <a:endParaRPr lang="fr-FR" dirty="0"/>
          </a:p>
          <a:p>
            <a:r>
              <a:rPr lang="fr-FR" dirty="0"/>
              <a:t>Les leaders qui maîtrisent ça savent définir l’avenir et montrer la voie à suivre. Ils comprennent bien le contexte économique, social et politique et savent le communiquer clairement.</a:t>
            </a:r>
          </a:p>
          <a:p>
            <a:endParaRPr lang="fr-FR" dirty="0"/>
          </a:p>
          <a:p>
            <a:r>
              <a:rPr lang="fr-FR" dirty="0"/>
              <a:t>Ils sont agiles intellectuellement, s’inspirent de différentes idées et perspectives et arrivent à un consensus sur des visions convaincantes.</a:t>
            </a:r>
          </a:p>
          <a:p>
            <a:br>
              <a:rPr lang="fr-FR" dirty="0"/>
            </a:br>
            <a:r>
              <a:rPr lang="fr-FR" dirty="0"/>
              <a:t>Ils équilibrent les priorités de leur organisation avec celles du gouvernement en général et contribuent à de meilleurs résultats pour le Canada et les Canadiens.</a:t>
            </a:r>
          </a:p>
          <a:p>
            <a:endParaRPr lang="fr-FR" dirty="0"/>
          </a:p>
          <a:p>
            <a:r>
              <a:rPr lang="fr-FR" dirty="0"/>
              <a:t>Dans le tableau, cette compétence s’appuie surtout sur </a:t>
            </a:r>
            <a:r>
              <a:rPr lang="fr-FR" b="1" dirty="0"/>
              <a:t>la clarté et la compassion</a:t>
            </a:r>
            <a:r>
              <a:rPr lang="fr-FR" dirty="0"/>
              <a:t>.</a:t>
            </a:r>
          </a:p>
          <a:p>
            <a:endParaRPr lang="fr-FR" dirty="0"/>
          </a:p>
          <a:p>
            <a:r>
              <a:rPr lang="fr-FR" dirty="0"/>
              <a:t>Ensuite, pour </a:t>
            </a:r>
            <a:r>
              <a:rPr lang="fr-FR" b="1" u="sng" dirty="0"/>
              <a:t>“Mobiliser les personnes”</a:t>
            </a:r>
            <a:r>
              <a:rPr lang="fr-FR" u="sng" dirty="0"/>
              <a:t> :</a:t>
            </a:r>
          </a:p>
          <a:p>
            <a:endParaRPr lang="fr-FR" dirty="0"/>
          </a:p>
          <a:p>
            <a:r>
              <a:rPr lang="fr-FR" dirty="0"/>
              <a:t>Les leaders inspirent et motivent leurs équipes.</a:t>
            </a:r>
          </a:p>
          <a:p>
            <a:br>
              <a:rPr lang="fr-FR" dirty="0"/>
            </a:br>
            <a:r>
              <a:rPr lang="fr-FR" dirty="0"/>
              <a:t>Ils gèrent le rendement et donnent une rétroaction constructive et respectueuse pour aider tout le monde à donner le meilleur de soi-même.</a:t>
            </a:r>
          </a:p>
          <a:p>
            <a:br>
              <a:rPr lang="fr-FR" dirty="0"/>
            </a:br>
            <a:r>
              <a:rPr lang="fr-FR" dirty="0"/>
              <a:t>Ils donnent l’exemple en se fixant des objectifs ambitieux pour eux-mêmes.</a:t>
            </a:r>
          </a:p>
          <a:p>
            <a:endParaRPr lang="fr-FR" dirty="0"/>
          </a:p>
          <a:p>
            <a:r>
              <a:rPr lang="fr-FR" dirty="0"/>
              <a:t>Ici, la pleine conscience joue sur </a:t>
            </a:r>
            <a:r>
              <a:rPr lang="fr-FR" b="1" dirty="0"/>
              <a:t>le focus, la clarté et la compassion</a:t>
            </a:r>
            <a:r>
              <a:rPr lang="fr-FR" dirty="0"/>
              <a:t>.</a:t>
            </a:r>
          </a:p>
          <a:p>
            <a:endParaRPr lang="fr-FR" dirty="0"/>
          </a:p>
          <a:p>
            <a:r>
              <a:rPr lang="fr-FR" dirty="0"/>
              <a:t>Et ça continue pour les autres compétences :</a:t>
            </a:r>
          </a:p>
          <a:p>
            <a:endParaRPr lang="fr-FR" dirty="0"/>
          </a:p>
          <a:p>
            <a:r>
              <a:rPr lang="fr-FR" b="1" dirty="0"/>
              <a:t>Préserver l’intégrité et le respect</a:t>
            </a:r>
            <a:r>
              <a:rPr lang="fr-FR" dirty="0"/>
              <a:t> : donner l’exemple sur l’éthique et le professionnalisme, créer un environnement respectueux et encourageant l’expression des idées, avec conscience de soi et développement personnel.</a:t>
            </a:r>
          </a:p>
          <a:p>
            <a:endParaRPr lang="fr-FR" dirty="0"/>
          </a:p>
          <a:p>
            <a:r>
              <a:rPr lang="fr-FR" b="1" dirty="0"/>
              <a:t>Collaborer avec partenaires et intervenants</a:t>
            </a:r>
            <a:r>
              <a:rPr lang="fr-FR" dirty="0"/>
              <a:t> : chercher un maximum de perspectives, rester ouvert et flexible pour trouver des consensus, partager la reconnaissance avec l’équipe et les partenaires.</a:t>
            </a:r>
          </a:p>
          <a:p>
            <a:endParaRPr lang="fr-FR" dirty="0"/>
          </a:p>
          <a:p>
            <a:r>
              <a:rPr lang="fr-FR" b="1" dirty="0"/>
              <a:t>Promouvoir l’innovation et orienter le changement</a:t>
            </a:r>
            <a:r>
              <a:rPr lang="fr-FR" dirty="0"/>
              <a:t> : avoir le courage de remettre en question les idées établies, encourager l’expérimentation et l’audace, apprendre des revers, s’adapter et ajuster les objectifs.</a:t>
            </a:r>
          </a:p>
          <a:p>
            <a:endParaRPr lang="fr-FR" dirty="0"/>
          </a:p>
          <a:p>
            <a:r>
              <a:rPr lang="fr-FR" b="1" dirty="0"/>
              <a:t>Obtenir des résultats</a:t>
            </a:r>
            <a:r>
              <a:rPr lang="fr-FR" dirty="0"/>
              <a:t> : mobiliser et gérer les ressources, tenir compte des risques et infos dispo, anticiper, suivre et corriger au besoin, et assumer la responsabilité des décisions et résultats.</a:t>
            </a:r>
          </a:p>
          <a:p>
            <a:endParaRPr lang="fr-FR" dirty="0"/>
          </a:p>
          <a:p>
            <a:r>
              <a:rPr lang="fr-FR" dirty="0"/>
              <a:t>Bref, toutes les compétences sont soutenues par la pleine conscience, mais le tableau montre surtout </a:t>
            </a:r>
            <a:r>
              <a:rPr lang="fr-FR" b="1" dirty="0"/>
              <a:t>l’aspect prédominant</a:t>
            </a:r>
            <a:r>
              <a:rPr lang="fr-FR" dirty="0"/>
              <a:t> pour chaque compétence.</a:t>
            </a:r>
          </a:p>
          <a:p>
            <a:endParaRPr lang="fr-FR" dirty="0"/>
          </a:p>
          <a:p>
            <a:r>
              <a:rPr lang="fr-FR" dirty="0"/>
              <a:t>Pour le détail complet des autres compétences, vous pouvez consulter la PPT.</a:t>
            </a:r>
          </a:p>
          <a:p>
            <a:r>
              <a:rPr lang="fr-FR" dirty="0"/>
              <a:t>Source : </a:t>
            </a:r>
            <a:r>
              <a:rPr lang="fr-FR" dirty="0">
                <a:hlinkClick r:id="rId3"/>
              </a:rPr>
              <a:t>Gouvernement du Canada – Profil des compétences clés en leadership</a:t>
            </a:r>
            <a:endParaRPr lang="fr-FR" dirty="0"/>
          </a:p>
          <a:p>
            <a:endParaRPr lang="fr-FR"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t>Source </a:t>
            </a:r>
            <a:r>
              <a:rPr lang="en-CA" sz="1200" dirty="0"/>
              <a:t>: </a:t>
            </a:r>
            <a:r>
              <a:rPr lang="en-CA" sz="1200" dirty="0">
                <a:solidFill>
                  <a:srgbClr val="0070C0"/>
                </a:solidFill>
              </a:rPr>
              <a:t>https://www.canada.ca/fr/secretariat-conseil-tresor/services/perfectionnement-professionnel/profil-competence-cle-leadership/exemples-comportements-efficaces-inefficaces.html</a:t>
            </a:r>
          </a:p>
          <a:p>
            <a:r>
              <a:rPr lang="fr-FR" sz="1200" b="0" i="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15</a:t>
            </a:fld>
            <a:endParaRPr lang="en-US"/>
          </a:p>
        </p:txBody>
      </p:sp>
    </p:spTree>
    <p:extLst>
      <p:ext uri="{BB962C8B-B14F-4D97-AF65-F5344CB8AC3E}">
        <p14:creationId xmlns:p14="http://schemas.microsoft.com/office/powerpoint/2010/main" val="197989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Marie-Lyne</a:t>
            </a:r>
          </a:p>
          <a:p>
            <a:pPr defTabSz="912937">
              <a:defRPr/>
            </a:pPr>
            <a:endParaRPr lang="en-US" b="0" dirty="0"/>
          </a:p>
          <a:p>
            <a:r>
              <a:rPr lang="fr-FR" dirty="0"/>
              <a:t>On arrive maintenant à la partie </a:t>
            </a:r>
            <a:r>
              <a:rPr lang="fr-FR" b="1" dirty="0"/>
              <a:t>exercice</a:t>
            </a:r>
            <a:r>
              <a:rPr lang="fr-FR" dirty="0"/>
              <a:t>.</a:t>
            </a:r>
          </a:p>
          <a:p>
            <a:endParaRPr lang="fr-FR" dirty="0"/>
          </a:p>
          <a:p>
            <a:r>
              <a:rPr lang="fr-FR" dirty="0"/>
              <a:t>Le but de cet exercice, c’est vraiment </a:t>
            </a:r>
            <a:r>
              <a:rPr lang="fr-FR" b="1" dirty="0"/>
              <a:t>d’être</a:t>
            </a:r>
            <a:r>
              <a:rPr lang="fr-FR" dirty="0"/>
              <a:t>, plutôt que de faire.</a:t>
            </a:r>
          </a:p>
          <a:p>
            <a:endParaRPr lang="fr-FR" dirty="0"/>
          </a:p>
          <a:p>
            <a:r>
              <a:rPr lang="fr-FR" dirty="0"/>
              <a:t>Pour cet exercice, qui durera environ 5 minutes, je vous invite à vous asseoir confortablement, le dos bien droit et les pieds bien posés sur le sol, pour bien vous ancrer. </a:t>
            </a:r>
          </a:p>
          <a:p>
            <a:endParaRPr lang="fr-FR" dirty="0"/>
          </a:p>
          <a:p>
            <a:r>
              <a:rPr lang="fr-FR" dirty="0"/>
              <a:t>Gardez l’esprit ouvert, pour ressentir pleinement l’expérience. Concentrez-vous, comme tout à l’heure, sur votre respiration. </a:t>
            </a:r>
          </a:p>
          <a:p>
            <a:endParaRPr lang="fr-FR" b="1" dirty="0"/>
          </a:p>
          <a:p>
            <a:r>
              <a:rPr lang="fr-FR" b="1" dirty="0"/>
              <a:t>Ne la jugez pas, ne la contrôlez pas</a:t>
            </a:r>
            <a:r>
              <a:rPr lang="fr-FR" dirty="0"/>
              <a:t>, contentez-vous de l’observer et de remarquer ce qui se passe.</a:t>
            </a:r>
          </a:p>
          <a:p>
            <a:endParaRPr lang="fr-FR" dirty="0"/>
          </a:p>
          <a:p>
            <a:r>
              <a:rPr lang="fr-FR" dirty="0"/>
              <a:t>L’important, c’est de </a:t>
            </a:r>
            <a:r>
              <a:rPr lang="fr-FR" b="1" dirty="0"/>
              <a:t>ne rien attendre</a:t>
            </a:r>
            <a:r>
              <a:rPr lang="fr-FR" dirty="0"/>
              <a:t>, de </a:t>
            </a:r>
            <a:r>
              <a:rPr lang="fr-FR" b="1" dirty="0"/>
              <a:t>ne pas juger</a:t>
            </a:r>
            <a:r>
              <a:rPr lang="fr-FR" dirty="0"/>
              <a:t>, et simplement de </a:t>
            </a:r>
            <a:r>
              <a:rPr lang="fr-FR" b="1" dirty="0"/>
              <a:t>prendre conscience de vos pensées</a:t>
            </a:r>
            <a:r>
              <a:rPr lang="fr-FR" dirty="0"/>
              <a:t> sans vous y arrêter.</a:t>
            </a:r>
          </a:p>
          <a:p>
            <a:pPr defTabSz="912937">
              <a:defRPr/>
            </a:pPr>
            <a:endParaRPr lang="en-US" b="1" dirty="0"/>
          </a:p>
          <a:p>
            <a:pPr defTabSz="912937">
              <a:defRPr/>
            </a:pPr>
            <a:r>
              <a:rPr lang="fr-FR" dirty="0"/>
              <a:t>Prendre conscience est au cœur de la pleine conscience. Observer vos pensées et voir l’importance que vous leur donnez fait partie de l’exercice.</a:t>
            </a:r>
            <a:endParaRPr lang="en-US" b="1" dirty="0"/>
          </a:p>
          <a:p>
            <a:pPr defTabSz="912937">
              <a:defRPr/>
            </a:pPr>
            <a:endParaRPr lang="en-US" b="1" dirty="0"/>
          </a:p>
          <a:p>
            <a:pPr defTabSz="912937">
              <a:defRPr/>
            </a:pPr>
            <a:endParaRPr lang="en-US" b="1" dirty="0"/>
          </a:p>
          <a:p>
            <a:pPr defTabSz="912937">
              <a:defRPr/>
            </a:pPr>
            <a:r>
              <a:rPr lang="en-US" b="1" dirty="0"/>
              <a:t>Français:  </a:t>
            </a:r>
          </a:p>
          <a:p>
            <a:pPr marL="0" marR="0" lvl="0" indent="0" algn="l" defTabSz="912937" rtl="0" eaLnBrk="1" fontAlgn="auto" latinLnBrk="0" hangingPunct="1">
              <a:lnSpc>
                <a:spcPct val="100000"/>
              </a:lnSpc>
              <a:spcBef>
                <a:spcPts val="0"/>
              </a:spcBef>
              <a:spcAft>
                <a:spcPts val="0"/>
              </a:spcAft>
              <a:buClrTx/>
              <a:buSzTx/>
              <a:buFontTx/>
              <a:buNone/>
              <a:tabLst/>
              <a:defRPr/>
            </a:pPr>
            <a:r>
              <a:rPr lang="fr-FR" dirty="0"/>
              <a:t>https://www.mindspacewellbeing.com/fr/programmes-et-evenements/</a:t>
            </a:r>
          </a:p>
          <a:p>
            <a:pPr marL="0" marR="0" indent="0" algn="l" defTabSz="914400" rtl="0" eaLnBrk="1" fontAlgn="auto" latinLnBrk="0" hangingPunct="1">
              <a:lnSpc>
                <a:spcPct val="100000"/>
              </a:lnSpc>
              <a:spcBef>
                <a:spcPct val="0"/>
              </a:spcBef>
              <a:spcAft>
                <a:spcPct val="0"/>
              </a:spcAft>
              <a:buClrTx/>
              <a:buSzTx/>
              <a:buFontTx/>
              <a:buNone/>
              <a:defRPr/>
            </a:pPr>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fr-CA" smtClean="0"/>
              <a:t>16</a:t>
            </a:fld>
            <a:endParaRPr lang="fr-CA" dirty="0"/>
          </a:p>
        </p:txBody>
      </p:sp>
    </p:spTree>
    <p:extLst>
      <p:ext uri="{BB962C8B-B14F-4D97-AF65-F5344CB8AC3E}">
        <p14:creationId xmlns:p14="http://schemas.microsoft.com/office/powerpoint/2010/main" val="113990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fr-FR" sz="1200" b="0" dirty="0">
                <a:latin typeface="Merriweather"/>
                <a:ea typeface="Merriweather"/>
                <a:cs typeface="Merriweather"/>
                <a:sym typeface="Merriweather"/>
              </a:rPr>
              <a:t>Marie-Lyne</a:t>
            </a:r>
          </a:p>
          <a:p>
            <a:pPr marL="0" lvl="0" indent="0" algn="l" rtl="0">
              <a:spcBef>
                <a:spcPts val="0"/>
              </a:spcBef>
              <a:spcAft>
                <a:spcPts val="0"/>
              </a:spcAft>
              <a:buClr>
                <a:schemeClr val="dk1"/>
              </a:buClr>
              <a:buSzPts val="1100"/>
              <a:buFont typeface="Arial"/>
              <a:buNone/>
            </a:pPr>
            <a:endParaRPr lang="fr-FR" sz="1200" b="0" dirty="0">
              <a:latin typeface="Merriweather"/>
              <a:ea typeface="Merriweather"/>
              <a:cs typeface="Merriweather"/>
              <a:sym typeface="Merriweather"/>
            </a:endParaRPr>
          </a:p>
          <a:p>
            <a:r>
              <a:rPr lang="fr-FR" dirty="0"/>
              <a:t>Maintenant on va commencé l’exercice.</a:t>
            </a:r>
          </a:p>
          <a:p>
            <a:endParaRPr lang="fr-FR" dirty="0"/>
          </a:p>
          <a:p>
            <a:r>
              <a:rPr lang="fr-FR" dirty="0"/>
              <a:t>Fermez doucement les yeux.</a:t>
            </a:r>
          </a:p>
          <a:p>
            <a:endParaRPr lang="fr-FR" dirty="0"/>
          </a:p>
          <a:p>
            <a:r>
              <a:rPr lang="fr-FR" dirty="0"/>
              <a:t>Prenez un instant pour simplement </a:t>
            </a:r>
            <a:r>
              <a:rPr lang="fr-FR" b="1" dirty="0"/>
              <a:t>vous installer dans le moment présent</a:t>
            </a:r>
            <a:r>
              <a:rPr lang="fr-FR" dirty="0"/>
              <a:t>.</a:t>
            </a:r>
          </a:p>
          <a:p>
            <a:br>
              <a:rPr lang="fr-FR" dirty="0"/>
            </a:br>
            <a:r>
              <a:rPr lang="fr-FR" dirty="0"/>
              <a:t>Remarquez votre corps, les points de contact avec la chaise et le sol.</a:t>
            </a:r>
          </a:p>
          <a:p>
            <a:br>
              <a:rPr lang="fr-FR" dirty="0"/>
            </a:br>
            <a:r>
              <a:rPr lang="fr-FR" dirty="0"/>
              <a:t>Sentez-vous bien ancré(e).</a:t>
            </a:r>
          </a:p>
          <a:p>
            <a:endParaRPr lang="fr-FR" dirty="0"/>
          </a:p>
          <a:p>
            <a:r>
              <a:rPr lang="fr-FR" dirty="0"/>
              <a:t>Maintenant, portez votre attention sur votre respiration.</a:t>
            </a:r>
          </a:p>
          <a:p>
            <a:br>
              <a:rPr lang="fr-FR" dirty="0"/>
            </a:br>
            <a:r>
              <a:rPr lang="fr-FR" dirty="0"/>
              <a:t>Ne cherchez pas à la changer.</a:t>
            </a:r>
          </a:p>
          <a:p>
            <a:br>
              <a:rPr lang="fr-FR" dirty="0"/>
            </a:br>
            <a:r>
              <a:rPr lang="fr-FR" dirty="0"/>
              <a:t>Observez simplement le rythme naturel de votre souffle.</a:t>
            </a:r>
          </a:p>
          <a:p>
            <a:br>
              <a:rPr lang="fr-FR" dirty="0"/>
            </a:br>
            <a:r>
              <a:rPr lang="fr-FR" dirty="0"/>
              <a:t>Sentez l’air qui entre… et sort de votre nez… </a:t>
            </a:r>
          </a:p>
          <a:p>
            <a:endParaRPr lang="fr-FR" dirty="0"/>
          </a:p>
          <a:p>
            <a:r>
              <a:rPr lang="fr-FR" dirty="0"/>
              <a:t>Si votre esprit commence à vagabonder, c’est pas grave.</a:t>
            </a:r>
          </a:p>
          <a:p>
            <a:br>
              <a:rPr lang="fr-FR" dirty="0"/>
            </a:br>
            <a:r>
              <a:rPr lang="fr-FR" dirty="0"/>
              <a:t>Remarquez doucement la pensée, laissez-la passer comme un nuage dans le ciel, et ramenez votre attention sur votre respiration.</a:t>
            </a:r>
          </a:p>
          <a:p>
            <a:pPr marL="0" marR="0" lvl="0" indent="0" algn="l" defTabSz="914400" rtl="0" eaLnBrk="1" fontAlgn="auto" latinLnBrk="0" hangingPunct="1">
              <a:lnSpc>
                <a:spcPct val="100000"/>
              </a:lnSpc>
              <a:spcBef>
                <a:spcPts val="0"/>
              </a:spcBef>
              <a:spcAft>
                <a:spcPts val="0"/>
              </a:spcAft>
              <a:buClrTx/>
              <a:buSzTx/>
              <a:buFontTx/>
              <a:buNone/>
              <a:tabLst/>
              <a:defRPr/>
            </a:pPr>
            <a:br>
              <a:rPr lang="fr-FR" dirty="0"/>
            </a:br>
            <a:r>
              <a:rPr lang="fr-FR" dirty="0"/>
              <a:t>Inspiration… expiration… juste sentir l’air qui entre… et qui sort de votre nez… </a:t>
            </a:r>
          </a:p>
          <a:p>
            <a:br>
              <a:rPr lang="fr-FR" dirty="0"/>
            </a:br>
            <a:r>
              <a:rPr lang="fr-FR" dirty="0"/>
              <a:t>Ressentez chaque souffle, à votre rythme.</a:t>
            </a:r>
          </a:p>
          <a:p>
            <a:endParaRPr lang="fr-FR" dirty="0"/>
          </a:p>
          <a:p>
            <a:r>
              <a:rPr lang="fr-FR" dirty="0"/>
              <a:t>Aucun jugement, aucune attente.</a:t>
            </a:r>
          </a:p>
          <a:p>
            <a:br>
              <a:rPr lang="fr-FR" dirty="0"/>
            </a:br>
            <a:r>
              <a:rPr lang="fr-FR" dirty="0"/>
              <a:t>Juste cet instant, ici et maintenant.</a:t>
            </a:r>
          </a:p>
          <a:p>
            <a:endParaRPr lang="fr-FR" dirty="0"/>
          </a:p>
          <a:p>
            <a:r>
              <a:rPr lang="fr-FR" dirty="0"/>
              <a:t>Continuez à suivre votre respiration.</a:t>
            </a:r>
          </a:p>
          <a:p>
            <a:br>
              <a:rPr lang="fr-FR" dirty="0"/>
            </a:br>
            <a:r>
              <a:rPr lang="fr-FR" dirty="0"/>
              <a:t>Soyez simplement présent(e).</a:t>
            </a:r>
          </a:p>
          <a:p>
            <a:endParaRPr lang="fr-FR" dirty="0"/>
          </a:p>
          <a:p>
            <a:r>
              <a:rPr lang="fr-FR" dirty="0"/>
              <a:t>Je vous ferai signe quand le temps sera écoulé.</a:t>
            </a:r>
          </a:p>
          <a:p>
            <a:endParaRPr lang="fr-FR" dirty="0"/>
          </a:p>
          <a:p>
            <a:r>
              <a:rPr lang="fr-FR" dirty="0"/>
              <a:t>Pour l’instant, profitez de ce moment pour vous reconnecter à vous-même, à votre souffle, à ce qui est là, juste ici. Observez simplement et ressentez.</a:t>
            </a:r>
          </a:p>
          <a:p>
            <a:endParaRPr lang="fr-FR" dirty="0"/>
          </a:p>
          <a:p>
            <a:r>
              <a:rPr lang="fr-FR" dirty="0"/>
              <a:t>Après 5 minutes….</a:t>
            </a:r>
          </a:p>
          <a:p>
            <a:endParaRPr lang="fr-FR" dirty="0"/>
          </a:p>
          <a:p>
            <a:r>
              <a:rPr lang="fr-FR" dirty="0"/>
              <a:t>Tout doucement bouger les doigts, vos orteils, votre cou et tout doucement ouvrez les yeux.</a:t>
            </a:r>
          </a:p>
          <a:p>
            <a:endParaRPr lang="fr-FR" dirty="0"/>
          </a:p>
          <a:p>
            <a:r>
              <a:rPr lang="fr-FR" dirty="0"/>
              <a:t>Laisser qq secondes.</a:t>
            </a:r>
          </a:p>
          <a:p>
            <a:endParaRPr lang="fr-FR" dirty="0"/>
          </a:p>
          <a:p>
            <a:r>
              <a:rPr lang="fr-FR" dirty="0"/>
              <a:t>Pas toujours facile de revenir à la réalité… </a:t>
            </a:r>
          </a:p>
          <a:p>
            <a:endParaRPr lang="fr-FR" dirty="0"/>
          </a:p>
          <a:p>
            <a:r>
              <a:rPr lang="fr-FR" dirty="0"/>
              <a:t>Avant de poursuivre, j’aimerais savoir comment vous avez trouvé l’exercice?  À mains levée ou dans le chat, nous aimerions vous entendre.</a:t>
            </a:r>
          </a:p>
          <a:p>
            <a:pPr lvl="0">
              <a:buFont typeface="Arial" pitchFamily="34" charset="0"/>
              <a:buNone/>
            </a:pPr>
            <a:endParaRPr lang="fr-CA" u="none" dirty="0"/>
          </a:p>
          <a:p>
            <a:pPr defTabSz="933142">
              <a:defRPr/>
            </a:pPr>
            <a:r>
              <a:rPr lang="en-CA" dirty="0" err="1"/>
              <a:t>Resourcess</a:t>
            </a:r>
            <a:r>
              <a:rPr lang="en-CA" dirty="0"/>
              <a:t>:</a:t>
            </a:r>
          </a:p>
          <a:p>
            <a:pPr marL="0" marR="0" lvl="0" indent="0" algn="l" defTabSz="933142" rtl="0" eaLnBrk="1" fontAlgn="auto" latinLnBrk="0" hangingPunct="1">
              <a:lnSpc>
                <a:spcPct val="100000"/>
              </a:lnSpc>
              <a:spcBef>
                <a:spcPts val="0"/>
              </a:spcBef>
              <a:spcAft>
                <a:spcPts val="0"/>
              </a:spcAft>
              <a:buClrTx/>
              <a:buSzTx/>
              <a:buFontTx/>
              <a:buNone/>
              <a:tabLst/>
              <a:defRPr/>
            </a:pPr>
            <a:r>
              <a:rPr lang="en-US" dirty="0">
                <a:hlinkClick r:id="rId3"/>
              </a:rPr>
              <a:t>https://www.youtube.com/watch?v=4Shw6MyGXAk</a:t>
            </a:r>
            <a:r>
              <a:rPr lang="en-US" dirty="0"/>
              <a:t> </a:t>
            </a:r>
          </a:p>
          <a:p>
            <a:pPr defTabSz="933142">
              <a:defRPr/>
            </a:pPr>
            <a:r>
              <a:rPr lang="fr-FR" dirty="0">
                <a:hlinkClick r:id="rId4"/>
              </a:rPr>
              <a:t>https://www.youtube.com/watch?v=4Shw6MyGXAk&amp;t=130s</a:t>
            </a:r>
            <a:endParaRPr lang="en-CA" dirty="0"/>
          </a:p>
          <a:p>
            <a:pPr lvl="0">
              <a:buFont typeface="Arial" pitchFamily="34" charset="0"/>
              <a:buNone/>
            </a:pPr>
            <a:endParaRPr lang="fr-CA" dirty="0"/>
          </a:p>
          <a:p>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17</a:t>
            </a:fld>
            <a:endParaRPr lang="en-US"/>
          </a:p>
        </p:txBody>
      </p:sp>
    </p:spTree>
    <p:extLst>
      <p:ext uri="{BB962C8B-B14F-4D97-AF65-F5344CB8AC3E}">
        <p14:creationId xmlns:p14="http://schemas.microsoft.com/office/powerpoint/2010/main" val="3173972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Marie-Lyne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Merci de vos partages.  Cet exercice, vous pouvez le faire régulièrement.  Que se soit pour vous aligner avant une rencontre difficile ou après une journée intense ou juste pour vous centrer dans le moment présent.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Maintenant nous sommes rendus à la partie d’échanges en petits groupes.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Nous allons dans qq minutes vous envoyer en petits groupes et nous vous invitons d’échanger sur la matière qui a été couverte aujourd’hui càd </a:t>
            </a:r>
            <a:r>
              <a:rPr lang="fr-FR" b="1" dirty="0"/>
              <a:t>la </a:t>
            </a:r>
            <a:r>
              <a:rPr lang="fr-FR" b="1" dirty="0" err="1"/>
              <a:t>neuroplsticité</a:t>
            </a:r>
            <a:r>
              <a:rPr lang="fr-FR" b="1" dirty="0"/>
              <a:t> </a:t>
            </a:r>
            <a:r>
              <a:rPr lang="fr-FR" dirty="0"/>
              <a:t>(ce qui se passe dans notre cerveau). On a aussi parlé de </a:t>
            </a:r>
            <a:r>
              <a:rPr lang="fr-FR" dirty="0" err="1"/>
              <a:t>comm</a:t>
            </a:r>
            <a:r>
              <a:rPr lang="en-CA" sz="1200" dirty="0" err="1"/>
              <a:t>ent</a:t>
            </a:r>
            <a:r>
              <a:rPr lang="en-CA" sz="1200" dirty="0"/>
              <a:t> la pratique de la </a:t>
            </a:r>
            <a:r>
              <a:rPr lang="en-CA" sz="1200" dirty="0" err="1"/>
              <a:t>pleine</a:t>
            </a:r>
            <a:r>
              <a:rPr lang="en-CA" sz="1200" dirty="0"/>
              <a:t> conscience </a:t>
            </a:r>
            <a:r>
              <a:rPr lang="en-CA" sz="1200" b="1" dirty="0" err="1"/>
              <a:t>appuie</a:t>
            </a:r>
            <a:r>
              <a:rPr lang="en-CA" sz="1200" b="1" dirty="0"/>
              <a:t> les chefs </a:t>
            </a:r>
            <a:r>
              <a:rPr lang="en-CA" sz="1200" b="1" dirty="0" err="1"/>
              <a:t>d’entreprises</a:t>
            </a:r>
            <a:r>
              <a:rPr lang="en-CA" sz="1200" dirty="0"/>
              <a:t>, des </a:t>
            </a:r>
            <a:r>
              <a:rPr lang="en-US" sz="1200" b="1" dirty="0"/>
              <a:t>aspect de leadership </a:t>
            </a:r>
            <a:r>
              <a:rPr lang="en-US" sz="1200" dirty="0"/>
              <a:t>en </a:t>
            </a:r>
            <a:r>
              <a:rPr lang="en-US" sz="1200" dirty="0" err="1"/>
              <a:t>pleine</a:t>
            </a:r>
            <a:r>
              <a:rPr lang="en-US" sz="1200" dirty="0"/>
              <a:t> consciences qui </a:t>
            </a:r>
            <a:r>
              <a:rPr lang="en-US" sz="1200" dirty="0" err="1"/>
              <a:t>supportent</a:t>
            </a:r>
            <a:r>
              <a:rPr lang="en-US" sz="1200" dirty="0"/>
              <a:t> les </a:t>
            </a:r>
            <a:r>
              <a:rPr lang="en-US" sz="1200" dirty="0" err="1"/>
              <a:t>c</a:t>
            </a:r>
            <a:r>
              <a:rPr lang="en-US" sz="1200" b="1" dirty="0" err="1"/>
              <a:t>ompétence</a:t>
            </a:r>
            <a:r>
              <a:rPr lang="en-US" sz="1200" dirty="0" err="1"/>
              <a:t>s</a:t>
            </a:r>
            <a:r>
              <a:rPr lang="en-US" sz="1200" dirty="0"/>
              <a:t> </a:t>
            </a:r>
            <a:r>
              <a:rPr lang="en-US" sz="1200" dirty="0" err="1"/>
              <a:t>clés</a:t>
            </a:r>
            <a:r>
              <a:rPr lang="en-US" sz="1200" dirty="0"/>
              <a:t> </a:t>
            </a:r>
            <a:r>
              <a:rPr lang="en-US" sz="1200" dirty="0" err="1"/>
              <a:t>en</a:t>
            </a:r>
            <a:r>
              <a:rPr lang="en-US" sz="1200" dirty="0"/>
              <a:t> leadership et </a:t>
            </a:r>
            <a:r>
              <a:rPr lang="en-US" sz="1200" dirty="0" err="1"/>
              <a:t>avons</a:t>
            </a:r>
            <a:r>
              <a:rPr lang="en-US" sz="1200" dirty="0"/>
              <a:t> fait </a:t>
            </a:r>
            <a:r>
              <a:rPr lang="en-US" sz="1200" dirty="0" err="1"/>
              <a:t>l’exercice</a:t>
            </a:r>
            <a:r>
              <a:rPr lang="fr-FR" sz="1200" dirty="0"/>
              <a:t> de respiration.</a:t>
            </a:r>
            <a:endParaRPr lang="fr-CA"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dirty="0"/>
          </a:p>
          <a:p>
            <a:r>
              <a:rPr lang="fr-FR" dirty="0"/>
              <a:t>Alejandro va vous assigner en groupe au hasard pour une période de 15 minutes. Nous vous demandons svp d’être conscient du temps et de le partagez dans la mesure du possible de façon équitable entre les personnes.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Une fois le 15 minutes terminé, nous allons vous ramener avec nous et allons passer au travers les éléments à accomplir durant la semaine à venir.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Alejandro, est-ce que nous sommes prêts?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À </a:t>
            </a:r>
            <a:r>
              <a:rPr lang="en-US" dirty="0" err="1"/>
              <a:t>tantôt</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Merci d’avoir participé à l’exercice.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Est-ce que vous aimeriez partager avec nous?  Qu’est-ce qui a été le plus difficile? Qu’est-ce qui cous a surpris, que vous avez appris comme matière, appris sur vous,….</a:t>
            </a:r>
          </a:p>
          <a:p>
            <a:pPr algn="l" fontAlgn="base"/>
            <a:endParaRPr lang="fr-FR" b="0" i="0" dirty="0">
              <a:solidFill>
                <a:srgbClr val="000000"/>
              </a:solidFill>
              <a:effectLst/>
              <a:latin typeface="Times New Roman" panose="02020603050405020304" pitchFamily="18" charset="0"/>
            </a:endParaRPr>
          </a:p>
          <a:p>
            <a:pPr algn="l" fontAlgn="base"/>
            <a:r>
              <a:rPr lang="fr-FR" b="0" i="0" dirty="0">
                <a:solidFill>
                  <a:srgbClr val="000000"/>
                </a:solidFill>
                <a:effectLst/>
                <a:latin typeface="Times New Roman" panose="02020603050405020304" pitchFamily="18" charset="0"/>
              </a:rPr>
              <a:t>Pour cette semaine, comme la semaine dernière… si vous avez des questions, c'est le moment de le poser…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18</a:t>
            </a:fld>
            <a:endParaRPr lang="en-US"/>
          </a:p>
        </p:txBody>
      </p:sp>
    </p:spTree>
    <p:extLst>
      <p:ext uri="{BB962C8B-B14F-4D97-AF65-F5344CB8AC3E}">
        <p14:creationId xmlns:p14="http://schemas.microsoft.com/office/powerpoint/2010/main" val="1641917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fr-FR" dirty="0"/>
              <a:t>On arrive maintenant à la </a:t>
            </a:r>
            <a:r>
              <a:rPr lang="fr-FR" b="1" dirty="0"/>
              <a:t>partie pratique</a:t>
            </a:r>
            <a:r>
              <a:rPr lang="fr-FR" dirty="0"/>
              <a:t> pour la semaine à venir.</a:t>
            </a:r>
          </a:p>
          <a:p>
            <a:endParaRPr lang="fr-FR" dirty="0"/>
          </a:p>
          <a:p>
            <a:r>
              <a:rPr lang="fr-FR" dirty="0"/>
              <a:t>Durant la semaine, pensez à :</a:t>
            </a:r>
          </a:p>
          <a:p>
            <a:pPr marL="171450" indent="-171450">
              <a:buFont typeface="Courier New" panose="02070309020205020404" pitchFamily="49" charset="0"/>
              <a:buChar char="o"/>
            </a:pPr>
            <a:r>
              <a:rPr lang="fr-FR" dirty="0"/>
              <a:t>Organiser une petite session de 15 à 30 minutes avec votre </a:t>
            </a:r>
            <a:r>
              <a:rPr lang="fr-FR" b="1" dirty="0"/>
              <a:t>groupe de jumelage</a:t>
            </a:r>
            <a:r>
              <a:rPr lang="fr-FR" dirty="0"/>
              <a:t>.</a:t>
            </a:r>
          </a:p>
          <a:p>
            <a:pPr marL="171450" indent="-171450">
              <a:buFont typeface="Courier New" panose="02070309020205020404" pitchFamily="49" charset="0"/>
              <a:buChar char="o"/>
            </a:pPr>
            <a:r>
              <a:rPr lang="fr-FR" dirty="0"/>
              <a:t>Tenir votre </a:t>
            </a:r>
            <a:r>
              <a:rPr lang="fr-FR" b="1" dirty="0"/>
              <a:t>journal quotidien de gratitude</a:t>
            </a:r>
            <a:r>
              <a:rPr lang="fr-FR" dirty="0"/>
              <a:t>.</a:t>
            </a:r>
          </a:p>
          <a:p>
            <a:pPr marL="171450" indent="-171450">
              <a:buFont typeface="Courier New" panose="02070309020205020404" pitchFamily="49" charset="0"/>
              <a:buChar char="o"/>
            </a:pPr>
            <a:r>
              <a:rPr lang="fr-FR" dirty="0"/>
              <a:t>Observer votre </a:t>
            </a:r>
            <a:r>
              <a:rPr lang="fr-FR" b="1" dirty="0"/>
              <a:t>respiration</a:t>
            </a:r>
            <a:r>
              <a:rPr lang="fr-FR" dirty="0"/>
              <a:t> pendant environ 5 minutes chaque jour.</a:t>
            </a:r>
          </a:p>
          <a:p>
            <a:pPr marL="171450" indent="-171450">
              <a:buFont typeface="Courier New" panose="02070309020205020404" pitchFamily="49" charset="0"/>
              <a:buChar char="o"/>
            </a:pPr>
            <a:r>
              <a:rPr lang="fr-FR" dirty="0"/>
              <a:t>Faire l’</a:t>
            </a:r>
            <a:r>
              <a:rPr lang="fr-FR" b="1" dirty="0"/>
              <a:t>exercice de centrage</a:t>
            </a:r>
            <a:r>
              <a:rPr lang="fr-FR" dirty="0"/>
              <a:t> pour environ 2 minutes chaque jour. Vous pouvez le retrouver ici : </a:t>
            </a:r>
            <a:r>
              <a:rPr lang="fr-FR" dirty="0">
                <a:hlinkClick r:id="rId3"/>
              </a:rPr>
              <a:t>2-mins </a:t>
            </a:r>
            <a:r>
              <a:rPr lang="fr-FR" dirty="0" err="1">
                <a:hlinkClick r:id="rId3"/>
              </a:rPr>
              <a:t>centering</a:t>
            </a:r>
            <a:r>
              <a:rPr lang="fr-FR" dirty="0">
                <a:hlinkClick r:id="rId3"/>
              </a:rPr>
              <a:t> </a:t>
            </a:r>
            <a:r>
              <a:rPr lang="fr-FR" dirty="0" err="1">
                <a:hlinkClick r:id="rId3"/>
              </a:rPr>
              <a:t>exercise</a:t>
            </a:r>
            <a:endParaRPr lang="fr-FR" dirty="0"/>
          </a:p>
          <a:p>
            <a:endParaRPr lang="fr-FR" dirty="0"/>
          </a:p>
          <a:p>
            <a:r>
              <a:rPr lang="fr-FR" dirty="0"/>
              <a:t>Et bien sûr, </a:t>
            </a:r>
            <a:r>
              <a:rPr lang="fr-FR" b="1" dirty="0"/>
              <a:t>consulter la PPT</a:t>
            </a:r>
            <a:r>
              <a:rPr lang="fr-FR" dirty="0"/>
              <a:t> et les liens qui se trouvent dans chaque diapositive pour approfondir.</a:t>
            </a:r>
          </a:p>
          <a:p>
            <a:endParaRPr lang="fr-FR" dirty="0"/>
          </a:p>
          <a:p>
            <a:r>
              <a:rPr lang="fr-FR" dirty="0"/>
              <a:t>L’idée, c’est de prendre ces petites habitudes chaque jour pour intégrer la pleine conscience dans votre routine, sans pression.</a:t>
            </a:r>
          </a:p>
          <a:p>
            <a:pPr algn="l" fontAlgn="base"/>
            <a:endParaRPr lang="fr-FR" b="0" i="0" u="none" strike="noStrike" dirty="0">
              <a:solidFill>
                <a:srgbClr val="000000"/>
              </a:solidFill>
              <a:effectLst/>
              <a:latin typeface="inherit"/>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b="0" i="0" dirty="0">
              <a:solidFill>
                <a:srgbClr val="000000"/>
              </a:solidFill>
              <a:effectLst/>
              <a:latin typeface="inheri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1" i="0" dirty="0">
                <a:solidFill>
                  <a:srgbClr val="000000"/>
                </a:solidFill>
                <a:effectLst/>
                <a:latin typeface="inherit"/>
              </a:rPr>
              <a:t>Ressources additionnelles:</a:t>
            </a:r>
            <a:endParaRPr lang="fr-FR" b="0" i="0" dirty="0">
              <a:solidFill>
                <a:srgbClr val="000000"/>
              </a:solidFill>
              <a:effectLst/>
              <a:latin typeface="inherit"/>
            </a:endParaRPr>
          </a:p>
          <a:p>
            <a:pPr marL="0" indent="0" algn="l">
              <a:buFont typeface="Arial" panose="020B0604020202020204" pitchFamily="34" charset="0"/>
              <a:buNone/>
            </a:pPr>
            <a:r>
              <a:rPr lang="fr-FR" b="0" i="0" dirty="0">
                <a:solidFill>
                  <a:srgbClr val="000000"/>
                </a:solidFill>
                <a:effectLst/>
                <a:latin typeface="Times New Roman" panose="02020603050405020304" pitchFamily="18" charset="0"/>
              </a:rPr>
              <a:t>Les 3 respirations - </a:t>
            </a:r>
            <a:r>
              <a:rPr lang="fr-FR" b="0" i="0" u="none" strike="noStrike" dirty="0">
                <a:solidFill>
                  <a:srgbClr val="000000"/>
                </a:solidFill>
                <a:effectLst/>
                <a:latin typeface="inherit"/>
                <a:hlinkClick r:id="rId4"/>
              </a:rPr>
              <a:t>https://www.youtube.com/watch?v=TZFbCd5Bc3w</a:t>
            </a:r>
            <a:r>
              <a:rPr lang="fr-FR" b="0" i="0" dirty="0">
                <a:solidFill>
                  <a:srgbClr val="000000"/>
                </a:solidFill>
                <a:effectLst/>
                <a:latin typeface="Times New Roman" panose="02020603050405020304" pitchFamily="18" charset="0"/>
              </a:rPr>
              <a:t> </a:t>
            </a:r>
            <a:br>
              <a:rPr lang="fr-FR" b="0" i="0" dirty="0">
                <a:solidFill>
                  <a:srgbClr val="000000"/>
                </a:solidFill>
                <a:effectLst/>
                <a:latin typeface="Times New Roman" panose="02020603050405020304" pitchFamily="18" charset="0"/>
              </a:rPr>
            </a:br>
            <a:r>
              <a:rPr lang="fr-FR" b="0" i="0" dirty="0">
                <a:solidFill>
                  <a:srgbClr val="000000"/>
                </a:solidFill>
                <a:effectLst/>
                <a:latin typeface="Times New Roman" panose="02020603050405020304" pitchFamily="18" charset="0"/>
              </a:rPr>
              <a:t>Cohérence Cardiaque (5 min) - </a:t>
            </a:r>
            <a:r>
              <a:rPr lang="fr-FR" b="0" i="0" u="none" strike="noStrike" dirty="0">
                <a:solidFill>
                  <a:srgbClr val="000000"/>
                </a:solidFill>
                <a:effectLst/>
                <a:latin typeface="inherit"/>
                <a:hlinkClick r:id="rId5"/>
              </a:rPr>
              <a:t>https://www.youtube.com/watch?v=_mn04Wc-X3o</a:t>
            </a:r>
            <a:endParaRPr lang="fr-FR" b="0" i="0" dirty="0">
              <a:solidFill>
                <a:srgbClr val="000000"/>
              </a:solidFill>
              <a:effectLst/>
              <a:latin typeface="Times New Roman" panose="02020603050405020304" pitchFamily="18" charset="0"/>
            </a:endParaRPr>
          </a:p>
          <a:p>
            <a:pPr algn="l" fontAlgn="base"/>
            <a:r>
              <a:rPr lang="fr-FR" b="0" i="0" dirty="0">
                <a:solidFill>
                  <a:srgbClr val="000000"/>
                </a:solidFill>
                <a:effectLst/>
                <a:latin typeface="Times New Roman" panose="02020603050405020304" pitchFamily="18" charset="0"/>
              </a:rPr>
              <a:t>Respiration consciente : une reconnexion à soi - </a:t>
            </a:r>
            <a:r>
              <a:rPr lang="fr-FR" b="0" i="0" u="none" strike="noStrike" dirty="0">
                <a:solidFill>
                  <a:srgbClr val="000000"/>
                </a:solidFill>
                <a:effectLst/>
                <a:latin typeface="inherit"/>
                <a:hlinkClick r:id="rId6"/>
              </a:rPr>
              <a:t>https://www.youtube.com/watch?v=4Shw6MyGXAk&amp;t=130s</a:t>
            </a:r>
            <a:endParaRPr lang="fr-FR" b="0" i="0" u="none" strike="noStrike" dirty="0">
              <a:solidFill>
                <a:srgbClr val="000000"/>
              </a:solidFill>
              <a:effectLst/>
              <a:latin typeface="inherit"/>
            </a:endParaRPr>
          </a:p>
          <a:p>
            <a:pPr marL="171450" indent="-171450" algn="l">
              <a:buFont typeface="Arial" panose="020B0604020202020204" pitchFamily="34" charset="0"/>
              <a:buChar char="•"/>
            </a:pPr>
            <a:r>
              <a:rPr lang="fr-FR" b="0" i="0" dirty="0">
                <a:solidFill>
                  <a:srgbClr val="000000"/>
                </a:solidFill>
                <a:effectLst/>
                <a:latin typeface="Times New Roman" panose="02020603050405020304" pitchFamily="18" charset="0"/>
              </a:rPr>
              <a:t>La respiration en pleine conscience - </a:t>
            </a:r>
            <a:r>
              <a:rPr lang="fr-FR" b="0" i="0" u="none" strike="noStrike" dirty="0">
                <a:solidFill>
                  <a:srgbClr val="000000"/>
                </a:solidFill>
                <a:effectLst/>
                <a:latin typeface="inherit"/>
                <a:hlinkClick r:id="rId7"/>
              </a:rPr>
              <a:t>https://www.youtube.com/watch?v=nWjVZ0fEjko</a:t>
            </a:r>
            <a:endParaRPr lang="fr-FR" b="0" i="0" u="none" strike="noStrike" dirty="0">
              <a:solidFill>
                <a:srgbClr val="000000"/>
              </a:solidFill>
              <a:effectLst/>
              <a:latin typeface="inherit"/>
            </a:endParaRPr>
          </a:p>
          <a:p>
            <a:pPr marL="171450" indent="-171450" algn="l">
              <a:buFont typeface="Arial" panose="020B0604020202020204" pitchFamily="34" charset="0"/>
              <a:buChar char="•"/>
            </a:pPr>
            <a:r>
              <a:rPr lang="fr-FR" b="0" i="0" dirty="0">
                <a:solidFill>
                  <a:srgbClr val="000000"/>
                </a:solidFill>
                <a:effectLst/>
                <a:latin typeface="Times New Roman" panose="02020603050405020304" pitchFamily="18" charset="0"/>
              </a:rPr>
              <a:t>Méditation plein conscience – Université Laval - https://www.ulaval.ca/mon-equilibre-ul/mes-habitudes-de-vie/meditation-pleine-conscience</a:t>
            </a:r>
          </a:p>
          <a:p>
            <a:pPr marL="171450" indent="-171450" algn="l">
              <a:buFont typeface="Arial" panose="020B0604020202020204" pitchFamily="34" charset="0"/>
              <a:buChar char="•"/>
            </a:pPr>
            <a:r>
              <a:rPr lang="fr-FR" b="0" i="0" dirty="0">
                <a:solidFill>
                  <a:srgbClr val="000000"/>
                </a:solidFill>
                <a:effectLst/>
                <a:latin typeface="Times New Roman" panose="02020603050405020304" pitchFamily="18" charset="0"/>
              </a:rPr>
              <a:t>Qu’est-ce que la pleine conscience – Association pour le Développement de la </a:t>
            </a:r>
            <a:r>
              <a:rPr lang="fr-FR" b="0" i="0" dirty="0" err="1">
                <a:solidFill>
                  <a:srgbClr val="000000"/>
                </a:solidFill>
                <a:effectLst/>
                <a:latin typeface="Times New Roman" panose="02020603050405020304" pitchFamily="18" charset="0"/>
              </a:rPr>
              <a:t>Mindfullness</a:t>
            </a:r>
            <a:r>
              <a:rPr lang="fr-FR" b="0" i="0" dirty="0">
                <a:solidFill>
                  <a:srgbClr val="000000"/>
                </a:solidFill>
                <a:effectLst/>
                <a:latin typeface="Times New Roman" panose="02020603050405020304" pitchFamily="18" charset="0"/>
              </a:rPr>
              <a:t> - https://www.association-mindfulness.org/quest-ce-que-la-mindfulness.php</a:t>
            </a:r>
          </a:p>
          <a:p>
            <a:pPr marL="171450" indent="-171450" algn="l">
              <a:buFont typeface="Arial" panose="020B0604020202020204" pitchFamily="34" charset="0"/>
              <a:buChar char="•"/>
            </a:pPr>
            <a:r>
              <a:rPr lang="fr-FR" b="0" i="0" dirty="0" err="1">
                <a:solidFill>
                  <a:srgbClr val="000000"/>
                </a:solidFill>
                <a:effectLst/>
                <a:latin typeface="Times New Roman" panose="02020603050405020304" pitchFamily="18" charset="0"/>
              </a:rPr>
              <a:t>For</a:t>
            </a:r>
            <a:r>
              <a:rPr lang="fr-FR" dirty="0" err="1"/>
              <a:t>Juste</a:t>
            </a:r>
            <a:r>
              <a:rPr lang="fr-FR" dirty="0"/>
              <a:t> avant de faire cela, y a-t-il une question concernant les devoirs ? </a:t>
            </a:r>
            <a:r>
              <a:rPr lang="fr-FR" b="0" i="0" dirty="0" err="1">
                <a:solidFill>
                  <a:srgbClr val="000000"/>
                </a:solidFill>
                <a:effectLst/>
                <a:latin typeface="Times New Roman" panose="02020603050405020304" pitchFamily="18" charset="0"/>
              </a:rPr>
              <a:t>mation</a:t>
            </a:r>
            <a:r>
              <a:rPr lang="fr-FR" b="0" i="0" dirty="0">
                <a:solidFill>
                  <a:srgbClr val="000000"/>
                </a:solidFill>
                <a:effectLst/>
                <a:latin typeface="Times New Roman" panose="02020603050405020304" pitchFamily="18" charset="0"/>
              </a:rPr>
              <a:t> à la pleine conscience (</a:t>
            </a:r>
            <a:r>
              <a:rPr lang="fr-FR" b="0" i="0" dirty="0" err="1">
                <a:solidFill>
                  <a:srgbClr val="000000"/>
                </a:solidFill>
                <a:effectLst/>
                <a:latin typeface="Times New Roman" panose="02020603050405020304" pitchFamily="18" charset="0"/>
              </a:rPr>
              <a:t>Mindspace</a:t>
            </a:r>
            <a:r>
              <a:rPr lang="fr-FR" b="0" i="0" dirty="0">
                <a:solidFill>
                  <a:srgbClr val="000000"/>
                </a:solidFill>
                <a:effectLst/>
                <a:latin typeface="Times New Roman" panose="02020603050405020304" pitchFamily="18" charset="0"/>
              </a:rPr>
              <a:t> by </a:t>
            </a:r>
            <a:r>
              <a:rPr lang="fr-FR" b="0" i="0" dirty="0" err="1">
                <a:solidFill>
                  <a:srgbClr val="000000"/>
                </a:solidFill>
                <a:effectLst/>
                <a:latin typeface="Times New Roman" panose="02020603050405020304" pitchFamily="18" charset="0"/>
              </a:rPr>
              <a:t>Numinus</a:t>
            </a:r>
            <a:r>
              <a:rPr lang="fr-FR" b="0" i="0" dirty="0">
                <a:solidFill>
                  <a:srgbClr val="000000"/>
                </a:solidFill>
                <a:effectLst/>
                <a:latin typeface="Times New Roman" panose="02020603050405020304" pitchFamily="18" charset="0"/>
              </a:rPr>
              <a:t>) - https://www.mindspacewellbeing.com/fr/programmes-et-evenements/</a:t>
            </a:r>
          </a:p>
        </p:txBody>
      </p:sp>
      <p:sp>
        <p:nvSpPr>
          <p:cNvPr id="4" name="Slide Number Placeholder 3"/>
          <p:cNvSpPr>
            <a:spLocks noGrp="1"/>
          </p:cNvSpPr>
          <p:nvPr>
            <p:ph type="sldNum" sz="quarter" idx="10"/>
          </p:nvPr>
        </p:nvSpPr>
        <p:spPr/>
        <p:txBody>
          <a:bodyPr/>
          <a:lstStyle/>
          <a:p>
            <a:fld id="{C6C9EB95-B0B3-48AB-917D-E5E386E0913A}" type="slidenum">
              <a:rPr lang="en-US" smtClean="0"/>
              <a:pPr/>
              <a:t>19</a:t>
            </a:fld>
            <a:endParaRPr lang="en-US"/>
          </a:p>
        </p:txBody>
      </p:sp>
    </p:spTree>
    <p:extLst>
      <p:ext uri="{BB962C8B-B14F-4D97-AF65-F5344CB8AC3E}">
        <p14:creationId xmlns:p14="http://schemas.microsoft.com/office/powerpoint/2010/main" val="345070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t>Marie-Lyne</a:t>
            </a:r>
          </a:p>
          <a:p>
            <a:endParaRPr lang="fr-FR" dirty="0"/>
          </a:p>
          <a:p>
            <a:r>
              <a:rPr lang="fr-FR" dirty="0"/>
              <a:t>Bienvenue à tous pour la deuxième semaine du programme de développement du leadership de changement en pleine conscience.</a:t>
            </a:r>
            <a:br>
              <a:rPr lang="fr-FR" dirty="0"/>
            </a:br>
            <a:endParaRPr lang="fr-FR" dirty="0"/>
          </a:p>
          <a:p>
            <a:r>
              <a:rPr lang="fr-FR" dirty="0"/>
              <a:t>Avant de commencer j’aimerais mentionner que je travaille à partir de Deux-Montagnes, qui se situe sur le territoire Mohawk non cédé. Je tiens à reconnaître et à honorer les communautés Mohawks qui ont pris soin de cette terre depuis toujours, et je respecte leur héritage et leur contribution continue.</a:t>
            </a:r>
          </a:p>
          <a:p>
            <a:endParaRPr lang="fr-FR" dirty="0"/>
          </a:p>
          <a:p>
            <a:r>
              <a:rPr lang="fr-FR" dirty="0"/>
              <a:t>Je m’appelle Marie-Lyne et je travaille à Logements, Infrastructure et Communautés Canada comme conseillère en gestion du changement et en relation client.</a:t>
            </a:r>
          </a:p>
          <a:p>
            <a:endParaRPr lang="fr-FR" dirty="0"/>
          </a:p>
          <a:p>
            <a:r>
              <a:rPr lang="fr-FR" dirty="0"/>
              <a:t>Ma collègue Mélanie et moi serons vos </a:t>
            </a:r>
            <a:r>
              <a:rPr lang="fr-FR" dirty="0" err="1"/>
              <a:t>co</a:t>
            </a:r>
            <a:r>
              <a:rPr lang="fr-FR" dirty="0"/>
              <a:t>-facilitatrices pour la session d’aujourd’hui, et Alejandro est avec nous comme un peu notre chef d’orchestre pour que tout se déroule bien.</a:t>
            </a:r>
          </a:p>
          <a:p>
            <a:endParaRPr lang="fr-FR" dirty="0"/>
          </a:p>
          <a:p>
            <a:r>
              <a:rPr lang="fr-FR" dirty="0"/>
              <a:t>Comme dans toutes les sessions du programme, n’hésitez pas à poser vos questions ou participer dans la langue qui vous convient le mieux.</a:t>
            </a:r>
            <a:br>
              <a:rPr lang="fr-FR" dirty="0"/>
            </a:br>
            <a:r>
              <a:rPr lang="fr-FR" dirty="0"/>
              <a:t>La séance d’aujourd’hui sera en français, mais il y a aussi une version en anglais, généralement offerte au printemps.</a:t>
            </a:r>
          </a:p>
          <a:p>
            <a:endParaRPr lang="fr-FR" dirty="0"/>
          </a:p>
          <a:p>
            <a:r>
              <a:rPr lang="fr-FR" dirty="0"/>
              <a:t>Pour connaître les détails des prochaines sessions, je vous recommande de visiter </a:t>
            </a:r>
            <a:r>
              <a:rPr lang="fr-FR" dirty="0" err="1"/>
              <a:t>gcexchange</a:t>
            </a:r>
            <a:r>
              <a:rPr lang="fr-FR" dirty="0"/>
              <a:t>. Je vais mettre le lien dans le chat au cas où vous ne l’avez pas encore dans vos favoris. </a:t>
            </a:r>
            <a:r>
              <a:rPr lang="fr-FR" dirty="0">
                <a:hlinkClick r:id="rId3"/>
              </a:rPr>
              <a:t>Le programme Développement du leadership de changement en pleine-conscience (DLCP)</a:t>
            </a:r>
            <a:endParaRPr lang="fr-FR" dirty="0"/>
          </a:p>
          <a:p>
            <a:endParaRPr lang="fr-FR" dirty="0"/>
          </a:p>
          <a:p>
            <a:r>
              <a:rPr lang="en-CA" dirty="0"/>
              <a:t>As with all sessions in the program, feel free to ask questions or participate in the language that works best for you.</a:t>
            </a:r>
          </a:p>
          <a:p>
            <a:br>
              <a:rPr lang="en-CA" dirty="0"/>
            </a:br>
            <a:r>
              <a:rPr lang="en-CA" dirty="0"/>
              <a:t>Today’s session will be in French, but there is also an English version, usually offered in the spring.</a:t>
            </a:r>
          </a:p>
          <a:p>
            <a:endParaRPr lang="en-CA" dirty="0"/>
          </a:p>
          <a:p>
            <a:r>
              <a:rPr lang="en-CA" dirty="0"/>
              <a:t>To find out the details of upcoming sessions, I recommend visiting </a:t>
            </a:r>
            <a:r>
              <a:rPr lang="en-CA" dirty="0" err="1"/>
              <a:t>gcexchange</a:t>
            </a:r>
            <a:r>
              <a:rPr lang="en-CA" dirty="0"/>
              <a:t>. I’ll post the link in the chat in case you don’t have it in your favorites yet. </a:t>
            </a:r>
            <a:r>
              <a:rPr lang="en-CA" dirty="0">
                <a:hlinkClick r:id="rId4"/>
              </a:rPr>
              <a:t>Mindful Change Leadership Development (MCLD) program</a:t>
            </a:r>
            <a:endParaRPr lang="fr-FR" dirty="0"/>
          </a:p>
          <a:p>
            <a:endParaRPr lang="en-US" baseline="0"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a:t>
            </a:fld>
            <a:endParaRPr lang="en-US"/>
          </a:p>
        </p:txBody>
      </p:sp>
    </p:spTree>
    <p:extLst>
      <p:ext uri="{BB962C8B-B14F-4D97-AF65-F5344CB8AC3E}">
        <p14:creationId xmlns:p14="http://schemas.microsoft.com/office/powerpoint/2010/main" val="278393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Clr>
                <a:schemeClr val="dk1"/>
              </a:buClr>
              <a:buSzPts val="1100"/>
              <a:buFont typeface="Arial"/>
              <a:buNone/>
            </a:pPr>
            <a:r>
              <a:rPr lang="fr-FR" sz="1200" b="0" dirty="0">
                <a:latin typeface="Merriweather"/>
                <a:ea typeface="Merriweather"/>
                <a:cs typeface="Merriweather"/>
                <a:sym typeface="Merriweather"/>
              </a:rPr>
              <a:t>Marie-Lyne</a:t>
            </a:r>
          </a:p>
          <a:p>
            <a:endParaRPr lang="en-US" dirty="0"/>
          </a:p>
          <a:p>
            <a:r>
              <a:rPr lang="fr-FR" dirty="0"/>
              <a:t>Et voilà, on arrive à la fin.</a:t>
            </a:r>
          </a:p>
          <a:p>
            <a:br>
              <a:rPr lang="fr-FR" dirty="0"/>
            </a:br>
            <a:r>
              <a:rPr lang="fr-FR" dirty="0"/>
              <a:t>Je vous souhaite une </a:t>
            </a:r>
            <a:r>
              <a:rPr lang="fr-FR" b="1" dirty="0"/>
              <a:t>belle et tranquille semaine</a:t>
            </a:r>
            <a:r>
              <a:rPr lang="fr-FR" dirty="0"/>
              <a:t>.</a:t>
            </a:r>
          </a:p>
          <a:p>
            <a:br>
              <a:rPr lang="fr-FR" dirty="0"/>
            </a:br>
            <a:r>
              <a:rPr lang="fr-FR" dirty="0"/>
              <a:t>Rappelez-vous surtout : </a:t>
            </a:r>
            <a:r>
              <a:rPr lang="fr-FR" b="1" dirty="0"/>
              <a:t>soyez gentil(le) avec vous-même</a:t>
            </a:r>
            <a:r>
              <a:rPr lang="fr-FR" dirty="0"/>
              <a:t>, prenez soin de vous et accordez-vous un peu de patience et de douceur chaque jour.</a:t>
            </a:r>
          </a:p>
          <a:p>
            <a:br>
              <a:rPr lang="fr-FR" dirty="0"/>
            </a:br>
            <a:r>
              <a:rPr lang="fr-FR" dirty="0"/>
              <a:t>Et si jamais ça devient difficile, souvenez-vous : </a:t>
            </a:r>
            <a:r>
              <a:rPr lang="fr-FR" b="1" dirty="0"/>
              <a:t>cela aussi passera</a:t>
            </a:r>
            <a:r>
              <a:rPr lang="fr-FR" dirty="0"/>
              <a:t>. Rien n’est permanent. Ce que vous vivez en ce moment, même dans les moments plus difficiles, fait partie de l’expérience, et vous pouvez l’observer avec bienveillance.</a:t>
            </a:r>
          </a:p>
          <a:p>
            <a:endParaRPr lang="fr-FR" dirty="0"/>
          </a:p>
          <a:p>
            <a:r>
              <a:rPr lang="fr-FR" dirty="0"/>
              <a:t>Merci de votre temps et de votre participation.  À la semaine prochaine et je vous souhaite du bonheur.</a:t>
            </a:r>
            <a:endParaRPr lang="en-US"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20</a:t>
            </a:fld>
            <a:endParaRPr lang="en-US"/>
          </a:p>
        </p:txBody>
      </p:sp>
    </p:spTree>
    <p:extLst>
      <p:ext uri="{BB962C8B-B14F-4D97-AF65-F5344CB8AC3E}">
        <p14:creationId xmlns:p14="http://schemas.microsoft.com/office/powerpoint/2010/main" val="386392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5000" lnSpcReduction="20000"/>
          </a:bodyPr>
          <a:lstStyle/>
          <a:p>
            <a:pPr marL="0" marR="0" lvl="0" indent="0" algn="l" defTabSz="933126" rtl="0" eaLnBrk="1" fontAlgn="auto" latinLnBrk="0" hangingPunct="1">
              <a:lnSpc>
                <a:spcPct val="100000"/>
              </a:lnSpc>
              <a:spcBef>
                <a:spcPts val="0"/>
              </a:spcBef>
              <a:spcAft>
                <a:spcPts val="0"/>
              </a:spcAft>
              <a:buClrTx/>
              <a:buSzTx/>
              <a:buFontTx/>
              <a:buNone/>
              <a:tabLst/>
              <a:defRPr/>
            </a:pPr>
            <a:r>
              <a:rPr lang="fr-CA" b="0" i="0" dirty="0"/>
              <a:t>Marie-Lyne</a:t>
            </a:r>
          </a:p>
          <a:p>
            <a:pPr defTabSz="933126">
              <a:defRPr/>
            </a:pPr>
            <a:endParaRPr lang="fr-CA" dirty="0"/>
          </a:p>
          <a:p>
            <a:r>
              <a:rPr lang="fr-FR" dirty="0"/>
              <a:t>On va commencer aujourd’hui avec un petit moment de pleine conscience.</a:t>
            </a:r>
          </a:p>
          <a:p>
            <a:br>
              <a:rPr lang="fr-FR" dirty="0"/>
            </a:br>
            <a:r>
              <a:rPr lang="fr-FR" dirty="0"/>
              <a:t>Je vous suggère de vous installer confortablement.</a:t>
            </a:r>
            <a:br>
              <a:rPr lang="fr-FR" dirty="0"/>
            </a:br>
            <a:endParaRPr lang="fr-FR" dirty="0"/>
          </a:p>
          <a:p>
            <a:r>
              <a:rPr lang="fr-FR" dirty="0"/>
              <a:t>Trouvez une position qui vous convient et dans laquelle vous allez rester éveillé.</a:t>
            </a:r>
          </a:p>
          <a:p>
            <a:endParaRPr lang="fr-FR" dirty="0"/>
          </a:p>
          <a:p>
            <a:r>
              <a:rPr lang="fr-FR" dirty="0"/>
              <a:t>Gardez les pieds bien au sol pour que vous puissiez bien vous encrer.  </a:t>
            </a:r>
          </a:p>
          <a:p>
            <a:endParaRPr lang="fr-FR" dirty="0"/>
          </a:p>
          <a:p>
            <a:r>
              <a:rPr lang="fr-FR" dirty="0"/>
              <a:t>Pour ce qui est de vos mains, choisissez la façon qui vous convient le mieux (que se soit sur les genoux, les paumes vers le haut ou vers le bas, ce qui est le plus naturel pour vous).</a:t>
            </a:r>
          </a:p>
          <a:p>
            <a:br>
              <a:rPr lang="fr-FR" dirty="0"/>
            </a:br>
            <a:r>
              <a:rPr lang="fr-FR" dirty="0"/>
              <a:t>Je vous suggère de fermer les yeux.  Si vous préférer les garder ouvert, c’est aussi ok. </a:t>
            </a:r>
          </a:p>
          <a:p>
            <a:endParaRPr lang="fr-FR" dirty="0"/>
          </a:p>
          <a:p>
            <a:r>
              <a:rPr lang="fr-FR" dirty="0"/>
              <a:t>Vous n’avez qu’à suivre ma voix.</a:t>
            </a:r>
          </a:p>
          <a:p>
            <a:br>
              <a:rPr lang="fr-FR" dirty="0"/>
            </a:br>
            <a:r>
              <a:rPr lang="fr-FR" dirty="0"/>
              <a:t>Je vous invite à portez attention à votre respiration… </a:t>
            </a:r>
          </a:p>
          <a:p>
            <a:endParaRPr lang="fr-FR" dirty="0"/>
          </a:p>
          <a:p>
            <a:r>
              <a:rPr lang="fr-FR" dirty="0"/>
              <a:t>Aucun besoin de la changer…… juste l’observer.  </a:t>
            </a:r>
          </a:p>
          <a:p>
            <a:endParaRPr lang="fr-FR" dirty="0"/>
          </a:p>
          <a:p>
            <a:r>
              <a:rPr lang="fr-FR" dirty="0"/>
              <a:t>Remarquez comment vous respirez, là, ici maintenant dans le moment présent.</a:t>
            </a:r>
          </a:p>
          <a:p>
            <a:endParaRPr lang="fr-FR" dirty="0"/>
          </a:p>
          <a:p>
            <a:r>
              <a:rPr lang="fr-FR" dirty="0"/>
              <a:t>Observer votre respiration - est-ce qu’elle est courte, ou plus longue ou peut-être même difficile peut importe le type de votre respiration, il n’y aucun besoin de la changer, simplement l’observer.</a:t>
            </a:r>
          </a:p>
          <a:p>
            <a:endParaRPr lang="fr-FR" dirty="0"/>
          </a:p>
          <a:p>
            <a:r>
              <a:rPr lang="fr-FR" dirty="0"/>
              <a:t>Ne vous préoccupez pas du temps, simplement vous concentrez sur votre souffle et comment vous vous sentez ici dans le moment présent.</a:t>
            </a:r>
            <a:br>
              <a:rPr lang="fr-FR" dirty="0"/>
            </a:br>
            <a:endParaRPr lang="fr-FR" dirty="0"/>
          </a:p>
          <a:p>
            <a:r>
              <a:rPr lang="fr-FR" dirty="0"/>
              <a:t>Si vos pensées se promènent, ne vous en faites pas, c’est tout à fait normal.</a:t>
            </a:r>
          </a:p>
          <a:p>
            <a:endParaRPr lang="fr-FR" dirty="0"/>
          </a:p>
          <a:p>
            <a:r>
              <a:rPr lang="fr-FR" dirty="0"/>
              <a:t>Regarder les passer comme si elles étaient comme des petits nuages qui passent et revenez tout doucement à votre respiration.</a:t>
            </a:r>
          </a:p>
          <a:p>
            <a:endParaRPr lang="fr-FR" dirty="0"/>
          </a:p>
          <a:p>
            <a:r>
              <a:rPr lang="fr-FR" dirty="0"/>
              <a:t>Pour la prochaine minute, je vous laisser observer votre souffle en silence. Une dernière petite minute pour vous déposer et continuer à observer.</a:t>
            </a:r>
          </a:p>
          <a:p>
            <a:br>
              <a:rPr lang="fr-FR" dirty="0"/>
            </a:br>
            <a:r>
              <a:rPr lang="fr-FR" dirty="0"/>
              <a:t>Je vais vous faire signe quand ça sera fini.</a:t>
            </a:r>
          </a:p>
          <a:p>
            <a:br>
              <a:rPr lang="fr-FR" dirty="0"/>
            </a:br>
            <a:r>
              <a:rPr lang="fr-FR" dirty="0"/>
              <a:t>Je vous invite à revenir tout doucement et quand vous serez prêts, ouvrez les yeux.</a:t>
            </a:r>
          </a:p>
          <a:p>
            <a:endParaRPr lang="fr-FR" dirty="0"/>
          </a:p>
          <a:p>
            <a:r>
              <a:rPr lang="fr-FR" dirty="0"/>
              <a:t>Bon retour.  Je souhaite que cela vous a permis de vous connecter à vous-même dans le moment présent.</a:t>
            </a:r>
          </a:p>
          <a:p>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fr-CA" smtClean="0"/>
              <a:t>3</a:t>
            </a:fld>
            <a:endParaRPr lang="fr-CA" dirty="0"/>
          </a:p>
        </p:txBody>
      </p:sp>
    </p:spTree>
    <p:extLst>
      <p:ext uri="{BB962C8B-B14F-4D97-AF65-F5344CB8AC3E}">
        <p14:creationId xmlns:p14="http://schemas.microsoft.com/office/powerpoint/2010/main" val="100337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a:lnSpc>
                <a:spcPct val="107000"/>
              </a:lnSpc>
              <a:spcBef>
                <a:spcPts val="0"/>
              </a:spcBef>
              <a:spcAft>
                <a:spcPts val="800"/>
              </a:spcAft>
            </a:pPr>
            <a:r>
              <a:rPr lang="fr-CA" b="0" i="0" dirty="0"/>
              <a:t>Marie-Lyne</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Times New Roman" panose="02020603050405020304" pitchFamily="18" charset="0"/>
              </a:rPr>
              <a:t>cliquez</a:t>
            </a:r>
            <a:r>
              <a:rPr lang="fr-CA"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Comme on est rendu à la 2</a:t>
            </a:r>
            <a:r>
              <a:rPr lang="fr-FR" sz="1200" baseline="30000" dirty="0">
                <a:effectLst/>
                <a:latin typeface="Calibri" panose="020F0502020204030204" pitchFamily="34" charset="0"/>
                <a:ea typeface="Calibri" panose="020F0502020204030204" pitchFamily="34" charset="0"/>
                <a:cs typeface="Times New Roman" panose="02020603050405020304" pitchFamily="18" charset="0"/>
              </a:rPr>
              <a:t>e</a:t>
            </a:r>
            <a:r>
              <a:rPr lang="fr-FR" sz="1200" dirty="0">
                <a:effectLst/>
                <a:latin typeface="Calibri" panose="020F0502020204030204" pitchFamily="34" charset="0"/>
                <a:ea typeface="Calibri" panose="020F0502020204030204" pitchFamily="34" charset="0"/>
                <a:cs typeface="Times New Roman" panose="02020603050405020304" pitchFamily="18" charset="0"/>
              </a:rPr>
              <a:t> semaine et que vous n’êtes peut-être pas tout à fait encore à l’aise avec le fonctionnement du programme, il est important que l’on vérifie que tout se passe bien pour vous.</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Donc on va vous donner l’occasion de faire un petit compte rendu de la dernière semaine.</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Times New Roman" panose="02020603050405020304" pitchFamily="18" charset="0"/>
              </a:rPr>
              <a:t>cliquez</a:t>
            </a:r>
            <a:r>
              <a:rPr lang="fr-CA"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Comment ça c’est passé pour vous avec le jumelage. </a:t>
            </a:r>
          </a:p>
          <a:p>
            <a:pPr marL="0" marR="0">
              <a:lnSpc>
                <a:spcPct val="107000"/>
              </a:lnSpc>
              <a:spcBef>
                <a:spcPts val="0"/>
              </a:spcBef>
              <a:spcAft>
                <a:spcPts val="80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Je sais que c’est peut être difficile d’ajouter une nouvelle rencontre dans votre agenda par contre  le système de jumelage est une composante clé dans la réussite du programme. </a:t>
            </a:r>
          </a:p>
          <a:p>
            <a:pPr marL="0" marR="0">
              <a:lnSpc>
                <a:spcPct val="107000"/>
              </a:lnSpc>
              <a:spcBef>
                <a:spcPts val="0"/>
              </a:spcBef>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Si quelqu’un dans votre rencontre de jumelage ne s'est pas présenté, ou si vous n’avez pas pu vous présenter c’est ok, ça arrive. </a:t>
            </a:r>
          </a:p>
          <a:p>
            <a:pPr marL="0" marR="0">
              <a:lnSpc>
                <a:spcPct val="107000"/>
              </a:lnSpc>
              <a:spcBef>
                <a:spcPts val="0"/>
              </a:spcBef>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L’engagement à ce programme est d’abord avec vous-même, mais oubliez pas qu’il est aussi envers les personnes dans votre jumelage. </a:t>
            </a:r>
          </a:p>
          <a:p>
            <a:pPr marL="0" marR="0">
              <a:lnSpc>
                <a:spcPct val="107000"/>
              </a:lnSpc>
              <a:spcBef>
                <a:spcPts val="0"/>
              </a:spcBef>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La bienveillance envers les personnes de votre jumelage est importante donc s’’il vous est impossible de participer, prenez une petite minute pour informer les personnes dans votre groupe.</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Si par hasard il n’y a pas assez de membre dans votre groupe ou si une personne vous a signaler qu’elle ne pouvait pas continuer le programme, n’hésitez pas svp d’en informer Alejandro. S’il y a des ajustements à faire, Alejandro sera en mesure de  vous aider.</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a:t>
            </a:r>
            <a:r>
              <a:rPr lang="fr-FR" sz="1200" dirty="0">
                <a:effectLst/>
                <a:latin typeface="Calibri" panose="020F0502020204030204" pitchFamily="34" charset="0"/>
                <a:ea typeface="Calibri" panose="020F0502020204030204" pitchFamily="34" charset="0"/>
                <a:cs typeface="Times New Roman" panose="02020603050405020304" pitchFamily="18" charset="0"/>
              </a:rPr>
              <a:t>cliquez</a:t>
            </a:r>
            <a:r>
              <a:rPr lang="fr-CA"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CA" sz="1200" dirty="0" err="1">
                <a:effectLst/>
                <a:latin typeface="Calibri" panose="020F0502020204030204" pitchFamily="34" charset="0"/>
                <a:ea typeface="Calibri" panose="020F0502020204030204" pitchFamily="34" charset="0"/>
                <a:cs typeface="Times New Roman" panose="02020603050405020304" pitchFamily="18" charset="0"/>
              </a:rPr>
              <a:t>Concernant</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votre</a:t>
            </a:r>
            <a:r>
              <a:rPr lang="en-CA" sz="1200" dirty="0">
                <a:effectLst/>
                <a:latin typeface="Calibri" panose="020F0502020204030204" pitchFamily="34" charset="0"/>
                <a:ea typeface="Calibri" panose="020F0502020204030204" pitchFamily="34" charset="0"/>
                <a:cs typeface="Times New Roman" panose="02020603050405020304" pitchFamily="18" charset="0"/>
              </a:rPr>
              <a:t> pratique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personnelle</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votre</a:t>
            </a:r>
            <a:r>
              <a:rPr lang="en-CA" sz="1200" dirty="0">
                <a:effectLst/>
                <a:latin typeface="Calibri" panose="020F0502020204030204" pitchFamily="34" charset="0"/>
                <a:ea typeface="Calibri" panose="020F0502020204030204" pitchFamily="34" charset="0"/>
                <a:cs typeface="Times New Roman" panose="02020603050405020304" pitchFamily="18" charset="0"/>
              </a:rPr>
              <a:t> journal /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votre</a:t>
            </a:r>
            <a:r>
              <a:rPr lang="en-CA" sz="1200" dirty="0">
                <a:effectLst/>
                <a:latin typeface="Calibri" panose="020F0502020204030204" pitchFamily="34" charset="0"/>
                <a:ea typeface="Calibri" panose="020F0502020204030204" pitchFamily="34" charset="0"/>
                <a:cs typeface="Times New Roman" panose="02020603050405020304" pitchFamily="18" charset="0"/>
              </a:rPr>
              <a:t> body scan, comment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ça</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c’est</a:t>
            </a:r>
            <a:r>
              <a:rPr lang="en-CA" sz="1200" dirty="0">
                <a:effectLst/>
                <a:latin typeface="Calibri" panose="020F0502020204030204" pitchFamily="34" charset="0"/>
                <a:ea typeface="Calibri" panose="020F0502020204030204" pitchFamily="34" charset="0"/>
                <a:cs typeface="Times New Roman" panose="02020603050405020304" pitchFamily="18" charset="0"/>
              </a:rPr>
              <a:t> passé pour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Avez</a:t>
            </a:r>
            <a:r>
              <a:rPr lang="en-CA" sz="1200" dirty="0">
                <a:effectLst/>
                <a:latin typeface="Calibri" panose="020F0502020204030204" pitchFamily="34" charset="0"/>
                <a:ea typeface="Calibri" panose="020F0502020204030204" pitchFamily="34" charset="0"/>
                <a:cs typeface="Times New Roman" panose="02020603050405020304" pitchFamily="18" charset="0"/>
              </a:rPr>
              <a:t> –</a:t>
            </a:r>
            <a:r>
              <a:rPr lang="en-CA" sz="1200" dirty="0" err="1">
                <a:effectLst/>
                <a:latin typeface="Calibri" panose="020F0502020204030204" pitchFamily="34" charset="0"/>
                <a:ea typeface="Calibri" panose="020F0502020204030204" pitchFamily="34" charset="0"/>
                <a:cs typeface="Times New Roman" panose="02020603050405020304" pitchFamily="18" charset="0"/>
              </a:rPr>
              <a:t>vous</a:t>
            </a:r>
            <a:r>
              <a:rPr lang="en-CA" sz="1200" dirty="0">
                <a:effectLst/>
                <a:latin typeface="Calibri" panose="020F0502020204030204" pitchFamily="34" charset="0"/>
                <a:ea typeface="Calibri" panose="020F0502020204030204" pitchFamily="34" charset="0"/>
                <a:cs typeface="Times New Roman" panose="02020603050405020304" pitchFamily="18" charset="0"/>
              </a:rPr>
              <a:t> des questions?</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On aimerait vous entendre.  Partagez-nous comment vous avez vécu cette première semaine.  S’il y a des choses qui cloche, qui ne sont pas claires, c’est le temps idéal pour le dire. Vous pouvez aussi nous partager ce qui fonctionne, vos petites victoires, des prises de consciences, des libérations, etc… Donc soit en levant la mains ou dans le chat si vous préférez.</a:t>
            </a:r>
          </a:p>
          <a:p>
            <a:pPr marL="0" marR="0">
              <a:lnSpc>
                <a:spcPct val="107000"/>
              </a:lnSpc>
              <a:spcBef>
                <a:spcPts val="0"/>
              </a:spcBef>
              <a:spcAft>
                <a:spcPts val="800"/>
              </a:spcAft>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fr-CA" sz="1200" dirty="0">
                <a:effectLst/>
                <a:latin typeface="Calibri" panose="020F0502020204030204" pitchFamily="34" charset="0"/>
                <a:ea typeface="Calibri" panose="020F0502020204030204" pitchFamily="34" charset="0"/>
                <a:cs typeface="Times New Roman" panose="02020603050405020304" pitchFamily="18" charset="0"/>
              </a:rPr>
              <a:t>On a le temps de prendre 2 ou 3 questions.</a:t>
            </a:r>
          </a:p>
          <a:p>
            <a:pPr marL="0" marR="0">
              <a:lnSpc>
                <a:spcPct val="107000"/>
              </a:lnSpc>
              <a:spcBef>
                <a:spcPts val="0"/>
              </a:spcBef>
              <a:spcAft>
                <a:spcPts val="800"/>
              </a:spcAft>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fr-FR" sz="1200" b="0" i="0" dirty="0">
                <a:effectLst/>
                <a:latin typeface="Calibri" panose="020F0502020204030204" pitchFamily="34" charset="0"/>
                <a:ea typeface="Calibri" panose="020F0502020204030204" pitchFamily="34" charset="0"/>
                <a:cs typeface="Times New Roman" panose="02020603050405020304" pitchFamily="18" charset="0"/>
              </a:rPr>
              <a:t>N’oubliez pas que la perfection n’existe pas.  Soyez indulgent avec vous-même.  Ça prend du temps à intégrer une nouvelle pratique. </a:t>
            </a:r>
          </a:p>
          <a:p>
            <a:pPr marL="0" marR="0" lvl="0" indent="0">
              <a:lnSpc>
                <a:spcPct val="107000"/>
              </a:lnSpc>
              <a:spcBef>
                <a:spcPts val="0"/>
              </a:spcBef>
              <a:spcAft>
                <a:spcPts val="800"/>
              </a:spcAft>
              <a:buFont typeface="Arial" panose="020B0604020202020204" pitchFamily="34" charset="0"/>
              <a:buNone/>
              <a:tabLst>
                <a:tab pos="457200" algn="l"/>
              </a:tabLst>
            </a:pPr>
            <a:endParaRPr lang="fr-FR"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fr-FR" sz="1200" b="0" i="0" dirty="0">
                <a:effectLst/>
                <a:latin typeface="Calibri" panose="020F0502020204030204" pitchFamily="34" charset="0"/>
                <a:ea typeface="Calibri" panose="020F0502020204030204" pitchFamily="34" charset="0"/>
                <a:cs typeface="Times New Roman" panose="02020603050405020304" pitchFamily="18" charset="0"/>
              </a:rPr>
              <a:t>La pleine conscience c’est ici et maintenant.  Ce sont de petites choses…une à la fois…on bâtit </a:t>
            </a:r>
            <a:r>
              <a:rPr lang="fr-FR" sz="1200" b="0" i="0" dirty="0" err="1">
                <a:effectLst/>
                <a:latin typeface="Calibri" panose="020F0502020204030204" pitchFamily="34" charset="0"/>
                <a:ea typeface="Calibri" panose="020F0502020204030204" pitchFamily="34" charset="0"/>
                <a:cs typeface="Times New Roman" panose="02020603050405020304" pitchFamily="18" charset="0"/>
              </a:rPr>
              <a:t>qq</a:t>
            </a:r>
            <a:r>
              <a:rPr lang="fr-FR" sz="1200" b="0" i="0" dirty="0">
                <a:effectLst/>
                <a:latin typeface="Calibri" panose="020F0502020204030204" pitchFamily="34" charset="0"/>
                <a:ea typeface="Calibri" panose="020F0502020204030204" pitchFamily="34" charset="0"/>
                <a:cs typeface="Times New Roman" panose="02020603050405020304" pitchFamily="18" charset="0"/>
              </a:rPr>
              <a:t> chose tout doucement.  Il n’y a pas de 100% à atteindre, pas de performance à évaluer.</a:t>
            </a:r>
          </a:p>
          <a:p>
            <a:pPr marL="0" marR="0" lvl="0" indent="0">
              <a:lnSpc>
                <a:spcPct val="107000"/>
              </a:lnSpc>
              <a:spcBef>
                <a:spcPts val="0"/>
              </a:spcBef>
              <a:spcAft>
                <a:spcPts val="800"/>
              </a:spcAft>
              <a:buFont typeface="Arial" panose="020B0604020202020204" pitchFamily="34" charset="0"/>
              <a:buNone/>
              <a:tabLst>
                <a:tab pos="457200" algn="l"/>
              </a:tabLst>
            </a:pPr>
            <a:endParaRPr lang="fr-FR" sz="1200" b="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fr-FR" sz="1200" b="0" i="0" dirty="0">
                <a:effectLst/>
                <a:latin typeface="Calibri" panose="020F0502020204030204" pitchFamily="34" charset="0"/>
                <a:ea typeface="Calibri" panose="020F0502020204030204" pitchFamily="34" charset="0"/>
                <a:cs typeface="Times New Roman" panose="02020603050405020304" pitchFamily="18" charset="0"/>
              </a:rPr>
              <a:t>On plante des petites graines.. Tout nouveau changement prend du temps.</a:t>
            </a:r>
            <a:endParaRPr lang="en-CA" sz="1200" b="0" i="0" dirty="0">
              <a:effectLst/>
              <a:latin typeface="Calibri" panose="020F0502020204030204" pitchFamily="34" charset="0"/>
              <a:ea typeface="Calibri" panose="020F0502020204030204" pitchFamily="34" charset="0"/>
              <a:cs typeface="Times New Roman" panose="02020603050405020304" pitchFamily="18" charset="0"/>
            </a:endParaRPr>
          </a:p>
          <a:p>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4</a:t>
            </a:fld>
            <a:endParaRPr lang="en-US"/>
          </a:p>
        </p:txBody>
      </p:sp>
    </p:spTree>
    <p:extLst>
      <p:ext uri="{BB962C8B-B14F-4D97-AF65-F5344CB8AC3E}">
        <p14:creationId xmlns:p14="http://schemas.microsoft.com/office/powerpoint/2010/main" val="45886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A" b="0" i="0" dirty="0"/>
              <a:t>Marie-Lyne</a:t>
            </a:r>
          </a:p>
          <a:p>
            <a:endParaRPr lang="fr-FR" dirty="0">
              <a:highlight>
                <a:srgbClr val="FFFF00"/>
              </a:highlight>
            </a:endParaRPr>
          </a:p>
          <a:p>
            <a:r>
              <a:rPr lang="fr-FR" dirty="0">
                <a:highlight>
                  <a:srgbClr val="FFFF00"/>
                </a:highlight>
              </a:rPr>
              <a:t>Merci tellement pour vos partages. En partageant on éclaire souvent les autres personnes qui avaient les mêmes questions / préoccupations mais qui n’osaient pas les poser.  Donc Bravo et merci.</a:t>
            </a:r>
          </a:p>
          <a:p>
            <a:endParaRPr lang="fr-FR" dirty="0">
              <a:highlight>
                <a:srgbClr val="FFFF00"/>
              </a:highlight>
            </a:endParaRPr>
          </a:p>
          <a:p>
            <a:pPr>
              <a:spcBef>
                <a:spcPts val="1800"/>
              </a:spcBef>
            </a:pPr>
            <a:r>
              <a:rPr lang="fr-FR" dirty="0"/>
              <a:t>L'ordre du jour d'aujourd’hui sera concentré sur le cerveau plus précisément la neuroplasticité et on va explorer deux des </a:t>
            </a:r>
            <a:r>
              <a:rPr lang="fr-CA" dirty="0"/>
              <a:t>compétences que possède un dirigeant dans la pleine conscience.</a:t>
            </a:r>
          </a:p>
          <a:p>
            <a:pPr>
              <a:spcBef>
                <a:spcPts val="1800"/>
              </a:spcBef>
            </a:pPr>
            <a:endParaRPr lang="fr-CA" dirty="0"/>
          </a:p>
          <a:p>
            <a:pPr marL="0" lvl="0" indent="0">
              <a:spcBef>
                <a:spcPts val="1800"/>
              </a:spcBef>
              <a:buFont typeface="Arial" panose="020B0604020202020204" pitchFamily="34" charset="0"/>
              <a:buNone/>
            </a:pPr>
            <a:r>
              <a:rPr lang="fr-CA" dirty="0"/>
              <a:t>On va aussi faire une introduction des concepts en leadership de pleine conscience et faire un exercice de concentration avec des respirations de pleine conscience</a:t>
            </a:r>
          </a:p>
          <a:p>
            <a:pPr defTabSz="912937">
              <a:defRPr/>
            </a:pPr>
            <a:endParaRPr lang="en-US" dirty="0"/>
          </a:p>
          <a:p>
            <a:pPr defTabSz="912937">
              <a:defRPr/>
            </a:pPr>
            <a:r>
              <a:rPr lang="en-US" dirty="0" err="1"/>
              <a:t>Donc</a:t>
            </a:r>
            <a:r>
              <a:rPr lang="en-US" dirty="0"/>
              <a:t> sans plus </a:t>
            </a:r>
            <a:r>
              <a:rPr lang="en-US" dirty="0" err="1"/>
              <a:t>tarder</a:t>
            </a:r>
            <a:r>
              <a:rPr lang="en-US" dirty="0"/>
              <a:t>, je passe la parole à ma </a:t>
            </a:r>
            <a:r>
              <a:rPr lang="en-US" dirty="0" err="1"/>
              <a:t>collègue</a:t>
            </a:r>
            <a:r>
              <a:rPr lang="en-US" dirty="0"/>
              <a:t> </a:t>
            </a:r>
            <a:r>
              <a:rPr lang="en-US" b="1" dirty="0"/>
              <a:t>Mélanie </a:t>
            </a:r>
            <a:r>
              <a:rPr lang="en-US" dirty="0"/>
              <a:t>qui </a:t>
            </a:r>
            <a:r>
              <a:rPr lang="en-US" dirty="0" err="1"/>
              <a:t>va</a:t>
            </a:r>
            <a:r>
              <a:rPr lang="en-US" dirty="0"/>
              <a:t> commencer avec la matière </a:t>
            </a:r>
            <a:r>
              <a:rPr lang="en-US" dirty="0" err="1"/>
              <a:t>d’aujourd’hui</a:t>
            </a:r>
            <a:r>
              <a:rPr lang="en-US" dirty="0"/>
              <a:t>.</a:t>
            </a:r>
          </a:p>
        </p:txBody>
      </p:sp>
      <p:sp>
        <p:nvSpPr>
          <p:cNvPr id="4" name="Slide Number Placeholder 3"/>
          <p:cNvSpPr>
            <a:spLocks noGrp="1"/>
          </p:cNvSpPr>
          <p:nvPr>
            <p:ph type="sldNum" sz="quarter" idx="10"/>
          </p:nvPr>
        </p:nvSpPr>
        <p:spPr/>
        <p:txBody>
          <a:bodyPr/>
          <a:lstStyle/>
          <a:p>
            <a:fld id="{C6C9EB95-B0B3-48AB-917D-E5E386E0913A}" type="slidenum">
              <a:rPr lang="en-US" smtClean="0"/>
              <a:pPr/>
              <a:t>5</a:t>
            </a:fld>
            <a:endParaRPr lang="en-US"/>
          </a:p>
        </p:txBody>
      </p:sp>
    </p:spTree>
    <p:extLst>
      <p:ext uri="{BB962C8B-B14F-4D97-AF65-F5344CB8AC3E}">
        <p14:creationId xmlns:p14="http://schemas.microsoft.com/office/powerpoint/2010/main" val="980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highlight>
                  <a:srgbClr val="FFFF00"/>
                </a:highlight>
              </a:rPr>
              <a:t>Mélanie</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En</a:t>
            </a:r>
            <a:r>
              <a:rPr lang="en-US" baseline="0" dirty="0"/>
              <a:t> </a:t>
            </a:r>
            <a:r>
              <a:rPr lang="fr-CA" baseline="0" noProof="0" dirty="0"/>
              <a:t>périodes</a:t>
            </a:r>
            <a:r>
              <a:rPr lang="en-US" baseline="0" dirty="0"/>
              <a:t> de stress le </a:t>
            </a:r>
            <a:r>
              <a:rPr lang="fr-CA" baseline="0" noProof="0" dirty="0"/>
              <a:t>cerveau</a:t>
            </a:r>
            <a:r>
              <a:rPr lang="en-US" baseline="0" dirty="0"/>
              <a:t> </a:t>
            </a:r>
            <a:r>
              <a:rPr lang="fr-CA" baseline="0" noProof="0" dirty="0"/>
              <a:t>réduit les ressources </a:t>
            </a:r>
            <a:r>
              <a:rPr lang="en-US" baseline="0" dirty="0"/>
              <a:t>tells que les </a:t>
            </a:r>
            <a:r>
              <a:rPr lang="fr-FR" baseline="0" dirty="0"/>
              <a:t>fonctions immunitaires, les fonctions de récupération, les fonctions digestives, le raisonnement logique, la concentration et la mémoire.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En même temps le cerveau augmente la pression sanguine, la production d'hormones, le rythme cardiaque, le rythme respiratoire, la tension musculaire et le taux de transpiration qui en sorte explique et préparent la réaction de lutte, de fuite ou de figement</a:t>
            </a:r>
            <a:endParaRPr lang="en-US"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https://parlonssciences.ca/ressources-pedagogiques/documents-dinformation/le-stress-et-le-cerveau</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latin typeface="Arial" panose="020B0604020202020204" pitchFamily="34" charset="0"/>
                <a:cs typeface="Arial" panose="020B0604020202020204" pitchFamily="34" charset="0"/>
              </a:rPr>
              <a:t>En période de stress, le cerveau réduit les ressources qui sont normalement allouées aux systèmes qui ne sont pas requis lors d’une situation d’urgence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6</a:t>
            </a:fld>
            <a:endParaRPr lang="en-US"/>
          </a:p>
        </p:txBody>
      </p:sp>
    </p:spTree>
    <p:extLst>
      <p:ext uri="{BB962C8B-B14F-4D97-AF65-F5344CB8AC3E}">
        <p14:creationId xmlns:p14="http://schemas.microsoft.com/office/powerpoint/2010/main" val="2780225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C9EB95-B0B3-48AB-917D-E5E386E0913A}" type="slidenum">
              <a:rPr lang="en-US" smtClean="0"/>
              <a:pPr/>
              <a:t>7</a:t>
            </a:fld>
            <a:endParaRPr lang="en-US"/>
          </a:p>
        </p:txBody>
      </p:sp>
    </p:spTree>
    <p:extLst>
      <p:ext uri="{BB962C8B-B14F-4D97-AF65-F5344CB8AC3E}">
        <p14:creationId xmlns:p14="http://schemas.microsoft.com/office/powerpoint/2010/main" val="345012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fr-FR" sz="1100" dirty="0">
                <a:highlight>
                  <a:srgbClr val="FFFF00"/>
                </a:highlight>
              </a:rPr>
              <a:t>Mélanie</a:t>
            </a:r>
          </a:p>
          <a:p>
            <a:endParaRPr lang="fr-FR" sz="1100" dirty="0">
              <a:highlight>
                <a:srgbClr val="FFFF00"/>
              </a:highlight>
            </a:endParaRPr>
          </a:p>
          <a:p>
            <a:pPr marL="0" indent="0">
              <a:buFont typeface="Arial" panose="020B0604020202020204" pitchFamily="34" charset="0"/>
              <a:buNone/>
            </a:pPr>
            <a:r>
              <a:rPr lang="fr-FR" sz="1100" b="0" i="0" kern="1200" noProof="0" dirty="0">
                <a:solidFill>
                  <a:schemeClr val="tx1"/>
                </a:solidFill>
                <a:effectLst/>
                <a:latin typeface="+mn-lt"/>
                <a:ea typeface="+mn-ea"/>
                <a:cs typeface="+mn-cs"/>
              </a:rPr>
              <a:t>Le cerveau – </a:t>
            </a: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a:p>
            <a:pPr marL="0" indent="0">
              <a:buFont typeface="Arial" panose="020B0604020202020204" pitchFamily="34" charset="0"/>
              <a:buNone/>
            </a:pPr>
            <a:r>
              <a:rPr lang="fr-FR" sz="1100" b="0" i="0" kern="1200" noProof="0" dirty="0">
                <a:solidFill>
                  <a:schemeClr val="tx1"/>
                </a:solidFill>
                <a:effectLst/>
                <a:latin typeface="+mn-lt"/>
                <a:ea typeface="+mn-ea"/>
                <a:cs typeface="+mn-cs"/>
              </a:rPr>
              <a:t>La question qui se pose est </a:t>
            </a:r>
            <a:r>
              <a:rPr lang="fr-FR" sz="1100" b="1" i="0" kern="1200" noProof="0" dirty="0">
                <a:solidFill>
                  <a:schemeClr val="tx1"/>
                </a:solidFill>
                <a:effectLst/>
                <a:latin typeface="+mn-lt"/>
                <a:ea typeface="+mn-ea"/>
                <a:cs typeface="+mn-cs"/>
              </a:rPr>
              <a:t>Qu’est-ce qui vous est arrivé?</a:t>
            </a:r>
          </a:p>
          <a:p>
            <a:pPr marL="0" indent="0">
              <a:buFont typeface="Arial" panose="020B0604020202020204" pitchFamily="34" charset="0"/>
              <a:buNone/>
            </a:pPr>
            <a:endParaRPr lang="fr-FR" sz="1100" b="1"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dirty="0"/>
              <a:t>La complexité structurelle et fonctionnelle augmente au fur et en mesure que l’on monte des parties inférieures simplifiées donc du tronc cérébral au cortex.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dirty="0"/>
              <a:t>Comme vous voyez à l’écran, il y a 4 parties –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1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dirty="0"/>
              <a:t>La partie supérieure, c’est à dire </a:t>
            </a:r>
            <a:r>
              <a:rPr lang="fr-FR" sz="1100" b="1" dirty="0"/>
              <a:t>le cortex </a:t>
            </a:r>
            <a:r>
              <a:rPr lang="fr-FR" sz="1100" b="0" dirty="0"/>
              <a:t>– c’est lui qui </a:t>
            </a:r>
            <a:r>
              <a:rPr lang="fr-FR" sz="1100" dirty="0"/>
              <a:t>gère les fonctions les plus fondamentalement humaines, comme la parole et le langage, la capacité d’abstraction, la créativité, la capacité de penser au passé et d'envisager l’avenir, </a:t>
            </a:r>
            <a:r>
              <a:rPr lang="fr-FR" sz="1100" b="0" i="0" kern="1200" noProof="0" dirty="0">
                <a:solidFill>
                  <a:schemeClr val="tx1"/>
                </a:solidFill>
                <a:effectLst/>
                <a:latin typeface="+mn-lt"/>
                <a:ea typeface="+mn-ea"/>
                <a:cs typeface="+mn-cs"/>
              </a:rPr>
              <a:t>les valeurs, le temps et l’espoir</a:t>
            </a: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a:p>
            <a:pPr marL="0" indent="0">
              <a:buFont typeface="Arial" panose="020B0604020202020204" pitchFamily="34" charset="0"/>
              <a:buNone/>
            </a:pPr>
            <a:r>
              <a:rPr lang="fr-FR" sz="1100" b="1" i="0" kern="1200" noProof="0" dirty="0">
                <a:solidFill>
                  <a:schemeClr val="tx1"/>
                </a:solidFill>
                <a:effectLst/>
                <a:latin typeface="+mn-lt"/>
                <a:ea typeface="+mn-ea"/>
                <a:cs typeface="+mn-cs"/>
              </a:rPr>
              <a:t>Le cerveau limbique </a:t>
            </a:r>
            <a:r>
              <a:rPr lang="fr-FR" sz="1100" b="0" i="0" kern="1200" noProof="0" dirty="0">
                <a:solidFill>
                  <a:schemeClr val="tx1"/>
                </a:solidFill>
                <a:effectLst/>
                <a:latin typeface="+mn-lt"/>
                <a:ea typeface="+mn-ea"/>
                <a:cs typeface="+mn-cs"/>
              </a:rPr>
              <a:t>– lui se concentre sur les récompenses, la mémoire, les liens affectifs et les émotions</a:t>
            </a:r>
          </a:p>
          <a:p>
            <a:pPr marL="0" indent="0">
              <a:buFont typeface="Arial" panose="020B0604020202020204" pitchFamily="34" charset="0"/>
              <a:buNone/>
            </a:pPr>
            <a:endParaRPr lang="fr-FR" sz="1100" b="1" i="0" kern="1200" noProof="0" dirty="0">
              <a:solidFill>
                <a:schemeClr val="tx1"/>
              </a:solidFill>
              <a:effectLst/>
              <a:latin typeface="+mn-lt"/>
              <a:ea typeface="+mn-ea"/>
              <a:cs typeface="+mn-cs"/>
            </a:endParaRPr>
          </a:p>
          <a:p>
            <a:pPr marL="0" indent="0">
              <a:buFont typeface="Arial" panose="020B0604020202020204" pitchFamily="34" charset="0"/>
              <a:buNone/>
            </a:pPr>
            <a:r>
              <a:rPr lang="fr-FR" sz="1100" b="0" i="0" kern="1200" noProof="0" dirty="0">
                <a:solidFill>
                  <a:schemeClr val="tx1"/>
                </a:solidFill>
                <a:effectLst/>
                <a:latin typeface="+mn-lt"/>
                <a:ea typeface="+mn-ea"/>
                <a:cs typeface="+mn-cs"/>
              </a:rPr>
              <a:t>Tandis que le </a:t>
            </a:r>
            <a:r>
              <a:rPr lang="fr-FR" sz="1100" b="1" i="0" kern="1200" noProof="0" dirty="0">
                <a:solidFill>
                  <a:schemeClr val="tx1"/>
                </a:solidFill>
                <a:effectLst/>
                <a:latin typeface="+mn-lt"/>
                <a:ea typeface="+mn-ea"/>
                <a:cs typeface="+mn-cs"/>
              </a:rPr>
              <a:t>Diencéphale </a:t>
            </a:r>
            <a:r>
              <a:rPr lang="fr-FR" sz="1100" b="0" i="0" kern="1200" noProof="0" dirty="0">
                <a:solidFill>
                  <a:schemeClr val="tx1"/>
                </a:solidFill>
                <a:effectLst/>
                <a:latin typeface="+mn-lt"/>
                <a:ea typeface="+mn-ea"/>
                <a:cs typeface="+mn-cs"/>
              </a:rPr>
              <a:t>–porte sur l’excitation, le sommeil, l’appétit et le mouvement</a:t>
            </a: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a:p>
            <a:pPr marL="0" indent="0">
              <a:buFont typeface="Arial" panose="020B0604020202020204" pitchFamily="34" charset="0"/>
              <a:buNone/>
            </a:pPr>
            <a:r>
              <a:rPr lang="fr-FR" sz="1100" b="0" i="0" kern="1200" noProof="0" dirty="0">
                <a:solidFill>
                  <a:schemeClr val="tx1"/>
                </a:solidFill>
                <a:effectLst/>
                <a:latin typeface="+mn-lt"/>
                <a:ea typeface="+mn-ea"/>
                <a:cs typeface="+mn-cs"/>
              </a:rPr>
              <a:t>Et finalement le </a:t>
            </a:r>
            <a:r>
              <a:rPr lang="fr-FR" sz="1100" b="1" i="0" kern="1200" noProof="0" dirty="0">
                <a:solidFill>
                  <a:schemeClr val="tx1"/>
                </a:solidFill>
                <a:effectLst/>
                <a:latin typeface="+mn-lt"/>
                <a:ea typeface="+mn-ea"/>
                <a:cs typeface="+mn-cs"/>
              </a:rPr>
              <a:t>tronc cérébral </a:t>
            </a:r>
            <a:r>
              <a:rPr lang="fr-FR" sz="1100" b="0" i="0" kern="1200" noProof="0" dirty="0">
                <a:solidFill>
                  <a:schemeClr val="tx1"/>
                </a:solidFill>
                <a:effectLst/>
                <a:latin typeface="+mn-lt"/>
                <a:ea typeface="+mn-ea"/>
                <a:cs typeface="+mn-cs"/>
              </a:rPr>
              <a:t>– qui lui est le centre de la température, la respiration et le rythme cardiaque</a:t>
            </a: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100" b="0" i="0" kern="1200" noProof="0" dirty="0">
                <a:solidFill>
                  <a:schemeClr val="tx1"/>
                </a:solidFill>
                <a:effectLst/>
                <a:latin typeface="+mn-lt"/>
                <a:ea typeface="+mn-ea"/>
                <a:cs typeface="+mn-cs"/>
              </a:rPr>
              <a:t>Lorsque le corps entre dans une réaction de </a:t>
            </a:r>
            <a:r>
              <a:rPr lang="fr-FR" sz="1100" b="1" i="0" kern="1200" noProof="0" dirty="0">
                <a:solidFill>
                  <a:schemeClr val="tx1"/>
                </a:solidFill>
                <a:effectLst/>
                <a:latin typeface="+mn-lt"/>
                <a:ea typeface="+mn-ea"/>
                <a:cs typeface="+mn-cs"/>
              </a:rPr>
              <a:t>combat ou de fuite (le </a:t>
            </a:r>
            <a:r>
              <a:rPr lang="fr-FR" sz="1100" b="1" i="0" kern="1200" noProof="0" dirty="0" err="1">
                <a:solidFill>
                  <a:schemeClr val="tx1"/>
                </a:solidFill>
                <a:effectLst/>
                <a:latin typeface="+mn-lt"/>
                <a:ea typeface="+mn-ea"/>
                <a:cs typeface="+mn-cs"/>
              </a:rPr>
              <a:t>fight</a:t>
            </a:r>
            <a:r>
              <a:rPr lang="fr-FR" sz="1100" b="1" i="0" kern="1200" noProof="0" dirty="0">
                <a:solidFill>
                  <a:schemeClr val="tx1"/>
                </a:solidFill>
                <a:effectLst/>
                <a:latin typeface="+mn-lt"/>
                <a:ea typeface="+mn-ea"/>
                <a:cs typeface="+mn-cs"/>
              </a:rPr>
              <a:t> or flight) </a:t>
            </a:r>
            <a:r>
              <a:rPr lang="fr-FR" sz="1100" b="0" i="0" kern="1200" noProof="0" dirty="0">
                <a:solidFill>
                  <a:schemeClr val="tx1"/>
                </a:solidFill>
                <a:effectLst/>
                <a:latin typeface="+mn-lt"/>
                <a:ea typeface="+mn-ea"/>
                <a:cs typeface="+mn-cs"/>
              </a:rPr>
              <a:t>sa réaction est de se concentrer sur ses instincts de base, gérés par le tronc cérébral et axés sur la température, la respiration et les fonctions cardiaques qui sont nécessaire à répondre à la menace (qui est perçue ou réelle) et ignore les autres parties du cerveau.</a:t>
            </a: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a:p>
            <a:pPr marL="0" indent="0">
              <a:buFont typeface="Arial" panose="020B0604020202020204" pitchFamily="34" charset="0"/>
              <a:buNone/>
            </a:pPr>
            <a:r>
              <a:rPr lang="fr-CA" sz="1100" b="0" i="0" kern="1200" noProof="0" dirty="0">
                <a:solidFill>
                  <a:schemeClr val="tx1"/>
                </a:solidFill>
                <a:effectLst/>
                <a:latin typeface="+mn-lt"/>
                <a:ea typeface="+mn-ea"/>
                <a:cs typeface="+mn-cs"/>
              </a:rPr>
              <a:t>J’aimerais préciser ici que le programme actuel porte sur la pleine conscience et sur la manière d’être</a:t>
            </a:r>
            <a:r>
              <a:rPr lang="fr-CA" sz="1100" b="0" i="0" kern="1200" baseline="0" noProof="0" dirty="0">
                <a:solidFill>
                  <a:schemeClr val="tx1"/>
                </a:solidFill>
                <a:effectLst/>
                <a:latin typeface="+mn-lt"/>
                <a:ea typeface="+mn-ea"/>
                <a:cs typeface="+mn-cs"/>
              </a:rPr>
              <a:t> présent et d’accéder au cortex préfrontal.</a:t>
            </a:r>
          </a:p>
          <a:p>
            <a:pPr marL="0" indent="0">
              <a:buFont typeface="Arial" panose="020B0604020202020204" pitchFamily="34" charset="0"/>
              <a:buNone/>
            </a:pPr>
            <a:endParaRPr lang="fr-CA" sz="1100" b="0" i="0" kern="1200" baseline="0" noProof="0" dirty="0">
              <a:solidFill>
                <a:schemeClr val="tx1"/>
              </a:solidFill>
              <a:effectLst/>
              <a:latin typeface="+mn-lt"/>
              <a:ea typeface="+mn-ea"/>
              <a:cs typeface="+mn-cs"/>
            </a:endParaRPr>
          </a:p>
          <a:p>
            <a:pPr marL="0" indent="0">
              <a:buFont typeface="Arial" panose="020B0604020202020204" pitchFamily="34" charset="0"/>
              <a:buNone/>
            </a:pPr>
            <a:r>
              <a:rPr lang="fr-CA" sz="1100" b="0" i="0" kern="1200" baseline="0" noProof="0" dirty="0">
                <a:solidFill>
                  <a:schemeClr val="tx1"/>
                </a:solidFill>
                <a:effectLst/>
                <a:latin typeface="+mn-lt"/>
                <a:ea typeface="+mn-ea"/>
                <a:cs typeface="+mn-cs"/>
              </a:rPr>
              <a:t>Que ce programme n’est </a:t>
            </a:r>
            <a:r>
              <a:rPr lang="fr-CA" sz="1100" b="1" i="0" kern="1200" baseline="0" noProof="0" dirty="0">
                <a:solidFill>
                  <a:schemeClr val="tx1"/>
                </a:solidFill>
                <a:effectLst/>
                <a:latin typeface="+mn-lt"/>
                <a:ea typeface="+mn-ea"/>
                <a:cs typeface="+mn-cs"/>
              </a:rPr>
              <a:t>PAS</a:t>
            </a:r>
            <a:r>
              <a:rPr lang="fr-CA" sz="1100" b="0" i="0" kern="1200" baseline="0" noProof="0" dirty="0">
                <a:solidFill>
                  <a:schemeClr val="tx1"/>
                </a:solidFill>
                <a:effectLst/>
                <a:latin typeface="+mn-lt"/>
                <a:ea typeface="+mn-ea"/>
                <a:cs typeface="+mn-cs"/>
              </a:rPr>
              <a:t> axé sur les traumatismes et la guérison.  Si vous avez besoin d’appui à ce sujet, n’hésitez pas de faire appel à un spécialiste ou à contacter le programme d’aide aux employés</a:t>
            </a:r>
          </a:p>
          <a:p>
            <a:pPr marL="0" indent="0">
              <a:buFont typeface="Arial" panose="020B0604020202020204" pitchFamily="34" charset="0"/>
              <a:buNone/>
            </a:pPr>
            <a:endParaRPr lang="fr-CA" sz="1100" b="0" i="0" kern="1200" baseline="0" noProof="0" dirty="0">
              <a:solidFill>
                <a:schemeClr val="tx1"/>
              </a:solidFill>
              <a:effectLst/>
              <a:latin typeface="+mn-lt"/>
              <a:ea typeface="+mn-ea"/>
              <a:cs typeface="+mn-cs"/>
            </a:endParaRPr>
          </a:p>
          <a:p>
            <a:pPr algn="l"/>
            <a:r>
              <a:rPr lang="en-US" sz="1100" b="0" i="0" u="none" dirty="0" err="1">
                <a:effectLst/>
                <a:latin typeface="Roboto" panose="02000000000000000000" pitchFamily="2" charset="0"/>
              </a:rPr>
              <a:t>J’aimerais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aussi</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vous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rappeler</a:t>
            </a:r>
            <a:r>
              <a:rPr lang="en-US" sz="1100" b="0" i="0" u="none" dirty="0">
                <a:effectLst/>
                <a:latin typeface="Roboto" panose="02000000000000000000" pitchFamily="2" charset="0"/>
              </a:rPr>
              <a:t> que les PPT que </a:t>
            </a:r>
            <a:r>
              <a:rPr lang="en-US" sz="1100" b="0" i="0" u="none" dirty="0" err="1">
                <a:effectLst/>
                <a:latin typeface="Roboto" panose="02000000000000000000" pitchFamily="2" charset="0"/>
              </a:rPr>
              <a:t>nosu</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vous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présentons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vous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sont</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partagés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qu’elles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contiennent</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dans</a:t>
            </a:r>
            <a:r>
              <a:rPr lang="en-US" sz="1100" b="0" i="0" u="none" dirty="0">
                <a:effectLst/>
                <a:latin typeface="Roboto" panose="02000000000000000000" pitchFamily="2" charset="0"/>
              </a:rPr>
              <a:t> les notes des </a:t>
            </a:r>
            <a:r>
              <a:rPr lang="en-US" sz="1100" b="0" i="0" u="none" dirty="0" err="1">
                <a:effectLst/>
                <a:latin typeface="Roboto" panose="02000000000000000000" pitchFamily="2" charset="0"/>
              </a:rPr>
              <a:t>ressources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supplémentaires</a:t>
            </a:r>
            <a:r>
              <a:rPr lang="en-US" sz="1100" b="0" i="0" u="none" dirty="0">
                <a:effectLst/>
                <a:latin typeface="Roboto" panose="02000000000000000000" pitchFamily="2" charset="0"/>
              </a:rPr>
              <a:t> </a:t>
            </a:r>
            <a:r>
              <a:rPr lang="en-US" sz="1100" b="0" i="0" u="none" dirty="0" err="1">
                <a:effectLst/>
                <a:latin typeface="Roboto" panose="02000000000000000000" pitchFamily="2" charset="0"/>
              </a:rPr>
              <a:t>comme</a:t>
            </a:r>
            <a:r>
              <a:rPr lang="en-US" sz="1100" b="0" i="0" u="none" dirty="0">
                <a:effectLst/>
                <a:latin typeface="Roboto" panose="02000000000000000000" pitchFamily="2" charset="0"/>
              </a:rPr>
              <a:t> des liens </a:t>
            </a:r>
            <a:r>
              <a:rPr lang="en-US" sz="1100" b="0" i="0" u="none" dirty="0" err="1">
                <a:effectLst/>
                <a:latin typeface="Roboto" panose="02000000000000000000" pitchFamily="2" charset="0"/>
              </a:rPr>
              <a:t>vers</a:t>
            </a:r>
            <a:r>
              <a:rPr lang="en-US" sz="1100" b="0" i="0" u="none" dirty="0">
                <a:effectLst/>
                <a:latin typeface="Roboto" panose="02000000000000000000" pitchFamily="2" charset="0"/>
              </a:rPr>
              <a:t> des lectures </a:t>
            </a:r>
            <a:r>
              <a:rPr lang="en-US" sz="1100" b="0" i="0" u="none" dirty="0" err="1">
                <a:effectLst/>
                <a:latin typeface="Roboto" panose="02000000000000000000" pitchFamily="2" charset="0"/>
              </a:rPr>
              <a:t>ou</a:t>
            </a:r>
            <a:r>
              <a:rPr lang="en-US" sz="1100" b="0" i="0" u="none" dirty="0">
                <a:effectLst/>
                <a:latin typeface="Roboto" panose="02000000000000000000" pitchFamily="2" charset="0"/>
              </a:rPr>
              <a:t> des </a:t>
            </a:r>
            <a:r>
              <a:rPr lang="en-US" sz="1100" b="0" i="0" u="none" dirty="0" err="1">
                <a:effectLst/>
                <a:latin typeface="Roboto" panose="02000000000000000000" pitchFamily="2" charset="0"/>
              </a:rPr>
              <a:t>vidéos</a:t>
            </a:r>
            <a:r>
              <a:rPr lang="en-US" sz="1100" b="0" i="0" u="none" dirty="0">
                <a:effectLst/>
                <a:latin typeface="Roboto" panose="02000000000000000000" pitchFamily="2" charset="0"/>
              </a:rPr>
              <a:t>.</a:t>
            </a:r>
          </a:p>
          <a:p>
            <a:pPr algn="l"/>
            <a:endParaRPr lang="en-US" sz="1100" b="0" i="0" u="none" dirty="0">
              <a:effectLst/>
              <a:latin typeface="Roboto" panose="02000000000000000000" pitchFamily="2" charset="0"/>
            </a:endParaRPr>
          </a:p>
          <a:p>
            <a:pPr marL="0" indent="0">
              <a:buFont typeface="Arial" panose="020B0604020202020204" pitchFamily="34" charset="0"/>
              <a:buNone/>
            </a:pPr>
            <a:endParaRPr lang="fr-CA" sz="1100" b="0" i="0" kern="1200" baseline="0" noProof="0" dirty="0">
              <a:solidFill>
                <a:schemeClr val="tx1"/>
              </a:solidFill>
              <a:effectLst/>
              <a:latin typeface="+mn-lt"/>
              <a:ea typeface="+mn-ea"/>
              <a:cs typeface="+mn-cs"/>
            </a:endParaRPr>
          </a:p>
          <a:p>
            <a:pPr marL="0" indent="0">
              <a:buFont typeface="Arial" panose="020B0604020202020204" pitchFamily="34" charset="0"/>
              <a:buNone/>
            </a:pPr>
            <a:r>
              <a:rPr lang="fr-CA" sz="1100" b="0" i="0" kern="1200" baseline="0" noProof="0" dirty="0">
                <a:solidFill>
                  <a:schemeClr val="tx1"/>
                </a:solidFill>
                <a:effectLst/>
                <a:latin typeface="+mn-lt"/>
                <a:ea typeface="+mn-ea"/>
                <a:cs typeface="+mn-cs"/>
              </a:rPr>
              <a:t>Des références…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i="0" dirty="0"/>
              <a:t>Que vous est-il arrivé? : Comprendre les traumatismes du passé pour reconstruire nos vies -</a:t>
            </a:r>
            <a:r>
              <a:rPr lang="en-US" sz="1100" dirty="0">
                <a:hlinkClick r:id="rId3"/>
              </a:rPr>
              <a:t>https://www.amazon.ca/Que-</a:t>
            </a:r>
            <a:r>
              <a:rPr lang="en-US" sz="1100" dirty="0" err="1">
                <a:hlinkClick r:id="rId3"/>
              </a:rPr>
              <a:t>vous</a:t>
            </a:r>
            <a:r>
              <a:rPr lang="en-US" sz="1100" dirty="0">
                <a:hlinkClick r:id="rId3"/>
              </a:rPr>
              <a:t>-</a:t>
            </a:r>
            <a:r>
              <a:rPr lang="en-US" sz="1100" dirty="0" err="1">
                <a:hlinkClick r:id="rId3"/>
              </a:rPr>
              <a:t>est-arrivé-traumatismes</a:t>
            </a:r>
            <a:r>
              <a:rPr lang="en-US" sz="1100" dirty="0">
                <a:hlinkClick r:id="rId3"/>
              </a:rPr>
              <a:t>/</a:t>
            </a:r>
            <a:r>
              <a:rPr lang="en-US" sz="1100" dirty="0" err="1">
                <a:hlinkClick r:id="rId3"/>
              </a:rPr>
              <a:t>dp</a:t>
            </a:r>
            <a:r>
              <a:rPr lang="en-US" sz="1100" dirty="0">
                <a:hlinkClick r:id="rId3"/>
              </a:rPr>
              <a:t>/2749947375/</a:t>
            </a:r>
            <a:r>
              <a:rPr lang="en-US" sz="1100" dirty="0"/>
              <a:t> </a:t>
            </a:r>
          </a:p>
          <a:p>
            <a:endParaRPr lang="fr-FR" sz="1100" i="0" dirty="0"/>
          </a:p>
          <a:p>
            <a:pPr algn="l"/>
            <a:r>
              <a:rPr lang="fr-FR" sz="1100" b="0" i="0" dirty="0">
                <a:effectLst/>
                <a:latin typeface="Roboto" panose="02000000000000000000" pitchFamily="2" charset="0"/>
              </a:rPr>
              <a:t>Boris </a:t>
            </a:r>
            <a:r>
              <a:rPr lang="fr-FR" sz="1100" b="0" i="0" dirty="0" err="1">
                <a:effectLst/>
                <a:latin typeface="Roboto" panose="02000000000000000000" pitchFamily="2" charset="0"/>
              </a:rPr>
              <a:t>Cyrulnik</a:t>
            </a:r>
            <a:r>
              <a:rPr lang="fr-FR" sz="1100" b="0" i="0" dirty="0">
                <a:effectLst/>
                <a:latin typeface="Roboto" panose="02000000000000000000" pitchFamily="2" charset="0"/>
              </a:rPr>
              <a:t> - La mémoire traumatique - </a:t>
            </a:r>
            <a:r>
              <a:rPr lang="en-US" sz="1100" b="0" i="0" u="sng" dirty="0">
                <a:hlinkClick r:id="rId4"/>
              </a:rPr>
              <a:t>https://www.youtube.com/watch?v=rd13inJYbQk</a:t>
            </a:r>
            <a:endParaRPr lang="en-US" sz="1100" b="0" i="0" u="sng" dirty="0"/>
          </a:p>
          <a:p>
            <a:pPr algn="l"/>
            <a:endParaRPr lang="en-US" sz="1100" b="0" i="0" u="sng" dirty="0">
              <a:effectLst/>
              <a:latin typeface="Roboto" panose="02000000000000000000" pitchFamily="2" charset="0"/>
            </a:endParaRPr>
          </a:p>
          <a:p>
            <a:pPr marL="0" indent="0">
              <a:buFont typeface="Arial" panose="020B0604020202020204" pitchFamily="34" charset="0"/>
              <a:buNone/>
            </a:pPr>
            <a:endParaRPr lang="fr-FR" sz="1100" b="0" i="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6C9EB95-B0B3-48AB-917D-E5E386E0913A}" type="slidenum">
              <a:rPr lang="en-US" smtClean="0"/>
              <a:pPr/>
              <a:t>8</a:t>
            </a:fld>
            <a:endParaRPr lang="en-US"/>
          </a:p>
        </p:txBody>
      </p:sp>
    </p:spTree>
    <p:extLst>
      <p:ext uri="{BB962C8B-B14F-4D97-AF65-F5344CB8AC3E}">
        <p14:creationId xmlns:p14="http://schemas.microsoft.com/office/powerpoint/2010/main" val="1636575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fr-FR" sz="1200" dirty="0">
                <a:highlight>
                  <a:srgbClr val="FFFF00"/>
                </a:highlight>
              </a:rPr>
              <a:t>Mélanie</a:t>
            </a:r>
          </a:p>
          <a:p>
            <a:endParaRPr lang="fr-FR" dirty="0"/>
          </a:p>
          <a:p>
            <a:r>
              <a:rPr lang="fr-FR" dirty="0"/>
              <a:t>Dans cette animation, nous allons explorer ce qui se passe dans le cerveau.</a:t>
            </a:r>
          </a:p>
          <a:p>
            <a:r>
              <a:rPr lang="fr-FR" dirty="0"/>
              <a:t>(cliquez) - Vous avez cette image, représentant un individu</a:t>
            </a:r>
          </a:p>
          <a:p>
            <a:r>
              <a:rPr lang="fr-FR" dirty="0"/>
              <a:t>(cliquez) - En gris, on a la représentation du cerveau</a:t>
            </a:r>
          </a:p>
          <a:p>
            <a:r>
              <a:rPr lang="fr-FR" dirty="0"/>
              <a:t>(cliquez) - Comme mentionné dans la diapositive précédente, les différentes fonctions du cerveau, entre autres, sont la prise de décision, les émotions, le langage, etc.</a:t>
            </a:r>
          </a:p>
          <a:p>
            <a:r>
              <a:rPr lang="fr-FR" dirty="0"/>
              <a:t>(cliquez) - et en orange nous avons l'amygdale</a:t>
            </a:r>
          </a:p>
          <a:p>
            <a:r>
              <a:rPr lang="fr-FR" dirty="0"/>
              <a:t>(cliquez) - Ce qui s'est passé avec le temps, c'est que nous avons transformé les dangers naturels en stimulants quotidiens</a:t>
            </a:r>
          </a:p>
          <a:p>
            <a:r>
              <a:rPr lang="fr-FR" dirty="0"/>
              <a:t>(cliquez) - et avec toutes les interruptions liées au travail, les questions liées à la famille, les rappels par e-mail, les médias sociaux, etc., tous créent une stimulation excessive de l'amygdale</a:t>
            </a:r>
          </a:p>
          <a:p>
            <a:r>
              <a:rPr lang="fr-FR" dirty="0"/>
              <a:t>Il existe des études qui prouvent que l'amygdale grossit et que la matière grise rétrécit.</a:t>
            </a:r>
          </a:p>
          <a:p>
            <a:r>
              <a:rPr lang="fr-FR" dirty="0"/>
              <a:t>(cliquez) – que se passe-t-il avec la pratique de la pleine conscience</a:t>
            </a:r>
          </a:p>
          <a:p>
            <a:r>
              <a:rPr lang="fr-FR" dirty="0"/>
              <a:t>(cliquez) – est que nous pouvons inverser ces effets et faire rétrécir l'amygdale et faire grossir la matière grise</a:t>
            </a:r>
          </a:p>
          <a:p>
            <a:r>
              <a:rPr lang="fr-FR" dirty="0"/>
              <a:t>Semblable aux muscles de notre corps, avec une pratique de la pleine conscience, nous pouvons renforcer notre cerveau</a:t>
            </a:r>
          </a:p>
          <a:p>
            <a:endParaRPr lang="fr-FR" dirty="0"/>
          </a:p>
          <a:p>
            <a:r>
              <a:rPr lang="fr-FR" dirty="0"/>
              <a:t>(jouer la vidéo : </a:t>
            </a:r>
            <a:r>
              <a:rPr lang="en-CA" sz="1200" dirty="0">
                <a:latin typeface="Times New Roman" panose="02020603050405020304" pitchFamily="18" charset="0"/>
                <a:ea typeface="Calibri" panose="020F0502020204030204" pitchFamily="34" charset="0"/>
              </a:rPr>
              <a:t>https://www.youtube.com/watch?v=qM56FRfZrl8</a:t>
            </a:r>
            <a:r>
              <a:rPr lang="fr-FR" dirty="0"/>
              <a:t>)</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baseline="0" dirty="0" err="1">
                <a:latin typeface="Times New Roman" panose="02020603050405020304" pitchFamily="18" charset="0"/>
              </a:rPr>
              <a:t>Plasticité</a:t>
            </a:r>
            <a:r>
              <a:rPr lang="en-CA" sz="1200" b="0" i="0" baseline="0" dirty="0">
                <a:latin typeface="Times New Roman" panose="02020603050405020304" pitchFamily="18" charset="0"/>
              </a:rPr>
              <a:t> cerebral - </a:t>
            </a:r>
            <a:r>
              <a:rPr lang="en-CA" sz="1200" u="sng" dirty="0">
                <a:solidFill>
                  <a:srgbClr val="0000FF"/>
                </a:solidFill>
                <a:latin typeface="Times New Roman" panose="02020603050405020304" pitchFamily="18" charset="0"/>
                <a:ea typeface="Calibri" panose="020F0502020204030204" pitchFamily="34" charset="0"/>
                <a:hlinkClick r:id="rId3"/>
              </a:rPr>
              <a:t>https://www.youtube.com/watch?v=7x4am1tC7oo</a:t>
            </a:r>
            <a:endParaRPr lang="en-US" b="0" i="0" baseline="0" dirty="0"/>
          </a:p>
          <a:p>
            <a:endParaRPr lang="fr-FR" dirty="0"/>
          </a:p>
          <a:p>
            <a:endParaRPr lang="fr-FR" dirty="0"/>
          </a:p>
          <a:p>
            <a:r>
              <a:rPr lang="en-CA" dirty="0"/>
              <a:t>Des </a:t>
            </a:r>
            <a:r>
              <a:rPr lang="en-CA" dirty="0" err="1"/>
              <a:t>ressourcess</a:t>
            </a:r>
            <a:r>
              <a:rPr lang="en-CA" dirty="0"/>
              <a:t>…</a:t>
            </a:r>
          </a:p>
          <a:p>
            <a:pPr marL="171450" indent="-171450">
              <a:buFont typeface="Arial" panose="020B0604020202020204" pitchFamily="34" charset="0"/>
              <a:buChar char="•"/>
            </a:pPr>
            <a:r>
              <a:rPr lang="en-CA" dirty="0"/>
              <a:t>https://gcconnex.gc.ca/blog/view/93957388/neuroplasticity-your-survival-superpower-neuroplasticite-votre-superpuissance-de-survie?language=fr</a:t>
            </a:r>
          </a:p>
          <a:p>
            <a:pPr marL="171450" indent="-171450">
              <a:buFont typeface="Arial" panose="020B0604020202020204" pitchFamily="34" charset="0"/>
              <a:buChar char="•"/>
            </a:pPr>
            <a:r>
              <a:rPr lang="en-CA" sz="1200" dirty="0" err="1">
                <a:effectLst/>
                <a:latin typeface="Times New Roman" panose="02020603050405020304" pitchFamily="18" charset="0"/>
                <a:ea typeface="Calibri" panose="020F0502020204030204" pitchFamily="34" charset="0"/>
              </a:rPr>
              <a:t>Visionnez</a:t>
            </a:r>
            <a:r>
              <a:rPr lang="en-CA" sz="1200" dirty="0">
                <a:effectLst/>
                <a:latin typeface="Times New Roman" panose="02020603050405020304" pitchFamily="18" charset="0"/>
                <a:ea typeface="Calibri" panose="020F0502020204030204" pitchFamily="34" charset="0"/>
              </a:rPr>
              <a:t> </a:t>
            </a:r>
            <a:r>
              <a:rPr lang="en-CA" sz="1200" dirty="0" err="1">
                <a:effectLst/>
                <a:latin typeface="Times New Roman" panose="02020603050405020304" pitchFamily="18" charset="0"/>
                <a:ea typeface="Calibri" panose="020F0502020204030204" pitchFamily="34" charset="0"/>
              </a:rPr>
              <a:t>cette</a:t>
            </a:r>
            <a:r>
              <a:rPr lang="en-CA" sz="1200" dirty="0">
                <a:effectLst/>
                <a:latin typeface="Times New Roman" panose="02020603050405020304" pitchFamily="18" charset="0"/>
                <a:ea typeface="Calibri" panose="020F0502020204030204" pitchFamily="34" charset="0"/>
              </a:rPr>
              <a:t> </a:t>
            </a:r>
            <a:r>
              <a:rPr lang="en-CA" sz="1200" dirty="0" err="1">
                <a:effectLst/>
                <a:latin typeface="Times New Roman" panose="02020603050405020304" pitchFamily="18" charset="0"/>
                <a:ea typeface="Calibri" panose="020F0502020204030204" pitchFamily="34" charset="0"/>
              </a:rPr>
              <a:t>vidéo</a:t>
            </a:r>
            <a:r>
              <a:rPr lang="en-CA" sz="1200" dirty="0">
                <a:effectLst/>
                <a:latin typeface="Times New Roman" panose="02020603050405020304" pitchFamily="18" charset="0"/>
                <a:ea typeface="Calibri" panose="020F0502020204030204" pitchFamily="34" charset="0"/>
              </a:rPr>
              <a:t> à la </a:t>
            </a:r>
            <a:r>
              <a:rPr lang="en-CA" sz="1200" dirty="0" err="1">
                <a:effectLst/>
                <a:latin typeface="Times New Roman" panose="02020603050405020304" pitchFamily="18" charset="0"/>
                <a:ea typeface="Calibri" panose="020F0502020204030204" pitchFamily="34" charset="0"/>
              </a:rPr>
              <a:t>maison</a:t>
            </a:r>
            <a:r>
              <a:rPr lang="en-CA" sz="1200" dirty="0">
                <a:effectLst/>
                <a:latin typeface="Times New Roman" panose="02020603050405020304" pitchFamily="18" charset="0"/>
                <a:ea typeface="Calibri" panose="020F0502020204030204" pitchFamily="34" charset="0"/>
              </a:rPr>
              <a:t> (</a:t>
            </a:r>
            <a:r>
              <a:rPr lang="en-CA" sz="1200" dirty="0">
                <a:latin typeface="Times New Roman" panose="02020603050405020304" pitchFamily="18" charset="0"/>
                <a:ea typeface="Calibri" panose="020F0502020204030204" pitchFamily="34" charset="0"/>
              </a:rPr>
              <a:t>15</a:t>
            </a:r>
            <a:r>
              <a:rPr lang="en-CA" sz="1200" dirty="0">
                <a:effectLst/>
                <a:latin typeface="Times New Roman" panose="02020603050405020304" pitchFamily="18" charset="0"/>
                <a:ea typeface="Calibri" panose="020F0502020204030204" pitchFamily="34" charset="0"/>
              </a:rPr>
              <a:t> mins): </a:t>
            </a:r>
            <a:r>
              <a:rPr lang="en-CA" sz="1200" u="sng" dirty="0">
                <a:solidFill>
                  <a:srgbClr val="0000FF"/>
                </a:solidFill>
                <a:latin typeface="Times New Roman" panose="02020603050405020304" pitchFamily="18" charset="0"/>
                <a:ea typeface="Calibri" panose="020F0502020204030204" pitchFamily="34" charset="0"/>
                <a:hlinkClick r:id="rId3"/>
              </a:rPr>
              <a:t>https://www.youtube.com/watch?v=7x4am1tC7oo</a:t>
            </a:r>
            <a:endParaRPr lang="en-CA" sz="1200" u="sng" dirty="0">
              <a:solidFill>
                <a:srgbClr val="0000FF"/>
              </a:solidFill>
              <a:latin typeface="Times New Roman" panose="02020603050405020304" pitchFamily="18" charset="0"/>
              <a:ea typeface="Calibri" panose="020F0502020204030204" pitchFamily="34" charset="0"/>
            </a:endParaRPr>
          </a:p>
          <a:p>
            <a:pPr marL="171450" indent="-171450">
              <a:buFont typeface="Arial" panose="020B0604020202020204" pitchFamily="34" charset="0"/>
              <a:buChar char="•"/>
            </a:pPr>
            <a:r>
              <a:rPr lang="en-CA" sz="1200" dirty="0" err="1">
                <a:latin typeface="Times New Roman" panose="02020603050405020304" pitchFamily="18" charset="0"/>
                <a:ea typeface="Calibri" panose="020F0502020204030204" pitchFamily="34" charset="0"/>
              </a:rPr>
              <a:t>ou</a:t>
            </a:r>
            <a:r>
              <a:rPr lang="en-CA" sz="1200" dirty="0">
                <a:latin typeface="Times New Roman" panose="02020603050405020304" pitchFamily="18" charset="0"/>
                <a:ea typeface="Calibri" panose="020F0502020204030204" pitchFamily="34" charset="0"/>
              </a:rPr>
              <a:t> </a:t>
            </a:r>
            <a:r>
              <a:rPr lang="en-CA" sz="1200" dirty="0" err="1">
                <a:latin typeface="Times New Roman" panose="02020603050405020304" pitchFamily="18" charset="0"/>
                <a:ea typeface="Calibri" panose="020F0502020204030204" pitchFamily="34" charset="0"/>
              </a:rPr>
              <a:t>cette</a:t>
            </a:r>
            <a:r>
              <a:rPr lang="en-CA" sz="1200" dirty="0">
                <a:latin typeface="Times New Roman" panose="02020603050405020304" pitchFamily="18" charset="0"/>
                <a:ea typeface="Calibri" panose="020F0502020204030204" pitchFamily="34" charset="0"/>
              </a:rPr>
              <a:t> </a:t>
            </a:r>
            <a:r>
              <a:rPr lang="en-CA" sz="1200" dirty="0" err="1">
                <a:latin typeface="Times New Roman" panose="02020603050405020304" pitchFamily="18" charset="0"/>
                <a:ea typeface="Calibri" panose="020F0502020204030204" pitchFamily="34" charset="0"/>
              </a:rPr>
              <a:t>vidéo</a:t>
            </a:r>
            <a:r>
              <a:rPr lang="en-CA" sz="1200" dirty="0">
                <a:latin typeface="Times New Roman" panose="02020603050405020304" pitchFamily="18" charset="0"/>
                <a:ea typeface="Calibri" panose="020F0502020204030204" pitchFamily="34" charset="0"/>
              </a:rPr>
              <a:t> (2 mins) : </a:t>
            </a:r>
            <a:r>
              <a:rPr lang="en-CA" sz="1200" dirty="0">
                <a:latin typeface="Times New Roman" panose="02020603050405020304" pitchFamily="18" charset="0"/>
                <a:ea typeface="Calibri" panose="020F0502020204030204" pitchFamily="34" charset="0"/>
                <a:hlinkClick r:id="rId4"/>
              </a:rPr>
              <a:t>https://www.youtube.com/watch?v=PDFWBMOF5yo</a:t>
            </a:r>
            <a:r>
              <a:rPr lang="en-CA" sz="1200" dirty="0">
                <a:latin typeface="Times New Roman" panose="02020603050405020304" pitchFamily="18" charset="0"/>
                <a:ea typeface="Calibri" panose="020F0502020204030204" pitchFamily="34" charset="0"/>
              </a:rPr>
              <a:t> </a:t>
            </a:r>
          </a:p>
          <a:p>
            <a:pPr marL="171450" indent="-171450">
              <a:buFont typeface="Arial" panose="020B0604020202020204" pitchFamily="34" charset="0"/>
              <a:buChar char="•"/>
            </a:pPr>
            <a:r>
              <a:rPr lang="en-CA" sz="1200" dirty="0">
                <a:latin typeface="Times New Roman" panose="02020603050405020304" pitchFamily="18" charset="0"/>
                <a:ea typeface="Calibri" panose="020F0502020204030204" pitchFamily="34" charset="0"/>
              </a:rPr>
              <a:t>https://fr.wikipedia.org/wiki/Amygdale_(cerveau)</a:t>
            </a:r>
          </a:p>
          <a:p>
            <a:pPr marL="171450" indent="-171450">
              <a:buFont typeface="Arial" panose="020B0604020202020204" pitchFamily="34" charset="0"/>
              <a:buChar char="•"/>
            </a:pPr>
            <a:r>
              <a:rPr lang="en-CA" sz="1200" dirty="0">
                <a:latin typeface="Times New Roman" panose="02020603050405020304" pitchFamily="18" charset="0"/>
                <a:ea typeface="Calibri" panose="020F0502020204030204" pitchFamily="34" charset="0"/>
              </a:rPr>
              <a:t>https://fr.wikipedia.org/wiki/Syst%C3%A8me_limbique</a:t>
            </a:r>
          </a:p>
          <a:p>
            <a:endParaRPr lang="fr-CA" dirty="0"/>
          </a:p>
        </p:txBody>
      </p:sp>
      <p:sp>
        <p:nvSpPr>
          <p:cNvPr id="4" name="Slide Number Placeholder 3"/>
          <p:cNvSpPr>
            <a:spLocks noGrp="1"/>
          </p:cNvSpPr>
          <p:nvPr>
            <p:ph type="sldNum" sz="quarter" idx="10"/>
          </p:nvPr>
        </p:nvSpPr>
        <p:spPr/>
        <p:txBody>
          <a:bodyPr/>
          <a:lstStyle/>
          <a:p>
            <a:fld id="{C6C9EB95-B0B3-48AB-917D-E5E386E0913A}" type="slidenum">
              <a:rPr lang="en-US" smtClean="0"/>
              <a:pPr/>
              <a:t>9</a:t>
            </a:fld>
            <a:endParaRPr lang="en-US"/>
          </a:p>
        </p:txBody>
      </p:sp>
    </p:spTree>
    <p:extLst>
      <p:ext uri="{BB962C8B-B14F-4D97-AF65-F5344CB8AC3E}">
        <p14:creationId xmlns:p14="http://schemas.microsoft.com/office/powerpoint/2010/main" val="1424034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3EC39F1-8226-1EB5-C368-51087B5599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83044" y="1315144"/>
            <a:ext cx="6777912" cy="12230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99DFDEA-315D-6134-EC59-36DA2C92E299}"/>
              </a:ext>
            </a:extLst>
          </p:cNvPr>
          <p:cNvSpPr/>
          <p:nvPr userDrawn="1"/>
        </p:nvSpPr>
        <p:spPr>
          <a:xfrm>
            <a:off x="6588224" y="55469"/>
            <a:ext cx="2555776" cy="27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DCBE1FE-01B5-B759-6458-64DDA4D0BF27}"/>
              </a:ext>
            </a:extLst>
          </p:cNvPr>
          <p:cNvSpPr>
            <a:spLocks noGrp="1"/>
          </p:cNvSpPr>
          <p:nvPr>
            <p:ph type="ctrTitle"/>
          </p:nvPr>
        </p:nvSpPr>
        <p:spPr>
          <a:xfrm>
            <a:off x="685800" y="2971800"/>
            <a:ext cx="7772400" cy="1470025"/>
          </a:xfrm>
        </p:spPr>
        <p:txBody>
          <a:bodyPr/>
          <a:lstStyle/>
          <a:p>
            <a:r>
              <a:rPr lang="en-US"/>
              <a:t>Click to edit Master title style</a:t>
            </a:r>
            <a:endParaRPr lang="en-CA"/>
          </a:p>
        </p:txBody>
      </p:sp>
      <p:sp>
        <p:nvSpPr>
          <p:cNvPr id="9" name="Subtitle 2">
            <a:extLst>
              <a:ext uri="{FF2B5EF4-FFF2-40B4-BE49-F238E27FC236}">
                <a16:creationId xmlns:a16="http://schemas.microsoft.com/office/drawing/2014/main" id="{3437AF88-11E0-E29F-0C09-98CADB8A2E1E}"/>
              </a:ext>
            </a:extLst>
          </p:cNvPr>
          <p:cNvSpPr>
            <a:spLocks noGrp="1"/>
          </p:cNvSpPr>
          <p:nvPr>
            <p:ph type="subTitle" idx="1"/>
          </p:nvPr>
        </p:nvSpPr>
        <p:spPr>
          <a:xfrm>
            <a:off x="1371600" y="4737033"/>
            <a:ext cx="6400800" cy="136973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10" name="Footer Placeholder 4">
            <a:extLst>
              <a:ext uri="{FF2B5EF4-FFF2-40B4-BE49-F238E27FC236}">
                <a16:creationId xmlns:a16="http://schemas.microsoft.com/office/drawing/2014/main" id="{13356FCE-15C8-D958-7FBD-A9DE7310AEB8}"/>
              </a:ext>
            </a:extLst>
          </p:cNvPr>
          <p:cNvSpPr>
            <a:spLocks noGrp="1"/>
          </p:cNvSpPr>
          <p:nvPr>
            <p:ph type="ftr" sz="quarter" idx="11"/>
          </p:nvPr>
        </p:nvSpPr>
        <p:spPr>
          <a:xfrm>
            <a:off x="3124200" y="6356350"/>
            <a:ext cx="2895600" cy="365125"/>
          </a:xfrm>
        </p:spPr>
        <p:txBody>
          <a:bodyPr/>
          <a:lstStyle/>
          <a:p>
            <a:endParaRPr lang="en-CA"/>
          </a:p>
        </p:txBody>
      </p:sp>
      <p:pic>
        <p:nvPicPr>
          <p:cNvPr id="12" name="Picture 6" descr="govt-of-canada-logo – IISD Experimental Lakes Area">
            <a:extLst>
              <a:ext uri="{FF2B5EF4-FFF2-40B4-BE49-F238E27FC236}">
                <a16:creationId xmlns:a16="http://schemas.microsoft.com/office/drawing/2014/main" id="{AE3D670D-362E-EAFD-84E9-4D930C40141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5399" y="112494"/>
            <a:ext cx="2987824" cy="3293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ederal - Data and Statistics: Canada - Research Guides at University ...">
            <a:extLst>
              <a:ext uri="{FF2B5EF4-FFF2-40B4-BE49-F238E27FC236}">
                <a16:creationId xmlns:a16="http://schemas.microsoft.com/office/drawing/2014/main" id="{FF7EE02D-F221-860B-BEA3-FCE8894615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581729" y="71296"/>
            <a:ext cx="1375792" cy="327467"/>
          </a:xfrm>
          <a:prstGeom prst="rect">
            <a:avLst/>
          </a:prstGeom>
          <a:noFill/>
          <a:extLst>
            <a:ext uri="{909E8E84-426E-40DD-AFC4-6F175D3DCCD1}">
              <a14:hiddenFill xmlns:a14="http://schemas.microsoft.com/office/drawing/2010/main">
                <a:solidFill>
                  <a:srgbClr val="FFFFFF"/>
                </a:solidFill>
              </a14:hiddenFill>
            </a:ext>
          </a:extLst>
        </p:spPr>
      </p:pic>
      <p:sp>
        <p:nvSpPr>
          <p:cNvPr id="14" name="Date Placeholder 3">
            <a:extLst>
              <a:ext uri="{FF2B5EF4-FFF2-40B4-BE49-F238E27FC236}">
                <a16:creationId xmlns:a16="http://schemas.microsoft.com/office/drawing/2014/main" id="{E3849F87-B894-E0C7-DC83-0738BB73E84F}"/>
              </a:ext>
            </a:extLst>
          </p:cNvPr>
          <p:cNvSpPr>
            <a:spLocks noGrp="1"/>
          </p:cNvSpPr>
          <p:nvPr>
            <p:ph type="dt" sz="half" idx="10"/>
          </p:nvPr>
        </p:nvSpPr>
        <p:spPr>
          <a:xfrm>
            <a:off x="685800" y="6356350"/>
            <a:ext cx="1905000" cy="365125"/>
          </a:xfrm>
        </p:spPr>
        <p:txBody>
          <a:bodyPr/>
          <a:lstStyle/>
          <a:p>
            <a:fld id="{7E62ADF1-26B7-4236-810D-3BE94D1543A2}" type="datetime1">
              <a:rPr lang="en-CA" smtClean="0"/>
              <a:pPr/>
              <a:t>2025-10-16</a:t>
            </a:fld>
            <a:endParaRPr lang="en-CA"/>
          </a:p>
        </p:txBody>
      </p:sp>
      <p:sp>
        <p:nvSpPr>
          <p:cNvPr id="15" name="Rectangle 14">
            <a:extLst>
              <a:ext uri="{FF2B5EF4-FFF2-40B4-BE49-F238E27FC236}">
                <a16:creationId xmlns:a16="http://schemas.microsoft.com/office/drawing/2014/main" id="{A030DBC6-41D9-A2DA-2234-79B31385035A}"/>
              </a:ext>
            </a:extLst>
          </p:cNvPr>
          <p:cNvSpPr/>
          <p:nvPr userDrawn="1"/>
        </p:nvSpPr>
        <p:spPr>
          <a:xfrm>
            <a:off x="35024" y="6165304"/>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76D40F8-81D3-876B-04CD-A6300F712C17}"/>
              </a:ext>
            </a:extLst>
          </p:cNvPr>
          <p:cNvSpPr/>
          <p:nvPr userDrawn="1"/>
        </p:nvSpPr>
        <p:spPr>
          <a:xfrm>
            <a:off x="8291210" y="6146460"/>
            <a:ext cx="650776" cy="640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8243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21FE31-11E8-4F47-A2E8-B6F31F0A43B3}" type="datetime1">
              <a:rPr lang="en-CA" smtClean="0"/>
              <a:pPr/>
              <a:t>2025-10-16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7818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FBC9CEC-BF8A-4951-913D-9E334DCEB460}" type="datetime1">
              <a:rPr lang="en-CA" smtClean="0"/>
              <a:pPr/>
              <a:t>2025-10-16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34805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descr="printer-frendly-ppt.jpg"/>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419600"/>
            <a:ext cx="6934200" cy="1371601"/>
          </a:xfrm>
        </p:spPr>
        <p:txBody>
          <a:bodyPr>
            <a:noAutofit/>
          </a:bodyPr>
          <a:lstStyle>
            <a:lvl1pPr marL="0" indent="0" algn="l">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Tree>
    <p:extLst>
      <p:ext uri="{BB962C8B-B14F-4D97-AF65-F5344CB8AC3E}">
        <p14:creationId xmlns:p14="http://schemas.microsoft.com/office/powerpoint/2010/main" val="1132310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descr="corp-ppt.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953000"/>
            <a:ext cx="3276600" cy="1143000"/>
          </a:xfrm>
        </p:spPr>
        <p:txBody>
          <a:bodyPr>
            <a:normAutofit/>
          </a:bodyPr>
          <a:lstStyle>
            <a:lvl1pPr marL="0" indent="0" algn="l">
              <a:buNone/>
              <a:defRPr sz="2200">
                <a:solidFill>
                  <a:schemeClr val="tx1">
                    <a:tint val="75000"/>
                  </a:schemeClr>
                </a:solidFill>
                <a:latin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Click to edit Master subtitle style</a:t>
            </a:r>
          </a:p>
        </p:txBody>
      </p:sp>
    </p:spTree>
    <p:extLst>
      <p:ext uri="{BB962C8B-B14F-4D97-AF65-F5344CB8AC3E}">
        <p14:creationId xmlns:p14="http://schemas.microsoft.com/office/powerpoint/2010/main" val="3452454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corp-ppt.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953000"/>
            <a:ext cx="3276600" cy="1143000"/>
          </a:xfrm>
        </p:spPr>
        <p:txBody>
          <a:bodyPr>
            <a:normAutofit/>
          </a:bodyPr>
          <a:lstStyle>
            <a:lvl1pPr marL="0" indent="0" algn="l">
              <a:buNone/>
              <a:defRPr sz="2200">
                <a:solidFill>
                  <a:schemeClr val="tx1">
                    <a:tint val="75000"/>
                  </a:schemeClr>
                </a:solidFill>
                <a:latin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noProof="0"/>
              <a:t>Click to edit Master subtitle style</a:t>
            </a:r>
          </a:p>
        </p:txBody>
      </p:sp>
    </p:spTree>
    <p:extLst>
      <p:ext uri="{BB962C8B-B14F-4D97-AF65-F5344CB8AC3E}">
        <p14:creationId xmlns:p14="http://schemas.microsoft.com/office/powerpoint/2010/main" val="70189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printer-frendly-ppt.jpg"/>
          <p:cNvPicPr>
            <a:picLocks noChangeAspect="1"/>
          </p:cNvPicPr>
          <p:nvPr userDrawn="1"/>
        </p:nvPicPr>
        <p:blipFill>
          <a:blip r:embed="rId2"/>
          <a:stretch>
            <a:fillRect/>
          </a:stretch>
        </p:blipFill>
        <p:spPr>
          <a:xfrm>
            <a:off x="0" y="0"/>
            <a:ext cx="9144000" cy="6858000"/>
          </a:xfrm>
          <a:prstGeom prst="rect">
            <a:avLst/>
          </a:prstGeom>
        </p:spPr>
      </p:pic>
      <p:sp>
        <p:nvSpPr>
          <p:cNvPr id="3" name="Subtitle 2"/>
          <p:cNvSpPr>
            <a:spLocks noGrp="1"/>
          </p:cNvSpPr>
          <p:nvPr>
            <p:ph type="subTitle" idx="1"/>
          </p:nvPr>
        </p:nvSpPr>
        <p:spPr>
          <a:xfrm>
            <a:off x="533400" y="4419600"/>
            <a:ext cx="6934200" cy="1371601"/>
          </a:xfrm>
        </p:spPr>
        <p:txBody>
          <a:bodyPr>
            <a:noAutofit/>
          </a:bodyPr>
          <a:lstStyle>
            <a:lvl1pPr marL="0" indent="0" algn="l">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edit Master subtitle style</a:t>
            </a:r>
            <a:endParaRPr lang="en-US" dirty="0"/>
          </a:p>
        </p:txBody>
      </p:sp>
    </p:spTree>
    <p:extLst>
      <p:ext uri="{BB962C8B-B14F-4D97-AF65-F5344CB8AC3E}">
        <p14:creationId xmlns:p14="http://schemas.microsoft.com/office/powerpoint/2010/main" val="385077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B3FFD2E5-3B4C-457C-A707-CAECF53851F3}" type="datetime1">
              <a:rPr lang="en-CA" smtClean="0"/>
              <a:pPr/>
              <a:t>2025-10-16</a:t>
            </a:fld>
            <a:endParaRPr lang="en-CA"/>
          </a:p>
        </p:txBody>
      </p:sp>
      <p:sp>
        <p:nvSpPr>
          <p:cNvPr id="5" name="Footer Placeholder 4"/>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253109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D4E487-5F17-4CB7-912A-9AE0C105173B}" type="datetime1">
              <a:rPr lang="en-CA" smtClean="0"/>
              <a:pPr/>
              <a:t>2025-10-16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955840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F143A4D-778D-4E1D-8883-D0D147E0B0A6}" type="datetime1">
              <a:rPr lang="en-CA" smtClean="0"/>
              <a:pPr/>
              <a:t>2025-10-16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68724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9C267D0B-A901-438E-8482-72801AF4A095}" type="datetime1">
              <a:rPr lang="en-CA" smtClean="0"/>
              <a:pPr/>
              <a:t>2025-10-16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2651883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D0E5C0E1-7BC3-43D9-A476-473612BD87C5}" type="datetime1">
              <a:rPr lang="en-CA" smtClean="0"/>
              <a:pPr/>
              <a:t>2025-10-16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196995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C3E6A-3AA7-449B-A4A2-121D55690F32}" type="datetime1">
              <a:rPr lang="en-CA" smtClean="0"/>
              <a:pPr/>
              <a:t>2025-10-16</a:t>
            </a:fld>
            <a:endParaRPr lang="en-CA"/>
          </a:p>
        </p:txBody>
      </p:sp>
      <p:sp>
        <p:nvSpPr>
          <p:cNvPr id="3" name="Footer Placeholder 2"/>
          <p:cNvSpPr>
            <a:spLocks noGrp="1"/>
          </p:cNvSpPr>
          <p:nvPr>
            <p:ph type="ftr" sz="quarter" idx="11"/>
          </p:nvPr>
        </p:nvSpPr>
        <p:spPr/>
        <p:txBody>
          <a:bodyPr/>
          <a:lstStyle/>
          <a:p>
            <a:endParaRPr lang="en-CA"/>
          </a:p>
        </p:txBody>
      </p:sp>
    </p:spTree>
    <p:extLst>
      <p:ext uri="{BB962C8B-B14F-4D97-AF65-F5344CB8AC3E}">
        <p14:creationId xmlns:p14="http://schemas.microsoft.com/office/powerpoint/2010/main" val="43715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9AA3DD4-242B-4C82-87D1-4C31A6A8B16E}" type="datetime1">
              <a:rPr lang="en-CA" smtClean="0"/>
              <a:pPr/>
              <a:t>2025-10-16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54324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78C86D-D389-4592-B37B-4CE098C00C2C}" type="datetime1">
              <a:rPr lang="en-CA" smtClean="0"/>
              <a:pPr/>
              <a:t>2025-10-16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0E449A1-3E28-4EED-877C-2235D0A8D14E}" type="slidenum">
              <a:rPr lang="en-CA" smtClean="0"/>
              <a:pPr/>
              <a:t>‹#›</a:t>
            </a:fld>
            <a:endParaRPr lang="en-CA"/>
          </a:p>
        </p:txBody>
      </p:sp>
    </p:spTree>
    <p:extLst>
      <p:ext uri="{BB962C8B-B14F-4D97-AF65-F5344CB8AC3E}">
        <p14:creationId xmlns:p14="http://schemas.microsoft.com/office/powerpoint/2010/main" val="387178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8CA5E-6F31-4EF9-827C-C6C4D70B9823}" type="datetime1">
              <a:rPr lang="en-CA" smtClean="0"/>
              <a:pPr/>
              <a:t>2025-10-16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pic>
        <p:nvPicPr>
          <p:cNvPr id="9" name="Picture 4"/>
          <p:cNvPicPr>
            <a:picLocks noChangeAspect="1" noChangeArrowheads="1"/>
          </p:cNvPicPr>
          <p:nvPr userDrawn="1"/>
        </p:nvPicPr>
        <p:blipFill>
          <a:blip r:embed="rId17" cstate="print">
            <a:clrChange>
              <a:clrFrom>
                <a:srgbClr val="FFFFFF"/>
              </a:clrFrom>
              <a:clrTo>
                <a:srgbClr val="FFFFFF">
                  <a:alpha val="0"/>
                </a:srgbClr>
              </a:clrTo>
            </a:clrChange>
          </a:blip>
          <a:srcRect/>
          <a:stretch>
            <a:fillRect/>
          </a:stretch>
        </p:blipFill>
        <p:spPr bwMode="auto">
          <a:xfrm rot="242689">
            <a:off x="8320093" y="6394593"/>
            <a:ext cx="414615" cy="404664"/>
          </a:xfrm>
          <a:prstGeom prst="rect">
            <a:avLst/>
          </a:prstGeom>
          <a:noFill/>
          <a:ln w="9525">
            <a:noFill/>
            <a:miter lim="800000"/>
            <a:headEnd/>
            <a:tailEnd/>
          </a:ln>
        </p:spPr>
      </p:pic>
      <p:sp>
        <p:nvSpPr>
          <p:cNvPr id="8" name="Slide Number Placeholder 3"/>
          <p:cNvSpPr txBox="1">
            <a:spLocks/>
          </p:cNvSpPr>
          <p:nvPr userDrawn="1"/>
        </p:nvSpPr>
        <p:spPr>
          <a:xfrm>
            <a:off x="8388424" y="6448251"/>
            <a:ext cx="36004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8FF02D-F5A3-0648-9CBB-623166A3287F}" type="slidenum">
              <a:rPr lang="en-US" sz="1100" smtClean="0"/>
              <a:pPr/>
              <a:t>‹#›</a:t>
            </a:fld>
            <a:endParaRPr lang="en-US" dirty="0"/>
          </a:p>
        </p:txBody>
      </p:sp>
    </p:spTree>
    <p:extLst>
      <p:ext uri="{BB962C8B-B14F-4D97-AF65-F5344CB8AC3E}">
        <p14:creationId xmlns:p14="http://schemas.microsoft.com/office/powerpoint/2010/main" val="25083544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qM56FRfZrl8?feature=oembed" TargetMode="Externa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ethiqueparlecoeur.com/2017/09/06/leadership-de-pleine-conscience-strategie-efficace-gestionnair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hbr.org/2015/12/how-meditation-benefits-ceo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s://www.mindful.org/7-qualities-mindfulness-trained-body-scan/"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thiqueparlecoeur.com/2017/09/06/leadership-de-pleine-conscience-strategie-efficace-gestionnaire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7.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8.png"/><Relationship Id="rId5" Type="http://schemas.openxmlformats.org/officeDocument/2006/relationships/image" Target="../media/image11.jpg"/><Relationship Id="rId10" Type="http://schemas.openxmlformats.org/officeDocument/2006/relationships/image" Target="../media/image41.png"/><Relationship Id="rId4" Type="http://schemas.openxmlformats.org/officeDocument/2006/relationships/notesSlide" Target="../notesSlides/notesSlide18.xml"/><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3.emf"/><Relationship Id="rId12"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jpg"/><Relationship Id="rId10" Type="http://schemas.microsoft.com/office/2007/relationships/hdphoto" Target="../media/hdphoto1.wdp"/><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pixabay.com/es/informaci%C3%B3n-lapis-escuela-estudio-2866132/" TargetMode="Externa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youtube.com/watch?v=rd13inJYbQk" TargetMode="External"/><Relationship Id="rId4" Type="http://schemas.openxmlformats.org/officeDocument/2006/relationships/hyperlink" Target="https://www.amazon.ca/Que-vous-est-arriv&#233;-traumatismes/dp/2749947375/"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hyperlink" Target="https://www.youtube.com/watch?v=qM56FRfZrl8" TargetMode="External"/><Relationship Id="rId5" Type="http://schemas.openxmlformats.org/officeDocument/2006/relationships/image" Target="../media/image27.png"/><Relationship Id="rId10" Type="http://schemas.openxmlformats.org/officeDocument/2006/relationships/hyperlink" Target="https://www.youtube.com/watch?v=7x4am1tC7oo" TargetMode="External"/><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 n'est jamais trop tard - Inspirations pour réussir sa 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88640"/>
            <a:ext cx="5143500" cy="629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73745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8D0F7-5F7F-7694-CF9A-1A39A47809D6}"/>
              </a:ext>
            </a:extLst>
          </p:cNvPr>
          <p:cNvSpPr>
            <a:spLocks noGrp="1"/>
          </p:cNvSpPr>
          <p:nvPr>
            <p:ph type="title"/>
          </p:nvPr>
        </p:nvSpPr>
        <p:spPr/>
        <p:txBody>
          <a:bodyPr/>
          <a:lstStyle/>
          <a:p>
            <a:r>
              <a:rPr lang="fr-CA" dirty="0"/>
              <a:t>La neuroplasticité</a:t>
            </a:r>
            <a:endParaRPr lang="en-US" dirty="0"/>
          </a:p>
        </p:txBody>
      </p:sp>
      <p:pic>
        <p:nvPicPr>
          <p:cNvPr id="3" name="Online Media 2" title="La neuroplasticité expliquée simplement en 2 minutes">
            <a:hlinkClick r:id="" action="ppaction://media"/>
            <a:extLst>
              <a:ext uri="{FF2B5EF4-FFF2-40B4-BE49-F238E27FC236}">
                <a16:creationId xmlns:a16="http://schemas.microsoft.com/office/drawing/2014/main" id="{178895F4-130C-FC74-A53B-00BF3870E2DE}"/>
              </a:ext>
            </a:extLst>
          </p:cNvPr>
          <p:cNvPicPr>
            <a:picLocks noGrp="1" noRot="1" noChangeAspect="1"/>
          </p:cNvPicPr>
          <p:nvPr>
            <p:ph idx="1"/>
            <a:videoFile r:link="rId1"/>
          </p:nvPr>
        </p:nvPicPr>
        <p:blipFill>
          <a:blip r:embed="rId4"/>
          <a:stretch>
            <a:fillRect/>
          </a:stretch>
        </p:blipFill>
        <p:spPr>
          <a:xfrm>
            <a:off x="566738" y="1600200"/>
            <a:ext cx="8010525" cy="4525963"/>
          </a:xfrm>
          <a:prstGeom prst="rect">
            <a:avLst/>
          </a:prstGeom>
        </p:spPr>
      </p:pic>
      <p:grpSp>
        <p:nvGrpSpPr>
          <p:cNvPr id="4" name="Group 3">
            <a:extLst>
              <a:ext uri="{FF2B5EF4-FFF2-40B4-BE49-F238E27FC236}">
                <a16:creationId xmlns:a16="http://schemas.microsoft.com/office/drawing/2014/main" id="{E8A10828-6106-468F-8686-9687387A0A6C}"/>
              </a:ext>
            </a:extLst>
          </p:cNvPr>
          <p:cNvGrpSpPr/>
          <p:nvPr/>
        </p:nvGrpSpPr>
        <p:grpSpPr>
          <a:xfrm>
            <a:off x="7931292" y="376407"/>
            <a:ext cx="766887" cy="496444"/>
            <a:chOff x="7056197" y="474531"/>
            <a:chExt cx="1838325" cy="1276350"/>
          </a:xfrm>
        </p:grpSpPr>
        <p:pic>
          <p:nvPicPr>
            <p:cNvPr id="5" name="Picture 4">
              <a:extLst>
                <a:ext uri="{FF2B5EF4-FFF2-40B4-BE49-F238E27FC236}">
                  <a16:creationId xmlns:a16="http://schemas.microsoft.com/office/drawing/2014/main" id="{893DAF7A-A6C4-4A8F-3386-3F21F540F910}"/>
                </a:ext>
              </a:extLst>
            </p:cNvPr>
            <p:cNvPicPr>
              <a:picLocks noChangeAspect="1"/>
            </p:cNvPicPr>
            <p:nvPr/>
          </p:nvPicPr>
          <p:blipFill>
            <a:blip r:embed="rId5">
              <a:duotone>
                <a:schemeClr val="accent4">
                  <a:shade val="45000"/>
                  <a:satMod val="135000"/>
                </a:schemeClr>
                <a:prstClr val="white"/>
              </a:duotone>
            </a:blip>
            <a:stretch>
              <a:fillRect/>
            </a:stretch>
          </p:blipFill>
          <p:spPr>
            <a:xfrm>
              <a:off x="7056197" y="474531"/>
              <a:ext cx="1838325" cy="1276350"/>
            </a:xfrm>
            <a:prstGeom prst="rect">
              <a:avLst/>
            </a:prstGeom>
          </p:spPr>
        </p:pic>
        <p:pic>
          <p:nvPicPr>
            <p:cNvPr id="7" name="Picture 6">
              <a:extLst>
                <a:ext uri="{FF2B5EF4-FFF2-40B4-BE49-F238E27FC236}">
                  <a16:creationId xmlns:a16="http://schemas.microsoft.com/office/drawing/2014/main" id="{0A2D4963-F124-5851-3EDE-29EC2C97871C}"/>
                </a:ext>
              </a:extLst>
            </p:cNvPr>
            <p:cNvPicPr>
              <a:picLocks noChangeAspect="1"/>
            </p:cNvPicPr>
            <p:nvPr/>
          </p:nvPicPr>
          <p:blipFill>
            <a:blip r:embed="rId6"/>
            <a:stretch>
              <a:fillRect/>
            </a:stretch>
          </p:blipFill>
          <p:spPr>
            <a:xfrm>
              <a:off x="7215374" y="576734"/>
              <a:ext cx="1114425" cy="1028700"/>
            </a:xfrm>
            <a:prstGeom prst="ellipse">
              <a:avLst/>
            </a:prstGeom>
            <a:ln>
              <a:noFill/>
            </a:ln>
            <a:effectLst>
              <a:softEdge rad="112500"/>
            </a:effectLst>
          </p:spPr>
        </p:pic>
      </p:grpSp>
    </p:spTree>
    <p:extLst>
      <p:ext uri="{BB962C8B-B14F-4D97-AF65-F5344CB8AC3E}">
        <p14:creationId xmlns:p14="http://schemas.microsoft.com/office/powerpoint/2010/main" val="19993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obstacle est le chemin (les leçons du stoïcisme) | Vecteur de Croissa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4"/>
            <a:ext cx="8856984" cy="4977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80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Pourquoi la pleine conscience est si importante ?</a:t>
            </a:r>
            <a:endParaRPr lang="fr-CA" dirty="0"/>
          </a:p>
        </p:txBody>
      </p:sp>
      <p:sp>
        <p:nvSpPr>
          <p:cNvPr id="3" name="Content Placeholder 2"/>
          <p:cNvSpPr>
            <a:spLocks noGrp="1"/>
          </p:cNvSpPr>
          <p:nvPr>
            <p:ph idx="1"/>
          </p:nvPr>
        </p:nvSpPr>
        <p:spPr/>
        <p:txBody>
          <a:bodyPr>
            <a:normAutofit fontScale="85000" lnSpcReduction="20000"/>
          </a:bodyPr>
          <a:lstStyle/>
          <a:p>
            <a:pPr>
              <a:lnSpc>
                <a:spcPct val="150000"/>
              </a:lnSpc>
            </a:pPr>
            <a:r>
              <a:rPr lang="fr-CA" dirty="0"/>
              <a:t>Résilience</a:t>
            </a:r>
          </a:p>
          <a:p>
            <a:pPr>
              <a:lnSpc>
                <a:spcPct val="150000"/>
              </a:lnSpc>
            </a:pPr>
            <a:r>
              <a:rPr lang="fr-CA" dirty="0"/>
              <a:t>Concentration et clarté</a:t>
            </a:r>
          </a:p>
          <a:p>
            <a:pPr>
              <a:lnSpc>
                <a:spcPct val="150000"/>
              </a:lnSpc>
            </a:pPr>
            <a:r>
              <a:rPr lang="fr-CA" dirty="0"/>
              <a:t>Harmonie</a:t>
            </a:r>
          </a:p>
          <a:p>
            <a:pPr>
              <a:lnSpc>
                <a:spcPct val="150000"/>
              </a:lnSpc>
            </a:pPr>
            <a:r>
              <a:rPr lang="fr-CA" dirty="0"/>
              <a:t>Moins d’absentéisme</a:t>
            </a:r>
          </a:p>
          <a:p>
            <a:pPr>
              <a:lnSpc>
                <a:spcPct val="150000"/>
              </a:lnSpc>
            </a:pPr>
            <a:r>
              <a:rPr lang="fr-CA" dirty="0"/>
              <a:t>Satisfaction et bien-être</a:t>
            </a:r>
          </a:p>
          <a:p>
            <a:pPr>
              <a:lnSpc>
                <a:spcPct val="150000"/>
              </a:lnSpc>
            </a:pPr>
            <a:r>
              <a:rPr lang="fr-CA" dirty="0"/>
              <a:t>Réduction du stress</a:t>
            </a:r>
          </a:p>
          <a:p>
            <a:pPr>
              <a:lnSpc>
                <a:spcPct val="150000"/>
              </a:lnSpc>
            </a:pPr>
            <a:r>
              <a:rPr lang="fr-CA" dirty="0"/>
              <a:t>Créativité</a:t>
            </a:r>
          </a:p>
        </p:txBody>
      </p:sp>
      <p:pic>
        <p:nvPicPr>
          <p:cNvPr id="5" name="Picture 11" descr="C:\Users\Alejandro.Gonzalez\AppData\Local\Microsoft\Windows\Temporary Internet Files\Content.IE5\DT8C0HKT\drawingpad18-300x176[1].jpg"/>
          <p:cNvPicPr>
            <a:picLocks noChangeAspect="1" noChangeArrowheads="1"/>
          </p:cNvPicPr>
          <p:nvPr/>
        </p:nvPicPr>
        <p:blipFill>
          <a:blip r:embed="rId3"/>
          <a:srcRect/>
          <a:stretch>
            <a:fillRect/>
          </a:stretch>
        </p:blipFill>
        <p:spPr bwMode="auto">
          <a:xfrm>
            <a:off x="4983672" y="2060848"/>
            <a:ext cx="3908808" cy="2664296"/>
          </a:xfrm>
          <a:prstGeom prst="rect">
            <a:avLst/>
          </a:prstGeom>
          <a:noFill/>
        </p:spPr>
      </p:pic>
      <p:sp>
        <p:nvSpPr>
          <p:cNvPr id="4" name="Rectangle 3"/>
          <p:cNvSpPr/>
          <p:nvPr/>
        </p:nvSpPr>
        <p:spPr>
          <a:xfrm>
            <a:off x="642550" y="6177920"/>
            <a:ext cx="7858900" cy="261610"/>
          </a:xfrm>
          <a:prstGeom prst="rect">
            <a:avLst/>
          </a:prstGeom>
        </p:spPr>
        <p:txBody>
          <a:bodyPr wrap="square">
            <a:spAutoFit/>
          </a:bodyPr>
          <a:lstStyle/>
          <a:p>
            <a:r>
              <a:rPr lang="en-CA" sz="1100" dirty="0">
                <a:solidFill>
                  <a:srgbClr val="00B0F0"/>
                </a:solidFill>
                <a:hlinkClick r:id="rId4"/>
              </a:rPr>
              <a:t>https://ethiqueparlecoeur.com/2017/09/06/leadership-de-pleine-conscience-strategie-efficace-gestionnaires/</a:t>
            </a:r>
            <a:endParaRPr lang="en-CA" sz="1100" dirty="0">
              <a:solidFill>
                <a:srgbClr val="00B0F0"/>
              </a:solidFill>
            </a:endParaRPr>
          </a:p>
        </p:txBody>
      </p:sp>
    </p:spTree>
    <p:extLst>
      <p:ext uri="{BB962C8B-B14F-4D97-AF65-F5344CB8AC3E}">
        <p14:creationId xmlns:p14="http://schemas.microsoft.com/office/powerpoint/2010/main" val="80672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a:spLocks noGrp="1"/>
          </p:cNvSpPr>
          <p:nvPr>
            <p:ph type="body" idx="1"/>
          </p:nvPr>
        </p:nvSpPr>
        <p:spPr>
          <a:xfrm>
            <a:off x="589128" y="2011657"/>
            <a:ext cx="4679506" cy="2592300"/>
          </a:xfrm>
          <a:prstGeom prst="rect">
            <a:avLst/>
          </a:prstGeom>
          <a:noFill/>
          <a:ln>
            <a:noFill/>
          </a:ln>
        </p:spPr>
        <p:txBody>
          <a:bodyPr spcFirstLastPara="1" wrap="square" lIns="91425" tIns="45700" rIns="91425" bIns="45700" anchor="t" anchorCtr="0">
            <a:normAutofit/>
          </a:bodyPr>
          <a:lstStyle/>
          <a:p>
            <a:pPr marL="342900" lvl="0" indent="-279400" algn="l" rtl="0">
              <a:lnSpc>
                <a:spcPct val="100000"/>
              </a:lnSpc>
              <a:spcBef>
                <a:spcPts val="200"/>
              </a:spcBef>
              <a:spcAft>
                <a:spcPts val="0"/>
              </a:spcAft>
              <a:buClr>
                <a:schemeClr val="dk1"/>
              </a:buClr>
              <a:buSzPts val="2200"/>
              <a:buChar char="•"/>
            </a:pPr>
            <a:r>
              <a:rPr lang="en-CA" sz="2200" dirty="0" err="1"/>
              <a:t>Bâtit</a:t>
            </a:r>
            <a:r>
              <a:rPr lang="en-CA" sz="2200" dirty="0"/>
              <a:t> la </a:t>
            </a:r>
            <a:r>
              <a:rPr lang="en-CA" sz="2200" dirty="0" err="1"/>
              <a:t>résilience</a:t>
            </a:r>
            <a:r>
              <a:rPr lang="en-CA" sz="2200" dirty="0"/>
              <a:t> </a:t>
            </a:r>
          </a:p>
          <a:p>
            <a:pPr marL="342900" lvl="0" indent="-279400" algn="l" rtl="0">
              <a:lnSpc>
                <a:spcPct val="100000"/>
              </a:lnSpc>
              <a:spcBef>
                <a:spcPts val="200"/>
              </a:spcBef>
              <a:spcAft>
                <a:spcPts val="0"/>
              </a:spcAft>
              <a:buClr>
                <a:schemeClr val="dk1"/>
              </a:buClr>
              <a:buSzPts val="2200"/>
              <a:buChar char="•"/>
            </a:pPr>
            <a:r>
              <a:rPr lang="en-CA" sz="2200" dirty="0" err="1"/>
              <a:t>Augmente</a:t>
            </a:r>
            <a:r>
              <a:rPr lang="en-CA" sz="2200" dirty="0"/>
              <a:t> </a:t>
            </a:r>
            <a:r>
              <a:rPr lang="en-CA" sz="2200" dirty="0" err="1"/>
              <a:t>l’intelligence</a:t>
            </a:r>
            <a:r>
              <a:rPr lang="en-CA" sz="2200" dirty="0"/>
              <a:t> </a:t>
            </a:r>
            <a:r>
              <a:rPr lang="en-CA" sz="2200" dirty="0" err="1"/>
              <a:t>émotionnelle</a:t>
            </a:r>
            <a:endParaRPr lang="en-CA" sz="2200" dirty="0"/>
          </a:p>
          <a:p>
            <a:pPr marL="342900" lvl="0" indent="-279400" algn="l" rtl="0">
              <a:lnSpc>
                <a:spcPct val="100000"/>
              </a:lnSpc>
              <a:spcBef>
                <a:spcPts val="200"/>
              </a:spcBef>
              <a:spcAft>
                <a:spcPts val="0"/>
              </a:spcAft>
              <a:buClr>
                <a:schemeClr val="dk1"/>
              </a:buClr>
              <a:buSzPts val="2200"/>
              <a:buChar char="•"/>
            </a:pPr>
            <a:r>
              <a:rPr lang="en-CA" sz="2200" dirty="0" err="1"/>
              <a:t>Augmente</a:t>
            </a:r>
            <a:r>
              <a:rPr lang="en-CA" sz="2200" dirty="0"/>
              <a:t> la </a:t>
            </a:r>
            <a:r>
              <a:rPr lang="en-CA" sz="2200" dirty="0" err="1"/>
              <a:t>créativité</a:t>
            </a:r>
            <a:r>
              <a:rPr lang="en-CA" sz="2200" dirty="0"/>
              <a:t> </a:t>
            </a:r>
            <a:endParaRPr sz="2200" dirty="0"/>
          </a:p>
          <a:p>
            <a:pPr marL="342900" lvl="0" indent="-279400" algn="l" rtl="0">
              <a:lnSpc>
                <a:spcPct val="100000"/>
              </a:lnSpc>
              <a:spcBef>
                <a:spcPts val="200"/>
              </a:spcBef>
              <a:spcAft>
                <a:spcPts val="0"/>
              </a:spcAft>
              <a:buClr>
                <a:schemeClr val="dk1"/>
              </a:buClr>
              <a:buSzPts val="2200"/>
              <a:buChar char="•"/>
            </a:pPr>
            <a:r>
              <a:rPr lang="fr-CA" sz="2200" dirty="0"/>
              <a:t>Améliore les relations</a:t>
            </a:r>
            <a:endParaRPr sz="2200" dirty="0"/>
          </a:p>
          <a:p>
            <a:pPr marL="342900" lvl="0" indent="-279400" algn="l" rtl="0">
              <a:lnSpc>
                <a:spcPct val="100000"/>
              </a:lnSpc>
              <a:spcBef>
                <a:spcPts val="200"/>
              </a:spcBef>
              <a:spcAft>
                <a:spcPts val="0"/>
              </a:spcAft>
              <a:buClr>
                <a:schemeClr val="dk1"/>
              </a:buClr>
              <a:buSzPts val="2200"/>
              <a:buChar char="•"/>
            </a:pPr>
            <a:r>
              <a:rPr lang="en-CA" sz="2200" dirty="0"/>
              <a:t>Aide à la concentration</a:t>
            </a:r>
            <a:endParaRPr sz="2200" dirty="0"/>
          </a:p>
        </p:txBody>
      </p:sp>
      <p:sp>
        <p:nvSpPr>
          <p:cNvPr id="154" name="Google Shape;15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dk1"/>
              </a:buClr>
              <a:buSzPts val="3240"/>
              <a:buFont typeface="Calibri"/>
              <a:buNone/>
            </a:pPr>
            <a:r>
              <a:rPr lang="en-CA" sz="3240" dirty="0"/>
              <a:t>Comment la pratique de la </a:t>
            </a:r>
            <a:r>
              <a:rPr lang="en-CA" sz="3240" dirty="0" err="1"/>
              <a:t>pleine</a:t>
            </a:r>
            <a:r>
              <a:rPr lang="en-CA" sz="3240" dirty="0"/>
              <a:t> conscience aide les chefs </a:t>
            </a:r>
            <a:r>
              <a:rPr lang="en-CA" sz="3240" dirty="0" err="1"/>
              <a:t>d’entreprises</a:t>
            </a:r>
            <a:r>
              <a:rPr lang="en-CA" sz="3240" dirty="0"/>
              <a:t> </a:t>
            </a:r>
            <a:r>
              <a:rPr lang="en-CA" sz="2800" dirty="0"/>
              <a:t>(1/2)</a:t>
            </a:r>
            <a:endParaRPr sz="3240" dirty="0"/>
          </a:p>
        </p:txBody>
      </p:sp>
      <p:sp>
        <p:nvSpPr>
          <p:cNvPr id="155" name="Google Shape;155;p6"/>
          <p:cNvSpPr/>
          <p:nvPr/>
        </p:nvSpPr>
        <p:spPr>
          <a:xfrm>
            <a:off x="827584" y="5733256"/>
            <a:ext cx="482250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CA" sz="1100" b="0" i="0" u="none" strike="noStrike" cap="none" dirty="0">
                <a:latin typeface="Calibri"/>
                <a:ea typeface="Calibri"/>
                <a:cs typeface="Calibri"/>
                <a:sym typeface="Calibri"/>
              </a:rPr>
              <a:t>* </a:t>
            </a:r>
            <a:r>
              <a:rPr lang="en-CA" sz="1100" dirty="0" err="1">
                <a:latin typeface="Calibri"/>
                <a:ea typeface="Calibri"/>
                <a:cs typeface="Calibri"/>
                <a:sym typeface="Calibri"/>
              </a:rPr>
              <a:t>Traduit</a:t>
            </a:r>
            <a:r>
              <a:rPr lang="en-CA" sz="1100" dirty="0">
                <a:latin typeface="Calibri"/>
                <a:ea typeface="Calibri"/>
                <a:cs typeface="Calibri"/>
                <a:sym typeface="Calibri"/>
              </a:rPr>
              <a:t> de </a:t>
            </a:r>
            <a:r>
              <a:rPr lang="en-CA" sz="1100" dirty="0" err="1">
                <a:latin typeface="Calibri"/>
                <a:ea typeface="Calibri"/>
                <a:cs typeface="Calibri"/>
                <a:sym typeface="Calibri"/>
              </a:rPr>
              <a:t>l’anglais</a:t>
            </a:r>
            <a:r>
              <a:rPr lang="en-CA" sz="1100" b="0" i="0" u="none" strike="noStrike" cap="none" dirty="0">
                <a:latin typeface="Calibri"/>
                <a:ea typeface="Calibri"/>
                <a:cs typeface="Calibri"/>
                <a:sym typeface="Calibri"/>
              </a:rPr>
              <a:t> : </a:t>
            </a:r>
            <a:endParaRPr sz="1100" b="0" i="0" u="none" strike="noStrike" cap="none"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CA" sz="1100" u="sng" dirty="0">
                <a:solidFill>
                  <a:schemeClr val="hlink"/>
                </a:solidFill>
                <a:hlinkClick r:id="rId3"/>
              </a:rPr>
              <a:t>https://hbr.org/2015/12/how-meditation-benefits-ceos</a:t>
            </a:r>
            <a:endParaRPr sz="11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CA" sz="1100" u="sng" dirty="0">
                <a:solidFill>
                  <a:schemeClr val="hlink"/>
                </a:solidFill>
                <a:hlinkClick r:id="rId4"/>
              </a:rPr>
              <a:t>https://www.mindful.org/7-qualities-mindfulness-trained-body-scan/</a:t>
            </a:r>
            <a:endParaRPr sz="1100" dirty="0">
              <a:solidFill>
                <a:schemeClr val="dk1"/>
              </a:solidFill>
              <a:latin typeface="Calibri"/>
              <a:ea typeface="Calibri"/>
              <a:cs typeface="Calibri"/>
              <a:sym typeface="Calibri"/>
            </a:endParaRPr>
          </a:p>
        </p:txBody>
      </p:sp>
      <p:sp>
        <p:nvSpPr>
          <p:cNvPr id="156" name="Google Shape;156;p6"/>
          <p:cNvSpPr txBox="1">
            <a:spLocks noGrp="1"/>
          </p:cNvSpPr>
          <p:nvPr>
            <p:ph type="body" idx="1"/>
          </p:nvPr>
        </p:nvSpPr>
        <p:spPr>
          <a:xfrm>
            <a:off x="4548554" y="2060848"/>
            <a:ext cx="4595446" cy="2592300"/>
          </a:xfrm>
          <a:prstGeom prst="rect">
            <a:avLst/>
          </a:prstGeom>
          <a:noFill/>
          <a:ln>
            <a:noFill/>
          </a:ln>
        </p:spPr>
        <p:txBody>
          <a:bodyPr spcFirstLastPara="1" wrap="square" lIns="91425" tIns="45700" rIns="91425" bIns="45700" anchor="t" anchorCtr="0">
            <a:noAutofit/>
          </a:bodyPr>
          <a:lstStyle/>
          <a:p>
            <a:pPr marL="342900" lvl="0" indent="-279400" algn="l" rtl="0">
              <a:lnSpc>
                <a:spcPct val="100000"/>
              </a:lnSpc>
              <a:spcBef>
                <a:spcPts val="200"/>
              </a:spcBef>
              <a:spcAft>
                <a:spcPts val="0"/>
              </a:spcAft>
              <a:buSzPts val="2200"/>
              <a:buChar char="•"/>
            </a:pPr>
            <a:r>
              <a:rPr lang="en-CA" sz="2200" dirty="0"/>
              <a:t>Attention </a:t>
            </a:r>
            <a:r>
              <a:rPr lang="en-CA" sz="2200" dirty="0" err="1"/>
              <a:t>soutenue</a:t>
            </a:r>
            <a:endParaRPr sz="2200" dirty="0"/>
          </a:p>
          <a:p>
            <a:pPr marL="342900" lvl="0" indent="-279400" algn="l" rtl="0">
              <a:lnSpc>
                <a:spcPct val="100000"/>
              </a:lnSpc>
              <a:spcBef>
                <a:spcPts val="200"/>
              </a:spcBef>
              <a:spcAft>
                <a:spcPts val="0"/>
              </a:spcAft>
              <a:buSzPts val="2200"/>
              <a:buChar char="•"/>
            </a:pPr>
            <a:r>
              <a:rPr lang="fr-CA" sz="2200" dirty="0"/>
              <a:t>Prises de consciences</a:t>
            </a:r>
            <a:endParaRPr sz="2200" dirty="0"/>
          </a:p>
          <a:p>
            <a:pPr marL="342900" lvl="0" indent="-279400" algn="l" rtl="0">
              <a:lnSpc>
                <a:spcPct val="100000"/>
              </a:lnSpc>
              <a:spcBef>
                <a:spcPts val="200"/>
              </a:spcBef>
              <a:spcAft>
                <a:spcPts val="0"/>
              </a:spcAft>
              <a:buSzPts val="2200"/>
              <a:buChar char="•"/>
            </a:pPr>
            <a:r>
              <a:rPr lang="fr-CA" sz="2200" dirty="0"/>
              <a:t>Lâcher prise</a:t>
            </a:r>
            <a:endParaRPr sz="2200" dirty="0"/>
          </a:p>
          <a:p>
            <a:pPr marL="342900" lvl="0" indent="-279400" algn="l" rtl="0">
              <a:lnSpc>
                <a:spcPct val="100000"/>
              </a:lnSpc>
              <a:spcBef>
                <a:spcPts val="200"/>
              </a:spcBef>
              <a:spcAft>
                <a:spcPts val="0"/>
              </a:spcAft>
              <a:buSzPts val="2200"/>
              <a:buChar char="•"/>
            </a:pPr>
            <a:r>
              <a:rPr lang="en-CA" sz="2200" dirty="0" err="1"/>
              <a:t>Croissance</a:t>
            </a:r>
            <a:r>
              <a:rPr lang="en-CA" sz="2200" dirty="0"/>
              <a:t> </a:t>
            </a:r>
            <a:r>
              <a:rPr lang="en-CA" sz="2200" dirty="0" err="1"/>
              <a:t>aprèsavoir</a:t>
            </a:r>
            <a:r>
              <a:rPr lang="en-CA" sz="2200" dirty="0"/>
              <a:t> </a:t>
            </a:r>
            <a:r>
              <a:rPr lang="en-CA" sz="2200" dirty="0" err="1"/>
              <a:t>vécu</a:t>
            </a:r>
            <a:r>
              <a:rPr lang="en-CA" sz="2200" dirty="0"/>
              <a:t> des </a:t>
            </a:r>
            <a:r>
              <a:rPr lang="en-CA" sz="2200" dirty="0" err="1"/>
              <a:t>expériences</a:t>
            </a:r>
            <a:r>
              <a:rPr lang="en-CA" sz="2200" dirty="0"/>
              <a:t> </a:t>
            </a:r>
            <a:r>
              <a:rPr lang="en-CA" sz="2200" dirty="0" err="1"/>
              <a:t>difficiles</a:t>
            </a:r>
            <a:r>
              <a:rPr lang="en-CA" sz="2200" dirty="0"/>
              <a:t> </a:t>
            </a:r>
            <a:endParaRPr sz="2200" dirty="0"/>
          </a:p>
          <a:p>
            <a:pPr marL="342900" lvl="0" indent="-279400" algn="l" rtl="0">
              <a:lnSpc>
                <a:spcPct val="100000"/>
              </a:lnSpc>
              <a:spcBef>
                <a:spcPts val="200"/>
              </a:spcBef>
              <a:spcAft>
                <a:spcPts val="0"/>
              </a:spcAft>
              <a:buSzPts val="2200"/>
              <a:buChar char="•"/>
            </a:pPr>
            <a:r>
              <a:rPr lang="en-CA" sz="2200" dirty="0" err="1"/>
              <a:t>Appréciation</a:t>
            </a:r>
            <a:r>
              <a:rPr lang="en-CA" sz="2200" dirty="0"/>
              <a:t> </a:t>
            </a:r>
            <a:endParaRPr sz="2200" dirty="0"/>
          </a:p>
          <a:p>
            <a:pPr marL="342900" lvl="0" indent="-279400" algn="l" rtl="0">
              <a:lnSpc>
                <a:spcPct val="100000"/>
              </a:lnSpc>
              <a:spcBef>
                <a:spcPts val="200"/>
              </a:spcBef>
              <a:spcAft>
                <a:spcPts val="0"/>
              </a:spcAft>
              <a:buSzPts val="2200"/>
              <a:buChar char="•"/>
            </a:pPr>
            <a:r>
              <a:rPr lang="en-CA" sz="2200" dirty="0" err="1"/>
              <a:t>Avancement</a:t>
            </a:r>
            <a:endParaRPr sz="2200" dirty="0"/>
          </a:p>
        </p:txBody>
      </p:sp>
      <p:pic>
        <p:nvPicPr>
          <p:cNvPr id="2" name="Picture 1">
            <a:extLst>
              <a:ext uri="{FF2B5EF4-FFF2-40B4-BE49-F238E27FC236}">
                <a16:creationId xmlns:a16="http://schemas.microsoft.com/office/drawing/2014/main" id="{E5B9C8E7-A408-328D-395E-9C1FF9632CA5}"/>
              </a:ext>
            </a:extLst>
          </p:cNvPr>
          <p:cNvPicPr>
            <a:picLocks noChangeAspect="1"/>
          </p:cNvPicPr>
          <p:nvPr/>
        </p:nvPicPr>
        <p:blipFill>
          <a:blip r:embed="rId5"/>
          <a:stretch>
            <a:fillRect/>
          </a:stretch>
        </p:blipFill>
        <p:spPr>
          <a:xfrm>
            <a:off x="1833508" y="4293096"/>
            <a:ext cx="1080120" cy="1203562"/>
          </a:xfrm>
          <a:prstGeom prst="rect">
            <a:avLst/>
          </a:prstGeom>
        </p:spPr>
      </p:pic>
      <p:pic>
        <p:nvPicPr>
          <p:cNvPr id="3" name="Picture 2" descr="mindfulorg Publisher Publications - Issuu">
            <a:extLst>
              <a:ext uri="{FF2B5EF4-FFF2-40B4-BE49-F238E27FC236}">
                <a16:creationId xmlns:a16="http://schemas.microsoft.com/office/drawing/2014/main" id="{AB70FE04-8156-8303-AFA1-7C3670D46A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0084" y="4702339"/>
            <a:ext cx="1251706" cy="125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156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3240"/>
            </a:pPr>
            <a:r>
              <a:rPr lang="en-CA" sz="3240" dirty="0"/>
              <a:t>Comment la </a:t>
            </a:r>
            <a:r>
              <a:rPr lang="en-CA" sz="3240" dirty="0" err="1"/>
              <a:t>pratique</a:t>
            </a:r>
            <a:r>
              <a:rPr lang="en-CA" sz="3240" dirty="0"/>
              <a:t> de la </a:t>
            </a:r>
            <a:r>
              <a:rPr lang="en-CA" sz="3240" dirty="0" err="1"/>
              <a:t>pleine</a:t>
            </a:r>
            <a:r>
              <a:rPr lang="en-CA" sz="3240" dirty="0"/>
              <a:t> conscience aide les chefs </a:t>
            </a:r>
            <a:r>
              <a:rPr lang="en-CA" sz="3240" dirty="0" err="1"/>
              <a:t>d’entreprises</a:t>
            </a:r>
            <a:r>
              <a:rPr lang="en-CA" sz="3240" dirty="0"/>
              <a:t> </a:t>
            </a:r>
            <a:r>
              <a:rPr lang="en-CA" sz="2800" dirty="0"/>
              <a:t>(2/2)</a:t>
            </a:r>
            <a:endParaRPr sz="3240" dirty="0"/>
          </a:p>
        </p:txBody>
      </p:sp>
      <p:sp>
        <p:nvSpPr>
          <p:cNvPr id="159" name="Google Shape;159;p6"/>
          <p:cNvSpPr txBox="1"/>
          <p:nvPr/>
        </p:nvSpPr>
        <p:spPr>
          <a:xfrm>
            <a:off x="1331640" y="5589240"/>
            <a:ext cx="6943200" cy="492412"/>
          </a:xfrm>
          <a:prstGeom prst="rect">
            <a:avLst/>
          </a:prstGeom>
          <a:noFill/>
          <a:ln>
            <a:noFill/>
          </a:ln>
        </p:spPr>
        <p:txBody>
          <a:bodyPr spcFirstLastPara="1" wrap="square" lIns="91425" tIns="91425" rIns="91425" bIns="91425" anchor="t" anchorCtr="0">
            <a:spAutoFit/>
          </a:bodyPr>
          <a:lstStyle/>
          <a:p>
            <a:r>
              <a:rPr lang="en-CA" sz="1000" b="0" i="0" u="none" strike="noStrike" cap="none" dirty="0">
                <a:latin typeface="Calibri"/>
                <a:ea typeface="Calibri"/>
                <a:cs typeface="Calibri"/>
                <a:sym typeface="Calibri"/>
              </a:rPr>
              <a:t>* </a:t>
            </a:r>
            <a:r>
              <a:rPr lang="en-CA" sz="1000" dirty="0" err="1">
                <a:latin typeface="Calibri"/>
                <a:ea typeface="Calibri"/>
                <a:cs typeface="Calibri"/>
                <a:sym typeface="Calibri"/>
              </a:rPr>
              <a:t>Traduit</a:t>
            </a:r>
            <a:r>
              <a:rPr lang="en-CA" sz="1000" dirty="0">
                <a:latin typeface="Calibri"/>
                <a:ea typeface="Calibri"/>
                <a:cs typeface="Calibri"/>
                <a:sym typeface="Calibri"/>
              </a:rPr>
              <a:t> de </a:t>
            </a:r>
            <a:r>
              <a:rPr lang="en-CA" sz="1000" dirty="0" err="1">
                <a:latin typeface="Calibri"/>
                <a:ea typeface="Calibri"/>
                <a:cs typeface="Calibri"/>
                <a:sym typeface="Calibri"/>
              </a:rPr>
              <a:t>l’anglais</a:t>
            </a:r>
            <a:r>
              <a:rPr lang="en-CA" sz="1000" b="0" i="0" u="none" strike="noStrike" cap="none" dirty="0">
                <a:latin typeface="Calibri"/>
                <a:ea typeface="Calibri"/>
                <a:cs typeface="Calibri"/>
                <a:sym typeface="Calibri"/>
              </a:rPr>
              <a:t> : </a:t>
            </a:r>
          </a:p>
          <a:p>
            <a:pPr lvl="0"/>
            <a:r>
              <a:rPr lang="en-CA" sz="1000" u="sng" dirty="0">
                <a:solidFill>
                  <a:schemeClr val="hlink"/>
                </a:solidFill>
                <a:hlinkClick r:id="rId3"/>
              </a:rPr>
              <a:t>https://ethiqueparlecoeur.com/2017/09/06/leadership-de-pleine-conscience-strategie-efficace-gestionnaires/</a:t>
            </a:r>
            <a:endParaRPr sz="1000" dirty="0"/>
          </a:p>
        </p:txBody>
      </p:sp>
      <p:sp>
        <p:nvSpPr>
          <p:cNvPr id="2" name="Rectangle 1"/>
          <p:cNvSpPr/>
          <p:nvPr/>
        </p:nvSpPr>
        <p:spPr>
          <a:xfrm>
            <a:off x="1125638" y="2420888"/>
            <a:ext cx="7643193" cy="2031325"/>
          </a:xfrm>
          <a:prstGeom prst="rect">
            <a:avLst/>
          </a:prstGeom>
        </p:spPr>
        <p:txBody>
          <a:bodyPr wrap="square">
            <a:spAutoFit/>
          </a:bodyPr>
          <a:lstStyle/>
          <a:p>
            <a:r>
              <a:rPr lang="fr-FR" dirty="0">
                <a:latin typeface="Open Sans"/>
              </a:rPr>
              <a:t>	Les programmes de pleine conscience aident les dirigeants et les </a:t>
            </a:r>
            <a:br>
              <a:rPr lang="fr-FR" dirty="0">
                <a:latin typeface="Open Sans"/>
              </a:rPr>
            </a:br>
            <a:r>
              <a:rPr lang="fr-FR" dirty="0">
                <a:latin typeface="Open Sans"/>
              </a:rPr>
              <a:t>	employés à réfléchir efficacement, à se concentrer sur la tâche à </a:t>
            </a:r>
            <a:br>
              <a:rPr lang="fr-FR" dirty="0">
                <a:latin typeface="Open Sans"/>
              </a:rPr>
            </a:br>
            <a:r>
              <a:rPr lang="fr-FR" dirty="0">
                <a:latin typeface="Open Sans"/>
              </a:rPr>
              <a:t>	accomplir, à maîtriser les pics de stress et à se ressourcer rapidement. Au niveau organisationnel, la pleine conscience réduit les jours de maladie, augmente la confiance dans le leadership et stimule l'engagement des employés. De plus, </a:t>
            </a:r>
            <a:r>
              <a:rPr lang="fr-FR" b="1" dirty="0">
                <a:latin typeface="Open Sans"/>
              </a:rPr>
              <a:t>la pleine conscience aide à libérer tout le potentiel des transformations numériques et agiles</a:t>
            </a:r>
            <a:r>
              <a:rPr lang="fr-FR" dirty="0">
                <a:latin typeface="Open Sans"/>
              </a:rPr>
              <a:t>. </a:t>
            </a:r>
            <a:endParaRPr lang="fr-CA" b="1" dirty="0"/>
          </a:p>
        </p:txBody>
      </p:sp>
      <p:pic>
        <p:nvPicPr>
          <p:cNvPr id="4" name="Picture 3">
            <a:extLst>
              <a:ext uri="{FF2B5EF4-FFF2-40B4-BE49-F238E27FC236}">
                <a16:creationId xmlns:a16="http://schemas.microsoft.com/office/drawing/2014/main" id="{D063529A-C79C-3BAA-861E-00EC9200BD48}"/>
              </a:ext>
            </a:extLst>
          </p:cNvPr>
          <p:cNvPicPr>
            <a:picLocks noChangeAspect="1"/>
          </p:cNvPicPr>
          <p:nvPr/>
        </p:nvPicPr>
        <p:blipFill>
          <a:blip r:embed="rId4"/>
          <a:stretch>
            <a:fillRect/>
          </a:stretch>
        </p:blipFill>
        <p:spPr>
          <a:xfrm>
            <a:off x="475253" y="2306326"/>
            <a:ext cx="989033" cy="1012033"/>
          </a:xfrm>
          <a:prstGeom prst="rect">
            <a:avLst/>
          </a:prstGeom>
        </p:spPr>
      </p:pic>
    </p:spTree>
    <p:extLst>
      <p:ext uri="{BB962C8B-B14F-4D97-AF65-F5344CB8AC3E}">
        <p14:creationId xmlns:p14="http://schemas.microsoft.com/office/powerpoint/2010/main" val="360006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9"/>
                                        </p:tgtEl>
                                        <p:attrNameLst>
                                          <p:attrName>style.visibility</p:attrName>
                                        </p:attrNameLst>
                                      </p:cBhvr>
                                      <p:to>
                                        <p:strVal val="visible"/>
                                      </p:to>
                                    </p:set>
                                    <p:animEffect transition="in" filter="fade">
                                      <p:cBhvr>
                                        <p:cTn id="15"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640960" cy="1143000"/>
          </a:xfrm>
        </p:spPr>
        <p:txBody>
          <a:bodyPr>
            <a:normAutofit fontScale="90000"/>
          </a:bodyPr>
          <a:lstStyle/>
          <a:p>
            <a:pPr defTabSz="933237">
              <a:spcBef>
                <a:spcPts val="0"/>
              </a:spcBef>
              <a:defRPr/>
            </a:pPr>
            <a:r>
              <a:rPr lang="fr-FR" sz="2800" dirty="0"/>
              <a:t>Quels aspects de leadership en pleine conscience supportent les compétences clés en leadership du Gouvernement du Canada?</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94421490"/>
              </p:ext>
            </p:extLst>
          </p:nvPr>
        </p:nvGraphicFramePr>
        <p:xfrm>
          <a:off x="395536" y="1381274"/>
          <a:ext cx="8229625" cy="5117078"/>
        </p:xfrm>
        <a:graphic>
          <a:graphicData uri="http://schemas.openxmlformats.org/drawingml/2006/table">
            <a:tbl>
              <a:tblPr/>
              <a:tblGrid>
                <a:gridCol w="2448272">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1368152">
                  <a:extLst>
                    <a:ext uri="{9D8B030D-6E8A-4147-A177-3AD203B41FA5}">
                      <a16:colId xmlns:a16="http://schemas.microsoft.com/office/drawing/2014/main" val="20003"/>
                    </a:ext>
                  </a:extLst>
                </a:gridCol>
                <a:gridCol w="2396977">
                  <a:extLst>
                    <a:ext uri="{9D8B030D-6E8A-4147-A177-3AD203B41FA5}">
                      <a16:colId xmlns:a16="http://schemas.microsoft.com/office/drawing/2014/main" val="20004"/>
                    </a:ext>
                  </a:extLst>
                </a:gridCol>
              </a:tblGrid>
              <a:tr h="669166">
                <a:tc>
                  <a:txBody>
                    <a:bodyPr/>
                    <a:lstStyle/>
                    <a:p>
                      <a:pPr algn="l" fontAlgn="b"/>
                      <a:r>
                        <a:rPr lang="en-US" sz="1000" b="1" i="0" u="none" strike="noStrike" dirty="0">
                          <a:solidFill>
                            <a:srgbClr val="FFFFFF"/>
                          </a:solidFill>
                          <a:latin typeface="Calibri"/>
                        </a:rPr>
                        <a:t> </a:t>
                      </a:r>
                    </a:p>
                  </a:txBody>
                  <a:tcPr marL="6714" marR="6714" marT="6051" marB="0" anchor="b">
                    <a:lnL>
                      <a:noFill/>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F81BD"/>
                    </a:solidFill>
                  </a:tcPr>
                </a:tc>
                <a:tc>
                  <a:txBody>
                    <a:bodyPr/>
                    <a:lstStyle/>
                    <a:p>
                      <a:pPr algn="l" fontAlgn="b"/>
                      <a:r>
                        <a:rPr lang="en-US" sz="2000" b="1" i="0" u="none" strike="noStrike" dirty="0">
                          <a:solidFill>
                            <a:schemeClr val="bg1"/>
                          </a:solidFill>
                          <a:latin typeface="Calibri"/>
                        </a:rPr>
                        <a:t>   Focus</a:t>
                      </a:r>
                    </a:p>
                    <a:p>
                      <a:pPr algn="l" fontAlgn="b"/>
                      <a:r>
                        <a:rPr lang="en-US" sz="2000" b="1" i="0" u="none" strike="noStrike" dirty="0">
                          <a:solidFill>
                            <a:schemeClr val="bg1"/>
                          </a:solidFill>
                          <a:latin typeface="Calibri"/>
                        </a:rPr>
                        <a:t> </a:t>
                      </a: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F81BD"/>
                    </a:solidFill>
                  </a:tcPr>
                </a:tc>
                <a:tc>
                  <a:txBody>
                    <a:bodyPr/>
                    <a:lstStyle/>
                    <a:p>
                      <a:pPr algn="l" fontAlgn="b"/>
                      <a:r>
                        <a:rPr lang="en-US" sz="2000" b="1" i="0" u="none" strike="noStrike" dirty="0">
                          <a:solidFill>
                            <a:schemeClr val="bg1"/>
                          </a:solidFill>
                          <a:latin typeface="Calibri"/>
                        </a:rPr>
                        <a:t>   </a:t>
                      </a:r>
                      <a:r>
                        <a:rPr lang="en-US" sz="2000" b="1" i="0" u="none" strike="noStrike" dirty="0" err="1">
                          <a:solidFill>
                            <a:schemeClr val="bg1"/>
                          </a:solidFill>
                          <a:latin typeface="Calibri"/>
                        </a:rPr>
                        <a:t>Clarté</a:t>
                      </a:r>
                      <a:r>
                        <a:rPr lang="en-US" sz="2000" b="1" i="0" u="none" strike="noStrike" dirty="0">
                          <a:solidFill>
                            <a:schemeClr val="bg1"/>
                          </a:solidFill>
                          <a:latin typeface="Calibri"/>
                        </a:rPr>
                        <a:t> </a:t>
                      </a:r>
                    </a:p>
                    <a:p>
                      <a:pPr algn="l" fontAlgn="b"/>
                      <a:endParaRPr lang="en-US" sz="2000" b="1" i="0" u="none" strike="noStrike" dirty="0">
                        <a:solidFill>
                          <a:schemeClr val="bg1"/>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F81BD"/>
                    </a:solidFill>
                  </a:tcPr>
                </a:tc>
                <a:tc>
                  <a:txBody>
                    <a:bodyPr/>
                    <a:lstStyle/>
                    <a:p>
                      <a:pPr algn="l" fontAlgn="b"/>
                      <a:r>
                        <a:rPr lang="en-US" sz="2000" b="1" i="0" u="none" strike="noStrike" dirty="0">
                          <a:solidFill>
                            <a:schemeClr val="bg1"/>
                          </a:solidFill>
                          <a:latin typeface="Calibri"/>
                        </a:rPr>
                        <a:t>   </a:t>
                      </a:r>
                      <a:r>
                        <a:rPr lang="en-US" sz="2000" b="1" i="0" u="none" strike="noStrike" dirty="0" err="1">
                          <a:solidFill>
                            <a:schemeClr val="bg1"/>
                          </a:solidFill>
                          <a:latin typeface="Calibri"/>
                        </a:rPr>
                        <a:t>Créativité</a:t>
                      </a:r>
                      <a:r>
                        <a:rPr lang="en-US" sz="2000" b="1" i="0" u="none" strike="noStrike" dirty="0">
                          <a:solidFill>
                            <a:schemeClr val="bg1"/>
                          </a:solidFill>
                          <a:latin typeface="Calibri"/>
                        </a:rPr>
                        <a:t> </a:t>
                      </a:r>
                    </a:p>
                    <a:p>
                      <a:pPr algn="l" fontAlgn="b"/>
                      <a:endParaRPr lang="en-US" sz="2000" b="1" i="0" u="none" strike="noStrike" dirty="0">
                        <a:solidFill>
                          <a:schemeClr val="bg1"/>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F81BD"/>
                    </a:solidFill>
                  </a:tcPr>
                </a:tc>
                <a:tc>
                  <a:txBody>
                    <a:bodyPr/>
                    <a:lstStyle/>
                    <a:p>
                      <a:pPr algn="ctr" fontAlgn="b"/>
                      <a:r>
                        <a:rPr lang="en-US" sz="2000" b="1" i="0" u="none" strike="noStrike" dirty="0">
                          <a:solidFill>
                            <a:schemeClr val="bg1"/>
                          </a:solidFill>
                          <a:latin typeface="Calibri"/>
                        </a:rPr>
                        <a:t>   Compassion - service aux </a:t>
                      </a:r>
                      <a:r>
                        <a:rPr lang="en-US" sz="2000" b="1" i="0" u="none" strike="noStrike" dirty="0" err="1">
                          <a:solidFill>
                            <a:schemeClr val="bg1"/>
                          </a:solidFill>
                          <a:latin typeface="Calibri"/>
                        </a:rPr>
                        <a:t>autres</a:t>
                      </a:r>
                      <a:endParaRPr lang="en-US" sz="2000" b="1" i="0" u="none" strike="noStrike" dirty="0">
                        <a:solidFill>
                          <a:schemeClr val="bg1"/>
                        </a:solidFill>
                        <a:latin typeface="Calibri"/>
                      </a:endParaRPr>
                    </a:p>
                  </a:txBody>
                  <a:tcPr marL="6714" marR="6714" marT="6051" marB="0" anchor="b">
                    <a:lnL w="63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33349">
                <a:tc>
                  <a:txBody>
                    <a:bodyPr/>
                    <a:lstStyle/>
                    <a:p>
                      <a:pPr algn="l" fontAlgn="b"/>
                      <a:r>
                        <a:rPr lang="en-US" sz="2000" b="1" i="0" u="none" strike="noStrike" dirty="0" err="1">
                          <a:solidFill>
                            <a:srgbClr val="000000"/>
                          </a:solidFill>
                          <a:latin typeface="Calibri"/>
                        </a:rPr>
                        <a:t>Créer</a:t>
                      </a:r>
                      <a:r>
                        <a:rPr lang="en-US" sz="2000" b="1" i="0" u="none" strike="noStrike" dirty="0">
                          <a:solidFill>
                            <a:srgbClr val="000000"/>
                          </a:solidFill>
                          <a:latin typeface="Calibri"/>
                        </a:rPr>
                        <a:t> </a:t>
                      </a:r>
                      <a:r>
                        <a:rPr lang="en-US" sz="2000" b="1" i="0" u="none" strike="noStrike" dirty="0" err="1">
                          <a:solidFill>
                            <a:srgbClr val="000000"/>
                          </a:solidFill>
                          <a:latin typeface="Calibri"/>
                        </a:rPr>
                        <a:t>une</a:t>
                      </a:r>
                      <a:r>
                        <a:rPr lang="en-US" sz="2000" b="1" i="0" u="none" strike="noStrike" dirty="0">
                          <a:solidFill>
                            <a:srgbClr val="000000"/>
                          </a:solidFill>
                          <a:latin typeface="Calibri"/>
                        </a:rPr>
                        <a:t> vision et </a:t>
                      </a:r>
                      <a:r>
                        <a:rPr lang="en-US" sz="2000" b="1" i="0" u="none" strike="noStrike" dirty="0" err="1">
                          <a:solidFill>
                            <a:srgbClr val="000000"/>
                          </a:solidFill>
                          <a:latin typeface="Calibri"/>
                        </a:rPr>
                        <a:t>une</a:t>
                      </a:r>
                      <a:r>
                        <a:rPr lang="en-US" sz="2000" b="1" i="0" u="none" strike="noStrike" dirty="0">
                          <a:solidFill>
                            <a:srgbClr val="000000"/>
                          </a:solidFill>
                          <a:latin typeface="Calibri"/>
                        </a:rPr>
                        <a:t> </a:t>
                      </a:r>
                      <a:r>
                        <a:rPr lang="en-US" sz="2000" b="1" i="0" u="none" strike="noStrike" dirty="0" err="1">
                          <a:solidFill>
                            <a:srgbClr val="000000"/>
                          </a:solidFill>
                          <a:latin typeface="Calibri"/>
                        </a:rPr>
                        <a:t>stratégie</a:t>
                      </a:r>
                      <a:endParaRPr lang="en-US" sz="2000" b="1" i="0" u="none" strike="noStrike" dirty="0">
                        <a:solidFill>
                          <a:srgbClr val="000000"/>
                        </a:solidFill>
                        <a:latin typeface="Calibri"/>
                      </a:endParaRPr>
                    </a:p>
                  </a:txBody>
                  <a:tcPr marL="6714" marR="6714" marT="6051" marB="0" anchor="b">
                    <a:lnL>
                      <a:noFill/>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1"/>
                  </a:ext>
                </a:extLst>
              </a:tr>
              <a:tr h="570636">
                <a:tc>
                  <a:txBody>
                    <a:bodyPr/>
                    <a:lstStyle/>
                    <a:p>
                      <a:pPr algn="l" fontAlgn="b"/>
                      <a:r>
                        <a:rPr lang="en-US" sz="2000" b="1" i="0" u="none" strike="noStrike" dirty="0">
                          <a:solidFill>
                            <a:srgbClr val="000000"/>
                          </a:solidFill>
                          <a:latin typeface="Calibri"/>
                        </a:rPr>
                        <a:t>Mobiliser les </a:t>
                      </a:r>
                      <a:r>
                        <a:rPr lang="en-US" sz="2000" b="1" i="0" u="none" strike="noStrike" dirty="0" err="1">
                          <a:solidFill>
                            <a:srgbClr val="000000"/>
                          </a:solidFill>
                          <a:latin typeface="Calibri"/>
                        </a:rPr>
                        <a:t>personnes</a:t>
                      </a:r>
                      <a:r>
                        <a:rPr lang="en-US" sz="2000" b="1" i="0" u="none" strike="noStrike" dirty="0">
                          <a:solidFill>
                            <a:srgbClr val="000000"/>
                          </a:solidFill>
                          <a:latin typeface="Calibri"/>
                        </a:rPr>
                        <a:t> </a:t>
                      </a:r>
                    </a:p>
                  </a:txBody>
                  <a:tcPr marL="6714" marR="6714" marT="6051"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l" fontAlgn="b"/>
                      <a:endParaRPr lang="en-US" sz="1200" b="0" i="0" u="none" strike="noStrike">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10002"/>
                  </a:ext>
                </a:extLst>
              </a:tr>
              <a:tr h="810721">
                <a:tc>
                  <a:txBody>
                    <a:bodyPr/>
                    <a:lstStyle/>
                    <a:p>
                      <a:pPr algn="l" fontAlgn="b"/>
                      <a:r>
                        <a:rPr lang="en-US" sz="2000" b="1" i="0" u="none" strike="noStrike" dirty="0" err="1">
                          <a:solidFill>
                            <a:srgbClr val="000000"/>
                          </a:solidFill>
                          <a:latin typeface="Calibri"/>
                        </a:rPr>
                        <a:t>Préserver</a:t>
                      </a:r>
                      <a:r>
                        <a:rPr lang="en-US" sz="2000" b="1" i="0" u="none" strike="noStrike" dirty="0">
                          <a:solidFill>
                            <a:srgbClr val="000000"/>
                          </a:solidFill>
                          <a:latin typeface="Calibri"/>
                        </a:rPr>
                        <a:t> </a:t>
                      </a:r>
                      <a:r>
                        <a:rPr lang="en-US" sz="2000" b="1" i="0" u="none" strike="noStrike" dirty="0" err="1">
                          <a:solidFill>
                            <a:srgbClr val="000000"/>
                          </a:solidFill>
                          <a:latin typeface="Calibri"/>
                        </a:rPr>
                        <a:t>l’intégrité</a:t>
                      </a:r>
                      <a:r>
                        <a:rPr lang="en-US" sz="2000" b="1" i="0" u="none" strike="noStrike" dirty="0">
                          <a:solidFill>
                            <a:srgbClr val="000000"/>
                          </a:solidFill>
                          <a:latin typeface="Calibri"/>
                        </a:rPr>
                        <a:t> et le respect</a:t>
                      </a:r>
                    </a:p>
                  </a:txBody>
                  <a:tcPr marL="6714" marR="6714" marT="6051"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3"/>
                  </a:ext>
                </a:extLst>
              </a:tr>
              <a:tr h="900800">
                <a:tc>
                  <a:txBody>
                    <a:bodyPr/>
                    <a:lstStyle/>
                    <a:p>
                      <a:pPr algn="l" fontAlgn="b"/>
                      <a:r>
                        <a:rPr lang="en-US" sz="1800" b="1" i="0" u="none" strike="noStrike" dirty="0" err="1">
                          <a:solidFill>
                            <a:srgbClr val="333333"/>
                          </a:solidFill>
                          <a:latin typeface="Arial"/>
                        </a:rPr>
                        <a:t>Collaborer</a:t>
                      </a:r>
                      <a:r>
                        <a:rPr lang="en-US" sz="1800" b="1" i="0" u="none" strike="noStrike" dirty="0">
                          <a:solidFill>
                            <a:srgbClr val="333333"/>
                          </a:solidFill>
                          <a:latin typeface="Arial"/>
                        </a:rPr>
                        <a:t> avec les </a:t>
                      </a:r>
                      <a:r>
                        <a:rPr lang="en-US" sz="1800" b="1" i="0" u="none" strike="noStrike" dirty="0" err="1">
                          <a:solidFill>
                            <a:srgbClr val="333333"/>
                          </a:solidFill>
                          <a:latin typeface="Arial"/>
                        </a:rPr>
                        <a:t>partenaires</a:t>
                      </a:r>
                      <a:r>
                        <a:rPr lang="en-US" sz="1800" b="1" i="0" u="none" strike="noStrike" dirty="0">
                          <a:solidFill>
                            <a:srgbClr val="333333"/>
                          </a:solidFill>
                          <a:latin typeface="Arial"/>
                        </a:rPr>
                        <a:t> et les </a:t>
                      </a:r>
                      <a:r>
                        <a:rPr lang="en-US" sz="1800" b="1" i="0" u="none" strike="noStrike" dirty="0" err="1">
                          <a:solidFill>
                            <a:srgbClr val="333333"/>
                          </a:solidFill>
                          <a:latin typeface="Arial"/>
                        </a:rPr>
                        <a:t>intervenants</a:t>
                      </a:r>
                      <a:endParaRPr lang="en-US" sz="1800" b="1" i="0" u="none" strike="noStrike" dirty="0">
                        <a:solidFill>
                          <a:srgbClr val="333333"/>
                        </a:solidFill>
                        <a:latin typeface="Arial"/>
                      </a:endParaRPr>
                    </a:p>
                  </a:txBody>
                  <a:tcPr marL="6714" marR="6714" marT="6051"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BE5F1"/>
                    </a:solidFill>
                  </a:tcPr>
                </a:tc>
                <a:extLst>
                  <a:ext uri="{0D108BD9-81ED-4DB2-BD59-A6C34878D82A}">
                    <a16:rowId xmlns:a16="http://schemas.microsoft.com/office/drawing/2014/main" val="10004"/>
                  </a:ext>
                </a:extLst>
              </a:tr>
              <a:tr h="946911">
                <a:tc>
                  <a:txBody>
                    <a:bodyPr/>
                    <a:lstStyle/>
                    <a:p>
                      <a:pPr algn="l" fontAlgn="b"/>
                      <a:r>
                        <a:rPr lang="en-US" sz="2000" b="1" i="0" u="none" strike="noStrike" dirty="0" err="1">
                          <a:solidFill>
                            <a:srgbClr val="000000"/>
                          </a:solidFill>
                          <a:latin typeface="Calibri"/>
                        </a:rPr>
                        <a:t>Promovoir</a:t>
                      </a:r>
                      <a:r>
                        <a:rPr lang="en-US" sz="2000" b="1" i="0" u="none" strike="noStrike" dirty="0">
                          <a:solidFill>
                            <a:srgbClr val="000000"/>
                          </a:solidFill>
                          <a:latin typeface="Calibri"/>
                        </a:rPr>
                        <a:t> </a:t>
                      </a:r>
                      <a:r>
                        <a:rPr lang="en-US" sz="2000" b="1" i="0" u="none" strike="noStrike" dirty="0" err="1">
                          <a:solidFill>
                            <a:srgbClr val="000000"/>
                          </a:solidFill>
                          <a:latin typeface="Calibri"/>
                        </a:rPr>
                        <a:t>l’innovation</a:t>
                      </a:r>
                      <a:r>
                        <a:rPr lang="en-US" sz="2000" b="1" i="0" u="none" strike="noStrike" dirty="0">
                          <a:solidFill>
                            <a:srgbClr val="000000"/>
                          </a:solidFill>
                          <a:latin typeface="Calibri"/>
                        </a:rPr>
                        <a:t> et </a:t>
                      </a:r>
                      <a:r>
                        <a:rPr lang="en-US" sz="2000" b="1" i="0" u="none" strike="noStrike" dirty="0" err="1">
                          <a:solidFill>
                            <a:srgbClr val="000000"/>
                          </a:solidFill>
                          <a:latin typeface="Calibri"/>
                        </a:rPr>
                        <a:t>orienter</a:t>
                      </a:r>
                      <a:r>
                        <a:rPr lang="en-US" sz="2000" b="1" i="0" u="none" strike="noStrike" dirty="0">
                          <a:solidFill>
                            <a:srgbClr val="000000"/>
                          </a:solidFill>
                          <a:latin typeface="Calibri"/>
                        </a:rPr>
                        <a:t> le changement</a:t>
                      </a:r>
                    </a:p>
                  </a:txBody>
                  <a:tcPr marL="6714" marR="6714" marT="6051"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tc>
                  <a:txBody>
                    <a:bodyPr/>
                    <a:lstStyle/>
                    <a:p>
                      <a:pPr algn="ctr" fontAlgn="ctr"/>
                      <a:endParaRPr lang="en-US" sz="3600" b="0" i="0" u="none" strike="noStrike" dirty="0">
                        <a:solidFill>
                          <a:srgbClr val="75923C"/>
                        </a:solidFill>
                        <a:latin typeface="Wingdings"/>
                      </a:endParaRPr>
                    </a:p>
                  </a:txBody>
                  <a:tcPr marL="6714" marR="6714" marT="605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8CCE4"/>
                    </a:solidFill>
                  </a:tcPr>
                </a:tc>
                <a:extLst>
                  <a:ext uri="{0D108BD9-81ED-4DB2-BD59-A6C34878D82A}">
                    <a16:rowId xmlns:a16="http://schemas.microsoft.com/office/drawing/2014/main" val="10005"/>
                  </a:ext>
                </a:extLst>
              </a:tr>
              <a:tr h="540480">
                <a:tc>
                  <a:txBody>
                    <a:bodyPr/>
                    <a:lstStyle/>
                    <a:p>
                      <a:pPr algn="l" fontAlgn="b"/>
                      <a:r>
                        <a:rPr lang="en-US" sz="2000" b="1" i="0" u="none" strike="noStrike" dirty="0" err="1">
                          <a:solidFill>
                            <a:srgbClr val="000000"/>
                          </a:solidFill>
                          <a:latin typeface="Calibri"/>
                        </a:rPr>
                        <a:t>Obtenir</a:t>
                      </a:r>
                      <a:r>
                        <a:rPr lang="en-US" sz="2000" b="1" i="0" u="none" strike="noStrike" dirty="0">
                          <a:solidFill>
                            <a:srgbClr val="000000"/>
                          </a:solidFill>
                          <a:latin typeface="Calibri"/>
                        </a:rPr>
                        <a:t> des </a:t>
                      </a:r>
                      <a:r>
                        <a:rPr lang="en-US" sz="2000" b="1" i="0" u="none" strike="noStrike" dirty="0" err="1">
                          <a:solidFill>
                            <a:srgbClr val="000000"/>
                          </a:solidFill>
                          <a:latin typeface="Calibri"/>
                        </a:rPr>
                        <a:t>résultats</a:t>
                      </a:r>
                      <a:endParaRPr lang="en-US" sz="2000" b="1" i="0" u="none" strike="noStrike" dirty="0">
                        <a:solidFill>
                          <a:srgbClr val="000000"/>
                        </a:solidFill>
                        <a:latin typeface="Calibri"/>
                      </a:endParaRPr>
                    </a:p>
                  </a:txBody>
                  <a:tcPr marL="6714" marR="6714" marT="6051"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E5F1"/>
                    </a:solidFill>
                  </a:tcPr>
                </a:tc>
                <a:tc>
                  <a:txBody>
                    <a:bodyPr/>
                    <a:lstStyle/>
                    <a:p>
                      <a:endParaRPr lang="en-US" dirty="0"/>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E5F1"/>
                    </a:solidFill>
                  </a:tcPr>
                </a:tc>
                <a:tc>
                  <a:txBody>
                    <a:bodyPr/>
                    <a:lstStyle/>
                    <a:p>
                      <a:endParaRPr lang="en-US"/>
                    </a:p>
                  </a:txBody>
                  <a:tcPr marL="6714" marR="6714" marT="6051" marB="0" anchor="b">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E5F1"/>
                    </a:solidFill>
                  </a:tcPr>
                </a:tc>
                <a:tc>
                  <a:txBody>
                    <a:bodyPr/>
                    <a:lstStyle/>
                    <a:p>
                      <a:endParaRPr lang="en-US" dirty="0"/>
                    </a:p>
                  </a:txBody>
                  <a:tcPr marL="6714" marR="6714" marT="605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rgbClr val="DBE5F1"/>
                    </a:solidFill>
                  </a:tcPr>
                </a:tc>
                <a:tc>
                  <a:txBody>
                    <a:bodyPr/>
                    <a:lstStyle/>
                    <a:p>
                      <a:pPr algn="l" fontAlgn="b"/>
                      <a:endParaRPr lang="en-US" sz="1200" b="0" i="0" u="none" strike="noStrike" dirty="0">
                        <a:solidFill>
                          <a:srgbClr val="000000"/>
                        </a:solidFill>
                        <a:latin typeface="Calibri"/>
                      </a:endParaRPr>
                    </a:p>
                  </a:txBody>
                  <a:tcPr marL="6714" marR="6714" marT="6051" marB="0" anchor="b">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rgbClr val="DBE5F1"/>
                    </a:solidFill>
                  </a:tcPr>
                </a:tc>
                <a:extLst>
                  <a:ext uri="{0D108BD9-81ED-4DB2-BD59-A6C34878D82A}">
                    <a16:rowId xmlns:a16="http://schemas.microsoft.com/office/drawing/2014/main" val="10006"/>
                  </a:ext>
                </a:extLst>
              </a:tr>
            </a:tbl>
          </a:graphicData>
        </a:graphic>
      </p:graphicFrame>
      <p:pic>
        <p:nvPicPr>
          <p:cNvPr id="5" name="Picture 1" descr="C:\Users\Alejandro.Gonzalez\AppData\Local\Microsoft\Windows\Temporary Internet Files\Content.IE5\TG6LZWBH\community-initiative[1].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958502" y="4941168"/>
            <a:ext cx="2690938" cy="1916832"/>
          </a:xfrm>
          <a:prstGeom prst="rect">
            <a:avLst/>
          </a:prstGeom>
          <a:noFill/>
        </p:spPr>
      </p:pic>
      <p:pic>
        <p:nvPicPr>
          <p:cNvPr id="1030"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3925440" y="2204864"/>
            <a:ext cx="362362" cy="362362"/>
          </a:xfrm>
          <a:prstGeom prst="rect">
            <a:avLst/>
          </a:prstGeom>
          <a:noFill/>
        </p:spPr>
      </p:pic>
      <p:pic>
        <p:nvPicPr>
          <p:cNvPr id="30"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6729918" y="2204864"/>
            <a:ext cx="362362" cy="362362"/>
          </a:xfrm>
          <a:prstGeom prst="rect">
            <a:avLst/>
          </a:prstGeom>
          <a:noFill/>
        </p:spPr>
      </p:pic>
      <p:pic>
        <p:nvPicPr>
          <p:cNvPr id="42"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2991373" y="2780928"/>
            <a:ext cx="362362" cy="362362"/>
          </a:xfrm>
          <a:prstGeom prst="rect">
            <a:avLst/>
          </a:prstGeom>
          <a:noFill/>
        </p:spPr>
      </p:pic>
      <p:pic>
        <p:nvPicPr>
          <p:cNvPr id="44"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3925440" y="2780928"/>
            <a:ext cx="362362" cy="362362"/>
          </a:xfrm>
          <a:prstGeom prst="rect">
            <a:avLst/>
          </a:prstGeom>
          <a:noFill/>
        </p:spPr>
      </p:pic>
      <p:pic>
        <p:nvPicPr>
          <p:cNvPr id="45"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6729918" y="2780928"/>
            <a:ext cx="362362" cy="362362"/>
          </a:xfrm>
          <a:prstGeom prst="rect">
            <a:avLst/>
          </a:prstGeom>
          <a:noFill/>
        </p:spPr>
      </p:pic>
      <p:pic>
        <p:nvPicPr>
          <p:cNvPr id="46"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3925440" y="3503330"/>
            <a:ext cx="362362" cy="362362"/>
          </a:xfrm>
          <a:prstGeom prst="rect">
            <a:avLst/>
          </a:prstGeom>
          <a:noFill/>
        </p:spPr>
      </p:pic>
      <p:pic>
        <p:nvPicPr>
          <p:cNvPr id="47"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6729918" y="3494876"/>
            <a:ext cx="362362" cy="362362"/>
          </a:xfrm>
          <a:prstGeom prst="rect">
            <a:avLst/>
          </a:prstGeom>
          <a:noFill/>
        </p:spPr>
      </p:pic>
      <p:pic>
        <p:nvPicPr>
          <p:cNvPr id="48"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2981135" y="4360460"/>
            <a:ext cx="362362" cy="362362"/>
          </a:xfrm>
          <a:prstGeom prst="rect">
            <a:avLst/>
          </a:prstGeom>
          <a:noFill/>
        </p:spPr>
      </p:pic>
      <p:pic>
        <p:nvPicPr>
          <p:cNvPr id="50"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5149576" y="4360460"/>
            <a:ext cx="362362" cy="362362"/>
          </a:xfrm>
          <a:prstGeom prst="rect">
            <a:avLst/>
          </a:prstGeom>
          <a:noFill/>
        </p:spPr>
      </p:pic>
      <p:pic>
        <p:nvPicPr>
          <p:cNvPr id="51"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6729918" y="4360460"/>
            <a:ext cx="362362" cy="362362"/>
          </a:xfrm>
          <a:prstGeom prst="rect">
            <a:avLst/>
          </a:prstGeom>
          <a:noFill/>
        </p:spPr>
      </p:pic>
      <p:pic>
        <p:nvPicPr>
          <p:cNvPr id="52"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2991373" y="5298886"/>
            <a:ext cx="362362" cy="362362"/>
          </a:xfrm>
          <a:prstGeom prst="rect">
            <a:avLst/>
          </a:prstGeom>
          <a:noFill/>
        </p:spPr>
      </p:pic>
      <p:pic>
        <p:nvPicPr>
          <p:cNvPr id="54"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5149576" y="5298886"/>
            <a:ext cx="362362" cy="362362"/>
          </a:xfrm>
          <a:prstGeom prst="rect">
            <a:avLst/>
          </a:prstGeom>
          <a:noFill/>
        </p:spPr>
      </p:pic>
      <p:pic>
        <p:nvPicPr>
          <p:cNvPr id="55"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6729918" y="5298886"/>
            <a:ext cx="362362" cy="362362"/>
          </a:xfrm>
          <a:prstGeom prst="rect">
            <a:avLst/>
          </a:prstGeom>
          <a:noFill/>
        </p:spPr>
      </p:pic>
      <p:pic>
        <p:nvPicPr>
          <p:cNvPr id="56"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2938145" y="6018966"/>
            <a:ext cx="362362" cy="362362"/>
          </a:xfrm>
          <a:prstGeom prst="rect">
            <a:avLst/>
          </a:prstGeom>
          <a:noFill/>
        </p:spPr>
      </p:pic>
      <p:pic>
        <p:nvPicPr>
          <p:cNvPr id="57"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3925440" y="6018966"/>
            <a:ext cx="362362" cy="362362"/>
          </a:xfrm>
          <a:prstGeom prst="rect">
            <a:avLst/>
          </a:prstGeom>
          <a:noFill/>
        </p:spPr>
      </p:pic>
      <p:pic>
        <p:nvPicPr>
          <p:cNvPr id="58" name="Picture 6" descr="C:\Users\Alejandro.Gonzalez\AppData\Local\Microsoft\Windows\Temporary Internet Files\Content.IE5\OSPZM3V7\512px-Check-blue.svg[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a:off x="5149576" y="6018966"/>
            <a:ext cx="362362" cy="362362"/>
          </a:xfrm>
          <a:prstGeom prst="rect">
            <a:avLst/>
          </a:prstGeom>
          <a:noFill/>
        </p:spPr>
      </p:pic>
    </p:spTree>
    <p:extLst>
      <p:ext uri="{BB962C8B-B14F-4D97-AF65-F5344CB8AC3E}">
        <p14:creationId xmlns:p14="http://schemas.microsoft.com/office/powerpoint/2010/main" val="366281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fade">
                                      <p:cBhvr>
                                        <p:cTn id="29" dur="500"/>
                                        <p:tgtEl>
                                          <p:spTgt spid="47"/>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par>
                                <p:cTn id="34" presetID="10" presetClass="entr" presetSubtype="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par>
                                <p:cTn id="37" presetID="10"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fade">
                                      <p:cBhvr>
                                        <p:cTn id="39" dur="500"/>
                                        <p:tgtEl>
                                          <p:spTgt spid="51"/>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par>
                                <p:cTn id="47" presetID="10" presetClass="entr" presetSubtype="0" fill="hold"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500"/>
                                        <p:tgtEl>
                                          <p:spTgt spid="56"/>
                                        </p:tgtEl>
                                      </p:cBhvr>
                                    </p:animEffect>
                                  </p:childTnLst>
                                </p:cTn>
                              </p:par>
                              <p:par>
                                <p:cTn id="54" presetID="10" presetClass="entr" presetSubtype="0" fill="hold" nodeType="withEffect">
                                  <p:stCondLst>
                                    <p:cond delay="0"/>
                                  </p:stCondLst>
                                  <p:childTnLst>
                                    <p:set>
                                      <p:cBhvr>
                                        <p:cTn id="55" dur="1" fill="hold">
                                          <p:stCondLst>
                                            <p:cond delay="0"/>
                                          </p:stCondLst>
                                        </p:cTn>
                                        <p:tgtEl>
                                          <p:spTgt spid="57"/>
                                        </p:tgtEl>
                                        <p:attrNameLst>
                                          <p:attrName>style.visibility</p:attrName>
                                        </p:attrNameLst>
                                      </p:cBhvr>
                                      <p:to>
                                        <p:strVal val="visible"/>
                                      </p:to>
                                    </p:set>
                                    <p:animEffect transition="in" filter="fade">
                                      <p:cBhvr>
                                        <p:cTn id="56" dur="500"/>
                                        <p:tgtEl>
                                          <p:spTgt spid="57"/>
                                        </p:tgtEl>
                                      </p:cBhvr>
                                    </p:animEffect>
                                  </p:childTnLst>
                                </p:cTn>
                              </p:par>
                              <p:par>
                                <p:cTn id="57" presetID="10" presetClass="entr" presetSubtype="0" fill="hold"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6">
            <a:clrChange>
              <a:clrFrom>
                <a:srgbClr val="FFFFFF"/>
              </a:clrFrom>
              <a:clrTo>
                <a:srgbClr val="FFFFFF">
                  <a:alpha val="0"/>
                </a:srgbClr>
              </a:clrTo>
            </a:clrChange>
            <a:duotone>
              <a:schemeClr val="accent1">
                <a:shade val="45000"/>
                <a:satMod val="135000"/>
              </a:schemeClr>
              <a:prstClr val="white"/>
            </a:duotone>
          </a:blip>
          <a:srcRect/>
          <a:stretch>
            <a:fillRect/>
          </a:stretch>
        </p:blipFill>
        <p:spPr>
          <a:xfrm>
            <a:off x="6300191" y="1724758"/>
            <a:ext cx="2727741" cy="2208298"/>
          </a:xfrm>
          <a:prstGeom prst="rect">
            <a:avLst/>
          </a:prstGeom>
        </p:spPr>
      </p:pic>
      <p:sp>
        <p:nvSpPr>
          <p:cNvPr id="2" name="Title 1"/>
          <p:cNvSpPr>
            <a:spLocks noGrp="1"/>
          </p:cNvSpPr>
          <p:nvPr>
            <p:ph type="title"/>
            <p:custDataLst>
              <p:tags r:id="rId2"/>
            </p:custDataLst>
          </p:nvPr>
        </p:nvSpPr>
        <p:spPr/>
        <p:txBody>
          <a:bodyPr/>
          <a:lstStyle/>
          <a:p>
            <a:r>
              <a:rPr lang="fr-CA" sz="3600" u="none" dirty="0"/>
              <a:t>Exercice : Notions de base (1/2)</a:t>
            </a:r>
            <a:endParaRPr lang="fr-CA" sz="3600" dirty="0"/>
          </a:p>
        </p:txBody>
      </p:sp>
      <p:sp>
        <p:nvSpPr>
          <p:cNvPr id="3" name="Content Placeholder 2"/>
          <p:cNvSpPr>
            <a:spLocks noGrp="1"/>
          </p:cNvSpPr>
          <p:nvPr>
            <p:ph idx="1"/>
            <p:custDataLst>
              <p:tags r:id="rId3"/>
            </p:custDataLst>
          </p:nvPr>
        </p:nvSpPr>
        <p:spPr>
          <a:xfrm>
            <a:off x="457200" y="1268760"/>
            <a:ext cx="8229600" cy="5112568"/>
          </a:xfrm>
        </p:spPr>
        <p:txBody>
          <a:bodyPr>
            <a:normAutofit/>
          </a:bodyPr>
          <a:lstStyle/>
          <a:p>
            <a:pPr lvl="0"/>
            <a:r>
              <a:rPr lang="fr-CA" dirty="0"/>
              <a:t>Avoir l</a:t>
            </a:r>
            <a:r>
              <a:rPr lang="fr-CA" u="none" dirty="0"/>
              <a:t>’intention d’être (plutôt que de faire)</a:t>
            </a:r>
          </a:p>
          <a:p>
            <a:pPr lvl="1"/>
            <a:r>
              <a:rPr lang="fr-CA" u="none" dirty="0"/>
              <a:t>Posture </a:t>
            </a:r>
          </a:p>
          <a:p>
            <a:pPr lvl="1"/>
            <a:r>
              <a:rPr lang="fr-CA" dirty="0"/>
              <a:t>L</a:t>
            </a:r>
            <a:r>
              <a:rPr lang="fr-CA" u="none" dirty="0"/>
              <a:t>e menton</a:t>
            </a:r>
          </a:p>
          <a:p>
            <a:pPr lvl="1"/>
            <a:r>
              <a:rPr lang="fr-CA" u="none" dirty="0"/>
              <a:t>État d’esprit</a:t>
            </a:r>
          </a:p>
          <a:p>
            <a:pPr lvl="1"/>
            <a:r>
              <a:rPr lang="fr-CA" u="none" dirty="0"/>
              <a:t>Concentrez-vous sur la respiration</a:t>
            </a:r>
          </a:p>
          <a:p>
            <a:pPr lvl="1"/>
            <a:r>
              <a:rPr lang="fr-CA" dirty="0"/>
              <a:t>Remarquez</a:t>
            </a:r>
          </a:p>
          <a:p>
            <a:r>
              <a:rPr lang="fr-CA" u="none" dirty="0"/>
              <a:t>Il s’agit de sentir ce que vous ressentez; de remarquer sans juger.</a:t>
            </a:r>
          </a:p>
        </p:txBody>
      </p:sp>
    </p:spTree>
    <p:extLst>
      <p:ext uri="{BB962C8B-B14F-4D97-AF65-F5344CB8AC3E}">
        <p14:creationId xmlns:p14="http://schemas.microsoft.com/office/powerpoint/2010/main" val="3313570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143000"/>
          </a:xfrm>
        </p:spPr>
        <p:txBody>
          <a:bodyPr>
            <a:noAutofit/>
          </a:bodyPr>
          <a:lstStyle/>
          <a:p>
            <a:r>
              <a:rPr lang="fr-CA" sz="3200" dirty="0"/>
              <a:t>Exercice de respiration de pleine conscience (2/2)</a:t>
            </a:r>
          </a:p>
        </p:txBody>
      </p:sp>
      <p:sp>
        <p:nvSpPr>
          <p:cNvPr id="3" name="Content Placeholder 2"/>
          <p:cNvSpPr>
            <a:spLocks noGrp="1"/>
          </p:cNvSpPr>
          <p:nvPr>
            <p:ph idx="1"/>
          </p:nvPr>
        </p:nvSpPr>
        <p:spPr>
          <a:xfrm>
            <a:off x="457200" y="1600200"/>
            <a:ext cx="8686800" cy="5214172"/>
          </a:xfrm>
        </p:spPr>
        <p:txBody>
          <a:bodyPr>
            <a:normAutofit/>
          </a:bodyPr>
          <a:lstStyle/>
          <a:p>
            <a:r>
              <a:rPr lang="fr-CA" dirty="0"/>
              <a:t>Temps requis: 5 minutes</a:t>
            </a:r>
          </a:p>
          <a:p>
            <a:r>
              <a:rPr lang="fr-CA" dirty="0"/>
              <a:t>L’idée est de </a:t>
            </a:r>
            <a:r>
              <a:rPr lang="fr-CA" u="none" dirty="0"/>
              <a:t>passer du « faire » au « être ».</a:t>
            </a:r>
          </a:p>
          <a:p>
            <a:r>
              <a:rPr lang="fr-CA" u="none" dirty="0"/>
              <a:t>Nous ferons ensuite un court retour sur ce que vous avez remarqué.</a:t>
            </a:r>
            <a:endParaRPr lang="fr-CA" dirty="0"/>
          </a:p>
        </p:txBody>
      </p:sp>
      <p:grpSp>
        <p:nvGrpSpPr>
          <p:cNvPr id="4" name="Group 3"/>
          <p:cNvGrpSpPr/>
          <p:nvPr/>
        </p:nvGrpSpPr>
        <p:grpSpPr>
          <a:xfrm>
            <a:off x="5257104" y="3717032"/>
            <a:ext cx="2699272" cy="2796921"/>
            <a:chOff x="5257104" y="4005064"/>
            <a:chExt cx="2214298" cy="2508889"/>
          </a:xfrm>
        </p:grpSpPr>
        <p:pic>
          <p:nvPicPr>
            <p:cNvPr id="1027" name="Picture 3" descr="C:\Users\Alejandro.Gonzalez\AppData\Local\Microsoft\Windows\Temporary Internet Files\Content.IE5\1BVHMIKZ\cold_by_however_improbable-d61j5pj[1].png"/>
            <p:cNvPicPr>
              <a:picLocks noChangeAspect="1" noChangeArrowheads="1"/>
            </p:cNvPicPr>
            <p:nvPr/>
          </p:nvPicPr>
          <p:blipFill>
            <a:blip r:embed="rId3">
              <a:clrChange>
                <a:clrFrom>
                  <a:srgbClr val="F5F4F0"/>
                </a:clrFrom>
                <a:clrTo>
                  <a:srgbClr val="F5F4F0">
                    <a:alpha val="0"/>
                  </a:srgbClr>
                </a:clrTo>
              </a:clrChange>
              <a:duotone>
                <a:schemeClr val="accent3">
                  <a:shade val="45000"/>
                  <a:satMod val="135000"/>
                </a:schemeClr>
                <a:prstClr val="white"/>
              </a:duotone>
            </a:blip>
            <a:srcRect/>
            <a:stretch>
              <a:fillRect/>
            </a:stretch>
          </p:blipFill>
          <p:spPr bwMode="auto">
            <a:xfrm>
              <a:off x="5257104" y="4005064"/>
              <a:ext cx="1648768" cy="1447800"/>
            </a:xfrm>
            <a:prstGeom prst="rect">
              <a:avLst/>
            </a:prstGeom>
            <a:noFill/>
          </p:spPr>
        </p:pic>
        <p:pic>
          <p:nvPicPr>
            <p:cNvPr id="1026" name="Picture 2" descr="C:\Users\Alejandro.Gonzalez\AppData\Local\Microsoft\Windows\Temporary Internet Files\Content.IE5\SVNU93EQ\Breathe1[1].png"/>
            <p:cNvPicPr>
              <a:picLocks noChangeAspect="1" noChangeArrowheads="1"/>
            </p:cNvPicPr>
            <p:nvPr/>
          </p:nvPicPr>
          <p:blipFill>
            <a:blip r:embed="rId4">
              <a:duotone>
                <a:schemeClr val="accent3">
                  <a:shade val="45000"/>
                  <a:satMod val="135000"/>
                </a:schemeClr>
                <a:prstClr val="white"/>
              </a:duotone>
            </a:blip>
            <a:srcRect/>
            <a:stretch>
              <a:fillRect/>
            </a:stretch>
          </p:blipFill>
          <p:spPr bwMode="auto">
            <a:xfrm flipH="1">
              <a:off x="5506603" y="4597529"/>
              <a:ext cx="1964799" cy="1916424"/>
            </a:xfrm>
            <a:prstGeom prst="rect">
              <a:avLst/>
            </a:prstGeom>
            <a:noFill/>
          </p:spPr>
        </p:pic>
      </p:grpSp>
      <p:grpSp>
        <p:nvGrpSpPr>
          <p:cNvPr id="7" name="Group 6"/>
          <p:cNvGrpSpPr/>
          <p:nvPr/>
        </p:nvGrpSpPr>
        <p:grpSpPr>
          <a:xfrm>
            <a:off x="7668344" y="6159853"/>
            <a:ext cx="608297" cy="654519"/>
            <a:chOff x="1691680" y="5343137"/>
            <a:chExt cx="803649" cy="818086"/>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9" name="Oval 8"/>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587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CFCD077-2C86-FE99-791E-14837061E165}"/>
              </a:ext>
            </a:extLst>
          </p:cNvPr>
          <p:cNvGrpSpPr/>
          <p:nvPr>
            <p:custDataLst>
              <p:tags r:id="rId1"/>
            </p:custDataLst>
          </p:nvPr>
        </p:nvGrpSpPr>
        <p:grpSpPr>
          <a:xfrm>
            <a:off x="7448165" y="101823"/>
            <a:ext cx="1547664" cy="1596523"/>
            <a:chOff x="1691680" y="5343137"/>
            <a:chExt cx="803649" cy="818086"/>
          </a:xfrm>
        </p:grpSpPr>
        <p:pic>
          <p:nvPicPr>
            <p:cNvPr id="14" name="Picture 13">
              <a:extLst>
                <a:ext uri="{FF2B5EF4-FFF2-40B4-BE49-F238E27FC236}">
                  <a16:creationId xmlns:a16="http://schemas.microsoft.com/office/drawing/2014/main" id="{31E4EACC-F4C2-C3D4-2707-EECADA0CFC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15" name="Oval 14">
              <a:extLst>
                <a:ext uri="{FF2B5EF4-FFF2-40B4-BE49-F238E27FC236}">
                  <a16:creationId xmlns:a16="http://schemas.microsoft.com/office/drawing/2014/main" id="{F2FBE112-BB1C-FF80-1B47-21EC24CD4A21}"/>
                </a:ext>
              </a:extLst>
            </p:cNvPr>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p:cNvPicPr>
            <a:picLocks noChangeAspect="1"/>
          </p:cNvPicPr>
          <p:nvPr/>
        </p:nvPicPr>
        <p:blipFill rotWithShape="1">
          <a:blip r:embed="rId6">
            <a:clrChange>
              <a:clrFrom>
                <a:srgbClr val="FFFFFF"/>
              </a:clrFrom>
              <a:clrTo>
                <a:srgbClr val="FFFFFF">
                  <a:alpha val="0"/>
                </a:srgbClr>
              </a:clrTo>
            </a:clrChange>
            <a:duotone>
              <a:schemeClr val="accent1">
                <a:shade val="45000"/>
                <a:satMod val="135000"/>
              </a:schemeClr>
              <a:prstClr val="white"/>
            </a:duotone>
          </a:blip>
          <a:srcRect t="7029" b="14498"/>
          <a:stretch/>
        </p:blipFill>
        <p:spPr>
          <a:xfrm>
            <a:off x="1043608" y="1535756"/>
            <a:ext cx="3100697" cy="2125637"/>
          </a:xfrm>
          <a:prstGeom prst="rect">
            <a:avLst/>
          </a:prstGeom>
        </p:spPr>
      </p:pic>
      <p:pic>
        <p:nvPicPr>
          <p:cNvPr id="5" name="Picture 4"/>
          <p:cNvPicPr>
            <a:picLocks noChangeAspect="1"/>
          </p:cNvPicPr>
          <p:nvPr/>
        </p:nvPicPr>
        <p:blipFill>
          <a:blip r:embed="rId7">
            <a:duotone>
              <a:schemeClr val="accent1">
                <a:shade val="45000"/>
                <a:satMod val="135000"/>
              </a:schemeClr>
              <a:prstClr val="white"/>
            </a:duotone>
          </a:blip>
          <a:stretch>
            <a:fillRect/>
          </a:stretch>
        </p:blipFill>
        <p:spPr>
          <a:xfrm>
            <a:off x="1550009" y="4123717"/>
            <a:ext cx="2812602" cy="1620790"/>
          </a:xfrm>
          <a:prstGeom prst="rect">
            <a:avLst/>
          </a:prstGeom>
        </p:spPr>
      </p:pic>
      <p:pic>
        <p:nvPicPr>
          <p:cNvPr id="51" name="Picture 11" descr="C:\Users\Alejandro.Gonzalez\AppData\Local\Microsoft\Windows\Temporary Internet Files\Content.IE5\DT8C0HKT\drawingpad18-300x176[1].jpg"/>
          <p:cNvPicPr>
            <a:picLocks noChangeAspect="1" noChangeArrowheads="1"/>
          </p:cNvPicPr>
          <p:nvPr/>
        </p:nvPicPr>
        <p:blipFill>
          <a:blip r:embed="rId8">
            <a:duotone>
              <a:schemeClr val="accent1">
                <a:shade val="45000"/>
                <a:satMod val="135000"/>
              </a:schemeClr>
              <a:prstClr val="white"/>
            </a:duotone>
          </a:blip>
          <a:srcRect/>
          <a:stretch>
            <a:fillRect/>
          </a:stretch>
        </p:blipFill>
        <p:spPr bwMode="auto">
          <a:xfrm>
            <a:off x="4362611" y="2598574"/>
            <a:ext cx="2545268" cy="1493223"/>
          </a:xfrm>
          <a:prstGeom prst="rect">
            <a:avLst/>
          </a:prstGeom>
          <a:noFill/>
        </p:spPr>
      </p:pic>
      <p:grpSp>
        <p:nvGrpSpPr>
          <p:cNvPr id="6" name="Group 5"/>
          <p:cNvGrpSpPr/>
          <p:nvPr/>
        </p:nvGrpSpPr>
        <p:grpSpPr>
          <a:xfrm>
            <a:off x="4302714" y="4762198"/>
            <a:ext cx="2160240" cy="1964618"/>
            <a:chOff x="6522616" y="0"/>
            <a:chExt cx="2621384" cy="2558412"/>
          </a:xfrm>
        </p:grpSpPr>
        <p:pic>
          <p:nvPicPr>
            <p:cNvPr id="52" name="Picture 3" descr="C:\Users\Alejandro.Gonzalez\AppData\Local\Microsoft\Windows\Temporary Internet Files\Content.IE5\1BVHMIKZ\cold_by_however_improbable-d61j5pj[1].png"/>
            <p:cNvPicPr>
              <a:picLocks noChangeAspect="1" noChangeArrowheads="1"/>
            </p:cNvPicPr>
            <p:nvPr/>
          </p:nvPicPr>
          <p:blipFill>
            <a:blip r:embed="rId9">
              <a:clrChange>
                <a:clrFrom>
                  <a:srgbClr val="F5F4F0"/>
                </a:clrFrom>
                <a:clrTo>
                  <a:srgbClr val="F5F4F0">
                    <a:alpha val="0"/>
                  </a:srgbClr>
                </a:clrTo>
              </a:clrChange>
              <a:duotone>
                <a:schemeClr val="accent1">
                  <a:shade val="45000"/>
                  <a:satMod val="135000"/>
                </a:schemeClr>
                <a:prstClr val="white"/>
              </a:duotone>
            </a:blip>
            <a:srcRect/>
            <a:stretch>
              <a:fillRect/>
            </a:stretch>
          </p:blipFill>
          <p:spPr bwMode="auto">
            <a:xfrm>
              <a:off x="6522616" y="0"/>
              <a:ext cx="1930400" cy="1447800"/>
            </a:xfrm>
            <a:prstGeom prst="rect">
              <a:avLst/>
            </a:prstGeom>
            <a:noFill/>
          </p:spPr>
        </p:pic>
        <p:pic>
          <p:nvPicPr>
            <p:cNvPr id="53" name="Picture 2" descr="C:\Users\Alejandro.Gonzalez\AppData\Local\Microsoft\Windows\Temporary Internet Files\Content.IE5\SVNU93EQ\Breathe1[1].png"/>
            <p:cNvPicPr>
              <a:picLocks noChangeAspect="1" noChangeArrowheads="1"/>
            </p:cNvPicPr>
            <p:nvPr/>
          </p:nvPicPr>
          <p:blipFill>
            <a:blip r:embed="rId10">
              <a:duotone>
                <a:schemeClr val="accent1">
                  <a:shade val="45000"/>
                  <a:satMod val="135000"/>
                </a:schemeClr>
                <a:prstClr val="white"/>
              </a:duotone>
            </a:blip>
            <a:srcRect/>
            <a:stretch>
              <a:fillRect/>
            </a:stretch>
          </p:blipFill>
          <p:spPr bwMode="auto">
            <a:xfrm flipH="1">
              <a:off x="7179201" y="641988"/>
              <a:ext cx="1964799" cy="1916424"/>
            </a:xfrm>
            <a:prstGeom prst="rect">
              <a:avLst/>
            </a:prstGeom>
            <a:noFill/>
          </p:spPr>
        </p:pic>
      </p:grpSp>
      <p:sp>
        <p:nvSpPr>
          <p:cNvPr id="8" name="Title 1">
            <a:extLst>
              <a:ext uri="{FF2B5EF4-FFF2-40B4-BE49-F238E27FC236}">
                <a16:creationId xmlns:a16="http://schemas.microsoft.com/office/drawing/2014/main" id="{0959CEE7-DB04-7F3B-336C-51E61FA42C4B}"/>
              </a:ext>
            </a:extLst>
          </p:cNvPr>
          <p:cNvSpPr>
            <a:spLocks noGrp="1"/>
          </p:cNvSpPr>
          <p:nvPr>
            <p:ph type="title"/>
            <p:custDataLst>
              <p:tags r:id="rId2"/>
            </p:custDataLst>
          </p:nvPr>
        </p:nvSpPr>
        <p:spPr>
          <a:xfrm>
            <a:off x="457200" y="274638"/>
            <a:ext cx="6982023" cy="1143000"/>
          </a:xfrm>
        </p:spPr>
        <p:txBody>
          <a:bodyPr>
            <a:noAutofit/>
          </a:bodyPr>
          <a:lstStyle/>
          <a:p>
            <a:r>
              <a:rPr lang="fr-CA" sz="3200" dirty="0"/>
              <a:t>Débriefing et sous-groupes – Qu’est-ce qui a le plus retenu votre attention?</a:t>
            </a:r>
            <a:endParaRPr lang="fr-CA" sz="3000" dirty="0"/>
          </a:p>
        </p:txBody>
      </p:sp>
    </p:spTree>
    <p:extLst>
      <p:ext uri="{BB962C8B-B14F-4D97-AF65-F5344CB8AC3E}">
        <p14:creationId xmlns:p14="http://schemas.microsoft.com/office/powerpoint/2010/main" val="233953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059016" cy="1143000"/>
          </a:xfrm>
        </p:spPr>
        <p:txBody>
          <a:bodyPr>
            <a:normAutofit fontScale="90000"/>
          </a:bodyPr>
          <a:lstStyle/>
          <a:p>
            <a:r>
              <a:rPr lang="fr-CA" sz="3600" dirty="0"/>
              <a:t>Choses à accomplir cette semaine</a:t>
            </a:r>
          </a:p>
        </p:txBody>
      </p:sp>
      <p:sp>
        <p:nvSpPr>
          <p:cNvPr id="3" name="Content Placeholder 2"/>
          <p:cNvSpPr>
            <a:spLocks noGrp="1"/>
          </p:cNvSpPr>
          <p:nvPr>
            <p:ph idx="1"/>
          </p:nvPr>
        </p:nvSpPr>
        <p:spPr>
          <a:xfrm>
            <a:off x="457200" y="1600200"/>
            <a:ext cx="8363272" cy="4980230"/>
          </a:xfrm>
        </p:spPr>
        <p:txBody>
          <a:bodyPr>
            <a:noAutofit/>
          </a:bodyPr>
          <a:lstStyle/>
          <a:p>
            <a:pPr>
              <a:lnSpc>
                <a:spcPct val="200000"/>
              </a:lnSpc>
            </a:pPr>
            <a:r>
              <a:rPr lang="fr-CA" sz="2400" dirty="0"/>
              <a:t>Système de jumelage </a:t>
            </a:r>
          </a:p>
          <a:p>
            <a:pPr>
              <a:lnSpc>
                <a:spcPct val="200000"/>
              </a:lnSpc>
            </a:pPr>
            <a:r>
              <a:rPr lang="fr-CA" sz="2400" dirty="0"/>
              <a:t>Journal de gratitude</a:t>
            </a:r>
          </a:p>
          <a:p>
            <a:pPr>
              <a:lnSpc>
                <a:spcPct val="200000"/>
              </a:lnSpc>
              <a:spcBef>
                <a:spcPts val="0"/>
              </a:spcBef>
            </a:pPr>
            <a:r>
              <a:rPr lang="fr-CA" sz="2400" dirty="0" err="1"/>
              <a:t>Exercise</a:t>
            </a:r>
            <a:r>
              <a:rPr lang="fr-CA" sz="2400" dirty="0"/>
              <a:t> de respiration 5 </a:t>
            </a:r>
            <a:r>
              <a:rPr lang="fr-CA" sz="2400" dirty="0" err="1"/>
              <a:t>mins</a:t>
            </a:r>
            <a:endParaRPr lang="fr-FR" sz="1600" dirty="0"/>
          </a:p>
          <a:p>
            <a:pPr marL="0" lvl="0" indent="0">
              <a:lnSpc>
                <a:spcPct val="200000"/>
              </a:lnSpc>
              <a:spcBef>
                <a:spcPts val="0"/>
              </a:spcBef>
              <a:buNone/>
            </a:pPr>
            <a:r>
              <a:rPr lang="fr-CA" sz="2400" dirty="0"/>
              <a:t>Si vous avez des questions, des commentaires ou si vous aimeriez partager avec le groupe, n’hésitez pas à le faire.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45437">
            <a:off x="4916731" y="1310563"/>
            <a:ext cx="1387792" cy="1430813"/>
          </a:xfrm>
          <a:prstGeom prst="rect">
            <a:avLst/>
          </a:prstGeom>
        </p:spPr>
      </p:pic>
      <p:grpSp>
        <p:nvGrpSpPr>
          <p:cNvPr id="7" name="Group 6"/>
          <p:cNvGrpSpPr/>
          <p:nvPr/>
        </p:nvGrpSpPr>
        <p:grpSpPr>
          <a:xfrm>
            <a:off x="5606871" y="3137244"/>
            <a:ext cx="766043" cy="910869"/>
            <a:chOff x="6542261" y="506769"/>
            <a:chExt cx="523699" cy="570787"/>
          </a:xfrm>
        </p:grpSpPr>
        <p:pic>
          <p:nvPicPr>
            <p:cNvPr id="8" name="Picture 7"/>
            <p:cNvPicPr>
              <a:picLocks noChangeAspect="1"/>
            </p:cNvPicPr>
            <p:nvPr/>
          </p:nvPicPr>
          <p:blipFill>
            <a:blip r:embed="rId4">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duotone>
                <a:prstClr val="black"/>
                <a:srgbClr val="FF0000">
                  <a:tint val="45000"/>
                  <a:satMod val="400000"/>
                </a:srgbClr>
              </a:duotone>
            </a:blip>
            <a:stretch>
              <a:fillRect/>
            </a:stretch>
          </p:blipFill>
          <p:spPr>
            <a:xfrm>
              <a:off x="6626827" y="506769"/>
              <a:ext cx="439133" cy="538540"/>
            </a:xfrm>
            <a:prstGeom prst="rect">
              <a:avLst/>
            </a:prstGeom>
          </p:spPr>
        </p:pic>
      </p:grpSp>
      <p:pic>
        <p:nvPicPr>
          <p:cNvPr id="10" name="Picture 9"/>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95936" y="2432044"/>
            <a:ext cx="1083648" cy="996956"/>
          </a:xfrm>
          <a:prstGeom prst="rect">
            <a:avLst/>
          </a:prstGeom>
        </p:spPr>
      </p:pic>
      <p:pic>
        <p:nvPicPr>
          <p:cNvPr id="11" name="Picture 2" descr="MCL Cohort - Closed Group's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3901" y="4869160"/>
            <a:ext cx="1285764" cy="1285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subTitle" idx="4294967295"/>
          </p:nvPr>
        </p:nvSpPr>
        <p:spPr>
          <a:xfrm>
            <a:off x="1371600" y="4484712"/>
            <a:ext cx="6400800" cy="1752600"/>
          </a:xfrm>
        </p:spPr>
        <p:txBody>
          <a:bodyPr>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CA" sz="3200" b="0" i="0" u="none" strike="noStrike" kern="1200" cap="none" spc="0" normalizeH="0" baseline="0" noProof="0" dirty="0">
                <a:ln>
                  <a:noFill/>
                </a:ln>
                <a:solidFill>
                  <a:prstClr val="black">
                    <a:tint val="75000"/>
                  </a:prstClr>
                </a:solidFill>
                <a:effectLst/>
                <a:uLnTx/>
                <a:uFillTx/>
                <a:latin typeface="Calibri"/>
                <a:ea typeface="+mn-ea"/>
                <a:cs typeface="+mn-cs"/>
              </a:rPr>
              <a:t>Séance 2 de 8</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fr-CA" dirty="0">
                <a:solidFill>
                  <a:prstClr val="black">
                    <a:tint val="75000"/>
                  </a:prstClr>
                </a:solidFill>
                <a:latin typeface="Calibri"/>
              </a:rPr>
              <a:t>16 octobre 2025</a:t>
            </a:r>
          </a:p>
        </p:txBody>
      </p:sp>
      <p:sp>
        <p:nvSpPr>
          <p:cNvPr id="6" name="Title 5">
            <a:extLst>
              <a:ext uri="{FF2B5EF4-FFF2-40B4-BE49-F238E27FC236}">
                <a16:creationId xmlns:a16="http://schemas.microsoft.com/office/drawing/2014/main" id="{C17F9252-B855-ACD4-7561-9FBEFBC02E0D}"/>
              </a:ext>
            </a:extLst>
          </p:cNvPr>
          <p:cNvSpPr>
            <a:spLocks noGrp="1"/>
          </p:cNvSpPr>
          <p:nvPr>
            <p:ph type="ctrTitle"/>
          </p:nvPr>
        </p:nvSpPr>
        <p:spPr>
          <a:xfrm>
            <a:off x="0" y="2728937"/>
            <a:ext cx="9036496" cy="1470025"/>
          </a:xfrm>
        </p:spPr>
        <p:txBody>
          <a:bodyPr>
            <a:noAutofit/>
          </a:bodyPr>
          <a:lstStyle/>
          <a:p>
            <a:r>
              <a:rPr lang="fr-FR" sz="3600" dirty="0">
                <a:solidFill>
                  <a:schemeClr val="accent1">
                    <a:lumMod val="75000"/>
                  </a:schemeClr>
                </a:solidFill>
              </a:rPr>
              <a:t>Programme de développement du leadership de changement en pleine-conscience (DLCP)</a:t>
            </a:r>
            <a:endParaRPr lang="en-US" sz="3600" dirty="0">
              <a:solidFill>
                <a:schemeClr val="accent1">
                  <a:lumMod val="75000"/>
                </a:schemeClr>
              </a:solidFill>
            </a:endParaRPr>
          </a:p>
        </p:txBody>
      </p:sp>
    </p:spTree>
    <p:extLst>
      <p:ext uri="{BB962C8B-B14F-4D97-AF65-F5344CB8AC3E}">
        <p14:creationId xmlns:p14="http://schemas.microsoft.com/office/powerpoint/2010/main" val="1121350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82146" y="5157192"/>
            <a:ext cx="7779887" cy="523220"/>
          </a:xfrm>
          <a:prstGeom prst="rect">
            <a:avLst/>
          </a:prstGeom>
        </p:spPr>
        <p:txBody>
          <a:bodyPr wrap="none">
            <a:spAutoFit/>
          </a:bodyPr>
          <a:lstStyle/>
          <a:p>
            <a:pPr algn="ctr"/>
            <a:r>
              <a:rPr lang="en-CA" sz="2800" dirty="0" err="1">
                <a:solidFill>
                  <a:srgbClr val="000000"/>
                </a:solidFill>
              </a:rPr>
              <a:t>Pratiquez</a:t>
            </a:r>
            <a:r>
              <a:rPr lang="en-CA" sz="2800" dirty="0">
                <a:solidFill>
                  <a:srgbClr val="000000"/>
                </a:solidFill>
              </a:rPr>
              <a:t> la </a:t>
            </a:r>
            <a:r>
              <a:rPr lang="en-CA" sz="2800" dirty="0" err="1">
                <a:solidFill>
                  <a:srgbClr val="000000"/>
                </a:solidFill>
              </a:rPr>
              <a:t>pleine</a:t>
            </a:r>
            <a:r>
              <a:rPr lang="en-CA" sz="2800" dirty="0">
                <a:solidFill>
                  <a:srgbClr val="000000"/>
                </a:solidFill>
              </a:rPr>
              <a:t> conscience, </a:t>
            </a:r>
            <a:r>
              <a:rPr lang="en-CA" sz="2800" dirty="0" err="1">
                <a:solidFill>
                  <a:srgbClr val="000000"/>
                </a:solidFill>
              </a:rPr>
              <a:t>retrouvez</a:t>
            </a:r>
            <a:r>
              <a:rPr lang="en-CA" sz="2800" dirty="0">
                <a:solidFill>
                  <a:srgbClr val="000000"/>
                </a:solidFill>
              </a:rPr>
              <a:t> le bonheur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 y="59482"/>
            <a:ext cx="91440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23893">
            <a:off x="3395734" y="401957"/>
            <a:ext cx="23526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86158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57200" y="2780928"/>
            <a:ext cx="8229600" cy="3345235"/>
          </a:xfrm>
        </p:spPr>
        <p:txBody>
          <a:bodyPr>
            <a:normAutofit fontScale="95000"/>
          </a:bodyPr>
          <a:lstStyle/>
          <a:p>
            <a:r>
              <a:rPr lang="fr-CA" u="none" dirty="0"/>
              <a:t>Temps requis : 2 minutes</a:t>
            </a:r>
          </a:p>
          <a:p>
            <a:r>
              <a:rPr lang="fr-CA" dirty="0"/>
              <a:t>L’astuce consiste à </a:t>
            </a:r>
            <a:r>
              <a:rPr lang="fr-CA" u="none" dirty="0"/>
              <a:t>passer de « faire » à « être ».</a:t>
            </a:r>
          </a:p>
          <a:p>
            <a:r>
              <a:rPr lang="fr-CA" u="none" dirty="0"/>
              <a:t>Prendre une minute, seulement une minute…</a:t>
            </a:r>
          </a:p>
          <a:p>
            <a:r>
              <a:rPr lang="fr-CA" dirty="0"/>
              <a:t>… p</a:t>
            </a:r>
            <a:r>
              <a:rPr lang="fr-CA" u="none" dirty="0"/>
              <a:t>our respirer, juste pour respirer.</a:t>
            </a:r>
          </a:p>
        </p:txBody>
      </p:sp>
      <p:sp>
        <p:nvSpPr>
          <p:cNvPr id="14" name="Title 1">
            <a:extLst>
              <a:ext uri="{FF2B5EF4-FFF2-40B4-BE49-F238E27FC236}">
                <a16:creationId xmlns:a16="http://schemas.microsoft.com/office/drawing/2014/main" id="{4115BFF7-3A79-C2C9-84A9-DC7E2C24D284}"/>
              </a:ext>
            </a:extLst>
          </p:cNvPr>
          <p:cNvSpPr>
            <a:spLocks noGrp="1"/>
          </p:cNvSpPr>
          <p:nvPr>
            <p:ph type="title"/>
            <p:custDataLst>
              <p:tags r:id="rId2"/>
            </p:custDataLst>
          </p:nvPr>
        </p:nvSpPr>
        <p:spPr>
          <a:xfrm>
            <a:off x="457200" y="217488"/>
            <a:ext cx="6275040" cy="1143000"/>
          </a:xfrm>
        </p:spPr>
        <p:txBody>
          <a:bodyPr>
            <a:noAutofit/>
          </a:bodyPr>
          <a:lstStyle/>
          <a:p>
            <a:r>
              <a:rPr lang="fr-CA" sz="3600" dirty="0"/>
              <a:t>Exercice de respiration en pleine conscience – Centrage</a:t>
            </a:r>
          </a:p>
        </p:txBody>
      </p:sp>
      <p:grpSp>
        <p:nvGrpSpPr>
          <p:cNvPr id="8" name="Group 7">
            <a:extLst>
              <a:ext uri="{FF2B5EF4-FFF2-40B4-BE49-F238E27FC236}">
                <a16:creationId xmlns:a16="http://schemas.microsoft.com/office/drawing/2014/main" id="{C7842E95-6710-09BD-E4FE-BDA7E4BCEEC3}"/>
              </a:ext>
            </a:extLst>
          </p:cNvPr>
          <p:cNvGrpSpPr/>
          <p:nvPr>
            <p:custDataLst>
              <p:tags r:id="rId3"/>
            </p:custDataLst>
          </p:nvPr>
        </p:nvGrpSpPr>
        <p:grpSpPr>
          <a:xfrm>
            <a:off x="6732240" y="3667"/>
            <a:ext cx="2229228" cy="2385298"/>
            <a:chOff x="6732240" y="3667"/>
            <a:chExt cx="2229228" cy="2385298"/>
          </a:xfrm>
        </p:grpSpPr>
        <p:pic>
          <p:nvPicPr>
            <p:cNvPr id="9" name="Picture 11" descr="C:\Users\GonzalA1\AppData\Local\Microsoft\Windows\Temporary Internet Files\Content.IE5\NVPVLCXB\Double_spirale.svg[1].png">
              <a:extLst>
                <a:ext uri="{FF2B5EF4-FFF2-40B4-BE49-F238E27FC236}">
                  <a16:creationId xmlns:a16="http://schemas.microsoft.com/office/drawing/2014/main" id="{E6B5750C-AA3C-D722-CA1C-244D4C3F42AD}"/>
                </a:ext>
              </a:extLst>
            </p:cNvPr>
            <p:cNvPicPr>
              <a:picLocks noChangeAspect="1" noChangeArrowheads="1"/>
            </p:cNvPicPr>
            <p:nvPr/>
          </p:nvPicPr>
          <p:blipFill>
            <a:blip r:embed="rId6">
              <a:duotone>
                <a:schemeClr val="accent3">
                  <a:shade val="45000"/>
                  <a:satMod val="135000"/>
                </a:schemeClr>
                <a:prstClr val="white"/>
              </a:duotone>
            </a:blip>
            <a:srcRect/>
            <a:stretch>
              <a:fillRect/>
            </a:stretch>
          </p:blipFill>
          <p:spPr>
            <a:xfrm>
              <a:off x="6732240" y="3667"/>
              <a:ext cx="2229228" cy="23852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GonzalA1\AppData\Local\Microsoft\Windows\Temporary Internet Files\Content.IE5\K2UFS5M4\Spiral-Confetti[1].png">
              <a:extLst>
                <a:ext uri="{FF2B5EF4-FFF2-40B4-BE49-F238E27FC236}">
                  <a16:creationId xmlns:a16="http://schemas.microsoft.com/office/drawing/2014/main" id="{E42E500E-E0F1-D4B9-7542-99EB267FC1B8}"/>
                </a:ext>
              </a:extLst>
            </p:cNvPr>
            <p:cNvPicPr>
              <a:picLocks noChangeAspect="1" noChangeArrowheads="1"/>
            </p:cNvPicPr>
            <p:nvPr/>
          </p:nvPicPr>
          <p:blipFill>
            <a:blip r:embed="rId7"/>
            <a:srcRect/>
            <a:stretch>
              <a:fillRect/>
            </a:stretch>
          </p:blipFill>
          <p:spPr>
            <a:xfrm>
              <a:off x="6732240" y="116631"/>
              <a:ext cx="2165716" cy="21278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54116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301051"/>
          </a:xfrm>
        </p:spPr>
        <p:txBody>
          <a:bodyPr>
            <a:normAutofit/>
          </a:bodyPr>
          <a:lstStyle/>
          <a:p>
            <a:pPr lvl="0"/>
            <a:r>
              <a:rPr lang="fr-CA" sz="4000" dirty="0"/>
              <a:t>Compte rendu de la semaine 1</a:t>
            </a:r>
          </a:p>
        </p:txBody>
      </p:sp>
      <p:sp>
        <p:nvSpPr>
          <p:cNvPr id="3" name="Content Placeholder 2"/>
          <p:cNvSpPr>
            <a:spLocks noGrp="1"/>
          </p:cNvSpPr>
          <p:nvPr>
            <p:ph idx="1"/>
          </p:nvPr>
        </p:nvSpPr>
        <p:spPr>
          <a:xfrm>
            <a:off x="662460" y="1660136"/>
            <a:ext cx="6692887" cy="3164224"/>
          </a:xfrm>
        </p:spPr>
        <p:txBody>
          <a:bodyPr>
            <a:normAutofit/>
          </a:bodyPr>
          <a:lstStyle/>
          <a:p>
            <a:pPr marL="0" lvl="0" indent="0">
              <a:buNone/>
            </a:pPr>
            <a:r>
              <a:rPr lang="fr-CA" dirty="0"/>
              <a:t>Aimeriez-vous partager vos </a:t>
            </a:r>
            <a:r>
              <a:rPr lang="fr-CA" b="1" i="1" dirty="0"/>
              <a:t>Idées</a:t>
            </a:r>
            <a:endParaRPr lang="fr-CA" dirty="0"/>
          </a:p>
          <a:p>
            <a:pPr marL="0" lvl="0" indent="0">
              <a:buNone/>
            </a:pPr>
            <a:endParaRPr lang="fr-CA" sz="2000" dirty="0"/>
          </a:p>
          <a:p>
            <a:pPr lvl="0"/>
            <a:r>
              <a:rPr lang="fr-CA" dirty="0"/>
              <a:t>Votre système de jumelage</a:t>
            </a:r>
          </a:p>
          <a:p>
            <a:pPr lvl="0"/>
            <a:endParaRPr lang="fr-CA" dirty="0"/>
          </a:p>
          <a:p>
            <a:pPr lvl="0"/>
            <a:r>
              <a:rPr lang="fr-CA" dirty="0"/>
              <a:t>Votre pratique</a:t>
            </a:r>
          </a:p>
        </p:txBody>
      </p:sp>
      <p:sp>
        <p:nvSpPr>
          <p:cNvPr id="20" name="Content Placeholder 2"/>
          <p:cNvSpPr txBox="1">
            <a:spLocks/>
          </p:cNvSpPr>
          <p:nvPr/>
        </p:nvSpPr>
        <p:spPr>
          <a:xfrm>
            <a:off x="662460" y="4856202"/>
            <a:ext cx="6692887" cy="8414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CA" dirty="0"/>
              <a:t>Avez-vous des questions?</a:t>
            </a:r>
          </a:p>
        </p:txBody>
      </p:sp>
      <p:pic>
        <p:nvPicPr>
          <p:cNvPr id="21" name="Picture 20">
            <a:extLst>
              <a:ext uri="{FF2B5EF4-FFF2-40B4-BE49-F238E27FC236}">
                <a16:creationId xmlns:a16="http://schemas.microsoft.com/office/drawing/2014/main" id="{2FA4905E-3831-4E70-A31F-FB3B7E015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745437">
            <a:off x="5803521" y="2228649"/>
            <a:ext cx="1172680" cy="1209033"/>
          </a:xfrm>
          <a:prstGeom prst="rect">
            <a:avLst/>
          </a:prstGeom>
        </p:spPr>
      </p:pic>
      <p:grpSp>
        <p:nvGrpSpPr>
          <p:cNvPr id="27" name="Group 26">
            <a:extLst>
              <a:ext uri="{FF2B5EF4-FFF2-40B4-BE49-F238E27FC236}">
                <a16:creationId xmlns:a16="http://schemas.microsoft.com/office/drawing/2014/main" id="{EB884DD9-50BA-41A6-87BA-27D6761A2713}"/>
              </a:ext>
            </a:extLst>
          </p:cNvPr>
          <p:cNvGrpSpPr/>
          <p:nvPr/>
        </p:nvGrpSpPr>
        <p:grpSpPr>
          <a:xfrm>
            <a:off x="7408279" y="2727719"/>
            <a:ext cx="1646605" cy="1365342"/>
            <a:chOff x="1431829" y="5057716"/>
            <a:chExt cx="1320553" cy="1103507"/>
          </a:xfrm>
        </p:grpSpPr>
        <p:pic>
          <p:nvPicPr>
            <p:cNvPr id="28" name="Picture 27">
              <a:extLst>
                <a:ext uri="{FF2B5EF4-FFF2-40B4-BE49-F238E27FC236}">
                  <a16:creationId xmlns:a16="http://schemas.microsoft.com/office/drawing/2014/main" id="{CF994E75-6410-40A9-934B-E7C9293FD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680" y="5343137"/>
              <a:ext cx="803649" cy="818086"/>
            </a:xfrm>
            <a:prstGeom prst="rect">
              <a:avLst/>
            </a:prstGeom>
          </p:spPr>
        </p:pic>
        <p:sp>
          <p:nvSpPr>
            <p:cNvPr id="29" name="Oval 28">
              <a:extLst>
                <a:ext uri="{FF2B5EF4-FFF2-40B4-BE49-F238E27FC236}">
                  <a16:creationId xmlns:a16="http://schemas.microsoft.com/office/drawing/2014/main" id="{BEC12FDE-8E55-4104-8C25-6DBA58DEC6AD}"/>
                </a:ext>
              </a:extLst>
            </p:cNvPr>
            <p:cNvSpPr/>
            <p:nvPr/>
          </p:nvSpPr>
          <p:spPr>
            <a:xfrm>
              <a:off x="1773475" y="5471724"/>
              <a:ext cx="637262" cy="569132"/>
            </a:xfrm>
            <a:prstGeom prst="ellipse">
              <a:avLst/>
            </a:prstGeom>
            <a:solidFill>
              <a:srgbClr val="F8F8F8">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98E67C7A-2D9F-440E-AD2E-586402F8FF4D}"/>
                </a:ext>
              </a:extLst>
            </p:cNvPr>
            <p:cNvSpPr txBox="1"/>
            <p:nvPr/>
          </p:nvSpPr>
          <p:spPr>
            <a:xfrm>
              <a:off x="1431829" y="5057716"/>
              <a:ext cx="1320553" cy="298504"/>
            </a:xfrm>
            <a:prstGeom prst="rect">
              <a:avLst/>
            </a:prstGeom>
            <a:noFill/>
          </p:spPr>
          <p:txBody>
            <a:bodyPr wrap="none" rtlCol="0">
              <a:spAutoFit/>
            </a:bodyPr>
            <a:lstStyle/>
            <a:p>
              <a:r>
                <a:rPr lang="en-CA" dirty="0" err="1">
                  <a:latin typeface="Arial" panose="020B0604020202020204" pitchFamily="34" charset="0"/>
                  <a:cs typeface="Arial" panose="020B0604020202020204" pitchFamily="34" charset="0"/>
                </a:rPr>
                <a:t>Compte</a:t>
              </a:r>
              <a:r>
                <a:rPr lang="en-CA" dirty="0">
                  <a:latin typeface="Arial" panose="020B0604020202020204" pitchFamily="34" charset="0"/>
                  <a:cs typeface="Arial" panose="020B0604020202020204" pitchFamily="34" charset="0"/>
                </a:rPr>
                <a:t> </a:t>
              </a:r>
              <a:r>
                <a:rPr lang="en-CA" dirty="0" err="1">
                  <a:latin typeface="Arial" panose="020B0604020202020204" pitchFamily="34" charset="0"/>
                  <a:cs typeface="Arial" panose="020B0604020202020204" pitchFamily="34" charset="0"/>
                </a:rPr>
                <a:t>rendu</a:t>
              </a:r>
              <a:endParaRPr lang="en-CA" dirty="0">
                <a:solidFill>
                  <a:schemeClr val="accent3">
                    <a:lumMod val="75000"/>
                  </a:schemeClr>
                </a:solidFill>
                <a:latin typeface="Arial" panose="020B0604020202020204" pitchFamily="34" charset="0"/>
                <a:cs typeface="Arial" panose="020B0604020202020204" pitchFamily="34" charset="0"/>
              </a:endParaRPr>
            </a:p>
          </p:txBody>
        </p:sp>
      </p:grpSp>
      <p:sp>
        <p:nvSpPr>
          <p:cNvPr id="31" name="Right Brace 30">
            <a:extLst>
              <a:ext uri="{FF2B5EF4-FFF2-40B4-BE49-F238E27FC236}">
                <a16:creationId xmlns:a16="http://schemas.microsoft.com/office/drawing/2014/main" id="{E46AE636-FE79-4C6E-A1AE-E3E4C3270055}"/>
              </a:ext>
            </a:extLst>
          </p:cNvPr>
          <p:cNvSpPr/>
          <p:nvPr/>
        </p:nvSpPr>
        <p:spPr>
          <a:xfrm>
            <a:off x="6892645" y="2234963"/>
            <a:ext cx="755251" cy="235181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Picture 6">
            <a:extLst>
              <a:ext uri="{FF2B5EF4-FFF2-40B4-BE49-F238E27FC236}">
                <a16:creationId xmlns:a16="http://schemas.microsoft.com/office/drawing/2014/main" id="{64736DF7-D3AD-4135-8177-D56ED543A206}"/>
              </a:ext>
            </a:extLst>
          </p:cNvPr>
          <p:cNvPicPr>
            <a:picLocks noChangeAspect="1"/>
          </p:cNvPicPr>
          <p:nvPr/>
        </p:nvPicPr>
        <p:blipFill>
          <a:blip r:embed="rId6"/>
          <a:stretch>
            <a:fillRect/>
          </a:stretch>
        </p:blipFill>
        <p:spPr>
          <a:xfrm>
            <a:off x="6867526" y="106262"/>
            <a:ext cx="1955476" cy="1843444"/>
          </a:xfrm>
          <a:prstGeom prst="rect">
            <a:avLst/>
          </a:prstGeom>
        </p:spPr>
      </p:pic>
      <p:grpSp>
        <p:nvGrpSpPr>
          <p:cNvPr id="4" name="Group 3">
            <a:extLst>
              <a:ext uri="{FF2B5EF4-FFF2-40B4-BE49-F238E27FC236}">
                <a16:creationId xmlns:a16="http://schemas.microsoft.com/office/drawing/2014/main" id="{0275AD5E-DCEC-342F-9E87-C2D083906EBA}"/>
              </a:ext>
            </a:extLst>
          </p:cNvPr>
          <p:cNvGrpSpPr/>
          <p:nvPr/>
        </p:nvGrpSpPr>
        <p:grpSpPr>
          <a:xfrm>
            <a:off x="6047173" y="4607594"/>
            <a:ext cx="2639627" cy="2351810"/>
            <a:chOff x="6047173" y="4607594"/>
            <a:chExt cx="2639627" cy="2351810"/>
          </a:xfrm>
        </p:grpSpPr>
        <p:pic>
          <p:nvPicPr>
            <p:cNvPr id="6" name="Picture 5">
              <a:extLst>
                <a:ext uri="{FF2B5EF4-FFF2-40B4-BE49-F238E27FC236}">
                  <a16:creationId xmlns:a16="http://schemas.microsoft.com/office/drawing/2014/main" id="{924B26B5-34BE-F4F4-C379-CDF47EF1AC4F}"/>
                </a:ext>
              </a:extLst>
            </p:cNvPr>
            <p:cNvPicPr>
              <a:picLocks noChangeAspect="1"/>
            </p:cNvPicPr>
            <p:nvPr/>
          </p:nvPicPr>
          <p:blipFill rotWithShape="1">
            <a:blip r:embed="rId7">
              <a:clrChange>
                <a:clrFrom>
                  <a:srgbClr val="FFFFFF"/>
                </a:clrFrom>
                <a:clrTo>
                  <a:srgbClr val="FFFFFF">
                    <a:alpha val="0"/>
                  </a:srgbClr>
                </a:clrTo>
              </a:clrChange>
            </a:blip>
            <a:srcRect r="25239" b="12170"/>
            <a:stretch/>
          </p:blipFill>
          <p:spPr>
            <a:xfrm>
              <a:off x="6047173" y="4607594"/>
              <a:ext cx="1685115" cy="2351810"/>
            </a:xfrm>
            <a:prstGeom prst="rect">
              <a:avLst/>
            </a:prstGeom>
          </p:spPr>
        </p:pic>
        <p:sp>
          <p:nvSpPr>
            <p:cNvPr id="19" name="TextBox 18">
              <a:extLst>
                <a:ext uri="{FF2B5EF4-FFF2-40B4-BE49-F238E27FC236}">
                  <a16:creationId xmlns:a16="http://schemas.microsoft.com/office/drawing/2014/main" id="{4AFBBE44-BEB9-D8B5-358D-D837351F616A}"/>
                </a:ext>
              </a:extLst>
            </p:cNvPr>
            <p:cNvSpPr txBox="1"/>
            <p:nvPr/>
          </p:nvSpPr>
          <p:spPr>
            <a:xfrm>
              <a:off x="7376499" y="5092401"/>
              <a:ext cx="1310301" cy="1200329"/>
            </a:xfrm>
            <a:prstGeom prst="rect">
              <a:avLst/>
            </a:prstGeom>
            <a:noFill/>
          </p:spPr>
          <p:txBody>
            <a:bodyPr wrap="square">
              <a:spAutoFit/>
            </a:bodyPr>
            <a:lstStyle/>
            <a:p>
              <a:r>
                <a:rPr lang="en-US" b="1" dirty="0"/>
                <a:t>Des </a:t>
              </a:r>
              <a:r>
                <a:rPr lang="en-US" b="1" dirty="0" err="1"/>
                <a:t>problèmes</a:t>
              </a:r>
              <a:r>
                <a:rPr lang="en-US" b="1" dirty="0"/>
                <a:t> en </a:t>
              </a:r>
              <a:r>
                <a:rPr lang="en-US" b="1" dirty="0" err="1"/>
                <a:t>suspens</a:t>
              </a:r>
              <a:r>
                <a:rPr lang="en-US" b="1" dirty="0"/>
                <a:t> ?</a:t>
              </a:r>
            </a:p>
          </p:txBody>
        </p:sp>
      </p:grpSp>
      <p:grpSp>
        <p:nvGrpSpPr>
          <p:cNvPr id="8" name="Group 7">
            <a:extLst>
              <a:ext uri="{FF2B5EF4-FFF2-40B4-BE49-F238E27FC236}">
                <a16:creationId xmlns:a16="http://schemas.microsoft.com/office/drawing/2014/main" id="{8D115C81-4457-ABD6-58D0-04122ED33D10}"/>
              </a:ext>
            </a:extLst>
          </p:cNvPr>
          <p:cNvGrpSpPr/>
          <p:nvPr/>
        </p:nvGrpSpPr>
        <p:grpSpPr>
          <a:xfrm>
            <a:off x="5563416" y="3678152"/>
            <a:ext cx="766043" cy="910869"/>
            <a:chOff x="6542261" y="506769"/>
            <a:chExt cx="523699" cy="570787"/>
          </a:xfrm>
        </p:grpSpPr>
        <p:pic>
          <p:nvPicPr>
            <p:cNvPr id="9" name="Picture 8">
              <a:extLst>
                <a:ext uri="{FF2B5EF4-FFF2-40B4-BE49-F238E27FC236}">
                  <a16:creationId xmlns:a16="http://schemas.microsoft.com/office/drawing/2014/main" id="{BAB082B2-054A-8B11-A30D-5D3E8C30858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542261" y="808286"/>
              <a:ext cx="230884" cy="269270"/>
            </a:xfrm>
            <a:prstGeom prst="rect">
              <a:avLst/>
            </a:prstGeom>
          </p:spPr>
        </p:pic>
        <p:pic>
          <p:nvPicPr>
            <p:cNvPr id="10" name="Picture 9">
              <a:extLst>
                <a:ext uri="{FF2B5EF4-FFF2-40B4-BE49-F238E27FC236}">
                  <a16:creationId xmlns:a16="http://schemas.microsoft.com/office/drawing/2014/main" id="{BE109706-D894-85A4-23F0-755DE98F247C}"/>
                </a:ext>
              </a:extLst>
            </p:cNvPr>
            <p:cNvPicPr>
              <a:picLocks noChangeAspect="1"/>
            </p:cNvPicPr>
            <p:nvPr/>
          </p:nvPicPr>
          <p:blipFill>
            <a:blip r:embed="rId9">
              <a:clrChange>
                <a:clrFrom>
                  <a:srgbClr val="FFFFFF"/>
                </a:clrFrom>
                <a:clrTo>
                  <a:srgbClr val="FFFFFF">
                    <a:alpha val="0"/>
                  </a:srgbClr>
                </a:clrTo>
              </a:clrChange>
              <a:duotone>
                <a:prstClr val="black"/>
                <a:srgbClr val="FF0000">
                  <a:tint val="45000"/>
                  <a:satMod val="400000"/>
                </a:srgbClr>
              </a:duotone>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6626827" y="506769"/>
              <a:ext cx="439133" cy="538540"/>
            </a:xfrm>
            <a:prstGeom prst="rect">
              <a:avLst/>
            </a:prstGeom>
          </p:spPr>
        </p:pic>
      </p:grpSp>
      <p:pic>
        <p:nvPicPr>
          <p:cNvPr id="11" name="Picture 10">
            <a:extLst>
              <a:ext uri="{FF2B5EF4-FFF2-40B4-BE49-F238E27FC236}">
                <a16:creationId xmlns:a16="http://schemas.microsoft.com/office/drawing/2014/main" id="{23BF98FC-DCC8-F265-93F9-EBCA9934E320}"/>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995936" y="3690861"/>
            <a:ext cx="831200" cy="764704"/>
          </a:xfrm>
          <a:prstGeom prst="rect">
            <a:avLst/>
          </a:prstGeom>
        </p:spPr>
      </p:pic>
      <p:pic>
        <p:nvPicPr>
          <p:cNvPr id="12" name="Picture 11">
            <a:extLst>
              <a:ext uri="{FF2B5EF4-FFF2-40B4-BE49-F238E27FC236}">
                <a16:creationId xmlns:a16="http://schemas.microsoft.com/office/drawing/2014/main" id="{4B48B98D-3792-3F8C-CC6A-90A7FA3F5254}"/>
              </a:ext>
            </a:extLst>
          </p:cNvPr>
          <p:cNvPicPr>
            <a:picLocks noChangeAspect="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449122" y="3501008"/>
            <a:ext cx="1375410" cy="1113491"/>
          </a:xfrm>
          <a:prstGeom prst="rect">
            <a:avLst/>
          </a:prstGeom>
        </p:spPr>
      </p:pic>
      <p:pic>
        <p:nvPicPr>
          <p:cNvPr id="5" name="Picture 6" descr="Image result for snail">
            <a:extLst>
              <a:ext uri="{FF2B5EF4-FFF2-40B4-BE49-F238E27FC236}">
                <a16:creationId xmlns:a16="http://schemas.microsoft.com/office/drawing/2014/main" id="{B562D7FE-056A-9420-1728-E09449E3A638}"/>
              </a:ext>
            </a:extLst>
          </p:cNvPr>
          <p:cNvPicPr>
            <a:picLocks noChangeAspect="1" noChangeArrowheads="1"/>
          </p:cNvPicPr>
          <p:nvPr>
            <p:custDataLst>
              <p:tags r:id="rId1"/>
            </p:custDataLst>
          </p:nvPr>
        </p:nvPicPr>
        <p:blipFill>
          <a:blip r:embed="rId13"/>
          <a:srcRect t="14187"/>
          <a:stretch>
            <a:fillRect/>
          </a:stretch>
        </p:blipFill>
        <p:spPr>
          <a:xfrm flipH="1">
            <a:off x="1907704" y="5517232"/>
            <a:ext cx="1761109" cy="121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9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5">
                                            <p:bg/>
                                          </p:spTgt>
                                        </p:tgtEl>
                                        <p:attrNameLst>
                                          <p:attrName>style.visibility</p:attrName>
                                        </p:attrNameLst>
                                      </p:cBhvr>
                                      <p:to>
                                        <p:strVal val="visible"/>
                                      </p:to>
                                    </p:set>
                                    <p:animEffect transition="in" filter="fade">
                                      <p:cBhvr>
                                        <p:cTn id="44" dur="500"/>
                                        <p:tgtEl>
                                          <p:spTgt spid="5">
                                            <p:bg/>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0" grpId="0"/>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CC03A88-0910-F201-7352-72066F2825D5}"/>
              </a:ext>
            </a:extLst>
          </p:cNvPr>
          <p:cNvPicPr>
            <a:picLocks noChangeAspect="1"/>
          </p:cNvPicPr>
          <p:nvPr/>
        </p:nvPicPr>
        <p:blipFill>
          <a:blip r:embed="rId3">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rot="20857149">
            <a:off x="5194282" y="883297"/>
            <a:ext cx="4860032" cy="3645024"/>
          </a:xfrm>
          <a:prstGeom prst="rect">
            <a:avLst/>
          </a:prstGeom>
        </p:spPr>
      </p:pic>
      <p:sp>
        <p:nvSpPr>
          <p:cNvPr id="2" name="Title 1"/>
          <p:cNvSpPr>
            <a:spLocks noGrp="1"/>
          </p:cNvSpPr>
          <p:nvPr>
            <p:ph type="title"/>
          </p:nvPr>
        </p:nvSpPr>
        <p:spPr/>
        <p:txBody>
          <a:bodyPr>
            <a:normAutofit fontScale="90000"/>
          </a:bodyPr>
          <a:lstStyle/>
          <a:p>
            <a:r>
              <a:rPr lang="en-CA" dirty="0"/>
              <a:t>Ordre du jour – </a:t>
            </a:r>
            <a:r>
              <a:rPr lang="en-CA" dirty="0" err="1"/>
              <a:t>semaine</a:t>
            </a:r>
            <a:r>
              <a:rPr lang="en-US" dirty="0"/>
              <a:t> 2: Le </a:t>
            </a:r>
            <a:r>
              <a:rPr lang="fr-CA" dirty="0"/>
              <a:t>cerveau</a:t>
            </a:r>
            <a:r>
              <a:rPr lang="en-CA" dirty="0"/>
              <a:t> </a:t>
            </a:r>
            <a:r>
              <a:rPr lang="en-US" dirty="0"/>
              <a:t> (</a:t>
            </a:r>
            <a:r>
              <a:rPr lang="en-CA" dirty="0"/>
              <a:t>concentration, </a:t>
            </a:r>
            <a:r>
              <a:rPr lang="en-CA" dirty="0" err="1"/>
              <a:t>clarté</a:t>
            </a:r>
            <a:r>
              <a:rPr lang="en-US" dirty="0"/>
              <a:t>)</a:t>
            </a:r>
          </a:p>
        </p:txBody>
      </p:sp>
      <p:sp>
        <p:nvSpPr>
          <p:cNvPr id="3" name="Content Placeholder 2"/>
          <p:cNvSpPr>
            <a:spLocks noGrp="1"/>
          </p:cNvSpPr>
          <p:nvPr>
            <p:ph idx="1"/>
          </p:nvPr>
        </p:nvSpPr>
        <p:spPr>
          <a:xfrm>
            <a:off x="611560" y="1628800"/>
            <a:ext cx="8229600" cy="4525963"/>
          </a:xfrm>
        </p:spPr>
        <p:txBody>
          <a:bodyPr>
            <a:normAutofit/>
          </a:bodyPr>
          <a:lstStyle/>
          <a:p>
            <a:pPr lvl="0"/>
            <a:r>
              <a:rPr lang="fr-CA" sz="2600" dirty="0">
                <a:solidFill>
                  <a:schemeClr val="bg1">
                    <a:lumMod val="50000"/>
                  </a:schemeClr>
                </a:solidFill>
              </a:rPr>
              <a:t>Exercice de respiration– 2 minutes</a:t>
            </a:r>
          </a:p>
          <a:p>
            <a:pPr lvl="0"/>
            <a:r>
              <a:rPr lang="fr-CA" sz="2600" dirty="0">
                <a:solidFill>
                  <a:schemeClr val="bg1">
                    <a:lumMod val="50000"/>
                  </a:schemeClr>
                </a:solidFill>
              </a:rPr>
              <a:t>Compte rendu de la semaine passée</a:t>
            </a:r>
          </a:p>
          <a:p>
            <a:pPr lvl="0"/>
            <a:r>
              <a:rPr lang="fr-CA" sz="2600" dirty="0" err="1"/>
              <a:t>Neuroplasticité</a:t>
            </a:r>
            <a:endParaRPr lang="en-CA" sz="2600" dirty="0"/>
          </a:p>
          <a:p>
            <a:pPr lvl="0"/>
            <a:r>
              <a:rPr lang="fr-CA" sz="2600" dirty="0"/>
              <a:t>Les compétences clés en leadership </a:t>
            </a:r>
          </a:p>
          <a:p>
            <a:pPr lvl="0"/>
            <a:r>
              <a:rPr lang="fr-CA" sz="2800" dirty="0"/>
              <a:t>Choses à accomplir cette semaine</a:t>
            </a:r>
          </a:p>
          <a:p>
            <a:pPr lvl="0"/>
            <a:r>
              <a:rPr lang="fr-CA" sz="2800" dirty="0"/>
              <a:t>Débriefing et sous-groupes</a:t>
            </a:r>
            <a:endParaRPr lang="fr-CA" sz="2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a:t>Le comportement du cerveau et du corps en situation de stress</a:t>
            </a:r>
            <a:endParaRPr lang="fr-CA" dirty="0"/>
          </a:p>
        </p:txBody>
      </p:sp>
      <p:pic>
        <p:nvPicPr>
          <p:cNvPr id="5" name="Picture 4">
            <a:extLst>
              <a:ext uri="{FF2B5EF4-FFF2-40B4-BE49-F238E27FC236}">
                <a16:creationId xmlns:a16="http://schemas.microsoft.com/office/drawing/2014/main" id="{09BD7E0C-FE86-E047-90B9-5E9EEFE5A147}"/>
              </a:ext>
            </a:extLst>
          </p:cNvPr>
          <p:cNvPicPr>
            <a:picLocks noChangeAspect="1"/>
          </p:cNvPicPr>
          <p:nvPr/>
        </p:nvPicPr>
        <p:blipFill>
          <a:blip r:embed="rId3"/>
          <a:stretch>
            <a:fillRect/>
          </a:stretch>
        </p:blipFill>
        <p:spPr>
          <a:xfrm>
            <a:off x="5673442" y="2492896"/>
            <a:ext cx="3028950" cy="619125"/>
          </a:xfrm>
          <a:prstGeom prst="rect">
            <a:avLst/>
          </a:prstGeom>
        </p:spPr>
      </p:pic>
      <p:pic>
        <p:nvPicPr>
          <p:cNvPr id="14" name="Picture 13">
            <a:extLst>
              <a:ext uri="{FF2B5EF4-FFF2-40B4-BE49-F238E27FC236}">
                <a16:creationId xmlns:a16="http://schemas.microsoft.com/office/drawing/2014/main" id="{76ECFC46-2427-180B-A1A4-BCB4A36B7D01}"/>
              </a:ext>
            </a:extLst>
          </p:cNvPr>
          <p:cNvPicPr>
            <a:picLocks noChangeAspect="1"/>
          </p:cNvPicPr>
          <p:nvPr/>
        </p:nvPicPr>
        <p:blipFill rotWithShape="1">
          <a:blip r:embed="rId4"/>
          <a:srcRect l="3327" t="927" r="4229"/>
          <a:stretch/>
        </p:blipFill>
        <p:spPr>
          <a:xfrm>
            <a:off x="740041" y="1417637"/>
            <a:ext cx="4896545" cy="5377499"/>
          </a:xfrm>
          <a:prstGeom prst="rect">
            <a:avLst/>
          </a:prstGeom>
        </p:spPr>
      </p:pic>
    </p:spTree>
    <p:extLst>
      <p:ext uri="{BB962C8B-B14F-4D97-AF65-F5344CB8AC3E}">
        <p14:creationId xmlns:p14="http://schemas.microsoft.com/office/powerpoint/2010/main" val="367149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C5759-9C9A-4FC5-A8D5-F09A6C732001}"/>
              </a:ext>
            </a:extLst>
          </p:cNvPr>
          <p:cNvSpPr>
            <a:spLocks noGrp="1"/>
          </p:cNvSpPr>
          <p:nvPr>
            <p:ph type="title"/>
          </p:nvPr>
        </p:nvSpPr>
        <p:spPr/>
        <p:txBody>
          <a:bodyPr/>
          <a:lstStyle/>
          <a:p>
            <a:r>
              <a:rPr lang="fr-CA" dirty="0"/>
              <a:t>Le cerveau en état de stress</a:t>
            </a:r>
            <a:endParaRPr lang="en-US" dirty="0"/>
          </a:p>
        </p:txBody>
      </p:sp>
      <p:pic>
        <p:nvPicPr>
          <p:cNvPr id="6" name="Content Placeholder 5" descr="Grey squirrel in a tree with a green blurred background">
            <a:extLst>
              <a:ext uri="{FF2B5EF4-FFF2-40B4-BE49-F238E27FC236}">
                <a16:creationId xmlns:a16="http://schemas.microsoft.com/office/drawing/2014/main" id="{CBB9BF11-59C8-A16C-E27B-82CF1C26DA35}"/>
              </a:ext>
            </a:extLst>
          </p:cNvPr>
          <p:cNvPicPr>
            <a:picLocks noGrp="1" noChangeAspect="1"/>
          </p:cNvPicPr>
          <p:nvPr>
            <p:ph idx="1"/>
          </p:nvPr>
        </p:nvPicPr>
        <p:blipFill>
          <a:blip r:embed="rId3"/>
          <a:stretch>
            <a:fillRect/>
          </a:stretch>
        </p:blipFill>
        <p:spPr>
          <a:xfrm>
            <a:off x="179512" y="2074844"/>
            <a:ext cx="6780667" cy="4525963"/>
          </a:xfrm>
        </p:spPr>
      </p:pic>
      <p:pic>
        <p:nvPicPr>
          <p:cNvPr id="8" name="Picture 7" descr="Squirrel on a rock">
            <a:extLst>
              <a:ext uri="{FF2B5EF4-FFF2-40B4-BE49-F238E27FC236}">
                <a16:creationId xmlns:a16="http://schemas.microsoft.com/office/drawing/2014/main" id="{4ED9A024-F3A5-EE31-AD7D-8F6C548F0151}"/>
              </a:ext>
            </a:extLst>
          </p:cNvPr>
          <p:cNvPicPr>
            <a:picLocks noChangeAspect="1"/>
          </p:cNvPicPr>
          <p:nvPr/>
        </p:nvPicPr>
        <p:blipFill>
          <a:blip r:embed="rId4"/>
          <a:srcRect l="33895" t="18493" r="11075" b="21404"/>
          <a:stretch/>
        </p:blipFill>
        <p:spPr>
          <a:xfrm>
            <a:off x="4422000" y="1340768"/>
            <a:ext cx="4722000" cy="3437320"/>
          </a:xfrm>
          <a:prstGeom prst="rect">
            <a:avLst/>
          </a:prstGeom>
        </p:spPr>
      </p:pic>
    </p:spTree>
    <p:extLst>
      <p:ext uri="{BB962C8B-B14F-4D97-AF65-F5344CB8AC3E}">
        <p14:creationId xmlns:p14="http://schemas.microsoft.com/office/powerpoint/2010/main" val="1845761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9827D6A-1856-A70D-DBAE-FD518E64CFC7}"/>
              </a:ext>
            </a:extLst>
          </p:cNvPr>
          <p:cNvPicPr>
            <a:picLocks noChangeAspect="1"/>
          </p:cNvPicPr>
          <p:nvPr/>
        </p:nvPicPr>
        <p:blipFill>
          <a:blip r:embed="rId3"/>
          <a:stretch>
            <a:fillRect/>
          </a:stretch>
        </p:blipFill>
        <p:spPr>
          <a:xfrm>
            <a:off x="3301754" y="227227"/>
            <a:ext cx="6408235" cy="5506235"/>
          </a:xfrm>
          <a:prstGeom prst="rect">
            <a:avLst/>
          </a:prstGeom>
        </p:spPr>
      </p:pic>
      <p:sp>
        <p:nvSpPr>
          <p:cNvPr id="2" name="Title 1"/>
          <p:cNvSpPr>
            <a:spLocks noGrp="1"/>
          </p:cNvSpPr>
          <p:nvPr>
            <p:ph type="title"/>
          </p:nvPr>
        </p:nvSpPr>
        <p:spPr>
          <a:xfrm>
            <a:off x="539552" y="1646239"/>
            <a:ext cx="8229600" cy="1143000"/>
          </a:xfrm>
        </p:spPr>
        <p:txBody>
          <a:bodyPr>
            <a:noAutofit/>
          </a:bodyPr>
          <a:lstStyle/>
          <a:p>
            <a:r>
              <a:rPr lang="fr-CA" dirty="0"/>
              <a:t>Le cerveau</a:t>
            </a:r>
          </a:p>
        </p:txBody>
      </p:sp>
      <p:sp>
        <p:nvSpPr>
          <p:cNvPr id="6" name="Content Placeholder 5">
            <a:extLst>
              <a:ext uri="{FF2B5EF4-FFF2-40B4-BE49-F238E27FC236}">
                <a16:creationId xmlns:a16="http://schemas.microsoft.com/office/drawing/2014/main" id="{26009E8B-B635-8CD0-4543-5CDEFE4C70AF}"/>
              </a:ext>
            </a:extLst>
          </p:cNvPr>
          <p:cNvSpPr>
            <a:spLocks noGrp="1"/>
          </p:cNvSpPr>
          <p:nvPr>
            <p:ph idx="1"/>
          </p:nvPr>
        </p:nvSpPr>
        <p:spPr>
          <a:xfrm>
            <a:off x="539552" y="2971802"/>
            <a:ext cx="2962672" cy="2908920"/>
          </a:xfrm>
        </p:spPr>
        <p:txBody>
          <a:bodyPr/>
          <a:lstStyle/>
          <a:p>
            <a:pPr marL="0" indent="0">
              <a:buNone/>
            </a:pPr>
            <a:r>
              <a:rPr lang="fr-CA" sz="3200" dirty="0"/>
              <a:t>“Qu’est-ce qui vous est arrivé?...”</a:t>
            </a:r>
            <a:endParaRPr lang="en-US" dirty="0"/>
          </a:p>
        </p:txBody>
      </p:sp>
      <p:sp>
        <p:nvSpPr>
          <p:cNvPr id="10" name="TextBox 9">
            <a:extLst>
              <a:ext uri="{FF2B5EF4-FFF2-40B4-BE49-F238E27FC236}">
                <a16:creationId xmlns:a16="http://schemas.microsoft.com/office/drawing/2014/main" id="{BA64211A-262A-9097-7829-5C1090BAA413}"/>
              </a:ext>
            </a:extLst>
          </p:cNvPr>
          <p:cNvSpPr txBox="1"/>
          <p:nvPr/>
        </p:nvSpPr>
        <p:spPr>
          <a:xfrm>
            <a:off x="1115616" y="6320019"/>
            <a:ext cx="5814392" cy="523220"/>
          </a:xfrm>
          <a:prstGeom prst="rect">
            <a:avLst/>
          </a:prstGeom>
          <a:noFill/>
        </p:spPr>
        <p:txBody>
          <a:bodyPr wrap="square">
            <a:spAutoFit/>
          </a:bodyPr>
          <a:lstStyle/>
          <a:p>
            <a:r>
              <a:rPr lang="en-US" sz="1400" dirty="0">
                <a:hlinkClick r:id="rId4"/>
              </a:rPr>
              <a:t>https://www.amazon.ca/Que-</a:t>
            </a:r>
            <a:r>
              <a:rPr lang="en-US" sz="1400" dirty="0" err="1">
                <a:hlinkClick r:id="rId4"/>
              </a:rPr>
              <a:t>vous</a:t>
            </a:r>
            <a:r>
              <a:rPr lang="en-US" sz="1400" dirty="0">
                <a:hlinkClick r:id="rId4"/>
              </a:rPr>
              <a:t>-</a:t>
            </a:r>
            <a:r>
              <a:rPr lang="en-US" sz="1400" dirty="0" err="1">
                <a:hlinkClick r:id="rId4"/>
              </a:rPr>
              <a:t>est-arrivé-traumatismes</a:t>
            </a:r>
            <a:r>
              <a:rPr lang="en-US" sz="1400" dirty="0">
                <a:hlinkClick r:id="rId4"/>
              </a:rPr>
              <a:t>/</a:t>
            </a:r>
            <a:r>
              <a:rPr lang="en-US" sz="1400" dirty="0" err="1">
                <a:hlinkClick r:id="rId4"/>
              </a:rPr>
              <a:t>dp</a:t>
            </a:r>
            <a:r>
              <a:rPr lang="en-US" sz="1400" dirty="0">
                <a:hlinkClick r:id="rId4"/>
              </a:rPr>
              <a:t>/2749947375/</a:t>
            </a:r>
            <a:r>
              <a:rPr lang="en-US" sz="1400" dirty="0"/>
              <a:t> </a:t>
            </a:r>
          </a:p>
          <a:p>
            <a:r>
              <a:rPr lang="en-US" sz="1400" b="0" u="sng" dirty="0">
                <a:hlinkClick r:id="rId5"/>
              </a:rPr>
              <a:t>https://www.youtube.com/watch?v=rd13inJYbQk</a:t>
            </a:r>
            <a:endParaRPr lang="en-US" sz="1400" b="0" u="sng" dirty="0"/>
          </a:p>
        </p:txBody>
      </p:sp>
    </p:spTree>
    <p:extLst>
      <p:ext uri="{BB962C8B-B14F-4D97-AF65-F5344CB8AC3E}">
        <p14:creationId xmlns:p14="http://schemas.microsoft.com/office/powerpoint/2010/main" val="1074061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FFFFF"/>
              </a:clrFrom>
              <a:clrTo>
                <a:srgbClr val="FFFFFF">
                  <a:alpha val="0"/>
                </a:srgbClr>
              </a:clrTo>
            </a:clrChange>
          </a:blip>
          <a:srcRect b="13808"/>
          <a:stretch/>
        </p:blipFill>
        <p:spPr>
          <a:xfrm>
            <a:off x="1150340" y="1131483"/>
            <a:ext cx="6780952" cy="5105830"/>
          </a:xfrm>
          <a:prstGeom prst="rect">
            <a:avLst/>
          </a:prstGeom>
        </p:spPr>
      </p:pic>
      <p:pic>
        <p:nvPicPr>
          <p:cNvPr id="5" name="Picture 4"/>
          <p:cNvPicPr>
            <a:picLocks noChangeAspect="1"/>
          </p:cNvPicPr>
          <p:nvPr/>
        </p:nvPicPr>
        <p:blipFill rotWithShape="1">
          <a:blip r:embed="rId4">
            <a:clrChange>
              <a:clrFrom>
                <a:srgbClr val="FFFFFF"/>
              </a:clrFrom>
              <a:clrTo>
                <a:srgbClr val="FFFFFF">
                  <a:alpha val="0"/>
                </a:srgbClr>
              </a:clrTo>
            </a:clrChange>
          </a:blip>
          <a:srcRect b="7662"/>
          <a:stretch/>
        </p:blipFill>
        <p:spPr>
          <a:xfrm>
            <a:off x="1156440" y="1141060"/>
            <a:ext cx="6780952" cy="5469948"/>
          </a:xfrm>
          <a:prstGeom prst="rect">
            <a:avLst/>
          </a:prstGeom>
        </p:spPr>
      </p:pic>
      <p:pic>
        <p:nvPicPr>
          <p:cNvPr id="6" name="Picture 5"/>
          <p:cNvPicPr>
            <a:picLocks noChangeAspect="1"/>
          </p:cNvPicPr>
          <p:nvPr/>
        </p:nvPicPr>
        <p:blipFill rotWithShape="1">
          <a:blip r:embed="rId5">
            <a:clrChange>
              <a:clrFrom>
                <a:srgbClr val="FFFFFF"/>
              </a:clrFrom>
              <a:clrTo>
                <a:srgbClr val="FFFFFF">
                  <a:alpha val="0"/>
                </a:srgbClr>
              </a:clrTo>
            </a:clrChange>
          </a:blip>
          <a:srcRect t="4669" b="14773"/>
          <a:stretch/>
        </p:blipFill>
        <p:spPr>
          <a:xfrm>
            <a:off x="1156440" y="1417638"/>
            <a:ext cx="6780952" cy="4772074"/>
          </a:xfrm>
          <a:prstGeom prst="rect">
            <a:avLst/>
          </a:prstGeom>
        </p:spPr>
      </p:pic>
      <p:pic>
        <p:nvPicPr>
          <p:cNvPr id="18" name="Picture 17"/>
          <p:cNvPicPr>
            <a:picLocks noChangeAspect="1"/>
          </p:cNvPicPr>
          <p:nvPr/>
        </p:nvPicPr>
        <p:blipFill rotWithShape="1">
          <a:blip r:embed="rId6"/>
          <a:srcRect t="7029" b="14498"/>
          <a:stretch/>
        </p:blipFill>
        <p:spPr>
          <a:xfrm>
            <a:off x="1175424" y="1541128"/>
            <a:ext cx="6780952" cy="4648583"/>
          </a:xfrm>
          <a:prstGeom prst="rect">
            <a:avLst/>
          </a:prstGeom>
        </p:spPr>
      </p:pic>
      <p:sp>
        <p:nvSpPr>
          <p:cNvPr id="14" name="TextBox 13"/>
          <p:cNvSpPr txBox="1"/>
          <p:nvPr/>
        </p:nvSpPr>
        <p:spPr>
          <a:xfrm>
            <a:off x="1125256" y="4816060"/>
            <a:ext cx="2983512" cy="923330"/>
          </a:xfrm>
          <a:prstGeom prst="rect">
            <a:avLst/>
          </a:prstGeom>
          <a:noFill/>
        </p:spPr>
        <p:txBody>
          <a:bodyPr wrap="square" rtlCol="0">
            <a:spAutoFit/>
          </a:bodyPr>
          <a:lstStyle/>
          <a:p>
            <a:r>
              <a:rPr lang="fr-FR" dirty="0"/>
              <a:t>risques naturels</a:t>
            </a:r>
          </a:p>
          <a:p>
            <a:r>
              <a:rPr lang="fr-FR" dirty="0"/>
              <a:t>   transformé en</a:t>
            </a:r>
          </a:p>
          <a:p>
            <a:r>
              <a:rPr lang="fr-FR" dirty="0"/>
              <a:t>surstimulation quotidienne</a:t>
            </a:r>
            <a:endParaRPr lang="en-CA" dirty="0"/>
          </a:p>
        </p:txBody>
      </p:sp>
      <p:sp>
        <p:nvSpPr>
          <p:cNvPr id="19" name="TextBox 18"/>
          <p:cNvSpPr txBox="1"/>
          <p:nvPr/>
        </p:nvSpPr>
        <p:spPr>
          <a:xfrm>
            <a:off x="2146606" y="3653181"/>
            <a:ext cx="1230000" cy="1200329"/>
          </a:xfrm>
          <a:prstGeom prst="rect">
            <a:avLst/>
          </a:prstGeom>
          <a:noFill/>
        </p:spPr>
        <p:txBody>
          <a:bodyPr wrap="square" rtlCol="0">
            <a:spAutoFit/>
          </a:bodyPr>
          <a:lstStyle/>
          <a:p>
            <a:r>
              <a:rPr lang="fr-FR" dirty="0"/>
              <a:t>le Stress</a:t>
            </a:r>
          </a:p>
          <a:p>
            <a:r>
              <a:rPr lang="fr-FR" dirty="0"/>
              <a:t>la Famille</a:t>
            </a:r>
          </a:p>
          <a:p>
            <a:r>
              <a:rPr lang="fr-FR" dirty="0"/>
              <a:t>le Travaille</a:t>
            </a:r>
          </a:p>
          <a:p>
            <a:r>
              <a:rPr lang="fr-FR" dirty="0"/>
              <a:t>les Médias</a:t>
            </a:r>
            <a:endParaRPr lang="en-CA" dirty="0"/>
          </a:p>
        </p:txBody>
      </p:sp>
      <p:pic>
        <p:nvPicPr>
          <p:cNvPr id="8" name="Picture 7"/>
          <p:cNvPicPr>
            <a:picLocks noChangeAspect="1"/>
          </p:cNvPicPr>
          <p:nvPr/>
        </p:nvPicPr>
        <p:blipFill rotWithShape="1">
          <a:blip r:embed="rId6"/>
          <a:srcRect b="15185"/>
          <a:stretch/>
        </p:blipFill>
        <p:spPr>
          <a:xfrm>
            <a:off x="1156440" y="1141059"/>
            <a:ext cx="6780952" cy="5024245"/>
          </a:xfrm>
          <a:prstGeom prst="rect">
            <a:avLst/>
          </a:prstGeom>
        </p:spPr>
      </p:pic>
      <p:pic>
        <p:nvPicPr>
          <p:cNvPr id="1026" name="Picture 2" descr="C:\Users\GonzalA1\AppData\Local\Microsoft\Windows\Temporary Internet Files\Content.IE5\QDHZ6E8K\cerebro-pesa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3898" y="2276871"/>
            <a:ext cx="2541941" cy="203135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rot="20682408">
            <a:off x="3442396" y="1402629"/>
            <a:ext cx="1098420" cy="646331"/>
          </a:xfrm>
          <a:prstGeom prst="rect">
            <a:avLst/>
          </a:prstGeom>
          <a:noFill/>
        </p:spPr>
        <p:txBody>
          <a:bodyPr wrap="square" rtlCol="0">
            <a:spAutoFit/>
          </a:bodyPr>
          <a:lstStyle/>
          <a:p>
            <a:r>
              <a:rPr lang="en-CA" dirty="0"/>
              <a:t>Prise de </a:t>
            </a:r>
            <a:r>
              <a:rPr lang="en-CA" dirty="0" err="1"/>
              <a:t>décisions</a:t>
            </a:r>
            <a:endParaRPr lang="en-CA" dirty="0"/>
          </a:p>
        </p:txBody>
      </p:sp>
      <p:sp>
        <p:nvSpPr>
          <p:cNvPr id="11" name="TextBox 10"/>
          <p:cNvSpPr txBox="1"/>
          <p:nvPr/>
        </p:nvSpPr>
        <p:spPr>
          <a:xfrm>
            <a:off x="4864346" y="1541128"/>
            <a:ext cx="1098420" cy="369332"/>
          </a:xfrm>
          <a:prstGeom prst="rect">
            <a:avLst/>
          </a:prstGeom>
          <a:noFill/>
        </p:spPr>
        <p:txBody>
          <a:bodyPr wrap="square" rtlCol="0">
            <a:spAutoFit/>
          </a:bodyPr>
          <a:lstStyle/>
          <a:p>
            <a:r>
              <a:rPr lang="en-CA" dirty="0" err="1"/>
              <a:t>Émotions</a:t>
            </a:r>
            <a:endParaRPr lang="en-CA" dirty="0"/>
          </a:p>
        </p:txBody>
      </p:sp>
      <p:sp>
        <p:nvSpPr>
          <p:cNvPr id="12" name="TextBox 11"/>
          <p:cNvSpPr txBox="1"/>
          <p:nvPr/>
        </p:nvSpPr>
        <p:spPr>
          <a:xfrm rot="1692234">
            <a:off x="6242576" y="1820678"/>
            <a:ext cx="1098420" cy="369332"/>
          </a:xfrm>
          <a:prstGeom prst="rect">
            <a:avLst/>
          </a:prstGeom>
          <a:noFill/>
        </p:spPr>
        <p:txBody>
          <a:bodyPr wrap="square" rtlCol="0">
            <a:spAutoFit/>
          </a:bodyPr>
          <a:lstStyle/>
          <a:p>
            <a:r>
              <a:rPr lang="en-CA" dirty="0" err="1"/>
              <a:t>Langage</a:t>
            </a:r>
            <a:endParaRPr lang="en-CA" dirty="0"/>
          </a:p>
        </p:txBody>
      </p:sp>
      <p:sp>
        <p:nvSpPr>
          <p:cNvPr id="15" name="TextBox 14"/>
          <p:cNvSpPr txBox="1"/>
          <p:nvPr/>
        </p:nvSpPr>
        <p:spPr>
          <a:xfrm>
            <a:off x="7492347" y="4308228"/>
            <a:ext cx="1383714" cy="923330"/>
          </a:xfrm>
          <a:prstGeom prst="rect">
            <a:avLst/>
          </a:prstGeom>
          <a:noFill/>
        </p:spPr>
        <p:txBody>
          <a:bodyPr wrap="square" rtlCol="0">
            <a:spAutoFit/>
          </a:bodyPr>
          <a:lstStyle/>
          <a:p>
            <a:r>
              <a:rPr lang="en-CA" dirty="0"/>
              <a:t>Pratique de </a:t>
            </a:r>
            <a:r>
              <a:rPr lang="en-CA" dirty="0" err="1"/>
              <a:t>pleine</a:t>
            </a:r>
            <a:r>
              <a:rPr lang="en-CA" dirty="0"/>
              <a:t> conscience</a:t>
            </a:r>
          </a:p>
        </p:txBody>
      </p:sp>
      <p:sp>
        <p:nvSpPr>
          <p:cNvPr id="9" name="TextBox 8"/>
          <p:cNvSpPr txBox="1"/>
          <p:nvPr/>
        </p:nvSpPr>
        <p:spPr>
          <a:xfrm>
            <a:off x="5962765" y="4308229"/>
            <a:ext cx="1249803" cy="923330"/>
          </a:xfrm>
          <a:prstGeom prst="rect">
            <a:avLst/>
          </a:prstGeom>
          <a:noFill/>
        </p:spPr>
        <p:txBody>
          <a:bodyPr wrap="square" rtlCol="0">
            <a:spAutoFit/>
          </a:bodyPr>
          <a:lstStyle/>
          <a:p>
            <a:r>
              <a:rPr lang="en-CA" dirty="0"/>
              <a:t>Amygdale / </a:t>
            </a:r>
            <a:r>
              <a:rPr lang="en-CA" dirty="0" err="1"/>
              <a:t>complexe</a:t>
            </a:r>
            <a:r>
              <a:rPr lang="en-CA" dirty="0"/>
              <a:t> </a:t>
            </a:r>
            <a:r>
              <a:rPr lang="en-CA" dirty="0" err="1"/>
              <a:t>amygdalien</a:t>
            </a:r>
            <a:endParaRPr lang="en-CA" dirty="0"/>
          </a:p>
        </p:txBody>
      </p:sp>
      <p:sp>
        <p:nvSpPr>
          <p:cNvPr id="17" name="Title 16"/>
          <p:cNvSpPr>
            <a:spLocks noGrp="1"/>
          </p:cNvSpPr>
          <p:nvPr>
            <p:ph type="title"/>
          </p:nvPr>
        </p:nvSpPr>
        <p:spPr/>
        <p:txBody>
          <a:bodyPr>
            <a:normAutofit fontScale="90000"/>
          </a:bodyPr>
          <a:lstStyle/>
          <a:p>
            <a:r>
              <a:rPr lang="en-US" dirty="0"/>
              <a:t>La </a:t>
            </a:r>
            <a:r>
              <a:rPr lang="en-US" dirty="0" err="1"/>
              <a:t>neuroplastie</a:t>
            </a:r>
            <a:r>
              <a:rPr lang="en-US" dirty="0"/>
              <a:t> : </a:t>
            </a:r>
            <a:r>
              <a:rPr lang="en-US" dirty="0" err="1"/>
              <a:t>Qu’est-ce</a:t>
            </a:r>
            <a:r>
              <a:rPr lang="en-US" dirty="0"/>
              <a:t> qui se passe dans </a:t>
            </a:r>
            <a:r>
              <a:rPr lang="en-US" dirty="0" err="1"/>
              <a:t>votre</a:t>
            </a:r>
            <a:r>
              <a:rPr lang="en-US" dirty="0"/>
              <a:t> </a:t>
            </a:r>
            <a:r>
              <a:rPr lang="en-US" dirty="0" err="1"/>
              <a:t>cerveau</a:t>
            </a:r>
            <a:endParaRPr lang="en-CA" dirty="0"/>
          </a:p>
        </p:txBody>
      </p:sp>
      <p:grpSp>
        <p:nvGrpSpPr>
          <p:cNvPr id="20" name="Group 19"/>
          <p:cNvGrpSpPr/>
          <p:nvPr/>
        </p:nvGrpSpPr>
        <p:grpSpPr>
          <a:xfrm>
            <a:off x="7931292" y="376407"/>
            <a:ext cx="766887" cy="496444"/>
            <a:chOff x="7056197" y="474531"/>
            <a:chExt cx="1838325" cy="1276350"/>
          </a:xfrm>
        </p:grpSpPr>
        <p:pic>
          <p:nvPicPr>
            <p:cNvPr id="13" name="Picture 12"/>
            <p:cNvPicPr>
              <a:picLocks noChangeAspect="1"/>
            </p:cNvPicPr>
            <p:nvPr/>
          </p:nvPicPr>
          <p:blipFill>
            <a:blip r:embed="rId8">
              <a:duotone>
                <a:schemeClr val="accent4">
                  <a:shade val="45000"/>
                  <a:satMod val="135000"/>
                </a:schemeClr>
                <a:prstClr val="white"/>
              </a:duotone>
            </a:blip>
            <a:stretch>
              <a:fillRect/>
            </a:stretch>
          </p:blipFill>
          <p:spPr>
            <a:xfrm>
              <a:off x="7056197" y="474531"/>
              <a:ext cx="1838325" cy="1276350"/>
            </a:xfrm>
            <a:prstGeom prst="rect">
              <a:avLst/>
            </a:prstGeom>
          </p:spPr>
        </p:pic>
        <p:pic>
          <p:nvPicPr>
            <p:cNvPr id="16" name="Picture 15"/>
            <p:cNvPicPr>
              <a:picLocks noChangeAspect="1"/>
            </p:cNvPicPr>
            <p:nvPr/>
          </p:nvPicPr>
          <p:blipFill>
            <a:blip r:embed="rId9"/>
            <a:stretch>
              <a:fillRect/>
            </a:stretch>
          </p:blipFill>
          <p:spPr>
            <a:xfrm>
              <a:off x="7215374" y="576734"/>
              <a:ext cx="1114425" cy="1028700"/>
            </a:xfrm>
            <a:prstGeom prst="ellipse">
              <a:avLst/>
            </a:prstGeom>
            <a:ln>
              <a:noFill/>
            </a:ln>
            <a:effectLst>
              <a:softEdge rad="112500"/>
            </a:effectLst>
          </p:spPr>
        </p:pic>
      </p:grpSp>
      <p:sp>
        <p:nvSpPr>
          <p:cNvPr id="22" name="Rectangle 21">
            <a:extLst>
              <a:ext uri="{FF2B5EF4-FFF2-40B4-BE49-F238E27FC236}">
                <a16:creationId xmlns:a16="http://schemas.microsoft.com/office/drawing/2014/main" id="{DD56AD9E-BF51-0B38-E288-A1F9E3834946}"/>
              </a:ext>
            </a:extLst>
          </p:cNvPr>
          <p:cNvSpPr/>
          <p:nvPr/>
        </p:nvSpPr>
        <p:spPr>
          <a:xfrm>
            <a:off x="457200" y="6026232"/>
            <a:ext cx="8425750" cy="584775"/>
          </a:xfrm>
          <a:prstGeom prst="rect">
            <a:avLst/>
          </a:prstGeom>
        </p:spPr>
        <p:txBody>
          <a:bodyPr wrap="square">
            <a:spAutoFit/>
          </a:bodyPr>
          <a:lstStyle/>
          <a:p>
            <a:r>
              <a:rPr lang="en-CA" sz="1600" dirty="0" err="1">
                <a:effectLst/>
                <a:latin typeface="Times New Roman" panose="02020603050405020304" pitchFamily="18" charset="0"/>
                <a:ea typeface="Calibri" panose="020F0502020204030204" pitchFamily="34" charset="0"/>
              </a:rPr>
              <a:t>Visionnez</a:t>
            </a:r>
            <a:r>
              <a:rPr lang="en-CA" sz="1600" dirty="0">
                <a:effectLst/>
                <a:latin typeface="Times New Roman" panose="02020603050405020304" pitchFamily="18" charset="0"/>
                <a:ea typeface="Calibri" panose="020F0502020204030204" pitchFamily="34" charset="0"/>
              </a:rPr>
              <a:t> </a:t>
            </a:r>
            <a:r>
              <a:rPr lang="en-CA" sz="1600" dirty="0" err="1">
                <a:effectLst/>
                <a:latin typeface="Times New Roman" panose="02020603050405020304" pitchFamily="18" charset="0"/>
                <a:ea typeface="Calibri" panose="020F0502020204030204" pitchFamily="34" charset="0"/>
              </a:rPr>
              <a:t>cette</a:t>
            </a:r>
            <a:r>
              <a:rPr lang="en-CA" sz="1600" dirty="0">
                <a:effectLst/>
                <a:latin typeface="Times New Roman" panose="02020603050405020304" pitchFamily="18" charset="0"/>
                <a:ea typeface="Calibri" panose="020F0502020204030204" pitchFamily="34" charset="0"/>
              </a:rPr>
              <a:t> </a:t>
            </a:r>
            <a:r>
              <a:rPr lang="en-CA" sz="1600" dirty="0" err="1">
                <a:effectLst/>
                <a:latin typeface="Times New Roman" panose="02020603050405020304" pitchFamily="18" charset="0"/>
                <a:ea typeface="Calibri" panose="020F0502020204030204" pitchFamily="34" charset="0"/>
              </a:rPr>
              <a:t>vidéo</a:t>
            </a:r>
            <a:r>
              <a:rPr lang="en-CA" sz="1600" dirty="0">
                <a:effectLst/>
                <a:latin typeface="Times New Roman" panose="02020603050405020304" pitchFamily="18" charset="0"/>
                <a:ea typeface="Calibri" panose="020F0502020204030204" pitchFamily="34" charset="0"/>
              </a:rPr>
              <a:t> à la </a:t>
            </a:r>
            <a:r>
              <a:rPr lang="en-CA" sz="1600" dirty="0" err="1">
                <a:effectLst/>
                <a:latin typeface="Times New Roman" panose="02020603050405020304" pitchFamily="18" charset="0"/>
                <a:ea typeface="Calibri" panose="020F0502020204030204" pitchFamily="34" charset="0"/>
              </a:rPr>
              <a:t>maison</a:t>
            </a:r>
            <a:r>
              <a:rPr lang="en-CA" sz="1600" dirty="0">
                <a:effectLst/>
                <a:latin typeface="Times New Roman" panose="02020603050405020304" pitchFamily="18" charset="0"/>
                <a:ea typeface="Calibri" panose="020F0502020204030204" pitchFamily="34" charset="0"/>
              </a:rPr>
              <a:t> (</a:t>
            </a:r>
            <a:r>
              <a:rPr lang="en-CA" sz="1600" dirty="0">
                <a:latin typeface="Times New Roman" panose="02020603050405020304" pitchFamily="18" charset="0"/>
                <a:ea typeface="Calibri" panose="020F0502020204030204" pitchFamily="34" charset="0"/>
              </a:rPr>
              <a:t>15</a:t>
            </a:r>
            <a:r>
              <a:rPr lang="en-CA" sz="1600" dirty="0">
                <a:effectLst/>
                <a:latin typeface="Times New Roman" panose="02020603050405020304" pitchFamily="18" charset="0"/>
                <a:ea typeface="Calibri" panose="020F0502020204030204" pitchFamily="34" charset="0"/>
              </a:rPr>
              <a:t> mins): </a:t>
            </a:r>
            <a:r>
              <a:rPr lang="en-CA" sz="1600" u="sng" dirty="0">
                <a:solidFill>
                  <a:srgbClr val="0000FF"/>
                </a:solidFill>
                <a:latin typeface="Times New Roman" panose="02020603050405020304" pitchFamily="18" charset="0"/>
                <a:ea typeface="Calibri" panose="020F0502020204030204" pitchFamily="34" charset="0"/>
                <a:hlinkClick r:id="rId10"/>
              </a:rPr>
              <a:t>https://www.youtube.com/watch?v=7x4am1tC7oo</a:t>
            </a:r>
            <a:endParaRPr lang="en-CA" sz="1600" u="sng" dirty="0">
              <a:solidFill>
                <a:srgbClr val="0000FF"/>
              </a:solidFill>
              <a:latin typeface="Times New Roman" panose="02020603050405020304" pitchFamily="18" charset="0"/>
              <a:ea typeface="Calibri" panose="020F0502020204030204" pitchFamily="34" charset="0"/>
            </a:endParaRPr>
          </a:p>
          <a:p>
            <a:r>
              <a:rPr lang="en-CA" sz="1600" dirty="0" err="1">
                <a:latin typeface="Times New Roman" panose="02020603050405020304" pitchFamily="18" charset="0"/>
                <a:ea typeface="Calibri" panose="020F0502020204030204" pitchFamily="34" charset="0"/>
              </a:rPr>
              <a:t>ou</a:t>
            </a:r>
            <a:r>
              <a:rPr lang="en-CA" sz="1600" dirty="0">
                <a:latin typeface="Times New Roman" panose="02020603050405020304" pitchFamily="18" charset="0"/>
                <a:ea typeface="Calibri" panose="020F0502020204030204" pitchFamily="34" charset="0"/>
              </a:rPr>
              <a:t> </a:t>
            </a:r>
            <a:r>
              <a:rPr lang="en-CA" sz="1600" dirty="0" err="1">
                <a:latin typeface="Times New Roman" panose="02020603050405020304" pitchFamily="18" charset="0"/>
                <a:ea typeface="Calibri" panose="020F0502020204030204" pitchFamily="34" charset="0"/>
              </a:rPr>
              <a:t>cette</a:t>
            </a:r>
            <a:r>
              <a:rPr lang="en-CA" sz="1600" dirty="0">
                <a:latin typeface="Times New Roman" panose="02020603050405020304" pitchFamily="18" charset="0"/>
                <a:ea typeface="Calibri" panose="020F0502020204030204" pitchFamily="34" charset="0"/>
              </a:rPr>
              <a:t> </a:t>
            </a:r>
            <a:r>
              <a:rPr lang="en-CA" sz="1600" dirty="0" err="1">
                <a:latin typeface="Times New Roman" panose="02020603050405020304" pitchFamily="18" charset="0"/>
                <a:ea typeface="Calibri" panose="020F0502020204030204" pitchFamily="34" charset="0"/>
              </a:rPr>
              <a:t>vidéo</a:t>
            </a:r>
            <a:r>
              <a:rPr lang="en-CA" sz="1600" dirty="0">
                <a:latin typeface="Times New Roman" panose="02020603050405020304" pitchFamily="18" charset="0"/>
                <a:ea typeface="Calibri" panose="020F0502020204030204" pitchFamily="34" charset="0"/>
              </a:rPr>
              <a:t> (2 mins) : </a:t>
            </a:r>
            <a:r>
              <a:rPr lang="en-CA" sz="1600" dirty="0">
                <a:latin typeface="Times New Roman" panose="02020603050405020304" pitchFamily="18" charset="0"/>
                <a:ea typeface="Calibri" panose="020F0502020204030204" pitchFamily="34" charset="0"/>
                <a:hlinkClick r:id="rId11"/>
              </a:rPr>
              <a:t>https://www.youtube.com/watch?v=qM56FRfZrl8</a:t>
            </a:r>
            <a:r>
              <a:rPr lang="en-CA" sz="1600" dirty="0">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37964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P spid="10" grpId="0"/>
      <p:bldP spid="11" grpId="0"/>
      <p:bldP spid="12" grpId="0"/>
      <p:bldP spid="15" grpId="0"/>
      <p:bldP spid="9"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9563</TotalTime>
  <Words>5293</Words>
  <Application>Microsoft Office PowerPoint</Application>
  <PresentationFormat>On-screen Show (4:3)</PresentationFormat>
  <Paragraphs>515</Paragraphs>
  <Slides>20</Slides>
  <Notes>20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Calibri</vt:lpstr>
      <vt:lpstr>Courier New</vt:lpstr>
      <vt:lpstr>inherit</vt:lpstr>
      <vt:lpstr>Merriweather</vt:lpstr>
      <vt:lpstr>Open Sans</vt:lpstr>
      <vt:lpstr>Roboto</vt:lpstr>
      <vt:lpstr>Times New Roman</vt:lpstr>
      <vt:lpstr>Verdana</vt:lpstr>
      <vt:lpstr>Wingdings</vt:lpstr>
      <vt:lpstr>1_Office Theme</vt:lpstr>
      <vt:lpstr>PowerPoint Presentation</vt:lpstr>
      <vt:lpstr>Programme de développement du leadership de changement en pleine-conscience (DLCP)</vt:lpstr>
      <vt:lpstr>Exercice de respiration en pleine conscience – Centrage</vt:lpstr>
      <vt:lpstr>Compte rendu de la semaine 1</vt:lpstr>
      <vt:lpstr>Ordre du jour – semaine 2: Le cerveau  (concentration, clarté)</vt:lpstr>
      <vt:lpstr>Le comportement du cerveau et du corps en situation de stress</vt:lpstr>
      <vt:lpstr>Le cerveau en état de stress</vt:lpstr>
      <vt:lpstr>Le cerveau</vt:lpstr>
      <vt:lpstr>La neuroplastie : Qu’est-ce qui se passe dans votre cerveau</vt:lpstr>
      <vt:lpstr>La neuroplasticité</vt:lpstr>
      <vt:lpstr>PowerPoint Presentation</vt:lpstr>
      <vt:lpstr>Pourquoi la pleine conscience est si importante ?</vt:lpstr>
      <vt:lpstr>Comment la pratique de la pleine conscience aide les chefs d’entreprises (1/2)</vt:lpstr>
      <vt:lpstr>Comment la pratique de la pleine conscience aide les chefs d’entreprises (2/2)</vt:lpstr>
      <vt:lpstr>Quels aspects de leadership en pleine conscience supportent les compétences clés en leadership du Gouvernement du Canada?</vt:lpstr>
      <vt:lpstr>Exercice : Notions de base (1/2)</vt:lpstr>
      <vt:lpstr>Exercice de respiration de pleine conscience (2/2)</vt:lpstr>
      <vt:lpstr>Débriefing et sous-groupes – Qu’est-ce qui a le plus retenu votre attention?</vt:lpstr>
      <vt:lpstr>Choses à accomplir cette semaine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CIC</dc:creator>
  <cp:lastModifiedBy>Gonzalez, Alejandro (IRCC/IRCC)</cp:lastModifiedBy>
  <cp:revision>512</cp:revision>
  <cp:lastPrinted>2016-05-02T17:15:08Z</cp:lastPrinted>
  <dcterms:created xsi:type="dcterms:W3CDTF">2015-04-14T20:39:51Z</dcterms:created>
  <dcterms:modified xsi:type="dcterms:W3CDTF">2025-10-16T14:59:46Z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-169703955</vt:i4>
  </property>
  <property fmtid="{D5CDD505-2E9C-101B-9397-08002B2CF9AE}" pid="3" name="_NewReviewCycle">
    <vt:lpwstr/>
  </property>
  <property fmtid="{D5CDD505-2E9C-101B-9397-08002B2CF9AE}" pid="4" name="_EmailSubject">
    <vt:lpwstr>MCLD Semaine 2 - Update MLR</vt:lpwstr>
  </property>
  <property fmtid="{D5CDD505-2E9C-101B-9397-08002B2CF9AE}" pid="5" name="_AuthorEmail">
    <vt:lpwstr>Marie-Lyne.Renaud@infc.gc.ca</vt:lpwstr>
  </property>
  <property fmtid="{D5CDD505-2E9C-101B-9397-08002B2CF9AE}" pid="6" name="_AuthorEmailDisplayName">
    <vt:lpwstr>Marie-Lyne Renaud</vt:lpwstr>
  </property>
  <property fmtid="{D5CDD505-2E9C-101B-9397-08002B2CF9AE}" pid="7" name="_PreviousAdHocReviewCycleID">
    <vt:i4>168015792</vt:i4>
  </property>
  <property fmtid="{D5CDD505-2E9C-101B-9397-08002B2CF9AE}" pid="8" name="MSIP_Label_9dacc104-dfa0-47ae-bf90-8b8a399431b6_Enabled">
    <vt:lpwstr>true</vt:lpwstr>
  </property>
  <property fmtid="{D5CDD505-2E9C-101B-9397-08002B2CF9AE}" pid="9" name="MSIP_Label_9dacc104-dfa0-47ae-bf90-8b8a399431b6_SetDate">
    <vt:lpwstr>2025-10-15T18:01:19Z</vt:lpwstr>
  </property>
  <property fmtid="{D5CDD505-2E9C-101B-9397-08002B2CF9AE}" pid="10" name="MSIP_Label_9dacc104-dfa0-47ae-bf90-8b8a399431b6_Method">
    <vt:lpwstr>Standard</vt:lpwstr>
  </property>
  <property fmtid="{D5CDD505-2E9C-101B-9397-08002B2CF9AE}" pid="11" name="MSIP_Label_9dacc104-dfa0-47ae-bf90-8b8a399431b6_Name">
    <vt:lpwstr>Unclassified</vt:lpwstr>
  </property>
  <property fmtid="{D5CDD505-2E9C-101B-9397-08002B2CF9AE}" pid="12" name="MSIP_Label_9dacc104-dfa0-47ae-bf90-8b8a399431b6_SiteId">
    <vt:lpwstr>38430cd6-eda5-46f2-886a-f2a305fd49bc</vt:lpwstr>
  </property>
  <property fmtid="{D5CDD505-2E9C-101B-9397-08002B2CF9AE}" pid="13" name="MSIP_Label_9dacc104-dfa0-47ae-bf90-8b8a399431b6_ActionId">
    <vt:lpwstr>3c1e18ab-b730-41b7-86c5-d02dcfb3d56b</vt:lpwstr>
  </property>
  <property fmtid="{D5CDD505-2E9C-101B-9397-08002B2CF9AE}" pid="14" name="MSIP_Label_9dacc104-dfa0-47ae-bf90-8b8a399431b6_ContentBits">
    <vt:lpwstr>0</vt:lpwstr>
  </property>
  <property fmtid="{D5CDD505-2E9C-101B-9397-08002B2CF9AE}" pid="15" name="MSIP_Label_9dacc104-dfa0-47ae-bf90-8b8a399431b6_Tag">
    <vt:lpwstr>10, 3, 0, 1</vt:lpwstr>
  </property>
</Properties>
</file>