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1"/>
  </p:notesMasterIdLst>
  <p:handoutMasterIdLst>
    <p:handoutMasterId r:id="rId22"/>
  </p:handoutMasterIdLst>
  <p:sldIdLst>
    <p:sldId id="345" r:id="rId2"/>
    <p:sldId id="332" r:id="rId3"/>
    <p:sldId id="364" r:id="rId4"/>
    <p:sldId id="354" r:id="rId5"/>
    <p:sldId id="278" r:id="rId6"/>
    <p:sldId id="335" r:id="rId7"/>
    <p:sldId id="358" r:id="rId8"/>
    <p:sldId id="361" r:id="rId9"/>
    <p:sldId id="368" r:id="rId10"/>
    <p:sldId id="349" r:id="rId11"/>
    <p:sldId id="322" r:id="rId12"/>
    <p:sldId id="366" r:id="rId13"/>
    <p:sldId id="362" r:id="rId14"/>
    <p:sldId id="324" r:id="rId15"/>
    <p:sldId id="367" r:id="rId16"/>
    <p:sldId id="359" r:id="rId17"/>
    <p:sldId id="360" r:id="rId18"/>
    <p:sldId id="338" r:id="rId19"/>
    <p:sldId id="339"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 id="1" name="Bailey, Ginette" initials="BG" lastIdx="2" clrIdx="1">
    <p:extLst>
      <p:ext uri="{19B8F6BF-5375-455C-9EA6-DF929625EA0E}">
        <p15:presenceInfo xmlns:p15="http://schemas.microsoft.com/office/powerpoint/2012/main" userId="S-1-5-21-2109814544-1665031538-576392789-256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041" autoAdjust="0"/>
    <p:restoredTop sz="60710" autoAdjust="0"/>
  </p:normalViewPr>
  <p:slideViewPr>
    <p:cSldViewPr snapToObjects="1" showGuides="1">
      <p:cViewPr varScale="1">
        <p:scale>
          <a:sx n="67" d="100"/>
          <a:sy n="67" d="100"/>
        </p:scale>
        <p:origin x="2394" y="72"/>
      </p:cViewPr>
      <p:guideLst>
        <p:guide orient="horz" pos="2160"/>
        <p:guide pos="2880"/>
      </p:guideLst>
    </p:cSldViewPr>
  </p:slideViewPr>
  <p:notesTextViewPr>
    <p:cViewPr>
      <p:scale>
        <a:sx n="3" d="2"/>
        <a:sy n="3" d="2"/>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10/10/2025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10/10/2025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qM56FRfZrl8"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bcg.com/en-ca/publications/2018/unleashing-power-of-mindfulness-in-corporations" TargetMode="External"/><Relationship Id="rId5" Type="http://schemas.openxmlformats.org/officeDocument/2006/relationships/hyperlink" Target="https://www.mindful.org/7-qualities-mindfulness-trained-body-scan/" TargetMode="External"/><Relationship Id="rId4" Type="http://schemas.openxmlformats.org/officeDocument/2006/relationships/hyperlink" Target="https://ethiqueparlecoeur.com/2017/09/06/leadership-de-pleine-conscience-strategie-efficace-gestionnaires/"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bcg.com/en-ca/publications/2018/unleashing-power-of-mindfulness-in-corporations" TargetMode="External"/><Relationship Id="rId5" Type="http://schemas.openxmlformats.org/officeDocument/2006/relationships/hyperlink" Target="https://www.mindful.org/7-qualities-mindfulness-trained-body-scan/" TargetMode="External"/><Relationship Id="rId4" Type="http://schemas.openxmlformats.org/officeDocument/2006/relationships/hyperlink" Target="https://ethiqueparlecoeur.com/2017/09/06/leadership-de-pleine-conscience-strategie-efficace-gestionnaire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4Shw6MyGXAk"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youtube.com/watch?v=4Shw6MyGXAk&amp;t=130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archive.org/embed/2-mins-centering-exercise-fr" TargetMode="External"/><Relationship Id="rId7" Type="http://schemas.openxmlformats.org/officeDocument/2006/relationships/hyperlink" Target="https://www.youtube.com/watch?v=nWjVZ0fEjko"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youtube.com/watch?v=4Shw6MyGXAk&amp;t=130s" TargetMode="External"/><Relationship Id="rId5" Type="http://schemas.openxmlformats.org/officeDocument/2006/relationships/hyperlink" Target="https://www.youtube.com/watch?v=_mn04Wc-X3o" TargetMode="External"/><Relationship Id="rId4" Type="http://schemas.openxmlformats.org/officeDocument/2006/relationships/hyperlink" Target="https://www.youtube.com/watch?v=TZFbCd5Bc3w"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arlonssciences.ca/ressources-pedagogiques/documents-dinformation/le-stress-et-le-cervea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mazon.ca/Que-vous-est-arriv&#233;-traumatismes/dp/2749947375/"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rd13inJYbQk"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7x4am1tC7oo"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youtube.com/watch?v=PDFWBMOF5yo"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qM56FRfZrl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0" i="0" dirty="0" err="1"/>
              <a:t>Mary-Lyne</a:t>
            </a:r>
            <a:endParaRPr lang="fr-CA" b="0" i="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b="0" i="0" dirty="0"/>
          </a:p>
          <a:p>
            <a:pPr marL="0" marR="0" indent="0" algn="l" defTabSz="914400" rtl="0" eaLnBrk="1" fontAlgn="auto" latinLnBrk="0" hangingPunct="1">
              <a:lnSpc>
                <a:spcPct val="100000"/>
              </a:lnSpc>
              <a:spcBef>
                <a:spcPts val="0"/>
              </a:spcBef>
              <a:spcAft>
                <a:spcPts val="0"/>
              </a:spcAft>
              <a:buClrTx/>
              <a:buSzTx/>
              <a:buFontTx/>
              <a:buNone/>
              <a:tabLst/>
              <a:defRPr/>
            </a:pPr>
            <a:r>
              <a:rPr lang="fr-CA" b="0" i="0" dirty="0" err="1"/>
              <a:t>Prep</a:t>
            </a:r>
            <a:r>
              <a:rPr lang="fr-CA" b="0" i="0"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0" baseline="0" dirty="0" err="1"/>
              <a:t>Neuroplacité</a:t>
            </a:r>
            <a:r>
              <a:rPr lang="fr-CA" b="0" i="0" baseline="0" dirty="0"/>
              <a:t> - </a:t>
            </a:r>
            <a:r>
              <a:rPr lang="en-CA" sz="1200" dirty="0">
                <a:latin typeface="Times New Roman" panose="02020603050405020304" pitchFamily="18" charset="0"/>
                <a:ea typeface="Calibri" panose="020F0502020204030204" pitchFamily="34" charset="0"/>
              </a:rPr>
              <a:t>https://www.youtube.com/watch?v=qM56FRfZrl8</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3" tooltip="https://www.youtube.com/watch?v=qm56frfzrl8"/>
              </a:rPr>
              <a:t>https://www.youtube.com/watch?v=qM56FRfZrl8</a:t>
            </a:r>
            <a:endParaRPr lang="en-CA" sz="1200" dirty="0">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dirty="0"/>
          </a:p>
        </p:txBody>
      </p:sp>
    </p:spTree>
    <p:extLst>
      <p:ext uri="{BB962C8B-B14F-4D97-AF65-F5344CB8AC3E}">
        <p14:creationId xmlns:p14="http://schemas.microsoft.com/office/powerpoint/2010/main" val="233360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a:highlight>
                  <a:srgbClr val="FFFF00"/>
                </a:highlight>
              </a:rPr>
              <a:t>Mélanie</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t>
            </a:r>
            <a:r>
              <a:rPr lang="fr-CA" dirty="0"/>
              <a:t>lire la diapositive</a:t>
            </a:r>
            <a:r>
              <a:rPr lang="fr-FR" dirty="0"/>
              <a:t>)</a:t>
            </a:r>
          </a:p>
          <a:p>
            <a:r>
              <a:rPr lang="fr-FR" dirty="0"/>
              <a:t>L'espace auquel Viktor </a:t>
            </a:r>
            <a:r>
              <a:rPr lang="fr-FR" dirty="0" err="1"/>
              <a:t>Frankl</a:t>
            </a:r>
            <a:r>
              <a:rPr lang="fr-FR" dirty="0"/>
              <a:t> fait référence est précisément le centre d'une pratique de pleine-conscience. L'idée est d'être plus conscient de cet espace, afin que nous puissions répondre aux situations.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3344787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FR" sz="1100" dirty="0">
                <a:highlight>
                  <a:srgbClr val="FFFF00"/>
                </a:highlight>
              </a:rPr>
              <a:t>Mélanie</a:t>
            </a:r>
          </a:p>
          <a:p>
            <a:endParaRPr lang="fr-FR" sz="1100" dirty="0"/>
          </a:p>
          <a:p>
            <a:pPr>
              <a:buFont typeface="Arial" pitchFamily="34" charset="0"/>
              <a:buNone/>
            </a:pPr>
            <a:r>
              <a:rPr lang="fr-FR" sz="1100" noProof="0" dirty="0"/>
              <a:t>Voyons rapidement quelques idées autour de l'importance de la pleine conscience</a:t>
            </a:r>
            <a:r>
              <a:rPr lang="fr-CA" sz="1100" noProof="0" dirty="0"/>
              <a:t>... Pouvez-vous identifier les impacts que la pleine conscience pourrait avoir en milieu de travail?</a:t>
            </a:r>
          </a:p>
          <a:p>
            <a:pPr>
              <a:buFont typeface="Arial" pitchFamily="34" charset="0"/>
              <a:buNone/>
            </a:pPr>
            <a:endParaRPr lang="fr-CA" sz="1100" noProof="0" dirty="0"/>
          </a:p>
          <a:p>
            <a:pPr>
              <a:buFont typeface="Arial" pitchFamily="34" charset="0"/>
              <a:buNone/>
            </a:pPr>
            <a:r>
              <a:rPr lang="fr-FR" sz="1100" noProof="0" dirty="0"/>
              <a:t>(Cliquez</a:t>
            </a:r>
            <a:r>
              <a:rPr lang="fr-FR" sz="1100" baseline="0" noProof="0" dirty="0"/>
              <a:t> dans chaque « </a:t>
            </a:r>
            <a:r>
              <a:rPr lang="fr-FR" sz="1100" baseline="0" noProof="0" dirty="0" err="1"/>
              <a:t>bullet</a:t>
            </a:r>
            <a:r>
              <a:rPr lang="fr-FR" sz="1100" baseline="0" noProof="0" dirty="0"/>
              <a:t> »</a:t>
            </a:r>
            <a:r>
              <a:rPr lang="fr-CA" sz="1100" noProof="0" dirty="0"/>
              <a:t>)</a:t>
            </a:r>
          </a:p>
          <a:p>
            <a:pPr marL="176195" indent="-176195">
              <a:buFont typeface="Arial" pitchFamily="34" charset="0"/>
              <a:buChar char="•"/>
            </a:pPr>
            <a:r>
              <a:rPr lang="fr-CA" sz="1100" b="1" noProof="0" dirty="0"/>
              <a:t>Augmentation de la résilience: </a:t>
            </a:r>
            <a:r>
              <a:rPr lang="fr-CA" sz="1100" noProof="0" dirty="0"/>
              <a:t>pratiquer la pleine conscience augmente l’habileté d’une ouverture </a:t>
            </a:r>
            <a:r>
              <a:rPr lang="fr-CA" sz="1100" noProof="0" dirty="0" err="1"/>
              <a:t>d,esprit</a:t>
            </a:r>
            <a:r>
              <a:rPr lang="fr-CA" sz="1100" noProof="0" dirty="0"/>
              <a:t> envers les Nouvelles idées, permet la créativité, permet de distinguer entre les pensées et les émotions, et de la façon d’adresser les défis plutôt que de réagir envers ceux-ci. Pour un gestionnaire cette approche encourage la pensées stratégique.</a:t>
            </a:r>
          </a:p>
          <a:p>
            <a:pPr marL="176195" indent="-176195">
              <a:buFont typeface="Arial" pitchFamily="34" charset="0"/>
              <a:buChar char="•"/>
            </a:pPr>
            <a:r>
              <a:rPr lang="fr-CA" sz="1100" b="1" noProof="0" dirty="0"/>
              <a:t>Concentration et clarté:</a:t>
            </a:r>
            <a:r>
              <a:rPr lang="fr-CA" sz="1100" noProof="0" dirty="0"/>
              <a:t> une fois les huit semaines de formation de pleine conscience, les participants seront plus aptes à mieux se concentrer, à être plus longtemps sur une même tâche et de façon plus efficace, et à se rappeler de ce qui a bien fonctionner. Dans un environnement ou tout est rapide et ou les gestionnaires doivent agir rapidement à toute sorte de situations, ces qualités sont un grand avantage. </a:t>
            </a:r>
          </a:p>
          <a:p>
            <a:pPr marL="176195" indent="-176195">
              <a:buFont typeface="Arial" pitchFamily="34" charset="0"/>
              <a:buChar char="•"/>
            </a:pPr>
            <a:r>
              <a:rPr lang="fr-CA" sz="1100" b="1" noProof="0" dirty="0"/>
              <a:t>Harmonie au travail: </a:t>
            </a:r>
            <a:r>
              <a:rPr lang="fr-CA" sz="1100" noProof="0" dirty="0"/>
              <a:t>agir en pleine conscience peut promouvoir et créer de l’empathie et de l’altruiste en milieu de travail. En tant que gestionnaire, il est de notre devoir de promouvoir un environnement respectueux au travail.</a:t>
            </a:r>
          </a:p>
          <a:p>
            <a:pPr marL="176195" indent="-176195">
              <a:buFont typeface="Arial" pitchFamily="34" charset="0"/>
              <a:buChar char="•"/>
            </a:pPr>
            <a:r>
              <a:rPr lang="fr-CA" sz="1100" b="1" noProof="0" dirty="0"/>
              <a:t>Moins d’absentéisme:</a:t>
            </a:r>
            <a:r>
              <a:rPr lang="fr-CA" sz="1100" noProof="0" dirty="0"/>
              <a:t> les gens qui pratiquent la pleine consciences s’absentent 76% moins du travail.</a:t>
            </a:r>
          </a:p>
          <a:p>
            <a:pPr marL="176195" indent="-176195">
              <a:buFont typeface="Arial" pitchFamily="34" charset="0"/>
              <a:buChar char="•"/>
            </a:pPr>
            <a:r>
              <a:rPr lang="fr-CA" sz="1100" b="1" noProof="0" dirty="0"/>
              <a:t>Augmentation de la satisfaction et du mieux-être des employé(e)s: </a:t>
            </a:r>
            <a:r>
              <a:rPr lang="fr-CA" sz="1100" noProof="0" dirty="0"/>
              <a:t>pratiquer la pleine conscience contribue à la diminution de la fatigue émotionnelle et augmente la satisfaction au travail. </a:t>
            </a:r>
          </a:p>
          <a:p>
            <a:pPr marL="176195" indent="-176195">
              <a:buFont typeface="Arial" pitchFamily="34" charset="0"/>
              <a:buChar char="•"/>
            </a:pPr>
            <a:r>
              <a:rPr lang="fr-CA" sz="1100" b="1" noProof="0" dirty="0"/>
              <a:t>Réduction du stress :</a:t>
            </a:r>
            <a:r>
              <a:rPr lang="fr-CA" sz="1100" noProof="0" dirty="0"/>
              <a:t> pratiquer la pleine conscience réduit le stress, l’anxiété ainsi que la dépression. Cette pratique aide à réduire le niveau de l’hormone responsable du stress. En tant que leader, notre niveau de stress est souvent mis à l’épreuve donc tous les outils qui peuvent contribuer à réduire celui-ci sont un atout.</a:t>
            </a:r>
          </a:p>
          <a:p>
            <a:pPr marL="176195" indent="-176195">
              <a:buFont typeface="Arial" pitchFamily="34" charset="0"/>
              <a:buChar char="•"/>
            </a:pPr>
            <a:r>
              <a:rPr lang="fr-CA" sz="1100" b="1" noProof="0" dirty="0"/>
              <a:t>Augmentation de la créativité:</a:t>
            </a:r>
            <a:r>
              <a:rPr lang="fr-CA" sz="1100" noProof="0" dirty="0"/>
              <a:t> Les leaders qui pratiquent la pleine conscience dissent que celle-ci aide à créé un espace  pour innover, et à penser plus efficacement de façon stratégique.</a:t>
            </a:r>
          </a:p>
          <a:p>
            <a:pPr marL="176195" indent="-176195">
              <a:buFont typeface="Arial" pitchFamily="34" charset="0"/>
              <a:buChar char="•"/>
            </a:pPr>
            <a:endParaRPr lang="en-CA" sz="1100" dirty="0"/>
          </a:p>
          <a:p>
            <a:pPr defTabSz="914307">
              <a:defRPr/>
            </a:pPr>
            <a:r>
              <a:rPr lang="fr-CA" sz="1100" noProof="0" dirty="0"/>
              <a:t>Comment la pleine conscience pour aider les employés à votre compagnie – entraînement mental (lecture) - </a:t>
            </a:r>
            <a:r>
              <a:rPr lang="en-CA" sz="1100" baseline="0" dirty="0">
                <a:solidFill>
                  <a:srgbClr val="00B0F0"/>
                </a:solidFill>
              </a:rPr>
              <a:t>https://ethiqueparlecoeur.com/2017/09/06/leadership-de-pleine-conscience-strategie-efficace-gestionnaires/</a:t>
            </a:r>
          </a:p>
          <a:p>
            <a:pPr defTabSz="914307">
              <a:defRPr/>
            </a:pPr>
            <a:endParaRPr lang="en-CA" sz="11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906285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rmAutofit fontScale="92500" lnSpcReduction="20000"/>
          </a:bodyPr>
          <a:lstStyle/>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Marie-Lyne</a:t>
            </a:r>
          </a:p>
          <a:p>
            <a:pPr marL="0" lvl="0" indent="0" algn="l" rtl="0">
              <a:spcBef>
                <a:spcPts val="0"/>
              </a:spcBef>
              <a:spcAft>
                <a:spcPts val="0"/>
              </a:spcAft>
              <a:buClr>
                <a:schemeClr val="dk1"/>
              </a:buClr>
              <a:buSzPts val="1100"/>
              <a:buFont typeface="Arial"/>
              <a:buNone/>
            </a:pPr>
            <a:endParaRPr lang="fr-FR" sz="12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Merci Annie-Claude,</a:t>
            </a:r>
          </a:p>
          <a:p>
            <a:pPr marL="0" lvl="0" indent="0" algn="l" rtl="0">
              <a:spcBef>
                <a:spcPts val="0"/>
              </a:spcBef>
              <a:spcAft>
                <a:spcPts val="0"/>
              </a:spcAft>
              <a:buClr>
                <a:schemeClr val="dk1"/>
              </a:buClr>
              <a:buSzPts val="1100"/>
              <a:buFont typeface="Arial"/>
              <a:buNone/>
            </a:pPr>
            <a:endParaRPr lang="fr-FR" sz="12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Le tableau qui est vous est présenté à l’écran, est un sommaire de la ressource en lien au bas de l’écran. Tel que mentionné plus tôt, en téléchargeant les Présentations vous avez accès à toutes ses ressources.</a:t>
            </a:r>
          </a:p>
          <a:p>
            <a:pPr marL="0" lvl="0" indent="0" algn="l" rtl="0">
              <a:spcBef>
                <a:spcPts val="0"/>
              </a:spcBef>
              <a:spcAft>
                <a:spcPts val="0"/>
              </a:spcAft>
              <a:buClr>
                <a:schemeClr val="dk1"/>
              </a:buClr>
              <a:buSzPts val="1100"/>
              <a:buFont typeface="Arial"/>
              <a:buNone/>
            </a:pPr>
            <a:endParaRPr lang="fr-FR" sz="12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On vous démontre ici les bienfaits qu’offre la pleine conscience quand elle est utilisée au niveau de la haute gestion.   </a:t>
            </a:r>
          </a:p>
          <a:p>
            <a:pPr marL="0" lvl="0" indent="0" algn="l" rtl="0">
              <a:spcBef>
                <a:spcPts val="0"/>
              </a:spcBef>
              <a:spcAft>
                <a:spcPts val="0"/>
              </a:spcAft>
              <a:buClr>
                <a:schemeClr val="dk1"/>
              </a:buClr>
              <a:buSzPts val="1100"/>
              <a:buFont typeface="Arial"/>
              <a:buNone/>
            </a:pPr>
            <a:endParaRPr lang="fr-FR" sz="12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C’est-à-dire que les dirigeants qui pratique la pleine conscience sont plus résilient, ont une meilleure attention, ils deviennent plus créatifs, ont de meilleures relations, sont plus reconnaissant etc…</a:t>
            </a:r>
          </a:p>
          <a:p>
            <a:pPr marL="0" lvl="0" indent="0" algn="l" rtl="0">
              <a:spcBef>
                <a:spcPts val="0"/>
              </a:spcBef>
              <a:spcAft>
                <a:spcPts val="0"/>
              </a:spcAft>
              <a:buClr>
                <a:schemeClr val="dk1"/>
              </a:buClr>
              <a:buSzPts val="1100"/>
              <a:buFont typeface="Arial"/>
              <a:buNone/>
            </a:pPr>
            <a:endParaRPr lang="fr-FR" sz="12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Donc on peut dire que pratiquer la pleine conscience permet d'avoir des discussions plus humaine, emphatique, compatissante, globalement meilleure. Ce qui aide quand les gestionnaires ont à aborder des discussions plus délicates avec leurs employés.</a:t>
            </a:r>
          </a:p>
          <a:p>
            <a:pPr marL="0" lvl="0" indent="0" algn="l" rtl="0">
              <a:spcBef>
                <a:spcPts val="0"/>
              </a:spcBef>
              <a:spcAft>
                <a:spcPts val="0"/>
              </a:spcAft>
              <a:buClr>
                <a:schemeClr val="dk1"/>
              </a:buClr>
              <a:buSzPts val="1100"/>
              <a:buFont typeface="Arial"/>
              <a:buNone/>
            </a:pPr>
            <a:endParaRPr lang="en-CA" sz="1200" b="0"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r>
              <a:rPr lang="en-CA" sz="1200" b="1" kern="1200" dirty="0" err="1">
                <a:solidFill>
                  <a:schemeClr val="tx1"/>
                </a:solidFill>
                <a:latin typeface="Merriweather"/>
                <a:ea typeface="Arial"/>
                <a:cs typeface="Arial"/>
                <a:sym typeface="Arial"/>
                <a:hlinkClick r:id="rId3">
                  <a:extLst>
                    <a:ext uri="{A12FA001-AC4F-418D-AE19-62706E023703}">
                      <ahyp:hlinkClr xmlns:ahyp="http://schemas.microsoft.com/office/drawing/2018/hyperlinkcolor" val="tx"/>
                    </a:ext>
                  </a:extLst>
                </a:hlinkClick>
              </a:rPr>
              <a:t>Ressources</a:t>
            </a:r>
            <a:r>
              <a:rPr lang="en-CA" sz="1200" b="1" kern="1200" dirty="0">
                <a:solidFill>
                  <a:schemeClr val="tx1"/>
                </a:solidFill>
                <a:latin typeface="Merriweather"/>
                <a:ea typeface="Arial"/>
                <a:cs typeface="Arial"/>
                <a:sym typeface="Arial"/>
                <a:hlinkClick r:id="rId3">
                  <a:extLst>
                    <a:ext uri="{A12FA001-AC4F-418D-AE19-62706E023703}">
                      <ahyp:hlinkClr xmlns:ahyp="http://schemas.microsoft.com/office/drawing/2018/hyperlinkcolor" val="tx"/>
                    </a:ext>
                  </a:extLst>
                </a:hlinkClick>
              </a:rPr>
              <a:t> en </a:t>
            </a:r>
            <a:r>
              <a:rPr lang="fr-CA" b="1" u="sng" dirty="0">
                <a:latin typeface="Merriweather"/>
                <a:ea typeface="Merriweather"/>
                <a:cs typeface="Merriweather"/>
                <a:sym typeface="Merriweather"/>
              </a:rPr>
              <a:t>Français:</a:t>
            </a:r>
            <a:endParaRPr lang="fr-FR" dirty="0"/>
          </a:p>
          <a:p>
            <a:pPr marL="171450" marR="0" lvl="0" indent="-171450" algn="l" defTabSz="914400" rtl="0" eaLnBrk="1" fontAlgn="auto" latinLnBrk="0" hangingPunct="1">
              <a:lnSpc>
                <a:spcPct val="90000"/>
              </a:lnSpc>
              <a:spcBef>
                <a:spcPts val="0"/>
              </a:spcBef>
              <a:spcAft>
                <a:spcPts val="0"/>
              </a:spcAft>
              <a:buClrTx/>
              <a:buSzPts val="1400"/>
              <a:buFont typeface="Arial" panose="020B0604020202020204" pitchFamily="34" charset="0"/>
              <a:buChar char="•"/>
              <a:tabLst/>
              <a:defRPr/>
            </a:pPr>
            <a:r>
              <a:rPr lang="fr-CA" b="0" dirty="0">
                <a:latin typeface="Merriweather"/>
                <a:sym typeface="Merriweather"/>
              </a:rPr>
              <a:t>Le leadership de la pleine conscience – Une stratégie efficace pour les gestionnaires - </a:t>
            </a:r>
            <a:r>
              <a:rPr lang="fr-CA" b="0" dirty="0">
                <a:latin typeface="Merriweather"/>
                <a:sym typeface="Merriweather"/>
                <a:hlinkClick r:id="rId4"/>
              </a:rPr>
              <a:t>https://ethiqueparlecoeur.com/2017/09/06/leadership-de-pleine-conscience-strategie-efficace-gestionnaires/</a:t>
            </a:r>
            <a:r>
              <a:rPr lang="fr-CA" b="0" dirty="0">
                <a:latin typeface="Merriweather"/>
                <a:sym typeface="Merriweather"/>
              </a:rPr>
              <a:t> </a:t>
            </a:r>
          </a:p>
          <a:p>
            <a:pPr marL="171450" marR="0" lvl="0" indent="-171450" algn="l" defTabSz="914400" rtl="0" eaLnBrk="1" fontAlgn="auto" latinLnBrk="0" hangingPunct="1">
              <a:lnSpc>
                <a:spcPct val="90000"/>
              </a:lnSpc>
              <a:spcBef>
                <a:spcPts val="0"/>
              </a:spcBef>
              <a:spcAft>
                <a:spcPts val="0"/>
              </a:spcAft>
              <a:buClrTx/>
              <a:buSzPts val="1400"/>
              <a:buFont typeface="Arial" panose="020B0604020202020204" pitchFamily="34" charset="0"/>
              <a:buChar char="•"/>
              <a:tabLst/>
              <a:defRPr/>
            </a:pPr>
            <a:endParaRPr lang="fr-CA" b="0" dirty="0">
              <a:latin typeface="Merriweather"/>
              <a:sym typeface="Merriweather"/>
            </a:endParaRPr>
          </a:p>
          <a:p>
            <a:pPr marL="0" lvl="0" indent="0" algn="l" defTabSz="914400" rtl="0" eaLnBrk="1" latinLnBrk="0" hangingPunct="1">
              <a:lnSpc>
                <a:spcPct val="90000"/>
              </a:lnSpc>
              <a:spcBef>
                <a:spcPts val="0"/>
              </a:spcBef>
              <a:spcAft>
                <a:spcPts val="0"/>
              </a:spcAft>
              <a:buClr>
                <a:schemeClr val="dk1"/>
              </a:buClr>
              <a:buSzPts val="1400"/>
              <a:buFont typeface="Arial"/>
              <a:buNone/>
            </a:pPr>
            <a:r>
              <a:rPr lang="fr-FR" sz="1400" b="0" kern="1200" dirty="0">
                <a:solidFill>
                  <a:schemeClr val="tx1"/>
                </a:solidFill>
                <a:latin typeface="Merriweather"/>
                <a:ea typeface="Arial"/>
                <a:cs typeface="Arial"/>
                <a:sym typeface="Arial"/>
                <a:hlinkClick r:id="rId3">
                  <a:extLst>
                    <a:ext uri="{A12FA001-AC4F-418D-AE19-62706E023703}">
                      <ahyp:hlinkClr xmlns:ahyp="http://schemas.microsoft.com/office/drawing/2018/hyperlinkcolor" val="tx"/>
                    </a:ext>
                  </a:extLst>
                </a:hlinkClick>
              </a:rPr>
              <a:t>Ressources en anglais:</a:t>
            </a:r>
          </a:p>
          <a:p>
            <a:pPr marL="171450" lvl="0" indent="-171450" algn="l" rtl="0">
              <a:spcBef>
                <a:spcPts val="0"/>
              </a:spcBef>
              <a:spcAft>
                <a:spcPts val="0"/>
              </a:spcAft>
              <a:buClr>
                <a:schemeClr val="dk1"/>
              </a:buClr>
              <a:buSzPts val="1100"/>
              <a:buFont typeface="Arial" panose="020B0604020202020204" pitchFamily="34" charset="0"/>
              <a:buChar char="•"/>
            </a:pPr>
            <a:r>
              <a:rPr lang="fr-FR" sz="1200" u="sng" dirty="0">
                <a:solidFill>
                  <a:schemeClr val="hlink"/>
                </a:solidFill>
                <a:latin typeface="Arial"/>
                <a:ea typeface="Arial"/>
                <a:cs typeface="Arial"/>
                <a:sym typeface="Arial"/>
                <a:hlinkClick r:id="rId3"/>
              </a:rPr>
              <a:t>https://hbr.org/2015/12/how-meditation-benefits-ceos</a:t>
            </a:r>
            <a:endParaRPr lang="fr-FR" sz="1200" dirty="0"/>
          </a:p>
          <a:p>
            <a:pPr marL="171450" lvl="0" indent="-171450" algn="l" rtl="0">
              <a:lnSpc>
                <a:spcPct val="90000"/>
              </a:lnSpc>
              <a:spcBef>
                <a:spcPts val="0"/>
              </a:spcBef>
              <a:spcAft>
                <a:spcPts val="0"/>
              </a:spcAft>
              <a:buSzPts val="1400"/>
              <a:buFont typeface="Arial" panose="020B0604020202020204" pitchFamily="34" charset="0"/>
              <a:buChar char="•"/>
            </a:pPr>
            <a:r>
              <a:rPr lang="fr-FR" sz="1200" u="sng" dirty="0">
                <a:solidFill>
                  <a:schemeClr val="hlink"/>
                </a:solidFill>
                <a:latin typeface="Arial"/>
                <a:ea typeface="Arial"/>
                <a:cs typeface="Arial"/>
                <a:sym typeface="Arial"/>
                <a:hlinkClick r:id="rId5"/>
              </a:rPr>
              <a:t>https://www.mindful.org/7-qualities-mindfulness-trained-body-scan/</a:t>
            </a:r>
            <a:endParaRPr lang="fr-FR" b="0" dirty="0">
              <a:latin typeface="Merriweather"/>
              <a:ea typeface="Merriweather"/>
              <a:cs typeface="Merriweather"/>
              <a:sym typeface="Merriweather"/>
            </a:endParaRPr>
          </a:p>
          <a:p>
            <a:pPr marL="171450" lvl="0" indent="-171450" algn="l" rtl="0">
              <a:lnSpc>
                <a:spcPct val="90000"/>
              </a:lnSpc>
              <a:spcBef>
                <a:spcPts val="0"/>
              </a:spcBef>
              <a:spcAft>
                <a:spcPts val="0"/>
              </a:spcAft>
              <a:buSzPts val="1400"/>
              <a:buFont typeface="Arial" panose="020B0604020202020204" pitchFamily="34" charset="0"/>
              <a:buChar char="•"/>
            </a:pPr>
            <a:r>
              <a:rPr lang="fr-FR" b="0" u="sng" dirty="0">
                <a:solidFill>
                  <a:schemeClr val="hlink"/>
                </a:solidFill>
                <a:latin typeface="Merriweather"/>
                <a:ea typeface="Merriweather"/>
                <a:cs typeface="Merriweather"/>
                <a:sym typeface="Merriweather"/>
                <a:hlinkClick r:id="rId6"/>
              </a:rPr>
              <a:t>https://www.bcg.com/en-ca/publications/2018/unleashing-power-of-mindfulness-in-corporations</a:t>
            </a:r>
            <a:r>
              <a:rPr lang="fr-FR" b="0" dirty="0">
                <a:latin typeface="Merriweather"/>
                <a:ea typeface="Merriweather"/>
                <a:cs typeface="Merriweather"/>
                <a:sym typeface="Merriweather"/>
              </a:rPr>
              <a:t> </a:t>
            </a:r>
          </a:p>
          <a:p>
            <a:pPr marL="0" marR="0" lvl="0" indent="0" algn="l" defTabSz="914400" rtl="0" eaLnBrk="1" fontAlgn="auto" latinLnBrk="0" hangingPunct="1">
              <a:lnSpc>
                <a:spcPct val="90000"/>
              </a:lnSpc>
              <a:spcBef>
                <a:spcPts val="0"/>
              </a:spcBef>
              <a:spcAft>
                <a:spcPts val="0"/>
              </a:spcAft>
              <a:buClrTx/>
              <a:buSzPts val="1400"/>
              <a:buFont typeface="Arial" panose="020B0604020202020204" pitchFamily="34" charset="0"/>
              <a:buNone/>
              <a:tabLst/>
              <a:defRPr/>
            </a:pPr>
            <a:endParaRPr lang="fr-CA" b="0" dirty="0">
              <a:latin typeface="Merriweather"/>
              <a:sym typeface="Merriweather"/>
            </a:endParaRPr>
          </a:p>
          <a:p>
            <a:pPr marL="0" marR="0" lvl="0" indent="0" algn="l" defTabSz="914400" rtl="0" eaLnBrk="1" fontAlgn="auto" latinLnBrk="0" hangingPunct="1">
              <a:lnSpc>
                <a:spcPct val="90000"/>
              </a:lnSpc>
              <a:spcBef>
                <a:spcPts val="0"/>
              </a:spcBef>
              <a:spcAft>
                <a:spcPts val="0"/>
              </a:spcAft>
              <a:buClrTx/>
              <a:buSzPts val="1400"/>
              <a:buFont typeface="Arial" panose="020B0604020202020204" pitchFamily="34" charset="0"/>
              <a:buNone/>
              <a:tabLst/>
              <a:defRPr/>
            </a:pPr>
            <a:endParaRPr lang="fr-CA" b="0" dirty="0">
              <a:latin typeface="Merriweather"/>
              <a:sym typeface="Merriweather"/>
            </a:endParaRPr>
          </a:p>
          <a:p>
            <a:pPr marL="0" marR="0" lvl="0" indent="0" algn="l" defTabSz="914400" rtl="0" eaLnBrk="1" fontAlgn="auto" latinLnBrk="0" hangingPunct="1">
              <a:lnSpc>
                <a:spcPct val="90000"/>
              </a:lnSpc>
              <a:spcBef>
                <a:spcPts val="0"/>
              </a:spcBef>
              <a:spcAft>
                <a:spcPts val="0"/>
              </a:spcAft>
              <a:buClrTx/>
              <a:buSzPts val="1400"/>
              <a:buFont typeface="Arial" panose="020B0604020202020204" pitchFamily="34" charset="0"/>
              <a:buNone/>
              <a:tabLst/>
              <a:defRPr/>
            </a:pPr>
            <a:endParaRPr lang="fr-CA" b="0" dirty="0">
              <a:latin typeface="Merriweather"/>
              <a:sym typeface="Merriweather"/>
            </a:endParaRPr>
          </a:p>
        </p:txBody>
      </p:sp>
      <p:sp>
        <p:nvSpPr>
          <p:cNvPr id="151" name="Google Shape;151;p6: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12</a:t>
            </a:fld>
            <a:endParaRPr/>
          </a:p>
        </p:txBody>
      </p:sp>
    </p:spTree>
    <p:extLst>
      <p:ext uri="{BB962C8B-B14F-4D97-AF65-F5344CB8AC3E}">
        <p14:creationId xmlns:p14="http://schemas.microsoft.com/office/powerpoint/2010/main" val="2030299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Marie-Lyne</a:t>
            </a:r>
          </a:p>
          <a:p>
            <a:pPr marL="0" lvl="0" indent="0" algn="l" rtl="0">
              <a:spcBef>
                <a:spcPts val="0"/>
              </a:spcBef>
              <a:spcAft>
                <a:spcPts val="0"/>
              </a:spcAft>
              <a:buClr>
                <a:schemeClr val="dk1"/>
              </a:buClr>
              <a:buSzPts val="1100"/>
              <a:buFont typeface="Arial"/>
              <a:buNone/>
            </a:pPr>
            <a:endParaRPr lang="en-CA" sz="12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Maintenant, nous avons une citation du BCG – LE BCG </a:t>
            </a:r>
            <a:r>
              <a:rPr lang="fr-FR" sz="1200" b="1" dirty="0">
                <a:latin typeface="Merriweather"/>
                <a:ea typeface="Merriweather"/>
                <a:cs typeface="Merriweather"/>
                <a:sym typeface="Merriweather"/>
              </a:rPr>
              <a:t>est un énorme groupe mondial de consultants </a:t>
            </a:r>
            <a:r>
              <a:rPr lang="fr-FR" sz="1200" b="0" dirty="0">
                <a:latin typeface="Merriweather"/>
                <a:ea typeface="Merriweather"/>
                <a:cs typeface="Merriweather"/>
                <a:sym typeface="Merriweather"/>
              </a:rPr>
              <a:t>– cette citation souligne que « </a:t>
            </a:r>
            <a:r>
              <a:rPr lang="fr-FR" dirty="0">
                <a:latin typeface="Open Sans"/>
              </a:rPr>
              <a:t>la pleine conscience augmente la confiance dans le leadership et stimule l'engagement des employés. </a:t>
            </a:r>
          </a:p>
          <a:p>
            <a:pPr marL="0" lvl="0" indent="0" algn="l" rtl="0">
              <a:spcBef>
                <a:spcPts val="0"/>
              </a:spcBef>
              <a:spcAft>
                <a:spcPts val="0"/>
              </a:spcAft>
              <a:buClr>
                <a:schemeClr val="dk1"/>
              </a:buClr>
              <a:buSzPts val="1100"/>
              <a:buFont typeface="Arial"/>
              <a:buNone/>
            </a:pPr>
            <a:endParaRPr lang="fr-FR" dirty="0">
              <a:latin typeface="Open Sans"/>
            </a:endParaRPr>
          </a:p>
          <a:p>
            <a:pPr marL="0" lvl="0" indent="0" algn="l" rtl="0">
              <a:spcBef>
                <a:spcPts val="0"/>
              </a:spcBef>
              <a:spcAft>
                <a:spcPts val="0"/>
              </a:spcAft>
              <a:buClr>
                <a:schemeClr val="dk1"/>
              </a:buClr>
              <a:buSzPts val="1100"/>
              <a:buFont typeface="Arial"/>
              <a:buNone/>
            </a:pPr>
            <a:r>
              <a:rPr lang="fr-FR" dirty="0">
                <a:latin typeface="Open Sans"/>
              </a:rPr>
              <a:t>De plus, la pleine conscience aide à libérer tout le potentiel des transformations numériques et agiles. »</a:t>
            </a:r>
            <a:endParaRPr lang="en-CA" sz="1200" b="0" dirty="0">
              <a:latin typeface="Merriweather"/>
              <a:ea typeface="Merriweather"/>
              <a:cs typeface="Merriweather"/>
              <a:sym typeface="Merriweather"/>
            </a:endParaRPr>
          </a:p>
          <a:p>
            <a:pPr marL="0" lvl="0" indent="0" algn="l" defTabSz="914400" rtl="0" eaLnBrk="1" latinLnBrk="0" hangingPunct="1">
              <a:lnSpc>
                <a:spcPct val="90000"/>
              </a:lnSpc>
              <a:spcBef>
                <a:spcPts val="0"/>
              </a:spcBef>
              <a:spcAft>
                <a:spcPts val="0"/>
              </a:spcAft>
              <a:buClr>
                <a:schemeClr val="dk1"/>
              </a:buClr>
              <a:buSzPts val="1400"/>
              <a:buFont typeface="Arial"/>
              <a:buNone/>
            </a:pPr>
            <a:endParaRPr lang="en-CA" sz="1200" b="0" kern="1200" dirty="0">
              <a:solidFill>
                <a:schemeClr val="tx1"/>
              </a:solidFill>
              <a:latin typeface="Merriweather"/>
              <a:ea typeface="Arial"/>
              <a:cs typeface="Arial"/>
              <a:sym typeface="Arial"/>
              <a:hlinkClick r:id="rId3">
                <a:extLst>
                  <a:ext uri="{A12FA001-AC4F-418D-AE19-62706E023703}">
                    <ahyp:hlinkClr xmlns:ahyp="http://schemas.microsoft.com/office/drawing/2018/hyperlinkcolor" val="tx"/>
                  </a:ext>
                </a:extLst>
              </a:hlinkClick>
            </a:endParaRPr>
          </a:p>
          <a:p>
            <a:pPr marL="0" lvl="0" indent="0" algn="l" rtl="0">
              <a:lnSpc>
                <a:spcPct val="90000"/>
              </a:lnSpc>
              <a:spcBef>
                <a:spcPts val="0"/>
              </a:spcBef>
              <a:spcAft>
                <a:spcPts val="0"/>
              </a:spcAft>
              <a:buSzPts val="1400"/>
              <a:buNone/>
            </a:pPr>
            <a:r>
              <a:rPr lang="en-CA" sz="1200" b="1" kern="1200" dirty="0" err="1">
                <a:solidFill>
                  <a:schemeClr val="tx1"/>
                </a:solidFill>
                <a:latin typeface="Merriweather"/>
                <a:ea typeface="Arial"/>
                <a:cs typeface="Arial"/>
                <a:sym typeface="Arial"/>
                <a:hlinkClick r:id="rId3">
                  <a:extLst>
                    <a:ext uri="{A12FA001-AC4F-418D-AE19-62706E023703}">
                      <ahyp:hlinkClr xmlns:ahyp="http://schemas.microsoft.com/office/drawing/2018/hyperlinkcolor" val="tx"/>
                    </a:ext>
                  </a:extLst>
                </a:hlinkClick>
              </a:rPr>
              <a:t>Ressources</a:t>
            </a:r>
            <a:r>
              <a:rPr lang="en-CA" sz="1200" b="1" kern="1200" dirty="0">
                <a:solidFill>
                  <a:schemeClr val="tx1"/>
                </a:solidFill>
                <a:latin typeface="Merriweather"/>
                <a:ea typeface="Arial"/>
                <a:cs typeface="Arial"/>
                <a:sym typeface="Arial"/>
                <a:hlinkClick r:id="rId3">
                  <a:extLst>
                    <a:ext uri="{A12FA001-AC4F-418D-AE19-62706E023703}">
                      <ahyp:hlinkClr xmlns:ahyp="http://schemas.microsoft.com/office/drawing/2018/hyperlinkcolor" val="tx"/>
                    </a:ext>
                  </a:extLst>
                </a:hlinkClick>
              </a:rPr>
              <a:t> en </a:t>
            </a:r>
            <a:r>
              <a:rPr lang="fr-CA" b="1" u="sng" dirty="0">
                <a:latin typeface="Merriweather"/>
                <a:ea typeface="Merriweather"/>
                <a:cs typeface="Merriweather"/>
                <a:sym typeface="Merriweather"/>
              </a:rPr>
              <a:t>Français:</a:t>
            </a:r>
            <a:endParaRPr lang="fr-FR" dirty="0"/>
          </a:p>
          <a:p>
            <a:pPr marL="171450" marR="0" lvl="0" indent="-171450" algn="l" defTabSz="914400" rtl="0" eaLnBrk="1" fontAlgn="auto" latinLnBrk="0" hangingPunct="1">
              <a:lnSpc>
                <a:spcPct val="90000"/>
              </a:lnSpc>
              <a:spcBef>
                <a:spcPts val="0"/>
              </a:spcBef>
              <a:spcAft>
                <a:spcPts val="0"/>
              </a:spcAft>
              <a:buClrTx/>
              <a:buSzPts val="1400"/>
              <a:buFont typeface="Arial" panose="020B0604020202020204" pitchFamily="34" charset="0"/>
              <a:buChar char="•"/>
              <a:tabLst/>
              <a:defRPr/>
            </a:pPr>
            <a:r>
              <a:rPr lang="fr-CA" b="0" dirty="0">
                <a:latin typeface="Merriweather"/>
                <a:sym typeface="Merriweather"/>
              </a:rPr>
              <a:t>Le leadership de la pleine conscience – Une stratégie efficace pour les gestionnaires - </a:t>
            </a:r>
            <a:r>
              <a:rPr lang="fr-CA" b="0" dirty="0">
                <a:latin typeface="Merriweather"/>
                <a:sym typeface="Merriweather"/>
                <a:hlinkClick r:id="rId4"/>
              </a:rPr>
              <a:t>https://ethiqueparlecoeur.com/2017/09/06/leadership-de-pleine-conscience-strategie-efficace-gestionnaires/</a:t>
            </a:r>
            <a:r>
              <a:rPr lang="fr-CA" b="0" dirty="0">
                <a:latin typeface="Merriweather"/>
                <a:sym typeface="Merriweather"/>
              </a:rPr>
              <a:t> </a:t>
            </a:r>
          </a:p>
          <a:p>
            <a:pPr marL="171450" marR="0" lvl="0" indent="-171450" algn="l" defTabSz="914400" rtl="0" eaLnBrk="1" fontAlgn="auto" latinLnBrk="0" hangingPunct="1">
              <a:lnSpc>
                <a:spcPct val="90000"/>
              </a:lnSpc>
              <a:spcBef>
                <a:spcPts val="0"/>
              </a:spcBef>
              <a:spcAft>
                <a:spcPts val="0"/>
              </a:spcAft>
              <a:buClrTx/>
              <a:buSzPts val="1400"/>
              <a:buFont typeface="Arial" panose="020B0604020202020204" pitchFamily="34" charset="0"/>
              <a:buChar char="•"/>
              <a:tabLst/>
              <a:defRPr/>
            </a:pPr>
            <a:endParaRPr lang="fr-CA" b="0" dirty="0">
              <a:latin typeface="Merriweather"/>
              <a:sym typeface="Merriweather"/>
            </a:endParaRPr>
          </a:p>
          <a:p>
            <a:pPr marL="0" lvl="0" indent="0" algn="l" defTabSz="914400" rtl="0" eaLnBrk="1" latinLnBrk="0" hangingPunct="1">
              <a:lnSpc>
                <a:spcPct val="90000"/>
              </a:lnSpc>
              <a:spcBef>
                <a:spcPts val="0"/>
              </a:spcBef>
              <a:spcAft>
                <a:spcPts val="0"/>
              </a:spcAft>
              <a:buClr>
                <a:schemeClr val="dk1"/>
              </a:buClr>
              <a:buSzPts val="1400"/>
              <a:buFont typeface="Arial"/>
              <a:buNone/>
            </a:pPr>
            <a:r>
              <a:rPr lang="fr-FR" sz="1400" b="0" kern="1200" dirty="0">
                <a:solidFill>
                  <a:schemeClr val="tx1"/>
                </a:solidFill>
                <a:latin typeface="Merriweather"/>
                <a:ea typeface="Arial"/>
                <a:cs typeface="Arial"/>
                <a:sym typeface="Arial"/>
                <a:hlinkClick r:id="rId3">
                  <a:extLst>
                    <a:ext uri="{A12FA001-AC4F-418D-AE19-62706E023703}">
                      <ahyp:hlinkClr xmlns:ahyp="http://schemas.microsoft.com/office/drawing/2018/hyperlinkcolor" val="tx"/>
                    </a:ext>
                  </a:extLst>
                </a:hlinkClick>
              </a:rPr>
              <a:t>Ressources en anglais:</a:t>
            </a:r>
          </a:p>
          <a:p>
            <a:pPr marL="171450" lvl="0" indent="-171450" algn="l" rtl="0">
              <a:spcBef>
                <a:spcPts val="0"/>
              </a:spcBef>
              <a:spcAft>
                <a:spcPts val="0"/>
              </a:spcAft>
              <a:buClr>
                <a:schemeClr val="dk1"/>
              </a:buClr>
              <a:buSzPts val="1100"/>
              <a:buFont typeface="Arial" panose="020B0604020202020204" pitchFamily="34" charset="0"/>
              <a:buChar char="•"/>
            </a:pPr>
            <a:r>
              <a:rPr lang="fr-FR" sz="1200" u="sng" dirty="0">
                <a:solidFill>
                  <a:schemeClr val="hlink"/>
                </a:solidFill>
                <a:latin typeface="Arial"/>
                <a:ea typeface="Arial"/>
                <a:cs typeface="Arial"/>
                <a:sym typeface="Arial"/>
                <a:hlinkClick r:id="rId3"/>
              </a:rPr>
              <a:t>https://hbr.org/2015/12/how-meditation-benefits-ceos</a:t>
            </a:r>
            <a:endParaRPr lang="fr-FR" sz="1200" dirty="0"/>
          </a:p>
          <a:p>
            <a:pPr marL="171450" lvl="0" indent="-171450" algn="l" rtl="0">
              <a:lnSpc>
                <a:spcPct val="90000"/>
              </a:lnSpc>
              <a:spcBef>
                <a:spcPts val="0"/>
              </a:spcBef>
              <a:spcAft>
                <a:spcPts val="0"/>
              </a:spcAft>
              <a:buSzPts val="1400"/>
              <a:buFont typeface="Arial" panose="020B0604020202020204" pitchFamily="34" charset="0"/>
              <a:buChar char="•"/>
            </a:pPr>
            <a:r>
              <a:rPr lang="fr-FR" sz="1200" u="sng" dirty="0">
                <a:solidFill>
                  <a:schemeClr val="hlink"/>
                </a:solidFill>
                <a:latin typeface="Arial"/>
                <a:ea typeface="Arial"/>
                <a:cs typeface="Arial"/>
                <a:sym typeface="Arial"/>
                <a:hlinkClick r:id="rId5"/>
              </a:rPr>
              <a:t>https://www.mindful.org/7-qualities-mindfulness-trained-body-scan/</a:t>
            </a:r>
            <a:endParaRPr lang="fr-FR" b="0" dirty="0">
              <a:latin typeface="Merriweather"/>
              <a:ea typeface="Merriweather"/>
              <a:cs typeface="Merriweather"/>
              <a:sym typeface="Merriweather"/>
            </a:endParaRPr>
          </a:p>
          <a:p>
            <a:pPr marL="171450" lvl="0" indent="-171450" algn="l" rtl="0">
              <a:lnSpc>
                <a:spcPct val="90000"/>
              </a:lnSpc>
              <a:spcBef>
                <a:spcPts val="0"/>
              </a:spcBef>
              <a:spcAft>
                <a:spcPts val="0"/>
              </a:spcAft>
              <a:buSzPts val="1400"/>
              <a:buFont typeface="Arial" panose="020B0604020202020204" pitchFamily="34" charset="0"/>
              <a:buChar char="•"/>
            </a:pPr>
            <a:r>
              <a:rPr lang="fr-FR" b="0" u="sng" dirty="0">
                <a:solidFill>
                  <a:schemeClr val="hlink"/>
                </a:solidFill>
                <a:latin typeface="Merriweather"/>
                <a:ea typeface="Merriweather"/>
                <a:cs typeface="Merriweather"/>
                <a:sym typeface="Merriweather"/>
                <a:hlinkClick r:id="rId6"/>
              </a:rPr>
              <a:t>https://www.bcg.com/en-ca/publications/2018/unleashing-power-of-mindfulness-in-corporations</a:t>
            </a:r>
            <a:r>
              <a:rPr lang="fr-FR" b="0" dirty="0">
                <a:latin typeface="Merriweather"/>
                <a:ea typeface="Merriweather"/>
                <a:cs typeface="Merriweather"/>
                <a:sym typeface="Merriweather"/>
              </a:rPr>
              <a:t> </a:t>
            </a:r>
          </a:p>
          <a:p>
            <a:pPr marL="0" marR="0" lvl="0" indent="0" algn="l" defTabSz="914400" rtl="0" eaLnBrk="1" fontAlgn="auto" latinLnBrk="0" hangingPunct="1">
              <a:lnSpc>
                <a:spcPct val="90000"/>
              </a:lnSpc>
              <a:spcBef>
                <a:spcPts val="0"/>
              </a:spcBef>
              <a:spcAft>
                <a:spcPts val="0"/>
              </a:spcAft>
              <a:buClrTx/>
              <a:buSzPts val="1400"/>
              <a:buFont typeface="Arial" panose="020B0604020202020204" pitchFamily="34" charset="0"/>
              <a:buNone/>
              <a:tabLst/>
              <a:defRPr/>
            </a:pPr>
            <a:endParaRPr lang="fr-CA" b="0" dirty="0">
              <a:latin typeface="Merriweather"/>
              <a:sym typeface="Merriweather"/>
            </a:endParaRPr>
          </a:p>
        </p:txBody>
      </p:sp>
      <p:sp>
        <p:nvSpPr>
          <p:cNvPr id="151" name="Google Shape;151;p6: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13</a:t>
            </a:fld>
            <a:endParaRPr/>
          </a:p>
        </p:txBody>
      </p:sp>
    </p:spTree>
    <p:extLst>
      <p:ext uri="{BB962C8B-B14F-4D97-AF65-F5344CB8AC3E}">
        <p14:creationId xmlns:p14="http://schemas.microsoft.com/office/powerpoint/2010/main" val="835569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lvl="0" indent="0" algn="l" rtl="0">
              <a:spcBef>
                <a:spcPts val="0"/>
              </a:spcBef>
              <a:spcAft>
                <a:spcPts val="0"/>
              </a:spcAft>
              <a:buClr>
                <a:schemeClr val="dk1"/>
              </a:buClr>
              <a:buSzPts val="1100"/>
              <a:buFont typeface="Arial"/>
              <a:buNone/>
            </a:pPr>
            <a:r>
              <a:rPr lang="fr-FR" sz="1600" b="0" dirty="0">
                <a:latin typeface="Merriweather"/>
                <a:ea typeface="Merriweather"/>
                <a:cs typeface="Merriweather"/>
                <a:sym typeface="Merriweather"/>
              </a:rPr>
              <a:t>Marie-Lyne</a:t>
            </a:r>
          </a:p>
          <a:p>
            <a:pPr marL="0" lvl="0" indent="0" algn="l" rtl="0">
              <a:spcBef>
                <a:spcPts val="0"/>
              </a:spcBef>
              <a:spcAft>
                <a:spcPts val="0"/>
              </a:spcAft>
              <a:buClr>
                <a:schemeClr val="dk1"/>
              </a:buClr>
              <a:buSzPts val="1100"/>
              <a:buFont typeface="Arial"/>
              <a:buNone/>
            </a:pPr>
            <a:endParaRPr lang="fr-FR" sz="1600" b="0" dirty="0">
              <a:latin typeface="Merriweather"/>
              <a:ea typeface="Merriweather"/>
              <a:cs typeface="Merriweather"/>
              <a:sym typeface="Merriweather"/>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Le tableau à l’écran nous présente dans la colonne de gauche </a:t>
            </a:r>
            <a:r>
              <a:rPr lang="fr-FR" sz="1600" b="1" i="0" dirty="0">
                <a:solidFill>
                  <a:srgbClr val="333333"/>
                </a:solidFill>
                <a:effectLst/>
                <a:latin typeface="Lato" panose="020F0502020204030203" pitchFamily="34" charset="0"/>
              </a:rPr>
              <a:t>le profil des compétences clés en leadership de comportements efficaces et inefficaces </a:t>
            </a:r>
            <a:r>
              <a:rPr lang="fr-FR" sz="1600" b="0" i="0" dirty="0">
                <a:solidFill>
                  <a:srgbClr val="333333"/>
                </a:solidFill>
                <a:effectLst/>
                <a:latin typeface="Lato" panose="020F0502020204030203" pitchFamily="34" charset="0"/>
              </a:rPr>
              <a:t>du  Gouvernement du Canada.  Ceux-ci sont disponible par l’entremise du lien qui se trouve dans la PPT de cette semaine.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1" i="0" dirty="0">
                <a:solidFill>
                  <a:srgbClr val="333333"/>
                </a:solidFill>
                <a:effectLst/>
                <a:latin typeface="Lato" panose="020F0502020204030203" pitchFamily="34" charset="0"/>
              </a:rPr>
              <a:t>Les compétences se trouvent dans la colonne de gauche :</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De créer une vision et une stratégie</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De mobiliser les personnes</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De préserver l’intégrité et le respect</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De collaborer avec les partenaires et les intervenants</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De Promouvoir l’innovation et orienter le changement</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ET obtenir des résultats</a:t>
            </a:r>
            <a:endParaRPr lang="fr-FR" sz="1600" b="1"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Et en haut du tableau, il y a  l</a:t>
            </a:r>
            <a:r>
              <a:rPr lang="fr-FR" sz="1600" b="1" i="0" dirty="0">
                <a:solidFill>
                  <a:srgbClr val="333333"/>
                </a:solidFill>
                <a:effectLst/>
                <a:latin typeface="Lato" panose="020F0502020204030203" pitchFamily="34" charset="0"/>
              </a:rPr>
              <a:t>es aspects de la pleine conscience </a:t>
            </a:r>
            <a:r>
              <a:rPr lang="fr-FR" sz="1600" b="0" i="0" dirty="0">
                <a:solidFill>
                  <a:srgbClr val="333333"/>
                </a:solidFill>
                <a:effectLst/>
                <a:latin typeface="Lato" panose="020F0502020204030203" pitchFamily="34" charset="0"/>
              </a:rPr>
              <a:t>que nous venons de voir dans la diapo précédente soit:</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Le focus </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La clarté </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La créativité </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et </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La compassion – service aux autres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(cliquez)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Si nous prenons par exemple la compétence « </a:t>
            </a:r>
            <a:r>
              <a:rPr lang="fr-FR" sz="1600" b="1" i="0" dirty="0">
                <a:solidFill>
                  <a:srgbClr val="333333"/>
                </a:solidFill>
                <a:effectLst/>
                <a:latin typeface="Lato" panose="020F0502020204030203" pitchFamily="34" charset="0"/>
              </a:rPr>
              <a:t>Créer une vision et une stratégie </a:t>
            </a:r>
            <a:r>
              <a:rPr lang="fr-FR" sz="1600" b="0" i="0" dirty="0">
                <a:solidFill>
                  <a:srgbClr val="333333"/>
                </a:solidFill>
                <a:effectLst/>
                <a:latin typeface="Lato" panose="020F0502020204030203" pitchFamily="34" charset="0"/>
              </a:rPr>
              <a:t>».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1" kern="1200" dirty="0">
                <a:solidFill>
                  <a:schemeClr val="tx1"/>
                </a:solidFill>
                <a:effectLst/>
                <a:latin typeface="+mn-lt"/>
                <a:ea typeface="+mn-ea"/>
                <a:cs typeface="+mn-cs"/>
              </a:rPr>
              <a:t>La description de celle-ci va comme suit:</a:t>
            </a:r>
          </a:p>
          <a:p>
            <a:r>
              <a:rPr lang="fr-FR" sz="1600" b="0" i="0" kern="1200" dirty="0">
                <a:solidFill>
                  <a:schemeClr val="tx1"/>
                </a:solidFill>
                <a:effectLst/>
                <a:latin typeface="+mn-lt"/>
                <a:ea typeface="+mn-ea"/>
                <a:cs typeface="+mn-cs"/>
              </a:rPr>
              <a:t>Les dirigeants définissent l'avenir et tracent la voie à suivre. Ils comprennent et communiquent le contexte avec la plus grande aisance, en tenant compte de l'environnement économique, social et politique. </a:t>
            </a:r>
          </a:p>
          <a:p>
            <a:endParaRPr lang="fr-FR" sz="1600" b="0" i="0" kern="1200" dirty="0">
              <a:solidFill>
                <a:schemeClr val="tx1"/>
              </a:solidFill>
              <a:effectLst/>
              <a:latin typeface="+mn-lt"/>
              <a:ea typeface="+mn-ea"/>
              <a:cs typeface="+mn-cs"/>
            </a:endParaRPr>
          </a:p>
          <a:p>
            <a:r>
              <a:rPr lang="fr-FR" sz="1600" b="0" i="0" kern="1200" dirty="0">
                <a:solidFill>
                  <a:schemeClr val="tx1"/>
                </a:solidFill>
                <a:effectLst/>
                <a:latin typeface="+mn-lt"/>
                <a:ea typeface="+mn-ea"/>
                <a:cs typeface="+mn-cs"/>
              </a:rPr>
              <a:t>Agiles sur le plan intellectuel, ils mettent à contribution leurs connaissances vastes et approfondies, s'inspirent de différentes idées et perspectives, et dégagent un consensus sur les visions convaincantes. </a:t>
            </a:r>
          </a:p>
          <a:p>
            <a:endParaRPr lang="fr-FR" sz="1600" b="0" i="0" kern="1200" dirty="0">
              <a:solidFill>
                <a:schemeClr val="tx1"/>
              </a:solidFill>
              <a:effectLst/>
              <a:latin typeface="+mn-lt"/>
              <a:ea typeface="+mn-ea"/>
              <a:cs typeface="+mn-cs"/>
            </a:endParaRPr>
          </a:p>
          <a:p>
            <a:r>
              <a:rPr lang="fr-FR" sz="1600" b="0" i="0" kern="1200" dirty="0">
                <a:solidFill>
                  <a:schemeClr val="tx1"/>
                </a:solidFill>
                <a:effectLst/>
                <a:latin typeface="+mn-lt"/>
                <a:ea typeface="+mn-ea"/>
                <a:cs typeface="+mn-cs"/>
              </a:rPr>
              <a:t>Les dirigeants assurent l'équilibre entre les priorités organisationnelles et pangouvernementales, et contribuent à améliorer les résultats pour le Canada et les Canadiens.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(cliquez)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Donc dans le tableau à l’écran cette compétence s’appuie principalement sur la </a:t>
            </a:r>
            <a:r>
              <a:rPr lang="fr-FR" sz="1600" b="1" i="0" dirty="0">
                <a:solidFill>
                  <a:srgbClr val="333333"/>
                </a:solidFill>
                <a:effectLst/>
                <a:latin typeface="Lato" panose="020F0502020204030203" pitchFamily="34" charset="0"/>
              </a:rPr>
              <a:t>Clarté</a:t>
            </a:r>
            <a:r>
              <a:rPr lang="fr-FR" sz="1600" b="0" i="0" dirty="0">
                <a:solidFill>
                  <a:srgbClr val="333333"/>
                </a:solidFill>
                <a:effectLst/>
                <a:latin typeface="Lato" panose="020F0502020204030203" pitchFamily="34" charset="0"/>
              </a:rPr>
              <a:t> et la </a:t>
            </a:r>
            <a:r>
              <a:rPr lang="fr-FR" sz="1600" b="1" i="0" dirty="0">
                <a:solidFill>
                  <a:srgbClr val="333333"/>
                </a:solidFill>
                <a:effectLst/>
                <a:latin typeface="Lato" panose="020F0502020204030203" pitchFamily="34" charset="0"/>
              </a:rPr>
              <a:t>Compassion – service aux autres</a:t>
            </a: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(cliquez)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On définit la compétence « Mobiliser les personnes » avec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L</a:t>
            </a:r>
            <a:r>
              <a:rPr lang="fr-FR" sz="1600" b="0" kern="1200" dirty="0">
                <a:solidFill>
                  <a:schemeClr val="tx1"/>
                </a:solidFill>
                <a:effectLst/>
                <a:latin typeface="+mn-lt"/>
                <a:ea typeface="+mn-ea"/>
                <a:cs typeface="+mn-cs"/>
              </a:rPr>
              <a:t>es </a:t>
            </a:r>
            <a:r>
              <a:rPr lang="fr-FR" sz="1600" b="0" i="0" kern="1200" dirty="0">
                <a:solidFill>
                  <a:schemeClr val="tx1"/>
                </a:solidFill>
                <a:effectLst/>
                <a:latin typeface="+mn-lt"/>
                <a:ea typeface="+mn-ea"/>
                <a:cs typeface="+mn-cs"/>
              </a:rPr>
              <a:t>dirigeants inspirent et motivent les personnes qu'ils dirigent.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kern="1200" dirty="0">
              <a:solidFill>
                <a:schemeClr val="tx1"/>
              </a:solidFill>
              <a:effectLst/>
              <a:latin typeface="+mn-lt"/>
              <a:ea typeface="+mn-ea"/>
              <a:cs typeface="+mn-cs"/>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kern="1200" dirty="0">
                <a:solidFill>
                  <a:schemeClr val="tx1"/>
                </a:solidFill>
                <a:effectLst/>
                <a:latin typeface="+mn-lt"/>
                <a:ea typeface="+mn-ea"/>
                <a:cs typeface="+mn-cs"/>
              </a:rPr>
              <a:t>Ils gèrent le rendement, offrent de la rétroaction constructive et respectueuse pour encourager et rendre possible l'excellence en matière de rendement.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kern="1200" dirty="0">
              <a:solidFill>
                <a:schemeClr val="tx1"/>
              </a:solidFill>
              <a:effectLst/>
              <a:latin typeface="+mn-lt"/>
              <a:ea typeface="+mn-ea"/>
              <a:cs typeface="+mn-cs"/>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kern="1200" dirty="0">
                <a:solidFill>
                  <a:schemeClr val="tx1"/>
                </a:solidFill>
                <a:effectLst/>
                <a:latin typeface="+mn-lt"/>
                <a:ea typeface="+mn-ea"/>
                <a:cs typeface="+mn-cs"/>
              </a:rPr>
              <a:t>Ils donnent l'exemple en se fixant des objectifs pour eux-mêmes qui sont plus exigeants que ceux qu'ils fixent pour les autres.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(cliquez)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Cette compétence est soutenue par la </a:t>
            </a:r>
            <a:r>
              <a:rPr lang="fr-FR" sz="1600" b="1" i="0" dirty="0">
                <a:solidFill>
                  <a:srgbClr val="333333"/>
                </a:solidFill>
                <a:effectLst/>
                <a:latin typeface="Lato" panose="020F0502020204030203" pitchFamily="34" charset="0"/>
              </a:rPr>
              <a:t>Concentration</a:t>
            </a:r>
            <a:r>
              <a:rPr lang="fr-FR" sz="1600" b="0" i="0" dirty="0">
                <a:solidFill>
                  <a:srgbClr val="333333"/>
                </a:solidFill>
                <a:effectLst/>
                <a:latin typeface="Lato" panose="020F0502020204030203" pitchFamily="34" charset="0"/>
              </a:rPr>
              <a:t>, la </a:t>
            </a:r>
            <a:r>
              <a:rPr lang="fr-FR" sz="1600" b="1" i="0" dirty="0">
                <a:solidFill>
                  <a:srgbClr val="333333"/>
                </a:solidFill>
                <a:effectLst/>
                <a:latin typeface="Lato" panose="020F0502020204030203" pitchFamily="34" charset="0"/>
              </a:rPr>
              <a:t>Clarté </a:t>
            </a:r>
            <a:r>
              <a:rPr lang="fr-FR" sz="1600" b="0" i="0" dirty="0">
                <a:solidFill>
                  <a:srgbClr val="333333"/>
                </a:solidFill>
                <a:effectLst/>
                <a:latin typeface="Lato" panose="020F0502020204030203" pitchFamily="34" charset="0"/>
              </a:rPr>
              <a:t>et la </a:t>
            </a:r>
            <a:r>
              <a:rPr lang="fr-FR" sz="1600" b="1" i="0" dirty="0">
                <a:solidFill>
                  <a:srgbClr val="333333"/>
                </a:solidFill>
                <a:effectLst/>
                <a:latin typeface="Lato" panose="020F0502020204030203" pitchFamily="34" charset="0"/>
              </a:rPr>
              <a:t>Compassion au service des autres</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et ainsi de suite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Au fait vous pouvez penser que </a:t>
            </a:r>
            <a:r>
              <a:rPr lang="fr-FR" sz="1600" b="1" i="0" dirty="0">
                <a:solidFill>
                  <a:srgbClr val="333333"/>
                </a:solidFill>
                <a:effectLst/>
                <a:latin typeface="Lato" panose="020F0502020204030203" pitchFamily="34" charset="0"/>
              </a:rPr>
              <a:t>toutes les compétences </a:t>
            </a:r>
            <a:r>
              <a:rPr lang="fr-FR" sz="1600" b="0" i="0" dirty="0">
                <a:solidFill>
                  <a:srgbClr val="333333"/>
                </a:solidFill>
                <a:effectLst/>
                <a:latin typeface="Lato" panose="020F0502020204030203" pitchFamily="34" charset="0"/>
              </a:rPr>
              <a:t>sont soutenues par les aspects de pleine conscience – et vous avez raison – par contre le tableau indique l’aspect prédominant en pleine conscience qui est relié à la compétence du gouvernement du Canada.</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fontAlgn="t"/>
            <a:r>
              <a:rPr lang="en-CA" sz="1100" dirty="0"/>
              <a:t>Pour consulter le detail des </a:t>
            </a:r>
            <a:r>
              <a:rPr lang="en-CA" sz="1100" dirty="0" err="1"/>
              <a:t>autres</a:t>
            </a:r>
            <a:r>
              <a:rPr lang="en-CA" sz="1100" dirty="0"/>
              <a:t> </a:t>
            </a:r>
            <a:r>
              <a:rPr lang="en-CA" sz="1100" dirty="0" err="1"/>
              <a:t>compétences</a:t>
            </a:r>
            <a:r>
              <a:rPr lang="en-CA" sz="1100" dirty="0"/>
              <a:t>, </a:t>
            </a:r>
            <a:r>
              <a:rPr lang="en-CA" sz="1100" dirty="0" err="1"/>
              <a:t>veuillez</a:t>
            </a:r>
            <a:r>
              <a:rPr lang="en-CA" sz="1100" dirty="0"/>
              <a:t> </a:t>
            </a:r>
            <a:r>
              <a:rPr lang="en-CA" sz="1100" dirty="0" err="1"/>
              <a:t>vous</a:t>
            </a:r>
            <a:r>
              <a:rPr lang="en-CA" sz="1100" dirty="0"/>
              <a:t> </a:t>
            </a:r>
            <a:r>
              <a:rPr lang="en-CA" sz="1100" dirty="0" err="1"/>
              <a:t>référer</a:t>
            </a:r>
            <a:r>
              <a:rPr lang="en-CA" sz="1100" dirty="0"/>
              <a:t> à la PPT.</a:t>
            </a:r>
          </a:p>
          <a:p>
            <a:pPr fontAlgn="t"/>
            <a:endParaRPr lang="en-CA" sz="1100" dirty="0"/>
          </a:p>
          <a:p>
            <a:pPr fontAlgn="t"/>
            <a:endParaRPr lang="en-CA" sz="1100" dirty="0"/>
          </a:p>
          <a:p>
            <a:pPr fontAlgn="t"/>
            <a:r>
              <a:rPr lang="fr-FR" sz="1200" b="1" kern="1200" dirty="0">
                <a:solidFill>
                  <a:schemeClr val="tx1"/>
                </a:solidFill>
                <a:effectLst/>
                <a:latin typeface="+mn-lt"/>
                <a:ea typeface="+mn-ea"/>
                <a:cs typeface="+mn-cs"/>
              </a:rPr>
              <a:t>Préserver l'intégrité et le respect</a:t>
            </a:r>
          </a:p>
          <a:p>
            <a:r>
              <a:rPr lang="fr-FR" sz="1200" b="0" i="0" kern="1200" dirty="0">
                <a:solidFill>
                  <a:schemeClr val="tx1"/>
                </a:solidFill>
                <a:effectLst/>
                <a:latin typeface="+mn-lt"/>
                <a:ea typeface="+mn-ea"/>
                <a:cs typeface="+mn-cs"/>
              </a:rPr>
              <a:t>Les dirigeants donnent l'exemple sur le plan des pratiques éthiques, du professionnalisme et de l'intégrité personnelle. Ils créent des environnements de travail empreints de respect et de confiance, où les conseils judicieux sont valorisés. Ils encouragent l'expression d'opinions et de perspectives différentes, tout en favorisant la collégialité. Les dirigeants ont une conscience de soi et recherchent les occasions d'épanouissement personnel.</a:t>
            </a:r>
          </a:p>
          <a:p>
            <a:endParaRPr lang="en-CA" sz="1100" dirty="0"/>
          </a:p>
          <a:p>
            <a:pPr fontAlgn="t"/>
            <a:r>
              <a:rPr lang="fr-FR" sz="1200" b="1" kern="1200" dirty="0">
                <a:solidFill>
                  <a:schemeClr val="tx1"/>
                </a:solidFill>
                <a:effectLst/>
                <a:latin typeface="+mn-lt"/>
                <a:ea typeface="+mn-ea"/>
                <a:cs typeface="+mn-cs"/>
              </a:rPr>
              <a:t>Collaborer avec les partenaires et les intervenants</a:t>
            </a:r>
          </a:p>
          <a:p>
            <a:r>
              <a:rPr lang="fr-FR" sz="1200" b="0" i="0" kern="1200" dirty="0">
                <a:solidFill>
                  <a:schemeClr val="tx1"/>
                </a:solidFill>
                <a:effectLst/>
                <a:latin typeface="+mn-lt"/>
                <a:ea typeface="+mn-ea"/>
                <a:cs typeface="+mn-cs"/>
              </a:rPr>
              <a:t>Les dirigeants cherchent à obtenir, de façon délibérée et ingénieuse, le plus grand éventail possible de perspectives. Ils font preuve d'ouverture et de souplesse afin de parvenir à un consensus et d'améliorer les résultats. Ils apportent une perspective pangouvernementale à leurs interactions. Lorsqu'ils négocient pour en arriver à des solutions, ils n'excluent pas les solutions de rechange et gèrent les attentes avec compétence. Les dirigeants partagent la reconnaissance avec leurs équipes et partenaires.</a:t>
            </a:r>
          </a:p>
          <a:p>
            <a:endParaRPr lang="en-CA" sz="1100" dirty="0"/>
          </a:p>
          <a:p>
            <a:pPr fontAlgn="t"/>
            <a:r>
              <a:rPr lang="fr-FR" sz="1200" b="1" kern="1200" dirty="0">
                <a:solidFill>
                  <a:schemeClr val="tx1"/>
                </a:solidFill>
                <a:effectLst/>
                <a:latin typeface="+mn-lt"/>
                <a:ea typeface="+mn-ea"/>
                <a:cs typeface="+mn-cs"/>
              </a:rPr>
              <a:t>Promouvoir l'innovation et orienter le changement</a:t>
            </a:r>
          </a:p>
          <a:p>
            <a:r>
              <a:rPr lang="fr-FR" sz="1200" b="0" i="0" kern="1200" dirty="0">
                <a:solidFill>
                  <a:schemeClr val="tx1"/>
                </a:solidFill>
                <a:effectLst/>
                <a:latin typeface="+mn-lt"/>
                <a:ea typeface="+mn-ea"/>
                <a:cs typeface="+mn-cs"/>
              </a:rPr>
              <a:t>Les dirigeants ont le courage et la résilience nécessaires pour remettre en question les idées conventionnelles. Ils créent un environnement propice aux idées audacieuses, à l'expérimentation et à la prise de risques en toute connaissance de cause. Ils perçoivent les revers comme une bonne occasion de comprendre et d'apprendre. Les dirigeants s'adaptent au changement en harmonisant et en modifiant les jalons et les objectifs afin de maintenir leur dynamisme.</a:t>
            </a:r>
          </a:p>
          <a:p>
            <a:endParaRPr lang="en-CA" sz="1100" dirty="0"/>
          </a:p>
          <a:p>
            <a:pPr fontAlgn="t"/>
            <a:r>
              <a:rPr lang="fr-FR" sz="1200" b="1" kern="1200" dirty="0">
                <a:solidFill>
                  <a:schemeClr val="tx1"/>
                </a:solidFill>
                <a:effectLst/>
                <a:latin typeface="+mn-lt"/>
                <a:ea typeface="+mn-ea"/>
                <a:cs typeface="+mn-cs"/>
              </a:rPr>
              <a:t>Obtenir des résultats</a:t>
            </a:r>
          </a:p>
          <a:p>
            <a:r>
              <a:rPr lang="fr-FR" sz="1200" b="0" i="0" kern="1200" dirty="0">
                <a:solidFill>
                  <a:schemeClr val="tx1"/>
                </a:solidFill>
                <a:effectLst/>
                <a:latin typeface="+mn-lt"/>
                <a:ea typeface="+mn-ea"/>
                <a:cs typeface="+mn-cs"/>
              </a:rPr>
              <a:t>Les dirigeants mobilisent et gèrent les ressources afin de réaliser les priorités du gouvernement, d'améliorer les résultats et d'apporter une valeur ajoutée. Ils tiennent compte du contexte, des risques et des renseignements organisationnels dont ils disposent afin d'appuyer la prise de décisions de qualité élevée en temps opportun. Ils anticipent, planifient, suivent les progrès et apportent des correctifs au besoin. Les dirigeants assument la responsabilité personnelle à l'égard de leurs actions et des résultats de leurs décisions.</a:t>
            </a:r>
          </a:p>
          <a:p>
            <a:endParaRPr lang="fr-F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Source : https://www.canada.ca/fr/secretariat-conseil-tresor/services/perfectionnement-professionnel/profil-competence-cle-leadership/exemples-comportements-efficaces-inefficaces.html</a:t>
            </a:r>
          </a:p>
          <a:p>
            <a:r>
              <a:rPr lang="fr-FR"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197989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Marie-Lyne</a:t>
            </a:r>
          </a:p>
          <a:p>
            <a:pPr defTabSz="912937">
              <a:defRPr/>
            </a:pPr>
            <a:endParaRPr lang="en-US" b="0" dirty="0"/>
          </a:p>
          <a:p>
            <a:pPr defTabSz="912937">
              <a:defRPr/>
            </a:pPr>
            <a:r>
              <a:rPr lang="en-US" b="0" dirty="0"/>
              <a:t>À </a:t>
            </a:r>
            <a:r>
              <a:rPr lang="en-US" b="0" dirty="0" err="1"/>
              <a:t>chaque</a:t>
            </a:r>
            <a:r>
              <a:rPr lang="en-US" b="0" baseline="0" dirty="0"/>
              <a:t> jour </a:t>
            </a:r>
            <a:r>
              <a:rPr lang="en-US" b="0" baseline="0" dirty="0" err="1"/>
              <a:t>faites</a:t>
            </a:r>
            <a:r>
              <a:rPr lang="en-US" b="0" baseline="0" dirty="0"/>
              <a:t> </a:t>
            </a:r>
            <a:r>
              <a:rPr lang="en-US" b="0" baseline="0" dirty="0" err="1"/>
              <a:t>une</a:t>
            </a:r>
            <a:r>
              <a:rPr lang="en-US" b="0" baseline="0" dirty="0"/>
              <a:t> </a:t>
            </a:r>
            <a:r>
              <a:rPr lang="en-US" b="0" baseline="0" dirty="0" err="1"/>
              <a:t>exercice</a:t>
            </a:r>
            <a:r>
              <a:rPr lang="en-US" b="0" baseline="0" dirty="0"/>
              <a:t> de </a:t>
            </a:r>
            <a:r>
              <a:rPr lang="en-US" b="0" baseline="0" dirty="0" err="1"/>
              <a:t>prise</a:t>
            </a:r>
            <a:r>
              <a:rPr lang="en-US" b="0" baseline="0" dirty="0"/>
              <a:t> de conscience de </a:t>
            </a:r>
            <a:r>
              <a:rPr lang="en-US" b="0" baseline="0" dirty="0" err="1"/>
              <a:t>votre</a:t>
            </a:r>
            <a:r>
              <a:rPr lang="en-US" b="0" baseline="0" dirty="0"/>
              <a:t> corps, </a:t>
            </a:r>
            <a:r>
              <a:rPr lang="en-US" b="0" baseline="0" dirty="0" err="1"/>
              <a:t>vous</a:t>
            </a:r>
            <a:r>
              <a:rPr lang="en-US" b="0" baseline="0" dirty="0"/>
              <a:t> </a:t>
            </a:r>
            <a:r>
              <a:rPr lang="en-US" b="0" baseline="0" dirty="0" err="1"/>
              <a:t>pouvez</a:t>
            </a:r>
            <a:r>
              <a:rPr lang="en-US" b="0" baseline="0" dirty="0"/>
              <a:t> faire </a:t>
            </a:r>
            <a:r>
              <a:rPr lang="en-US" b="0" baseline="0" dirty="0" err="1"/>
              <a:t>ceci</a:t>
            </a:r>
            <a:r>
              <a:rPr lang="en-US" b="0" baseline="0" dirty="0"/>
              <a:t> </a:t>
            </a:r>
            <a:r>
              <a:rPr lang="en-US" b="0" baseline="0" dirty="0" err="1"/>
              <a:t>dans</a:t>
            </a:r>
            <a:r>
              <a:rPr lang="en-US" b="0" baseline="0" dirty="0"/>
              <a:t> </a:t>
            </a:r>
            <a:r>
              <a:rPr lang="en-US" b="0" baseline="0" dirty="0" err="1"/>
              <a:t>votre</a:t>
            </a:r>
            <a:r>
              <a:rPr lang="en-US" b="0" baseline="0" dirty="0"/>
              <a:t> chaise au travail </a:t>
            </a:r>
            <a:r>
              <a:rPr lang="en-US" b="0" baseline="0" dirty="0" err="1"/>
              <a:t>ou</a:t>
            </a:r>
            <a:r>
              <a:rPr lang="en-US" b="0" baseline="0" dirty="0"/>
              <a:t> à la </a:t>
            </a:r>
            <a:r>
              <a:rPr lang="en-US" b="0" baseline="0" dirty="0" err="1"/>
              <a:t>maison</a:t>
            </a:r>
            <a:r>
              <a:rPr lang="en-US" b="0" baseline="0" dirty="0"/>
              <a:t> </a:t>
            </a:r>
            <a:r>
              <a:rPr lang="en-US" b="0" baseline="0" dirty="0" err="1"/>
              <a:t>soit</a:t>
            </a:r>
            <a:r>
              <a:rPr lang="en-US" b="0" baseline="0" dirty="0"/>
              <a:t> </a:t>
            </a:r>
            <a:r>
              <a:rPr lang="en-US" b="0" baseline="0" dirty="0" err="1"/>
              <a:t>assis</a:t>
            </a:r>
            <a:r>
              <a:rPr lang="en-US" b="0" baseline="0" dirty="0"/>
              <a:t> </a:t>
            </a:r>
            <a:r>
              <a:rPr lang="en-US" b="0" baseline="0" dirty="0" err="1"/>
              <a:t>ou</a:t>
            </a:r>
            <a:r>
              <a:rPr lang="en-US" b="0" baseline="0" dirty="0"/>
              <a:t> </a:t>
            </a:r>
            <a:r>
              <a:rPr lang="en-US" b="0" baseline="0" dirty="0" err="1"/>
              <a:t>vous</a:t>
            </a:r>
            <a:r>
              <a:rPr lang="en-US" b="0" baseline="0" dirty="0"/>
              <a:t> </a:t>
            </a:r>
            <a:r>
              <a:rPr lang="en-US" b="0" baseline="0" dirty="0" err="1"/>
              <a:t>pouvez</a:t>
            </a:r>
            <a:r>
              <a:rPr lang="en-US" b="0" baseline="0" dirty="0"/>
              <a:t> </a:t>
            </a:r>
            <a:r>
              <a:rPr lang="en-US" b="0" baseline="0" dirty="0" err="1"/>
              <a:t>aussi</a:t>
            </a:r>
            <a:r>
              <a:rPr lang="en-US" b="0" baseline="0" dirty="0"/>
              <a:t> </a:t>
            </a:r>
            <a:r>
              <a:rPr lang="en-US" b="0" baseline="0" dirty="0" err="1"/>
              <a:t>vous</a:t>
            </a:r>
            <a:r>
              <a:rPr lang="en-US" b="0" baseline="0" dirty="0"/>
              <a:t> </a:t>
            </a:r>
            <a:r>
              <a:rPr lang="en-US" b="0" baseline="0" dirty="0" err="1"/>
              <a:t>étendre</a:t>
            </a:r>
            <a:r>
              <a:rPr lang="en-US" b="0" baseline="0" dirty="0"/>
              <a:t> </a:t>
            </a:r>
            <a:endParaRPr lang="en-US" b="0" dirty="0"/>
          </a:p>
          <a:p>
            <a:pPr defTabSz="912937">
              <a:defRPr/>
            </a:pPr>
            <a:endParaRPr lang="en-US" b="0" dirty="0"/>
          </a:p>
          <a:p>
            <a:pPr lvl="0"/>
            <a:r>
              <a:rPr lang="fr-CA" dirty="0"/>
              <a:t>Avoir l</a:t>
            </a:r>
            <a:r>
              <a:rPr lang="fr-CA" u="none" dirty="0"/>
              <a:t>’intention d’être (plutôt que de faire)</a:t>
            </a:r>
          </a:p>
          <a:p>
            <a:pPr lvl="1"/>
            <a:r>
              <a:rPr lang="fr-CA" u="none" dirty="0"/>
              <a:t>Posture : Asseyez-vous en gardant le dos droit, aussi confortablement que possible, comme si votre tête pendait à partir du haut.</a:t>
            </a:r>
            <a:r>
              <a:rPr lang="fr-CA" dirty="0"/>
              <a:t> </a:t>
            </a:r>
          </a:p>
          <a:p>
            <a:pPr lvl="1"/>
            <a:r>
              <a:rPr lang="fr-CA" u="none" dirty="0"/>
              <a:t>Sur la chaise où vous êtes assis(e) ou avez les jambes croisées (si vous vous sentez à l’aise de le faire)</a:t>
            </a:r>
          </a:p>
          <a:p>
            <a:pPr lvl="1"/>
            <a:r>
              <a:rPr lang="fr-CA" dirty="0"/>
              <a:t>R</a:t>
            </a:r>
            <a:r>
              <a:rPr lang="fr-CA" u="none" dirty="0"/>
              <a:t>entrez légèrement le menton.</a:t>
            </a:r>
          </a:p>
          <a:p>
            <a:pPr lvl="1"/>
            <a:r>
              <a:rPr lang="fr-CA" u="none" dirty="0"/>
              <a:t>État d’esprit : Gardez l’esprit ouvert; ressentez l’expérience.</a:t>
            </a:r>
          </a:p>
          <a:p>
            <a:pPr lvl="1"/>
            <a:r>
              <a:rPr lang="fr-CA" u="none" dirty="0"/>
              <a:t>Votre expérience peut varier d’une journée à </a:t>
            </a:r>
            <a:r>
              <a:rPr lang="fr-CA" dirty="0"/>
              <a:t>une </a:t>
            </a:r>
            <a:r>
              <a:rPr lang="fr-CA" u="none" dirty="0"/>
              <a:t>autre, et cela est bon.</a:t>
            </a:r>
          </a:p>
          <a:p>
            <a:pPr lvl="1"/>
            <a:r>
              <a:rPr lang="fr-CA" u="none" dirty="0"/>
              <a:t>Concentrez-vous sur la respiration.</a:t>
            </a:r>
          </a:p>
          <a:p>
            <a:pPr lvl="1"/>
            <a:r>
              <a:rPr lang="fr-CA" dirty="0"/>
              <a:t>Remarquez ce qui se passe.</a:t>
            </a:r>
          </a:p>
          <a:p>
            <a:r>
              <a:rPr lang="fr-CA" u="none" dirty="0"/>
              <a:t>Il s’agit de sentir ce que vous ressentez; de remarquer sans juger.</a:t>
            </a:r>
          </a:p>
          <a:p>
            <a:pPr marL="971550" lvl="1" indent="-514350">
              <a:buFont typeface="+mj-lt"/>
              <a:buAutoNum type="arabicPeriod"/>
            </a:pPr>
            <a:r>
              <a:rPr lang="fr-CA" u="none" dirty="0"/>
              <a:t>N’ayez aucune attente.</a:t>
            </a:r>
          </a:p>
          <a:p>
            <a:pPr marL="971550" lvl="1" indent="-514350">
              <a:buFont typeface="+mj-lt"/>
              <a:buAutoNum type="arabicPeriod"/>
            </a:pPr>
            <a:r>
              <a:rPr lang="fr-CA" dirty="0"/>
              <a:t>N</a:t>
            </a:r>
            <a:r>
              <a:rPr lang="fr-CA" u="none" dirty="0"/>
              <a:t>’ayez aucun jugement.</a:t>
            </a:r>
          </a:p>
          <a:p>
            <a:pPr marL="971550" lvl="1" indent="-514350">
              <a:buFont typeface="+mj-lt"/>
              <a:buAutoNum type="arabicPeriod"/>
            </a:pPr>
            <a:r>
              <a:rPr lang="fr-CA" dirty="0"/>
              <a:t>Ayez </a:t>
            </a:r>
            <a:r>
              <a:rPr lang="fr-CA" u="none" dirty="0"/>
              <a:t>l’esprit du débutant.</a:t>
            </a:r>
          </a:p>
          <a:p>
            <a:pPr marL="971550" lvl="1" indent="-514350">
              <a:buFont typeface="+mj-lt"/>
              <a:buAutoNum type="arabicPeriod"/>
            </a:pPr>
            <a:r>
              <a:rPr lang="fr-CA" dirty="0"/>
              <a:t>Soyez </a:t>
            </a:r>
            <a:r>
              <a:rPr lang="fr-CA" u="none" dirty="0"/>
              <a:t>un observateur… l’esprit peut être occupé et bruyant; il suffit de l’observer.</a:t>
            </a:r>
          </a:p>
          <a:p>
            <a:pPr marL="457200" lvl="1" indent="0">
              <a:buNone/>
            </a:pPr>
            <a:endParaRPr lang="fr-CA" dirty="0"/>
          </a:p>
          <a:p>
            <a:pPr lvl="0"/>
            <a:endParaRPr lang="fr-CA" dirty="0"/>
          </a:p>
          <a:p>
            <a:pPr defTabSz="912937">
              <a:defRPr/>
            </a:pPr>
            <a:endParaRPr lang="en-US" b="0" dirty="0"/>
          </a:p>
          <a:p>
            <a:pPr defTabSz="912937">
              <a:defRPr/>
            </a:pPr>
            <a:r>
              <a:rPr lang="en-US" b="1" dirty="0" err="1"/>
              <a:t>Français</a:t>
            </a:r>
            <a:r>
              <a:rPr lang="en-US" b="1" dirty="0"/>
              <a:t>:  </a:t>
            </a:r>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https://www.mindspacewellbeing.com/fr/programmes-et-evenements/</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15</a:t>
            </a:fld>
            <a:endParaRPr lang="fr-CA" dirty="0"/>
          </a:p>
        </p:txBody>
      </p:sp>
    </p:spTree>
    <p:extLst>
      <p:ext uri="{BB962C8B-B14F-4D97-AF65-F5344CB8AC3E}">
        <p14:creationId xmlns:p14="http://schemas.microsoft.com/office/powerpoint/2010/main" val="1139901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fr-FR" sz="1200" b="0" dirty="0">
                <a:latin typeface="Merriweather"/>
                <a:ea typeface="Merriweather"/>
                <a:cs typeface="Merriweather"/>
                <a:sym typeface="Merriweather"/>
              </a:rPr>
              <a:t>Marie-Lyne</a:t>
            </a:r>
          </a:p>
          <a:p>
            <a:pPr marL="0" lvl="0" indent="0" algn="l" rtl="0">
              <a:spcBef>
                <a:spcPts val="0"/>
              </a:spcBef>
              <a:spcAft>
                <a:spcPts val="0"/>
              </a:spcAft>
              <a:buClr>
                <a:schemeClr val="dk1"/>
              </a:buClr>
              <a:buSzPts val="1100"/>
              <a:buFont typeface="Arial"/>
              <a:buNone/>
            </a:pPr>
            <a:endParaRPr lang="fr-FR" sz="1200" b="0" dirty="0">
              <a:latin typeface="Merriweather"/>
              <a:ea typeface="Merriweather"/>
              <a:cs typeface="Merriweather"/>
              <a:sym typeface="Merriweather"/>
            </a:endParaRPr>
          </a:p>
          <a:p>
            <a:r>
              <a:rPr lang="fr-CA" noProof="0" dirty="0"/>
              <a:t>Prendre conscience est très important lorsque l’on pratique la pleine conscience.</a:t>
            </a:r>
            <a:r>
              <a:rPr lang="fr-CA" baseline="0" noProof="0" dirty="0"/>
              <a:t> Prendre conscience de vos pensées et de l’ampleur que l’on leur donnent fait partie de la pleine conscience</a:t>
            </a:r>
            <a:r>
              <a:rPr lang="en-CA" baseline="0" dirty="0"/>
              <a:t>.</a:t>
            </a:r>
          </a:p>
          <a:p>
            <a:endParaRPr lang="en-CA" baseline="0" dirty="0"/>
          </a:p>
          <a:p>
            <a:r>
              <a:rPr lang="fr-CA" sz="1200" u="none" dirty="0"/>
              <a:t>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à l’aise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p>
          <a:p>
            <a:endParaRPr lang="fr-CA" dirty="0"/>
          </a:p>
          <a:p>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u="none" dirty="0"/>
          </a:p>
          <a:p>
            <a:endParaRPr lang="fr-CA" dirty="0"/>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p>
          <a:p>
            <a:pPr lvl="0">
              <a:buFont typeface="Arial" pitchFamily="34" charset="0"/>
              <a:buNone/>
            </a:pPr>
            <a:endParaRPr lang="fr-CA" dirty="0"/>
          </a:p>
          <a:p>
            <a:pPr lvl="0">
              <a:buFont typeface="Arial" pitchFamily="34" charset="0"/>
              <a:buNone/>
            </a:pPr>
            <a:r>
              <a:rPr lang="fr-CA" u="none" dirty="0"/>
              <a:t>Retour sur l’exercice : Utilisez l’espace de clavardage pour décrire ce que vous avez remarqué.</a:t>
            </a:r>
          </a:p>
          <a:p>
            <a:pPr lvl="0">
              <a:buFont typeface="Arial" pitchFamily="34" charset="0"/>
              <a:buNone/>
            </a:pPr>
            <a:r>
              <a:rPr lang="fr-CA" u="none" dirty="0"/>
              <a:t>Nous lirons certains de vos commentaires plus tard au cours de la séance.</a:t>
            </a:r>
          </a:p>
          <a:p>
            <a:pPr lvl="0">
              <a:buFont typeface="Arial" pitchFamily="34" charset="0"/>
              <a:buNone/>
            </a:pPr>
            <a:endParaRPr lang="fr-CA" u="none" dirty="0"/>
          </a:p>
          <a:p>
            <a:pPr defTabSz="933142">
              <a:defRPr/>
            </a:pPr>
            <a:r>
              <a:rPr lang="en-CA" dirty="0" err="1"/>
              <a:t>Resourcess</a:t>
            </a:r>
            <a:r>
              <a:rPr lang="en-CA" dirty="0"/>
              <a:t>:</a:t>
            </a:r>
          </a:p>
          <a:p>
            <a:pPr marL="0" marR="0" lvl="0" indent="0" algn="l" defTabSz="933142" rtl="0" eaLnBrk="1" fontAlgn="auto" latinLnBrk="0" hangingPunct="1">
              <a:lnSpc>
                <a:spcPct val="100000"/>
              </a:lnSpc>
              <a:spcBef>
                <a:spcPts val="0"/>
              </a:spcBef>
              <a:spcAft>
                <a:spcPts val="0"/>
              </a:spcAft>
              <a:buClrTx/>
              <a:buSzTx/>
              <a:buFontTx/>
              <a:buNone/>
              <a:tabLst/>
              <a:defRPr/>
            </a:pPr>
            <a:r>
              <a:rPr lang="en-US" dirty="0">
                <a:hlinkClick r:id="rId3"/>
              </a:rPr>
              <a:t>https://www.youtube.com/watch?v=4Shw6MyGXAk</a:t>
            </a:r>
            <a:r>
              <a:rPr lang="en-US" dirty="0"/>
              <a:t> </a:t>
            </a:r>
          </a:p>
          <a:p>
            <a:pPr defTabSz="933142">
              <a:defRPr/>
            </a:pPr>
            <a:r>
              <a:rPr lang="fr-FR" dirty="0">
                <a:hlinkClick r:id="rId4"/>
              </a:rPr>
              <a:t>https://www.youtube.com/watch?v=4Shw6MyGXAk&amp;t=130s</a:t>
            </a:r>
            <a:endParaRPr lang="en-CA" dirty="0"/>
          </a:p>
          <a:p>
            <a:pPr lvl="0">
              <a:buFont typeface="Arial" pitchFamily="34" charset="0"/>
              <a:buNone/>
            </a:pPr>
            <a:endParaRPr lang="fr-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173972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Marie-Lyne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171450" indent="-171450">
              <a:lnSpc>
                <a:spcPct val="110000"/>
              </a:lnSpc>
              <a:spcBef>
                <a:spcPts val="600"/>
              </a:spcBef>
              <a:buFont typeface="Arial" panose="020B0604020202020204" pitchFamily="34" charset="0"/>
              <a:buChar char="•"/>
            </a:pPr>
            <a:r>
              <a:rPr lang="fr-FR" sz="1200" dirty="0"/>
              <a:t>La </a:t>
            </a:r>
            <a:r>
              <a:rPr lang="fr-FR" sz="1200" dirty="0" err="1"/>
              <a:t>neuroplastie</a:t>
            </a:r>
            <a:r>
              <a:rPr lang="fr-FR" sz="1200" dirty="0"/>
              <a:t> : ce qui se passe dans votre cerveau</a:t>
            </a:r>
          </a:p>
          <a:p>
            <a:pPr marL="171450" indent="-171450">
              <a:lnSpc>
                <a:spcPct val="110000"/>
              </a:lnSpc>
              <a:spcBef>
                <a:spcPts val="600"/>
              </a:spcBef>
              <a:buFont typeface="Arial" panose="020B0604020202020204" pitchFamily="34" charset="0"/>
              <a:buChar char="•"/>
            </a:pPr>
            <a:r>
              <a:rPr lang="en-CA" sz="1200" dirty="0"/>
              <a:t>Comment la </a:t>
            </a:r>
            <a:r>
              <a:rPr lang="en-CA" sz="1200" dirty="0" err="1"/>
              <a:t>pratique</a:t>
            </a:r>
            <a:r>
              <a:rPr lang="en-CA" sz="1200" dirty="0"/>
              <a:t> de la </a:t>
            </a:r>
            <a:r>
              <a:rPr lang="en-CA" sz="1200" dirty="0" err="1"/>
              <a:t>pleine</a:t>
            </a:r>
            <a:r>
              <a:rPr lang="en-CA" sz="1200" dirty="0"/>
              <a:t> conscience </a:t>
            </a:r>
            <a:r>
              <a:rPr lang="en-CA" sz="1200" dirty="0" err="1"/>
              <a:t>appuie</a:t>
            </a:r>
            <a:r>
              <a:rPr lang="en-CA" sz="1200" dirty="0"/>
              <a:t> les chefs </a:t>
            </a:r>
            <a:r>
              <a:rPr lang="en-CA" sz="1200" dirty="0" err="1"/>
              <a:t>d’entreprises</a:t>
            </a:r>
            <a:endParaRPr lang="fr-FR" sz="1200" dirty="0"/>
          </a:p>
          <a:p>
            <a:pPr marL="171450" indent="-171450">
              <a:lnSpc>
                <a:spcPct val="110000"/>
              </a:lnSpc>
              <a:spcBef>
                <a:spcPts val="600"/>
              </a:spcBef>
              <a:buFont typeface="Arial" panose="020B0604020202020204" pitchFamily="34" charset="0"/>
              <a:buChar char="•"/>
            </a:pPr>
            <a:r>
              <a:rPr lang="en-US" sz="1200" dirty="0"/>
              <a:t>Les aspect de leadership en </a:t>
            </a:r>
            <a:r>
              <a:rPr lang="en-US" sz="1200" dirty="0" err="1"/>
              <a:t>pleine</a:t>
            </a:r>
            <a:r>
              <a:rPr lang="en-US" sz="1200" dirty="0"/>
              <a:t> consciences qui </a:t>
            </a:r>
            <a:r>
              <a:rPr lang="en-US" sz="1200" dirty="0" err="1"/>
              <a:t>supportent</a:t>
            </a:r>
            <a:r>
              <a:rPr lang="en-US" sz="1200" dirty="0"/>
              <a:t> les </a:t>
            </a:r>
            <a:r>
              <a:rPr lang="en-US" sz="1200" dirty="0" err="1"/>
              <a:t>compétences</a:t>
            </a:r>
            <a:r>
              <a:rPr lang="en-US" sz="1200" dirty="0"/>
              <a:t> </a:t>
            </a:r>
            <a:r>
              <a:rPr lang="en-US" sz="1200" dirty="0" err="1"/>
              <a:t>clés</a:t>
            </a:r>
            <a:r>
              <a:rPr lang="en-US" sz="1200" dirty="0"/>
              <a:t> en leadership</a:t>
            </a:r>
          </a:p>
          <a:p>
            <a:pPr marL="171450" indent="-171450">
              <a:lnSpc>
                <a:spcPct val="110000"/>
              </a:lnSpc>
              <a:spcBef>
                <a:spcPts val="600"/>
              </a:spcBef>
              <a:buFont typeface="Arial" panose="020B0604020202020204" pitchFamily="34" charset="0"/>
              <a:buChar char="•"/>
            </a:pPr>
            <a:r>
              <a:rPr lang="fr-FR" sz="1200" dirty="0"/>
              <a:t>Exercice de respiration (possible par rapport au Body Scan de la semaine dernière)</a:t>
            </a:r>
            <a:endParaRPr lang="fr-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r>
              <a:rPr lang="fr-FR" dirty="0"/>
              <a:t>Nous allons faire les rétroactions dans quelques minutes, aussi bien en plénière qu'en petits groupes. Juste avant de faire cela, y a-t-il une question concernant les devoirs ?  </a:t>
            </a:r>
          </a:p>
          <a:p>
            <a:r>
              <a:rPr lang="fr-FR" dirty="0"/>
              <a:t>(donnez quelques secondes aux gens) </a:t>
            </a:r>
          </a:p>
          <a:p>
            <a:endParaRPr lang="fr-FR" dirty="0"/>
          </a:p>
          <a:p>
            <a:r>
              <a:rPr lang="fr-FR" dirty="0"/>
              <a:t>Eh bien, maintenant, j'aimerais donner la parole à 2 ou 3 personnes qui aimeraient faire des rétroactions en plénière. Si vous êtes le premier, ouvrez simplement votre micro et parlez, si vous êtes le deuxième ou le troisième, veuillez lever la main.</a:t>
            </a:r>
          </a:p>
          <a:p>
            <a:endParaRPr lang="fr-FR" dirty="0"/>
          </a:p>
          <a:p>
            <a:r>
              <a:rPr lang="fr-FR" dirty="0"/>
              <a:t>((faire la préparation pour les salles de discussion)</a:t>
            </a:r>
          </a:p>
          <a:p>
            <a:r>
              <a:rPr lang="fr-FR" dirty="0"/>
              <a:t>Et maintenant, vous aurez l'opportunité de faire une rétroaction, en petits groupes de 4 à 6 personnes qui seront assignées au hasard. Soyez simplement conscient et partagez le temps disponible </a:t>
            </a:r>
            <a:r>
              <a:rPr lang="fr-FR" dirty="0" err="1"/>
              <a:t>parmis</a:t>
            </a:r>
            <a:r>
              <a:rPr lang="fr-FR" dirty="0"/>
              <a:t> vous</a:t>
            </a:r>
          </a:p>
          <a:p>
            <a:endParaRPr lang="fr-FR" dirty="0"/>
          </a:p>
          <a:p>
            <a:r>
              <a:rPr lang="fr-FR" dirty="0"/>
              <a:t>(ouvre les salles de discussion)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Bien qu’il soit suggéré que vous preniez environ </a:t>
            </a:r>
            <a:r>
              <a:rPr lang="fr-FR" u="none" dirty="0"/>
              <a:t>15 minutes pour réfléchir à la séance d'aujourd'hui</a:t>
            </a:r>
            <a:r>
              <a:rPr lang="fr-CA" u="none" dirty="0"/>
              <a:t>, n’hésitez pas à prendre tout le temps nécessaire ou voulu. </a:t>
            </a:r>
            <a:r>
              <a:rPr lang="fr-FR" dirty="0"/>
              <a:t>Une fois terminé, vous pouvez simplement quitter le </a:t>
            </a:r>
            <a:r>
              <a:rPr lang="fr-FR" dirty="0" err="1"/>
              <a:t>WebEx</a:t>
            </a:r>
            <a:r>
              <a:rPr lang="fr-FR" dirty="0"/>
              <a:t>, à moins que vous ayez une question ou un commentaire, nous serons là</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1641917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l" fontAlgn="base"/>
            <a:r>
              <a:rPr lang="fr-FR" b="0" i="0" dirty="0">
                <a:solidFill>
                  <a:srgbClr val="000000"/>
                </a:solidFill>
                <a:effectLst/>
                <a:latin typeface="Times New Roman" panose="02020603050405020304" pitchFamily="18" charset="0"/>
              </a:rPr>
              <a:t>Pour cette semaine, comme la semaine dernière… si vous avez des questions, c'est le moment de le poser…</a:t>
            </a:r>
          </a:p>
          <a:p>
            <a:pPr algn="l" fontAlgn="base"/>
            <a:r>
              <a:rPr lang="fr-FR" b="0" i="0" dirty="0">
                <a:solidFill>
                  <a:srgbClr val="000000"/>
                </a:solidFill>
                <a:effectLst/>
                <a:latin typeface="Times New Roman" panose="02020603050405020304" pitchFamily="18" charset="0"/>
              </a:rPr>
              <a:t>(cliquez et lisez la diapositive jusqu'à la fin)</a:t>
            </a:r>
          </a:p>
          <a:p>
            <a:pPr marL="171450" indent="-171450" algn="l">
              <a:buFont typeface="Arial" panose="020B0604020202020204" pitchFamily="34" charset="0"/>
              <a:buChar char="•"/>
            </a:pPr>
            <a:r>
              <a:rPr lang="fr-FR" b="0" i="0" dirty="0">
                <a:solidFill>
                  <a:srgbClr val="000000"/>
                </a:solidFill>
                <a:effectLst/>
                <a:latin typeface="Times New Roman" panose="02020603050405020304" pitchFamily="18" charset="0"/>
              </a:rPr>
              <a:t>Système de jumelage : une fois par semaine (5 mins par chaque </a:t>
            </a:r>
            <a:r>
              <a:rPr lang="fr-FR" b="0" i="0" dirty="0" err="1">
                <a:solidFill>
                  <a:srgbClr val="000000"/>
                </a:solidFill>
                <a:effectLst/>
                <a:latin typeface="Times New Roman" panose="02020603050405020304" pitchFamily="18" charset="0"/>
              </a:rPr>
              <a:t>person</a:t>
            </a:r>
            <a:r>
              <a:rPr lang="fr-FR" b="0" i="0" dirty="0">
                <a:solidFill>
                  <a:srgbClr val="000000"/>
                </a:solidFill>
                <a:effectLst/>
                <a:latin typeface="Times New Roman" panose="02020603050405020304" pitchFamily="18" charset="0"/>
              </a:rPr>
              <a:t>) avec vos co-équipiers</a:t>
            </a:r>
          </a:p>
          <a:p>
            <a:pPr marL="171450" indent="-171450" algn="l">
              <a:buFont typeface="Arial" panose="020B0604020202020204" pitchFamily="34" charset="0"/>
              <a:buChar char="•"/>
            </a:pPr>
            <a:r>
              <a:rPr lang="fr-FR" b="0" i="0" dirty="0">
                <a:solidFill>
                  <a:srgbClr val="000000"/>
                </a:solidFill>
                <a:effectLst/>
                <a:latin typeface="Times New Roman" panose="02020603050405020304" pitchFamily="18" charset="0"/>
              </a:rPr>
              <a:t>Journal de gratitude – quotidiennement</a:t>
            </a:r>
          </a:p>
          <a:p>
            <a:pPr marL="171450" indent="-171450" algn="l">
              <a:buFont typeface="Arial" panose="020B0604020202020204" pitchFamily="34" charset="0"/>
              <a:buChar char="•"/>
            </a:pPr>
            <a:r>
              <a:rPr lang="fr-FR" b="0" i="0" dirty="0">
                <a:solidFill>
                  <a:srgbClr val="000000"/>
                </a:solidFill>
                <a:effectLst/>
                <a:latin typeface="Times New Roman" panose="02020603050405020304" pitchFamily="18" charset="0"/>
              </a:rPr>
              <a:t>Pratique de respiration 5 mins  – quotidiennement</a:t>
            </a:r>
            <a:br>
              <a:rPr lang="fr-FR" b="0" i="0" dirty="0">
                <a:solidFill>
                  <a:srgbClr val="000000"/>
                </a:solidFill>
                <a:effectLst/>
                <a:latin typeface="Times New Roman" panose="02020603050405020304" pitchFamily="18" charset="0"/>
              </a:rPr>
            </a:br>
            <a:r>
              <a:rPr lang="fr-FR" b="0" i="0" dirty="0">
                <a:solidFill>
                  <a:srgbClr val="000000"/>
                </a:solidFill>
                <a:effectLst/>
                <a:latin typeface="Times New Roman" panose="02020603050405020304" pitchFamily="18" charset="0"/>
              </a:rPr>
              <a:t>Centrage 2 minutes - </a:t>
            </a:r>
            <a:r>
              <a:rPr lang="fr-FR" b="0" i="0" u="none" strike="noStrike" dirty="0">
                <a:solidFill>
                  <a:srgbClr val="000000"/>
                </a:solidFill>
                <a:effectLst/>
                <a:latin typeface="inherit"/>
                <a:hlinkClick r:id="rId3"/>
              </a:rPr>
              <a:t>https://archive.org/embed/2-mins-centering-exercise-fr</a:t>
            </a:r>
            <a:br>
              <a:rPr lang="fr-FR" b="0" i="0" dirty="0">
                <a:solidFill>
                  <a:srgbClr val="000000"/>
                </a:solidFill>
                <a:effectLst/>
                <a:latin typeface="Times New Roman" panose="02020603050405020304" pitchFamily="18" charset="0"/>
              </a:rPr>
            </a:br>
            <a:r>
              <a:rPr lang="fr-FR" b="0" i="0" dirty="0">
                <a:solidFill>
                  <a:srgbClr val="000000"/>
                </a:solidFill>
                <a:effectLst/>
                <a:latin typeface="Times New Roman" panose="02020603050405020304" pitchFamily="18" charset="0"/>
              </a:rPr>
              <a:t>Les 3 respirations - </a:t>
            </a:r>
            <a:r>
              <a:rPr lang="fr-FR" b="0" i="0" u="none" strike="noStrike" dirty="0">
                <a:solidFill>
                  <a:srgbClr val="000000"/>
                </a:solidFill>
                <a:effectLst/>
                <a:latin typeface="inherit"/>
                <a:hlinkClick r:id="rId4"/>
              </a:rPr>
              <a:t>https://www.youtube.com/watch?v=TZFbCd5Bc3w</a:t>
            </a:r>
            <a:r>
              <a:rPr lang="fr-FR" b="0" i="0" dirty="0">
                <a:solidFill>
                  <a:srgbClr val="000000"/>
                </a:solidFill>
                <a:effectLst/>
                <a:latin typeface="Times New Roman" panose="02020603050405020304" pitchFamily="18" charset="0"/>
              </a:rPr>
              <a:t> </a:t>
            </a:r>
            <a:br>
              <a:rPr lang="fr-FR" b="0" i="0" dirty="0">
                <a:solidFill>
                  <a:srgbClr val="000000"/>
                </a:solidFill>
                <a:effectLst/>
                <a:latin typeface="Times New Roman" panose="02020603050405020304" pitchFamily="18" charset="0"/>
              </a:rPr>
            </a:br>
            <a:r>
              <a:rPr lang="fr-FR" b="0" i="0" dirty="0">
                <a:solidFill>
                  <a:srgbClr val="000000"/>
                </a:solidFill>
                <a:effectLst/>
                <a:latin typeface="Times New Roman" panose="02020603050405020304" pitchFamily="18" charset="0"/>
              </a:rPr>
              <a:t>Cohérence Cardiaque (5 min) - </a:t>
            </a:r>
            <a:r>
              <a:rPr lang="fr-FR" b="0" i="0" u="none" strike="noStrike" dirty="0">
                <a:solidFill>
                  <a:srgbClr val="000000"/>
                </a:solidFill>
                <a:effectLst/>
                <a:latin typeface="inherit"/>
                <a:hlinkClick r:id="rId5"/>
              </a:rPr>
              <a:t>https://www.youtube.com/watch?v=_mn04Wc-X3o</a:t>
            </a:r>
            <a:endParaRPr lang="fr-FR" b="0" i="0" dirty="0">
              <a:solidFill>
                <a:srgbClr val="000000"/>
              </a:solidFill>
              <a:effectLst/>
              <a:latin typeface="Times New Roman" panose="02020603050405020304" pitchFamily="18" charset="0"/>
            </a:endParaRPr>
          </a:p>
          <a:p>
            <a:pPr algn="l" fontAlgn="base"/>
            <a:br>
              <a:rPr lang="fr-FR" b="0" i="0" dirty="0">
                <a:solidFill>
                  <a:srgbClr val="000000"/>
                </a:solidFill>
                <a:effectLst/>
                <a:latin typeface="Times New Roman" panose="02020603050405020304" pitchFamily="18" charset="0"/>
              </a:rPr>
            </a:br>
            <a:r>
              <a:rPr lang="fr-FR" b="0" i="0" dirty="0">
                <a:solidFill>
                  <a:srgbClr val="000000"/>
                </a:solidFill>
                <a:effectLst/>
                <a:latin typeface="inherit"/>
              </a:rPr>
              <a:t>Ressources additionnelles…</a:t>
            </a:r>
          </a:p>
          <a:p>
            <a:pPr marL="171450" indent="-171450" algn="l">
              <a:buFont typeface="Arial" panose="020B0604020202020204" pitchFamily="34" charset="0"/>
              <a:buChar char="•"/>
            </a:pPr>
            <a:r>
              <a:rPr lang="fr-FR" b="0" i="0" dirty="0">
                <a:solidFill>
                  <a:srgbClr val="000000"/>
                </a:solidFill>
                <a:effectLst/>
                <a:latin typeface="Times New Roman" panose="02020603050405020304" pitchFamily="18" charset="0"/>
              </a:rPr>
              <a:t>Respiration consciente : une reconnexion à soi - </a:t>
            </a:r>
            <a:r>
              <a:rPr lang="fr-FR" b="0" i="0" u="none" strike="noStrike" dirty="0">
                <a:solidFill>
                  <a:srgbClr val="000000"/>
                </a:solidFill>
                <a:effectLst/>
                <a:latin typeface="inherit"/>
                <a:hlinkClick r:id="rId6"/>
              </a:rPr>
              <a:t>https://www.youtube.com/watch?v=4Shw6MyGXAk&amp;t=130s</a:t>
            </a:r>
            <a:endParaRPr lang="fr-FR" b="0" i="0" u="none" strike="noStrike" dirty="0">
              <a:solidFill>
                <a:srgbClr val="000000"/>
              </a:solidFill>
              <a:effectLst/>
              <a:latin typeface="inherit"/>
            </a:endParaRPr>
          </a:p>
          <a:p>
            <a:pPr marL="171450" indent="-171450" algn="l">
              <a:buFont typeface="Arial" panose="020B0604020202020204" pitchFamily="34" charset="0"/>
              <a:buChar char="•"/>
            </a:pPr>
            <a:r>
              <a:rPr lang="fr-FR" b="0" i="0" dirty="0">
                <a:solidFill>
                  <a:srgbClr val="000000"/>
                </a:solidFill>
                <a:effectLst/>
                <a:latin typeface="Times New Roman" panose="02020603050405020304" pitchFamily="18" charset="0"/>
              </a:rPr>
              <a:t>La respiration en pleine conscience - </a:t>
            </a:r>
            <a:r>
              <a:rPr lang="fr-FR" b="0" i="0" u="none" strike="noStrike" dirty="0">
                <a:solidFill>
                  <a:srgbClr val="000000"/>
                </a:solidFill>
                <a:effectLst/>
                <a:latin typeface="inherit"/>
                <a:hlinkClick r:id="rId7"/>
              </a:rPr>
              <a:t>https://www.youtube.com/watch?v=nWjVZ0fEjko</a:t>
            </a:r>
            <a:endParaRPr lang="fr-FR" b="0" i="0" u="none" strike="noStrike" dirty="0">
              <a:solidFill>
                <a:srgbClr val="000000"/>
              </a:solidFill>
              <a:effectLst/>
              <a:latin typeface="inherit"/>
            </a:endParaRPr>
          </a:p>
          <a:p>
            <a:pPr marL="171450" indent="-171450" algn="l">
              <a:buFont typeface="Arial" panose="020B0604020202020204" pitchFamily="34" charset="0"/>
              <a:buChar char="•"/>
            </a:pPr>
            <a:r>
              <a:rPr lang="fr-FR" b="0" i="0" dirty="0">
                <a:solidFill>
                  <a:srgbClr val="000000"/>
                </a:solidFill>
                <a:effectLst/>
                <a:latin typeface="Times New Roman" panose="02020603050405020304" pitchFamily="18" charset="0"/>
              </a:rPr>
              <a:t>Méditation plein conscience – Université Laval - https://www.ulaval.ca/mon-equilibre-ul/mes-habitudes-de-vie/meditation-pleine-conscience</a:t>
            </a:r>
          </a:p>
          <a:p>
            <a:pPr marL="171450" indent="-171450" algn="l">
              <a:buFont typeface="Arial" panose="020B0604020202020204" pitchFamily="34" charset="0"/>
              <a:buChar char="•"/>
            </a:pPr>
            <a:r>
              <a:rPr lang="fr-FR" b="0" i="0" dirty="0">
                <a:solidFill>
                  <a:srgbClr val="000000"/>
                </a:solidFill>
                <a:effectLst/>
                <a:latin typeface="Times New Roman" panose="02020603050405020304" pitchFamily="18" charset="0"/>
              </a:rPr>
              <a:t>Qu’est-ce que la pleine conscience – Association pour le Développement de la </a:t>
            </a:r>
            <a:r>
              <a:rPr lang="fr-FR" b="0" i="0" dirty="0" err="1">
                <a:solidFill>
                  <a:srgbClr val="000000"/>
                </a:solidFill>
                <a:effectLst/>
                <a:latin typeface="Times New Roman" panose="02020603050405020304" pitchFamily="18" charset="0"/>
              </a:rPr>
              <a:t>Mindfullness</a:t>
            </a:r>
            <a:r>
              <a:rPr lang="fr-FR" b="0" i="0" dirty="0">
                <a:solidFill>
                  <a:srgbClr val="000000"/>
                </a:solidFill>
                <a:effectLst/>
                <a:latin typeface="Times New Roman" panose="02020603050405020304" pitchFamily="18" charset="0"/>
              </a:rPr>
              <a:t> - https://www.association-mindfulness.org/quest-ce-que-la-mindfulness.php</a:t>
            </a:r>
          </a:p>
          <a:p>
            <a:pPr marL="171450" indent="-171450" algn="l">
              <a:buFont typeface="Arial" panose="020B0604020202020204" pitchFamily="34" charset="0"/>
              <a:buChar char="•"/>
            </a:pPr>
            <a:r>
              <a:rPr lang="fr-FR" b="0" i="0" dirty="0">
                <a:solidFill>
                  <a:srgbClr val="000000"/>
                </a:solidFill>
                <a:effectLst/>
                <a:latin typeface="Times New Roman" panose="02020603050405020304" pitchFamily="18" charset="0"/>
              </a:rPr>
              <a:t>Formation à la pleine conscience (</a:t>
            </a:r>
            <a:r>
              <a:rPr lang="fr-FR" b="0" i="0" dirty="0" err="1">
                <a:solidFill>
                  <a:srgbClr val="000000"/>
                </a:solidFill>
                <a:effectLst/>
                <a:latin typeface="Times New Roman" panose="02020603050405020304" pitchFamily="18" charset="0"/>
              </a:rPr>
              <a:t>Mindspace</a:t>
            </a:r>
            <a:r>
              <a:rPr lang="fr-FR" b="0" i="0" dirty="0">
                <a:solidFill>
                  <a:srgbClr val="000000"/>
                </a:solidFill>
                <a:effectLst/>
                <a:latin typeface="Times New Roman" panose="02020603050405020304" pitchFamily="18" charset="0"/>
              </a:rPr>
              <a:t> by </a:t>
            </a:r>
            <a:r>
              <a:rPr lang="fr-FR" b="0" i="0" dirty="0" err="1">
                <a:solidFill>
                  <a:srgbClr val="000000"/>
                </a:solidFill>
                <a:effectLst/>
                <a:latin typeface="Times New Roman" panose="02020603050405020304" pitchFamily="18" charset="0"/>
              </a:rPr>
              <a:t>Numinus</a:t>
            </a:r>
            <a:r>
              <a:rPr lang="fr-FR" b="0" i="0" dirty="0">
                <a:solidFill>
                  <a:srgbClr val="000000"/>
                </a:solidFill>
                <a:effectLst/>
                <a:latin typeface="Times New Roman" panose="02020603050405020304" pitchFamily="18" charset="0"/>
              </a:rPr>
              <a:t>) - https://www.mindspacewellbeing.com/fr/</a:t>
            </a:r>
            <a:r>
              <a:rPr lang="fr-FR" b="0" i="0">
                <a:solidFill>
                  <a:srgbClr val="000000"/>
                </a:solidFill>
                <a:effectLst/>
                <a:latin typeface="Times New Roman" panose="02020603050405020304" pitchFamily="18" charset="0"/>
              </a:rPr>
              <a:t>programmes-et-evenements/</a:t>
            </a:r>
            <a:endParaRPr lang="fr-FR" b="0" i="0" dirty="0">
              <a:solidFill>
                <a:srgbClr val="000000"/>
              </a:solidFill>
              <a:effectLst/>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3450707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Marie-Lyne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i="1" dirty="0"/>
              <a:t>No speaking notes required</a:t>
            </a:r>
            <a:r>
              <a:rPr lang="en-CA" b="0" i="1" baseline="0" dirty="0"/>
              <a:t> – just leave this slide up until everyone has exited the WebEx. Or take it down when people come back to the main room with comments or questions so they can see the facilitators full-screen.</a:t>
            </a:r>
            <a:endParaRPr lang="en-CA" b="0" i="1"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err="1"/>
              <a:t>Mary-Lyne</a:t>
            </a:r>
            <a:endParaRPr lang="fr-CA" b="0" i="0" dirty="0"/>
          </a:p>
          <a:p>
            <a:endParaRPr lang="en-US" baseline="0" dirty="0"/>
          </a:p>
          <a:p>
            <a:r>
              <a:rPr lang="en-US" baseline="0" dirty="0" err="1"/>
              <a:t>Bienvenue</a:t>
            </a:r>
            <a:r>
              <a:rPr lang="en-US" baseline="0" dirty="0"/>
              <a:t> à </a:t>
            </a:r>
            <a:r>
              <a:rPr lang="en-US" baseline="0" dirty="0" err="1"/>
              <a:t>tous</a:t>
            </a:r>
            <a:r>
              <a:rPr lang="en-US" baseline="0" dirty="0"/>
              <a:t> à la </a:t>
            </a:r>
            <a:r>
              <a:rPr lang="en-US" baseline="0" dirty="0" err="1"/>
              <a:t>duxiemme</a:t>
            </a:r>
            <a:r>
              <a:rPr lang="en-US" baseline="0" dirty="0"/>
              <a:t> </a:t>
            </a:r>
            <a:r>
              <a:rPr lang="en-US" baseline="0" dirty="0" err="1"/>
              <a:t>semaine</a:t>
            </a:r>
            <a:r>
              <a:rPr lang="en-US" baseline="0" dirty="0"/>
              <a:t> du </a:t>
            </a:r>
            <a:r>
              <a:rPr lang="en-US" baseline="0" dirty="0" err="1"/>
              <a:t>programme</a:t>
            </a:r>
            <a:endParaRPr lang="en-US" baseline="0" dirty="0"/>
          </a:p>
          <a:p>
            <a:endParaRPr lang="en-US" baseline="0" dirty="0"/>
          </a:p>
          <a:p>
            <a:r>
              <a:rPr lang="en-US" baseline="0" dirty="0"/>
              <a:t>En </a:t>
            </a:r>
            <a:r>
              <a:rPr lang="en-US" baseline="0" dirty="0" err="1"/>
              <a:t>Anglais</a:t>
            </a:r>
            <a:r>
              <a:rPr lang="en-US" baseline="0" dirty="0"/>
              <a:t> :</a:t>
            </a:r>
          </a:p>
          <a:p>
            <a:r>
              <a:rPr lang="en-US" baseline="0" dirty="0"/>
              <a:t>“As with all </a:t>
            </a:r>
            <a:r>
              <a:rPr lang="en-US" baseline="0" dirty="0" err="1"/>
              <a:t>GoC</a:t>
            </a:r>
            <a:r>
              <a:rPr lang="en-US" baseline="0" dirty="0"/>
              <a:t> sessions, please, feel free to use the language of your choice to ask questions or participate in the discussion., today’s session will be conducted mainly in French, there will be other sessions in </a:t>
            </a:r>
            <a:r>
              <a:rPr lang="en-US" baseline="0" dirty="0" err="1"/>
              <a:t>Engilsh</a:t>
            </a:r>
            <a:r>
              <a:rPr lang="en-US" baseline="0" dirty="0"/>
              <a:t> that will be promoted via the </a:t>
            </a:r>
            <a:r>
              <a:rPr lang="en-US" baseline="0" dirty="0" err="1"/>
              <a:t>GCTool</a:t>
            </a:r>
            <a:r>
              <a:rPr lang="en-US" baseline="0" dirty="0"/>
              <a:t> groups (or give specific dates, if available).”</a:t>
            </a:r>
          </a:p>
          <a:p>
            <a:endParaRPr lang="en-US" baseline="0" dirty="0"/>
          </a:p>
          <a:p>
            <a:pPr defTabSz="912937">
              <a:defRPr/>
            </a:pPr>
            <a:r>
              <a:rPr lang="fr-FR" dirty="0"/>
              <a:t>« Comme avec toutes les sessions du GC, s'il vous plaît, sentez-vous libre d'utiliser la langue de votre choix pour poser des questions ou participer à la discussion., La séance d'aujourd'hui sera conduit principalement en anglais, il y aura d'autres sessions en français qui seront promus via les groups de </a:t>
            </a:r>
            <a:r>
              <a:rPr lang="fr-FR" dirty="0" err="1"/>
              <a:t>GCOutils</a:t>
            </a:r>
            <a:r>
              <a:rPr lang="fr-FR" dirty="0"/>
              <a:t> (ou donner des dates précises, si disponible). »</a:t>
            </a:r>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2500" lnSpcReduction="20000"/>
          </a:bodyPr>
          <a:lstStyle/>
          <a:p>
            <a:pPr marL="0" marR="0" lvl="0" indent="0" algn="l" defTabSz="933126" rtl="0" eaLnBrk="1" fontAlgn="auto" latinLnBrk="0" hangingPunct="1">
              <a:lnSpc>
                <a:spcPct val="100000"/>
              </a:lnSpc>
              <a:spcBef>
                <a:spcPts val="0"/>
              </a:spcBef>
              <a:spcAft>
                <a:spcPts val="0"/>
              </a:spcAft>
              <a:buClrTx/>
              <a:buSzTx/>
              <a:buFontTx/>
              <a:buNone/>
              <a:tabLst/>
              <a:defRPr/>
            </a:pPr>
            <a:r>
              <a:rPr lang="fr-CA" b="0" i="0" dirty="0" err="1"/>
              <a:t>Mary-Lyne</a:t>
            </a:r>
            <a:endParaRPr lang="fr-CA" b="0" i="0" dirty="0"/>
          </a:p>
          <a:p>
            <a:pPr defTabSz="933126">
              <a:defRPr/>
            </a:pPr>
            <a:endParaRPr lang="fr-CA" dirty="0"/>
          </a:p>
          <a:p>
            <a:r>
              <a:rPr lang="fr-CA" u="none" dirty="0"/>
              <a:t>Commençons par faire un exercice de pleine conscience de soi.</a:t>
            </a:r>
          </a:p>
          <a:p>
            <a:r>
              <a:rPr lang="fr-CA" sz="1200" u="none" dirty="0"/>
              <a:t>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confortable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pPr marL="628650" lvl="1" indent="-171450">
              <a:buFont typeface="Arial" panose="020B0604020202020204" pitchFamily="34" charset="0"/>
              <a:buChar char="•"/>
            </a:pPr>
            <a:r>
              <a:rPr lang="fr-CA" dirty="0"/>
              <a:t>S’asseoir </a:t>
            </a:r>
            <a:r>
              <a:rPr lang="fr-CA" u="none" dirty="0"/>
              <a:t>le plus confortablement possible dans une position droite.</a:t>
            </a:r>
          </a:p>
          <a:p>
            <a:pPr marL="628650" lvl="1" indent="-171450">
              <a:buFont typeface="Arial" panose="020B0604020202020204" pitchFamily="34" charset="0"/>
              <a:buChar char="•"/>
            </a:pPr>
            <a:r>
              <a:rPr lang="fr-CA" u="none" dirty="0"/>
              <a:t>Fermer les yeux ou les fermer à moitié vous aidera à faire l’exercice.</a:t>
            </a:r>
          </a:p>
          <a:p>
            <a:pPr marL="628650" lvl="1" indent="-171450">
              <a:buFont typeface="Arial" panose="020B0604020202020204" pitchFamily="34" charset="0"/>
              <a:buChar char="•"/>
            </a:pPr>
            <a:r>
              <a:rPr lang="fr-CA" u="none" dirty="0"/>
              <a:t>Ne pas se préoccuper du temps.</a:t>
            </a:r>
          </a:p>
          <a:p>
            <a:pPr marL="628650" lvl="1" indent="-171450">
              <a:buFont typeface="Arial" panose="020B0604020202020204" pitchFamily="34" charset="0"/>
              <a:buChar char="•"/>
            </a:pPr>
            <a:r>
              <a:rPr lang="fr-CA" u="none" dirty="0"/>
              <a:t>Prendre une minute, seulement une minute…</a:t>
            </a:r>
          </a:p>
          <a:p>
            <a:pPr marL="628650" lvl="1" indent="-171450">
              <a:buFont typeface="Arial" panose="020B0604020202020204" pitchFamily="34" charset="0"/>
              <a:buChar char="•"/>
            </a:pPr>
            <a:r>
              <a:rPr lang="fr-CA" dirty="0"/>
              <a:t>… p</a:t>
            </a:r>
            <a:r>
              <a:rPr lang="fr-CA" u="none" dirty="0"/>
              <a:t>our respirer, juste pour respirer.</a:t>
            </a:r>
          </a:p>
          <a:p>
            <a:pPr marL="628650" lvl="1" indent="-171450">
              <a:buFont typeface="Arial" panose="020B0604020202020204" pitchFamily="34" charset="0"/>
              <a:buChar char="•"/>
            </a:pPr>
            <a:r>
              <a:rPr lang="fr-CA" u="none" dirty="0"/>
              <a:t>C’est simple.</a:t>
            </a:r>
          </a:p>
          <a:p>
            <a:pPr marL="628650" lvl="1" indent="-171450">
              <a:buFont typeface="Arial" panose="020B0604020202020204" pitchFamily="34" charset="0"/>
              <a:buChar char="•"/>
            </a:pPr>
            <a:r>
              <a:rPr lang="fr-CA" u="none" dirty="0"/>
              <a:t>Je vous ferai signe lorsque la minute se sera écoulée.</a:t>
            </a:r>
          </a:p>
          <a:p>
            <a:pPr marL="628650" lvl="1" indent="-171450">
              <a:buFont typeface="Arial" panose="020B0604020202020204" pitchFamily="34" charset="0"/>
              <a:buChar char="•"/>
            </a:pPr>
            <a:r>
              <a:rPr lang="fr-CA" u="none" dirty="0"/>
              <a:t>Continuer simplement à se concentrer sur sa respiration.</a:t>
            </a:r>
          </a:p>
          <a:p>
            <a:endParaRPr lang="fr-CA" u="none" dirty="0"/>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soi.</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1003373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nSpc>
                <a:spcPct val="107000"/>
              </a:lnSpc>
              <a:spcBef>
                <a:spcPts val="0"/>
              </a:spcBef>
              <a:spcAft>
                <a:spcPts val="800"/>
              </a:spcAft>
            </a:pPr>
            <a:r>
              <a:rPr lang="fr-CA" b="0" i="0" dirty="0" err="1"/>
              <a:t>Mary-Lyne</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200" dirty="0">
                <a:effectLst/>
                <a:latin typeface="Calibri" panose="020F0502020204030204" pitchFamily="34" charset="0"/>
                <a:ea typeface="Calibri" panose="020F0502020204030204" pitchFamily="34" charset="0"/>
                <a:cs typeface="Times New Roman" panose="02020603050405020304" pitchFamily="18" charset="0"/>
              </a:rPr>
              <a:t>(</a:t>
            </a:r>
            <a:r>
              <a:rPr lang="fr-FR" sz="1200" dirty="0">
                <a:effectLst/>
                <a:latin typeface="Calibri" panose="020F0502020204030204" pitchFamily="34" charset="0"/>
                <a:ea typeface="Calibri" panose="020F0502020204030204" pitchFamily="34" charset="0"/>
                <a:cs typeface="Times New Roman" panose="02020603050405020304" pitchFamily="18" charset="0"/>
              </a:rPr>
              <a:t>cliquez</a:t>
            </a:r>
            <a:r>
              <a:rPr lang="fr-CA" sz="12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Compte rendu de la semaine dernière.</a:t>
            </a:r>
          </a:p>
          <a:p>
            <a:pPr marL="0" marR="0">
              <a:lnSpc>
                <a:spcPct val="107000"/>
              </a:lnSpc>
              <a:spcBef>
                <a:spcPts val="0"/>
              </a:spcBef>
              <a:spcAft>
                <a:spcPts val="8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200" dirty="0">
                <a:effectLst/>
                <a:latin typeface="Calibri" panose="020F0502020204030204" pitchFamily="34" charset="0"/>
                <a:ea typeface="Calibri" panose="020F0502020204030204" pitchFamily="34" charset="0"/>
                <a:cs typeface="Times New Roman" panose="02020603050405020304" pitchFamily="18" charset="0"/>
              </a:rPr>
              <a:t>Nous sommes rendus à la partie du compte rendu de la semaine dernière.</a:t>
            </a:r>
          </a:p>
          <a:p>
            <a:pPr marL="0" marR="0">
              <a:lnSpc>
                <a:spcPct val="107000"/>
              </a:lnSpc>
              <a:spcBef>
                <a:spcPts val="0"/>
              </a:spcBef>
              <a:spcAft>
                <a:spcPts val="8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200" dirty="0">
                <a:effectLst/>
                <a:latin typeface="Calibri" panose="020F0502020204030204" pitchFamily="34" charset="0"/>
                <a:ea typeface="Calibri" panose="020F0502020204030204" pitchFamily="34" charset="0"/>
                <a:cs typeface="Times New Roman" panose="02020603050405020304" pitchFamily="18" charset="0"/>
              </a:rPr>
              <a:t>(</a:t>
            </a:r>
            <a:r>
              <a:rPr lang="fr-FR" sz="1200" dirty="0">
                <a:effectLst/>
                <a:latin typeface="Calibri" panose="020F0502020204030204" pitchFamily="34" charset="0"/>
                <a:ea typeface="Calibri" panose="020F0502020204030204" pitchFamily="34" charset="0"/>
                <a:cs typeface="Times New Roman" panose="02020603050405020304" pitchFamily="18" charset="0"/>
              </a:rPr>
              <a:t>cliquez</a:t>
            </a:r>
            <a:r>
              <a:rPr lang="fr-CA" sz="12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200" dirty="0">
                <a:effectLst/>
                <a:latin typeface="Calibri" panose="020F0502020204030204" pitchFamily="34" charset="0"/>
                <a:ea typeface="Calibri" panose="020F0502020204030204" pitchFamily="34" charset="0"/>
                <a:cs typeface="Times New Roman" panose="02020603050405020304" pitchFamily="18" charset="0"/>
              </a:rPr>
              <a:t>Nous aimerions savoir comment ça va pour vous avec votre système de jumelage.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Comment ça se passe avec ses systèmes de jumelages?</a:t>
            </a:r>
          </a:p>
          <a:p>
            <a:pPr marL="0" marR="0">
              <a:lnSpc>
                <a:spcPct val="107000"/>
              </a:lnSpc>
              <a:spcBef>
                <a:spcPts val="0"/>
              </a:spcBef>
              <a:spcAft>
                <a:spcPts val="8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200" dirty="0">
                <a:effectLst/>
                <a:latin typeface="Calibri" panose="020F0502020204030204" pitchFamily="34" charset="0"/>
                <a:ea typeface="Calibri" panose="020F0502020204030204" pitchFamily="34" charset="0"/>
                <a:cs typeface="Times New Roman" panose="02020603050405020304" pitchFamily="18" charset="0"/>
              </a:rPr>
              <a:t>(</a:t>
            </a:r>
            <a:r>
              <a:rPr lang="fr-FR" sz="1200" dirty="0">
                <a:effectLst/>
                <a:latin typeface="Calibri" panose="020F0502020204030204" pitchFamily="34" charset="0"/>
                <a:ea typeface="Calibri" panose="020F0502020204030204" pitchFamily="34" charset="0"/>
                <a:cs typeface="Times New Roman" panose="02020603050405020304" pitchFamily="18" charset="0"/>
              </a:rPr>
              <a:t>cliquez</a:t>
            </a:r>
            <a:r>
              <a:rPr lang="fr-CA" sz="12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On sait qu'il est parfois difficile de consacrer du temps supplémentaire en dehors des sessions, par contre le système de jumelage est un ingrédient clé de ce programme. </a:t>
            </a:r>
          </a:p>
          <a:p>
            <a:pPr marL="0" marR="0">
              <a:lnSpc>
                <a:spcPct val="107000"/>
              </a:lnSpc>
              <a:spcBef>
                <a:spcPts val="0"/>
              </a:spcBef>
              <a:spcAft>
                <a:spcPts val="8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Si quelqu’un au sein de votre système de jumelage ne s'est pas présenté cette semaine, ou si vous n’avez pas pu vous présenter c’est ok. L’engagement est d’abord avec vous-même mais il est aussi envers les gens dans votre jumelage. </a:t>
            </a:r>
          </a:p>
          <a:p>
            <a:pPr marL="0" marR="0">
              <a:lnSpc>
                <a:spcPct val="107000"/>
              </a:lnSpc>
              <a:spcBef>
                <a:spcPts val="0"/>
              </a:spcBef>
              <a:spcAft>
                <a:spcPts val="800"/>
              </a:spcAft>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S’il vous est impossible de participer, Il est tout de même important d’aviser les autres personnes.</a:t>
            </a:r>
          </a:p>
          <a:p>
            <a:pPr marL="0" marR="0">
              <a:lnSpc>
                <a:spcPct val="107000"/>
              </a:lnSpc>
              <a:spcBef>
                <a:spcPts val="0"/>
              </a:spcBef>
              <a:spcAft>
                <a:spcPts val="8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Si quelqu'un a expressément dit qu'il ne pouvait pas continuer à suivre tout le programme, pourriez-vous svp nous informer. Si votre groupe n’A pas assez de membres, nous pourrons revoir la composition de certaines équipes. </a:t>
            </a:r>
          </a:p>
          <a:p>
            <a:pPr marL="0" marR="0">
              <a:lnSpc>
                <a:spcPct val="107000"/>
              </a:lnSpc>
              <a:spcBef>
                <a:spcPts val="0"/>
              </a:spcBef>
              <a:spcAft>
                <a:spcPts val="8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Maintenant nous sommes rendus à la partie partage.  Nous aimerions vous entendre, partager comment ce que vous avez vécu avec votre petit groupe, ce que vous avez appris la semaine dernière, les petites victoires que vous avez faites dans la dernière semaine, les défis que vous avez, si vous prenez le temps d’écrire dans votre journal, de faire des méditations,…… vous voulez peut-être échanger sur votre pratique personnelle, ou poser vos questions.  </a:t>
            </a:r>
          </a:p>
          <a:p>
            <a:pPr marL="0" marR="0">
              <a:lnSpc>
                <a:spcPct val="107000"/>
              </a:lnSpc>
              <a:spcBef>
                <a:spcPts val="0"/>
              </a:spcBef>
              <a:spcAft>
                <a:spcPts val="8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fr-CA" sz="1200" dirty="0">
                <a:effectLst/>
                <a:latin typeface="Calibri" panose="020F0502020204030204" pitchFamily="34" charset="0"/>
                <a:ea typeface="Calibri" panose="020F0502020204030204" pitchFamily="34" charset="0"/>
                <a:cs typeface="Times New Roman" panose="02020603050405020304" pitchFamily="18" charset="0"/>
              </a:rPr>
              <a:t>Alors si vous voulez partager, simplement lever la mains ou nous partager votre expérience dans le chat.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200" dirty="0">
                <a:effectLst/>
                <a:latin typeface="Calibri" panose="020F0502020204030204" pitchFamily="34" charset="0"/>
                <a:ea typeface="Calibri" panose="020F0502020204030204" pitchFamily="34" charset="0"/>
                <a:cs typeface="Times New Roman" panose="02020603050405020304" pitchFamily="18" charset="0"/>
              </a:rPr>
              <a:t>Nous avons le temps pour 2-3 questions.</a:t>
            </a:r>
          </a:p>
          <a:p>
            <a:pPr marL="0" marR="0">
              <a:lnSpc>
                <a:spcPct val="107000"/>
              </a:lnSpc>
              <a:spcBef>
                <a:spcPts val="0"/>
              </a:spcBef>
              <a:spcAft>
                <a:spcPts val="8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FR" sz="1200" b="1" i="1" dirty="0">
                <a:effectLst/>
                <a:latin typeface="Calibri" panose="020F0502020204030204" pitchFamily="34" charset="0"/>
                <a:ea typeface="Calibri" panose="020F0502020204030204" pitchFamily="34" charset="0"/>
                <a:cs typeface="Times New Roman" panose="02020603050405020304" pitchFamily="18" charset="0"/>
              </a:rPr>
              <a:t>N’oubliez pas que la perfection n’existe pas.  Soyez indulgent avec vous-même.  Ça prend du temps à intégrer une nouvelle pratique.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FR" sz="1200" b="1" i="1" dirty="0">
                <a:effectLst/>
                <a:latin typeface="Calibri" panose="020F0502020204030204" pitchFamily="34" charset="0"/>
                <a:ea typeface="Calibri" panose="020F0502020204030204" pitchFamily="34" charset="0"/>
                <a:cs typeface="Times New Roman" panose="02020603050405020304" pitchFamily="18" charset="0"/>
              </a:rPr>
              <a:t>La pleine conscience c’est ici et maintenant.  Ce sont de petites choses…une à la fois…on bâtit </a:t>
            </a:r>
            <a:r>
              <a:rPr lang="fr-FR" sz="1200" b="1" i="1" dirty="0" err="1">
                <a:effectLst/>
                <a:latin typeface="Calibri" panose="020F0502020204030204" pitchFamily="34" charset="0"/>
                <a:ea typeface="Calibri" panose="020F0502020204030204" pitchFamily="34" charset="0"/>
                <a:cs typeface="Times New Roman" panose="02020603050405020304" pitchFamily="18" charset="0"/>
              </a:rPr>
              <a:t>qq</a:t>
            </a:r>
            <a:r>
              <a:rPr lang="fr-FR" sz="1200" b="1" i="1" dirty="0">
                <a:effectLst/>
                <a:latin typeface="Calibri" panose="020F0502020204030204" pitchFamily="34" charset="0"/>
                <a:ea typeface="Calibri" panose="020F0502020204030204" pitchFamily="34" charset="0"/>
                <a:cs typeface="Times New Roman" panose="02020603050405020304" pitchFamily="18" charset="0"/>
              </a:rPr>
              <a:t> chose tout doucement.  Il n’y a pas de 100%.</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FR" sz="1200" b="1" i="1" dirty="0">
                <a:effectLst/>
                <a:latin typeface="Calibri" panose="020F0502020204030204" pitchFamily="34" charset="0"/>
                <a:ea typeface="Calibri" panose="020F0502020204030204" pitchFamily="34" charset="0"/>
                <a:cs typeface="Times New Roman" panose="02020603050405020304" pitchFamily="18" charset="0"/>
              </a:rPr>
              <a:t>On plante des petites graines.. Tout nouveau changement prend du temps.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45886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0" i="0" dirty="0" err="1"/>
              <a:t>Mary-Lyne</a:t>
            </a:r>
            <a:endParaRPr lang="fr-CA" b="0" i="0" dirty="0"/>
          </a:p>
          <a:p>
            <a:endParaRPr lang="fr-FR" dirty="0">
              <a:highlight>
                <a:srgbClr val="FFFF00"/>
              </a:highlight>
            </a:endParaRPr>
          </a:p>
          <a:p>
            <a:r>
              <a:rPr lang="fr-FR" dirty="0">
                <a:highlight>
                  <a:srgbClr val="FFFF00"/>
                </a:highlight>
              </a:rPr>
              <a:t>Merci pour vos partages.</a:t>
            </a:r>
          </a:p>
          <a:p>
            <a:endParaRPr lang="fr-FR" dirty="0">
              <a:highlight>
                <a:srgbClr val="FFFF00"/>
              </a:highlight>
            </a:endParaRPr>
          </a:p>
          <a:p>
            <a:pPr>
              <a:spcBef>
                <a:spcPts val="1800"/>
              </a:spcBef>
            </a:pPr>
            <a:r>
              <a:rPr lang="fr-FR" dirty="0"/>
              <a:t>L'ordre du jour d'aujourd’hui sera concentré sur le cerveau.</a:t>
            </a:r>
          </a:p>
          <a:p>
            <a:pPr>
              <a:spcBef>
                <a:spcPts val="1800"/>
              </a:spcBef>
            </a:pPr>
            <a:endParaRPr lang="fr-FR" dirty="0"/>
          </a:p>
          <a:p>
            <a:pPr>
              <a:spcBef>
                <a:spcPts val="1800"/>
              </a:spcBef>
            </a:pPr>
            <a:r>
              <a:rPr lang="fr-FR" dirty="0"/>
              <a:t>Nous avons déjà parcouru les 2 premières items à l’ordre du jour.</a:t>
            </a:r>
          </a:p>
          <a:p>
            <a:pPr>
              <a:spcBef>
                <a:spcPts val="1800"/>
              </a:spcBef>
            </a:pPr>
            <a:endParaRPr lang="fr-FR" dirty="0"/>
          </a:p>
          <a:p>
            <a:pPr>
              <a:spcBef>
                <a:spcPts val="1800"/>
              </a:spcBef>
            </a:pPr>
            <a:r>
              <a:rPr lang="fr-FR" dirty="0"/>
              <a:t>Nous allons explorer deux des </a:t>
            </a:r>
            <a:r>
              <a:rPr lang="fr-CA" dirty="0"/>
              <a:t>compétences que possède un dirigeant dans la pleine conscience et parler de la </a:t>
            </a:r>
            <a:r>
              <a:rPr lang="fr-CA" dirty="0" err="1"/>
              <a:t>neuroplasticité</a:t>
            </a:r>
            <a:r>
              <a:rPr lang="fr-CA" dirty="0"/>
              <a:t>.</a:t>
            </a:r>
          </a:p>
          <a:p>
            <a:pPr marL="0" lvl="0" indent="0">
              <a:spcBef>
                <a:spcPts val="1800"/>
              </a:spcBef>
              <a:buFont typeface="Arial" panose="020B0604020202020204" pitchFamily="34" charset="0"/>
              <a:buNone/>
            </a:pPr>
            <a:endParaRPr lang="fr-CA" dirty="0"/>
          </a:p>
          <a:p>
            <a:pPr marL="0" lvl="0" indent="0">
              <a:spcBef>
                <a:spcPts val="1800"/>
              </a:spcBef>
              <a:buFont typeface="Arial" panose="020B0604020202020204" pitchFamily="34" charset="0"/>
              <a:buNone/>
            </a:pPr>
            <a:r>
              <a:rPr lang="fr-CA" dirty="0"/>
              <a:t>Nous allons aussi faire une introduction des concepts en leadership de pleine conscience et allons faire un exercice de concentration en effectuant des respirations de pleine conscience</a:t>
            </a:r>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a:highlight>
                  <a:srgbClr val="FFFF00"/>
                </a:highlight>
              </a:rPr>
              <a:t>Mélanie</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En</a:t>
            </a:r>
            <a:r>
              <a:rPr lang="en-US" baseline="0" dirty="0"/>
              <a:t> </a:t>
            </a:r>
            <a:r>
              <a:rPr lang="fr-CA" baseline="0" noProof="0" dirty="0"/>
              <a:t>périodes</a:t>
            </a:r>
            <a:r>
              <a:rPr lang="en-US" baseline="0" dirty="0"/>
              <a:t> de stress le </a:t>
            </a:r>
            <a:r>
              <a:rPr lang="fr-CA" baseline="0" noProof="0" dirty="0"/>
              <a:t>cerveau</a:t>
            </a:r>
            <a:r>
              <a:rPr lang="en-US" baseline="0" dirty="0"/>
              <a:t> </a:t>
            </a:r>
            <a:r>
              <a:rPr lang="fr-CA" baseline="0" noProof="0" dirty="0"/>
              <a:t>réduit les ressources </a:t>
            </a:r>
            <a:r>
              <a:rPr lang="en-US" baseline="0" dirty="0"/>
              <a:t>tells que les </a:t>
            </a:r>
            <a:r>
              <a:rPr lang="fr-FR" baseline="0" dirty="0"/>
              <a:t>fonctions immunitaires, les fonctions de récupération, les fonctions digestives, le raisonnement logique, la concentration et la mémoire.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En même temps le cerveau augmente la pression sanguine, la production d'hormones, le rythme cardiaque, le rythme respiratoire, la tension musculaire et le taux de transpiration qui en sorte explique et préparent la réaction de lutte, de fuite ou de figement</a:t>
            </a:r>
            <a:endParaRPr lang="en-US"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https://parlonssciences.ca/ressources-pedagogiques/documents-dinformation/le-stress-et-le-cerveau</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latin typeface="Arial" panose="020B0604020202020204" pitchFamily="34" charset="0"/>
                <a:cs typeface="Arial" panose="020B0604020202020204" pitchFamily="34" charset="0"/>
              </a:rPr>
              <a:t>En période de stress, le cerveau réduit les ressources qui sont normalement allouées aux systèmes qui ne sont pas requis lors d’une situation d’urgence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2780225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fr-FR" sz="1100" dirty="0">
                <a:highlight>
                  <a:srgbClr val="FFFF00"/>
                </a:highlight>
              </a:rPr>
              <a:t>Mélanie</a:t>
            </a:r>
          </a:p>
          <a:p>
            <a:endParaRPr lang="fr-FR" sz="1100" dirty="0">
              <a:highlight>
                <a:srgbClr val="FFFF00"/>
              </a:highlight>
            </a:endParaRPr>
          </a:p>
          <a:p>
            <a:pPr marL="0" indent="0">
              <a:buFont typeface="Arial" panose="020B0604020202020204" pitchFamily="34" charset="0"/>
              <a:buNone/>
            </a:pPr>
            <a:r>
              <a:rPr lang="fr-FR" sz="1100" b="0" i="0" kern="1200" noProof="0" dirty="0">
                <a:solidFill>
                  <a:schemeClr val="tx1"/>
                </a:solidFill>
                <a:effectLst/>
                <a:latin typeface="+mn-lt"/>
                <a:ea typeface="+mn-ea"/>
                <a:cs typeface="+mn-cs"/>
              </a:rPr>
              <a:t>Le cerveau – </a:t>
            </a:r>
          </a:p>
          <a:p>
            <a:pPr marL="0" indent="0">
              <a:buFont typeface="Arial" panose="020B0604020202020204" pitchFamily="34" charset="0"/>
              <a:buNone/>
            </a:pPr>
            <a:endParaRPr lang="fr-FR" sz="1100" b="0" i="0" kern="1200" noProof="0" dirty="0">
              <a:solidFill>
                <a:schemeClr val="tx1"/>
              </a:solidFill>
              <a:effectLst/>
              <a:latin typeface="+mn-lt"/>
              <a:ea typeface="+mn-ea"/>
              <a:cs typeface="+mn-cs"/>
            </a:endParaRPr>
          </a:p>
          <a:p>
            <a:pPr marL="0" indent="0">
              <a:buFont typeface="Arial" panose="020B0604020202020204" pitchFamily="34" charset="0"/>
              <a:buNone/>
            </a:pPr>
            <a:r>
              <a:rPr lang="fr-FR" sz="1100" b="0" i="0" kern="1200" noProof="0" dirty="0">
                <a:solidFill>
                  <a:schemeClr val="tx1"/>
                </a:solidFill>
                <a:effectLst/>
                <a:latin typeface="+mn-lt"/>
                <a:ea typeface="+mn-ea"/>
                <a:cs typeface="+mn-cs"/>
              </a:rPr>
              <a:t>La question qui se pose est </a:t>
            </a:r>
            <a:r>
              <a:rPr lang="fr-FR" sz="1100" b="1" i="0" kern="1200" noProof="0" dirty="0">
                <a:solidFill>
                  <a:schemeClr val="tx1"/>
                </a:solidFill>
                <a:effectLst/>
                <a:latin typeface="+mn-lt"/>
                <a:ea typeface="+mn-ea"/>
                <a:cs typeface="+mn-cs"/>
              </a:rPr>
              <a:t>Qu’est-ce qui vous est arrivé?</a:t>
            </a:r>
          </a:p>
          <a:p>
            <a:pPr marL="0" indent="0">
              <a:buFont typeface="Arial" panose="020B0604020202020204" pitchFamily="34" charset="0"/>
              <a:buNone/>
            </a:pPr>
            <a:endParaRPr lang="fr-FR" sz="1100" b="1"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dirty="0"/>
              <a:t>La complexité structurelle et fonctionnelle augmente au fur et en mesure que l’on monte des parties inférieures simplifiées donc du tronc cérébral au cortex.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1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dirty="0"/>
              <a:t>Comme vous voyez à l’écran, il y a 4 parties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1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dirty="0"/>
              <a:t>La partie supérieure, c’est à dire </a:t>
            </a:r>
            <a:r>
              <a:rPr lang="fr-FR" sz="1100" b="1" dirty="0"/>
              <a:t>le cortex </a:t>
            </a:r>
            <a:r>
              <a:rPr lang="fr-FR" sz="1100" b="0" dirty="0"/>
              <a:t>– c’est lui qui </a:t>
            </a:r>
            <a:r>
              <a:rPr lang="fr-FR" sz="1100" dirty="0"/>
              <a:t>gère les fonctions les plus fondamentalement humaines, comme la parole et le langage, la capacité d’abstraction, la créativité, la capacité de penser au passé et d'envisager l’avenir, </a:t>
            </a:r>
            <a:r>
              <a:rPr lang="fr-FR" sz="1100" b="0" i="0" kern="1200" noProof="0" dirty="0">
                <a:solidFill>
                  <a:schemeClr val="tx1"/>
                </a:solidFill>
                <a:effectLst/>
                <a:latin typeface="+mn-lt"/>
                <a:ea typeface="+mn-ea"/>
                <a:cs typeface="+mn-cs"/>
              </a:rPr>
              <a:t>les valeurs, le temps et l’espoir</a:t>
            </a:r>
          </a:p>
          <a:p>
            <a:pPr marL="0" indent="0">
              <a:buFont typeface="Arial" panose="020B0604020202020204" pitchFamily="34" charset="0"/>
              <a:buNone/>
            </a:pPr>
            <a:endParaRPr lang="fr-FR" sz="1100" b="0" i="0" kern="1200" noProof="0" dirty="0">
              <a:solidFill>
                <a:schemeClr val="tx1"/>
              </a:solidFill>
              <a:effectLst/>
              <a:latin typeface="+mn-lt"/>
              <a:ea typeface="+mn-ea"/>
              <a:cs typeface="+mn-cs"/>
            </a:endParaRPr>
          </a:p>
          <a:p>
            <a:pPr marL="0" indent="0">
              <a:buFont typeface="Arial" panose="020B0604020202020204" pitchFamily="34" charset="0"/>
              <a:buNone/>
            </a:pPr>
            <a:r>
              <a:rPr lang="fr-FR" sz="1100" b="1" i="0" kern="1200" noProof="0" dirty="0">
                <a:solidFill>
                  <a:schemeClr val="tx1"/>
                </a:solidFill>
                <a:effectLst/>
                <a:latin typeface="+mn-lt"/>
                <a:ea typeface="+mn-ea"/>
                <a:cs typeface="+mn-cs"/>
              </a:rPr>
              <a:t>Le cerveau limbique </a:t>
            </a:r>
            <a:r>
              <a:rPr lang="fr-FR" sz="1100" b="0" i="0" kern="1200" noProof="0" dirty="0">
                <a:solidFill>
                  <a:schemeClr val="tx1"/>
                </a:solidFill>
                <a:effectLst/>
                <a:latin typeface="+mn-lt"/>
                <a:ea typeface="+mn-ea"/>
                <a:cs typeface="+mn-cs"/>
              </a:rPr>
              <a:t>– lui se concentre sur les récompenses, la mémoire, les liens affectifs et les émotions</a:t>
            </a:r>
          </a:p>
          <a:p>
            <a:pPr marL="0" indent="0">
              <a:buFont typeface="Arial" panose="020B0604020202020204" pitchFamily="34" charset="0"/>
              <a:buNone/>
            </a:pPr>
            <a:endParaRPr lang="fr-FR" sz="1100" b="1" i="0" kern="1200" noProof="0" dirty="0">
              <a:solidFill>
                <a:schemeClr val="tx1"/>
              </a:solidFill>
              <a:effectLst/>
              <a:latin typeface="+mn-lt"/>
              <a:ea typeface="+mn-ea"/>
              <a:cs typeface="+mn-cs"/>
            </a:endParaRPr>
          </a:p>
          <a:p>
            <a:pPr marL="0" indent="0">
              <a:buFont typeface="Arial" panose="020B0604020202020204" pitchFamily="34" charset="0"/>
              <a:buNone/>
            </a:pPr>
            <a:r>
              <a:rPr lang="fr-FR" sz="1100" b="0" i="0" kern="1200" noProof="0" dirty="0">
                <a:solidFill>
                  <a:schemeClr val="tx1"/>
                </a:solidFill>
                <a:effectLst/>
                <a:latin typeface="+mn-lt"/>
                <a:ea typeface="+mn-ea"/>
                <a:cs typeface="+mn-cs"/>
              </a:rPr>
              <a:t>Tandis que le </a:t>
            </a:r>
            <a:r>
              <a:rPr lang="fr-FR" sz="1100" b="1" i="0" kern="1200" noProof="0" dirty="0">
                <a:solidFill>
                  <a:schemeClr val="tx1"/>
                </a:solidFill>
                <a:effectLst/>
                <a:latin typeface="+mn-lt"/>
                <a:ea typeface="+mn-ea"/>
                <a:cs typeface="+mn-cs"/>
              </a:rPr>
              <a:t>Diencéphale </a:t>
            </a:r>
            <a:r>
              <a:rPr lang="fr-FR" sz="1100" b="0" i="0" kern="1200" noProof="0" dirty="0">
                <a:solidFill>
                  <a:schemeClr val="tx1"/>
                </a:solidFill>
                <a:effectLst/>
                <a:latin typeface="+mn-lt"/>
                <a:ea typeface="+mn-ea"/>
                <a:cs typeface="+mn-cs"/>
              </a:rPr>
              <a:t>–porte sur l’excitation, le sommeil, l’appétit et le mouvement</a:t>
            </a:r>
          </a:p>
          <a:p>
            <a:pPr marL="0" indent="0">
              <a:buFont typeface="Arial" panose="020B0604020202020204" pitchFamily="34" charset="0"/>
              <a:buNone/>
            </a:pPr>
            <a:endParaRPr lang="fr-FR" sz="1100" b="0" i="0" kern="1200" noProof="0" dirty="0">
              <a:solidFill>
                <a:schemeClr val="tx1"/>
              </a:solidFill>
              <a:effectLst/>
              <a:latin typeface="+mn-lt"/>
              <a:ea typeface="+mn-ea"/>
              <a:cs typeface="+mn-cs"/>
            </a:endParaRPr>
          </a:p>
          <a:p>
            <a:pPr marL="0" indent="0">
              <a:buFont typeface="Arial" panose="020B0604020202020204" pitchFamily="34" charset="0"/>
              <a:buNone/>
            </a:pPr>
            <a:r>
              <a:rPr lang="fr-FR" sz="1100" b="0" i="0" kern="1200" noProof="0" dirty="0">
                <a:solidFill>
                  <a:schemeClr val="tx1"/>
                </a:solidFill>
                <a:effectLst/>
                <a:latin typeface="+mn-lt"/>
                <a:ea typeface="+mn-ea"/>
                <a:cs typeface="+mn-cs"/>
              </a:rPr>
              <a:t>Et finalement le </a:t>
            </a:r>
            <a:r>
              <a:rPr lang="fr-FR" sz="1100" b="1" i="0" kern="1200" noProof="0" dirty="0">
                <a:solidFill>
                  <a:schemeClr val="tx1"/>
                </a:solidFill>
                <a:effectLst/>
                <a:latin typeface="+mn-lt"/>
                <a:ea typeface="+mn-ea"/>
                <a:cs typeface="+mn-cs"/>
              </a:rPr>
              <a:t>tronc cérébral </a:t>
            </a:r>
            <a:r>
              <a:rPr lang="fr-FR" sz="1100" b="0" i="0" kern="1200" noProof="0" dirty="0">
                <a:solidFill>
                  <a:schemeClr val="tx1"/>
                </a:solidFill>
                <a:effectLst/>
                <a:latin typeface="+mn-lt"/>
                <a:ea typeface="+mn-ea"/>
                <a:cs typeface="+mn-cs"/>
              </a:rPr>
              <a:t>– qui lui est le centre de la température, la respiration et le rythme cardiaque</a:t>
            </a:r>
          </a:p>
          <a:p>
            <a:pPr marL="0" indent="0">
              <a:buFont typeface="Arial" panose="020B0604020202020204" pitchFamily="34" charset="0"/>
              <a:buNone/>
            </a:pPr>
            <a:endParaRPr lang="fr-FR" sz="11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b="0" i="0" kern="1200" noProof="0" dirty="0">
                <a:solidFill>
                  <a:schemeClr val="tx1"/>
                </a:solidFill>
                <a:effectLst/>
                <a:latin typeface="+mn-lt"/>
                <a:ea typeface="+mn-ea"/>
                <a:cs typeface="+mn-cs"/>
              </a:rPr>
              <a:t>Lorsque le corps entre dans une réaction de </a:t>
            </a:r>
            <a:r>
              <a:rPr lang="fr-FR" sz="1100" b="1" i="0" kern="1200" noProof="0" dirty="0">
                <a:solidFill>
                  <a:schemeClr val="tx1"/>
                </a:solidFill>
                <a:effectLst/>
                <a:latin typeface="+mn-lt"/>
                <a:ea typeface="+mn-ea"/>
                <a:cs typeface="+mn-cs"/>
              </a:rPr>
              <a:t>combat ou de fuite (le </a:t>
            </a:r>
            <a:r>
              <a:rPr lang="fr-FR" sz="1100" b="1" i="0" kern="1200" noProof="0" dirty="0" err="1">
                <a:solidFill>
                  <a:schemeClr val="tx1"/>
                </a:solidFill>
                <a:effectLst/>
                <a:latin typeface="+mn-lt"/>
                <a:ea typeface="+mn-ea"/>
                <a:cs typeface="+mn-cs"/>
              </a:rPr>
              <a:t>fight</a:t>
            </a:r>
            <a:r>
              <a:rPr lang="fr-FR" sz="1100" b="1" i="0" kern="1200" noProof="0" dirty="0">
                <a:solidFill>
                  <a:schemeClr val="tx1"/>
                </a:solidFill>
                <a:effectLst/>
                <a:latin typeface="+mn-lt"/>
                <a:ea typeface="+mn-ea"/>
                <a:cs typeface="+mn-cs"/>
              </a:rPr>
              <a:t> or flight) </a:t>
            </a:r>
            <a:r>
              <a:rPr lang="fr-FR" sz="1100" b="0" i="0" kern="1200" noProof="0" dirty="0">
                <a:solidFill>
                  <a:schemeClr val="tx1"/>
                </a:solidFill>
                <a:effectLst/>
                <a:latin typeface="+mn-lt"/>
                <a:ea typeface="+mn-ea"/>
                <a:cs typeface="+mn-cs"/>
              </a:rPr>
              <a:t>sa réaction est de se concentrer sur ses instincts de base, gérés par le tronc cérébral et axés sur la température, la respiration et les fonctions cardiaques qui sont nécessaire à répondre à la menace (qui est perçue ou réelle) et ignore les autres parties du cerveau.</a:t>
            </a:r>
          </a:p>
          <a:p>
            <a:pPr marL="0" indent="0">
              <a:buFont typeface="Arial" panose="020B0604020202020204" pitchFamily="34" charset="0"/>
              <a:buNone/>
            </a:pPr>
            <a:endParaRPr lang="fr-FR" sz="1100" b="0" i="0" kern="1200" noProof="0" dirty="0">
              <a:solidFill>
                <a:schemeClr val="tx1"/>
              </a:solidFill>
              <a:effectLst/>
              <a:latin typeface="+mn-lt"/>
              <a:ea typeface="+mn-ea"/>
              <a:cs typeface="+mn-cs"/>
            </a:endParaRPr>
          </a:p>
          <a:p>
            <a:pPr marL="0" indent="0">
              <a:buFont typeface="Arial" panose="020B0604020202020204" pitchFamily="34" charset="0"/>
              <a:buNone/>
            </a:pPr>
            <a:r>
              <a:rPr lang="fr-CA" sz="1100" b="0" i="0" kern="1200" noProof="0" dirty="0">
                <a:solidFill>
                  <a:schemeClr val="tx1"/>
                </a:solidFill>
                <a:effectLst/>
                <a:latin typeface="+mn-lt"/>
                <a:ea typeface="+mn-ea"/>
                <a:cs typeface="+mn-cs"/>
              </a:rPr>
              <a:t>J’aimerais préciser ici que le programme actuel porte sur la pleine conscience et sur la manière d’être</a:t>
            </a:r>
            <a:r>
              <a:rPr lang="fr-CA" sz="1100" b="0" i="0" kern="1200" baseline="0" noProof="0" dirty="0">
                <a:solidFill>
                  <a:schemeClr val="tx1"/>
                </a:solidFill>
                <a:effectLst/>
                <a:latin typeface="+mn-lt"/>
                <a:ea typeface="+mn-ea"/>
                <a:cs typeface="+mn-cs"/>
              </a:rPr>
              <a:t> présent et d’accéder au cortex préfrontal.</a:t>
            </a:r>
          </a:p>
          <a:p>
            <a:pPr marL="0" indent="0">
              <a:buFont typeface="Arial" panose="020B0604020202020204" pitchFamily="34" charset="0"/>
              <a:buNone/>
            </a:pPr>
            <a:endParaRPr lang="fr-CA" sz="1100" b="0" i="0" kern="1200" baseline="0" noProof="0" dirty="0">
              <a:solidFill>
                <a:schemeClr val="tx1"/>
              </a:solidFill>
              <a:effectLst/>
              <a:latin typeface="+mn-lt"/>
              <a:ea typeface="+mn-ea"/>
              <a:cs typeface="+mn-cs"/>
            </a:endParaRPr>
          </a:p>
          <a:p>
            <a:pPr marL="0" indent="0">
              <a:buFont typeface="Arial" panose="020B0604020202020204" pitchFamily="34" charset="0"/>
              <a:buNone/>
            </a:pPr>
            <a:r>
              <a:rPr lang="fr-CA" sz="1100" b="0" i="0" kern="1200" baseline="0" noProof="0" dirty="0">
                <a:solidFill>
                  <a:schemeClr val="tx1"/>
                </a:solidFill>
                <a:effectLst/>
                <a:latin typeface="+mn-lt"/>
                <a:ea typeface="+mn-ea"/>
                <a:cs typeface="+mn-cs"/>
              </a:rPr>
              <a:t>Que ce programme n’est </a:t>
            </a:r>
            <a:r>
              <a:rPr lang="fr-CA" sz="1100" b="1" i="0" kern="1200" baseline="0" noProof="0" dirty="0">
                <a:solidFill>
                  <a:schemeClr val="tx1"/>
                </a:solidFill>
                <a:effectLst/>
                <a:latin typeface="+mn-lt"/>
                <a:ea typeface="+mn-ea"/>
                <a:cs typeface="+mn-cs"/>
              </a:rPr>
              <a:t>PAS</a:t>
            </a:r>
            <a:r>
              <a:rPr lang="fr-CA" sz="1100" b="0" i="0" kern="1200" baseline="0" noProof="0" dirty="0">
                <a:solidFill>
                  <a:schemeClr val="tx1"/>
                </a:solidFill>
                <a:effectLst/>
                <a:latin typeface="+mn-lt"/>
                <a:ea typeface="+mn-ea"/>
                <a:cs typeface="+mn-cs"/>
              </a:rPr>
              <a:t> axé sur les traumatismes et la guérison.  Si vous avez besoin d’appui à ce sujet, n’hésitez pas de faire appel à un spécialiste ou à contacter le programme d’aide aux employés</a:t>
            </a:r>
          </a:p>
          <a:p>
            <a:pPr marL="0" indent="0">
              <a:buFont typeface="Arial" panose="020B0604020202020204" pitchFamily="34" charset="0"/>
              <a:buNone/>
            </a:pPr>
            <a:endParaRPr lang="fr-CA" sz="1100" b="0" i="0" kern="1200" baseline="0" noProof="0" dirty="0">
              <a:solidFill>
                <a:schemeClr val="tx1"/>
              </a:solidFill>
              <a:effectLst/>
              <a:latin typeface="+mn-lt"/>
              <a:ea typeface="+mn-ea"/>
              <a:cs typeface="+mn-cs"/>
            </a:endParaRPr>
          </a:p>
          <a:p>
            <a:pPr algn="l"/>
            <a:r>
              <a:rPr lang="en-US" sz="1100" b="0" i="0" u="none" dirty="0" err="1">
                <a:effectLst/>
                <a:latin typeface="Roboto" panose="02000000000000000000" pitchFamily="2" charset="0"/>
              </a:rPr>
              <a:t>J’aimerais</a:t>
            </a:r>
            <a:r>
              <a:rPr lang="en-US" sz="1100" b="0" i="0" u="none" dirty="0">
                <a:effectLst/>
                <a:latin typeface="Roboto" panose="02000000000000000000" pitchFamily="2" charset="0"/>
              </a:rPr>
              <a:t> </a:t>
            </a:r>
            <a:r>
              <a:rPr lang="en-US" sz="1100" b="0" i="0" u="none" dirty="0" err="1">
                <a:effectLst/>
                <a:latin typeface="Roboto" panose="02000000000000000000" pitchFamily="2" charset="0"/>
              </a:rPr>
              <a:t>aussi</a:t>
            </a:r>
            <a:r>
              <a:rPr lang="en-US" sz="1100" b="0" i="0" u="none" dirty="0">
                <a:effectLst/>
                <a:latin typeface="Roboto" panose="02000000000000000000" pitchFamily="2" charset="0"/>
              </a:rPr>
              <a:t> </a:t>
            </a:r>
            <a:r>
              <a:rPr lang="en-US" sz="1100" b="0" i="0" u="none" dirty="0" err="1">
                <a:effectLst/>
                <a:latin typeface="Roboto" panose="02000000000000000000" pitchFamily="2" charset="0"/>
              </a:rPr>
              <a:t>vous</a:t>
            </a:r>
            <a:r>
              <a:rPr lang="en-US" sz="1100" b="0" i="0" u="none" dirty="0">
                <a:effectLst/>
                <a:latin typeface="Roboto" panose="02000000000000000000" pitchFamily="2" charset="0"/>
              </a:rPr>
              <a:t> </a:t>
            </a:r>
            <a:r>
              <a:rPr lang="en-US" sz="1100" b="0" i="0" u="none" dirty="0" err="1">
                <a:effectLst/>
                <a:latin typeface="Roboto" panose="02000000000000000000" pitchFamily="2" charset="0"/>
              </a:rPr>
              <a:t>rappeler</a:t>
            </a:r>
            <a:r>
              <a:rPr lang="en-US" sz="1100" b="0" i="0" u="none" dirty="0">
                <a:effectLst/>
                <a:latin typeface="Roboto" panose="02000000000000000000" pitchFamily="2" charset="0"/>
              </a:rPr>
              <a:t> que les PPT que </a:t>
            </a:r>
            <a:r>
              <a:rPr lang="en-US" sz="1100" b="0" i="0" u="none" dirty="0" err="1">
                <a:effectLst/>
                <a:latin typeface="Roboto" panose="02000000000000000000" pitchFamily="2" charset="0"/>
              </a:rPr>
              <a:t>nosu</a:t>
            </a:r>
            <a:r>
              <a:rPr lang="en-US" sz="1100" b="0" i="0" u="none" dirty="0">
                <a:effectLst/>
                <a:latin typeface="Roboto" panose="02000000000000000000" pitchFamily="2" charset="0"/>
              </a:rPr>
              <a:t> </a:t>
            </a:r>
            <a:r>
              <a:rPr lang="en-US" sz="1100" b="0" i="0" u="none" dirty="0" err="1">
                <a:effectLst/>
                <a:latin typeface="Roboto" panose="02000000000000000000" pitchFamily="2" charset="0"/>
              </a:rPr>
              <a:t>vous</a:t>
            </a:r>
            <a:r>
              <a:rPr lang="en-US" sz="1100" b="0" i="0" u="none" dirty="0">
                <a:effectLst/>
                <a:latin typeface="Roboto" panose="02000000000000000000" pitchFamily="2" charset="0"/>
              </a:rPr>
              <a:t> </a:t>
            </a:r>
            <a:r>
              <a:rPr lang="en-US" sz="1100" b="0" i="0" u="none" dirty="0" err="1">
                <a:effectLst/>
                <a:latin typeface="Roboto" panose="02000000000000000000" pitchFamily="2" charset="0"/>
              </a:rPr>
              <a:t>présentons</a:t>
            </a:r>
            <a:r>
              <a:rPr lang="en-US" sz="1100" b="0" i="0" u="none" dirty="0">
                <a:effectLst/>
                <a:latin typeface="Roboto" panose="02000000000000000000" pitchFamily="2" charset="0"/>
              </a:rPr>
              <a:t> </a:t>
            </a:r>
            <a:r>
              <a:rPr lang="en-US" sz="1100" b="0" i="0" u="none" dirty="0" err="1">
                <a:effectLst/>
                <a:latin typeface="Roboto" panose="02000000000000000000" pitchFamily="2" charset="0"/>
              </a:rPr>
              <a:t>vous</a:t>
            </a:r>
            <a:r>
              <a:rPr lang="en-US" sz="1100" b="0" i="0" u="none" dirty="0">
                <a:effectLst/>
                <a:latin typeface="Roboto" panose="02000000000000000000" pitchFamily="2" charset="0"/>
              </a:rPr>
              <a:t> </a:t>
            </a:r>
            <a:r>
              <a:rPr lang="en-US" sz="1100" b="0" i="0" u="none" dirty="0" err="1">
                <a:effectLst/>
                <a:latin typeface="Roboto" panose="02000000000000000000" pitchFamily="2" charset="0"/>
              </a:rPr>
              <a:t>sont</a:t>
            </a:r>
            <a:r>
              <a:rPr lang="en-US" sz="1100" b="0" i="0" u="none" dirty="0">
                <a:effectLst/>
                <a:latin typeface="Roboto" panose="02000000000000000000" pitchFamily="2" charset="0"/>
              </a:rPr>
              <a:t> </a:t>
            </a:r>
            <a:r>
              <a:rPr lang="en-US" sz="1100" b="0" i="0" u="none" dirty="0" err="1">
                <a:effectLst/>
                <a:latin typeface="Roboto" panose="02000000000000000000" pitchFamily="2" charset="0"/>
              </a:rPr>
              <a:t>partagés</a:t>
            </a:r>
            <a:r>
              <a:rPr lang="en-US" sz="1100" b="0" i="0" u="none" dirty="0">
                <a:effectLst/>
                <a:latin typeface="Roboto" panose="02000000000000000000" pitchFamily="2" charset="0"/>
              </a:rPr>
              <a:t> </a:t>
            </a:r>
            <a:r>
              <a:rPr lang="en-US" sz="1100" b="0" i="0" u="none" dirty="0" err="1">
                <a:effectLst/>
                <a:latin typeface="Roboto" panose="02000000000000000000" pitchFamily="2" charset="0"/>
              </a:rPr>
              <a:t>qu’elles</a:t>
            </a:r>
            <a:r>
              <a:rPr lang="en-US" sz="1100" b="0" i="0" u="none" dirty="0">
                <a:effectLst/>
                <a:latin typeface="Roboto" panose="02000000000000000000" pitchFamily="2" charset="0"/>
              </a:rPr>
              <a:t> </a:t>
            </a:r>
            <a:r>
              <a:rPr lang="en-US" sz="1100" b="0" i="0" u="none" dirty="0" err="1">
                <a:effectLst/>
                <a:latin typeface="Roboto" panose="02000000000000000000" pitchFamily="2" charset="0"/>
              </a:rPr>
              <a:t>contiennent</a:t>
            </a:r>
            <a:r>
              <a:rPr lang="en-US" sz="1100" b="0" i="0" u="none" dirty="0">
                <a:effectLst/>
                <a:latin typeface="Roboto" panose="02000000000000000000" pitchFamily="2" charset="0"/>
              </a:rPr>
              <a:t> </a:t>
            </a:r>
            <a:r>
              <a:rPr lang="en-US" sz="1100" b="0" i="0" u="none" dirty="0" err="1">
                <a:effectLst/>
                <a:latin typeface="Roboto" panose="02000000000000000000" pitchFamily="2" charset="0"/>
              </a:rPr>
              <a:t>dans</a:t>
            </a:r>
            <a:r>
              <a:rPr lang="en-US" sz="1100" b="0" i="0" u="none" dirty="0">
                <a:effectLst/>
                <a:latin typeface="Roboto" panose="02000000000000000000" pitchFamily="2" charset="0"/>
              </a:rPr>
              <a:t> les notes des </a:t>
            </a:r>
            <a:r>
              <a:rPr lang="en-US" sz="1100" b="0" i="0" u="none" dirty="0" err="1">
                <a:effectLst/>
                <a:latin typeface="Roboto" panose="02000000000000000000" pitchFamily="2" charset="0"/>
              </a:rPr>
              <a:t>ressources</a:t>
            </a:r>
            <a:r>
              <a:rPr lang="en-US" sz="1100" b="0" i="0" u="none" dirty="0">
                <a:effectLst/>
                <a:latin typeface="Roboto" panose="02000000000000000000" pitchFamily="2" charset="0"/>
              </a:rPr>
              <a:t> </a:t>
            </a:r>
            <a:r>
              <a:rPr lang="en-US" sz="1100" b="0" i="0" u="none" dirty="0" err="1">
                <a:effectLst/>
                <a:latin typeface="Roboto" panose="02000000000000000000" pitchFamily="2" charset="0"/>
              </a:rPr>
              <a:t>supplémentaires</a:t>
            </a:r>
            <a:r>
              <a:rPr lang="en-US" sz="1100" b="0" i="0" u="none" dirty="0">
                <a:effectLst/>
                <a:latin typeface="Roboto" panose="02000000000000000000" pitchFamily="2" charset="0"/>
              </a:rPr>
              <a:t> </a:t>
            </a:r>
            <a:r>
              <a:rPr lang="en-US" sz="1100" b="0" i="0" u="none" dirty="0" err="1">
                <a:effectLst/>
                <a:latin typeface="Roboto" panose="02000000000000000000" pitchFamily="2" charset="0"/>
              </a:rPr>
              <a:t>comme</a:t>
            </a:r>
            <a:r>
              <a:rPr lang="en-US" sz="1100" b="0" i="0" u="none" dirty="0">
                <a:effectLst/>
                <a:latin typeface="Roboto" panose="02000000000000000000" pitchFamily="2" charset="0"/>
              </a:rPr>
              <a:t> des liens </a:t>
            </a:r>
            <a:r>
              <a:rPr lang="en-US" sz="1100" b="0" i="0" u="none" dirty="0" err="1">
                <a:effectLst/>
                <a:latin typeface="Roboto" panose="02000000000000000000" pitchFamily="2" charset="0"/>
              </a:rPr>
              <a:t>vers</a:t>
            </a:r>
            <a:r>
              <a:rPr lang="en-US" sz="1100" b="0" i="0" u="none" dirty="0">
                <a:effectLst/>
                <a:latin typeface="Roboto" panose="02000000000000000000" pitchFamily="2" charset="0"/>
              </a:rPr>
              <a:t> des lectures </a:t>
            </a:r>
            <a:r>
              <a:rPr lang="en-US" sz="1100" b="0" i="0" u="none" dirty="0" err="1">
                <a:effectLst/>
                <a:latin typeface="Roboto" panose="02000000000000000000" pitchFamily="2" charset="0"/>
              </a:rPr>
              <a:t>ou</a:t>
            </a:r>
            <a:r>
              <a:rPr lang="en-US" sz="1100" b="0" i="0" u="none" dirty="0">
                <a:effectLst/>
                <a:latin typeface="Roboto" panose="02000000000000000000" pitchFamily="2" charset="0"/>
              </a:rPr>
              <a:t> des </a:t>
            </a:r>
            <a:r>
              <a:rPr lang="en-US" sz="1100" b="0" i="0" u="none" dirty="0" err="1">
                <a:effectLst/>
                <a:latin typeface="Roboto" panose="02000000000000000000" pitchFamily="2" charset="0"/>
              </a:rPr>
              <a:t>vidéos</a:t>
            </a:r>
            <a:r>
              <a:rPr lang="en-US" sz="1100" b="0" i="0" u="none" dirty="0">
                <a:effectLst/>
                <a:latin typeface="Roboto" panose="02000000000000000000" pitchFamily="2" charset="0"/>
              </a:rPr>
              <a:t>.</a:t>
            </a:r>
          </a:p>
          <a:p>
            <a:pPr algn="l"/>
            <a:endParaRPr lang="en-US" sz="1100" b="0" i="0" u="none" dirty="0">
              <a:effectLst/>
              <a:latin typeface="Roboto" panose="02000000000000000000" pitchFamily="2" charset="0"/>
            </a:endParaRPr>
          </a:p>
          <a:p>
            <a:pPr marL="0" indent="0">
              <a:buFont typeface="Arial" panose="020B0604020202020204" pitchFamily="34" charset="0"/>
              <a:buNone/>
            </a:pPr>
            <a:endParaRPr lang="fr-CA" sz="1100" b="0" i="0" kern="1200" baseline="0" noProof="0" dirty="0">
              <a:solidFill>
                <a:schemeClr val="tx1"/>
              </a:solidFill>
              <a:effectLst/>
              <a:latin typeface="+mn-lt"/>
              <a:ea typeface="+mn-ea"/>
              <a:cs typeface="+mn-cs"/>
            </a:endParaRPr>
          </a:p>
          <a:p>
            <a:pPr marL="0" indent="0">
              <a:buFont typeface="Arial" panose="020B0604020202020204" pitchFamily="34" charset="0"/>
              <a:buNone/>
            </a:pPr>
            <a:r>
              <a:rPr lang="fr-CA" sz="1100" b="0" i="0" kern="1200" baseline="0" noProof="0" dirty="0">
                <a:solidFill>
                  <a:schemeClr val="tx1"/>
                </a:solidFill>
                <a:effectLst/>
                <a:latin typeface="+mn-lt"/>
                <a:ea typeface="+mn-ea"/>
                <a:cs typeface="+mn-cs"/>
              </a:rPr>
              <a:t>Des références…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i="0" dirty="0"/>
              <a:t>Que vous est-il arrivé? : Comprendre les traumatismes du passé pour reconstruire nos vies -</a:t>
            </a:r>
            <a:r>
              <a:rPr lang="en-US" sz="1100" dirty="0">
                <a:hlinkClick r:id="rId3"/>
              </a:rPr>
              <a:t>https://www.amazon.ca/Que-</a:t>
            </a:r>
            <a:r>
              <a:rPr lang="en-US" sz="1100" dirty="0" err="1">
                <a:hlinkClick r:id="rId3"/>
              </a:rPr>
              <a:t>vous</a:t>
            </a:r>
            <a:r>
              <a:rPr lang="en-US" sz="1100" dirty="0">
                <a:hlinkClick r:id="rId3"/>
              </a:rPr>
              <a:t>-</a:t>
            </a:r>
            <a:r>
              <a:rPr lang="en-US" sz="1100" dirty="0" err="1">
                <a:hlinkClick r:id="rId3"/>
              </a:rPr>
              <a:t>est-arrivé-traumatismes</a:t>
            </a:r>
            <a:r>
              <a:rPr lang="en-US" sz="1100" dirty="0">
                <a:hlinkClick r:id="rId3"/>
              </a:rPr>
              <a:t>/</a:t>
            </a:r>
            <a:r>
              <a:rPr lang="en-US" sz="1100" dirty="0" err="1">
                <a:hlinkClick r:id="rId3"/>
              </a:rPr>
              <a:t>dp</a:t>
            </a:r>
            <a:r>
              <a:rPr lang="en-US" sz="1100" dirty="0">
                <a:hlinkClick r:id="rId3"/>
              </a:rPr>
              <a:t>/2749947375/</a:t>
            </a:r>
            <a:r>
              <a:rPr lang="en-US" sz="1100" dirty="0"/>
              <a:t> </a:t>
            </a:r>
          </a:p>
          <a:p>
            <a:endParaRPr lang="fr-FR" sz="1100" i="0" dirty="0"/>
          </a:p>
          <a:p>
            <a:pPr algn="l"/>
            <a:r>
              <a:rPr lang="fr-FR" sz="1100" b="0" i="0" dirty="0">
                <a:effectLst/>
                <a:latin typeface="Roboto" panose="02000000000000000000" pitchFamily="2" charset="0"/>
              </a:rPr>
              <a:t>Boris </a:t>
            </a:r>
            <a:r>
              <a:rPr lang="fr-FR" sz="1100" b="0" i="0" dirty="0" err="1">
                <a:effectLst/>
                <a:latin typeface="Roboto" panose="02000000000000000000" pitchFamily="2" charset="0"/>
              </a:rPr>
              <a:t>Cyrulnik</a:t>
            </a:r>
            <a:r>
              <a:rPr lang="fr-FR" sz="1100" b="0" i="0" dirty="0">
                <a:effectLst/>
                <a:latin typeface="Roboto" panose="02000000000000000000" pitchFamily="2" charset="0"/>
              </a:rPr>
              <a:t> - La mémoire traumatique - </a:t>
            </a:r>
            <a:r>
              <a:rPr lang="en-US" sz="1100" b="0" i="0" u="sng" dirty="0">
                <a:hlinkClick r:id="rId4"/>
              </a:rPr>
              <a:t>https://www.youtube.com/watch?v=rd13inJYbQk</a:t>
            </a:r>
            <a:endParaRPr lang="en-US" sz="1100" b="0" i="0" u="sng" dirty="0"/>
          </a:p>
          <a:p>
            <a:pPr algn="l"/>
            <a:endParaRPr lang="en-US" sz="1100" b="0" i="0" u="sng" dirty="0">
              <a:effectLst/>
              <a:latin typeface="Roboto" panose="02000000000000000000" pitchFamily="2" charset="0"/>
            </a:endParaRPr>
          </a:p>
          <a:p>
            <a:pPr marL="0" indent="0">
              <a:buFont typeface="Arial" panose="020B0604020202020204" pitchFamily="34" charset="0"/>
              <a:buNone/>
            </a:pPr>
            <a:endParaRPr lang="fr-FR" sz="1100" b="0" i="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1636575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fr-FR" sz="1200" dirty="0">
                <a:highlight>
                  <a:srgbClr val="FFFF00"/>
                </a:highlight>
              </a:rPr>
              <a:t>Mélanie</a:t>
            </a:r>
          </a:p>
          <a:p>
            <a:endParaRPr lang="fr-FR" dirty="0"/>
          </a:p>
          <a:p>
            <a:r>
              <a:rPr lang="fr-FR" dirty="0"/>
              <a:t>Dans cette animation, nous allons explorer ce qui se passe dans le cerveau.</a:t>
            </a:r>
          </a:p>
          <a:p>
            <a:r>
              <a:rPr lang="fr-FR" dirty="0"/>
              <a:t>(cliquez) - Vous avez cette image, représentant un individu</a:t>
            </a:r>
          </a:p>
          <a:p>
            <a:r>
              <a:rPr lang="fr-FR" dirty="0"/>
              <a:t>(cliquez) - En gris, on a la représentation du cerveau</a:t>
            </a:r>
          </a:p>
          <a:p>
            <a:r>
              <a:rPr lang="fr-FR" dirty="0"/>
              <a:t>(cliquez) - Comme mentionné dans la diapositive précédente, les différentes fonctions du cerveau, entre autres, sont la prise de décision, les émotions, le langage, etc.</a:t>
            </a:r>
          </a:p>
          <a:p>
            <a:r>
              <a:rPr lang="fr-FR" dirty="0"/>
              <a:t>(cliquez) - et en orange nous avons l'amygdale</a:t>
            </a:r>
          </a:p>
          <a:p>
            <a:r>
              <a:rPr lang="fr-FR" dirty="0"/>
              <a:t>(cliquez) - Ce qui s'est passé avec le temps, c'est que nous avons transformé les dangers naturels en stimulants quotidiens</a:t>
            </a:r>
          </a:p>
          <a:p>
            <a:r>
              <a:rPr lang="fr-FR" dirty="0"/>
              <a:t>(cliquez) - et avec toutes les interruptions liées au travail, les questions liées à la famille, les rappels par e-mail, les médias sociaux, etc., tous créent une stimulation excessive de l'amygdale</a:t>
            </a:r>
          </a:p>
          <a:p>
            <a:r>
              <a:rPr lang="fr-FR" dirty="0"/>
              <a:t>Il existe des études qui prouvent que l'amygdale grossit et que la matière grise rétrécit.</a:t>
            </a:r>
          </a:p>
          <a:p>
            <a:r>
              <a:rPr lang="fr-FR" dirty="0"/>
              <a:t>(cliquez) – que se passe-t-il avec la pratique de la pleine conscience</a:t>
            </a:r>
          </a:p>
          <a:p>
            <a:r>
              <a:rPr lang="fr-FR" dirty="0"/>
              <a:t>(cliquez) – est que nous pouvons inverser ces effets et faire rétrécir l'amygdale et faire grossir la matière grise</a:t>
            </a:r>
          </a:p>
          <a:p>
            <a:r>
              <a:rPr lang="fr-FR" dirty="0"/>
              <a:t>Semblable aux muscles de notre corps, avec une pratique de la pleine conscience, nous pouvons renforcer notre cerveau</a:t>
            </a:r>
          </a:p>
          <a:p>
            <a:endParaRPr lang="fr-FR" dirty="0"/>
          </a:p>
          <a:p>
            <a:r>
              <a:rPr lang="fr-FR" dirty="0"/>
              <a:t>(jouer la vidéo : </a:t>
            </a:r>
            <a:r>
              <a:rPr lang="en-CA" sz="1200" dirty="0">
                <a:latin typeface="Times New Roman" panose="02020603050405020304" pitchFamily="18" charset="0"/>
                <a:ea typeface="Calibri" panose="020F0502020204030204" pitchFamily="34" charset="0"/>
              </a:rPr>
              <a:t>https://www.youtube.com/watch?v=qM56FRfZrl8</a:t>
            </a:r>
            <a:r>
              <a:rPr lang="fr-FR" dirty="0"/>
              <a:t>)</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baseline="0" dirty="0" err="1">
                <a:latin typeface="Times New Roman" panose="02020603050405020304" pitchFamily="18" charset="0"/>
              </a:rPr>
              <a:t>Plasticité</a:t>
            </a:r>
            <a:r>
              <a:rPr lang="en-CA" sz="1200" b="0" i="0" baseline="0" dirty="0">
                <a:latin typeface="Times New Roman" panose="02020603050405020304" pitchFamily="18" charset="0"/>
              </a:rPr>
              <a:t> cerebral - </a:t>
            </a:r>
            <a:r>
              <a:rPr lang="en-CA" sz="1200" u="sng" dirty="0">
                <a:solidFill>
                  <a:srgbClr val="0000FF"/>
                </a:solidFill>
                <a:latin typeface="Times New Roman" panose="02020603050405020304" pitchFamily="18" charset="0"/>
                <a:ea typeface="Calibri" panose="020F0502020204030204" pitchFamily="34" charset="0"/>
                <a:hlinkClick r:id="rId3"/>
              </a:rPr>
              <a:t>https://www.youtube.com/watch?v=7x4am1tC7oo</a:t>
            </a:r>
            <a:endParaRPr lang="en-US" b="0" i="0" baseline="0" dirty="0"/>
          </a:p>
          <a:p>
            <a:endParaRPr lang="fr-FR" dirty="0"/>
          </a:p>
          <a:p>
            <a:endParaRPr lang="fr-FR" dirty="0"/>
          </a:p>
          <a:p>
            <a:r>
              <a:rPr lang="en-CA" dirty="0"/>
              <a:t>Des </a:t>
            </a:r>
            <a:r>
              <a:rPr lang="en-CA" dirty="0" err="1"/>
              <a:t>ressourcess</a:t>
            </a:r>
            <a:r>
              <a:rPr lang="en-CA" dirty="0"/>
              <a:t>…</a:t>
            </a:r>
          </a:p>
          <a:p>
            <a:pPr marL="171450" indent="-171450">
              <a:buFont typeface="Arial" panose="020B0604020202020204" pitchFamily="34" charset="0"/>
              <a:buChar char="•"/>
            </a:pPr>
            <a:r>
              <a:rPr lang="en-CA" dirty="0"/>
              <a:t>https://gcconnex.gc.ca/blog/view/93957388/neuroplasticity-your-survival-superpower-neuroplasticite-votre-superpuissance-de-survie?language=fr</a:t>
            </a:r>
          </a:p>
          <a:p>
            <a:pPr marL="171450" indent="-171450">
              <a:buFont typeface="Arial" panose="020B0604020202020204" pitchFamily="34" charset="0"/>
              <a:buChar char="•"/>
            </a:pPr>
            <a:r>
              <a:rPr lang="en-CA" sz="1200" dirty="0" err="1">
                <a:effectLst/>
                <a:latin typeface="Times New Roman" panose="02020603050405020304" pitchFamily="18" charset="0"/>
                <a:ea typeface="Calibri" panose="020F0502020204030204" pitchFamily="34" charset="0"/>
              </a:rPr>
              <a:t>Visionnez</a:t>
            </a:r>
            <a:r>
              <a:rPr lang="en-CA" sz="1200" dirty="0">
                <a:effectLst/>
                <a:latin typeface="Times New Roman" panose="02020603050405020304" pitchFamily="18" charset="0"/>
                <a:ea typeface="Calibri" panose="020F0502020204030204" pitchFamily="34" charset="0"/>
              </a:rPr>
              <a:t> </a:t>
            </a:r>
            <a:r>
              <a:rPr lang="en-CA" sz="1200" dirty="0" err="1">
                <a:effectLst/>
                <a:latin typeface="Times New Roman" panose="02020603050405020304" pitchFamily="18" charset="0"/>
                <a:ea typeface="Calibri" panose="020F0502020204030204" pitchFamily="34" charset="0"/>
              </a:rPr>
              <a:t>cette</a:t>
            </a:r>
            <a:r>
              <a:rPr lang="en-CA" sz="1200" dirty="0">
                <a:effectLst/>
                <a:latin typeface="Times New Roman" panose="02020603050405020304" pitchFamily="18" charset="0"/>
                <a:ea typeface="Calibri" panose="020F0502020204030204" pitchFamily="34" charset="0"/>
              </a:rPr>
              <a:t> </a:t>
            </a:r>
            <a:r>
              <a:rPr lang="en-CA" sz="1200" dirty="0" err="1">
                <a:effectLst/>
                <a:latin typeface="Times New Roman" panose="02020603050405020304" pitchFamily="18" charset="0"/>
                <a:ea typeface="Calibri" panose="020F0502020204030204" pitchFamily="34" charset="0"/>
              </a:rPr>
              <a:t>vidéo</a:t>
            </a:r>
            <a:r>
              <a:rPr lang="en-CA" sz="1200" dirty="0">
                <a:effectLst/>
                <a:latin typeface="Times New Roman" panose="02020603050405020304" pitchFamily="18" charset="0"/>
                <a:ea typeface="Calibri" panose="020F0502020204030204" pitchFamily="34" charset="0"/>
              </a:rPr>
              <a:t> à la </a:t>
            </a:r>
            <a:r>
              <a:rPr lang="en-CA" sz="1200" dirty="0" err="1">
                <a:effectLst/>
                <a:latin typeface="Times New Roman" panose="02020603050405020304" pitchFamily="18" charset="0"/>
                <a:ea typeface="Calibri" panose="020F0502020204030204" pitchFamily="34" charset="0"/>
              </a:rPr>
              <a:t>maison</a:t>
            </a:r>
            <a:r>
              <a:rPr lang="en-CA" sz="1200" dirty="0">
                <a:effectLst/>
                <a:latin typeface="Times New Roman" panose="02020603050405020304" pitchFamily="18" charset="0"/>
                <a:ea typeface="Calibri" panose="020F0502020204030204" pitchFamily="34" charset="0"/>
              </a:rPr>
              <a:t> (</a:t>
            </a:r>
            <a:r>
              <a:rPr lang="en-CA" sz="1200" dirty="0">
                <a:latin typeface="Times New Roman" panose="02020603050405020304" pitchFamily="18" charset="0"/>
                <a:ea typeface="Calibri" panose="020F0502020204030204" pitchFamily="34" charset="0"/>
              </a:rPr>
              <a:t>15</a:t>
            </a:r>
            <a:r>
              <a:rPr lang="en-CA" sz="1200" dirty="0">
                <a:effectLst/>
                <a:latin typeface="Times New Roman" panose="02020603050405020304" pitchFamily="18" charset="0"/>
                <a:ea typeface="Calibri" panose="020F0502020204030204" pitchFamily="34" charset="0"/>
              </a:rPr>
              <a:t> mins): </a:t>
            </a:r>
            <a:r>
              <a:rPr lang="en-CA" sz="1200" u="sng" dirty="0">
                <a:solidFill>
                  <a:srgbClr val="0000FF"/>
                </a:solidFill>
                <a:latin typeface="Times New Roman" panose="02020603050405020304" pitchFamily="18" charset="0"/>
                <a:ea typeface="Calibri" panose="020F0502020204030204" pitchFamily="34" charset="0"/>
                <a:hlinkClick r:id="rId3"/>
              </a:rPr>
              <a:t>https://www.youtube.com/watch?v=7x4am1tC7oo</a:t>
            </a:r>
            <a:endParaRPr lang="en-CA" sz="1200" u="sng" dirty="0">
              <a:solidFill>
                <a:srgbClr val="0000FF"/>
              </a:solidFill>
              <a:latin typeface="Times New Roman" panose="02020603050405020304" pitchFamily="18" charset="0"/>
              <a:ea typeface="Calibri" panose="020F0502020204030204" pitchFamily="34" charset="0"/>
            </a:endParaRPr>
          </a:p>
          <a:p>
            <a:pPr marL="171450" indent="-171450">
              <a:buFont typeface="Arial" panose="020B0604020202020204" pitchFamily="34" charset="0"/>
              <a:buChar char="•"/>
            </a:pPr>
            <a:r>
              <a:rPr lang="en-CA" sz="1200" dirty="0" err="1">
                <a:latin typeface="Times New Roman" panose="02020603050405020304" pitchFamily="18" charset="0"/>
                <a:ea typeface="Calibri" panose="020F0502020204030204" pitchFamily="34" charset="0"/>
              </a:rPr>
              <a:t>ou</a:t>
            </a:r>
            <a:r>
              <a:rPr lang="en-CA" sz="1200" dirty="0">
                <a:latin typeface="Times New Roman" panose="02020603050405020304" pitchFamily="18" charset="0"/>
                <a:ea typeface="Calibri" panose="020F0502020204030204" pitchFamily="34" charset="0"/>
              </a:rPr>
              <a:t> </a:t>
            </a:r>
            <a:r>
              <a:rPr lang="en-CA" sz="1200" dirty="0" err="1">
                <a:latin typeface="Times New Roman" panose="02020603050405020304" pitchFamily="18" charset="0"/>
                <a:ea typeface="Calibri" panose="020F0502020204030204" pitchFamily="34" charset="0"/>
              </a:rPr>
              <a:t>cette</a:t>
            </a:r>
            <a:r>
              <a:rPr lang="en-CA" sz="1200" dirty="0">
                <a:latin typeface="Times New Roman" panose="02020603050405020304" pitchFamily="18" charset="0"/>
                <a:ea typeface="Calibri" panose="020F0502020204030204" pitchFamily="34" charset="0"/>
              </a:rPr>
              <a:t> </a:t>
            </a:r>
            <a:r>
              <a:rPr lang="en-CA" sz="1200" dirty="0" err="1">
                <a:latin typeface="Times New Roman" panose="02020603050405020304" pitchFamily="18" charset="0"/>
                <a:ea typeface="Calibri" panose="020F0502020204030204" pitchFamily="34" charset="0"/>
              </a:rPr>
              <a:t>vidéo</a:t>
            </a:r>
            <a:r>
              <a:rPr lang="en-CA" sz="1200" dirty="0">
                <a:latin typeface="Times New Roman" panose="02020603050405020304" pitchFamily="18" charset="0"/>
                <a:ea typeface="Calibri" panose="020F0502020204030204" pitchFamily="34" charset="0"/>
              </a:rPr>
              <a:t> (2 mins) : </a:t>
            </a:r>
            <a:r>
              <a:rPr lang="en-CA" sz="1200" dirty="0">
                <a:latin typeface="Times New Roman" panose="02020603050405020304" pitchFamily="18" charset="0"/>
                <a:ea typeface="Calibri" panose="020F0502020204030204" pitchFamily="34" charset="0"/>
                <a:hlinkClick r:id="rId4"/>
              </a:rPr>
              <a:t>https://www.youtube.com/watch?v=PDFWBMOF5yo</a:t>
            </a:r>
            <a:r>
              <a:rPr lang="en-CA" sz="1200" dirty="0">
                <a:latin typeface="Times New Roman" panose="02020603050405020304" pitchFamily="18" charset="0"/>
                <a:ea typeface="Calibri" panose="020F0502020204030204" pitchFamily="34" charset="0"/>
              </a:rPr>
              <a:t> </a:t>
            </a:r>
          </a:p>
          <a:p>
            <a:pPr marL="171450" indent="-171450">
              <a:buFont typeface="Arial" panose="020B0604020202020204" pitchFamily="34" charset="0"/>
              <a:buChar char="•"/>
            </a:pPr>
            <a:r>
              <a:rPr lang="en-CA" sz="1200" dirty="0">
                <a:latin typeface="Times New Roman" panose="02020603050405020304" pitchFamily="18" charset="0"/>
                <a:ea typeface="Calibri" panose="020F0502020204030204" pitchFamily="34" charset="0"/>
              </a:rPr>
              <a:t>https://fr.wikipedia.org/wiki/Amygdale_(cerveau)</a:t>
            </a:r>
          </a:p>
          <a:p>
            <a:pPr marL="171450" indent="-171450">
              <a:buFont typeface="Arial" panose="020B0604020202020204" pitchFamily="34" charset="0"/>
              <a:buChar char="•"/>
            </a:pPr>
            <a:r>
              <a:rPr lang="en-CA" sz="1200" dirty="0">
                <a:latin typeface="Times New Roman" panose="02020603050405020304" pitchFamily="18" charset="0"/>
                <a:ea typeface="Calibri" panose="020F0502020204030204" pitchFamily="34" charset="0"/>
              </a:rPr>
              <a:t>https://fr.wikipedia.org/wiki/Syst%C3%A8me_limbique</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142403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highlight>
                  <a:srgbClr val="FFFF00"/>
                </a:highlight>
              </a:rPr>
              <a:t>Mélanie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highlight>
                  <a:srgbClr val="FFFF00"/>
                </a:highlight>
              </a:rPr>
              <a:t>Ici le lien : </a:t>
            </a:r>
            <a:r>
              <a:rPr lang="en-US" dirty="0">
                <a:highlight>
                  <a:srgbClr val="FFFF00"/>
                </a:highlight>
                <a:hlinkClick r:id="rId3" tooltip="https://www.youtube.com/watch?v=qm56frfzrl8"/>
              </a:rPr>
              <a:t>https://www.youtube.com/watch?v=qM56FRfZrl8</a:t>
            </a:r>
            <a:endParaRPr lang="fr-FR" sz="1200" dirty="0">
              <a:highlight>
                <a:srgbClr val="FFFF00"/>
              </a:highlight>
            </a:endParaRPr>
          </a:p>
          <a:p>
            <a:r>
              <a:rPr lang="en-US" dirty="0"/>
              <a:t>(check the cog icon shows “French” for the audio track)</a:t>
            </a:r>
          </a:p>
        </p:txBody>
      </p:sp>
      <p:sp>
        <p:nvSpPr>
          <p:cNvPr id="4" name="Slide Number Placeholder 3"/>
          <p:cNvSpPr>
            <a:spLocks noGrp="1"/>
          </p:cNvSpPr>
          <p:nvPr>
            <p:ph type="sldNum" sz="quarter" idx="5"/>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31253669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3EC39F1-8226-1EB5-C368-51087B5599F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83044" y="1315144"/>
            <a:ext cx="6777912" cy="12230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99DFDEA-315D-6134-EC59-36DA2C92E299}"/>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DCBE1FE-01B5-B759-6458-64DDA4D0BF27}"/>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9" name="Subtitle 2">
            <a:extLst>
              <a:ext uri="{FF2B5EF4-FFF2-40B4-BE49-F238E27FC236}">
                <a16:creationId xmlns:a16="http://schemas.microsoft.com/office/drawing/2014/main" id="{3437AF88-11E0-E29F-0C09-98CADB8A2E1E}"/>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0" name="Footer Placeholder 4">
            <a:extLst>
              <a:ext uri="{FF2B5EF4-FFF2-40B4-BE49-F238E27FC236}">
                <a16:creationId xmlns:a16="http://schemas.microsoft.com/office/drawing/2014/main" id="{13356FCE-15C8-D958-7FBD-A9DE7310AEB8}"/>
              </a:ext>
            </a:extLst>
          </p:cNvPr>
          <p:cNvSpPr>
            <a:spLocks noGrp="1"/>
          </p:cNvSpPr>
          <p:nvPr>
            <p:ph type="ftr" sz="quarter" idx="11"/>
          </p:nvPr>
        </p:nvSpPr>
        <p:spPr>
          <a:xfrm>
            <a:off x="3124200" y="6356350"/>
            <a:ext cx="2895600" cy="365125"/>
          </a:xfrm>
        </p:spPr>
        <p:txBody>
          <a:bodyPr/>
          <a:lstStyle/>
          <a:p>
            <a:endParaRPr lang="en-CA"/>
          </a:p>
        </p:txBody>
      </p:sp>
      <p:pic>
        <p:nvPicPr>
          <p:cNvPr id="12" name="Picture 6" descr="govt-of-canada-logo – IISD Experimental Lakes Area">
            <a:extLst>
              <a:ext uri="{FF2B5EF4-FFF2-40B4-BE49-F238E27FC236}">
                <a16:creationId xmlns:a16="http://schemas.microsoft.com/office/drawing/2014/main" id="{AE3D670D-362E-EAFD-84E9-4D930C40141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Federal - Data and Statistics: Canada - Research Guides at University ...">
            <a:extLst>
              <a:ext uri="{FF2B5EF4-FFF2-40B4-BE49-F238E27FC236}">
                <a16:creationId xmlns:a16="http://schemas.microsoft.com/office/drawing/2014/main" id="{FF7EE02D-F221-860B-BEA3-FCE88946157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4" name="Date Placeholder 3">
            <a:extLst>
              <a:ext uri="{FF2B5EF4-FFF2-40B4-BE49-F238E27FC236}">
                <a16:creationId xmlns:a16="http://schemas.microsoft.com/office/drawing/2014/main" id="{E3849F87-B894-E0C7-DC83-0738BB73E84F}"/>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2025-10-10</a:t>
            </a:fld>
            <a:endParaRPr lang="en-CA"/>
          </a:p>
        </p:txBody>
      </p:sp>
      <p:sp>
        <p:nvSpPr>
          <p:cNvPr id="15" name="Rectangle 14">
            <a:extLst>
              <a:ext uri="{FF2B5EF4-FFF2-40B4-BE49-F238E27FC236}">
                <a16:creationId xmlns:a16="http://schemas.microsoft.com/office/drawing/2014/main" id="{A030DBC6-41D9-A2DA-2234-79B31385035A}"/>
              </a:ext>
            </a:extLst>
          </p:cNvPr>
          <p:cNvSpPr/>
          <p:nvPr userDrawn="1"/>
        </p:nvSpPr>
        <p:spPr>
          <a:xfrm>
            <a:off x="35024" y="616530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76D40F8-81D3-876B-04CD-A6300F712C17}"/>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8243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2025-10-10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7818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2025-10-10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056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132310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3452454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701898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385077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2025-10-10</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53109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2025-10-10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584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2025-10-10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8724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2025-10-10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5188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2025-10-10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969958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2025-10-10</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43715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2025-10-10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4324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2025-10-10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87178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2025-10-10</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25083544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ethiqueparlecoeur.com/2017/09/06/leadership-de-pleine-conscience-strategie-efficace-gestionnaire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hyperlink" Target="https://www.mindful.org/7-qualities-mindfulness-trained-body-sca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thiqueparlecoeur.com/2017/09/06/leadership-de-pleine-conscience-strategie-efficace-gestionnair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7.jpe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slideLayout" Target="../slideLayouts/slideLayout2.xml"/><Relationship Id="rId7" Type="http://schemas.openxmlformats.org/officeDocument/2006/relationships/image" Target="../media/image40.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6.png"/><Relationship Id="rId5" Type="http://schemas.openxmlformats.org/officeDocument/2006/relationships/image" Target="../media/image11.jpg"/><Relationship Id="rId10" Type="http://schemas.openxmlformats.org/officeDocument/2006/relationships/image" Target="../media/image39.png"/><Relationship Id="rId4" Type="http://schemas.openxmlformats.org/officeDocument/2006/relationships/notesSlide" Target="../notesSlides/notesSlide17.xml"/><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notesSlide" Target="../notesSlides/notesSlide4.xml"/><Relationship Id="rId7" Type="http://schemas.openxmlformats.org/officeDocument/2006/relationships/image" Target="../media/image13.emf"/><Relationship Id="rId12"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jpg"/><Relationship Id="rId10" Type="http://schemas.microsoft.com/office/2007/relationships/hdphoto" Target="../media/hdphoto1.wdp"/><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pixabay.com/es/informaci%C3%B3n-lapis-escuela-estudio-2866132/" TargetMode="Externa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youtube.com/watch?v=rd13inJYbQk" TargetMode="External"/><Relationship Id="rId4" Type="http://schemas.openxmlformats.org/officeDocument/2006/relationships/hyperlink" Target="https://www.amazon.ca/Que-vous-est-arriv&#233;-traumatismes/dp/2749947375/"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hyperlink" Target="https://www.youtube.com/watch?v=qM56FRfZrl8" TargetMode="External"/><Relationship Id="rId5" Type="http://schemas.openxmlformats.org/officeDocument/2006/relationships/image" Target="../media/image25.png"/><Relationship Id="rId10" Type="http://schemas.openxmlformats.org/officeDocument/2006/relationships/hyperlink" Target="https://www.youtube.com/watch?v=7x4am1tC7oo" TargetMode="External"/><Relationship Id="rId4" Type="http://schemas.openxmlformats.org/officeDocument/2006/relationships/image" Target="../media/image24.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qM56FRfZrl8?feature=oembed" TargetMode="Externa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l n'est jamais trop tard - Inspirations pour réussir sa v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88640"/>
            <a:ext cx="5143500" cy="629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73745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bstacle est le chemin (les leçons du stoïcisme) | Vecteur de Croiss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04664"/>
            <a:ext cx="8856984" cy="497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804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Pourquoi la pleine conscience est si importante ?</a:t>
            </a:r>
            <a:endParaRPr lang="fr-CA" dirty="0"/>
          </a:p>
        </p:txBody>
      </p:sp>
      <p:sp>
        <p:nvSpPr>
          <p:cNvPr id="3" name="Content Placeholder 2"/>
          <p:cNvSpPr>
            <a:spLocks noGrp="1"/>
          </p:cNvSpPr>
          <p:nvPr>
            <p:ph idx="1"/>
          </p:nvPr>
        </p:nvSpPr>
        <p:spPr/>
        <p:txBody>
          <a:bodyPr>
            <a:normAutofit fontScale="85000" lnSpcReduction="20000"/>
          </a:bodyPr>
          <a:lstStyle/>
          <a:p>
            <a:pPr>
              <a:lnSpc>
                <a:spcPct val="150000"/>
              </a:lnSpc>
            </a:pPr>
            <a:r>
              <a:rPr lang="fr-CA" dirty="0"/>
              <a:t>Résilience</a:t>
            </a:r>
          </a:p>
          <a:p>
            <a:pPr>
              <a:lnSpc>
                <a:spcPct val="150000"/>
              </a:lnSpc>
            </a:pPr>
            <a:r>
              <a:rPr lang="fr-CA" dirty="0"/>
              <a:t>Concentration et clarté</a:t>
            </a:r>
          </a:p>
          <a:p>
            <a:pPr>
              <a:lnSpc>
                <a:spcPct val="150000"/>
              </a:lnSpc>
            </a:pPr>
            <a:r>
              <a:rPr lang="fr-CA" dirty="0"/>
              <a:t>Harmonie</a:t>
            </a:r>
          </a:p>
          <a:p>
            <a:pPr>
              <a:lnSpc>
                <a:spcPct val="150000"/>
              </a:lnSpc>
            </a:pPr>
            <a:r>
              <a:rPr lang="fr-CA" dirty="0"/>
              <a:t>Moins d’absentéisme</a:t>
            </a:r>
          </a:p>
          <a:p>
            <a:pPr>
              <a:lnSpc>
                <a:spcPct val="150000"/>
              </a:lnSpc>
            </a:pPr>
            <a:r>
              <a:rPr lang="fr-CA" dirty="0"/>
              <a:t>Satisfaction et bien-être</a:t>
            </a:r>
          </a:p>
          <a:p>
            <a:pPr>
              <a:lnSpc>
                <a:spcPct val="150000"/>
              </a:lnSpc>
            </a:pPr>
            <a:r>
              <a:rPr lang="fr-CA" dirty="0"/>
              <a:t>Réduction du stress</a:t>
            </a:r>
          </a:p>
          <a:p>
            <a:pPr>
              <a:lnSpc>
                <a:spcPct val="150000"/>
              </a:lnSpc>
            </a:pPr>
            <a:r>
              <a:rPr lang="fr-CA" dirty="0"/>
              <a:t>Créativité</a:t>
            </a:r>
          </a:p>
        </p:txBody>
      </p:sp>
      <p:pic>
        <p:nvPicPr>
          <p:cNvPr id="5" name="Picture 11" descr="C:\Users\Alejandro.Gonzalez\AppData\Local\Microsoft\Windows\Temporary Internet Files\Content.IE5\DT8C0HKT\drawingpad18-300x176[1].jpg"/>
          <p:cNvPicPr>
            <a:picLocks noChangeAspect="1" noChangeArrowheads="1"/>
          </p:cNvPicPr>
          <p:nvPr/>
        </p:nvPicPr>
        <p:blipFill>
          <a:blip r:embed="rId3"/>
          <a:srcRect/>
          <a:stretch>
            <a:fillRect/>
          </a:stretch>
        </p:blipFill>
        <p:spPr bwMode="auto">
          <a:xfrm>
            <a:off x="4983672" y="2060848"/>
            <a:ext cx="4541414" cy="2664296"/>
          </a:xfrm>
          <a:prstGeom prst="rect">
            <a:avLst/>
          </a:prstGeom>
          <a:noFill/>
        </p:spPr>
      </p:pic>
      <p:sp>
        <p:nvSpPr>
          <p:cNvPr id="4" name="Rectangle 3"/>
          <p:cNvSpPr/>
          <p:nvPr/>
        </p:nvSpPr>
        <p:spPr>
          <a:xfrm>
            <a:off x="642550" y="6177920"/>
            <a:ext cx="7858900" cy="261610"/>
          </a:xfrm>
          <a:prstGeom prst="rect">
            <a:avLst/>
          </a:prstGeom>
        </p:spPr>
        <p:txBody>
          <a:bodyPr wrap="square">
            <a:spAutoFit/>
          </a:bodyPr>
          <a:lstStyle/>
          <a:p>
            <a:r>
              <a:rPr lang="en-CA" sz="1100" dirty="0">
                <a:solidFill>
                  <a:srgbClr val="00B0F0"/>
                </a:solidFill>
                <a:hlinkClick r:id="rId4"/>
              </a:rPr>
              <a:t>https://ethiqueparlecoeur.com/2017/09/06/leadership-de-pleine-conscience-strategie-efficace-gestionnaires/</a:t>
            </a:r>
            <a:endParaRPr lang="en-CA" sz="1100" dirty="0">
              <a:solidFill>
                <a:srgbClr val="00B0F0"/>
              </a:solidFill>
            </a:endParaRPr>
          </a:p>
        </p:txBody>
      </p:sp>
    </p:spTree>
    <p:extLst>
      <p:ext uri="{BB962C8B-B14F-4D97-AF65-F5344CB8AC3E}">
        <p14:creationId xmlns:p14="http://schemas.microsoft.com/office/powerpoint/2010/main" val="80672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txBox="1">
            <a:spLocks noGrp="1"/>
          </p:cNvSpPr>
          <p:nvPr>
            <p:ph type="body" idx="1"/>
          </p:nvPr>
        </p:nvSpPr>
        <p:spPr>
          <a:xfrm>
            <a:off x="589128" y="2011657"/>
            <a:ext cx="4679506" cy="2592300"/>
          </a:xfrm>
          <a:prstGeom prst="rect">
            <a:avLst/>
          </a:prstGeom>
          <a:noFill/>
          <a:ln>
            <a:noFill/>
          </a:ln>
        </p:spPr>
        <p:txBody>
          <a:bodyPr spcFirstLastPara="1" wrap="square" lIns="91425" tIns="45700" rIns="91425" bIns="45700" anchor="t" anchorCtr="0">
            <a:normAutofit/>
          </a:bodyPr>
          <a:lstStyle/>
          <a:p>
            <a:pPr marL="342900" lvl="0" indent="-279400" algn="l" rtl="0">
              <a:lnSpc>
                <a:spcPct val="100000"/>
              </a:lnSpc>
              <a:spcBef>
                <a:spcPts val="200"/>
              </a:spcBef>
              <a:spcAft>
                <a:spcPts val="0"/>
              </a:spcAft>
              <a:buClr>
                <a:schemeClr val="dk1"/>
              </a:buClr>
              <a:buSzPts val="2200"/>
              <a:buChar char="•"/>
            </a:pPr>
            <a:r>
              <a:rPr lang="en-CA" sz="2200" dirty="0" err="1"/>
              <a:t>Bâtit</a:t>
            </a:r>
            <a:r>
              <a:rPr lang="en-CA" sz="2200" dirty="0"/>
              <a:t> la </a:t>
            </a:r>
            <a:r>
              <a:rPr lang="en-CA" sz="2200" dirty="0" err="1"/>
              <a:t>résilience</a:t>
            </a:r>
            <a:r>
              <a:rPr lang="en-CA" sz="2200" dirty="0"/>
              <a:t> </a:t>
            </a:r>
          </a:p>
          <a:p>
            <a:pPr marL="342900" lvl="0" indent="-279400" algn="l" rtl="0">
              <a:lnSpc>
                <a:spcPct val="100000"/>
              </a:lnSpc>
              <a:spcBef>
                <a:spcPts val="200"/>
              </a:spcBef>
              <a:spcAft>
                <a:spcPts val="0"/>
              </a:spcAft>
              <a:buClr>
                <a:schemeClr val="dk1"/>
              </a:buClr>
              <a:buSzPts val="2200"/>
              <a:buChar char="•"/>
            </a:pPr>
            <a:r>
              <a:rPr lang="en-CA" sz="2200" dirty="0" err="1"/>
              <a:t>Augmente</a:t>
            </a:r>
            <a:r>
              <a:rPr lang="en-CA" sz="2200" dirty="0"/>
              <a:t> </a:t>
            </a:r>
            <a:r>
              <a:rPr lang="en-CA" sz="2200" dirty="0" err="1"/>
              <a:t>l’intelligence</a:t>
            </a:r>
            <a:r>
              <a:rPr lang="en-CA" sz="2200" dirty="0"/>
              <a:t> </a:t>
            </a:r>
            <a:r>
              <a:rPr lang="en-CA" sz="2200" dirty="0" err="1"/>
              <a:t>émotionnelle</a:t>
            </a:r>
            <a:endParaRPr lang="en-CA" sz="2200" dirty="0"/>
          </a:p>
          <a:p>
            <a:pPr marL="342900" lvl="0" indent="-279400" algn="l" rtl="0">
              <a:lnSpc>
                <a:spcPct val="100000"/>
              </a:lnSpc>
              <a:spcBef>
                <a:spcPts val="200"/>
              </a:spcBef>
              <a:spcAft>
                <a:spcPts val="0"/>
              </a:spcAft>
              <a:buClr>
                <a:schemeClr val="dk1"/>
              </a:buClr>
              <a:buSzPts val="2200"/>
              <a:buChar char="•"/>
            </a:pPr>
            <a:r>
              <a:rPr lang="en-CA" sz="2200" dirty="0" err="1"/>
              <a:t>Augmente</a:t>
            </a:r>
            <a:r>
              <a:rPr lang="en-CA" sz="2200" dirty="0"/>
              <a:t> la </a:t>
            </a:r>
            <a:r>
              <a:rPr lang="en-CA" sz="2200" dirty="0" err="1"/>
              <a:t>créativité</a:t>
            </a:r>
            <a:r>
              <a:rPr lang="en-CA" sz="2200" dirty="0"/>
              <a:t> </a:t>
            </a:r>
            <a:endParaRPr sz="2200" dirty="0"/>
          </a:p>
          <a:p>
            <a:pPr marL="342900" lvl="0" indent="-279400" algn="l" rtl="0">
              <a:lnSpc>
                <a:spcPct val="100000"/>
              </a:lnSpc>
              <a:spcBef>
                <a:spcPts val="200"/>
              </a:spcBef>
              <a:spcAft>
                <a:spcPts val="0"/>
              </a:spcAft>
              <a:buClr>
                <a:schemeClr val="dk1"/>
              </a:buClr>
              <a:buSzPts val="2200"/>
              <a:buChar char="•"/>
            </a:pPr>
            <a:r>
              <a:rPr lang="fr-CA" sz="2200" dirty="0"/>
              <a:t>Améliore les relations</a:t>
            </a:r>
            <a:endParaRPr sz="2200" dirty="0"/>
          </a:p>
          <a:p>
            <a:pPr marL="342900" lvl="0" indent="-279400" algn="l" rtl="0">
              <a:lnSpc>
                <a:spcPct val="100000"/>
              </a:lnSpc>
              <a:spcBef>
                <a:spcPts val="200"/>
              </a:spcBef>
              <a:spcAft>
                <a:spcPts val="0"/>
              </a:spcAft>
              <a:buClr>
                <a:schemeClr val="dk1"/>
              </a:buClr>
              <a:buSzPts val="2200"/>
              <a:buChar char="•"/>
            </a:pPr>
            <a:r>
              <a:rPr lang="en-CA" sz="2200" dirty="0"/>
              <a:t>Aide à la concentration</a:t>
            </a:r>
            <a:endParaRPr sz="2200" dirty="0"/>
          </a:p>
        </p:txBody>
      </p:sp>
      <p:sp>
        <p:nvSpPr>
          <p:cNvPr id="154" name="Google Shape;15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240"/>
              <a:buFont typeface="Calibri"/>
              <a:buNone/>
            </a:pPr>
            <a:r>
              <a:rPr lang="en-CA" sz="3240" dirty="0"/>
              <a:t>Comment la pratique de la </a:t>
            </a:r>
            <a:r>
              <a:rPr lang="en-CA" sz="3240" dirty="0" err="1"/>
              <a:t>pleine</a:t>
            </a:r>
            <a:r>
              <a:rPr lang="en-CA" sz="3240" dirty="0"/>
              <a:t> conscience aide les chefs </a:t>
            </a:r>
            <a:r>
              <a:rPr lang="en-CA" sz="3240" dirty="0" err="1"/>
              <a:t>d’entreprises</a:t>
            </a:r>
            <a:r>
              <a:rPr lang="en-CA" sz="3240" dirty="0"/>
              <a:t> </a:t>
            </a:r>
            <a:r>
              <a:rPr lang="en-CA" sz="2800" dirty="0"/>
              <a:t>(1/2)</a:t>
            </a:r>
            <a:endParaRPr sz="3240" dirty="0"/>
          </a:p>
        </p:txBody>
      </p:sp>
      <p:sp>
        <p:nvSpPr>
          <p:cNvPr id="155" name="Google Shape;155;p6"/>
          <p:cNvSpPr/>
          <p:nvPr/>
        </p:nvSpPr>
        <p:spPr>
          <a:xfrm>
            <a:off x="827584" y="5733256"/>
            <a:ext cx="4822500" cy="6001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CA" sz="1100" b="0" i="0" u="none" strike="noStrike" cap="none" dirty="0">
                <a:latin typeface="Calibri"/>
                <a:ea typeface="Calibri"/>
                <a:cs typeface="Calibri"/>
                <a:sym typeface="Calibri"/>
              </a:rPr>
              <a:t>* </a:t>
            </a:r>
            <a:r>
              <a:rPr lang="en-CA" sz="1100" dirty="0" err="1">
                <a:latin typeface="Calibri"/>
                <a:ea typeface="Calibri"/>
                <a:cs typeface="Calibri"/>
                <a:sym typeface="Calibri"/>
              </a:rPr>
              <a:t>Traduit</a:t>
            </a:r>
            <a:r>
              <a:rPr lang="en-CA" sz="1100" dirty="0">
                <a:latin typeface="Calibri"/>
                <a:ea typeface="Calibri"/>
                <a:cs typeface="Calibri"/>
                <a:sym typeface="Calibri"/>
              </a:rPr>
              <a:t> de </a:t>
            </a:r>
            <a:r>
              <a:rPr lang="en-CA" sz="1100" dirty="0" err="1">
                <a:latin typeface="Calibri"/>
                <a:ea typeface="Calibri"/>
                <a:cs typeface="Calibri"/>
                <a:sym typeface="Calibri"/>
              </a:rPr>
              <a:t>l’anglais</a:t>
            </a:r>
            <a:r>
              <a:rPr lang="en-CA" sz="1100" b="0" i="0" u="none" strike="noStrike" cap="none" dirty="0">
                <a:latin typeface="Calibri"/>
                <a:ea typeface="Calibri"/>
                <a:cs typeface="Calibri"/>
                <a:sym typeface="Calibri"/>
              </a:rPr>
              <a:t> : </a:t>
            </a:r>
            <a:endParaRPr sz="1100" b="0" i="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sz="1100" u="sng" dirty="0">
                <a:solidFill>
                  <a:schemeClr val="hlink"/>
                </a:solidFill>
                <a:hlinkClick r:id="rId3"/>
              </a:rPr>
              <a:t>https://hbr.org/2015/12/how-meditation-benefits-ceos</a:t>
            </a:r>
            <a:endParaRPr sz="11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sz="1100" u="sng" dirty="0">
                <a:solidFill>
                  <a:schemeClr val="hlink"/>
                </a:solidFill>
                <a:hlinkClick r:id="rId4"/>
              </a:rPr>
              <a:t>https://www.mindful.org/7-qualities-mindfulness-trained-body-scan/</a:t>
            </a:r>
            <a:endParaRPr sz="1100" dirty="0">
              <a:solidFill>
                <a:schemeClr val="dk1"/>
              </a:solidFill>
              <a:latin typeface="Calibri"/>
              <a:ea typeface="Calibri"/>
              <a:cs typeface="Calibri"/>
              <a:sym typeface="Calibri"/>
            </a:endParaRPr>
          </a:p>
        </p:txBody>
      </p:sp>
      <p:sp>
        <p:nvSpPr>
          <p:cNvPr id="156" name="Google Shape;156;p6"/>
          <p:cNvSpPr txBox="1">
            <a:spLocks noGrp="1"/>
          </p:cNvSpPr>
          <p:nvPr>
            <p:ph type="body" idx="1"/>
          </p:nvPr>
        </p:nvSpPr>
        <p:spPr>
          <a:xfrm>
            <a:off x="4548554" y="2060848"/>
            <a:ext cx="4595446" cy="2592300"/>
          </a:xfrm>
          <a:prstGeom prst="rect">
            <a:avLst/>
          </a:prstGeom>
          <a:noFill/>
          <a:ln>
            <a:noFill/>
          </a:ln>
        </p:spPr>
        <p:txBody>
          <a:bodyPr spcFirstLastPara="1" wrap="square" lIns="91425" tIns="45700" rIns="91425" bIns="45700" anchor="t" anchorCtr="0">
            <a:noAutofit/>
          </a:bodyPr>
          <a:lstStyle/>
          <a:p>
            <a:pPr marL="342900" lvl="0" indent="-279400" algn="l" rtl="0">
              <a:lnSpc>
                <a:spcPct val="100000"/>
              </a:lnSpc>
              <a:spcBef>
                <a:spcPts val="200"/>
              </a:spcBef>
              <a:spcAft>
                <a:spcPts val="0"/>
              </a:spcAft>
              <a:buSzPts val="2200"/>
              <a:buChar char="•"/>
            </a:pPr>
            <a:r>
              <a:rPr lang="en-CA" sz="2200" dirty="0"/>
              <a:t>Attention </a:t>
            </a:r>
            <a:r>
              <a:rPr lang="en-CA" sz="2200" dirty="0" err="1"/>
              <a:t>soutenue</a:t>
            </a:r>
            <a:endParaRPr sz="2200" dirty="0"/>
          </a:p>
          <a:p>
            <a:pPr marL="342900" lvl="0" indent="-279400" algn="l" rtl="0">
              <a:lnSpc>
                <a:spcPct val="100000"/>
              </a:lnSpc>
              <a:spcBef>
                <a:spcPts val="200"/>
              </a:spcBef>
              <a:spcAft>
                <a:spcPts val="0"/>
              </a:spcAft>
              <a:buSzPts val="2200"/>
              <a:buChar char="•"/>
            </a:pPr>
            <a:r>
              <a:rPr lang="fr-CA" sz="2200" dirty="0"/>
              <a:t>Prises de consciences</a:t>
            </a:r>
            <a:endParaRPr sz="2200" dirty="0"/>
          </a:p>
          <a:p>
            <a:pPr marL="342900" lvl="0" indent="-279400" algn="l" rtl="0">
              <a:lnSpc>
                <a:spcPct val="100000"/>
              </a:lnSpc>
              <a:spcBef>
                <a:spcPts val="200"/>
              </a:spcBef>
              <a:spcAft>
                <a:spcPts val="0"/>
              </a:spcAft>
              <a:buSzPts val="2200"/>
              <a:buChar char="•"/>
            </a:pPr>
            <a:r>
              <a:rPr lang="fr-CA" sz="2200" dirty="0"/>
              <a:t>Lâcher prise</a:t>
            </a:r>
            <a:endParaRPr sz="2200" dirty="0"/>
          </a:p>
          <a:p>
            <a:pPr marL="342900" lvl="0" indent="-279400" algn="l" rtl="0">
              <a:lnSpc>
                <a:spcPct val="100000"/>
              </a:lnSpc>
              <a:spcBef>
                <a:spcPts val="200"/>
              </a:spcBef>
              <a:spcAft>
                <a:spcPts val="0"/>
              </a:spcAft>
              <a:buSzPts val="2200"/>
              <a:buChar char="•"/>
            </a:pPr>
            <a:r>
              <a:rPr lang="en-CA" sz="2200" dirty="0" err="1"/>
              <a:t>Croissance</a:t>
            </a:r>
            <a:r>
              <a:rPr lang="en-CA" sz="2200" dirty="0"/>
              <a:t> </a:t>
            </a:r>
            <a:r>
              <a:rPr lang="en-CA" sz="2200" dirty="0" err="1"/>
              <a:t>aprèsavoir</a:t>
            </a:r>
            <a:r>
              <a:rPr lang="en-CA" sz="2200" dirty="0"/>
              <a:t> </a:t>
            </a:r>
            <a:r>
              <a:rPr lang="en-CA" sz="2200" dirty="0" err="1"/>
              <a:t>vécu</a:t>
            </a:r>
            <a:r>
              <a:rPr lang="en-CA" sz="2200" dirty="0"/>
              <a:t> des </a:t>
            </a:r>
            <a:r>
              <a:rPr lang="en-CA" sz="2200" dirty="0" err="1"/>
              <a:t>expériences</a:t>
            </a:r>
            <a:r>
              <a:rPr lang="en-CA" sz="2200" dirty="0"/>
              <a:t> </a:t>
            </a:r>
            <a:r>
              <a:rPr lang="en-CA" sz="2200" dirty="0" err="1"/>
              <a:t>difficiles</a:t>
            </a:r>
            <a:r>
              <a:rPr lang="en-CA" sz="2200" dirty="0"/>
              <a:t> </a:t>
            </a:r>
            <a:endParaRPr sz="2200" dirty="0"/>
          </a:p>
          <a:p>
            <a:pPr marL="342900" lvl="0" indent="-279400" algn="l" rtl="0">
              <a:lnSpc>
                <a:spcPct val="100000"/>
              </a:lnSpc>
              <a:spcBef>
                <a:spcPts val="200"/>
              </a:spcBef>
              <a:spcAft>
                <a:spcPts val="0"/>
              </a:spcAft>
              <a:buSzPts val="2200"/>
              <a:buChar char="•"/>
            </a:pPr>
            <a:r>
              <a:rPr lang="en-CA" sz="2200" dirty="0" err="1"/>
              <a:t>Appréciation</a:t>
            </a:r>
            <a:r>
              <a:rPr lang="en-CA" sz="2200" dirty="0"/>
              <a:t> </a:t>
            </a:r>
            <a:endParaRPr sz="2200" dirty="0"/>
          </a:p>
          <a:p>
            <a:pPr marL="342900" lvl="0" indent="-279400" algn="l" rtl="0">
              <a:lnSpc>
                <a:spcPct val="100000"/>
              </a:lnSpc>
              <a:spcBef>
                <a:spcPts val="200"/>
              </a:spcBef>
              <a:spcAft>
                <a:spcPts val="0"/>
              </a:spcAft>
              <a:buSzPts val="2200"/>
              <a:buChar char="•"/>
            </a:pPr>
            <a:r>
              <a:rPr lang="en-CA" sz="2200" dirty="0" err="1"/>
              <a:t>Avancement</a:t>
            </a:r>
            <a:endParaRPr sz="2200" dirty="0"/>
          </a:p>
        </p:txBody>
      </p:sp>
      <p:pic>
        <p:nvPicPr>
          <p:cNvPr id="2" name="Picture 1">
            <a:extLst>
              <a:ext uri="{FF2B5EF4-FFF2-40B4-BE49-F238E27FC236}">
                <a16:creationId xmlns:a16="http://schemas.microsoft.com/office/drawing/2014/main" id="{E5B9C8E7-A408-328D-395E-9C1FF9632CA5}"/>
              </a:ext>
            </a:extLst>
          </p:cNvPr>
          <p:cNvPicPr>
            <a:picLocks noChangeAspect="1"/>
          </p:cNvPicPr>
          <p:nvPr/>
        </p:nvPicPr>
        <p:blipFill>
          <a:blip r:embed="rId5"/>
          <a:stretch>
            <a:fillRect/>
          </a:stretch>
        </p:blipFill>
        <p:spPr>
          <a:xfrm>
            <a:off x="1833508" y="4293096"/>
            <a:ext cx="1080120" cy="1203562"/>
          </a:xfrm>
          <a:prstGeom prst="rect">
            <a:avLst/>
          </a:prstGeom>
        </p:spPr>
      </p:pic>
      <p:pic>
        <p:nvPicPr>
          <p:cNvPr id="3" name="Picture 2" descr="mindfulorg Publisher Publications - Issuu">
            <a:extLst>
              <a:ext uri="{FF2B5EF4-FFF2-40B4-BE49-F238E27FC236}">
                <a16:creationId xmlns:a16="http://schemas.microsoft.com/office/drawing/2014/main" id="{AB70FE04-8156-8303-AFA1-7C3670D46A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0084" y="4702339"/>
            <a:ext cx="1251706" cy="1251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156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Google Shape;15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3240"/>
            </a:pPr>
            <a:r>
              <a:rPr lang="en-CA" sz="3240" dirty="0"/>
              <a:t>Comment la </a:t>
            </a:r>
            <a:r>
              <a:rPr lang="en-CA" sz="3240" dirty="0" err="1"/>
              <a:t>pratique</a:t>
            </a:r>
            <a:r>
              <a:rPr lang="en-CA" sz="3240" dirty="0"/>
              <a:t> de la </a:t>
            </a:r>
            <a:r>
              <a:rPr lang="en-CA" sz="3240" dirty="0" err="1"/>
              <a:t>pleine</a:t>
            </a:r>
            <a:r>
              <a:rPr lang="en-CA" sz="3240" dirty="0"/>
              <a:t> conscience aide les chefs </a:t>
            </a:r>
            <a:r>
              <a:rPr lang="en-CA" sz="3240" dirty="0" err="1"/>
              <a:t>d’entreprises</a:t>
            </a:r>
            <a:r>
              <a:rPr lang="en-CA" sz="3240" dirty="0"/>
              <a:t> </a:t>
            </a:r>
            <a:r>
              <a:rPr lang="en-CA" sz="2800" dirty="0"/>
              <a:t>(2/2)</a:t>
            </a:r>
            <a:endParaRPr sz="3240" dirty="0"/>
          </a:p>
        </p:txBody>
      </p:sp>
      <p:sp>
        <p:nvSpPr>
          <p:cNvPr id="159" name="Google Shape;159;p6"/>
          <p:cNvSpPr txBox="1"/>
          <p:nvPr/>
        </p:nvSpPr>
        <p:spPr>
          <a:xfrm>
            <a:off x="1331640" y="5589240"/>
            <a:ext cx="6943200" cy="492412"/>
          </a:xfrm>
          <a:prstGeom prst="rect">
            <a:avLst/>
          </a:prstGeom>
          <a:noFill/>
          <a:ln>
            <a:noFill/>
          </a:ln>
        </p:spPr>
        <p:txBody>
          <a:bodyPr spcFirstLastPara="1" wrap="square" lIns="91425" tIns="91425" rIns="91425" bIns="91425" anchor="t" anchorCtr="0">
            <a:spAutoFit/>
          </a:bodyPr>
          <a:lstStyle/>
          <a:p>
            <a:r>
              <a:rPr lang="en-CA" sz="1000" b="0" i="0" u="none" strike="noStrike" cap="none" dirty="0">
                <a:latin typeface="Calibri"/>
                <a:ea typeface="Calibri"/>
                <a:cs typeface="Calibri"/>
                <a:sym typeface="Calibri"/>
              </a:rPr>
              <a:t>* </a:t>
            </a:r>
            <a:r>
              <a:rPr lang="en-CA" sz="1000" dirty="0" err="1">
                <a:latin typeface="Calibri"/>
                <a:ea typeface="Calibri"/>
                <a:cs typeface="Calibri"/>
                <a:sym typeface="Calibri"/>
              </a:rPr>
              <a:t>Traduit</a:t>
            </a:r>
            <a:r>
              <a:rPr lang="en-CA" sz="1000" dirty="0">
                <a:latin typeface="Calibri"/>
                <a:ea typeface="Calibri"/>
                <a:cs typeface="Calibri"/>
                <a:sym typeface="Calibri"/>
              </a:rPr>
              <a:t> de </a:t>
            </a:r>
            <a:r>
              <a:rPr lang="en-CA" sz="1000" dirty="0" err="1">
                <a:latin typeface="Calibri"/>
                <a:ea typeface="Calibri"/>
                <a:cs typeface="Calibri"/>
                <a:sym typeface="Calibri"/>
              </a:rPr>
              <a:t>l’anglais</a:t>
            </a:r>
            <a:r>
              <a:rPr lang="en-CA" sz="1000" b="0" i="0" u="none" strike="noStrike" cap="none" dirty="0">
                <a:latin typeface="Calibri"/>
                <a:ea typeface="Calibri"/>
                <a:cs typeface="Calibri"/>
                <a:sym typeface="Calibri"/>
              </a:rPr>
              <a:t> : </a:t>
            </a:r>
          </a:p>
          <a:p>
            <a:pPr lvl="0"/>
            <a:r>
              <a:rPr lang="en-CA" sz="1000" u="sng" dirty="0">
                <a:solidFill>
                  <a:schemeClr val="hlink"/>
                </a:solidFill>
                <a:hlinkClick r:id="rId3"/>
              </a:rPr>
              <a:t>https://ethiqueparlecoeur.com/2017/09/06/leadership-de-pleine-conscience-strategie-efficace-gestionnaires/</a:t>
            </a:r>
            <a:endParaRPr sz="1000" dirty="0"/>
          </a:p>
        </p:txBody>
      </p:sp>
      <p:sp>
        <p:nvSpPr>
          <p:cNvPr id="2" name="Rectangle 1"/>
          <p:cNvSpPr/>
          <p:nvPr/>
        </p:nvSpPr>
        <p:spPr>
          <a:xfrm>
            <a:off x="1125638" y="2420888"/>
            <a:ext cx="7643193" cy="2031325"/>
          </a:xfrm>
          <a:prstGeom prst="rect">
            <a:avLst/>
          </a:prstGeom>
        </p:spPr>
        <p:txBody>
          <a:bodyPr wrap="square">
            <a:spAutoFit/>
          </a:bodyPr>
          <a:lstStyle/>
          <a:p>
            <a:r>
              <a:rPr lang="fr-FR" dirty="0">
                <a:latin typeface="Open Sans"/>
              </a:rPr>
              <a:t>	Les programmes de pleine conscience aident les dirigeants et les </a:t>
            </a:r>
            <a:br>
              <a:rPr lang="fr-FR" dirty="0">
                <a:latin typeface="Open Sans"/>
              </a:rPr>
            </a:br>
            <a:r>
              <a:rPr lang="fr-FR" dirty="0">
                <a:latin typeface="Open Sans"/>
              </a:rPr>
              <a:t>	employés à réfléchir efficacement, à se concentrer sur la tâche à </a:t>
            </a:r>
            <a:br>
              <a:rPr lang="fr-FR" dirty="0">
                <a:latin typeface="Open Sans"/>
              </a:rPr>
            </a:br>
            <a:r>
              <a:rPr lang="fr-FR" dirty="0">
                <a:latin typeface="Open Sans"/>
              </a:rPr>
              <a:t>	accomplir, à maîtriser les pics de stress et à se ressourcer rapidement. Au niveau organisationnel, la pleine conscience réduit les jours de maladie, augmente la confiance dans le leadership et stimule l'engagement des employés. De plus, </a:t>
            </a:r>
            <a:r>
              <a:rPr lang="fr-FR" b="1" dirty="0">
                <a:latin typeface="Open Sans"/>
              </a:rPr>
              <a:t>la pleine conscience aide à libérer tout le potentiel des transformations numériques et agiles</a:t>
            </a:r>
            <a:r>
              <a:rPr lang="fr-FR" dirty="0">
                <a:latin typeface="Open Sans"/>
              </a:rPr>
              <a:t>. </a:t>
            </a:r>
            <a:endParaRPr lang="fr-CA" b="1" dirty="0"/>
          </a:p>
        </p:txBody>
      </p:sp>
      <p:pic>
        <p:nvPicPr>
          <p:cNvPr id="4" name="Picture 3">
            <a:extLst>
              <a:ext uri="{FF2B5EF4-FFF2-40B4-BE49-F238E27FC236}">
                <a16:creationId xmlns:a16="http://schemas.microsoft.com/office/drawing/2014/main" id="{D063529A-C79C-3BAA-861E-00EC9200BD48}"/>
              </a:ext>
            </a:extLst>
          </p:cNvPr>
          <p:cNvPicPr>
            <a:picLocks noChangeAspect="1"/>
          </p:cNvPicPr>
          <p:nvPr/>
        </p:nvPicPr>
        <p:blipFill>
          <a:blip r:embed="rId4"/>
          <a:stretch>
            <a:fillRect/>
          </a:stretch>
        </p:blipFill>
        <p:spPr>
          <a:xfrm>
            <a:off x="475253" y="2306326"/>
            <a:ext cx="989033" cy="1012033"/>
          </a:xfrm>
          <a:prstGeom prst="rect">
            <a:avLst/>
          </a:prstGeom>
        </p:spPr>
      </p:pic>
    </p:spTree>
    <p:extLst>
      <p:ext uri="{BB962C8B-B14F-4D97-AF65-F5344CB8AC3E}">
        <p14:creationId xmlns:p14="http://schemas.microsoft.com/office/powerpoint/2010/main" val="360006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9"/>
                                        </p:tgtEl>
                                        <p:attrNameLst>
                                          <p:attrName>style.visibility</p:attrName>
                                        </p:attrNameLst>
                                      </p:cBhvr>
                                      <p:to>
                                        <p:strVal val="visible"/>
                                      </p:to>
                                    </p:set>
                                    <p:animEffect transition="in" filter="fade">
                                      <p:cBhvr>
                                        <p:cTn id="15"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normAutofit fontScale="90000"/>
          </a:bodyPr>
          <a:lstStyle/>
          <a:p>
            <a:pPr defTabSz="933237">
              <a:spcBef>
                <a:spcPts val="0"/>
              </a:spcBef>
              <a:defRPr/>
            </a:pPr>
            <a:r>
              <a:rPr lang="fr-FR" sz="2800" dirty="0"/>
              <a:t>Quels aspects de leadership en pleine conscience supportent les compétences clés en leadership du Gouvernement du Canada?</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94421490"/>
              </p:ext>
            </p:extLst>
          </p:nvPr>
        </p:nvGraphicFramePr>
        <p:xfrm>
          <a:off x="395536" y="1381274"/>
          <a:ext cx="8229625" cy="5117078"/>
        </p:xfrm>
        <a:graphic>
          <a:graphicData uri="http://schemas.openxmlformats.org/drawingml/2006/table">
            <a:tbl>
              <a:tblPr/>
              <a:tblGrid>
                <a:gridCol w="2448272">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2396977">
                  <a:extLst>
                    <a:ext uri="{9D8B030D-6E8A-4147-A177-3AD203B41FA5}">
                      <a16:colId xmlns:a16="http://schemas.microsoft.com/office/drawing/2014/main" val="20004"/>
                    </a:ext>
                  </a:extLst>
                </a:gridCol>
              </a:tblGrid>
              <a:tr h="669166">
                <a:tc>
                  <a:txBody>
                    <a:bodyPr/>
                    <a:lstStyle/>
                    <a:p>
                      <a:pPr algn="l" fontAlgn="b"/>
                      <a:r>
                        <a:rPr lang="en-US" sz="1000" b="1" i="0" u="none" strike="noStrike" dirty="0">
                          <a:solidFill>
                            <a:srgbClr val="FFFFFF"/>
                          </a:solidFill>
                          <a:latin typeface="Calibri"/>
                        </a:rPr>
                        <a:t> </a:t>
                      </a:r>
                    </a:p>
                  </a:txBody>
                  <a:tcPr marL="6714" marR="6714" marT="6051"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Focus</a:t>
                      </a:r>
                    </a:p>
                    <a:p>
                      <a:pPr algn="l" fontAlgn="b"/>
                      <a:r>
                        <a:rPr lang="en-US" sz="2000" b="1" i="0" u="none" strike="noStrike" dirty="0">
                          <a:solidFill>
                            <a:schemeClr val="bg1"/>
                          </a:solidFill>
                          <a:latin typeface="Calibri"/>
                        </a:rPr>
                        <a:t> </a:t>
                      </a: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a:t>
                      </a:r>
                      <a:r>
                        <a:rPr lang="en-US" sz="2000" b="1" i="0" u="none" strike="noStrike" dirty="0" err="1">
                          <a:solidFill>
                            <a:schemeClr val="bg1"/>
                          </a:solidFill>
                          <a:latin typeface="Calibri"/>
                        </a:rPr>
                        <a:t>Clarté</a:t>
                      </a:r>
                      <a:r>
                        <a:rPr lang="en-US" sz="2000" b="1" i="0" u="none" strike="noStrike" dirty="0">
                          <a:solidFill>
                            <a:schemeClr val="bg1"/>
                          </a:solidFill>
                          <a:latin typeface="Calibri"/>
                        </a:rPr>
                        <a:t> </a:t>
                      </a:r>
                    </a:p>
                    <a:p>
                      <a:pPr algn="l" fontAlgn="b"/>
                      <a:endParaRPr lang="en-US" sz="2000" b="1" i="0" u="none" strike="noStrike" dirty="0">
                        <a:solidFill>
                          <a:schemeClr val="bg1"/>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a:t>
                      </a:r>
                      <a:r>
                        <a:rPr lang="en-US" sz="2000" b="1" i="0" u="none" strike="noStrike" dirty="0" err="1">
                          <a:solidFill>
                            <a:schemeClr val="bg1"/>
                          </a:solidFill>
                          <a:latin typeface="Calibri"/>
                        </a:rPr>
                        <a:t>Créativité</a:t>
                      </a:r>
                      <a:r>
                        <a:rPr lang="en-US" sz="2000" b="1" i="0" u="none" strike="noStrike" dirty="0">
                          <a:solidFill>
                            <a:schemeClr val="bg1"/>
                          </a:solidFill>
                          <a:latin typeface="Calibri"/>
                        </a:rPr>
                        <a:t> </a:t>
                      </a:r>
                    </a:p>
                    <a:p>
                      <a:pPr algn="l" fontAlgn="b"/>
                      <a:endParaRPr lang="en-US" sz="2000" b="1" i="0" u="none" strike="noStrike" dirty="0">
                        <a:solidFill>
                          <a:schemeClr val="bg1"/>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2000" b="1" i="0" u="none" strike="noStrike" dirty="0">
                          <a:solidFill>
                            <a:schemeClr val="bg1"/>
                          </a:solidFill>
                          <a:latin typeface="Calibri"/>
                        </a:rPr>
                        <a:t>   Compassion - service aux </a:t>
                      </a:r>
                      <a:r>
                        <a:rPr lang="en-US" sz="2000" b="1" i="0" u="none" strike="noStrike" dirty="0" err="1">
                          <a:solidFill>
                            <a:schemeClr val="bg1"/>
                          </a:solidFill>
                          <a:latin typeface="Calibri"/>
                        </a:rPr>
                        <a:t>autres</a:t>
                      </a:r>
                      <a:endParaRPr lang="en-US" sz="2000" b="1" i="0" u="none" strike="noStrike" dirty="0">
                        <a:solidFill>
                          <a:schemeClr val="bg1"/>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633349">
                <a:tc>
                  <a:txBody>
                    <a:bodyPr/>
                    <a:lstStyle/>
                    <a:p>
                      <a:pPr algn="l" fontAlgn="b"/>
                      <a:r>
                        <a:rPr lang="en-US" sz="2000" b="1" i="0" u="none" strike="noStrike" dirty="0" err="1">
                          <a:solidFill>
                            <a:srgbClr val="000000"/>
                          </a:solidFill>
                          <a:latin typeface="Calibri"/>
                        </a:rPr>
                        <a:t>Créer</a:t>
                      </a:r>
                      <a:r>
                        <a:rPr lang="en-US" sz="2000" b="1" i="0" u="none" strike="noStrike" dirty="0">
                          <a:solidFill>
                            <a:srgbClr val="000000"/>
                          </a:solidFill>
                          <a:latin typeface="Calibri"/>
                        </a:rPr>
                        <a:t> </a:t>
                      </a:r>
                      <a:r>
                        <a:rPr lang="en-US" sz="2000" b="1" i="0" u="none" strike="noStrike" dirty="0" err="1">
                          <a:solidFill>
                            <a:srgbClr val="000000"/>
                          </a:solidFill>
                          <a:latin typeface="Calibri"/>
                        </a:rPr>
                        <a:t>une</a:t>
                      </a:r>
                      <a:r>
                        <a:rPr lang="en-US" sz="2000" b="1" i="0" u="none" strike="noStrike" dirty="0">
                          <a:solidFill>
                            <a:srgbClr val="000000"/>
                          </a:solidFill>
                          <a:latin typeface="Calibri"/>
                        </a:rPr>
                        <a:t> vision et </a:t>
                      </a:r>
                      <a:r>
                        <a:rPr lang="en-US" sz="2000" b="1" i="0" u="none" strike="noStrike" dirty="0" err="1">
                          <a:solidFill>
                            <a:srgbClr val="000000"/>
                          </a:solidFill>
                          <a:latin typeface="Calibri"/>
                        </a:rPr>
                        <a:t>une</a:t>
                      </a:r>
                      <a:r>
                        <a:rPr lang="en-US" sz="2000" b="1" i="0" u="none" strike="noStrike" dirty="0">
                          <a:solidFill>
                            <a:srgbClr val="000000"/>
                          </a:solidFill>
                          <a:latin typeface="Calibri"/>
                        </a:rPr>
                        <a:t> </a:t>
                      </a:r>
                      <a:r>
                        <a:rPr lang="en-US" sz="2000" b="1" i="0" u="none" strike="noStrike" dirty="0" err="1">
                          <a:solidFill>
                            <a:srgbClr val="000000"/>
                          </a:solidFill>
                          <a:latin typeface="Calibri"/>
                        </a:rPr>
                        <a:t>stratégie</a:t>
                      </a:r>
                      <a:endParaRPr lang="en-US" sz="2000" b="1" i="0" u="none" strike="noStrike" dirty="0">
                        <a:solidFill>
                          <a:srgbClr val="000000"/>
                        </a:solidFill>
                        <a:latin typeface="Calibri"/>
                      </a:endParaRPr>
                    </a:p>
                  </a:txBody>
                  <a:tcPr marL="6714" marR="6714" marT="6051"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570636">
                <a:tc>
                  <a:txBody>
                    <a:bodyPr/>
                    <a:lstStyle/>
                    <a:p>
                      <a:pPr algn="l" fontAlgn="b"/>
                      <a:r>
                        <a:rPr lang="en-US" sz="2000" b="1" i="0" u="none" strike="noStrike" dirty="0">
                          <a:solidFill>
                            <a:srgbClr val="000000"/>
                          </a:solidFill>
                          <a:latin typeface="Calibri"/>
                        </a:rPr>
                        <a:t>Mobiliser les </a:t>
                      </a:r>
                      <a:r>
                        <a:rPr lang="en-US" sz="2000" b="1" i="0" u="none" strike="noStrike" dirty="0" err="1">
                          <a:solidFill>
                            <a:srgbClr val="000000"/>
                          </a:solidFill>
                          <a:latin typeface="Calibri"/>
                        </a:rPr>
                        <a:t>personnes</a:t>
                      </a:r>
                      <a:r>
                        <a:rPr lang="en-US" sz="2000" b="1" i="0" u="none" strike="noStrike" dirty="0">
                          <a:solidFill>
                            <a:srgbClr val="000000"/>
                          </a:solidFill>
                          <a:latin typeface="Calibri"/>
                        </a:rPr>
                        <a:t>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200" b="0" i="0" u="none" strike="noStrike">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810721">
                <a:tc>
                  <a:txBody>
                    <a:bodyPr/>
                    <a:lstStyle/>
                    <a:p>
                      <a:pPr algn="l" fontAlgn="b"/>
                      <a:r>
                        <a:rPr lang="en-US" sz="2000" b="1" i="0" u="none" strike="noStrike" dirty="0" err="1">
                          <a:solidFill>
                            <a:srgbClr val="000000"/>
                          </a:solidFill>
                          <a:latin typeface="Calibri"/>
                        </a:rPr>
                        <a:t>Préserver</a:t>
                      </a:r>
                      <a:r>
                        <a:rPr lang="en-US" sz="2000" b="1" i="0" u="none" strike="noStrike" dirty="0">
                          <a:solidFill>
                            <a:srgbClr val="000000"/>
                          </a:solidFill>
                          <a:latin typeface="Calibri"/>
                        </a:rPr>
                        <a:t> </a:t>
                      </a:r>
                      <a:r>
                        <a:rPr lang="en-US" sz="2000" b="1" i="0" u="none" strike="noStrike" dirty="0" err="1">
                          <a:solidFill>
                            <a:srgbClr val="000000"/>
                          </a:solidFill>
                          <a:latin typeface="Calibri"/>
                        </a:rPr>
                        <a:t>l’intégrité</a:t>
                      </a:r>
                      <a:r>
                        <a:rPr lang="en-US" sz="2000" b="1" i="0" u="none" strike="noStrike" dirty="0">
                          <a:solidFill>
                            <a:srgbClr val="000000"/>
                          </a:solidFill>
                          <a:latin typeface="Calibri"/>
                        </a:rPr>
                        <a:t> et le respect</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900800">
                <a:tc>
                  <a:txBody>
                    <a:bodyPr/>
                    <a:lstStyle/>
                    <a:p>
                      <a:pPr algn="l" fontAlgn="b"/>
                      <a:r>
                        <a:rPr lang="en-US" sz="1800" b="1" i="0" u="none" strike="noStrike" dirty="0" err="1">
                          <a:solidFill>
                            <a:srgbClr val="333333"/>
                          </a:solidFill>
                          <a:latin typeface="Arial"/>
                        </a:rPr>
                        <a:t>Collaborer</a:t>
                      </a:r>
                      <a:r>
                        <a:rPr lang="en-US" sz="1800" b="1" i="0" u="none" strike="noStrike" dirty="0">
                          <a:solidFill>
                            <a:srgbClr val="333333"/>
                          </a:solidFill>
                          <a:latin typeface="Arial"/>
                        </a:rPr>
                        <a:t> avec les </a:t>
                      </a:r>
                      <a:r>
                        <a:rPr lang="en-US" sz="1800" b="1" i="0" u="none" strike="noStrike" dirty="0" err="1">
                          <a:solidFill>
                            <a:srgbClr val="333333"/>
                          </a:solidFill>
                          <a:latin typeface="Arial"/>
                        </a:rPr>
                        <a:t>partenaires</a:t>
                      </a:r>
                      <a:r>
                        <a:rPr lang="en-US" sz="1800" b="1" i="0" u="none" strike="noStrike" dirty="0">
                          <a:solidFill>
                            <a:srgbClr val="333333"/>
                          </a:solidFill>
                          <a:latin typeface="Arial"/>
                        </a:rPr>
                        <a:t> et les </a:t>
                      </a:r>
                      <a:r>
                        <a:rPr lang="en-US" sz="1800" b="1" i="0" u="none" strike="noStrike" dirty="0" err="1">
                          <a:solidFill>
                            <a:srgbClr val="333333"/>
                          </a:solidFill>
                          <a:latin typeface="Arial"/>
                        </a:rPr>
                        <a:t>intervenants</a:t>
                      </a:r>
                      <a:endParaRPr lang="en-US" sz="1800" b="1" i="0" u="none" strike="noStrike" dirty="0">
                        <a:solidFill>
                          <a:srgbClr val="333333"/>
                        </a:solidFill>
                        <a:latin typeface="Arial"/>
                      </a:endParaRP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946911">
                <a:tc>
                  <a:txBody>
                    <a:bodyPr/>
                    <a:lstStyle/>
                    <a:p>
                      <a:pPr algn="l" fontAlgn="b"/>
                      <a:r>
                        <a:rPr lang="en-US" sz="2000" b="1" i="0" u="none" strike="noStrike" dirty="0" err="1">
                          <a:solidFill>
                            <a:srgbClr val="000000"/>
                          </a:solidFill>
                          <a:latin typeface="Calibri"/>
                        </a:rPr>
                        <a:t>Promovoir</a:t>
                      </a:r>
                      <a:r>
                        <a:rPr lang="en-US" sz="2000" b="1" i="0" u="none" strike="noStrike" dirty="0">
                          <a:solidFill>
                            <a:srgbClr val="000000"/>
                          </a:solidFill>
                          <a:latin typeface="Calibri"/>
                        </a:rPr>
                        <a:t> </a:t>
                      </a:r>
                      <a:r>
                        <a:rPr lang="en-US" sz="2000" b="1" i="0" u="none" strike="noStrike" dirty="0" err="1">
                          <a:solidFill>
                            <a:srgbClr val="000000"/>
                          </a:solidFill>
                          <a:latin typeface="Calibri"/>
                        </a:rPr>
                        <a:t>l’innovation</a:t>
                      </a:r>
                      <a:r>
                        <a:rPr lang="en-US" sz="2000" b="1" i="0" u="none" strike="noStrike" dirty="0">
                          <a:solidFill>
                            <a:srgbClr val="000000"/>
                          </a:solidFill>
                          <a:latin typeface="Calibri"/>
                        </a:rPr>
                        <a:t> et </a:t>
                      </a:r>
                      <a:r>
                        <a:rPr lang="en-US" sz="2000" b="1" i="0" u="none" strike="noStrike" dirty="0" err="1">
                          <a:solidFill>
                            <a:srgbClr val="000000"/>
                          </a:solidFill>
                          <a:latin typeface="Calibri"/>
                        </a:rPr>
                        <a:t>orienter</a:t>
                      </a:r>
                      <a:r>
                        <a:rPr lang="en-US" sz="2000" b="1" i="0" u="none" strike="noStrike" dirty="0">
                          <a:solidFill>
                            <a:srgbClr val="000000"/>
                          </a:solidFill>
                          <a:latin typeface="Calibri"/>
                        </a:rPr>
                        <a:t> le changement</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5"/>
                  </a:ext>
                </a:extLst>
              </a:tr>
              <a:tr h="540480">
                <a:tc>
                  <a:txBody>
                    <a:bodyPr/>
                    <a:lstStyle/>
                    <a:p>
                      <a:pPr algn="l" fontAlgn="b"/>
                      <a:r>
                        <a:rPr lang="en-US" sz="2000" b="1" i="0" u="none" strike="noStrike" dirty="0" err="1">
                          <a:solidFill>
                            <a:srgbClr val="000000"/>
                          </a:solidFill>
                          <a:latin typeface="Calibri"/>
                        </a:rPr>
                        <a:t>Obtenir</a:t>
                      </a:r>
                      <a:r>
                        <a:rPr lang="en-US" sz="2000" b="1" i="0" u="none" strike="noStrike" dirty="0">
                          <a:solidFill>
                            <a:srgbClr val="000000"/>
                          </a:solidFill>
                          <a:latin typeface="Calibri"/>
                        </a:rPr>
                        <a:t> des </a:t>
                      </a:r>
                      <a:r>
                        <a:rPr lang="en-US" sz="2000" b="1" i="0" u="none" strike="noStrike" dirty="0" err="1">
                          <a:solidFill>
                            <a:srgbClr val="000000"/>
                          </a:solidFill>
                          <a:latin typeface="Calibri"/>
                        </a:rPr>
                        <a:t>résultats</a:t>
                      </a:r>
                      <a:endParaRPr lang="en-US" sz="2000" b="1" i="0" u="none" strike="noStrike" dirty="0">
                        <a:solidFill>
                          <a:srgbClr val="000000"/>
                        </a:solidFill>
                        <a:latin typeface="Calibri"/>
                      </a:endParaRP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dirty="0"/>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dirty="0"/>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6"/>
                  </a:ext>
                </a:extLst>
              </a:tr>
            </a:tbl>
          </a:graphicData>
        </a:graphic>
      </p:graphicFrame>
      <p:pic>
        <p:nvPicPr>
          <p:cNvPr id="5" name="Picture 1" descr="C:\Users\Alejandro.Gonzalez\AppData\Local\Microsoft\Windows\Temporary Internet Files\Content.IE5\TG6LZWBH\community-initiative[1].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958502" y="4941168"/>
            <a:ext cx="2690938" cy="1916832"/>
          </a:xfrm>
          <a:prstGeom prst="rect">
            <a:avLst/>
          </a:prstGeom>
          <a:noFill/>
        </p:spPr>
      </p:pic>
      <p:pic>
        <p:nvPicPr>
          <p:cNvPr id="103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2204864"/>
            <a:ext cx="362362" cy="362362"/>
          </a:xfrm>
          <a:prstGeom prst="rect">
            <a:avLst/>
          </a:prstGeom>
          <a:noFill/>
        </p:spPr>
      </p:pic>
      <p:pic>
        <p:nvPicPr>
          <p:cNvPr id="3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2204864"/>
            <a:ext cx="362362" cy="362362"/>
          </a:xfrm>
          <a:prstGeom prst="rect">
            <a:avLst/>
          </a:prstGeom>
          <a:noFill/>
        </p:spPr>
      </p:pic>
      <p:pic>
        <p:nvPicPr>
          <p:cNvPr id="42"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91373" y="2780928"/>
            <a:ext cx="362362" cy="362362"/>
          </a:xfrm>
          <a:prstGeom prst="rect">
            <a:avLst/>
          </a:prstGeom>
          <a:noFill/>
        </p:spPr>
      </p:pic>
      <p:pic>
        <p:nvPicPr>
          <p:cNvPr id="44"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2780928"/>
            <a:ext cx="362362" cy="362362"/>
          </a:xfrm>
          <a:prstGeom prst="rect">
            <a:avLst/>
          </a:prstGeom>
          <a:noFill/>
        </p:spPr>
      </p:pic>
      <p:pic>
        <p:nvPicPr>
          <p:cNvPr id="45"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2780928"/>
            <a:ext cx="362362" cy="362362"/>
          </a:xfrm>
          <a:prstGeom prst="rect">
            <a:avLst/>
          </a:prstGeom>
          <a:noFill/>
        </p:spPr>
      </p:pic>
      <p:pic>
        <p:nvPicPr>
          <p:cNvPr id="46"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3503330"/>
            <a:ext cx="362362" cy="362362"/>
          </a:xfrm>
          <a:prstGeom prst="rect">
            <a:avLst/>
          </a:prstGeom>
          <a:noFill/>
        </p:spPr>
      </p:pic>
      <p:pic>
        <p:nvPicPr>
          <p:cNvPr id="47"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3494876"/>
            <a:ext cx="362362" cy="362362"/>
          </a:xfrm>
          <a:prstGeom prst="rect">
            <a:avLst/>
          </a:prstGeom>
          <a:noFill/>
        </p:spPr>
      </p:pic>
      <p:pic>
        <p:nvPicPr>
          <p:cNvPr id="48"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81135" y="4360460"/>
            <a:ext cx="362362" cy="362362"/>
          </a:xfrm>
          <a:prstGeom prst="rect">
            <a:avLst/>
          </a:prstGeom>
          <a:noFill/>
        </p:spPr>
      </p:pic>
      <p:pic>
        <p:nvPicPr>
          <p:cNvPr id="5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4360460"/>
            <a:ext cx="362362" cy="362362"/>
          </a:xfrm>
          <a:prstGeom prst="rect">
            <a:avLst/>
          </a:prstGeom>
          <a:noFill/>
        </p:spPr>
      </p:pic>
      <p:pic>
        <p:nvPicPr>
          <p:cNvPr id="51"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4360460"/>
            <a:ext cx="362362" cy="362362"/>
          </a:xfrm>
          <a:prstGeom prst="rect">
            <a:avLst/>
          </a:prstGeom>
          <a:noFill/>
        </p:spPr>
      </p:pic>
      <p:pic>
        <p:nvPicPr>
          <p:cNvPr id="52"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91373" y="5298886"/>
            <a:ext cx="362362" cy="362362"/>
          </a:xfrm>
          <a:prstGeom prst="rect">
            <a:avLst/>
          </a:prstGeom>
          <a:noFill/>
        </p:spPr>
      </p:pic>
      <p:pic>
        <p:nvPicPr>
          <p:cNvPr id="54"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5298886"/>
            <a:ext cx="362362" cy="362362"/>
          </a:xfrm>
          <a:prstGeom prst="rect">
            <a:avLst/>
          </a:prstGeom>
          <a:noFill/>
        </p:spPr>
      </p:pic>
      <p:pic>
        <p:nvPicPr>
          <p:cNvPr id="55"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5298886"/>
            <a:ext cx="362362" cy="362362"/>
          </a:xfrm>
          <a:prstGeom prst="rect">
            <a:avLst/>
          </a:prstGeom>
          <a:noFill/>
        </p:spPr>
      </p:pic>
      <p:pic>
        <p:nvPicPr>
          <p:cNvPr id="56"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38145" y="6018966"/>
            <a:ext cx="362362" cy="362362"/>
          </a:xfrm>
          <a:prstGeom prst="rect">
            <a:avLst/>
          </a:prstGeom>
          <a:noFill/>
        </p:spPr>
      </p:pic>
      <p:pic>
        <p:nvPicPr>
          <p:cNvPr id="57"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6018966"/>
            <a:ext cx="362362" cy="362362"/>
          </a:xfrm>
          <a:prstGeom prst="rect">
            <a:avLst/>
          </a:prstGeom>
          <a:noFill/>
        </p:spPr>
      </p:pic>
      <p:pic>
        <p:nvPicPr>
          <p:cNvPr id="58"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6018966"/>
            <a:ext cx="362362" cy="362362"/>
          </a:xfrm>
          <a:prstGeom prst="rect">
            <a:avLst/>
          </a:prstGeom>
          <a:noFill/>
        </p:spPr>
      </p:pic>
    </p:spTree>
    <p:extLst>
      <p:ext uri="{BB962C8B-B14F-4D97-AF65-F5344CB8AC3E}">
        <p14:creationId xmlns:p14="http://schemas.microsoft.com/office/powerpoint/2010/main" val="366281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par>
                                <p:cTn id="37" presetID="10"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500"/>
                                        <p:tgtEl>
                                          <p:spTgt spid="55"/>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0" presetClass="entr" presetSubtype="0" fill="hold"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par>
                                <p:cTn id="57" presetID="10"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6">
            <a:clrChange>
              <a:clrFrom>
                <a:srgbClr val="FFFFFF"/>
              </a:clrFrom>
              <a:clrTo>
                <a:srgbClr val="FFFFFF">
                  <a:alpha val="0"/>
                </a:srgbClr>
              </a:clrTo>
            </a:clrChange>
            <a:duotone>
              <a:schemeClr val="accent1">
                <a:shade val="45000"/>
                <a:satMod val="135000"/>
              </a:schemeClr>
              <a:prstClr val="white"/>
            </a:duotone>
          </a:blip>
          <a:srcRect/>
          <a:stretch>
            <a:fillRect/>
          </a:stretch>
        </p:blipFill>
        <p:spPr>
          <a:xfrm>
            <a:off x="6300191" y="1724758"/>
            <a:ext cx="2727741" cy="2208298"/>
          </a:xfrm>
          <a:prstGeom prst="rect">
            <a:avLst/>
          </a:prstGeom>
        </p:spPr>
      </p:pic>
      <p:sp>
        <p:nvSpPr>
          <p:cNvPr id="2" name="Title 1"/>
          <p:cNvSpPr>
            <a:spLocks noGrp="1"/>
          </p:cNvSpPr>
          <p:nvPr>
            <p:ph type="title"/>
            <p:custDataLst>
              <p:tags r:id="rId2"/>
            </p:custDataLst>
          </p:nvPr>
        </p:nvSpPr>
        <p:spPr/>
        <p:txBody>
          <a:bodyPr/>
          <a:lstStyle/>
          <a:p>
            <a:r>
              <a:rPr lang="fr-CA" sz="3600" u="none" dirty="0"/>
              <a:t>Exercice : Notions de base (1/2)</a:t>
            </a:r>
            <a:endParaRPr lang="fr-CA" sz="3600" dirty="0"/>
          </a:p>
        </p:txBody>
      </p:sp>
      <p:sp>
        <p:nvSpPr>
          <p:cNvPr id="3" name="Content Placeholder 2"/>
          <p:cNvSpPr>
            <a:spLocks noGrp="1"/>
          </p:cNvSpPr>
          <p:nvPr>
            <p:ph idx="1"/>
            <p:custDataLst>
              <p:tags r:id="rId3"/>
            </p:custDataLst>
          </p:nvPr>
        </p:nvSpPr>
        <p:spPr>
          <a:xfrm>
            <a:off x="457200" y="1268760"/>
            <a:ext cx="8229600" cy="5112568"/>
          </a:xfrm>
        </p:spPr>
        <p:txBody>
          <a:bodyPr>
            <a:normAutofit/>
          </a:bodyPr>
          <a:lstStyle/>
          <a:p>
            <a:pPr lvl="0"/>
            <a:r>
              <a:rPr lang="fr-CA" dirty="0"/>
              <a:t>Avoir l</a:t>
            </a:r>
            <a:r>
              <a:rPr lang="fr-CA" u="none" dirty="0"/>
              <a:t>’intention d’être (plutôt que de faire)</a:t>
            </a:r>
          </a:p>
          <a:p>
            <a:pPr lvl="1"/>
            <a:r>
              <a:rPr lang="fr-CA" u="none" dirty="0"/>
              <a:t>Posture </a:t>
            </a:r>
          </a:p>
          <a:p>
            <a:pPr lvl="1"/>
            <a:r>
              <a:rPr lang="fr-CA" dirty="0"/>
              <a:t>L</a:t>
            </a:r>
            <a:r>
              <a:rPr lang="fr-CA" u="none" dirty="0"/>
              <a:t>e menton</a:t>
            </a:r>
          </a:p>
          <a:p>
            <a:pPr lvl="1"/>
            <a:r>
              <a:rPr lang="fr-CA" u="none" dirty="0"/>
              <a:t>État d’esprit</a:t>
            </a:r>
          </a:p>
          <a:p>
            <a:pPr lvl="1"/>
            <a:r>
              <a:rPr lang="fr-CA" u="none" dirty="0"/>
              <a:t>Concentrez-vous sur la respiration</a:t>
            </a:r>
          </a:p>
          <a:p>
            <a:pPr lvl="1"/>
            <a:r>
              <a:rPr lang="fr-CA" dirty="0"/>
              <a:t>Remarquez</a:t>
            </a:r>
          </a:p>
          <a:p>
            <a:r>
              <a:rPr lang="fr-CA" u="none" dirty="0"/>
              <a:t>Il s’agit de sentir ce que vous ressentez; de remarquer sans juger.</a:t>
            </a:r>
          </a:p>
        </p:txBody>
      </p:sp>
    </p:spTree>
    <p:extLst>
      <p:ext uri="{BB962C8B-B14F-4D97-AF65-F5344CB8AC3E}">
        <p14:creationId xmlns:p14="http://schemas.microsoft.com/office/powerpoint/2010/main" val="3313570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1143000"/>
          </a:xfrm>
        </p:spPr>
        <p:txBody>
          <a:bodyPr>
            <a:noAutofit/>
          </a:bodyPr>
          <a:lstStyle/>
          <a:p>
            <a:r>
              <a:rPr lang="fr-CA" sz="3200" dirty="0"/>
              <a:t>Exercice de respiration de pleine conscience (2/2)</a:t>
            </a:r>
          </a:p>
        </p:txBody>
      </p:sp>
      <p:sp>
        <p:nvSpPr>
          <p:cNvPr id="3" name="Content Placeholder 2"/>
          <p:cNvSpPr>
            <a:spLocks noGrp="1"/>
          </p:cNvSpPr>
          <p:nvPr>
            <p:ph idx="1"/>
          </p:nvPr>
        </p:nvSpPr>
        <p:spPr>
          <a:xfrm>
            <a:off x="457200" y="1600200"/>
            <a:ext cx="8686800" cy="5214172"/>
          </a:xfrm>
        </p:spPr>
        <p:txBody>
          <a:bodyPr>
            <a:normAutofit/>
          </a:bodyPr>
          <a:lstStyle/>
          <a:p>
            <a:r>
              <a:rPr lang="fr-CA" dirty="0"/>
              <a:t>Temps requis: 5 minutes</a:t>
            </a:r>
          </a:p>
          <a:p>
            <a:r>
              <a:rPr lang="fr-CA" dirty="0"/>
              <a:t>L’idée est de </a:t>
            </a:r>
            <a:r>
              <a:rPr lang="fr-CA" u="none" dirty="0"/>
              <a:t>passer du « faire » au « être ».</a:t>
            </a:r>
          </a:p>
          <a:p>
            <a:r>
              <a:rPr lang="fr-CA" u="none" dirty="0"/>
              <a:t>Nous ferons ensuite un court retour sur ce que vous avez remarqué.</a:t>
            </a:r>
            <a:endParaRPr lang="fr-CA" dirty="0"/>
          </a:p>
        </p:txBody>
      </p:sp>
      <p:grpSp>
        <p:nvGrpSpPr>
          <p:cNvPr id="4" name="Group 3"/>
          <p:cNvGrpSpPr/>
          <p:nvPr/>
        </p:nvGrpSpPr>
        <p:grpSpPr>
          <a:xfrm>
            <a:off x="5257104" y="3717032"/>
            <a:ext cx="2699272" cy="2796921"/>
            <a:chOff x="5257104" y="4005064"/>
            <a:chExt cx="2214298" cy="2508889"/>
          </a:xfrm>
        </p:grpSpPr>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3">
                  <a:shade val="45000"/>
                  <a:satMod val="135000"/>
                </a:schemeClr>
                <a:prstClr val="white"/>
              </a:duotone>
            </a:blip>
            <a:srcRect/>
            <a:stretch>
              <a:fillRect/>
            </a:stretch>
          </p:blipFill>
          <p:spPr bwMode="auto">
            <a:xfrm>
              <a:off x="5257104" y="4005064"/>
              <a:ext cx="1648768"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flipH="1">
              <a:off x="5506603" y="4597529"/>
              <a:ext cx="1964799" cy="1916424"/>
            </a:xfrm>
            <a:prstGeom prst="rect">
              <a:avLst/>
            </a:prstGeom>
            <a:noFill/>
          </p:spPr>
        </p:pic>
      </p:grpSp>
      <p:grpSp>
        <p:nvGrpSpPr>
          <p:cNvPr id="7" name="Group 6"/>
          <p:cNvGrpSpPr/>
          <p:nvPr/>
        </p:nvGrpSpPr>
        <p:grpSpPr>
          <a:xfrm>
            <a:off x="7668344" y="6159853"/>
            <a:ext cx="608297" cy="654519"/>
            <a:chOff x="1691680" y="5343137"/>
            <a:chExt cx="803649" cy="818086"/>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9" name="Oval 8"/>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95870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CFCD077-2C86-FE99-791E-14837061E165}"/>
              </a:ext>
            </a:extLst>
          </p:cNvPr>
          <p:cNvGrpSpPr/>
          <p:nvPr>
            <p:custDataLst>
              <p:tags r:id="rId1"/>
            </p:custDataLst>
          </p:nvPr>
        </p:nvGrpSpPr>
        <p:grpSpPr>
          <a:xfrm>
            <a:off x="7448165" y="101823"/>
            <a:ext cx="1547664" cy="1596523"/>
            <a:chOff x="1691680" y="5343137"/>
            <a:chExt cx="803649" cy="818086"/>
          </a:xfrm>
        </p:grpSpPr>
        <p:pic>
          <p:nvPicPr>
            <p:cNvPr id="14" name="Picture 13">
              <a:extLst>
                <a:ext uri="{FF2B5EF4-FFF2-40B4-BE49-F238E27FC236}">
                  <a16:creationId xmlns:a16="http://schemas.microsoft.com/office/drawing/2014/main" id="{31E4EACC-F4C2-C3D4-2707-EECADA0CFC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5" name="Oval 14">
              <a:extLst>
                <a:ext uri="{FF2B5EF4-FFF2-40B4-BE49-F238E27FC236}">
                  <a16:creationId xmlns:a16="http://schemas.microsoft.com/office/drawing/2014/main" id="{F2FBE112-BB1C-FF80-1B47-21EC24CD4A2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p:cNvPicPr>
            <a:picLocks noChangeAspect="1"/>
          </p:cNvPicPr>
          <p:nvPr/>
        </p:nvPicPr>
        <p:blipFill rotWithShape="1">
          <a:blip r:embed="rId6">
            <a:clrChange>
              <a:clrFrom>
                <a:srgbClr val="FFFFFF"/>
              </a:clrFrom>
              <a:clrTo>
                <a:srgbClr val="FFFFFF">
                  <a:alpha val="0"/>
                </a:srgbClr>
              </a:clrTo>
            </a:clrChange>
            <a:duotone>
              <a:schemeClr val="accent1">
                <a:shade val="45000"/>
                <a:satMod val="135000"/>
              </a:schemeClr>
              <a:prstClr val="white"/>
            </a:duotone>
          </a:blip>
          <a:srcRect t="7029" b="14498"/>
          <a:stretch/>
        </p:blipFill>
        <p:spPr>
          <a:xfrm>
            <a:off x="1043608" y="1535756"/>
            <a:ext cx="3100697" cy="2125637"/>
          </a:xfrm>
          <a:prstGeom prst="rect">
            <a:avLst/>
          </a:prstGeom>
        </p:spPr>
      </p:pic>
      <p:pic>
        <p:nvPicPr>
          <p:cNvPr id="5" name="Picture 4"/>
          <p:cNvPicPr>
            <a:picLocks noChangeAspect="1"/>
          </p:cNvPicPr>
          <p:nvPr/>
        </p:nvPicPr>
        <p:blipFill>
          <a:blip r:embed="rId7">
            <a:duotone>
              <a:schemeClr val="accent1">
                <a:shade val="45000"/>
                <a:satMod val="135000"/>
              </a:schemeClr>
              <a:prstClr val="white"/>
            </a:duotone>
          </a:blip>
          <a:stretch>
            <a:fillRect/>
          </a:stretch>
        </p:blipFill>
        <p:spPr>
          <a:xfrm>
            <a:off x="1550009" y="4123717"/>
            <a:ext cx="2812602" cy="1620790"/>
          </a:xfrm>
          <a:prstGeom prst="rect">
            <a:avLst/>
          </a:prstGeom>
        </p:spPr>
      </p:pic>
      <p:pic>
        <p:nvPicPr>
          <p:cNvPr id="51" name="Picture 11" descr="C:\Users\Alejandro.Gonzalez\AppData\Local\Microsoft\Windows\Temporary Internet Files\Content.IE5\DT8C0HKT\drawingpad18-300x176[1].jpg"/>
          <p:cNvPicPr>
            <a:picLocks noChangeAspect="1" noChangeArrowheads="1"/>
          </p:cNvPicPr>
          <p:nvPr/>
        </p:nvPicPr>
        <p:blipFill>
          <a:blip r:embed="rId8">
            <a:duotone>
              <a:schemeClr val="accent1">
                <a:shade val="45000"/>
                <a:satMod val="135000"/>
              </a:schemeClr>
              <a:prstClr val="white"/>
            </a:duotone>
          </a:blip>
          <a:srcRect/>
          <a:stretch>
            <a:fillRect/>
          </a:stretch>
        </p:blipFill>
        <p:spPr bwMode="auto">
          <a:xfrm>
            <a:off x="4362611" y="2598574"/>
            <a:ext cx="2545268" cy="1493223"/>
          </a:xfrm>
          <a:prstGeom prst="rect">
            <a:avLst/>
          </a:prstGeom>
          <a:noFill/>
        </p:spPr>
      </p:pic>
      <p:grpSp>
        <p:nvGrpSpPr>
          <p:cNvPr id="6" name="Group 5"/>
          <p:cNvGrpSpPr/>
          <p:nvPr/>
        </p:nvGrpSpPr>
        <p:grpSpPr>
          <a:xfrm>
            <a:off x="4302714" y="4762198"/>
            <a:ext cx="2160240" cy="1964618"/>
            <a:chOff x="6522616" y="0"/>
            <a:chExt cx="2621384" cy="2558412"/>
          </a:xfrm>
        </p:grpSpPr>
        <p:pic>
          <p:nvPicPr>
            <p:cNvPr id="52" name="Picture 3" descr="C:\Users\Alejandro.Gonzalez\AppData\Local\Microsoft\Windows\Temporary Internet Files\Content.IE5\1BVHMIKZ\cold_by_however_improbable-d61j5pj[1].png"/>
            <p:cNvPicPr>
              <a:picLocks noChangeAspect="1" noChangeArrowheads="1"/>
            </p:cNvPicPr>
            <p:nvPr/>
          </p:nvPicPr>
          <p:blipFill>
            <a:blip r:embed="rId9">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53" name="Picture 2" descr="C:\Users\Alejandro.Gonzalez\AppData\Local\Microsoft\Windows\Temporary Internet Files\Content.IE5\SVNU93EQ\Breathe1[1].png"/>
            <p:cNvPicPr>
              <a:picLocks noChangeAspect="1" noChangeArrowheads="1"/>
            </p:cNvPicPr>
            <p:nvPr/>
          </p:nvPicPr>
          <p:blipFill>
            <a:blip r:embed="rId10">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grpSp>
      <p:sp>
        <p:nvSpPr>
          <p:cNvPr id="8" name="Title 1">
            <a:extLst>
              <a:ext uri="{FF2B5EF4-FFF2-40B4-BE49-F238E27FC236}">
                <a16:creationId xmlns:a16="http://schemas.microsoft.com/office/drawing/2014/main" id="{0959CEE7-DB04-7F3B-336C-51E61FA42C4B}"/>
              </a:ext>
            </a:extLst>
          </p:cNvPr>
          <p:cNvSpPr>
            <a:spLocks noGrp="1"/>
          </p:cNvSpPr>
          <p:nvPr>
            <p:ph type="title"/>
            <p:custDataLst>
              <p:tags r:id="rId2"/>
            </p:custDataLst>
          </p:nvPr>
        </p:nvSpPr>
        <p:spPr>
          <a:xfrm>
            <a:off x="457200" y="274638"/>
            <a:ext cx="6982023" cy="1143000"/>
          </a:xfrm>
        </p:spPr>
        <p:txBody>
          <a:bodyPr>
            <a:noAutofit/>
          </a:bodyPr>
          <a:lstStyle/>
          <a:p>
            <a:r>
              <a:rPr lang="fr-CA" sz="3200" dirty="0"/>
              <a:t>Débriefing et sous-groupes – Qu’est-ce qui a le plus retenu votre attention?</a:t>
            </a:r>
            <a:endParaRPr lang="fr-CA" sz="3000" dirty="0"/>
          </a:p>
        </p:txBody>
      </p:sp>
    </p:spTree>
    <p:extLst>
      <p:ext uri="{BB962C8B-B14F-4D97-AF65-F5344CB8AC3E}">
        <p14:creationId xmlns:p14="http://schemas.microsoft.com/office/powerpoint/2010/main" val="233953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fontScale="90000"/>
          </a:bodyPr>
          <a:lstStyle/>
          <a:p>
            <a:r>
              <a:rPr lang="fr-CA" sz="3600" dirty="0"/>
              <a:t>Choses à accomplir cette semaine</a:t>
            </a:r>
          </a:p>
        </p:txBody>
      </p:sp>
      <p:sp>
        <p:nvSpPr>
          <p:cNvPr id="3" name="Content Placeholder 2"/>
          <p:cNvSpPr>
            <a:spLocks noGrp="1"/>
          </p:cNvSpPr>
          <p:nvPr>
            <p:ph idx="1"/>
          </p:nvPr>
        </p:nvSpPr>
        <p:spPr>
          <a:xfrm>
            <a:off x="457200" y="1600200"/>
            <a:ext cx="8363272" cy="4980230"/>
          </a:xfrm>
        </p:spPr>
        <p:txBody>
          <a:bodyPr>
            <a:noAutofit/>
          </a:bodyPr>
          <a:lstStyle/>
          <a:p>
            <a:pPr>
              <a:lnSpc>
                <a:spcPct val="200000"/>
              </a:lnSpc>
            </a:pPr>
            <a:r>
              <a:rPr lang="fr-CA" sz="2400" dirty="0"/>
              <a:t>Système de jumelage </a:t>
            </a:r>
          </a:p>
          <a:p>
            <a:pPr>
              <a:lnSpc>
                <a:spcPct val="200000"/>
              </a:lnSpc>
            </a:pPr>
            <a:r>
              <a:rPr lang="fr-CA" sz="2400" dirty="0"/>
              <a:t>Journal de gratitude</a:t>
            </a:r>
          </a:p>
          <a:p>
            <a:pPr>
              <a:lnSpc>
                <a:spcPct val="200000"/>
              </a:lnSpc>
              <a:spcBef>
                <a:spcPts val="0"/>
              </a:spcBef>
            </a:pPr>
            <a:r>
              <a:rPr lang="fr-CA" sz="2400" dirty="0" err="1"/>
              <a:t>Exercise</a:t>
            </a:r>
            <a:r>
              <a:rPr lang="fr-CA" sz="2400" dirty="0"/>
              <a:t> de respiration 5 </a:t>
            </a:r>
            <a:r>
              <a:rPr lang="fr-CA" sz="2400" dirty="0" err="1"/>
              <a:t>mins</a:t>
            </a:r>
            <a:endParaRPr lang="fr-FR" sz="1600" dirty="0"/>
          </a:p>
          <a:p>
            <a:pPr marL="0" lvl="0" indent="0">
              <a:lnSpc>
                <a:spcPct val="200000"/>
              </a:lnSpc>
              <a:spcBef>
                <a:spcPts val="0"/>
              </a:spcBef>
              <a:buNone/>
            </a:pPr>
            <a:r>
              <a:rPr lang="fr-CA" sz="2400" dirty="0"/>
              <a:t>Si vous avez des questions, des commentaires ou si vous aimeriez partager avec le groupe, n’hésitez pas à le faire.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4916731" y="1310563"/>
            <a:ext cx="1387792" cy="1430813"/>
          </a:xfrm>
          <a:prstGeom prst="rect">
            <a:avLst/>
          </a:prstGeom>
        </p:spPr>
      </p:pic>
      <p:grpSp>
        <p:nvGrpSpPr>
          <p:cNvPr id="7" name="Group 6"/>
          <p:cNvGrpSpPr/>
          <p:nvPr/>
        </p:nvGrpSpPr>
        <p:grpSpPr>
          <a:xfrm>
            <a:off x="5606871" y="3137244"/>
            <a:ext cx="766043" cy="910869"/>
            <a:chOff x="6542261" y="506769"/>
            <a:chExt cx="523699" cy="570787"/>
          </a:xfrm>
        </p:grpSpPr>
        <p:pic>
          <p:nvPicPr>
            <p:cNvPr id="8" name="Picture 7"/>
            <p:cNvPicPr>
              <a:picLocks noChangeAspect="1"/>
            </p:cNvPicPr>
            <p:nvPr/>
          </p:nvPicPr>
          <p:blipFill>
            <a:blip r:embed="rId4">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5">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95936" y="2432044"/>
            <a:ext cx="1083648" cy="996956"/>
          </a:xfrm>
          <a:prstGeom prst="rect">
            <a:avLst/>
          </a:prstGeom>
        </p:spPr>
      </p:pic>
      <p:pic>
        <p:nvPicPr>
          <p:cNvPr id="11" name="Picture 2" descr="MCL Cohort - Closed Group's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3901" y="4869160"/>
            <a:ext cx="1285764" cy="1285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08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2146" y="5157192"/>
            <a:ext cx="7779887" cy="523220"/>
          </a:xfrm>
          <a:prstGeom prst="rect">
            <a:avLst/>
          </a:prstGeom>
        </p:spPr>
        <p:txBody>
          <a:bodyPr wrap="none">
            <a:spAutoFit/>
          </a:bodyPr>
          <a:lstStyle/>
          <a:p>
            <a:pPr algn="ctr"/>
            <a:r>
              <a:rPr lang="en-CA" sz="2800" dirty="0" err="1">
                <a:solidFill>
                  <a:srgbClr val="000000"/>
                </a:solidFill>
              </a:rPr>
              <a:t>Pratiquez</a:t>
            </a:r>
            <a:r>
              <a:rPr lang="en-CA" sz="2800" dirty="0">
                <a:solidFill>
                  <a:srgbClr val="000000"/>
                </a:solidFill>
              </a:rPr>
              <a:t> la </a:t>
            </a:r>
            <a:r>
              <a:rPr lang="en-CA" sz="2800" dirty="0" err="1">
                <a:solidFill>
                  <a:srgbClr val="000000"/>
                </a:solidFill>
              </a:rPr>
              <a:t>pleine</a:t>
            </a:r>
            <a:r>
              <a:rPr lang="en-CA" sz="2800" dirty="0">
                <a:solidFill>
                  <a:srgbClr val="000000"/>
                </a:solidFill>
              </a:rPr>
              <a:t> conscience, </a:t>
            </a:r>
            <a:r>
              <a:rPr lang="en-CA" sz="2800" dirty="0" err="1">
                <a:solidFill>
                  <a:srgbClr val="000000"/>
                </a:solidFill>
              </a:rPr>
              <a:t>retrouvez</a:t>
            </a:r>
            <a:r>
              <a:rPr lang="en-CA" sz="2800" dirty="0">
                <a:solidFill>
                  <a:srgbClr val="000000"/>
                </a:solidFill>
              </a:rPr>
              <a:t> le bonheur</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5948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615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4294967295"/>
          </p:nvPr>
        </p:nvSpPr>
        <p:spPr>
          <a:xfrm>
            <a:off x="1371600" y="4484712"/>
            <a:ext cx="6400800" cy="1752600"/>
          </a:xfr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CA" sz="3200" b="0" i="0" u="none" strike="noStrike" kern="1200" cap="none" spc="0" normalizeH="0" baseline="0" noProof="0" dirty="0">
                <a:ln>
                  <a:noFill/>
                </a:ln>
                <a:solidFill>
                  <a:prstClr val="black">
                    <a:tint val="75000"/>
                  </a:prstClr>
                </a:solidFill>
                <a:effectLst/>
                <a:uLnTx/>
                <a:uFillTx/>
                <a:latin typeface="Calibri"/>
                <a:ea typeface="+mn-ea"/>
                <a:cs typeface="+mn-cs"/>
              </a:rPr>
              <a:t>Séance 2 de 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CA" dirty="0">
                <a:solidFill>
                  <a:prstClr val="black">
                    <a:tint val="75000"/>
                  </a:prstClr>
                </a:solidFill>
                <a:latin typeface="Calibri"/>
              </a:rPr>
              <a:t>16 octobre 2025</a:t>
            </a:r>
          </a:p>
        </p:txBody>
      </p:sp>
      <p:sp>
        <p:nvSpPr>
          <p:cNvPr id="6" name="Title 5">
            <a:extLst>
              <a:ext uri="{FF2B5EF4-FFF2-40B4-BE49-F238E27FC236}">
                <a16:creationId xmlns:a16="http://schemas.microsoft.com/office/drawing/2014/main" id="{C17F9252-B855-ACD4-7561-9FBEFBC02E0D}"/>
              </a:ext>
            </a:extLst>
          </p:cNvPr>
          <p:cNvSpPr>
            <a:spLocks noGrp="1"/>
          </p:cNvSpPr>
          <p:nvPr>
            <p:ph type="ctrTitle"/>
          </p:nvPr>
        </p:nvSpPr>
        <p:spPr>
          <a:xfrm>
            <a:off x="0" y="2728937"/>
            <a:ext cx="9036496" cy="1470025"/>
          </a:xfrm>
        </p:spPr>
        <p:txBody>
          <a:bodyPr>
            <a:noAutofit/>
          </a:bodyPr>
          <a:lstStyle/>
          <a:p>
            <a:r>
              <a:rPr lang="fr-FR" sz="3600" dirty="0">
                <a:solidFill>
                  <a:schemeClr val="accent1">
                    <a:lumMod val="75000"/>
                  </a:schemeClr>
                </a:solidFill>
              </a:rPr>
              <a:t>Programme de développement du leadership de changement en pleine-conscience (DLCP)</a:t>
            </a:r>
            <a:endParaRPr lang="en-US" sz="3600" dirty="0">
              <a:solidFill>
                <a:schemeClr val="accent1">
                  <a:lumMod val="75000"/>
                </a:schemeClr>
              </a:solidFill>
            </a:endParaRPr>
          </a:p>
        </p:txBody>
      </p:sp>
    </p:spTree>
    <p:extLst>
      <p:ext uri="{BB962C8B-B14F-4D97-AF65-F5344CB8AC3E}">
        <p14:creationId xmlns:p14="http://schemas.microsoft.com/office/powerpoint/2010/main" val="1121350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2780928"/>
            <a:ext cx="8229600" cy="3345235"/>
          </a:xfrm>
        </p:spPr>
        <p:txBody>
          <a:bodyPr>
            <a:normAutofit fontScale="95000"/>
          </a:bodyPr>
          <a:lstStyle/>
          <a:p>
            <a:r>
              <a:rPr lang="fr-CA" u="none" dirty="0"/>
              <a:t>Temps requis : 2 minutes</a:t>
            </a:r>
          </a:p>
          <a:p>
            <a:r>
              <a:rPr lang="fr-CA" dirty="0"/>
              <a:t>L’astuce consiste à </a:t>
            </a:r>
            <a:r>
              <a:rPr lang="fr-CA" u="none" dirty="0"/>
              <a:t>passer de « faire » à « être ».</a:t>
            </a:r>
          </a:p>
          <a:p>
            <a:r>
              <a:rPr lang="fr-CA" u="none" dirty="0"/>
              <a:t>Prendre une minute, seulement une minute…</a:t>
            </a:r>
          </a:p>
          <a:p>
            <a:r>
              <a:rPr lang="fr-CA" dirty="0"/>
              <a:t>… p</a:t>
            </a:r>
            <a:r>
              <a:rPr lang="fr-CA" u="none" dirty="0"/>
              <a:t>our respirer, juste pour respirer.</a:t>
            </a:r>
          </a:p>
        </p:txBody>
      </p:sp>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2"/>
            </p:custDataLst>
          </p:nvPr>
        </p:nvSpPr>
        <p:spPr>
          <a:xfrm>
            <a:off x="457200" y="217488"/>
            <a:ext cx="6275040" cy="1143000"/>
          </a:xfrm>
        </p:spPr>
        <p:txBody>
          <a:bodyPr>
            <a:noAutofit/>
          </a:bodyPr>
          <a:lstStyle/>
          <a:p>
            <a:r>
              <a:rPr lang="fr-CA" sz="3600" dirty="0"/>
              <a:t>Exercice de respiration en pleine conscience – Centrage</a:t>
            </a:r>
          </a:p>
        </p:txBody>
      </p:sp>
      <p:grpSp>
        <p:nvGrpSpPr>
          <p:cNvPr id="8" name="Group 7">
            <a:extLst>
              <a:ext uri="{FF2B5EF4-FFF2-40B4-BE49-F238E27FC236}">
                <a16:creationId xmlns:a16="http://schemas.microsoft.com/office/drawing/2014/main" id="{C7842E95-6710-09BD-E4FE-BDA7E4BCEEC3}"/>
              </a:ext>
            </a:extLst>
          </p:cNvPr>
          <p:cNvGrpSpPr/>
          <p:nvPr>
            <p:custDataLst>
              <p:tags r:id="rId3"/>
            </p:custDataLst>
          </p:nvPr>
        </p:nvGrpSpPr>
        <p:grpSpPr>
          <a:xfrm>
            <a:off x="6732240" y="3667"/>
            <a:ext cx="2229228" cy="2385298"/>
            <a:chOff x="6732240" y="3667"/>
            <a:chExt cx="2229228" cy="2385298"/>
          </a:xfrm>
        </p:grpSpPr>
        <p:pic>
          <p:nvPicPr>
            <p:cNvPr id="9" name="Picture 11" descr="C:\Users\GonzalA1\AppData\Local\Microsoft\Windows\Temporary Internet Files\Content.IE5\NVPVLCXB\Double_spirale.svg[1].png">
              <a:extLst>
                <a:ext uri="{FF2B5EF4-FFF2-40B4-BE49-F238E27FC236}">
                  <a16:creationId xmlns:a16="http://schemas.microsoft.com/office/drawing/2014/main" id="{E6B5750C-AA3C-D722-CA1C-244D4C3F42AD}"/>
                </a:ext>
              </a:extLst>
            </p:cNvPr>
            <p:cNvPicPr>
              <a:picLocks noChangeAspect="1" noChangeArrowheads="1"/>
            </p:cNvPicPr>
            <p:nvPr/>
          </p:nvPicPr>
          <p:blipFill>
            <a:blip r:embed="rId6">
              <a:duotone>
                <a:schemeClr val="accent3">
                  <a:shade val="45000"/>
                  <a:satMod val="135000"/>
                </a:schemeClr>
                <a:prstClr val="white"/>
              </a:duotone>
            </a:blip>
            <a:srcRect/>
            <a:stretch>
              <a:fillRect/>
            </a:stretch>
          </p:blipFill>
          <p:spPr>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GonzalA1\AppData\Local\Microsoft\Windows\Temporary Internet Files\Content.IE5\K2UFS5M4\Spiral-Confetti[1].png">
              <a:extLst>
                <a:ext uri="{FF2B5EF4-FFF2-40B4-BE49-F238E27FC236}">
                  <a16:creationId xmlns:a16="http://schemas.microsoft.com/office/drawing/2014/main" id="{E42E500E-E0F1-D4B9-7542-99EB267FC1B8}"/>
                </a:ext>
              </a:extLst>
            </p:cNvPr>
            <p:cNvPicPr>
              <a:picLocks noChangeAspect="1" noChangeArrowheads="1"/>
            </p:cNvPicPr>
            <p:nvPr/>
          </p:nvPicPr>
          <p:blipFill>
            <a:blip r:embed="rId7"/>
            <a:srcRect/>
            <a:stretch>
              <a:fillRect/>
            </a:stretch>
          </p:blipFill>
          <p:spPr>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54116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01051"/>
          </a:xfrm>
        </p:spPr>
        <p:txBody>
          <a:bodyPr>
            <a:normAutofit/>
          </a:bodyPr>
          <a:lstStyle/>
          <a:p>
            <a:pPr lvl="0"/>
            <a:r>
              <a:rPr lang="fr-CA" sz="4000" dirty="0"/>
              <a:t>Compte rendu de la semaine 1</a:t>
            </a:r>
          </a:p>
        </p:txBody>
      </p:sp>
      <p:sp>
        <p:nvSpPr>
          <p:cNvPr id="3" name="Content Placeholder 2"/>
          <p:cNvSpPr>
            <a:spLocks noGrp="1"/>
          </p:cNvSpPr>
          <p:nvPr>
            <p:ph idx="1"/>
          </p:nvPr>
        </p:nvSpPr>
        <p:spPr>
          <a:xfrm>
            <a:off x="662460" y="1660136"/>
            <a:ext cx="6692887" cy="3164224"/>
          </a:xfrm>
        </p:spPr>
        <p:txBody>
          <a:bodyPr>
            <a:normAutofit/>
          </a:bodyPr>
          <a:lstStyle/>
          <a:p>
            <a:pPr marL="0" lvl="0" indent="0">
              <a:buNone/>
            </a:pPr>
            <a:r>
              <a:rPr lang="fr-CA" dirty="0"/>
              <a:t>Aimeriez-vous partager vos </a:t>
            </a:r>
            <a:r>
              <a:rPr lang="fr-CA" b="1" i="1" dirty="0"/>
              <a:t>Idées</a:t>
            </a:r>
            <a:endParaRPr lang="fr-CA" dirty="0"/>
          </a:p>
          <a:p>
            <a:pPr marL="0" lvl="0" indent="0">
              <a:buNone/>
            </a:pPr>
            <a:endParaRPr lang="fr-CA" sz="2000" dirty="0"/>
          </a:p>
          <a:p>
            <a:pPr lvl="0"/>
            <a:r>
              <a:rPr lang="fr-CA" dirty="0"/>
              <a:t>Votre système de jumelage</a:t>
            </a:r>
          </a:p>
          <a:p>
            <a:pPr lvl="0"/>
            <a:endParaRPr lang="fr-CA" dirty="0"/>
          </a:p>
          <a:p>
            <a:pPr lvl="0"/>
            <a:r>
              <a:rPr lang="fr-CA" dirty="0"/>
              <a:t>Votre pratique</a:t>
            </a:r>
          </a:p>
        </p:txBody>
      </p:sp>
      <p:sp>
        <p:nvSpPr>
          <p:cNvPr id="20" name="Content Placeholder 2"/>
          <p:cNvSpPr txBox="1">
            <a:spLocks/>
          </p:cNvSpPr>
          <p:nvPr/>
        </p:nvSpPr>
        <p:spPr>
          <a:xfrm>
            <a:off x="662460" y="4856202"/>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dirty="0"/>
              <a:t>Avez-vous des questions?</a:t>
            </a:r>
          </a:p>
        </p:txBody>
      </p:sp>
      <p:pic>
        <p:nvPicPr>
          <p:cNvPr id="21" name="Picture 20">
            <a:extLst>
              <a:ext uri="{FF2B5EF4-FFF2-40B4-BE49-F238E27FC236}">
                <a16:creationId xmlns:a16="http://schemas.microsoft.com/office/drawing/2014/main" id="{2FA4905E-3831-4E70-A31F-FB3B7E0156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45437">
            <a:off x="5803521" y="2228649"/>
            <a:ext cx="1172680" cy="1209033"/>
          </a:xfrm>
          <a:prstGeom prst="rect">
            <a:avLst/>
          </a:prstGeom>
        </p:spPr>
      </p:pic>
      <p:grpSp>
        <p:nvGrpSpPr>
          <p:cNvPr id="27" name="Group 26">
            <a:extLst>
              <a:ext uri="{FF2B5EF4-FFF2-40B4-BE49-F238E27FC236}">
                <a16:creationId xmlns:a16="http://schemas.microsoft.com/office/drawing/2014/main" id="{EB884DD9-50BA-41A6-87BA-27D6761A2713}"/>
              </a:ext>
            </a:extLst>
          </p:cNvPr>
          <p:cNvGrpSpPr/>
          <p:nvPr/>
        </p:nvGrpSpPr>
        <p:grpSpPr>
          <a:xfrm>
            <a:off x="7408279" y="2727719"/>
            <a:ext cx="1646605" cy="1365342"/>
            <a:chOff x="1431829" y="5057716"/>
            <a:chExt cx="1320553" cy="1103507"/>
          </a:xfrm>
        </p:grpSpPr>
        <p:pic>
          <p:nvPicPr>
            <p:cNvPr id="28" name="Picture 27">
              <a:extLst>
                <a:ext uri="{FF2B5EF4-FFF2-40B4-BE49-F238E27FC236}">
                  <a16:creationId xmlns:a16="http://schemas.microsoft.com/office/drawing/2014/main" id="{CF994E75-6410-40A9-934B-E7C9293FD8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29" name="Oval 28">
              <a:extLst>
                <a:ext uri="{FF2B5EF4-FFF2-40B4-BE49-F238E27FC236}">
                  <a16:creationId xmlns:a16="http://schemas.microsoft.com/office/drawing/2014/main" id="{BEC12FDE-8E55-4104-8C25-6DBA58DEC6A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E67C7A-2D9F-440E-AD2E-586402F8FF4D}"/>
                </a:ext>
              </a:extLst>
            </p:cNvPr>
            <p:cNvSpPr txBox="1"/>
            <p:nvPr/>
          </p:nvSpPr>
          <p:spPr>
            <a:xfrm>
              <a:off x="1431829" y="5057716"/>
              <a:ext cx="1320553" cy="298504"/>
            </a:xfrm>
            <a:prstGeom prst="rect">
              <a:avLst/>
            </a:prstGeom>
            <a:noFill/>
          </p:spPr>
          <p:txBody>
            <a:bodyPr wrap="none" rtlCol="0">
              <a:spAutoFit/>
            </a:bodyPr>
            <a:lstStyle/>
            <a:p>
              <a:r>
                <a:rPr lang="en-CA" dirty="0" err="1">
                  <a:latin typeface="Arial" panose="020B0604020202020204" pitchFamily="34" charset="0"/>
                  <a:cs typeface="Arial" panose="020B0604020202020204" pitchFamily="34" charset="0"/>
                </a:rPr>
                <a:t>Compte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rendu</a:t>
              </a:r>
              <a:endParaRPr lang="en-CA" dirty="0">
                <a:solidFill>
                  <a:schemeClr val="accent3">
                    <a:lumMod val="75000"/>
                  </a:schemeClr>
                </a:solidFill>
                <a:latin typeface="Arial" panose="020B0604020202020204" pitchFamily="34" charset="0"/>
                <a:cs typeface="Arial" panose="020B0604020202020204" pitchFamily="34" charset="0"/>
              </a:endParaRPr>
            </a:p>
          </p:txBody>
        </p:sp>
      </p:grpSp>
      <p:sp>
        <p:nvSpPr>
          <p:cNvPr id="31" name="Right Brace 30">
            <a:extLst>
              <a:ext uri="{FF2B5EF4-FFF2-40B4-BE49-F238E27FC236}">
                <a16:creationId xmlns:a16="http://schemas.microsoft.com/office/drawing/2014/main" id="{E46AE636-FE79-4C6E-A1AE-E3E4C3270055}"/>
              </a:ext>
            </a:extLst>
          </p:cNvPr>
          <p:cNvSpPr/>
          <p:nvPr/>
        </p:nvSpPr>
        <p:spPr>
          <a:xfrm>
            <a:off x="6892645" y="2234963"/>
            <a:ext cx="755251" cy="23518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6">
            <a:extLst>
              <a:ext uri="{FF2B5EF4-FFF2-40B4-BE49-F238E27FC236}">
                <a16:creationId xmlns:a16="http://schemas.microsoft.com/office/drawing/2014/main" id="{64736DF7-D3AD-4135-8177-D56ED543A206}"/>
              </a:ext>
            </a:extLst>
          </p:cNvPr>
          <p:cNvPicPr>
            <a:picLocks noChangeAspect="1"/>
          </p:cNvPicPr>
          <p:nvPr/>
        </p:nvPicPr>
        <p:blipFill>
          <a:blip r:embed="rId6"/>
          <a:stretch>
            <a:fillRect/>
          </a:stretch>
        </p:blipFill>
        <p:spPr>
          <a:xfrm>
            <a:off x="6867526" y="106262"/>
            <a:ext cx="1955476" cy="1843444"/>
          </a:xfrm>
          <a:prstGeom prst="rect">
            <a:avLst/>
          </a:prstGeom>
        </p:spPr>
      </p:pic>
      <p:grpSp>
        <p:nvGrpSpPr>
          <p:cNvPr id="4" name="Group 3">
            <a:extLst>
              <a:ext uri="{FF2B5EF4-FFF2-40B4-BE49-F238E27FC236}">
                <a16:creationId xmlns:a16="http://schemas.microsoft.com/office/drawing/2014/main" id="{0275AD5E-DCEC-342F-9E87-C2D083906EBA}"/>
              </a:ext>
            </a:extLst>
          </p:cNvPr>
          <p:cNvGrpSpPr/>
          <p:nvPr/>
        </p:nvGrpSpPr>
        <p:grpSpPr>
          <a:xfrm>
            <a:off x="6047173" y="4607594"/>
            <a:ext cx="2639627" cy="2351810"/>
            <a:chOff x="6047173" y="4607594"/>
            <a:chExt cx="2639627" cy="2351810"/>
          </a:xfrm>
        </p:grpSpPr>
        <p:pic>
          <p:nvPicPr>
            <p:cNvPr id="6" name="Picture 5">
              <a:extLst>
                <a:ext uri="{FF2B5EF4-FFF2-40B4-BE49-F238E27FC236}">
                  <a16:creationId xmlns:a16="http://schemas.microsoft.com/office/drawing/2014/main" id="{924B26B5-34BE-F4F4-C379-CDF47EF1AC4F}"/>
                </a:ext>
              </a:extLst>
            </p:cNvPr>
            <p:cNvPicPr>
              <a:picLocks noChangeAspect="1"/>
            </p:cNvPicPr>
            <p:nvPr/>
          </p:nvPicPr>
          <p:blipFill rotWithShape="1">
            <a:blip r:embed="rId7">
              <a:clrChange>
                <a:clrFrom>
                  <a:srgbClr val="FFFFFF"/>
                </a:clrFrom>
                <a:clrTo>
                  <a:srgbClr val="FFFFFF">
                    <a:alpha val="0"/>
                  </a:srgbClr>
                </a:clrTo>
              </a:clrChange>
            </a:blip>
            <a:srcRect r="25239" b="12170"/>
            <a:stretch/>
          </p:blipFill>
          <p:spPr>
            <a:xfrm>
              <a:off x="6047173" y="4607594"/>
              <a:ext cx="1685115" cy="2351810"/>
            </a:xfrm>
            <a:prstGeom prst="rect">
              <a:avLst/>
            </a:prstGeom>
          </p:spPr>
        </p:pic>
        <p:sp>
          <p:nvSpPr>
            <p:cNvPr id="19" name="TextBox 18">
              <a:extLst>
                <a:ext uri="{FF2B5EF4-FFF2-40B4-BE49-F238E27FC236}">
                  <a16:creationId xmlns:a16="http://schemas.microsoft.com/office/drawing/2014/main" id="{4AFBBE44-BEB9-D8B5-358D-D837351F616A}"/>
                </a:ext>
              </a:extLst>
            </p:cNvPr>
            <p:cNvSpPr txBox="1"/>
            <p:nvPr/>
          </p:nvSpPr>
          <p:spPr>
            <a:xfrm>
              <a:off x="7376499" y="5092401"/>
              <a:ext cx="1310301" cy="1200329"/>
            </a:xfrm>
            <a:prstGeom prst="rect">
              <a:avLst/>
            </a:prstGeom>
            <a:noFill/>
          </p:spPr>
          <p:txBody>
            <a:bodyPr wrap="square">
              <a:spAutoFit/>
            </a:bodyPr>
            <a:lstStyle/>
            <a:p>
              <a:r>
                <a:rPr lang="en-US" b="1" dirty="0"/>
                <a:t>Des </a:t>
              </a:r>
              <a:r>
                <a:rPr lang="en-US" b="1" dirty="0" err="1"/>
                <a:t>problèmes</a:t>
              </a:r>
              <a:r>
                <a:rPr lang="en-US" b="1" dirty="0"/>
                <a:t> en </a:t>
              </a:r>
              <a:r>
                <a:rPr lang="en-US" b="1" dirty="0" err="1"/>
                <a:t>suspens</a:t>
              </a:r>
              <a:r>
                <a:rPr lang="en-US" b="1" dirty="0"/>
                <a:t> ?</a:t>
              </a:r>
            </a:p>
          </p:txBody>
        </p:sp>
      </p:grpSp>
      <p:grpSp>
        <p:nvGrpSpPr>
          <p:cNvPr id="8" name="Group 7">
            <a:extLst>
              <a:ext uri="{FF2B5EF4-FFF2-40B4-BE49-F238E27FC236}">
                <a16:creationId xmlns:a16="http://schemas.microsoft.com/office/drawing/2014/main" id="{8D115C81-4457-ABD6-58D0-04122ED33D10}"/>
              </a:ext>
            </a:extLst>
          </p:cNvPr>
          <p:cNvGrpSpPr/>
          <p:nvPr/>
        </p:nvGrpSpPr>
        <p:grpSpPr>
          <a:xfrm>
            <a:off x="5563416" y="3678152"/>
            <a:ext cx="766043" cy="910869"/>
            <a:chOff x="6542261" y="506769"/>
            <a:chExt cx="523699" cy="570787"/>
          </a:xfrm>
        </p:grpSpPr>
        <p:pic>
          <p:nvPicPr>
            <p:cNvPr id="9" name="Picture 8">
              <a:extLst>
                <a:ext uri="{FF2B5EF4-FFF2-40B4-BE49-F238E27FC236}">
                  <a16:creationId xmlns:a16="http://schemas.microsoft.com/office/drawing/2014/main" id="{BAB082B2-054A-8B11-A30D-5D3E8C308588}"/>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0" name="Picture 9">
              <a:extLst>
                <a:ext uri="{FF2B5EF4-FFF2-40B4-BE49-F238E27FC236}">
                  <a16:creationId xmlns:a16="http://schemas.microsoft.com/office/drawing/2014/main" id="{BE109706-D894-85A4-23F0-755DE98F247C}"/>
                </a:ext>
              </a:extLst>
            </p:cNvPr>
            <p:cNvPicPr>
              <a:picLocks noChangeAspect="1"/>
            </p:cNvPicPr>
            <p:nvPr/>
          </p:nvPicPr>
          <p:blipFill>
            <a:blip r:embed="rId9">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0">
                      <a14:imgEffect>
                        <a14:saturation sat="300000"/>
                      </a14:imgEffect>
                    </a14:imgLayer>
                  </a14:imgProps>
                </a:ext>
              </a:extLst>
            </a:blip>
            <a:stretch>
              <a:fillRect/>
            </a:stretch>
          </p:blipFill>
          <p:spPr>
            <a:xfrm>
              <a:off x="6626827" y="506769"/>
              <a:ext cx="439133" cy="538540"/>
            </a:xfrm>
            <a:prstGeom prst="rect">
              <a:avLst/>
            </a:prstGeom>
          </p:spPr>
        </p:pic>
      </p:grpSp>
      <p:pic>
        <p:nvPicPr>
          <p:cNvPr id="11" name="Picture 10">
            <a:extLst>
              <a:ext uri="{FF2B5EF4-FFF2-40B4-BE49-F238E27FC236}">
                <a16:creationId xmlns:a16="http://schemas.microsoft.com/office/drawing/2014/main" id="{23BF98FC-DCC8-F265-93F9-EBCA9934E320}"/>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95936" y="3690861"/>
            <a:ext cx="831200" cy="764704"/>
          </a:xfrm>
          <a:prstGeom prst="rect">
            <a:avLst/>
          </a:prstGeom>
        </p:spPr>
      </p:pic>
      <p:pic>
        <p:nvPicPr>
          <p:cNvPr id="12" name="Picture 11">
            <a:extLst>
              <a:ext uri="{FF2B5EF4-FFF2-40B4-BE49-F238E27FC236}">
                <a16:creationId xmlns:a16="http://schemas.microsoft.com/office/drawing/2014/main" id="{4B48B98D-3792-3F8C-CC6A-90A7FA3F5254}"/>
              </a:ext>
            </a:extLst>
          </p:cNvPr>
          <p:cNvPicPr>
            <a:picLocks noChangeAspect="1"/>
          </p:cNvPicPr>
          <p:nvPr/>
        </p:nvPicPr>
        <p:blipFill>
          <a:blip r:embed="rId1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9122" y="3501008"/>
            <a:ext cx="1375410" cy="1113491"/>
          </a:xfrm>
          <a:prstGeom prst="rect">
            <a:avLst/>
          </a:prstGeom>
        </p:spPr>
      </p:pic>
      <p:pic>
        <p:nvPicPr>
          <p:cNvPr id="5" name="Picture 6" descr="Image result for snail">
            <a:extLst>
              <a:ext uri="{FF2B5EF4-FFF2-40B4-BE49-F238E27FC236}">
                <a16:creationId xmlns:a16="http://schemas.microsoft.com/office/drawing/2014/main" id="{B562D7FE-056A-9420-1728-E09449E3A638}"/>
              </a:ext>
            </a:extLst>
          </p:cNvPr>
          <p:cNvPicPr>
            <a:picLocks noChangeAspect="1" noChangeArrowheads="1"/>
          </p:cNvPicPr>
          <p:nvPr>
            <p:custDataLst>
              <p:tags r:id="rId1"/>
            </p:custDataLst>
          </p:nvPr>
        </p:nvPicPr>
        <p:blipFill>
          <a:blip r:embed="rId13"/>
          <a:srcRect t="14187"/>
          <a:stretch>
            <a:fillRect/>
          </a:stretch>
        </p:blipFill>
        <p:spPr>
          <a:xfrm flipH="1">
            <a:off x="1907704" y="5517232"/>
            <a:ext cx="1761109" cy="1217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98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5">
                                            <p:bg/>
                                          </p:spTgt>
                                        </p:tgtEl>
                                        <p:attrNameLst>
                                          <p:attrName>style.visibility</p:attrName>
                                        </p:attrNameLst>
                                      </p:cBhvr>
                                      <p:to>
                                        <p:strVal val="visible"/>
                                      </p:to>
                                    </p:set>
                                    <p:animEffect transition="in" filter="fade">
                                      <p:cBhvr>
                                        <p:cTn id="44" dur="500"/>
                                        <p:tgtEl>
                                          <p:spTgt spid="5">
                                            <p:bg/>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0" grpId="0"/>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8CC03A88-0910-F201-7352-72066F2825D5}"/>
              </a:ext>
            </a:extLst>
          </p:cNvPr>
          <p:cNvPicPr>
            <a:picLocks noChangeAspect="1"/>
          </p:cNvPicPr>
          <p:nvPr/>
        </p:nvPicPr>
        <p:blipFill>
          <a:blip r:embed="rId3">
            <a:extLst>
              <a:ext uri="{BEBA8EAE-BF5A-486C-A8C5-ECC9F3942E4B}">
                <a14:imgProps xmlns:a14="http://schemas.microsoft.com/office/drawing/2010/main">
                  <a14:imgLayer r:embed="rId4">
                    <a14:imgEffect>
                      <a14:artisticPaintBrush/>
                    </a14:imgEffect>
                  </a14:imgLayer>
                </a14:imgProps>
              </a:ext>
              <a:ext uri="{837473B0-CC2E-450A-ABE3-18F120FF3D39}">
                <a1611:picAttrSrcUrl xmlns:a1611="http://schemas.microsoft.com/office/drawing/2016/11/main" r:id="rId5"/>
              </a:ext>
            </a:extLst>
          </a:blip>
          <a:stretch>
            <a:fillRect/>
          </a:stretch>
        </p:blipFill>
        <p:spPr>
          <a:xfrm rot="20857149">
            <a:off x="5194282" y="883297"/>
            <a:ext cx="4860032" cy="3645024"/>
          </a:xfrm>
          <a:prstGeom prst="rect">
            <a:avLst/>
          </a:prstGeom>
        </p:spPr>
      </p:pic>
      <p:sp>
        <p:nvSpPr>
          <p:cNvPr id="2" name="Title 1"/>
          <p:cNvSpPr>
            <a:spLocks noGrp="1"/>
          </p:cNvSpPr>
          <p:nvPr>
            <p:ph type="title"/>
          </p:nvPr>
        </p:nvSpPr>
        <p:spPr/>
        <p:txBody>
          <a:bodyPr>
            <a:normAutofit fontScale="90000"/>
          </a:bodyPr>
          <a:lstStyle/>
          <a:p>
            <a:r>
              <a:rPr lang="en-CA" dirty="0"/>
              <a:t>Ordre du jour – </a:t>
            </a:r>
            <a:r>
              <a:rPr lang="en-CA" dirty="0" err="1"/>
              <a:t>semaine</a:t>
            </a:r>
            <a:r>
              <a:rPr lang="en-US" dirty="0"/>
              <a:t> 2: Le </a:t>
            </a:r>
            <a:r>
              <a:rPr lang="fr-CA" dirty="0"/>
              <a:t>cerveau</a:t>
            </a:r>
            <a:r>
              <a:rPr lang="en-CA" dirty="0"/>
              <a:t> </a:t>
            </a:r>
            <a:r>
              <a:rPr lang="en-US" dirty="0"/>
              <a:t> (</a:t>
            </a:r>
            <a:r>
              <a:rPr lang="en-CA" dirty="0"/>
              <a:t>concentration, </a:t>
            </a:r>
            <a:r>
              <a:rPr lang="en-CA" dirty="0" err="1"/>
              <a:t>clarté</a:t>
            </a:r>
            <a:r>
              <a:rPr lang="en-US" dirty="0"/>
              <a:t>)</a:t>
            </a:r>
          </a:p>
        </p:txBody>
      </p:sp>
      <p:sp>
        <p:nvSpPr>
          <p:cNvPr id="3" name="Content Placeholder 2"/>
          <p:cNvSpPr>
            <a:spLocks noGrp="1"/>
          </p:cNvSpPr>
          <p:nvPr>
            <p:ph idx="1"/>
          </p:nvPr>
        </p:nvSpPr>
        <p:spPr>
          <a:xfrm>
            <a:off x="611560" y="1628800"/>
            <a:ext cx="8229600" cy="4525963"/>
          </a:xfrm>
        </p:spPr>
        <p:txBody>
          <a:bodyPr>
            <a:normAutofit/>
          </a:bodyPr>
          <a:lstStyle/>
          <a:p>
            <a:pPr lvl="0"/>
            <a:r>
              <a:rPr lang="fr-CA" sz="2600" dirty="0">
                <a:solidFill>
                  <a:schemeClr val="bg1">
                    <a:lumMod val="50000"/>
                  </a:schemeClr>
                </a:solidFill>
              </a:rPr>
              <a:t>Exercice de respiration– 2 minutes</a:t>
            </a:r>
          </a:p>
          <a:p>
            <a:pPr lvl="0"/>
            <a:r>
              <a:rPr lang="fr-CA" sz="2600" dirty="0">
                <a:solidFill>
                  <a:schemeClr val="bg1">
                    <a:lumMod val="50000"/>
                  </a:schemeClr>
                </a:solidFill>
              </a:rPr>
              <a:t>Compte rendu de la semaine passée</a:t>
            </a:r>
          </a:p>
          <a:p>
            <a:pPr lvl="0"/>
            <a:r>
              <a:rPr lang="fr-CA" sz="2600" dirty="0" err="1"/>
              <a:t>Neuroplasticité</a:t>
            </a:r>
            <a:endParaRPr lang="en-CA" sz="2600" dirty="0"/>
          </a:p>
          <a:p>
            <a:pPr lvl="0"/>
            <a:r>
              <a:rPr lang="fr-CA" sz="2600" dirty="0"/>
              <a:t>Les compétences clés en leadership </a:t>
            </a:r>
          </a:p>
          <a:p>
            <a:pPr lvl="0"/>
            <a:r>
              <a:rPr lang="fr-CA" sz="2800" dirty="0"/>
              <a:t>Choses à accomplir cette semaine</a:t>
            </a:r>
          </a:p>
          <a:p>
            <a:pPr lvl="0"/>
            <a:r>
              <a:rPr lang="fr-CA" sz="2800" dirty="0"/>
              <a:t>Débriefing et sous-groupes</a:t>
            </a:r>
            <a:endParaRPr lang="fr-CA" sz="2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Le comportement du cerveau et du corps en situation de stress</a:t>
            </a:r>
            <a:endParaRPr lang="fr-CA" dirty="0"/>
          </a:p>
        </p:txBody>
      </p:sp>
      <p:pic>
        <p:nvPicPr>
          <p:cNvPr id="5" name="Picture 4">
            <a:extLst>
              <a:ext uri="{FF2B5EF4-FFF2-40B4-BE49-F238E27FC236}">
                <a16:creationId xmlns:a16="http://schemas.microsoft.com/office/drawing/2014/main" id="{09BD7E0C-FE86-E047-90B9-5E9EEFE5A147}"/>
              </a:ext>
            </a:extLst>
          </p:cNvPr>
          <p:cNvPicPr>
            <a:picLocks noChangeAspect="1"/>
          </p:cNvPicPr>
          <p:nvPr/>
        </p:nvPicPr>
        <p:blipFill>
          <a:blip r:embed="rId3"/>
          <a:stretch>
            <a:fillRect/>
          </a:stretch>
        </p:blipFill>
        <p:spPr>
          <a:xfrm>
            <a:off x="5673442" y="2492896"/>
            <a:ext cx="3028950" cy="619125"/>
          </a:xfrm>
          <a:prstGeom prst="rect">
            <a:avLst/>
          </a:prstGeom>
        </p:spPr>
      </p:pic>
      <p:pic>
        <p:nvPicPr>
          <p:cNvPr id="14" name="Picture 13">
            <a:extLst>
              <a:ext uri="{FF2B5EF4-FFF2-40B4-BE49-F238E27FC236}">
                <a16:creationId xmlns:a16="http://schemas.microsoft.com/office/drawing/2014/main" id="{76ECFC46-2427-180B-A1A4-BCB4A36B7D01}"/>
              </a:ext>
            </a:extLst>
          </p:cNvPr>
          <p:cNvPicPr>
            <a:picLocks noChangeAspect="1"/>
          </p:cNvPicPr>
          <p:nvPr/>
        </p:nvPicPr>
        <p:blipFill rotWithShape="1">
          <a:blip r:embed="rId4"/>
          <a:srcRect l="3327" t="927" r="4229"/>
          <a:stretch/>
        </p:blipFill>
        <p:spPr>
          <a:xfrm>
            <a:off x="740041" y="1417637"/>
            <a:ext cx="4896545" cy="5377499"/>
          </a:xfrm>
          <a:prstGeom prst="rect">
            <a:avLst/>
          </a:prstGeom>
        </p:spPr>
      </p:pic>
    </p:spTree>
    <p:extLst>
      <p:ext uri="{BB962C8B-B14F-4D97-AF65-F5344CB8AC3E}">
        <p14:creationId xmlns:p14="http://schemas.microsoft.com/office/powerpoint/2010/main" val="367149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9827D6A-1856-A70D-DBAE-FD518E64CFC7}"/>
              </a:ext>
            </a:extLst>
          </p:cNvPr>
          <p:cNvPicPr>
            <a:picLocks noChangeAspect="1"/>
          </p:cNvPicPr>
          <p:nvPr/>
        </p:nvPicPr>
        <p:blipFill>
          <a:blip r:embed="rId3"/>
          <a:stretch>
            <a:fillRect/>
          </a:stretch>
        </p:blipFill>
        <p:spPr>
          <a:xfrm>
            <a:off x="3301754" y="227227"/>
            <a:ext cx="6408235" cy="5506235"/>
          </a:xfrm>
          <a:prstGeom prst="rect">
            <a:avLst/>
          </a:prstGeom>
        </p:spPr>
      </p:pic>
      <p:sp>
        <p:nvSpPr>
          <p:cNvPr id="2" name="Title 1"/>
          <p:cNvSpPr>
            <a:spLocks noGrp="1"/>
          </p:cNvSpPr>
          <p:nvPr>
            <p:ph type="title"/>
          </p:nvPr>
        </p:nvSpPr>
        <p:spPr>
          <a:xfrm>
            <a:off x="539552" y="1646239"/>
            <a:ext cx="8229600" cy="1143000"/>
          </a:xfrm>
        </p:spPr>
        <p:txBody>
          <a:bodyPr>
            <a:noAutofit/>
          </a:bodyPr>
          <a:lstStyle/>
          <a:p>
            <a:r>
              <a:rPr lang="fr-CA" dirty="0"/>
              <a:t>Le cerveau</a:t>
            </a:r>
          </a:p>
        </p:txBody>
      </p:sp>
      <p:sp>
        <p:nvSpPr>
          <p:cNvPr id="6" name="Content Placeholder 5">
            <a:extLst>
              <a:ext uri="{FF2B5EF4-FFF2-40B4-BE49-F238E27FC236}">
                <a16:creationId xmlns:a16="http://schemas.microsoft.com/office/drawing/2014/main" id="{26009E8B-B635-8CD0-4543-5CDEFE4C70AF}"/>
              </a:ext>
            </a:extLst>
          </p:cNvPr>
          <p:cNvSpPr>
            <a:spLocks noGrp="1"/>
          </p:cNvSpPr>
          <p:nvPr>
            <p:ph idx="1"/>
          </p:nvPr>
        </p:nvSpPr>
        <p:spPr>
          <a:xfrm>
            <a:off x="539552" y="2971802"/>
            <a:ext cx="2962672" cy="2908920"/>
          </a:xfrm>
        </p:spPr>
        <p:txBody>
          <a:bodyPr/>
          <a:lstStyle/>
          <a:p>
            <a:pPr marL="0" indent="0">
              <a:buNone/>
            </a:pPr>
            <a:r>
              <a:rPr lang="fr-CA" sz="3200" dirty="0"/>
              <a:t>“Qu’est-ce qui vous est arrivé?...”</a:t>
            </a:r>
            <a:endParaRPr lang="en-US" dirty="0"/>
          </a:p>
        </p:txBody>
      </p:sp>
      <p:sp>
        <p:nvSpPr>
          <p:cNvPr id="10" name="TextBox 9">
            <a:extLst>
              <a:ext uri="{FF2B5EF4-FFF2-40B4-BE49-F238E27FC236}">
                <a16:creationId xmlns:a16="http://schemas.microsoft.com/office/drawing/2014/main" id="{BA64211A-262A-9097-7829-5C1090BAA413}"/>
              </a:ext>
            </a:extLst>
          </p:cNvPr>
          <p:cNvSpPr txBox="1"/>
          <p:nvPr/>
        </p:nvSpPr>
        <p:spPr>
          <a:xfrm>
            <a:off x="1115616" y="6320019"/>
            <a:ext cx="5814392" cy="523220"/>
          </a:xfrm>
          <a:prstGeom prst="rect">
            <a:avLst/>
          </a:prstGeom>
          <a:noFill/>
        </p:spPr>
        <p:txBody>
          <a:bodyPr wrap="square">
            <a:spAutoFit/>
          </a:bodyPr>
          <a:lstStyle/>
          <a:p>
            <a:r>
              <a:rPr lang="en-US" sz="1400" dirty="0">
                <a:hlinkClick r:id="rId4"/>
              </a:rPr>
              <a:t>https://www.amazon.ca/Que-</a:t>
            </a:r>
            <a:r>
              <a:rPr lang="en-US" sz="1400" dirty="0" err="1">
                <a:hlinkClick r:id="rId4"/>
              </a:rPr>
              <a:t>vous</a:t>
            </a:r>
            <a:r>
              <a:rPr lang="en-US" sz="1400" dirty="0">
                <a:hlinkClick r:id="rId4"/>
              </a:rPr>
              <a:t>-</a:t>
            </a:r>
            <a:r>
              <a:rPr lang="en-US" sz="1400" dirty="0" err="1">
                <a:hlinkClick r:id="rId4"/>
              </a:rPr>
              <a:t>est-arrivé-traumatismes</a:t>
            </a:r>
            <a:r>
              <a:rPr lang="en-US" sz="1400" dirty="0">
                <a:hlinkClick r:id="rId4"/>
              </a:rPr>
              <a:t>/</a:t>
            </a:r>
            <a:r>
              <a:rPr lang="en-US" sz="1400" dirty="0" err="1">
                <a:hlinkClick r:id="rId4"/>
              </a:rPr>
              <a:t>dp</a:t>
            </a:r>
            <a:r>
              <a:rPr lang="en-US" sz="1400" dirty="0">
                <a:hlinkClick r:id="rId4"/>
              </a:rPr>
              <a:t>/2749947375/</a:t>
            </a:r>
            <a:r>
              <a:rPr lang="en-US" sz="1400" dirty="0"/>
              <a:t> </a:t>
            </a:r>
          </a:p>
          <a:p>
            <a:r>
              <a:rPr lang="en-US" sz="1400" b="0" u="sng" dirty="0">
                <a:hlinkClick r:id="rId5"/>
              </a:rPr>
              <a:t>https://www.youtube.com/watch?v=rd13inJYbQk</a:t>
            </a:r>
            <a:endParaRPr lang="en-US" sz="1400" b="0" u="sng" dirty="0"/>
          </a:p>
        </p:txBody>
      </p:sp>
    </p:spTree>
    <p:extLst>
      <p:ext uri="{BB962C8B-B14F-4D97-AF65-F5344CB8AC3E}">
        <p14:creationId xmlns:p14="http://schemas.microsoft.com/office/powerpoint/2010/main" val="1074061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clrChange>
              <a:clrFrom>
                <a:srgbClr val="FFFFFF"/>
              </a:clrFrom>
              <a:clrTo>
                <a:srgbClr val="FFFFFF">
                  <a:alpha val="0"/>
                </a:srgbClr>
              </a:clrTo>
            </a:clrChange>
          </a:blip>
          <a:srcRect b="13808"/>
          <a:stretch/>
        </p:blipFill>
        <p:spPr>
          <a:xfrm>
            <a:off x="1150340" y="1131483"/>
            <a:ext cx="6780952" cy="5105830"/>
          </a:xfrm>
          <a:prstGeom prst="rect">
            <a:avLst/>
          </a:prstGeom>
        </p:spPr>
      </p:pic>
      <p:pic>
        <p:nvPicPr>
          <p:cNvPr id="5" name="Picture 4"/>
          <p:cNvPicPr>
            <a:picLocks noChangeAspect="1"/>
          </p:cNvPicPr>
          <p:nvPr/>
        </p:nvPicPr>
        <p:blipFill rotWithShape="1">
          <a:blip r:embed="rId4">
            <a:clrChange>
              <a:clrFrom>
                <a:srgbClr val="FFFFFF"/>
              </a:clrFrom>
              <a:clrTo>
                <a:srgbClr val="FFFFFF">
                  <a:alpha val="0"/>
                </a:srgbClr>
              </a:clrTo>
            </a:clrChange>
          </a:blip>
          <a:srcRect b="7662"/>
          <a:stretch/>
        </p:blipFill>
        <p:spPr>
          <a:xfrm>
            <a:off x="1156440" y="1141060"/>
            <a:ext cx="6780952" cy="5469948"/>
          </a:xfrm>
          <a:prstGeom prst="rect">
            <a:avLst/>
          </a:prstGeom>
        </p:spPr>
      </p:pic>
      <p:pic>
        <p:nvPicPr>
          <p:cNvPr id="6" name="Picture 5"/>
          <p:cNvPicPr>
            <a:picLocks noChangeAspect="1"/>
          </p:cNvPicPr>
          <p:nvPr/>
        </p:nvPicPr>
        <p:blipFill rotWithShape="1">
          <a:blip r:embed="rId5">
            <a:clrChange>
              <a:clrFrom>
                <a:srgbClr val="FFFFFF"/>
              </a:clrFrom>
              <a:clrTo>
                <a:srgbClr val="FFFFFF">
                  <a:alpha val="0"/>
                </a:srgbClr>
              </a:clrTo>
            </a:clrChange>
          </a:blip>
          <a:srcRect t="4669" b="14773"/>
          <a:stretch/>
        </p:blipFill>
        <p:spPr>
          <a:xfrm>
            <a:off x="1156440" y="1417638"/>
            <a:ext cx="6780952" cy="4772074"/>
          </a:xfrm>
          <a:prstGeom prst="rect">
            <a:avLst/>
          </a:prstGeom>
        </p:spPr>
      </p:pic>
      <p:pic>
        <p:nvPicPr>
          <p:cNvPr id="18" name="Picture 17"/>
          <p:cNvPicPr>
            <a:picLocks noChangeAspect="1"/>
          </p:cNvPicPr>
          <p:nvPr/>
        </p:nvPicPr>
        <p:blipFill rotWithShape="1">
          <a:blip r:embed="rId6"/>
          <a:srcRect t="7029" b="14498"/>
          <a:stretch/>
        </p:blipFill>
        <p:spPr>
          <a:xfrm>
            <a:off x="1175424" y="1541128"/>
            <a:ext cx="6780952" cy="4648583"/>
          </a:xfrm>
          <a:prstGeom prst="rect">
            <a:avLst/>
          </a:prstGeom>
        </p:spPr>
      </p:pic>
      <p:sp>
        <p:nvSpPr>
          <p:cNvPr id="14" name="TextBox 13"/>
          <p:cNvSpPr txBox="1"/>
          <p:nvPr/>
        </p:nvSpPr>
        <p:spPr>
          <a:xfrm>
            <a:off x="1125256" y="4816060"/>
            <a:ext cx="2983512" cy="923330"/>
          </a:xfrm>
          <a:prstGeom prst="rect">
            <a:avLst/>
          </a:prstGeom>
          <a:noFill/>
        </p:spPr>
        <p:txBody>
          <a:bodyPr wrap="square" rtlCol="0">
            <a:spAutoFit/>
          </a:bodyPr>
          <a:lstStyle/>
          <a:p>
            <a:r>
              <a:rPr lang="fr-FR" dirty="0"/>
              <a:t>risques naturels</a:t>
            </a:r>
          </a:p>
          <a:p>
            <a:r>
              <a:rPr lang="fr-FR" dirty="0"/>
              <a:t>   transformé en</a:t>
            </a:r>
          </a:p>
          <a:p>
            <a:r>
              <a:rPr lang="fr-FR" dirty="0"/>
              <a:t>surstimulation quotidienne</a:t>
            </a:r>
            <a:endParaRPr lang="en-CA" dirty="0"/>
          </a:p>
        </p:txBody>
      </p:sp>
      <p:sp>
        <p:nvSpPr>
          <p:cNvPr id="19" name="TextBox 18"/>
          <p:cNvSpPr txBox="1"/>
          <p:nvPr/>
        </p:nvSpPr>
        <p:spPr>
          <a:xfrm>
            <a:off x="2146606" y="3653181"/>
            <a:ext cx="1230000" cy="1200329"/>
          </a:xfrm>
          <a:prstGeom prst="rect">
            <a:avLst/>
          </a:prstGeom>
          <a:noFill/>
        </p:spPr>
        <p:txBody>
          <a:bodyPr wrap="square" rtlCol="0">
            <a:spAutoFit/>
          </a:bodyPr>
          <a:lstStyle/>
          <a:p>
            <a:r>
              <a:rPr lang="fr-FR" dirty="0"/>
              <a:t>le Stress</a:t>
            </a:r>
          </a:p>
          <a:p>
            <a:r>
              <a:rPr lang="fr-FR" dirty="0"/>
              <a:t>la Famille</a:t>
            </a:r>
          </a:p>
          <a:p>
            <a:r>
              <a:rPr lang="fr-FR" dirty="0"/>
              <a:t>le Travaille</a:t>
            </a:r>
          </a:p>
          <a:p>
            <a:r>
              <a:rPr lang="fr-FR" dirty="0"/>
              <a:t>les Médias</a:t>
            </a:r>
            <a:endParaRPr lang="en-CA" dirty="0"/>
          </a:p>
        </p:txBody>
      </p:sp>
      <p:pic>
        <p:nvPicPr>
          <p:cNvPr id="8" name="Picture 7"/>
          <p:cNvPicPr>
            <a:picLocks noChangeAspect="1"/>
          </p:cNvPicPr>
          <p:nvPr/>
        </p:nvPicPr>
        <p:blipFill rotWithShape="1">
          <a:blip r:embed="rId6"/>
          <a:srcRect b="15185"/>
          <a:stretch/>
        </p:blipFill>
        <p:spPr>
          <a:xfrm>
            <a:off x="1156440" y="1141059"/>
            <a:ext cx="6780952" cy="5024245"/>
          </a:xfrm>
          <a:prstGeom prst="rect">
            <a:avLst/>
          </a:prstGeom>
        </p:spPr>
      </p:pic>
      <p:pic>
        <p:nvPicPr>
          <p:cNvPr id="1026" name="Picture 2" descr="C:\Users\GonzalA1\AppData\Local\Microsoft\Windows\Temporary Internet Files\Content.IE5\QDHZ6E8K\cerebro-pesa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3898" y="2276871"/>
            <a:ext cx="2541941" cy="20313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20682408">
            <a:off x="3442396" y="1402629"/>
            <a:ext cx="1098420" cy="646331"/>
          </a:xfrm>
          <a:prstGeom prst="rect">
            <a:avLst/>
          </a:prstGeom>
          <a:noFill/>
        </p:spPr>
        <p:txBody>
          <a:bodyPr wrap="square" rtlCol="0">
            <a:spAutoFit/>
          </a:bodyPr>
          <a:lstStyle/>
          <a:p>
            <a:r>
              <a:rPr lang="en-CA" dirty="0"/>
              <a:t>Prise de </a:t>
            </a:r>
            <a:r>
              <a:rPr lang="en-CA" dirty="0" err="1"/>
              <a:t>décisions</a:t>
            </a:r>
            <a:endParaRPr lang="en-CA" dirty="0"/>
          </a:p>
        </p:txBody>
      </p:sp>
      <p:sp>
        <p:nvSpPr>
          <p:cNvPr id="11" name="TextBox 10"/>
          <p:cNvSpPr txBox="1"/>
          <p:nvPr/>
        </p:nvSpPr>
        <p:spPr>
          <a:xfrm>
            <a:off x="4864346" y="1541128"/>
            <a:ext cx="1098420" cy="369332"/>
          </a:xfrm>
          <a:prstGeom prst="rect">
            <a:avLst/>
          </a:prstGeom>
          <a:noFill/>
        </p:spPr>
        <p:txBody>
          <a:bodyPr wrap="square" rtlCol="0">
            <a:spAutoFit/>
          </a:bodyPr>
          <a:lstStyle/>
          <a:p>
            <a:r>
              <a:rPr lang="en-CA" dirty="0" err="1"/>
              <a:t>Émotions</a:t>
            </a:r>
            <a:endParaRPr lang="en-CA" dirty="0"/>
          </a:p>
        </p:txBody>
      </p:sp>
      <p:sp>
        <p:nvSpPr>
          <p:cNvPr id="12" name="TextBox 11"/>
          <p:cNvSpPr txBox="1"/>
          <p:nvPr/>
        </p:nvSpPr>
        <p:spPr>
          <a:xfrm rot="1692234">
            <a:off x="6242576" y="1820678"/>
            <a:ext cx="1098420" cy="369332"/>
          </a:xfrm>
          <a:prstGeom prst="rect">
            <a:avLst/>
          </a:prstGeom>
          <a:noFill/>
        </p:spPr>
        <p:txBody>
          <a:bodyPr wrap="square" rtlCol="0">
            <a:spAutoFit/>
          </a:bodyPr>
          <a:lstStyle/>
          <a:p>
            <a:r>
              <a:rPr lang="en-CA" dirty="0" err="1"/>
              <a:t>Langage</a:t>
            </a:r>
            <a:endParaRPr lang="en-CA" dirty="0"/>
          </a:p>
        </p:txBody>
      </p:sp>
      <p:sp>
        <p:nvSpPr>
          <p:cNvPr id="15" name="TextBox 14"/>
          <p:cNvSpPr txBox="1"/>
          <p:nvPr/>
        </p:nvSpPr>
        <p:spPr>
          <a:xfrm>
            <a:off x="7492347" y="4308228"/>
            <a:ext cx="1383714" cy="923330"/>
          </a:xfrm>
          <a:prstGeom prst="rect">
            <a:avLst/>
          </a:prstGeom>
          <a:noFill/>
        </p:spPr>
        <p:txBody>
          <a:bodyPr wrap="square" rtlCol="0">
            <a:spAutoFit/>
          </a:bodyPr>
          <a:lstStyle/>
          <a:p>
            <a:r>
              <a:rPr lang="en-CA" dirty="0"/>
              <a:t>Pratique de </a:t>
            </a:r>
            <a:r>
              <a:rPr lang="en-CA" dirty="0" err="1"/>
              <a:t>pleine</a:t>
            </a:r>
            <a:r>
              <a:rPr lang="en-CA" dirty="0"/>
              <a:t> conscience</a:t>
            </a:r>
          </a:p>
        </p:txBody>
      </p:sp>
      <p:sp>
        <p:nvSpPr>
          <p:cNvPr id="9" name="TextBox 8"/>
          <p:cNvSpPr txBox="1"/>
          <p:nvPr/>
        </p:nvSpPr>
        <p:spPr>
          <a:xfrm>
            <a:off x="5962765" y="4308229"/>
            <a:ext cx="1249803" cy="923330"/>
          </a:xfrm>
          <a:prstGeom prst="rect">
            <a:avLst/>
          </a:prstGeom>
          <a:noFill/>
        </p:spPr>
        <p:txBody>
          <a:bodyPr wrap="square" rtlCol="0">
            <a:spAutoFit/>
          </a:bodyPr>
          <a:lstStyle/>
          <a:p>
            <a:r>
              <a:rPr lang="en-CA" dirty="0"/>
              <a:t>Amygdale / </a:t>
            </a:r>
            <a:r>
              <a:rPr lang="en-CA" dirty="0" err="1"/>
              <a:t>complexe</a:t>
            </a:r>
            <a:r>
              <a:rPr lang="en-CA" dirty="0"/>
              <a:t> </a:t>
            </a:r>
            <a:r>
              <a:rPr lang="en-CA" dirty="0" err="1"/>
              <a:t>amygdalien</a:t>
            </a:r>
            <a:endParaRPr lang="en-CA" dirty="0"/>
          </a:p>
        </p:txBody>
      </p:sp>
      <p:sp>
        <p:nvSpPr>
          <p:cNvPr id="17" name="Title 16"/>
          <p:cNvSpPr>
            <a:spLocks noGrp="1"/>
          </p:cNvSpPr>
          <p:nvPr>
            <p:ph type="title"/>
          </p:nvPr>
        </p:nvSpPr>
        <p:spPr/>
        <p:txBody>
          <a:bodyPr>
            <a:normAutofit fontScale="90000"/>
          </a:bodyPr>
          <a:lstStyle/>
          <a:p>
            <a:r>
              <a:rPr lang="en-US" dirty="0"/>
              <a:t>La </a:t>
            </a:r>
            <a:r>
              <a:rPr lang="en-US" dirty="0" err="1"/>
              <a:t>neuroplastie</a:t>
            </a:r>
            <a:r>
              <a:rPr lang="en-US" dirty="0"/>
              <a:t> : </a:t>
            </a:r>
            <a:r>
              <a:rPr lang="en-US" dirty="0" err="1"/>
              <a:t>Qu’est-ce</a:t>
            </a:r>
            <a:r>
              <a:rPr lang="en-US" dirty="0"/>
              <a:t> qui se passe dans </a:t>
            </a:r>
            <a:r>
              <a:rPr lang="en-US" dirty="0" err="1"/>
              <a:t>votre</a:t>
            </a:r>
            <a:r>
              <a:rPr lang="en-US" dirty="0"/>
              <a:t> </a:t>
            </a:r>
            <a:r>
              <a:rPr lang="en-US" dirty="0" err="1"/>
              <a:t>cerveau</a:t>
            </a:r>
            <a:endParaRPr lang="en-CA" dirty="0"/>
          </a:p>
        </p:txBody>
      </p:sp>
      <p:grpSp>
        <p:nvGrpSpPr>
          <p:cNvPr id="20" name="Group 19"/>
          <p:cNvGrpSpPr/>
          <p:nvPr/>
        </p:nvGrpSpPr>
        <p:grpSpPr>
          <a:xfrm>
            <a:off x="7931292" y="376407"/>
            <a:ext cx="766887" cy="496444"/>
            <a:chOff x="7056197" y="474531"/>
            <a:chExt cx="1838325" cy="1276350"/>
          </a:xfrm>
        </p:grpSpPr>
        <p:pic>
          <p:nvPicPr>
            <p:cNvPr id="13" name="Picture 12"/>
            <p:cNvPicPr>
              <a:picLocks noChangeAspect="1"/>
            </p:cNvPicPr>
            <p:nvPr/>
          </p:nvPicPr>
          <p:blipFill>
            <a:blip r:embed="rId8">
              <a:duotone>
                <a:schemeClr val="accent4">
                  <a:shade val="45000"/>
                  <a:satMod val="135000"/>
                </a:schemeClr>
                <a:prstClr val="white"/>
              </a:duotone>
            </a:blip>
            <a:stretch>
              <a:fillRect/>
            </a:stretch>
          </p:blipFill>
          <p:spPr>
            <a:xfrm>
              <a:off x="7056197" y="474531"/>
              <a:ext cx="1838325" cy="1276350"/>
            </a:xfrm>
            <a:prstGeom prst="rect">
              <a:avLst/>
            </a:prstGeom>
          </p:spPr>
        </p:pic>
        <p:pic>
          <p:nvPicPr>
            <p:cNvPr id="16" name="Picture 15"/>
            <p:cNvPicPr>
              <a:picLocks noChangeAspect="1"/>
            </p:cNvPicPr>
            <p:nvPr/>
          </p:nvPicPr>
          <p:blipFill>
            <a:blip r:embed="rId9"/>
            <a:stretch>
              <a:fillRect/>
            </a:stretch>
          </p:blipFill>
          <p:spPr>
            <a:xfrm>
              <a:off x="7215374" y="576734"/>
              <a:ext cx="1114425" cy="1028700"/>
            </a:xfrm>
            <a:prstGeom prst="ellipse">
              <a:avLst/>
            </a:prstGeom>
            <a:ln>
              <a:noFill/>
            </a:ln>
            <a:effectLst>
              <a:softEdge rad="112500"/>
            </a:effectLst>
          </p:spPr>
        </p:pic>
      </p:grpSp>
      <p:sp>
        <p:nvSpPr>
          <p:cNvPr id="22" name="Rectangle 21">
            <a:extLst>
              <a:ext uri="{FF2B5EF4-FFF2-40B4-BE49-F238E27FC236}">
                <a16:creationId xmlns:a16="http://schemas.microsoft.com/office/drawing/2014/main" id="{DD56AD9E-BF51-0B38-E288-A1F9E3834946}"/>
              </a:ext>
            </a:extLst>
          </p:cNvPr>
          <p:cNvSpPr/>
          <p:nvPr/>
        </p:nvSpPr>
        <p:spPr>
          <a:xfrm>
            <a:off x="457200" y="6026232"/>
            <a:ext cx="8425750" cy="584775"/>
          </a:xfrm>
          <a:prstGeom prst="rect">
            <a:avLst/>
          </a:prstGeom>
        </p:spPr>
        <p:txBody>
          <a:bodyPr wrap="square">
            <a:spAutoFit/>
          </a:bodyPr>
          <a:lstStyle/>
          <a:p>
            <a:r>
              <a:rPr lang="en-CA" sz="1600" dirty="0" err="1">
                <a:effectLst/>
                <a:latin typeface="Times New Roman" panose="02020603050405020304" pitchFamily="18" charset="0"/>
                <a:ea typeface="Calibri" panose="020F0502020204030204" pitchFamily="34" charset="0"/>
              </a:rPr>
              <a:t>Visionnez</a:t>
            </a:r>
            <a:r>
              <a:rPr lang="en-CA" sz="1600" dirty="0">
                <a:effectLst/>
                <a:latin typeface="Times New Roman" panose="02020603050405020304" pitchFamily="18" charset="0"/>
                <a:ea typeface="Calibri" panose="020F0502020204030204" pitchFamily="34" charset="0"/>
              </a:rPr>
              <a:t> </a:t>
            </a:r>
            <a:r>
              <a:rPr lang="en-CA" sz="1600" dirty="0" err="1">
                <a:effectLst/>
                <a:latin typeface="Times New Roman" panose="02020603050405020304" pitchFamily="18" charset="0"/>
                <a:ea typeface="Calibri" panose="020F0502020204030204" pitchFamily="34" charset="0"/>
              </a:rPr>
              <a:t>cette</a:t>
            </a:r>
            <a:r>
              <a:rPr lang="en-CA" sz="1600" dirty="0">
                <a:effectLst/>
                <a:latin typeface="Times New Roman" panose="02020603050405020304" pitchFamily="18" charset="0"/>
                <a:ea typeface="Calibri" panose="020F0502020204030204" pitchFamily="34" charset="0"/>
              </a:rPr>
              <a:t> </a:t>
            </a:r>
            <a:r>
              <a:rPr lang="en-CA" sz="1600" dirty="0" err="1">
                <a:effectLst/>
                <a:latin typeface="Times New Roman" panose="02020603050405020304" pitchFamily="18" charset="0"/>
                <a:ea typeface="Calibri" panose="020F0502020204030204" pitchFamily="34" charset="0"/>
              </a:rPr>
              <a:t>vidéo</a:t>
            </a:r>
            <a:r>
              <a:rPr lang="en-CA" sz="1600" dirty="0">
                <a:effectLst/>
                <a:latin typeface="Times New Roman" panose="02020603050405020304" pitchFamily="18" charset="0"/>
                <a:ea typeface="Calibri" panose="020F0502020204030204" pitchFamily="34" charset="0"/>
              </a:rPr>
              <a:t> à la </a:t>
            </a:r>
            <a:r>
              <a:rPr lang="en-CA" sz="1600" dirty="0" err="1">
                <a:effectLst/>
                <a:latin typeface="Times New Roman" panose="02020603050405020304" pitchFamily="18" charset="0"/>
                <a:ea typeface="Calibri" panose="020F0502020204030204" pitchFamily="34" charset="0"/>
              </a:rPr>
              <a:t>maison</a:t>
            </a:r>
            <a:r>
              <a:rPr lang="en-CA" sz="1600" dirty="0">
                <a:effectLst/>
                <a:latin typeface="Times New Roman" panose="02020603050405020304" pitchFamily="18" charset="0"/>
                <a:ea typeface="Calibri" panose="020F0502020204030204" pitchFamily="34" charset="0"/>
              </a:rPr>
              <a:t> (</a:t>
            </a:r>
            <a:r>
              <a:rPr lang="en-CA" sz="1600" dirty="0">
                <a:latin typeface="Times New Roman" panose="02020603050405020304" pitchFamily="18" charset="0"/>
                <a:ea typeface="Calibri" panose="020F0502020204030204" pitchFamily="34" charset="0"/>
              </a:rPr>
              <a:t>15</a:t>
            </a:r>
            <a:r>
              <a:rPr lang="en-CA" sz="1600" dirty="0">
                <a:effectLst/>
                <a:latin typeface="Times New Roman" panose="02020603050405020304" pitchFamily="18" charset="0"/>
                <a:ea typeface="Calibri" panose="020F0502020204030204" pitchFamily="34" charset="0"/>
              </a:rPr>
              <a:t> mins): </a:t>
            </a:r>
            <a:r>
              <a:rPr lang="en-CA" sz="1600" u="sng" dirty="0">
                <a:solidFill>
                  <a:srgbClr val="0000FF"/>
                </a:solidFill>
                <a:latin typeface="Times New Roman" panose="02020603050405020304" pitchFamily="18" charset="0"/>
                <a:ea typeface="Calibri" panose="020F0502020204030204" pitchFamily="34" charset="0"/>
                <a:hlinkClick r:id="rId10"/>
              </a:rPr>
              <a:t>https://www.youtube.com/watch?v=7x4am1tC7oo</a:t>
            </a:r>
            <a:endParaRPr lang="en-CA" sz="1600" u="sng" dirty="0">
              <a:solidFill>
                <a:srgbClr val="0000FF"/>
              </a:solidFill>
              <a:latin typeface="Times New Roman" panose="02020603050405020304" pitchFamily="18" charset="0"/>
              <a:ea typeface="Calibri" panose="020F0502020204030204" pitchFamily="34" charset="0"/>
            </a:endParaRPr>
          </a:p>
          <a:p>
            <a:r>
              <a:rPr lang="en-CA" sz="1600" dirty="0" err="1">
                <a:latin typeface="Times New Roman" panose="02020603050405020304" pitchFamily="18" charset="0"/>
                <a:ea typeface="Calibri" panose="020F0502020204030204" pitchFamily="34" charset="0"/>
              </a:rPr>
              <a:t>ou</a:t>
            </a:r>
            <a:r>
              <a:rPr lang="en-CA" sz="1600" dirty="0">
                <a:latin typeface="Times New Roman" panose="02020603050405020304" pitchFamily="18" charset="0"/>
                <a:ea typeface="Calibri" panose="020F0502020204030204" pitchFamily="34" charset="0"/>
              </a:rPr>
              <a:t> </a:t>
            </a:r>
            <a:r>
              <a:rPr lang="en-CA" sz="1600" dirty="0" err="1">
                <a:latin typeface="Times New Roman" panose="02020603050405020304" pitchFamily="18" charset="0"/>
                <a:ea typeface="Calibri" panose="020F0502020204030204" pitchFamily="34" charset="0"/>
              </a:rPr>
              <a:t>cette</a:t>
            </a:r>
            <a:r>
              <a:rPr lang="en-CA" sz="1600" dirty="0">
                <a:latin typeface="Times New Roman" panose="02020603050405020304" pitchFamily="18" charset="0"/>
                <a:ea typeface="Calibri" panose="020F0502020204030204" pitchFamily="34" charset="0"/>
              </a:rPr>
              <a:t> </a:t>
            </a:r>
            <a:r>
              <a:rPr lang="en-CA" sz="1600" dirty="0" err="1">
                <a:latin typeface="Times New Roman" panose="02020603050405020304" pitchFamily="18" charset="0"/>
                <a:ea typeface="Calibri" panose="020F0502020204030204" pitchFamily="34" charset="0"/>
              </a:rPr>
              <a:t>vidéo</a:t>
            </a:r>
            <a:r>
              <a:rPr lang="en-CA" sz="1600" dirty="0">
                <a:latin typeface="Times New Roman" panose="02020603050405020304" pitchFamily="18" charset="0"/>
                <a:ea typeface="Calibri" panose="020F0502020204030204" pitchFamily="34" charset="0"/>
              </a:rPr>
              <a:t> (2 mins) : </a:t>
            </a:r>
            <a:r>
              <a:rPr lang="en-CA" sz="1600" dirty="0">
                <a:latin typeface="Times New Roman" panose="02020603050405020304" pitchFamily="18" charset="0"/>
                <a:ea typeface="Calibri" panose="020F0502020204030204" pitchFamily="34" charset="0"/>
                <a:hlinkClick r:id="rId11"/>
              </a:rPr>
              <a:t>https://www.youtube.com/watch?v=qM56FRfZrl8</a:t>
            </a:r>
            <a:r>
              <a:rPr lang="en-CA" sz="1600" dirty="0">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379648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10" grpId="0"/>
      <p:bldP spid="11" grpId="0"/>
      <p:bldP spid="12" grpId="0"/>
      <p:bldP spid="15" grpId="0"/>
      <p:bldP spid="9"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8D0F7-5F7F-7694-CF9A-1A39A47809D6}"/>
              </a:ext>
            </a:extLst>
          </p:cNvPr>
          <p:cNvSpPr>
            <a:spLocks noGrp="1"/>
          </p:cNvSpPr>
          <p:nvPr>
            <p:ph type="title"/>
          </p:nvPr>
        </p:nvSpPr>
        <p:spPr/>
        <p:txBody>
          <a:bodyPr/>
          <a:lstStyle/>
          <a:p>
            <a:r>
              <a:rPr lang="fr-CA" dirty="0"/>
              <a:t>La neuroplasticité</a:t>
            </a:r>
            <a:endParaRPr lang="en-US" dirty="0"/>
          </a:p>
        </p:txBody>
      </p:sp>
      <p:pic>
        <p:nvPicPr>
          <p:cNvPr id="3" name="Online Media 2" title="La neuroplasticité expliquée simplement en 2 minutes">
            <a:hlinkClick r:id="" action="ppaction://media"/>
            <a:extLst>
              <a:ext uri="{FF2B5EF4-FFF2-40B4-BE49-F238E27FC236}">
                <a16:creationId xmlns:a16="http://schemas.microsoft.com/office/drawing/2014/main" id="{178895F4-130C-FC74-A53B-00BF3870E2DE}"/>
              </a:ext>
            </a:extLst>
          </p:cNvPr>
          <p:cNvPicPr>
            <a:picLocks noGrp="1" noRot="1" noChangeAspect="1"/>
          </p:cNvPicPr>
          <p:nvPr>
            <p:ph idx="1"/>
            <a:videoFile r:link="rId1"/>
          </p:nvPr>
        </p:nvPicPr>
        <p:blipFill>
          <a:blip r:embed="rId4"/>
          <a:stretch>
            <a:fillRect/>
          </a:stretch>
        </p:blipFill>
        <p:spPr>
          <a:xfrm>
            <a:off x="566738" y="1600200"/>
            <a:ext cx="8010525" cy="4525963"/>
          </a:xfrm>
          <a:prstGeom prst="rect">
            <a:avLst/>
          </a:prstGeom>
        </p:spPr>
      </p:pic>
      <p:grpSp>
        <p:nvGrpSpPr>
          <p:cNvPr id="4" name="Group 3">
            <a:extLst>
              <a:ext uri="{FF2B5EF4-FFF2-40B4-BE49-F238E27FC236}">
                <a16:creationId xmlns:a16="http://schemas.microsoft.com/office/drawing/2014/main" id="{E8A10828-6106-468F-8686-9687387A0A6C}"/>
              </a:ext>
            </a:extLst>
          </p:cNvPr>
          <p:cNvGrpSpPr/>
          <p:nvPr/>
        </p:nvGrpSpPr>
        <p:grpSpPr>
          <a:xfrm>
            <a:off x="7931292" y="376407"/>
            <a:ext cx="766887" cy="496444"/>
            <a:chOff x="7056197" y="474531"/>
            <a:chExt cx="1838325" cy="1276350"/>
          </a:xfrm>
        </p:grpSpPr>
        <p:pic>
          <p:nvPicPr>
            <p:cNvPr id="5" name="Picture 4">
              <a:extLst>
                <a:ext uri="{FF2B5EF4-FFF2-40B4-BE49-F238E27FC236}">
                  <a16:creationId xmlns:a16="http://schemas.microsoft.com/office/drawing/2014/main" id="{893DAF7A-A6C4-4A8F-3386-3F21F540F910}"/>
                </a:ext>
              </a:extLst>
            </p:cNvPr>
            <p:cNvPicPr>
              <a:picLocks noChangeAspect="1"/>
            </p:cNvPicPr>
            <p:nvPr/>
          </p:nvPicPr>
          <p:blipFill>
            <a:blip r:embed="rId5">
              <a:duotone>
                <a:schemeClr val="accent4">
                  <a:shade val="45000"/>
                  <a:satMod val="135000"/>
                </a:schemeClr>
                <a:prstClr val="white"/>
              </a:duotone>
            </a:blip>
            <a:stretch>
              <a:fillRect/>
            </a:stretch>
          </p:blipFill>
          <p:spPr>
            <a:xfrm>
              <a:off x="7056197" y="474531"/>
              <a:ext cx="1838325" cy="1276350"/>
            </a:xfrm>
            <a:prstGeom prst="rect">
              <a:avLst/>
            </a:prstGeom>
          </p:spPr>
        </p:pic>
        <p:pic>
          <p:nvPicPr>
            <p:cNvPr id="7" name="Picture 6">
              <a:extLst>
                <a:ext uri="{FF2B5EF4-FFF2-40B4-BE49-F238E27FC236}">
                  <a16:creationId xmlns:a16="http://schemas.microsoft.com/office/drawing/2014/main" id="{0A2D4963-F124-5851-3EDE-29EC2C97871C}"/>
                </a:ext>
              </a:extLst>
            </p:cNvPr>
            <p:cNvPicPr>
              <a:picLocks noChangeAspect="1"/>
            </p:cNvPicPr>
            <p:nvPr/>
          </p:nvPicPr>
          <p:blipFill>
            <a:blip r:embed="rId6"/>
            <a:stretch>
              <a:fillRect/>
            </a:stretch>
          </p:blipFill>
          <p:spPr>
            <a:xfrm>
              <a:off x="7215374" y="576734"/>
              <a:ext cx="1114425" cy="1028700"/>
            </a:xfrm>
            <a:prstGeom prst="ellipse">
              <a:avLst/>
            </a:prstGeom>
            <a:ln>
              <a:noFill/>
            </a:ln>
            <a:effectLst>
              <a:softEdge rad="112500"/>
            </a:effectLst>
          </p:spPr>
        </p:pic>
      </p:grpSp>
    </p:spTree>
    <p:extLst>
      <p:ext uri="{BB962C8B-B14F-4D97-AF65-F5344CB8AC3E}">
        <p14:creationId xmlns:p14="http://schemas.microsoft.com/office/powerpoint/2010/main" val="199935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9337</TotalTime>
  <Words>4981</Words>
  <Application>Microsoft Office PowerPoint</Application>
  <PresentationFormat>On-screen Show (4:3)</PresentationFormat>
  <Paragraphs>480</Paragraphs>
  <Slides>19</Slides>
  <Notes>19</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Calibri</vt:lpstr>
      <vt:lpstr>inherit</vt:lpstr>
      <vt:lpstr>Lato</vt:lpstr>
      <vt:lpstr>Merriweather</vt:lpstr>
      <vt:lpstr>Open Sans</vt:lpstr>
      <vt:lpstr>Roboto</vt:lpstr>
      <vt:lpstr>Times New Roman</vt:lpstr>
      <vt:lpstr>Verdana</vt:lpstr>
      <vt:lpstr>Wingdings</vt:lpstr>
      <vt:lpstr>1_Office Theme</vt:lpstr>
      <vt:lpstr>PowerPoint Presentation</vt:lpstr>
      <vt:lpstr>Programme de développement du leadership de changement en pleine-conscience (DLCP)</vt:lpstr>
      <vt:lpstr>Exercice de respiration en pleine conscience – Centrage</vt:lpstr>
      <vt:lpstr>Compte rendu de la semaine 1</vt:lpstr>
      <vt:lpstr>Ordre du jour – semaine 2: Le cerveau  (concentration, clarté)</vt:lpstr>
      <vt:lpstr>Le comportement du cerveau et du corps en situation de stress</vt:lpstr>
      <vt:lpstr>Le cerveau</vt:lpstr>
      <vt:lpstr>La neuroplastie : Qu’est-ce qui se passe dans votre cerveau</vt:lpstr>
      <vt:lpstr>La neuroplasticité</vt:lpstr>
      <vt:lpstr>PowerPoint Presentation</vt:lpstr>
      <vt:lpstr>Pourquoi la pleine conscience est si importante ?</vt:lpstr>
      <vt:lpstr>Comment la pratique de la pleine conscience aide les chefs d’entreprises (1/2)</vt:lpstr>
      <vt:lpstr>Comment la pratique de la pleine conscience aide les chefs d’entreprises (2/2)</vt:lpstr>
      <vt:lpstr>Quels aspects de leadership en pleine conscience supportent les compétences clés en leadership du Gouvernement du Canada?</vt:lpstr>
      <vt:lpstr>Exercice : Notions de base (1/2)</vt:lpstr>
      <vt:lpstr>Exercice de respiration de pleine conscience (2/2)</vt:lpstr>
      <vt:lpstr>Débriefing et sous-groupes – Qu’est-ce qui a le plus retenu votre attention?</vt:lpstr>
      <vt:lpstr>Choses à accomplir cette semaine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511</cp:revision>
  <cp:lastPrinted>2016-05-02T17:15:08Z</cp:lastPrinted>
  <dcterms:created xsi:type="dcterms:W3CDTF">2015-04-14T20:39:51Z</dcterms:created>
  <dcterms:modified xsi:type="dcterms:W3CDTF">2025-10-10T16:13:24Z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168015792</vt:i4>
  </property>
  <property fmtid="{D5CDD505-2E9C-101B-9397-08002B2CF9AE}" pid="3" name="_NewReviewCycle">
    <vt:lpwstr/>
  </property>
  <property fmtid="{D5CDD505-2E9C-101B-9397-08002B2CF9AE}" pid="4" name="_EmailSubject">
    <vt:lpwstr>Week 2</vt:lpwstr>
  </property>
  <property fmtid="{D5CDD505-2E9C-101B-9397-08002B2CF9AE}" pid="5" name="_AuthorEmail">
    <vt:lpwstr>Marie-Lyne.Renaud@tpsgc-pwgsc.gc.ca</vt:lpwstr>
  </property>
  <property fmtid="{D5CDD505-2E9C-101B-9397-08002B2CF9AE}" pid="6" name="_AuthorEmailDisplayName">
    <vt:lpwstr>Marie-Lyne Renaud</vt:lpwstr>
  </property>
  <property fmtid="{D5CDD505-2E9C-101B-9397-08002B2CF9AE}" pid="7" name="_PreviousAdHocReviewCycleID">
    <vt:i4>168015792</vt:i4>
  </property>
</Properties>
</file>