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39"/>
  </p:notesMasterIdLst>
  <p:handoutMasterIdLst>
    <p:handoutMasterId r:id="rId40"/>
  </p:handoutMasterIdLst>
  <p:sldIdLst>
    <p:sldId id="300" r:id="rId3"/>
    <p:sldId id="301" r:id="rId4"/>
    <p:sldId id="311" r:id="rId5"/>
    <p:sldId id="312" r:id="rId6"/>
    <p:sldId id="295" r:id="rId7"/>
    <p:sldId id="329" r:id="rId8"/>
    <p:sldId id="296" r:id="rId9"/>
    <p:sldId id="260" r:id="rId10"/>
    <p:sldId id="310" r:id="rId11"/>
    <p:sldId id="261" r:id="rId12"/>
    <p:sldId id="330" r:id="rId13"/>
    <p:sldId id="267" r:id="rId14"/>
    <p:sldId id="284" r:id="rId15"/>
    <p:sldId id="270" r:id="rId16"/>
    <p:sldId id="271" r:id="rId17"/>
    <p:sldId id="272" r:id="rId18"/>
    <p:sldId id="273" r:id="rId19"/>
    <p:sldId id="275" r:id="rId20"/>
    <p:sldId id="308" r:id="rId21"/>
    <p:sldId id="303" r:id="rId22"/>
    <p:sldId id="304" r:id="rId23"/>
    <p:sldId id="316" r:id="rId24"/>
    <p:sldId id="318" r:id="rId25"/>
    <p:sldId id="332" r:id="rId26"/>
    <p:sldId id="331" r:id="rId27"/>
    <p:sldId id="323" r:id="rId28"/>
    <p:sldId id="333" r:id="rId29"/>
    <p:sldId id="325" r:id="rId30"/>
    <p:sldId id="326" r:id="rId31"/>
    <p:sldId id="327" r:id="rId32"/>
    <p:sldId id="313" r:id="rId33"/>
    <p:sldId id="289" r:id="rId34"/>
    <p:sldId id="314" r:id="rId35"/>
    <p:sldId id="315" r:id="rId36"/>
    <p:sldId id="292" r:id="rId37"/>
    <p:sldId id="293" r:id="rId38"/>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EN" id="{376DD575-66C2-4953-A1E1-05DDD8420B9C}">
          <p14:sldIdLst>
            <p14:sldId id="300"/>
            <p14:sldId id="301"/>
          </p14:sldIdLst>
        </p14:section>
        <p14:section name="Instructions FR" id="{4E840AE0-11B6-46FD-AEFB-7E950DF08952}">
          <p14:sldIdLst>
            <p14:sldId id="311"/>
            <p14:sldId id="312"/>
          </p14:sldIdLst>
        </p14:section>
        <p14:section name="Title / Titre" id="{87C5241E-7DCB-4430-A77A-8E1005BEC466}">
          <p14:sldIdLst>
            <p14:sldId id="295"/>
          </p14:sldIdLst>
        </p14:section>
        <p14:section name="Data graphs" id="{0CFEA1EE-85D5-4118-A39B-06EC60C8960A}">
          <p14:sldIdLst>
            <p14:sldId id="329"/>
            <p14:sldId id="296"/>
            <p14:sldId id="260"/>
            <p14:sldId id="310"/>
            <p14:sldId id="261"/>
            <p14:sldId id="330"/>
            <p14:sldId id="267"/>
            <p14:sldId id="284"/>
            <p14:sldId id="270"/>
            <p14:sldId id="271"/>
            <p14:sldId id="272"/>
            <p14:sldId id="273"/>
            <p14:sldId id="275"/>
            <p14:sldId id="308"/>
            <p14:sldId id="303"/>
            <p14:sldId id="304"/>
          </p14:sldIdLst>
        </p14:section>
        <p14:section name="List of survey questions / Liste des questions du sondage" id="{C9978A57-3298-4950-863D-AC29BEEACDE0}">
          <p14:sldIdLst>
            <p14:sldId id="316"/>
            <p14:sldId id="318"/>
            <p14:sldId id="332"/>
            <p14:sldId id="331"/>
            <p14:sldId id="323"/>
            <p14:sldId id="333"/>
            <p14:sldId id="325"/>
            <p14:sldId id="326"/>
            <p14:sldId id="327"/>
          </p14:sldIdLst>
        </p14:section>
        <p14:section name="Appendix A / Annexe A - Activity Profiles / Profils d'activité" id="{859DF9C3-A56D-4963-BE28-4049B4996BE6}">
          <p14:sldIdLst>
            <p14:sldId id="313"/>
          </p14:sldIdLst>
        </p14:section>
        <p14:section name="Appendix B / Annexe B - Workpoints / Points de travail" id="{84CEA2FB-AB6B-4072-8095-467AC73F35A6}">
          <p14:sldIdLst>
            <p14:sldId id="289"/>
            <p14:sldId id="314"/>
            <p14:sldId id="315"/>
            <p14:sldId id="292"/>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anne Kentzinger" initials="KK" lastIdx="25" clrIdx="0">
    <p:extLst>
      <p:ext uri="{19B8F6BF-5375-455C-9EA6-DF929625EA0E}">
        <p15:presenceInfo xmlns:p15="http://schemas.microsoft.com/office/powerpoint/2012/main" userId="S-1-5-21-1097746622-914383597-1481268402-229661" providerId="AD"/>
      </p:ext>
    </p:extLst>
  </p:cmAuthor>
  <p:cmAuthor id="2" name="Kelanne Kentzinger" initials="KK [2]" lastIdx="29" clrIdx="1">
    <p:extLst>
      <p:ext uri="{19B8F6BF-5375-455C-9EA6-DF929625EA0E}">
        <p15:presenceInfo xmlns:p15="http://schemas.microsoft.com/office/powerpoint/2012/main" userId="S::Kelanne.Kentzinger@tpsgc-pwgsc.gc.ca::511b90f8-ae34-4fe4-8d66-14bcafc4d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ADF"/>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1130" autoAdjust="0"/>
  </p:normalViewPr>
  <p:slideViewPr>
    <p:cSldViewPr snapToGrid="0">
      <p:cViewPr varScale="1">
        <p:scale>
          <a:sx n="59" d="100"/>
          <a:sy n="59" d="100"/>
        </p:scale>
        <p:origin x="76" y="92"/>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57513225063309E-2"/>
          <c:y val="8.9661561843498647E-2"/>
          <c:w val="0.94012860348021976"/>
          <c:h val="0.27907985636351368"/>
        </c:manualLayout>
      </c:layout>
      <c:barChart>
        <c:barDir val="bar"/>
        <c:grouping val="stacked"/>
        <c:varyColors val="0"/>
        <c:ser>
          <c:idx val="0"/>
          <c:order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invertIfNegative val="0"/>
          <c:dPt>
            <c:idx val="0"/>
            <c:invertIfNegative val="0"/>
            <c:bubble3D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extLst>
              <c:ext xmlns:c16="http://schemas.microsoft.com/office/drawing/2014/chart" uri="{C3380CC4-5D6E-409C-BE32-E72D297353CC}">
                <c16:uniqueId val="{00000001-7503-40A7-A3FF-ECF9E7DDFD53}"/>
              </c:ext>
            </c:extLst>
          </c:dPt>
          <c:val>
            <c:numRef>
              <c:f>'Step 2 - Refresh the graph'!$B$11</c:f>
              <c:numCache>
                <c:formatCode>0.00%</c:formatCode>
                <c:ptCount val="1"/>
                <c:pt idx="0">
                  <c:v>-1</c:v>
                </c:pt>
              </c:numCache>
            </c:numRef>
          </c:val>
          <c:extLst>
            <c:ext xmlns:c16="http://schemas.microsoft.com/office/drawing/2014/chart" uri="{C3380CC4-5D6E-409C-BE32-E72D297353CC}">
              <c16:uniqueId val="{00000000-9A5C-4A80-99B1-A30C830ABF1F}"/>
            </c:ext>
          </c:extLst>
        </c:ser>
        <c:ser>
          <c:idx val="2"/>
          <c:order val="1"/>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invertIfNegative val="0"/>
          <c:dPt>
            <c:idx val="0"/>
            <c:invertIfNegative val="0"/>
            <c:bubble3D val="0"/>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extLst>
              <c:ext xmlns:c16="http://schemas.microsoft.com/office/drawing/2014/chart" uri="{C3380CC4-5D6E-409C-BE32-E72D297353CC}">
                <c16:uniqueId val="{00000171-7503-40A7-A3FF-ECF9E7DDFD53}"/>
              </c:ext>
            </c:extLst>
          </c:dPt>
          <c:val>
            <c:numRef>
              <c:f>'Step 2 - Refresh the graph'!$B$12</c:f>
              <c:numCache>
                <c:formatCode>0.00%</c:formatCode>
                <c:ptCount val="1"/>
                <c:pt idx="0">
                  <c:v>1</c:v>
                </c:pt>
              </c:numCache>
            </c:numRef>
          </c:val>
          <c:extLst>
            <c:ext xmlns:c16="http://schemas.microsoft.com/office/drawing/2014/chart" uri="{C3380CC4-5D6E-409C-BE32-E72D297353CC}">
              <c16:uniqueId val="{00000003-9A5C-4A80-99B1-A30C830ABF1F}"/>
            </c:ext>
          </c:extLst>
        </c:ser>
        <c:dLbls>
          <c:showLegendKey val="0"/>
          <c:showVal val="0"/>
          <c:showCatName val="0"/>
          <c:showSerName val="0"/>
          <c:showPercent val="0"/>
          <c:showBubbleSize val="0"/>
        </c:dLbls>
        <c:gapWidth val="100"/>
        <c:overlap val="100"/>
        <c:axId val="721828024"/>
        <c:axId val="721826456"/>
      </c:barChart>
      <c:barChart>
        <c:barDir val="bar"/>
        <c:grouping val="stacked"/>
        <c:varyColors val="0"/>
        <c:ser>
          <c:idx val="1"/>
          <c:order val="2"/>
          <c:spPr>
            <a:solidFill>
              <a:schemeClr val="accent2"/>
            </a:solidFill>
            <a:ln w="19050">
              <a:solidFill>
                <a:schemeClr val="lt1"/>
              </a:solidFill>
            </a:ln>
            <a:effectLst/>
          </c:spPr>
          <c:invertIfNegative val="0"/>
          <c:dPt>
            <c:idx val="0"/>
            <c:invertIfNegative val="0"/>
            <c:bubble3D val="0"/>
            <c:spPr>
              <a:noFill/>
              <a:ln w="19050">
                <a:noFill/>
              </a:ln>
              <a:effectLst/>
            </c:spPr>
            <c:extLst>
              <c:ext xmlns:c16="http://schemas.microsoft.com/office/drawing/2014/chart" uri="{C3380CC4-5D6E-409C-BE32-E72D297353CC}">
                <c16:uniqueId val="{00000005-C089-4BA6-BA43-652F53EAFEBA}"/>
              </c:ext>
            </c:extLst>
          </c:dPt>
          <c:val>
            <c:numRef>
              <c:f>'Step 2 - Refresh the graph'!$B$13</c:f>
              <c:numCache>
                <c:formatCode>0.00%</c:formatCode>
                <c:ptCount val="1"/>
                <c:pt idx="0">
                  <c:v>4.0856031128404691E-2</c:v>
                </c:pt>
              </c:numCache>
            </c:numRef>
          </c:val>
          <c:extLst>
            <c:ext xmlns:c16="http://schemas.microsoft.com/office/drawing/2014/chart" uri="{C3380CC4-5D6E-409C-BE32-E72D297353CC}">
              <c16:uniqueId val="{00000006-C089-4BA6-BA43-652F53EAFEBA}"/>
            </c:ext>
          </c:extLst>
        </c:ser>
        <c:ser>
          <c:idx val="3"/>
          <c:order val="3"/>
          <c:spPr>
            <a:solidFill>
              <a:schemeClr val="bg1"/>
            </a:solidFill>
            <a:ln w="12700">
              <a:solidFill>
                <a:schemeClr val="tx1"/>
              </a:solidFill>
            </a:ln>
            <a:effectLst/>
          </c:spPr>
          <c:invertIfNegative val="0"/>
          <c:dPt>
            <c:idx val="0"/>
            <c:invertIfNegative val="0"/>
            <c:bubble3D val="0"/>
            <c:spPr>
              <a:solidFill>
                <a:schemeClr val="bg1"/>
              </a:solidFill>
              <a:ln w="12700">
                <a:solidFill>
                  <a:schemeClr val="tx1"/>
                </a:solidFill>
              </a:ln>
              <a:effectLst/>
            </c:spPr>
            <c:extLst>
              <c:ext xmlns:c16="http://schemas.microsoft.com/office/drawing/2014/chart" uri="{C3380CC4-5D6E-409C-BE32-E72D297353CC}">
                <c16:uniqueId val="{00000008-C089-4BA6-BA43-652F53EAFEBA}"/>
              </c:ext>
            </c:extLst>
          </c:dPt>
          <c:val>
            <c:numRef>
              <c:f>'Step 2 - Refresh the graph'!$B$14</c:f>
              <c:numCache>
                <c:formatCode>0.00%</c:formatCode>
                <c:ptCount val="1"/>
                <c:pt idx="0">
                  <c:v>0.03</c:v>
                </c:pt>
              </c:numCache>
            </c:numRef>
          </c:val>
          <c:extLst>
            <c:ext xmlns:c16="http://schemas.microsoft.com/office/drawing/2014/chart" uri="{C3380CC4-5D6E-409C-BE32-E72D297353CC}">
              <c16:uniqueId val="{00000009-C089-4BA6-BA43-652F53EAFEBA}"/>
            </c:ext>
          </c:extLst>
        </c:ser>
        <c:dLbls>
          <c:showLegendKey val="0"/>
          <c:showVal val="0"/>
          <c:showCatName val="0"/>
          <c:showSerName val="0"/>
          <c:showPercent val="0"/>
          <c:showBubbleSize val="0"/>
        </c:dLbls>
        <c:gapWidth val="60"/>
        <c:overlap val="100"/>
        <c:axId val="721826064"/>
        <c:axId val="721829592"/>
      </c:barChart>
      <c:valAx>
        <c:axId val="721826456"/>
        <c:scaling>
          <c:orientation val="minMax"/>
          <c:max val="1"/>
          <c:min val="-1"/>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21828024"/>
        <c:crosses val="autoZero"/>
        <c:crossBetween val="between"/>
        <c:majorUnit val="0.25"/>
      </c:valAx>
      <c:catAx>
        <c:axId val="721828024"/>
        <c:scaling>
          <c:orientation val="minMax"/>
        </c:scaling>
        <c:delete val="1"/>
        <c:axPos val="l"/>
        <c:majorTickMark val="out"/>
        <c:minorTickMark val="none"/>
        <c:tickLblPos val="nextTo"/>
        <c:crossAx val="721826456"/>
        <c:crosses val="autoZero"/>
        <c:auto val="1"/>
        <c:lblAlgn val="ctr"/>
        <c:lblOffset val="100"/>
        <c:noMultiLvlLbl val="0"/>
      </c:catAx>
      <c:valAx>
        <c:axId val="721829592"/>
        <c:scaling>
          <c:orientation val="minMax"/>
          <c:max val="1"/>
          <c:min val="-1"/>
        </c:scaling>
        <c:delete val="1"/>
        <c:axPos val="t"/>
        <c:numFmt formatCode="0.00%" sourceLinked="1"/>
        <c:majorTickMark val="out"/>
        <c:minorTickMark val="none"/>
        <c:tickLblPos val="nextTo"/>
        <c:crossAx val="721826064"/>
        <c:crosses val="max"/>
        <c:crossBetween val="between"/>
      </c:valAx>
      <c:catAx>
        <c:axId val="721826064"/>
        <c:scaling>
          <c:orientation val="minMax"/>
        </c:scaling>
        <c:delete val="1"/>
        <c:axPos val="l"/>
        <c:majorTickMark val="out"/>
        <c:minorTickMark val="none"/>
        <c:tickLblPos val="nextTo"/>
        <c:crossAx val="721829592"/>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prstDash val="dash"/>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1599134244924"/>
          <c:y val="6.0639147409574455E-2"/>
          <c:w val="0.59907977502878562"/>
          <c:h val="0.65402396769216631"/>
        </c:manualLayout>
      </c:layout>
      <c:doughnutChart>
        <c:varyColors val="1"/>
        <c:ser>
          <c:idx val="0"/>
          <c:order val="0"/>
          <c:tx>
            <c:strRef>
              <c:f>Sheet1!$B$1</c:f>
              <c:strCache>
                <c:ptCount val="1"/>
                <c:pt idx="0">
                  <c:v>Number of responses / Nombre de réponses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142A-44DB-8889-5F30DA5BE015}"/>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142A-44DB-8889-5F30DA5BE015}"/>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142A-44DB-8889-5F30DA5BE01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2A-44DB-8889-5F30DA5BE01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2A-44DB-8889-5F30DA5BE01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2A-44DB-8889-5F30DA5BE0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Department / Département A </c:v>
                </c:pt>
                <c:pt idx="1">
                  <c:v>Department / Département B </c:v>
                </c:pt>
                <c:pt idx="2">
                  <c:v>Department / Département C </c:v>
                </c:pt>
              </c:strCache>
            </c:strRef>
          </c:cat>
          <c:val>
            <c:numRef>
              <c:f>Sheet1!$B$2:$B$4</c:f>
              <c:numCache>
                <c:formatCode>General</c:formatCode>
                <c:ptCount val="3"/>
                <c:pt idx="0">
                  <c:v>50</c:v>
                </c:pt>
                <c:pt idx="1">
                  <c:v>40</c:v>
                </c:pt>
                <c:pt idx="2">
                  <c:v>10</c:v>
                </c:pt>
              </c:numCache>
            </c:numRef>
          </c:val>
          <c:extLst>
            <c:ext xmlns:c16="http://schemas.microsoft.com/office/drawing/2014/chart" uri="{C3380CC4-5D6E-409C-BE32-E72D297353CC}">
              <c16:uniqueId val="{00000006-142A-44DB-8889-5F30DA5BE0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129200750521964"/>
          <c:y val="3.085352965925291E-2"/>
          <c:w val="0.69465064779559416"/>
          <c:h val="0.83425095161163865"/>
        </c:manualLayout>
      </c:layout>
      <c:barChart>
        <c:barDir val="bar"/>
        <c:grouping val="clustered"/>
        <c:varyColors val="0"/>
        <c:ser>
          <c:idx val="0"/>
          <c:order val="0"/>
          <c:tx>
            <c:strRef>
              <c:f>Sheet1!$B$1</c:f>
              <c:strCache>
                <c:ptCount val="1"/>
                <c:pt idx="0">
                  <c:v>Number of responses / Nombre de réponses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Executive / Cadre</c:v>
                </c:pt>
                <c:pt idx="1">
                  <c:v>Manager / Gestionnaire</c:v>
                </c:pt>
                <c:pt idx="2">
                  <c:v>Employee / Employé</c:v>
                </c:pt>
                <c:pt idx="3">
                  <c:v>Student / Étudiant</c:v>
                </c:pt>
                <c:pt idx="4">
                  <c:v>Consultant</c:v>
                </c:pt>
              </c:strCache>
            </c:strRef>
          </c:cat>
          <c:val>
            <c:numRef>
              <c:f>Sheet1!$B$2:$B$6</c:f>
              <c:numCache>
                <c:formatCode>0</c:formatCode>
                <c:ptCount val="5"/>
                <c:pt idx="0">
                  <c:v>10</c:v>
                </c:pt>
                <c:pt idx="1">
                  <c:v>20</c:v>
                </c:pt>
                <c:pt idx="2">
                  <c:v>30</c:v>
                </c:pt>
                <c:pt idx="3">
                  <c:v>40</c:v>
                </c:pt>
                <c:pt idx="4">
                  <c:v>50</c:v>
                </c:pt>
              </c:numCache>
            </c:numRef>
          </c:val>
          <c:extLst>
            <c:ext xmlns:c16="http://schemas.microsoft.com/office/drawing/2014/chart" uri="{C3380CC4-5D6E-409C-BE32-E72D297353CC}">
              <c16:uniqueId val="{00000000-20AF-43EC-8F85-FAD719FA3404}"/>
            </c:ext>
          </c:extLst>
        </c:ser>
        <c:dLbls>
          <c:dLblPos val="outEnd"/>
          <c:showLegendKey val="0"/>
          <c:showVal val="1"/>
          <c:showCatName val="0"/>
          <c:showSerName val="0"/>
          <c:showPercent val="0"/>
          <c:showBubbleSize val="0"/>
        </c:dLbls>
        <c:gapWidth val="75"/>
        <c:axId val="717398336"/>
        <c:axId val="717405784"/>
      </c:barChart>
      <c:catAx>
        <c:axId val="71739833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5784"/>
        <c:crosses val="autoZero"/>
        <c:auto val="1"/>
        <c:lblAlgn val="ctr"/>
        <c:lblOffset val="100"/>
        <c:noMultiLvlLbl val="0"/>
      </c:catAx>
      <c:valAx>
        <c:axId val="717405784"/>
        <c:scaling>
          <c:orientation val="minMax"/>
        </c:scaling>
        <c:delete val="1"/>
        <c:axPos val="b"/>
        <c:numFmt formatCode="0" sourceLinked="1"/>
        <c:majorTickMark val="none"/>
        <c:minorTickMark val="none"/>
        <c:tickLblPos val="nextTo"/>
        <c:crossAx val="71739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81042135644316327"/>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1C81-42B3-8224-F6A6B4B6DEF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1C81-42B3-8224-F6A6B4B6DEF2}"/>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1C81-42B3-8224-F6A6B4B6DE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General</c:formatCode>
                <c:ptCount val="3"/>
                <c:pt idx="0">
                  <c:v>10</c:v>
                </c:pt>
                <c:pt idx="1">
                  <c:v>20</c:v>
                </c:pt>
                <c:pt idx="2">
                  <c:v>30</c:v>
                </c:pt>
              </c:numCache>
            </c:numRef>
          </c:val>
          <c:extLst>
            <c:ext xmlns:c16="http://schemas.microsoft.com/office/drawing/2014/chart" uri="{C3380CC4-5D6E-409C-BE32-E72D297353CC}">
              <c16:uniqueId val="{00000008-1C81-42B3-8224-F6A6B4B6DEF2}"/>
            </c:ext>
          </c:extLst>
        </c:ser>
        <c:dLbls>
          <c:dLblPos val="outEnd"/>
          <c:showLegendKey val="0"/>
          <c:showVal val="1"/>
          <c:showCatName val="0"/>
          <c:showSerName val="0"/>
          <c:showPercent val="0"/>
          <c:showBubbleSize val="0"/>
        </c:dLbls>
        <c:gapWidth val="10"/>
        <c:axId val="717408528"/>
        <c:axId val="717409312"/>
      </c:barChart>
      <c:catAx>
        <c:axId val="717408528"/>
        <c:scaling>
          <c:orientation val="minMax"/>
        </c:scaling>
        <c:delete val="1"/>
        <c:axPos val="b"/>
        <c:numFmt formatCode="General" sourceLinked="1"/>
        <c:majorTickMark val="out"/>
        <c:minorTickMark val="none"/>
        <c:tickLblPos val="nextTo"/>
        <c:crossAx val="717409312"/>
        <c:crossesAt val="0"/>
        <c:auto val="1"/>
        <c:lblAlgn val="ctr"/>
        <c:lblOffset val="100"/>
        <c:noMultiLvlLbl val="0"/>
      </c:catAx>
      <c:valAx>
        <c:axId val="717409312"/>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8528"/>
        <c:crosses val="autoZero"/>
        <c:crossBetween val="between"/>
      </c:valAx>
      <c:spPr>
        <a:noFill/>
        <a:ln>
          <a:noFill/>
        </a:ln>
        <a:effectLst/>
      </c:spPr>
    </c:plotArea>
    <c:legend>
      <c:legendPos val="b"/>
      <c:layout>
        <c:manualLayout>
          <c:xMode val="edge"/>
          <c:yMode val="edge"/>
          <c:x val="0.10800949739160891"/>
          <c:y val="0.84795781187171115"/>
          <c:w val="0.84150464045382734"/>
          <c:h val="0.12351296262222179"/>
        </c:manualLayout>
      </c:layout>
      <c:overlay val="0"/>
      <c:spPr>
        <a:noFill/>
        <a:ln>
          <a:noFill/>
        </a:ln>
        <a:effectLst/>
      </c:spPr>
      <c:txPr>
        <a:bodyPr rot="0" spcFirstLastPara="1" vertOverflow="ellipsis" vert="horz" wrap="square" anchor="ctr" anchorCtr="1"/>
        <a:lstStyle/>
        <a:p>
          <a:pPr>
            <a:defRPr sz="1200" b="0" i="0" u="none" strike="noStrike" kern="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81042135644316327"/>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EE60-4A25-94AE-A13D71A37EDE}"/>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EE60-4A25-94AE-A13D71A37EDE}"/>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EE60-4A25-94AE-A13D71A37E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General</c:formatCode>
                <c:ptCount val="3"/>
                <c:pt idx="0">
                  <c:v>30</c:v>
                </c:pt>
                <c:pt idx="1">
                  <c:v>20</c:v>
                </c:pt>
                <c:pt idx="2">
                  <c:v>10</c:v>
                </c:pt>
              </c:numCache>
            </c:numRef>
          </c:val>
          <c:extLst>
            <c:ext xmlns:c16="http://schemas.microsoft.com/office/drawing/2014/chart" uri="{C3380CC4-5D6E-409C-BE32-E72D297353CC}">
              <c16:uniqueId val="{00000008-EE60-4A25-94AE-A13D71A37EDE}"/>
            </c:ext>
          </c:extLst>
        </c:ser>
        <c:dLbls>
          <c:dLblPos val="outEnd"/>
          <c:showLegendKey val="0"/>
          <c:showVal val="1"/>
          <c:showCatName val="0"/>
          <c:showSerName val="0"/>
          <c:showPercent val="0"/>
          <c:showBubbleSize val="0"/>
        </c:dLbls>
        <c:gapWidth val="10"/>
        <c:axId val="717407352"/>
        <c:axId val="717410096"/>
      </c:barChart>
      <c:catAx>
        <c:axId val="717407352"/>
        <c:scaling>
          <c:orientation val="minMax"/>
        </c:scaling>
        <c:delete val="1"/>
        <c:axPos val="b"/>
        <c:numFmt formatCode="General" sourceLinked="1"/>
        <c:majorTickMark val="out"/>
        <c:minorTickMark val="none"/>
        <c:tickLblPos val="nextTo"/>
        <c:crossAx val="717410096"/>
        <c:crossesAt val="0"/>
        <c:auto val="1"/>
        <c:lblAlgn val="ctr"/>
        <c:lblOffset val="100"/>
        <c:noMultiLvlLbl val="0"/>
      </c:catAx>
      <c:valAx>
        <c:axId val="717410096"/>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7352"/>
        <c:crosses val="autoZero"/>
        <c:crossBetween val="between"/>
      </c:valAx>
      <c:spPr>
        <a:noFill/>
        <a:ln>
          <a:noFill/>
        </a:ln>
        <a:effectLst/>
      </c:spPr>
    </c:plotArea>
    <c:legend>
      <c:legendPos val="b"/>
      <c:layout>
        <c:manualLayout>
          <c:xMode val="edge"/>
          <c:yMode val="edge"/>
          <c:x val="0.10800949739160891"/>
          <c:y val="0.84277067996151722"/>
          <c:w val="0.84150464045382734"/>
          <c:h val="0.12870009453241579"/>
        </c:manualLayout>
      </c:layout>
      <c:overlay val="0"/>
      <c:spPr>
        <a:noFill/>
        <a:ln>
          <a:noFill/>
        </a:ln>
        <a:effectLst/>
      </c:spPr>
      <c:txPr>
        <a:bodyPr rot="0" spcFirstLastPara="1" vertOverflow="ellipsis" vert="horz" wrap="square" anchor="ctr" anchorCtr="1"/>
        <a:lstStyle/>
        <a:p>
          <a:pPr>
            <a:defRPr sz="1200" b="0" i="0" u="none" strike="noStrike" kern="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3233694234647662"/>
        </c:manualLayout>
      </c:layout>
      <c:lineChart>
        <c:grouping val="standard"/>
        <c:varyColors val="0"/>
        <c:ser>
          <c:idx val="0"/>
          <c:order val="0"/>
          <c:tx>
            <c:strRef>
              <c:f>Sheet1!$B$1</c:f>
              <c:strCache>
                <c:ptCount val="1"/>
                <c:pt idx="0">
                  <c:v>How often do you work remotely, from any location other than your primary workplace?
À quelle fréquence travaillez-vous à distance de votre lieu de travail principal?
</c:v>
                </c:pt>
              </c:strCache>
            </c:strRef>
          </c:tx>
          <c:spPr>
            <a:ln w="28575" cap="rnd">
              <a:solidFill>
                <a:schemeClr val="accent2"/>
              </a:solidFill>
              <a:round/>
            </a:ln>
            <a:effectLst/>
          </c:spPr>
          <c:marker>
            <c:symbol val="none"/>
          </c:marker>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0</c:formatCode>
                <c:ptCount val="3"/>
                <c:pt idx="0">
                  <c:v>30</c:v>
                </c:pt>
                <c:pt idx="1">
                  <c:v>20</c:v>
                </c:pt>
                <c:pt idx="2">
                  <c:v>10</c:v>
                </c:pt>
              </c:numCache>
            </c:numRef>
          </c:val>
          <c:smooth val="0"/>
          <c:extLst>
            <c:ext xmlns:c16="http://schemas.microsoft.com/office/drawing/2014/chart" uri="{C3380CC4-5D6E-409C-BE32-E72D297353CC}">
              <c16:uniqueId val="{00000000-A0D5-487B-AC12-2A22B1BCA146}"/>
            </c:ext>
          </c:extLst>
        </c:ser>
        <c:ser>
          <c:idx val="1"/>
          <c:order val="1"/>
          <c:tx>
            <c:strRef>
              <c:f>Sheet1!$C$1</c:f>
              <c:strCache>
                <c:ptCount val="1"/>
                <c:pt idx="0">
                  <c:v>Given the proper tools and authorization, how often would you like to work remotely?
Avec les outils et les autorisations nécessaires, à quelle fréquence souhaiteriez-vous travailler à distance?
</c:v>
                </c:pt>
              </c:strCache>
            </c:strRef>
          </c:tx>
          <c:spPr>
            <a:ln w="28575" cap="rnd">
              <a:solidFill>
                <a:schemeClr val="accent4"/>
              </a:solidFill>
              <a:round/>
            </a:ln>
            <a:effectLst/>
          </c:spPr>
          <c:marker>
            <c:symbol val="none"/>
          </c:marker>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Sheet1!$C$2:$C$4</c:f>
              <c:numCache>
                <c:formatCode>0</c:formatCode>
                <c:ptCount val="3"/>
                <c:pt idx="0">
                  <c:v>10</c:v>
                </c:pt>
                <c:pt idx="1">
                  <c:v>20</c:v>
                </c:pt>
                <c:pt idx="2">
                  <c:v>30</c:v>
                </c:pt>
              </c:numCache>
            </c:numRef>
          </c:val>
          <c:smooth val="0"/>
          <c:extLst>
            <c:ext xmlns:c16="http://schemas.microsoft.com/office/drawing/2014/chart" uri="{C3380CC4-5D6E-409C-BE32-E72D297353CC}">
              <c16:uniqueId val="{00000001-A0D5-487B-AC12-2A22B1BCA146}"/>
            </c:ext>
          </c:extLst>
        </c:ser>
        <c:dLbls>
          <c:showLegendKey val="0"/>
          <c:showVal val="0"/>
          <c:showCatName val="0"/>
          <c:showSerName val="0"/>
          <c:showPercent val="0"/>
          <c:showBubbleSize val="0"/>
        </c:dLbls>
        <c:smooth val="0"/>
        <c:axId val="717407744"/>
        <c:axId val="717408136"/>
      </c:lineChart>
      <c:catAx>
        <c:axId val="7174077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408136"/>
        <c:crosses val="autoZero"/>
        <c:auto val="1"/>
        <c:lblAlgn val="ctr"/>
        <c:lblOffset val="100"/>
        <c:noMultiLvlLbl val="0"/>
      </c:catAx>
      <c:valAx>
        <c:axId val="71740813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7744"/>
        <c:crosses val="autoZero"/>
        <c:crossBetween val="between"/>
      </c:valAx>
      <c:spPr>
        <a:noFill/>
        <a:ln>
          <a:noFill/>
        </a:ln>
        <a:effectLst/>
      </c:spPr>
    </c:plotArea>
    <c:legend>
      <c:legendPos val="b"/>
      <c:layout>
        <c:manualLayout>
          <c:xMode val="edge"/>
          <c:yMode val="edge"/>
          <c:x val="7.0280192776555839E-2"/>
          <c:y val="0.84085692594260097"/>
          <c:w val="0.90799804779580839"/>
          <c:h val="0.134750133823202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74942554363253555"/>
        </c:manualLayout>
      </c:layout>
      <c:barChart>
        <c:barDir val="col"/>
        <c:grouping val="clustered"/>
        <c:varyColors val="1"/>
        <c:ser>
          <c:idx val="0"/>
          <c:order val="0"/>
          <c:tx>
            <c:strRef>
              <c:f>Sheet1!$B$1</c:f>
              <c:strCache>
                <c:ptCount val="1"/>
                <c:pt idx="0">
                  <c:v>Choice count</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A512-4C2C-801A-4055B11B92A6}"/>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A512-4C2C-801A-4055B11B92A6}"/>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A512-4C2C-801A-4055B11B92A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I spend most of my time interacting with colleagues and/or clients / Je passe la majorité de mon temps à interagir avec des collègues ou des clients</c:v>
                </c:pt>
                <c:pt idx="1">
                  <c:v>On average, my time is equally divided between interaction with others and individual tasks / En moyenne, mon temps est divisé équitablement entre les interaction avec les autres et les tâches individuelles</c:v>
                </c:pt>
                <c:pt idx="2">
                  <c:v>The majority of my time is spent performing individual tasks / La majorité de mon temps est consacré à l'exécution de tâches individuelles</c:v>
                </c:pt>
              </c:strCache>
            </c:strRef>
          </c:cat>
          <c:val>
            <c:numRef>
              <c:f>Sheet1!$B$2:$B$4</c:f>
              <c:numCache>
                <c:formatCode>General</c:formatCode>
                <c:ptCount val="3"/>
                <c:pt idx="0">
                  <c:v>25</c:v>
                </c:pt>
                <c:pt idx="1">
                  <c:v>35</c:v>
                </c:pt>
                <c:pt idx="2">
                  <c:v>45</c:v>
                </c:pt>
              </c:numCache>
            </c:numRef>
          </c:val>
          <c:extLst>
            <c:ext xmlns:c16="http://schemas.microsoft.com/office/drawing/2014/chart" uri="{C3380CC4-5D6E-409C-BE32-E72D297353CC}">
              <c16:uniqueId val="{00000006-A512-4C2C-801A-4055B11B92A6}"/>
            </c:ext>
          </c:extLst>
        </c:ser>
        <c:dLbls>
          <c:dLblPos val="outEnd"/>
          <c:showLegendKey val="0"/>
          <c:showVal val="1"/>
          <c:showCatName val="0"/>
          <c:showSerName val="0"/>
          <c:showPercent val="0"/>
          <c:showBubbleSize val="0"/>
        </c:dLbls>
        <c:gapWidth val="10"/>
        <c:axId val="721829984"/>
        <c:axId val="721831160"/>
      </c:barChart>
      <c:catAx>
        <c:axId val="721829984"/>
        <c:scaling>
          <c:orientation val="minMax"/>
        </c:scaling>
        <c:delete val="1"/>
        <c:axPos val="b"/>
        <c:numFmt formatCode="General" sourceLinked="1"/>
        <c:majorTickMark val="out"/>
        <c:minorTickMark val="none"/>
        <c:tickLblPos val="nextTo"/>
        <c:crossAx val="721831160"/>
        <c:crossesAt val="0"/>
        <c:auto val="1"/>
        <c:lblAlgn val="ctr"/>
        <c:lblOffset val="100"/>
        <c:noMultiLvlLbl val="0"/>
      </c:catAx>
      <c:valAx>
        <c:axId val="721831160"/>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21829984"/>
        <c:crosses val="autoZero"/>
        <c:crossBetween val="between"/>
      </c:valAx>
      <c:spPr>
        <a:noFill/>
        <a:ln>
          <a:noFill/>
        </a:ln>
        <a:effectLst/>
      </c:spPr>
    </c:plotArea>
    <c:legend>
      <c:legendPos val="b"/>
      <c:layout>
        <c:manualLayout>
          <c:xMode val="edge"/>
          <c:yMode val="edge"/>
          <c:x val="0.10800949739160891"/>
          <c:y val="0.79269576872559888"/>
          <c:w val="0.84150464045382734"/>
          <c:h val="0.207304231274401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63125917703853163"/>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B70C-4B2E-A56D-21207FAE8C9B}"/>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B70C-4B2E-A56D-21207FAE8C9B}"/>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B70C-4B2E-A56D-21207FAE8C9B}"/>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7-B70C-4B2E-A56D-21207FAE8C9B}"/>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c:ext xmlns:c16="http://schemas.microsoft.com/office/drawing/2014/chart" uri="{C3380CC4-5D6E-409C-BE32-E72D297353CC}">
                <c16:uniqueId val="{00000009-B70C-4B2E-A56D-21207FAE8C9B}"/>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c:ext xmlns:c16="http://schemas.microsoft.com/office/drawing/2014/chart" uri="{C3380CC4-5D6E-409C-BE32-E72D297353CC}">
                <c16:uniqueId val="{0000000B-B70C-4B2E-A56D-21207FAE8C9B}"/>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c:ext xmlns:c16="http://schemas.microsoft.com/office/drawing/2014/chart" uri="{C3380CC4-5D6E-409C-BE32-E72D297353CC}">
                <c16:uniqueId val="{0000000D-B70C-4B2E-A56D-21207FAE8C9B}"/>
              </c:ext>
            </c:extLst>
          </c:dPt>
          <c:dPt>
            <c:idx val="7"/>
            <c:invertIfNegative val="0"/>
            <c:bubble3D val="0"/>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extLst>
              <c:ext xmlns:c16="http://schemas.microsoft.com/office/drawing/2014/chart" uri="{C3380CC4-5D6E-409C-BE32-E72D297353CC}">
                <c16:uniqueId val="{0000000F-B70C-4B2E-A56D-21207FAE8C9B}"/>
              </c:ext>
            </c:extLst>
          </c:dPt>
          <c:dPt>
            <c:idx val="8"/>
            <c:invertIfNegative val="0"/>
            <c:bubble3D val="0"/>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extLst>
              <c:ext xmlns:c16="http://schemas.microsoft.com/office/drawing/2014/chart" uri="{C3380CC4-5D6E-409C-BE32-E72D297353CC}">
                <c16:uniqueId val="{00000011-B70C-4B2E-A56D-21207FAE8C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0</c:formatCode>
                <c:ptCount val="9"/>
                <c:pt idx="0">
                  <c:v>10</c:v>
                </c:pt>
                <c:pt idx="1">
                  <c:v>20</c:v>
                </c:pt>
                <c:pt idx="2">
                  <c:v>30</c:v>
                </c:pt>
                <c:pt idx="3">
                  <c:v>40</c:v>
                </c:pt>
                <c:pt idx="4">
                  <c:v>50</c:v>
                </c:pt>
                <c:pt idx="5">
                  <c:v>60</c:v>
                </c:pt>
                <c:pt idx="6">
                  <c:v>70</c:v>
                </c:pt>
                <c:pt idx="7">
                  <c:v>80</c:v>
                </c:pt>
                <c:pt idx="8">
                  <c:v>90</c:v>
                </c:pt>
              </c:numCache>
            </c:numRef>
          </c:val>
          <c:extLst>
            <c:ext xmlns:c16="http://schemas.microsoft.com/office/drawing/2014/chart" uri="{C3380CC4-5D6E-409C-BE32-E72D297353CC}">
              <c16:uniqueId val="{00000012-B70C-4B2E-A56D-21207FAE8C9B}"/>
            </c:ext>
          </c:extLst>
        </c:ser>
        <c:dLbls>
          <c:dLblPos val="outEnd"/>
          <c:showLegendKey val="0"/>
          <c:showVal val="1"/>
          <c:showCatName val="0"/>
          <c:showSerName val="0"/>
          <c:showPercent val="0"/>
          <c:showBubbleSize val="0"/>
        </c:dLbls>
        <c:gapWidth val="10"/>
        <c:axId val="723839424"/>
        <c:axId val="723835504"/>
      </c:barChart>
      <c:catAx>
        <c:axId val="723839424"/>
        <c:scaling>
          <c:orientation val="minMax"/>
        </c:scaling>
        <c:delete val="1"/>
        <c:axPos val="b"/>
        <c:numFmt formatCode="General" sourceLinked="1"/>
        <c:majorTickMark val="out"/>
        <c:minorTickMark val="none"/>
        <c:tickLblPos val="nextTo"/>
        <c:crossAx val="723835504"/>
        <c:crossesAt val="0"/>
        <c:auto val="1"/>
        <c:lblAlgn val="ctr"/>
        <c:lblOffset val="100"/>
        <c:noMultiLvlLbl val="0"/>
      </c:catAx>
      <c:valAx>
        <c:axId val="723835504"/>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23839424"/>
        <c:crosses val="autoZero"/>
        <c:crossBetween val="between"/>
      </c:valAx>
      <c:spPr>
        <a:noFill/>
        <a:ln>
          <a:noFill/>
        </a:ln>
        <a:effectLst/>
      </c:spPr>
    </c:plotArea>
    <c:legend>
      <c:legendPos val="b"/>
      <c:layout>
        <c:manualLayout>
          <c:xMode val="edge"/>
          <c:yMode val="edge"/>
          <c:x val="0.10800949739160891"/>
          <c:y val="0.67225611118650019"/>
          <c:w val="0.84150464045382734"/>
          <c:h val="0.314844233102263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At the office / Au bureau</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Outside the office / À l'extérieur du bureau</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1-744C-467C-89B3-CE6CCBD6FC1F}"/>
            </c:ext>
          </c:extLst>
        </c:ser>
        <c:dLbls>
          <c:showLegendKey val="0"/>
          <c:showVal val="0"/>
          <c:showCatName val="0"/>
          <c:showSerName val="0"/>
          <c:showPercent val="0"/>
          <c:showBubbleSize val="0"/>
        </c:dLbls>
        <c:gapWidth val="20"/>
        <c:overlap val="100"/>
        <c:axId val="723837072"/>
        <c:axId val="723834720"/>
      </c:barChart>
      <c:catAx>
        <c:axId val="723837072"/>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723834720"/>
        <c:crosses val="autoZero"/>
        <c:auto val="1"/>
        <c:lblAlgn val="ctr"/>
        <c:lblOffset val="100"/>
        <c:tickMarkSkip val="1"/>
        <c:noMultiLvlLbl val="0"/>
      </c:catAx>
      <c:valAx>
        <c:axId val="723834720"/>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707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Less than 7.5 hours per week / Moins de 7.5 heures par semaine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Equal to 2 days / Égal à 2 jours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1-744C-467C-89B3-CE6CCBD6FC1F}"/>
            </c:ext>
          </c:extLst>
        </c:ser>
        <c:ser>
          <c:idx val="2"/>
          <c:order val="2"/>
          <c:tx>
            <c:strRef>
              <c:f>Sheet1!$D$1</c:f>
              <c:strCache>
                <c:ptCount val="1"/>
                <c:pt idx="0">
                  <c:v>Equal to 3 days / Égal à 3 jours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Sheet1!$D$2:$D$10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2-744C-467C-89B3-CE6CCBD6FC1F}"/>
            </c:ext>
          </c:extLst>
        </c:ser>
        <c:ser>
          <c:idx val="3"/>
          <c:order val="3"/>
          <c:tx>
            <c:strRef>
              <c:f>Sheet1!$E$1</c:f>
              <c:strCache>
                <c:ptCount val="1"/>
                <c:pt idx="0">
                  <c:v>Equal to 4 days / Égal à 4 jours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Sheet1!$E$2:$E$10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3-744C-467C-89B3-CE6CCBD6FC1F}"/>
            </c:ext>
          </c:extLst>
        </c:ser>
        <c:ser>
          <c:idx val="4"/>
          <c:order val="4"/>
          <c:tx>
            <c:strRef>
              <c:f>Sheet1!$F$1</c:f>
              <c:strCache>
                <c:ptCount val="1"/>
                <c:pt idx="0">
                  <c:v>Equal to 5 days / Égal à 5 jours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Sheet1!$F$2:$F$10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4-744C-467C-89B3-CE6CCBD6FC1F}"/>
            </c:ext>
          </c:extLst>
        </c:ser>
        <c:dLbls>
          <c:showLegendKey val="0"/>
          <c:showVal val="0"/>
          <c:showCatName val="0"/>
          <c:showSerName val="0"/>
          <c:showPercent val="0"/>
          <c:showBubbleSize val="0"/>
        </c:dLbls>
        <c:gapWidth val="20"/>
        <c:overlap val="100"/>
        <c:axId val="723836288"/>
        <c:axId val="723840208"/>
      </c:barChart>
      <c:catAx>
        <c:axId val="723836288"/>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723840208"/>
        <c:crosses val="autoZero"/>
        <c:auto val="1"/>
        <c:lblAlgn val="ctr"/>
        <c:lblOffset val="100"/>
        <c:tickMarkSkip val="1"/>
        <c:noMultiLvlLbl val="0"/>
      </c:catAx>
      <c:valAx>
        <c:axId val="723840208"/>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6288"/>
        <c:crosses val="max"/>
        <c:crossBetween val="between"/>
      </c:valAx>
      <c:spPr>
        <a:noFill/>
        <a:ln>
          <a:noFill/>
        </a:ln>
        <a:effectLst/>
      </c:spPr>
    </c:plotArea>
    <c:legend>
      <c:legendPos val="b"/>
      <c:layout>
        <c:manualLayout>
          <c:xMode val="edge"/>
          <c:yMode val="edge"/>
          <c:x val="7.2138854934703248E-2"/>
          <c:y val="0.74935906584543843"/>
          <c:w val="0.84832069856869463"/>
          <c:h val="0.235794825251133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74942554363253555"/>
        </c:manualLayout>
      </c:layout>
      <c:barChart>
        <c:barDir val="col"/>
        <c:grouping val="clustered"/>
        <c:varyColors val="1"/>
        <c:ser>
          <c:idx val="0"/>
          <c:order val="0"/>
          <c:tx>
            <c:strRef>
              <c:f>Sheet1!$B$1</c:f>
              <c:strCache>
                <c:ptCount val="1"/>
                <c:pt idx="0">
                  <c:v>Choice count</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A512-4C2C-801A-4055B11B92A6}"/>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A512-4C2C-801A-4055B11B92A6}"/>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A512-4C2C-801A-4055B11B92A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Mostly individual / Principalement individuel</c:v>
                </c:pt>
                <c:pt idx="1">
                  <c:v>Some of each / Un peu des deux </c:v>
                </c:pt>
                <c:pt idx="2">
                  <c:v>Mostly collaborative / Principalement collaborative</c:v>
                </c:pt>
              </c:strCache>
            </c:strRef>
          </c:cat>
          <c:val>
            <c:numRef>
              <c:f>Sheet1!$B$2:$B$4</c:f>
              <c:numCache>
                <c:formatCode>General</c:formatCode>
                <c:ptCount val="3"/>
                <c:pt idx="0">
                  <c:v>25</c:v>
                </c:pt>
                <c:pt idx="1">
                  <c:v>35</c:v>
                </c:pt>
                <c:pt idx="2">
                  <c:v>45</c:v>
                </c:pt>
              </c:numCache>
            </c:numRef>
          </c:val>
          <c:extLst>
            <c:ext xmlns:c16="http://schemas.microsoft.com/office/drawing/2014/chart" uri="{C3380CC4-5D6E-409C-BE32-E72D297353CC}">
              <c16:uniqueId val="{00000006-A512-4C2C-801A-4055B11B92A6}"/>
            </c:ext>
          </c:extLst>
        </c:ser>
        <c:dLbls>
          <c:dLblPos val="outEnd"/>
          <c:showLegendKey val="0"/>
          <c:showVal val="1"/>
          <c:showCatName val="0"/>
          <c:showSerName val="0"/>
          <c:showPercent val="0"/>
          <c:showBubbleSize val="0"/>
        </c:dLbls>
        <c:gapWidth val="10"/>
        <c:axId val="721829984"/>
        <c:axId val="721831160"/>
      </c:barChart>
      <c:catAx>
        <c:axId val="721829984"/>
        <c:scaling>
          <c:orientation val="minMax"/>
        </c:scaling>
        <c:delete val="1"/>
        <c:axPos val="b"/>
        <c:numFmt formatCode="General" sourceLinked="1"/>
        <c:majorTickMark val="out"/>
        <c:minorTickMark val="none"/>
        <c:tickLblPos val="nextTo"/>
        <c:crossAx val="721831160"/>
        <c:crossesAt val="0"/>
        <c:auto val="1"/>
        <c:lblAlgn val="ctr"/>
        <c:lblOffset val="100"/>
        <c:noMultiLvlLbl val="0"/>
      </c:catAx>
      <c:valAx>
        <c:axId val="721831160"/>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21829984"/>
        <c:crosses val="autoZero"/>
        <c:crossBetween val="between"/>
      </c:valAx>
      <c:spPr>
        <a:noFill/>
        <a:ln>
          <a:noFill/>
        </a:ln>
        <a:effectLst/>
      </c:spPr>
    </c:plotArea>
    <c:legend>
      <c:legendPos val="b"/>
      <c:layout>
        <c:manualLayout>
          <c:xMode val="edge"/>
          <c:yMode val="edge"/>
          <c:x val="0.10800949739160891"/>
          <c:y val="0.79269576872559888"/>
          <c:w val="0.84150464045382734"/>
          <c:h val="0.207304231274401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6238503473398067"/>
        </c:manualLayout>
      </c:layout>
      <c:pieChart>
        <c:varyColors val="1"/>
        <c:ser>
          <c:idx val="0"/>
          <c:order val="0"/>
          <c:tx>
            <c:strRef>
              <c:f>Sheet1!$B$1</c:f>
              <c:strCache>
                <c:ptCount val="1"/>
                <c:pt idx="0">
                  <c:v>Number of responses / Nombre de réponses</c:v>
                </c:pt>
              </c:strCache>
            </c:strRef>
          </c:tx>
          <c:dPt>
            <c:idx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1-AF2F-4643-91E4-2FB4359E8800}"/>
              </c:ext>
            </c:extLst>
          </c:dPt>
          <c:dPt>
            <c:idx val="1"/>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3-AF2F-4643-91E4-2FB4359E88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Yes / Oui</c:v>
                </c:pt>
                <c:pt idx="1">
                  <c:v>No / Non</c:v>
                </c:pt>
              </c:strCache>
            </c:strRef>
          </c:cat>
          <c:val>
            <c:numRef>
              <c:f>Sheet1!$B$2:$B$3</c:f>
              <c:numCache>
                <c:formatCode>0</c:formatCode>
                <c:ptCount val="2"/>
                <c:pt idx="0">
                  <c:v>50</c:v>
                </c:pt>
                <c:pt idx="1">
                  <c:v>50</c:v>
                </c:pt>
              </c:numCache>
            </c:numRef>
          </c:val>
          <c:extLst>
            <c:ext xmlns:c16="http://schemas.microsoft.com/office/drawing/2014/chart" uri="{C3380CC4-5D6E-409C-BE32-E72D297353CC}">
              <c16:uniqueId val="{00000000-E52B-4961-A698-AD154DD865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6129200750521964"/>
          <c:y val="3.085352965925291E-2"/>
          <c:w val="0.69465064779559416"/>
          <c:h val="0.83425095161163865"/>
        </c:manualLayout>
      </c:layout>
      <c:barChart>
        <c:barDir val="bar"/>
        <c:grouping val="clustered"/>
        <c:varyColors val="0"/>
        <c:ser>
          <c:idx val="0"/>
          <c:order val="0"/>
          <c:tx>
            <c:strRef>
              <c:f>Sheet1!$B$1</c:f>
              <c:strCache>
                <c:ptCount val="1"/>
                <c:pt idx="0">
                  <c:v>Number of responses / Nombre de réponses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Absolutely quiet, like a library / Absolument silencieux, comme une bibliothèque</c:v>
                </c:pt>
                <c:pt idx="1">
                  <c:v>Some ambient sounds and conversations / Quelques sons ambiants et conversations</c:v>
                </c:pt>
                <c:pt idx="2">
                  <c:v>Dynamic and buzzing, like a coffee shop / Dynamique et animé, comme dans un café</c:v>
                </c:pt>
                <c:pt idx="3">
                  <c:v>Some of each, depending on the day or task / Un peu de tout, selon le jour ou la tâche</c:v>
                </c:pt>
              </c:strCache>
            </c:strRef>
          </c:cat>
          <c:val>
            <c:numRef>
              <c:f>Sheet1!$B$2:$B$5</c:f>
              <c:numCache>
                <c:formatCode>General</c:formatCode>
                <c:ptCount val="4"/>
                <c:pt idx="0">
                  <c:v>1</c:v>
                </c:pt>
                <c:pt idx="1">
                  <c:v>2</c:v>
                </c:pt>
                <c:pt idx="2">
                  <c:v>3</c:v>
                </c:pt>
                <c:pt idx="3">
                  <c:v>4</c:v>
                </c:pt>
              </c:numCache>
            </c:numRef>
          </c:val>
          <c:extLst>
            <c:ext xmlns:c16="http://schemas.microsoft.com/office/drawing/2014/chart" uri="{C3380CC4-5D6E-409C-BE32-E72D297353CC}">
              <c16:uniqueId val="{00000000-8A20-49EB-B045-5021EE886586}"/>
            </c:ext>
          </c:extLst>
        </c:ser>
        <c:dLbls>
          <c:dLblPos val="outEnd"/>
          <c:showLegendKey val="0"/>
          <c:showVal val="1"/>
          <c:showCatName val="0"/>
          <c:showSerName val="0"/>
          <c:showPercent val="0"/>
          <c:showBubbleSize val="0"/>
        </c:dLbls>
        <c:gapWidth val="75"/>
        <c:axId val="717400688"/>
        <c:axId val="717404608"/>
      </c:barChart>
      <c:catAx>
        <c:axId val="71740068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4608"/>
        <c:crosses val="autoZero"/>
        <c:auto val="1"/>
        <c:lblAlgn val="ctr"/>
        <c:lblOffset val="100"/>
        <c:noMultiLvlLbl val="0"/>
      </c:catAx>
      <c:valAx>
        <c:axId val="717404608"/>
        <c:scaling>
          <c:orientation val="minMax"/>
        </c:scaling>
        <c:delete val="1"/>
        <c:axPos val="b"/>
        <c:numFmt formatCode="General" sourceLinked="1"/>
        <c:majorTickMark val="none"/>
        <c:minorTickMark val="none"/>
        <c:tickLblPos val="nextTo"/>
        <c:crossAx val="71740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701507186119"/>
          <c:y val="3.4952122187343372E-2"/>
          <c:w val="0.87373358324794725"/>
          <c:h val="0.78461306100876882"/>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A53E-4055-A1DE-331ADE88031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A53E-4055-A1DE-331ADE8803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Yes / Oui</c:v>
                </c:pt>
                <c:pt idx="1">
                  <c:v>No / Non</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10-A53E-4055-A1DE-331ADE880312}"/>
            </c:ext>
          </c:extLst>
        </c:ser>
        <c:dLbls>
          <c:dLblPos val="outEnd"/>
          <c:showLegendKey val="0"/>
          <c:showVal val="1"/>
          <c:showCatName val="0"/>
          <c:showSerName val="0"/>
          <c:showPercent val="0"/>
          <c:showBubbleSize val="0"/>
        </c:dLbls>
        <c:gapWidth val="10"/>
        <c:axId val="717402256"/>
        <c:axId val="717396376"/>
      </c:barChart>
      <c:catAx>
        <c:axId val="717402256"/>
        <c:scaling>
          <c:orientation val="minMax"/>
        </c:scaling>
        <c:delete val="1"/>
        <c:axPos val="b"/>
        <c:numFmt formatCode="General" sourceLinked="1"/>
        <c:majorTickMark val="none"/>
        <c:minorTickMark val="none"/>
        <c:tickLblPos val="nextTo"/>
        <c:crossAx val="717396376"/>
        <c:crosses val="autoZero"/>
        <c:auto val="1"/>
        <c:lblAlgn val="ctr"/>
        <c:lblOffset val="100"/>
        <c:noMultiLvlLbl val="0"/>
      </c:catAx>
      <c:valAx>
        <c:axId val="717396376"/>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2256"/>
        <c:crosses val="autoZero"/>
        <c:crossBetween val="between"/>
      </c:valAx>
      <c:spPr>
        <a:noFill/>
        <a:ln>
          <a:noFill/>
        </a:ln>
        <a:effectLst/>
      </c:spPr>
    </c:plotArea>
    <c:legend>
      <c:legendPos val="b"/>
      <c:layout>
        <c:manualLayout>
          <c:xMode val="edge"/>
          <c:yMode val="edge"/>
          <c:x val="2.6590201985680909E-2"/>
          <c:y val="0.86789307177854147"/>
          <c:w val="0.97112474782793001"/>
          <c:h val="0.120142175959473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51E540-22B0-42BB-A083-2AF266F5E61F}" type="datetimeFigureOut">
              <a:rPr lang="en-US" smtClean="0"/>
              <a:t>6/1/2021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2FD27-21D8-4522-89CB-6A4C32D46651}" type="slidenum">
              <a:rPr lang="en-US" smtClean="0"/>
              <a:t>‹#›</a:t>
            </a:fld>
            <a:endParaRPr lang="en-US"/>
          </a:p>
        </p:txBody>
      </p:sp>
    </p:spTree>
    <p:extLst>
      <p:ext uri="{BB962C8B-B14F-4D97-AF65-F5344CB8AC3E}">
        <p14:creationId xmlns:p14="http://schemas.microsoft.com/office/powerpoint/2010/main" val="307891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E9D96-4A2E-4A9F-A13D-59E7D837DD96}"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D38F0-AE70-4509-A029-A2CBBC8D9AF6}" type="slidenum">
              <a:rPr lang="en-US" smtClean="0"/>
              <a:t>‹#›</a:t>
            </a:fld>
            <a:endParaRPr lang="en-US"/>
          </a:p>
        </p:txBody>
      </p:sp>
    </p:spTree>
    <p:extLst>
      <p:ext uri="{BB962C8B-B14F-4D97-AF65-F5344CB8AC3E}">
        <p14:creationId xmlns:p14="http://schemas.microsoft.com/office/powerpoint/2010/main" val="240617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a:t>
            </a:r>
            <a:r>
              <a:rPr lang="fr-FR" i="1">
                <a:solidFill>
                  <a:schemeClr val="bg1"/>
                </a:solidFill>
              </a:rPr>
              <a:t>données recueillis </a:t>
            </a:r>
            <a:r>
              <a:rPr lang="fr-FR" i="1" dirty="0">
                <a:solidFill>
                  <a:schemeClr val="bg1"/>
                </a:solidFill>
              </a:rPr>
              <a:t>lors de ce sondage. De plus, nous devons en tout temps et en toutes circonstances assurer l'anonymat des participants. https://www.priv.gc.ca/fr/sujets-lies-a-la-protection-de-la-vie-privee/lois-sur-la-protection-des-renseignements-personnels-au-canada/</a:t>
            </a: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864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rPr>
              <a:t>INSTRUCTIONS: </a:t>
            </a:r>
            <a:r>
              <a:rPr lang="en-CA" b="0" i="0" dirty="0">
                <a:solidFill>
                  <a:srgbClr val="FF0000"/>
                </a:solidFill>
              </a:rPr>
              <a:t>Use the data from Q18 and Q19.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err="1">
                <a:solidFill>
                  <a:srgbClr val="FF0000"/>
                </a:solidFill>
              </a:rPr>
              <a:t>Utilisez</a:t>
            </a:r>
            <a:r>
              <a:rPr lang="en-CA" b="0" i="1" dirty="0">
                <a:solidFill>
                  <a:srgbClr val="FF0000"/>
                </a:solidFill>
              </a:rPr>
              <a:t> les </a:t>
            </a:r>
            <a:r>
              <a:rPr lang="en-CA" b="0" i="1" dirty="0" err="1">
                <a:solidFill>
                  <a:srgbClr val="FF0000"/>
                </a:solidFill>
              </a:rPr>
              <a:t>données</a:t>
            </a:r>
            <a:r>
              <a:rPr lang="en-CA" b="0" i="1" dirty="0">
                <a:solidFill>
                  <a:srgbClr val="FF0000"/>
                </a:solidFill>
              </a:rPr>
              <a:t> de la Q18 et Q19.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FF0000"/>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19</a:t>
            </a:fld>
            <a:endParaRPr lang="en-US"/>
          </a:p>
        </p:txBody>
      </p:sp>
    </p:spTree>
    <p:extLst>
      <p:ext uri="{BB962C8B-B14F-4D97-AF65-F5344CB8AC3E}">
        <p14:creationId xmlns:p14="http://schemas.microsoft.com/office/powerpoint/2010/main" val="307180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3FD38F0-AE70-4509-A029-A2CBBC8D9AF6}" type="slidenum">
              <a:rPr lang="en-US" smtClean="0"/>
              <a:t>20</a:t>
            </a:fld>
            <a:endParaRPr lang="en-US"/>
          </a:p>
        </p:txBody>
      </p:sp>
    </p:spTree>
    <p:extLst>
      <p:ext uri="{BB962C8B-B14F-4D97-AF65-F5344CB8AC3E}">
        <p14:creationId xmlns:p14="http://schemas.microsoft.com/office/powerpoint/2010/main" val="84313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3FD38F0-AE70-4509-A029-A2CBBC8D9AF6}" type="slidenum">
              <a:rPr lang="en-US" smtClean="0"/>
              <a:t>21</a:t>
            </a:fld>
            <a:endParaRPr lang="en-US"/>
          </a:p>
        </p:txBody>
      </p:sp>
    </p:spTree>
    <p:extLst>
      <p:ext uri="{BB962C8B-B14F-4D97-AF65-F5344CB8AC3E}">
        <p14:creationId xmlns:p14="http://schemas.microsoft.com/office/powerpoint/2010/main" val="305985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données </a:t>
            </a:r>
            <a:r>
              <a:rPr lang="fr-FR" i="1" dirty="0" err="1">
                <a:solidFill>
                  <a:schemeClr val="bg1"/>
                </a:solidFill>
              </a:rPr>
              <a:t>receuillis</a:t>
            </a:r>
            <a:r>
              <a:rPr lang="fr-FR" i="1" dirty="0">
                <a:solidFill>
                  <a:schemeClr val="bg1"/>
                </a:solidFill>
              </a:rPr>
              <a:t> lors de ce sondage. De plus, nous devons en tout temps et en toutes circonstances assurer l'anonymat des participants. https://www.priv.gc.ca/fr/sujets-lies-a-la-protection-de-la-vie-privee/lois-sur-la-protection-des-renseignements-personnels-au-canada/</a:t>
            </a:r>
            <a:endParaRPr lang="en-US" i="1" dirty="0">
              <a:solidFill>
                <a:schemeClr val="bg1"/>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22</a:t>
            </a:fld>
            <a:endParaRPr lang="en-US"/>
          </a:p>
        </p:txBody>
      </p:sp>
    </p:spTree>
    <p:extLst>
      <p:ext uri="{BB962C8B-B14F-4D97-AF65-F5344CB8AC3E}">
        <p14:creationId xmlns:p14="http://schemas.microsoft.com/office/powerpoint/2010/main" val="122408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23</a:t>
            </a:fld>
            <a:endParaRPr lang="en-US"/>
          </a:p>
        </p:txBody>
      </p:sp>
    </p:spTree>
    <p:extLst>
      <p:ext uri="{BB962C8B-B14F-4D97-AF65-F5344CB8AC3E}">
        <p14:creationId xmlns:p14="http://schemas.microsoft.com/office/powerpoint/2010/main" val="89338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24</a:t>
            </a:fld>
            <a:endParaRPr lang="en-US"/>
          </a:p>
        </p:txBody>
      </p:sp>
    </p:spTree>
    <p:extLst>
      <p:ext uri="{BB962C8B-B14F-4D97-AF65-F5344CB8AC3E}">
        <p14:creationId xmlns:p14="http://schemas.microsoft.com/office/powerpoint/2010/main" val="185099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25</a:t>
            </a:fld>
            <a:endParaRPr lang="en-US"/>
          </a:p>
        </p:txBody>
      </p:sp>
    </p:spTree>
    <p:extLst>
      <p:ext uri="{BB962C8B-B14F-4D97-AF65-F5344CB8AC3E}">
        <p14:creationId xmlns:p14="http://schemas.microsoft.com/office/powerpoint/2010/main" val="86007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question10 (added on request only)</a:t>
            </a:r>
          </a:p>
          <a:p>
            <a:r>
              <a:rPr lang="fr-FR" i="1" dirty="0"/>
              <a:t>Il est possible d'ajouter une case de texte «veuillez préciser» à la question 10 </a:t>
            </a:r>
            <a:r>
              <a:rPr lang="fr-FR" i="1"/>
              <a:t>(Ajoutée sur </a:t>
            </a:r>
            <a:r>
              <a:rPr lang="fr-FR" i="1" dirty="0"/>
              <a:t>demande</a:t>
            </a:r>
            <a:r>
              <a:rPr lang="fr-FR" i="1" baseline="0" dirty="0"/>
              <a:t>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26</a:t>
            </a:fld>
            <a:endParaRPr lang="en-US"/>
          </a:p>
        </p:txBody>
      </p:sp>
    </p:spTree>
    <p:extLst>
      <p:ext uri="{BB962C8B-B14F-4D97-AF65-F5344CB8AC3E}">
        <p14:creationId xmlns:p14="http://schemas.microsoft.com/office/powerpoint/2010/main" val="363285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question10 (added on request only)</a:t>
            </a:r>
          </a:p>
          <a:p>
            <a:r>
              <a:rPr lang="fr-FR" i="1" dirty="0"/>
              <a:t>Il est possible d'ajouter une case de texte «veuillez préciser» à la question 10 </a:t>
            </a:r>
            <a:r>
              <a:rPr lang="fr-FR" i="1"/>
              <a:t>(Ajoutée sur </a:t>
            </a:r>
            <a:r>
              <a:rPr lang="fr-FR" i="1" dirty="0"/>
              <a:t>demande</a:t>
            </a:r>
            <a:r>
              <a:rPr lang="fr-FR" i="1" baseline="0" dirty="0"/>
              <a:t>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27</a:t>
            </a:fld>
            <a:endParaRPr lang="en-US"/>
          </a:p>
        </p:txBody>
      </p:sp>
    </p:spTree>
    <p:extLst>
      <p:ext uri="{BB962C8B-B14F-4D97-AF65-F5344CB8AC3E}">
        <p14:creationId xmlns:p14="http://schemas.microsoft.com/office/powerpoint/2010/main" val="158698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31</a:t>
            </a:fld>
            <a:endParaRPr lang="en-US"/>
          </a:p>
        </p:txBody>
      </p:sp>
    </p:spTree>
    <p:extLst>
      <p:ext uri="{BB962C8B-B14F-4D97-AF65-F5344CB8AC3E}">
        <p14:creationId xmlns:p14="http://schemas.microsoft.com/office/powerpoint/2010/main" val="129357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b="1" dirty="0"/>
              <a:t>INSTRUCTIONS:</a:t>
            </a:r>
            <a:r>
              <a:rPr lang="fr-FR" b="1" baseline="0" dirty="0"/>
              <a:t> </a:t>
            </a:r>
            <a:r>
              <a:rPr lang="fr-FR" dirty="0"/>
              <a:t>The </a:t>
            </a:r>
            <a:r>
              <a:rPr lang="fr-FR" dirty="0" err="1"/>
              <a:t>activity</a:t>
            </a:r>
            <a:r>
              <a:rPr lang="fr-FR" dirty="0"/>
              <a:t> profile </a:t>
            </a:r>
            <a:r>
              <a:rPr lang="fr-FR" dirty="0" err="1"/>
              <a:t>is</a:t>
            </a:r>
            <a:r>
              <a:rPr lang="fr-FR" dirty="0"/>
              <a:t> </a:t>
            </a:r>
            <a:r>
              <a:rPr lang="fr-FR" dirty="0" err="1"/>
              <a:t>determined</a:t>
            </a:r>
            <a:r>
              <a:rPr lang="fr-FR" dirty="0"/>
              <a:t> </a:t>
            </a:r>
            <a:r>
              <a:rPr lang="fr-FR" dirty="0" err="1"/>
              <a:t>through</a:t>
            </a:r>
            <a:r>
              <a:rPr lang="fr-FR" dirty="0"/>
              <a:t> </a:t>
            </a:r>
            <a:r>
              <a:rPr lang="fr-FR" dirty="0" err="1"/>
              <a:t>results</a:t>
            </a:r>
            <a:r>
              <a:rPr lang="fr-FR" dirty="0"/>
              <a:t> </a:t>
            </a:r>
            <a:r>
              <a:rPr lang="fr-FR" dirty="0" err="1"/>
              <a:t>from</a:t>
            </a:r>
            <a:r>
              <a:rPr lang="fr-FR" dirty="0"/>
              <a:t> multiple questions. </a:t>
            </a:r>
            <a:r>
              <a:rPr lang="fr-FR" dirty="0" err="1"/>
              <a:t>Refer</a:t>
            </a:r>
            <a:r>
              <a:rPr lang="fr-FR" dirty="0"/>
              <a:t> to </a:t>
            </a:r>
            <a:r>
              <a:rPr lang="fr-FR" dirty="0" err="1"/>
              <a:t>Appendix</a:t>
            </a:r>
            <a:r>
              <a:rPr lang="fr-FR" dirty="0"/>
              <a:t> A for </a:t>
            </a:r>
            <a:r>
              <a:rPr lang="fr-FR" dirty="0" err="1"/>
              <a:t>definition</a:t>
            </a:r>
            <a:r>
              <a:rPr lang="fr-FR" dirty="0"/>
              <a:t> of </a:t>
            </a:r>
            <a:r>
              <a:rPr lang="fr-FR" dirty="0" err="1"/>
              <a:t>each</a:t>
            </a:r>
            <a:r>
              <a:rPr lang="fr-FR" dirty="0"/>
              <a:t> </a:t>
            </a:r>
            <a:r>
              <a:rPr lang="fr-FR" dirty="0" err="1"/>
              <a:t>activity</a:t>
            </a:r>
            <a:r>
              <a:rPr lang="fr-FR" dirty="0"/>
              <a:t> profiles.</a:t>
            </a:r>
          </a:p>
          <a:p>
            <a:r>
              <a:rPr lang="fr-FR" i="1" dirty="0"/>
              <a:t>Le profil d'activité est déterminé selon les résultats de plusieurs questions. Référez vous à l’annexe A pour la définition de chacun des profils d’activité.</a:t>
            </a:r>
          </a:p>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6</a:t>
            </a:fld>
            <a:endParaRPr lang="en-US"/>
          </a:p>
        </p:txBody>
      </p:sp>
    </p:spTree>
    <p:extLst>
      <p:ext uri="{BB962C8B-B14F-4D97-AF65-F5344CB8AC3E}">
        <p14:creationId xmlns:p14="http://schemas.microsoft.com/office/powerpoint/2010/main" val="347609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D38F0-AE70-4509-A029-A2CBBC8D9AF6}" type="slidenum">
              <a:rPr lang="en-US" smtClean="0"/>
              <a:t>35</a:t>
            </a:fld>
            <a:endParaRPr lang="en-US"/>
          </a:p>
        </p:txBody>
      </p:sp>
    </p:spTree>
    <p:extLst>
      <p:ext uri="{BB962C8B-B14F-4D97-AF65-F5344CB8AC3E}">
        <p14:creationId xmlns:p14="http://schemas.microsoft.com/office/powerpoint/2010/main" val="4264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7</a:t>
            </a:fld>
            <a:endParaRPr lang="en-US"/>
          </a:p>
        </p:txBody>
      </p:sp>
    </p:spTree>
    <p:extLst>
      <p:ext uri="{BB962C8B-B14F-4D97-AF65-F5344CB8AC3E}">
        <p14:creationId xmlns:p14="http://schemas.microsoft.com/office/powerpoint/2010/main" val="77395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p:txBody>
      </p:sp>
      <p:sp>
        <p:nvSpPr>
          <p:cNvPr id="4" name="Slide Number Placeholder 3"/>
          <p:cNvSpPr>
            <a:spLocks noGrp="1"/>
          </p:cNvSpPr>
          <p:nvPr>
            <p:ph type="sldNum" sz="quarter" idx="10"/>
          </p:nvPr>
        </p:nvSpPr>
        <p:spPr/>
        <p:txBody>
          <a:bodyPr/>
          <a:lstStyle/>
          <a:p>
            <a:fld id="{B3FD38F0-AE70-4509-A029-A2CBBC8D9AF6}" type="slidenum">
              <a:rPr lang="en-US" smtClean="0"/>
              <a:t>8</a:t>
            </a:fld>
            <a:endParaRPr lang="en-US"/>
          </a:p>
        </p:txBody>
      </p:sp>
    </p:spTree>
    <p:extLst>
      <p:ext uri="{BB962C8B-B14F-4D97-AF65-F5344CB8AC3E}">
        <p14:creationId xmlns:p14="http://schemas.microsoft.com/office/powerpoint/2010/main" val="387214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9</a:t>
            </a:fld>
            <a:endParaRPr lang="en-US"/>
          </a:p>
        </p:txBody>
      </p:sp>
    </p:spTree>
    <p:extLst>
      <p:ext uri="{BB962C8B-B14F-4D97-AF65-F5344CB8AC3E}">
        <p14:creationId xmlns:p14="http://schemas.microsoft.com/office/powerpoint/2010/main" val="161954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and 4 use carry-over logic, which means that selected</a:t>
            </a:r>
            <a:r>
              <a:rPr lang="en-CA" b="0" baseline="0" dirty="0"/>
              <a:t> </a:t>
            </a:r>
            <a:r>
              <a:rPr lang="en-CA" b="0" dirty="0"/>
              <a:t>answers to question 2 are used as the choice for question 3 and so on.</a:t>
            </a:r>
          </a:p>
          <a:p>
            <a:r>
              <a:rPr lang="fr-FR" b="0" i="1" dirty="0"/>
              <a:t>Les questions 2, 3 et 4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10</a:t>
            </a:fld>
            <a:endParaRPr lang="en-US"/>
          </a:p>
        </p:txBody>
      </p:sp>
    </p:spTree>
    <p:extLst>
      <p:ext uri="{BB962C8B-B14F-4D97-AF65-F5344CB8AC3E}">
        <p14:creationId xmlns:p14="http://schemas.microsoft.com/office/powerpoint/2010/main" val="304634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D38F0-AE70-4509-A029-A2CBBC8D9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5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13</a:t>
            </a:fld>
            <a:endParaRPr lang="en-US"/>
          </a:p>
        </p:txBody>
      </p:sp>
    </p:spTree>
    <p:extLst>
      <p:ext uri="{BB962C8B-B14F-4D97-AF65-F5344CB8AC3E}">
        <p14:creationId xmlns:p14="http://schemas.microsoft.com/office/powerpoint/2010/main" val="405258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rPr>
              <a:t>INSTRUCTIONS: </a:t>
            </a:r>
            <a:r>
              <a:rPr lang="en-US" b="0" i="0" dirty="0">
                <a:solidFill>
                  <a:srgbClr val="FF0000"/>
                </a:solidFill>
              </a:rPr>
              <a:t>Client to provide list to ensure the options reflect the required departments. (French translation of departments to be provided by client also)</a:t>
            </a:r>
          </a:p>
          <a:p>
            <a:r>
              <a:rPr lang="fr-FR" sz="1200" b="0" i="1" dirty="0">
                <a:solidFill>
                  <a:srgbClr val="FF0000"/>
                </a:solidFill>
              </a:rPr>
              <a:t>Le client doit fournir une liste pour s’assurer que les options correspondent aux lignes de service. (Traduction en anglais des départements est également fournis par le client) </a:t>
            </a:r>
            <a:endParaRPr lang="fr-CA" i="0" dirty="0"/>
          </a:p>
        </p:txBody>
      </p:sp>
      <p:sp>
        <p:nvSpPr>
          <p:cNvPr id="4" name="Slide Number Placeholder 3"/>
          <p:cNvSpPr>
            <a:spLocks noGrp="1"/>
          </p:cNvSpPr>
          <p:nvPr>
            <p:ph type="sldNum" sz="quarter" idx="10"/>
          </p:nvPr>
        </p:nvSpPr>
        <p:spPr/>
        <p:txBody>
          <a:bodyPr/>
          <a:lstStyle/>
          <a:p>
            <a:fld id="{B3FD38F0-AE70-4509-A029-A2CBBC8D9AF6}" type="slidenum">
              <a:rPr lang="en-US" smtClean="0"/>
              <a:t>15</a:t>
            </a:fld>
            <a:endParaRPr lang="en-US"/>
          </a:p>
        </p:txBody>
      </p:sp>
    </p:spTree>
    <p:extLst>
      <p:ext uri="{BB962C8B-B14F-4D97-AF65-F5344CB8AC3E}">
        <p14:creationId xmlns:p14="http://schemas.microsoft.com/office/powerpoint/2010/main" val="156450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2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4" y="4335681"/>
            <a:ext cx="3494087" cy="526957"/>
          </a:xfrm>
        </p:spPr>
        <p:txBody>
          <a:bodyPr>
            <a:noAutofit/>
          </a:bodyPr>
          <a:lstStyle>
            <a:lvl1pPr marL="0" indent="0">
              <a:lnSpc>
                <a:spcPct val="100000"/>
              </a:lnSpc>
              <a:buNone/>
              <a:defRPr sz="1000"/>
            </a:lvl1pPr>
            <a:lvl2pPr marL="457189" indent="0">
              <a:buNone/>
              <a:defRPr sz="900"/>
            </a:lvl2pPr>
            <a:lvl3pPr marL="914377" indent="0">
              <a:buNone/>
              <a:defRPr sz="800"/>
            </a:lvl3pPr>
            <a:lvl4pPr marL="1371566" indent="0">
              <a:buNone/>
              <a:defRPr sz="700"/>
            </a:lvl4pPr>
            <a:lvl5pPr marL="1828754" indent="0">
              <a:buNone/>
              <a:defRPr sz="700"/>
            </a:lvl5pPr>
          </a:lstStyle>
          <a:p>
            <a:pPr lvl="0"/>
            <a:r>
              <a:rPr lang="en-US" dirty="0"/>
              <a:t>Edit Master text styles</a:t>
            </a:r>
          </a:p>
        </p:txBody>
      </p:sp>
    </p:spTree>
    <p:extLst>
      <p:ext uri="{BB962C8B-B14F-4D97-AF65-F5344CB8AC3E}">
        <p14:creationId xmlns:p14="http://schemas.microsoft.com/office/powerpoint/2010/main" val="120422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50"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8"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50"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6"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9"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2" y="3194690"/>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12868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30839"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6" y="4307350"/>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41"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6"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48030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1"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90"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6"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2"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7"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4"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70"/>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7887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1"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1"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6"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5"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5"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70"/>
            <a:ext cx="24643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58475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39017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3" name="Text Placeholder 2"/>
          <p:cNvSpPr>
            <a:spLocks noGrp="1"/>
          </p:cNvSpPr>
          <p:nvPr>
            <p:ph type="body" sz="quarter" idx="10"/>
          </p:nvPr>
        </p:nvSpPr>
        <p:spPr>
          <a:xfrm>
            <a:off x="508000" y="1658938"/>
            <a:ext cx="4605867" cy="2032000"/>
          </a:xfrm>
        </p:spPr>
        <p:txBody>
          <a:bodyPr>
            <a:normAutofit/>
          </a:bodyPr>
          <a:lstStyle>
            <a:lvl1pPr marL="0" indent="0">
              <a:lnSpc>
                <a:spcPct val="100000"/>
              </a:lnSpc>
              <a:spcBef>
                <a:spcPts val="0"/>
              </a:spcBef>
              <a:buFontTx/>
              <a:buNone/>
              <a:defRPr sz="1051"/>
            </a:lvl1pPr>
            <a:lvl2pPr marL="457189" indent="0">
              <a:lnSpc>
                <a:spcPct val="100000"/>
              </a:lnSpc>
              <a:spcBef>
                <a:spcPts val="0"/>
              </a:spcBef>
              <a:buFontTx/>
              <a:buNone/>
              <a:defRPr sz="1051"/>
            </a:lvl2pPr>
            <a:lvl3pPr marL="914377" indent="0">
              <a:lnSpc>
                <a:spcPct val="100000"/>
              </a:lnSpc>
              <a:spcBef>
                <a:spcPts val="0"/>
              </a:spcBef>
              <a:buFontTx/>
              <a:buNone/>
              <a:defRPr sz="1051"/>
            </a:lvl3pPr>
            <a:lvl4pPr marL="1371566" indent="0">
              <a:lnSpc>
                <a:spcPct val="100000"/>
              </a:lnSpc>
              <a:spcBef>
                <a:spcPts val="0"/>
              </a:spcBef>
              <a:buFontTx/>
              <a:buNone/>
              <a:defRPr sz="1051"/>
            </a:lvl4pPr>
            <a:lvl5pPr marL="1828754" indent="0">
              <a:lnSpc>
                <a:spcPct val="100000"/>
              </a:lnSpc>
              <a:spcBef>
                <a:spcPts val="0"/>
              </a:spcBef>
              <a:buFontTx/>
              <a:buNone/>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1"/>
          </p:nvPr>
        </p:nvSpPr>
        <p:spPr>
          <a:xfrm>
            <a:off x="508000"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8" name="Text Placeholder 2"/>
          <p:cNvSpPr>
            <a:spLocks noGrp="1"/>
          </p:cNvSpPr>
          <p:nvPr>
            <p:ph type="body" sz="quarter" idx="12"/>
          </p:nvPr>
        </p:nvSpPr>
        <p:spPr>
          <a:xfrm>
            <a:off x="6909237" y="165893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9" name="Text Placeholder 2"/>
          <p:cNvSpPr>
            <a:spLocks noGrp="1"/>
          </p:cNvSpPr>
          <p:nvPr>
            <p:ph type="body" sz="quarter" idx="13"/>
          </p:nvPr>
        </p:nvSpPr>
        <p:spPr>
          <a:xfrm>
            <a:off x="6929185"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Tree>
    <p:extLst>
      <p:ext uri="{BB962C8B-B14F-4D97-AF65-F5344CB8AC3E}">
        <p14:creationId xmlns:p14="http://schemas.microsoft.com/office/powerpoint/2010/main" val="329543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39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6" y="5592103"/>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59566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3" cy="4141790"/>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8"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8343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9"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6" y="1657352"/>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73599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8" name="Round Single Corner Rectangle 7"/>
          <p:cNvSpPr/>
          <p:nvPr userDrawn="1"/>
        </p:nvSpPr>
        <p:spPr>
          <a:xfrm>
            <a:off x="550333" y="195945"/>
            <a:ext cx="2650067" cy="5919107"/>
          </a:xfrm>
          <a:prstGeom prst="round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2" name="TextBox 21"/>
          <p:cNvSpPr txBox="1"/>
          <p:nvPr userDrawn="1"/>
        </p:nvSpPr>
        <p:spPr>
          <a:xfrm>
            <a:off x="920589" y="3406983"/>
            <a:ext cx="1930723"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Key Findings</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Tree>
    <p:extLst>
      <p:ext uri="{BB962C8B-B14F-4D97-AF65-F5344CB8AC3E}">
        <p14:creationId xmlns:p14="http://schemas.microsoft.com/office/powerpoint/2010/main" val="427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3622896"/>
            <a:ext cx="11115675"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7" y="2085280"/>
            <a:ext cx="11115675"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3055089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8" name="Rectangle 7"/>
          <p:cNvSpPr/>
          <p:nvPr userDrawn="1"/>
        </p:nvSpPr>
        <p:spPr>
          <a:xfrm>
            <a:off x="550333" y="195945"/>
            <a:ext cx="2650067" cy="5919107"/>
          </a:xfrm>
          <a:prstGeom prst="rect">
            <a:avLst/>
          </a:prstGeom>
          <a:solidFill>
            <a:srgbClr val="BCBEC0"/>
          </a:solidFill>
          <a:ln>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
        <p:nvSpPr>
          <p:cNvPr id="15" name="Text Placeholder 15"/>
          <p:cNvSpPr>
            <a:spLocks noGrp="1"/>
          </p:cNvSpPr>
          <p:nvPr>
            <p:ph type="body" sz="quarter" idx="16" hasCustomPrompt="1"/>
          </p:nvPr>
        </p:nvSpPr>
        <p:spPr>
          <a:xfrm>
            <a:off x="885825" y="3223590"/>
            <a:ext cx="1974851" cy="414337"/>
          </a:xfrm>
        </p:spPr>
        <p:txBody>
          <a:bodyPr anchor="b">
            <a:normAutofit/>
          </a:bodyPr>
          <a:lstStyle>
            <a:lvl1pPr marL="0" indent="0" algn="ctr">
              <a:buNone/>
              <a:defRPr sz="1600" b="1"/>
            </a:lvl1pPr>
          </a:lstStyle>
          <a:p>
            <a:pPr lvl="0"/>
            <a:r>
              <a:rPr lang="en-US" dirty="0"/>
              <a:t>Key Findings</a:t>
            </a:r>
          </a:p>
        </p:txBody>
      </p:sp>
    </p:spTree>
    <p:extLst>
      <p:ext uri="{BB962C8B-B14F-4D97-AF65-F5344CB8AC3E}">
        <p14:creationId xmlns:p14="http://schemas.microsoft.com/office/powerpoint/2010/main" val="415167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5"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6" y="1995032"/>
            <a:ext cx="44370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2"/>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2322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2" y="1657352"/>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1"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17351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2" y="1657350"/>
            <a:ext cx="824388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6" y="1995032"/>
            <a:ext cx="25144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2"/>
            <a:ext cx="252249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6803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1"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20" y="1657352"/>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788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42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500"/>
            <a:ext cx="7160592" cy="44005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3"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48099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1" y="1714499"/>
            <a:ext cx="7289799" cy="441584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49" y="1995032"/>
            <a:ext cx="3355355"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8" y="1657352"/>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114613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A5F8A0-063A-4A79-805A-E449B83D5748}" type="datetimeFigureOut">
              <a:rPr lang="en-CA" smtClean="0">
                <a:solidFill>
                  <a:prstClr val="white">
                    <a:tint val="75000"/>
                  </a:prstClr>
                </a:solidFill>
              </a:rPr>
              <a:pPr/>
              <a:t>2021-06-01</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D7A6927-A7C9-40F1-BC47-87DE38DEB89D}"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6820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4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1822566"/>
            <a:ext cx="11115675"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3" y="3900494"/>
            <a:ext cx="2584173"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3" y="3900494"/>
            <a:ext cx="2587900"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476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37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2"/>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2"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9" y="219145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9" y="2491482"/>
            <a:ext cx="2586037"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3"/>
            <a:ext cx="2543175"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2"/>
            <a:ext cx="2543175"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9"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3951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1"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51063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8"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19158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6"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6"/>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8" y="1986376"/>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9"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8"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1" cy="730802"/>
          </a:xfrm>
        </p:spPr>
        <p:txBody>
          <a:bodyPr anchor="b">
            <a:normAutofit/>
          </a:bodyPr>
          <a:lstStyle>
            <a:lvl1pPr marL="0" indent="0">
              <a:buNone/>
              <a:defRPr sz="2000" b="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9578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6" y="2878599"/>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90"/>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8" y="3194690"/>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21303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4"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2" y="1606538"/>
            <a:ext cx="3430303"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4"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50"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9"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8" y="3194690"/>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87266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72251"/>
            <a:ext cx="2294641" cy="246483"/>
          </a:xfrm>
          <a:prstGeom prst="rect">
            <a:avLst/>
          </a:prstGeom>
        </p:spPr>
      </p:pic>
      <p:graphicFrame>
        <p:nvGraphicFramePr>
          <p:cNvPr id="4" name="Object 3" hidden="1"/>
          <p:cNvGraphicFramePr>
            <a:graphicFrameLocks noChangeAspect="1"/>
          </p:cNvGraphicFramePr>
          <p:nvPr userDrawn="1">
            <p:custDataLst>
              <p:tags r:id="rId2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18"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9" y="1590"/>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3"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50"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10758920" y="6396195"/>
            <a:ext cx="885392" cy="229331"/>
          </a:xfrm>
          <a:prstGeom prst="rect">
            <a:avLst/>
          </a:prstGeom>
          <a:noFill/>
          <a:ln>
            <a:noFill/>
          </a:ln>
        </p:spPr>
      </p:pic>
      <p:pic>
        <p:nvPicPr>
          <p:cNvPr id="12" name="Picture 11"/>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670594" y="66673"/>
            <a:ext cx="1392143" cy="414819"/>
          </a:xfrm>
          <a:prstGeom prst="rect">
            <a:avLst/>
          </a:prstGeom>
        </p:spPr>
      </p:pic>
      <p:pic>
        <p:nvPicPr>
          <p:cNvPr id="11" name="Picture 10" descr="GCworkplace-FullColour-FR-grey.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149386" y="167146"/>
            <a:ext cx="1598612" cy="296476"/>
          </a:xfrm>
          <a:prstGeom prst="rect">
            <a:avLst/>
          </a:prstGeom>
        </p:spPr>
      </p:pic>
    </p:spTree>
    <p:extLst>
      <p:ext uri="{BB962C8B-B14F-4D97-AF65-F5344CB8AC3E}">
        <p14:creationId xmlns:p14="http://schemas.microsoft.com/office/powerpoint/2010/main" val="1433154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5" r:id="rId15"/>
    <p:sldLayoutId id="2147483675" r:id="rId16"/>
    <p:sldLayoutId id="2147483676" r:id="rId17"/>
    <p:sldLayoutId id="2147483677" r:id="rId18"/>
    <p:sldLayoutId id="2147483684" r:id="rId19"/>
    <p:sldLayoutId id="2147483686" r:id="rId20"/>
    <p:sldLayoutId id="2147483678" r:id="rId21"/>
    <p:sldLayoutId id="2147483679" r:id="rId22"/>
    <p:sldLayoutId id="2147483680" r:id="rId23"/>
    <p:sldLayoutId id="2147483681" r:id="rId24"/>
    <p:sldLayoutId id="2147483682" r:id="rId25"/>
    <p:sldLayoutId id="2147483683" r:id="rId26"/>
  </p:sldLayoutIdLst>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A5F8A0-063A-4A79-805A-E449B83D5748}" type="datetimeFigureOut">
              <a:rPr lang="en-CA" smtClean="0">
                <a:solidFill>
                  <a:prstClr val="white">
                    <a:tint val="75000"/>
                  </a:prstClr>
                </a:solidFill>
              </a:rPr>
              <a:pPr/>
              <a:t>2021-06-01</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A6927-A7C9-40F1-BC47-87DE38DEB89D}"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15523568"/>
      </p:ext>
    </p:extLst>
  </p:cSld>
  <p:clrMap bg1="dk1" tx1="lt1" bg2="dk2" tx2="lt2" accent1="accent1" accent2="accent2" accent3="accent3" accent4="accent4" accent5="accent5" accent6="accent6" hlink="hlink" folHlink="folHlink"/>
  <p:sldLayoutIdLst>
    <p:sldLayoutId id="2147483738" r:id="rId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8.xml"/><Relationship Id="rId5" Type="http://schemas.openxmlformats.org/officeDocument/2006/relationships/tags" Target="../tags/tag12.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3.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2.png"/><Relationship Id="rId2" Type="http://schemas.openxmlformats.org/officeDocument/2006/relationships/tags" Target="../tags/tag29.xml"/><Relationship Id="rId16" Type="http://schemas.openxmlformats.org/officeDocument/2006/relationships/image" Target="../media/image26.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1.png"/><Relationship Id="rId5" Type="http://schemas.openxmlformats.org/officeDocument/2006/relationships/tags" Target="../tags/tag32.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tags" Target="../tags/tag31.xml"/><Relationship Id="rId9" Type="http://schemas.openxmlformats.org/officeDocument/2006/relationships/notesSlide" Target="../notesSlides/notesSlide20.xml"/><Relationship Id="rId1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30.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6.xml"/><Relationship Id="rId16" Type="http://schemas.openxmlformats.org/officeDocument/2006/relationships/image" Target="../media/image33.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28.png"/><Relationship Id="rId5" Type="http://schemas.openxmlformats.org/officeDocument/2006/relationships/tags" Target="../tags/tag39.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8.xml"/><Relationship Id="rId9" Type="http://schemas.openxmlformats.org/officeDocument/2006/relationships/slideLayout" Target="../slideLayouts/slideLayout16.xml"/><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7.png"/><Relationship Id="rId5" Type="http://schemas.openxmlformats.org/officeDocument/2006/relationships/tags" Target="../tags/tag17.xml"/><Relationship Id="rId10" Type="http://schemas.openxmlformats.org/officeDocument/2006/relationships/image" Target="../media/image6.png"/><Relationship Id="rId4" Type="http://schemas.openxmlformats.org/officeDocument/2006/relationships/tags" Target="../tags/tag16.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95032"/>
            <a:ext cx="8114679" cy="4515496"/>
          </a:xfrm>
        </p:spPr>
        <p:txBody>
          <a:bodyPr>
            <a:normAutofit/>
          </a:bodyPr>
          <a:lstStyle/>
          <a:p>
            <a:pPr marL="0" indent="0">
              <a:buNone/>
            </a:pPr>
            <a:r>
              <a:rPr lang="en-CA" sz="1200" dirty="0"/>
              <a:t>The </a:t>
            </a:r>
            <a:r>
              <a:rPr lang="en-CA" sz="1200" dirty="0" err="1"/>
              <a:t>GCworkplace</a:t>
            </a:r>
            <a:r>
              <a:rPr lang="en-CA" sz="1200" dirty="0"/>
              <a:t> survey report is a template outlining the different way to visualize the data gather through the </a:t>
            </a:r>
            <a:r>
              <a:rPr lang="en-CA" sz="1200" dirty="0" err="1"/>
              <a:t>Qualtrics</a:t>
            </a:r>
            <a:r>
              <a:rPr lang="en-CA" sz="1200" dirty="0"/>
              <a:t> </a:t>
            </a:r>
            <a:r>
              <a:rPr lang="en-CA" sz="1200" dirty="0" err="1"/>
              <a:t>GCworkplace</a:t>
            </a:r>
            <a:r>
              <a:rPr lang="en-CA" sz="1200" dirty="0"/>
              <a:t> survey in the context of a Government of Canada fit-up project.  As the top-down information gathering model that has been used until now is no longer effective in gathering data about how an organization works, the survey report give a broad idea of fundamental functional needs of employees.</a:t>
            </a:r>
          </a:p>
          <a:p>
            <a:r>
              <a:rPr lang="en-CA" sz="1200" dirty="0"/>
              <a:t>You must use the data output from the </a:t>
            </a:r>
            <a:r>
              <a:rPr lang="en-CA" sz="1200" dirty="0" err="1"/>
              <a:t>Qualtrics</a:t>
            </a:r>
            <a:r>
              <a:rPr lang="en-CA" sz="1200" dirty="0"/>
              <a:t> data report</a:t>
            </a:r>
          </a:p>
          <a:p>
            <a:r>
              <a:rPr lang="en-CA" sz="1200" dirty="0"/>
              <a:t>You may use as many or as few of the slides/ data visualizations as are necessary to communicate key findings</a:t>
            </a:r>
          </a:p>
          <a:p>
            <a:r>
              <a:rPr lang="en-CA" sz="1200" dirty="0"/>
              <a:t>You may modify chart types according to optimal representation of results</a:t>
            </a:r>
          </a:p>
          <a:p>
            <a:r>
              <a:rPr lang="en-CA" sz="1200" dirty="0"/>
              <a:t>You must add your own design recommendations for each key findings – text box set up on left side of each slide</a:t>
            </a:r>
          </a:p>
          <a:p>
            <a:r>
              <a:rPr lang="en-CA" sz="1200" dirty="0"/>
              <a:t>You must follow instruction in red and remove them before presenting any final survey result</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CA"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88928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Workstyles / </a:t>
            </a:r>
            <a:r>
              <a:rPr lang="en-US" i="1" dirty="0"/>
              <a:t>Style de travail</a:t>
            </a:r>
            <a:endParaRPr lang="en-US" dirty="0"/>
          </a:p>
        </p:txBody>
      </p:sp>
      <p:sp>
        <p:nvSpPr>
          <p:cNvPr id="3" name="Text Placeholder 2"/>
          <p:cNvSpPr>
            <a:spLocks noGrp="1"/>
          </p:cNvSpPr>
          <p:nvPr>
            <p:ph type="body" sz="quarter" idx="10"/>
          </p:nvPr>
        </p:nvSpPr>
        <p:spPr/>
        <p:txBody>
          <a:bodyPr/>
          <a:lstStyle/>
          <a:p>
            <a:r>
              <a:rPr lang="en-US" dirty="0"/>
              <a:t>Question 4</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Indicate how much of a typical week is spent performing the following activities at the office? </a:t>
            </a:r>
          </a:p>
          <a:p>
            <a:pPr>
              <a:lnSpc>
                <a:spcPct val="100000"/>
              </a:lnSpc>
              <a:spcBef>
                <a:spcPts val="0"/>
              </a:spcBef>
            </a:pPr>
            <a:endParaRPr lang="en-US" dirty="0"/>
          </a:p>
          <a:p>
            <a:pPr>
              <a:lnSpc>
                <a:spcPct val="100000"/>
              </a:lnSpc>
              <a:spcBef>
                <a:spcPts val="0"/>
              </a:spcBef>
            </a:pPr>
            <a:r>
              <a:rPr lang="en-US" i="1" dirty="0"/>
              <a:t>Dans </a:t>
            </a:r>
            <a:r>
              <a:rPr lang="en-US" i="1" dirty="0" err="1"/>
              <a:t>une</a:t>
            </a:r>
            <a:r>
              <a:rPr lang="en-US" i="1" dirty="0"/>
              <a:t> </a:t>
            </a:r>
            <a:r>
              <a:rPr lang="en-US" i="1" dirty="0" err="1"/>
              <a:t>semaine</a:t>
            </a:r>
            <a:r>
              <a:rPr lang="en-US" i="1" dirty="0"/>
              <a:t> </a:t>
            </a:r>
            <a:r>
              <a:rPr lang="en-US" i="1" dirty="0" err="1"/>
              <a:t>typique</a:t>
            </a:r>
            <a:r>
              <a:rPr lang="en-US" i="1" dirty="0"/>
              <a:t>, </a:t>
            </a:r>
            <a:r>
              <a:rPr lang="en-US" i="1" dirty="0" err="1"/>
              <a:t>combien</a:t>
            </a:r>
            <a:r>
              <a:rPr lang="en-US" i="1" dirty="0"/>
              <a:t> de temps </a:t>
            </a:r>
            <a:r>
              <a:rPr lang="en-US" i="1" dirty="0" err="1"/>
              <a:t>est</a:t>
            </a:r>
            <a:r>
              <a:rPr lang="en-US" i="1" dirty="0"/>
              <a:t> </a:t>
            </a:r>
            <a:r>
              <a:rPr lang="en-US" i="1" dirty="0" err="1"/>
              <a:t>consacré</a:t>
            </a:r>
            <a:r>
              <a:rPr lang="en-US" i="1" dirty="0"/>
              <a:t> aux </a:t>
            </a:r>
            <a:r>
              <a:rPr lang="en-US" i="1" dirty="0" err="1"/>
              <a:t>activités</a:t>
            </a:r>
            <a:r>
              <a:rPr lang="en-US" i="1" dirty="0"/>
              <a:t> </a:t>
            </a:r>
            <a:r>
              <a:rPr lang="en-US" i="1" dirty="0" err="1"/>
              <a:t>suivantes</a:t>
            </a:r>
            <a:r>
              <a:rPr lang="en-US" i="1" dirty="0"/>
              <a:t> au bureau? </a:t>
            </a:r>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376082301"/>
              </p:ext>
            </p:extLst>
          </p:nvPr>
        </p:nvGraphicFramePr>
        <p:xfrm>
          <a:off x="322156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54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Workstyles / </a:t>
            </a:r>
            <a:r>
              <a:rPr lang="en-US" i="1" dirty="0"/>
              <a:t>Style de travail</a:t>
            </a:r>
          </a:p>
        </p:txBody>
      </p:sp>
      <p:sp>
        <p:nvSpPr>
          <p:cNvPr id="16" name="Text Placeholder 15"/>
          <p:cNvSpPr>
            <a:spLocks noGrp="1"/>
          </p:cNvSpPr>
          <p:nvPr>
            <p:ph type="body" sz="quarter" idx="10"/>
          </p:nvPr>
        </p:nvSpPr>
        <p:spPr/>
        <p:txBody>
          <a:bodyPr>
            <a:normAutofit/>
          </a:bodyPr>
          <a:lstStyle/>
          <a:p>
            <a:r>
              <a:rPr lang="en-US" dirty="0"/>
              <a:t>Question 5</a:t>
            </a:r>
          </a:p>
        </p:txBody>
      </p:sp>
      <p:sp>
        <p:nvSpPr>
          <p:cNvPr id="17" name="Text Placeholder 16"/>
          <p:cNvSpPr>
            <a:spLocks noGrp="1"/>
          </p:cNvSpPr>
          <p:nvPr>
            <p:ph type="body" sz="quarter" idx="11"/>
          </p:nvPr>
        </p:nvSpPr>
        <p:spPr/>
        <p:txBody>
          <a:bodyPr>
            <a:noAutofit/>
          </a:bodyPr>
          <a:lstStyle/>
          <a:p>
            <a:pPr>
              <a:lnSpc>
                <a:spcPct val="100000"/>
              </a:lnSpc>
              <a:spcBef>
                <a:spcPts val="0"/>
              </a:spcBef>
            </a:pPr>
            <a:r>
              <a:rPr lang="en-CA" dirty="0"/>
              <a:t>If it is, or will possible to work from any location (home, coworking site, café, etc.), what activities do you anticipate being primarily performed in the workplace?</a:t>
            </a:r>
          </a:p>
          <a:p>
            <a:pPr>
              <a:lnSpc>
                <a:spcPct val="100000"/>
              </a:lnSpc>
              <a:spcBef>
                <a:spcPts val="0"/>
              </a:spcBef>
            </a:pPr>
            <a:endParaRPr lang="en-CA" dirty="0"/>
          </a:p>
          <a:p>
            <a:pPr>
              <a:lnSpc>
                <a:spcPct val="100000"/>
              </a:lnSpc>
              <a:spcBef>
                <a:spcPts val="0"/>
              </a:spcBef>
            </a:pPr>
            <a:r>
              <a:rPr lang="fr-FR" dirty="0"/>
              <a:t>S'il est ou sera possible de travailler depuis n'importe quel endroit (domicile, site de </a:t>
            </a:r>
            <a:r>
              <a:rPr lang="fr-FR" dirty="0" err="1"/>
              <a:t>co-travail</a:t>
            </a:r>
            <a:r>
              <a:rPr lang="fr-FR" dirty="0"/>
              <a:t>, café, etc.), quelles activités prévoyez-vous d'être principalement effectuées sur le lieu de travail ?</a:t>
            </a:r>
          </a:p>
        </p:txBody>
      </p:sp>
      <p:sp>
        <p:nvSpPr>
          <p:cNvPr id="21" name="Text Placeholder 20"/>
          <p:cNvSpPr>
            <a:spLocks noGrp="1"/>
          </p:cNvSpPr>
          <p:nvPr>
            <p:ph type="body" sz="quarter" idx="14"/>
          </p:nvPr>
        </p:nvSpPr>
        <p:spPr>
          <a:xfrm>
            <a:off x="749301" y="4569385"/>
            <a:ext cx="2247900" cy="1429400"/>
          </a:xfrm>
        </p:spPr>
        <p:txBody>
          <a:bodyPr/>
          <a:lstStyle/>
          <a:p>
            <a:pPr>
              <a:lnSpc>
                <a:spcPct val="100000"/>
              </a:lnSpc>
            </a:pPr>
            <a:endParaRPr lang="en-US" dirty="0"/>
          </a:p>
        </p:txBody>
      </p:sp>
      <p:sp>
        <p:nvSpPr>
          <p:cNvPr id="22" name="Text Placeholder 21"/>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23" name="Text Placeholder 22"/>
          <p:cNvSpPr>
            <a:spLocks noGrp="1"/>
          </p:cNvSpPr>
          <p:nvPr>
            <p:ph type="body" sz="quarter" idx="16"/>
          </p:nvPr>
        </p:nvSpPr>
        <p:spPr>
          <a:xfrm>
            <a:off x="885825" y="4155048"/>
            <a:ext cx="1974851" cy="414337"/>
          </a:xfrm>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2233753475"/>
              </p:ext>
            </p:extLst>
          </p:nvPr>
        </p:nvGraphicFramePr>
        <p:xfrm>
          <a:off x="3200400" y="1482261"/>
          <a:ext cx="8314704" cy="4931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76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a:xfrm>
            <a:off x="885825" y="547007"/>
            <a:ext cx="1974851" cy="414337"/>
          </a:xfrm>
        </p:spPr>
        <p:txBody>
          <a:bodyPr/>
          <a:lstStyle/>
          <a:p>
            <a:r>
              <a:rPr lang="en-US" dirty="0"/>
              <a:t>Question 6</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Do you have a specific need for spaces or design elements that contribute to stress reduction?</a:t>
            </a:r>
          </a:p>
          <a:p>
            <a:pPr>
              <a:lnSpc>
                <a:spcPct val="100000"/>
              </a:lnSpc>
              <a:spcBef>
                <a:spcPts val="0"/>
              </a:spcBef>
            </a:pPr>
            <a:endParaRPr lang="en-CA" dirty="0"/>
          </a:p>
          <a:p>
            <a:pPr>
              <a:lnSpc>
                <a:spcPct val="100000"/>
              </a:lnSpc>
              <a:spcBef>
                <a:spcPts val="0"/>
              </a:spcBef>
            </a:pPr>
            <a:r>
              <a:rPr lang="fr-FR" i="1" dirty="0"/>
              <a:t>Avez-vous besoin d‘un espace spécifique ou d'éléments de conception contribuant à la réduction du stress?</a:t>
            </a:r>
            <a:endParaRPr lang="en-US" i="1" dirty="0"/>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796596187"/>
              </p:ext>
            </p:extLst>
          </p:nvPr>
        </p:nvGraphicFramePr>
        <p:xfrm>
          <a:off x="3221569" y="1539081"/>
          <a:ext cx="8098704" cy="4550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41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a:t>Question 7</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When you are focused on an individual task, your ideal work atmosphere is…</a:t>
            </a:r>
          </a:p>
          <a:p>
            <a:pPr>
              <a:lnSpc>
                <a:spcPct val="100000"/>
              </a:lnSpc>
              <a:spcBef>
                <a:spcPts val="0"/>
              </a:spcBef>
            </a:pPr>
            <a:endParaRPr lang="en-US" dirty="0"/>
          </a:p>
          <a:p>
            <a:pPr>
              <a:lnSpc>
                <a:spcPct val="100000"/>
              </a:lnSpc>
              <a:spcBef>
                <a:spcPts val="0"/>
              </a:spcBef>
            </a:pPr>
            <a:r>
              <a:rPr lang="en-US" i="1" dirty="0" err="1"/>
              <a:t>Lorsque</a:t>
            </a:r>
            <a:r>
              <a:rPr lang="en-US" i="1" dirty="0"/>
              <a:t> </a:t>
            </a:r>
            <a:r>
              <a:rPr lang="en-US" i="1" dirty="0" err="1"/>
              <a:t>vous</a:t>
            </a:r>
            <a:r>
              <a:rPr lang="en-US" i="1" dirty="0"/>
              <a:t> </a:t>
            </a:r>
            <a:r>
              <a:rPr lang="en-US" i="1" dirty="0" err="1"/>
              <a:t>êtes</a:t>
            </a:r>
            <a:r>
              <a:rPr lang="en-US" i="1" dirty="0"/>
              <a:t> </a:t>
            </a:r>
            <a:r>
              <a:rPr lang="en-US" i="1" dirty="0" err="1"/>
              <a:t>concentré</a:t>
            </a:r>
            <a:r>
              <a:rPr lang="en-US" i="1" dirty="0"/>
              <a:t> sur </a:t>
            </a:r>
            <a:r>
              <a:rPr lang="en-US" i="1" dirty="0" err="1"/>
              <a:t>une</a:t>
            </a:r>
            <a:r>
              <a:rPr lang="en-US" i="1" dirty="0"/>
              <a:t> </a:t>
            </a:r>
            <a:r>
              <a:rPr lang="en-US" i="1" dirty="0" err="1"/>
              <a:t>tâche</a:t>
            </a:r>
            <a:r>
              <a:rPr lang="en-US" i="1" dirty="0"/>
              <a:t> </a:t>
            </a:r>
            <a:r>
              <a:rPr lang="en-US" i="1" dirty="0" err="1"/>
              <a:t>individuelle</a:t>
            </a:r>
            <a:r>
              <a:rPr lang="en-US" i="1" dirty="0"/>
              <a:t>, </a:t>
            </a:r>
            <a:r>
              <a:rPr lang="en-US" i="1" dirty="0" err="1"/>
              <a:t>votre</a:t>
            </a:r>
            <a:r>
              <a:rPr lang="en-US" i="1" dirty="0"/>
              <a:t> </a:t>
            </a:r>
            <a:r>
              <a:rPr lang="en-US" i="1" dirty="0" err="1"/>
              <a:t>atmosphère</a:t>
            </a:r>
            <a:r>
              <a:rPr lang="en-US" i="1" dirty="0"/>
              <a:t> de travail </a:t>
            </a:r>
            <a:r>
              <a:rPr lang="en-US" i="1" dirty="0" err="1"/>
              <a:t>idéale</a:t>
            </a:r>
            <a:r>
              <a:rPr lang="en-US" i="1" dirty="0"/>
              <a:t> </a:t>
            </a:r>
            <a:r>
              <a:rPr lang="en-US" i="1" dirty="0" err="1"/>
              <a:t>est</a:t>
            </a:r>
            <a:r>
              <a:rPr lang="en-US" i="1" dirty="0"/>
              <a:t>…</a:t>
            </a:r>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8" name="Text Placeholder 7"/>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9" name="Text Placeholder 8"/>
          <p:cNvSpPr>
            <a:spLocks noGrp="1"/>
          </p:cNvSpPr>
          <p:nvPr>
            <p:ph type="body" sz="quarter" idx="16"/>
          </p:nvPr>
        </p:nvSpPr>
        <p:spPr/>
        <p:txBody>
          <a:bodyPr/>
          <a:lstStyle/>
          <a:p>
            <a:r>
              <a:rPr lang="en-US" dirty="0"/>
              <a:t>Conclusions</a:t>
            </a:r>
          </a:p>
        </p:txBody>
      </p:sp>
      <p:graphicFrame>
        <p:nvGraphicFramePr>
          <p:cNvPr id="10" name="Chart 9"/>
          <p:cNvGraphicFramePr/>
          <p:nvPr>
            <p:extLst>
              <p:ext uri="{D42A27DB-BD31-4B8C-83A1-F6EECF244321}">
                <p14:modId xmlns:p14="http://schemas.microsoft.com/office/powerpoint/2010/main" val="180500027"/>
              </p:ext>
            </p:extLst>
          </p:nvPr>
        </p:nvGraphicFramePr>
        <p:xfrm>
          <a:off x="3200400" y="1302657"/>
          <a:ext cx="8314704" cy="4856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92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a:xfrm>
            <a:off x="898524" y="547007"/>
            <a:ext cx="1974851" cy="414337"/>
          </a:xfrm>
        </p:spPr>
        <p:txBody>
          <a:bodyPr/>
          <a:lstStyle/>
          <a:p>
            <a:r>
              <a:rPr lang="en-US" dirty="0"/>
              <a:t>Question 8</a:t>
            </a:r>
          </a:p>
        </p:txBody>
      </p:sp>
      <p:sp>
        <p:nvSpPr>
          <p:cNvPr id="4" name="Text Placeholder 3"/>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CA" dirty="0"/>
              <a:t>Do you have any accessibility needs (visible and invisible handicap) or a duty to accommodate, not including ergonomic assessments?</a:t>
            </a:r>
          </a:p>
          <a:p>
            <a:pPr>
              <a:lnSpc>
                <a:spcPct val="100000"/>
              </a:lnSpc>
              <a:spcBef>
                <a:spcPts val="0"/>
              </a:spcBef>
            </a:pPr>
            <a:endParaRPr lang="en-CA" dirty="0"/>
          </a:p>
          <a:p>
            <a:pPr>
              <a:lnSpc>
                <a:spcPct val="100000"/>
              </a:lnSpc>
              <a:spcBef>
                <a:spcPts val="0"/>
              </a:spcBef>
            </a:pPr>
            <a:r>
              <a:rPr lang="fr-FR" i="1" dirty="0"/>
              <a:t>Avez-vous des besoins d'accessibilité (handicap visible et invisible) ou une obligation de prendre des mesures d'adaptation, sans y inclure les évaluations ergonomiques?</a:t>
            </a:r>
            <a:endParaRPr lang="en-CA" i="1" dirty="0"/>
          </a:p>
        </p:txBody>
      </p:sp>
      <p:sp>
        <p:nvSpPr>
          <p:cNvPr id="8" name="Text Placeholder 7"/>
          <p:cNvSpPr>
            <a:spLocks noGrp="1"/>
          </p:cNvSpPr>
          <p:nvPr>
            <p:ph type="body" sz="quarter" idx="14"/>
          </p:nvPr>
        </p:nvSpPr>
        <p:spPr>
          <a:xfrm>
            <a:off x="749301" y="4309196"/>
            <a:ext cx="2247900" cy="1689589"/>
          </a:xfrm>
        </p:spPr>
        <p:txBody>
          <a:bodyPr>
            <a:normAutofit/>
          </a:bodyPr>
          <a:lstStyle/>
          <a:p>
            <a:pPr>
              <a:lnSpc>
                <a:spcPct val="100000"/>
              </a:lnSpc>
            </a:pPr>
            <a:endParaRPr lang="fr-FR" i="1"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a:xfrm>
            <a:off x="898524" y="3894859"/>
            <a:ext cx="1974851" cy="414337"/>
          </a:xfrm>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1857379914"/>
              </p:ext>
            </p:extLst>
          </p:nvPr>
        </p:nvGraphicFramePr>
        <p:xfrm>
          <a:off x="3200400" y="1302658"/>
          <a:ext cx="8314704" cy="5184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31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 </a:t>
            </a:r>
            <a:r>
              <a:rPr lang="en-US" i="1" dirty="0" err="1"/>
              <a:t>Démographie</a:t>
            </a:r>
            <a:endParaRPr lang="en-US" i="1" dirty="0"/>
          </a:p>
        </p:txBody>
      </p:sp>
      <p:sp>
        <p:nvSpPr>
          <p:cNvPr id="3" name="Text Placeholder 2"/>
          <p:cNvSpPr>
            <a:spLocks noGrp="1"/>
          </p:cNvSpPr>
          <p:nvPr>
            <p:ph type="body" sz="quarter" idx="10"/>
          </p:nvPr>
        </p:nvSpPr>
        <p:spPr/>
        <p:txBody>
          <a:bodyPr/>
          <a:lstStyle/>
          <a:p>
            <a:r>
              <a:rPr lang="en-US" dirty="0"/>
              <a:t>Question 9</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Please select your branch and/or department.</a:t>
            </a:r>
          </a:p>
          <a:p>
            <a:pPr>
              <a:lnSpc>
                <a:spcPct val="100000"/>
              </a:lnSpc>
              <a:spcBef>
                <a:spcPts val="0"/>
              </a:spcBef>
            </a:pPr>
            <a:endParaRPr lang="en-US" dirty="0"/>
          </a:p>
          <a:p>
            <a:pPr>
              <a:lnSpc>
                <a:spcPct val="100000"/>
              </a:lnSpc>
              <a:spcBef>
                <a:spcPts val="0"/>
              </a:spcBef>
            </a:pPr>
            <a:r>
              <a:rPr lang="en-US" i="1" dirty="0" err="1"/>
              <a:t>Veuillez</a:t>
            </a:r>
            <a:r>
              <a:rPr lang="en-US" i="1" dirty="0"/>
              <a:t> </a:t>
            </a:r>
            <a:r>
              <a:rPr lang="en-US" i="1" dirty="0" err="1"/>
              <a:t>sélectionner</a:t>
            </a:r>
            <a:r>
              <a:rPr lang="en-US" i="1" dirty="0"/>
              <a:t> </a:t>
            </a:r>
            <a:r>
              <a:rPr lang="en-US" i="1" dirty="0" err="1"/>
              <a:t>votre</a:t>
            </a:r>
            <a:r>
              <a:rPr lang="en-US" i="1" dirty="0"/>
              <a:t> </a:t>
            </a:r>
            <a:r>
              <a:rPr lang="en-US" i="1" dirty="0" err="1"/>
              <a:t>département</a:t>
            </a:r>
            <a:r>
              <a:rPr lang="en-US" i="1" dirty="0"/>
              <a:t> et/</a:t>
            </a:r>
            <a:r>
              <a:rPr lang="en-US" i="1" dirty="0" err="1"/>
              <a:t>ou</a:t>
            </a:r>
            <a:r>
              <a:rPr lang="en-US" i="1" dirty="0"/>
              <a:t> division.</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256247509"/>
              </p:ext>
            </p:extLst>
          </p:nvPr>
        </p:nvGraphicFramePr>
        <p:xfrm>
          <a:off x="4896629" y="1302657"/>
          <a:ext cx="5510907" cy="4865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40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 </a:t>
            </a:r>
            <a:r>
              <a:rPr lang="en-US" i="1" dirty="0" err="1"/>
              <a:t>Démographie</a:t>
            </a:r>
            <a:endParaRPr lang="en-US" dirty="0"/>
          </a:p>
        </p:txBody>
      </p:sp>
      <p:sp>
        <p:nvSpPr>
          <p:cNvPr id="3" name="Text Placeholder 2"/>
          <p:cNvSpPr>
            <a:spLocks noGrp="1"/>
          </p:cNvSpPr>
          <p:nvPr>
            <p:ph type="body" sz="quarter" idx="10"/>
          </p:nvPr>
        </p:nvSpPr>
        <p:spPr>
          <a:xfrm>
            <a:off x="885825" y="547007"/>
            <a:ext cx="1974851" cy="414337"/>
          </a:xfrm>
        </p:spPr>
        <p:txBody>
          <a:bodyPr/>
          <a:lstStyle/>
          <a:p>
            <a:r>
              <a:rPr lang="en-US" dirty="0"/>
              <a:t>Question 10</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Which of the following best describes your job position?</a:t>
            </a:r>
          </a:p>
          <a:p>
            <a:pPr>
              <a:lnSpc>
                <a:spcPct val="100000"/>
              </a:lnSpc>
              <a:spcBef>
                <a:spcPts val="0"/>
              </a:spcBef>
            </a:pPr>
            <a:endParaRPr lang="en-US" dirty="0"/>
          </a:p>
          <a:p>
            <a:pPr>
              <a:lnSpc>
                <a:spcPct val="100000"/>
              </a:lnSpc>
              <a:spcBef>
                <a:spcPts val="0"/>
              </a:spcBef>
            </a:pPr>
            <a:r>
              <a:rPr lang="en-US" i="1" dirty="0" err="1"/>
              <a:t>Lequel</a:t>
            </a:r>
            <a:r>
              <a:rPr lang="en-US" i="1" dirty="0"/>
              <a:t> des </a:t>
            </a:r>
            <a:r>
              <a:rPr lang="en-US" i="1" dirty="0" err="1"/>
              <a:t>énoncés</a:t>
            </a:r>
            <a:r>
              <a:rPr lang="en-US" i="1" dirty="0"/>
              <a:t> </a:t>
            </a:r>
            <a:r>
              <a:rPr lang="en-US" i="1" dirty="0" err="1"/>
              <a:t>suivants</a:t>
            </a:r>
            <a:r>
              <a:rPr lang="en-US" i="1" dirty="0"/>
              <a:t> </a:t>
            </a:r>
            <a:r>
              <a:rPr lang="en-US" i="1" dirty="0" err="1"/>
              <a:t>décrit</a:t>
            </a:r>
            <a:r>
              <a:rPr lang="en-US" i="1" dirty="0"/>
              <a:t> le </a:t>
            </a:r>
            <a:r>
              <a:rPr lang="en-US" i="1" dirty="0" err="1"/>
              <a:t>mieux</a:t>
            </a:r>
            <a:r>
              <a:rPr lang="en-US" i="1" dirty="0"/>
              <a:t> </a:t>
            </a:r>
            <a:r>
              <a:rPr lang="en-US" i="1" dirty="0" err="1"/>
              <a:t>votre</a:t>
            </a:r>
            <a:r>
              <a:rPr lang="en-US" i="1" dirty="0"/>
              <a:t> poste?</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a:p>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735462298"/>
              </p:ext>
            </p:extLst>
          </p:nvPr>
        </p:nvGraphicFramePr>
        <p:xfrm>
          <a:off x="3200400" y="1302657"/>
          <a:ext cx="8314704" cy="4856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7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Mobility / </a:t>
            </a:r>
            <a:r>
              <a:rPr lang="en-US" i="1" dirty="0" err="1"/>
              <a:t>Mobilité</a:t>
            </a:r>
            <a:r>
              <a:rPr lang="en-US" i="1" dirty="0"/>
              <a:t> </a:t>
            </a:r>
            <a:r>
              <a:rPr lang="en-US" i="1" dirty="0" err="1"/>
              <a:t>externe</a:t>
            </a:r>
            <a:endParaRPr lang="en-US" dirty="0"/>
          </a:p>
        </p:txBody>
      </p:sp>
      <p:sp>
        <p:nvSpPr>
          <p:cNvPr id="3" name="Text Placeholder 2"/>
          <p:cNvSpPr>
            <a:spLocks noGrp="1"/>
          </p:cNvSpPr>
          <p:nvPr>
            <p:ph type="body" sz="quarter" idx="10"/>
          </p:nvPr>
        </p:nvSpPr>
        <p:spPr/>
        <p:txBody>
          <a:bodyPr/>
          <a:lstStyle/>
          <a:p>
            <a:r>
              <a:rPr lang="en-US" dirty="0"/>
              <a:t>Question 11</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How often do you work remotely (in normal times, pre or post pandemic), from any location other than you primary workplace (including but not limited to working from home, in the field, or from a co-working site or alternate workplace location)?</a:t>
            </a:r>
          </a:p>
          <a:p>
            <a:pPr>
              <a:lnSpc>
                <a:spcPct val="100000"/>
              </a:lnSpc>
              <a:spcBef>
                <a:spcPts val="0"/>
              </a:spcBef>
            </a:pPr>
            <a:endParaRPr lang="en-US" dirty="0"/>
          </a:p>
          <a:p>
            <a:pPr>
              <a:lnSpc>
                <a:spcPct val="100000"/>
              </a:lnSpc>
              <a:spcBef>
                <a:spcPts val="0"/>
              </a:spcBef>
            </a:pPr>
            <a:r>
              <a:rPr lang="fr-FR" i="1" dirty="0"/>
              <a:t>À quelle fréquence travaillez-vous à distance (en temps normal, avant ou après la pandémie), à partir de n'importe quel endroit autre que votre lieu de travail principal (y compris, mais sans s'y limiter, le travail à domicile, sur le terrain, ou à partir d'un site de </a:t>
            </a:r>
            <a:r>
              <a:rPr lang="fr-FR" i="1" dirty="0" err="1"/>
              <a:t>co-travail</a:t>
            </a:r>
            <a:r>
              <a:rPr lang="fr-FR" i="1" dirty="0"/>
              <a:t> ou d'un autre lieu de travail ) ? </a:t>
            </a: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graphicFrame>
        <p:nvGraphicFramePr>
          <p:cNvPr id="7" name="Chart 6"/>
          <p:cNvGraphicFramePr/>
          <p:nvPr>
            <p:extLst>
              <p:ext uri="{D42A27DB-BD31-4B8C-83A1-F6EECF244321}">
                <p14:modId xmlns:p14="http://schemas.microsoft.com/office/powerpoint/2010/main" val="3872618712"/>
              </p:ext>
            </p:extLst>
          </p:nvPr>
        </p:nvGraphicFramePr>
        <p:xfrm>
          <a:off x="3200400" y="1478188"/>
          <a:ext cx="8314704" cy="4896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30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Mobility / </a:t>
            </a:r>
            <a:r>
              <a:rPr lang="en-US" i="1" dirty="0" err="1"/>
              <a:t>Mobilité</a:t>
            </a:r>
            <a:r>
              <a:rPr lang="en-US" i="1" dirty="0"/>
              <a:t> </a:t>
            </a:r>
            <a:r>
              <a:rPr lang="en-US" i="1" dirty="0" err="1"/>
              <a:t>externe</a:t>
            </a:r>
            <a:endParaRPr lang="en-US" dirty="0"/>
          </a:p>
        </p:txBody>
      </p:sp>
      <p:sp>
        <p:nvSpPr>
          <p:cNvPr id="3" name="Text Placeholder 2"/>
          <p:cNvSpPr>
            <a:spLocks noGrp="1"/>
          </p:cNvSpPr>
          <p:nvPr>
            <p:ph type="body" sz="quarter" idx="10"/>
          </p:nvPr>
        </p:nvSpPr>
        <p:spPr/>
        <p:txBody>
          <a:bodyPr/>
          <a:lstStyle/>
          <a:p>
            <a:r>
              <a:rPr lang="en-US" dirty="0"/>
              <a:t>Question 12</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Given the proper tools and authorization, how often would you like to work remotely?</a:t>
            </a:r>
          </a:p>
          <a:p>
            <a:pPr>
              <a:lnSpc>
                <a:spcPct val="100000"/>
              </a:lnSpc>
              <a:spcBef>
                <a:spcPts val="0"/>
              </a:spcBef>
            </a:pPr>
            <a:endParaRPr lang="en-US" dirty="0"/>
          </a:p>
          <a:p>
            <a:pPr>
              <a:lnSpc>
                <a:spcPct val="100000"/>
              </a:lnSpc>
              <a:spcBef>
                <a:spcPts val="0"/>
              </a:spcBef>
            </a:pPr>
            <a:r>
              <a:rPr lang="en-US" i="1" dirty="0"/>
              <a:t>Avec les </a:t>
            </a:r>
            <a:r>
              <a:rPr lang="en-US" i="1" dirty="0" err="1"/>
              <a:t>outils</a:t>
            </a:r>
            <a:r>
              <a:rPr lang="en-US" i="1" dirty="0"/>
              <a:t> et les </a:t>
            </a:r>
            <a:r>
              <a:rPr lang="en-US" i="1" dirty="0" err="1"/>
              <a:t>autorisations</a:t>
            </a:r>
            <a:r>
              <a:rPr lang="en-US" i="1" dirty="0"/>
              <a:t> </a:t>
            </a:r>
            <a:r>
              <a:rPr lang="en-US" i="1" dirty="0" err="1"/>
              <a:t>nécessaires</a:t>
            </a:r>
            <a:r>
              <a:rPr lang="en-US" i="1" dirty="0"/>
              <a:t>, à </a:t>
            </a:r>
            <a:r>
              <a:rPr lang="en-US" i="1" dirty="0" err="1"/>
              <a:t>quelle</a:t>
            </a:r>
            <a:r>
              <a:rPr lang="en-US" i="1" dirty="0"/>
              <a:t> </a:t>
            </a:r>
            <a:r>
              <a:rPr lang="en-US" i="1" dirty="0" err="1"/>
              <a:t>fréquence</a:t>
            </a:r>
            <a:r>
              <a:rPr lang="en-US" i="1" dirty="0"/>
              <a:t> </a:t>
            </a:r>
            <a:r>
              <a:rPr lang="en-US" i="1" dirty="0" err="1"/>
              <a:t>souhaiteriez-vous</a:t>
            </a:r>
            <a:r>
              <a:rPr lang="en-US" i="1" dirty="0"/>
              <a:t> </a:t>
            </a:r>
            <a:r>
              <a:rPr lang="en-US" i="1" dirty="0" err="1"/>
              <a:t>travailler</a:t>
            </a:r>
            <a:r>
              <a:rPr lang="en-US" i="1" dirty="0"/>
              <a:t> à distance?</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70705321"/>
              </p:ext>
            </p:extLst>
          </p:nvPr>
        </p:nvGraphicFramePr>
        <p:xfrm>
          <a:off x="3200400" y="1478188"/>
          <a:ext cx="8314704" cy="4896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869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External Mobility / </a:t>
            </a:r>
            <a:r>
              <a:rPr lang="en-US" i="1" dirty="0" err="1"/>
              <a:t>Mobilité</a:t>
            </a:r>
            <a:r>
              <a:rPr lang="en-US" i="1" dirty="0"/>
              <a:t> </a:t>
            </a:r>
            <a:r>
              <a:rPr lang="en-US" i="1" dirty="0" err="1"/>
              <a:t>externe</a:t>
            </a:r>
            <a:endParaRPr lang="en-US" dirty="0"/>
          </a:p>
        </p:txBody>
      </p:sp>
      <p:sp>
        <p:nvSpPr>
          <p:cNvPr id="4" name="Text Placeholder 3"/>
          <p:cNvSpPr>
            <a:spLocks noGrp="1"/>
          </p:cNvSpPr>
          <p:nvPr>
            <p:ph type="body" sz="quarter" idx="10"/>
          </p:nvPr>
        </p:nvSpPr>
        <p:spPr/>
        <p:txBody>
          <a:bodyPr>
            <a:normAutofit fontScale="77500" lnSpcReduction="20000"/>
          </a:bodyPr>
          <a:lstStyle/>
          <a:p>
            <a:r>
              <a:rPr lang="en-US" dirty="0"/>
              <a:t>Questions 11 &amp; 12</a:t>
            </a:r>
          </a:p>
        </p:txBody>
      </p:sp>
      <p:sp>
        <p:nvSpPr>
          <p:cNvPr id="5" name="Text Placeholder 4"/>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How often do you work remotely, from any location other than your primary workplace?</a:t>
            </a:r>
          </a:p>
          <a:p>
            <a:pPr>
              <a:lnSpc>
                <a:spcPct val="100000"/>
              </a:lnSpc>
              <a:spcBef>
                <a:spcPts val="0"/>
              </a:spcBef>
            </a:pPr>
            <a:endParaRPr lang="fr-FR" dirty="0"/>
          </a:p>
          <a:p>
            <a:pPr>
              <a:lnSpc>
                <a:spcPct val="100000"/>
              </a:lnSpc>
              <a:spcBef>
                <a:spcPts val="0"/>
              </a:spcBef>
            </a:pPr>
            <a:r>
              <a:rPr lang="fr-FR" i="1" dirty="0"/>
              <a:t>À quelle fréquence travaillez-vous à distance de votre lieu de travail principal?</a:t>
            </a:r>
          </a:p>
          <a:p>
            <a:pPr>
              <a:lnSpc>
                <a:spcPct val="100000"/>
              </a:lnSpc>
              <a:spcBef>
                <a:spcPts val="0"/>
              </a:spcBef>
            </a:pPr>
            <a:endParaRPr lang="en-US" dirty="0"/>
          </a:p>
          <a:p>
            <a:pPr>
              <a:lnSpc>
                <a:spcPct val="100000"/>
              </a:lnSpc>
              <a:spcBef>
                <a:spcPts val="0"/>
              </a:spcBef>
            </a:pPr>
            <a:r>
              <a:rPr lang="en-US" dirty="0"/>
              <a:t>Given the proper tools and authorization, how often would you like to work remotely?</a:t>
            </a:r>
          </a:p>
          <a:p>
            <a:pPr>
              <a:lnSpc>
                <a:spcPct val="100000"/>
              </a:lnSpc>
              <a:spcBef>
                <a:spcPts val="0"/>
              </a:spcBef>
            </a:pPr>
            <a:endParaRPr lang="en-US" dirty="0"/>
          </a:p>
          <a:p>
            <a:pPr>
              <a:lnSpc>
                <a:spcPct val="100000"/>
              </a:lnSpc>
              <a:spcBef>
                <a:spcPts val="0"/>
              </a:spcBef>
            </a:pPr>
            <a:r>
              <a:rPr lang="en-US" i="1" dirty="0"/>
              <a:t>Avec les </a:t>
            </a:r>
            <a:r>
              <a:rPr lang="en-US" i="1" dirty="0" err="1"/>
              <a:t>outils</a:t>
            </a:r>
            <a:r>
              <a:rPr lang="en-US" i="1" dirty="0"/>
              <a:t> et les </a:t>
            </a:r>
            <a:r>
              <a:rPr lang="en-US" i="1" dirty="0" err="1"/>
              <a:t>autorisations</a:t>
            </a:r>
            <a:r>
              <a:rPr lang="en-US" i="1" dirty="0"/>
              <a:t> </a:t>
            </a:r>
            <a:r>
              <a:rPr lang="en-US" i="1" dirty="0" err="1"/>
              <a:t>nécessaires</a:t>
            </a:r>
            <a:r>
              <a:rPr lang="en-US" i="1" dirty="0"/>
              <a:t>, à </a:t>
            </a:r>
            <a:r>
              <a:rPr lang="en-US" i="1" dirty="0" err="1"/>
              <a:t>quelle</a:t>
            </a:r>
            <a:r>
              <a:rPr lang="en-US" i="1" dirty="0"/>
              <a:t> </a:t>
            </a:r>
            <a:r>
              <a:rPr lang="en-US" i="1" dirty="0" err="1"/>
              <a:t>fréquence</a:t>
            </a:r>
            <a:r>
              <a:rPr lang="en-US" i="1" dirty="0"/>
              <a:t> </a:t>
            </a:r>
            <a:r>
              <a:rPr lang="en-US" i="1" dirty="0" err="1"/>
              <a:t>souhaiteriez-vous</a:t>
            </a:r>
            <a:r>
              <a:rPr lang="en-US" i="1" dirty="0"/>
              <a:t> </a:t>
            </a:r>
            <a:r>
              <a:rPr lang="en-US" i="1" dirty="0" err="1"/>
              <a:t>travailler</a:t>
            </a:r>
            <a:r>
              <a:rPr lang="en-US" i="1" dirty="0"/>
              <a:t> à distance?</a:t>
            </a:r>
          </a:p>
        </p:txBody>
      </p:sp>
      <p:graphicFrame>
        <p:nvGraphicFramePr>
          <p:cNvPr id="8" name="Chart 7"/>
          <p:cNvGraphicFramePr/>
          <p:nvPr>
            <p:extLst>
              <p:ext uri="{D42A27DB-BD31-4B8C-83A1-F6EECF244321}">
                <p14:modId xmlns:p14="http://schemas.microsoft.com/office/powerpoint/2010/main" val="3737980982"/>
              </p:ext>
            </p:extLst>
          </p:nvPr>
        </p:nvGraphicFramePr>
        <p:xfrm>
          <a:off x="3200400" y="1463265"/>
          <a:ext cx="8314704" cy="498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85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35161"/>
            <a:ext cx="8114679" cy="2122802"/>
          </a:xfrm>
        </p:spPr>
        <p:txBody>
          <a:bodyPr>
            <a:normAutofit fontScale="85000" lnSpcReduction="10000"/>
          </a:bodyPr>
          <a:lstStyle/>
          <a:p>
            <a:r>
              <a:rPr lang="en-CA" dirty="0"/>
              <a:t>All data visualizations are currently using sample data. You must edit the </a:t>
            </a:r>
            <a:r>
              <a:rPr lang="en-CA" dirty="0" err="1"/>
              <a:t>datas</a:t>
            </a:r>
            <a:r>
              <a:rPr lang="en-CA" dirty="0"/>
              <a:t> manually by clicking on the charts, selecting ‘edit data’ in the chart tools tab and replacing the numeric values for each question with the numbers generated by your </a:t>
            </a:r>
            <a:r>
              <a:rPr lang="en-CA" dirty="0" err="1"/>
              <a:t>Qualtrics</a:t>
            </a:r>
            <a:r>
              <a:rPr lang="en-CA" dirty="0"/>
              <a:t> data report, matching each corresponding question</a:t>
            </a:r>
          </a:p>
          <a:p>
            <a:r>
              <a:rPr lang="en-CA" dirty="0"/>
              <a:t>You should note the variation in response rate and document them in the methodology of the survey. You must note the questions that had particularly low response rates.</a:t>
            </a:r>
          </a:p>
          <a:p>
            <a:r>
              <a:rPr lang="en-CA" dirty="0"/>
              <a:t>You must manually refresh the Pivot table after adding the data</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676" y="5395047"/>
            <a:ext cx="560881" cy="573074"/>
          </a:xfrm>
          <a:prstGeom prst="rect">
            <a:avLst/>
          </a:prstGeom>
        </p:spPr>
      </p:pic>
      <p:sp>
        <p:nvSpPr>
          <p:cNvPr id="10" name="Text Placeholder 3"/>
          <p:cNvSpPr txBox="1">
            <a:spLocks/>
          </p:cNvSpPr>
          <p:nvPr/>
        </p:nvSpPr>
        <p:spPr>
          <a:xfrm>
            <a:off x="260986" y="4307456"/>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Qualtrics</a:t>
            </a:r>
            <a:r>
              <a:rPr lang="en-CA" dirty="0"/>
              <a:t> data report</a:t>
            </a:r>
          </a:p>
        </p:txBody>
      </p:sp>
      <p:sp>
        <p:nvSpPr>
          <p:cNvPr id="13" name="Text Placeholder 3"/>
          <p:cNvSpPr txBox="1">
            <a:spLocks/>
          </p:cNvSpPr>
          <p:nvPr/>
        </p:nvSpPr>
        <p:spPr>
          <a:xfrm>
            <a:off x="6011933" y="4301802"/>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GCworkplace</a:t>
            </a:r>
            <a:r>
              <a:rPr lang="en-CA" dirty="0"/>
              <a:t> survey report</a:t>
            </a:r>
          </a:p>
        </p:txBody>
      </p:sp>
      <p:pic>
        <p:nvPicPr>
          <p:cNvPr id="8" name="Picture 7">
            <a:extLst>
              <a:ext uri="{FF2B5EF4-FFF2-40B4-BE49-F238E27FC236}">
                <a16:creationId xmlns:a16="http://schemas.microsoft.com/office/drawing/2014/main" id="{BB151AA7-78FD-45DE-B3D9-2F74583471F1}"/>
              </a:ext>
            </a:extLst>
          </p:cNvPr>
          <p:cNvPicPr>
            <a:picLocks noChangeAspect="1"/>
          </p:cNvPicPr>
          <p:nvPr/>
        </p:nvPicPr>
        <p:blipFill rotWithShape="1">
          <a:blip r:embed="rId3"/>
          <a:srcRect b="2678"/>
          <a:stretch/>
        </p:blipFill>
        <p:spPr>
          <a:xfrm>
            <a:off x="228982" y="4684791"/>
            <a:ext cx="5139903" cy="1602114"/>
          </a:xfrm>
          <a:prstGeom prst="rect">
            <a:avLst/>
          </a:prstGeom>
        </p:spPr>
      </p:pic>
      <p:pic>
        <p:nvPicPr>
          <p:cNvPr id="14" name="Picture 13">
            <a:extLst>
              <a:ext uri="{FF2B5EF4-FFF2-40B4-BE49-F238E27FC236}">
                <a16:creationId xmlns:a16="http://schemas.microsoft.com/office/drawing/2014/main" id="{D0D84BAC-8504-469B-8427-ADC7C5F4F1FD}"/>
              </a:ext>
            </a:extLst>
          </p:cNvPr>
          <p:cNvPicPr>
            <a:picLocks noChangeAspect="1"/>
          </p:cNvPicPr>
          <p:nvPr/>
        </p:nvPicPr>
        <p:blipFill>
          <a:blip r:embed="rId4"/>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72511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 you like best about your current workplace?</a:t>
            </a:r>
            <a:br>
              <a:rPr lang="en-CA" dirty="0"/>
            </a:br>
            <a:r>
              <a:rPr lang="fr-FR" i="1" dirty="0"/>
              <a:t>Qu'aimez-vous le plus dans votre milieu de travail actuel?</a:t>
            </a:r>
            <a:endParaRPr lang="en-US" i="1" dirty="0"/>
          </a:p>
        </p:txBody>
      </p:sp>
      <p:sp>
        <p:nvSpPr>
          <p:cNvPr id="4" name="Text Placeholder 3"/>
          <p:cNvSpPr>
            <a:spLocks noGrp="1"/>
          </p:cNvSpPr>
          <p:nvPr>
            <p:ph type="body" sz="quarter" idx="10"/>
          </p:nvPr>
        </p:nvSpPr>
        <p:spPr>
          <a:xfrm>
            <a:off x="508761" y="1640650"/>
            <a:ext cx="4605867" cy="4513262"/>
          </a:xfrm>
        </p:spPr>
        <p:txBody>
          <a:bodyPr/>
          <a:lstStyle/>
          <a:p>
            <a:pPr marL="171450" indent="-171450">
              <a:buFont typeface="Arial" panose="020B0604020202020204" pitchFamily="34" charset="0"/>
              <a:buChar char="•"/>
            </a:pPr>
            <a:r>
              <a:rPr lang="fr-CA" b="1" dirty="0"/>
              <a:t>Click to </a:t>
            </a:r>
            <a:r>
              <a:rPr lang="fr-CA" b="1" dirty="0" err="1"/>
              <a:t>add</a:t>
            </a:r>
            <a:r>
              <a:rPr lang="fr-CA" b="1" dirty="0"/>
              <a:t> </a:t>
            </a:r>
            <a:r>
              <a:rPr lang="fr-CA" b="1" dirty="0" err="1"/>
              <a:t>text</a:t>
            </a:r>
            <a:endParaRPr lang="fr-CA" b="1" dirty="0"/>
          </a:p>
        </p:txBody>
      </p:sp>
      <p:sp>
        <p:nvSpPr>
          <p:cNvPr id="7" name="Text Placeholder 3"/>
          <p:cNvSpPr>
            <a:spLocks noGrp="1"/>
          </p:cNvSpPr>
          <p:nvPr>
            <p:ph type="body" sz="quarter" idx="10"/>
          </p:nvPr>
        </p:nvSpPr>
        <p:spPr>
          <a:xfrm>
            <a:off x="6909239" y="1640650"/>
            <a:ext cx="4605867" cy="4513262"/>
          </a:xfrm>
        </p:spPr>
        <p:txBody>
          <a:bodyPr/>
          <a:lstStyle/>
          <a:p>
            <a:pPr marL="171450" indent="-171450">
              <a:buFont typeface="Arial" panose="020B0604020202020204" pitchFamily="34" charset="0"/>
              <a:buChar char="•"/>
            </a:pPr>
            <a:r>
              <a:rPr lang="fr-CA" b="1" dirty="0"/>
              <a:t>Click to </a:t>
            </a:r>
            <a:r>
              <a:rPr lang="fr-CA" b="1" dirty="0" err="1"/>
              <a:t>add</a:t>
            </a:r>
            <a:r>
              <a:rPr lang="fr-CA" b="1" dirty="0"/>
              <a:t> </a:t>
            </a:r>
            <a:r>
              <a:rPr lang="fr-CA" b="1" dirty="0" err="1"/>
              <a:t>text</a:t>
            </a:r>
            <a:endParaRPr lang="fr-CA" b="1" dirty="0"/>
          </a:p>
        </p:txBody>
      </p:sp>
    </p:spTree>
    <p:extLst>
      <p:ext uri="{BB962C8B-B14F-4D97-AF65-F5344CB8AC3E}">
        <p14:creationId xmlns:p14="http://schemas.microsoft.com/office/powerpoint/2010/main" val="97295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would you change about your current workplace?</a:t>
            </a:r>
            <a:br>
              <a:rPr lang="en-CA" dirty="0"/>
            </a:br>
            <a:r>
              <a:rPr lang="fr-FR" i="1" dirty="0"/>
              <a:t>Que changeriez-vous dans votre milieu de travail actuel?</a:t>
            </a:r>
            <a:endParaRPr lang="en-US" i="1" dirty="0"/>
          </a:p>
        </p:txBody>
      </p:sp>
      <p:sp>
        <p:nvSpPr>
          <p:cNvPr id="4" name="Text Placeholder 3"/>
          <p:cNvSpPr>
            <a:spLocks noGrp="1"/>
          </p:cNvSpPr>
          <p:nvPr>
            <p:ph type="body" sz="quarter" idx="10"/>
          </p:nvPr>
        </p:nvSpPr>
        <p:spPr>
          <a:xfrm>
            <a:off x="508761" y="1640650"/>
            <a:ext cx="4605867" cy="4513262"/>
          </a:xfrm>
        </p:spPr>
        <p:txBody>
          <a:bodyPr/>
          <a:lstStyle/>
          <a:p>
            <a:pPr marL="171450" indent="-171450">
              <a:buFont typeface="Arial" panose="020B0604020202020204" pitchFamily="34" charset="0"/>
              <a:buChar char="•"/>
            </a:pPr>
            <a:r>
              <a:rPr lang="fr-CA" b="1" dirty="0"/>
              <a:t>Click to </a:t>
            </a:r>
            <a:r>
              <a:rPr lang="fr-CA" b="1" dirty="0" err="1"/>
              <a:t>add</a:t>
            </a:r>
            <a:r>
              <a:rPr lang="fr-CA" b="1" dirty="0"/>
              <a:t> </a:t>
            </a:r>
            <a:r>
              <a:rPr lang="fr-CA" b="1" dirty="0" err="1"/>
              <a:t>text</a:t>
            </a:r>
            <a:endParaRPr lang="fr-CA" b="1" dirty="0"/>
          </a:p>
        </p:txBody>
      </p:sp>
      <p:sp>
        <p:nvSpPr>
          <p:cNvPr id="7" name="Text Placeholder 3"/>
          <p:cNvSpPr>
            <a:spLocks noGrp="1"/>
          </p:cNvSpPr>
          <p:nvPr>
            <p:ph type="body" sz="quarter" idx="10"/>
          </p:nvPr>
        </p:nvSpPr>
        <p:spPr>
          <a:xfrm>
            <a:off x="6909239" y="1640650"/>
            <a:ext cx="4605867" cy="4513262"/>
          </a:xfrm>
        </p:spPr>
        <p:txBody>
          <a:bodyPr/>
          <a:lstStyle/>
          <a:p>
            <a:pPr marL="171450" indent="-171450">
              <a:buFont typeface="Arial" panose="020B0604020202020204" pitchFamily="34" charset="0"/>
              <a:buChar char="•"/>
            </a:pPr>
            <a:r>
              <a:rPr lang="fr-CA" b="1" dirty="0"/>
              <a:t>Click to </a:t>
            </a:r>
            <a:r>
              <a:rPr lang="fr-CA" b="1" dirty="0" err="1"/>
              <a:t>add</a:t>
            </a:r>
            <a:r>
              <a:rPr lang="fr-CA" b="1" dirty="0"/>
              <a:t> </a:t>
            </a:r>
            <a:r>
              <a:rPr lang="fr-CA" b="1" dirty="0" err="1"/>
              <a:t>text</a:t>
            </a:r>
            <a:endParaRPr lang="fr-CA" b="1" dirty="0"/>
          </a:p>
        </p:txBody>
      </p:sp>
    </p:spTree>
    <p:extLst>
      <p:ext uri="{BB962C8B-B14F-4D97-AF65-F5344CB8AC3E}">
        <p14:creationId xmlns:p14="http://schemas.microsoft.com/office/powerpoint/2010/main" val="220930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3" name="Text Box 2"/>
          <p:cNvSpPr txBox="1">
            <a:spLocks noChangeArrowheads="1"/>
          </p:cNvSpPr>
          <p:nvPr/>
        </p:nvSpPr>
        <p:spPr bwMode="auto">
          <a:xfrm>
            <a:off x="595563" y="1463274"/>
            <a:ext cx="10940493" cy="128176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WARNING: The </a:t>
            </a:r>
            <a:r>
              <a:rPr lang="en-CA" sz="1100" b="1" dirty="0" err="1">
                <a:effectLst/>
                <a:latin typeface="Calibri" panose="020F0502020204030204" pitchFamily="34" charset="0"/>
                <a:ea typeface="Calibri" panose="020F0502020204030204" pitchFamily="34" charset="0"/>
                <a:cs typeface="Times New Roman" panose="02020603050405020304" pitchFamily="18" charset="0"/>
              </a:rPr>
              <a:t>GCworkplace</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Functional Programming Survey is a standardized survey. It is not possible to make changes to the survey. It is intended to be used as is for each project. That being said, if you or your client want to collect any information that you think is missing by creating your own information gathering process, which can be done through the consultant, you can do it in parallel with the survey.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i="1" dirty="0">
                <a:effectLst/>
                <a:latin typeface="Calibri" panose="020F0502020204030204" pitchFamily="34" charset="0"/>
                <a:ea typeface="Calibri" panose="020F0502020204030204" pitchFamily="34" charset="0"/>
                <a:cs typeface="Times New Roman" panose="02020603050405020304" pitchFamily="18" charset="0"/>
              </a:rPr>
              <a:t>ATTENTION : Le sondage de la programmation </a:t>
            </a:r>
            <a:r>
              <a:rPr lang="fr-CA" sz="1100" b="1" i="1" dirty="0" err="1">
                <a:effectLst/>
                <a:latin typeface="Calibri" panose="020F0502020204030204" pitchFamily="34" charset="0"/>
                <a:ea typeface="Calibri" panose="020F0502020204030204" pitchFamily="34" charset="0"/>
                <a:cs typeface="Times New Roman" panose="02020603050405020304" pitchFamily="18" charset="0"/>
              </a:rPr>
              <a:t>fonctionnelledu</a:t>
            </a:r>
            <a:r>
              <a:rPr lang="fr-CA" sz="1100" b="1" i="1" dirty="0">
                <a:effectLst/>
                <a:latin typeface="Calibri" panose="020F0502020204030204" pitchFamily="34" charset="0"/>
                <a:ea typeface="Calibri" panose="020F0502020204030204" pitchFamily="34" charset="0"/>
                <a:cs typeface="Times New Roman" panose="02020603050405020304" pitchFamily="18" charset="0"/>
              </a:rPr>
              <a:t> Milieu de travail GC est un sondage standardisé. Il n’est pas possible d’apporter des modifications au sondage. Il est destiné à être utilisé tel quel pour chaque projet. Cela étant dit, si jamais vous ou votre client souhaitez collecter des informations qui vous semblent manquantes en créant votre propre processus de collecte d'informations, qui peut être fait par le biais du consultant, vous pouvez le faire en parallèle du sondage.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p:cNvSpPr txBox="1">
            <a:spLocks/>
          </p:cNvSpPr>
          <p:nvPr/>
        </p:nvSpPr>
        <p:spPr>
          <a:xfrm>
            <a:off x="508761" y="2983832"/>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i="1" dirty="0"/>
          </a:p>
        </p:txBody>
      </p:sp>
      <p:sp>
        <p:nvSpPr>
          <p:cNvPr id="5" name="Text Placeholder 3"/>
          <p:cNvSpPr txBox="1">
            <a:spLocks/>
          </p:cNvSpPr>
          <p:nvPr/>
        </p:nvSpPr>
        <p:spPr>
          <a:xfrm>
            <a:off x="595563" y="3296654"/>
            <a:ext cx="4605867" cy="28572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b="1" i="1" dirty="0"/>
          </a:p>
          <a:p>
            <a:pPr marL="228600" indent="-228600">
              <a:lnSpc>
                <a:spcPct val="100000"/>
              </a:lnSpc>
              <a:spcBef>
                <a:spcPts val="0"/>
              </a:spcBef>
              <a:buFont typeface="+mj-lt"/>
              <a:buAutoNum type="alphaLcParenR"/>
            </a:pPr>
            <a:r>
              <a:rPr lang="fr-FR" sz="1050" dirty="0"/>
              <a:t>I </a:t>
            </a:r>
            <a:r>
              <a:rPr lang="fr-FR" sz="1050" dirty="0" err="1"/>
              <a:t>spend</a:t>
            </a:r>
            <a:r>
              <a:rPr lang="fr-FR" sz="1050" dirty="0"/>
              <a:t> </a:t>
            </a:r>
            <a:r>
              <a:rPr lang="fr-FR" sz="1050" dirty="0" err="1"/>
              <a:t>most</a:t>
            </a:r>
            <a:r>
              <a:rPr lang="fr-FR" sz="1050" dirty="0"/>
              <a:t> of </a:t>
            </a:r>
            <a:r>
              <a:rPr lang="fr-FR" sz="1050" dirty="0" err="1"/>
              <a:t>my</a:t>
            </a:r>
            <a:r>
              <a:rPr lang="fr-FR" sz="1050" dirty="0"/>
              <a:t> time </a:t>
            </a:r>
            <a:r>
              <a:rPr lang="fr-FR" sz="1050" dirty="0" err="1"/>
              <a:t>interacting</a:t>
            </a:r>
            <a:r>
              <a:rPr lang="fr-FR" sz="1050" dirty="0"/>
              <a:t> </a:t>
            </a:r>
            <a:r>
              <a:rPr lang="fr-FR" sz="1050" dirty="0" err="1"/>
              <a:t>with</a:t>
            </a:r>
            <a:r>
              <a:rPr lang="fr-FR" sz="1050" dirty="0"/>
              <a:t> </a:t>
            </a:r>
            <a:r>
              <a:rPr lang="fr-FR" sz="1050" dirty="0" err="1"/>
              <a:t>colleagues</a:t>
            </a:r>
            <a:r>
              <a:rPr lang="fr-FR" sz="1050" dirty="0"/>
              <a:t> and/or clients / </a:t>
            </a:r>
            <a:r>
              <a:rPr lang="fr-FR" sz="1050" i="1" dirty="0"/>
              <a:t>Je passe la majorité de mon temps à interagir avec des collègues et/ou des clients</a:t>
            </a:r>
          </a:p>
          <a:p>
            <a:pPr marL="228600" indent="-228600">
              <a:lnSpc>
                <a:spcPct val="100000"/>
              </a:lnSpc>
              <a:spcBef>
                <a:spcPts val="0"/>
              </a:spcBef>
              <a:buFont typeface="+mj-lt"/>
              <a:buAutoNum type="alphaLcParenR"/>
            </a:pPr>
            <a:r>
              <a:rPr lang="fr-FR" sz="1050" dirty="0"/>
              <a:t>On </a:t>
            </a:r>
            <a:r>
              <a:rPr lang="fr-FR" sz="1050" dirty="0" err="1"/>
              <a:t>average</a:t>
            </a:r>
            <a:r>
              <a:rPr lang="fr-FR" sz="1050" dirty="0"/>
              <a:t>, </a:t>
            </a:r>
            <a:r>
              <a:rPr lang="fr-FR" sz="1050" dirty="0" err="1"/>
              <a:t>my</a:t>
            </a:r>
            <a:r>
              <a:rPr lang="fr-FR" sz="1050" dirty="0"/>
              <a:t> time </a:t>
            </a:r>
            <a:r>
              <a:rPr lang="fr-FR" sz="1050" dirty="0" err="1"/>
              <a:t>is</a:t>
            </a:r>
            <a:r>
              <a:rPr lang="fr-FR" sz="1050" dirty="0"/>
              <a:t> </a:t>
            </a:r>
            <a:r>
              <a:rPr lang="fr-FR" sz="1050" dirty="0" err="1"/>
              <a:t>equally</a:t>
            </a:r>
            <a:r>
              <a:rPr lang="fr-FR" sz="1050" dirty="0"/>
              <a:t> </a:t>
            </a:r>
            <a:r>
              <a:rPr lang="fr-FR" sz="1050" dirty="0" err="1"/>
              <a:t>divided</a:t>
            </a:r>
            <a:r>
              <a:rPr lang="fr-FR" sz="1050" dirty="0"/>
              <a:t> </a:t>
            </a:r>
            <a:r>
              <a:rPr lang="fr-FR" sz="1050" dirty="0" err="1"/>
              <a:t>between</a:t>
            </a:r>
            <a:r>
              <a:rPr lang="fr-FR" sz="1050" dirty="0"/>
              <a:t> interaction </a:t>
            </a:r>
            <a:r>
              <a:rPr lang="fr-FR" sz="1050" dirty="0" err="1"/>
              <a:t>with</a:t>
            </a:r>
            <a:r>
              <a:rPr lang="fr-FR" sz="1050" dirty="0"/>
              <a:t> </a:t>
            </a:r>
            <a:r>
              <a:rPr lang="fr-FR" sz="1050" dirty="0" err="1"/>
              <a:t>others</a:t>
            </a:r>
            <a:r>
              <a:rPr lang="fr-FR" sz="1050" dirty="0"/>
              <a:t> and </a:t>
            </a:r>
            <a:r>
              <a:rPr lang="fr-FR" sz="1050" dirty="0" err="1"/>
              <a:t>individual</a:t>
            </a:r>
            <a:r>
              <a:rPr lang="fr-FR" sz="1050" dirty="0"/>
              <a:t> </a:t>
            </a:r>
            <a:r>
              <a:rPr lang="fr-FR" sz="1050" dirty="0" err="1"/>
              <a:t>tasks</a:t>
            </a:r>
            <a:r>
              <a:rPr lang="fr-FR" sz="1050" dirty="0"/>
              <a:t> / </a:t>
            </a:r>
            <a:r>
              <a:rPr lang="fr-FR" sz="1050" i="1" dirty="0"/>
              <a:t>En moyenne, mon temps est divisé équitablement entre les interactions avec les autres et les tâches individuelles</a:t>
            </a:r>
          </a:p>
          <a:p>
            <a:pPr marL="228600" indent="-228600">
              <a:lnSpc>
                <a:spcPct val="100000"/>
              </a:lnSpc>
              <a:spcBef>
                <a:spcPts val="0"/>
              </a:spcBef>
              <a:buFont typeface="+mj-lt"/>
              <a:buAutoNum type="alphaLcParenR"/>
            </a:pPr>
            <a:r>
              <a:rPr lang="fr-FR" sz="1050" dirty="0"/>
              <a:t>The </a:t>
            </a:r>
            <a:r>
              <a:rPr lang="fr-FR" sz="1050" dirty="0" err="1"/>
              <a:t>majority</a:t>
            </a:r>
            <a:r>
              <a:rPr lang="fr-FR" sz="1050" dirty="0"/>
              <a:t> of </a:t>
            </a:r>
            <a:r>
              <a:rPr lang="fr-FR" sz="1050" dirty="0" err="1"/>
              <a:t>my</a:t>
            </a:r>
            <a:r>
              <a:rPr lang="fr-FR" sz="1050" dirty="0"/>
              <a:t> time </a:t>
            </a:r>
            <a:r>
              <a:rPr lang="fr-FR" sz="1050" dirty="0" err="1"/>
              <a:t>is</a:t>
            </a:r>
            <a:r>
              <a:rPr lang="fr-FR" sz="1050" dirty="0"/>
              <a:t> </a:t>
            </a:r>
            <a:r>
              <a:rPr lang="fr-FR" sz="1050" dirty="0" err="1"/>
              <a:t>spent</a:t>
            </a:r>
            <a:r>
              <a:rPr lang="fr-FR" sz="1050" dirty="0"/>
              <a:t> </a:t>
            </a:r>
            <a:r>
              <a:rPr lang="fr-FR" sz="1050" dirty="0" err="1"/>
              <a:t>performing</a:t>
            </a:r>
            <a:r>
              <a:rPr lang="fr-FR" sz="1050" dirty="0"/>
              <a:t> </a:t>
            </a:r>
            <a:r>
              <a:rPr lang="fr-FR" sz="1050" dirty="0" err="1"/>
              <a:t>individual</a:t>
            </a:r>
            <a:r>
              <a:rPr lang="fr-FR" sz="1050" dirty="0"/>
              <a:t> </a:t>
            </a:r>
            <a:r>
              <a:rPr lang="fr-FR" sz="1050" dirty="0" err="1"/>
              <a:t>tasks</a:t>
            </a:r>
            <a:r>
              <a:rPr lang="fr-FR" sz="1050" dirty="0"/>
              <a:t> / </a:t>
            </a:r>
            <a:r>
              <a:rPr lang="fr-FR" sz="1050" i="1" dirty="0"/>
              <a:t>La majorité de mon temps est consacré à l’exécution de tâches individuelles</a:t>
            </a:r>
          </a:p>
        </p:txBody>
      </p:sp>
      <p:sp>
        <p:nvSpPr>
          <p:cNvPr id="8" name="Text Placeholder 3"/>
          <p:cNvSpPr txBox="1">
            <a:spLocks/>
          </p:cNvSpPr>
          <p:nvPr/>
        </p:nvSpPr>
        <p:spPr>
          <a:xfrm>
            <a:off x="508761" y="2965781"/>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 How </a:t>
            </a:r>
            <a:r>
              <a:rPr lang="fr-FR" sz="1050" b="1" dirty="0" err="1"/>
              <a:t>much</a:t>
            </a:r>
            <a:r>
              <a:rPr lang="fr-FR" sz="1050" b="1" dirty="0"/>
              <a:t> interaction </a:t>
            </a:r>
            <a:r>
              <a:rPr lang="fr-FR" sz="1050" b="1" dirty="0" err="1"/>
              <a:t>with</a:t>
            </a:r>
            <a:r>
              <a:rPr lang="fr-FR" sz="1050" b="1" dirty="0"/>
              <a:t> </a:t>
            </a:r>
            <a:r>
              <a:rPr lang="fr-FR" sz="1050" b="1" dirty="0" err="1"/>
              <a:t>colleagues</a:t>
            </a:r>
            <a:r>
              <a:rPr lang="fr-FR" sz="1050" b="1" dirty="0"/>
              <a:t> or clients </a:t>
            </a:r>
            <a:r>
              <a:rPr lang="fr-FR" sz="1050" b="1" dirty="0" err="1"/>
              <a:t>is</a:t>
            </a:r>
            <a:r>
              <a:rPr lang="fr-FR" sz="1050" b="1" dirty="0"/>
              <a:t> </a:t>
            </a:r>
            <a:r>
              <a:rPr lang="fr-FR" sz="1050" b="1" dirty="0" err="1"/>
              <a:t>typically</a:t>
            </a:r>
            <a:r>
              <a:rPr lang="fr-FR" sz="1050" b="1" dirty="0"/>
              <a:t> </a:t>
            </a:r>
            <a:r>
              <a:rPr lang="fr-FR" sz="1050" b="1" dirty="0" err="1"/>
              <a:t>required</a:t>
            </a:r>
            <a:r>
              <a:rPr lang="fr-FR" sz="1050" b="1" dirty="0"/>
              <a:t> for </a:t>
            </a:r>
            <a:r>
              <a:rPr lang="fr-FR" sz="1050" b="1" dirty="0" err="1"/>
              <a:t>your</a:t>
            </a:r>
            <a:r>
              <a:rPr lang="fr-FR" sz="1050" b="1" dirty="0"/>
              <a:t> </a:t>
            </a:r>
            <a:r>
              <a:rPr lang="fr-FR" sz="1050" b="1" dirty="0" err="1"/>
              <a:t>role</a:t>
            </a:r>
            <a:r>
              <a:rPr lang="fr-FR" sz="1050" b="1" dirty="0"/>
              <a:t>?</a:t>
            </a:r>
          </a:p>
          <a:p>
            <a:pPr marL="0" indent="0">
              <a:lnSpc>
                <a:spcPct val="100000"/>
              </a:lnSpc>
              <a:spcBef>
                <a:spcPts val="0"/>
              </a:spcBef>
              <a:buNone/>
            </a:pPr>
            <a:r>
              <a:rPr lang="fr-FR" sz="1050" b="1" i="1" dirty="0"/>
              <a:t>Quelle quantité d'interaction avec des collègues ou des clients est généralement requise pour votre poste?</a:t>
            </a:r>
          </a:p>
          <a:p>
            <a:pPr marL="0" indent="0">
              <a:lnSpc>
                <a:spcPct val="100000"/>
              </a:lnSpc>
              <a:spcBef>
                <a:spcPts val="0"/>
              </a:spcBef>
              <a:buNone/>
            </a:pPr>
            <a:r>
              <a:rPr lang="fr-CA" sz="1050" b="1" i="1" dirty="0"/>
              <a:t> </a:t>
            </a:r>
            <a:endParaRPr lang="fr-CA" sz="1050" i="1" dirty="0"/>
          </a:p>
        </p:txBody>
      </p:sp>
    </p:spTree>
    <p:extLst>
      <p:ext uri="{BB962C8B-B14F-4D97-AF65-F5344CB8AC3E}">
        <p14:creationId xmlns:p14="http://schemas.microsoft.com/office/powerpoint/2010/main" val="90791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Q2 </a:t>
            </a:r>
            <a:r>
              <a:rPr lang="fr-CA" sz="1050" b="1" dirty="0" err="1"/>
              <a:t>Thinking</a:t>
            </a:r>
            <a:r>
              <a:rPr lang="fr-CA" sz="1050" b="1" dirty="0"/>
              <a:t> about the </a:t>
            </a:r>
            <a:r>
              <a:rPr lang="fr-CA" sz="1050" b="1" dirty="0" err="1"/>
              <a:t>work</a:t>
            </a:r>
            <a:r>
              <a:rPr lang="fr-CA" sz="1050" b="1" dirty="0"/>
              <a:t> </a:t>
            </a:r>
            <a:r>
              <a:rPr lang="fr-CA" sz="1050" b="1" dirty="0" err="1"/>
              <a:t>that</a:t>
            </a:r>
            <a:r>
              <a:rPr lang="fr-CA" sz="1050" b="1" dirty="0"/>
              <a:t> </a:t>
            </a:r>
            <a:r>
              <a:rPr lang="fr-CA" sz="1050" b="1" dirty="0" err="1"/>
              <a:t>you</a:t>
            </a:r>
            <a:r>
              <a:rPr lang="fr-CA" sz="1050" b="1" dirty="0"/>
              <a:t> do, </a:t>
            </a:r>
            <a:r>
              <a:rPr lang="fr-CA" sz="1050" b="1" dirty="0" err="1"/>
              <a:t>which</a:t>
            </a:r>
            <a:r>
              <a:rPr lang="fr-CA" sz="1050" b="1" dirty="0"/>
              <a:t> of the </a:t>
            </a:r>
            <a:r>
              <a:rPr lang="fr-CA" sz="1050" b="1" dirty="0" err="1"/>
              <a:t>following</a:t>
            </a:r>
            <a:r>
              <a:rPr lang="fr-CA" sz="1050" b="1" dirty="0"/>
              <a:t> </a:t>
            </a:r>
            <a:r>
              <a:rPr lang="fr-CA" sz="1050" b="1" dirty="0" err="1"/>
              <a:t>tasks</a:t>
            </a:r>
            <a:r>
              <a:rPr lang="fr-CA" sz="1050" b="1" dirty="0"/>
              <a:t> do </a:t>
            </a:r>
            <a:r>
              <a:rPr lang="fr-CA" sz="1050" b="1" dirty="0" err="1"/>
              <a:t>you</a:t>
            </a:r>
            <a:r>
              <a:rPr lang="fr-CA" sz="1050" b="1" dirty="0"/>
              <a:t> </a:t>
            </a:r>
            <a:r>
              <a:rPr lang="fr-CA" sz="1050" b="1" dirty="0" err="1"/>
              <a:t>perform</a:t>
            </a:r>
            <a:r>
              <a:rPr lang="fr-CA" sz="1050" b="1" dirty="0"/>
              <a:t> in an </a:t>
            </a:r>
            <a:r>
              <a:rPr lang="fr-CA" sz="1050" b="1" dirty="0" err="1"/>
              <a:t>average</a:t>
            </a:r>
            <a:r>
              <a:rPr lang="fr-CA" sz="1050" b="1" dirty="0"/>
              <a:t> </a:t>
            </a:r>
            <a:r>
              <a:rPr lang="fr-CA" sz="1050" b="1" dirty="0" err="1"/>
              <a:t>week</a:t>
            </a:r>
            <a:r>
              <a:rPr lang="fr-CA" sz="1050" b="1" dirty="0"/>
              <a:t>? (select all </a:t>
            </a:r>
            <a:r>
              <a:rPr lang="fr-CA" sz="1050" b="1" dirty="0" err="1"/>
              <a:t>that</a:t>
            </a:r>
            <a:r>
              <a:rPr lang="fr-CA" sz="1050" b="1" dirty="0"/>
              <a:t> </a:t>
            </a:r>
            <a:r>
              <a:rPr lang="fr-CA" sz="1050" b="1" dirty="0" err="1"/>
              <a:t>apply</a:t>
            </a:r>
            <a:r>
              <a:rPr lang="fr-CA" sz="1050" b="1" dirty="0"/>
              <a:t>)</a:t>
            </a:r>
          </a:p>
          <a:p>
            <a:pPr marL="0" indent="0">
              <a:lnSpc>
                <a:spcPct val="100000"/>
              </a:lnSpc>
              <a:spcBef>
                <a:spcPts val="0"/>
              </a:spcBef>
              <a:buNone/>
            </a:pPr>
            <a:r>
              <a:rPr lang="fr-CA" sz="1050" b="1" i="1" dirty="0"/>
              <a:t>Dans le cadre de votre travail, lesquelles des activités suivantes faites-vous au cours d'une semaine typique? (Veuillez sélectionner toutes celles qui s'appliquent)</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8" name="Text Placeholder 3"/>
          <p:cNvSpPr txBox="1">
            <a:spLocks/>
          </p:cNvSpPr>
          <p:nvPr/>
        </p:nvSpPr>
        <p:spPr>
          <a:xfrm>
            <a:off x="508761" y="1900981"/>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err="1"/>
              <a:t>Concentrating</a:t>
            </a:r>
            <a:r>
              <a:rPr lang="fr-CA" sz="1050" dirty="0"/>
              <a:t> (</a:t>
            </a:r>
            <a:r>
              <a:rPr lang="fr-CA" sz="1050" dirty="0" err="1"/>
              <a:t>writing</a:t>
            </a:r>
            <a:r>
              <a:rPr lang="fr-CA" sz="1050" dirty="0"/>
              <a:t>, </a:t>
            </a:r>
            <a:r>
              <a:rPr lang="fr-CA" sz="1050" dirty="0" err="1"/>
              <a:t>analysis</a:t>
            </a:r>
            <a:r>
              <a:rPr lang="fr-CA" sz="1050" dirty="0"/>
              <a:t>, </a:t>
            </a:r>
            <a:r>
              <a:rPr lang="fr-CA" sz="1050" dirty="0" err="1"/>
              <a:t>reading</a:t>
            </a:r>
            <a:r>
              <a:rPr lang="fr-CA" sz="1050" dirty="0"/>
              <a:t>, </a:t>
            </a:r>
            <a:r>
              <a:rPr lang="fr-CA" sz="1050" dirty="0" err="1"/>
              <a:t>research</a:t>
            </a:r>
            <a:r>
              <a:rPr lang="fr-CA" sz="1050" dirty="0"/>
              <a:t>, etc.) / </a:t>
            </a:r>
            <a:r>
              <a:rPr lang="fr-CA" sz="1050" i="1" dirty="0"/>
              <a:t>Concentration (écriture, analyse, lecture, recherche, etc.)</a:t>
            </a:r>
          </a:p>
          <a:p>
            <a:pPr marL="228600" indent="-228600">
              <a:lnSpc>
                <a:spcPct val="100000"/>
              </a:lnSpc>
              <a:spcBef>
                <a:spcPts val="0"/>
              </a:spcBef>
              <a:buFont typeface="+mj-lt"/>
              <a:buAutoNum type="alphaLcParenR"/>
            </a:pPr>
            <a:r>
              <a:rPr lang="fr-CA" sz="1050" dirty="0"/>
              <a:t>Customer Service (face-to-face interaction </a:t>
            </a:r>
            <a:r>
              <a:rPr lang="fr-CA" sz="1050" dirty="0" err="1"/>
              <a:t>with</a:t>
            </a:r>
            <a:r>
              <a:rPr lang="fr-CA" sz="1050" dirty="0"/>
              <a:t> the public, or client </a:t>
            </a:r>
            <a:r>
              <a:rPr lang="fr-CA" sz="1050" dirty="0" err="1"/>
              <a:t>outside</a:t>
            </a:r>
            <a:r>
              <a:rPr lang="fr-CA" sz="1050" dirty="0"/>
              <a:t> </a:t>
            </a:r>
            <a:r>
              <a:rPr lang="fr-CA" sz="1050" dirty="0" err="1"/>
              <a:t>my</a:t>
            </a:r>
            <a:r>
              <a:rPr lang="fr-CA" sz="1050" dirty="0"/>
              <a:t> </a:t>
            </a:r>
            <a:r>
              <a:rPr lang="fr-CA" sz="1050" dirty="0" err="1"/>
              <a:t>organization</a:t>
            </a:r>
            <a:r>
              <a:rPr lang="fr-CA" sz="1050" dirty="0"/>
              <a:t>) / </a:t>
            </a:r>
            <a:r>
              <a:rPr lang="fr-CA" sz="1050" i="1" dirty="0"/>
              <a:t>Service à la clientèle (interaction en personne avec le public ou des clients à l'extérieur de mon organisation)</a:t>
            </a:r>
          </a:p>
          <a:p>
            <a:pPr marL="228600" indent="-228600">
              <a:lnSpc>
                <a:spcPct val="100000"/>
              </a:lnSpc>
              <a:spcBef>
                <a:spcPts val="0"/>
              </a:spcBef>
              <a:buFont typeface="+mj-lt"/>
              <a:buAutoNum type="alphaLcParenR"/>
            </a:pPr>
            <a:r>
              <a:rPr lang="fr-CA" sz="1050" dirty="0"/>
              <a:t>Routine </a:t>
            </a:r>
            <a:r>
              <a:rPr lang="fr-CA" sz="1050" dirty="0" err="1"/>
              <a:t>tasks</a:t>
            </a:r>
            <a:r>
              <a:rPr lang="fr-CA" sz="1050" dirty="0"/>
              <a:t> (email, </a:t>
            </a:r>
            <a:r>
              <a:rPr lang="fr-CA" sz="1050" dirty="0" err="1"/>
              <a:t>filing</a:t>
            </a:r>
            <a:r>
              <a:rPr lang="fr-CA" sz="1050" dirty="0"/>
              <a:t>, scanning/</a:t>
            </a:r>
            <a:r>
              <a:rPr lang="fr-CA" sz="1050" dirty="0" err="1"/>
              <a:t>copying</a:t>
            </a:r>
            <a:r>
              <a:rPr lang="fr-CA" sz="1050" dirty="0"/>
              <a:t>, administrative </a:t>
            </a:r>
            <a:r>
              <a:rPr lang="fr-CA" sz="1050" dirty="0" err="1"/>
              <a:t>tasks</a:t>
            </a:r>
            <a:r>
              <a:rPr lang="fr-CA" sz="1050" dirty="0"/>
              <a:t>, etc.) / </a:t>
            </a:r>
            <a:r>
              <a:rPr lang="fr-CA" sz="1050" i="1" dirty="0"/>
              <a:t>Tâches quotidiennes (correspondance par courriels, archivage, numérisation/photocopies, tâches administratives, etc.)</a:t>
            </a:r>
          </a:p>
          <a:p>
            <a:pPr marL="228600" indent="-228600">
              <a:lnSpc>
                <a:spcPct val="100000"/>
              </a:lnSpc>
              <a:spcBef>
                <a:spcPts val="0"/>
              </a:spcBef>
              <a:buFont typeface="+mj-lt"/>
              <a:buAutoNum type="alphaLcParenR"/>
            </a:pPr>
            <a:r>
              <a:rPr lang="fr-CA" sz="1050" dirty="0" err="1"/>
              <a:t>Collaborating</a:t>
            </a:r>
            <a:r>
              <a:rPr lang="fr-CA" sz="1050" dirty="0"/>
              <a:t> (</a:t>
            </a:r>
            <a:r>
              <a:rPr lang="fr-CA" sz="1050" dirty="0" err="1"/>
              <a:t>two</a:t>
            </a:r>
            <a:r>
              <a:rPr lang="fr-CA" sz="1050" dirty="0"/>
              <a:t> or more people </a:t>
            </a:r>
            <a:r>
              <a:rPr lang="fr-CA" sz="1050" dirty="0" err="1"/>
              <a:t>working</a:t>
            </a:r>
            <a:r>
              <a:rPr lang="fr-CA" sz="1050" dirty="0"/>
              <a:t> </a:t>
            </a:r>
            <a:r>
              <a:rPr lang="fr-CA" sz="1050" dirty="0" err="1"/>
              <a:t>together</a:t>
            </a:r>
            <a:r>
              <a:rPr lang="fr-CA" sz="1050" dirty="0"/>
              <a:t> or sharing information) / </a:t>
            </a:r>
            <a:r>
              <a:rPr lang="fr-CA" sz="1050" i="1" dirty="0"/>
              <a:t>Collaborer (deux personnes ou plus travaillant ensemble ou partageant de l'information)</a:t>
            </a:r>
          </a:p>
          <a:p>
            <a:pPr marL="228600" indent="-228600">
              <a:lnSpc>
                <a:spcPct val="100000"/>
              </a:lnSpc>
              <a:spcBef>
                <a:spcPts val="0"/>
              </a:spcBef>
              <a:buFont typeface="+mj-lt"/>
              <a:buAutoNum type="alphaLcParenR"/>
            </a:pPr>
            <a:r>
              <a:rPr lang="fr-CA" sz="1050" dirty="0"/>
              <a:t>Calling or </a:t>
            </a:r>
            <a:r>
              <a:rPr lang="fr-CA" sz="1050" dirty="0" err="1"/>
              <a:t>communicating</a:t>
            </a:r>
            <a:r>
              <a:rPr lang="fr-CA" sz="1050" dirty="0"/>
              <a:t> (</a:t>
            </a:r>
            <a:r>
              <a:rPr lang="fr-CA" sz="1050" dirty="0" err="1"/>
              <a:t>having</a:t>
            </a:r>
            <a:r>
              <a:rPr lang="fr-CA" sz="1050" dirty="0"/>
              <a:t> a </a:t>
            </a:r>
            <a:r>
              <a:rPr lang="fr-CA" sz="1050" dirty="0" err="1"/>
              <a:t>telephone</a:t>
            </a:r>
            <a:r>
              <a:rPr lang="fr-CA" sz="1050" dirty="0"/>
              <a:t> conversation or </a:t>
            </a:r>
            <a:r>
              <a:rPr lang="fr-CA" sz="1050" dirty="0" err="1"/>
              <a:t>video</a:t>
            </a:r>
            <a:r>
              <a:rPr lang="fr-CA" sz="1050" dirty="0"/>
              <a:t> </a:t>
            </a:r>
            <a:r>
              <a:rPr lang="fr-CA" sz="1050" dirty="0" err="1"/>
              <a:t>conference</a:t>
            </a:r>
            <a:r>
              <a:rPr lang="fr-CA" sz="1050" dirty="0"/>
              <a:t>) / </a:t>
            </a:r>
            <a:r>
              <a:rPr lang="fr-CA" sz="1050" i="1" dirty="0"/>
              <a:t>Appeler ou communiquer (avoir une conversation téléphonique ou une vidéoconférence)</a:t>
            </a:r>
          </a:p>
          <a:p>
            <a:pPr marL="228600" indent="-228600">
              <a:lnSpc>
                <a:spcPct val="100000"/>
              </a:lnSpc>
              <a:spcBef>
                <a:spcPts val="0"/>
              </a:spcBef>
              <a:buFont typeface="+mj-lt"/>
              <a:buAutoNum type="alphaLcParenR"/>
            </a:pPr>
            <a:r>
              <a:rPr lang="fr-CA" sz="1050" dirty="0" err="1"/>
              <a:t>Fieldwork</a:t>
            </a:r>
            <a:r>
              <a:rPr lang="fr-CA" sz="1050" dirty="0"/>
              <a:t> (inspection, investigations &amp; </a:t>
            </a:r>
            <a:r>
              <a:rPr lang="fr-CA" sz="1050" dirty="0" err="1"/>
              <a:t>other</a:t>
            </a:r>
            <a:r>
              <a:rPr lang="fr-CA" sz="1050" dirty="0"/>
              <a:t> </a:t>
            </a:r>
            <a:r>
              <a:rPr lang="fr-CA" sz="1050" dirty="0" err="1"/>
              <a:t>activities</a:t>
            </a:r>
            <a:r>
              <a:rPr lang="fr-CA" sz="1050" dirty="0"/>
              <a:t> </a:t>
            </a:r>
            <a:r>
              <a:rPr lang="fr-CA" sz="1050" dirty="0" err="1"/>
              <a:t>outside</a:t>
            </a:r>
            <a:r>
              <a:rPr lang="fr-CA" sz="1050" dirty="0"/>
              <a:t> of the </a:t>
            </a:r>
            <a:r>
              <a:rPr lang="fr-CA" sz="1050" dirty="0" err="1"/>
              <a:t>workplace</a:t>
            </a:r>
            <a:r>
              <a:rPr lang="fr-CA" sz="1050" dirty="0"/>
              <a:t>) / </a:t>
            </a:r>
            <a:r>
              <a:rPr lang="fr-CA" sz="1050" i="1" dirty="0"/>
              <a:t>Travail sur le terrain (inspections, enquêtes et autres activités à l’extérieur du bureau)</a:t>
            </a:r>
          </a:p>
          <a:p>
            <a:pPr marL="228600" indent="-228600">
              <a:lnSpc>
                <a:spcPct val="100000"/>
              </a:lnSpc>
              <a:spcBef>
                <a:spcPts val="0"/>
              </a:spcBef>
              <a:buFont typeface="+mj-lt"/>
              <a:buAutoNum type="alphaLcParenR"/>
            </a:pPr>
            <a:r>
              <a:rPr lang="fr-CA" sz="1050" dirty="0" err="1"/>
              <a:t>Formal</a:t>
            </a:r>
            <a:r>
              <a:rPr lang="fr-CA" sz="1050" dirty="0"/>
              <a:t> meetings (</a:t>
            </a:r>
            <a:r>
              <a:rPr lang="fr-CA" sz="1050" dirty="0" err="1"/>
              <a:t>presenting</a:t>
            </a:r>
            <a:r>
              <a:rPr lang="fr-CA" sz="1050" dirty="0"/>
              <a:t>, </a:t>
            </a:r>
            <a:r>
              <a:rPr lang="fr-CA" sz="1050" dirty="0" err="1"/>
              <a:t>formal</a:t>
            </a:r>
            <a:r>
              <a:rPr lang="fr-CA" sz="1050" dirty="0"/>
              <a:t> training) / </a:t>
            </a:r>
            <a:r>
              <a:rPr lang="fr-CA" sz="1050" i="1" dirty="0"/>
              <a:t>Réunions formelles (présentation ou formation en groupe)</a:t>
            </a:r>
          </a:p>
          <a:p>
            <a:pPr marL="228600" indent="-228600">
              <a:lnSpc>
                <a:spcPct val="100000"/>
              </a:lnSpc>
              <a:spcBef>
                <a:spcPts val="0"/>
              </a:spcBef>
              <a:buFont typeface="+mj-lt"/>
              <a:buAutoNum type="alphaLcParenR"/>
            </a:pPr>
            <a:r>
              <a:rPr lang="fr-CA" sz="1050" dirty="0" err="1"/>
              <a:t>Recharging</a:t>
            </a:r>
            <a:r>
              <a:rPr lang="fr-CA" sz="1050" dirty="0"/>
              <a:t> (</a:t>
            </a:r>
            <a:r>
              <a:rPr lang="fr-CA" sz="1050" dirty="0" err="1"/>
              <a:t>taking</a:t>
            </a:r>
            <a:r>
              <a:rPr lang="fr-CA" sz="1050" dirty="0"/>
              <a:t> a break, </a:t>
            </a:r>
            <a:r>
              <a:rPr lang="fr-CA" sz="1050" dirty="0" err="1"/>
              <a:t>socializing</a:t>
            </a:r>
            <a:r>
              <a:rPr lang="fr-CA" sz="1050" dirty="0"/>
              <a:t> and </a:t>
            </a:r>
            <a:r>
              <a:rPr lang="fr-CA" sz="1050" dirty="0" err="1"/>
              <a:t>recharging</a:t>
            </a:r>
            <a:r>
              <a:rPr lang="fr-CA" sz="1050" dirty="0"/>
              <a:t> </a:t>
            </a:r>
            <a:r>
              <a:rPr lang="fr-CA" sz="1050" dirty="0" err="1"/>
              <a:t>during</a:t>
            </a:r>
            <a:r>
              <a:rPr lang="fr-CA" sz="1050" dirty="0"/>
              <a:t> the </a:t>
            </a:r>
            <a:r>
              <a:rPr lang="fr-CA" sz="1050" dirty="0" err="1"/>
              <a:t>workday</a:t>
            </a:r>
            <a:r>
              <a:rPr lang="fr-CA" sz="1050" dirty="0"/>
              <a:t>) / </a:t>
            </a:r>
            <a:r>
              <a:rPr lang="fr-CA" sz="1050" i="1" dirty="0"/>
              <a:t>Détente (prendre une pause, socialiser et se reposer pendant la journée de travail)</a:t>
            </a:r>
          </a:p>
          <a:p>
            <a:pPr marL="228600" indent="-228600">
              <a:lnSpc>
                <a:spcPct val="100000"/>
              </a:lnSpc>
              <a:spcBef>
                <a:spcPts val="0"/>
              </a:spcBef>
              <a:buFont typeface="+mj-lt"/>
              <a:buAutoNum type="alphaLcParenR"/>
            </a:pPr>
            <a:r>
              <a:rPr lang="fr-CA" sz="1050" dirty="0"/>
              <a:t>Training and/or </a:t>
            </a:r>
            <a:r>
              <a:rPr lang="fr-CA" sz="1050" dirty="0" err="1"/>
              <a:t>Mentorship</a:t>
            </a:r>
            <a:r>
              <a:rPr lang="fr-CA" sz="1050" dirty="0"/>
              <a:t> / </a:t>
            </a:r>
            <a:r>
              <a:rPr lang="fr-CA" sz="1050" i="1" dirty="0"/>
              <a:t>Formation et/ou mentorat</a:t>
            </a:r>
          </a:p>
          <a:p>
            <a:pPr marL="685789" lvl="1" indent="-228600">
              <a:lnSpc>
                <a:spcPct val="100000"/>
              </a:lnSpc>
              <a:spcBef>
                <a:spcPts val="0"/>
              </a:spcBef>
              <a:buFont typeface="+mj-lt"/>
              <a:buAutoNum type="alphaLcParenR"/>
            </a:pPr>
            <a:endParaRPr lang="fr-CA" sz="1000" i="1" dirty="0"/>
          </a:p>
        </p:txBody>
      </p:sp>
    </p:spTree>
    <p:extLst>
      <p:ext uri="{BB962C8B-B14F-4D97-AF65-F5344CB8AC3E}">
        <p14:creationId xmlns:p14="http://schemas.microsoft.com/office/powerpoint/2010/main" val="407787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Q3 If </a:t>
            </a:r>
            <a:r>
              <a:rPr lang="fr-CA" sz="1050" b="1" dirty="0" err="1"/>
              <a:t>it</a:t>
            </a:r>
            <a:r>
              <a:rPr lang="fr-CA" sz="1050" b="1" dirty="0"/>
              <a:t> </a:t>
            </a:r>
            <a:r>
              <a:rPr lang="fr-CA" sz="1050" b="1" dirty="0" err="1"/>
              <a:t>is</a:t>
            </a:r>
            <a:r>
              <a:rPr lang="fr-CA" sz="1050" b="1" dirty="0"/>
              <a:t>, or </a:t>
            </a:r>
            <a:r>
              <a:rPr lang="fr-CA" sz="1050" b="1" dirty="0" err="1"/>
              <a:t>will</a:t>
            </a:r>
            <a:r>
              <a:rPr lang="fr-CA" sz="1050" b="1" dirty="0"/>
              <a:t> </a:t>
            </a:r>
            <a:r>
              <a:rPr lang="fr-CA" sz="1050" b="1" dirty="0" err="1"/>
              <a:t>be</a:t>
            </a:r>
            <a:r>
              <a:rPr lang="fr-CA" sz="1050" b="1" dirty="0"/>
              <a:t> possible to </a:t>
            </a:r>
            <a:r>
              <a:rPr lang="fr-CA" sz="1050" b="1" dirty="0" err="1"/>
              <a:t>work</a:t>
            </a:r>
            <a:r>
              <a:rPr lang="fr-CA" sz="1050" b="1" dirty="0"/>
              <a:t> </a:t>
            </a:r>
            <a:r>
              <a:rPr lang="fr-CA" sz="1050" b="1" dirty="0" err="1"/>
              <a:t>from</a:t>
            </a:r>
            <a:r>
              <a:rPr lang="fr-CA" sz="1050" b="1" dirty="0"/>
              <a:t> </a:t>
            </a:r>
            <a:r>
              <a:rPr lang="fr-CA" sz="1050" b="1" dirty="0" err="1"/>
              <a:t>any</a:t>
            </a:r>
            <a:r>
              <a:rPr lang="fr-CA" sz="1050" b="1" dirty="0"/>
              <a:t> location (home, coworking, café, etc.), </a:t>
            </a:r>
            <a:r>
              <a:rPr lang="fr-CA" sz="1050" b="1" dirty="0" err="1"/>
              <a:t>which</a:t>
            </a:r>
            <a:r>
              <a:rPr lang="fr-CA" sz="1050" b="1" dirty="0"/>
              <a:t> of the </a:t>
            </a:r>
            <a:r>
              <a:rPr lang="fr-CA" sz="1050" b="1" dirty="0" err="1"/>
              <a:t>following</a:t>
            </a:r>
            <a:r>
              <a:rPr lang="fr-CA" sz="1050" b="1" dirty="0"/>
              <a:t> </a:t>
            </a:r>
            <a:r>
              <a:rPr lang="fr-CA" sz="1050" b="1" dirty="0" err="1"/>
              <a:t>activities</a:t>
            </a:r>
            <a:r>
              <a:rPr lang="fr-CA" sz="1050" b="1" dirty="0"/>
              <a:t> do </a:t>
            </a:r>
            <a:r>
              <a:rPr lang="fr-CA" sz="1050" b="1" dirty="0" err="1"/>
              <a:t>you</a:t>
            </a:r>
            <a:r>
              <a:rPr lang="fr-CA" sz="1050" b="1" dirty="0"/>
              <a:t> </a:t>
            </a:r>
            <a:r>
              <a:rPr lang="fr-CA" sz="1050" b="1" dirty="0" err="1"/>
              <a:t>anticipate</a:t>
            </a:r>
            <a:r>
              <a:rPr lang="fr-CA" sz="1050" b="1" dirty="0"/>
              <a:t> </a:t>
            </a:r>
            <a:r>
              <a:rPr lang="fr-CA" sz="1050" b="1" dirty="0" err="1"/>
              <a:t>will</a:t>
            </a:r>
            <a:r>
              <a:rPr lang="fr-CA" sz="1050" b="1" dirty="0"/>
              <a:t> </a:t>
            </a:r>
            <a:r>
              <a:rPr lang="fr-CA" sz="1050" b="1" dirty="0" err="1"/>
              <a:t>be</a:t>
            </a:r>
            <a:r>
              <a:rPr lang="fr-CA" sz="1050" b="1" dirty="0"/>
              <a:t> </a:t>
            </a:r>
            <a:r>
              <a:rPr lang="fr-CA" sz="1050" b="1" dirty="0" err="1"/>
              <a:t>performed</a:t>
            </a:r>
            <a:r>
              <a:rPr lang="fr-CA" sz="1050" b="1" dirty="0"/>
              <a:t> </a:t>
            </a:r>
            <a:r>
              <a:rPr lang="fr-CA" sz="1050" b="1" dirty="0" err="1"/>
              <a:t>mainly</a:t>
            </a:r>
            <a:r>
              <a:rPr lang="fr-CA" sz="1050" b="1" dirty="0"/>
              <a:t> </a:t>
            </a:r>
            <a:r>
              <a:rPr lang="fr-CA" sz="1050" b="1" dirty="0" err="1"/>
              <a:t>from</a:t>
            </a:r>
            <a:r>
              <a:rPr lang="fr-CA" sz="1050" b="1" dirty="0"/>
              <a:t> the office versus </a:t>
            </a:r>
            <a:r>
              <a:rPr lang="fr-CA" sz="1050" b="1" dirty="0" err="1"/>
              <a:t>mainly</a:t>
            </a:r>
            <a:r>
              <a:rPr lang="fr-CA" sz="1050" b="1" dirty="0"/>
              <a:t> </a:t>
            </a:r>
            <a:r>
              <a:rPr lang="fr-CA" sz="1050" b="1" dirty="0" err="1"/>
              <a:t>outside</a:t>
            </a:r>
            <a:r>
              <a:rPr lang="fr-CA" sz="1050" b="1" dirty="0"/>
              <a:t> of the office (home, coworking site, etc.) or </a:t>
            </a:r>
            <a:r>
              <a:rPr lang="fr-CA" sz="1050" b="1" dirty="0" err="1"/>
              <a:t>somewhat</a:t>
            </a:r>
            <a:r>
              <a:rPr lang="fr-CA" sz="1050" b="1" dirty="0"/>
              <a:t> </a:t>
            </a:r>
            <a:r>
              <a:rPr lang="fr-CA" sz="1050" b="1" dirty="0" err="1"/>
              <a:t>equally</a:t>
            </a:r>
            <a:r>
              <a:rPr lang="fr-CA" sz="1050" b="1" dirty="0"/>
              <a:t> at </a:t>
            </a:r>
            <a:r>
              <a:rPr lang="fr-CA" sz="1050" b="1" dirty="0" err="1"/>
              <a:t>both</a:t>
            </a:r>
            <a:r>
              <a:rPr lang="fr-CA" sz="1050" b="1" dirty="0"/>
              <a:t>?</a:t>
            </a:r>
          </a:p>
          <a:p>
            <a:pPr marL="0" indent="0">
              <a:lnSpc>
                <a:spcPct val="100000"/>
              </a:lnSpc>
              <a:spcBef>
                <a:spcPts val="0"/>
              </a:spcBef>
              <a:buNone/>
            </a:pPr>
            <a:r>
              <a:rPr lang="fr-CA" sz="1050" b="1" i="1" dirty="0"/>
              <a:t>S'il est ou sera possible de travailler à partir de n'importe quel endroit (domicile, coworking, café, etc.), laquelle des activités suivantes prévoyez-vous effectuée principalement à partir du bureau, principalement à l'extérieur du bureau (domicile, site de cotravail, etc.) ou à peu près également dans les deux ? </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Text Placeholder 3"/>
          <p:cNvSpPr txBox="1">
            <a:spLocks/>
          </p:cNvSpPr>
          <p:nvPr/>
        </p:nvSpPr>
        <p:spPr>
          <a:xfrm>
            <a:off x="6909239" y="1900981"/>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dirty="0"/>
          </a:p>
          <a:p>
            <a:pPr marL="0" indent="0">
              <a:lnSpc>
                <a:spcPct val="100000"/>
              </a:lnSpc>
              <a:spcBef>
                <a:spcPts val="0"/>
              </a:spcBef>
              <a:buNone/>
            </a:pPr>
            <a:r>
              <a:rPr lang="fr-CA" sz="1050" dirty="0" err="1"/>
              <a:t>Recharging</a:t>
            </a:r>
            <a:r>
              <a:rPr lang="fr-CA" sz="1050" dirty="0"/>
              <a:t> / </a:t>
            </a:r>
            <a:r>
              <a:rPr lang="fr-CA" sz="1050" i="1" dirty="0"/>
              <a:t>Détente</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 </a:t>
            </a:r>
          </a:p>
          <a:p>
            <a:pPr marL="0" indent="0">
              <a:lnSpc>
                <a:spcPct val="100000"/>
              </a:lnSpc>
              <a:spcBef>
                <a:spcPts val="0"/>
              </a:spcBef>
              <a:buNone/>
            </a:pPr>
            <a:r>
              <a:rPr lang="fr-CA" sz="1050" dirty="0"/>
              <a:t>Training and/or </a:t>
            </a:r>
            <a:r>
              <a:rPr lang="fr-CA" sz="1050" dirty="0" err="1"/>
              <a:t>Mentorship</a:t>
            </a:r>
            <a:r>
              <a:rPr lang="fr-CA" sz="1050" dirty="0"/>
              <a:t> / </a:t>
            </a:r>
            <a:r>
              <a:rPr lang="fr-CA" sz="1050" i="1" dirty="0"/>
              <a:t>Formation et/ou mentorat</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endParaRPr lang="fr-CA" sz="1050" i="1" dirty="0"/>
          </a:p>
        </p:txBody>
      </p:sp>
      <p:sp>
        <p:nvSpPr>
          <p:cNvPr id="8" name="Text Placeholder 3"/>
          <p:cNvSpPr txBox="1">
            <a:spLocks/>
          </p:cNvSpPr>
          <p:nvPr/>
        </p:nvSpPr>
        <p:spPr>
          <a:xfrm>
            <a:off x="508761" y="1900981"/>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b="1" dirty="0"/>
          </a:p>
          <a:p>
            <a:pPr marL="0" indent="0">
              <a:lnSpc>
                <a:spcPct val="100000"/>
              </a:lnSpc>
              <a:spcBef>
                <a:spcPts val="0"/>
              </a:spcBef>
              <a:buNone/>
            </a:pPr>
            <a:endParaRPr lang="fr-CA" sz="1050" dirty="0"/>
          </a:p>
          <a:p>
            <a:pPr marL="0" indent="0">
              <a:lnSpc>
                <a:spcPct val="100000"/>
              </a:lnSpc>
              <a:spcBef>
                <a:spcPts val="0"/>
              </a:spcBef>
              <a:buNone/>
            </a:pPr>
            <a:r>
              <a:rPr lang="fr-CA" sz="1050" dirty="0" err="1"/>
              <a:t>Concentrating</a:t>
            </a:r>
            <a:r>
              <a:rPr lang="fr-CA" sz="1050" dirty="0"/>
              <a:t> / </a:t>
            </a:r>
            <a:r>
              <a:rPr lang="fr-CA" sz="1050" i="1" dirty="0"/>
              <a:t>Concentration </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a:t>Customer Service / </a:t>
            </a:r>
            <a:r>
              <a:rPr lang="fr-CA" sz="1050" i="1" dirty="0"/>
              <a:t>Service à la clientèle </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a:t>Routine </a:t>
            </a:r>
            <a:r>
              <a:rPr lang="fr-CA" sz="1050" dirty="0" err="1"/>
              <a:t>tasks</a:t>
            </a:r>
            <a:r>
              <a:rPr lang="fr-CA" sz="1050" dirty="0"/>
              <a:t> / </a:t>
            </a:r>
            <a:r>
              <a:rPr lang="fr-CA" sz="1050" i="1" dirty="0"/>
              <a:t>Tâches quotidiennes</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err="1"/>
              <a:t>Collaborating</a:t>
            </a:r>
            <a:r>
              <a:rPr lang="fr-CA" sz="1050" dirty="0"/>
              <a:t> / </a:t>
            </a:r>
            <a:r>
              <a:rPr lang="fr-CA" sz="1050" i="1" dirty="0"/>
              <a:t>Collaborer</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a:t>Calling or </a:t>
            </a:r>
            <a:r>
              <a:rPr lang="fr-CA" sz="1050" dirty="0" err="1"/>
              <a:t>communicating</a:t>
            </a:r>
            <a:r>
              <a:rPr lang="fr-CA" sz="1050" dirty="0"/>
              <a:t> / </a:t>
            </a:r>
            <a:r>
              <a:rPr lang="fr-CA" sz="1050" i="1" dirty="0"/>
              <a:t>Appeler ou communiquer</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endParaRPr lang="fr-CA" sz="1050" i="1" dirty="0"/>
          </a:p>
          <a:p>
            <a:pPr marL="0" indent="0">
              <a:lnSpc>
                <a:spcPct val="100000"/>
              </a:lnSpc>
              <a:spcBef>
                <a:spcPts val="0"/>
              </a:spcBef>
              <a:buNone/>
            </a:pPr>
            <a:r>
              <a:rPr lang="fr-CA" sz="1050" dirty="0" err="1"/>
              <a:t>Fieldwork</a:t>
            </a:r>
            <a:r>
              <a:rPr lang="fr-CA" sz="1050" dirty="0"/>
              <a:t> / </a:t>
            </a:r>
            <a:r>
              <a:rPr lang="fr-CA" sz="1050" i="1" dirty="0"/>
              <a:t>Travail sur le terrain </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err="1"/>
              <a:t>Formal</a:t>
            </a:r>
            <a:r>
              <a:rPr lang="fr-CA" sz="1050" dirty="0"/>
              <a:t> meetings / </a:t>
            </a:r>
            <a:r>
              <a:rPr lang="fr-CA" sz="1050" i="1" dirty="0"/>
              <a:t>Réunions formelles </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685789" lvl="1" indent="-228600">
              <a:lnSpc>
                <a:spcPct val="100000"/>
              </a:lnSpc>
              <a:spcBef>
                <a:spcPts val="0"/>
              </a:spcBef>
              <a:buFont typeface="+mj-lt"/>
              <a:buAutoNum type="alphaLcParenR"/>
            </a:pPr>
            <a:endParaRPr lang="fr-CA" sz="1000" i="1" dirty="0"/>
          </a:p>
        </p:txBody>
      </p:sp>
    </p:spTree>
    <p:extLst>
      <p:ext uri="{BB962C8B-B14F-4D97-AF65-F5344CB8AC3E}">
        <p14:creationId xmlns:p14="http://schemas.microsoft.com/office/powerpoint/2010/main" val="238514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Q4 Indicate how much of a typical week is spent performing the following activities? </a:t>
            </a:r>
          </a:p>
          <a:p>
            <a:pPr marL="0" indent="0">
              <a:lnSpc>
                <a:spcPct val="100000"/>
              </a:lnSpc>
              <a:spcBef>
                <a:spcPts val="0"/>
              </a:spcBef>
              <a:buNone/>
            </a:pPr>
            <a:r>
              <a:rPr lang="fr-CA" sz="1050" b="1" i="1" dirty="0"/>
              <a:t>Dans une semaine typique, combien de temps est consacré aux activités suivantes? </a:t>
            </a: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Text Placeholder 3"/>
          <p:cNvSpPr txBox="1">
            <a:spLocks/>
          </p:cNvSpPr>
          <p:nvPr/>
        </p:nvSpPr>
        <p:spPr>
          <a:xfrm>
            <a:off x="6909239" y="1900981"/>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dirty="0" err="1"/>
              <a:t>Calling</a:t>
            </a:r>
            <a:r>
              <a:rPr lang="fr-CA" sz="1050" dirty="0"/>
              <a:t> or </a:t>
            </a:r>
            <a:r>
              <a:rPr lang="fr-CA" sz="1050" dirty="0" err="1"/>
              <a:t>communicating</a:t>
            </a:r>
            <a:r>
              <a:rPr lang="fr-CA" sz="1050" dirty="0"/>
              <a:t> / </a:t>
            </a:r>
            <a:r>
              <a:rPr lang="fr-CA" sz="1050" i="1" dirty="0"/>
              <a:t>Appeler ou communiquer</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a:t>Fieldwork</a:t>
            </a:r>
            <a:r>
              <a:rPr lang="fr-CA" sz="1050" dirty="0"/>
              <a:t> / </a:t>
            </a:r>
            <a:r>
              <a:rPr lang="fr-CA" sz="1050" i="1" dirty="0"/>
              <a:t>Travail sur le terrain </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a:t>Formal</a:t>
            </a:r>
            <a:r>
              <a:rPr lang="fr-CA" sz="1050" dirty="0"/>
              <a:t> meetings / </a:t>
            </a:r>
            <a:r>
              <a:rPr lang="fr-CA" sz="1050" i="1" dirty="0"/>
              <a:t>Réunions formelles </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a:t>Recharging</a:t>
            </a:r>
            <a:r>
              <a:rPr lang="fr-CA" sz="1050" dirty="0"/>
              <a:t> / </a:t>
            </a:r>
            <a:r>
              <a:rPr lang="fr-CA" sz="1050" i="1" dirty="0"/>
              <a:t>Détente</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a:t>Training and/or </a:t>
            </a:r>
            <a:r>
              <a:rPr lang="fr-CA" sz="1050" dirty="0" err="1"/>
              <a:t>Mentorship</a:t>
            </a:r>
            <a:r>
              <a:rPr lang="fr-CA" sz="1050" dirty="0"/>
              <a:t> / </a:t>
            </a:r>
            <a:r>
              <a:rPr lang="fr-CA" sz="1050" i="1" dirty="0"/>
              <a:t>Formation et/ou mentorat</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endParaRPr lang="fr-CA" sz="1050" i="1" dirty="0"/>
          </a:p>
        </p:txBody>
      </p:sp>
      <p:sp>
        <p:nvSpPr>
          <p:cNvPr id="8" name="Text Placeholder 3"/>
          <p:cNvSpPr txBox="1">
            <a:spLocks/>
          </p:cNvSpPr>
          <p:nvPr/>
        </p:nvSpPr>
        <p:spPr>
          <a:xfrm>
            <a:off x="508761" y="1900981"/>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dirty="0" err="1"/>
              <a:t>Concentrating</a:t>
            </a:r>
            <a:r>
              <a:rPr lang="fr-CA" sz="1050" dirty="0"/>
              <a:t> / </a:t>
            </a:r>
            <a:r>
              <a:rPr lang="fr-CA" sz="1050" i="1" dirty="0"/>
              <a:t>Concentration </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a:t>Customer Service / </a:t>
            </a:r>
            <a:r>
              <a:rPr lang="fr-CA" sz="1050" i="1" dirty="0"/>
              <a:t>Service à la clientèle </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a:t>Routine </a:t>
            </a:r>
            <a:r>
              <a:rPr lang="fr-CA" sz="1050" dirty="0" err="1"/>
              <a:t>tasks</a:t>
            </a:r>
            <a:r>
              <a:rPr lang="fr-CA" sz="1050" dirty="0"/>
              <a:t> / </a:t>
            </a:r>
            <a:r>
              <a:rPr lang="fr-CA" sz="1050" i="1" dirty="0"/>
              <a:t>Tâches quotidiennes</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a:t>Collaborating</a:t>
            </a:r>
            <a:r>
              <a:rPr lang="fr-CA" sz="1050" dirty="0"/>
              <a:t> / </a:t>
            </a:r>
            <a:r>
              <a:rPr lang="fr-CA" sz="1050" i="1" dirty="0"/>
              <a:t>Collaborer</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p:txBody>
      </p:sp>
    </p:spTree>
    <p:extLst>
      <p:ext uri="{BB962C8B-B14F-4D97-AF65-F5344CB8AC3E}">
        <p14:creationId xmlns:p14="http://schemas.microsoft.com/office/powerpoint/2010/main" val="414488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Q5 </a:t>
            </a:r>
            <a:r>
              <a:rPr lang="fr-FR" sz="1050" b="1" dirty="0"/>
              <a:t>If </a:t>
            </a:r>
            <a:r>
              <a:rPr lang="fr-FR" sz="1050" b="1" dirty="0" err="1"/>
              <a:t>it</a:t>
            </a:r>
            <a:r>
              <a:rPr lang="fr-FR" sz="1050" b="1" dirty="0"/>
              <a:t> </a:t>
            </a:r>
            <a:r>
              <a:rPr lang="fr-FR" sz="1050" b="1" dirty="0" err="1"/>
              <a:t>is</a:t>
            </a:r>
            <a:r>
              <a:rPr lang="fr-FR" sz="1050" b="1" dirty="0"/>
              <a:t>, or </a:t>
            </a:r>
            <a:r>
              <a:rPr lang="fr-FR" sz="1050" b="1" dirty="0" err="1"/>
              <a:t>will</a:t>
            </a:r>
            <a:r>
              <a:rPr lang="fr-FR" sz="1050" b="1" dirty="0"/>
              <a:t> possible to </a:t>
            </a:r>
            <a:r>
              <a:rPr lang="fr-FR" sz="1050" b="1" dirty="0" err="1"/>
              <a:t>work</a:t>
            </a:r>
            <a:r>
              <a:rPr lang="fr-FR" sz="1050" b="1" dirty="0"/>
              <a:t> </a:t>
            </a:r>
            <a:r>
              <a:rPr lang="fr-FR" sz="1050" b="1" dirty="0" err="1"/>
              <a:t>from</a:t>
            </a:r>
            <a:r>
              <a:rPr lang="fr-FR" sz="1050" b="1" dirty="0"/>
              <a:t> </a:t>
            </a:r>
            <a:r>
              <a:rPr lang="fr-FR" sz="1050" b="1" dirty="0" err="1"/>
              <a:t>any</a:t>
            </a:r>
            <a:r>
              <a:rPr lang="fr-FR" sz="1050" b="1" dirty="0"/>
              <a:t> location (home, coworking site, café, etc.), </a:t>
            </a:r>
            <a:r>
              <a:rPr lang="fr-FR" sz="1050" b="1" dirty="0" err="1"/>
              <a:t>what</a:t>
            </a:r>
            <a:r>
              <a:rPr lang="fr-FR" sz="1050" b="1" dirty="0"/>
              <a:t> </a:t>
            </a:r>
            <a:r>
              <a:rPr lang="fr-FR" sz="1050" b="1" dirty="0" err="1"/>
              <a:t>activities</a:t>
            </a:r>
            <a:r>
              <a:rPr lang="fr-FR" sz="1050" b="1" dirty="0"/>
              <a:t> do </a:t>
            </a:r>
            <a:r>
              <a:rPr lang="fr-FR" sz="1050" b="1" dirty="0" err="1"/>
              <a:t>you</a:t>
            </a:r>
            <a:r>
              <a:rPr lang="fr-FR" sz="1050" b="1" dirty="0"/>
              <a:t> </a:t>
            </a:r>
            <a:r>
              <a:rPr lang="fr-FR" sz="1050" b="1" dirty="0" err="1"/>
              <a:t>anticipate</a:t>
            </a:r>
            <a:r>
              <a:rPr lang="fr-FR" sz="1050" b="1" dirty="0"/>
              <a:t> </a:t>
            </a:r>
            <a:r>
              <a:rPr lang="fr-FR" sz="1050" b="1" dirty="0" err="1"/>
              <a:t>being</a:t>
            </a:r>
            <a:r>
              <a:rPr lang="fr-FR" sz="1050" b="1" dirty="0"/>
              <a:t> </a:t>
            </a:r>
            <a:r>
              <a:rPr lang="fr-FR" sz="1050" b="1" dirty="0" err="1"/>
              <a:t>primarily</a:t>
            </a:r>
            <a:r>
              <a:rPr lang="fr-FR" sz="1050" b="1" dirty="0"/>
              <a:t> </a:t>
            </a:r>
            <a:r>
              <a:rPr lang="fr-FR" sz="1050" b="1" dirty="0" err="1"/>
              <a:t>performed</a:t>
            </a:r>
            <a:r>
              <a:rPr lang="fr-FR" sz="1050" b="1" dirty="0"/>
              <a:t> in the </a:t>
            </a:r>
            <a:r>
              <a:rPr lang="fr-FR" sz="1050" b="1" dirty="0" err="1"/>
              <a:t>workplace</a:t>
            </a:r>
            <a:r>
              <a:rPr lang="fr-FR" sz="1050" b="1" dirty="0"/>
              <a:t>?</a:t>
            </a:r>
          </a:p>
          <a:p>
            <a:pPr marL="0" indent="0">
              <a:lnSpc>
                <a:spcPct val="100000"/>
              </a:lnSpc>
              <a:spcBef>
                <a:spcPts val="0"/>
              </a:spcBef>
              <a:buNone/>
            </a:pPr>
            <a:r>
              <a:rPr lang="fr-FR" sz="1050" b="1" i="1" dirty="0"/>
              <a:t>S'il est ou sera possible de travailler depuis n'importe quel endroit (domicile, site de </a:t>
            </a:r>
            <a:r>
              <a:rPr lang="fr-FR" sz="1050" b="1" i="1" dirty="0" err="1"/>
              <a:t>co-travail</a:t>
            </a:r>
            <a:r>
              <a:rPr lang="fr-FR" sz="1050" b="1" i="1" dirty="0"/>
              <a:t>, café, etc.), quelles activités prévoyez-vous d'être principalement effectuées sur le lieu de travail ?</a:t>
            </a:r>
          </a:p>
          <a:p>
            <a:pPr marL="0" indent="0">
              <a:lnSpc>
                <a:spcPct val="100000"/>
              </a:lnSpc>
              <a:spcBef>
                <a:spcPts val="0"/>
              </a:spcBef>
              <a:buNone/>
            </a:pPr>
            <a:r>
              <a:rPr lang="fr-CA" sz="1050" b="1" i="1" dirty="0"/>
              <a:t> </a:t>
            </a:r>
          </a:p>
          <a:p>
            <a:pPr marL="228600" indent="-228600">
              <a:lnSpc>
                <a:spcPct val="100000"/>
              </a:lnSpc>
              <a:spcBef>
                <a:spcPts val="0"/>
              </a:spcBef>
              <a:buFont typeface="+mj-lt"/>
              <a:buAutoNum type="alphaLcParenR"/>
            </a:pPr>
            <a:r>
              <a:rPr lang="fr-FR" sz="1050" dirty="0" err="1"/>
              <a:t>Mostly</a:t>
            </a:r>
            <a:r>
              <a:rPr lang="fr-FR" sz="1050" dirty="0"/>
              <a:t> </a:t>
            </a:r>
            <a:r>
              <a:rPr lang="fr-FR" sz="1050" dirty="0" err="1"/>
              <a:t>individual</a:t>
            </a:r>
            <a:r>
              <a:rPr lang="fr-FR" sz="1050" dirty="0"/>
              <a:t> / </a:t>
            </a:r>
            <a:r>
              <a:rPr lang="fr-FR" sz="1050" i="1" dirty="0"/>
              <a:t>Principalement individuel</a:t>
            </a:r>
          </a:p>
          <a:p>
            <a:pPr marL="228600" indent="-228600">
              <a:lnSpc>
                <a:spcPct val="100000"/>
              </a:lnSpc>
              <a:spcBef>
                <a:spcPts val="0"/>
              </a:spcBef>
              <a:buFont typeface="+mj-lt"/>
              <a:buAutoNum type="alphaLcParenR"/>
            </a:pPr>
            <a:r>
              <a:rPr lang="fr-FR" sz="1050" dirty="0" err="1"/>
              <a:t>Some</a:t>
            </a:r>
            <a:r>
              <a:rPr lang="fr-FR" sz="1050" dirty="0"/>
              <a:t> of </a:t>
            </a:r>
            <a:r>
              <a:rPr lang="fr-FR" sz="1050" dirty="0" err="1"/>
              <a:t>each</a:t>
            </a:r>
            <a:r>
              <a:rPr lang="fr-FR" sz="1050" dirty="0"/>
              <a:t> / </a:t>
            </a:r>
            <a:r>
              <a:rPr lang="fr-FR" sz="1050" i="1" dirty="0"/>
              <a:t>Un peu des deux</a:t>
            </a:r>
          </a:p>
          <a:p>
            <a:pPr marL="228600" indent="-228600">
              <a:lnSpc>
                <a:spcPct val="100000"/>
              </a:lnSpc>
              <a:spcBef>
                <a:spcPts val="0"/>
              </a:spcBef>
              <a:buFont typeface="+mj-lt"/>
              <a:buAutoNum type="alphaLcParenR"/>
            </a:pPr>
            <a:r>
              <a:rPr lang="fr-FR" sz="1050" dirty="0" err="1"/>
              <a:t>Mostly</a:t>
            </a:r>
            <a:r>
              <a:rPr lang="fr-FR" sz="1050" dirty="0"/>
              <a:t> collaborative / </a:t>
            </a:r>
            <a:r>
              <a:rPr lang="fr-FR" sz="1050" i="1" dirty="0"/>
              <a:t>Principalement collaboratif</a:t>
            </a:r>
          </a:p>
          <a:p>
            <a:pPr marL="0" indent="0">
              <a:lnSpc>
                <a:spcPct val="100000"/>
              </a:lnSpc>
              <a:spcBef>
                <a:spcPts val="0"/>
              </a:spcBef>
              <a:buNone/>
            </a:pPr>
            <a:endParaRPr lang="fr-CA" sz="1050" i="1" dirty="0"/>
          </a:p>
          <a:p>
            <a:pPr marL="0" indent="0">
              <a:lnSpc>
                <a:spcPct val="100000"/>
              </a:lnSpc>
              <a:spcBef>
                <a:spcPts val="0"/>
              </a:spcBef>
              <a:buNone/>
            </a:pP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Q6 </a:t>
            </a:r>
            <a:r>
              <a:rPr lang="en-CA" sz="1050" b="1" dirty="0"/>
              <a:t>Do you have a specific need for spaces or design elements that contribute to stress reduction?</a:t>
            </a:r>
            <a:endParaRPr lang="en-CA" sz="1050" dirty="0"/>
          </a:p>
          <a:p>
            <a:pPr marL="0" indent="0">
              <a:lnSpc>
                <a:spcPct val="100000"/>
              </a:lnSpc>
              <a:spcBef>
                <a:spcPts val="0"/>
              </a:spcBef>
              <a:buNone/>
            </a:pPr>
            <a:r>
              <a:rPr lang="fr-CA" sz="1050" b="1" i="1" dirty="0"/>
              <a:t>Avez-vous besoin d'un espace spécifique ou d'éléments de conception contribuant à la réduction du stress?</a:t>
            </a:r>
            <a:endParaRPr lang="en-CA" sz="1050" dirty="0"/>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a:t>Yes / </a:t>
            </a:r>
            <a:r>
              <a:rPr lang="fr-CA" sz="1050" i="1" dirty="0"/>
              <a:t>Oui</a:t>
            </a:r>
          </a:p>
          <a:p>
            <a:pPr marL="228600" indent="-228600">
              <a:lnSpc>
                <a:spcPct val="100000"/>
              </a:lnSpc>
              <a:spcBef>
                <a:spcPts val="0"/>
              </a:spcBef>
              <a:buFont typeface="+mj-lt"/>
              <a:buAutoNum type="alphaLcParenR"/>
            </a:pPr>
            <a:r>
              <a:rPr lang="fr-CA" sz="1050" dirty="0"/>
              <a:t>No / </a:t>
            </a:r>
            <a:r>
              <a:rPr lang="fr-CA" sz="1050" i="1" dirty="0"/>
              <a:t>Non</a:t>
            </a:r>
          </a:p>
        </p:txBody>
      </p:sp>
    </p:spTree>
    <p:extLst>
      <p:ext uri="{BB962C8B-B14F-4D97-AF65-F5344CB8AC3E}">
        <p14:creationId xmlns:p14="http://schemas.microsoft.com/office/powerpoint/2010/main" val="389683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Q7 </a:t>
            </a:r>
            <a:r>
              <a:rPr lang="fr-FR" sz="1050" b="1" dirty="0" err="1"/>
              <a:t>When</a:t>
            </a:r>
            <a:r>
              <a:rPr lang="fr-FR" sz="1050" b="1" dirty="0"/>
              <a:t> </a:t>
            </a:r>
            <a:r>
              <a:rPr lang="fr-FR" sz="1050" b="1" dirty="0" err="1"/>
              <a:t>you</a:t>
            </a:r>
            <a:r>
              <a:rPr lang="fr-FR" sz="1050" b="1" dirty="0"/>
              <a:t> are </a:t>
            </a:r>
            <a:r>
              <a:rPr lang="fr-FR" sz="1050" b="1" dirty="0" err="1"/>
              <a:t>focused</a:t>
            </a:r>
            <a:r>
              <a:rPr lang="fr-FR" sz="1050" b="1" dirty="0"/>
              <a:t> on an </a:t>
            </a:r>
            <a:r>
              <a:rPr lang="fr-FR" sz="1050" b="1" dirty="0" err="1"/>
              <a:t>individual</a:t>
            </a:r>
            <a:r>
              <a:rPr lang="fr-FR" sz="1050" b="1" dirty="0"/>
              <a:t> </a:t>
            </a:r>
            <a:r>
              <a:rPr lang="fr-FR" sz="1050" b="1" dirty="0" err="1"/>
              <a:t>task</a:t>
            </a:r>
            <a:r>
              <a:rPr lang="fr-FR" sz="1050" b="1" dirty="0"/>
              <a:t>, </a:t>
            </a:r>
            <a:r>
              <a:rPr lang="fr-FR" sz="1050" b="1" dirty="0" err="1"/>
              <a:t>your</a:t>
            </a:r>
            <a:r>
              <a:rPr lang="fr-FR" sz="1050" b="1" dirty="0"/>
              <a:t> </a:t>
            </a:r>
            <a:r>
              <a:rPr lang="fr-FR" sz="1050" b="1" dirty="0" err="1"/>
              <a:t>ideal</a:t>
            </a:r>
            <a:r>
              <a:rPr lang="fr-FR" sz="1050" b="1" dirty="0"/>
              <a:t> </a:t>
            </a:r>
            <a:r>
              <a:rPr lang="fr-FR" sz="1050" b="1" dirty="0" err="1"/>
              <a:t>work</a:t>
            </a:r>
            <a:r>
              <a:rPr lang="fr-FR" sz="1050" b="1" dirty="0"/>
              <a:t> </a:t>
            </a:r>
            <a:r>
              <a:rPr lang="fr-FR" sz="1050" b="1" dirty="0" err="1"/>
              <a:t>atmosphere</a:t>
            </a:r>
            <a:r>
              <a:rPr lang="fr-FR" sz="1050" b="1" dirty="0"/>
              <a:t> </a:t>
            </a:r>
            <a:r>
              <a:rPr lang="fr-FR" sz="1050" b="1" dirty="0" err="1"/>
              <a:t>is</a:t>
            </a:r>
            <a:r>
              <a:rPr lang="fr-FR" sz="1050" b="1" dirty="0"/>
              <a:t>...</a:t>
            </a:r>
          </a:p>
          <a:p>
            <a:pPr marL="0" indent="0">
              <a:lnSpc>
                <a:spcPct val="100000"/>
              </a:lnSpc>
              <a:spcBef>
                <a:spcPts val="0"/>
              </a:spcBef>
              <a:buNone/>
            </a:pPr>
            <a:r>
              <a:rPr lang="fr-FR" sz="1050" b="1" i="1" dirty="0"/>
              <a:t>Lorsque vous êtes concentré sur une tâche individuelle, votre atmosphère de travail idéale est ...</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err="1"/>
              <a:t>Absolutely</a:t>
            </a:r>
            <a:r>
              <a:rPr lang="fr-FR" sz="1050" dirty="0"/>
              <a:t> quiet, like a </a:t>
            </a:r>
            <a:r>
              <a:rPr lang="fr-FR" sz="1050" dirty="0" err="1"/>
              <a:t>library</a:t>
            </a:r>
            <a:r>
              <a:rPr lang="fr-FR" sz="1050" dirty="0"/>
              <a:t> / </a:t>
            </a:r>
            <a:r>
              <a:rPr lang="fr-FR" sz="1050" i="1" dirty="0"/>
              <a:t>Absolument silencieux, comme une bibliothèque</a:t>
            </a:r>
          </a:p>
          <a:p>
            <a:pPr marL="228600" indent="-228600">
              <a:lnSpc>
                <a:spcPct val="100000"/>
              </a:lnSpc>
              <a:spcBef>
                <a:spcPts val="0"/>
              </a:spcBef>
              <a:buFont typeface="+mj-lt"/>
              <a:buAutoNum type="alphaLcParenR"/>
            </a:pPr>
            <a:r>
              <a:rPr lang="fr-FR" sz="1050" dirty="0" err="1"/>
              <a:t>Some</a:t>
            </a:r>
            <a:r>
              <a:rPr lang="fr-FR" sz="1050" dirty="0"/>
              <a:t> ambient </a:t>
            </a:r>
            <a:r>
              <a:rPr lang="fr-FR" sz="1050" dirty="0" err="1"/>
              <a:t>sounds</a:t>
            </a:r>
            <a:r>
              <a:rPr lang="fr-FR" sz="1050" dirty="0"/>
              <a:t> and conversations / </a:t>
            </a:r>
            <a:r>
              <a:rPr lang="fr-FR" sz="1050" i="1" dirty="0"/>
              <a:t>Quelques sons ambiants et conversations</a:t>
            </a:r>
          </a:p>
          <a:p>
            <a:pPr marL="228600" indent="-228600">
              <a:lnSpc>
                <a:spcPct val="100000"/>
              </a:lnSpc>
              <a:spcBef>
                <a:spcPts val="0"/>
              </a:spcBef>
              <a:buFont typeface="+mj-lt"/>
              <a:buAutoNum type="alphaLcParenR"/>
            </a:pPr>
            <a:r>
              <a:rPr lang="fr-FR" sz="1050" dirty="0"/>
              <a:t>Dynamic and </a:t>
            </a:r>
            <a:r>
              <a:rPr lang="fr-FR" sz="1050" dirty="0" err="1"/>
              <a:t>buzzing</a:t>
            </a:r>
            <a:r>
              <a:rPr lang="fr-FR" sz="1050" dirty="0"/>
              <a:t>, like a coffee shop / </a:t>
            </a:r>
            <a:r>
              <a:rPr lang="fr-FR" sz="1050" i="1" dirty="0"/>
              <a:t>Dynamique et animé, comme dans un café</a:t>
            </a:r>
          </a:p>
          <a:p>
            <a:pPr marL="228600" indent="-228600">
              <a:lnSpc>
                <a:spcPct val="100000"/>
              </a:lnSpc>
              <a:spcBef>
                <a:spcPts val="0"/>
              </a:spcBef>
              <a:buFont typeface="+mj-lt"/>
              <a:buAutoNum type="alphaLcParenR"/>
            </a:pPr>
            <a:r>
              <a:rPr lang="fr-FR" sz="1050" dirty="0" err="1"/>
              <a:t>Some</a:t>
            </a:r>
            <a:r>
              <a:rPr lang="fr-FR" sz="1050" dirty="0"/>
              <a:t> of </a:t>
            </a:r>
            <a:r>
              <a:rPr lang="fr-FR" sz="1050" dirty="0" err="1"/>
              <a:t>each</a:t>
            </a:r>
            <a:r>
              <a:rPr lang="fr-FR" sz="1050" dirty="0"/>
              <a:t>, </a:t>
            </a:r>
            <a:r>
              <a:rPr lang="fr-FR" sz="1050" dirty="0" err="1"/>
              <a:t>depending</a:t>
            </a:r>
            <a:r>
              <a:rPr lang="fr-FR" sz="1050" dirty="0"/>
              <a:t> on the </a:t>
            </a:r>
            <a:r>
              <a:rPr lang="fr-FR" sz="1050" dirty="0" err="1"/>
              <a:t>day</a:t>
            </a:r>
            <a:r>
              <a:rPr lang="fr-FR" sz="1050" dirty="0"/>
              <a:t> or </a:t>
            </a:r>
            <a:r>
              <a:rPr lang="fr-FR" sz="1050" dirty="0" err="1"/>
              <a:t>task</a:t>
            </a:r>
            <a:r>
              <a:rPr lang="fr-FR" sz="1050" dirty="0"/>
              <a:t> / </a:t>
            </a:r>
            <a:r>
              <a:rPr lang="fr-FR" sz="1050" i="1" dirty="0"/>
              <a:t>Un peu de tout, selon le jour ou la tâche</a:t>
            </a:r>
          </a:p>
          <a:p>
            <a:pPr marL="0" indent="0">
              <a:lnSpc>
                <a:spcPct val="100000"/>
              </a:lnSpc>
              <a:spcBef>
                <a:spcPts val="0"/>
              </a:spcBef>
              <a:buNone/>
            </a:pP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Q8 Do </a:t>
            </a:r>
            <a:r>
              <a:rPr lang="fr-FR" sz="1050" b="1" dirty="0" err="1"/>
              <a:t>you</a:t>
            </a:r>
            <a:r>
              <a:rPr lang="fr-FR" sz="1050" b="1" dirty="0"/>
              <a:t> have </a:t>
            </a:r>
            <a:r>
              <a:rPr lang="fr-FR" sz="1050" b="1" dirty="0" err="1"/>
              <a:t>any</a:t>
            </a:r>
            <a:r>
              <a:rPr lang="fr-FR" sz="1050" b="1" dirty="0"/>
              <a:t> </a:t>
            </a:r>
            <a:r>
              <a:rPr lang="fr-FR" sz="1050" b="1" dirty="0" err="1"/>
              <a:t>accessibility</a:t>
            </a:r>
            <a:r>
              <a:rPr lang="fr-FR" sz="1050" b="1" dirty="0"/>
              <a:t> </a:t>
            </a:r>
            <a:r>
              <a:rPr lang="fr-FR" sz="1050" b="1" dirty="0" err="1"/>
              <a:t>needs</a:t>
            </a:r>
            <a:r>
              <a:rPr lang="fr-FR" sz="1050" b="1" dirty="0"/>
              <a:t> (visible and invisible handicap) or a </a:t>
            </a:r>
            <a:r>
              <a:rPr lang="fr-FR" sz="1050" b="1" dirty="0" err="1"/>
              <a:t>duty</a:t>
            </a:r>
            <a:r>
              <a:rPr lang="fr-FR" sz="1050" b="1" dirty="0"/>
              <a:t> to </a:t>
            </a:r>
            <a:r>
              <a:rPr lang="fr-FR" sz="1050" b="1" dirty="0" err="1"/>
              <a:t>accommodate</a:t>
            </a:r>
            <a:r>
              <a:rPr lang="fr-FR" sz="1050" b="1" dirty="0"/>
              <a:t>, not </a:t>
            </a:r>
            <a:r>
              <a:rPr lang="fr-FR" sz="1050" b="1" dirty="0" err="1"/>
              <a:t>including</a:t>
            </a:r>
            <a:r>
              <a:rPr lang="fr-FR" sz="1050" b="1" dirty="0"/>
              <a:t> </a:t>
            </a:r>
            <a:r>
              <a:rPr lang="fr-FR" sz="1050" b="1" dirty="0" err="1"/>
              <a:t>ergonomic</a:t>
            </a:r>
            <a:r>
              <a:rPr lang="fr-FR" sz="1050" b="1" dirty="0"/>
              <a:t> </a:t>
            </a:r>
            <a:r>
              <a:rPr lang="fr-FR" sz="1050" b="1" dirty="0" err="1"/>
              <a:t>assessments</a:t>
            </a:r>
            <a:r>
              <a:rPr lang="fr-FR" sz="1050" b="1" dirty="0"/>
              <a:t>?</a:t>
            </a:r>
          </a:p>
          <a:p>
            <a:pPr marL="0" indent="0">
              <a:lnSpc>
                <a:spcPct val="100000"/>
              </a:lnSpc>
              <a:spcBef>
                <a:spcPts val="0"/>
              </a:spcBef>
              <a:buNone/>
            </a:pPr>
            <a:r>
              <a:rPr lang="fr-FR" sz="1050" b="1" i="1" dirty="0"/>
              <a:t>Avez-vous des besoins d'accessibilité (handicap visible et invisible) ou une obligation de prendre des mesures d'adaptation, sans y inclure les évaluations ergonomiques?</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a:t>No / </a:t>
            </a:r>
            <a:r>
              <a:rPr lang="fr-CA" sz="1050" i="1" dirty="0"/>
              <a:t>Non</a:t>
            </a:r>
          </a:p>
          <a:p>
            <a:pPr marL="228600" indent="-228600">
              <a:lnSpc>
                <a:spcPct val="100000"/>
              </a:lnSpc>
              <a:spcBef>
                <a:spcPts val="0"/>
              </a:spcBef>
              <a:buFont typeface="+mj-lt"/>
              <a:buAutoNum type="alphaLcParenR"/>
            </a:pPr>
            <a:r>
              <a:rPr lang="fr-CA" sz="1050" dirty="0"/>
              <a:t>Yes / </a:t>
            </a:r>
            <a:r>
              <a:rPr lang="fr-CA" sz="1050" i="1" dirty="0"/>
              <a:t>Oui</a:t>
            </a:r>
          </a:p>
          <a:p>
            <a:pPr marL="685789" lvl="1" indent="-228600">
              <a:lnSpc>
                <a:spcPct val="100000"/>
              </a:lnSpc>
              <a:spcBef>
                <a:spcPts val="0"/>
              </a:spcBef>
              <a:buFont typeface="+mj-lt"/>
              <a:buAutoNum type="alphaLcParenR"/>
            </a:pPr>
            <a:r>
              <a:rPr lang="fr-CA" sz="850" dirty="0" err="1"/>
              <a:t>Please</a:t>
            </a:r>
            <a:r>
              <a:rPr lang="fr-CA" sz="850" dirty="0"/>
              <a:t> </a:t>
            </a:r>
            <a:r>
              <a:rPr lang="fr-CA" sz="850" dirty="0" err="1"/>
              <a:t>specify</a:t>
            </a:r>
            <a:r>
              <a:rPr lang="fr-CA" sz="850" dirty="0"/>
              <a:t> </a:t>
            </a:r>
            <a:r>
              <a:rPr lang="fr-CA" sz="850" i="1" dirty="0"/>
              <a:t>/ Veuillez préciser:</a:t>
            </a:r>
            <a:endParaRPr lang="fr-CA" sz="1050" i="1" dirty="0"/>
          </a:p>
        </p:txBody>
      </p:sp>
    </p:spTree>
    <p:extLst>
      <p:ext uri="{BB962C8B-B14F-4D97-AF65-F5344CB8AC3E}">
        <p14:creationId xmlns:p14="http://schemas.microsoft.com/office/powerpoint/2010/main" val="420475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Q9 </a:t>
            </a:r>
            <a:r>
              <a:rPr lang="fr-FR" sz="1050" b="1" dirty="0" err="1"/>
              <a:t>Please</a:t>
            </a:r>
            <a:r>
              <a:rPr lang="fr-FR" sz="1050" b="1" dirty="0"/>
              <a:t> select </a:t>
            </a:r>
            <a:r>
              <a:rPr lang="fr-FR" sz="1050" b="1" dirty="0" err="1"/>
              <a:t>your</a:t>
            </a:r>
            <a:r>
              <a:rPr lang="fr-FR" sz="1050" b="1" dirty="0"/>
              <a:t> </a:t>
            </a:r>
            <a:r>
              <a:rPr lang="fr-FR" sz="1050" b="1" dirty="0" err="1"/>
              <a:t>branch</a:t>
            </a:r>
            <a:r>
              <a:rPr lang="fr-FR" sz="1050" b="1" dirty="0"/>
              <a:t> and/or </a:t>
            </a:r>
            <a:r>
              <a:rPr lang="fr-FR" sz="1050" b="1" dirty="0" err="1"/>
              <a:t>department</a:t>
            </a:r>
            <a:r>
              <a:rPr lang="fr-FR" sz="1050" b="1" dirty="0"/>
              <a:t>.</a:t>
            </a:r>
          </a:p>
          <a:p>
            <a:pPr marL="0" indent="0">
              <a:lnSpc>
                <a:spcPct val="100000"/>
              </a:lnSpc>
              <a:spcBef>
                <a:spcPts val="0"/>
              </a:spcBef>
              <a:buNone/>
            </a:pPr>
            <a:r>
              <a:rPr lang="fr-FR" sz="1050" b="1" i="1" dirty="0"/>
              <a:t>Veuillez sélectionner votre département et/ou division.</a:t>
            </a:r>
          </a:p>
          <a:p>
            <a:pPr marL="0" indent="0">
              <a:lnSpc>
                <a:spcPct val="100000"/>
              </a:lnSpc>
              <a:spcBef>
                <a:spcPts val="0"/>
              </a:spcBef>
              <a:buNone/>
            </a:pPr>
            <a:endParaRPr lang="fr-CA" sz="1050" b="1" dirty="0"/>
          </a:p>
          <a:p>
            <a:pPr marL="0" lvl="0" indent="0" defTabSz="914400">
              <a:lnSpc>
                <a:spcPct val="100000"/>
              </a:lnSpc>
              <a:spcBef>
                <a:spcPts val="0"/>
              </a:spcBef>
              <a:buNone/>
              <a:defRPr/>
            </a:pPr>
            <a:r>
              <a:rPr lang="en-US" sz="1050" b="1" dirty="0">
                <a:solidFill>
                  <a:srgbClr val="FF0000"/>
                </a:solidFill>
              </a:rPr>
              <a:t>INSTRUCTIONS: </a:t>
            </a:r>
            <a:r>
              <a:rPr lang="en-US" sz="1050" dirty="0">
                <a:solidFill>
                  <a:srgbClr val="FF0000"/>
                </a:solidFill>
              </a:rPr>
              <a:t>Client to provide list to ensure the options reflect the required departments. </a:t>
            </a:r>
          </a:p>
          <a:p>
            <a:pPr marL="0" lvl="0" indent="0" defTabSz="914400">
              <a:lnSpc>
                <a:spcPct val="100000"/>
              </a:lnSpc>
              <a:spcBef>
                <a:spcPts val="0"/>
              </a:spcBef>
              <a:buNone/>
              <a:defRPr/>
            </a:pPr>
            <a:r>
              <a:rPr lang="fr-FR" sz="1050" i="1" dirty="0">
                <a:solidFill>
                  <a:srgbClr val="FF0000"/>
                </a:solidFill>
              </a:rPr>
              <a:t>Le client doit fournir une liste pour s’assurer que les options correspondent aux lignes de service.</a:t>
            </a:r>
            <a:endParaRPr lang="fr-CA" sz="1050" b="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Q10 </a:t>
            </a:r>
            <a:r>
              <a:rPr lang="fr-FR" sz="1050" b="1" dirty="0" err="1"/>
              <a:t>Which</a:t>
            </a:r>
            <a:r>
              <a:rPr lang="fr-FR" sz="1050" b="1" dirty="0"/>
              <a:t> of the </a:t>
            </a:r>
            <a:r>
              <a:rPr lang="fr-FR" sz="1050" b="1" dirty="0" err="1"/>
              <a:t>following</a:t>
            </a:r>
            <a:r>
              <a:rPr lang="fr-FR" sz="1050" b="1" dirty="0"/>
              <a:t> best </a:t>
            </a:r>
            <a:r>
              <a:rPr lang="fr-FR" sz="1050" b="1" dirty="0" err="1"/>
              <a:t>describes</a:t>
            </a:r>
            <a:r>
              <a:rPr lang="fr-FR" sz="1050" b="1" dirty="0"/>
              <a:t> </a:t>
            </a:r>
            <a:r>
              <a:rPr lang="fr-FR" sz="1050" b="1" dirty="0" err="1"/>
              <a:t>your</a:t>
            </a:r>
            <a:r>
              <a:rPr lang="fr-FR" sz="1050" b="1" dirty="0"/>
              <a:t> job position? </a:t>
            </a:r>
          </a:p>
          <a:p>
            <a:pPr marL="0" indent="0">
              <a:lnSpc>
                <a:spcPct val="100000"/>
              </a:lnSpc>
              <a:spcBef>
                <a:spcPts val="0"/>
              </a:spcBef>
              <a:buNone/>
            </a:pPr>
            <a:r>
              <a:rPr lang="fr-FR" sz="1050" b="1" i="1" dirty="0"/>
              <a:t>Lequel des énoncés suivants décrit le mieux votre poste? </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err="1"/>
              <a:t>Executive</a:t>
            </a:r>
            <a:r>
              <a:rPr lang="fr-FR" sz="1050" dirty="0"/>
              <a:t> / </a:t>
            </a:r>
            <a:r>
              <a:rPr lang="fr-FR" sz="1050" i="1" dirty="0"/>
              <a:t>Cadre</a:t>
            </a:r>
          </a:p>
          <a:p>
            <a:pPr marL="228600" indent="-228600">
              <a:lnSpc>
                <a:spcPct val="100000"/>
              </a:lnSpc>
              <a:spcBef>
                <a:spcPts val="0"/>
              </a:spcBef>
              <a:buFont typeface="+mj-lt"/>
              <a:buAutoNum type="alphaLcParenR"/>
            </a:pPr>
            <a:r>
              <a:rPr lang="fr-FR" sz="1050" dirty="0"/>
              <a:t>Manager / </a:t>
            </a:r>
            <a:r>
              <a:rPr lang="fr-FR" sz="1050" i="1" dirty="0"/>
              <a:t>Gestionnaire</a:t>
            </a:r>
          </a:p>
          <a:p>
            <a:pPr marL="228600" indent="-228600">
              <a:lnSpc>
                <a:spcPct val="100000"/>
              </a:lnSpc>
              <a:spcBef>
                <a:spcPts val="0"/>
              </a:spcBef>
              <a:buFont typeface="+mj-lt"/>
              <a:buAutoNum type="alphaLcParenR"/>
            </a:pPr>
            <a:r>
              <a:rPr lang="fr-FR" sz="1050" dirty="0" err="1"/>
              <a:t>Employee</a:t>
            </a:r>
            <a:r>
              <a:rPr lang="fr-FR" sz="1050" dirty="0"/>
              <a:t> / </a:t>
            </a:r>
            <a:r>
              <a:rPr lang="fr-FR" sz="1050" i="1" dirty="0"/>
              <a:t>Employé</a:t>
            </a:r>
          </a:p>
          <a:p>
            <a:pPr marL="228600" indent="-228600">
              <a:lnSpc>
                <a:spcPct val="100000"/>
              </a:lnSpc>
              <a:spcBef>
                <a:spcPts val="0"/>
              </a:spcBef>
              <a:buFont typeface="+mj-lt"/>
              <a:buAutoNum type="alphaLcParenR"/>
            </a:pPr>
            <a:r>
              <a:rPr lang="fr-FR" sz="1050" dirty="0" err="1"/>
              <a:t>Student</a:t>
            </a:r>
            <a:r>
              <a:rPr lang="fr-FR" sz="1050" dirty="0"/>
              <a:t> / </a:t>
            </a:r>
            <a:r>
              <a:rPr lang="fr-FR" sz="1050" i="1" dirty="0"/>
              <a:t>Étudiant</a:t>
            </a:r>
          </a:p>
          <a:p>
            <a:pPr marL="228600" indent="-228600">
              <a:lnSpc>
                <a:spcPct val="100000"/>
              </a:lnSpc>
              <a:spcBef>
                <a:spcPts val="0"/>
              </a:spcBef>
              <a:buFont typeface="+mj-lt"/>
              <a:buAutoNum type="alphaLcParenR"/>
            </a:pPr>
            <a:r>
              <a:rPr lang="fr-FR" sz="1050" dirty="0"/>
              <a:t>Consultant</a:t>
            </a:r>
          </a:p>
          <a:p>
            <a:pPr marL="0" indent="0">
              <a:lnSpc>
                <a:spcPct val="100000"/>
              </a:lnSpc>
              <a:spcBef>
                <a:spcPts val="0"/>
              </a:spcBef>
              <a:buNone/>
            </a:pPr>
            <a:endParaRPr lang="fr-CA" sz="1050" b="1" dirty="0"/>
          </a:p>
        </p:txBody>
      </p:sp>
    </p:spTree>
    <p:extLst>
      <p:ext uri="{BB962C8B-B14F-4D97-AF65-F5344CB8AC3E}">
        <p14:creationId xmlns:p14="http://schemas.microsoft.com/office/powerpoint/2010/main" val="3525740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Q11 How </a:t>
            </a:r>
            <a:r>
              <a:rPr lang="fr-FR" sz="1050" b="1" dirty="0" err="1"/>
              <a:t>often</a:t>
            </a:r>
            <a:r>
              <a:rPr lang="fr-FR" sz="1050" b="1" dirty="0"/>
              <a:t> do </a:t>
            </a:r>
            <a:r>
              <a:rPr lang="fr-FR" sz="1050" b="1" dirty="0" err="1"/>
              <a:t>you</a:t>
            </a:r>
            <a:r>
              <a:rPr lang="fr-FR" sz="1050" b="1" dirty="0"/>
              <a:t> </a:t>
            </a:r>
            <a:r>
              <a:rPr lang="fr-FR" sz="1050" b="1" dirty="0" err="1"/>
              <a:t>work</a:t>
            </a:r>
            <a:r>
              <a:rPr lang="fr-FR" sz="1050" b="1" dirty="0"/>
              <a:t> </a:t>
            </a:r>
            <a:r>
              <a:rPr lang="fr-FR" sz="1050" b="1" dirty="0" err="1"/>
              <a:t>remotely</a:t>
            </a:r>
            <a:r>
              <a:rPr lang="fr-FR" sz="1050" b="1" dirty="0"/>
              <a:t>, </a:t>
            </a:r>
            <a:r>
              <a:rPr lang="fr-FR" sz="1050" b="1" dirty="0" err="1"/>
              <a:t>from</a:t>
            </a:r>
            <a:r>
              <a:rPr lang="fr-FR" sz="1050" b="1" dirty="0"/>
              <a:t> </a:t>
            </a:r>
            <a:r>
              <a:rPr lang="fr-FR" sz="1050" b="1" dirty="0" err="1"/>
              <a:t>any</a:t>
            </a:r>
            <a:r>
              <a:rPr lang="fr-FR" sz="1050" b="1" dirty="0"/>
              <a:t> location </a:t>
            </a:r>
            <a:r>
              <a:rPr lang="fr-FR" sz="1050" b="1" dirty="0" err="1"/>
              <a:t>other</a:t>
            </a:r>
            <a:r>
              <a:rPr lang="fr-FR" sz="1050" b="1" dirty="0"/>
              <a:t> </a:t>
            </a:r>
            <a:r>
              <a:rPr lang="fr-FR" sz="1050" b="1" dirty="0" err="1"/>
              <a:t>than</a:t>
            </a:r>
            <a:r>
              <a:rPr lang="fr-FR" sz="1050" b="1" dirty="0"/>
              <a:t> </a:t>
            </a:r>
            <a:r>
              <a:rPr lang="fr-FR" sz="1050" b="1" dirty="0" err="1"/>
              <a:t>you</a:t>
            </a:r>
            <a:r>
              <a:rPr lang="fr-FR" sz="1050" b="1" dirty="0"/>
              <a:t> </a:t>
            </a:r>
            <a:r>
              <a:rPr lang="fr-FR" sz="1050" b="1" dirty="0" err="1"/>
              <a:t>primary</a:t>
            </a:r>
            <a:r>
              <a:rPr lang="fr-FR" sz="1050" b="1" dirty="0"/>
              <a:t> </a:t>
            </a:r>
            <a:r>
              <a:rPr lang="fr-FR" sz="1050" b="1" dirty="0" err="1"/>
              <a:t>workplace</a:t>
            </a:r>
            <a:r>
              <a:rPr lang="fr-FR" sz="1050" b="1" dirty="0"/>
              <a:t> (</a:t>
            </a:r>
            <a:r>
              <a:rPr lang="fr-FR" sz="1050" b="1" dirty="0" err="1"/>
              <a:t>including</a:t>
            </a:r>
            <a:r>
              <a:rPr lang="fr-FR" sz="1050" b="1" dirty="0"/>
              <a:t> but not </a:t>
            </a:r>
            <a:r>
              <a:rPr lang="fr-FR" sz="1050" b="1" dirty="0" err="1"/>
              <a:t>limited</a:t>
            </a:r>
            <a:r>
              <a:rPr lang="fr-FR" sz="1050" b="1" dirty="0"/>
              <a:t> to </a:t>
            </a:r>
            <a:r>
              <a:rPr lang="fr-FR" sz="1050" b="1" dirty="0" err="1"/>
              <a:t>working</a:t>
            </a:r>
            <a:r>
              <a:rPr lang="fr-FR" sz="1050" b="1" dirty="0"/>
              <a:t> </a:t>
            </a:r>
            <a:r>
              <a:rPr lang="fr-FR" sz="1050" b="1" dirty="0" err="1"/>
              <a:t>from</a:t>
            </a:r>
            <a:r>
              <a:rPr lang="fr-FR" sz="1050" b="1" dirty="0"/>
              <a:t> home, in the </a:t>
            </a:r>
            <a:r>
              <a:rPr lang="fr-FR" sz="1050" b="1" dirty="0" err="1"/>
              <a:t>field</a:t>
            </a:r>
            <a:r>
              <a:rPr lang="fr-FR" sz="1050" b="1" dirty="0"/>
              <a:t>, or </a:t>
            </a:r>
            <a:r>
              <a:rPr lang="fr-FR" sz="1050" b="1" dirty="0" err="1"/>
              <a:t>from</a:t>
            </a:r>
            <a:r>
              <a:rPr lang="fr-FR" sz="1050" b="1" dirty="0"/>
              <a:t> a </a:t>
            </a:r>
            <a:r>
              <a:rPr lang="fr-FR" sz="1050" b="1" dirty="0" err="1"/>
              <a:t>co-working</a:t>
            </a:r>
            <a:r>
              <a:rPr lang="fr-FR" sz="1050" b="1" dirty="0"/>
              <a:t> </a:t>
            </a:r>
            <a:r>
              <a:rPr lang="fr-FR" sz="1050" b="1" dirty="0" err="1"/>
              <a:t>space</a:t>
            </a:r>
            <a:r>
              <a:rPr lang="fr-FR" sz="1050" b="1" dirty="0"/>
              <a:t> or </a:t>
            </a:r>
            <a:r>
              <a:rPr lang="fr-FR" sz="1050" b="1" dirty="0" err="1"/>
              <a:t>alternate</a:t>
            </a:r>
            <a:r>
              <a:rPr lang="fr-FR" sz="1050" b="1" dirty="0"/>
              <a:t> </a:t>
            </a:r>
            <a:r>
              <a:rPr lang="fr-FR" sz="1050" b="1" dirty="0" err="1"/>
              <a:t>workplace</a:t>
            </a:r>
            <a:r>
              <a:rPr lang="fr-FR" sz="1050" b="1" dirty="0"/>
              <a:t> location)?</a:t>
            </a:r>
          </a:p>
          <a:p>
            <a:pPr marL="0" indent="0">
              <a:lnSpc>
                <a:spcPct val="100000"/>
              </a:lnSpc>
              <a:spcBef>
                <a:spcPts val="0"/>
              </a:spcBef>
              <a:buNone/>
            </a:pPr>
            <a:r>
              <a:rPr lang="fr-FR" sz="1050" b="1" i="1" dirty="0"/>
              <a:t>À quelle fréquence travaillez-vous à distance de votre lieu de travail principal (par exemple, travailler de la maison, sur le terrain, dans un espace de travail partagé ou un autre lieu de travail)?</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a:t>Once in a </a:t>
            </a:r>
            <a:r>
              <a:rPr lang="fr-FR" sz="1050" dirty="0" err="1"/>
              <a:t>while</a:t>
            </a:r>
            <a:r>
              <a:rPr lang="fr-FR" sz="1050" dirty="0"/>
              <a:t> but not </a:t>
            </a:r>
            <a:r>
              <a:rPr lang="fr-FR" sz="1050" dirty="0" err="1"/>
              <a:t>regularly</a:t>
            </a:r>
            <a:r>
              <a:rPr lang="fr-FR" sz="1050" dirty="0"/>
              <a:t> / </a:t>
            </a:r>
            <a:r>
              <a:rPr lang="fr-FR" sz="1050" i="1" dirty="0"/>
              <a:t>De temps en temps, mais pas régulièrement</a:t>
            </a:r>
          </a:p>
          <a:p>
            <a:pPr marL="228600" indent="-228600">
              <a:lnSpc>
                <a:spcPct val="100000"/>
              </a:lnSpc>
              <a:spcBef>
                <a:spcPts val="0"/>
              </a:spcBef>
              <a:buFont typeface="+mj-lt"/>
              <a:buAutoNum type="alphaLcParenR"/>
            </a:pPr>
            <a:r>
              <a:rPr lang="fr-FR" sz="1050" dirty="0"/>
              <a:t>1-2 </a:t>
            </a:r>
            <a:r>
              <a:rPr lang="fr-FR" sz="1050" dirty="0" err="1"/>
              <a:t>days</a:t>
            </a:r>
            <a:r>
              <a:rPr lang="fr-FR" sz="1050" dirty="0"/>
              <a:t> per </a:t>
            </a:r>
            <a:r>
              <a:rPr lang="fr-FR" sz="1050" dirty="0" err="1"/>
              <a:t>week</a:t>
            </a:r>
            <a:r>
              <a:rPr lang="fr-FR" sz="1050" dirty="0"/>
              <a:t> / </a:t>
            </a:r>
            <a:r>
              <a:rPr lang="fr-FR" sz="1050" i="1" dirty="0"/>
              <a:t>1-2 jours par semaine</a:t>
            </a:r>
          </a:p>
          <a:p>
            <a:pPr marL="228600" indent="-228600">
              <a:lnSpc>
                <a:spcPct val="100000"/>
              </a:lnSpc>
              <a:spcBef>
                <a:spcPts val="0"/>
              </a:spcBef>
              <a:buFont typeface="+mj-lt"/>
              <a:buAutoNum type="alphaLcParenR"/>
            </a:pPr>
            <a:r>
              <a:rPr lang="fr-FR" sz="1050" dirty="0"/>
              <a:t>3 or more </a:t>
            </a:r>
            <a:r>
              <a:rPr lang="fr-FR" sz="1050" dirty="0" err="1"/>
              <a:t>days</a:t>
            </a:r>
            <a:r>
              <a:rPr lang="fr-FR" sz="1050" dirty="0"/>
              <a:t> per </a:t>
            </a:r>
            <a:r>
              <a:rPr lang="fr-FR" sz="1050" dirty="0" err="1"/>
              <a:t>week</a:t>
            </a:r>
            <a:r>
              <a:rPr lang="fr-FR" sz="1050" dirty="0"/>
              <a:t> / </a:t>
            </a:r>
            <a:r>
              <a:rPr lang="fr-FR" sz="1050" i="1" dirty="0"/>
              <a:t>3 jours ou plus par semaine</a:t>
            </a:r>
          </a:p>
          <a:p>
            <a:pPr marL="0" indent="0">
              <a:lnSpc>
                <a:spcPct val="100000"/>
              </a:lnSpc>
              <a:spcBef>
                <a:spcPts val="0"/>
              </a:spcBef>
              <a:buNone/>
            </a:pPr>
            <a:endParaRPr lang="fr-FR" sz="1050"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99890" y="1481958"/>
            <a:ext cx="4515216" cy="3095807"/>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Q12 </a:t>
            </a:r>
            <a:r>
              <a:rPr lang="fr-FR" sz="1050" b="1" dirty="0" err="1"/>
              <a:t>Given</a:t>
            </a:r>
            <a:r>
              <a:rPr lang="fr-FR" sz="1050" b="1" dirty="0"/>
              <a:t> the </a:t>
            </a:r>
            <a:r>
              <a:rPr lang="fr-FR" sz="1050" b="1" dirty="0" err="1"/>
              <a:t>proper</a:t>
            </a:r>
            <a:r>
              <a:rPr lang="fr-FR" sz="1050" b="1" dirty="0"/>
              <a:t> </a:t>
            </a:r>
            <a:r>
              <a:rPr lang="fr-FR" sz="1050" b="1" dirty="0" err="1"/>
              <a:t>tools</a:t>
            </a:r>
            <a:r>
              <a:rPr lang="fr-FR" sz="1050" b="1" dirty="0"/>
              <a:t> and </a:t>
            </a:r>
            <a:r>
              <a:rPr lang="fr-FR" sz="1050" b="1" dirty="0" err="1"/>
              <a:t>authorization</a:t>
            </a:r>
            <a:r>
              <a:rPr lang="fr-FR" sz="1050" b="1" dirty="0"/>
              <a:t>, how </a:t>
            </a:r>
            <a:r>
              <a:rPr lang="fr-FR" sz="1050" b="1" dirty="0" err="1"/>
              <a:t>often</a:t>
            </a:r>
            <a:r>
              <a:rPr lang="fr-FR" sz="1050" b="1" dirty="0"/>
              <a:t> </a:t>
            </a:r>
            <a:r>
              <a:rPr lang="fr-FR" sz="1050" b="1" dirty="0" err="1"/>
              <a:t>would</a:t>
            </a:r>
            <a:r>
              <a:rPr lang="fr-FR" sz="1050" b="1" dirty="0"/>
              <a:t> </a:t>
            </a:r>
            <a:r>
              <a:rPr lang="fr-FR" sz="1050" b="1" dirty="0" err="1"/>
              <a:t>you</a:t>
            </a:r>
            <a:r>
              <a:rPr lang="fr-FR" sz="1050" b="1" dirty="0"/>
              <a:t> like to </a:t>
            </a:r>
            <a:r>
              <a:rPr lang="fr-FR" sz="1050" b="1" dirty="0" err="1"/>
              <a:t>work</a:t>
            </a:r>
            <a:r>
              <a:rPr lang="fr-FR" sz="1050" b="1" dirty="0"/>
              <a:t> </a:t>
            </a:r>
            <a:r>
              <a:rPr lang="fr-FR" sz="1050" b="1" dirty="0" err="1"/>
              <a:t>remotely</a:t>
            </a:r>
            <a:r>
              <a:rPr lang="fr-FR" sz="1050" b="1" dirty="0"/>
              <a:t>?</a:t>
            </a:r>
          </a:p>
          <a:p>
            <a:pPr marL="0" indent="0">
              <a:lnSpc>
                <a:spcPct val="100000"/>
              </a:lnSpc>
              <a:spcBef>
                <a:spcPts val="0"/>
              </a:spcBef>
              <a:buNone/>
            </a:pPr>
            <a:r>
              <a:rPr lang="fr-FR" sz="1050" b="1" i="1" dirty="0"/>
              <a:t>Avec les outils et les autorisations nécessaires, à quelle fréquence souhaiteriez-vous travailler à distance?</a:t>
            </a:r>
          </a:p>
          <a:p>
            <a:pPr marL="0" indent="0">
              <a:lnSpc>
                <a:spcPct val="100000"/>
              </a:lnSpc>
              <a:spcBef>
                <a:spcPts val="0"/>
              </a:spcBef>
              <a:buNone/>
            </a:pPr>
            <a:endParaRPr lang="fr-CA" sz="1050" b="1" i="1" dirty="0"/>
          </a:p>
          <a:p>
            <a:pPr marL="228600" indent="-228600">
              <a:lnSpc>
                <a:spcPct val="100000"/>
              </a:lnSpc>
              <a:spcBef>
                <a:spcPts val="0"/>
              </a:spcBef>
              <a:buFont typeface="+mj-lt"/>
              <a:buAutoNum type="alphaLcParenR"/>
            </a:pPr>
            <a:r>
              <a:rPr lang="fr-FR" sz="1050" dirty="0"/>
              <a:t>Once in a </a:t>
            </a:r>
            <a:r>
              <a:rPr lang="fr-FR" sz="1050" dirty="0" err="1"/>
              <a:t>while</a:t>
            </a:r>
            <a:r>
              <a:rPr lang="fr-FR" sz="1050" dirty="0"/>
              <a:t> but not </a:t>
            </a:r>
            <a:r>
              <a:rPr lang="fr-FR" sz="1050" dirty="0" err="1"/>
              <a:t>regularly</a:t>
            </a:r>
            <a:r>
              <a:rPr lang="fr-FR" sz="1050" dirty="0"/>
              <a:t> / </a:t>
            </a:r>
            <a:r>
              <a:rPr lang="fr-FR" sz="1050" i="1" dirty="0"/>
              <a:t>De temps en temps, mais pas régulièrement</a:t>
            </a:r>
          </a:p>
          <a:p>
            <a:pPr marL="228600" indent="-228600">
              <a:lnSpc>
                <a:spcPct val="100000"/>
              </a:lnSpc>
              <a:spcBef>
                <a:spcPts val="0"/>
              </a:spcBef>
              <a:buFont typeface="+mj-lt"/>
              <a:buAutoNum type="alphaLcParenR"/>
            </a:pPr>
            <a:r>
              <a:rPr lang="fr-FR" sz="1050" dirty="0"/>
              <a:t>1-2 </a:t>
            </a:r>
            <a:r>
              <a:rPr lang="fr-FR" sz="1050" dirty="0" err="1"/>
              <a:t>days</a:t>
            </a:r>
            <a:r>
              <a:rPr lang="fr-FR" sz="1050" dirty="0"/>
              <a:t> per </a:t>
            </a:r>
            <a:r>
              <a:rPr lang="fr-FR" sz="1050" dirty="0" err="1"/>
              <a:t>week</a:t>
            </a:r>
            <a:r>
              <a:rPr lang="fr-FR" sz="1050" dirty="0"/>
              <a:t> / </a:t>
            </a:r>
            <a:r>
              <a:rPr lang="fr-FR" sz="1050" i="1" dirty="0"/>
              <a:t>1-2 jours par semaine</a:t>
            </a:r>
          </a:p>
          <a:p>
            <a:pPr marL="228600" indent="-228600">
              <a:lnSpc>
                <a:spcPct val="100000"/>
              </a:lnSpc>
              <a:spcBef>
                <a:spcPts val="0"/>
              </a:spcBef>
              <a:buFont typeface="+mj-lt"/>
              <a:buAutoNum type="alphaLcParenR"/>
            </a:pPr>
            <a:r>
              <a:rPr lang="fr-FR" sz="1050" dirty="0"/>
              <a:t>3 or more </a:t>
            </a:r>
            <a:r>
              <a:rPr lang="fr-FR" sz="1050" dirty="0" err="1"/>
              <a:t>days</a:t>
            </a:r>
            <a:r>
              <a:rPr lang="fr-FR" sz="1050" dirty="0"/>
              <a:t> per </a:t>
            </a:r>
            <a:r>
              <a:rPr lang="fr-FR" sz="1050" dirty="0" err="1"/>
              <a:t>week</a:t>
            </a:r>
            <a:r>
              <a:rPr lang="fr-FR" sz="1050" dirty="0"/>
              <a:t> / </a:t>
            </a:r>
            <a:r>
              <a:rPr lang="fr-FR" sz="1050" i="1" dirty="0"/>
              <a:t>3 jours ou plus par semaine</a:t>
            </a:r>
          </a:p>
          <a:p>
            <a:pPr marL="0" indent="0">
              <a:lnSpc>
                <a:spcPct val="100000"/>
              </a:lnSpc>
              <a:spcBef>
                <a:spcPts val="0"/>
              </a:spcBef>
              <a:buNone/>
            </a:pPr>
            <a:endParaRPr lang="fr-FR" sz="1050" dirty="0"/>
          </a:p>
        </p:txBody>
      </p:sp>
    </p:spTree>
    <p:extLst>
      <p:ext uri="{BB962C8B-B14F-4D97-AF65-F5344CB8AC3E}">
        <p14:creationId xmlns:p14="http://schemas.microsoft.com/office/powerpoint/2010/main" val="336090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95032"/>
            <a:ext cx="8114679" cy="4515496"/>
          </a:xfrm>
        </p:spPr>
        <p:txBody>
          <a:bodyPr>
            <a:normAutofit fontScale="85000" lnSpcReduction="10000"/>
          </a:bodyPr>
          <a:lstStyle/>
          <a:p>
            <a:pPr marL="0" indent="0">
              <a:buNone/>
            </a:pPr>
            <a:r>
              <a:rPr lang="fr-FR" dirty="0"/>
              <a:t>Le rapport du sondage sur Milieu de travail GC est un modèle décrivant les différentes manières de visualiser les données collectées lors du sondage du Milieu de travail GC avec </a:t>
            </a:r>
            <a:r>
              <a:rPr lang="fr-FR" dirty="0" err="1"/>
              <a:t>Qualtrics</a:t>
            </a:r>
            <a:r>
              <a:rPr lang="fr-FR" dirty="0"/>
              <a:t> dans le contexte d’un projet d’aménagement du gouvernement du Canada. Comme le modèle de collecte d'informations utilisé jusqu'à présent ne permet plus de recueillir efficacement des données sur le fonctionnement d'une organisation, le rapport du sondage donne une idée générale des besoins fonctionnels fondamentaux des employés.</a:t>
            </a:r>
          </a:p>
          <a:p>
            <a:r>
              <a:rPr lang="fr-FR" dirty="0"/>
              <a:t>Vous devez utiliser les données du rapport de données </a:t>
            </a:r>
            <a:r>
              <a:rPr lang="fr-FR" dirty="0" err="1"/>
              <a:t>Qualtrics</a:t>
            </a:r>
            <a:r>
              <a:rPr lang="fr-FR" dirty="0"/>
              <a:t>.</a:t>
            </a:r>
          </a:p>
          <a:p>
            <a:r>
              <a:rPr lang="fr-FR" dirty="0"/>
              <a:t>Vous pouvez utiliser autant de diapositives / visualisations de données que nécessaire pour communiquer les résultats clés.</a:t>
            </a:r>
          </a:p>
          <a:p>
            <a:r>
              <a:rPr lang="fr-FR" dirty="0"/>
              <a:t>Vous pouvez modifier les types de graphiques en fonction de la représentation optimale des résultats.</a:t>
            </a:r>
          </a:p>
          <a:p>
            <a:r>
              <a:rPr lang="fr-FR" dirty="0"/>
              <a:t>Vous devez ajouter vos propres recommandations de conception pour chaque conclusion principale – une zone de texte dédiée a été configurée à gauche de chaque diapositive.</a:t>
            </a:r>
          </a:p>
          <a:p>
            <a:r>
              <a:rPr lang="fr-FR" dirty="0"/>
              <a:t>Vous devez suivre les instructions en rouge et les supprimer avant de présenter tout résultat final du sondage.</a:t>
            </a:r>
          </a:p>
          <a:p>
            <a:endParaRPr lang="en-CA" dirty="0"/>
          </a:p>
        </p:txBody>
      </p:sp>
      <p:sp>
        <p:nvSpPr>
          <p:cNvPr id="3" name="Text Placeholder 2"/>
          <p:cNvSpPr>
            <a:spLocks noGrp="1"/>
          </p:cNvSpPr>
          <p:nvPr>
            <p:ph type="body" sz="half" idx="2"/>
            <p:custDataLst>
              <p:tags r:id="rId2"/>
            </p:custDataLst>
          </p:nvPr>
        </p:nvSpPr>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3419303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Q14 </a:t>
            </a:r>
            <a:r>
              <a:rPr lang="fr-FR" sz="1050" b="1" dirty="0" err="1"/>
              <a:t>What</a:t>
            </a:r>
            <a:r>
              <a:rPr lang="fr-FR" sz="1050" b="1" dirty="0"/>
              <a:t> do </a:t>
            </a:r>
            <a:r>
              <a:rPr lang="fr-FR" sz="1050" b="1" dirty="0" err="1"/>
              <a:t>you</a:t>
            </a:r>
            <a:r>
              <a:rPr lang="fr-FR" sz="1050" b="1" dirty="0"/>
              <a:t> like best about </a:t>
            </a:r>
            <a:r>
              <a:rPr lang="fr-FR" sz="1050" b="1" dirty="0" err="1"/>
              <a:t>your</a:t>
            </a:r>
            <a:r>
              <a:rPr lang="fr-FR" sz="1050" b="1" dirty="0"/>
              <a:t> </a:t>
            </a:r>
            <a:r>
              <a:rPr lang="fr-FR" sz="1050" b="1" dirty="0" err="1"/>
              <a:t>current</a:t>
            </a:r>
            <a:r>
              <a:rPr lang="fr-FR" sz="1050" b="1" dirty="0"/>
              <a:t> </a:t>
            </a:r>
            <a:r>
              <a:rPr lang="fr-FR" sz="1050" b="1" dirty="0" err="1"/>
              <a:t>workplace</a:t>
            </a:r>
            <a:r>
              <a:rPr lang="fr-FR" sz="1050" b="1" dirty="0"/>
              <a:t>?</a:t>
            </a:r>
            <a:br>
              <a:rPr lang="fr-FR" sz="1050" b="1" dirty="0"/>
            </a:br>
            <a:r>
              <a:rPr lang="fr-FR" sz="1050" b="1" i="1" dirty="0"/>
              <a:t>Qu'aimez-vous le plus dans votre milieu de travail actuel?</a:t>
            </a:r>
          </a:p>
          <a:p>
            <a:pPr marL="0" indent="0">
              <a:lnSpc>
                <a:spcPct val="100000"/>
              </a:lnSpc>
              <a:spcBef>
                <a:spcPts val="0"/>
              </a:spcBef>
              <a:buNone/>
            </a:pPr>
            <a:endParaRPr lang="fr-FR" sz="1050" b="1" i="1" dirty="0"/>
          </a:p>
          <a:p>
            <a:pPr marL="0" indent="0">
              <a:lnSpc>
                <a:spcPct val="100000"/>
              </a:lnSpc>
              <a:spcBef>
                <a:spcPts val="0"/>
              </a:spcBef>
              <a:buNone/>
            </a:pPr>
            <a:r>
              <a:rPr lang="en-CA" sz="1050" b="1" dirty="0">
                <a:solidFill>
                  <a:srgbClr val="FF0000"/>
                </a:solidFill>
              </a:rPr>
              <a:t>NOTE: </a:t>
            </a:r>
            <a:r>
              <a:rPr lang="en-CA" sz="1050" dirty="0">
                <a:solidFill>
                  <a:srgbClr val="FF0000"/>
                </a:solidFill>
              </a:rPr>
              <a:t>Do not disclose any information that can identify you such as your </a:t>
            </a:r>
            <a:r>
              <a:rPr lang="en-CA" sz="1050" dirty="0" err="1">
                <a:solidFill>
                  <a:srgbClr val="FF0000"/>
                </a:solidFill>
              </a:rPr>
              <a:t>statuts</a:t>
            </a:r>
            <a:r>
              <a:rPr lang="en-CA" sz="1050" dirty="0">
                <a:solidFill>
                  <a:srgbClr val="FF0000"/>
                </a:solidFill>
              </a:rPr>
              <a:t> of employment or your job title / </a:t>
            </a:r>
            <a:r>
              <a:rPr lang="fr-FR" sz="1050" i="1" dirty="0">
                <a:solidFill>
                  <a:srgbClr val="FF0000"/>
                </a:solidFill>
              </a:rPr>
              <a:t>Ne divulguez pas d'information pouvant permettre de vous identifier comme votre statut ou votre titre d'emploi</a:t>
            </a:r>
          </a:p>
          <a:p>
            <a:pPr marL="0" indent="0">
              <a:lnSpc>
                <a:spcPct val="100000"/>
              </a:lnSpc>
              <a:spcBef>
                <a:spcPts val="0"/>
              </a:spcBef>
              <a:buNone/>
            </a:pPr>
            <a:r>
              <a:rPr lang="fr-FR" sz="1050" i="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lnSpc>
                <a:spcPct val="100000"/>
              </a:lnSpc>
              <a:spcBef>
                <a:spcPts val="0"/>
              </a:spcBef>
              <a:buNone/>
            </a:pPr>
            <a:endParaRPr lang="fr-FR"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dirty="0"/>
              <a:t>	</a:t>
            </a:r>
          </a:p>
        </p:txBody>
      </p:sp>
      <p:sp>
        <p:nvSpPr>
          <p:cNvPr id="7" name="Text Placeholder 3">
            <a:extLst>
              <a:ext uri="{FF2B5EF4-FFF2-40B4-BE49-F238E27FC236}">
                <a16:creationId xmlns:a16="http://schemas.microsoft.com/office/drawing/2014/main" id="{AE632B88-94F3-4E4E-8455-E57AD22EFBAB}"/>
              </a:ext>
            </a:extLst>
          </p:cNvPr>
          <p:cNvSpPr txBox="1">
            <a:spLocks/>
          </p:cNvSpPr>
          <p:nvPr/>
        </p:nvSpPr>
        <p:spPr>
          <a:xfrm>
            <a:off x="6930190"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Q15 </a:t>
            </a:r>
            <a:r>
              <a:rPr lang="fr-FR" sz="1050" b="1" dirty="0" err="1"/>
              <a:t>What</a:t>
            </a:r>
            <a:r>
              <a:rPr lang="fr-FR" sz="1050" b="1" dirty="0"/>
              <a:t> </a:t>
            </a:r>
            <a:r>
              <a:rPr lang="fr-FR" sz="1050" b="1" dirty="0" err="1"/>
              <a:t>would</a:t>
            </a:r>
            <a:r>
              <a:rPr lang="fr-FR" sz="1050" b="1" dirty="0"/>
              <a:t> </a:t>
            </a:r>
            <a:r>
              <a:rPr lang="fr-FR" sz="1050" b="1" dirty="0" err="1"/>
              <a:t>you</a:t>
            </a:r>
            <a:r>
              <a:rPr lang="fr-FR" sz="1050" b="1" dirty="0"/>
              <a:t> change about </a:t>
            </a:r>
            <a:r>
              <a:rPr lang="fr-FR" sz="1050" b="1" dirty="0" err="1"/>
              <a:t>your</a:t>
            </a:r>
            <a:r>
              <a:rPr lang="fr-FR" sz="1050" b="1" dirty="0"/>
              <a:t> </a:t>
            </a:r>
            <a:r>
              <a:rPr lang="fr-FR" sz="1050" b="1" dirty="0" err="1"/>
              <a:t>current</a:t>
            </a:r>
            <a:r>
              <a:rPr lang="fr-FR" sz="1050" b="1" dirty="0"/>
              <a:t> </a:t>
            </a:r>
            <a:r>
              <a:rPr lang="fr-FR" sz="1050" b="1" dirty="0" err="1"/>
              <a:t>workplace</a:t>
            </a:r>
            <a:r>
              <a:rPr lang="fr-FR" sz="1050" b="1" dirty="0"/>
              <a:t>?</a:t>
            </a:r>
            <a:br>
              <a:rPr lang="fr-FR" sz="1050" b="1" dirty="0"/>
            </a:br>
            <a:r>
              <a:rPr lang="fr-FR" sz="1050" b="1" dirty="0"/>
              <a:t>Que changeriez-vous dans votre milieu de travail actuel?</a:t>
            </a:r>
            <a:endParaRPr lang="fr-CA" sz="1050" b="1" i="1" dirty="0"/>
          </a:p>
          <a:p>
            <a:pPr marL="0" indent="0">
              <a:lnSpc>
                <a:spcPct val="100000"/>
              </a:lnSpc>
              <a:spcBef>
                <a:spcPts val="0"/>
              </a:spcBef>
              <a:buNone/>
            </a:pPr>
            <a:endParaRPr lang="fr-FR" sz="1050" dirty="0"/>
          </a:p>
          <a:p>
            <a:pPr marL="0" indent="0">
              <a:lnSpc>
                <a:spcPct val="100000"/>
              </a:lnSpc>
              <a:spcBef>
                <a:spcPts val="0"/>
              </a:spcBef>
              <a:buNone/>
            </a:pPr>
            <a:r>
              <a:rPr lang="en-CA" sz="1050" b="1" dirty="0">
                <a:solidFill>
                  <a:srgbClr val="FF0000"/>
                </a:solidFill>
              </a:rPr>
              <a:t>NOTE: </a:t>
            </a:r>
            <a:r>
              <a:rPr lang="en-CA" sz="1050" dirty="0">
                <a:solidFill>
                  <a:srgbClr val="FF0000"/>
                </a:solidFill>
              </a:rPr>
              <a:t>Do not disclose any information that can identify you such as your </a:t>
            </a:r>
            <a:r>
              <a:rPr lang="en-CA" sz="1050" dirty="0" err="1">
                <a:solidFill>
                  <a:srgbClr val="FF0000"/>
                </a:solidFill>
              </a:rPr>
              <a:t>statuts</a:t>
            </a:r>
            <a:r>
              <a:rPr lang="en-CA" sz="1050" dirty="0">
                <a:solidFill>
                  <a:srgbClr val="FF0000"/>
                </a:solidFill>
              </a:rPr>
              <a:t> of employment or your job title / </a:t>
            </a:r>
            <a:r>
              <a:rPr lang="fr-FR" sz="1050" i="1" dirty="0">
                <a:solidFill>
                  <a:srgbClr val="FF0000"/>
                </a:solidFill>
              </a:rPr>
              <a:t>Ne divulguez pas d'information pouvant permettre de vous identifier comme votre statut ou votre titre d'emploi</a:t>
            </a:r>
          </a:p>
          <a:p>
            <a:pPr marL="0" indent="0">
              <a:lnSpc>
                <a:spcPct val="100000"/>
              </a:lnSpc>
              <a:spcBef>
                <a:spcPts val="0"/>
              </a:spcBef>
              <a:buNone/>
            </a:pPr>
            <a:r>
              <a:rPr lang="fr-FR" sz="1050" i="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fr-CA" sz="1050" i="1" dirty="0"/>
          </a:p>
          <a:p>
            <a:pPr marL="0" indent="0">
              <a:lnSpc>
                <a:spcPct val="100000"/>
              </a:lnSpc>
              <a:spcBef>
                <a:spcPts val="0"/>
              </a:spcBef>
              <a:buNone/>
            </a:pPr>
            <a:endParaRPr lang="fr-FR" sz="1050" dirty="0"/>
          </a:p>
        </p:txBody>
      </p:sp>
    </p:spTree>
    <p:extLst>
      <p:ext uri="{BB962C8B-B14F-4D97-AF65-F5344CB8AC3E}">
        <p14:creationId xmlns:p14="http://schemas.microsoft.com/office/powerpoint/2010/main" val="392406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Activity Profiles / </a:t>
            </a:r>
            <a:r>
              <a:rPr lang="fr-CA" i="1" dirty="0"/>
              <a:t>Profils d’activité</a:t>
            </a:r>
          </a:p>
        </p:txBody>
      </p:sp>
      <p:sp>
        <p:nvSpPr>
          <p:cNvPr id="6" name="Text Placeholder 4">
            <a:extLst>
              <a:ext uri="{FF2B5EF4-FFF2-40B4-BE49-F238E27FC236}">
                <a16:creationId xmlns:a16="http://schemas.microsoft.com/office/drawing/2014/main" id="{8AAC2F3F-4905-48E8-8237-458ADDB88837}"/>
              </a:ext>
            </a:extLst>
          </p:cNvPr>
          <p:cNvSpPr txBox="1">
            <a:spLocks/>
          </p:cNvSpPr>
          <p:nvPr/>
        </p:nvSpPr>
        <p:spPr>
          <a:xfrm>
            <a:off x="3427658" y="5518065"/>
            <a:ext cx="2393186" cy="503411"/>
          </a:xfrm>
          <a:prstGeom prst="rect">
            <a:avLst/>
          </a:prstGeom>
          <a:solidFill>
            <a:schemeClr val="bg1"/>
          </a:solidFill>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00" dirty="0">
              <a:solidFill>
                <a:prstClr val="black"/>
              </a:solidFill>
            </a:endParaRPr>
          </a:p>
        </p:txBody>
      </p:sp>
      <p:sp>
        <p:nvSpPr>
          <p:cNvPr id="15" name="TextBox 14"/>
          <p:cNvSpPr txBox="1"/>
          <p:nvPr/>
        </p:nvSpPr>
        <p:spPr>
          <a:xfrm>
            <a:off x="1424020" y="1394303"/>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a:t>
            </a:r>
          </a:p>
          <a:p>
            <a:pPr algn="ctr" defTabSz="457200">
              <a:defRPr/>
            </a:pPr>
            <a:r>
              <a:rPr lang="en-US" sz="1400" b="1" i="1" kern="0" dirty="0">
                <a:solidFill>
                  <a:prstClr val="black"/>
                </a:solidFill>
                <a:latin typeface="Tw Cen MT"/>
                <a:cs typeface="Tw Cen MT"/>
              </a:rPr>
              <a:t>AUTONOME</a:t>
            </a:r>
          </a:p>
        </p:txBody>
      </p:sp>
      <p:sp>
        <p:nvSpPr>
          <p:cNvPr id="16" name="TextBox 15"/>
          <p:cNvSpPr txBox="1"/>
          <p:nvPr/>
        </p:nvSpPr>
        <p:spPr>
          <a:xfrm>
            <a:off x="5386397"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i="1" kern="0" dirty="0">
                <a:solidFill>
                  <a:prstClr val="black"/>
                </a:solidFill>
                <a:latin typeface="Tw Cen MT"/>
                <a:cs typeface="Tw Cen MT"/>
              </a:rPr>
              <a:t>ÉQUILIBRÉ</a:t>
            </a:r>
          </a:p>
        </p:txBody>
      </p:sp>
      <p:sp>
        <p:nvSpPr>
          <p:cNvPr id="17" name="TextBox 16"/>
          <p:cNvSpPr txBox="1"/>
          <p:nvPr/>
        </p:nvSpPr>
        <p:spPr>
          <a:xfrm>
            <a:off x="9142566"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sp>
        <p:nvSpPr>
          <p:cNvPr id="18" name="TextBox 17"/>
          <p:cNvSpPr txBox="1"/>
          <p:nvPr/>
        </p:nvSpPr>
        <p:spPr>
          <a:xfrm>
            <a:off x="4188990" y="3365633"/>
            <a:ext cx="3906078"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CA" sz="1200" dirty="0">
                <a:solidFill>
                  <a:schemeClr val="tx1"/>
                </a:solidFill>
              </a:rPr>
              <a:t>The Balanced profile is best suited for work environment with moderate movement between different activities and  task variety. It has the most balanced distribution of </a:t>
            </a:r>
            <a:r>
              <a:rPr lang="en-CA" sz="1200" dirty="0" err="1">
                <a:solidFill>
                  <a:schemeClr val="tx1"/>
                </a:solidFill>
              </a:rPr>
              <a:t>workpoints</a:t>
            </a:r>
            <a:r>
              <a:rPr lang="en-CA" sz="1200" dirty="0">
                <a:solidFill>
                  <a:schemeClr val="tx1"/>
                </a:solidFill>
              </a:rPr>
              <a:t>, with an equal proportion of individual and collaborative </a:t>
            </a:r>
            <a:r>
              <a:rPr lang="en-CA" sz="1200" dirty="0" err="1">
                <a:solidFill>
                  <a:schemeClr val="tx1"/>
                </a:solidFill>
              </a:rPr>
              <a:t>workpoints</a:t>
            </a:r>
            <a:r>
              <a:rPr lang="en-CA" sz="1200" dirty="0">
                <a:solidFill>
                  <a:schemeClr val="tx1"/>
                </a:solidFill>
              </a:rPr>
              <a:t>. </a:t>
            </a:r>
          </a:p>
          <a:p>
            <a:pPr>
              <a:defRPr/>
            </a:pPr>
            <a:endParaRPr lang="en-CA" sz="1200" dirty="0">
              <a:solidFill>
                <a:schemeClr val="tx1"/>
              </a:solidFill>
            </a:endParaRPr>
          </a:p>
          <a:p>
            <a:pPr>
              <a:defRPr/>
            </a:pPr>
            <a:r>
              <a:rPr lang="fr-FR" sz="1200" i="1" dirty="0">
                <a:solidFill>
                  <a:schemeClr val="tx1"/>
                </a:solidFill>
              </a:rPr>
              <a:t>Le profil équilibré est le mieux adapté à l'environnement de travail avec un mouvement modéré entre différentes activités et une variété de tâches. Il a la distribution la plus équilibrée des points de travail, avec une proportion égale de points de travail individuels et collaboratifs.</a:t>
            </a:r>
          </a:p>
          <a:p>
            <a:pPr>
              <a:defRPr/>
            </a:pPr>
            <a:endParaRPr lang="fr-FR" sz="1200" b="1" i="1" dirty="0">
              <a:solidFill>
                <a:schemeClr val="tx1"/>
              </a:solidFill>
            </a:endParaRPr>
          </a:p>
          <a:p>
            <a:pPr algn="ctr"/>
            <a:r>
              <a:rPr lang="en-US" sz="1200" b="1" dirty="0">
                <a:solidFill>
                  <a:schemeClr val="tx1"/>
                </a:solidFill>
              </a:rPr>
              <a:t>BALANCED WORKPOINT RATIOS:</a:t>
            </a:r>
          </a:p>
          <a:p>
            <a:pPr algn="ctr"/>
            <a:r>
              <a:rPr lang="en-US" sz="1200" dirty="0">
                <a:solidFill>
                  <a:schemeClr val="tx1"/>
                </a:solidFill>
              </a:rPr>
              <a:t>30%-50% 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US" sz="1200" dirty="0">
                <a:solidFill>
                  <a:schemeClr val="tx1"/>
                </a:solidFill>
              </a:rPr>
              <a:t>50%-70% 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lgn="ctr"/>
            <a:endParaRPr lang="en-US" sz="1200" dirty="0">
              <a:solidFill>
                <a:prstClr val="black"/>
              </a:solidFill>
            </a:endParaRPr>
          </a:p>
        </p:txBody>
      </p:sp>
      <p:sp>
        <p:nvSpPr>
          <p:cNvPr id="19" name="TextBox 18"/>
          <p:cNvSpPr txBox="1"/>
          <p:nvPr/>
        </p:nvSpPr>
        <p:spPr>
          <a:xfrm>
            <a:off x="949287" y="3086075"/>
            <a:ext cx="4437110" cy="276999"/>
          </a:xfrm>
          <a:prstGeom prst="rect">
            <a:avLst/>
          </a:prstGeom>
          <a:noFill/>
        </p:spPr>
        <p:txBody>
          <a:bodyPr wrap="square" rtlCol="0">
            <a:spAutoFit/>
          </a:bodyPr>
          <a:lstStyle/>
          <a:p>
            <a:pPr defTabSz="457200">
              <a:defRPr/>
            </a:pPr>
            <a:r>
              <a:rPr lang="en-US" sz="1200" kern="0" dirty="0">
                <a:solidFill>
                  <a:prstClr val="black"/>
                </a:solidFill>
                <a:latin typeface="Tw Cen MT"/>
                <a:cs typeface="Tw Cen MT"/>
              </a:rPr>
              <a:t>LOWER LEVEL OF MOVEMENT / </a:t>
            </a:r>
            <a:r>
              <a:rPr lang="en-US" sz="1200" i="1" kern="0" dirty="0">
                <a:solidFill>
                  <a:prstClr val="black"/>
                </a:solidFill>
                <a:latin typeface="Tw Cen MT"/>
                <a:cs typeface="Tw Cen MT"/>
              </a:rPr>
              <a:t>FAIBLE NIVEAU DE MOUVEMENT</a:t>
            </a:r>
          </a:p>
        </p:txBody>
      </p:sp>
      <p:sp>
        <p:nvSpPr>
          <p:cNvPr id="20" name="TextBox 19"/>
          <p:cNvSpPr txBox="1"/>
          <p:nvPr/>
        </p:nvSpPr>
        <p:spPr>
          <a:xfrm>
            <a:off x="7069507" y="3083515"/>
            <a:ext cx="4208945" cy="276999"/>
          </a:xfrm>
          <a:prstGeom prst="rect">
            <a:avLst/>
          </a:prstGeom>
          <a:noFill/>
        </p:spPr>
        <p:txBody>
          <a:bodyPr wrap="square" rtlCol="0">
            <a:spAutoFit/>
          </a:bodyPr>
          <a:lstStyle/>
          <a:p>
            <a:pPr algn="r" defTabSz="457200">
              <a:defRPr/>
            </a:pPr>
            <a:r>
              <a:rPr lang="en-US" sz="1200" kern="0" dirty="0">
                <a:solidFill>
                  <a:prstClr val="black"/>
                </a:solidFill>
                <a:latin typeface="Tw Cen MT"/>
                <a:cs typeface="Tw Cen MT"/>
              </a:rPr>
              <a:t>HIGHER LEVEL OF MOVEMENT/ </a:t>
            </a:r>
            <a:r>
              <a:rPr lang="en-US" sz="1200" i="1" kern="0" dirty="0">
                <a:solidFill>
                  <a:prstClr val="black"/>
                </a:solidFill>
                <a:latin typeface="Tw Cen MT"/>
                <a:cs typeface="Tw Cen MT"/>
              </a:rPr>
              <a:t>FORT NIVEAU DE MOUVEMENT</a:t>
            </a:r>
          </a:p>
        </p:txBody>
      </p:sp>
      <p:pic>
        <p:nvPicPr>
          <p:cNvPr id="21" name="Picture 20" descr="activityprofile-autonomou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998" y="1887221"/>
            <a:ext cx="1141133" cy="1119398"/>
          </a:xfrm>
          <a:prstGeom prst="rect">
            <a:avLst/>
          </a:prstGeom>
        </p:spPr>
      </p:pic>
      <p:pic>
        <p:nvPicPr>
          <p:cNvPr id="22" name="Picture 21" descr="activityprofile-interacti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175" y="1929040"/>
            <a:ext cx="1141133" cy="1119398"/>
          </a:xfrm>
          <a:prstGeom prst="rect">
            <a:avLst/>
          </a:prstGeom>
        </p:spPr>
      </p:pic>
      <p:pic>
        <p:nvPicPr>
          <p:cNvPr id="23" name="Picture 22" descr="activityprofile-balanc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102" y="1925850"/>
            <a:ext cx="1094938" cy="1075681"/>
          </a:xfrm>
          <a:prstGeom prst="rect">
            <a:avLst/>
          </a:prstGeom>
        </p:spPr>
      </p:pic>
      <p:sp>
        <p:nvSpPr>
          <p:cNvPr id="24" name="TextBox 23"/>
          <p:cNvSpPr txBox="1"/>
          <p:nvPr/>
        </p:nvSpPr>
        <p:spPr>
          <a:xfrm>
            <a:off x="873309" y="3358389"/>
            <a:ext cx="3240785" cy="3046988"/>
          </a:xfrm>
          <a:prstGeom prst="rect">
            <a:avLst/>
          </a:prstGeom>
          <a:noFill/>
        </p:spPr>
        <p:txBody>
          <a:bodyPr wrap="square" rtlCol="0">
            <a:spAutoFit/>
          </a:bodyPr>
          <a:lstStyle/>
          <a:p>
            <a:pPr defTabSz="457200">
              <a:defRPr/>
            </a:pPr>
            <a:r>
              <a:rPr lang="en-CA" sz="1200" kern="0" dirty="0">
                <a:latin typeface="Tw Cen MT" panose="020B0602020104020603" pitchFamily="34" charset="0"/>
              </a:rPr>
              <a:t>The Autonomous profile is best suited for  work environment with limited movement between different activities and low task variety features the highest proportion of individual </a:t>
            </a:r>
            <a:r>
              <a:rPr lang="en-CA" sz="1200" kern="0" dirty="0" err="1">
                <a:latin typeface="Tw Cen MT" panose="020B0602020104020603" pitchFamily="34" charset="0"/>
              </a:rPr>
              <a:t>workpoints</a:t>
            </a:r>
            <a:r>
              <a:rPr lang="en-CA" sz="1200" kern="0" dirty="0">
                <a:latin typeface="Tw Cen MT" panose="020B0602020104020603" pitchFamily="34" charset="0"/>
              </a:rPr>
              <a:t>.</a:t>
            </a:r>
            <a:r>
              <a:rPr lang="fr-FR" sz="1200" kern="0" dirty="0">
                <a:latin typeface="Tw Cen MT" panose="020B0602020104020603" pitchFamily="34" charset="0"/>
              </a:rPr>
              <a:t> </a:t>
            </a:r>
          </a:p>
          <a:p>
            <a:pPr defTabSz="457200">
              <a:defRPr/>
            </a:pPr>
            <a:endParaRPr lang="fr-FR" sz="1200" i="1" kern="0" dirty="0">
              <a:latin typeface="Tw Cen MT" panose="020B0602020104020603" pitchFamily="34" charset="0"/>
            </a:endParaRPr>
          </a:p>
          <a:p>
            <a:pPr defTabSz="457200">
              <a:defRPr/>
            </a:pPr>
            <a:r>
              <a:rPr lang="fr-FR" sz="1200" i="1" kern="0" dirty="0">
                <a:latin typeface="Tw Cen MT" panose="020B0602020104020603" pitchFamily="34" charset="0"/>
              </a:rPr>
              <a:t>Le profil autonome est le mieux adapté à l'environnement de travail avec un mouvement limité entre les différentes activités et une faible variété de tâches présente la plus forte proportion de points de travail individuels.</a:t>
            </a:r>
            <a:endParaRPr lang="en-US" sz="1200" i="1" kern="0" dirty="0">
              <a:latin typeface="Tw Cen MT" panose="020B0602020104020603" pitchFamily="34" charset="0"/>
            </a:endParaRPr>
          </a:p>
          <a:p>
            <a:pPr defTabSz="457200">
              <a:defRPr/>
            </a:pPr>
            <a:endParaRPr lang="en-US" sz="1200" kern="0" dirty="0">
              <a:latin typeface="Tw Cen MT" panose="020B0602020104020603" pitchFamily="34" charset="0"/>
            </a:endParaRPr>
          </a:p>
          <a:p>
            <a:pPr algn="ctr">
              <a:lnSpc>
                <a:spcPct val="100000"/>
              </a:lnSpc>
              <a:spcBef>
                <a:spcPts val="0"/>
              </a:spcBef>
            </a:pPr>
            <a:r>
              <a:rPr lang="en-US" sz="1200" b="1" dirty="0">
                <a:latin typeface="Tw Cen MT" panose="020B0602020104020603" pitchFamily="34" charset="0"/>
              </a:rPr>
              <a:t>AUTONOMOUS WORKPOINT RATIOS:</a:t>
            </a:r>
          </a:p>
          <a:p>
            <a:pPr algn="ctr">
              <a:lnSpc>
                <a:spcPct val="100000"/>
              </a:lnSpc>
              <a:spcBef>
                <a:spcPts val="0"/>
              </a:spcBef>
            </a:pPr>
            <a:r>
              <a:rPr lang="en-US" sz="1200" dirty="0">
                <a:latin typeface="Tw Cen MT" panose="020B0602020104020603" pitchFamily="34" charset="0"/>
              </a:rPr>
              <a:t>50%-65% Individual </a:t>
            </a:r>
            <a:r>
              <a:rPr lang="en-US" sz="1200" dirty="0" err="1">
                <a:latin typeface="Tw Cen MT" panose="020B0602020104020603" pitchFamily="34" charset="0"/>
              </a:rPr>
              <a:t>workpoints</a:t>
            </a:r>
            <a:r>
              <a:rPr lang="en-US" sz="1200" dirty="0">
                <a:latin typeface="Tw Cen MT" panose="020B0602020104020603" pitchFamily="34" charset="0"/>
              </a:rPr>
              <a:t>/ </a:t>
            </a:r>
            <a:r>
              <a:rPr lang="en-US" sz="1200" i="1" dirty="0">
                <a:latin typeface="Tw Cen MT" panose="020B0602020104020603" pitchFamily="34" charset="0"/>
              </a:rPr>
              <a:t>Points de travail </a:t>
            </a:r>
            <a:r>
              <a:rPr lang="en-US" sz="1200" i="1" dirty="0" err="1">
                <a:latin typeface="Tw Cen MT" panose="020B0602020104020603" pitchFamily="34" charset="0"/>
              </a:rPr>
              <a:t>individuels</a:t>
            </a:r>
            <a:endParaRPr lang="en-US" sz="1200" i="1" dirty="0">
              <a:latin typeface="Tw Cen MT" panose="020B0602020104020603" pitchFamily="34" charset="0"/>
            </a:endParaRPr>
          </a:p>
          <a:p>
            <a:pPr algn="ctr">
              <a:lnSpc>
                <a:spcPct val="100000"/>
              </a:lnSpc>
              <a:spcBef>
                <a:spcPts val="0"/>
              </a:spcBef>
            </a:pPr>
            <a:r>
              <a:rPr lang="en-US" sz="1200" dirty="0">
                <a:latin typeface="Tw Cen MT" panose="020B0602020104020603" pitchFamily="34" charset="0"/>
              </a:rPr>
              <a:t>35%-60% Collaborative </a:t>
            </a:r>
            <a:r>
              <a:rPr lang="en-US" sz="1200" dirty="0" err="1">
                <a:latin typeface="Tw Cen MT" panose="020B0602020104020603" pitchFamily="34" charset="0"/>
              </a:rPr>
              <a:t>workpoints</a:t>
            </a:r>
            <a:r>
              <a:rPr lang="en-US" sz="1200" dirty="0">
                <a:latin typeface="Tw Cen MT" panose="020B0602020104020603" pitchFamily="34" charset="0"/>
              </a:rPr>
              <a:t> / </a:t>
            </a:r>
            <a:r>
              <a:rPr lang="en-US" sz="1200" i="1" dirty="0">
                <a:latin typeface="Tw Cen MT" panose="020B0602020104020603" pitchFamily="34" charset="0"/>
              </a:rPr>
              <a:t>Points de travail </a:t>
            </a:r>
            <a:r>
              <a:rPr lang="en-US" sz="1200" i="1" dirty="0" err="1">
                <a:latin typeface="Tw Cen MT" panose="020B0602020104020603" pitchFamily="34" charset="0"/>
              </a:rPr>
              <a:t>collaboratifs</a:t>
            </a:r>
            <a:endParaRPr lang="en-US" sz="1200" i="1" dirty="0">
              <a:latin typeface="Tw Cen MT" panose="020B0602020104020603" pitchFamily="34" charset="0"/>
            </a:endParaRPr>
          </a:p>
        </p:txBody>
      </p:sp>
      <p:cxnSp>
        <p:nvCxnSpPr>
          <p:cNvPr id="25" name="Straight Arrow Connector 24"/>
          <p:cNvCxnSpPr/>
          <p:nvPr/>
        </p:nvCxnSpPr>
        <p:spPr>
          <a:xfrm>
            <a:off x="913772" y="3083515"/>
            <a:ext cx="10440030" cy="0"/>
          </a:xfrm>
          <a:prstGeom prst="straightConnector1">
            <a:avLst/>
          </a:prstGeom>
          <a:noFill/>
          <a:ln w="6350" cap="flat" cmpd="sng" algn="ctr">
            <a:solidFill>
              <a:srgbClr val="00B050"/>
            </a:solidFill>
            <a:prstDash val="solid"/>
            <a:miter lim="800000"/>
            <a:headEnd type="triangle"/>
            <a:tailEnd type="triangle"/>
          </a:ln>
          <a:effectLst/>
        </p:spPr>
      </p:cxnSp>
      <p:sp>
        <p:nvSpPr>
          <p:cNvPr id="26" name="TextBox 25"/>
          <p:cNvSpPr txBox="1"/>
          <p:nvPr/>
        </p:nvSpPr>
        <p:spPr>
          <a:xfrm>
            <a:off x="8169965" y="3407042"/>
            <a:ext cx="3345141"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US" sz="1200" dirty="0">
                <a:solidFill>
                  <a:schemeClr val="tx1"/>
                </a:solidFill>
              </a:rPr>
              <a:t>The Interactive profile is best suited for work environment with </a:t>
            </a:r>
            <a:r>
              <a:rPr lang="en-US" sz="1200" b="1" dirty="0">
                <a:solidFill>
                  <a:schemeClr val="tx1"/>
                </a:solidFill>
              </a:rPr>
              <a:t>high </a:t>
            </a:r>
            <a:r>
              <a:rPr lang="en-US" sz="1200" dirty="0">
                <a:solidFill>
                  <a:schemeClr val="tx1"/>
                </a:solidFill>
              </a:rPr>
              <a:t>level</a:t>
            </a:r>
            <a:r>
              <a:rPr lang="en-US" sz="1200" b="1" dirty="0">
                <a:solidFill>
                  <a:schemeClr val="tx1"/>
                </a:solidFill>
              </a:rPr>
              <a:t> </a:t>
            </a:r>
            <a:r>
              <a:rPr lang="en-US" sz="1200" dirty="0">
                <a:solidFill>
                  <a:schemeClr val="tx1"/>
                </a:solidFill>
              </a:rPr>
              <a:t>of movement between different activities and high task variety. It features the highest proportion of collaborative </a:t>
            </a:r>
            <a:r>
              <a:rPr lang="en-US" sz="1200" dirty="0" err="1">
                <a:solidFill>
                  <a:schemeClr val="tx1"/>
                </a:solidFill>
              </a:rPr>
              <a:t>workpoints</a:t>
            </a:r>
            <a:r>
              <a:rPr lang="en-US" sz="1200" dirty="0">
                <a:solidFill>
                  <a:schemeClr val="tx1"/>
                </a:solidFill>
              </a:rPr>
              <a:t>.</a:t>
            </a:r>
          </a:p>
          <a:p>
            <a:pPr>
              <a:defRPr/>
            </a:pPr>
            <a:endParaRPr lang="en-US" sz="1200" dirty="0">
              <a:solidFill>
                <a:schemeClr val="tx1"/>
              </a:solidFill>
            </a:endParaRPr>
          </a:p>
          <a:p>
            <a:pPr>
              <a:defRPr/>
            </a:pPr>
            <a:r>
              <a:rPr lang="fr-FR" sz="1200" i="1" dirty="0">
                <a:solidFill>
                  <a:schemeClr val="tx1"/>
                </a:solidFill>
              </a:rPr>
              <a:t>Le profil interactif est le mieux adapté à l'environnement de travail avec un niveau élevé de mouvement entre différentes activités et une grande variété de tâches. Il présente la plus forte proportion de points de travail collaboratifs.</a:t>
            </a:r>
          </a:p>
          <a:p>
            <a:pPr algn="ctr">
              <a:defRPr/>
            </a:pPr>
            <a:endParaRPr lang="fr-FR" sz="1200" dirty="0">
              <a:solidFill>
                <a:schemeClr val="tx1"/>
              </a:solidFill>
            </a:endParaRPr>
          </a:p>
          <a:p>
            <a:pPr algn="ctr">
              <a:defRPr/>
            </a:pPr>
            <a:r>
              <a:rPr lang="en-CA" sz="1200" b="1" dirty="0">
                <a:solidFill>
                  <a:schemeClr val="tx1"/>
                </a:solidFill>
              </a:rPr>
              <a:t>INTERACTIVE WORKPOINT RATIOS:</a:t>
            </a:r>
            <a:endParaRPr lang="en-CA" sz="1200" dirty="0">
              <a:solidFill>
                <a:schemeClr val="tx1"/>
              </a:solidFill>
            </a:endParaRPr>
          </a:p>
          <a:p>
            <a:pPr algn="ctr"/>
            <a:r>
              <a:rPr lang="en-CA" sz="1200" dirty="0">
                <a:solidFill>
                  <a:schemeClr val="tx1"/>
                </a:solidFill>
              </a:rPr>
              <a:t>5%-30% </a:t>
            </a:r>
            <a:r>
              <a:rPr lang="en-US" sz="1200" dirty="0">
                <a:solidFill>
                  <a:schemeClr val="tx1"/>
                </a:solidFill>
              </a:rPr>
              <a:t>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CA" sz="1200" dirty="0">
                <a:solidFill>
                  <a:schemeClr val="tx1"/>
                </a:solidFill>
              </a:rPr>
              <a:t>70%-95% </a:t>
            </a:r>
            <a:r>
              <a:rPr lang="en-US" sz="1200" dirty="0">
                <a:solidFill>
                  <a:schemeClr val="tx1"/>
                </a:solidFill>
              </a:rPr>
              <a:t>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defRPr/>
            </a:pPr>
            <a:endParaRPr lang="fr-FR" sz="1200" dirty="0">
              <a:solidFill>
                <a:srgbClr val="FF0000"/>
              </a:solidFill>
            </a:endParaRPr>
          </a:p>
        </p:txBody>
      </p:sp>
    </p:spTree>
    <p:extLst>
      <p:ext uri="{BB962C8B-B14F-4D97-AF65-F5344CB8AC3E}">
        <p14:creationId xmlns:p14="http://schemas.microsoft.com/office/powerpoint/2010/main" val="223973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Autonomous Profile</a:t>
            </a:r>
            <a:br>
              <a:rPr lang="en-CA" dirty="0"/>
            </a:br>
            <a:r>
              <a:rPr lang="fr-FR" i="1" dirty="0"/>
              <a:t>Distribution de base des points de travail pour le profil autonome </a:t>
            </a:r>
            <a:r>
              <a:rPr lang="en-CA" i="1" dirty="0"/>
              <a:t> </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grpSp>
        <p:nvGrpSpPr>
          <p:cNvPr id="23" name="Group 22"/>
          <p:cNvGrpSpPr/>
          <p:nvPr/>
        </p:nvGrpSpPr>
        <p:grpSpPr>
          <a:xfrm>
            <a:off x="9977969" y="1346397"/>
            <a:ext cx="1537138" cy="1469414"/>
            <a:chOff x="9097732" y="216160"/>
            <a:chExt cx="1537138" cy="1469414"/>
          </a:xfrm>
        </p:grpSpPr>
        <p:sp>
          <p:nvSpPr>
            <p:cNvPr id="24" name="Rectangle 23"/>
            <p:cNvSpPr/>
            <p:nvPr/>
          </p:nvSpPr>
          <p:spPr>
            <a:xfrm>
              <a:off x="9316393" y="1135661"/>
              <a:ext cx="1121974" cy="430887"/>
            </a:xfrm>
            <a:prstGeom prst="rect">
              <a:avLst/>
            </a:prstGeom>
          </p:spPr>
          <p:txBody>
            <a:bodyPr wrap="square">
              <a:spAutoFit/>
            </a:bodyPr>
            <a:lstStyle/>
            <a:p>
              <a:pPr algn="ctr"/>
              <a:r>
                <a:rPr lang="en-CA" sz="1100" b="1" dirty="0">
                  <a:solidFill>
                    <a:prstClr val="black"/>
                  </a:solidFill>
                  <a:latin typeface="Tw Cen MT" panose="020B0602020104020603" pitchFamily="34" charset="0"/>
                </a:rPr>
                <a:t>AUTONOMOUS</a:t>
              </a:r>
            </a:p>
            <a:p>
              <a:pPr algn="ctr"/>
              <a:r>
                <a:rPr lang="en-CA" sz="1100" b="1" i="1" dirty="0">
                  <a:solidFill>
                    <a:prstClr val="black"/>
                  </a:solidFill>
                  <a:latin typeface="Tw Cen MT" panose="020B0602020104020603" pitchFamily="34" charset="0"/>
                </a:rPr>
                <a:t>AUTONOME</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543" y="315839"/>
              <a:ext cx="859719" cy="854631"/>
            </a:xfrm>
            <a:prstGeom prst="rect">
              <a:avLst/>
            </a:prstGeom>
          </p:spPr>
        </p:pic>
        <p:sp>
          <p:nvSpPr>
            <p:cNvPr id="27" name="Rectangle 26"/>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9" name="TextBox 28"/>
          <p:cNvSpPr txBox="1"/>
          <p:nvPr/>
        </p:nvSpPr>
        <p:spPr>
          <a:xfrm>
            <a:off x="504879" y="2224214"/>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86 </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22</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14</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7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159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143</a:t>
            </a:r>
          </a:p>
        </p:txBody>
      </p:sp>
      <p:grpSp>
        <p:nvGrpSpPr>
          <p:cNvPr id="31" name="Group 30"/>
          <p:cNvGrpSpPr/>
          <p:nvPr/>
        </p:nvGrpSpPr>
        <p:grpSpPr>
          <a:xfrm>
            <a:off x="4779762" y="1803086"/>
            <a:ext cx="3428006" cy="4675722"/>
            <a:chOff x="4545523" y="1680628"/>
            <a:chExt cx="3484626" cy="4752951"/>
          </a:xfrm>
        </p:grpSpPr>
        <p:sp>
          <p:nvSpPr>
            <p:cNvPr id="32" name="Rectangle 31"/>
            <p:cNvSpPr/>
            <p:nvPr/>
          </p:nvSpPr>
          <p:spPr>
            <a:xfrm>
              <a:off x="5798704" y="2330702"/>
              <a:ext cx="1051113" cy="45418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3" name="Rectangle 32"/>
            <p:cNvSpPr/>
            <p:nvPr/>
          </p:nvSpPr>
          <p:spPr>
            <a:xfrm>
              <a:off x="4639491" y="1797127"/>
              <a:ext cx="3265715" cy="44301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4" name="Rectangle 33"/>
            <p:cNvSpPr/>
            <p:nvPr/>
          </p:nvSpPr>
          <p:spPr>
            <a:xfrm>
              <a:off x="5164902" y="2969881"/>
              <a:ext cx="363080" cy="56833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5" name="Rectangle 34"/>
            <p:cNvSpPr/>
            <p:nvPr/>
          </p:nvSpPr>
          <p:spPr>
            <a:xfrm>
              <a:off x="7100090" y="3786054"/>
              <a:ext cx="805116" cy="4894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6" name="Rectangle 35"/>
            <p:cNvSpPr/>
            <p:nvPr/>
          </p:nvSpPr>
          <p:spPr>
            <a:xfrm>
              <a:off x="6068701" y="2942876"/>
              <a:ext cx="398863" cy="249135"/>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7" name="Rectangle 36"/>
            <p:cNvSpPr/>
            <p:nvPr/>
          </p:nvSpPr>
          <p:spPr>
            <a:xfrm>
              <a:off x="7613859" y="2673120"/>
              <a:ext cx="134587" cy="26975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8" name="Rectangle 37"/>
            <p:cNvSpPr/>
            <p:nvPr/>
          </p:nvSpPr>
          <p:spPr>
            <a:xfrm>
              <a:off x="4639490" y="2240143"/>
              <a:ext cx="899540" cy="50579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9" name="Rectangle 38"/>
            <p:cNvSpPr/>
            <p:nvPr/>
          </p:nvSpPr>
          <p:spPr>
            <a:xfrm>
              <a:off x="7004460" y="2240143"/>
              <a:ext cx="743673" cy="43297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0" name="Rectangle 39"/>
            <p:cNvSpPr/>
            <p:nvPr/>
          </p:nvSpPr>
          <p:spPr>
            <a:xfrm>
              <a:off x="7063910" y="5238205"/>
              <a:ext cx="841296" cy="108421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1" name="Rectangle 40"/>
            <p:cNvSpPr/>
            <p:nvPr/>
          </p:nvSpPr>
          <p:spPr>
            <a:xfrm>
              <a:off x="6832943" y="5872286"/>
              <a:ext cx="230966" cy="4501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2" name="Rectangle 41"/>
            <p:cNvSpPr/>
            <p:nvPr/>
          </p:nvSpPr>
          <p:spPr>
            <a:xfrm>
              <a:off x="4646900" y="4893331"/>
              <a:ext cx="837645" cy="142909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3" name="Rectangle 42"/>
            <p:cNvSpPr/>
            <p:nvPr/>
          </p:nvSpPr>
          <p:spPr>
            <a:xfrm>
              <a:off x="5483343" y="5872285"/>
              <a:ext cx="211146" cy="43868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4" name="Rectangle 43"/>
            <p:cNvSpPr/>
            <p:nvPr/>
          </p:nvSpPr>
          <p:spPr>
            <a:xfrm>
              <a:off x="4648038" y="3141872"/>
              <a:ext cx="510616" cy="401233"/>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5" name="Rectangle 44"/>
            <p:cNvSpPr/>
            <p:nvPr/>
          </p:nvSpPr>
          <p:spPr>
            <a:xfrm>
              <a:off x="7198758" y="2673640"/>
              <a:ext cx="412918" cy="27436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6" name="Rectangle 45"/>
            <p:cNvSpPr/>
            <p:nvPr/>
          </p:nvSpPr>
          <p:spPr>
            <a:xfrm>
              <a:off x="7023925" y="2666910"/>
              <a:ext cx="175931" cy="27605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7" name="Rectangle 46"/>
            <p:cNvSpPr/>
            <p:nvPr/>
          </p:nvSpPr>
          <p:spPr>
            <a:xfrm>
              <a:off x="6467564" y="2942969"/>
              <a:ext cx="365378"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8" name="Rectangle 47"/>
            <p:cNvSpPr/>
            <p:nvPr/>
          </p:nvSpPr>
          <p:spPr>
            <a:xfrm>
              <a:off x="5715015" y="2942877"/>
              <a:ext cx="353686"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9" name="Rectangle 48"/>
            <p:cNvSpPr/>
            <p:nvPr/>
          </p:nvSpPr>
          <p:spPr>
            <a:xfrm>
              <a:off x="4646900" y="2891572"/>
              <a:ext cx="178411"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0" name="Rectangle 49"/>
            <p:cNvSpPr/>
            <p:nvPr/>
          </p:nvSpPr>
          <p:spPr>
            <a:xfrm>
              <a:off x="5724634" y="2336618"/>
              <a:ext cx="74069" cy="41367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1" name="Rectangle 50"/>
            <p:cNvSpPr/>
            <p:nvPr/>
          </p:nvSpPr>
          <p:spPr>
            <a:xfrm>
              <a:off x="5158655" y="2892084"/>
              <a:ext cx="369328" cy="729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2" name="Rectangle 51"/>
            <p:cNvSpPr/>
            <p:nvPr/>
          </p:nvSpPr>
          <p:spPr>
            <a:xfrm>
              <a:off x="7023925" y="2950283"/>
              <a:ext cx="724208" cy="5182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3" name="Rectangle 52"/>
            <p:cNvSpPr/>
            <p:nvPr/>
          </p:nvSpPr>
          <p:spPr>
            <a:xfrm>
              <a:off x="4646900" y="3538220"/>
              <a:ext cx="881082" cy="58558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4" name="Rectangle 53"/>
            <p:cNvSpPr/>
            <p:nvPr/>
          </p:nvSpPr>
          <p:spPr>
            <a:xfrm>
              <a:off x="4929426" y="4250028"/>
              <a:ext cx="218660" cy="5397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5" name="Rectangle 54"/>
            <p:cNvSpPr/>
            <p:nvPr/>
          </p:nvSpPr>
          <p:spPr>
            <a:xfrm>
              <a:off x="5148086" y="4691843"/>
              <a:ext cx="359360" cy="10398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6" name="Rectangle 55"/>
            <p:cNvSpPr/>
            <p:nvPr/>
          </p:nvSpPr>
          <p:spPr>
            <a:xfrm>
              <a:off x="5148086" y="4260016"/>
              <a:ext cx="354117" cy="41996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7" name="Rectangle 56"/>
            <p:cNvSpPr/>
            <p:nvPr/>
          </p:nvSpPr>
          <p:spPr>
            <a:xfrm>
              <a:off x="5962003" y="5352917"/>
              <a:ext cx="700278" cy="36935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8" name="Rectangle 57"/>
            <p:cNvSpPr/>
            <p:nvPr/>
          </p:nvSpPr>
          <p:spPr>
            <a:xfrm>
              <a:off x="6006119" y="5917996"/>
              <a:ext cx="516360" cy="40442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9" name="Rectangle 58"/>
            <p:cNvSpPr/>
            <p:nvPr/>
          </p:nvSpPr>
          <p:spPr>
            <a:xfrm>
              <a:off x="7516811" y="4796351"/>
              <a:ext cx="388395" cy="278011"/>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0" name="Rectangle 59"/>
            <p:cNvSpPr/>
            <p:nvPr/>
          </p:nvSpPr>
          <p:spPr>
            <a:xfrm>
              <a:off x="7023925" y="4275484"/>
              <a:ext cx="881281" cy="51401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1" name="Rectangle 60"/>
            <p:cNvSpPr/>
            <p:nvPr/>
          </p:nvSpPr>
          <p:spPr>
            <a:xfrm>
              <a:off x="5657536" y="4936679"/>
              <a:ext cx="1228162" cy="25193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2" name="Rectangle 61"/>
            <p:cNvSpPr/>
            <p:nvPr/>
          </p:nvSpPr>
          <p:spPr>
            <a:xfrm>
              <a:off x="5683832" y="5280371"/>
              <a:ext cx="1209974" cy="7723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3" name="Rectangle 62"/>
            <p:cNvSpPr/>
            <p:nvPr/>
          </p:nvSpPr>
          <p:spPr>
            <a:xfrm>
              <a:off x="7063909" y="5160058"/>
              <a:ext cx="841297" cy="7814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4" name="Rectangle 63"/>
            <p:cNvSpPr/>
            <p:nvPr/>
          </p:nvSpPr>
          <p:spPr>
            <a:xfrm>
              <a:off x="4646900" y="4250028"/>
              <a:ext cx="284362" cy="52274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5" name="Rectangle 64"/>
            <p:cNvSpPr/>
            <p:nvPr/>
          </p:nvSpPr>
          <p:spPr>
            <a:xfrm>
              <a:off x="5690361" y="5366488"/>
              <a:ext cx="276721" cy="355780"/>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6" name="Rectangle 65"/>
            <p:cNvSpPr/>
            <p:nvPr/>
          </p:nvSpPr>
          <p:spPr>
            <a:xfrm>
              <a:off x="7100090" y="3464860"/>
              <a:ext cx="648043" cy="32489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7" name="Rectangle 66"/>
            <p:cNvSpPr/>
            <p:nvPr/>
          </p:nvSpPr>
          <p:spPr>
            <a:xfrm>
              <a:off x="7124215" y="4795832"/>
              <a:ext cx="392596" cy="15457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8" name="Rectangle 67"/>
            <p:cNvSpPr/>
            <p:nvPr/>
          </p:nvSpPr>
          <p:spPr>
            <a:xfrm>
              <a:off x="6662281" y="5520342"/>
              <a:ext cx="233945" cy="20964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9" name="Rectangle 68"/>
            <p:cNvSpPr/>
            <p:nvPr/>
          </p:nvSpPr>
          <p:spPr>
            <a:xfrm>
              <a:off x="6670002" y="5349718"/>
              <a:ext cx="226224" cy="18108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0" name="Rectangle 69"/>
            <p:cNvSpPr/>
            <p:nvPr/>
          </p:nvSpPr>
          <p:spPr>
            <a:xfrm>
              <a:off x="6530932" y="5923437"/>
              <a:ext cx="305457" cy="398985"/>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1" name="Rectangle 70"/>
            <p:cNvSpPr/>
            <p:nvPr/>
          </p:nvSpPr>
          <p:spPr>
            <a:xfrm>
              <a:off x="5690361" y="5923436"/>
              <a:ext cx="315516" cy="39898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pic>
          <p:nvPicPr>
            <p:cNvPr id="72" name="Picture 71"/>
            <p:cNvPicPr>
              <a:picLocks noChangeAspect="1"/>
            </p:cNvPicPr>
            <p:nvPr/>
          </p:nvPicPr>
          <p:blipFill>
            <a:blip r:embed="rId3">
              <a:clrChange>
                <a:clrFrom>
                  <a:srgbClr val="FFFFFF"/>
                </a:clrFrom>
                <a:clrTo>
                  <a:srgbClr val="FFFFFF">
                    <a:alpha val="0"/>
                  </a:srgbClr>
                </a:clrTo>
              </a:clrChange>
            </a:blip>
            <a:stretch>
              <a:fillRect/>
            </a:stretch>
          </p:blipFill>
          <p:spPr>
            <a:xfrm>
              <a:off x="4545523" y="1680628"/>
              <a:ext cx="3484626" cy="4752951"/>
            </a:xfrm>
            <a:prstGeom prst="rect">
              <a:avLst/>
            </a:prstGeom>
          </p:spPr>
        </p:pic>
      </p:grpSp>
      <p:sp>
        <p:nvSpPr>
          <p:cNvPr id="73" name="TextBox 72"/>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41293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custDataLst>
              <p:tags r:id="rId1"/>
            </p:custDataLst>
          </p:nvPr>
        </p:nvGrpSpPr>
        <p:grpSpPr>
          <a:xfrm>
            <a:off x="9985070" y="1345684"/>
            <a:ext cx="1537138" cy="1469414"/>
            <a:chOff x="9263326" y="278892"/>
            <a:chExt cx="1537138" cy="1469414"/>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228" y="362595"/>
              <a:ext cx="869334" cy="865476"/>
            </a:xfrm>
            <a:prstGeom prst="rect">
              <a:avLst/>
            </a:prstGeom>
          </p:spPr>
        </p:pic>
        <p:sp>
          <p:nvSpPr>
            <p:cNvPr id="75" name="Rectangle 74"/>
            <p:cNvSpPr/>
            <p:nvPr/>
          </p:nvSpPr>
          <p:spPr>
            <a:xfrm>
              <a:off x="9263326" y="1223486"/>
              <a:ext cx="1537138"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BALANCED</a:t>
              </a:r>
            </a:p>
            <a:p>
              <a:pPr algn="ctr"/>
              <a:r>
                <a:rPr lang="fr-CA" sz="1200" b="1" i="1" dirty="0">
                  <a:solidFill>
                    <a:prstClr val="black"/>
                  </a:solidFill>
                  <a:latin typeface="Tw Cen MT" panose="020B0602020104020603" pitchFamily="34" charset="0"/>
                </a:rPr>
                <a:t>ÉQUILIBRÉ</a:t>
              </a:r>
            </a:p>
          </p:txBody>
        </p:sp>
        <p:sp>
          <p:nvSpPr>
            <p:cNvPr id="76" name="Rectangle 75"/>
            <p:cNvSpPr/>
            <p:nvPr/>
          </p:nvSpPr>
          <p:spPr>
            <a:xfrm>
              <a:off x="9263326" y="278892"/>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Balanced Profile</a:t>
            </a:r>
            <a:br>
              <a:rPr lang="en-CA" dirty="0"/>
            </a:br>
            <a:r>
              <a:rPr lang="fr-FR" i="1" dirty="0"/>
              <a:t>Distribution de base des points de travail pour le profil </a:t>
            </a:r>
            <a:r>
              <a:rPr lang="en-CA" i="1" dirty="0" err="1"/>
              <a:t>équilibré</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879" y="2190412"/>
            <a:ext cx="4056223" cy="4042132"/>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58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28</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12</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6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134</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6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174</a:t>
            </a:r>
          </a:p>
        </p:txBody>
      </p:sp>
      <p:grpSp>
        <p:nvGrpSpPr>
          <p:cNvPr id="77" name="Group 76"/>
          <p:cNvGrpSpPr/>
          <p:nvPr>
            <p:custDataLst>
              <p:tags r:id="rId2"/>
            </p:custDataLst>
          </p:nvPr>
        </p:nvGrpSpPr>
        <p:grpSpPr>
          <a:xfrm>
            <a:off x="4770306" y="1804914"/>
            <a:ext cx="3406582" cy="4672065"/>
            <a:chOff x="4597314" y="1709392"/>
            <a:chExt cx="3406582" cy="4672065"/>
          </a:xfrm>
        </p:grpSpPr>
        <p:sp>
          <p:nvSpPr>
            <p:cNvPr id="78" name="Rectangle 77"/>
            <p:cNvSpPr/>
            <p:nvPr/>
          </p:nvSpPr>
          <p:spPr>
            <a:xfrm>
              <a:off x="6808064" y="1851301"/>
              <a:ext cx="1089806" cy="40056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9" name="Rectangle 78"/>
            <p:cNvSpPr/>
            <p:nvPr/>
          </p:nvSpPr>
          <p:spPr>
            <a:xfrm>
              <a:off x="5756726" y="2960175"/>
              <a:ext cx="350554" cy="2370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0" name="Rectangle 79"/>
            <p:cNvSpPr/>
            <p:nvPr/>
          </p:nvSpPr>
          <p:spPr>
            <a:xfrm>
              <a:off x="5793146" y="1841372"/>
              <a:ext cx="1014918" cy="377564"/>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1" name="Rectangle 80"/>
            <p:cNvSpPr/>
            <p:nvPr/>
          </p:nvSpPr>
          <p:spPr>
            <a:xfrm>
              <a:off x="5845400" y="2363644"/>
              <a:ext cx="1025487" cy="4279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2" name="Rectangle 81"/>
            <p:cNvSpPr/>
            <p:nvPr/>
          </p:nvSpPr>
          <p:spPr>
            <a:xfrm>
              <a:off x="6107281" y="2960175"/>
              <a:ext cx="421726" cy="23769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3" name="Rectangle 82"/>
            <p:cNvSpPr/>
            <p:nvPr/>
          </p:nvSpPr>
          <p:spPr>
            <a:xfrm>
              <a:off x="5219723" y="2960804"/>
              <a:ext cx="360783" cy="58114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4" name="Rectangle 83"/>
            <p:cNvSpPr/>
            <p:nvPr/>
          </p:nvSpPr>
          <p:spPr>
            <a:xfrm>
              <a:off x="7032302" y="2946632"/>
              <a:ext cx="709396" cy="5228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5" name="Rectangle 84"/>
            <p:cNvSpPr/>
            <p:nvPr/>
          </p:nvSpPr>
          <p:spPr>
            <a:xfrm>
              <a:off x="7044463" y="4251954"/>
              <a:ext cx="853407" cy="50547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6" name="Rectangle 85"/>
            <p:cNvSpPr/>
            <p:nvPr/>
          </p:nvSpPr>
          <p:spPr>
            <a:xfrm>
              <a:off x="7109583" y="3807514"/>
              <a:ext cx="798672" cy="44404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7" name="Rectangle 86"/>
            <p:cNvSpPr/>
            <p:nvPr/>
          </p:nvSpPr>
          <p:spPr>
            <a:xfrm>
              <a:off x="7109583" y="3470745"/>
              <a:ext cx="648202" cy="3376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8" name="Rectangle 87"/>
            <p:cNvSpPr/>
            <p:nvPr/>
          </p:nvSpPr>
          <p:spPr>
            <a:xfrm>
              <a:off x="7032328" y="2245928"/>
              <a:ext cx="782769" cy="45222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9" name="Rectangle 88"/>
            <p:cNvSpPr/>
            <p:nvPr/>
          </p:nvSpPr>
          <p:spPr>
            <a:xfrm>
              <a:off x="7593027" y="2686294"/>
              <a:ext cx="148671" cy="27388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0" name="Rectangle 89"/>
            <p:cNvSpPr/>
            <p:nvPr/>
          </p:nvSpPr>
          <p:spPr>
            <a:xfrm>
              <a:off x="7032302" y="2686296"/>
              <a:ext cx="560725" cy="26693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1" name="Rectangle 90"/>
            <p:cNvSpPr/>
            <p:nvPr/>
          </p:nvSpPr>
          <p:spPr>
            <a:xfrm>
              <a:off x="6525867" y="2967900"/>
              <a:ext cx="327397" cy="22929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2" name="Rectangle 91"/>
            <p:cNvSpPr/>
            <p:nvPr/>
          </p:nvSpPr>
          <p:spPr>
            <a:xfrm>
              <a:off x="7167563" y="4763453"/>
              <a:ext cx="370807" cy="2755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3" name="Rectangle 92"/>
            <p:cNvSpPr/>
            <p:nvPr/>
          </p:nvSpPr>
          <p:spPr>
            <a:xfrm>
              <a:off x="5719132" y="4900563"/>
              <a:ext cx="1208316" cy="24083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4" name="Rectangle 93"/>
            <p:cNvSpPr/>
            <p:nvPr/>
          </p:nvSpPr>
          <p:spPr>
            <a:xfrm>
              <a:off x="5750803" y="5213342"/>
              <a:ext cx="1176645" cy="9210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5" name="Rectangle 94"/>
            <p:cNvSpPr/>
            <p:nvPr/>
          </p:nvSpPr>
          <p:spPr>
            <a:xfrm>
              <a:off x="7106947" y="5107045"/>
              <a:ext cx="717650" cy="9872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6" name="Rectangle 95"/>
            <p:cNvSpPr/>
            <p:nvPr/>
          </p:nvSpPr>
          <p:spPr>
            <a:xfrm>
              <a:off x="7538526" y="4768330"/>
              <a:ext cx="369729" cy="26010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7" name="Rectangle 96"/>
            <p:cNvSpPr/>
            <p:nvPr/>
          </p:nvSpPr>
          <p:spPr>
            <a:xfrm>
              <a:off x="6715013" y="5317699"/>
              <a:ext cx="212436" cy="35679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8" name="Rectangle 97"/>
            <p:cNvSpPr/>
            <p:nvPr/>
          </p:nvSpPr>
          <p:spPr>
            <a:xfrm>
              <a:off x="5750804" y="5317313"/>
              <a:ext cx="273820" cy="35717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9" name="Rectangle 98"/>
            <p:cNvSpPr/>
            <p:nvPr/>
          </p:nvSpPr>
          <p:spPr>
            <a:xfrm>
              <a:off x="6024624" y="5317787"/>
              <a:ext cx="690389" cy="35670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0" name="Rectangle 99"/>
            <p:cNvSpPr/>
            <p:nvPr/>
          </p:nvSpPr>
          <p:spPr>
            <a:xfrm>
              <a:off x="6054712" y="5865760"/>
              <a:ext cx="520396" cy="38456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1" name="Rectangle 100"/>
            <p:cNvSpPr/>
            <p:nvPr/>
          </p:nvSpPr>
          <p:spPr>
            <a:xfrm>
              <a:off x="5219724" y="4234571"/>
              <a:ext cx="333630" cy="41902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2" name="Rectangle 101"/>
            <p:cNvSpPr/>
            <p:nvPr/>
          </p:nvSpPr>
          <p:spPr>
            <a:xfrm>
              <a:off x="5219724" y="4653596"/>
              <a:ext cx="333630" cy="10985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3" name="Rectangle 102"/>
            <p:cNvSpPr/>
            <p:nvPr/>
          </p:nvSpPr>
          <p:spPr>
            <a:xfrm>
              <a:off x="5011646" y="4223219"/>
              <a:ext cx="208077" cy="54023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4" name="Rectangle 103"/>
            <p:cNvSpPr/>
            <p:nvPr/>
          </p:nvSpPr>
          <p:spPr>
            <a:xfrm>
              <a:off x="4726998" y="3134049"/>
              <a:ext cx="501009" cy="40727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5" name="Rectangle 104"/>
            <p:cNvSpPr/>
            <p:nvPr/>
          </p:nvSpPr>
          <p:spPr>
            <a:xfrm>
              <a:off x="4726998" y="1837951"/>
              <a:ext cx="1066148" cy="4217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6" name="Rectangle 105"/>
            <p:cNvSpPr/>
            <p:nvPr/>
          </p:nvSpPr>
          <p:spPr>
            <a:xfrm>
              <a:off x="4728447" y="2257280"/>
              <a:ext cx="866264" cy="50029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7" name="Rectangle 106"/>
            <p:cNvSpPr/>
            <p:nvPr/>
          </p:nvSpPr>
          <p:spPr>
            <a:xfrm>
              <a:off x="4728447" y="2757572"/>
              <a:ext cx="246142" cy="39230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8" name="Rectangle 107"/>
            <p:cNvSpPr/>
            <p:nvPr/>
          </p:nvSpPr>
          <p:spPr>
            <a:xfrm>
              <a:off x="5219423" y="2913742"/>
              <a:ext cx="359936" cy="6953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9" name="Rectangle 108"/>
            <p:cNvSpPr/>
            <p:nvPr/>
          </p:nvSpPr>
          <p:spPr>
            <a:xfrm>
              <a:off x="4728448" y="3541949"/>
              <a:ext cx="852359" cy="57731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0" name="Rectangle 109"/>
            <p:cNvSpPr/>
            <p:nvPr/>
          </p:nvSpPr>
          <p:spPr>
            <a:xfrm>
              <a:off x="4721704" y="4225667"/>
              <a:ext cx="289941" cy="52975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1" name="Rectangle 110"/>
            <p:cNvSpPr/>
            <p:nvPr/>
          </p:nvSpPr>
          <p:spPr>
            <a:xfrm>
              <a:off x="4721704" y="4862779"/>
              <a:ext cx="831650" cy="393444"/>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2" name="Rectangle 111"/>
            <p:cNvSpPr/>
            <p:nvPr/>
          </p:nvSpPr>
          <p:spPr>
            <a:xfrm>
              <a:off x="4721704" y="5323309"/>
              <a:ext cx="727768" cy="404834"/>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3" name="Rectangle 112"/>
            <p:cNvSpPr/>
            <p:nvPr/>
          </p:nvSpPr>
          <p:spPr>
            <a:xfrm>
              <a:off x="4728447" y="5823258"/>
              <a:ext cx="946767"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4" name="Rectangle 113"/>
            <p:cNvSpPr/>
            <p:nvPr/>
          </p:nvSpPr>
          <p:spPr>
            <a:xfrm>
              <a:off x="6925953" y="5824390"/>
              <a:ext cx="980808"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5" name="Rectangle 114"/>
            <p:cNvSpPr/>
            <p:nvPr/>
          </p:nvSpPr>
          <p:spPr>
            <a:xfrm>
              <a:off x="7329668" y="5300928"/>
              <a:ext cx="494929" cy="41744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6" name="Rectangle 115"/>
            <p:cNvSpPr/>
            <p:nvPr/>
          </p:nvSpPr>
          <p:spPr>
            <a:xfrm>
              <a:off x="7039271" y="5299440"/>
              <a:ext cx="290396" cy="4189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7" name="Rectangle 116"/>
            <p:cNvSpPr/>
            <p:nvPr/>
          </p:nvSpPr>
          <p:spPr>
            <a:xfrm>
              <a:off x="6561147" y="5865761"/>
              <a:ext cx="364806" cy="390918"/>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8" name="Rectangle 117"/>
            <p:cNvSpPr/>
            <p:nvPr/>
          </p:nvSpPr>
          <p:spPr>
            <a:xfrm>
              <a:off x="5675215" y="5865760"/>
              <a:ext cx="379498" cy="39091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9" name="Rectangle 118"/>
            <p:cNvSpPr/>
            <p:nvPr/>
          </p:nvSpPr>
          <p:spPr>
            <a:xfrm>
              <a:off x="5767833" y="2363645"/>
              <a:ext cx="104287" cy="40034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20" name="Picture 119"/>
            <p:cNvPicPr>
              <a:picLocks noChangeAspect="1"/>
            </p:cNvPicPr>
            <p:nvPr/>
          </p:nvPicPr>
          <p:blipFill>
            <a:blip r:embed="rId5">
              <a:clrChange>
                <a:clrFrom>
                  <a:srgbClr val="FFFFFF"/>
                </a:clrFrom>
                <a:clrTo>
                  <a:srgbClr val="FFFFFF">
                    <a:alpha val="0"/>
                  </a:srgbClr>
                </a:clrTo>
              </a:clrChange>
            </a:blip>
            <a:stretch>
              <a:fillRect/>
            </a:stretch>
          </p:blipFill>
          <p:spPr>
            <a:xfrm>
              <a:off x="4597314" y="1709392"/>
              <a:ext cx="3406582" cy="4672065"/>
            </a:xfrm>
            <a:prstGeom prst="rect">
              <a:avLst/>
            </a:prstGeom>
          </p:spPr>
        </p:pic>
      </p:grpSp>
      <p:sp>
        <p:nvSpPr>
          <p:cNvPr id="121" name="TextBox 120"/>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164892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custDataLst>
              <p:tags r:id="rId1"/>
            </p:custDataLst>
          </p:nvPr>
        </p:nvGrpSpPr>
        <p:grpSpPr>
          <a:xfrm>
            <a:off x="9977968" y="1345684"/>
            <a:ext cx="1537138" cy="1469414"/>
            <a:chOff x="9263326" y="278892"/>
            <a:chExt cx="1537138" cy="1469414"/>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749" y="329636"/>
              <a:ext cx="908450" cy="903075"/>
            </a:xfrm>
            <a:prstGeom prst="rect">
              <a:avLst/>
            </a:prstGeom>
          </p:spPr>
        </p:pic>
        <p:grpSp>
          <p:nvGrpSpPr>
            <p:cNvPr id="55" name="Group 54"/>
            <p:cNvGrpSpPr/>
            <p:nvPr/>
          </p:nvGrpSpPr>
          <p:grpSpPr>
            <a:xfrm>
              <a:off x="9263326" y="278892"/>
              <a:ext cx="1537138" cy="1469414"/>
              <a:chOff x="9097732" y="216160"/>
              <a:chExt cx="1537138" cy="1469414"/>
            </a:xfrm>
          </p:grpSpPr>
          <p:sp>
            <p:nvSpPr>
              <p:cNvPr id="56" name="Rectangle 55"/>
              <p:cNvSpPr/>
              <p:nvPr/>
            </p:nvSpPr>
            <p:spPr>
              <a:xfrm>
                <a:off x="9315832" y="1135661"/>
                <a:ext cx="1123096" cy="259339"/>
              </a:xfrm>
              <a:prstGeom prst="rect">
                <a:avLst/>
              </a:prstGeom>
            </p:spPr>
            <p:txBody>
              <a:bodyPr wrap="square">
                <a:spAutoFit/>
              </a:bodyPr>
              <a:lstStyle/>
              <a:p>
                <a:pPr algn="ctr"/>
                <a:endParaRPr lang="fr-CA" sz="1100" b="1" dirty="0">
                  <a:solidFill>
                    <a:prstClr val="black"/>
                  </a:solidFill>
                  <a:latin typeface="Tw Cen MT" panose="020B0602020104020603" pitchFamily="34" charset="0"/>
                </a:endParaRPr>
              </a:p>
            </p:txBody>
          </p:sp>
          <p:sp>
            <p:nvSpPr>
              <p:cNvPr id="57" name="Rectangle 56"/>
              <p:cNvSpPr/>
              <p:nvPr/>
            </p:nvSpPr>
            <p:spPr>
              <a:xfrm>
                <a:off x="9283925" y="1106818"/>
                <a:ext cx="1123096"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INTERACTIVE</a:t>
                </a:r>
              </a:p>
              <a:p>
                <a:pPr algn="ctr"/>
                <a:r>
                  <a:rPr lang="fr-CA" sz="1200" b="1" i="1" dirty="0">
                    <a:solidFill>
                      <a:prstClr val="black"/>
                    </a:solidFill>
                    <a:latin typeface="Tw Cen MT" panose="020B0602020104020603" pitchFamily="34" charset="0"/>
                  </a:rPr>
                  <a:t>INTERACTIF</a:t>
                </a:r>
              </a:p>
            </p:txBody>
          </p:sp>
          <p:sp>
            <p:nvSpPr>
              <p:cNvPr id="58" name="Rectangle 57"/>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Interactive Profile</a:t>
            </a:r>
            <a:br>
              <a:rPr lang="en-CA" dirty="0"/>
            </a:br>
            <a:r>
              <a:rPr lang="fr-FR" i="1" dirty="0"/>
              <a:t>Distribution de base des points de travail pour le profil </a:t>
            </a:r>
            <a:r>
              <a:rPr lang="en-CA" i="1" dirty="0" err="1"/>
              <a:t>interactif</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450" y="1998952"/>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32</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9</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 </a:t>
            </a: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102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5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7</a:t>
            </a: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217</a:t>
            </a:r>
          </a:p>
        </p:txBody>
      </p:sp>
      <p:grpSp>
        <p:nvGrpSpPr>
          <p:cNvPr id="59" name="Group 58"/>
          <p:cNvGrpSpPr/>
          <p:nvPr>
            <p:custDataLst>
              <p:tags r:id="rId2"/>
            </p:custDataLst>
          </p:nvPr>
        </p:nvGrpSpPr>
        <p:grpSpPr>
          <a:xfrm>
            <a:off x="4759745" y="1803087"/>
            <a:ext cx="3455073" cy="4691759"/>
            <a:chOff x="4609183" y="1664591"/>
            <a:chExt cx="3455073" cy="4691759"/>
          </a:xfrm>
        </p:grpSpPr>
        <p:sp>
          <p:nvSpPr>
            <p:cNvPr id="60" name="Rectangle 59"/>
            <p:cNvSpPr/>
            <p:nvPr/>
          </p:nvSpPr>
          <p:spPr>
            <a:xfrm>
              <a:off x="6991591" y="1811869"/>
              <a:ext cx="911547" cy="42499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1" name="Rectangle 60"/>
            <p:cNvSpPr/>
            <p:nvPr/>
          </p:nvSpPr>
          <p:spPr>
            <a:xfrm>
              <a:off x="6098394" y="2340360"/>
              <a:ext cx="779487" cy="41776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2" name="Rectangle 61"/>
            <p:cNvSpPr/>
            <p:nvPr/>
          </p:nvSpPr>
          <p:spPr>
            <a:xfrm>
              <a:off x="7132543" y="3434778"/>
              <a:ext cx="621201" cy="34646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3" name="Rectangle 62"/>
            <p:cNvSpPr/>
            <p:nvPr/>
          </p:nvSpPr>
          <p:spPr>
            <a:xfrm>
              <a:off x="7610117" y="2672137"/>
              <a:ext cx="143627" cy="25405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4" name="Rectangle 63"/>
            <p:cNvSpPr/>
            <p:nvPr/>
          </p:nvSpPr>
          <p:spPr>
            <a:xfrm>
              <a:off x="7052019" y="2921990"/>
              <a:ext cx="701725" cy="51200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5" name="Rectangle 64"/>
            <p:cNvSpPr/>
            <p:nvPr/>
          </p:nvSpPr>
          <p:spPr>
            <a:xfrm>
              <a:off x="7123912" y="3781238"/>
              <a:ext cx="779226" cy="44218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6" name="Rectangle 65"/>
            <p:cNvSpPr/>
            <p:nvPr/>
          </p:nvSpPr>
          <p:spPr>
            <a:xfrm>
              <a:off x="7469796" y="2316102"/>
              <a:ext cx="103822" cy="27842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7" name="Rectangle 66"/>
            <p:cNvSpPr/>
            <p:nvPr/>
          </p:nvSpPr>
          <p:spPr>
            <a:xfrm>
              <a:off x="7573618" y="2237691"/>
              <a:ext cx="260580" cy="35684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8" name="Rectangle 67"/>
            <p:cNvSpPr/>
            <p:nvPr/>
          </p:nvSpPr>
          <p:spPr>
            <a:xfrm>
              <a:off x="7118544" y="2316102"/>
              <a:ext cx="351251" cy="27842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9" name="Rectangle 68"/>
            <p:cNvSpPr/>
            <p:nvPr/>
          </p:nvSpPr>
          <p:spPr>
            <a:xfrm>
              <a:off x="7055015" y="2664969"/>
              <a:ext cx="552802" cy="2537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0" name="Rectangle 69"/>
            <p:cNvSpPr/>
            <p:nvPr/>
          </p:nvSpPr>
          <p:spPr>
            <a:xfrm>
              <a:off x="5795968" y="2350915"/>
              <a:ext cx="311265" cy="41245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1" name="Rectangle 70"/>
            <p:cNvSpPr/>
            <p:nvPr/>
          </p:nvSpPr>
          <p:spPr>
            <a:xfrm>
              <a:off x="5795969" y="1815397"/>
              <a:ext cx="1014426" cy="37871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2" name="Rectangle 71"/>
            <p:cNvSpPr/>
            <p:nvPr/>
          </p:nvSpPr>
          <p:spPr>
            <a:xfrm>
              <a:off x="6814278" y="1822301"/>
              <a:ext cx="70550"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1" name="Rectangle 120"/>
            <p:cNvSpPr/>
            <p:nvPr/>
          </p:nvSpPr>
          <p:spPr>
            <a:xfrm>
              <a:off x="5750071" y="1815397"/>
              <a:ext cx="45897"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2" name="Rectangle 121"/>
            <p:cNvSpPr/>
            <p:nvPr/>
          </p:nvSpPr>
          <p:spPr>
            <a:xfrm>
              <a:off x="4732942" y="1815397"/>
              <a:ext cx="941717" cy="421465"/>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3" name="Rectangle 122"/>
            <p:cNvSpPr/>
            <p:nvPr/>
          </p:nvSpPr>
          <p:spPr>
            <a:xfrm>
              <a:off x="4733736" y="2236694"/>
              <a:ext cx="256569" cy="88940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4" name="Rectangle 123"/>
            <p:cNvSpPr/>
            <p:nvPr/>
          </p:nvSpPr>
          <p:spPr>
            <a:xfrm>
              <a:off x="4991100" y="2236490"/>
              <a:ext cx="616900" cy="51343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5" name="Rectangle 124"/>
            <p:cNvSpPr/>
            <p:nvPr/>
          </p:nvSpPr>
          <p:spPr>
            <a:xfrm>
              <a:off x="4738426" y="3123861"/>
              <a:ext cx="488046" cy="4124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6" name="Rectangle 125"/>
            <p:cNvSpPr/>
            <p:nvPr/>
          </p:nvSpPr>
          <p:spPr>
            <a:xfrm>
              <a:off x="5239322" y="2951160"/>
              <a:ext cx="351552" cy="58515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7" name="Rectangle 126"/>
            <p:cNvSpPr/>
            <p:nvPr/>
          </p:nvSpPr>
          <p:spPr>
            <a:xfrm>
              <a:off x="5227985" y="2901649"/>
              <a:ext cx="362889" cy="5524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8" name="Rectangle 127"/>
            <p:cNvSpPr/>
            <p:nvPr/>
          </p:nvSpPr>
          <p:spPr>
            <a:xfrm>
              <a:off x="6141918" y="2948241"/>
              <a:ext cx="400076" cy="22785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9" name="Rectangle 128"/>
            <p:cNvSpPr/>
            <p:nvPr/>
          </p:nvSpPr>
          <p:spPr>
            <a:xfrm>
              <a:off x="6538547" y="2950480"/>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0" name="Rectangle 129"/>
            <p:cNvSpPr/>
            <p:nvPr/>
          </p:nvSpPr>
          <p:spPr>
            <a:xfrm>
              <a:off x="5780016" y="2950479"/>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1" name="Rectangle 130"/>
            <p:cNvSpPr/>
            <p:nvPr/>
          </p:nvSpPr>
          <p:spPr>
            <a:xfrm>
              <a:off x="4732942" y="3536316"/>
              <a:ext cx="815907" cy="549349"/>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2" name="Rectangle 131"/>
            <p:cNvSpPr/>
            <p:nvPr/>
          </p:nvSpPr>
          <p:spPr>
            <a:xfrm>
              <a:off x="4738426" y="4086026"/>
              <a:ext cx="384903" cy="40985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3" name="Rectangle 132"/>
            <p:cNvSpPr/>
            <p:nvPr/>
          </p:nvSpPr>
          <p:spPr>
            <a:xfrm>
              <a:off x="4870196" y="4574349"/>
              <a:ext cx="135738" cy="53992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4" name="Rectangle 133"/>
            <p:cNvSpPr/>
            <p:nvPr/>
          </p:nvSpPr>
          <p:spPr>
            <a:xfrm>
              <a:off x="5015639" y="4844066"/>
              <a:ext cx="215379" cy="2702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5" name="Rectangle 134"/>
            <p:cNvSpPr/>
            <p:nvPr/>
          </p:nvSpPr>
          <p:spPr>
            <a:xfrm>
              <a:off x="5226472" y="4184914"/>
              <a:ext cx="334722" cy="80409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6" name="Rectangle 135"/>
            <p:cNvSpPr/>
            <p:nvPr/>
          </p:nvSpPr>
          <p:spPr>
            <a:xfrm>
              <a:off x="6027453" y="5292204"/>
              <a:ext cx="683314" cy="34189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7" name="Rectangle 136"/>
            <p:cNvSpPr/>
            <p:nvPr/>
          </p:nvSpPr>
          <p:spPr>
            <a:xfrm>
              <a:off x="5756549" y="5286967"/>
              <a:ext cx="256125" cy="34768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8" name="Rectangle 137"/>
            <p:cNvSpPr/>
            <p:nvPr/>
          </p:nvSpPr>
          <p:spPr>
            <a:xfrm>
              <a:off x="7058576" y="4226499"/>
              <a:ext cx="852073" cy="5042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9" name="Rectangle 138"/>
            <p:cNvSpPr/>
            <p:nvPr/>
          </p:nvSpPr>
          <p:spPr>
            <a:xfrm>
              <a:off x="7092508" y="4738866"/>
              <a:ext cx="455073" cy="2640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0" name="Rectangle 139"/>
            <p:cNvSpPr/>
            <p:nvPr/>
          </p:nvSpPr>
          <p:spPr>
            <a:xfrm>
              <a:off x="5230614" y="4999464"/>
              <a:ext cx="330580" cy="1896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1" name="Rectangle 140"/>
            <p:cNvSpPr/>
            <p:nvPr/>
          </p:nvSpPr>
          <p:spPr>
            <a:xfrm>
              <a:off x="4738426" y="5289930"/>
              <a:ext cx="810423" cy="39766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2" name="Rectangle 141"/>
            <p:cNvSpPr/>
            <p:nvPr/>
          </p:nvSpPr>
          <p:spPr>
            <a:xfrm>
              <a:off x="7543624" y="4729066"/>
              <a:ext cx="359514" cy="26941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3" name="Rectangle 142"/>
            <p:cNvSpPr/>
            <p:nvPr/>
          </p:nvSpPr>
          <p:spPr>
            <a:xfrm>
              <a:off x="5714801" y="4863773"/>
              <a:ext cx="1217847" cy="25134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4" name="Rectangle 143"/>
            <p:cNvSpPr/>
            <p:nvPr/>
          </p:nvSpPr>
          <p:spPr>
            <a:xfrm>
              <a:off x="5759090" y="5196031"/>
              <a:ext cx="1177314" cy="9347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5" name="Rectangle 144"/>
            <p:cNvSpPr/>
            <p:nvPr/>
          </p:nvSpPr>
          <p:spPr>
            <a:xfrm>
              <a:off x="7163457" y="5090388"/>
              <a:ext cx="716500" cy="77743"/>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6" name="Rectangle 145"/>
            <p:cNvSpPr/>
            <p:nvPr/>
          </p:nvSpPr>
          <p:spPr>
            <a:xfrm>
              <a:off x="7163456" y="5168131"/>
              <a:ext cx="723061" cy="15400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7" name="Rectangle 146"/>
            <p:cNvSpPr/>
            <p:nvPr/>
          </p:nvSpPr>
          <p:spPr>
            <a:xfrm>
              <a:off x="7048578" y="5411902"/>
              <a:ext cx="167930" cy="2470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8" name="Rectangle 147"/>
            <p:cNvSpPr/>
            <p:nvPr/>
          </p:nvSpPr>
          <p:spPr>
            <a:xfrm>
              <a:off x="6708666" y="5288640"/>
              <a:ext cx="227738" cy="34768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9" name="Rectangle 148"/>
            <p:cNvSpPr/>
            <p:nvPr/>
          </p:nvSpPr>
          <p:spPr>
            <a:xfrm>
              <a:off x="7214622" y="5413214"/>
              <a:ext cx="696028" cy="80609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0" name="Rectangle 149"/>
            <p:cNvSpPr/>
            <p:nvPr/>
          </p:nvSpPr>
          <p:spPr>
            <a:xfrm>
              <a:off x="6871815" y="5830140"/>
              <a:ext cx="353525" cy="3891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1" name="Rectangle 150"/>
            <p:cNvSpPr/>
            <p:nvPr/>
          </p:nvSpPr>
          <p:spPr>
            <a:xfrm>
              <a:off x="5422735" y="5830140"/>
              <a:ext cx="353525" cy="37871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2" name="Rectangle 151"/>
            <p:cNvSpPr/>
            <p:nvPr/>
          </p:nvSpPr>
          <p:spPr>
            <a:xfrm>
              <a:off x="5774919" y="5833668"/>
              <a:ext cx="1088860" cy="393298"/>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3" name="Rectangle 152"/>
            <p:cNvSpPr/>
            <p:nvPr/>
          </p:nvSpPr>
          <p:spPr>
            <a:xfrm>
              <a:off x="4740014" y="5786839"/>
              <a:ext cx="682722" cy="43247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4" name="Rectangle 153"/>
            <p:cNvSpPr/>
            <p:nvPr/>
          </p:nvSpPr>
          <p:spPr>
            <a:xfrm>
              <a:off x="5016565" y="4579709"/>
              <a:ext cx="209907" cy="27146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55" name="Picture 154"/>
            <p:cNvPicPr>
              <a:picLocks noChangeAspect="1"/>
            </p:cNvPicPr>
            <p:nvPr/>
          </p:nvPicPr>
          <p:blipFill>
            <a:blip r:embed="rId5">
              <a:clrChange>
                <a:clrFrom>
                  <a:srgbClr val="FFFFFF"/>
                </a:clrFrom>
                <a:clrTo>
                  <a:srgbClr val="FFFFFF">
                    <a:alpha val="0"/>
                  </a:srgbClr>
                </a:clrTo>
              </a:clrChange>
            </a:blip>
            <a:stretch>
              <a:fillRect/>
            </a:stretch>
          </p:blipFill>
          <p:spPr>
            <a:xfrm>
              <a:off x="4609183" y="1664591"/>
              <a:ext cx="3455073" cy="4691759"/>
            </a:xfrm>
            <a:prstGeom prst="rect">
              <a:avLst/>
            </a:prstGeom>
          </p:spPr>
        </p:pic>
      </p:grpSp>
      <p:sp>
        <p:nvSpPr>
          <p:cNvPr id="156" name="TextBox 155"/>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34489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custDataLst>
              <p:tags r:id="rId1"/>
            </p:custDataLst>
          </p:nvPr>
        </p:nvPicPr>
        <p:blipFill>
          <a:blip r:embed="rId10"/>
          <a:srcRect b="6596"/>
          <a:stretch>
            <a:fillRect/>
          </a:stretch>
        </p:blipFill>
        <p:spPr>
          <a:xfrm>
            <a:off x="9246461" y="4291114"/>
            <a:ext cx="1688421" cy="1104377"/>
          </a:xfrm>
          <a:prstGeom prst="rect">
            <a:avLst/>
          </a:prstGeom>
        </p:spPr>
      </p:pic>
      <p:pic>
        <p:nvPicPr>
          <p:cNvPr id="48" name="Picture 47"/>
          <p:cNvPicPr>
            <a:picLocks noChangeAspect="1"/>
          </p:cNvPicPr>
          <p:nvPr>
            <p:custDataLst>
              <p:tags r:id="rId2"/>
            </p:custDataLst>
          </p:nvPr>
        </p:nvPicPr>
        <p:blipFill>
          <a:blip r:embed="rId11"/>
          <a:stretch>
            <a:fillRect/>
          </a:stretch>
        </p:blipFill>
        <p:spPr>
          <a:xfrm>
            <a:off x="4102523" y="2420535"/>
            <a:ext cx="1471033" cy="1455684"/>
          </a:xfrm>
          <a:prstGeom prst="rect">
            <a:avLst/>
          </a:prstGeom>
        </p:spPr>
      </p:pic>
      <p:sp>
        <p:nvSpPr>
          <p:cNvPr id="20" name="TextBox 19"/>
          <p:cNvSpPr txBox="1"/>
          <p:nvPr/>
        </p:nvSpPr>
        <p:spPr>
          <a:xfrm>
            <a:off x="5469951" y="5380848"/>
            <a:ext cx="2914845" cy="1015663"/>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ACTIVE WORKSTATION / </a:t>
            </a:r>
            <a:r>
              <a:rPr lang="en-CA" sz="1000" b="1" i="1" dirty="0">
                <a:solidFill>
                  <a:prstClr val="black"/>
                </a:solidFill>
                <a:latin typeface="Tw Cen MT" panose="020B0602020104020603" pitchFamily="34" charset="0"/>
              </a:rPr>
              <a:t>POSTE DE TRAVAIL ACTIFS</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Treadmill or stationary bicycle with computer station, or other equipment that supports active postures</a:t>
            </a:r>
          </a:p>
          <a:p>
            <a:pPr algn="ctr"/>
            <a:r>
              <a:rPr lang="fr-CA" sz="1000" i="1" dirty="0">
                <a:solidFill>
                  <a:prstClr val="black"/>
                </a:solidFill>
                <a:latin typeface="Tw Cen MT" panose="020B0602020104020603" pitchFamily="34" charset="0"/>
              </a:rPr>
              <a:t>Tapis roulant ou vélo stationnaire avec un poste informatique ou un autre équipement qui appuie les postures actives</a:t>
            </a:r>
          </a:p>
        </p:txBody>
      </p:sp>
      <p:sp>
        <p:nvSpPr>
          <p:cNvPr id="5" name="TextBox 4"/>
          <p:cNvSpPr txBox="1"/>
          <p:nvPr/>
        </p:nvSpPr>
        <p:spPr>
          <a:xfrm>
            <a:off x="512485" y="412698"/>
            <a:ext cx="7837347"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 </a:t>
            </a:r>
            <a:r>
              <a:rPr lang="fr-CA" sz="1400" b="1" i="1" dirty="0">
                <a:solidFill>
                  <a:prstClr val="black"/>
                </a:solidFill>
                <a:latin typeface="Tw Cen MT" panose="020B0602020104020603" pitchFamily="34" charset="0"/>
              </a:rPr>
              <a:t>GUIDE DE RÉFÉRENCE RAPIDE SUR LES POINTS DE TRAVAIL</a:t>
            </a:r>
          </a:p>
          <a:p>
            <a:endParaRPr lang="en-CA" sz="1400" dirty="0">
              <a:solidFill>
                <a:prstClr val="black"/>
              </a:solidFill>
              <a:latin typeface="Tw Cen MT" panose="020B0602020104020603" pitchFamily="34" charset="0"/>
            </a:endParaRPr>
          </a:p>
        </p:txBody>
      </p:sp>
      <p:sp>
        <p:nvSpPr>
          <p:cNvPr id="6" name="TextBox 5"/>
          <p:cNvSpPr txBox="1"/>
          <p:nvPr/>
        </p:nvSpPr>
        <p:spPr>
          <a:xfrm>
            <a:off x="629707" y="1000383"/>
            <a:ext cx="692497" cy="1567564"/>
          </a:xfrm>
          <a:prstGeom prst="rect">
            <a:avLst/>
          </a:prstGeom>
          <a:solidFill>
            <a:srgbClr val="50C08B"/>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OPEN / </a:t>
            </a:r>
            <a:r>
              <a:rPr lang="fr-CA" sz="1100" i="1" dirty="0">
                <a:solidFill>
                  <a:prstClr val="black"/>
                </a:solidFill>
                <a:latin typeface="Tw Cen MT" panose="020B0602020104020603" pitchFamily="34" charset="0"/>
              </a:rPr>
              <a:t>PRIMAIRE INDIVIDUEL OUVERT</a:t>
            </a:r>
          </a:p>
        </p:txBody>
      </p:sp>
      <p:sp>
        <p:nvSpPr>
          <p:cNvPr id="7" name="TextBox 6"/>
          <p:cNvSpPr txBox="1"/>
          <p:nvPr/>
        </p:nvSpPr>
        <p:spPr>
          <a:xfrm>
            <a:off x="629707" y="2757116"/>
            <a:ext cx="692497" cy="1459377"/>
          </a:xfrm>
          <a:prstGeom prst="rect">
            <a:avLst/>
          </a:prstGeom>
          <a:solidFill>
            <a:srgbClr val="8689AF"/>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ENCLOSED / </a:t>
            </a:r>
            <a:r>
              <a:rPr lang="fr-CA" sz="1100" i="1" dirty="0">
                <a:solidFill>
                  <a:prstClr val="black"/>
                </a:solidFill>
                <a:latin typeface="Tw Cen MT" panose="020B0602020104020603" pitchFamily="34" charset="0"/>
              </a:rPr>
              <a:t>PRIMAIRE </a:t>
            </a:r>
          </a:p>
          <a:p>
            <a:pPr algn="ctr"/>
            <a:r>
              <a:rPr lang="fr-CA" sz="1100" i="1" dirty="0">
                <a:solidFill>
                  <a:prstClr val="black"/>
                </a:solidFill>
                <a:latin typeface="Tw Cen MT" panose="020B0602020104020603" pitchFamily="34" charset="0"/>
              </a:rPr>
              <a:t>INDIVIDUEL FERMÉ</a:t>
            </a:r>
          </a:p>
        </p:txBody>
      </p:sp>
      <p:sp>
        <p:nvSpPr>
          <p:cNvPr id="8" name="TextBox 7"/>
          <p:cNvSpPr txBox="1"/>
          <p:nvPr/>
        </p:nvSpPr>
        <p:spPr>
          <a:xfrm>
            <a:off x="629707" y="4405662"/>
            <a:ext cx="692497" cy="1627685"/>
          </a:xfrm>
          <a:prstGeom prst="rect">
            <a:avLst/>
          </a:prstGeom>
          <a:solidFill>
            <a:schemeClr val="accent2"/>
          </a:solidFill>
        </p:spPr>
        <p:txBody>
          <a:bodyPr vert="vert270" wrap="square" rtlCol="0">
            <a:spAutoFit/>
          </a:bodyPr>
          <a:lstStyle/>
          <a:p>
            <a:pPr algn="ctr"/>
            <a:r>
              <a:rPr lang="en-CA" sz="1100" dirty="0">
                <a:solidFill>
                  <a:prstClr val="black"/>
                </a:solidFill>
                <a:latin typeface="Tw Cen MT" panose="020B0602020104020603" pitchFamily="34" charset="0"/>
              </a:rPr>
              <a:t>SECONDARY INDIVIDUAL / </a:t>
            </a:r>
            <a:r>
              <a:rPr lang="fr-CA" sz="1100" i="1" kern="0" dirty="0">
                <a:solidFill>
                  <a:prstClr val="black"/>
                </a:solidFill>
                <a:latin typeface="Tw Cen MT" panose="020B0602020104020603" pitchFamily="34" charset="0"/>
              </a:rPr>
              <a:t>SECONDAIRE INDIVIDUEL</a:t>
            </a:r>
          </a:p>
        </p:txBody>
      </p:sp>
      <p:sp>
        <p:nvSpPr>
          <p:cNvPr id="9" name="TextBox 8"/>
          <p:cNvSpPr txBox="1"/>
          <p:nvPr/>
        </p:nvSpPr>
        <p:spPr>
          <a:xfrm>
            <a:off x="1919563" y="1934169"/>
            <a:ext cx="2616342" cy="682238"/>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WORKSTATION / </a:t>
            </a:r>
            <a:r>
              <a:rPr lang="en-CA" sz="1000" b="1" i="1" dirty="0">
                <a:solidFill>
                  <a:prstClr val="black"/>
                </a:solidFill>
                <a:latin typeface="Tw Cen MT" panose="020B0602020104020603" pitchFamily="34" charset="0"/>
              </a:rPr>
              <a:t>POSTE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Mid-long term work space with access to others</a:t>
            </a:r>
          </a:p>
          <a:p>
            <a:pPr algn="ctr"/>
            <a:r>
              <a:rPr lang="fr-CA" sz="1000" i="1" dirty="0">
                <a:solidFill>
                  <a:prstClr val="black"/>
                </a:solidFill>
                <a:latin typeface="Tw Cen MT" panose="020B0602020104020603" pitchFamily="34" charset="0"/>
              </a:rPr>
              <a:t>Espace de travail à moyen et à long terme avec un accès aux autres</a:t>
            </a:r>
          </a:p>
        </p:txBody>
      </p:sp>
      <p:sp>
        <p:nvSpPr>
          <p:cNvPr id="10" name="TextBox 9"/>
          <p:cNvSpPr txBox="1"/>
          <p:nvPr/>
        </p:nvSpPr>
        <p:spPr>
          <a:xfrm>
            <a:off x="5162263" y="1920120"/>
            <a:ext cx="2670296"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TOUCHDOWN / </a:t>
            </a:r>
            <a:r>
              <a:rPr lang="en-CA" sz="1000" b="1" i="1" dirty="0">
                <a:solidFill>
                  <a:prstClr val="black"/>
                </a:solidFill>
                <a:latin typeface="Tw Cen MT" panose="020B0602020104020603" pitchFamily="34" charset="0"/>
              </a:rPr>
              <a:t>POINT DE TRANSITION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Short-term landing point between other activities</a:t>
            </a:r>
          </a:p>
          <a:p>
            <a:pPr algn="ctr"/>
            <a:r>
              <a:rPr lang="fr-CA" sz="1000" i="1" dirty="0">
                <a:solidFill>
                  <a:prstClr val="black"/>
                </a:solidFill>
                <a:latin typeface="Tw Cen MT" panose="020B0602020104020603" pitchFamily="34" charset="0"/>
              </a:rPr>
              <a:t>Point de transition à court terme entre les autres activités</a:t>
            </a:r>
          </a:p>
        </p:txBody>
      </p:sp>
      <p:sp>
        <p:nvSpPr>
          <p:cNvPr id="15" name="TextBox 14"/>
          <p:cNvSpPr txBox="1"/>
          <p:nvPr/>
        </p:nvSpPr>
        <p:spPr>
          <a:xfrm>
            <a:off x="3404288" y="3802404"/>
            <a:ext cx="2867504"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ROOM / </a:t>
            </a:r>
            <a:r>
              <a:rPr lang="en-CA" sz="1000" b="1" i="1" dirty="0">
                <a:solidFill>
                  <a:prstClr val="black"/>
                </a:solidFill>
                <a:latin typeface="Tw Cen MT" panose="020B0602020104020603" pitchFamily="34" charset="0"/>
              </a:rPr>
              <a:t>SALLE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space for mid- to long-term focused work</a:t>
            </a:r>
          </a:p>
          <a:p>
            <a:pPr algn="ctr"/>
            <a:r>
              <a:rPr lang="fr-CA" sz="1000" i="1" dirty="0">
                <a:solidFill>
                  <a:prstClr val="black"/>
                </a:solidFill>
                <a:latin typeface="Tw Cen MT" panose="020B0602020104020603" pitchFamily="34" charset="0"/>
              </a:rPr>
              <a:t>Local de travail fermé pour le travail ciblé à moyen et à long terme</a:t>
            </a:r>
          </a:p>
        </p:txBody>
      </p:sp>
      <p:cxnSp>
        <p:nvCxnSpPr>
          <p:cNvPr id="22" name="Straight Connector 21"/>
          <p:cNvCxnSpPr/>
          <p:nvPr/>
        </p:nvCxnSpPr>
        <p:spPr>
          <a:xfrm>
            <a:off x="1626414" y="2113040"/>
            <a:ext cx="10152503" cy="16830"/>
          </a:xfrm>
          <a:prstGeom prst="line">
            <a:avLst/>
          </a:prstGeom>
          <a:ln w="12700">
            <a:solidFill>
              <a:srgbClr val="50C08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26414" y="3992148"/>
            <a:ext cx="10149840" cy="2708"/>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26414" y="5576669"/>
            <a:ext cx="10149840" cy="108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52892" y="5395491"/>
            <a:ext cx="2889647" cy="553998"/>
          </a:xfrm>
          <a:prstGeom prst="rect">
            <a:avLst/>
          </a:prstGeom>
          <a:noFill/>
        </p:spPr>
        <p:txBody>
          <a:bodyPr wrap="square" rtlCol="0">
            <a:spAutoFit/>
          </a:bodyPr>
          <a:lstStyle/>
          <a:p>
            <a:pPr algn="ctr"/>
            <a:r>
              <a:rPr lang="fr-CA" sz="1000" b="1" dirty="0">
                <a:solidFill>
                  <a:prstClr val="black"/>
                </a:solidFill>
                <a:latin typeface="Tw Cen MT" panose="020B0602020104020603" pitchFamily="34" charset="0"/>
              </a:rPr>
              <a:t>STUDY</a:t>
            </a:r>
            <a:r>
              <a:rPr lang="fr-CA" sz="1000" b="1" i="1" dirty="0">
                <a:solidFill>
                  <a:prstClr val="black"/>
                </a:solidFill>
                <a:latin typeface="Tw Cen MT" panose="020B0602020104020603" pitchFamily="34" charset="0"/>
              </a:rPr>
              <a:t> / SALLE D’ÉTUDE</a:t>
            </a:r>
          </a:p>
          <a:p>
            <a:pPr algn="ctr"/>
            <a:r>
              <a:rPr lang="fr-CA" sz="1000" dirty="0" err="1">
                <a:solidFill>
                  <a:prstClr val="black"/>
                </a:solidFill>
                <a:latin typeface="Tw Cen MT" panose="020B0602020104020603" pitchFamily="34" charset="0"/>
              </a:rPr>
              <a:t>Shared</a:t>
            </a:r>
            <a:r>
              <a:rPr lang="fr-CA" sz="1000" dirty="0">
                <a:solidFill>
                  <a:prstClr val="black"/>
                </a:solidFill>
                <a:latin typeface="Tw Cen MT" panose="020B0602020104020603" pitchFamily="34" charset="0"/>
              </a:rPr>
              <a:t> room for </a:t>
            </a:r>
            <a:r>
              <a:rPr lang="fr-CA" sz="1000" dirty="0" err="1">
                <a:solidFill>
                  <a:prstClr val="black"/>
                </a:solidFill>
                <a:latin typeface="Tw Cen MT" panose="020B0602020104020603" pitchFamily="34" charset="0"/>
              </a:rPr>
              <a:t>individual</a:t>
            </a:r>
            <a:r>
              <a:rPr lang="fr-CA" sz="1000" dirty="0">
                <a:solidFill>
                  <a:prstClr val="black"/>
                </a:solidFill>
                <a:latin typeface="Tw Cen MT" panose="020B0602020104020603" pitchFamily="34" charset="0"/>
              </a:rPr>
              <a:t> quiet </a:t>
            </a:r>
            <a:r>
              <a:rPr lang="fr-CA" sz="1000" dirty="0" err="1">
                <a:solidFill>
                  <a:prstClr val="black"/>
                </a:solidFill>
                <a:latin typeface="Tw Cen MT" panose="020B0602020104020603" pitchFamily="34" charset="0"/>
              </a:rPr>
              <a:t>work</a:t>
            </a:r>
            <a:endParaRPr lang="fr-CA" sz="1000" dirty="0">
              <a:solidFill>
                <a:prstClr val="black"/>
              </a:solidFill>
              <a:latin typeface="Tw Cen MT" panose="020B0602020104020603" pitchFamily="34" charset="0"/>
            </a:endParaRPr>
          </a:p>
          <a:p>
            <a:pPr algn="ctr"/>
            <a:r>
              <a:rPr lang="fr-CA" sz="1000" i="1" dirty="0">
                <a:solidFill>
                  <a:prstClr val="black"/>
                </a:solidFill>
                <a:latin typeface="Tw Cen MT" panose="020B0602020104020603" pitchFamily="34" charset="0"/>
              </a:rPr>
              <a:t>Local partagé pour le travail tranquille individuel</a:t>
            </a:r>
          </a:p>
        </p:txBody>
      </p:sp>
      <p:sp>
        <p:nvSpPr>
          <p:cNvPr id="19" name="TextBox 18"/>
          <p:cNvSpPr txBox="1"/>
          <p:nvPr/>
        </p:nvSpPr>
        <p:spPr>
          <a:xfrm>
            <a:off x="2067632" y="5388990"/>
            <a:ext cx="2678825"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REFLECTION POINT / </a:t>
            </a:r>
            <a:r>
              <a:rPr lang="en-CA" sz="1000" b="1" i="1" dirty="0">
                <a:solidFill>
                  <a:prstClr val="black"/>
                </a:solidFill>
                <a:latin typeface="Tw Cen MT" panose="020B0602020104020603" pitchFamily="34" charset="0"/>
              </a:rPr>
              <a:t>POINT DE RÉFLEXION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Refuge for quiet contemplation or wellness needs</a:t>
            </a:r>
          </a:p>
          <a:p>
            <a:pPr algn="ctr"/>
            <a:r>
              <a:rPr lang="fr-CA" sz="1000" i="1" dirty="0">
                <a:solidFill>
                  <a:prstClr val="black"/>
                </a:solidFill>
                <a:latin typeface="Tw Cen MT" panose="020B0602020104020603" pitchFamily="34" charset="0"/>
              </a:rPr>
              <a:t>Refuge pour la méditation ou pour des besoins de mieux-être</a:t>
            </a:r>
          </a:p>
        </p:txBody>
      </p:sp>
      <p:sp>
        <p:nvSpPr>
          <p:cNvPr id="11" name="TextBox 10"/>
          <p:cNvSpPr txBox="1"/>
          <p:nvPr/>
        </p:nvSpPr>
        <p:spPr>
          <a:xfrm>
            <a:off x="8325670" y="1910694"/>
            <a:ext cx="3316869"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POD / </a:t>
            </a:r>
            <a:r>
              <a:rPr lang="en-CA" sz="1000" b="1" i="1" dirty="0">
                <a:solidFill>
                  <a:prstClr val="black"/>
                </a:solidFill>
                <a:latin typeface="Tw Cen MT" panose="020B0602020104020603" pitchFamily="34" charset="0"/>
              </a:rPr>
              <a:t>CAPSULE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Semi-enclosed work pod for mid- to long-term focused work</a:t>
            </a:r>
          </a:p>
          <a:p>
            <a:pPr algn="ctr"/>
            <a:r>
              <a:rPr lang="fr-CA" sz="1000" i="1" dirty="0">
                <a:solidFill>
                  <a:prstClr val="black"/>
                </a:solidFill>
                <a:latin typeface="Tw Cen MT" panose="020B0602020104020603" pitchFamily="34" charset="0"/>
              </a:rPr>
              <a:t>Espace de travail semi-fermé pour le travail ciblé à moyen et à long terme</a:t>
            </a:r>
          </a:p>
        </p:txBody>
      </p:sp>
      <p:pic>
        <p:nvPicPr>
          <p:cNvPr id="46" name="Picture 45"/>
          <p:cNvPicPr>
            <a:picLocks noChangeAspect="1"/>
          </p:cNvPicPr>
          <p:nvPr>
            <p:custDataLst>
              <p:tags r:id="rId3"/>
            </p:custDataLst>
          </p:nvPr>
        </p:nvPicPr>
        <p:blipFill>
          <a:blip r:embed="rId12"/>
          <a:stretch>
            <a:fillRect/>
          </a:stretch>
        </p:blipFill>
        <p:spPr>
          <a:xfrm>
            <a:off x="7948978" y="2498228"/>
            <a:ext cx="1198091" cy="1287688"/>
          </a:xfrm>
          <a:prstGeom prst="rect">
            <a:avLst/>
          </a:prstGeom>
        </p:spPr>
      </p:pic>
      <p:pic>
        <p:nvPicPr>
          <p:cNvPr id="47" name="Picture 46"/>
          <p:cNvPicPr>
            <a:picLocks noChangeAspect="1"/>
          </p:cNvPicPr>
          <p:nvPr>
            <p:custDataLst>
              <p:tags r:id="rId4"/>
            </p:custDataLst>
          </p:nvPr>
        </p:nvPicPr>
        <p:blipFill>
          <a:blip r:embed="rId13"/>
          <a:stretch>
            <a:fillRect/>
          </a:stretch>
        </p:blipFill>
        <p:spPr>
          <a:xfrm>
            <a:off x="2864395" y="4317253"/>
            <a:ext cx="916230" cy="1071737"/>
          </a:xfrm>
          <a:prstGeom prst="rect">
            <a:avLst/>
          </a:prstGeom>
        </p:spPr>
      </p:pic>
      <p:pic>
        <p:nvPicPr>
          <p:cNvPr id="50" name="Picture 49"/>
          <p:cNvPicPr>
            <a:picLocks noChangeAspect="1"/>
          </p:cNvPicPr>
          <p:nvPr>
            <p:custDataLst>
              <p:tags r:id="rId5"/>
            </p:custDataLst>
          </p:nvPr>
        </p:nvPicPr>
        <p:blipFill>
          <a:blip r:embed="rId14"/>
          <a:stretch>
            <a:fillRect/>
          </a:stretch>
        </p:blipFill>
        <p:spPr>
          <a:xfrm>
            <a:off x="9444866" y="685795"/>
            <a:ext cx="1078475" cy="1221084"/>
          </a:xfrm>
          <a:prstGeom prst="rect">
            <a:avLst/>
          </a:prstGeom>
        </p:spPr>
      </p:pic>
      <p:pic>
        <p:nvPicPr>
          <p:cNvPr id="51" name="Picture 50"/>
          <p:cNvPicPr>
            <a:picLocks noChangeAspect="1"/>
          </p:cNvPicPr>
          <p:nvPr>
            <p:custDataLst>
              <p:tags r:id="rId6"/>
            </p:custDataLst>
          </p:nvPr>
        </p:nvPicPr>
        <p:blipFill>
          <a:blip r:embed="rId15">
            <a:clrChange>
              <a:clrFrom>
                <a:srgbClr val="FDFDFD"/>
              </a:clrFrom>
              <a:clrTo>
                <a:srgbClr val="FDFDFD">
                  <a:alpha val="0"/>
                </a:srgbClr>
              </a:clrTo>
            </a:clrChange>
          </a:blip>
          <a:stretch>
            <a:fillRect/>
          </a:stretch>
        </p:blipFill>
        <p:spPr>
          <a:xfrm>
            <a:off x="5762558" y="850895"/>
            <a:ext cx="1464512" cy="1052121"/>
          </a:xfrm>
          <a:prstGeom prst="rect">
            <a:avLst/>
          </a:prstGeom>
        </p:spPr>
      </p:pic>
      <p:pic>
        <p:nvPicPr>
          <p:cNvPr id="52" name="Picture 51"/>
          <p:cNvPicPr>
            <a:picLocks noChangeAspect="1"/>
          </p:cNvPicPr>
          <p:nvPr>
            <p:custDataLst>
              <p:tags r:id="rId7"/>
            </p:custDataLst>
          </p:nvPr>
        </p:nvPicPr>
        <p:blipFill>
          <a:blip r:embed="rId16">
            <a:clrChange>
              <a:clrFrom>
                <a:srgbClr val="FFFFFF"/>
              </a:clrFrom>
              <a:clrTo>
                <a:srgbClr val="FFFFFF">
                  <a:alpha val="0"/>
                </a:srgbClr>
              </a:clrTo>
            </a:clrChange>
          </a:blip>
          <a:stretch>
            <a:fillRect/>
          </a:stretch>
        </p:blipFill>
        <p:spPr>
          <a:xfrm>
            <a:off x="2474750" y="674308"/>
            <a:ext cx="1383905" cy="1278006"/>
          </a:xfrm>
          <a:prstGeom prst="rect">
            <a:avLst/>
          </a:prstGeom>
        </p:spPr>
      </p:pic>
      <p:sp>
        <p:nvSpPr>
          <p:cNvPr id="2" name="Rectangle 1"/>
          <p:cNvSpPr/>
          <p:nvPr/>
        </p:nvSpPr>
        <p:spPr>
          <a:xfrm>
            <a:off x="6784038" y="3802404"/>
            <a:ext cx="3756983" cy="707886"/>
          </a:xfrm>
          <a:prstGeom prst="rect">
            <a:avLst/>
          </a:prstGeom>
        </p:spPr>
        <p:txBody>
          <a:bodyPr wrap="square">
            <a:spAutoFit/>
          </a:bodyPr>
          <a:lstStyle/>
          <a:p>
            <a:pPr algn="ctr"/>
            <a:r>
              <a:rPr lang="en-CA" sz="1000" b="1" dirty="0">
                <a:solidFill>
                  <a:prstClr val="black"/>
                </a:solidFill>
                <a:latin typeface="Tw Cen MT" panose="020B0602020104020603" pitchFamily="34" charset="0"/>
              </a:rPr>
              <a:t>PHONEBOOTH / </a:t>
            </a:r>
            <a:r>
              <a:rPr lang="en-CA" sz="1000" b="1" i="1" dirty="0">
                <a:solidFill>
                  <a:prstClr val="black"/>
                </a:solidFill>
                <a:latin typeface="Tw Cen MT" panose="020B0602020104020603" pitchFamily="34" charset="0"/>
              </a:rPr>
              <a:t>CABINE TÉLÉPHONIQUE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or semi-enclosed area with acoustic protection for phone calls</a:t>
            </a:r>
          </a:p>
          <a:p>
            <a:pPr algn="ctr"/>
            <a:r>
              <a:rPr lang="fr-CA" sz="1000" i="1" dirty="0">
                <a:solidFill>
                  <a:prstClr val="black"/>
                </a:solidFill>
                <a:latin typeface="Tw Cen MT" panose="020B0602020104020603" pitchFamily="34" charset="0"/>
              </a:rPr>
              <a:t>Zone fermée ou semi-fermée avec une protection acoustique pour les appels téléphoniques</a:t>
            </a:r>
          </a:p>
        </p:txBody>
      </p:sp>
    </p:spTree>
    <p:extLst>
      <p:ext uri="{BB962C8B-B14F-4D97-AF65-F5344CB8AC3E}">
        <p14:creationId xmlns:p14="http://schemas.microsoft.com/office/powerpoint/2010/main" val="231924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722" y="897738"/>
            <a:ext cx="523220" cy="2203939"/>
          </a:xfrm>
          <a:prstGeom prst="rect">
            <a:avLst/>
          </a:prstGeom>
          <a:solidFill>
            <a:schemeClr val="accent4"/>
          </a:solidFill>
        </p:spPr>
        <p:txBody>
          <a:bodyPr vert="vert270" wrap="square" rtlCol="0">
            <a:spAutoFit/>
          </a:bodyPr>
          <a:lstStyle/>
          <a:p>
            <a:pPr algn="ctr">
              <a:defRPr/>
            </a:pPr>
            <a:r>
              <a:rPr lang="en-CA" sz="1100" dirty="0">
                <a:solidFill>
                  <a:prstClr val="black"/>
                </a:solidFill>
                <a:latin typeface="Tw Cen MT" panose="020B0602020104020603" pitchFamily="34" charset="0"/>
              </a:rPr>
              <a:t>OPEN COLLABORATIVE / </a:t>
            </a:r>
          </a:p>
          <a:p>
            <a:pPr algn="ctr">
              <a:defRPr/>
            </a:pPr>
            <a:r>
              <a:rPr lang="fr-CA" sz="1100" i="1" kern="0" dirty="0">
                <a:solidFill>
                  <a:prstClr val="black"/>
                </a:solidFill>
                <a:latin typeface="Tw Cen MT" panose="020B0602020104020603" pitchFamily="34" charset="0"/>
              </a:rPr>
              <a:t>OUVERT COLLABORATIF</a:t>
            </a:r>
          </a:p>
        </p:txBody>
      </p:sp>
      <p:sp>
        <p:nvSpPr>
          <p:cNvPr id="6" name="TextBox 5"/>
          <p:cNvSpPr txBox="1"/>
          <p:nvPr/>
        </p:nvSpPr>
        <p:spPr>
          <a:xfrm>
            <a:off x="573722" y="3460145"/>
            <a:ext cx="523220" cy="2328985"/>
          </a:xfrm>
          <a:prstGeom prst="rect">
            <a:avLst/>
          </a:prstGeom>
          <a:solidFill>
            <a:srgbClr val="03BADF"/>
          </a:solidFill>
        </p:spPr>
        <p:txBody>
          <a:bodyPr vert="vert270" wrap="square" rtlCol="0">
            <a:spAutoFit/>
          </a:bodyPr>
          <a:lstStyle/>
          <a:p>
            <a:pPr algn="ctr">
              <a:defRPr/>
            </a:pPr>
            <a:r>
              <a:rPr lang="en-CA" sz="1100" dirty="0">
                <a:solidFill>
                  <a:prstClr val="black"/>
                </a:solidFill>
                <a:latin typeface="Tw Cen MT" panose="020B0602020104020603" pitchFamily="34" charset="0"/>
              </a:rPr>
              <a:t>ENCLOSED COLLABORATIVE /</a:t>
            </a:r>
          </a:p>
          <a:p>
            <a:pPr algn="ctr">
              <a:defRPr/>
            </a:pPr>
            <a:r>
              <a:rPr lang="fr-CA" sz="1100" i="1" kern="0" dirty="0">
                <a:solidFill>
                  <a:prstClr val="black"/>
                </a:solidFill>
                <a:latin typeface="Tw Cen MT" panose="020B0602020104020603" pitchFamily="34" charset="0"/>
              </a:rPr>
              <a:t>FERMÉ COLLABORATIF</a:t>
            </a:r>
          </a:p>
        </p:txBody>
      </p:sp>
      <p:cxnSp>
        <p:nvCxnSpPr>
          <p:cNvPr id="10" name="Straight Connector 9"/>
          <p:cNvCxnSpPr/>
          <p:nvPr/>
        </p:nvCxnSpPr>
        <p:spPr>
          <a:xfrm flipV="1">
            <a:off x="1239775" y="2568929"/>
            <a:ext cx="10448904"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939" y="5308486"/>
            <a:ext cx="10402001" cy="38898"/>
          </a:xfrm>
          <a:prstGeom prst="line">
            <a:avLst/>
          </a:prstGeom>
          <a:ln w="12700">
            <a:solidFill>
              <a:srgbClr val="03BAD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4948" y="2360366"/>
            <a:ext cx="2364734"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HUDDLE / </a:t>
            </a:r>
            <a:r>
              <a:rPr lang="en-CA" sz="1000" b="1" i="1" dirty="0">
                <a:solidFill>
                  <a:prstClr val="black"/>
                </a:solidFill>
                <a:latin typeface="Tw Cen MT" panose="020B0602020104020603" pitchFamily="34" charset="0"/>
              </a:rPr>
              <a:t>ENCLAVE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Informal open or semi-enclosed area for short- to mid-term meetings </a:t>
            </a:r>
          </a:p>
          <a:p>
            <a:pPr algn="ctr"/>
            <a:r>
              <a:rPr lang="fr-CA" sz="1000" i="1" dirty="0">
                <a:solidFill>
                  <a:prstClr val="black"/>
                </a:solidFill>
                <a:latin typeface="Tw Cen MT" panose="020B0602020104020603" pitchFamily="34" charset="0"/>
              </a:rPr>
              <a:t>Zone ouverte ou semi-fermée informelle pour les réunions à court et à moyen terme </a:t>
            </a:r>
          </a:p>
        </p:txBody>
      </p:sp>
      <p:sp>
        <p:nvSpPr>
          <p:cNvPr id="15" name="TextBox 14"/>
          <p:cNvSpPr txBox="1"/>
          <p:nvPr/>
        </p:nvSpPr>
        <p:spPr>
          <a:xfrm>
            <a:off x="3681664" y="5127748"/>
            <a:ext cx="2081389"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PROJECT ROOM / </a:t>
            </a:r>
            <a:r>
              <a:rPr lang="en-CA" sz="1000" b="1" i="1" dirty="0">
                <a:solidFill>
                  <a:prstClr val="black"/>
                </a:solidFill>
                <a:latin typeface="Tw Cen MT" panose="020B0602020104020603" pitchFamily="34" charset="0"/>
              </a:rPr>
              <a:t>SALLE DE PROJET</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collaboration in groups of 4 or more</a:t>
            </a:r>
          </a:p>
          <a:p>
            <a:pPr algn="ctr"/>
            <a:r>
              <a:rPr lang="fr-CA" sz="1000" i="1" dirty="0">
                <a:solidFill>
                  <a:prstClr val="black"/>
                </a:solidFill>
                <a:latin typeface="Tw Cen MT" panose="020B0602020104020603" pitchFamily="34" charset="0"/>
              </a:rPr>
              <a:t>Salle fermée pour la collaboration en groupes de quatre personnes ou plus</a:t>
            </a:r>
          </a:p>
        </p:txBody>
      </p:sp>
      <p:sp>
        <p:nvSpPr>
          <p:cNvPr id="9" name="TextBox 8"/>
          <p:cNvSpPr txBox="1"/>
          <p:nvPr/>
        </p:nvSpPr>
        <p:spPr>
          <a:xfrm>
            <a:off x="6511095" y="2371191"/>
            <a:ext cx="2115547" cy="1015662"/>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TEAMING AREA / </a:t>
            </a:r>
            <a:r>
              <a:rPr lang="en-CA" sz="1000" b="1" i="1" dirty="0">
                <a:solidFill>
                  <a:prstClr val="black"/>
                </a:solidFill>
                <a:latin typeface="Tw Cen MT" panose="020B0602020104020603" pitchFamily="34" charset="0"/>
              </a:rPr>
              <a:t>ZONE D’ÉQUIPE</a:t>
            </a:r>
          </a:p>
          <a:p>
            <a:pPr algn="ctr"/>
            <a:r>
              <a:rPr lang="en-CA" sz="1000" dirty="0">
                <a:solidFill>
                  <a:prstClr val="black"/>
                </a:solidFill>
                <a:latin typeface="Tw Cen MT" panose="020B0602020104020603" pitchFamily="34" charset="0"/>
              </a:rPr>
              <a:t>Informal open area to accommodate group work and idea generation</a:t>
            </a:r>
          </a:p>
          <a:p>
            <a:pPr algn="ctr"/>
            <a:r>
              <a:rPr lang="fr-CA" sz="1000" i="1" dirty="0">
                <a:solidFill>
                  <a:prstClr val="black"/>
                </a:solidFill>
                <a:latin typeface="Tw Cen MT" panose="020B0602020104020603" pitchFamily="34" charset="0"/>
              </a:rPr>
              <a:t>Zone ouverte informelle pour accueillir le travail de groupe et la génération d’idées</a:t>
            </a:r>
          </a:p>
        </p:txBody>
      </p:sp>
      <p:sp>
        <p:nvSpPr>
          <p:cNvPr id="14" name="TextBox 13"/>
          <p:cNvSpPr txBox="1"/>
          <p:nvPr/>
        </p:nvSpPr>
        <p:spPr>
          <a:xfrm>
            <a:off x="1359999" y="5130207"/>
            <a:ext cx="2195426" cy="836126"/>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 ROOM / </a:t>
            </a:r>
            <a:r>
              <a:rPr lang="en-CA" sz="1000" b="1" i="1" dirty="0">
                <a:solidFill>
                  <a:prstClr val="black"/>
                </a:solidFill>
                <a:latin typeface="Tw Cen MT" panose="020B0602020104020603" pitchFamily="34" charset="0"/>
              </a:rPr>
              <a:t>SALLE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team work or meetings up to 4 people</a:t>
            </a:r>
          </a:p>
          <a:p>
            <a:pPr algn="ctr"/>
            <a:r>
              <a:rPr lang="fr-CA" sz="1000" i="1" dirty="0">
                <a:solidFill>
                  <a:prstClr val="black"/>
                </a:solidFill>
                <a:latin typeface="Tw Cen MT" panose="020B0602020104020603" pitchFamily="34" charset="0"/>
              </a:rPr>
              <a:t>Salle fermée pour la collaboration en groupes de quatre personnes ou moins</a:t>
            </a:r>
          </a:p>
        </p:txBody>
      </p:sp>
      <p:sp>
        <p:nvSpPr>
          <p:cNvPr id="17" name="TextBox 16"/>
          <p:cNvSpPr txBox="1"/>
          <p:nvPr/>
        </p:nvSpPr>
        <p:spPr>
          <a:xfrm>
            <a:off x="8692724" y="4993396"/>
            <a:ext cx="2935906"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LARGE MEETING ROOM / </a:t>
            </a:r>
            <a:r>
              <a:rPr lang="en-CA" sz="1000" b="1" i="1" dirty="0">
                <a:solidFill>
                  <a:prstClr val="black"/>
                </a:solidFill>
                <a:latin typeface="Tw Cen MT" panose="020B0602020104020603" pitchFamily="34" charset="0"/>
              </a:rPr>
              <a:t>GRANDE SALLE DE RÉUNION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20 people</a:t>
            </a:r>
          </a:p>
          <a:p>
            <a:pPr algn="ctr"/>
            <a:r>
              <a:rPr lang="fr-CA" sz="1000" i="1" dirty="0">
                <a:solidFill>
                  <a:prstClr val="black"/>
                </a:solidFill>
                <a:latin typeface="Tw Cen MT" panose="020B0602020104020603" pitchFamily="34" charset="0"/>
              </a:rPr>
              <a:t>Salle de réunion fermée accueillant jusqu’à 20 personnes</a:t>
            </a:r>
          </a:p>
        </p:txBody>
      </p:sp>
      <p:sp>
        <p:nvSpPr>
          <p:cNvPr id="7" name="TextBox 6"/>
          <p:cNvSpPr txBox="1"/>
          <p:nvPr/>
        </p:nvSpPr>
        <p:spPr>
          <a:xfrm>
            <a:off x="1329269" y="2390709"/>
            <a:ext cx="2254266" cy="605293"/>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CHAT POINT / </a:t>
            </a:r>
            <a:r>
              <a:rPr lang="en-CA" sz="1000" b="1" i="1" dirty="0">
                <a:solidFill>
                  <a:prstClr val="black"/>
                </a:solidFill>
                <a:latin typeface="Tw Cen MT" panose="020B0602020104020603" pitchFamily="34" charset="0"/>
              </a:rPr>
              <a:t>POINT DE DISCUSSION</a:t>
            </a:r>
          </a:p>
          <a:p>
            <a:pPr algn="ctr">
              <a:lnSpc>
                <a:spcPts val="1000"/>
              </a:lnSpc>
            </a:pPr>
            <a:r>
              <a:rPr lang="en-CA" sz="1000" dirty="0">
                <a:solidFill>
                  <a:prstClr val="black"/>
                </a:solidFill>
                <a:latin typeface="Tw Cen MT" panose="020B0602020104020603" pitchFamily="34" charset="0"/>
              </a:rPr>
              <a:t>Area for brief impromptu conversations</a:t>
            </a:r>
          </a:p>
          <a:p>
            <a:pPr algn="ctr">
              <a:lnSpc>
                <a:spcPts val="1000"/>
              </a:lnSpc>
            </a:pPr>
            <a:r>
              <a:rPr lang="fr-CA" sz="1000" i="1" dirty="0">
                <a:solidFill>
                  <a:prstClr val="black"/>
                </a:solidFill>
                <a:latin typeface="Tw Cen MT" panose="020B0602020104020603" pitchFamily="34" charset="0"/>
              </a:rPr>
              <a:t>Espace pour tenir de brèves discussions impromptues</a:t>
            </a:r>
          </a:p>
        </p:txBody>
      </p:sp>
      <p:sp>
        <p:nvSpPr>
          <p:cNvPr id="16" name="TextBox 15"/>
          <p:cNvSpPr txBox="1"/>
          <p:nvPr/>
        </p:nvSpPr>
        <p:spPr>
          <a:xfrm>
            <a:off x="5886048" y="4989669"/>
            <a:ext cx="2680437"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MEDIUM MEETING ROOM / </a:t>
            </a:r>
            <a:r>
              <a:rPr lang="en-CA" sz="1000" b="1" i="1" dirty="0">
                <a:solidFill>
                  <a:prstClr val="black"/>
                </a:solidFill>
                <a:latin typeface="Tw Cen MT" panose="020B0602020104020603" pitchFamily="34" charset="0"/>
              </a:rPr>
              <a:t>SALLE DE RÉUNION MOYENNE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12 people</a:t>
            </a:r>
          </a:p>
          <a:p>
            <a:pPr algn="ctr"/>
            <a:r>
              <a:rPr lang="fr-CA" sz="1000" i="1" dirty="0">
                <a:solidFill>
                  <a:prstClr val="black"/>
                </a:solidFill>
                <a:latin typeface="Tw Cen MT" panose="020B0602020104020603" pitchFamily="34" charset="0"/>
              </a:rPr>
              <a:t>Salle de réunion fermée accueillant jusqu’à 12 personnes</a:t>
            </a:r>
          </a:p>
        </p:txBody>
      </p:sp>
      <p:sp>
        <p:nvSpPr>
          <p:cNvPr id="13" name="TextBox 12"/>
          <p:cNvSpPr txBox="1"/>
          <p:nvPr/>
        </p:nvSpPr>
        <p:spPr>
          <a:xfrm>
            <a:off x="9181025" y="2361042"/>
            <a:ext cx="2440913" cy="1169551"/>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LOUNGE / </a:t>
            </a:r>
            <a:r>
              <a:rPr lang="en-CA" sz="1000" b="1" i="1" dirty="0">
                <a:solidFill>
                  <a:prstClr val="black"/>
                </a:solidFill>
                <a:latin typeface="Tw Cen MT" panose="020B0602020104020603" pitchFamily="34" charset="0"/>
              </a:rPr>
              <a:t>SALON</a:t>
            </a:r>
          </a:p>
          <a:p>
            <a:pPr algn="ctr"/>
            <a:r>
              <a:rPr lang="en-CA" sz="1000" dirty="0">
                <a:solidFill>
                  <a:prstClr val="black"/>
                </a:solidFill>
                <a:latin typeface="Tw Cen MT" panose="020B0602020104020603" pitchFamily="34" charset="0"/>
              </a:rPr>
              <a:t>Open area with furniture for dining and/or social interaction and informal work</a:t>
            </a:r>
          </a:p>
          <a:p>
            <a:pPr algn="ctr"/>
            <a:r>
              <a:rPr lang="fr-FR" sz="1000" i="1" dirty="0">
                <a:solidFill>
                  <a:prstClr val="black"/>
                </a:solidFill>
                <a:latin typeface="Tw Cen MT" panose="020B0602020104020603" pitchFamily="34" charset="0"/>
              </a:rPr>
              <a:t>Zone ouverte avec mobilier pour les repas et/ou l’interaction sociale et le travail informel</a:t>
            </a:r>
          </a:p>
          <a:p>
            <a:pPr algn="ctr"/>
            <a:endParaRPr lang="en-CA" sz="1000" dirty="0">
              <a:solidFill>
                <a:prstClr val="black"/>
              </a:solidFill>
              <a:latin typeface="Tw Cen MT" panose="020B0602020104020603" pitchFamily="34" charset="0"/>
            </a:endParaRPr>
          </a:p>
        </p:txBody>
      </p:sp>
      <p:sp>
        <p:nvSpPr>
          <p:cNvPr id="40" name="TextBox 39"/>
          <p:cNvSpPr txBox="1"/>
          <p:nvPr/>
        </p:nvSpPr>
        <p:spPr>
          <a:xfrm>
            <a:off x="512485" y="412698"/>
            <a:ext cx="9046604"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(CONTINUED) / </a:t>
            </a:r>
            <a:r>
              <a:rPr lang="fr-CA" sz="1400" b="1" i="1" dirty="0">
                <a:solidFill>
                  <a:prstClr val="black"/>
                </a:solidFill>
                <a:latin typeface="Tw Cen MT" panose="020B0602020104020603" pitchFamily="34" charset="0"/>
              </a:rPr>
              <a:t>GUIDE DE RÉFÉRENCE RAPIDE SUR LES POINTS DE TRAVAIL (SUITE)</a:t>
            </a:r>
          </a:p>
          <a:p>
            <a:endParaRPr lang="en-CA" sz="1400" dirty="0">
              <a:solidFill>
                <a:prstClr val="black"/>
              </a:solidFill>
              <a:latin typeface="Tw Cen MT" panose="020B0602020104020603" pitchFamily="34" charset="0"/>
            </a:endParaRPr>
          </a:p>
        </p:txBody>
      </p:sp>
      <p:pic>
        <p:nvPicPr>
          <p:cNvPr id="41" name="Picture 40"/>
          <p:cNvPicPr>
            <a:picLocks noChangeAspect="1"/>
          </p:cNvPicPr>
          <p:nvPr>
            <p:custDataLst>
              <p:tags r:id="rId1"/>
            </p:custDataLst>
          </p:nvPr>
        </p:nvPicPr>
        <p:blipFill>
          <a:blip r:embed="rId10"/>
          <a:stretch>
            <a:fillRect/>
          </a:stretch>
        </p:blipFill>
        <p:spPr>
          <a:xfrm>
            <a:off x="1680139" y="1383104"/>
            <a:ext cx="1552526" cy="932908"/>
          </a:xfrm>
          <a:prstGeom prst="rect">
            <a:avLst/>
          </a:prstGeom>
        </p:spPr>
      </p:pic>
      <p:pic>
        <p:nvPicPr>
          <p:cNvPr id="42" name="Picture 41"/>
          <p:cNvPicPr>
            <a:picLocks noChangeAspect="1"/>
          </p:cNvPicPr>
          <p:nvPr>
            <p:custDataLst>
              <p:tags r:id="rId2"/>
            </p:custDataLst>
          </p:nvPr>
        </p:nvPicPr>
        <p:blipFill>
          <a:blip r:embed="rId11"/>
          <a:stretch>
            <a:fillRect/>
          </a:stretch>
        </p:blipFill>
        <p:spPr>
          <a:xfrm>
            <a:off x="4329134" y="835190"/>
            <a:ext cx="1436361" cy="1487554"/>
          </a:xfrm>
          <a:prstGeom prst="rect">
            <a:avLst/>
          </a:prstGeom>
        </p:spPr>
      </p:pic>
      <p:pic>
        <p:nvPicPr>
          <p:cNvPr id="43" name="Picture 42"/>
          <p:cNvPicPr>
            <a:picLocks noChangeAspect="1"/>
          </p:cNvPicPr>
          <p:nvPr>
            <p:custDataLst>
              <p:tags r:id="rId3"/>
            </p:custDataLst>
          </p:nvPr>
        </p:nvPicPr>
        <p:blipFill>
          <a:blip r:embed="rId12"/>
          <a:stretch>
            <a:fillRect/>
          </a:stretch>
        </p:blipFill>
        <p:spPr>
          <a:xfrm>
            <a:off x="6642338" y="819845"/>
            <a:ext cx="1853059" cy="1502899"/>
          </a:xfrm>
          <a:prstGeom prst="rect">
            <a:avLst/>
          </a:prstGeom>
        </p:spPr>
      </p:pic>
      <p:pic>
        <p:nvPicPr>
          <p:cNvPr id="44" name="Picture 43"/>
          <p:cNvPicPr>
            <a:picLocks noChangeAspect="1"/>
          </p:cNvPicPr>
          <p:nvPr>
            <p:custDataLst>
              <p:tags r:id="rId4"/>
            </p:custDataLst>
          </p:nvPr>
        </p:nvPicPr>
        <p:blipFill>
          <a:blip r:embed="rId13"/>
          <a:stretch>
            <a:fillRect/>
          </a:stretch>
        </p:blipFill>
        <p:spPr>
          <a:xfrm>
            <a:off x="9623101" y="1013243"/>
            <a:ext cx="1556759" cy="1307474"/>
          </a:xfrm>
          <a:prstGeom prst="rect">
            <a:avLst/>
          </a:prstGeom>
        </p:spPr>
      </p:pic>
      <p:pic>
        <p:nvPicPr>
          <p:cNvPr id="45" name="Picture 44"/>
          <p:cNvPicPr>
            <a:picLocks noChangeAspect="1"/>
          </p:cNvPicPr>
          <p:nvPr>
            <p:custDataLst>
              <p:tags r:id="rId5"/>
            </p:custDataLst>
          </p:nvPr>
        </p:nvPicPr>
        <p:blipFill>
          <a:blip r:embed="rId14"/>
          <a:srcRect l="1853" b="19382"/>
          <a:stretch>
            <a:fillRect/>
          </a:stretch>
        </p:blipFill>
        <p:spPr>
          <a:xfrm>
            <a:off x="8823613" y="3675474"/>
            <a:ext cx="2674128" cy="1203388"/>
          </a:xfrm>
          <a:prstGeom prst="rect">
            <a:avLst/>
          </a:prstGeom>
        </p:spPr>
      </p:pic>
      <p:pic>
        <p:nvPicPr>
          <p:cNvPr id="46" name="Picture 45"/>
          <p:cNvPicPr>
            <a:picLocks noChangeAspect="1"/>
          </p:cNvPicPr>
          <p:nvPr>
            <p:custDataLst>
              <p:tags r:id="rId6"/>
            </p:custDataLst>
          </p:nvPr>
        </p:nvPicPr>
        <p:blipFill>
          <a:blip r:embed="rId15"/>
          <a:stretch>
            <a:fillRect/>
          </a:stretch>
        </p:blipFill>
        <p:spPr>
          <a:xfrm>
            <a:off x="6108800" y="3611455"/>
            <a:ext cx="2234932" cy="1218805"/>
          </a:xfrm>
          <a:prstGeom prst="rect">
            <a:avLst/>
          </a:prstGeom>
        </p:spPr>
      </p:pic>
      <p:pic>
        <p:nvPicPr>
          <p:cNvPr id="47" name="Picture 46"/>
          <p:cNvPicPr>
            <a:picLocks noChangeAspect="1"/>
          </p:cNvPicPr>
          <p:nvPr>
            <p:custDataLst>
              <p:tags r:id="rId7"/>
            </p:custDataLst>
          </p:nvPr>
        </p:nvPicPr>
        <p:blipFill>
          <a:blip r:embed="rId16"/>
          <a:stretch>
            <a:fillRect/>
          </a:stretch>
        </p:blipFill>
        <p:spPr>
          <a:xfrm>
            <a:off x="3652111" y="3722862"/>
            <a:ext cx="2140494" cy="1108612"/>
          </a:xfrm>
          <a:prstGeom prst="rect">
            <a:avLst/>
          </a:prstGeom>
        </p:spPr>
      </p:pic>
      <p:pic>
        <p:nvPicPr>
          <p:cNvPr id="48" name="Picture 47"/>
          <p:cNvPicPr>
            <a:picLocks noChangeAspect="1"/>
          </p:cNvPicPr>
          <p:nvPr>
            <p:custDataLst>
              <p:tags r:id="rId8"/>
            </p:custDataLst>
          </p:nvPr>
        </p:nvPicPr>
        <p:blipFill>
          <a:blip r:embed="rId17"/>
          <a:stretch>
            <a:fillRect/>
          </a:stretch>
        </p:blipFill>
        <p:spPr>
          <a:xfrm>
            <a:off x="1601426" y="3619306"/>
            <a:ext cx="1709951" cy="1203101"/>
          </a:xfrm>
          <a:prstGeom prst="rect">
            <a:avLst/>
          </a:prstGeom>
        </p:spPr>
      </p:pic>
    </p:spTree>
    <p:extLst>
      <p:ext uri="{BB962C8B-B14F-4D97-AF65-F5344CB8AC3E}">
        <p14:creationId xmlns:p14="http://schemas.microsoft.com/office/powerpoint/2010/main" val="309804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35161"/>
            <a:ext cx="8114679" cy="2605628"/>
          </a:xfrm>
        </p:spPr>
        <p:txBody>
          <a:bodyPr>
            <a:normAutofit fontScale="92500"/>
          </a:bodyPr>
          <a:lstStyle/>
          <a:p>
            <a:r>
              <a:rPr lang="fr-FR" dirty="0"/>
              <a:t>Toutes les visualisations de données utilisent actuellement des exemples de données. Vous devez modifier les données manuellement en cliquant sur le graphique, en sélectionnant « Modifier les données" dans l'onglet "Outils de graphique" et en remplaçant les valeurs numériques de chaque question par les nombres générés par votre rapport de donnée </a:t>
            </a:r>
            <a:r>
              <a:rPr lang="fr-FR" dirty="0" err="1"/>
              <a:t>Qualtrics</a:t>
            </a:r>
            <a:r>
              <a:rPr lang="fr-FR" dirty="0"/>
              <a:t>.</a:t>
            </a:r>
          </a:p>
          <a:p>
            <a:r>
              <a:rPr lang="fr-FR" dirty="0"/>
              <a:t>Vous devriez noter et documenter la variation du taux de réponse dans la méthodologie du sondage. Vous devez noter les questions qui ont eu des taux de réponse particulièrement faibles.</a:t>
            </a:r>
          </a:p>
          <a:p>
            <a:r>
              <a:rPr lang="fr-FR" dirty="0"/>
              <a:t>Vous devez actualiser manuellement le tableau croisé après avoir ajouté les données.</a:t>
            </a:r>
            <a:endParaRPr lang="en-CA" dirty="0"/>
          </a:p>
        </p:txBody>
      </p:sp>
      <p:sp>
        <p:nvSpPr>
          <p:cNvPr id="3" name="Text Placeholder 2"/>
          <p:cNvSpPr>
            <a:spLocks noGrp="1"/>
          </p:cNvSpPr>
          <p:nvPr>
            <p:ph type="body" sz="half" idx="2"/>
            <p:custDataLst>
              <p:tags r:id="rId2"/>
            </p:custDataLst>
          </p:nvPr>
        </p:nvSpPr>
        <p:spPr>
          <a:xfrm>
            <a:off x="554039" y="1995032"/>
            <a:ext cx="2646361" cy="2062930"/>
          </a:xfrm>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384676" y="5434671"/>
            <a:ext cx="560881" cy="573074"/>
          </a:xfrm>
          <a:prstGeom prst="rect">
            <a:avLst/>
          </a:prstGeom>
        </p:spPr>
      </p:pic>
      <p:sp>
        <p:nvSpPr>
          <p:cNvPr id="10" name="Text Placeholder 3"/>
          <p:cNvSpPr txBox="1">
            <a:spLocks/>
          </p:cNvSpPr>
          <p:nvPr>
            <p:custDataLst>
              <p:tags r:id="rId7"/>
            </p:custDataLst>
          </p:nvPr>
        </p:nvSpPr>
        <p:spPr>
          <a:xfrm>
            <a:off x="260986" y="4347080"/>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de </a:t>
            </a:r>
            <a:r>
              <a:rPr lang="en-CA" dirty="0" err="1"/>
              <a:t>données</a:t>
            </a:r>
            <a:r>
              <a:rPr lang="en-CA" dirty="0"/>
              <a:t> </a:t>
            </a:r>
            <a:r>
              <a:rPr lang="en-CA" dirty="0" err="1"/>
              <a:t>Qualtrics</a:t>
            </a:r>
            <a:r>
              <a:rPr lang="en-CA" dirty="0"/>
              <a:t> </a:t>
            </a:r>
          </a:p>
        </p:txBody>
      </p:sp>
      <p:sp>
        <p:nvSpPr>
          <p:cNvPr id="13" name="Text Placeholder 3"/>
          <p:cNvSpPr txBox="1">
            <a:spLocks/>
          </p:cNvSpPr>
          <p:nvPr>
            <p:custDataLst>
              <p:tags r:id="rId8"/>
            </p:custDataLst>
          </p:nvPr>
        </p:nvSpPr>
        <p:spPr>
          <a:xfrm>
            <a:off x="6011932" y="4341426"/>
            <a:ext cx="4348219" cy="283463"/>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du </a:t>
            </a:r>
            <a:r>
              <a:rPr lang="en-CA" dirty="0" err="1"/>
              <a:t>sondage</a:t>
            </a:r>
            <a:r>
              <a:rPr lang="en-CA" dirty="0"/>
              <a:t> du Milieu de travail GC</a:t>
            </a:r>
          </a:p>
        </p:txBody>
      </p:sp>
      <p:pic>
        <p:nvPicPr>
          <p:cNvPr id="14" name="Picture 13">
            <a:extLst>
              <a:ext uri="{FF2B5EF4-FFF2-40B4-BE49-F238E27FC236}">
                <a16:creationId xmlns:a16="http://schemas.microsoft.com/office/drawing/2014/main" id="{24173470-DFBA-4F6C-9CC1-C87A1F8251B6}"/>
              </a:ext>
            </a:extLst>
          </p:cNvPr>
          <p:cNvPicPr>
            <a:picLocks noChangeAspect="1"/>
          </p:cNvPicPr>
          <p:nvPr/>
        </p:nvPicPr>
        <p:blipFill rotWithShape="1">
          <a:blip r:embed="rId11"/>
          <a:srcRect b="2678"/>
          <a:stretch/>
        </p:blipFill>
        <p:spPr>
          <a:xfrm>
            <a:off x="228982" y="4684791"/>
            <a:ext cx="5139903" cy="1602114"/>
          </a:xfrm>
          <a:prstGeom prst="rect">
            <a:avLst/>
          </a:prstGeom>
        </p:spPr>
      </p:pic>
      <p:pic>
        <p:nvPicPr>
          <p:cNvPr id="15" name="Picture 14">
            <a:extLst>
              <a:ext uri="{FF2B5EF4-FFF2-40B4-BE49-F238E27FC236}">
                <a16:creationId xmlns:a16="http://schemas.microsoft.com/office/drawing/2014/main" id="{7321AF21-6237-4662-B9ED-7B495FB20489}"/>
              </a:ext>
            </a:extLst>
          </p:cNvPr>
          <p:cNvPicPr>
            <a:picLocks noChangeAspect="1"/>
          </p:cNvPicPr>
          <p:nvPr/>
        </p:nvPicPr>
        <p:blipFill>
          <a:blip r:embed="rId12"/>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35777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descr="ABWPilot-4te-12-PRI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464" y="0"/>
            <a:ext cx="13633087" cy="6130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81"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83465" y="0"/>
            <a:ext cx="11368064" cy="6867848"/>
          </a:xfrm>
          <a:prstGeom prst="rect">
            <a:avLst/>
          </a:prstGeom>
          <a:gradFill flip="none" rotWithShape="1">
            <a:gsLst>
              <a:gs pos="0">
                <a:schemeClr val="tx1">
                  <a:alpha val="80000"/>
                </a:schemeClr>
              </a:gs>
              <a:gs pos="50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45305" y="2529665"/>
            <a:ext cx="9284495" cy="1587701"/>
          </a:xfrm>
        </p:spPr>
        <p:txBody>
          <a:bodyPr>
            <a:noAutofit/>
          </a:bodyPr>
          <a:lstStyle/>
          <a:p>
            <a:r>
              <a:rPr lang="en-US" sz="4000" dirty="0" err="1">
                <a:solidFill>
                  <a:schemeClr val="bg1"/>
                </a:solidFill>
                <a:effectLst>
                  <a:outerShdw blurRad="38100" dist="38100" dir="2700000" algn="tl">
                    <a:srgbClr val="000000">
                      <a:alpha val="43137"/>
                    </a:srgbClr>
                  </a:outerShdw>
                </a:effectLst>
              </a:rPr>
              <a:t>GCworkplace</a:t>
            </a:r>
            <a:r>
              <a:rPr lang="en-US" sz="4000" dirty="0">
                <a:solidFill>
                  <a:schemeClr val="bg1"/>
                </a:solidFill>
                <a:effectLst>
                  <a:outerShdw blurRad="38100" dist="38100" dir="2700000" algn="tl">
                    <a:srgbClr val="000000">
                      <a:alpha val="43137"/>
                    </a:srgbClr>
                  </a:outerShdw>
                </a:effectLst>
              </a:rPr>
              <a:t> Design Survey Report  </a:t>
            </a:r>
            <a:br>
              <a:rPr lang="en-US" sz="4000" dirty="0">
                <a:solidFill>
                  <a:schemeClr val="bg1"/>
                </a:solidFill>
                <a:effectLst>
                  <a:outerShdw blurRad="38100" dist="38100" dir="2700000" algn="tl">
                    <a:srgbClr val="000000">
                      <a:alpha val="43137"/>
                    </a:srgbClr>
                  </a:outerShdw>
                </a:effectLst>
              </a:rPr>
            </a:br>
            <a:br>
              <a:rPr lang="en-US" sz="4000" dirty="0">
                <a:solidFill>
                  <a:schemeClr val="bg1"/>
                </a:solidFill>
                <a:effectLst>
                  <a:outerShdw blurRad="38100" dist="38100" dir="2700000" algn="tl">
                    <a:srgbClr val="000000">
                      <a:alpha val="43137"/>
                    </a:srgbClr>
                  </a:outerShdw>
                </a:effectLst>
              </a:rPr>
            </a:br>
            <a:r>
              <a:rPr lang="en-US" sz="4000" i="1" dirty="0">
                <a:solidFill>
                  <a:schemeClr val="bg1"/>
                </a:solidFill>
                <a:effectLst>
                  <a:outerShdw blurRad="38100" dist="38100" dir="2700000" algn="tl">
                    <a:srgbClr val="000000">
                      <a:alpha val="43137"/>
                    </a:srgbClr>
                  </a:outerShdw>
                </a:effectLst>
              </a:rPr>
              <a:t>Rapport du </a:t>
            </a:r>
            <a:r>
              <a:rPr lang="en-US" sz="4000" i="1" dirty="0" err="1">
                <a:solidFill>
                  <a:schemeClr val="bg1"/>
                </a:solidFill>
                <a:effectLst>
                  <a:outerShdw blurRad="38100" dist="38100" dir="2700000" algn="tl">
                    <a:srgbClr val="000000">
                      <a:alpha val="43137"/>
                    </a:srgbClr>
                  </a:outerShdw>
                </a:effectLst>
              </a:rPr>
              <a:t>sondage</a:t>
            </a:r>
            <a:r>
              <a:rPr lang="en-US" sz="4000" i="1" dirty="0">
                <a:solidFill>
                  <a:schemeClr val="bg1"/>
                </a:solidFill>
                <a:effectLst>
                  <a:outerShdw blurRad="38100" dist="38100" dir="2700000" algn="tl">
                    <a:srgbClr val="000000">
                      <a:alpha val="43137"/>
                    </a:srgbClr>
                  </a:outerShdw>
                </a:effectLst>
              </a:rPr>
              <a:t> de conception du Milieu de travail GC</a:t>
            </a:r>
            <a:endParaRPr lang="en-US" sz="4000" i="1" dirty="0">
              <a:effectLst>
                <a:outerShdw blurRad="38100" dist="38100" dir="2700000" algn="tl">
                  <a:srgbClr val="000000">
                    <a:alpha val="43137"/>
                  </a:srgbClr>
                </a:outerShdw>
              </a:effectLst>
            </a:endParaRPr>
          </a:p>
        </p:txBody>
      </p:sp>
      <p:sp>
        <p:nvSpPr>
          <p:cNvPr id="16" name="Subtitle 15"/>
          <p:cNvSpPr>
            <a:spLocks noGrp="1"/>
          </p:cNvSpPr>
          <p:nvPr>
            <p:ph type="subTitle" idx="1"/>
          </p:nvPr>
        </p:nvSpPr>
        <p:spPr>
          <a:xfrm>
            <a:off x="545307" y="4258799"/>
            <a:ext cx="4982388" cy="366292"/>
          </a:xfrm>
        </p:spPr>
        <p:txBody>
          <a:bodyPr/>
          <a:lstStyle/>
          <a:p>
            <a:r>
              <a:rPr lang="en-US" dirty="0">
                <a:solidFill>
                  <a:schemeClr val="accent2"/>
                </a:solidFill>
              </a:rPr>
              <a:t>[Project name / </a:t>
            </a:r>
            <a:r>
              <a:rPr lang="en-US" i="1" dirty="0">
                <a:solidFill>
                  <a:schemeClr val="accent2"/>
                </a:solidFill>
              </a:rPr>
              <a:t>Nom du </a:t>
            </a:r>
            <a:r>
              <a:rPr lang="en-US" i="1" dirty="0" err="1">
                <a:solidFill>
                  <a:schemeClr val="accent2"/>
                </a:solidFill>
              </a:rPr>
              <a:t>projet</a:t>
            </a:r>
            <a:r>
              <a:rPr lang="en-US" dirty="0">
                <a:solidFill>
                  <a:schemeClr val="accent2"/>
                </a:solidFill>
              </a:rPr>
              <a:t>, address / </a:t>
            </a:r>
            <a:r>
              <a:rPr lang="en-US" i="1" dirty="0" err="1">
                <a:solidFill>
                  <a:schemeClr val="accent2"/>
                </a:solidFill>
              </a:rPr>
              <a:t>adresse</a:t>
            </a:r>
            <a:r>
              <a:rPr lang="en-US" dirty="0">
                <a:solidFill>
                  <a:schemeClr val="accent2"/>
                </a:solidFill>
              </a:rPr>
              <a:t>]</a:t>
            </a:r>
          </a:p>
        </p:txBody>
      </p:sp>
      <p:sp>
        <p:nvSpPr>
          <p:cNvPr id="5" name="Text Placeholder 4"/>
          <p:cNvSpPr>
            <a:spLocks noGrp="1"/>
          </p:cNvSpPr>
          <p:nvPr>
            <p:ph type="body" sz="quarter" idx="13"/>
          </p:nvPr>
        </p:nvSpPr>
        <p:spPr>
          <a:xfrm>
            <a:off x="544514" y="4778129"/>
            <a:ext cx="3494087" cy="526957"/>
          </a:xfrm>
        </p:spPr>
        <p:txBody>
          <a:bodyPr/>
          <a:lstStyle/>
          <a:p>
            <a:r>
              <a:rPr lang="en-US" dirty="0">
                <a:solidFill>
                  <a:schemeClr val="bg1"/>
                </a:solidFill>
              </a:rPr>
              <a:t>Date: Month / </a:t>
            </a:r>
            <a:r>
              <a:rPr lang="en-US" i="1" dirty="0" err="1">
                <a:solidFill>
                  <a:schemeClr val="bg1"/>
                </a:solidFill>
              </a:rPr>
              <a:t>Mois</a:t>
            </a:r>
            <a:r>
              <a:rPr lang="en-US" dirty="0">
                <a:solidFill>
                  <a:schemeClr val="bg1"/>
                </a:solidFill>
              </a:rPr>
              <a:t>, 2021</a:t>
            </a:r>
          </a:p>
        </p:txBody>
      </p:sp>
      <p:sp>
        <p:nvSpPr>
          <p:cNvPr id="9" name="Rectangle 8"/>
          <p:cNvSpPr/>
          <p:nvPr/>
        </p:nvSpPr>
        <p:spPr>
          <a:xfrm>
            <a:off x="-383465" y="6146674"/>
            <a:ext cx="13633087"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Image result for canada wordmark">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684" y="6369438"/>
            <a:ext cx="2294641" cy="217128"/>
          </a:xfrm>
          <a:prstGeom prst="rect">
            <a:avLst/>
          </a:prstGeom>
        </p:spPr>
      </p:pic>
    </p:spTree>
    <p:extLst>
      <p:ext uri="{BB962C8B-B14F-4D97-AF65-F5344CB8AC3E}">
        <p14:creationId xmlns:p14="http://schemas.microsoft.com/office/powerpoint/2010/main" val="40312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406A0F-4907-48B2-9834-30CD152D6873}"/>
              </a:ext>
            </a:extLst>
          </p:cNvPr>
          <p:cNvGraphicFramePr/>
          <p:nvPr>
            <p:custDataLst>
              <p:tags r:id="rId1"/>
            </p:custDataLst>
            <p:extLst>
              <p:ext uri="{D42A27DB-BD31-4B8C-83A1-F6EECF244321}">
                <p14:modId xmlns:p14="http://schemas.microsoft.com/office/powerpoint/2010/main" val="3792335810"/>
              </p:ext>
            </p:extLst>
          </p:nvPr>
        </p:nvGraphicFramePr>
        <p:xfrm>
          <a:off x="3221569" y="2013267"/>
          <a:ext cx="8314705" cy="413467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custDataLst>
              <p:tags r:id="rId2"/>
            </p:custDataLst>
          </p:nvPr>
        </p:nvSpPr>
        <p:spPr>
          <a:xfrm>
            <a:off x="3200400" y="406272"/>
            <a:ext cx="8314704" cy="516844"/>
          </a:xfrm>
        </p:spPr>
        <p:txBody>
          <a:bodyPr>
            <a:normAutofit fontScale="90000"/>
          </a:bodyPr>
          <a:lstStyle/>
          <a:p>
            <a:r>
              <a:rPr lang="en-US" dirty="0"/>
              <a:t>Recommended Activity Profile</a:t>
            </a:r>
            <a:br>
              <a:rPr lang="en-US" dirty="0"/>
            </a:br>
            <a:r>
              <a:rPr lang="en-US" i="1" dirty="0" err="1"/>
              <a:t>Profil</a:t>
            </a:r>
            <a:r>
              <a:rPr lang="en-US" i="1" dirty="0"/>
              <a:t> </a:t>
            </a:r>
            <a:r>
              <a:rPr lang="en-US" i="1" dirty="0" err="1"/>
              <a:t>d’activité</a:t>
            </a:r>
            <a:r>
              <a:rPr lang="en-US" i="1" dirty="0"/>
              <a:t> </a:t>
            </a:r>
            <a:r>
              <a:rPr lang="en-US" i="1" dirty="0" err="1"/>
              <a:t>recommandé</a:t>
            </a:r>
            <a:r>
              <a:rPr lang="en-US" i="1" dirty="0"/>
              <a:t> </a:t>
            </a:r>
          </a:p>
        </p:txBody>
      </p:sp>
      <p:sp>
        <p:nvSpPr>
          <p:cNvPr id="40" name="Rectangular Callout 39"/>
          <p:cNvSpPr/>
          <p:nvPr/>
        </p:nvSpPr>
        <p:spPr>
          <a:xfrm>
            <a:off x="6124328" y="1804482"/>
            <a:ext cx="2630070" cy="566671"/>
          </a:xfrm>
          <a:prstGeom prst="wedgeRectCallout">
            <a:avLst>
              <a:gd name="adj1" fmla="val -55654"/>
              <a:gd name="adj2" fmla="val 1511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Right-click the tab to edit data / </a:t>
            </a:r>
            <a:r>
              <a:rPr lang="fr-FR" sz="1200" i="1" dirty="0">
                <a:solidFill>
                  <a:prstClr val="black"/>
                </a:solidFill>
              </a:rPr>
              <a:t>Clic droit sur la barre pour modifier les données</a:t>
            </a:r>
          </a:p>
        </p:txBody>
      </p:sp>
      <p:sp>
        <p:nvSpPr>
          <p:cNvPr id="41" name="Rectangular Callout 40"/>
          <p:cNvSpPr/>
          <p:nvPr/>
        </p:nvSpPr>
        <p:spPr>
          <a:xfrm>
            <a:off x="9005918" y="2918494"/>
            <a:ext cx="2602326" cy="529298"/>
          </a:xfrm>
          <a:prstGeom prst="wedgeRectCallout">
            <a:avLst>
              <a:gd name="adj1" fmla="val -55654"/>
              <a:gd name="adj2" fmla="val -1465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Do not edit data for background gradient / </a:t>
            </a:r>
            <a:r>
              <a:rPr lang="fr-FR" sz="1200" i="1" dirty="0">
                <a:solidFill>
                  <a:prstClr val="black"/>
                </a:solidFill>
              </a:rPr>
              <a:t>Ne pas modifier les données du fond dégradé</a:t>
            </a:r>
            <a:endParaRPr lang="en-CA" sz="1200" dirty="0">
              <a:solidFill>
                <a:prstClr val="black"/>
              </a:solidFill>
            </a:endParaRPr>
          </a:p>
        </p:txBody>
      </p:sp>
      <p:sp>
        <p:nvSpPr>
          <p:cNvPr id="42" name="Text Placeholder 15"/>
          <p:cNvSpPr>
            <a:spLocks noGrp="1"/>
          </p:cNvSpPr>
          <p:nvPr>
            <p:ph type="body" sz="quarter" idx="10"/>
          </p:nvPr>
        </p:nvSpPr>
        <p:spPr>
          <a:xfrm>
            <a:off x="898525" y="550865"/>
            <a:ext cx="1974851" cy="414337"/>
          </a:xfrm>
        </p:spPr>
        <p:txBody>
          <a:bodyPr>
            <a:normAutofit/>
          </a:bodyPr>
          <a:lstStyle/>
          <a:p>
            <a:r>
              <a:rPr lang="en-US" dirty="0"/>
              <a:t>Conclusions</a:t>
            </a:r>
          </a:p>
        </p:txBody>
      </p:sp>
      <p:sp>
        <p:nvSpPr>
          <p:cNvPr id="43" name="Text Placeholder 3">
            <a:extLst>
              <a:ext uri="{FF2B5EF4-FFF2-40B4-BE49-F238E27FC236}">
                <a16:creationId xmlns:a16="http://schemas.microsoft.com/office/drawing/2014/main" id="{DABFE7FB-64E4-48E7-8E9B-BDA1E4BEAF7E}"/>
              </a:ext>
            </a:extLst>
          </p:cNvPr>
          <p:cNvSpPr txBox="1">
            <a:spLocks/>
          </p:cNvSpPr>
          <p:nvPr/>
        </p:nvSpPr>
        <p:spPr>
          <a:xfrm>
            <a:off x="784611" y="1084762"/>
            <a:ext cx="2364989" cy="4607378"/>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0" dirty="0">
                <a:solidFill>
                  <a:srgbClr val="FF0000"/>
                </a:solidFill>
              </a:rPr>
              <a:t>INSTRUCTIONS:</a:t>
            </a:r>
          </a:p>
          <a:p>
            <a:pPr>
              <a:lnSpc>
                <a:spcPct val="100000"/>
              </a:lnSpc>
              <a:spcBef>
                <a:spcPts val="0"/>
              </a:spcBef>
            </a:pPr>
            <a:r>
              <a:rPr lang="en-US" b="0" dirty="0">
                <a:solidFill>
                  <a:srgbClr val="FF0000"/>
                </a:solidFill>
              </a:rPr>
              <a:t>The activity profile is determined through results from multiple questions. Refer to Appendix A for definition of each activity profiles.</a:t>
            </a:r>
          </a:p>
          <a:p>
            <a:pPr>
              <a:lnSpc>
                <a:spcPct val="100000"/>
              </a:lnSpc>
              <a:spcBef>
                <a:spcPts val="0"/>
              </a:spcBef>
            </a:pPr>
            <a:endParaRPr lang="en-US" b="0" i="1" dirty="0">
              <a:solidFill>
                <a:srgbClr val="FF0000"/>
              </a:solidFill>
            </a:endParaRPr>
          </a:p>
          <a:p>
            <a:pPr>
              <a:lnSpc>
                <a:spcPct val="100000"/>
              </a:lnSpc>
              <a:spcBef>
                <a:spcPts val="0"/>
              </a:spcBef>
            </a:pPr>
            <a:r>
              <a:rPr lang="fr-FR" b="0" i="1" dirty="0">
                <a:solidFill>
                  <a:srgbClr val="FF0000"/>
                </a:solidFill>
              </a:rPr>
              <a:t>Le profil d'activité est déterminé selon les résultats de plusieurs questions. Référez vous à l’annexe A pour la définition de chacun des profils d’activité.</a:t>
            </a: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r>
              <a:rPr lang="en-US" b="0" i="1" dirty="0">
                <a:solidFill>
                  <a:srgbClr val="FF0000"/>
                </a:solidFill>
              </a:rPr>
              <a:t> </a:t>
            </a: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marL="171450" indent="-171450">
              <a:lnSpc>
                <a:spcPct val="100000"/>
              </a:lnSpc>
              <a:spcBef>
                <a:spcPts val="0"/>
              </a:spcBef>
              <a:buFont typeface="Arial" panose="020B0604020202020204" pitchFamily="34" charset="0"/>
              <a:buChar char="•"/>
            </a:pPr>
            <a:endParaRPr lang="en-US" sz="1000" b="0" i="1" dirty="0">
              <a:solidFill>
                <a:srgbClr val="FF0000"/>
              </a:solidFill>
            </a:endParaRPr>
          </a:p>
        </p:txBody>
      </p:sp>
      <p:sp>
        <p:nvSpPr>
          <p:cNvPr id="11" name="TextBox 10"/>
          <p:cNvSpPr txBox="1"/>
          <p:nvPr/>
        </p:nvSpPr>
        <p:spPr>
          <a:xfrm>
            <a:off x="3503087"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 </a:t>
            </a:r>
          </a:p>
          <a:p>
            <a:pPr algn="ctr" defTabSz="457200">
              <a:defRPr/>
            </a:pPr>
            <a:r>
              <a:rPr lang="en-US" sz="1400" b="1" i="1" kern="0" dirty="0">
                <a:solidFill>
                  <a:prstClr val="black"/>
                </a:solidFill>
                <a:latin typeface="Tw Cen MT"/>
                <a:cs typeface="Tw Cen MT"/>
              </a:rPr>
              <a:t>AUTONOME</a:t>
            </a:r>
          </a:p>
        </p:txBody>
      </p:sp>
      <p:sp>
        <p:nvSpPr>
          <p:cNvPr id="12" name="TextBox 11"/>
          <p:cNvSpPr txBox="1"/>
          <p:nvPr/>
        </p:nvSpPr>
        <p:spPr>
          <a:xfrm>
            <a:off x="6724240"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kern="0" dirty="0">
                <a:solidFill>
                  <a:prstClr val="black"/>
                </a:solidFill>
                <a:latin typeface="Tw Cen MT"/>
                <a:cs typeface="Tw Cen MT"/>
              </a:rPr>
              <a:t>É</a:t>
            </a:r>
            <a:r>
              <a:rPr lang="en-US" sz="1400" b="1" i="1" kern="0" dirty="0">
                <a:solidFill>
                  <a:prstClr val="black"/>
                </a:solidFill>
                <a:latin typeface="Tw Cen MT"/>
                <a:cs typeface="Tw Cen MT"/>
              </a:rPr>
              <a:t>QUILIBRÉ</a:t>
            </a:r>
            <a:endParaRPr lang="en-US" sz="1400" b="1" kern="0" dirty="0">
              <a:solidFill>
                <a:prstClr val="black"/>
              </a:solidFill>
              <a:latin typeface="Tw Cen MT"/>
              <a:cs typeface="Tw Cen MT"/>
            </a:endParaRPr>
          </a:p>
        </p:txBody>
      </p:sp>
      <p:sp>
        <p:nvSpPr>
          <p:cNvPr id="13" name="TextBox 12"/>
          <p:cNvSpPr txBox="1"/>
          <p:nvPr/>
        </p:nvSpPr>
        <p:spPr>
          <a:xfrm>
            <a:off x="10002466" y="386791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pic>
        <p:nvPicPr>
          <p:cNvPr id="14" name="Picture 13" descr="activityprofile-autonomo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326" y="4402715"/>
            <a:ext cx="1141133" cy="1119398"/>
          </a:xfrm>
          <a:prstGeom prst="rect">
            <a:avLst/>
          </a:prstGeom>
        </p:spPr>
      </p:pic>
      <p:pic>
        <p:nvPicPr>
          <p:cNvPr id="15" name="Picture 14" descr="activityprofile-interactiv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09" y="4450107"/>
            <a:ext cx="1141133" cy="1119398"/>
          </a:xfrm>
          <a:prstGeom prst="rect">
            <a:avLst/>
          </a:prstGeom>
        </p:spPr>
      </p:pic>
      <p:pic>
        <p:nvPicPr>
          <p:cNvPr id="16" name="Picture 15" descr="activityprofile-balance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7279" y="4431177"/>
            <a:ext cx="1094938" cy="1075681"/>
          </a:xfrm>
          <a:prstGeom prst="rect">
            <a:avLst/>
          </a:prstGeom>
        </p:spPr>
      </p:pic>
    </p:spTree>
    <p:extLst>
      <p:ext uri="{BB962C8B-B14F-4D97-AF65-F5344CB8AC3E}">
        <p14:creationId xmlns:p14="http://schemas.microsoft.com/office/powerpoint/2010/main" val="31257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Workstyles / </a:t>
            </a:r>
            <a:r>
              <a:rPr lang="en-US" i="1" dirty="0"/>
              <a:t>Style de travail</a:t>
            </a:r>
          </a:p>
        </p:txBody>
      </p:sp>
      <p:sp>
        <p:nvSpPr>
          <p:cNvPr id="16" name="Text Placeholder 15"/>
          <p:cNvSpPr>
            <a:spLocks noGrp="1"/>
          </p:cNvSpPr>
          <p:nvPr>
            <p:ph type="body" sz="quarter" idx="10"/>
          </p:nvPr>
        </p:nvSpPr>
        <p:spPr/>
        <p:txBody>
          <a:bodyPr>
            <a:normAutofit/>
          </a:bodyPr>
          <a:lstStyle/>
          <a:p>
            <a:r>
              <a:rPr lang="en-US" dirty="0"/>
              <a:t>Question 1</a:t>
            </a:r>
          </a:p>
        </p:txBody>
      </p:sp>
      <p:sp>
        <p:nvSpPr>
          <p:cNvPr id="17" name="Text Placeholder 16"/>
          <p:cNvSpPr>
            <a:spLocks noGrp="1"/>
          </p:cNvSpPr>
          <p:nvPr>
            <p:ph type="body" sz="quarter" idx="11"/>
          </p:nvPr>
        </p:nvSpPr>
        <p:spPr/>
        <p:txBody>
          <a:bodyPr>
            <a:noAutofit/>
          </a:bodyPr>
          <a:lstStyle/>
          <a:p>
            <a:pPr>
              <a:lnSpc>
                <a:spcPct val="100000"/>
              </a:lnSpc>
              <a:spcBef>
                <a:spcPts val="0"/>
              </a:spcBef>
            </a:pPr>
            <a:r>
              <a:rPr lang="en-US" b="1" dirty="0"/>
              <a:t>How much interaction with colleagues or clients is typically required for your role?</a:t>
            </a:r>
          </a:p>
          <a:p>
            <a:pPr>
              <a:lnSpc>
                <a:spcPct val="100000"/>
              </a:lnSpc>
              <a:spcBef>
                <a:spcPts val="0"/>
              </a:spcBef>
            </a:pPr>
            <a:endParaRPr lang="en-US" dirty="0"/>
          </a:p>
          <a:p>
            <a:pPr>
              <a:lnSpc>
                <a:spcPct val="100000"/>
              </a:lnSpc>
              <a:spcBef>
                <a:spcPts val="0"/>
              </a:spcBef>
            </a:pPr>
            <a:r>
              <a:rPr lang="en-US" i="1" dirty="0" err="1"/>
              <a:t>Quelle</a:t>
            </a:r>
            <a:r>
              <a:rPr lang="en-US" i="1" dirty="0"/>
              <a:t> </a:t>
            </a:r>
            <a:r>
              <a:rPr lang="en-US" i="1" dirty="0" err="1"/>
              <a:t>fréquence</a:t>
            </a:r>
            <a:r>
              <a:rPr lang="en-US" i="1" dirty="0"/>
              <a:t> </a:t>
            </a:r>
            <a:r>
              <a:rPr lang="en-US" i="1" dirty="0" err="1"/>
              <a:t>d’interaction</a:t>
            </a:r>
            <a:r>
              <a:rPr lang="en-US" i="1" dirty="0"/>
              <a:t> avec des </a:t>
            </a:r>
            <a:r>
              <a:rPr lang="en-US" i="1" dirty="0" err="1"/>
              <a:t>collègues</a:t>
            </a:r>
            <a:r>
              <a:rPr lang="en-US" i="1" dirty="0"/>
              <a:t> </a:t>
            </a:r>
            <a:r>
              <a:rPr lang="en-US" i="1" dirty="0" err="1"/>
              <a:t>ou</a:t>
            </a:r>
            <a:r>
              <a:rPr lang="en-US" i="1" dirty="0"/>
              <a:t> des clients </a:t>
            </a:r>
            <a:r>
              <a:rPr lang="en-US" i="1" dirty="0" err="1"/>
              <a:t>est</a:t>
            </a:r>
            <a:r>
              <a:rPr lang="en-US" i="1" dirty="0"/>
              <a:t> </a:t>
            </a:r>
            <a:r>
              <a:rPr lang="en-US" i="1" dirty="0" err="1"/>
              <a:t>généralement</a:t>
            </a:r>
            <a:r>
              <a:rPr lang="en-US" i="1" dirty="0"/>
              <a:t> </a:t>
            </a:r>
            <a:r>
              <a:rPr lang="en-US" i="1" dirty="0" err="1"/>
              <a:t>requise</a:t>
            </a:r>
            <a:r>
              <a:rPr lang="en-US" i="1" dirty="0"/>
              <a:t> pour </a:t>
            </a:r>
            <a:r>
              <a:rPr lang="en-US" i="1" dirty="0" err="1"/>
              <a:t>votre</a:t>
            </a:r>
            <a:r>
              <a:rPr lang="en-US" i="1" dirty="0"/>
              <a:t> poste?</a:t>
            </a:r>
          </a:p>
          <a:p>
            <a:pPr>
              <a:lnSpc>
                <a:spcPct val="100000"/>
              </a:lnSpc>
              <a:spcBef>
                <a:spcPts val="0"/>
              </a:spcBef>
            </a:pPr>
            <a:endParaRPr lang="en-US" b="1" dirty="0"/>
          </a:p>
        </p:txBody>
      </p:sp>
      <p:sp>
        <p:nvSpPr>
          <p:cNvPr id="21" name="Text Placeholder 20"/>
          <p:cNvSpPr>
            <a:spLocks noGrp="1"/>
          </p:cNvSpPr>
          <p:nvPr>
            <p:ph type="body" sz="quarter" idx="14"/>
          </p:nvPr>
        </p:nvSpPr>
        <p:spPr/>
        <p:txBody>
          <a:bodyPr/>
          <a:lstStyle/>
          <a:p>
            <a:pPr>
              <a:lnSpc>
                <a:spcPct val="100000"/>
              </a:lnSpc>
            </a:pPr>
            <a:endParaRPr lang="en-US" dirty="0"/>
          </a:p>
        </p:txBody>
      </p:sp>
      <p:sp>
        <p:nvSpPr>
          <p:cNvPr id="22" name="Text Placeholder 21"/>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23" name="Text Placeholder 22"/>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2995423672"/>
              </p:ext>
            </p:extLst>
          </p:nvPr>
        </p:nvGraphicFramePr>
        <p:xfrm>
          <a:off x="3200400" y="1478189"/>
          <a:ext cx="8314704" cy="4931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57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Workstyles / </a:t>
            </a:r>
            <a:r>
              <a:rPr lang="en-US" i="1" dirty="0"/>
              <a:t>Style de travail</a:t>
            </a:r>
            <a:endParaRPr lang="en-US" dirty="0"/>
          </a:p>
        </p:txBody>
      </p:sp>
      <p:sp>
        <p:nvSpPr>
          <p:cNvPr id="4" name="Text Placeholder 3"/>
          <p:cNvSpPr>
            <a:spLocks noGrp="1"/>
          </p:cNvSpPr>
          <p:nvPr>
            <p:ph type="body" sz="quarter" idx="10"/>
          </p:nvPr>
        </p:nvSpPr>
        <p:spPr/>
        <p:txBody>
          <a:bodyPr/>
          <a:lstStyle/>
          <a:p>
            <a:r>
              <a:rPr lang="en-US" dirty="0"/>
              <a:t>Question 2</a:t>
            </a:r>
          </a:p>
        </p:txBody>
      </p:sp>
      <p:sp>
        <p:nvSpPr>
          <p:cNvPr id="5" name="Text Placeholder 4"/>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a:t>Thinking about the work that you do, which of the following tasks do you do in an average week?</a:t>
            </a:r>
          </a:p>
          <a:p>
            <a:pPr>
              <a:lnSpc>
                <a:spcPct val="100000"/>
              </a:lnSpc>
              <a:spcBef>
                <a:spcPts val="0"/>
              </a:spcBef>
            </a:pPr>
            <a:endParaRPr lang="en-US" dirty="0"/>
          </a:p>
          <a:p>
            <a:pPr>
              <a:lnSpc>
                <a:spcPct val="100000"/>
              </a:lnSpc>
              <a:spcBef>
                <a:spcPts val="0"/>
              </a:spcBef>
            </a:pPr>
            <a:r>
              <a:rPr lang="en-US" i="1" dirty="0" err="1"/>
              <a:t>Dans</a:t>
            </a:r>
            <a:r>
              <a:rPr lang="en-US" i="1" dirty="0"/>
              <a:t> le cadre de </a:t>
            </a:r>
            <a:r>
              <a:rPr lang="en-US" i="1" dirty="0" err="1"/>
              <a:t>votre</a:t>
            </a:r>
            <a:r>
              <a:rPr lang="en-US" i="1" dirty="0"/>
              <a:t> travail, </a:t>
            </a:r>
            <a:r>
              <a:rPr lang="en-US" i="1" dirty="0" err="1"/>
              <a:t>lesquelles</a:t>
            </a:r>
            <a:r>
              <a:rPr lang="en-US" i="1" dirty="0"/>
              <a:t> des </a:t>
            </a:r>
            <a:r>
              <a:rPr lang="en-US" i="1" dirty="0" err="1"/>
              <a:t>activités</a:t>
            </a:r>
            <a:r>
              <a:rPr lang="en-US" i="1" dirty="0"/>
              <a:t> </a:t>
            </a:r>
            <a:r>
              <a:rPr lang="en-US" i="1" dirty="0" err="1"/>
              <a:t>suivantes</a:t>
            </a:r>
            <a:r>
              <a:rPr lang="en-US" i="1" dirty="0"/>
              <a:t> </a:t>
            </a:r>
            <a:r>
              <a:rPr lang="en-US" i="1" dirty="0" err="1"/>
              <a:t>faites-vous</a:t>
            </a:r>
            <a:r>
              <a:rPr lang="en-US" i="1" dirty="0"/>
              <a:t> au </a:t>
            </a:r>
            <a:r>
              <a:rPr lang="en-US" i="1" dirty="0" err="1"/>
              <a:t>cours</a:t>
            </a:r>
            <a:r>
              <a:rPr lang="en-US" i="1" dirty="0"/>
              <a:t> </a:t>
            </a:r>
            <a:r>
              <a:rPr lang="en-US" i="1" dirty="0" err="1"/>
              <a:t>d’une</a:t>
            </a:r>
            <a:r>
              <a:rPr lang="en-US" i="1" dirty="0"/>
              <a:t> </a:t>
            </a:r>
            <a:r>
              <a:rPr lang="en-US" i="1" dirty="0" err="1"/>
              <a:t>semaine</a:t>
            </a:r>
            <a:r>
              <a:rPr lang="en-US" i="1" dirty="0"/>
              <a:t> </a:t>
            </a:r>
            <a:r>
              <a:rPr lang="en-US" i="1" dirty="0" err="1"/>
              <a:t>typique</a:t>
            </a:r>
            <a:r>
              <a:rPr lang="en-US" i="1" dirty="0"/>
              <a:t>? </a:t>
            </a:r>
            <a:endParaRPr lang="en-US" dirty="0"/>
          </a:p>
        </p:txBody>
      </p:sp>
      <p:sp>
        <p:nvSpPr>
          <p:cNvPr id="9" name="Text Placeholder 8"/>
          <p:cNvSpPr>
            <a:spLocks noGrp="1"/>
          </p:cNvSpPr>
          <p:nvPr>
            <p:ph type="body" sz="quarter" idx="14"/>
          </p:nvPr>
        </p:nvSpPr>
        <p:spPr/>
        <p:txBody>
          <a:bodyPr/>
          <a:lstStyle/>
          <a:p>
            <a:pPr>
              <a:lnSpc>
                <a:spcPct val="100000"/>
              </a:lnSpc>
            </a:pPr>
            <a:endParaRPr lang="en-US" dirty="0"/>
          </a:p>
        </p:txBody>
      </p:sp>
      <p:sp>
        <p:nvSpPr>
          <p:cNvPr id="11" name="Text Placeholder 10"/>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1922710460"/>
              </p:ext>
            </p:extLst>
          </p:nvPr>
        </p:nvGraphicFramePr>
        <p:xfrm>
          <a:off x="3200400" y="1054099"/>
          <a:ext cx="8314704" cy="5346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37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Workstyles / </a:t>
            </a:r>
            <a:r>
              <a:rPr lang="en-US" i="1" dirty="0"/>
              <a:t>Style de travail</a:t>
            </a:r>
            <a:endParaRPr lang="en-US" dirty="0"/>
          </a:p>
        </p:txBody>
      </p:sp>
      <p:sp>
        <p:nvSpPr>
          <p:cNvPr id="3" name="Text Placeholder 2"/>
          <p:cNvSpPr>
            <a:spLocks noGrp="1"/>
          </p:cNvSpPr>
          <p:nvPr>
            <p:ph type="body" sz="quarter" idx="10"/>
          </p:nvPr>
        </p:nvSpPr>
        <p:spPr/>
        <p:txBody>
          <a:bodyPr/>
          <a:lstStyle/>
          <a:p>
            <a:r>
              <a:rPr lang="en-US" dirty="0"/>
              <a:t>Question 3</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If it is, or will be possible to work from any location (home, coworking site, café, etc.), which of the following activities do you anticipate will be performed mainly from the office versus mainly outside of the office (home, coworking site etc.) or somewhat equally at both?</a:t>
            </a:r>
          </a:p>
          <a:p>
            <a:pPr>
              <a:lnSpc>
                <a:spcPct val="100000"/>
              </a:lnSpc>
              <a:spcBef>
                <a:spcPts val="0"/>
              </a:spcBef>
            </a:pPr>
            <a:endParaRPr lang="en-CA" dirty="0"/>
          </a:p>
          <a:p>
            <a:pPr>
              <a:lnSpc>
                <a:spcPct val="100000"/>
              </a:lnSpc>
              <a:spcBef>
                <a:spcPts val="0"/>
              </a:spcBef>
            </a:pPr>
            <a:r>
              <a:rPr lang="fr-FR" i="1" dirty="0"/>
              <a:t>S'il est ou sera possible de travailler à partir de n'importe quel endroit (domicile, coworking, café, etc.), laquelle des activités suivantes prévoyez-vous effectuée principalement à partir du bureau, principalement à l'extérieur du bureau (domicile, site de coworking etc.) ou à peu près également dans les deux ? </a:t>
            </a: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graphicFrame>
        <p:nvGraphicFramePr>
          <p:cNvPr id="8" name="Chart 7"/>
          <p:cNvGraphicFramePr/>
          <p:nvPr>
            <p:extLst>
              <p:ext uri="{D42A27DB-BD31-4B8C-83A1-F6EECF244321}">
                <p14:modId xmlns:p14="http://schemas.microsoft.com/office/powerpoint/2010/main" val="2667287483"/>
              </p:ext>
            </p:extLst>
          </p:nvPr>
        </p:nvGraphicFramePr>
        <p:xfrm>
          <a:off x="3221565" y="1302659"/>
          <a:ext cx="8579371" cy="51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423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b6943c42414438587716f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25"/>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27"/>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3"/>
</p:tagLst>
</file>

<file path=ppt/tags/tag33.xml><?xml version="1.0" encoding="utf-8"?>
<p:tagLst xmlns:a="http://schemas.openxmlformats.org/drawingml/2006/main" xmlns:r="http://schemas.openxmlformats.org/officeDocument/2006/relationships" xmlns:p="http://schemas.openxmlformats.org/presentationml/2006/main">
  <p:tag name="NUM" val="22"/>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23"/>
</p:tagLst>
</file>

<file path=ppt/tags/tag39.xml><?xml version="1.0" encoding="utf-8"?>
<p:tagLst xmlns:a="http://schemas.openxmlformats.org/drawingml/2006/main" xmlns:r="http://schemas.openxmlformats.org/officeDocument/2006/relationships" xmlns:p="http://schemas.openxmlformats.org/presentationml/2006/main">
  <p:tag name="NUM" val="2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26"/>
</p:tagLst>
</file>

<file path=ppt/tags/tag41.xml><?xml version="1.0" encoding="utf-8"?>
<p:tagLst xmlns:a="http://schemas.openxmlformats.org/drawingml/2006/main" xmlns:r="http://schemas.openxmlformats.org/officeDocument/2006/relationships" xmlns:p="http://schemas.openxmlformats.org/presentationml/2006/main">
  <p:tag name="NUM" val="25"/>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b="1" dirty="0" smtClean="0">
            <a:solidFill>
              <a:schemeClr val="tx1"/>
            </a:solidFill>
            <a:latin typeface="Arial" panose="020B0604020202020204" pitchFamily="34" charset="0"/>
            <a:ea typeface="Verdana" panose="020B060403050404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workplac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18245</TotalTime>
  <Words>6497</Words>
  <Application>Microsoft Office PowerPoint</Application>
  <PresentationFormat>Widescreen</PresentationFormat>
  <Paragraphs>596</Paragraphs>
  <Slides>36</Slides>
  <Notes>20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Georgia</vt:lpstr>
      <vt:lpstr>Tw Cen MT</vt:lpstr>
      <vt:lpstr>1_Office Theme</vt:lpstr>
      <vt:lpstr>GCworkplace</vt:lpstr>
      <vt:lpstr>think-cell Slide</vt:lpstr>
      <vt:lpstr>INSTRUCTIONS</vt:lpstr>
      <vt:lpstr>INSTRUCTIONS</vt:lpstr>
      <vt:lpstr>INSTRUCTIONS</vt:lpstr>
      <vt:lpstr>INSTRUCTIONS</vt:lpstr>
      <vt:lpstr>GCworkplace Design Survey Report    Rapport du sondage de conception du Milieu de travail GC</vt:lpstr>
      <vt:lpstr>Recommended Activity Profile Profil d’activité recommandé </vt:lpstr>
      <vt:lpstr>Workstyles / Style de travail</vt:lpstr>
      <vt:lpstr>Workstyles / Style de travail</vt:lpstr>
      <vt:lpstr>Workstyles / Style de travail</vt:lpstr>
      <vt:lpstr>Workstyles / Style de travail</vt:lpstr>
      <vt:lpstr>Workstyles / Style de travail</vt:lpstr>
      <vt:lpstr>Workpoints / Points de travail</vt:lpstr>
      <vt:lpstr>Workpoints / Points de travail</vt:lpstr>
      <vt:lpstr>Workpoints / Points de travail</vt:lpstr>
      <vt:lpstr>Demographics / Démographie</vt:lpstr>
      <vt:lpstr>Demographics / Démographie</vt:lpstr>
      <vt:lpstr>External Mobility / Mobilité externe</vt:lpstr>
      <vt:lpstr>External Mobility / Mobilité externe</vt:lpstr>
      <vt:lpstr>External Mobility / Mobilité externe</vt:lpstr>
      <vt:lpstr>What do you like best about your current workplace? Qu'aimez-vous le plus dans votre milieu de travail actuel?</vt:lpstr>
      <vt:lpstr>What would you change about your current workplace? Que changeriez-vous dans votre milieu de travail actuel?</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Activity Profiles / Profils d’activité</vt:lpstr>
      <vt:lpstr>Baseline Workpoint Distribution for the Autonomous Profile Distribution de base des points de travail pour le profil autonome  </vt:lpstr>
      <vt:lpstr>Baseline Workpoint Distribution for the Balanced Profile Distribution de base des points de travail pour le profil équilibré</vt:lpstr>
      <vt:lpstr>Baseline Workpoint Distribution for the Interactive Profile Distribution de base des points de travail pour le profil interactif</vt:lpstr>
      <vt:lpstr>PowerPoint Presentation</vt:lpstr>
      <vt:lpstr>PowerPoint Presentation</vt:lpstr>
    </vt:vector>
  </TitlesOfParts>
  <Company>Brookfield Global Integrated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GCworkplace Brand Guide</dc:title>
  <dc:creator>Syreeta Wright</dc:creator>
  <cp:lastModifiedBy>Kelanne Kentzinger</cp:lastModifiedBy>
  <cp:revision>445</cp:revision>
  <dcterms:created xsi:type="dcterms:W3CDTF">2019-03-19T13:28:48Z</dcterms:created>
  <dcterms:modified xsi:type="dcterms:W3CDTF">2021-06-01T20:10:53Z</dcterms:modified>
</cp:coreProperties>
</file>