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comments/comment1.xml" ContentType="application/vnd.openxmlformats-officedocument.presentationml.comment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26.xml" ContentType="application/vnd.openxmlformats-officedocument.presentationml.tags+xml"/>
  <Override PartName="/ppt/notesSlides/notesSlide1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1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3.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7" r:id="rId2"/>
  </p:sldMasterIdLst>
  <p:notesMasterIdLst>
    <p:notesMasterId r:id="rId51"/>
  </p:notesMasterIdLst>
  <p:handoutMasterIdLst>
    <p:handoutMasterId r:id="rId52"/>
  </p:handoutMasterIdLst>
  <p:sldIdLst>
    <p:sldId id="300" r:id="rId3"/>
    <p:sldId id="301" r:id="rId4"/>
    <p:sldId id="311" r:id="rId5"/>
    <p:sldId id="312" r:id="rId6"/>
    <p:sldId id="295" r:id="rId7"/>
    <p:sldId id="329" r:id="rId8"/>
    <p:sldId id="296" r:id="rId9"/>
    <p:sldId id="260" r:id="rId10"/>
    <p:sldId id="294" r:id="rId11"/>
    <p:sldId id="310" r:id="rId12"/>
    <p:sldId id="261" r:id="rId13"/>
    <p:sldId id="263" r:id="rId14"/>
    <p:sldId id="264" r:id="rId15"/>
    <p:sldId id="265" r:id="rId16"/>
    <p:sldId id="266" r:id="rId17"/>
    <p:sldId id="307" r:id="rId18"/>
    <p:sldId id="267" r:id="rId19"/>
    <p:sldId id="283" r:id="rId20"/>
    <p:sldId id="284" r:id="rId21"/>
    <p:sldId id="270" r:id="rId22"/>
    <p:sldId id="269" r:id="rId23"/>
    <p:sldId id="271" r:id="rId24"/>
    <p:sldId id="272" r:id="rId25"/>
    <p:sldId id="309" r:id="rId26"/>
    <p:sldId id="273" r:id="rId27"/>
    <p:sldId id="275" r:id="rId28"/>
    <p:sldId id="308" r:id="rId29"/>
    <p:sldId id="303" r:id="rId30"/>
    <p:sldId id="304" r:id="rId31"/>
    <p:sldId id="316" r:id="rId32"/>
    <p:sldId id="317" r:id="rId33"/>
    <p:sldId id="318" r:id="rId34"/>
    <p:sldId id="319" r:id="rId35"/>
    <p:sldId id="320" r:id="rId36"/>
    <p:sldId id="321" r:id="rId37"/>
    <p:sldId id="322" r:id="rId38"/>
    <p:sldId id="323" r:id="rId39"/>
    <p:sldId id="324" r:id="rId40"/>
    <p:sldId id="325" r:id="rId41"/>
    <p:sldId id="326" r:id="rId42"/>
    <p:sldId id="327" r:id="rId43"/>
    <p:sldId id="328" r:id="rId44"/>
    <p:sldId id="313" r:id="rId45"/>
    <p:sldId id="289" r:id="rId46"/>
    <p:sldId id="314" r:id="rId47"/>
    <p:sldId id="315" r:id="rId48"/>
    <p:sldId id="292" r:id="rId49"/>
    <p:sldId id="293" r:id="rId50"/>
  </p:sldIdLst>
  <p:sldSz cx="12192000" cy="6858000"/>
  <p:notesSz cx="6858000" cy="9144000"/>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EN" id="{376DD575-66C2-4953-A1E1-05DDD8420B9C}">
          <p14:sldIdLst>
            <p14:sldId id="300"/>
            <p14:sldId id="301"/>
          </p14:sldIdLst>
        </p14:section>
        <p14:section name="Instructions FR" id="{4E840AE0-11B6-46FD-AEFB-7E950DF08952}">
          <p14:sldIdLst>
            <p14:sldId id="311"/>
            <p14:sldId id="312"/>
          </p14:sldIdLst>
        </p14:section>
        <p14:section name="Title / Titre" id="{87C5241E-7DCB-4430-A77A-8E1005BEC466}">
          <p14:sldIdLst>
            <p14:sldId id="295"/>
          </p14:sldIdLst>
        </p14:section>
        <p14:section name="Data graphs" id="{0CFEA1EE-85D5-4118-A39B-06EC60C8960A}">
          <p14:sldIdLst>
            <p14:sldId id="329"/>
            <p14:sldId id="296"/>
            <p14:sldId id="260"/>
            <p14:sldId id="294"/>
            <p14:sldId id="310"/>
            <p14:sldId id="261"/>
            <p14:sldId id="263"/>
            <p14:sldId id="264"/>
            <p14:sldId id="265"/>
            <p14:sldId id="266"/>
            <p14:sldId id="307"/>
            <p14:sldId id="267"/>
            <p14:sldId id="283"/>
            <p14:sldId id="284"/>
            <p14:sldId id="270"/>
            <p14:sldId id="269"/>
            <p14:sldId id="271"/>
            <p14:sldId id="272"/>
            <p14:sldId id="309"/>
            <p14:sldId id="273"/>
            <p14:sldId id="275"/>
            <p14:sldId id="308"/>
            <p14:sldId id="303"/>
            <p14:sldId id="304"/>
          </p14:sldIdLst>
        </p14:section>
        <p14:section name="List of survey questions / Liste des questions du sondage" id="{C9978A57-3298-4950-863D-AC29BEEACDE0}">
          <p14:sldIdLst>
            <p14:sldId id="316"/>
            <p14:sldId id="317"/>
            <p14:sldId id="318"/>
            <p14:sldId id="319"/>
            <p14:sldId id="320"/>
            <p14:sldId id="321"/>
            <p14:sldId id="322"/>
            <p14:sldId id="323"/>
            <p14:sldId id="324"/>
            <p14:sldId id="325"/>
            <p14:sldId id="326"/>
            <p14:sldId id="327"/>
            <p14:sldId id="328"/>
          </p14:sldIdLst>
        </p14:section>
        <p14:section name="Appendix A / Annexe A - Activity Profiles / Profils d'activité" id="{859DF9C3-A56D-4963-BE28-4049B4996BE6}">
          <p14:sldIdLst>
            <p14:sldId id="313"/>
          </p14:sldIdLst>
        </p14:section>
        <p14:section name="Appendix B / Annexe B - Workpoints / Points de travail" id="{84CEA2FB-AB6B-4072-8095-467AC73F35A6}">
          <p14:sldIdLst>
            <p14:sldId id="289"/>
            <p14:sldId id="314"/>
            <p14:sldId id="315"/>
            <p14:sldId id="292"/>
            <p14:sldId id="2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anne Kentzinger" initials="KK" lastIdx="25" clrIdx="0">
    <p:extLst>
      <p:ext uri="{19B8F6BF-5375-455C-9EA6-DF929625EA0E}">
        <p15:presenceInfo xmlns:p15="http://schemas.microsoft.com/office/powerpoint/2012/main" userId="S-1-5-21-1097746622-914383597-1481268402-2296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BADF"/>
    <a:srgbClr val="BC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1130" autoAdjust="0"/>
  </p:normalViewPr>
  <p:slideViewPr>
    <p:cSldViewPr snapToGrid="0">
      <p:cViewPr varScale="1">
        <p:scale>
          <a:sx n="105" d="100"/>
          <a:sy n="105" d="100"/>
        </p:scale>
        <p:origin x="92" y="88"/>
      </p:cViewPr>
      <p:guideLst/>
    </p:cSldViewPr>
  </p:slideViewPr>
  <p:notesTextViewPr>
    <p:cViewPr>
      <p:scale>
        <a:sx n="1" d="1"/>
        <a:sy n="1" d="1"/>
      </p:scale>
      <p:origin x="0" y="0"/>
    </p:cViewPr>
  </p:notesTextViewPr>
  <p:notesViewPr>
    <p:cSldViewPr snapToGrid="0">
      <p:cViewPr varScale="1">
        <p:scale>
          <a:sx n="68" d="100"/>
          <a:sy n="68" d="100"/>
        </p:scale>
        <p:origin x="3101"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2957513225063309E-2"/>
          <c:y val="8.9661561843498647E-2"/>
          <c:w val="0.94012860348021976"/>
          <c:h val="0.27907985636351368"/>
        </c:manualLayout>
      </c:layout>
      <c:barChart>
        <c:barDir val="bar"/>
        <c:grouping val="stacked"/>
        <c:varyColors val="0"/>
        <c:ser>
          <c:idx val="0"/>
          <c:order val="0"/>
          <c:spPr>
            <a:gradFill flip="none" rotWithShape="1">
              <a:gsLst>
                <a:gs pos="70000">
                  <a:schemeClr val="accent2"/>
                </a:gs>
                <a:gs pos="50000">
                  <a:schemeClr val="accent1"/>
                </a:gs>
                <a:gs pos="0">
                  <a:schemeClr val="accent1"/>
                </a:gs>
                <a:gs pos="100000">
                  <a:schemeClr val="accent2"/>
                </a:gs>
              </a:gsLst>
              <a:lin ang="0" scaled="1"/>
              <a:tileRect/>
            </a:gradFill>
            <a:ln w="19050">
              <a:noFill/>
            </a:ln>
            <a:effectLst/>
          </c:spPr>
          <c:invertIfNegative val="0"/>
          <c:dPt>
            <c:idx val="0"/>
            <c:invertIfNegative val="0"/>
            <c:bubble3D val="0"/>
            <c:spPr>
              <a:gradFill flip="none" rotWithShape="1">
                <a:gsLst>
                  <a:gs pos="70000">
                    <a:schemeClr val="accent2"/>
                  </a:gs>
                  <a:gs pos="50000">
                    <a:schemeClr val="accent1"/>
                  </a:gs>
                  <a:gs pos="0">
                    <a:schemeClr val="accent1"/>
                  </a:gs>
                  <a:gs pos="100000">
                    <a:schemeClr val="accent2"/>
                  </a:gs>
                </a:gsLst>
                <a:lin ang="0" scaled="1"/>
                <a:tileRect/>
              </a:gradFill>
              <a:ln w="19050">
                <a:noFill/>
              </a:ln>
              <a:effectLst/>
            </c:spPr>
            <c:extLst xmlns:c16r2="http://schemas.microsoft.com/office/drawing/2015/06/chart">
              <c:ext xmlns:c16="http://schemas.microsoft.com/office/drawing/2014/chart" uri="{C3380CC4-5D6E-409C-BE32-E72D297353CC}">
                <c16:uniqueId val="{00000001-7503-40A7-A3FF-ECF9E7DDFD53}"/>
              </c:ext>
            </c:extLst>
          </c:dPt>
          <c:val>
            <c:numRef>
              <c:f>'Step 2 - Refresh the graph'!$B$11</c:f>
              <c:numCache>
                <c:formatCode>0.00%</c:formatCode>
                <c:ptCount val="1"/>
                <c:pt idx="0">
                  <c:v>-1</c:v>
                </c:pt>
              </c:numCache>
            </c:numRef>
          </c:val>
          <c:extLst xmlns:c16r2="http://schemas.microsoft.com/office/drawing/2015/06/chart">
            <c:ext xmlns:c16="http://schemas.microsoft.com/office/drawing/2014/chart" uri="{C3380CC4-5D6E-409C-BE32-E72D297353CC}">
              <c16:uniqueId val="{00000000-9A5C-4A80-99B1-A30C830ABF1F}"/>
            </c:ext>
          </c:extLst>
        </c:ser>
        <c:ser>
          <c:idx val="2"/>
          <c:order val="1"/>
          <c:spPr>
            <a:gradFill flip="none" rotWithShape="1">
              <a:gsLst>
                <a:gs pos="80000">
                  <a:schemeClr val="accent3"/>
                </a:gs>
                <a:gs pos="40000">
                  <a:schemeClr val="accent2"/>
                </a:gs>
                <a:gs pos="0">
                  <a:schemeClr val="accent2"/>
                </a:gs>
                <a:gs pos="100000">
                  <a:schemeClr val="accent3"/>
                </a:gs>
              </a:gsLst>
              <a:lin ang="0" scaled="1"/>
              <a:tileRect/>
            </a:gradFill>
            <a:ln w="19050">
              <a:noFill/>
            </a:ln>
            <a:effectLst/>
          </c:spPr>
          <c:invertIfNegative val="0"/>
          <c:dPt>
            <c:idx val="0"/>
            <c:invertIfNegative val="0"/>
            <c:bubble3D val="0"/>
            <c:spPr>
              <a:gradFill flip="none" rotWithShape="1">
                <a:gsLst>
                  <a:gs pos="80000">
                    <a:schemeClr val="accent3"/>
                  </a:gs>
                  <a:gs pos="40000">
                    <a:schemeClr val="accent2"/>
                  </a:gs>
                  <a:gs pos="0">
                    <a:schemeClr val="accent2"/>
                  </a:gs>
                  <a:gs pos="100000">
                    <a:schemeClr val="accent3"/>
                  </a:gs>
                </a:gsLst>
                <a:lin ang="0" scaled="1"/>
                <a:tileRect/>
              </a:gradFill>
              <a:ln w="19050">
                <a:noFill/>
              </a:ln>
              <a:effectLst/>
            </c:spPr>
            <c:extLst xmlns:c16r2="http://schemas.microsoft.com/office/drawing/2015/06/chart">
              <c:ext xmlns:c16="http://schemas.microsoft.com/office/drawing/2014/chart" uri="{C3380CC4-5D6E-409C-BE32-E72D297353CC}">
                <c16:uniqueId val="{00000171-7503-40A7-A3FF-ECF9E7DDFD53}"/>
              </c:ext>
            </c:extLst>
          </c:dPt>
          <c:val>
            <c:numRef>
              <c:f>'Step 2 - Refresh the graph'!$B$12</c:f>
              <c:numCache>
                <c:formatCode>0.00%</c:formatCode>
                <c:ptCount val="1"/>
                <c:pt idx="0">
                  <c:v>1</c:v>
                </c:pt>
              </c:numCache>
            </c:numRef>
          </c:val>
          <c:extLst xmlns:c16r2="http://schemas.microsoft.com/office/drawing/2015/06/chart">
            <c:ext xmlns:c16="http://schemas.microsoft.com/office/drawing/2014/chart" uri="{C3380CC4-5D6E-409C-BE32-E72D297353CC}">
              <c16:uniqueId val="{00000003-9A5C-4A80-99B1-A30C830ABF1F}"/>
            </c:ext>
          </c:extLst>
        </c:ser>
        <c:dLbls>
          <c:showLegendKey val="0"/>
          <c:showVal val="0"/>
          <c:showCatName val="0"/>
          <c:showSerName val="0"/>
          <c:showPercent val="0"/>
          <c:showBubbleSize val="0"/>
        </c:dLbls>
        <c:gapWidth val="100"/>
        <c:overlap val="100"/>
        <c:axId val="721828024"/>
        <c:axId val="721826456"/>
      </c:barChart>
      <c:barChart>
        <c:barDir val="bar"/>
        <c:grouping val="stacked"/>
        <c:varyColors val="0"/>
        <c:ser>
          <c:idx val="1"/>
          <c:order val="2"/>
          <c:spPr>
            <a:solidFill>
              <a:schemeClr val="accent2"/>
            </a:solidFill>
            <a:ln w="19050">
              <a:solidFill>
                <a:schemeClr val="lt1"/>
              </a:solidFill>
            </a:ln>
            <a:effectLst/>
          </c:spPr>
          <c:invertIfNegative val="0"/>
          <c:dPt>
            <c:idx val="0"/>
            <c:invertIfNegative val="0"/>
            <c:bubble3D val="0"/>
            <c:spPr>
              <a:noFill/>
              <a:ln w="19050">
                <a:noFill/>
              </a:ln>
              <a:effectLst/>
            </c:spPr>
          </c:dPt>
          <c:val>
            <c:numRef>
              <c:f>'Step 2 - Refresh the graph'!$B$13</c:f>
              <c:numCache>
                <c:formatCode>0.00%</c:formatCode>
                <c:ptCount val="1"/>
                <c:pt idx="0">
                  <c:v>4.0856031128404691E-2</c:v>
                </c:pt>
              </c:numCache>
            </c:numRef>
          </c:val>
        </c:ser>
        <c:ser>
          <c:idx val="3"/>
          <c:order val="3"/>
          <c:spPr>
            <a:solidFill>
              <a:schemeClr val="bg1"/>
            </a:solidFill>
            <a:ln w="12700">
              <a:solidFill>
                <a:schemeClr val="tx1"/>
              </a:solidFill>
            </a:ln>
            <a:effectLst/>
          </c:spPr>
          <c:invertIfNegative val="0"/>
          <c:dPt>
            <c:idx val="0"/>
            <c:invertIfNegative val="0"/>
            <c:bubble3D val="0"/>
            <c:spPr>
              <a:solidFill>
                <a:schemeClr val="bg1"/>
              </a:solidFill>
              <a:ln w="12700">
                <a:solidFill>
                  <a:schemeClr val="tx1"/>
                </a:solidFill>
              </a:ln>
              <a:effectLst/>
            </c:spPr>
          </c:dPt>
          <c:val>
            <c:numRef>
              <c:f>'Step 2 - Refresh the graph'!$B$14</c:f>
              <c:numCache>
                <c:formatCode>0.00%</c:formatCode>
                <c:ptCount val="1"/>
                <c:pt idx="0">
                  <c:v>0.03</c:v>
                </c:pt>
              </c:numCache>
            </c:numRef>
          </c:val>
        </c:ser>
        <c:dLbls>
          <c:showLegendKey val="0"/>
          <c:showVal val="0"/>
          <c:showCatName val="0"/>
          <c:showSerName val="0"/>
          <c:showPercent val="0"/>
          <c:showBubbleSize val="0"/>
        </c:dLbls>
        <c:gapWidth val="60"/>
        <c:overlap val="100"/>
        <c:axId val="721826064"/>
        <c:axId val="721829592"/>
      </c:barChart>
      <c:valAx>
        <c:axId val="721826456"/>
        <c:scaling>
          <c:orientation val="minMax"/>
          <c:max val="1"/>
          <c:min val="-1"/>
        </c:scaling>
        <c:delete val="1"/>
        <c:axPos val="b"/>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721828024"/>
        <c:crosses val="autoZero"/>
        <c:crossBetween val="between"/>
        <c:majorUnit val="0.25"/>
      </c:valAx>
      <c:catAx>
        <c:axId val="721828024"/>
        <c:scaling>
          <c:orientation val="minMax"/>
        </c:scaling>
        <c:delete val="1"/>
        <c:axPos val="l"/>
        <c:majorTickMark val="out"/>
        <c:minorTickMark val="none"/>
        <c:tickLblPos val="nextTo"/>
        <c:crossAx val="721826456"/>
        <c:crosses val="autoZero"/>
        <c:auto val="1"/>
        <c:lblAlgn val="ctr"/>
        <c:lblOffset val="100"/>
        <c:noMultiLvlLbl val="0"/>
      </c:catAx>
      <c:valAx>
        <c:axId val="721829592"/>
        <c:scaling>
          <c:orientation val="minMax"/>
          <c:max val="1"/>
          <c:min val="-1"/>
        </c:scaling>
        <c:delete val="1"/>
        <c:axPos val="t"/>
        <c:numFmt formatCode="0.00%" sourceLinked="1"/>
        <c:majorTickMark val="out"/>
        <c:minorTickMark val="none"/>
        <c:tickLblPos val="nextTo"/>
        <c:crossAx val="721826064"/>
        <c:crosses val="max"/>
        <c:crossBetween val="between"/>
      </c:valAx>
      <c:catAx>
        <c:axId val="721826064"/>
        <c:scaling>
          <c:orientation val="minMax"/>
        </c:scaling>
        <c:delete val="1"/>
        <c:axPos val="l"/>
        <c:majorTickMark val="out"/>
        <c:minorTickMark val="none"/>
        <c:tickLblPos val="nextTo"/>
        <c:crossAx val="721829592"/>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w="28575">
      <a:noFill/>
      <a:prstDash val="dash"/>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8255690037974"/>
          <c:y val="2.7912397204697559E-2"/>
          <c:w val="0.46098803974973412"/>
          <c:h val="0.78508113377052946"/>
        </c:manualLayout>
      </c:layout>
      <c:barChart>
        <c:barDir val="bar"/>
        <c:grouping val="percentStacked"/>
        <c:varyColors val="0"/>
        <c:ser>
          <c:idx val="0"/>
          <c:order val="0"/>
          <c:tx>
            <c:strRef>
              <c:f>Sheet1!$B$1</c:f>
              <c:strCache>
                <c:ptCount val="1"/>
                <c:pt idx="0">
                  <c:v>Insufficient Quantity / Quantité insuffisante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Quiet spaces for focused work / Espaces calmes pour se concentrer</c:v>
                </c:pt>
                <c:pt idx="1">
                  <c:v>Kitchens and lunchrooms / Cuisines et salles à manger</c:v>
                </c:pt>
                <c:pt idx="2">
                  <c:v>Ergonomic furniture / Meubles ergonomiques</c:v>
                </c:pt>
                <c:pt idx="3">
                  <c:v>Storage for files, supplies, equipment, etc. / Rangement pour des dossiers, fournitures de bureau, équipement, etc.</c:v>
                </c:pt>
                <c:pt idx="4">
                  <c:v>Meeting rooms / Salles de réunion</c:v>
                </c:pt>
                <c:pt idx="5">
                  <c:v>Meeting room technology / Technologie dans les salles de réunion</c:v>
                </c:pt>
                <c:pt idx="6">
                  <c:v>Spaces to recharge or take a break / Espace pour se détendre et se reposer</c:v>
                </c:pt>
                <c:pt idx="7">
                  <c:v>Layout space for large format materials / Espace pour étaler du matériel de grand format</c:v>
                </c:pt>
                <c:pt idx="8">
                  <c:v>Informal meeting and collaborative spaces / Espaces de réunion informelle et espaces collaboratifs</c:v>
                </c:pt>
              </c:strCache>
            </c:strRef>
          </c:cat>
          <c:val>
            <c:numRef>
              <c:f>Sheet1!$B$2:$B$10</c:f>
              <c:numCache>
                <c:formatCode>0</c:formatCode>
                <c:ptCount val="9"/>
                <c:pt idx="0">
                  <c:v>1</c:v>
                </c:pt>
                <c:pt idx="1">
                  <c:v>4</c:v>
                </c:pt>
                <c:pt idx="2">
                  <c:v>1</c:v>
                </c:pt>
                <c:pt idx="3">
                  <c:v>4</c:v>
                </c:pt>
                <c:pt idx="4">
                  <c:v>1</c:v>
                </c:pt>
                <c:pt idx="5">
                  <c:v>4</c:v>
                </c:pt>
                <c:pt idx="6">
                  <c:v>1</c:v>
                </c:pt>
                <c:pt idx="7">
                  <c:v>4</c:v>
                </c:pt>
                <c:pt idx="8">
                  <c:v>1</c:v>
                </c:pt>
              </c:numCache>
            </c:numRef>
          </c:val>
          <c:extLst xmlns:c16r2="http://schemas.microsoft.com/office/drawing/2015/06/chart">
            <c:ext xmlns:c16="http://schemas.microsoft.com/office/drawing/2014/chart" uri="{C3380CC4-5D6E-409C-BE32-E72D297353CC}">
              <c16:uniqueId val="{00000000-2249-4116-A2F2-B50E8D18666B}"/>
            </c:ext>
          </c:extLst>
        </c:ser>
        <c:ser>
          <c:idx val="1"/>
          <c:order val="1"/>
          <c:tx>
            <c:strRef>
              <c:f>Sheet1!$C$1</c:f>
              <c:strCache>
                <c:ptCount val="1"/>
                <c:pt idx="0">
                  <c:v>Not Functional / Non fonctionnel</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Quiet spaces for focused work / Espaces calmes pour se concentrer</c:v>
                </c:pt>
                <c:pt idx="1">
                  <c:v>Kitchens and lunchrooms / Cuisines et salles à manger</c:v>
                </c:pt>
                <c:pt idx="2">
                  <c:v>Ergonomic furniture / Meubles ergonomiques</c:v>
                </c:pt>
                <c:pt idx="3">
                  <c:v>Storage for files, supplies, equipment, etc. / Rangement pour des dossiers, fournitures de bureau, équipement, etc.</c:v>
                </c:pt>
                <c:pt idx="4">
                  <c:v>Meeting rooms / Salles de réunion</c:v>
                </c:pt>
                <c:pt idx="5">
                  <c:v>Meeting room technology / Technologie dans les salles de réunion</c:v>
                </c:pt>
                <c:pt idx="6">
                  <c:v>Spaces to recharge or take a break / Espace pour se détendre et se reposer</c:v>
                </c:pt>
                <c:pt idx="7">
                  <c:v>Layout space for large format materials / Espace pour étaler du matériel de grand format</c:v>
                </c:pt>
                <c:pt idx="8">
                  <c:v>Informal meeting and collaborative spaces / Espaces de réunion informelle et espaces collaboratifs</c:v>
                </c:pt>
              </c:strCache>
            </c:strRef>
          </c:cat>
          <c:val>
            <c:numRef>
              <c:f>Sheet1!$C$2:$C$10</c:f>
              <c:numCache>
                <c:formatCode>0</c:formatCode>
                <c:ptCount val="9"/>
                <c:pt idx="0">
                  <c:v>2</c:v>
                </c:pt>
                <c:pt idx="1">
                  <c:v>3</c:v>
                </c:pt>
                <c:pt idx="2">
                  <c:v>2</c:v>
                </c:pt>
                <c:pt idx="3">
                  <c:v>3</c:v>
                </c:pt>
                <c:pt idx="4">
                  <c:v>2</c:v>
                </c:pt>
                <c:pt idx="5">
                  <c:v>3</c:v>
                </c:pt>
                <c:pt idx="6">
                  <c:v>2</c:v>
                </c:pt>
                <c:pt idx="7">
                  <c:v>3</c:v>
                </c:pt>
                <c:pt idx="8">
                  <c:v>2</c:v>
                </c:pt>
              </c:numCache>
            </c:numRef>
          </c:val>
          <c:extLst xmlns:c16r2="http://schemas.microsoft.com/office/drawing/2015/06/chart">
            <c:ext xmlns:c16="http://schemas.microsoft.com/office/drawing/2014/chart" uri="{C3380CC4-5D6E-409C-BE32-E72D297353CC}">
              <c16:uniqueId val="{00000001-2249-4116-A2F2-B50E8D18666B}"/>
            </c:ext>
          </c:extLst>
        </c:ser>
        <c:ser>
          <c:idx val="2"/>
          <c:order val="2"/>
          <c:tx>
            <c:strRef>
              <c:f>Sheet1!$D$1</c:f>
              <c:strCache>
                <c:ptCount val="1"/>
                <c:pt idx="0">
                  <c:v>Not Available / Indisponible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Quiet spaces for focused work / Espaces calmes pour se concentrer</c:v>
                </c:pt>
                <c:pt idx="1">
                  <c:v>Kitchens and lunchrooms / Cuisines et salles à manger</c:v>
                </c:pt>
                <c:pt idx="2">
                  <c:v>Ergonomic furniture / Meubles ergonomiques</c:v>
                </c:pt>
                <c:pt idx="3">
                  <c:v>Storage for files, supplies, equipment, etc. / Rangement pour des dossiers, fournitures de bureau, équipement, etc.</c:v>
                </c:pt>
                <c:pt idx="4">
                  <c:v>Meeting rooms / Salles de réunion</c:v>
                </c:pt>
                <c:pt idx="5">
                  <c:v>Meeting room technology / Technologie dans les salles de réunion</c:v>
                </c:pt>
                <c:pt idx="6">
                  <c:v>Spaces to recharge or take a break / Espace pour se détendre et se reposer</c:v>
                </c:pt>
                <c:pt idx="7">
                  <c:v>Layout space for large format materials / Espace pour étaler du matériel de grand format</c:v>
                </c:pt>
                <c:pt idx="8">
                  <c:v>Informal meeting and collaborative spaces / Espaces de réunion informelle et espaces collaboratifs</c:v>
                </c:pt>
              </c:strCache>
            </c:strRef>
          </c:cat>
          <c:val>
            <c:numRef>
              <c:f>Sheet1!$D$2:$D$10</c:f>
              <c:numCache>
                <c:formatCode>0</c:formatCode>
                <c:ptCount val="9"/>
                <c:pt idx="0">
                  <c:v>3</c:v>
                </c:pt>
                <c:pt idx="1">
                  <c:v>2</c:v>
                </c:pt>
                <c:pt idx="2">
                  <c:v>3</c:v>
                </c:pt>
                <c:pt idx="3">
                  <c:v>2</c:v>
                </c:pt>
                <c:pt idx="4">
                  <c:v>3</c:v>
                </c:pt>
                <c:pt idx="5">
                  <c:v>2</c:v>
                </c:pt>
                <c:pt idx="6">
                  <c:v>3</c:v>
                </c:pt>
                <c:pt idx="7">
                  <c:v>2</c:v>
                </c:pt>
                <c:pt idx="8">
                  <c:v>3</c:v>
                </c:pt>
              </c:numCache>
            </c:numRef>
          </c:val>
          <c:extLst xmlns:c16r2="http://schemas.microsoft.com/office/drawing/2015/06/chart">
            <c:ext xmlns:c16="http://schemas.microsoft.com/office/drawing/2014/chart" uri="{C3380CC4-5D6E-409C-BE32-E72D297353CC}">
              <c16:uniqueId val="{00000002-2249-4116-A2F2-B50E8D18666B}"/>
            </c:ext>
          </c:extLst>
        </c:ser>
        <c:ser>
          <c:idx val="3"/>
          <c:order val="3"/>
          <c:tx>
            <c:strRef>
              <c:f>Sheet1!$E$1</c:f>
              <c:strCache>
                <c:ptCount val="1"/>
                <c:pt idx="0">
                  <c:v>Underutilized / Inutilisé</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Quiet spaces for focused work / Espaces calmes pour se concentrer</c:v>
                </c:pt>
                <c:pt idx="1">
                  <c:v>Kitchens and lunchrooms / Cuisines et salles à manger</c:v>
                </c:pt>
                <c:pt idx="2">
                  <c:v>Ergonomic furniture / Meubles ergonomiques</c:v>
                </c:pt>
                <c:pt idx="3">
                  <c:v>Storage for files, supplies, equipment, etc. / Rangement pour des dossiers, fournitures de bureau, équipement, etc.</c:v>
                </c:pt>
                <c:pt idx="4">
                  <c:v>Meeting rooms / Salles de réunion</c:v>
                </c:pt>
                <c:pt idx="5">
                  <c:v>Meeting room technology / Technologie dans les salles de réunion</c:v>
                </c:pt>
                <c:pt idx="6">
                  <c:v>Spaces to recharge or take a break / Espace pour se détendre et se reposer</c:v>
                </c:pt>
                <c:pt idx="7">
                  <c:v>Layout space for large format materials / Espace pour étaler du matériel de grand format</c:v>
                </c:pt>
                <c:pt idx="8">
                  <c:v>Informal meeting and collaborative spaces / Espaces de réunion informelle et espaces collaboratifs</c:v>
                </c:pt>
              </c:strCache>
            </c:strRef>
          </c:cat>
          <c:val>
            <c:numRef>
              <c:f>Sheet1!$E$2:$E$10</c:f>
              <c:numCache>
                <c:formatCode>0</c:formatCode>
                <c:ptCount val="9"/>
                <c:pt idx="0">
                  <c:v>4</c:v>
                </c:pt>
                <c:pt idx="1">
                  <c:v>1</c:v>
                </c:pt>
                <c:pt idx="2">
                  <c:v>4</c:v>
                </c:pt>
                <c:pt idx="3">
                  <c:v>1</c:v>
                </c:pt>
                <c:pt idx="4">
                  <c:v>4</c:v>
                </c:pt>
                <c:pt idx="5">
                  <c:v>1</c:v>
                </c:pt>
                <c:pt idx="6">
                  <c:v>4</c:v>
                </c:pt>
                <c:pt idx="7">
                  <c:v>1</c:v>
                </c:pt>
                <c:pt idx="8">
                  <c:v>4</c:v>
                </c:pt>
              </c:numCache>
            </c:numRef>
          </c:val>
          <c:extLst xmlns:c16r2="http://schemas.microsoft.com/office/drawing/2015/06/chart">
            <c:ext xmlns:c16="http://schemas.microsoft.com/office/drawing/2014/chart" uri="{C3380CC4-5D6E-409C-BE32-E72D297353CC}">
              <c16:uniqueId val="{00000003-2249-4116-A2F2-B50E8D18666B}"/>
            </c:ext>
          </c:extLst>
        </c:ser>
        <c:dLbls>
          <c:dLblPos val="ctr"/>
          <c:showLegendKey val="0"/>
          <c:showVal val="1"/>
          <c:showCatName val="0"/>
          <c:showSerName val="0"/>
          <c:showPercent val="0"/>
          <c:showBubbleSize val="0"/>
        </c:dLbls>
        <c:gapWidth val="150"/>
        <c:overlap val="100"/>
        <c:axId val="717396768"/>
        <c:axId val="717398728"/>
      </c:barChart>
      <c:catAx>
        <c:axId val="717396768"/>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7398728"/>
        <c:crosses val="autoZero"/>
        <c:auto val="1"/>
        <c:lblAlgn val="ctr"/>
        <c:lblOffset val="100"/>
        <c:noMultiLvlLbl val="0"/>
      </c:catAx>
      <c:valAx>
        <c:axId val="71739872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17396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[Chart in Microsoft PowerPoint]Sheet1!PivotTable1</c:name>
    <c:fmtId val="-1"/>
  </c:pivotSource>
  <c:chart>
    <c:autoTitleDeleted val="1"/>
    <c:plotArea>
      <c:layout>
        <c:manualLayout>
          <c:layoutTarget val="inner"/>
          <c:xMode val="edge"/>
          <c:yMode val="edge"/>
          <c:x val="0.3323244485956543"/>
          <c:y val="4.1536543301948357E-2"/>
          <c:w val="0.5226173394223137"/>
          <c:h val="0.95091174498569386"/>
        </c:manualLayout>
      </c:layout>
      <c:barChart>
        <c:barDir val="bar"/>
        <c:grouping val="clustered"/>
        <c:varyColors val="1"/>
        <c:ser>
          <c:idx val="0"/>
          <c:order val="0"/>
          <c:tx>
            <c:strRef>
              <c:f>Sheet1!$B$3</c:f>
              <c:strCache>
                <c:ptCount val="1"/>
                <c:pt idx="0">
                  <c:v>Total</c:v>
                </c:pt>
              </c:strCache>
            </c:strRef>
          </c:tx>
          <c:invertIfNegative val="0"/>
          <c:dPt>
            <c:idx val="0"/>
            <c:invertIfNegative val="0"/>
            <c:bubble3D val="0"/>
            <c:spPr>
              <a:solidFill>
                <a:schemeClr val="accent1"/>
              </a:solidFill>
              <a:ln w="19050">
                <a:solidFill>
                  <a:schemeClr val="lt1"/>
                </a:solidFill>
              </a:ln>
              <a:effectLst/>
            </c:spPr>
          </c:dPt>
          <c:dPt>
            <c:idx val="1"/>
            <c:invertIfNegative val="0"/>
            <c:bubble3D val="0"/>
            <c:spPr>
              <a:solidFill>
                <a:schemeClr val="accent2"/>
              </a:solidFill>
              <a:ln w="19050">
                <a:solidFill>
                  <a:schemeClr val="lt1"/>
                </a:solidFill>
              </a:ln>
              <a:effectLst/>
            </c:spPr>
          </c:dPt>
          <c:dPt>
            <c:idx val="2"/>
            <c:invertIfNegative val="0"/>
            <c:bubble3D val="0"/>
            <c:spPr>
              <a:solidFill>
                <a:schemeClr val="accent3"/>
              </a:solidFill>
              <a:ln w="19050">
                <a:solidFill>
                  <a:schemeClr val="lt1"/>
                </a:solidFill>
              </a:ln>
              <a:effectLst/>
            </c:spPr>
          </c:dPt>
          <c:dPt>
            <c:idx val="3"/>
            <c:invertIfNegative val="0"/>
            <c:bubble3D val="0"/>
            <c:spPr>
              <a:solidFill>
                <a:schemeClr val="accent4"/>
              </a:solidFill>
              <a:ln w="19050">
                <a:solidFill>
                  <a:schemeClr val="lt1"/>
                </a:solidFill>
              </a:ln>
              <a:effectLst/>
            </c:spPr>
          </c:dPt>
          <c:dPt>
            <c:idx val="4"/>
            <c:invertIfNegative val="0"/>
            <c:bubble3D val="0"/>
            <c:spPr>
              <a:solidFill>
                <a:schemeClr val="accent5"/>
              </a:solidFill>
              <a:ln w="19050">
                <a:solidFill>
                  <a:schemeClr val="lt1"/>
                </a:solidFill>
              </a:ln>
              <a:effectLst/>
            </c:spPr>
          </c:dPt>
          <c:dPt>
            <c:idx val="5"/>
            <c:invertIfNegative val="0"/>
            <c:bubble3D val="0"/>
            <c:spPr>
              <a:solidFill>
                <a:schemeClr val="accent6"/>
              </a:solidFill>
              <a:ln w="19050">
                <a:solidFill>
                  <a:schemeClr val="lt1"/>
                </a:solidFill>
              </a:ln>
              <a:effectLst/>
            </c:spPr>
          </c:dPt>
          <c:dPt>
            <c:idx val="6"/>
            <c:invertIfNegative val="0"/>
            <c:bubble3D val="0"/>
            <c:spPr>
              <a:solidFill>
                <a:schemeClr val="accent1">
                  <a:lumMod val="60000"/>
                </a:schemeClr>
              </a:solidFill>
              <a:ln w="19050">
                <a:solidFill>
                  <a:schemeClr val="lt1"/>
                </a:solidFill>
              </a:ln>
              <a:effectLst/>
            </c:spPr>
          </c:dPt>
          <c:dPt>
            <c:idx val="7"/>
            <c:invertIfNegative val="0"/>
            <c:bubble3D val="0"/>
            <c:spPr>
              <a:solidFill>
                <a:schemeClr val="accent2">
                  <a:lumMod val="60000"/>
                </a:schemeClr>
              </a:solidFill>
              <a:ln w="19050">
                <a:solidFill>
                  <a:schemeClr val="lt1"/>
                </a:solidFill>
              </a:ln>
              <a:effectLst/>
            </c:spPr>
          </c:dPt>
          <c:dPt>
            <c:idx val="8"/>
            <c:invertIfNegative val="0"/>
            <c:bubble3D val="0"/>
            <c:spPr>
              <a:solidFill>
                <a:schemeClr val="accent3">
                  <a:lumMod val="60000"/>
                </a:schemeClr>
              </a:solidFill>
              <a:ln w="19050">
                <a:solidFill>
                  <a:schemeClr val="lt1"/>
                </a:solidFill>
              </a:ln>
              <a:effectLst/>
            </c:spPr>
          </c:dPt>
          <c:dPt>
            <c:idx val="9"/>
            <c:invertIfNegative val="0"/>
            <c:bubble3D val="0"/>
            <c:spPr>
              <a:solidFill>
                <a:schemeClr val="accent4">
                  <a:lumMod val="60000"/>
                </a:schemeClr>
              </a:solidFill>
              <a:ln w="19050">
                <a:solidFill>
                  <a:schemeClr val="lt1"/>
                </a:solidFill>
              </a:ln>
              <a:effectLst/>
            </c:spPr>
          </c:dPt>
          <c:dPt>
            <c:idx val="10"/>
            <c:invertIfNegative val="0"/>
            <c:bubble3D val="0"/>
            <c:spPr>
              <a:solidFill>
                <a:schemeClr val="accent5">
                  <a:lumMod val="60000"/>
                </a:schemeClr>
              </a:solidFill>
              <a:ln w="19050">
                <a:solidFill>
                  <a:schemeClr val="lt1"/>
                </a:solidFill>
              </a:ln>
              <a:effectLst/>
            </c:spPr>
          </c:dPt>
          <c:dPt>
            <c:idx val="11"/>
            <c:invertIfNegative val="0"/>
            <c:bubble3D val="0"/>
            <c:spPr>
              <a:solidFill>
                <a:schemeClr val="accent6">
                  <a:lumMod val="60000"/>
                </a:schemeClr>
              </a:solidFill>
              <a:ln w="19050">
                <a:solidFill>
                  <a:schemeClr val="lt1"/>
                </a:solidFill>
              </a:ln>
              <a:effectLst/>
            </c:spPr>
          </c:dPt>
          <c:dPt>
            <c:idx val="12"/>
            <c:invertIfNegative val="0"/>
            <c:bubble3D val="0"/>
            <c:spPr>
              <a:solidFill>
                <a:schemeClr val="accent1">
                  <a:lumMod val="80000"/>
                  <a:lumOff val="20000"/>
                </a:schemeClr>
              </a:solidFill>
              <a:ln w="19050">
                <a:solidFill>
                  <a:schemeClr val="lt1"/>
                </a:solidFill>
              </a:ln>
              <a:effectLst/>
            </c:spPr>
          </c:dPt>
          <c:dPt>
            <c:idx val="13"/>
            <c:invertIfNegative val="0"/>
            <c:bubble3D val="0"/>
            <c:spPr>
              <a:solidFill>
                <a:schemeClr val="accent2">
                  <a:lumMod val="80000"/>
                  <a:lumOff val="20000"/>
                </a:schemeClr>
              </a:solidFill>
              <a:ln w="19050">
                <a:solidFill>
                  <a:schemeClr val="lt1"/>
                </a:solidFill>
              </a:ln>
              <a:effectLst/>
            </c:spPr>
          </c:dPt>
          <c:dPt>
            <c:idx val="14"/>
            <c:invertIfNegative val="0"/>
            <c:bubble3D val="0"/>
            <c:spPr>
              <a:solidFill>
                <a:schemeClr val="accent3">
                  <a:lumMod val="80000"/>
                  <a:lumOff val="20000"/>
                </a:schemeClr>
              </a:solidFill>
              <a:ln w="19050">
                <a:solidFill>
                  <a:schemeClr val="lt1"/>
                </a:solidFill>
              </a:ln>
              <a:effectLst/>
            </c:spPr>
          </c:dPt>
          <c:cat>
            <c:strRef>
              <c:f>Sheet1!$A$4:$A$19</c:f>
              <c:strCache>
                <c:ptCount val="15"/>
                <c:pt idx="0">
                  <c:v>Chat point / Point de discussion</c:v>
                </c:pt>
                <c:pt idx="1">
                  <c:v>Focus pod / Point de concentration</c:v>
                </c:pt>
                <c:pt idx="2">
                  <c:v>Focus room / Salle de concentration</c:v>
                </c:pt>
                <c:pt idx="3">
                  <c:v>Huddle / Enclave</c:v>
                </c:pt>
                <c:pt idx="4">
                  <c:v>Lounge / Salon</c:v>
                </c:pt>
                <c:pt idx="5">
                  <c:v>Meeting room / Salle de réunion</c:v>
                </c:pt>
                <c:pt idx="6">
                  <c:v>Phonebooth / Cabine téléphonique</c:v>
                </c:pt>
                <c:pt idx="7">
                  <c:v>Project room / Salle de projet</c:v>
                </c:pt>
                <c:pt idx="8">
                  <c:v>Reflection point / Point de réflexion</c:v>
                </c:pt>
                <c:pt idx="9">
                  <c:v>Storage space / Espace de rangement</c:v>
                </c:pt>
                <c:pt idx="10">
                  <c:v>Study / Salle d'étude</c:v>
                </c:pt>
                <c:pt idx="11">
                  <c:v>Teaming area / Zone d'équipe</c:v>
                </c:pt>
                <c:pt idx="12">
                  <c:v>Touchdown / Point de transition</c:v>
                </c:pt>
                <c:pt idx="13">
                  <c:v>Work room / Salle de travail</c:v>
                </c:pt>
                <c:pt idx="14">
                  <c:v>Workstation / Poste de travail</c:v>
                </c:pt>
              </c:strCache>
            </c:strRef>
          </c:cat>
          <c:val>
            <c:numRef>
              <c:f>Sheet1!$B$4:$B$19</c:f>
              <c:numCache>
                <c:formatCode>General</c:formatCode>
                <c:ptCount val="15"/>
                <c:pt idx="0">
                  <c:v>18</c:v>
                </c:pt>
                <c:pt idx="1">
                  <c:v>8</c:v>
                </c:pt>
                <c:pt idx="2">
                  <c:v>48</c:v>
                </c:pt>
                <c:pt idx="3">
                  <c:v>20</c:v>
                </c:pt>
                <c:pt idx="4">
                  <c:v>20</c:v>
                </c:pt>
                <c:pt idx="5">
                  <c:v>48</c:v>
                </c:pt>
                <c:pt idx="6">
                  <c:v>12</c:v>
                </c:pt>
                <c:pt idx="7">
                  <c:v>11</c:v>
                </c:pt>
                <c:pt idx="8">
                  <c:v>5</c:v>
                </c:pt>
                <c:pt idx="9">
                  <c:v>10</c:v>
                </c:pt>
                <c:pt idx="10">
                  <c:v>34</c:v>
                </c:pt>
                <c:pt idx="11">
                  <c:v>79</c:v>
                </c:pt>
                <c:pt idx="12">
                  <c:v>18</c:v>
                </c:pt>
                <c:pt idx="13">
                  <c:v>36</c:v>
                </c:pt>
                <c:pt idx="14">
                  <c:v>55</c:v>
                </c:pt>
              </c:numCache>
            </c:numRef>
          </c:val>
        </c:ser>
        <c:dLbls>
          <c:showLegendKey val="0"/>
          <c:showVal val="0"/>
          <c:showCatName val="0"/>
          <c:showSerName val="0"/>
          <c:showPercent val="0"/>
          <c:showBubbleSize val="0"/>
        </c:dLbls>
        <c:gapWidth val="250"/>
        <c:axId val="717399904"/>
        <c:axId val="717395592"/>
      </c:barChart>
      <c:valAx>
        <c:axId val="71739559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717399904"/>
        <c:crosses val="autoZero"/>
        <c:crossBetween val="between"/>
      </c:valAx>
      <c:catAx>
        <c:axId val="7173999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395592"/>
        <c:crosses val="autoZero"/>
        <c:auto val="1"/>
        <c:lblAlgn val="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Lst>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682973753086"/>
          <c:y val="1.8329507093610857E-2"/>
          <c:w val="0.86429077177248037"/>
          <c:h val="0.76238503473398067"/>
        </c:manualLayout>
      </c:layout>
      <c:pieChart>
        <c:varyColors val="1"/>
        <c:ser>
          <c:idx val="0"/>
          <c:order val="0"/>
          <c:tx>
            <c:strRef>
              <c:f>Sheet1!$B$1</c:f>
              <c:strCache>
                <c:ptCount val="1"/>
                <c:pt idx="0">
                  <c:v>Number of responses / Nombre de réponses</c:v>
                </c:pt>
              </c:strCache>
            </c:strRef>
          </c:tx>
          <c:dPt>
            <c:idx val="0"/>
            <c:bubble3D val="0"/>
            <c:spPr>
              <a:pattFill prst="narHorz">
                <a:fgClr>
                  <a:schemeClr val="accent2"/>
                </a:fgClr>
                <a:bgClr>
                  <a:schemeClr val="accent2">
                    <a:lumMod val="20000"/>
                    <a:lumOff val="80000"/>
                  </a:schemeClr>
                </a:bgClr>
              </a:pattFill>
              <a:ln>
                <a:noFill/>
              </a:ln>
              <a:effectLst>
                <a:innerShdw blurRad="114300">
                  <a:schemeClr val="accent2"/>
                </a:innerShdw>
              </a:effectLst>
            </c:spPr>
          </c:dPt>
          <c:dPt>
            <c:idx val="1"/>
            <c:bubble3D val="0"/>
            <c:spPr>
              <a:pattFill prst="narHorz">
                <a:fgClr>
                  <a:schemeClr val="accent4"/>
                </a:fgClr>
                <a:bgClr>
                  <a:schemeClr val="accent4">
                    <a:lumMod val="20000"/>
                    <a:lumOff val="80000"/>
                  </a:schemeClr>
                </a:bgClr>
              </a:pattFill>
              <a:ln>
                <a:noFill/>
              </a:ln>
              <a:effectLst>
                <a:innerShdw blurRad="114300">
                  <a:schemeClr val="accent4"/>
                </a:inn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Sheet1!$A$2:$A$3</c:f>
              <c:strCache>
                <c:ptCount val="2"/>
                <c:pt idx="0">
                  <c:v>Yes / Oui</c:v>
                </c:pt>
                <c:pt idx="1">
                  <c:v>No / Non</c:v>
                </c:pt>
              </c:strCache>
            </c:strRef>
          </c:cat>
          <c:val>
            <c:numRef>
              <c:f>Sheet1!$B$2:$B$3</c:f>
              <c:numCache>
                <c:formatCode>0</c:formatCode>
                <c:ptCount val="2"/>
                <c:pt idx="0">
                  <c:v>50</c:v>
                </c:pt>
                <c:pt idx="1">
                  <c:v>50</c:v>
                </c:pt>
              </c:numCache>
            </c:numRef>
          </c:val>
          <c:extLst xmlns:c16r2="http://schemas.microsoft.com/office/drawing/2015/06/chart">
            <c:ext xmlns:c16="http://schemas.microsoft.com/office/drawing/2014/chart" uri="{C3380CC4-5D6E-409C-BE32-E72D297353CC}">
              <c16:uniqueId val="{00000000-E52B-4961-A698-AD154DD8659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682973753086"/>
          <c:y val="1.8329507093610857E-2"/>
          <c:w val="0.86429077177248037"/>
          <c:h val="0.76238503473398067"/>
        </c:manualLayout>
      </c:layout>
      <c:pieChart>
        <c:varyColors val="1"/>
        <c:ser>
          <c:idx val="0"/>
          <c:order val="0"/>
          <c:tx>
            <c:strRef>
              <c:f>Sheet1!$B$1</c:f>
              <c:strCache>
                <c:ptCount val="1"/>
                <c:pt idx="0">
                  <c:v>Number of responses / Nombre de réponses</c:v>
                </c:pt>
              </c:strCache>
            </c:strRef>
          </c:tx>
          <c:dPt>
            <c:idx val="0"/>
            <c:bubble3D val="0"/>
            <c:spPr>
              <a:pattFill prst="narHorz">
                <a:fgClr>
                  <a:schemeClr val="accent2"/>
                </a:fgClr>
                <a:bgClr>
                  <a:schemeClr val="accent2">
                    <a:lumMod val="20000"/>
                    <a:lumOff val="80000"/>
                  </a:schemeClr>
                </a:bgClr>
              </a:pattFill>
              <a:ln>
                <a:noFill/>
              </a:ln>
              <a:effectLst>
                <a:innerShdw blurRad="114300">
                  <a:schemeClr val="accent2"/>
                </a:innerShdw>
              </a:effectLst>
            </c:spPr>
          </c:dPt>
          <c:dPt>
            <c:idx val="1"/>
            <c:bubble3D val="0"/>
            <c:spPr>
              <a:pattFill prst="narHorz">
                <a:fgClr>
                  <a:schemeClr val="accent4"/>
                </a:fgClr>
                <a:bgClr>
                  <a:schemeClr val="accent4">
                    <a:lumMod val="20000"/>
                    <a:lumOff val="80000"/>
                  </a:schemeClr>
                </a:bgClr>
              </a:pattFill>
              <a:ln>
                <a:noFill/>
              </a:ln>
              <a:effectLst>
                <a:innerShdw blurRad="114300">
                  <a:schemeClr val="accent4"/>
                </a:innerShdw>
              </a:effectLst>
            </c:spPr>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15:layout/>
              </c:ext>
            </c:extLst>
          </c:dLbls>
          <c:cat>
            <c:strRef>
              <c:f>Sheet1!$A$2:$A$3</c:f>
              <c:strCache>
                <c:ptCount val="2"/>
                <c:pt idx="0">
                  <c:v>Yes / Oui</c:v>
                </c:pt>
                <c:pt idx="1">
                  <c:v>No / Non</c:v>
                </c:pt>
              </c:strCache>
            </c:strRef>
          </c:ca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00-058B-4EBB-91DB-53F67DCD46F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6129200750521964"/>
          <c:y val="3.085352965925291E-2"/>
          <c:w val="0.69465064779559416"/>
          <c:h val="0.83425095161163865"/>
        </c:manualLayout>
      </c:layout>
      <c:barChart>
        <c:barDir val="bar"/>
        <c:grouping val="clustered"/>
        <c:varyColors val="0"/>
        <c:ser>
          <c:idx val="0"/>
          <c:order val="0"/>
          <c:tx>
            <c:strRef>
              <c:f>Sheet1!$B$1</c:f>
              <c:strCache>
                <c:ptCount val="1"/>
                <c:pt idx="0">
                  <c:v>Number of responses / Nombre de réponses</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Sheet1!$A$2:$A$5</c:f>
              <c:strCache>
                <c:ptCount val="4"/>
                <c:pt idx="0">
                  <c:v>Absolutely quiet, like a library / Absolument silencieux, comme une bibliothèque</c:v>
                </c:pt>
                <c:pt idx="1">
                  <c:v>Some ambient sounds and conversations / Quelques sons ambiants et conversations</c:v>
                </c:pt>
                <c:pt idx="2">
                  <c:v>Dynamic and buzzing, like a coffee shop / Dynamique et animé, comme dans un café</c:v>
                </c:pt>
                <c:pt idx="3">
                  <c:v>Some of each, depending on the day or task / Un peu de tout, selon le jour ou la tâche</c:v>
                </c:pt>
              </c:strCache>
            </c:strRef>
          </c:cat>
          <c:val>
            <c:numRef>
              <c:f>Sheet1!$B$2:$B$5</c:f>
              <c:numCache>
                <c:formatCode>General</c:formatCode>
                <c:ptCount val="4"/>
                <c:pt idx="0">
                  <c:v>1</c:v>
                </c:pt>
                <c:pt idx="1">
                  <c:v>2</c:v>
                </c:pt>
                <c:pt idx="2">
                  <c:v>3</c:v>
                </c:pt>
                <c:pt idx="3">
                  <c:v>4</c:v>
                </c:pt>
              </c:numCache>
            </c:numRef>
          </c:val>
          <c:extLst xmlns:c16r2="http://schemas.microsoft.com/office/drawing/2015/06/chart">
            <c:ext xmlns:c16="http://schemas.microsoft.com/office/drawing/2014/chart" uri="{C3380CC4-5D6E-409C-BE32-E72D297353CC}">
              <c16:uniqueId val="{00000000-8A20-49EB-B045-5021EE886586}"/>
            </c:ext>
          </c:extLst>
        </c:ser>
        <c:dLbls>
          <c:dLblPos val="outEnd"/>
          <c:showLegendKey val="0"/>
          <c:showVal val="1"/>
          <c:showCatName val="0"/>
          <c:showSerName val="0"/>
          <c:showPercent val="0"/>
          <c:showBubbleSize val="0"/>
        </c:dLbls>
        <c:gapWidth val="75"/>
        <c:axId val="717400688"/>
        <c:axId val="717404608"/>
      </c:barChart>
      <c:catAx>
        <c:axId val="717400688"/>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404608"/>
        <c:crosses val="autoZero"/>
        <c:auto val="1"/>
        <c:lblAlgn val="ctr"/>
        <c:lblOffset val="100"/>
        <c:noMultiLvlLbl val="0"/>
      </c:catAx>
      <c:valAx>
        <c:axId val="717404608"/>
        <c:scaling>
          <c:orientation val="minMax"/>
        </c:scaling>
        <c:delete val="1"/>
        <c:axPos val="b"/>
        <c:numFmt formatCode="General" sourceLinked="1"/>
        <c:majorTickMark val="none"/>
        <c:minorTickMark val="none"/>
        <c:tickLblPos val="nextTo"/>
        <c:crossAx val="7174006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76701507186119"/>
          <c:y val="3.4952122187343372E-2"/>
          <c:w val="0.87373358324794725"/>
          <c:h val="0.78461306100876882"/>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c:ext xmlns:c16="http://schemas.microsoft.com/office/drawing/2014/chart" uri="{C3380CC4-5D6E-409C-BE32-E72D297353CC}">
                <c16:uniqueId val="{00000001-A53E-4055-A1DE-331ADE880312}"/>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c:ext xmlns:c16="http://schemas.microsoft.com/office/drawing/2014/chart" uri="{C3380CC4-5D6E-409C-BE32-E72D297353CC}">
                <c16:uniqueId val="{00000003-A53E-4055-A1DE-331ADE88031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Sheet1!$A$2:$A$3</c:f>
              <c:strCache>
                <c:ptCount val="2"/>
                <c:pt idx="0">
                  <c:v>Yes / Oui</c:v>
                </c:pt>
                <c:pt idx="1">
                  <c:v>No / Non</c:v>
                </c:pt>
              </c:strCache>
            </c:strRef>
          </c:cat>
          <c:val>
            <c:numRef>
              <c:f>Sheet1!$B$2:$B$3</c:f>
              <c:numCache>
                <c:formatCode>General</c:formatCode>
                <c:ptCount val="2"/>
                <c:pt idx="0">
                  <c:v>25</c:v>
                </c:pt>
                <c:pt idx="1">
                  <c:v>75</c:v>
                </c:pt>
              </c:numCache>
            </c:numRef>
          </c:val>
          <c:extLst xmlns:c16r2="http://schemas.microsoft.com/office/drawing/2015/06/chart">
            <c:ext xmlns:c16="http://schemas.microsoft.com/office/drawing/2014/chart" uri="{C3380CC4-5D6E-409C-BE32-E72D297353CC}">
              <c16:uniqueId val="{00000010-A53E-4055-A1DE-331ADE880312}"/>
            </c:ext>
          </c:extLst>
        </c:ser>
        <c:dLbls>
          <c:dLblPos val="outEnd"/>
          <c:showLegendKey val="0"/>
          <c:showVal val="1"/>
          <c:showCatName val="0"/>
          <c:showSerName val="0"/>
          <c:showPercent val="0"/>
          <c:showBubbleSize val="0"/>
        </c:dLbls>
        <c:gapWidth val="10"/>
        <c:axId val="717402256"/>
        <c:axId val="717396376"/>
      </c:barChart>
      <c:catAx>
        <c:axId val="717402256"/>
        <c:scaling>
          <c:orientation val="minMax"/>
        </c:scaling>
        <c:delete val="1"/>
        <c:axPos val="b"/>
        <c:numFmt formatCode="General" sourceLinked="1"/>
        <c:majorTickMark val="none"/>
        <c:minorTickMark val="none"/>
        <c:tickLblPos val="nextTo"/>
        <c:crossAx val="717396376"/>
        <c:crosses val="autoZero"/>
        <c:auto val="1"/>
        <c:lblAlgn val="ctr"/>
        <c:lblOffset val="100"/>
        <c:noMultiLvlLbl val="0"/>
      </c:catAx>
      <c:valAx>
        <c:axId val="717396376"/>
        <c:scaling>
          <c:orientation val="minMax"/>
        </c:scaling>
        <c:delete val="1"/>
        <c:axPos val="l"/>
        <c:majorGridlines>
          <c:spPr>
            <a:ln>
              <a:solidFill>
                <a:schemeClr val="tx1">
                  <a:lumMod val="15000"/>
                  <a:lumOff val="85000"/>
                </a:schemeClr>
              </a:solidFill>
            </a:ln>
            <a:effectLst/>
          </c:spPr>
        </c:majorGridlines>
        <c:numFmt formatCode="General" sourceLinked="1"/>
        <c:majorTickMark val="out"/>
        <c:minorTickMark val="none"/>
        <c:tickLblPos val="nextTo"/>
        <c:crossAx val="717402256"/>
        <c:crosses val="autoZero"/>
        <c:crossBetween val="between"/>
      </c:valAx>
      <c:spPr>
        <a:noFill/>
        <a:ln>
          <a:noFill/>
        </a:ln>
        <a:effectLst/>
      </c:spPr>
    </c:plotArea>
    <c:legend>
      <c:legendPos val="b"/>
      <c:layout>
        <c:manualLayout>
          <c:xMode val="edge"/>
          <c:yMode val="edge"/>
          <c:x val="2.6590201985680909E-2"/>
          <c:y val="0.86789307177854147"/>
          <c:w val="0.97112474782793001"/>
          <c:h val="0.1201421759594737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82418616465484E-2"/>
          <c:y val="2.9980951350451219E-2"/>
          <c:w val="0.92471602115962281"/>
          <c:h val="0.7101424418454072"/>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c:ext xmlns:c16="http://schemas.microsoft.com/office/drawing/2014/chart" uri="{C3380CC4-5D6E-409C-BE32-E72D297353CC}">
                <c16:uniqueId val="{00000001-F435-447C-9CF4-1E597729EFB0}"/>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c:ext xmlns:c16="http://schemas.microsoft.com/office/drawing/2014/chart" uri="{C3380CC4-5D6E-409C-BE32-E72D297353CC}">
                <c16:uniqueId val="{00000003-F435-447C-9CF4-1E597729EFB0}"/>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xmlns:c16r2="http://schemas.microsoft.com/office/drawing/2015/06/chart">
              <c:ext xmlns:c16="http://schemas.microsoft.com/office/drawing/2014/chart" uri="{C3380CC4-5D6E-409C-BE32-E72D297353CC}">
                <c16:uniqueId val="{00000005-F435-447C-9CF4-1E597729EFB0}"/>
              </c:ext>
            </c:extLst>
          </c:dPt>
          <c:dPt>
            <c:idx val="3"/>
            <c:invertIfNegative val="0"/>
            <c:bubble3D val="0"/>
            <c:spPr>
              <a:pattFill prst="narHorz">
                <a:fgClr>
                  <a:schemeClr val="accent4"/>
                </a:fgClr>
                <a:bgClr>
                  <a:schemeClr val="accent4">
                    <a:lumMod val="20000"/>
                    <a:lumOff val="80000"/>
                  </a:schemeClr>
                </a:bgClr>
              </a:pattFill>
              <a:ln>
                <a:noFill/>
              </a:ln>
              <a:effectLst>
                <a:innerShdw blurRad="114300">
                  <a:schemeClr val="accent4"/>
                </a:innerShdw>
              </a:effectLst>
            </c:spPr>
            <c:extLst xmlns:c16r2="http://schemas.microsoft.com/office/drawing/2015/06/chart">
              <c:ext xmlns:c16="http://schemas.microsoft.com/office/drawing/2014/chart" uri="{C3380CC4-5D6E-409C-BE32-E72D297353CC}">
                <c16:uniqueId val="{00000007-F435-447C-9CF4-1E597729EFB0}"/>
              </c:ext>
            </c:extLst>
          </c:dPt>
          <c:dPt>
            <c:idx val="4"/>
            <c:invertIfNegative val="0"/>
            <c:bubble3D val="0"/>
            <c:spPr>
              <a:pattFill prst="narHorz">
                <a:fgClr>
                  <a:schemeClr val="accent5"/>
                </a:fgClr>
                <a:bgClr>
                  <a:schemeClr val="accent5">
                    <a:lumMod val="20000"/>
                    <a:lumOff val="80000"/>
                  </a:schemeClr>
                </a:bgClr>
              </a:pattFill>
              <a:ln>
                <a:noFill/>
              </a:ln>
              <a:effectLst>
                <a:innerShdw blurRad="114300">
                  <a:schemeClr val="accent5"/>
                </a:innerShdw>
              </a:effectLst>
            </c:spPr>
            <c:extLst xmlns:c16r2="http://schemas.microsoft.com/office/drawing/2015/06/chart">
              <c:ext xmlns:c16="http://schemas.microsoft.com/office/drawing/2014/chart" uri="{C3380CC4-5D6E-409C-BE32-E72D297353CC}">
                <c16:uniqueId val="{00000009-F435-447C-9CF4-1E597729EFB0}"/>
              </c:ext>
            </c:extLst>
          </c:dPt>
          <c:dPt>
            <c:idx val="5"/>
            <c:invertIfNegative val="0"/>
            <c:bubble3D val="0"/>
            <c:spPr>
              <a:pattFill prst="narHorz">
                <a:fgClr>
                  <a:schemeClr val="accent6"/>
                </a:fgClr>
                <a:bgClr>
                  <a:schemeClr val="accent6">
                    <a:lumMod val="20000"/>
                    <a:lumOff val="80000"/>
                  </a:schemeClr>
                </a:bgClr>
              </a:pattFill>
              <a:ln>
                <a:noFill/>
              </a:ln>
              <a:effectLst>
                <a:innerShdw blurRad="114300">
                  <a:schemeClr val="accent6"/>
                </a:innerShdw>
              </a:effectLst>
            </c:spPr>
            <c:extLst xmlns:c16r2="http://schemas.microsoft.com/office/drawing/2015/06/chart">
              <c:ext xmlns:c16="http://schemas.microsoft.com/office/drawing/2014/chart" uri="{C3380CC4-5D6E-409C-BE32-E72D297353CC}">
                <c16:uniqueId val="{0000000B-F435-447C-9CF4-1E597729EFB0}"/>
              </c:ext>
            </c:extLst>
          </c:dPt>
          <c:dPt>
            <c:idx val="6"/>
            <c:invertIfNegative val="0"/>
            <c:bubble3D val="0"/>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extLst xmlns:c16r2="http://schemas.microsoft.com/office/drawing/2015/06/chart">
              <c:ext xmlns:c16="http://schemas.microsoft.com/office/drawing/2014/chart" uri="{C3380CC4-5D6E-409C-BE32-E72D297353CC}">
                <c16:uniqueId val="{0000000D-F435-447C-9CF4-1E597729EFB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Sheet1!$A$2:$A$8</c:f>
              <c:strCache>
                <c:ptCount val="7"/>
                <c:pt idx="0">
                  <c:v>Desktop computer / Ordinateur de bureau</c:v>
                </c:pt>
                <c:pt idx="1">
                  <c:v>Laptop or tablet computer / Ordinateur portatif ou tablette</c:v>
                </c:pt>
                <c:pt idx="2">
                  <c:v>Two or more monitors / Deux écrans ou plus</c:v>
                </c:pt>
                <c:pt idx="3">
                  <c:v>Secure terminal / Station de travail sécurisée</c:v>
                </c:pt>
                <c:pt idx="4">
                  <c:v>Landline or voice orver IP phone / Ligne téléphonique fixe ou voix sur protocole internet (VoIP)</c:v>
                </c:pt>
                <c:pt idx="5">
                  <c:v>Mobile telephone / Téléphone mobile</c:v>
                </c:pt>
                <c:pt idx="6">
                  <c:v>Specialized phone line / Ligne téléphonique spécialisée</c:v>
                </c:pt>
              </c:strCache>
            </c:strRef>
          </c:cat>
          <c:val>
            <c:numRef>
              <c:f>Sheet1!$B$2:$B$8</c:f>
              <c:numCache>
                <c:formatCode>0</c:formatCode>
                <c:ptCount val="7"/>
                <c:pt idx="0">
                  <c:v>70</c:v>
                </c:pt>
                <c:pt idx="1">
                  <c:v>60</c:v>
                </c:pt>
                <c:pt idx="2">
                  <c:v>50</c:v>
                </c:pt>
                <c:pt idx="3">
                  <c:v>40</c:v>
                </c:pt>
                <c:pt idx="4">
                  <c:v>30</c:v>
                </c:pt>
                <c:pt idx="5">
                  <c:v>20</c:v>
                </c:pt>
                <c:pt idx="6">
                  <c:v>10</c:v>
                </c:pt>
              </c:numCache>
            </c:numRef>
          </c:val>
          <c:extLst xmlns:c16r2="http://schemas.microsoft.com/office/drawing/2015/06/chart">
            <c:ext xmlns:c16="http://schemas.microsoft.com/office/drawing/2014/chart" uri="{C3380CC4-5D6E-409C-BE32-E72D297353CC}">
              <c16:uniqueId val="{0000000E-F435-447C-9CF4-1E597729EFB0}"/>
            </c:ext>
          </c:extLst>
        </c:ser>
        <c:dLbls>
          <c:dLblPos val="outEnd"/>
          <c:showLegendKey val="0"/>
          <c:showVal val="1"/>
          <c:showCatName val="0"/>
          <c:showSerName val="0"/>
          <c:showPercent val="0"/>
          <c:showBubbleSize val="0"/>
        </c:dLbls>
        <c:gapWidth val="10"/>
        <c:axId val="717403432"/>
        <c:axId val="717400296"/>
      </c:barChart>
      <c:catAx>
        <c:axId val="717403432"/>
        <c:scaling>
          <c:orientation val="minMax"/>
        </c:scaling>
        <c:delete val="1"/>
        <c:axPos val="b"/>
        <c:numFmt formatCode="General" sourceLinked="1"/>
        <c:majorTickMark val="none"/>
        <c:minorTickMark val="none"/>
        <c:tickLblPos val="nextTo"/>
        <c:crossAx val="717400296"/>
        <c:crosses val="autoZero"/>
        <c:auto val="1"/>
        <c:lblAlgn val="ctr"/>
        <c:lblOffset val="100"/>
        <c:noMultiLvlLbl val="0"/>
      </c:catAx>
      <c:valAx>
        <c:axId val="717400296"/>
        <c:scaling>
          <c:orientation val="minMax"/>
        </c:scaling>
        <c:delete val="1"/>
        <c:axPos val="l"/>
        <c:majorGridlines>
          <c:spPr>
            <a:ln>
              <a:solidFill>
                <a:schemeClr val="tx1">
                  <a:lumMod val="15000"/>
                  <a:lumOff val="85000"/>
                </a:schemeClr>
              </a:solidFill>
            </a:ln>
            <a:effectLst/>
          </c:spPr>
        </c:majorGridlines>
        <c:numFmt formatCode="0" sourceLinked="1"/>
        <c:majorTickMark val="out"/>
        <c:minorTickMark val="none"/>
        <c:tickLblPos val="nextTo"/>
        <c:crossAx val="717403432"/>
        <c:crosses val="autoZero"/>
        <c:crossBetween val="between"/>
      </c:valAx>
      <c:spPr>
        <a:noFill/>
        <a:ln>
          <a:noFill/>
        </a:ln>
        <a:effectLst/>
      </c:spPr>
    </c:plotArea>
    <c:legend>
      <c:legendPos val="b"/>
      <c:layout>
        <c:manualLayout>
          <c:xMode val="edge"/>
          <c:yMode val="edge"/>
          <c:x val="6.2647810433179588E-2"/>
          <c:y val="0.74817604720089981"/>
          <c:w val="0.91747198697632526"/>
          <c:h val="0.251823952799100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41599134244924"/>
          <c:y val="6.0639147409574455E-2"/>
          <c:w val="0.59907977502878562"/>
          <c:h val="0.65402396769216631"/>
        </c:manualLayout>
      </c:layout>
      <c:doughnutChart>
        <c:varyColors val="1"/>
        <c:ser>
          <c:idx val="0"/>
          <c:order val="0"/>
          <c:tx>
            <c:strRef>
              <c:f>Sheet1!$B$1</c:f>
              <c:strCache>
                <c:ptCount val="1"/>
                <c:pt idx="0">
                  <c:v>Number of responses / Nombre de réponses</c:v>
                </c:pt>
              </c:strCache>
            </c:strRef>
          </c:tx>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xmlns:c16r2="http://schemas.microsoft.com/office/drawing/2015/06/chart">
              <c:ext xmlns:c16="http://schemas.microsoft.com/office/drawing/2014/chart" uri="{C3380CC4-5D6E-409C-BE32-E72D297353CC}">
                <c16:uniqueId val="{00000001-142A-44DB-8889-5F30DA5BE015}"/>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xmlns:c16r2="http://schemas.microsoft.com/office/drawing/2015/06/chart">
              <c:ext xmlns:c16="http://schemas.microsoft.com/office/drawing/2014/chart" uri="{C3380CC4-5D6E-409C-BE32-E72D297353CC}">
                <c16:uniqueId val="{00000003-142A-44DB-8889-5F30DA5BE015}"/>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xmlns:c16r2="http://schemas.microsoft.com/office/drawing/2015/06/chart">
              <c:ext xmlns:c16="http://schemas.microsoft.com/office/drawing/2014/chart" uri="{C3380CC4-5D6E-409C-BE32-E72D297353CC}">
                <c16:uniqueId val="{00000005-142A-44DB-8889-5F30DA5BE015}"/>
              </c:ext>
            </c:extLst>
          </c:dPt>
          <c:dLbls>
            <c:dLbl>
              <c:idx val="0"/>
              <c:layout/>
              <c:showLegendKey val="0"/>
              <c:showVal val="1"/>
              <c:showCatName val="0"/>
              <c:showSerName val="0"/>
              <c:showPercent val="0"/>
              <c:showBubbleSize val="0"/>
              <c:extLst>
                <c:ext xmlns:c15="http://schemas.microsoft.com/office/drawing/2012/chart" uri="{CE6537A1-D6FC-4f65-9D91-7224C49458BB}">
                  <c15:layout/>
                </c:ext>
              </c:extLst>
            </c:dLbl>
            <c:dLbl>
              <c:idx val="1"/>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tx1">
                      <a:lumMod val="35000"/>
                      <a:lumOff val="65000"/>
                    </a:schemeClr>
                  </a:solidFill>
                </a:ln>
                <a:effectLst/>
              </c:spPr>
            </c:leaderLines>
            <c:extLst xmlns:c16r2="http://schemas.microsoft.com/office/drawing/2015/06/chart">
              <c:ext xmlns:c15="http://schemas.microsoft.com/office/drawing/2012/chart" uri="{CE6537A1-D6FC-4f65-9D91-7224C49458BB}"/>
            </c:extLst>
          </c:dLbls>
          <c:cat>
            <c:strRef>
              <c:f>Sheet1!$A$2:$A$4</c:f>
              <c:strCache>
                <c:ptCount val="3"/>
                <c:pt idx="0">
                  <c:v>Department / Département A </c:v>
                </c:pt>
                <c:pt idx="1">
                  <c:v>Department / Département B </c:v>
                </c:pt>
                <c:pt idx="2">
                  <c:v>Department / Département C </c:v>
                </c:pt>
              </c:strCache>
            </c:strRef>
          </c:cat>
          <c:val>
            <c:numRef>
              <c:f>Sheet1!$B$2:$B$4</c:f>
              <c:numCache>
                <c:formatCode>General</c:formatCode>
                <c:ptCount val="3"/>
                <c:pt idx="0">
                  <c:v>50</c:v>
                </c:pt>
                <c:pt idx="1">
                  <c:v>40</c:v>
                </c:pt>
                <c:pt idx="2">
                  <c:v>10</c:v>
                </c:pt>
              </c:numCache>
            </c:numRef>
          </c:val>
          <c:extLst xmlns:c16r2="http://schemas.microsoft.com/office/drawing/2015/06/chart">
            <c:ext xmlns:c16="http://schemas.microsoft.com/office/drawing/2014/chart" uri="{C3380CC4-5D6E-409C-BE32-E72D297353CC}">
              <c16:uniqueId val="{00000006-142A-44DB-8889-5F30DA5BE01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6129200750521964"/>
          <c:y val="3.085352965925291E-2"/>
          <c:w val="0.69465064779559416"/>
          <c:h val="0.83425095161163865"/>
        </c:manualLayout>
      </c:layout>
      <c:barChart>
        <c:barDir val="bar"/>
        <c:grouping val="clustered"/>
        <c:varyColors val="0"/>
        <c:ser>
          <c:idx val="0"/>
          <c:order val="0"/>
          <c:tx>
            <c:strRef>
              <c:f>Sheet1!$B$1</c:f>
              <c:strCache>
                <c:ptCount val="1"/>
                <c:pt idx="0">
                  <c:v>Number of responses / Nombre de réponses</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Sheet1!$A$2:$A$6</c:f>
              <c:strCache>
                <c:ptCount val="5"/>
                <c:pt idx="0">
                  <c:v>Executive / Cadre</c:v>
                </c:pt>
                <c:pt idx="1">
                  <c:v>Manager / Gestionnaire</c:v>
                </c:pt>
                <c:pt idx="2">
                  <c:v>Employee / Employé</c:v>
                </c:pt>
                <c:pt idx="3">
                  <c:v>Student / Étudiant</c:v>
                </c:pt>
                <c:pt idx="4">
                  <c:v>Consultant</c:v>
                </c:pt>
              </c:strCache>
            </c:strRef>
          </c:cat>
          <c:val>
            <c:numRef>
              <c:f>Sheet1!$B$2:$B$6</c:f>
              <c:numCache>
                <c:formatCode>0</c:formatCode>
                <c:ptCount val="5"/>
                <c:pt idx="0">
                  <c:v>10</c:v>
                </c:pt>
                <c:pt idx="1">
                  <c:v>20</c:v>
                </c:pt>
                <c:pt idx="2">
                  <c:v>30</c:v>
                </c:pt>
                <c:pt idx="3">
                  <c:v>40</c:v>
                </c:pt>
                <c:pt idx="4">
                  <c:v>50</c:v>
                </c:pt>
              </c:numCache>
            </c:numRef>
          </c:val>
          <c:extLst xmlns:c16r2="http://schemas.microsoft.com/office/drawing/2015/06/chart">
            <c:ext xmlns:c16="http://schemas.microsoft.com/office/drawing/2014/chart" uri="{C3380CC4-5D6E-409C-BE32-E72D297353CC}">
              <c16:uniqueId val="{00000000-20AF-43EC-8F85-FAD719FA3404}"/>
            </c:ext>
          </c:extLst>
        </c:ser>
        <c:dLbls>
          <c:dLblPos val="outEnd"/>
          <c:showLegendKey val="0"/>
          <c:showVal val="1"/>
          <c:showCatName val="0"/>
          <c:showSerName val="0"/>
          <c:showPercent val="0"/>
          <c:showBubbleSize val="0"/>
        </c:dLbls>
        <c:gapWidth val="75"/>
        <c:axId val="717398336"/>
        <c:axId val="717405784"/>
      </c:barChart>
      <c:catAx>
        <c:axId val="717398336"/>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405784"/>
        <c:crosses val="autoZero"/>
        <c:auto val="1"/>
        <c:lblAlgn val="ctr"/>
        <c:lblOffset val="100"/>
        <c:noMultiLvlLbl val="0"/>
      </c:catAx>
      <c:valAx>
        <c:axId val="717405784"/>
        <c:scaling>
          <c:orientation val="minMax"/>
        </c:scaling>
        <c:delete val="1"/>
        <c:axPos val="b"/>
        <c:numFmt formatCode="0" sourceLinked="1"/>
        <c:majorTickMark val="none"/>
        <c:minorTickMark val="none"/>
        <c:tickLblPos val="nextTo"/>
        <c:crossAx val="7173983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129200750521964"/>
          <c:y val="3.085352965925291E-2"/>
          <c:w val="0.69465064779559416"/>
          <c:h val="0.83425095161163865"/>
        </c:manualLayout>
      </c:layout>
      <c:barChart>
        <c:barDir val="bar"/>
        <c:grouping val="clustered"/>
        <c:varyColors val="0"/>
        <c:ser>
          <c:idx val="0"/>
          <c:order val="0"/>
          <c:tx>
            <c:strRef>
              <c:f>Sheet1!$B$1</c:f>
              <c:strCache>
                <c:ptCount val="1"/>
                <c:pt idx="0">
                  <c:v>Number of responses / Nombre de réponses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Once in a while but not regularly/ De temps en temps, mais pas régulièrement</c:v>
                </c:pt>
                <c:pt idx="1">
                  <c:v>1-2 days per week/ 1-2 jours par semaine</c:v>
                </c:pt>
                <c:pt idx="2">
                  <c:v>3 or more days per week/ 3 jours ou plus par semaine</c:v>
                </c:pt>
              </c:strCache>
            </c:strRef>
          </c:cat>
          <c:val>
            <c:numRef>
              <c:f>Sheet1!$B$2:$B$4</c:f>
              <c:numCache>
                <c:formatCode>General</c:formatCode>
                <c:ptCount val="3"/>
                <c:pt idx="0">
                  <c:v>10</c:v>
                </c:pt>
                <c:pt idx="1">
                  <c:v>20</c:v>
                </c:pt>
                <c:pt idx="2">
                  <c:v>30</c:v>
                </c:pt>
              </c:numCache>
            </c:numRef>
          </c:val>
          <c:extLst xmlns:c16r2="http://schemas.microsoft.com/office/drawing/2015/06/chart">
            <c:ext xmlns:c16="http://schemas.microsoft.com/office/drawing/2014/chart" uri="{C3380CC4-5D6E-409C-BE32-E72D297353CC}">
              <c16:uniqueId val="{00000000-20AF-43EC-8F85-FAD719FA3404}"/>
            </c:ext>
          </c:extLst>
        </c:ser>
        <c:dLbls>
          <c:dLblPos val="outEnd"/>
          <c:showLegendKey val="0"/>
          <c:showVal val="1"/>
          <c:showCatName val="0"/>
          <c:showSerName val="0"/>
          <c:showPercent val="0"/>
          <c:showBubbleSize val="0"/>
        </c:dLbls>
        <c:gapWidth val="75"/>
        <c:axId val="717395984"/>
        <c:axId val="717397160"/>
      </c:barChart>
      <c:catAx>
        <c:axId val="717395984"/>
        <c:scaling>
          <c:orientation val="minMax"/>
        </c:scaling>
        <c:delete val="0"/>
        <c:axPos val="l"/>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397160"/>
        <c:crosses val="autoZero"/>
        <c:auto val="1"/>
        <c:lblAlgn val="ctr"/>
        <c:lblOffset val="100"/>
        <c:noMultiLvlLbl val="0"/>
      </c:catAx>
      <c:valAx>
        <c:axId val="717397160"/>
        <c:scaling>
          <c:orientation val="minMax"/>
        </c:scaling>
        <c:delete val="1"/>
        <c:axPos val="b"/>
        <c:numFmt formatCode="General" sourceLinked="1"/>
        <c:majorTickMark val="none"/>
        <c:minorTickMark val="none"/>
        <c:tickLblPos val="nextTo"/>
        <c:crossAx val="717395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143254672934"/>
          <c:y val="1.6187359182875557E-2"/>
          <c:w val="0.85586902610284921"/>
          <c:h val="0.74942554363253555"/>
        </c:manualLayout>
      </c:layout>
      <c:barChart>
        <c:barDir val="col"/>
        <c:grouping val="clustered"/>
        <c:varyColors val="1"/>
        <c:ser>
          <c:idx val="0"/>
          <c:order val="0"/>
          <c:tx>
            <c:strRef>
              <c:f>Sheet1!$B$1</c:f>
              <c:strCache>
                <c:ptCount val="1"/>
                <c:pt idx="0">
                  <c:v>Choice count</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c:ext xmlns:c16="http://schemas.microsoft.com/office/drawing/2014/chart" uri="{C3380CC4-5D6E-409C-BE32-E72D297353CC}">
                <c16:uniqueId val="{00000001-A512-4C2C-801A-4055B11B92A6}"/>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c:ext xmlns:c16="http://schemas.microsoft.com/office/drawing/2014/chart" uri="{C3380CC4-5D6E-409C-BE32-E72D297353CC}">
                <c16:uniqueId val="{00000003-A512-4C2C-801A-4055B11B92A6}"/>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xmlns:c16r2="http://schemas.microsoft.com/office/drawing/2015/06/chart">
              <c:ext xmlns:c16="http://schemas.microsoft.com/office/drawing/2014/chart" uri="{C3380CC4-5D6E-409C-BE32-E72D297353CC}">
                <c16:uniqueId val="{00000005-A512-4C2C-801A-4055B11B92A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I spend most of my time interacting with colleagues and/or clients / Je passe la majorité de mon temps à interagir avec des collègues ou des clients</c:v>
                </c:pt>
                <c:pt idx="1">
                  <c:v>On average, my time is equally divided between interaction with others and individual tasks / En moyenne, mon temps est divisé équitablement entre les interaction avec les autres et les tâches individuelles</c:v>
                </c:pt>
                <c:pt idx="2">
                  <c:v>The majority of my time is spent performing individual tasks / La majorité de mon temps est consacré à l'exécution de tâches individuelles</c:v>
                </c:pt>
              </c:strCache>
            </c:strRef>
          </c:cat>
          <c:val>
            <c:numRef>
              <c:f>Sheet1!$B$2:$B$4</c:f>
              <c:numCache>
                <c:formatCode>General</c:formatCode>
                <c:ptCount val="3"/>
                <c:pt idx="0">
                  <c:v>25</c:v>
                </c:pt>
                <c:pt idx="1">
                  <c:v>35</c:v>
                </c:pt>
                <c:pt idx="2">
                  <c:v>45</c:v>
                </c:pt>
              </c:numCache>
            </c:numRef>
          </c:val>
          <c:extLst xmlns:c16r2="http://schemas.microsoft.com/office/drawing/2015/06/chart">
            <c:ext xmlns:c16="http://schemas.microsoft.com/office/drawing/2014/chart" uri="{C3380CC4-5D6E-409C-BE32-E72D297353CC}">
              <c16:uniqueId val="{00000006-A512-4C2C-801A-4055B11B92A6}"/>
            </c:ext>
          </c:extLst>
        </c:ser>
        <c:dLbls>
          <c:dLblPos val="outEnd"/>
          <c:showLegendKey val="0"/>
          <c:showVal val="1"/>
          <c:showCatName val="0"/>
          <c:showSerName val="0"/>
          <c:showPercent val="0"/>
          <c:showBubbleSize val="0"/>
        </c:dLbls>
        <c:gapWidth val="10"/>
        <c:axId val="721829984"/>
        <c:axId val="721831160"/>
      </c:barChart>
      <c:catAx>
        <c:axId val="721829984"/>
        <c:scaling>
          <c:orientation val="minMax"/>
        </c:scaling>
        <c:delete val="1"/>
        <c:axPos val="b"/>
        <c:numFmt formatCode="General" sourceLinked="1"/>
        <c:majorTickMark val="out"/>
        <c:minorTickMark val="none"/>
        <c:tickLblPos val="nextTo"/>
        <c:crossAx val="721831160"/>
        <c:crossesAt val="0"/>
        <c:auto val="1"/>
        <c:lblAlgn val="ctr"/>
        <c:lblOffset val="100"/>
        <c:noMultiLvlLbl val="0"/>
      </c:catAx>
      <c:valAx>
        <c:axId val="721831160"/>
        <c:scaling>
          <c:orientation val="minMax"/>
        </c:scaling>
        <c:delete val="1"/>
        <c:axPos val="l"/>
        <c:majorGridlines>
          <c:spPr>
            <a:ln>
              <a:solidFill>
                <a:schemeClr val="tx1">
                  <a:lumMod val="15000"/>
                  <a:lumOff val="85000"/>
                </a:schemeClr>
              </a:solidFill>
            </a:ln>
            <a:effectLst/>
          </c:spPr>
        </c:majorGridlines>
        <c:numFmt formatCode="General" sourceLinked="1"/>
        <c:majorTickMark val="out"/>
        <c:minorTickMark val="none"/>
        <c:tickLblPos val="nextTo"/>
        <c:crossAx val="721829984"/>
        <c:crosses val="autoZero"/>
        <c:crossBetween val="between"/>
      </c:valAx>
      <c:spPr>
        <a:noFill/>
        <a:ln>
          <a:noFill/>
        </a:ln>
        <a:effectLst/>
      </c:spPr>
    </c:plotArea>
    <c:legend>
      <c:legendPos val="b"/>
      <c:layout>
        <c:manualLayout>
          <c:xMode val="edge"/>
          <c:yMode val="edge"/>
          <c:x val="0.10800949739160891"/>
          <c:y val="0.79269576872559888"/>
          <c:w val="0.84150464045382734"/>
          <c:h val="0.2073042312744010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143254672934"/>
          <c:y val="1.6187359182875557E-2"/>
          <c:w val="0.85586902610284921"/>
          <c:h val="0.81042135644316327"/>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c:ext xmlns:c16="http://schemas.microsoft.com/office/drawing/2014/chart" uri="{C3380CC4-5D6E-409C-BE32-E72D297353CC}">
                <c16:uniqueId val="{00000001-1C81-42B3-8224-F6A6B4B6DEF2}"/>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c:ext xmlns:c16="http://schemas.microsoft.com/office/drawing/2014/chart" uri="{C3380CC4-5D6E-409C-BE32-E72D297353CC}">
                <c16:uniqueId val="{00000003-1C81-42B3-8224-F6A6B4B6DEF2}"/>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xmlns:c16r2="http://schemas.microsoft.com/office/drawing/2015/06/chart">
              <c:ext xmlns:c16="http://schemas.microsoft.com/office/drawing/2014/chart" uri="{C3380CC4-5D6E-409C-BE32-E72D297353CC}">
                <c16:uniqueId val="{00000005-1C81-42B3-8224-F6A6B4B6DEF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Once in a while but not regularly/ De temps en temps, mais pas régulièrement</c:v>
                </c:pt>
                <c:pt idx="1">
                  <c:v>1-2 days per week/ 1-2 jours par semaine</c:v>
                </c:pt>
                <c:pt idx="2">
                  <c:v>3 or more days per week/ 3 jours ou plus par semaine</c:v>
                </c:pt>
              </c:strCache>
            </c:strRef>
          </c:cat>
          <c:val>
            <c:numRef>
              <c:f>Sheet1!$B$2:$B$4</c:f>
              <c:numCache>
                <c:formatCode>General</c:formatCode>
                <c:ptCount val="3"/>
                <c:pt idx="0">
                  <c:v>10</c:v>
                </c:pt>
                <c:pt idx="1">
                  <c:v>20</c:v>
                </c:pt>
                <c:pt idx="2">
                  <c:v>30</c:v>
                </c:pt>
              </c:numCache>
            </c:numRef>
          </c:val>
          <c:extLst xmlns:c16r2="http://schemas.microsoft.com/office/drawing/2015/06/chart">
            <c:ext xmlns:c16="http://schemas.microsoft.com/office/drawing/2014/chart" uri="{C3380CC4-5D6E-409C-BE32-E72D297353CC}">
              <c16:uniqueId val="{00000008-1C81-42B3-8224-F6A6B4B6DEF2}"/>
            </c:ext>
          </c:extLst>
        </c:ser>
        <c:dLbls>
          <c:dLblPos val="outEnd"/>
          <c:showLegendKey val="0"/>
          <c:showVal val="1"/>
          <c:showCatName val="0"/>
          <c:showSerName val="0"/>
          <c:showPercent val="0"/>
          <c:showBubbleSize val="0"/>
        </c:dLbls>
        <c:gapWidth val="10"/>
        <c:axId val="717408528"/>
        <c:axId val="717409312"/>
      </c:barChart>
      <c:catAx>
        <c:axId val="717408528"/>
        <c:scaling>
          <c:orientation val="minMax"/>
        </c:scaling>
        <c:delete val="1"/>
        <c:axPos val="b"/>
        <c:numFmt formatCode="General" sourceLinked="1"/>
        <c:majorTickMark val="out"/>
        <c:minorTickMark val="none"/>
        <c:tickLblPos val="nextTo"/>
        <c:crossAx val="717409312"/>
        <c:crossesAt val="0"/>
        <c:auto val="1"/>
        <c:lblAlgn val="ctr"/>
        <c:lblOffset val="100"/>
        <c:noMultiLvlLbl val="0"/>
      </c:catAx>
      <c:valAx>
        <c:axId val="717409312"/>
        <c:scaling>
          <c:orientation val="minMax"/>
        </c:scaling>
        <c:delete val="1"/>
        <c:axPos val="l"/>
        <c:majorGridlines>
          <c:spPr>
            <a:ln>
              <a:solidFill>
                <a:schemeClr val="tx1">
                  <a:lumMod val="15000"/>
                  <a:lumOff val="85000"/>
                </a:schemeClr>
              </a:solidFill>
            </a:ln>
            <a:effectLst/>
          </c:spPr>
        </c:majorGridlines>
        <c:numFmt formatCode="General" sourceLinked="1"/>
        <c:majorTickMark val="out"/>
        <c:minorTickMark val="none"/>
        <c:tickLblPos val="nextTo"/>
        <c:crossAx val="717408528"/>
        <c:crosses val="autoZero"/>
        <c:crossBetween val="between"/>
      </c:valAx>
      <c:spPr>
        <a:noFill/>
        <a:ln>
          <a:noFill/>
        </a:ln>
        <a:effectLst/>
      </c:spPr>
    </c:plotArea>
    <c:legend>
      <c:legendPos val="b"/>
      <c:layout>
        <c:manualLayout>
          <c:xMode val="edge"/>
          <c:yMode val="edge"/>
          <c:x val="0.10800949739160891"/>
          <c:y val="0.84795781187171115"/>
          <c:w val="0.84150464045382734"/>
          <c:h val="0.12351296262222179"/>
        </c:manualLayout>
      </c:layout>
      <c:overlay val="0"/>
      <c:spPr>
        <a:noFill/>
        <a:ln>
          <a:noFill/>
        </a:ln>
        <a:effectLst/>
      </c:spPr>
      <c:txPr>
        <a:bodyPr rot="0" spcFirstLastPara="1" vertOverflow="ellipsis" vert="horz" wrap="square" anchor="ctr" anchorCtr="1"/>
        <a:lstStyle/>
        <a:p>
          <a:pPr>
            <a:defRPr sz="1200" b="0" i="0" u="none" strike="noStrike" kern="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143254672934"/>
          <c:y val="1.6187359182875557E-2"/>
          <c:w val="0.85586902610284921"/>
          <c:h val="0.81042135644316327"/>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c:ext xmlns:c16="http://schemas.microsoft.com/office/drawing/2014/chart" uri="{C3380CC4-5D6E-409C-BE32-E72D297353CC}">
                <c16:uniqueId val="{00000001-EE60-4A25-94AE-A13D71A37EDE}"/>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c:ext xmlns:c16="http://schemas.microsoft.com/office/drawing/2014/chart" uri="{C3380CC4-5D6E-409C-BE32-E72D297353CC}">
                <c16:uniqueId val="{00000003-EE60-4A25-94AE-A13D71A37EDE}"/>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xmlns:c16r2="http://schemas.microsoft.com/office/drawing/2015/06/chart">
              <c:ext xmlns:c16="http://schemas.microsoft.com/office/drawing/2014/chart" uri="{C3380CC4-5D6E-409C-BE32-E72D297353CC}">
                <c16:uniqueId val="{00000005-EE60-4A25-94AE-A13D71A37ED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Sheet1!$A$2:$A$4</c:f>
              <c:strCache>
                <c:ptCount val="3"/>
                <c:pt idx="0">
                  <c:v>Once in a while but not regularly/ De temps en temps, mais pas régulièrement</c:v>
                </c:pt>
                <c:pt idx="1">
                  <c:v>1-2 days per week/ 1-2 jours par semaine</c:v>
                </c:pt>
                <c:pt idx="2">
                  <c:v>3 or more days per week/ 3 jours ou plus par semaine</c:v>
                </c:pt>
              </c:strCache>
            </c:strRef>
          </c:cat>
          <c:val>
            <c:numRef>
              <c:f>Sheet1!$B$2:$B$4</c:f>
              <c:numCache>
                <c:formatCode>General</c:formatCode>
                <c:ptCount val="3"/>
                <c:pt idx="0">
                  <c:v>30</c:v>
                </c:pt>
                <c:pt idx="1">
                  <c:v>20</c:v>
                </c:pt>
                <c:pt idx="2">
                  <c:v>10</c:v>
                </c:pt>
              </c:numCache>
            </c:numRef>
          </c:val>
          <c:extLst xmlns:c16r2="http://schemas.microsoft.com/office/drawing/2015/06/chart">
            <c:ext xmlns:c16="http://schemas.microsoft.com/office/drawing/2014/chart" uri="{C3380CC4-5D6E-409C-BE32-E72D297353CC}">
              <c16:uniqueId val="{00000008-EE60-4A25-94AE-A13D71A37EDE}"/>
            </c:ext>
          </c:extLst>
        </c:ser>
        <c:dLbls>
          <c:dLblPos val="outEnd"/>
          <c:showLegendKey val="0"/>
          <c:showVal val="1"/>
          <c:showCatName val="0"/>
          <c:showSerName val="0"/>
          <c:showPercent val="0"/>
          <c:showBubbleSize val="0"/>
        </c:dLbls>
        <c:gapWidth val="10"/>
        <c:axId val="717407352"/>
        <c:axId val="717410096"/>
      </c:barChart>
      <c:catAx>
        <c:axId val="717407352"/>
        <c:scaling>
          <c:orientation val="minMax"/>
        </c:scaling>
        <c:delete val="1"/>
        <c:axPos val="b"/>
        <c:numFmt formatCode="General" sourceLinked="1"/>
        <c:majorTickMark val="out"/>
        <c:minorTickMark val="none"/>
        <c:tickLblPos val="nextTo"/>
        <c:crossAx val="717410096"/>
        <c:crossesAt val="0"/>
        <c:auto val="1"/>
        <c:lblAlgn val="ctr"/>
        <c:lblOffset val="100"/>
        <c:noMultiLvlLbl val="0"/>
      </c:catAx>
      <c:valAx>
        <c:axId val="717410096"/>
        <c:scaling>
          <c:orientation val="minMax"/>
        </c:scaling>
        <c:delete val="1"/>
        <c:axPos val="l"/>
        <c:majorGridlines>
          <c:spPr>
            <a:ln>
              <a:solidFill>
                <a:schemeClr val="tx1">
                  <a:lumMod val="15000"/>
                  <a:lumOff val="85000"/>
                </a:schemeClr>
              </a:solidFill>
            </a:ln>
            <a:effectLst/>
          </c:spPr>
        </c:majorGridlines>
        <c:numFmt formatCode="General" sourceLinked="1"/>
        <c:majorTickMark val="out"/>
        <c:minorTickMark val="none"/>
        <c:tickLblPos val="nextTo"/>
        <c:crossAx val="717407352"/>
        <c:crosses val="autoZero"/>
        <c:crossBetween val="between"/>
      </c:valAx>
      <c:spPr>
        <a:noFill/>
        <a:ln>
          <a:noFill/>
        </a:ln>
        <a:effectLst/>
      </c:spPr>
    </c:plotArea>
    <c:legend>
      <c:legendPos val="b"/>
      <c:layout>
        <c:manualLayout>
          <c:xMode val="edge"/>
          <c:yMode val="edge"/>
          <c:x val="0.10800949739160891"/>
          <c:y val="0.84277067996151722"/>
          <c:w val="0.84150464045382734"/>
          <c:h val="0.12870009453241579"/>
        </c:manualLayout>
      </c:layout>
      <c:overlay val="0"/>
      <c:spPr>
        <a:noFill/>
        <a:ln>
          <a:noFill/>
        </a:ln>
        <a:effectLst/>
      </c:spPr>
      <c:txPr>
        <a:bodyPr rot="0" spcFirstLastPara="1" vertOverflow="ellipsis" vert="horz" wrap="square" anchor="ctr" anchorCtr="1"/>
        <a:lstStyle/>
        <a:p>
          <a:pPr>
            <a:defRPr sz="1200" b="0" i="0" u="none" strike="noStrike" kern="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682973753086"/>
          <c:y val="1.8329507093610857E-2"/>
          <c:w val="0.86429077177248037"/>
          <c:h val="0.73233694234647662"/>
        </c:manualLayout>
      </c:layout>
      <c:lineChart>
        <c:grouping val="standard"/>
        <c:varyColors val="0"/>
        <c:ser>
          <c:idx val="0"/>
          <c:order val="0"/>
          <c:tx>
            <c:strRef>
              <c:f>Sheet1!$B$1</c:f>
              <c:strCache>
                <c:ptCount val="1"/>
                <c:pt idx="0">
                  <c:v>How often do you work remotely, from any location other than your primary workplace?
À quelle fréquence travaillez-vous à distance de votre lieu de travail principal?
</c:v>
                </c:pt>
              </c:strCache>
            </c:strRef>
          </c:tx>
          <c:spPr>
            <a:ln w="28575" cap="rnd">
              <a:solidFill>
                <a:schemeClr val="accent2"/>
              </a:solidFill>
              <a:round/>
            </a:ln>
            <a:effectLst/>
          </c:spPr>
          <c:marker>
            <c:symbol val="none"/>
          </c:marker>
          <c:cat>
            <c:strRef>
              <c:f>Sheet1!$A$2:$A$4</c:f>
              <c:strCache>
                <c:ptCount val="3"/>
                <c:pt idx="0">
                  <c:v>Once in a while but not regularly/ De temps en temps, mais pas régulièrement</c:v>
                </c:pt>
                <c:pt idx="1">
                  <c:v>1-2 days per week/ 1-2 jours par semaine</c:v>
                </c:pt>
                <c:pt idx="2">
                  <c:v>3 or more days per week/ 3 jours ou plus par semaine</c:v>
                </c:pt>
              </c:strCache>
            </c:strRef>
          </c:cat>
          <c:val>
            <c:numRef>
              <c:f>Sheet1!$B$2:$B$4</c:f>
              <c:numCache>
                <c:formatCode>0</c:formatCode>
                <c:ptCount val="3"/>
                <c:pt idx="0">
                  <c:v>30</c:v>
                </c:pt>
                <c:pt idx="1">
                  <c:v>20</c:v>
                </c:pt>
                <c:pt idx="2">
                  <c:v>10</c:v>
                </c:pt>
              </c:numCache>
            </c:numRef>
          </c:val>
          <c:smooth val="0"/>
          <c:extLst xmlns:c16r2="http://schemas.microsoft.com/office/drawing/2015/06/chart">
            <c:ext xmlns:c16="http://schemas.microsoft.com/office/drawing/2014/chart" uri="{C3380CC4-5D6E-409C-BE32-E72D297353CC}">
              <c16:uniqueId val="{00000000-A0D5-487B-AC12-2A22B1BCA146}"/>
            </c:ext>
          </c:extLst>
        </c:ser>
        <c:ser>
          <c:idx val="1"/>
          <c:order val="1"/>
          <c:tx>
            <c:strRef>
              <c:f>Sheet1!$C$1</c:f>
              <c:strCache>
                <c:ptCount val="1"/>
                <c:pt idx="0">
                  <c:v>Given the proper tools and authorization, how often would you like to work remotely?
Avec les outils et les autorisations nécessaires, à quelle fréquence souhaiteriez-vous travailler à distance?
</c:v>
                </c:pt>
              </c:strCache>
            </c:strRef>
          </c:tx>
          <c:spPr>
            <a:ln w="28575" cap="rnd">
              <a:solidFill>
                <a:schemeClr val="accent4"/>
              </a:solidFill>
              <a:round/>
            </a:ln>
            <a:effectLst/>
          </c:spPr>
          <c:marker>
            <c:symbol val="none"/>
          </c:marker>
          <c:cat>
            <c:strRef>
              <c:f>Sheet1!$A$2:$A$4</c:f>
              <c:strCache>
                <c:ptCount val="3"/>
                <c:pt idx="0">
                  <c:v>Once in a while but not regularly/ De temps en temps, mais pas régulièrement</c:v>
                </c:pt>
                <c:pt idx="1">
                  <c:v>1-2 days per week/ 1-2 jours par semaine</c:v>
                </c:pt>
                <c:pt idx="2">
                  <c:v>3 or more days per week/ 3 jours ou plus par semaine</c:v>
                </c:pt>
              </c:strCache>
            </c:strRef>
          </c:cat>
          <c:val>
            <c:numRef>
              <c:f>Sheet1!$C$2:$C$4</c:f>
              <c:numCache>
                <c:formatCode>0</c:formatCode>
                <c:ptCount val="3"/>
                <c:pt idx="0">
                  <c:v>10</c:v>
                </c:pt>
                <c:pt idx="1">
                  <c:v>20</c:v>
                </c:pt>
                <c:pt idx="2">
                  <c:v>30</c:v>
                </c:pt>
              </c:numCache>
            </c:numRef>
          </c:val>
          <c:smooth val="0"/>
          <c:extLst xmlns:c16r2="http://schemas.microsoft.com/office/drawing/2015/06/chart">
            <c:ext xmlns:c16="http://schemas.microsoft.com/office/drawing/2014/chart" uri="{C3380CC4-5D6E-409C-BE32-E72D297353CC}">
              <c16:uniqueId val="{00000001-A0D5-487B-AC12-2A22B1BCA146}"/>
            </c:ext>
          </c:extLst>
        </c:ser>
        <c:dLbls>
          <c:showLegendKey val="0"/>
          <c:showVal val="0"/>
          <c:showCatName val="0"/>
          <c:showSerName val="0"/>
          <c:showPercent val="0"/>
          <c:showBubbleSize val="0"/>
        </c:dLbls>
        <c:smooth val="0"/>
        <c:axId val="717407744"/>
        <c:axId val="717408136"/>
      </c:lineChart>
      <c:catAx>
        <c:axId val="71740774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7408136"/>
        <c:crosses val="autoZero"/>
        <c:auto val="1"/>
        <c:lblAlgn val="ctr"/>
        <c:lblOffset val="100"/>
        <c:noMultiLvlLbl val="0"/>
      </c:catAx>
      <c:valAx>
        <c:axId val="717408136"/>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407744"/>
        <c:crosses val="autoZero"/>
        <c:crossBetween val="between"/>
      </c:valAx>
      <c:spPr>
        <a:noFill/>
        <a:ln>
          <a:noFill/>
        </a:ln>
        <a:effectLst/>
      </c:spPr>
    </c:plotArea>
    <c:legend>
      <c:legendPos val="b"/>
      <c:layout>
        <c:manualLayout>
          <c:xMode val="edge"/>
          <c:yMode val="edge"/>
          <c:x val="7.0280192776555839E-2"/>
          <c:y val="0.84085692594260097"/>
          <c:w val="0.90799804779580839"/>
          <c:h val="0.134750133823202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143254672934"/>
          <c:y val="1.6187359182875557E-2"/>
          <c:w val="0.85586902610284921"/>
          <c:h val="0.63125917703853163"/>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c:ext xmlns:c16="http://schemas.microsoft.com/office/drawing/2014/chart" uri="{C3380CC4-5D6E-409C-BE32-E72D297353CC}">
                <c16:uniqueId val="{00000001-B70C-4B2E-A56D-21207FAE8C9B}"/>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c:ext xmlns:c16="http://schemas.microsoft.com/office/drawing/2014/chart" uri="{C3380CC4-5D6E-409C-BE32-E72D297353CC}">
                <c16:uniqueId val="{00000003-B70C-4B2E-A56D-21207FAE8C9B}"/>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xmlns:c16r2="http://schemas.microsoft.com/office/drawing/2015/06/chart">
              <c:ext xmlns:c16="http://schemas.microsoft.com/office/drawing/2014/chart" uri="{C3380CC4-5D6E-409C-BE32-E72D297353CC}">
                <c16:uniqueId val="{00000005-B70C-4B2E-A56D-21207FAE8C9B}"/>
              </c:ext>
            </c:extLst>
          </c:dPt>
          <c:dPt>
            <c:idx val="3"/>
            <c:invertIfNegative val="0"/>
            <c:bubble3D val="0"/>
            <c:spPr>
              <a:pattFill prst="narHorz">
                <a:fgClr>
                  <a:schemeClr val="accent4"/>
                </a:fgClr>
                <a:bgClr>
                  <a:schemeClr val="accent4">
                    <a:lumMod val="20000"/>
                    <a:lumOff val="80000"/>
                  </a:schemeClr>
                </a:bgClr>
              </a:pattFill>
              <a:ln>
                <a:noFill/>
              </a:ln>
              <a:effectLst>
                <a:innerShdw blurRad="114300">
                  <a:schemeClr val="accent4"/>
                </a:innerShdw>
              </a:effectLst>
            </c:spPr>
            <c:extLst xmlns:c16r2="http://schemas.microsoft.com/office/drawing/2015/06/chart">
              <c:ext xmlns:c16="http://schemas.microsoft.com/office/drawing/2014/chart" uri="{C3380CC4-5D6E-409C-BE32-E72D297353CC}">
                <c16:uniqueId val="{00000007-B70C-4B2E-A56D-21207FAE8C9B}"/>
              </c:ext>
            </c:extLst>
          </c:dPt>
          <c:dPt>
            <c:idx val="4"/>
            <c:invertIfNegative val="0"/>
            <c:bubble3D val="0"/>
            <c:spPr>
              <a:pattFill prst="narHorz">
                <a:fgClr>
                  <a:schemeClr val="accent5"/>
                </a:fgClr>
                <a:bgClr>
                  <a:schemeClr val="accent5">
                    <a:lumMod val="20000"/>
                    <a:lumOff val="80000"/>
                  </a:schemeClr>
                </a:bgClr>
              </a:pattFill>
              <a:ln>
                <a:noFill/>
              </a:ln>
              <a:effectLst>
                <a:innerShdw blurRad="114300">
                  <a:schemeClr val="accent5"/>
                </a:innerShdw>
              </a:effectLst>
            </c:spPr>
            <c:extLst xmlns:c16r2="http://schemas.microsoft.com/office/drawing/2015/06/chart">
              <c:ext xmlns:c16="http://schemas.microsoft.com/office/drawing/2014/chart" uri="{C3380CC4-5D6E-409C-BE32-E72D297353CC}">
                <c16:uniqueId val="{00000009-B70C-4B2E-A56D-21207FAE8C9B}"/>
              </c:ext>
            </c:extLst>
          </c:dPt>
          <c:dPt>
            <c:idx val="5"/>
            <c:invertIfNegative val="0"/>
            <c:bubble3D val="0"/>
            <c:spPr>
              <a:pattFill prst="narHorz">
                <a:fgClr>
                  <a:schemeClr val="accent6"/>
                </a:fgClr>
                <a:bgClr>
                  <a:schemeClr val="accent6">
                    <a:lumMod val="20000"/>
                    <a:lumOff val="80000"/>
                  </a:schemeClr>
                </a:bgClr>
              </a:pattFill>
              <a:ln>
                <a:noFill/>
              </a:ln>
              <a:effectLst>
                <a:innerShdw blurRad="114300">
                  <a:schemeClr val="accent6"/>
                </a:innerShdw>
              </a:effectLst>
            </c:spPr>
            <c:extLst xmlns:c16r2="http://schemas.microsoft.com/office/drawing/2015/06/chart">
              <c:ext xmlns:c16="http://schemas.microsoft.com/office/drawing/2014/chart" uri="{C3380CC4-5D6E-409C-BE32-E72D297353CC}">
                <c16:uniqueId val="{0000000B-B70C-4B2E-A56D-21207FAE8C9B}"/>
              </c:ext>
            </c:extLst>
          </c:dPt>
          <c:dPt>
            <c:idx val="6"/>
            <c:invertIfNegative val="0"/>
            <c:bubble3D val="0"/>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extLst xmlns:c16r2="http://schemas.microsoft.com/office/drawing/2015/06/chart">
              <c:ext xmlns:c16="http://schemas.microsoft.com/office/drawing/2014/chart" uri="{C3380CC4-5D6E-409C-BE32-E72D297353CC}">
                <c16:uniqueId val="{0000000D-B70C-4B2E-A56D-21207FAE8C9B}"/>
              </c:ext>
            </c:extLst>
          </c:dPt>
          <c:dPt>
            <c:idx val="7"/>
            <c:invertIfNegative val="0"/>
            <c:bubble3D val="0"/>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extLst xmlns:c16r2="http://schemas.microsoft.com/office/drawing/2015/06/chart">
              <c:ext xmlns:c16="http://schemas.microsoft.com/office/drawing/2014/chart" uri="{C3380CC4-5D6E-409C-BE32-E72D297353CC}">
                <c16:uniqueId val="{0000000F-B70C-4B2E-A56D-21207FAE8C9B}"/>
              </c:ext>
            </c:extLst>
          </c:dPt>
          <c:dPt>
            <c:idx val="8"/>
            <c:invertIfNegative val="0"/>
            <c:bubble3D val="0"/>
            <c:spPr>
              <a:pattFill prst="narHorz">
                <a:fgClr>
                  <a:schemeClr val="accent3">
                    <a:lumMod val="60000"/>
                  </a:schemeClr>
                </a:fgClr>
                <a:bgClr>
                  <a:schemeClr val="accent3">
                    <a:lumMod val="60000"/>
                    <a:lumMod val="20000"/>
                    <a:lumOff val="80000"/>
                  </a:schemeClr>
                </a:bgClr>
              </a:pattFill>
              <a:ln>
                <a:noFill/>
              </a:ln>
              <a:effectLst>
                <a:innerShdw blurRad="114300">
                  <a:schemeClr val="accent3">
                    <a:lumMod val="60000"/>
                  </a:schemeClr>
                </a:innerShdw>
              </a:effectLst>
            </c:spPr>
            <c:extLst xmlns:c16r2="http://schemas.microsoft.com/office/drawing/2015/06/chart">
              <c:ext xmlns:c16="http://schemas.microsoft.com/office/drawing/2014/chart" uri="{C3380CC4-5D6E-409C-BE32-E72D297353CC}">
                <c16:uniqueId val="{00000011-B70C-4B2E-A56D-21207FAE8C9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Sheet1!$B$2:$B$10</c:f>
              <c:numCache>
                <c:formatCode>0</c:formatCode>
                <c:ptCount val="9"/>
                <c:pt idx="0">
                  <c:v>10</c:v>
                </c:pt>
                <c:pt idx="1">
                  <c:v>20</c:v>
                </c:pt>
                <c:pt idx="2">
                  <c:v>30</c:v>
                </c:pt>
                <c:pt idx="3">
                  <c:v>40</c:v>
                </c:pt>
                <c:pt idx="4">
                  <c:v>50</c:v>
                </c:pt>
                <c:pt idx="5">
                  <c:v>60</c:v>
                </c:pt>
                <c:pt idx="6">
                  <c:v>70</c:v>
                </c:pt>
                <c:pt idx="7">
                  <c:v>80</c:v>
                </c:pt>
                <c:pt idx="8">
                  <c:v>90</c:v>
                </c:pt>
              </c:numCache>
            </c:numRef>
          </c:val>
          <c:extLst xmlns:c16r2="http://schemas.microsoft.com/office/drawing/2015/06/chart">
            <c:ext xmlns:c16="http://schemas.microsoft.com/office/drawing/2014/chart" uri="{C3380CC4-5D6E-409C-BE32-E72D297353CC}">
              <c16:uniqueId val="{00000012-B70C-4B2E-A56D-21207FAE8C9B}"/>
            </c:ext>
          </c:extLst>
        </c:ser>
        <c:dLbls>
          <c:dLblPos val="outEnd"/>
          <c:showLegendKey val="0"/>
          <c:showVal val="1"/>
          <c:showCatName val="0"/>
          <c:showSerName val="0"/>
          <c:showPercent val="0"/>
          <c:showBubbleSize val="0"/>
        </c:dLbls>
        <c:gapWidth val="10"/>
        <c:axId val="723839424"/>
        <c:axId val="723835504"/>
      </c:barChart>
      <c:catAx>
        <c:axId val="723839424"/>
        <c:scaling>
          <c:orientation val="minMax"/>
        </c:scaling>
        <c:delete val="1"/>
        <c:axPos val="b"/>
        <c:numFmt formatCode="General" sourceLinked="1"/>
        <c:majorTickMark val="out"/>
        <c:minorTickMark val="none"/>
        <c:tickLblPos val="nextTo"/>
        <c:crossAx val="723835504"/>
        <c:crossesAt val="0"/>
        <c:auto val="1"/>
        <c:lblAlgn val="ctr"/>
        <c:lblOffset val="100"/>
        <c:noMultiLvlLbl val="0"/>
      </c:catAx>
      <c:valAx>
        <c:axId val="723835504"/>
        <c:scaling>
          <c:orientation val="minMax"/>
        </c:scaling>
        <c:delete val="1"/>
        <c:axPos val="l"/>
        <c:majorGridlines>
          <c:spPr>
            <a:ln>
              <a:solidFill>
                <a:schemeClr val="tx1">
                  <a:lumMod val="15000"/>
                  <a:lumOff val="85000"/>
                </a:schemeClr>
              </a:solidFill>
            </a:ln>
            <a:effectLst/>
          </c:spPr>
        </c:majorGridlines>
        <c:numFmt formatCode="0" sourceLinked="1"/>
        <c:majorTickMark val="out"/>
        <c:minorTickMark val="none"/>
        <c:tickLblPos val="nextTo"/>
        <c:crossAx val="723839424"/>
        <c:crosses val="autoZero"/>
        <c:crossBetween val="between"/>
      </c:valAx>
      <c:spPr>
        <a:noFill/>
        <a:ln>
          <a:noFill/>
        </a:ln>
        <a:effectLst/>
      </c:spPr>
    </c:plotArea>
    <c:legend>
      <c:legendPos val="b"/>
      <c:layout>
        <c:manualLayout>
          <c:xMode val="edge"/>
          <c:yMode val="edge"/>
          <c:x val="0.10800949739160891"/>
          <c:y val="0.67225611118650019"/>
          <c:w val="0.84150464045382734"/>
          <c:h val="0.314844233102263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682973753086"/>
          <c:y val="1.8329507093610857E-2"/>
          <c:w val="0.86429077177248037"/>
          <c:h val="0.65334714501138402"/>
        </c:manualLayout>
      </c:layout>
      <c:lineChart>
        <c:grouping val="standard"/>
        <c:varyColors val="0"/>
        <c:ser>
          <c:idx val="0"/>
          <c:order val="0"/>
          <c:tx>
            <c:strRef>
              <c:f>Sheet1!$B$1</c:f>
              <c:strCache>
                <c:ptCount val="1"/>
                <c:pt idx="0">
                  <c:v>I spend most of my time interacting with colleagues and/or clients / Je passe la majorité de mon temps à interagir avec des collègues ou des clients</c:v>
                </c:pt>
              </c:strCache>
            </c:strRef>
          </c:tx>
          <c:spPr>
            <a:ln w="28575" cap="rnd">
              <a:solidFill>
                <a:schemeClr val="accent2"/>
              </a:solidFill>
              <a:round/>
            </a:ln>
            <a:effectLst/>
          </c:spPr>
          <c:marker>
            <c:symbol val="none"/>
          </c:marker>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Sheet1!$B$2:$B$10</c:f>
              <c:numCache>
                <c:formatCode>0</c:formatCode>
                <c:ptCount val="9"/>
                <c:pt idx="0">
                  <c:v>1</c:v>
                </c:pt>
                <c:pt idx="1">
                  <c:v>2</c:v>
                </c:pt>
                <c:pt idx="2">
                  <c:v>3</c:v>
                </c:pt>
                <c:pt idx="3">
                  <c:v>4</c:v>
                </c:pt>
                <c:pt idx="4">
                  <c:v>5</c:v>
                </c:pt>
                <c:pt idx="5">
                  <c:v>6</c:v>
                </c:pt>
                <c:pt idx="6">
                  <c:v>7</c:v>
                </c:pt>
                <c:pt idx="7">
                  <c:v>8</c:v>
                </c:pt>
                <c:pt idx="8">
                  <c:v>9</c:v>
                </c:pt>
              </c:numCache>
            </c:numRef>
          </c:val>
          <c:smooth val="0"/>
          <c:extLst xmlns:c16r2="http://schemas.microsoft.com/office/drawing/2015/06/chart">
            <c:ext xmlns:c16="http://schemas.microsoft.com/office/drawing/2014/chart" uri="{C3380CC4-5D6E-409C-BE32-E72D297353CC}">
              <c16:uniqueId val="{00000000-A0D5-487B-AC12-2A22B1BCA146}"/>
            </c:ext>
          </c:extLst>
        </c:ser>
        <c:ser>
          <c:idx val="1"/>
          <c:order val="1"/>
          <c:tx>
            <c:strRef>
              <c:f>Sheet1!$C$1</c:f>
              <c:strCache>
                <c:ptCount val="1"/>
                <c:pt idx="0">
                  <c:v>On average, my time is equally divided between interaction with others and individual tasks / En moyenne, mon temps est divisé équitablement entre les interaction avec les autres et les tâches individuelles</c:v>
                </c:pt>
              </c:strCache>
            </c:strRef>
          </c:tx>
          <c:spPr>
            <a:ln w="28575" cap="rnd">
              <a:solidFill>
                <a:schemeClr val="accent4"/>
              </a:solidFill>
              <a:round/>
            </a:ln>
            <a:effectLst/>
          </c:spPr>
          <c:marker>
            <c:symbol val="none"/>
          </c:marker>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Sheet1!$C$2:$C$10</c:f>
              <c:numCache>
                <c:formatCode>0</c:formatCode>
                <c:ptCount val="9"/>
                <c:pt idx="0">
                  <c:v>5</c:v>
                </c:pt>
                <c:pt idx="1">
                  <c:v>5</c:v>
                </c:pt>
                <c:pt idx="2">
                  <c:v>5</c:v>
                </c:pt>
                <c:pt idx="3">
                  <c:v>5</c:v>
                </c:pt>
                <c:pt idx="4">
                  <c:v>5</c:v>
                </c:pt>
                <c:pt idx="5">
                  <c:v>5</c:v>
                </c:pt>
                <c:pt idx="6">
                  <c:v>5</c:v>
                </c:pt>
                <c:pt idx="7">
                  <c:v>5</c:v>
                </c:pt>
                <c:pt idx="8">
                  <c:v>5</c:v>
                </c:pt>
              </c:numCache>
            </c:numRef>
          </c:val>
          <c:smooth val="0"/>
          <c:extLst xmlns:c16r2="http://schemas.microsoft.com/office/drawing/2015/06/chart">
            <c:ext xmlns:c16="http://schemas.microsoft.com/office/drawing/2014/chart" uri="{C3380CC4-5D6E-409C-BE32-E72D297353CC}">
              <c16:uniqueId val="{00000001-A0D5-487B-AC12-2A22B1BCA146}"/>
            </c:ext>
          </c:extLst>
        </c:ser>
        <c:ser>
          <c:idx val="2"/>
          <c:order val="2"/>
          <c:tx>
            <c:strRef>
              <c:f>Sheet1!$D$1</c:f>
              <c:strCache>
                <c:ptCount val="1"/>
                <c:pt idx="0">
                  <c:v>The majority of my time is spent performing individual tasks / La majorité de mon temps est consacré à l'exécution de tâches individuelles</c:v>
                </c:pt>
              </c:strCache>
            </c:strRef>
          </c:tx>
          <c:spPr>
            <a:ln w="28575" cap="rnd">
              <a:solidFill>
                <a:schemeClr val="accent6"/>
              </a:solidFill>
              <a:round/>
            </a:ln>
            <a:effectLst/>
          </c:spPr>
          <c:marker>
            <c:symbol val="none"/>
          </c:marker>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Sheet1!$D$2:$D$10</c:f>
              <c:numCache>
                <c:formatCode>0</c:formatCode>
                <c:ptCount val="9"/>
                <c:pt idx="0">
                  <c:v>9</c:v>
                </c:pt>
                <c:pt idx="1">
                  <c:v>8</c:v>
                </c:pt>
                <c:pt idx="2">
                  <c:v>7</c:v>
                </c:pt>
                <c:pt idx="3">
                  <c:v>6</c:v>
                </c:pt>
                <c:pt idx="4">
                  <c:v>5</c:v>
                </c:pt>
                <c:pt idx="5">
                  <c:v>4</c:v>
                </c:pt>
                <c:pt idx="6">
                  <c:v>3</c:v>
                </c:pt>
                <c:pt idx="7">
                  <c:v>2</c:v>
                </c:pt>
                <c:pt idx="8">
                  <c:v>1</c:v>
                </c:pt>
              </c:numCache>
            </c:numRef>
          </c:val>
          <c:smooth val="0"/>
          <c:extLst xmlns:c16r2="http://schemas.microsoft.com/office/drawing/2015/06/chart">
            <c:ext xmlns:c16="http://schemas.microsoft.com/office/drawing/2014/chart" uri="{C3380CC4-5D6E-409C-BE32-E72D297353CC}">
              <c16:uniqueId val="{00000002-A0D5-487B-AC12-2A22B1BCA146}"/>
            </c:ext>
          </c:extLst>
        </c:ser>
        <c:dLbls>
          <c:showLegendKey val="0"/>
          <c:showVal val="0"/>
          <c:showCatName val="0"/>
          <c:showSerName val="0"/>
          <c:showPercent val="0"/>
          <c:showBubbleSize val="0"/>
        </c:dLbls>
        <c:smooth val="0"/>
        <c:axId val="723838640"/>
        <c:axId val="723840600"/>
      </c:lineChart>
      <c:catAx>
        <c:axId val="72383864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23840600"/>
        <c:crosses val="autoZero"/>
        <c:auto val="1"/>
        <c:lblAlgn val="ctr"/>
        <c:lblOffset val="100"/>
        <c:noMultiLvlLbl val="0"/>
      </c:catAx>
      <c:valAx>
        <c:axId val="723840600"/>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3838640"/>
        <c:crosses val="autoZero"/>
        <c:crossBetween val="between"/>
      </c:valAx>
      <c:spPr>
        <a:noFill/>
        <a:ln>
          <a:noFill/>
        </a:ln>
        <a:effectLst/>
      </c:spPr>
    </c:plotArea>
    <c:legend>
      <c:legendPos val="b"/>
      <c:layout>
        <c:manualLayout>
          <c:xMode val="edge"/>
          <c:yMode val="edge"/>
          <c:x val="7.4862436473986313E-2"/>
          <c:y val="0.80263605626433032"/>
          <c:w val="0.90847419222620551"/>
          <c:h val="0.1915621962895460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At the office / Au bureau</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Sheet1!$B$2:$B$10</c:f>
              <c:numCache>
                <c:formatCode>General</c:formatCode>
                <c:ptCount val="9"/>
                <c:pt idx="0">
                  <c:v>1</c:v>
                </c:pt>
                <c:pt idx="1">
                  <c:v>2</c:v>
                </c:pt>
                <c:pt idx="2">
                  <c:v>3</c:v>
                </c:pt>
                <c:pt idx="3">
                  <c:v>4</c:v>
                </c:pt>
                <c:pt idx="4">
                  <c:v>5</c:v>
                </c:pt>
                <c:pt idx="5">
                  <c:v>6</c:v>
                </c:pt>
                <c:pt idx="6">
                  <c:v>7</c:v>
                </c:pt>
                <c:pt idx="7">
                  <c:v>8</c:v>
                </c:pt>
                <c:pt idx="8">
                  <c:v>9</c:v>
                </c:pt>
              </c:numCache>
            </c:numRef>
          </c:val>
          <c:extLst xmlns:c16r2="http://schemas.microsoft.com/office/drawing/2015/06/chart">
            <c:ext xmlns:c16="http://schemas.microsoft.com/office/drawing/2014/chart" uri="{C3380CC4-5D6E-409C-BE32-E72D297353CC}">
              <c16:uniqueId val="{00000000-744C-467C-89B3-CE6CCBD6FC1F}"/>
            </c:ext>
          </c:extLst>
        </c:ser>
        <c:ser>
          <c:idx val="1"/>
          <c:order val="1"/>
          <c:tx>
            <c:strRef>
              <c:f>Sheet1!$C$1</c:f>
              <c:strCache>
                <c:ptCount val="1"/>
                <c:pt idx="0">
                  <c:v>Outside the office / À l'extérieur du bureau</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Sheet1!$C$2:$C$10</c:f>
              <c:numCache>
                <c:formatCode>General</c:formatCode>
                <c:ptCount val="9"/>
                <c:pt idx="0">
                  <c:v>9</c:v>
                </c:pt>
                <c:pt idx="1">
                  <c:v>8</c:v>
                </c:pt>
                <c:pt idx="2">
                  <c:v>7</c:v>
                </c:pt>
                <c:pt idx="3">
                  <c:v>6</c:v>
                </c:pt>
                <c:pt idx="4">
                  <c:v>5</c:v>
                </c:pt>
                <c:pt idx="5">
                  <c:v>4</c:v>
                </c:pt>
                <c:pt idx="6">
                  <c:v>3</c:v>
                </c:pt>
                <c:pt idx="7">
                  <c:v>2</c:v>
                </c:pt>
                <c:pt idx="8">
                  <c:v>1</c:v>
                </c:pt>
              </c:numCache>
            </c:numRef>
          </c:val>
          <c:extLst xmlns:c16r2="http://schemas.microsoft.com/office/drawing/2015/06/chart">
            <c:ext xmlns:c16="http://schemas.microsoft.com/office/drawing/2014/chart" uri="{C3380CC4-5D6E-409C-BE32-E72D297353CC}">
              <c16:uniqueId val="{00000001-744C-467C-89B3-CE6CCBD6FC1F}"/>
            </c:ext>
          </c:extLst>
        </c:ser>
        <c:dLbls>
          <c:showLegendKey val="0"/>
          <c:showVal val="0"/>
          <c:showCatName val="0"/>
          <c:showSerName val="0"/>
          <c:showPercent val="0"/>
          <c:showBubbleSize val="0"/>
        </c:dLbls>
        <c:gapWidth val="20"/>
        <c:overlap val="100"/>
        <c:axId val="723837072"/>
        <c:axId val="723834720"/>
      </c:barChart>
      <c:catAx>
        <c:axId val="723837072"/>
        <c:scaling>
          <c:orientation val="maxMin"/>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723834720"/>
        <c:crosses val="autoZero"/>
        <c:auto val="1"/>
        <c:lblAlgn val="ctr"/>
        <c:lblOffset val="100"/>
        <c:tickMarkSkip val="1"/>
        <c:noMultiLvlLbl val="0"/>
      </c:catAx>
      <c:valAx>
        <c:axId val="723834720"/>
        <c:scaling>
          <c:orientation val="minMax"/>
        </c:scaling>
        <c:delete val="1"/>
        <c:axPos val="b"/>
        <c:majorGridlines>
          <c:spPr>
            <a:ln>
              <a:solidFill>
                <a:schemeClr val="tx1">
                  <a:lumMod val="15000"/>
                  <a:lumOff val="85000"/>
                </a:schemeClr>
              </a:solidFill>
            </a:ln>
            <a:effectLst/>
          </c:spPr>
        </c:majorGridlines>
        <c:numFmt formatCode="0%" sourceLinked="1"/>
        <c:majorTickMark val="none"/>
        <c:minorTickMark val="none"/>
        <c:tickLblPos val="nextTo"/>
        <c:crossAx val="723837072"/>
        <c:crosses val="max"/>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Less than 7.5 hours per week / Moins de 7.5 heures par semaine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Sheet1!$B$2:$B$10</c:f>
              <c:numCache>
                <c:formatCode>General</c:formatCode>
                <c:ptCount val="9"/>
                <c:pt idx="0">
                  <c:v>1</c:v>
                </c:pt>
                <c:pt idx="1">
                  <c:v>2</c:v>
                </c:pt>
                <c:pt idx="2">
                  <c:v>3</c:v>
                </c:pt>
                <c:pt idx="3">
                  <c:v>4</c:v>
                </c:pt>
                <c:pt idx="4">
                  <c:v>5</c:v>
                </c:pt>
                <c:pt idx="5">
                  <c:v>6</c:v>
                </c:pt>
                <c:pt idx="6">
                  <c:v>7</c:v>
                </c:pt>
                <c:pt idx="7">
                  <c:v>8</c:v>
                </c:pt>
                <c:pt idx="8">
                  <c:v>9</c:v>
                </c:pt>
              </c:numCache>
            </c:numRef>
          </c:val>
          <c:extLst xmlns:c16r2="http://schemas.microsoft.com/office/drawing/2015/06/chart">
            <c:ext xmlns:c16="http://schemas.microsoft.com/office/drawing/2014/chart" uri="{C3380CC4-5D6E-409C-BE32-E72D297353CC}">
              <c16:uniqueId val="{00000000-744C-467C-89B3-CE6CCBD6FC1F}"/>
            </c:ext>
          </c:extLst>
        </c:ser>
        <c:ser>
          <c:idx val="1"/>
          <c:order val="1"/>
          <c:tx>
            <c:strRef>
              <c:f>Sheet1!$C$1</c:f>
              <c:strCache>
                <c:ptCount val="1"/>
                <c:pt idx="0">
                  <c:v>Equal to 2 days / Égal à 2 jours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Sheet1!$C$2:$C$10</c:f>
              <c:numCache>
                <c:formatCode>General</c:formatCode>
                <c:ptCount val="9"/>
                <c:pt idx="0">
                  <c:v>9</c:v>
                </c:pt>
                <c:pt idx="1">
                  <c:v>8</c:v>
                </c:pt>
                <c:pt idx="2">
                  <c:v>7</c:v>
                </c:pt>
                <c:pt idx="3">
                  <c:v>6</c:v>
                </c:pt>
                <c:pt idx="4">
                  <c:v>5</c:v>
                </c:pt>
                <c:pt idx="5">
                  <c:v>4</c:v>
                </c:pt>
                <c:pt idx="6">
                  <c:v>3</c:v>
                </c:pt>
                <c:pt idx="7">
                  <c:v>2</c:v>
                </c:pt>
                <c:pt idx="8">
                  <c:v>1</c:v>
                </c:pt>
              </c:numCache>
            </c:numRef>
          </c:val>
          <c:extLst xmlns:c16r2="http://schemas.microsoft.com/office/drawing/2015/06/chart">
            <c:ext xmlns:c16="http://schemas.microsoft.com/office/drawing/2014/chart" uri="{C3380CC4-5D6E-409C-BE32-E72D297353CC}">
              <c16:uniqueId val="{00000001-744C-467C-89B3-CE6CCBD6FC1F}"/>
            </c:ext>
          </c:extLst>
        </c:ser>
        <c:ser>
          <c:idx val="2"/>
          <c:order val="2"/>
          <c:tx>
            <c:strRef>
              <c:f>Sheet1!$D$1</c:f>
              <c:strCache>
                <c:ptCount val="1"/>
                <c:pt idx="0">
                  <c:v>Equal to 3 days / Égal à 3 jours</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Sheet1!$D$2:$D$10</c:f>
              <c:numCache>
                <c:formatCode>General</c:formatCode>
                <c:ptCount val="9"/>
                <c:pt idx="0">
                  <c:v>1</c:v>
                </c:pt>
                <c:pt idx="1">
                  <c:v>2</c:v>
                </c:pt>
                <c:pt idx="2">
                  <c:v>3</c:v>
                </c:pt>
                <c:pt idx="3">
                  <c:v>4</c:v>
                </c:pt>
                <c:pt idx="4">
                  <c:v>5</c:v>
                </c:pt>
                <c:pt idx="5">
                  <c:v>6</c:v>
                </c:pt>
                <c:pt idx="6">
                  <c:v>7</c:v>
                </c:pt>
                <c:pt idx="7">
                  <c:v>8</c:v>
                </c:pt>
                <c:pt idx="8">
                  <c:v>9</c:v>
                </c:pt>
              </c:numCache>
            </c:numRef>
          </c:val>
          <c:extLst xmlns:c16r2="http://schemas.microsoft.com/office/drawing/2015/06/chart">
            <c:ext xmlns:c16="http://schemas.microsoft.com/office/drawing/2014/chart" uri="{C3380CC4-5D6E-409C-BE32-E72D297353CC}">
              <c16:uniqueId val="{00000002-744C-467C-89B3-CE6CCBD6FC1F}"/>
            </c:ext>
          </c:extLst>
        </c:ser>
        <c:ser>
          <c:idx val="3"/>
          <c:order val="3"/>
          <c:tx>
            <c:strRef>
              <c:f>Sheet1!$E$1</c:f>
              <c:strCache>
                <c:ptCount val="1"/>
                <c:pt idx="0">
                  <c:v>Equal to 4 days / Égal à 4 jours</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Sheet1!$E$2:$E$10</c:f>
              <c:numCache>
                <c:formatCode>General</c:formatCode>
                <c:ptCount val="9"/>
                <c:pt idx="0">
                  <c:v>9</c:v>
                </c:pt>
                <c:pt idx="1">
                  <c:v>8</c:v>
                </c:pt>
                <c:pt idx="2">
                  <c:v>7</c:v>
                </c:pt>
                <c:pt idx="3">
                  <c:v>6</c:v>
                </c:pt>
                <c:pt idx="4">
                  <c:v>5</c:v>
                </c:pt>
                <c:pt idx="5">
                  <c:v>4</c:v>
                </c:pt>
                <c:pt idx="6">
                  <c:v>3</c:v>
                </c:pt>
                <c:pt idx="7">
                  <c:v>2</c:v>
                </c:pt>
                <c:pt idx="8">
                  <c:v>1</c:v>
                </c:pt>
              </c:numCache>
            </c:numRef>
          </c:val>
          <c:extLst xmlns:c16r2="http://schemas.microsoft.com/office/drawing/2015/06/chart">
            <c:ext xmlns:c16="http://schemas.microsoft.com/office/drawing/2014/chart" uri="{C3380CC4-5D6E-409C-BE32-E72D297353CC}">
              <c16:uniqueId val="{00000003-744C-467C-89B3-CE6CCBD6FC1F}"/>
            </c:ext>
          </c:extLst>
        </c:ser>
        <c:ser>
          <c:idx val="4"/>
          <c:order val="4"/>
          <c:tx>
            <c:strRef>
              <c:f>Sheet1!$F$1</c:f>
              <c:strCache>
                <c:ptCount val="1"/>
                <c:pt idx="0">
                  <c:v>Equal to 5 days / Égal à 5 jours</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Sheet1!$A$2:$A$10</c:f>
              <c:strCache>
                <c:ptCount val="9"/>
                <c:pt idx="0">
                  <c:v>Concentrating / Concentration</c:v>
                </c:pt>
                <c:pt idx="1">
                  <c:v>Customer Service / Service à la clientèle</c:v>
                </c:pt>
                <c:pt idx="2">
                  <c:v>Routine tasks / Tâches quotidiennes</c:v>
                </c:pt>
                <c:pt idx="3">
                  <c:v>Collaborating / Collaborer</c:v>
                </c:pt>
                <c:pt idx="4">
                  <c:v>Calling or communicating / Appeler ou communiquer</c:v>
                </c:pt>
                <c:pt idx="5">
                  <c:v>Fieldwork / Travail sur le terrain</c:v>
                </c:pt>
                <c:pt idx="6">
                  <c:v>Formal meetings / Réunions formelles</c:v>
                </c:pt>
                <c:pt idx="7">
                  <c:v>Recharging / Détente</c:v>
                </c:pt>
                <c:pt idx="8">
                  <c:v>Training and/or Mentorship / Formation et/ou mentorat</c:v>
                </c:pt>
              </c:strCache>
            </c:strRef>
          </c:cat>
          <c:val>
            <c:numRef>
              <c:f>Sheet1!$F$2:$F$10</c:f>
              <c:numCache>
                <c:formatCode>General</c:formatCode>
                <c:ptCount val="9"/>
                <c:pt idx="0">
                  <c:v>1</c:v>
                </c:pt>
                <c:pt idx="1">
                  <c:v>2</c:v>
                </c:pt>
                <c:pt idx="2">
                  <c:v>3</c:v>
                </c:pt>
                <c:pt idx="3">
                  <c:v>4</c:v>
                </c:pt>
                <c:pt idx="4">
                  <c:v>5</c:v>
                </c:pt>
                <c:pt idx="5">
                  <c:v>6</c:v>
                </c:pt>
                <c:pt idx="6">
                  <c:v>7</c:v>
                </c:pt>
                <c:pt idx="7">
                  <c:v>8</c:v>
                </c:pt>
                <c:pt idx="8">
                  <c:v>9</c:v>
                </c:pt>
              </c:numCache>
            </c:numRef>
          </c:val>
          <c:extLst xmlns:c16r2="http://schemas.microsoft.com/office/drawing/2015/06/chart">
            <c:ext xmlns:c16="http://schemas.microsoft.com/office/drawing/2014/chart" uri="{C3380CC4-5D6E-409C-BE32-E72D297353CC}">
              <c16:uniqueId val="{00000004-744C-467C-89B3-CE6CCBD6FC1F}"/>
            </c:ext>
          </c:extLst>
        </c:ser>
        <c:dLbls>
          <c:showLegendKey val="0"/>
          <c:showVal val="0"/>
          <c:showCatName val="0"/>
          <c:showSerName val="0"/>
          <c:showPercent val="0"/>
          <c:showBubbleSize val="0"/>
        </c:dLbls>
        <c:gapWidth val="20"/>
        <c:overlap val="100"/>
        <c:axId val="723836288"/>
        <c:axId val="723840208"/>
      </c:barChart>
      <c:catAx>
        <c:axId val="723836288"/>
        <c:scaling>
          <c:orientation val="maxMin"/>
        </c:scaling>
        <c:delete val="0"/>
        <c:axPos val="l"/>
        <c:majorGridlines>
          <c:spPr>
            <a:ln>
              <a:solidFill>
                <a:schemeClr val="tx1">
                  <a:lumMod val="15000"/>
                  <a:lumOff val="85000"/>
                </a:schemeClr>
              </a:solidFill>
            </a:ln>
            <a:effectLst/>
          </c:spPr>
        </c:majorGridlines>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0" spcFirstLastPara="1" vertOverflow="ellipsis" wrap="square" anchor="ctr" anchorCtr="0"/>
          <a:lstStyle/>
          <a:p>
            <a:pPr>
              <a:defRPr sz="1197" b="0" i="0" u="none" strike="noStrike" kern="1200" baseline="0">
                <a:solidFill>
                  <a:schemeClr val="tx1">
                    <a:lumMod val="65000"/>
                    <a:lumOff val="35000"/>
                  </a:schemeClr>
                </a:solidFill>
                <a:latin typeface="+mn-lt"/>
                <a:ea typeface="+mn-ea"/>
                <a:cs typeface="+mn-cs"/>
              </a:defRPr>
            </a:pPr>
            <a:endParaRPr lang="en-US"/>
          </a:p>
        </c:txPr>
        <c:crossAx val="723840208"/>
        <c:crosses val="autoZero"/>
        <c:auto val="1"/>
        <c:lblAlgn val="ctr"/>
        <c:lblOffset val="100"/>
        <c:tickMarkSkip val="1"/>
        <c:noMultiLvlLbl val="0"/>
      </c:catAx>
      <c:valAx>
        <c:axId val="723840208"/>
        <c:scaling>
          <c:orientation val="minMax"/>
        </c:scaling>
        <c:delete val="1"/>
        <c:axPos val="b"/>
        <c:majorGridlines>
          <c:spPr>
            <a:ln>
              <a:solidFill>
                <a:schemeClr val="tx1">
                  <a:lumMod val="15000"/>
                  <a:lumOff val="85000"/>
                </a:schemeClr>
              </a:solidFill>
            </a:ln>
            <a:effectLst/>
          </c:spPr>
        </c:majorGridlines>
        <c:numFmt formatCode="0%" sourceLinked="1"/>
        <c:majorTickMark val="none"/>
        <c:minorTickMark val="none"/>
        <c:tickLblPos val="nextTo"/>
        <c:crossAx val="723836288"/>
        <c:crosses val="max"/>
        <c:crossBetween val="between"/>
      </c:valAx>
      <c:spPr>
        <a:noFill/>
        <a:ln>
          <a:noFill/>
        </a:ln>
        <a:effectLst/>
      </c:spPr>
    </c:plotArea>
    <c:legend>
      <c:legendPos val="b"/>
      <c:layout>
        <c:manualLayout>
          <c:xMode val="edge"/>
          <c:yMode val="edge"/>
          <c:x val="7.2138854934703248E-2"/>
          <c:y val="0.74935906584543843"/>
          <c:w val="0.84832069856869463"/>
          <c:h val="0.235794825251133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96035801256674E-2"/>
          <c:y val="2.7912397204697559E-2"/>
          <c:w val="0.90234767453781228"/>
          <c:h val="0.54779474736783662"/>
        </c:manualLayout>
      </c:layout>
      <c:barChart>
        <c:barDir val="col"/>
        <c:grouping val="clustered"/>
        <c:varyColors val="0"/>
        <c:ser>
          <c:idx val="0"/>
          <c:order val="0"/>
          <c:tx>
            <c:strRef>
              <c:f>Sheet1!$B$1</c:f>
              <c:strCache>
                <c:ptCount val="1"/>
                <c:pt idx="0">
                  <c:v>A quiet work setting / Un environnement de travail calme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Sheet1!$A$2:$A$6</c:f>
              <c:strCache>
                <c:ptCount val="5"/>
                <c:pt idx="0">
                  <c:v>Extremely Important / Extrêmement important</c:v>
                </c:pt>
                <c:pt idx="1">
                  <c:v>Very Important / Très important</c:v>
                </c:pt>
                <c:pt idx="2">
                  <c:v>Moderately Important / Moyennement important</c:v>
                </c:pt>
                <c:pt idx="3">
                  <c:v>Slightly Important / Peu important</c:v>
                </c:pt>
                <c:pt idx="4">
                  <c:v>Not at all Important / Pas important</c:v>
                </c:pt>
              </c:strCache>
            </c:strRef>
          </c:cat>
          <c:val>
            <c:numRef>
              <c:f>Sheet1!$B$2:$B$6</c:f>
              <c:numCache>
                <c:formatCode>General</c:formatCode>
                <c:ptCount val="5"/>
                <c:pt idx="0">
                  <c:v>1</c:v>
                </c:pt>
                <c:pt idx="1">
                  <c:v>4</c:v>
                </c:pt>
                <c:pt idx="2">
                  <c:v>1</c:v>
                </c:pt>
                <c:pt idx="3">
                  <c:v>4</c:v>
                </c:pt>
                <c:pt idx="4">
                  <c:v>1</c:v>
                </c:pt>
              </c:numCache>
            </c:numRef>
          </c:val>
          <c:extLst xmlns:c16r2="http://schemas.microsoft.com/office/drawing/2015/06/chart">
            <c:ext xmlns:c16="http://schemas.microsoft.com/office/drawing/2014/chart" uri="{C3380CC4-5D6E-409C-BE32-E72D297353CC}">
              <c16:uniqueId val="{00000000-0A88-43C6-B0E7-1B310EA35C96}"/>
            </c:ext>
          </c:extLst>
        </c:ser>
        <c:ser>
          <c:idx val="1"/>
          <c:order val="1"/>
          <c:tx>
            <c:strRef>
              <c:f>Sheet1!$C$1</c:f>
              <c:strCache>
                <c:ptCount val="1"/>
                <c:pt idx="0">
                  <c:v>A work setting free of visual distractions / Un environnement de travail sans distractions visuelles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Sheet1!$A$2:$A$6</c:f>
              <c:strCache>
                <c:ptCount val="5"/>
                <c:pt idx="0">
                  <c:v>Extremely Important / Extrêmement important</c:v>
                </c:pt>
                <c:pt idx="1">
                  <c:v>Very Important / Très important</c:v>
                </c:pt>
                <c:pt idx="2">
                  <c:v>Moderately Important / Moyennement important</c:v>
                </c:pt>
                <c:pt idx="3">
                  <c:v>Slightly Important / Peu important</c:v>
                </c:pt>
                <c:pt idx="4">
                  <c:v>Not at all Important / Pas important</c:v>
                </c:pt>
              </c:strCache>
            </c:strRef>
          </c:cat>
          <c:val>
            <c:numRef>
              <c:f>Sheet1!$C$2:$C$6</c:f>
              <c:numCache>
                <c:formatCode>General</c:formatCode>
                <c:ptCount val="5"/>
                <c:pt idx="0">
                  <c:v>2</c:v>
                </c:pt>
                <c:pt idx="1">
                  <c:v>3</c:v>
                </c:pt>
                <c:pt idx="2">
                  <c:v>2</c:v>
                </c:pt>
                <c:pt idx="3">
                  <c:v>3</c:v>
                </c:pt>
                <c:pt idx="4">
                  <c:v>2</c:v>
                </c:pt>
              </c:numCache>
            </c:numRef>
          </c:val>
          <c:extLst xmlns:c16r2="http://schemas.microsoft.com/office/drawing/2015/06/chart">
            <c:ext xmlns:c16="http://schemas.microsoft.com/office/drawing/2014/chart" uri="{C3380CC4-5D6E-409C-BE32-E72D297353CC}">
              <c16:uniqueId val="{00000001-0A88-43C6-B0E7-1B310EA35C96}"/>
            </c:ext>
          </c:extLst>
        </c:ser>
        <c:ser>
          <c:idx val="2"/>
          <c:order val="2"/>
          <c:tx>
            <c:strRef>
              <c:f>Sheet1!$D$1</c:f>
              <c:strCache>
                <c:ptCount val="1"/>
                <c:pt idx="0">
                  <c:v>Privacy to work with material that is considered confidential by policy or law / Confidentialité pour travailler avec du matériel considéré comme confidentiel par la politique ou la loi</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Sheet1!$A$2:$A$6</c:f>
              <c:strCache>
                <c:ptCount val="5"/>
                <c:pt idx="0">
                  <c:v>Extremely Important / Extrêmement important</c:v>
                </c:pt>
                <c:pt idx="1">
                  <c:v>Very Important / Très important</c:v>
                </c:pt>
                <c:pt idx="2">
                  <c:v>Moderately Important / Moyennement important</c:v>
                </c:pt>
                <c:pt idx="3">
                  <c:v>Slightly Important / Peu important</c:v>
                </c:pt>
                <c:pt idx="4">
                  <c:v>Not at all Important / Pas important</c:v>
                </c:pt>
              </c:strCache>
            </c:strRef>
          </c:cat>
          <c:val>
            <c:numRef>
              <c:f>Sheet1!$D$2:$D$6</c:f>
              <c:numCache>
                <c:formatCode>General</c:formatCode>
                <c:ptCount val="5"/>
                <c:pt idx="0">
                  <c:v>3</c:v>
                </c:pt>
                <c:pt idx="1">
                  <c:v>2</c:v>
                </c:pt>
                <c:pt idx="2">
                  <c:v>3</c:v>
                </c:pt>
                <c:pt idx="3">
                  <c:v>2</c:v>
                </c:pt>
                <c:pt idx="4">
                  <c:v>3</c:v>
                </c:pt>
              </c:numCache>
            </c:numRef>
          </c:val>
          <c:extLst xmlns:c16r2="http://schemas.microsoft.com/office/drawing/2015/06/chart">
            <c:ext xmlns:c16="http://schemas.microsoft.com/office/drawing/2014/chart" uri="{C3380CC4-5D6E-409C-BE32-E72D297353CC}">
              <c16:uniqueId val="{00000002-0A88-43C6-B0E7-1B310EA35C96}"/>
            </c:ext>
          </c:extLst>
        </c:ser>
        <c:ser>
          <c:idx val="3"/>
          <c:order val="3"/>
          <c:tx>
            <c:strRef>
              <c:f>Sheet1!$E$1</c:f>
              <c:strCache>
                <c:ptCount val="1"/>
                <c:pt idx="0">
                  <c:v>Privacy to work with information that requires discretion / Confidentialité pour travailler avec des informations qui nécessitent de la discrétion</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Sheet1!$A$2:$A$6</c:f>
              <c:strCache>
                <c:ptCount val="5"/>
                <c:pt idx="0">
                  <c:v>Extremely Important / Extrêmement important</c:v>
                </c:pt>
                <c:pt idx="1">
                  <c:v>Very Important / Très important</c:v>
                </c:pt>
                <c:pt idx="2">
                  <c:v>Moderately Important / Moyennement important</c:v>
                </c:pt>
                <c:pt idx="3">
                  <c:v>Slightly Important / Peu important</c:v>
                </c:pt>
                <c:pt idx="4">
                  <c:v>Not at all Important / Pas important</c:v>
                </c:pt>
              </c:strCache>
            </c:strRef>
          </c:cat>
          <c:val>
            <c:numRef>
              <c:f>Sheet1!$E$2:$E$6</c:f>
              <c:numCache>
                <c:formatCode>General</c:formatCode>
                <c:ptCount val="5"/>
                <c:pt idx="0">
                  <c:v>4</c:v>
                </c:pt>
                <c:pt idx="1">
                  <c:v>1</c:v>
                </c:pt>
                <c:pt idx="2">
                  <c:v>4</c:v>
                </c:pt>
                <c:pt idx="3">
                  <c:v>1</c:v>
                </c:pt>
                <c:pt idx="4">
                  <c:v>4</c:v>
                </c:pt>
              </c:numCache>
            </c:numRef>
          </c:val>
          <c:extLst xmlns:c16r2="http://schemas.microsoft.com/office/drawing/2015/06/chart">
            <c:ext xmlns:c16="http://schemas.microsoft.com/office/drawing/2014/chart" uri="{C3380CC4-5D6E-409C-BE32-E72D297353CC}">
              <c16:uniqueId val="{00000003-0A88-43C6-B0E7-1B310EA35C96}"/>
            </c:ext>
          </c:extLst>
        </c:ser>
        <c:dLbls>
          <c:showLegendKey val="0"/>
          <c:showVal val="0"/>
          <c:showCatName val="0"/>
          <c:showSerName val="0"/>
          <c:showPercent val="0"/>
          <c:showBubbleSize val="0"/>
        </c:dLbls>
        <c:gapWidth val="35"/>
        <c:axId val="723837464"/>
        <c:axId val="723837856"/>
      </c:barChart>
      <c:catAx>
        <c:axId val="723837464"/>
        <c:scaling>
          <c:orientation val="minMax"/>
        </c:scaling>
        <c:delete val="0"/>
        <c:axPos val="b"/>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3837856"/>
        <c:crosses val="autoZero"/>
        <c:auto val="1"/>
        <c:lblAlgn val="ctr"/>
        <c:lblOffset val="100"/>
        <c:noMultiLvlLbl val="0"/>
      </c:catAx>
      <c:valAx>
        <c:axId val="723837856"/>
        <c:scaling>
          <c:orientation val="minMax"/>
        </c:scaling>
        <c:delete val="0"/>
        <c:axPos val="l"/>
        <c:majorGridlines>
          <c:spPr>
            <a:ln>
              <a:solidFill>
                <a:schemeClr val="tx1">
                  <a:lumMod val="15000"/>
                  <a:lumOff val="85000"/>
                </a:schemeClr>
              </a:solidFill>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23837464"/>
        <c:crosses val="autoZero"/>
        <c:crossBetween val="between"/>
      </c:valAx>
      <c:spPr>
        <a:noFill/>
        <a:ln>
          <a:noFill/>
        </a:ln>
        <a:effectLst/>
      </c:spPr>
    </c:plotArea>
    <c:legend>
      <c:legendPos val="b"/>
      <c:layout>
        <c:manualLayout>
          <c:xMode val="edge"/>
          <c:yMode val="edge"/>
          <c:x val="6.6634963794261351E-3"/>
          <c:y val="0.75043992438301321"/>
          <c:w val="0.98264460165990264"/>
          <c:h val="0.24956007561698684"/>
        </c:manualLayout>
      </c:layout>
      <c:overlay val="0"/>
      <c:spPr>
        <a:noFill/>
        <a:ln>
          <a:noFill/>
        </a:ln>
        <a:effectLst/>
      </c:spPr>
      <c:txPr>
        <a:bodyPr rot="0" spcFirstLastPara="1" vertOverflow="ellipsis" vert="horz" wrap="square" anchor="b" anchorCtr="0"/>
        <a:lstStyle/>
        <a:p>
          <a:pPr algn="l">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96035801256674E-2"/>
          <c:y val="2.7912397204697559E-2"/>
          <c:w val="0.90234767453781228"/>
          <c:h val="0.62019023850191235"/>
        </c:manualLayout>
      </c:layout>
      <c:barChart>
        <c:barDir val="col"/>
        <c:grouping val="clustered"/>
        <c:varyColors val="0"/>
        <c:ser>
          <c:idx val="0"/>
          <c:order val="0"/>
          <c:tx>
            <c:strRef>
              <c:f>Sheet1!$B$1</c:f>
              <c:strCache>
                <c:ptCount val="1"/>
                <c:pt idx="0">
                  <c:v>Acoustic privacy for phone calls or teleconferences / Confidentialité acoustique pour des appels ou des conférences téléphoniques</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cat>
            <c:strRef>
              <c:f>Sheet1!$A$2:$A$6</c:f>
              <c:strCache>
                <c:ptCount val="5"/>
                <c:pt idx="0">
                  <c:v>Extremely Important / Extrêmement important</c:v>
                </c:pt>
                <c:pt idx="1">
                  <c:v>Very Important / Très important</c:v>
                </c:pt>
                <c:pt idx="2">
                  <c:v>Moderately Important / Moyennement important</c:v>
                </c:pt>
                <c:pt idx="3">
                  <c:v>Slightly Important / Peu important</c:v>
                </c:pt>
                <c:pt idx="4">
                  <c:v>Not at all Important / Pas important</c:v>
                </c:pt>
              </c:strCache>
            </c:strRef>
          </c:cat>
          <c:val>
            <c:numRef>
              <c:f>Sheet1!$B$2:$B$6</c:f>
              <c:numCache>
                <c:formatCode>General</c:formatCode>
                <c:ptCount val="5"/>
                <c:pt idx="0">
                  <c:v>1</c:v>
                </c:pt>
                <c:pt idx="1">
                  <c:v>7</c:v>
                </c:pt>
                <c:pt idx="2">
                  <c:v>1</c:v>
                </c:pt>
                <c:pt idx="3">
                  <c:v>7</c:v>
                </c:pt>
                <c:pt idx="4">
                  <c:v>1</c:v>
                </c:pt>
              </c:numCache>
            </c:numRef>
          </c:val>
          <c:extLst xmlns:c16r2="http://schemas.microsoft.com/office/drawing/2015/06/chart">
            <c:ext xmlns:c16="http://schemas.microsoft.com/office/drawing/2014/chart" uri="{C3380CC4-5D6E-409C-BE32-E72D297353CC}">
              <c16:uniqueId val="{00000000-D539-4F24-AA18-F32AE739D319}"/>
            </c:ext>
          </c:extLst>
        </c:ser>
        <c:ser>
          <c:idx val="1"/>
          <c:order val="1"/>
          <c:tx>
            <c:strRef>
              <c:f>Sheet1!$C$1</c:f>
              <c:strCache>
                <c:ptCount val="1"/>
                <c:pt idx="0">
                  <c:v>A work setting equipped with videoconference tools / Espace de travail ayant de l'équipement audiovisuel</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cat>
            <c:strRef>
              <c:f>Sheet1!$A$2:$A$6</c:f>
              <c:strCache>
                <c:ptCount val="5"/>
                <c:pt idx="0">
                  <c:v>Extremely Important / Extrêmement important</c:v>
                </c:pt>
                <c:pt idx="1">
                  <c:v>Very Important / Très important</c:v>
                </c:pt>
                <c:pt idx="2">
                  <c:v>Moderately Important / Moyennement important</c:v>
                </c:pt>
                <c:pt idx="3">
                  <c:v>Slightly Important / Peu important</c:v>
                </c:pt>
                <c:pt idx="4">
                  <c:v>Not at all Important / Pas important</c:v>
                </c:pt>
              </c:strCache>
            </c:strRef>
          </c:cat>
          <c:val>
            <c:numRef>
              <c:f>Sheet1!$C$2:$C$6</c:f>
              <c:numCache>
                <c:formatCode>General</c:formatCode>
                <c:ptCount val="5"/>
                <c:pt idx="0">
                  <c:v>2</c:v>
                </c:pt>
                <c:pt idx="1">
                  <c:v>6</c:v>
                </c:pt>
                <c:pt idx="2">
                  <c:v>2</c:v>
                </c:pt>
                <c:pt idx="3">
                  <c:v>6</c:v>
                </c:pt>
                <c:pt idx="4">
                  <c:v>2</c:v>
                </c:pt>
              </c:numCache>
            </c:numRef>
          </c:val>
          <c:extLst xmlns:c16r2="http://schemas.microsoft.com/office/drawing/2015/06/chart">
            <c:ext xmlns:c16="http://schemas.microsoft.com/office/drawing/2014/chart" uri="{C3380CC4-5D6E-409C-BE32-E72D297353CC}">
              <c16:uniqueId val="{00000001-D539-4F24-AA18-F32AE739D319}"/>
            </c:ext>
          </c:extLst>
        </c:ser>
        <c:ser>
          <c:idx val="2"/>
          <c:order val="2"/>
          <c:tx>
            <c:strRef>
              <c:f>Sheet1!$D$1</c:f>
              <c:strCache>
                <c:ptCount val="1"/>
                <c:pt idx="0">
                  <c:v>A work setting that supports working with another colleague / Un espace de travail pour collaborer avec un collègue</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cat>
            <c:strRef>
              <c:f>Sheet1!$A$2:$A$6</c:f>
              <c:strCache>
                <c:ptCount val="5"/>
                <c:pt idx="0">
                  <c:v>Extremely Important / Extrêmement important</c:v>
                </c:pt>
                <c:pt idx="1">
                  <c:v>Very Important / Très important</c:v>
                </c:pt>
                <c:pt idx="2">
                  <c:v>Moderately Important / Moyennement important</c:v>
                </c:pt>
                <c:pt idx="3">
                  <c:v>Slightly Important / Peu important</c:v>
                </c:pt>
                <c:pt idx="4">
                  <c:v>Not at all Important / Pas important</c:v>
                </c:pt>
              </c:strCache>
            </c:strRef>
          </c:cat>
          <c:val>
            <c:numRef>
              <c:f>Sheet1!$D$2:$D$6</c:f>
              <c:numCache>
                <c:formatCode>General</c:formatCode>
                <c:ptCount val="5"/>
                <c:pt idx="0">
                  <c:v>3</c:v>
                </c:pt>
                <c:pt idx="1">
                  <c:v>5</c:v>
                </c:pt>
                <c:pt idx="2">
                  <c:v>3</c:v>
                </c:pt>
                <c:pt idx="3">
                  <c:v>5</c:v>
                </c:pt>
                <c:pt idx="4">
                  <c:v>3</c:v>
                </c:pt>
              </c:numCache>
            </c:numRef>
          </c:val>
          <c:extLst xmlns:c16r2="http://schemas.microsoft.com/office/drawing/2015/06/chart">
            <c:ext xmlns:c16="http://schemas.microsoft.com/office/drawing/2014/chart" uri="{C3380CC4-5D6E-409C-BE32-E72D297353CC}">
              <c16:uniqueId val="{00000002-D539-4F24-AA18-F32AE739D319}"/>
            </c:ext>
          </c:extLst>
        </c:ser>
        <c:ser>
          <c:idx val="3"/>
          <c:order val="3"/>
          <c:tx>
            <c:strRef>
              <c:f>Sheet1!$E$1</c:f>
              <c:strCache>
                <c:ptCount val="1"/>
                <c:pt idx="0">
                  <c:v>Access to formal meeting space / Accès à un espace pour des réunions formelles</c:v>
                </c:pt>
              </c:strCache>
            </c:strRef>
          </c:tx>
          <c:spPr>
            <a:pattFill prst="narHorz">
              <a:fgClr>
                <a:schemeClr val="accent4"/>
              </a:fgClr>
              <a:bgClr>
                <a:schemeClr val="accent4">
                  <a:lumMod val="20000"/>
                  <a:lumOff val="80000"/>
                </a:schemeClr>
              </a:bgClr>
            </a:pattFill>
            <a:ln>
              <a:noFill/>
            </a:ln>
            <a:effectLst>
              <a:innerShdw blurRad="114300">
                <a:schemeClr val="accent4"/>
              </a:innerShdw>
            </a:effectLst>
          </c:spPr>
          <c:invertIfNegative val="0"/>
          <c:cat>
            <c:strRef>
              <c:f>Sheet1!$A$2:$A$6</c:f>
              <c:strCache>
                <c:ptCount val="5"/>
                <c:pt idx="0">
                  <c:v>Extremely Important / Extrêmement important</c:v>
                </c:pt>
                <c:pt idx="1">
                  <c:v>Very Important / Très important</c:v>
                </c:pt>
                <c:pt idx="2">
                  <c:v>Moderately Important / Moyennement important</c:v>
                </c:pt>
                <c:pt idx="3">
                  <c:v>Slightly Important / Peu important</c:v>
                </c:pt>
                <c:pt idx="4">
                  <c:v>Not at all Important / Pas important</c:v>
                </c:pt>
              </c:strCache>
            </c:strRef>
          </c:cat>
          <c:val>
            <c:numRef>
              <c:f>Sheet1!$E$2:$E$6</c:f>
              <c:numCache>
                <c:formatCode>General</c:formatCode>
                <c:ptCount val="5"/>
                <c:pt idx="0">
                  <c:v>4</c:v>
                </c:pt>
                <c:pt idx="1">
                  <c:v>4</c:v>
                </c:pt>
                <c:pt idx="2">
                  <c:v>4</c:v>
                </c:pt>
                <c:pt idx="3">
                  <c:v>4</c:v>
                </c:pt>
                <c:pt idx="4">
                  <c:v>4</c:v>
                </c:pt>
              </c:numCache>
            </c:numRef>
          </c:val>
          <c:extLst xmlns:c16r2="http://schemas.microsoft.com/office/drawing/2015/06/chart">
            <c:ext xmlns:c16="http://schemas.microsoft.com/office/drawing/2014/chart" uri="{C3380CC4-5D6E-409C-BE32-E72D297353CC}">
              <c16:uniqueId val="{00000003-D539-4F24-AA18-F32AE739D319}"/>
            </c:ext>
          </c:extLst>
        </c:ser>
        <c:ser>
          <c:idx val="4"/>
          <c:order val="4"/>
          <c:tx>
            <c:strRef>
              <c:f>Sheet1!$F$1</c:f>
              <c:strCache>
                <c:ptCount val="1"/>
                <c:pt idx="0">
                  <c:v>A work setting that can be adjusted to suit your needs / Un espace de travail ajustable pour répondre à vos besoins</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invertIfNegative val="0"/>
          <c:cat>
            <c:strRef>
              <c:f>Sheet1!$A$2:$A$6</c:f>
              <c:strCache>
                <c:ptCount val="5"/>
                <c:pt idx="0">
                  <c:v>Extremely Important / Extrêmement important</c:v>
                </c:pt>
                <c:pt idx="1">
                  <c:v>Very Important / Très important</c:v>
                </c:pt>
                <c:pt idx="2">
                  <c:v>Moderately Important / Moyennement important</c:v>
                </c:pt>
                <c:pt idx="3">
                  <c:v>Slightly Important / Peu important</c:v>
                </c:pt>
                <c:pt idx="4">
                  <c:v>Not at all Important / Pas important</c:v>
                </c:pt>
              </c:strCache>
            </c:strRef>
          </c:cat>
          <c:val>
            <c:numRef>
              <c:f>Sheet1!$F$2:$F$6</c:f>
              <c:numCache>
                <c:formatCode>General</c:formatCode>
                <c:ptCount val="5"/>
                <c:pt idx="0">
                  <c:v>5</c:v>
                </c:pt>
                <c:pt idx="1">
                  <c:v>3</c:v>
                </c:pt>
                <c:pt idx="2">
                  <c:v>5</c:v>
                </c:pt>
                <c:pt idx="3">
                  <c:v>3</c:v>
                </c:pt>
                <c:pt idx="4">
                  <c:v>5</c:v>
                </c:pt>
              </c:numCache>
            </c:numRef>
          </c:val>
          <c:extLst xmlns:c16r2="http://schemas.microsoft.com/office/drawing/2015/06/chart">
            <c:ext xmlns:c16="http://schemas.microsoft.com/office/drawing/2014/chart" uri="{C3380CC4-5D6E-409C-BE32-E72D297353CC}">
              <c16:uniqueId val="{00000004-D539-4F24-AA18-F32AE739D319}"/>
            </c:ext>
          </c:extLst>
        </c:ser>
        <c:ser>
          <c:idx val="5"/>
          <c:order val="5"/>
          <c:tx>
            <c:strRef>
              <c:f>Sheet1!$G$1</c:f>
              <c:strCache>
                <c:ptCount val="1"/>
                <c:pt idx="0">
                  <c:v>Access to writeable surfaces / Accès à des surfaces effaçables</c:v>
                </c:pt>
              </c:strCache>
            </c:strRef>
          </c:tx>
          <c:spPr>
            <a:pattFill prst="narHorz">
              <a:fgClr>
                <a:schemeClr val="accent6"/>
              </a:fgClr>
              <a:bgClr>
                <a:schemeClr val="accent6">
                  <a:lumMod val="20000"/>
                  <a:lumOff val="80000"/>
                </a:schemeClr>
              </a:bgClr>
            </a:pattFill>
            <a:ln>
              <a:noFill/>
            </a:ln>
            <a:effectLst>
              <a:innerShdw blurRad="114300">
                <a:schemeClr val="accent6"/>
              </a:innerShdw>
            </a:effectLst>
          </c:spPr>
          <c:invertIfNegative val="0"/>
          <c:cat>
            <c:strRef>
              <c:f>Sheet1!$A$2:$A$6</c:f>
              <c:strCache>
                <c:ptCount val="5"/>
                <c:pt idx="0">
                  <c:v>Extremely Important / Extrêmement important</c:v>
                </c:pt>
                <c:pt idx="1">
                  <c:v>Very Important / Très important</c:v>
                </c:pt>
                <c:pt idx="2">
                  <c:v>Moderately Important / Moyennement important</c:v>
                </c:pt>
                <c:pt idx="3">
                  <c:v>Slightly Important / Peu important</c:v>
                </c:pt>
                <c:pt idx="4">
                  <c:v>Not at all Important / Pas important</c:v>
                </c:pt>
              </c:strCache>
            </c:strRef>
          </c:cat>
          <c:val>
            <c:numRef>
              <c:f>Sheet1!$G$2:$G$6</c:f>
              <c:numCache>
                <c:formatCode>General</c:formatCode>
                <c:ptCount val="5"/>
                <c:pt idx="0">
                  <c:v>6</c:v>
                </c:pt>
                <c:pt idx="1">
                  <c:v>2</c:v>
                </c:pt>
                <c:pt idx="2">
                  <c:v>6</c:v>
                </c:pt>
                <c:pt idx="3">
                  <c:v>2</c:v>
                </c:pt>
                <c:pt idx="4">
                  <c:v>6</c:v>
                </c:pt>
              </c:numCache>
            </c:numRef>
          </c:val>
          <c:extLst xmlns:c16r2="http://schemas.microsoft.com/office/drawing/2015/06/chart">
            <c:ext xmlns:c16="http://schemas.microsoft.com/office/drawing/2014/chart" uri="{C3380CC4-5D6E-409C-BE32-E72D297353CC}">
              <c16:uniqueId val="{00000005-D539-4F24-AA18-F32AE739D319}"/>
            </c:ext>
          </c:extLst>
        </c:ser>
        <c:ser>
          <c:idx val="6"/>
          <c:order val="6"/>
          <c:tx>
            <c:strRef>
              <c:f>Sheet1!$H$1</c:f>
              <c:strCache>
                <c:ptCount val="1"/>
                <c:pt idx="0">
                  <c:v>Access to a large monitor to share information with colleagues / Accès à un grand écran pour partager des informations avec des collègues</c:v>
                </c:pt>
              </c:strCache>
            </c:strRef>
          </c:tx>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invertIfNegative val="0"/>
          <c:cat>
            <c:strRef>
              <c:f>Sheet1!$A$2:$A$6</c:f>
              <c:strCache>
                <c:ptCount val="5"/>
                <c:pt idx="0">
                  <c:v>Extremely Important / Extrêmement important</c:v>
                </c:pt>
                <c:pt idx="1">
                  <c:v>Very Important / Très important</c:v>
                </c:pt>
                <c:pt idx="2">
                  <c:v>Moderately Important / Moyennement important</c:v>
                </c:pt>
                <c:pt idx="3">
                  <c:v>Slightly Important / Peu important</c:v>
                </c:pt>
                <c:pt idx="4">
                  <c:v>Not at all Important / Pas important</c:v>
                </c:pt>
              </c:strCache>
            </c:strRef>
          </c:cat>
          <c:val>
            <c:numRef>
              <c:f>Sheet1!$H$2:$H$6</c:f>
              <c:numCache>
                <c:formatCode>General</c:formatCode>
                <c:ptCount val="5"/>
                <c:pt idx="0">
                  <c:v>7</c:v>
                </c:pt>
                <c:pt idx="1">
                  <c:v>1</c:v>
                </c:pt>
                <c:pt idx="2">
                  <c:v>7</c:v>
                </c:pt>
                <c:pt idx="3">
                  <c:v>1</c:v>
                </c:pt>
                <c:pt idx="4">
                  <c:v>7</c:v>
                </c:pt>
              </c:numCache>
            </c:numRef>
          </c:val>
          <c:extLst xmlns:c16r2="http://schemas.microsoft.com/office/drawing/2015/06/chart">
            <c:ext xmlns:c16="http://schemas.microsoft.com/office/drawing/2014/chart" uri="{C3380CC4-5D6E-409C-BE32-E72D297353CC}">
              <c16:uniqueId val="{00000006-D539-4F24-AA18-F32AE739D319}"/>
            </c:ext>
          </c:extLst>
        </c:ser>
        <c:dLbls>
          <c:showLegendKey val="0"/>
          <c:showVal val="0"/>
          <c:showCatName val="0"/>
          <c:showSerName val="0"/>
          <c:showPercent val="0"/>
          <c:showBubbleSize val="0"/>
        </c:dLbls>
        <c:gapWidth val="35"/>
        <c:axId val="717401080"/>
        <c:axId val="717399512"/>
      </c:barChart>
      <c:catAx>
        <c:axId val="717401080"/>
        <c:scaling>
          <c:orientation val="minMax"/>
        </c:scaling>
        <c:delete val="0"/>
        <c:axPos val="b"/>
        <c:numFmt formatCode="General" sourceLinked="1"/>
        <c:majorTickMark val="none"/>
        <c:minorTickMark val="none"/>
        <c:tickLblPos val="low"/>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399512"/>
        <c:crosses val="autoZero"/>
        <c:auto val="1"/>
        <c:lblAlgn val="ctr"/>
        <c:lblOffset val="100"/>
        <c:noMultiLvlLbl val="0"/>
      </c:catAx>
      <c:valAx>
        <c:axId val="717399512"/>
        <c:scaling>
          <c:orientation val="minMax"/>
        </c:scaling>
        <c:delete val="0"/>
        <c:axPos val="l"/>
        <c:majorGridlines>
          <c:spPr>
            <a:ln>
              <a:solidFill>
                <a:schemeClr val="tx1">
                  <a:lumMod val="15000"/>
                  <a:lumOff val="85000"/>
                </a:schemeClr>
              </a:solidFill>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17401080"/>
        <c:crosses val="autoZero"/>
        <c:crossBetween val="between"/>
      </c:valAx>
      <c:spPr>
        <a:noFill/>
        <a:ln>
          <a:noFill/>
        </a:ln>
        <a:effectLst/>
      </c:spPr>
    </c:plotArea>
    <c:legend>
      <c:legendPos val="b"/>
      <c:layout>
        <c:manualLayout>
          <c:xMode val="edge"/>
          <c:yMode val="edge"/>
          <c:x val="5.4581753953850926E-2"/>
          <c:y val="0.78554999158763472"/>
          <c:w val="0.9454182460461491"/>
          <c:h val="0.20507833830695987"/>
        </c:manualLayout>
      </c:layout>
      <c:overlay val="0"/>
      <c:spPr>
        <a:noFill/>
        <a:ln>
          <a:noFill/>
        </a:ln>
        <a:effectLst/>
      </c:spPr>
      <c:txPr>
        <a:bodyPr rot="0" spcFirstLastPara="1" vertOverflow="ellipsis" vert="horz" wrap="square" anchor="ctr" anchorCtr="1"/>
        <a:lstStyle/>
        <a:p>
          <a:pPr algn="l">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59040081282508E-2"/>
          <c:y val="3.229234663904313E-2"/>
          <c:w val="0.91083939969480576"/>
          <c:h val="0.71918007962694852"/>
        </c:manualLayout>
      </c:layout>
      <c:barChart>
        <c:barDir val="col"/>
        <c:grouping val="clustered"/>
        <c:varyColors val="1"/>
        <c:ser>
          <c:idx val="0"/>
          <c:order val="0"/>
          <c:tx>
            <c:strRef>
              <c:f>Sheet1!$B$1</c:f>
              <c:strCache>
                <c:ptCount val="1"/>
                <c:pt idx="0">
                  <c:v>Number of responses / Nombre de réponses</c:v>
                </c:pt>
              </c:strCache>
            </c:strRef>
          </c:tx>
          <c:invertIfNegative val="0"/>
          <c:dPt>
            <c:idx val="0"/>
            <c:invertIfNegative val="0"/>
            <c:bubble3D val="0"/>
            <c:spPr>
              <a:pattFill prst="narHorz">
                <a:fgClr>
                  <a:schemeClr val="accent1"/>
                </a:fgClr>
                <a:bgClr>
                  <a:schemeClr val="accent1">
                    <a:lumMod val="20000"/>
                    <a:lumOff val="80000"/>
                  </a:schemeClr>
                </a:bgClr>
              </a:pattFill>
              <a:ln>
                <a:noFill/>
              </a:ln>
              <a:effectLst>
                <a:innerShdw blurRad="114300">
                  <a:schemeClr val="accent1"/>
                </a:innerShdw>
              </a:effectLst>
            </c:spPr>
            <c:extLst xmlns:c16r2="http://schemas.microsoft.com/office/drawing/2015/06/chart">
              <c:ext xmlns:c16="http://schemas.microsoft.com/office/drawing/2014/chart" uri="{C3380CC4-5D6E-409C-BE32-E72D297353CC}">
                <c16:uniqueId val="{00000001-BD3D-47CF-900A-DB47EC530C82}"/>
              </c:ext>
            </c:extLst>
          </c:dPt>
          <c:dPt>
            <c:idx val="1"/>
            <c:invertIfNegative val="0"/>
            <c:bubble3D val="0"/>
            <c:spPr>
              <a:pattFill prst="narHorz">
                <a:fgClr>
                  <a:schemeClr val="accent2"/>
                </a:fgClr>
                <a:bgClr>
                  <a:schemeClr val="accent2">
                    <a:lumMod val="20000"/>
                    <a:lumOff val="80000"/>
                  </a:schemeClr>
                </a:bgClr>
              </a:pattFill>
              <a:ln>
                <a:noFill/>
              </a:ln>
              <a:effectLst>
                <a:innerShdw blurRad="114300">
                  <a:schemeClr val="accent2"/>
                </a:innerShdw>
              </a:effectLst>
            </c:spPr>
            <c:extLst xmlns:c16r2="http://schemas.microsoft.com/office/drawing/2015/06/chart">
              <c:ext xmlns:c16="http://schemas.microsoft.com/office/drawing/2014/chart" uri="{C3380CC4-5D6E-409C-BE32-E72D297353CC}">
                <c16:uniqueId val="{00000003-BD3D-47CF-900A-DB47EC530C82}"/>
              </c:ext>
            </c:extLst>
          </c:dPt>
          <c:dPt>
            <c:idx val="2"/>
            <c:invertIfNegative val="0"/>
            <c:bubble3D val="0"/>
            <c:spPr>
              <a:pattFill prst="narHorz">
                <a:fgClr>
                  <a:schemeClr val="accent3"/>
                </a:fgClr>
                <a:bgClr>
                  <a:schemeClr val="accent3">
                    <a:lumMod val="20000"/>
                    <a:lumOff val="80000"/>
                  </a:schemeClr>
                </a:bgClr>
              </a:pattFill>
              <a:ln>
                <a:noFill/>
              </a:ln>
              <a:effectLst>
                <a:innerShdw blurRad="114300">
                  <a:schemeClr val="accent3"/>
                </a:innerShdw>
              </a:effectLst>
            </c:spPr>
            <c:extLst xmlns:c16r2="http://schemas.microsoft.com/office/drawing/2015/06/chart">
              <c:ext xmlns:c16="http://schemas.microsoft.com/office/drawing/2014/chart" uri="{C3380CC4-5D6E-409C-BE32-E72D297353CC}">
                <c16:uniqueId val="{00000005-BD3D-47CF-900A-DB47EC530C82}"/>
              </c:ext>
            </c:extLst>
          </c:dPt>
          <c:dPt>
            <c:idx val="3"/>
            <c:invertIfNegative val="0"/>
            <c:bubble3D val="0"/>
            <c:spPr>
              <a:pattFill prst="narHorz">
                <a:fgClr>
                  <a:schemeClr val="accent4"/>
                </a:fgClr>
                <a:bgClr>
                  <a:schemeClr val="accent4">
                    <a:lumMod val="20000"/>
                    <a:lumOff val="80000"/>
                  </a:schemeClr>
                </a:bgClr>
              </a:pattFill>
              <a:ln>
                <a:noFill/>
              </a:ln>
              <a:effectLst>
                <a:innerShdw blurRad="114300">
                  <a:schemeClr val="accent4"/>
                </a:innerShdw>
              </a:effectLst>
            </c:spPr>
            <c:extLst xmlns:c16r2="http://schemas.microsoft.com/office/drawing/2015/06/chart">
              <c:ext xmlns:c16="http://schemas.microsoft.com/office/drawing/2014/chart" uri="{C3380CC4-5D6E-409C-BE32-E72D297353CC}">
                <c16:uniqueId val="{00000007-BD3D-47CF-900A-DB47EC530C82}"/>
              </c:ext>
            </c:extLst>
          </c:dPt>
          <c:dPt>
            <c:idx val="4"/>
            <c:invertIfNegative val="0"/>
            <c:bubble3D val="0"/>
            <c:spPr>
              <a:pattFill prst="narHorz">
                <a:fgClr>
                  <a:schemeClr val="accent5"/>
                </a:fgClr>
                <a:bgClr>
                  <a:schemeClr val="accent5">
                    <a:lumMod val="20000"/>
                    <a:lumOff val="80000"/>
                  </a:schemeClr>
                </a:bgClr>
              </a:pattFill>
              <a:ln>
                <a:noFill/>
              </a:ln>
              <a:effectLst>
                <a:innerShdw blurRad="114300">
                  <a:schemeClr val="accent5"/>
                </a:innerShdw>
              </a:effectLst>
            </c:spPr>
            <c:extLst xmlns:c16r2="http://schemas.microsoft.com/office/drawing/2015/06/chart">
              <c:ext xmlns:c16="http://schemas.microsoft.com/office/drawing/2014/chart" uri="{C3380CC4-5D6E-409C-BE32-E72D297353CC}">
                <c16:uniqueId val="{00000009-BD3D-47CF-900A-DB47EC530C82}"/>
              </c:ext>
            </c:extLst>
          </c:dPt>
          <c:dPt>
            <c:idx val="5"/>
            <c:invertIfNegative val="0"/>
            <c:bubble3D val="0"/>
            <c:spPr>
              <a:pattFill prst="narHorz">
                <a:fgClr>
                  <a:schemeClr val="accent6"/>
                </a:fgClr>
                <a:bgClr>
                  <a:schemeClr val="accent6">
                    <a:lumMod val="20000"/>
                    <a:lumOff val="80000"/>
                  </a:schemeClr>
                </a:bgClr>
              </a:pattFill>
              <a:ln>
                <a:noFill/>
              </a:ln>
              <a:effectLst>
                <a:innerShdw blurRad="114300">
                  <a:schemeClr val="accent6"/>
                </a:innerShdw>
              </a:effectLst>
            </c:spPr>
            <c:extLst xmlns:c16r2="http://schemas.microsoft.com/office/drawing/2015/06/chart">
              <c:ext xmlns:c16="http://schemas.microsoft.com/office/drawing/2014/chart" uri="{C3380CC4-5D6E-409C-BE32-E72D297353CC}">
                <c16:uniqueId val="{0000000B-BD3D-47CF-900A-DB47EC530C82}"/>
              </c:ext>
            </c:extLst>
          </c:dPt>
          <c:dPt>
            <c:idx val="6"/>
            <c:invertIfNegative val="0"/>
            <c:bubble3D val="0"/>
            <c:spPr>
              <a:pattFill prst="narHorz">
                <a:fgClr>
                  <a:schemeClr val="accent1">
                    <a:lumMod val="60000"/>
                  </a:schemeClr>
                </a:fgClr>
                <a:bgClr>
                  <a:schemeClr val="accent1">
                    <a:lumMod val="60000"/>
                    <a:lumMod val="20000"/>
                    <a:lumOff val="80000"/>
                  </a:schemeClr>
                </a:bgClr>
              </a:pattFill>
              <a:ln>
                <a:noFill/>
              </a:ln>
              <a:effectLst>
                <a:innerShdw blurRad="114300">
                  <a:schemeClr val="accent1">
                    <a:lumMod val="60000"/>
                  </a:schemeClr>
                </a:innerShdw>
              </a:effectLst>
            </c:spPr>
            <c:extLst xmlns:c16r2="http://schemas.microsoft.com/office/drawing/2015/06/chart">
              <c:ext xmlns:c16="http://schemas.microsoft.com/office/drawing/2014/chart" uri="{C3380CC4-5D6E-409C-BE32-E72D297353CC}">
                <c16:uniqueId val="{0000000D-BD3D-47CF-900A-DB47EC530C82}"/>
              </c:ext>
            </c:extLst>
          </c:dPt>
          <c:dPt>
            <c:idx val="7"/>
            <c:invertIfNegative val="0"/>
            <c:bubble3D val="0"/>
            <c:spPr>
              <a:pattFill prst="narHorz">
                <a:fgClr>
                  <a:schemeClr val="accent2">
                    <a:lumMod val="60000"/>
                  </a:schemeClr>
                </a:fgClr>
                <a:bgClr>
                  <a:schemeClr val="accent2">
                    <a:lumMod val="60000"/>
                    <a:lumMod val="20000"/>
                    <a:lumOff val="80000"/>
                  </a:schemeClr>
                </a:bgClr>
              </a:pattFill>
              <a:ln>
                <a:noFill/>
              </a:ln>
              <a:effectLst>
                <a:innerShdw blurRad="114300">
                  <a:schemeClr val="accent2">
                    <a:lumMod val="60000"/>
                  </a:schemeClr>
                </a:innerShdw>
              </a:effectLst>
            </c:spPr>
            <c:extLst xmlns:c16r2="http://schemas.microsoft.com/office/drawing/2015/06/chart">
              <c:ext xmlns:c16="http://schemas.microsoft.com/office/drawing/2014/chart" uri="{C3380CC4-5D6E-409C-BE32-E72D297353CC}">
                <c16:uniqueId val="{0000000F-BD3D-47CF-900A-DB47EC530C82}"/>
              </c:ext>
            </c:extLst>
          </c:dPt>
          <c:dPt>
            <c:idx val="8"/>
            <c:invertIfNegative val="0"/>
            <c:bubble3D val="0"/>
            <c:spPr>
              <a:pattFill prst="narHorz">
                <a:fgClr>
                  <a:schemeClr val="accent3">
                    <a:lumMod val="60000"/>
                  </a:schemeClr>
                </a:fgClr>
                <a:bgClr>
                  <a:schemeClr val="accent3">
                    <a:lumMod val="60000"/>
                    <a:lumMod val="20000"/>
                    <a:lumOff val="80000"/>
                  </a:schemeClr>
                </a:bgClr>
              </a:pattFill>
              <a:ln>
                <a:noFill/>
              </a:ln>
              <a:effectLst>
                <a:innerShdw blurRad="114300">
                  <a:schemeClr val="accent3">
                    <a:lumMod val="60000"/>
                  </a:schemeClr>
                </a:innerShdw>
              </a:effectLst>
            </c:spPr>
            <c:extLst xmlns:c16r2="http://schemas.microsoft.com/office/drawing/2015/06/chart">
              <c:ext xmlns:c16="http://schemas.microsoft.com/office/drawing/2014/chart" uri="{C3380CC4-5D6E-409C-BE32-E72D297353CC}">
                <c16:uniqueId val="{00000011-BD3D-47CF-900A-DB47EC530C8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Sheet1!$A$2:$A$10</c:f>
              <c:strCache>
                <c:ptCount val="9"/>
                <c:pt idx="0">
                  <c:v>Quiet spaces for focused work / Espaces calmes pour se concentrer</c:v>
                </c:pt>
                <c:pt idx="1">
                  <c:v>Kitchens and lunchrooms / Cuisines et salles à manger</c:v>
                </c:pt>
                <c:pt idx="2">
                  <c:v>Ergonomic furniture / Meubles ergonomiques</c:v>
                </c:pt>
                <c:pt idx="3">
                  <c:v>Storage for files, supplies, equipment, etc. / Rangement pour des dossiers, fournitures de bureau, équipement, etc.</c:v>
                </c:pt>
                <c:pt idx="4">
                  <c:v>Meeting rooms / Salles de réunion</c:v>
                </c:pt>
                <c:pt idx="5">
                  <c:v>Meeting room technology / Technologie dans les salles de réunion</c:v>
                </c:pt>
                <c:pt idx="6">
                  <c:v>Space to recharge or take a break / Endroit pour se détendre ou se reposer </c:v>
                </c:pt>
                <c:pt idx="7">
                  <c:v>Layout for large format materials / Espace pour étaler du matériel de grand format</c:v>
                </c:pt>
                <c:pt idx="8">
                  <c:v>Informal meeting and collaborative spaces / Espace de réunion informel et espaces collaboratifs</c:v>
                </c:pt>
              </c:strCache>
            </c:strRef>
          </c:cat>
          <c:val>
            <c:numRef>
              <c:f>Sheet1!$B$2:$B$10</c:f>
              <c:numCache>
                <c:formatCode>0</c:formatCode>
                <c:ptCount val="9"/>
                <c:pt idx="0">
                  <c:v>10</c:v>
                </c:pt>
                <c:pt idx="1">
                  <c:v>20</c:v>
                </c:pt>
                <c:pt idx="2">
                  <c:v>30</c:v>
                </c:pt>
                <c:pt idx="3">
                  <c:v>40</c:v>
                </c:pt>
                <c:pt idx="4">
                  <c:v>50</c:v>
                </c:pt>
                <c:pt idx="5">
                  <c:v>60</c:v>
                </c:pt>
                <c:pt idx="6">
                  <c:v>70</c:v>
                </c:pt>
                <c:pt idx="7">
                  <c:v>80</c:v>
                </c:pt>
                <c:pt idx="8">
                  <c:v>90</c:v>
                </c:pt>
              </c:numCache>
            </c:numRef>
          </c:val>
          <c:extLst xmlns:c16r2="http://schemas.microsoft.com/office/drawing/2015/06/chart">
            <c:ext xmlns:c16="http://schemas.microsoft.com/office/drawing/2014/chart" uri="{C3380CC4-5D6E-409C-BE32-E72D297353CC}">
              <c16:uniqueId val="{00000016-BD3D-47CF-900A-DB47EC530C82}"/>
            </c:ext>
          </c:extLst>
        </c:ser>
        <c:dLbls>
          <c:dLblPos val="outEnd"/>
          <c:showLegendKey val="0"/>
          <c:showVal val="1"/>
          <c:showCatName val="0"/>
          <c:showSerName val="0"/>
          <c:showPercent val="0"/>
          <c:showBubbleSize val="0"/>
        </c:dLbls>
        <c:gapWidth val="10"/>
        <c:axId val="717401864"/>
        <c:axId val="717406960"/>
      </c:barChart>
      <c:catAx>
        <c:axId val="717401864"/>
        <c:scaling>
          <c:orientation val="minMax"/>
        </c:scaling>
        <c:delete val="1"/>
        <c:axPos val="b"/>
        <c:numFmt formatCode="General" sourceLinked="1"/>
        <c:majorTickMark val="none"/>
        <c:minorTickMark val="none"/>
        <c:tickLblPos val="nextTo"/>
        <c:crossAx val="717406960"/>
        <c:crosses val="autoZero"/>
        <c:auto val="1"/>
        <c:lblAlgn val="ctr"/>
        <c:lblOffset val="100"/>
        <c:noMultiLvlLbl val="0"/>
      </c:catAx>
      <c:valAx>
        <c:axId val="717406960"/>
        <c:scaling>
          <c:orientation val="minMax"/>
        </c:scaling>
        <c:delete val="1"/>
        <c:axPos val="l"/>
        <c:majorGridlines>
          <c:spPr>
            <a:ln>
              <a:solidFill>
                <a:schemeClr val="tx1">
                  <a:lumMod val="15000"/>
                  <a:lumOff val="85000"/>
                </a:schemeClr>
              </a:solidFill>
            </a:ln>
            <a:effectLst/>
          </c:spPr>
        </c:majorGridlines>
        <c:numFmt formatCode="0" sourceLinked="1"/>
        <c:majorTickMark val="out"/>
        <c:minorTickMark val="none"/>
        <c:tickLblPos val="nextTo"/>
        <c:crossAx val="717401864"/>
        <c:crosses val="autoZero"/>
        <c:crossBetween val="between"/>
      </c:valAx>
      <c:spPr>
        <a:noFill/>
        <a:ln>
          <a:noFill/>
        </a:ln>
        <a:effectLst/>
      </c:spPr>
    </c:plotArea>
    <c:legend>
      <c:legendPos val="b"/>
      <c:layout>
        <c:manualLayout>
          <c:xMode val="edge"/>
          <c:yMode val="edge"/>
          <c:x val="6.2362292151350189E-2"/>
          <c:y val="0.78762117403818477"/>
          <c:w val="0.92109773240274095"/>
          <c:h val="0.19663276591445614"/>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 id="17">
  <a:schemeClr val="accent4"/>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withinLinear" id="16">
  <a:schemeClr val="accent3"/>
</cs:colorStyle>
</file>

<file path=ppt/charts/colors1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01-28T10:55:32.833" idx="24">
    <p:pos x="10" y="10"/>
    <p:text>Mettre à jours les annexes</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51E540-22B0-42BB-A083-2AF266F5E61F}" type="datetimeFigureOut">
              <a:rPr lang="en-US" smtClean="0"/>
              <a:t>3/12/2021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82FD27-21D8-4522-89CB-6A4C32D46651}" type="slidenum">
              <a:rPr lang="en-US" smtClean="0"/>
              <a:t>‹#›</a:t>
            </a:fld>
            <a:endParaRPr lang="en-US"/>
          </a:p>
        </p:txBody>
      </p:sp>
    </p:spTree>
    <p:extLst>
      <p:ext uri="{BB962C8B-B14F-4D97-AF65-F5344CB8AC3E}">
        <p14:creationId xmlns:p14="http://schemas.microsoft.com/office/powerpoint/2010/main" val="307891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CE9D96-4A2E-4A9F-A13D-59E7D837DD96}" type="datetimeFigureOut">
              <a:rPr lang="en-US" smtClean="0"/>
              <a:t>3/12/2021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D38F0-AE70-4509-A029-A2CBBC8D9AF6}" type="slidenum">
              <a:rPr lang="en-US" smtClean="0"/>
              <a:t>‹#›</a:t>
            </a:fld>
            <a:endParaRPr lang="en-US"/>
          </a:p>
        </p:txBody>
      </p:sp>
    </p:spTree>
    <p:extLst>
      <p:ext uri="{BB962C8B-B14F-4D97-AF65-F5344CB8AC3E}">
        <p14:creationId xmlns:p14="http://schemas.microsoft.com/office/powerpoint/2010/main" val="2406171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chemeClr val="bg1"/>
                </a:solidFill>
              </a:rPr>
              <a:t>NOTE: </a:t>
            </a:r>
            <a:r>
              <a:rPr lang="en-CA" dirty="0" smtClean="0">
                <a:solidFill>
                  <a:schemeClr val="bg1"/>
                </a:solidFill>
              </a:rPr>
              <a:t>Due to the Privacy Act of Canada, we, as the researcher, are responsible for ensuring the confidentiality of the data collected during this survey. In addition, we must at all times and in all circumstances ensure the anonymity of participants. https://www.priv.gc.ca/en/privacy-topics/privacy-laws-in-canada/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smtClean="0">
                <a:solidFill>
                  <a:schemeClr val="bg1"/>
                </a:solidFill>
              </a:rPr>
              <a:t>En raison de la Loi sur la protection des renseignements personnels du Canada, nous, en tant que chercheur, avons la responsabilité d'assurer la confidentialité des </a:t>
            </a:r>
            <a:r>
              <a:rPr lang="fr-FR" i="1" smtClean="0">
                <a:solidFill>
                  <a:schemeClr val="bg1"/>
                </a:solidFill>
              </a:rPr>
              <a:t>données </a:t>
            </a:r>
            <a:r>
              <a:rPr lang="fr-FR" i="1" smtClean="0">
                <a:solidFill>
                  <a:schemeClr val="bg1"/>
                </a:solidFill>
              </a:rPr>
              <a:t>recueillis </a:t>
            </a:r>
            <a:r>
              <a:rPr lang="fr-FR" i="1" dirty="0" smtClean="0">
                <a:solidFill>
                  <a:schemeClr val="bg1"/>
                </a:solidFill>
              </a:rPr>
              <a:t>lors de ce sondage. De plus, nous devons en tout temps et en toutes circonstances assurer l'anonymat des participants. https://www.priv.gc.ca/fr/sujets-lies-a-la-protection-de-la-vie-privee/lois-sur-la-protection-des-renseignements-personnels-au-canada/</a:t>
            </a:r>
            <a:endParaRPr lang="en-US" i="1" dirty="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178642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buNone/>
            </a:pPr>
            <a:r>
              <a:rPr lang="en-US" b="1" dirty="0" smtClean="0">
                <a:solidFill>
                  <a:srgbClr val="FF0000"/>
                </a:solidFill>
              </a:rPr>
              <a:t>INSTRUCTIONS:</a:t>
            </a:r>
            <a:r>
              <a:rPr lang="en-US" b="1" baseline="0" dirty="0" smtClean="0">
                <a:solidFill>
                  <a:srgbClr val="FF0000"/>
                </a:solidFill>
              </a:rPr>
              <a:t> </a:t>
            </a:r>
            <a:r>
              <a:rPr lang="en-US" dirty="0" smtClean="0">
                <a:solidFill>
                  <a:srgbClr val="FF0000"/>
                </a:solidFill>
              </a:rPr>
              <a:t>The </a:t>
            </a:r>
            <a:r>
              <a:rPr lang="en-US" dirty="0" err="1" smtClean="0">
                <a:solidFill>
                  <a:srgbClr val="FF0000"/>
                </a:solidFill>
              </a:rPr>
              <a:t>workpoints</a:t>
            </a:r>
            <a:r>
              <a:rPr lang="en-US" dirty="0" smtClean="0">
                <a:solidFill>
                  <a:srgbClr val="FF0000"/>
                </a:solidFill>
              </a:rPr>
              <a:t> are determined through results from multiple questions.</a:t>
            </a:r>
            <a:r>
              <a:rPr lang="en-CA" dirty="0" smtClean="0">
                <a:solidFill>
                  <a:srgbClr val="FF0000"/>
                </a:solidFill>
              </a:rPr>
              <a:t> </a:t>
            </a:r>
            <a:r>
              <a:rPr lang="en-CA" b="1" dirty="0" smtClean="0">
                <a:solidFill>
                  <a:srgbClr val="FF0000"/>
                </a:solidFill>
              </a:rPr>
              <a:t>Please note, this is a </a:t>
            </a:r>
            <a:r>
              <a:rPr lang="en-CA" b="1" dirty="0" err="1" smtClean="0">
                <a:solidFill>
                  <a:srgbClr val="FF0000"/>
                </a:solidFill>
              </a:rPr>
              <a:t>workpoint</a:t>
            </a:r>
            <a:r>
              <a:rPr lang="en-CA" b="1" dirty="0" smtClean="0">
                <a:solidFill>
                  <a:srgbClr val="FF0000"/>
                </a:solidFill>
              </a:rPr>
              <a:t> analysis that would be most useful for your group. </a:t>
            </a:r>
            <a:r>
              <a:rPr lang="en-CA" dirty="0" smtClean="0">
                <a:solidFill>
                  <a:srgbClr val="FF0000"/>
                </a:solidFill>
              </a:rPr>
              <a:t>However, you must respect the minimum and maximum scales in the </a:t>
            </a:r>
            <a:r>
              <a:rPr lang="en-CA" dirty="0" err="1" smtClean="0">
                <a:solidFill>
                  <a:srgbClr val="FF0000"/>
                </a:solidFill>
              </a:rPr>
              <a:t>GCworkplace</a:t>
            </a:r>
            <a:r>
              <a:rPr lang="en-CA" dirty="0" smtClean="0">
                <a:solidFill>
                  <a:srgbClr val="FF0000"/>
                </a:solidFill>
              </a:rPr>
              <a:t> Space Planning Workbook.</a:t>
            </a:r>
            <a:endParaRPr lang="en-CA" i="1" dirty="0" smtClean="0">
              <a:solidFill>
                <a:srgbClr val="FF0000"/>
              </a:solidFill>
            </a:endParaRPr>
          </a:p>
          <a:p>
            <a:pPr marL="0" indent="0">
              <a:lnSpc>
                <a:spcPct val="100000"/>
              </a:lnSpc>
              <a:spcBef>
                <a:spcPts val="0"/>
              </a:spcBef>
              <a:buNone/>
            </a:pPr>
            <a:r>
              <a:rPr lang="fr-FR" i="1" dirty="0" smtClean="0">
                <a:solidFill>
                  <a:srgbClr val="FF0000"/>
                </a:solidFill>
              </a:rPr>
              <a:t>Les points de travail sont déterminés selon les résultats de plusieurs questions. </a:t>
            </a:r>
            <a:r>
              <a:rPr lang="fr-FR" b="1" i="1" dirty="0" smtClean="0">
                <a:solidFill>
                  <a:srgbClr val="FF0000"/>
                </a:solidFill>
              </a:rPr>
              <a:t>Attention, il s'agit d'une analyse des points de travail qui seraient les plus utiles pour votre groupe. </a:t>
            </a:r>
            <a:r>
              <a:rPr lang="fr-FR" i="1" dirty="0" smtClean="0">
                <a:solidFill>
                  <a:srgbClr val="FF0000"/>
                </a:solidFill>
              </a:rPr>
              <a:t>Cependant, vous devez respecter les barèmes minimum et maximum du Cahier de planification du Milieu de travail GC.</a:t>
            </a:r>
            <a:endParaRPr lang="en-US" i="1" dirty="0" smtClean="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B3FD38F0-AE70-4509-A029-A2CBBC8D9AF6}" type="slidenum">
              <a:rPr lang="en-US" smtClean="0"/>
              <a:t>16</a:t>
            </a:fld>
            <a:endParaRPr lang="en-US"/>
          </a:p>
        </p:txBody>
      </p:sp>
    </p:spTree>
    <p:extLst>
      <p:ext uri="{BB962C8B-B14F-4D97-AF65-F5344CB8AC3E}">
        <p14:creationId xmlns:p14="http://schemas.microsoft.com/office/powerpoint/2010/main" val="2008733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smtClean="0"/>
              <a:t>NOTE: </a:t>
            </a:r>
            <a:r>
              <a:rPr lang="en-CA" b="0" dirty="0" smtClean="0"/>
              <a:t>A text box "please specify" may have been added to this</a:t>
            </a:r>
            <a:r>
              <a:rPr lang="en-CA" b="0" i="0" dirty="0" smtClean="0"/>
              <a:t> question</a:t>
            </a:r>
            <a:r>
              <a:rPr lang="en-CA" b="0" i="0" baseline="0" dirty="0" smtClean="0"/>
              <a:t> </a:t>
            </a:r>
            <a:r>
              <a:rPr lang="fr-FR" i="0" dirty="0" smtClean="0"/>
              <a:t>(</a:t>
            </a:r>
            <a:r>
              <a:rPr lang="fr-FR" i="0" dirty="0" err="1" smtClean="0"/>
              <a:t>added</a:t>
            </a:r>
            <a:r>
              <a:rPr lang="fr-FR" i="0" dirty="0" smtClean="0"/>
              <a:t> on </a:t>
            </a:r>
            <a:r>
              <a:rPr lang="fr-FR" i="0" dirty="0" err="1" smtClean="0"/>
              <a:t>request</a:t>
            </a:r>
            <a:r>
              <a:rPr lang="fr-FR" i="0" dirty="0" smtClean="0"/>
              <a:t> </a:t>
            </a:r>
            <a:r>
              <a:rPr lang="fr-FR" i="0" dirty="0" err="1" smtClean="0"/>
              <a:t>only</a:t>
            </a:r>
            <a:r>
              <a:rPr lang="fr-FR" i="0" dirty="0" smtClean="0"/>
              <a:t>)</a:t>
            </a:r>
            <a:endParaRPr lang="en-CA" b="0" i="0" dirty="0" smtClean="0"/>
          </a:p>
          <a:p>
            <a:r>
              <a:rPr lang="fr-FR" i="1" dirty="0" smtClean="0"/>
              <a:t>Il est possible qu'une case de texte «veuillez préciser» ai été ajoutée à cette question (Ajoutée</a:t>
            </a:r>
            <a:r>
              <a:rPr lang="fr-FR" i="1" baseline="0" dirty="0" smtClean="0"/>
              <a:t> sur demande seulement)</a:t>
            </a:r>
            <a:endParaRPr lang="fr-CA" i="1" dirty="0"/>
          </a:p>
        </p:txBody>
      </p:sp>
      <p:sp>
        <p:nvSpPr>
          <p:cNvPr id="4" name="Slide Number Placeholder 3"/>
          <p:cNvSpPr>
            <a:spLocks noGrp="1"/>
          </p:cNvSpPr>
          <p:nvPr>
            <p:ph type="sldNum" sz="quarter" idx="10"/>
          </p:nvPr>
        </p:nvSpPr>
        <p:spPr/>
        <p:txBody>
          <a:bodyPr/>
          <a:lstStyle/>
          <a:p>
            <a:fld id="{B3FD38F0-AE70-4509-A029-A2CBBC8D9AF6}" type="slidenum">
              <a:rPr lang="en-US" smtClean="0"/>
              <a:t>18</a:t>
            </a:fld>
            <a:endParaRPr lang="en-US"/>
          </a:p>
        </p:txBody>
      </p:sp>
    </p:spTree>
    <p:extLst>
      <p:ext uri="{BB962C8B-B14F-4D97-AF65-F5344CB8AC3E}">
        <p14:creationId xmlns:p14="http://schemas.microsoft.com/office/powerpoint/2010/main" val="5816155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19</a:t>
            </a:fld>
            <a:endParaRPr lang="en-US"/>
          </a:p>
        </p:txBody>
      </p:sp>
    </p:spTree>
    <p:extLst>
      <p:ext uri="{BB962C8B-B14F-4D97-AF65-F5344CB8AC3E}">
        <p14:creationId xmlns:p14="http://schemas.microsoft.com/office/powerpoint/2010/main" val="4052581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FF0000"/>
                </a:solidFill>
              </a:rPr>
              <a:t>INSTRUCTIONS: </a:t>
            </a:r>
            <a:r>
              <a:rPr lang="en-US" b="0" i="0" dirty="0" smtClean="0">
                <a:solidFill>
                  <a:srgbClr val="FF0000"/>
                </a:solidFill>
              </a:rPr>
              <a:t>Client to provide list to ensure the options reflect the required departments. (French translation of departments to be provided by client also)</a:t>
            </a:r>
          </a:p>
          <a:p>
            <a:r>
              <a:rPr lang="fr-FR" sz="1200" b="0" i="1" dirty="0" smtClean="0">
                <a:solidFill>
                  <a:srgbClr val="FF0000"/>
                </a:solidFill>
              </a:rPr>
              <a:t>Le client doit fournir une liste pour s’assurer que les options correspondent aux lignes de service. (Traduction en anglais des départements est également fournis par le client) </a:t>
            </a:r>
            <a:endParaRPr lang="fr-CA" i="0" dirty="0"/>
          </a:p>
        </p:txBody>
      </p:sp>
      <p:sp>
        <p:nvSpPr>
          <p:cNvPr id="4" name="Slide Number Placeholder 3"/>
          <p:cNvSpPr>
            <a:spLocks noGrp="1"/>
          </p:cNvSpPr>
          <p:nvPr>
            <p:ph type="sldNum" sz="quarter" idx="10"/>
          </p:nvPr>
        </p:nvSpPr>
        <p:spPr/>
        <p:txBody>
          <a:bodyPr/>
          <a:lstStyle/>
          <a:p>
            <a:fld id="{B3FD38F0-AE70-4509-A029-A2CBBC8D9AF6}" type="slidenum">
              <a:rPr lang="en-US" smtClean="0"/>
              <a:t>22</a:t>
            </a:fld>
            <a:endParaRPr lang="en-US"/>
          </a:p>
        </p:txBody>
      </p:sp>
    </p:spTree>
    <p:extLst>
      <p:ext uri="{BB962C8B-B14F-4D97-AF65-F5344CB8AC3E}">
        <p14:creationId xmlns:p14="http://schemas.microsoft.com/office/powerpoint/2010/main" val="156450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rgbClr val="FF0000"/>
                </a:solidFill>
              </a:rPr>
              <a:t>INSTRUCTIONS: </a:t>
            </a:r>
            <a:r>
              <a:rPr lang="en-CA" b="0" i="0" dirty="0" smtClean="0">
                <a:solidFill>
                  <a:srgbClr val="FF0000"/>
                </a:solidFill>
              </a:rPr>
              <a:t>Use the data from Q18 and Q19.</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i="1" dirty="0" err="1" smtClean="0">
                <a:solidFill>
                  <a:srgbClr val="FF0000"/>
                </a:solidFill>
              </a:rPr>
              <a:t>Utilisez</a:t>
            </a:r>
            <a:r>
              <a:rPr lang="en-CA" b="0" i="1" dirty="0" smtClean="0">
                <a:solidFill>
                  <a:srgbClr val="FF0000"/>
                </a:solidFill>
              </a:rPr>
              <a:t> les </a:t>
            </a:r>
            <a:r>
              <a:rPr lang="en-CA" b="0" i="1" dirty="0" err="1" smtClean="0">
                <a:solidFill>
                  <a:srgbClr val="FF0000"/>
                </a:solidFill>
              </a:rPr>
              <a:t>données</a:t>
            </a:r>
            <a:r>
              <a:rPr lang="en-CA" b="0" i="1" dirty="0" smtClean="0">
                <a:solidFill>
                  <a:srgbClr val="FF0000"/>
                </a:solidFill>
              </a:rPr>
              <a:t> de la Q18 et Q19.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i="0" dirty="0" smtClean="0">
              <a:solidFill>
                <a:srgbClr val="FF0000"/>
              </a:solidFill>
            </a:endParaRPr>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27</a:t>
            </a:fld>
            <a:endParaRPr lang="en-US"/>
          </a:p>
        </p:txBody>
      </p:sp>
    </p:spTree>
    <p:extLst>
      <p:ext uri="{BB962C8B-B14F-4D97-AF65-F5344CB8AC3E}">
        <p14:creationId xmlns:p14="http://schemas.microsoft.com/office/powerpoint/2010/main" val="3071806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3FD38F0-AE70-4509-A029-A2CBBC8D9AF6}" type="slidenum">
              <a:rPr lang="en-US" smtClean="0"/>
              <a:t>28</a:t>
            </a:fld>
            <a:endParaRPr lang="en-US"/>
          </a:p>
        </p:txBody>
      </p:sp>
    </p:spTree>
    <p:extLst>
      <p:ext uri="{BB962C8B-B14F-4D97-AF65-F5344CB8AC3E}">
        <p14:creationId xmlns:p14="http://schemas.microsoft.com/office/powerpoint/2010/main" val="8431308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B3FD38F0-AE70-4509-A029-A2CBBC8D9AF6}" type="slidenum">
              <a:rPr lang="en-US" smtClean="0"/>
              <a:t>29</a:t>
            </a:fld>
            <a:endParaRPr lang="en-US"/>
          </a:p>
        </p:txBody>
      </p:sp>
    </p:spTree>
    <p:extLst>
      <p:ext uri="{BB962C8B-B14F-4D97-AF65-F5344CB8AC3E}">
        <p14:creationId xmlns:p14="http://schemas.microsoft.com/office/powerpoint/2010/main" val="3059853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smtClean="0">
                <a:solidFill>
                  <a:schemeClr val="bg1"/>
                </a:solidFill>
              </a:rPr>
              <a:t>NOTE: </a:t>
            </a:r>
            <a:r>
              <a:rPr lang="en-CA" dirty="0" smtClean="0">
                <a:solidFill>
                  <a:schemeClr val="bg1"/>
                </a:solidFill>
              </a:rPr>
              <a:t>Due to the Privacy Act of Canada, we, as the researcher, are responsible for ensuring the confidentiality of the data collected during this survey. In addition, we must at all times and in all circumstances ensure the anonymity of participants. https://www.priv.gc.ca/en/privacy-topics/privacy-laws-in-canada/</a:t>
            </a:r>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smtClean="0">
                <a:solidFill>
                  <a:schemeClr val="bg1"/>
                </a:solidFill>
              </a:rPr>
              <a:t>En raison de la Loi sur la protection des renseignements personnels du Canada, nous, en tant que chercheur, avons la responsabilité d'assurer la confidentialité des données </a:t>
            </a:r>
            <a:r>
              <a:rPr lang="fr-FR" i="1" dirty="0" err="1" smtClean="0">
                <a:solidFill>
                  <a:schemeClr val="bg1"/>
                </a:solidFill>
              </a:rPr>
              <a:t>receuillis</a:t>
            </a:r>
            <a:r>
              <a:rPr lang="fr-FR" i="1" dirty="0" smtClean="0">
                <a:solidFill>
                  <a:schemeClr val="bg1"/>
                </a:solidFill>
              </a:rPr>
              <a:t> lors de ce sondage. De plus, nous devons en tout temps et en toutes circonstances assurer l'anonymat des participants. https://www.priv.gc.ca/fr/sujets-lies-a-la-protection-de-la-vie-privee/lois-sur-la-protection-des-renseignements-personnels-au-canada/</a:t>
            </a:r>
            <a:endParaRPr lang="en-US" i="1" dirty="0" smtClean="0">
              <a:solidFill>
                <a:schemeClr val="bg1"/>
              </a:solidFill>
            </a:endParaRPr>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30</a:t>
            </a:fld>
            <a:endParaRPr lang="en-US"/>
          </a:p>
        </p:txBody>
      </p:sp>
    </p:spTree>
    <p:extLst>
      <p:ext uri="{BB962C8B-B14F-4D97-AF65-F5344CB8AC3E}">
        <p14:creationId xmlns:p14="http://schemas.microsoft.com/office/powerpoint/2010/main" val="1224087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smtClean="0"/>
              <a:t>NOTE:</a:t>
            </a:r>
            <a:r>
              <a:rPr lang="fr-CA" b="0" dirty="0" smtClean="0"/>
              <a:t> </a:t>
            </a:r>
            <a:r>
              <a:rPr lang="en-CA" b="0" dirty="0" smtClean="0"/>
              <a:t>Questions 2, 3 and 4 use carry-over logic, which means that selected</a:t>
            </a:r>
            <a:r>
              <a:rPr lang="en-CA" b="0" baseline="0" dirty="0" smtClean="0"/>
              <a:t> </a:t>
            </a:r>
            <a:r>
              <a:rPr lang="en-CA" b="0" dirty="0" smtClean="0"/>
              <a:t>answers to question 2 are used as the choice for question 3 and so on.</a:t>
            </a:r>
          </a:p>
          <a:p>
            <a:r>
              <a:rPr lang="fr-FR" b="0" i="1" dirty="0" smtClean="0"/>
              <a:t>Les questions 2, 3 et 4 utilisent une logique de report, ce qui signifie que les réponses sélectionnées</a:t>
            </a:r>
            <a:r>
              <a:rPr lang="fr-FR" b="0" i="1" baseline="0" dirty="0" smtClean="0"/>
              <a:t> à </a:t>
            </a:r>
            <a:r>
              <a:rPr lang="fr-FR" b="0" i="1" dirty="0" smtClean="0"/>
              <a:t>la question 2 sont utilisées comme choix pour la question 3 et ainsi de suite.</a:t>
            </a:r>
            <a:endParaRPr lang="fr-CA" b="0" i="1" dirty="0"/>
          </a:p>
        </p:txBody>
      </p:sp>
      <p:sp>
        <p:nvSpPr>
          <p:cNvPr id="4" name="Slide Number Placeholder 3"/>
          <p:cNvSpPr>
            <a:spLocks noGrp="1"/>
          </p:cNvSpPr>
          <p:nvPr>
            <p:ph type="sldNum" sz="quarter" idx="10"/>
          </p:nvPr>
        </p:nvSpPr>
        <p:spPr/>
        <p:txBody>
          <a:bodyPr/>
          <a:lstStyle/>
          <a:p>
            <a:fld id="{B3FD38F0-AE70-4509-A029-A2CBBC8D9AF6}" type="slidenum">
              <a:rPr lang="en-US" smtClean="0"/>
              <a:t>31</a:t>
            </a:fld>
            <a:endParaRPr lang="en-US"/>
          </a:p>
        </p:txBody>
      </p:sp>
    </p:spTree>
    <p:extLst>
      <p:ext uri="{BB962C8B-B14F-4D97-AF65-F5344CB8AC3E}">
        <p14:creationId xmlns:p14="http://schemas.microsoft.com/office/powerpoint/2010/main" val="916274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smtClean="0"/>
              <a:t>NOTE:</a:t>
            </a:r>
            <a:r>
              <a:rPr lang="fr-CA" b="0" dirty="0" smtClean="0"/>
              <a:t> </a:t>
            </a:r>
            <a:r>
              <a:rPr lang="en-CA" b="0" dirty="0" smtClean="0"/>
              <a:t>Questions 2, 3 and 4 use carry-over logic, which means that selected</a:t>
            </a:r>
            <a:r>
              <a:rPr lang="en-CA" b="0" baseline="0" dirty="0" smtClean="0"/>
              <a:t> </a:t>
            </a:r>
            <a:r>
              <a:rPr lang="en-CA" b="0" dirty="0" smtClean="0"/>
              <a:t>answers to question 2 are used as the choice for question 3 and so on.</a:t>
            </a:r>
          </a:p>
          <a:p>
            <a:r>
              <a:rPr lang="fr-FR" b="0" i="1" dirty="0" smtClean="0"/>
              <a:t>Les questions 2, 3 et 4 utilisent une logique de report, ce qui signifie que les réponses sélectionnées</a:t>
            </a:r>
            <a:r>
              <a:rPr lang="fr-FR" b="0" i="1" baseline="0" dirty="0" smtClean="0"/>
              <a:t> à </a:t>
            </a:r>
            <a:r>
              <a:rPr lang="fr-FR" b="0" i="1" dirty="0" smtClean="0"/>
              <a:t>la question 2 sont utilisées comme choix pour la question 3 et ainsi de suite.</a:t>
            </a:r>
            <a:endParaRPr lang="fr-CA" b="0" i="1" dirty="0" smtClean="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32</a:t>
            </a:fld>
            <a:endParaRPr lang="en-US"/>
          </a:p>
        </p:txBody>
      </p:sp>
    </p:spTree>
    <p:extLst>
      <p:ext uri="{BB962C8B-B14F-4D97-AF65-F5344CB8AC3E}">
        <p14:creationId xmlns:p14="http://schemas.microsoft.com/office/powerpoint/2010/main" val="89338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FR" b="1" dirty="0" smtClean="0"/>
              <a:t>INSTRUCTIONS:</a:t>
            </a:r>
            <a:r>
              <a:rPr lang="fr-FR" b="1" baseline="0" dirty="0" smtClean="0"/>
              <a:t> </a:t>
            </a:r>
            <a:r>
              <a:rPr lang="fr-FR" dirty="0" smtClean="0"/>
              <a:t>The </a:t>
            </a:r>
            <a:r>
              <a:rPr lang="fr-FR" dirty="0" err="1" smtClean="0"/>
              <a:t>activity</a:t>
            </a:r>
            <a:r>
              <a:rPr lang="fr-FR" dirty="0" smtClean="0"/>
              <a:t> profile </a:t>
            </a:r>
            <a:r>
              <a:rPr lang="fr-FR" dirty="0" err="1" smtClean="0"/>
              <a:t>is</a:t>
            </a:r>
            <a:r>
              <a:rPr lang="fr-FR" dirty="0" smtClean="0"/>
              <a:t> </a:t>
            </a:r>
            <a:r>
              <a:rPr lang="fr-FR" dirty="0" err="1" smtClean="0"/>
              <a:t>determined</a:t>
            </a:r>
            <a:r>
              <a:rPr lang="fr-FR" dirty="0" smtClean="0"/>
              <a:t> </a:t>
            </a:r>
            <a:r>
              <a:rPr lang="fr-FR" dirty="0" err="1" smtClean="0"/>
              <a:t>through</a:t>
            </a:r>
            <a:r>
              <a:rPr lang="fr-FR" dirty="0" smtClean="0"/>
              <a:t> </a:t>
            </a:r>
            <a:r>
              <a:rPr lang="fr-FR" dirty="0" err="1" smtClean="0"/>
              <a:t>results</a:t>
            </a:r>
            <a:r>
              <a:rPr lang="fr-FR" dirty="0" smtClean="0"/>
              <a:t> </a:t>
            </a:r>
            <a:r>
              <a:rPr lang="fr-FR" dirty="0" err="1" smtClean="0"/>
              <a:t>from</a:t>
            </a:r>
            <a:r>
              <a:rPr lang="fr-FR" dirty="0" smtClean="0"/>
              <a:t> multiple questions. </a:t>
            </a:r>
            <a:r>
              <a:rPr lang="fr-FR" dirty="0" err="1" smtClean="0"/>
              <a:t>Refer</a:t>
            </a:r>
            <a:r>
              <a:rPr lang="fr-FR" dirty="0" smtClean="0"/>
              <a:t> to </a:t>
            </a:r>
            <a:r>
              <a:rPr lang="fr-FR" dirty="0" err="1" smtClean="0"/>
              <a:t>Appendix</a:t>
            </a:r>
            <a:r>
              <a:rPr lang="fr-FR" dirty="0" smtClean="0"/>
              <a:t> A for </a:t>
            </a:r>
            <a:r>
              <a:rPr lang="fr-FR" dirty="0" err="1" smtClean="0"/>
              <a:t>definition</a:t>
            </a:r>
            <a:r>
              <a:rPr lang="fr-FR" dirty="0" smtClean="0"/>
              <a:t> of </a:t>
            </a:r>
            <a:r>
              <a:rPr lang="fr-FR" dirty="0" err="1" smtClean="0"/>
              <a:t>each</a:t>
            </a:r>
            <a:r>
              <a:rPr lang="fr-FR" dirty="0" smtClean="0"/>
              <a:t> </a:t>
            </a:r>
            <a:r>
              <a:rPr lang="fr-FR" dirty="0" err="1" smtClean="0"/>
              <a:t>activity</a:t>
            </a:r>
            <a:r>
              <a:rPr lang="fr-FR" dirty="0" smtClean="0"/>
              <a:t> profiles.</a:t>
            </a:r>
          </a:p>
          <a:p>
            <a:r>
              <a:rPr lang="fr-FR" i="1" dirty="0" smtClean="0"/>
              <a:t>Le profil d'activité est déterminé selon les résultats de plusieurs questions. Référez vous à l’annexe A pour la définition de chacun des profils d’activité.</a:t>
            </a:r>
          </a:p>
          <a:p>
            <a:endParaRPr lang="en-US" dirty="0"/>
          </a:p>
        </p:txBody>
      </p:sp>
      <p:sp>
        <p:nvSpPr>
          <p:cNvPr id="4" name="Slide Number Placeholder 3"/>
          <p:cNvSpPr>
            <a:spLocks noGrp="1"/>
          </p:cNvSpPr>
          <p:nvPr>
            <p:ph type="sldNum" sz="quarter" idx="10"/>
          </p:nvPr>
        </p:nvSpPr>
        <p:spPr/>
        <p:txBody>
          <a:bodyPr/>
          <a:lstStyle/>
          <a:p>
            <a:fld id="{B3FD38F0-AE70-4509-A029-A2CBBC8D9AF6}" type="slidenum">
              <a:rPr lang="en-US" smtClean="0"/>
              <a:t>6</a:t>
            </a:fld>
            <a:endParaRPr lang="en-US"/>
          </a:p>
        </p:txBody>
      </p:sp>
    </p:spTree>
    <p:extLst>
      <p:ext uri="{BB962C8B-B14F-4D97-AF65-F5344CB8AC3E}">
        <p14:creationId xmlns:p14="http://schemas.microsoft.com/office/powerpoint/2010/main" val="3476099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b="1" dirty="0" smtClean="0"/>
              <a:t>NOTE:</a:t>
            </a:r>
            <a:r>
              <a:rPr lang="fr-FR" b="0" baseline="0" dirty="0" smtClean="0"/>
              <a:t> </a:t>
            </a:r>
            <a:r>
              <a:rPr lang="en-CA" dirty="0" smtClean="0"/>
              <a:t>It is possible to add a text box "please specify" to question10 (added on request only)</a:t>
            </a:r>
          </a:p>
          <a:p>
            <a:r>
              <a:rPr lang="fr-FR" i="1" dirty="0" smtClean="0"/>
              <a:t>Il est possible d'ajouter une case de texte «veuillez préciser» à la question 10 </a:t>
            </a:r>
            <a:r>
              <a:rPr lang="fr-FR" i="1" smtClean="0"/>
              <a:t>(Ajoutée sur </a:t>
            </a:r>
            <a:r>
              <a:rPr lang="fr-FR" i="1" dirty="0" smtClean="0"/>
              <a:t>demande</a:t>
            </a:r>
            <a:r>
              <a:rPr lang="fr-FR" i="1" baseline="0" dirty="0" smtClean="0"/>
              <a:t> seulement)</a:t>
            </a:r>
            <a:endParaRPr lang="fr-CA" i="1" dirty="0"/>
          </a:p>
        </p:txBody>
      </p:sp>
      <p:sp>
        <p:nvSpPr>
          <p:cNvPr id="4" name="Slide Number Placeholder 3"/>
          <p:cNvSpPr>
            <a:spLocks noGrp="1"/>
          </p:cNvSpPr>
          <p:nvPr>
            <p:ph type="sldNum" sz="quarter" idx="10"/>
          </p:nvPr>
        </p:nvSpPr>
        <p:spPr/>
        <p:txBody>
          <a:bodyPr/>
          <a:lstStyle/>
          <a:p>
            <a:fld id="{B3FD38F0-AE70-4509-A029-A2CBBC8D9AF6}" type="slidenum">
              <a:rPr lang="en-US" smtClean="0"/>
              <a:t>37</a:t>
            </a:fld>
            <a:endParaRPr lang="en-US"/>
          </a:p>
        </p:txBody>
      </p:sp>
    </p:spTree>
    <p:extLst>
      <p:ext uri="{BB962C8B-B14F-4D97-AF65-F5344CB8AC3E}">
        <p14:creationId xmlns:p14="http://schemas.microsoft.com/office/powerpoint/2010/main" val="36328515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42</a:t>
            </a:fld>
            <a:endParaRPr lang="en-US"/>
          </a:p>
        </p:txBody>
      </p:sp>
    </p:spTree>
    <p:extLst>
      <p:ext uri="{BB962C8B-B14F-4D97-AF65-F5344CB8AC3E}">
        <p14:creationId xmlns:p14="http://schemas.microsoft.com/office/powerpoint/2010/main" val="1058397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43</a:t>
            </a:fld>
            <a:endParaRPr lang="en-US"/>
          </a:p>
        </p:txBody>
      </p:sp>
    </p:spTree>
    <p:extLst>
      <p:ext uri="{BB962C8B-B14F-4D97-AF65-F5344CB8AC3E}">
        <p14:creationId xmlns:p14="http://schemas.microsoft.com/office/powerpoint/2010/main" val="1293577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D38F0-AE70-4509-A029-A2CBBC8D9AF6}" type="slidenum">
              <a:rPr lang="en-US" smtClean="0"/>
              <a:t>47</a:t>
            </a:fld>
            <a:endParaRPr lang="en-US"/>
          </a:p>
        </p:txBody>
      </p:sp>
    </p:spTree>
    <p:extLst>
      <p:ext uri="{BB962C8B-B14F-4D97-AF65-F5344CB8AC3E}">
        <p14:creationId xmlns:p14="http://schemas.microsoft.com/office/powerpoint/2010/main" val="426403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FD38F0-AE70-4509-A029-A2CBBC8D9AF6}" type="slidenum">
              <a:rPr lang="en-US" smtClean="0"/>
              <a:t>7</a:t>
            </a:fld>
            <a:endParaRPr lang="en-US"/>
          </a:p>
        </p:txBody>
      </p:sp>
    </p:spTree>
    <p:extLst>
      <p:ext uri="{BB962C8B-B14F-4D97-AF65-F5344CB8AC3E}">
        <p14:creationId xmlns:p14="http://schemas.microsoft.com/office/powerpoint/2010/main" val="7739574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smtClean="0"/>
              <a:t>NOTE:</a:t>
            </a:r>
            <a:r>
              <a:rPr lang="fr-CA" b="0" dirty="0" smtClean="0"/>
              <a:t> </a:t>
            </a:r>
            <a:r>
              <a:rPr lang="en-CA" b="0" dirty="0" smtClean="0"/>
              <a:t>Questions 2, 3 and 4 use carry-over logic, which means that selected</a:t>
            </a:r>
            <a:r>
              <a:rPr lang="en-CA" b="0" baseline="0" dirty="0" smtClean="0"/>
              <a:t> </a:t>
            </a:r>
            <a:r>
              <a:rPr lang="en-CA" b="0" dirty="0" smtClean="0"/>
              <a:t>answers to question 2 are used as the choice for question 3 and so on.</a:t>
            </a:r>
          </a:p>
          <a:p>
            <a:r>
              <a:rPr lang="fr-FR" b="0" i="1" dirty="0" smtClean="0"/>
              <a:t>Les questions 2, 3 et 4 utilisent une logique de report, ce qui signifie que les réponses sélectionnées</a:t>
            </a:r>
            <a:r>
              <a:rPr lang="fr-FR" b="0" i="1" baseline="0" dirty="0" smtClean="0"/>
              <a:t> à </a:t>
            </a:r>
            <a:r>
              <a:rPr lang="fr-FR" b="0" i="1" dirty="0" smtClean="0"/>
              <a:t>la question 2 sont utilisées comme choix pour la question 3 et ainsi de suite.</a:t>
            </a:r>
            <a:endParaRPr lang="fr-CA" b="0" i="1" dirty="0" smtClean="0"/>
          </a:p>
        </p:txBody>
      </p:sp>
      <p:sp>
        <p:nvSpPr>
          <p:cNvPr id="4" name="Slide Number Placeholder 3"/>
          <p:cNvSpPr>
            <a:spLocks noGrp="1"/>
          </p:cNvSpPr>
          <p:nvPr>
            <p:ph type="sldNum" sz="quarter" idx="10"/>
          </p:nvPr>
        </p:nvSpPr>
        <p:spPr/>
        <p:txBody>
          <a:bodyPr/>
          <a:lstStyle/>
          <a:p>
            <a:fld id="{B3FD38F0-AE70-4509-A029-A2CBBC8D9AF6}" type="slidenum">
              <a:rPr lang="en-US" smtClean="0"/>
              <a:t>8</a:t>
            </a:fld>
            <a:endParaRPr lang="en-US"/>
          </a:p>
        </p:txBody>
      </p:sp>
    </p:spTree>
    <p:extLst>
      <p:ext uri="{BB962C8B-B14F-4D97-AF65-F5344CB8AC3E}">
        <p14:creationId xmlns:p14="http://schemas.microsoft.com/office/powerpoint/2010/main" val="3872149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b="1" i="0" dirty="0" smtClean="0">
                <a:solidFill>
                  <a:srgbClr val="FF0000"/>
                </a:solidFill>
              </a:rPr>
              <a:t>INSTRUCTIONS: </a:t>
            </a:r>
            <a:r>
              <a:rPr lang="en-CA" b="0" i="0" dirty="0" smtClean="0">
                <a:solidFill>
                  <a:srgbClr val="FF0000"/>
                </a:solidFill>
              </a:rPr>
              <a:t>Use the data in the second graph of Q2 in the data report. The data in the graph corresponds to the number of responses.</a:t>
            </a:r>
          </a:p>
          <a:p>
            <a:pPr>
              <a:lnSpc>
                <a:spcPct val="100000"/>
              </a:lnSpc>
              <a:spcBef>
                <a:spcPts val="0"/>
              </a:spcBef>
            </a:pPr>
            <a:r>
              <a:rPr lang="fr-FR" b="0" i="1" dirty="0" smtClean="0">
                <a:solidFill>
                  <a:srgbClr val="FF0000"/>
                </a:solidFill>
              </a:rPr>
              <a:t>Utilisez le deuxième graphique de la Q2 dans le rapport de données.</a:t>
            </a:r>
            <a:r>
              <a:rPr lang="fr-FR" b="0" i="1" baseline="0" dirty="0" smtClean="0">
                <a:solidFill>
                  <a:srgbClr val="FF0000"/>
                </a:solidFill>
              </a:rPr>
              <a:t> </a:t>
            </a:r>
            <a:r>
              <a:rPr lang="fr-FR" b="0" i="1" dirty="0" smtClean="0">
                <a:solidFill>
                  <a:srgbClr val="FF0000"/>
                </a:solidFill>
              </a:rPr>
              <a:t>Les données dans le graphique correspondent au nombre de r</a:t>
            </a:r>
            <a:r>
              <a:rPr lang="en-CA" b="0" i="1" dirty="0" err="1" smtClean="0">
                <a:solidFill>
                  <a:srgbClr val="FF0000"/>
                </a:solidFill>
              </a:rPr>
              <a:t>éponses</a:t>
            </a:r>
            <a:r>
              <a:rPr lang="en-CA" b="0" i="1" dirty="0" smtClean="0">
                <a:solidFill>
                  <a:srgbClr val="FF0000"/>
                </a:solidFill>
              </a:rPr>
              <a:t>.</a:t>
            </a:r>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9</a:t>
            </a:fld>
            <a:endParaRPr lang="en-US"/>
          </a:p>
        </p:txBody>
      </p:sp>
    </p:spTree>
    <p:extLst>
      <p:ext uri="{BB962C8B-B14F-4D97-AF65-F5344CB8AC3E}">
        <p14:creationId xmlns:p14="http://schemas.microsoft.com/office/powerpoint/2010/main" val="31009432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smtClean="0"/>
              <a:t>NOTE:</a:t>
            </a:r>
            <a:r>
              <a:rPr lang="fr-CA" b="0" dirty="0" smtClean="0"/>
              <a:t> </a:t>
            </a:r>
            <a:r>
              <a:rPr lang="en-CA" b="0" dirty="0" smtClean="0"/>
              <a:t>Questions 2, 3 and 4 use carry-over logic, which means that selected</a:t>
            </a:r>
            <a:r>
              <a:rPr lang="en-CA" b="0" baseline="0" dirty="0" smtClean="0"/>
              <a:t> </a:t>
            </a:r>
            <a:r>
              <a:rPr lang="en-CA" b="0" dirty="0" smtClean="0"/>
              <a:t>answers to question 2 are used as the choice for question 3 and so on.</a:t>
            </a:r>
          </a:p>
          <a:p>
            <a:r>
              <a:rPr lang="fr-FR" b="0" i="1" dirty="0" smtClean="0"/>
              <a:t>Les questions 2, 3 et 4 utilisent une logique de report, ce qui signifie que les réponses sélectionnées</a:t>
            </a:r>
            <a:r>
              <a:rPr lang="fr-FR" b="0" i="1" baseline="0" dirty="0" smtClean="0"/>
              <a:t> à </a:t>
            </a:r>
            <a:r>
              <a:rPr lang="fr-FR" b="0" i="1" dirty="0" smtClean="0"/>
              <a:t>la question 2 sont utilisées comme choix pour la question 3 et ainsi de suite.</a:t>
            </a:r>
            <a:endParaRPr lang="fr-CA" b="0" i="1" dirty="0" smtClean="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10</a:t>
            </a:fld>
            <a:endParaRPr lang="en-US"/>
          </a:p>
        </p:txBody>
      </p:sp>
    </p:spTree>
    <p:extLst>
      <p:ext uri="{BB962C8B-B14F-4D97-AF65-F5344CB8AC3E}">
        <p14:creationId xmlns:p14="http://schemas.microsoft.com/office/powerpoint/2010/main" val="1619544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1" dirty="0" smtClean="0"/>
              <a:t>NOTE:</a:t>
            </a:r>
            <a:r>
              <a:rPr lang="fr-CA" b="0" dirty="0" smtClean="0"/>
              <a:t> </a:t>
            </a:r>
            <a:r>
              <a:rPr lang="en-CA" b="0" dirty="0" smtClean="0"/>
              <a:t>Questions 2, 3 and 4 use carry-over logic, which means that selected</a:t>
            </a:r>
            <a:r>
              <a:rPr lang="en-CA" b="0" baseline="0" dirty="0" smtClean="0"/>
              <a:t> </a:t>
            </a:r>
            <a:r>
              <a:rPr lang="en-CA" b="0" dirty="0" smtClean="0"/>
              <a:t>answers to question 2 are used as the choice for question 3 and so on.</a:t>
            </a:r>
          </a:p>
          <a:p>
            <a:r>
              <a:rPr lang="fr-FR" b="0" i="1" dirty="0" smtClean="0"/>
              <a:t>Les questions 2, 3 et 4 utilisent une logique de report, ce qui signifie que les réponses sélectionnées</a:t>
            </a:r>
            <a:r>
              <a:rPr lang="fr-FR" b="0" i="1" baseline="0" dirty="0" smtClean="0"/>
              <a:t> à </a:t>
            </a:r>
            <a:r>
              <a:rPr lang="fr-FR" b="0" i="1" dirty="0" smtClean="0"/>
              <a:t>la question 2 sont utilisées comme choix pour la question 3 et ainsi de suite.</a:t>
            </a:r>
            <a:endParaRPr lang="fr-CA" b="0" i="1" dirty="0" smtClean="0"/>
          </a:p>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11</a:t>
            </a:fld>
            <a:endParaRPr lang="en-US"/>
          </a:p>
        </p:txBody>
      </p:sp>
    </p:spTree>
    <p:extLst>
      <p:ext uri="{BB962C8B-B14F-4D97-AF65-F5344CB8AC3E}">
        <p14:creationId xmlns:p14="http://schemas.microsoft.com/office/powerpoint/2010/main" val="30463401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12</a:t>
            </a:fld>
            <a:endParaRPr lang="en-US"/>
          </a:p>
        </p:txBody>
      </p:sp>
    </p:spTree>
    <p:extLst>
      <p:ext uri="{BB962C8B-B14F-4D97-AF65-F5344CB8AC3E}">
        <p14:creationId xmlns:p14="http://schemas.microsoft.com/office/powerpoint/2010/main" val="2672510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B3FD38F0-AE70-4509-A029-A2CBBC8D9AF6}" type="slidenum">
              <a:rPr lang="en-US" smtClean="0"/>
              <a:t>13</a:t>
            </a:fld>
            <a:endParaRPr lang="en-US"/>
          </a:p>
        </p:txBody>
      </p:sp>
    </p:spTree>
    <p:extLst>
      <p:ext uri="{BB962C8B-B14F-4D97-AF65-F5344CB8AC3E}">
        <p14:creationId xmlns:p14="http://schemas.microsoft.com/office/powerpoint/2010/main" val="2878567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29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7"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7"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4" y="4335681"/>
            <a:ext cx="3494087" cy="526957"/>
          </a:xfrm>
        </p:spPr>
        <p:txBody>
          <a:bodyPr>
            <a:noAutofit/>
          </a:bodyPr>
          <a:lstStyle>
            <a:lvl1pPr marL="0" indent="0">
              <a:lnSpc>
                <a:spcPct val="100000"/>
              </a:lnSpc>
              <a:buNone/>
              <a:defRPr sz="1000"/>
            </a:lvl1pPr>
            <a:lvl2pPr marL="457189" indent="0">
              <a:buNone/>
              <a:defRPr sz="900"/>
            </a:lvl2pPr>
            <a:lvl3pPr marL="914377" indent="0">
              <a:buNone/>
              <a:defRPr sz="800"/>
            </a:lvl3pPr>
            <a:lvl4pPr marL="1371566" indent="0">
              <a:buNone/>
              <a:defRPr sz="700"/>
            </a:lvl4pPr>
            <a:lvl5pPr marL="1828754" indent="0">
              <a:buNone/>
              <a:defRPr sz="700"/>
            </a:lvl5pPr>
          </a:lstStyle>
          <a:p>
            <a:pPr lvl="0"/>
            <a:r>
              <a:rPr lang="en-US" dirty="0"/>
              <a:t>Edit Master text styles</a:t>
            </a:r>
          </a:p>
        </p:txBody>
      </p:sp>
    </p:spTree>
    <p:extLst>
      <p:ext uri="{BB962C8B-B14F-4D97-AF65-F5344CB8AC3E}">
        <p14:creationId xmlns:p14="http://schemas.microsoft.com/office/powerpoint/2010/main" val="120422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50"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8"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50"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6"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9"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90"/>
            <a:ext cx="2576515"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2" y="3194690"/>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1128686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5430839"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7" y="1606538"/>
            <a:ext cx="5271467"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6" y="4307350"/>
            <a:ext cx="543083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41"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6"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480304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1"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90"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6" y="4307350"/>
            <a:ext cx="3516887"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2" y="4601670"/>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7"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7" y="4601670"/>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4"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70"/>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78879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1"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1"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1"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6"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5"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1" y="4601670"/>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5"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70"/>
            <a:ext cx="24643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3584758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1390175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
        <p:nvSpPr>
          <p:cNvPr id="3" name="Text Placeholder 2"/>
          <p:cNvSpPr>
            <a:spLocks noGrp="1"/>
          </p:cNvSpPr>
          <p:nvPr>
            <p:ph type="body" sz="quarter" idx="10"/>
          </p:nvPr>
        </p:nvSpPr>
        <p:spPr>
          <a:xfrm>
            <a:off x="508000" y="1658938"/>
            <a:ext cx="4605867" cy="2032000"/>
          </a:xfrm>
        </p:spPr>
        <p:txBody>
          <a:bodyPr>
            <a:normAutofit/>
          </a:bodyPr>
          <a:lstStyle>
            <a:lvl1pPr marL="0" indent="0">
              <a:lnSpc>
                <a:spcPct val="100000"/>
              </a:lnSpc>
              <a:spcBef>
                <a:spcPts val="0"/>
              </a:spcBef>
              <a:buFontTx/>
              <a:buNone/>
              <a:defRPr sz="1051"/>
            </a:lvl1pPr>
            <a:lvl2pPr marL="457189" indent="0">
              <a:lnSpc>
                <a:spcPct val="100000"/>
              </a:lnSpc>
              <a:spcBef>
                <a:spcPts val="0"/>
              </a:spcBef>
              <a:buFontTx/>
              <a:buNone/>
              <a:defRPr sz="1051"/>
            </a:lvl2pPr>
            <a:lvl3pPr marL="914377" indent="0">
              <a:lnSpc>
                <a:spcPct val="100000"/>
              </a:lnSpc>
              <a:spcBef>
                <a:spcPts val="0"/>
              </a:spcBef>
              <a:buFontTx/>
              <a:buNone/>
              <a:defRPr sz="1051"/>
            </a:lvl3pPr>
            <a:lvl4pPr marL="1371566" indent="0">
              <a:lnSpc>
                <a:spcPct val="100000"/>
              </a:lnSpc>
              <a:spcBef>
                <a:spcPts val="0"/>
              </a:spcBef>
              <a:buFontTx/>
              <a:buNone/>
              <a:defRPr sz="1051"/>
            </a:lvl4pPr>
            <a:lvl5pPr marL="1828754" indent="0">
              <a:lnSpc>
                <a:spcPct val="100000"/>
              </a:lnSpc>
              <a:spcBef>
                <a:spcPts val="0"/>
              </a:spcBef>
              <a:buFontTx/>
              <a:buNone/>
              <a:defRPr sz="105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1"/>
          </p:nvPr>
        </p:nvSpPr>
        <p:spPr>
          <a:xfrm>
            <a:off x="508000" y="396398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
        <p:nvSpPr>
          <p:cNvPr id="8" name="Text Placeholder 2"/>
          <p:cNvSpPr>
            <a:spLocks noGrp="1"/>
          </p:cNvSpPr>
          <p:nvPr>
            <p:ph type="body" sz="quarter" idx="12"/>
          </p:nvPr>
        </p:nvSpPr>
        <p:spPr>
          <a:xfrm>
            <a:off x="6909237" y="165893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
        <p:nvSpPr>
          <p:cNvPr id="9" name="Text Placeholder 2"/>
          <p:cNvSpPr>
            <a:spLocks noGrp="1"/>
          </p:cNvSpPr>
          <p:nvPr>
            <p:ph type="body" sz="quarter" idx="13"/>
          </p:nvPr>
        </p:nvSpPr>
        <p:spPr>
          <a:xfrm>
            <a:off x="6929185" y="3963988"/>
            <a:ext cx="4605867" cy="2032000"/>
          </a:xfrm>
        </p:spPr>
        <p:txBody>
          <a:bodyPr vert="horz" lIns="91440" tIns="45720" rIns="91440" bIns="45720" rtlCol="0">
            <a:normAutofit/>
          </a:bodyPr>
          <a:lstStyle>
            <a:lvl1pPr>
              <a:defRPr lang="en-US" sz="1051" smtClean="0"/>
            </a:lvl1pPr>
            <a:lvl2pPr>
              <a:defRPr lang="en-US" sz="1051" smtClean="0"/>
            </a:lvl2pPr>
            <a:lvl3pPr>
              <a:defRPr lang="en-US" sz="1051" smtClean="0"/>
            </a:lvl3pPr>
            <a:lvl4pPr>
              <a:defRPr lang="en-US" sz="1051" smtClean="0"/>
            </a:lvl4pPr>
            <a:lvl5pPr>
              <a:defRPr lang="en-US" sz="1051"/>
            </a:lvl5pPr>
          </a:lstStyle>
          <a:p>
            <a:pPr marL="0" lvl="0" indent="0">
              <a:lnSpc>
                <a:spcPct val="100000"/>
              </a:lnSpc>
              <a:spcBef>
                <a:spcPts val="0"/>
              </a:spcBef>
              <a:buFontTx/>
              <a:buNone/>
            </a:pPr>
            <a:r>
              <a:rPr lang="en-US"/>
              <a:t>Click to edit Master text styles</a:t>
            </a:r>
          </a:p>
          <a:p>
            <a:pPr marL="457189" lvl="1" indent="0">
              <a:lnSpc>
                <a:spcPct val="100000"/>
              </a:lnSpc>
              <a:spcBef>
                <a:spcPts val="0"/>
              </a:spcBef>
              <a:buFontTx/>
              <a:buNone/>
            </a:pPr>
            <a:r>
              <a:rPr lang="en-US"/>
              <a:t>Second level</a:t>
            </a:r>
          </a:p>
          <a:p>
            <a:pPr marL="914377" lvl="2" indent="0">
              <a:lnSpc>
                <a:spcPct val="100000"/>
              </a:lnSpc>
              <a:spcBef>
                <a:spcPts val="0"/>
              </a:spcBef>
              <a:buFontTx/>
              <a:buNone/>
            </a:pPr>
            <a:r>
              <a:rPr lang="en-US"/>
              <a:t>Third level</a:t>
            </a:r>
          </a:p>
          <a:p>
            <a:pPr marL="1371566" lvl="3" indent="0">
              <a:lnSpc>
                <a:spcPct val="100000"/>
              </a:lnSpc>
              <a:spcBef>
                <a:spcPts val="0"/>
              </a:spcBef>
              <a:buFontTx/>
              <a:buNone/>
            </a:pPr>
            <a:r>
              <a:rPr lang="en-US"/>
              <a:t>Fourth level</a:t>
            </a:r>
          </a:p>
          <a:p>
            <a:pPr marL="1828754" lvl="4" indent="0">
              <a:lnSpc>
                <a:spcPct val="100000"/>
              </a:lnSpc>
              <a:spcBef>
                <a:spcPts val="0"/>
              </a:spcBef>
              <a:buFontTx/>
              <a:buNone/>
            </a:pPr>
            <a:r>
              <a:rPr lang="en-US"/>
              <a:t>Fifth level</a:t>
            </a:r>
          </a:p>
        </p:txBody>
      </p:sp>
    </p:spTree>
    <p:extLst>
      <p:ext uri="{BB962C8B-B14F-4D97-AF65-F5344CB8AC3E}">
        <p14:creationId xmlns:p14="http://schemas.microsoft.com/office/powerpoint/2010/main" val="329543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536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6" y="5592103"/>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35956611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3" cy="4141790"/>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2"/>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8"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583431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9"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6" y="1657352"/>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17359981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Wide content with caption on left">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 xmlns:a16="http://schemas.microsoft.com/office/drawing/2014/main" id="{274FB544-0753-1E4B-A414-CB8CEF8925D1}"/>
              </a:ext>
            </a:extLst>
          </p:cNvPr>
          <p:cNvSpPr>
            <a:spLocks noGrp="1"/>
          </p:cNvSpPr>
          <p:nvPr>
            <p:ph type="title" hasCustomPrompt="1"/>
          </p:nvPr>
        </p:nvSpPr>
        <p:spPr>
          <a:xfrm>
            <a:off x="3200400" y="444500"/>
            <a:ext cx="8314704" cy="516844"/>
          </a:xfrm>
        </p:spPr>
        <p:txBody>
          <a:bodyPr anchor="t"/>
          <a:lstStyle>
            <a:lvl1pPr>
              <a:defRPr/>
            </a:lvl1pPr>
          </a:lstStyle>
          <a:p>
            <a:r>
              <a:rPr lang="en-US" dirty="0"/>
              <a:t>Click to edit Master title style</a:t>
            </a:r>
            <a:br>
              <a:rPr lang="en-US" dirty="0"/>
            </a:br>
            <a:endParaRPr lang="en-US" dirty="0"/>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
        <p:nvSpPr>
          <p:cNvPr id="8" name="Round Single Corner Rectangle 7"/>
          <p:cNvSpPr/>
          <p:nvPr userDrawn="1"/>
        </p:nvSpPr>
        <p:spPr>
          <a:xfrm>
            <a:off x="550333" y="195945"/>
            <a:ext cx="2650067" cy="5919107"/>
          </a:xfrm>
          <a:prstGeom prst="round1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15"/>
          <p:cNvSpPr>
            <a:spLocks noGrp="1"/>
          </p:cNvSpPr>
          <p:nvPr>
            <p:ph type="body" sz="quarter" idx="10" hasCustomPrompt="1"/>
          </p:nvPr>
        </p:nvSpPr>
        <p:spPr>
          <a:xfrm>
            <a:off x="898525" y="550865"/>
            <a:ext cx="1974851" cy="414337"/>
          </a:xfrm>
        </p:spPr>
        <p:txBody>
          <a:bodyPr anchor="b">
            <a:normAutofit/>
          </a:bodyPr>
          <a:lstStyle>
            <a:lvl1pPr marL="0" indent="0" algn="ctr">
              <a:buNone/>
              <a:defRPr sz="2000" b="1"/>
            </a:lvl1pPr>
          </a:lstStyle>
          <a:p>
            <a:pPr lvl="0"/>
            <a:r>
              <a:rPr lang="en-US" dirty="0"/>
              <a:t>Q</a:t>
            </a:r>
          </a:p>
        </p:txBody>
      </p:sp>
      <p:sp>
        <p:nvSpPr>
          <p:cNvPr id="21" name="Text Placeholder 20"/>
          <p:cNvSpPr>
            <a:spLocks noGrp="1"/>
          </p:cNvSpPr>
          <p:nvPr>
            <p:ph type="body" sz="quarter" idx="11" hasCustomPrompt="1"/>
          </p:nvPr>
        </p:nvSpPr>
        <p:spPr>
          <a:xfrm>
            <a:off x="749301" y="1054099"/>
            <a:ext cx="2247900" cy="969964"/>
          </a:xfrm>
        </p:spPr>
        <p:txBody>
          <a:bodyPr>
            <a:normAutofit/>
          </a:bodyPr>
          <a:lstStyle>
            <a:lvl1pPr marL="0" indent="0" algn="l">
              <a:buNone/>
              <a:defRPr sz="1200" b="1"/>
            </a:lvl1pPr>
          </a:lstStyle>
          <a:p>
            <a:pPr lvl="0"/>
            <a:r>
              <a:rPr lang="en-US" dirty="0"/>
              <a:t>Question</a:t>
            </a:r>
          </a:p>
        </p:txBody>
      </p:sp>
      <p:sp>
        <p:nvSpPr>
          <p:cNvPr id="22" name="TextBox 21"/>
          <p:cNvSpPr txBox="1"/>
          <p:nvPr userDrawn="1"/>
        </p:nvSpPr>
        <p:spPr>
          <a:xfrm>
            <a:off x="920589" y="3406983"/>
            <a:ext cx="1930723" cy="338554"/>
          </a:xfrm>
          <a:prstGeom prst="rect">
            <a:avLst/>
          </a:prstGeom>
          <a:noFill/>
        </p:spPr>
        <p:txBody>
          <a:bodyPr wrap="square" rtlCol="0">
            <a:spAutoFit/>
          </a:bodyPr>
          <a:lstStyle/>
          <a:p>
            <a:pPr algn="ctr"/>
            <a:r>
              <a:rPr lang="en-US" sz="1600" b="1" dirty="0">
                <a:solidFill>
                  <a:schemeClr val="tx1"/>
                </a:solidFill>
                <a:latin typeface="Arial" panose="020B0604020202020204" pitchFamily="34" charset="0"/>
                <a:ea typeface="Verdana" panose="020B0604030504040204" pitchFamily="34" charset="0"/>
                <a:cs typeface="Arial" panose="020B0604020202020204" pitchFamily="34" charset="0"/>
              </a:rPr>
              <a:t>Key Findings</a:t>
            </a:r>
          </a:p>
        </p:txBody>
      </p:sp>
      <p:sp>
        <p:nvSpPr>
          <p:cNvPr id="23" name="Text Placeholder 22"/>
          <p:cNvSpPr>
            <a:spLocks noGrp="1"/>
          </p:cNvSpPr>
          <p:nvPr>
            <p:ph type="body" sz="quarter" idx="14"/>
          </p:nvPr>
        </p:nvSpPr>
        <p:spPr>
          <a:xfrm>
            <a:off x="749301" y="3745538"/>
            <a:ext cx="2247900" cy="2253248"/>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cxnSp>
        <p:nvCxnSpPr>
          <p:cNvPr id="25" name="Straight Connector 24"/>
          <p:cNvCxnSpPr/>
          <p:nvPr userDrawn="1"/>
        </p:nvCxnSpPr>
        <p:spPr>
          <a:xfrm>
            <a:off x="898525" y="1054100"/>
            <a:ext cx="1997075" cy="0"/>
          </a:xfrm>
          <a:prstGeom prst="line">
            <a:avLst/>
          </a:prstGeom>
        </p:spPr>
        <p:style>
          <a:lnRef idx="1">
            <a:schemeClr val="dk1"/>
          </a:lnRef>
          <a:fillRef idx="0">
            <a:schemeClr val="dk1"/>
          </a:fillRef>
          <a:effectRef idx="0">
            <a:schemeClr val="dk1"/>
          </a:effectRef>
          <a:fontRef idx="minor">
            <a:schemeClr val="tx1"/>
          </a:fontRef>
        </p:style>
      </p:cxnSp>
      <p:sp>
        <p:nvSpPr>
          <p:cNvPr id="32" name="Text Placeholder 31"/>
          <p:cNvSpPr>
            <a:spLocks noGrp="1"/>
          </p:cNvSpPr>
          <p:nvPr>
            <p:ph type="body" sz="quarter" idx="15" hasCustomPrompt="1"/>
          </p:nvPr>
        </p:nvSpPr>
        <p:spPr>
          <a:xfrm>
            <a:off x="3221569" y="961346"/>
            <a:ext cx="8293537" cy="341313"/>
          </a:xfrm>
        </p:spPr>
        <p:txBody>
          <a:bodyPr>
            <a:noAutofit/>
          </a:bodyPr>
          <a:lstStyle>
            <a:lvl1pPr marL="0" indent="0">
              <a:buNone/>
              <a:defRPr sz="1200" baseline="0">
                <a:solidFill>
                  <a:schemeClr val="bg1">
                    <a:lumMod val="50000"/>
                  </a:schemeClr>
                </a:solidFill>
              </a:defRPr>
            </a:lvl1pPr>
            <a:lvl2pPr>
              <a:defRPr sz="1200">
                <a:solidFill>
                  <a:schemeClr val="bg1">
                    <a:lumMod val="50000"/>
                  </a:schemeClr>
                </a:solidFill>
              </a:defRPr>
            </a:lvl2pPr>
            <a:lvl3pPr>
              <a:defRPr sz="12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dirty="0"/>
              <a:t># of Respondents</a:t>
            </a:r>
          </a:p>
        </p:txBody>
      </p:sp>
    </p:spTree>
    <p:extLst>
      <p:ext uri="{BB962C8B-B14F-4D97-AF65-F5344CB8AC3E}">
        <p14:creationId xmlns:p14="http://schemas.microsoft.com/office/powerpoint/2010/main" val="4273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7" y="3622896"/>
            <a:ext cx="11115675"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7" y="2085280"/>
            <a:ext cx="11115675"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30550892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Wide content with caption on left">
    <p:bg>
      <p:bgPr>
        <a:solidFill>
          <a:schemeClr val="bg1"/>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 xmlns:a16="http://schemas.microsoft.com/office/drawing/2014/main" id="{274FB544-0753-1E4B-A414-CB8CEF8925D1}"/>
              </a:ext>
            </a:extLst>
          </p:cNvPr>
          <p:cNvSpPr>
            <a:spLocks noGrp="1"/>
          </p:cNvSpPr>
          <p:nvPr>
            <p:ph type="title" hasCustomPrompt="1"/>
          </p:nvPr>
        </p:nvSpPr>
        <p:spPr>
          <a:xfrm>
            <a:off x="3200400" y="444500"/>
            <a:ext cx="8314704" cy="516844"/>
          </a:xfrm>
        </p:spPr>
        <p:txBody>
          <a:bodyPr anchor="t"/>
          <a:lstStyle>
            <a:lvl1pPr>
              <a:defRPr/>
            </a:lvl1pPr>
          </a:lstStyle>
          <a:p>
            <a:r>
              <a:rPr lang="en-US" dirty="0"/>
              <a:t>Click to edit Master title style</a:t>
            </a:r>
            <a:br>
              <a:rPr lang="en-US" dirty="0"/>
            </a:br>
            <a:endParaRPr lang="en-US" dirty="0"/>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
        <p:nvSpPr>
          <p:cNvPr id="8" name="Rectangle 7"/>
          <p:cNvSpPr/>
          <p:nvPr userDrawn="1"/>
        </p:nvSpPr>
        <p:spPr>
          <a:xfrm>
            <a:off x="550333" y="195945"/>
            <a:ext cx="2650067" cy="5919107"/>
          </a:xfrm>
          <a:prstGeom prst="rect">
            <a:avLst/>
          </a:prstGeom>
          <a:solidFill>
            <a:srgbClr val="BCBEC0"/>
          </a:solidFill>
          <a:ln>
            <a:solidFill>
              <a:srgbClr val="BCBE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15"/>
          <p:cNvSpPr>
            <a:spLocks noGrp="1"/>
          </p:cNvSpPr>
          <p:nvPr>
            <p:ph type="body" sz="quarter" idx="10" hasCustomPrompt="1"/>
          </p:nvPr>
        </p:nvSpPr>
        <p:spPr>
          <a:xfrm>
            <a:off x="898525" y="550865"/>
            <a:ext cx="1974851" cy="414337"/>
          </a:xfrm>
        </p:spPr>
        <p:txBody>
          <a:bodyPr anchor="b">
            <a:normAutofit/>
          </a:bodyPr>
          <a:lstStyle>
            <a:lvl1pPr marL="0" indent="0" algn="ctr">
              <a:buNone/>
              <a:defRPr sz="2000" b="1"/>
            </a:lvl1pPr>
          </a:lstStyle>
          <a:p>
            <a:pPr lvl="0"/>
            <a:r>
              <a:rPr lang="en-US" dirty="0"/>
              <a:t>Q</a:t>
            </a:r>
          </a:p>
        </p:txBody>
      </p:sp>
      <p:sp>
        <p:nvSpPr>
          <p:cNvPr id="21" name="Text Placeholder 20"/>
          <p:cNvSpPr>
            <a:spLocks noGrp="1"/>
          </p:cNvSpPr>
          <p:nvPr>
            <p:ph type="body" sz="quarter" idx="11" hasCustomPrompt="1"/>
          </p:nvPr>
        </p:nvSpPr>
        <p:spPr>
          <a:xfrm>
            <a:off x="749301" y="1054099"/>
            <a:ext cx="2247900" cy="969964"/>
          </a:xfrm>
        </p:spPr>
        <p:txBody>
          <a:bodyPr>
            <a:normAutofit/>
          </a:bodyPr>
          <a:lstStyle>
            <a:lvl1pPr marL="0" indent="0" algn="l">
              <a:buNone/>
              <a:defRPr sz="1200" b="1"/>
            </a:lvl1pPr>
          </a:lstStyle>
          <a:p>
            <a:pPr lvl="0"/>
            <a:r>
              <a:rPr lang="en-US" dirty="0"/>
              <a:t>Question</a:t>
            </a:r>
          </a:p>
        </p:txBody>
      </p:sp>
      <p:sp>
        <p:nvSpPr>
          <p:cNvPr id="23" name="Text Placeholder 22"/>
          <p:cNvSpPr>
            <a:spLocks noGrp="1"/>
          </p:cNvSpPr>
          <p:nvPr>
            <p:ph type="body" sz="quarter" idx="14"/>
          </p:nvPr>
        </p:nvSpPr>
        <p:spPr>
          <a:xfrm>
            <a:off x="749301" y="3745538"/>
            <a:ext cx="2247900" cy="2253248"/>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p:txBody>
      </p:sp>
      <p:cxnSp>
        <p:nvCxnSpPr>
          <p:cNvPr id="25" name="Straight Connector 24"/>
          <p:cNvCxnSpPr/>
          <p:nvPr userDrawn="1"/>
        </p:nvCxnSpPr>
        <p:spPr>
          <a:xfrm>
            <a:off x="898525" y="1054100"/>
            <a:ext cx="1997075" cy="0"/>
          </a:xfrm>
          <a:prstGeom prst="line">
            <a:avLst/>
          </a:prstGeom>
        </p:spPr>
        <p:style>
          <a:lnRef idx="1">
            <a:schemeClr val="dk1"/>
          </a:lnRef>
          <a:fillRef idx="0">
            <a:schemeClr val="dk1"/>
          </a:fillRef>
          <a:effectRef idx="0">
            <a:schemeClr val="dk1"/>
          </a:effectRef>
          <a:fontRef idx="minor">
            <a:schemeClr val="tx1"/>
          </a:fontRef>
        </p:style>
      </p:cxnSp>
      <p:sp>
        <p:nvSpPr>
          <p:cNvPr id="32" name="Text Placeholder 31"/>
          <p:cNvSpPr>
            <a:spLocks noGrp="1"/>
          </p:cNvSpPr>
          <p:nvPr>
            <p:ph type="body" sz="quarter" idx="15" hasCustomPrompt="1"/>
          </p:nvPr>
        </p:nvSpPr>
        <p:spPr>
          <a:xfrm>
            <a:off x="3221569" y="961346"/>
            <a:ext cx="8293537" cy="341313"/>
          </a:xfrm>
        </p:spPr>
        <p:txBody>
          <a:bodyPr>
            <a:noAutofit/>
          </a:bodyPr>
          <a:lstStyle>
            <a:lvl1pPr marL="0" indent="0">
              <a:buNone/>
              <a:defRPr sz="1200" baseline="0">
                <a:solidFill>
                  <a:schemeClr val="bg1">
                    <a:lumMod val="50000"/>
                  </a:schemeClr>
                </a:solidFill>
              </a:defRPr>
            </a:lvl1pPr>
            <a:lvl2pPr>
              <a:defRPr sz="1200">
                <a:solidFill>
                  <a:schemeClr val="bg1">
                    <a:lumMod val="50000"/>
                  </a:schemeClr>
                </a:solidFill>
              </a:defRPr>
            </a:lvl2pPr>
            <a:lvl3pPr>
              <a:defRPr sz="120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dirty="0"/>
              <a:t># of Respondents</a:t>
            </a:r>
          </a:p>
        </p:txBody>
      </p:sp>
      <p:sp>
        <p:nvSpPr>
          <p:cNvPr id="15" name="Text Placeholder 15"/>
          <p:cNvSpPr>
            <a:spLocks noGrp="1"/>
          </p:cNvSpPr>
          <p:nvPr>
            <p:ph type="body" sz="quarter" idx="16" hasCustomPrompt="1"/>
          </p:nvPr>
        </p:nvSpPr>
        <p:spPr>
          <a:xfrm>
            <a:off x="885825" y="3223590"/>
            <a:ext cx="1974851" cy="414337"/>
          </a:xfrm>
        </p:spPr>
        <p:txBody>
          <a:bodyPr anchor="b">
            <a:normAutofit/>
          </a:bodyPr>
          <a:lstStyle>
            <a:lvl1pPr marL="0" indent="0" algn="ctr">
              <a:buNone/>
              <a:defRPr sz="1600" b="1"/>
            </a:lvl1pPr>
          </a:lstStyle>
          <a:p>
            <a:pPr lvl="0"/>
            <a:r>
              <a:rPr lang="en-US" dirty="0"/>
              <a:t>Key Findings</a:t>
            </a:r>
          </a:p>
        </p:txBody>
      </p:sp>
    </p:spTree>
    <p:extLst>
      <p:ext uri="{BB962C8B-B14F-4D97-AF65-F5344CB8AC3E}">
        <p14:creationId xmlns:p14="http://schemas.microsoft.com/office/powerpoint/2010/main" val="415167508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5"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6" y="1995032"/>
            <a:ext cx="443706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2"/>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2322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1"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2" y="1657352"/>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1"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1735199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2" y="1657350"/>
            <a:ext cx="824388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6" y="1995032"/>
            <a:ext cx="2514479"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2"/>
            <a:ext cx="252249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568036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1"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20" y="1657352"/>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5788376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6390"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500"/>
            <a:ext cx="7160592" cy="440055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3"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2"/>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480998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1" y="1714499"/>
            <a:ext cx="7289799" cy="4415846"/>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49" y="1995032"/>
            <a:ext cx="3355355" cy="4120018"/>
          </a:xfrm>
        </p:spPr>
        <p:txBody>
          <a:bodyPr>
            <a:normAutofit/>
          </a:bodyPr>
          <a:lstStyle>
            <a:lvl1pPr marL="0" indent="0">
              <a:lnSpc>
                <a:spcPts val="1900"/>
              </a:lnSpc>
              <a:buNone/>
              <a:defRPr sz="12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8" y="1657352"/>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31146132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23A5F8A0-063A-4A79-805A-E449B83D5748}" type="datetimeFigureOut">
              <a:rPr lang="en-CA" smtClean="0">
                <a:solidFill>
                  <a:prstClr val="white">
                    <a:tint val="75000"/>
                  </a:prstClr>
                </a:solidFill>
              </a:rPr>
              <a:pPr/>
              <a:t>2021-03-12</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1D7A6927-A7C9-40F1-BC47-87DE38DEB89D}"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968200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3318"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7" y="1822566"/>
            <a:ext cx="11115675"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3" y="3900494"/>
            <a:ext cx="2584173"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3" y="3900494"/>
            <a:ext cx="2586037"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9"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3" y="3900494"/>
            <a:ext cx="2586037"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3" y="3900494"/>
            <a:ext cx="2587900" cy="22298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3476691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434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9" y="1590"/>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2"/>
            <a:ext cx="5257800" cy="6857999"/>
          </a:xfrm>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2"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9" y="219145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9" y="2491482"/>
            <a:ext cx="2586037" cy="1593197"/>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3"/>
            <a:ext cx="2543175"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2"/>
            <a:ext cx="2543175" cy="1593197"/>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9" y="4426165"/>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9" y="4726194"/>
            <a:ext cx="2586037" cy="14041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5"/>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4"/>
            <a:ext cx="2586037" cy="1404153"/>
          </a:xfrm>
        </p:spPr>
        <p:txBody>
          <a:bodyPr>
            <a:normAutofit/>
          </a:bodyPr>
          <a:lstStyle>
            <a:lvl1pPr marL="0" indent="0">
              <a:lnSpc>
                <a:spcPct val="100000"/>
              </a:lnSpc>
              <a:buNone/>
              <a:defRPr sz="10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Tree>
    <p:extLst>
      <p:ext uri="{BB962C8B-B14F-4D97-AF65-F5344CB8AC3E}">
        <p14:creationId xmlns:p14="http://schemas.microsoft.com/office/powerpoint/2010/main" val="39517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9" y="5412694"/>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9"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9"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1"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51063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8"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1">
                <a:latin typeface="Arial" panose="020B0604020202020204" pitchFamily="34" charset="0"/>
                <a:cs typeface="Arial" panose="020B0604020202020204" pitchFamily="34" charset="0"/>
              </a:defRPr>
            </a:lvl4pPr>
            <a:lvl5pPr>
              <a:lnSpc>
                <a:spcPts val="2100"/>
              </a:lnSpc>
              <a:defRPr sz="1051">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1191581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6"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6"/>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8" y="1986376"/>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9"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8"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1" cy="730802"/>
          </a:xfrm>
        </p:spPr>
        <p:txBody>
          <a:bodyPr anchor="b">
            <a:normAutofit/>
          </a:bodyPr>
          <a:lstStyle>
            <a:lvl1pPr marL="0" indent="0">
              <a:buNone/>
              <a:defRPr sz="2000" b="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957808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7" y="1606538"/>
            <a:ext cx="5271467"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6" y="2878599"/>
            <a:ext cx="543083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90"/>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8" y="3194690"/>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21303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4"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2" y="1606538"/>
            <a:ext cx="3430303"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4"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50" y="3194690"/>
            <a:ext cx="3500439"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9"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90"/>
            <a:ext cx="3500439"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8" y="3194690"/>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1">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1"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8"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8"/>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z="800" smtClean="0">
                <a:solidFill>
                  <a:srgbClr val="000000"/>
                </a:solidFill>
              </a:rPr>
              <a:pPr/>
              <a:t>‹#›</a:t>
            </a:fld>
            <a:endParaRPr lang="en-US" sz="800" dirty="0">
              <a:solidFill>
                <a:srgbClr val="000000"/>
              </a:solidFill>
            </a:endParaRPr>
          </a:p>
        </p:txBody>
      </p:sp>
    </p:spTree>
    <p:extLst>
      <p:ext uri="{BB962C8B-B14F-4D97-AF65-F5344CB8AC3E}">
        <p14:creationId xmlns:p14="http://schemas.microsoft.com/office/powerpoint/2010/main" val="2872660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36"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2.png"/><Relationship Id="rId35"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615684" y="6372251"/>
            <a:ext cx="2294641" cy="246483"/>
          </a:xfrm>
          <a:prstGeom prst="rect">
            <a:avLst/>
          </a:prstGeom>
        </p:spPr>
      </p:pic>
      <p:graphicFrame>
        <p:nvGraphicFramePr>
          <p:cNvPr id="4" name="Object 3" hidden="1"/>
          <p:cNvGraphicFramePr>
            <a:graphicFrameLocks noChangeAspect="1"/>
          </p:cNvGraphicFramePr>
          <p:nvPr userDrawn="1">
            <p:custDataLst>
              <p:tags r:id="rId29"/>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287" name="think-cell Slide" r:id="rId31" imgW="473" imgH="473" progId="TCLayout.ActiveDocument.1">
                  <p:embed/>
                </p:oleObj>
              </mc:Choice>
              <mc:Fallback>
                <p:oleObj name="think-cell Slide" r:id="rId31" imgW="473" imgH="473" progId="TCLayout.ActiveDocument.1">
                  <p:embed/>
                  <p:pic>
                    <p:nvPicPr>
                      <p:cNvPr id="0" name=""/>
                      <p:cNvPicPr/>
                      <p:nvPr/>
                    </p:nvPicPr>
                    <p:blipFill>
                      <a:blip r:embed="rId32"/>
                      <a:stretch>
                        <a:fillRect/>
                      </a:stretch>
                    </p:blipFill>
                    <p:spPr>
                      <a:xfrm>
                        <a:off x="1589" y="1590"/>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3"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50"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3"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4" cstate="email">
            <a:extLst>
              <a:ext uri="{28A0092B-C50C-407E-A947-70E740481C1C}">
                <a14:useLocalDpi xmlns:a14="http://schemas.microsoft.com/office/drawing/2010/main"/>
              </a:ext>
            </a:extLst>
          </a:blip>
          <a:srcRect/>
          <a:stretch>
            <a:fillRect/>
          </a:stretch>
        </p:blipFill>
        <p:spPr bwMode="auto">
          <a:xfrm>
            <a:off x="10758920" y="6396195"/>
            <a:ext cx="885392" cy="229331"/>
          </a:xfrm>
          <a:prstGeom prst="rect">
            <a:avLst/>
          </a:prstGeom>
          <a:noFill/>
          <a:ln>
            <a:noFill/>
          </a:ln>
        </p:spPr>
      </p:pic>
      <p:pic>
        <p:nvPicPr>
          <p:cNvPr id="12" name="Picture 11"/>
          <p:cNvPicPr>
            <a:picLocks noChangeAspect="1"/>
          </p:cNvPicPr>
          <p:nvPr userDrawn="1"/>
        </p:nvPicPr>
        <p:blipFill>
          <a:blip r:embed="rId35" cstate="email">
            <a:extLst>
              <a:ext uri="{28A0092B-C50C-407E-A947-70E740481C1C}">
                <a14:useLocalDpi xmlns:a14="http://schemas.microsoft.com/office/drawing/2010/main"/>
              </a:ext>
            </a:extLst>
          </a:blip>
          <a:stretch>
            <a:fillRect/>
          </a:stretch>
        </p:blipFill>
        <p:spPr>
          <a:xfrm>
            <a:off x="8670594" y="66673"/>
            <a:ext cx="1392143" cy="414819"/>
          </a:xfrm>
          <a:prstGeom prst="rect">
            <a:avLst/>
          </a:prstGeom>
        </p:spPr>
      </p:pic>
      <p:pic>
        <p:nvPicPr>
          <p:cNvPr id="11" name="Picture 10" descr="GCworkplace-FullColour-FR-grey.png"/>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0149386" y="167146"/>
            <a:ext cx="1598612" cy="296476"/>
          </a:xfrm>
          <a:prstGeom prst="rect">
            <a:avLst/>
          </a:prstGeom>
        </p:spPr>
      </p:pic>
    </p:spTree>
    <p:extLst>
      <p:ext uri="{BB962C8B-B14F-4D97-AF65-F5344CB8AC3E}">
        <p14:creationId xmlns:p14="http://schemas.microsoft.com/office/powerpoint/2010/main" val="14331546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85" r:id="rId15"/>
    <p:sldLayoutId id="2147483675" r:id="rId16"/>
    <p:sldLayoutId id="2147483676" r:id="rId17"/>
    <p:sldLayoutId id="2147483677" r:id="rId18"/>
    <p:sldLayoutId id="2147483684" r:id="rId19"/>
    <p:sldLayoutId id="2147483686" r:id="rId20"/>
    <p:sldLayoutId id="2147483678" r:id="rId21"/>
    <p:sldLayoutId id="2147483679" r:id="rId22"/>
    <p:sldLayoutId id="2147483680" r:id="rId23"/>
    <p:sldLayoutId id="2147483681" r:id="rId24"/>
    <p:sldLayoutId id="2147483682" r:id="rId25"/>
    <p:sldLayoutId id="2147483683" r:id="rId26"/>
  </p:sldLayoutIdLst>
  <p:timing>
    <p:tnLst>
      <p:par>
        <p:cTn id="1" dur="indefinite" restart="never" nodeType="tmRoot"/>
      </p:par>
    </p:tnLst>
  </p:timing>
  <p:hf hdr="0" ftr="0" dt="0"/>
  <p:txStyles>
    <p:titleStyle>
      <a:lvl1pPr algn="l" defTabSz="914377"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3A5F8A0-063A-4A79-805A-E449B83D5748}" type="datetimeFigureOut">
              <a:rPr lang="en-CA" smtClean="0">
                <a:solidFill>
                  <a:prstClr val="white">
                    <a:tint val="75000"/>
                  </a:prstClr>
                </a:solidFill>
              </a:rPr>
              <a:pPr/>
              <a:t>2021-03-12</a:t>
            </a:fld>
            <a:endParaRPr lang="en-CA" dirty="0">
              <a:solidFill>
                <a:prstClr val="white">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7A6927-A7C9-40F1-BC47-87DE38DEB89D}"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15523568"/>
      </p:ext>
    </p:extLst>
  </p:cSld>
  <p:clrMap bg1="dk1" tx1="lt1" bg2="dk2" tx2="lt2" accent1="accent1" accent2="accent2" accent3="accent3" accent4="accent4" accent5="accent5" accent6="accent6" hlink="hlink" folHlink="folHlink"/>
  <p:sldLayoutIdLst>
    <p:sldLayoutId id="2147483738" r:id="rId1"/>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26.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18.xml"/><Relationship Id="rId5" Type="http://schemas.openxmlformats.org/officeDocument/2006/relationships/tags" Target="../tags/tag12.xml"/><Relationship Id="rId4"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image" Target="../media/image7.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11" Type="http://schemas.openxmlformats.org/officeDocument/2006/relationships/slideLayout" Target="../slideLayouts/slideLayout18.xml"/><Relationship Id="rId5" Type="http://schemas.openxmlformats.org/officeDocument/2006/relationships/tags" Target="../tags/tag17.xml"/><Relationship Id="rId10" Type="http://schemas.openxmlformats.org/officeDocument/2006/relationships/tags" Target="../tags/tag22.xml"/><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image" Target="../media/image17.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image" Target="../media/image19.png"/><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3.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22.png"/><Relationship Id="rId2" Type="http://schemas.openxmlformats.org/officeDocument/2006/relationships/tags" Target="../tags/tag32.xml"/><Relationship Id="rId16" Type="http://schemas.openxmlformats.org/officeDocument/2006/relationships/image" Target="../media/image26.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21.png"/><Relationship Id="rId5" Type="http://schemas.openxmlformats.org/officeDocument/2006/relationships/tags" Target="../tags/tag35.xml"/><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tags" Target="../tags/tag34.xml"/><Relationship Id="rId9" Type="http://schemas.openxmlformats.org/officeDocument/2006/relationships/notesSlide" Target="../notesSlides/notesSlide23.xml"/><Relationship Id="rId14" Type="http://schemas.openxmlformats.org/officeDocument/2006/relationships/image" Target="../media/image24.png"/></Relationships>
</file>

<file path=ppt/slides/_rels/slide48.xml.rels><?xml version="1.0" encoding="UTF-8" standalone="yes"?>
<Relationships xmlns="http://schemas.openxmlformats.org/package/2006/relationships"><Relationship Id="rId8" Type="http://schemas.openxmlformats.org/officeDocument/2006/relationships/tags" Target="../tags/tag45.xml"/><Relationship Id="rId13" Type="http://schemas.openxmlformats.org/officeDocument/2006/relationships/image" Target="../media/image30.png"/><Relationship Id="rId3" Type="http://schemas.openxmlformats.org/officeDocument/2006/relationships/tags" Target="../tags/tag40.xml"/><Relationship Id="rId7" Type="http://schemas.openxmlformats.org/officeDocument/2006/relationships/tags" Target="../tags/tag44.xml"/><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tags" Target="../tags/tag39.xml"/><Relationship Id="rId16" Type="http://schemas.openxmlformats.org/officeDocument/2006/relationships/image" Target="../media/image33.png"/><Relationship Id="rId1" Type="http://schemas.openxmlformats.org/officeDocument/2006/relationships/tags" Target="../tags/tag38.xml"/><Relationship Id="rId6" Type="http://schemas.openxmlformats.org/officeDocument/2006/relationships/tags" Target="../tags/tag43.xml"/><Relationship Id="rId11" Type="http://schemas.openxmlformats.org/officeDocument/2006/relationships/image" Target="../media/image28.png"/><Relationship Id="rId5" Type="http://schemas.openxmlformats.org/officeDocument/2006/relationships/tags" Target="../tags/tag42.xml"/><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tags" Target="../tags/tag41.xml"/><Relationship Id="rId9" Type="http://schemas.openxmlformats.org/officeDocument/2006/relationships/slideLayout" Target="../slideLayouts/slideLayout16.xml"/><Relationship Id="rId14" Type="http://schemas.openxmlformats.org/officeDocument/2006/relationships/image" Target="../media/image31.png"/></Relationships>
</file>

<file path=ppt/slides/_rels/slide5.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slideLayout" Target="../slideLayouts/slideLayout1.xml"/><Relationship Id="rId7" Type="http://schemas.openxmlformats.org/officeDocument/2006/relationships/image" Target="../media/image1.emf"/><Relationship Id="rId2" Type="http://schemas.openxmlformats.org/officeDocument/2006/relationships/tags" Target="../tags/tag23.xml"/><Relationship Id="rId1" Type="http://schemas.openxmlformats.org/officeDocument/2006/relationships/vmlDrawing" Target="../drawings/vmlDrawing7.vml"/><Relationship Id="rId6" Type="http://schemas.openxmlformats.org/officeDocument/2006/relationships/oleObject" Target="../embeddings/oleObject7.bin"/><Relationship Id="rId11" Type="http://schemas.openxmlformats.org/officeDocument/2006/relationships/comments" Target="../comments/comment1.xml"/><Relationship Id="rId5" Type="http://schemas.openxmlformats.org/officeDocument/2006/relationships/image" Target="../media/image9.jpeg"/><Relationship Id="rId10" Type="http://schemas.openxmlformats.org/officeDocument/2006/relationships/image" Target="../media/image10.png"/><Relationship Id="rId4" Type="http://schemas.openxmlformats.org/officeDocument/2006/relationships/notesSlide" Target="../notesSlides/notesSlide1.xml"/><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2.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1.png"/><Relationship Id="rId5" Type="http://schemas.openxmlformats.org/officeDocument/2006/relationships/chart" Target="../charts/chart1.xml"/><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0426" y="1995032"/>
            <a:ext cx="8114679" cy="4515496"/>
          </a:xfrm>
        </p:spPr>
        <p:txBody>
          <a:bodyPr>
            <a:normAutofit/>
          </a:bodyPr>
          <a:lstStyle/>
          <a:p>
            <a:pPr marL="0" indent="0">
              <a:buNone/>
            </a:pPr>
            <a:r>
              <a:rPr lang="en-CA" sz="1200" dirty="0" smtClean="0"/>
              <a:t>The </a:t>
            </a:r>
            <a:r>
              <a:rPr lang="en-CA" sz="1200" dirty="0" err="1"/>
              <a:t>GCworkplace</a:t>
            </a:r>
            <a:r>
              <a:rPr lang="en-CA" sz="1200" dirty="0"/>
              <a:t> </a:t>
            </a:r>
            <a:r>
              <a:rPr lang="en-CA" sz="1200" dirty="0" smtClean="0"/>
              <a:t>survey report is </a:t>
            </a:r>
            <a:r>
              <a:rPr lang="en-CA" sz="1200" dirty="0"/>
              <a:t>a </a:t>
            </a:r>
            <a:r>
              <a:rPr lang="en-CA" sz="1200" dirty="0" smtClean="0"/>
              <a:t>template </a:t>
            </a:r>
            <a:r>
              <a:rPr lang="en-CA" sz="1200" dirty="0"/>
              <a:t>outlining the </a:t>
            </a:r>
            <a:r>
              <a:rPr lang="en-CA" sz="1200" dirty="0" smtClean="0"/>
              <a:t>different way to visualize the data gather through the </a:t>
            </a:r>
            <a:r>
              <a:rPr lang="en-CA" sz="1200" dirty="0" err="1" smtClean="0"/>
              <a:t>Qualtrics</a:t>
            </a:r>
            <a:r>
              <a:rPr lang="en-CA" sz="1200" dirty="0" smtClean="0"/>
              <a:t> </a:t>
            </a:r>
            <a:r>
              <a:rPr lang="en-CA" sz="1200" dirty="0" err="1" smtClean="0"/>
              <a:t>GCworkplace</a:t>
            </a:r>
            <a:r>
              <a:rPr lang="en-CA" sz="1200" dirty="0" smtClean="0"/>
              <a:t> survey in the context of a </a:t>
            </a:r>
            <a:r>
              <a:rPr lang="en-CA" sz="1200" dirty="0"/>
              <a:t>Government of </a:t>
            </a:r>
            <a:r>
              <a:rPr lang="en-CA" sz="1200" dirty="0" smtClean="0"/>
              <a:t>Canada fit-up project.  As the </a:t>
            </a:r>
            <a:r>
              <a:rPr lang="en-CA" sz="1200" dirty="0"/>
              <a:t>top-down information gathering model that has been used until now is no longer effective in gathering data about how an organization </a:t>
            </a:r>
            <a:r>
              <a:rPr lang="en-CA" sz="1200" dirty="0" smtClean="0"/>
              <a:t>works, the survey report give a broad idea of </a:t>
            </a:r>
            <a:r>
              <a:rPr lang="en-CA" sz="1200" dirty="0"/>
              <a:t>fundamental functional needs of </a:t>
            </a:r>
            <a:r>
              <a:rPr lang="en-CA" sz="1200" dirty="0" smtClean="0"/>
              <a:t>employees</a:t>
            </a:r>
            <a:r>
              <a:rPr lang="en-CA" sz="1200" dirty="0"/>
              <a:t>.</a:t>
            </a:r>
            <a:endParaRPr lang="en-CA" sz="1200" dirty="0" smtClean="0"/>
          </a:p>
          <a:p>
            <a:r>
              <a:rPr lang="en-CA" sz="1200" dirty="0" smtClean="0"/>
              <a:t>You must </a:t>
            </a:r>
            <a:r>
              <a:rPr lang="en-CA" sz="1200" dirty="0"/>
              <a:t>use the data output from the </a:t>
            </a:r>
            <a:r>
              <a:rPr lang="en-CA" sz="1200" dirty="0" err="1" smtClean="0"/>
              <a:t>Qualtrics</a:t>
            </a:r>
            <a:r>
              <a:rPr lang="en-CA" sz="1200" dirty="0" smtClean="0"/>
              <a:t> data report</a:t>
            </a:r>
          </a:p>
          <a:p>
            <a:r>
              <a:rPr lang="en-CA" sz="1200" dirty="0" smtClean="0"/>
              <a:t>You may </a:t>
            </a:r>
            <a:r>
              <a:rPr lang="en-CA" sz="1200" dirty="0"/>
              <a:t>use as many or as few of the slides</a:t>
            </a:r>
            <a:r>
              <a:rPr lang="en-CA" sz="1200" dirty="0" smtClean="0"/>
              <a:t>/ data visualizations as </a:t>
            </a:r>
            <a:r>
              <a:rPr lang="en-CA" sz="1200" dirty="0"/>
              <a:t>are necessary to communicate key findings</a:t>
            </a:r>
          </a:p>
          <a:p>
            <a:r>
              <a:rPr lang="en-CA" sz="1200" dirty="0" smtClean="0"/>
              <a:t>You may </a:t>
            </a:r>
            <a:r>
              <a:rPr lang="en-CA" sz="1200" dirty="0"/>
              <a:t>modify chart types according to optimal representation of results</a:t>
            </a:r>
          </a:p>
          <a:p>
            <a:r>
              <a:rPr lang="en-CA" sz="1200" dirty="0" smtClean="0"/>
              <a:t>You must </a:t>
            </a:r>
            <a:r>
              <a:rPr lang="en-CA" sz="1200" dirty="0"/>
              <a:t>add </a:t>
            </a:r>
            <a:r>
              <a:rPr lang="en-CA" sz="1200" dirty="0" smtClean="0"/>
              <a:t>your own </a:t>
            </a:r>
            <a:r>
              <a:rPr lang="en-CA" sz="1200" dirty="0"/>
              <a:t>design recommendations for each key findings – text box set up on left side of each </a:t>
            </a:r>
            <a:r>
              <a:rPr lang="en-CA" sz="1200" dirty="0" smtClean="0"/>
              <a:t>slide</a:t>
            </a:r>
          </a:p>
          <a:p>
            <a:r>
              <a:rPr lang="en-CA" sz="1200" dirty="0" smtClean="0"/>
              <a:t>You must follow instruction in red and remove them before presenting any final survey result</a:t>
            </a:r>
          </a:p>
          <a:p>
            <a:endParaRPr lang="en-CA" dirty="0"/>
          </a:p>
        </p:txBody>
      </p:sp>
      <p:sp>
        <p:nvSpPr>
          <p:cNvPr id="3" name="Text Placeholder 2"/>
          <p:cNvSpPr>
            <a:spLocks noGrp="1"/>
          </p:cNvSpPr>
          <p:nvPr>
            <p:ph type="body" sz="half" idx="2"/>
          </p:nvPr>
        </p:nvSpPr>
        <p:spPr/>
        <p:txBody>
          <a:bodyPr/>
          <a:lstStyle/>
          <a:p>
            <a:pPr>
              <a:lnSpc>
                <a:spcPct val="100000"/>
              </a:lnSpc>
              <a:spcBef>
                <a:spcPts val="0"/>
              </a:spcBef>
            </a:pPr>
            <a:r>
              <a:rPr lang="en-CA" i="1" dirty="0">
                <a:solidFill>
                  <a:srgbClr val="FF0000"/>
                </a:solidFill>
              </a:rPr>
              <a:t>I</a:t>
            </a:r>
            <a:r>
              <a:rPr lang="en-CA" i="1" dirty="0" smtClean="0">
                <a:solidFill>
                  <a:srgbClr val="FF0000"/>
                </a:solidFill>
              </a:rPr>
              <a:t>nstructions </a:t>
            </a:r>
            <a:r>
              <a:rPr lang="en-CA" i="1" dirty="0">
                <a:solidFill>
                  <a:srgbClr val="FF0000"/>
                </a:solidFill>
              </a:rPr>
              <a:t>are for consultants' use only, for information purposes, to help </a:t>
            </a:r>
            <a:r>
              <a:rPr lang="en-CA" i="1" dirty="0" smtClean="0">
                <a:solidFill>
                  <a:srgbClr val="FF0000"/>
                </a:solidFill>
              </a:rPr>
              <a:t>to </a:t>
            </a:r>
            <a:r>
              <a:rPr lang="en-CA" i="1" dirty="0">
                <a:solidFill>
                  <a:srgbClr val="FF0000"/>
                </a:solidFill>
              </a:rPr>
              <a:t>properly use the </a:t>
            </a:r>
            <a:r>
              <a:rPr lang="en-CA" i="1" dirty="0" err="1">
                <a:solidFill>
                  <a:srgbClr val="FF0000"/>
                </a:solidFill>
              </a:rPr>
              <a:t>GCworkplace</a:t>
            </a:r>
            <a:r>
              <a:rPr lang="en-CA" i="1" dirty="0">
                <a:solidFill>
                  <a:srgbClr val="FF0000"/>
                </a:solidFill>
              </a:rPr>
              <a:t> </a:t>
            </a:r>
            <a:r>
              <a:rPr lang="en-CA" i="1" dirty="0" smtClean="0">
                <a:solidFill>
                  <a:srgbClr val="FF0000"/>
                </a:solidFill>
              </a:rPr>
              <a:t>survey </a:t>
            </a:r>
            <a:r>
              <a:rPr lang="en-CA" i="1" dirty="0">
                <a:solidFill>
                  <a:srgbClr val="FF0000"/>
                </a:solidFill>
              </a:rPr>
              <a:t>report </a:t>
            </a:r>
            <a:r>
              <a:rPr lang="en-CA" i="1" dirty="0" smtClean="0">
                <a:solidFill>
                  <a:srgbClr val="FF0000"/>
                </a:solidFill>
              </a:rPr>
              <a:t>template.</a:t>
            </a:r>
          </a:p>
          <a:p>
            <a:pPr>
              <a:lnSpc>
                <a:spcPct val="100000"/>
              </a:lnSpc>
              <a:spcBef>
                <a:spcPts val="0"/>
              </a:spcBef>
            </a:pPr>
            <a:endParaRPr lang="en-US" i="1" dirty="0">
              <a:solidFill>
                <a:srgbClr val="FF0000"/>
              </a:solidFill>
            </a:endParaRPr>
          </a:p>
          <a:p>
            <a:pPr>
              <a:lnSpc>
                <a:spcPct val="100000"/>
              </a:lnSpc>
              <a:spcBef>
                <a:spcPts val="0"/>
              </a:spcBef>
            </a:pPr>
            <a:r>
              <a:rPr lang="en-CA" i="1" dirty="0" smtClean="0">
                <a:solidFill>
                  <a:srgbClr val="FF0000"/>
                </a:solidFill>
              </a:rPr>
              <a:t>Remove this slide before presenting any </a:t>
            </a:r>
            <a:r>
              <a:rPr lang="en-CA" i="1" dirty="0">
                <a:solidFill>
                  <a:srgbClr val="FF0000"/>
                </a:solidFill>
              </a:rPr>
              <a:t>final survey results </a:t>
            </a:r>
            <a:r>
              <a:rPr lang="en-CA" i="1" dirty="0" smtClean="0">
                <a:solidFill>
                  <a:srgbClr val="FF0000"/>
                </a:solidFill>
              </a:rPr>
              <a:t>report to the client.</a:t>
            </a:r>
          </a:p>
          <a:p>
            <a:pPr>
              <a:lnSpc>
                <a:spcPct val="100000"/>
              </a:lnSpc>
              <a:spcBef>
                <a:spcPts val="0"/>
              </a:spcBef>
            </a:pPr>
            <a:endParaRPr lang="en-CA" i="1" dirty="0" smtClean="0">
              <a:solidFill>
                <a:srgbClr val="FF0000"/>
              </a:solidFill>
            </a:endParaRP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nvPr>
        </p:nvSpPr>
        <p:spPr>
          <a:xfrm>
            <a:off x="3400426" y="1717223"/>
            <a:ext cx="3631310" cy="277809"/>
          </a:xfrm>
        </p:spPr>
        <p:txBody>
          <a:bodyPr/>
          <a:lstStyle/>
          <a:p>
            <a:r>
              <a:rPr lang="en-CA" dirty="0" smtClean="0"/>
              <a:t>HOW TO USE THIS DOCUMENT</a:t>
            </a:r>
            <a:endParaRPr lang="en-CA" dirty="0"/>
          </a:p>
        </p:txBody>
      </p:sp>
      <p:sp>
        <p:nvSpPr>
          <p:cNvPr id="5" name="Title 4"/>
          <p:cNvSpPr>
            <a:spLocks noGrp="1"/>
          </p:cNvSpPr>
          <p:nvPr>
            <p:ph type="title"/>
          </p:nvPr>
        </p:nvSpPr>
        <p:spPr/>
        <p:txBody>
          <a:bodyPr/>
          <a:lstStyle/>
          <a:p>
            <a:r>
              <a:rPr lang="en-CA" dirty="0" smtClean="0"/>
              <a:t>INSTRUCTIONS</a:t>
            </a:r>
            <a:endParaRPr lang="en-CA" dirty="0"/>
          </a:p>
        </p:txBody>
      </p:sp>
      <p:sp>
        <p:nvSpPr>
          <p:cNvPr id="6" name="Text Placeholder 3"/>
          <p:cNvSpPr txBox="1">
            <a:spLocks/>
          </p:cNvSpPr>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smtClean="0"/>
              <a:t>NOTES</a:t>
            </a:r>
            <a:endParaRPr lang="en-CA" dirty="0"/>
          </a:p>
        </p:txBody>
      </p:sp>
    </p:spTree>
    <p:extLst>
      <p:ext uri="{BB962C8B-B14F-4D97-AF65-F5344CB8AC3E}">
        <p14:creationId xmlns:p14="http://schemas.microsoft.com/office/powerpoint/2010/main" val="8892819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Workstyles / </a:t>
            </a:r>
            <a:r>
              <a:rPr lang="en-US" i="1" dirty="0"/>
              <a:t>Style de travail</a:t>
            </a:r>
            <a:endParaRPr lang="en-US" dirty="0"/>
          </a:p>
        </p:txBody>
      </p:sp>
      <p:sp>
        <p:nvSpPr>
          <p:cNvPr id="3" name="Text Placeholder 2"/>
          <p:cNvSpPr>
            <a:spLocks noGrp="1"/>
          </p:cNvSpPr>
          <p:nvPr>
            <p:ph type="body" sz="quarter" idx="10"/>
          </p:nvPr>
        </p:nvSpPr>
        <p:spPr/>
        <p:txBody>
          <a:bodyPr/>
          <a:lstStyle/>
          <a:p>
            <a:r>
              <a:rPr lang="en-US" dirty="0" smtClean="0"/>
              <a:t>Question 3</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smtClean="0"/>
              <a:t>Which of the following activities are performed or will be performed at the office, outside the office or at both?</a:t>
            </a:r>
            <a:r>
              <a:rPr lang="en-US" dirty="0"/>
              <a:t> </a:t>
            </a:r>
            <a:endParaRPr lang="en-US" dirty="0" smtClean="0"/>
          </a:p>
          <a:p>
            <a:pPr>
              <a:lnSpc>
                <a:spcPct val="100000"/>
              </a:lnSpc>
              <a:spcBef>
                <a:spcPts val="0"/>
              </a:spcBef>
            </a:pPr>
            <a:endParaRPr lang="en-US" dirty="0"/>
          </a:p>
          <a:p>
            <a:pPr>
              <a:lnSpc>
                <a:spcPct val="100000"/>
              </a:lnSpc>
              <a:spcBef>
                <a:spcPts val="0"/>
              </a:spcBef>
            </a:pPr>
            <a:r>
              <a:rPr lang="fr-FR" i="1" dirty="0"/>
              <a:t>Lesquelles des activités suivantes sont effectuées ou seront effectuées au bureau, à l'extérieur du bureau </a:t>
            </a:r>
            <a:r>
              <a:rPr lang="fr-FR" i="1" dirty="0" smtClean="0"/>
              <a:t>ou </a:t>
            </a:r>
            <a:r>
              <a:rPr lang="fr-FR" i="1" dirty="0"/>
              <a:t>aux deux?</a:t>
            </a:r>
          </a:p>
          <a:p>
            <a:pPr>
              <a:lnSpc>
                <a:spcPct val="100000"/>
              </a:lnSpc>
              <a:spcBef>
                <a:spcPts val="0"/>
              </a:spcBef>
            </a:pPr>
            <a:endParaRPr lang="en-US"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8" name="Chart 7"/>
          <p:cNvGraphicFramePr/>
          <p:nvPr>
            <p:extLst>
              <p:ext uri="{D42A27DB-BD31-4B8C-83A1-F6EECF244321}">
                <p14:modId xmlns:p14="http://schemas.microsoft.com/office/powerpoint/2010/main" val="2667287483"/>
              </p:ext>
            </p:extLst>
          </p:nvPr>
        </p:nvGraphicFramePr>
        <p:xfrm>
          <a:off x="3221565" y="1302659"/>
          <a:ext cx="8579371" cy="51326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27423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Workstyles / </a:t>
            </a:r>
            <a:r>
              <a:rPr lang="en-US" i="1" dirty="0"/>
              <a:t>Style de travail</a:t>
            </a:r>
            <a:endParaRPr lang="en-US" dirty="0"/>
          </a:p>
        </p:txBody>
      </p:sp>
      <p:sp>
        <p:nvSpPr>
          <p:cNvPr id="3" name="Text Placeholder 2"/>
          <p:cNvSpPr>
            <a:spLocks noGrp="1"/>
          </p:cNvSpPr>
          <p:nvPr>
            <p:ph type="body" sz="quarter" idx="10"/>
          </p:nvPr>
        </p:nvSpPr>
        <p:spPr/>
        <p:txBody>
          <a:bodyPr/>
          <a:lstStyle/>
          <a:p>
            <a:r>
              <a:rPr lang="en-US" dirty="0" smtClean="0"/>
              <a:t>Question 4</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Indicate how much of a typical week is spent performing the following </a:t>
            </a:r>
            <a:r>
              <a:rPr lang="en-US" dirty="0" smtClean="0"/>
              <a:t>activities at the office?</a:t>
            </a:r>
            <a:r>
              <a:rPr lang="en-US" dirty="0"/>
              <a:t> </a:t>
            </a:r>
            <a:endParaRPr lang="en-US" dirty="0" smtClean="0"/>
          </a:p>
          <a:p>
            <a:pPr>
              <a:lnSpc>
                <a:spcPct val="100000"/>
              </a:lnSpc>
              <a:spcBef>
                <a:spcPts val="0"/>
              </a:spcBef>
            </a:pPr>
            <a:endParaRPr lang="en-US" dirty="0"/>
          </a:p>
          <a:p>
            <a:pPr>
              <a:lnSpc>
                <a:spcPct val="100000"/>
              </a:lnSpc>
              <a:spcBef>
                <a:spcPts val="0"/>
              </a:spcBef>
            </a:pPr>
            <a:r>
              <a:rPr lang="en-US" i="1" dirty="0" err="1"/>
              <a:t>Dans</a:t>
            </a:r>
            <a:r>
              <a:rPr lang="en-US" i="1" dirty="0"/>
              <a:t> </a:t>
            </a:r>
            <a:r>
              <a:rPr lang="en-US" i="1" dirty="0" err="1"/>
              <a:t>une</a:t>
            </a:r>
            <a:r>
              <a:rPr lang="en-US" i="1" dirty="0"/>
              <a:t> </a:t>
            </a:r>
            <a:r>
              <a:rPr lang="en-US" i="1" dirty="0" err="1"/>
              <a:t>semaine</a:t>
            </a:r>
            <a:r>
              <a:rPr lang="en-US" i="1" dirty="0"/>
              <a:t> </a:t>
            </a:r>
            <a:r>
              <a:rPr lang="en-US" i="1" dirty="0" err="1"/>
              <a:t>typique</a:t>
            </a:r>
            <a:r>
              <a:rPr lang="en-US" i="1" dirty="0"/>
              <a:t>, </a:t>
            </a:r>
            <a:r>
              <a:rPr lang="en-US" i="1" dirty="0" err="1" smtClean="0"/>
              <a:t>combien</a:t>
            </a:r>
            <a:r>
              <a:rPr lang="en-US" i="1" dirty="0" smtClean="0"/>
              <a:t> </a:t>
            </a:r>
            <a:r>
              <a:rPr lang="en-US" i="1" dirty="0"/>
              <a:t>de temps </a:t>
            </a:r>
            <a:r>
              <a:rPr lang="en-US" i="1" dirty="0" err="1"/>
              <a:t>est</a:t>
            </a:r>
            <a:r>
              <a:rPr lang="en-US" i="1" dirty="0"/>
              <a:t> </a:t>
            </a:r>
            <a:r>
              <a:rPr lang="en-US" i="1" dirty="0" err="1"/>
              <a:t>consacré</a:t>
            </a:r>
            <a:r>
              <a:rPr lang="en-US" i="1" dirty="0"/>
              <a:t> aux </a:t>
            </a:r>
            <a:r>
              <a:rPr lang="en-US" i="1" dirty="0" err="1"/>
              <a:t>activités</a:t>
            </a:r>
            <a:r>
              <a:rPr lang="en-US" i="1" dirty="0"/>
              <a:t> </a:t>
            </a:r>
            <a:r>
              <a:rPr lang="en-US" i="1" dirty="0" err="1"/>
              <a:t>suivantes</a:t>
            </a:r>
            <a:r>
              <a:rPr lang="en-US" i="1" dirty="0"/>
              <a:t> au bureau? </a:t>
            </a:r>
          </a:p>
          <a:p>
            <a:pPr>
              <a:lnSpc>
                <a:spcPct val="100000"/>
              </a:lnSpc>
              <a:spcBef>
                <a:spcPts val="0"/>
              </a:spcBef>
            </a:pPr>
            <a:endParaRPr lang="en-US"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8" name="Chart 7"/>
          <p:cNvGraphicFramePr/>
          <p:nvPr>
            <p:extLst>
              <p:ext uri="{D42A27DB-BD31-4B8C-83A1-F6EECF244321}">
                <p14:modId xmlns:p14="http://schemas.microsoft.com/office/powerpoint/2010/main" val="376082301"/>
              </p:ext>
            </p:extLst>
          </p:nvPr>
        </p:nvGraphicFramePr>
        <p:xfrm>
          <a:off x="3221565" y="1054099"/>
          <a:ext cx="8579371" cy="53812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92541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Workpoints</a:t>
            </a:r>
            <a:r>
              <a:rPr lang="en-US" dirty="0"/>
              <a:t> </a:t>
            </a:r>
            <a:r>
              <a:rPr lang="en-US" dirty="0" smtClean="0"/>
              <a:t>/ </a:t>
            </a:r>
            <a:r>
              <a:rPr lang="en-US" i="1" dirty="0"/>
              <a:t>Points de </a:t>
            </a:r>
            <a:r>
              <a:rPr lang="en-US" i="1" dirty="0" smtClean="0"/>
              <a:t>travail</a:t>
            </a:r>
            <a:endParaRPr lang="en-US" i="1" dirty="0"/>
          </a:p>
        </p:txBody>
      </p:sp>
      <p:sp>
        <p:nvSpPr>
          <p:cNvPr id="3" name="Text Placeholder 2"/>
          <p:cNvSpPr>
            <a:spLocks noGrp="1"/>
          </p:cNvSpPr>
          <p:nvPr>
            <p:ph type="body" sz="quarter" idx="10"/>
          </p:nvPr>
        </p:nvSpPr>
        <p:spPr/>
        <p:txBody>
          <a:bodyPr/>
          <a:lstStyle/>
          <a:p>
            <a:r>
              <a:rPr lang="en-US" dirty="0" smtClean="0"/>
              <a:t>Question 5</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smtClean="0"/>
              <a:t>When concentrating on individual work, what characteristics are important to your productivity?</a:t>
            </a:r>
          </a:p>
          <a:p>
            <a:pPr>
              <a:lnSpc>
                <a:spcPct val="100000"/>
              </a:lnSpc>
              <a:spcBef>
                <a:spcPts val="0"/>
              </a:spcBef>
            </a:pPr>
            <a:endParaRPr lang="en-US" dirty="0"/>
          </a:p>
          <a:p>
            <a:pPr>
              <a:lnSpc>
                <a:spcPct val="100000"/>
              </a:lnSpc>
              <a:spcBef>
                <a:spcPts val="0"/>
              </a:spcBef>
            </a:pPr>
            <a:r>
              <a:rPr lang="en-US" i="1" dirty="0" err="1"/>
              <a:t>Quelles</a:t>
            </a:r>
            <a:r>
              <a:rPr lang="en-US" i="1" dirty="0"/>
              <a:t> </a:t>
            </a:r>
            <a:r>
              <a:rPr lang="en-US" i="1" dirty="0" err="1"/>
              <a:t>sont</a:t>
            </a:r>
            <a:r>
              <a:rPr lang="en-US" i="1" dirty="0"/>
              <a:t> les </a:t>
            </a:r>
            <a:r>
              <a:rPr lang="en-US" i="1" dirty="0" err="1"/>
              <a:t>caractéristiques</a:t>
            </a:r>
            <a:r>
              <a:rPr lang="en-US" i="1" dirty="0"/>
              <a:t> </a:t>
            </a:r>
            <a:r>
              <a:rPr lang="en-US" i="1" dirty="0" err="1"/>
              <a:t>nécessaires</a:t>
            </a:r>
            <a:r>
              <a:rPr lang="en-US" i="1" dirty="0"/>
              <a:t> pour </a:t>
            </a:r>
            <a:r>
              <a:rPr lang="en-US" i="1" dirty="0" err="1"/>
              <a:t>rendre</a:t>
            </a:r>
            <a:r>
              <a:rPr lang="en-US" i="1" dirty="0"/>
              <a:t> </a:t>
            </a:r>
            <a:r>
              <a:rPr lang="en-US" i="1" dirty="0" err="1"/>
              <a:t>votre</a:t>
            </a:r>
            <a:r>
              <a:rPr lang="en-US" i="1" dirty="0"/>
              <a:t> milieu de travail </a:t>
            </a:r>
            <a:r>
              <a:rPr lang="en-US" i="1" dirty="0" err="1"/>
              <a:t>productif</a:t>
            </a:r>
            <a:r>
              <a:rPr lang="en-US" i="1" dirty="0"/>
              <a:t> </a:t>
            </a:r>
            <a:r>
              <a:rPr lang="en-US" i="1" dirty="0" err="1"/>
              <a:t>en</a:t>
            </a:r>
            <a:r>
              <a:rPr lang="en-US" i="1" dirty="0"/>
              <a:t> </a:t>
            </a:r>
            <a:r>
              <a:rPr lang="en-US" i="1" dirty="0" err="1"/>
              <a:t>termes</a:t>
            </a:r>
            <a:r>
              <a:rPr lang="en-US" i="1" dirty="0"/>
              <a:t> de </a:t>
            </a:r>
            <a:r>
              <a:rPr lang="en-US" i="1" dirty="0" err="1"/>
              <a:t>tâches</a:t>
            </a:r>
            <a:r>
              <a:rPr lang="en-US" i="1" dirty="0"/>
              <a:t> </a:t>
            </a:r>
            <a:r>
              <a:rPr lang="en-US" i="1" dirty="0" err="1"/>
              <a:t>individuelles</a:t>
            </a:r>
            <a:r>
              <a:rPr lang="en-US" i="1" dirty="0"/>
              <a:t>?</a:t>
            </a:r>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3298574399"/>
              </p:ext>
            </p:extLst>
          </p:nvPr>
        </p:nvGraphicFramePr>
        <p:xfrm>
          <a:off x="3200400" y="1054100"/>
          <a:ext cx="8314704" cy="5079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3997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Workpoints</a:t>
            </a:r>
            <a:r>
              <a:rPr lang="en-US" dirty="0"/>
              <a:t> </a:t>
            </a:r>
            <a:r>
              <a:rPr lang="en-US" dirty="0" smtClean="0"/>
              <a:t>/ </a:t>
            </a:r>
            <a:r>
              <a:rPr lang="en-US" i="1" dirty="0"/>
              <a:t>Points de </a:t>
            </a:r>
            <a:r>
              <a:rPr lang="en-US" i="1" dirty="0" smtClean="0"/>
              <a:t>travail</a:t>
            </a:r>
            <a:endParaRPr lang="en-US" dirty="0"/>
          </a:p>
        </p:txBody>
      </p:sp>
      <p:sp>
        <p:nvSpPr>
          <p:cNvPr id="3" name="Text Placeholder 2"/>
          <p:cNvSpPr>
            <a:spLocks noGrp="1"/>
          </p:cNvSpPr>
          <p:nvPr>
            <p:ph type="body" sz="quarter" idx="10"/>
          </p:nvPr>
        </p:nvSpPr>
        <p:spPr/>
        <p:txBody>
          <a:bodyPr/>
          <a:lstStyle/>
          <a:p>
            <a:r>
              <a:rPr lang="en-US" dirty="0" smtClean="0"/>
              <a:t>Question 6</a:t>
            </a:r>
            <a:endParaRPr lang="en-US" dirty="0"/>
          </a:p>
        </p:txBody>
      </p:sp>
      <p:sp>
        <p:nvSpPr>
          <p:cNvPr id="4" name="Text Placeholder 3"/>
          <p:cNvSpPr>
            <a:spLocks noGrp="1"/>
          </p:cNvSpPr>
          <p:nvPr>
            <p:ph type="body" sz="quarter" idx="11"/>
          </p:nvPr>
        </p:nvSpPr>
        <p:spPr>
          <a:xfrm>
            <a:off x="749301" y="1054099"/>
            <a:ext cx="2306720" cy="969964"/>
          </a:xfrm>
        </p:spPr>
        <p:txBody>
          <a:bodyPr vert="horz" lIns="91440" tIns="45720" rIns="91440" bIns="45720" rtlCol="0">
            <a:noAutofit/>
          </a:bodyPr>
          <a:lstStyle/>
          <a:p>
            <a:pPr>
              <a:lnSpc>
                <a:spcPct val="100000"/>
              </a:lnSpc>
              <a:spcBef>
                <a:spcPts val="0"/>
              </a:spcBef>
            </a:pPr>
            <a:r>
              <a:rPr lang="en-US" dirty="0" smtClean="0"/>
              <a:t>When communicating or collaborating, what characteristics are important to your productivity?</a:t>
            </a:r>
          </a:p>
          <a:p>
            <a:pPr>
              <a:lnSpc>
                <a:spcPct val="100000"/>
              </a:lnSpc>
              <a:spcBef>
                <a:spcPts val="0"/>
              </a:spcBef>
            </a:pPr>
            <a:endParaRPr lang="en-US" dirty="0" smtClean="0"/>
          </a:p>
          <a:p>
            <a:pPr>
              <a:lnSpc>
                <a:spcPct val="100000"/>
              </a:lnSpc>
              <a:spcBef>
                <a:spcPts val="0"/>
              </a:spcBef>
            </a:pPr>
            <a:r>
              <a:rPr lang="en-US" i="1" dirty="0" err="1"/>
              <a:t>Quelles</a:t>
            </a:r>
            <a:r>
              <a:rPr lang="en-US" i="1" dirty="0"/>
              <a:t> </a:t>
            </a:r>
            <a:r>
              <a:rPr lang="en-US" i="1" dirty="0" err="1"/>
              <a:t>sont</a:t>
            </a:r>
            <a:r>
              <a:rPr lang="en-US" i="1" dirty="0"/>
              <a:t> les </a:t>
            </a:r>
            <a:r>
              <a:rPr lang="en-US" i="1" dirty="0" err="1"/>
              <a:t>caractéristiques</a:t>
            </a:r>
            <a:r>
              <a:rPr lang="en-US" i="1" dirty="0"/>
              <a:t> </a:t>
            </a:r>
            <a:r>
              <a:rPr lang="en-US" i="1" dirty="0" err="1"/>
              <a:t>nécessaires</a:t>
            </a:r>
            <a:r>
              <a:rPr lang="en-US" i="1" dirty="0"/>
              <a:t> pour </a:t>
            </a:r>
            <a:r>
              <a:rPr lang="en-US" i="1" dirty="0" err="1"/>
              <a:t>rendre</a:t>
            </a:r>
            <a:r>
              <a:rPr lang="en-US" i="1" dirty="0"/>
              <a:t> </a:t>
            </a:r>
            <a:r>
              <a:rPr lang="en-US" i="1" dirty="0" err="1"/>
              <a:t>votre</a:t>
            </a:r>
            <a:r>
              <a:rPr lang="en-US" i="1" dirty="0"/>
              <a:t> milieu de travail </a:t>
            </a:r>
            <a:r>
              <a:rPr lang="en-US" i="1" dirty="0" err="1"/>
              <a:t>productif</a:t>
            </a:r>
            <a:r>
              <a:rPr lang="en-US" i="1" dirty="0"/>
              <a:t> </a:t>
            </a:r>
            <a:r>
              <a:rPr lang="en-US" i="1" dirty="0" err="1"/>
              <a:t>en</a:t>
            </a:r>
            <a:r>
              <a:rPr lang="en-US" i="1" dirty="0"/>
              <a:t> </a:t>
            </a:r>
            <a:r>
              <a:rPr lang="en-US" i="1" dirty="0" err="1"/>
              <a:t>termes</a:t>
            </a:r>
            <a:r>
              <a:rPr lang="en-US" i="1" dirty="0"/>
              <a:t> de communication et de collaboration?</a:t>
            </a:r>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1821927731"/>
              </p:ext>
            </p:extLst>
          </p:nvPr>
        </p:nvGraphicFramePr>
        <p:xfrm>
          <a:off x="3270040" y="1054099"/>
          <a:ext cx="8245063" cy="54205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17088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Workpoints</a:t>
            </a:r>
            <a:r>
              <a:rPr lang="en-US" dirty="0"/>
              <a:t> / </a:t>
            </a:r>
            <a:r>
              <a:rPr lang="en-US" i="1" dirty="0"/>
              <a:t>Points de travail</a:t>
            </a:r>
            <a:endParaRPr lang="en-US" dirty="0"/>
          </a:p>
        </p:txBody>
      </p:sp>
      <p:sp>
        <p:nvSpPr>
          <p:cNvPr id="3" name="Text Placeholder 2"/>
          <p:cNvSpPr>
            <a:spLocks noGrp="1"/>
          </p:cNvSpPr>
          <p:nvPr>
            <p:ph type="body" sz="quarter" idx="10"/>
          </p:nvPr>
        </p:nvSpPr>
        <p:spPr/>
        <p:txBody>
          <a:bodyPr/>
          <a:lstStyle/>
          <a:p>
            <a:r>
              <a:rPr lang="en-US" dirty="0" smtClean="0"/>
              <a:t>Question 7</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smtClean="0"/>
              <a:t>What element of your current workplace would you like to see improved? </a:t>
            </a:r>
          </a:p>
          <a:p>
            <a:pPr>
              <a:lnSpc>
                <a:spcPct val="100000"/>
              </a:lnSpc>
              <a:spcBef>
                <a:spcPts val="0"/>
              </a:spcBef>
            </a:pPr>
            <a:endParaRPr lang="en-US" dirty="0"/>
          </a:p>
          <a:p>
            <a:pPr>
              <a:lnSpc>
                <a:spcPct val="100000"/>
              </a:lnSpc>
              <a:spcBef>
                <a:spcPts val="0"/>
              </a:spcBef>
            </a:pPr>
            <a:r>
              <a:rPr lang="en-US" i="1" dirty="0" err="1"/>
              <a:t>Quels</a:t>
            </a:r>
            <a:r>
              <a:rPr lang="en-US" i="1" dirty="0"/>
              <a:t> aspects de </a:t>
            </a:r>
            <a:r>
              <a:rPr lang="en-US" i="1" dirty="0" err="1"/>
              <a:t>votre</a:t>
            </a:r>
            <a:r>
              <a:rPr lang="en-US" i="1" dirty="0"/>
              <a:t> </a:t>
            </a:r>
            <a:r>
              <a:rPr lang="en-US" i="1" dirty="0" err="1"/>
              <a:t>environnement</a:t>
            </a:r>
            <a:r>
              <a:rPr lang="en-US" i="1" dirty="0"/>
              <a:t> de travail </a:t>
            </a:r>
            <a:r>
              <a:rPr lang="en-US" i="1" dirty="0" err="1"/>
              <a:t>actuel</a:t>
            </a:r>
            <a:r>
              <a:rPr lang="en-US" i="1" dirty="0"/>
              <a:t> </a:t>
            </a:r>
            <a:r>
              <a:rPr lang="en-US" i="1" dirty="0" err="1"/>
              <a:t>changeriez-vous</a:t>
            </a:r>
            <a:r>
              <a:rPr lang="en-US" i="1" dirty="0"/>
              <a:t>? </a:t>
            </a:r>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8" name="Chart 7"/>
          <p:cNvGraphicFramePr/>
          <p:nvPr>
            <p:extLst>
              <p:ext uri="{D42A27DB-BD31-4B8C-83A1-F6EECF244321}">
                <p14:modId xmlns:p14="http://schemas.microsoft.com/office/powerpoint/2010/main" val="990019719"/>
              </p:ext>
            </p:extLst>
          </p:nvPr>
        </p:nvGraphicFramePr>
        <p:xfrm>
          <a:off x="3200400" y="1054100"/>
          <a:ext cx="8314704" cy="54847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62972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Workpoints</a:t>
            </a:r>
            <a:r>
              <a:rPr lang="en-US" dirty="0"/>
              <a:t> / </a:t>
            </a:r>
            <a:r>
              <a:rPr lang="en-US" i="1" dirty="0"/>
              <a:t>Points de travail</a:t>
            </a:r>
            <a:endParaRPr lang="en-US" dirty="0"/>
          </a:p>
        </p:txBody>
      </p:sp>
      <p:sp>
        <p:nvSpPr>
          <p:cNvPr id="3" name="Text Placeholder 2"/>
          <p:cNvSpPr>
            <a:spLocks noGrp="1"/>
          </p:cNvSpPr>
          <p:nvPr>
            <p:ph type="body" sz="quarter" idx="10"/>
          </p:nvPr>
        </p:nvSpPr>
        <p:spPr/>
        <p:txBody>
          <a:bodyPr/>
          <a:lstStyle/>
          <a:p>
            <a:r>
              <a:rPr lang="en-US" dirty="0" smtClean="0"/>
              <a:t>Question 8</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smtClean="0"/>
              <a:t>Please indicate why these elements are not currently meeting your needs.</a:t>
            </a:r>
          </a:p>
          <a:p>
            <a:pPr>
              <a:lnSpc>
                <a:spcPct val="100000"/>
              </a:lnSpc>
              <a:spcBef>
                <a:spcPts val="0"/>
              </a:spcBef>
            </a:pPr>
            <a:endParaRPr lang="en-US" dirty="0"/>
          </a:p>
          <a:p>
            <a:pPr>
              <a:lnSpc>
                <a:spcPct val="100000"/>
              </a:lnSpc>
              <a:spcBef>
                <a:spcPts val="0"/>
              </a:spcBef>
            </a:pPr>
            <a:r>
              <a:rPr lang="fr-FR" i="1" dirty="0"/>
              <a:t>Veuillez indiquer pourquoi les éléments ci-dessous ne répondent pas à vos besoins. </a:t>
            </a:r>
            <a:endParaRPr lang="en-US" i="1"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8" name="Chart 7"/>
          <p:cNvGraphicFramePr/>
          <p:nvPr>
            <p:extLst>
              <p:ext uri="{D42A27DB-BD31-4B8C-83A1-F6EECF244321}">
                <p14:modId xmlns:p14="http://schemas.microsoft.com/office/powerpoint/2010/main" val="2207626292"/>
              </p:ext>
            </p:extLst>
          </p:nvPr>
        </p:nvGraphicFramePr>
        <p:xfrm>
          <a:off x="3262344" y="1054100"/>
          <a:ext cx="8661190" cy="50802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0510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35D9E940-303F-4A71-A8D7-BA59EBE34533}"/>
              </a:ext>
            </a:extLst>
          </p:cNvPr>
          <p:cNvGraphicFramePr/>
          <p:nvPr>
            <p:extLst>
              <p:ext uri="{D42A27DB-BD31-4B8C-83A1-F6EECF244321}">
                <p14:modId xmlns:p14="http://schemas.microsoft.com/office/powerpoint/2010/main" val="2672675896"/>
              </p:ext>
            </p:extLst>
          </p:nvPr>
        </p:nvGraphicFramePr>
        <p:xfrm>
          <a:off x="3221570" y="1674209"/>
          <a:ext cx="8241774" cy="446243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dirty="0" err="1"/>
              <a:t>Workpoints</a:t>
            </a:r>
            <a:r>
              <a:rPr lang="en-US" dirty="0"/>
              <a:t> / </a:t>
            </a:r>
            <a:r>
              <a:rPr lang="en-US" i="1" dirty="0"/>
              <a:t>Points de travail</a:t>
            </a:r>
            <a:endParaRPr lang="en-US" dirty="0"/>
          </a:p>
        </p:txBody>
      </p:sp>
      <p:sp>
        <p:nvSpPr>
          <p:cNvPr id="3" name="Text Placeholder 2"/>
          <p:cNvSpPr>
            <a:spLocks noGrp="1"/>
          </p:cNvSpPr>
          <p:nvPr>
            <p:ph type="body" sz="quarter" idx="10"/>
          </p:nvPr>
        </p:nvSpPr>
        <p:spPr/>
        <p:txBody>
          <a:bodyPr/>
          <a:lstStyle/>
          <a:p>
            <a:r>
              <a:rPr lang="en-US" dirty="0" smtClean="0"/>
              <a:t>Conclusions</a:t>
            </a:r>
            <a:endParaRPr lang="en-US" dirty="0"/>
          </a:p>
        </p:txBody>
      </p:sp>
      <p:sp>
        <p:nvSpPr>
          <p:cNvPr id="11" name="Text Placeholder 2">
            <a:extLst>
              <a:ext uri="{FF2B5EF4-FFF2-40B4-BE49-F238E27FC236}">
                <a16:creationId xmlns:a16="http://schemas.microsoft.com/office/drawing/2014/main" xmlns="" id="{1C5FFEC9-BEC0-437A-941D-7009CAEF9E94}"/>
              </a:ext>
            </a:extLst>
          </p:cNvPr>
          <p:cNvSpPr txBox="1">
            <a:spLocks/>
          </p:cNvSpPr>
          <p:nvPr/>
        </p:nvSpPr>
        <p:spPr>
          <a:xfrm>
            <a:off x="3200400" y="1379540"/>
            <a:ext cx="7098632" cy="414337"/>
          </a:xfrm>
          <a:prstGeom prst="rect">
            <a:avLst/>
          </a:prstGeom>
        </p:spPr>
        <p:txBody>
          <a:bodyPr vert="horz" lIns="91440" tIns="45720" rIns="91440" bIns="45720" rtlCol="0" anchor="b">
            <a:normAutofit fontScale="77500" lnSpcReduction="20000"/>
          </a:bodyPr>
          <a:lstStyle>
            <a:lvl1pPr marL="0" indent="0" algn="ctr" defTabSz="914377" rtl="0" eaLnBrk="1" latinLnBrk="0" hangingPunct="1">
              <a:lnSpc>
                <a:spcPts val="2400"/>
              </a:lnSpc>
              <a:spcBef>
                <a:spcPts val="10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err="1" smtClean="0"/>
              <a:t>Workpoints</a:t>
            </a:r>
            <a:r>
              <a:rPr lang="en-US" dirty="0" smtClean="0"/>
              <a:t> Recommendations / </a:t>
            </a:r>
            <a:r>
              <a:rPr lang="en-US" i="1" dirty="0" err="1" smtClean="0"/>
              <a:t>Recommandations</a:t>
            </a:r>
            <a:r>
              <a:rPr lang="en-US" i="1" dirty="0" smtClean="0"/>
              <a:t> de points de travai</a:t>
            </a:r>
            <a:r>
              <a:rPr lang="en-US" i="1" dirty="0"/>
              <a:t>l</a:t>
            </a:r>
          </a:p>
        </p:txBody>
      </p:sp>
      <p:sp>
        <p:nvSpPr>
          <p:cNvPr id="9" name="Text Placeholder 6"/>
          <p:cNvSpPr>
            <a:spLocks noGrp="1"/>
          </p:cNvSpPr>
          <p:nvPr>
            <p:ph type="body" sz="quarter" idx="14"/>
          </p:nvPr>
        </p:nvSpPr>
        <p:spPr>
          <a:xfrm>
            <a:off x="749301" y="1302659"/>
            <a:ext cx="2247900" cy="4696127"/>
          </a:xfrm>
        </p:spPr>
        <p:txBody>
          <a:bodyPr/>
          <a:lstStyle/>
          <a:p>
            <a:pPr marL="0" indent="0">
              <a:lnSpc>
                <a:spcPct val="100000"/>
              </a:lnSpc>
              <a:spcBef>
                <a:spcPts val="0"/>
              </a:spcBef>
              <a:buNone/>
            </a:pPr>
            <a:r>
              <a:rPr lang="en-US" dirty="0" smtClean="0">
                <a:solidFill>
                  <a:srgbClr val="FF0000"/>
                </a:solidFill>
              </a:rPr>
              <a:t>INSTRUCTIONS:</a:t>
            </a:r>
          </a:p>
          <a:p>
            <a:pPr marL="0" indent="0">
              <a:lnSpc>
                <a:spcPct val="100000"/>
              </a:lnSpc>
              <a:spcBef>
                <a:spcPts val="0"/>
              </a:spcBef>
              <a:buNone/>
            </a:pPr>
            <a:r>
              <a:rPr lang="en-US" dirty="0" smtClean="0">
                <a:solidFill>
                  <a:srgbClr val="FF0000"/>
                </a:solidFill>
              </a:rPr>
              <a:t>The </a:t>
            </a:r>
            <a:r>
              <a:rPr lang="en-US" dirty="0" err="1" smtClean="0">
                <a:solidFill>
                  <a:srgbClr val="FF0000"/>
                </a:solidFill>
              </a:rPr>
              <a:t>workpoints</a:t>
            </a:r>
            <a:r>
              <a:rPr lang="en-US" dirty="0" smtClean="0">
                <a:solidFill>
                  <a:srgbClr val="FF0000"/>
                </a:solidFill>
              </a:rPr>
              <a:t> are </a:t>
            </a:r>
            <a:r>
              <a:rPr lang="en-US" dirty="0">
                <a:solidFill>
                  <a:srgbClr val="FF0000"/>
                </a:solidFill>
              </a:rPr>
              <a:t>determined through results from multiple questions</a:t>
            </a:r>
            <a:r>
              <a:rPr lang="en-US" dirty="0" smtClean="0">
                <a:solidFill>
                  <a:srgbClr val="FF0000"/>
                </a:solidFill>
              </a:rPr>
              <a:t>.</a:t>
            </a:r>
            <a:r>
              <a:rPr lang="en-CA" dirty="0">
                <a:solidFill>
                  <a:srgbClr val="FF0000"/>
                </a:solidFill>
              </a:rPr>
              <a:t> </a:t>
            </a:r>
            <a:r>
              <a:rPr lang="en-CA" b="1" dirty="0">
                <a:solidFill>
                  <a:srgbClr val="FF0000"/>
                </a:solidFill>
              </a:rPr>
              <a:t>Please note, this is </a:t>
            </a:r>
            <a:r>
              <a:rPr lang="en-CA" b="1" dirty="0" smtClean="0">
                <a:solidFill>
                  <a:srgbClr val="FF0000"/>
                </a:solidFill>
              </a:rPr>
              <a:t>a </a:t>
            </a:r>
            <a:r>
              <a:rPr lang="en-CA" b="1" dirty="0" err="1" smtClean="0">
                <a:solidFill>
                  <a:srgbClr val="FF0000"/>
                </a:solidFill>
              </a:rPr>
              <a:t>workpoint</a:t>
            </a:r>
            <a:r>
              <a:rPr lang="en-CA" b="1" dirty="0" smtClean="0">
                <a:solidFill>
                  <a:srgbClr val="FF0000"/>
                </a:solidFill>
              </a:rPr>
              <a:t> analysis that </a:t>
            </a:r>
            <a:r>
              <a:rPr lang="en-CA" b="1" dirty="0">
                <a:solidFill>
                  <a:srgbClr val="FF0000"/>
                </a:solidFill>
              </a:rPr>
              <a:t>would be most useful for your group. </a:t>
            </a:r>
            <a:r>
              <a:rPr lang="en-CA" dirty="0">
                <a:solidFill>
                  <a:srgbClr val="FF0000"/>
                </a:solidFill>
              </a:rPr>
              <a:t>However, you must respect the </a:t>
            </a:r>
            <a:r>
              <a:rPr lang="en-CA" dirty="0" smtClean="0">
                <a:solidFill>
                  <a:srgbClr val="FF0000"/>
                </a:solidFill>
              </a:rPr>
              <a:t>minimum </a:t>
            </a:r>
            <a:r>
              <a:rPr lang="en-CA" dirty="0">
                <a:solidFill>
                  <a:srgbClr val="FF0000"/>
                </a:solidFill>
              </a:rPr>
              <a:t>and </a:t>
            </a:r>
            <a:r>
              <a:rPr lang="en-CA" dirty="0" smtClean="0">
                <a:solidFill>
                  <a:srgbClr val="FF0000"/>
                </a:solidFill>
              </a:rPr>
              <a:t>maximum </a:t>
            </a:r>
            <a:r>
              <a:rPr lang="en-CA" dirty="0">
                <a:solidFill>
                  <a:srgbClr val="FF0000"/>
                </a:solidFill>
              </a:rPr>
              <a:t>scales in the </a:t>
            </a:r>
            <a:r>
              <a:rPr lang="en-CA" dirty="0" err="1" smtClean="0">
                <a:solidFill>
                  <a:srgbClr val="FF0000"/>
                </a:solidFill>
              </a:rPr>
              <a:t>GCworkplace</a:t>
            </a:r>
            <a:r>
              <a:rPr lang="en-CA" dirty="0" smtClean="0">
                <a:solidFill>
                  <a:srgbClr val="FF0000"/>
                </a:solidFill>
              </a:rPr>
              <a:t> Space </a:t>
            </a:r>
            <a:r>
              <a:rPr lang="en-CA" dirty="0">
                <a:solidFill>
                  <a:srgbClr val="FF0000"/>
                </a:solidFill>
              </a:rPr>
              <a:t>P</a:t>
            </a:r>
            <a:r>
              <a:rPr lang="en-CA" dirty="0" smtClean="0">
                <a:solidFill>
                  <a:srgbClr val="FF0000"/>
                </a:solidFill>
              </a:rPr>
              <a:t>lanning Workbook.</a:t>
            </a:r>
          </a:p>
          <a:p>
            <a:pPr marL="0" indent="0">
              <a:lnSpc>
                <a:spcPct val="100000"/>
              </a:lnSpc>
              <a:spcBef>
                <a:spcPts val="0"/>
              </a:spcBef>
              <a:buNone/>
            </a:pPr>
            <a:endParaRPr lang="en-CA" i="1" dirty="0">
              <a:solidFill>
                <a:srgbClr val="FF0000"/>
              </a:solidFill>
            </a:endParaRPr>
          </a:p>
          <a:p>
            <a:pPr marL="0" indent="0">
              <a:lnSpc>
                <a:spcPct val="100000"/>
              </a:lnSpc>
              <a:spcBef>
                <a:spcPts val="0"/>
              </a:spcBef>
              <a:buNone/>
            </a:pPr>
            <a:r>
              <a:rPr lang="fr-FR" i="1" dirty="0" smtClean="0">
                <a:solidFill>
                  <a:srgbClr val="FF0000"/>
                </a:solidFill>
              </a:rPr>
              <a:t>Les points de travail sont déterminés </a:t>
            </a:r>
            <a:r>
              <a:rPr lang="fr-FR" i="1" dirty="0">
                <a:solidFill>
                  <a:srgbClr val="FF0000"/>
                </a:solidFill>
              </a:rPr>
              <a:t>selon les résultats de plusieurs questions. </a:t>
            </a:r>
            <a:r>
              <a:rPr lang="fr-FR" b="1" i="1" dirty="0">
                <a:solidFill>
                  <a:srgbClr val="FF0000"/>
                </a:solidFill>
              </a:rPr>
              <a:t>Attention, il s'agit d'une analyse des points de travail qui seraient les plus utiles pour votre groupe. </a:t>
            </a:r>
            <a:r>
              <a:rPr lang="fr-FR" i="1" dirty="0">
                <a:solidFill>
                  <a:srgbClr val="FF0000"/>
                </a:solidFill>
              </a:rPr>
              <a:t>Cependant, vous devez respecter les barèmes </a:t>
            </a:r>
            <a:r>
              <a:rPr lang="fr-FR" i="1" dirty="0" smtClean="0">
                <a:solidFill>
                  <a:srgbClr val="FF0000"/>
                </a:solidFill>
              </a:rPr>
              <a:t>minimum et maximum </a:t>
            </a:r>
            <a:r>
              <a:rPr lang="fr-FR" i="1" dirty="0">
                <a:solidFill>
                  <a:srgbClr val="FF0000"/>
                </a:solidFill>
              </a:rPr>
              <a:t>du Cahier de planification du Milieu de travail GC.</a:t>
            </a:r>
            <a:endParaRPr lang="en-US" i="1" dirty="0">
              <a:solidFill>
                <a:srgbClr val="FF0000"/>
              </a:solidFill>
            </a:endParaRPr>
          </a:p>
          <a:p>
            <a:pPr marL="0" indent="0">
              <a:lnSpc>
                <a:spcPct val="100000"/>
              </a:lnSpc>
              <a:spcBef>
                <a:spcPts val="0"/>
              </a:spcBef>
              <a:buNone/>
            </a:pPr>
            <a:endParaRPr lang="en-US" i="1" dirty="0">
              <a:solidFill>
                <a:srgbClr val="FF0000"/>
              </a:solidFill>
            </a:endParaRPr>
          </a:p>
        </p:txBody>
      </p:sp>
      <p:sp>
        <p:nvSpPr>
          <p:cNvPr id="10" name="Rectangular Callout 9"/>
          <p:cNvSpPr/>
          <p:nvPr>
            <p:custDataLst>
              <p:tags r:id="rId1"/>
            </p:custDataLst>
          </p:nvPr>
        </p:nvSpPr>
        <p:spPr>
          <a:xfrm>
            <a:off x="10216990" y="2212073"/>
            <a:ext cx="1841679" cy="566671"/>
          </a:xfrm>
          <a:prstGeom prst="wedgeRectCallout">
            <a:avLst>
              <a:gd name="adj1" fmla="val -55654"/>
              <a:gd name="adj2" fmla="val 1511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Right-click </a:t>
            </a:r>
            <a:r>
              <a:rPr lang="en-CA" sz="1200" dirty="0" smtClean="0">
                <a:solidFill>
                  <a:schemeClr val="tx1"/>
                </a:solidFill>
              </a:rPr>
              <a:t>to </a:t>
            </a:r>
            <a:r>
              <a:rPr lang="en-CA" sz="1200" dirty="0">
                <a:solidFill>
                  <a:schemeClr val="tx1"/>
                </a:solidFill>
              </a:rPr>
              <a:t>edit </a:t>
            </a:r>
            <a:r>
              <a:rPr lang="en-CA" sz="1200" dirty="0" smtClean="0">
                <a:solidFill>
                  <a:schemeClr val="tx1"/>
                </a:solidFill>
              </a:rPr>
              <a:t>data / </a:t>
            </a:r>
            <a:r>
              <a:rPr lang="en-US" sz="1200" dirty="0" err="1">
                <a:solidFill>
                  <a:schemeClr val="tx1"/>
                </a:solidFill>
              </a:rPr>
              <a:t>Clic</a:t>
            </a:r>
            <a:r>
              <a:rPr lang="en-US" sz="1200" dirty="0">
                <a:solidFill>
                  <a:schemeClr val="tx1"/>
                </a:solidFill>
              </a:rPr>
              <a:t> droit pour modifier les </a:t>
            </a:r>
            <a:r>
              <a:rPr lang="en-US" sz="1200" dirty="0" err="1" smtClean="0">
                <a:solidFill>
                  <a:schemeClr val="tx1"/>
                </a:solidFill>
              </a:rPr>
              <a:t>données</a:t>
            </a:r>
            <a:endParaRPr lang="en-CA" sz="1200" dirty="0">
              <a:solidFill>
                <a:schemeClr val="tx1"/>
              </a:solidFill>
            </a:endParaRPr>
          </a:p>
        </p:txBody>
      </p:sp>
    </p:spTree>
    <p:extLst>
      <p:ext uri="{BB962C8B-B14F-4D97-AF65-F5344CB8AC3E}">
        <p14:creationId xmlns:p14="http://schemas.microsoft.com/office/powerpoint/2010/main" val="3439805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Workpoints</a:t>
            </a:r>
            <a:r>
              <a:rPr lang="en-US" dirty="0"/>
              <a:t> / </a:t>
            </a:r>
            <a:r>
              <a:rPr lang="en-US" i="1" dirty="0"/>
              <a:t>Points de travail</a:t>
            </a:r>
            <a:endParaRPr lang="en-US" dirty="0"/>
          </a:p>
        </p:txBody>
      </p:sp>
      <p:sp>
        <p:nvSpPr>
          <p:cNvPr id="3" name="Text Placeholder 2"/>
          <p:cNvSpPr>
            <a:spLocks noGrp="1"/>
          </p:cNvSpPr>
          <p:nvPr>
            <p:ph type="body" sz="quarter" idx="10"/>
          </p:nvPr>
        </p:nvSpPr>
        <p:spPr/>
        <p:txBody>
          <a:bodyPr/>
          <a:lstStyle/>
          <a:p>
            <a:r>
              <a:rPr lang="en-US" dirty="0" smtClean="0"/>
              <a:t>Question 9</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CA" dirty="0"/>
              <a:t>Do you have a specific need for spaces or design elements that contribute to stress reduction</a:t>
            </a:r>
            <a:r>
              <a:rPr lang="en-CA" dirty="0" smtClean="0"/>
              <a:t>?</a:t>
            </a:r>
          </a:p>
          <a:p>
            <a:pPr>
              <a:lnSpc>
                <a:spcPct val="100000"/>
              </a:lnSpc>
              <a:spcBef>
                <a:spcPts val="0"/>
              </a:spcBef>
            </a:pPr>
            <a:endParaRPr lang="en-CA" dirty="0"/>
          </a:p>
          <a:p>
            <a:pPr>
              <a:lnSpc>
                <a:spcPct val="100000"/>
              </a:lnSpc>
              <a:spcBef>
                <a:spcPts val="0"/>
              </a:spcBef>
            </a:pPr>
            <a:r>
              <a:rPr lang="fr-FR" i="1" dirty="0"/>
              <a:t>Avez-vous besoin d‘un espace spécifique ou d'éléments de </a:t>
            </a:r>
            <a:r>
              <a:rPr lang="fr-FR" i="1" dirty="0" smtClean="0"/>
              <a:t>conception </a:t>
            </a:r>
            <a:r>
              <a:rPr lang="fr-FR" i="1" dirty="0"/>
              <a:t>contribuant à la réduction du stress?</a:t>
            </a:r>
            <a:endParaRPr lang="en-US" i="1" dirty="0"/>
          </a:p>
          <a:p>
            <a:pPr>
              <a:lnSpc>
                <a:spcPct val="100000"/>
              </a:lnSpc>
              <a:spcBef>
                <a:spcPts val="0"/>
              </a:spcBef>
            </a:pPr>
            <a:endParaRPr lang="en-US"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8" name="Chart 7"/>
          <p:cNvGraphicFramePr/>
          <p:nvPr>
            <p:extLst>
              <p:ext uri="{D42A27DB-BD31-4B8C-83A1-F6EECF244321}">
                <p14:modId xmlns:p14="http://schemas.microsoft.com/office/powerpoint/2010/main" val="796596187"/>
              </p:ext>
            </p:extLst>
          </p:nvPr>
        </p:nvGraphicFramePr>
        <p:xfrm>
          <a:off x="3221569" y="1539081"/>
          <a:ext cx="8098704" cy="45508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2415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Workpoints</a:t>
            </a:r>
            <a:r>
              <a:rPr lang="en-US" dirty="0"/>
              <a:t> / </a:t>
            </a:r>
            <a:r>
              <a:rPr lang="en-US" i="1" dirty="0"/>
              <a:t>Points de travail</a:t>
            </a:r>
            <a:endParaRPr lang="en-US" dirty="0"/>
          </a:p>
        </p:txBody>
      </p:sp>
      <p:sp>
        <p:nvSpPr>
          <p:cNvPr id="3" name="Text Placeholder 2"/>
          <p:cNvSpPr>
            <a:spLocks noGrp="1"/>
          </p:cNvSpPr>
          <p:nvPr>
            <p:ph type="body" sz="quarter" idx="10"/>
          </p:nvPr>
        </p:nvSpPr>
        <p:spPr/>
        <p:txBody>
          <a:bodyPr/>
          <a:lstStyle/>
          <a:p>
            <a:r>
              <a:rPr lang="en-US" dirty="0" smtClean="0"/>
              <a:t>Question 10</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CA" dirty="0"/>
              <a:t>Do you have a specific need for spaces or design elements that support recovery from physical exertion</a:t>
            </a:r>
            <a:r>
              <a:rPr lang="en-CA" dirty="0" smtClean="0"/>
              <a:t>?</a:t>
            </a:r>
          </a:p>
          <a:p>
            <a:pPr>
              <a:lnSpc>
                <a:spcPct val="100000"/>
              </a:lnSpc>
              <a:spcBef>
                <a:spcPts val="0"/>
              </a:spcBef>
            </a:pPr>
            <a:endParaRPr lang="en-CA" dirty="0"/>
          </a:p>
          <a:p>
            <a:pPr>
              <a:lnSpc>
                <a:spcPct val="100000"/>
              </a:lnSpc>
              <a:spcBef>
                <a:spcPts val="0"/>
              </a:spcBef>
            </a:pPr>
            <a:r>
              <a:rPr lang="fr-FR" i="1" dirty="0"/>
              <a:t>Avez-vous besoin d‘un espace spécifique ou d'éléments de design pour récupérer après un effort physique?</a:t>
            </a:r>
            <a:endParaRPr lang="en-US" i="1" dirty="0"/>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4283932647"/>
              </p:ext>
            </p:extLst>
          </p:nvPr>
        </p:nvGraphicFramePr>
        <p:xfrm>
          <a:off x="3221569" y="1539081"/>
          <a:ext cx="8126136" cy="46056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869461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Workpoints</a:t>
            </a:r>
            <a:r>
              <a:rPr lang="en-US" dirty="0"/>
              <a:t> / </a:t>
            </a:r>
            <a:r>
              <a:rPr lang="en-US" i="1" dirty="0"/>
              <a:t>Points de travail</a:t>
            </a:r>
            <a:endParaRPr lang="en-US" dirty="0"/>
          </a:p>
        </p:txBody>
      </p:sp>
      <p:sp>
        <p:nvSpPr>
          <p:cNvPr id="3" name="Text Placeholder 2"/>
          <p:cNvSpPr>
            <a:spLocks noGrp="1"/>
          </p:cNvSpPr>
          <p:nvPr>
            <p:ph type="body" sz="quarter" idx="10"/>
          </p:nvPr>
        </p:nvSpPr>
        <p:spPr/>
        <p:txBody>
          <a:bodyPr/>
          <a:lstStyle/>
          <a:p>
            <a:r>
              <a:rPr lang="en-US" dirty="0" smtClean="0"/>
              <a:t>Question 11</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When you are focused on an individual task, your ideal work </a:t>
            </a:r>
            <a:r>
              <a:rPr lang="en-US" dirty="0" smtClean="0"/>
              <a:t>atmosphere </a:t>
            </a:r>
            <a:r>
              <a:rPr lang="en-US" dirty="0"/>
              <a:t>is</a:t>
            </a:r>
            <a:r>
              <a:rPr lang="en-US" dirty="0" smtClean="0"/>
              <a:t>…</a:t>
            </a:r>
          </a:p>
          <a:p>
            <a:pPr>
              <a:lnSpc>
                <a:spcPct val="100000"/>
              </a:lnSpc>
              <a:spcBef>
                <a:spcPts val="0"/>
              </a:spcBef>
            </a:pPr>
            <a:endParaRPr lang="en-US" dirty="0"/>
          </a:p>
          <a:p>
            <a:pPr>
              <a:lnSpc>
                <a:spcPct val="100000"/>
              </a:lnSpc>
              <a:spcBef>
                <a:spcPts val="0"/>
              </a:spcBef>
            </a:pPr>
            <a:r>
              <a:rPr lang="en-US" i="1" dirty="0" err="1"/>
              <a:t>Lorsque</a:t>
            </a:r>
            <a:r>
              <a:rPr lang="en-US" i="1" dirty="0"/>
              <a:t> </a:t>
            </a:r>
            <a:r>
              <a:rPr lang="en-US" i="1" dirty="0" err="1"/>
              <a:t>vous</a:t>
            </a:r>
            <a:r>
              <a:rPr lang="en-US" i="1" dirty="0"/>
              <a:t> </a:t>
            </a:r>
            <a:r>
              <a:rPr lang="en-US" i="1" dirty="0" err="1"/>
              <a:t>êtes</a:t>
            </a:r>
            <a:r>
              <a:rPr lang="en-US" i="1" dirty="0"/>
              <a:t> </a:t>
            </a:r>
            <a:r>
              <a:rPr lang="en-US" i="1" dirty="0" err="1"/>
              <a:t>concentré</a:t>
            </a:r>
            <a:r>
              <a:rPr lang="en-US" i="1" dirty="0"/>
              <a:t> sur </a:t>
            </a:r>
            <a:r>
              <a:rPr lang="en-US" i="1" dirty="0" err="1"/>
              <a:t>une</a:t>
            </a:r>
            <a:r>
              <a:rPr lang="en-US" i="1" dirty="0"/>
              <a:t> </a:t>
            </a:r>
            <a:r>
              <a:rPr lang="en-US" i="1" dirty="0" err="1"/>
              <a:t>tâche</a:t>
            </a:r>
            <a:r>
              <a:rPr lang="en-US" i="1" dirty="0"/>
              <a:t> </a:t>
            </a:r>
            <a:r>
              <a:rPr lang="en-US" i="1" dirty="0" err="1"/>
              <a:t>individuelle</a:t>
            </a:r>
            <a:r>
              <a:rPr lang="en-US" i="1" dirty="0"/>
              <a:t>, </a:t>
            </a:r>
            <a:r>
              <a:rPr lang="en-US" i="1" dirty="0" err="1"/>
              <a:t>votre</a:t>
            </a:r>
            <a:r>
              <a:rPr lang="en-US" i="1" dirty="0"/>
              <a:t> </a:t>
            </a:r>
            <a:r>
              <a:rPr lang="en-US" i="1" dirty="0" err="1" smtClean="0"/>
              <a:t>atmosphère</a:t>
            </a:r>
            <a:r>
              <a:rPr lang="en-US" i="1" dirty="0" smtClean="0"/>
              <a:t> </a:t>
            </a:r>
            <a:r>
              <a:rPr lang="en-US" i="1" dirty="0"/>
              <a:t>de travail </a:t>
            </a:r>
            <a:r>
              <a:rPr lang="en-US" i="1" dirty="0" err="1" smtClean="0"/>
              <a:t>idéale</a:t>
            </a:r>
            <a:r>
              <a:rPr lang="en-US" i="1" dirty="0" smtClean="0"/>
              <a:t> </a:t>
            </a:r>
            <a:r>
              <a:rPr lang="en-US" i="1" dirty="0" err="1"/>
              <a:t>est</a:t>
            </a:r>
            <a:r>
              <a:rPr lang="en-US" i="1" dirty="0"/>
              <a:t>…</a:t>
            </a:r>
          </a:p>
          <a:p>
            <a:pPr>
              <a:lnSpc>
                <a:spcPct val="100000"/>
              </a:lnSpc>
              <a:spcBef>
                <a:spcPts val="0"/>
              </a:spcBef>
            </a:pPr>
            <a:endParaRPr lang="en-US" dirty="0"/>
          </a:p>
        </p:txBody>
      </p:sp>
      <p:sp>
        <p:nvSpPr>
          <p:cNvPr id="7" name="Text Placeholder 6"/>
          <p:cNvSpPr>
            <a:spLocks noGrp="1"/>
          </p:cNvSpPr>
          <p:nvPr>
            <p:ph type="body" sz="quarter" idx="14"/>
          </p:nvPr>
        </p:nvSpPr>
        <p:spPr/>
        <p:txBody>
          <a:bodyPr/>
          <a:lstStyle/>
          <a:p>
            <a:pPr>
              <a:lnSpc>
                <a:spcPct val="100000"/>
              </a:lnSpc>
            </a:pPr>
            <a:endParaRPr lang="en-US" dirty="0"/>
          </a:p>
        </p:txBody>
      </p:sp>
      <p:sp>
        <p:nvSpPr>
          <p:cNvPr id="8" name="Text Placeholder 7"/>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9" name="Text Placeholder 8"/>
          <p:cNvSpPr>
            <a:spLocks noGrp="1"/>
          </p:cNvSpPr>
          <p:nvPr>
            <p:ph type="body" sz="quarter" idx="16"/>
          </p:nvPr>
        </p:nvSpPr>
        <p:spPr/>
        <p:txBody>
          <a:bodyPr/>
          <a:lstStyle/>
          <a:p>
            <a:r>
              <a:rPr lang="en-US" dirty="0" smtClean="0"/>
              <a:t>Conclusions</a:t>
            </a:r>
            <a:endParaRPr lang="en-US" dirty="0"/>
          </a:p>
        </p:txBody>
      </p:sp>
      <p:graphicFrame>
        <p:nvGraphicFramePr>
          <p:cNvPr id="10" name="Chart 9"/>
          <p:cNvGraphicFramePr/>
          <p:nvPr>
            <p:extLst>
              <p:ext uri="{D42A27DB-BD31-4B8C-83A1-F6EECF244321}">
                <p14:modId xmlns:p14="http://schemas.microsoft.com/office/powerpoint/2010/main" val="180500027"/>
              </p:ext>
            </p:extLst>
          </p:nvPr>
        </p:nvGraphicFramePr>
        <p:xfrm>
          <a:off x="3200400" y="1302657"/>
          <a:ext cx="8314704" cy="485660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19263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00426" y="1935161"/>
            <a:ext cx="8114679" cy="2122802"/>
          </a:xfrm>
        </p:spPr>
        <p:txBody>
          <a:bodyPr>
            <a:normAutofit fontScale="85000" lnSpcReduction="10000"/>
          </a:bodyPr>
          <a:lstStyle/>
          <a:p>
            <a:r>
              <a:rPr lang="en-CA" dirty="0" smtClean="0"/>
              <a:t>All </a:t>
            </a:r>
            <a:r>
              <a:rPr lang="en-CA" dirty="0"/>
              <a:t>data visualizations are currently using sample </a:t>
            </a:r>
            <a:r>
              <a:rPr lang="en-CA" dirty="0" smtClean="0"/>
              <a:t>data. You must </a:t>
            </a:r>
            <a:r>
              <a:rPr lang="en-CA" dirty="0"/>
              <a:t>edit the </a:t>
            </a:r>
            <a:r>
              <a:rPr lang="en-CA" dirty="0" err="1" smtClean="0"/>
              <a:t>datas</a:t>
            </a:r>
            <a:r>
              <a:rPr lang="en-CA" dirty="0" smtClean="0"/>
              <a:t> </a:t>
            </a:r>
            <a:r>
              <a:rPr lang="en-CA" dirty="0"/>
              <a:t>manually by clicking on the charts, selecting ‘</a:t>
            </a:r>
            <a:r>
              <a:rPr lang="en-CA" dirty="0" smtClean="0"/>
              <a:t>edit data’ in the chart tools tab </a:t>
            </a:r>
            <a:r>
              <a:rPr lang="en-CA" dirty="0"/>
              <a:t>and replacing the numeric values for each question with the numbers generated by your </a:t>
            </a:r>
            <a:r>
              <a:rPr lang="en-CA" dirty="0" err="1" smtClean="0"/>
              <a:t>Qualtrics</a:t>
            </a:r>
            <a:r>
              <a:rPr lang="en-CA" dirty="0" smtClean="0"/>
              <a:t> data report, </a:t>
            </a:r>
            <a:r>
              <a:rPr lang="en-CA" dirty="0"/>
              <a:t>matching each corresponding </a:t>
            </a:r>
            <a:r>
              <a:rPr lang="en-CA" dirty="0" smtClean="0"/>
              <a:t>question</a:t>
            </a:r>
          </a:p>
          <a:p>
            <a:r>
              <a:rPr lang="en-CA" dirty="0" smtClean="0"/>
              <a:t>You should </a:t>
            </a:r>
            <a:r>
              <a:rPr lang="en-CA" dirty="0"/>
              <a:t>note </a:t>
            </a:r>
            <a:r>
              <a:rPr lang="en-CA" dirty="0" smtClean="0"/>
              <a:t>the variation in </a:t>
            </a:r>
            <a:r>
              <a:rPr lang="en-CA" dirty="0"/>
              <a:t>response rate and document them in the methodology of the </a:t>
            </a:r>
            <a:r>
              <a:rPr lang="en-CA" dirty="0" smtClean="0"/>
              <a:t>survey. You must note the questions that </a:t>
            </a:r>
            <a:r>
              <a:rPr lang="en-CA" dirty="0"/>
              <a:t>had particularly low response </a:t>
            </a:r>
            <a:r>
              <a:rPr lang="en-CA" dirty="0" smtClean="0"/>
              <a:t>rates.</a:t>
            </a:r>
          </a:p>
          <a:p>
            <a:r>
              <a:rPr lang="en-CA" dirty="0" smtClean="0"/>
              <a:t>You </a:t>
            </a:r>
            <a:r>
              <a:rPr lang="en-CA" dirty="0"/>
              <a:t>must </a:t>
            </a:r>
            <a:r>
              <a:rPr lang="en-CA" dirty="0" smtClean="0"/>
              <a:t>manually refresh the </a:t>
            </a:r>
            <a:r>
              <a:rPr lang="en-CA" dirty="0"/>
              <a:t>Pivot </a:t>
            </a:r>
            <a:r>
              <a:rPr lang="en-CA" dirty="0" smtClean="0"/>
              <a:t>table after adding the data</a:t>
            </a:r>
            <a:endParaRPr lang="en-CA" dirty="0"/>
          </a:p>
          <a:p>
            <a:endParaRPr lang="en-CA" dirty="0"/>
          </a:p>
        </p:txBody>
      </p:sp>
      <p:sp>
        <p:nvSpPr>
          <p:cNvPr id="3" name="Text Placeholder 2"/>
          <p:cNvSpPr>
            <a:spLocks noGrp="1"/>
          </p:cNvSpPr>
          <p:nvPr>
            <p:ph type="body" sz="half" idx="2"/>
          </p:nvPr>
        </p:nvSpPr>
        <p:spPr/>
        <p:txBody>
          <a:bodyPr/>
          <a:lstStyle/>
          <a:p>
            <a:pPr>
              <a:lnSpc>
                <a:spcPct val="100000"/>
              </a:lnSpc>
              <a:spcBef>
                <a:spcPts val="0"/>
              </a:spcBef>
            </a:pPr>
            <a:r>
              <a:rPr lang="en-CA" i="1" dirty="0">
                <a:solidFill>
                  <a:srgbClr val="FF0000"/>
                </a:solidFill>
              </a:rPr>
              <a:t>I</a:t>
            </a:r>
            <a:r>
              <a:rPr lang="en-CA" i="1" dirty="0" smtClean="0">
                <a:solidFill>
                  <a:srgbClr val="FF0000"/>
                </a:solidFill>
              </a:rPr>
              <a:t>nstructions </a:t>
            </a:r>
            <a:r>
              <a:rPr lang="en-CA" i="1" dirty="0">
                <a:solidFill>
                  <a:srgbClr val="FF0000"/>
                </a:solidFill>
              </a:rPr>
              <a:t>are for consultants' use only, for information purposes, to help </a:t>
            </a:r>
            <a:r>
              <a:rPr lang="en-CA" i="1" dirty="0" smtClean="0">
                <a:solidFill>
                  <a:srgbClr val="FF0000"/>
                </a:solidFill>
              </a:rPr>
              <a:t>to </a:t>
            </a:r>
            <a:r>
              <a:rPr lang="en-CA" i="1" dirty="0">
                <a:solidFill>
                  <a:srgbClr val="FF0000"/>
                </a:solidFill>
              </a:rPr>
              <a:t>properly use the </a:t>
            </a:r>
            <a:r>
              <a:rPr lang="en-CA" i="1" dirty="0" err="1">
                <a:solidFill>
                  <a:srgbClr val="FF0000"/>
                </a:solidFill>
              </a:rPr>
              <a:t>GCworkplace</a:t>
            </a:r>
            <a:r>
              <a:rPr lang="en-CA" i="1" dirty="0">
                <a:solidFill>
                  <a:srgbClr val="FF0000"/>
                </a:solidFill>
              </a:rPr>
              <a:t> </a:t>
            </a:r>
            <a:r>
              <a:rPr lang="en-CA" i="1" dirty="0" smtClean="0">
                <a:solidFill>
                  <a:srgbClr val="FF0000"/>
                </a:solidFill>
              </a:rPr>
              <a:t>survey </a:t>
            </a:r>
            <a:r>
              <a:rPr lang="en-CA" i="1" dirty="0">
                <a:solidFill>
                  <a:srgbClr val="FF0000"/>
                </a:solidFill>
              </a:rPr>
              <a:t>report </a:t>
            </a:r>
            <a:r>
              <a:rPr lang="en-CA" i="1" dirty="0" smtClean="0">
                <a:solidFill>
                  <a:srgbClr val="FF0000"/>
                </a:solidFill>
              </a:rPr>
              <a:t>template.</a:t>
            </a:r>
          </a:p>
          <a:p>
            <a:pPr>
              <a:lnSpc>
                <a:spcPct val="100000"/>
              </a:lnSpc>
              <a:spcBef>
                <a:spcPts val="0"/>
              </a:spcBef>
            </a:pPr>
            <a:endParaRPr lang="en-US" i="1" dirty="0">
              <a:solidFill>
                <a:srgbClr val="FF0000"/>
              </a:solidFill>
            </a:endParaRPr>
          </a:p>
          <a:p>
            <a:pPr>
              <a:lnSpc>
                <a:spcPct val="100000"/>
              </a:lnSpc>
              <a:spcBef>
                <a:spcPts val="0"/>
              </a:spcBef>
            </a:pPr>
            <a:r>
              <a:rPr lang="en-CA" i="1" dirty="0" smtClean="0">
                <a:solidFill>
                  <a:srgbClr val="FF0000"/>
                </a:solidFill>
              </a:rPr>
              <a:t>Remove this slide before presenting any </a:t>
            </a:r>
            <a:r>
              <a:rPr lang="en-CA" i="1" dirty="0">
                <a:solidFill>
                  <a:srgbClr val="FF0000"/>
                </a:solidFill>
              </a:rPr>
              <a:t>final survey results </a:t>
            </a:r>
            <a:r>
              <a:rPr lang="en-CA" i="1" dirty="0" smtClean="0">
                <a:solidFill>
                  <a:srgbClr val="FF0000"/>
                </a:solidFill>
              </a:rPr>
              <a:t>report to the client.</a:t>
            </a: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nvPr>
        </p:nvSpPr>
        <p:spPr>
          <a:xfrm>
            <a:off x="3400426" y="1717223"/>
            <a:ext cx="3631310" cy="277809"/>
          </a:xfrm>
        </p:spPr>
        <p:txBody>
          <a:bodyPr/>
          <a:lstStyle/>
          <a:p>
            <a:r>
              <a:rPr lang="en-CA" dirty="0" smtClean="0"/>
              <a:t>HOW TO USE THIS DOCUMENT</a:t>
            </a:r>
            <a:endParaRPr lang="en-CA" dirty="0"/>
          </a:p>
        </p:txBody>
      </p:sp>
      <p:sp>
        <p:nvSpPr>
          <p:cNvPr id="5" name="Title 4"/>
          <p:cNvSpPr>
            <a:spLocks noGrp="1"/>
          </p:cNvSpPr>
          <p:nvPr>
            <p:ph type="title"/>
          </p:nvPr>
        </p:nvSpPr>
        <p:spPr/>
        <p:txBody>
          <a:bodyPr/>
          <a:lstStyle/>
          <a:p>
            <a:r>
              <a:rPr lang="en-CA" dirty="0" smtClean="0"/>
              <a:t>INSTRUCTIONS</a:t>
            </a:r>
            <a:endParaRPr lang="en-CA" dirty="0"/>
          </a:p>
        </p:txBody>
      </p:sp>
      <p:sp>
        <p:nvSpPr>
          <p:cNvPr id="6" name="Text Placeholder 3"/>
          <p:cNvSpPr txBox="1">
            <a:spLocks/>
          </p:cNvSpPr>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smtClean="0"/>
              <a:t>NOTES</a:t>
            </a:r>
            <a:endParaRPr lang="en-CA" dirty="0"/>
          </a:p>
        </p:txBody>
      </p:sp>
      <p:pic>
        <p:nvPicPr>
          <p:cNvPr id="9" name="Picture 8"/>
          <p:cNvPicPr>
            <a:picLocks noChangeAspect="1"/>
          </p:cNvPicPr>
          <p:nvPr/>
        </p:nvPicPr>
        <p:blipFill>
          <a:blip r:embed="rId2"/>
          <a:stretch>
            <a:fillRect/>
          </a:stretch>
        </p:blipFill>
        <p:spPr>
          <a:xfrm>
            <a:off x="365760" y="4694234"/>
            <a:ext cx="4952540" cy="1535403"/>
          </a:xfrm>
          <a:prstGeom prst="rect">
            <a:avLst/>
          </a:prstGeom>
        </p:spPr>
      </p:pic>
      <p:pic>
        <p:nvPicPr>
          <p:cNvPr id="11" name="Picture 10"/>
          <p:cNvPicPr>
            <a:picLocks noChangeAspect="1"/>
          </p:cNvPicPr>
          <p:nvPr/>
        </p:nvPicPr>
        <p:blipFill rotWithShape="1">
          <a:blip r:embed="rId3"/>
          <a:srcRect r="363"/>
          <a:stretch/>
        </p:blipFill>
        <p:spPr>
          <a:xfrm>
            <a:off x="6011933" y="4913882"/>
            <a:ext cx="5867273" cy="109610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4676" y="5395047"/>
            <a:ext cx="560881" cy="573074"/>
          </a:xfrm>
          <a:prstGeom prst="rect">
            <a:avLst/>
          </a:prstGeom>
        </p:spPr>
      </p:pic>
      <p:sp>
        <p:nvSpPr>
          <p:cNvPr id="10" name="Text Placeholder 3"/>
          <p:cNvSpPr txBox="1">
            <a:spLocks/>
          </p:cNvSpPr>
          <p:nvPr/>
        </p:nvSpPr>
        <p:spPr>
          <a:xfrm>
            <a:off x="260986" y="4307456"/>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err="1" smtClean="0"/>
              <a:t>Qualtrics</a:t>
            </a:r>
            <a:r>
              <a:rPr lang="en-CA" dirty="0" smtClean="0"/>
              <a:t> data report</a:t>
            </a:r>
            <a:endParaRPr lang="en-CA" dirty="0"/>
          </a:p>
        </p:txBody>
      </p:sp>
      <p:sp>
        <p:nvSpPr>
          <p:cNvPr id="13" name="Text Placeholder 3"/>
          <p:cNvSpPr txBox="1">
            <a:spLocks/>
          </p:cNvSpPr>
          <p:nvPr/>
        </p:nvSpPr>
        <p:spPr>
          <a:xfrm>
            <a:off x="6011933" y="4301802"/>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err="1" smtClean="0"/>
              <a:t>GCworkplace</a:t>
            </a:r>
            <a:r>
              <a:rPr lang="en-CA" dirty="0" smtClean="0"/>
              <a:t> survey report</a:t>
            </a:r>
            <a:endParaRPr lang="en-CA" dirty="0"/>
          </a:p>
        </p:txBody>
      </p:sp>
    </p:spTree>
    <p:extLst>
      <p:ext uri="{BB962C8B-B14F-4D97-AF65-F5344CB8AC3E}">
        <p14:creationId xmlns:p14="http://schemas.microsoft.com/office/powerpoint/2010/main" val="725112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Workpoints</a:t>
            </a:r>
            <a:r>
              <a:rPr lang="en-US" dirty="0"/>
              <a:t> / </a:t>
            </a:r>
            <a:r>
              <a:rPr lang="en-US" i="1" dirty="0"/>
              <a:t>Points de travail</a:t>
            </a:r>
            <a:endParaRPr lang="en-US" dirty="0"/>
          </a:p>
        </p:txBody>
      </p:sp>
      <p:sp>
        <p:nvSpPr>
          <p:cNvPr id="3" name="Text Placeholder 2"/>
          <p:cNvSpPr>
            <a:spLocks noGrp="1"/>
          </p:cNvSpPr>
          <p:nvPr>
            <p:ph type="body" sz="quarter" idx="10"/>
          </p:nvPr>
        </p:nvSpPr>
        <p:spPr/>
        <p:txBody>
          <a:bodyPr/>
          <a:lstStyle/>
          <a:p>
            <a:r>
              <a:rPr lang="en-US" dirty="0" smtClean="0"/>
              <a:t>Question 12</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CA" dirty="0"/>
              <a:t>Aside from ergonomic assessments, do you have any accessibility needs or a duty to accommodate</a:t>
            </a:r>
            <a:r>
              <a:rPr lang="en-CA" dirty="0" smtClean="0"/>
              <a:t>?</a:t>
            </a:r>
          </a:p>
          <a:p>
            <a:pPr>
              <a:lnSpc>
                <a:spcPct val="100000"/>
              </a:lnSpc>
              <a:spcBef>
                <a:spcPts val="0"/>
              </a:spcBef>
            </a:pPr>
            <a:endParaRPr lang="en-CA" dirty="0"/>
          </a:p>
          <a:p>
            <a:pPr>
              <a:lnSpc>
                <a:spcPct val="100000"/>
              </a:lnSpc>
              <a:spcBef>
                <a:spcPts val="0"/>
              </a:spcBef>
            </a:pPr>
            <a:r>
              <a:rPr lang="fr-FR" i="1" dirty="0"/>
              <a:t>Outre les évaluations ergonomiques, avez-vous des besoins d'accessibilité ou une obligation de prendre des mesures d'adaptation?</a:t>
            </a:r>
            <a:endParaRPr lang="en-US" dirty="0"/>
          </a:p>
        </p:txBody>
      </p:sp>
      <p:sp>
        <p:nvSpPr>
          <p:cNvPr id="8" name="Text Placeholder 7"/>
          <p:cNvSpPr>
            <a:spLocks noGrp="1"/>
          </p:cNvSpPr>
          <p:nvPr>
            <p:ph type="body" sz="quarter" idx="14"/>
          </p:nvPr>
        </p:nvSpPr>
        <p:spPr/>
        <p:txBody>
          <a:bodyPr>
            <a:normAutofit lnSpcReduction="10000"/>
          </a:bodyPr>
          <a:lstStyle/>
          <a:p>
            <a:pPr>
              <a:lnSpc>
                <a:spcPct val="100000"/>
              </a:lnSpc>
            </a:pPr>
            <a:r>
              <a:rPr lang="en-CA" dirty="0" smtClean="0">
                <a:solidFill>
                  <a:srgbClr val="FF0000"/>
                </a:solidFill>
              </a:rPr>
              <a:t>93% </a:t>
            </a:r>
            <a:r>
              <a:rPr lang="en-CA" dirty="0">
                <a:solidFill>
                  <a:srgbClr val="FF0000"/>
                </a:solidFill>
              </a:rPr>
              <a:t>of respondents indicated they did not require any special </a:t>
            </a:r>
            <a:r>
              <a:rPr lang="en-CA" dirty="0" smtClean="0">
                <a:solidFill>
                  <a:srgbClr val="FF0000"/>
                </a:solidFill>
              </a:rPr>
              <a:t>equipment. </a:t>
            </a:r>
            <a:r>
              <a:rPr lang="en-CA" dirty="0">
                <a:solidFill>
                  <a:srgbClr val="FF0000"/>
                </a:solidFill>
              </a:rPr>
              <a:t>O</a:t>
            </a:r>
            <a:r>
              <a:rPr lang="en-CA" dirty="0" smtClean="0">
                <a:solidFill>
                  <a:srgbClr val="FF0000"/>
                </a:solidFill>
              </a:rPr>
              <a:t>f </a:t>
            </a:r>
            <a:r>
              <a:rPr lang="en-CA" dirty="0">
                <a:solidFill>
                  <a:srgbClr val="FF0000"/>
                </a:solidFill>
              </a:rPr>
              <a:t>the 7</a:t>
            </a:r>
            <a:r>
              <a:rPr lang="en-CA" dirty="0" smtClean="0">
                <a:solidFill>
                  <a:srgbClr val="FF0000"/>
                </a:solidFill>
              </a:rPr>
              <a:t>% </a:t>
            </a:r>
            <a:r>
              <a:rPr lang="en-CA" dirty="0">
                <a:solidFill>
                  <a:srgbClr val="FF0000"/>
                </a:solidFill>
              </a:rPr>
              <a:t>who did, the following </a:t>
            </a:r>
            <a:r>
              <a:rPr lang="en-CA" dirty="0" smtClean="0">
                <a:solidFill>
                  <a:srgbClr val="FF0000"/>
                </a:solidFill>
              </a:rPr>
              <a:t>equipment </a:t>
            </a:r>
            <a:r>
              <a:rPr lang="en-CA" dirty="0">
                <a:solidFill>
                  <a:srgbClr val="FF0000"/>
                </a:solidFill>
              </a:rPr>
              <a:t>was </a:t>
            </a:r>
            <a:r>
              <a:rPr lang="en-CA" dirty="0" smtClean="0">
                <a:solidFill>
                  <a:srgbClr val="FF0000"/>
                </a:solidFill>
              </a:rPr>
              <a:t>specified…</a:t>
            </a:r>
          </a:p>
          <a:p>
            <a:pPr>
              <a:lnSpc>
                <a:spcPct val="100000"/>
              </a:lnSpc>
            </a:pPr>
            <a:r>
              <a:rPr lang="fr-FR" i="1" dirty="0">
                <a:solidFill>
                  <a:srgbClr val="FF0000"/>
                </a:solidFill>
              </a:rPr>
              <a:t>93% des répondants ont indiqué qu'ils n'avaient pas besoin d'équipement spécial. Sur les 7% qui l'ont fait, le matériel suivant a été mentionné</a:t>
            </a:r>
            <a:r>
              <a:rPr lang="fr-FR" i="1" dirty="0" smtClean="0">
                <a:solidFill>
                  <a:srgbClr val="FF0000"/>
                </a:solidFill>
              </a:rPr>
              <a:t>…</a:t>
            </a:r>
            <a:endParaRPr lang="fr-FR" i="1" dirty="0">
              <a:solidFill>
                <a:srgbClr val="FF0000"/>
              </a:solidFill>
            </a:endParaRPr>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1857379914"/>
              </p:ext>
            </p:extLst>
          </p:nvPr>
        </p:nvGraphicFramePr>
        <p:xfrm>
          <a:off x="3200400" y="1302658"/>
          <a:ext cx="8314704" cy="51844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63196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Technology / </a:t>
            </a:r>
            <a:r>
              <a:rPr lang="en-US" i="1" dirty="0" err="1" smtClean="0"/>
              <a:t>Technologie</a:t>
            </a:r>
            <a:endParaRPr lang="en-US" dirty="0"/>
          </a:p>
        </p:txBody>
      </p:sp>
      <p:sp>
        <p:nvSpPr>
          <p:cNvPr id="3" name="Text Placeholder 2"/>
          <p:cNvSpPr>
            <a:spLocks noGrp="1"/>
          </p:cNvSpPr>
          <p:nvPr>
            <p:ph type="body" sz="quarter" idx="10"/>
          </p:nvPr>
        </p:nvSpPr>
        <p:spPr/>
        <p:txBody>
          <a:bodyPr/>
          <a:lstStyle/>
          <a:p>
            <a:r>
              <a:rPr lang="en-US" dirty="0" smtClean="0"/>
              <a:t>Question 13</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smtClean="0"/>
              <a:t>From the following list of technology, select those that best match </a:t>
            </a:r>
            <a:r>
              <a:rPr lang="en-US" dirty="0"/>
              <a:t>what you currently </a:t>
            </a:r>
            <a:r>
              <a:rPr lang="en-US" dirty="0" smtClean="0"/>
              <a:t>have.</a:t>
            </a:r>
          </a:p>
          <a:p>
            <a:pPr>
              <a:lnSpc>
                <a:spcPct val="100000"/>
              </a:lnSpc>
              <a:spcBef>
                <a:spcPts val="0"/>
              </a:spcBef>
            </a:pPr>
            <a:endParaRPr lang="en-US" dirty="0"/>
          </a:p>
          <a:p>
            <a:pPr>
              <a:lnSpc>
                <a:spcPct val="100000"/>
              </a:lnSpc>
              <a:spcBef>
                <a:spcPts val="0"/>
              </a:spcBef>
            </a:pPr>
            <a:r>
              <a:rPr lang="en-US" i="1" dirty="0" err="1"/>
              <a:t>Parmi</a:t>
            </a:r>
            <a:r>
              <a:rPr lang="en-US" i="1" dirty="0"/>
              <a:t> la </a:t>
            </a:r>
            <a:r>
              <a:rPr lang="en-US" i="1" dirty="0" err="1"/>
              <a:t>liste</a:t>
            </a:r>
            <a:r>
              <a:rPr lang="en-US" i="1" dirty="0"/>
              <a:t> des technologies </a:t>
            </a:r>
            <a:r>
              <a:rPr lang="en-US" i="1" dirty="0" err="1"/>
              <a:t>suivantes</a:t>
            </a:r>
            <a:r>
              <a:rPr lang="en-US" i="1" dirty="0"/>
              <a:t>, </a:t>
            </a:r>
            <a:r>
              <a:rPr lang="en-US" i="1" dirty="0" err="1" smtClean="0"/>
              <a:t>sélectionnez</a:t>
            </a:r>
            <a:r>
              <a:rPr lang="en-US" i="1" dirty="0" smtClean="0"/>
              <a:t> </a:t>
            </a:r>
            <a:r>
              <a:rPr lang="en-US" i="1" dirty="0" err="1"/>
              <a:t>toutes</a:t>
            </a:r>
            <a:r>
              <a:rPr lang="en-US" i="1" dirty="0"/>
              <a:t> </a:t>
            </a:r>
            <a:r>
              <a:rPr lang="en-US" i="1" dirty="0" err="1"/>
              <a:t>celles</a:t>
            </a:r>
            <a:r>
              <a:rPr lang="en-US" i="1" dirty="0"/>
              <a:t> qui correspondent le </a:t>
            </a:r>
            <a:r>
              <a:rPr lang="en-US" i="1" dirty="0" err="1"/>
              <a:t>mieux</a:t>
            </a:r>
            <a:r>
              <a:rPr lang="en-US" i="1" dirty="0"/>
              <a:t> à </a:t>
            </a:r>
            <a:r>
              <a:rPr lang="en-US" i="1" dirty="0" err="1"/>
              <a:t>ce</a:t>
            </a:r>
            <a:r>
              <a:rPr lang="en-US" i="1" dirty="0"/>
              <a:t> que </a:t>
            </a:r>
            <a:r>
              <a:rPr lang="en-US" i="1" dirty="0" err="1"/>
              <a:t>vous</a:t>
            </a:r>
            <a:r>
              <a:rPr lang="en-US" i="1" dirty="0"/>
              <a:t> </a:t>
            </a:r>
            <a:r>
              <a:rPr lang="en-US" i="1" dirty="0" err="1"/>
              <a:t>avez</a:t>
            </a:r>
            <a:r>
              <a:rPr lang="en-US" i="1" dirty="0"/>
              <a:t> </a:t>
            </a:r>
            <a:r>
              <a:rPr lang="en-US" i="1" dirty="0" err="1" smtClean="0"/>
              <a:t>actuellement</a:t>
            </a:r>
            <a:r>
              <a:rPr lang="en-US" i="1" dirty="0" smtClean="0"/>
              <a:t>.</a:t>
            </a:r>
            <a:endParaRPr lang="en-US" i="1"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2116859321"/>
              </p:ext>
            </p:extLst>
          </p:nvPr>
        </p:nvGraphicFramePr>
        <p:xfrm>
          <a:off x="3200400" y="1302657"/>
          <a:ext cx="8314704" cy="52124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422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 </a:t>
            </a:r>
            <a:r>
              <a:rPr lang="en-US" i="1" dirty="0" err="1"/>
              <a:t>Démographie</a:t>
            </a:r>
            <a:endParaRPr lang="en-US" i="1" dirty="0"/>
          </a:p>
        </p:txBody>
      </p:sp>
      <p:sp>
        <p:nvSpPr>
          <p:cNvPr id="3" name="Text Placeholder 2"/>
          <p:cNvSpPr>
            <a:spLocks noGrp="1"/>
          </p:cNvSpPr>
          <p:nvPr>
            <p:ph type="body" sz="quarter" idx="10"/>
          </p:nvPr>
        </p:nvSpPr>
        <p:spPr/>
        <p:txBody>
          <a:bodyPr/>
          <a:lstStyle/>
          <a:p>
            <a:r>
              <a:rPr lang="en-US" dirty="0" smtClean="0"/>
              <a:t>Question 14</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smtClean="0"/>
              <a:t>Please select your branch and/or department.</a:t>
            </a:r>
          </a:p>
          <a:p>
            <a:pPr>
              <a:lnSpc>
                <a:spcPct val="100000"/>
              </a:lnSpc>
              <a:spcBef>
                <a:spcPts val="0"/>
              </a:spcBef>
            </a:pPr>
            <a:endParaRPr lang="en-US" dirty="0"/>
          </a:p>
          <a:p>
            <a:pPr>
              <a:lnSpc>
                <a:spcPct val="100000"/>
              </a:lnSpc>
              <a:spcBef>
                <a:spcPts val="0"/>
              </a:spcBef>
            </a:pPr>
            <a:r>
              <a:rPr lang="en-US" i="1" dirty="0" err="1"/>
              <a:t>Veuillez</a:t>
            </a:r>
            <a:r>
              <a:rPr lang="en-US" i="1" dirty="0"/>
              <a:t> </a:t>
            </a:r>
            <a:r>
              <a:rPr lang="en-US" i="1" dirty="0" err="1" smtClean="0"/>
              <a:t>sélectionner</a:t>
            </a:r>
            <a:r>
              <a:rPr lang="en-US" i="1" dirty="0" smtClean="0"/>
              <a:t> </a:t>
            </a:r>
            <a:r>
              <a:rPr lang="en-US" i="1" dirty="0" err="1"/>
              <a:t>votre</a:t>
            </a:r>
            <a:r>
              <a:rPr lang="en-US" i="1" dirty="0"/>
              <a:t> </a:t>
            </a:r>
            <a:r>
              <a:rPr lang="en-US" i="1" dirty="0" err="1"/>
              <a:t>département</a:t>
            </a:r>
            <a:r>
              <a:rPr lang="en-US" i="1" dirty="0"/>
              <a:t> et/</a:t>
            </a:r>
            <a:r>
              <a:rPr lang="en-US" i="1" dirty="0" err="1"/>
              <a:t>ou</a:t>
            </a:r>
            <a:r>
              <a:rPr lang="en-US" i="1" dirty="0"/>
              <a:t> division.</a:t>
            </a:r>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256247509"/>
              </p:ext>
            </p:extLst>
          </p:nvPr>
        </p:nvGraphicFramePr>
        <p:xfrm>
          <a:off x="4896629" y="1302657"/>
          <a:ext cx="5510907" cy="48653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54085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Demographics / </a:t>
            </a:r>
            <a:r>
              <a:rPr lang="en-US" i="1" dirty="0" err="1"/>
              <a:t>Démographie</a:t>
            </a:r>
            <a:endParaRPr lang="en-US" dirty="0"/>
          </a:p>
        </p:txBody>
      </p:sp>
      <p:sp>
        <p:nvSpPr>
          <p:cNvPr id="3" name="Text Placeholder 2"/>
          <p:cNvSpPr>
            <a:spLocks noGrp="1"/>
          </p:cNvSpPr>
          <p:nvPr>
            <p:ph type="body" sz="quarter" idx="10"/>
          </p:nvPr>
        </p:nvSpPr>
        <p:spPr/>
        <p:txBody>
          <a:bodyPr/>
          <a:lstStyle/>
          <a:p>
            <a:r>
              <a:rPr lang="en-US" dirty="0" smtClean="0"/>
              <a:t>Question 15</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smtClean="0"/>
              <a:t>Which </a:t>
            </a:r>
            <a:r>
              <a:rPr lang="en-US" dirty="0"/>
              <a:t>of the following best describes your job position</a:t>
            </a:r>
            <a:r>
              <a:rPr lang="en-US" dirty="0" smtClean="0"/>
              <a:t>?</a:t>
            </a:r>
          </a:p>
          <a:p>
            <a:pPr>
              <a:lnSpc>
                <a:spcPct val="100000"/>
              </a:lnSpc>
              <a:spcBef>
                <a:spcPts val="0"/>
              </a:spcBef>
            </a:pPr>
            <a:endParaRPr lang="en-US" dirty="0"/>
          </a:p>
          <a:p>
            <a:pPr>
              <a:lnSpc>
                <a:spcPct val="100000"/>
              </a:lnSpc>
              <a:spcBef>
                <a:spcPts val="0"/>
              </a:spcBef>
            </a:pPr>
            <a:r>
              <a:rPr lang="en-US" i="1" dirty="0" err="1"/>
              <a:t>Lequel</a:t>
            </a:r>
            <a:r>
              <a:rPr lang="en-US" i="1" dirty="0"/>
              <a:t> des </a:t>
            </a:r>
            <a:r>
              <a:rPr lang="en-US" i="1" dirty="0" err="1"/>
              <a:t>énoncés</a:t>
            </a:r>
            <a:r>
              <a:rPr lang="en-US" i="1" dirty="0"/>
              <a:t> </a:t>
            </a:r>
            <a:r>
              <a:rPr lang="en-US" i="1" dirty="0" err="1"/>
              <a:t>suivants</a:t>
            </a:r>
            <a:r>
              <a:rPr lang="en-US" i="1" dirty="0"/>
              <a:t> </a:t>
            </a:r>
            <a:r>
              <a:rPr lang="en-US" i="1" dirty="0" err="1"/>
              <a:t>décrit</a:t>
            </a:r>
            <a:r>
              <a:rPr lang="en-US" i="1" dirty="0"/>
              <a:t> le </a:t>
            </a:r>
            <a:r>
              <a:rPr lang="en-US" i="1" dirty="0" err="1"/>
              <a:t>mieux</a:t>
            </a:r>
            <a:r>
              <a:rPr lang="en-US" i="1" dirty="0"/>
              <a:t> </a:t>
            </a:r>
            <a:r>
              <a:rPr lang="en-US" i="1" dirty="0" err="1"/>
              <a:t>votre</a:t>
            </a:r>
            <a:r>
              <a:rPr lang="en-US" i="1" dirty="0"/>
              <a:t> poste?</a:t>
            </a:r>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a:p>
            <a:endParaRPr lang="en-US"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735462298"/>
              </p:ext>
            </p:extLst>
          </p:nvPr>
        </p:nvGraphicFramePr>
        <p:xfrm>
          <a:off x="3200400" y="1302657"/>
          <a:ext cx="8314704" cy="48566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61733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 Mobility / </a:t>
            </a:r>
            <a:r>
              <a:rPr lang="en-US" i="1" dirty="0" err="1" smtClean="0"/>
              <a:t>Mobilité</a:t>
            </a:r>
            <a:r>
              <a:rPr lang="en-US" i="1" dirty="0" smtClean="0"/>
              <a:t> </a:t>
            </a:r>
            <a:r>
              <a:rPr lang="en-US" i="1" dirty="0" err="1" smtClean="0"/>
              <a:t>externe</a:t>
            </a:r>
            <a:endParaRPr lang="en-US" i="1" dirty="0"/>
          </a:p>
        </p:txBody>
      </p:sp>
      <p:sp>
        <p:nvSpPr>
          <p:cNvPr id="3" name="Text Placeholder 2"/>
          <p:cNvSpPr>
            <a:spLocks noGrp="1"/>
          </p:cNvSpPr>
          <p:nvPr>
            <p:ph type="body" sz="quarter" idx="10"/>
          </p:nvPr>
        </p:nvSpPr>
        <p:spPr/>
        <p:txBody>
          <a:bodyPr/>
          <a:lstStyle/>
          <a:p>
            <a:r>
              <a:rPr lang="en-US" dirty="0" smtClean="0"/>
              <a:t>Question 16</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CA" dirty="0" smtClean="0"/>
              <a:t>On average</a:t>
            </a:r>
            <a:r>
              <a:rPr lang="en-CA" dirty="0"/>
              <a:t>, how many days per week are spent outside the office in meetings or performing other </a:t>
            </a:r>
            <a:r>
              <a:rPr lang="en-CA" dirty="0" smtClean="0"/>
              <a:t>activities?</a:t>
            </a:r>
          </a:p>
          <a:p>
            <a:pPr>
              <a:lnSpc>
                <a:spcPct val="100000"/>
              </a:lnSpc>
              <a:spcBef>
                <a:spcPts val="0"/>
              </a:spcBef>
            </a:pPr>
            <a:endParaRPr lang="en-CA" dirty="0"/>
          </a:p>
          <a:p>
            <a:pPr>
              <a:lnSpc>
                <a:spcPct val="100000"/>
              </a:lnSpc>
              <a:spcBef>
                <a:spcPts val="0"/>
              </a:spcBef>
            </a:pPr>
            <a:r>
              <a:rPr lang="fr-FR" dirty="0"/>
              <a:t>En moyenne, combien </a:t>
            </a:r>
            <a:r>
              <a:rPr lang="fr-FR" dirty="0" smtClean="0"/>
              <a:t>de jours </a:t>
            </a:r>
            <a:r>
              <a:rPr lang="fr-FR" dirty="0"/>
              <a:t>par semaines en dehors du bureau sont consacrées à des réunions ou à d'autres </a:t>
            </a:r>
            <a:r>
              <a:rPr lang="fr-FR" dirty="0" smtClean="0"/>
              <a:t>activités?</a:t>
            </a:r>
            <a:endParaRPr lang="en-US" dirty="0"/>
          </a:p>
          <a:p>
            <a:pPr>
              <a:lnSpc>
                <a:spcPct val="100000"/>
              </a:lnSpc>
              <a:spcBef>
                <a:spcPts val="0"/>
              </a:spcBef>
            </a:pPr>
            <a:endParaRPr lang="en-CA" dirty="0" smtClean="0"/>
          </a:p>
          <a:p>
            <a:pPr>
              <a:lnSpc>
                <a:spcPct val="100000"/>
              </a:lnSpc>
              <a:spcBef>
                <a:spcPts val="0"/>
              </a:spcBef>
            </a:pPr>
            <a:endParaRPr lang="en-CA" dirty="0"/>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4184542326"/>
              </p:ext>
            </p:extLst>
          </p:nvPr>
        </p:nvGraphicFramePr>
        <p:xfrm>
          <a:off x="3345394" y="1302657"/>
          <a:ext cx="8169710" cy="48566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84137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Mobility / </a:t>
            </a:r>
            <a:r>
              <a:rPr lang="en-US" i="1" dirty="0" err="1"/>
              <a:t>Mobilité</a:t>
            </a:r>
            <a:r>
              <a:rPr lang="en-US" i="1" dirty="0"/>
              <a:t> </a:t>
            </a:r>
            <a:r>
              <a:rPr lang="en-US" i="1" dirty="0" err="1"/>
              <a:t>externe</a:t>
            </a:r>
            <a:endParaRPr lang="en-US" dirty="0"/>
          </a:p>
        </p:txBody>
      </p:sp>
      <p:sp>
        <p:nvSpPr>
          <p:cNvPr id="3" name="Text Placeholder 2"/>
          <p:cNvSpPr>
            <a:spLocks noGrp="1"/>
          </p:cNvSpPr>
          <p:nvPr>
            <p:ph type="body" sz="quarter" idx="10"/>
          </p:nvPr>
        </p:nvSpPr>
        <p:spPr/>
        <p:txBody>
          <a:bodyPr/>
          <a:lstStyle/>
          <a:p>
            <a:r>
              <a:rPr lang="en-US" dirty="0" smtClean="0"/>
              <a:t>Question 17</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How often do you work </a:t>
            </a:r>
            <a:r>
              <a:rPr lang="en-US" dirty="0" smtClean="0"/>
              <a:t>remotely, from any location other than your primary workplace?</a:t>
            </a:r>
          </a:p>
          <a:p>
            <a:pPr>
              <a:lnSpc>
                <a:spcPct val="100000"/>
              </a:lnSpc>
              <a:spcBef>
                <a:spcPts val="0"/>
              </a:spcBef>
            </a:pPr>
            <a:endParaRPr lang="en-US" dirty="0"/>
          </a:p>
          <a:p>
            <a:pPr>
              <a:lnSpc>
                <a:spcPct val="100000"/>
              </a:lnSpc>
              <a:spcBef>
                <a:spcPts val="0"/>
              </a:spcBef>
            </a:pPr>
            <a:r>
              <a:rPr lang="en-US" i="1" dirty="0"/>
              <a:t>À </a:t>
            </a:r>
            <a:r>
              <a:rPr lang="en-US" i="1" dirty="0" err="1"/>
              <a:t>quelle</a:t>
            </a:r>
            <a:r>
              <a:rPr lang="en-US" i="1" dirty="0"/>
              <a:t> </a:t>
            </a:r>
            <a:r>
              <a:rPr lang="en-US" i="1" dirty="0" err="1"/>
              <a:t>fréquence</a:t>
            </a:r>
            <a:r>
              <a:rPr lang="en-US" i="1" dirty="0"/>
              <a:t> </a:t>
            </a:r>
            <a:r>
              <a:rPr lang="en-US" i="1" dirty="0" err="1"/>
              <a:t>travaillez-vous</a:t>
            </a:r>
            <a:r>
              <a:rPr lang="en-US" i="1" dirty="0"/>
              <a:t> à distance de </a:t>
            </a:r>
            <a:r>
              <a:rPr lang="en-US" i="1" dirty="0" err="1"/>
              <a:t>votre</a:t>
            </a:r>
            <a:r>
              <a:rPr lang="en-US" i="1" dirty="0"/>
              <a:t> lieu de travail principal?</a:t>
            </a:r>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3872618712"/>
              </p:ext>
            </p:extLst>
          </p:nvPr>
        </p:nvGraphicFramePr>
        <p:xfrm>
          <a:off x="3200400" y="1478188"/>
          <a:ext cx="8314704" cy="4896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63021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Mobility / </a:t>
            </a:r>
            <a:r>
              <a:rPr lang="en-US" i="1" dirty="0" err="1"/>
              <a:t>Mobilité</a:t>
            </a:r>
            <a:r>
              <a:rPr lang="en-US" i="1" dirty="0"/>
              <a:t> </a:t>
            </a:r>
            <a:r>
              <a:rPr lang="en-US" i="1" dirty="0" err="1"/>
              <a:t>externe</a:t>
            </a:r>
            <a:endParaRPr lang="en-US" dirty="0"/>
          </a:p>
        </p:txBody>
      </p:sp>
      <p:sp>
        <p:nvSpPr>
          <p:cNvPr id="3" name="Text Placeholder 2"/>
          <p:cNvSpPr>
            <a:spLocks noGrp="1"/>
          </p:cNvSpPr>
          <p:nvPr>
            <p:ph type="body" sz="quarter" idx="10"/>
          </p:nvPr>
        </p:nvSpPr>
        <p:spPr/>
        <p:txBody>
          <a:bodyPr/>
          <a:lstStyle/>
          <a:p>
            <a:r>
              <a:rPr lang="en-US" dirty="0" smtClean="0"/>
              <a:t>Question 18</a:t>
            </a:r>
            <a:endParaRPr lang="en-US" dirty="0"/>
          </a:p>
        </p:txBody>
      </p:sp>
      <p:sp>
        <p:nvSpPr>
          <p:cNvPr id="4" name="Text Placeholder 3"/>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Given the proper tools and authorization, how often would you like to work remotely</a:t>
            </a:r>
            <a:r>
              <a:rPr lang="en-US" dirty="0" smtClean="0"/>
              <a:t>?</a:t>
            </a:r>
          </a:p>
          <a:p>
            <a:pPr>
              <a:lnSpc>
                <a:spcPct val="100000"/>
              </a:lnSpc>
              <a:spcBef>
                <a:spcPts val="0"/>
              </a:spcBef>
            </a:pPr>
            <a:endParaRPr lang="en-US" dirty="0"/>
          </a:p>
          <a:p>
            <a:pPr>
              <a:lnSpc>
                <a:spcPct val="100000"/>
              </a:lnSpc>
              <a:spcBef>
                <a:spcPts val="0"/>
              </a:spcBef>
            </a:pPr>
            <a:r>
              <a:rPr lang="en-US" i="1" dirty="0"/>
              <a:t>Avec les </a:t>
            </a:r>
            <a:r>
              <a:rPr lang="en-US" i="1" dirty="0" err="1"/>
              <a:t>outils</a:t>
            </a:r>
            <a:r>
              <a:rPr lang="en-US" i="1" dirty="0"/>
              <a:t> et les </a:t>
            </a:r>
            <a:r>
              <a:rPr lang="en-US" i="1" dirty="0" err="1"/>
              <a:t>autorisations</a:t>
            </a:r>
            <a:r>
              <a:rPr lang="en-US" i="1" dirty="0"/>
              <a:t> </a:t>
            </a:r>
            <a:r>
              <a:rPr lang="en-US" i="1" dirty="0" err="1" smtClean="0"/>
              <a:t>nécessaires</a:t>
            </a:r>
            <a:r>
              <a:rPr lang="en-US" i="1" dirty="0"/>
              <a:t>, à </a:t>
            </a:r>
            <a:r>
              <a:rPr lang="en-US" i="1" dirty="0" err="1"/>
              <a:t>quelle</a:t>
            </a:r>
            <a:r>
              <a:rPr lang="en-US" i="1" dirty="0"/>
              <a:t> </a:t>
            </a:r>
            <a:r>
              <a:rPr lang="en-US" i="1" dirty="0" err="1"/>
              <a:t>fréquence</a:t>
            </a:r>
            <a:r>
              <a:rPr lang="en-US" i="1" dirty="0"/>
              <a:t> </a:t>
            </a:r>
            <a:r>
              <a:rPr lang="en-US" i="1" dirty="0" err="1"/>
              <a:t>souhaiteriez-vous</a:t>
            </a:r>
            <a:r>
              <a:rPr lang="en-US" i="1" dirty="0"/>
              <a:t> </a:t>
            </a:r>
            <a:r>
              <a:rPr lang="en-US" i="1" dirty="0" err="1"/>
              <a:t>travailler</a:t>
            </a:r>
            <a:r>
              <a:rPr lang="en-US" i="1" dirty="0"/>
              <a:t> à distance?</a:t>
            </a:r>
          </a:p>
          <a:p>
            <a:pPr>
              <a:lnSpc>
                <a:spcPct val="100000"/>
              </a:lnSpc>
              <a:spcBef>
                <a:spcPts val="0"/>
              </a:spcBef>
            </a:pPr>
            <a:endParaRPr lang="en-US" dirty="0"/>
          </a:p>
        </p:txBody>
      </p:sp>
      <p:sp>
        <p:nvSpPr>
          <p:cNvPr id="8" name="Text Placeholder 7"/>
          <p:cNvSpPr>
            <a:spLocks noGrp="1"/>
          </p:cNvSpPr>
          <p:nvPr>
            <p:ph type="body" sz="quarter" idx="14"/>
          </p:nvPr>
        </p:nvSpPr>
        <p:spPr/>
        <p:txBody>
          <a:bodyPr/>
          <a:lstStyle/>
          <a:p>
            <a:pPr>
              <a:lnSpc>
                <a:spcPct val="100000"/>
              </a:lnSpc>
            </a:pPr>
            <a:endParaRPr lang="en-US" dirty="0"/>
          </a:p>
        </p:txBody>
      </p:sp>
      <p:sp>
        <p:nvSpPr>
          <p:cNvPr id="9" name="Text Placeholder 8"/>
          <p:cNvSpPr>
            <a:spLocks noGrp="1"/>
          </p:cNvSpPr>
          <p:nvPr>
            <p:ph type="body" sz="quarter" idx="15"/>
          </p:nvPr>
        </p:nvSpPr>
        <p:spPr/>
        <p:txBody>
          <a:bodyPr/>
          <a:lstStyle/>
          <a:p>
            <a:r>
              <a:rPr lang="en-US" dirty="0"/>
              <a:t># of respondents / </a:t>
            </a:r>
            <a:r>
              <a:rPr lang="en-US" i="1" dirty="0"/>
              <a:t># de </a:t>
            </a:r>
            <a:r>
              <a:rPr lang="en-US" i="1" dirty="0" err="1"/>
              <a:t>répondants</a:t>
            </a:r>
            <a:endParaRPr lang="en-US" i="1" dirty="0"/>
          </a:p>
        </p:txBody>
      </p:sp>
      <p:sp>
        <p:nvSpPr>
          <p:cNvPr id="10" name="Text Placeholder 9"/>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70705321"/>
              </p:ext>
            </p:extLst>
          </p:nvPr>
        </p:nvGraphicFramePr>
        <p:xfrm>
          <a:off x="3200400" y="1478188"/>
          <a:ext cx="8314704" cy="48967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8697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External Mobility / </a:t>
            </a:r>
            <a:r>
              <a:rPr lang="en-US" i="1" dirty="0" err="1"/>
              <a:t>Mobilité</a:t>
            </a:r>
            <a:r>
              <a:rPr lang="en-US" i="1" dirty="0"/>
              <a:t> </a:t>
            </a:r>
            <a:r>
              <a:rPr lang="en-US" i="1" dirty="0" err="1"/>
              <a:t>externe</a:t>
            </a:r>
            <a:endParaRPr lang="en-US" dirty="0"/>
          </a:p>
        </p:txBody>
      </p:sp>
      <p:sp>
        <p:nvSpPr>
          <p:cNvPr id="4" name="Text Placeholder 3"/>
          <p:cNvSpPr>
            <a:spLocks noGrp="1"/>
          </p:cNvSpPr>
          <p:nvPr>
            <p:ph type="body" sz="quarter" idx="10"/>
          </p:nvPr>
        </p:nvSpPr>
        <p:spPr/>
        <p:txBody>
          <a:bodyPr>
            <a:normAutofit fontScale="77500" lnSpcReduction="20000"/>
          </a:bodyPr>
          <a:lstStyle/>
          <a:p>
            <a:r>
              <a:rPr lang="en-US" dirty="0" smtClean="0"/>
              <a:t>Questions 17 &amp; 18</a:t>
            </a:r>
            <a:endParaRPr lang="en-US" dirty="0"/>
          </a:p>
        </p:txBody>
      </p:sp>
      <p:sp>
        <p:nvSpPr>
          <p:cNvPr id="5" name="Text Placeholder 4"/>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a:t>How often do you work remotely, from any location other than your primary workplace?</a:t>
            </a:r>
          </a:p>
          <a:p>
            <a:pPr>
              <a:lnSpc>
                <a:spcPct val="100000"/>
              </a:lnSpc>
              <a:spcBef>
                <a:spcPts val="0"/>
              </a:spcBef>
            </a:pPr>
            <a:endParaRPr lang="fr-FR" dirty="0" smtClean="0"/>
          </a:p>
          <a:p>
            <a:pPr>
              <a:lnSpc>
                <a:spcPct val="100000"/>
              </a:lnSpc>
              <a:spcBef>
                <a:spcPts val="0"/>
              </a:spcBef>
            </a:pPr>
            <a:r>
              <a:rPr lang="fr-FR" i="1" dirty="0" smtClean="0"/>
              <a:t>À </a:t>
            </a:r>
            <a:r>
              <a:rPr lang="fr-FR" i="1" dirty="0"/>
              <a:t>quelle fréquence travaillez-vous à distance de votre lieu de travail </a:t>
            </a:r>
            <a:r>
              <a:rPr lang="fr-FR" i="1" dirty="0" smtClean="0"/>
              <a:t>principal?</a:t>
            </a:r>
            <a:endParaRPr lang="fr-FR" i="1" dirty="0"/>
          </a:p>
          <a:p>
            <a:pPr>
              <a:lnSpc>
                <a:spcPct val="100000"/>
              </a:lnSpc>
              <a:spcBef>
                <a:spcPts val="0"/>
              </a:spcBef>
            </a:pPr>
            <a:endParaRPr lang="en-US" dirty="0"/>
          </a:p>
          <a:p>
            <a:pPr>
              <a:lnSpc>
                <a:spcPct val="100000"/>
              </a:lnSpc>
              <a:spcBef>
                <a:spcPts val="0"/>
              </a:spcBef>
            </a:pPr>
            <a:r>
              <a:rPr lang="en-US" dirty="0"/>
              <a:t>Given the proper tools and authorization, how often would you like to work remotely?</a:t>
            </a:r>
          </a:p>
          <a:p>
            <a:pPr>
              <a:lnSpc>
                <a:spcPct val="100000"/>
              </a:lnSpc>
              <a:spcBef>
                <a:spcPts val="0"/>
              </a:spcBef>
            </a:pPr>
            <a:endParaRPr lang="en-US" dirty="0"/>
          </a:p>
          <a:p>
            <a:pPr>
              <a:lnSpc>
                <a:spcPct val="100000"/>
              </a:lnSpc>
              <a:spcBef>
                <a:spcPts val="0"/>
              </a:spcBef>
            </a:pPr>
            <a:r>
              <a:rPr lang="en-US" i="1" dirty="0"/>
              <a:t>Avec les </a:t>
            </a:r>
            <a:r>
              <a:rPr lang="en-US" i="1" dirty="0" err="1"/>
              <a:t>outils</a:t>
            </a:r>
            <a:r>
              <a:rPr lang="en-US" i="1" dirty="0"/>
              <a:t> et les </a:t>
            </a:r>
            <a:r>
              <a:rPr lang="en-US" i="1" dirty="0" err="1"/>
              <a:t>autorisations</a:t>
            </a:r>
            <a:r>
              <a:rPr lang="en-US" i="1" dirty="0"/>
              <a:t> </a:t>
            </a:r>
            <a:r>
              <a:rPr lang="en-US" i="1" dirty="0" err="1"/>
              <a:t>nécessaires</a:t>
            </a:r>
            <a:r>
              <a:rPr lang="en-US" i="1" dirty="0"/>
              <a:t>, à </a:t>
            </a:r>
            <a:r>
              <a:rPr lang="en-US" i="1" dirty="0" err="1"/>
              <a:t>quelle</a:t>
            </a:r>
            <a:r>
              <a:rPr lang="en-US" i="1" dirty="0"/>
              <a:t> </a:t>
            </a:r>
            <a:r>
              <a:rPr lang="en-US" i="1" dirty="0" err="1"/>
              <a:t>fréquence</a:t>
            </a:r>
            <a:r>
              <a:rPr lang="en-US" i="1" dirty="0"/>
              <a:t> </a:t>
            </a:r>
            <a:r>
              <a:rPr lang="en-US" i="1" dirty="0" err="1"/>
              <a:t>souhaiteriez-vous</a:t>
            </a:r>
            <a:r>
              <a:rPr lang="en-US" i="1" dirty="0"/>
              <a:t> </a:t>
            </a:r>
            <a:r>
              <a:rPr lang="en-US" i="1" dirty="0" err="1"/>
              <a:t>travailler</a:t>
            </a:r>
            <a:r>
              <a:rPr lang="en-US" i="1" dirty="0"/>
              <a:t> à distance?</a:t>
            </a:r>
          </a:p>
        </p:txBody>
      </p:sp>
      <p:graphicFrame>
        <p:nvGraphicFramePr>
          <p:cNvPr id="8" name="Chart 7"/>
          <p:cNvGraphicFramePr/>
          <p:nvPr>
            <p:extLst>
              <p:ext uri="{D42A27DB-BD31-4B8C-83A1-F6EECF244321}">
                <p14:modId xmlns:p14="http://schemas.microsoft.com/office/powerpoint/2010/main" val="3737980982"/>
              </p:ext>
            </p:extLst>
          </p:nvPr>
        </p:nvGraphicFramePr>
        <p:xfrm>
          <a:off x="3200400" y="1463265"/>
          <a:ext cx="8314704" cy="4984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78533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do you like best about your current </a:t>
            </a:r>
            <a:r>
              <a:rPr lang="en-CA" dirty="0" smtClean="0"/>
              <a:t>workplace?</a:t>
            </a:r>
            <a:br>
              <a:rPr lang="en-CA" dirty="0" smtClean="0"/>
            </a:br>
            <a:r>
              <a:rPr lang="fr-FR" i="1" dirty="0" smtClean="0"/>
              <a:t>Qu'aimez-vous </a:t>
            </a:r>
            <a:r>
              <a:rPr lang="fr-FR" i="1" dirty="0"/>
              <a:t>le plus dans votre milieu de travail actuel?</a:t>
            </a:r>
            <a:endParaRPr lang="en-US" i="1" dirty="0"/>
          </a:p>
        </p:txBody>
      </p:sp>
      <p:sp>
        <p:nvSpPr>
          <p:cNvPr id="4" name="Text Placeholder 3"/>
          <p:cNvSpPr>
            <a:spLocks noGrp="1"/>
          </p:cNvSpPr>
          <p:nvPr>
            <p:ph type="body" sz="quarter" idx="10"/>
          </p:nvPr>
        </p:nvSpPr>
        <p:spPr>
          <a:xfrm>
            <a:off x="508761" y="1640650"/>
            <a:ext cx="4605867" cy="4513262"/>
          </a:xfrm>
        </p:spPr>
        <p:txBody>
          <a:bodyPr/>
          <a:lstStyle/>
          <a:p>
            <a:pPr marL="171450" indent="-171450">
              <a:buFont typeface="Arial" panose="020B0604020202020204" pitchFamily="34" charset="0"/>
              <a:buChar char="•"/>
            </a:pPr>
            <a:r>
              <a:rPr lang="fr-CA" b="1" dirty="0" smtClean="0"/>
              <a:t>Click to </a:t>
            </a:r>
            <a:r>
              <a:rPr lang="fr-CA" b="1" dirty="0" err="1" smtClean="0"/>
              <a:t>add</a:t>
            </a:r>
            <a:r>
              <a:rPr lang="fr-CA" b="1" dirty="0" smtClean="0"/>
              <a:t> </a:t>
            </a:r>
            <a:r>
              <a:rPr lang="fr-CA" b="1" dirty="0" err="1" smtClean="0"/>
              <a:t>text</a:t>
            </a:r>
            <a:endParaRPr lang="fr-CA" b="1" dirty="0"/>
          </a:p>
        </p:txBody>
      </p:sp>
      <p:sp>
        <p:nvSpPr>
          <p:cNvPr id="7" name="Text Placeholder 3"/>
          <p:cNvSpPr>
            <a:spLocks noGrp="1"/>
          </p:cNvSpPr>
          <p:nvPr>
            <p:ph type="body" sz="quarter" idx="10"/>
          </p:nvPr>
        </p:nvSpPr>
        <p:spPr>
          <a:xfrm>
            <a:off x="6909239" y="1640650"/>
            <a:ext cx="4605867" cy="4513262"/>
          </a:xfrm>
        </p:spPr>
        <p:txBody>
          <a:bodyPr/>
          <a:lstStyle/>
          <a:p>
            <a:pPr marL="171450" indent="-171450">
              <a:buFont typeface="Arial" panose="020B0604020202020204" pitchFamily="34" charset="0"/>
              <a:buChar char="•"/>
            </a:pPr>
            <a:r>
              <a:rPr lang="fr-CA" b="1" dirty="0" smtClean="0"/>
              <a:t>Click to </a:t>
            </a:r>
            <a:r>
              <a:rPr lang="fr-CA" b="1" dirty="0" err="1" smtClean="0"/>
              <a:t>add</a:t>
            </a:r>
            <a:r>
              <a:rPr lang="fr-CA" b="1" dirty="0" smtClean="0"/>
              <a:t> </a:t>
            </a:r>
            <a:r>
              <a:rPr lang="fr-CA" b="1" dirty="0" err="1" smtClean="0"/>
              <a:t>text</a:t>
            </a:r>
            <a:endParaRPr lang="fr-CA" b="1" dirty="0"/>
          </a:p>
        </p:txBody>
      </p:sp>
    </p:spTree>
    <p:extLst>
      <p:ext uri="{BB962C8B-B14F-4D97-AF65-F5344CB8AC3E}">
        <p14:creationId xmlns:p14="http://schemas.microsoft.com/office/powerpoint/2010/main" val="9729563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What would you change about your current workplace</a:t>
            </a:r>
            <a:r>
              <a:rPr lang="en-CA" dirty="0" smtClean="0"/>
              <a:t>?</a:t>
            </a:r>
            <a:br>
              <a:rPr lang="en-CA" dirty="0" smtClean="0"/>
            </a:br>
            <a:r>
              <a:rPr lang="fr-FR" i="1" dirty="0"/>
              <a:t>Que changeriez-vous dans votre milieu de travail actuel?</a:t>
            </a:r>
            <a:endParaRPr lang="en-US" i="1" dirty="0"/>
          </a:p>
        </p:txBody>
      </p:sp>
      <p:sp>
        <p:nvSpPr>
          <p:cNvPr id="4" name="Text Placeholder 3"/>
          <p:cNvSpPr>
            <a:spLocks noGrp="1"/>
          </p:cNvSpPr>
          <p:nvPr>
            <p:ph type="body" sz="quarter" idx="10"/>
          </p:nvPr>
        </p:nvSpPr>
        <p:spPr>
          <a:xfrm>
            <a:off x="508761" y="1640650"/>
            <a:ext cx="4605867" cy="4513262"/>
          </a:xfrm>
        </p:spPr>
        <p:txBody>
          <a:bodyPr/>
          <a:lstStyle/>
          <a:p>
            <a:pPr marL="171450" indent="-171450">
              <a:buFont typeface="Arial" panose="020B0604020202020204" pitchFamily="34" charset="0"/>
              <a:buChar char="•"/>
            </a:pPr>
            <a:r>
              <a:rPr lang="fr-CA" b="1" dirty="0" smtClean="0"/>
              <a:t>Click to </a:t>
            </a:r>
            <a:r>
              <a:rPr lang="fr-CA" b="1" dirty="0" err="1" smtClean="0"/>
              <a:t>add</a:t>
            </a:r>
            <a:r>
              <a:rPr lang="fr-CA" b="1" dirty="0" smtClean="0"/>
              <a:t> </a:t>
            </a:r>
            <a:r>
              <a:rPr lang="fr-CA" b="1" dirty="0" err="1" smtClean="0"/>
              <a:t>text</a:t>
            </a:r>
            <a:endParaRPr lang="fr-CA" b="1" dirty="0"/>
          </a:p>
        </p:txBody>
      </p:sp>
      <p:sp>
        <p:nvSpPr>
          <p:cNvPr id="7" name="Text Placeholder 3"/>
          <p:cNvSpPr>
            <a:spLocks noGrp="1"/>
          </p:cNvSpPr>
          <p:nvPr>
            <p:ph type="body" sz="quarter" idx="10"/>
          </p:nvPr>
        </p:nvSpPr>
        <p:spPr>
          <a:xfrm>
            <a:off x="6909239" y="1640650"/>
            <a:ext cx="4605867" cy="4513262"/>
          </a:xfrm>
        </p:spPr>
        <p:txBody>
          <a:bodyPr/>
          <a:lstStyle/>
          <a:p>
            <a:pPr marL="171450" indent="-171450">
              <a:buFont typeface="Arial" panose="020B0604020202020204" pitchFamily="34" charset="0"/>
              <a:buChar char="•"/>
            </a:pPr>
            <a:r>
              <a:rPr lang="fr-CA" b="1" dirty="0" smtClean="0"/>
              <a:t>Click to </a:t>
            </a:r>
            <a:r>
              <a:rPr lang="fr-CA" b="1" dirty="0" err="1" smtClean="0"/>
              <a:t>add</a:t>
            </a:r>
            <a:r>
              <a:rPr lang="fr-CA" b="1" dirty="0" smtClean="0"/>
              <a:t> </a:t>
            </a:r>
            <a:r>
              <a:rPr lang="fr-CA" b="1" dirty="0" err="1" smtClean="0"/>
              <a:t>text</a:t>
            </a:r>
            <a:endParaRPr lang="fr-CA" b="1" dirty="0"/>
          </a:p>
        </p:txBody>
      </p:sp>
    </p:spTree>
    <p:extLst>
      <p:ext uri="{BB962C8B-B14F-4D97-AF65-F5344CB8AC3E}">
        <p14:creationId xmlns:p14="http://schemas.microsoft.com/office/powerpoint/2010/main" val="22093073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3400426" y="1995032"/>
            <a:ext cx="8114679" cy="4515496"/>
          </a:xfrm>
        </p:spPr>
        <p:txBody>
          <a:bodyPr>
            <a:normAutofit fontScale="85000" lnSpcReduction="10000"/>
          </a:bodyPr>
          <a:lstStyle/>
          <a:p>
            <a:pPr marL="0" indent="0">
              <a:buNone/>
            </a:pPr>
            <a:r>
              <a:rPr lang="fr-FR" dirty="0"/>
              <a:t>Le rapport </a:t>
            </a:r>
            <a:r>
              <a:rPr lang="fr-FR" dirty="0" smtClean="0"/>
              <a:t>du sondage sur Milieu de travail GC est </a:t>
            </a:r>
            <a:r>
              <a:rPr lang="fr-FR" dirty="0"/>
              <a:t>un modèle décrivant les différentes manières de visualiser les données collectées lors </a:t>
            </a:r>
            <a:r>
              <a:rPr lang="fr-FR" dirty="0" smtClean="0"/>
              <a:t>du sondage du Milieu de travail GC avec </a:t>
            </a:r>
            <a:r>
              <a:rPr lang="fr-FR" dirty="0" err="1" smtClean="0"/>
              <a:t>Qualtrics</a:t>
            </a:r>
            <a:r>
              <a:rPr lang="fr-FR" dirty="0" smtClean="0"/>
              <a:t> </a:t>
            </a:r>
            <a:r>
              <a:rPr lang="fr-FR" dirty="0"/>
              <a:t>dans le contexte d’un projet d’aménagement du gouvernement du Canada. Comme le modèle de collecte d'informations </a:t>
            </a:r>
            <a:r>
              <a:rPr lang="fr-FR" dirty="0" smtClean="0"/>
              <a:t>utilisé </a:t>
            </a:r>
            <a:r>
              <a:rPr lang="fr-FR" dirty="0"/>
              <a:t>jusqu'à présent ne permet plus de recueillir efficacement des données sur le fonctionnement d'une organisation, le rapport </a:t>
            </a:r>
            <a:r>
              <a:rPr lang="fr-FR" dirty="0" smtClean="0"/>
              <a:t>du sondage donne </a:t>
            </a:r>
            <a:r>
              <a:rPr lang="fr-FR" dirty="0"/>
              <a:t>une idée générale des besoins fonctionnels fondamentaux des employés</a:t>
            </a:r>
            <a:r>
              <a:rPr lang="fr-FR" dirty="0" smtClean="0"/>
              <a:t>.</a:t>
            </a:r>
          </a:p>
          <a:p>
            <a:r>
              <a:rPr lang="fr-FR" dirty="0" smtClean="0"/>
              <a:t>Vous </a:t>
            </a:r>
            <a:r>
              <a:rPr lang="fr-FR" dirty="0"/>
              <a:t>devez utiliser les données </a:t>
            </a:r>
            <a:r>
              <a:rPr lang="fr-FR" dirty="0" smtClean="0"/>
              <a:t>du rapport de données </a:t>
            </a:r>
            <a:r>
              <a:rPr lang="fr-FR" dirty="0" err="1" smtClean="0"/>
              <a:t>Qualtrics</a:t>
            </a:r>
            <a:r>
              <a:rPr lang="fr-FR" dirty="0" smtClean="0"/>
              <a:t>.</a:t>
            </a:r>
          </a:p>
          <a:p>
            <a:r>
              <a:rPr lang="fr-FR" dirty="0" smtClean="0"/>
              <a:t>Vous </a:t>
            </a:r>
            <a:r>
              <a:rPr lang="fr-FR" dirty="0"/>
              <a:t>pouvez utiliser autant de diapositives / visualisations de données que nécessaire pour communiquer les résultats </a:t>
            </a:r>
            <a:r>
              <a:rPr lang="fr-FR" dirty="0" smtClean="0"/>
              <a:t>clés.</a:t>
            </a:r>
          </a:p>
          <a:p>
            <a:r>
              <a:rPr lang="fr-FR" dirty="0" smtClean="0"/>
              <a:t>Vous </a:t>
            </a:r>
            <a:r>
              <a:rPr lang="fr-FR" dirty="0"/>
              <a:t>pouvez modifier les types de </a:t>
            </a:r>
            <a:r>
              <a:rPr lang="fr-FR" dirty="0" smtClean="0"/>
              <a:t>graphiques en </a:t>
            </a:r>
            <a:r>
              <a:rPr lang="fr-FR" dirty="0"/>
              <a:t>fonction de la représentation optimale des </a:t>
            </a:r>
            <a:r>
              <a:rPr lang="fr-FR" dirty="0" smtClean="0"/>
              <a:t>résultats.</a:t>
            </a:r>
          </a:p>
          <a:p>
            <a:r>
              <a:rPr lang="fr-FR" dirty="0" smtClean="0"/>
              <a:t>Vous </a:t>
            </a:r>
            <a:r>
              <a:rPr lang="fr-FR" dirty="0"/>
              <a:t>devez ajouter vos propres recommandations de conception pour chaque </a:t>
            </a:r>
            <a:r>
              <a:rPr lang="fr-FR" dirty="0" smtClean="0"/>
              <a:t>conclusion principale – une zone </a:t>
            </a:r>
            <a:r>
              <a:rPr lang="fr-FR" dirty="0"/>
              <a:t>de texte </a:t>
            </a:r>
            <a:r>
              <a:rPr lang="fr-FR" dirty="0" smtClean="0"/>
              <a:t>dédiée a été configurée </a:t>
            </a:r>
            <a:r>
              <a:rPr lang="fr-FR" dirty="0"/>
              <a:t>à gauche de chaque </a:t>
            </a:r>
            <a:r>
              <a:rPr lang="fr-FR" dirty="0" smtClean="0"/>
              <a:t>diapositive.</a:t>
            </a:r>
          </a:p>
          <a:p>
            <a:r>
              <a:rPr lang="fr-FR" dirty="0" smtClean="0"/>
              <a:t>Vous </a:t>
            </a:r>
            <a:r>
              <a:rPr lang="fr-FR" dirty="0"/>
              <a:t>devez suivre les instructions en rouge et les supprimer avant de présenter tout résultat final </a:t>
            </a:r>
            <a:r>
              <a:rPr lang="fr-FR" dirty="0" smtClean="0"/>
              <a:t>du sondage.</a:t>
            </a:r>
            <a:endParaRPr lang="fr-FR" dirty="0"/>
          </a:p>
          <a:p>
            <a:endParaRPr lang="en-CA" dirty="0"/>
          </a:p>
        </p:txBody>
      </p:sp>
      <p:sp>
        <p:nvSpPr>
          <p:cNvPr id="3" name="Text Placeholder 2"/>
          <p:cNvSpPr>
            <a:spLocks noGrp="1"/>
          </p:cNvSpPr>
          <p:nvPr>
            <p:ph type="body" sz="half" idx="2"/>
            <p:custDataLst>
              <p:tags r:id="rId2"/>
            </p:custDataLst>
          </p:nvPr>
        </p:nvSpPr>
        <p:spPr/>
        <p:txBody>
          <a:bodyPr/>
          <a:lstStyle/>
          <a:p>
            <a:pPr>
              <a:lnSpc>
                <a:spcPct val="100000"/>
              </a:lnSpc>
              <a:spcBef>
                <a:spcPts val="0"/>
              </a:spcBef>
            </a:pPr>
            <a:r>
              <a:rPr lang="fr-FR" i="1" dirty="0">
                <a:solidFill>
                  <a:srgbClr val="FF0000"/>
                </a:solidFill>
              </a:rPr>
              <a:t>Les instructions sont destinées uniquement aux consultants, à des fins d'information, pour vous aider à utiliser correctement le modèle de rapport </a:t>
            </a:r>
            <a:r>
              <a:rPr lang="fr-FR" i="1" dirty="0" smtClean="0">
                <a:solidFill>
                  <a:srgbClr val="FF0000"/>
                </a:solidFill>
              </a:rPr>
              <a:t>du sondage du Milieu de travail GC.</a:t>
            </a:r>
            <a:endParaRPr lang="fr-FR" i="1" dirty="0">
              <a:solidFill>
                <a:srgbClr val="FF0000"/>
              </a:solidFill>
            </a:endParaRPr>
          </a:p>
          <a:p>
            <a:pPr>
              <a:lnSpc>
                <a:spcPct val="100000"/>
              </a:lnSpc>
              <a:spcBef>
                <a:spcPts val="0"/>
              </a:spcBef>
            </a:pPr>
            <a:endParaRPr lang="fr-FR" i="1" dirty="0">
              <a:solidFill>
                <a:srgbClr val="FF0000"/>
              </a:solidFill>
            </a:endParaRPr>
          </a:p>
          <a:p>
            <a:pPr>
              <a:lnSpc>
                <a:spcPct val="100000"/>
              </a:lnSpc>
              <a:spcBef>
                <a:spcPts val="0"/>
              </a:spcBef>
            </a:pPr>
            <a:r>
              <a:rPr lang="fr-FR" i="1" dirty="0">
                <a:solidFill>
                  <a:srgbClr val="FF0000"/>
                </a:solidFill>
              </a:rPr>
              <a:t>Supprimez cette diapositive avant de présenter tout rapport final des résultats du sondage au client.</a:t>
            </a:r>
            <a:endParaRPr lang="en-US" i="1" dirty="0">
              <a:solidFill>
                <a:srgbClr val="FF0000"/>
              </a:solidFill>
            </a:endParaRPr>
          </a:p>
        </p:txBody>
      </p:sp>
      <p:sp>
        <p:nvSpPr>
          <p:cNvPr id="4" name="Text Placeholder 3"/>
          <p:cNvSpPr>
            <a:spLocks noGrp="1"/>
          </p:cNvSpPr>
          <p:nvPr>
            <p:ph type="body" idx="13"/>
            <p:custDataLst>
              <p:tags r:id="rId3"/>
            </p:custDataLst>
          </p:nvPr>
        </p:nvSpPr>
        <p:spPr>
          <a:xfrm>
            <a:off x="3400426" y="1717223"/>
            <a:ext cx="3631310" cy="277809"/>
          </a:xfrm>
        </p:spPr>
        <p:txBody>
          <a:bodyPr/>
          <a:lstStyle/>
          <a:p>
            <a:r>
              <a:rPr lang="en-CA" dirty="0" smtClean="0"/>
              <a:t>COMMENT UTILISER CE DOCUMENT</a:t>
            </a:r>
            <a:endParaRPr lang="en-CA" dirty="0"/>
          </a:p>
        </p:txBody>
      </p:sp>
      <p:sp>
        <p:nvSpPr>
          <p:cNvPr id="5" name="Title 4"/>
          <p:cNvSpPr>
            <a:spLocks noGrp="1"/>
          </p:cNvSpPr>
          <p:nvPr>
            <p:ph type="title"/>
            <p:custDataLst>
              <p:tags r:id="rId4"/>
            </p:custDataLst>
          </p:nvPr>
        </p:nvSpPr>
        <p:spPr/>
        <p:txBody>
          <a:bodyPr/>
          <a:lstStyle/>
          <a:p>
            <a:r>
              <a:rPr lang="en-CA" dirty="0" smtClean="0"/>
              <a:t>INSTRUCTIONS</a:t>
            </a:r>
            <a:endParaRPr lang="en-CA" dirty="0"/>
          </a:p>
        </p:txBody>
      </p:sp>
      <p:sp>
        <p:nvSpPr>
          <p:cNvPr id="6" name="Text Placeholder 3"/>
          <p:cNvSpPr txBox="1">
            <a:spLocks/>
          </p:cNvSpPr>
          <p:nvPr>
            <p:custDataLst>
              <p:tags r:id="rId5"/>
            </p:custDataLst>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smtClean="0"/>
              <a:t>NOTES</a:t>
            </a:r>
            <a:endParaRPr lang="en-CA" dirty="0"/>
          </a:p>
        </p:txBody>
      </p:sp>
    </p:spTree>
    <p:extLst>
      <p:ext uri="{BB962C8B-B14F-4D97-AF65-F5344CB8AC3E}">
        <p14:creationId xmlns:p14="http://schemas.microsoft.com/office/powerpoint/2010/main" val="34193033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3" name="Text Box 2"/>
          <p:cNvSpPr txBox="1">
            <a:spLocks noChangeArrowheads="1"/>
          </p:cNvSpPr>
          <p:nvPr/>
        </p:nvSpPr>
        <p:spPr bwMode="auto">
          <a:xfrm>
            <a:off x="595563" y="1463274"/>
            <a:ext cx="10940493" cy="1281761"/>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a:spAutoFit/>
          </a:bodyPr>
          <a:lstStyle/>
          <a:p>
            <a:pPr>
              <a:lnSpc>
                <a:spcPct val="107000"/>
              </a:lnSpc>
              <a:spcAft>
                <a:spcPts val="800"/>
              </a:spcAft>
            </a:pPr>
            <a:r>
              <a:rPr lang="en-CA" sz="1100" b="1" dirty="0">
                <a:effectLst/>
                <a:latin typeface="Calibri" panose="020F0502020204030204" pitchFamily="34" charset="0"/>
                <a:ea typeface="Calibri" panose="020F0502020204030204" pitchFamily="34" charset="0"/>
                <a:cs typeface="Times New Roman" panose="02020603050405020304" pitchFamily="18" charset="0"/>
              </a:rPr>
              <a:t>WARNING: The </a:t>
            </a:r>
            <a:r>
              <a:rPr lang="en-CA" sz="1100" b="1" dirty="0" err="1">
                <a:effectLst/>
                <a:latin typeface="Calibri" panose="020F0502020204030204" pitchFamily="34" charset="0"/>
                <a:ea typeface="Calibri" panose="020F0502020204030204" pitchFamily="34" charset="0"/>
                <a:cs typeface="Times New Roman" panose="02020603050405020304" pitchFamily="18" charset="0"/>
              </a:rPr>
              <a:t>GCworkplace</a:t>
            </a:r>
            <a:r>
              <a:rPr lang="en-CA" sz="1100" b="1" dirty="0">
                <a:effectLst/>
                <a:latin typeface="Calibri" panose="020F0502020204030204" pitchFamily="34" charset="0"/>
                <a:ea typeface="Calibri" panose="020F0502020204030204" pitchFamily="34" charset="0"/>
                <a:cs typeface="Times New Roman" panose="02020603050405020304" pitchFamily="18" charset="0"/>
              </a:rPr>
              <a:t> </a:t>
            </a:r>
            <a:r>
              <a:rPr lang="en-CA" sz="1100" b="1" dirty="0" smtClean="0">
                <a:effectLst/>
                <a:latin typeface="Calibri" panose="020F0502020204030204" pitchFamily="34" charset="0"/>
                <a:ea typeface="Calibri" panose="020F0502020204030204" pitchFamily="34" charset="0"/>
                <a:cs typeface="Times New Roman" panose="02020603050405020304" pitchFamily="18" charset="0"/>
              </a:rPr>
              <a:t>Functional Programming Survey </a:t>
            </a:r>
            <a:r>
              <a:rPr lang="en-CA" sz="1100" b="1" dirty="0">
                <a:effectLst/>
                <a:latin typeface="Calibri" panose="020F0502020204030204" pitchFamily="34" charset="0"/>
                <a:ea typeface="Calibri" panose="020F0502020204030204" pitchFamily="34" charset="0"/>
                <a:cs typeface="Times New Roman" panose="02020603050405020304" pitchFamily="18" charset="0"/>
              </a:rPr>
              <a:t>is a standardized survey. It is not possible to make changes to the survey. It is intended to be used as is for each project. That being said, if you or your client want to collect any information that you think is missing by creating your own information gathering process, which can be done through the consultant, you can do it in parallel with the survey.</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CA" sz="1100" b="1" i="1" dirty="0">
                <a:effectLst/>
                <a:latin typeface="Calibri" panose="020F0502020204030204" pitchFamily="34" charset="0"/>
                <a:ea typeface="Calibri" panose="020F0502020204030204" pitchFamily="34" charset="0"/>
                <a:cs typeface="Times New Roman" panose="02020603050405020304" pitchFamily="18" charset="0"/>
              </a:rPr>
              <a:t>ATTENTION : Le sondage </a:t>
            </a:r>
            <a:r>
              <a:rPr lang="fr-CA" sz="1100" b="1" i="1" dirty="0" smtClean="0">
                <a:effectLst/>
                <a:latin typeface="Calibri" panose="020F0502020204030204" pitchFamily="34" charset="0"/>
                <a:ea typeface="Calibri" panose="020F0502020204030204" pitchFamily="34" charset="0"/>
                <a:cs typeface="Times New Roman" panose="02020603050405020304" pitchFamily="18" charset="0"/>
              </a:rPr>
              <a:t>de la programmation </a:t>
            </a:r>
            <a:r>
              <a:rPr lang="fr-CA" sz="1100" b="1" i="1" dirty="0" err="1" smtClean="0">
                <a:effectLst/>
                <a:latin typeface="Calibri" panose="020F0502020204030204" pitchFamily="34" charset="0"/>
                <a:ea typeface="Calibri" panose="020F0502020204030204" pitchFamily="34" charset="0"/>
                <a:cs typeface="Times New Roman" panose="02020603050405020304" pitchFamily="18" charset="0"/>
              </a:rPr>
              <a:t>fonctionnelledu</a:t>
            </a:r>
            <a:r>
              <a:rPr lang="fr-CA" sz="1100" b="1" i="1" dirty="0" smtClean="0">
                <a:effectLst/>
                <a:latin typeface="Calibri" panose="020F0502020204030204" pitchFamily="34" charset="0"/>
                <a:ea typeface="Calibri" panose="020F0502020204030204" pitchFamily="34" charset="0"/>
                <a:cs typeface="Times New Roman" panose="02020603050405020304" pitchFamily="18" charset="0"/>
              </a:rPr>
              <a:t> </a:t>
            </a:r>
            <a:r>
              <a:rPr lang="fr-CA" sz="1100" b="1" i="1" dirty="0">
                <a:effectLst/>
                <a:latin typeface="Calibri" panose="020F0502020204030204" pitchFamily="34" charset="0"/>
                <a:ea typeface="Calibri" panose="020F0502020204030204" pitchFamily="34" charset="0"/>
                <a:cs typeface="Times New Roman" panose="02020603050405020304" pitchFamily="18" charset="0"/>
              </a:rPr>
              <a:t>Milieu de travail GC est un sondage standardisé. Il n’est pas possible d’apporter des modifications au sondage. Il est destiné à être utilisé tel quel pour chaque projet. Cela étant dit, si jamais vous ou votre client souhaitez collecter des informations qui vous semblent manquantes en créant votre propre processus de collecte d'informations, qui peut être fait par le biais du consultant, vous pouvez le faire en parallèle du sondage.</a:t>
            </a:r>
            <a:endParaRPr lang="en-C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p:cNvSpPr txBox="1">
            <a:spLocks/>
          </p:cNvSpPr>
          <p:nvPr/>
        </p:nvSpPr>
        <p:spPr>
          <a:xfrm>
            <a:off x="508761" y="2983832"/>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FR" sz="1050" i="1" dirty="0"/>
          </a:p>
        </p:txBody>
      </p:sp>
      <p:sp>
        <p:nvSpPr>
          <p:cNvPr id="5" name="Text Placeholder 3"/>
          <p:cNvSpPr txBox="1">
            <a:spLocks/>
          </p:cNvSpPr>
          <p:nvPr/>
        </p:nvSpPr>
        <p:spPr>
          <a:xfrm>
            <a:off x="595563" y="3296654"/>
            <a:ext cx="4605867" cy="2857258"/>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FR" sz="1050" b="1" i="1" dirty="0"/>
          </a:p>
          <a:p>
            <a:pPr marL="228600" indent="-228600">
              <a:lnSpc>
                <a:spcPct val="100000"/>
              </a:lnSpc>
              <a:spcBef>
                <a:spcPts val="0"/>
              </a:spcBef>
              <a:buFont typeface="+mj-lt"/>
              <a:buAutoNum type="alphaLcParenR"/>
            </a:pPr>
            <a:r>
              <a:rPr lang="fr-FR" sz="1050" dirty="0"/>
              <a:t>I </a:t>
            </a:r>
            <a:r>
              <a:rPr lang="fr-FR" sz="1050" dirty="0" err="1"/>
              <a:t>spend</a:t>
            </a:r>
            <a:r>
              <a:rPr lang="fr-FR" sz="1050" dirty="0"/>
              <a:t> </a:t>
            </a:r>
            <a:r>
              <a:rPr lang="fr-FR" sz="1050" dirty="0" err="1"/>
              <a:t>most</a:t>
            </a:r>
            <a:r>
              <a:rPr lang="fr-FR" sz="1050" dirty="0"/>
              <a:t> of </a:t>
            </a:r>
            <a:r>
              <a:rPr lang="fr-FR" sz="1050" dirty="0" err="1"/>
              <a:t>my</a:t>
            </a:r>
            <a:r>
              <a:rPr lang="fr-FR" sz="1050" dirty="0"/>
              <a:t> time </a:t>
            </a:r>
            <a:r>
              <a:rPr lang="fr-FR" sz="1050" dirty="0" err="1"/>
              <a:t>interacting</a:t>
            </a:r>
            <a:r>
              <a:rPr lang="fr-FR" sz="1050" dirty="0"/>
              <a:t> </a:t>
            </a:r>
            <a:r>
              <a:rPr lang="fr-FR" sz="1050" dirty="0" err="1"/>
              <a:t>with</a:t>
            </a:r>
            <a:r>
              <a:rPr lang="fr-FR" sz="1050" dirty="0"/>
              <a:t> </a:t>
            </a:r>
            <a:r>
              <a:rPr lang="fr-FR" sz="1050" dirty="0" err="1"/>
              <a:t>colleagues</a:t>
            </a:r>
            <a:r>
              <a:rPr lang="fr-FR" sz="1050" dirty="0"/>
              <a:t> and/or clients / </a:t>
            </a:r>
            <a:r>
              <a:rPr lang="fr-FR" sz="1050" i="1" dirty="0"/>
              <a:t>Je passe la majorité de mon temps à interagir avec des collègues et/ou des clients</a:t>
            </a:r>
          </a:p>
          <a:p>
            <a:pPr marL="228600" indent="-228600">
              <a:lnSpc>
                <a:spcPct val="100000"/>
              </a:lnSpc>
              <a:spcBef>
                <a:spcPts val="0"/>
              </a:spcBef>
              <a:buFont typeface="+mj-lt"/>
              <a:buAutoNum type="alphaLcParenR"/>
            </a:pPr>
            <a:r>
              <a:rPr lang="fr-FR" sz="1050" dirty="0"/>
              <a:t>On </a:t>
            </a:r>
            <a:r>
              <a:rPr lang="fr-FR" sz="1050" dirty="0" err="1"/>
              <a:t>average</a:t>
            </a:r>
            <a:r>
              <a:rPr lang="fr-FR" sz="1050" dirty="0"/>
              <a:t>, </a:t>
            </a:r>
            <a:r>
              <a:rPr lang="fr-FR" sz="1050" dirty="0" err="1"/>
              <a:t>my</a:t>
            </a:r>
            <a:r>
              <a:rPr lang="fr-FR" sz="1050" dirty="0"/>
              <a:t> time </a:t>
            </a:r>
            <a:r>
              <a:rPr lang="fr-FR" sz="1050" dirty="0" err="1"/>
              <a:t>is</a:t>
            </a:r>
            <a:r>
              <a:rPr lang="fr-FR" sz="1050" dirty="0"/>
              <a:t> </a:t>
            </a:r>
            <a:r>
              <a:rPr lang="fr-FR" sz="1050" dirty="0" err="1"/>
              <a:t>equally</a:t>
            </a:r>
            <a:r>
              <a:rPr lang="fr-FR" sz="1050" dirty="0"/>
              <a:t> </a:t>
            </a:r>
            <a:r>
              <a:rPr lang="fr-FR" sz="1050" dirty="0" err="1"/>
              <a:t>divided</a:t>
            </a:r>
            <a:r>
              <a:rPr lang="fr-FR" sz="1050" dirty="0"/>
              <a:t> </a:t>
            </a:r>
            <a:r>
              <a:rPr lang="fr-FR" sz="1050" dirty="0" err="1"/>
              <a:t>between</a:t>
            </a:r>
            <a:r>
              <a:rPr lang="fr-FR" sz="1050" dirty="0"/>
              <a:t> interaction </a:t>
            </a:r>
            <a:r>
              <a:rPr lang="fr-FR" sz="1050" dirty="0" err="1"/>
              <a:t>with</a:t>
            </a:r>
            <a:r>
              <a:rPr lang="fr-FR" sz="1050" dirty="0"/>
              <a:t> </a:t>
            </a:r>
            <a:r>
              <a:rPr lang="fr-FR" sz="1050" dirty="0" err="1"/>
              <a:t>others</a:t>
            </a:r>
            <a:r>
              <a:rPr lang="fr-FR" sz="1050" dirty="0"/>
              <a:t> and </a:t>
            </a:r>
            <a:r>
              <a:rPr lang="fr-FR" sz="1050" dirty="0" err="1"/>
              <a:t>individual</a:t>
            </a:r>
            <a:r>
              <a:rPr lang="fr-FR" sz="1050" dirty="0"/>
              <a:t> </a:t>
            </a:r>
            <a:r>
              <a:rPr lang="fr-FR" sz="1050" dirty="0" err="1"/>
              <a:t>tasks</a:t>
            </a:r>
            <a:r>
              <a:rPr lang="fr-FR" sz="1050" dirty="0"/>
              <a:t> / </a:t>
            </a:r>
            <a:r>
              <a:rPr lang="fr-FR" sz="1050" i="1" dirty="0"/>
              <a:t>En moyenne, mon temps est divisé équitablement entre les interactions avec les autres et les tâches individuelles</a:t>
            </a:r>
          </a:p>
          <a:p>
            <a:pPr marL="228600" indent="-228600">
              <a:lnSpc>
                <a:spcPct val="100000"/>
              </a:lnSpc>
              <a:spcBef>
                <a:spcPts val="0"/>
              </a:spcBef>
              <a:buFont typeface="+mj-lt"/>
              <a:buAutoNum type="alphaLcParenR"/>
            </a:pPr>
            <a:r>
              <a:rPr lang="fr-FR" sz="1050" dirty="0"/>
              <a:t>The </a:t>
            </a:r>
            <a:r>
              <a:rPr lang="fr-FR" sz="1050" dirty="0" err="1"/>
              <a:t>majority</a:t>
            </a:r>
            <a:r>
              <a:rPr lang="fr-FR" sz="1050" dirty="0"/>
              <a:t> of </a:t>
            </a:r>
            <a:r>
              <a:rPr lang="fr-FR" sz="1050" dirty="0" err="1"/>
              <a:t>my</a:t>
            </a:r>
            <a:r>
              <a:rPr lang="fr-FR" sz="1050" dirty="0"/>
              <a:t> time </a:t>
            </a:r>
            <a:r>
              <a:rPr lang="fr-FR" sz="1050" dirty="0" err="1"/>
              <a:t>is</a:t>
            </a:r>
            <a:r>
              <a:rPr lang="fr-FR" sz="1050" dirty="0"/>
              <a:t> </a:t>
            </a:r>
            <a:r>
              <a:rPr lang="fr-FR" sz="1050" dirty="0" err="1"/>
              <a:t>spent</a:t>
            </a:r>
            <a:r>
              <a:rPr lang="fr-FR" sz="1050" dirty="0"/>
              <a:t> </a:t>
            </a:r>
            <a:r>
              <a:rPr lang="fr-FR" sz="1050" dirty="0" err="1"/>
              <a:t>performing</a:t>
            </a:r>
            <a:r>
              <a:rPr lang="fr-FR" sz="1050" dirty="0"/>
              <a:t> </a:t>
            </a:r>
            <a:r>
              <a:rPr lang="fr-FR" sz="1050" dirty="0" err="1"/>
              <a:t>individual</a:t>
            </a:r>
            <a:r>
              <a:rPr lang="fr-FR" sz="1050" dirty="0"/>
              <a:t> </a:t>
            </a:r>
            <a:r>
              <a:rPr lang="fr-FR" sz="1050" dirty="0" err="1"/>
              <a:t>tasks</a:t>
            </a:r>
            <a:r>
              <a:rPr lang="fr-FR" sz="1050" dirty="0"/>
              <a:t> / </a:t>
            </a:r>
            <a:r>
              <a:rPr lang="fr-FR" sz="1050" i="1" dirty="0"/>
              <a:t>La majorité de mon temps est consacré à l’exécution de tâches individuelles</a:t>
            </a:r>
          </a:p>
        </p:txBody>
      </p:sp>
      <p:sp>
        <p:nvSpPr>
          <p:cNvPr id="8" name="Text Placeholder 3"/>
          <p:cNvSpPr txBox="1">
            <a:spLocks/>
          </p:cNvSpPr>
          <p:nvPr/>
        </p:nvSpPr>
        <p:spPr>
          <a:xfrm>
            <a:off x="508761" y="2965781"/>
            <a:ext cx="11006345" cy="896361"/>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 How </a:t>
            </a:r>
            <a:r>
              <a:rPr lang="fr-FR" sz="1050" b="1" dirty="0" err="1"/>
              <a:t>much</a:t>
            </a:r>
            <a:r>
              <a:rPr lang="fr-FR" sz="1050" b="1" dirty="0"/>
              <a:t> interaction </a:t>
            </a:r>
            <a:r>
              <a:rPr lang="fr-FR" sz="1050" b="1" dirty="0" err="1"/>
              <a:t>with</a:t>
            </a:r>
            <a:r>
              <a:rPr lang="fr-FR" sz="1050" b="1" dirty="0"/>
              <a:t> </a:t>
            </a:r>
            <a:r>
              <a:rPr lang="fr-FR" sz="1050" b="1" dirty="0" err="1"/>
              <a:t>colleagues</a:t>
            </a:r>
            <a:r>
              <a:rPr lang="fr-FR" sz="1050" b="1" dirty="0"/>
              <a:t> or clients </a:t>
            </a:r>
            <a:r>
              <a:rPr lang="fr-FR" sz="1050" b="1" dirty="0" err="1"/>
              <a:t>is</a:t>
            </a:r>
            <a:r>
              <a:rPr lang="fr-FR" sz="1050" b="1" dirty="0"/>
              <a:t> </a:t>
            </a:r>
            <a:r>
              <a:rPr lang="fr-FR" sz="1050" b="1" dirty="0" err="1"/>
              <a:t>typically</a:t>
            </a:r>
            <a:r>
              <a:rPr lang="fr-FR" sz="1050" b="1" dirty="0"/>
              <a:t> </a:t>
            </a:r>
            <a:r>
              <a:rPr lang="fr-FR" sz="1050" b="1" dirty="0" err="1"/>
              <a:t>required</a:t>
            </a:r>
            <a:r>
              <a:rPr lang="fr-FR" sz="1050" b="1" dirty="0"/>
              <a:t> for </a:t>
            </a:r>
            <a:r>
              <a:rPr lang="fr-FR" sz="1050" b="1" dirty="0" err="1"/>
              <a:t>your</a:t>
            </a:r>
            <a:r>
              <a:rPr lang="fr-FR" sz="1050" b="1" dirty="0"/>
              <a:t> </a:t>
            </a:r>
            <a:r>
              <a:rPr lang="fr-FR" sz="1050" b="1" dirty="0" err="1"/>
              <a:t>role</a:t>
            </a:r>
            <a:r>
              <a:rPr lang="fr-FR" sz="1050" b="1" dirty="0"/>
              <a:t>?</a:t>
            </a:r>
          </a:p>
          <a:p>
            <a:pPr marL="0" indent="0">
              <a:lnSpc>
                <a:spcPct val="100000"/>
              </a:lnSpc>
              <a:spcBef>
                <a:spcPts val="0"/>
              </a:spcBef>
              <a:buNone/>
            </a:pPr>
            <a:r>
              <a:rPr lang="fr-FR" sz="1050" b="1" i="1" dirty="0"/>
              <a:t>Quelle quantité d'interaction avec des collègues ou des clients est généralement requise pour votre poste?</a:t>
            </a:r>
          </a:p>
          <a:p>
            <a:pPr marL="0" indent="0">
              <a:lnSpc>
                <a:spcPct val="100000"/>
              </a:lnSpc>
              <a:spcBef>
                <a:spcPts val="0"/>
              </a:spcBef>
              <a:buNone/>
            </a:pPr>
            <a:r>
              <a:rPr lang="fr-CA" sz="1050" b="1" i="1" dirty="0" smtClean="0"/>
              <a:t> </a:t>
            </a:r>
            <a:endParaRPr lang="fr-CA" sz="1050" i="1" dirty="0"/>
          </a:p>
        </p:txBody>
      </p:sp>
    </p:spTree>
    <p:extLst>
      <p:ext uri="{BB962C8B-B14F-4D97-AF65-F5344CB8AC3E}">
        <p14:creationId xmlns:p14="http://schemas.microsoft.com/office/powerpoint/2010/main" val="907915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b="1" dirty="0"/>
              <a:t>Q2 Thinking about the </a:t>
            </a:r>
            <a:r>
              <a:rPr lang="fr-CA" sz="1050" b="1" dirty="0" err="1"/>
              <a:t>work</a:t>
            </a:r>
            <a:r>
              <a:rPr lang="fr-CA" sz="1050" b="1" dirty="0"/>
              <a:t> </a:t>
            </a:r>
            <a:r>
              <a:rPr lang="fr-CA" sz="1050" b="1" dirty="0" err="1"/>
              <a:t>that</a:t>
            </a:r>
            <a:r>
              <a:rPr lang="fr-CA" sz="1050" b="1" dirty="0"/>
              <a:t> </a:t>
            </a:r>
            <a:r>
              <a:rPr lang="fr-CA" sz="1050" b="1" dirty="0" err="1"/>
              <a:t>you</a:t>
            </a:r>
            <a:r>
              <a:rPr lang="fr-CA" sz="1050" b="1" dirty="0"/>
              <a:t> do, </a:t>
            </a:r>
            <a:r>
              <a:rPr lang="fr-CA" sz="1050" b="1" dirty="0" err="1"/>
              <a:t>which</a:t>
            </a:r>
            <a:r>
              <a:rPr lang="fr-CA" sz="1050" b="1" dirty="0"/>
              <a:t> of the </a:t>
            </a:r>
            <a:r>
              <a:rPr lang="fr-CA" sz="1050" b="1" dirty="0" err="1"/>
              <a:t>following</a:t>
            </a:r>
            <a:r>
              <a:rPr lang="fr-CA" sz="1050" b="1" dirty="0"/>
              <a:t> </a:t>
            </a:r>
            <a:r>
              <a:rPr lang="fr-CA" sz="1050" b="1" dirty="0" err="1"/>
              <a:t>tasks</a:t>
            </a:r>
            <a:r>
              <a:rPr lang="fr-CA" sz="1050" b="1" dirty="0"/>
              <a:t> do </a:t>
            </a:r>
            <a:r>
              <a:rPr lang="fr-CA" sz="1050" b="1" dirty="0" err="1"/>
              <a:t>you</a:t>
            </a:r>
            <a:r>
              <a:rPr lang="fr-CA" sz="1050" b="1" dirty="0"/>
              <a:t> </a:t>
            </a:r>
            <a:r>
              <a:rPr lang="fr-CA" sz="1050" b="1" dirty="0" err="1"/>
              <a:t>perform</a:t>
            </a:r>
            <a:r>
              <a:rPr lang="fr-CA" sz="1050" b="1" dirty="0"/>
              <a:t> in an </a:t>
            </a:r>
            <a:r>
              <a:rPr lang="fr-CA" sz="1050" b="1" dirty="0" err="1"/>
              <a:t>average</a:t>
            </a:r>
            <a:r>
              <a:rPr lang="fr-CA" sz="1050" b="1" dirty="0"/>
              <a:t> </a:t>
            </a:r>
            <a:r>
              <a:rPr lang="fr-CA" sz="1050" b="1" dirty="0" err="1"/>
              <a:t>week</a:t>
            </a:r>
            <a:r>
              <a:rPr lang="fr-CA" sz="1050" b="1" dirty="0"/>
              <a:t>? (select all </a:t>
            </a:r>
            <a:r>
              <a:rPr lang="fr-CA" sz="1050" b="1" dirty="0" err="1"/>
              <a:t>that</a:t>
            </a:r>
            <a:r>
              <a:rPr lang="fr-CA" sz="1050" b="1" dirty="0"/>
              <a:t> </a:t>
            </a:r>
            <a:r>
              <a:rPr lang="fr-CA" sz="1050" b="1" dirty="0" err="1"/>
              <a:t>apply</a:t>
            </a:r>
            <a:r>
              <a:rPr lang="fr-CA" sz="1050" b="1" dirty="0"/>
              <a:t>)</a:t>
            </a:r>
          </a:p>
          <a:p>
            <a:pPr marL="0" indent="0">
              <a:lnSpc>
                <a:spcPct val="100000"/>
              </a:lnSpc>
              <a:spcBef>
                <a:spcPts val="0"/>
              </a:spcBef>
              <a:buNone/>
            </a:pPr>
            <a:r>
              <a:rPr lang="fr-CA" sz="1050" b="1" i="1" dirty="0"/>
              <a:t>Dans le cadre de votre travail, lesquelles des activités suivantes faites-vous au cours d'une semaine typique? (Veuillez sélectionner toutes celles qui s'appliquent)</a:t>
            </a:r>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CA" sz="1050" dirty="0" err="1"/>
              <a:t>Concentrating</a:t>
            </a:r>
            <a:r>
              <a:rPr lang="fr-CA" sz="1050" dirty="0"/>
              <a:t> (</a:t>
            </a:r>
            <a:r>
              <a:rPr lang="fr-CA" sz="1050" dirty="0" err="1"/>
              <a:t>writing</a:t>
            </a:r>
            <a:r>
              <a:rPr lang="fr-CA" sz="1050" dirty="0"/>
              <a:t>, </a:t>
            </a:r>
            <a:r>
              <a:rPr lang="fr-CA" sz="1050" dirty="0" err="1"/>
              <a:t>analysis</a:t>
            </a:r>
            <a:r>
              <a:rPr lang="fr-CA" sz="1050" dirty="0"/>
              <a:t>, </a:t>
            </a:r>
            <a:r>
              <a:rPr lang="fr-CA" sz="1050" dirty="0" err="1"/>
              <a:t>reading</a:t>
            </a:r>
            <a:r>
              <a:rPr lang="fr-CA" sz="1050" dirty="0"/>
              <a:t>, </a:t>
            </a:r>
            <a:r>
              <a:rPr lang="fr-CA" sz="1050" dirty="0" err="1"/>
              <a:t>research</a:t>
            </a:r>
            <a:r>
              <a:rPr lang="fr-CA" sz="1050" dirty="0"/>
              <a:t>, etc.) / </a:t>
            </a:r>
            <a:r>
              <a:rPr lang="fr-CA" sz="1050" i="1" dirty="0"/>
              <a:t>Concentration (écriture, analyse, lecture, recherche, etc.)</a:t>
            </a:r>
          </a:p>
          <a:p>
            <a:pPr marL="228600" indent="-228600">
              <a:lnSpc>
                <a:spcPct val="100000"/>
              </a:lnSpc>
              <a:spcBef>
                <a:spcPts val="0"/>
              </a:spcBef>
              <a:buFont typeface="+mj-lt"/>
              <a:buAutoNum type="alphaLcParenR"/>
            </a:pPr>
            <a:r>
              <a:rPr lang="fr-CA" sz="1050" dirty="0"/>
              <a:t>Customer Service (face-to-face interaction </a:t>
            </a:r>
            <a:r>
              <a:rPr lang="fr-CA" sz="1050" dirty="0" err="1"/>
              <a:t>with</a:t>
            </a:r>
            <a:r>
              <a:rPr lang="fr-CA" sz="1050" dirty="0"/>
              <a:t> the public, or client </a:t>
            </a:r>
            <a:r>
              <a:rPr lang="fr-CA" sz="1050" dirty="0" err="1"/>
              <a:t>outside</a:t>
            </a:r>
            <a:r>
              <a:rPr lang="fr-CA" sz="1050" dirty="0"/>
              <a:t> </a:t>
            </a:r>
            <a:r>
              <a:rPr lang="fr-CA" sz="1050" dirty="0" err="1"/>
              <a:t>my</a:t>
            </a:r>
            <a:r>
              <a:rPr lang="fr-CA" sz="1050" dirty="0"/>
              <a:t> </a:t>
            </a:r>
            <a:r>
              <a:rPr lang="fr-CA" sz="1050" dirty="0" err="1"/>
              <a:t>organization</a:t>
            </a:r>
            <a:r>
              <a:rPr lang="fr-CA" sz="1050" dirty="0"/>
              <a:t>) / </a:t>
            </a:r>
            <a:r>
              <a:rPr lang="fr-CA" sz="1050" i="1" dirty="0"/>
              <a:t>Service à la clientèle (interaction en personne avec le public ou des clients à l'extérieur de mon organisation)</a:t>
            </a:r>
          </a:p>
          <a:p>
            <a:pPr marL="228600" indent="-228600">
              <a:lnSpc>
                <a:spcPct val="100000"/>
              </a:lnSpc>
              <a:spcBef>
                <a:spcPts val="0"/>
              </a:spcBef>
              <a:buFont typeface="+mj-lt"/>
              <a:buAutoNum type="alphaLcParenR"/>
            </a:pPr>
            <a:r>
              <a:rPr lang="fr-CA" sz="1050" dirty="0"/>
              <a:t>Routine </a:t>
            </a:r>
            <a:r>
              <a:rPr lang="fr-CA" sz="1050" dirty="0" err="1"/>
              <a:t>tasks</a:t>
            </a:r>
            <a:r>
              <a:rPr lang="fr-CA" sz="1050" dirty="0"/>
              <a:t> (email, </a:t>
            </a:r>
            <a:r>
              <a:rPr lang="fr-CA" sz="1050" dirty="0" err="1"/>
              <a:t>filing</a:t>
            </a:r>
            <a:r>
              <a:rPr lang="fr-CA" sz="1050" dirty="0"/>
              <a:t>, scanning/</a:t>
            </a:r>
            <a:r>
              <a:rPr lang="fr-CA" sz="1050" dirty="0" err="1"/>
              <a:t>copying</a:t>
            </a:r>
            <a:r>
              <a:rPr lang="fr-CA" sz="1050" dirty="0"/>
              <a:t>, administrative </a:t>
            </a:r>
            <a:r>
              <a:rPr lang="fr-CA" sz="1050" dirty="0" err="1"/>
              <a:t>tasks</a:t>
            </a:r>
            <a:r>
              <a:rPr lang="fr-CA" sz="1050" dirty="0"/>
              <a:t>, etc.) / </a:t>
            </a:r>
            <a:r>
              <a:rPr lang="fr-CA" sz="1050" i="1" dirty="0"/>
              <a:t>Tâches quotidiennes (correspondance par courriels, archivage, numérisation/photocopies, tâches administratives, etc.)</a:t>
            </a:r>
          </a:p>
          <a:p>
            <a:pPr marL="228600" indent="-228600">
              <a:lnSpc>
                <a:spcPct val="100000"/>
              </a:lnSpc>
              <a:spcBef>
                <a:spcPts val="0"/>
              </a:spcBef>
              <a:buFont typeface="+mj-lt"/>
              <a:buAutoNum type="alphaLcParenR"/>
            </a:pPr>
            <a:r>
              <a:rPr lang="fr-CA" sz="1050" dirty="0" err="1"/>
              <a:t>Collaborating</a:t>
            </a:r>
            <a:r>
              <a:rPr lang="fr-CA" sz="1050" dirty="0"/>
              <a:t> (</a:t>
            </a:r>
            <a:r>
              <a:rPr lang="fr-CA" sz="1050" dirty="0" err="1"/>
              <a:t>two</a:t>
            </a:r>
            <a:r>
              <a:rPr lang="fr-CA" sz="1050" dirty="0"/>
              <a:t> or more people </a:t>
            </a:r>
            <a:r>
              <a:rPr lang="fr-CA" sz="1050" dirty="0" err="1"/>
              <a:t>working</a:t>
            </a:r>
            <a:r>
              <a:rPr lang="fr-CA" sz="1050" dirty="0"/>
              <a:t> </a:t>
            </a:r>
            <a:r>
              <a:rPr lang="fr-CA" sz="1050" dirty="0" err="1"/>
              <a:t>together</a:t>
            </a:r>
            <a:r>
              <a:rPr lang="fr-CA" sz="1050" dirty="0"/>
              <a:t> or sharing information) / </a:t>
            </a:r>
            <a:r>
              <a:rPr lang="fr-CA" sz="1050" i="1" dirty="0"/>
              <a:t>Collaborer (deux personnes ou plus travaillant ensemble ou partageant de l'information)</a:t>
            </a:r>
          </a:p>
          <a:p>
            <a:pPr marL="228600" indent="-228600">
              <a:lnSpc>
                <a:spcPct val="100000"/>
              </a:lnSpc>
              <a:spcBef>
                <a:spcPts val="0"/>
              </a:spcBef>
              <a:buFont typeface="+mj-lt"/>
              <a:buAutoNum type="alphaLcParenR"/>
            </a:pPr>
            <a:r>
              <a:rPr lang="fr-CA" sz="1050" dirty="0" err="1"/>
              <a:t>Calling</a:t>
            </a:r>
            <a:r>
              <a:rPr lang="fr-CA" sz="1050" dirty="0"/>
              <a:t> or </a:t>
            </a:r>
            <a:r>
              <a:rPr lang="fr-CA" sz="1050" dirty="0" err="1"/>
              <a:t>communicating</a:t>
            </a:r>
            <a:r>
              <a:rPr lang="fr-CA" sz="1050" dirty="0"/>
              <a:t> (</a:t>
            </a:r>
            <a:r>
              <a:rPr lang="fr-CA" sz="1050" dirty="0" err="1"/>
              <a:t>having</a:t>
            </a:r>
            <a:r>
              <a:rPr lang="fr-CA" sz="1050" dirty="0"/>
              <a:t> a </a:t>
            </a:r>
            <a:r>
              <a:rPr lang="fr-CA" sz="1050" dirty="0" err="1"/>
              <a:t>telephone</a:t>
            </a:r>
            <a:r>
              <a:rPr lang="fr-CA" sz="1050" dirty="0"/>
              <a:t> conversation or </a:t>
            </a:r>
            <a:r>
              <a:rPr lang="fr-CA" sz="1050" dirty="0" err="1"/>
              <a:t>video</a:t>
            </a:r>
            <a:r>
              <a:rPr lang="fr-CA" sz="1050" dirty="0"/>
              <a:t> </a:t>
            </a:r>
            <a:r>
              <a:rPr lang="fr-CA" sz="1050" dirty="0" err="1"/>
              <a:t>conference</a:t>
            </a:r>
            <a:r>
              <a:rPr lang="fr-CA" sz="1050" dirty="0"/>
              <a:t>) / </a:t>
            </a:r>
            <a:r>
              <a:rPr lang="fr-CA" sz="1050" i="1" dirty="0"/>
              <a:t>Appeler ou communiquer (avoir une conversation téléphonique ou une vidéoconférence)</a:t>
            </a:r>
          </a:p>
          <a:p>
            <a:pPr marL="228600" indent="-228600">
              <a:lnSpc>
                <a:spcPct val="100000"/>
              </a:lnSpc>
              <a:spcBef>
                <a:spcPts val="0"/>
              </a:spcBef>
              <a:buFont typeface="+mj-lt"/>
              <a:buAutoNum type="alphaLcParenR"/>
            </a:pPr>
            <a:r>
              <a:rPr lang="fr-CA" sz="1050" dirty="0" err="1"/>
              <a:t>Fieldwork</a:t>
            </a:r>
            <a:r>
              <a:rPr lang="fr-CA" sz="1050" dirty="0"/>
              <a:t> (inspection, investigations &amp; </a:t>
            </a:r>
            <a:r>
              <a:rPr lang="fr-CA" sz="1050" dirty="0" err="1"/>
              <a:t>other</a:t>
            </a:r>
            <a:r>
              <a:rPr lang="fr-CA" sz="1050" dirty="0"/>
              <a:t> </a:t>
            </a:r>
            <a:r>
              <a:rPr lang="fr-CA" sz="1050" dirty="0" err="1"/>
              <a:t>activities</a:t>
            </a:r>
            <a:r>
              <a:rPr lang="fr-CA" sz="1050" dirty="0"/>
              <a:t> </a:t>
            </a:r>
            <a:r>
              <a:rPr lang="fr-CA" sz="1050" dirty="0" err="1"/>
              <a:t>outside</a:t>
            </a:r>
            <a:r>
              <a:rPr lang="fr-CA" sz="1050" dirty="0"/>
              <a:t> of the </a:t>
            </a:r>
            <a:r>
              <a:rPr lang="fr-CA" sz="1050" dirty="0" err="1"/>
              <a:t>workplace</a:t>
            </a:r>
            <a:r>
              <a:rPr lang="fr-CA" sz="1050" dirty="0"/>
              <a:t>) / </a:t>
            </a:r>
            <a:r>
              <a:rPr lang="fr-CA" sz="1050" i="1" dirty="0"/>
              <a:t>Travail sur le terrain (inspections, enquêtes et autres activités à l’extérieur du bureau)</a:t>
            </a:r>
          </a:p>
          <a:p>
            <a:pPr marL="228600" indent="-228600">
              <a:lnSpc>
                <a:spcPct val="100000"/>
              </a:lnSpc>
              <a:spcBef>
                <a:spcPts val="0"/>
              </a:spcBef>
              <a:buFont typeface="+mj-lt"/>
              <a:buAutoNum type="alphaLcParenR"/>
            </a:pPr>
            <a:r>
              <a:rPr lang="fr-CA" sz="1050" dirty="0" err="1"/>
              <a:t>Formal</a:t>
            </a:r>
            <a:r>
              <a:rPr lang="fr-CA" sz="1050" dirty="0"/>
              <a:t> meetings (</a:t>
            </a:r>
            <a:r>
              <a:rPr lang="fr-CA" sz="1050" dirty="0" err="1"/>
              <a:t>presenting</a:t>
            </a:r>
            <a:r>
              <a:rPr lang="fr-CA" sz="1050" dirty="0"/>
              <a:t>, </a:t>
            </a:r>
            <a:r>
              <a:rPr lang="fr-CA" sz="1050" dirty="0" err="1"/>
              <a:t>formal</a:t>
            </a:r>
            <a:r>
              <a:rPr lang="fr-CA" sz="1050" dirty="0"/>
              <a:t> training) / </a:t>
            </a:r>
            <a:r>
              <a:rPr lang="fr-CA" sz="1050" i="1" dirty="0"/>
              <a:t>Réunions formelles (présentation ou formation en groupe)</a:t>
            </a:r>
          </a:p>
          <a:p>
            <a:pPr marL="228600" indent="-228600">
              <a:lnSpc>
                <a:spcPct val="100000"/>
              </a:lnSpc>
              <a:spcBef>
                <a:spcPts val="0"/>
              </a:spcBef>
              <a:buFont typeface="+mj-lt"/>
              <a:buAutoNum type="alphaLcParenR"/>
            </a:pPr>
            <a:r>
              <a:rPr lang="fr-CA" sz="1050" dirty="0" err="1"/>
              <a:t>Recharging</a:t>
            </a:r>
            <a:r>
              <a:rPr lang="fr-CA" sz="1050" dirty="0"/>
              <a:t> (</a:t>
            </a:r>
            <a:r>
              <a:rPr lang="fr-CA" sz="1050" dirty="0" err="1"/>
              <a:t>taking</a:t>
            </a:r>
            <a:r>
              <a:rPr lang="fr-CA" sz="1050" dirty="0"/>
              <a:t> a break, </a:t>
            </a:r>
            <a:r>
              <a:rPr lang="fr-CA" sz="1050" dirty="0" err="1"/>
              <a:t>socializing</a:t>
            </a:r>
            <a:r>
              <a:rPr lang="fr-CA" sz="1050" dirty="0"/>
              <a:t> and </a:t>
            </a:r>
            <a:r>
              <a:rPr lang="fr-CA" sz="1050" dirty="0" err="1"/>
              <a:t>recharging</a:t>
            </a:r>
            <a:r>
              <a:rPr lang="fr-CA" sz="1050" dirty="0"/>
              <a:t> </a:t>
            </a:r>
            <a:r>
              <a:rPr lang="fr-CA" sz="1050" dirty="0" err="1"/>
              <a:t>during</a:t>
            </a:r>
            <a:r>
              <a:rPr lang="fr-CA" sz="1050" dirty="0"/>
              <a:t> the </a:t>
            </a:r>
            <a:r>
              <a:rPr lang="fr-CA" sz="1050" dirty="0" err="1"/>
              <a:t>workday</a:t>
            </a:r>
            <a:r>
              <a:rPr lang="fr-CA" sz="1050" dirty="0"/>
              <a:t>) / </a:t>
            </a:r>
            <a:r>
              <a:rPr lang="fr-CA" sz="1050" i="1" dirty="0"/>
              <a:t>Détente (prendre une pause, socialiser et se reposer pendant la journée de travail)</a:t>
            </a:r>
          </a:p>
          <a:p>
            <a:pPr marL="228600" indent="-228600">
              <a:lnSpc>
                <a:spcPct val="100000"/>
              </a:lnSpc>
              <a:spcBef>
                <a:spcPts val="0"/>
              </a:spcBef>
              <a:buFont typeface="+mj-lt"/>
              <a:buAutoNum type="alphaLcParenR"/>
            </a:pPr>
            <a:r>
              <a:rPr lang="fr-CA" sz="1050" dirty="0"/>
              <a:t>Training and/or </a:t>
            </a:r>
            <a:r>
              <a:rPr lang="fr-CA" sz="1050" dirty="0" err="1"/>
              <a:t>Mentorship</a:t>
            </a:r>
            <a:r>
              <a:rPr lang="fr-CA" sz="1050" dirty="0"/>
              <a:t> / </a:t>
            </a:r>
            <a:r>
              <a:rPr lang="fr-CA" sz="1050" i="1" dirty="0"/>
              <a:t>Formation et/ou mentorat</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b="1" dirty="0" smtClean="0"/>
              <a:t>Q3 </a:t>
            </a:r>
            <a:r>
              <a:rPr lang="en-CA" sz="1050" b="1" dirty="0"/>
              <a:t>Which </a:t>
            </a:r>
            <a:r>
              <a:rPr lang="en-CA" sz="1050" b="1" dirty="0" smtClean="0"/>
              <a:t>of </a:t>
            </a:r>
            <a:r>
              <a:rPr lang="en-CA" sz="1050" b="1" dirty="0"/>
              <a:t>the following activities are performed or will be performed at the office, outside of the office (home, </a:t>
            </a:r>
            <a:r>
              <a:rPr lang="en-CA" sz="1050" b="1" dirty="0" err="1"/>
              <a:t>coworking</a:t>
            </a:r>
            <a:r>
              <a:rPr lang="en-CA" sz="1050" b="1" dirty="0"/>
              <a:t> site etc.) or at both</a:t>
            </a:r>
            <a:r>
              <a:rPr lang="en-CA" sz="1050" b="1" dirty="0" smtClean="0"/>
              <a:t>?</a:t>
            </a:r>
          </a:p>
          <a:p>
            <a:pPr marL="0" indent="0">
              <a:lnSpc>
                <a:spcPct val="100000"/>
              </a:lnSpc>
              <a:spcBef>
                <a:spcPts val="0"/>
              </a:spcBef>
              <a:buNone/>
            </a:pPr>
            <a:r>
              <a:rPr lang="fr-FR" sz="1050" b="1" i="1" dirty="0"/>
              <a:t>Lesquelles des activités suivantes sont effectuées ou seront effectuées au bureau, à l'extérieur du bureau ou aux deux?</a:t>
            </a:r>
          </a:p>
          <a:p>
            <a:pPr marL="0" indent="0">
              <a:lnSpc>
                <a:spcPct val="100000"/>
              </a:lnSpc>
              <a:spcBef>
                <a:spcPts val="0"/>
              </a:spcBef>
              <a:buNone/>
            </a:pPr>
            <a:endParaRPr lang="fr-CA" sz="1050" b="1" dirty="0"/>
          </a:p>
          <a:p>
            <a:pPr marL="0" indent="0">
              <a:lnSpc>
                <a:spcPct val="100000"/>
              </a:lnSpc>
              <a:spcBef>
                <a:spcPts val="0"/>
              </a:spcBef>
              <a:buNone/>
            </a:pPr>
            <a:r>
              <a:rPr lang="fr-CA" sz="1050" dirty="0" err="1" smtClean="0"/>
              <a:t>Concentrating</a:t>
            </a:r>
            <a:r>
              <a:rPr lang="fr-CA" sz="1050" dirty="0" smtClean="0"/>
              <a:t> / </a:t>
            </a:r>
            <a:r>
              <a:rPr lang="fr-CA" sz="1050" i="1" dirty="0" smtClean="0"/>
              <a:t>Concentration </a:t>
            </a:r>
          </a:p>
          <a:p>
            <a:pPr marL="685789" lvl="1" indent="-228600">
              <a:lnSpc>
                <a:spcPct val="100000"/>
              </a:lnSpc>
              <a:spcBef>
                <a:spcPts val="0"/>
              </a:spcBef>
              <a:buFont typeface="+mj-lt"/>
              <a:buAutoNum type="alphaLcParenR"/>
            </a:pPr>
            <a:r>
              <a:rPr lang="fr-CA" sz="1000" dirty="0" smtClean="0"/>
              <a:t>At the office / </a:t>
            </a:r>
            <a:r>
              <a:rPr lang="fr-CA" sz="1000" i="1" dirty="0" smtClean="0"/>
              <a:t>Au bureau</a:t>
            </a:r>
          </a:p>
          <a:p>
            <a:pPr marL="685789" lvl="1" indent="-228600">
              <a:lnSpc>
                <a:spcPct val="100000"/>
              </a:lnSpc>
              <a:spcBef>
                <a:spcPts val="0"/>
              </a:spcBef>
              <a:buFont typeface="+mj-lt"/>
              <a:buAutoNum type="alphaLcParenR"/>
            </a:pPr>
            <a:r>
              <a:rPr lang="fr-CA" sz="1000" dirty="0" err="1" smtClean="0"/>
              <a:t>Outside</a:t>
            </a:r>
            <a:r>
              <a:rPr lang="fr-CA" sz="1000" dirty="0" smtClean="0"/>
              <a:t> the office / </a:t>
            </a:r>
            <a:r>
              <a:rPr lang="fr-CA" sz="1000" i="1" dirty="0" smtClean="0"/>
              <a:t>À l’extérieur du bureau</a:t>
            </a:r>
            <a:endParaRPr lang="fr-CA" sz="1000" i="1" dirty="0"/>
          </a:p>
          <a:p>
            <a:pPr marL="0" indent="0">
              <a:lnSpc>
                <a:spcPct val="100000"/>
              </a:lnSpc>
              <a:spcBef>
                <a:spcPts val="0"/>
              </a:spcBef>
              <a:buNone/>
            </a:pPr>
            <a:r>
              <a:rPr lang="fr-CA" sz="1050" dirty="0" smtClean="0"/>
              <a:t>Customer </a:t>
            </a:r>
            <a:r>
              <a:rPr lang="fr-CA" sz="1050" dirty="0"/>
              <a:t>Service </a:t>
            </a:r>
            <a:r>
              <a:rPr lang="fr-CA" sz="1050" dirty="0" smtClean="0"/>
              <a:t>/ </a:t>
            </a:r>
            <a:r>
              <a:rPr lang="fr-CA" sz="1050" i="1" dirty="0" smtClean="0"/>
              <a:t>Service </a:t>
            </a:r>
            <a:r>
              <a:rPr lang="fr-CA" sz="1050" i="1" dirty="0"/>
              <a:t>à la clientèle </a:t>
            </a:r>
            <a:endParaRPr lang="fr-CA" sz="1050" i="1" dirty="0" smtClean="0"/>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bureau</a:t>
            </a:r>
          </a:p>
          <a:p>
            <a:pPr marL="0" indent="0">
              <a:lnSpc>
                <a:spcPct val="100000"/>
              </a:lnSpc>
              <a:spcBef>
                <a:spcPts val="0"/>
              </a:spcBef>
              <a:buNone/>
            </a:pPr>
            <a:r>
              <a:rPr lang="fr-CA" sz="1050" dirty="0" smtClean="0"/>
              <a:t>Routine </a:t>
            </a:r>
            <a:r>
              <a:rPr lang="fr-CA" sz="1050" dirty="0" err="1"/>
              <a:t>tasks</a:t>
            </a:r>
            <a:r>
              <a:rPr lang="fr-CA" sz="1050" dirty="0"/>
              <a:t> </a:t>
            </a:r>
            <a:r>
              <a:rPr lang="fr-CA" sz="1050" dirty="0" smtClean="0"/>
              <a:t>/ </a:t>
            </a:r>
            <a:r>
              <a:rPr lang="fr-CA" sz="1050" i="1" dirty="0" smtClean="0"/>
              <a:t>Tâches quotidiennes</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a:t>
            </a:r>
            <a:r>
              <a:rPr lang="fr-CA" sz="1000" i="1" dirty="0" smtClean="0"/>
              <a:t>bureau</a:t>
            </a:r>
          </a:p>
          <a:p>
            <a:pPr marL="0" indent="0">
              <a:lnSpc>
                <a:spcPct val="100000"/>
              </a:lnSpc>
              <a:spcBef>
                <a:spcPts val="0"/>
              </a:spcBef>
              <a:buNone/>
            </a:pPr>
            <a:r>
              <a:rPr lang="fr-CA" sz="1050" dirty="0" err="1" smtClean="0"/>
              <a:t>Collaborating</a:t>
            </a:r>
            <a:r>
              <a:rPr lang="fr-CA" sz="1050" dirty="0" smtClean="0"/>
              <a:t> / </a:t>
            </a:r>
            <a:r>
              <a:rPr lang="fr-CA" sz="1050" i="1" dirty="0" smtClean="0"/>
              <a:t>Collaborer</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a:t>
            </a:r>
            <a:r>
              <a:rPr lang="fr-CA" sz="1000" i="1" dirty="0" smtClean="0"/>
              <a:t>bureau</a:t>
            </a:r>
          </a:p>
          <a:p>
            <a:pPr marL="0" indent="0">
              <a:lnSpc>
                <a:spcPct val="100000"/>
              </a:lnSpc>
              <a:spcBef>
                <a:spcPts val="0"/>
              </a:spcBef>
              <a:buNone/>
            </a:pPr>
            <a:r>
              <a:rPr lang="fr-CA" sz="1050" dirty="0" err="1" smtClean="0"/>
              <a:t>Calling</a:t>
            </a:r>
            <a:r>
              <a:rPr lang="fr-CA" sz="1050" dirty="0" smtClean="0"/>
              <a:t> </a:t>
            </a:r>
            <a:r>
              <a:rPr lang="fr-CA" sz="1050" dirty="0"/>
              <a:t>or </a:t>
            </a:r>
            <a:r>
              <a:rPr lang="fr-CA" sz="1050" dirty="0" err="1"/>
              <a:t>communicating</a:t>
            </a:r>
            <a:r>
              <a:rPr lang="fr-CA" sz="1050" dirty="0"/>
              <a:t> </a:t>
            </a:r>
            <a:r>
              <a:rPr lang="fr-CA" sz="1050" dirty="0" smtClean="0"/>
              <a:t>/ </a:t>
            </a:r>
            <a:r>
              <a:rPr lang="fr-CA" sz="1050" i="1" dirty="0" smtClean="0"/>
              <a:t>Appeler </a:t>
            </a:r>
            <a:r>
              <a:rPr lang="fr-CA" sz="1050" i="1" dirty="0"/>
              <a:t>ou </a:t>
            </a:r>
            <a:r>
              <a:rPr lang="fr-CA" sz="1050" i="1" dirty="0" smtClean="0"/>
              <a:t>communiquer</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a:t>
            </a:r>
            <a:r>
              <a:rPr lang="fr-CA" sz="1000" i="1" dirty="0" smtClean="0"/>
              <a:t>bureau</a:t>
            </a:r>
            <a:endParaRPr lang="fr-CA" sz="1050" i="1" dirty="0" smtClean="0"/>
          </a:p>
          <a:p>
            <a:pPr marL="0" indent="0">
              <a:lnSpc>
                <a:spcPct val="100000"/>
              </a:lnSpc>
              <a:spcBef>
                <a:spcPts val="0"/>
              </a:spcBef>
              <a:buNone/>
            </a:pPr>
            <a:r>
              <a:rPr lang="fr-CA" sz="1050" dirty="0" err="1" smtClean="0"/>
              <a:t>Fieldwork</a:t>
            </a:r>
            <a:r>
              <a:rPr lang="fr-CA" sz="1050" dirty="0" smtClean="0"/>
              <a:t> / </a:t>
            </a:r>
            <a:r>
              <a:rPr lang="fr-CA" sz="1050" i="1" dirty="0" smtClean="0"/>
              <a:t>Travail </a:t>
            </a:r>
            <a:r>
              <a:rPr lang="fr-CA" sz="1050" i="1" dirty="0"/>
              <a:t>sur le terrain </a:t>
            </a:r>
            <a:endParaRPr lang="fr-CA" sz="1050" i="1" dirty="0" smtClean="0"/>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a:t>
            </a:r>
            <a:r>
              <a:rPr lang="fr-CA" sz="1000" i="1" dirty="0" smtClean="0"/>
              <a:t>bureau</a:t>
            </a:r>
          </a:p>
          <a:p>
            <a:pPr marL="0" indent="0">
              <a:lnSpc>
                <a:spcPct val="100000"/>
              </a:lnSpc>
              <a:spcBef>
                <a:spcPts val="0"/>
              </a:spcBef>
              <a:buNone/>
            </a:pPr>
            <a:r>
              <a:rPr lang="fr-CA" sz="1050" dirty="0" err="1" smtClean="0"/>
              <a:t>Formal</a:t>
            </a:r>
            <a:r>
              <a:rPr lang="fr-CA" sz="1050" dirty="0" smtClean="0"/>
              <a:t> meetings / </a:t>
            </a:r>
            <a:r>
              <a:rPr lang="fr-CA" sz="1050" i="1" dirty="0" smtClean="0"/>
              <a:t>Réunions </a:t>
            </a:r>
            <a:r>
              <a:rPr lang="fr-CA" sz="1050" i="1" dirty="0"/>
              <a:t>formelles </a:t>
            </a:r>
            <a:endParaRPr lang="fr-CA" sz="1050" i="1" dirty="0" smtClean="0"/>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a:t>
            </a:r>
            <a:r>
              <a:rPr lang="fr-CA" sz="1000" i="1" dirty="0" smtClean="0"/>
              <a:t>bureau</a:t>
            </a:r>
          </a:p>
          <a:p>
            <a:pPr marL="0" indent="0">
              <a:lnSpc>
                <a:spcPct val="100000"/>
              </a:lnSpc>
              <a:spcBef>
                <a:spcPts val="0"/>
              </a:spcBef>
              <a:buNone/>
            </a:pPr>
            <a:r>
              <a:rPr lang="fr-CA" sz="1050" dirty="0" err="1" smtClean="0"/>
              <a:t>Recharging</a:t>
            </a:r>
            <a:r>
              <a:rPr lang="fr-CA" sz="1050" dirty="0" smtClean="0"/>
              <a:t> / </a:t>
            </a:r>
            <a:r>
              <a:rPr lang="fr-CA" sz="1050" i="1" dirty="0" smtClean="0"/>
              <a:t>Détente</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a:t>
            </a:r>
            <a:r>
              <a:rPr lang="fr-CA" sz="1000" i="1" dirty="0" smtClean="0"/>
              <a:t>bureau </a:t>
            </a:r>
          </a:p>
          <a:p>
            <a:pPr marL="0" indent="0">
              <a:lnSpc>
                <a:spcPct val="100000"/>
              </a:lnSpc>
              <a:spcBef>
                <a:spcPts val="0"/>
              </a:spcBef>
              <a:buNone/>
            </a:pPr>
            <a:r>
              <a:rPr lang="fr-CA" sz="1050" dirty="0" smtClean="0"/>
              <a:t>Training </a:t>
            </a:r>
            <a:r>
              <a:rPr lang="fr-CA" sz="1050" dirty="0"/>
              <a:t>and/or </a:t>
            </a:r>
            <a:r>
              <a:rPr lang="fr-CA" sz="1050" dirty="0" err="1"/>
              <a:t>Mentorship</a:t>
            </a:r>
            <a:r>
              <a:rPr lang="fr-CA" sz="1050" dirty="0"/>
              <a:t> </a:t>
            </a:r>
            <a:r>
              <a:rPr lang="fr-CA" sz="1050" dirty="0" smtClean="0"/>
              <a:t>/ </a:t>
            </a:r>
            <a:r>
              <a:rPr lang="fr-CA" sz="1050" i="1" dirty="0" smtClean="0"/>
              <a:t>Formation </a:t>
            </a:r>
            <a:r>
              <a:rPr lang="fr-CA" sz="1050" i="1" dirty="0"/>
              <a:t>et/ou </a:t>
            </a:r>
            <a:r>
              <a:rPr lang="fr-CA" sz="1050" i="1" dirty="0" smtClean="0"/>
              <a:t>mentorat</a:t>
            </a:r>
          </a:p>
          <a:p>
            <a:pPr marL="685789" lvl="1" indent="-228600">
              <a:lnSpc>
                <a:spcPct val="100000"/>
              </a:lnSpc>
              <a:spcBef>
                <a:spcPts val="0"/>
              </a:spcBef>
              <a:buFont typeface="+mj-lt"/>
              <a:buAutoNum type="alphaLcParenR"/>
            </a:pPr>
            <a:r>
              <a:rPr lang="fr-CA" sz="1000" dirty="0"/>
              <a:t>At the office / </a:t>
            </a:r>
            <a:r>
              <a:rPr lang="fr-CA" sz="1000" i="1" dirty="0"/>
              <a:t>Au bureau</a:t>
            </a:r>
          </a:p>
          <a:p>
            <a:pPr marL="685789" lvl="1" indent="-228600">
              <a:lnSpc>
                <a:spcPct val="100000"/>
              </a:lnSpc>
              <a:spcBef>
                <a:spcPts val="0"/>
              </a:spcBef>
              <a:buFont typeface="+mj-lt"/>
              <a:buAutoNum type="alphaLcParenR"/>
            </a:pPr>
            <a:r>
              <a:rPr lang="fr-CA" sz="1000" dirty="0" err="1"/>
              <a:t>Outside</a:t>
            </a:r>
            <a:r>
              <a:rPr lang="fr-CA" sz="1000" dirty="0"/>
              <a:t> the office / </a:t>
            </a:r>
            <a:r>
              <a:rPr lang="fr-CA" sz="1000" i="1" dirty="0"/>
              <a:t>À l’extérieur du bureau</a:t>
            </a:r>
          </a:p>
          <a:p>
            <a:pPr marL="0" indent="0">
              <a:lnSpc>
                <a:spcPct val="100000"/>
              </a:lnSpc>
              <a:spcBef>
                <a:spcPts val="0"/>
              </a:spcBef>
              <a:buNone/>
            </a:pPr>
            <a:endParaRPr lang="fr-CA" sz="1050" i="1" dirty="0"/>
          </a:p>
        </p:txBody>
      </p:sp>
    </p:spTree>
    <p:extLst>
      <p:ext uri="{BB962C8B-B14F-4D97-AF65-F5344CB8AC3E}">
        <p14:creationId xmlns:p14="http://schemas.microsoft.com/office/powerpoint/2010/main" val="6011777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508761" y="1407686"/>
            <a:ext cx="11006345" cy="896361"/>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50" b="1" dirty="0" smtClean="0"/>
              <a:t>Q4 </a:t>
            </a:r>
            <a:r>
              <a:rPr lang="en-US" sz="1050" b="1" dirty="0"/>
              <a:t>Indicate how much of a typical week is spent performing the following activities? </a:t>
            </a:r>
            <a:endParaRPr lang="en-US" sz="1050" b="1" dirty="0" smtClean="0"/>
          </a:p>
          <a:p>
            <a:pPr marL="0" indent="0">
              <a:lnSpc>
                <a:spcPct val="100000"/>
              </a:lnSpc>
              <a:spcBef>
                <a:spcPts val="0"/>
              </a:spcBef>
              <a:buNone/>
            </a:pPr>
            <a:r>
              <a:rPr lang="fr-CA" sz="1050" b="1" i="1" dirty="0" smtClean="0"/>
              <a:t>Dans </a:t>
            </a:r>
            <a:r>
              <a:rPr lang="fr-CA" sz="1050" b="1" i="1" dirty="0"/>
              <a:t>une semaine typique, combien de temps est consacré aux activités suivantes? </a:t>
            </a:r>
            <a:endParaRPr lang="fr-CA" sz="1050" i="1"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7" name="Text Placeholder 3"/>
          <p:cNvSpPr txBox="1">
            <a:spLocks/>
          </p:cNvSpPr>
          <p:nvPr/>
        </p:nvSpPr>
        <p:spPr>
          <a:xfrm>
            <a:off x="6909239" y="1900981"/>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dirty="0" err="1" smtClean="0"/>
              <a:t>Calling</a:t>
            </a:r>
            <a:r>
              <a:rPr lang="fr-CA" sz="1050" dirty="0" smtClean="0"/>
              <a:t> </a:t>
            </a:r>
            <a:r>
              <a:rPr lang="fr-CA" sz="1050" dirty="0"/>
              <a:t>or </a:t>
            </a:r>
            <a:r>
              <a:rPr lang="fr-CA" sz="1050" dirty="0" err="1"/>
              <a:t>communicating</a:t>
            </a:r>
            <a:r>
              <a:rPr lang="fr-CA" sz="1050" dirty="0"/>
              <a:t> </a:t>
            </a:r>
            <a:r>
              <a:rPr lang="fr-CA" sz="1050" dirty="0" smtClean="0"/>
              <a:t>/ </a:t>
            </a:r>
            <a:r>
              <a:rPr lang="fr-CA" sz="1050" i="1" dirty="0" smtClean="0"/>
              <a:t>Appeler </a:t>
            </a:r>
            <a:r>
              <a:rPr lang="fr-CA" sz="1050" i="1" dirty="0"/>
              <a:t>ou </a:t>
            </a:r>
            <a:r>
              <a:rPr lang="fr-CA" sz="1050" i="1" dirty="0" smtClean="0"/>
              <a:t>communiquer</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smtClean="0"/>
              <a:t>Equal</a:t>
            </a:r>
            <a:r>
              <a:rPr lang="fr-CA" sz="1000" dirty="0" smtClean="0"/>
              <a:t> </a:t>
            </a:r>
            <a:r>
              <a:rPr lang="fr-CA" sz="1000" dirty="0"/>
              <a:t>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err="1" smtClean="0"/>
              <a:t>Fieldwork</a:t>
            </a:r>
            <a:r>
              <a:rPr lang="fr-CA" sz="1050" dirty="0" smtClean="0"/>
              <a:t> / </a:t>
            </a:r>
            <a:r>
              <a:rPr lang="fr-CA" sz="1050" i="1" dirty="0" smtClean="0"/>
              <a:t>Travail </a:t>
            </a:r>
            <a:r>
              <a:rPr lang="fr-CA" sz="1050" i="1" dirty="0"/>
              <a:t>sur le terrain </a:t>
            </a:r>
            <a:endParaRPr lang="fr-CA" sz="1050" i="1" dirty="0" smtClean="0"/>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smtClean="0"/>
              <a:t>Equal</a:t>
            </a:r>
            <a:r>
              <a:rPr lang="fr-CA" sz="1000" dirty="0" smtClean="0"/>
              <a:t> </a:t>
            </a:r>
            <a:r>
              <a:rPr lang="fr-CA" sz="1000" dirty="0"/>
              <a:t>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err="1" smtClean="0"/>
              <a:t>Formal</a:t>
            </a:r>
            <a:r>
              <a:rPr lang="fr-CA" sz="1050" dirty="0" smtClean="0"/>
              <a:t> meetings / </a:t>
            </a:r>
            <a:r>
              <a:rPr lang="fr-CA" sz="1050" i="1" dirty="0" smtClean="0"/>
              <a:t>Réunions </a:t>
            </a:r>
            <a:r>
              <a:rPr lang="fr-CA" sz="1050" i="1" dirty="0"/>
              <a:t>formelles </a:t>
            </a:r>
            <a:endParaRPr lang="fr-CA" sz="1050" i="1" dirty="0" smtClean="0"/>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smtClean="0"/>
              <a:t>Equal</a:t>
            </a:r>
            <a:r>
              <a:rPr lang="fr-CA" sz="1000" dirty="0" smtClean="0"/>
              <a:t> </a:t>
            </a:r>
            <a:r>
              <a:rPr lang="fr-CA" sz="1000" dirty="0"/>
              <a:t>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err="1" smtClean="0"/>
              <a:t>Recharging</a:t>
            </a:r>
            <a:r>
              <a:rPr lang="fr-CA" sz="1050" dirty="0" smtClean="0"/>
              <a:t> / </a:t>
            </a:r>
            <a:r>
              <a:rPr lang="fr-CA" sz="1050" i="1" dirty="0" smtClean="0"/>
              <a:t>Détente</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smtClean="0"/>
              <a:t>Equal</a:t>
            </a:r>
            <a:r>
              <a:rPr lang="fr-CA" sz="1000" dirty="0" smtClean="0"/>
              <a:t> </a:t>
            </a:r>
            <a:r>
              <a:rPr lang="fr-CA" sz="1000" dirty="0"/>
              <a:t>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smtClean="0"/>
              <a:t>Training </a:t>
            </a:r>
            <a:r>
              <a:rPr lang="fr-CA" sz="1050" dirty="0"/>
              <a:t>and/or </a:t>
            </a:r>
            <a:r>
              <a:rPr lang="fr-CA" sz="1050" dirty="0" err="1"/>
              <a:t>Mentorship</a:t>
            </a:r>
            <a:r>
              <a:rPr lang="fr-CA" sz="1050" dirty="0"/>
              <a:t> </a:t>
            </a:r>
            <a:r>
              <a:rPr lang="fr-CA" sz="1050" dirty="0" smtClean="0"/>
              <a:t>/ </a:t>
            </a:r>
            <a:r>
              <a:rPr lang="fr-CA" sz="1050" i="1" dirty="0" smtClean="0"/>
              <a:t>Formation </a:t>
            </a:r>
            <a:r>
              <a:rPr lang="fr-CA" sz="1050" i="1" dirty="0"/>
              <a:t>et/ou </a:t>
            </a:r>
            <a:r>
              <a:rPr lang="fr-CA" sz="1050" i="1" dirty="0" smtClean="0"/>
              <a:t>mentorat</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smtClean="0"/>
              <a:t>Equal</a:t>
            </a:r>
            <a:r>
              <a:rPr lang="fr-CA" sz="1000" dirty="0" smtClean="0"/>
              <a:t> </a:t>
            </a:r>
            <a:r>
              <a:rPr lang="fr-CA" sz="1000" dirty="0"/>
              <a:t>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endParaRPr lang="fr-CA" sz="1050" i="1" dirty="0"/>
          </a:p>
        </p:txBody>
      </p:sp>
      <p:sp>
        <p:nvSpPr>
          <p:cNvPr id="8" name="Text Placeholder 3"/>
          <p:cNvSpPr txBox="1">
            <a:spLocks/>
          </p:cNvSpPr>
          <p:nvPr/>
        </p:nvSpPr>
        <p:spPr>
          <a:xfrm>
            <a:off x="508761" y="1900981"/>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dirty="0" err="1" smtClean="0"/>
              <a:t>Concentrating</a:t>
            </a:r>
            <a:r>
              <a:rPr lang="fr-CA" sz="1050" dirty="0" smtClean="0"/>
              <a:t> / </a:t>
            </a:r>
            <a:r>
              <a:rPr lang="fr-CA" sz="1050" i="1" dirty="0" smtClean="0"/>
              <a:t>Concentration </a:t>
            </a:r>
          </a:p>
          <a:p>
            <a:pPr marL="685789" lvl="1" indent="-228600">
              <a:lnSpc>
                <a:spcPct val="100000"/>
              </a:lnSpc>
              <a:spcBef>
                <a:spcPts val="0"/>
              </a:spcBef>
              <a:buFont typeface="+mj-lt"/>
              <a:buAutoNum type="alphaLcParenR"/>
            </a:pPr>
            <a:r>
              <a:rPr lang="fr-CA" sz="1000" dirty="0" err="1" smtClean="0"/>
              <a:t>Less</a:t>
            </a:r>
            <a:r>
              <a:rPr lang="fr-CA" sz="1000" dirty="0" smtClean="0"/>
              <a:t> </a:t>
            </a:r>
            <a:r>
              <a:rPr lang="fr-CA" sz="1000" dirty="0" err="1" smtClean="0"/>
              <a:t>than</a:t>
            </a:r>
            <a:r>
              <a:rPr lang="fr-CA" sz="1000" dirty="0" smtClean="0"/>
              <a:t> 7.5 </a:t>
            </a:r>
            <a:r>
              <a:rPr lang="fr-CA" sz="1000" dirty="0" err="1" smtClean="0"/>
              <a:t>hours</a:t>
            </a:r>
            <a:r>
              <a:rPr lang="fr-CA" sz="1000" dirty="0" smtClean="0"/>
              <a:t> per </a:t>
            </a:r>
            <a:r>
              <a:rPr lang="fr-CA" sz="1000" dirty="0" err="1" smtClean="0"/>
              <a:t>week</a:t>
            </a:r>
            <a:r>
              <a:rPr lang="fr-CA" sz="1000" dirty="0" smtClean="0"/>
              <a:t> / </a:t>
            </a:r>
            <a:r>
              <a:rPr lang="fr-CA" sz="1000" i="1" dirty="0" smtClean="0"/>
              <a:t>Moins de 7.5 heures par semaine</a:t>
            </a:r>
          </a:p>
          <a:p>
            <a:pPr marL="685789" lvl="1" indent="-228600">
              <a:lnSpc>
                <a:spcPct val="100000"/>
              </a:lnSpc>
              <a:spcBef>
                <a:spcPts val="0"/>
              </a:spcBef>
              <a:buFont typeface="+mj-lt"/>
              <a:buAutoNum type="alphaLcParenR"/>
            </a:pPr>
            <a:r>
              <a:rPr lang="fr-CA" sz="1000" dirty="0" err="1" smtClean="0"/>
              <a:t>Equal</a:t>
            </a:r>
            <a:r>
              <a:rPr lang="fr-CA" sz="1000" dirty="0" smtClean="0"/>
              <a:t> to 2 </a:t>
            </a:r>
            <a:r>
              <a:rPr lang="fr-CA" sz="1000" dirty="0" err="1" smtClean="0"/>
              <a:t>days</a:t>
            </a:r>
            <a:r>
              <a:rPr lang="fr-CA" sz="1000" dirty="0" smtClean="0"/>
              <a:t> per </a:t>
            </a:r>
            <a:r>
              <a:rPr lang="fr-CA" sz="1000" dirty="0" err="1" smtClean="0"/>
              <a:t>week</a:t>
            </a:r>
            <a:r>
              <a:rPr lang="fr-CA" sz="1000" dirty="0" smtClean="0"/>
              <a:t> / </a:t>
            </a:r>
            <a:r>
              <a:rPr lang="fr-CA" sz="1000" i="1" dirty="0" smtClean="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a:t>
            </a:r>
            <a:r>
              <a:rPr lang="fr-CA" sz="1000" dirty="0" smtClean="0"/>
              <a:t>3 </a:t>
            </a:r>
            <a:r>
              <a:rPr lang="fr-CA" sz="1000" dirty="0" err="1"/>
              <a:t>days</a:t>
            </a:r>
            <a:r>
              <a:rPr lang="fr-CA" sz="1000" dirty="0"/>
              <a:t> per </a:t>
            </a:r>
            <a:r>
              <a:rPr lang="fr-CA" sz="1000" dirty="0" err="1"/>
              <a:t>week</a:t>
            </a:r>
            <a:r>
              <a:rPr lang="fr-CA" sz="1000" dirty="0"/>
              <a:t> / </a:t>
            </a:r>
            <a:r>
              <a:rPr lang="fr-CA" sz="1000" i="1" dirty="0"/>
              <a:t>Égal à </a:t>
            </a:r>
            <a:r>
              <a:rPr lang="fr-CA" sz="1000" i="1" dirty="0" smtClean="0"/>
              <a:t>3 </a:t>
            </a:r>
            <a:r>
              <a:rPr lang="fr-CA" sz="1000" i="1" dirty="0"/>
              <a:t>jours per semaine</a:t>
            </a:r>
          </a:p>
          <a:p>
            <a:pPr marL="685789" lvl="1" indent="-228600">
              <a:lnSpc>
                <a:spcPct val="100000"/>
              </a:lnSpc>
              <a:spcBef>
                <a:spcPts val="0"/>
              </a:spcBef>
              <a:buFont typeface="+mj-lt"/>
              <a:buAutoNum type="alphaLcParenR"/>
            </a:pPr>
            <a:r>
              <a:rPr lang="fr-CA" sz="1000" dirty="0" err="1"/>
              <a:t>Equal</a:t>
            </a:r>
            <a:r>
              <a:rPr lang="fr-CA" sz="1000" dirty="0"/>
              <a:t> to </a:t>
            </a:r>
            <a:r>
              <a:rPr lang="fr-CA" sz="1000" dirty="0" smtClean="0"/>
              <a:t>4 </a:t>
            </a:r>
            <a:r>
              <a:rPr lang="fr-CA" sz="1000" dirty="0" err="1"/>
              <a:t>days</a:t>
            </a:r>
            <a:r>
              <a:rPr lang="fr-CA" sz="1000" dirty="0"/>
              <a:t> per </a:t>
            </a:r>
            <a:r>
              <a:rPr lang="fr-CA" sz="1000" dirty="0" err="1"/>
              <a:t>week</a:t>
            </a:r>
            <a:r>
              <a:rPr lang="fr-CA" sz="1000" dirty="0"/>
              <a:t> / </a:t>
            </a:r>
            <a:r>
              <a:rPr lang="fr-CA" sz="1000" i="1" dirty="0"/>
              <a:t>Égal à </a:t>
            </a:r>
            <a:r>
              <a:rPr lang="fr-CA" sz="1000" i="1" dirty="0" smtClean="0"/>
              <a:t>4 </a:t>
            </a:r>
            <a:r>
              <a:rPr lang="fr-CA" sz="1000" i="1" dirty="0"/>
              <a:t>jours per semaine</a:t>
            </a:r>
          </a:p>
          <a:p>
            <a:pPr marL="685789" lvl="1" indent="-228600">
              <a:lnSpc>
                <a:spcPct val="100000"/>
              </a:lnSpc>
              <a:spcBef>
                <a:spcPts val="0"/>
              </a:spcBef>
              <a:buFont typeface="+mj-lt"/>
              <a:buAutoNum type="alphaLcParenR"/>
            </a:pPr>
            <a:r>
              <a:rPr lang="fr-CA" sz="1000" dirty="0" err="1"/>
              <a:t>Equal</a:t>
            </a:r>
            <a:r>
              <a:rPr lang="fr-CA" sz="1000" dirty="0"/>
              <a:t> to </a:t>
            </a:r>
            <a:r>
              <a:rPr lang="fr-CA" sz="1000" dirty="0" smtClean="0"/>
              <a:t>5 </a:t>
            </a:r>
            <a:r>
              <a:rPr lang="fr-CA" sz="1000" dirty="0" err="1"/>
              <a:t>days</a:t>
            </a:r>
            <a:r>
              <a:rPr lang="fr-CA" sz="1000" dirty="0"/>
              <a:t> per </a:t>
            </a:r>
            <a:r>
              <a:rPr lang="fr-CA" sz="1000" dirty="0" err="1"/>
              <a:t>week</a:t>
            </a:r>
            <a:r>
              <a:rPr lang="fr-CA" sz="1000" dirty="0"/>
              <a:t> / </a:t>
            </a:r>
            <a:r>
              <a:rPr lang="fr-CA" sz="1000" i="1" dirty="0"/>
              <a:t>Égal à </a:t>
            </a:r>
            <a:r>
              <a:rPr lang="fr-CA" sz="1000" i="1" dirty="0" smtClean="0"/>
              <a:t>5 </a:t>
            </a:r>
            <a:r>
              <a:rPr lang="fr-CA" sz="1000" i="1" dirty="0"/>
              <a:t>jours per </a:t>
            </a:r>
            <a:r>
              <a:rPr lang="fr-CA" sz="1000" i="1" dirty="0" smtClean="0"/>
              <a:t>semaine</a:t>
            </a:r>
            <a:endParaRPr lang="fr-CA" sz="1000" i="1" dirty="0"/>
          </a:p>
          <a:p>
            <a:pPr marL="0" indent="0">
              <a:lnSpc>
                <a:spcPct val="100000"/>
              </a:lnSpc>
              <a:spcBef>
                <a:spcPts val="0"/>
              </a:spcBef>
              <a:buNone/>
            </a:pPr>
            <a:r>
              <a:rPr lang="fr-CA" sz="1050" dirty="0" smtClean="0"/>
              <a:t>Customer </a:t>
            </a:r>
            <a:r>
              <a:rPr lang="fr-CA" sz="1050" dirty="0"/>
              <a:t>Service </a:t>
            </a:r>
            <a:r>
              <a:rPr lang="fr-CA" sz="1050" dirty="0" smtClean="0"/>
              <a:t>/ </a:t>
            </a:r>
            <a:r>
              <a:rPr lang="fr-CA" sz="1050" i="1" dirty="0" smtClean="0"/>
              <a:t>Service </a:t>
            </a:r>
            <a:r>
              <a:rPr lang="fr-CA" sz="1050" i="1" dirty="0"/>
              <a:t>à la clientèle </a:t>
            </a:r>
            <a:endParaRPr lang="fr-CA" sz="1050" i="1" dirty="0" smtClean="0"/>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a:t>
            </a:r>
            <a:r>
              <a:rPr lang="fr-CA" sz="1000" dirty="0" smtClean="0"/>
              <a:t>7.5 </a:t>
            </a:r>
            <a:r>
              <a:rPr lang="fr-CA" sz="1000" dirty="0" err="1"/>
              <a:t>hours</a:t>
            </a:r>
            <a:r>
              <a:rPr lang="fr-CA" sz="1000" dirty="0"/>
              <a:t> per </a:t>
            </a:r>
            <a:r>
              <a:rPr lang="fr-CA" sz="1000" dirty="0" err="1"/>
              <a:t>week</a:t>
            </a:r>
            <a:r>
              <a:rPr lang="fr-CA" sz="1000" dirty="0"/>
              <a:t> / </a:t>
            </a:r>
            <a:r>
              <a:rPr lang="fr-CA" sz="1000" i="1" dirty="0"/>
              <a:t>Moins de </a:t>
            </a:r>
            <a:r>
              <a:rPr lang="fr-CA" sz="1000" i="1" dirty="0" smtClean="0"/>
              <a:t>7.5 </a:t>
            </a:r>
            <a:r>
              <a:rPr lang="fr-CA" sz="1000" i="1" dirty="0"/>
              <a:t>heures par semaine</a:t>
            </a:r>
          </a:p>
          <a:p>
            <a:pPr marL="685789" lvl="1" indent="-228600">
              <a:lnSpc>
                <a:spcPct val="100000"/>
              </a:lnSpc>
              <a:spcBef>
                <a:spcPts val="0"/>
              </a:spcBef>
              <a:buFont typeface="+mj-lt"/>
              <a:buAutoNum type="alphaLcParenR"/>
            </a:pPr>
            <a:r>
              <a:rPr lang="fr-CA" sz="1000" dirty="0" err="1"/>
              <a:t>Equal</a:t>
            </a:r>
            <a:r>
              <a:rPr lang="fr-CA" sz="1000" dirty="0"/>
              <a:t> 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smtClean="0"/>
              <a:t>Routine </a:t>
            </a:r>
            <a:r>
              <a:rPr lang="fr-CA" sz="1050" dirty="0" err="1"/>
              <a:t>tasks</a:t>
            </a:r>
            <a:r>
              <a:rPr lang="fr-CA" sz="1050" dirty="0"/>
              <a:t> </a:t>
            </a:r>
            <a:r>
              <a:rPr lang="fr-CA" sz="1050" dirty="0" smtClean="0"/>
              <a:t>/ </a:t>
            </a:r>
            <a:r>
              <a:rPr lang="fr-CA" sz="1050" i="1" dirty="0" smtClean="0"/>
              <a:t>Tâches quotidiennes</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smtClean="0"/>
              <a:t>Equal</a:t>
            </a:r>
            <a:r>
              <a:rPr lang="fr-CA" sz="1000" dirty="0" smtClean="0"/>
              <a:t> </a:t>
            </a:r>
            <a:r>
              <a:rPr lang="fr-CA" sz="1000" dirty="0"/>
              <a:t>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semaine</a:t>
            </a:r>
          </a:p>
          <a:p>
            <a:pPr marL="0" indent="0">
              <a:lnSpc>
                <a:spcPct val="100000"/>
              </a:lnSpc>
              <a:spcBef>
                <a:spcPts val="0"/>
              </a:spcBef>
              <a:buNone/>
            </a:pPr>
            <a:r>
              <a:rPr lang="fr-CA" sz="1050" dirty="0" err="1" smtClean="0"/>
              <a:t>Collaborating</a:t>
            </a:r>
            <a:r>
              <a:rPr lang="fr-CA" sz="1050" dirty="0" smtClean="0"/>
              <a:t> / </a:t>
            </a:r>
            <a:r>
              <a:rPr lang="fr-CA" sz="1050" i="1" dirty="0" smtClean="0"/>
              <a:t>Collaborer</a:t>
            </a:r>
          </a:p>
          <a:p>
            <a:pPr marL="685789" lvl="1" indent="-228600">
              <a:lnSpc>
                <a:spcPct val="100000"/>
              </a:lnSpc>
              <a:spcBef>
                <a:spcPts val="0"/>
              </a:spcBef>
              <a:buFont typeface="+mj-lt"/>
              <a:buAutoNum type="alphaLcParenR"/>
            </a:pPr>
            <a:r>
              <a:rPr lang="fr-CA" sz="1000" dirty="0" err="1"/>
              <a:t>Less</a:t>
            </a:r>
            <a:r>
              <a:rPr lang="fr-CA" sz="1000" dirty="0"/>
              <a:t> </a:t>
            </a:r>
            <a:r>
              <a:rPr lang="fr-CA" sz="1000" dirty="0" err="1"/>
              <a:t>than</a:t>
            </a:r>
            <a:r>
              <a:rPr lang="fr-CA" sz="1000" dirty="0"/>
              <a:t> 7.5 </a:t>
            </a:r>
            <a:r>
              <a:rPr lang="fr-CA" sz="1000" dirty="0" err="1"/>
              <a:t>hours</a:t>
            </a:r>
            <a:r>
              <a:rPr lang="fr-CA" sz="1000" dirty="0"/>
              <a:t> per </a:t>
            </a:r>
            <a:r>
              <a:rPr lang="fr-CA" sz="1000" dirty="0" err="1"/>
              <a:t>week</a:t>
            </a:r>
            <a:r>
              <a:rPr lang="fr-CA" sz="1000" dirty="0"/>
              <a:t> / </a:t>
            </a:r>
            <a:r>
              <a:rPr lang="fr-CA" sz="1000" i="1" dirty="0"/>
              <a:t>Moins de 7.5 heures par semaine</a:t>
            </a:r>
          </a:p>
          <a:p>
            <a:pPr marL="685789" lvl="1" indent="-228600">
              <a:lnSpc>
                <a:spcPct val="100000"/>
              </a:lnSpc>
              <a:spcBef>
                <a:spcPts val="0"/>
              </a:spcBef>
              <a:buFont typeface="+mj-lt"/>
              <a:buAutoNum type="alphaLcParenR"/>
            </a:pPr>
            <a:r>
              <a:rPr lang="fr-CA" sz="1000" dirty="0" err="1" smtClean="0"/>
              <a:t>Equal</a:t>
            </a:r>
            <a:r>
              <a:rPr lang="fr-CA" sz="1000" dirty="0" smtClean="0"/>
              <a:t> </a:t>
            </a:r>
            <a:r>
              <a:rPr lang="fr-CA" sz="1000" dirty="0"/>
              <a:t>to 2 </a:t>
            </a:r>
            <a:r>
              <a:rPr lang="fr-CA" sz="1000" dirty="0" err="1"/>
              <a:t>days</a:t>
            </a:r>
            <a:r>
              <a:rPr lang="fr-CA" sz="1000" dirty="0"/>
              <a:t> per </a:t>
            </a:r>
            <a:r>
              <a:rPr lang="fr-CA" sz="1000" dirty="0" err="1"/>
              <a:t>week</a:t>
            </a:r>
            <a:r>
              <a:rPr lang="fr-CA" sz="1000" dirty="0"/>
              <a:t> / </a:t>
            </a:r>
            <a:r>
              <a:rPr lang="fr-CA" sz="1000" i="1" dirty="0"/>
              <a:t>Égal à 2 jours per semaine</a:t>
            </a:r>
          </a:p>
          <a:p>
            <a:pPr marL="685789" lvl="1" indent="-228600">
              <a:lnSpc>
                <a:spcPct val="100000"/>
              </a:lnSpc>
              <a:spcBef>
                <a:spcPts val="0"/>
              </a:spcBef>
              <a:buFont typeface="+mj-lt"/>
              <a:buAutoNum type="alphaLcParenR"/>
            </a:pPr>
            <a:r>
              <a:rPr lang="fr-CA" sz="1000" dirty="0" err="1"/>
              <a:t>Equal</a:t>
            </a:r>
            <a:r>
              <a:rPr lang="fr-CA" sz="1000" dirty="0"/>
              <a:t> to 3 </a:t>
            </a:r>
            <a:r>
              <a:rPr lang="fr-CA" sz="1000" dirty="0" err="1"/>
              <a:t>days</a:t>
            </a:r>
            <a:r>
              <a:rPr lang="fr-CA" sz="1000" dirty="0"/>
              <a:t> per </a:t>
            </a:r>
            <a:r>
              <a:rPr lang="fr-CA" sz="1000" dirty="0" err="1"/>
              <a:t>week</a:t>
            </a:r>
            <a:r>
              <a:rPr lang="fr-CA" sz="1000" dirty="0"/>
              <a:t> / </a:t>
            </a:r>
            <a:r>
              <a:rPr lang="fr-CA" sz="1000" i="1" dirty="0"/>
              <a:t>Égal à 3 jours per semaine</a:t>
            </a:r>
          </a:p>
          <a:p>
            <a:pPr marL="685789" lvl="1" indent="-228600">
              <a:lnSpc>
                <a:spcPct val="100000"/>
              </a:lnSpc>
              <a:spcBef>
                <a:spcPts val="0"/>
              </a:spcBef>
              <a:buFont typeface="+mj-lt"/>
              <a:buAutoNum type="alphaLcParenR"/>
            </a:pPr>
            <a:r>
              <a:rPr lang="fr-CA" sz="1000" dirty="0" err="1"/>
              <a:t>Equal</a:t>
            </a:r>
            <a:r>
              <a:rPr lang="fr-CA" sz="1000" dirty="0"/>
              <a:t> to 4 </a:t>
            </a:r>
            <a:r>
              <a:rPr lang="fr-CA" sz="1000" dirty="0" err="1"/>
              <a:t>days</a:t>
            </a:r>
            <a:r>
              <a:rPr lang="fr-CA" sz="1000" dirty="0"/>
              <a:t> per </a:t>
            </a:r>
            <a:r>
              <a:rPr lang="fr-CA" sz="1000" dirty="0" err="1"/>
              <a:t>week</a:t>
            </a:r>
            <a:r>
              <a:rPr lang="fr-CA" sz="1000" dirty="0"/>
              <a:t> / </a:t>
            </a:r>
            <a:r>
              <a:rPr lang="fr-CA" sz="1000" i="1" dirty="0"/>
              <a:t>Égal à 4 jours per semaine</a:t>
            </a:r>
          </a:p>
          <a:p>
            <a:pPr marL="685789" lvl="1" indent="-228600">
              <a:lnSpc>
                <a:spcPct val="100000"/>
              </a:lnSpc>
              <a:spcBef>
                <a:spcPts val="0"/>
              </a:spcBef>
              <a:buFont typeface="+mj-lt"/>
              <a:buAutoNum type="alphaLcParenR"/>
            </a:pPr>
            <a:r>
              <a:rPr lang="fr-CA" sz="1000" dirty="0" err="1"/>
              <a:t>Equal</a:t>
            </a:r>
            <a:r>
              <a:rPr lang="fr-CA" sz="1000" dirty="0"/>
              <a:t> to 5 </a:t>
            </a:r>
            <a:r>
              <a:rPr lang="fr-CA" sz="1000" dirty="0" err="1"/>
              <a:t>days</a:t>
            </a:r>
            <a:r>
              <a:rPr lang="fr-CA" sz="1000" dirty="0"/>
              <a:t> per </a:t>
            </a:r>
            <a:r>
              <a:rPr lang="fr-CA" sz="1000" dirty="0" err="1"/>
              <a:t>week</a:t>
            </a:r>
            <a:r>
              <a:rPr lang="fr-CA" sz="1000" dirty="0"/>
              <a:t> / </a:t>
            </a:r>
            <a:r>
              <a:rPr lang="fr-CA" sz="1000" i="1" dirty="0"/>
              <a:t>Égal à 5 jours per </a:t>
            </a:r>
            <a:r>
              <a:rPr lang="fr-CA" sz="1000" i="1" dirty="0" smtClean="0"/>
              <a:t>semaine</a:t>
            </a:r>
            <a:endParaRPr lang="fr-CA" sz="1000" i="1" dirty="0"/>
          </a:p>
        </p:txBody>
      </p:sp>
    </p:spTree>
    <p:extLst>
      <p:ext uri="{BB962C8B-B14F-4D97-AF65-F5344CB8AC3E}">
        <p14:creationId xmlns:p14="http://schemas.microsoft.com/office/powerpoint/2010/main" val="407787250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6590725" y="2508200"/>
            <a:ext cx="5964228" cy="3206426"/>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i="1" dirty="0" smtClean="0"/>
              <a:t> </a:t>
            </a:r>
            <a:endParaRPr lang="fr-FR" sz="1050" b="1" i="1" dirty="0"/>
          </a:p>
        </p:txBody>
      </p:sp>
      <p:sp>
        <p:nvSpPr>
          <p:cNvPr id="9" name="Text Placeholder 3"/>
          <p:cNvSpPr txBox="1">
            <a:spLocks/>
          </p:cNvSpPr>
          <p:nvPr/>
        </p:nvSpPr>
        <p:spPr>
          <a:xfrm>
            <a:off x="508761" y="1407686"/>
            <a:ext cx="11006345" cy="896361"/>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b="1" dirty="0"/>
              <a:t>Q5 </a:t>
            </a:r>
            <a:r>
              <a:rPr lang="fr-FR" sz="1050" b="1" dirty="0" err="1"/>
              <a:t>When</a:t>
            </a:r>
            <a:r>
              <a:rPr lang="fr-FR" sz="1050" b="1" dirty="0"/>
              <a:t> </a:t>
            </a:r>
            <a:r>
              <a:rPr lang="fr-FR" sz="1050" b="1" dirty="0" err="1"/>
              <a:t>concentrating</a:t>
            </a:r>
            <a:r>
              <a:rPr lang="fr-FR" sz="1050" b="1" dirty="0"/>
              <a:t> on </a:t>
            </a:r>
            <a:r>
              <a:rPr lang="fr-FR" sz="1050" b="1" dirty="0" err="1"/>
              <a:t>individual</a:t>
            </a:r>
            <a:r>
              <a:rPr lang="fr-FR" sz="1050" b="1" dirty="0"/>
              <a:t> </a:t>
            </a:r>
            <a:r>
              <a:rPr lang="fr-FR" sz="1050" b="1" dirty="0" err="1"/>
              <a:t>work</a:t>
            </a:r>
            <a:r>
              <a:rPr lang="fr-FR" sz="1050" b="1" dirty="0"/>
              <a:t>, </a:t>
            </a:r>
            <a:r>
              <a:rPr lang="fr-FR" sz="1050" b="1" dirty="0" err="1"/>
              <a:t>what</a:t>
            </a:r>
            <a:r>
              <a:rPr lang="fr-FR" sz="1050" b="1" dirty="0"/>
              <a:t> </a:t>
            </a:r>
            <a:r>
              <a:rPr lang="fr-FR" sz="1050" b="1" dirty="0" err="1"/>
              <a:t>characteristics</a:t>
            </a:r>
            <a:r>
              <a:rPr lang="fr-FR" sz="1050" b="1" dirty="0"/>
              <a:t> are important to </a:t>
            </a:r>
            <a:r>
              <a:rPr lang="fr-FR" sz="1050" b="1" dirty="0" err="1"/>
              <a:t>your</a:t>
            </a:r>
            <a:r>
              <a:rPr lang="fr-FR" sz="1050" b="1" dirty="0"/>
              <a:t> </a:t>
            </a:r>
            <a:r>
              <a:rPr lang="fr-FR" sz="1050" b="1" dirty="0" err="1"/>
              <a:t>productivity</a:t>
            </a:r>
            <a:r>
              <a:rPr lang="fr-FR" sz="1050" b="1" dirty="0"/>
              <a:t>? </a:t>
            </a:r>
          </a:p>
          <a:p>
            <a:pPr marL="0" indent="0">
              <a:lnSpc>
                <a:spcPct val="100000"/>
              </a:lnSpc>
              <a:spcBef>
                <a:spcPts val="0"/>
              </a:spcBef>
              <a:buNone/>
            </a:pPr>
            <a:r>
              <a:rPr lang="fr-FR" sz="1050" b="1" i="1" dirty="0"/>
              <a:t>Quelles sont les caractéristiques nécessaires pour rendre votre milieu de travail productif en termes de tâches individuelles?</a:t>
            </a:r>
          </a:p>
          <a:p>
            <a:pPr marL="0" indent="0">
              <a:lnSpc>
                <a:spcPct val="100000"/>
              </a:lnSpc>
              <a:spcBef>
                <a:spcPts val="0"/>
              </a:spcBef>
              <a:buNone/>
            </a:pPr>
            <a:r>
              <a:rPr lang="fr-CA" sz="1050" b="1" i="1" dirty="0" smtClean="0"/>
              <a:t> </a:t>
            </a:r>
            <a:endParaRPr lang="fr-CA" sz="1050" i="1" dirty="0"/>
          </a:p>
        </p:txBody>
      </p:sp>
      <p:sp>
        <p:nvSpPr>
          <p:cNvPr id="10" name="Text Placeholder 3"/>
          <p:cNvSpPr txBox="1">
            <a:spLocks/>
          </p:cNvSpPr>
          <p:nvPr/>
        </p:nvSpPr>
        <p:spPr>
          <a:xfrm>
            <a:off x="508761" y="1900981"/>
            <a:ext cx="4584916" cy="2689058"/>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dirty="0"/>
              <a:t>A quiet </a:t>
            </a:r>
            <a:r>
              <a:rPr lang="fr-FR" sz="1050" dirty="0" err="1"/>
              <a:t>work</a:t>
            </a:r>
            <a:r>
              <a:rPr lang="fr-FR" sz="1050" dirty="0"/>
              <a:t> setting / </a:t>
            </a:r>
            <a:r>
              <a:rPr lang="fr-FR" sz="1050" i="1" dirty="0"/>
              <a:t>Un environnement de travail calme</a:t>
            </a:r>
          </a:p>
          <a:p>
            <a:pPr marL="685789" lvl="1" indent="-228600">
              <a:lnSpc>
                <a:spcPct val="100000"/>
              </a:lnSpc>
              <a:spcBef>
                <a:spcPts val="0"/>
              </a:spcBef>
              <a:buFont typeface="+mj-lt"/>
              <a:buAutoNum type="alphaLcParenR"/>
            </a:pPr>
            <a:r>
              <a:rPr lang="fr-CA" sz="1000" dirty="0" err="1"/>
              <a:t>Extremely</a:t>
            </a:r>
            <a:r>
              <a:rPr lang="fr-CA" sz="1000" dirty="0"/>
              <a:t> important / </a:t>
            </a:r>
            <a:r>
              <a:rPr lang="fr-CA" sz="1000" i="1" dirty="0"/>
              <a:t>Extrêmement important</a:t>
            </a:r>
          </a:p>
          <a:p>
            <a:pPr marL="685789" lvl="1" indent="-228600">
              <a:lnSpc>
                <a:spcPct val="100000"/>
              </a:lnSpc>
              <a:spcBef>
                <a:spcPts val="0"/>
              </a:spcBef>
              <a:buFont typeface="+mj-lt"/>
              <a:buAutoNum type="alphaLcParenR"/>
            </a:pPr>
            <a:r>
              <a:rPr lang="fr-CA" sz="1000" dirty="0" err="1"/>
              <a:t>Very</a:t>
            </a:r>
            <a:r>
              <a:rPr lang="fr-CA" sz="1000" dirty="0"/>
              <a:t> important / </a:t>
            </a:r>
            <a:r>
              <a:rPr lang="fr-CA" sz="1000" i="1" dirty="0"/>
              <a:t>Très important</a:t>
            </a:r>
          </a:p>
          <a:p>
            <a:pPr marL="685789" lvl="1" indent="-228600">
              <a:lnSpc>
                <a:spcPct val="100000"/>
              </a:lnSpc>
              <a:spcBef>
                <a:spcPts val="0"/>
              </a:spcBef>
              <a:buFont typeface="+mj-lt"/>
              <a:buAutoNum type="alphaLcParenR"/>
            </a:pPr>
            <a:r>
              <a:rPr lang="fr-CA" sz="1000" dirty="0" err="1"/>
              <a:t>Moderately</a:t>
            </a:r>
            <a:r>
              <a:rPr lang="fr-CA" sz="1000" dirty="0"/>
              <a:t> important / </a:t>
            </a:r>
            <a:r>
              <a:rPr lang="fr-CA" sz="1000" i="1" dirty="0"/>
              <a:t>Moyennement important</a:t>
            </a:r>
          </a:p>
          <a:p>
            <a:pPr marL="685789" lvl="1" indent="-228600">
              <a:lnSpc>
                <a:spcPct val="100000"/>
              </a:lnSpc>
              <a:spcBef>
                <a:spcPts val="0"/>
              </a:spcBef>
              <a:buFont typeface="+mj-lt"/>
              <a:buAutoNum type="alphaLcParenR"/>
            </a:pPr>
            <a:r>
              <a:rPr lang="fr-CA" sz="1000" dirty="0" err="1"/>
              <a:t>Slightly</a:t>
            </a:r>
            <a:r>
              <a:rPr lang="fr-CA" sz="1000" dirty="0"/>
              <a:t> important / </a:t>
            </a:r>
            <a:r>
              <a:rPr lang="fr-CA" sz="1000" i="1" dirty="0"/>
              <a:t>Peu important</a:t>
            </a:r>
          </a:p>
          <a:p>
            <a:pPr marL="685789" lvl="1" indent="-228600">
              <a:lnSpc>
                <a:spcPct val="100000"/>
              </a:lnSpc>
              <a:spcBef>
                <a:spcPts val="0"/>
              </a:spcBef>
              <a:buFont typeface="+mj-lt"/>
              <a:buAutoNum type="alphaLcParenR"/>
            </a:pPr>
            <a:r>
              <a:rPr lang="fr-CA" sz="1000" dirty="0"/>
              <a:t>Not at all important / </a:t>
            </a:r>
            <a:r>
              <a:rPr lang="en-CA" sz="1000" i="1" dirty="0"/>
              <a:t>Pas important</a:t>
            </a:r>
            <a:endParaRPr lang="fr-FR" sz="1050" i="1" dirty="0"/>
          </a:p>
          <a:p>
            <a:pPr marL="0" indent="0">
              <a:lnSpc>
                <a:spcPct val="100000"/>
              </a:lnSpc>
              <a:spcBef>
                <a:spcPts val="0"/>
              </a:spcBef>
              <a:buNone/>
            </a:pPr>
            <a:r>
              <a:rPr lang="fr-FR" sz="1050" dirty="0"/>
              <a:t>A </a:t>
            </a:r>
            <a:r>
              <a:rPr lang="fr-FR" sz="1050" dirty="0" err="1"/>
              <a:t>work</a:t>
            </a:r>
            <a:r>
              <a:rPr lang="fr-FR" sz="1050" dirty="0"/>
              <a:t> setting free of </a:t>
            </a:r>
            <a:r>
              <a:rPr lang="fr-FR" sz="1050" dirty="0" err="1"/>
              <a:t>visual</a:t>
            </a:r>
            <a:r>
              <a:rPr lang="fr-FR" sz="1050" dirty="0"/>
              <a:t> distractions / </a:t>
            </a:r>
            <a:r>
              <a:rPr lang="fr-FR" sz="1050" i="1" dirty="0"/>
              <a:t>Un environnement de travail sans distractions visuelles</a:t>
            </a:r>
          </a:p>
          <a:p>
            <a:pPr marL="685789" lvl="1" indent="-228600">
              <a:lnSpc>
                <a:spcPct val="100000"/>
              </a:lnSpc>
              <a:spcBef>
                <a:spcPts val="0"/>
              </a:spcBef>
              <a:buFont typeface="+mj-lt"/>
              <a:buAutoNum type="alphaLcParenR"/>
            </a:pPr>
            <a:r>
              <a:rPr lang="fr-CA" sz="1000" dirty="0" err="1"/>
              <a:t>Extremely</a:t>
            </a:r>
            <a:r>
              <a:rPr lang="fr-CA" sz="1000" dirty="0"/>
              <a:t> important / </a:t>
            </a:r>
            <a:r>
              <a:rPr lang="fr-CA" sz="1000" i="1" dirty="0"/>
              <a:t>Extrêmement important</a:t>
            </a:r>
          </a:p>
          <a:p>
            <a:pPr marL="685789" lvl="1" indent="-228600">
              <a:lnSpc>
                <a:spcPct val="100000"/>
              </a:lnSpc>
              <a:spcBef>
                <a:spcPts val="0"/>
              </a:spcBef>
              <a:buFont typeface="+mj-lt"/>
              <a:buAutoNum type="alphaLcParenR"/>
            </a:pPr>
            <a:r>
              <a:rPr lang="fr-CA" sz="1000" dirty="0" err="1"/>
              <a:t>Very</a:t>
            </a:r>
            <a:r>
              <a:rPr lang="fr-CA" sz="1000" dirty="0"/>
              <a:t> important / </a:t>
            </a:r>
            <a:r>
              <a:rPr lang="fr-CA" sz="1000" i="1" dirty="0"/>
              <a:t>Très important</a:t>
            </a:r>
          </a:p>
          <a:p>
            <a:pPr marL="685789" lvl="1" indent="-228600">
              <a:lnSpc>
                <a:spcPct val="100000"/>
              </a:lnSpc>
              <a:spcBef>
                <a:spcPts val="0"/>
              </a:spcBef>
              <a:buFont typeface="+mj-lt"/>
              <a:buAutoNum type="alphaLcParenR"/>
            </a:pPr>
            <a:r>
              <a:rPr lang="fr-CA" sz="1000" dirty="0" err="1"/>
              <a:t>Moderately</a:t>
            </a:r>
            <a:r>
              <a:rPr lang="fr-CA" sz="1000" dirty="0"/>
              <a:t> important / </a:t>
            </a:r>
            <a:r>
              <a:rPr lang="fr-CA" sz="1000" i="1" dirty="0"/>
              <a:t>Moyennement important</a:t>
            </a:r>
          </a:p>
          <a:p>
            <a:pPr marL="685789" lvl="1" indent="-228600">
              <a:lnSpc>
                <a:spcPct val="100000"/>
              </a:lnSpc>
              <a:spcBef>
                <a:spcPts val="0"/>
              </a:spcBef>
              <a:buFont typeface="+mj-lt"/>
              <a:buAutoNum type="alphaLcParenR"/>
            </a:pPr>
            <a:r>
              <a:rPr lang="fr-CA" sz="1000" dirty="0" err="1"/>
              <a:t>Slightly</a:t>
            </a:r>
            <a:r>
              <a:rPr lang="fr-CA" sz="1000" dirty="0"/>
              <a:t> important / </a:t>
            </a:r>
            <a:r>
              <a:rPr lang="fr-CA" sz="1000" i="1" dirty="0"/>
              <a:t>Peu important</a:t>
            </a:r>
          </a:p>
          <a:p>
            <a:pPr marL="685789" lvl="1" indent="-228600">
              <a:lnSpc>
                <a:spcPct val="100000"/>
              </a:lnSpc>
              <a:spcBef>
                <a:spcPts val="0"/>
              </a:spcBef>
              <a:buFont typeface="+mj-lt"/>
              <a:buAutoNum type="alphaLcParenR"/>
            </a:pPr>
            <a:r>
              <a:rPr lang="fr-CA" sz="1000" dirty="0"/>
              <a:t>Not at all important / </a:t>
            </a:r>
            <a:r>
              <a:rPr lang="en-CA" sz="1000" i="1" dirty="0"/>
              <a:t>Pas important</a:t>
            </a:r>
            <a:endParaRPr lang="fr-FR" sz="1050" i="1" dirty="0"/>
          </a:p>
          <a:p>
            <a:pPr marL="0" indent="0">
              <a:lnSpc>
                <a:spcPct val="100000"/>
              </a:lnSpc>
              <a:spcBef>
                <a:spcPts val="0"/>
              </a:spcBef>
              <a:buNone/>
            </a:pPr>
            <a:r>
              <a:rPr lang="fr-FR" sz="1050" dirty="0" err="1"/>
              <a:t>Privacy</a:t>
            </a:r>
            <a:r>
              <a:rPr lang="fr-FR" sz="1050" dirty="0"/>
              <a:t> to </a:t>
            </a:r>
            <a:r>
              <a:rPr lang="fr-FR" sz="1050" dirty="0" err="1"/>
              <a:t>work</a:t>
            </a:r>
            <a:r>
              <a:rPr lang="fr-FR" sz="1050" dirty="0"/>
              <a:t> </a:t>
            </a:r>
            <a:r>
              <a:rPr lang="fr-FR" sz="1050" dirty="0" err="1"/>
              <a:t>with</a:t>
            </a:r>
            <a:r>
              <a:rPr lang="fr-FR" sz="1050" dirty="0"/>
              <a:t> </a:t>
            </a:r>
            <a:r>
              <a:rPr lang="fr-FR" sz="1050" dirty="0" err="1"/>
              <a:t>material</a:t>
            </a:r>
            <a:r>
              <a:rPr lang="fr-FR" sz="1050" dirty="0"/>
              <a:t> </a:t>
            </a:r>
            <a:r>
              <a:rPr lang="fr-FR" sz="1050" dirty="0" err="1"/>
              <a:t>that</a:t>
            </a:r>
            <a:r>
              <a:rPr lang="fr-FR" sz="1050" dirty="0"/>
              <a:t> </a:t>
            </a:r>
            <a:r>
              <a:rPr lang="fr-FR" sz="1050" dirty="0" err="1"/>
              <a:t>is</a:t>
            </a:r>
            <a:r>
              <a:rPr lang="fr-FR" sz="1050" dirty="0"/>
              <a:t> </a:t>
            </a:r>
            <a:r>
              <a:rPr lang="fr-FR" sz="1050" dirty="0" err="1"/>
              <a:t>considered</a:t>
            </a:r>
            <a:r>
              <a:rPr lang="fr-FR" sz="1050" dirty="0"/>
              <a:t> </a:t>
            </a:r>
            <a:r>
              <a:rPr lang="fr-FR" sz="1050" dirty="0" err="1"/>
              <a:t>confidential</a:t>
            </a:r>
            <a:r>
              <a:rPr lang="fr-FR" sz="1050" dirty="0"/>
              <a:t> by </a:t>
            </a:r>
            <a:r>
              <a:rPr lang="fr-FR" sz="1050" dirty="0" err="1"/>
              <a:t>policy</a:t>
            </a:r>
            <a:r>
              <a:rPr lang="fr-FR" sz="1050" dirty="0"/>
              <a:t> or </a:t>
            </a:r>
            <a:r>
              <a:rPr lang="fr-FR" sz="1050" dirty="0" err="1"/>
              <a:t>law</a:t>
            </a:r>
            <a:r>
              <a:rPr lang="fr-FR" sz="1050" dirty="0"/>
              <a:t> / </a:t>
            </a:r>
            <a:r>
              <a:rPr lang="fr-FR" sz="1050" i="1" dirty="0"/>
              <a:t>Confidentialité pour travailler avec du matériel considéré comme confidentiel par la politique ou la loi</a:t>
            </a:r>
          </a:p>
          <a:p>
            <a:pPr marL="685789" lvl="1" indent="-228600">
              <a:lnSpc>
                <a:spcPct val="100000"/>
              </a:lnSpc>
              <a:spcBef>
                <a:spcPts val="0"/>
              </a:spcBef>
              <a:buFont typeface="+mj-lt"/>
              <a:buAutoNum type="alphaLcParenR"/>
            </a:pPr>
            <a:r>
              <a:rPr lang="fr-CA" sz="1000" dirty="0" err="1"/>
              <a:t>Extremely</a:t>
            </a:r>
            <a:r>
              <a:rPr lang="fr-CA" sz="1000" dirty="0"/>
              <a:t> important / </a:t>
            </a:r>
            <a:r>
              <a:rPr lang="fr-CA" sz="1000" i="1" dirty="0"/>
              <a:t>Extrêmement important</a:t>
            </a:r>
          </a:p>
          <a:p>
            <a:pPr marL="685789" lvl="1" indent="-228600">
              <a:lnSpc>
                <a:spcPct val="100000"/>
              </a:lnSpc>
              <a:spcBef>
                <a:spcPts val="0"/>
              </a:spcBef>
              <a:buFont typeface="+mj-lt"/>
              <a:buAutoNum type="alphaLcParenR"/>
            </a:pPr>
            <a:r>
              <a:rPr lang="fr-CA" sz="1000" dirty="0" err="1"/>
              <a:t>Very</a:t>
            </a:r>
            <a:r>
              <a:rPr lang="fr-CA" sz="1000" dirty="0"/>
              <a:t> important / </a:t>
            </a:r>
            <a:r>
              <a:rPr lang="fr-CA" sz="1000" i="1" dirty="0"/>
              <a:t>Très important</a:t>
            </a:r>
          </a:p>
          <a:p>
            <a:pPr marL="685789" lvl="1" indent="-228600">
              <a:lnSpc>
                <a:spcPct val="100000"/>
              </a:lnSpc>
              <a:spcBef>
                <a:spcPts val="0"/>
              </a:spcBef>
              <a:buFont typeface="+mj-lt"/>
              <a:buAutoNum type="alphaLcParenR"/>
            </a:pPr>
            <a:r>
              <a:rPr lang="fr-CA" sz="1000" dirty="0" err="1"/>
              <a:t>Moderately</a:t>
            </a:r>
            <a:r>
              <a:rPr lang="fr-CA" sz="1000" dirty="0"/>
              <a:t> important / </a:t>
            </a:r>
            <a:r>
              <a:rPr lang="fr-CA" sz="1000" i="1" dirty="0"/>
              <a:t>Moyennement important</a:t>
            </a:r>
          </a:p>
          <a:p>
            <a:pPr marL="685789" lvl="1" indent="-228600">
              <a:lnSpc>
                <a:spcPct val="100000"/>
              </a:lnSpc>
              <a:spcBef>
                <a:spcPts val="0"/>
              </a:spcBef>
              <a:buFont typeface="+mj-lt"/>
              <a:buAutoNum type="alphaLcParenR"/>
            </a:pPr>
            <a:r>
              <a:rPr lang="fr-CA" sz="1000" dirty="0" err="1"/>
              <a:t>Slightly</a:t>
            </a:r>
            <a:r>
              <a:rPr lang="fr-CA" sz="1000" dirty="0"/>
              <a:t> important / </a:t>
            </a:r>
            <a:r>
              <a:rPr lang="fr-CA" sz="1000" i="1" dirty="0"/>
              <a:t>Peu important</a:t>
            </a:r>
          </a:p>
          <a:p>
            <a:pPr marL="685789" lvl="1" indent="-228600">
              <a:lnSpc>
                <a:spcPct val="100000"/>
              </a:lnSpc>
              <a:spcBef>
                <a:spcPts val="0"/>
              </a:spcBef>
              <a:buFont typeface="+mj-lt"/>
              <a:buAutoNum type="alphaLcParenR"/>
            </a:pPr>
            <a:r>
              <a:rPr lang="fr-CA" sz="1000" dirty="0"/>
              <a:t>Not at all important / </a:t>
            </a:r>
            <a:r>
              <a:rPr lang="en-CA" sz="1000" i="1" dirty="0"/>
              <a:t>Pas important</a:t>
            </a:r>
            <a:endParaRPr lang="fr-FR" sz="1050" i="1" dirty="0"/>
          </a:p>
          <a:p>
            <a:pPr marL="0" indent="0">
              <a:lnSpc>
                <a:spcPct val="100000"/>
              </a:lnSpc>
              <a:spcBef>
                <a:spcPts val="0"/>
              </a:spcBef>
              <a:buNone/>
            </a:pPr>
            <a:r>
              <a:rPr lang="fr-FR" sz="1050" dirty="0" err="1"/>
              <a:t>Privacy</a:t>
            </a:r>
            <a:r>
              <a:rPr lang="fr-FR" sz="1050" dirty="0"/>
              <a:t> to </a:t>
            </a:r>
            <a:r>
              <a:rPr lang="fr-FR" sz="1050" dirty="0" err="1"/>
              <a:t>work</a:t>
            </a:r>
            <a:r>
              <a:rPr lang="fr-FR" sz="1050" dirty="0"/>
              <a:t> </a:t>
            </a:r>
            <a:r>
              <a:rPr lang="fr-FR" sz="1050" dirty="0" err="1"/>
              <a:t>with</a:t>
            </a:r>
            <a:r>
              <a:rPr lang="fr-FR" sz="1050" dirty="0"/>
              <a:t> information </a:t>
            </a:r>
            <a:r>
              <a:rPr lang="fr-FR" sz="1050" dirty="0" err="1"/>
              <a:t>that</a:t>
            </a:r>
            <a:r>
              <a:rPr lang="fr-FR" sz="1050" dirty="0"/>
              <a:t> </a:t>
            </a:r>
            <a:r>
              <a:rPr lang="fr-FR" sz="1050" dirty="0" err="1"/>
              <a:t>requires</a:t>
            </a:r>
            <a:r>
              <a:rPr lang="fr-FR" sz="1050" dirty="0"/>
              <a:t> </a:t>
            </a:r>
            <a:r>
              <a:rPr lang="fr-FR" sz="1050" dirty="0" err="1"/>
              <a:t>discretion</a:t>
            </a:r>
            <a:r>
              <a:rPr lang="fr-FR" sz="1050" dirty="0"/>
              <a:t> / </a:t>
            </a:r>
            <a:r>
              <a:rPr lang="fr-FR" sz="1050" i="1" dirty="0"/>
              <a:t>Confidentialité pour travailler avec des informations qui nécessitent de la discrétion</a:t>
            </a:r>
          </a:p>
          <a:p>
            <a:pPr marL="685789" lvl="1" indent="-228600">
              <a:lnSpc>
                <a:spcPct val="100000"/>
              </a:lnSpc>
              <a:spcBef>
                <a:spcPts val="0"/>
              </a:spcBef>
              <a:buFont typeface="+mj-lt"/>
              <a:buAutoNum type="alphaLcParenR"/>
            </a:pPr>
            <a:r>
              <a:rPr lang="fr-CA" sz="1000" dirty="0" err="1"/>
              <a:t>Extremely</a:t>
            </a:r>
            <a:r>
              <a:rPr lang="fr-CA" sz="1000" dirty="0"/>
              <a:t> important / </a:t>
            </a:r>
            <a:r>
              <a:rPr lang="fr-CA" sz="1000" i="1" dirty="0"/>
              <a:t>Extrêmement important</a:t>
            </a:r>
          </a:p>
          <a:p>
            <a:pPr marL="685789" lvl="1" indent="-228600">
              <a:lnSpc>
                <a:spcPct val="100000"/>
              </a:lnSpc>
              <a:spcBef>
                <a:spcPts val="0"/>
              </a:spcBef>
              <a:buFont typeface="+mj-lt"/>
              <a:buAutoNum type="alphaLcParenR"/>
            </a:pPr>
            <a:r>
              <a:rPr lang="fr-CA" sz="1000" dirty="0" err="1"/>
              <a:t>Very</a:t>
            </a:r>
            <a:r>
              <a:rPr lang="fr-CA" sz="1000" dirty="0"/>
              <a:t> important / </a:t>
            </a:r>
            <a:r>
              <a:rPr lang="fr-CA" sz="1000" i="1" dirty="0"/>
              <a:t>Très important</a:t>
            </a:r>
          </a:p>
          <a:p>
            <a:pPr marL="685789" lvl="1" indent="-228600">
              <a:lnSpc>
                <a:spcPct val="100000"/>
              </a:lnSpc>
              <a:spcBef>
                <a:spcPts val="0"/>
              </a:spcBef>
              <a:buFont typeface="+mj-lt"/>
              <a:buAutoNum type="alphaLcParenR"/>
            </a:pPr>
            <a:r>
              <a:rPr lang="fr-CA" sz="1000" dirty="0" err="1"/>
              <a:t>Moderately</a:t>
            </a:r>
            <a:r>
              <a:rPr lang="fr-CA" sz="1000" dirty="0"/>
              <a:t> important / </a:t>
            </a:r>
            <a:r>
              <a:rPr lang="fr-CA" sz="1000" i="1" dirty="0"/>
              <a:t>Moyennement important</a:t>
            </a:r>
          </a:p>
          <a:p>
            <a:pPr marL="685789" lvl="1" indent="-228600">
              <a:lnSpc>
                <a:spcPct val="100000"/>
              </a:lnSpc>
              <a:spcBef>
                <a:spcPts val="0"/>
              </a:spcBef>
              <a:buFont typeface="+mj-lt"/>
              <a:buAutoNum type="alphaLcParenR"/>
            </a:pPr>
            <a:r>
              <a:rPr lang="fr-CA" sz="1000" dirty="0" err="1"/>
              <a:t>Slightly</a:t>
            </a:r>
            <a:r>
              <a:rPr lang="fr-CA" sz="1000" dirty="0"/>
              <a:t> important / </a:t>
            </a:r>
            <a:r>
              <a:rPr lang="fr-CA" sz="1000" i="1" dirty="0"/>
              <a:t>Peu important</a:t>
            </a:r>
          </a:p>
          <a:p>
            <a:pPr marL="685789" lvl="1" indent="-228600">
              <a:lnSpc>
                <a:spcPct val="100000"/>
              </a:lnSpc>
              <a:spcBef>
                <a:spcPts val="0"/>
              </a:spcBef>
              <a:buFont typeface="+mj-lt"/>
              <a:buAutoNum type="alphaLcParenR"/>
            </a:pPr>
            <a:r>
              <a:rPr lang="fr-CA" sz="1000" dirty="0"/>
              <a:t>Not at all important / </a:t>
            </a:r>
            <a:r>
              <a:rPr lang="en-CA" sz="1000" i="1" dirty="0"/>
              <a:t>Pas important</a:t>
            </a:r>
            <a:endParaRPr lang="fr-FR" sz="1050" i="1" dirty="0"/>
          </a:p>
          <a:p>
            <a:pPr marL="0" indent="0">
              <a:lnSpc>
                <a:spcPct val="100000"/>
              </a:lnSpc>
              <a:spcBef>
                <a:spcPts val="0"/>
              </a:spcBef>
              <a:buNone/>
            </a:pPr>
            <a:endParaRPr lang="fr-FR" sz="1050" i="1" dirty="0"/>
          </a:p>
        </p:txBody>
      </p:sp>
    </p:spTree>
    <p:extLst>
      <p:ext uri="{BB962C8B-B14F-4D97-AF65-F5344CB8AC3E}">
        <p14:creationId xmlns:p14="http://schemas.microsoft.com/office/powerpoint/2010/main" val="38301303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508761" y="1900981"/>
            <a:ext cx="4584916" cy="2689058"/>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50" dirty="0" smtClean="0"/>
              <a:t>Acoustic </a:t>
            </a:r>
            <a:r>
              <a:rPr lang="en-US" sz="1050" dirty="0"/>
              <a:t>privacy for phone calls or teleconferences </a:t>
            </a:r>
            <a:r>
              <a:rPr lang="en-CA" sz="1050" dirty="0" smtClean="0"/>
              <a:t>/ </a:t>
            </a:r>
            <a:r>
              <a:rPr lang="fr-CA" sz="1050" i="1" dirty="0" smtClean="0"/>
              <a:t>Confidentialité </a:t>
            </a:r>
            <a:r>
              <a:rPr lang="fr-CA" sz="1050" i="1" dirty="0"/>
              <a:t>acoustique pour appels ou conférences </a:t>
            </a:r>
            <a:r>
              <a:rPr lang="fr-CA" sz="1050" i="1" dirty="0" smtClean="0"/>
              <a:t>téléphoniques</a:t>
            </a:r>
          </a:p>
          <a:p>
            <a:pPr marL="685789" lvl="1" indent="-228600">
              <a:lnSpc>
                <a:spcPct val="100000"/>
              </a:lnSpc>
              <a:spcBef>
                <a:spcPts val="0"/>
              </a:spcBef>
              <a:buFont typeface="+mj-lt"/>
              <a:buAutoNum type="alphaLcParenR"/>
            </a:pPr>
            <a:r>
              <a:rPr lang="fr-CA" sz="1000" dirty="0" err="1"/>
              <a:t>Extremely</a:t>
            </a:r>
            <a:r>
              <a:rPr lang="fr-CA" sz="1000" dirty="0"/>
              <a:t> important / </a:t>
            </a:r>
            <a:r>
              <a:rPr lang="fr-CA" sz="1000" i="1" dirty="0"/>
              <a:t>Extrêmement important</a:t>
            </a:r>
          </a:p>
          <a:p>
            <a:pPr marL="685789" lvl="1" indent="-228600">
              <a:lnSpc>
                <a:spcPct val="100000"/>
              </a:lnSpc>
              <a:spcBef>
                <a:spcPts val="0"/>
              </a:spcBef>
              <a:buFont typeface="+mj-lt"/>
              <a:buAutoNum type="alphaLcParenR"/>
            </a:pPr>
            <a:r>
              <a:rPr lang="fr-CA" sz="1000" dirty="0" err="1"/>
              <a:t>Very</a:t>
            </a:r>
            <a:r>
              <a:rPr lang="fr-CA" sz="1000" dirty="0"/>
              <a:t> important / </a:t>
            </a:r>
            <a:r>
              <a:rPr lang="fr-CA" sz="1000" i="1" dirty="0"/>
              <a:t>Très important</a:t>
            </a:r>
          </a:p>
          <a:p>
            <a:pPr marL="685789" lvl="1" indent="-228600">
              <a:lnSpc>
                <a:spcPct val="100000"/>
              </a:lnSpc>
              <a:spcBef>
                <a:spcPts val="0"/>
              </a:spcBef>
              <a:buFont typeface="+mj-lt"/>
              <a:buAutoNum type="alphaLcParenR"/>
            </a:pPr>
            <a:r>
              <a:rPr lang="fr-CA" sz="1000" dirty="0" err="1"/>
              <a:t>Moderately</a:t>
            </a:r>
            <a:r>
              <a:rPr lang="fr-CA" sz="1000" dirty="0"/>
              <a:t> important / </a:t>
            </a:r>
            <a:r>
              <a:rPr lang="fr-CA" sz="1000" i="1" dirty="0"/>
              <a:t>Moyennement important</a:t>
            </a:r>
          </a:p>
          <a:p>
            <a:pPr marL="685789" lvl="1" indent="-228600">
              <a:lnSpc>
                <a:spcPct val="100000"/>
              </a:lnSpc>
              <a:spcBef>
                <a:spcPts val="0"/>
              </a:spcBef>
              <a:buFont typeface="+mj-lt"/>
              <a:buAutoNum type="alphaLcParenR"/>
            </a:pPr>
            <a:r>
              <a:rPr lang="fr-CA" sz="1000" dirty="0" err="1"/>
              <a:t>Slightly</a:t>
            </a:r>
            <a:r>
              <a:rPr lang="fr-CA" sz="1000" dirty="0"/>
              <a:t> important / </a:t>
            </a:r>
            <a:r>
              <a:rPr lang="fr-CA" sz="1000" i="1" dirty="0"/>
              <a:t>Peu important</a:t>
            </a:r>
          </a:p>
          <a:p>
            <a:pPr marL="685789" lvl="1" indent="-228600">
              <a:lnSpc>
                <a:spcPct val="100000"/>
              </a:lnSpc>
              <a:spcBef>
                <a:spcPts val="0"/>
              </a:spcBef>
              <a:buFont typeface="+mj-lt"/>
              <a:buAutoNum type="alphaLcParenR"/>
            </a:pPr>
            <a:r>
              <a:rPr lang="fr-CA" sz="1000" dirty="0"/>
              <a:t>Not at all important / </a:t>
            </a:r>
            <a:r>
              <a:rPr lang="en-CA" sz="1000" i="1" dirty="0"/>
              <a:t>Pas </a:t>
            </a:r>
            <a:r>
              <a:rPr lang="en-CA" sz="1000" i="1" dirty="0" smtClean="0"/>
              <a:t>important</a:t>
            </a:r>
            <a:endParaRPr lang="en-CA" sz="1050" dirty="0"/>
          </a:p>
          <a:p>
            <a:pPr marL="0" lvl="0" indent="0">
              <a:lnSpc>
                <a:spcPct val="100000"/>
              </a:lnSpc>
              <a:spcBef>
                <a:spcPts val="0"/>
              </a:spcBef>
              <a:buNone/>
            </a:pPr>
            <a:r>
              <a:rPr lang="en-US" sz="1050" dirty="0"/>
              <a:t>A work setting equipped with videoconference </a:t>
            </a:r>
            <a:r>
              <a:rPr lang="en-US" sz="1050" dirty="0" smtClean="0"/>
              <a:t>tools</a:t>
            </a:r>
            <a:r>
              <a:rPr lang="en-CA" sz="1050" dirty="0"/>
              <a:t> </a:t>
            </a:r>
            <a:r>
              <a:rPr lang="en-CA" sz="1050" dirty="0" smtClean="0"/>
              <a:t>/ </a:t>
            </a:r>
            <a:r>
              <a:rPr lang="fr-CA" sz="1050" i="1" dirty="0" smtClean="0"/>
              <a:t>Un </a:t>
            </a:r>
            <a:r>
              <a:rPr lang="fr-CA" sz="1050" i="1" dirty="0"/>
              <a:t>espace de travail ayant de l'équipement </a:t>
            </a:r>
            <a:r>
              <a:rPr lang="fr-CA" sz="1050" i="1" dirty="0" smtClean="0"/>
              <a:t>audiovisuel</a:t>
            </a:r>
          </a:p>
          <a:p>
            <a:pPr marL="685789" lvl="1" indent="-228600">
              <a:lnSpc>
                <a:spcPct val="100000"/>
              </a:lnSpc>
              <a:spcBef>
                <a:spcPts val="0"/>
              </a:spcBef>
              <a:buFont typeface="+mj-lt"/>
              <a:buAutoNum type="alphaLcParenR"/>
            </a:pPr>
            <a:r>
              <a:rPr lang="fr-CA" sz="1000" dirty="0" err="1"/>
              <a:t>Extremely</a:t>
            </a:r>
            <a:r>
              <a:rPr lang="fr-CA" sz="1000" dirty="0"/>
              <a:t> important / </a:t>
            </a:r>
            <a:r>
              <a:rPr lang="fr-CA" sz="1000" i="1" dirty="0"/>
              <a:t>Extrêmement important</a:t>
            </a:r>
          </a:p>
          <a:p>
            <a:pPr marL="685789" lvl="1" indent="-228600">
              <a:lnSpc>
                <a:spcPct val="100000"/>
              </a:lnSpc>
              <a:spcBef>
                <a:spcPts val="0"/>
              </a:spcBef>
              <a:buFont typeface="+mj-lt"/>
              <a:buAutoNum type="alphaLcParenR"/>
            </a:pPr>
            <a:r>
              <a:rPr lang="fr-CA" sz="1000" dirty="0" err="1"/>
              <a:t>Very</a:t>
            </a:r>
            <a:r>
              <a:rPr lang="fr-CA" sz="1000" dirty="0"/>
              <a:t> important / </a:t>
            </a:r>
            <a:r>
              <a:rPr lang="fr-CA" sz="1000" i="1" dirty="0"/>
              <a:t>Très important</a:t>
            </a:r>
          </a:p>
          <a:p>
            <a:pPr marL="685789" lvl="1" indent="-228600">
              <a:lnSpc>
                <a:spcPct val="100000"/>
              </a:lnSpc>
              <a:spcBef>
                <a:spcPts val="0"/>
              </a:spcBef>
              <a:buFont typeface="+mj-lt"/>
              <a:buAutoNum type="alphaLcParenR"/>
            </a:pPr>
            <a:r>
              <a:rPr lang="fr-CA" sz="1000" dirty="0" err="1"/>
              <a:t>Moderately</a:t>
            </a:r>
            <a:r>
              <a:rPr lang="fr-CA" sz="1000" dirty="0"/>
              <a:t> important / </a:t>
            </a:r>
            <a:r>
              <a:rPr lang="fr-CA" sz="1000" i="1" dirty="0"/>
              <a:t>Moyennement important</a:t>
            </a:r>
          </a:p>
          <a:p>
            <a:pPr marL="685789" lvl="1" indent="-228600">
              <a:lnSpc>
                <a:spcPct val="100000"/>
              </a:lnSpc>
              <a:spcBef>
                <a:spcPts val="0"/>
              </a:spcBef>
              <a:buFont typeface="+mj-lt"/>
              <a:buAutoNum type="alphaLcParenR"/>
            </a:pPr>
            <a:r>
              <a:rPr lang="fr-CA" sz="1000" dirty="0" err="1"/>
              <a:t>Slightly</a:t>
            </a:r>
            <a:r>
              <a:rPr lang="fr-CA" sz="1000" dirty="0"/>
              <a:t> important / </a:t>
            </a:r>
            <a:r>
              <a:rPr lang="fr-CA" sz="1000" i="1" dirty="0"/>
              <a:t>Peu important</a:t>
            </a:r>
          </a:p>
          <a:p>
            <a:pPr marL="685789" lvl="1" indent="-228600">
              <a:lnSpc>
                <a:spcPct val="100000"/>
              </a:lnSpc>
              <a:spcBef>
                <a:spcPts val="0"/>
              </a:spcBef>
              <a:buFont typeface="+mj-lt"/>
              <a:buAutoNum type="alphaLcParenR"/>
            </a:pPr>
            <a:r>
              <a:rPr lang="fr-CA" sz="1000" dirty="0"/>
              <a:t>Not at all important / </a:t>
            </a:r>
            <a:r>
              <a:rPr lang="en-CA" sz="1000" i="1" dirty="0"/>
              <a:t>Pas </a:t>
            </a:r>
            <a:r>
              <a:rPr lang="en-CA" sz="1000" i="1" dirty="0" smtClean="0"/>
              <a:t>important</a:t>
            </a:r>
            <a:endParaRPr lang="en-CA" sz="1050" dirty="0"/>
          </a:p>
          <a:p>
            <a:pPr marL="0" lvl="0" indent="0">
              <a:lnSpc>
                <a:spcPct val="100000"/>
              </a:lnSpc>
              <a:spcBef>
                <a:spcPts val="0"/>
              </a:spcBef>
              <a:buNone/>
            </a:pPr>
            <a:r>
              <a:rPr lang="en-US" sz="1050" dirty="0"/>
              <a:t>A work setting that supports working with another </a:t>
            </a:r>
            <a:r>
              <a:rPr lang="en-US" sz="1050" dirty="0" smtClean="0"/>
              <a:t>colleague</a:t>
            </a:r>
            <a:r>
              <a:rPr lang="en-CA" sz="1050" dirty="0"/>
              <a:t> </a:t>
            </a:r>
            <a:r>
              <a:rPr lang="en-CA" sz="1050" dirty="0" smtClean="0"/>
              <a:t>/ </a:t>
            </a:r>
            <a:r>
              <a:rPr lang="fr-CA" sz="1050" i="1" dirty="0" smtClean="0"/>
              <a:t>Un </a:t>
            </a:r>
            <a:r>
              <a:rPr lang="fr-CA" sz="1050" i="1" dirty="0"/>
              <a:t>espace de travail pour collaborer avec un </a:t>
            </a:r>
            <a:r>
              <a:rPr lang="fr-CA" sz="1050" i="1" dirty="0" smtClean="0"/>
              <a:t>collègue</a:t>
            </a:r>
          </a:p>
          <a:p>
            <a:pPr marL="685789" lvl="1" indent="-228600">
              <a:lnSpc>
                <a:spcPct val="100000"/>
              </a:lnSpc>
              <a:spcBef>
                <a:spcPts val="0"/>
              </a:spcBef>
              <a:buFont typeface="+mj-lt"/>
              <a:buAutoNum type="alphaLcParenR"/>
            </a:pPr>
            <a:r>
              <a:rPr lang="fr-CA" sz="1000" dirty="0" err="1"/>
              <a:t>Extremely</a:t>
            </a:r>
            <a:r>
              <a:rPr lang="fr-CA" sz="1000" dirty="0"/>
              <a:t> important / </a:t>
            </a:r>
            <a:r>
              <a:rPr lang="fr-CA" sz="1000" i="1" dirty="0"/>
              <a:t>Extrêmement important</a:t>
            </a:r>
          </a:p>
          <a:p>
            <a:pPr marL="685789" lvl="1" indent="-228600">
              <a:lnSpc>
                <a:spcPct val="100000"/>
              </a:lnSpc>
              <a:spcBef>
                <a:spcPts val="0"/>
              </a:spcBef>
              <a:buFont typeface="+mj-lt"/>
              <a:buAutoNum type="alphaLcParenR"/>
            </a:pPr>
            <a:r>
              <a:rPr lang="fr-CA" sz="1000" dirty="0" err="1"/>
              <a:t>Very</a:t>
            </a:r>
            <a:r>
              <a:rPr lang="fr-CA" sz="1000" dirty="0"/>
              <a:t> important / </a:t>
            </a:r>
            <a:r>
              <a:rPr lang="fr-CA" sz="1000" i="1" dirty="0"/>
              <a:t>Très important</a:t>
            </a:r>
          </a:p>
          <a:p>
            <a:pPr marL="685789" lvl="1" indent="-228600">
              <a:lnSpc>
                <a:spcPct val="100000"/>
              </a:lnSpc>
              <a:spcBef>
                <a:spcPts val="0"/>
              </a:spcBef>
              <a:buFont typeface="+mj-lt"/>
              <a:buAutoNum type="alphaLcParenR"/>
            </a:pPr>
            <a:r>
              <a:rPr lang="fr-CA" sz="1000" dirty="0" err="1"/>
              <a:t>Moderately</a:t>
            </a:r>
            <a:r>
              <a:rPr lang="fr-CA" sz="1000" dirty="0"/>
              <a:t> important / </a:t>
            </a:r>
            <a:r>
              <a:rPr lang="fr-CA" sz="1000" i="1" dirty="0"/>
              <a:t>Moyennement important</a:t>
            </a:r>
          </a:p>
          <a:p>
            <a:pPr marL="685789" lvl="1" indent="-228600">
              <a:lnSpc>
                <a:spcPct val="100000"/>
              </a:lnSpc>
              <a:spcBef>
                <a:spcPts val="0"/>
              </a:spcBef>
              <a:buFont typeface="+mj-lt"/>
              <a:buAutoNum type="alphaLcParenR"/>
            </a:pPr>
            <a:r>
              <a:rPr lang="fr-CA" sz="1000" dirty="0" err="1"/>
              <a:t>Slightly</a:t>
            </a:r>
            <a:r>
              <a:rPr lang="fr-CA" sz="1000" dirty="0"/>
              <a:t> important / </a:t>
            </a:r>
            <a:r>
              <a:rPr lang="fr-CA" sz="1000" i="1" dirty="0"/>
              <a:t>Peu important</a:t>
            </a:r>
          </a:p>
          <a:p>
            <a:pPr marL="685789" lvl="1" indent="-228600">
              <a:lnSpc>
                <a:spcPct val="100000"/>
              </a:lnSpc>
              <a:spcBef>
                <a:spcPts val="0"/>
              </a:spcBef>
              <a:buFont typeface="+mj-lt"/>
              <a:buAutoNum type="alphaLcParenR"/>
            </a:pPr>
            <a:r>
              <a:rPr lang="fr-CA" sz="1000" dirty="0"/>
              <a:t>Not at all important / </a:t>
            </a:r>
            <a:r>
              <a:rPr lang="en-CA" sz="1000" i="1" dirty="0"/>
              <a:t>Pas </a:t>
            </a:r>
            <a:r>
              <a:rPr lang="en-CA" sz="1000" i="1" dirty="0" smtClean="0"/>
              <a:t>important</a:t>
            </a:r>
            <a:endParaRPr lang="en-CA" sz="1050"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508761" y="1407686"/>
            <a:ext cx="11006345" cy="896361"/>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50" b="1" dirty="0"/>
              <a:t>Q6 When communicating or collaborating, what characteristics are important to your productivity?  </a:t>
            </a:r>
          </a:p>
          <a:p>
            <a:pPr marL="0" indent="0">
              <a:lnSpc>
                <a:spcPct val="100000"/>
              </a:lnSpc>
              <a:spcBef>
                <a:spcPts val="0"/>
              </a:spcBef>
              <a:buNone/>
            </a:pPr>
            <a:r>
              <a:rPr lang="fr-CA" sz="1050" b="1" i="1" dirty="0"/>
              <a:t>Quelles sont les caractéristiques nécessaires pour rendre votre milieu de travail productif en termes de communication et de collaboration?</a:t>
            </a:r>
          </a:p>
          <a:p>
            <a:pPr marL="0" indent="0">
              <a:lnSpc>
                <a:spcPct val="100000"/>
              </a:lnSpc>
              <a:spcBef>
                <a:spcPts val="0"/>
              </a:spcBef>
              <a:buNone/>
            </a:pPr>
            <a:r>
              <a:rPr lang="fr-CA" sz="1050" b="1" i="1" dirty="0" smtClean="0"/>
              <a:t> </a:t>
            </a:r>
            <a:endParaRPr lang="fr-CA" sz="1050" i="1" dirty="0"/>
          </a:p>
        </p:txBody>
      </p:sp>
      <p:sp>
        <p:nvSpPr>
          <p:cNvPr id="8" name="Text Placeholder 3"/>
          <p:cNvSpPr txBox="1">
            <a:spLocks/>
          </p:cNvSpPr>
          <p:nvPr/>
        </p:nvSpPr>
        <p:spPr>
          <a:xfrm>
            <a:off x="6909239" y="1900981"/>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050" dirty="0"/>
              <a:t>Access to formal meeting space</a:t>
            </a:r>
            <a:r>
              <a:rPr lang="en-CA" sz="1050" dirty="0"/>
              <a:t> / </a:t>
            </a:r>
            <a:r>
              <a:rPr lang="fr-CA" sz="1050" i="1" dirty="0"/>
              <a:t>Accès à un espace pour des réunions </a:t>
            </a:r>
            <a:r>
              <a:rPr lang="fr-CA" sz="1050" i="1" dirty="0" smtClean="0"/>
              <a:t>formelles</a:t>
            </a:r>
          </a:p>
          <a:p>
            <a:pPr marL="685789" lvl="1" indent="-228600">
              <a:lnSpc>
                <a:spcPct val="100000"/>
              </a:lnSpc>
              <a:spcBef>
                <a:spcPts val="0"/>
              </a:spcBef>
              <a:buFont typeface="+mj-lt"/>
              <a:buAutoNum type="alphaLcParenR"/>
            </a:pPr>
            <a:r>
              <a:rPr lang="fr-CA" sz="1000" dirty="0" err="1"/>
              <a:t>Extremely</a:t>
            </a:r>
            <a:r>
              <a:rPr lang="fr-CA" sz="1000" dirty="0"/>
              <a:t> important / </a:t>
            </a:r>
            <a:r>
              <a:rPr lang="fr-CA" sz="1000" i="1" dirty="0"/>
              <a:t>Extrêmement important</a:t>
            </a:r>
          </a:p>
          <a:p>
            <a:pPr marL="685789" lvl="1" indent="-228600">
              <a:lnSpc>
                <a:spcPct val="100000"/>
              </a:lnSpc>
              <a:spcBef>
                <a:spcPts val="0"/>
              </a:spcBef>
              <a:buFont typeface="+mj-lt"/>
              <a:buAutoNum type="alphaLcParenR"/>
            </a:pPr>
            <a:r>
              <a:rPr lang="fr-CA" sz="1000" dirty="0" err="1"/>
              <a:t>Very</a:t>
            </a:r>
            <a:r>
              <a:rPr lang="fr-CA" sz="1000" dirty="0"/>
              <a:t> important / </a:t>
            </a:r>
            <a:r>
              <a:rPr lang="fr-CA" sz="1000" i="1" dirty="0"/>
              <a:t>Très important</a:t>
            </a:r>
          </a:p>
          <a:p>
            <a:pPr marL="685789" lvl="1" indent="-228600">
              <a:lnSpc>
                <a:spcPct val="100000"/>
              </a:lnSpc>
              <a:spcBef>
                <a:spcPts val="0"/>
              </a:spcBef>
              <a:buFont typeface="+mj-lt"/>
              <a:buAutoNum type="alphaLcParenR"/>
            </a:pPr>
            <a:r>
              <a:rPr lang="fr-CA" sz="1000" dirty="0" err="1"/>
              <a:t>Moderately</a:t>
            </a:r>
            <a:r>
              <a:rPr lang="fr-CA" sz="1000" dirty="0"/>
              <a:t> important / </a:t>
            </a:r>
            <a:r>
              <a:rPr lang="fr-CA" sz="1000" i="1" dirty="0"/>
              <a:t>Moyennement important</a:t>
            </a:r>
          </a:p>
          <a:p>
            <a:pPr marL="685789" lvl="1" indent="-228600">
              <a:lnSpc>
                <a:spcPct val="100000"/>
              </a:lnSpc>
              <a:spcBef>
                <a:spcPts val="0"/>
              </a:spcBef>
              <a:buFont typeface="+mj-lt"/>
              <a:buAutoNum type="alphaLcParenR"/>
            </a:pPr>
            <a:r>
              <a:rPr lang="fr-CA" sz="1000" dirty="0" err="1"/>
              <a:t>Slightly</a:t>
            </a:r>
            <a:r>
              <a:rPr lang="fr-CA" sz="1000" dirty="0"/>
              <a:t> important / </a:t>
            </a:r>
            <a:r>
              <a:rPr lang="fr-CA" sz="1000" i="1" dirty="0"/>
              <a:t>Peu important</a:t>
            </a:r>
          </a:p>
          <a:p>
            <a:pPr marL="685789" lvl="1" indent="-228600">
              <a:lnSpc>
                <a:spcPct val="100000"/>
              </a:lnSpc>
              <a:spcBef>
                <a:spcPts val="0"/>
              </a:spcBef>
              <a:buFont typeface="+mj-lt"/>
              <a:buAutoNum type="alphaLcParenR"/>
            </a:pPr>
            <a:r>
              <a:rPr lang="fr-CA" sz="1000" dirty="0"/>
              <a:t>Not at all important / </a:t>
            </a:r>
            <a:r>
              <a:rPr lang="en-CA" sz="1000" i="1" dirty="0"/>
              <a:t>Pas </a:t>
            </a:r>
            <a:r>
              <a:rPr lang="en-CA" sz="1000" i="1" dirty="0" smtClean="0"/>
              <a:t>important</a:t>
            </a:r>
            <a:endParaRPr lang="en-CA" sz="1050" dirty="0"/>
          </a:p>
          <a:p>
            <a:pPr marL="0" lvl="0" indent="0">
              <a:lnSpc>
                <a:spcPct val="100000"/>
              </a:lnSpc>
              <a:spcBef>
                <a:spcPts val="0"/>
              </a:spcBef>
              <a:buNone/>
            </a:pPr>
            <a:r>
              <a:rPr lang="en-US" sz="1050" dirty="0"/>
              <a:t>A work setting that can be adjusted to suit your </a:t>
            </a:r>
            <a:r>
              <a:rPr lang="en-US" sz="1050" dirty="0" smtClean="0"/>
              <a:t>needs</a:t>
            </a:r>
            <a:r>
              <a:rPr lang="en-CA" sz="1050" dirty="0" smtClean="0"/>
              <a:t> / </a:t>
            </a:r>
            <a:r>
              <a:rPr lang="fr-CA" sz="1050" i="1" dirty="0" smtClean="0"/>
              <a:t>Un </a:t>
            </a:r>
            <a:r>
              <a:rPr lang="fr-CA" sz="1050" i="1" dirty="0"/>
              <a:t>espace de travail ajustable pour répondre à vos </a:t>
            </a:r>
            <a:r>
              <a:rPr lang="fr-CA" sz="1050" i="1" dirty="0" smtClean="0"/>
              <a:t>besoins</a:t>
            </a:r>
          </a:p>
          <a:p>
            <a:pPr marL="685789" lvl="1" indent="-228600">
              <a:lnSpc>
                <a:spcPct val="100000"/>
              </a:lnSpc>
              <a:spcBef>
                <a:spcPts val="0"/>
              </a:spcBef>
              <a:buFont typeface="+mj-lt"/>
              <a:buAutoNum type="alphaLcParenR"/>
            </a:pPr>
            <a:r>
              <a:rPr lang="fr-CA" sz="1000" dirty="0" err="1"/>
              <a:t>Extremely</a:t>
            </a:r>
            <a:r>
              <a:rPr lang="fr-CA" sz="1000" dirty="0"/>
              <a:t> important / </a:t>
            </a:r>
            <a:r>
              <a:rPr lang="fr-CA" sz="1000" i="1" dirty="0"/>
              <a:t>Extrêmement important</a:t>
            </a:r>
          </a:p>
          <a:p>
            <a:pPr marL="685789" lvl="1" indent="-228600">
              <a:lnSpc>
                <a:spcPct val="100000"/>
              </a:lnSpc>
              <a:spcBef>
                <a:spcPts val="0"/>
              </a:spcBef>
              <a:buFont typeface="+mj-lt"/>
              <a:buAutoNum type="alphaLcParenR"/>
            </a:pPr>
            <a:r>
              <a:rPr lang="fr-CA" sz="1000" dirty="0" err="1"/>
              <a:t>Very</a:t>
            </a:r>
            <a:r>
              <a:rPr lang="fr-CA" sz="1000" dirty="0"/>
              <a:t> important / </a:t>
            </a:r>
            <a:r>
              <a:rPr lang="fr-CA" sz="1000" i="1" dirty="0"/>
              <a:t>Très important</a:t>
            </a:r>
          </a:p>
          <a:p>
            <a:pPr marL="685789" lvl="1" indent="-228600">
              <a:lnSpc>
                <a:spcPct val="100000"/>
              </a:lnSpc>
              <a:spcBef>
                <a:spcPts val="0"/>
              </a:spcBef>
              <a:buFont typeface="+mj-lt"/>
              <a:buAutoNum type="alphaLcParenR"/>
            </a:pPr>
            <a:r>
              <a:rPr lang="fr-CA" sz="1000" dirty="0" err="1"/>
              <a:t>Moderately</a:t>
            </a:r>
            <a:r>
              <a:rPr lang="fr-CA" sz="1000" dirty="0"/>
              <a:t> important / </a:t>
            </a:r>
            <a:r>
              <a:rPr lang="fr-CA" sz="1000" i="1" dirty="0"/>
              <a:t>Moyennement important</a:t>
            </a:r>
          </a:p>
          <a:p>
            <a:pPr marL="685789" lvl="1" indent="-228600">
              <a:lnSpc>
                <a:spcPct val="100000"/>
              </a:lnSpc>
              <a:spcBef>
                <a:spcPts val="0"/>
              </a:spcBef>
              <a:buFont typeface="+mj-lt"/>
              <a:buAutoNum type="alphaLcParenR"/>
            </a:pPr>
            <a:r>
              <a:rPr lang="fr-CA" sz="1000" dirty="0" err="1"/>
              <a:t>Slightly</a:t>
            </a:r>
            <a:r>
              <a:rPr lang="fr-CA" sz="1000" dirty="0"/>
              <a:t> important / </a:t>
            </a:r>
            <a:r>
              <a:rPr lang="fr-CA" sz="1000" i="1" dirty="0"/>
              <a:t>Peu important</a:t>
            </a:r>
          </a:p>
          <a:p>
            <a:pPr marL="685789" lvl="1" indent="-228600">
              <a:lnSpc>
                <a:spcPct val="100000"/>
              </a:lnSpc>
              <a:spcBef>
                <a:spcPts val="0"/>
              </a:spcBef>
              <a:buFont typeface="+mj-lt"/>
              <a:buAutoNum type="alphaLcParenR"/>
            </a:pPr>
            <a:r>
              <a:rPr lang="fr-CA" sz="1000" dirty="0"/>
              <a:t>Not at all important / </a:t>
            </a:r>
            <a:r>
              <a:rPr lang="en-CA" sz="1000" i="1" dirty="0"/>
              <a:t>Pas </a:t>
            </a:r>
            <a:r>
              <a:rPr lang="en-CA" sz="1000" i="1" dirty="0" smtClean="0"/>
              <a:t>important</a:t>
            </a:r>
            <a:endParaRPr lang="en-CA" sz="1050" dirty="0"/>
          </a:p>
          <a:p>
            <a:pPr marL="0" lvl="0" indent="0">
              <a:lnSpc>
                <a:spcPct val="100000"/>
              </a:lnSpc>
              <a:spcBef>
                <a:spcPts val="0"/>
              </a:spcBef>
              <a:buNone/>
            </a:pPr>
            <a:r>
              <a:rPr lang="en-US" sz="1050" dirty="0"/>
              <a:t>Access to writable surfaces (whiteboards, writable walls, etc</a:t>
            </a:r>
            <a:r>
              <a:rPr lang="en-US" sz="1050" dirty="0" smtClean="0"/>
              <a:t>.)</a:t>
            </a:r>
            <a:r>
              <a:rPr lang="en-CA" sz="1050" dirty="0" smtClean="0"/>
              <a:t> / </a:t>
            </a:r>
            <a:r>
              <a:rPr lang="fr-CA" sz="1050" i="1" dirty="0" smtClean="0"/>
              <a:t>Accès </a:t>
            </a:r>
            <a:r>
              <a:rPr lang="fr-CA" sz="1050" i="1" dirty="0"/>
              <a:t>à des surfaces effaçables (tableaux blancs, murs inscriptibles, etc</a:t>
            </a:r>
            <a:r>
              <a:rPr lang="fr-CA" sz="1050" i="1" dirty="0" smtClean="0"/>
              <a:t>.)</a:t>
            </a:r>
          </a:p>
          <a:p>
            <a:pPr marL="685789" lvl="1" indent="-228600">
              <a:lnSpc>
                <a:spcPct val="100000"/>
              </a:lnSpc>
              <a:spcBef>
                <a:spcPts val="0"/>
              </a:spcBef>
              <a:buFont typeface="+mj-lt"/>
              <a:buAutoNum type="alphaLcParenR"/>
            </a:pPr>
            <a:r>
              <a:rPr lang="fr-CA" sz="1000" dirty="0" err="1"/>
              <a:t>Extremely</a:t>
            </a:r>
            <a:r>
              <a:rPr lang="fr-CA" sz="1000" dirty="0"/>
              <a:t> important / </a:t>
            </a:r>
            <a:r>
              <a:rPr lang="fr-CA" sz="1000" i="1" dirty="0"/>
              <a:t>Extrêmement important</a:t>
            </a:r>
          </a:p>
          <a:p>
            <a:pPr marL="685789" lvl="1" indent="-228600">
              <a:lnSpc>
                <a:spcPct val="100000"/>
              </a:lnSpc>
              <a:spcBef>
                <a:spcPts val="0"/>
              </a:spcBef>
              <a:buFont typeface="+mj-lt"/>
              <a:buAutoNum type="alphaLcParenR"/>
            </a:pPr>
            <a:r>
              <a:rPr lang="fr-CA" sz="1000" dirty="0" err="1"/>
              <a:t>Very</a:t>
            </a:r>
            <a:r>
              <a:rPr lang="fr-CA" sz="1000" dirty="0"/>
              <a:t> important / </a:t>
            </a:r>
            <a:r>
              <a:rPr lang="fr-CA" sz="1000" i="1" dirty="0"/>
              <a:t>Très important</a:t>
            </a:r>
          </a:p>
          <a:p>
            <a:pPr marL="685789" lvl="1" indent="-228600">
              <a:lnSpc>
                <a:spcPct val="100000"/>
              </a:lnSpc>
              <a:spcBef>
                <a:spcPts val="0"/>
              </a:spcBef>
              <a:buFont typeface="+mj-lt"/>
              <a:buAutoNum type="alphaLcParenR"/>
            </a:pPr>
            <a:r>
              <a:rPr lang="fr-CA" sz="1000" dirty="0" err="1"/>
              <a:t>Moderately</a:t>
            </a:r>
            <a:r>
              <a:rPr lang="fr-CA" sz="1000" dirty="0"/>
              <a:t> important / </a:t>
            </a:r>
            <a:r>
              <a:rPr lang="fr-CA" sz="1000" i="1" dirty="0"/>
              <a:t>Moyennement important</a:t>
            </a:r>
          </a:p>
          <a:p>
            <a:pPr marL="685789" lvl="1" indent="-228600">
              <a:lnSpc>
                <a:spcPct val="100000"/>
              </a:lnSpc>
              <a:spcBef>
                <a:spcPts val="0"/>
              </a:spcBef>
              <a:buFont typeface="+mj-lt"/>
              <a:buAutoNum type="alphaLcParenR"/>
            </a:pPr>
            <a:r>
              <a:rPr lang="fr-CA" sz="1000" dirty="0" err="1"/>
              <a:t>Slightly</a:t>
            </a:r>
            <a:r>
              <a:rPr lang="fr-CA" sz="1000" dirty="0"/>
              <a:t> important / </a:t>
            </a:r>
            <a:r>
              <a:rPr lang="fr-CA" sz="1000" i="1" dirty="0"/>
              <a:t>Peu important</a:t>
            </a:r>
          </a:p>
          <a:p>
            <a:pPr marL="685789" lvl="1" indent="-228600">
              <a:lnSpc>
                <a:spcPct val="100000"/>
              </a:lnSpc>
              <a:spcBef>
                <a:spcPts val="0"/>
              </a:spcBef>
              <a:buFont typeface="+mj-lt"/>
              <a:buAutoNum type="alphaLcParenR"/>
            </a:pPr>
            <a:r>
              <a:rPr lang="fr-CA" sz="1000" dirty="0"/>
              <a:t>Not at all important / </a:t>
            </a:r>
            <a:r>
              <a:rPr lang="en-CA" sz="1000" i="1" dirty="0"/>
              <a:t>Pas </a:t>
            </a:r>
            <a:r>
              <a:rPr lang="en-CA" sz="1000" i="1" dirty="0" smtClean="0"/>
              <a:t>important</a:t>
            </a:r>
            <a:endParaRPr lang="en-CA" sz="1050" dirty="0"/>
          </a:p>
          <a:p>
            <a:pPr marL="0" lvl="0" indent="0">
              <a:lnSpc>
                <a:spcPct val="100000"/>
              </a:lnSpc>
              <a:spcBef>
                <a:spcPts val="0"/>
              </a:spcBef>
              <a:buNone/>
            </a:pPr>
            <a:r>
              <a:rPr lang="en-US" sz="1050" dirty="0"/>
              <a:t>Access to a large monitor to share information with </a:t>
            </a:r>
            <a:r>
              <a:rPr lang="en-US" sz="1050" dirty="0" smtClean="0"/>
              <a:t>colleagues</a:t>
            </a:r>
            <a:r>
              <a:rPr lang="en-CA" sz="1050" dirty="0" smtClean="0"/>
              <a:t> / </a:t>
            </a:r>
            <a:r>
              <a:rPr lang="fr-CA" sz="1050" i="1" dirty="0" smtClean="0"/>
              <a:t>Accès </a:t>
            </a:r>
            <a:r>
              <a:rPr lang="fr-CA" sz="1050" i="1" dirty="0"/>
              <a:t>à un grand écran pour partager des informations avec des </a:t>
            </a:r>
            <a:r>
              <a:rPr lang="fr-CA" sz="1050" i="1" dirty="0" smtClean="0"/>
              <a:t>collègues</a:t>
            </a:r>
          </a:p>
          <a:p>
            <a:pPr marL="685789" lvl="1" indent="-228600">
              <a:lnSpc>
                <a:spcPct val="100000"/>
              </a:lnSpc>
              <a:spcBef>
                <a:spcPts val="0"/>
              </a:spcBef>
              <a:buFont typeface="+mj-lt"/>
              <a:buAutoNum type="alphaLcParenR"/>
            </a:pPr>
            <a:r>
              <a:rPr lang="fr-CA" sz="1000" dirty="0" err="1"/>
              <a:t>Extremely</a:t>
            </a:r>
            <a:r>
              <a:rPr lang="fr-CA" sz="1000" dirty="0"/>
              <a:t> important / </a:t>
            </a:r>
            <a:r>
              <a:rPr lang="fr-CA" sz="1000" i="1" dirty="0"/>
              <a:t>Extrêmement important</a:t>
            </a:r>
          </a:p>
          <a:p>
            <a:pPr marL="685789" lvl="1" indent="-228600">
              <a:lnSpc>
                <a:spcPct val="100000"/>
              </a:lnSpc>
              <a:spcBef>
                <a:spcPts val="0"/>
              </a:spcBef>
              <a:buFont typeface="+mj-lt"/>
              <a:buAutoNum type="alphaLcParenR"/>
            </a:pPr>
            <a:r>
              <a:rPr lang="fr-CA" sz="1000" dirty="0" err="1"/>
              <a:t>Very</a:t>
            </a:r>
            <a:r>
              <a:rPr lang="fr-CA" sz="1000" dirty="0"/>
              <a:t> important / </a:t>
            </a:r>
            <a:r>
              <a:rPr lang="fr-CA" sz="1000" i="1" dirty="0"/>
              <a:t>Très important</a:t>
            </a:r>
          </a:p>
          <a:p>
            <a:pPr marL="685789" lvl="1" indent="-228600">
              <a:lnSpc>
                <a:spcPct val="100000"/>
              </a:lnSpc>
              <a:spcBef>
                <a:spcPts val="0"/>
              </a:spcBef>
              <a:buFont typeface="+mj-lt"/>
              <a:buAutoNum type="alphaLcParenR"/>
            </a:pPr>
            <a:r>
              <a:rPr lang="fr-CA" sz="1000" dirty="0" err="1"/>
              <a:t>Moderately</a:t>
            </a:r>
            <a:r>
              <a:rPr lang="fr-CA" sz="1000" dirty="0"/>
              <a:t> important / </a:t>
            </a:r>
            <a:r>
              <a:rPr lang="fr-CA" sz="1000" i="1" dirty="0"/>
              <a:t>Moyennement important</a:t>
            </a:r>
          </a:p>
          <a:p>
            <a:pPr marL="685789" lvl="1" indent="-228600">
              <a:lnSpc>
                <a:spcPct val="100000"/>
              </a:lnSpc>
              <a:spcBef>
                <a:spcPts val="0"/>
              </a:spcBef>
              <a:buFont typeface="+mj-lt"/>
              <a:buAutoNum type="alphaLcParenR"/>
            </a:pPr>
            <a:r>
              <a:rPr lang="fr-CA" sz="1000" dirty="0" err="1"/>
              <a:t>Slightly</a:t>
            </a:r>
            <a:r>
              <a:rPr lang="fr-CA" sz="1000" dirty="0"/>
              <a:t> important / </a:t>
            </a:r>
            <a:r>
              <a:rPr lang="fr-CA" sz="1000" i="1" dirty="0"/>
              <a:t>Peu important</a:t>
            </a:r>
          </a:p>
          <a:p>
            <a:pPr marL="685789" lvl="1" indent="-228600">
              <a:lnSpc>
                <a:spcPct val="100000"/>
              </a:lnSpc>
              <a:spcBef>
                <a:spcPts val="0"/>
              </a:spcBef>
              <a:buFont typeface="+mj-lt"/>
              <a:buAutoNum type="alphaLcParenR"/>
            </a:pPr>
            <a:r>
              <a:rPr lang="fr-CA" sz="1000" dirty="0"/>
              <a:t>Not at all important / </a:t>
            </a:r>
            <a:r>
              <a:rPr lang="en-CA" sz="1000" i="1" dirty="0"/>
              <a:t>Pas </a:t>
            </a:r>
            <a:r>
              <a:rPr lang="en-CA" sz="1000" i="1" dirty="0" smtClean="0"/>
              <a:t>important</a:t>
            </a:r>
            <a:endParaRPr lang="en-CA" sz="1050" dirty="0"/>
          </a:p>
        </p:txBody>
      </p:sp>
      <p:sp>
        <p:nvSpPr>
          <p:cNvPr id="9" name="Title 1"/>
          <p:cNvSpPr txBox="1">
            <a:spLocks/>
          </p:cNvSpPr>
          <p:nvPr/>
        </p:nvSpPr>
        <p:spPr>
          <a:xfrm>
            <a:off x="508761" y="548587"/>
            <a:ext cx="11006345" cy="8350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mtClean="0"/>
              <a:t>List of questions / </a:t>
            </a:r>
            <a:r>
              <a:rPr lang="fr-CA" i="1" smtClean="0"/>
              <a:t>Liste de questions</a:t>
            </a:r>
            <a:endParaRPr lang="fr-CA" i="1" dirty="0"/>
          </a:p>
        </p:txBody>
      </p:sp>
    </p:spTree>
    <p:extLst>
      <p:ext uri="{BB962C8B-B14F-4D97-AF65-F5344CB8AC3E}">
        <p14:creationId xmlns:p14="http://schemas.microsoft.com/office/powerpoint/2010/main" val="1002444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7763803" y="2484512"/>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7" name="Text Placeholder 3"/>
          <p:cNvSpPr txBox="1">
            <a:spLocks/>
          </p:cNvSpPr>
          <p:nvPr/>
        </p:nvSpPr>
        <p:spPr>
          <a:xfrm>
            <a:off x="508761" y="1407686"/>
            <a:ext cx="11006345" cy="896361"/>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b="1" dirty="0"/>
              <a:t>Q7 </a:t>
            </a:r>
            <a:r>
              <a:rPr lang="fr-CA" sz="1050" b="1" dirty="0" err="1"/>
              <a:t>What</a:t>
            </a:r>
            <a:r>
              <a:rPr lang="fr-CA" sz="1050" b="1" dirty="0"/>
              <a:t> </a:t>
            </a:r>
            <a:r>
              <a:rPr lang="fr-CA" sz="1050" b="1" dirty="0" err="1"/>
              <a:t>elements</a:t>
            </a:r>
            <a:r>
              <a:rPr lang="fr-CA" sz="1050" b="1" dirty="0"/>
              <a:t> of </a:t>
            </a:r>
            <a:r>
              <a:rPr lang="fr-CA" sz="1050" b="1" dirty="0" err="1"/>
              <a:t>your</a:t>
            </a:r>
            <a:r>
              <a:rPr lang="fr-CA" sz="1050" b="1" dirty="0"/>
              <a:t> </a:t>
            </a:r>
            <a:r>
              <a:rPr lang="fr-CA" sz="1050" b="1" dirty="0" err="1"/>
              <a:t>current</a:t>
            </a:r>
            <a:r>
              <a:rPr lang="fr-CA" sz="1050" b="1" dirty="0"/>
              <a:t> </a:t>
            </a:r>
            <a:r>
              <a:rPr lang="fr-CA" sz="1050" b="1" dirty="0" err="1"/>
              <a:t>workplace</a:t>
            </a:r>
            <a:r>
              <a:rPr lang="fr-CA" sz="1050" b="1" dirty="0"/>
              <a:t> </a:t>
            </a:r>
            <a:r>
              <a:rPr lang="fr-CA" sz="1050" b="1" dirty="0" err="1"/>
              <a:t>would</a:t>
            </a:r>
            <a:r>
              <a:rPr lang="fr-CA" sz="1050" b="1" dirty="0"/>
              <a:t> </a:t>
            </a:r>
            <a:r>
              <a:rPr lang="fr-CA" sz="1050" b="1" dirty="0" err="1"/>
              <a:t>you</a:t>
            </a:r>
            <a:r>
              <a:rPr lang="fr-CA" sz="1050" b="1" dirty="0"/>
              <a:t> </a:t>
            </a:r>
            <a:r>
              <a:rPr lang="fr-CA" sz="1050" b="1" dirty="0" err="1"/>
              <a:t>like</a:t>
            </a:r>
            <a:r>
              <a:rPr lang="fr-CA" sz="1050" b="1" dirty="0"/>
              <a:t> to </a:t>
            </a:r>
            <a:r>
              <a:rPr lang="fr-CA" sz="1050" b="1" dirty="0" err="1"/>
              <a:t>see</a:t>
            </a:r>
            <a:r>
              <a:rPr lang="fr-CA" sz="1050" b="1" dirty="0"/>
              <a:t> </a:t>
            </a:r>
            <a:r>
              <a:rPr lang="fr-CA" sz="1050" b="1" dirty="0" err="1"/>
              <a:t>improved</a:t>
            </a:r>
            <a:r>
              <a:rPr lang="fr-CA" sz="1050" b="1" dirty="0"/>
              <a:t>? (select all </a:t>
            </a:r>
            <a:r>
              <a:rPr lang="fr-CA" sz="1050" b="1" dirty="0" err="1"/>
              <a:t>that</a:t>
            </a:r>
            <a:r>
              <a:rPr lang="fr-CA" sz="1050" b="1" dirty="0"/>
              <a:t> </a:t>
            </a:r>
            <a:r>
              <a:rPr lang="fr-CA" sz="1050" b="1" dirty="0" err="1"/>
              <a:t>apply</a:t>
            </a:r>
            <a:r>
              <a:rPr lang="fr-CA" sz="1050" b="1" dirty="0"/>
              <a:t>)</a:t>
            </a:r>
          </a:p>
          <a:p>
            <a:pPr marL="0" indent="0">
              <a:lnSpc>
                <a:spcPct val="100000"/>
              </a:lnSpc>
              <a:spcBef>
                <a:spcPts val="0"/>
              </a:spcBef>
              <a:buNone/>
            </a:pPr>
            <a:r>
              <a:rPr lang="fr-CA" sz="1050" b="1" i="1" dirty="0"/>
              <a:t>Quels aspects de votre environnement de travail actuel changeriez-vous? (Veuillez sélectionner tous ceux qui s'appliquent)</a:t>
            </a:r>
          </a:p>
          <a:p>
            <a:pPr marL="0" indent="0">
              <a:lnSpc>
                <a:spcPct val="100000"/>
              </a:lnSpc>
              <a:spcBef>
                <a:spcPts val="0"/>
              </a:spcBef>
              <a:buNone/>
            </a:pPr>
            <a:r>
              <a:rPr lang="fr-CA" sz="1050" b="1" i="1" dirty="0" smtClean="0"/>
              <a:t> </a:t>
            </a:r>
            <a:endParaRPr lang="fr-CA" sz="1050" i="1" dirty="0"/>
          </a:p>
        </p:txBody>
      </p:sp>
      <p:sp>
        <p:nvSpPr>
          <p:cNvPr id="8" name="Text Placeholder 3"/>
          <p:cNvSpPr txBox="1">
            <a:spLocks/>
          </p:cNvSpPr>
          <p:nvPr/>
        </p:nvSpPr>
        <p:spPr>
          <a:xfrm>
            <a:off x="508761" y="1900981"/>
            <a:ext cx="4584916" cy="2689058"/>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100000"/>
              </a:lnSpc>
              <a:spcBef>
                <a:spcPts val="0"/>
              </a:spcBef>
              <a:buFont typeface="+mj-lt"/>
              <a:buAutoNum type="alphaLcParenR"/>
            </a:pPr>
            <a:r>
              <a:rPr lang="fr-CA" sz="1050" dirty="0" smtClean="0"/>
              <a:t>Quiet </a:t>
            </a:r>
            <a:r>
              <a:rPr lang="fr-CA" sz="1050" dirty="0" err="1"/>
              <a:t>spaces</a:t>
            </a:r>
            <a:r>
              <a:rPr lang="fr-CA" sz="1050" dirty="0"/>
              <a:t> for </a:t>
            </a:r>
            <a:r>
              <a:rPr lang="fr-CA" sz="1050" dirty="0" err="1"/>
              <a:t>focused</a:t>
            </a:r>
            <a:r>
              <a:rPr lang="fr-CA" sz="1050" dirty="0"/>
              <a:t> </a:t>
            </a:r>
            <a:r>
              <a:rPr lang="fr-CA" sz="1050" dirty="0" err="1"/>
              <a:t>work</a:t>
            </a:r>
            <a:r>
              <a:rPr lang="fr-CA" sz="1050" dirty="0"/>
              <a:t> / </a:t>
            </a:r>
            <a:r>
              <a:rPr lang="fr-CA" sz="1050" i="1" dirty="0"/>
              <a:t>Espaces calmes pour se concentrer</a:t>
            </a:r>
          </a:p>
          <a:p>
            <a:pPr marL="228600" indent="-228600">
              <a:lnSpc>
                <a:spcPct val="100000"/>
              </a:lnSpc>
              <a:spcBef>
                <a:spcPts val="0"/>
              </a:spcBef>
              <a:buFont typeface="+mj-lt"/>
              <a:buAutoNum type="alphaLcParenR"/>
            </a:pPr>
            <a:r>
              <a:rPr lang="fr-CA" sz="1050" dirty="0" err="1"/>
              <a:t>Kitchens</a:t>
            </a:r>
            <a:r>
              <a:rPr lang="fr-CA" sz="1050" dirty="0"/>
              <a:t> and </a:t>
            </a:r>
            <a:r>
              <a:rPr lang="fr-CA" sz="1050" dirty="0" err="1"/>
              <a:t>lunchrooms</a:t>
            </a:r>
            <a:r>
              <a:rPr lang="fr-CA" sz="1050" dirty="0"/>
              <a:t> (</a:t>
            </a:r>
            <a:r>
              <a:rPr lang="fr-CA" sz="1050" dirty="0" err="1"/>
              <a:t>Lounges</a:t>
            </a:r>
            <a:r>
              <a:rPr lang="fr-CA" sz="1050" dirty="0"/>
              <a:t>) / </a:t>
            </a:r>
            <a:r>
              <a:rPr lang="fr-CA" sz="1050" i="1" dirty="0"/>
              <a:t>Cuisines et salles à manger (salons)</a:t>
            </a:r>
          </a:p>
          <a:p>
            <a:pPr marL="228600" indent="-228600">
              <a:lnSpc>
                <a:spcPct val="100000"/>
              </a:lnSpc>
              <a:spcBef>
                <a:spcPts val="0"/>
              </a:spcBef>
              <a:buFont typeface="+mj-lt"/>
              <a:buAutoNum type="alphaLcParenR"/>
            </a:pPr>
            <a:r>
              <a:rPr lang="fr-CA" sz="1050" dirty="0" err="1"/>
              <a:t>Ergonomic</a:t>
            </a:r>
            <a:r>
              <a:rPr lang="fr-CA" sz="1050" dirty="0"/>
              <a:t> </a:t>
            </a:r>
            <a:r>
              <a:rPr lang="fr-CA" sz="1050" dirty="0" err="1"/>
              <a:t>furniture</a:t>
            </a:r>
            <a:r>
              <a:rPr lang="fr-CA" sz="1050" dirty="0"/>
              <a:t> / </a:t>
            </a:r>
            <a:r>
              <a:rPr lang="fr-CA" sz="1050" i="1" dirty="0"/>
              <a:t>Meubles ergonomiques</a:t>
            </a:r>
          </a:p>
          <a:p>
            <a:pPr marL="228600" indent="-228600">
              <a:lnSpc>
                <a:spcPct val="100000"/>
              </a:lnSpc>
              <a:spcBef>
                <a:spcPts val="0"/>
              </a:spcBef>
              <a:buFont typeface="+mj-lt"/>
              <a:buAutoNum type="alphaLcParenR"/>
            </a:pPr>
            <a:r>
              <a:rPr lang="fr-CA" sz="1050" dirty="0"/>
              <a:t>Storage for files, supplies, </a:t>
            </a:r>
            <a:r>
              <a:rPr lang="fr-CA" sz="1050" dirty="0" err="1"/>
              <a:t>equipment</a:t>
            </a:r>
            <a:r>
              <a:rPr lang="fr-CA" sz="1050" dirty="0"/>
              <a:t> / </a:t>
            </a:r>
            <a:r>
              <a:rPr lang="fr-CA" sz="1050" i="1" dirty="0"/>
              <a:t>Rangement pour des dossiers, fournitures de bureau, équipements</a:t>
            </a:r>
          </a:p>
          <a:p>
            <a:pPr marL="228600" indent="-228600">
              <a:lnSpc>
                <a:spcPct val="100000"/>
              </a:lnSpc>
              <a:spcBef>
                <a:spcPts val="0"/>
              </a:spcBef>
              <a:buFont typeface="+mj-lt"/>
              <a:buAutoNum type="alphaLcParenR"/>
            </a:pPr>
            <a:r>
              <a:rPr lang="fr-CA" sz="1050" dirty="0"/>
              <a:t>Meeting </a:t>
            </a:r>
            <a:r>
              <a:rPr lang="fr-CA" sz="1050" dirty="0" err="1"/>
              <a:t>rooms</a:t>
            </a:r>
            <a:r>
              <a:rPr lang="fr-CA" sz="1050" dirty="0"/>
              <a:t> / </a:t>
            </a:r>
            <a:r>
              <a:rPr lang="fr-CA" sz="1050" i="1" dirty="0"/>
              <a:t>Salles de réunion</a:t>
            </a:r>
          </a:p>
          <a:p>
            <a:pPr marL="228600" indent="-228600">
              <a:lnSpc>
                <a:spcPct val="100000"/>
              </a:lnSpc>
              <a:spcBef>
                <a:spcPts val="0"/>
              </a:spcBef>
              <a:buFont typeface="+mj-lt"/>
              <a:buAutoNum type="alphaLcParenR"/>
            </a:pPr>
            <a:r>
              <a:rPr lang="fr-CA" sz="1050" dirty="0"/>
              <a:t>Meeting room </a:t>
            </a:r>
            <a:r>
              <a:rPr lang="fr-CA" sz="1050" dirty="0" err="1"/>
              <a:t>technology</a:t>
            </a:r>
            <a:r>
              <a:rPr lang="fr-CA" sz="1050" dirty="0"/>
              <a:t> / </a:t>
            </a:r>
            <a:r>
              <a:rPr lang="fr-CA" sz="1050" i="1" dirty="0"/>
              <a:t>Technologie dans les salles de réunion</a:t>
            </a:r>
          </a:p>
          <a:p>
            <a:pPr marL="228600" indent="-228600">
              <a:lnSpc>
                <a:spcPct val="100000"/>
              </a:lnSpc>
              <a:spcBef>
                <a:spcPts val="0"/>
              </a:spcBef>
              <a:buFont typeface="+mj-lt"/>
              <a:buAutoNum type="alphaLcParenR"/>
            </a:pPr>
            <a:r>
              <a:rPr lang="fr-CA" sz="1050" dirty="0" err="1"/>
              <a:t>Spaces</a:t>
            </a:r>
            <a:r>
              <a:rPr lang="fr-CA" sz="1050" dirty="0"/>
              <a:t> to recharge or </a:t>
            </a:r>
            <a:r>
              <a:rPr lang="fr-CA" sz="1050" dirty="0" err="1"/>
              <a:t>take</a:t>
            </a:r>
            <a:r>
              <a:rPr lang="fr-CA" sz="1050" dirty="0"/>
              <a:t> a break / </a:t>
            </a:r>
            <a:r>
              <a:rPr lang="fr-CA" sz="1050" i="1" dirty="0"/>
              <a:t>Endroits pour se détendre ou se reposer</a:t>
            </a:r>
          </a:p>
          <a:p>
            <a:pPr marL="228600" indent="-228600">
              <a:lnSpc>
                <a:spcPct val="100000"/>
              </a:lnSpc>
              <a:spcBef>
                <a:spcPts val="0"/>
              </a:spcBef>
              <a:buFont typeface="+mj-lt"/>
              <a:buAutoNum type="alphaLcParenR"/>
            </a:pPr>
            <a:r>
              <a:rPr lang="fr-CA" sz="1050" dirty="0" err="1"/>
              <a:t>Layout</a:t>
            </a:r>
            <a:r>
              <a:rPr lang="fr-CA" sz="1050" dirty="0"/>
              <a:t> </a:t>
            </a:r>
            <a:r>
              <a:rPr lang="fr-CA" sz="1050" dirty="0" err="1"/>
              <a:t>spaces</a:t>
            </a:r>
            <a:r>
              <a:rPr lang="fr-CA" sz="1050" dirty="0"/>
              <a:t> for large format </a:t>
            </a:r>
            <a:r>
              <a:rPr lang="fr-CA" sz="1050" dirty="0" err="1"/>
              <a:t>materials</a:t>
            </a:r>
            <a:r>
              <a:rPr lang="fr-CA" sz="1050" dirty="0"/>
              <a:t> / </a:t>
            </a:r>
            <a:r>
              <a:rPr lang="fr-CA" sz="1050" i="1" dirty="0"/>
              <a:t>Espaces pour étaler du matériel de grand format</a:t>
            </a:r>
          </a:p>
          <a:p>
            <a:pPr marL="228600" indent="-228600">
              <a:lnSpc>
                <a:spcPct val="100000"/>
              </a:lnSpc>
              <a:spcBef>
                <a:spcPts val="0"/>
              </a:spcBef>
              <a:buFont typeface="+mj-lt"/>
              <a:buAutoNum type="alphaLcParenR"/>
            </a:pPr>
            <a:r>
              <a:rPr lang="fr-CA" sz="1050" dirty="0"/>
              <a:t>Informal meeting and collaborative </a:t>
            </a:r>
            <a:r>
              <a:rPr lang="fr-CA" sz="1050" dirty="0" err="1"/>
              <a:t>spaces</a:t>
            </a:r>
            <a:r>
              <a:rPr lang="fr-CA" sz="1050" dirty="0"/>
              <a:t> / </a:t>
            </a:r>
            <a:r>
              <a:rPr lang="fr-CA" sz="1050" i="1" dirty="0"/>
              <a:t>Espaces de réunion informelles et espaces collaboratifs</a:t>
            </a:r>
          </a:p>
        </p:txBody>
      </p:sp>
    </p:spTree>
    <p:extLst>
      <p:ext uri="{BB962C8B-B14F-4D97-AF65-F5344CB8AC3E}">
        <p14:creationId xmlns:p14="http://schemas.microsoft.com/office/powerpoint/2010/main" val="537845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508761" y="1900981"/>
            <a:ext cx="4584916" cy="2689058"/>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CA" sz="1050" dirty="0"/>
              <a:t>Quiet </a:t>
            </a:r>
            <a:r>
              <a:rPr lang="fr-CA" sz="1050" dirty="0" err="1"/>
              <a:t>spaces</a:t>
            </a:r>
            <a:r>
              <a:rPr lang="fr-CA" sz="1050" dirty="0"/>
              <a:t> for </a:t>
            </a:r>
            <a:r>
              <a:rPr lang="fr-CA" sz="1050" dirty="0" err="1"/>
              <a:t>focused</a:t>
            </a:r>
            <a:r>
              <a:rPr lang="fr-CA" sz="1050" dirty="0"/>
              <a:t> </a:t>
            </a:r>
            <a:r>
              <a:rPr lang="fr-CA" sz="1050" dirty="0" err="1"/>
              <a:t>work</a:t>
            </a:r>
            <a:r>
              <a:rPr lang="fr-CA" sz="1050" dirty="0"/>
              <a:t> / </a:t>
            </a:r>
            <a:r>
              <a:rPr lang="fr-CA" sz="1050" i="1" dirty="0"/>
              <a:t>Espaces calmes pour se concentrer</a:t>
            </a:r>
          </a:p>
          <a:p>
            <a:pPr marL="685789" lvl="1" indent="-228600">
              <a:lnSpc>
                <a:spcPct val="100000"/>
              </a:lnSpc>
              <a:spcBef>
                <a:spcPts val="0"/>
              </a:spcBef>
              <a:buFont typeface="+mj-lt"/>
              <a:buAutoNum type="alphaLcParenR"/>
            </a:pPr>
            <a:r>
              <a:rPr lang="fr-CA" sz="1000" dirty="0" err="1"/>
              <a:t>Insufficient</a:t>
            </a:r>
            <a:r>
              <a:rPr lang="fr-CA" sz="1000" dirty="0"/>
              <a:t> </a:t>
            </a:r>
            <a:r>
              <a:rPr lang="fr-CA" sz="1000" dirty="0" err="1"/>
              <a:t>quantity</a:t>
            </a:r>
            <a:r>
              <a:rPr lang="fr-CA" sz="1000" dirty="0"/>
              <a:t> / </a:t>
            </a:r>
            <a:r>
              <a:rPr lang="fr-CA" sz="1000" i="1" dirty="0"/>
              <a:t>Quantité insuffisante</a:t>
            </a:r>
          </a:p>
          <a:p>
            <a:pPr marL="685789" lvl="1" indent="-228600">
              <a:lnSpc>
                <a:spcPct val="100000"/>
              </a:lnSpc>
              <a:spcBef>
                <a:spcPts val="0"/>
              </a:spcBef>
              <a:buFont typeface="+mj-lt"/>
              <a:buAutoNum type="alphaLcParenR"/>
            </a:pPr>
            <a:r>
              <a:rPr lang="fr-CA" sz="1000" dirty="0"/>
              <a:t>Not </a:t>
            </a:r>
            <a:r>
              <a:rPr lang="fr-CA" sz="1000" dirty="0" err="1"/>
              <a:t>fonctional</a:t>
            </a:r>
            <a:r>
              <a:rPr lang="fr-CA" sz="1000" dirty="0"/>
              <a:t> / </a:t>
            </a:r>
            <a:r>
              <a:rPr lang="fr-CA" sz="1000" i="1" dirty="0"/>
              <a:t>Non fonctionnel</a:t>
            </a:r>
          </a:p>
          <a:p>
            <a:pPr marL="685789" lvl="1" indent="-228600">
              <a:lnSpc>
                <a:spcPct val="100000"/>
              </a:lnSpc>
              <a:spcBef>
                <a:spcPts val="0"/>
              </a:spcBef>
              <a:buFont typeface="+mj-lt"/>
              <a:buAutoNum type="alphaLcParenR"/>
            </a:pPr>
            <a:r>
              <a:rPr lang="fr-CA" sz="1000" dirty="0"/>
              <a:t>Not </a:t>
            </a:r>
            <a:r>
              <a:rPr lang="fr-CA" sz="1000" dirty="0" err="1"/>
              <a:t>available</a:t>
            </a:r>
            <a:r>
              <a:rPr lang="fr-CA" sz="1000" dirty="0"/>
              <a:t> / </a:t>
            </a:r>
            <a:r>
              <a:rPr lang="fr-CA" sz="1000" i="1" dirty="0"/>
              <a:t>Indisponible</a:t>
            </a:r>
          </a:p>
          <a:p>
            <a:pPr marL="685789" lvl="1" indent="-228600">
              <a:lnSpc>
                <a:spcPct val="100000"/>
              </a:lnSpc>
              <a:spcBef>
                <a:spcPts val="0"/>
              </a:spcBef>
              <a:buFont typeface="+mj-lt"/>
              <a:buAutoNum type="alphaLcParenR"/>
            </a:pPr>
            <a:r>
              <a:rPr lang="fr-CA" sz="1000" dirty="0" err="1"/>
              <a:t>Underutilized</a:t>
            </a:r>
            <a:r>
              <a:rPr lang="fr-CA" sz="1000" dirty="0"/>
              <a:t> / </a:t>
            </a:r>
            <a:r>
              <a:rPr lang="fr-CA" sz="1000" i="1" dirty="0"/>
              <a:t>Inutilisé</a:t>
            </a:r>
          </a:p>
          <a:p>
            <a:pPr marL="0" indent="0">
              <a:lnSpc>
                <a:spcPct val="100000"/>
              </a:lnSpc>
              <a:spcBef>
                <a:spcPts val="0"/>
              </a:spcBef>
              <a:buNone/>
            </a:pPr>
            <a:r>
              <a:rPr lang="fr-CA" sz="1050" dirty="0" err="1"/>
              <a:t>Kitchens</a:t>
            </a:r>
            <a:r>
              <a:rPr lang="fr-CA" sz="1050" dirty="0"/>
              <a:t> and </a:t>
            </a:r>
            <a:r>
              <a:rPr lang="fr-CA" sz="1050" dirty="0" err="1"/>
              <a:t>lunchrooms</a:t>
            </a:r>
            <a:r>
              <a:rPr lang="fr-CA" sz="1050" dirty="0"/>
              <a:t> (</a:t>
            </a:r>
            <a:r>
              <a:rPr lang="fr-CA" sz="1050" dirty="0" err="1"/>
              <a:t>Lounges</a:t>
            </a:r>
            <a:r>
              <a:rPr lang="fr-CA" sz="1050" dirty="0"/>
              <a:t>) / </a:t>
            </a:r>
            <a:r>
              <a:rPr lang="fr-CA" sz="1050" i="1" dirty="0"/>
              <a:t>Cuisines et salles à manger (salons)</a:t>
            </a:r>
          </a:p>
          <a:p>
            <a:pPr marL="685789" lvl="1" indent="-228600">
              <a:lnSpc>
                <a:spcPct val="100000"/>
              </a:lnSpc>
              <a:spcBef>
                <a:spcPts val="0"/>
              </a:spcBef>
              <a:buFont typeface="+mj-lt"/>
              <a:buAutoNum type="alphaLcParenR"/>
            </a:pPr>
            <a:r>
              <a:rPr lang="fr-CA" sz="1000" dirty="0" err="1"/>
              <a:t>Insufficient</a:t>
            </a:r>
            <a:r>
              <a:rPr lang="fr-CA" sz="1000" dirty="0"/>
              <a:t> </a:t>
            </a:r>
            <a:r>
              <a:rPr lang="fr-CA" sz="1000" dirty="0" err="1"/>
              <a:t>quantity</a:t>
            </a:r>
            <a:r>
              <a:rPr lang="fr-CA" sz="1000" dirty="0"/>
              <a:t> / </a:t>
            </a:r>
            <a:r>
              <a:rPr lang="fr-CA" sz="1000" i="1" dirty="0"/>
              <a:t>Quantité insuffisante</a:t>
            </a:r>
          </a:p>
          <a:p>
            <a:pPr marL="685789" lvl="1" indent="-228600">
              <a:lnSpc>
                <a:spcPct val="100000"/>
              </a:lnSpc>
              <a:spcBef>
                <a:spcPts val="0"/>
              </a:spcBef>
              <a:buFont typeface="+mj-lt"/>
              <a:buAutoNum type="alphaLcParenR"/>
            </a:pPr>
            <a:r>
              <a:rPr lang="fr-CA" sz="1000" dirty="0"/>
              <a:t>Not </a:t>
            </a:r>
            <a:r>
              <a:rPr lang="fr-CA" sz="1000" dirty="0" err="1"/>
              <a:t>fonctional</a:t>
            </a:r>
            <a:r>
              <a:rPr lang="fr-CA" sz="1000" dirty="0"/>
              <a:t> / </a:t>
            </a:r>
            <a:r>
              <a:rPr lang="fr-CA" sz="1000" i="1" dirty="0"/>
              <a:t>Non fonctionnel</a:t>
            </a:r>
          </a:p>
          <a:p>
            <a:pPr marL="685789" lvl="1" indent="-228600">
              <a:lnSpc>
                <a:spcPct val="100000"/>
              </a:lnSpc>
              <a:spcBef>
                <a:spcPts val="0"/>
              </a:spcBef>
              <a:buFont typeface="+mj-lt"/>
              <a:buAutoNum type="alphaLcParenR"/>
            </a:pPr>
            <a:r>
              <a:rPr lang="fr-CA" sz="1000" dirty="0"/>
              <a:t>Not </a:t>
            </a:r>
            <a:r>
              <a:rPr lang="fr-CA" sz="1000" dirty="0" err="1"/>
              <a:t>available</a:t>
            </a:r>
            <a:r>
              <a:rPr lang="fr-CA" sz="1000" dirty="0"/>
              <a:t> / </a:t>
            </a:r>
            <a:r>
              <a:rPr lang="fr-CA" sz="1000" i="1" dirty="0"/>
              <a:t>Indisponible</a:t>
            </a:r>
          </a:p>
          <a:p>
            <a:pPr marL="685789" lvl="1" indent="-228600">
              <a:lnSpc>
                <a:spcPct val="100000"/>
              </a:lnSpc>
              <a:spcBef>
                <a:spcPts val="0"/>
              </a:spcBef>
              <a:buFont typeface="+mj-lt"/>
              <a:buAutoNum type="alphaLcParenR"/>
            </a:pPr>
            <a:r>
              <a:rPr lang="fr-CA" sz="1000" dirty="0" err="1"/>
              <a:t>Underutilized</a:t>
            </a:r>
            <a:r>
              <a:rPr lang="fr-CA" sz="1000" dirty="0"/>
              <a:t> / </a:t>
            </a:r>
            <a:r>
              <a:rPr lang="fr-CA" sz="1000" i="1" dirty="0"/>
              <a:t>Inutilisé</a:t>
            </a:r>
            <a:endParaRPr lang="fr-CA" sz="1050" i="1" dirty="0"/>
          </a:p>
          <a:p>
            <a:pPr marL="0" indent="0">
              <a:lnSpc>
                <a:spcPct val="100000"/>
              </a:lnSpc>
              <a:spcBef>
                <a:spcPts val="0"/>
              </a:spcBef>
              <a:buNone/>
            </a:pPr>
            <a:r>
              <a:rPr lang="fr-CA" sz="1050" dirty="0" err="1"/>
              <a:t>Ergonomic</a:t>
            </a:r>
            <a:r>
              <a:rPr lang="fr-CA" sz="1050" dirty="0"/>
              <a:t> </a:t>
            </a:r>
            <a:r>
              <a:rPr lang="fr-CA" sz="1050" dirty="0" err="1"/>
              <a:t>furniture</a:t>
            </a:r>
            <a:r>
              <a:rPr lang="fr-CA" sz="1050" dirty="0"/>
              <a:t> / </a:t>
            </a:r>
            <a:r>
              <a:rPr lang="fr-CA" sz="1050" i="1" dirty="0"/>
              <a:t>Meubles ergonomiques</a:t>
            </a:r>
          </a:p>
          <a:p>
            <a:pPr marL="685789" lvl="1" indent="-228600">
              <a:lnSpc>
                <a:spcPct val="100000"/>
              </a:lnSpc>
              <a:spcBef>
                <a:spcPts val="0"/>
              </a:spcBef>
              <a:buFont typeface="+mj-lt"/>
              <a:buAutoNum type="alphaLcParenR"/>
            </a:pPr>
            <a:r>
              <a:rPr lang="fr-CA" sz="1000" dirty="0" err="1"/>
              <a:t>Insufficient</a:t>
            </a:r>
            <a:r>
              <a:rPr lang="fr-CA" sz="1000" dirty="0"/>
              <a:t> </a:t>
            </a:r>
            <a:r>
              <a:rPr lang="fr-CA" sz="1000" dirty="0" err="1"/>
              <a:t>quantity</a:t>
            </a:r>
            <a:r>
              <a:rPr lang="fr-CA" sz="1000" dirty="0"/>
              <a:t> / </a:t>
            </a:r>
            <a:r>
              <a:rPr lang="fr-CA" sz="1000" i="1" dirty="0"/>
              <a:t>Quantité insuffisante</a:t>
            </a:r>
          </a:p>
          <a:p>
            <a:pPr marL="685789" lvl="1" indent="-228600">
              <a:lnSpc>
                <a:spcPct val="100000"/>
              </a:lnSpc>
              <a:spcBef>
                <a:spcPts val="0"/>
              </a:spcBef>
              <a:buFont typeface="+mj-lt"/>
              <a:buAutoNum type="alphaLcParenR"/>
            </a:pPr>
            <a:r>
              <a:rPr lang="fr-CA" sz="1000" dirty="0"/>
              <a:t>Not </a:t>
            </a:r>
            <a:r>
              <a:rPr lang="fr-CA" sz="1000" dirty="0" err="1"/>
              <a:t>fonctional</a:t>
            </a:r>
            <a:r>
              <a:rPr lang="fr-CA" sz="1000" dirty="0"/>
              <a:t> / </a:t>
            </a:r>
            <a:r>
              <a:rPr lang="fr-CA" sz="1000" i="1" dirty="0"/>
              <a:t>Non fonctionnel</a:t>
            </a:r>
          </a:p>
          <a:p>
            <a:pPr marL="685789" lvl="1" indent="-228600">
              <a:lnSpc>
                <a:spcPct val="100000"/>
              </a:lnSpc>
              <a:spcBef>
                <a:spcPts val="0"/>
              </a:spcBef>
              <a:buFont typeface="+mj-lt"/>
              <a:buAutoNum type="alphaLcParenR"/>
            </a:pPr>
            <a:r>
              <a:rPr lang="fr-CA" sz="1000" dirty="0"/>
              <a:t>Not </a:t>
            </a:r>
            <a:r>
              <a:rPr lang="fr-CA" sz="1000" dirty="0" err="1"/>
              <a:t>available</a:t>
            </a:r>
            <a:r>
              <a:rPr lang="fr-CA" sz="1000" dirty="0"/>
              <a:t> / </a:t>
            </a:r>
            <a:r>
              <a:rPr lang="fr-CA" sz="1000" i="1" dirty="0"/>
              <a:t>Indisponible</a:t>
            </a:r>
          </a:p>
          <a:p>
            <a:pPr marL="685789" lvl="1" indent="-228600">
              <a:lnSpc>
                <a:spcPct val="100000"/>
              </a:lnSpc>
              <a:spcBef>
                <a:spcPts val="0"/>
              </a:spcBef>
              <a:buFont typeface="+mj-lt"/>
              <a:buAutoNum type="alphaLcParenR"/>
            </a:pPr>
            <a:r>
              <a:rPr lang="fr-CA" sz="1000" dirty="0" err="1"/>
              <a:t>Underutilized</a:t>
            </a:r>
            <a:r>
              <a:rPr lang="fr-CA" sz="1000" dirty="0"/>
              <a:t> / </a:t>
            </a:r>
            <a:r>
              <a:rPr lang="fr-CA" sz="1000" i="1" dirty="0"/>
              <a:t>Inutilisé</a:t>
            </a:r>
            <a:endParaRPr lang="fr-CA" sz="1050" i="1" dirty="0"/>
          </a:p>
          <a:p>
            <a:pPr marL="0" indent="0">
              <a:lnSpc>
                <a:spcPct val="100000"/>
              </a:lnSpc>
              <a:spcBef>
                <a:spcPts val="0"/>
              </a:spcBef>
              <a:buNone/>
            </a:pPr>
            <a:r>
              <a:rPr lang="fr-CA" sz="1050" dirty="0"/>
              <a:t>Storage for files, supplies, </a:t>
            </a:r>
            <a:r>
              <a:rPr lang="fr-CA" sz="1050" dirty="0" err="1"/>
              <a:t>equipment</a:t>
            </a:r>
            <a:r>
              <a:rPr lang="fr-CA" sz="1050" dirty="0"/>
              <a:t> / </a:t>
            </a:r>
            <a:r>
              <a:rPr lang="fr-CA" sz="1050" i="1" dirty="0"/>
              <a:t>Rangement pour des dossiers, fournitures de bureau, équipements</a:t>
            </a:r>
          </a:p>
          <a:p>
            <a:pPr marL="685789" lvl="1" indent="-228600">
              <a:lnSpc>
                <a:spcPct val="100000"/>
              </a:lnSpc>
              <a:spcBef>
                <a:spcPts val="0"/>
              </a:spcBef>
              <a:buFont typeface="+mj-lt"/>
              <a:buAutoNum type="alphaLcParenR"/>
            </a:pPr>
            <a:r>
              <a:rPr lang="fr-CA" sz="1000" dirty="0" err="1"/>
              <a:t>Insufficient</a:t>
            </a:r>
            <a:r>
              <a:rPr lang="fr-CA" sz="1000" dirty="0"/>
              <a:t> </a:t>
            </a:r>
            <a:r>
              <a:rPr lang="fr-CA" sz="1000" dirty="0" err="1"/>
              <a:t>quantity</a:t>
            </a:r>
            <a:r>
              <a:rPr lang="fr-CA" sz="1000" dirty="0"/>
              <a:t> / </a:t>
            </a:r>
            <a:r>
              <a:rPr lang="fr-CA" sz="1000" i="1" dirty="0"/>
              <a:t>Quantité insuffisante</a:t>
            </a:r>
          </a:p>
          <a:p>
            <a:pPr marL="685789" lvl="1" indent="-228600">
              <a:lnSpc>
                <a:spcPct val="100000"/>
              </a:lnSpc>
              <a:spcBef>
                <a:spcPts val="0"/>
              </a:spcBef>
              <a:buFont typeface="+mj-lt"/>
              <a:buAutoNum type="alphaLcParenR"/>
            </a:pPr>
            <a:r>
              <a:rPr lang="fr-CA" sz="1000" dirty="0"/>
              <a:t>Not </a:t>
            </a:r>
            <a:r>
              <a:rPr lang="fr-CA" sz="1000" dirty="0" err="1"/>
              <a:t>fonctional</a:t>
            </a:r>
            <a:r>
              <a:rPr lang="fr-CA" sz="1000" dirty="0"/>
              <a:t> / </a:t>
            </a:r>
            <a:r>
              <a:rPr lang="fr-CA" sz="1000" i="1" dirty="0"/>
              <a:t>Non fonctionnel</a:t>
            </a:r>
          </a:p>
          <a:p>
            <a:pPr marL="685789" lvl="1" indent="-228600">
              <a:lnSpc>
                <a:spcPct val="100000"/>
              </a:lnSpc>
              <a:spcBef>
                <a:spcPts val="0"/>
              </a:spcBef>
              <a:buFont typeface="+mj-lt"/>
              <a:buAutoNum type="alphaLcParenR"/>
            </a:pPr>
            <a:r>
              <a:rPr lang="fr-CA" sz="1000" dirty="0"/>
              <a:t>Not </a:t>
            </a:r>
            <a:r>
              <a:rPr lang="fr-CA" sz="1000" dirty="0" err="1"/>
              <a:t>available</a:t>
            </a:r>
            <a:r>
              <a:rPr lang="fr-CA" sz="1000" dirty="0"/>
              <a:t> / </a:t>
            </a:r>
            <a:r>
              <a:rPr lang="fr-CA" sz="1000" i="1" dirty="0"/>
              <a:t>Indisponible</a:t>
            </a:r>
          </a:p>
          <a:p>
            <a:pPr marL="685789" lvl="1" indent="-228600">
              <a:lnSpc>
                <a:spcPct val="100000"/>
              </a:lnSpc>
              <a:spcBef>
                <a:spcPts val="0"/>
              </a:spcBef>
              <a:buFont typeface="+mj-lt"/>
              <a:buAutoNum type="alphaLcParenR"/>
            </a:pPr>
            <a:r>
              <a:rPr lang="fr-CA" sz="1000" dirty="0" err="1"/>
              <a:t>Underutilized</a:t>
            </a:r>
            <a:r>
              <a:rPr lang="fr-CA" sz="1000" dirty="0"/>
              <a:t> / </a:t>
            </a:r>
            <a:r>
              <a:rPr lang="fr-CA" sz="1000" i="1" dirty="0"/>
              <a:t>Inutilisé</a:t>
            </a:r>
            <a:endParaRPr lang="fr-CA" sz="1050" i="1"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508761" y="1407686"/>
            <a:ext cx="11006345" cy="896361"/>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50" b="1" dirty="0"/>
              <a:t>Q8 Please indicate why these elements are not currently meeting your needs? </a:t>
            </a:r>
            <a:endParaRPr lang="en-US" sz="1050" b="1" dirty="0" smtClean="0"/>
          </a:p>
          <a:p>
            <a:pPr marL="0" indent="0">
              <a:lnSpc>
                <a:spcPct val="100000"/>
              </a:lnSpc>
              <a:spcBef>
                <a:spcPts val="0"/>
              </a:spcBef>
              <a:buNone/>
            </a:pPr>
            <a:r>
              <a:rPr lang="fr-CA" sz="1050" b="1" i="1" dirty="0" smtClean="0"/>
              <a:t>Veuillez </a:t>
            </a:r>
            <a:r>
              <a:rPr lang="fr-CA" sz="1050" b="1" i="1" dirty="0"/>
              <a:t>indiquer pourquoi les éléments ci-dessous ne répondent pas à vos besoins? </a:t>
            </a:r>
            <a:endParaRPr lang="fr-CA" sz="1050" i="1" dirty="0"/>
          </a:p>
        </p:txBody>
      </p:sp>
      <p:sp>
        <p:nvSpPr>
          <p:cNvPr id="8" name="Text Placeholder 3"/>
          <p:cNvSpPr txBox="1">
            <a:spLocks/>
          </p:cNvSpPr>
          <p:nvPr/>
        </p:nvSpPr>
        <p:spPr>
          <a:xfrm>
            <a:off x="6909239" y="1900981"/>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b="1" dirty="0"/>
          </a:p>
          <a:p>
            <a:pPr marL="0" indent="0">
              <a:lnSpc>
                <a:spcPct val="100000"/>
              </a:lnSpc>
              <a:spcBef>
                <a:spcPts val="0"/>
              </a:spcBef>
              <a:buNone/>
            </a:pPr>
            <a:r>
              <a:rPr lang="fr-CA" sz="1050" dirty="0"/>
              <a:t>Meeting </a:t>
            </a:r>
            <a:r>
              <a:rPr lang="fr-CA" sz="1050" dirty="0" err="1"/>
              <a:t>rooms</a:t>
            </a:r>
            <a:r>
              <a:rPr lang="fr-CA" sz="1050" dirty="0"/>
              <a:t> / </a:t>
            </a:r>
            <a:r>
              <a:rPr lang="fr-CA" sz="1050" i="1" dirty="0"/>
              <a:t>Salles de </a:t>
            </a:r>
            <a:r>
              <a:rPr lang="fr-CA" sz="1050" i="1" dirty="0" smtClean="0"/>
              <a:t>réunion</a:t>
            </a:r>
          </a:p>
          <a:p>
            <a:pPr marL="685789" lvl="1" indent="-228600">
              <a:lnSpc>
                <a:spcPct val="100000"/>
              </a:lnSpc>
              <a:spcBef>
                <a:spcPts val="0"/>
              </a:spcBef>
              <a:buFont typeface="+mj-lt"/>
              <a:buAutoNum type="alphaLcParenR"/>
            </a:pPr>
            <a:r>
              <a:rPr lang="fr-CA" sz="1000" dirty="0" err="1"/>
              <a:t>Insufficient</a:t>
            </a:r>
            <a:r>
              <a:rPr lang="fr-CA" sz="1000" dirty="0"/>
              <a:t> </a:t>
            </a:r>
            <a:r>
              <a:rPr lang="fr-CA" sz="1000" dirty="0" err="1"/>
              <a:t>quantity</a:t>
            </a:r>
            <a:r>
              <a:rPr lang="fr-CA" sz="1000" dirty="0"/>
              <a:t> / </a:t>
            </a:r>
            <a:r>
              <a:rPr lang="fr-CA" sz="1000" i="1" dirty="0"/>
              <a:t>Quantité insuffisante</a:t>
            </a:r>
          </a:p>
          <a:p>
            <a:pPr marL="685789" lvl="1" indent="-228600">
              <a:lnSpc>
                <a:spcPct val="100000"/>
              </a:lnSpc>
              <a:spcBef>
                <a:spcPts val="0"/>
              </a:spcBef>
              <a:buFont typeface="+mj-lt"/>
              <a:buAutoNum type="alphaLcParenR"/>
            </a:pPr>
            <a:r>
              <a:rPr lang="fr-CA" sz="1000" dirty="0"/>
              <a:t>Not </a:t>
            </a:r>
            <a:r>
              <a:rPr lang="fr-CA" sz="1000" dirty="0" err="1"/>
              <a:t>fonctional</a:t>
            </a:r>
            <a:r>
              <a:rPr lang="fr-CA" sz="1000" dirty="0"/>
              <a:t> / </a:t>
            </a:r>
            <a:r>
              <a:rPr lang="fr-CA" sz="1000" i="1" dirty="0"/>
              <a:t>Non fonctionnel</a:t>
            </a:r>
          </a:p>
          <a:p>
            <a:pPr marL="685789" lvl="1" indent="-228600">
              <a:lnSpc>
                <a:spcPct val="100000"/>
              </a:lnSpc>
              <a:spcBef>
                <a:spcPts val="0"/>
              </a:spcBef>
              <a:buFont typeface="+mj-lt"/>
              <a:buAutoNum type="alphaLcParenR"/>
            </a:pPr>
            <a:r>
              <a:rPr lang="fr-CA" sz="1000" dirty="0"/>
              <a:t>Not </a:t>
            </a:r>
            <a:r>
              <a:rPr lang="fr-CA" sz="1000" dirty="0" err="1"/>
              <a:t>available</a:t>
            </a:r>
            <a:r>
              <a:rPr lang="fr-CA" sz="1000" dirty="0"/>
              <a:t> / </a:t>
            </a:r>
            <a:r>
              <a:rPr lang="fr-CA" sz="1000" i="1" dirty="0"/>
              <a:t>Indisponible</a:t>
            </a:r>
          </a:p>
          <a:p>
            <a:pPr marL="685789" lvl="1" indent="-228600">
              <a:lnSpc>
                <a:spcPct val="100000"/>
              </a:lnSpc>
              <a:spcBef>
                <a:spcPts val="0"/>
              </a:spcBef>
              <a:buFont typeface="+mj-lt"/>
              <a:buAutoNum type="alphaLcParenR"/>
            </a:pPr>
            <a:r>
              <a:rPr lang="fr-CA" sz="1000" dirty="0" err="1"/>
              <a:t>Underutilized</a:t>
            </a:r>
            <a:r>
              <a:rPr lang="fr-CA" sz="1000" dirty="0"/>
              <a:t> / </a:t>
            </a:r>
            <a:r>
              <a:rPr lang="fr-CA" sz="1000" i="1" dirty="0" smtClean="0"/>
              <a:t>Inutilisé</a:t>
            </a:r>
            <a:endParaRPr lang="fr-CA" sz="1050" i="1" dirty="0"/>
          </a:p>
          <a:p>
            <a:pPr marL="0" indent="0">
              <a:lnSpc>
                <a:spcPct val="100000"/>
              </a:lnSpc>
              <a:spcBef>
                <a:spcPts val="0"/>
              </a:spcBef>
              <a:buNone/>
            </a:pPr>
            <a:r>
              <a:rPr lang="fr-CA" sz="1050" dirty="0"/>
              <a:t>Meeting room </a:t>
            </a:r>
            <a:r>
              <a:rPr lang="fr-CA" sz="1050" dirty="0" err="1"/>
              <a:t>technology</a:t>
            </a:r>
            <a:r>
              <a:rPr lang="fr-CA" sz="1050" dirty="0"/>
              <a:t> / </a:t>
            </a:r>
            <a:r>
              <a:rPr lang="fr-CA" sz="1050" i="1" dirty="0"/>
              <a:t>Technologie dans les salles de </a:t>
            </a:r>
            <a:r>
              <a:rPr lang="fr-CA" sz="1050" i="1" dirty="0" smtClean="0"/>
              <a:t>réunion</a:t>
            </a:r>
          </a:p>
          <a:p>
            <a:pPr marL="685789" lvl="1" indent="-228600">
              <a:lnSpc>
                <a:spcPct val="100000"/>
              </a:lnSpc>
              <a:spcBef>
                <a:spcPts val="0"/>
              </a:spcBef>
              <a:buFont typeface="+mj-lt"/>
              <a:buAutoNum type="alphaLcParenR"/>
            </a:pPr>
            <a:r>
              <a:rPr lang="fr-CA" sz="1000" dirty="0" err="1"/>
              <a:t>Insufficient</a:t>
            </a:r>
            <a:r>
              <a:rPr lang="fr-CA" sz="1000" dirty="0"/>
              <a:t> </a:t>
            </a:r>
            <a:r>
              <a:rPr lang="fr-CA" sz="1000" dirty="0" err="1"/>
              <a:t>quantity</a:t>
            </a:r>
            <a:r>
              <a:rPr lang="fr-CA" sz="1000" dirty="0"/>
              <a:t> / </a:t>
            </a:r>
            <a:r>
              <a:rPr lang="fr-CA" sz="1000" i="1" dirty="0"/>
              <a:t>Quantité insuffisante</a:t>
            </a:r>
          </a:p>
          <a:p>
            <a:pPr marL="685789" lvl="1" indent="-228600">
              <a:lnSpc>
                <a:spcPct val="100000"/>
              </a:lnSpc>
              <a:spcBef>
                <a:spcPts val="0"/>
              </a:spcBef>
              <a:buFont typeface="+mj-lt"/>
              <a:buAutoNum type="alphaLcParenR"/>
            </a:pPr>
            <a:r>
              <a:rPr lang="fr-CA" sz="1000" dirty="0"/>
              <a:t>Not </a:t>
            </a:r>
            <a:r>
              <a:rPr lang="fr-CA" sz="1000" dirty="0" err="1"/>
              <a:t>fonctional</a:t>
            </a:r>
            <a:r>
              <a:rPr lang="fr-CA" sz="1000" dirty="0"/>
              <a:t> / </a:t>
            </a:r>
            <a:r>
              <a:rPr lang="fr-CA" sz="1000" i="1" dirty="0"/>
              <a:t>Non fonctionnel</a:t>
            </a:r>
          </a:p>
          <a:p>
            <a:pPr marL="685789" lvl="1" indent="-228600">
              <a:lnSpc>
                <a:spcPct val="100000"/>
              </a:lnSpc>
              <a:spcBef>
                <a:spcPts val="0"/>
              </a:spcBef>
              <a:buFont typeface="+mj-lt"/>
              <a:buAutoNum type="alphaLcParenR"/>
            </a:pPr>
            <a:r>
              <a:rPr lang="fr-CA" sz="1000" dirty="0"/>
              <a:t>Not </a:t>
            </a:r>
            <a:r>
              <a:rPr lang="fr-CA" sz="1000" dirty="0" err="1"/>
              <a:t>available</a:t>
            </a:r>
            <a:r>
              <a:rPr lang="fr-CA" sz="1000" dirty="0"/>
              <a:t> / </a:t>
            </a:r>
            <a:r>
              <a:rPr lang="fr-CA" sz="1000" i="1" dirty="0"/>
              <a:t>Indisponible</a:t>
            </a:r>
          </a:p>
          <a:p>
            <a:pPr marL="685789" lvl="1" indent="-228600">
              <a:lnSpc>
                <a:spcPct val="100000"/>
              </a:lnSpc>
              <a:spcBef>
                <a:spcPts val="0"/>
              </a:spcBef>
              <a:buFont typeface="+mj-lt"/>
              <a:buAutoNum type="alphaLcParenR"/>
            </a:pPr>
            <a:r>
              <a:rPr lang="fr-CA" sz="1000" dirty="0" err="1"/>
              <a:t>Underutilized</a:t>
            </a:r>
            <a:r>
              <a:rPr lang="fr-CA" sz="1000" dirty="0"/>
              <a:t> / </a:t>
            </a:r>
            <a:r>
              <a:rPr lang="fr-CA" sz="1000" i="1" dirty="0" smtClean="0"/>
              <a:t>Inutilisé</a:t>
            </a:r>
            <a:endParaRPr lang="fr-CA" sz="1050" i="1" dirty="0"/>
          </a:p>
          <a:p>
            <a:pPr marL="0" indent="0">
              <a:lnSpc>
                <a:spcPct val="100000"/>
              </a:lnSpc>
              <a:spcBef>
                <a:spcPts val="0"/>
              </a:spcBef>
              <a:buNone/>
            </a:pPr>
            <a:r>
              <a:rPr lang="fr-CA" sz="1050" dirty="0" err="1"/>
              <a:t>Spaces</a:t>
            </a:r>
            <a:r>
              <a:rPr lang="fr-CA" sz="1050" dirty="0"/>
              <a:t> to recharge or </a:t>
            </a:r>
            <a:r>
              <a:rPr lang="fr-CA" sz="1050" dirty="0" err="1"/>
              <a:t>take</a:t>
            </a:r>
            <a:r>
              <a:rPr lang="fr-CA" sz="1050" dirty="0"/>
              <a:t> a break / </a:t>
            </a:r>
            <a:r>
              <a:rPr lang="fr-CA" sz="1050" i="1" dirty="0"/>
              <a:t>Endroits pour se détendre ou se </a:t>
            </a:r>
            <a:r>
              <a:rPr lang="fr-CA" sz="1050" i="1" dirty="0" smtClean="0"/>
              <a:t>reposer</a:t>
            </a:r>
          </a:p>
          <a:p>
            <a:pPr marL="685789" lvl="1" indent="-228600">
              <a:lnSpc>
                <a:spcPct val="100000"/>
              </a:lnSpc>
              <a:spcBef>
                <a:spcPts val="0"/>
              </a:spcBef>
              <a:buFont typeface="+mj-lt"/>
              <a:buAutoNum type="alphaLcParenR"/>
            </a:pPr>
            <a:r>
              <a:rPr lang="fr-CA" sz="1000" dirty="0" err="1"/>
              <a:t>Insufficient</a:t>
            </a:r>
            <a:r>
              <a:rPr lang="fr-CA" sz="1000" dirty="0"/>
              <a:t> </a:t>
            </a:r>
            <a:r>
              <a:rPr lang="fr-CA" sz="1000" dirty="0" err="1"/>
              <a:t>quantity</a:t>
            </a:r>
            <a:r>
              <a:rPr lang="fr-CA" sz="1000" dirty="0"/>
              <a:t> / </a:t>
            </a:r>
            <a:r>
              <a:rPr lang="fr-CA" sz="1000" i="1" dirty="0"/>
              <a:t>Quantité insuffisante</a:t>
            </a:r>
          </a:p>
          <a:p>
            <a:pPr marL="685789" lvl="1" indent="-228600">
              <a:lnSpc>
                <a:spcPct val="100000"/>
              </a:lnSpc>
              <a:spcBef>
                <a:spcPts val="0"/>
              </a:spcBef>
              <a:buFont typeface="+mj-lt"/>
              <a:buAutoNum type="alphaLcParenR"/>
            </a:pPr>
            <a:r>
              <a:rPr lang="fr-CA" sz="1000" dirty="0"/>
              <a:t>Not </a:t>
            </a:r>
            <a:r>
              <a:rPr lang="fr-CA" sz="1000" dirty="0" err="1"/>
              <a:t>fonctional</a:t>
            </a:r>
            <a:r>
              <a:rPr lang="fr-CA" sz="1000" dirty="0"/>
              <a:t> / </a:t>
            </a:r>
            <a:r>
              <a:rPr lang="fr-CA" sz="1000" i="1" dirty="0"/>
              <a:t>Non fonctionnel</a:t>
            </a:r>
          </a:p>
          <a:p>
            <a:pPr marL="685789" lvl="1" indent="-228600">
              <a:lnSpc>
                <a:spcPct val="100000"/>
              </a:lnSpc>
              <a:spcBef>
                <a:spcPts val="0"/>
              </a:spcBef>
              <a:buFont typeface="+mj-lt"/>
              <a:buAutoNum type="alphaLcParenR"/>
            </a:pPr>
            <a:r>
              <a:rPr lang="fr-CA" sz="1000" dirty="0"/>
              <a:t>Not </a:t>
            </a:r>
            <a:r>
              <a:rPr lang="fr-CA" sz="1000" dirty="0" err="1"/>
              <a:t>available</a:t>
            </a:r>
            <a:r>
              <a:rPr lang="fr-CA" sz="1000" dirty="0"/>
              <a:t> / </a:t>
            </a:r>
            <a:r>
              <a:rPr lang="fr-CA" sz="1000" i="1" dirty="0"/>
              <a:t>Indisponible</a:t>
            </a:r>
          </a:p>
          <a:p>
            <a:pPr marL="685789" lvl="1" indent="-228600">
              <a:lnSpc>
                <a:spcPct val="100000"/>
              </a:lnSpc>
              <a:spcBef>
                <a:spcPts val="0"/>
              </a:spcBef>
              <a:buFont typeface="+mj-lt"/>
              <a:buAutoNum type="alphaLcParenR"/>
            </a:pPr>
            <a:r>
              <a:rPr lang="fr-CA" sz="1000" dirty="0" err="1"/>
              <a:t>Underutilized</a:t>
            </a:r>
            <a:r>
              <a:rPr lang="fr-CA" sz="1000" dirty="0"/>
              <a:t> / </a:t>
            </a:r>
            <a:r>
              <a:rPr lang="fr-CA" sz="1000" i="1" dirty="0" smtClean="0"/>
              <a:t>Inutilisé</a:t>
            </a:r>
            <a:endParaRPr lang="fr-CA" sz="1050" i="1" dirty="0"/>
          </a:p>
          <a:p>
            <a:pPr marL="0" indent="0">
              <a:lnSpc>
                <a:spcPct val="100000"/>
              </a:lnSpc>
              <a:spcBef>
                <a:spcPts val="0"/>
              </a:spcBef>
              <a:buNone/>
            </a:pPr>
            <a:r>
              <a:rPr lang="fr-CA" sz="1050" dirty="0" err="1"/>
              <a:t>Layout</a:t>
            </a:r>
            <a:r>
              <a:rPr lang="fr-CA" sz="1050" dirty="0"/>
              <a:t> </a:t>
            </a:r>
            <a:r>
              <a:rPr lang="fr-CA" sz="1050" dirty="0" err="1"/>
              <a:t>spaces</a:t>
            </a:r>
            <a:r>
              <a:rPr lang="fr-CA" sz="1050" dirty="0"/>
              <a:t> for large format </a:t>
            </a:r>
            <a:r>
              <a:rPr lang="fr-CA" sz="1050" dirty="0" err="1"/>
              <a:t>materials</a:t>
            </a:r>
            <a:r>
              <a:rPr lang="fr-CA" sz="1050" dirty="0"/>
              <a:t> / </a:t>
            </a:r>
            <a:r>
              <a:rPr lang="fr-CA" sz="1050" i="1" dirty="0"/>
              <a:t>Espaces pour étaler du matériel de grand </a:t>
            </a:r>
            <a:r>
              <a:rPr lang="fr-CA" sz="1050" i="1" dirty="0" smtClean="0"/>
              <a:t>format</a:t>
            </a:r>
          </a:p>
          <a:p>
            <a:pPr marL="685789" lvl="1" indent="-228600">
              <a:lnSpc>
                <a:spcPct val="100000"/>
              </a:lnSpc>
              <a:spcBef>
                <a:spcPts val="0"/>
              </a:spcBef>
              <a:buFont typeface="+mj-lt"/>
              <a:buAutoNum type="alphaLcParenR"/>
            </a:pPr>
            <a:r>
              <a:rPr lang="fr-CA" sz="1000" dirty="0" err="1"/>
              <a:t>Insufficient</a:t>
            </a:r>
            <a:r>
              <a:rPr lang="fr-CA" sz="1000" dirty="0"/>
              <a:t> </a:t>
            </a:r>
            <a:r>
              <a:rPr lang="fr-CA" sz="1000" dirty="0" err="1"/>
              <a:t>quantity</a:t>
            </a:r>
            <a:r>
              <a:rPr lang="fr-CA" sz="1000" dirty="0"/>
              <a:t> / </a:t>
            </a:r>
            <a:r>
              <a:rPr lang="fr-CA" sz="1000" i="1" dirty="0"/>
              <a:t>Quantité insuffisante</a:t>
            </a:r>
          </a:p>
          <a:p>
            <a:pPr marL="685789" lvl="1" indent="-228600">
              <a:lnSpc>
                <a:spcPct val="100000"/>
              </a:lnSpc>
              <a:spcBef>
                <a:spcPts val="0"/>
              </a:spcBef>
              <a:buFont typeface="+mj-lt"/>
              <a:buAutoNum type="alphaLcParenR"/>
            </a:pPr>
            <a:r>
              <a:rPr lang="fr-CA" sz="1000" dirty="0"/>
              <a:t>Not </a:t>
            </a:r>
            <a:r>
              <a:rPr lang="fr-CA" sz="1000" dirty="0" err="1"/>
              <a:t>fonctional</a:t>
            </a:r>
            <a:r>
              <a:rPr lang="fr-CA" sz="1000" dirty="0"/>
              <a:t> / </a:t>
            </a:r>
            <a:r>
              <a:rPr lang="fr-CA" sz="1000" i="1" dirty="0"/>
              <a:t>Non fonctionnel</a:t>
            </a:r>
          </a:p>
          <a:p>
            <a:pPr marL="685789" lvl="1" indent="-228600">
              <a:lnSpc>
                <a:spcPct val="100000"/>
              </a:lnSpc>
              <a:spcBef>
                <a:spcPts val="0"/>
              </a:spcBef>
              <a:buFont typeface="+mj-lt"/>
              <a:buAutoNum type="alphaLcParenR"/>
            </a:pPr>
            <a:r>
              <a:rPr lang="fr-CA" sz="1000" dirty="0"/>
              <a:t>Not </a:t>
            </a:r>
            <a:r>
              <a:rPr lang="fr-CA" sz="1000" dirty="0" err="1"/>
              <a:t>available</a:t>
            </a:r>
            <a:r>
              <a:rPr lang="fr-CA" sz="1000" dirty="0"/>
              <a:t> / </a:t>
            </a:r>
            <a:r>
              <a:rPr lang="fr-CA" sz="1000" i="1" dirty="0"/>
              <a:t>Indisponible</a:t>
            </a:r>
          </a:p>
          <a:p>
            <a:pPr marL="685789" lvl="1" indent="-228600">
              <a:lnSpc>
                <a:spcPct val="100000"/>
              </a:lnSpc>
              <a:spcBef>
                <a:spcPts val="0"/>
              </a:spcBef>
              <a:buFont typeface="+mj-lt"/>
              <a:buAutoNum type="alphaLcParenR"/>
            </a:pPr>
            <a:r>
              <a:rPr lang="fr-CA" sz="1000" dirty="0" err="1"/>
              <a:t>Underutilized</a:t>
            </a:r>
            <a:r>
              <a:rPr lang="fr-CA" sz="1000" dirty="0"/>
              <a:t> / </a:t>
            </a:r>
            <a:r>
              <a:rPr lang="fr-CA" sz="1000" i="1" dirty="0" smtClean="0"/>
              <a:t>Inutilisé</a:t>
            </a:r>
            <a:endParaRPr lang="fr-CA" sz="1050" i="1" dirty="0"/>
          </a:p>
          <a:p>
            <a:pPr marL="0" indent="0">
              <a:lnSpc>
                <a:spcPct val="100000"/>
              </a:lnSpc>
              <a:spcBef>
                <a:spcPts val="0"/>
              </a:spcBef>
              <a:buNone/>
            </a:pPr>
            <a:r>
              <a:rPr lang="fr-CA" sz="1050" dirty="0"/>
              <a:t>Informal meeting and collaborative </a:t>
            </a:r>
            <a:r>
              <a:rPr lang="fr-CA" sz="1050" dirty="0" err="1"/>
              <a:t>spaces</a:t>
            </a:r>
            <a:r>
              <a:rPr lang="fr-CA" sz="1050" dirty="0"/>
              <a:t> / </a:t>
            </a:r>
            <a:r>
              <a:rPr lang="fr-CA" sz="1050" i="1" dirty="0"/>
              <a:t>Espaces de réunion informelles et espaces </a:t>
            </a:r>
            <a:r>
              <a:rPr lang="fr-CA" sz="1050" i="1" dirty="0" smtClean="0"/>
              <a:t>collaboratifs</a:t>
            </a:r>
          </a:p>
          <a:p>
            <a:pPr marL="685789" lvl="1" indent="-228600">
              <a:lnSpc>
                <a:spcPct val="100000"/>
              </a:lnSpc>
              <a:spcBef>
                <a:spcPts val="0"/>
              </a:spcBef>
              <a:buFont typeface="+mj-lt"/>
              <a:buAutoNum type="alphaLcParenR"/>
            </a:pPr>
            <a:r>
              <a:rPr lang="fr-CA" sz="1000" dirty="0" err="1"/>
              <a:t>Insufficient</a:t>
            </a:r>
            <a:r>
              <a:rPr lang="fr-CA" sz="1000" dirty="0"/>
              <a:t> </a:t>
            </a:r>
            <a:r>
              <a:rPr lang="fr-CA" sz="1000" dirty="0" err="1"/>
              <a:t>quantity</a:t>
            </a:r>
            <a:r>
              <a:rPr lang="fr-CA" sz="1000" dirty="0"/>
              <a:t> / </a:t>
            </a:r>
            <a:r>
              <a:rPr lang="fr-CA" sz="1000" i="1" dirty="0"/>
              <a:t>Quantité insuffisante</a:t>
            </a:r>
          </a:p>
          <a:p>
            <a:pPr marL="685789" lvl="1" indent="-228600">
              <a:lnSpc>
                <a:spcPct val="100000"/>
              </a:lnSpc>
              <a:spcBef>
                <a:spcPts val="0"/>
              </a:spcBef>
              <a:buFont typeface="+mj-lt"/>
              <a:buAutoNum type="alphaLcParenR"/>
            </a:pPr>
            <a:r>
              <a:rPr lang="fr-CA" sz="1000" dirty="0"/>
              <a:t>Not </a:t>
            </a:r>
            <a:r>
              <a:rPr lang="fr-CA" sz="1000" dirty="0" err="1"/>
              <a:t>fonctional</a:t>
            </a:r>
            <a:r>
              <a:rPr lang="fr-CA" sz="1000" dirty="0"/>
              <a:t> / </a:t>
            </a:r>
            <a:r>
              <a:rPr lang="fr-CA" sz="1000" i="1" dirty="0"/>
              <a:t>Non fonctionnel</a:t>
            </a:r>
          </a:p>
          <a:p>
            <a:pPr marL="685789" lvl="1" indent="-228600">
              <a:lnSpc>
                <a:spcPct val="100000"/>
              </a:lnSpc>
              <a:spcBef>
                <a:spcPts val="0"/>
              </a:spcBef>
              <a:buFont typeface="+mj-lt"/>
              <a:buAutoNum type="alphaLcParenR"/>
            </a:pPr>
            <a:r>
              <a:rPr lang="fr-CA" sz="1000" dirty="0"/>
              <a:t>Not </a:t>
            </a:r>
            <a:r>
              <a:rPr lang="fr-CA" sz="1000" dirty="0" err="1"/>
              <a:t>available</a:t>
            </a:r>
            <a:r>
              <a:rPr lang="fr-CA" sz="1000" dirty="0"/>
              <a:t> / </a:t>
            </a:r>
            <a:r>
              <a:rPr lang="fr-CA" sz="1000" i="1" dirty="0"/>
              <a:t>Indisponible</a:t>
            </a:r>
          </a:p>
          <a:p>
            <a:pPr marL="685789" lvl="1" indent="-228600">
              <a:lnSpc>
                <a:spcPct val="100000"/>
              </a:lnSpc>
              <a:spcBef>
                <a:spcPts val="0"/>
              </a:spcBef>
              <a:buFont typeface="+mj-lt"/>
              <a:buAutoNum type="alphaLcParenR"/>
            </a:pPr>
            <a:r>
              <a:rPr lang="fr-CA" sz="1000" dirty="0" err="1"/>
              <a:t>Underutilized</a:t>
            </a:r>
            <a:r>
              <a:rPr lang="fr-CA" sz="1000" dirty="0"/>
              <a:t> / </a:t>
            </a:r>
            <a:r>
              <a:rPr lang="fr-CA" sz="1000" i="1" dirty="0" smtClean="0"/>
              <a:t>Inutilisé</a:t>
            </a:r>
            <a:endParaRPr lang="fr-CA" sz="1050" i="1" dirty="0"/>
          </a:p>
        </p:txBody>
      </p:sp>
      <p:sp>
        <p:nvSpPr>
          <p:cNvPr id="9" name="Title 1"/>
          <p:cNvSpPr txBox="1">
            <a:spLocks/>
          </p:cNvSpPr>
          <p:nvPr/>
        </p:nvSpPr>
        <p:spPr>
          <a:xfrm>
            <a:off x="508761" y="548587"/>
            <a:ext cx="11006345" cy="835027"/>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mtClean="0"/>
              <a:t>List of questions / </a:t>
            </a:r>
            <a:r>
              <a:rPr lang="fr-CA" i="1" smtClean="0"/>
              <a:t>Liste de questions</a:t>
            </a:r>
            <a:endParaRPr lang="fr-CA" i="1" dirty="0"/>
          </a:p>
        </p:txBody>
      </p:sp>
    </p:spTree>
    <p:extLst>
      <p:ext uri="{BB962C8B-B14F-4D97-AF65-F5344CB8AC3E}">
        <p14:creationId xmlns:p14="http://schemas.microsoft.com/office/powerpoint/2010/main" val="729436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050" b="1" dirty="0"/>
              <a:t>Q9 </a:t>
            </a:r>
            <a:r>
              <a:rPr lang="en-CA" sz="1050" b="1" dirty="0"/>
              <a:t>Do you have a specific need for spaces or design elements that contribute to stress reduction?</a:t>
            </a:r>
            <a:endParaRPr lang="en-CA" sz="1050" dirty="0"/>
          </a:p>
          <a:p>
            <a:pPr marL="0" indent="0">
              <a:lnSpc>
                <a:spcPct val="100000"/>
              </a:lnSpc>
              <a:spcBef>
                <a:spcPts val="0"/>
              </a:spcBef>
              <a:buNone/>
            </a:pPr>
            <a:r>
              <a:rPr lang="fr-CA" sz="1050" b="1" i="1" dirty="0"/>
              <a:t>Avez-vous besoin d'un espace spécifique ou d'éléments de </a:t>
            </a:r>
            <a:r>
              <a:rPr lang="fr-CA" sz="1050" b="1" i="1" dirty="0" smtClean="0"/>
              <a:t>conception </a:t>
            </a:r>
            <a:r>
              <a:rPr lang="fr-CA" sz="1050" b="1" i="1" dirty="0"/>
              <a:t>contribuant à la réduction du stress?</a:t>
            </a:r>
            <a:endParaRPr lang="en-CA" sz="1050" dirty="0"/>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CA" sz="1050" dirty="0" smtClean="0"/>
              <a:t>Yes </a:t>
            </a:r>
            <a:r>
              <a:rPr lang="fr-CA" sz="1050" dirty="0"/>
              <a:t>/ </a:t>
            </a:r>
            <a:r>
              <a:rPr lang="fr-CA" sz="1050" i="1" dirty="0" smtClean="0"/>
              <a:t>Oui</a:t>
            </a:r>
            <a:endParaRPr lang="fr-CA" sz="1050" i="1" dirty="0"/>
          </a:p>
          <a:p>
            <a:pPr marL="228600" indent="-228600">
              <a:lnSpc>
                <a:spcPct val="100000"/>
              </a:lnSpc>
              <a:spcBef>
                <a:spcPts val="0"/>
              </a:spcBef>
              <a:buFont typeface="+mj-lt"/>
              <a:buAutoNum type="alphaLcParenR"/>
            </a:pPr>
            <a:r>
              <a:rPr lang="fr-CA" sz="1050" dirty="0" smtClean="0"/>
              <a:t>No / </a:t>
            </a:r>
            <a:r>
              <a:rPr lang="fr-CA" sz="1050" i="1" dirty="0" smtClean="0"/>
              <a:t>Non</a:t>
            </a:r>
            <a:endParaRPr lang="fr-CA" sz="1050" i="1"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Q10 Do </a:t>
            </a:r>
            <a:r>
              <a:rPr lang="fr-FR" sz="1050" b="1" dirty="0" err="1"/>
              <a:t>you</a:t>
            </a:r>
            <a:r>
              <a:rPr lang="fr-FR" sz="1050" b="1" dirty="0"/>
              <a:t> have a </a:t>
            </a:r>
            <a:r>
              <a:rPr lang="fr-FR" sz="1050" b="1" dirty="0" err="1"/>
              <a:t>specific</a:t>
            </a:r>
            <a:r>
              <a:rPr lang="fr-FR" sz="1050" b="1" dirty="0"/>
              <a:t> </a:t>
            </a:r>
            <a:r>
              <a:rPr lang="fr-FR" sz="1050" b="1" dirty="0" err="1"/>
              <a:t>need</a:t>
            </a:r>
            <a:r>
              <a:rPr lang="fr-FR" sz="1050" b="1" dirty="0"/>
              <a:t> for </a:t>
            </a:r>
            <a:r>
              <a:rPr lang="fr-FR" sz="1050" b="1" dirty="0" err="1"/>
              <a:t>spaces</a:t>
            </a:r>
            <a:r>
              <a:rPr lang="fr-FR" sz="1050" b="1" dirty="0"/>
              <a:t> or design </a:t>
            </a:r>
            <a:r>
              <a:rPr lang="fr-FR" sz="1050" b="1" dirty="0" err="1"/>
              <a:t>elements</a:t>
            </a:r>
            <a:r>
              <a:rPr lang="fr-FR" sz="1050" b="1" dirty="0"/>
              <a:t> </a:t>
            </a:r>
            <a:r>
              <a:rPr lang="fr-FR" sz="1050" b="1" dirty="0" err="1"/>
              <a:t>that</a:t>
            </a:r>
            <a:r>
              <a:rPr lang="fr-FR" sz="1050" b="1" dirty="0"/>
              <a:t> support </a:t>
            </a:r>
            <a:r>
              <a:rPr lang="fr-FR" sz="1050" b="1" dirty="0" err="1"/>
              <a:t>recovery</a:t>
            </a:r>
            <a:r>
              <a:rPr lang="fr-FR" sz="1050" b="1" dirty="0"/>
              <a:t> </a:t>
            </a:r>
            <a:r>
              <a:rPr lang="fr-FR" sz="1050" b="1" dirty="0" err="1"/>
              <a:t>from</a:t>
            </a:r>
            <a:r>
              <a:rPr lang="fr-FR" sz="1050" b="1" dirty="0"/>
              <a:t> </a:t>
            </a:r>
            <a:r>
              <a:rPr lang="fr-FR" sz="1050" b="1" dirty="0" err="1"/>
              <a:t>physical</a:t>
            </a:r>
            <a:r>
              <a:rPr lang="fr-FR" sz="1050" b="1" dirty="0"/>
              <a:t> </a:t>
            </a:r>
            <a:r>
              <a:rPr lang="fr-FR" sz="1050" b="1" dirty="0" err="1"/>
              <a:t>exertion</a:t>
            </a:r>
            <a:r>
              <a:rPr lang="fr-FR" sz="1050" b="1" dirty="0"/>
              <a:t>?</a:t>
            </a:r>
          </a:p>
          <a:p>
            <a:pPr marL="0" indent="0">
              <a:lnSpc>
                <a:spcPct val="100000"/>
              </a:lnSpc>
              <a:spcBef>
                <a:spcPts val="0"/>
              </a:spcBef>
              <a:buNone/>
            </a:pPr>
            <a:r>
              <a:rPr lang="fr-FR" sz="1050" b="1" i="1" dirty="0"/>
              <a:t>Avez-vous besoin d'un espace spécifique ou d'éléments de conception pour récupérer après un effort physique?</a:t>
            </a:r>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CA" sz="1050" dirty="0"/>
              <a:t>Yes / </a:t>
            </a:r>
            <a:r>
              <a:rPr lang="fr-CA" sz="1050" i="1" dirty="0"/>
              <a:t>Oui</a:t>
            </a:r>
          </a:p>
          <a:p>
            <a:pPr marL="228600" indent="-228600">
              <a:lnSpc>
                <a:spcPct val="100000"/>
              </a:lnSpc>
              <a:spcBef>
                <a:spcPts val="0"/>
              </a:spcBef>
              <a:buFont typeface="+mj-lt"/>
              <a:buAutoNum type="alphaLcParenR"/>
            </a:pPr>
            <a:r>
              <a:rPr lang="fr-CA" sz="1050" dirty="0"/>
              <a:t>No / </a:t>
            </a:r>
            <a:r>
              <a:rPr lang="fr-CA" sz="1050" i="1" dirty="0"/>
              <a:t>Non</a:t>
            </a:r>
          </a:p>
        </p:txBody>
      </p:sp>
    </p:spTree>
    <p:extLst>
      <p:ext uri="{BB962C8B-B14F-4D97-AF65-F5344CB8AC3E}">
        <p14:creationId xmlns:p14="http://schemas.microsoft.com/office/powerpoint/2010/main" val="38968301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smtClean="0"/>
              <a:t>Q11 </a:t>
            </a:r>
            <a:r>
              <a:rPr lang="fr-FR" sz="1050" b="1" dirty="0" err="1"/>
              <a:t>When</a:t>
            </a:r>
            <a:r>
              <a:rPr lang="fr-FR" sz="1050" b="1" dirty="0"/>
              <a:t> </a:t>
            </a:r>
            <a:r>
              <a:rPr lang="fr-FR" sz="1050" b="1" dirty="0" err="1"/>
              <a:t>you</a:t>
            </a:r>
            <a:r>
              <a:rPr lang="fr-FR" sz="1050" b="1" dirty="0"/>
              <a:t> are </a:t>
            </a:r>
            <a:r>
              <a:rPr lang="fr-FR" sz="1050" b="1" dirty="0" err="1"/>
              <a:t>focused</a:t>
            </a:r>
            <a:r>
              <a:rPr lang="fr-FR" sz="1050" b="1" dirty="0"/>
              <a:t> on an </a:t>
            </a:r>
            <a:r>
              <a:rPr lang="fr-FR" sz="1050" b="1" dirty="0" err="1"/>
              <a:t>individual</a:t>
            </a:r>
            <a:r>
              <a:rPr lang="fr-FR" sz="1050" b="1" dirty="0"/>
              <a:t> </a:t>
            </a:r>
            <a:r>
              <a:rPr lang="fr-FR" sz="1050" b="1" dirty="0" err="1"/>
              <a:t>task</a:t>
            </a:r>
            <a:r>
              <a:rPr lang="fr-FR" sz="1050" b="1" dirty="0"/>
              <a:t>, </a:t>
            </a:r>
            <a:r>
              <a:rPr lang="fr-FR" sz="1050" b="1" dirty="0" err="1"/>
              <a:t>your</a:t>
            </a:r>
            <a:r>
              <a:rPr lang="fr-FR" sz="1050" b="1" dirty="0"/>
              <a:t> </a:t>
            </a:r>
            <a:r>
              <a:rPr lang="fr-FR" sz="1050" b="1" dirty="0" err="1"/>
              <a:t>ideal</a:t>
            </a:r>
            <a:r>
              <a:rPr lang="fr-FR" sz="1050" b="1" dirty="0"/>
              <a:t> </a:t>
            </a:r>
            <a:r>
              <a:rPr lang="fr-FR" sz="1050" b="1" dirty="0" err="1"/>
              <a:t>work</a:t>
            </a:r>
            <a:r>
              <a:rPr lang="fr-FR" sz="1050" b="1" dirty="0"/>
              <a:t> </a:t>
            </a:r>
            <a:r>
              <a:rPr lang="fr-FR" sz="1050" b="1" dirty="0" err="1" smtClean="0"/>
              <a:t>atmosphere</a:t>
            </a:r>
            <a:r>
              <a:rPr lang="fr-FR" sz="1050" b="1" dirty="0" smtClean="0"/>
              <a:t> </a:t>
            </a:r>
            <a:r>
              <a:rPr lang="fr-FR" sz="1050" b="1" dirty="0" err="1"/>
              <a:t>is</a:t>
            </a:r>
            <a:r>
              <a:rPr lang="fr-FR" sz="1050" b="1" dirty="0"/>
              <a:t>...</a:t>
            </a:r>
          </a:p>
          <a:p>
            <a:pPr marL="0" indent="0">
              <a:lnSpc>
                <a:spcPct val="100000"/>
              </a:lnSpc>
              <a:spcBef>
                <a:spcPts val="0"/>
              </a:spcBef>
              <a:buNone/>
            </a:pPr>
            <a:r>
              <a:rPr lang="fr-FR" sz="1050" b="1" i="1" dirty="0"/>
              <a:t>Lorsque vous êtes concentré sur une tâche individuelle, votre </a:t>
            </a:r>
            <a:r>
              <a:rPr lang="fr-FR" sz="1050" b="1" i="1" dirty="0" smtClean="0"/>
              <a:t>atmosphère </a:t>
            </a:r>
            <a:r>
              <a:rPr lang="fr-FR" sz="1050" b="1" i="1" dirty="0"/>
              <a:t>de travail </a:t>
            </a:r>
            <a:r>
              <a:rPr lang="fr-FR" sz="1050" b="1" i="1" dirty="0" smtClean="0"/>
              <a:t>idéale </a:t>
            </a:r>
            <a:r>
              <a:rPr lang="fr-FR" sz="1050" b="1" i="1" dirty="0"/>
              <a:t>est ...</a:t>
            </a:r>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FR" sz="1050" dirty="0" err="1" smtClean="0"/>
              <a:t>Absolutely</a:t>
            </a:r>
            <a:r>
              <a:rPr lang="fr-FR" sz="1050" dirty="0" smtClean="0"/>
              <a:t> </a:t>
            </a:r>
            <a:r>
              <a:rPr lang="fr-FR" sz="1050" dirty="0"/>
              <a:t>quiet, </a:t>
            </a:r>
            <a:r>
              <a:rPr lang="fr-FR" sz="1050" dirty="0" err="1"/>
              <a:t>like</a:t>
            </a:r>
            <a:r>
              <a:rPr lang="fr-FR" sz="1050" dirty="0"/>
              <a:t> a </a:t>
            </a:r>
            <a:r>
              <a:rPr lang="fr-FR" sz="1050" dirty="0" err="1"/>
              <a:t>library</a:t>
            </a:r>
            <a:r>
              <a:rPr lang="fr-FR" sz="1050" dirty="0"/>
              <a:t> </a:t>
            </a:r>
            <a:r>
              <a:rPr lang="fr-FR" sz="1050" dirty="0" smtClean="0"/>
              <a:t>/ </a:t>
            </a:r>
            <a:r>
              <a:rPr lang="fr-FR" sz="1050" i="1" dirty="0" smtClean="0"/>
              <a:t>Absolument </a:t>
            </a:r>
            <a:r>
              <a:rPr lang="fr-FR" sz="1050" i="1" dirty="0"/>
              <a:t>silencieux, comme une bibliothèque</a:t>
            </a:r>
          </a:p>
          <a:p>
            <a:pPr marL="228600" indent="-228600">
              <a:lnSpc>
                <a:spcPct val="100000"/>
              </a:lnSpc>
              <a:spcBef>
                <a:spcPts val="0"/>
              </a:spcBef>
              <a:buFont typeface="+mj-lt"/>
              <a:buAutoNum type="alphaLcParenR"/>
            </a:pPr>
            <a:r>
              <a:rPr lang="fr-FR" sz="1050" dirty="0" err="1" smtClean="0"/>
              <a:t>Some</a:t>
            </a:r>
            <a:r>
              <a:rPr lang="fr-FR" sz="1050" dirty="0" smtClean="0"/>
              <a:t> </a:t>
            </a:r>
            <a:r>
              <a:rPr lang="fr-FR" sz="1050" dirty="0"/>
              <a:t>ambient </a:t>
            </a:r>
            <a:r>
              <a:rPr lang="fr-FR" sz="1050" dirty="0" err="1"/>
              <a:t>sounds</a:t>
            </a:r>
            <a:r>
              <a:rPr lang="fr-FR" sz="1050" dirty="0"/>
              <a:t> and conversations </a:t>
            </a:r>
            <a:r>
              <a:rPr lang="fr-FR" sz="1050" dirty="0" smtClean="0"/>
              <a:t>/ </a:t>
            </a:r>
            <a:r>
              <a:rPr lang="fr-FR" sz="1050" i="1" dirty="0" smtClean="0"/>
              <a:t>Quelques </a:t>
            </a:r>
            <a:r>
              <a:rPr lang="fr-FR" sz="1050" i="1" dirty="0"/>
              <a:t>sons ambiants et conversations</a:t>
            </a:r>
          </a:p>
          <a:p>
            <a:pPr marL="228600" indent="-228600">
              <a:lnSpc>
                <a:spcPct val="100000"/>
              </a:lnSpc>
              <a:spcBef>
                <a:spcPts val="0"/>
              </a:spcBef>
              <a:buFont typeface="+mj-lt"/>
              <a:buAutoNum type="alphaLcParenR"/>
            </a:pPr>
            <a:r>
              <a:rPr lang="fr-FR" sz="1050" dirty="0" err="1" smtClean="0"/>
              <a:t>Dynamic</a:t>
            </a:r>
            <a:r>
              <a:rPr lang="fr-FR" sz="1050" dirty="0" smtClean="0"/>
              <a:t> </a:t>
            </a:r>
            <a:r>
              <a:rPr lang="fr-FR" sz="1050" dirty="0"/>
              <a:t>and </a:t>
            </a:r>
            <a:r>
              <a:rPr lang="fr-FR" sz="1050" dirty="0" err="1"/>
              <a:t>buzzing</a:t>
            </a:r>
            <a:r>
              <a:rPr lang="fr-FR" sz="1050" dirty="0"/>
              <a:t>, </a:t>
            </a:r>
            <a:r>
              <a:rPr lang="fr-FR" sz="1050" dirty="0" err="1"/>
              <a:t>like</a:t>
            </a:r>
            <a:r>
              <a:rPr lang="fr-FR" sz="1050" dirty="0"/>
              <a:t> a coffee shop </a:t>
            </a:r>
            <a:r>
              <a:rPr lang="fr-FR" sz="1050" dirty="0" smtClean="0"/>
              <a:t>/ </a:t>
            </a:r>
            <a:r>
              <a:rPr lang="fr-FR" sz="1050" i="1" dirty="0" smtClean="0"/>
              <a:t>Dynamique </a:t>
            </a:r>
            <a:r>
              <a:rPr lang="fr-FR" sz="1050" i="1" dirty="0"/>
              <a:t>et animé, comme dans un café</a:t>
            </a:r>
          </a:p>
          <a:p>
            <a:pPr marL="228600" indent="-228600">
              <a:lnSpc>
                <a:spcPct val="100000"/>
              </a:lnSpc>
              <a:spcBef>
                <a:spcPts val="0"/>
              </a:spcBef>
              <a:buFont typeface="+mj-lt"/>
              <a:buAutoNum type="alphaLcParenR"/>
            </a:pPr>
            <a:r>
              <a:rPr lang="fr-FR" sz="1050" dirty="0" err="1" smtClean="0"/>
              <a:t>Some</a:t>
            </a:r>
            <a:r>
              <a:rPr lang="fr-FR" sz="1050" dirty="0" smtClean="0"/>
              <a:t> </a:t>
            </a:r>
            <a:r>
              <a:rPr lang="fr-FR" sz="1050" dirty="0"/>
              <a:t>of </a:t>
            </a:r>
            <a:r>
              <a:rPr lang="fr-FR" sz="1050" dirty="0" err="1"/>
              <a:t>each</a:t>
            </a:r>
            <a:r>
              <a:rPr lang="fr-FR" sz="1050" dirty="0"/>
              <a:t>, </a:t>
            </a:r>
            <a:r>
              <a:rPr lang="fr-FR" sz="1050" dirty="0" err="1"/>
              <a:t>depending</a:t>
            </a:r>
            <a:r>
              <a:rPr lang="fr-FR" sz="1050" dirty="0"/>
              <a:t> on the </a:t>
            </a:r>
            <a:r>
              <a:rPr lang="fr-FR" sz="1050" dirty="0" err="1"/>
              <a:t>day</a:t>
            </a:r>
            <a:r>
              <a:rPr lang="fr-FR" sz="1050" dirty="0"/>
              <a:t> or </a:t>
            </a:r>
            <a:r>
              <a:rPr lang="fr-FR" sz="1050" dirty="0" err="1"/>
              <a:t>task</a:t>
            </a:r>
            <a:r>
              <a:rPr lang="fr-FR" sz="1050" dirty="0"/>
              <a:t> </a:t>
            </a:r>
            <a:r>
              <a:rPr lang="fr-FR" sz="1050" dirty="0" smtClean="0"/>
              <a:t>/ </a:t>
            </a:r>
            <a:r>
              <a:rPr lang="fr-FR" sz="1050" i="1" dirty="0" smtClean="0"/>
              <a:t>Un </a:t>
            </a:r>
            <a:r>
              <a:rPr lang="fr-FR" sz="1050" i="1" dirty="0"/>
              <a:t>peu de tout, selon le jour ou la tâche</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Q12 From the </a:t>
            </a:r>
            <a:r>
              <a:rPr lang="fr-FR" sz="1050" b="1" dirty="0" err="1"/>
              <a:t>following</a:t>
            </a:r>
            <a:r>
              <a:rPr lang="fr-FR" sz="1050" b="1" dirty="0"/>
              <a:t> </a:t>
            </a:r>
            <a:r>
              <a:rPr lang="fr-FR" sz="1050" b="1" dirty="0" err="1"/>
              <a:t>list</a:t>
            </a:r>
            <a:r>
              <a:rPr lang="fr-FR" sz="1050" b="1" dirty="0"/>
              <a:t> of </a:t>
            </a:r>
            <a:r>
              <a:rPr lang="fr-FR" sz="1050" b="1" dirty="0" err="1"/>
              <a:t>technology</a:t>
            </a:r>
            <a:r>
              <a:rPr lang="fr-FR" sz="1050" b="1" dirty="0"/>
              <a:t>, select </a:t>
            </a:r>
            <a:r>
              <a:rPr lang="fr-FR" sz="1050" b="1" dirty="0" err="1"/>
              <a:t>those</a:t>
            </a:r>
            <a:r>
              <a:rPr lang="fr-FR" sz="1050" b="1" dirty="0"/>
              <a:t> </a:t>
            </a:r>
            <a:r>
              <a:rPr lang="fr-FR" sz="1050" b="1" dirty="0" err="1"/>
              <a:t>that</a:t>
            </a:r>
            <a:r>
              <a:rPr lang="fr-FR" sz="1050" b="1" dirty="0"/>
              <a:t> best match </a:t>
            </a:r>
            <a:r>
              <a:rPr lang="fr-FR" sz="1050" b="1" dirty="0" err="1"/>
              <a:t>what</a:t>
            </a:r>
            <a:r>
              <a:rPr lang="fr-FR" sz="1050" b="1" dirty="0"/>
              <a:t> </a:t>
            </a:r>
            <a:r>
              <a:rPr lang="fr-FR" sz="1050" b="1" dirty="0" err="1"/>
              <a:t>you</a:t>
            </a:r>
            <a:r>
              <a:rPr lang="fr-FR" sz="1050" b="1" dirty="0"/>
              <a:t> </a:t>
            </a:r>
            <a:r>
              <a:rPr lang="fr-FR" sz="1050" b="1" dirty="0" err="1"/>
              <a:t>currently</a:t>
            </a:r>
            <a:r>
              <a:rPr lang="fr-FR" sz="1050" b="1" dirty="0"/>
              <a:t> have. </a:t>
            </a:r>
          </a:p>
          <a:p>
            <a:pPr marL="0" indent="0">
              <a:lnSpc>
                <a:spcPct val="100000"/>
              </a:lnSpc>
              <a:spcBef>
                <a:spcPts val="0"/>
              </a:spcBef>
              <a:buNone/>
            </a:pPr>
            <a:r>
              <a:rPr lang="fr-FR" sz="1050" b="1" i="1" dirty="0"/>
              <a:t>Parmi la liste des technologies suivantes, sélectionner toutes celles qui correspondent le mieux à ce que vous avez actuellement.</a:t>
            </a:r>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FR" sz="1050" dirty="0" smtClean="0"/>
              <a:t>Desktop </a:t>
            </a:r>
            <a:r>
              <a:rPr lang="fr-FR" sz="1050" dirty="0"/>
              <a:t>computer </a:t>
            </a:r>
            <a:r>
              <a:rPr lang="fr-FR" sz="1050" dirty="0" smtClean="0"/>
              <a:t>/ </a:t>
            </a:r>
            <a:r>
              <a:rPr lang="fr-FR" sz="1050" i="1" dirty="0" smtClean="0"/>
              <a:t>Ordinateur </a:t>
            </a:r>
            <a:r>
              <a:rPr lang="fr-FR" sz="1050" i="1" dirty="0"/>
              <a:t>de bureau</a:t>
            </a:r>
          </a:p>
          <a:p>
            <a:pPr marL="228600" indent="-228600">
              <a:lnSpc>
                <a:spcPct val="100000"/>
              </a:lnSpc>
              <a:spcBef>
                <a:spcPts val="0"/>
              </a:spcBef>
              <a:buFont typeface="+mj-lt"/>
              <a:buAutoNum type="alphaLcParenR"/>
            </a:pPr>
            <a:r>
              <a:rPr lang="fr-FR" sz="1050" dirty="0" smtClean="0"/>
              <a:t>Laptop </a:t>
            </a:r>
            <a:r>
              <a:rPr lang="fr-FR" sz="1050" dirty="0"/>
              <a:t>or </a:t>
            </a:r>
            <a:r>
              <a:rPr lang="fr-FR" sz="1050" dirty="0" err="1"/>
              <a:t>tablet</a:t>
            </a:r>
            <a:r>
              <a:rPr lang="fr-FR" sz="1050" dirty="0"/>
              <a:t> </a:t>
            </a:r>
            <a:r>
              <a:rPr lang="fr-FR" sz="1050" dirty="0" smtClean="0"/>
              <a:t>computer / </a:t>
            </a:r>
            <a:r>
              <a:rPr lang="fr-FR" sz="1050" i="1" dirty="0" smtClean="0"/>
              <a:t>Ordinateur </a:t>
            </a:r>
            <a:r>
              <a:rPr lang="fr-FR" sz="1050" i="1" dirty="0"/>
              <a:t>portatif ou tablette</a:t>
            </a:r>
          </a:p>
          <a:p>
            <a:pPr marL="228600" indent="-228600">
              <a:lnSpc>
                <a:spcPct val="100000"/>
              </a:lnSpc>
              <a:spcBef>
                <a:spcPts val="0"/>
              </a:spcBef>
              <a:buFont typeface="+mj-lt"/>
              <a:buAutoNum type="alphaLcParenR"/>
            </a:pPr>
            <a:r>
              <a:rPr lang="fr-FR" sz="1050" dirty="0" err="1" smtClean="0"/>
              <a:t>Two</a:t>
            </a:r>
            <a:r>
              <a:rPr lang="fr-FR" sz="1050" dirty="0" smtClean="0"/>
              <a:t> </a:t>
            </a:r>
            <a:r>
              <a:rPr lang="fr-FR" sz="1050" dirty="0"/>
              <a:t>or more </a:t>
            </a:r>
            <a:r>
              <a:rPr lang="fr-FR" sz="1050" dirty="0" smtClean="0"/>
              <a:t>monitors / </a:t>
            </a:r>
            <a:r>
              <a:rPr lang="fr-FR" sz="1050" i="1" dirty="0" smtClean="0"/>
              <a:t>Deux </a:t>
            </a:r>
            <a:r>
              <a:rPr lang="fr-FR" sz="1050" i="1" dirty="0"/>
              <a:t>écrans ou plus</a:t>
            </a:r>
          </a:p>
          <a:p>
            <a:pPr marL="228600" indent="-228600">
              <a:lnSpc>
                <a:spcPct val="100000"/>
              </a:lnSpc>
              <a:spcBef>
                <a:spcPts val="0"/>
              </a:spcBef>
              <a:buFont typeface="+mj-lt"/>
              <a:buAutoNum type="alphaLcParenR"/>
            </a:pPr>
            <a:r>
              <a:rPr lang="fr-FR" sz="1050" dirty="0" smtClean="0"/>
              <a:t>Secure terminal / </a:t>
            </a:r>
            <a:r>
              <a:rPr lang="fr-FR" sz="1050" i="1" dirty="0" smtClean="0"/>
              <a:t>Station </a:t>
            </a:r>
            <a:r>
              <a:rPr lang="fr-FR" sz="1050" i="1" dirty="0"/>
              <a:t>de travail sécurisée</a:t>
            </a:r>
          </a:p>
          <a:p>
            <a:pPr marL="228600" indent="-228600">
              <a:lnSpc>
                <a:spcPct val="100000"/>
              </a:lnSpc>
              <a:spcBef>
                <a:spcPts val="0"/>
              </a:spcBef>
              <a:buFont typeface="+mj-lt"/>
              <a:buAutoNum type="alphaLcParenR"/>
            </a:pPr>
            <a:r>
              <a:rPr lang="fr-FR" sz="1050" dirty="0" err="1" smtClean="0"/>
              <a:t>Landline</a:t>
            </a:r>
            <a:r>
              <a:rPr lang="fr-FR" sz="1050" dirty="0" smtClean="0"/>
              <a:t> </a:t>
            </a:r>
            <a:r>
              <a:rPr lang="fr-FR" sz="1050" dirty="0"/>
              <a:t>or </a:t>
            </a:r>
            <a:r>
              <a:rPr lang="fr-FR" sz="1050" dirty="0" err="1"/>
              <a:t>voice</a:t>
            </a:r>
            <a:r>
              <a:rPr lang="fr-FR" sz="1050" dirty="0"/>
              <a:t> over IP </a:t>
            </a:r>
            <a:r>
              <a:rPr lang="fr-FR" sz="1050" dirty="0" smtClean="0"/>
              <a:t>phone / </a:t>
            </a:r>
            <a:r>
              <a:rPr lang="fr-FR" sz="1050" i="1" dirty="0" smtClean="0"/>
              <a:t>Ligne </a:t>
            </a:r>
            <a:r>
              <a:rPr lang="fr-FR" sz="1050" i="1" dirty="0"/>
              <a:t>téléphonique fixe ou voix sur protocole Internet</a:t>
            </a:r>
            <a:r>
              <a:rPr lang="fr-FR" sz="1050" dirty="0"/>
              <a:t> (</a:t>
            </a:r>
            <a:r>
              <a:rPr lang="fr-FR" sz="1050" dirty="0" err="1"/>
              <a:t>VoIP</a:t>
            </a:r>
            <a:r>
              <a:rPr lang="fr-FR" sz="1050" dirty="0"/>
              <a:t>)</a:t>
            </a:r>
          </a:p>
          <a:p>
            <a:pPr marL="228600" indent="-228600">
              <a:lnSpc>
                <a:spcPct val="100000"/>
              </a:lnSpc>
              <a:spcBef>
                <a:spcPts val="0"/>
              </a:spcBef>
              <a:buFont typeface="+mj-lt"/>
              <a:buAutoNum type="alphaLcParenR"/>
            </a:pPr>
            <a:r>
              <a:rPr lang="fr-FR" sz="1050" dirty="0" smtClean="0"/>
              <a:t>Mobile </a:t>
            </a:r>
            <a:r>
              <a:rPr lang="fr-FR" sz="1050" dirty="0"/>
              <a:t>phone </a:t>
            </a:r>
            <a:r>
              <a:rPr lang="fr-FR" sz="1050" dirty="0" smtClean="0"/>
              <a:t>/ </a:t>
            </a:r>
            <a:r>
              <a:rPr lang="fr-FR" sz="1050" i="1" dirty="0" smtClean="0"/>
              <a:t>Téléphone </a:t>
            </a:r>
            <a:r>
              <a:rPr lang="fr-FR" sz="1050" i="1" dirty="0"/>
              <a:t>mobile</a:t>
            </a:r>
          </a:p>
          <a:p>
            <a:pPr marL="228600" indent="-228600">
              <a:lnSpc>
                <a:spcPct val="100000"/>
              </a:lnSpc>
              <a:spcBef>
                <a:spcPts val="0"/>
              </a:spcBef>
              <a:buFont typeface="+mj-lt"/>
              <a:buAutoNum type="alphaLcParenR"/>
            </a:pPr>
            <a:r>
              <a:rPr lang="fr-FR" sz="1050" dirty="0" err="1" smtClean="0"/>
              <a:t>Specialized</a:t>
            </a:r>
            <a:r>
              <a:rPr lang="fr-FR" sz="1050" dirty="0" smtClean="0"/>
              <a:t> </a:t>
            </a:r>
            <a:r>
              <a:rPr lang="fr-FR" sz="1050" dirty="0"/>
              <a:t>phone line (</a:t>
            </a:r>
            <a:r>
              <a:rPr lang="fr-FR" sz="1050" dirty="0" err="1"/>
              <a:t>secured</a:t>
            </a:r>
            <a:r>
              <a:rPr lang="fr-FR" sz="1050" dirty="0"/>
              <a:t> direct line or </a:t>
            </a:r>
            <a:r>
              <a:rPr lang="fr-FR" sz="1050" dirty="0" err="1"/>
              <a:t>other</a:t>
            </a:r>
            <a:r>
              <a:rPr lang="fr-FR" sz="1050" dirty="0"/>
              <a:t> </a:t>
            </a:r>
            <a:r>
              <a:rPr lang="fr-FR" sz="1050" dirty="0" err="1"/>
              <a:t>special</a:t>
            </a:r>
            <a:r>
              <a:rPr lang="fr-FR" sz="1050" dirty="0"/>
              <a:t> </a:t>
            </a:r>
            <a:r>
              <a:rPr lang="fr-FR" sz="1050" dirty="0" err="1" smtClean="0"/>
              <a:t>function</a:t>
            </a:r>
            <a:r>
              <a:rPr lang="fr-FR" sz="1050" dirty="0" smtClean="0"/>
              <a:t>) / </a:t>
            </a:r>
            <a:r>
              <a:rPr lang="fr-FR" sz="1050" i="1" dirty="0" smtClean="0"/>
              <a:t>Ligne </a:t>
            </a:r>
            <a:r>
              <a:rPr lang="fr-FR" sz="1050" i="1" dirty="0"/>
              <a:t>téléphonique spécialisée (ligne directe sécurisée ou d'autres fonctions particulières)</a:t>
            </a:r>
          </a:p>
        </p:txBody>
      </p:sp>
    </p:spTree>
    <p:extLst>
      <p:ext uri="{BB962C8B-B14F-4D97-AF65-F5344CB8AC3E}">
        <p14:creationId xmlns:p14="http://schemas.microsoft.com/office/powerpoint/2010/main" val="12591169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smtClean="0"/>
              <a:t>Q13 </a:t>
            </a:r>
            <a:r>
              <a:rPr lang="fr-FR" sz="1050" b="1" dirty="0" err="1" smtClean="0"/>
              <a:t>Aside</a:t>
            </a:r>
            <a:r>
              <a:rPr lang="fr-FR" sz="1050" b="1" dirty="0" smtClean="0"/>
              <a:t> </a:t>
            </a:r>
            <a:r>
              <a:rPr lang="fr-FR" sz="1050" b="1" dirty="0" err="1"/>
              <a:t>from</a:t>
            </a:r>
            <a:r>
              <a:rPr lang="fr-FR" sz="1050" b="1" dirty="0"/>
              <a:t> </a:t>
            </a:r>
            <a:r>
              <a:rPr lang="fr-FR" sz="1050" b="1" dirty="0" err="1"/>
              <a:t>ergonomic</a:t>
            </a:r>
            <a:r>
              <a:rPr lang="fr-FR" sz="1050" b="1" dirty="0"/>
              <a:t> </a:t>
            </a:r>
            <a:r>
              <a:rPr lang="fr-FR" sz="1050" b="1" dirty="0" err="1"/>
              <a:t>assessments</a:t>
            </a:r>
            <a:r>
              <a:rPr lang="fr-FR" sz="1050" b="1" dirty="0"/>
              <a:t>, do </a:t>
            </a:r>
            <a:r>
              <a:rPr lang="fr-FR" sz="1050" b="1" dirty="0" err="1"/>
              <a:t>you</a:t>
            </a:r>
            <a:r>
              <a:rPr lang="fr-FR" sz="1050" b="1" dirty="0"/>
              <a:t> have </a:t>
            </a:r>
            <a:r>
              <a:rPr lang="fr-FR" sz="1050" b="1" dirty="0" err="1"/>
              <a:t>any</a:t>
            </a:r>
            <a:r>
              <a:rPr lang="fr-FR" sz="1050" b="1" dirty="0"/>
              <a:t> </a:t>
            </a:r>
            <a:r>
              <a:rPr lang="fr-FR" sz="1050" b="1" dirty="0" err="1"/>
              <a:t>accessibility</a:t>
            </a:r>
            <a:r>
              <a:rPr lang="fr-FR" sz="1050" b="1" dirty="0"/>
              <a:t> </a:t>
            </a:r>
            <a:r>
              <a:rPr lang="fr-FR" sz="1050" b="1" dirty="0" err="1"/>
              <a:t>needs</a:t>
            </a:r>
            <a:r>
              <a:rPr lang="fr-FR" sz="1050" b="1" dirty="0"/>
              <a:t> or a </a:t>
            </a:r>
            <a:r>
              <a:rPr lang="fr-FR" sz="1050" b="1" dirty="0" err="1"/>
              <a:t>duty</a:t>
            </a:r>
            <a:r>
              <a:rPr lang="fr-FR" sz="1050" b="1" dirty="0"/>
              <a:t> to </a:t>
            </a:r>
            <a:r>
              <a:rPr lang="fr-FR" sz="1050" b="1" dirty="0" err="1"/>
              <a:t>accommodate</a:t>
            </a:r>
            <a:r>
              <a:rPr lang="fr-FR" sz="1050" b="1" dirty="0"/>
              <a:t>?</a:t>
            </a:r>
          </a:p>
          <a:p>
            <a:pPr marL="0" indent="0">
              <a:lnSpc>
                <a:spcPct val="100000"/>
              </a:lnSpc>
              <a:spcBef>
                <a:spcPts val="0"/>
              </a:spcBef>
              <a:buNone/>
            </a:pPr>
            <a:r>
              <a:rPr lang="fr-FR" sz="1050" b="1" i="1" dirty="0" smtClean="0"/>
              <a:t>Outre </a:t>
            </a:r>
            <a:r>
              <a:rPr lang="fr-FR" sz="1050" b="1" i="1" dirty="0"/>
              <a:t>les évaluations ergonomiques, avez-vous des besoins d'accessibilité ou une obligation de prendre des mesures d'adaptation?</a:t>
            </a:r>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CA" sz="1050" dirty="0"/>
              <a:t>No / </a:t>
            </a:r>
            <a:r>
              <a:rPr lang="fr-CA" sz="1050" i="1" dirty="0"/>
              <a:t>Non</a:t>
            </a:r>
          </a:p>
          <a:p>
            <a:pPr marL="228600" indent="-228600">
              <a:lnSpc>
                <a:spcPct val="100000"/>
              </a:lnSpc>
              <a:spcBef>
                <a:spcPts val="0"/>
              </a:spcBef>
              <a:buFont typeface="+mj-lt"/>
              <a:buAutoNum type="alphaLcParenR"/>
            </a:pPr>
            <a:r>
              <a:rPr lang="fr-CA" sz="1050" dirty="0" smtClean="0"/>
              <a:t>Yes </a:t>
            </a:r>
            <a:r>
              <a:rPr lang="fr-CA" sz="1050" dirty="0"/>
              <a:t>/ </a:t>
            </a:r>
            <a:r>
              <a:rPr lang="fr-CA" sz="1050" i="1" dirty="0" smtClean="0"/>
              <a:t>Oui</a:t>
            </a:r>
          </a:p>
          <a:p>
            <a:pPr marL="685789" lvl="1" indent="-228600">
              <a:lnSpc>
                <a:spcPct val="100000"/>
              </a:lnSpc>
              <a:spcBef>
                <a:spcPts val="0"/>
              </a:spcBef>
              <a:buFont typeface="+mj-lt"/>
              <a:buAutoNum type="alphaLcParenR"/>
            </a:pPr>
            <a:r>
              <a:rPr lang="fr-CA" sz="850" dirty="0" err="1" smtClean="0"/>
              <a:t>Please</a:t>
            </a:r>
            <a:r>
              <a:rPr lang="fr-CA" sz="850" dirty="0" smtClean="0"/>
              <a:t> </a:t>
            </a:r>
            <a:r>
              <a:rPr lang="fr-CA" sz="850" dirty="0" err="1" smtClean="0"/>
              <a:t>specify</a:t>
            </a:r>
            <a:r>
              <a:rPr lang="fr-CA" sz="850" dirty="0" smtClean="0"/>
              <a:t> </a:t>
            </a:r>
            <a:r>
              <a:rPr lang="fr-CA" sz="850" i="1" dirty="0" smtClean="0"/>
              <a:t>/ Veuillez préciser:</a:t>
            </a:r>
            <a:endParaRPr lang="fr-CA" sz="850" i="1"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Q14 </a:t>
            </a:r>
            <a:r>
              <a:rPr lang="fr-FR" sz="1050" b="1" dirty="0" err="1"/>
              <a:t>Please</a:t>
            </a:r>
            <a:r>
              <a:rPr lang="fr-FR" sz="1050" b="1" dirty="0"/>
              <a:t> select </a:t>
            </a:r>
            <a:r>
              <a:rPr lang="fr-FR" sz="1050" b="1" dirty="0" err="1"/>
              <a:t>your</a:t>
            </a:r>
            <a:r>
              <a:rPr lang="fr-FR" sz="1050" b="1" dirty="0"/>
              <a:t> </a:t>
            </a:r>
            <a:r>
              <a:rPr lang="fr-FR" sz="1050" b="1" dirty="0" err="1"/>
              <a:t>branch</a:t>
            </a:r>
            <a:r>
              <a:rPr lang="fr-FR" sz="1050" b="1" dirty="0"/>
              <a:t> and/or </a:t>
            </a:r>
            <a:r>
              <a:rPr lang="fr-FR" sz="1050" b="1" dirty="0" err="1"/>
              <a:t>department</a:t>
            </a:r>
            <a:r>
              <a:rPr lang="fr-FR" sz="1050" b="1" dirty="0" smtClean="0"/>
              <a:t>.</a:t>
            </a:r>
            <a:endParaRPr lang="fr-FR" sz="1050" b="1" dirty="0"/>
          </a:p>
          <a:p>
            <a:pPr marL="0" indent="0">
              <a:lnSpc>
                <a:spcPct val="100000"/>
              </a:lnSpc>
              <a:spcBef>
                <a:spcPts val="0"/>
              </a:spcBef>
              <a:buNone/>
            </a:pPr>
            <a:r>
              <a:rPr lang="fr-FR" sz="1050" b="1" i="1" dirty="0"/>
              <a:t>Veuillez sélectionner votre département et/ou division.</a:t>
            </a:r>
          </a:p>
          <a:p>
            <a:pPr marL="0" indent="0">
              <a:lnSpc>
                <a:spcPct val="100000"/>
              </a:lnSpc>
              <a:spcBef>
                <a:spcPts val="0"/>
              </a:spcBef>
              <a:buNone/>
            </a:pPr>
            <a:endParaRPr lang="fr-CA" sz="1050" b="1" dirty="0" smtClean="0"/>
          </a:p>
          <a:p>
            <a:pPr marL="0" lvl="0" indent="0" defTabSz="914400">
              <a:lnSpc>
                <a:spcPct val="100000"/>
              </a:lnSpc>
              <a:spcBef>
                <a:spcPts val="0"/>
              </a:spcBef>
              <a:buNone/>
              <a:defRPr/>
            </a:pPr>
            <a:r>
              <a:rPr lang="en-US" sz="1050" b="1" dirty="0">
                <a:solidFill>
                  <a:srgbClr val="FF0000"/>
                </a:solidFill>
              </a:rPr>
              <a:t>INSTRUCTIONS: </a:t>
            </a:r>
            <a:r>
              <a:rPr lang="en-US" sz="1050" dirty="0">
                <a:solidFill>
                  <a:srgbClr val="FF0000"/>
                </a:solidFill>
              </a:rPr>
              <a:t>Client to provide list to ensure the options reflect the required departments. </a:t>
            </a:r>
            <a:endParaRPr lang="en-US" sz="1050" dirty="0" smtClean="0">
              <a:solidFill>
                <a:srgbClr val="FF0000"/>
              </a:solidFill>
            </a:endParaRPr>
          </a:p>
          <a:p>
            <a:pPr marL="0" lvl="0" indent="0" defTabSz="914400">
              <a:lnSpc>
                <a:spcPct val="100000"/>
              </a:lnSpc>
              <a:spcBef>
                <a:spcPts val="0"/>
              </a:spcBef>
              <a:buNone/>
              <a:defRPr/>
            </a:pPr>
            <a:r>
              <a:rPr lang="fr-FR" sz="1050" i="1" dirty="0" smtClean="0">
                <a:solidFill>
                  <a:srgbClr val="FF0000"/>
                </a:solidFill>
              </a:rPr>
              <a:t>Le </a:t>
            </a:r>
            <a:r>
              <a:rPr lang="fr-FR" sz="1050" i="1" dirty="0">
                <a:solidFill>
                  <a:srgbClr val="FF0000"/>
                </a:solidFill>
              </a:rPr>
              <a:t>client doit fournir une liste pour s’assurer que les options correspondent aux lignes de service</a:t>
            </a:r>
            <a:r>
              <a:rPr lang="fr-FR" sz="1050" i="1" dirty="0" smtClean="0">
                <a:solidFill>
                  <a:srgbClr val="FF0000"/>
                </a:solidFill>
              </a:rPr>
              <a:t>.</a:t>
            </a:r>
            <a:endParaRPr lang="fr-CA" sz="1050" b="1" dirty="0"/>
          </a:p>
        </p:txBody>
      </p:sp>
    </p:spTree>
    <p:extLst>
      <p:ext uri="{BB962C8B-B14F-4D97-AF65-F5344CB8AC3E}">
        <p14:creationId xmlns:p14="http://schemas.microsoft.com/office/powerpoint/2010/main" val="3525740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3400426" y="1935161"/>
            <a:ext cx="8114679" cy="2605628"/>
          </a:xfrm>
        </p:spPr>
        <p:txBody>
          <a:bodyPr>
            <a:normAutofit fontScale="92500"/>
          </a:bodyPr>
          <a:lstStyle/>
          <a:p>
            <a:r>
              <a:rPr lang="fr-FR" dirty="0"/>
              <a:t>Toutes les visualisations de données utilisent actuellement des exemples de données. Vous devez modifier les données manuellement en cliquant sur </a:t>
            </a:r>
            <a:r>
              <a:rPr lang="fr-FR" dirty="0" smtClean="0"/>
              <a:t>le graphique, </a:t>
            </a:r>
            <a:r>
              <a:rPr lang="fr-FR" dirty="0"/>
              <a:t>en sélectionnant </a:t>
            </a:r>
            <a:r>
              <a:rPr lang="fr-FR" dirty="0" smtClean="0"/>
              <a:t>« Modifier </a:t>
            </a:r>
            <a:r>
              <a:rPr lang="fr-FR" dirty="0"/>
              <a:t>les données" dans l'onglet "Outils de graphique" et en remplaçant les valeurs numériques de chaque question par les nombres générés par votre </a:t>
            </a:r>
            <a:r>
              <a:rPr lang="fr-FR" dirty="0" smtClean="0"/>
              <a:t>rapport de donnée </a:t>
            </a:r>
            <a:r>
              <a:rPr lang="fr-FR" dirty="0" err="1" smtClean="0"/>
              <a:t>Qualtrics</a:t>
            </a:r>
            <a:r>
              <a:rPr lang="fr-FR" dirty="0" smtClean="0"/>
              <a:t>.</a:t>
            </a:r>
          </a:p>
          <a:p>
            <a:r>
              <a:rPr lang="fr-FR" dirty="0" smtClean="0"/>
              <a:t>Vous </a:t>
            </a:r>
            <a:r>
              <a:rPr lang="fr-FR" dirty="0"/>
              <a:t>devriez </a:t>
            </a:r>
            <a:r>
              <a:rPr lang="fr-FR" dirty="0" smtClean="0"/>
              <a:t>noter et documenter </a:t>
            </a:r>
            <a:r>
              <a:rPr lang="fr-FR" dirty="0"/>
              <a:t>la variation du taux de réponse </a:t>
            </a:r>
            <a:r>
              <a:rPr lang="fr-FR" dirty="0" smtClean="0"/>
              <a:t>dans </a:t>
            </a:r>
            <a:r>
              <a:rPr lang="fr-FR" dirty="0"/>
              <a:t>la méthodologie </a:t>
            </a:r>
            <a:r>
              <a:rPr lang="fr-FR" dirty="0" smtClean="0"/>
              <a:t>du sondage. </a:t>
            </a:r>
            <a:r>
              <a:rPr lang="fr-FR" dirty="0"/>
              <a:t>Vous devez noter les questions qui ont eu des taux de réponse particulièrement faibles.</a:t>
            </a:r>
          </a:p>
          <a:p>
            <a:r>
              <a:rPr lang="fr-FR" dirty="0"/>
              <a:t>Vous devez actualiser </a:t>
            </a:r>
            <a:r>
              <a:rPr lang="fr-FR" dirty="0" smtClean="0"/>
              <a:t>manuellement le tableau croisé après </a:t>
            </a:r>
            <a:r>
              <a:rPr lang="fr-FR" dirty="0"/>
              <a:t>avoir ajouté les données.</a:t>
            </a:r>
            <a:endParaRPr lang="en-CA" dirty="0"/>
          </a:p>
        </p:txBody>
      </p:sp>
      <p:sp>
        <p:nvSpPr>
          <p:cNvPr id="3" name="Text Placeholder 2"/>
          <p:cNvSpPr>
            <a:spLocks noGrp="1"/>
          </p:cNvSpPr>
          <p:nvPr>
            <p:ph type="body" sz="half" idx="2"/>
            <p:custDataLst>
              <p:tags r:id="rId2"/>
            </p:custDataLst>
          </p:nvPr>
        </p:nvSpPr>
        <p:spPr>
          <a:xfrm>
            <a:off x="554039" y="1995032"/>
            <a:ext cx="2646361" cy="2062930"/>
          </a:xfrm>
        </p:spPr>
        <p:txBody>
          <a:bodyPr/>
          <a:lstStyle/>
          <a:p>
            <a:pPr>
              <a:lnSpc>
                <a:spcPct val="100000"/>
              </a:lnSpc>
              <a:spcBef>
                <a:spcPts val="0"/>
              </a:spcBef>
            </a:pPr>
            <a:r>
              <a:rPr lang="fr-FR" i="1" dirty="0">
                <a:solidFill>
                  <a:srgbClr val="FF0000"/>
                </a:solidFill>
              </a:rPr>
              <a:t>Les instructions sont destinées uniquement aux consultants, à des fins d'information, pour vous aider à utiliser correctement le modèle de rapport </a:t>
            </a:r>
            <a:r>
              <a:rPr lang="fr-FR" i="1" dirty="0" smtClean="0">
                <a:solidFill>
                  <a:srgbClr val="FF0000"/>
                </a:solidFill>
              </a:rPr>
              <a:t>du </a:t>
            </a:r>
            <a:r>
              <a:rPr lang="fr-FR" i="1" dirty="0">
                <a:solidFill>
                  <a:srgbClr val="FF0000"/>
                </a:solidFill>
              </a:rPr>
              <a:t>sondage du Milieu de travail GC.</a:t>
            </a:r>
          </a:p>
          <a:p>
            <a:pPr>
              <a:lnSpc>
                <a:spcPct val="100000"/>
              </a:lnSpc>
              <a:spcBef>
                <a:spcPts val="0"/>
              </a:spcBef>
            </a:pPr>
            <a:endParaRPr lang="fr-FR" i="1" dirty="0">
              <a:solidFill>
                <a:srgbClr val="FF0000"/>
              </a:solidFill>
            </a:endParaRPr>
          </a:p>
          <a:p>
            <a:pPr>
              <a:lnSpc>
                <a:spcPct val="100000"/>
              </a:lnSpc>
              <a:spcBef>
                <a:spcPts val="0"/>
              </a:spcBef>
            </a:pPr>
            <a:r>
              <a:rPr lang="fr-FR" i="1" dirty="0">
                <a:solidFill>
                  <a:srgbClr val="FF0000"/>
                </a:solidFill>
              </a:rPr>
              <a:t>Supprimez cette diapositive avant de présenter tout rapport final des résultats du sondage au client.</a:t>
            </a:r>
            <a:endParaRPr lang="en-US" i="1" dirty="0">
              <a:solidFill>
                <a:srgbClr val="FF0000"/>
              </a:solidFill>
            </a:endParaRPr>
          </a:p>
          <a:p>
            <a:pPr>
              <a:lnSpc>
                <a:spcPct val="100000"/>
              </a:lnSpc>
              <a:spcBef>
                <a:spcPts val="0"/>
              </a:spcBef>
            </a:pPr>
            <a:endParaRPr lang="en-US" i="1" dirty="0">
              <a:solidFill>
                <a:srgbClr val="FF0000"/>
              </a:solidFill>
            </a:endParaRPr>
          </a:p>
        </p:txBody>
      </p:sp>
      <p:sp>
        <p:nvSpPr>
          <p:cNvPr id="4" name="Text Placeholder 3"/>
          <p:cNvSpPr>
            <a:spLocks noGrp="1"/>
          </p:cNvSpPr>
          <p:nvPr>
            <p:ph type="body" idx="13"/>
            <p:custDataLst>
              <p:tags r:id="rId3"/>
            </p:custDataLst>
          </p:nvPr>
        </p:nvSpPr>
        <p:spPr>
          <a:xfrm>
            <a:off x="3400426" y="1717223"/>
            <a:ext cx="3631310" cy="277809"/>
          </a:xfrm>
        </p:spPr>
        <p:txBody>
          <a:bodyPr/>
          <a:lstStyle/>
          <a:p>
            <a:r>
              <a:rPr lang="en-CA" dirty="0" smtClean="0"/>
              <a:t>COMMENT UTILISER CE DOCUMENT</a:t>
            </a:r>
            <a:endParaRPr lang="en-CA" dirty="0"/>
          </a:p>
        </p:txBody>
      </p:sp>
      <p:sp>
        <p:nvSpPr>
          <p:cNvPr id="5" name="Title 4"/>
          <p:cNvSpPr>
            <a:spLocks noGrp="1"/>
          </p:cNvSpPr>
          <p:nvPr>
            <p:ph type="title"/>
            <p:custDataLst>
              <p:tags r:id="rId4"/>
            </p:custDataLst>
          </p:nvPr>
        </p:nvSpPr>
        <p:spPr/>
        <p:txBody>
          <a:bodyPr/>
          <a:lstStyle/>
          <a:p>
            <a:r>
              <a:rPr lang="en-CA" dirty="0" smtClean="0"/>
              <a:t>INSTRUCTIONS</a:t>
            </a:r>
            <a:endParaRPr lang="en-CA" dirty="0"/>
          </a:p>
        </p:txBody>
      </p:sp>
      <p:sp>
        <p:nvSpPr>
          <p:cNvPr id="6" name="Text Placeholder 3"/>
          <p:cNvSpPr txBox="1">
            <a:spLocks/>
          </p:cNvSpPr>
          <p:nvPr>
            <p:custDataLst>
              <p:tags r:id="rId5"/>
            </p:custDataLst>
          </p:nvPr>
        </p:nvSpPr>
        <p:spPr>
          <a:xfrm>
            <a:off x="554039" y="1717223"/>
            <a:ext cx="2654801"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smtClean="0"/>
              <a:t>NOTES</a:t>
            </a:r>
            <a:endParaRPr lang="en-CA" dirty="0"/>
          </a:p>
        </p:txBody>
      </p:sp>
      <p:pic>
        <p:nvPicPr>
          <p:cNvPr id="9" name="Picture 8"/>
          <p:cNvPicPr>
            <a:picLocks noChangeAspect="1"/>
          </p:cNvPicPr>
          <p:nvPr>
            <p:custDataLst>
              <p:tags r:id="rId6"/>
            </p:custDataLst>
          </p:nvPr>
        </p:nvPicPr>
        <p:blipFill>
          <a:blip r:embed="rId12"/>
          <a:stretch>
            <a:fillRect/>
          </a:stretch>
        </p:blipFill>
        <p:spPr>
          <a:xfrm>
            <a:off x="365760" y="4733858"/>
            <a:ext cx="4952540" cy="1535403"/>
          </a:xfrm>
          <a:prstGeom prst="rect">
            <a:avLst/>
          </a:prstGeom>
        </p:spPr>
      </p:pic>
      <p:pic>
        <p:nvPicPr>
          <p:cNvPr id="11" name="Picture 10"/>
          <p:cNvPicPr>
            <a:picLocks noChangeAspect="1"/>
          </p:cNvPicPr>
          <p:nvPr>
            <p:custDataLst>
              <p:tags r:id="rId7"/>
            </p:custDataLst>
          </p:nvPr>
        </p:nvPicPr>
        <p:blipFill rotWithShape="1">
          <a:blip r:embed="rId13"/>
          <a:srcRect r="363"/>
          <a:stretch/>
        </p:blipFill>
        <p:spPr>
          <a:xfrm>
            <a:off x="6011933" y="4953506"/>
            <a:ext cx="5867273" cy="1096105"/>
          </a:xfrm>
          <a:prstGeom prst="rect">
            <a:avLst/>
          </a:prstGeom>
        </p:spPr>
      </p:pic>
      <p:pic>
        <p:nvPicPr>
          <p:cNvPr id="12" name="Picture 11"/>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5384676" y="5434671"/>
            <a:ext cx="560881" cy="573074"/>
          </a:xfrm>
          <a:prstGeom prst="rect">
            <a:avLst/>
          </a:prstGeom>
        </p:spPr>
      </p:pic>
      <p:sp>
        <p:nvSpPr>
          <p:cNvPr id="10" name="Text Placeholder 3"/>
          <p:cNvSpPr txBox="1">
            <a:spLocks/>
          </p:cNvSpPr>
          <p:nvPr>
            <p:custDataLst>
              <p:tags r:id="rId9"/>
            </p:custDataLst>
          </p:nvPr>
        </p:nvSpPr>
        <p:spPr>
          <a:xfrm>
            <a:off x="260986" y="4347080"/>
            <a:ext cx="3631310" cy="277809"/>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smtClean="0"/>
              <a:t>Rapport de </a:t>
            </a:r>
            <a:r>
              <a:rPr lang="en-CA" dirty="0" err="1" smtClean="0"/>
              <a:t>données</a:t>
            </a:r>
            <a:r>
              <a:rPr lang="en-CA" dirty="0" smtClean="0"/>
              <a:t> </a:t>
            </a:r>
            <a:r>
              <a:rPr lang="en-CA" dirty="0" err="1" smtClean="0"/>
              <a:t>Qualtrics</a:t>
            </a:r>
            <a:r>
              <a:rPr lang="en-CA" dirty="0" smtClean="0"/>
              <a:t> </a:t>
            </a:r>
            <a:endParaRPr lang="en-CA" dirty="0"/>
          </a:p>
        </p:txBody>
      </p:sp>
      <p:sp>
        <p:nvSpPr>
          <p:cNvPr id="13" name="Text Placeholder 3"/>
          <p:cNvSpPr txBox="1">
            <a:spLocks/>
          </p:cNvSpPr>
          <p:nvPr>
            <p:custDataLst>
              <p:tags r:id="rId10"/>
            </p:custDataLst>
          </p:nvPr>
        </p:nvSpPr>
        <p:spPr>
          <a:xfrm>
            <a:off x="6011932" y="4341426"/>
            <a:ext cx="4348219" cy="283463"/>
          </a:xfrm>
          <a:prstGeom prst="rect">
            <a:avLst/>
          </a:prstGeom>
        </p:spPr>
        <p:txBody>
          <a:bodyPr vert="horz" lIns="91440" tIns="45720" rIns="91440" bIns="45720" rtlCol="0" anchor="t">
            <a:noAutofit/>
          </a:bodyPr>
          <a:lstStyle>
            <a:lvl1pPr marL="0" indent="0" algn="l" defTabSz="914377" rtl="0" eaLnBrk="1" latinLnBrk="0" hangingPunct="1">
              <a:lnSpc>
                <a:spcPct val="100000"/>
              </a:lnSpc>
              <a:spcBef>
                <a:spcPts val="1000"/>
              </a:spcBef>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1pPr>
            <a:lvl2pPr marL="457189" indent="0" algn="l" defTabSz="914377" rtl="0" eaLnBrk="1" latinLnBrk="0" hangingPunct="1">
              <a:lnSpc>
                <a:spcPts val="2400"/>
              </a:lnSpc>
              <a:spcBef>
                <a:spcPts val="500"/>
              </a:spcBef>
              <a:buFont typeface="Arial" panose="020B0604020202020204" pitchFamily="34" charset="0"/>
              <a:buNone/>
              <a:defRPr sz="2000" b="1" kern="1200">
                <a:solidFill>
                  <a:schemeClr val="tx1"/>
                </a:solidFill>
                <a:latin typeface="Arial" panose="020B0604020202020204" pitchFamily="34" charset="0"/>
                <a:ea typeface="+mn-ea"/>
                <a:cs typeface="Arial" panose="020B0604020202020204" pitchFamily="34" charset="0"/>
              </a:defRPr>
            </a:lvl2pPr>
            <a:lvl3pPr marL="914377" indent="0" algn="l" defTabSz="914377" rtl="0" eaLnBrk="1" latinLnBrk="0" hangingPunct="1">
              <a:lnSpc>
                <a:spcPts val="2400"/>
              </a:lnSpc>
              <a:spcBef>
                <a:spcPts val="5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3pPr>
            <a:lvl4pPr marL="1371566"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4pPr>
            <a:lvl5pPr marL="1828754" indent="0" algn="l" defTabSz="914377" rtl="0" eaLnBrk="1" latinLnBrk="0" hangingPunct="1">
              <a:lnSpc>
                <a:spcPts val="2400"/>
              </a:lnSpc>
              <a:spcBef>
                <a:spcPts val="500"/>
              </a:spcBef>
              <a:buFont typeface="Arial" panose="020B0604020202020204" pitchFamily="34" charset="0"/>
              <a:buNone/>
              <a:defRPr sz="1600" b="1" kern="1200">
                <a:solidFill>
                  <a:schemeClr val="tx1"/>
                </a:solidFill>
                <a:latin typeface="Arial" panose="020B0604020202020204" pitchFamily="34" charset="0"/>
                <a:ea typeface="+mn-ea"/>
                <a:cs typeface="Arial" panose="020B0604020202020204" pitchFamily="34" charset="0"/>
              </a:defRPr>
            </a:lvl5pPr>
            <a:lvl6pPr marL="2285943"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131"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320"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509" indent="0" algn="l" defTabSz="914377"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CA" dirty="0" smtClean="0"/>
              <a:t>Rapport du </a:t>
            </a:r>
            <a:r>
              <a:rPr lang="en-CA" dirty="0" err="1" smtClean="0"/>
              <a:t>sondage</a:t>
            </a:r>
            <a:r>
              <a:rPr lang="en-CA" dirty="0" smtClean="0"/>
              <a:t> du Milieu de travail GC</a:t>
            </a:r>
            <a:endParaRPr lang="en-CA" dirty="0"/>
          </a:p>
        </p:txBody>
      </p:sp>
    </p:spTree>
    <p:extLst>
      <p:ext uri="{BB962C8B-B14F-4D97-AF65-F5344CB8AC3E}">
        <p14:creationId xmlns:p14="http://schemas.microsoft.com/office/powerpoint/2010/main" val="3577789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Q15 </a:t>
            </a:r>
            <a:r>
              <a:rPr lang="fr-FR" sz="1050" b="1" dirty="0" err="1"/>
              <a:t>Which</a:t>
            </a:r>
            <a:r>
              <a:rPr lang="fr-FR" sz="1050" b="1" dirty="0"/>
              <a:t> of the </a:t>
            </a:r>
            <a:r>
              <a:rPr lang="fr-FR" sz="1050" b="1" dirty="0" err="1"/>
              <a:t>following</a:t>
            </a:r>
            <a:r>
              <a:rPr lang="fr-FR" sz="1050" b="1" dirty="0"/>
              <a:t> best </a:t>
            </a:r>
            <a:r>
              <a:rPr lang="fr-FR" sz="1050" b="1" dirty="0" err="1"/>
              <a:t>describes</a:t>
            </a:r>
            <a:r>
              <a:rPr lang="fr-FR" sz="1050" b="1" dirty="0"/>
              <a:t> </a:t>
            </a:r>
            <a:r>
              <a:rPr lang="fr-FR" sz="1050" b="1" dirty="0" err="1"/>
              <a:t>your</a:t>
            </a:r>
            <a:r>
              <a:rPr lang="fr-FR" sz="1050" b="1" dirty="0"/>
              <a:t> job position? </a:t>
            </a:r>
          </a:p>
          <a:p>
            <a:pPr marL="0" indent="0">
              <a:lnSpc>
                <a:spcPct val="100000"/>
              </a:lnSpc>
              <a:spcBef>
                <a:spcPts val="0"/>
              </a:spcBef>
              <a:buNone/>
            </a:pPr>
            <a:r>
              <a:rPr lang="fr-FR" sz="1050" b="1" i="1" dirty="0"/>
              <a:t>Lequel des énoncés suivants décrit le mieux votre poste? </a:t>
            </a:r>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FR" sz="1050" dirty="0" smtClean="0"/>
              <a:t>Executive / </a:t>
            </a:r>
            <a:r>
              <a:rPr lang="fr-FR" sz="1050" i="1" dirty="0" smtClean="0"/>
              <a:t>Cadre</a:t>
            </a:r>
            <a:endParaRPr lang="fr-FR" sz="1050" i="1" dirty="0"/>
          </a:p>
          <a:p>
            <a:pPr marL="228600" indent="-228600">
              <a:lnSpc>
                <a:spcPct val="100000"/>
              </a:lnSpc>
              <a:spcBef>
                <a:spcPts val="0"/>
              </a:spcBef>
              <a:buFont typeface="+mj-lt"/>
              <a:buAutoNum type="alphaLcParenR"/>
            </a:pPr>
            <a:r>
              <a:rPr lang="fr-FR" sz="1050" dirty="0" smtClean="0"/>
              <a:t>Manager</a:t>
            </a:r>
            <a:r>
              <a:rPr lang="fr-FR" sz="1050" dirty="0"/>
              <a:t> </a:t>
            </a:r>
            <a:r>
              <a:rPr lang="fr-FR" sz="1050" dirty="0" smtClean="0"/>
              <a:t>/ </a:t>
            </a:r>
            <a:r>
              <a:rPr lang="fr-FR" sz="1050" i="1" dirty="0" smtClean="0"/>
              <a:t>Gestionnaire</a:t>
            </a:r>
            <a:endParaRPr lang="fr-FR" sz="1050" i="1" dirty="0"/>
          </a:p>
          <a:p>
            <a:pPr marL="228600" indent="-228600">
              <a:lnSpc>
                <a:spcPct val="100000"/>
              </a:lnSpc>
              <a:spcBef>
                <a:spcPts val="0"/>
              </a:spcBef>
              <a:buFont typeface="+mj-lt"/>
              <a:buAutoNum type="alphaLcParenR"/>
            </a:pPr>
            <a:r>
              <a:rPr lang="fr-FR" sz="1050" dirty="0" err="1" smtClean="0"/>
              <a:t>Employee</a:t>
            </a:r>
            <a:r>
              <a:rPr lang="fr-FR" sz="1050" dirty="0" smtClean="0"/>
              <a:t> / </a:t>
            </a:r>
            <a:r>
              <a:rPr lang="fr-FR" sz="1050" i="1" dirty="0" smtClean="0"/>
              <a:t>Employé</a:t>
            </a:r>
            <a:endParaRPr lang="fr-FR" sz="1050" i="1" dirty="0"/>
          </a:p>
          <a:p>
            <a:pPr marL="228600" indent="-228600">
              <a:lnSpc>
                <a:spcPct val="100000"/>
              </a:lnSpc>
              <a:spcBef>
                <a:spcPts val="0"/>
              </a:spcBef>
              <a:buFont typeface="+mj-lt"/>
              <a:buAutoNum type="alphaLcParenR"/>
            </a:pPr>
            <a:r>
              <a:rPr lang="fr-FR" sz="1050" dirty="0" err="1" smtClean="0"/>
              <a:t>Student</a:t>
            </a:r>
            <a:r>
              <a:rPr lang="fr-FR" sz="1050" dirty="0" smtClean="0"/>
              <a:t> / </a:t>
            </a:r>
            <a:r>
              <a:rPr lang="fr-FR" sz="1050" i="1" dirty="0" smtClean="0"/>
              <a:t>Étudiant</a:t>
            </a:r>
            <a:endParaRPr lang="fr-FR" sz="1050" i="1" dirty="0"/>
          </a:p>
          <a:p>
            <a:pPr marL="228600" indent="-228600">
              <a:lnSpc>
                <a:spcPct val="100000"/>
              </a:lnSpc>
              <a:spcBef>
                <a:spcPts val="0"/>
              </a:spcBef>
              <a:buFont typeface="+mj-lt"/>
              <a:buAutoNum type="alphaLcParenR"/>
            </a:pPr>
            <a:r>
              <a:rPr lang="fr-FR" sz="1050" dirty="0" smtClean="0"/>
              <a:t>Consultant</a:t>
            </a:r>
            <a:endParaRPr lang="fr-FR" sz="1050" dirty="0"/>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Q16 On </a:t>
            </a:r>
            <a:r>
              <a:rPr lang="fr-FR" sz="1050" b="1" dirty="0" err="1"/>
              <a:t>average</a:t>
            </a:r>
            <a:r>
              <a:rPr lang="fr-FR" sz="1050" b="1" dirty="0"/>
              <a:t>, how </a:t>
            </a:r>
            <a:r>
              <a:rPr lang="fr-FR" sz="1050" b="1" dirty="0" err="1"/>
              <a:t>many</a:t>
            </a:r>
            <a:r>
              <a:rPr lang="fr-FR" sz="1050" b="1" dirty="0"/>
              <a:t> </a:t>
            </a:r>
            <a:r>
              <a:rPr lang="fr-FR" sz="1050" b="1" dirty="0" err="1"/>
              <a:t>days</a:t>
            </a:r>
            <a:r>
              <a:rPr lang="fr-FR" sz="1050" b="1" dirty="0"/>
              <a:t> per </a:t>
            </a:r>
            <a:r>
              <a:rPr lang="fr-FR" sz="1050" b="1" dirty="0" err="1"/>
              <a:t>week</a:t>
            </a:r>
            <a:r>
              <a:rPr lang="fr-FR" sz="1050" b="1" dirty="0"/>
              <a:t> are </a:t>
            </a:r>
            <a:r>
              <a:rPr lang="fr-FR" sz="1050" b="1" dirty="0" err="1"/>
              <a:t>spent</a:t>
            </a:r>
            <a:r>
              <a:rPr lang="fr-FR" sz="1050" b="1" dirty="0"/>
              <a:t> in meetings or </a:t>
            </a:r>
            <a:r>
              <a:rPr lang="fr-FR" sz="1050" b="1" dirty="0" err="1"/>
              <a:t>performing</a:t>
            </a:r>
            <a:r>
              <a:rPr lang="fr-FR" sz="1050" b="1" dirty="0"/>
              <a:t> </a:t>
            </a:r>
            <a:r>
              <a:rPr lang="fr-FR" sz="1050" b="1" dirty="0" err="1"/>
              <a:t>other</a:t>
            </a:r>
            <a:r>
              <a:rPr lang="fr-FR" sz="1050" b="1" dirty="0"/>
              <a:t> </a:t>
            </a:r>
            <a:r>
              <a:rPr lang="fr-FR" sz="1050" b="1" dirty="0" err="1"/>
              <a:t>activities</a:t>
            </a:r>
            <a:r>
              <a:rPr lang="fr-FR" sz="1050" b="1" dirty="0"/>
              <a:t> </a:t>
            </a:r>
            <a:r>
              <a:rPr lang="fr-FR" sz="1050" b="1" dirty="0" err="1"/>
              <a:t>outside</a:t>
            </a:r>
            <a:r>
              <a:rPr lang="fr-FR" sz="1050" b="1" dirty="0"/>
              <a:t> the office</a:t>
            </a:r>
            <a:r>
              <a:rPr lang="fr-FR" sz="1050" b="1" dirty="0" smtClean="0"/>
              <a:t>?</a:t>
            </a:r>
            <a:endParaRPr lang="fr-FR" sz="1050" b="1" dirty="0"/>
          </a:p>
          <a:p>
            <a:pPr marL="0" indent="0">
              <a:lnSpc>
                <a:spcPct val="100000"/>
              </a:lnSpc>
              <a:spcBef>
                <a:spcPts val="0"/>
              </a:spcBef>
              <a:buNone/>
            </a:pPr>
            <a:r>
              <a:rPr lang="fr-FR" sz="1050" b="1" i="1" dirty="0"/>
              <a:t>En moyenne, combien de jours par semaines sont consacrées à des réunions ou à d'autres activités en dehors du bureau?</a:t>
            </a:r>
          </a:p>
          <a:p>
            <a:pPr marL="0" indent="0">
              <a:lnSpc>
                <a:spcPct val="100000"/>
              </a:lnSpc>
              <a:spcBef>
                <a:spcPts val="0"/>
              </a:spcBef>
              <a:buNone/>
            </a:pPr>
            <a:endParaRPr lang="fr-CA" sz="1050" b="1" dirty="0" smtClean="0"/>
          </a:p>
          <a:p>
            <a:pPr marL="228600" indent="-228600">
              <a:lnSpc>
                <a:spcPct val="100000"/>
              </a:lnSpc>
              <a:spcBef>
                <a:spcPts val="0"/>
              </a:spcBef>
              <a:buFont typeface="+mj-lt"/>
              <a:buAutoNum type="alphaLcParenR"/>
            </a:pPr>
            <a:r>
              <a:rPr lang="fr-FR" sz="1050" dirty="0" smtClean="0"/>
              <a:t>Once </a:t>
            </a:r>
            <a:r>
              <a:rPr lang="fr-FR" sz="1050" dirty="0"/>
              <a:t>in a </a:t>
            </a:r>
            <a:r>
              <a:rPr lang="fr-FR" sz="1050" dirty="0" err="1"/>
              <a:t>while</a:t>
            </a:r>
            <a:r>
              <a:rPr lang="fr-FR" sz="1050" dirty="0"/>
              <a:t> but not </a:t>
            </a:r>
            <a:r>
              <a:rPr lang="fr-FR" sz="1050" dirty="0" err="1"/>
              <a:t>regularly</a:t>
            </a:r>
            <a:r>
              <a:rPr lang="fr-FR" sz="1050" dirty="0"/>
              <a:t> </a:t>
            </a:r>
            <a:r>
              <a:rPr lang="fr-FR" sz="1050" dirty="0" smtClean="0"/>
              <a:t>/ </a:t>
            </a:r>
            <a:r>
              <a:rPr lang="fr-FR" sz="1050" i="1" dirty="0" smtClean="0"/>
              <a:t>De </a:t>
            </a:r>
            <a:r>
              <a:rPr lang="fr-FR" sz="1050" i="1" dirty="0"/>
              <a:t>temps en temps, mais pas régulièrement</a:t>
            </a:r>
          </a:p>
          <a:p>
            <a:pPr marL="228600" indent="-228600">
              <a:lnSpc>
                <a:spcPct val="100000"/>
              </a:lnSpc>
              <a:spcBef>
                <a:spcPts val="0"/>
              </a:spcBef>
              <a:buFont typeface="+mj-lt"/>
              <a:buAutoNum type="alphaLcParenR"/>
            </a:pPr>
            <a:r>
              <a:rPr lang="fr-FR" sz="1050" dirty="0" smtClean="0"/>
              <a:t>1-2 </a:t>
            </a:r>
            <a:r>
              <a:rPr lang="fr-FR" sz="1050" dirty="0" err="1"/>
              <a:t>days</a:t>
            </a:r>
            <a:r>
              <a:rPr lang="fr-FR" sz="1050" dirty="0"/>
              <a:t> per </a:t>
            </a:r>
            <a:r>
              <a:rPr lang="fr-FR" sz="1050" dirty="0" err="1"/>
              <a:t>week</a:t>
            </a:r>
            <a:r>
              <a:rPr lang="fr-FR" sz="1050" dirty="0"/>
              <a:t> </a:t>
            </a:r>
            <a:r>
              <a:rPr lang="fr-FR" sz="1050" dirty="0" smtClean="0"/>
              <a:t>/ </a:t>
            </a:r>
            <a:r>
              <a:rPr lang="fr-FR" sz="1050" i="1" dirty="0" smtClean="0"/>
              <a:t>1-2 </a:t>
            </a:r>
            <a:r>
              <a:rPr lang="fr-FR" sz="1050" i="1" dirty="0"/>
              <a:t>jours par semaine</a:t>
            </a:r>
          </a:p>
          <a:p>
            <a:pPr marL="228600" indent="-228600">
              <a:lnSpc>
                <a:spcPct val="100000"/>
              </a:lnSpc>
              <a:spcBef>
                <a:spcPts val="0"/>
              </a:spcBef>
              <a:buFont typeface="+mj-lt"/>
              <a:buAutoNum type="alphaLcParenR"/>
            </a:pPr>
            <a:r>
              <a:rPr lang="fr-FR" sz="1050" dirty="0" smtClean="0"/>
              <a:t>3 </a:t>
            </a:r>
            <a:r>
              <a:rPr lang="fr-FR" sz="1050" dirty="0"/>
              <a:t>or </a:t>
            </a:r>
            <a:r>
              <a:rPr lang="fr-FR" sz="1050" dirty="0" smtClean="0"/>
              <a:t>more </a:t>
            </a:r>
            <a:r>
              <a:rPr lang="fr-FR" sz="1050" dirty="0" err="1"/>
              <a:t>days</a:t>
            </a:r>
            <a:r>
              <a:rPr lang="fr-FR" sz="1050" dirty="0"/>
              <a:t> per </a:t>
            </a:r>
            <a:r>
              <a:rPr lang="fr-FR" sz="1050" dirty="0" err="1"/>
              <a:t>week</a:t>
            </a:r>
            <a:r>
              <a:rPr lang="fr-FR" sz="1050" dirty="0"/>
              <a:t> </a:t>
            </a:r>
            <a:r>
              <a:rPr lang="fr-FR" sz="1050" dirty="0" smtClean="0"/>
              <a:t>/ </a:t>
            </a:r>
            <a:r>
              <a:rPr lang="fr-FR" sz="1050" i="1" dirty="0" smtClean="0"/>
              <a:t>3 </a:t>
            </a:r>
            <a:r>
              <a:rPr lang="fr-FR" sz="1050" i="1" dirty="0"/>
              <a:t>jours ou plus par semaine</a:t>
            </a:r>
          </a:p>
          <a:p>
            <a:pPr marL="0" indent="0">
              <a:lnSpc>
                <a:spcPct val="100000"/>
              </a:lnSpc>
              <a:spcBef>
                <a:spcPts val="0"/>
              </a:spcBef>
              <a:buNone/>
            </a:pPr>
            <a:r>
              <a:rPr lang="fr-FR" sz="1050" dirty="0"/>
              <a:t>	</a:t>
            </a:r>
          </a:p>
        </p:txBody>
      </p:sp>
    </p:spTree>
    <p:extLst>
      <p:ext uri="{BB962C8B-B14F-4D97-AF65-F5344CB8AC3E}">
        <p14:creationId xmlns:p14="http://schemas.microsoft.com/office/powerpoint/2010/main" val="33609029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smtClean="0"/>
              <a:t>Q17 </a:t>
            </a:r>
            <a:r>
              <a:rPr lang="fr-FR" sz="1050" b="1" dirty="0"/>
              <a:t>How </a:t>
            </a:r>
            <a:r>
              <a:rPr lang="fr-FR" sz="1050" b="1" dirty="0" err="1"/>
              <a:t>often</a:t>
            </a:r>
            <a:r>
              <a:rPr lang="fr-FR" sz="1050" b="1" dirty="0"/>
              <a:t> do </a:t>
            </a:r>
            <a:r>
              <a:rPr lang="fr-FR" sz="1050" b="1" dirty="0" err="1"/>
              <a:t>you</a:t>
            </a:r>
            <a:r>
              <a:rPr lang="fr-FR" sz="1050" b="1" dirty="0"/>
              <a:t> </a:t>
            </a:r>
            <a:r>
              <a:rPr lang="fr-FR" sz="1050" b="1" dirty="0" err="1"/>
              <a:t>work</a:t>
            </a:r>
            <a:r>
              <a:rPr lang="fr-FR" sz="1050" b="1" dirty="0"/>
              <a:t> </a:t>
            </a:r>
            <a:r>
              <a:rPr lang="fr-FR" sz="1050" b="1" dirty="0" err="1"/>
              <a:t>remotely</a:t>
            </a:r>
            <a:r>
              <a:rPr lang="fr-FR" sz="1050" b="1" dirty="0"/>
              <a:t>, </a:t>
            </a:r>
            <a:r>
              <a:rPr lang="fr-FR" sz="1050" b="1" dirty="0" err="1"/>
              <a:t>from</a:t>
            </a:r>
            <a:r>
              <a:rPr lang="fr-FR" sz="1050" b="1" dirty="0"/>
              <a:t> </a:t>
            </a:r>
            <a:r>
              <a:rPr lang="fr-FR" sz="1050" b="1" dirty="0" err="1"/>
              <a:t>any</a:t>
            </a:r>
            <a:r>
              <a:rPr lang="fr-FR" sz="1050" b="1" dirty="0"/>
              <a:t> location </a:t>
            </a:r>
            <a:r>
              <a:rPr lang="fr-FR" sz="1050" b="1" dirty="0" err="1"/>
              <a:t>other</a:t>
            </a:r>
            <a:r>
              <a:rPr lang="fr-FR" sz="1050" b="1" dirty="0"/>
              <a:t> </a:t>
            </a:r>
            <a:r>
              <a:rPr lang="fr-FR" sz="1050" b="1" dirty="0" err="1"/>
              <a:t>than</a:t>
            </a:r>
            <a:r>
              <a:rPr lang="fr-FR" sz="1050" b="1" dirty="0"/>
              <a:t> </a:t>
            </a:r>
            <a:r>
              <a:rPr lang="fr-FR" sz="1050" b="1" dirty="0" err="1"/>
              <a:t>you</a:t>
            </a:r>
            <a:r>
              <a:rPr lang="fr-FR" sz="1050" b="1" dirty="0"/>
              <a:t> </a:t>
            </a:r>
            <a:r>
              <a:rPr lang="fr-FR" sz="1050" b="1" dirty="0" err="1"/>
              <a:t>primary</a:t>
            </a:r>
            <a:r>
              <a:rPr lang="fr-FR" sz="1050" b="1" dirty="0"/>
              <a:t> </a:t>
            </a:r>
            <a:r>
              <a:rPr lang="fr-FR" sz="1050" b="1" dirty="0" err="1"/>
              <a:t>workplace</a:t>
            </a:r>
            <a:r>
              <a:rPr lang="fr-FR" sz="1050" b="1" dirty="0"/>
              <a:t> (</a:t>
            </a:r>
            <a:r>
              <a:rPr lang="fr-FR" sz="1050" b="1" dirty="0" err="1"/>
              <a:t>including</a:t>
            </a:r>
            <a:r>
              <a:rPr lang="fr-FR" sz="1050" b="1" dirty="0"/>
              <a:t> but not </a:t>
            </a:r>
            <a:r>
              <a:rPr lang="fr-FR" sz="1050" b="1" dirty="0" err="1"/>
              <a:t>limited</a:t>
            </a:r>
            <a:r>
              <a:rPr lang="fr-FR" sz="1050" b="1" dirty="0"/>
              <a:t> to </a:t>
            </a:r>
            <a:r>
              <a:rPr lang="fr-FR" sz="1050" b="1" dirty="0" err="1"/>
              <a:t>working</a:t>
            </a:r>
            <a:r>
              <a:rPr lang="fr-FR" sz="1050" b="1" dirty="0"/>
              <a:t> </a:t>
            </a:r>
            <a:r>
              <a:rPr lang="fr-FR" sz="1050" b="1" dirty="0" err="1"/>
              <a:t>from</a:t>
            </a:r>
            <a:r>
              <a:rPr lang="fr-FR" sz="1050" b="1" dirty="0"/>
              <a:t> home, in the </a:t>
            </a:r>
            <a:r>
              <a:rPr lang="fr-FR" sz="1050" b="1" dirty="0" err="1"/>
              <a:t>field</a:t>
            </a:r>
            <a:r>
              <a:rPr lang="fr-FR" sz="1050" b="1" dirty="0"/>
              <a:t>, or </a:t>
            </a:r>
            <a:r>
              <a:rPr lang="fr-FR" sz="1050" b="1" dirty="0" err="1"/>
              <a:t>from</a:t>
            </a:r>
            <a:r>
              <a:rPr lang="fr-FR" sz="1050" b="1" dirty="0"/>
              <a:t> a </a:t>
            </a:r>
            <a:r>
              <a:rPr lang="fr-FR" sz="1050" b="1" dirty="0" err="1"/>
              <a:t>co-working</a:t>
            </a:r>
            <a:r>
              <a:rPr lang="fr-FR" sz="1050" b="1" dirty="0"/>
              <a:t> </a:t>
            </a:r>
            <a:r>
              <a:rPr lang="fr-FR" sz="1050" b="1" dirty="0" err="1"/>
              <a:t>space</a:t>
            </a:r>
            <a:r>
              <a:rPr lang="fr-FR" sz="1050" b="1" dirty="0"/>
              <a:t> or </a:t>
            </a:r>
            <a:r>
              <a:rPr lang="fr-FR" sz="1050" b="1" dirty="0" err="1"/>
              <a:t>alternate</a:t>
            </a:r>
            <a:r>
              <a:rPr lang="fr-FR" sz="1050" b="1" dirty="0"/>
              <a:t> </a:t>
            </a:r>
            <a:r>
              <a:rPr lang="fr-FR" sz="1050" b="1" dirty="0" err="1"/>
              <a:t>workplace</a:t>
            </a:r>
            <a:r>
              <a:rPr lang="fr-FR" sz="1050" b="1" dirty="0"/>
              <a:t> location)?</a:t>
            </a:r>
          </a:p>
          <a:p>
            <a:pPr marL="0" indent="0">
              <a:lnSpc>
                <a:spcPct val="100000"/>
              </a:lnSpc>
              <a:spcBef>
                <a:spcPts val="0"/>
              </a:spcBef>
              <a:buNone/>
            </a:pPr>
            <a:r>
              <a:rPr lang="fr-FR" sz="1050" b="1" i="1" dirty="0"/>
              <a:t>À quelle fréquence travaillez-vous à distance de votre lieu de travail principal (par exemple, travailler de la maison, sur le terrain, dans un espace de travail partagé ou un autre lieu de travail)?</a:t>
            </a:r>
          </a:p>
          <a:p>
            <a:pPr marL="0" indent="0">
              <a:lnSpc>
                <a:spcPct val="100000"/>
              </a:lnSpc>
              <a:spcBef>
                <a:spcPts val="0"/>
              </a:spcBef>
              <a:buNone/>
            </a:pPr>
            <a:endParaRPr lang="fr-CA" sz="1050" b="1" dirty="0"/>
          </a:p>
          <a:p>
            <a:pPr marL="228600" indent="-228600">
              <a:lnSpc>
                <a:spcPct val="100000"/>
              </a:lnSpc>
              <a:spcBef>
                <a:spcPts val="0"/>
              </a:spcBef>
              <a:buFont typeface="+mj-lt"/>
              <a:buAutoNum type="alphaLcParenR"/>
            </a:pPr>
            <a:r>
              <a:rPr lang="fr-FR" sz="1050" dirty="0"/>
              <a:t>Once in a </a:t>
            </a:r>
            <a:r>
              <a:rPr lang="fr-FR" sz="1050" dirty="0" err="1"/>
              <a:t>while</a:t>
            </a:r>
            <a:r>
              <a:rPr lang="fr-FR" sz="1050" dirty="0"/>
              <a:t> but not </a:t>
            </a:r>
            <a:r>
              <a:rPr lang="fr-FR" sz="1050" dirty="0" err="1"/>
              <a:t>regularly</a:t>
            </a:r>
            <a:r>
              <a:rPr lang="fr-FR" sz="1050" dirty="0"/>
              <a:t> / </a:t>
            </a:r>
            <a:r>
              <a:rPr lang="fr-FR" sz="1050" i="1" dirty="0"/>
              <a:t>De temps en temps, mais pas régulièrement</a:t>
            </a:r>
          </a:p>
          <a:p>
            <a:pPr marL="228600" indent="-228600">
              <a:lnSpc>
                <a:spcPct val="100000"/>
              </a:lnSpc>
              <a:spcBef>
                <a:spcPts val="0"/>
              </a:spcBef>
              <a:buFont typeface="+mj-lt"/>
              <a:buAutoNum type="alphaLcParenR"/>
            </a:pPr>
            <a:r>
              <a:rPr lang="fr-FR" sz="1050" dirty="0"/>
              <a:t>1-2 </a:t>
            </a:r>
            <a:r>
              <a:rPr lang="fr-FR" sz="1050" dirty="0" err="1"/>
              <a:t>days</a:t>
            </a:r>
            <a:r>
              <a:rPr lang="fr-FR" sz="1050" dirty="0"/>
              <a:t> per </a:t>
            </a:r>
            <a:r>
              <a:rPr lang="fr-FR" sz="1050" dirty="0" err="1"/>
              <a:t>week</a:t>
            </a:r>
            <a:r>
              <a:rPr lang="fr-FR" sz="1050" dirty="0"/>
              <a:t> / </a:t>
            </a:r>
            <a:r>
              <a:rPr lang="fr-FR" sz="1050" i="1" dirty="0"/>
              <a:t>1-2 jours par semaine</a:t>
            </a:r>
          </a:p>
          <a:p>
            <a:pPr marL="228600" indent="-228600">
              <a:lnSpc>
                <a:spcPct val="100000"/>
              </a:lnSpc>
              <a:spcBef>
                <a:spcPts val="0"/>
              </a:spcBef>
              <a:buFont typeface="+mj-lt"/>
              <a:buAutoNum type="alphaLcParenR"/>
            </a:pPr>
            <a:r>
              <a:rPr lang="fr-FR" sz="1050" dirty="0"/>
              <a:t>3 or more </a:t>
            </a:r>
            <a:r>
              <a:rPr lang="fr-FR" sz="1050" dirty="0" err="1"/>
              <a:t>days</a:t>
            </a:r>
            <a:r>
              <a:rPr lang="fr-FR" sz="1050" dirty="0"/>
              <a:t> per </a:t>
            </a:r>
            <a:r>
              <a:rPr lang="fr-FR" sz="1050" dirty="0" err="1"/>
              <a:t>week</a:t>
            </a:r>
            <a:r>
              <a:rPr lang="fr-FR" sz="1050" dirty="0"/>
              <a:t> / </a:t>
            </a:r>
            <a:r>
              <a:rPr lang="fr-FR" sz="1050" i="1" dirty="0"/>
              <a:t>3 jours ou plus par semaine</a:t>
            </a: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Q18 Given the </a:t>
            </a:r>
            <a:r>
              <a:rPr lang="fr-FR" sz="1050" b="1" dirty="0" err="1"/>
              <a:t>proper</a:t>
            </a:r>
            <a:r>
              <a:rPr lang="fr-FR" sz="1050" b="1" dirty="0"/>
              <a:t> </a:t>
            </a:r>
            <a:r>
              <a:rPr lang="fr-FR" sz="1050" b="1" dirty="0" err="1"/>
              <a:t>tools</a:t>
            </a:r>
            <a:r>
              <a:rPr lang="fr-FR" sz="1050" b="1" dirty="0"/>
              <a:t> and </a:t>
            </a:r>
            <a:r>
              <a:rPr lang="fr-FR" sz="1050" b="1" dirty="0" err="1"/>
              <a:t>authorization</a:t>
            </a:r>
            <a:r>
              <a:rPr lang="fr-FR" sz="1050" b="1" dirty="0"/>
              <a:t>, how </a:t>
            </a:r>
            <a:r>
              <a:rPr lang="fr-FR" sz="1050" b="1" dirty="0" err="1"/>
              <a:t>often</a:t>
            </a:r>
            <a:r>
              <a:rPr lang="fr-FR" sz="1050" b="1" dirty="0"/>
              <a:t> </a:t>
            </a:r>
            <a:r>
              <a:rPr lang="fr-FR" sz="1050" b="1" dirty="0" err="1"/>
              <a:t>would</a:t>
            </a:r>
            <a:r>
              <a:rPr lang="fr-FR" sz="1050" b="1" dirty="0"/>
              <a:t> </a:t>
            </a:r>
            <a:r>
              <a:rPr lang="fr-FR" sz="1050" b="1" dirty="0" err="1"/>
              <a:t>you</a:t>
            </a:r>
            <a:r>
              <a:rPr lang="fr-FR" sz="1050" b="1" dirty="0"/>
              <a:t> </a:t>
            </a:r>
            <a:r>
              <a:rPr lang="fr-FR" sz="1050" b="1" dirty="0" err="1"/>
              <a:t>like</a:t>
            </a:r>
            <a:r>
              <a:rPr lang="fr-FR" sz="1050" b="1" dirty="0"/>
              <a:t> to </a:t>
            </a:r>
            <a:r>
              <a:rPr lang="fr-FR" sz="1050" b="1" dirty="0" err="1"/>
              <a:t>work</a:t>
            </a:r>
            <a:r>
              <a:rPr lang="fr-FR" sz="1050" b="1" dirty="0"/>
              <a:t> </a:t>
            </a:r>
            <a:r>
              <a:rPr lang="fr-FR" sz="1050" b="1" dirty="0" err="1"/>
              <a:t>remotely</a:t>
            </a:r>
            <a:r>
              <a:rPr lang="fr-FR" sz="1050" b="1" dirty="0" smtClean="0"/>
              <a:t>?</a:t>
            </a:r>
            <a:endParaRPr lang="fr-FR" sz="1050" b="1" dirty="0"/>
          </a:p>
          <a:p>
            <a:pPr marL="0" indent="0">
              <a:lnSpc>
                <a:spcPct val="100000"/>
              </a:lnSpc>
              <a:spcBef>
                <a:spcPts val="0"/>
              </a:spcBef>
              <a:buNone/>
            </a:pPr>
            <a:r>
              <a:rPr lang="fr-FR" sz="1050" b="1" i="1" dirty="0"/>
              <a:t>Avec les outils et les autorisations nécessaires, à quelle fréquence souhaiteriez-vous travailler à distance?</a:t>
            </a:r>
          </a:p>
          <a:p>
            <a:pPr marL="0" indent="0">
              <a:lnSpc>
                <a:spcPct val="100000"/>
              </a:lnSpc>
              <a:spcBef>
                <a:spcPts val="0"/>
              </a:spcBef>
              <a:buNone/>
            </a:pPr>
            <a:endParaRPr lang="fr-CA" sz="1050" b="1" i="1" dirty="0" smtClean="0"/>
          </a:p>
          <a:p>
            <a:pPr marL="228600" indent="-228600">
              <a:lnSpc>
                <a:spcPct val="100000"/>
              </a:lnSpc>
              <a:spcBef>
                <a:spcPts val="0"/>
              </a:spcBef>
              <a:buFont typeface="+mj-lt"/>
              <a:buAutoNum type="alphaLcParenR"/>
            </a:pPr>
            <a:r>
              <a:rPr lang="fr-FR" sz="1050" dirty="0" smtClean="0"/>
              <a:t>Once </a:t>
            </a:r>
            <a:r>
              <a:rPr lang="fr-FR" sz="1050" dirty="0"/>
              <a:t>in a </a:t>
            </a:r>
            <a:r>
              <a:rPr lang="fr-FR" sz="1050" dirty="0" err="1"/>
              <a:t>while</a:t>
            </a:r>
            <a:r>
              <a:rPr lang="fr-FR" sz="1050" dirty="0"/>
              <a:t> but not </a:t>
            </a:r>
            <a:r>
              <a:rPr lang="fr-FR" sz="1050" dirty="0" err="1"/>
              <a:t>regularly</a:t>
            </a:r>
            <a:r>
              <a:rPr lang="fr-FR" sz="1050" dirty="0"/>
              <a:t> </a:t>
            </a:r>
            <a:r>
              <a:rPr lang="fr-FR" sz="1050" dirty="0" smtClean="0"/>
              <a:t>/ </a:t>
            </a:r>
            <a:r>
              <a:rPr lang="fr-FR" sz="1050" i="1" dirty="0" smtClean="0"/>
              <a:t>De </a:t>
            </a:r>
            <a:r>
              <a:rPr lang="fr-FR" sz="1050" i="1" dirty="0"/>
              <a:t>temps en temps, mais pas régulièrement</a:t>
            </a:r>
          </a:p>
          <a:p>
            <a:pPr marL="228600" indent="-228600">
              <a:lnSpc>
                <a:spcPct val="100000"/>
              </a:lnSpc>
              <a:spcBef>
                <a:spcPts val="0"/>
              </a:spcBef>
              <a:buFont typeface="+mj-lt"/>
              <a:buAutoNum type="alphaLcParenR"/>
            </a:pPr>
            <a:r>
              <a:rPr lang="fr-FR" sz="1050" dirty="0" smtClean="0"/>
              <a:t>1-2 </a:t>
            </a:r>
            <a:r>
              <a:rPr lang="fr-FR" sz="1050" dirty="0" err="1"/>
              <a:t>days</a:t>
            </a:r>
            <a:r>
              <a:rPr lang="fr-FR" sz="1050" dirty="0"/>
              <a:t> per </a:t>
            </a:r>
            <a:r>
              <a:rPr lang="fr-FR" sz="1050" dirty="0" err="1"/>
              <a:t>week</a:t>
            </a:r>
            <a:r>
              <a:rPr lang="fr-FR" sz="1050" dirty="0"/>
              <a:t> </a:t>
            </a:r>
            <a:r>
              <a:rPr lang="fr-FR" sz="1050" dirty="0" smtClean="0"/>
              <a:t>/ </a:t>
            </a:r>
            <a:r>
              <a:rPr lang="fr-FR" sz="1050" i="1" dirty="0" smtClean="0"/>
              <a:t>1-2 </a:t>
            </a:r>
            <a:r>
              <a:rPr lang="fr-FR" sz="1050" i="1" dirty="0"/>
              <a:t>jours par semaine</a:t>
            </a:r>
          </a:p>
          <a:p>
            <a:pPr marL="228600" indent="-228600">
              <a:lnSpc>
                <a:spcPct val="100000"/>
              </a:lnSpc>
              <a:spcBef>
                <a:spcPts val="0"/>
              </a:spcBef>
              <a:buFont typeface="+mj-lt"/>
              <a:buAutoNum type="alphaLcParenR"/>
            </a:pPr>
            <a:r>
              <a:rPr lang="fr-FR" sz="1050" dirty="0" smtClean="0"/>
              <a:t>3 </a:t>
            </a:r>
            <a:r>
              <a:rPr lang="fr-FR" sz="1050" dirty="0"/>
              <a:t>or </a:t>
            </a:r>
            <a:r>
              <a:rPr lang="fr-FR" sz="1050" dirty="0" smtClean="0"/>
              <a:t>more </a:t>
            </a:r>
            <a:r>
              <a:rPr lang="fr-FR" sz="1050" dirty="0" err="1"/>
              <a:t>days</a:t>
            </a:r>
            <a:r>
              <a:rPr lang="fr-FR" sz="1050" dirty="0"/>
              <a:t> per </a:t>
            </a:r>
            <a:r>
              <a:rPr lang="fr-FR" sz="1050" dirty="0" err="1"/>
              <a:t>week</a:t>
            </a:r>
            <a:r>
              <a:rPr lang="fr-FR" sz="1050" dirty="0"/>
              <a:t> </a:t>
            </a:r>
            <a:r>
              <a:rPr lang="fr-FR" sz="1050" dirty="0" smtClean="0"/>
              <a:t>/ </a:t>
            </a:r>
            <a:r>
              <a:rPr lang="fr-FR" sz="1050" i="1" dirty="0" smtClean="0"/>
              <a:t>3 </a:t>
            </a:r>
            <a:r>
              <a:rPr lang="fr-FR" sz="1050" i="1" dirty="0"/>
              <a:t>jours ou plus par semaine</a:t>
            </a:r>
          </a:p>
          <a:p>
            <a:pPr marL="0" indent="0">
              <a:lnSpc>
                <a:spcPct val="100000"/>
              </a:lnSpc>
              <a:spcBef>
                <a:spcPts val="0"/>
              </a:spcBef>
              <a:buNone/>
            </a:pPr>
            <a:r>
              <a:rPr lang="fr-FR" sz="1050" dirty="0"/>
              <a:t>	</a:t>
            </a:r>
          </a:p>
        </p:txBody>
      </p:sp>
    </p:spTree>
    <p:extLst>
      <p:ext uri="{BB962C8B-B14F-4D97-AF65-F5344CB8AC3E}">
        <p14:creationId xmlns:p14="http://schemas.microsoft.com/office/powerpoint/2010/main" val="392406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List of questions / </a:t>
            </a:r>
            <a:r>
              <a:rPr lang="fr-CA" i="1" dirty="0" smtClean="0"/>
              <a:t>Liste de questions</a:t>
            </a:r>
            <a:endParaRPr lang="fr-CA" i="1" dirty="0"/>
          </a:p>
        </p:txBody>
      </p:sp>
      <p:sp>
        <p:nvSpPr>
          <p:cNvPr id="4" name="Text Placeholder 3"/>
          <p:cNvSpPr txBox="1">
            <a:spLocks/>
          </p:cNvSpPr>
          <p:nvPr/>
        </p:nvSpPr>
        <p:spPr>
          <a:xfrm>
            <a:off x="508761"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Q19 </a:t>
            </a:r>
            <a:r>
              <a:rPr lang="fr-FR" sz="1050" b="1" dirty="0" err="1"/>
              <a:t>What</a:t>
            </a:r>
            <a:r>
              <a:rPr lang="fr-FR" sz="1050" b="1" dirty="0"/>
              <a:t> do </a:t>
            </a:r>
            <a:r>
              <a:rPr lang="fr-FR" sz="1050" b="1" dirty="0" err="1"/>
              <a:t>you</a:t>
            </a:r>
            <a:r>
              <a:rPr lang="fr-FR" sz="1050" b="1" dirty="0"/>
              <a:t> </a:t>
            </a:r>
            <a:r>
              <a:rPr lang="fr-FR" sz="1050" b="1" dirty="0" err="1"/>
              <a:t>like</a:t>
            </a:r>
            <a:r>
              <a:rPr lang="fr-FR" sz="1050" b="1" dirty="0"/>
              <a:t> best about </a:t>
            </a:r>
            <a:r>
              <a:rPr lang="fr-FR" sz="1050" b="1" dirty="0" err="1"/>
              <a:t>your</a:t>
            </a:r>
            <a:r>
              <a:rPr lang="fr-FR" sz="1050" b="1" dirty="0"/>
              <a:t> </a:t>
            </a:r>
            <a:r>
              <a:rPr lang="fr-FR" sz="1050" b="1" dirty="0" err="1"/>
              <a:t>current</a:t>
            </a:r>
            <a:r>
              <a:rPr lang="fr-FR" sz="1050" b="1" dirty="0"/>
              <a:t> </a:t>
            </a:r>
            <a:r>
              <a:rPr lang="fr-FR" sz="1050" b="1" dirty="0" err="1"/>
              <a:t>workplace</a:t>
            </a:r>
            <a:r>
              <a:rPr lang="fr-FR" sz="1050" b="1" dirty="0"/>
              <a:t>?</a:t>
            </a:r>
            <a:br>
              <a:rPr lang="fr-FR" sz="1050" b="1" dirty="0"/>
            </a:br>
            <a:r>
              <a:rPr lang="fr-FR" sz="1050" b="1" i="1" dirty="0"/>
              <a:t>Qu'aimez-vous le plus dans votre milieu de travail actuel</a:t>
            </a:r>
            <a:r>
              <a:rPr lang="fr-FR" sz="1050" b="1" i="1" dirty="0" smtClean="0"/>
              <a:t>?</a:t>
            </a:r>
          </a:p>
          <a:p>
            <a:pPr marL="0" indent="0">
              <a:lnSpc>
                <a:spcPct val="100000"/>
              </a:lnSpc>
              <a:spcBef>
                <a:spcPts val="0"/>
              </a:spcBef>
              <a:buNone/>
            </a:pPr>
            <a:endParaRPr lang="fr-FR" sz="1050" b="1" i="1" dirty="0"/>
          </a:p>
          <a:p>
            <a:pPr marL="0" indent="0">
              <a:lnSpc>
                <a:spcPct val="100000"/>
              </a:lnSpc>
              <a:spcBef>
                <a:spcPts val="0"/>
              </a:spcBef>
              <a:buNone/>
            </a:pPr>
            <a:r>
              <a:rPr lang="en-CA" sz="1050" b="1" dirty="0" smtClean="0">
                <a:solidFill>
                  <a:srgbClr val="FF0000"/>
                </a:solidFill>
              </a:rPr>
              <a:t>NOTE</a:t>
            </a:r>
            <a:r>
              <a:rPr lang="en-CA" sz="1050" b="1" dirty="0">
                <a:solidFill>
                  <a:srgbClr val="FF0000"/>
                </a:solidFill>
              </a:rPr>
              <a:t>: </a:t>
            </a:r>
            <a:r>
              <a:rPr lang="en-CA" sz="1050" dirty="0">
                <a:solidFill>
                  <a:srgbClr val="FF0000"/>
                </a:solidFill>
              </a:rPr>
              <a:t>Do not disclose any information that can identify you such as your </a:t>
            </a:r>
            <a:r>
              <a:rPr lang="en-CA" sz="1050" dirty="0" err="1">
                <a:solidFill>
                  <a:srgbClr val="FF0000"/>
                </a:solidFill>
              </a:rPr>
              <a:t>statuts</a:t>
            </a:r>
            <a:r>
              <a:rPr lang="en-CA" sz="1050" dirty="0">
                <a:solidFill>
                  <a:srgbClr val="FF0000"/>
                </a:solidFill>
              </a:rPr>
              <a:t> of employment or your job </a:t>
            </a:r>
            <a:r>
              <a:rPr lang="en-CA" sz="1050" dirty="0" smtClean="0">
                <a:solidFill>
                  <a:srgbClr val="FF0000"/>
                </a:solidFill>
              </a:rPr>
              <a:t>title / </a:t>
            </a:r>
            <a:r>
              <a:rPr lang="fr-FR" sz="1050" i="1" dirty="0">
                <a:solidFill>
                  <a:srgbClr val="FF0000"/>
                </a:solidFill>
              </a:rPr>
              <a:t>Ne divulguez pas d'information pouvant permettre de vous identifier comme votre statut ou votre titre d'emploi</a:t>
            </a:r>
            <a:endParaRPr lang="fr-CA" sz="1050" i="1" dirty="0">
              <a:solidFill>
                <a:srgbClr val="FF0000"/>
              </a:solidFill>
            </a:endParaRPr>
          </a:p>
        </p:txBody>
      </p:sp>
      <p:sp>
        <p:nvSpPr>
          <p:cNvPr id="5" name="Text Placeholder 3"/>
          <p:cNvSpPr txBox="1">
            <a:spLocks/>
          </p:cNvSpPr>
          <p:nvPr/>
        </p:nvSpPr>
        <p:spPr>
          <a:xfrm>
            <a:off x="6909239" y="1407686"/>
            <a:ext cx="4605867"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endParaRPr lang="fr-CA" sz="1050" i="1" dirty="0"/>
          </a:p>
        </p:txBody>
      </p:sp>
      <p:sp>
        <p:nvSpPr>
          <p:cNvPr id="6" name="Text Placeholder 3"/>
          <p:cNvSpPr txBox="1">
            <a:spLocks/>
          </p:cNvSpPr>
          <p:nvPr/>
        </p:nvSpPr>
        <p:spPr>
          <a:xfrm>
            <a:off x="6930189" y="1407686"/>
            <a:ext cx="4584916" cy="3170080"/>
          </a:xfrm>
          <a:prstGeom prst="rect">
            <a:avLst/>
          </a:prstGeom>
        </p:spPr>
        <p:txBody>
          <a:bodyPr/>
          <a:lstStyle>
            <a:lvl1pPr marL="228594" indent="-228594" algn="l" defTabSz="914377"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050" b="1" dirty="0"/>
              <a:t>Q20 </a:t>
            </a:r>
            <a:r>
              <a:rPr lang="fr-FR" sz="1050" b="1" dirty="0" err="1"/>
              <a:t>What</a:t>
            </a:r>
            <a:r>
              <a:rPr lang="fr-FR" sz="1050" b="1" dirty="0"/>
              <a:t> </a:t>
            </a:r>
            <a:r>
              <a:rPr lang="fr-FR" sz="1050" b="1" dirty="0" err="1"/>
              <a:t>would</a:t>
            </a:r>
            <a:r>
              <a:rPr lang="fr-FR" sz="1050" b="1" dirty="0"/>
              <a:t> </a:t>
            </a:r>
            <a:r>
              <a:rPr lang="fr-FR" sz="1050" b="1" dirty="0" err="1"/>
              <a:t>you</a:t>
            </a:r>
            <a:r>
              <a:rPr lang="fr-FR" sz="1050" b="1" dirty="0"/>
              <a:t> change about </a:t>
            </a:r>
            <a:r>
              <a:rPr lang="fr-FR" sz="1050" b="1" dirty="0" err="1"/>
              <a:t>your</a:t>
            </a:r>
            <a:r>
              <a:rPr lang="fr-FR" sz="1050" b="1" dirty="0"/>
              <a:t> </a:t>
            </a:r>
            <a:r>
              <a:rPr lang="fr-FR" sz="1050" b="1" dirty="0" err="1"/>
              <a:t>current</a:t>
            </a:r>
            <a:r>
              <a:rPr lang="fr-FR" sz="1050" b="1" dirty="0"/>
              <a:t> </a:t>
            </a:r>
            <a:r>
              <a:rPr lang="fr-FR" sz="1050" b="1" dirty="0" err="1"/>
              <a:t>workplace</a:t>
            </a:r>
            <a:r>
              <a:rPr lang="fr-FR" sz="1050" b="1" dirty="0"/>
              <a:t>?</a:t>
            </a:r>
            <a:br>
              <a:rPr lang="fr-FR" sz="1050" b="1" dirty="0"/>
            </a:br>
            <a:r>
              <a:rPr lang="fr-FR" sz="1050" b="1" dirty="0"/>
              <a:t>Que changeriez-vous dans votre milieu de travail actuel?</a:t>
            </a:r>
            <a:endParaRPr lang="fr-CA" sz="1050" b="1" i="1" dirty="0" smtClean="0"/>
          </a:p>
          <a:p>
            <a:pPr marL="0" indent="0">
              <a:lnSpc>
                <a:spcPct val="100000"/>
              </a:lnSpc>
              <a:spcBef>
                <a:spcPts val="0"/>
              </a:spcBef>
              <a:buNone/>
            </a:pPr>
            <a:endParaRPr lang="fr-FR" sz="1050" dirty="0" smtClean="0"/>
          </a:p>
          <a:p>
            <a:pPr marL="0" indent="0">
              <a:lnSpc>
                <a:spcPct val="100000"/>
              </a:lnSpc>
              <a:spcBef>
                <a:spcPts val="0"/>
              </a:spcBef>
              <a:buNone/>
            </a:pPr>
            <a:r>
              <a:rPr lang="en-CA" sz="1050" b="1" dirty="0">
                <a:solidFill>
                  <a:srgbClr val="FF0000"/>
                </a:solidFill>
              </a:rPr>
              <a:t>NOTE: </a:t>
            </a:r>
            <a:r>
              <a:rPr lang="en-CA" sz="1050" dirty="0">
                <a:solidFill>
                  <a:srgbClr val="FF0000"/>
                </a:solidFill>
              </a:rPr>
              <a:t>Do not disclose any information that can identify you such as your </a:t>
            </a:r>
            <a:r>
              <a:rPr lang="en-CA" sz="1050" dirty="0" err="1">
                <a:solidFill>
                  <a:srgbClr val="FF0000"/>
                </a:solidFill>
              </a:rPr>
              <a:t>statuts</a:t>
            </a:r>
            <a:r>
              <a:rPr lang="en-CA" sz="1050" dirty="0">
                <a:solidFill>
                  <a:srgbClr val="FF0000"/>
                </a:solidFill>
              </a:rPr>
              <a:t> of employment or your job title / </a:t>
            </a:r>
            <a:r>
              <a:rPr lang="fr-FR" sz="1050" i="1" dirty="0">
                <a:solidFill>
                  <a:srgbClr val="FF0000"/>
                </a:solidFill>
              </a:rPr>
              <a:t>Ne divulguez pas d'information pouvant permettre de vous identifier comme votre statut ou votre titre d'emploi</a:t>
            </a:r>
            <a:endParaRPr lang="fr-CA" sz="1050" i="1" dirty="0">
              <a:solidFill>
                <a:srgbClr val="FF0000"/>
              </a:solidFill>
            </a:endParaRPr>
          </a:p>
          <a:p>
            <a:pPr marL="0" indent="0">
              <a:lnSpc>
                <a:spcPct val="100000"/>
              </a:lnSpc>
              <a:spcBef>
                <a:spcPts val="0"/>
              </a:spcBef>
              <a:buNone/>
            </a:pPr>
            <a:endParaRPr lang="fr-FR" sz="1050" dirty="0"/>
          </a:p>
        </p:txBody>
      </p:sp>
    </p:spTree>
    <p:extLst>
      <p:ext uri="{BB962C8B-B14F-4D97-AF65-F5344CB8AC3E}">
        <p14:creationId xmlns:p14="http://schemas.microsoft.com/office/powerpoint/2010/main" val="1471365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Activity Profiles / </a:t>
            </a:r>
            <a:r>
              <a:rPr lang="fr-CA" i="1" dirty="0" smtClean="0"/>
              <a:t>Profils d’activité</a:t>
            </a:r>
            <a:endParaRPr lang="fr-CA" i="1" dirty="0"/>
          </a:p>
        </p:txBody>
      </p:sp>
      <p:sp>
        <p:nvSpPr>
          <p:cNvPr id="6" name="Text Placeholder 4">
            <a:extLst>
              <a:ext uri="{FF2B5EF4-FFF2-40B4-BE49-F238E27FC236}">
                <a16:creationId xmlns="" xmlns:a16="http://schemas.microsoft.com/office/drawing/2014/main" id="{8AAC2F3F-4905-48E8-8237-458ADDB88837}"/>
              </a:ext>
            </a:extLst>
          </p:cNvPr>
          <p:cNvSpPr txBox="1">
            <a:spLocks/>
          </p:cNvSpPr>
          <p:nvPr/>
        </p:nvSpPr>
        <p:spPr>
          <a:xfrm>
            <a:off x="3427658" y="5518065"/>
            <a:ext cx="2393186" cy="503411"/>
          </a:xfrm>
          <a:prstGeom prst="rect">
            <a:avLst/>
          </a:prstGeom>
          <a:solidFill>
            <a:schemeClr val="bg1"/>
          </a:solidFill>
        </p:spPr>
        <p:txBody>
          <a:bodyPr vert="horz" lIns="91440" tIns="45720" rIns="91440" bIns="45720" rtlCol="0">
            <a:noAutofit/>
          </a:bodyPr>
          <a:lstStyle>
            <a:lvl1pPr marL="0" indent="0" algn="l" defTabSz="914377" rtl="0" eaLnBrk="1" latinLnBrk="0" hangingPunct="1">
              <a:lnSpc>
                <a:spcPts val="2400"/>
              </a:lnSpc>
              <a:spcBef>
                <a:spcPts val="1000"/>
              </a:spcBef>
              <a:buFont typeface="Arial" panose="020B0604020202020204" pitchFamily="34" charset="0"/>
              <a:buNone/>
              <a:defRPr sz="12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endParaRPr lang="en-US" sz="1000" dirty="0">
              <a:solidFill>
                <a:prstClr val="black"/>
              </a:solidFill>
            </a:endParaRPr>
          </a:p>
        </p:txBody>
      </p:sp>
      <p:sp>
        <p:nvSpPr>
          <p:cNvPr id="15" name="TextBox 14"/>
          <p:cNvSpPr txBox="1"/>
          <p:nvPr/>
        </p:nvSpPr>
        <p:spPr>
          <a:xfrm>
            <a:off x="1424020" y="1394303"/>
            <a:ext cx="1368353" cy="523220"/>
          </a:xfrm>
          <a:prstGeom prst="rect">
            <a:avLst/>
          </a:prstGeom>
          <a:noFill/>
        </p:spPr>
        <p:txBody>
          <a:bodyPr wrap="square" rtlCol="0">
            <a:spAutoFit/>
          </a:bodyPr>
          <a:lstStyle/>
          <a:p>
            <a:pPr algn="ctr" defTabSz="457200">
              <a:defRPr/>
            </a:pPr>
            <a:r>
              <a:rPr lang="en-US" sz="1400" b="1" kern="0" dirty="0" smtClean="0">
                <a:solidFill>
                  <a:prstClr val="black"/>
                </a:solidFill>
                <a:latin typeface="Tw Cen MT"/>
                <a:cs typeface="Tw Cen MT"/>
              </a:rPr>
              <a:t>AUTONOMOUS</a:t>
            </a:r>
          </a:p>
          <a:p>
            <a:pPr algn="ctr" defTabSz="457200">
              <a:defRPr/>
            </a:pPr>
            <a:r>
              <a:rPr lang="en-US" sz="1400" b="1" i="1" kern="0" dirty="0" smtClean="0">
                <a:solidFill>
                  <a:prstClr val="black"/>
                </a:solidFill>
                <a:latin typeface="Tw Cen MT"/>
                <a:cs typeface="Tw Cen MT"/>
              </a:rPr>
              <a:t>AUTONOME</a:t>
            </a:r>
            <a:endParaRPr lang="en-US" sz="1400" b="1" i="1" kern="0" dirty="0">
              <a:solidFill>
                <a:prstClr val="black"/>
              </a:solidFill>
              <a:latin typeface="Tw Cen MT"/>
              <a:cs typeface="Tw Cen MT"/>
            </a:endParaRPr>
          </a:p>
        </p:txBody>
      </p:sp>
      <p:sp>
        <p:nvSpPr>
          <p:cNvPr id="16" name="TextBox 15"/>
          <p:cNvSpPr txBox="1"/>
          <p:nvPr/>
        </p:nvSpPr>
        <p:spPr>
          <a:xfrm>
            <a:off x="5386397" y="1388730"/>
            <a:ext cx="1368353" cy="523220"/>
          </a:xfrm>
          <a:prstGeom prst="rect">
            <a:avLst/>
          </a:prstGeom>
          <a:noFill/>
        </p:spPr>
        <p:txBody>
          <a:bodyPr wrap="square" rtlCol="0">
            <a:spAutoFit/>
          </a:bodyPr>
          <a:lstStyle/>
          <a:p>
            <a:pPr algn="ctr" defTabSz="457200">
              <a:defRPr/>
            </a:pPr>
            <a:r>
              <a:rPr lang="en-US" sz="1400" b="1" kern="0" dirty="0" smtClean="0">
                <a:solidFill>
                  <a:prstClr val="black"/>
                </a:solidFill>
                <a:latin typeface="Tw Cen MT"/>
                <a:cs typeface="Tw Cen MT"/>
              </a:rPr>
              <a:t>BALANCED</a:t>
            </a:r>
          </a:p>
          <a:p>
            <a:pPr algn="ctr" defTabSz="457200">
              <a:defRPr/>
            </a:pPr>
            <a:r>
              <a:rPr lang="en-US" sz="1400" b="1" i="1" kern="0" dirty="0" smtClean="0">
                <a:solidFill>
                  <a:prstClr val="black"/>
                </a:solidFill>
                <a:latin typeface="Tw Cen MT"/>
                <a:cs typeface="Tw Cen MT"/>
              </a:rPr>
              <a:t>ÉQUILIBRÉ</a:t>
            </a:r>
            <a:endParaRPr lang="en-US" sz="1400" b="1" i="1" kern="0" dirty="0">
              <a:solidFill>
                <a:prstClr val="black"/>
              </a:solidFill>
              <a:latin typeface="Tw Cen MT"/>
              <a:cs typeface="Tw Cen MT"/>
            </a:endParaRPr>
          </a:p>
        </p:txBody>
      </p:sp>
      <p:sp>
        <p:nvSpPr>
          <p:cNvPr id="17" name="TextBox 16"/>
          <p:cNvSpPr txBox="1"/>
          <p:nvPr/>
        </p:nvSpPr>
        <p:spPr>
          <a:xfrm>
            <a:off x="9142566" y="1388730"/>
            <a:ext cx="1368353" cy="523220"/>
          </a:xfrm>
          <a:prstGeom prst="rect">
            <a:avLst/>
          </a:prstGeom>
          <a:noFill/>
        </p:spPr>
        <p:txBody>
          <a:bodyPr wrap="square" rtlCol="0">
            <a:spAutoFit/>
          </a:bodyPr>
          <a:lstStyle/>
          <a:p>
            <a:pPr algn="ctr" defTabSz="457200">
              <a:defRPr/>
            </a:pPr>
            <a:r>
              <a:rPr lang="en-US" sz="1400" b="1" kern="0" dirty="0" smtClean="0">
                <a:solidFill>
                  <a:prstClr val="black"/>
                </a:solidFill>
                <a:latin typeface="Tw Cen MT"/>
                <a:cs typeface="Tw Cen MT"/>
              </a:rPr>
              <a:t>INTERACTIVE</a:t>
            </a:r>
          </a:p>
          <a:p>
            <a:pPr algn="ctr" defTabSz="457200">
              <a:defRPr/>
            </a:pPr>
            <a:r>
              <a:rPr lang="en-US" sz="1400" b="1" i="1" kern="0" dirty="0" smtClean="0">
                <a:solidFill>
                  <a:prstClr val="black"/>
                </a:solidFill>
                <a:latin typeface="Tw Cen MT"/>
                <a:cs typeface="Tw Cen MT"/>
              </a:rPr>
              <a:t>INTERACTIF</a:t>
            </a:r>
            <a:endParaRPr lang="en-US" sz="1400" b="1" i="1" kern="0" dirty="0">
              <a:solidFill>
                <a:prstClr val="black"/>
              </a:solidFill>
              <a:latin typeface="Tw Cen MT"/>
              <a:cs typeface="Tw Cen MT"/>
            </a:endParaRPr>
          </a:p>
        </p:txBody>
      </p:sp>
      <p:sp>
        <p:nvSpPr>
          <p:cNvPr id="18" name="TextBox 17"/>
          <p:cNvSpPr txBox="1"/>
          <p:nvPr/>
        </p:nvSpPr>
        <p:spPr>
          <a:xfrm>
            <a:off x="4188990" y="3365633"/>
            <a:ext cx="3906078" cy="3231654"/>
          </a:xfrm>
          <a:prstGeom prst="rect">
            <a:avLst/>
          </a:prstGeom>
          <a:noFill/>
        </p:spPr>
        <p:txBody>
          <a:bodyPr wrap="square" rtlCol="0">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Tw Cen MT" panose="020B0602020104020603" pitchFamily="34" charset="0"/>
              </a:defRPr>
            </a:lvl1pPr>
          </a:lstStyle>
          <a:p>
            <a:pPr>
              <a:defRPr/>
            </a:pPr>
            <a:r>
              <a:rPr lang="en-CA" sz="1200" dirty="0">
                <a:solidFill>
                  <a:schemeClr val="tx1"/>
                </a:solidFill>
              </a:rPr>
              <a:t>The Balanced profile is best suited for work environment with moderate movement between different activities and  task variety. It has the most balanced distribution of </a:t>
            </a:r>
            <a:r>
              <a:rPr lang="en-CA" sz="1200" dirty="0" err="1">
                <a:solidFill>
                  <a:schemeClr val="tx1"/>
                </a:solidFill>
              </a:rPr>
              <a:t>workpoints</a:t>
            </a:r>
            <a:r>
              <a:rPr lang="en-CA" sz="1200" dirty="0">
                <a:solidFill>
                  <a:schemeClr val="tx1"/>
                </a:solidFill>
              </a:rPr>
              <a:t>, with an equal proportion of individual and collaborative </a:t>
            </a:r>
            <a:r>
              <a:rPr lang="en-CA" sz="1200" dirty="0" err="1">
                <a:solidFill>
                  <a:schemeClr val="tx1"/>
                </a:solidFill>
              </a:rPr>
              <a:t>workpoints</a:t>
            </a:r>
            <a:r>
              <a:rPr lang="en-CA" sz="1200" dirty="0">
                <a:solidFill>
                  <a:schemeClr val="tx1"/>
                </a:solidFill>
              </a:rPr>
              <a:t>. </a:t>
            </a:r>
            <a:endParaRPr lang="en-CA" sz="1200" dirty="0" smtClean="0">
              <a:solidFill>
                <a:schemeClr val="tx1"/>
              </a:solidFill>
            </a:endParaRPr>
          </a:p>
          <a:p>
            <a:pPr>
              <a:defRPr/>
            </a:pPr>
            <a:endParaRPr lang="en-CA" sz="1200" dirty="0">
              <a:solidFill>
                <a:schemeClr val="tx1"/>
              </a:solidFill>
            </a:endParaRPr>
          </a:p>
          <a:p>
            <a:pPr>
              <a:defRPr/>
            </a:pPr>
            <a:r>
              <a:rPr lang="fr-FR" sz="1200" i="1" dirty="0" smtClean="0">
                <a:solidFill>
                  <a:schemeClr val="tx1"/>
                </a:solidFill>
              </a:rPr>
              <a:t>Le </a:t>
            </a:r>
            <a:r>
              <a:rPr lang="fr-FR" sz="1200" i="1" dirty="0">
                <a:solidFill>
                  <a:schemeClr val="tx1"/>
                </a:solidFill>
              </a:rPr>
              <a:t>profil équilibré est le mieux adapté à l'environnement de travail avec un mouvement modéré entre différentes activités et une variété de tâches</a:t>
            </a:r>
            <a:r>
              <a:rPr lang="fr-FR" sz="1200" i="1" dirty="0" smtClean="0">
                <a:solidFill>
                  <a:schemeClr val="tx1"/>
                </a:solidFill>
              </a:rPr>
              <a:t>. </a:t>
            </a:r>
            <a:r>
              <a:rPr lang="fr-FR" sz="1200" i="1" dirty="0">
                <a:solidFill>
                  <a:schemeClr val="tx1"/>
                </a:solidFill>
              </a:rPr>
              <a:t>Il a la distribution la plus équilibrée des points de travail, avec une proportion égale de points de travail individuels et collaboratifs</a:t>
            </a:r>
            <a:r>
              <a:rPr lang="fr-FR" sz="1200" i="1" dirty="0" smtClean="0">
                <a:solidFill>
                  <a:schemeClr val="tx1"/>
                </a:solidFill>
              </a:rPr>
              <a:t>.</a:t>
            </a:r>
          </a:p>
          <a:p>
            <a:pPr>
              <a:defRPr/>
            </a:pPr>
            <a:endParaRPr lang="fr-FR" sz="1200" b="1" i="1" dirty="0">
              <a:solidFill>
                <a:schemeClr val="tx1"/>
              </a:solidFill>
            </a:endParaRPr>
          </a:p>
          <a:p>
            <a:pPr algn="ctr"/>
            <a:r>
              <a:rPr lang="en-US" sz="1200" b="1" dirty="0">
                <a:solidFill>
                  <a:schemeClr val="tx1"/>
                </a:solidFill>
              </a:rPr>
              <a:t>BALANCED WORKPOINT RATIOS</a:t>
            </a:r>
            <a:r>
              <a:rPr lang="en-US" sz="1200" b="1" dirty="0" smtClean="0">
                <a:solidFill>
                  <a:schemeClr val="tx1"/>
                </a:solidFill>
              </a:rPr>
              <a:t>:</a:t>
            </a:r>
            <a:endParaRPr lang="en-US" sz="1200" b="1" dirty="0">
              <a:solidFill>
                <a:schemeClr val="tx1"/>
              </a:solidFill>
            </a:endParaRPr>
          </a:p>
          <a:p>
            <a:pPr algn="ctr"/>
            <a:r>
              <a:rPr lang="en-US" sz="1200" dirty="0">
                <a:solidFill>
                  <a:schemeClr val="tx1"/>
                </a:solidFill>
              </a:rPr>
              <a:t>30%-50% Individual </a:t>
            </a:r>
            <a:r>
              <a:rPr lang="en-US" sz="1200" dirty="0" err="1">
                <a:solidFill>
                  <a:schemeClr val="tx1"/>
                </a:solidFill>
              </a:rPr>
              <a:t>workpoints</a:t>
            </a:r>
            <a:r>
              <a:rPr lang="en-US" sz="1200" dirty="0">
                <a:solidFill>
                  <a:schemeClr val="tx1"/>
                </a:solidFill>
              </a:rPr>
              <a:t>/ </a:t>
            </a:r>
            <a:r>
              <a:rPr lang="en-US" sz="1200" i="1" dirty="0">
                <a:solidFill>
                  <a:schemeClr val="tx1"/>
                </a:solidFill>
              </a:rPr>
              <a:t>Points de travail </a:t>
            </a:r>
            <a:r>
              <a:rPr lang="en-US" sz="1200" i="1" dirty="0" err="1">
                <a:solidFill>
                  <a:schemeClr val="tx1"/>
                </a:solidFill>
              </a:rPr>
              <a:t>individuels</a:t>
            </a:r>
            <a:endParaRPr lang="en-US" sz="1200" i="1" dirty="0">
              <a:solidFill>
                <a:schemeClr val="tx1"/>
              </a:solidFill>
            </a:endParaRPr>
          </a:p>
          <a:p>
            <a:pPr algn="ctr"/>
            <a:r>
              <a:rPr lang="en-US" sz="1200" dirty="0" smtClean="0">
                <a:solidFill>
                  <a:schemeClr val="tx1"/>
                </a:solidFill>
              </a:rPr>
              <a:t>50</a:t>
            </a:r>
            <a:r>
              <a:rPr lang="en-US" sz="1200" dirty="0">
                <a:solidFill>
                  <a:schemeClr val="tx1"/>
                </a:solidFill>
              </a:rPr>
              <a:t>%-70% Collaborative </a:t>
            </a:r>
            <a:r>
              <a:rPr lang="en-US" sz="1200" dirty="0" err="1">
                <a:solidFill>
                  <a:schemeClr val="tx1"/>
                </a:solidFill>
              </a:rPr>
              <a:t>workpoints</a:t>
            </a:r>
            <a:r>
              <a:rPr lang="en-US" sz="1200" dirty="0">
                <a:solidFill>
                  <a:schemeClr val="tx1"/>
                </a:solidFill>
              </a:rPr>
              <a:t> / </a:t>
            </a:r>
            <a:r>
              <a:rPr lang="en-US" sz="1200" i="1" dirty="0">
                <a:solidFill>
                  <a:schemeClr val="tx1"/>
                </a:solidFill>
              </a:rPr>
              <a:t>Points de travail </a:t>
            </a:r>
            <a:r>
              <a:rPr lang="en-US" sz="1200" i="1" dirty="0" err="1">
                <a:solidFill>
                  <a:schemeClr val="tx1"/>
                </a:solidFill>
              </a:rPr>
              <a:t>collaboratifs</a:t>
            </a:r>
            <a:endParaRPr lang="en-US" sz="1200" i="1" dirty="0">
              <a:solidFill>
                <a:schemeClr val="tx1"/>
              </a:solidFill>
            </a:endParaRPr>
          </a:p>
          <a:p>
            <a:pPr algn="ctr"/>
            <a:endParaRPr lang="en-US" sz="1200" dirty="0">
              <a:solidFill>
                <a:prstClr val="black"/>
              </a:solidFill>
            </a:endParaRPr>
          </a:p>
        </p:txBody>
      </p:sp>
      <p:sp>
        <p:nvSpPr>
          <p:cNvPr id="19" name="TextBox 18"/>
          <p:cNvSpPr txBox="1"/>
          <p:nvPr/>
        </p:nvSpPr>
        <p:spPr>
          <a:xfrm>
            <a:off x="949287" y="3086075"/>
            <a:ext cx="4437110" cy="276999"/>
          </a:xfrm>
          <a:prstGeom prst="rect">
            <a:avLst/>
          </a:prstGeom>
          <a:noFill/>
        </p:spPr>
        <p:txBody>
          <a:bodyPr wrap="square" rtlCol="0">
            <a:spAutoFit/>
          </a:bodyPr>
          <a:lstStyle/>
          <a:p>
            <a:pPr defTabSz="457200">
              <a:defRPr/>
            </a:pPr>
            <a:r>
              <a:rPr lang="en-US" sz="1200" kern="0" dirty="0">
                <a:solidFill>
                  <a:prstClr val="black"/>
                </a:solidFill>
                <a:latin typeface="Tw Cen MT"/>
                <a:cs typeface="Tw Cen MT"/>
              </a:rPr>
              <a:t>LOWER LEVEL OF </a:t>
            </a:r>
            <a:r>
              <a:rPr lang="en-US" sz="1200" kern="0" dirty="0" smtClean="0">
                <a:solidFill>
                  <a:prstClr val="black"/>
                </a:solidFill>
                <a:latin typeface="Tw Cen MT"/>
                <a:cs typeface="Tw Cen MT"/>
              </a:rPr>
              <a:t>MOVEMENT / </a:t>
            </a:r>
            <a:r>
              <a:rPr lang="en-US" sz="1200" i="1" kern="0" dirty="0" smtClean="0">
                <a:solidFill>
                  <a:prstClr val="black"/>
                </a:solidFill>
                <a:latin typeface="Tw Cen MT"/>
                <a:cs typeface="Tw Cen MT"/>
              </a:rPr>
              <a:t>FAIBLE NIVEAU DE MOUVEMENT</a:t>
            </a:r>
            <a:endParaRPr lang="en-US" sz="1200" i="1" kern="0" dirty="0">
              <a:solidFill>
                <a:prstClr val="black"/>
              </a:solidFill>
              <a:latin typeface="Tw Cen MT"/>
              <a:cs typeface="Tw Cen MT"/>
            </a:endParaRPr>
          </a:p>
        </p:txBody>
      </p:sp>
      <p:sp>
        <p:nvSpPr>
          <p:cNvPr id="20" name="TextBox 19"/>
          <p:cNvSpPr txBox="1"/>
          <p:nvPr/>
        </p:nvSpPr>
        <p:spPr>
          <a:xfrm>
            <a:off x="7069507" y="3083515"/>
            <a:ext cx="4208945" cy="276999"/>
          </a:xfrm>
          <a:prstGeom prst="rect">
            <a:avLst/>
          </a:prstGeom>
          <a:noFill/>
        </p:spPr>
        <p:txBody>
          <a:bodyPr wrap="square" rtlCol="0">
            <a:spAutoFit/>
          </a:bodyPr>
          <a:lstStyle/>
          <a:p>
            <a:pPr algn="r" defTabSz="457200">
              <a:defRPr/>
            </a:pPr>
            <a:r>
              <a:rPr lang="en-US" sz="1200" kern="0" dirty="0">
                <a:solidFill>
                  <a:prstClr val="black"/>
                </a:solidFill>
                <a:latin typeface="Tw Cen MT"/>
                <a:cs typeface="Tw Cen MT"/>
              </a:rPr>
              <a:t>HIGHER LEVEL OF </a:t>
            </a:r>
            <a:r>
              <a:rPr lang="en-US" sz="1200" kern="0" dirty="0" smtClean="0">
                <a:solidFill>
                  <a:prstClr val="black"/>
                </a:solidFill>
                <a:latin typeface="Tw Cen MT"/>
                <a:cs typeface="Tw Cen MT"/>
              </a:rPr>
              <a:t>MOVEMENT/ </a:t>
            </a:r>
            <a:r>
              <a:rPr lang="en-US" sz="1200" i="1" kern="0" dirty="0" smtClean="0">
                <a:solidFill>
                  <a:prstClr val="black"/>
                </a:solidFill>
                <a:latin typeface="Tw Cen MT"/>
                <a:cs typeface="Tw Cen MT"/>
              </a:rPr>
              <a:t>FORT NIVEAU DE MOUVEMENT</a:t>
            </a:r>
            <a:endParaRPr lang="en-US" sz="1200" i="1" kern="0" dirty="0">
              <a:solidFill>
                <a:prstClr val="black"/>
              </a:solidFill>
              <a:latin typeface="Tw Cen MT"/>
              <a:cs typeface="Tw Cen MT"/>
            </a:endParaRPr>
          </a:p>
        </p:txBody>
      </p:sp>
      <p:pic>
        <p:nvPicPr>
          <p:cNvPr id="21" name="Picture 20" descr="activityprofile-autonomou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71998" y="1887221"/>
            <a:ext cx="1141133" cy="1119398"/>
          </a:xfrm>
          <a:prstGeom prst="rect">
            <a:avLst/>
          </a:prstGeom>
        </p:spPr>
      </p:pic>
      <p:pic>
        <p:nvPicPr>
          <p:cNvPr id="22" name="Picture 21" descr="activityprofile-interactiv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56175" y="1929040"/>
            <a:ext cx="1141133" cy="1119398"/>
          </a:xfrm>
          <a:prstGeom prst="rect">
            <a:avLst/>
          </a:prstGeom>
        </p:spPr>
      </p:pic>
      <p:pic>
        <p:nvPicPr>
          <p:cNvPr id="23" name="Picture 22" descr="activityprofile-balanced.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23102" y="1925850"/>
            <a:ext cx="1094938" cy="1075681"/>
          </a:xfrm>
          <a:prstGeom prst="rect">
            <a:avLst/>
          </a:prstGeom>
        </p:spPr>
      </p:pic>
      <p:sp>
        <p:nvSpPr>
          <p:cNvPr id="24" name="TextBox 23"/>
          <p:cNvSpPr txBox="1"/>
          <p:nvPr/>
        </p:nvSpPr>
        <p:spPr>
          <a:xfrm>
            <a:off x="873309" y="3358389"/>
            <a:ext cx="3240785" cy="3046988"/>
          </a:xfrm>
          <a:prstGeom prst="rect">
            <a:avLst/>
          </a:prstGeom>
          <a:noFill/>
        </p:spPr>
        <p:txBody>
          <a:bodyPr wrap="square" rtlCol="0">
            <a:spAutoFit/>
          </a:bodyPr>
          <a:lstStyle/>
          <a:p>
            <a:pPr defTabSz="457200">
              <a:defRPr/>
            </a:pPr>
            <a:r>
              <a:rPr lang="en-CA" sz="1200" kern="0" dirty="0">
                <a:latin typeface="Tw Cen MT" panose="020B0602020104020603" pitchFamily="34" charset="0"/>
              </a:rPr>
              <a:t>The Autonomous profile is best suited for  work environment with limited movement between different activities and low task variety features the highest proportion of individual </a:t>
            </a:r>
            <a:r>
              <a:rPr lang="en-CA" sz="1200" kern="0" dirty="0" err="1">
                <a:latin typeface="Tw Cen MT" panose="020B0602020104020603" pitchFamily="34" charset="0"/>
              </a:rPr>
              <a:t>workpoints</a:t>
            </a:r>
            <a:r>
              <a:rPr lang="en-CA" sz="1200" kern="0" dirty="0" smtClean="0">
                <a:latin typeface="Tw Cen MT" panose="020B0602020104020603" pitchFamily="34" charset="0"/>
              </a:rPr>
              <a:t>.</a:t>
            </a:r>
            <a:r>
              <a:rPr lang="fr-FR" sz="1200" kern="0" dirty="0">
                <a:latin typeface="Tw Cen MT" panose="020B0602020104020603" pitchFamily="34" charset="0"/>
              </a:rPr>
              <a:t> </a:t>
            </a:r>
            <a:endParaRPr lang="fr-FR" sz="1200" kern="0" dirty="0" smtClean="0">
              <a:latin typeface="Tw Cen MT" panose="020B0602020104020603" pitchFamily="34" charset="0"/>
            </a:endParaRPr>
          </a:p>
          <a:p>
            <a:pPr defTabSz="457200">
              <a:defRPr/>
            </a:pPr>
            <a:endParaRPr lang="fr-FR" sz="1200" i="1" kern="0" dirty="0" smtClean="0">
              <a:latin typeface="Tw Cen MT" panose="020B0602020104020603" pitchFamily="34" charset="0"/>
            </a:endParaRPr>
          </a:p>
          <a:p>
            <a:pPr defTabSz="457200">
              <a:defRPr/>
            </a:pPr>
            <a:r>
              <a:rPr lang="fr-FR" sz="1200" i="1" kern="0" dirty="0" smtClean="0">
                <a:latin typeface="Tw Cen MT" panose="020B0602020104020603" pitchFamily="34" charset="0"/>
              </a:rPr>
              <a:t>Le </a:t>
            </a:r>
            <a:r>
              <a:rPr lang="fr-FR" sz="1200" i="1" kern="0" dirty="0">
                <a:latin typeface="Tw Cen MT" panose="020B0602020104020603" pitchFamily="34" charset="0"/>
              </a:rPr>
              <a:t>profil autonome est le mieux adapté à l'environnement de travail avec un mouvement limité entre les différentes activités et une faible variété de tâches présente la plus forte proportion de points de travail individuels</a:t>
            </a:r>
            <a:r>
              <a:rPr lang="fr-FR" sz="1200" i="1" kern="0" dirty="0" smtClean="0">
                <a:latin typeface="Tw Cen MT" panose="020B0602020104020603" pitchFamily="34" charset="0"/>
              </a:rPr>
              <a:t>.</a:t>
            </a:r>
            <a:endParaRPr lang="en-US" sz="1200" i="1" kern="0" dirty="0">
              <a:latin typeface="Tw Cen MT" panose="020B0602020104020603" pitchFamily="34" charset="0"/>
            </a:endParaRPr>
          </a:p>
          <a:p>
            <a:pPr defTabSz="457200">
              <a:defRPr/>
            </a:pPr>
            <a:endParaRPr lang="en-US" sz="1200" kern="0" dirty="0" smtClean="0">
              <a:latin typeface="Tw Cen MT" panose="020B0602020104020603" pitchFamily="34" charset="0"/>
            </a:endParaRPr>
          </a:p>
          <a:p>
            <a:pPr algn="ctr">
              <a:lnSpc>
                <a:spcPct val="100000"/>
              </a:lnSpc>
              <a:spcBef>
                <a:spcPts val="0"/>
              </a:spcBef>
            </a:pPr>
            <a:r>
              <a:rPr lang="en-US" sz="1200" b="1" dirty="0">
                <a:latin typeface="Tw Cen MT" panose="020B0602020104020603" pitchFamily="34" charset="0"/>
              </a:rPr>
              <a:t>AUTONOMOUS WORKPOINT RATIOS</a:t>
            </a:r>
            <a:r>
              <a:rPr lang="en-US" sz="1200" b="1" dirty="0" smtClean="0">
                <a:latin typeface="Tw Cen MT" panose="020B0602020104020603" pitchFamily="34" charset="0"/>
              </a:rPr>
              <a:t>:</a:t>
            </a:r>
            <a:endParaRPr lang="en-US" sz="1200" b="1" dirty="0">
              <a:latin typeface="Tw Cen MT" panose="020B0602020104020603" pitchFamily="34" charset="0"/>
            </a:endParaRPr>
          </a:p>
          <a:p>
            <a:pPr algn="ctr">
              <a:lnSpc>
                <a:spcPct val="100000"/>
              </a:lnSpc>
              <a:spcBef>
                <a:spcPts val="0"/>
              </a:spcBef>
            </a:pPr>
            <a:r>
              <a:rPr lang="en-US" sz="1200" dirty="0" smtClean="0">
                <a:latin typeface="Tw Cen MT" panose="020B0602020104020603" pitchFamily="34" charset="0"/>
              </a:rPr>
              <a:t>50%-65% Individual </a:t>
            </a:r>
            <a:r>
              <a:rPr lang="en-US" sz="1200" dirty="0" err="1" smtClean="0">
                <a:latin typeface="Tw Cen MT" panose="020B0602020104020603" pitchFamily="34" charset="0"/>
              </a:rPr>
              <a:t>workpoints</a:t>
            </a:r>
            <a:r>
              <a:rPr lang="en-US" sz="1200" dirty="0" smtClean="0">
                <a:latin typeface="Tw Cen MT" panose="020B0602020104020603" pitchFamily="34" charset="0"/>
              </a:rPr>
              <a:t>/ </a:t>
            </a:r>
            <a:r>
              <a:rPr lang="en-US" sz="1200" i="1" dirty="0">
                <a:latin typeface="Tw Cen MT" panose="020B0602020104020603" pitchFamily="34" charset="0"/>
              </a:rPr>
              <a:t>P</a:t>
            </a:r>
            <a:r>
              <a:rPr lang="en-US" sz="1200" i="1" dirty="0" smtClean="0">
                <a:latin typeface="Tw Cen MT" panose="020B0602020104020603" pitchFamily="34" charset="0"/>
              </a:rPr>
              <a:t>oints de travail </a:t>
            </a:r>
            <a:r>
              <a:rPr lang="en-US" sz="1200" i="1" dirty="0" err="1" smtClean="0">
                <a:latin typeface="Tw Cen MT" panose="020B0602020104020603" pitchFamily="34" charset="0"/>
              </a:rPr>
              <a:t>individuels</a:t>
            </a:r>
            <a:endParaRPr lang="en-US" sz="1200" i="1" dirty="0" smtClean="0">
              <a:latin typeface="Tw Cen MT" panose="020B0602020104020603" pitchFamily="34" charset="0"/>
            </a:endParaRPr>
          </a:p>
          <a:p>
            <a:pPr algn="ctr">
              <a:lnSpc>
                <a:spcPct val="100000"/>
              </a:lnSpc>
              <a:spcBef>
                <a:spcPts val="0"/>
              </a:spcBef>
            </a:pPr>
            <a:r>
              <a:rPr lang="en-US" sz="1200" dirty="0" smtClean="0">
                <a:latin typeface="Tw Cen MT" panose="020B0602020104020603" pitchFamily="34" charset="0"/>
              </a:rPr>
              <a:t>35%-60% Collaborative </a:t>
            </a:r>
            <a:r>
              <a:rPr lang="en-US" sz="1200" dirty="0" err="1" smtClean="0">
                <a:latin typeface="Tw Cen MT" panose="020B0602020104020603" pitchFamily="34" charset="0"/>
              </a:rPr>
              <a:t>workpoints</a:t>
            </a:r>
            <a:r>
              <a:rPr lang="en-US" sz="1200" dirty="0" smtClean="0">
                <a:latin typeface="Tw Cen MT" panose="020B0602020104020603" pitchFamily="34" charset="0"/>
              </a:rPr>
              <a:t> / </a:t>
            </a:r>
            <a:r>
              <a:rPr lang="en-US" sz="1200" i="1" dirty="0">
                <a:latin typeface="Tw Cen MT" panose="020B0602020104020603" pitchFamily="34" charset="0"/>
              </a:rPr>
              <a:t>P</a:t>
            </a:r>
            <a:r>
              <a:rPr lang="en-US" sz="1200" i="1" dirty="0" smtClean="0">
                <a:latin typeface="Tw Cen MT" panose="020B0602020104020603" pitchFamily="34" charset="0"/>
              </a:rPr>
              <a:t>oints de travail </a:t>
            </a:r>
            <a:r>
              <a:rPr lang="en-US" sz="1200" i="1" dirty="0" err="1" smtClean="0">
                <a:latin typeface="Tw Cen MT" panose="020B0602020104020603" pitchFamily="34" charset="0"/>
              </a:rPr>
              <a:t>collaboratifs</a:t>
            </a:r>
            <a:endParaRPr lang="en-US" sz="1200" i="1" dirty="0">
              <a:latin typeface="Tw Cen MT" panose="020B0602020104020603" pitchFamily="34" charset="0"/>
            </a:endParaRPr>
          </a:p>
        </p:txBody>
      </p:sp>
      <p:cxnSp>
        <p:nvCxnSpPr>
          <p:cNvPr id="25" name="Straight Arrow Connector 24"/>
          <p:cNvCxnSpPr/>
          <p:nvPr/>
        </p:nvCxnSpPr>
        <p:spPr>
          <a:xfrm>
            <a:off x="913772" y="3083515"/>
            <a:ext cx="10440030" cy="0"/>
          </a:xfrm>
          <a:prstGeom prst="straightConnector1">
            <a:avLst/>
          </a:prstGeom>
          <a:noFill/>
          <a:ln w="6350" cap="flat" cmpd="sng" algn="ctr">
            <a:solidFill>
              <a:srgbClr val="00B050"/>
            </a:solidFill>
            <a:prstDash val="solid"/>
            <a:miter lim="800000"/>
            <a:headEnd type="triangle"/>
            <a:tailEnd type="triangle"/>
          </a:ln>
          <a:effectLst/>
        </p:spPr>
      </p:cxnSp>
      <p:sp>
        <p:nvSpPr>
          <p:cNvPr id="26" name="TextBox 25"/>
          <p:cNvSpPr txBox="1"/>
          <p:nvPr/>
        </p:nvSpPr>
        <p:spPr>
          <a:xfrm>
            <a:off x="8169965" y="3407042"/>
            <a:ext cx="3345141" cy="3231654"/>
          </a:xfrm>
          <a:prstGeom prst="rect">
            <a:avLst/>
          </a:prstGeom>
          <a:noFill/>
        </p:spPr>
        <p:txBody>
          <a:bodyPr wrap="square" rtlCol="0">
            <a:spAutoFit/>
          </a:bodyPr>
          <a:lstStyle>
            <a:defPPr>
              <a:defRPr lang="en-US"/>
            </a:defPPr>
            <a:lvl1pPr marR="0" lvl="0" indent="0" defTabSz="457200" fontAlgn="auto">
              <a:lnSpc>
                <a:spcPct val="100000"/>
              </a:lnSpc>
              <a:spcBef>
                <a:spcPts val="0"/>
              </a:spcBef>
              <a:spcAft>
                <a:spcPts val="0"/>
              </a:spcAft>
              <a:buClrTx/>
              <a:buSzTx/>
              <a:buFontTx/>
              <a:buNone/>
              <a:tabLst/>
              <a:defRPr kumimoji="0" sz="1100" b="0" i="0" u="none" strike="noStrike" kern="0" cap="none" spc="0" normalizeH="0" baseline="0">
                <a:ln>
                  <a:noFill/>
                </a:ln>
                <a:solidFill>
                  <a:schemeClr val="bg1"/>
                </a:solidFill>
                <a:effectLst/>
                <a:uLnTx/>
                <a:uFillTx/>
                <a:latin typeface="Tw Cen MT" panose="020B0602020104020603" pitchFamily="34" charset="0"/>
              </a:defRPr>
            </a:lvl1pPr>
          </a:lstStyle>
          <a:p>
            <a:pPr>
              <a:defRPr/>
            </a:pPr>
            <a:r>
              <a:rPr lang="en-US" sz="1200" dirty="0">
                <a:solidFill>
                  <a:schemeClr val="tx1"/>
                </a:solidFill>
              </a:rPr>
              <a:t>The Interactive profile is best suited for work environment with </a:t>
            </a:r>
            <a:r>
              <a:rPr lang="en-US" sz="1200" b="1" dirty="0">
                <a:solidFill>
                  <a:schemeClr val="tx1"/>
                </a:solidFill>
              </a:rPr>
              <a:t>high </a:t>
            </a:r>
            <a:r>
              <a:rPr lang="en-US" sz="1200" dirty="0">
                <a:solidFill>
                  <a:schemeClr val="tx1"/>
                </a:solidFill>
              </a:rPr>
              <a:t>level</a:t>
            </a:r>
            <a:r>
              <a:rPr lang="en-US" sz="1200" b="1" dirty="0">
                <a:solidFill>
                  <a:schemeClr val="tx1"/>
                </a:solidFill>
              </a:rPr>
              <a:t> </a:t>
            </a:r>
            <a:r>
              <a:rPr lang="en-US" sz="1200" dirty="0">
                <a:solidFill>
                  <a:schemeClr val="tx1"/>
                </a:solidFill>
              </a:rPr>
              <a:t>of movement between different activities and high task variety. It features the highest proportion of collaborative </a:t>
            </a:r>
            <a:r>
              <a:rPr lang="en-US" sz="1200" dirty="0" err="1">
                <a:solidFill>
                  <a:schemeClr val="tx1"/>
                </a:solidFill>
              </a:rPr>
              <a:t>workpoints</a:t>
            </a:r>
            <a:r>
              <a:rPr lang="en-US" sz="1200" dirty="0" smtClean="0">
                <a:solidFill>
                  <a:schemeClr val="tx1"/>
                </a:solidFill>
              </a:rPr>
              <a:t>.</a:t>
            </a:r>
          </a:p>
          <a:p>
            <a:pPr>
              <a:defRPr/>
            </a:pPr>
            <a:endParaRPr lang="en-US" sz="1200" dirty="0">
              <a:solidFill>
                <a:schemeClr val="tx1"/>
              </a:solidFill>
            </a:endParaRPr>
          </a:p>
          <a:p>
            <a:pPr>
              <a:defRPr/>
            </a:pPr>
            <a:r>
              <a:rPr lang="fr-FR" sz="1200" i="1" dirty="0">
                <a:solidFill>
                  <a:schemeClr val="tx1"/>
                </a:solidFill>
              </a:rPr>
              <a:t>Le profil interactif est le mieux adapté à l'environnement de travail avec un niveau élevé de mouvement entre différentes activités et une grande variété de tâches</a:t>
            </a:r>
            <a:r>
              <a:rPr lang="fr-FR" sz="1200" i="1" dirty="0" smtClean="0">
                <a:solidFill>
                  <a:schemeClr val="tx1"/>
                </a:solidFill>
              </a:rPr>
              <a:t>. </a:t>
            </a:r>
            <a:r>
              <a:rPr lang="fr-FR" sz="1200" i="1" dirty="0">
                <a:solidFill>
                  <a:schemeClr val="tx1"/>
                </a:solidFill>
              </a:rPr>
              <a:t>Il présente la plus forte proportion de points de travail collaboratifs</a:t>
            </a:r>
            <a:r>
              <a:rPr lang="fr-FR" sz="1200" i="1" dirty="0" smtClean="0">
                <a:solidFill>
                  <a:schemeClr val="tx1"/>
                </a:solidFill>
              </a:rPr>
              <a:t>.</a:t>
            </a:r>
          </a:p>
          <a:p>
            <a:pPr algn="ctr">
              <a:defRPr/>
            </a:pPr>
            <a:endParaRPr lang="fr-FR" sz="1200" dirty="0" smtClean="0">
              <a:solidFill>
                <a:schemeClr val="tx1"/>
              </a:solidFill>
            </a:endParaRPr>
          </a:p>
          <a:p>
            <a:pPr algn="ctr">
              <a:defRPr/>
            </a:pPr>
            <a:r>
              <a:rPr lang="en-CA" sz="1200" b="1" dirty="0">
                <a:solidFill>
                  <a:schemeClr val="tx1"/>
                </a:solidFill>
              </a:rPr>
              <a:t>INTERACTIVE WORKPOINT RATIOS</a:t>
            </a:r>
            <a:r>
              <a:rPr lang="en-CA" sz="1200" b="1" dirty="0" smtClean="0">
                <a:solidFill>
                  <a:schemeClr val="tx1"/>
                </a:solidFill>
              </a:rPr>
              <a:t>:</a:t>
            </a:r>
            <a:endParaRPr lang="en-CA" sz="1200" dirty="0">
              <a:solidFill>
                <a:schemeClr val="tx1"/>
              </a:solidFill>
            </a:endParaRPr>
          </a:p>
          <a:p>
            <a:pPr algn="ctr"/>
            <a:r>
              <a:rPr lang="en-CA" sz="1200" dirty="0">
                <a:solidFill>
                  <a:schemeClr val="tx1"/>
                </a:solidFill>
              </a:rPr>
              <a:t>5%-30% </a:t>
            </a:r>
            <a:r>
              <a:rPr lang="en-US" sz="1200" dirty="0">
                <a:solidFill>
                  <a:schemeClr val="tx1"/>
                </a:solidFill>
              </a:rPr>
              <a:t>Individual </a:t>
            </a:r>
            <a:r>
              <a:rPr lang="en-US" sz="1200" dirty="0" err="1">
                <a:solidFill>
                  <a:schemeClr val="tx1"/>
                </a:solidFill>
              </a:rPr>
              <a:t>workpoints</a:t>
            </a:r>
            <a:r>
              <a:rPr lang="en-US" sz="1200" dirty="0">
                <a:solidFill>
                  <a:schemeClr val="tx1"/>
                </a:solidFill>
              </a:rPr>
              <a:t>/ </a:t>
            </a:r>
            <a:r>
              <a:rPr lang="en-US" sz="1200" i="1" dirty="0">
                <a:solidFill>
                  <a:schemeClr val="tx1"/>
                </a:solidFill>
              </a:rPr>
              <a:t>Points de travail </a:t>
            </a:r>
            <a:r>
              <a:rPr lang="en-US" sz="1200" i="1" dirty="0" err="1">
                <a:solidFill>
                  <a:schemeClr val="tx1"/>
                </a:solidFill>
              </a:rPr>
              <a:t>individuels</a:t>
            </a:r>
            <a:endParaRPr lang="en-US" sz="1200" i="1" dirty="0">
              <a:solidFill>
                <a:schemeClr val="tx1"/>
              </a:solidFill>
            </a:endParaRPr>
          </a:p>
          <a:p>
            <a:pPr algn="ctr"/>
            <a:r>
              <a:rPr lang="en-CA" sz="1200" dirty="0" smtClean="0">
                <a:solidFill>
                  <a:schemeClr val="tx1"/>
                </a:solidFill>
              </a:rPr>
              <a:t>70</a:t>
            </a:r>
            <a:r>
              <a:rPr lang="en-CA" sz="1200" dirty="0">
                <a:solidFill>
                  <a:schemeClr val="tx1"/>
                </a:solidFill>
              </a:rPr>
              <a:t>%-95% </a:t>
            </a:r>
            <a:r>
              <a:rPr lang="en-US" sz="1200" dirty="0">
                <a:solidFill>
                  <a:schemeClr val="tx1"/>
                </a:solidFill>
              </a:rPr>
              <a:t>Collaborative </a:t>
            </a:r>
            <a:r>
              <a:rPr lang="en-US" sz="1200" dirty="0" err="1">
                <a:solidFill>
                  <a:schemeClr val="tx1"/>
                </a:solidFill>
              </a:rPr>
              <a:t>workpoints</a:t>
            </a:r>
            <a:r>
              <a:rPr lang="en-US" sz="1200" dirty="0">
                <a:solidFill>
                  <a:schemeClr val="tx1"/>
                </a:solidFill>
              </a:rPr>
              <a:t> / </a:t>
            </a:r>
            <a:r>
              <a:rPr lang="en-US" sz="1200" i="1" dirty="0">
                <a:solidFill>
                  <a:schemeClr val="tx1"/>
                </a:solidFill>
              </a:rPr>
              <a:t>Points de travail </a:t>
            </a:r>
            <a:r>
              <a:rPr lang="en-US" sz="1200" i="1" dirty="0" err="1">
                <a:solidFill>
                  <a:schemeClr val="tx1"/>
                </a:solidFill>
              </a:rPr>
              <a:t>collaboratifs</a:t>
            </a:r>
            <a:endParaRPr lang="en-US" sz="1200" i="1" dirty="0">
              <a:solidFill>
                <a:schemeClr val="tx1"/>
              </a:solidFill>
            </a:endParaRPr>
          </a:p>
          <a:p>
            <a:pPr>
              <a:defRPr/>
            </a:pPr>
            <a:endParaRPr lang="fr-FR" sz="1200" dirty="0">
              <a:solidFill>
                <a:srgbClr val="FF0000"/>
              </a:solidFill>
            </a:endParaRPr>
          </a:p>
        </p:txBody>
      </p:sp>
    </p:spTree>
    <p:extLst>
      <p:ext uri="{BB962C8B-B14F-4D97-AF65-F5344CB8AC3E}">
        <p14:creationId xmlns:p14="http://schemas.microsoft.com/office/powerpoint/2010/main" val="22397334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Baseline </a:t>
            </a:r>
            <a:r>
              <a:rPr lang="en-CA" dirty="0" err="1" smtClean="0"/>
              <a:t>Workpoint</a:t>
            </a:r>
            <a:r>
              <a:rPr lang="en-CA" dirty="0" smtClean="0"/>
              <a:t> Distribution for the Autonomous Profile</a:t>
            </a:r>
            <a:br>
              <a:rPr lang="en-CA" dirty="0" smtClean="0"/>
            </a:br>
            <a:r>
              <a:rPr lang="fr-FR" i="1" dirty="0" smtClean="0"/>
              <a:t>Distribution de base des points de travail pour le profil autonome </a:t>
            </a:r>
            <a:r>
              <a:rPr lang="en-CA" i="1" dirty="0" smtClean="0"/>
              <a:t> </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smtClean="0">
                <a:solidFill>
                  <a:prstClr val="black"/>
                </a:solidFill>
              </a:rPr>
              <a:t>WORKPOINT </a:t>
            </a:r>
            <a:r>
              <a:rPr lang="en-CA" b="1" u="sng" dirty="0">
                <a:solidFill>
                  <a:prstClr val="black"/>
                </a:solidFill>
              </a:rPr>
              <a:t>DISTRIBUTION FOR A FLOOR OF 1800m2 WITH A POPULATION OF </a:t>
            </a:r>
            <a:r>
              <a:rPr lang="en-CA" b="1" u="sng" dirty="0" smtClean="0">
                <a:solidFill>
                  <a:prstClr val="black"/>
                </a:solidFill>
              </a:rPr>
              <a:t>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grpSp>
        <p:nvGrpSpPr>
          <p:cNvPr id="23" name="Group 22"/>
          <p:cNvGrpSpPr/>
          <p:nvPr/>
        </p:nvGrpSpPr>
        <p:grpSpPr>
          <a:xfrm>
            <a:off x="9977969" y="1346397"/>
            <a:ext cx="1537138" cy="1469414"/>
            <a:chOff x="9097732" y="216160"/>
            <a:chExt cx="1537138" cy="1469414"/>
          </a:xfrm>
        </p:grpSpPr>
        <p:sp>
          <p:nvSpPr>
            <p:cNvPr id="24" name="Rectangle 23"/>
            <p:cNvSpPr/>
            <p:nvPr/>
          </p:nvSpPr>
          <p:spPr>
            <a:xfrm>
              <a:off x="9316393" y="1135661"/>
              <a:ext cx="1121974" cy="430887"/>
            </a:xfrm>
            <a:prstGeom prst="rect">
              <a:avLst/>
            </a:prstGeom>
          </p:spPr>
          <p:txBody>
            <a:bodyPr wrap="square">
              <a:spAutoFit/>
            </a:bodyPr>
            <a:lstStyle/>
            <a:p>
              <a:pPr algn="ctr"/>
              <a:r>
                <a:rPr lang="en-CA" sz="1100" b="1" dirty="0" smtClean="0">
                  <a:solidFill>
                    <a:prstClr val="black"/>
                  </a:solidFill>
                  <a:latin typeface="Tw Cen MT" panose="020B0602020104020603" pitchFamily="34" charset="0"/>
                </a:rPr>
                <a:t>AUTONOMOUS</a:t>
              </a:r>
            </a:p>
            <a:p>
              <a:pPr algn="ctr"/>
              <a:r>
                <a:rPr lang="en-CA" sz="1100" b="1" i="1" dirty="0" smtClean="0">
                  <a:solidFill>
                    <a:prstClr val="black"/>
                  </a:solidFill>
                  <a:latin typeface="Tw Cen MT" panose="020B0602020104020603" pitchFamily="34" charset="0"/>
                </a:rPr>
                <a:t>AUTONOME</a:t>
              </a:r>
              <a:endParaRPr lang="en-CA" sz="1100" b="1" i="1" dirty="0">
                <a:solidFill>
                  <a:prstClr val="black"/>
                </a:solidFill>
                <a:latin typeface="Tw Cen MT" panose="020B0602020104020603" pitchFamily="34"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43543" y="315839"/>
              <a:ext cx="859719" cy="854631"/>
            </a:xfrm>
            <a:prstGeom prst="rect">
              <a:avLst/>
            </a:prstGeom>
          </p:spPr>
        </p:pic>
        <p:sp>
          <p:nvSpPr>
            <p:cNvPr id="27" name="Rectangle 26"/>
            <p:cNvSpPr/>
            <p:nvPr/>
          </p:nvSpPr>
          <p:spPr>
            <a:xfrm>
              <a:off x="9097732" y="216160"/>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grpSp>
      <p:sp>
        <p:nvSpPr>
          <p:cNvPr id="29" name="TextBox 28"/>
          <p:cNvSpPr txBox="1"/>
          <p:nvPr/>
        </p:nvSpPr>
        <p:spPr>
          <a:xfrm>
            <a:off x="504879" y="2224214"/>
            <a:ext cx="4056223" cy="3901068"/>
          </a:xfrm>
          <a:prstGeom prst="rect">
            <a:avLst/>
          </a:prstGeom>
          <a:noFill/>
        </p:spPr>
        <p:txBody>
          <a:bodyPr wrap="square" rtlCol="0">
            <a:spAutoFit/>
          </a:bodyPr>
          <a:lstStyle/>
          <a:p>
            <a:pPr>
              <a:lnSpc>
                <a:spcPts val="1100"/>
              </a:lnSpc>
              <a:defRPr/>
            </a:pPr>
            <a:r>
              <a:rPr lang="en-CA" sz="1200" kern="0" dirty="0" smtClean="0">
                <a:solidFill>
                  <a:prstClr val="black"/>
                </a:solidFill>
                <a:latin typeface="Tw Cen MT" panose="020B0602020104020603" pitchFamily="34" charset="0"/>
              </a:rPr>
              <a:t>Workstations / </a:t>
            </a:r>
            <a:r>
              <a:rPr lang="en-CA" sz="1200" i="1" kern="0" dirty="0" err="1" smtClean="0">
                <a:solidFill>
                  <a:prstClr val="black"/>
                </a:solidFill>
                <a:latin typeface="Tw Cen MT" panose="020B0602020104020603" pitchFamily="34" charset="0"/>
              </a:rPr>
              <a:t>Postes</a:t>
            </a:r>
            <a:r>
              <a:rPr lang="en-CA" sz="1200" i="1" kern="0" dirty="0" smtClean="0">
                <a:solidFill>
                  <a:prstClr val="black"/>
                </a:solidFill>
                <a:latin typeface="Tw Cen MT" panose="020B0602020104020603" pitchFamily="34" charset="0"/>
              </a:rPr>
              <a:t> de travail</a:t>
            </a:r>
            <a:r>
              <a:rPr lang="en-CA" sz="1200" kern="0" dirty="0" smtClean="0">
                <a:solidFill>
                  <a:prstClr val="black"/>
                </a:solidFill>
                <a:latin typeface="Tw Cen MT" panose="020B0602020104020603" pitchFamily="34" charset="0"/>
              </a:rPr>
              <a:t>: 86 </a:t>
            </a:r>
          </a:p>
          <a:p>
            <a:pPr>
              <a:lnSpc>
                <a:spcPts val="1100"/>
              </a:lnSpc>
              <a:defRPr/>
            </a:pPr>
            <a:r>
              <a:rPr lang="en-CA" sz="1200" kern="0" dirty="0" smtClean="0">
                <a:solidFill>
                  <a:prstClr val="black"/>
                </a:solidFill>
                <a:latin typeface="Tw Cen MT" panose="020B0602020104020603" pitchFamily="34" charset="0"/>
              </a:rPr>
              <a:t>Touchdowns / </a:t>
            </a:r>
            <a:r>
              <a:rPr lang="en-CA" sz="1200" i="1" kern="0" dirty="0" smtClean="0">
                <a:solidFill>
                  <a:prstClr val="black"/>
                </a:solidFill>
                <a:latin typeface="Tw Cen MT" panose="020B0602020104020603" pitchFamily="34" charset="0"/>
              </a:rPr>
              <a:t>Points de transition</a:t>
            </a:r>
            <a:r>
              <a:rPr lang="en-CA" sz="1200" kern="0" dirty="0" smtClean="0">
                <a:solidFill>
                  <a:prstClr val="black"/>
                </a:solidFill>
                <a:latin typeface="Tw Cen MT" panose="020B0602020104020603" pitchFamily="34" charset="0"/>
              </a:rPr>
              <a:t>: 22</a:t>
            </a:r>
            <a:r>
              <a:rPr lang="en-CA" sz="1200" kern="0" dirty="0" smtClean="0">
                <a:solidFill>
                  <a:srgbClr val="FF0000"/>
                </a:solidFill>
                <a:latin typeface="Tw Cen MT" panose="020B0602020104020603" pitchFamily="34" charset="0"/>
              </a:rPr>
              <a:t> </a:t>
            </a: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Focus Pods / </a:t>
            </a:r>
            <a:r>
              <a:rPr lang="en-CA" sz="1200" i="1" kern="0" dirty="0" smtClean="0">
                <a:solidFill>
                  <a:prstClr val="black"/>
                </a:solidFill>
                <a:latin typeface="Tw Cen MT" panose="020B0602020104020603" pitchFamily="34" charset="0"/>
              </a:rPr>
              <a:t>Capsules de concentration</a:t>
            </a:r>
            <a:r>
              <a:rPr lang="en-CA" sz="1200" kern="0" dirty="0" smtClean="0">
                <a:solidFill>
                  <a:prstClr val="black"/>
                </a:solidFill>
                <a:latin typeface="Tw Cen MT" panose="020B0602020104020603" pitchFamily="34" charset="0"/>
              </a:rPr>
              <a:t>: 12</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Focus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concentration</a:t>
            </a:r>
            <a:r>
              <a:rPr lang="en-CA" sz="1200" kern="0" dirty="0" smtClean="0">
                <a:solidFill>
                  <a:prstClr val="black"/>
                </a:solidFill>
                <a:latin typeface="Tw Cen MT" panose="020B0602020104020603" pitchFamily="34" charset="0"/>
              </a:rPr>
              <a:t>: 14</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7 </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Reflection Points / </a:t>
            </a:r>
            <a:r>
              <a:rPr lang="en-CA" sz="1200" i="1" kern="0" dirty="0" smtClean="0">
                <a:solidFill>
                  <a:prstClr val="black"/>
                </a:solidFill>
                <a:latin typeface="Tw Cen MT" panose="020B0602020104020603" pitchFamily="34" charset="0"/>
              </a:rPr>
              <a:t>Points de </a:t>
            </a:r>
            <a:r>
              <a:rPr lang="en-CA" sz="1200" i="1" kern="0" dirty="0" err="1" smtClean="0">
                <a:solidFill>
                  <a:prstClr val="black"/>
                </a:solidFill>
                <a:latin typeface="Tw Cen MT" panose="020B0602020104020603" pitchFamily="34" charset="0"/>
              </a:rPr>
              <a:t>réflexion</a:t>
            </a:r>
            <a:r>
              <a:rPr lang="en-CA" sz="1200" kern="0" dirty="0" smtClean="0">
                <a:solidFill>
                  <a:prstClr val="black"/>
                </a:solidFill>
                <a:latin typeface="Tw Cen MT" panose="020B0602020104020603" pitchFamily="34" charset="0"/>
              </a:rPr>
              <a:t>: 6</a:t>
            </a:r>
          </a:p>
          <a:p>
            <a:pPr>
              <a:lnSpc>
                <a:spcPts val="1100"/>
              </a:lnSpc>
              <a:defRPr/>
            </a:pPr>
            <a:r>
              <a:rPr lang="en-CA" sz="1200" kern="0" dirty="0" smtClean="0">
                <a:solidFill>
                  <a:prstClr val="black"/>
                </a:solidFill>
                <a:latin typeface="Tw Cen MT" panose="020B0602020104020603" pitchFamily="34" charset="0"/>
              </a:rPr>
              <a:t>Active Workstations / </a:t>
            </a:r>
            <a:r>
              <a:rPr lang="en-CA" sz="1200" i="1" kern="0" dirty="0" err="1" smtClean="0">
                <a:solidFill>
                  <a:prstClr val="black"/>
                </a:solidFill>
                <a:latin typeface="Tw Cen MT" panose="020B0602020104020603" pitchFamily="34" charset="0"/>
              </a:rPr>
              <a:t>Postes</a:t>
            </a:r>
            <a:r>
              <a:rPr lang="en-CA" sz="1200" i="1" kern="0" dirty="0" smtClean="0">
                <a:solidFill>
                  <a:prstClr val="black"/>
                </a:solidFill>
                <a:latin typeface="Tw Cen MT" panose="020B0602020104020603" pitchFamily="34" charset="0"/>
              </a:rPr>
              <a:t> de travail </a:t>
            </a:r>
            <a:r>
              <a:rPr lang="en-CA" sz="1200" i="1" kern="0" dirty="0" err="1" smtClean="0">
                <a:solidFill>
                  <a:prstClr val="black"/>
                </a:solidFill>
                <a:latin typeface="Tw Cen MT" panose="020B0602020104020603" pitchFamily="34" charset="0"/>
              </a:rPr>
              <a:t>actifs</a:t>
            </a:r>
            <a:r>
              <a:rPr lang="en-CA" sz="1200" kern="0" dirty="0" smtClean="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endParaRPr lang="en-CA" sz="1200" kern="0" dirty="0" smtClean="0">
              <a:solidFill>
                <a:prstClr val="black"/>
              </a:solidFill>
              <a:latin typeface="Tw Cen MT" panose="020B0602020104020603" pitchFamily="34" charset="0"/>
            </a:endParaRPr>
          </a:p>
          <a:p>
            <a:pPr algn="r">
              <a:lnSpc>
                <a:spcPts val="1100"/>
              </a:lnSpc>
              <a:defRPr/>
            </a:pPr>
            <a:r>
              <a:rPr lang="en-CA" sz="1200" b="1" kern="0" dirty="0" smtClean="0">
                <a:solidFill>
                  <a:prstClr val="black"/>
                </a:solidFill>
                <a:latin typeface="Tw Cen MT" panose="020B0602020104020603" pitchFamily="34" charset="0"/>
              </a:rPr>
              <a:t>Total individual </a:t>
            </a:r>
            <a:r>
              <a:rPr lang="en-CA" sz="1200" b="1" kern="0" dirty="0" err="1" smtClean="0">
                <a:solidFill>
                  <a:prstClr val="black"/>
                </a:solidFill>
                <a:latin typeface="Tw Cen MT" panose="020B0602020104020603" pitchFamily="34" charset="0"/>
              </a:rPr>
              <a:t>workpoint</a:t>
            </a:r>
            <a:r>
              <a:rPr lang="en-CA" sz="1200" b="1" kern="0" dirty="0" smtClean="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a:t>
            </a:r>
            <a:r>
              <a:rPr lang="fr-CA" sz="1200" b="1" i="1" kern="0" dirty="0" smtClean="0">
                <a:solidFill>
                  <a:prstClr val="black"/>
                </a:solidFill>
                <a:latin typeface="Tw Cen MT" panose="020B0602020104020603" pitchFamily="34" charset="0"/>
              </a:rPr>
              <a:t>individuels </a:t>
            </a:r>
            <a:r>
              <a:rPr lang="en-CA" sz="1200" b="1" kern="0" dirty="0" smtClean="0">
                <a:solidFill>
                  <a:prstClr val="black"/>
                </a:solidFill>
                <a:latin typeface="Tw Cen MT" panose="020B0602020104020603" pitchFamily="34" charset="0"/>
              </a:rPr>
              <a:t>: 159</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Chat Points / </a:t>
            </a:r>
            <a:r>
              <a:rPr lang="en-CA" sz="1200" i="1" kern="0" dirty="0" smtClean="0">
                <a:solidFill>
                  <a:prstClr val="black"/>
                </a:solidFill>
                <a:latin typeface="Tw Cen MT" panose="020B0602020104020603" pitchFamily="34" charset="0"/>
              </a:rPr>
              <a:t>Points de discussion</a:t>
            </a:r>
            <a:r>
              <a:rPr lang="en-CA" sz="1200" kern="0" dirty="0" smtClean="0">
                <a:solidFill>
                  <a:prstClr val="black"/>
                </a:solidFill>
                <a:latin typeface="Tw Cen MT" panose="020B0602020104020603" pitchFamily="34" charset="0"/>
              </a:rPr>
              <a:t>: 2 </a:t>
            </a:r>
          </a:p>
          <a:p>
            <a:pPr>
              <a:lnSpc>
                <a:spcPts val="1100"/>
              </a:lnSpc>
              <a:defRPr/>
            </a:pPr>
            <a:r>
              <a:rPr lang="en-CA" sz="1200" kern="0" dirty="0" smtClean="0">
                <a:solidFill>
                  <a:prstClr val="black"/>
                </a:solidFill>
                <a:latin typeface="Tw Cen MT" panose="020B0602020104020603" pitchFamily="34" charset="0"/>
              </a:rPr>
              <a:t>Huddles / </a:t>
            </a:r>
            <a:r>
              <a:rPr lang="en-CA" sz="1200" i="1" kern="0" dirty="0" smtClean="0">
                <a:solidFill>
                  <a:prstClr val="black"/>
                </a:solidFill>
                <a:latin typeface="Tw Cen MT" panose="020B0602020104020603" pitchFamily="34" charset="0"/>
              </a:rPr>
              <a:t>Enclaves</a:t>
            </a:r>
            <a:r>
              <a:rPr lang="en-CA" sz="1200" kern="0" dirty="0" smtClean="0">
                <a:solidFill>
                  <a:prstClr val="black"/>
                </a:solidFill>
                <a:latin typeface="Tw Cen MT" panose="020B0602020104020603" pitchFamily="34" charset="0"/>
              </a:rPr>
              <a:t>: 4</a:t>
            </a:r>
            <a:r>
              <a:rPr lang="en-CA" sz="1200" kern="0" dirty="0" smtClean="0">
                <a:solidFill>
                  <a:srgbClr val="FF0000"/>
                </a:solidFill>
                <a:latin typeface="Tw Cen MT" panose="020B0602020104020603" pitchFamily="34" charset="0"/>
              </a:rPr>
              <a:t> </a:t>
            </a: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Teaming Area / </a:t>
            </a:r>
            <a:r>
              <a:rPr lang="en-CA" sz="1200" i="1" kern="0" dirty="0" smtClean="0">
                <a:solidFill>
                  <a:prstClr val="black"/>
                </a:solidFill>
                <a:latin typeface="Tw Cen MT" panose="020B0602020104020603" pitchFamily="34" charset="0"/>
              </a:rPr>
              <a:t>Zones </a:t>
            </a:r>
            <a:r>
              <a:rPr lang="en-CA" sz="1200" i="1" kern="0" dirty="0" err="1" smtClean="0">
                <a:solidFill>
                  <a:prstClr val="black"/>
                </a:solidFill>
                <a:latin typeface="Tw Cen MT" panose="020B0602020104020603" pitchFamily="34" charset="0"/>
              </a:rPr>
              <a:t>d’équipe</a:t>
            </a:r>
            <a:r>
              <a:rPr lang="en-CA" sz="1200" kern="0" dirty="0" smtClean="0">
                <a:solidFill>
                  <a:prstClr val="black"/>
                </a:solidFill>
                <a:latin typeface="Tw Cen MT" panose="020B0602020104020603" pitchFamily="34" charset="0"/>
              </a:rPr>
              <a:t>: 2 </a:t>
            </a:r>
          </a:p>
          <a:p>
            <a:pPr>
              <a:lnSpc>
                <a:spcPts val="1100"/>
              </a:lnSpc>
              <a:defRPr/>
            </a:pPr>
            <a:r>
              <a:rPr lang="en-CA" sz="1200" kern="0" dirty="0" smtClean="0">
                <a:solidFill>
                  <a:prstClr val="black"/>
                </a:solidFill>
                <a:latin typeface="Tw Cen MT" panose="020B0602020104020603" pitchFamily="34" charset="0"/>
              </a:rPr>
              <a:t>Lounge / </a:t>
            </a:r>
            <a:r>
              <a:rPr lang="en-CA" sz="1200" i="1" kern="0" dirty="0" smtClean="0">
                <a:solidFill>
                  <a:prstClr val="black"/>
                </a:solidFill>
                <a:latin typeface="Tw Cen MT" panose="020B0602020104020603" pitchFamily="34" charset="0"/>
              </a:rPr>
              <a:t>Salons</a:t>
            </a:r>
            <a:r>
              <a:rPr lang="en-CA" sz="1200" kern="0" dirty="0" smtClean="0">
                <a:solidFill>
                  <a:prstClr val="black"/>
                </a:solidFill>
                <a:latin typeface="Tw Cen MT" panose="020B0602020104020603" pitchFamily="34" charset="0"/>
              </a:rPr>
              <a:t>: </a:t>
            </a:r>
            <a:r>
              <a:rPr lang="en-CA" sz="1200" kern="0" dirty="0">
                <a:solidFill>
                  <a:prstClr val="black"/>
                </a:solidFill>
                <a:latin typeface="Tw Cen MT" panose="020B0602020104020603" pitchFamily="34" charset="0"/>
              </a:rPr>
              <a:t>2</a:t>
            </a:r>
            <a:r>
              <a:rPr lang="en-CA" sz="1200" kern="0" dirty="0" smtClean="0">
                <a:solidFill>
                  <a:prstClr val="black"/>
                </a:solidFill>
                <a:latin typeface="Tw Cen MT" panose="020B0602020104020603" pitchFamily="34" charset="0"/>
              </a:rPr>
              <a:t> (with 20 seats)</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Work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travail</a:t>
            </a:r>
            <a:r>
              <a:rPr lang="en-CA" sz="1200" kern="0" dirty="0" smtClean="0">
                <a:solidFill>
                  <a:prstClr val="black"/>
                </a:solidFill>
                <a:latin typeface="Tw Cen MT" panose="020B0602020104020603" pitchFamily="34" charset="0"/>
              </a:rPr>
              <a:t>: 3 </a:t>
            </a:r>
          </a:p>
          <a:p>
            <a:pPr>
              <a:lnSpc>
                <a:spcPts val="1100"/>
              </a:lnSpc>
              <a:defRPr/>
            </a:pPr>
            <a:r>
              <a:rPr lang="en-CA" sz="1200" kern="0" dirty="0" smtClean="0">
                <a:solidFill>
                  <a:prstClr val="black"/>
                </a:solidFill>
                <a:latin typeface="Tw Cen MT" panose="020B0602020104020603" pitchFamily="34" charset="0"/>
              </a:rPr>
              <a:t>Project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a:t>
            </a:r>
            <a:r>
              <a:rPr lang="en-CA" sz="1200" i="1" kern="0" dirty="0" err="1" smtClean="0">
                <a:solidFill>
                  <a:prstClr val="black"/>
                </a:solidFill>
                <a:latin typeface="Tw Cen MT" panose="020B0602020104020603" pitchFamily="34" charset="0"/>
              </a:rPr>
              <a:t>projet</a:t>
            </a:r>
            <a:r>
              <a:rPr lang="en-CA" sz="1200" kern="0" dirty="0" smtClean="0">
                <a:solidFill>
                  <a:prstClr val="black"/>
                </a:solidFill>
                <a:latin typeface="Tw Cen MT" panose="020B0602020104020603" pitchFamily="34" charset="0"/>
              </a:rPr>
              <a:t>: 2 </a:t>
            </a:r>
          </a:p>
          <a:p>
            <a:pPr>
              <a:lnSpc>
                <a:spcPts val="1100"/>
              </a:lnSpc>
              <a:defRPr/>
            </a:pPr>
            <a:r>
              <a:rPr lang="en-CA" sz="1200" kern="0" dirty="0" smtClean="0">
                <a:solidFill>
                  <a:prstClr val="black"/>
                </a:solidFill>
                <a:latin typeface="Tw Cen MT" panose="020B0602020104020603" pitchFamily="34" charset="0"/>
              </a:rPr>
              <a:t>Medium Meeting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a:t>
            </a:r>
            <a:r>
              <a:rPr lang="en-CA" sz="1200" i="1" kern="0" dirty="0" err="1" smtClean="0">
                <a:solidFill>
                  <a:prstClr val="black"/>
                </a:solidFill>
                <a:latin typeface="Tw Cen MT" panose="020B0602020104020603" pitchFamily="34" charset="0"/>
              </a:rPr>
              <a:t>réunion</a:t>
            </a:r>
            <a:r>
              <a:rPr lang="en-CA" sz="1200" i="1" kern="0" dirty="0" smtClean="0">
                <a:solidFill>
                  <a:prstClr val="black"/>
                </a:solidFill>
                <a:latin typeface="Tw Cen MT" panose="020B0602020104020603" pitchFamily="34" charset="0"/>
              </a:rPr>
              <a:t> </a:t>
            </a:r>
            <a:r>
              <a:rPr lang="en-CA" sz="1200" i="1" kern="0" dirty="0" err="1" smtClean="0">
                <a:solidFill>
                  <a:prstClr val="black"/>
                </a:solidFill>
                <a:latin typeface="Tw Cen MT" panose="020B0602020104020603" pitchFamily="34" charset="0"/>
              </a:rPr>
              <a:t>moyennes</a:t>
            </a:r>
            <a:r>
              <a:rPr lang="en-CA" sz="1200" kern="0" dirty="0" smtClean="0">
                <a:solidFill>
                  <a:prstClr val="black"/>
                </a:solidFill>
                <a:latin typeface="Tw Cen MT" panose="020B0602020104020603" pitchFamily="34" charset="0"/>
              </a:rPr>
              <a:t>: 3 </a:t>
            </a:r>
          </a:p>
          <a:p>
            <a:pPr>
              <a:lnSpc>
                <a:spcPts val="1100"/>
              </a:lnSpc>
              <a:defRPr/>
            </a:pPr>
            <a:r>
              <a:rPr lang="en-CA" sz="1200" kern="0" dirty="0" smtClean="0">
                <a:solidFill>
                  <a:prstClr val="black"/>
                </a:solidFill>
                <a:latin typeface="Tw Cen MT" panose="020B0602020104020603" pitchFamily="34" charset="0"/>
              </a:rPr>
              <a:t>Large Meeting Room / </a:t>
            </a:r>
            <a:r>
              <a:rPr lang="en-CA" sz="1200" i="1" kern="0" dirty="0" smtClean="0">
                <a:solidFill>
                  <a:prstClr val="black"/>
                </a:solidFill>
                <a:latin typeface="Tw Cen MT" panose="020B0602020104020603" pitchFamily="34" charset="0"/>
              </a:rPr>
              <a:t>Grande sale de </a:t>
            </a:r>
            <a:r>
              <a:rPr lang="en-CA" sz="1200" i="1" kern="0" dirty="0" err="1" smtClean="0">
                <a:solidFill>
                  <a:prstClr val="black"/>
                </a:solidFill>
                <a:latin typeface="Tw Cen MT" panose="020B0602020104020603" pitchFamily="34" charset="0"/>
              </a:rPr>
              <a:t>réunion</a:t>
            </a:r>
            <a:r>
              <a:rPr lang="en-CA" sz="1200" kern="0" dirty="0" smtClean="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smtClean="0">
                <a:solidFill>
                  <a:prstClr val="black"/>
                </a:solidFill>
                <a:latin typeface="Tw Cen MT" panose="020B0602020104020603" pitchFamily="34" charset="0"/>
              </a:rPr>
              <a:t>Total collaborative </a:t>
            </a:r>
            <a:r>
              <a:rPr lang="en-CA" sz="1200" b="1" kern="0" dirty="0" err="1" smtClean="0">
                <a:solidFill>
                  <a:prstClr val="black"/>
                </a:solidFill>
                <a:latin typeface="Tw Cen MT" panose="020B0602020104020603" pitchFamily="34" charset="0"/>
              </a:rPr>
              <a:t>workpoint</a:t>
            </a:r>
            <a:r>
              <a:rPr lang="en-CA" sz="1200" b="1" kern="0" dirty="0" smtClean="0">
                <a:solidFill>
                  <a:prstClr val="black"/>
                </a:solidFill>
                <a:latin typeface="Tw Cen MT" panose="020B0602020104020603" pitchFamily="34" charset="0"/>
              </a:rPr>
              <a:t> seats / </a:t>
            </a:r>
            <a:r>
              <a:rPr lang="fr-CA" sz="1200" b="1" i="1" kern="0" dirty="0" smtClean="0">
                <a:solidFill>
                  <a:prstClr val="black"/>
                </a:solidFill>
                <a:latin typeface="Tw Cen MT" panose="020B0602020104020603" pitchFamily="34" charset="0"/>
              </a:rPr>
              <a:t>Nombre total de sièges pour les points de travail collaboratifs</a:t>
            </a:r>
            <a:r>
              <a:rPr lang="fr-CA" sz="1200" b="1" kern="0" dirty="0" smtClean="0">
                <a:solidFill>
                  <a:prstClr val="black"/>
                </a:solidFill>
                <a:latin typeface="Tw Cen MT" panose="020B0602020104020603" pitchFamily="34" charset="0"/>
              </a:rPr>
              <a:t> </a:t>
            </a:r>
            <a:r>
              <a:rPr lang="en-CA" sz="1200" b="1" kern="0" dirty="0" smtClean="0">
                <a:solidFill>
                  <a:prstClr val="black"/>
                </a:solidFill>
                <a:latin typeface="Tw Cen MT" panose="020B0602020104020603" pitchFamily="34" charset="0"/>
              </a:rPr>
              <a:t>: 143</a:t>
            </a:r>
            <a:endParaRPr lang="en-CA" sz="1200" b="1" kern="0" dirty="0">
              <a:solidFill>
                <a:prstClr val="black"/>
              </a:solidFill>
              <a:latin typeface="Tw Cen MT" panose="020B0602020104020603" pitchFamily="34" charset="0"/>
            </a:endParaRPr>
          </a:p>
        </p:txBody>
      </p:sp>
      <p:grpSp>
        <p:nvGrpSpPr>
          <p:cNvPr id="31" name="Group 30"/>
          <p:cNvGrpSpPr/>
          <p:nvPr/>
        </p:nvGrpSpPr>
        <p:grpSpPr>
          <a:xfrm>
            <a:off x="4779762" y="1803086"/>
            <a:ext cx="3428006" cy="4675722"/>
            <a:chOff x="4545523" y="1680628"/>
            <a:chExt cx="3484626" cy="4752951"/>
          </a:xfrm>
        </p:grpSpPr>
        <p:sp>
          <p:nvSpPr>
            <p:cNvPr id="32" name="Rectangle 31"/>
            <p:cNvSpPr/>
            <p:nvPr/>
          </p:nvSpPr>
          <p:spPr>
            <a:xfrm>
              <a:off x="5798704" y="2330702"/>
              <a:ext cx="1051113" cy="454184"/>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33" name="Rectangle 32"/>
            <p:cNvSpPr/>
            <p:nvPr/>
          </p:nvSpPr>
          <p:spPr>
            <a:xfrm>
              <a:off x="4639491" y="1797127"/>
              <a:ext cx="3265715" cy="44301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34" name="Rectangle 33"/>
            <p:cNvSpPr/>
            <p:nvPr/>
          </p:nvSpPr>
          <p:spPr>
            <a:xfrm>
              <a:off x="5164902" y="2969881"/>
              <a:ext cx="363080" cy="568339"/>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35" name="Rectangle 34"/>
            <p:cNvSpPr/>
            <p:nvPr/>
          </p:nvSpPr>
          <p:spPr>
            <a:xfrm>
              <a:off x="7100090" y="3786054"/>
              <a:ext cx="805116" cy="48943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36" name="Rectangle 35"/>
            <p:cNvSpPr/>
            <p:nvPr/>
          </p:nvSpPr>
          <p:spPr>
            <a:xfrm>
              <a:off x="6068701" y="2942876"/>
              <a:ext cx="398863" cy="249135"/>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37" name="Rectangle 36"/>
            <p:cNvSpPr/>
            <p:nvPr/>
          </p:nvSpPr>
          <p:spPr>
            <a:xfrm>
              <a:off x="7613859" y="2673120"/>
              <a:ext cx="134587" cy="269755"/>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38" name="Rectangle 37"/>
            <p:cNvSpPr/>
            <p:nvPr/>
          </p:nvSpPr>
          <p:spPr>
            <a:xfrm>
              <a:off x="4639490" y="2240143"/>
              <a:ext cx="899540" cy="50579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39" name="Rectangle 38"/>
            <p:cNvSpPr/>
            <p:nvPr/>
          </p:nvSpPr>
          <p:spPr>
            <a:xfrm>
              <a:off x="7004460" y="2240143"/>
              <a:ext cx="743673" cy="43297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40" name="Rectangle 39"/>
            <p:cNvSpPr/>
            <p:nvPr/>
          </p:nvSpPr>
          <p:spPr>
            <a:xfrm>
              <a:off x="7063910" y="5238205"/>
              <a:ext cx="841296" cy="108421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41" name="Rectangle 40"/>
            <p:cNvSpPr/>
            <p:nvPr/>
          </p:nvSpPr>
          <p:spPr>
            <a:xfrm>
              <a:off x="6832943" y="5872286"/>
              <a:ext cx="230966" cy="45013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42" name="Rectangle 41"/>
            <p:cNvSpPr/>
            <p:nvPr/>
          </p:nvSpPr>
          <p:spPr>
            <a:xfrm>
              <a:off x="4646900" y="4893331"/>
              <a:ext cx="837645" cy="142909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43" name="Rectangle 42"/>
            <p:cNvSpPr/>
            <p:nvPr/>
          </p:nvSpPr>
          <p:spPr>
            <a:xfrm>
              <a:off x="5483343" y="5872285"/>
              <a:ext cx="211146" cy="43868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44" name="Rectangle 43"/>
            <p:cNvSpPr/>
            <p:nvPr/>
          </p:nvSpPr>
          <p:spPr>
            <a:xfrm>
              <a:off x="4648038" y="3141872"/>
              <a:ext cx="510616" cy="401233"/>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45" name="Rectangle 44"/>
            <p:cNvSpPr/>
            <p:nvPr/>
          </p:nvSpPr>
          <p:spPr>
            <a:xfrm>
              <a:off x="7198758" y="2673640"/>
              <a:ext cx="412918" cy="27436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46" name="Rectangle 45"/>
            <p:cNvSpPr/>
            <p:nvPr/>
          </p:nvSpPr>
          <p:spPr>
            <a:xfrm>
              <a:off x="7023925" y="2666910"/>
              <a:ext cx="175931" cy="27605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47" name="Rectangle 46"/>
            <p:cNvSpPr/>
            <p:nvPr/>
          </p:nvSpPr>
          <p:spPr>
            <a:xfrm>
              <a:off x="6467564" y="2942969"/>
              <a:ext cx="365378"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48" name="Rectangle 47"/>
            <p:cNvSpPr/>
            <p:nvPr/>
          </p:nvSpPr>
          <p:spPr>
            <a:xfrm>
              <a:off x="5715015" y="2942877"/>
              <a:ext cx="353686"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49" name="Rectangle 48"/>
            <p:cNvSpPr/>
            <p:nvPr/>
          </p:nvSpPr>
          <p:spPr>
            <a:xfrm>
              <a:off x="4646900" y="2891572"/>
              <a:ext cx="178411" cy="23979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50" name="Rectangle 49"/>
            <p:cNvSpPr/>
            <p:nvPr/>
          </p:nvSpPr>
          <p:spPr>
            <a:xfrm>
              <a:off x="5724634" y="2336618"/>
              <a:ext cx="74069" cy="41367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51" name="Rectangle 50"/>
            <p:cNvSpPr/>
            <p:nvPr/>
          </p:nvSpPr>
          <p:spPr>
            <a:xfrm>
              <a:off x="5158655" y="2892084"/>
              <a:ext cx="369328" cy="7291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52" name="Rectangle 51"/>
            <p:cNvSpPr/>
            <p:nvPr/>
          </p:nvSpPr>
          <p:spPr>
            <a:xfrm>
              <a:off x="7023925" y="2950283"/>
              <a:ext cx="724208" cy="518280"/>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53" name="Rectangle 52"/>
            <p:cNvSpPr/>
            <p:nvPr/>
          </p:nvSpPr>
          <p:spPr>
            <a:xfrm>
              <a:off x="4646900" y="3538220"/>
              <a:ext cx="881082" cy="585587"/>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54" name="Rectangle 53"/>
            <p:cNvSpPr/>
            <p:nvPr/>
          </p:nvSpPr>
          <p:spPr>
            <a:xfrm>
              <a:off x="4929426" y="4250028"/>
              <a:ext cx="218660" cy="53970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55" name="Rectangle 54"/>
            <p:cNvSpPr/>
            <p:nvPr/>
          </p:nvSpPr>
          <p:spPr>
            <a:xfrm>
              <a:off x="5148086" y="4691843"/>
              <a:ext cx="359360" cy="103989"/>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56" name="Rectangle 55"/>
            <p:cNvSpPr/>
            <p:nvPr/>
          </p:nvSpPr>
          <p:spPr>
            <a:xfrm>
              <a:off x="5148086" y="4260016"/>
              <a:ext cx="354117" cy="41996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57" name="Rectangle 56"/>
            <p:cNvSpPr/>
            <p:nvPr/>
          </p:nvSpPr>
          <p:spPr>
            <a:xfrm>
              <a:off x="5962003" y="5352917"/>
              <a:ext cx="700278" cy="36935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58" name="Rectangle 57"/>
            <p:cNvSpPr/>
            <p:nvPr/>
          </p:nvSpPr>
          <p:spPr>
            <a:xfrm>
              <a:off x="6006119" y="5917996"/>
              <a:ext cx="516360" cy="40442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59" name="Rectangle 58"/>
            <p:cNvSpPr/>
            <p:nvPr/>
          </p:nvSpPr>
          <p:spPr>
            <a:xfrm>
              <a:off x="7516811" y="4796351"/>
              <a:ext cx="388395" cy="278011"/>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60" name="Rectangle 59"/>
            <p:cNvSpPr/>
            <p:nvPr/>
          </p:nvSpPr>
          <p:spPr>
            <a:xfrm>
              <a:off x="7023925" y="4275484"/>
              <a:ext cx="881281" cy="51401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61" name="Rectangle 60"/>
            <p:cNvSpPr/>
            <p:nvPr/>
          </p:nvSpPr>
          <p:spPr>
            <a:xfrm>
              <a:off x="5657536" y="4936679"/>
              <a:ext cx="1228162" cy="25193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62" name="Rectangle 61"/>
            <p:cNvSpPr/>
            <p:nvPr/>
          </p:nvSpPr>
          <p:spPr>
            <a:xfrm>
              <a:off x="5683832" y="5280371"/>
              <a:ext cx="1209974" cy="7723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63" name="Rectangle 62"/>
            <p:cNvSpPr/>
            <p:nvPr/>
          </p:nvSpPr>
          <p:spPr>
            <a:xfrm>
              <a:off x="7063909" y="5160058"/>
              <a:ext cx="841297" cy="78148"/>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64" name="Rectangle 63"/>
            <p:cNvSpPr/>
            <p:nvPr/>
          </p:nvSpPr>
          <p:spPr>
            <a:xfrm>
              <a:off x="4646900" y="4250028"/>
              <a:ext cx="284362" cy="522743"/>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65" name="Rectangle 64"/>
            <p:cNvSpPr/>
            <p:nvPr/>
          </p:nvSpPr>
          <p:spPr>
            <a:xfrm>
              <a:off x="5690361" y="5366488"/>
              <a:ext cx="276721" cy="355780"/>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66" name="Rectangle 65"/>
            <p:cNvSpPr/>
            <p:nvPr/>
          </p:nvSpPr>
          <p:spPr>
            <a:xfrm>
              <a:off x="7100090" y="3464860"/>
              <a:ext cx="648043" cy="324897"/>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67" name="Rectangle 66"/>
            <p:cNvSpPr/>
            <p:nvPr/>
          </p:nvSpPr>
          <p:spPr>
            <a:xfrm>
              <a:off x="7124215" y="4795832"/>
              <a:ext cx="392596" cy="15457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68" name="Rectangle 67"/>
            <p:cNvSpPr/>
            <p:nvPr/>
          </p:nvSpPr>
          <p:spPr>
            <a:xfrm>
              <a:off x="6662281" y="5520342"/>
              <a:ext cx="233945" cy="20964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69" name="Rectangle 68"/>
            <p:cNvSpPr/>
            <p:nvPr/>
          </p:nvSpPr>
          <p:spPr>
            <a:xfrm>
              <a:off x="6670002" y="5349718"/>
              <a:ext cx="226224" cy="181089"/>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70" name="Rectangle 69"/>
            <p:cNvSpPr/>
            <p:nvPr/>
          </p:nvSpPr>
          <p:spPr>
            <a:xfrm>
              <a:off x="6530932" y="5923437"/>
              <a:ext cx="305457" cy="398985"/>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sp>
          <p:nvSpPr>
            <p:cNvPr id="71" name="Rectangle 70"/>
            <p:cNvSpPr/>
            <p:nvPr/>
          </p:nvSpPr>
          <p:spPr>
            <a:xfrm>
              <a:off x="5690361" y="5923436"/>
              <a:ext cx="315516" cy="39898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en-CA" kern="0" smtClean="0">
                <a:solidFill>
                  <a:prstClr val="white"/>
                </a:solidFill>
              </a:endParaRPr>
            </a:p>
          </p:txBody>
        </p:sp>
        <p:pic>
          <p:nvPicPr>
            <p:cNvPr id="72" name="Picture 71"/>
            <p:cNvPicPr>
              <a:picLocks noChangeAspect="1"/>
            </p:cNvPicPr>
            <p:nvPr/>
          </p:nvPicPr>
          <p:blipFill>
            <a:blip r:embed="rId3">
              <a:clrChange>
                <a:clrFrom>
                  <a:srgbClr val="FFFFFF"/>
                </a:clrFrom>
                <a:clrTo>
                  <a:srgbClr val="FFFFFF">
                    <a:alpha val="0"/>
                  </a:srgbClr>
                </a:clrTo>
              </a:clrChange>
            </a:blip>
            <a:stretch>
              <a:fillRect/>
            </a:stretch>
          </p:blipFill>
          <p:spPr>
            <a:xfrm>
              <a:off x="4545523" y="1680628"/>
              <a:ext cx="3484626" cy="4752951"/>
            </a:xfrm>
            <a:prstGeom prst="rect">
              <a:avLst/>
            </a:prstGeom>
          </p:spPr>
        </p:pic>
      </p:grpSp>
      <p:sp>
        <p:nvSpPr>
          <p:cNvPr id="73" name="TextBox 72"/>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smtClean="0">
                <a:solidFill>
                  <a:prstClr val="black"/>
                </a:solidFill>
                <a:latin typeface="Tw Cen MT" panose="020B0602020104020603" pitchFamily="34" charset="0"/>
              </a:rPr>
              <a:t>Support spaces / </a:t>
            </a:r>
            <a:r>
              <a:rPr lang="en-CA" sz="1200" b="1" kern="0" dirty="0" err="1" smtClean="0">
                <a:solidFill>
                  <a:prstClr val="black"/>
                </a:solidFill>
                <a:latin typeface="Tw Cen MT" panose="020B0602020104020603" pitchFamily="34" charset="0"/>
              </a:rPr>
              <a:t>Espaces</a:t>
            </a:r>
            <a:r>
              <a:rPr lang="en-CA" sz="1200" b="1" kern="0" dirty="0" smtClean="0">
                <a:solidFill>
                  <a:prstClr val="black"/>
                </a:solidFill>
                <a:latin typeface="Tw Cen MT" panose="020B0602020104020603" pitchFamily="34" charset="0"/>
              </a:rPr>
              <a:t> de </a:t>
            </a:r>
            <a:r>
              <a:rPr lang="en-CA" sz="1200" b="1" kern="0" dirty="0" err="1" smtClean="0">
                <a:solidFill>
                  <a:prstClr val="black"/>
                </a:solidFill>
                <a:latin typeface="Tw Cen MT" panose="020B0602020104020603" pitchFamily="34" charset="0"/>
              </a:rPr>
              <a:t>soutien</a:t>
            </a:r>
            <a:r>
              <a:rPr lang="en-CA" sz="1200" b="1" kern="0" dirty="0" smtClean="0">
                <a:solidFill>
                  <a:prstClr val="black"/>
                </a:solidFill>
                <a:latin typeface="Tw Cen MT" panose="020B0602020104020603" pitchFamily="34" charset="0"/>
              </a:rPr>
              <a:t>:</a:t>
            </a:r>
          </a:p>
          <a:p>
            <a:pPr algn="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Kitchenette / </a:t>
            </a:r>
            <a:r>
              <a:rPr lang="en-CA" sz="1200" i="1" kern="0" dirty="0" err="1" smtClean="0">
                <a:solidFill>
                  <a:prstClr val="black"/>
                </a:solidFill>
                <a:latin typeface="Tw Cen MT" panose="020B0602020104020603" pitchFamily="34" charset="0"/>
              </a:rPr>
              <a:t>Cuisinette</a:t>
            </a:r>
            <a:r>
              <a:rPr lang="en-CA" sz="1200" kern="0" dirty="0" smtClean="0">
                <a:solidFill>
                  <a:prstClr val="black"/>
                </a:solidFill>
                <a:latin typeface="Tw Cen MT" panose="020B0602020104020603" pitchFamily="34" charset="0"/>
              </a:rPr>
              <a:t> :1</a:t>
            </a:r>
          </a:p>
          <a:p>
            <a:pPr>
              <a:lnSpc>
                <a:spcPts val="1100"/>
              </a:lnSpc>
              <a:defRPr/>
            </a:pPr>
            <a:r>
              <a:rPr lang="en-CA" sz="1200" kern="0" dirty="0" smtClean="0">
                <a:solidFill>
                  <a:prstClr val="black"/>
                </a:solidFill>
                <a:latin typeface="Tw Cen MT" panose="020B0602020104020603" pitchFamily="34" charset="0"/>
              </a:rPr>
              <a:t>Equipment Areas / </a:t>
            </a:r>
            <a:r>
              <a:rPr lang="en-CA" sz="1200" i="1" kern="0" dirty="0" smtClean="0">
                <a:solidFill>
                  <a:prstClr val="black"/>
                </a:solidFill>
                <a:latin typeface="Tw Cen MT" panose="020B0602020104020603" pitchFamily="34" charset="0"/>
              </a:rPr>
              <a:t>Zones </a:t>
            </a:r>
            <a:r>
              <a:rPr lang="en-CA" sz="1200" i="1" kern="0" dirty="0" err="1" smtClean="0">
                <a:solidFill>
                  <a:prstClr val="black"/>
                </a:solidFill>
                <a:latin typeface="Tw Cen MT" panose="020B0602020104020603" pitchFamily="34" charset="0"/>
              </a:rPr>
              <a:t>d’équipement</a:t>
            </a:r>
            <a:r>
              <a:rPr lang="en-CA" sz="1200" kern="0" dirty="0" smtClean="0">
                <a:solidFill>
                  <a:prstClr val="black"/>
                </a:solidFill>
                <a:latin typeface="Tw Cen MT" panose="020B0602020104020603" pitchFamily="34" charset="0"/>
              </a:rPr>
              <a:t>: 2</a:t>
            </a:r>
          </a:p>
          <a:p>
            <a:pPr>
              <a:lnSpc>
                <a:spcPts val="1100"/>
              </a:lnSpc>
              <a:defRPr/>
            </a:pPr>
            <a:r>
              <a:rPr lang="en-CA" sz="1200" kern="0" dirty="0" smtClean="0">
                <a:solidFill>
                  <a:prstClr val="black"/>
                </a:solidFill>
                <a:latin typeface="Tw Cen MT" panose="020B0602020104020603" pitchFamily="34" charset="0"/>
              </a:rPr>
              <a:t>Lockers / </a:t>
            </a:r>
            <a:r>
              <a:rPr lang="en-CA" sz="1200" i="1" kern="0" dirty="0" err="1" smtClean="0">
                <a:solidFill>
                  <a:prstClr val="black"/>
                </a:solidFill>
                <a:latin typeface="Tw Cen MT" panose="020B0602020104020603" pitchFamily="34" charset="0"/>
              </a:rPr>
              <a:t>Casiers</a:t>
            </a:r>
            <a:r>
              <a:rPr lang="en-CA" sz="1200" kern="0" dirty="0" smtClean="0">
                <a:solidFill>
                  <a:prstClr val="black"/>
                </a:solidFill>
                <a:latin typeface="Tw Cen MT" panose="020B0602020104020603" pitchFamily="34" charset="0"/>
              </a:rPr>
              <a:t>: 150</a:t>
            </a:r>
          </a:p>
          <a:p>
            <a:pPr>
              <a:lnSpc>
                <a:spcPts val="1100"/>
              </a:lnSpc>
              <a:defRPr/>
            </a:pPr>
            <a:r>
              <a:rPr lang="en-CA" sz="1200" kern="0" dirty="0" smtClean="0">
                <a:solidFill>
                  <a:prstClr val="black"/>
                </a:solidFill>
                <a:latin typeface="Tw Cen MT" panose="020B0602020104020603" pitchFamily="34" charset="0"/>
              </a:rPr>
              <a:t>Shared Storage Room / </a:t>
            </a:r>
            <a:r>
              <a:rPr lang="en-CA" sz="1200" i="1" kern="0" dirty="0" smtClean="0">
                <a:solidFill>
                  <a:prstClr val="black"/>
                </a:solidFill>
                <a:latin typeface="Tw Cen MT" panose="020B0602020104020603" pitchFamily="34" charset="0"/>
              </a:rPr>
              <a:t>Salle de </a:t>
            </a:r>
            <a:r>
              <a:rPr lang="en-CA" sz="1200" i="1" kern="0" dirty="0" err="1" smtClean="0">
                <a:solidFill>
                  <a:prstClr val="black"/>
                </a:solidFill>
                <a:latin typeface="Tw Cen MT" panose="020B0602020104020603" pitchFamily="34" charset="0"/>
              </a:rPr>
              <a:t>rangement</a:t>
            </a:r>
            <a:r>
              <a:rPr lang="en-CA" sz="1200" i="1" kern="0" dirty="0" smtClean="0">
                <a:solidFill>
                  <a:prstClr val="black"/>
                </a:solidFill>
                <a:latin typeface="Tw Cen MT" panose="020B0602020104020603" pitchFamily="34" charset="0"/>
              </a:rPr>
              <a:t> </a:t>
            </a:r>
            <a:r>
              <a:rPr lang="en-CA" sz="1200" i="1" kern="0" dirty="0" err="1" smtClean="0">
                <a:solidFill>
                  <a:prstClr val="black"/>
                </a:solidFill>
                <a:latin typeface="Tw Cen MT" panose="020B0602020104020603" pitchFamily="34" charset="0"/>
              </a:rPr>
              <a:t>partagé</a:t>
            </a:r>
            <a:r>
              <a:rPr lang="en-CA" sz="1200" kern="0" dirty="0" smtClean="0">
                <a:solidFill>
                  <a:prstClr val="black"/>
                </a:solidFill>
                <a:latin typeface="Tw Cen MT" panose="020B0602020104020603" pitchFamily="34" charset="0"/>
              </a:rPr>
              <a:t>: 1</a:t>
            </a:r>
          </a:p>
          <a:p>
            <a:pPr>
              <a:lnSpc>
                <a:spcPts val="1100"/>
              </a:lnSpc>
              <a:defRPr/>
            </a:pPr>
            <a:r>
              <a:rPr lang="en-CA" sz="1200" kern="0" dirty="0" smtClean="0">
                <a:solidFill>
                  <a:prstClr val="black"/>
                </a:solidFill>
                <a:latin typeface="Tw Cen MT" panose="020B0602020104020603" pitchFamily="34" charset="0"/>
              </a:rPr>
              <a:t>Telecom Room / </a:t>
            </a:r>
            <a:r>
              <a:rPr lang="en-CA" sz="1200" i="1" kern="0" dirty="0" smtClean="0">
                <a:solidFill>
                  <a:prstClr val="black"/>
                </a:solidFill>
                <a:latin typeface="Tw Cen MT" panose="020B0602020104020603" pitchFamily="34" charset="0"/>
              </a:rPr>
              <a:t>Salle de </a:t>
            </a:r>
            <a:r>
              <a:rPr lang="en-CA" sz="1200" i="1" kern="0" dirty="0" err="1" smtClean="0">
                <a:solidFill>
                  <a:prstClr val="black"/>
                </a:solidFill>
                <a:latin typeface="Tw Cen MT" panose="020B0602020104020603" pitchFamily="34" charset="0"/>
              </a:rPr>
              <a:t>télécommunications</a:t>
            </a:r>
            <a:r>
              <a:rPr lang="en-CA" sz="1200" kern="0" dirty="0" smtClean="0">
                <a:solidFill>
                  <a:prstClr val="black"/>
                </a:solidFill>
                <a:latin typeface="Tw Cen MT" panose="020B0602020104020603" pitchFamily="34" charset="0"/>
              </a:rPr>
              <a:t>: 1</a:t>
            </a:r>
          </a:p>
        </p:txBody>
      </p:sp>
    </p:spTree>
    <p:extLst>
      <p:ext uri="{BB962C8B-B14F-4D97-AF65-F5344CB8AC3E}">
        <p14:creationId xmlns:p14="http://schemas.microsoft.com/office/powerpoint/2010/main" val="4129376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custDataLst>
              <p:tags r:id="rId1"/>
            </p:custDataLst>
          </p:nvPr>
        </p:nvGrpSpPr>
        <p:grpSpPr>
          <a:xfrm>
            <a:off x="9985070" y="1345684"/>
            <a:ext cx="1537138" cy="1469414"/>
            <a:chOff x="9263326" y="278892"/>
            <a:chExt cx="1537138" cy="1469414"/>
          </a:xfrm>
        </p:grpSpPr>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97228" y="362595"/>
              <a:ext cx="869334" cy="865476"/>
            </a:xfrm>
            <a:prstGeom prst="rect">
              <a:avLst/>
            </a:prstGeom>
          </p:spPr>
        </p:pic>
        <p:sp>
          <p:nvSpPr>
            <p:cNvPr id="75" name="Rectangle 74"/>
            <p:cNvSpPr/>
            <p:nvPr/>
          </p:nvSpPr>
          <p:spPr>
            <a:xfrm>
              <a:off x="9263326" y="1223486"/>
              <a:ext cx="1537138" cy="461665"/>
            </a:xfrm>
            <a:prstGeom prst="rect">
              <a:avLst/>
            </a:prstGeom>
          </p:spPr>
          <p:txBody>
            <a:bodyPr wrap="square">
              <a:spAutoFit/>
            </a:bodyPr>
            <a:lstStyle/>
            <a:p>
              <a:pPr algn="ctr"/>
              <a:r>
                <a:rPr lang="fr-CA" sz="1200" b="1" dirty="0" smtClean="0">
                  <a:solidFill>
                    <a:prstClr val="black"/>
                  </a:solidFill>
                  <a:latin typeface="Tw Cen MT" panose="020B0602020104020603" pitchFamily="34" charset="0"/>
                </a:rPr>
                <a:t>BALANCED</a:t>
              </a:r>
            </a:p>
            <a:p>
              <a:pPr algn="ctr"/>
              <a:r>
                <a:rPr lang="fr-CA" sz="1200" b="1" i="1" dirty="0" smtClean="0">
                  <a:solidFill>
                    <a:prstClr val="black"/>
                  </a:solidFill>
                  <a:latin typeface="Tw Cen MT" panose="020B0602020104020603" pitchFamily="34" charset="0"/>
                </a:rPr>
                <a:t>ÉQUILIBRÉ</a:t>
              </a:r>
              <a:endParaRPr lang="fr-CA" sz="1200" b="1" i="1" dirty="0">
                <a:solidFill>
                  <a:prstClr val="black"/>
                </a:solidFill>
                <a:latin typeface="Tw Cen MT" panose="020B0602020104020603" pitchFamily="34" charset="0"/>
              </a:endParaRPr>
            </a:p>
          </p:txBody>
        </p:sp>
        <p:sp>
          <p:nvSpPr>
            <p:cNvPr id="76" name="Rectangle 75"/>
            <p:cNvSpPr/>
            <p:nvPr/>
          </p:nvSpPr>
          <p:spPr>
            <a:xfrm>
              <a:off x="9263326" y="278892"/>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sp>
        <p:nvSpPr>
          <p:cNvPr id="2" name="Title 1"/>
          <p:cNvSpPr>
            <a:spLocks noGrp="1"/>
          </p:cNvSpPr>
          <p:nvPr>
            <p:ph type="title"/>
          </p:nvPr>
        </p:nvSpPr>
        <p:spPr/>
        <p:txBody>
          <a:bodyPr>
            <a:normAutofit fontScale="90000"/>
          </a:bodyPr>
          <a:lstStyle/>
          <a:p>
            <a:r>
              <a:rPr lang="en-CA" dirty="0" smtClean="0"/>
              <a:t>Baseline </a:t>
            </a:r>
            <a:r>
              <a:rPr lang="en-CA" dirty="0" err="1" smtClean="0"/>
              <a:t>Workpoint</a:t>
            </a:r>
            <a:r>
              <a:rPr lang="en-CA" dirty="0" smtClean="0"/>
              <a:t> Distribution for the Balanced Profile</a:t>
            </a:r>
            <a:br>
              <a:rPr lang="en-CA" dirty="0" smtClean="0"/>
            </a:br>
            <a:r>
              <a:rPr lang="fr-FR" i="1" dirty="0" smtClean="0"/>
              <a:t>Distribution de base des points de travail pour le profil </a:t>
            </a:r>
            <a:r>
              <a:rPr lang="en-CA" i="1" dirty="0" err="1" smtClean="0"/>
              <a:t>équilibré</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smtClean="0">
                <a:solidFill>
                  <a:prstClr val="black"/>
                </a:solidFill>
              </a:rPr>
              <a:t>WORKPOINT </a:t>
            </a:r>
            <a:r>
              <a:rPr lang="en-CA" b="1" u="sng" dirty="0">
                <a:solidFill>
                  <a:prstClr val="black"/>
                </a:solidFill>
              </a:rPr>
              <a:t>DISTRIBUTION FOR A FLOOR OF 1800m2 WITH A POPULATION OF </a:t>
            </a:r>
            <a:r>
              <a:rPr lang="en-CA" b="1" u="sng" dirty="0" smtClean="0">
                <a:solidFill>
                  <a:prstClr val="black"/>
                </a:solidFill>
              </a:rPr>
              <a:t>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sp>
        <p:nvSpPr>
          <p:cNvPr id="29" name="TextBox 28"/>
          <p:cNvSpPr txBox="1"/>
          <p:nvPr/>
        </p:nvSpPr>
        <p:spPr>
          <a:xfrm>
            <a:off x="504879" y="2190412"/>
            <a:ext cx="4056223" cy="4042132"/>
          </a:xfrm>
          <a:prstGeom prst="rect">
            <a:avLst/>
          </a:prstGeom>
          <a:noFill/>
        </p:spPr>
        <p:txBody>
          <a:bodyPr wrap="square" rtlCol="0">
            <a:spAutoFit/>
          </a:bodyPr>
          <a:lstStyle/>
          <a:p>
            <a:pPr>
              <a:lnSpc>
                <a:spcPts val="1100"/>
              </a:lnSpc>
              <a:defRPr/>
            </a:pPr>
            <a:r>
              <a:rPr lang="en-CA" sz="1200" kern="0" dirty="0" smtClean="0">
                <a:solidFill>
                  <a:prstClr val="black"/>
                </a:solidFill>
                <a:latin typeface="Tw Cen MT" panose="020B0602020104020603" pitchFamily="34" charset="0"/>
              </a:rPr>
              <a:t>Workstations / </a:t>
            </a:r>
            <a:r>
              <a:rPr lang="en-CA" sz="1200" i="1" kern="0" dirty="0" err="1" smtClean="0">
                <a:solidFill>
                  <a:prstClr val="black"/>
                </a:solidFill>
                <a:latin typeface="Tw Cen MT" panose="020B0602020104020603" pitchFamily="34" charset="0"/>
              </a:rPr>
              <a:t>Postes</a:t>
            </a:r>
            <a:r>
              <a:rPr lang="en-CA" sz="1200" i="1" kern="0" dirty="0" smtClean="0">
                <a:solidFill>
                  <a:prstClr val="black"/>
                </a:solidFill>
                <a:latin typeface="Tw Cen MT" panose="020B0602020104020603" pitchFamily="34" charset="0"/>
              </a:rPr>
              <a:t> de travail</a:t>
            </a:r>
            <a:r>
              <a:rPr lang="en-CA" sz="1200" kern="0" dirty="0" smtClean="0">
                <a:solidFill>
                  <a:prstClr val="black"/>
                </a:solidFill>
                <a:latin typeface="Tw Cen MT" panose="020B0602020104020603" pitchFamily="34" charset="0"/>
              </a:rPr>
              <a:t>: 58</a:t>
            </a:r>
          </a:p>
          <a:p>
            <a:pPr>
              <a:lnSpc>
                <a:spcPts val="1100"/>
              </a:lnSpc>
              <a:defRPr/>
            </a:pPr>
            <a:r>
              <a:rPr lang="en-CA" sz="1200" kern="0" dirty="0" smtClean="0">
                <a:solidFill>
                  <a:prstClr val="black"/>
                </a:solidFill>
                <a:latin typeface="Tw Cen MT" panose="020B0602020104020603" pitchFamily="34" charset="0"/>
              </a:rPr>
              <a:t>Touchdowns / </a:t>
            </a:r>
            <a:r>
              <a:rPr lang="en-CA" sz="1200" i="1" kern="0" dirty="0" smtClean="0">
                <a:solidFill>
                  <a:prstClr val="black"/>
                </a:solidFill>
                <a:latin typeface="Tw Cen MT" panose="020B0602020104020603" pitchFamily="34" charset="0"/>
              </a:rPr>
              <a:t>Points de transition</a:t>
            </a:r>
            <a:r>
              <a:rPr lang="en-CA" sz="1200" kern="0" dirty="0" smtClean="0">
                <a:solidFill>
                  <a:prstClr val="black"/>
                </a:solidFill>
                <a:latin typeface="Tw Cen MT" panose="020B0602020104020603" pitchFamily="34" charset="0"/>
              </a:rPr>
              <a:t>: 28</a:t>
            </a:r>
          </a:p>
          <a:p>
            <a:pPr>
              <a:lnSpc>
                <a:spcPts val="1100"/>
              </a:lnSpc>
              <a:defRPr/>
            </a:pPr>
            <a:r>
              <a:rPr lang="en-CA" sz="1200" kern="0" dirty="0" smtClean="0">
                <a:solidFill>
                  <a:prstClr val="black"/>
                </a:solidFill>
                <a:latin typeface="Tw Cen MT" panose="020B0602020104020603" pitchFamily="34" charset="0"/>
              </a:rPr>
              <a:t>Focus Pods / </a:t>
            </a:r>
            <a:r>
              <a:rPr lang="en-CA" sz="1200" i="1" kern="0" dirty="0" smtClean="0">
                <a:solidFill>
                  <a:prstClr val="black"/>
                </a:solidFill>
                <a:latin typeface="Tw Cen MT" panose="020B0602020104020603" pitchFamily="34" charset="0"/>
              </a:rPr>
              <a:t>Capsules de concentration</a:t>
            </a:r>
            <a:r>
              <a:rPr lang="en-CA" sz="1200" kern="0" dirty="0" smtClean="0">
                <a:solidFill>
                  <a:prstClr val="black"/>
                </a:solidFill>
                <a:latin typeface="Tw Cen MT" panose="020B0602020104020603" pitchFamily="34" charset="0"/>
              </a:rPr>
              <a:t>: 12</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Focus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concentration</a:t>
            </a:r>
            <a:r>
              <a:rPr lang="en-CA" sz="1200" kern="0" dirty="0" smtClean="0">
                <a:solidFill>
                  <a:prstClr val="black"/>
                </a:solidFill>
                <a:latin typeface="Tw Cen MT" panose="020B0602020104020603" pitchFamily="34" charset="0"/>
              </a:rPr>
              <a:t>: 12</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6 </a:t>
            </a:r>
            <a:endParaRPr lang="en-CA" sz="1200" kern="0" dirty="0" smtClean="0">
              <a:solidFill>
                <a:prstClr val="black"/>
              </a:solidFill>
              <a:latin typeface="Tw Cen MT" panose="020B0602020104020603" pitchFamily="34" charset="0"/>
            </a:endParaRP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Reflection Points / </a:t>
            </a:r>
            <a:r>
              <a:rPr lang="en-CA" sz="1200" i="1" kern="0" dirty="0" smtClean="0">
                <a:solidFill>
                  <a:prstClr val="black"/>
                </a:solidFill>
                <a:latin typeface="Tw Cen MT" panose="020B0602020104020603" pitchFamily="34" charset="0"/>
              </a:rPr>
              <a:t>Points de </a:t>
            </a:r>
            <a:r>
              <a:rPr lang="en-CA" sz="1200" i="1" kern="0" dirty="0" err="1" smtClean="0">
                <a:solidFill>
                  <a:prstClr val="black"/>
                </a:solidFill>
                <a:latin typeface="Tw Cen MT" panose="020B0602020104020603" pitchFamily="34" charset="0"/>
              </a:rPr>
              <a:t>réflexion</a:t>
            </a:r>
            <a:r>
              <a:rPr lang="en-CA" sz="1200" kern="0" dirty="0" smtClean="0">
                <a:solidFill>
                  <a:prstClr val="black"/>
                </a:solidFill>
                <a:latin typeface="Tw Cen MT" panose="020B0602020104020603" pitchFamily="34" charset="0"/>
              </a:rPr>
              <a:t>: 6</a:t>
            </a:r>
          </a:p>
          <a:p>
            <a:pPr>
              <a:lnSpc>
                <a:spcPts val="1100"/>
              </a:lnSpc>
              <a:defRPr/>
            </a:pPr>
            <a:r>
              <a:rPr lang="en-CA" sz="1200" kern="0" dirty="0" smtClean="0">
                <a:solidFill>
                  <a:prstClr val="black"/>
                </a:solidFill>
                <a:latin typeface="Tw Cen MT" panose="020B0602020104020603" pitchFamily="34" charset="0"/>
              </a:rPr>
              <a:t>Active Workstations / </a:t>
            </a:r>
            <a:r>
              <a:rPr lang="en-CA" sz="1200" i="1" kern="0" dirty="0" err="1" smtClean="0">
                <a:solidFill>
                  <a:prstClr val="black"/>
                </a:solidFill>
                <a:latin typeface="Tw Cen MT" panose="020B0602020104020603" pitchFamily="34" charset="0"/>
              </a:rPr>
              <a:t>Postes</a:t>
            </a:r>
            <a:r>
              <a:rPr lang="en-CA" sz="1200" i="1" kern="0" dirty="0" smtClean="0">
                <a:solidFill>
                  <a:prstClr val="black"/>
                </a:solidFill>
                <a:latin typeface="Tw Cen MT" panose="020B0602020104020603" pitchFamily="34" charset="0"/>
              </a:rPr>
              <a:t> de travail </a:t>
            </a:r>
            <a:r>
              <a:rPr lang="en-CA" sz="1200" i="1" kern="0" dirty="0" err="1" smtClean="0">
                <a:solidFill>
                  <a:prstClr val="black"/>
                </a:solidFill>
                <a:latin typeface="Tw Cen MT" panose="020B0602020104020603" pitchFamily="34" charset="0"/>
              </a:rPr>
              <a:t>actifs</a:t>
            </a:r>
            <a:r>
              <a:rPr lang="en-CA" sz="1200" kern="0" dirty="0" smtClean="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endParaRPr lang="en-CA" sz="1200" kern="0" dirty="0" smtClean="0">
              <a:solidFill>
                <a:prstClr val="black"/>
              </a:solidFill>
              <a:latin typeface="Tw Cen MT" panose="020B0602020104020603" pitchFamily="34" charset="0"/>
            </a:endParaRPr>
          </a:p>
          <a:p>
            <a:pPr algn="r">
              <a:lnSpc>
                <a:spcPts val="1100"/>
              </a:lnSpc>
              <a:defRPr/>
            </a:pPr>
            <a:r>
              <a:rPr lang="en-CA" sz="1200" b="1" kern="0" dirty="0" smtClean="0">
                <a:solidFill>
                  <a:prstClr val="black"/>
                </a:solidFill>
                <a:latin typeface="Tw Cen MT" panose="020B0602020104020603" pitchFamily="34" charset="0"/>
              </a:rPr>
              <a:t>Total individual </a:t>
            </a:r>
            <a:r>
              <a:rPr lang="en-CA" sz="1200" b="1" kern="0" dirty="0" err="1" smtClean="0">
                <a:solidFill>
                  <a:prstClr val="black"/>
                </a:solidFill>
                <a:latin typeface="Tw Cen MT" panose="020B0602020104020603" pitchFamily="34" charset="0"/>
              </a:rPr>
              <a:t>workpoint</a:t>
            </a:r>
            <a:r>
              <a:rPr lang="en-CA" sz="1200" b="1" kern="0" dirty="0" smtClean="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a:t>
            </a:r>
            <a:r>
              <a:rPr lang="fr-CA" sz="1200" b="1" i="1" kern="0" dirty="0" smtClean="0">
                <a:solidFill>
                  <a:prstClr val="black"/>
                </a:solidFill>
                <a:latin typeface="Tw Cen MT" panose="020B0602020104020603" pitchFamily="34" charset="0"/>
              </a:rPr>
              <a:t>individuels </a:t>
            </a:r>
            <a:r>
              <a:rPr lang="en-CA" sz="1200" b="1" kern="0" dirty="0" smtClean="0">
                <a:solidFill>
                  <a:prstClr val="black"/>
                </a:solidFill>
                <a:latin typeface="Tw Cen MT" panose="020B0602020104020603" pitchFamily="34" charset="0"/>
              </a:rPr>
              <a:t>: 134</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Chat Points / </a:t>
            </a:r>
            <a:r>
              <a:rPr lang="en-CA" sz="1200" i="1" kern="0" dirty="0" smtClean="0">
                <a:solidFill>
                  <a:prstClr val="black"/>
                </a:solidFill>
                <a:latin typeface="Tw Cen MT" panose="020B0602020104020603" pitchFamily="34" charset="0"/>
              </a:rPr>
              <a:t>Points de discussion</a:t>
            </a:r>
            <a:r>
              <a:rPr lang="en-CA" sz="1200" kern="0" dirty="0" smtClean="0">
                <a:solidFill>
                  <a:prstClr val="black"/>
                </a:solidFill>
                <a:latin typeface="Tw Cen MT" panose="020B0602020104020603" pitchFamily="34" charset="0"/>
              </a:rPr>
              <a:t>: </a:t>
            </a:r>
            <a:r>
              <a:rPr lang="en-CA" sz="1200" kern="0" dirty="0">
                <a:solidFill>
                  <a:prstClr val="black"/>
                </a:solidFill>
                <a:latin typeface="Tw Cen MT" panose="020B0602020104020603" pitchFamily="34" charset="0"/>
              </a:rPr>
              <a:t>3</a:t>
            </a:r>
            <a:r>
              <a:rPr lang="en-CA" sz="1200" kern="0" dirty="0" smtClean="0">
                <a:solidFill>
                  <a:prstClr val="black"/>
                </a:solidFill>
                <a:latin typeface="Tw Cen MT" panose="020B0602020104020603" pitchFamily="34" charset="0"/>
              </a:rPr>
              <a:t> </a:t>
            </a:r>
          </a:p>
          <a:p>
            <a:pPr>
              <a:lnSpc>
                <a:spcPts val="1100"/>
              </a:lnSpc>
              <a:defRPr/>
            </a:pPr>
            <a:r>
              <a:rPr lang="en-CA" sz="1200" kern="0" dirty="0" smtClean="0">
                <a:solidFill>
                  <a:prstClr val="black"/>
                </a:solidFill>
                <a:latin typeface="Tw Cen MT" panose="020B0602020104020603" pitchFamily="34" charset="0"/>
              </a:rPr>
              <a:t>Huddles / </a:t>
            </a:r>
            <a:r>
              <a:rPr lang="en-CA" sz="1200" i="1" kern="0" dirty="0" smtClean="0">
                <a:solidFill>
                  <a:prstClr val="black"/>
                </a:solidFill>
                <a:latin typeface="Tw Cen MT" panose="020B0602020104020603" pitchFamily="34" charset="0"/>
              </a:rPr>
              <a:t>Enclaves</a:t>
            </a:r>
            <a:r>
              <a:rPr lang="en-CA" sz="1200" kern="0" dirty="0" smtClean="0">
                <a:solidFill>
                  <a:prstClr val="black"/>
                </a:solidFill>
                <a:latin typeface="Tw Cen MT" panose="020B0602020104020603" pitchFamily="34" charset="0"/>
              </a:rPr>
              <a:t>: 4</a:t>
            </a:r>
            <a:r>
              <a:rPr lang="en-CA" sz="1200" kern="0" dirty="0" smtClean="0">
                <a:solidFill>
                  <a:srgbClr val="FF0000"/>
                </a:solidFill>
                <a:latin typeface="Tw Cen MT" panose="020B0602020104020603" pitchFamily="34" charset="0"/>
              </a:rPr>
              <a:t> </a:t>
            </a: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Teaming Area / </a:t>
            </a:r>
            <a:r>
              <a:rPr lang="en-CA" sz="1200" i="1" kern="0" dirty="0" smtClean="0">
                <a:solidFill>
                  <a:prstClr val="black"/>
                </a:solidFill>
                <a:latin typeface="Tw Cen MT" panose="020B0602020104020603" pitchFamily="34" charset="0"/>
              </a:rPr>
              <a:t>Zones </a:t>
            </a:r>
            <a:r>
              <a:rPr lang="en-CA" sz="1200" i="1" kern="0" dirty="0" err="1" smtClean="0">
                <a:solidFill>
                  <a:prstClr val="black"/>
                </a:solidFill>
                <a:latin typeface="Tw Cen MT" panose="020B0602020104020603" pitchFamily="34" charset="0"/>
              </a:rPr>
              <a:t>d’équipe</a:t>
            </a:r>
            <a:r>
              <a:rPr lang="en-CA" sz="1200" kern="0" dirty="0" smtClean="0">
                <a:solidFill>
                  <a:prstClr val="black"/>
                </a:solidFill>
                <a:latin typeface="Tw Cen MT" panose="020B0602020104020603" pitchFamily="34" charset="0"/>
              </a:rPr>
              <a:t>: 3</a:t>
            </a:r>
          </a:p>
          <a:p>
            <a:pPr>
              <a:lnSpc>
                <a:spcPts val="1100"/>
              </a:lnSpc>
              <a:defRPr/>
            </a:pPr>
            <a:r>
              <a:rPr lang="en-CA" sz="1200" kern="0" dirty="0" smtClean="0">
                <a:solidFill>
                  <a:prstClr val="black"/>
                </a:solidFill>
                <a:latin typeface="Tw Cen MT" panose="020B0602020104020603" pitchFamily="34" charset="0"/>
              </a:rPr>
              <a:t>Lounge / </a:t>
            </a:r>
            <a:r>
              <a:rPr lang="en-CA" sz="1200" i="1" kern="0" dirty="0" smtClean="0">
                <a:solidFill>
                  <a:prstClr val="black"/>
                </a:solidFill>
                <a:latin typeface="Tw Cen MT" panose="020B0602020104020603" pitchFamily="34" charset="0"/>
              </a:rPr>
              <a:t>Salons</a:t>
            </a:r>
            <a:r>
              <a:rPr lang="en-CA" sz="1200" kern="0" dirty="0" smtClean="0">
                <a:solidFill>
                  <a:prstClr val="black"/>
                </a:solidFill>
                <a:latin typeface="Tw Cen MT" panose="020B0602020104020603" pitchFamily="34" charset="0"/>
              </a:rPr>
              <a:t>: </a:t>
            </a:r>
            <a:r>
              <a:rPr lang="en-CA" sz="1200" kern="0" dirty="0">
                <a:solidFill>
                  <a:prstClr val="black"/>
                </a:solidFill>
                <a:latin typeface="Tw Cen MT" panose="020B0602020104020603" pitchFamily="34" charset="0"/>
              </a:rPr>
              <a:t>2</a:t>
            </a:r>
            <a:r>
              <a:rPr lang="en-CA" sz="1200" kern="0" dirty="0" smtClean="0">
                <a:solidFill>
                  <a:prstClr val="black"/>
                </a:solidFill>
                <a:latin typeface="Tw Cen MT" panose="020B0602020104020603" pitchFamily="34" charset="0"/>
              </a:rPr>
              <a:t> (with 20 seats)</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Work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travail</a:t>
            </a:r>
            <a:r>
              <a:rPr lang="en-CA" sz="1200" kern="0" dirty="0" smtClean="0">
                <a:solidFill>
                  <a:prstClr val="black"/>
                </a:solidFill>
                <a:latin typeface="Tw Cen MT" panose="020B0602020104020603" pitchFamily="34" charset="0"/>
              </a:rPr>
              <a:t>: </a:t>
            </a:r>
            <a:r>
              <a:rPr lang="en-CA" sz="1200" kern="0" dirty="0">
                <a:solidFill>
                  <a:prstClr val="black"/>
                </a:solidFill>
                <a:latin typeface="Tw Cen MT" panose="020B0602020104020603" pitchFamily="34" charset="0"/>
              </a:rPr>
              <a:t>6</a:t>
            </a:r>
            <a:r>
              <a:rPr lang="en-CA" sz="1200" kern="0" dirty="0" smtClean="0">
                <a:solidFill>
                  <a:prstClr val="black"/>
                </a:solidFill>
                <a:latin typeface="Tw Cen MT" panose="020B0602020104020603" pitchFamily="34" charset="0"/>
              </a:rPr>
              <a:t> </a:t>
            </a:r>
          </a:p>
          <a:p>
            <a:pPr>
              <a:lnSpc>
                <a:spcPts val="1100"/>
              </a:lnSpc>
              <a:defRPr/>
            </a:pPr>
            <a:r>
              <a:rPr lang="en-CA" sz="1200" kern="0" dirty="0" smtClean="0">
                <a:solidFill>
                  <a:prstClr val="black"/>
                </a:solidFill>
                <a:latin typeface="Tw Cen MT" panose="020B0602020104020603" pitchFamily="34" charset="0"/>
              </a:rPr>
              <a:t>Project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a:t>
            </a:r>
            <a:r>
              <a:rPr lang="en-CA" sz="1200" i="1" kern="0" dirty="0" err="1" smtClean="0">
                <a:solidFill>
                  <a:prstClr val="black"/>
                </a:solidFill>
                <a:latin typeface="Tw Cen MT" panose="020B0602020104020603" pitchFamily="34" charset="0"/>
              </a:rPr>
              <a:t>projet</a:t>
            </a:r>
            <a:r>
              <a:rPr lang="en-CA" sz="1200" kern="0" dirty="0" smtClean="0">
                <a:solidFill>
                  <a:prstClr val="black"/>
                </a:solidFill>
                <a:latin typeface="Tw Cen MT" panose="020B0602020104020603" pitchFamily="34" charset="0"/>
              </a:rPr>
              <a:t>: 3</a:t>
            </a:r>
          </a:p>
          <a:p>
            <a:pPr>
              <a:lnSpc>
                <a:spcPts val="1100"/>
              </a:lnSpc>
              <a:defRPr/>
            </a:pPr>
            <a:r>
              <a:rPr lang="en-CA" sz="1200" kern="0" dirty="0" smtClean="0">
                <a:solidFill>
                  <a:prstClr val="black"/>
                </a:solidFill>
                <a:latin typeface="Tw Cen MT" panose="020B0602020104020603" pitchFamily="34" charset="0"/>
              </a:rPr>
              <a:t>Medium Meeting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a:t>
            </a:r>
            <a:r>
              <a:rPr lang="en-CA" sz="1200" i="1" kern="0" dirty="0" err="1" smtClean="0">
                <a:solidFill>
                  <a:prstClr val="black"/>
                </a:solidFill>
                <a:latin typeface="Tw Cen MT" panose="020B0602020104020603" pitchFamily="34" charset="0"/>
              </a:rPr>
              <a:t>réunion</a:t>
            </a:r>
            <a:r>
              <a:rPr lang="en-CA" sz="1200" i="1" kern="0" dirty="0" smtClean="0">
                <a:solidFill>
                  <a:prstClr val="black"/>
                </a:solidFill>
                <a:latin typeface="Tw Cen MT" panose="020B0602020104020603" pitchFamily="34" charset="0"/>
              </a:rPr>
              <a:t> </a:t>
            </a:r>
            <a:r>
              <a:rPr lang="en-CA" sz="1200" i="1" kern="0" dirty="0" err="1" smtClean="0">
                <a:solidFill>
                  <a:prstClr val="black"/>
                </a:solidFill>
                <a:latin typeface="Tw Cen MT" panose="020B0602020104020603" pitchFamily="34" charset="0"/>
              </a:rPr>
              <a:t>moyennes</a:t>
            </a:r>
            <a:r>
              <a:rPr lang="en-CA" sz="1200" kern="0" dirty="0" smtClean="0">
                <a:solidFill>
                  <a:prstClr val="black"/>
                </a:solidFill>
                <a:latin typeface="Tw Cen MT" panose="020B0602020104020603" pitchFamily="34" charset="0"/>
              </a:rPr>
              <a:t>: 3 </a:t>
            </a:r>
          </a:p>
          <a:p>
            <a:pPr>
              <a:lnSpc>
                <a:spcPts val="1100"/>
              </a:lnSpc>
              <a:defRPr/>
            </a:pPr>
            <a:r>
              <a:rPr lang="en-CA" sz="1200" kern="0" dirty="0" smtClean="0">
                <a:solidFill>
                  <a:prstClr val="black"/>
                </a:solidFill>
                <a:latin typeface="Tw Cen MT" panose="020B0602020104020603" pitchFamily="34" charset="0"/>
              </a:rPr>
              <a:t>Large Meeting Room / </a:t>
            </a:r>
            <a:r>
              <a:rPr lang="en-CA" sz="1200" i="1" kern="0" dirty="0" smtClean="0">
                <a:solidFill>
                  <a:prstClr val="black"/>
                </a:solidFill>
                <a:latin typeface="Tw Cen MT" panose="020B0602020104020603" pitchFamily="34" charset="0"/>
              </a:rPr>
              <a:t>Grande sale de </a:t>
            </a:r>
            <a:r>
              <a:rPr lang="en-CA" sz="1200" i="1" kern="0" dirty="0" err="1" smtClean="0">
                <a:solidFill>
                  <a:prstClr val="black"/>
                </a:solidFill>
                <a:latin typeface="Tw Cen MT" panose="020B0602020104020603" pitchFamily="34" charset="0"/>
              </a:rPr>
              <a:t>réunion</a:t>
            </a:r>
            <a:r>
              <a:rPr lang="en-CA" sz="1200" kern="0" dirty="0" smtClean="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smtClean="0">
                <a:solidFill>
                  <a:prstClr val="black"/>
                </a:solidFill>
                <a:latin typeface="Tw Cen MT" panose="020B0602020104020603" pitchFamily="34" charset="0"/>
              </a:rPr>
              <a:t>Total collaborative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a:t>
            </a:r>
            <a:r>
              <a:rPr lang="en-CA" sz="1200" b="1" kern="0" dirty="0" smtClean="0">
                <a:solidFill>
                  <a:prstClr val="black"/>
                </a:solidFill>
                <a:latin typeface="Tw Cen MT" panose="020B0602020104020603" pitchFamily="34" charset="0"/>
              </a:rPr>
              <a:t>seats / </a:t>
            </a:r>
            <a:r>
              <a:rPr lang="fr-CA" sz="1200" b="1" i="1" kern="0" dirty="0">
                <a:solidFill>
                  <a:prstClr val="black"/>
                </a:solidFill>
                <a:latin typeface="Tw Cen MT" panose="020B0602020104020603" pitchFamily="34" charset="0"/>
              </a:rPr>
              <a:t>Nombre total de sièges pour les points de travail </a:t>
            </a:r>
            <a:r>
              <a:rPr lang="fr-CA" sz="1200" b="1" i="1" kern="0" dirty="0" smtClean="0">
                <a:solidFill>
                  <a:prstClr val="black"/>
                </a:solidFill>
                <a:latin typeface="Tw Cen MT" panose="020B0602020104020603" pitchFamily="34" charset="0"/>
              </a:rPr>
              <a:t>collaboratifs</a:t>
            </a:r>
            <a:r>
              <a:rPr lang="fr-CA" sz="1200" b="1" kern="0" dirty="0" smtClean="0">
                <a:solidFill>
                  <a:prstClr val="black"/>
                </a:solidFill>
                <a:latin typeface="Tw Cen MT" panose="020B0602020104020603" pitchFamily="34" charset="0"/>
              </a:rPr>
              <a:t> </a:t>
            </a:r>
            <a:r>
              <a:rPr lang="en-CA" sz="1200" b="1" kern="0" dirty="0" smtClean="0">
                <a:solidFill>
                  <a:prstClr val="black"/>
                </a:solidFill>
                <a:latin typeface="Tw Cen MT" panose="020B0602020104020603" pitchFamily="34" charset="0"/>
              </a:rPr>
              <a:t>: 174</a:t>
            </a:r>
            <a:endParaRPr lang="en-CA" sz="1200" b="1" kern="0" dirty="0">
              <a:solidFill>
                <a:prstClr val="black"/>
              </a:solidFill>
              <a:latin typeface="Tw Cen MT" panose="020B0602020104020603" pitchFamily="34" charset="0"/>
            </a:endParaRPr>
          </a:p>
        </p:txBody>
      </p:sp>
      <p:grpSp>
        <p:nvGrpSpPr>
          <p:cNvPr id="77" name="Group 76"/>
          <p:cNvGrpSpPr/>
          <p:nvPr>
            <p:custDataLst>
              <p:tags r:id="rId2"/>
            </p:custDataLst>
          </p:nvPr>
        </p:nvGrpSpPr>
        <p:grpSpPr>
          <a:xfrm>
            <a:off x="4770306" y="1804914"/>
            <a:ext cx="3406582" cy="4672065"/>
            <a:chOff x="4597314" y="1709392"/>
            <a:chExt cx="3406582" cy="4672065"/>
          </a:xfrm>
        </p:grpSpPr>
        <p:sp>
          <p:nvSpPr>
            <p:cNvPr id="78" name="Rectangle 77"/>
            <p:cNvSpPr/>
            <p:nvPr/>
          </p:nvSpPr>
          <p:spPr>
            <a:xfrm>
              <a:off x="6808064" y="1851301"/>
              <a:ext cx="1089806" cy="40056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9" name="Rectangle 78"/>
            <p:cNvSpPr/>
            <p:nvPr/>
          </p:nvSpPr>
          <p:spPr>
            <a:xfrm>
              <a:off x="5756726" y="2960175"/>
              <a:ext cx="350554" cy="237016"/>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0" name="Rectangle 79"/>
            <p:cNvSpPr/>
            <p:nvPr/>
          </p:nvSpPr>
          <p:spPr>
            <a:xfrm>
              <a:off x="5793146" y="1841372"/>
              <a:ext cx="1014918" cy="377564"/>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1" name="Rectangle 80"/>
            <p:cNvSpPr/>
            <p:nvPr/>
          </p:nvSpPr>
          <p:spPr>
            <a:xfrm>
              <a:off x="5845400" y="2363644"/>
              <a:ext cx="1025487" cy="42795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2" name="Rectangle 81"/>
            <p:cNvSpPr/>
            <p:nvPr/>
          </p:nvSpPr>
          <p:spPr>
            <a:xfrm>
              <a:off x="6107281" y="2960175"/>
              <a:ext cx="421726" cy="23769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3" name="Rectangle 82"/>
            <p:cNvSpPr/>
            <p:nvPr/>
          </p:nvSpPr>
          <p:spPr>
            <a:xfrm>
              <a:off x="5219723" y="2960804"/>
              <a:ext cx="360783" cy="58114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4" name="Rectangle 83"/>
            <p:cNvSpPr/>
            <p:nvPr/>
          </p:nvSpPr>
          <p:spPr>
            <a:xfrm>
              <a:off x="7032302" y="2946632"/>
              <a:ext cx="709396" cy="522880"/>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5" name="Rectangle 84"/>
            <p:cNvSpPr/>
            <p:nvPr/>
          </p:nvSpPr>
          <p:spPr>
            <a:xfrm>
              <a:off x="7044463" y="4251954"/>
              <a:ext cx="853407" cy="50547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6" name="Rectangle 85"/>
            <p:cNvSpPr/>
            <p:nvPr/>
          </p:nvSpPr>
          <p:spPr>
            <a:xfrm>
              <a:off x="7109583" y="3807514"/>
              <a:ext cx="798672" cy="44404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7" name="Rectangle 86"/>
            <p:cNvSpPr/>
            <p:nvPr/>
          </p:nvSpPr>
          <p:spPr>
            <a:xfrm>
              <a:off x="7109583" y="3470745"/>
              <a:ext cx="648202" cy="33761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8" name="Rectangle 87"/>
            <p:cNvSpPr/>
            <p:nvPr/>
          </p:nvSpPr>
          <p:spPr>
            <a:xfrm>
              <a:off x="7032328" y="2245928"/>
              <a:ext cx="782769" cy="45222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89" name="Rectangle 88"/>
            <p:cNvSpPr/>
            <p:nvPr/>
          </p:nvSpPr>
          <p:spPr>
            <a:xfrm>
              <a:off x="7593027" y="2686294"/>
              <a:ext cx="148671" cy="27388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0" name="Rectangle 89"/>
            <p:cNvSpPr/>
            <p:nvPr/>
          </p:nvSpPr>
          <p:spPr>
            <a:xfrm>
              <a:off x="7032302" y="2686296"/>
              <a:ext cx="560725" cy="26693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1" name="Rectangle 90"/>
            <p:cNvSpPr/>
            <p:nvPr/>
          </p:nvSpPr>
          <p:spPr>
            <a:xfrm>
              <a:off x="6525867" y="2967900"/>
              <a:ext cx="327397" cy="22929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2" name="Rectangle 91"/>
            <p:cNvSpPr/>
            <p:nvPr/>
          </p:nvSpPr>
          <p:spPr>
            <a:xfrm>
              <a:off x="7167563" y="4763453"/>
              <a:ext cx="370807" cy="275516"/>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3" name="Rectangle 92"/>
            <p:cNvSpPr/>
            <p:nvPr/>
          </p:nvSpPr>
          <p:spPr>
            <a:xfrm>
              <a:off x="5719132" y="4900563"/>
              <a:ext cx="1208316" cy="24083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4" name="Rectangle 93"/>
            <p:cNvSpPr/>
            <p:nvPr/>
          </p:nvSpPr>
          <p:spPr>
            <a:xfrm>
              <a:off x="5750803" y="5213342"/>
              <a:ext cx="1176645" cy="9210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5" name="Rectangle 94"/>
            <p:cNvSpPr/>
            <p:nvPr/>
          </p:nvSpPr>
          <p:spPr>
            <a:xfrm>
              <a:off x="7106947" y="5107045"/>
              <a:ext cx="717650" cy="9872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6" name="Rectangle 95"/>
            <p:cNvSpPr/>
            <p:nvPr/>
          </p:nvSpPr>
          <p:spPr>
            <a:xfrm>
              <a:off x="7538526" y="4768330"/>
              <a:ext cx="369729" cy="260102"/>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7" name="Rectangle 96"/>
            <p:cNvSpPr/>
            <p:nvPr/>
          </p:nvSpPr>
          <p:spPr>
            <a:xfrm>
              <a:off x="6715013" y="5317699"/>
              <a:ext cx="212436" cy="35679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8" name="Rectangle 97"/>
            <p:cNvSpPr/>
            <p:nvPr/>
          </p:nvSpPr>
          <p:spPr>
            <a:xfrm>
              <a:off x="5750804" y="5317313"/>
              <a:ext cx="273820" cy="357175"/>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99" name="Rectangle 98"/>
            <p:cNvSpPr/>
            <p:nvPr/>
          </p:nvSpPr>
          <p:spPr>
            <a:xfrm>
              <a:off x="6024624" y="5317787"/>
              <a:ext cx="690389" cy="356701"/>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0" name="Rectangle 99"/>
            <p:cNvSpPr/>
            <p:nvPr/>
          </p:nvSpPr>
          <p:spPr>
            <a:xfrm>
              <a:off x="6054712" y="5865760"/>
              <a:ext cx="520396" cy="384569"/>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1" name="Rectangle 100"/>
            <p:cNvSpPr/>
            <p:nvPr/>
          </p:nvSpPr>
          <p:spPr>
            <a:xfrm>
              <a:off x="5219724" y="4234571"/>
              <a:ext cx="333630" cy="41902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2" name="Rectangle 101"/>
            <p:cNvSpPr/>
            <p:nvPr/>
          </p:nvSpPr>
          <p:spPr>
            <a:xfrm>
              <a:off x="5219724" y="4653596"/>
              <a:ext cx="333630" cy="109857"/>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3" name="Rectangle 102"/>
            <p:cNvSpPr/>
            <p:nvPr/>
          </p:nvSpPr>
          <p:spPr>
            <a:xfrm>
              <a:off x="5011646" y="4223219"/>
              <a:ext cx="208077" cy="540234"/>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4" name="Rectangle 103"/>
            <p:cNvSpPr/>
            <p:nvPr/>
          </p:nvSpPr>
          <p:spPr>
            <a:xfrm>
              <a:off x="4726998" y="3134049"/>
              <a:ext cx="501009" cy="407272"/>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5" name="Rectangle 104"/>
            <p:cNvSpPr/>
            <p:nvPr/>
          </p:nvSpPr>
          <p:spPr>
            <a:xfrm>
              <a:off x="4726998" y="1837951"/>
              <a:ext cx="1066148" cy="42173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6" name="Rectangle 105"/>
            <p:cNvSpPr/>
            <p:nvPr/>
          </p:nvSpPr>
          <p:spPr>
            <a:xfrm>
              <a:off x="4728447" y="2257280"/>
              <a:ext cx="866264" cy="500292"/>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7" name="Rectangle 106"/>
            <p:cNvSpPr/>
            <p:nvPr/>
          </p:nvSpPr>
          <p:spPr>
            <a:xfrm>
              <a:off x="4728447" y="2757572"/>
              <a:ext cx="246142" cy="39230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8" name="Rectangle 107"/>
            <p:cNvSpPr/>
            <p:nvPr/>
          </p:nvSpPr>
          <p:spPr>
            <a:xfrm>
              <a:off x="5219423" y="2913742"/>
              <a:ext cx="359936" cy="6953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09" name="Rectangle 108"/>
            <p:cNvSpPr/>
            <p:nvPr/>
          </p:nvSpPr>
          <p:spPr>
            <a:xfrm>
              <a:off x="4728448" y="3541949"/>
              <a:ext cx="852359" cy="577312"/>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0" name="Rectangle 109"/>
            <p:cNvSpPr/>
            <p:nvPr/>
          </p:nvSpPr>
          <p:spPr>
            <a:xfrm>
              <a:off x="4721704" y="4225667"/>
              <a:ext cx="289941" cy="529752"/>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1" name="Rectangle 110"/>
            <p:cNvSpPr/>
            <p:nvPr/>
          </p:nvSpPr>
          <p:spPr>
            <a:xfrm>
              <a:off x="4721704" y="4862779"/>
              <a:ext cx="831650" cy="393444"/>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2" name="Rectangle 111"/>
            <p:cNvSpPr/>
            <p:nvPr/>
          </p:nvSpPr>
          <p:spPr>
            <a:xfrm>
              <a:off x="4721704" y="5323309"/>
              <a:ext cx="727768" cy="404834"/>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3" name="Rectangle 112"/>
            <p:cNvSpPr/>
            <p:nvPr/>
          </p:nvSpPr>
          <p:spPr>
            <a:xfrm>
              <a:off x="4728447" y="5823258"/>
              <a:ext cx="946767" cy="42707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4" name="Rectangle 113"/>
            <p:cNvSpPr/>
            <p:nvPr/>
          </p:nvSpPr>
          <p:spPr>
            <a:xfrm>
              <a:off x="6925953" y="5824390"/>
              <a:ext cx="980808" cy="42707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5" name="Rectangle 114"/>
            <p:cNvSpPr/>
            <p:nvPr/>
          </p:nvSpPr>
          <p:spPr>
            <a:xfrm>
              <a:off x="7329668" y="5300928"/>
              <a:ext cx="494929" cy="41744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6" name="Rectangle 115"/>
            <p:cNvSpPr/>
            <p:nvPr/>
          </p:nvSpPr>
          <p:spPr>
            <a:xfrm>
              <a:off x="7039271" y="5299440"/>
              <a:ext cx="290396" cy="41893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7" name="Rectangle 116"/>
            <p:cNvSpPr/>
            <p:nvPr/>
          </p:nvSpPr>
          <p:spPr>
            <a:xfrm>
              <a:off x="6561147" y="5865761"/>
              <a:ext cx="364806" cy="390918"/>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8" name="Rectangle 117"/>
            <p:cNvSpPr/>
            <p:nvPr/>
          </p:nvSpPr>
          <p:spPr>
            <a:xfrm>
              <a:off x="5675215" y="5865760"/>
              <a:ext cx="379498" cy="39091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19" name="Rectangle 118"/>
            <p:cNvSpPr/>
            <p:nvPr/>
          </p:nvSpPr>
          <p:spPr>
            <a:xfrm>
              <a:off x="5767833" y="2363645"/>
              <a:ext cx="104287" cy="40034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pic>
          <p:nvPicPr>
            <p:cNvPr id="120" name="Picture 119"/>
            <p:cNvPicPr>
              <a:picLocks noChangeAspect="1"/>
            </p:cNvPicPr>
            <p:nvPr/>
          </p:nvPicPr>
          <p:blipFill>
            <a:blip r:embed="rId5">
              <a:clrChange>
                <a:clrFrom>
                  <a:srgbClr val="FFFFFF"/>
                </a:clrFrom>
                <a:clrTo>
                  <a:srgbClr val="FFFFFF">
                    <a:alpha val="0"/>
                  </a:srgbClr>
                </a:clrTo>
              </a:clrChange>
            </a:blip>
            <a:stretch>
              <a:fillRect/>
            </a:stretch>
          </p:blipFill>
          <p:spPr>
            <a:xfrm>
              <a:off x="4597314" y="1709392"/>
              <a:ext cx="3406582" cy="4672065"/>
            </a:xfrm>
            <a:prstGeom prst="rect">
              <a:avLst/>
            </a:prstGeom>
          </p:spPr>
        </p:pic>
      </p:grpSp>
      <p:sp>
        <p:nvSpPr>
          <p:cNvPr id="121" name="TextBox 120"/>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smtClean="0">
                <a:solidFill>
                  <a:prstClr val="black"/>
                </a:solidFill>
                <a:latin typeface="Tw Cen MT" panose="020B0602020104020603" pitchFamily="34" charset="0"/>
              </a:rPr>
              <a:t>Support spaces / </a:t>
            </a:r>
            <a:r>
              <a:rPr lang="en-CA" sz="1200" b="1" kern="0" dirty="0" err="1" smtClean="0">
                <a:solidFill>
                  <a:prstClr val="black"/>
                </a:solidFill>
                <a:latin typeface="Tw Cen MT" panose="020B0602020104020603" pitchFamily="34" charset="0"/>
              </a:rPr>
              <a:t>Espaces</a:t>
            </a:r>
            <a:r>
              <a:rPr lang="en-CA" sz="1200" b="1" kern="0" dirty="0" smtClean="0">
                <a:solidFill>
                  <a:prstClr val="black"/>
                </a:solidFill>
                <a:latin typeface="Tw Cen MT" panose="020B0602020104020603" pitchFamily="34" charset="0"/>
              </a:rPr>
              <a:t> de </a:t>
            </a:r>
            <a:r>
              <a:rPr lang="en-CA" sz="1200" b="1" kern="0" dirty="0" err="1" smtClean="0">
                <a:solidFill>
                  <a:prstClr val="black"/>
                </a:solidFill>
                <a:latin typeface="Tw Cen MT" panose="020B0602020104020603" pitchFamily="34" charset="0"/>
              </a:rPr>
              <a:t>soutien</a:t>
            </a:r>
            <a:r>
              <a:rPr lang="en-CA" sz="1200" b="1" kern="0" dirty="0" smtClean="0">
                <a:solidFill>
                  <a:prstClr val="black"/>
                </a:solidFill>
                <a:latin typeface="Tw Cen MT" panose="020B0602020104020603" pitchFamily="34" charset="0"/>
              </a:rPr>
              <a:t>:</a:t>
            </a:r>
          </a:p>
          <a:p>
            <a:pPr algn="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Kitchenette / </a:t>
            </a:r>
            <a:r>
              <a:rPr lang="en-CA" sz="1200" i="1" kern="0" dirty="0" err="1" smtClean="0">
                <a:solidFill>
                  <a:prstClr val="black"/>
                </a:solidFill>
                <a:latin typeface="Tw Cen MT" panose="020B0602020104020603" pitchFamily="34" charset="0"/>
              </a:rPr>
              <a:t>Cuisinette</a:t>
            </a:r>
            <a:r>
              <a:rPr lang="en-CA" sz="1200" kern="0" dirty="0" smtClean="0">
                <a:solidFill>
                  <a:prstClr val="black"/>
                </a:solidFill>
                <a:latin typeface="Tw Cen MT" panose="020B0602020104020603" pitchFamily="34" charset="0"/>
              </a:rPr>
              <a:t> :1</a:t>
            </a:r>
          </a:p>
          <a:p>
            <a:pPr>
              <a:lnSpc>
                <a:spcPts val="1100"/>
              </a:lnSpc>
              <a:defRPr/>
            </a:pPr>
            <a:r>
              <a:rPr lang="en-CA" sz="1200" kern="0" dirty="0" smtClean="0">
                <a:solidFill>
                  <a:prstClr val="black"/>
                </a:solidFill>
                <a:latin typeface="Tw Cen MT" panose="020B0602020104020603" pitchFamily="34" charset="0"/>
              </a:rPr>
              <a:t>Equipment Areas / </a:t>
            </a:r>
            <a:r>
              <a:rPr lang="en-CA" sz="1200" i="1" kern="0" dirty="0" smtClean="0">
                <a:solidFill>
                  <a:prstClr val="black"/>
                </a:solidFill>
                <a:latin typeface="Tw Cen MT" panose="020B0602020104020603" pitchFamily="34" charset="0"/>
              </a:rPr>
              <a:t>Zones </a:t>
            </a:r>
            <a:r>
              <a:rPr lang="en-CA" sz="1200" i="1" kern="0" dirty="0" err="1" smtClean="0">
                <a:solidFill>
                  <a:prstClr val="black"/>
                </a:solidFill>
                <a:latin typeface="Tw Cen MT" panose="020B0602020104020603" pitchFamily="34" charset="0"/>
              </a:rPr>
              <a:t>d’équipement</a:t>
            </a:r>
            <a:r>
              <a:rPr lang="en-CA" sz="1200" kern="0" dirty="0" smtClean="0">
                <a:solidFill>
                  <a:prstClr val="black"/>
                </a:solidFill>
                <a:latin typeface="Tw Cen MT" panose="020B0602020104020603" pitchFamily="34" charset="0"/>
              </a:rPr>
              <a:t>: 2</a:t>
            </a:r>
          </a:p>
          <a:p>
            <a:pPr>
              <a:lnSpc>
                <a:spcPts val="1100"/>
              </a:lnSpc>
              <a:defRPr/>
            </a:pPr>
            <a:r>
              <a:rPr lang="en-CA" sz="1200" kern="0" dirty="0" smtClean="0">
                <a:solidFill>
                  <a:prstClr val="black"/>
                </a:solidFill>
                <a:latin typeface="Tw Cen MT" panose="020B0602020104020603" pitchFamily="34" charset="0"/>
              </a:rPr>
              <a:t>Lockers / </a:t>
            </a:r>
            <a:r>
              <a:rPr lang="en-CA" sz="1200" i="1" kern="0" dirty="0" err="1" smtClean="0">
                <a:solidFill>
                  <a:prstClr val="black"/>
                </a:solidFill>
                <a:latin typeface="Tw Cen MT" panose="020B0602020104020603" pitchFamily="34" charset="0"/>
              </a:rPr>
              <a:t>Casiers</a:t>
            </a:r>
            <a:r>
              <a:rPr lang="en-CA" sz="1200" kern="0" dirty="0" smtClean="0">
                <a:solidFill>
                  <a:prstClr val="black"/>
                </a:solidFill>
                <a:latin typeface="Tw Cen MT" panose="020B0602020104020603" pitchFamily="34" charset="0"/>
              </a:rPr>
              <a:t>: 150</a:t>
            </a:r>
          </a:p>
          <a:p>
            <a:pPr>
              <a:lnSpc>
                <a:spcPts val="1100"/>
              </a:lnSpc>
              <a:defRPr/>
            </a:pPr>
            <a:r>
              <a:rPr lang="en-CA" sz="1200" kern="0" dirty="0" smtClean="0">
                <a:solidFill>
                  <a:prstClr val="black"/>
                </a:solidFill>
                <a:latin typeface="Tw Cen MT" panose="020B0602020104020603" pitchFamily="34" charset="0"/>
              </a:rPr>
              <a:t>Shared Storage Room / </a:t>
            </a:r>
            <a:r>
              <a:rPr lang="en-CA" sz="1200" i="1" kern="0" dirty="0" smtClean="0">
                <a:solidFill>
                  <a:prstClr val="black"/>
                </a:solidFill>
                <a:latin typeface="Tw Cen MT" panose="020B0602020104020603" pitchFamily="34" charset="0"/>
              </a:rPr>
              <a:t>Salle de </a:t>
            </a:r>
            <a:r>
              <a:rPr lang="en-CA" sz="1200" i="1" kern="0" dirty="0" err="1" smtClean="0">
                <a:solidFill>
                  <a:prstClr val="black"/>
                </a:solidFill>
                <a:latin typeface="Tw Cen MT" panose="020B0602020104020603" pitchFamily="34" charset="0"/>
              </a:rPr>
              <a:t>rangement</a:t>
            </a:r>
            <a:r>
              <a:rPr lang="en-CA" sz="1200" i="1" kern="0" dirty="0" smtClean="0">
                <a:solidFill>
                  <a:prstClr val="black"/>
                </a:solidFill>
                <a:latin typeface="Tw Cen MT" panose="020B0602020104020603" pitchFamily="34" charset="0"/>
              </a:rPr>
              <a:t> </a:t>
            </a:r>
            <a:r>
              <a:rPr lang="en-CA" sz="1200" i="1" kern="0" dirty="0" err="1" smtClean="0">
                <a:solidFill>
                  <a:prstClr val="black"/>
                </a:solidFill>
                <a:latin typeface="Tw Cen MT" panose="020B0602020104020603" pitchFamily="34" charset="0"/>
              </a:rPr>
              <a:t>partagé</a:t>
            </a:r>
            <a:r>
              <a:rPr lang="en-CA" sz="1200" kern="0" dirty="0" smtClean="0">
                <a:solidFill>
                  <a:prstClr val="black"/>
                </a:solidFill>
                <a:latin typeface="Tw Cen MT" panose="020B0602020104020603" pitchFamily="34" charset="0"/>
              </a:rPr>
              <a:t>: 1</a:t>
            </a:r>
          </a:p>
          <a:p>
            <a:pPr>
              <a:lnSpc>
                <a:spcPts val="1100"/>
              </a:lnSpc>
              <a:defRPr/>
            </a:pPr>
            <a:r>
              <a:rPr lang="en-CA" sz="1200" kern="0" dirty="0" smtClean="0">
                <a:solidFill>
                  <a:prstClr val="black"/>
                </a:solidFill>
                <a:latin typeface="Tw Cen MT" panose="020B0602020104020603" pitchFamily="34" charset="0"/>
              </a:rPr>
              <a:t>Telecom Room / </a:t>
            </a:r>
            <a:r>
              <a:rPr lang="en-CA" sz="1200" i="1" kern="0" dirty="0" smtClean="0">
                <a:solidFill>
                  <a:prstClr val="black"/>
                </a:solidFill>
                <a:latin typeface="Tw Cen MT" panose="020B0602020104020603" pitchFamily="34" charset="0"/>
              </a:rPr>
              <a:t>Salle de </a:t>
            </a:r>
            <a:r>
              <a:rPr lang="en-CA" sz="1200" i="1" kern="0" dirty="0" err="1" smtClean="0">
                <a:solidFill>
                  <a:prstClr val="black"/>
                </a:solidFill>
                <a:latin typeface="Tw Cen MT" panose="020B0602020104020603" pitchFamily="34" charset="0"/>
              </a:rPr>
              <a:t>télécommunications</a:t>
            </a:r>
            <a:r>
              <a:rPr lang="en-CA" sz="1200" kern="0" dirty="0" smtClean="0">
                <a:solidFill>
                  <a:prstClr val="black"/>
                </a:solidFill>
                <a:latin typeface="Tw Cen MT" panose="020B0602020104020603" pitchFamily="34" charset="0"/>
              </a:rPr>
              <a:t>: 1</a:t>
            </a:r>
          </a:p>
        </p:txBody>
      </p:sp>
    </p:spTree>
    <p:extLst>
      <p:ext uri="{BB962C8B-B14F-4D97-AF65-F5344CB8AC3E}">
        <p14:creationId xmlns:p14="http://schemas.microsoft.com/office/powerpoint/2010/main" val="164892386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oup 52"/>
          <p:cNvGrpSpPr/>
          <p:nvPr>
            <p:custDataLst>
              <p:tags r:id="rId1"/>
            </p:custDataLst>
          </p:nvPr>
        </p:nvGrpSpPr>
        <p:grpSpPr>
          <a:xfrm>
            <a:off x="9977968" y="1345684"/>
            <a:ext cx="1537138" cy="1469414"/>
            <a:chOff x="9263326" y="278892"/>
            <a:chExt cx="1537138" cy="1469414"/>
          </a:xfrm>
        </p:grpSpPr>
        <p:pic>
          <p:nvPicPr>
            <p:cNvPr id="54" name="Picture 5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88749" y="329636"/>
              <a:ext cx="908450" cy="903075"/>
            </a:xfrm>
            <a:prstGeom prst="rect">
              <a:avLst/>
            </a:prstGeom>
          </p:spPr>
        </p:pic>
        <p:grpSp>
          <p:nvGrpSpPr>
            <p:cNvPr id="55" name="Group 54"/>
            <p:cNvGrpSpPr/>
            <p:nvPr/>
          </p:nvGrpSpPr>
          <p:grpSpPr>
            <a:xfrm>
              <a:off x="9263326" y="278892"/>
              <a:ext cx="1537138" cy="1469414"/>
              <a:chOff x="9097732" y="216160"/>
              <a:chExt cx="1537138" cy="1469414"/>
            </a:xfrm>
          </p:grpSpPr>
          <p:sp>
            <p:nvSpPr>
              <p:cNvPr id="56" name="Rectangle 55"/>
              <p:cNvSpPr/>
              <p:nvPr/>
            </p:nvSpPr>
            <p:spPr>
              <a:xfrm>
                <a:off x="9315832" y="1135661"/>
                <a:ext cx="1123096" cy="259339"/>
              </a:xfrm>
              <a:prstGeom prst="rect">
                <a:avLst/>
              </a:prstGeom>
            </p:spPr>
            <p:txBody>
              <a:bodyPr wrap="square">
                <a:spAutoFit/>
              </a:bodyPr>
              <a:lstStyle/>
              <a:p>
                <a:pPr algn="ctr"/>
                <a:endParaRPr lang="fr-CA" sz="1100" b="1" dirty="0">
                  <a:solidFill>
                    <a:prstClr val="black"/>
                  </a:solidFill>
                  <a:latin typeface="Tw Cen MT" panose="020B0602020104020603" pitchFamily="34" charset="0"/>
                </a:endParaRPr>
              </a:p>
            </p:txBody>
          </p:sp>
          <p:sp>
            <p:nvSpPr>
              <p:cNvPr id="57" name="Rectangle 56"/>
              <p:cNvSpPr/>
              <p:nvPr/>
            </p:nvSpPr>
            <p:spPr>
              <a:xfrm>
                <a:off x="9283925" y="1106818"/>
                <a:ext cx="1123096" cy="461665"/>
              </a:xfrm>
              <a:prstGeom prst="rect">
                <a:avLst/>
              </a:prstGeom>
            </p:spPr>
            <p:txBody>
              <a:bodyPr wrap="square">
                <a:spAutoFit/>
              </a:bodyPr>
              <a:lstStyle/>
              <a:p>
                <a:pPr algn="ctr"/>
                <a:r>
                  <a:rPr lang="fr-CA" sz="1200" b="1" dirty="0" smtClean="0">
                    <a:solidFill>
                      <a:prstClr val="black"/>
                    </a:solidFill>
                    <a:latin typeface="Tw Cen MT" panose="020B0602020104020603" pitchFamily="34" charset="0"/>
                  </a:rPr>
                  <a:t>INTERACTIVE</a:t>
                </a:r>
              </a:p>
              <a:p>
                <a:pPr algn="ctr"/>
                <a:r>
                  <a:rPr lang="fr-CA" sz="1200" b="1" i="1" dirty="0" smtClean="0">
                    <a:solidFill>
                      <a:prstClr val="black"/>
                    </a:solidFill>
                    <a:latin typeface="Tw Cen MT" panose="020B0602020104020603" pitchFamily="34" charset="0"/>
                  </a:rPr>
                  <a:t>INTERACTIF</a:t>
                </a:r>
                <a:endParaRPr lang="fr-CA" sz="1200" b="1" i="1" dirty="0">
                  <a:solidFill>
                    <a:prstClr val="black"/>
                  </a:solidFill>
                  <a:latin typeface="Tw Cen MT" panose="020B0602020104020603" pitchFamily="34" charset="0"/>
                </a:endParaRPr>
              </a:p>
            </p:txBody>
          </p:sp>
          <p:sp>
            <p:nvSpPr>
              <p:cNvPr id="58" name="Rectangle 57"/>
              <p:cNvSpPr/>
              <p:nvPr/>
            </p:nvSpPr>
            <p:spPr>
              <a:xfrm>
                <a:off x="9097732" y="216160"/>
                <a:ext cx="1537138" cy="146941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solidFill>
                    <a:prstClr val="white"/>
                  </a:solidFill>
                </a:endParaRPr>
              </a:p>
            </p:txBody>
          </p:sp>
        </p:grpSp>
      </p:grpSp>
      <p:sp>
        <p:nvSpPr>
          <p:cNvPr id="2" name="Title 1"/>
          <p:cNvSpPr>
            <a:spLocks noGrp="1"/>
          </p:cNvSpPr>
          <p:nvPr>
            <p:ph type="title"/>
          </p:nvPr>
        </p:nvSpPr>
        <p:spPr/>
        <p:txBody>
          <a:bodyPr>
            <a:normAutofit fontScale="90000"/>
          </a:bodyPr>
          <a:lstStyle/>
          <a:p>
            <a:r>
              <a:rPr lang="en-CA" dirty="0" smtClean="0"/>
              <a:t>Baseline </a:t>
            </a:r>
            <a:r>
              <a:rPr lang="en-CA" dirty="0" err="1" smtClean="0"/>
              <a:t>Workpoint</a:t>
            </a:r>
            <a:r>
              <a:rPr lang="en-CA" dirty="0" smtClean="0"/>
              <a:t> Distribution for the Interactive Profile</a:t>
            </a:r>
            <a:br>
              <a:rPr lang="en-CA" dirty="0" smtClean="0"/>
            </a:br>
            <a:r>
              <a:rPr lang="fr-FR" i="1" dirty="0" smtClean="0"/>
              <a:t>Distribution de base des points de travail pour le profil </a:t>
            </a:r>
            <a:r>
              <a:rPr lang="en-CA" i="1" dirty="0" err="1" smtClean="0"/>
              <a:t>interactif</a:t>
            </a:r>
            <a:endParaRPr lang="en-US" i="1" dirty="0"/>
          </a:p>
        </p:txBody>
      </p:sp>
      <p:sp>
        <p:nvSpPr>
          <p:cNvPr id="22" name="Content Placeholder 4"/>
          <p:cNvSpPr txBox="1">
            <a:spLocks/>
          </p:cNvSpPr>
          <p:nvPr/>
        </p:nvSpPr>
        <p:spPr>
          <a:xfrm>
            <a:off x="504879" y="1421734"/>
            <a:ext cx="10515600" cy="381353"/>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200" kern="1200">
                <a:solidFill>
                  <a:schemeClr val="tx1"/>
                </a:solidFill>
                <a:latin typeface="Tw Cen MT" panose="020B06020201040206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100" kern="1200">
                <a:solidFill>
                  <a:schemeClr val="tx1"/>
                </a:solidFill>
                <a:latin typeface="Tw Cen MT" panose="020B06020201040206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050" kern="1200">
                <a:solidFill>
                  <a:schemeClr val="tx1"/>
                </a:solidFill>
                <a:latin typeface="Tw Cen MT" panose="020B06020201040206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000" kern="1200">
                <a:solidFill>
                  <a:schemeClr val="tx1"/>
                </a:solidFill>
                <a:latin typeface="Tw Cen MT" panose="020B06020201040206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b="1" u="sng" dirty="0" smtClean="0">
                <a:solidFill>
                  <a:prstClr val="black"/>
                </a:solidFill>
              </a:rPr>
              <a:t>WORKPOINT </a:t>
            </a:r>
            <a:r>
              <a:rPr lang="en-CA" b="1" u="sng" dirty="0">
                <a:solidFill>
                  <a:prstClr val="black"/>
                </a:solidFill>
              </a:rPr>
              <a:t>DISTRIBUTION FOR A FLOOR OF 1800m2 WITH A POPULATION OF </a:t>
            </a:r>
            <a:r>
              <a:rPr lang="en-CA" b="1" u="sng" dirty="0" smtClean="0">
                <a:solidFill>
                  <a:prstClr val="black"/>
                </a:solidFill>
              </a:rPr>
              <a:t>150</a:t>
            </a:r>
          </a:p>
          <a:p>
            <a:pPr marL="0" indent="0">
              <a:lnSpc>
                <a:spcPct val="100000"/>
              </a:lnSpc>
              <a:spcBef>
                <a:spcPts val="0"/>
              </a:spcBef>
              <a:buNone/>
            </a:pPr>
            <a:r>
              <a:rPr lang="fr-CA" b="1" i="1" u="sng" dirty="0">
                <a:solidFill>
                  <a:prstClr val="black"/>
                </a:solidFill>
              </a:rPr>
              <a:t>DISTRIBUTION DES POINTS DE TRAVAIL POUR UN ÉTAGE DE 1 800 M</a:t>
            </a:r>
            <a:r>
              <a:rPr lang="fr-CA" b="1" i="1" u="sng" baseline="30000" dirty="0">
                <a:solidFill>
                  <a:prstClr val="black"/>
                </a:solidFill>
              </a:rPr>
              <a:t>2</a:t>
            </a:r>
            <a:r>
              <a:rPr lang="fr-CA" b="1" i="1" u="sng" dirty="0">
                <a:solidFill>
                  <a:prstClr val="black"/>
                </a:solidFill>
              </a:rPr>
              <a:t> AVEC UNE POPULATION DE 150 PERSONNES</a:t>
            </a:r>
          </a:p>
          <a:p>
            <a:pPr marL="0" indent="0">
              <a:lnSpc>
                <a:spcPct val="100000"/>
              </a:lnSpc>
              <a:buNone/>
            </a:pPr>
            <a:endParaRPr lang="fr-CA" sz="1050" b="1" dirty="0">
              <a:solidFill>
                <a:prstClr val="black"/>
              </a:solidFill>
            </a:endParaRPr>
          </a:p>
          <a:p>
            <a:pPr marL="0" indent="0">
              <a:lnSpc>
                <a:spcPct val="100000"/>
              </a:lnSpc>
              <a:buFont typeface="Arial" panose="020B0604020202020204" pitchFamily="34" charset="0"/>
              <a:buNone/>
            </a:pPr>
            <a:endParaRPr lang="en-CA" b="1" u="sng" dirty="0">
              <a:solidFill>
                <a:prstClr val="black"/>
              </a:solidFill>
            </a:endParaRPr>
          </a:p>
          <a:p>
            <a:pPr marL="0" indent="0">
              <a:lnSpc>
                <a:spcPct val="100000"/>
              </a:lnSpc>
              <a:buFont typeface="Arial" panose="020B0604020202020204" pitchFamily="34" charset="0"/>
              <a:buNone/>
            </a:pPr>
            <a:endParaRPr lang="en-CA" sz="1400" b="1" dirty="0">
              <a:solidFill>
                <a:prstClr val="black"/>
              </a:solidFill>
            </a:endParaRPr>
          </a:p>
          <a:p>
            <a:pPr marL="0" indent="0">
              <a:lnSpc>
                <a:spcPct val="100000"/>
              </a:lnSpc>
              <a:buFont typeface="Arial" panose="020B0604020202020204" pitchFamily="34" charset="0"/>
              <a:buNone/>
            </a:pPr>
            <a:endParaRPr lang="fr-CA" dirty="0">
              <a:solidFill>
                <a:prstClr val="black"/>
              </a:solidFill>
            </a:endParaRPr>
          </a:p>
        </p:txBody>
      </p:sp>
      <p:sp>
        <p:nvSpPr>
          <p:cNvPr id="29" name="TextBox 28"/>
          <p:cNvSpPr txBox="1"/>
          <p:nvPr/>
        </p:nvSpPr>
        <p:spPr>
          <a:xfrm>
            <a:off x="504450" y="1998952"/>
            <a:ext cx="4056223" cy="3901068"/>
          </a:xfrm>
          <a:prstGeom prst="rect">
            <a:avLst/>
          </a:prstGeom>
          <a:noFill/>
        </p:spPr>
        <p:txBody>
          <a:bodyPr wrap="square" rtlCol="0">
            <a:spAutoFit/>
          </a:bodyPr>
          <a:lstStyle/>
          <a:p>
            <a:pPr>
              <a:lnSpc>
                <a:spcPts val="1100"/>
              </a:lnSpc>
              <a:defRPr/>
            </a:pPr>
            <a:r>
              <a:rPr lang="en-CA" sz="1200" kern="0" dirty="0" smtClean="0">
                <a:solidFill>
                  <a:prstClr val="black"/>
                </a:solidFill>
                <a:latin typeface="Tw Cen MT" panose="020B0602020104020603" pitchFamily="34" charset="0"/>
              </a:rPr>
              <a:t>Workstations / </a:t>
            </a:r>
            <a:r>
              <a:rPr lang="en-CA" sz="1200" i="1" kern="0" dirty="0" err="1" smtClean="0">
                <a:solidFill>
                  <a:prstClr val="black"/>
                </a:solidFill>
                <a:latin typeface="Tw Cen MT" panose="020B0602020104020603" pitchFamily="34" charset="0"/>
              </a:rPr>
              <a:t>Postes</a:t>
            </a:r>
            <a:r>
              <a:rPr lang="en-CA" sz="1200" i="1" kern="0" dirty="0" smtClean="0">
                <a:solidFill>
                  <a:prstClr val="black"/>
                </a:solidFill>
                <a:latin typeface="Tw Cen MT" panose="020B0602020104020603" pitchFamily="34" charset="0"/>
              </a:rPr>
              <a:t> de travail</a:t>
            </a:r>
            <a:r>
              <a:rPr lang="en-CA" sz="1200" kern="0" dirty="0" smtClean="0">
                <a:solidFill>
                  <a:prstClr val="black"/>
                </a:solidFill>
                <a:latin typeface="Tw Cen MT" panose="020B0602020104020603" pitchFamily="34" charset="0"/>
              </a:rPr>
              <a:t>: 38</a:t>
            </a:r>
          </a:p>
          <a:p>
            <a:pPr>
              <a:lnSpc>
                <a:spcPts val="1100"/>
              </a:lnSpc>
              <a:defRPr/>
            </a:pPr>
            <a:r>
              <a:rPr lang="en-CA" sz="1200" kern="0" dirty="0" smtClean="0">
                <a:solidFill>
                  <a:prstClr val="black"/>
                </a:solidFill>
                <a:latin typeface="Tw Cen MT" panose="020B0602020104020603" pitchFamily="34" charset="0"/>
              </a:rPr>
              <a:t>Touchdowns / </a:t>
            </a:r>
            <a:r>
              <a:rPr lang="en-CA" sz="1200" i="1" kern="0" dirty="0" smtClean="0">
                <a:solidFill>
                  <a:prstClr val="black"/>
                </a:solidFill>
                <a:latin typeface="Tw Cen MT" panose="020B0602020104020603" pitchFamily="34" charset="0"/>
              </a:rPr>
              <a:t>Points de transition</a:t>
            </a:r>
            <a:r>
              <a:rPr lang="en-CA" sz="1200" kern="0" dirty="0" smtClean="0">
                <a:solidFill>
                  <a:prstClr val="black"/>
                </a:solidFill>
                <a:latin typeface="Tw Cen MT" panose="020B0602020104020603" pitchFamily="34" charset="0"/>
              </a:rPr>
              <a:t>: 32</a:t>
            </a:r>
          </a:p>
          <a:p>
            <a:pPr>
              <a:lnSpc>
                <a:spcPts val="1100"/>
              </a:lnSpc>
              <a:defRPr/>
            </a:pPr>
            <a:r>
              <a:rPr lang="en-CA" sz="1200" kern="0" dirty="0" smtClean="0">
                <a:solidFill>
                  <a:prstClr val="black"/>
                </a:solidFill>
                <a:latin typeface="Tw Cen MT" panose="020B0602020104020603" pitchFamily="34" charset="0"/>
              </a:rPr>
              <a:t>Focus Pods / </a:t>
            </a:r>
            <a:r>
              <a:rPr lang="en-CA" sz="1200" i="1" kern="0" dirty="0" smtClean="0">
                <a:solidFill>
                  <a:prstClr val="black"/>
                </a:solidFill>
                <a:latin typeface="Tw Cen MT" panose="020B0602020104020603" pitchFamily="34" charset="0"/>
              </a:rPr>
              <a:t>Capsules de concentration</a:t>
            </a:r>
            <a:r>
              <a:rPr lang="en-CA" sz="1200" kern="0" dirty="0" smtClean="0">
                <a:solidFill>
                  <a:prstClr val="black"/>
                </a:solidFill>
                <a:latin typeface="Tw Cen MT" panose="020B0602020104020603" pitchFamily="34" charset="0"/>
              </a:rPr>
              <a:t>: 9</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Focus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concentration</a:t>
            </a:r>
            <a:r>
              <a:rPr lang="en-CA" sz="1200" kern="0" dirty="0" smtClean="0">
                <a:solidFill>
                  <a:prstClr val="black"/>
                </a:solidFill>
                <a:latin typeface="Tw Cen MT" panose="020B0602020104020603" pitchFamily="34" charset="0"/>
              </a:rPr>
              <a:t>: 9</a:t>
            </a:r>
          </a:p>
          <a:p>
            <a:pPr>
              <a:lnSpc>
                <a:spcPts val="1100"/>
              </a:lnSpc>
              <a:defRPr/>
            </a:pPr>
            <a:r>
              <a:rPr lang="en-CA" sz="1200" kern="0" dirty="0" err="1">
                <a:solidFill>
                  <a:prstClr val="black"/>
                </a:solidFill>
                <a:latin typeface="Tw Cen MT" panose="020B0602020104020603" pitchFamily="34" charset="0"/>
              </a:rPr>
              <a:t>Phonebooths</a:t>
            </a:r>
            <a:r>
              <a:rPr lang="en-CA" sz="1200" kern="0" dirty="0">
                <a:solidFill>
                  <a:prstClr val="black"/>
                </a:solidFill>
                <a:latin typeface="Tw Cen MT" panose="020B0602020104020603" pitchFamily="34" charset="0"/>
              </a:rPr>
              <a:t> / </a:t>
            </a:r>
            <a:r>
              <a:rPr lang="en-CA" sz="1200" i="1" kern="0" dirty="0" err="1">
                <a:solidFill>
                  <a:prstClr val="black"/>
                </a:solidFill>
                <a:latin typeface="Tw Cen MT" panose="020B0602020104020603" pitchFamily="34" charset="0"/>
              </a:rPr>
              <a:t>Cabines</a:t>
            </a:r>
            <a:r>
              <a:rPr lang="en-CA" sz="1200" i="1" kern="0" dirty="0">
                <a:solidFill>
                  <a:prstClr val="black"/>
                </a:solidFill>
                <a:latin typeface="Tw Cen MT" panose="020B0602020104020603" pitchFamily="34" charset="0"/>
              </a:rPr>
              <a:t> </a:t>
            </a:r>
            <a:r>
              <a:rPr lang="en-CA" sz="1200" i="1" kern="0" dirty="0" err="1">
                <a:solidFill>
                  <a:prstClr val="black"/>
                </a:solidFill>
                <a:latin typeface="Tw Cen MT" panose="020B0602020104020603" pitchFamily="34" charset="0"/>
              </a:rPr>
              <a:t>téléphoniques</a:t>
            </a:r>
            <a:r>
              <a:rPr lang="en-CA" sz="1200" kern="0" dirty="0">
                <a:solidFill>
                  <a:prstClr val="black"/>
                </a:solidFill>
                <a:latin typeface="Tw Cen MT" panose="020B0602020104020603" pitchFamily="34" charset="0"/>
              </a:rPr>
              <a:t>: </a:t>
            </a:r>
            <a:r>
              <a:rPr lang="en-CA" sz="1200" kern="0" dirty="0" smtClean="0">
                <a:solidFill>
                  <a:prstClr val="black"/>
                </a:solidFill>
                <a:latin typeface="Tw Cen MT" panose="020B0602020104020603" pitchFamily="34" charset="0"/>
              </a:rPr>
              <a:t>5</a:t>
            </a:r>
          </a:p>
          <a:p>
            <a:pPr>
              <a:lnSpc>
                <a:spcPts val="1100"/>
              </a:lnSpc>
              <a:defRPr/>
            </a:pPr>
            <a:r>
              <a:rPr lang="en-CA" sz="1200" kern="0" dirty="0" smtClean="0">
                <a:solidFill>
                  <a:prstClr val="black"/>
                </a:solidFill>
                <a:latin typeface="Tw Cen MT" panose="020B0602020104020603" pitchFamily="34" charset="0"/>
              </a:rPr>
              <a:t> </a:t>
            </a:r>
          </a:p>
          <a:p>
            <a:pPr>
              <a:lnSpc>
                <a:spcPts val="1100"/>
              </a:lnSpc>
              <a:defRPr/>
            </a:pPr>
            <a:r>
              <a:rPr lang="en-CA" sz="1200" kern="0" dirty="0" smtClean="0">
                <a:solidFill>
                  <a:prstClr val="black"/>
                </a:solidFill>
                <a:latin typeface="Tw Cen MT" panose="020B0602020104020603" pitchFamily="34" charset="0"/>
              </a:rPr>
              <a:t>Reflection Points / </a:t>
            </a:r>
            <a:r>
              <a:rPr lang="en-CA" sz="1200" i="1" kern="0" dirty="0" smtClean="0">
                <a:solidFill>
                  <a:prstClr val="black"/>
                </a:solidFill>
                <a:latin typeface="Tw Cen MT" panose="020B0602020104020603" pitchFamily="34" charset="0"/>
              </a:rPr>
              <a:t>Points de </a:t>
            </a:r>
            <a:r>
              <a:rPr lang="en-CA" sz="1200" i="1" kern="0" dirty="0" err="1" smtClean="0">
                <a:solidFill>
                  <a:prstClr val="black"/>
                </a:solidFill>
                <a:latin typeface="Tw Cen MT" panose="020B0602020104020603" pitchFamily="34" charset="0"/>
              </a:rPr>
              <a:t>réflexion</a:t>
            </a:r>
            <a:r>
              <a:rPr lang="en-CA" sz="1200" kern="0" dirty="0" smtClean="0">
                <a:solidFill>
                  <a:prstClr val="black"/>
                </a:solidFill>
                <a:latin typeface="Tw Cen MT" panose="020B0602020104020603" pitchFamily="34" charset="0"/>
              </a:rPr>
              <a:t>: 6</a:t>
            </a:r>
          </a:p>
          <a:p>
            <a:pPr>
              <a:lnSpc>
                <a:spcPts val="1100"/>
              </a:lnSpc>
              <a:defRPr/>
            </a:pPr>
            <a:r>
              <a:rPr lang="en-CA" sz="1200" kern="0" dirty="0" smtClean="0">
                <a:solidFill>
                  <a:prstClr val="black"/>
                </a:solidFill>
                <a:latin typeface="Tw Cen MT" panose="020B0602020104020603" pitchFamily="34" charset="0"/>
              </a:rPr>
              <a:t>Active Workstations / </a:t>
            </a:r>
            <a:r>
              <a:rPr lang="en-CA" sz="1200" i="1" kern="0" dirty="0" err="1" smtClean="0">
                <a:solidFill>
                  <a:prstClr val="black"/>
                </a:solidFill>
                <a:latin typeface="Tw Cen MT" panose="020B0602020104020603" pitchFamily="34" charset="0"/>
              </a:rPr>
              <a:t>Postes</a:t>
            </a:r>
            <a:r>
              <a:rPr lang="en-CA" sz="1200" i="1" kern="0" dirty="0" smtClean="0">
                <a:solidFill>
                  <a:prstClr val="black"/>
                </a:solidFill>
                <a:latin typeface="Tw Cen MT" panose="020B0602020104020603" pitchFamily="34" charset="0"/>
              </a:rPr>
              <a:t> de travail </a:t>
            </a:r>
            <a:r>
              <a:rPr lang="en-CA" sz="1200" i="1" kern="0" dirty="0" err="1" smtClean="0">
                <a:solidFill>
                  <a:prstClr val="black"/>
                </a:solidFill>
                <a:latin typeface="Tw Cen MT" panose="020B0602020104020603" pitchFamily="34" charset="0"/>
              </a:rPr>
              <a:t>actifs</a:t>
            </a:r>
            <a:r>
              <a:rPr lang="en-CA" sz="1200" kern="0" dirty="0" smtClean="0">
                <a:solidFill>
                  <a:prstClr val="black"/>
                </a:solidFill>
                <a:latin typeface="Tw Cen MT" panose="020B0602020104020603" pitchFamily="34" charset="0"/>
              </a:rPr>
              <a:t>: 2</a:t>
            </a:r>
          </a:p>
          <a:p>
            <a:pPr>
              <a:lnSpc>
                <a:spcPts val="1100"/>
              </a:lnSpc>
              <a:defRPr/>
            </a:pPr>
            <a:r>
              <a:rPr lang="en-CA" sz="1200" kern="0" dirty="0">
                <a:solidFill>
                  <a:prstClr val="black"/>
                </a:solidFill>
                <a:latin typeface="Tw Cen MT" panose="020B0602020104020603" pitchFamily="34" charset="0"/>
              </a:rPr>
              <a:t>Study / </a:t>
            </a:r>
            <a:r>
              <a:rPr lang="en-CA" sz="1200" i="1" kern="0" dirty="0">
                <a:solidFill>
                  <a:prstClr val="black"/>
                </a:solidFill>
                <a:latin typeface="Tw Cen MT" panose="020B0602020104020603" pitchFamily="34" charset="0"/>
              </a:rPr>
              <a:t>Salle </a:t>
            </a:r>
            <a:r>
              <a:rPr lang="en-CA" sz="1200" i="1" kern="0" dirty="0" err="1">
                <a:solidFill>
                  <a:prstClr val="black"/>
                </a:solidFill>
                <a:latin typeface="Tw Cen MT" panose="020B0602020104020603" pitchFamily="34" charset="0"/>
              </a:rPr>
              <a:t>d’étude</a:t>
            </a:r>
            <a:r>
              <a:rPr lang="en-CA" sz="1200" kern="0" dirty="0">
                <a:solidFill>
                  <a:prstClr val="black"/>
                </a:solidFill>
                <a:latin typeface="Tw Cen MT" panose="020B0602020104020603" pitchFamily="34" charset="0"/>
              </a:rPr>
              <a:t>:  1 (with 10 seats</a:t>
            </a:r>
            <a:r>
              <a:rPr lang="en-CA" sz="1200" kern="0" dirty="0" smtClean="0">
                <a:solidFill>
                  <a:prstClr val="black"/>
                </a:solidFill>
                <a:latin typeface="Tw Cen MT" panose="020B0602020104020603" pitchFamily="34" charset="0"/>
              </a:rPr>
              <a:t>)</a:t>
            </a:r>
          </a:p>
          <a:p>
            <a:pPr>
              <a:lnSpc>
                <a:spcPts val="1100"/>
              </a:lnSpc>
              <a:defRPr/>
            </a:pPr>
            <a:endParaRPr lang="en-CA" sz="1200" kern="0" dirty="0" smtClean="0">
              <a:solidFill>
                <a:prstClr val="black"/>
              </a:solidFill>
              <a:latin typeface="Tw Cen MT" panose="020B0602020104020603" pitchFamily="34" charset="0"/>
            </a:endParaRPr>
          </a:p>
          <a:p>
            <a:pPr algn="r">
              <a:lnSpc>
                <a:spcPts val="1100"/>
              </a:lnSpc>
              <a:defRPr/>
            </a:pPr>
            <a:r>
              <a:rPr lang="en-CA" sz="1200" b="1" kern="0" dirty="0" smtClean="0">
                <a:solidFill>
                  <a:prstClr val="black"/>
                </a:solidFill>
                <a:latin typeface="Tw Cen MT" panose="020B0602020104020603" pitchFamily="34" charset="0"/>
              </a:rPr>
              <a:t>Total individual </a:t>
            </a:r>
            <a:r>
              <a:rPr lang="en-CA" sz="1200" b="1" kern="0" dirty="0" err="1" smtClean="0">
                <a:solidFill>
                  <a:prstClr val="black"/>
                </a:solidFill>
                <a:latin typeface="Tw Cen MT" panose="020B0602020104020603" pitchFamily="34" charset="0"/>
              </a:rPr>
              <a:t>workpoint</a:t>
            </a:r>
            <a:r>
              <a:rPr lang="en-CA" sz="1200" b="1" kern="0" dirty="0" smtClean="0">
                <a:solidFill>
                  <a:prstClr val="black"/>
                </a:solidFill>
                <a:latin typeface="Tw Cen MT" panose="020B0602020104020603" pitchFamily="34" charset="0"/>
              </a:rPr>
              <a:t> seats / </a:t>
            </a:r>
            <a:r>
              <a:rPr lang="fr-CA" sz="1200" b="1" i="1" kern="0" dirty="0">
                <a:solidFill>
                  <a:prstClr val="black"/>
                </a:solidFill>
                <a:latin typeface="Tw Cen MT" panose="020B0602020104020603" pitchFamily="34" charset="0"/>
              </a:rPr>
              <a:t>Nombre total de sièges pour les points de travail </a:t>
            </a:r>
            <a:r>
              <a:rPr lang="fr-CA" sz="1200" b="1" i="1" kern="0" dirty="0" smtClean="0">
                <a:solidFill>
                  <a:prstClr val="black"/>
                </a:solidFill>
                <a:latin typeface="Tw Cen MT" panose="020B0602020104020603" pitchFamily="34" charset="0"/>
              </a:rPr>
              <a:t>individuels </a:t>
            </a:r>
            <a:r>
              <a:rPr lang="en-CA" sz="1200" b="1" kern="0" dirty="0" smtClean="0">
                <a:solidFill>
                  <a:prstClr val="black"/>
                </a:solidFill>
                <a:latin typeface="Tw Cen MT" panose="020B0602020104020603" pitchFamily="34" charset="0"/>
              </a:rPr>
              <a:t>: 102</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Chat Points / </a:t>
            </a:r>
            <a:r>
              <a:rPr lang="en-CA" sz="1200" i="1" kern="0" dirty="0" smtClean="0">
                <a:solidFill>
                  <a:prstClr val="black"/>
                </a:solidFill>
                <a:latin typeface="Tw Cen MT" panose="020B0602020104020603" pitchFamily="34" charset="0"/>
              </a:rPr>
              <a:t>Points de discussion</a:t>
            </a:r>
            <a:r>
              <a:rPr lang="en-CA" sz="1200" kern="0" dirty="0" smtClean="0">
                <a:solidFill>
                  <a:prstClr val="black"/>
                </a:solidFill>
                <a:latin typeface="Tw Cen MT" panose="020B0602020104020603" pitchFamily="34" charset="0"/>
              </a:rPr>
              <a:t>: 5 </a:t>
            </a:r>
          </a:p>
          <a:p>
            <a:pPr>
              <a:lnSpc>
                <a:spcPts val="1100"/>
              </a:lnSpc>
              <a:defRPr/>
            </a:pPr>
            <a:r>
              <a:rPr lang="en-CA" sz="1200" kern="0" dirty="0" smtClean="0">
                <a:solidFill>
                  <a:prstClr val="black"/>
                </a:solidFill>
                <a:latin typeface="Tw Cen MT" panose="020B0602020104020603" pitchFamily="34" charset="0"/>
              </a:rPr>
              <a:t>Huddles / </a:t>
            </a:r>
            <a:r>
              <a:rPr lang="en-CA" sz="1200" i="1" kern="0" dirty="0" smtClean="0">
                <a:solidFill>
                  <a:prstClr val="black"/>
                </a:solidFill>
                <a:latin typeface="Tw Cen MT" panose="020B0602020104020603" pitchFamily="34" charset="0"/>
              </a:rPr>
              <a:t>Enclaves</a:t>
            </a:r>
            <a:r>
              <a:rPr lang="en-CA" sz="1200" kern="0" dirty="0" smtClean="0">
                <a:solidFill>
                  <a:prstClr val="black"/>
                </a:solidFill>
                <a:latin typeface="Tw Cen MT" panose="020B0602020104020603" pitchFamily="34" charset="0"/>
              </a:rPr>
              <a:t>: 7</a:t>
            </a:r>
          </a:p>
          <a:p>
            <a:pPr>
              <a:lnSpc>
                <a:spcPts val="1100"/>
              </a:lnSpc>
              <a:defRPr/>
            </a:pPr>
            <a:r>
              <a:rPr lang="en-CA" sz="1200" kern="0" dirty="0" smtClean="0">
                <a:solidFill>
                  <a:prstClr val="black"/>
                </a:solidFill>
                <a:latin typeface="Tw Cen MT" panose="020B0602020104020603" pitchFamily="34" charset="0"/>
              </a:rPr>
              <a:t>Teaming Area / </a:t>
            </a:r>
            <a:r>
              <a:rPr lang="en-CA" sz="1200" i="1" kern="0" dirty="0" smtClean="0">
                <a:solidFill>
                  <a:prstClr val="black"/>
                </a:solidFill>
                <a:latin typeface="Tw Cen MT" panose="020B0602020104020603" pitchFamily="34" charset="0"/>
              </a:rPr>
              <a:t>Zones </a:t>
            </a:r>
            <a:r>
              <a:rPr lang="en-CA" sz="1200" i="1" kern="0" dirty="0" err="1" smtClean="0">
                <a:solidFill>
                  <a:prstClr val="black"/>
                </a:solidFill>
                <a:latin typeface="Tw Cen MT" panose="020B0602020104020603" pitchFamily="34" charset="0"/>
              </a:rPr>
              <a:t>d’équipe</a:t>
            </a:r>
            <a:r>
              <a:rPr lang="en-CA" sz="1200" kern="0" dirty="0" smtClean="0">
                <a:solidFill>
                  <a:prstClr val="black"/>
                </a:solidFill>
                <a:latin typeface="Tw Cen MT" panose="020B0602020104020603" pitchFamily="34" charset="0"/>
              </a:rPr>
              <a:t>: 5</a:t>
            </a:r>
          </a:p>
          <a:p>
            <a:pPr>
              <a:lnSpc>
                <a:spcPts val="1100"/>
              </a:lnSpc>
              <a:defRPr/>
            </a:pPr>
            <a:r>
              <a:rPr lang="en-CA" sz="1200" kern="0" dirty="0" smtClean="0">
                <a:solidFill>
                  <a:prstClr val="black"/>
                </a:solidFill>
                <a:latin typeface="Tw Cen MT" panose="020B0602020104020603" pitchFamily="34" charset="0"/>
              </a:rPr>
              <a:t>Lounge / </a:t>
            </a:r>
            <a:r>
              <a:rPr lang="en-CA" sz="1200" i="1" kern="0" dirty="0" smtClean="0">
                <a:solidFill>
                  <a:prstClr val="black"/>
                </a:solidFill>
                <a:latin typeface="Tw Cen MT" panose="020B0602020104020603" pitchFamily="34" charset="0"/>
              </a:rPr>
              <a:t>Salons</a:t>
            </a:r>
            <a:r>
              <a:rPr lang="en-CA" sz="1200" kern="0" dirty="0" smtClean="0">
                <a:solidFill>
                  <a:prstClr val="black"/>
                </a:solidFill>
                <a:latin typeface="Tw Cen MT" panose="020B0602020104020603" pitchFamily="34" charset="0"/>
              </a:rPr>
              <a:t>: </a:t>
            </a:r>
            <a:r>
              <a:rPr lang="en-CA" sz="1200" kern="0" dirty="0">
                <a:solidFill>
                  <a:prstClr val="black"/>
                </a:solidFill>
                <a:latin typeface="Tw Cen MT" panose="020B0602020104020603" pitchFamily="34" charset="0"/>
              </a:rPr>
              <a:t>2</a:t>
            </a:r>
            <a:r>
              <a:rPr lang="en-CA" sz="1200" kern="0" dirty="0" smtClean="0">
                <a:solidFill>
                  <a:prstClr val="black"/>
                </a:solidFill>
                <a:latin typeface="Tw Cen MT" panose="020B0602020104020603" pitchFamily="34" charset="0"/>
              </a:rPr>
              <a:t> (with 20 seats)</a:t>
            </a:r>
          </a:p>
          <a:p>
            <a:pP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Work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travail</a:t>
            </a:r>
            <a:r>
              <a:rPr lang="en-CA" sz="1200" kern="0" dirty="0" smtClean="0">
                <a:solidFill>
                  <a:prstClr val="black"/>
                </a:solidFill>
                <a:latin typeface="Tw Cen MT" panose="020B0602020104020603" pitchFamily="34" charset="0"/>
              </a:rPr>
              <a:t>: 8 </a:t>
            </a:r>
          </a:p>
          <a:p>
            <a:pPr>
              <a:lnSpc>
                <a:spcPts val="1100"/>
              </a:lnSpc>
              <a:defRPr/>
            </a:pPr>
            <a:r>
              <a:rPr lang="en-CA" sz="1200" kern="0" dirty="0" smtClean="0">
                <a:solidFill>
                  <a:prstClr val="black"/>
                </a:solidFill>
                <a:latin typeface="Tw Cen MT" panose="020B0602020104020603" pitchFamily="34" charset="0"/>
              </a:rPr>
              <a:t>Project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a:t>
            </a:r>
            <a:r>
              <a:rPr lang="en-CA" sz="1200" i="1" kern="0" dirty="0" err="1" smtClean="0">
                <a:solidFill>
                  <a:prstClr val="black"/>
                </a:solidFill>
                <a:latin typeface="Tw Cen MT" panose="020B0602020104020603" pitchFamily="34" charset="0"/>
              </a:rPr>
              <a:t>projet</a:t>
            </a:r>
            <a:r>
              <a:rPr lang="en-CA" sz="1200" kern="0" dirty="0" smtClean="0">
                <a:solidFill>
                  <a:prstClr val="black"/>
                </a:solidFill>
                <a:latin typeface="Tw Cen MT" panose="020B0602020104020603" pitchFamily="34" charset="0"/>
              </a:rPr>
              <a:t>: 5</a:t>
            </a:r>
          </a:p>
          <a:p>
            <a:pPr>
              <a:lnSpc>
                <a:spcPts val="1100"/>
              </a:lnSpc>
              <a:defRPr/>
            </a:pPr>
            <a:r>
              <a:rPr lang="en-CA" sz="1200" kern="0" dirty="0" smtClean="0">
                <a:solidFill>
                  <a:prstClr val="black"/>
                </a:solidFill>
                <a:latin typeface="Tw Cen MT" panose="020B0602020104020603" pitchFamily="34" charset="0"/>
              </a:rPr>
              <a:t>Medium Meeting Rooms / </a:t>
            </a:r>
            <a:r>
              <a:rPr lang="en-CA" sz="1200" i="1" kern="0" dirty="0" err="1" smtClean="0">
                <a:solidFill>
                  <a:prstClr val="black"/>
                </a:solidFill>
                <a:latin typeface="Tw Cen MT" panose="020B0602020104020603" pitchFamily="34" charset="0"/>
              </a:rPr>
              <a:t>Salles</a:t>
            </a:r>
            <a:r>
              <a:rPr lang="en-CA" sz="1200" i="1" kern="0" dirty="0" smtClean="0">
                <a:solidFill>
                  <a:prstClr val="black"/>
                </a:solidFill>
                <a:latin typeface="Tw Cen MT" panose="020B0602020104020603" pitchFamily="34" charset="0"/>
              </a:rPr>
              <a:t> de </a:t>
            </a:r>
            <a:r>
              <a:rPr lang="en-CA" sz="1200" i="1" kern="0" dirty="0" err="1" smtClean="0">
                <a:solidFill>
                  <a:prstClr val="black"/>
                </a:solidFill>
                <a:latin typeface="Tw Cen MT" panose="020B0602020104020603" pitchFamily="34" charset="0"/>
              </a:rPr>
              <a:t>réunion</a:t>
            </a:r>
            <a:r>
              <a:rPr lang="en-CA" sz="1200" i="1" kern="0" dirty="0" smtClean="0">
                <a:solidFill>
                  <a:prstClr val="black"/>
                </a:solidFill>
                <a:latin typeface="Tw Cen MT" panose="020B0602020104020603" pitchFamily="34" charset="0"/>
              </a:rPr>
              <a:t> </a:t>
            </a:r>
            <a:r>
              <a:rPr lang="en-CA" sz="1200" i="1" kern="0" dirty="0" err="1" smtClean="0">
                <a:solidFill>
                  <a:prstClr val="black"/>
                </a:solidFill>
                <a:latin typeface="Tw Cen MT" panose="020B0602020104020603" pitchFamily="34" charset="0"/>
              </a:rPr>
              <a:t>moyennes</a:t>
            </a:r>
            <a:r>
              <a:rPr lang="en-CA" sz="1200" kern="0" dirty="0" smtClean="0">
                <a:solidFill>
                  <a:prstClr val="black"/>
                </a:solidFill>
                <a:latin typeface="Tw Cen MT" panose="020B0602020104020603" pitchFamily="34" charset="0"/>
              </a:rPr>
              <a:t>: 3 </a:t>
            </a:r>
          </a:p>
          <a:p>
            <a:pPr>
              <a:lnSpc>
                <a:spcPts val="1100"/>
              </a:lnSpc>
              <a:defRPr/>
            </a:pPr>
            <a:r>
              <a:rPr lang="en-CA" sz="1200" kern="0" dirty="0" smtClean="0">
                <a:solidFill>
                  <a:prstClr val="black"/>
                </a:solidFill>
                <a:latin typeface="Tw Cen MT" panose="020B0602020104020603" pitchFamily="34" charset="0"/>
              </a:rPr>
              <a:t>Large Meeting Room / </a:t>
            </a:r>
            <a:r>
              <a:rPr lang="en-CA" sz="1200" i="1" kern="0" dirty="0" smtClean="0">
                <a:solidFill>
                  <a:prstClr val="black"/>
                </a:solidFill>
                <a:latin typeface="Tw Cen MT" panose="020B0602020104020603" pitchFamily="34" charset="0"/>
              </a:rPr>
              <a:t>Grande sale de </a:t>
            </a:r>
            <a:r>
              <a:rPr lang="en-CA" sz="1200" i="1" kern="0" dirty="0" err="1" smtClean="0">
                <a:solidFill>
                  <a:prstClr val="black"/>
                </a:solidFill>
                <a:latin typeface="Tw Cen MT" panose="020B0602020104020603" pitchFamily="34" charset="0"/>
              </a:rPr>
              <a:t>réunion</a:t>
            </a:r>
            <a:r>
              <a:rPr lang="en-CA" sz="1200" kern="0" dirty="0" smtClean="0">
                <a:solidFill>
                  <a:prstClr val="black"/>
                </a:solidFill>
                <a:latin typeface="Tw Cen MT" panose="020B0602020104020603" pitchFamily="34" charset="0"/>
              </a:rPr>
              <a:t>: 1 </a:t>
            </a:r>
          </a:p>
          <a:p>
            <a:pPr>
              <a:lnSpc>
                <a:spcPts val="1100"/>
              </a:lnSpc>
              <a:defRPr/>
            </a:pPr>
            <a:endParaRPr lang="en-CA" sz="1200" kern="0" dirty="0">
              <a:solidFill>
                <a:prstClr val="black"/>
              </a:solidFill>
              <a:latin typeface="Tw Cen MT" panose="020B0602020104020603" pitchFamily="34" charset="0"/>
            </a:endParaRPr>
          </a:p>
          <a:p>
            <a:pPr algn="r">
              <a:lnSpc>
                <a:spcPts val="1100"/>
              </a:lnSpc>
              <a:defRPr/>
            </a:pPr>
            <a:r>
              <a:rPr lang="en-CA" sz="1200" b="1" kern="0" dirty="0" smtClean="0">
                <a:solidFill>
                  <a:prstClr val="black"/>
                </a:solidFill>
                <a:latin typeface="Tw Cen MT" panose="020B0602020104020603" pitchFamily="34" charset="0"/>
              </a:rPr>
              <a:t>Total collaborative </a:t>
            </a:r>
            <a:r>
              <a:rPr lang="en-CA" sz="1200" b="1" kern="0" dirty="0" err="1">
                <a:solidFill>
                  <a:prstClr val="black"/>
                </a:solidFill>
                <a:latin typeface="Tw Cen MT" panose="020B0602020104020603" pitchFamily="34" charset="0"/>
              </a:rPr>
              <a:t>workpoint</a:t>
            </a:r>
            <a:r>
              <a:rPr lang="en-CA" sz="1200" b="1" kern="0" dirty="0">
                <a:solidFill>
                  <a:prstClr val="black"/>
                </a:solidFill>
                <a:latin typeface="Tw Cen MT" panose="020B0602020104020603" pitchFamily="34" charset="0"/>
              </a:rPr>
              <a:t> </a:t>
            </a:r>
            <a:r>
              <a:rPr lang="en-CA" sz="1200" b="1" kern="0" dirty="0" smtClean="0">
                <a:solidFill>
                  <a:prstClr val="black"/>
                </a:solidFill>
                <a:latin typeface="Tw Cen MT" panose="020B0602020104020603" pitchFamily="34" charset="0"/>
              </a:rPr>
              <a:t>seats / </a:t>
            </a:r>
            <a:r>
              <a:rPr lang="fr-CA" sz="1200" b="1" i="1" kern="0" dirty="0">
                <a:solidFill>
                  <a:prstClr val="black"/>
                </a:solidFill>
                <a:latin typeface="Tw Cen MT" panose="020B0602020104020603" pitchFamily="34" charset="0"/>
              </a:rPr>
              <a:t>Nombre total de sièges pour les points de travail </a:t>
            </a:r>
            <a:r>
              <a:rPr lang="fr-CA" sz="1200" b="1" i="1" kern="0" dirty="0" smtClean="0">
                <a:solidFill>
                  <a:prstClr val="black"/>
                </a:solidFill>
                <a:latin typeface="Tw Cen MT" panose="020B0602020104020603" pitchFamily="34" charset="0"/>
              </a:rPr>
              <a:t>collaboratifs</a:t>
            </a:r>
            <a:r>
              <a:rPr lang="fr-CA" sz="1200" b="1" kern="0" dirty="0" smtClean="0">
                <a:solidFill>
                  <a:prstClr val="black"/>
                </a:solidFill>
                <a:latin typeface="Tw Cen MT" panose="020B0602020104020603" pitchFamily="34" charset="0"/>
              </a:rPr>
              <a:t> </a:t>
            </a:r>
            <a:r>
              <a:rPr lang="en-CA" sz="1200" b="1" kern="0" dirty="0" smtClean="0">
                <a:solidFill>
                  <a:prstClr val="black"/>
                </a:solidFill>
                <a:latin typeface="Tw Cen MT" panose="020B0602020104020603" pitchFamily="34" charset="0"/>
              </a:rPr>
              <a:t>: 217</a:t>
            </a:r>
          </a:p>
        </p:txBody>
      </p:sp>
      <p:grpSp>
        <p:nvGrpSpPr>
          <p:cNvPr id="59" name="Group 58"/>
          <p:cNvGrpSpPr/>
          <p:nvPr>
            <p:custDataLst>
              <p:tags r:id="rId2"/>
            </p:custDataLst>
          </p:nvPr>
        </p:nvGrpSpPr>
        <p:grpSpPr>
          <a:xfrm>
            <a:off x="4759745" y="1803087"/>
            <a:ext cx="3455073" cy="4691759"/>
            <a:chOff x="4609183" y="1664591"/>
            <a:chExt cx="3455073" cy="4691759"/>
          </a:xfrm>
        </p:grpSpPr>
        <p:sp>
          <p:nvSpPr>
            <p:cNvPr id="60" name="Rectangle 59"/>
            <p:cNvSpPr/>
            <p:nvPr/>
          </p:nvSpPr>
          <p:spPr>
            <a:xfrm>
              <a:off x="6991591" y="1811869"/>
              <a:ext cx="911547" cy="42499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1" name="Rectangle 60"/>
            <p:cNvSpPr/>
            <p:nvPr/>
          </p:nvSpPr>
          <p:spPr>
            <a:xfrm>
              <a:off x="6098394" y="2340360"/>
              <a:ext cx="779487" cy="41776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2" name="Rectangle 61"/>
            <p:cNvSpPr/>
            <p:nvPr/>
          </p:nvSpPr>
          <p:spPr>
            <a:xfrm>
              <a:off x="7132543" y="3434778"/>
              <a:ext cx="621201" cy="34646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3" name="Rectangle 62"/>
            <p:cNvSpPr/>
            <p:nvPr/>
          </p:nvSpPr>
          <p:spPr>
            <a:xfrm>
              <a:off x="7610117" y="2672137"/>
              <a:ext cx="143627" cy="254057"/>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4" name="Rectangle 63"/>
            <p:cNvSpPr/>
            <p:nvPr/>
          </p:nvSpPr>
          <p:spPr>
            <a:xfrm>
              <a:off x="7052019" y="2921990"/>
              <a:ext cx="701725" cy="51200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5" name="Rectangle 64"/>
            <p:cNvSpPr/>
            <p:nvPr/>
          </p:nvSpPr>
          <p:spPr>
            <a:xfrm>
              <a:off x="7123912" y="3781238"/>
              <a:ext cx="779226" cy="442181"/>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6" name="Rectangle 65"/>
            <p:cNvSpPr/>
            <p:nvPr/>
          </p:nvSpPr>
          <p:spPr>
            <a:xfrm>
              <a:off x="7469796" y="2316102"/>
              <a:ext cx="103822" cy="278429"/>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7" name="Rectangle 66"/>
            <p:cNvSpPr/>
            <p:nvPr/>
          </p:nvSpPr>
          <p:spPr>
            <a:xfrm>
              <a:off x="7573618" y="2237691"/>
              <a:ext cx="260580" cy="356840"/>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8" name="Rectangle 67"/>
            <p:cNvSpPr/>
            <p:nvPr/>
          </p:nvSpPr>
          <p:spPr>
            <a:xfrm>
              <a:off x="7118544" y="2316102"/>
              <a:ext cx="351251" cy="278429"/>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69" name="Rectangle 68"/>
            <p:cNvSpPr/>
            <p:nvPr/>
          </p:nvSpPr>
          <p:spPr>
            <a:xfrm>
              <a:off x="7055015" y="2664969"/>
              <a:ext cx="552802" cy="253733"/>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0" name="Rectangle 69"/>
            <p:cNvSpPr/>
            <p:nvPr/>
          </p:nvSpPr>
          <p:spPr>
            <a:xfrm>
              <a:off x="5795968" y="2350915"/>
              <a:ext cx="311265" cy="412455"/>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1" name="Rectangle 70"/>
            <p:cNvSpPr/>
            <p:nvPr/>
          </p:nvSpPr>
          <p:spPr>
            <a:xfrm>
              <a:off x="5795969" y="1815397"/>
              <a:ext cx="1014426" cy="37871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72" name="Rectangle 71"/>
            <p:cNvSpPr/>
            <p:nvPr/>
          </p:nvSpPr>
          <p:spPr>
            <a:xfrm>
              <a:off x="6814278" y="1822301"/>
              <a:ext cx="70550" cy="37871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1" name="Rectangle 120"/>
            <p:cNvSpPr/>
            <p:nvPr/>
          </p:nvSpPr>
          <p:spPr>
            <a:xfrm>
              <a:off x="5750071" y="1815397"/>
              <a:ext cx="45897" cy="378716"/>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2" name="Rectangle 121"/>
            <p:cNvSpPr/>
            <p:nvPr/>
          </p:nvSpPr>
          <p:spPr>
            <a:xfrm>
              <a:off x="4732942" y="1815397"/>
              <a:ext cx="941717" cy="421465"/>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3" name="Rectangle 122"/>
            <p:cNvSpPr/>
            <p:nvPr/>
          </p:nvSpPr>
          <p:spPr>
            <a:xfrm>
              <a:off x="4733736" y="2236694"/>
              <a:ext cx="256569" cy="889408"/>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4" name="Rectangle 123"/>
            <p:cNvSpPr/>
            <p:nvPr/>
          </p:nvSpPr>
          <p:spPr>
            <a:xfrm>
              <a:off x="4991100" y="2236490"/>
              <a:ext cx="616900" cy="51343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5" name="Rectangle 124"/>
            <p:cNvSpPr/>
            <p:nvPr/>
          </p:nvSpPr>
          <p:spPr>
            <a:xfrm>
              <a:off x="4738426" y="3123861"/>
              <a:ext cx="488046" cy="41245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6" name="Rectangle 125"/>
            <p:cNvSpPr/>
            <p:nvPr/>
          </p:nvSpPr>
          <p:spPr>
            <a:xfrm>
              <a:off x="5239322" y="2951160"/>
              <a:ext cx="351552" cy="58515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7" name="Rectangle 126"/>
            <p:cNvSpPr/>
            <p:nvPr/>
          </p:nvSpPr>
          <p:spPr>
            <a:xfrm>
              <a:off x="5227985" y="2901649"/>
              <a:ext cx="362889" cy="55241"/>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8" name="Rectangle 127"/>
            <p:cNvSpPr/>
            <p:nvPr/>
          </p:nvSpPr>
          <p:spPr>
            <a:xfrm>
              <a:off x="6141918" y="2948241"/>
              <a:ext cx="400076" cy="227850"/>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29" name="Rectangle 128"/>
            <p:cNvSpPr/>
            <p:nvPr/>
          </p:nvSpPr>
          <p:spPr>
            <a:xfrm>
              <a:off x="6538547" y="2950480"/>
              <a:ext cx="347869" cy="22561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0" name="Rectangle 129"/>
            <p:cNvSpPr/>
            <p:nvPr/>
          </p:nvSpPr>
          <p:spPr>
            <a:xfrm>
              <a:off x="5780016" y="2950479"/>
              <a:ext cx="347869" cy="225611"/>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1" name="Rectangle 130"/>
            <p:cNvSpPr/>
            <p:nvPr/>
          </p:nvSpPr>
          <p:spPr>
            <a:xfrm>
              <a:off x="4732942" y="3536316"/>
              <a:ext cx="815907" cy="549349"/>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2" name="Rectangle 131"/>
            <p:cNvSpPr/>
            <p:nvPr/>
          </p:nvSpPr>
          <p:spPr>
            <a:xfrm>
              <a:off x="4738426" y="4086026"/>
              <a:ext cx="384903" cy="409853"/>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3" name="Rectangle 132"/>
            <p:cNvSpPr/>
            <p:nvPr/>
          </p:nvSpPr>
          <p:spPr>
            <a:xfrm>
              <a:off x="4870196" y="4574349"/>
              <a:ext cx="135738" cy="539923"/>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4" name="Rectangle 133"/>
            <p:cNvSpPr/>
            <p:nvPr/>
          </p:nvSpPr>
          <p:spPr>
            <a:xfrm>
              <a:off x="5015639" y="4844066"/>
              <a:ext cx="215379" cy="270207"/>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5" name="Rectangle 134"/>
            <p:cNvSpPr/>
            <p:nvPr/>
          </p:nvSpPr>
          <p:spPr>
            <a:xfrm>
              <a:off x="5226472" y="4184914"/>
              <a:ext cx="334722" cy="804096"/>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6" name="Rectangle 135"/>
            <p:cNvSpPr/>
            <p:nvPr/>
          </p:nvSpPr>
          <p:spPr>
            <a:xfrm>
              <a:off x="6027453" y="5292204"/>
              <a:ext cx="683314" cy="341892"/>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7" name="Rectangle 136"/>
            <p:cNvSpPr/>
            <p:nvPr/>
          </p:nvSpPr>
          <p:spPr>
            <a:xfrm>
              <a:off x="5756549" y="5286967"/>
              <a:ext cx="256125" cy="347682"/>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8" name="Rectangle 137"/>
            <p:cNvSpPr/>
            <p:nvPr/>
          </p:nvSpPr>
          <p:spPr>
            <a:xfrm>
              <a:off x="7058576" y="4226499"/>
              <a:ext cx="852073" cy="504233"/>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39" name="Rectangle 138"/>
            <p:cNvSpPr/>
            <p:nvPr/>
          </p:nvSpPr>
          <p:spPr>
            <a:xfrm>
              <a:off x="7092508" y="4738866"/>
              <a:ext cx="455073" cy="26409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0" name="Rectangle 139"/>
            <p:cNvSpPr/>
            <p:nvPr/>
          </p:nvSpPr>
          <p:spPr>
            <a:xfrm>
              <a:off x="5230614" y="4999464"/>
              <a:ext cx="330580" cy="189693"/>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1" name="Rectangle 140"/>
            <p:cNvSpPr/>
            <p:nvPr/>
          </p:nvSpPr>
          <p:spPr>
            <a:xfrm>
              <a:off x="4738426" y="5289930"/>
              <a:ext cx="810423" cy="397661"/>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2" name="Rectangle 141"/>
            <p:cNvSpPr/>
            <p:nvPr/>
          </p:nvSpPr>
          <p:spPr>
            <a:xfrm>
              <a:off x="7543624" y="4729066"/>
              <a:ext cx="359514" cy="269415"/>
            </a:xfrm>
            <a:prstGeom prst="rect">
              <a:avLst/>
            </a:prstGeom>
            <a:solidFill>
              <a:srgbClr val="8689A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3" name="Rectangle 142"/>
            <p:cNvSpPr/>
            <p:nvPr/>
          </p:nvSpPr>
          <p:spPr>
            <a:xfrm>
              <a:off x="5714801" y="4863773"/>
              <a:ext cx="1217847" cy="251344"/>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4" name="Rectangle 143"/>
            <p:cNvSpPr/>
            <p:nvPr/>
          </p:nvSpPr>
          <p:spPr>
            <a:xfrm>
              <a:off x="5759090" y="5196031"/>
              <a:ext cx="1177314" cy="93478"/>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5" name="Rectangle 144"/>
            <p:cNvSpPr/>
            <p:nvPr/>
          </p:nvSpPr>
          <p:spPr>
            <a:xfrm>
              <a:off x="7163457" y="5090388"/>
              <a:ext cx="716500" cy="77743"/>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6" name="Rectangle 145"/>
            <p:cNvSpPr/>
            <p:nvPr/>
          </p:nvSpPr>
          <p:spPr>
            <a:xfrm>
              <a:off x="7163456" y="5168131"/>
              <a:ext cx="723061" cy="15400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7" name="Rectangle 146"/>
            <p:cNvSpPr/>
            <p:nvPr/>
          </p:nvSpPr>
          <p:spPr>
            <a:xfrm>
              <a:off x="7048578" y="5411902"/>
              <a:ext cx="167930" cy="24707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8" name="Rectangle 147"/>
            <p:cNvSpPr/>
            <p:nvPr/>
          </p:nvSpPr>
          <p:spPr>
            <a:xfrm>
              <a:off x="6708666" y="5288640"/>
              <a:ext cx="227738" cy="347682"/>
            </a:xfrm>
            <a:prstGeom prst="rect">
              <a:avLst/>
            </a:prstGeom>
            <a:solidFill>
              <a:srgbClr val="BCBEC0">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49" name="Rectangle 148"/>
            <p:cNvSpPr/>
            <p:nvPr/>
          </p:nvSpPr>
          <p:spPr>
            <a:xfrm>
              <a:off x="7214622" y="5413214"/>
              <a:ext cx="696028" cy="806096"/>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0" name="Rectangle 149"/>
            <p:cNvSpPr/>
            <p:nvPr/>
          </p:nvSpPr>
          <p:spPr>
            <a:xfrm>
              <a:off x="6871815" y="5830140"/>
              <a:ext cx="353525" cy="389170"/>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1" name="Rectangle 150"/>
            <p:cNvSpPr/>
            <p:nvPr/>
          </p:nvSpPr>
          <p:spPr>
            <a:xfrm>
              <a:off x="5422735" y="5830140"/>
              <a:ext cx="353525" cy="378716"/>
            </a:xfrm>
            <a:prstGeom prst="rect">
              <a:avLst/>
            </a:prstGeom>
            <a:solidFill>
              <a:srgbClr val="FDEB0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2" name="Rectangle 151"/>
            <p:cNvSpPr/>
            <p:nvPr/>
          </p:nvSpPr>
          <p:spPr>
            <a:xfrm>
              <a:off x="5774919" y="5833668"/>
              <a:ext cx="1088860" cy="393298"/>
            </a:xfrm>
            <a:prstGeom prst="rect">
              <a:avLst/>
            </a:prstGeom>
            <a:solidFill>
              <a:srgbClr val="03BADF">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3" name="Rectangle 152"/>
            <p:cNvSpPr/>
            <p:nvPr/>
          </p:nvSpPr>
          <p:spPr>
            <a:xfrm>
              <a:off x="4740014" y="5786839"/>
              <a:ext cx="682722" cy="432471"/>
            </a:xfrm>
            <a:prstGeom prst="rect">
              <a:avLst/>
            </a:prstGeom>
            <a:solidFill>
              <a:srgbClr val="50C08B">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sp>
          <p:nvSpPr>
            <p:cNvPr id="154" name="Rectangle 153"/>
            <p:cNvSpPr/>
            <p:nvPr/>
          </p:nvSpPr>
          <p:spPr>
            <a:xfrm>
              <a:off x="5016565" y="4579709"/>
              <a:ext cx="209907" cy="271467"/>
            </a:xfrm>
            <a:prstGeom prst="rect">
              <a:avLst/>
            </a:prstGeom>
            <a:solidFill>
              <a:srgbClr val="DB63F3">
                <a:alpha val="50000"/>
              </a:srgbClr>
            </a:solidFill>
            <a:ln w="12700" cap="flat" cmpd="sng" algn="ctr">
              <a:noFill/>
              <a:prstDash val="solid"/>
              <a:miter lim="800000"/>
            </a:ln>
            <a:effectLst/>
          </p:spPr>
          <p:txBody>
            <a:bodyPr rtlCol="0" anchor="ctr"/>
            <a:lstStyle/>
            <a:p>
              <a:pPr algn="ctr">
                <a:defRPr/>
              </a:pPr>
              <a:endParaRPr lang="fr-CA" kern="0" dirty="0">
                <a:solidFill>
                  <a:prstClr val="white"/>
                </a:solidFill>
              </a:endParaRPr>
            </a:p>
          </p:txBody>
        </p:sp>
        <p:pic>
          <p:nvPicPr>
            <p:cNvPr id="155" name="Picture 154"/>
            <p:cNvPicPr>
              <a:picLocks noChangeAspect="1"/>
            </p:cNvPicPr>
            <p:nvPr/>
          </p:nvPicPr>
          <p:blipFill>
            <a:blip r:embed="rId5">
              <a:clrChange>
                <a:clrFrom>
                  <a:srgbClr val="FFFFFF"/>
                </a:clrFrom>
                <a:clrTo>
                  <a:srgbClr val="FFFFFF">
                    <a:alpha val="0"/>
                  </a:srgbClr>
                </a:clrTo>
              </a:clrChange>
            </a:blip>
            <a:stretch>
              <a:fillRect/>
            </a:stretch>
          </p:blipFill>
          <p:spPr>
            <a:xfrm>
              <a:off x="4609183" y="1664591"/>
              <a:ext cx="3455073" cy="4691759"/>
            </a:xfrm>
            <a:prstGeom prst="rect">
              <a:avLst/>
            </a:prstGeom>
          </p:spPr>
        </p:pic>
      </p:grpSp>
      <p:sp>
        <p:nvSpPr>
          <p:cNvPr id="156" name="TextBox 155"/>
          <p:cNvSpPr txBox="1"/>
          <p:nvPr/>
        </p:nvSpPr>
        <p:spPr>
          <a:xfrm>
            <a:off x="8345049" y="2928965"/>
            <a:ext cx="3170057" cy="1361911"/>
          </a:xfrm>
          <a:prstGeom prst="rect">
            <a:avLst/>
          </a:prstGeom>
          <a:noFill/>
        </p:spPr>
        <p:txBody>
          <a:bodyPr wrap="square" rtlCol="0">
            <a:spAutoFit/>
          </a:bodyPr>
          <a:lstStyle/>
          <a:p>
            <a:pPr>
              <a:lnSpc>
                <a:spcPts val="1100"/>
              </a:lnSpc>
              <a:defRPr/>
            </a:pPr>
            <a:endParaRPr lang="en-CA" sz="1200" kern="0" dirty="0">
              <a:solidFill>
                <a:prstClr val="black"/>
              </a:solidFill>
              <a:latin typeface="Tw Cen MT" panose="020B0602020104020603" pitchFamily="34" charset="0"/>
            </a:endParaRPr>
          </a:p>
          <a:p>
            <a:pPr>
              <a:lnSpc>
                <a:spcPts val="1100"/>
              </a:lnSpc>
              <a:defRPr/>
            </a:pPr>
            <a:r>
              <a:rPr lang="en-CA" sz="1200" b="1" kern="0" dirty="0" smtClean="0">
                <a:solidFill>
                  <a:prstClr val="black"/>
                </a:solidFill>
                <a:latin typeface="Tw Cen MT" panose="020B0602020104020603" pitchFamily="34" charset="0"/>
              </a:rPr>
              <a:t>Support spaces / </a:t>
            </a:r>
            <a:r>
              <a:rPr lang="en-CA" sz="1200" b="1" kern="0" dirty="0" err="1" smtClean="0">
                <a:solidFill>
                  <a:prstClr val="black"/>
                </a:solidFill>
                <a:latin typeface="Tw Cen MT" panose="020B0602020104020603" pitchFamily="34" charset="0"/>
              </a:rPr>
              <a:t>Espaces</a:t>
            </a:r>
            <a:r>
              <a:rPr lang="en-CA" sz="1200" b="1" kern="0" dirty="0" smtClean="0">
                <a:solidFill>
                  <a:prstClr val="black"/>
                </a:solidFill>
                <a:latin typeface="Tw Cen MT" panose="020B0602020104020603" pitchFamily="34" charset="0"/>
              </a:rPr>
              <a:t> de </a:t>
            </a:r>
            <a:r>
              <a:rPr lang="en-CA" sz="1200" b="1" kern="0" dirty="0" err="1" smtClean="0">
                <a:solidFill>
                  <a:prstClr val="black"/>
                </a:solidFill>
                <a:latin typeface="Tw Cen MT" panose="020B0602020104020603" pitchFamily="34" charset="0"/>
              </a:rPr>
              <a:t>soutien</a:t>
            </a:r>
            <a:r>
              <a:rPr lang="en-CA" sz="1200" b="1" kern="0" dirty="0" smtClean="0">
                <a:solidFill>
                  <a:prstClr val="black"/>
                </a:solidFill>
                <a:latin typeface="Tw Cen MT" panose="020B0602020104020603" pitchFamily="34" charset="0"/>
              </a:rPr>
              <a:t>:</a:t>
            </a:r>
          </a:p>
          <a:p>
            <a:pPr algn="r">
              <a:lnSpc>
                <a:spcPts val="1100"/>
              </a:lnSpc>
              <a:defRPr/>
            </a:pPr>
            <a:endParaRPr lang="en-CA" sz="1200" kern="0" dirty="0" smtClean="0">
              <a:solidFill>
                <a:prstClr val="black"/>
              </a:solidFill>
              <a:latin typeface="Tw Cen MT" panose="020B0602020104020603" pitchFamily="34" charset="0"/>
            </a:endParaRPr>
          </a:p>
          <a:p>
            <a:pPr>
              <a:lnSpc>
                <a:spcPts val="1100"/>
              </a:lnSpc>
              <a:defRPr/>
            </a:pPr>
            <a:r>
              <a:rPr lang="en-CA" sz="1200" kern="0" dirty="0" smtClean="0">
                <a:solidFill>
                  <a:prstClr val="black"/>
                </a:solidFill>
                <a:latin typeface="Tw Cen MT" panose="020B0602020104020603" pitchFamily="34" charset="0"/>
              </a:rPr>
              <a:t>Kitchenette / </a:t>
            </a:r>
            <a:r>
              <a:rPr lang="en-CA" sz="1200" i="1" kern="0" dirty="0" err="1" smtClean="0">
                <a:solidFill>
                  <a:prstClr val="black"/>
                </a:solidFill>
                <a:latin typeface="Tw Cen MT" panose="020B0602020104020603" pitchFamily="34" charset="0"/>
              </a:rPr>
              <a:t>Cuisinette</a:t>
            </a:r>
            <a:r>
              <a:rPr lang="en-CA" sz="1200" kern="0" dirty="0" smtClean="0">
                <a:solidFill>
                  <a:prstClr val="black"/>
                </a:solidFill>
                <a:latin typeface="Tw Cen MT" panose="020B0602020104020603" pitchFamily="34" charset="0"/>
              </a:rPr>
              <a:t> :1</a:t>
            </a:r>
          </a:p>
          <a:p>
            <a:pPr>
              <a:lnSpc>
                <a:spcPts val="1100"/>
              </a:lnSpc>
              <a:defRPr/>
            </a:pPr>
            <a:r>
              <a:rPr lang="en-CA" sz="1200" kern="0" dirty="0" smtClean="0">
                <a:solidFill>
                  <a:prstClr val="black"/>
                </a:solidFill>
                <a:latin typeface="Tw Cen MT" panose="020B0602020104020603" pitchFamily="34" charset="0"/>
              </a:rPr>
              <a:t>Equipment Areas / </a:t>
            </a:r>
            <a:r>
              <a:rPr lang="en-CA" sz="1200" i="1" kern="0" dirty="0" smtClean="0">
                <a:solidFill>
                  <a:prstClr val="black"/>
                </a:solidFill>
                <a:latin typeface="Tw Cen MT" panose="020B0602020104020603" pitchFamily="34" charset="0"/>
              </a:rPr>
              <a:t>Zones </a:t>
            </a:r>
            <a:r>
              <a:rPr lang="en-CA" sz="1200" i="1" kern="0" dirty="0" err="1" smtClean="0">
                <a:solidFill>
                  <a:prstClr val="black"/>
                </a:solidFill>
                <a:latin typeface="Tw Cen MT" panose="020B0602020104020603" pitchFamily="34" charset="0"/>
              </a:rPr>
              <a:t>d’équipement</a:t>
            </a:r>
            <a:r>
              <a:rPr lang="en-CA" sz="1200" kern="0" dirty="0" smtClean="0">
                <a:solidFill>
                  <a:prstClr val="black"/>
                </a:solidFill>
                <a:latin typeface="Tw Cen MT" panose="020B0602020104020603" pitchFamily="34" charset="0"/>
              </a:rPr>
              <a:t>: 2</a:t>
            </a:r>
          </a:p>
          <a:p>
            <a:pPr>
              <a:lnSpc>
                <a:spcPts val="1100"/>
              </a:lnSpc>
              <a:defRPr/>
            </a:pPr>
            <a:r>
              <a:rPr lang="en-CA" sz="1200" kern="0" dirty="0" smtClean="0">
                <a:solidFill>
                  <a:prstClr val="black"/>
                </a:solidFill>
                <a:latin typeface="Tw Cen MT" panose="020B0602020104020603" pitchFamily="34" charset="0"/>
              </a:rPr>
              <a:t>Lockers / </a:t>
            </a:r>
            <a:r>
              <a:rPr lang="en-CA" sz="1200" i="1" kern="0" dirty="0" err="1" smtClean="0">
                <a:solidFill>
                  <a:prstClr val="black"/>
                </a:solidFill>
                <a:latin typeface="Tw Cen MT" panose="020B0602020104020603" pitchFamily="34" charset="0"/>
              </a:rPr>
              <a:t>Casiers</a:t>
            </a:r>
            <a:r>
              <a:rPr lang="en-CA" sz="1200" kern="0" dirty="0" smtClean="0">
                <a:solidFill>
                  <a:prstClr val="black"/>
                </a:solidFill>
                <a:latin typeface="Tw Cen MT" panose="020B0602020104020603" pitchFamily="34" charset="0"/>
              </a:rPr>
              <a:t>: 150</a:t>
            </a:r>
          </a:p>
          <a:p>
            <a:pPr>
              <a:lnSpc>
                <a:spcPts val="1100"/>
              </a:lnSpc>
              <a:defRPr/>
            </a:pPr>
            <a:r>
              <a:rPr lang="en-CA" sz="1200" kern="0" dirty="0" smtClean="0">
                <a:solidFill>
                  <a:prstClr val="black"/>
                </a:solidFill>
                <a:latin typeface="Tw Cen MT" panose="020B0602020104020603" pitchFamily="34" charset="0"/>
              </a:rPr>
              <a:t>Shared Storage Room / </a:t>
            </a:r>
            <a:r>
              <a:rPr lang="en-CA" sz="1200" i="1" kern="0" dirty="0" smtClean="0">
                <a:solidFill>
                  <a:prstClr val="black"/>
                </a:solidFill>
                <a:latin typeface="Tw Cen MT" panose="020B0602020104020603" pitchFamily="34" charset="0"/>
              </a:rPr>
              <a:t>Salle de </a:t>
            </a:r>
            <a:r>
              <a:rPr lang="en-CA" sz="1200" i="1" kern="0" dirty="0" err="1" smtClean="0">
                <a:solidFill>
                  <a:prstClr val="black"/>
                </a:solidFill>
                <a:latin typeface="Tw Cen MT" panose="020B0602020104020603" pitchFamily="34" charset="0"/>
              </a:rPr>
              <a:t>rangement</a:t>
            </a:r>
            <a:r>
              <a:rPr lang="en-CA" sz="1200" i="1" kern="0" dirty="0" smtClean="0">
                <a:solidFill>
                  <a:prstClr val="black"/>
                </a:solidFill>
                <a:latin typeface="Tw Cen MT" panose="020B0602020104020603" pitchFamily="34" charset="0"/>
              </a:rPr>
              <a:t> </a:t>
            </a:r>
            <a:r>
              <a:rPr lang="en-CA" sz="1200" i="1" kern="0" dirty="0" err="1" smtClean="0">
                <a:solidFill>
                  <a:prstClr val="black"/>
                </a:solidFill>
                <a:latin typeface="Tw Cen MT" panose="020B0602020104020603" pitchFamily="34" charset="0"/>
              </a:rPr>
              <a:t>partagé</a:t>
            </a:r>
            <a:r>
              <a:rPr lang="en-CA" sz="1200" kern="0" dirty="0" smtClean="0">
                <a:solidFill>
                  <a:prstClr val="black"/>
                </a:solidFill>
                <a:latin typeface="Tw Cen MT" panose="020B0602020104020603" pitchFamily="34" charset="0"/>
              </a:rPr>
              <a:t>: 1</a:t>
            </a:r>
          </a:p>
          <a:p>
            <a:pPr>
              <a:lnSpc>
                <a:spcPts val="1100"/>
              </a:lnSpc>
              <a:defRPr/>
            </a:pPr>
            <a:r>
              <a:rPr lang="en-CA" sz="1200" kern="0" dirty="0" smtClean="0">
                <a:solidFill>
                  <a:prstClr val="black"/>
                </a:solidFill>
                <a:latin typeface="Tw Cen MT" panose="020B0602020104020603" pitchFamily="34" charset="0"/>
              </a:rPr>
              <a:t>Telecom Room / </a:t>
            </a:r>
            <a:r>
              <a:rPr lang="en-CA" sz="1200" i="1" kern="0" dirty="0" smtClean="0">
                <a:solidFill>
                  <a:prstClr val="black"/>
                </a:solidFill>
                <a:latin typeface="Tw Cen MT" panose="020B0602020104020603" pitchFamily="34" charset="0"/>
              </a:rPr>
              <a:t>Salle de </a:t>
            </a:r>
            <a:r>
              <a:rPr lang="en-CA" sz="1200" i="1" kern="0" dirty="0" err="1" smtClean="0">
                <a:solidFill>
                  <a:prstClr val="black"/>
                </a:solidFill>
                <a:latin typeface="Tw Cen MT" panose="020B0602020104020603" pitchFamily="34" charset="0"/>
              </a:rPr>
              <a:t>télécommunications</a:t>
            </a:r>
            <a:r>
              <a:rPr lang="en-CA" sz="1200" kern="0" dirty="0" smtClean="0">
                <a:solidFill>
                  <a:prstClr val="black"/>
                </a:solidFill>
                <a:latin typeface="Tw Cen MT" panose="020B0602020104020603" pitchFamily="34" charset="0"/>
              </a:rPr>
              <a:t>: 1</a:t>
            </a:r>
          </a:p>
        </p:txBody>
      </p:sp>
    </p:spTree>
    <p:extLst>
      <p:ext uri="{BB962C8B-B14F-4D97-AF65-F5344CB8AC3E}">
        <p14:creationId xmlns:p14="http://schemas.microsoft.com/office/powerpoint/2010/main" val="344894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custDataLst>
              <p:tags r:id="rId1"/>
            </p:custDataLst>
          </p:nvPr>
        </p:nvPicPr>
        <p:blipFill>
          <a:blip r:embed="rId10"/>
          <a:srcRect b="6596"/>
          <a:stretch>
            <a:fillRect/>
          </a:stretch>
        </p:blipFill>
        <p:spPr>
          <a:xfrm>
            <a:off x="9246461" y="4291114"/>
            <a:ext cx="1688421" cy="1104377"/>
          </a:xfrm>
          <a:prstGeom prst="rect">
            <a:avLst/>
          </a:prstGeom>
        </p:spPr>
      </p:pic>
      <p:pic>
        <p:nvPicPr>
          <p:cNvPr id="48" name="Picture 47"/>
          <p:cNvPicPr>
            <a:picLocks noChangeAspect="1"/>
          </p:cNvPicPr>
          <p:nvPr>
            <p:custDataLst>
              <p:tags r:id="rId2"/>
            </p:custDataLst>
          </p:nvPr>
        </p:nvPicPr>
        <p:blipFill>
          <a:blip r:embed="rId11"/>
          <a:stretch>
            <a:fillRect/>
          </a:stretch>
        </p:blipFill>
        <p:spPr>
          <a:xfrm>
            <a:off x="4102523" y="2420535"/>
            <a:ext cx="1471033" cy="1455684"/>
          </a:xfrm>
          <a:prstGeom prst="rect">
            <a:avLst/>
          </a:prstGeom>
        </p:spPr>
      </p:pic>
      <p:sp>
        <p:nvSpPr>
          <p:cNvPr id="20" name="TextBox 19"/>
          <p:cNvSpPr txBox="1"/>
          <p:nvPr/>
        </p:nvSpPr>
        <p:spPr>
          <a:xfrm>
            <a:off x="5469951" y="5380848"/>
            <a:ext cx="2914845" cy="1015663"/>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ACTIVE </a:t>
            </a:r>
            <a:r>
              <a:rPr lang="en-CA" sz="1000" b="1" dirty="0" smtClean="0">
                <a:solidFill>
                  <a:prstClr val="black"/>
                </a:solidFill>
                <a:latin typeface="Tw Cen MT" panose="020B0602020104020603" pitchFamily="34" charset="0"/>
              </a:rPr>
              <a:t>WORKSTATION / </a:t>
            </a:r>
            <a:r>
              <a:rPr lang="en-CA" sz="1000" b="1" i="1" dirty="0" smtClean="0">
                <a:solidFill>
                  <a:prstClr val="black"/>
                </a:solidFill>
                <a:latin typeface="Tw Cen MT" panose="020B0602020104020603" pitchFamily="34" charset="0"/>
              </a:rPr>
              <a:t>POSTE DE TRAVAIL ACTIFS</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Treadmill or stationary bicycle with computer station, or other equipment that supports active </a:t>
            </a:r>
            <a:r>
              <a:rPr lang="en-CA" sz="1000" dirty="0" smtClean="0">
                <a:solidFill>
                  <a:prstClr val="black"/>
                </a:solidFill>
                <a:latin typeface="Tw Cen MT" panose="020B0602020104020603" pitchFamily="34" charset="0"/>
              </a:rPr>
              <a:t>postures</a:t>
            </a:r>
          </a:p>
          <a:p>
            <a:pPr algn="ctr"/>
            <a:r>
              <a:rPr lang="fr-CA" sz="1000" i="1" dirty="0">
                <a:solidFill>
                  <a:prstClr val="black"/>
                </a:solidFill>
                <a:latin typeface="Tw Cen MT" panose="020B0602020104020603" pitchFamily="34" charset="0"/>
              </a:rPr>
              <a:t>Tapis roulant ou vélo stationnaire avec un poste informatique ou un autre équipement qui appuie les postures </a:t>
            </a:r>
            <a:r>
              <a:rPr lang="fr-CA" sz="1000" i="1" dirty="0" smtClean="0">
                <a:solidFill>
                  <a:prstClr val="black"/>
                </a:solidFill>
                <a:latin typeface="Tw Cen MT" panose="020B0602020104020603" pitchFamily="34" charset="0"/>
              </a:rPr>
              <a:t>actives</a:t>
            </a:r>
            <a:endParaRPr lang="fr-CA" sz="1000" i="1" dirty="0">
              <a:solidFill>
                <a:prstClr val="black"/>
              </a:solidFill>
              <a:latin typeface="Tw Cen MT" panose="020B0602020104020603" pitchFamily="34" charset="0"/>
            </a:endParaRPr>
          </a:p>
        </p:txBody>
      </p:sp>
      <p:sp>
        <p:nvSpPr>
          <p:cNvPr id="5" name="TextBox 4"/>
          <p:cNvSpPr txBox="1"/>
          <p:nvPr/>
        </p:nvSpPr>
        <p:spPr>
          <a:xfrm>
            <a:off x="512485" y="412698"/>
            <a:ext cx="7837347" cy="523220"/>
          </a:xfrm>
          <a:prstGeom prst="rect">
            <a:avLst/>
          </a:prstGeom>
          <a:noFill/>
        </p:spPr>
        <p:txBody>
          <a:bodyPr wrap="square" rtlCol="0">
            <a:spAutoFit/>
          </a:bodyPr>
          <a:lstStyle/>
          <a:p>
            <a:r>
              <a:rPr lang="en-CA" sz="1400" b="1" dirty="0">
                <a:solidFill>
                  <a:prstClr val="black"/>
                </a:solidFill>
                <a:latin typeface="Tw Cen MT" panose="020B0602020104020603" pitchFamily="34" charset="0"/>
              </a:rPr>
              <a:t>WORKPOINT QUICK REFERENCE </a:t>
            </a:r>
            <a:r>
              <a:rPr lang="en-CA" sz="1400" b="1" dirty="0" smtClean="0">
                <a:solidFill>
                  <a:prstClr val="black"/>
                </a:solidFill>
                <a:latin typeface="Tw Cen MT" panose="020B0602020104020603" pitchFamily="34" charset="0"/>
              </a:rPr>
              <a:t>GUIDE / </a:t>
            </a:r>
            <a:r>
              <a:rPr lang="fr-CA" sz="1400" b="1" i="1" dirty="0">
                <a:solidFill>
                  <a:prstClr val="black"/>
                </a:solidFill>
                <a:latin typeface="Tw Cen MT" panose="020B0602020104020603" pitchFamily="34" charset="0"/>
              </a:rPr>
              <a:t>GUIDE DE RÉFÉRENCE RAPIDE SUR LES POINTS DE TRAVAIL</a:t>
            </a:r>
          </a:p>
          <a:p>
            <a:endParaRPr lang="en-CA" sz="1400" dirty="0">
              <a:solidFill>
                <a:prstClr val="black"/>
              </a:solidFill>
              <a:latin typeface="Tw Cen MT" panose="020B0602020104020603" pitchFamily="34" charset="0"/>
            </a:endParaRPr>
          </a:p>
        </p:txBody>
      </p:sp>
      <p:sp>
        <p:nvSpPr>
          <p:cNvPr id="6" name="TextBox 5"/>
          <p:cNvSpPr txBox="1"/>
          <p:nvPr/>
        </p:nvSpPr>
        <p:spPr>
          <a:xfrm>
            <a:off x="629707" y="1000383"/>
            <a:ext cx="692497" cy="1567564"/>
          </a:xfrm>
          <a:prstGeom prst="rect">
            <a:avLst/>
          </a:prstGeom>
          <a:solidFill>
            <a:srgbClr val="50C08B"/>
          </a:solidFill>
        </p:spPr>
        <p:txBody>
          <a:bodyPr vert="vert270" wrap="square" rtlCol="0">
            <a:spAutoFit/>
          </a:bodyPr>
          <a:lstStyle/>
          <a:p>
            <a:pPr algn="ctr"/>
            <a:r>
              <a:rPr lang="en-CA" sz="1100" dirty="0" smtClean="0">
                <a:solidFill>
                  <a:prstClr val="black"/>
                </a:solidFill>
                <a:latin typeface="Tw Cen MT" panose="020B0602020104020603" pitchFamily="34" charset="0"/>
              </a:rPr>
              <a:t>PRIMARY INDIVIDUAL OPEN / </a:t>
            </a:r>
            <a:r>
              <a:rPr lang="fr-CA" sz="1100" i="1" dirty="0" smtClean="0">
                <a:solidFill>
                  <a:prstClr val="black"/>
                </a:solidFill>
                <a:latin typeface="Tw Cen MT" panose="020B0602020104020603" pitchFamily="34" charset="0"/>
              </a:rPr>
              <a:t>PRIMAIRE INDIVIDUEL OUVERT</a:t>
            </a:r>
            <a:endParaRPr lang="fr-CA" sz="1100" i="1" dirty="0">
              <a:solidFill>
                <a:prstClr val="black"/>
              </a:solidFill>
              <a:latin typeface="Tw Cen MT" panose="020B0602020104020603" pitchFamily="34" charset="0"/>
            </a:endParaRPr>
          </a:p>
        </p:txBody>
      </p:sp>
      <p:sp>
        <p:nvSpPr>
          <p:cNvPr id="7" name="TextBox 6"/>
          <p:cNvSpPr txBox="1"/>
          <p:nvPr/>
        </p:nvSpPr>
        <p:spPr>
          <a:xfrm>
            <a:off x="629707" y="2757116"/>
            <a:ext cx="692497" cy="1459377"/>
          </a:xfrm>
          <a:prstGeom prst="rect">
            <a:avLst/>
          </a:prstGeom>
          <a:solidFill>
            <a:srgbClr val="8689AF"/>
          </a:solidFill>
        </p:spPr>
        <p:txBody>
          <a:bodyPr vert="vert270" wrap="square" rtlCol="0">
            <a:spAutoFit/>
          </a:bodyPr>
          <a:lstStyle/>
          <a:p>
            <a:pPr algn="ctr"/>
            <a:r>
              <a:rPr lang="en-CA" sz="1100" dirty="0" smtClean="0">
                <a:solidFill>
                  <a:prstClr val="black"/>
                </a:solidFill>
                <a:latin typeface="Tw Cen MT" panose="020B0602020104020603" pitchFamily="34" charset="0"/>
              </a:rPr>
              <a:t>PRIMARY INDIVIDUAL ENCLOSED / </a:t>
            </a:r>
            <a:r>
              <a:rPr lang="fr-CA" sz="1100" i="1" dirty="0" smtClean="0">
                <a:solidFill>
                  <a:prstClr val="black"/>
                </a:solidFill>
                <a:latin typeface="Tw Cen MT" panose="020B0602020104020603" pitchFamily="34" charset="0"/>
              </a:rPr>
              <a:t>PRIMAIRE </a:t>
            </a:r>
          </a:p>
          <a:p>
            <a:pPr algn="ctr"/>
            <a:r>
              <a:rPr lang="fr-CA" sz="1100" i="1" dirty="0" smtClean="0">
                <a:solidFill>
                  <a:prstClr val="black"/>
                </a:solidFill>
                <a:latin typeface="Tw Cen MT" panose="020B0602020104020603" pitchFamily="34" charset="0"/>
              </a:rPr>
              <a:t>INDIVIDUEL FERMÉ</a:t>
            </a:r>
            <a:endParaRPr lang="fr-CA" sz="1100" i="1" dirty="0">
              <a:solidFill>
                <a:prstClr val="black"/>
              </a:solidFill>
              <a:latin typeface="Tw Cen MT" panose="020B0602020104020603" pitchFamily="34" charset="0"/>
            </a:endParaRPr>
          </a:p>
        </p:txBody>
      </p:sp>
      <p:sp>
        <p:nvSpPr>
          <p:cNvPr id="8" name="TextBox 7"/>
          <p:cNvSpPr txBox="1"/>
          <p:nvPr/>
        </p:nvSpPr>
        <p:spPr>
          <a:xfrm>
            <a:off x="629707" y="4405662"/>
            <a:ext cx="692497" cy="1627685"/>
          </a:xfrm>
          <a:prstGeom prst="rect">
            <a:avLst/>
          </a:prstGeom>
          <a:solidFill>
            <a:schemeClr val="accent2"/>
          </a:solidFill>
        </p:spPr>
        <p:txBody>
          <a:bodyPr vert="vert270" wrap="square" rtlCol="0">
            <a:spAutoFit/>
          </a:bodyPr>
          <a:lstStyle/>
          <a:p>
            <a:pPr algn="ctr"/>
            <a:r>
              <a:rPr lang="en-CA" sz="1100" dirty="0" smtClean="0">
                <a:solidFill>
                  <a:prstClr val="black"/>
                </a:solidFill>
                <a:latin typeface="Tw Cen MT" panose="020B0602020104020603" pitchFamily="34" charset="0"/>
              </a:rPr>
              <a:t>SECONDARY INDIVIDUAL / </a:t>
            </a:r>
            <a:r>
              <a:rPr lang="fr-CA" sz="1100" i="1" kern="0" dirty="0" smtClean="0">
                <a:solidFill>
                  <a:prstClr val="black"/>
                </a:solidFill>
                <a:latin typeface="Tw Cen MT" panose="020B0602020104020603" pitchFamily="34" charset="0"/>
              </a:rPr>
              <a:t>SECONDAIRE INDIVIDUEL</a:t>
            </a:r>
            <a:endParaRPr lang="fr-CA" sz="1100" i="1" kern="0" dirty="0">
              <a:solidFill>
                <a:prstClr val="black"/>
              </a:solidFill>
              <a:latin typeface="Tw Cen MT" panose="020B0602020104020603" pitchFamily="34" charset="0"/>
            </a:endParaRPr>
          </a:p>
        </p:txBody>
      </p:sp>
      <p:sp>
        <p:nvSpPr>
          <p:cNvPr id="9" name="TextBox 8"/>
          <p:cNvSpPr txBox="1"/>
          <p:nvPr/>
        </p:nvSpPr>
        <p:spPr>
          <a:xfrm>
            <a:off x="1919563" y="1934169"/>
            <a:ext cx="2616342" cy="682238"/>
          </a:xfrm>
          <a:prstGeom prst="rect">
            <a:avLst/>
          </a:prstGeom>
          <a:noFill/>
        </p:spPr>
        <p:txBody>
          <a:bodyPr wrap="square" rtlCol="0">
            <a:spAutoFit/>
          </a:bodyPr>
          <a:lstStyle/>
          <a:p>
            <a:pPr algn="ctr">
              <a:lnSpc>
                <a:spcPts val="1000"/>
              </a:lnSpc>
            </a:pPr>
            <a:r>
              <a:rPr lang="en-CA" sz="1000" b="1" dirty="0" smtClean="0">
                <a:solidFill>
                  <a:prstClr val="black"/>
                </a:solidFill>
                <a:latin typeface="Tw Cen MT" panose="020B0602020104020603" pitchFamily="34" charset="0"/>
              </a:rPr>
              <a:t>WORKSTATION / </a:t>
            </a:r>
            <a:r>
              <a:rPr lang="en-CA" sz="1000" b="1" i="1" dirty="0" smtClean="0">
                <a:solidFill>
                  <a:prstClr val="black"/>
                </a:solidFill>
                <a:latin typeface="Tw Cen MT" panose="020B0602020104020603" pitchFamily="34" charset="0"/>
              </a:rPr>
              <a:t>POSTE DE TRAVAIL</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Mid-long term work space with access to </a:t>
            </a:r>
            <a:r>
              <a:rPr lang="en-CA" sz="1000" dirty="0" smtClean="0">
                <a:solidFill>
                  <a:prstClr val="black"/>
                </a:solidFill>
                <a:latin typeface="Tw Cen MT" panose="020B0602020104020603" pitchFamily="34" charset="0"/>
              </a:rPr>
              <a:t>others</a:t>
            </a:r>
          </a:p>
          <a:p>
            <a:pPr algn="ctr"/>
            <a:r>
              <a:rPr lang="fr-CA" sz="1000" i="1" dirty="0">
                <a:solidFill>
                  <a:prstClr val="black"/>
                </a:solidFill>
                <a:latin typeface="Tw Cen MT" panose="020B0602020104020603" pitchFamily="34" charset="0"/>
              </a:rPr>
              <a:t>Espace de travail à moyen et à long terme avec un accès aux </a:t>
            </a:r>
            <a:r>
              <a:rPr lang="fr-CA" sz="1000" i="1" dirty="0" smtClean="0">
                <a:solidFill>
                  <a:prstClr val="black"/>
                </a:solidFill>
                <a:latin typeface="Tw Cen MT" panose="020B0602020104020603" pitchFamily="34" charset="0"/>
              </a:rPr>
              <a:t>autres</a:t>
            </a:r>
            <a:endParaRPr lang="fr-CA" sz="1000" i="1" dirty="0">
              <a:solidFill>
                <a:prstClr val="black"/>
              </a:solidFill>
              <a:latin typeface="Tw Cen MT" panose="020B0602020104020603" pitchFamily="34" charset="0"/>
            </a:endParaRPr>
          </a:p>
        </p:txBody>
      </p:sp>
      <p:sp>
        <p:nvSpPr>
          <p:cNvPr id="10" name="TextBox 9"/>
          <p:cNvSpPr txBox="1"/>
          <p:nvPr/>
        </p:nvSpPr>
        <p:spPr>
          <a:xfrm>
            <a:off x="5162263" y="1920120"/>
            <a:ext cx="2670296" cy="707886"/>
          </a:xfrm>
          <a:prstGeom prst="rect">
            <a:avLst/>
          </a:prstGeom>
          <a:noFill/>
        </p:spPr>
        <p:txBody>
          <a:bodyPr wrap="square" rtlCol="0">
            <a:spAutoFit/>
          </a:bodyPr>
          <a:lstStyle/>
          <a:p>
            <a:pPr algn="ctr"/>
            <a:r>
              <a:rPr lang="en-CA" sz="1000" b="1" dirty="0" smtClean="0">
                <a:solidFill>
                  <a:prstClr val="black"/>
                </a:solidFill>
                <a:latin typeface="Tw Cen MT" panose="020B0602020104020603" pitchFamily="34" charset="0"/>
              </a:rPr>
              <a:t>TOUCHDOWN / </a:t>
            </a:r>
            <a:r>
              <a:rPr lang="en-CA" sz="1000" b="1" i="1" dirty="0" smtClean="0">
                <a:solidFill>
                  <a:prstClr val="black"/>
                </a:solidFill>
                <a:latin typeface="Tw Cen MT" panose="020B0602020104020603" pitchFamily="34" charset="0"/>
              </a:rPr>
              <a:t>POINT DE TRANSITION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Short-term landing point between other </a:t>
            </a:r>
            <a:r>
              <a:rPr lang="en-CA" sz="1000" dirty="0" smtClean="0">
                <a:solidFill>
                  <a:prstClr val="black"/>
                </a:solidFill>
                <a:latin typeface="Tw Cen MT" panose="020B0602020104020603" pitchFamily="34" charset="0"/>
              </a:rPr>
              <a:t>activities</a:t>
            </a:r>
          </a:p>
          <a:p>
            <a:pPr algn="ctr"/>
            <a:r>
              <a:rPr lang="fr-CA" sz="1000" i="1" dirty="0">
                <a:solidFill>
                  <a:prstClr val="black"/>
                </a:solidFill>
                <a:latin typeface="Tw Cen MT" panose="020B0602020104020603" pitchFamily="34" charset="0"/>
              </a:rPr>
              <a:t>Point de transition à court terme entre les autres </a:t>
            </a:r>
            <a:r>
              <a:rPr lang="fr-CA" sz="1000" i="1" dirty="0" smtClean="0">
                <a:solidFill>
                  <a:prstClr val="black"/>
                </a:solidFill>
                <a:latin typeface="Tw Cen MT" panose="020B0602020104020603" pitchFamily="34" charset="0"/>
              </a:rPr>
              <a:t>activités</a:t>
            </a:r>
            <a:endParaRPr lang="fr-CA" sz="1000" i="1" dirty="0">
              <a:solidFill>
                <a:prstClr val="black"/>
              </a:solidFill>
              <a:latin typeface="Tw Cen MT" panose="020B0602020104020603" pitchFamily="34" charset="0"/>
            </a:endParaRPr>
          </a:p>
        </p:txBody>
      </p:sp>
      <p:sp>
        <p:nvSpPr>
          <p:cNvPr id="15" name="TextBox 14"/>
          <p:cNvSpPr txBox="1"/>
          <p:nvPr/>
        </p:nvSpPr>
        <p:spPr>
          <a:xfrm>
            <a:off x="3404288" y="3802404"/>
            <a:ext cx="2867504"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FOCUS </a:t>
            </a:r>
            <a:r>
              <a:rPr lang="en-CA" sz="1000" b="1" dirty="0" smtClean="0">
                <a:solidFill>
                  <a:prstClr val="black"/>
                </a:solidFill>
                <a:latin typeface="Tw Cen MT" panose="020B0602020104020603" pitchFamily="34" charset="0"/>
              </a:rPr>
              <a:t>ROOM / </a:t>
            </a:r>
            <a:r>
              <a:rPr lang="en-CA" sz="1000" b="1" i="1" dirty="0" smtClean="0">
                <a:solidFill>
                  <a:prstClr val="black"/>
                </a:solidFill>
                <a:latin typeface="Tw Cen MT" panose="020B0602020104020603" pitchFamily="34" charset="0"/>
              </a:rPr>
              <a:t>SALLE DE CONCENTRATION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space for mid- to long-term focused </a:t>
            </a:r>
            <a:r>
              <a:rPr lang="en-CA" sz="1000" dirty="0" smtClean="0">
                <a:solidFill>
                  <a:prstClr val="black"/>
                </a:solidFill>
                <a:latin typeface="Tw Cen MT" panose="020B0602020104020603" pitchFamily="34" charset="0"/>
              </a:rPr>
              <a:t>work</a:t>
            </a:r>
          </a:p>
          <a:p>
            <a:pPr algn="ctr"/>
            <a:r>
              <a:rPr lang="fr-CA" sz="1000" i="1" dirty="0">
                <a:solidFill>
                  <a:prstClr val="black"/>
                </a:solidFill>
                <a:latin typeface="Tw Cen MT" panose="020B0602020104020603" pitchFamily="34" charset="0"/>
              </a:rPr>
              <a:t>Local de travail fermé pour le travail ciblé à moyen et à long </a:t>
            </a:r>
            <a:r>
              <a:rPr lang="fr-CA" sz="1000" i="1" dirty="0" smtClean="0">
                <a:solidFill>
                  <a:prstClr val="black"/>
                </a:solidFill>
                <a:latin typeface="Tw Cen MT" panose="020B0602020104020603" pitchFamily="34" charset="0"/>
              </a:rPr>
              <a:t>terme</a:t>
            </a:r>
            <a:endParaRPr lang="fr-CA" sz="1000" i="1" dirty="0">
              <a:solidFill>
                <a:prstClr val="black"/>
              </a:solidFill>
              <a:latin typeface="Tw Cen MT" panose="020B0602020104020603" pitchFamily="34" charset="0"/>
            </a:endParaRPr>
          </a:p>
        </p:txBody>
      </p:sp>
      <p:cxnSp>
        <p:nvCxnSpPr>
          <p:cNvPr id="22" name="Straight Connector 21"/>
          <p:cNvCxnSpPr/>
          <p:nvPr/>
        </p:nvCxnSpPr>
        <p:spPr>
          <a:xfrm>
            <a:off x="1626414" y="2113040"/>
            <a:ext cx="10152503" cy="16830"/>
          </a:xfrm>
          <a:prstGeom prst="line">
            <a:avLst/>
          </a:prstGeom>
          <a:ln w="12700">
            <a:solidFill>
              <a:srgbClr val="50C08B"/>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626414" y="3992148"/>
            <a:ext cx="10149840" cy="2708"/>
          </a:xfrm>
          <a:prstGeom prst="line">
            <a:avLst/>
          </a:prstGeom>
          <a:ln w="127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626414" y="5576669"/>
            <a:ext cx="10149840" cy="10843"/>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752892" y="5395491"/>
            <a:ext cx="2889647" cy="553998"/>
          </a:xfrm>
          <a:prstGeom prst="rect">
            <a:avLst/>
          </a:prstGeom>
          <a:noFill/>
        </p:spPr>
        <p:txBody>
          <a:bodyPr wrap="square" rtlCol="0">
            <a:spAutoFit/>
          </a:bodyPr>
          <a:lstStyle/>
          <a:p>
            <a:pPr algn="ctr"/>
            <a:r>
              <a:rPr lang="fr-CA" sz="1000" b="1" dirty="0">
                <a:solidFill>
                  <a:prstClr val="black"/>
                </a:solidFill>
                <a:latin typeface="Tw Cen MT" panose="020B0602020104020603" pitchFamily="34" charset="0"/>
              </a:rPr>
              <a:t>STUDY</a:t>
            </a:r>
            <a:r>
              <a:rPr lang="fr-CA" sz="1000" b="1" i="1" dirty="0">
                <a:solidFill>
                  <a:prstClr val="black"/>
                </a:solidFill>
                <a:latin typeface="Tw Cen MT" panose="020B0602020104020603" pitchFamily="34" charset="0"/>
              </a:rPr>
              <a:t> / SALLE D’ÉTUDE</a:t>
            </a:r>
          </a:p>
          <a:p>
            <a:pPr algn="ctr"/>
            <a:r>
              <a:rPr lang="fr-CA" sz="1000" dirty="0" err="1">
                <a:solidFill>
                  <a:prstClr val="black"/>
                </a:solidFill>
                <a:latin typeface="Tw Cen MT" panose="020B0602020104020603" pitchFamily="34" charset="0"/>
              </a:rPr>
              <a:t>Shared</a:t>
            </a:r>
            <a:r>
              <a:rPr lang="fr-CA" sz="1000" dirty="0">
                <a:solidFill>
                  <a:prstClr val="black"/>
                </a:solidFill>
                <a:latin typeface="Tw Cen MT" panose="020B0602020104020603" pitchFamily="34" charset="0"/>
              </a:rPr>
              <a:t> room for </a:t>
            </a:r>
            <a:r>
              <a:rPr lang="fr-CA" sz="1000" dirty="0" err="1">
                <a:solidFill>
                  <a:prstClr val="black"/>
                </a:solidFill>
                <a:latin typeface="Tw Cen MT" panose="020B0602020104020603" pitchFamily="34" charset="0"/>
              </a:rPr>
              <a:t>individual</a:t>
            </a:r>
            <a:r>
              <a:rPr lang="fr-CA" sz="1000" dirty="0">
                <a:solidFill>
                  <a:prstClr val="black"/>
                </a:solidFill>
                <a:latin typeface="Tw Cen MT" panose="020B0602020104020603" pitchFamily="34" charset="0"/>
              </a:rPr>
              <a:t> quiet </a:t>
            </a:r>
            <a:r>
              <a:rPr lang="fr-CA" sz="1000" dirty="0" err="1">
                <a:solidFill>
                  <a:prstClr val="black"/>
                </a:solidFill>
                <a:latin typeface="Tw Cen MT" panose="020B0602020104020603" pitchFamily="34" charset="0"/>
              </a:rPr>
              <a:t>work</a:t>
            </a:r>
            <a:endParaRPr lang="fr-CA" sz="1000" dirty="0">
              <a:solidFill>
                <a:prstClr val="black"/>
              </a:solidFill>
              <a:latin typeface="Tw Cen MT" panose="020B0602020104020603" pitchFamily="34" charset="0"/>
            </a:endParaRPr>
          </a:p>
          <a:p>
            <a:pPr algn="ctr"/>
            <a:r>
              <a:rPr lang="fr-CA" sz="1000" i="1" dirty="0">
                <a:solidFill>
                  <a:prstClr val="black"/>
                </a:solidFill>
                <a:latin typeface="Tw Cen MT" panose="020B0602020104020603" pitchFamily="34" charset="0"/>
              </a:rPr>
              <a:t>Local partagé pour le travail tranquille individuel</a:t>
            </a:r>
          </a:p>
        </p:txBody>
      </p:sp>
      <p:sp>
        <p:nvSpPr>
          <p:cNvPr id="19" name="TextBox 18"/>
          <p:cNvSpPr txBox="1"/>
          <p:nvPr/>
        </p:nvSpPr>
        <p:spPr>
          <a:xfrm>
            <a:off x="2067632" y="5388990"/>
            <a:ext cx="2678825"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REFLECTION </a:t>
            </a:r>
            <a:r>
              <a:rPr lang="en-CA" sz="1000" b="1" dirty="0" smtClean="0">
                <a:solidFill>
                  <a:prstClr val="black"/>
                </a:solidFill>
                <a:latin typeface="Tw Cen MT" panose="020B0602020104020603" pitchFamily="34" charset="0"/>
              </a:rPr>
              <a:t>POINT / </a:t>
            </a:r>
            <a:r>
              <a:rPr lang="en-CA" sz="1000" b="1" i="1" dirty="0" smtClean="0">
                <a:solidFill>
                  <a:prstClr val="black"/>
                </a:solidFill>
                <a:latin typeface="Tw Cen MT" panose="020B0602020104020603" pitchFamily="34" charset="0"/>
              </a:rPr>
              <a:t>POINT DE RÉFLEXION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Refuge for quiet contemplation or wellness </a:t>
            </a:r>
            <a:r>
              <a:rPr lang="en-CA" sz="1000" dirty="0" smtClean="0">
                <a:solidFill>
                  <a:prstClr val="black"/>
                </a:solidFill>
                <a:latin typeface="Tw Cen MT" panose="020B0602020104020603" pitchFamily="34" charset="0"/>
              </a:rPr>
              <a:t>needs</a:t>
            </a:r>
          </a:p>
          <a:p>
            <a:pPr algn="ctr"/>
            <a:r>
              <a:rPr lang="fr-CA" sz="1000" i="1" dirty="0">
                <a:solidFill>
                  <a:prstClr val="black"/>
                </a:solidFill>
                <a:latin typeface="Tw Cen MT" panose="020B0602020104020603" pitchFamily="34" charset="0"/>
              </a:rPr>
              <a:t>Refuge pour la méditation ou pour des besoins de </a:t>
            </a:r>
            <a:r>
              <a:rPr lang="fr-CA" sz="1000" i="1" dirty="0" smtClean="0">
                <a:solidFill>
                  <a:prstClr val="black"/>
                </a:solidFill>
                <a:latin typeface="Tw Cen MT" panose="020B0602020104020603" pitchFamily="34" charset="0"/>
              </a:rPr>
              <a:t>mieux-être</a:t>
            </a:r>
            <a:endParaRPr lang="fr-CA" sz="1000" i="1" dirty="0">
              <a:solidFill>
                <a:prstClr val="black"/>
              </a:solidFill>
              <a:latin typeface="Tw Cen MT" panose="020B0602020104020603" pitchFamily="34" charset="0"/>
            </a:endParaRPr>
          </a:p>
        </p:txBody>
      </p:sp>
      <p:sp>
        <p:nvSpPr>
          <p:cNvPr id="11" name="TextBox 10"/>
          <p:cNvSpPr txBox="1"/>
          <p:nvPr/>
        </p:nvSpPr>
        <p:spPr>
          <a:xfrm>
            <a:off x="8325670" y="1910694"/>
            <a:ext cx="3316869" cy="707886"/>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FOCUS </a:t>
            </a:r>
            <a:r>
              <a:rPr lang="en-CA" sz="1000" b="1" dirty="0" smtClean="0">
                <a:solidFill>
                  <a:prstClr val="black"/>
                </a:solidFill>
                <a:latin typeface="Tw Cen MT" panose="020B0602020104020603" pitchFamily="34" charset="0"/>
              </a:rPr>
              <a:t>POD / </a:t>
            </a:r>
            <a:r>
              <a:rPr lang="en-CA" sz="1000" b="1" i="1" dirty="0" smtClean="0">
                <a:solidFill>
                  <a:prstClr val="black"/>
                </a:solidFill>
                <a:latin typeface="Tw Cen MT" panose="020B0602020104020603" pitchFamily="34" charset="0"/>
              </a:rPr>
              <a:t>CAPSULE DE CONCENTRATION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Semi-enclosed work pod for mid- to long-term focused </a:t>
            </a:r>
            <a:r>
              <a:rPr lang="en-CA" sz="1000" dirty="0" smtClean="0">
                <a:solidFill>
                  <a:prstClr val="black"/>
                </a:solidFill>
                <a:latin typeface="Tw Cen MT" panose="020B0602020104020603" pitchFamily="34" charset="0"/>
              </a:rPr>
              <a:t>work</a:t>
            </a:r>
          </a:p>
          <a:p>
            <a:pPr algn="ctr"/>
            <a:r>
              <a:rPr lang="fr-CA" sz="1000" i="1" dirty="0">
                <a:solidFill>
                  <a:prstClr val="black"/>
                </a:solidFill>
                <a:latin typeface="Tw Cen MT" panose="020B0602020104020603" pitchFamily="34" charset="0"/>
              </a:rPr>
              <a:t>Espace de travail semi-fermé pour le travail ciblé à moyen et à long </a:t>
            </a:r>
            <a:r>
              <a:rPr lang="fr-CA" sz="1000" i="1" dirty="0" smtClean="0">
                <a:solidFill>
                  <a:prstClr val="black"/>
                </a:solidFill>
                <a:latin typeface="Tw Cen MT" panose="020B0602020104020603" pitchFamily="34" charset="0"/>
              </a:rPr>
              <a:t>terme</a:t>
            </a:r>
            <a:endParaRPr lang="fr-CA" sz="1000" i="1" dirty="0">
              <a:solidFill>
                <a:prstClr val="black"/>
              </a:solidFill>
              <a:latin typeface="Tw Cen MT" panose="020B0602020104020603" pitchFamily="34" charset="0"/>
            </a:endParaRPr>
          </a:p>
        </p:txBody>
      </p:sp>
      <p:pic>
        <p:nvPicPr>
          <p:cNvPr id="46" name="Picture 45"/>
          <p:cNvPicPr>
            <a:picLocks noChangeAspect="1"/>
          </p:cNvPicPr>
          <p:nvPr>
            <p:custDataLst>
              <p:tags r:id="rId3"/>
            </p:custDataLst>
          </p:nvPr>
        </p:nvPicPr>
        <p:blipFill>
          <a:blip r:embed="rId12"/>
          <a:stretch>
            <a:fillRect/>
          </a:stretch>
        </p:blipFill>
        <p:spPr>
          <a:xfrm>
            <a:off x="7948978" y="2498228"/>
            <a:ext cx="1198091" cy="1287688"/>
          </a:xfrm>
          <a:prstGeom prst="rect">
            <a:avLst/>
          </a:prstGeom>
        </p:spPr>
      </p:pic>
      <p:pic>
        <p:nvPicPr>
          <p:cNvPr id="47" name="Picture 46"/>
          <p:cNvPicPr>
            <a:picLocks noChangeAspect="1"/>
          </p:cNvPicPr>
          <p:nvPr>
            <p:custDataLst>
              <p:tags r:id="rId4"/>
            </p:custDataLst>
          </p:nvPr>
        </p:nvPicPr>
        <p:blipFill>
          <a:blip r:embed="rId13"/>
          <a:stretch>
            <a:fillRect/>
          </a:stretch>
        </p:blipFill>
        <p:spPr>
          <a:xfrm>
            <a:off x="2864395" y="4317253"/>
            <a:ext cx="916230" cy="1071737"/>
          </a:xfrm>
          <a:prstGeom prst="rect">
            <a:avLst/>
          </a:prstGeom>
        </p:spPr>
      </p:pic>
      <p:pic>
        <p:nvPicPr>
          <p:cNvPr id="50" name="Picture 49"/>
          <p:cNvPicPr>
            <a:picLocks noChangeAspect="1"/>
          </p:cNvPicPr>
          <p:nvPr>
            <p:custDataLst>
              <p:tags r:id="rId5"/>
            </p:custDataLst>
          </p:nvPr>
        </p:nvPicPr>
        <p:blipFill>
          <a:blip r:embed="rId14"/>
          <a:stretch>
            <a:fillRect/>
          </a:stretch>
        </p:blipFill>
        <p:spPr>
          <a:xfrm>
            <a:off x="9444866" y="685795"/>
            <a:ext cx="1078475" cy="1221084"/>
          </a:xfrm>
          <a:prstGeom prst="rect">
            <a:avLst/>
          </a:prstGeom>
        </p:spPr>
      </p:pic>
      <p:pic>
        <p:nvPicPr>
          <p:cNvPr id="51" name="Picture 50"/>
          <p:cNvPicPr>
            <a:picLocks noChangeAspect="1"/>
          </p:cNvPicPr>
          <p:nvPr>
            <p:custDataLst>
              <p:tags r:id="rId6"/>
            </p:custDataLst>
          </p:nvPr>
        </p:nvPicPr>
        <p:blipFill>
          <a:blip r:embed="rId15">
            <a:clrChange>
              <a:clrFrom>
                <a:srgbClr val="FDFDFD"/>
              </a:clrFrom>
              <a:clrTo>
                <a:srgbClr val="FDFDFD">
                  <a:alpha val="0"/>
                </a:srgbClr>
              </a:clrTo>
            </a:clrChange>
          </a:blip>
          <a:stretch>
            <a:fillRect/>
          </a:stretch>
        </p:blipFill>
        <p:spPr>
          <a:xfrm>
            <a:off x="5762558" y="850895"/>
            <a:ext cx="1464512" cy="1052121"/>
          </a:xfrm>
          <a:prstGeom prst="rect">
            <a:avLst/>
          </a:prstGeom>
        </p:spPr>
      </p:pic>
      <p:pic>
        <p:nvPicPr>
          <p:cNvPr id="52" name="Picture 51"/>
          <p:cNvPicPr>
            <a:picLocks noChangeAspect="1"/>
          </p:cNvPicPr>
          <p:nvPr>
            <p:custDataLst>
              <p:tags r:id="rId7"/>
            </p:custDataLst>
          </p:nvPr>
        </p:nvPicPr>
        <p:blipFill>
          <a:blip r:embed="rId16">
            <a:clrChange>
              <a:clrFrom>
                <a:srgbClr val="FFFFFF"/>
              </a:clrFrom>
              <a:clrTo>
                <a:srgbClr val="FFFFFF">
                  <a:alpha val="0"/>
                </a:srgbClr>
              </a:clrTo>
            </a:clrChange>
          </a:blip>
          <a:stretch>
            <a:fillRect/>
          </a:stretch>
        </p:blipFill>
        <p:spPr>
          <a:xfrm>
            <a:off x="2474750" y="674308"/>
            <a:ext cx="1383905" cy="1278006"/>
          </a:xfrm>
          <a:prstGeom prst="rect">
            <a:avLst/>
          </a:prstGeom>
        </p:spPr>
      </p:pic>
      <p:sp>
        <p:nvSpPr>
          <p:cNvPr id="2" name="Rectangle 1"/>
          <p:cNvSpPr/>
          <p:nvPr/>
        </p:nvSpPr>
        <p:spPr>
          <a:xfrm>
            <a:off x="6784038" y="3802404"/>
            <a:ext cx="3756983" cy="707886"/>
          </a:xfrm>
          <a:prstGeom prst="rect">
            <a:avLst/>
          </a:prstGeom>
        </p:spPr>
        <p:txBody>
          <a:bodyPr wrap="square">
            <a:spAutoFit/>
          </a:bodyPr>
          <a:lstStyle/>
          <a:p>
            <a:pPr algn="ctr"/>
            <a:r>
              <a:rPr lang="en-CA" sz="1000" b="1" dirty="0">
                <a:solidFill>
                  <a:prstClr val="black"/>
                </a:solidFill>
                <a:latin typeface="Tw Cen MT" panose="020B0602020104020603" pitchFamily="34" charset="0"/>
              </a:rPr>
              <a:t>PHONEBOOTH / </a:t>
            </a:r>
            <a:r>
              <a:rPr lang="en-CA" sz="1000" b="1" i="1" dirty="0">
                <a:solidFill>
                  <a:prstClr val="black"/>
                </a:solidFill>
                <a:latin typeface="Tw Cen MT" panose="020B0602020104020603" pitchFamily="34" charset="0"/>
              </a:rPr>
              <a:t>CABINE TÉLÉPHONIQUE</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or semi-enclosed area with acoustic protection for phone calls</a:t>
            </a:r>
          </a:p>
          <a:p>
            <a:pPr algn="ctr"/>
            <a:r>
              <a:rPr lang="fr-CA" sz="1000" i="1" dirty="0">
                <a:solidFill>
                  <a:prstClr val="black"/>
                </a:solidFill>
                <a:latin typeface="Tw Cen MT" panose="020B0602020104020603" pitchFamily="34" charset="0"/>
              </a:rPr>
              <a:t>Zone fermée ou semi-fermée avec une protection acoustique pour les appels téléphoniques</a:t>
            </a:r>
          </a:p>
        </p:txBody>
      </p:sp>
    </p:spTree>
    <p:extLst>
      <p:ext uri="{BB962C8B-B14F-4D97-AF65-F5344CB8AC3E}">
        <p14:creationId xmlns:p14="http://schemas.microsoft.com/office/powerpoint/2010/main" val="23192410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3722" y="897738"/>
            <a:ext cx="523220" cy="2203939"/>
          </a:xfrm>
          <a:prstGeom prst="rect">
            <a:avLst/>
          </a:prstGeom>
          <a:solidFill>
            <a:schemeClr val="accent4"/>
          </a:solidFill>
        </p:spPr>
        <p:txBody>
          <a:bodyPr vert="vert270" wrap="square" rtlCol="0">
            <a:spAutoFit/>
          </a:bodyPr>
          <a:lstStyle/>
          <a:p>
            <a:pPr algn="ctr">
              <a:defRPr/>
            </a:pPr>
            <a:r>
              <a:rPr lang="en-CA" sz="1100" dirty="0">
                <a:solidFill>
                  <a:prstClr val="black"/>
                </a:solidFill>
                <a:latin typeface="Tw Cen MT" panose="020B0602020104020603" pitchFamily="34" charset="0"/>
              </a:rPr>
              <a:t>OPEN </a:t>
            </a:r>
            <a:r>
              <a:rPr lang="en-CA" sz="1100" dirty="0" smtClean="0">
                <a:solidFill>
                  <a:prstClr val="black"/>
                </a:solidFill>
                <a:latin typeface="Tw Cen MT" panose="020B0602020104020603" pitchFamily="34" charset="0"/>
              </a:rPr>
              <a:t>COLLABORATIVE / </a:t>
            </a:r>
          </a:p>
          <a:p>
            <a:pPr algn="ctr">
              <a:defRPr/>
            </a:pPr>
            <a:r>
              <a:rPr lang="fr-CA" sz="1100" i="1" kern="0" dirty="0" smtClean="0">
                <a:solidFill>
                  <a:prstClr val="black"/>
                </a:solidFill>
                <a:latin typeface="Tw Cen MT" panose="020B0602020104020603" pitchFamily="34" charset="0"/>
              </a:rPr>
              <a:t>OUVERT COLLABORATIF</a:t>
            </a:r>
            <a:endParaRPr lang="fr-CA" sz="1100" i="1" kern="0" dirty="0">
              <a:solidFill>
                <a:prstClr val="black"/>
              </a:solidFill>
              <a:latin typeface="Tw Cen MT" panose="020B0602020104020603" pitchFamily="34" charset="0"/>
            </a:endParaRPr>
          </a:p>
        </p:txBody>
      </p:sp>
      <p:sp>
        <p:nvSpPr>
          <p:cNvPr id="6" name="TextBox 5"/>
          <p:cNvSpPr txBox="1"/>
          <p:nvPr/>
        </p:nvSpPr>
        <p:spPr>
          <a:xfrm>
            <a:off x="573722" y="3460145"/>
            <a:ext cx="523220" cy="2328985"/>
          </a:xfrm>
          <a:prstGeom prst="rect">
            <a:avLst/>
          </a:prstGeom>
          <a:solidFill>
            <a:srgbClr val="03BADF"/>
          </a:solidFill>
        </p:spPr>
        <p:txBody>
          <a:bodyPr vert="vert270" wrap="square" rtlCol="0">
            <a:spAutoFit/>
          </a:bodyPr>
          <a:lstStyle/>
          <a:p>
            <a:pPr algn="ctr">
              <a:defRPr/>
            </a:pPr>
            <a:r>
              <a:rPr lang="en-CA" sz="1100" dirty="0">
                <a:solidFill>
                  <a:prstClr val="black"/>
                </a:solidFill>
                <a:latin typeface="Tw Cen MT" panose="020B0602020104020603" pitchFamily="34" charset="0"/>
              </a:rPr>
              <a:t>ENCLOSED </a:t>
            </a:r>
            <a:r>
              <a:rPr lang="en-CA" sz="1100" dirty="0" smtClean="0">
                <a:solidFill>
                  <a:prstClr val="black"/>
                </a:solidFill>
                <a:latin typeface="Tw Cen MT" panose="020B0602020104020603" pitchFamily="34" charset="0"/>
              </a:rPr>
              <a:t>COLLABORATIVE /</a:t>
            </a:r>
          </a:p>
          <a:p>
            <a:pPr algn="ctr">
              <a:defRPr/>
            </a:pPr>
            <a:r>
              <a:rPr lang="fr-CA" sz="1100" i="1" kern="0" dirty="0" smtClean="0">
                <a:solidFill>
                  <a:prstClr val="black"/>
                </a:solidFill>
                <a:latin typeface="Tw Cen MT" panose="020B0602020104020603" pitchFamily="34" charset="0"/>
              </a:rPr>
              <a:t>FERMÉ COLLABORATIF</a:t>
            </a:r>
            <a:endParaRPr lang="fr-CA" sz="1100" i="1" kern="0" dirty="0">
              <a:solidFill>
                <a:prstClr val="black"/>
              </a:solidFill>
              <a:latin typeface="Tw Cen MT" panose="020B0602020104020603" pitchFamily="34" charset="0"/>
            </a:endParaRPr>
          </a:p>
        </p:txBody>
      </p:sp>
      <p:cxnSp>
        <p:nvCxnSpPr>
          <p:cNvPr id="10" name="Straight Connector 9"/>
          <p:cNvCxnSpPr/>
          <p:nvPr/>
        </p:nvCxnSpPr>
        <p:spPr>
          <a:xfrm flipV="1">
            <a:off x="1239775" y="2568929"/>
            <a:ext cx="10448904" cy="1"/>
          </a:xfrm>
          <a:prstGeom prst="line">
            <a:avLst/>
          </a:prstGeom>
          <a:ln w="127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19939" y="5308486"/>
            <a:ext cx="10402001" cy="38898"/>
          </a:xfrm>
          <a:prstGeom prst="line">
            <a:avLst/>
          </a:prstGeom>
          <a:ln w="12700">
            <a:solidFill>
              <a:srgbClr val="03BADF"/>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64948" y="2360366"/>
            <a:ext cx="2364734" cy="861774"/>
          </a:xfrm>
          <a:prstGeom prst="rect">
            <a:avLst/>
          </a:prstGeom>
          <a:noFill/>
        </p:spPr>
        <p:txBody>
          <a:bodyPr wrap="square" rtlCol="0">
            <a:spAutoFit/>
          </a:bodyPr>
          <a:lstStyle/>
          <a:p>
            <a:pPr algn="ctr"/>
            <a:r>
              <a:rPr lang="en-CA" sz="1000" b="1" dirty="0" smtClean="0">
                <a:solidFill>
                  <a:prstClr val="black"/>
                </a:solidFill>
                <a:latin typeface="Tw Cen MT" panose="020B0602020104020603" pitchFamily="34" charset="0"/>
              </a:rPr>
              <a:t>HUDDLE / </a:t>
            </a:r>
            <a:r>
              <a:rPr lang="en-CA" sz="1000" b="1" i="1" dirty="0" smtClean="0">
                <a:solidFill>
                  <a:prstClr val="black"/>
                </a:solidFill>
                <a:latin typeface="Tw Cen MT" panose="020B0602020104020603" pitchFamily="34" charset="0"/>
              </a:rPr>
              <a:t>ENCLAVE</a:t>
            </a:r>
            <a:endParaRPr lang="en-CA" sz="1000" b="1" dirty="0">
              <a:solidFill>
                <a:prstClr val="black"/>
              </a:solidFill>
              <a:latin typeface="Tw Cen MT" panose="020B0602020104020603" pitchFamily="34" charset="0"/>
            </a:endParaRPr>
          </a:p>
          <a:p>
            <a:pPr algn="ctr"/>
            <a:r>
              <a:rPr lang="en-CA" sz="1000" dirty="0" smtClean="0">
                <a:solidFill>
                  <a:prstClr val="black"/>
                </a:solidFill>
                <a:latin typeface="Tw Cen MT" panose="020B0602020104020603" pitchFamily="34" charset="0"/>
              </a:rPr>
              <a:t>Informal open or semi-enclosed area for short- to mid-term meetings </a:t>
            </a:r>
          </a:p>
          <a:p>
            <a:pPr algn="ctr"/>
            <a:r>
              <a:rPr lang="fr-CA" sz="1000" i="1" dirty="0">
                <a:solidFill>
                  <a:prstClr val="black"/>
                </a:solidFill>
                <a:latin typeface="Tw Cen MT" panose="020B0602020104020603" pitchFamily="34" charset="0"/>
              </a:rPr>
              <a:t>Zone ouverte ou semi-fermée </a:t>
            </a:r>
            <a:r>
              <a:rPr lang="fr-CA" sz="1000" i="1" dirty="0" smtClean="0">
                <a:solidFill>
                  <a:prstClr val="black"/>
                </a:solidFill>
                <a:latin typeface="Tw Cen MT" panose="020B0602020104020603" pitchFamily="34" charset="0"/>
              </a:rPr>
              <a:t>informelle </a:t>
            </a:r>
            <a:r>
              <a:rPr lang="fr-CA" sz="1000" i="1" dirty="0">
                <a:solidFill>
                  <a:prstClr val="black"/>
                </a:solidFill>
                <a:latin typeface="Tw Cen MT" panose="020B0602020104020603" pitchFamily="34" charset="0"/>
              </a:rPr>
              <a:t>pour les réunions à court et à moyen terme </a:t>
            </a:r>
          </a:p>
        </p:txBody>
      </p:sp>
      <p:sp>
        <p:nvSpPr>
          <p:cNvPr id="15" name="TextBox 14"/>
          <p:cNvSpPr txBox="1"/>
          <p:nvPr/>
        </p:nvSpPr>
        <p:spPr>
          <a:xfrm>
            <a:off x="3681664" y="5127748"/>
            <a:ext cx="2081389"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PROJECT </a:t>
            </a:r>
            <a:r>
              <a:rPr lang="en-CA" sz="1000" b="1" dirty="0" smtClean="0">
                <a:solidFill>
                  <a:prstClr val="black"/>
                </a:solidFill>
                <a:latin typeface="Tw Cen MT" panose="020B0602020104020603" pitchFamily="34" charset="0"/>
              </a:rPr>
              <a:t>ROOM / </a:t>
            </a:r>
            <a:r>
              <a:rPr lang="en-CA" sz="1000" b="1" i="1" dirty="0" smtClean="0">
                <a:solidFill>
                  <a:prstClr val="black"/>
                </a:solidFill>
                <a:latin typeface="Tw Cen MT" panose="020B0602020104020603" pitchFamily="34" charset="0"/>
              </a:rPr>
              <a:t>SALLE DE PROJET</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room for collaboration in groups of 4 or </a:t>
            </a:r>
            <a:r>
              <a:rPr lang="en-CA" sz="1000" dirty="0" smtClean="0">
                <a:solidFill>
                  <a:prstClr val="black"/>
                </a:solidFill>
                <a:latin typeface="Tw Cen MT" panose="020B0602020104020603" pitchFamily="34" charset="0"/>
              </a:rPr>
              <a:t>more</a:t>
            </a:r>
          </a:p>
          <a:p>
            <a:pPr algn="ctr"/>
            <a:r>
              <a:rPr lang="fr-CA" sz="1000" i="1" dirty="0" smtClean="0">
                <a:solidFill>
                  <a:prstClr val="black"/>
                </a:solidFill>
                <a:latin typeface="Tw Cen MT" panose="020B0602020104020603" pitchFamily="34" charset="0"/>
              </a:rPr>
              <a:t>Salle </a:t>
            </a:r>
            <a:r>
              <a:rPr lang="fr-CA" sz="1000" i="1" dirty="0">
                <a:solidFill>
                  <a:prstClr val="black"/>
                </a:solidFill>
                <a:latin typeface="Tw Cen MT" panose="020B0602020104020603" pitchFamily="34" charset="0"/>
              </a:rPr>
              <a:t>fermée pour la collaboration en groupes de quatre personnes ou </a:t>
            </a:r>
            <a:r>
              <a:rPr lang="fr-CA" sz="1000" i="1" dirty="0" smtClean="0">
                <a:solidFill>
                  <a:prstClr val="black"/>
                </a:solidFill>
                <a:latin typeface="Tw Cen MT" panose="020B0602020104020603" pitchFamily="34" charset="0"/>
              </a:rPr>
              <a:t>plus</a:t>
            </a:r>
            <a:endParaRPr lang="fr-CA" sz="1000" i="1" dirty="0">
              <a:solidFill>
                <a:prstClr val="black"/>
              </a:solidFill>
              <a:latin typeface="Tw Cen MT" panose="020B0602020104020603" pitchFamily="34" charset="0"/>
            </a:endParaRPr>
          </a:p>
        </p:txBody>
      </p:sp>
      <p:sp>
        <p:nvSpPr>
          <p:cNvPr id="9" name="TextBox 8"/>
          <p:cNvSpPr txBox="1"/>
          <p:nvPr/>
        </p:nvSpPr>
        <p:spPr>
          <a:xfrm>
            <a:off x="6511095" y="2371191"/>
            <a:ext cx="2115547" cy="1015662"/>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TEAMING </a:t>
            </a:r>
            <a:r>
              <a:rPr lang="en-CA" sz="1000" b="1" dirty="0" smtClean="0">
                <a:solidFill>
                  <a:prstClr val="black"/>
                </a:solidFill>
                <a:latin typeface="Tw Cen MT" panose="020B0602020104020603" pitchFamily="34" charset="0"/>
              </a:rPr>
              <a:t>AREA / </a:t>
            </a:r>
            <a:r>
              <a:rPr lang="en-CA" sz="1000" b="1" i="1" dirty="0" smtClean="0">
                <a:solidFill>
                  <a:prstClr val="black"/>
                </a:solidFill>
                <a:latin typeface="Tw Cen MT" panose="020B0602020104020603" pitchFamily="34" charset="0"/>
              </a:rPr>
              <a:t>ZONE D’ÉQUIPE</a:t>
            </a:r>
            <a:endParaRPr lang="en-CA" sz="1000" b="1" i="1" dirty="0">
              <a:solidFill>
                <a:prstClr val="black"/>
              </a:solidFill>
              <a:latin typeface="Tw Cen MT" panose="020B0602020104020603" pitchFamily="34" charset="0"/>
            </a:endParaRPr>
          </a:p>
          <a:p>
            <a:pPr algn="ctr"/>
            <a:r>
              <a:rPr lang="en-CA" sz="1000" dirty="0" smtClean="0">
                <a:solidFill>
                  <a:prstClr val="black"/>
                </a:solidFill>
                <a:latin typeface="Tw Cen MT" panose="020B0602020104020603" pitchFamily="34" charset="0"/>
              </a:rPr>
              <a:t>Informal open area to accommodate group work and idea generation</a:t>
            </a:r>
          </a:p>
          <a:p>
            <a:pPr algn="ctr"/>
            <a:r>
              <a:rPr lang="fr-CA" sz="1000" i="1" dirty="0">
                <a:solidFill>
                  <a:prstClr val="black"/>
                </a:solidFill>
                <a:latin typeface="Tw Cen MT" panose="020B0602020104020603" pitchFamily="34" charset="0"/>
              </a:rPr>
              <a:t>Zone ouverte </a:t>
            </a:r>
            <a:r>
              <a:rPr lang="fr-CA" sz="1000" i="1" dirty="0" smtClean="0">
                <a:solidFill>
                  <a:prstClr val="black"/>
                </a:solidFill>
                <a:latin typeface="Tw Cen MT" panose="020B0602020104020603" pitchFamily="34" charset="0"/>
              </a:rPr>
              <a:t>informelle </a:t>
            </a:r>
            <a:r>
              <a:rPr lang="fr-CA" sz="1000" i="1" dirty="0">
                <a:solidFill>
                  <a:prstClr val="black"/>
                </a:solidFill>
                <a:latin typeface="Tw Cen MT" panose="020B0602020104020603" pitchFamily="34" charset="0"/>
              </a:rPr>
              <a:t>pour accueillir le travail de groupe et la génération </a:t>
            </a:r>
            <a:r>
              <a:rPr lang="fr-CA" sz="1000" i="1" dirty="0" smtClean="0">
                <a:solidFill>
                  <a:prstClr val="black"/>
                </a:solidFill>
                <a:latin typeface="Tw Cen MT" panose="020B0602020104020603" pitchFamily="34" charset="0"/>
              </a:rPr>
              <a:t>d’idées</a:t>
            </a:r>
            <a:endParaRPr lang="fr-CA" sz="1000" i="1" dirty="0">
              <a:solidFill>
                <a:prstClr val="black"/>
              </a:solidFill>
              <a:latin typeface="Tw Cen MT" panose="020B0602020104020603" pitchFamily="34" charset="0"/>
            </a:endParaRPr>
          </a:p>
        </p:txBody>
      </p:sp>
      <p:sp>
        <p:nvSpPr>
          <p:cNvPr id="14" name="TextBox 13"/>
          <p:cNvSpPr txBox="1"/>
          <p:nvPr/>
        </p:nvSpPr>
        <p:spPr>
          <a:xfrm>
            <a:off x="1359999" y="5130207"/>
            <a:ext cx="2195426" cy="836126"/>
          </a:xfrm>
          <a:prstGeom prst="rect">
            <a:avLst/>
          </a:prstGeom>
          <a:noFill/>
        </p:spPr>
        <p:txBody>
          <a:bodyPr wrap="square" rtlCol="0">
            <a:spAutoFit/>
          </a:bodyPr>
          <a:lstStyle/>
          <a:p>
            <a:pPr algn="ctr">
              <a:lnSpc>
                <a:spcPts val="1000"/>
              </a:lnSpc>
            </a:pPr>
            <a:r>
              <a:rPr lang="en-CA" sz="1000" b="1" dirty="0">
                <a:solidFill>
                  <a:prstClr val="black"/>
                </a:solidFill>
                <a:latin typeface="Tw Cen MT" panose="020B0602020104020603" pitchFamily="34" charset="0"/>
              </a:rPr>
              <a:t>WORK </a:t>
            </a:r>
            <a:r>
              <a:rPr lang="en-CA" sz="1000" b="1" dirty="0" smtClean="0">
                <a:solidFill>
                  <a:prstClr val="black"/>
                </a:solidFill>
                <a:latin typeface="Tw Cen MT" panose="020B0602020104020603" pitchFamily="34" charset="0"/>
              </a:rPr>
              <a:t>ROOM / </a:t>
            </a:r>
            <a:r>
              <a:rPr lang="en-CA" sz="1000" b="1" i="1" dirty="0" smtClean="0">
                <a:solidFill>
                  <a:prstClr val="black"/>
                </a:solidFill>
                <a:latin typeface="Tw Cen MT" panose="020B0602020104020603" pitchFamily="34" charset="0"/>
              </a:rPr>
              <a:t>SALLE DE TRAVAIL</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room for team work or meetings up to 4 </a:t>
            </a:r>
            <a:r>
              <a:rPr lang="en-CA" sz="1000" dirty="0" smtClean="0">
                <a:solidFill>
                  <a:prstClr val="black"/>
                </a:solidFill>
                <a:latin typeface="Tw Cen MT" panose="020B0602020104020603" pitchFamily="34" charset="0"/>
              </a:rPr>
              <a:t>people</a:t>
            </a:r>
          </a:p>
          <a:p>
            <a:pPr algn="ctr"/>
            <a:r>
              <a:rPr lang="fr-CA" sz="1000" i="1" dirty="0" smtClean="0">
                <a:solidFill>
                  <a:prstClr val="black"/>
                </a:solidFill>
                <a:latin typeface="Tw Cen MT" panose="020B0602020104020603" pitchFamily="34" charset="0"/>
              </a:rPr>
              <a:t>Salle </a:t>
            </a:r>
            <a:r>
              <a:rPr lang="fr-CA" sz="1000" i="1" dirty="0">
                <a:solidFill>
                  <a:prstClr val="black"/>
                </a:solidFill>
                <a:latin typeface="Tw Cen MT" panose="020B0602020104020603" pitchFamily="34" charset="0"/>
              </a:rPr>
              <a:t>fermée pour la collaboration en groupes de quatre personnes ou </a:t>
            </a:r>
            <a:r>
              <a:rPr lang="fr-CA" sz="1000" i="1" dirty="0" smtClean="0">
                <a:solidFill>
                  <a:prstClr val="black"/>
                </a:solidFill>
                <a:latin typeface="Tw Cen MT" panose="020B0602020104020603" pitchFamily="34" charset="0"/>
              </a:rPr>
              <a:t>moins</a:t>
            </a:r>
            <a:endParaRPr lang="fr-CA" sz="1000" i="1" dirty="0">
              <a:solidFill>
                <a:prstClr val="black"/>
              </a:solidFill>
              <a:latin typeface="Tw Cen MT" panose="020B0602020104020603" pitchFamily="34" charset="0"/>
            </a:endParaRPr>
          </a:p>
        </p:txBody>
      </p:sp>
      <p:sp>
        <p:nvSpPr>
          <p:cNvPr id="17" name="TextBox 16"/>
          <p:cNvSpPr txBox="1"/>
          <p:nvPr/>
        </p:nvSpPr>
        <p:spPr>
          <a:xfrm>
            <a:off x="8692724" y="4993396"/>
            <a:ext cx="2935906"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LARGE MEETING </a:t>
            </a:r>
            <a:r>
              <a:rPr lang="en-CA" sz="1000" b="1" dirty="0" smtClean="0">
                <a:solidFill>
                  <a:prstClr val="black"/>
                </a:solidFill>
                <a:latin typeface="Tw Cen MT" panose="020B0602020104020603" pitchFamily="34" charset="0"/>
              </a:rPr>
              <a:t>ROOM / </a:t>
            </a:r>
            <a:r>
              <a:rPr lang="en-CA" sz="1000" b="1" i="1" dirty="0" smtClean="0">
                <a:solidFill>
                  <a:prstClr val="black"/>
                </a:solidFill>
                <a:latin typeface="Tw Cen MT" panose="020B0602020104020603" pitchFamily="34" charset="0"/>
              </a:rPr>
              <a:t>GRANDE SALLE DE RÉUNION</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meeting room for up to 20 </a:t>
            </a:r>
            <a:r>
              <a:rPr lang="en-CA" sz="1000" dirty="0" smtClean="0">
                <a:solidFill>
                  <a:prstClr val="black"/>
                </a:solidFill>
                <a:latin typeface="Tw Cen MT" panose="020B0602020104020603" pitchFamily="34" charset="0"/>
              </a:rPr>
              <a:t>people</a:t>
            </a:r>
          </a:p>
          <a:p>
            <a:pPr algn="ctr"/>
            <a:r>
              <a:rPr lang="fr-CA" sz="1000" i="1" dirty="0">
                <a:solidFill>
                  <a:prstClr val="black"/>
                </a:solidFill>
                <a:latin typeface="Tw Cen MT" panose="020B0602020104020603" pitchFamily="34" charset="0"/>
              </a:rPr>
              <a:t>Salle de réunion fermée accueillant jusqu’à 20 </a:t>
            </a:r>
            <a:r>
              <a:rPr lang="fr-CA" sz="1000" i="1" dirty="0" smtClean="0">
                <a:solidFill>
                  <a:prstClr val="black"/>
                </a:solidFill>
                <a:latin typeface="Tw Cen MT" panose="020B0602020104020603" pitchFamily="34" charset="0"/>
              </a:rPr>
              <a:t>personnes</a:t>
            </a:r>
            <a:endParaRPr lang="fr-CA" sz="1000" i="1" dirty="0">
              <a:solidFill>
                <a:prstClr val="black"/>
              </a:solidFill>
              <a:latin typeface="Tw Cen MT" panose="020B0602020104020603" pitchFamily="34" charset="0"/>
            </a:endParaRPr>
          </a:p>
        </p:txBody>
      </p:sp>
      <p:sp>
        <p:nvSpPr>
          <p:cNvPr id="7" name="TextBox 6"/>
          <p:cNvSpPr txBox="1"/>
          <p:nvPr/>
        </p:nvSpPr>
        <p:spPr>
          <a:xfrm>
            <a:off x="1329269" y="2390709"/>
            <a:ext cx="2254266" cy="605293"/>
          </a:xfrm>
          <a:prstGeom prst="rect">
            <a:avLst/>
          </a:prstGeom>
          <a:noFill/>
        </p:spPr>
        <p:txBody>
          <a:bodyPr wrap="square" rtlCol="0">
            <a:spAutoFit/>
          </a:bodyPr>
          <a:lstStyle/>
          <a:p>
            <a:pPr algn="ctr">
              <a:lnSpc>
                <a:spcPts val="1000"/>
              </a:lnSpc>
            </a:pPr>
            <a:r>
              <a:rPr lang="en-CA" sz="1000" b="1" dirty="0">
                <a:solidFill>
                  <a:prstClr val="black"/>
                </a:solidFill>
                <a:latin typeface="Tw Cen MT" panose="020B0602020104020603" pitchFamily="34" charset="0"/>
              </a:rPr>
              <a:t>CHAT </a:t>
            </a:r>
            <a:r>
              <a:rPr lang="en-CA" sz="1000" b="1" dirty="0" smtClean="0">
                <a:solidFill>
                  <a:prstClr val="black"/>
                </a:solidFill>
                <a:latin typeface="Tw Cen MT" panose="020B0602020104020603" pitchFamily="34" charset="0"/>
              </a:rPr>
              <a:t>POINT / </a:t>
            </a:r>
            <a:r>
              <a:rPr lang="en-CA" sz="1000" b="1" i="1" dirty="0" smtClean="0">
                <a:solidFill>
                  <a:prstClr val="black"/>
                </a:solidFill>
                <a:latin typeface="Tw Cen MT" panose="020B0602020104020603" pitchFamily="34" charset="0"/>
              </a:rPr>
              <a:t>POINT DE DISCUSSION</a:t>
            </a:r>
          </a:p>
          <a:p>
            <a:pPr algn="ctr">
              <a:lnSpc>
                <a:spcPts val="1000"/>
              </a:lnSpc>
            </a:pPr>
            <a:r>
              <a:rPr lang="en-CA" sz="1000" dirty="0" smtClean="0">
                <a:solidFill>
                  <a:prstClr val="black"/>
                </a:solidFill>
                <a:latin typeface="Tw Cen MT" panose="020B0602020104020603" pitchFamily="34" charset="0"/>
              </a:rPr>
              <a:t>Area </a:t>
            </a:r>
            <a:r>
              <a:rPr lang="en-CA" sz="1000" dirty="0">
                <a:solidFill>
                  <a:prstClr val="black"/>
                </a:solidFill>
                <a:latin typeface="Tw Cen MT" panose="020B0602020104020603" pitchFamily="34" charset="0"/>
              </a:rPr>
              <a:t>for brief impromptu </a:t>
            </a:r>
            <a:r>
              <a:rPr lang="en-CA" sz="1000" dirty="0" smtClean="0">
                <a:solidFill>
                  <a:prstClr val="black"/>
                </a:solidFill>
                <a:latin typeface="Tw Cen MT" panose="020B0602020104020603" pitchFamily="34" charset="0"/>
              </a:rPr>
              <a:t>conversations</a:t>
            </a:r>
          </a:p>
          <a:p>
            <a:pPr algn="ctr">
              <a:lnSpc>
                <a:spcPts val="1000"/>
              </a:lnSpc>
            </a:pPr>
            <a:r>
              <a:rPr lang="fr-CA" sz="1000" i="1" dirty="0">
                <a:solidFill>
                  <a:prstClr val="black"/>
                </a:solidFill>
                <a:latin typeface="Tw Cen MT" panose="020B0602020104020603" pitchFamily="34" charset="0"/>
              </a:rPr>
              <a:t>Espace pour tenir de brèves discussions </a:t>
            </a:r>
            <a:r>
              <a:rPr lang="fr-CA" sz="1000" i="1" dirty="0" smtClean="0">
                <a:solidFill>
                  <a:prstClr val="black"/>
                </a:solidFill>
                <a:latin typeface="Tw Cen MT" panose="020B0602020104020603" pitchFamily="34" charset="0"/>
              </a:rPr>
              <a:t>impromptues</a:t>
            </a:r>
            <a:endParaRPr lang="fr-CA" sz="1000" i="1" dirty="0">
              <a:solidFill>
                <a:prstClr val="black"/>
              </a:solidFill>
              <a:latin typeface="Tw Cen MT" panose="020B0602020104020603" pitchFamily="34" charset="0"/>
            </a:endParaRPr>
          </a:p>
        </p:txBody>
      </p:sp>
      <p:sp>
        <p:nvSpPr>
          <p:cNvPr id="16" name="TextBox 15"/>
          <p:cNvSpPr txBox="1"/>
          <p:nvPr/>
        </p:nvSpPr>
        <p:spPr>
          <a:xfrm>
            <a:off x="5886048" y="4989669"/>
            <a:ext cx="2680437" cy="861774"/>
          </a:xfrm>
          <a:prstGeom prst="rect">
            <a:avLst/>
          </a:prstGeom>
          <a:noFill/>
        </p:spPr>
        <p:txBody>
          <a:bodyPr wrap="square" rtlCol="0">
            <a:spAutoFit/>
          </a:bodyPr>
          <a:lstStyle/>
          <a:p>
            <a:pPr algn="ctr"/>
            <a:r>
              <a:rPr lang="en-CA" sz="1000" b="1" dirty="0">
                <a:solidFill>
                  <a:prstClr val="black"/>
                </a:solidFill>
                <a:latin typeface="Tw Cen MT" panose="020B0602020104020603" pitchFamily="34" charset="0"/>
              </a:rPr>
              <a:t>MEDIUM MEETING </a:t>
            </a:r>
            <a:r>
              <a:rPr lang="en-CA" sz="1000" b="1" dirty="0" smtClean="0">
                <a:solidFill>
                  <a:prstClr val="black"/>
                </a:solidFill>
                <a:latin typeface="Tw Cen MT" panose="020B0602020104020603" pitchFamily="34" charset="0"/>
              </a:rPr>
              <a:t>ROOM / </a:t>
            </a:r>
            <a:r>
              <a:rPr lang="en-CA" sz="1000" b="1" i="1" dirty="0" smtClean="0">
                <a:solidFill>
                  <a:prstClr val="black"/>
                </a:solidFill>
                <a:latin typeface="Tw Cen MT" panose="020B0602020104020603" pitchFamily="34" charset="0"/>
              </a:rPr>
              <a:t>SALLE DE RÉUNION MOYENNE</a:t>
            </a:r>
            <a:endParaRPr lang="en-CA" sz="1000" b="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Enclosed meeting room for up to 12 </a:t>
            </a:r>
            <a:r>
              <a:rPr lang="en-CA" sz="1000" dirty="0" smtClean="0">
                <a:solidFill>
                  <a:prstClr val="black"/>
                </a:solidFill>
                <a:latin typeface="Tw Cen MT" panose="020B0602020104020603" pitchFamily="34" charset="0"/>
              </a:rPr>
              <a:t>people</a:t>
            </a:r>
          </a:p>
          <a:p>
            <a:pPr algn="ctr"/>
            <a:r>
              <a:rPr lang="fr-CA" sz="1000" i="1" dirty="0">
                <a:solidFill>
                  <a:prstClr val="black"/>
                </a:solidFill>
                <a:latin typeface="Tw Cen MT" panose="020B0602020104020603" pitchFamily="34" charset="0"/>
              </a:rPr>
              <a:t>Salle de réunion fermée accueillant jusqu’à 12 </a:t>
            </a:r>
            <a:r>
              <a:rPr lang="fr-CA" sz="1000" i="1" dirty="0" smtClean="0">
                <a:solidFill>
                  <a:prstClr val="black"/>
                </a:solidFill>
                <a:latin typeface="Tw Cen MT" panose="020B0602020104020603" pitchFamily="34" charset="0"/>
              </a:rPr>
              <a:t>personnes</a:t>
            </a:r>
            <a:endParaRPr lang="fr-CA" sz="1000" i="1" dirty="0">
              <a:solidFill>
                <a:prstClr val="black"/>
              </a:solidFill>
              <a:latin typeface="Tw Cen MT" panose="020B0602020104020603" pitchFamily="34" charset="0"/>
            </a:endParaRPr>
          </a:p>
        </p:txBody>
      </p:sp>
      <p:sp>
        <p:nvSpPr>
          <p:cNvPr id="13" name="TextBox 12"/>
          <p:cNvSpPr txBox="1"/>
          <p:nvPr/>
        </p:nvSpPr>
        <p:spPr>
          <a:xfrm>
            <a:off x="9181025" y="2361042"/>
            <a:ext cx="2440913" cy="1169551"/>
          </a:xfrm>
          <a:prstGeom prst="rect">
            <a:avLst/>
          </a:prstGeom>
          <a:noFill/>
        </p:spPr>
        <p:txBody>
          <a:bodyPr wrap="square" rtlCol="0">
            <a:spAutoFit/>
          </a:bodyPr>
          <a:lstStyle/>
          <a:p>
            <a:pPr algn="ctr"/>
            <a:r>
              <a:rPr lang="en-CA" sz="1000" b="1" dirty="0" smtClean="0">
                <a:solidFill>
                  <a:prstClr val="black"/>
                </a:solidFill>
                <a:latin typeface="Tw Cen MT" panose="020B0602020104020603" pitchFamily="34" charset="0"/>
              </a:rPr>
              <a:t>LOUNGE / </a:t>
            </a:r>
            <a:r>
              <a:rPr lang="en-CA" sz="1000" b="1" i="1" dirty="0" smtClean="0">
                <a:solidFill>
                  <a:prstClr val="black"/>
                </a:solidFill>
                <a:latin typeface="Tw Cen MT" panose="020B0602020104020603" pitchFamily="34" charset="0"/>
              </a:rPr>
              <a:t>SALON</a:t>
            </a:r>
            <a:endParaRPr lang="en-CA" sz="1000" b="1" i="1" dirty="0">
              <a:solidFill>
                <a:prstClr val="black"/>
              </a:solidFill>
              <a:latin typeface="Tw Cen MT" panose="020B0602020104020603" pitchFamily="34" charset="0"/>
            </a:endParaRPr>
          </a:p>
          <a:p>
            <a:pPr algn="ctr"/>
            <a:r>
              <a:rPr lang="en-CA" sz="1000" dirty="0">
                <a:solidFill>
                  <a:prstClr val="black"/>
                </a:solidFill>
                <a:latin typeface="Tw Cen MT" panose="020B0602020104020603" pitchFamily="34" charset="0"/>
              </a:rPr>
              <a:t>Open area with furniture for dining and/or social interaction and informal </a:t>
            </a:r>
            <a:r>
              <a:rPr lang="en-CA" sz="1000" dirty="0" smtClean="0">
                <a:solidFill>
                  <a:prstClr val="black"/>
                </a:solidFill>
                <a:latin typeface="Tw Cen MT" panose="020B0602020104020603" pitchFamily="34" charset="0"/>
              </a:rPr>
              <a:t>work</a:t>
            </a:r>
          </a:p>
          <a:p>
            <a:pPr algn="ctr"/>
            <a:r>
              <a:rPr lang="fr-FR" sz="1000" i="1" dirty="0">
                <a:solidFill>
                  <a:prstClr val="black"/>
                </a:solidFill>
                <a:latin typeface="Tw Cen MT" panose="020B0602020104020603" pitchFamily="34" charset="0"/>
              </a:rPr>
              <a:t>Zone ouverte avec mobilier pour les repas et/ou l’interaction sociale et le travail </a:t>
            </a:r>
            <a:r>
              <a:rPr lang="fr-FR" sz="1000" i="1" dirty="0" smtClean="0">
                <a:solidFill>
                  <a:prstClr val="black"/>
                </a:solidFill>
                <a:latin typeface="Tw Cen MT" panose="020B0602020104020603" pitchFamily="34" charset="0"/>
              </a:rPr>
              <a:t>informel</a:t>
            </a:r>
            <a:endParaRPr lang="fr-FR" sz="1000" i="1" dirty="0">
              <a:solidFill>
                <a:prstClr val="black"/>
              </a:solidFill>
              <a:latin typeface="Tw Cen MT" panose="020B0602020104020603" pitchFamily="34" charset="0"/>
            </a:endParaRPr>
          </a:p>
          <a:p>
            <a:pPr algn="ctr"/>
            <a:endParaRPr lang="en-CA" sz="1000" dirty="0">
              <a:solidFill>
                <a:prstClr val="black"/>
              </a:solidFill>
              <a:latin typeface="Tw Cen MT" panose="020B0602020104020603" pitchFamily="34" charset="0"/>
            </a:endParaRPr>
          </a:p>
        </p:txBody>
      </p:sp>
      <p:sp>
        <p:nvSpPr>
          <p:cNvPr id="40" name="TextBox 39"/>
          <p:cNvSpPr txBox="1"/>
          <p:nvPr/>
        </p:nvSpPr>
        <p:spPr>
          <a:xfrm>
            <a:off x="512485" y="412698"/>
            <a:ext cx="9046604" cy="523220"/>
          </a:xfrm>
          <a:prstGeom prst="rect">
            <a:avLst/>
          </a:prstGeom>
          <a:noFill/>
        </p:spPr>
        <p:txBody>
          <a:bodyPr wrap="square" rtlCol="0">
            <a:spAutoFit/>
          </a:bodyPr>
          <a:lstStyle/>
          <a:p>
            <a:r>
              <a:rPr lang="en-CA" sz="1400" b="1" dirty="0">
                <a:solidFill>
                  <a:prstClr val="black"/>
                </a:solidFill>
                <a:latin typeface="Tw Cen MT" panose="020B0602020104020603" pitchFamily="34" charset="0"/>
              </a:rPr>
              <a:t>WORKPOINT QUICK REFERENCE </a:t>
            </a:r>
            <a:r>
              <a:rPr lang="en-CA" sz="1400" b="1" dirty="0" smtClean="0">
                <a:solidFill>
                  <a:prstClr val="black"/>
                </a:solidFill>
                <a:latin typeface="Tw Cen MT" panose="020B0602020104020603" pitchFamily="34" charset="0"/>
              </a:rPr>
              <a:t>GUIDE (CONTINUED) / </a:t>
            </a:r>
            <a:r>
              <a:rPr lang="fr-CA" sz="1400" b="1" i="1" dirty="0">
                <a:solidFill>
                  <a:prstClr val="black"/>
                </a:solidFill>
                <a:latin typeface="Tw Cen MT" panose="020B0602020104020603" pitchFamily="34" charset="0"/>
              </a:rPr>
              <a:t>GUIDE DE RÉFÉRENCE RAPIDE SUR LES POINTS DE </a:t>
            </a:r>
            <a:r>
              <a:rPr lang="fr-CA" sz="1400" b="1" i="1" dirty="0" smtClean="0">
                <a:solidFill>
                  <a:prstClr val="black"/>
                </a:solidFill>
                <a:latin typeface="Tw Cen MT" panose="020B0602020104020603" pitchFamily="34" charset="0"/>
              </a:rPr>
              <a:t>TRAVAIL (SUITE)</a:t>
            </a:r>
            <a:endParaRPr lang="fr-CA" sz="1400" b="1" i="1" dirty="0">
              <a:solidFill>
                <a:prstClr val="black"/>
              </a:solidFill>
              <a:latin typeface="Tw Cen MT" panose="020B0602020104020603" pitchFamily="34" charset="0"/>
            </a:endParaRPr>
          </a:p>
          <a:p>
            <a:endParaRPr lang="en-CA" sz="1400" dirty="0">
              <a:solidFill>
                <a:prstClr val="black"/>
              </a:solidFill>
              <a:latin typeface="Tw Cen MT" panose="020B0602020104020603" pitchFamily="34" charset="0"/>
            </a:endParaRPr>
          </a:p>
        </p:txBody>
      </p:sp>
      <p:pic>
        <p:nvPicPr>
          <p:cNvPr id="41" name="Picture 40"/>
          <p:cNvPicPr>
            <a:picLocks noChangeAspect="1"/>
          </p:cNvPicPr>
          <p:nvPr>
            <p:custDataLst>
              <p:tags r:id="rId1"/>
            </p:custDataLst>
          </p:nvPr>
        </p:nvPicPr>
        <p:blipFill>
          <a:blip r:embed="rId10"/>
          <a:stretch>
            <a:fillRect/>
          </a:stretch>
        </p:blipFill>
        <p:spPr>
          <a:xfrm>
            <a:off x="1680139" y="1383104"/>
            <a:ext cx="1552526" cy="932908"/>
          </a:xfrm>
          <a:prstGeom prst="rect">
            <a:avLst/>
          </a:prstGeom>
        </p:spPr>
      </p:pic>
      <p:pic>
        <p:nvPicPr>
          <p:cNvPr id="42" name="Picture 41"/>
          <p:cNvPicPr>
            <a:picLocks noChangeAspect="1"/>
          </p:cNvPicPr>
          <p:nvPr>
            <p:custDataLst>
              <p:tags r:id="rId2"/>
            </p:custDataLst>
          </p:nvPr>
        </p:nvPicPr>
        <p:blipFill>
          <a:blip r:embed="rId11"/>
          <a:stretch>
            <a:fillRect/>
          </a:stretch>
        </p:blipFill>
        <p:spPr>
          <a:xfrm>
            <a:off x="4329134" y="835190"/>
            <a:ext cx="1436361" cy="1487554"/>
          </a:xfrm>
          <a:prstGeom prst="rect">
            <a:avLst/>
          </a:prstGeom>
        </p:spPr>
      </p:pic>
      <p:pic>
        <p:nvPicPr>
          <p:cNvPr id="43" name="Picture 42"/>
          <p:cNvPicPr>
            <a:picLocks noChangeAspect="1"/>
          </p:cNvPicPr>
          <p:nvPr>
            <p:custDataLst>
              <p:tags r:id="rId3"/>
            </p:custDataLst>
          </p:nvPr>
        </p:nvPicPr>
        <p:blipFill>
          <a:blip r:embed="rId12"/>
          <a:stretch>
            <a:fillRect/>
          </a:stretch>
        </p:blipFill>
        <p:spPr>
          <a:xfrm>
            <a:off x="6642338" y="819845"/>
            <a:ext cx="1853059" cy="1502899"/>
          </a:xfrm>
          <a:prstGeom prst="rect">
            <a:avLst/>
          </a:prstGeom>
        </p:spPr>
      </p:pic>
      <p:pic>
        <p:nvPicPr>
          <p:cNvPr id="44" name="Picture 43"/>
          <p:cNvPicPr>
            <a:picLocks noChangeAspect="1"/>
          </p:cNvPicPr>
          <p:nvPr>
            <p:custDataLst>
              <p:tags r:id="rId4"/>
            </p:custDataLst>
          </p:nvPr>
        </p:nvPicPr>
        <p:blipFill>
          <a:blip r:embed="rId13"/>
          <a:stretch>
            <a:fillRect/>
          </a:stretch>
        </p:blipFill>
        <p:spPr>
          <a:xfrm>
            <a:off x="9623101" y="1013243"/>
            <a:ext cx="1556759" cy="1307474"/>
          </a:xfrm>
          <a:prstGeom prst="rect">
            <a:avLst/>
          </a:prstGeom>
        </p:spPr>
      </p:pic>
      <p:pic>
        <p:nvPicPr>
          <p:cNvPr id="45" name="Picture 44"/>
          <p:cNvPicPr>
            <a:picLocks noChangeAspect="1"/>
          </p:cNvPicPr>
          <p:nvPr>
            <p:custDataLst>
              <p:tags r:id="rId5"/>
            </p:custDataLst>
          </p:nvPr>
        </p:nvPicPr>
        <p:blipFill>
          <a:blip r:embed="rId14"/>
          <a:srcRect l="1853" b="19382"/>
          <a:stretch>
            <a:fillRect/>
          </a:stretch>
        </p:blipFill>
        <p:spPr>
          <a:xfrm>
            <a:off x="8823613" y="3675474"/>
            <a:ext cx="2674128" cy="1203388"/>
          </a:xfrm>
          <a:prstGeom prst="rect">
            <a:avLst/>
          </a:prstGeom>
        </p:spPr>
      </p:pic>
      <p:pic>
        <p:nvPicPr>
          <p:cNvPr id="46" name="Picture 45"/>
          <p:cNvPicPr>
            <a:picLocks noChangeAspect="1"/>
          </p:cNvPicPr>
          <p:nvPr>
            <p:custDataLst>
              <p:tags r:id="rId6"/>
            </p:custDataLst>
          </p:nvPr>
        </p:nvPicPr>
        <p:blipFill>
          <a:blip r:embed="rId15"/>
          <a:stretch>
            <a:fillRect/>
          </a:stretch>
        </p:blipFill>
        <p:spPr>
          <a:xfrm>
            <a:off x="6108800" y="3611455"/>
            <a:ext cx="2234932" cy="1218805"/>
          </a:xfrm>
          <a:prstGeom prst="rect">
            <a:avLst/>
          </a:prstGeom>
        </p:spPr>
      </p:pic>
      <p:pic>
        <p:nvPicPr>
          <p:cNvPr id="47" name="Picture 46"/>
          <p:cNvPicPr>
            <a:picLocks noChangeAspect="1"/>
          </p:cNvPicPr>
          <p:nvPr>
            <p:custDataLst>
              <p:tags r:id="rId7"/>
            </p:custDataLst>
          </p:nvPr>
        </p:nvPicPr>
        <p:blipFill>
          <a:blip r:embed="rId16"/>
          <a:stretch>
            <a:fillRect/>
          </a:stretch>
        </p:blipFill>
        <p:spPr>
          <a:xfrm>
            <a:off x="3652111" y="3722862"/>
            <a:ext cx="2140494" cy="1108612"/>
          </a:xfrm>
          <a:prstGeom prst="rect">
            <a:avLst/>
          </a:prstGeom>
        </p:spPr>
      </p:pic>
      <p:pic>
        <p:nvPicPr>
          <p:cNvPr id="48" name="Picture 47"/>
          <p:cNvPicPr>
            <a:picLocks noChangeAspect="1"/>
          </p:cNvPicPr>
          <p:nvPr>
            <p:custDataLst>
              <p:tags r:id="rId8"/>
            </p:custDataLst>
          </p:nvPr>
        </p:nvPicPr>
        <p:blipFill>
          <a:blip r:embed="rId17"/>
          <a:stretch>
            <a:fillRect/>
          </a:stretch>
        </p:blipFill>
        <p:spPr>
          <a:xfrm>
            <a:off x="1601426" y="3619306"/>
            <a:ext cx="1709951" cy="1203101"/>
          </a:xfrm>
          <a:prstGeom prst="rect">
            <a:avLst/>
          </a:prstGeom>
        </p:spPr>
      </p:pic>
    </p:spTree>
    <p:extLst>
      <p:ext uri="{BB962C8B-B14F-4D97-AF65-F5344CB8AC3E}">
        <p14:creationId xmlns:p14="http://schemas.microsoft.com/office/powerpoint/2010/main" val="3098047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99" name="Picture 31" descr="ABWPilot-4te-12-PRIN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3464" y="0"/>
            <a:ext cx="13633087" cy="6130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550" name="think-cell Slide" r:id="rId6" imgW="473" imgH="473" progId="TCLayout.ActiveDocument.1">
                  <p:embed/>
                </p:oleObj>
              </mc:Choice>
              <mc:Fallback>
                <p:oleObj name="think-cell Slide" r:id="rId6" imgW="473" imgH="473"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8" name="Rectangle 7"/>
          <p:cNvSpPr/>
          <p:nvPr/>
        </p:nvSpPr>
        <p:spPr>
          <a:xfrm>
            <a:off x="-383465" y="0"/>
            <a:ext cx="11368064" cy="6867848"/>
          </a:xfrm>
          <a:prstGeom prst="rect">
            <a:avLst/>
          </a:prstGeom>
          <a:gradFill flip="none" rotWithShape="1">
            <a:gsLst>
              <a:gs pos="0">
                <a:schemeClr val="tx1">
                  <a:alpha val="80000"/>
                </a:schemeClr>
              </a:gs>
              <a:gs pos="50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545305" y="2529665"/>
            <a:ext cx="9284495" cy="1587701"/>
          </a:xfrm>
        </p:spPr>
        <p:txBody>
          <a:bodyPr>
            <a:noAutofit/>
          </a:bodyPr>
          <a:lstStyle/>
          <a:p>
            <a:r>
              <a:rPr lang="en-US" sz="4000" dirty="0" err="1" smtClean="0">
                <a:solidFill>
                  <a:schemeClr val="bg1"/>
                </a:solidFill>
                <a:effectLst>
                  <a:outerShdw blurRad="38100" dist="38100" dir="2700000" algn="tl">
                    <a:srgbClr val="000000">
                      <a:alpha val="43137"/>
                    </a:srgbClr>
                  </a:outerShdw>
                </a:effectLst>
              </a:rPr>
              <a:t>GCworkplace</a:t>
            </a:r>
            <a:r>
              <a:rPr lang="en-US" sz="4000" dirty="0" smtClean="0">
                <a:solidFill>
                  <a:schemeClr val="bg1"/>
                </a:solidFill>
                <a:effectLst>
                  <a:outerShdw blurRad="38100" dist="38100" dir="2700000" algn="tl">
                    <a:srgbClr val="000000">
                      <a:alpha val="43137"/>
                    </a:srgbClr>
                  </a:outerShdw>
                </a:effectLst>
              </a:rPr>
              <a:t> Design Survey </a:t>
            </a:r>
            <a:r>
              <a:rPr lang="en-US" sz="4000" dirty="0">
                <a:solidFill>
                  <a:schemeClr val="bg1"/>
                </a:solidFill>
                <a:effectLst>
                  <a:outerShdw blurRad="38100" dist="38100" dir="2700000" algn="tl">
                    <a:srgbClr val="000000">
                      <a:alpha val="43137"/>
                    </a:srgbClr>
                  </a:outerShdw>
                </a:effectLst>
              </a:rPr>
              <a:t>Report </a:t>
            </a:r>
            <a:r>
              <a:rPr lang="en-US" sz="4000" dirty="0" smtClean="0">
                <a:solidFill>
                  <a:schemeClr val="bg1"/>
                </a:solidFill>
                <a:effectLst>
                  <a:outerShdw blurRad="38100" dist="38100" dir="2700000" algn="tl">
                    <a:srgbClr val="000000">
                      <a:alpha val="43137"/>
                    </a:srgbClr>
                  </a:outerShdw>
                </a:effectLst>
              </a:rPr>
              <a:t> </a:t>
            </a:r>
            <a:br>
              <a:rPr lang="en-US" sz="4000" dirty="0" smtClean="0">
                <a:solidFill>
                  <a:schemeClr val="bg1"/>
                </a:solidFill>
                <a:effectLst>
                  <a:outerShdw blurRad="38100" dist="38100" dir="2700000" algn="tl">
                    <a:srgbClr val="000000">
                      <a:alpha val="43137"/>
                    </a:srgbClr>
                  </a:outerShdw>
                </a:effectLst>
              </a:rPr>
            </a:br>
            <a:r>
              <a:rPr lang="en-US" sz="4000" dirty="0" smtClean="0">
                <a:solidFill>
                  <a:schemeClr val="bg1"/>
                </a:solidFill>
                <a:effectLst>
                  <a:outerShdw blurRad="38100" dist="38100" dir="2700000" algn="tl">
                    <a:srgbClr val="000000">
                      <a:alpha val="43137"/>
                    </a:srgbClr>
                  </a:outerShdw>
                </a:effectLst>
              </a:rPr>
              <a:t/>
            </a:r>
            <a:br>
              <a:rPr lang="en-US" sz="4000" dirty="0" smtClean="0">
                <a:solidFill>
                  <a:schemeClr val="bg1"/>
                </a:solidFill>
                <a:effectLst>
                  <a:outerShdw blurRad="38100" dist="38100" dir="2700000" algn="tl">
                    <a:srgbClr val="000000">
                      <a:alpha val="43137"/>
                    </a:srgbClr>
                  </a:outerShdw>
                </a:effectLst>
              </a:rPr>
            </a:br>
            <a:r>
              <a:rPr lang="en-US" sz="4000" i="1" dirty="0" smtClean="0">
                <a:solidFill>
                  <a:schemeClr val="bg1"/>
                </a:solidFill>
                <a:effectLst>
                  <a:outerShdw blurRad="38100" dist="38100" dir="2700000" algn="tl">
                    <a:srgbClr val="000000">
                      <a:alpha val="43137"/>
                    </a:srgbClr>
                  </a:outerShdw>
                </a:effectLst>
              </a:rPr>
              <a:t>Rapport </a:t>
            </a:r>
            <a:r>
              <a:rPr lang="en-US" sz="4000" i="1" dirty="0">
                <a:solidFill>
                  <a:schemeClr val="bg1"/>
                </a:solidFill>
                <a:effectLst>
                  <a:outerShdw blurRad="38100" dist="38100" dir="2700000" algn="tl">
                    <a:srgbClr val="000000">
                      <a:alpha val="43137"/>
                    </a:srgbClr>
                  </a:outerShdw>
                </a:effectLst>
              </a:rPr>
              <a:t>du </a:t>
            </a:r>
            <a:r>
              <a:rPr lang="en-US" sz="4000" i="1" dirty="0" err="1" smtClean="0">
                <a:solidFill>
                  <a:schemeClr val="bg1"/>
                </a:solidFill>
                <a:effectLst>
                  <a:outerShdw blurRad="38100" dist="38100" dir="2700000" algn="tl">
                    <a:srgbClr val="000000">
                      <a:alpha val="43137"/>
                    </a:srgbClr>
                  </a:outerShdw>
                </a:effectLst>
              </a:rPr>
              <a:t>sondage</a:t>
            </a:r>
            <a:r>
              <a:rPr lang="en-US" sz="4000" i="1" dirty="0" smtClean="0">
                <a:solidFill>
                  <a:schemeClr val="bg1"/>
                </a:solidFill>
                <a:effectLst>
                  <a:outerShdw blurRad="38100" dist="38100" dir="2700000" algn="tl">
                    <a:srgbClr val="000000">
                      <a:alpha val="43137"/>
                    </a:srgbClr>
                  </a:outerShdw>
                </a:effectLst>
              </a:rPr>
              <a:t> de conception du</a:t>
            </a:r>
            <a:r>
              <a:rPr lang="en-US" sz="4000" i="1" dirty="0">
                <a:solidFill>
                  <a:schemeClr val="bg1"/>
                </a:solidFill>
                <a:effectLst>
                  <a:outerShdw blurRad="38100" dist="38100" dir="2700000" algn="tl">
                    <a:srgbClr val="000000">
                      <a:alpha val="43137"/>
                    </a:srgbClr>
                  </a:outerShdw>
                </a:effectLst>
              </a:rPr>
              <a:t> </a:t>
            </a:r>
            <a:r>
              <a:rPr lang="en-US" sz="4000" i="1" dirty="0" smtClean="0">
                <a:solidFill>
                  <a:schemeClr val="bg1"/>
                </a:solidFill>
                <a:effectLst>
                  <a:outerShdw blurRad="38100" dist="38100" dir="2700000" algn="tl">
                    <a:srgbClr val="000000">
                      <a:alpha val="43137"/>
                    </a:srgbClr>
                  </a:outerShdw>
                </a:effectLst>
              </a:rPr>
              <a:t>Milieu </a:t>
            </a:r>
            <a:r>
              <a:rPr lang="en-US" sz="4000" i="1" dirty="0">
                <a:solidFill>
                  <a:schemeClr val="bg1"/>
                </a:solidFill>
                <a:effectLst>
                  <a:outerShdw blurRad="38100" dist="38100" dir="2700000" algn="tl">
                    <a:srgbClr val="000000">
                      <a:alpha val="43137"/>
                    </a:srgbClr>
                  </a:outerShdw>
                </a:effectLst>
              </a:rPr>
              <a:t>de travail GC</a:t>
            </a:r>
            <a:endParaRPr lang="en-US" sz="4000" i="1" dirty="0">
              <a:effectLst>
                <a:outerShdw blurRad="38100" dist="38100" dir="2700000" algn="tl">
                  <a:srgbClr val="000000">
                    <a:alpha val="43137"/>
                  </a:srgbClr>
                </a:outerShdw>
              </a:effectLst>
            </a:endParaRPr>
          </a:p>
        </p:txBody>
      </p:sp>
      <p:sp>
        <p:nvSpPr>
          <p:cNvPr id="16" name="Subtitle 15"/>
          <p:cNvSpPr>
            <a:spLocks noGrp="1"/>
          </p:cNvSpPr>
          <p:nvPr>
            <p:ph type="subTitle" idx="1"/>
          </p:nvPr>
        </p:nvSpPr>
        <p:spPr>
          <a:xfrm>
            <a:off x="545307" y="4258799"/>
            <a:ext cx="4982388" cy="366292"/>
          </a:xfrm>
        </p:spPr>
        <p:txBody>
          <a:bodyPr/>
          <a:lstStyle/>
          <a:p>
            <a:r>
              <a:rPr lang="en-US" dirty="0" smtClean="0">
                <a:solidFill>
                  <a:schemeClr val="accent2"/>
                </a:solidFill>
              </a:rPr>
              <a:t>[Project name / </a:t>
            </a:r>
            <a:r>
              <a:rPr lang="en-US" i="1" dirty="0" smtClean="0">
                <a:solidFill>
                  <a:schemeClr val="accent2"/>
                </a:solidFill>
              </a:rPr>
              <a:t>Nom du </a:t>
            </a:r>
            <a:r>
              <a:rPr lang="en-US" i="1" dirty="0" err="1" smtClean="0">
                <a:solidFill>
                  <a:schemeClr val="accent2"/>
                </a:solidFill>
              </a:rPr>
              <a:t>projet</a:t>
            </a:r>
            <a:r>
              <a:rPr lang="en-US" dirty="0" smtClean="0">
                <a:solidFill>
                  <a:schemeClr val="accent2"/>
                </a:solidFill>
              </a:rPr>
              <a:t>, address / </a:t>
            </a:r>
            <a:r>
              <a:rPr lang="en-US" i="1" dirty="0" err="1" smtClean="0">
                <a:solidFill>
                  <a:schemeClr val="accent2"/>
                </a:solidFill>
              </a:rPr>
              <a:t>adresse</a:t>
            </a:r>
            <a:r>
              <a:rPr lang="en-US" dirty="0" smtClean="0">
                <a:solidFill>
                  <a:schemeClr val="accent2"/>
                </a:solidFill>
              </a:rPr>
              <a:t>]</a:t>
            </a:r>
            <a:endParaRPr lang="en-US" dirty="0">
              <a:solidFill>
                <a:schemeClr val="accent2"/>
              </a:solidFill>
            </a:endParaRPr>
          </a:p>
        </p:txBody>
      </p:sp>
      <p:sp>
        <p:nvSpPr>
          <p:cNvPr id="5" name="Text Placeholder 4"/>
          <p:cNvSpPr>
            <a:spLocks noGrp="1"/>
          </p:cNvSpPr>
          <p:nvPr>
            <p:ph type="body" sz="quarter" idx="13"/>
          </p:nvPr>
        </p:nvSpPr>
        <p:spPr>
          <a:xfrm>
            <a:off x="544514" y="4778129"/>
            <a:ext cx="3494087" cy="526957"/>
          </a:xfrm>
        </p:spPr>
        <p:txBody>
          <a:bodyPr/>
          <a:lstStyle/>
          <a:p>
            <a:r>
              <a:rPr lang="en-US" dirty="0" smtClean="0">
                <a:solidFill>
                  <a:schemeClr val="bg1"/>
                </a:solidFill>
              </a:rPr>
              <a:t>Date</a:t>
            </a:r>
            <a:r>
              <a:rPr lang="en-US" dirty="0">
                <a:solidFill>
                  <a:schemeClr val="bg1"/>
                </a:solidFill>
              </a:rPr>
              <a:t>: </a:t>
            </a:r>
            <a:r>
              <a:rPr lang="en-US" dirty="0" smtClean="0">
                <a:solidFill>
                  <a:schemeClr val="bg1"/>
                </a:solidFill>
              </a:rPr>
              <a:t>Month / </a:t>
            </a:r>
            <a:r>
              <a:rPr lang="en-US" i="1" dirty="0" err="1" smtClean="0">
                <a:solidFill>
                  <a:schemeClr val="bg1"/>
                </a:solidFill>
              </a:rPr>
              <a:t>Mois</a:t>
            </a:r>
            <a:r>
              <a:rPr lang="en-US" dirty="0" smtClean="0">
                <a:solidFill>
                  <a:schemeClr val="bg1"/>
                </a:solidFill>
              </a:rPr>
              <a:t>, 2021</a:t>
            </a:r>
            <a:endParaRPr lang="en-US" dirty="0">
              <a:solidFill>
                <a:schemeClr val="bg1"/>
              </a:solidFill>
            </a:endParaRPr>
          </a:p>
        </p:txBody>
      </p:sp>
      <p:sp>
        <p:nvSpPr>
          <p:cNvPr id="9" name="Rectangle 8"/>
          <p:cNvSpPr/>
          <p:nvPr/>
        </p:nvSpPr>
        <p:spPr>
          <a:xfrm>
            <a:off x="-383465" y="6146674"/>
            <a:ext cx="13633087"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14" name="Picture 13" descr="Image result for canada wordmark">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10752888" y="6396331"/>
            <a:ext cx="885392" cy="229331"/>
          </a:xfrm>
          <a:prstGeom prst="rect">
            <a:avLst/>
          </a:prstGeom>
          <a:noFill/>
          <a:ln>
            <a:noFill/>
          </a:ln>
        </p:spPr>
      </p:pic>
      <p:pic>
        <p:nvPicPr>
          <p:cNvPr id="12" name="Picture 11" descr="goc_fip_2c_f.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15684" y="6369438"/>
            <a:ext cx="2294641" cy="217128"/>
          </a:xfrm>
          <a:prstGeom prst="rect">
            <a:avLst/>
          </a:prstGeom>
        </p:spPr>
      </p:pic>
    </p:spTree>
    <p:extLst>
      <p:ext uri="{BB962C8B-B14F-4D97-AF65-F5344CB8AC3E}">
        <p14:creationId xmlns:p14="http://schemas.microsoft.com/office/powerpoint/2010/main" val="40312834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xmlns="" id="{F5406A0F-4907-48B2-9834-30CD152D6873}"/>
              </a:ext>
            </a:extLst>
          </p:cNvPr>
          <p:cNvGraphicFramePr/>
          <p:nvPr>
            <p:custDataLst>
              <p:tags r:id="rId1"/>
            </p:custDataLst>
            <p:extLst>
              <p:ext uri="{D42A27DB-BD31-4B8C-83A1-F6EECF244321}">
                <p14:modId xmlns:p14="http://schemas.microsoft.com/office/powerpoint/2010/main" val="3282967422"/>
              </p:ext>
            </p:extLst>
          </p:nvPr>
        </p:nvGraphicFramePr>
        <p:xfrm>
          <a:off x="3221569" y="2013267"/>
          <a:ext cx="8314705" cy="4134679"/>
        </p:xfrm>
        <a:graphic>
          <a:graphicData uri="http://schemas.openxmlformats.org/drawingml/2006/chart">
            <c:chart xmlns:c="http://schemas.openxmlformats.org/drawingml/2006/chart" xmlns:r="http://schemas.openxmlformats.org/officeDocument/2006/relationships" r:id="rId5"/>
          </a:graphicData>
        </a:graphic>
      </p:graphicFrame>
      <p:sp>
        <p:nvSpPr>
          <p:cNvPr id="8" name="Title 7"/>
          <p:cNvSpPr>
            <a:spLocks noGrp="1"/>
          </p:cNvSpPr>
          <p:nvPr>
            <p:ph type="title"/>
            <p:custDataLst>
              <p:tags r:id="rId2"/>
            </p:custDataLst>
          </p:nvPr>
        </p:nvSpPr>
        <p:spPr>
          <a:xfrm>
            <a:off x="3200400" y="406272"/>
            <a:ext cx="8314704" cy="516844"/>
          </a:xfrm>
        </p:spPr>
        <p:txBody>
          <a:bodyPr>
            <a:normAutofit fontScale="90000"/>
          </a:bodyPr>
          <a:lstStyle/>
          <a:p>
            <a:r>
              <a:rPr lang="en-US" dirty="0"/>
              <a:t>Recommended Activity </a:t>
            </a:r>
            <a:r>
              <a:rPr lang="en-US" dirty="0" smtClean="0"/>
              <a:t>Profile</a:t>
            </a:r>
            <a:br>
              <a:rPr lang="en-US" dirty="0" smtClean="0"/>
            </a:br>
            <a:r>
              <a:rPr lang="en-US" i="1" dirty="0" err="1" smtClean="0"/>
              <a:t>Profil</a:t>
            </a:r>
            <a:r>
              <a:rPr lang="en-US" i="1" dirty="0" smtClean="0"/>
              <a:t> </a:t>
            </a:r>
            <a:r>
              <a:rPr lang="en-US" i="1" dirty="0" err="1"/>
              <a:t>d’activité</a:t>
            </a:r>
            <a:r>
              <a:rPr lang="en-US" i="1" dirty="0"/>
              <a:t> </a:t>
            </a:r>
            <a:r>
              <a:rPr lang="en-US" i="1" dirty="0" err="1"/>
              <a:t>recommandé</a:t>
            </a:r>
            <a:r>
              <a:rPr lang="en-US" i="1" dirty="0"/>
              <a:t> </a:t>
            </a:r>
          </a:p>
        </p:txBody>
      </p:sp>
      <p:sp>
        <p:nvSpPr>
          <p:cNvPr id="40" name="Rectangular Callout 39"/>
          <p:cNvSpPr/>
          <p:nvPr/>
        </p:nvSpPr>
        <p:spPr>
          <a:xfrm>
            <a:off x="6124328" y="1804482"/>
            <a:ext cx="2630070" cy="566671"/>
          </a:xfrm>
          <a:prstGeom prst="wedgeRectCallout">
            <a:avLst>
              <a:gd name="adj1" fmla="val -55654"/>
              <a:gd name="adj2" fmla="val 15113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Right-click the tab to edit data / </a:t>
            </a:r>
            <a:r>
              <a:rPr lang="fr-FR" sz="1200" i="1" dirty="0" smtClean="0">
                <a:solidFill>
                  <a:prstClr val="black"/>
                </a:solidFill>
              </a:rPr>
              <a:t>Clic </a:t>
            </a:r>
            <a:r>
              <a:rPr lang="fr-FR" sz="1200" i="1" dirty="0">
                <a:solidFill>
                  <a:prstClr val="black"/>
                </a:solidFill>
              </a:rPr>
              <a:t>droit sur la barre pour modifier les </a:t>
            </a:r>
            <a:r>
              <a:rPr lang="fr-FR" sz="1200" i="1" dirty="0" smtClean="0">
                <a:solidFill>
                  <a:prstClr val="black"/>
                </a:solidFill>
              </a:rPr>
              <a:t>données</a:t>
            </a:r>
            <a:endParaRPr lang="fr-FR" sz="1200" i="1" dirty="0">
              <a:solidFill>
                <a:prstClr val="black"/>
              </a:solidFill>
            </a:endParaRPr>
          </a:p>
        </p:txBody>
      </p:sp>
      <p:sp>
        <p:nvSpPr>
          <p:cNvPr id="41" name="Rectangular Callout 40"/>
          <p:cNvSpPr/>
          <p:nvPr/>
        </p:nvSpPr>
        <p:spPr>
          <a:xfrm>
            <a:off x="9005918" y="2918494"/>
            <a:ext cx="2602326" cy="529298"/>
          </a:xfrm>
          <a:prstGeom prst="wedgeRectCallout">
            <a:avLst>
              <a:gd name="adj1" fmla="val -55654"/>
              <a:gd name="adj2" fmla="val -14659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prstClr val="black"/>
                </a:solidFill>
              </a:rPr>
              <a:t>Do not edit data for background gradient / </a:t>
            </a:r>
            <a:r>
              <a:rPr lang="fr-FR" sz="1200" i="1" dirty="0">
                <a:solidFill>
                  <a:prstClr val="black"/>
                </a:solidFill>
              </a:rPr>
              <a:t>Ne pas modifier les données du fond </a:t>
            </a:r>
            <a:r>
              <a:rPr lang="fr-FR" sz="1200" i="1" dirty="0" smtClean="0">
                <a:solidFill>
                  <a:prstClr val="black"/>
                </a:solidFill>
              </a:rPr>
              <a:t>dégradé</a:t>
            </a:r>
            <a:endParaRPr lang="en-CA" sz="1200" dirty="0">
              <a:solidFill>
                <a:prstClr val="black"/>
              </a:solidFill>
            </a:endParaRPr>
          </a:p>
        </p:txBody>
      </p:sp>
      <p:sp>
        <p:nvSpPr>
          <p:cNvPr id="42" name="Text Placeholder 15"/>
          <p:cNvSpPr>
            <a:spLocks noGrp="1"/>
          </p:cNvSpPr>
          <p:nvPr>
            <p:ph type="body" sz="quarter" idx="10"/>
          </p:nvPr>
        </p:nvSpPr>
        <p:spPr>
          <a:xfrm>
            <a:off x="898525" y="550865"/>
            <a:ext cx="1974851" cy="414337"/>
          </a:xfrm>
        </p:spPr>
        <p:txBody>
          <a:bodyPr>
            <a:normAutofit/>
          </a:bodyPr>
          <a:lstStyle/>
          <a:p>
            <a:r>
              <a:rPr lang="en-US" dirty="0" smtClean="0"/>
              <a:t>Conclusions</a:t>
            </a:r>
            <a:endParaRPr lang="en-US" dirty="0"/>
          </a:p>
        </p:txBody>
      </p:sp>
      <p:sp>
        <p:nvSpPr>
          <p:cNvPr id="43" name="Text Placeholder 3">
            <a:extLst>
              <a:ext uri="{FF2B5EF4-FFF2-40B4-BE49-F238E27FC236}">
                <a16:creationId xmlns="" xmlns:a16="http://schemas.microsoft.com/office/drawing/2014/main" id="{DABFE7FB-64E4-48E7-8E9B-BDA1E4BEAF7E}"/>
              </a:ext>
            </a:extLst>
          </p:cNvPr>
          <p:cNvSpPr txBox="1">
            <a:spLocks/>
          </p:cNvSpPr>
          <p:nvPr/>
        </p:nvSpPr>
        <p:spPr>
          <a:xfrm>
            <a:off x="784611" y="1084762"/>
            <a:ext cx="2364989" cy="4607378"/>
          </a:xfrm>
          <a:prstGeom prst="rect">
            <a:avLst/>
          </a:prstGeom>
        </p:spPr>
        <p:txBody>
          <a:bodyPr vert="horz" lIns="91440" tIns="45720" rIns="91440" bIns="45720" rtlCol="0">
            <a:noAutofit/>
          </a:bodyPr>
          <a:lstStyle>
            <a:lvl1pPr marL="0" indent="0" algn="l" defTabSz="914377" rtl="0" eaLnBrk="1" latinLnBrk="0" hangingPunct="1">
              <a:lnSpc>
                <a:spcPts val="2400"/>
              </a:lnSpc>
              <a:spcBef>
                <a:spcPts val="1000"/>
              </a:spcBef>
              <a:buFont typeface="Arial" panose="020B0604020202020204" pitchFamily="34" charset="0"/>
              <a:buNone/>
              <a:defRPr sz="1200" b="1" kern="1200">
                <a:solidFill>
                  <a:schemeClr val="tx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b="0" dirty="0" smtClean="0">
                <a:solidFill>
                  <a:srgbClr val="FF0000"/>
                </a:solidFill>
              </a:rPr>
              <a:t>INSTRUCTIONS:</a:t>
            </a:r>
          </a:p>
          <a:p>
            <a:pPr>
              <a:lnSpc>
                <a:spcPct val="100000"/>
              </a:lnSpc>
              <a:spcBef>
                <a:spcPts val="0"/>
              </a:spcBef>
            </a:pPr>
            <a:r>
              <a:rPr lang="en-US" b="0" dirty="0" smtClean="0">
                <a:solidFill>
                  <a:srgbClr val="FF0000"/>
                </a:solidFill>
              </a:rPr>
              <a:t>The activity profile is determined through results from multiple questions. Refer to Appendix A for definition of each activity profiles.</a:t>
            </a:r>
          </a:p>
          <a:p>
            <a:pPr>
              <a:lnSpc>
                <a:spcPct val="100000"/>
              </a:lnSpc>
              <a:spcBef>
                <a:spcPts val="0"/>
              </a:spcBef>
            </a:pPr>
            <a:endParaRPr lang="en-US" b="0" i="1" dirty="0" smtClean="0">
              <a:solidFill>
                <a:srgbClr val="FF0000"/>
              </a:solidFill>
            </a:endParaRPr>
          </a:p>
          <a:p>
            <a:pPr>
              <a:lnSpc>
                <a:spcPct val="100000"/>
              </a:lnSpc>
              <a:spcBef>
                <a:spcPts val="0"/>
              </a:spcBef>
            </a:pPr>
            <a:r>
              <a:rPr lang="fr-FR" b="0" i="1" dirty="0" smtClean="0">
                <a:solidFill>
                  <a:srgbClr val="FF0000"/>
                </a:solidFill>
              </a:rPr>
              <a:t>Le profil d'activité est déterminé selon les résultats de plusieurs questions. Référez vous à l’annexe A pour la définition de chacun des profils d’activité.</a:t>
            </a:r>
            <a:endParaRPr lang="en-US" b="0" i="1" dirty="0" smtClean="0">
              <a:solidFill>
                <a:srgbClr val="FF0000"/>
              </a:solidFill>
            </a:endParaRPr>
          </a:p>
          <a:p>
            <a:pPr>
              <a:lnSpc>
                <a:spcPct val="100000"/>
              </a:lnSpc>
              <a:spcBef>
                <a:spcPts val="0"/>
              </a:spcBef>
            </a:pPr>
            <a:endParaRPr lang="en-US" b="0" i="1" dirty="0">
              <a:solidFill>
                <a:srgbClr val="FF0000"/>
              </a:solidFill>
            </a:endParaRPr>
          </a:p>
          <a:p>
            <a:pPr>
              <a:lnSpc>
                <a:spcPct val="100000"/>
              </a:lnSpc>
              <a:spcBef>
                <a:spcPts val="0"/>
              </a:spcBef>
            </a:pPr>
            <a:endParaRPr lang="en-US" b="0" i="1" dirty="0">
              <a:solidFill>
                <a:srgbClr val="FF0000"/>
              </a:solidFill>
            </a:endParaRPr>
          </a:p>
          <a:p>
            <a:pPr>
              <a:lnSpc>
                <a:spcPct val="100000"/>
              </a:lnSpc>
              <a:spcBef>
                <a:spcPts val="0"/>
              </a:spcBef>
            </a:pPr>
            <a:r>
              <a:rPr lang="en-US" b="0" i="1" dirty="0">
                <a:solidFill>
                  <a:srgbClr val="FF0000"/>
                </a:solidFill>
              </a:rPr>
              <a:t> </a:t>
            </a:r>
          </a:p>
          <a:p>
            <a:pPr>
              <a:lnSpc>
                <a:spcPct val="100000"/>
              </a:lnSpc>
              <a:spcBef>
                <a:spcPts val="0"/>
              </a:spcBef>
            </a:pPr>
            <a:endParaRPr lang="en-US" b="0" i="1" dirty="0">
              <a:solidFill>
                <a:srgbClr val="FF0000"/>
              </a:solidFill>
            </a:endParaRPr>
          </a:p>
          <a:p>
            <a:pPr>
              <a:lnSpc>
                <a:spcPct val="100000"/>
              </a:lnSpc>
              <a:spcBef>
                <a:spcPts val="0"/>
              </a:spcBef>
            </a:pPr>
            <a:endParaRPr lang="en-US" b="0" i="1" dirty="0">
              <a:solidFill>
                <a:srgbClr val="FF0000"/>
              </a:solidFill>
            </a:endParaRPr>
          </a:p>
          <a:p>
            <a:pPr>
              <a:lnSpc>
                <a:spcPct val="100000"/>
              </a:lnSpc>
              <a:spcBef>
                <a:spcPts val="0"/>
              </a:spcBef>
            </a:pPr>
            <a:endParaRPr lang="en-US" b="0" i="1" dirty="0">
              <a:solidFill>
                <a:srgbClr val="FF0000"/>
              </a:solidFill>
            </a:endParaRPr>
          </a:p>
          <a:p>
            <a:pPr>
              <a:lnSpc>
                <a:spcPct val="100000"/>
              </a:lnSpc>
              <a:spcBef>
                <a:spcPts val="0"/>
              </a:spcBef>
            </a:pPr>
            <a:endParaRPr lang="en-US" b="0" i="1" dirty="0">
              <a:solidFill>
                <a:srgbClr val="FF0000"/>
              </a:solidFill>
            </a:endParaRPr>
          </a:p>
          <a:p>
            <a:pPr marL="171450" indent="-171450">
              <a:lnSpc>
                <a:spcPct val="100000"/>
              </a:lnSpc>
              <a:spcBef>
                <a:spcPts val="0"/>
              </a:spcBef>
              <a:buFont typeface="Arial" panose="020B0604020202020204" pitchFamily="34" charset="0"/>
              <a:buChar char="•"/>
            </a:pPr>
            <a:endParaRPr lang="en-US" sz="1000" b="0" i="1" dirty="0">
              <a:solidFill>
                <a:srgbClr val="FF0000"/>
              </a:solidFill>
            </a:endParaRPr>
          </a:p>
        </p:txBody>
      </p:sp>
      <p:sp>
        <p:nvSpPr>
          <p:cNvPr id="11" name="TextBox 10"/>
          <p:cNvSpPr txBox="1"/>
          <p:nvPr/>
        </p:nvSpPr>
        <p:spPr>
          <a:xfrm>
            <a:off x="3503087" y="3852178"/>
            <a:ext cx="1368353" cy="523220"/>
          </a:xfrm>
          <a:prstGeom prst="rect">
            <a:avLst/>
          </a:prstGeom>
          <a:noFill/>
        </p:spPr>
        <p:txBody>
          <a:bodyPr wrap="square" rtlCol="0">
            <a:spAutoFit/>
          </a:bodyPr>
          <a:lstStyle/>
          <a:p>
            <a:pPr algn="ctr" defTabSz="457200">
              <a:defRPr/>
            </a:pPr>
            <a:r>
              <a:rPr lang="en-US" sz="1400" b="1" kern="0" dirty="0" smtClean="0">
                <a:solidFill>
                  <a:prstClr val="black"/>
                </a:solidFill>
                <a:latin typeface="Tw Cen MT"/>
                <a:cs typeface="Tw Cen MT"/>
              </a:rPr>
              <a:t>AUTONOMOUS </a:t>
            </a:r>
          </a:p>
          <a:p>
            <a:pPr algn="ctr" defTabSz="457200">
              <a:defRPr/>
            </a:pPr>
            <a:r>
              <a:rPr lang="en-US" sz="1400" b="1" i="1" kern="0" dirty="0" smtClean="0">
                <a:solidFill>
                  <a:prstClr val="black"/>
                </a:solidFill>
                <a:latin typeface="Tw Cen MT"/>
                <a:cs typeface="Tw Cen MT"/>
              </a:rPr>
              <a:t>AUTONOME</a:t>
            </a:r>
            <a:endParaRPr lang="en-US" sz="1400" b="1" i="1" kern="0" dirty="0">
              <a:solidFill>
                <a:prstClr val="black"/>
              </a:solidFill>
              <a:latin typeface="Tw Cen MT"/>
              <a:cs typeface="Tw Cen MT"/>
            </a:endParaRPr>
          </a:p>
        </p:txBody>
      </p:sp>
      <p:sp>
        <p:nvSpPr>
          <p:cNvPr id="12" name="TextBox 11"/>
          <p:cNvSpPr txBox="1"/>
          <p:nvPr/>
        </p:nvSpPr>
        <p:spPr>
          <a:xfrm>
            <a:off x="6724240" y="3852178"/>
            <a:ext cx="1368353" cy="523220"/>
          </a:xfrm>
          <a:prstGeom prst="rect">
            <a:avLst/>
          </a:prstGeom>
          <a:noFill/>
        </p:spPr>
        <p:txBody>
          <a:bodyPr wrap="square" rtlCol="0">
            <a:spAutoFit/>
          </a:bodyPr>
          <a:lstStyle/>
          <a:p>
            <a:pPr algn="ctr" defTabSz="457200">
              <a:defRPr/>
            </a:pPr>
            <a:r>
              <a:rPr lang="en-US" sz="1400" b="1" kern="0" dirty="0" smtClean="0">
                <a:solidFill>
                  <a:prstClr val="black"/>
                </a:solidFill>
                <a:latin typeface="Tw Cen MT"/>
                <a:cs typeface="Tw Cen MT"/>
              </a:rPr>
              <a:t>BALANCED</a:t>
            </a:r>
          </a:p>
          <a:p>
            <a:pPr algn="ctr" defTabSz="457200">
              <a:defRPr/>
            </a:pPr>
            <a:r>
              <a:rPr lang="en-US" sz="1400" b="1" kern="0" dirty="0">
                <a:solidFill>
                  <a:prstClr val="black"/>
                </a:solidFill>
                <a:latin typeface="Tw Cen MT"/>
                <a:cs typeface="Tw Cen MT"/>
              </a:rPr>
              <a:t>É</a:t>
            </a:r>
            <a:r>
              <a:rPr lang="en-US" sz="1400" b="1" i="1" kern="0" dirty="0" smtClean="0">
                <a:solidFill>
                  <a:prstClr val="black"/>
                </a:solidFill>
                <a:latin typeface="Tw Cen MT"/>
                <a:cs typeface="Tw Cen MT"/>
              </a:rPr>
              <a:t>QUILIBRÉ</a:t>
            </a:r>
            <a:endParaRPr lang="en-US" sz="1400" b="1" kern="0" dirty="0">
              <a:solidFill>
                <a:prstClr val="black"/>
              </a:solidFill>
              <a:latin typeface="Tw Cen MT"/>
              <a:cs typeface="Tw Cen MT"/>
            </a:endParaRPr>
          </a:p>
        </p:txBody>
      </p:sp>
      <p:sp>
        <p:nvSpPr>
          <p:cNvPr id="13" name="TextBox 12"/>
          <p:cNvSpPr txBox="1"/>
          <p:nvPr/>
        </p:nvSpPr>
        <p:spPr>
          <a:xfrm>
            <a:off x="10002466" y="3867918"/>
            <a:ext cx="1368353" cy="523220"/>
          </a:xfrm>
          <a:prstGeom prst="rect">
            <a:avLst/>
          </a:prstGeom>
          <a:noFill/>
        </p:spPr>
        <p:txBody>
          <a:bodyPr wrap="square" rtlCol="0">
            <a:spAutoFit/>
          </a:bodyPr>
          <a:lstStyle/>
          <a:p>
            <a:pPr algn="ctr" defTabSz="457200">
              <a:defRPr/>
            </a:pPr>
            <a:r>
              <a:rPr lang="en-US" sz="1400" b="1" kern="0" dirty="0" smtClean="0">
                <a:solidFill>
                  <a:prstClr val="black"/>
                </a:solidFill>
                <a:latin typeface="Tw Cen MT"/>
                <a:cs typeface="Tw Cen MT"/>
              </a:rPr>
              <a:t>INTERACTIVE</a:t>
            </a:r>
          </a:p>
          <a:p>
            <a:pPr algn="ctr" defTabSz="457200">
              <a:defRPr/>
            </a:pPr>
            <a:r>
              <a:rPr lang="en-US" sz="1400" b="1" i="1" kern="0" dirty="0" smtClean="0">
                <a:solidFill>
                  <a:prstClr val="black"/>
                </a:solidFill>
                <a:latin typeface="Tw Cen MT"/>
                <a:cs typeface="Tw Cen MT"/>
              </a:rPr>
              <a:t>INTERACTIF</a:t>
            </a:r>
            <a:endParaRPr lang="en-US" sz="1400" b="1" i="1" kern="0" dirty="0">
              <a:solidFill>
                <a:prstClr val="black"/>
              </a:solidFill>
              <a:latin typeface="Tw Cen MT"/>
              <a:cs typeface="Tw Cen MT"/>
            </a:endParaRPr>
          </a:p>
        </p:txBody>
      </p:sp>
      <p:pic>
        <p:nvPicPr>
          <p:cNvPr id="14" name="Picture 13" descr="activityprofile-autonomous.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0326" y="4402715"/>
            <a:ext cx="1141133" cy="1119398"/>
          </a:xfrm>
          <a:prstGeom prst="rect">
            <a:avLst/>
          </a:prstGeom>
        </p:spPr>
      </p:pic>
      <p:pic>
        <p:nvPicPr>
          <p:cNvPr id="15" name="Picture 14" descr="activityprofile-interactiv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2409" y="4450107"/>
            <a:ext cx="1141133" cy="1119398"/>
          </a:xfrm>
          <a:prstGeom prst="rect">
            <a:avLst/>
          </a:prstGeom>
        </p:spPr>
      </p:pic>
      <p:pic>
        <p:nvPicPr>
          <p:cNvPr id="16" name="Picture 15" descr="activityprofile-balanced.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7279" y="4431177"/>
            <a:ext cx="1094938" cy="1075681"/>
          </a:xfrm>
          <a:prstGeom prst="rect">
            <a:avLst/>
          </a:prstGeom>
        </p:spPr>
      </p:pic>
    </p:spTree>
    <p:extLst>
      <p:ext uri="{BB962C8B-B14F-4D97-AF65-F5344CB8AC3E}">
        <p14:creationId xmlns:p14="http://schemas.microsoft.com/office/powerpoint/2010/main" val="312577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Workstyles / </a:t>
            </a:r>
            <a:r>
              <a:rPr lang="en-US" i="1" dirty="0" smtClean="0"/>
              <a:t>Style de travail</a:t>
            </a:r>
            <a:endParaRPr lang="en-US" i="1" dirty="0"/>
          </a:p>
        </p:txBody>
      </p:sp>
      <p:sp>
        <p:nvSpPr>
          <p:cNvPr id="16" name="Text Placeholder 15"/>
          <p:cNvSpPr>
            <a:spLocks noGrp="1"/>
          </p:cNvSpPr>
          <p:nvPr>
            <p:ph type="body" sz="quarter" idx="10"/>
          </p:nvPr>
        </p:nvSpPr>
        <p:spPr/>
        <p:txBody>
          <a:bodyPr>
            <a:normAutofit/>
          </a:bodyPr>
          <a:lstStyle/>
          <a:p>
            <a:r>
              <a:rPr lang="en-US" dirty="0" smtClean="0"/>
              <a:t>Question 1</a:t>
            </a:r>
            <a:endParaRPr lang="en-US" dirty="0"/>
          </a:p>
        </p:txBody>
      </p:sp>
      <p:sp>
        <p:nvSpPr>
          <p:cNvPr id="17" name="Text Placeholder 16"/>
          <p:cNvSpPr>
            <a:spLocks noGrp="1"/>
          </p:cNvSpPr>
          <p:nvPr>
            <p:ph type="body" sz="quarter" idx="11"/>
          </p:nvPr>
        </p:nvSpPr>
        <p:spPr/>
        <p:txBody>
          <a:bodyPr>
            <a:noAutofit/>
          </a:bodyPr>
          <a:lstStyle/>
          <a:p>
            <a:pPr>
              <a:lnSpc>
                <a:spcPct val="100000"/>
              </a:lnSpc>
              <a:spcBef>
                <a:spcPts val="0"/>
              </a:spcBef>
            </a:pPr>
            <a:r>
              <a:rPr lang="en-US" b="1" dirty="0"/>
              <a:t>How much interaction with colleagues or clients is typically required for your role</a:t>
            </a:r>
            <a:r>
              <a:rPr lang="en-US" b="1" dirty="0" smtClean="0"/>
              <a:t>?</a:t>
            </a:r>
          </a:p>
          <a:p>
            <a:pPr>
              <a:lnSpc>
                <a:spcPct val="100000"/>
              </a:lnSpc>
              <a:spcBef>
                <a:spcPts val="0"/>
              </a:spcBef>
            </a:pPr>
            <a:endParaRPr lang="en-US" dirty="0"/>
          </a:p>
          <a:p>
            <a:pPr>
              <a:lnSpc>
                <a:spcPct val="100000"/>
              </a:lnSpc>
              <a:spcBef>
                <a:spcPts val="0"/>
              </a:spcBef>
            </a:pPr>
            <a:r>
              <a:rPr lang="en-US" i="1" dirty="0" err="1"/>
              <a:t>Quelle</a:t>
            </a:r>
            <a:r>
              <a:rPr lang="en-US" i="1" dirty="0"/>
              <a:t> </a:t>
            </a:r>
            <a:r>
              <a:rPr lang="en-US" i="1" dirty="0" err="1" smtClean="0"/>
              <a:t>fréquence</a:t>
            </a:r>
            <a:r>
              <a:rPr lang="en-US" i="1" dirty="0" smtClean="0"/>
              <a:t> </a:t>
            </a:r>
            <a:r>
              <a:rPr lang="en-US" i="1" dirty="0" err="1"/>
              <a:t>d’interaction</a:t>
            </a:r>
            <a:r>
              <a:rPr lang="en-US" i="1" dirty="0"/>
              <a:t> avec des </a:t>
            </a:r>
            <a:r>
              <a:rPr lang="en-US" i="1" dirty="0" err="1"/>
              <a:t>collègues</a:t>
            </a:r>
            <a:r>
              <a:rPr lang="en-US" i="1" dirty="0"/>
              <a:t> </a:t>
            </a:r>
            <a:r>
              <a:rPr lang="en-US" i="1" dirty="0" err="1"/>
              <a:t>ou</a:t>
            </a:r>
            <a:r>
              <a:rPr lang="en-US" i="1" dirty="0"/>
              <a:t> des clients </a:t>
            </a:r>
            <a:r>
              <a:rPr lang="en-US" i="1" dirty="0" err="1"/>
              <a:t>est</a:t>
            </a:r>
            <a:r>
              <a:rPr lang="en-US" i="1" dirty="0"/>
              <a:t> </a:t>
            </a:r>
            <a:r>
              <a:rPr lang="en-US" i="1" dirty="0" err="1"/>
              <a:t>généralement</a:t>
            </a:r>
            <a:r>
              <a:rPr lang="en-US" i="1" dirty="0"/>
              <a:t> </a:t>
            </a:r>
            <a:r>
              <a:rPr lang="en-US" i="1" dirty="0" err="1"/>
              <a:t>requise</a:t>
            </a:r>
            <a:r>
              <a:rPr lang="en-US" i="1" dirty="0"/>
              <a:t> pour </a:t>
            </a:r>
            <a:r>
              <a:rPr lang="en-US" i="1" dirty="0" err="1"/>
              <a:t>votre</a:t>
            </a:r>
            <a:r>
              <a:rPr lang="en-US" i="1" dirty="0"/>
              <a:t> poste?</a:t>
            </a:r>
          </a:p>
          <a:p>
            <a:pPr>
              <a:lnSpc>
                <a:spcPct val="100000"/>
              </a:lnSpc>
              <a:spcBef>
                <a:spcPts val="0"/>
              </a:spcBef>
            </a:pPr>
            <a:endParaRPr lang="en-US" b="1" dirty="0"/>
          </a:p>
        </p:txBody>
      </p:sp>
      <p:sp>
        <p:nvSpPr>
          <p:cNvPr id="21" name="Text Placeholder 20"/>
          <p:cNvSpPr>
            <a:spLocks noGrp="1"/>
          </p:cNvSpPr>
          <p:nvPr>
            <p:ph type="body" sz="quarter" idx="14"/>
          </p:nvPr>
        </p:nvSpPr>
        <p:spPr/>
        <p:txBody>
          <a:bodyPr/>
          <a:lstStyle/>
          <a:p>
            <a:pPr>
              <a:lnSpc>
                <a:spcPct val="100000"/>
              </a:lnSpc>
            </a:pPr>
            <a:endParaRPr lang="en-US" dirty="0"/>
          </a:p>
        </p:txBody>
      </p:sp>
      <p:sp>
        <p:nvSpPr>
          <p:cNvPr id="22" name="Text Placeholder 21"/>
          <p:cNvSpPr>
            <a:spLocks noGrp="1"/>
          </p:cNvSpPr>
          <p:nvPr>
            <p:ph type="body" sz="quarter" idx="15"/>
          </p:nvPr>
        </p:nvSpPr>
        <p:spPr/>
        <p:txBody>
          <a:bodyPr/>
          <a:lstStyle/>
          <a:p>
            <a:r>
              <a:rPr lang="en-US" dirty="0"/>
              <a:t># </a:t>
            </a:r>
            <a:r>
              <a:rPr lang="en-US" dirty="0" smtClean="0"/>
              <a:t>of respondents / </a:t>
            </a:r>
            <a:r>
              <a:rPr lang="en-US" i="1" dirty="0" smtClean="0"/>
              <a:t># de </a:t>
            </a:r>
            <a:r>
              <a:rPr lang="en-US" i="1" dirty="0" err="1"/>
              <a:t>répondants</a:t>
            </a:r>
            <a:endParaRPr lang="en-US" i="1" dirty="0"/>
          </a:p>
        </p:txBody>
      </p:sp>
      <p:sp>
        <p:nvSpPr>
          <p:cNvPr id="23" name="Text Placeholder 22"/>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646437187"/>
              </p:ext>
            </p:extLst>
          </p:nvPr>
        </p:nvGraphicFramePr>
        <p:xfrm>
          <a:off x="3200400" y="1478189"/>
          <a:ext cx="8314704" cy="49312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75716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Workstyles / </a:t>
            </a:r>
            <a:r>
              <a:rPr lang="en-US" i="1" dirty="0"/>
              <a:t>Style de travail</a:t>
            </a:r>
            <a:endParaRPr lang="en-US" dirty="0"/>
          </a:p>
        </p:txBody>
      </p:sp>
      <p:sp>
        <p:nvSpPr>
          <p:cNvPr id="4" name="Text Placeholder 3"/>
          <p:cNvSpPr>
            <a:spLocks noGrp="1"/>
          </p:cNvSpPr>
          <p:nvPr>
            <p:ph type="body" sz="quarter" idx="10"/>
          </p:nvPr>
        </p:nvSpPr>
        <p:spPr/>
        <p:txBody>
          <a:bodyPr/>
          <a:lstStyle/>
          <a:p>
            <a:r>
              <a:rPr lang="en-US" dirty="0" smtClean="0"/>
              <a:t>Question 2</a:t>
            </a:r>
            <a:endParaRPr lang="en-US" dirty="0"/>
          </a:p>
        </p:txBody>
      </p:sp>
      <p:sp>
        <p:nvSpPr>
          <p:cNvPr id="5" name="Text Placeholder 4"/>
          <p:cNvSpPr>
            <a:spLocks noGrp="1"/>
          </p:cNvSpPr>
          <p:nvPr>
            <p:ph type="body" sz="quarter" idx="11"/>
          </p:nvPr>
        </p:nvSpPr>
        <p:spPr>
          <a:xfrm>
            <a:off x="749301" y="1054099"/>
            <a:ext cx="2247900" cy="969964"/>
          </a:xfrm>
        </p:spPr>
        <p:txBody>
          <a:bodyPr vert="horz" lIns="91440" tIns="45720" rIns="91440" bIns="45720" rtlCol="0">
            <a:noAutofit/>
          </a:bodyPr>
          <a:lstStyle/>
          <a:p>
            <a:pPr>
              <a:lnSpc>
                <a:spcPct val="100000"/>
              </a:lnSpc>
              <a:spcBef>
                <a:spcPts val="0"/>
              </a:spcBef>
            </a:pPr>
            <a:r>
              <a:rPr lang="en-US" dirty="0" smtClean="0"/>
              <a:t>Thinking </a:t>
            </a:r>
            <a:r>
              <a:rPr lang="en-US" dirty="0"/>
              <a:t>about the work that you do, which of the following tasks do you do in an average week</a:t>
            </a:r>
            <a:r>
              <a:rPr lang="en-US" dirty="0" smtClean="0"/>
              <a:t>?</a:t>
            </a:r>
          </a:p>
          <a:p>
            <a:pPr>
              <a:lnSpc>
                <a:spcPct val="100000"/>
              </a:lnSpc>
              <a:spcBef>
                <a:spcPts val="0"/>
              </a:spcBef>
            </a:pPr>
            <a:endParaRPr lang="en-US" dirty="0" smtClean="0"/>
          </a:p>
          <a:p>
            <a:pPr>
              <a:lnSpc>
                <a:spcPct val="100000"/>
              </a:lnSpc>
              <a:spcBef>
                <a:spcPts val="0"/>
              </a:spcBef>
            </a:pPr>
            <a:r>
              <a:rPr lang="en-US" i="1" dirty="0" err="1"/>
              <a:t>Dans</a:t>
            </a:r>
            <a:r>
              <a:rPr lang="en-US" i="1" dirty="0"/>
              <a:t> le cadre de </a:t>
            </a:r>
            <a:r>
              <a:rPr lang="en-US" i="1" dirty="0" err="1"/>
              <a:t>votre</a:t>
            </a:r>
            <a:r>
              <a:rPr lang="en-US" i="1" dirty="0"/>
              <a:t> travail, </a:t>
            </a:r>
            <a:r>
              <a:rPr lang="en-US" i="1" dirty="0" err="1"/>
              <a:t>lesquelles</a:t>
            </a:r>
            <a:r>
              <a:rPr lang="en-US" i="1" dirty="0"/>
              <a:t> des </a:t>
            </a:r>
            <a:r>
              <a:rPr lang="en-US" i="1" dirty="0" err="1"/>
              <a:t>activités</a:t>
            </a:r>
            <a:r>
              <a:rPr lang="en-US" i="1" dirty="0"/>
              <a:t> </a:t>
            </a:r>
            <a:r>
              <a:rPr lang="en-US" i="1" dirty="0" err="1"/>
              <a:t>suivantes</a:t>
            </a:r>
            <a:r>
              <a:rPr lang="en-US" i="1" dirty="0"/>
              <a:t> </a:t>
            </a:r>
            <a:r>
              <a:rPr lang="en-US" i="1" dirty="0" err="1"/>
              <a:t>faites-vous</a:t>
            </a:r>
            <a:r>
              <a:rPr lang="en-US" i="1" dirty="0"/>
              <a:t> au </a:t>
            </a:r>
            <a:r>
              <a:rPr lang="en-US" i="1" dirty="0" err="1"/>
              <a:t>cours</a:t>
            </a:r>
            <a:r>
              <a:rPr lang="en-US" i="1" dirty="0"/>
              <a:t> </a:t>
            </a:r>
            <a:r>
              <a:rPr lang="en-US" i="1" dirty="0" err="1"/>
              <a:t>d’une</a:t>
            </a:r>
            <a:r>
              <a:rPr lang="en-US" i="1" dirty="0"/>
              <a:t> </a:t>
            </a:r>
            <a:r>
              <a:rPr lang="en-US" i="1" dirty="0" err="1"/>
              <a:t>semaine</a:t>
            </a:r>
            <a:r>
              <a:rPr lang="en-US" i="1" dirty="0"/>
              <a:t> </a:t>
            </a:r>
            <a:r>
              <a:rPr lang="en-US" i="1" dirty="0" err="1"/>
              <a:t>typique</a:t>
            </a:r>
            <a:r>
              <a:rPr lang="en-US" i="1" dirty="0"/>
              <a:t>? </a:t>
            </a:r>
            <a:endParaRPr lang="en-US" dirty="0"/>
          </a:p>
        </p:txBody>
      </p:sp>
      <p:sp>
        <p:nvSpPr>
          <p:cNvPr id="9" name="Text Placeholder 8"/>
          <p:cNvSpPr>
            <a:spLocks noGrp="1"/>
          </p:cNvSpPr>
          <p:nvPr>
            <p:ph type="body" sz="quarter" idx="14"/>
          </p:nvPr>
        </p:nvSpPr>
        <p:spPr/>
        <p:txBody>
          <a:bodyPr/>
          <a:lstStyle/>
          <a:p>
            <a:pPr>
              <a:lnSpc>
                <a:spcPct val="100000"/>
              </a:lnSpc>
            </a:pPr>
            <a:endParaRPr lang="en-US" dirty="0"/>
          </a:p>
        </p:txBody>
      </p:sp>
      <p:sp>
        <p:nvSpPr>
          <p:cNvPr id="11" name="Text Placeholder 10"/>
          <p:cNvSpPr>
            <a:spLocks noGrp="1"/>
          </p:cNvSpPr>
          <p:nvPr>
            <p:ph type="body" sz="quarter" idx="16"/>
          </p:nvPr>
        </p:nvSpPr>
        <p:spPr/>
        <p:txBody>
          <a:bodyPr/>
          <a:lstStyle/>
          <a:p>
            <a:r>
              <a:rPr lang="en-US" dirty="0" smtClean="0"/>
              <a:t>Conclusions</a:t>
            </a:r>
            <a:endParaRPr lang="en-US" dirty="0"/>
          </a:p>
        </p:txBody>
      </p:sp>
      <p:graphicFrame>
        <p:nvGraphicFramePr>
          <p:cNvPr id="7" name="Chart 6"/>
          <p:cNvGraphicFramePr/>
          <p:nvPr>
            <p:extLst>
              <p:ext uri="{D42A27DB-BD31-4B8C-83A1-F6EECF244321}">
                <p14:modId xmlns:p14="http://schemas.microsoft.com/office/powerpoint/2010/main" val="1922710460"/>
              </p:ext>
            </p:extLst>
          </p:nvPr>
        </p:nvGraphicFramePr>
        <p:xfrm>
          <a:off x="3200400" y="1054099"/>
          <a:ext cx="8314704" cy="53467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9379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Workstyles / </a:t>
            </a:r>
            <a:r>
              <a:rPr lang="en-US" i="1" dirty="0"/>
              <a:t>Style de travail</a:t>
            </a:r>
            <a:endParaRPr lang="en-US" dirty="0"/>
          </a:p>
        </p:txBody>
      </p:sp>
      <p:sp>
        <p:nvSpPr>
          <p:cNvPr id="4" name="Text Placeholder 3"/>
          <p:cNvSpPr>
            <a:spLocks noGrp="1"/>
          </p:cNvSpPr>
          <p:nvPr>
            <p:ph type="body" sz="quarter" idx="10"/>
          </p:nvPr>
        </p:nvSpPr>
        <p:spPr/>
        <p:txBody>
          <a:bodyPr>
            <a:normAutofit fontScale="85000" lnSpcReduction="10000"/>
          </a:bodyPr>
          <a:lstStyle/>
          <a:p>
            <a:r>
              <a:rPr lang="en-US" dirty="0" smtClean="0"/>
              <a:t>Questions 1 &amp; 2</a:t>
            </a:r>
            <a:endParaRPr lang="en-US" dirty="0"/>
          </a:p>
        </p:txBody>
      </p:sp>
      <p:sp>
        <p:nvSpPr>
          <p:cNvPr id="5" name="Text Placeholder 4"/>
          <p:cNvSpPr>
            <a:spLocks noGrp="1"/>
          </p:cNvSpPr>
          <p:nvPr>
            <p:ph type="body" sz="quarter" idx="11"/>
          </p:nvPr>
        </p:nvSpPr>
        <p:spPr/>
        <p:txBody>
          <a:bodyPr vert="horz" lIns="91440" tIns="45720" rIns="91440" bIns="45720" rtlCol="0">
            <a:noAutofit/>
          </a:bodyPr>
          <a:lstStyle/>
          <a:p>
            <a:pPr>
              <a:lnSpc>
                <a:spcPct val="100000"/>
              </a:lnSpc>
              <a:spcBef>
                <a:spcPts val="0"/>
              </a:spcBef>
            </a:pPr>
            <a:r>
              <a:rPr lang="en-US" dirty="0" smtClean="0"/>
              <a:t>How </a:t>
            </a:r>
            <a:r>
              <a:rPr lang="en-US" dirty="0"/>
              <a:t>much interaction with colleagues or clients is typically required for your role</a:t>
            </a:r>
            <a:r>
              <a:rPr lang="en-US" dirty="0" smtClean="0"/>
              <a:t>?</a:t>
            </a:r>
          </a:p>
          <a:p>
            <a:pPr>
              <a:lnSpc>
                <a:spcPct val="100000"/>
              </a:lnSpc>
              <a:spcBef>
                <a:spcPts val="0"/>
              </a:spcBef>
            </a:pPr>
            <a:endParaRPr lang="en-US" dirty="0" smtClean="0"/>
          </a:p>
          <a:p>
            <a:pPr>
              <a:lnSpc>
                <a:spcPct val="100000"/>
              </a:lnSpc>
              <a:spcBef>
                <a:spcPts val="0"/>
              </a:spcBef>
            </a:pPr>
            <a:r>
              <a:rPr lang="en-US" i="1" dirty="0" err="1"/>
              <a:t>Quelle</a:t>
            </a:r>
            <a:r>
              <a:rPr lang="en-US" i="1" dirty="0"/>
              <a:t> </a:t>
            </a:r>
            <a:r>
              <a:rPr lang="en-US" i="1" dirty="0" err="1" smtClean="0"/>
              <a:t>fréquence</a:t>
            </a:r>
            <a:r>
              <a:rPr lang="en-US" i="1" dirty="0" smtClean="0"/>
              <a:t> </a:t>
            </a:r>
            <a:r>
              <a:rPr lang="en-US" i="1" dirty="0" err="1"/>
              <a:t>d’interaction</a:t>
            </a:r>
            <a:r>
              <a:rPr lang="en-US" i="1" dirty="0"/>
              <a:t> avec des </a:t>
            </a:r>
            <a:r>
              <a:rPr lang="en-US" i="1" dirty="0" err="1"/>
              <a:t>collègues</a:t>
            </a:r>
            <a:r>
              <a:rPr lang="en-US" i="1" dirty="0"/>
              <a:t> </a:t>
            </a:r>
            <a:r>
              <a:rPr lang="en-US" i="1" dirty="0" err="1"/>
              <a:t>ou</a:t>
            </a:r>
            <a:r>
              <a:rPr lang="en-US" i="1" dirty="0"/>
              <a:t> des clients </a:t>
            </a:r>
            <a:r>
              <a:rPr lang="en-US" i="1" dirty="0" err="1"/>
              <a:t>est</a:t>
            </a:r>
            <a:r>
              <a:rPr lang="en-US" i="1" dirty="0"/>
              <a:t> </a:t>
            </a:r>
            <a:r>
              <a:rPr lang="en-US" i="1" dirty="0" err="1"/>
              <a:t>généralement</a:t>
            </a:r>
            <a:r>
              <a:rPr lang="en-US" i="1" dirty="0"/>
              <a:t> </a:t>
            </a:r>
            <a:r>
              <a:rPr lang="en-US" i="1" dirty="0" err="1"/>
              <a:t>requise</a:t>
            </a:r>
            <a:r>
              <a:rPr lang="en-US" i="1" dirty="0"/>
              <a:t> pour </a:t>
            </a:r>
            <a:r>
              <a:rPr lang="en-US" i="1" dirty="0" err="1"/>
              <a:t>votre</a:t>
            </a:r>
            <a:r>
              <a:rPr lang="en-US" i="1" dirty="0"/>
              <a:t> poste?</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dirty="0"/>
              <a:t>Thinking about the work that you do, which of the following tasks do you do in an average week? </a:t>
            </a:r>
          </a:p>
          <a:p>
            <a:pPr>
              <a:lnSpc>
                <a:spcPct val="100000"/>
              </a:lnSpc>
              <a:spcBef>
                <a:spcPts val="0"/>
              </a:spcBef>
            </a:pPr>
            <a:endParaRPr lang="en-US" i="1" dirty="0" smtClean="0"/>
          </a:p>
          <a:p>
            <a:pPr>
              <a:lnSpc>
                <a:spcPct val="100000"/>
              </a:lnSpc>
              <a:spcBef>
                <a:spcPts val="0"/>
              </a:spcBef>
            </a:pPr>
            <a:r>
              <a:rPr lang="en-US" i="1" dirty="0" err="1" smtClean="0"/>
              <a:t>Dans</a:t>
            </a:r>
            <a:r>
              <a:rPr lang="en-US" i="1" dirty="0" smtClean="0"/>
              <a:t> </a:t>
            </a:r>
            <a:r>
              <a:rPr lang="en-US" i="1" dirty="0"/>
              <a:t>le cadre de </a:t>
            </a:r>
            <a:r>
              <a:rPr lang="en-US" i="1" dirty="0" err="1"/>
              <a:t>votre</a:t>
            </a:r>
            <a:r>
              <a:rPr lang="en-US" i="1" dirty="0"/>
              <a:t> travail, </a:t>
            </a:r>
            <a:r>
              <a:rPr lang="en-US" i="1" dirty="0" err="1"/>
              <a:t>lesquelles</a:t>
            </a:r>
            <a:r>
              <a:rPr lang="en-US" i="1" dirty="0"/>
              <a:t> des </a:t>
            </a:r>
            <a:r>
              <a:rPr lang="en-US" i="1" dirty="0" err="1"/>
              <a:t>activités</a:t>
            </a:r>
            <a:r>
              <a:rPr lang="en-US" i="1" dirty="0"/>
              <a:t> </a:t>
            </a:r>
            <a:r>
              <a:rPr lang="en-US" i="1" dirty="0" err="1"/>
              <a:t>suivantes</a:t>
            </a:r>
            <a:r>
              <a:rPr lang="en-US" i="1" dirty="0"/>
              <a:t> </a:t>
            </a:r>
            <a:r>
              <a:rPr lang="en-US" i="1" dirty="0" err="1"/>
              <a:t>faites-vous</a:t>
            </a:r>
            <a:r>
              <a:rPr lang="en-US" i="1" dirty="0"/>
              <a:t> au </a:t>
            </a:r>
            <a:r>
              <a:rPr lang="en-US" i="1" dirty="0" err="1"/>
              <a:t>cours</a:t>
            </a:r>
            <a:r>
              <a:rPr lang="en-US" i="1" dirty="0"/>
              <a:t> </a:t>
            </a:r>
            <a:r>
              <a:rPr lang="en-US" i="1" dirty="0" err="1"/>
              <a:t>d’une</a:t>
            </a:r>
            <a:r>
              <a:rPr lang="en-US" i="1" dirty="0"/>
              <a:t> </a:t>
            </a:r>
            <a:r>
              <a:rPr lang="en-US" i="1" dirty="0" err="1"/>
              <a:t>semaine</a:t>
            </a:r>
            <a:r>
              <a:rPr lang="en-US" i="1" dirty="0"/>
              <a:t> </a:t>
            </a:r>
            <a:r>
              <a:rPr lang="en-US" i="1" dirty="0" err="1"/>
              <a:t>typique</a:t>
            </a:r>
            <a:r>
              <a:rPr lang="en-US" i="1" dirty="0"/>
              <a:t>? </a:t>
            </a:r>
            <a:endParaRPr lang="en-US" dirty="0"/>
          </a:p>
        </p:txBody>
      </p:sp>
      <p:graphicFrame>
        <p:nvGraphicFramePr>
          <p:cNvPr id="8" name="Chart 7"/>
          <p:cNvGraphicFramePr/>
          <p:nvPr>
            <p:extLst>
              <p:ext uri="{D42A27DB-BD31-4B8C-83A1-F6EECF244321}">
                <p14:modId xmlns:p14="http://schemas.microsoft.com/office/powerpoint/2010/main" val="1270084333"/>
              </p:ext>
            </p:extLst>
          </p:nvPr>
        </p:nvGraphicFramePr>
        <p:xfrm>
          <a:off x="3200400" y="1054099"/>
          <a:ext cx="8314704" cy="539335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0699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PSPC&quot;,&quot;Id&quot;:&quot;604b90484241444db425ff6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8"/>
</p:tagLst>
</file>

<file path=ppt/tags/tag21.xml><?xml version="1.0" encoding="utf-8"?>
<p:tagLst xmlns:a="http://schemas.openxmlformats.org/drawingml/2006/main" xmlns:r="http://schemas.openxmlformats.org/officeDocument/2006/relationships" xmlns:p="http://schemas.openxmlformats.org/presentationml/2006/main">
  <p:tag name="NUM" val="9"/>
</p:tagLst>
</file>

<file path=ppt/tags/tag22.xml><?xml version="1.0" encoding="utf-8"?>
<p:tagLst xmlns:a="http://schemas.openxmlformats.org/drawingml/2006/main" xmlns:r="http://schemas.openxmlformats.org/officeDocument/2006/relationships" xmlns:p="http://schemas.openxmlformats.org/presentationml/2006/main">
  <p:tag name="NUM" val="10"/>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12"/>
</p:tagLst>
</file>

<file path=ppt/tags/tag27.xml><?xml version="1.0" encoding="utf-8"?>
<p:tagLst xmlns:a="http://schemas.openxmlformats.org/drawingml/2006/main" xmlns:r="http://schemas.openxmlformats.org/officeDocument/2006/relationships" xmlns:p="http://schemas.openxmlformats.org/presentationml/2006/main">
  <p:tag name="NUM" val="6"/>
</p:tagLst>
</file>

<file path=ppt/tags/tag28.xml><?xml version="1.0" encoding="utf-8"?>
<p:tagLst xmlns:a="http://schemas.openxmlformats.org/drawingml/2006/main" xmlns:r="http://schemas.openxmlformats.org/officeDocument/2006/relationships" xmlns:p="http://schemas.openxmlformats.org/presentationml/2006/main">
  <p:tag name="NUM" val="16"/>
</p:tagLst>
</file>

<file path=ppt/tags/tag29.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16"/>
</p:tagLst>
</file>

<file path=ppt/tags/tag31.xml><?xml version="1.0" encoding="utf-8"?>
<p:tagLst xmlns:a="http://schemas.openxmlformats.org/drawingml/2006/main" xmlns:r="http://schemas.openxmlformats.org/officeDocument/2006/relationships" xmlns:p="http://schemas.openxmlformats.org/presentationml/2006/main">
  <p:tag name="NUM" val="25"/>
</p:tagLst>
</file>

<file path=ppt/tags/tag32.xml><?xml version="1.0" encoding="utf-8"?>
<p:tagLst xmlns:a="http://schemas.openxmlformats.org/drawingml/2006/main" xmlns:r="http://schemas.openxmlformats.org/officeDocument/2006/relationships" xmlns:p="http://schemas.openxmlformats.org/presentationml/2006/main">
  <p:tag name="NUM" val="24"/>
</p:tagLst>
</file>

<file path=ppt/tags/tag33.xml><?xml version="1.0" encoding="utf-8"?>
<p:tagLst xmlns:a="http://schemas.openxmlformats.org/drawingml/2006/main" xmlns:r="http://schemas.openxmlformats.org/officeDocument/2006/relationships" xmlns:p="http://schemas.openxmlformats.org/presentationml/2006/main">
  <p:tag name="NUM" val="27"/>
</p:tagLst>
</file>

<file path=ppt/tags/tag34.xml><?xml version="1.0" encoding="utf-8"?>
<p:tagLst xmlns:a="http://schemas.openxmlformats.org/drawingml/2006/main" xmlns:r="http://schemas.openxmlformats.org/officeDocument/2006/relationships" xmlns:p="http://schemas.openxmlformats.org/presentationml/2006/main">
  <p:tag name="NUM" val="26"/>
</p:tagLst>
</file>

<file path=ppt/tags/tag35.xml><?xml version="1.0" encoding="utf-8"?>
<p:tagLst xmlns:a="http://schemas.openxmlformats.org/drawingml/2006/main" xmlns:r="http://schemas.openxmlformats.org/officeDocument/2006/relationships" xmlns:p="http://schemas.openxmlformats.org/presentationml/2006/main">
  <p:tag name="NUM" val="23"/>
</p:tagLst>
</file>

<file path=ppt/tags/tag36.xml><?xml version="1.0" encoding="utf-8"?>
<p:tagLst xmlns:a="http://schemas.openxmlformats.org/drawingml/2006/main" xmlns:r="http://schemas.openxmlformats.org/officeDocument/2006/relationships" xmlns:p="http://schemas.openxmlformats.org/presentationml/2006/main">
  <p:tag name="NUM" val="22"/>
</p:tagLst>
</file>

<file path=ppt/tags/tag37.xml><?xml version="1.0" encoding="utf-8"?>
<p:tagLst xmlns:a="http://schemas.openxmlformats.org/drawingml/2006/main" xmlns:r="http://schemas.openxmlformats.org/officeDocument/2006/relationships" xmlns:p="http://schemas.openxmlformats.org/presentationml/2006/main">
  <p:tag name="NUM" val="21"/>
</p:tagLst>
</file>

<file path=ppt/tags/tag38.xml><?xml version="1.0" encoding="utf-8"?>
<p:tagLst xmlns:a="http://schemas.openxmlformats.org/drawingml/2006/main" xmlns:r="http://schemas.openxmlformats.org/officeDocument/2006/relationships" xmlns:p="http://schemas.openxmlformats.org/presentationml/2006/main">
  <p:tag name="NUM" val="20"/>
</p:tagLst>
</file>

<file path=ppt/tags/tag39.xml><?xml version="1.0" encoding="utf-8"?>
<p:tagLst xmlns:a="http://schemas.openxmlformats.org/drawingml/2006/main" xmlns:r="http://schemas.openxmlformats.org/officeDocument/2006/relationships" xmlns:p="http://schemas.openxmlformats.org/presentationml/2006/main">
  <p:tag name="NUM" val="21"/>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22"/>
</p:tagLst>
</file>

<file path=ppt/tags/tag41.xml><?xml version="1.0" encoding="utf-8"?>
<p:tagLst xmlns:a="http://schemas.openxmlformats.org/drawingml/2006/main" xmlns:r="http://schemas.openxmlformats.org/officeDocument/2006/relationships" xmlns:p="http://schemas.openxmlformats.org/presentationml/2006/main">
  <p:tag name="NUM" val="23"/>
</p:tagLst>
</file>

<file path=ppt/tags/tag42.xml><?xml version="1.0" encoding="utf-8"?>
<p:tagLst xmlns:a="http://schemas.openxmlformats.org/drawingml/2006/main" xmlns:r="http://schemas.openxmlformats.org/officeDocument/2006/relationships" xmlns:p="http://schemas.openxmlformats.org/presentationml/2006/main">
  <p:tag name="NUM" val="27"/>
</p:tagLst>
</file>

<file path=ppt/tags/tag43.xml><?xml version="1.0" encoding="utf-8"?>
<p:tagLst xmlns:a="http://schemas.openxmlformats.org/drawingml/2006/main" xmlns:r="http://schemas.openxmlformats.org/officeDocument/2006/relationships" xmlns:p="http://schemas.openxmlformats.org/presentationml/2006/main">
  <p:tag name="NUM" val="26"/>
</p:tagLst>
</file>

<file path=ppt/tags/tag44.xml><?xml version="1.0" encoding="utf-8"?>
<p:tagLst xmlns:a="http://schemas.openxmlformats.org/drawingml/2006/main" xmlns:r="http://schemas.openxmlformats.org/officeDocument/2006/relationships" xmlns:p="http://schemas.openxmlformats.org/presentationml/2006/main">
  <p:tag name="NUM" val="25"/>
</p:tagLst>
</file>

<file path=ppt/tags/tag45.xml><?xml version="1.0" encoding="utf-8"?>
<p:tagLst xmlns:a="http://schemas.openxmlformats.org/drawingml/2006/main" xmlns:r="http://schemas.openxmlformats.org/officeDocument/2006/relationships" xmlns:p="http://schemas.openxmlformats.org/presentationml/2006/main">
  <p:tag name="NUM" val="24"/>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1_Office Theme">
  <a:themeElements>
    <a:clrScheme name="Custom 2">
      <a:dk1>
        <a:sysClr val="windowText" lastClr="000000"/>
      </a:dk1>
      <a:lt1>
        <a:sysClr val="window" lastClr="FFFFFF"/>
      </a:lt1>
      <a:dk2>
        <a:srgbClr val="212745"/>
      </a:dk2>
      <a:lt2>
        <a:srgbClr val="B4DCFA"/>
      </a:lt2>
      <a:accent1>
        <a:srgbClr val="00B050"/>
      </a:accent1>
      <a:accent2>
        <a:srgbClr val="DB63F3"/>
      </a:accent2>
      <a:accent3>
        <a:srgbClr val="46486A"/>
      </a:accent3>
      <a:accent4>
        <a:srgbClr val="FDEB03"/>
      </a:accent4>
      <a:accent5>
        <a:srgbClr val="89CB1F"/>
      </a:accent5>
      <a:accent6>
        <a:srgbClr val="586050"/>
      </a:accent6>
      <a:hlink>
        <a:srgbClr val="F14124"/>
      </a:hlink>
      <a:folHlink>
        <a:srgbClr val="FF8021"/>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600" b="1" dirty="0" smtClean="0">
            <a:solidFill>
              <a:schemeClr val="tx1"/>
            </a:solidFill>
            <a:latin typeface="Arial" panose="020B0604020202020204" pitchFamily="34" charset="0"/>
            <a:ea typeface="Verdana" panose="020B060403050404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Cworkplace">
  <a:themeElements>
    <a:clrScheme name="Custom 2">
      <a:dk1>
        <a:sysClr val="windowText" lastClr="000000"/>
      </a:dk1>
      <a:lt1>
        <a:sysClr val="window" lastClr="FFFFFF"/>
      </a:lt1>
      <a:dk2>
        <a:srgbClr val="212745"/>
      </a:dk2>
      <a:lt2>
        <a:srgbClr val="B4DCFA"/>
      </a:lt2>
      <a:accent1>
        <a:srgbClr val="00B050"/>
      </a:accent1>
      <a:accent2>
        <a:srgbClr val="DB63F3"/>
      </a:accent2>
      <a:accent3>
        <a:srgbClr val="46486A"/>
      </a:accent3>
      <a:accent4>
        <a:srgbClr val="FDEB03"/>
      </a:accent4>
      <a:accent5>
        <a:srgbClr val="89CB1F"/>
      </a:accent5>
      <a:accent6>
        <a:srgbClr val="586050"/>
      </a:accent6>
      <a:hlink>
        <a:srgbClr val="F14124"/>
      </a:hlink>
      <a:folHlink>
        <a:srgbClr val="FF8021"/>
      </a:folHlink>
    </a:clrScheme>
    <a:fontScheme name="Office">
      <a:majorFont>
        <a:latin typeface="Calibri Light" panose="020F0302020204030204"/>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17755</TotalTime>
  <Words>7300</Words>
  <Application>Microsoft Office PowerPoint</Application>
  <PresentationFormat>Widescreen</PresentationFormat>
  <Paragraphs>812</Paragraphs>
  <Slides>48</Slides>
  <Notes>23</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8" baseType="lpstr">
      <vt:lpstr>Arial</vt:lpstr>
      <vt:lpstr>Calibri</vt:lpstr>
      <vt:lpstr>Calibri Light</vt:lpstr>
      <vt:lpstr>Georgia</vt:lpstr>
      <vt:lpstr>Times New Roman</vt:lpstr>
      <vt:lpstr>Tw Cen MT</vt:lpstr>
      <vt:lpstr>Verdana</vt:lpstr>
      <vt:lpstr>1_Office Theme</vt:lpstr>
      <vt:lpstr>GCworkplace</vt:lpstr>
      <vt:lpstr>think-cell Slide</vt:lpstr>
      <vt:lpstr>INSTRUCTIONS</vt:lpstr>
      <vt:lpstr>INSTRUCTIONS</vt:lpstr>
      <vt:lpstr>INSTRUCTIONS</vt:lpstr>
      <vt:lpstr>INSTRUCTIONS</vt:lpstr>
      <vt:lpstr>GCworkplace Design Survey Report    Rapport du sondage de conception du Milieu de travail GC</vt:lpstr>
      <vt:lpstr>Recommended Activity Profile Profil d’activité recommandé </vt:lpstr>
      <vt:lpstr>Workstyles / Style de travail</vt:lpstr>
      <vt:lpstr>Workstyles / Style de travail</vt:lpstr>
      <vt:lpstr>Workstyles / Style de travail</vt:lpstr>
      <vt:lpstr>Workstyles / Style de travail</vt:lpstr>
      <vt:lpstr>Workstyles / Style de travail</vt:lpstr>
      <vt:lpstr>Workpoints / Points de travail</vt:lpstr>
      <vt:lpstr>Workpoints / Points de travail</vt:lpstr>
      <vt:lpstr>Workpoints / Points de travail</vt:lpstr>
      <vt:lpstr>Workpoints / Points de travail</vt:lpstr>
      <vt:lpstr>Workpoints / Points de travail</vt:lpstr>
      <vt:lpstr>Workpoints / Points de travail</vt:lpstr>
      <vt:lpstr>Workpoints / Points de travail</vt:lpstr>
      <vt:lpstr>Workpoints / Points de travail</vt:lpstr>
      <vt:lpstr>Workpoints / Points de travail</vt:lpstr>
      <vt:lpstr>Technology / Technologie</vt:lpstr>
      <vt:lpstr>Demographics / Démographie</vt:lpstr>
      <vt:lpstr>Demographics / Démographie</vt:lpstr>
      <vt:lpstr>External Mobility / Mobilité externe</vt:lpstr>
      <vt:lpstr>External Mobility / Mobilité externe</vt:lpstr>
      <vt:lpstr>External Mobility / Mobilité externe</vt:lpstr>
      <vt:lpstr>External Mobility / Mobilité externe</vt:lpstr>
      <vt:lpstr>What do you like best about your current workplace? Qu'aimez-vous le plus dans votre milieu de travail actuel?</vt:lpstr>
      <vt:lpstr>What would you change about your current workplace? Que changeriez-vous dans votre milieu de travail actuel?</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List of questions / Liste de questions</vt:lpstr>
      <vt:lpstr>Activity Profiles / Profils d’activité</vt:lpstr>
      <vt:lpstr>Baseline Workpoint Distribution for the Autonomous Profile Distribution de base des points de travail pour le profil autonome  </vt:lpstr>
      <vt:lpstr>Baseline Workpoint Distribution for the Balanced Profile Distribution de base des points de travail pour le profil équilibré</vt:lpstr>
      <vt:lpstr>Baseline Workpoint Distribution for the Interactive Profile Distribution de base des points de travail pour le profil interactif</vt:lpstr>
      <vt:lpstr>PowerPoint Presentation</vt:lpstr>
      <vt:lpstr>PowerPoint Presentation</vt:lpstr>
    </vt:vector>
  </TitlesOfParts>
  <Company>Brookfield Global Integrated Solutions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GCworkplace Brand Guide</dc:title>
  <dc:creator>Syreeta Wright</dc:creator>
  <cp:lastModifiedBy>Kelanne Kentzinger</cp:lastModifiedBy>
  <cp:revision>414</cp:revision>
  <dcterms:created xsi:type="dcterms:W3CDTF">2019-03-19T13:28:48Z</dcterms:created>
  <dcterms:modified xsi:type="dcterms:W3CDTF">2021-03-12T16:01:13Z</dcterms:modified>
</cp:coreProperties>
</file>