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383" r:id="rId2"/>
    <p:sldId id="508" r:id="rId3"/>
    <p:sldId id="4999" r:id="rId4"/>
    <p:sldId id="5002" r:id="rId5"/>
    <p:sldId id="507" r:id="rId6"/>
    <p:sldId id="500" r:id="rId7"/>
    <p:sldId id="504" r:id="rId8"/>
    <p:sldId id="522" r:id="rId9"/>
    <p:sldId id="501" r:id="rId10"/>
    <p:sldId id="502" r:id="rId11"/>
    <p:sldId id="514" r:id="rId12"/>
    <p:sldId id="503" r:id="rId13"/>
    <p:sldId id="524" r:id="rId14"/>
    <p:sldId id="525" r:id="rId15"/>
    <p:sldId id="526" r:id="rId16"/>
    <p:sldId id="5000" r:id="rId17"/>
    <p:sldId id="505"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and instructions" id="{7A8ABFE2-574A-4829-8EFC-510F03DE4E14}">
          <p14:sldIdLst>
            <p14:sldId id="383"/>
            <p14:sldId id="508"/>
          </p14:sldIdLst>
        </p14:section>
        <p14:section name="Tour slides" id="{84D0D7D0-3CEC-404B-9E0B-618CC82ADBC4}">
          <p14:sldIdLst>
            <p14:sldId id="4999"/>
            <p14:sldId id="5002"/>
            <p14:sldId id="507"/>
            <p14:sldId id="500"/>
            <p14:sldId id="504"/>
            <p14:sldId id="522"/>
            <p14:sldId id="501"/>
            <p14:sldId id="502"/>
            <p14:sldId id="514"/>
            <p14:sldId id="503"/>
            <p14:sldId id="524"/>
            <p14:sldId id="525"/>
            <p14:sldId id="526"/>
            <p14:sldId id="5000"/>
            <p14:sldId id="50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B58E1D-D7CD-526B-D5DF-113E5B04D636}" name="Bemeur, Chantal (SPAC/PSPC) (elle-la / she-her)" initials="BC((l/sh" userId="S::Chantal.Bemeur@tpsgc-pwgsc.gc.ca::97d9d3ea-19b5-4147-b2f7-c6eb9c5930c3" providerId="AD"/>
  <p188:author id="{B82E8466-83BB-6317-73B9-A51F2FE0BC10}" name="Pare, Carine (SPAC/PSPC) (elle-la / she-her)" initials="PC((l/sh" userId="S::Carine.Pare@tpsgc-pwgsc.gc.ca::71f88b2f-db4c-4269-9577-1025f7fc6543" providerId="AD"/>
  <p188:author id="{685D0F8D-5798-DA56-B0ED-0D6E00F4CB73}" name="Dion3, Alain (SPAC/PSPC) (il-lui / he-him)" initials="DA((/h" userId="S::alain.dion3@tpsgc-pwgsc.gc.ca::b5972ad0-fee1-4393-9fd4-8bc589782ac7" providerId="AD"/>
  <p188:author id="{0725D58D-19FC-2C41-5C3A-CFBED0122820}" name="Genereux, Sophie (SPAC/PSPC) (elle-la / she-her)" initials="GS((l/sh" userId="S::Sophie.Genereux@tpsgc-pwgsc.gc.ca::fb217e55-5cbd-4b07-9ec1-a590548adf68" providerId="AD"/>
  <p188:author id="{03F4DBDB-6F70-D8B7-8326-B99CD1A32C65}" name="Jacob, Karen (SPAC/PSPC) (elle-la / she-her)" initials="JK((l/sh" userId="S::Karen.Jacob@tpsgc-pwgsc.gc.ca::66e9cce0-e37b-4645-a907-f7690bd68d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cmAuthor id="2" name="Jeremy N Gooden" initials="JNG" lastIdx="1" clrIdx="1"/>
  <p:cmAuthor id="3" name="Microsoft Office User" initials="Office [5]" lastIdx="1" clrIdx="2"/>
  <p:cmAuthor id="4" name="Microsoft Office User" initials="Office [3]" lastIdx="1" clrIdx="3"/>
  <p:cmAuthor id="5" name="Microsoft Office User" initials="Office [4]" lastIdx="1" clrIdx="4"/>
  <p:cmAuthor id="6" name="Microsoft Office User" initials="Office" lastIdx="1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C50"/>
    <a:srgbClr val="94D3C6"/>
    <a:srgbClr val="DCDDDE"/>
    <a:srgbClr val="FF99CC"/>
    <a:srgbClr val="FFFFB7"/>
    <a:srgbClr val="ABF7FF"/>
    <a:srgbClr val="5EEFFE"/>
    <a:srgbClr val="A8CF76"/>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6" autoAdjust="0"/>
    <p:restoredTop sz="87307" autoAdjust="0"/>
  </p:normalViewPr>
  <p:slideViewPr>
    <p:cSldViewPr snapToGrid="0" snapToObjects="1">
      <p:cViewPr varScale="1">
        <p:scale>
          <a:sx n="58" d="100"/>
          <a:sy n="58" d="100"/>
        </p:scale>
        <p:origin x="68" y="236"/>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FBA0B1-8B5E-6C42-BD6E-E01ECCB0DC63}" type="datetimeFigureOut">
              <a:rPr lang="en-US" smtClean="0"/>
              <a:t>9/1/2023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F169B-D4BC-2D47-B1AD-909F43E50BA5}" type="slidenum">
              <a:rPr lang="en-US" smtClean="0"/>
              <a:t>‹#›</a:t>
            </a:fld>
            <a:endParaRPr lang="en-US" dirty="0"/>
          </a:p>
        </p:txBody>
      </p:sp>
    </p:spTree>
    <p:extLst>
      <p:ext uri="{BB962C8B-B14F-4D97-AF65-F5344CB8AC3E}">
        <p14:creationId xmlns:p14="http://schemas.microsoft.com/office/powerpoint/2010/main" val="326947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6F0F-F449-CC4B-B881-E7F614156AC6}" type="datetimeFigureOut">
              <a:rPr lang="en-US" smtClean="0"/>
              <a:t>9/1/2023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9BAFD-0AFE-FC47-B839-C833EEBF7ECA}" type="slidenum">
              <a:rPr lang="en-US" smtClean="0"/>
              <a:t>‹#›</a:t>
            </a:fld>
            <a:endParaRPr lang="en-US" dirty="0"/>
          </a:p>
        </p:txBody>
      </p:sp>
    </p:spTree>
    <p:extLst>
      <p:ext uri="{BB962C8B-B14F-4D97-AF65-F5344CB8AC3E}">
        <p14:creationId xmlns:p14="http://schemas.microsoft.com/office/powerpoint/2010/main" val="2494559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t>1</a:t>
            </a:fld>
            <a:endParaRPr lang="en-US"/>
          </a:p>
        </p:txBody>
      </p:sp>
    </p:spTree>
    <p:extLst>
      <p:ext uri="{BB962C8B-B14F-4D97-AF65-F5344CB8AC3E}">
        <p14:creationId xmlns:p14="http://schemas.microsoft.com/office/powerpoint/2010/main" val="316459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13</a:t>
            </a:fld>
            <a:endParaRPr lang="en-US" dirty="0"/>
          </a:p>
        </p:txBody>
      </p:sp>
    </p:spTree>
    <p:extLst>
      <p:ext uri="{BB962C8B-B14F-4D97-AF65-F5344CB8AC3E}">
        <p14:creationId xmlns:p14="http://schemas.microsoft.com/office/powerpoint/2010/main" val="204853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14</a:t>
            </a:fld>
            <a:endParaRPr lang="en-US" dirty="0"/>
          </a:p>
        </p:txBody>
      </p:sp>
    </p:spTree>
    <p:extLst>
      <p:ext uri="{BB962C8B-B14F-4D97-AF65-F5344CB8AC3E}">
        <p14:creationId xmlns:p14="http://schemas.microsoft.com/office/powerpoint/2010/main" val="29912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15</a:t>
            </a:fld>
            <a:endParaRPr lang="en-US" dirty="0"/>
          </a:p>
        </p:txBody>
      </p:sp>
    </p:spTree>
    <p:extLst>
      <p:ext uri="{BB962C8B-B14F-4D97-AF65-F5344CB8AC3E}">
        <p14:creationId xmlns:p14="http://schemas.microsoft.com/office/powerpoint/2010/main" val="73478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16</a:t>
            </a:fld>
            <a:endParaRPr lang="en-US" dirty="0"/>
          </a:p>
        </p:txBody>
      </p:sp>
    </p:spTree>
    <p:extLst>
      <p:ext uri="{BB962C8B-B14F-4D97-AF65-F5344CB8AC3E}">
        <p14:creationId xmlns:p14="http://schemas.microsoft.com/office/powerpoint/2010/main" val="164052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Slide Number Placeholder 4"/>
          <p:cNvSpPr>
            <a:spLocks noGrp="1"/>
          </p:cNvSpPr>
          <p:nvPr>
            <p:ph type="sldNum" sz="quarter" idx="10"/>
          </p:nvPr>
        </p:nvSpPr>
        <p:spPr/>
        <p:txBody>
          <a:bodyPr/>
          <a:lstStyle/>
          <a:p>
            <a:fld id="{11F9BAFD-0AFE-FC47-B839-C833EEBF7ECA}" type="slidenum">
              <a:rPr lang="en-US" smtClean="0"/>
              <a:t>17</a:t>
            </a:fld>
            <a:endParaRPr lang="en-US" dirty="0"/>
          </a:p>
        </p:txBody>
      </p:sp>
    </p:spTree>
    <p:extLst>
      <p:ext uri="{BB962C8B-B14F-4D97-AF65-F5344CB8AC3E}">
        <p14:creationId xmlns:p14="http://schemas.microsoft.com/office/powerpoint/2010/main" val="97498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i="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11F9BAFD-0AFE-FC47-B839-C833EEBF7ECA}" type="slidenum">
              <a:rPr lang="en-US" smtClean="0"/>
              <a:t>5</a:t>
            </a:fld>
            <a:endParaRPr lang="en-US" dirty="0"/>
          </a:p>
        </p:txBody>
      </p:sp>
    </p:spTree>
    <p:extLst>
      <p:ext uri="{BB962C8B-B14F-4D97-AF65-F5344CB8AC3E}">
        <p14:creationId xmlns:p14="http://schemas.microsoft.com/office/powerpoint/2010/main" val="68111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6</a:t>
            </a:fld>
            <a:endParaRPr lang="en-US" dirty="0"/>
          </a:p>
        </p:txBody>
      </p:sp>
    </p:spTree>
    <p:extLst>
      <p:ext uri="{BB962C8B-B14F-4D97-AF65-F5344CB8AC3E}">
        <p14:creationId xmlns:p14="http://schemas.microsoft.com/office/powerpoint/2010/main" val="55124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7</a:t>
            </a:fld>
            <a:endParaRPr lang="en-US" dirty="0"/>
          </a:p>
        </p:txBody>
      </p:sp>
    </p:spTree>
    <p:extLst>
      <p:ext uri="{BB962C8B-B14F-4D97-AF65-F5344CB8AC3E}">
        <p14:creationId xmlns:p14="http://schemas.microsoft.com/office/powerpoint/2010/main" val="123899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8</a:t>
            </a:fld>
            <a:endParaRPr lang="en-US" dirty="0"/>
          </a:p>
        </p:txBody>
      </p:sp>
    </p:spTree>
    <p:extLst>
      <p:ext uri="{BB962C8B-B14F-4D97-AF65-F5344CB8AC3E}">
        <p14:creationId xmlns:p14="http://schemas.microsoft.com/office/powerpoint/2010/main" val="96104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Segoe UI" panose="020B0502040204020203" pitchFamily="34" charset="0"/>
              </a:rPr>
              <a:t>.</a:t>
            </a:r>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9</a:t>
            </a:fld>
            <a:endParaRPr lang="en-US" dirty="0"/>
          </a:p>
        </p:txBody>
      </p:sp>
    </p:spTree>
    <p:extLst>
      <p:ext uri="{BB962C8B-B14F-4D97-AF65-F5344CB8AC3E}">
        <p14:creationId xmlns:p14="http://schemas.microsoft.com/office/powerpoint/2010/main" val="4022710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10</a:t>
            </a:fld>
            <a:endParaRPr lang="en-US" dirty="0"/>
          </a:p>
        </p:txBody>
      </p:sp>
    </p:spTree>
    <p:extLst>
      <p:ext uri="{BB962C8B-B14F-4D97-AF65-F5344CB8AC3E}">
        <p14:creationId xmlns:p14="http://schemas.microsoft.com/office/powerpoint/2010/main" val="411356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11</a:t>
            </a:fld>
            <a:endParaRPr lang="en-US" dirty="0"/>
          </a:p>
        </p:txBody>
      </p:sp>
    </p:spTree>
    <p:extLst>
      <p:ext uri="{BB962C8B-B14F-4D97-AF65-F5344CB8AC3E}">
        <p14:creationId xmlns:p14="http://schemas.microsoft.com/office/powerpoint/2010/main" val="381068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1F9BAFD-0AFE-FC47-B839-C833EEBF7ECA}" type="slidenum">
              <a:rPr lang="en-US" smtClean="0"/>
              <a:t>12</a:t>
            </a:fld>
            <a:endParaRPr lang="en-US" dirty="0"/>
          </a:p>
        </p:txBody>
      </p:sp>
    </p:spTree>
    <p:extLst>
      <p:ext uri="{BB962C8B-B14F-4D97-AF65-F5344CB8AC3E}">
        <p14:creationId xmlns:p14="http://schemas.microsoft.com/office/powerpoint/2010/main" val="3291316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02970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80316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51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5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84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9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28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358233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006439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04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741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200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92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340672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92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47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569383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672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224337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CB1F-CD61-480D-B7F1-D4ADD90E0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9BA961B-5E5E-4B7D-9AB4-2E9BB31C7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D2D90E6-3338-42E5-B578-1CDB9963BE68}"/>
              </a:ext>
            </a:extLst>
          </p:cNvPr>
          <p:cNvSpPr>
            <a:spLocks noGrp="1"/>
          </p:cNvSpPr>
          <p:nvPr>
            <p:ph type="dt" sz="half" idx="10"/>
          </p:nvPr>
        </p:nvSpPr>
        <p:spPr/>
        <p:txBody>
          <a:bodyPr/>
          <a:lstStyle/>
          <a:p>
            <a:fld id="{BD5EDBB2-DCB0-41A7-9504-A26AF5B9A147}" type="datetimeFigureOut">
              <a:rPr lang="en-CA" smtClean="0"/>
              <a:t>2023-09-01</a:t>
            </a:fld>
            <a:endParaRPr lang="en-CA"/>
          </a:p>
        </p:txBody>
      </p:sp>
      <p:sp>
        <p:nvSpPr>
          <p:cNvPr id="5" name="Footer Placeholder 4">
            <a:extLst>
              <a:ext uri="{FF2B5EF4-FFF2-40B4-BE49-F238E27FC236}">
                <a16:creationId xmlns:a16="http://schemas.microsoft.com/office/drawing/2014/main" id="{EB452FE6-CF06-4648-8AC1-B65AFED7D87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34F9B7-C767-4496-956E-D88599C16DEA}"/>
              </a:ext>
            </a:extLst>
          </p:cNvPr>
          <p:cNvSpPr>
            <a:spLocks noGrp="1"/>
          </p:cNvSpPr>
          <p:nvPr>
            <p:ph type="sldNum" sz="quarter" idx="12"/>
          </p:nvPr>
        </p:nvSpPr>
        <p:spPr/>
        <p:txBody>
          <a:bodyPr/>
          <a:lstStyle/>
          <a:p>
            <a:fld id="{26A02941-6271-4B1E-9870-783FF8C720E3}" type="slidenum">
              <a:rPr lang="en-CA" smtClean="0"/>
              <a:t>‹#›</a:t>
            </a:fld>
            <a:endParaRPr lang="en-CA"/>
          </a:p>
        </p:txBody>
      </p:sp>
    </p:spTree>
    <p:extLst>
      <p:ext uri="{BB962C8B-B14F-4D97-AF65-F5344CB8AC3E}">
        <p14:creationId xmlns:p14="http://schemas.microsoft.com/office/powerpoint/2010/main" val="1878253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6CC6-3467-476B-B232-7A3760B05C1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49C8948-5D1B-413E-99AA-A8E0075CE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C1A9AE-4014-4246-9738-2373E9CF7692}"/>
              </a:ext>
            </a:extLst>
          </p:cNvPr>
          <p:cNvSpPr>
            <a:spLocks noGrp="1"/>
          </p:cNvSpPr>
          <p:nvPr>
            <p:ph type="dt" sz="half" idx="10"/>
          </p:nvPr>
        </p:nvSpPr>
        <p:spPr/>
        <p:txBody>
          <a:bodyPr/>
          <a:lstStyle/>
          <a:p>
            <a:fld id="{BD5EDBB2-DCB0-41A7-9504-A26AF5B9A147}" type="datetimeFigureOut">
              <a:rPr lang="en-CA" smtClean="0"/>
              <a:t>2023-09-01</a:t>
            </a:fld>
            <a:endParaRPr lang="en-CA"/>
          </a:p>
        </p:txBody>
      </p:sp>
      <p:sp>
        <p:nvSpPr>
          <p:cNvPr id="5" name="Footer Placeholder 4">
            <a:extLst>
              <a:ext uri="{FF2B5EF4-FFF2-40B4-BE49-F238E27FC236}">
                <a16:creationId xmlns:a16="http://schemas.microsoft.com/office/drawing/2014/main" id="{C1B15FBC-F79F-4941-BD33-83D5972B60B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40A7645-DD44-49EA-9D6F-35EC6965CD72}"/>
              </a:ext>
            </a:extLst>
          </p:cNvPr>
          <p:cNvSpPr>
            <a:spLocks noGrp="1"/>
          </p:cNvSpPr>
          <p:nvPr>
            <p:ph type="sldNum" sz="quarter" idx="12"/>
          </p:nvPr>
        </p:nvSpPr>
        <p:spPr/>
        <p:txBody>
          <a:bodyPr/>
          <a:lstStyle/>
          <a:p>
            <a:fld id="{26A02941-6271-4B1E-9870-783FF8C720E3}" type="slidenum">
              <a:rPr lang="en-CA" smtClean="0"/>
              <a:t>‹#›</a:t>
            </a:fld>
            <a:endParaRPr lang="en-CA"/>
          </a:p>
        </p:txBody>
      </p:sp>
    </p:spTree>
    <p:extLst>
      <p:ext uri="{BB962C8B-B14F-4D97-AF65-F5344CB8AC3E}">
        <p14:creationId xmlns:p14="http://schemas.microsoft.com/office/powerpoint/2010/main" val="120629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510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411270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3640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86287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1681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60592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09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Tree>
    <p:extLst>
      <p:ext uri="{BB962C8B-B14F-4D97-AF65-F5344CB8AC3E}">
        <p14:creationId xmlns:p14="http://schemas.microsoft.com/office/powerpoint/2010/main" val="376944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1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extLst>
              <p:ext uri="{D42A27DB-BD31-4B8C-83A1-F6EECF244321}">
                <p14:modId xmlns:p14="http://schemas.microsoft.com/office/powerpoint/2010/main" val="1205918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Cliquez pour modifier le style du titre principal</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Modifier les styles du texte maître</a:t>
            </a:r>
          </a:p>
          <a:p>
            <a:pPr lvl="1"/>
            <a:r>
              <a:rPr lang="en-US" dirty="0"/>
              <a:t>Deuxième niveau</a:t>
            </a:r>
          </a:p>
          <a:p>
            <a:pPr lvl="2"/>
            <a:r>
              <a:rPr lang="en-US" dirty="0"/>
              <a:t>Troisième niveau</a:t>
            </a:r>
          </a:p>
          <a:p>
            <a:pPr lvl="3"/>
            <a:r>
              <a:rPr lang="en-US" dirty="0"/>
              <a:t>Quatrième niveau</a:t>
            </a:r>
          </a:p>
          <a:p>
            <a:pPr lvl="4"/>
            <a:r>
              <a:rPr lang="en-US" dirty="0"/>
              <a:t>Cinquième niveau</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552450" y="6374859"/>
            <a:ext cx="2036645" cy="250665"/>
          </a:xfrm>
          <a:prstGeom prst="rect">
            <a:avLst/>
          </a:prstGeom>
        </p:spPr>
      </p:pic>
      <p:pic>
        <p:nvPicPr>
          <p:cNvPr id="5" name="Picture 4">
            <a:extLst>
              <a:ext uri="{FF2B5EF4-FFF2-40B4-BE49-F238E27FC236}">
                <a16:creationId xmlns:a16="http://schemas.microsoft.com/office/drawing/2014/main" id="{AD76712B-0109-E9F1-C3F5-D4382A56BFD3}"/>
              </a:ext>
              <a:ext uri="{C183D7F6-B498-43B3-948B-1728B52AA6E4}">
                <adec:decorative xmlns:adec="http://schemas.microsoft.com/office/drawing/2017/decorative" val="1"/>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10227164" y="208561"/>
            <a:ext cx="1822390" cy="349705"/>
          </a:xfrm>
          <a:prstGeom prst="rect">
            <a:avLst/>
          </a:prstGeom>
          <a:noFill/>
          <a:ln>
            <a:noFill/>
          </a:ln>
        </p:spPr>
      </p:pic>
    </p:spTree>
    <p:extLst>
      <p:ext uri="{BB962C8B-B14F-4D97-AF65-F5344CB8AC3E}">
        <p14:creationId xmlns:p14="http://schemas.microsoft.com/office/powerpoint/2010/main" val="36017764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3" r:id="rId3"/>
    <p:sldLayoutId id="2147483674" r:id="rId4"/>
    <p:sldLayoutId id="2147483672" r:id="rId5"/>
    <p:sldLayoutId id="2147483652" r:id="rId6"/>
    <p:sldLayoutId id="2147483653" r:id="rId7"/>
    <p:sldLayoutId id="2147483660" r:id="rId8"/>
    <p:sldLayoutId id="2147483661" r:id="rId9"/>
    <p:sldLayoutId id="2147483662" r:id="rId10"/>
    <p:sldLayoutId id="2147483665" r:id="rId11"/>
    <p:sldLayoutId id="2147483666" r:id="rId12"/>
    <p:sldLayoutId id="2147483667" r:id="rId13"/>
    <p:sldLayoutId id="2147483654" r:id="rId14"/>
    <p:sldLayoutId id="2147483655" r:id="rId15"/>
    <p:sldLayoutId id="2147483656" r:id="rId16"/>
    <p:sldLayoutId id="2147483663" r:id="rId17"/>
    <p:sldLayoutId id="2147483664" r:id="rId18"/>
    <p:sldLayoutId id="2147483668" r:id="rId19"/>
    <p:sldLayoutId id="2147483669" r:id="rId20"/>
    <p:sldLayoutId id="2147483670" r:id="rId21"/>
    <p:sldLayoutId id="2147483657" r:id="rId22"/>
    <p:sldLayoutId id="2147483671" r:id="rId23"/>
    <p:sldLayoutId id="2147483675" r:id="rId24"/>
    <p:sldLayoutId id="2147483676" r:id="rId25"/>
    <p:sldLayoutId id="2147483677"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32.jpeg"/><Relationship Id="rId7" Type="http://schemas.openxmlformats.org/officeDocument/2006/relationships/image" Target="../media/image15.svg"/><Relationship Id="rId12" Type="http://schemas.openxmlformats.org/officeDocument/2006/relationships/image" Target="../media/image37.svg"/><Relationship Id="rId2" Type="http://schemas.openxmlformats.org/officeDocument/2006/relationships/notesSlide" Target="../notesSlides/notesSlide7.xml"/><Relationship Id="rId16" Type="http://schemas.openxmlformats.org/officeDocument/2006/relationships/image" Target="../media/image41.sv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9.sv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34.png"/><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5.png"/><Relationship Id="rId18" Type="http://schemas.microsoft.com/office/2007/relationships/hdphoto" Target="../media/hdphoto10.wdp"/><Relationship Id="rId26" Type="http://schemas.microsoft.com/office/2007/relationships/hdphoto" Target="../media/hdphoto13.wdp"/><Relationship Id="rId3" Type="http://schemas.openxmlformats.org/officeDocument/2006/relationships/image" Target="../media/image42.png"/><Relationship Id="rId21" Type="http://schemas.openxmlformats.org/officeDocument/2006/relationships/image" Target="../media/image49.png"/><Relationship Id="rId7" Type="http://schemas.openxmlformats.org/officeDocument/2006/relationships/image" Target="../media/image14.png"/><Relationship Id="rId12" Type="http://schemas.microsoft.com/office/2007/relationships/hdphoto" Target="../media/hdphoto7.wdp"/><Relationship Id="rId17" Type="http://schemas.openxmlformats.org/officeDocument/2006/relationships/image" Target="../media/image47.png"/><Relationship Id="rId25" Type="http://schemas.openxmlformats.org/officeDocument/2006/relationships/image" Target="../media/image52.png"/><Relationship Id="rId2" Type="http://schemas.openxmlformats.org/officeDocument/2006/relationships/notesSlide" Target="../notesSlides/notesSlide8.xml"/><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15.xml"/><Relationship Id="rId6" Type="http://schemas.openxmlformats.org/officeDocument/2006/relationships/image" Target="../media/image9.svg"/><Relationship Id="rId11" Type="http://schemas.openxmlformats.org/officeDocument/2006/relationships/image" Target="../media/image44.png"/><Relationship Id="rId24" Type="http://schemas.openxmlformats.org/officeDocument/2006/relationships/image" Target="../media/image51.png"/><Relationship Id="rId5" Type="http://schemas.openxmlformats.org/officeDocument/2006/relationships/image" Target="../media/image8.png"/><Relationship Id="rId15" Type="http://schemas.openxmlformats.org/officeDocument/2006/relationships/image" Target="../media/image46.png"/><Relationship Id="rId23" Type="http://schemas.openxmlformats.org/officeDocument/2006/relationships/image" Target="../media/image50.png"/><Relationship Id="rId28" Type="http://schemas.microsoft.com/office/2007/relationships/hdphoto" Target="../media/hdphoto14.wdp"/><Relationship Id="rId10" Type="http://schemas.microsoft.com/office/2007/relationships/hdphoto" Target="../media/hdphoto6.wdp"/><Relationship Id="rId19"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43.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6.png"/><Relationship Id="rId12" Type="http://schemas.microsoft.com/office/2007/relationships/hdphoto" Target="../media/hdphoto15.wdp"/><Relationship Id="rId2" Type="http://schemas.openxmlformats.org/officeDocument/2006/relationships/notesSlide" Target="../notesSlides/notesSlide9.xml"/><Relationship Id="rId16" Type="http://schemas.microsoft.com/office/2007/relationships/hdphoto" Target="../media/hdphoto17.wdp"/><Relationship Id="rId1" Type="http://schemas.openxmlformats.org/officeDocument/2006/relationships/slideLayout" Target="../slideLayouts/slideLayout25.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9.svg"/><Relationship Id="rId15" Type="http://schemas.openxmlformats.org/officeDocument/2006/relationships/image" Target="../media/image60.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15.sv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4.png"/><Relationship Id="rId11" Type="http://schemas.microsoft.com/office/2007/relationships/hdphoto" Target="../media/hdphoto18.wdp"/><Relationship Id="rId5" Type="http://schemas.openxmlformats.org/officeDocument/2006/relationships/image" Target="../media/image9.svg"/><Relationship Id="rId15" Type="http://schemas.openxmlformats.org/officeDocument/2006/relationships/image" Target="../media/image70.sv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sv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mailto:TPSGC.SIMilieudeTravailGC-RPSGCWorkplace.PWGSC@tpsgc-pwgsc.gc.c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iki.gccollab.ca/images/9/95/WTP_-_Tours_of_the_new_workspace_EN.pptx" TargetMode="External"/><Relationship Id="rId2" Type="http://schemas.openxmlformats.org/officeDocument/2006/relationships/hyperlink" Target="https://wiki.gccollab.ca/images/7/7b/WTP_-_In-Person_Tour_Speaking_Points_template_FR.doc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9.sv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18.png"/><Relationship Id="rId12" Type="http://schemas.openxmlformats.org/officeDocument/2006/relationships/image" Target="../media/image21.svg"/><Relationship Id="rId2" Type="http://schemas.openxmlformats.org/officeDocument/2006/relationships/notesSlide" Target="../notesSlides/notesSlide4.xml"/><Relationship Id="rId16" Type="http://schemas.microsoft.com/office/2007/relationships/hdphoto" Target="../media/hdphoto2.wdp"/><Relationship Id="rId1" Type="http://schemas.openxmlformats.org/officeDocument/2006/relationships/slideLayout" Target="../slideLayouts/slideLayout2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image" Target="../media/image23.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9.svg"/><Relationship Id="rId4" Type="http://schemas.microsoft.com/office/2007/relationships/hdphoto" Target="../media/hdphoto3.wdp"/><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26.jpeg"/><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notesSlide" Target="../notesSlides/notesSlide6.xml"/><Relationship Id="rId16" Type="http://schemas.openxmlformats.org/officeDocument/2006/relationships/image" Target="../media/image31.sv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B5AE6E-1BFA-D1FB-07FB-B8B27FF6C74F}"/>
              </a:ext>
            </a:extLst>
          </p:cNvPr>
          <p:cNvSpPr/>
          <p:nvPr/>
        </p:nvSpPr>
        <p:spPr>
          <a:xfrm>
            <a:off x="3810312" y="2497276"/>
            <a:ext cx="7937684" cy="34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4400" b="1" dirty="0">
                <a:solidFill>
                  <a:srgbClr val="003B5C"/>
                </a:solidFill>
                <a:highlight>
                  <a:srgbClr val="FFFF00"/>
                </a:highlight>
                <a:latin typeface="Avenir Next LT Pro Demi" panose="020B0704020202020204" pitchFamily="34" charset="0"/>
              </a:rPr>
              <a:t>[LIEU DU PROJET]</a:t>
            </a:r>
          </a:p>
        </p:txBody>
      </p:sp>
      <p:sp>
        <p:nvSpPr>
          <p:cNvPr id="7" name="Title 15">
            <a:extLst>
              <a:ext uri="{FF2B5EF4-FFF2-40B4-BE49-F238E27FC236}">
                <a16:creationId xmlns:a16="http://schemas.microsoft.com/office/drawing/2014/main" id="{B013F11C-CF98-C4EB-A5BC-E6B635B36CE4}"/>
              </a:ext>
            </a:extLst>
          </p:cNvPr>
          <p:cNvSpPr txBox="1">
            <a:spLocks/>
          </p:cNvSpPr>
          <p:nvPr/>
        </p:nvSpPr>
        <p:spPr>
          <a:xfrm>
            <a:off x="3810312" y="3244277"/>
            <a:ext cx="6306454" cy="476267"/>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100000"/>
              </a:lnSpc>
              <a:spcBef>
                <a:spcPts val="0"/>
              </a:spcBef>
              <a:defRPr/>
            </a:pPr>
            <a:r>
              <a:rPr lang="fr-CA" dirty="0">
                <a:solidFill>
                  <a:schemeClr val="accent3">
                    <a:lumMod val="75000"/>
                  </a:schemeClr>
                </a:solidFill>
                <a:latin typeface="Avenir Next LT Pro Demi" panose="020B0704020202020204" pitchFamily="34" charset="0"/>
              </a:rPr>
              <a:t>GABARIT DE PRÉSENTATION POUR LES VISITES GUIDÉES</a:t>
            </a:r>
          </a:p>
        </p:txBody>
      </p:sp>
      <p:sp>
        <p:nvSpPr>
          <p:cNvPr id="10" name="Subtitle 2">
            <a:extLst>
              <a:ext uri="{FF2B5EF4-FFF2-40B4-BE49-F238E27FC236}">
                <a16:creationId xmlns:a16="http://schemas.microsoft.com/office/drawing/2014/main" id="{6FC38217-D722-D876-67D3-9CFBBD331646}"/>
              </a:ext>
            </a:extLst>
          </p:cNvPr>
          <p:cNvSpPr txBox="1">
            <a:spLocks/>
          </p:cNvSpPr>
          <p:nvPr/>
        </p:nvSpPr>
        <p:spPr>
          <a:xfrm>
            <a:off x="325283" y="5510285"/>
            <a:ext cx="5519664" cy="50786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600"/>
              </a:spcBef>
              <a:buNone/>
            </a:pPr>
            <a:r>
              <a:rPr lang="fr-CA" sz="1200" dirty="0">
                <a:solidFill>
                  <a:srgbClr val="4B4F54"/>
                </a:solidFill>
                <a:highlight>
                  <a:srgbClr val="FFFF00"/>
                </a:highlight>
                <a:latin typeface="Avenir Next LT Pro Demi" panose="020B0704020202020204" pitchFamily="34" charset="0"/>
              </a:rPr>
              <a:t>DATE</a:t>
            </a:r>
          </a:p>
        </p:txBody>
      </p:sp>
      <p:pic>
        <p:nvPicPr>
          <p:cNvPr id="11" name="Content Placeholder 10">
            <a:extLst>
              <a:ext uri="{FF2B5EF4-FFF2-40B4-BE49-F238E27FC236}">
                <a16:creationId xmlns:a16="http://schemas.microsoft.com/office/drawing/2014/main" id="{7435A680-9A12-70EF-4DF5-479E6F1F17F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285" y="1607996"/>
            <a:ext cx="3335303" cy="2910612"/>
          </a:xfrm>
          <a:prstGeom prst="rect">
            <a:avLst/>
          </a:prstGeom>
        </p:spPr>
      </p:pic>
    </p:spTree>
    <p:extLst>
      <p:ext uri="{BB962C8B-B14F-4D97-AF65-F5344CB8AC3E}">
        <p14:creationId xmlns:p14="http://schemas.microsoft.com/office/powerpoint/2010/main" val="378033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A06AEB9-9617-4F3D-B7D8-CC83FB69CBEF}"/>
              </a:ext>
            </a:extLst>
          </p:cNvPr>
          <p:cNvSpPr>
            <a:spLocks noGrp="1" noChangeArrowheads="1"/>
          </p:cNvSpPr>
          <p:nvPr>
            <p:ph type="title" idx="4294967295"/>
          </p:nvPr>
        </p:nvSpPr>
        <p:spPr bwMode="auto">
          <a:xfrm>
            <a:off x="224804" y="68069"/>
            <a:ext cx="2859181" cy="1121333"/>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15000"/>
              </a:lnSpc>
              <a:spcBef>
                <a:spcPts val="500"/>
              </a:spcBef>
              <a:spcAft>
                <a:spcPts val="80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Times New Roman" panose="02020603050405020304" pitchFamily="18" charset="0"/>
                <a:cs typeface="Arial" panose="020B0604020202020204" pitchFamily="34" charset="0"/>
              </a:rPr>
              <a:t>Salles de réunion</a:t>
            </a:r>
            <a:endPar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8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p:txBody>
      </p:sp>
      <p:pic>
        <p:nvPicPr>
          <p:cNvPr id="25" name="Picture 24" descr="A picture of a corridor with an adjacent meeting room with a half-frosted glass front.">
            <a:extLst>
              <a:ext uri="{FF2B5EF4-FFF2-40B4-BE49-F238E27FC236}">
                <a16:creationId xmlns:a16="http://schemas.microsoft.com/office/drawing/2014/main" id="{BB1C9596-719C-4B93-BA4E-C6EA45BF6D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915" y="742122"/>
            <a:ext cx="4953321" cy="3059621"/>
          </a:xfrm>
          <a:prstGeom prst="rect">
            <a:avLst/>
          </a:prstGeom>
        </p:spPr>
      </p:pic>
      <p:sp>
        <p:nvSpPr>
          <p:cNvPr id="20" name="TextBox 19">
            <a:extLst>
              <a:ext uri="{FF2B5EF4-FFF2-40B4-BE49-F238E27FC236}">
                <a16:creationId xmlns:a16="http://schemas.microsoft.com/office/drawing/2014/main" id="{D05B09D9-AD64-CEEF-AE9B-069C9C1F0A7D}"/>
              </a:ext>
            </a:extLst>
          </p:cNvPr>
          <p:cNvSpPr txBox="1"/>
          <p:nvPr/>
        </p:nvSpPr>
        <p:spPr>
          <a:xfrm>
            <a:off x="257914" y="1967118"/>
            <a:ext cx="4953321"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pic>
        <p:nvPicPr>
          <p:cNvPr id="18" name="Graphic 17">
            <a:extLst>
              <a:ext uri="{FF2B5EF4-FFF2-40B4-BE49-F238E27FC236}">
                <a16:creationId xmlns:a16="http://schemas.microsoft.com/office/drawing/2014/main" id="{23ADA125-C16D-2F78-6030-09C88BB5927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7" name="Rectangle: Rounded Corners 16">
            <a:extLst>
              <a:ext uri="{FF2B5EF4-FFF2-40B4-BE49-F238E27FC236}">
                <a16:creationId xmlns:a16="http://schemas.microsoft.com/office/drawing/2014/main" id="{E3A069F1-6333-EC6F-5479-0A7FE963CBA5}"/>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Avenir Next LT Pro" panose="020B0504020202020204" pitchFamily="34" charset="0"/>
                <a:cs typeface="Segoe UI Semilight" panose="020B0402040204020203" pitchFamily="34" charset="0"/>
              </a:rPr>
              <a:t>Cet étage dispose de nombreuses </a:t>
            </a:r>
            <a:r>
              <a:rPr lang="en-CA" sz="1400" b="1" dirty="0">
                <a:solidFill>
                  <a:schemeClr val="tx1"/>
                </a:solidFill>
                <a:latin typeface="Avenir Next LT Pro" panose="020B0504020202020204" pitchFamily="34" charset="0"/>
                <a:cs typeface="Segoe UI Semilight" panose="020B0402040204020203" pitchFamily="34" charset="0"/>
              </a:rPr>
              <a:t>salles de réunion </a:t>
            </a:r>
            <a:r>
              <a:rPr lang="en-CA" sz="1400" dirty="0">
                <a:solidFill>
                  <a:schemeClr val="tx1"/>
                </a:solidFill>
                <a:latin typeface="Avenir Next LT Pro" panose="020B0504020202020204" pitchFamily="34" charset="0"/>
                <a:cs typeface="Segoe UI Semilight" panose="020B0402040204020203" pitchFamily="34" charset="0"/>
              </a:rPr>
              <a:t>qui offrent différentes configurations, capacités et positions assises. Comme il s'agit de ressources partagées, il est important d'annuler en temps utile les réservations dans Outlook qui ne sont plus nécessaires afin d'optimiser l'utilisation de l'espace. </a:t>
            </a:r>
          </a:p>
        </p:txBody>
      </p:sp>
      <p:sp>
        <p:nvSpPr>
          <p:cNvPr id="12" name="Rectangle: Rounded Corners 11">
            <a:extLst>
              <a:ext uri="{FF2B5EF4-FFF2-40B4-BE49-F238E27FC236}">
                <a16:creationId xmlns:a16="http://schemas.microsoft.com/office/drawing/2014/main" id="{078326B3-13D3-2B76-B639-7762BF3ABF8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6" name="Graphic 15">
            <a:extLst>
              <a:ext uri="{FF2B5EF4-FFF2-40B4-BE49-F238E27FC236}">
                <a16:creationId xmlns:a16="http://schemas.microsoft.com/office/drawing/2014/main" id="{BFB3545D-9B15-DEC2-8016-BBD26614106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grpSp>
        <p:nvGrpSpPr>
          <p:cNvPr id="3" name="Group 2" descr="Project Room&#10;">
            <a:extLst>
              <a:ext uri="{FF2B5EF4-FFF2-40B4-BE49-F238E27FC236}">
                <a16:creationId xmlns:a16="http://schemas.microsoft.com/office/drawing/2014/main" id="{C3D64736-008C-6EDA-33F8-0F82207E2D7D}"/>
              </a:ext>
            </a:extLst>
          </p:cNvPr>
          <p:cNvGrpSpPr/>
          <p:nvPr/>
        </p:nvGrpSpPr>
        <p:grpSpPr>
          <a:xfrm>
            <a:off x="5612192" y="1903909"/>
            <a:ext cx="1805511" cy="1495941"/>
            <a:chOff x="5612192" y="1903909"/>
            <a:chExt cx="1805511" cy="1495941"/>
          </a:xfrm>
        </p:grpSpPr>
        <p:pic>
          <p:nvPicPr>
            <p:cNvPr id="4" name="Picture 3" descr="Project room image">
              <a:extLst>
                <a:ext uri="{FF2B5EF4-FFF2-40B4-BE49-F238E27FC236}">
                  <a16:creationId xmlns:a16="http://schemas.microsoft.com/office/drawing/2014/main" id="{480FB53B-7A5B-E422-8CAE-3849A94172E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618037" y="1903909"/>
              <a:ext cx="1793823" cy="1158374"/>
            </a:xfrm>
            <a:prstGeom prst="rect">
              <a:avLst/>
            </a:prstGeom>
          </p:spPr>
        </p:pic>
        <p:sp>
          <p:nvSpPr>
            <p:cNvPr id="7" name="TextBox 6">
              <a:extLst>
                <a:ext uri="{FF2B5EF4-FFF2-40B4-BE49-F238E27FC236}">
                  <a16:creationId xmlns:a16="http://schemas.microsoft.com/office/drawing/2014/main" id="{C684FA76-2275-B742-A0C1-7FA86BF58C00}"/>
                </a:ext>
              </a:extLst>
            </p:cNvPr>
            <p:cNvSpPr txBox="1"/>
            <p:nvPr/>
          </p:nvSpPr>
          <p:spPr>
            <a:xfrm>
              <a:off x="5612192" y="3061296"/>
              <a:ext cx="1805511"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Salle de projet</a:t>
              </a:r>
              <a:endParaRPr lang="en-CA" sz="1600" b="1" dirty="0"/>
            </a:p>
          </p:txBody>
        </p:sp>
      </p:grpSp>
      <p:grpSp>
        <p:nvGrpSpPr>
          <p:cNvPr id="13" name="Group 12" descr="Workroom&#10;">
            <a:extLst>
              <a:ext uri="{FF2B5EF4-FFF2-40B4-BE49-F238E27FC236}">
                <a16:creationId xmlns:a16="http://schemas.microsoft.com/office/drawing/2014/main" id="{03240CFB-22FE-5656-A940-C9AA3F570CB7}"/>
              </a:ext>
            </a:extLst>
          </p:cNvPr>
          <p:cNvGrpSpPr/>
          <p:nvPr/>
        </p:nvGrpSpPr>
        <p:grpSpPr>
          <a:xfrm>
            <a:off x="7468697" y="1903909"/>
            <a:ext cx="2380535" cy="1655970"/>
            <a:chOff x="7468697" y="1903909"/>
            <a:chExt cx="2380535" cy="1655970"/>
          </a:xfrm>
        </p:grpSpPr>
        <p:pic>
          <p:nvPicPr>
            <p:cNvPr id="6" name="Picture 5" descr="Workroom image">
              <a:extLst>
                <a:ext uri="{FF2B5EF4-FFF2-40B4-BE49-F238E27FC236}">
                  <a16:creationId xmlns:a16="http://schemas.microsoft.com/office/drawing/2014/main" id="{436FE0CA-A9C3-DD3C-17B6-FB1BCDA1810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7468697" y="1903909"/>
              <a:ext cx="2380535" cy="13174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40EE0B2A-9689-1BC1-F5D7-BA161F1C101C}"/>
                </a:ext>
              </a:extLst>
            </p:cNvPr>
            <p:cNvSpPr txBox="1"/>
            <p:nvPr/>
          </p:nvSpPr>
          <p:spPr>
            <a:xfrm>
              <a:off x="7813302" y="3221325"/>
              <a:ext cx="1805511"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Salle de travail</a:t>
              </a:r>
              <a:endParaRPr lang="en-CA" sz="1600" b="1" dirty="0"/>
            </a:p>
          </p:txBody>
        </p:sp>
      </p:grpSp>
      <p:grpSp>
        <p:nvGrpSpPr>
          <p:cNvPr id="22" name="Group 21" descr="Meeting Room&#10;">
            <a:extLst>
              <a:ext uri="{FF2B5EF4-FFF2-40B4-BE49-F238E27FC236}">
                <a16:creationId xmlns:a16="http://schemas.microsoft.com/office/drawing/2014/main" id="{4FF437B5-29D1-00B0-C902-48537DBE11B0}"/>
              </a:ext>
            </a:extLst>
          </p:cNvPr>
          <p:cNvGrpSpPr/>
          <p:nvPr/>
        </p:nvGrpSpPr>
        <p:grpSpPr>
          <a:xfrm>
            <a:off x="9884173" y="1903909"/>
            <a:ext cx="2025406" cy="1496928"/>
            <a:chOff x="9884173" y="1903909"/>
            <a:chExt cx="2025406" cy="1496928"/>
          </a:xfrm>
        </p:grpSpPr>
        <p:pic>
          <p:nvPicPr>
            <p:cNvPr id="5" name="Picture 4" descr="Meeting room image">
              <a:extLst>
                <a:ext uri="{FF2B5EF4-FFF2-40B4-BE49-F238E27FC236}">
                  <a16:creationId xmlns:a16="http://schemas.microsoft.com/office/drawing/2014/main" id="{479C0824-E410-6773-0AC3-44B51220FB38}"/>
                </a:ext>
                <a:ext uri="{C183D7F6-B498-43B3-948B-1728B52AA6E4}">
                  <adec:decorative xmlns:adec="http://schemas.microsoft.com/office/drawing/2017/decorative" val="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906069" y="1903909"/>
              <a:ext cx="1981614" cy="11583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Box 7">
              <a:extLst>
                <a:ext uri="{FF2B5EF4-FFF2-40B4-BE49-F238E27FC236}">
                  <a16:creationId xmlns:a16="http://schemas.microsoft.com/office/drawing/2014/main" id="{8F130D65-0F41-62C9-513A-53060D6D8E5B}"/>
                </a:ext>
              </a:extLst>
            </p:cNvPr>
            <p:cNvSpPr txBox="1"/>
            <p:nvPr/>
          </p:nvSpPr>
          <p:spPr>
            <a:xfrm>
              <a:off x="9884173" y="3062283"/>
              <a:ext cx="2025406"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Salle de réunion</a:t>
              </a:r>
              <a:endParaRPr lang="en-CA" sz="1600" b="1" dirty="0"/>
            </a:p>
          </p:txBody>
        </p:sp>
      </p:grpSp>
      <p:sp>
        <p:nvSpPr>
          <p:cNvPr id="2" name="TextBox 1">
            <a:extLst>
              <a:ext uri="{FF2B5EF4-FFF2-40B4-BE49-F238E27FC236}">
                <a16:creationId xmlns:a16="http://schemas.microsoft.com/office/drawing/2014/main" id="{C490B1EC-2796-CB0E-D5A4-F7D98C8EC042}"/>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CONSERVER DES CROQUIS OU LES REMPLACER PAR DES PHOTOS DE VOTRE MILIEU DE TRAVAIL</a:t>
            </a:r>
          </a:p>
        </p:txBody>
      </p:sp>
      <p:sp>
        <p:nvSpPr>
          <p:cNvPr id="15" name="Rectangle: Rounded Corners 14">
            <a:extLst>
              <a:ext uri="{FF2B5EF4-FFF2-40B4-BE49-F238E27FC236}">
                <a16:creationId xmlns:a16="http://schemas.microsoft.com/office/drawing/2014/main" id="{7CC00D23-0CD1-F777-DA76-8EEEC4BF0AD7}"/>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highlight>
                  <a:srgbClr val="FFFF00"/>
                </a:highlight>
                <a:latin typeface="Avenir Next LT Pro" panose="020B0504020202020204" pitchFamily="34" charset="0"/>
              </a:rPr>
              <a:t>Toutes les salles de réunion, salles de travail et salles de projet peuvent être réservées via Outlook et sont équipées de technologies audiovisuelles et/ou de vidéoconférence pour favoriser la collaboration virtuelle. </a:t>
            </a:r>
          </a:p>
        </p:txBody>
      </p:sp>
      <p:sp>
        <p:nvSpPr>
          <p:cNvPr id="10" name="Rectangle 9">
            <a:extLst>
              <a:ext uri="{FF2B5EF4-FFF2-40B4-BE49-F238E27FC236}">
                <a16:creationId xmlns:a16="http://schemas.microsoft.com/office/drawing/2014/main" id="{5F1F8D94-DC52-9FCD-73E0-984F3B827DC4}"/>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50DEF1F8-AA7F-7BC6-7143-C5A7E6D0EE97}"/>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L'utilisation spontanée est acceptable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Vérifier d'abord le système de réservation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Ne dépassez pas l'heure prévue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Respectez les heures de réunion prévues - terminez 5 minutes avant la fin de votre réservation.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Laisser la salle prête à accueillir d'autres personnes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Nettoyer les tableaux blancs et remettre les meubles/équipements dans leur disposition d'origine.</a:t>
            </a:r>
          </a:p>
        </p:txBody>
      </p:sp>
      <p:pic>
        <p:nvPicPr>
          <p:cNvPr id="27" name="Graphic 26">
            <a:extLst>
              <a:ext uri="{FF2B5EF4-FFF2-40B4-BE49-F238E27FC236}">
                <a16:creationId xmlns:a16="http://schemas.microsoft.com/office/drawing/2014/main" id="{A0E46B00-C0B7-E319-8B00-1689C98951F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09154" y="6315650"/>
            <a:ext cx="312208" cy="312208"/>
          </a:xfrm>
          <a:prstGeom prst="rect">
            <a:avLst/>
          </a:prstGeom>
        </p:spPr>
      </p:pic>
      <p:pic>
        <p:nvPicPr>
          <p:cNvPr id="28" name="Graphic 27">
            <a:extLst>
              <a:ext uri="{FF2B5EF4-FFF2-40B4-BE49-F238E27FC236}">
                <a16:creationId xmlns:a16="http://schemas.microsoft.com/office/drawing/2014/main" id="{AFC07193-23F6-B1A5-82EF-A32CD34B615D}"/>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9274" y="6040290"/>
            <a:ext cx="249960" cy="249960"/>
          </a:xfrm>
          <a:prstGeom prst="rect">
            <a:avLst/>
          </a:prstGeom>
        </p:spPr>
      </p:pic>
      <p:pic>
        <p:nvPicPr>
          <p:cNvPr id="29" name="Graphic 28">
            <a:extLst>
              <a:ext uri="{FF2B5EF4-FFF2-40B4-BE49-F238E27FC236}">
                <a16:creationId xmlns:a16="http://schemas.microsoft.com/office/drawing/2014/main" id="{7B29DE0B-A39B-6EB8-6B30-F235B9B5C270}"/>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49274" y="5690468"/>
            <a:ext cx="249960" cy="249960"/>
          </a:xfrm>
          <a:prstGeom prst="rect">
            <a:avLst/>
          </a:prstGeom>
        </p:spPr>
      </p:pic>
    </p:spTree>
    <p:extLst>
      <p:ext uri="{BB962C8B-B14F-4D97-AF65-F5344CB8AC3E}">
        <p14:creationId xmlns:p14="http://schemas.microsoft.com/office/powerpoint/2010/main" val="41655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Cuisinettes et salons</a:t>
            </a:r>
          </a:p>
        </p:txBody>
      </p:sp>
      <p:pic>
        <p:nvPicPr>
          <p:cNvPr id="7" name="Picture 6" descr="Picture of a workplace kitchen">
            <a:extLst>
              <a:ext uri="{FF2B5EF4-FFF2-40B4-BE49-F238E27FC236}">
                <a16:creationId xmlns:a16="http://schemas.microsoft.com/office/drawing/2014/main" id="{AD3D727F-3AA2-F020-F4B1-D9AE15A4D3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r="11149" b="15339"/>
          <a:stretch/>
        </p:blipFill>
        <p:spPr>
          <a:xfrm>
            <a:off x="233519" y="742121"/>
            <a:ext cx="4977716" cy="3059621"/>
          </a:xfrm>
          <a:prstGeom prst="rect">
            <a:avLst/>
          </a:prstGeom>
        </p:spPr>
      </p:pic>
      <p:sp>
        <p:nvSpPr>
          <p:cNvPr id="15" name="TextBox 14">
            <a:extLst>
              <a:ext uri="{FF2B5EF4-FFF2-40B4-BE49-F238E27FC236}">
                <a16:creationId xmlns:a16="http://schemas.microsoft.com/office/drawing/2014/main" id="{5425243D-0108-9A2D-FD63-9CC777A373D8}"/>
              </a:ext>
            </a:extLst>
          </p:cNvPr>
          <p:cNvSpPr txBox="1"/>
          <p:nvPr/>
        </p:nvSpPr>
        <p:spPr>
          <a:xfrm>
            <a:off x="233520" y="1841044"/>
            <a:ext cx="4977716"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pic>
        <p:nvPicPr>
          <p:cNvPr id="20" name="Graphic 19">
            <a:extLst>
              <a:ext uri="{FF2B5EF4-FFF2-40B4-BE49-F238E27FC236}">
                <a16:creationId xmlns:a16="http://schemas.microsoft.com/office/drawing/2014/main" id="{635F3807-FC09-1660-D3A1-BB31105C9A7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48360" y="390059"/>
            <a:ext cx="835025" cy="835025"/>
          </a:xfrm>
          <a:prstGeom prst="rect">
            <a:avLst/>
          </a:prstGeom>
        </p:spPr>
      </p:pic>
      <p:sp>
        <p:nvSpPr>
          <p:cNvPr id="19" name="Rectangle: Rounded Corners 18">
            <a:extLst>
              <a:ext uri="{FF2B5EF4-FFF2-40B4-BE49-F238E27FC236}">
                <a16:creationId xmlns:a16="http://schemas.microsoft.com/office/drawing/2014/main" id="{803ABDA0-E556-BE67-80BC-D24603BDC7DC}"/>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venir Next LT Pro" panose="020B0504020202020204" pitchFamily="34" charset="0"/>
                <a:cs typeface="Segoe UI Semilight" panose="020B0402040204020203" pitchFamily="34" charset="0"/>
              </a:rPr>
              <a:t>Les </a:t>
            </a:r>
            <a:r>
              <a:rPr lang="en-US" sz="1400" b="1" dirty="0" err="1">
                <a:solidFill>
                  <a:schemeClr val="tx1"/>
                </a:solidFill>
                <a:latin typeface="Avenir Next LT Pro" panose="020B0504020202020204" pitchFamily="34" charset="0"/>
                <a:cs typeface="Segoe UI Semilight" panose="020B0402040204020203" pitchFamily="34" charset="0"/>
              </a:rPr>
              <a:t>cuisinettes</a:t>
            </a:r>
            <a:r>
              <a:rPr lang="en-US" sz="1400" b="1" dirty="0">
                <a:solidFill>
                  <a:schemeClr val="tx1"/>
                </a:solidFill>
                <a:latin typeface="Avenir Next LT Pro" panose="020B0504020202020204" pitchFamily="34" charset="0"/>
                <a:cs typeface="Segoe UI Semilight" panose="020B0402040204020203" pitchFamily="34" charset="0"/>
              </a:rPr>
              <a:t> </a:t>
            </a:r>
            <a:r>
              <a:rPr lang="en-US" sz="1400" dirty="0">
                <a:solidFill>
                  <a:schemeClr val="tx1"/>
                </a:solidFill>
                <a:latin typeface="Avenir Next LT Pro" panose="020B0504020202020204" pitchFamily="34" charset="0"/>
                <a:cs typeface="Segoe UI Semilight" panose="020B0402040204020203" pitchFamily="34" charset="0"/>
              </a:rPr>
              <a:t>sont équipées de micro-ondes, de réfrigérateurs et de poubelles centralisées pour les ordures, le recyclage et les déchets organiques. Nous </a:t>
            </a:r>
            <a:r>
              <a:rPr lang="en-CA" sz="1400" dirty="0">
                <a:solidFill>
                  <a:schemeClr val="tx1"/>
                </a:solidFill>
                <a:latin typeface="Avenir Next LT Pro" panose="020B0504020202020204" pitchFamily="34" charset="0"/>
                <a:cs typeface="Segoe UI Semilight" panose="020B0402040204020203" pitchFamily="34" charset="0"/>
              </a:rPr>
              <a:t>vous encourageons à prendre vos repas et à faire des pauses dans les </a:t>
            </a:r>
            <a:r>
              <a:rPr lang="en-CA" sz="1400" b="1" dirty="0">
                <a:solidFill>
                  <a:schemeClr val="tx1"/>
                </a:solidFill>
                <a:latin typeface="Avenir Next LT Pro" panose="020B0504020202020204" pitchFamily="34" charset="0"/>
                <a:cs typeface="Segoe UI Semilight" panose="020B0402040204020203" pitchFamily="34" charset="0"/>
              </a:rPr>
              <a:t>salons</a:t>
            </a:r>
            <a:r>
              <a:rPr lang="en-CA" sz="1400" dirty="0">
                <a:solidFill>
                  <a:schemeClr val="tx1"/>
                </a:solidFill>
                <a:latin typeface="Avenir Next LT Pro" panose="020B0504020202020204" pitchFamily="34" charset="0"/>
                <a:cs typeface="Segoe UI Semilight" panose="020B0402040204020203" pitchFamily="34" charset="0"/>
              </a:rPr>
              <a:t>, afin d'éviter que des odeurs fortes ne pénètrent dans notre espace de travail. </a:t>
            </a:r>
            <a:endParaRPr lang="en-US" sz="1400" dirty="0">
              <a:solidFill>
                <a:schemeClr val="tx1"/>
              </a:solidFill>
              <a:latin typeface="Avenir Next LT Pro" panose="020B0504020202020204" pitchFamily="34" charset="0"/>
              <a:cs typeface="Segoe UI Semilight" panose="020B0402040204020203" pitchFamily="34" charset="0"/>
            </a:endParaRPr>
          </a:p>
        </p:txBody>
      </p:sp>
      <p:sp>
        <p:nvSpPr>
          <p:cNvPr id="16" name="Rectangle: Rounded Corners 15">
            <a:extLst>
              <a:ext uri="{FF2B5EF4-FFF2-40B4-BE49-F238E27FC236}">
                <a16:creationId xmlns:a16="http://schemas.microsoft.com/office/drawing/2014/main" id="{406F06DA-1E2B-C73F-E310-AB9CB4169E35}"/>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venir Next LT Pro" panose="020B0504020202020204" pitchFamily="34" charset="0"/>
                <a:cs typeface="Segoe UI Semilight" panose="020B0402040204020203" pitchFamily="34" charset="0"/>
              </a:rPr>
              <a:t>Appareils et équipements de la </a:t>
            </a:r>
            <a:r>
              <a:rPr lang="en-US" sz="1600" b="1" dirty="0" err="1">
                <a:solidFill>
                  <a:schemeClr val="tx1"/>
                </a:solidFill>
                <a:latin typeface="Avenir Next LT Pro" panose="020B0504020202020204" pitchFamily="34" charset="0"/>
                <a:cs typeface="Segoe UI Semilight" panose="020B0402040204020203" pitchFamily="34" charset="0"/>
              </a:rPr>
              <a:t>cuisinette</a:t>
            </a:r>
            <a:endParaRPr lang="en-US" sz="1600" b="1"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8" name="Graphic 17">
            <a:extLst>
              <a:ext uri="{FF2B5EF4-FFF2-40B4-BE49-F238E27FC236}">
                <a16:creationId xmlns:a16="http://schemas.microsoft.com/office/drawing/2014/main" id="{1A8C1985-C5B4-2925-6C5D-5D3DA637C7F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275" y="4127078"/>
            <a:ext cx="650341" cy="650341"/>
          </a:xfrm>
          <a:prstGeom prst="rect">
            <a:avLst/>
          </a:prstGeom>
        </p:spPr>
      </p:pic>
      <p:pic>
        <p:nvPicPr>
          <p:cNvPr id="11" name="Picture 10">
            <a:extLst>
              <a:ext uri="{FF2B5EF4-FFF2-40B4-BE49-F238E27FC236}">
                <a16:creationId xmlns:a16="http://schemas.microsoft.com/office/drawing/2014/main" id="{CB2A9899-5F81-4363-EDF3-E506A140E49A}"/>
              </a:ext>
              <a:ext uri="{C183D7F6-B498-43B3-948B-1728B52AA6E4}">
                <adec:decorative xmlns:adec="http://schemas.microsoft.com/office/drawing/2017/decorative" val="1"/>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59671" y="6252679"/>
            <a:ext cx="293683" cy="293683"/>
          </a:xfrm>
          <a:prstGeom prst="rect">
            <a:avLst/>
          </a:prstGeom>
        </p:spPr>
      </p:pic>
      <p:pic>
        <p:nvPicPr>
          <p:cNvPr id="21" name="Picture 20">
            <a:extLst>
              <a:ext uri="{FF2B5EF4-FFF2-40B4-BE49-F238E27FC236}">
                <a16:creationId xmlns:a16="http://schemas.microsoft.com/office/drawing/2014/main" id="{79AE117C-E2BB-447B-2EEA-8D096C6105A1}"/>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4450" y="5703548"/>
            <a:ext cx="293683" cy="293683"/>
          </a:xfrm>
          <a:prstGeom prst="rect">
            <a:avLst/>
          </a:prstGeom>
        </p:spPr>
      </p:pic>
      <p:pic>
        <p:nvPicPr>
          <p:cNvPr id="1032" name="Picture 8">
            <a:extLst>
              <a:ext uri="{FF2B5EF4-FFF2-40B4-BE49-F238E27FC236}">
                <a16:creationId xmlns:a16="http://schemas.microsoft.com/office/drawing/2014/main" id="{5D7EA9B2-86E7-7EF6-F22A-0AF7FB4C739E}"/>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419" b="95299" l="3256" r="98605">
                        <a14:foregroundMark x1="91628" y1="60256" x2="91628" y2="38462"/>
                        <a14:foregroundMark x1="91628" y1="38462" x2="88837" y2="35043"/>
                        <a14:foregroundMark x1="43256" y1="4701" x2="31628" y2="3419"/>
                        <a14:foregroundMark x1="3256" y1="19658" x2="6047" y2="16239"/>
                        <a14:foregroundMark x1="17674" y1="95726" x2="42326" y2="94444"/>
                        <a14:foregroundMark x1="47442" y1="94444" x2="64651" y2="94872"/>
                        <a14:foregroundMark x1="98605" y1="50000" x2="98605" y2="50000"/>
                        <a14:backgroundMark x1="81860" y1="56838" x2="78140" y2="41453"/>
                      </a14:backgroundRemoval>
                    </a14:imgEffect>
                  </a14:imgLayer>
                </a14:imgProps>
              </a:ext>
              <a:ext uri="{28A0092B-C50C-407E-A947-70E740481C1C}">
                <a14:useLocalDpi xmlns:a14="http://schemas.microsoft.com/office/drawing/2010/main"/>
              </a:ext>
            </a:extLst>
          </a:blip>
          <a:srcRect/>
          <a:stretch>
            <a:fillRect/>
          </a:stretch>
        </p:blipFill>
        <p:spPr bwMode="auto">
          <a:xfrm>
            <a:off x="10191733" y="2248080"/>
            <a:ext cx="368559" cy="4647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F391D0A-5B48-E1BF-700E-3018E43D28DC}"/>
              </a:ext>
              <a:ext uri="{C183D7F6-B498-43B3-948B-1728B52AA6E4}">
                <adec:decorative xmlns:adec="http://schemas.microsoft.com/office/drawing/2017/decorative" val="1"/>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32835" y1="16519" x2="41761" y2="15428"/>
                        <a14:foregroundMark x1="61874" y1="64015" x2="63530" y2="64580"/>
                      </a14:backgroundRemoval>
                    </a14:imgEffect>
                  </a14:imgLayer>
                </a14:imgProps>
              </a:ext>
              <a:ext uri="{28A0092B-C50C-407E-A947-70E740481C1C}">
                <a14:useLocalDpi xmlns:a14="http://schemas.microsoft.com/office/drawing/2010/main"/>
              </a:ext>
            </a:extLst>
          </a:blip>
          <a:srcRect/>
          <a:stretch>
            <a:fillRect/>
          </a:stretch>
        </p:blipFill>
        <p:spPr bwMode="auto">
          <a:xfrm>
            <a:off x="7684365" y="2204217"/>
            <a:ext cx="527530" cy="6111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CC9CF80-09F1-CAF0-BD2F-407FF8193218}"/>
              </a:ext>
              <a:ext uri="{C183D7F6-B498-43B3-948B-1728B52AA6E4}">
                <adec:decorative xmlns:adec="http://schemas.microsoft.com/office/drawing/2017/decorative" val="1"/>
              </a:ext>
            </a:extLst>
          </p:cNvPr>
          <p:cNvPicPr>
            <a:picLocks noChangeAspect="1"/>
          </p:cNvPicPr>
          <p:nvPr/>
        </p:nvPicPr>
        <p:blipFill>
          <a:blip r:embed="rId17" cstate="print">
            <a:biLevel thresh="75000"/>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672005" y="3130972"/>
            <a:ext cx="495411" cy="491657"/>
          </a:xfrm>
          <a:prstGeom prst="rect">
            <a:avLst/>
          </a:prstGeom>
        </p:spPr>
      </p:pic>
      <p:grpSp>
        <p:nvGrpSpPr>
          <p:cNvPr id="23" name="Group 22">
            <a:extLst>
              <a:ext uri="{FF2B5EF4-FFF2-40B4-BE49-F238E27FC236}">
                <a16:creationId xmlns:a16="http://schemas.microsoft.com/office/drawing/2014/main" id="{B40F9913-5744-AEB0-7EE6-E617DA1E773D}"/>
              </a:ext>
              <a:ext uri="{C183D7F6-B498-43B3-948B-1728B52AA6E4}">
                <adec:decorative xmlns:adec="http://schemas.microsoft.com/office/drawing/2017/decorative" val="1"/>
              </a:ext>
            </a:extLst>
          </p:cNvPr>
          <p:cNvGrpSpPr/>
          <p:nvPr/>
        </p:nvGrpSpPr>
        <p:grpSpPr>
          <a:xfrm>
            <a:off x="5467322" y="2043169"/>
            <a:ext cx="831186" cy="797004"/>
            <a:chOff x="5389572" y="1958113"/>
            <a:chExt cx="831186" cy="797004"/>
          </a:xfrm>
        </p:grpSpPr>
        <p:pic>
          <p:nvPicPr>
            <p:cNvPr id="8" name="Picture 7">
              <a:extLst>
                <a:ext uri="{FF2B5EF4-FFF2-40B4-BE49-F238E27FC236}">
                  <a16:creationId xmlns:a16="http://schemas.microsoft.com/office/drawing/2014/main" id="{E8193C2D-8BDA-0ACC-A815-E32C117BCCB6}"/>
                </a:ext>
                <a:ext uri="{C183D7F6-B498-43B3-948B-1728B52AA6E4}">
                  <adec:decorative xmlns:adec="http://schemas.microsoft.com/office/drawing/2017/decorative" val="1"/>
                </a:ext>
              </a:extLst>
            </p:cNvPr>
            <p:cNvPicPr>
              <a:picLocks noChangeAspect="1"/>
            </p:cNvPicPr>
            <p:nvPr/>
          </p:nvPicPr>
          <p:blipFill>
            <a:blip r:embed="rId19" cstate="print">
              <a:biLevel thresh="75000"/>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389572" y="2041679"/>
              <a:ext cx="615820" cy="713438"/>
            </a:xfrm>
            <a:prstGeom prst="rect">
              <a:avLst/>
            </a:prstGeom>
          </p:spPr>
        </p:pic>
        <p:pic>
          <p:nvPicPr>
            <p:cNvPr id="1036" name="Picture 12" descr="Snowflake Icon Vector Art, Icons, and Graphics for Free Download">
              <a:extLst>
                <a:ext uri="{FF2B5EF4-FFF2-40B4-BE49-F238E27FC236}">
                  <a16:creationId xmlns:a16="http://schemas.microsoft.com/office/drawing/2014/main" id="{C6501601-112F-D341-9B64-977F1E40B99B}"/>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852346" y="1958113"/>
              <a:ext cx="368412" cy="30605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76AE2099-67CC-DEB8-CE8A-8063D64C4667}"/>
              </a:ext>
              <a:ext uri="{C183D7F6-B498-43B3-948B-1728B52AA6E4}">
                <adec:decorative xmlns:adec="http://schemas.microsoft.com/office/drawing/2017/decorative" val="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110452" y="3025706"/>
            <a:ext cx="564829" cy="6543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897AEACF-2B66-6CC6-DBCB-2FE3B7091839}"/>
              </a:ext>
              <a:ext uri="{C183D7F6-B498-43B3-948B-1728B52AA6E4}">
                <adec:decorative xmlns:adec="http://schemas.microsoft.com/office/drawing/2017/decorative" val="1"/>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560108" y="3034416"/>
            <a:ext cx="615820" cy="615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C7CF8C-C87F-E349-A0C9-5A7FADE67EA2}"/>
              </a:ext>
            </a:extLst>
          </p:cNvPr>
          <p:cNvSpPr txBox="1"/>
          <p:nvPr/>
        </p:nvSpPr>
        <p:spPr>
          <a:xfrm>
            <a:off x="6123435" y="2264377"/>
            <a:ext cx="1683657" cy="1169551"/>
          </a:xfrm>
          <a:prstGeom prst="rect">
            <a:avLst/>
          </a:prstGeom>
          <a:noFill/>
        </p:spPr>
        <p:txBody>
          <a:bodyPr wrap="square">
            <a:spAutoFit/>
          </a:bodyPr>
          <a:lstStyle/>
          <a:p>
            <a:r>
              <a:rPr lang="en-US" sz="1400" dirty="0">
                <a:solidFill>
                  <a:schemeClr val="tx1"/>
                </a:solidFill>
                <a:latin typeface="Avenir Next LT Pro" panose="020B0504020202020204" pitchFamily="34" charset="0"/>
                <a:cs typeface="Segoe UI Semilight" panose="020B0402040204020203" pitchFamily="34" charset="0"/>
              </a:rPr>
              <a:t>Réfrigérateur </a:t>
            </a:r>
          </a:p>
          <a:p>
            <a:r>
              <a:rPr lang="en-US" sz="1400" dirty="0">
                <a:solidFill>
                  <a:schemeClr val="tx1"/>
                </a:solidFill>
                <a:highlight>
                  <a:srgbClr val="FFFF00"/>
                </a:highlight>
                <a:latin typeface="Avenir Next LT Pro" panose="020B0504020202020204" pitchFamily="34" charset="0"/>
                <a:cs typeface="Segoe UI Semilight" panose="020B0402040204020203" pitchFamily="34" charset="0"/>
              </a:rPr>
              <a:t>avec congélateur</a:t>
            </a:r>
          </a:p>
          <a:p>
            <a:endParaRPr lang="en-US" sz="1400" dirty="0">
              <a:highlight>
                <a:srgbClr val="FFFF00"/>
              </a:highlight>
              <a:latin typeface="Avenir Next LT Pro" panose="020B0504020202020204" pitchFamily="34" charset="0"/>
              <a:cs typeface="Segoe UI Semilight" panose="020B0402040204020203" pitchFamily="34" charset="0"/>
            </a:endParaRP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en-US" sz="1400" dirty="0">
                <a:latin typeface="Avenir Next LT Pro" panose="020B0504020202020204" pitchFamily="34" charset="0"/>
                <a:cs typeface="Segoe UI Semilight" panose="020B0402040204020203" pitchFamily="34" charset="0"/>
              </a:rPr>
              <a:t>Micro-ondes</a:t>
            </a:r>
            <a:endParaRPr lang="en-US" sz="1400" dirty="0">
              <a:solidFill>
                <a:schemeClr val="tx1"/>
              </a:solidFill>
              <a:latin typeface="Avenir Next LT Pro" panose="020B0504020202020204"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9A64091E-2442-0EEA-82C5-19B345EC0FB4}"/>
              </a:ext>
            </a:extLst>
          </p:cNvPr>
          <p:cNvSpPr txBox="1"/>
          <p:nvPr/>
        </p:nvSpPr>
        <p:spPr>
          <a:xfrm>
            <a:off x="8153046" y="2266288"/>
            <a:ext cx="1903189" cy="1384995"/>
          </a:xfrm>
          <a:prstGeom prst="rect">
            <a:avLst/>
          </a:prstGeom>
          <a:noFill/>
        </p:spPr>
        <p:txBody>
          <a:bodyPr wrap="square">
            <a:spAutoFit/>
          </a:bodyPr>
          <a:lstStyle/>
          <a:p>
            <a:r>
              <a:rPr lang="en-US" sz="1400" dirty="0">
                <a:solidFill>
                  <a:schemeClr val="tx1"/>
                </a:solidFill>
                <a:latin typeface="Avenir Next LT Pro" panose="020B0504020202020204" pitchFamily="34" charset="0"/>
                <a:cs typeface="Segoe UI Semilight" panose="020B0402040204020203" pitchFamily="34" charset="0"/>
              </a:rPr>
              <a:t>Cafetière </a:t>
            </a:r>
            <a:r>
              <a:rPr lang="en-US" sz="1400" dirty="0">
                <a:solidFill>
                  <a:schemeClr val="tx1"/>
                </a:solidFill>
                <a:highlight>
                  <a:srgbClr val="FFFF00"/>
                </a:highlight>
                <a:latin typeface="Avenir Next LT Pro" panose="020B0504020202020204" pitchFamily="34" charset="0"/>
                <a:cs typeface="Segoe UI Semilight" panose="020B0402040204020203" pitchFamily="34" charset="0"/>
              </a:rPr>
              <a:t>(indiquer le type)</a:t>
            </a:r>
          </a:p>
          <a:p>
            <a:endParaRPr lang="en-US" sz="1400" dirty="0">
              <a:highlight>
                <a:srgbClr val="FFFF00"/>
              </a:highlight>
              <a:latin typeface="Avenir Next LT Pro" panose="020B0504020202020204" pitchFamily="34" charset="0"/>
              <a:cs typeface="Segoe UI Semilight" panose="020B0402040204020203" pitchFamily="34" charset="0"/>
            </a:endParaRP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en-US" sz="1400" dirty="0">
                <a:latin typeface="Avenir Next LT Pro" panose="020B0504020202020204" pitchFamily="34" charset="0"/>
                <a:cs typeface="Segoe UI Semilight" panose="020B0402040204020203" pitchFamily="34" charset="0"/>
              </a:rPr>
              <a:t>Ustensiles et vaisselle réutilisables</a:t>
            </a:r>
            <a:endParaRPr lang="en-US" sz="1400" dirty="0">
              <a:solidFill>
                <a:schemeClr val="tx1"/>
              </a:solidFill>
              <a:latin typeface="Avenir Next LT Pro" panose="020B050402020202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1F107116-51B9-EF36-D8AD-F306CD4E4CE2}"/>
              </a:ext>
            </a:extLst>
          </p:cNvPr>
          <p:cNvSpPr txBox="1"/>
          <p:nvPr/>
        </p:nvSpPr>
        <p:spPr>
          <a:xfrm>
            <a:off x="10614509" y="2272354"/>
            <a:ext cx="1390472" cy="1169551"/>
          </a:xfrm>
          <a:prstGeom prst="rect">
            <a:avLst/>
          </a:prstGeom>
          <a:noFill/>
        </p:spPr>
        <p:txBody>
          <a:bodyPr wrap="square">
            <a:spAutoFit/>
          </a:bodyPr>
          <a:lstStyle/>
          <a:p>
            <a:r>
              <a:rPr lang="en-US" sz="1400" dirty="0">
                <a:solidFill>
                  <a:schemeClr val="tx1"/>
                </a:solidFill>
                <a:latin typeface="Avenir Next LT Pro" panose="020B0504020202020204" pitchFamily="34" charset="0"/>
                <a:cs typeface="Segoe UI Semilight" panose="020B0402040204020203" pitchFamily="34" charset="0"/>
              </a:rPr>
              <a:t>Bouilloire</a:t>
            </a: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endParaRPr lang="en-US" sz="1400" dirty="0">
              <a:highlight>
                <a:srgbClr val="FFFF00"/>
              </a:highlight>
              <a:latin typeface="Avenir Next LT Pro" panose="020B0504020202020204" pitchFamily="34" charset="0"/>
              <a:cs typeface="Segoe UI Semilight" panose="020B0402040204020203" pitchFamily="34" charset="0"/>
            </a:endParaRP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en-US" sz="1400" dirty="0">
                <a:latin typeface="Avenir Next LT Pro" panose="020B0504020202020204" pitchFamily="34" charset="0"/>
                <a:cs typeface="Segoe UI Semilight" panose="020B0402040204020203" pitchFamily="34" charset="0"/>
              </a:rPr>
              <a:t>Grille-pain</a:t>
            </a:r>
            <a:endParaRPr lang="en-US" sz="1400" dirty="0">
              <a:solidFill>
                <a:schemeClr val="tx1"/>
              </a:solidFill>
              <a:latin typeface="Avenir Next LT Pro" panose="020B0504020202020204" pitchFamily="34" charset="0"/>
              <a:cs typeface="Segoe UI Semilight" panose="020B0402040204020203" pitchFamily="34" charset="0"/>
            </a:endParaRPr>
          </a:p>
        </p:txBody>
      </p:sp>
      <p:sp>
        <p:nvSpPr>
          <p:cNvPr id="25" name="TextBox 24">
            <a:extLst>
              <a:ext uri="{FF2B5EF4-FFF2-40B4-BE49-F238E27FC236}">
                <a16:creationId xmlns:a16="http://schemas.microsoft.com/office/drawing/2014/main" id="{BF0DA424-DEC7-8F83-80C2-FEE5E82E89B9}"/>
              </a:ext>
              <a:ext uri="{C183D7F6-B498-43B3-948B-1728B52AA6E4}">
                <adec:decorative xmlns:adec="http://schemas.microsoft.com/office/drawing/2017/decorative" val="0"/>
              </a:ext>
            </a:extLst>
          </p:cNvPr>
          <p:cNvSpPr txBox="1"/>
          <p:nvPr/>
        </p:nvSpPr>
        <p:spPr>
          <a:xfrm>
            <a:off x="5427137" y="2752261"/>
            <a:ext cx="6577844" cy="338554"/>
          </a:xfrm>
          <a:prstGeom prst="rect">
            <a:avLst/>
          </a:prstGeom>
          <a:noFill/>
        </p:spPr>
        <p:txBody>
          <a:bodyPr wrap="square">
            <a:spAutoFit/>
          </a:bodyPr>
          <a:lstStyle/>
          <a:p>
            <a:pPr algn="ctr"/>
            <a:r>
              <a:rPr lang="en-US" sz="1600" dirty="0">
                <a:highlight>
                  <a:srgbClr val="FFFF00"/>
                </a:highlight>
                <a:latin typeface="Avenir Next LT Pro" panose="020B0504020202020204" pitchFamily="34" charset="0"/>
              </a:rPr>
              <a:t>À </a:t>
            </a:r>
            <a:r>
              <a:rPr lang="en-US" sz="1600" dirty="0">
                <a:solidFill>
                  <a:schemeClr val="tx1"/>
                </a:solidFill>
                <a:highlight>
                  <a:srgbClr val="FFFF00"/>
                </a:highlight>
                <a:latin typeface="Avenir Next LT Pro" panose="020B0504020202020204" pitchFamily="34" charset="0"/>
              </a:rPr>
              <a:t>ADAPTER EN FONCTION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17" name="Rectangle: Rounded Corners 16">
            <a:extLst>
              <a:ext uri="{FF2B5EF4-FFF2-40B4-BE49-F238E27FC236}">
                <a16:creationId xmlns:a16="http://schemas.microsoft.com/office/drawing/2014/main" id="{69353A26-79FC-25A5-699F-D88A5A58F79F}"/>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solidFill>
                <a:latin typeface="Avenir Next LT Pro" panose="020B0504020202020204" pitchFamily="34" charset="0"/>
                <a:cs typeface="Segoe UI Semilight" panose="020B0402040204020203" pitchFamily="34" charset="0"/>
              </a:rPr>
              <a:t>Les salons </a:t>
            </a:r>
            <a:r>
              <a:rPr lang="en-CA" sz="1400" dirty="0">
                <a:solidFill>
                  <a:schemeClr val="tx1"/>
                </a:solidFill>
                <a:latin typeface="Avenir Next LT Pro" panose="020B0504020202020204" pitchFamily="34" charset="0"/>
                <a:cs typeface="Segoe UI Semilight" panose="020B0402040204020203" pitchFamily="34" charset="0"/>
              </a:rPr>
              <a:t>ne servent pas seulement à prendre des repas, ils sont aussi un milieu idéal pour les interactions sociales informelles, les retrouvailles avec les collègues, les entretiens individuels non confidentiels et la génération d'idées. Les salons peuvent également être utilisés pour des réunions d'équipe plus importantes, des célébrations et des assemblées générales. </a:t>
            </a:r>
            <a:endParaRPr lang="en-CA" sz="1400" dirty="0">
              <a:solidFill>
                <a:schemeClr val="tx1"/>
              </a:solidFill>
              <a:latin typeface="Avenir Next LT Pro" panose="020B0504020202020204" pitchFamily="34" charset="0"/>
            </a:endParaRPr>
          </a:p>
        </p:txBody>
      </p:sp>
      <p:sp>
        <p:nvSpPr>
          <p:cNvPr id="12" name="Rectangle 11">
            <a:extLst>
              <a:ext uri="{FF2B5EF4-FFF2-40B4-BE49-F238E27FC236}">
                <a16:creationId xmlns:a16="http://schemas.microsoft.com/office/drawing/2014/main" id="{1B3C4D9E-8B55-030D-29D8-1CB7666299F7}"/>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Rounded Corners 12">
            <a:extLst>
              <a:ext uri="{FF2B5EF4-FFF2-40B4-BE49-F238E27FC236}">
                <a16:creationId xmlns:a16="http://schemas.microsoft.com/office/drawing/2014/main" id="{0911B27C-2B22-2B43-C648-269EA2A90318}"/>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marL="0" lvl="2">
              <a:lnSpc>
                <a:spcPct val="107000"/>
              </a:lnSpc>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	Ustensiles et vaisselle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Ne laissez pas d'ustensiles et de vaisselle sales dans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l'évier</a:t>
            </a:r>
            <a:r>
              <a:rPr lang="en-CA" sz="1200" dirty="0">
                <a:effectLst/>
                <a:latin typeface="Avenir Next LT Pro" panose="020B0504020202020204" pitchFamily="34" charset="0"/>
                <a:ea typeface="Calibri" panose="020F0502020204030204" pitchFamily="34" charset="0"/>
                <a:cs typeface="Calibri" panose="020F0502020204030204" pitchFamily="34" charset="0"/>
              </a:rPr>
              <a:t>.</a:t>
            </a:r>
          </a:p>
          <a:p>
            <a:pPr marL="0" lvl="2">
              <a:lnSpc>
                <a:spcPct val="107000"/>
              </a:lnSpc>
            </a:pPr>
            <a:r>
              <a:rPr lang="en-CA" sz="1200" dirty="0">
                <a:effectLst/>
                <a:latin typeface="Avenir Next LT Pro" panose="020B0504020202020204" pitchFamily="34" charset="0"/>
                <a:ea typeface="Calibri" panose="020F0502020204030204" pitchFamily="34" charset="0"/>
                <a:cs typeface="Calibri" panose="020F0502020204030204" pitchFamily="34" charset="0"/>
              </a:rPr>
              <a:t>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Nettoyez</a:t>
            </a:r>
            <a:r>
              <a:rPr lang="en-CA" sz="1200" dirty="0">
                <a:effectLst/>
                <a:latin typeface="Avenir Next LT Pro" panose="020B0504020202020204" pitchFamily="34" charset="0"/>
                <a:ea typeface="Calibri" panose="020F0502020204030204" pitchFamily="34" charset="0"/>
                <a:cs typeface="Calibri" panose="020F0502020204030204" pitchFamily="34" charset="0"/>
              </a:rPr>
              <a:t> et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séchez</a:t>
            </a:r>
            <a:r>
              <a:rPr lang="en-CA" sz="1200" dirty="0">
                <a:effectLst/>
                <a:latin typeface="Avenir Next LT Pro" panose="020B0504020202020204" pitchFamily="34" charset="0"/>
                <a:ea typeface="Calibri" panose="020F0502020204030204" pitchFamily="34" charset="0"/>
                <a:cs typeface="Calibri" panose="020F0502020204030204" pitchFamily="34" charset="0"/>
              </a:rPr>
              <a:t> les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objets</a:t>
            </a:r>
            <a:r>
              <a:rPr lang="en-CA" sz="1200" dirty="0">
                <a:effectLst/>
                <a:latin typeface="Avenir Next LT Pro" panose="020B0504020202020204" pitchFamily="34" charset="0"/>
                <a:ea typeface="Calibri" panose="020F0502020204030204" pitchFamily="34" charset="0"/>
                <a:cs typeface="Calibri" panose="020F0502020204030204" pitchFamily="34" charset="0"/>
              </a:rPr>
              <a:t> que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vous</a:t>
            </a:r>
            <a:r>
              <a:rPr lang="en-CA" sz="1200" dirty="0">
                <a:effectLst/>
                <a:latin typeface="Avenir Next LT Pro" panose="020B0504020202020204" pitchFamily="34" charset="0"/>
                <a:ea typeface="Calibri" panose="020F0502020204030204" pitchFamily="34" charset="0"/>
                <a:cs typeface="Calibri" panose="020F0502020204030204" pitchFamily="34" charset="0"/>
              </a:rPr>
              <a:t>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utilisez</a:t>
            </a:r>
            <a:r>
              <a:rPr lang="en-CA" sz="1200" dirty="0">
                <a:effectLst/>
                <a:latin typeface="Avenir Next LT Pro" panose="020B0504020202020204" pitchFamily="34" charset="0"/>
                <a:ea typeface="Calibri" panose="020F0502020204030204" pitchFamily="34" charset="0"/>
                <a:cs typeface="Calibri" panose="020F0502020204030204" pitchFamily="34" charset="0"/>
              </a:rPr>
              <a:t> et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remettez</a:t>
            </a:r>
            <a:r>
              <a:rPr lang="en-CA" sz="1200" dirty="0">
                <a:effectLst/>
                <a:latin typeface="Avenir Next LT Pro" panose="020B0504020202020204" pitchFamily="34" charset="0"/>
                <a:ea typeface="Calibri" panose="020F0502020204030204" pitchFamily="34" charset="0"/>
                <a:cs typeface="Calibri" panose="020F0502020204030204" pitchFamily="34" charset="0"/>
              </a:rPr>
              <a:t>-les à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leur</a:t>
            </a:r>
            <a:r>
              <a:rPr lang="en-CA" sz="1200" dirty="0">
                <a:effectLst/>
                <a:latin typeface="Avenir Next LT Pro" panose="020B0504020202020204" pitchFamily="34" charset="0"/>
                <a:ea typeface="Calibri" panose="020F0502020204030204" pitchFamily="34" charset="0"/>
                <a:cs typeface="Calibri" panose="020F0502020204030204" pitchFamily="34" charset="0"/>
              </a:rPr>
              <a:t> place.</a:t>
            </a:r>
          </a:p>
          <a:p>
            <a:pPr marL="0" lvl="2">
              <a:lnSpc>
                <a:spcPct val="107000"/>
              </a:lnSpc>
            </a:pPr>
            <a:endParaRPr lang="en-CA" sz="1200" dirty="0">
              <a:effectLst/>
              <a:latin typeface="Avenir Next LT Pro" panose="020B0504020202020204" pitchFamily="34" charset="0"/>
              <a:ea typeface="Calibri" panose="020F0502020204030204" pitchFamily="34" charset="0"/>
              <a:cs typeface="Calibri" panose="020F0502020204030204" pitchFamily="34" charset="0"/>
            </a:endParaRP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Utilisation partagée du réfrigérateur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Faites attention aux dates de péremption des aliments que vous conservez dans le réfrigérateur.</a:t>
            </a:r>
            <a:endParaRPr lang="en-CA" sz="1200" b="1" dirty="0">
              <a:effectLst/>
              <a:latin typeface="Avenir Next LT Pro" panose="020B050402020202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07A37B0-7DD4-42BB-002C-1C53BB976DA0}"/>
              </a:ext>
              <a:ext uri="{C183D7F6-B498-43B3-948B-1728B52AA6E4}">
                <adec:decorative xmlns:adec="http://schemas.microsoft.com/office/drawing/2017/decorative" val="1"/>
              </a:ext>
            </a:extLst>
          </p:cNvPr>
          <p:cNvPicPr>
            <a:picLocks noChangeAspect="1"/>
          </p:cNvPicPr>
          <p:nvPr/>
        </p:nvPicPr>
        <p:blipFill>
          <a:blip r:embed="rId25" cstate="print">
            <a:biLevel thresh="25000"/>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08084" y="6309014"/>
            <a:ext cx="277792" cy="277792"/>
          </a:xfrm>
          <a:prstGeom prst="rect">
            <a:avLst/>
          </a:prstGeom>
        </p:spPr>
      </p:pic>
      <p:pic>
        <p:nvPicPr>
          <p:cNvPr id="10" name="Picture 9">
            <a:extLst>
              <a:ext uri="{FF2B5EF4-FFF2-40B4-BE49-F238E27FC236}">
                <a16:creationId xmlns:a16="http://schemas.microsoft.com/office/drawing/2014/main" id="{140A2C0D-2811-55E0-F554-D6B071E2EDAC}"/>
              </a:ext>
              <a:ext uri="{C183D7F6-B498-43B3-948B-1728B52AA6E4}">
                <adec:decorative xmlns:adec="http://schemas.microsoft.com/office/drawing/2017/decorative" val="1"/>
              </a:ext>
            </a:extLst>
          </p:cNvPr>
          <p:cNvPicPr>
            <a:picLocks noChangeAspect="1"/>
          </p:cNvPicPr>
          <p:nvPr/>
        </p:nvPicPr>
        <p:blipFill>
          <a:blip r:embed="rId27" cstate="print">
            <a:biLevel thresh="25000"/>
            <a:extLst>
              <a:ext uri="{BEBA8EAE-BF5A-486C-A8C5-ECC9F3942E4B}">
                <a14:imgProps xmlns:a14="http://schemas.microsoft.com/office/drawing/2010/main">
                  <a14:imgLayer r:embed="rId2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08084" y="5702584"/>
            <a:ext cx="277792" cy="277792"/>
          </a:xfrm>
          <a:prstGeom prst="rect">
            <a:avLst/>
          </a:prstGeom>
        </p:spPr>
      </p:pic>
    </p:spTree>
    <p:extLst>
      <p:ext uri="{BB962C8B-B14F-4D97-AF65-F5344CB8AC3E}">
        <p14:creationId xmlns:p14="http://schemas.microsoft.com/office/powerpoint/2010/main" val="256179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id="{781964D6-A561-CAEF-332A-881C27198ADA}"/>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Zone </a:t>
            </a:r>
            <a:r>
              <a:rPr kumimoji="0" lang="en-CA" sz="2800" b="0" i="0" u="none" strike="noStrike" kern="1200" cap="none" spc="0" normalizeH="0" baseline="0" noProof="0" dirty="0" err="1">
                <a:ln>
                  <a:noFill/>
                </a:ln>
                <a:solidFill>
                  <a:schemeClr val="tx1"/>
                </a:solidFill>
                <a:effectLst/>
                <a:uLnTx/>
                <a:uFillTx/>
                <a:latin typeface="Arial Rounded MT Bold" panose="020F0704030504030204" pitchFamily="34" charset="0"/>
                <a:ea typeface="+mj-ea"/>
                <a:cs typeface="Arial" panose="020B0604020202020204" pitchFamily="34" charset="0"/>
              </a:rPr>
              <a:t>tranquille</a:t>
            </a:r>
            <a:endPar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endParaRPr>
          </a:p>
        </p:txBody>
      </p:sp>
      <p:pic>
        <p:nvPicPr>
          <p:cNvPr id="25" name="Picture 24" descr="A picture of a focus pod and workstations.&#10;&#10;">
            <a:extLst>
              <a:ext uri="{FF2B5EF4-FFF2-40B4-BE49-F238E27FC236}">
                <a16:creationId xmlns:a16="http://schemas.microsoft.com/office/drawing/2014/main" id="{175EF7D0-E916-420B-B6D9-10BB9C3FFB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3" y="738132"/>
            <a:ext cx="4991468" cy="3063612"/>
          </a:xfrm>
          <a:prstGeom prst="rect">
            <a:avLst/>
          </a:prstGeom>
        </p:spPr>
      </p:pic>
      <p:sp>
        <p:nvSpPr>
          <p:cNvPr id="2" name="TextBox 1">
            <a:extLst>
              <a:ext uri="{FF2B5EF4-FFF2-40B4-BE49-F238E27FC236}">
                <a16:creationId xmlns:a16="http://schemas.microsoft.com/office/drawing/2014/main" id="{B55797E9-64AA-6DA5-D7EF-0ECD08E9FD33}"/>
              </a:ext>
            </a:extLst>
          </p:cNvPr>
          <p:cNvSpPr txBox="1"/>
          <p:nvPr/>
        </p:nvSpPr>
        <p:spPr>
          <a:xfrm>
            <a:off x="224805" y="1854439"/>
            <a:ext cx="4991468"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pic>
        <p:nvPicPr>
          <p:cNvPr id="15" name="Graphic 14">
            <a:extLst>
              <a:ext uri="{FF2B5EF4-FFF2-40B4-BE49-F238E27FC236}">
                <a16:creationId xmlns:a16="http://schemas.microsoft.com/office/drawing/2014/main" id="{2A1E515F-9C6B-D720-C2F5-268BE8A76D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3" name="Rectangle: Rounded Corners 12">
            <a:extLst>
              <a:ext uri="{FF2B5EF4-FFF2-40B4-BE49-F238E27FC236}">
                <a16:creationId xmlns:a16="http://schemas.microsoft.com/office/drawing/2014/main" id="{BF8D6C20-4112-C8B4-7411-5CCF6ADB0033}"/>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La </a:t>
            </a:r>
            <a:r>
              <a:rPr lang="en-CA" sz="1600" b="1" dirty="0">
                <a:solidFill>
                  <a:schemeClr val="tx1"/>
                </a:solidFill>
                <a:latin typeface="Avenir Next LT Pro" panose="020B0504020202020204" pitchFamily="34" charset="0"/>
                <a:cs typeface="Segoe UI Semilight" panose="020B0402040204020203" pitchFamily="34" charset="0"/>
              </a:rPr>
              <a:t>zone </a:t>
            </a:r>
            <a:r>
              <a:rPr lang="en-CA" sz="1600" b="1" dirty="0" err="1">
                <a:solidFill>
                  <a:schemeClr val="tx1"/>
                </a:solidFill>
                <a:latin typeface="Avenir Next LT Pro" panose="020B0504020202020204" pitchFamily="34" charset="0"/>
                <a:cs typeface="Segoe UI Semilight" panose="020B0402040204020203" pitchFamily="34" charset="0"/>
              </a:rPr>
              <a:t>tranquille</a:t>
            </a:r>
            <a:r>
              <a:rPr lang="en-CA" sz="1600" b="1" dirty="0">
                <a:solidFill>
                  <a:schemeClr val="tx1"/>
                </a:solidFill>
                <a:latin typeface="Avenir Next LT Pro" panose="020B0504020202020204" pitchFamily="34" charset="0"/>
                <a:cs typeface="Segoe UI Semilight" panose="020B0402040204020203" pitchFamily="34" charset="0"/>
              </a:rPr>
              <a:t> </a:t>
            </a:r>
            <a:r>
              <a:rPr lang="en-CA" sz="1600" dirty="0" err="1">
                <a:solidFill>
                  <a:schemeClr val="tx1"/>
                </a:solidFill>
                <a:latin typeface="Avenir Next LT Pro" panose="020B0504020202020204" pitchFamily="34" charset="0"/>
                <a:cs typeface="Segoe UI Semilight" panose="020B0402040204020203" pitchFamily="34" charset="0"/>
              </a:rPr>
              <a:t>comprend</a:t>
            </a:r>
            <a:r>
              <a:rPr lang="en-CA" sz="1600" dirty="0">
                <a:solidFill>
                  <a:schemeClr val="tx1"/>
                </a:solidFill>
                <a:latin typeface="Avenir Next LT Pro" panose="020B0504020202020204" pitchFamily="34" charset="0"/>
                <a:cs typeface="Segoe UI Semilight" panose="020B0402040204020203" pitchFamily="34" charset="0"/>
              </a:rPr>
              <a:t> des postes de travail individuels ouverts, semi-fermés et fermés. Dans cette zone, l'objectif est d'encourager le travail individuel de concentration et de répondre au besoin d'espaces calmes ou privés.</a:t>
            </a:r>
          </a:p>
        </p:txBody>
      </p:sp>
      <p:sp>
        <p:nvSpPr>
          <p:cNvPr id="17" name="Rectangle: Rounded Corners 16">
            <a:extLst>
              <a:ext uri="{FF2B5EF4-FFF2-40B4-BE49-F238E27FC236}">
                <a16:creationId xmlns:a16="http://schemas.microsoft.com/office/drawing/2014/main" id="{8C67C518-796B-71F6-3856-3F4B6220C313}"/>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grpSp>
        <p:nvGrpSpPr>
          <p:cNvPr id="6" name="Group 5" descr="Workstation">
            <a:extLst>
              <a:ext uri="{FF2B5EF4-FFF2-40B4-BE49-F238E27FC236}">
                <a16:creationId xmlns:a16="http://schemas.microsoft.com/office/drawing/2014/main" id="{A95F6DAE-6DDF-AC31-ED76-BB81C5C9B13D}"/>
              </a:ext>
            </a:extLst>
          </p:cNvPr>
          <p:cNvGrpSpPr/>
          <p:nvPr/>
        </p:nvGrpSpPr>
        <p:grpSpPr>
          <a:xfrm>
            <a:off x="5574379" y="1924511"/>
            <a:ext cx="1923949" cy="1708327"/>
            <a:chOff x="5574379" y="1924511"/>
            <a:chExt cx="1923949" cy="1708327"/>
          </a:xfrm>
        </p:grpSpPr>
        <p:pic>
          <p:nvPicPr>
            <p:cNvPr id="3" name="Picture 2" descr="Workstation image">
              <a:extLst>
                <a:ext uri="{FF2B5EF4-FFF2-40B4-BE49-F238E27FC236}">
                  <a16:creationId xmlns:a16="http://schemas.microsoft.com/office/drawing/2014/main" id="{E98D98CA-E2E7-7807-373F-F79E66E0FB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74380" y="1924511"/>
              <a:ext cx="1923948" cy="1348872"/>
            </a:xfrm>
            <a:prstGeom prst="rect">
              <a:avLst/>
            </a:prstGeom>
          </p:spPr>
        </p:pic>
        <p:sp>
          <p:nvSpPr>
            <p:cNvPr id="10" name="TextBox 9">
              <a:extLst>
                <a:ext uri="{FF2B5EF4-FFF2-40B4-BE49-F238E27FC236}">
                  <a16:creationId xmlns:a16="http://schemas.microsoft.com/office/drawing/2014/main" id="{6DA30B44-9CB5-A8EE-4455-23541C7213A5}"/>
                </a:ext>
              </a:extLst>
            </p:cNvPr>
            <p:cNvSpPr txBox="1"/>
            <p:nvPr/>
          </p:nvSpPr>
          <p:spPr>
            <a:xfrm>
              <a:off x="5574379" y="3294284"/>
              <a:ext cx="1923948"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Poste de travail</a:t>
              </a:r>
              <a:endParaRPr lang="en-CA" sz="1600" b="1" dirty="0"/>
            </a:p>
          </p:txBody>
        </p:sp>
      </p:grpSp>
      <p:grpSp>
        <p:nvGrpSpPr>
          <p:cNvPr id="14" name="Group 13" descr="Focus Pod">
            <a:extLst>
              <a:ext uri="{FF2B5EF4-FFF2-40B4-BE49-F238E27FC236}">
                <a16:creationId xmlns:a16="http://schemas.microsoft.com/office/drawing/2014/main" id="{809142FA-EEF2-F115-79E2-A6F711AF2AB8}"/>
              </a:ext>
            </a:extLst>
          </p:cNvPr>
          <p:cNvGrpSpPr/>
          <p:nvPr/>
        </p:nvGrpSpPr>
        <p:grpSpPr>
          <a:xfrm>
            <a:off x="7688508" y="1913129"/>
            <a:ext cx="1767619" cy="1937578"/>
            <a:chOff x="7688508" y="1913129"/>
            <a:chExt cx="1767619" cy="1937578"/>
          </a:xfrm>
        </p:grpSpPr>
        <p:pic>
          <p:nvPicPr>
            <p:cNvPr id="5" name="Picture 4" descr="Focus Pod image">
              <a:extLst>
                <a:ext uri="{FF2B5EF4-FFF2-40B4-BE49-F238E27FC236}">
                  <a16:creationId xmlns:a16="http://schemas.microsoft.com/office/drawing/2014/main" id="{F8793BBC-E8BE-ED8C-9BC4-FDD844C22F92}"/>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688508" y="1913129"/>
              <a:ext cx="1767619" cy="13602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9646A606-A014-0C2A-62CA-A2086AB5E2A1}"/>
                </a:ext>
              </a:extLst>
            </p:cNvPr>
            <p:cNvSpPr txBox="1"/>
            <p:nvPr/>
          </p:nvSpPr>
          <p:spPr>
            <a:xfrm>
              <a:off x="7688508" y="3265932"/>
              <a:ext cx="1767619" cy="584775"/>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Capsule de concentration</a:t>
              </a:r>
              <a:endParaRPr lang="en-CA" sz="1600" b="1" dirty="0"/>
            </a:p>
          </p:txBody>
        </p:sp>
      </p:grpSp>
      <p:grpSp>
        <p:nvGrpSpPr>
          <p:cNvPr id="22" name="Group 21" descr="Study">
            <a:extLst>
              <a:ext uri="{FF2B5EF4-FFF2-40B4-BE49-F238E27FC236}">
                <a16:creationId xmlns:a16="http://schemas.microsoft.com/office/drawing/2014/main" id="{E53602B2-10A5-F0AC-F0B7-BFCD49236FDE}"/>
              </a:ext>
            </a:extLst>
          </p:cNvPr>
          <p:cNvGrpSpPr/>
          <p:nvPr/>
        </p:nvGrpSpPr>
        <p:grpSpPr>
          <a:xfrm>
            <a:off x="9646307" y="1924511"/>
            <a:ext cx="2216337" cy="1708327"/>
            <a:chOff x="9646307" y="1924511"/>
            <a:chExt cx="2216337" cy="1708327"/>
          </a:xfrm>
        </p:grpSpPr>
        <p:pic>
          <p:nvPicPr>
            <p:cNvPr id="9" name="Picture 8" descr="Study image">
              <a:extLst>
                <a:ext uri="{FF2B5EF4-FFF2-40B4-BE49-F238E27FC236}">
                  <a16:creationId xmlns:a16="http://schemas.microsoft.com/office/drawing/2014/main" id="{EE0DA86B-088C-B464-35B9-1FFF9E96D20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646307" y="1924511"/>
              <a:ext cx="2216337" cy="1352089"/>
            </a:xfrm>
            <a:prstGeom prst="rect">
              <a:avLst/>
            </a:prstGeom>
          </p:spPr>
        </p:pic>
        <p:sp>
          <p:nvSpPr>
            <p:cNvPr id="12" name="TextBox 11" descr="Study">
              <a:extLst>
                <a:ext uri="{FF2B5EF4-FFF2-40B4-BE49-F238E27FC236}">
                  <a16:creationId xmlns:a16="http://schemas.microsoft.com/office/drawing/2014/main" id="{D044FB51-E474-EBE4-88B1-6C7DE466023E}"/>
                </a:ext>
              </a:extLst>
            </p:cNvPr>
            <p:cNvSpPr txBox="1"/>
            <p:nvPr/>
          </p:nvSpPr>
          <p:spPr>
            <a:xfrm>
              <a:off x="9646308" y="3294284"/>
              <a:ext cx="2216336"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Salle </a:t>
              </a:r>
              <a:r>
                <a:rPr lang="en-CA" sz="1600" b="1" dirty="0" err="1">
                  <a:latin typeface="Avenir Next LT Pro" panose="020B0504020202020204" pitchFamily="34" charset="0"/>
                  <a:ea typeface="Times New Roman" panose="02020603050405020304" pitchFamily="18" charset="0"/>
                  <a:cs typeface="Arial" panose="020B0604020202020204" pitchFamily="34" charset="0"/>
                </a:rPr>
                <a:t>d’étude</a:t>
              </a:r>
              <a:endParaRPr lang="en-CA" sz="1600" b="1" dirty="0"/>
            </a:p>
          </p:txBody>
        </p:sp>
      </p:grpSp>
      <p:sp>
        <p:nvSpPr>
          <p:cNvPr id="4" name="TextBox 3">
            <a:extLst>
              <a:ext uri="{FF2B5EF4-FFF2-40B4-BE49-F238E27FC236}">
                <a16:creationId xmlns:a16="http://schemas.microsoft.com/office/drawing/2014/main" id="{AF3F5BB5-759C-709A-4D9C-B9CB4BCAA4F8}"/>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CONSERVER DES CROQUIS OU LES REMPLACER PAR DES PHOTOS DE VOTRE MILIEU DE TRAVAIL</a:t>
            </a:r>
          </a:p>
        </p:txBody>
      </p:sp>
      <p:pic>
        <p:nvPicPr>
          <p:cNvPr id="8" name="Graphic 7">
            <a:extLst>
              <a:ext uri="{FF2B5EF4-FFF2-40B4-BE49-F238E27FC236}">
                <a16:creationId xmlns:a16="http://schemas.microsoft.com/office/drawing/2014/main" id="{9A95AE49-E976-6744-A90F-304FFCAA28F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7" name="Rectangle: Rounded Corners 6">
            <a:extLst>
              <a:ext uri="{FF2B5EF4-FFF2-40B4-BE49-F238E27FC236}">
                <a16:creationId xmlns:a16="http://schemas.microsoft.com/office/drawing/2014/main" id="{C6E4DCBA-E1AD-E7E0-22B9-E04DE6D290D4}"/>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latin typeface="Avenir Next LT Pro" panose="020B0504020202020204" pitchFamily="34" charset="0"/>
              </a:rPr>
              <a:t>Les postes de travail sont réservables et équipés d'un bureau réglable en hauteur, d'une chaise ergonomique, d'un ou deux moniteurs fixés à des bras réglables et d'un réplicateur de ports (station d'accueil). Des </a:t>
            </a:r>
            <a:r>
              <a:rPr lang="en-CA" sz="1200" dirty="0">
                <a:solidFill>
                  <a:schemeClr val="tx1"/>
                </a:solidFill>
                <a:highlight>
                  <a:srgbClr val="FFFF00"/>
                </a:highlight>
                <a:latin typeface="Avenir Next LT Pro" panose="020B0504020202020204" pitchFamily="34" charset="0"/>
              </a:rPr>
              <a:t>connexions USB et des prises de courant à hauteur de bureau </a:t>
            </a:r>
            <a:r>
              <a:rPr lang="en-CA" sz="1200" dirty="0">
                <a:solidFill>
                  <a:schemeClr val="tx1"/>
                </a:solidFill>
                <a:latin typeface="Avenir Next LT Pro" panose="020B0504020202020204" pitchFamily="34" charset="0"/>
              </a:rPr>
              <a:t>sont également disponibles pour recharger les appareils. Les salles d'étude accueillent </a:t>
            </a:r>
            <a:r>
              <a:rPr lang="en-CA" sz="1200" dirty="0">
                <a:solidFill>
                  <a:schemeClr val="tx1"/>
                </a:solidFill>
                <a:highlight>
                  <a:srgbClr val="FFFF00"/>
                </a:highlight>
                <a:latin typeface="Avenir Next LT Pro" panose="020B0504020202020204" pitchFamily="34" charset="0"/>
              </a:rPr>
              <a:t>une variété de postes de travail </a:t>
            </a:r>
            <a:r>
              <a:rPr lang="en-CA" sz="1200" dirty="0">
                <a:solidFill>
                  <a:schemeClr val="tx1"/>
                </a:solidFill>
                <a:latin typeface="Avenir Next LT Pro" panose="020B0504020202020204" pitchFamily="34" charset="0"/>
              </a:rPr>
              <a:t>qui peuvent être réservés. Les modules de réflexion ne sont pas réservables et sont disponibles selon le principe du premier arrivé, premier servi. </a:t>
            </a:r>
          </a:p>
        </p:txBody>
      </p:sp>
      <p:sp>
        <p:nvSpPr>
          <p:cNvPr id="18" name="Rectangle 17">
            <a:extLst>
              <a:ext uri="{FF2B5EF4-FFF2-40B4-BE49-F238E27FC236}">
                <a16:creationId xmlns:a16="http://schemas.microsoft.com/office/drawing/2014/main" id="{626586F2-2610-6BA9-8B66-F25DB72969F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id="{D05F9CD3-AF63-7DBC-3854-3CE4393A736F}"/>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Mettez vos appareils en sourdine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Réduisez le volume de votre appareil ou utilisez le mode vibreur</a:t>
            </a:r>
            <a:endParaRPr lang="en-CA"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Emmenez-le ailleurs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Utilisez des espaces clos appropriés pour les discussions, les appels téléphoniques ou les réunions virtuelles.</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Demandez aux autres de baisser le ton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Il est acceptable de rappeler poliment aux autres qu'il s'agit d'une zone calme.</a:t>
            </a:r>
            <a:endParaRPr lang="en-CA" sz="1200" dirty="0">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BDD6B6B-D43D-C1E4-9F68-A52CEC0BFF4B}"/>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6771" y="5703082"/>
            <a:ext cx="247045" cy="247045"/>
          </a:xfrm>
          <a:prstGeom prst="rect">
            <a:avLst/>
          </a:prstGeom>
        </p:spPr>
      </p:pic>
      <p:pic>
        <p:nvPicPr>
          <p:cNvPr id="20" name="Picture 19">
            <a:extLst>
              <a:ext uri="{FF2B5EF4-FFF2-40B4-BE49-F238E27FC236}">
                <a16:creationId xmlns:a16="http://schemas.microsoft.com/office/drawing/2014/main" id="{DB24400E-4BB5-EEB1-0781-5AB3CA85B9E9}"/>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8137" y="6411786"/>
            <a:ext cx="223524" cy="223524"/>
          </a:xfrm>
          <a:prstGeom prst="rect">
            <a:avLst/>
          </a:prstGeom>
        </p:spPr>
      </p:pic>
      <p:pic>
        <p:nvPicPr>
          <p:cNvPr id="21" name="Picture 20">
            <a:extLst>
              <a:ext uri="{FF2B5EF4-FFF2-40B4-BE49-F238E27FC236}">
                <a16:creationId xmlns:a16="http://schemas.microsoft.com/office/drawing/2014/main" id="{97120809-8B7A-E5E3-CC64-E1048D7C4CF6}"/>
              </a:ext>
              <a:ext uri="{C183D7F6-B498-43B3-948B-1728B52AA6E4}">
                <adec:decorative xmlns:adec="http://schemas.microsoft.com/office/drawing/2017/decorative" val="1"/>
              </a:ext>
            </a:extLst>
          </p:cNvPr>
          <p:cNvPicPr>
            <a:picLocks noChangeAspect="1"/>
          </p:cNvPicPr>
          <p:nvPr/>
        </p:nvPicPr>
        <p:blipFill>
          <a:blip r:embed="rId15" cstate="print">
            <a:biLevel thresh="25000"/>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83971" y="6069195"/>
            <a:ext cx="223523" cy="223523"/>
          </a:xfrm>
          <a:prstGeom prst="rect">
            <a:avLst/>
          </a:prstGeom>
        </p:spPr>
      </p:pic>
    </p:spTree>
    <p:extLst>
      <p:ext uri="{BB962C8B-B14F-4D97-AF65-F5344CB8AC3E}">
        <p14:creationId xmlns:p14="http://schemas.microsoft.com/office/powerpoint/2010/main" val="201470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3" descr="Une image contenant canapé, Canapé-lit, intérieur, décoration d’intérieur&#10;&#10;Description générée automatiquement">
            <a:extLst>
              <a:ext uri="{FF2B5EF4-FFF2-40B4-BE49-F238E27FC236}">
                <a16:creationId xmlns:a16="http://schemas.microsoft.com/office/drawing/2014/main" id="{6FD43D70-2424-D60F-9378-9F7935D3E2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3" y="757358"/>
            <a:ext cx="5020218" cy="3044385"/>
          </a:xfrm>
          <a:prstGeom prst="rect">
            <a:avLst/>
          </a:prstGeom>
          <a:ln>
            <a:noFill/>
          </a:ln>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err="1">
                <a:latin typeface="Arial Rounded MT Bold" panose="020F0704030504030204" pitchFamily="34" charset="0"/>
              </a:rPr>
              <a:t>Caractéristique</a:t>
            </a:r>
            <a:r>
              <a:rPr lang="en-CA" b="0" dirty="0">
                <a:latin typeface="Arial Rounded MT Bold" panose="020F0704030504030204" pitchFamily="34" charset="0"/>
              </a:rPr>
              <a:t> de conception</a:t>
            </a:r>
          </a:p>
        </p:txBody>
      </p:sp>
      <p:sp>
        <p:nvSpPr>
          <p:cNvPr id="11" name="Rectangle 10">
            <a:extLst>
              <a:ext uri="{FF2B5EF4-FFF2-40B4-BE49-F238E27FC236}">
                <a16:creationId xmlns:a16="http://schemas.microsoft.com/office/drawing/2014/main" id="{0FB6B773-B36E-A974-3225-FC26F375405E}"/>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14302A6B-445F-7989-A8D2-D44D978CC6DF}"/>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endParaRPr lang="en-CA" dirty="0">
              <a:solidFill>
                <a:srgbClr val="FFFF00"/>
              </a:solidFill>
              <a:latin typeface="Avenir Next LT Pro" panose="020B0504020202020204" pitchFamily="34" charset="0"/>
            </a:endParaRPr>
          </a:p>
        </p:txBody>
      </p:sp>
      <p:sp>
        <p:nvSpPr>
          <p:cNvPr id="14" name="Rectangle: Rounded Corners 13">
            <a:extLst>
              <a:ext uri="{FF2B5EF4-FFF2-40B4-BE49-F238E27FC236}">
                <a16:creationId xmlns:a16="http://schemas.microsoft.com/office/drawing/2014/main" id="{3CFCDB7B-EA4F-27AD-A4CC-06585427E410}"/>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À LA DESCRIPTION DE LA CARACTÉRISTIQUE CHOISIE</a:t>
            </a:r>
            <a:endParaRPr lang="en-CA" sz="1600" dirty="0">
              <a:solidFill>
                <a:schemeClr val="tx1"/>
              </a:solidFill>
              <a:latin typeface="Avenir Next LT Pro" panose="020B0504020202020204" pitchFamily="34" charset="0"/>
            </a:endParaRPr>
          </a:p>
        </p:txBody>
      </p:sp>
      <p:pic>
        <p:nvPicPr>
          <p:cNvPr id="15" name="Graphic 14">
            <a:extLst>
              <a:ext uri="{FF2B5EF4-FFF2-40B4-BE49-F238E27FC236}">
                <a16:creationId xmlns:a16="http://schemas.microsoft.com/office/drawing/2014/main" id="{351E2912-64AE-76D4-1025-70BA6920FC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2735" y="662727"/>
            <a:ext cx="835025" cy="835025"/>
          </a:xfrm>
          <a:prstGeom prst="rect">
            <a:avLst/>
          </a:prstGeom>
        </p:spPr>
      </p:pic>
      <p:sp>
        <p:nvSpPr>
          <p:cNvPr id="16" name="TextBox 15">
            <a:extLst>
              <a:ext uri="{FF2B5EF4-FFF2-40B4-BE49-F238E27FC236}">
                <a16:creationId xmlns:a16="http://schemas.microsoft.com/office/drawing/2014/main" id="{AB7DD4CD-CC89-BE00-0A77-07C8EC80004D}"/>
              </a:ext>
            </a:extLst>
          </p:cNvPr>
          <p:cNvSpPr txBox="1"/>
          <p:nvPr/>
        </p:nvSpPr>
        <p:spPr>
          <a:xfrm>
            <a:off x="228143" y="1735126"/>
            <a:ext cx="5020218"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17" name="Rectangle: Rounded Corners 16">
            <a:extLst>
              <a:ext uri="{FF2B5EF4-FFF2-40B4-BE49-F238E27FC236}">
                <a16:creationId xmlns:a16="http://schemas.microsoft.com/office/drawing/2014/main" id="{3A8E48FA-BBFB-0721-1A47-6EB96F413F1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endParaRPr lang="en-CA" sz="1600" dirty="0">
              <a:solidFill>
                <a:schemeClr val="tx1"/>
              </a:solidFill>
              <a:latin typeface="Avenir Next LT Pro" panose="020B0504020202020204" pitchFamily="34" charset="0"/>
            </a:endParaRPr>
          </a:p>
        </p:txBody>
      </p:sp>
      <p:pic>
        <p:nvPicPr>
          <p:cNvPr id="18" name="Graphic 17">
            <a:extLst>
              <a:ext uri="{FF2B5EF4-FFF2-40B4-BE49-F238E27FC236}">
                <a16:creationId xmlns:a16="http://schemas.microsoft.com/office/drawing/2014/main" id="{78E51BDF-EA1D-510D-A1E3-F1F9548D005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9" name="Rectangle: Rounded Corners 18">
            <a:extLst>
              <a:ext uri="{FF2B5EF4-FFF2-40B4-BE49-F238E27FC236}">
                <a16:creationId xmlns:a16="http://schemas.microsoft.com/office/drawing/2014/main" id="{36540560-4D4F-EC06-9583-86237969C22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endParaRPr lang="en-CA" sz="16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349336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 wellness room">
            <a:extLst>
              <a:ext uri="{FF2B5EF4-FFF2-40B4-BE49-F238E27FC236}">
                <a16:creationId xmlns:a16="http://schemas.microsoft.com/office/drawing/2014/main" id="{A767112D-A23D-B371-9C18-97B8BD0D14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2" y="738132"/>
            <a:ext cx="4991468" cy="3063611"/>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Salle de bien-être</a:t>
            </a:r>
          </a:p>
        </p:txBody>
      </p:sp>
      <p:sp>
        <p:nvSpPr>
          <p:cNvPr id="8" name="Rectangle 7">
            <a:extLst>
              <a:ext uri="{FF2B5EF4-FFF2-40B4-BE49-F238E27FC236}">
                <a16:creationId xmlns:a16="http://schemas.microsoft.com/office/drawing/2014/main" id="{472B1C5F-0526-731F-0BAF-5D7A45F4F655}"/>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512042DC-7664-9A34-C63B-FCB14D1F9985}"/>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endParaRPr lang="en-CA" dirty="0">
              <a:solidFill>
                <a:srgbClr val="FFFF00"/>
              </a:solidFill>
              <a:latin typeface="Avenir Next LT Pro" panose="020B0504020202020204" pitchFamily="34" charset="0"/>
            </a:endParaRPr>
          </a:p>
        </p:txBody>
      </p:sp>
      <p:sp>
        <p:nvSpPr>
          <p:cNvPr id="13" name="Rectangle: Rounded Corners 12">
            <a:extLst>
              <a:ext uri="{FF2B5EF4-FFF2-40B4-BE49-F238E27FC236}">
                <a16:creationId xmlns:a16="http://schemas.microsoft.com/office/drawing/2014/main" id="{11BA78A1-D929-FA02-0111-D8B3143A5018}"/>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solidFill>
                <a:latin typeface="Avenir Next LT Pro" panose="020B0504020202020204" pitchFamily="34" charset="0"/>
                <a:cs typeface="Segoe UI Semilight" panose="020B0402040204020203" pitchFamily="34" charset="0"/>
              </a:rPr>
              <a:t>Les salles de bien-être </a:t>
            </a:r>
            <a:r>
              <a:rPr lang="en-CA" sz="1400" dirty="0">
                <a:solidFill>
                  <a:schemeClr val="tx1"/>
                </a:solidFill>
                <a:latin typeface="Avenir Next LT Pro" panose="020B0504020202020204" pitchFamily="34" charset="0"/>
                <a:cs typeface="Segoe UI Semilight" panose="020B0402040204020203" pitchFamily="34" charset="0"/>
              </a:rPr>
              <a:t>sont conçues pour répondre aux besoins de santé mentale, aux besoins physiques, aux besoins spirituels ou aux besoins maternels. Elles peuvent être utilisées pour la contemplation, les étirements, la méditation, les exercices de relaxation, l'écoute de la musique, l'allaitement, comme refuge ou comme espace privé de soulagement sensoriel. </a:t>
            </a:r>
            <a:endParaRPr lang="en-US" sz="1400" dirty="0">
              <a:solidFill>
                <a:schemeClr val="tx1"/>
              </a:solidFill>
              <a:latin typeface="Avenir Next LT Pro" panose="020B0504020202020204" pitchFamily="34" charset="0"/>
              <a:cs typeface="Segoe UI Semilight" panose="020B0402040204020203" pitchFamily="34" charset="0"/>
            </a:endParaRPr>
          </a:p>
        </p:txBody>
      </p:sp>
      <p:pic>
        <p:nvPicPr>
          <p:cNvPr id="14" name="Graphic 13">
            <a:extLst>
              <a:ext uri="{FF2B5EF4-FFF2-40B4-BE49-F238E27FC236}">
                <a16:creationId xmlns:a16="http://schemas.microsoft.com/office/drawing/2014/main" id="{4271621D-072C-AB9B-C4A3-0826DA3076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79CC617E-FD41-A310-C5F6-5EAB8915680B}"/>
              </a:ext>
            </a:extLst>
          </p:cNvPr>
          <p:cNvSpPr txBox="1"/>
          <p:nvPr/>
        </p:nvSpPr>
        <p:spPr>
          <a:xfrm>
            <a:off x="228142" y="1854439"/>
            <a:ext cx="4991469"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F62B758C-133D-4CF9-6362-7CC3EC9BB66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CA" sz="1600" dirty="0">
                <a:solidFill>
                  <a:schemeClr val="tx1"/>
                </a:solidFill>
                <a:latin typeface="Avenir Next LT Pro" panose="020B0504020202020204" pitchFamily="34" charset="0"/>
              </a:rPr>
              <a:t>La salle offre un environnement confortable destiné à aider ceux qui l'utilisent à se sentir aussi isolés que possible de l'environnement de bureau parfois trop stimulant. Elle est destinée à être utilisée pendant de courtes périodes afin que tous les employés puissent en bénéficier. </a:t>
            </a:r>
          </a:p>
        </p:txBody>
      </p:sp>
      <p:pic>
        <p:nvPicPr>
          <p:cNvPr id="17" name="Graphic 16">
            <a:extLst>
              <a:ext uri="{FF2B5EF4-FFF2-40B4-BE49-F238E27FC236}">
                <a16:creationId xmlns:a16="http://schemas.microsoft.com/office/drawing/2014/main" id="{33F80988-2D1A-ABCB-B411-D28231B87C8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B63950FE-804F-50CD-CB38-C05FB593527F}"/>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a:solidFill>
                  <a:schemeClr val="tx1"/>
                </a:solidFill>
                <a:latin typeface="Avenir Next LT Pro" panose="020B0504020202020204" pitchFamily="34" charset="0"/>
              </a:rPr>
              <a:t>ESPACE RÉSERVÉ POUR DES INFORMATIONS SUPPLÉMENTAIRES</a:t>
            </a:r>
            <a:endParaRPr lang="en-CA" sz="16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406337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an equipment room">
            <a:extLst>
              <a:ext uri="{FF2B5EF4-FFF2-40B4-BE49-F238E27FC236}">
                <a16:creationId xmlns:a16="http://schemas.microsoft.com/office/drawing/2014/main" id="{437B1566-F53E-2FB5-D724-31CB595999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2" y="738132"/>
            <a:ext cx="4981310" cy="3063612"/>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Salle d'équipement</a:t>
            </a:r>
          </a:p>
        </p:txBody>
      </p:sp>
      <p:sp>
        <p:nvSpPr>
          <p:cNvPr id="8" name="Rectangle 7">
            <a:extLst>
              <a:ext uri="{FF2B5EF4-FFF2-40B4-BE49-F238E27FC236}">
                <a16:creationId xmlns:a16="http://schemas.microsoft.com/office/drawing/2014/main" id="{265DD654-DD3D-3CB5-61DA-EDECD2427C2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B912CCC3-BFF3-648A-3903-3FD0E278611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Réfléchissez avant d'imprimer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Essayez d'abord de visualiser à l'écran, n'imprimez que si cela est nécessaire.</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La sécurité avant tout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Ne pas encombrer l'espace</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Pensez aux autres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Remplir les bacs à papier lorsqu'ils sont vides</a:t>
            </a:r>
          </a:p>
        </p:txBody>
      </p:sp>
      <p:sp>
        <p:nvSpPr>
          <p:cNvPr id="13" name="Rectangle: Rounded Corners 12">
            <a:extLst>
              <a:ext uri="{FF2B5EF4-FFF2-40B4-BE49-F238E27FC236}">
                <a16:creationId xmlns:a16="http://schemas.microsoft.com/office/drawing/2014/main" id="{C4594BD0-C0C6-E474-6F9B-B60807B0FB2D}"/>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Toutes les </a:t>
            </a:r>
            <a:r>
              <a:rPr lang="en-CA" sz="1600" b="1" dirty="0">
                <a:solidFill>
                  <a:schemeClr val="tx1"/>
                </a:solidFill>
                <a:latin typeface="Avenir Next LT Pro" panose="020B0504020202020204" pitchFamily="34" charset="0"/>
                <a:cs typeface="Segoe UI Semilight" panose="020B0402040204020203" pitchFamily="34" charset="0"/>
              </a:rPr>
              <a:t>salles d'équipement </a:t>
            </a:r>
            <a:r>
              <a:rPr lang="en-CA" sz="1600" dirty="0">
                <a:solidFill>
                  <a:schemeClr val="tx1"/>
                </a:solidFill>
                <a:latin typeface="Avenir Next LT Pro" panose="020B0504020202020204" pitchFamily="34" charset="0"/>
                <a:cs typeface="Segoe UI Semilight" panose="020B0402040204020203" pitchFamily="34" charset="0"/>
              </a:rPr>
              <a:t>disposent de capacités d'impression, de numérisation et de photocopie grâce aux nouveaux </a:t>
            </a:r>
            <a:r>
              <a:rPr lang="en-CA" sz="1600" dirty="0" err="1">
                <a:solidFill>
                  <a:schemeClr val="tx1"/>
                </a:solidFill>
                <a:latin typeface="Avenir Next LT Pro" panose="020B0504020202020204" pitchFamily="34" charset="0"/>
                <a:cs typeface="Segoe UI Semilight" panose="020B0402040204020203" pitchFamily="34" charset="0"/>
              </a:rPr>
              <a:t>appareils</a:t>
            </a:r>
            <a:r>
              <a:rPr lang="en-CA" sz="1600" dirty="0">
                <a:solidFill>
                  <a:schemeClr val="tx1"/>
                </a:solidFill>
                <a:latin typeface="Avenir Next LT Pro" panose="020B0504020202020204" pitchFamily="34" charset="0"/>
                <a:cs typeface="Segoe UI Semilight" panose="020B0402040204020203" pitchFamily="34" charset="0"/>
              </a:rPr>
              <a:t> </a:t>
            </a:r>
            <a:r>
              <a:rPr lang="en-CA" sz="1600" dirty="0" err="1">
                <a:solidFill>
                  <a:schemeClr val="tx1"/>
                </a:solidFill>
                <a:latin typeface="Avenir Next LT Pro" panose="020B0504020202020204" pitchFamily="34" charset="0"/>
                <a:cs typeface="Segoe UI Semilight" panose="020B0402040204020203" pitchFamily="34" charset="0"/>
              </a:rPr>
              <a:t>d’impression</a:t>
            </a:r>
            <a:r>
              <a:rPr lang="en-CA" sz="1600" dirty="0">
                <a:solidFill>
                  <a:schemeClr val="tx1"/>
                </a:solidFill>
                <a:latin typeface="Avenir Next LT Pro" panose="020B0504020202020204" pitchFamily="34" charset="0"/>
                <a:cs typeface="Segoe UI Semilight" panose="020B0402040204020203" pitchFamily="34" charset="0"/>
              </a:rPr>
              <a:t> </a:t>
            </a:r>
            <a:r>
              <a:rPr lang="en-CA" sz="1600" dirty="0" err="1">
                <a:solidFill>
                  <a:schemeClr val="tx1"/>
                </a:solidFill>
                <a:latin typeface="Avenir Next LT Pro" panose="020B0504020202020204" pitchFamily="34" charset="0"/>
                <a:cs typeface="Segoe UI Semilight" panose="020B0402040204020203" pitchFamily="34" charset="0"/>
              </a:rPr>
              <a:t>sécurisée</a:t>
            </a:r>
            <a:r>
              <a:rPr lang="en-CA" sz="1600" dirty="0">
                <a:solidFill>
                  <a:schemeClr val="tx1"/>
                </a:solidFill>
                <a:latin typeface="Avenir Next LT Pro" panose="020B0504020202020204" pitchFamily="34" charset="0"/>
                <a:cs typeface="Segoe UI Semilight" panose="020B0402040204020203" pitchFamily="34" charset="0"/>
              </a:rPr>
              <a:t>. C'est également là que se trouvent les panneaux d'affichage relatifs à la santé et à la sécurité et les tours d'urgence.</a:t>
            </a: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4" name="Graphic 13">
            <a:extLst>
              <a:ext uri="{FF2B5EF4-FFF2-40B4-BE49-F238E27FC236}">
                <a16:creationId xmlns:a16="http://schemas.microsoft.com/office/drawing/2014/main" id="{67AFFA50-3062-DF38-D289-340994FFC0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BC510E54-5984-E594-459B-405D3D63E304}"/>
              </a:ext>
            </a:extLst>
          </p:cNvPr>
          <p:cNvSpPr txBox="1"/>
          <p:nvPr/>
        </p:nvSpPr>
        <p:spPr>
          <a:xfrm>
            <a:off x="228142" y="1854439"/>
            <a:ext cx="4991469"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066CB7EB-49AD-0705-C9F7-49C72903A02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endParaRPr lang="en-CA" sz="1600" dirty="0">
              <a:solidFill>
                <a:schemeClr val="tx1"/>
              </a:solidFill>
              <a:latin typeface="Avenir Next LT Pro" panose="020B0504020202020204" pitchFamily="34" charset="0"/>
            </a:endParaRPr>
          </a:p>
        </p:txBody>
      </p:sp>
      <p:pic>
        <p:nvPicPr>
          <p:cNvPr id="17" name="Graphic 16">
            <a:extLst>
              <a:ext uri="{FF2B5EF4-FFF2-40B4-BE49-F238E27FC236}">
                <a16:creationId xmlns:a16="http://schemas.microsoft.com/office/drawing/2014/main" id="{AF25AEB0-28B2-8EEB-40E7-A4C7FEB488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11BB5A83-AD15-C66E-CC2D-AC6BB04B2FEE}"/>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LT Pro" panose="020B0504020202020204" pitchFamily="34" charset="0"/>
                <a:cs typeface="Segoe UI Semilight" panose="020B0402040204020203" pitchFamily="34" charset="0"/>
              </a:rPr>
              <a:t>ESPACE RÉSERVÉ AUX INSTRUCTIONS D'IMPRESSION DE FOLLOWME</a:t>
            </a:r>
          </a:p>
        </p:txBody>
      </p:sp>
      <p:pic>
        <p:nvPicPr>
          <p:cNvPr id="2" name="Graphic 1">
            <a:extLst>
              <a:ext uri="{FF2B5EF4-FFF2-40B4-BE49-F238E27FC236}">
                <a16:creationId xmlns:a16="http://schemas.microsoft.com/office/drawing/2014/main" id="{7440BE7B-CE46-4701-1C10-416318B3B480}"/>
              </a:ext>
              <a:ext uri="{C183D7F6-B498-43B3-948B-1728B52AA6E4}">
                <adec:decorative xmlns:adec="http://schemas.microsoft.com/office/drawing/2017/decorative" val="1"/>
              </a:ext>
            </a:extLst>
          </p:cNvPr>
          <p:cNvPicPr>
            <a:picLocks noChangeAspect="1"/>
          </p:cNvPicPr>
          <p:nvPr/>
        </p:nvPicPr>
        <p:blipFill>
          <a:blip r:embed="rId8" cstate="print">
            <a:biLevel thresh="25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2124" y="6043292"/>
            <a:ext cx="288000" cy="288000"/>
          </a:xfrm>
          <a:prstGeom prst="rect">
            <a:avLst/>
          </a:prstGeom>
        </p:spPr>
      </p:pic>
      <p:pic>
        <p:nvPicPr>
          <p:cNvPr id="4" name="Picture 3">
            <a:extLst>
              <a:ext uri="{FF2B5EF4-FFF2-40B4-BE49-F238E27FC236}">
                <a16:creationId xmlns:a16="http://schemas.microsoft.com/office/drawing/2014/main" id="{39069244-8D1E-A654-9A07-1706A7830953}"/>
              </a:ext>
              <a:ext uri="{C183D7F6-B498-43B3-948B-1728B52AA6E4}">
                <adec:decorative xmlns:adec="http://schemas.microsoft.com/office/drawing/2017/decorative" val="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84188" y="6375122"/>
            <a:ext cx="288000" cy="288000"/>
          </a:xfrm>
          <a:prstGeom prst="rect">
            <a:avLst/>
          </a:prstGeom>
          <a:noFill/>
        </p:spPr>
      </p:pic>
      <p:grpSp>
        <p:nvGrpSpPr>
          <p:cNvPr id="7" name="Group 6">
            <a:extLst>
              <a:ext uri="{FF2B5EF4-FFF2-40B4-BE49-F238E27FC236}">
                <a16:creationId xmlns:a16="http://schemas.microsoft.com/office/drawing/2014/main" id="{2BD10F30-6080-9BE1-5042-C6812984316F}"/>
              </a:ext>
              <a:ext uri="{C183D7F6-B498-43B3-948B-1728B52AA6E4}">
                <adec:decorative xmlns:adec="http://schemas.microsoft.com/office/drawing/2017/decorative" val="1"/>
              </a:ext>
            </a:extLst>
          </p:cNvPr>
          <p:cNvGrpSpPr/>
          <p:nvPr/>
        </p:nvGrpSpPr>
        <p:grpSpPr>
          <a:xfrm>
            <a:off x="984188" y="5666176"/>
            <a:ext cx="363872" cy="363872"/>
            <a:chOff x="2052918" y="4206230"/>
            <a:chExt cx="914400" cy="914400"/>
          </a:xfrm>
        </p:grpSpPr>
        <p:pic>
          <p:nvPicPr>
            <p:cNvPr id="9" name="Graphic 8" descr="Monitor with solid fill">
              <a:extLst>
                <a:ext uri="{FF2B5EF4-FFF2-40B4-BE49-F238E27FC236}">
                  <a16:creationId xmlns:a16="http://schemas.microsoft.com/office/drawing/2014/main" id="{67846942-194B-4CB0-6AC8-4EBE9B41A3C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52918" y="4206230"/>
              <a:ext cx="914400" cy="914400"/>
            </a:xfrm>
            <a:prstGeom prst="rect">
              <a:avLst/>
            </a:prstGeom>
          </p:spPr>
        </p:pic>
        <p:pic>
          <p:nvPicPr>
            <p:cNvPr id="10" name="Graphic 9" descr="Document with solid fill">
              <a:extLst>
                <a:ext uri="{FF2B5EF4-FFF2-40B4-BE49-F238E27FC236}">
                  <a16:creationId xmlns:a16="http://schemas.microsoft.com/office/drawing/2014/main" id="{4E34B368-7CC5-45C5-1547-60C8AFB03FF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353236" y="4437715"/>
              <a:ext cx="331693" cy="331693"/>
            </a:xfrm>
            <a:prstGeom prst="rect">
              <a:avLst/>
            </a:prstGeom>
          </p:spPr>
        </p:pic>
      </p:grpSp>
    </p:spTree>
    <p:extLst>
      <p:ext uri="{BB962C8B-B14F-4D97-AF65-F5344CB8AC3E}">
        <p14:creationId xmlns:p14="http://schemas.microsoft.com/office/powerpoint/2010/main" val="2772011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using computer">
            <a:extLst>
              <a:ext uri="{FF2B5EF4-FFF2-40B4-BE49-F238E27FC236}">
                <a16:creationId xmlns:a16="http://schemas.microsoft.com/office/drawing/2014/main" id="{999103F3-E52C-4CD1-3E13-D08153BA8173}"/>
              </a:ext>
            </a:extLst>
          </p:cNvPr>
          <p:cNvPicPr>
            <a:picLocks noChangeAspect="1"/>
          </p:cNvPicPr>
          <p:nvPr/>
        </p:nvPicPr>
        <p:blipFill>
          <a:blip r:embed="rId3" cstate="print">
            <a:alphaModFix amt="85000"/>
            <a:extLst>
              <a:ext uri="{28A0092B-C50C-407E-A947-70E740481C1C}">
                <a14:useLocalDpi xmlns:a14="http://schemas.microsoft.com/office/drawing/2010/main"/>
              </a:ext>
            </a:extLst>
          </a:blip>
          <a:stretch>
            <a:fillRect/>
          </a:stretch>
        </p:blipFill>
        <p:spPr>
          <a:xfrm>
            <a:off x="228142" y="744890"/>
            <a:ext cx="4991469" cy="3056853"/>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err="1">
                <a:latin typeface="Arial Rounded MT Bold" panose="020F0704030504030204" pitchFamily="34" charset="0"/>
              </a:rPr>
              <a:t>Coordinateur</a:t>
            </a:r>
            <a:r>
              <a:rPr lang="en-CA" b="0" dirty="0">
                <a:latin typeface="Arial Rounded MT Bold" panose="020F0704030504030204" pitchFamily="34" charset="0"/>
              </a:rPr>
              <a:t> milieu de travail</a:t>
            </a:r>
          </a:p>
        </p:txBody>
      </p:sp>
      <p:sp>
        <p:nvSpPr>
          <p:cNvPr id="8" name="Rectangle 7">
            <a:extLst>
              <a:ext uri="{FF2B5EF4-FFF2-40B4-BE49-F238E27FC236}">
                <a16:creationId xmlns:a16="http://schemas.microsoft.com/office/drawing/2014/main" id="{265DD654-DD3D-3CB5-61DA-EDECD2427C2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B912CCC3-BFF3-648A-3903-3FD0E278611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endParaRPr lang="en-CA" dirty="0">
              <a:solidFill>
                <a:srgbClr val="FFFF00"/>
              </a:solidFill>
              <a:latin typeface="Avenir Next LT Pro" panose="020B0504020202020204" pitchFamily="34" charset="0"/>
            </a:endParaRPr>
          </a:p>
        </p:txBody>
      </p:sp>
      <p:sp>
        <p:nvSpPr>
          <p:cNvPr id="13" name="Rectangle: Rounded Corners 12">
            <a:extLst>
              <a:ext uri="{FF2B5EF4-FFF2-40B4-BE49-F238E27FC236}">
                <a16:creationId xmlns:a16="http://schemas.microsoft.com/office/drawing/2014/main" id="{C4594BD0-C0C6-E474-6F9B-B60807B0FB2D}"/>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Le </a:t>
            </a:r>
            <a:r>
              <a:rPr lang="en-CA" sz="1600" b="1" dirty="0">
                <a:solidFill>
                  <a:schemeClr val="tx1"/>
                </a:solidFill>
                <a:latin typeface="Avenir Next LT Pro" panose="020B0504020202020204" pitchFamily="34" charset="0"/>
                <a:cs typeface="Segoe UI Semilight" panose="020B0402040204020203" pitchFamily="34" charset="0"/>
              </a:rPr>
              <a:t>coordinateur de </a:t>
            </a:r>
            <a:r>
              <a:rPr lang="en-CA" sz="1600" b="1" dirty="0" err="1">
                <a:solidFill>
                  <a:schemeClr val="tx1"/>
                </a:solidFill>
                <a:latin typeface="Avenir Next LT Pro" panose="020B0504020202020204" pitchFamily="34" charset="0"/>
                <a:cs typeface="Segoe UI Semilight" panose="020B0402040204020203" pitchFamily="34" charset="0"/>
              </a:rPr>
              <a:t>votre</a:t>
            </a:r>
            <a:r>
              <a:rPr lang="en-CA" sz="1600" b="1" dirty="0">
                <a:solidFill>
                  <a:schemeClr val="tx1"/>
                </a:solidFill>
                <a:latin typeface="Avenir Next LT Pro" panose="020B0504020202020204" pitchFamily="34" charset="0"/>
                <a:cs typeface="Segoe UI Semilight" panose="020B0402040204020203" pitchFamily="34" charset="0"/>
              </a:rPr>
              <a:t> milieu de travail </a:t>
            </a:r>
            <a:r>
              <a:rPr lang="en-CA" sz="1600" dirty="0">
                <a:solidFill>
                  <a:schemeClr val="tx1"/>
                </a:solidFill>
                <a:latin typeface="Avenir Next LT Pro" panose="020B0504020202020204" pitchFamily="34" charset="0"/>
                <a:cs typeface="Segoe UI Semilight" panose="020B0402040204020203" pitchFamily="34" charset="0"/>
              </a:rPr>
              <a:t>peut être une ressource précieuse pour faire connaissance avec votre nouveau milieu de travail ! Son rôle est essentiel pour créer une expérience positive pour les employés qui utilisent le milieu de travail. </a:t>
            </a: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4" name="Graphic 13">
            <a:extLst>
              <a:ext uri="{FF2B5EF4-FFF2-40B4-BE49-F238E27FC236}">
                <a16:creationId xmlns:a16="http://schemas.microsoft.com/office/drawing/2014/main" id="{67AFFA50-3062-DF38-D289-340994FFC0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BC510E54-5984-E594-459B-405D3D63E304}"/>
              </a:ext>
              <a:ext uri="{C183D7F6-B498-43B3-948B-1728B52AA6E4}">
                <adec:decorative xmlns:adec="http://schemas.microsoft.com/office/drawing/2017/decorative" val="1"/>
              </a:ext>
            </a:extLst>
          </p:cNvPr>
          <p:cNvSpPr txBox="1"/>
          <p:nvPr/>
        </p:nvSpPr>
        <p:spPr>
          <a:xfrm>
            <a:off x="228142" y="1854439"/>
            <a:ext cx="4991469"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066CB7EB-49AD-0705-C9F7-49C72903A02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endParaRPr lang="en-CA" sz="1600" dirty="0">
              <a:solidFill>
                <a:schemeClr val="tx1"/>
              </a:solidFill>
              <a:latin typeface="Avenir Next LT Pro" panose="020B0504020202020204" pitchFamily="34" charset="0"/>
            </a:endParaRPr>
          </a:p>
        </p:txBody>
      </p:sp>
      <p:pic>
        <p:nvPicPr>
          <p:cNvPr id="17" name="Graphic 16">
            <a:extLst>
              <a:ext uri="{FF2B5EF4-FFF2-40B4-BE49-F238E27FC236}">
                <a16:creationId xmlns:a16="http://schemas.microsoft.com/office/drawing/2014/main" id="{AF25AEB0-28B2-8EEB-40E7-A4C7FEB488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11BB5A83-AD15-C66E-CC2D-AC6BB04B2FEE}"/>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CA" sz="1200" dirty="0">
                <a:solidFill>
                  <a:schemeClr val="tx1"/>
                </a:solidFill>
                <a:latin typeface="Avenir Next LT Pro" panose="020B0504020202020204" pitchFamily="34" charset="0"/>
                <a:cs typeface="Segoe UI Semilight" panose="020B0402040204020203" pitchFamily="34" charset="0"/>
              </a:rPr>
              <a:t>Le </a:t>
            </a:r>
            <a:r>
              <a:rPr lang="en-CA" sz="1200" b="1" dirty="0">
                <a:solidFill>
                  <a:schemeClr val="tx1"/>
                </a:solidFill>
                <a:latin typeface="Avenir Next LT Pro" panose="020B0504020202020204" pitchFamily="34" charset="0"/>
                <a:cs typeface="Segoe UI Semilight" panose="020B0402040204020203" pitchFamily="34" charset="0"/>
              </a:rPr>
              <a:t>coordinateur du milieu de travail </a:t>
            </a:r>
            <a:r>
              <a:rPr lang="en-CA" sz="1200" dirty="0">
                <a:solidFill>
                  <a:schemeClr val="tx1"/>
                </a:solidFill>
                <a:latin typeface="Avenir Next LT Pro" panose="020B0504020202020204" pitchFamily="34" charset="0"/>
                <a:cs typeface="Segoe UI Semilight" panose="020B0402040204020203" pitchFamily="34" charset="0"/>
              </a:rPr>
              <a:t>soutient les employés en : </a:t>
            </a:r>
          </a:p>
          <a:p>
            <a:pPr marL="285750" indent="-285750">
              <a:buFont typeface="Wingdings" panose="05000000000000000000" pitchFamily="2" charset="2"/>
              <a:buChar char="ü"/>
            </a:pPr>
            <a:r>
              <a:rPr lang="en-CA" sz="1200" dirty="0">
                <a:solidFill>
                  <a:schemeClr val="tx1"/>
                </a:solidFill>
                <a:latin typeface="Avenir Next LT Pro" panose="020B0504020202020204" pitchFamily="34" charset="0"/>
                <a:cs typeface="Segoe UI Semilight" panose="020B0402040204020203" pitchFamily="34" charset="0"/>
              </a:rPr>
              <a:t>Fournir une assistance technique de base en matière de technologies de l'information</a:t>
            </a:r>
          </a:p>
          <a:p>
            <a:pPr marL="285750" indent="-285750">
              <a:buFont typeface="Wingdings" panose="05000000000000000000" pitchFamily="2" charset="2"/>
              <a:buChar char="ü"/>
            </a:pPr>
            <a:r>
              <a:rPr lang="en-CA" sz="1200" dirty="0">
                <a:solidFill>
                  <a:schemeClr val="tx1"/>
                </a:solidFill>
                <a:latin typeface="Avenir Next LT Pro" panose="020B0504020202020204" pitchFamily="34" charset="0"/>
                <a:cs typeface="Segoe UI Semilight" panose="020B0402040204020203" pitchFamily="34" charset="0"/>
              </a:rPr>
              <a:t>Aider à l'utilisation du système de réservation</a:t>
            </a:r>
          </a:p>
          <a:p>
            <a:pPr marL="285750" indent="-285750">
              <a:buFont typeface="Wingdings" panose="05000000000000000000" pitchFamily="2" charset="2"/>
              <a:buChar char="ü"/>
            </a:pPr>
            <a:r>
              <a:rPr lang="en-CA" sz="1200" dirty="0">
                <a:solidFill>
                  <a:schemeClr val="tx1"/>
                </a:solidFill>
                <a:latin typeface="Avenir Next LT Pro" panose="020B0504020202020204" pitchFamily="34" charset="0"/>
                <a:cs typeface="Segoe UI Semilight" panose="020B0402040204020203" pitchFamily="34" charset="0"/>
              </a:rPr>
              <a:t>Assurer la communication sur place</a:t>
            </a:r>
          </a:p>
          <a:p>
            <a:pPr marL="285750" indent="-285750">
              <a:buFont typeface="Wingdings" panose="05000000000000000000" pitchFamily="2" charset="2"/>
              <a:buChar char="ü"/>
            </a:pPr>
            <a:r>
              <a:rPr lang="en-CA" sz="1200" dirty="0">
                <a:solidFill>
                  <a:schemeClr val="tx1"/>
                </a:solidFill>
                <a:latin typeface="Avenir Next LT Pro" panose="020B0504020202020204" pitchFamily="34" charset="0"/>
                <a:cs typeface="Segoe UI Semilight" panose="020B0402040204020203" pitchFamily="34" charset="0"/>
              </a:rPr>
              <a:t>Soutenir la santé et la sécurité au travail pour répondre aux exigences en matière de sécurité</a:t>
            </a:r>
          </a:p>
          <a:p>
            <a:pPr marL="285750" indent="-285750">
              <a:buFont typeface="Wingdings" panose="05000000000000000000" pitchFamily="2" charset="2"/>
              <a:buChar char="ü"/>
            </a:pPr>
            <a:r>
              <a:rPr lang="en-CA" sz="1200" dirty="0">
                <a:solidFill>
                  <a:schemeClr val="tx1"/>
                </a:solidFill>
                <a:latin typeface="Avenir Next LT Pro" panose="020B0504020202020204" pitchFamily="34" charset="0"/>
                <a:cs typeface="Segoe UI Semilight" panose="020B0402040204020203" pitchFamily="34" charset="0"/>
              </a:rPr>
              <a:t>Assurer la liaison avec les experts en matière d'aménagement pour tout problème lié au mobilier ou à l'équipement.</a:t>
            </a:r>
          </a:p>
          <a:p>
            <a:pPr marL="285750" indent="-285750">
              <a:buFont typeface="Wingdings" panose="05000000000000000000" pitchFamily="2" charset="2"/>
              <a:buChar char="ü"/>
            </a:pPr>
            <a:r>
              <a:rPr lang="en-CA" sz="1200" dirty="0">
                <a:solidFill>
                  <a:schemeClr val="tx1"/>
                </a:solidFill>
                <a:latin typeface="Avenir Next LT Pro" panose="020B0504020202020204" pitchFamily="34" charset="0"/>
                <a:cs typeface="Segoe UI Semilight" panose="020B0402040204020203" pitchFamily="34" charset="0"/>
              </a:rPr>
              <a:t>Veiller à ce que l'expérience des employés soit positive</a:t>
            </a:r>
          </a:p>
        </p:txBody>
      </p:sp>
      <p:sp>
        <p:nvSpPr>
          <p:cNvPr id="2" name="TextBox 1">
            <a:extLst>
              <a:ext uri="{FF2B5EF4-FFF2-40B4-BE49-F238E27FC236}">
                <a16:creationId xmlns:a16="http://schemas.microsoft.com/office/drawing/2014/main" id="{975BAF74-55D9-92BF-CAFD-1810B0B07392}"/>
              </a:ext>
              <a:ext uri="{C183D7F6-B498-43B3-948B-1728B52AA6E4}">
                <adec:decorative xmlns:adec="http://schemas.microsoft.com/office/drawing/2017/decorative" val="1"/>
              </a:ext>
            </a:extLst>
          </p:cNvPr>
          <p:cNvSpPr txBox="1"/>
          <p:nvPr/>
        </p:nvSpPr>
        <p:spPr>
          <a:xfrm>
            <a:off x="3090530" y="6049"/>
            <a:ext cx="3222721" cy="954107"/>
          </a:xfrm>
          <a:prstGeom prst="rect">
            <a:avLst/>
          </a:prstGeom>
          <a:noFill/>
        </p:spPr>
        <p:txBody>
          <a:bodyPr wrap="square">
            <a:spAutoFit/>
          </a:bodyPr>
          <a:lstStyle/>
          <a:p>
            <a:r>
              <a:rPr lang="en-US" sz="1400" b="1" dirty="0">
                <a:solidFill>
                  <a:schemeClr val="tx1"/>
                </a:solidFill>
                <a:highlight>
                  <a:srgbClr val="FFFF00"/>
                </a:highlight>
                <a:latin typeface="Avenir Next LT Pro" panose="020B0504020202020204" pitchFamily="34" charset="0"/>
              </a:rPr>
              <a:t>DIAPOSITIVE OPTIONNELLE </a:t>
            </a:r>
            <a:r>
              <a:rPr lang="en-US" sz="1400" dirty="0" err="1">
                <a:solidFill>
                  <a:schemeClr val="tx1"/>
                </a:solidFill>
                <a:highlight>
                  <a:srgbClr val="FFFF00"/>
                </a:highlight>
                <a:latin typeface="Avenir Next LT Pro" panose="020B0504020202020204" pitchFamily="34" charset="0"/>
              </a:rPr>
              <a:t>Ajoutez</a:t>
            </a:r>
            <a:r>
              <a:rPr lang="en-US" sz="1400" dirty="0">
                <a:solidFill>
                  <a:schemeClr val="tx1"/>
                </a:solidFill>
                <a:highlight>
                  <a:srgbClr val="FFFF00"/>
                </a:highlight>
                <a:latin typeface="Avenir Next LT Pro" panose="020B0504020202020204" pitchFamily="34" charset="0"/>
              </a:rPr>
              <a:t> à la diapositive du plan d'étage si vous décidez de l'inclure dans </a:t>
            </a:r>
            <a:r>
              <a:rPr lang="en-US" sz="1400" dirty="0" err="1">
                <a:solidFill>
                  <a:schemeClr val="tx1"/>
                </a:solidFill>
                <a:highlight>
                  <a:srgbClr val="FFFF00"/>
                </a:highlight>
                <a:latin typeface="Avenir Next LT Pro" panose="020B0504020202020204" pitchFamily="34" charset="0"/>
              </a:rPr>
              <a:t>votre</a:t>
            </a:r>
            <a:r>
              <a:rPr lang="en-US" sz="1400" dirty="0">
                <a:solidFill>
                  <a:schemeClr val="tx1"/>
                </a:solidFill>
                <a:highlight>
                  <a:srgbClr val="FFFF00"/>
                </a:highlight>
                <a:latin typeface="Avenir Next LT Pro" panose="020B0504020202020204" pitchFamily="34" charset="0"/>
              </a:rPr>
              <a:t> </a:t>
            </a:r>
            <a:r>
              <a:rPr lang="en-US" sz="1400" dirty="0" err="1">
                <a:solidFill>
                  <a:schemeClr val="tx1"/>
                </a:solidFill>
                <a:highlight>
                  <a:srgbClr val="FFFF00"/>
                </a:highlight>
                <a:latin typeface="Avenir Next LT Pro" panose="020B0504020202020204" pitchFamily="34" charset="0"/>
              </a:rPr>
              <a:t>projet</a:t>
            </a:r>
            <a:r>
              <a:rPr lang="en-US" sz="1400" dirty="0">
                <a:solidFill>
                  <a:schemeClr val="tx1"/>
                </a:solidFill>
                <a:highlight>
                  <a:srgbClr val="FFFF00"/>
                </a:highlight>
                <a:latin typeface="Avenir Next LT Pro" panose="020B0504020202020204" pitchFamily="34" charset="0"/>
              </a:rPr>
              <a:t>.</a:t>
            </a:r>
            <a:endParaRPr lang="en-CA" sz="1400" dirty="0">
              <a:solidFill>
                <a:schemeClr val="tx1"/>
              </a:solidFill>
              <a:highlight>
                <a:srgbClr val="FFFF00"/>
              </a:highlight>
              <a:latin typeface="Avenir Next LT Pro" panose="020B0504020202020204" pitchFamily="34" charset="0"/>
            </a:endParaRPr>
          </a:p>
        </p:txBody>
      </p:sp>
    </p:spTree>
    <p:extLst>
      <p:ext uri="{BB962C8B-B14F-4D97-AF65-F5344CB8AC3E}">
        <p14:creationId xmlns:p14="http://schemas.microsoft.com/office/powerpoint/2010/main" val="327119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of open collaborative workpoints with lounge seating, tables and chairs.">
            <a:extLst>
              <a:ext uri="{FF2B5EF4-FFF2-40B4-BE49-F238E27FC236}">
                <a16:creationId xmlns:a16="http://schemas.microsoft.com/office/drawing/2014/main" id="{433B6505-17C5-4BF4-8BF6-9D55379429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5" y="0"/>
            <a:ext cx="5629621" cy="6858000"/>
          </a:xfrm>
          <a:prstGeom prst="rect">
            <a:avLst/>
          </a:prstGeom>
        </p:spPr>
      </p:pic>
      <p:sp>
        <p:nvSpPr>
          <p:cNvPr id="3" name="TextBox 2">
            <a:extLst>
              <a:ext uri="{FF2B5EF4-FFF2-40B4-BE49-F238E27FC236}">
                <a16:creationId xmlns:a16="http://schemas.microsoft.com/office/drawing/2014/main" id="{0827BE8C-3687-49CF-97CD-84B4C8B69B0B}"/>
              </a:ext>
              <a:ext uri="{C183D7F6-B498-43B3-948B-1728B52AA6E4}">
                <adec:decorative xmlns:adec="http://schemas.microsoft.com/office/drawing/2017/decorative" val="0"/>
              </a:ext>
            </a:extLst>
          </p:cNvPr>
          <p:cNvSpPr txBox="1"/>
          <p:nvPr/>
        </p:nvSpPr>
        <p:spPr>
          <a:xfrm>
            <a:off x="0" y="2998113"/>
            <a:ext cx="5629621"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2" name="Title 1">
            <a:extLst>
              <a:ext uri="{FF2B5EF4-FFF2-40B4-BE49-F238E27FC236}">
                <a16:creationId xmlns:a16="http://schemas.microsoft.com/office/drawing/2014/main" id="{51DFDDCC-BBF3-1046-8EEF-7AB67659EC15}"/>
              </a:ext>
            </a:extLst>
          </p:cNvPr>
          <p:cNvSpPr>
            <a:spLocks noGrp="1"/>
          </p:cNvSpPr>
          <p:nvPr>
            <p:ph type="title"/>
          </p:nvPr>
        </p:nvSpPr>
        <p:spPr>
          <a:xfrm>
            <a:off x="5858221" y="712527"/>
            <a:ext cx="5443537" cy="2560254"/>
          </a:xfrm>
        </p:spPr>
        <p:txBody>
          <a:bodyPr anchor="t">
            <a:normAutofit fontScale="90000"/>
          </a:bodyPr>
          <a:lstStyle/>
          <a:p>
            <a:r>
              <a:rPr lang="en-US" sz="4300" dirty="0">
                <a:solidFill>
                  <a:srgbClr val="255C50"/>
                </a:solidFill>
                <a:latin typeface="Avenir Next LT Pro" panose="020B0504020202020204" pitchFamily="34" charset="0"/>
              </a:rPr>
              <a:t>Nous vous remercions !</a:t>
            </a:r>
            <a:br>
              <a:rPr lang="en-US" sz="4300" dirty="0">
                <a:solidFill>
                  <a:srgbClr val="255C50"/>
                </a:solidFill>
                <a:latin typeface="Avenir Next LT Pro" panose="020B0504020202020204" pitchFamily="34" charset="0"/>
              </a:rPr>
            </a:br>
            <a:r>
              <a:rPr lang="en-US" sz="3600" b="0" dirty="0">
                <a:solidFill>
                  <a:srgbClr val="255C50"/>
                </a:solidFill>
                <a:latin typeface="Avenir Next LT Pro" panose="020B0504020202020204" pitchFamily="34" charset="0"/>
              </a:rPr>
              <a:t>Nous espérons que vous avez apprécié cette visite virtuelle de votre nouveau milieu de travail.</a:t>
            </a:r>
            <a:endParaRPr lang="en-US" sz="4300" dirty="0">
              <a:solidFill>
                <a:srgbClr val="255C50"/>
              </a:solidFill>
              <a:latin typeface="Avenir Next LT Pro" panose="020B0504020202020204" pitchFamily="34" charset="0"/>
            </a:endParaRPr>
          </a:p>
        </p:txBody>
      </p:sp>
      <p:sp>
        <p:nvSpPr>
          <p:cNvPr id="10" name="TextBox 9">
            <a:extLst>
              <a:ext uri="{FF2B5EF4-FFF2-40B4-BE49-F238E27FC236}">
                <a16:creationId xmlns:a16="http://schemas.microsoft.com/office/drawing/2014/main" id="{6D4301B8-7314-42C5-A57C-3F783217C995}"/>
              </a:ext>
            </a:extLst>
          </p:cNvPr>
          <p:cNvSpPr txBox="1"/>
          <p:nvPr/>
        </p:nvSpPr>
        <p:spPr>
          <a:xfrm>
            <a:off x="5945681" y="3761333"/>
            <a:ext cx="5629622" cy="2677656"/>
          </a:xfrm>
          <a:prstGeom prst="rect">
            <a:avLst/>
          </a:prstGeom>
          <a:noFill/>
        </p:spPr>
        <p:txBody>
          <a:bodyPr wrap="square" rtlCol="0">
            <a:spAutoFit/>
          </a:bodyPr>
          <a:lstStyle/>
          <a:p>
            <a:r>
              <a:rPr lang="en-CA" sz="2400" b="1" dirty="0">
                <a:solidFill>
                  <a:schemeClr val="tx2"/>
                </a:solidFill>
                <a:latin typeface="Avenir Next LT Pro" panose="020B0504020202020204" pitchFamily="34" charset="0"/>
                <a:cs typeface="Arial" panose="020B0604020202020204" pitchFamily="34" charset="0"/>
              </a:rPr>
              <a:t>Vous trouverez des informations complémentaires ici :</a:t>
            </a:r>
          </a:p>
          <a:p>
            <a:r>
              <a:rPr lang="en-CA" sz="1600" dirty="0">
                <a:highlight>
                  <a:srgbClr val="FFFF00"/>
                </a:highlight>
                <a:latin typeface="Avenir Next LT Pro" panose="020B0504020202020204" pitchFamily="34" charset="0"/>
                <a:cs typeface="Arial" panose="020B0604020202020204" pitchFamily="34" charset="0"/>
              </a:rPr>
              <a:t>[INSÉRER UN LIEN VERS L'INTRANET]</a:t>
            </a:r>
          </a:p>
          <a:p>
            <a:endParaRPr lang="en-CA" sz="2400" b="1" dirty="0">
              <a:solidFill>
                <a:schemeClr val="tx2"/>
              </a:solidFill>
              <a:latin typeface="Avenir Next LT Pro" panose="020B0504020202020204" pitchFamily="34" charset="0"/>
              <a:cs typeface="Arial" panose="020B0604020202020204" pitchFamily="34" charset="0"/>
            </a:endParaRPr>
          </a:p>
          <a:p>
            <a:r>
              <a:rPr lang="en-CA" sz="2400" b="1" dirty="0">
                <a:solidFill>
                  <a:schemeClr val="tx2"/>
                </a:solidFill>
                <a:latin typeface="Avenir Next LT Pro" panose="020B0504020202020204" pitchFamily="34" charset="0"/>
                <a:cs typeface="Arial" panose="020B0604020202020204" pitchFamily="34" charset="0"/>
              </a:rPr>
              <a:t>Pour toute question ou commentaire, </a:t>
            </a:r>
          </a:p>
          <a:p>
            <a:r>
              <a:rPr lang="en-CA" sz="2400" b="1" dirty="0">
                <a:solidFill>
                  <a:schemeClr val="tx2"/>
                </a:solidFill>
                <a:latin typeface="Avenir Next LT Pro" panose="020B0504020202020204" pitchFamily="34" charset="0"/>
                <a:cs typeface="Arial" panose="020B0604020202020204" pitchFamily="34" charset="0"/>
              </a:rPr>
              <a:t>veuillez écrire à </a:t>
            </a:r>
          </a:p>
          <a:p>
            <a:r>
              <a:rPr lang="en-CA" sz="1600" dirty="0">
                <a:highlight>
                  <a:srgbClr val="FFFF00"/>
                </a:highlight>
                <a:latin typeface="Avenir Next LT Pro" panose="020B0504020202020204" pitchFamily="34" charset="0"/>
                <a:cs typeface="Arial" panose="020B0604020202020204" pitchFamily="34" charset="0"/>
              </a:rPr>
              <a:t>[CONTACT]</a:t>
            </a:r>
          </a:p>
          <a:p>
            <a:endParaRPr lang="en-CA" sz="1600" b="0" i="0" u="none" strike="noStrike" dirty="0">
              <a:solidFill>
                <a:srgbClr val="0563C1"/>
              </a:solidFill>
              <a:effectLst/>
              <a:latin typeface="Avenir Next LT Pro" panose="020B0504020202020204" pitchFamily="34" charset="0"/>
              <a:hlinkClick r:id="rId4">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D4A06DE4-1F8E-403E-8539-DB2594058F5D}"/>
              </a:ext>
              <a:ext uri="{C183D7F6-B498-43B3-948B-1728B52AA6E4}">
                <adec:decorative xmlns:adec="http://schemas.microsoft.com/office/drawing/2017/decorative" val="1"/>
              </a:ext>
            </a:extLst>
          </p:cNvPr>
          <p:cNvSpPr/>
          <p:nvPr/>
        </p:nvSpPr>
        <p:spPr>
          <a:xfrm>
            <a:off x="10174014" y="6160432"/>
            <a:ext cx="2017986" cy="69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16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96497D0-B0C4-8B23-2683-2B3BA4D822FF}"/>
              </a:ext>
            </a:extLst>
          </p:cNvPr>
          <p:cNvSpPr txBox="1">
            <a:spLocks noGrp="1"/>
          </p:cNvSpPr>
          <p:nvPr>
            <p:ph type="title" idx="4294967295"/>
          </p:nvPr>
        </p:nvSpPr>
        <p:spPr>
          <a:xfrm>
            <a:off x="298580" y="514969"/>
            <a:ext cx="92848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dirty="0">
                <a:ln>
                  <a:noFill/>
                </a:ln>
                <a:solidFill>
                  <a:schemeClr val="accent5"/>
                </a:solidFill>
                <a:effectLst/>
                <a:uLnTx/>
                <a:uFillTx/>
                <a:latin typeface="Arial Rounded MT Bold" panose="020F0704030504030204" pitchFamily="34" charset="0"/>
                <a:ea typeface="+mn-ea"/>
                <a:cs typeface="+mn-cs"/>
              </a:rPr>
              <a:t>Comment utiliser ce document</a:t>
            </a:r>
          </a:p>
        </p:txBody>
      </p:sp>
      <p:sp>
        <p:nvSpPr>
          <p:cNvPr id="4" name="TextBox 3">
            <a:extLst>
              <a:ext uri="{FF2B5EF4-FFF2-40B4-BE49-F238E27FC236}">
                <a16:creationId xmlns:a16="http://schemas.microsoft.com/office/drawing/2014/main" id="{B5C329E0-A55D-B939-E554-509982A960DA}"/>
              </a:ext>
            </a:extLst>
          </p:cNvPr>
          <p:cNvSpPr txBox="1"/>
          <p:nvPr/>
        </p:nvSpPr>
        <p:spPr>
          <a:xfrm>
            <a:off x="298579" y="1130212"/>
            <a:ext cx="11598349" cy="5047536"/>
          </a:xfrm>
          <a:prstGeom prst="rect">
            <a:avLst/>
          </a:prstGeom>
          <a:noFill/>
        </p:spPr>
        <p:txBody>
          <a:bodyPr wrap="square">
            <a:spAutoFit/>
          </a:bodyPr>
          <a:lstStyle/>
          <a:p>
            <a:r>
              <a:rPr lang="en-CA" sz="1400" b="1" i="0" u="none" strike="noStrike" cap="none" dirty="0">
                <a:latin typeface="Avenir Next LT Pro" panose="020B0504020202020204" pitchFamily="34" charset="0"/>
                <a:ea typeface="Calibri Light" panose="020F0302020204030204" pitchFamily="34" charset="0"/>
                <a:cs typeface="Calibri Light" panose="020F0302020204030204" pitchFamily="34" charset="0"/>
                <a:sym typeface="Calibri"/>
              </a:rPr>
              <a:t>OBJECTIF et POUR QUI : </a:t>
            </a:r>
            <a:r>
              <a:rPr lang="en-CA" sz="1400" dirty="0">
                <a:effectLst/>
                <a:latin typeface="Avenir Next LT Pro" panose="020B0504020202020204" pitchFamily="34" charset="0"/>
              </a:rPr>
              <a:t>Ce document est destiné aux </a:t>
            </a:r>
            <a:r>
              <a:rPr lang="en-CA" sz="1400" dirty="0">
                <a:latin typeface="Avenir Next LT Pro" panose="020B0504020202020204" pitchFamily="34" charset="0"/>
              </a:rPr>
              <a:t>employés concernés par le changement. Il est idéal pour les employés qui ne peuvent pas se rendre dans l'espace en personne, les télétravailleurs à temps plein, les employés régionaux, etc. Il peut également être affiché sur votre page intranet ou envoyé dans le cadre de votre lettre d'information périodique. Si vous souhaitez l'utiliser pour des publics autres que les employés concernés, tels que les cadres supérieurs ou des groupes spécifiques tels que les représentants syndicaux, vous devrez adapter le contenu en conséquence. Cette présentation peut également servir à commencer à documenter votre projet ou même être ajoutée au matériel d'accueil des nouveaux employés. </a:t>
            </a:r>
          </a:p>
          <a:p>
            <a:endParaRPr lang="en-CA" sz="1400" dirty="0">
              <a:latin typeface="Avenir Next LT Pro" panose="020B0504020202020204" pitchFamily="34" charset="0"/>
            </a:endParaRPr>
          </a:p>
          <a:p>
            <a:r>
              <a:rPr lang="en-CA" sz="1400" b="1" dirty="0">
                <a:latin typeface="Avenir Next LT Pro" panose="020B0504020202020204" pitchFamily="34" charset="0"/>
                <a:ea typeface="Calibri Light" panose="020F0302020204030204" pitchFamily="34" charset="0"/>
                <a:cs typeface="Calibri Light" panose="020F0302020204030204" pitchFamily="34" charset="0"/>
              </a:rPr>
              <a:t>QUAND : </a:t>
            </a:r>
            <a:r>
              <a:rPr lang="en-CA" sz="1400" dirty="0">
                <a:latin typeface="Avenir Next LT Pro" panose="020B0504020202020204" pitchFamily="34" charset="0"/>
              </a:rPr>
              <a:t>Cette présentation doit être mise à disposition après les visites en personne, afin d'assurer une participation maximale.</a:t>
            </a:r>
          </a:p>
          <a:p>
            <a:endParaRPr lang="en-CA" sz="1400" dirty="0">
              <a:latin typeface="Avenir Next LT Pro" panose="020B0504020202020204" pitchFamily="34" charset="0"/>
            </a:endParaRPr>
          </a:p>
          <a:p>
            <a:r>
              <a:rPr lang="en-CA" sz="1400" b="1" dirty="0">
                <a:latin typeface="Avenir Next LT Pro" panose="020B0504020202020204" pitchFamily="34" charset="0"/>
              </a:rPr>
              <a:t>COMMENT : </a:t>
            </a:r>
            <a:r>
              <a:rPr lang="en-CA" sz="1400" dirty="0">
                <a:latin typeface="Avenir Next LT Pro" panose="020B0504020202020204" pitchFamily="34" charset="0"/>
              </a:rPr>
              <a:t>En fonction de votre projet, décidez de la manière dont vous souhaitez utiliser </a:t>
            </a:r>
            <a:r>
              <a:rPr lang="en-CA" sz="1400" dirty="0" err="1">
                <a:latin typeface="Avenir Next LT Pro" panose="020B0504020202020204" pitchFamily="34" charset="0"/>
              </a:rPr>
              <a:t>ce</a:t>
            </a:r>
            <a:r>
              <a:rPr lang="en-CA" sz="1400" dirty="0">
                <a:latin typeface="Avenir Next LT Pro" panose="020B0504020202020204" pitchFamily="34" charset="0"/>
              </a:rPr>
              <a:t> document. Si vous avez plusieurs étages, nous vous suggérons de sélectionner un étage qui représente le mieux tous les étages. C'est la méthode la plus simple car vous n'avez qu'à créer une seule présentation de visite virtuelle pour tous les employés. S'il existe des différences significatives entre les étages (par exemple, un étage Zone interactive, un étage Zone calme, etc.), vous pouvez également préparer une seule présentation de visite virtuelle, mais en incluant un exemple de chaque type d'étage en dupliquant la diapositive Plan de l'étage. Si un étage spécifique est attribué à chaque direction, vous pouvez choisir de préparer une présentation de visite virtuelle pour chaque direction. Quelle que soit la manière dont vous décidez d'organiser votre présentation de visite virtuelle, planifiez la séquence des diapositives de manière à suivre le plus fidèlement possible le parcours d'un employé dans l'espace.</a:t>
            </a:r>
          </a:p>
          <a:p>
            <a:endParaRPr lang="en-CA" sz="1400" dirty="0">
              <a:latin typeface="Avenir Next LT Pro" panose="020B0504020202020204" pitchFamily="34" charset="0"/>
            </a:endParaRPr>
          </a:p>
          <a:p>
            <a:r>
              <a:rPr lang="en-CA" sz="1400" dirty="0">
                <a:latin typeface="Avenir Next LT Pro" panose="020B0504020202020204" pitchFamily="34" charset="0"/>
              </a:rPr>
              <a:t>Reportez-vous au </a:t>
            </a:r>
            <a:r>
              <a:rPr lang="en-CA" sz="1400" dirty="0">
                <a:latin typeface="Avenir Next LT Pro" panose="020B0504020202020204" pitchFamily="34" charset="0"/>
                <a:hlinkClick r:id="rId2"/>
              </a:rPr>
              <a:t>Document de notes </a:t>
            </a:r>
            <a:r>
              <a:rPr lang="en-CA" sz="1400" dirty="0" err="1">
                <a:latin typeface="Avenir Next LT Pro" panose="020B0504020202020204" pitchFamily="34" charset="0"/>
                <a:hlinkClick r:id="rId2"/>
              </a:rPr>
              <a:t>d’allocution</a:t>
            </a:r>
            <a:r>
              <a:rPr lang="en-CA" sz="1400" dirty="0">
                <a:latin typeface="Avenir Next LT Pro" panose="020B0504020202020204" pitchFamily="34" charset="0"/>
                <a:hlinkClick r:id="rId2"/>
              </a:rPr>
              <a:t> pour les </a:t>
            </a:r>
            <a:r>
              <a:rPr lang="en-CA" sz="1400" dirty="0" err="1">
                <a:latin typeface="Avenir Next LT Pro" panose="020B0504020202020204" pitchFamily="34" charset="0"/>
                <a:hlinkClick r:id="rId2"/>
              </a:rPr>
              <a:t>visites</a:t>
            </a:r>
            <a:r>
              <a:rPr lang="en-CA" sz="1400" dirty="0">
                <a:latin typeface="Avenir Next LT Pro" panose="020B0504020202020204" pitchFamily="34" charset="0"/>
                <a:hlinkClick r:id="rId2"/>
              </a:rPr>
              <a:t> </a:t>
            </a:r>
            <a:r>
              <a:rPr lang="en-CA" sz="1400" dirty="0" err="1">
                <a:latin typeface="Avenir Next LT Pro" panose="020B0504020202020204" pitchFamily="34" charset="0"/>
                <a:hlinkClick r:id="rId2"/>
              </a:rPr>
              <a:t>guidées</a:t>
            </a:r>
            <a:r>
              <a:rPr lang="en-CA" sz="1400" dirty="0">
                <a:latin typeface="Avenir Next LT Pro" panose="020B0504020202020204" pitchFamily="34" charset="0"/>
              </a:rPr>
              <a:t> pour obtenir du contenu et des idées afin de remplacer les étiquettes "</a:t>
            </a:r>
            <a:r>
              <a:rPr lang="fr-FR" sz="1400" dirty="0">
                <a:latin typeface="Avenir Next LT Pro" panose="020B0504020202020204" pitchFamily="34" charset="0"/>
              </a:rPr>
              <a:t>ESPACE RÉSERVÉ POUR DES INFORMATIONS SUPPLÉMENTAIRES</a:t>
            </a:r>
            <a:r>
              <a:rPr lang="en-CA" sz="1400" dirty="0">
                <a:latin typeface="Avenir Next LT Pro" panose="020B0504020202020204" pitchFamily="34" charset="0"/>
              </a:rPr>
              <a:t>". Ces zones ont été intentionnellement laissées en blanc pour permettre la personnalisation de ce document en fonction de votre projet individuel. </a:t>
            </a:r>
          </a:p>
          <a:p>
            <a:endParaRPr lang="en-CA" sz="1400" dirty="0">
              <a:latin typeface="Avenir Next LT Pro" panose="020B0504020202020204" pitchFamily="34" charset="0"/>
            </a:endParaRPr>
          </a:p>
          <a:p>
            <a:r>
              <a:rPr lang="en-CA" sz="1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 La version anglaise de ce document est disponible ici :</a:t>
            </a:r>
            <a:r>
              <a:rPr lang="fr-CA" sz="1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 </a:t>
            </a:r>
            <a:r>
              <a:rPr lang="fr-CA" sz="1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hlinkClick r:id="rId3"/>
              </a:rPr>
              <a:t>Version ANG</a:t>
            </a:r>
            <a:endParaRPr lang="en-CA" sz="1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Google Shape;274;p2">
            <a:extLst>
              <a:ext uri="{FF2B5EF4-FFF2-40B4-BE49-F238E27FC236}">
                <a16:creationId xmlns:a16="http://schemas.microsoft.com/office/drawing/2014/main" id="{9AFE40FD-F28C-DA98-2EA1-ADEF46408EB2}"/>
              </a:ext>
            </a:extLst>
          </p:cNvPr>
          <p:cNvSpPr txBox="1"/>
          <p:nvPr/>
        </p:nvSpPr>
        <p:spPr>
          <a:xfrm>
            <a:off x="4020105" y="145814"/>
            <a:ext cx="5008788" cy="369332"/>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sym typeface="Calibri"/>
              </a:rPr>
              <a:t>Instructions - Retirez cette page avant de l'utiliser</a:t>
            </a:r>
            <a:endParaRPr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9867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4">
            <a:extLst>
              <a:ext uri="{FF2B5EF4-FFF2-40B4-BE49-F238E27FC236}">
                <a16:creationId xmlns:a16="http://schemas.microsoft.com/office/drawing/2014/main" id="{93E6F71C-2004-F6B2-DE9D-54C7B3832828}"/>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Notre nouveau milieu de travail</a:t>
            </a:r>
            <a:endParaRPr kumimoji="0" lang="en-CA" sz="2800" b="0" i="0" u="none" strike="noStrike" kern="1200" cap="none" spc="0" normalizeH="0" baseline="0" noProof="0" dirty="0">
              <a:ln>
                <a:noFill/>
              </a:ln>
              <a:solidFill>
                <a:schemeClr val="tx1"/>
              </a:solidFill>
              <a:effectLst/>
              <a:highlight>
                <a:srgbClr val="FFFF00"/>
              </a:highlight>
              <a:uLnTx/>
              <a:uFillTx/>
              <a:latin typeface="Arial Rounded MT Bold" panose="020F0704030504030204" pitchFamily="34" charset="0"/>
              <a:ea typeface="+mj-ea"/>
              <a:cs typeface="Arial" panose="020B0604020202020204" pitchFamily="34" charset="0"/>
            </a:endParaRPr>
          </a:p>
        </p:txBody>
      </p:sp>
      <p:sp>
        <p:nvSpPr>
          <p:cNvPr id="84" name="TextBox 83">
            <a:extLst>
              <a:ext uri="{FF2B5EF4-FFF2-40B4-BE49-F238E27FC236}">
                <a16:creationId xmlns:a16="http://schemas.microsoft.com/office/drawing/2014/main" id="{58C81383-9CBE-DBFD-3BFE-A4B64A96C577}"/>
              </a:ext>
            </a:extLst>
          </p:cNvPr>
          <p:cNvSpPr txBox="1"/>
          <p:nvPr/>
        </p:nvSpPr>
        <p:spPr>
          <a:xfrm>
            <a:off x="3032598" y="2621008"/>
            <a:ext cx="6104106" cy="964495"/>
          </a:xfrm>
          <a:prstGeom prst="rect">
            <a:avLst/>
          </a:prstGeom>
          <a:noFill/>
        </p:spPr>
        <p:txBody>
          <a:bodyPr wrap="square">
            <a:spAutoFit/>
          </a:bodyPr>
          <a:lstStyle/>
          <a:p>
            <a:pPr marL="0" marR="0" algn="just">
              <a:lnSpc>
                <a:spcPct val="107000"/>
              </a:lnSpc>
              <a:spcBef>
                <a:spcPts val="0"/>
              </a:spcBef>
              <a:spcAft>
                <a:spcPts val="800"/>
              </a:spcAft>
            </a:pPr>
            <a:r>
              <a:rPr lang="en-CA" sz="18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Incluez un rappel de votre vision et de vos objectifs pour </a:t>
            </a:r>
            <a:r>
              <a:rPr lang="en-CA" sz="1800" dirty="0" err="1">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votre</a:t>
            </a:r>
            <a:r>
              <a:rPr lang="en-CA" sz="18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 milieu de travail qui ont été partagés tout au long de votre projet avec les employés.</a:t>
            </a:r>
          </a:p>
        </p:txBody>
      </p:sp>
    </p:spTree>
    <p:extLst>
      <p:ext uri="{BB962C8B-B14F-4D97-AF65-F5344CB8AC3E}">
        <p14:creationId xmlns:p14="http://schemas.microsoft.com/office/powerpoint/2010/main" val="74001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4">
            <a:extLst>
              <a:ext uri="{FF2B5EF4-FFF2-40B4-BE49-F238E27FC236}">
                <a16:creationId xmlns:a16="http://schemas.microsoft.com/office/drawing/2014/main" id="{93E6F71C-2004-F6B2-DE9D-54C7B3832828}"/>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Plan du bâtiment </a:t>
            </a:r>
            <a:r>
              <a:rPr kumimoji="0" lang="en-CA" sz="2800" b="0" i="0" u="none" strike="noStrike" kern="1200" cap="none" spc="0" normalizeH="0" baseline="0" noProof="0" dirty="0">
                <a:ln>
                  <a:noFill/>
                </a:ln>
                <a:solidFill>
                  <a:schemeClr val="tx1"/>
                </a:solidFill>
                <a:effectLst/>
                <a:highlight>
                  <a:srgbClr val="FFFF00"/>
                </a:highlight>
                <a:uLnTx/>
                <a:uFillTx/>
                <a:latin typeface="Arial Rounded MT Bold" panose="020F0704030504030204" pitchFamily="34" charset="0"/>
                <a:ea typeface="+mj-ea"/>
                <a:cs typeface="Arial" panose="020B0604020202020204" pitchFamily="34" charset="0"/>
              </a:rPr>
              <a:t>(le cas échéant)</a:t>
            </a:r>
          </a:p>
        </p:txBody>
      </p:sp>
      <p:sp>
        <p:nvSpPr>
          <p:cNvPr id="4" name="TextBox 3">
            <a:extLst>
              <a:ext uri="{FF2B5EF4-FFF2-40B4-BE49-F238E27FC236}">
                <a16:creationId xmlns:a16="http://schemas.microsoft.com/office/drawing/2014/main" id="{818E3E18-C73B-6AE0-5E80-5F88F6EF4EA2}"/>
              </a:ext>
            </a:extLst>
          </p:cNvPr>
          <p:cNvSpPr txBox="1"/>
          <p:nvPr/>
        </p:nvSpPr>
        <p:spPr>
          <a:xfrm>
            <a:off x="275231" y="1197856"/>
            <a:ext cx="3802479" cy="3912738"/>
          </a:xfrm>
          <a:prstGeom prst="rect">
            <a:avLst/>
          </a:prstGeom>
          <a:noFill/>
        </p:spPr>
        <p:txBody>
          <a:bodyPr wrap="square">
            <a:spAutoFit/>
          </a:bodyPr>
          <a:lstStyle/>
          <a:p>
            <a:pPr marL="0" marR="0" algn="just">
              <a:lnSpc>
                <a:spcPct val="107000"/>
              </a:lnSpc>
              <a:spcBef>
                <a:spcPts val="0"/>
              </a:spcBef>
              <a:spcAft>
                <a:spcPts val="800"/>
              </a:spcAft>
            </a:pPr>
            <a:r>
              <a:rPr lang="en-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Incluez cette diapositive pour expliquer votre stratégie de </a:t>
            </a:r>
            <a:r>
              <a:rPr lang="en-CA" sz="1600" dirty="0" err="1">
                <a:highlight>
                  <a:srgbClr val="FFFF00"/>
                </a:highlight>
                <a:latin typeface="Avenir Next LT Pro" panose="020B0504020202020204" pitchFamily="34" charset="0"/>
                <a:ea typeface="Calibri" panose="020F0502020204030204" pitchFamily="34" charset="0"/>
                <a:cs typeface="Arial" panose="020B0604020202020204" pitchFamily="34" charset="0"/>
              </a:rPr>
              <a:t>V</a:t>
            </a:r>
            <a:r>
              <a:rPr lang="en-CA" sz="1600" dirty="0" err="1">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oisinage</a:t>
            </a:r>
            <a:r>
              <a:rPr lang="en-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 ou d'étage (par exemple, étage calme, étage collaboratif, etc.), le cas échéant.</a:t>
            </a:r>
          </a:p>
          <a:p>
            <a:pPr marL="0" marR="0" algn="just">
              <a:lnSpc>
                <a:spcPct val="107000"/>
              </a:lnSpc>
              <a:spcBef>
                <a:spcPts val="0"/>
              </a:spcBef>
              <a:spcAft>
                <a:spcPts val="800"/>
              </a:spcAft>
            </a:pPr>
            <a:endPar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Modifiez le graphique pour montrer aux employés à quoi ressemble l'utilisation des </a:t>
            </a:r>
            <a:r>
              <a:rPr lang="en-CA" sz="1600" dirty="0" err="1">
                <a:highlight>
                  <a:srgbClr val="FFFF00"/>
                </a:highlight>
                <a:latin typeface="Avenir Next LT Pro" panose="020B0504020202020204" pitchFamily="34" charset="0"/>
                <a:ea typeface="Calibri" panose="020F0502020204030204" pitchFamily="34" charset="0"/>
                <a:cs typeface="Arial" panose="020B0604020202020204" pitchFamily="34" charset="0"/>
              </a:rPr>
              <a:t>voisinages</a:t>
            </a:r>
            <a:r>
              <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 dans votre bâtiment.</a:t>
            </a:r>
          </a:p>
          <a:p>
            <a:pPr marL="0" marR="0" algn="just">
              <a:lnSpc>
                <a:spcPct val="107000"/>
              </a:lnSpc>
              <a:spcBef>
                <a:spcPts val="0"/>
              </a:spcBef>
              <a:spcAft>
                <a:spcPts val="800"/>
              </a:spcAft>
            </a:pPr>
            <a:endParaRPr lang="en-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Relier chaque étage à la section correspondante du présent document, le cas échéant.</a:t>
            </a:r>
            <a:endParaRPr lang="en-CA" sz="1600" dirty="0">
              <a:effectLst/>
              <a:latin typeface="Avenir Next LT Pro" panose="020B05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4B6BC8-9DF1-6C61-2B29-AD3F2163DF4D}"/>
              </a:ext>
            </a:extLst>
          </p:cNvPr>
          <p:cNvSpPr txBox="1"/>
          <p:nvPr/>
        </p:nvSpPr>
        <p:spPr>
          <a:xfrm>
            <a:off x="4612255" y="738844"/>
            <a:ext cx="2957611" cy="369332"/>
          </a:xfrm>
          <a:prstGeom prst="rect">
            <a:avLst/>
          </a:prstGeom>
          <a:noFill/>
        </p:spPr>
        <p:txBody>
          <a:bodyPr wrap="square" rtlCol="0">
            <a:spAutoFit/>
          </a:bodyPr>
          <a:lstStyle/>
          <a:p>
            <a:pPr algn="ctr"/>
            <a:r>
              <a:rPr lang="fr-CA" b="1" dirty="0">
                <a:highlight>
                  <a:srgbClr val="FFFF00"/>
                </a:highlight>
                <a:latin typeface="Avenir Next LT Pro Demi" panose="020B0704020202020204" pitchFamily="34" charset="0"/>
              </a:rPr>
              <a:t>ADRESSE DU BÂTIMENT</a:t>
            </a:r>
            <a:endParaRPr lang="en-CA" b="1" dirty="0">
              <a:highlight>
                <a:srgbClr val="FFFF00"/>
              </a:highlight>
              <a:latin typeface="Avenir Next LT Pro Demi" panose="020B0704020202020204" pitchFamily="34" charset="0"/>
            </a:endParaRPr>
          </a:p>
        </p:txBody>
      </p:sp>
      <p:grpSp>
        <p:nvGrpSpPr>
          <p:cNvPr id="2" name="Group 1">
            <a:extLst>
              <a:ext uri="{FF2B5EF4-FFF2-40B4-BE49-F238E27FC236}">
                <a16:creationId xmlns:a16="http://schemas.microsoft.com/office/drawing/2014/main" id="{2F0CB9B0-E416-A062-74CE-6C60A39ADBD5}"/>
              </a:ext>
              <a:ext uri="{C183D7F6-B498-43B3-948B-1728B52AA6E4}">
                <adec:decorative xmlns:adec="http://schemas.microsoft.com/office/drawing/2017/decorative" val="1"/>
              </a:ext>
            </a:extLst>
          </p:cNvPr>
          <p:cNvGrpSpPr/>
          <p:nvPr/>
        </p:nvGrpSpPr>
        <p:grpSpPr>
          <a:xfrm>
            <a:off x="4565438" y="1158814"/>
            <a:ext cx="3040172" cy="3843537"/>
            <a:chOff x="4565438" y="1158814"/>
            <a:chExt cx="3040172" cy="3843537"/>
          </a:xfrm>
        </p:grpSpPr>
        <p:grpSp>
          <p:nvGrpSpPr>
            <p:cNvPr id="24" name="Google Shape;1309;p104">
              <a:extLst>
                <a:ext uri="{FF2B5EF4-FFF2-40B4-BE49-F238E27FC236}">
                  <a16:creationId xmlns:a16="http://schemas.microsoft.com/office/drawing/2014/main" id="{6C140181-35D0-0A28-F77A-3955F2E38AC1}"/>
                </a:ext>
              </a:extLst>
            </p:cNvPr>
            <p:cNvGrpSpPr/>
            <p:nvPr/>
          </p:nvGrpSpPr>
          <p:grpSpPr>
            <a:xfrm>
              <a:off x="4565438" y="1158814"/>
              <a:ext cx="3040172" cy="3843537"/>
              <a:chOff x="7398008" y="2595759"/>
              <a:chExt cx="1855558" cy="2456631"/>
            </a:xfrm>
          </p:grpSpPr>
          <p:grpSp>
            <p:nvGrpSpPr>
              <p:cNvPr id="29" name="Google Shape;1310;p104">
                <a:extLst>
                  <a:ext uri="{FF2B5EF4-FFF2-40B4-BE49-F238E27FC236}">
                    <a16:creationId xmlns:a16="http://schemas.microsoft.com/office/drawing/2014/main" id="{B1B55E3E-948B-CD01-BE98-ABDEF30C0113}"/>
                  </a:ext>
                </a:extLst>
              </p:cNvPr>
              <p:cNvGrpSpPr/>
              <p:nvPr/>
            </p:nvGrpSpPr>
            <p:grpSpPr>
              <a:xfrm>
                <a:off x="7398008" y="2595759"/>
                <a:ext cx="1855558" cy="2456631"/>
                <a:chOff x="7397720" y="2595653"/>
                <a:chExt cx="2169990" cy="2872916"/>
              </a:xfrm>
            </p:grpSpPr>
            <p:grpSp>
              <p:nvGrpSpPr>
                <p:cNvPr id="32" name="Google Shape;1311;p104">
                  <a:extLst>
                    <a:ext uri="{FF2B5EF4-FFF2-40B4-BE49-F238E27FC236}">
                      <a16:creationId xmlns:a16="http://schemas.microsoft.com/office/drawing/2014/main" id="{BE13D124-4A78-2893-77B7-FA2BA5AA4C51}"/>
                    </a:ext>
                  </a:extLst>
                </p:cNvPr>
                <p:cNvGrpSpPr/>
                <p:nvPr/>
              </p:nvGrpSpPr>
              <p:grpSpPr>
                <a:xfrm>
                  <a:off x="7397720" y="2595653"/>
                  <a:ext cx="2169990" cy="2872916"/>
                  <a:chOff x="3782854" y="2244933"/>
                  <a:chExt cx="2700000" cy="3574612"/>
                </a:xfrm>
              </p:grpSpPr>
              <p:sp>
                <p:nvSpPr>
                  <p:cNvPr id="38" name="Google Shape;1312;p104">
                    <a:extLst>
                      <a:ext uri="{FF2B5EF4-FFF2-40B4-BE49-F238E27FC236}">
                        <a16:creationId xmlns:a16="http://schemas.microsoft.com/office/drawing/2014/main" id="{F84B57B5-ACE2-8635-6AF1-9AED98D8609A}"/>
                      </a:ext>
                    </a:extLst>
                  </p:cNvPr>
                  <p:cNvSpPr/>
                  <p:nvPr/>
                </p:nvSpPr>
                <p:spPr>
                  <a:xfrm>
                    <a:off x="4284219" y="2383528"/>
                    <a:ext cx="1743300" cy="3339600"/>
                  </a:xfrm>
                  <a:prstGeom prst="roundRect">
                    <a:avLst>
                      <a:gd name="adj" fmla="val 3657"/>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39" name="Google Shape;1313;p104">
                    <a:extLst>
                      <a:ext uri="{FF2B5EF4-FFF2-40B4-BE49-F238E27FC236}">
                        <a16:creationId xmlns:a16="http://schemas.microsoft.com/office/drawing/2014/main" id="{7740363C-5724-D87F-83DD-C387957F6C3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0" name="Google Shape;1314;p104">
                    <a:extLst>
                      <a:ext uri="{FF2B5EF4-FFF2-40B4-BE49-F238E27FC236}">
                        <a16:creationId xmlns:a16="http://schemas.microsoft.com/office/drawing/2014/main" id="{9FEABEE5-E2CD-43B1-84E8-28BE12C22FF1}"/>
                      </a:ext>
                    </a:extLst>
                  </p:cNvPr>
                  <p:cNvSpPr/>
                  <p:nvPr/>
                </p:nvSpPr>
                <p:spPr>
                  <a:xfrm>
                    <a:off x="4520683" y="2244933"/>
                    <a:ext cx="1267500" cy="120300"/>
                  </a:xfrm>
                  <a:prstGeom prst="round2SameRect">
                    <a:avLst>
                      <a:gd name="adj1" fmla="val 48327"/>
                      <a:gd name="adj2" fmla="val 0"/>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1" name="Google Shape;1315;p104">
                    <a:extLst>
                      <a:ext uri="{FF2B5EF4-FFF2-40B4-BE49-F238E27FC236}">
                        <a16:creationId xmlns:a16="http://schemas.microsoft.com/office/drawing/2014/main" id="{4D9729F5-952B-974D-8190-C2FF42C96EC1}"/>
                      </a:ext>
                    </a:extLst>
                  </p:cNvPr>
                  <p:cNvSpPr/>
                  <p:nvPr/>
                </p:nvSpPr>
                <p:spPr>
                  <a:xfrm>
                    <a:off x="4408827"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2" name="Google Shape;1316;p104">
                    <a:extLst>
                      <a:ext uri="{FF2B5EF4-FFF2-40B4-BE49-F238E27FC236}">
                        <a16:creationId xmlns:a16="http://schemas.microsoft.com/office/drawing/2014/main" id="{22C1EBA2-31F5-55C6-21D9-9BF23D68D636}"/>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3" name="Google Shape;1317;p104">
                    <a:extLst>
                      <a:ext uri="{FF2B5EF4-FFF2-40B4-BE49-F238E27FC236}">
                        <a16:creationId xmlns:a16="http://schemas.microsoft.com/office/drawing/2014/main" id="{A313396A-70CD-BCE9-8F1F-EEC5C7D36E8E}"/>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4" name="Google Shape;1318;p104">
                    <a:extLst>
                      <a:ext uri="{FF2B5EF4-FFF2-40B4-BE49-F238E27FC236}">
                        <a16:creationId xmlns:a16="http://schemas.microsoft.com/office/drawing/2014/main" id="{80502F4E-2413-4442-C8E1-9040A20E020B}"/>
                      </a:ext>
                    </a:extLst>
                  </p:cNvPr>
                  <p:cNvSpPr/>
                  <p:nvPr/>
                </p:nvSpPr>
                <p:spPr>
                  <a:xfrm>
                    <a:off x="5332125"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5" name="Google Shape;1304;p104">
                    <a:extLst>
                      <a:ext uri="{FF2B5EF4-FFF2-40B4-BE49-F238E27FC236}">
                        <a16:creationId xmlns:a16="http://schemas.microsoft.com/office/drawing/2014/main" id="{89296B5D-C734-B6A6-E343-CD661441A15A}"/>
                      </a:ext>
                    </a:extLst>
                  </p:cNvPr>
                  <p:cNvSpPr/>
                  <p:nvPr/>
                </p:nvSpPr>
                <p:spPr>
                  <a:xfrm>
                    <a:off x="5639891"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6" name="Google Shape;1319;p104">
                    <a:extLst>
                      <a:ext uri="{FF2B5EF4-FFF2-40B4-BE49-F238E27FC236}">
                        <a16:creationId xmlns:a16="http://schemas.microsoft.com/office/drawing/2014/main" id="{E2E54465-5121-A95B-1B99-929B4C03B7EE}"/>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7" name="Google Shape;1320;p104">
                    <a:extLst>
                      <a:ext uri="{FF2B5EF4-FFF2-40B4-BE49-F238E27FC236}">
                        <a16:creationId xmlns:a16="http://schemas.microsoft.com/office/drawing/2014/main" id="{77B4869A-54FC-2179-0D38-331EF9A563FF}"/>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8" name="Google Shape;1321;p104">
                    <a:extLst>
                      <a:ext uri="{FF2B5EF4-FFF2-40B4-BE49-F238E27FC236}">
                        <a16:creationId xmlns:a16="http://schemas.microsoft.com/office/drawing/2014/main" id="{7126019B-ABA4-DF49-EA95-2CF19DD009FD}"/>
                      </a:ext>
                    </a:extLst>
                  </p:cNvPr>
                  <p:cNvSpPr/>
                  <p:nvPr/>
                </p:nvSpPr>
                <p:spPr>
                  <a:xfrm>
                    <a:off x="5024358"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9" name="Google Shape;1322;p104">
                    <a:extLst>
                      <a:ext uri="{FF2B5EF4-FFF2-40B4-BE49-F238E27FC236}">
                        <a16:creationId xmlns:a16="http://schemas.microsoft.com/office/drawing/2014/main" id="{E37BF021-C92B-29D1-2ABE-76E900492BB8}"/>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0" name="Google Shape;1297;p104">
                    <a:extLst>
                      <a:ext uri="{FF2B5EF4-FFF2-40B4-BE49-F238E27FC236}">
                        <a16:creationId xmlns:a16="http://schemas.microsoft.com/office/drawing/2014/main" id="{E3BFF779-2F6A-64C5-6BFA-205EFEEDF9DA}"/>
                      </a:ext>
                    </a:extLst>
                  </p:cNvPr>
                  <p:cNvSpPr/>
                  <p:nvPr/>
                </p:nvSpPr>
                <p:spPr>
                  <a:xfrm>
                    <a:off x="5639890"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1" name="Google Shape;1323;p104">
                    <a:extLst>
                      <a:ext uri="{FF2B5EF4-FFF2-40B4-BE49-F238E27FC236}">
                        <a16:creationId xmlns:a16="http://schemas.microsoft.com/office/drawing/2014/main" id="{2D8A776A-2727-C82A-618F-8579AF5A9F52}"/>
                      </a:ext>
                    </a:extLst>
                  </p:cNvPr>
                  <p:cNvSpPr/>
                  <p:nvPr/>
                </p:nvSpPr>
                <p:spPr>
                  <a:xfrm>
                    <a:off x="4412188"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2" name="Google Shape;1324;p104">
                    <a:extLst>
                      <a:ext uri="{FF2B5EF4-FFF2-40B4-BE49-F238E27FC236}">
                        <a16:creationId xmlns:a16="http://schemas.microsoft.com/office/drawing/2014/main" id="{99B40DF0-F793-A9EC-602C-80B7DC43D2B2}"/>
                      </a:ext>
                    </a:extLst>
                  </p:cNvPr>
                  <p:cNvSpPr/>
                  <p:nvPr/>
                </p:nvSpPr>
                <p:spPr>
                  <a:xfrm>
                    <a:off x="4719954"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3" name="Google Shape;1325;p104">
                    <a:extLst>
                      <a:ext uri="{FF2B5EF4-FFF2-40B4-BE49-F238E27FC236}">
                        <a16:creationId xmlns:a16="http://schemas.microsoft.com/office/drawing/2014/main" id="{6ED7D37F-1A2C-CA22-E322-8A19BB27DF12}"/>
                      </a:ext>
                    </a:extLst>
                  </p:cNvPr>
                  <p:cNvSpPr/>
                  <p:nvPr/>
                </p:nvSpPr>
                <p:spPr>
                  <a:xfrm>
                    <a:off x="5027720"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4" name="Google Shape;1326;p104">
                    <a:extLst>
                      <a:ext uri="{FF2B5EF4-FFF2-40B4-BE49-F238E27FC236}">
                        <a16:creationId xmlns:a16="http://schemas.microsoft.com/office/drawing/2014/main" id="{45DB77BE-9B96-CFAE-6ABF-D90D72D386FA}"/>
                      </a:ext>
                    </a:extLst>
                  </p:cNvPr>
                  <p:cNvSpPr/>
                  <p:nvPr/>
                </p:nvSpPr>
                <p:spPr>
                  <a:xfrm>
                    <a:off x="5335486"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5" name="Google Shape;1327;p104">
                    <a:extLst>
                      <a:ext uri="{FF2B5EF4-FFF2-40B4-BE49-F238E27FC236}">
                        <a16:creationId xmlns:a16="http://schemas.microsoft.com/office/drawing/2014/main" id="{EE7C0B57-35AA-1213-9869-DC341916B709}"/>
                      </a:ext>
                    </a:extLst>
                  </p:cNvPr>
                  <p:cNvSpPr/>
                  <p:nvPr/>
                </p:nvSpPr>
                <p:spPr>
                  <a:xfrm>
                    <a:off x="5643252"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6" name="Google Shape;1328;p104">
                    <a:extLst>
                      <a:ext uri="{FF2B5EF4-FFF2-40B4-BE49-F238E27FC236}">
                        <a16:creationId xmlns:a16="http://schemas.microsoft.com/office/drawing/2014/main" id="{717C62D4-D1A0-42CA-4A2E-44D2CCFD9F07}"/>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7" name="Google Shape;1329;p104">
                    <a:extLst>
                      <a:ext uri="{FF2B5EF4-FFF2-40B4-BE49-F238E27FC236}">
                        <a16:creationId xmlns:a16="http://schemas.microsoft.com/office/drawing/2014/main" id="{254EFC62-7D0C-48CC-BF1C-E2A6193C9E16}"/>
                      </a:ext>
                    </a:extLst>
                  </p:cNvPr>
                  <p:cNvSpPr/>
                  <p:nvPr/>
                </p:nvSpPr>
                <p:spPr>
                  <a:xfrm>
                    <a:off x="4729149"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8" name="Google Shape;1330;p104">
                    <a:extLst>
                      <a:ext uri="{FF2B5EF4-FFF2-40B4-BE49-F238E27FC236}">
                        <a16:creationId xmlns:a16="http://schemas.microsoft.com/office/drawing/2014/main" id="{405BAF14-6DDF-5A65-AE66-5334487DE020}"/>
                      </a:ext>
                    </a:extLst>
                  </p:cNvPr>
                  <p:cNvSpPr/>
                  <p:nvPr/>
                </p:nvSpPr>
                <p:spPr>
                  <a:xfrm>
                    <a:off x="5036914"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9" name="Google Shape;1331;p104">
                    <a:extLst>
                      <a:ext uri="{FF2B5EF4-FFF2-40B4-BE49-F238E27FC236}">
                        <a16:creationId xmlns:a16="http://schemas.microsoft.com/office/drawing/2014/main" id="{95DF210B-C641-F316-B130-44B1E1C94D20}"/>
                      </a:ext>
                    </a:extLst>
                  </p:cNvPr>
                  <p:cNvSpPr/>
                  <p:nvPr/>
                </p:nvSpPr>
                <p:spPr>
                  <a:xfrm>
                    <a:off x="5344680"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0" name="Google Shape;1332;p104">
                    <a:extLst>
                      <a:ext uri="{FF2B5EF4-FFF2-40B4-BE49-F238E27FC236}">
                        <a16:creationId xmlns:a16="http://schemas.microsoft.com/office/drawing/2014/main" id="{D47796FF-C475-1FBF-2A95-51C028843845}"/>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1" name="Google Shape;1333;p104">
                    <a:extLst>
                      <a:ext uri="{FF2B5EF4-FFF2-40B4-BE49-F238E27FC236}">
                        <a16:creationId xmlns:a16="http://schemas.microsoft.com/office/drawing/2014/main" id="{BC7CA213-0254-6D96-8356-FE75834EF979}"/>
                      </a:ext>
                    </a:extLst>
                  </p:cNvPr>
                  <p:cNvSpPr/>
                  <p:nvPr/>
                </p:nvSpPr>
                <p:spPr>
                  <a:xfrm>
                    <a:off x="4426319"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2" name="Google Shape;1334;p104">
                    <a:extLst>
                      <a:ext uri="{FF2B5EF4-FFF2-40B4-BE49-F238E27FC236}">
                        <a16:creationId xmlns:a16="http://schemas.microsoft.com/office/drawing/2014/main" id="{3AE07DBE-63C6-1874-D67E-5D214B5B5405}"/>
                      </a:ext>
                    </a:extLst>
                  </p:cNvPr>
                  <p:cNvSpPr/>
                  <p:nvPr/>
                </p:nvSpPr>
                <p:spPr>
                  <a:xfrm>
                    <a:off x="4734085"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3" name="Google Shape;1335;p104">
                    <a:extLst>
                      <a:ext uri="{FF2B5EF4-FFF2-40B4-BE49-F238E27FC236}">
                        <a16:creationId xmlns:a16="http://schemas.microsoft.com/office/drawing/2014/main" id="{41E61B81-D410-D310-29C8-3A250B122E6A}"/>
                      </a:ext>
                    </a:extLst>
                  </p:cNvPr>
                  <p:cNvSpPr/>
                  <p:nvPr/>
                </p:nvSpPr>
                <p:spPr>
                  <a:xfrm>
                    <a:off x="5041851"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4" name="Google Shape;1336;p104">
                    <a:extLst>
                      <a:ext uri="{FF2B5EF4-FFF2-40B4-BE49-F238E27FC236}">
                        <a16:creationId xmlns:a16="http://schemas.microsoft.com/office/drawing/2014/main" id="{C665CA34-F692-E36B-E8BA-8E5FF7EE71C1}"/>
                      </a:ext>
                    </a:extLst>
                  </p:cNvPr>
                  <p:cNvSpPr/>
                  <p:nvPr/>
                </p:nvSpPr>
                <p:spPr>
                  <a:xfrm>
                    <a:off x="5349617"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5" name="Google Shape;1337;p104">
                    <a:extLst>
                      <a:ext uri="{FF2B5EF4-FFF2-40B4-BE49-F238E27FC236}">
                        <a16:creationId xmlns:a16="http://schemas.microsoft.com/office/drawing/2014/main" id="{56BA2B22-759F-CD53-5664-89669A00F9FE}"/>
                      </a:ext>
                    </a:extLst>
                  </p:cNvPr>
                  <p:cNvSpPr/>
                  <p:nvPr/>
                </p:nvSpPr>
                <p:spPr>
                  <a:xfrm>
                    <a:off x="5657383"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6" name="Google Shape;1338;p104">
                    <a:extLst>
                      <a:ext uri="{FF2B5EF4-FFF2-40B4-BE49-F238E27FC236}">
                        <a16:creationId xmlns:a16="http://schemas.microsoft.com/office/drawing/2014/main" id="{162F0016-0ED6-8445-5636-9E7C3B4DFE7F}"/>
                      </a:ext>
                    </a:extLst>
                  </p:cNvPr>
                  <p:cNvSpPr/>
                  <p:nvPr/>
                </p:nvSpPr>
                <p:spPr>
                  <a:xfrm>
                    <a:off x="4421382" y="4406686"/>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7" name="Google Shape;1339;p104">
                    <a:extLst>
                      <a:ext uri="{FF2B5EF4-FFF2-40B4-BE49-F238E27FC236}">
                        <a16:creationId xmlns:a16="http://schemas.microsoft.com/office/drawing/2014/main" id="{C963D3AD-4008-C42B-434C-86394FE150F2}"/>
                      </a:ext>
                    </a:extLst>
                  </p:cNvPr>
                  <p:cNvSpPr/>
                  <p:nvPr/>
                </p:nvSpPr>
                <p:spPr>
                  <a:xfrm>
                    <a:off x="4729149"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8" name="Google Shape;1340;p104">
                    <a:extLst>
                      <a:ext uri="{FF2B5EF4-FFF2-40B4-BE49-F238E27FC236}">
                        <a16:creationId xmlns:a16="http://schemas.microsoft.com/office/drawing/2014/main" id="{17B90917-6680-9150-F3E1-D7FDFBC0AE8E}"/>
                      </a:ext>
                    </a:extLst>
                  </p:cNvPr>
                  <p:cNvSpPr/>
                  <p:nvPr/>
                </p:nvSpPr>
                <p:spPr>
                  <a:xfrm>
                    <a:off x="5036915"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9" name="Google Shape;1341;p104">
                    <a:extLst>
                      <a:ext uri="{FF2B5EF4-FFF2-40B4-BE49-F238E27FC236}">
                        <a16:creationId xmlns:a16="http://schemas.microsoft.com/office/drawing/2014/main" id="{4B085B95-B47D-08E9-7422-95CCD9BF6661}"/>
                      </a:ext>
                    </a:extLst>
                  </p:cNvPr>
                  <p:cNvSpPr/>
                  <p:nvPr/>
                </p:nvSpPr>
                <p:spPr>
                  <a:xfrm>
                    <a:off x="5344681"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0" name="Google Shape;1342;p104">
                    <a:extLst>
                      <a:ext uri="{FF2B5EF4-FFF2-40B4-BE49-F238E27FC236}">
                        <a16:creationId xmlns:a16="http://schemas.microsoft.com/office/drawing/2014/main" id="{F36C34BA-D050-EE2A-7D37-62BB61A04234}"/>
                      </a:ext>
                    </a:extLst>
                  </p:cNvPr>
                  <p:cNvSpPr/>
                  <p:nvPr/>
                </p:nvSpPr>
                <p:spPr>
                  <a:xfrm>
                    <a:off x="5652447"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1" name="Google Shape;1343;p104">
                    <a:extLst>
                      <a:ext uri="{FF2B5EF4-FFF2-40B4-BE49-F238E27FC236}">
                        <a16:creationId xmlns:a16="http://schemas.microsoft.com/office/drawing/2014/main" id="{1055AFDD-5198-2148-17DB-ECE506DEC1D0}"/>
                      </a:ext>
                    </a:extLst>
                  </p:cNvPr>
                  <p:cNvSpPr/>
                  <p:nvPr/>
                </p:nvSpPr>
                <p:spPr>
                  <a:xfrm>
                    <a:off x="4422629"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2" name="Google Shape;1344;p104">
                    <a:extLst>
                      <a:ext uri="{FF2B5EF4-FFF2-40B4-BE49-F238E27FC236}">
                        <a16:creationId xmlns:a16="http://schemas.microsoft.com/office/drawing/2014/main" id="{33996D42-05B8-7BD6-258A-F28B5FC33EA2}"/>
                      </a:ext>
                    </a:extLst>
                  </p:cNvPr>
                  <p:cNvSpPr/>
                  <p:nvPr/>
                </p:nvSpPr>
                <p:spPr>
                  <a:xfrm>
                    <a:off x="4730395"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3" name="Google Shape;1345;p104">
                    <a:extLst>
                      <a:ext uri="{FF2B5EF4-FFF2-40B4-BE49-F238E27FC236}">
                        <a16:creationId xmlns:a16="http://schemas.microsoft.com/office/drawing/2014/main" id="{51BD9406-42EC-EF99-9FB1-7138A1021062}"/>
                      </a:ext>
                    </a:extLst>
                  </p:cNvPr>
                  <p:cNvSpPr/>
                  <p:nvPr/>
                </p:nvSpPr>
                <p:spPr>
                  <a:xfrm>
                    <a:off x="5038161"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4" name="Google Shape;1346;p104">
                    <a:extLst>
                      <a:ext uri="{FF2B5EF4-FFF2-40B4-BE49-F238E27FC236}">
                        <a16:creationId xmlns:a16="http://schemas.microsoft.com/office/drawing/2014/main" id="{014B008C-29C3-FD71-3BBA-281950C70464}"/>
                      </a:ext>
                    </a:extLst>
                  </p:cNvPr>
                  <p:cNvSpPr/>
                  <p:nvPr/>
                </p:nvSpPr>
                <p:spPr>
                  <a:xfrm>
                    <a:off x="5345927"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5" name="Google Shape;1347;p104">
                    <a:extLst>
                      <a:ext uri="{FF2B5EF4-FFF2-40B4-BE49-F238E27FC236}">
                        <a16:creationId xmlns:a16="http://schemas.microsoft.com/office/drawing/2014/main" id="{C64E570A-6F93-93E8-2108-44F393A686BD}"/>
                      </a:ext>
                    </a:extLst>
                  </p:cNvPr>
                  <p:cNvSpPr/>
                  <p:nvPr/>
                </p:nvSpPr>
                <p:spPr>
                  <a:xfrm>
                    <a:off x="5653693"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6" name="Google Shape;1348;p104">
                    <a:extLst>
                      <a:ext uri="{FF2B5EF4-FFF2-40B4-BE49-F238E27FC236}">
                        <a16:creationId xmlns:a16="http://schemas.microsoft.com/office/drawing/2014/main" id="{E5270CBC-22D2-9037-8B51-1003C60F7BB7}"/>
                      </a:ext>
                    </a:extLst>
                  </p:cNvPr>
                  <p:cNvSpPr/>
                  <p:nvPr/>
                </p:nvSpPr>
                <p:spPr>
                  <a:xfrm>
                    <a:off x="4417692" y="5142881"/>
                    <a:ext cx="4290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7" name="Google Shape;1349;p104">
                    <a:extLst>
                      <a:ext uri="{FF2B5EF4-FFF2-40B4-BE49-F238E27FC236}">
                        <a16:creationId xmlns:a16="http://schemas.microsoft.com/office/drawing/2014/main" id="{4FF1127B-FA27-5861-00C9-EB3C4E24105D}"/>
                      </a:ext>
                    </a:extLst>
                  </p:cNvPr>
                  <p:cNvSpPr/>
                  <p:nvPr/>
                </p:nvSpPr>
                <p:spPr>
                  <a:xfrm>
                    <a:off x="5470853" y="5142881"/>
                    <a:ext cx="3948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8" name="Google Shape;1350;p104">
                    <a:extLst>
                      <a:ext uri="{FF2B5EF4-FFF2-40B4-BE49-F238E27FC236}">
                        <a16:creationId xmlns:a16="http://schemas.microsoft.com/office/drawing/2014/main" id="{2E7E8BD1-E49B-FAEC-D8A8-3BC9EABF40F6}"/>
                      </a:ext>
                    </a:extLst>
                  </p:cNvPr>
                  <p:cNvSpPr/>
                  <p:nvPr/>
                </p:nvSpPr>
                <p:spPr>
                  <a:xfrm>
                    <a:off x="3782854" y="5684245"/>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grpSp>
            <p:sp>
              <p:nvSpPr>
                <p:cNvPr id="33" name="Google Shape;1351;p104">
                  <a:extLst>
                    <a:ext uri="{FF2B5EF4-FFF2-40B4-BE49-F238E27FC236}">
                      <a16:creationId xmlns:a16="http://schemas.microsoft.com/office/drawing/2014/main" id="{FD691301-1C00-651E-AB38-F449A71606A2}"/>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34" name="Google Shape;1352;p104">
                  <a:extLst>
                    <a:ext uri="{FF2B5EF4-FFF2-40B4-BE49-F238E27FC236}">
                      <a16:creationId xmlns:a16="http://schemas.microsoft.com/office/drawing/2014/main" id="{9A505DC3-613A-D873-94BC-4CA712C52D09}"/>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grpSp>
              <p:nvGrpSpPr>
                <p:cNvPr id="35" name="Google Shape;1353;p104">
                  <a:extLst>
                    <a:ext uri="{FF2B5EF4-FFF2-40B4-BE49-F238E27FC236}">
                      <a16:creationId xmlns:a16="http://schemas.microsoft.com/office/drawing/2014/main" id="{B1298D22-5E3B-494B-5D18-628318AD961B}"/>
                    </a:ext>
                  </a:extLst>
                </p:cNvPr>
                <p:cNvGrpSpPr/>
                <p:nvPr/>
              </p:nvGrpSpPr>
              <p:grpSpPr>
                <a:xfrm>
                  <a:off x="7402085" y="4400279"/>
                  <a:ext cx="306080" cy="1067964"/>
                  <a:chOff x="3146566" y="4705830"/>
                  <a:chExt cx="275700" cy="823920"/>
                </a:xfrm>
              </p:grpSpPr>
              <p:sp>
                <p:nvSpPr>
                  <p:cNvPr id="36" name="Google Shape;1354;p104">
                    <a:extLst>
                      <a:ext uri="{FF2B5EF4-FFF2-40B4-BE49-F238E27FC236}">
                        <a16:creationId xmlns:a16="http://schemas.microsoft.com/office/drawing/2014/main" id="{748B1BFC-B87B-AAE1-6E0C-6149CD7E8784}"/>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37" name="Google Shape;1355;p104">
                    <a:extLst>
                      <a:ext uri="{FF2B5EF4-FFF2-40B4-BE49-F238E27FC236}">
                        <a16:creationId xmlns:a16="http://schemas.microsoft.com/office/drawing/2014/main" id="{7BE36110-8DC0-E575-4432-A1FC955B08DA}"/>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grpSp>
          </p:grpSp>
          <p:pic>
            <p:nvPicPr>
              <p:cNvPr id="30" name="Google Shape;1356;p104" descr="Picnic table with solid fill">
                <a:extLst>
                  <a:ext uri="{FF2B5EF4-FFF2-40B4-BE49-F238E27FC236}">
                    <a16:creationId xmlns:a16="http://schemas.microsoft.com/office/drawing/2014/main" id="{C953B03D-DCA3-2D9D-6CBB-29295CA0228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854378" y="4753095"/>
                <a:ext cx="261700" cy="261700"/>
              </a:xfrm>
              <a:prstGeom prst="rect">
                <a:avLst/>
              </a:prstGeom>
              <a:noFill/>
              <a:ln>
                <a:noFill/>
              </a:ln>
            </p:spPr>
          </p:pic>
          <p:sp>
            <p:nvSpPr>
              <p:cNvPr id="31" name="Google Shape;1357;p104" descr="Bicycle Icon">
                <a:extLst>
                  <a:ext uri="{FF2B5EF4-FFF2-40B4-BE49-F238E27FC236}">
                    <a16:creationId xmlns:a16="http://schemas.microsoft.com/office/drawing/2014/main" id="{F7627C5A-72A1-9583-3A18-FE4BA6E599F0}"/>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 name="TextBox 10">
              <a:extLst>
                <a:ext uri="{FF2B5EF4-FFF2-40B4-BE49-F238E27FC236}">
                  <a16:creationId xmlns:a16="http://schemas.microsoft.com/office/drawing/2014/main" id="{5046ED49-EFC2-92FC-B91D-1C56F984B1A6}"/>
                </a:ext>
              </a:extLst>
            </p:cNvPr>
            <p:cNvSpPr txBox="1"/>
            <p:nvPr/>
          </p:nvSpPr>
          <p:spPr>
            <a:xfrm>
              <a:off x="6851691" y="1288201"/>
              <a:ext cx="530434" cy="3331105"/>
            </a:xfrm>
            <a:prstGeom prst="rect">
              <a:avLst/>
            </a:prstGeom>
            <a:noFill/>
          </p:spPr>
          <p:txBody>
            <a:bodyPr wrap="square" rtlCol="0">
              <a:spAutoFit/>
            </a:bodyPr>
            <a:lstStyle/>
            <a:p>
              <a:pPr>
                <a:lnSpc>
                  <a:spcPts val="3225"/>
                </a:lnSpc>
              </a:pPr>
              <a:r>
                <a:rPr lang="fr-CA" sz="1725" dirty="0"/>
                <a:t>8</a:t>
              </a:r>
            </a:p>
            <a:p>
              <a:pPr>
                <a:lnSpc>
                  <a:spcPts val="3225"/>
                </a:lnSpc>
              </a:pPr>
              <a:r>
                <a:rPr lang="fr-CA" sz="1725" dirty="0"/>
                <a:t>7</a:t>
              </a:r>
            </a:p>
            <a:p>
              <a:pPr>
                <a:lnSpc>
                  <a:spcPts val="3225"/>
                </a:lnSpc>
              </a:pPr>
              <a:r>
                <a:rPr lang="fr-CA" sz="1725" dirty="0"/>
                <a:t>6</a:t>
              </a:r>
            </a:p>
            <a:p>
              <a:pPr>
                <a:lnSpc>
                  <a:spcPts val="3225"/>
                </a:lnSpc>
              </a:pPr>
              <a:r>
                <a:rPr lang="fr-CA" sz="1725" dirty="0"/>
                <a:t>5</a:t>
              </a:r>
            </a:p>
            <a:p>
              <a:pPr>
                <a:lnSpc>
                  <a:spcPts val="3225"/>
                </a:lnSpc>
              </a:pPr>
              <a:r>
                <a:rPr lang="fr-CA" sz="1725" dirty="0"/>
                <a:t>4</a:t>
              </a:r>
            </a:p>
            <a:p>
              <a:pPr>
                <a:lnSpc>
                  <a:spcPts val="3225"/>
                </a:lnSpc>
              </a:pPr>
              <a:r>
                <a:rPr lang="fr-CA" sz="1725" dirty="0"/>
                <a:t>3</a:t>
              </a:r>
            </a:p>
            <a:p>
              <a:pPr>
                <a:lnSpc>
                  <a:spcPts val="3225"/>
                </a:lnSpc>
              </a:pPr>
              <a:r>
                <a:rPr lang="fr-CA" sz="1725" dirty="0"/>
                <a:t>2</a:t>
              </a:r>
            </a:p>
            <a:p>
              <a:pPr>
                <a:lnSpc>
                  <a:spcPts val="3225"/>
                </a:lnSpc>
              </a:pPr>
              <a:r>
                <a:rPr lang="fr-CA" sz="1725" dirty="0"/>
                <a:t>1</a:t>
              </a:r>
              <a:endParaRPr lang="en-CA" sz="1725" dirty="0"/>
            </a:p>
          </p:txBody>
        </p:sp>
      </p:grpSp>
      <p:sp>
        <p:nvSpPr>
          <p:cNvPr id="20" name="Freeform: Shape 19">
            <a:extLst>
              <a:ext uri="{FF2B5EF4-FFF2-40B4-BE49-F238E27FC236}">
                <a16:creationId xmlns:a16="http://schemas.microsoft.com/office/drawing/2014/main" id="{659DB73E-E9D8-1931-AD38-A77C461A0964}"/>
              </a:ext>
              <a:ext uri="{C183D7F6-B498-43B3-948B-1728B52AA6E4}">
                <adec:decorative xmlns:adec="http://schemas.microsoft.com/office/drawing/2017/decorative" val="1"/>
              </a:ext>
            </a:extLst>
          </p:cNvPr>
          <p:cNvSpPr/>
          <p:nvPr/>
        </p:nvSpPr>
        <p:spPr>
          <a:xfrm>
            <a:off x="7112400" y="873593"/>
            <a:ext cx="4000056" cy="597373"/>
          </a:xfrm>
          <a:custGeom>
            <a:avLst/>
            <a:gdLst>
              <a:gd name="connsiteX0" fmla="*/ 1004962 w 4220940"/>
              <a:gd name="connsiteY0" fmla="*/ 0 h 621032"/>
              <a:gd name="connsiteX1" fmla="*/ 3910424 w 4220940"/>
              <a:gd name="connsiteY1" fmla="*/ 0 h 621032"/>
              <a:gd name="connsiteX2" fmla="*/ 4220940 w 4220940"/>
              <a:gd name="connsiteY2" fmla="*/ 310516 h 621032"/>
              <a:gd name="connsiteX3" fmla="*/ 3910424 w 4220940"/>
              <a:gd name="connsiteY3" fmla="*/ 621032 h 621032"/>
              <a:gd name="connsiteX4" fmla="*/ 1004962 w 4220940"/>
              <a:gd name="connsiteY4" fmla="*/ 621032 h 621032"/>
              <a:gd name="connsiteX5" fmla="*/ 785394 w 4220940"/>
              <a:gd name="connsiteY5" fmla="*/ 530084 h 621032"/>
              <a:gd name="connsiteX6" fmla="*/ 754257 w 4220940"/>
              <a:gd name="connsiteY6" fmla="*/ 492346 h 621032"/>
              <a:gd name="connsiteX7" fmla="*/ 0 w 4220940"/>
              <a:gd name="connsiteY7" fmla="*/ 551390 h 621032"/>
              <a:gd name="connsiteX8" fmla="*/ 704832 w 4220940"/>
              <a:gd name="connsiteY8" fmla="*/ 361956 h 621032"/>
              <a:gd name="connsiteX9" fmla="*/ 694446 w 4220940"/>
              <a:gd name="connsiteY9" fmla="*/ 310516 h 621032"/>
              <a:gd name="connsiteX10" fmla="*/ 1004962 w 4220940"/>
              <a:gd name="connsiteY10" fmla="*/ 0 h 62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940" h="621032">
                <a:moveTo>
                  <a:pt x="1004962" y="0"/>
                </a:moveTo>
                <a:lnTo>
                  <a:pt x="3910424" y="0"/>
                </a:lnTo>
                <a:cubicBezTo>
                  <a:pt x="4081917" y="0"/>
                  <a:pt x="4220940" y="139023"/>
                  <a:pt x="4220940" y="310516"/>
                </a:cubicBezTo>
                <a:cubicBezTo>
                  <a:pt x="4220940" y="482009"/>
                  <a:pt x="4081917" y="621032"/>
                  <a:pt x="3910424" y="621032"/>
                </a:cubicBezTo>
                <a:lnTo>
                  <a:pt x="1004962" y="621032"/>
                </a:lnTo>
                <a:cubicBezTo>
                  <a:pt x="919216" y="621032"/>
                  <a:pt x="841587" y="586276"/>
                  <a:pt x="785394" y="530084"/>
                </a:cubicBezTo>
                <a:lnTo>
                  <a:pt x="754257" y="492346"/>
                </a:lnTo>
                <a:lnTo>
                  <a:pt x="0" y="551390"/>
                </a:lnTo>
                <a:lnTo>
                  <a:pt x="704832" y="361956"/>
                </a:lnTo>
                <a:lnTo>
                  <a:pt x="694446" y="310516"/>
                </a:lnTo>
                <a:cubicBezTo>
                  <a:pt x="694446" y="139023"/>
                  <a:pt x="833469" y="0"/>
                  <a:pt x="1004962" y="0"/>
                </a:cubicBezTo>
                <a:close/>
              </a:path>
            </a:pathLst>
          </a:custGeom>
          <a:solidFill>
            <a:srgbClr val="18853F">
              <a:lumMod val="20000"/>
              <a:lumOff val="8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A685483-9C7B-00A7-B1A5-229035FDA5AF}"/>
              </a:ext>
            </a:extLst>
          </p:cNvPr>
          <p:cNvSpPr txBox="1"/>
          <p:nvPr/>
        </p:nvSpPr>
        <p:spPr>
          <a:xfrm>
            <a:off x="8180215" y="903767"/>
            <a:ext cx="226405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dirty="0" err="1">
                <a:ln>
                  <a:noFill/>
                </a:ln>
                <a:solidFill>
                  <a:srgbClr val="18853F"/>
                </a:solidFill>
                <a:effectLst/>
                <a:uLnTx/>
                <a:uFillTx/>
                <a:latin typeface="Avenir Next LT Pro" panose="020B0504020202020204" pitchFamily="34" charset="0"/>
              </a:rPr>
              <a:t>Voisinage</a:t>
            </a:r>
            <a:r>
              <a:rPr kumimoji="0" lang="en-CA" sz="1400" b="1" i="0" u="none" strike="noStrike" kern="0" cap="none" spc="0" normalizeH="0" baseline="0" dirty="0">
                <a:ln>
                  <a:noFill/>
                </a:ln>
                <a:solidFill>
                  <a:srgbClr val="18853F"/>
                </a:solidFill>
                <a:effectLst/>
                <a:uLnTx/>
                <a:uFillTx/>
                <a:latin typeface="Avenir Next LT Pro" panose="020B05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dirty="0">
                <a:ln>
                  <a:noFill/>
                </a:ln>
                <a:solidFill>
                  <a:srgbClr val="000000"/>
                </a:solidFill>
                <a:effectLst/>
                <a:uLnTx/>
                <a:uFillTx/>
                <a:latin typeface="Avenir Next LT Pro" panose="020B0504020202020204" pitchFamily="34" charset="0"/>
              </a:rPr>
              <a:t>Branche A</a:t>
            </a:r>
          </a:p>
        </p:txBody>
      </p:sp>
      <p:sp>
        <p:nvSpPr>
          <p:cNvPr id="19" name="Freeform: Shape 18">
            <a:extLst>
              <a:ext uri="{FF2B5EF4-FFF2-40B4-BE49-F238E27FC236}">
                <a16:creationId xmlns:a16="http://schemas.microsoft.com/office/drawing/2014/main" id="{472782CB-C3F7-4593-CD5D-02719034417D}"/>
              </a:ext>
              <a:ext uri="{C183D7F6-B498-43B3-948B-1728B52AA6E4}">
                <adec:decorative xmlns:adec="http://schemas.microsoft.com/office/drawing/2017/decorative" val="1"/>
              </a:ext>
            </a:extLst>
          </p:cNvPr>
          <p:cNvSpPr/>
          <p:nvPr/>
        </p:nvSpPr>
        <p:spPr>
          <a:xfrm rot="16200000">
            <a:off x="8927394" y="-605601"/>
            <a:ext cx="597373" cy="4725178"/>
          </a:xfrm>
          <a:custGeom>
            <a:avLst/>
            <a:gdLst>
              <a:gd name="connsiteX0" fmla="*/ 621032 w 621032"/>
              <a:gd name="connsiteY0" fmla="*/ 1696338 h 4912316"/>
              <a:gd name="connsiteX1" fmla="*/ 621032 w 621032"/>
              <a:gd name="connsiteY1" fmla="*/ 4601800 h 4912316"/>
              <a:gd name="connsiteX2" fmla="*/ 310516 w 621032"/>
              <a:gd name="connsiteY2" fmla="*/ 4912316 h 4912316"/>
              <a:gd name="connsiteX3" fmla="*/ 0 w 621032"/>
              <a:gd name="connsiteY3" fmla="*/ 4601800 h 4912316"/>
              <a:gd name="connsiteX4" fmla="*/ 0 w 621032"/>
              <a:gd name="connsiteY4" fmla="*/ 1696338 h 4912316"/>
              <a:gd name="connsiteX5" fmla="*/ 136904 w 621032"/>
              <a:gd name="connsiteY5" fmla="*/ 1438854 h 4912316"/>
              <a:gd name="connsiteX6" fmla="*/ 145447 w 621032"/>
              <a:gd name="connsiteY6" fmla="*/ 1434217 h 4912316"/>
              <a:gd name="connsiteX7" fmla="*/ 212976 w 621032"/>
              <a:gd name="connsiteY7" fmla="*/ 0 h 4912316"/>
              <a:gd name="connsiteX8" fmla="*/ 278530 w 621032"/>
              <a:gd name="connsiteY8" fmla="*/ 1392280 h 4912316"/>
              <a:gd name="connsiteX9" fmla="*/ 310516 w 621032"/>
              <a:gd name="connsiteY9" fmla="*/ 1385822 h 4912316"/>
              <a:gd name="connsiteX10" fmla="*/ 621032 w 621032"/>
              <a:gd name="connsiteY10" fmla="*/ 1696338 h 491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2" h="4912316">
                <a:moveTo>
                  <a:pt x="621032" y="1696338"/>
                </a:moveTo>
                <a:lnTo>
                  <a:pt x="621032" y="4601800"/>
                </a:lnTo>
                <a:cubicBezTo>
                  <a:pt x="621032" y="4773293"/>
                  <a:pt x="482009" y="4912316"/>
                  <a:pt x="310516" y="4912316"/>
                </a:cubicBezTo>
                <a:cubicBezTo>
                  <a:pt x="139023" y="4912316"/>
                  <a:pt x="0" y="4773293"/>
                  <a:pt x="0" y="4601800"/>
                </a:cubicBezTo>
                <a:lnTo>
                  <a:pt x="0" y="1696338"/>
                </a:lnTo>
                <a:cubicBezTo>
                  <a:pt x="0" y="1589155"/>
                  <a:pt x="54306" y="1494656"/>
                  <a:pt x="136904" y="1438854"/>
                </a:cubicBezTo>
                <a:lnTo>
                  <a:pt x="145447" y="1434217"/>
                </a:lnTo>
                <a:lnTo>
                  <a:pt x="212976" y="0"/>
                </a:lnTo>
                <a:lnTo>
                  <a:pt x="278530" y="1392280"/>
                </a:lnTo>
                <a:lnTo>
                  <a:pt x="310516" y="1385822"/>
                </a:lnTo>
                <a:cubicBezTo>
                  <a:pt x="482009" y="1385822"/>
                  <a:pt x="621032" y="1524845"/>
                  <a:pt x="621032" y="1696338"/>
                </a:cubicBezTo>
                <a:close/>
              </a:path>
            </a:pathLst>
          </a:custGeom>
          <a:solidFill>
            <a:srgbClr val="4CB6A0">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D500876-94A1-9381-C640-6FD9D2767D8D}"/>
              </a:ext>
            </a:extLst>
          </p:cNvPr>
          <p:cNvSpPr txBox="1"/>
          <p:nvPr/>
        </p:nvSpPr>
        <p:spPr>
          <a:xfrm>
            <a:off x="8681793" y="1484081"/>
            <a:ext cx="251940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dirty="0" err="1">
                <a:ln>
                  <a:noFill/>
                </a:ln>
                <a:solidFill>
                  <a:srgbClr val="41A0D0"/>
                </a:solidFill>
                <a:effectLst/>
                <a:uLnTx/>
                <a:uFillTx/>
                <a:latin typeface="Avenir Next LT Pro" panose="020B0504020202020204" pitchFamily="34" charset="0"/>
              </a:rPr>
              <a:t>Voisinage</a:t>
            </a:r>
            <a:r>
              <a:rPr kumimoji="0" lang="en-CA" sz="1400" b="1" i="0" u="none" strike="noStrike" kern="0" cap="none" spc="0" normalizeH="0" baseline="0" dirty="0">
                <a:ln>
                  <a:noFill/>
                </a:ln>
                <a:solidFill>
                  <a:srgbClr val="41A0D0"/>
                </a:solidFill>
                <a:effectLst/>
                <a:uLnTx/>
                <a:uFillTx/>
                <a:latin typeface="Avenir Next LT Pro" panose="020B05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dirty="0">
                <a:ln>
                  <a:noFill/>
                </a:ln>
                <a:solidFill>
                  <a:srgbClr val="000000"/>
                </a:solidFill>
                <a:effectLst/>
                <a:uLnTx/>
                <a:uFillTx/>
                <a:latin typeface="Avenir Next LT Pro" panose="020B0504020202020204" pitchFamily="34" charset="0"/>
              </a:rPr>
              <a:t>Branche B</a:t>
            </a:r>
          </a:p>
        </p:txBody>
      </p:sp>
      <p:sp>
        <p:nvSpPr>
          <p:cNvPr id="16" name="Freeform: Shape 15">
            <a:extLst>
              <a:ext uri="{FF2B5EF4-FFF2-40B4-BE49-F238E27FC236}">
                <a16:creationId xmlns:a16="http://schemas.microsoft.com/office/drawing/2014/main" id="{0143C8E4-984B-0EDE-D99C-989640ADF378}"/>
              </a:ext>
              <a:ext uri="{C183D7F6-B498-43B3-948B-1728B52AA6E4}">
                <adec:decorative xmlns:adec="http://schemas.microsoft.com/office/drawing/2017/decorative" val="1"/>
              </a:ext>
            </a:extLst>
          </p:cNvPr>
          <p:cNvSpPr/>
          <p:nvPr/>
        </p:nvSpPr>
        <p:spPr>
          <a:xfrm rot="16200000">
            <a:off x="8652304" y="353756"/>
            <a:ext cx="597374" cy="3998831"/>
          </a:xfrm>
          <a:custGeom>
            <a:avLst/>
            <a:gdLst>
              <a:gd name="connsiteX0" fmla="*/ 621033 w 621033"/>
              <a:gd name="connsiteY0" fmla="*/ 941225 h 4157203"/>
              <a:gd name="connsiteX1" fmla="*/ 621032 w 621033"/>
              <a:gd name="connsiteY1" fmla="*/ 3846687 h 4157203"/>
              <a:gd name="connsiteX2" fmla="*/ 310516 w 621033"/>
              <a:gd name="connsiteY2" fmla="*/ 4157203 h 4157203"/>
              <a:gd name="connsiteX3" fmla="*/ 0 w 621033"/>
              <a:gd name="connsiteY3" fmla="*/ 3846687 h 4157203"/>
              <a:gd name="connsiteX4" fmla="*/ 0 w 621033"/>
              <a:gd name="connsiteY4" fmla="*/ 941225 h 4157203"/>
              <a:gd name="connsiteX5" fmla="*/ 310517 w 621033"/>
              <a:gd name="connsiteY5" fmla="*/ 630709 h 4157203"/>
              <a:gd name="connsiteX6" fmla="*/ 322063 w 621033"/>
              <a:gd name="connsiteY6" fmla="*/ 633040 h 4157203"/>
              <a:gd name="connsiteX7" fmla="*/ 392890 w 621033"/>
              <a:gd name="connsiteY7" fmla="*/ 0 h 4157203"/>
              <a:gd name="connsiteX8" fmla="*/ 468437 w 621033"/>
              <a:gd name="connsiteY8" fmla="*/ 675223 h 4157203"/>
              <a:gd name="connsiteX9" fmla="*/ 484129 w 621033"/>
              <a:gd name="connsiteY9" fmla="*/ 683740 h 4157203"/>
              <a:gd name="connsiteX10" fmla="*/ 621033 w 621033"/>
              <a:gd name="connsiteY10" fmla="*/ 941225 h 41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3" h="4157203">
                <a:moveTo>
                  <a:pt x="621033" y="941225"/>
                </a:moveTo>
                <a:lnTo>
                  <a:pt x="621032" y="3846687"/>
                </a:lnTo>
                <a:cubicBezTo>
                  <a:pt x="621032" y="4018180"/>
                  <a:pt x="482009" y="4157203"/>
                  <a:pt x="310516" y="4157203"/>
                </a:cubicBezTo>
                <a:cubicBezTo>
                  <a:pt x="139023" y="4157203"/>
                  <a:pt x="0" y="4018180"/>
                  <a:pt x="0" y="3846687"/>
                </a:cubicBezTo>
                <a:lnTo>
                  <a:pt x="0" y="941225"/>
                </a:lnTo>
                <a:cubicBezTo>
                  <a:pt x="0" y="769732"/>
                  <a:pt x="139023" y="630709"/>
                  <a:pt x="310517" y="630709"/>
                </a:cubicBezTo>
                <a:lnTo>
                  <a:pt x="322063" y="633040"/>
                </a:lnTo>
                <a:lnTo>
                  <a:pt x="392890" y="0"/>
                </a:lnTo>
                <a:lnTo>
                  <a:pt x="468437" y="675223"/>
                </a:lnTo>
                <a:lnTo>
                  <a:pt x="484129" y="683740"/>
                </a:lnTo>
                <a:cubicBezTo>
                  <a:pt x="566727" y="739542"/>
                  <a:pt x="621033" y="834042"/>
                  <a:pt x="621033" y="941225"/>
                </a:cubicBezTo>
                <a:close/>
              </a:path>
            </a:pathLst>
          </a:custGeom>
          <a:solidFill>
            <a:srgbClr val="DCC5ED">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B2BA019-28CA-4F28-AD39-246640DF8413}"/>
              </a:ext>
            </a:extLst>
          </p:cNvPr>
          <p:cNvSpPr txBox="1"/>
          <p:nvPr/>
        </p:nvSpPr>
        <p:spPr>
          <a:xfrm>
            <a:off x="7717316" y="2054484"/>
            <a:ext cx="304880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dirty="0">
                <a:ln>
                  <a:noFill/>
                </a:ln>
                <a:solidFill>
                  <a:srgbClr val="7030A0"/>
                </a:solidFill>
                <a:effectLst/>
                <a:uLnTx/>
                <a:uFillTx/>
                <a:latin typeface="Avenir Next LT Pro" panose="020B0504020202020204" pitchFamily="34" charset="0"/>
              </a:rPr>
              <a:t>RESTREINT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dirty="0">
                <a:ln>
                  <a:noFill/>
                </a:ln>
                <a:solidFill>
                  <a:srgbClr val="000000"/>
                </a:solidFill>
                <a:effectLst/>
                <a:uLnTx/>
                <a:uFillTx/>
                <a:latin typeface="Avenir Next LT Pro" panose="020B0504020202020204" pitchFamily="34" charset="0"/>
              </a:rPr>
              <a:t>Groupe Y &amp; Z de la branche B uniquement</a:t>
            </a:r>
          </a:p>
        </p:txBody>
      </p:sp>
      <p:sp>
        <p:nvSpPr>
          <p:cNvPr id="17" name="Freeform: Shape 16">
            <a:extLst>
              <a:ext uri="{FF2B5EF4-FFF2-40B4-BE49-F238E27FC236}">
                <a16:creationId xmlns:a16="http://schemas.microsoft.com/office/drawing/2014/main" id="{86CBF3D7-26C0-6E4C-8A19-DDA07EB4044A}"/>
              </a:ext>
              <a:ext uri="{C183D7F6-B498-43B3-948B-1728B52AA6E4}">
                <adec:decorative xmlns:adec="http://schemas.microsoft.com/office/drawing/2017/decorative" val="1"/>
              </a:ext>
            </a:extLst>
          </p:cNvPr>
          <p:cNvSpPr/>
          <p:nvPr/>
        </p:nvSpPr>
        <p:spPr>
          <a:xfrm rot="16670914">
            <a:off x="8820815" y="500052"/>
            <a:ext cx="979087" cy="4712245"/>
          </a:xfrm>
          <a:custGeom>
            <a:avLst/>
            <a:gdLst>
              <a:gd name="connsiteX0" fmla="*/ 618161 w 1017863"/>
              <a:gd name="connsiteY0" fmla="*/ 1667671 h 4898871"/>
              <a:gd name="connsiteX1" fmla="*/ 1014917 w 1017863"/>
              <a:gd name="connsiteY1" fmla="*/ 4545916 h 4898871"/>
              <a:gd name="connsiteX2" fmla="*/ 749712 w 1017863"/>
              <a:gd name="connsiteY2" fmla="*/ 4895925 h 4898871"/>
              <a:gd name="connsiteX3" fmla="*/ 399702 w 1017863"/>
              <a:gd name="connsiteY3" fmla="*/ 4630721 h 4898871"/>
              <a:gd name="connsiteX4" fmla="*/ 2946 w 1017863"/>
              <a:gd name="connsiteY4" fmla="*/ 1752476 h 4898871"/>
              <a:gd name="connsiteX5" fmla="*/ 151748 w 1017863"/>
              <a:gd name="connsiteY5" fmla="*/ 1443145 h 4898871"/>
              <a:gd name="connsiteX6" fmla="*/ 186265 w 1017863"/>
              <a:gd name="connsiteY6" fmla="*/ 1431082 h 4898871"/>
              <a:gd name="connsiteX7" fmla="*/ 253848 w 1017863"/>
              <a:gd name="connsiteY7" fmla="*/ 0 h 4898871"/>
              <a:gd name="connsiteX8" fmla="*/ 320232 w 1017863"/>
              <a:gd name="connsiteY8" fmla="*/ 1405711 h 4898871"/>
              <a:gd name="connsiteX9" fmla="*/ 391217 w 1017863"/>
              <a:gd name="connsiteY9" fmla="*/ 1410135 h 4898871"/>
              <a:gd name="connsiteX10" fmla="*/ 618161 w 1017863"/>
              <a:gd name="connsiteY10" fmla="*/ 1667671 h 48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863" h="4898871">
                <a:moveTo>
                  <a:pt x="618161" y="1667671"/>
                </a:moveTo>
                <a:lnTo>
                  <a:pt x="1014917" y="4545916"/>
                </a:lnTo>
                <a:cubicBezTo>
                  <a:pt x="1038335" y="4715802"/>
                  <a:pt x="919599" y="4872507"/>
                  <a:pt x="749712" y="4895925"/>
                </a:cubicBezTo>
                <a:cubicBezTo>
                  <a:pt x="579826" y="4919344"/>
                  <a:pt x="423121" y="4800607"/>
                  <a:pt x="399702" y="4630721"/>
                </a:cubicBezTo>
                <a:lnTo>
                  <a:pt x="2946" y="1752476"/>
                </a:lnTo>
                <a:cubicBezTo>
                  <a:pt x="-14618" y="1625061"/>
                  <a:pt x="47781" y="1505061"/>
                  <a:pt x="151748" y="1443145"/>
                </a:cubicBezTo>
                <a:lnTo>
                  <a:pt x="186265" y="1431082"/>
                </a:lnTo>
                <a:lnTo>
                  <a:pt x="253848" y="0"/>
                </a:lnTo>
                <a:lnTo>
                  <a:pt x="320232" y="1405711"/>
                </a:lnTo>
                <a:lnTo>
                  <a:pt x="391217" y="1410135"/>
                </a:lnTo>
                <a:cubicBezTo>
                  <a:pt x="508059" y="1441613"/>
                  <a:pt x="600597" y="1540256"/>
                  <a:pt x="618161" y="1667671"/>
                </a:cubicBezTo>
                <a:close/>
              </a:path>
            </a:pathLst>
          </a:custGeom>
          <a:solidFill>
            <a:srgbClr val="A8CE75">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F6DE556-6143-6DC5-C5AE-E74DFA2DFF0C}"/>
              </a:ext>
            </a:extLst>
          </p:cNvPr>
          <p:cNvSpPr txBox="1"/>
          <p:nvPr/>
        </p:nvSpPr>
        <p:spPr>
          <a:xfrm>
            <a:off x="8648317" y="2665258"/>
            <a:ext cx="265767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dirty="0" err="1">
                <a:ln>
                  <a:noFill/>
                </a:ln>
                <a:solidFill>
                  <a:srgbClr val="A8CE75">
                    <a:lumMod val="75000"/>
                  </a:srgbClr>
                </a:solidFill>
                <a:effectLst/>
                <a:uLnTx/>
                <a:uFillTx/>
                <a:latin typeface="Avenir Next LT Pro" panose="020B0504020202020204" pitchFamily="34" charset="0"/>
              </a:rPr>
              <a:t>Voisinage</a:t>
            </a:r>
            <a:endParaRPr kumimoji="0" lang="en-CA" sz="1400" b="1" i="0" u="none" strike="noStrike" kern="0" cap="none" spc="0" normalizeH="0" baseline="0" dirty="0">
              <a:ln>
                <a:noFill/>
              </a:ln>
              <a:solidFill>
                <a:srgbClr val="A8CE75">
                  <a:lumMod val="75000"/>
                </a:srgbClr>
              </a:solidFill>
              <a:effectLst/>
              <a:uLnTx/>
              <a:uFillTx/>
              <a:latin typeface="Avenir Next LT Pro" panose="020B05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dirty="0">
                <a:ln>
                  <a:noFill/>
                </a:ln>
                <a:solidFill>
                  <a:srgbClr val="000000"/>
                </a:solidFill>
                <a:effectLst/>
                <a:uLnTx/>
                <a:uFillTx/>
                <a:latin typeface="Avenir Next LT Pro" panose="020B0504020202020204" pitchFamily="34" charset="0"/>
              </a:rPr>
              <a:t>Branche C</a:t>
            </a:r>
          </a:p>
        </p:txBody>
      </p:sp>
      <p:sp>
        <p:nvSpPr>
          <p:cNvPr id="18" name="Freeform: Shape 17">
            <a:extLst>
              <a:ext uri="{FF2B5EF4-FFF2-40B4-BE49-F238E27FC236}">
                <a16:creationId xmlns:a16="http://schemas.microsoft.com/office/drawing/2014/main" id="{81E77E5E-2CAC-957E-ABCA-F36A762E88C0}"/>
              </a:ext>
              <a:ext uri="{C183D7F6-B498-43B3-948B-1728B52AA6E4}">
                <adec:decorative xmlns:adec="http://schemas.microsoft.com/office/drawing/2017/decorative" val="1"/>
              </a:ext>
            </a:extLst>
          </p:cNvPr>
          <p:cNvSpPr/>
          <p:nvPr/>
        </p:nvSpPr>
        <p:spPr>
          <a:xfrm rot="17174018">
            <a:off x="8362946" y="1370956"/>
            <a:ext cx="1378820" cy="4114424"/>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F2A920">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CF451C8-A7FB-E34F-7B41-C34C07DECD55}"/>
              </a:ext>
            </a:extLst>
          </p:cNvPr>
          <p:cNvSpPr txBox="1"/>
          <p:nvPr/>
        </p:nvSpPr>
        <p:spPr>
          <a:xfrm>
            <a:off x="7982190" y="3258124"/>
            <a:ext cx="254428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dirty="0">
                <a:ln>
                  <a:noFill/>
                </a:ln>
                <a:solidFill>
                  <a:srgbClr val="F2A920">
                    <a:lumMod val="75000"/>
                  </a:srgbClr>
                </a:solidFill>
                <a:effectLst/>
                <a:uLnTx/>
                <a:uFillTx/>
                <a:latin typeface="Avenir Next LT Pro" panose="020B0504020202020204" pitchFamily="34" charset="0"/>
              </a:rPr>
              <a:t>ÉTAGE PARTAGÉ</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dirty="0">
                <a:ln>
                  <a:noFill/>
                </a:ln>
                <a:solidFill>
                  <a:srgbClr val="000000"/>
                </a:solidFill>
                <a:effectLst/>
                <a:uLnTx/>
                <a:uFillTx/>
                <a:latin typeface="Avenir Next LT Pro" panose="020B0504020202020204" pitchFamily="34" charset="0"/>
              </a:rPr>
              <a:t>Ouvert à tous</a:t>
            </a:r>
          </a:p>
        </p:txBody>
      </p:sp>
      <p:sp>
        <p:nvSpPr>
          <p:cNvPr id="15" name="Freeform: Shape 14">
            <a:extLst>
              <a:ext uri="{FF2B5EF4-FFF2-40B4-BE49-F238E27FC236}">
                <a16:creationId xmlns:a16="http://schemas.microsoft.com/office/drawing/2014/main" id="{7FEDD63A-777C-642D-CEC2-E046E693196A}"/>
              </a:ext>
              <a:ext uri="{C183D7F6-B498-43B3-948B-1728B52AA6E4}">
                <adec:decorative xmlns:adec="http://schemas.microsoft.com/office/drawing/2017/decorative" val="1"/>
              </a:ext>
            </a:extLst>
          </p:cNvPr>
          <p:cNvSpPr/>
          <p:nvPr/>
        </p:nvSpPr>
        <p:spPr>
          <a:xfrm>
            <a:off x="6940270" y="3599526"/>
            <a:ext cx="4948384" cy="836493"/>
          </a:xfrm>
          <a:custGeom>
            <a:avLst/>
            <a:gdLst>
              <a:gd name="connsiteX0" fmla="*/ 0 w 5144362"/>
              <a:gd name="connsiteY0" fmla="*/ 0 h 869622"/>
              <a:gd name="connsiteX1" fmla="*/ 1626057 w 5144362"/>
              <a:gd name="connsiteY1" fmla="*/ 518548 h 869622"/>
              <a:gd name="connsiteX2" fmla="*/ 1642270 w 5144362"/>
              <a:gd name="connsiteY2" fmla="*/ 438240 h 869622"/>
              <a:gd name="connsiteX3" fmla="*/ 1928384 w 5144362"/>
              <a:gd name="connsiteY3" fmla="*/ 248590 h 869622"/>
              <a:gd name="connsiteX4" fmla="*/ 4833846 w 5144362"/>
              <a:gd name="connsiteY4" fmla="*/ 248590 h 869622"/>
              <a:gd name="connsiteX5" fmla="*/ 5144362 w 5144362"/>
              <a:gd name="connsiteY5" fmla="*/ 559106 h 869622"/>
              <a:gd name="connsiteX6" fmla="*/ 4833846 w 5144362"/>
              <a:gd name="connsiteY6" fmla="*/ 869622 h 869622"/>
              <a:gd name="connsiteX7" fmla="*/ 1928384 w 5144362"/>
              <a:gd name="connsiteY7" fmla="*/ 869622 h 869622"/>
              <a:gd name="connsiteX8" fmla="*/ 1642270 w 5144362"/>
              <a:gd name="connsiteY8" fmla="*/ 679973 h 869622"/>
              <a:gd name="connsiteX9" fmla="*/ 1636848 w 5144362"/>
              <a:gd name="connsiteY9" fmla="*/ 653114 h 86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362" h="869622">
                <a:moveTo>
                  <a:pt x="0" y="0"/>
                </a:moveTo>
                <a:lnTo>
                  <a:pt x="1626057" y="518548"/>
                </a:lnTo>
                <a:lnTo>
                  <a:pt x="1642270" y="438240"/>
                </a:lnTo>
                <a:cubicBezTo>
                  <a:pt x="1689409" y="326791"/>
                  <a:pt x="1799765" y="248590"/>
                  <a:pt x="1928384" y="248590"/>
                </a:cubicBezTo>
                <a:lnTo>
                  <a:pt x="4833846" y="248590"/>
                </a:lnTo>
                <a:cubicBezTo>
                  <a:pt x="5005339" y="248590"/>
                  <a:pt x="5144362" y="387613"/>
                  <a:pt x="5144362" y="559106"/>
                </a:cubicBezTo>
                <a:cubicBezTo>
                  <a:pt x="5144362" y="730599"/>
                  <a:pt x="5005339" y="869622"/>
                  <a:pt x="4833846" y="869622"/>
                </a:cubicBezTo>
                <a:lnTo>
                  <a:pt x="1928384" y="869622"/>
                </a:lnTo>
                <a:cubicBezTo>
                  <a:pt x="1799765" y="869622"/>
                  <a:pt x="1689409" y="791422"/>
                  <a:pt x="1642270" y="679973"/>
                </a:cubicBezTo>
                <a:lnTo>
                  <a:pt x="1636848" y="653114"/>
                </a:lnTo>
                <a:close/>
              </a:path>
            </a:pathLst>
          </a:custGeom>
          <a:solidFill>
            <a:srgbClr val="17455C">
              <a:lumMod val="20000"/>
              <a:lumOff val="8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1FAF29F-B093-48C2-ED57-617F64125E88}"/>
              </a:ext>
            </a:extLst>
          </p:cNvPr>
          <p:cNvSpPr txBox="1"/>
          <p:nvPr/>
        </p:nvSpPr>
        <p:spPr>
          <a:xfrm>
            <a:off x="8872120" y="3821332"/>
            <a:ext cx="278825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dirty="0">
                <a:ln>
                  <a:noFill/>
                </a:ln>
                <a:solidFill>
                  <a:srgbClr val="17455C"/>
                </a:solidFill>
                <a:effectLst/>
                <a:uLnTx/>
                <a:uFillTx/>
                <a:latin typeface="Avenir Next LT Pro" panose="020B0504020202020204" pitchFamily="34" charset="0"/>
              </a:rPr>
              <a:t>ÉTAGE DÉDIÉE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dirty="0" err="1">
                <a:ln>
                  <a:noFill/>
                </a:ln>
                <a:solidFill>
                  <a:srgbClr val="000000"/>
                </a:solidFill>
                <a:effectLst/>
                <a:uLnTx/>
                <a:uFillTx/>
                <a:latin typeface="Avenir Next LT Pro" panose="020B0504020202020204" pitchFamily="34" charset="0"/>
              </a:rPr>
              <a:t>Fonction</a:t>
            </a:r>
            <a:r>
              <a:rPr kumimoji="0" lang="en-CA" sz="1400" b="0" i="0" u="none" strike="noStrike" kern="0" cap="none" spc="0" normalizeH="0" baseline="0" dirty="0">
                <a:ln>
                  <a:noFill/>
                </a:ln>
                <a:solidFill>
                  <a:srgbClr val="000000"/>
                </a:solidFill>
                <a:effectLst/>
                <a:uLnTx/>
                <a:uFillTx/>
                <a:latin typeface="Avenir Next LT Pro" panose="020B0504020202020204" pitchFamily="34" charset="0"/>
              </a:rPr>
              <a:t> X, toutes les branches</a:t>
            </a:r>
          </a:p>
        </p:txBody>
      </p:sp>
      <p:sp>
        <p:nvSpPr>
          <p:cNvPr id="13" name="Rectangle: Rounded Corners 12">
            <a:extLst>
              <a:ext uri="{FF2B5EF4-FFF2-40B4-BE49-F238E27FC236}">
                <a16:creationId xmlns:a16="http://schemas.microsoft.com/office/drawing/2014/main" id="{77A88793-F510-6E8B-3611-44B6040594CE}"/>
              </a:ext>
              <a:ext uri="{C183D7F6-B498-43B3-948B-1728B52AA6E4}">
                <adec:decorative xmlns:adec="http://schemas.microsoft.com/office/drawing/2017/decorative" val="1"/>
              </a:ext>
            </a:extLst>
          </p:cNvPr>
          <p:cNvSpPr/>
          <p:nvPr/>
        </p:nvSpPr>
        <p:spPr>
          <a:xfrm>
            <a:off x="7901670" y="4443308"/>
            <a:ext cx="3329291" cy="597372"/>
          </a:xfrm>
          <a:prstGeom prst="roundRect">
            <a:avLst>
              <a:gd name="adj" fmla="val 50000"/>
            </a:avLst>
          </a:prstGeom>
          <a:solidFill>
            <a:srgbClr val="DA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nvGrpSpPr>
          <p:cNvPr id="21" name="Group 20">
            <a:extLst>
              <a:ext uri="{FF2B5EF4-FFF2-40B4-BE49-F238E27FC236}">
                <a16:creationId xmlns:a16="http://schemas.microsoft.com/office/drawing/2014/main" id="{4B8C234F-FD6D-3D9E-1378-9ECB09F9D3F3}"/>
              </a:ext>
              <a:ext uri="{C183D7F6-B498-43B3-948B-1728B52AA6E4}">
                <adec:decorative xmlns:adec="http://schemas.microsoft.com/office/drawing/2017/decorative" val="1"/>
              </a:ext>
            </a:extLst>
          </p:cNvPr>
          <p:cNvGrpSpPr/>
          <p:nvPr/>
        </p:nvGrpSpPr>
        <p:grpSpPr>
          <a:xfrm>
            <a:off x="7927096" y="4488066"/>
            <a:ext cx="3278438" cy="538517"/>
            <a:chOff x="7927096" y="4488066"/>
            <a:chExt cx="3278438" cy="538517"/>
          </a:xfrm>
        </p:grpSpPr>
        <p:sp>
          <p:nvSpPr>
            <p:cNvPr id="12" name="Speech Bubble: Rectangle with Corners Rounded 11">
              <a:extLst>
                <a:ext uri="{FF2B5EF4-FFF2-40B4-BE49-F238E27FC236}">
                  <a16:creationId xmlns:a16="http://schemas.microsoft.com/office/drawing/2014/main" id="{20FC8CCF-4D26-B828-4012-1C2270A49687}"/>
                </a:ext>
              </a:extLst>
            </p:cNvPr>
            <p:cNvSpPr/>
            <p:nvPr/>
          </p:nvSpPr>
          <p:spPr>
            <a:xfrm>
              <a:off x="8438669" y="4498189"/>
              <a:ext cx="116226" cy="528394"/>
            </a:xfrm>
            <a:prstGeom prst="wedgeRoundRectCallout">
              <a:avLst>
                <a:gd name="adj1" fmla="val -1218544"/>
                <a:gd name="adj2" fmla="val -142593"/>
                <a:gd name="adj3" fmla="val 16667"/>
              </a:avLst>
            </a:prstGeom>
            <a:solidFill>
              <a:srgbClr val="DA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4" name="TextBox 13">
              <a:extLst>
                <a:ext uri="{FF2B5EF4-FFF2-40B4-BE49-F238E27FC236}">
                  <a16:creationId xmlns:a16="http://schemas.microsoft.com/office/drawing/2014/main" id="{F501E63B-166C-C291-BAAA-B19D84AFD30E}"/>
                </a:ext>
              </a:extLst>
            </p:cNvPr>
            <p:cNvSpPr txBox="1"/>
            <p:nvPr/>
          </p:nvSpPr>
          <p:spPr>
            <a:xfrm>
              <a:off x="7927096" y="4488066"/>
              <a:ext cx="327843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dirty="0">
                  <a:ln>
                    <a:noFill/>
                  </a:ln>
                  <a:solidFill>
                    <a:srgbClr val="888484"/>
                  </a:solidFill>
                  <a:effectLst/>
                  <a:uLnTx/>
                  <a:uFillTx/>
                  <a:latin typeface="Avenir Next LT Pro" panose="020B0504020202020204" pitchFamily="34" charset="0"/>
                </a:rPr>
                <a:t>PLANCHER INTERACTIF PARTAGÉ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dirty="0">
                  <a:ln>
                    <a:noFill/>
                  </a:ln>
                  <a:solidFill>
                    <a:srgbClr val="000000"/>
                  </a:solidFill>
                  <a:effectLst/>
                  <a:uLnTx/>
                  <a:uFillTx/>
                  <a:latin typeface="Avenir Next LT Pro" panose="020B0504020202020204" pitchFamily="34" charset="0"/>
                </a:rPr>
                <a:t>Ouvert à tous</a:t>
              </a:r>
            </a:p>
          </p:txBody>
        </p:sp>
      </p:grpSp>
      <p:sp>
        <p:nvSpPr>
          <p:cNvPr id="80" name="Rectangle 79">
            <a:extLst>
              <a:ext uri="{FF2B5EF4-FFF2-40B4-BE49-F238E27FC236}">
                <a16:creationId xmlns:a16="http://schemas.microsoft.com/office/drawing/2014/main" id="{CA21A87C-37D4-7C71-7485-A64447DE224B}"/>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Rectangle: Rounded Corners 80">
            <a:extLst>
              <a:ext uri="{FF2B5EF4-FFF2-40B4-BE49-F238E27FC236}">
                <a16:creationId xmlns:a16="http://schemas.microsoft.com/office/drawing/2014/main" id="{20471E59-F6B4-5722-0629-7B83F6FC4AC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endParaRPr lang="en-CA" dirty="0">
              <a:solidFill>
                <a:srgbClr val="FFFF00"/>
              </a:solidFill>
              <a:latin typeface="Avenir Next LT Pro" panose="020B0504020202020204" pitchFamily="34" charset="0"/>
            </a:endParaRPr>
          </a:p>
        </p:txBody>
      </p:sp>
    </p:spTree>
    <p:extLst>
      <p:ext uri="{BB962C8B-B14F-4D97-AF65-F5344CB8AC3E}">
        <p14:creationId xmlns:p14="http://schemas.microsoft.com/office/powerpoint/2010/main" val="4079751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90051802-51BC-422F-8865-D71924DDED72}"/>
              </a:ext>
            </a:extLst>
          </p:cNvPr>
          <p:cNvSpPr txBox="1">
            <a:spLocks noGrp="1"/>
          </p:cNvSpPr>
          <p:nvPr>
            <p:ph type="title" idx="4294967295"/>
          </p:nvPr>
        </p:nvSpPr>
        <p:spPr bwMode="auto">
          <a:xfrm>
            <a:off x="188504" y="240286"/>
            <a:ext cx="6474222" cy="49889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latinLnBrk="0" hangingPunct="0">
              <a:lnSpc>
                <a:spcPct val="90000"/>
              </a:lnSpc>
              <a:spcBef>
                <a:spcPct val="0"/>
              </a:spcBef>
              <a:spcAft>
                <a:spcPct val="0"/>
              </a:spcAft>
              <a:buNone/>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mj-cs"/>
              </a:rPr>
              <a:t>#Plan d'étage </a:t>
            </a:r>
          </a:p>
        </p:txBody>
      </p:sp>
      <p:pic>
        <p:nvPicPr>
          <p:cNvPr id="37" name="Picture 36" descr="A picture of a floor plan, colour-coded by the 3 zones: quiet, interactive and transitional.">
            <a:extLst>
              <a:ext uri="{FF2B5EF4-FFF2-40B4-BE49-F238E27FC236}">
                <a16:creationId xmlns:a16="http://schemas.microsoft.com/office/drawing/2014/main" id="{5F87F310-EB0B-A419-235F-A3E7901EADE2}"/>
              </a:ext>
            </a:extLst>
          </p:cNvPr>
          <p:cNvPicPr>
            <a:picLocks noChangeAspect="1"/>
          </p:cNvPicPr>
          <p:nvPr/>
        </p:nvPicPr>
        <p:blipFill>
          <a:blip r:embed="rId3"/>
          <a:stretch>
            <a:fillRect/>
          </a:stretch>
        </p:blipFill>
        <p:spPr>
          <a:xfrm>
            <a:off x="97807" y="662580"/>
            <a:ext cx="6420642" cy="4417621"/>
          </a:xfrm>
          <a:prstGeom prst="rect">
            <a:avLst/>
          </a:prstGeom>
        </p:spPr>
      </p:pic>
      <p:grpSp>
        <p:nvGrpSpPr>
          <p:cNvPr id="3" name="Group 2" descr="Tour path">
            <a:extLst>
              <a:ext uri="{FF2B5EF4-FFF2-40B4-BE49-F238E27FC236}">
                <a16:creationId xmlns:a16="http://schemas.microsoft.com/office/drawing/2014/main" id="{619D63B1-279B-DF00-11EF-3D6951A36FB9}"/>
              </a:ext>
            </a:extLst>
          </p:cNvPr>
          <p:cNvGrpSpPr/>
          <p:nvPr/>
        </p:nvGrpSpPr>
        <p:grpSpPr>
          <a:xfrm>
            <a:off x="891243" y="1204699"/>
            <a:ext cx="4761750" cy="3190168"/>
            <a:chOff x="891243" y="1204699"/>
            <a:chExt cx="4761750" cy="3190168"/>
          </a:xfrm>
        </p:grpSpPr>
        <p:grpSp>
          <p:nvGrpSpPr>
            <p:cNvPr id="53" name="Group 52">
              <a:extLst>
                <a:ext uri="{FF2B5EF4-FFF2-40B4-BE49-F238E27FC236}">
                  <a16:creationId xmlns:a16="http://schemas.microsoft.com/office/drawing/2014/main" id="{C8457666-381A-2160-583A-C624CA1030B4}"/>
                </a:ext>
              </a:extLst>
            </p:cNvPr>
            <p:cNvGrpSpPr/>
            <p:nvPr/>
          </p:nvGrpSpPr>
          <p:grpSpPr>
            <a:xfrm>
              <a:off x="2395481" y="2847485"/>
              <a:ext cx="581025" cy="431800"/>
              <a:chOff x="2395481" y="2847485"/>
              <a:chExt cx="581025" cy="431800"/>
            </a:xfrm>
          </p:grpSpPr>
          <p:sp>
            <p:nvSpPr>
              <p:cNvPr id="50" name="Flowchart: Connector 49">
                <a:extLst>
                  <a:ext uri="{FF2B5EF4-FFF2-40B4-BE49-F238E27FC236}">
                    <a16:creationId xmlns:a16="http://schemas.microsoft.com/office/drawing/2014/main" id="{65446100-5F7C-41FE-4ECB-369B8AF88866}"/>
                  </a:ext>
                </a:extLst>
              </p:cNvPr>
              <p:cNvSpPr/>
              <p:nvPr/>
            </p:nvSpPr>
            <p:spPr>
              <a:xfrm>
                <a:off x="2470094" y="2847485"/>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CA" sz="1600" b="1"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4D22A2E-DC4C-1A19-EA20-FA739C2BC8BD}"/>
                  </a:ext>
                </a:extLst>
              </p:cNvPr>
              <p:cNvSpPr txBox="1"/>
              <p:nvPr/>
            </p:nvSpPr>
            <p:spPr>
              <a:xfrm>
                <a:off x="2395481" y="2870262"/>
                <a:ext cx="581025" cy="369332"/>
              </a:xfrm>
              <a:prstGeom prst="rect">
                <a:avLst/>
              </a:prstGeom>
              <a:noFill/>
            </p:spPr>
            <p:txBody>
              <a:bodyPr wrap="square">
                <a:spAutoFit/>
              </a:bodyPr>
              <a:lstStyle/>
              <a:p>
                <a:pPr algn="ctr"/>
                <a:r>
                  <a:rPr lang="en-CA" b="1" dirty="0">
                    <a:solidFill>
                      <a:schemeClr val="bg1"/>
                    </a:solidFill>
                    <a:latin typeface="Arial" panose="020B0604020202020204" pitchFamily="34" charset="0"/>
                    <a:cs typeface="Arial" panose="020B0604020202020204" pitchFamily="34" charset="0"/>
                  </a:rPr>
                  <a:t>10</a:t>
                </a:r>
              </a:p>
            </p:txBody>
          </p:sp>
        </p:grpSp>
        <p:sp>
          <p:nvSpPr>
            <p:cNvPr id="7" name="Flowchart: Connector 6">
              <a:extLst>
                <a:ext uri="{FF2B5EF4-FFF2-40B4-BE49-F238E27FC236}">
                  <a16:creationId xmlns:a16="http://schemas.microsoft.com/office/drawing/2014/main" id="{32B2B569-3FD5-40DF-8963-7878CC7B0CCB}"/>
                </a:ext>
              </a:extLst>
            </p:cNvPr>
            <p:cNvSpPr/>
            <p:nvPr/>
          </p:nvSpPr>
          <p:spPr>
            <a:xfrm>
              <a:off x="2718846" y="2468283"/>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a:t>
              </a:r>
            </a:p>
          </p:txBody>
        </p:sp>
        <p:sp>
          <p:nvSpPr>
            <p:cNvPr id="34" name="Flowchart: Connector 33">
              <a:extLst>
                <a:ext uri="{FF2B5EF4-FFF2-40B4-BE49-F238E27FC236}">
                  <a16:creationId xmlns:a16="http://schemas.microsoft.com/office/drawing/2014/main" id="{6EF9A132-C97E-49E4-A800-56EA59101511}"/>
                </a:ext>
              </a:extLst>
            </p:cNvPr>
            <p:cNvSpPr/>
            <p:nvPr/>
          </p:nvSpPr>
          <p:spPr>
            <a:xfrm>
              <a:off x="952960" y="1204699"/>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4</a:t>
              </a:r>
            </a:p>
          </p:txBody>
        </p:sp>
        <p:sp>
          <p:nvSpPr>
            <p:cNvPr id="43" name="Flowchart: Connector 42">
              <a:extLst>
                <a:ext uri="{FF2B5EF4-FFF2-40B4-BE49-F238E27FC236}">
                  <a16:creationId xmlns:a16="http://schemas.microsoft.com/office/drawing/2014/main" id="{6450F18B-58D7-4EAB-AAE2-3E22058F762F}"/>
                </a:ext>
              </a:extLst>
            </p:cNvPr>
            <p:cNvSpPr/>
            <p:nvPr/>
          </p:nvSpPr>
          <p:spPr>
            <a:xfrm>
              <a:off x="3110124" y="1372921"/>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5</a:t>
              </a:r>
            </a:p>
          </p:txBody>
        </p:sp>
        <p:sp>
          <p:nvSpPr>
            <p:cNvPr id="33" name="Flowchart: Connector 32">
              <a:extLst>
                <a:ext uri="{FF2B5EF4-FFF2-40B4-BE49-F238E27FC236}">
                  <a16:creationId xmlns:a16="http://schemas.microsoft.com/office/drawing/2014/main" id="{707BC681-AEFB-4A8A-B695-E42EB062EAB5}"/>
                </a:ext>
              </a:extLst>
            </p:cNvPr>
            <p:cNvSpPr/>
            <p:nvPr/>
          </p:nvSpPr>
          <p:spPr>
            <a:xfrm>
              <a:off x="891243" y="1894907"/>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3</a:t>
              </a:r>
            </a:p>
          </p:txBody>
        </p:sp>
        <p:sp>
          <p:nvSpPr>
            <p:cNvPr id="46" name="Flowchart: Connector 45">
              <a:extLst>
                <a:ext uri="{FF2B5EF4-FFF2-40B4-BE49-F238E27FC236}">
                  <a16:creationId xmlns:a16="http://schemas.microsoft.com/office/drawing/2014/main" id="{4A20F3CE-6308-B8BE-5C61-75EA4966B89A}"/>
                </a:ext>
              </a:extLst>
            </p:cNvPr>
            <p:cNvSpPr/>
            <p:nvPr/>
          </p:nvSpPr>
          <p:spPr>
            <a:xfrm>
              <a:off x="5221193" y="1604746"/>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6</a:t>
              </a:r>
            </a:p>
          </p:txBody>
        </p:sp>
        <p:sp>
          <p:nvSpPr>
            <p:cNvPr id="49" name="Flowchart: Connector 48">
              <a:extLst>
                <a:ext uri="{FF2B5EF4-FFF2-40B4-BE49-F238E27FC236}">
                  <a16:creationId xmlns:a16="http://schemas.microsoft.com/office/drawing/2014/main" id="{E95BB951-9CA9-5E1B-69BC-94E6973DF820}"/>
                </a:ext>
              </a:extLst>
            </p:cNvPr>
            <p:cNvSpPr/>
            <p:nvPr/>
          </p:nvSpPr>
          <p:spPr>
            <a:xfrm>
              <a:off x="4297697" y="3963067"/>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7</a:t>
              </a:r>
            </a:p>
          </p:txBody>
        </p:sp>
        <p:sp>
          <p:nvSpPr>
            <p:cNvPr id="32" name="Flowchart: Connector 31">
              <a:extLst>
                <a:ext uri="{FF2B5EF4-FFF2-40B4-BE49-F238E27FC236}">
                  <a16:creationId xmlns:a16="http://schemas.microsoft.com/office/drawing/2014/main" id="{69E92023-9BAE-417E-AE43-90BAA04DD187}"/>
                </a:ext>
              </a:extLst>
            </p:cNvPr>
            <p:cNvSpPr/>
            <p:nvPr/>
          </p:nvSpPr>
          <p:spPr>
            <a:xfrm>
              <a:off x="1550326" y="2468283"/>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2</a:t>
              </a:r>
            </a:p>
          </p:txBody>
        </p:sp>
        <p:sp>
          <p:nvSpPr>
            <p:cNvPr id="54" name="Flowchart: Connector 53">
              <a:extLst>
                <a:ext uri="{FF2B5EF4-FFF2-40B4-BE49-F238E27FC236}">
                  <a16:creationId xmlns:a16="http://schemas.microsoft.com/office/drawing/2014/main" id="{9C2BAA9B-243C-8D9A-8830-714E77885F5A}"/>
                </a:ext>
              </a:extLst>
            </p:cNvPr>
            <p:cNvSpPr/>
            <p:nvPr/>
          </p:nvSpPr>
          <p:spPr>
            <a:xfrm>
              <a:off x="3203795" y="3914234"/>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9</a:t>
              </a:r>
            </a:p>
          </p:txBody>
        </p:sp>
        <p:sp>
          <p:nvSpPr>
            <p:cNvPr id="55" name="Flowchart: Connector 54">
              <a:extLst>
                <a:ext uri="{FF2B5EF4-FFF2-40B4-BE49-F238E27FC236}">
                  <a16:creationId xmlns:a16="http://schemas.microsoft.com/office/drawing/2014/main" id="{1C5A2837-754B-EA0C-F04A-08972F3891DE}"/>
                </a:ext>
              </a:extLst>
            </p:cNvPr>
            <p:cNvSpPr/>
            <p:nvPr/>
          </p:nvSpPr>
          <p:spPr>
            <a:xfrm>
              <a:off x="4789393" y="2926525"/>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8</a:t>
              </a:r>
            </a:p>
          </p:txBody>
        </p:sp>
        <p:sp>
          <p:nvSpPr>
            <p:cNvPr id="58" name="Freeform: Shape 57">
              <a:extLst>
                <a:ext uri="{FF2B5EF4-FFF2-40B4-BE49-F238E27FC236}">
                  <a16:creationId xmlns:a16="http://schemas.microsoft.com/office/drawing/2014/main" id="{D6BEDB79-5567-614E-15B8-877DB04398FC}"/>
                </a:ext>
              </a:extLst>
            </p:cNvPr>
            <p:cNvSpPr/>
            <p:nvPr/>
          </p:nvSpPr>
          <p:spPr>
            <a:xfrm>
              <a:off x="1820422" y="2695575"/>
              <a:ext cx="898966" cy="134996"/>
            </a:xfrm>
            <a:custGeom>
              <a:avLst/>
              <a:gdLst>
                <a:gd name="connsiteX0" fmla="*/ 738188 w 738188"/>
                <a:gd name="connsiteY0" fmla="*/ 0 h 81063"/>
                <a:gd name="connsiteX1" fmla="*/ 295275 w 738188"/>
                <a:gd name="connsiteY1" fmla="*/ 80963 h 81063"/>
                <a:gd name="connsiteX2" fmla="*/ 0 w 738188"/>
                <a:gd name="connsiteY2" fmla="*/ 14288 h 81063"/>
              </a:gdLst>
              <a:ahLst/>
              <a:cxnLst>
                <a:cxn ang="0">
                  <a:pos x="connsiteX0" y="connsiteY0"/>
                </a:cxn>
                <a:cxn ang="0">
                  <a:pos x="connsiteX1" y="connsiteY1"/>
                </a:cxn>
                <a:cxn ang="0">
                  <a:pos x="connsiteX2" y="connsiteY2"/>
                </a:cxn>
              </a:cxnLst>
              <a:rect l="l" t="t" r="r" b="b"/>
              <a:pathLst>
                <a:path w="738188" h="81063">
                  <a:moveTo>
                    <a:pt x="738188" y="0"/>
                  </a:moveTo>
                  <a:cubicBezTo>
                    <a:pt x="578247" y="39291"/>
                    <a:pt x="418306" y="78582"/>
                    <a:pt x="295275" y="80963"/>
                  </a:cubicBezTo>
                  <a:cubicBezTo>
                    <a:pt x="172244" y="83344"/>
                    <a:pt x="53975" y="42863"/>
                    <a:pt x="0" y="14288"/>
                  </a:cubicBezTo>
                </a:path>
              </a:pathLst>
            </a:custGeom>
            <a:noFill/>
            <a:ln w="38100">
              <a:prstDash val="sysDash"/>
              <a:extLst>
                <a:ext uri="{C807C97D-BFC1-408E-A445-0C87EB9F89A2}">
                  <ask:lineSketchStyleProps xmlns:ask="http://schemas.microsoft.com/office/drawing/2018/sketchyshapes" sd="949167543">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0" name="Freeform: Shape 59">
              <a:extLst>
                <a:ext uri="{FF2B5EF4-FFF2-40B4-BE49-F238E27FC236}">
                  <a16:creationId xmlns:a16="http://schemas.microsoft.com/office/drawing/2014/main" id="{17E587DF-AB07-DE4B-D9BF-D8941576C15A}"/>
                </a:ext>
              </a:extLst>
            </p:cNvPr>
            <p:cNvSpPr/>
            <p:nvPr/>
          </p:nvSpPr>
          <p:spPr>
            <a:xfrm>
              <a:off x="1075980" y="2334098"/>
              <a:ext cx="487968" cy="469220"/>
            </a:xfrm>
            <a:custGeom>
              <a:avLst/>
              <a:gdLst>
                <a:gd name="connsiteX0" fmla="*/ 487968 w 487968"/>
                <a:gd name="connsiteY0" fmla="*/ 469220 h 469220"/>
                <a:gd name="connsiteX1" fmla="*/ 51852 w 487968"/>
                <a:gd name="connsiteY1" fmla="*/ 261008 h 469220"/>
                <a:gd name="connsiteX2" fmla="*/ 8240 w 487968"/>
                <a:gd name="connsiteY2" fmla="*/ 24659 h 469220"/>
                <a:gd name="connsiteX3" fmla="*/ 8240 w 487968"/>
                <a:gd name="connsiteY3" fmla="*/ 19031 h 469220"/>
              </a:gdLst>
              <a:ahLst/>
              <a:cxnLst>
                <a:cxn ang="0">
                  <a:pos x="connsiteX0" y="connsiteY0"/>
                </a:cxn>
                <a:cxn ang="0">
                  <a:pos x="connsiteX1" y="connsiteY1"/>
                </a:cxn>
                <a:cxn ang="0">
                  <a:pos x="connsiteX2" y="connsiteY2"/>
                </a:cxn>
                <a:cxn ang="0">
                  <a:pos x="connsiteX3" y="connsiteY3"/>
                </a:cxn>
              </a:cxnLst>
              <a:rect l="l" t="t" r="r" b="b"/>
              <a:pathLst>
                <a:path w="487968" h="469220" extrusionOk="0">
                  <a:moveTo>
                    <a:pt x="487968" y="469220"/>
                  </a:moveTo>
                  <a:cubicBezTo>
                    <a:pt x="323518" y="392543"/>
                    <a:pt x="117206" y="337906"/>
                    <a:pt x="51852" y="261008"/>
                  </a:cubicBezTo>
                  <a:cubicBezTo>
                    <a:pt x="-28103" y="186916"/>
                    <a:pt x="8240" y="24659"/>
                    <a:pt x="8240" y="24659"/>
                  </a:cubicBezTo>
                  <a:cubicBezTo>
                    <a:pt x="3882" y="-16567"/>
                    <a:pt x="3798" y="2398"/>
                    <a:pt x="8240" y="19031"/>
                  </a:cubicBezTo>
                </a:path>
              </a:pathLst>
            </a:custGeom>
            <a:noFill/>
            <a:ln w="38100">
              <a:prstDash val="sysDash"/>
              <a:extLst>
                <a:ext uri="{C807C97D-BFC1-408E-A445-0C87EB9F89A2}">
                  <ask:lineSketchStyleProps xmlns:ask="http://schemas.microsoft.com/office/drawing/2018/sketchyshapes" sd="127910698">
                    <a:custGeom>
                      <a:avLst/>
                      <a:gdLst>
                        <a:gd name="connsiteX0" fmla="*/ 426299 w 426299"/>
                        <a:gd name="connsiteY0" fmla="*/ 397107 h 397107"/>
                        <a:gd name="connsiteX1" fmla="*/ 45299 w 426299"/>
                        <a:gd name="connsiteY1" fmla="*/ 220895 h 397107"/>
                        <a:gd name="connsiteX2" fmla="*/ 7199 w 426299"/>
                        <a:gd name="connsiteY2" fmla="*/ 20870 h 397107"/>
                        <a:gd name="connsiteX3" fmla="*/ 7199 w 426299"/>
                        <a:gd name="connsiteY3" fmla="*/ 16107 h 397107"/>
                      </a:gdLst>
                      <a:ahLst/>
                      <a:cxnLst>
                        <a:cxn ang="0">
                          <a:pos x="connsiteX0" y="connsiteY0"/>
                        </a:cxn>
                        <a:cxn ang="0">
                          <a:pos x="connsiteX1" y="connsiteY1"/>
                        </a:cxn>
                        <a:cxn ang="0">
                          <a:pos x="connsiteX2" y="connsiteY2"/>
                        </a:cxn>
                        <a:cxn ang="0">
                          <a:pos x="connsiteX3" y="connsiteY3"/>
                        </a:cxn>
                      </a:cxnLst>
                      <a:rect l="l" t="t" r="r" b="b"/>
                      <a:pathLst>
                        <a:path w="426299" h="397107">
                          <a:moveTo>
                            <a:pt x="426299" y="397107"/>
                          </a:moveTo>
                          <a:cubicBezTo>
                            <a:pt x="270724" y="340354"/>
                            <a:pt x="115149" y="283601"/>
                            <a:pt x="45299" y="220895"/>
                          </a:cubicBezTo>
                          <a:cubicBezTo>
                            <a:pt x="-24551" y="158189"/>
                            <a:pt x="7199" y="20870"/>
                            <a:pt x="7199" y="20870"/>
                          </a:cubicBezTo>
                          <a:cubicBezTo>
                            <a:pt x="849" y="-13261"/>
                            <a:pt x="4024" y="1423"/>
                            <a:pt x="7199" y="16107"/>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1" name="Freeform: Shape 60">
              <a:extLst>
                <a:ext uri="{FF2B5EF4-FFF2-40B4-BE49-F238E27FC236}">
                  <a16:creationId xmlns:a16="http://schemas.microsoft.com/office/drawing/2014/main" id="{759657DA-F16B-FBBB-A7A0-733F50F04BC8}"/>
                </a:ext>
              </a:extLst>
            </p:cNvPr>
            <p:cNvSpPr/>
            <p:nvPr/>
          </p:nvSpPr>
          <p:spPr>
            <a:xfrm>
              <a:off x="976169" y="1595438"/>
              <a:ext cx="66819" cy="304800"/>
            </a:xfrm>
            <a:custGeom>
              <a:avLst/>
              <a:gdLst>
                <a:gd name="connsiteX0" fmla="*/ 52531 w 66819"/>
                <a:gd name="connsiteY0" fmla="*/ 304800 h 304800"/>
                <a:gd name="connsiteX1" fmla="*/ 144 w 66819"/>
                <a:gd name="connsiteY1" fmla="*/ 104775 h 304800"/>
                <a:gd name="connsiteX2" fmla="*/ 66819 w 66819"/>
                <a:gd name="connsiteY2" fmla="*/ 0 h 304800"/>
              </a:gdLst>
              <a:ahLst/>
              <a:cxnLst>
                <a:cxn ang="0">
                  <a:pos x="connsiteX0" y="connsiteY0"/>
                </a:cxn>
                <a:cxn ang="0">
                  <a:pos x="connsiteX1" y="connsiteY1"/>
                </a:cxn>
                <a:cxn ang="0">
                  <a:pos x="connsiteX2" y="connsiteY2"/>
                </a:cxn>
              </a:cxnLst>
              <a:rect l="l" t="t" r="r" b="b"/>
              <a:pathLst>
                <a:path w="66819" h="304800" extrusionOk="0">
                  <a:moveTo>
                    <a:pt x="52531" y="304800"/>
                  </a:moveTo>
                  <a:cubicBezTo>
                    <a:pt x="29772" y="226924"/>
                    <a:pt x="-5892" y="156277"/>
                    <a:pt x="144" y="104775"/>
                  </a:cubicBezTo>
                  <a:cubicBezTo>
                    <a:pt x="2328" y="54429"/>
                    <a:pt x="60773" y="17635"/>
                    <a:pt x="66819" y="0"/>
                  </a:cubicBezTo>
                </a:path>
              </a:pathLst>
            </a:custGeom>
            <a:noFill/>
            <a:ln w="38100">
              <a:prstDash val="sysDash"/>
              <a:extLst>
                <a:ext uri="{C807C97D-BFC1-408E-A445-0C87EB9F89A2}">
                  <ask:lineSketchStyleProps xmlns:ask="http://schemas.microsoft.com/office/drawing/2018/sketchyshapes" sd="127910698">
                    <a:custGeom>
                      <a:avLst/>
                      <a:gdLst>
                        <a:gd name="connsiteX0" fmla="*/ 52531 w 66819"/>
                        <a:gd name="connsiteY0" fmla="*/ 304800 h 304800"/>
                        <a:gd name="connsiteX1" fmla="*/ 144 w 66819"/>
                        <a:gd name="connsiteY1" fmla="*/ 104775 h 304800"/>
                        <a:gd name="connsiteX2" fmla="*/ 66819 w 66819"/>
                        <a:gd name="connsiteY2" fmla="*/ 0 h 304800"/>
                      </a:gdLst>
                      <a:ahLst/>
                      <a:cxnLst>
                        <a:cxn ang="0">
                          <a:pos x="connsiteX0" y="connsiteY0"/>
                        </a:cxn>
                        <a:cxn ang="0">
                          <a:pos x="connsiteX1" y="connsiteY1"/>
                        </a:cxn>
                        <a:cxn ang="0">
                          <a:pos x="connsiteX2" y="connsiteY2"/>
                        </a:cxn>
                      </a:cxnLst>
                      <a:rect l="l" t="t" r="r" b="b"/>
                      <a:pathLst>
                        <a:path w="66819" h="304800">
                          <a:moveTo>
                            <a:pt x="52531" y="304800"/>
                          </a:moveTo>
                          <a:cubicBezTo>
                            <a:pt x="25147" y="230187"/>
                            <a:pt x="-2237" y="155575"/>
                            <a:pt x="144" y="104775"/>
                          </a:cubicBezTo>
                          <a:cubicBezTo>
                            <a:pt x="2525" y="53975"/>
                            <a:pt x="63644" y="19050"/>
                            <a:pt x="66819" y="0"/>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2" name="Freeform: Shape 61">
              <a:extLst>
                <a:ext uri="{FF2B5EF4-FFF2-40B4-BE49-F238E27FC236}">
                  <a16:creationId xmlns:a16="http://schemas.microsoft.com/office/drawing/2014/main" id="{D225E8DB-5999-8CDB-6421-3F909AE795B5}"/>
                </a:ext>
              </a:extLst>
            </p:cNvPr>
            <p:cNvSpPr/>
            <p:nvPr/>
          </p:nvSpPr>
          <p:spPr>
            <a:xfrm>
              <a:off x="1385888" y="1495425"/>
              <a:ext cx="1724025" cy="141055"/>
            </a:xfrm>
            <a:custGeom>
              <a:avLst/>
              <a:gdLst>
                <a:gd name="connsiteX0" fmla="*/ 0 w 1724025"/>
                <a:gd name="connsiteY0" fmla="*/ 0 h 141055"/>
                <a:gd name="connsiteX1" fmla="*/ 833437 w 1724025"/>
                <a:gd name="connsiteY1" fmla="*/ 138113 h 141055"/>
                <a:gd name="connsiteX2" fmla="*/ 1724025 w 1724025"/>
                <a:gd name="connsiteY2" fmla="*/ 80963 h 141055"/>
              </a:gdLst>
              <a:ahLst/>
              <a:cxnLst>
                <a:cxn ang="0">
                  <a:pos x="connsiteX0" y="connsiteY0"/>
                </a:cxn>
                <a:cxn ang="0">
                  <a:pos x="connsiteX1" y="connsiteY1"/>
                </a:cxn>
                <a:cxn ang="0">
                  <a:pos x="connsiteX2" y="connsiteY2"/>
                </a:cxn>
              </a:cxnLst>
              <a:rect l="l" t="t" r="r" b="b"/>
              <a:pathLst>
                <a:path w="1724025" h="141055" extrusionOk="0">
                  <a:moveTo>
                    <a:pt x="0" y="0"/>
                  </a:moveTo>
                  <a:cubicBezTo>
                    <a:pt x="295724" y="46312"/>
                    <a:pt x="519068" y="129812"/>
                    <a:pt x="833437" y="138113"/>
                  </a:cubicBezTo>
                  <a:cubicBezTo>
                    <a:pt x="1112508" y="170668"/>
                    <a:pt x="1409191" y="109777"/>
                    <a:pt x="1724025" y="80963"/>
                  </a:cubicBezTo>
                </a:path>
              </a:pathLst>
            </a:custGeom>
            <a:noFill/>
            <a:ln w="38100">
              <a:prstDash val="sysDash"/>
              <a:extLst>
                <a:ext uri="{C807C97D-BFC1-408E-A445-0C87EB9F89A2}">
                  <ask:lineSketchStyleProps xmlns:ask="http://schemas.microsoft.com/office/drawing/2018/sketchyshapes" sd="127910698">
                    <a:custGeom>
                      <a:avLst/>
                      <a:gdLst>
                        <a:gd name="connsiteX0" fmla="*/ 0 w 1724025"/>
                        <a:gd name="connsiteY0" fmla="*/ 0 h 141055"/>
                        <a:gd name="connsiteX1" fmla="*/ 833437 w 1724025"/>
                        <a:gd name="connsiteY1" fmla="*/ 138113 h 141055"/>
                        <a:gd name="connsiteX2" fmla="*/ 1724025 w 1724025"/>
                        <a:gd name="connsiteY2" fmla="*/ 80963 h 141055"/>
                      </a:gdLst>
                      <a:ahLst/>
                      <a:cxnLst>
                        <a:cxn ang="0">
                          <a:pos x="connsiteX0" y="connsiteY0"/>
                        </a:cxn>
                        <a:cxn ang="0">
                          <a:pos x="connsiteX1" y="connsiteY1"/>
                        </a:cxn>
                        <a:cxn ang="0">
                          <a:pos x="connsiteX2" y="connsiteY2"/>
                        </a:cxn>
                      </a:cxnLst>
                      <a:rect l="l" t="t" r="r" b="b"/>
                      <a:pathLst>
                        <a:path w="1724025" h="141055">
                          <a:moveTo>
                            <a:pt x="0" y="0"/>
                          </a:moveTo>
                          <a:cubicBezTo>
                            <a:pt x="273050" y="62309"/>
                            <a:pt x="546100" y="124619"/>
                            <a:pt x="833437" y="138113"/>
                          </a:cubicBezTo>
                          <a:cubicBezTo>
                            <a:pt x="1120774" y="151607"/>
                            <a:pt x="1422399" y="116285"/>
                            <a:pt x="1724025" y="80963"/>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3" name="Freeform: Shape 62">
              <a:extLst>
                <a:ext uri="{FF2B5EF4-FFF2-40B4-BE49-F238E27FC236}">
                  <a16:creationId xmlns:a16="http://schemas.microsoft.com/office/drawing/2014/main" id="{A829442D-9E00-E298-255F-88145EEEBB9D}"/>
                </a:ext>
              </a:extLst>
            </p:cNvPr>
            <p:cNvSpPr/>
            <p:nvPr/>
          </p:nvSpPr>
          <p:spPr>
            <a:xfrm>
              <a:off x="3548063" y="1579435"/>
              <a:ext cx="1671637" cy="332822"/>
            </a:xfrm>
            <a:custGeom>
              <a:avLst/>
              <a:gdLst>
                <a:gd name="connsiteX0" fmla="*/ 0 w 1671637"/>
                <a:gd name="connsiteY0" fmla="*/ 30290 h 332822"/>
                <a:gd name="connsiteX1" fmla="*/ 1276350 w 1671637"/>
                <a:gd name="connsiteY1" fmla="*/ 25528 h 332822"/>
                <a:gd name="connsiteX2" fmla="*/ 1314450 w 1671637"/>
                <a:gd name="connsiteY2" fmla="*/ 306515 h 332822"/>
                <a:gd name="connsiteX3" fmla="*/ 1671637 w 1671637"/>
                <a:gd name="connsiteY3" fmla="*/ 320803 h 332822"/>
              </a:gdLst>
              <a:ahLst/>
              <a:cxnLst>
                <a:cxn ang="0">
                  <a:pos x="connsiteX0" y="connsiteY0"/>
                </a:cxn>
                <a:cxn ang="0">
                  <a:pos x="connsiteX1" y="connsiteY1"/>
                </a:cxn>
                <a:cxn ang="0">
                  <a:pos x="connsiteX2" y="connsiteY2"/>
                </a:cxn>
                <a:cxn ang="0">
                  <a:pos x="connsiteX3" y="connsiteY3"/>
                </a:cxn>
              </a:cxnLst>
              <a:rect l="l" t="t" r="r" b="b"/>
              <a:pathLst>
                <a:path w="1671637" h="332822" extrusionOk="0">
                  <a:moveTo>
                    <a:pt x="0" y="30290"/>
                  </a:moveTo>
                  <a:cubicBezTo>
                    <a:pt x="545581" y="-7065"/>
                    <a:pt x="1035422" y="-16311"/>
                    <a:pt x="1276350" y="25528"/>
                  </a:cubicBezTo>
                  <a:cubicBezTo>
                    <a:pt x="1490877" y="82052"/>
                    <a:pt x="1234497" y="250369"/>
                    <a:pt x="1314450" y="306515"/>
                  </a:cubicBezTo>
                  <a:cubicBezTo>
                    <a:pt x="1380331" y="355727"/>
                    <a:pt x="1671636" y="320804"/>
                    <a:pt x="1671637" y="320803"/>
                  </a:cubicBezTo>
                </a:path>
              </a:pathLst>
            </a:custGeom>
            <a:noFill/>
            <a:ln w="38100">
              <a:prstDash val="sysDash"/>
              <a:extLst>
                <a:ext uri="{C807C97D-BFC1-408E-A445-0C87EB9F89A2}">
                  <ask:lineSketchStyleProps xmlns:ask="http://schemas.microsoft.com/office/drawing/2018/sketchyshapes" sd="127910698">
                    <a:custGeom>
                      <a:avLst/>
                      <a:gdLst>
                        <a:gd name="connsiteX0" fmla="*/ 0 w 1671637"/>
                        <a:gd name="connsiteY0" fmla="*/ 30290 h 332822"/>
                        <a:gd name="connsiteX1" fmla="*/ 1276350 w 1671637"/>
                        <a:gd name="connsiteY1" fmla="*/ 25528 h 332822"/>
                        <a:gd name="connsiteX2" fmla="*/ 1314450 w 1671637"/>
                        <a:gd name="connsiteY2" fmla="*/ 306515 h 332822"/>
                        <a:gd name="connsiteX3" fmla="*/ 1671637 w 1671637"/>
                        <a:gd name="connsiteY3" fmla="*/ 320803 h 332822"/>
                      </a:gdLst>
                      <a:ahLst/>
                      <a:cxnLst>
                        <a:cxn ang="0">
                          <a:pos x="connsiteX0" y="connsiteY0"/>
                        </a:cxn>
                        <a:cxn ang="0">
                          <a:pos x="connsiteX1" y="connsiteY1"/>
                        </a:cxn>
                        <a:cxn ang="0">
                          <a:pos x="connsiteX2" y="connsiteY2"/>
                        </a:cxn>
                        <a:cxn ang="0">
                          <a:pos x="connsiteX3" y="connsiteY3"/>
                        </a:cxn>
                      </a:cxnLst>
                      <a:rect l="l" t="t" r="r" b="b"/>
                      <a:pathLst>
                        <a:path w="1671637" h="332822">
                          <a:moveTo>
                            <a:pt x="0" y="30290"/>
                          </a:moveTo>
                          <a:cubicBezTo>
                            <a:pt x="528637" y="4890"/>
                            <a:pt x="1057275" y="-20509"/>
                            <a:pt x="1276350" y="25528"/>
                          </a:cubicBezTo>
                          <a:cubicBezTo>
                            <a:pt x="1495425" y="71565"/>
                            <a:pt x="1248569" y="257303"/>
                            <a:pt x="1314450" y="306515"/>
                          </a:cubicBezTo>
                          <a:cubicBezTo>
                            <a:pt x="1380331" y="355727"/>
                            <a:pt x="1671637" y="320803"/>
                            <a:pt x="1671637" y="320803"/>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4" name="Freeform: Shape 63">
              <a:extLst>
                <a:ext uri="{FF2B5EF4-FFF2-40B4-BE49-F238E27FC236}">
                  <a16:creationId xmlns:a16="http://schemas.microsoft.com/office/drawing/2014/main" id="{7E800EA4-225F-5B6B-2518-0213D8A6F5B1}"/>
                </a:ext>
              </a:extLst>
            </p:cNvPr>
            <p:cNvSpPr/>
            <p:nvPr/>
          </p:nvSpPr>
          <p:spPr>
            <a:xfrm>
              <a:off x="4646815" y="2009775"/>
              <a:ext cx="925505" cy="2193462"/>
            </a:xfrm>
            <a:custGeom>
              <a:avLst/>
              <a:gdLst>
                <a:gd name="connsiteX0" fmla="*/ 898544 w 925505"/>
                <a:gd name="connsiteY0" fmla="*/ 0 h 2193462"/>
                <a:gd name="connsiteX1" fmla="*/ 812968 w 925505"/>
                <a:gd name="connsiteY1" fmla="*/ 1999559 h 2193462"/>
                <a:gd name="connsiteX2" fmla="*/ 0 w 925505"/>
                <a:gd name="connsiteY2" fmla="*/ 2004124 h 2193462"/>
              </a:gdLst>
              <a:ahLst/>
              <a:cxnLst>
                <a:cxn ang="0">
                  <a:pos x="connsiteX0" y="connsiteY0"/>
                </a:cxn>
                <a:cxn ang="0">
                  <a:pos x="connsiteX1" y="connsiteY1"/>
                </a:cxn>
                <a:cxn ang="0">
                  <a:pos x="connsiteX2" y="connsiteY2"/>
                </a:cxn>
              </a:cxnLst>
              <a:rect l="l" t="t" r="r" b="b"/>
              <a:pathLst>
                <a:path w="925505" h="2193462" extrusionOk="0">
                  <a:moveTo>
                    <a:pt x="898544" y="0"/>
                  </a:moveTo>
                  <a:cubicBezTo>
                    <a:pt x="955073" y="815526"/>
                    <a:pt x="903231" y="1676966"/>
                    <a:pt x="812968" y="1999559"/>
                  </a:cubicBezTo>
                  <a:cubicBezTo>
                    <a:pt x="638033" y="2391640"/>
                    <a:pt x="297424" y="2152009"/>
                    <a:pt x="0" y="2004124"/>
                  </a:cubicBezTo>
                </a:path>
              </a:pathLst>
            </a:custGeom>
            <a:noFill/>
            <a:ln w="38100">
              <a:prstDash val="sysDash"/>
              <a:extLst>
                <a:ext uri="{C807C97D-BFC1-408E-A445-0C87EB9F89A2}">
                  <ask:lineSketchStyleProps xmlns:ask="http://schemas.microsoft.com/office/drawing/2018/sketchyshapes" sd="127910698">
                    <a:custGeom>
                      <a:avLst/>
                      <a:gdLst>
                        <a:gd name="connsiteX0" fmla="*/ 800100 w 824107"/>
                        <a:gd name="connsiteY0" fmla="*/ 0 h 2288258"/>
                        <a:gd name="connsiteX1" fmla="*/ 723900 w 824107"/>
                        <a:gd name="connsiteY1" fmla="*/ 2085975 h 2288258"/>
                        <a:gd name="connsiteX2" fmla="*/ 0 w 824107"/>
                        <a:gd name="connsiteY2" fmla="*/ 2090738 h 2288258"/>
                      </a:gdLst>
                      <a:ahLst/>
                      <a:cxnLst>
                        <a:cxn ang="0">
                          <a:pos x="connsiteX0" y="connsiteY0"/>
                        </a:cxn>
                        <a:cxn ang="0">
                          <a:pos x="connsiteX1" y="connsiteY1"/>
                        </a:cxn>
                        <a:cxn ang="0">
                          <a:pos x="connsiteX2" y="connsiteY2"/>
                        </a:cxn>
                      </a:cxnLst>
                      <a:rect l="l" t="t" r="r" b="b"/>
                      <a:pathLst>
                        <a:path w="824107" h="2288258">
                          <a:moveTo>
                            <a:pt x="800100" y="0"/>
                          </a:moveTo>
                          <a:cubicBezTo>
                            <a:pt x="828675" y="868759"/>
                            <a:pt x="857250" y="1737519"/>
                            <a:pt x="723900" y="2085975"/>
                          </a:cubicBezTo>
                          <a:cubicBezTo>
                            <a:pt x="590550" y="2434431"/>
                            <a:pt x="295275" y="2262584"/>
                            <a:pt x="0" y="2090738"/>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5" name="Freeform: Shape 64">
              <a:extLst>
                <a:ext uri="{FF2B5EF4-FFF2-40B4-BE49-F238E27FC236}">
                  <a16:creationId xmlns:a16="http://schemas.microsoft.com/office/drawing/2014/main" id="{61E07C30-B34D-ECC4-AE51-762E5B056262}"/>
                </a:ext>
              </a:extLst>
            </p:cNvPr>
            <p:cNvSpPr/>
            <p:nvPr/>
          </p:nvSpPr>
          <p:spPr>
            <a:xfrm>
              <a:off x="4506422" y="2948329"/>
              <a:ext cx="308466" cy="1009753"/>
            </a:xfrm>
            <a:custGeom>
              <a:avLst/>
              <a:gdLst>
                <a:gd name="connsiteX0" fmla="*/ 3666 w 308466"/>
                <a:gd name="connsiteY0" fmla="*/ 1009309 h 1009753"/>
                <a:gd name="connsiteX1" fmla="*/ 3666 w 308466"/>
                <a:gd name="connsiteY1" fmla="*/ 856909 h 1009753"/>
                <a:gd name="connsiteX2" fmla="*/ 41766 w 308466"/>
                <a:gd name="connsiteY2" fmla="*/ 71096 h 1009753"/>
                <a:gd name="connsiteX3" fmla="*/ 308466 w 308466"/>
                <a:gd name="connsiteY3" fmla="*/ 85384 h 1009753"/>
              </a:gdLst>
              <a:ahLst/>
              <a:cxnLst>
                <a:cxn ang="0">
                  <a:pos x="connsiteX0" y="connsiteY0"/>
                </a:cxn>
                <a:cxn ang="0">
                  <a:pos x="connsiteX1" y="connsiteY1"/>
                </a:cxn>
                <a:cxn ang="0">
                  <a:pos x="connsiteX2" y="connsiteY2"/>
                </a:cxn>
                <a:cxn ang="0">
                  <a:pos x="connsiteX3" y="connsiteY3"/>
                </a:cxn>
              </a:cxnLst>
              <a:rect l="l" t="t" r="r" b="b"/>
              <a:pathLst>
                <a:path w="308466" h="1009753" extrusionOk="0">
                  <a:moveTo>
                    <a:pt x="3666" y="1009309"/>
                  </a:moveTo>
                  <a:cubicBezTo>
                    <a:pt x="854" y="1011037"/>
                    <a:pt x="-3317" y="1013400"/>
                    <a:pt x="3666" y="856909"/>
                  </a:cubicBezTo>
                  <a:cubicBezTo>
                    <a:pt x="8401" y="704265"/>
                    <a:pt x="-18401" y="195068"/>
                    <a:pt x="41766" y="71096"/>
                  </a:cubicBezTo>
                  <a:cubicBezTo>
                    <a:pt x="117091" y="-65050"/>
                    <a:pt x="190096" y="23189"/>
                    <a:pt x="308466" y="85384"/>
                  </a:cubicBezTo>
                </a:path>
              </a:pathLst>
            </a:custGeom>
            <a:noFill/>
            <a:ln w="38100">
              <a:prstDash val="sysDash"/>
              <a:extLst>
                <a:ext uri="{C807C97D-BFC1-408E-A445-0C87EB9F89A2}">
                  <ask:lineSketchStyleProps xmlns:ask="http://schemas.microsoft.com/office/drawing/2018/sketchyshapes" sd="127910698">
                    <a:custGeom>
                      <a:avLst/>
                      <a:gdLst>
                        <a:gd name="connsiteX0" fmla="*/ 3666 w 308466"/>
                        <a:gd name="connsiteY0" fmla="*/ 1009309 h 1009753"/>
                        <a:gd name="connsiteX1" fmla="*/ 3666 w 308466"/>
                        <a:gd name="connsiteY1" fmla="*/ 856909 h 1009753"/>
                        <a:gd name="connsiteX2" fmla="*/ 41766 w 308466"/>
                        <a:gd name="connsiteY2" fmla="*/ 71096 h 1009753"/>
                        <a:gd name="connsiteX3" fmla="*/ 308466 w 308466"/>
                        <a:gd name="connsiteY3" fmla="*/ 85384 h 1009753"/>
                      </a:gdLst>
                      <a:ahLst/>
                      <a:cxnLst>
                        <a:cxn ang="0">
                          <a:pos x="connsiteX0" y="connsiteY0"/>
                        </a:cxn>
                        <a:cxn ang="0">
                          <a:pos x="connsiteX1" y="connsiteY1"/>
                        </a:cxn>
                        <a:cxn ang="0">
                          <a:pos x="connsiteX2" y="connsiteY2"/>
                        </a:cxn>
                        <a:cxn ang="0">
                          <a:pos x="connsiteX3" y="connsiteY3"/>
                        </a:cxn>
                      </a:cxnLst>
                      <a:rect l="l" t="t" r="r" b="b"/>
                      <a:pathLst>
                        <a:path w="308466" h="1009753">
                          <a:moveTo>
                            <a:pt x="3666" y="1009309"/>
                          </a:moveTo>
                          <a:cubicBezTo>
                            <a:pt x="491" y="1011293"/>
                            <a:pt x="-2684" y="1013278"/>
                            <a:pt x="3666" y="856909"/>
                          </a:cubicBezTo>
                          <a:cubicBezTo>
                            <a:pt x="10016" y="700540"/>
                            <a:pt x="-9034" y="199683"/>
                            <a:pt x="41766" y="71096"/>
                          </a:cubicBezTo>
                          <a:cubicBezTo>
                            <a:pt x="92566" y="-57491"/>
                            <a:pt x="200516" y="13946"/>
                            <a:pt x="308466" y="85384"/>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6" name="Freeform: Shape 65">
              <a:extLst>
                <a:ext uri="{FF2B5EF4-FFF2-40B4-BE49-F238E27FC236}">
                  <a16:creationId xmlns:a16="http://schemas.microsoft.com/office/drawing/2014/main" id="{DF8216E6-26FE-A825-A2A5-EAEBB9B2B4C5}"/>
                </a:ext>
              </a:extLst>
            </p:cNvPr>
            <p:cNvSpPr/>
            <p:nvPr/>
          </p:nvSpPr>
          <p:spPr>
            <a:xfrm>
              <a:off x="3638550" y="3948113"/>
              <a:ext cx="862013" cy="184270"/>
            </a:xfrm>
            <a:custGeom>
              <a:avLst/>
              <a:gdLst>
                <a:gd name="connsiteX0" fmla="*/ 862013 w 862013"/>
                <a:gd name="connsiteY0" fmla="*/ 0 h 184270"/>
                <a:gd name="connsiteX1" fmla="*/ 404813 w 862013"/>
                <a:gd name="connsiteY1" fmla="*/ 176212 h 184270"/>
                <a:gd name="connsiteX2" fmla="*/ 0 w 862013"/>
                <a:gd name="connsiteY2" fmla="*/ 138112 h 184270"/>
              </a:gdLst>
              <a:ahLst/>
              <a:cxnLst>
                <a:cxn ang="0">
                  <a:pos x="connsiteX0" y="connsiteY0"/>
                </a:cxn>
                <a:cxn ang="0">
                  <a:pos x="connsiteX1" y="connsiteY1"/>
                </a:cxn>
                <a:cxn ang="0">
                  <a:pos x="connsiteX2" y="connsiteY2"/>
                </a:cxn>
              </a:cxnLst>
              <a:rect l="l" t="t" r="r" b="b"/>
              <a:pathLst>
                <a:path w="862013" h="184270" extrusionOk="0">
                  <a:moveTo>
                    <a:pt x="862013" y="0"/>
                  </a:moveTo>
                  <a:cubicBezTo>
                    <a:pt x="723852" y="63469"/>
                    <a:pt x="542852" y="154275"/>
                    <a:pt x="404813" y="176212"/>
                  </a:cubicBezTo>
                  <a:cubicBezTo>
                    <a:pt x="258996" y="204185"/>
                    <a:pt x="120280" y="163600"/>
                    <a:pt x="0" y="138112"/>
                  </a:cubicBezTo>
                </a:path>
              </a:pathLst>
            </a:custGeom>
            <a:noFill/>
            <a:ln w="38100">
              <a:prstDash val="sysDash"/>
              <a:extLst>
                <a:ext uri="{C807C97D-BFC1-408E-A445-0C87EB9F89A2}">
                  <ask:lineSketchStyleProps xmlns:ask="http://schemas.microsoft.com/office/drawing/2018/sketchyshapes" sd="127910698">
                    <a:custGeom>
                      <a:avLst/>
                      <a:gdLst>
                        <a:gd name="connsiteX0" fmla="*/ 862013 w 862013"/>
                        <a:gd name="connsiteY0" fmla="*/ 0 h 184270"/>
                        <a:gd name="connsiteX1" fmla="*/ 404813 w 862013"/>
                        <a:gd name="connsiteY1" fmla="*/ 176212 h 184270"/>
                        <a:gd name="connsiteX2" fmla="*/ 0 w 862013"/>
                        <a:gd name="connsiteY2" fmla="*/ 138112 h 184270"/>
                      </a:gdLst>
                      <a:ahLst/>
                      <a:cxnLst>
                        <a:cxn ang="0">
                          <a:pos x="connsiteX0" y="connsiteY0"/>
                        </a:cxn>
                        <a:cxn ang="0">
                          <a:pos x="connsiteX1" y="connsiteY1"/>
                        </a:cxn>
                        <a:cxn ang="0">
                          <a:pos x="connsiteX2" y="connsiteY2"/>
                        </a:cxn>
                      </a:cxnLst>
                      <a:rect l="l" t="t" r="r" b="b"/>
                      <a:pathLst>
                        <a:path w="862013" h="184270">
                          <a:moveTo>
                            <a:pt x="862013" y="0"/>
                          </a:moveTo>
                          <a:cubicBezTo>
                            <a:pt x="705247" y="76596"/>
                            <a:pt x="548482" y="153193"/>
                            <a:pt x="404813" y="176212"/>
                          </a:cubicBezTo>
                          <a:cubicBezTo>
                            <a:pt x="261144" y="199231"/>
                            <a:pt x="130572" y="168671"/>
                            <a:pt x="0" y="138112"/>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7" name="Freeform: Shape 66">
              <a:extLst>
                <a:ext uri="{FF2B5EF4-FFF2-40B4-BE49-F238E27FC236}">
                  <a16:creationId xmlns:a16="http://schemas.microsoft.com/office/drawing/2014/main" id="{EABFB275-0B93-FBAC-6AB0-6D75F0852A18}"/>
                </a:ext>
              </a:extLst>
            </p:cNvPr>
            <p:cNvSpPr/>
            <p:nvPr/>
          </p:nvSpPr>
          <p:spPr>
            <a:xfrm>
              <a:off x="2909888" y="3042518"/>
              <a:ext cx="342900" cy="977032"/>
            </a:xfrm>
            <a:custGeom>
              <a:avLst/>
              <a:gdLst>
                <a:gd name="connsiteX0" fmla="*/ 342900 w 342900"/>
                <a:gd name="connsiteY0" fmla="*/ 977032 h 977032"/>
                <a:gd name="connsiteX1" fmla="*/ 219075 w 342900"/>
                <a:gd name="connsiteY1" fmla="*/ 157882 h 977032"/>
                <a:gd name="connsiteX2" fmla="*/ 0 w 342900"/>
                <a:gd name="connsiteY2" fmla="*/ 720 h 977032"/>
              </a:gdLst>
              <a:ahLst/>
              <a:cxnLst>
                <a:cxn ang="0">
                  <a:pos x="connsiteX0" y="connsiteY0"/>
                </a:cxn>
                <a:cxn ang="0">
                  <a:pos x="connsiteX1" y="connsiteY1"/>
                </a:cxn>
                <a:cxn ang="0">
                  <a:pos x="connsiteX2" y="connsiteY2"/>
                </a:cxn>
              </a:cxnLst>
              <a:rect l="l" t="t" r="r" b="b"/>
              <a:pathLst>
                <a:path w="342900" h="977032" extrusionOk="0">
                  <a:moveTo>
                    <a:pt x="342900" y="977032"/>
                  </a:moveTo>
                  <a:cubicBezTo>
                    <a:pt x="317636" y="643120"/>
                    <a:pt x="274051" y="321019"/>
                    <a:pt x="219075" y="157882"/>
                  </a:cubicBezTo>
                  <a:cubicBezTo>
                    <a:pt x="161377" y="-3573"/>
                    <a:pt x="78594" y="-3226"/>
                    <a:pt x="0" y="720"/>
                  </a:cubicBezTo>
                </a:path>
              </a:pathLst>
            </a:custGeom>
            <a:noFill/>
            <a:ln w="38100">
              <a:prstDash val="sysDash"/>
              <a:extLst>
                <a:ext uri="{C807C97D-BFC1-408E-A445-0C87EB9F89A2}">
                  <ask:lineSketchStyleProps xmlns:ask="http://schemas.microsoft.com/office/drawing/2018/sketchyshapes" sd="127910698">
                    <a:custGeom>
                      <a:avLst/>
                      <a:gdLst>
                        <a:gd name="connsiteX0" fmla="*/ 342900 w 342900"/>
                        <a:gd name="connsiteY0" fmla="*/ 977032 h 977032"/>
                        <a:gd name="connsiteX1" fmla="*/ 219075 w 342900"/>
                        <a:gd name="connsiteY1" fmla="*/ 157882 h 977032"/>
                        <a:gd name="connsiteX2" fmla="*/ 0 w 342900"/>
                        <a:gd name="connsiteY2" fmla="*/ 720 h 977032"/>
                      </a:gdLst>
                      <a:ahLst/>
                      <a:cxnLst>
                        <a:cxn ang="0">
                          <a:pos x="connsiteX0" y="connsiteY0"/>
                        </a:cxn>
                        <a:cxn ang="0">
                          <a:pos x="connsiteX1" y="connsiteY1"/>
                        </a:cxn>
                        <a:cxn ang="0">
                          <a:pos x="connsiteX2" y="connsiteY2"/>
                        </a:cxn>
                      </a:cxnLst>
                      <a:rect l="l" t="t" r="r" b="b"/>
                      <a:pathLst>
                        <a:path w="342900" h="977032">
                          <a:moveTo>
                            <a:pt x="342900" y="977032"/>
                          </a:moveTo>
                          <a:cubicBezTo>
                            <a:pt x="309562" y="648816"/>
                            <a:pt x="276225" y="320601"/>
                            <a:pt x="219075" y="157882"/>
                          </a:cubicBezTo>
                          <a:cubicBezTo>
                            <a:pt x="161925" y="-4837"/>
                            <a:pt x="80962" y="-2059"/>
                            <a:pt x="0" y="720"/>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grpSp>
      <p:sp>
        <p:nvSpPr>
          <p:cNvPr id="17" name="TextBox 16">
            <a:extLst>
              <a:ext uri="{FF2B5EF4-FFF2-40B4-BE49-F238E27FC236}">
                <a16:creationId xmlns:a16="http://schemas.microsoft.com/office/drawing/2014/main" id="{47508E9B-4E4F-631C-8226-408535C8F1C4}"/>
              </a:ext>
            </a:extLst>
          </p:cNvPr>
          <p:cNvSpPr txBox="1"/>
          <p:nvPr/>
        </p:nvSpPr>
        <p:spPr>
          <a:xfrm>
            <a:off x="966509" y="2349070"/>
            <a:ext cx="4179693" cy="1077218"/>
          </a:xfrm>
          <a:prstGeom prst="rect">
            <a:avLst/>
          </a:prstGeom>
          <a:noFill/>
          <a:ln>
            <a:noFill/>
          </a:ln>
        </p:spPr>
        <p:txBody>
          <a:bodyPr wrap="square">
            <a:spAutoFit/>
          </a:bodyPr>
          <a:lstStyle/>
          <a:p>
            <a:pPr lvl="0" algn="ctr" eaLnBrk="0" fontAlgn="base" hangingPunct="0">
              <a:spcBef>
                <a:spcPct val="0"/>
              </a:spcBef>
              <a:spcAft>
                <a:spcPct val="0"/>
              </a:spcAft>
            </a:pPr>
            <a:r>
              <a:rPr lang="en-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rPr>
              <a:t>EXEMPLE DE PLAN</a:t>
            </a:r>
          </a:p>
          <a:p>
            <a:pPr lvl="0" algn="ctr" eaLnBrk="0" fontAlgn="base" hangingPunct="0">
              <a:spcBef>
                <a:spcPct val="0"/>
              </a:spcBef>
              <a:spcAft>
                <a:spcPct val="0"/>
              </a:spcAft>
            </a:pPr>
            <a:endParaRPr lang="en-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endParaRPr>
          </a:p>
          <a:p>
            <a:pPr lvl="0" algn="ctr" eaLnBrk="0" fontAlgn="base" hangingPunct="0">
              <a:spcBef>
                <a:spcPct val="0"/>
              </a:spcBef>
              <a:spcAft>
                <a:spcPct val="0"/>
              </a:spcAft>
            </a:pPr>
            <a:r>
              <a:rPr lang="en-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rPr>
              <a:t>Utilisez votre plan d'étage avec le zonage identifié</a:t>
            </a:r>
          </a:p>
        </p:txBody>
      </p:sp>
      <p:pic>
        <p:nvPicPr>
          <p:cNvPr id="39" name="Graphic 38">
            <a:extLst>
              <a:ext uri="{FF2B5EF4-FFF2-40B4-BE49-F238E27FC236}">
                <a16:creationId xmlns:a16="http://schemas.microsoft.com/office/drawing/2014/main" id="{68A2F191-53CE-2929-5FB4-C927DAF917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34477" y="410206"/>
            <a:ext cx="835025" cy="835025"/>
          </a:xfrm>
          <a:prstGeom prst="rect">
            <a:avLst/>
          </a:prstGeom>
        </p:spPr>
      </p:pic>
      <p:sp>
        <p:nvSpPr>
          <p:cNvPr id="38" name="Rectangle: Rounded Corners 37">
            <a:extLst>
              <a:ext uri="{FF2B5EF4-FFF2-40B4-BE49-F238E27FC236}">
                <a16:creationId xmlns:a16="http://schemas.microsoft.com/office/drawing/2014/main" id="{B7D56070-D41D-6E04-99E9-06A4444B5D18}"/>
              </a:ext>
              <a:ext uri="{C183D7F6-B498-43B3-948B-1728B52AA6E4}">
                <adec:decorative xmlns:adec="http://schemas.microsoft.com/office/drawing/2017/decorative" val="0"/>
              </a:ext>
            </a:extLst>
          </p:cNvPr>
          <p:cNvSpPr/>
          <p:nvPr/>
        </p:nvSpPr>
        <p:spPr>
          <a:xfrm>
            <a:off x="6662725" y="205649"/>
            <a:ext cx="5342256" cy="2024566"/>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venir Next LT Pro" panose="020B0504020202020204" pitchFamily="34" charset="0"/>
                <a:cs typeface="Segoe UI Semilight" panose="020B0402040204020203" pitchFamily="34" charset="0"/>
              </a:rPr>
              <a:t>Milieu de travail GC </a:t>
            </a:r>
            <a:r>
              <a:rPr lang="en-US" sz="1600" dirty="0">
                <a:solidFill>
                  <a:schemeClr val="tx1"/>
                </a:solidFill>
                <a:latin typeface="Avenir Next LT Pro" panose="020B0504020202020204" pitchFamily="34" charset="0"/>
                <a:cs typeface="Segoe UI Semilight" panose="020B0402040204020203" pitchFamily="34" charset="0"/>
              </a:rPr>
              <a:t>s'appuie sur sept dimensions pour créer un espace flexible, sain, efficace, inclusif, collaboratif, écologique et technologiquement avancé. Votre nouveau milieu de travail tire parti de ces sept dimensions dans sa conception. </a:t>
            </a:r>
            <a:r>
              <a:rPr lang="en-CA" sz="1600" dirty="0">
                <a:solidFill>
                  <a:schemeClr val="tx1"/>
                </a:solidFill>
                <a:latin typeface="Avenir Next LT Pro" panose="020B0504020202020204" pitchFamily="34" charset="0"/>
                <a:cs typeface="Segoe UI Semilight" panose="020B0402040204020203" pitchFamily="34" charset="0"/>
              </a:rPr>
              <a:t>L'accent mis sur le bien-être des employés et l'intégration de la conception biophilique créent un environnement de travail plus sain et plus écologique pour les employés. </a:t>
            </a:r>
          </a:p>
        </p:txBody>
      </p:sp>
      <p:sp>
        <p:nvSpPr>
          <p:cNvPr id="40" name="Rectangle: Rounded Corners 39">
            <a:extLst>
              <a:ext uri="{FF2B5EF4-FFF2-40B4-BE49-F238E27FC236}">
                <a16:creationId xmlns:a16="http://schemas.microsoft.com/office/drawing/2014/main" id="{3D1BB4D4-41AC-714B-2C8E-7BD3D96D985C}"/>
              </a:ext>
              <a:ext uri="{C183D7F6-B498-43B3-948B-1728B52AA6E4}">
                <adec:decorative xmlns:adec="http://schemas.microsoft.com/office/drawing/2017/decorative" val="0"/>
              </a:ext>
            </a:extLst>
          </p:cNvPr>
          <p:cNvSpPr/>
          <p:nvPr/>
        </p:nvSpPr>
        <p:spPr>
          <a:xfrm>
            <a:off x="6642871" y="2358675"/>
            <a:ext cx="3316039" cy="255361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venir Next LT Pro" panose="020B0504020202020204" pitchFamily="34" charset="0"/>
                <a:cs typeface="Segoe UI Semilight" panose="020B0402040204020203" pitchFamily="34" charset="0"/>
              </a:rPr>
              <a:t>1 </a:t>
            </a:r>
            <a:r>
              <a:rPr lang="en-US" sz="1600" dirty="0">
                <a:solidFill>
                  <a:schemeClr val="tx1"/>
                </a:solidFill>
                <a:latin typeface="Avenir Next LT Pro" panose="020B0504020202020204" pitchFamily="34" charset="0"/>
                <a:cs typeface="Segoe UI Semilight" panose="020B0402040204020203" pitchFamily="34" charset="0"/>
              </a:rPr>
              <a:t>Entrée des employés</a:t>
            </a:r>
          </a:p>
          <a:p>
            <a:r>
              <a:rPr lang="en-US" sz="1600" b="1" dirty="0">
                <a:solidFill>
                  <a:schemeClr val="tx1"/>
                </a:solidFill>
                <a:latin typeface="Avenir Next LT Pro" panose="020B0504020202020204" pitchFamily="34" charset="0"/>
                <a:cs typeface="Segoe UI Semilight" panose="020B0402040204020203" pitchFamily="34" charset="0"/>
              </a:rPr>
              <a:t>2 </a:t>
            </a:r>
            <a:r>
              <a:rPr lang="en-US" sz="1600" dirty="0">
                <a:solidFill>
                  <a:schemeClr val="tx1"/>
                </a:solidFill>
                <a:latin typeface="Avenir Next LT Pro" panose="020B0504020202020204" pitchFamily="34" charset="0"/>
                <a:cs typeface="Segoe UI Semilight" panose="020B0402040204020203" pitchFamily="34" charset="0"/>
              </a:rPr>
              <a:t>Caractéristique de conception</a:t>
            </a:r>
          </a:p>
          <a:p>
            <a:r>
              <a:rPr lang="en-US" sz="1600" b="1" dirty="0">
                <a:solidFill>
                  <a:schemeClr val="tx1"/>
                </a:solidFill>
                <a:latin typeface="Avenir Next LT Pro" panose="020B0504020202020204" pitchFamily="34" charset="0"/>
                <a:cs typeface="Segoe UI Semilight" panose="020B0402040204020203" pitchFamily="34" charset="0"/>
              </a:rPr>
              <a:t>3 </a:t>
            </a:r>
            <a:r>
              <a:rPr lang="en-US" sz="1600" dirty="0">
                <a:solidFill>
                  <a:schemeClr val="tx1"/>
                </a:solidFill>
                <a:latin typeface="Avenir Next LT Pro" panose="020B0504020202020204" pitchFamily="34" charset="0"/>
                <a:cs typeface="Segoe UI Semilight" panose="020B0402040204020203" pitchFamily="34" charset="0"/>
              </a:rPr>
              <a:t>Zone interactive</a:t>
            </a:r>
          </a:p>
          <a:p>
            <a:r>
              <a:rPr lang="en-US" sz="1600" b="1" dirty="0">
                <a:solidFill>
                  <a:schemeClr val="tx1"/>
                </a:solidFill>
                <a:latin typeface="Avenir Next LT Pro" panose="020B0504020202020204" pitchFamily="34" charset="0"/>
                <a:cs typeface="Segoe UI Semilight" panose="020B0402040204020203" pitchFamily="34" charset="0"/>
              </a:rPr>
              <a:t>4 </a:t>
            </a:r>
            <a:r>
              <a:rPr lang="en-US" sz="1600" dirty="0">
                <a:solidFill>
                  <a:schemeClr val="tx1"/>
                </a:solidFill>
                <a:latin typeface="Avenir Next LT Pro" panose="020B0504020202020204" pitchFamily="34" charset="0"/>
                <a:cs typeface="Segoe UI Semilight" panose="020B0402040204020203" pitchFamily="34" charset="0"/>
              </a:rPr>
              <a:t>Salles de réunion</a:t>
            </a:r>
          </a:p>
          <a:p>
            <a:r>
              <a:rPr lang="en-US" sz="1600" b="1" dirty="0">
                <a:solidFill>
                  <a:schemeClr val="tx1"/>
                </a:solidFill>
                <a:latin typeface="Avenir Next LT Pro" panose="020B0504020202020204" pitchFamily="34" charset="0"/>
                <a:cs typeface="Segoe UI Semilight" panose="020B0402040204020203" pitchFamily="34" charset="0"/>
              </a:rPr>
              <a:t>5 </a:t>
            </a:r>
            <a:r>
              <a:rPr lang="en-US" sz="1600" dirty="0">
                <a:solidFill>
                  <a:schemeClr val="tx1"/>
                </a:solidFill>
                <a:latin typeface="Avenir Next LT Pro" panose="020B0504020202020204" pitchFamily="34" charset="0"/>
                <a:cs typeface="Segoe UI Semilight" panose="020B0402040204020203" pitchFamily="34" charset="0"/>
              </a:rPr>
              <a:t>Zone de casiers</a:t>
            </a:r>
          </a:p>
          <a:p>
            <a:r>
              <a:rPr lang="en-US" sz="1600" b="1" dirty="0">
                <a:solidFill>
                  <a:schemeClr val="tx1"/>
                </a:solidFill>
                <a:latin typeface="Avenir Next LT Pro" panose="020B0504020202020204" pitchFamily="34" charset="0"/>
                <a:cs typeface="Segoe UI Semilight" panose="020B0402040204020203" pitchFamily="34" charset="0"/>
              </a:rPr>
              <a:t>6 </a:t>
            </a:r>
            <a:r>
              <a:rPr lang="en-US" sz="1600" dirty="0">
                <a:solidFill>
                  <a:schemeClr val="tx1"/>
                </a:solidFill>
                <a:latin typeface="Avenir Next LT Pro" panose="020B0504020202020204" pitchFamily="34" charset="0"/>
                <a:cs typeface="Segoe UI Semilight" panose="020B0402040204020203" pitchFamily="34" charset="0"/>
              </a:rPr>
              <a:t>Zone </a:t>
            </a:r>
            <a:r>
              <a:rPr lang="en-US" sz="1600" dirty="0" err="1">
                <a:solidFill>
                  <a:schemeClr val="tx1"/>
                </a:solidFill>
                <a:latin typeface="Avenir Next LT Pro" panose="020B0504020202020204" pitchFamily="34" charset="0"/>
                <a:cs typeface="Segoe UI Semilight" panose="020B0402040204020203" pitchFamily="34" charset="0"/>
              </a:rPr>
              <a:t>tranquille</a:t>
            </a:r>
            <a:endParaRPr lang="en-US" sz="1600" dirty="0">
              <a:solidFill>
                <a:schemeClr val="tx1"/>
              </a:solidFill>
              <a:latin typeface="Avenir Next LT Pro" panose="020B0504020202020204" pitchFamily="34" charset="0"/>
              <a:cs typeface="Segoe UI Semilight" panose="020B0402040204020203" pitchFamily="34" charset="0"/>
            </a:endParaRPr>
          </a:p>
          <a:p>
            <a:r>
              <a:rPr lang="en-US" sz="1600" b="1" dirty="0">
                <a:solidFill>
                  <a:schemeClr val="tx1"/>
                </a:solidFill>
                <a:latin typeface="Avenir Next LT Pro" panose="020B0504020202020204" pitchFamily="34" charset="0"/>
                <a:cs typeface="Segoe UI Semilight" panose="020B0402040204020203" pitchFamily="34" charset="0"/>
              </a:rPr>
              <a:t>7 </a:t>
            </a:r>
            <a:r>
              <a:rPr lang="en-US" sz="1600" dirty="0">
                <a:solidFill>
                  <a:schemeClr val="tx1"/>
                </a:solidFill>
                <a:latin typeface="Avenir Next LT Pro" panose="020B0504020202020204" pitchFamily="34" charset="0"/>
                <a:cs typeface="Segoe UI Semilight" panose="020B0402040204020203" pitchFamily="34" charset="0"/>
              </a:rPr>
              <a:t>Zone de transition</a:t>
            </a:r>
          </a:p>
          <a:p>
            <a:r>
              <a:rPr lang="en-US" sz="1600" b="1" dirty="0">
                <a:solidFill>
                  <a:schemeClr val="tx1"/>
                </a:solidFill>
                <a:latin typeface="Avenir Next LT Pro" panose="020B0504020202020204" pitchFamily="34" charset="0"/>
                <a:cs typeface="Segoe UI Semilight" panose="020B0402040204020203" pitchFamily="34" charset="0"/>
              </a:rPr>
              <a:t>8 </a:t>
            </a:r>
            <a:r>
              <a:rPr lang="en-US" sz="1600" dirty="0" err="1">
                <a:solidFill>
                  <a:schemeClr val="tx1"/>
                </a:solidFill>
                <a:latin typeface="Avenir Next LT Pro" panose="020B0504020202020204" pitchFamily="34" charset="0"/>
                <a:cs typeface="Segoe UI Semilight" panose="020B0402040204020203" pitchFamily="34" charset="0"/>
              </a:rPr>
              <a:t>Cuisinettes</a:t>
            </a:r>
            <a:r>
              <a:rPr lang="en-US" sz="1600" dirty="0">
                <a:solidFill>
                  <a:schemeClr val="tx1"/>
                </a:solidFill>
                <a:latin typeface="Avenir Next LT Pro" panose="020B0504020202020204" pitchFamily="34" charset="0"/>
                <a:cs typeface="Segoe UI Semilight" panose="020B0402040204020203" pitchFamily="34" charset="0"/>
              </a:rPr>
              <a:t> et salons </a:t>
            </a:r>
          </a:p>
          <a:p>
            <a:r>
              <a:rPr lang="en-US" sz="1600" b="1" dirty="0">
                <a:solidFill>
                  <a:schemeClr val="tx1"/>
                </a:solidFill>
                <a:latin typeface="Avenir Next LT Pro" panose="020B0504020202020204" pitchFamily="34" charset="0"/>
                <a:cs typeface="Segoe UI Semilight" panose="020B0402040204020203" pitchFamily="34" charset="0"/>
              </a:rPr>
              <a:t>9 </a:t>
            </a:r>
            <a:r>
              <a:rPr lang="en-US" sz="1600" dirty="0">
                <a:solidFill>
                  <a:schemeClr val="tx1"/>
                </a:solidFill>
                <a:latin typeface="Avenir Next LT Pro" panose="020B0504020202020204" pitchFamily="34" charset="0"/>
                <a:cs typeface="Segoe UI Semilight" panose="020B0402040204020203" pitchFamily="34" charset="0"/>
              </a:rPr>
              <a:t>Salle d'équipement</a:t>
            </a:r>
          </a:p>
          <a:p>
            <a:r>
              <a:rPr lang="en-US" sz="1600" b="1" dirty="0">
                <a:solidFill>
                  <a:schemeClr val="tx1"/>
                </a:solidFill>
                <a:latin typeface="Avenir Next LT Pro" panose="020B0504020202020204" pitchFamily="34" charset="0"/>
                <a:cs typeface="Segoe UI Semilight" panose="020B0402040204020203" pitchFamily="34" charset="0"/>
              </a:rPr>
              <a:t>10 </a:t>
            </a:r>
            <a:r>
              <a:rPr lang="en-US" sz="1600" dirty="0">
                <a:solidFill>
                  <a:schemeClr val="tx1"/>
                </a:solidFill>
                <a:latin typeface="Avenir Next LT Pro" panose="020B0504020202020204" pitchFamily="34" charset="0"/>
                <a:cs typeface="Segoe UI Semilight" panose="020B0402040204020203" pitchFamily="34" charset="0"/>
              </a:rPr>
              <a:t>Salle de bien-être</a:t>
            </a: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p:txBody>
      </p:sp>
      <p:sp>
        <p:nvSpPr>
          <p:cNvPr id="35" name="Text Box 12">
            <a:extLst>
              <a:ext uri="{FF2B5EF4-FFF2-40B4-BE49-F238E27FC236}">
                <a16:creationId xmlns:a16="http://schemas.microsoft.com/office/drawing/2014/main" id="{7CCA78ED-3DB5-6D3D-DAE7-8EC444ED39C3}"/>
              </a:ext>
            </a:extLst>
          </p:cNvPr>
          <p:cNvSpPr txBox="1">
            <a:spLocks noChangeArrowheads="1"/>
          </p:cNvSpPr>
          <p:nvPr/>
        </p:nvSpPr>
        <p:spPr bwMode="auto">
          <a:xfrm>
            <a:off x="10091828" y="2382643"/>
            <a:ext cx="1909199" cy="749966"/>
          </a:xfrm>
          <a:prstGeom prst="rect">
            <a:avLst/>
          </a:prstGeom>
          <a:solidFill>
            <a:srgbClr val="FF99CC">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Zone interactive</a:t>
            </a:r>
            <a:endParaRPr kumimoji="0" lang="en-CA" altLang="en-US" sz="1600" b="0"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endParaRPr>
          </a:p>
        </p:txBody>
      </p:sp>
      <p:sp>
        <p:nvSpPr>
          <p:cNvPr id="27" name="Text Box 6">
            <a:extLst>
              <a:ext uri="{FF2B5EF4-FFF2-40B4-BE49-F238E27FC236}">
                <a16:creationId xmlns:a16="http://schemas.microsoft.com/office/drawing/2014/main" id="{532AC11F-82E1-5830-8BB3-AAF2FB2B3D99}"/>
              </a:ext>
            </a:extLst>
          </p:cNvPr>
          <p:cNvSpPr txBox="1">
            <a:spLocks noChangeArrowheads="1"/>
          </p:cNvSpPr>
          <p:nvPr/>
        </p:nvSpPr>
        <p:spPr bwMode="auto">
          <a:xfrm>
            <a:off x="10091722" y="3236909"/>
            <a:ext cx="1906669" cy="749967"/>
          </a:xfrm>
          <a:prstGeom prst="rect">
            <a:avLst/>
          </a:prstGeom>
          <a:solidFill>
            <a:srgbClr val="FFFFB7">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kumimoji="0" lang="en-US"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Zone de transition</a:t>
            </a:r>
            <a:endParaRPr kumimoji="0" lang="en-US" altLang="en-US" sz="2800" b="0" i="0" u="none" strike="noStrike" cap="none" normalizeH="0" baseline="0" dirty="0">
              <a:ln>
                <a:noFill/>
              </a:ln>
              <a:solidFill>
                <a:srgbClr val="FF0000"/>
              </a:solidFill>
              <a:effectLst/>
              <a:latin typeface="Avenir Next LT Pro" panose="020B0504020202020204" pitchFamily="34" charset="0"/>
              <a:cs typeface="Arial" panose="020B0604020202020204" pitchFamily="34" charset="0"/>
            </a:endParaRPr>
          </a:p>
        </p:txBody>
      </p:sp>
      <p:sp>
        <p:nvSpPr>
          <p:cNvPr id="26" name="Text Box 3">
            <a:extLst>
              <a:ext uri="{FF2B5EF4-FFF2-40B4-BE49-F238E27FC236}">
                <a16:creationId xmlns:a16="http://schemas.microsoft.com/office/drawing/2014/main" id="{6427A42E-0684-ACDC-518F-B1EC708742C4}"/>
              </a:ext>
            </a:extLst>
          </p:cNvPr>
          <p:cNvSpPr txBox="1">
            <a:spLocks noChangeArrowheads="1"/>
          </p:cNvSpPr>
          <p:nvPr/>
        </p:nvSpPr>
        <p:spPr bwMode="auto">
          <a:xfrm>
            <a:off x="10091828" y="4138049"/>
            <a:ext cx="1909199" cy="749967"/>
          </a:xfrm>
          <a:prstGeom prst="rect">
            <a:avLst/>
          </a:prstGeom>
          <a:solidFill>
            <a:srgbClr val="ABF7FF">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Zone </a:t>
            </a:r>
            <a:r>
              <a:rPr kumimoji="0" lang="en-US" altLang="en-US" sz="1600" b="1" i="0" u="none" strike="noStrike" cap="none" normalizeH="0" baseline="0" dirty="0" err="1">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tranquille</a:t>
            </a:r>
            <a:endParaRPr kumimoji="0" lang="en-CA" altLang="en-US" sz="1600" b="0"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id="{4470436C-C656-3517-CD43-A4691B0C8D6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TextBox 86">
            <a:extLst>
              <a:ext uri="{FF2B5EF4-FFF2-40B4-BE49-F238E27FC236}">
                <a16:creationId xmlns:a16="http://schemas.microsoft.com/office/drawing/2014/main" id="{4CEE713D-AC08-4597-9B1F-DADF320DDF56}"/>
              </a:ext>
            </a:extLst>
          </p:cNvPr>
          <p:cNvSpPr txBox="1"/>
          <p:nvPr/>
        </p:nvSpPr>
        <p:spPr>
          <a:xfrm>
            <a:off x="36936" y="5087924"/>
            <a:ext cx="498694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i="0" u="none" strike="noStrike" cap="none" normalizeH="0" baseline="0" dirty="0">
                <a:ln>
                  <a:noFill/>
                </a:ln>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#Faits concernant le 3e étage : </a:t>
            </a:r>
            <a:endParaRPr kumimoji="0" lang="en-CA" altLang="en-US" sz="2400" i="0" u="none" strike="noStrike" cap="none" normalizeH="0" baseline="0" dirty="0">
              <a:ln>
                <a:noFill/>
              </a:ln>
              <a:solidFill>
                <a:schemeClr val="bg1"/>
              </a:solidFill>
              <a:effectLst/>
              <a:latin typeface="Arial Rounded MT Bold" panose="020F070403050403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57441BAB-ECF8-4435-8679-EE7D3C09A4EA}"/>
              </a:ext>
            </a:extLst>
          </p:cNvPr>
          <p:cNvSpPr/>
          <p:nvPr/>
        </p:nvSpPr>
        <p:spPr>
          <a:xfrm>
            <a:off x="164486" y="5549589"/>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en-US" sz="1400" b="1" dirty="0">
                <a:solidFill>
                  <a:srgbClr val="FFFF00"/>
                </a:solidFill>
                <a:latin typeface="Avenir Next LT Pro Demi" panose="020B0704020202020204" pitchFamily="34" charset="0"/>
                <a:cs typeface="Arial" panose="020B0604020202020204" pitchFamily="34" charset="0"/>
              </a:rPr>
              <a:t>Nom de </a:t>
            </a:r>
            <a:r>
              <a:rPr lang="en-CA" altLang="en-US" sz="1400" b="1" dirty="0" err="1">
                <a:solidFill>
                  <a:srgbClr val="FFFF00"/>
                </a:solidFill>
                <a:latin typeface="Avenir Next LT Pro Demi" panose="020B0704020202020204" pitchFamily="34" charset="0"/>
                <a:cs typeface="Arial" panose="020B0604020202020204" pitchFamily="34" charset="0"/>
              </a:rPr>
              <a:t>l'occupant</a:t>
            </a:r>
            <a:r>
              <a:rPr lang="en-CA" altLang="en-US" sz="1400" b="1" dirty="0">
                <a:solidFill>
                  <a:srgbClr val="FFFF00"/>
                </a:solidFill>
                <a:latin typeface="Avenir Next LT Pro Demi" panose="020B0704020202020204" pitchFamily="34" charset="0"/>
                <a:cs typeface="Arial" panose="020B0604020202020204" pitchFamily="34" charset="0"/>
              </a:rPr>
              <a:t> (</a:t>
            </a:r>
            <a:r>
              <a:rPr lang="en-CA" altLang="en-US" sz="1400" b="1" dirty="0" err="1">
                <a:solidFill>
                  <a:srgbClr val="FFFF00"/>
                </a:solidFill>
                <a:latin typeface="Avenir Next LT Pro Demi" panose="020B0704020202020204" pitchFamily="34" charset="0"/>
                <a:cs typeface="Arial" panose="020B0604020202020204" pitchFamily="34" charset="0"/>
              </a:rPr>
              <a:t>ministère</a:t>
            </a:r>
            <a:r>
              <a:rPr lang="en-CA" altLang="en-US" sz="1400" b="1" dirty="0">
                <a:solidFill>
                  <a:srgbClr val="FFFF00"/>
                </a:solidFill>
                <a:latin typeface="Avenir Next LT Pro Demi" panose="020B0704020202020204" pitchFamily="34" charset="0"/>
                <a:cs typeface="Arial" panose="020B0604020202020204" pitchFamily="34" charset="0"/>
              </a:rPr>
              <a:t>/direction)</a:t>
            </a:r>
          </a:p>
        </p:txBody>
      </p:sp>
      <p:sp>
        <p:nvSpPr>
          <p:cNvPr id="28" name="Rectangle: Rounded Corners 27">
            <a:extLst>
              <a:ext uri="{FF2B5EF4-FFF2-40B4-BE49-F238E27FC236}">
                <a16:creationId xmlns:a16="http://schemas.microsoft.com/office/drawing/2014/main" id="{9D0933CA-4096-4336-960A-29B41B8391FC}"/>
              </a:ext>
            </a:extLst>
          </p:cNvPr>
          <p:cNvSpPr/>
          <p:nvPr/>
        </p:nvSpPr>
        <p:spPr>
          <a:xfrm>
            <a:off x="3150646" y="5531580"/>
            <a:ext cx="2944674"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en-US" sz="3200" b="1" dirty="0">
                <a:solidFill>
                  <a:srgbClr val="FFFF00"/>
                </a:solidFill>
                <a:latin typeface="Avenir Next LT Pro Demi" panose="020B0704020202020204" pitchFamily="34" charset="0"/>
                <a:cs typeface="Arial" panose="020B0604020202020204" pitchFamily="34" charset="0"/>
              </a:rPr>
              <a:t>000</a:t>
            </a:r>
          </a:p>
          <a:p>
            <a:pPr algn="ctr"/>
            <a:r>
              <a:rPr lang="en-CA" altLang="en-US" dirty="0">
                <a:solidFill>
                  <a:schemeClr val="bg1"/>
                </a:solidFill>
                <a:latin typeface="Avenir Next LT Pro Demi" panose="020B0704020202020204" pitchFamily="34" charset="0"/>
                <a:cs typeface="Arial" panose="020B0604020202020204" pitchFamily="34" charset="0"/>
              </a:rPr>
              <a:t>Objectif d'occupation</a:t>
            </a:r>
          </a:p>
        </p:txBody>
      </p:sp>
      <p:sp>
        <p:nvSpPr>
          <p:cNvPr id="29" name="Rectangle: Rounded Corners 28">
            <a:extLst>
              <a:ext uri="{FF2B5EF4-FFF2-40B4-BE49-F238E27FC236}">
                <a16:creationId xmlns:a16="http://schemas.microsoft.com/office/drawing/2014/main" id="{06A06045-A17E-4CB3-AFE4-AA9B3DBC067E}"/>
              </a:ext>
            </a:extLst>
          </p:cNvPr>
          <p:cNvSpPr/>
          <p:nvPr/>
        </p:nvSpPr>
        <p:spPr>
          <a:xfrm>
            <a:off x="6171037" y="5531580"/>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CA" altLang="en-US" dirty="0">
                <a:solidFill>
                  <a:schemeClr val="bg1"/>
                </a:solidFill>
                <a:latin typeface="Avenir Next LT Pro Demi" panose="020B0704020202020204" pitchFamily="34" charset="0"/>
                <a:ea typeface="Century Gothic" panose="020B0502020202020204" pitchFamily="34" charset="0"/>
                <a:cs typeface="Arial" panose="020B0604020202020204" pitchFamily="34" charset="0"/>
              </a:rPr>
              <a:t>Sièges individuels</a:t>
            </a:r>
          </a:p>
          <a:p>
            <a:pPr lvl="0" algn="ctr" eaLnBrk="0" fontAlgn="base" hangingPunct="0">
              <a:spcBef>
                <a:spcPct val="0"/>
              </a:spcBef>
              <a:spcAft>
                <a:spcPct val="0"/>
              </a:spcAft>
            </a:pPr>
            <a:r>
              <a:rPr lang="en-CA" altLang="en-US" sz="3200" b="1" dirty="0">
                <a:solidFill>
                  <a:srgbClr val="FFFF00"/>
                </a:solidFill>
                <a:latin typeface="Avenir Next LT Pro Demi" panose="020B0704020202020204" pitchFamily="34" charset="0"/>
                <a:ea typeface="Century Gothic" panose="020B0502020202020204" pitchFamily="34" charset="0"/>
                <a:cs typeface="Arial" panose="020B0604020202020204" pitchFamily="34" charset="0"/>
              </a:rPr>
              <a:t>000</a:t>
            </a:r>
            <a:endParaRPr lang="en-CA" altLang="en-US" b="1" dirty="0">
              <a:solidFill>
                <a:srgbClr val="FFFF00"/>
              </a:solidFill>
              <a:latin typeface="Avenir Next LT Pro Demi" panose="020B07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9351613E-0379-49A3-AFCC-7A3A9AF3E138}"/>
              </a:ext>
            </a:extLst>
          </p:cNvPr>
          <p:cNvSpPr/>
          <p:nvPr/>
        </p:nvSpPr>
        <p:spPr>
          <a:xfrm>
            <a:off x="9224413" y="5516216"/>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CA" altLang="en-US" dirty="0">
                <a:solidFill>
                  <a:schemeClr val="bg1"/>
                </a:solidFill>
                <a:latin typeface="Avenir Next LT Pro Demi" panose="020B0704020202020204" pitchFamily="34" charset="0"/>
                <a:ea typeface="Century Gothic" panose="020B0502020202020204" pitchFamily="34" charset="0"/>
                <a:cs typeface="Arial" panose="020B0604020202020204" pitchFamily="34" charset="0"/>
              </a:rPr>
              <a:t>Sièges de collaboration</a:t>
            </a:r>
          </a:p>
          <a:p>
            <a:pPr lvl="0" algn="ctr" eaLnBrk="0" fontAlgn="base" hangingPunct="0">
              <a:spcBef>
                <a:spcPct val="0"/>
              </a:spcBef>
              <a:spcAft>
                <a:spcPct val="0"/>
              </a:spcAft>
            </a:pPr>
            <a:r>
              <a:rPr lang="en-CA" altLang="en-US" sz="3200" b="1" dirty="0">
                <a:solidFill>
                  <a:srgbClr val="FFFF00"/>
                </a:solidFill>
                <a:latin typeface="Avenir Next LT Pro Demi" panose="020B0704020202020204" pitchFamily="34" charset="0"/>
                <a:ea typeface="Century Gothic" panose="020B0502020202020204" pitchFamily="34" charset="0"/>
                <a:cs typeface="Arial" panose="020B0604020202020204" pitchFamily="34" charset="0"/>
              </a:rPr>
              <a:t>000</a:t>
            </a:r>
            <a:endParaRPr lang="en-CA" altLang="en-US" b="1" dirty="0">
              <a:solidFill>
                <a:srgbClr val="FFFF00"/>
              </a:solidFill>
              <a:latin typeface="Avenir Next LT Pro Demi" panose="020B07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3FB7D49-F11B-B04A-2B24-B89A5A313C37}"/>
              </a:ext>
              <a:ext uri="{C183D7F6-B498-43B3-948B-1728B52AA6E4}">
                <adec:decorative xmlns:adec="http://schemas.microsoft.com/office/drawing/2017/decorative" val="1"/>
              </a:ext>
            </a:extLst>
          </p:cNvPr>
          <p:cNvSpPr txBox="1"/>
          <p:nvPr/>
        </p:nvSpPr>
        <p:spPr>
          <a:xfrm>
            <a:off x="2553461" y="71938"/>
            <a:ext cx="4179693" cy="1462260"/>
          </a:xfrm>
          <a:prstGeom prst="rect">
            <a:avLst/>
          </a:prstGeom>
          <a:noFill/>
        </p:spPr>
        <p:txBody>
          <a:bodyPr wrap="square">
            <a:spAutoFit/>
          </a:bodyPr>
          <a:lstStyle/>
          <a:p>
            <a:pPr marL="0" marR="0">
              <a:lnSpc>
                <a:spcPct val="107000"/>
              </a:lnSpc>
              <a:spcBef>
                <a:spcPts val="0"/>
              </a:spcBef>
              <a:spcAft>
                <a:spcPts val="800"/>
              </a:spcAft>
            </a:pPr>
            <a:r>
              <a:rPr lang="en-CA" sz="14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Copiez cette diapositive pour chaque étage que vous souhaitez inclure dans la visite virtuelle des employés. Cette diapositive peut également être utilisée pour organiser et planifier vos visites en personne en conjonction avec notre </a:t>
            </a:r>
            <a:r>
              <a:rPr lang="en-CA" sz="1400" dirty="0" err="1">
                <a:highlight>
                  <a:srgbClr val="FFFF00"/>
                </a:highlight>
                <a:latin typeface="Avenir Next LT Pro" panose="020B0504020202020204" pitchFamily="34" charset="0"/>
                <a:ea typeface="Calibri" panose="020F0502020204030204" pitchFamily="34" charset="0"/>
                <a:cs typeface="Arial" panose="020B0604020202020204" pitchFamily="34" charset="0"/>
              </a:rPr>
              <a:t>modèle</a:t>
            </a:r>
            <a:r>
              <a:rPr lang="en-CA" sz="14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 de guide de visite.</a:t>
            </a:r>
            <a:endParaRPr lang="en-CA" sz="1400" dirty="0">
              <a:effectLst/>
              <a:latin typeface="Avenir Next LT Pro" panose="020B05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593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06318" y="0"/>
            <a:ext cx="11006138" cy="835025"/>
          </a:xfrm>
        </p:spPr>
        <p:txBody>
          <a:bodyPr>
            <a:normAutofit/>
          </a:bodyPr>
          <a:lstStyle/>
          <a:p>
            <a:r>
              <a:rPr lang="en-CA" b="0" dirty="0">
                <a:latin typeface="Arial Rounded MT Bold" panose="020F0704030504030204" pitchFamily="34" charset="0"/>
              </a:rPr>
              <a:t>Entrée des employés</a:t>
            </a:r>
          </a:p>
        </p:txBody>
      </p:sp>
      <p:pic>
        <p:nvPicPr>
          <p:cNvPr id="36" name="Picture 35" descr="A picture of an open collaborative area with a table, chairs and lounge seating.">
            <a:extLst>
              <a:ext uri="{FF2B5EF4-FFF2-40B4-BE49-F238E27FC236}">
                <a16:creationId xmlns:a16="http://schemas.microsoft.com/office/drawing/2014/main" id="{5FE48A37-ABA8-4423-870B-63DD6F64C8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142" y="738132"/>
            <a:ext cx="4991469" cy="3063612"/>
          </a:xfrm>
          <a:prstGeom prst="rect">
            <a:avLst/>
          </a:prstGeom>
        </p:spPr>
      </p:pic>
      <p:sp>
        <p:nvSpPr>
          <p:cNvPr id="3" name="TextBox 2">
            <a:extLst>
              <a:ext uri="{FF2B5EF4-FFF2-40B4-BE49-F238E27FC236}">
                <a16:creationId xmlns:a16="http://schemas.microsoft.com/office/drawing/2014/main" id="{72CFE4C7-F93B-5193-AC9A-C800387BA91E}"/>
              </a:ext>
            </a:extLst>
          </p:cNvPr>
          <p:cNvSpPr txBox="1"/>
          <p:nvPr/>
        </p:nvSpPr>
        <p:spPr>
          <a:xfrm>
            <a:off x="228142" y="1854439"/>
            <a:ext cx="4991469"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pic>
        <p:nvPicPr>
          <p:cNvPr id="9" name="Graphic 8">
            <a:extLst>
              <a:ext uri="{FF2B5EF4-FFF2-40B4-BE49-F238E27FC236}">
                <a16:creationId xmlns:a16="http://schemas.microsoft.com/office/drawing/2014/main" id="{CD143433-FBCD-4FD4-9917-A8FA78A817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0" name="Rectangle: Rounded Corners 9">
            <a:extLst>
              <a:ext uri="{FF2B5EF4-FFF2-40B4-BE49-F238E27FC236}">
                <a16:creationId xmlns:a16="http://schemas.microsoft.com/office/drawing/2014/main" id="{19F56DE7-84A6-4669-A26E-2C36EF889EE8}"/>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Dans votre nouveau milieu de travail, l'</a:t>
            </a:r>
            <a:r>
              <a:rPr lang="en-CA" sz="1600" b="1" dirty="0">
                <a:solidFill>
                  <a:schemeClr val="tx1"/>
                </a:solidFill>
                <a:latin typeface="Avenir Next LT Pro" panose="020B0504020202020204" pitchFamily="34" charset="0"/>
                <a:cs typeface="Segoe UI Semilight" panose="020B0402040204020203" pitchFamily="34" charset="0"/>
              </a:rPr>
              <a:t>orientation </a:t>
            </a:r>
            <a:r>
              <a:rPr lang="en-CA" sz="1600" dirty="0">
                <a:solidFill>
                  <a:schemeClr val="tx1"/>
                </a:solidFill>
                <a:latin typeface="Avenir Next LT Pro" panose="020B0504020202020204" pitchFamily="34" charset="0"/>
                <a:cs typeface="Segoe UI Semilight" panose="020B0402040204020203" pitchFamily="34" charset="0"/>
              </a:rPr>
              <a:t>est</a:t>
            </a:r>
            <a:r>
              <a:rPr lang="en-CA" sz="1600" b="1" dirty="0">
                <a:solidFill>
                  <a:schemeClr val="tx1"/>
                </a:solidFill>
                <a:latin typeface="Avenir Next LT Pro" panose="020B0504020202020204" pitchFamily="34" charset="0"/>
                <a:cs typeface="Segoe UI Semilight" panose="020B0402040204020203" pitchFamily="34" charset="0"/>
              </a:rPr>
              <a:t> </a:t>
            </a:r>
            <a:r>
              <a:rPr lang="en-CA" sz="1600" dirty="0">
                <a:solidFill>
                  <a:schemeClr val="tx1"/>
                </a:solidFill>
                <a:latin typeface="Avenir Next LT Pro" panose="020B0504020202020204" pitchFamily="34" charset="0"/>
                <a:cs typeface="Segoe UI Semilight" panose="020B0402040204020203" pitchFamily="34" charset="0"/>
              </a:rPr>
              <a:t>améliorée grâce à l'identification des zones, ainsi qu'à une </a:t>
            </a:r>
            <a:r>
              <a:rPr lang="en-CA" sz="1600" b="1" dirty="0">
                <a:solidFill>
                  <a:schemeClr val="tx1"/>
                </a:solidFill>
                <a:latin typeface="Avenir Next LT Pro" panose="020B0504020202020204" pitchFamily="34" charset="0"/>
                <a:cs typeface="Segoe UI Semilight" panose="020B0402040204020203" pitchFamily="34" charset="0"/>
              </a:rPr>
              <a:t>signalisation </a:t>
            </a:r>
            <a:r>
              <a:rPr lang="en-CA" sz="1600" dirty="0">
                <a:solidFill>
                  <a:schemeClr val="tx1"/>
                </a:solidFill>
                <a:latin typeface="Avenir Next LT Pro" panose="020B0504020202020204" pitchFamily="34" charset="0"/>
                <a:cs typeface="Segoe UI Semilight" panose="020B0402040204020203" pitchFamily="34" charset="0"/>
              </a:rPr>
              <a:t>claire des équipements communs tels que les cuisinettes, les salles d'équipement et les vestiaires. </a:t>
            </a:r>
          </a:p>
        </p:txBody>
      </p:sp>
      <p:sp>
        <p:nvSpPr>
          <p:cNvPr id="14" name="Rectangle: Rounded Corners 13">
            <a:extLst>
              <a:ext uri="{FF2B5EF4-FFF2-40B4-BE49-F238E27FC236}">
                <a16:creationId xmlns:a16="http://schemas.microsoft.com/office/drawing/2014/main" id="{29C02D59-CD51-7CA8-D0E1-507F7AB0944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highlight>
                <a:srgbClr val="FFFF00"/>
              </a:highlight>
              <a:latin typeface="Avenir Next LT Pro" panose="020B0504020202020204" pitchFamily="34" charset="0"/>
              <a:cs typeface="Segoe UI Semilight" panose="020B0402040204020203" pitchFamily="34" charset="0"/>
            </a:endParaRPr>
          </a:p>
        </p:txBody>
      </p:sp>
      <p:pic>
        <p:nvPicPr>
          <p:cNvPr id="4" name="Picture 3" descr="Signage for Quiet zone">
            <a:extLst>
              <a:ext uri="{FF2B5EF4-FFF2-40B4-BE49-F238E27FC236}">
                <a16:creationId xmlns:a16="http://schemas.microsoft.com/office/drawing/2014/main" id="{DA3E5AED-DE0A-A81F-D4C8-41C76CAC7DE7}"/>
              </a:ext>
            </a:extLst>
          </p:cNvPr>
          <p:cNvPicPr>
            <a:picLocks noChangeAspect="1"/>
          </p:cNvPicPr>
          <p:nvPr/>
        </p:nvPicPr>
        <p:blipFill>
          <a:blip r:embed="rId6"/>
          <a:stretch>
            <a:fillRect/>
          </a:stretch>
        </p:blipFill>
        <p:spPr>
          <a:xfrm>
            <a:off x="5637819" y="1806405"/>
            <a:ext cx="1958568" cy="1841659"/>
          </a:xfrm>
          <a:prstGeom prst="rect">
            <a:avLst/>
          </a:prstGeom>
        </p:spPr>
      </p:pic>
      <p:pic>
        <p:nvPicPr>
          <p:cNvPr id="7" name="Picture 6" descr="Signage for a Phone booth">
            <a:extLst>
              <a:ext uri="{FF2B5EF4-FFF2-40B4-BE49-F238E27FC236}">
                <a16:creationId xmlns:a16="http://schemas.microsoft.com/office/drawing/2014/main" id="{3608A3A7-90B0-921E-1A6B-F06AD1B2225E}"/>
              </a:ext>
            </a:extLst>
          </p:cNvPr>
          <p:cNvPicPr>
            <a:picLocks noChangeAspect="1"/>
          </p:cNvPicPr>
          <p:nvPr/>
        </p:nvPicPr>
        <p:blipFill>
          <a:blip r:embed="rId7"/>
          <a:stretch>
            <a:fillRect/>
          </a:stretch>
        </p:blipFill>
        <p:spPr>
          <a:xfrm>
            <a:off x="7687603" y="1812006"/>
            <a:ext cx="1958568" cy="1836058"/>
          </a:xfrm>
          <a:prstGeom prst="rect">
            <a:avLst/>
          </a:prstGeom>
        </p:spPr>
      </p:pic>
      <p:pic>
        <p:nvPicPr>
          <p:cNvPr id="6" name="Picture 5" descr="Signage for a meeting room">
            <a:extLst>
              <a:ext uri="{FF2B5EF4-FFF2-40B4-BE49-F238E27FC236}">
                <a16:creationId xmlns:a16="http://schemas.microsoft.com/office/drawing/2014/main" id="{A19414A2-2934-F111-EEE9-C6C63A1080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7387" y="1812006"/>
            <a:ext cx="2071991" cy="1836058"/>
          </a:xfrm>
          <a:prstGeom prst="rect">
            <a:avLst/>
          </a:prstGeom>
        </p:spPr>
      </p:pic>
      <p:sp>
        <p:nvSpPr>
          <p:cNvPr id="12" name="TextBox 11">
            <a:extLst>
              <a:ext uri="{FF2B5EF4-FFF2-40B4-BE49-F238E27FC236}">
                <a16:creationId xmlns:a16="http://schemas.microsoft.com/office/drawing/2014/main" id="{CDDC48E8-5B52-8934-77CD-02B45F8A9D2C}"/>
              </a:ext>
            </a:extLst>
          </p:cNvPr>
          <p:cNvSpPr txBox="1"/>
          <p:nvPr/>
        </p:nvSpPr>
        <p:spPr>
          <a:xfrm>
            <a:off x="5427136" y="2393048"/>
            <a:ext cx="6577844"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cs typeface="Segoe UI Semilight" panose="020B0402040204020203" pitchFamily="34" charset="0"/>
              </a:rPr>
              <a:t>UN ESPACE RÉSERVÉ AUX IMAGES DE LA SIGNALISATION ET DE L'ORIENTATION TYPIQUES</a:t>
            </a:r>
          </a:p>
        </p:txBody>
      </p:sp>
      <p:sp>
        <p:nvSpPr>
          <p:cNvPr id="8" name="Rectangle: Rounded Corners 7">
            <a:extLst>
              <a:ext uri="{FF2B5EF4-FFF2-40B4-BE49-F238E27FC236}">
                <a16:creationId xmlns:a16="http://schemas.microsoft.com/office/drawing/2014/main" id="{9A3B1BCF-4E18-C36D-CF7F-45A2EF24A5C5}"/>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LT Pro" panose="020B0504020202020204" pitchFamily="34" charset="0"/>
                <a:cs typeface="Segoe UI Semilight" panose="020B0402040204020203" pitchFamily="34" charset="0"/>
              </a:rPr>
              <a:t>Le Wi-Fi est disponible partout sur </a:t>
            </a:r>
            <a:r>
              <a:rPr lang="en-US" sz="1600" dirty="0" err="1">
                <a:solidFill>
                  <a:schemeClr val="tx1"/>
                </a:solidFill>
                <a:latin typeface="Avenir Next LT Pro" panose="020B0504020202020204" pitchFamily="34" charset="0"/>
                <a:cs typeface="Segoe UI Semilight" panose="020B0402040204020203" pitchFamily="34" charset="0"/>
              </a:rPr>
              <a:t>l’étage</a:t>
            </a:r>
            <a:r>
              <a:rPr lang="en-US" sz="1600" dirty="0">
                <a:solidFill>
                  <a:schemeClr val="tx1"/>
                </a:solidFill>
                <a:latin typeface="Avenir Next LT Pro" panose="020B0504020202020204" pitchFamily="34" charset="0"/>
                <a:cs typeface="Segoe UI Semilight" panose="020B0402040204020203" pitchFamily="34" charset="0"/>
              </a:rPr>
              <a:t>, ce qui permet de se déplacer sans problème d'un point de travail à l'autre.</a:t>
            </a:r>
            <a:endParaRPr lang="en-CA" sz="1600" dirty="0">
              <a:solidFill>
                <a:schemeClr val="tx1"/>
              </a:solidFill>
              <a:latin typeface="Avenir Next LT Pro" panose="020B0504020202020204" pitchFamily="34" charset="0"/>
              <a:cs typeface="Segoe UI Semilight" panose="020B0402040204020203" pitchFamily="34" charset="0"/>
            </a:endParaRPr>
          </a:p>
        </p:txBody>
      </p:sp>
      <p:pic>
        <p:nvPicPr>
          <p:cNvPr id="13" name="Graphic 12">
            <a:extLst>
              <a:ext uri="{FF2B5EF4-FFF2-40B4-BE49-F238E27FC236}">
                <a16:creationId xmlns:a16="http://schemas.microsoft.com/office/drawing/2014/main" id="{C9396995-2641-74AB-3679-11E26F5565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23" name="Rectangle 22">
            <a:extLst>
              <a:ext uri="{FF2B5EF4-FFF2-40B4-BE49-F238E27FC236}">
                <a16:creationId xmlns:a16="http://schemas.microsoft.com/office/drawing/2014/main" id="{973723E1-864A-4C4E-A0C4-F8E5DEEF4A04}"/>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097940D0-AF67-90EA-E14B-B79AFA8244F0}"/>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endParaRPr lang="en-CA" dirty="0">
              <a:solidFill>
                <a:srgbClr val="FFFF00"/>
              </a:solidFill>
              <a:latin typeface="Avenir Next LT Pro" panose="020B0504020202020204" pitchFamily="34" charset="0"/>
            </a:endParaRPr>
          </a:p>
        </p:txBody>
      </p:sp>
    </p:spTree>
    <p:extLst>
      <p:ext uri="{BB962C8B-B14F-4D97-AF65-F5344CB8AC3E}">
        <p14:creationId xmlns:p14="http://schemas.microsoft.com/office/powerpoint/2010/main" val="279211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4">
            <a:extLst>
              <a:ext uri="{FF2B5EF4-FFF2-40B4-BE49-F238E27FC236}">
                <a16:creationId xmlns:a16="http://schemas.microsoft.com/office/drawing/2014/main" id="{A4E80CDF-5A59-6D28-65CA-3A1F3D7ADEF4}"/>
              </a:ext>
            </a:extLst>
          </p:cNvPr>
          <p:cNvSpPr txBox="1">
            <a:spLocks noGrp="1"/>
          </p:cNvSpPr>
          <p:nvPr>
            <p:ph type="title" idx="4294967295"/>
          </p:nvPr>
        </p:nvSpPr>
        <p:spPr>
          <a:xfrm>
            <a:off x="106318" y="0"/>
            <a:ext cx="5113293"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Zone de transition</a:t>
            </a:r>
          </a:p>
        </p:txBody>
      </p:sp>
      <p:pic>
        <p:nvPicPr>
          <p:cNvPr id="16" name="Picture 15" descr="A picture of an open collaborative workpoint.">
            <a:extLst>
              <a:ext uri="{FF2B5EF4-FFF2-40B4-BE49-F238E27FC236}">
                <a16:creationId xmlns:a16="http://schemas.microsoft.com/office/drawing/2014/main" id="{9ADEC361-C541-4738-B4F6-E76EF665BA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143" y="742122"/>
            <a:ext cx="4991468" cy="3063612"/>
          </a:xfrm>
          <a:prstGeom prst="rect">
            <a:avLst/>
          </a:prstGeom>
        </p:spPr>
      </p:pic>
      <p:sp>
        <p:nvSpPr>
          <p:cNvPr id="2" name="TextBox 1">
            <a:extLst>
              <a:ext uri="{FF2B5EF4-FFF2-40B4-BE49-F238E27FC236}">
                <a16:creationId xmlns:a16="http://schemas.microsoft.com/office/drawing/2014/main" id="{B96B7286-6F21-6B7B-3FA0-6547FF867EA5}"/>
              </a:ext>
            </a:extLst>
          </p:cNvPr>
          <p:cNvSpPr txBox="1"/>
          <p:nvPr/>
        </p:nvSpPr>
        <p:spPr>
          <a:xfrm>
            <a:off x="224805" y="1858429"/>
            <a:ext cx="4994806"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pic>
        <p:nvPicPr>
          <p:cNvPr id="20" name="Graphic 19">
            <a:extLst>
              <a:ext uri="{FF2B5EF4-FFF2-40B4-BE49-F238E27FC236}">
                <a16:creationId xmlns:a16="http://schemas.microsoft.com/office/drawing/2014/main" id="{D57ED220-FB5A-73BB-8E93-9032B85B4D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9" name="Rectangle: Rounded Corners 18">
            <a:extLst>
              <a:ext uri="{FF2B5EF4-FFF2-40B4-BE49-F238E27FC236}">
                <a16:creationId xmlns:a16="http://schemas.microsoft.com/office/drawing/2014/main" id="{25BDA7A9-05CF-C28E-8F69-1093F754B360}"/>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La </a:t>
            </a:r>
            <a:r>
              <a:rPr lang="en-CA" sz="1600" b="1" dirty="0">
                <a:solidFill>
                  <a:schemeClr val="tx1"/>
                </a:solidFill>
                <a:latin typeface="Avenir Next LT Pro" panose="020B0504020202020204" pitchFamily="34" charset="0"/>
                <a:cs typeface="Segoe UI Semilight" panose="020B0402040204020203" pitchFamily="34" charset="0"/>
              </a:rPr>
              <a:t>zone de transition </a:t>
            </a:r>
            <a:r>
              <a:rPr lang="en-CA" sz="1600" dirty="0">
                <a:solidFill>
                  <a:schemeClr val="tx1"/>
                </a:solidFill>
                <a:latin typeface="Avenir Next LT Pro" panose="020B0504020202020204" pitchFamily="34" charset="0"/>
                <a:cs typeface="Segoe UI Semilight" panose="020B0402040204020203" pitchFamily="34" charset="0"/>
              </a:rPr>
              <a:t>comprend une variété d'espaces ouverts et fermés et sert de tampon acoustique entre la zone de tranquillité et la zone interactive. Les niveaux de bruit peuvent être un peu plus élevés que la tranquillité attendue dans la zone calme.</a:t>
            </a:r>
          </a:p>
        </p:txBody>
      </p:sp>
      <p:sp>
        <p:nvSpPr>
          <p:cNvPr id="9" name="Rectangle: Rounded Corners 8">
            <a:extLst>
              <a:ext uri="{FF2B5EF4-FFF2-40B4-BE49-F238E27FC236}">
                <a16:creationId xmlns:a16="http://schemas.microsoft.com/office/drawing/2014/main" id="{BD81637A-5F76-FE10-CE9E-4716EE81FA2A}"/>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grpSp>
        <p:nvGrpSpPr>
          <p:cNvPr id="3" name="Group 2" descr="Touchdown&#10;">
            <a:extLst>
              <a:ext uri="{FF2B5EF4-FFF2-40B4-BE49-F238E27FC236}">
                <a16:creationId xmlns:a16="http://schemas.microsoft.com/office/drawing/2014/main" id="{B139357F-9E4C-5DF2-1F5D-E8D5D74877FE}"/>
              </a:ext>
            </a:extLst>
          </p:cNvPr>
          <p:cNvGrpSpPr/>
          <p:nvPr/>
        </p:nvGrpSpPr>
        <p:grpSpPr>
          <a:xfrm>
            <a:off x="5715958" y="1838100"/>
            <a:ext cx="2351754" cy="1865224"/>
            <a:chOff x="5715958" y="1838100"/>
            <a:chExt cx="2351754" cy="1865224"/>
          </a:xfrm>
        </p:grpSpPr>
        <p:pic>
          <p:nvPicPr>
            <p:cNvPr id="8" name="Picture 2" descr="Touchdown image">
              <a:extLst>
                <a:ext uri="{FF2B5EF4-FFF2-40B4-BE49-F238E27FC236}">
                  <a16:creationId xmlns:a16="http://schemas.microsoft.com/office/drawing/2014/main" id="{9DCA5173-642E-ADCF-3138-054F4602924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5715958" y="1838100"/>
              <a:ext cx="2351754" cy="15494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709E7104-F506-53C5-22CB-D5592A4ECA76}"/>
                </a:ext>
              </a:extLst>
            </p:cNvPr>
            <p:cNvSpPr txBox="1"/>
            <p:nvPr/>
          </p:nvSpPr>
          <p:spPr>
            <a:xfrm>
              <a:off x="5715958" y="3395547"/>
              <a:ext cx="2351753" cy="307777"/>
            </a:xfrm>
            <a:prstGeom prst="rect">
              <a:avLst/>
            </a:prstGeom>
            <a:noFill/>
          </p:spPr>
          <p:txBody>
            <a:bodyPr wrap="square">
              <a:spAutoFit/>
            </a:bodyPr>
            <a:lstStyle/>
            <a:p>
              <a:pPr algn="ctr"/>
              <a:r>
                <a:rPr lang="en-CA" sz="1400" b="1" dirty="0">
                  <a:latin typeface="Avenir Next LT Pro" panose="020B0504020202020204" pitchFamily="34" charset="0"/>
                  <a:ea typeface="Times New Roman" panose="02020603050405020304" pitchFamily="18" charset="0"/>
                  <a:cs typeface="Arial" panose="020B0604020202020204" pitchFamily="34" charset="0"/>
                </a:rPr>
                <a:t>Point de transition</a:t>
              </a:r>
              <a:endParaRPr lang="en-CA" sz="1400" b="1" dirty="0"/>
            </a:p>
          </p:txBody>
        </p:sp>
      </p:grpSp>
      <p:grpSp>
        <p:nvGrpSpPr>
          <p:cNvPr id="22" name="Group 21" descr="Focus Room&#10;">
            <a:extLst>
              <a:ext uri="{FF2B5EF4-FFF2-40B4-BE49-F238E27FC236}">
                <a16:creationId xmlns:a16="http://schemas.microsoft.com/office/drawing/2014/main" id="{26AA674F-CC3C-511D-3FA9-62053DCD6E8C}"/>
              </a:ext>
            </a:extLst>
          </p:cNvPr>
          <p:cNvGrpSpPr/>
          <p:nvPr/>
        </p:nvGrpSpPr>
        <p:grpSpPr>
          <a:xfrm>
            <a:off x="8158716" y="1850625"/>
            <a:ext cx="2130346" cy="1845898"/>
            <a:chOff x="8158716" y="1850625"/>
            <a:chExt cx="2130346" cy="1845898"/>
          </a:xfrm>
        </p:grpSpPr>
        <p:pic>
          <p:nvPicPr>
            <p:cNvPr id="11" name="Picture 10" descr="Focus room 1 Image">
              <a:extLst>
                <a:ext uri="{FF2B5EF4-FFF2-40B4-BE49-F238E27FC236}">
                  <a16:creationId xmlns:a16="http://schemas.microsoft.com/office/drawing/2014/main" id="{75017AAD-DD79-4489-07B9-843DE05ACFF4}"/>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56533" y="1850625"/>
              <a:ext cx="1805511" cy="1536929"/>
            </a:xfrm>
            <a:prstGeom prst="rect">
              <a:avLst/>
            </a:prstGeom>
          </p:spPr>
        </p:pic>
        <p:sp>
          <p:nvSpPr>
            <p:cNvPr id="13" name="TextBox 12">
              <a:extLst>
                <a:ext uri="{FF2B5EF4-FFF2-40B4-BE49-F238E27FC236}">
                  <a16:creationId xmlns:a16="http://schemas.microsoft.com/office/drawing/2014/main" id="{79FFD165-48B3-9276-7E6D-629E2FE36F0E}"/>
                </a:ext>
              </a:extLst>
            </p:cNvPr>
            <p:cNvSpPr txBox="1"/>
            <p:nvPr/>
          </p:nvSpPr>
          <p:spPr>
            <a:xfrm>
              <a:off x="8158716" y="3388746"/>
              <a:ext cx="2130346" cy="307777"/>
            </a:xfrm>
            <a:prstGeom prst="rect">
              <a:avLst/>
            </a:prstGeom>
            <a:noFill/>
          </p:spPr>
          <p:txBody>
            <a:bodyPr wrap="square">
              <a:spAutoFit/>
            </a:bodyPr>
            <a:lstStyle/>
            <a:p>
              <a:pPr algn="ctr"/>
              <a:r>
                <a:rPr lang="en-CA" sz="1400" b="1" dirty="0">
                  <a:latin typeface="Avenir Next LT Pro" panose="020B0504020202020204" pitchFamily="34" charset="0"/>
                  <a:ea typeface="Times New Roman" panose="02020603050405020304" pitchFamily="18" charset="0"/>
                  <a:cs typeface="Arial" panose="020B0604020202020204" pitchFamily="34" charset="0"/>
                </a:rPr>
                <a:t>Salle de concentration</a:t>
              </a:r>
              <a:endParaRPr lang="en-CA" sz="1400" b="1" dirty="0"/>
            </a:p>
          </p:txBody>
        </p:sp>
      </p:grpSp>
      <p:grpSp>
        <p:nvGrpSpPr>
          <p:cNvPr id="23" name="Group 22" descr="Phonebooth&#10;">
            <a:extLst>
              <a:ext uri="{FF2B5EF4-FFF2-40B4-BE49-F238E27FC236}">
                <a16:creationId xmlns:a16="http://schemas.microsoft.com/office/drawing/2014/main" id="{BE887C98-ACE6-A985-C5A5-EDAD33CCF6F9}"/>
              </a:ext>
            </a:extLst>
          </p:cNvPr>
          <p:cNvGrpSpPr/>
          <p:nvPr/>
        </p:nvGrpSpPr>
        <p:grpSpPr>
          <a:xfrm>
            <a:off x="10171014" y="1850625"/>
            <a:ext cx="1864871" cy="1987279"/>
            <a:chOff x="10171014" y="1850625"/>
            <a:chExt cx="1864871" cy="1987279"/>
          </a:xfrm>
        </p:grpSpPr>
        <p:pic>
          <p:nvPicPr>
            <p:cNvPr id="10" name="Picture 9" descr="Phone booth image&#10;">
              <a:extLst>
                <a:ext uri="{FF2B5EF4-FFF2-40B4-BE49-F238E27FC236}">
                  <a16:creationId xmlns:a16="http://schemas.microsoft.com/office/drawing/2014/main" id="{08C2CE7B-4CFE-D33A-E22D-6F05B7EC9E7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78906" y="1850625"/>
              <a:ext cx="1249088" cy="1536929"/>
            </a:xfrm>
            <a:prstGeom prst="rect">
              <a:avLst/>
            </a:prstGeom>
          </p:spPr>
        </p:pic>
        <p:sp>
          <p:nvSpPr>
            <p:cNvPr id="15" name="TextBox 14">
              <a:extLst>
                <a:ext uri="{FF2B5EF4-FFF2-40B4-BE49-F238E27FC236}">
                  <a16:creationId xmlns:a16="http://schemas.microsoft.com/office/drawing/2014/main" id="{BC28B7DF-FBCC-A591-DEA6-D616C5331DAC}"/>
                </a:ext>
              </a:extLst>
            </p:cNvPr>
            <p:cNvSpPr txBox="1"/>
            <p:nvPr/>
          </p:nvSpPr>
          <p:spPr>
            <a:xfrm>
              <a:off x="10171014" y="3314684"/>
              <a:ext cx="1864871" cy="523220"/>
            </a:xfrm>
            <a:prstGeom prst="rect">
              <a:avLst/>
            </a:prstGeom>
            <a:noFill/>
          </p:spPr>
          <p:txBody>
            <a:bodyPr wrap="square">
              <a:spAutoFit/>
            </a:bodyPr>
            <a:lstStyle/>
            <a:p>
              <a:pPr algn="ctr"/>
              <a:r>
                <a:rPr lang="en-CA" sz="1400" b="1" dirty="0" err="1">
                  <a:latin typeface="Avenir Next LT Pro" panose="020B0504020202020204" pitchFamily="34" charset="0"/>
                  <a:ea typeface="Times New Roman" panose="02020603050405020304" pitchFamily="18" charset="0"/>
                  <a:cs typeface="Arial" panose="020B0604020202020204" pitchFamily="34" charset="0"/>
                </a:rPr>
                <a:t>Cabine</a:t>
              </a:r>
              <a:r>
                <a:rPr lang="en-CA" sz="1400" b="1" dirty="0">
                  <a:latin typeface="Avenir Next LT Pro" panose="020B0504020202020204" pitchFamily="34" charset="0"/>
                  <a:ea typeface="Times New Roman" panose="02020603050405020304" pitchFamily="18" charset="0"/>
                  <a:cs typeface="Arial" panose="020B0604020202020204" pitchFamily="34" charset="0"/>
                </a:rPr>
                <a:t> </a:t>
              </a:r>
              <a:r>
                <a:rPr lang="en-CA" sz="1400" b="1" dirty="0" err="1">
                  <a:latin typeface="Avenir Next LT Pro" panose="020B0504020202020204" pitchFamily="34" charset="0"/>
                  <a:ea typeface="Times New Roman" panose="02020603050405020304" pitchFamily="18" charset="0"/>
                  <a:cs typeface="Arial" panose="020B0604020202020204" pitchFamily="34" charset="0"/>
                </a:rPr>
                <a:t>téléphonique</a:t>
              </a:r>
              <a:endParaRPr lang="en-CA" sz="1400" b="1" dirty="0"/>
            </a:p>
          </p:txBody>
        </p:sp>
      </p:grpSp>
      <p:sp>
        <p:nvSpPr>
          <p:cNvPr id="6" name="TextBox 5">
            <a:extLst>
              <a:ext uri="{FF2B5EF4-FFF2-40B4-BE49-F238E27FC236}">
                <a16:creationId xmlns:a16="http://schemas.microsoft.com/office/drawing/2014/main" id="{AE9D85CE-F2C8-BF32-7353-CB63448CD4A0}"/>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CONSERVER DES CROQUIS OU LES REMPLACER PAR DES PHOTOS DE VOTRE MILIEU DE TRAVAIL</a:t>
            </a:r>
          </a:p>
        </p:txBody>
      </p:sp>
      <p:pic>
        <p:nvPicPr>
          <p:cNvPr id="18" name="Graphic 17">
            <a:extLst>
              <a:ext uri="{FF2B5EF4-FFF2-40B4-BE49-F238E27FC236}">
                <a16:creationId xmlns:a16="http://schemas.microsoft.com/office/drawing/2014/main" id="{748288BA-FA98-BCBE-58CF-2128105577A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17" name="Rectangle: Rounded Corners 16">
            <a:extLst>
              <a:ext uri="{FF2B5EF4-FFF2-40B4-BE49-F238E27FC236}">
                <a16:creationId xmlns:a16="http://schemas.microsoft.com/office/drawing/2014/main" id="{DBD469CF-EB64-5F77-4978-30E90C43303A}"/>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rPr>
              <a:t>Les points de transitions et </a:t>
            </a:r>
            <a:r>
              <a:rPr lang="en-CA" sz="1600" dirty="0" err="1">
                <a:solidFill>
                  <a:schemeClr val="tx1"/>
                </a:solidFill>
                <a:latin typeface="Avenir Next LT Pro" panose="020B0504020202020204" pitchFamily="34" charset="0"/>
              </a:rPr>
              <a:t>cabines</a:t>
            </a:r>
            <a:r>
              <a:rPr lang="en-CA" sz="1600" dirty="0">
                <a:solidFill>
                  <a:schemeClr val="tx1"/>
                </a:solidFill>
                <a:latin typeface="Avenir Next LT Pro" panose="020B0504020202020204" pitchFamily="34" charset="0"/>
              </a:rPr>
              <a:t> </a:t>
            </a:r>
            <a:r>
              <a:rPr lang="en-CA" sz="1600" dirty="0" err="1">
                <a:solidFill>
                  <a:schemeClr val="tx1"/>
                </a:solidFill>
                <a:latin typeface="Avenir Next LT Pro" panose="020B0504020202020204" pitchFamily="34" charset="0"/>
              </a:rPr>
              <a:t>téléphoniques</a:t>
            </a:r>
            <a:r>
              <a:rPr lang="en-CA" sz="1600" dirty="0">
                <a:solidFill>
                  <a:schemeClr val="tx1"/>
                </a:solidFill>
                <a:latin typeface="Avenir Next LT Pro" panose="020B0504020202020204" pitchFamily="34" charset="0"/>
              </a:rPr>
              <a:t> ne sont pas réservables et sont disponibles selon le principe du premier arrivé, premier servi. Les salles de concentration sont réservables et équipées d'un bureau réglable en hauteur, d'une chaise ergonomique, d'un ou deux moniteurs fixés à des bras réglables et d'un réplicateur de ports (station d'accueil). </a:t>
            </a:r>
          </a:p>
        </p:txBody>
      </p:sp>
      <p:sp>
        <p:nvSpPr>
          <p:cNvPr id="4" name="Rectangle 3">
            <a:extLst>
              <a:ext uri="{FF2B5EF4-FFF2-40B4-BE49-F238E27FC236}">
                <a16:creationId xmlns:a16="http://schemas.microsoft.com/office/drawing/2014/main" id="{F96BB5C0-EA51-D77A-C774-F6A6B122FAC8}"/>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CBDBB1FA-B857-9109-9E98-CA3181C579DB}"/>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Faites attention au bruit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Utilisez des écouteurs pour écouter de la musique ou participer à des réunions virtuelles.</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Modulez votre voix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soyez attentif à vos collègues lorsque vous parlez au téléphone ou que vous collaborez avec un collègue.</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Transférer la discussion ailleurs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Utilisez des espaces de collaboration ou des espaces clos appropriés lorsque les discussions s'éternisent.</a:t>
            </a:r>
          </a:p>
        </p:txBody>
      </p:sp>
      <p:pic>
        <p:nvPicPr>
          <p:cNvPr id="7" name="Picture 28">
            <a:extLst>
              <a:ext uri="{FF2B5EF4-FFF2-40B4-BE49-F238E27FC236}">
                <a16:creationId xmlns:a16="http://schemas.microsoft.com/office/drawing/2014/main" id="{5633B5B8-45C5-A8DA-7180-35C0E31FD67C}"/>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49247" y="5679089"/>
            <a:ext cx="283950" cy="283950"/>
          </a:xfrm>
          <a:prstGeom prst="rect">
            <a:avLst/>
          </a:prstGeom>
        </p:spPr>
      </p:pic>
      <p:pic>
        <p:nvPicPr>
          <p:cNvPr id="14" name="Picture 13">
            <a:extLst>
              <a:ext uri="{FF2B5EF4-FFF2-40B4-BE49-F238E27FC236}">
                <a16:creationId xmlns:a16="http://schemas.microsoft.com/office/drawing/2014/main" id="{9A5FB91C-7BF3-D367-6ADC-5FA42682B191}"/>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2436" y="6026343"/>
            <a:ext cx="283950" cy="283950"/>
          </a:xfrm>
          <a:prstGeom prst="rect">
            <a:avLst/>
          </a:prstGeom>
        </p:spPr>
      </p:pic>
      <p:pic>
        <p:nvPicPr>
          <p:cNvPr id="21" name="Picture 20">
            <a:extLst>
              <a:ext uri="{FF2B5EF4-FFF2-40B4-BE49-F238E27FC236}">
                <a16:creationId xmlns:a16="http://schemas.microsoft.com/office/drawing/2014/main" id="{9956DDEC-9571-C128-CA0D-935C9DA84585}"/>
              </a:ext>
              <a:ext uri="{C183D7F6-B498-43B3-948B-1728B52AA6E4}">
                <adec:decorative xmlns:adec="http://schemas.microsoft.com/office/drawing/2017/decorative" val="1"/>
              </a:ext>
            </a:extLst>
          </p:cNvPr>
          <p:cNvPicPr>
            <a:picLocks noChangeAspect="1"/>
          </p:cNvPicPr>
          <p:nvPr/>
        </p:nvPicPr>
        <p:blipFill>
          <a:blip r:embed="rId15" cstate="print">
            <a:biLevel thresh="25000"/>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972436" y="6381197"/>
            <a:ext cx="260761" cy="260761"/>
          </a:xfrm>
          <a:prstGeom prst="rect">
            <a:avLst/>
          </a:prstGeom>
        </p:spPr>
      </p:pic>
    </p:spTree>
    <p:extLst>
      <p:ext uri="{BB962C8B-B14F-4D97-AF65-F5344CB8AC3E}">
        <p14:creationId xmlns:p14="http://schemas.microsoft.com/office/powerpoint/2010/main" val="253792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icture of lockers">
            <a:extLst>
              <a:ext uri="{FF2B5EF4-FFF2-40B4-BE49-F238E27FC236}">
                <a16:creationId xmlns:a16="http://schemas.microsoft.com/office/drawing/2014/main" id="{8E6A19C5-DC0C-960D-6BB7-09150252F1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r="13172"/>
          <a:stretch/>
        </p:blipFill>
        <p:spPr>
          <a:xfrm>
            <a:off x="3134784" y="742122"/>
            <a:ext cx="2064468" cy="3147530"/>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06318" y="0"/>
            <a:ext cx="11006138" cy="835025"/>
          </a:xfrm>
        </p:spPr>
        <p:txBody>
          <a:bodyPr>
            <a:normAutofit/>
          </a:bodyPr>
          <a:lstStyle/>
          <a:p>
            <a:r>
              <a:rPr lang="en-CA" b="0" dirty="0">
                <a:latin typeface="Arial Rounded MT Bold" panose="020F0704030504030204" pitchFamily="34" charset="0"/>
              </a:rPr>
              <a:t>Espace casiers</a:t>
            </a:r>
          </a:p>
        </p:txBody>
      </p:sp>
      <p:sp>
        <p:nvSpPr>
          <p:cNvPr id="9" name="Rectangle 8">
            <a:extLst>
              <a:ext uri="{FF2B5EF4-FFF2-40B4-BE49-F238E27FC236}">
                <a16:creationId xmlns:a16="http://schemas.microsoft.com/office/drawing/2014/main" id="{6B36D4DD-BF81-5FB3-748E-CA824952C273}"/>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2A70189D-A7AF-46B6-CB61-718B0FA3B1A7}"/>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endParaRPr lang="en-CA" dirty="0">
              <a:solidFill>
                <a:srgbClr val="FFFF00"/>
              </a:solidFill>
              <a:latin typeface="Avenir Next LT Pro" panose="020B0504020202020204" pitchFamily="34" charset="0"/>
            </a:endParaRPr>
          </a:p>
        </p:txBody>
      </p:sp>
      <p:pic>
        <p:nvPicPr>
          <p:cNvPr id="11" name="Picture 11" descr="Une personne utilisant un casier dans une salle de casiers">
            <a:extLst>
              <a:ext uri="{FF2B5EF4-FFF2-40B4-BE49-F238E27FC236}">
                <a16:creationId xmlns:a16="http://schemas.microsoft.com/office/drawing/2014/main" id="{9E8BC4B0-F368-AB6E-6775-3C6FA56BE0EB}"/>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33520" y="742121"/>
            <a:ext cx="2696335" cy="3147531"/>
          </a:xfrm>
          <a:prstGeom prst="rect">
            <a:avLst/>
          </a:prstGeom>
          <a:ln>
            <a:noFill/>
          </a:ln>
        </p:spPr>
      </p:pic>
      <p:sp>
        <p:nvSpPr>
          <p:cNvPr id="14" name="TextBox 13">
            <a:extLst>
              <a:ext uri="{FF2B5EF4-FFF2-40B4-BE49-F238E27FC236}">
                <a16:creationId xmlns:a16="http://schemas.microsoft.com/office/drawing/2014/main" id="{5603B980-5818-17A9-E519-B15E1576F0B9}"/>
              </a:ext>
            </a:extLst>
          </p:cNvPr>
          <p:cNvSpPr txBox="1"/>
          <p:nvPr/>
        </p:nvSpPr>
        <p:spPr>
          <a:xfrm>
            <a:off x="233520" y="1967118"/>
            <a:ext cx="4977716" cy="1077218"/>
          </a:xfrm>
          <a:prstGeom prst="rect">
            <a:avLst/>
          </a:prstGeom>
          <a:noFill/>
        </p:spPr>
        <p:txBody>
          <a:bodyPr wrap="square">
            <a:spAutoFit/>
          </a:bodyPr>
          <a:lstStyle/>
          <a:p>
            <a:pPr algn="ctr"/>
            <a:r>
              <a:rPr lang="en-US" sz="1600" dirty="0">
                <a:highlight>
                  <a:srgbClr val="FFFF00"/>
                </a:highlight>
                <a:latin typeface="Avenir Next LT Pro" panose="020B0504020202020204" pitchFamily="34" charset="0"/>
              </a:rPr>
              <a:t>IMAGES À REMPLACER</a:t>
            </a:r>
            <a:endParaRPr lang="en-US" sz="1600" dirty="0">
              <a:solidFill>
                <a:schemeClr val="tx1"/>
              </a:solidFill>
              <a:highlight>
                <a:srgbClr val="FFFF00"/>
              </a:highlight>
              <a:latin typeface="Avenir Next LT Pro" panose="020B0504020202020204" pitchFamily="34" charset="0"/>
            </a:endParaRP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1704BF8A-64C4-344A-C72F-AE3F7FF1B85A}"/>
              </a:ext>
              <a:ext uri="{C183D7F6-B498-43B3-948B-1728B52AA6E4}">
                <adec:decorative xmlns:adec="http://schemas.microsoft.com/office/drawing/2017/decorative" val="1"/>
              </a:ext>
            </a:extLst>
          </p:cNvPr>
          <p:cNvSpPr/>
          <p:nvPr/>
        </p:nvSpPr>
        <p:spPr>
          <a:xfrm>
            <a:off x="5427137" y="1669772"/>
            <a:ext cx="6577843" cy="221988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Programmation d'un casier pour l'utilisation à la journée :</a:t>
            </a: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Étape 1 : </a:t>
            </a:r>
            <a:r>
              <a:rPr lang="en-US" sz="1100" dirty="0">
                <a:solidFill>
                  <a:schemeClr val="tx1"/>
                </a:solidFill>
                <a:latin typeface="Avenir Next LT Pro" panose="020B0504020202020204" pitchFamily="34" charset="0"/>
                <a:cs typeface="Segoe UI Semilight" panose="020B0402040204020203" pitchFamily="34" charset="0"/>
              </a:rPr>
              <a:t>Commencez par sélectionner un casier qui n'est pas verrouillé.</a:t>
            </a:r>
            <a:endParaRPr lang="en-US" sz="1100" b="1" dirty="0">
              <a:solidFill>
                <a:schemeClr val="tx1"/>
              </a:solidFill>
              <a:latin typeface="Avenir Next LT Pro" panose="020B0504020202020204" pitchFamily="34" charset="0"/>
              <a:cs typeface="Segoe UI Semilight" panose="020B0402040204020203" pitchFamily="34" charset="0"/>
            </a:endParaRP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Étape 2 : </a:t>
            </a:r>
            <a:r>
              <a:rPr lang="en-US" sz="1100" dirty="0">
                <a:solidFill>
                  <a:schemeClr val="tx1"/>
                </a:solidFill>
                <a:latin typeface="Avenir Next LT Pro" panose="020B0504020202020204" pitchFamily="34" charset="0"/>
                <a:cs typeface="Segoe UI Semilight" panose="020B0402040204020203" pitchFamily="34" charset="0"/>
              </a:rPr>
              <a:t>Pour définir un code temporaire, assurez-vous que la porte est fermée. Saisissez un code à quatre chiffres suivi de la flèche verte en bas à droite du clavier. Cela devrait permettre de définir votre code temporaire et de verrouiller la porte. </a:t>
            </a: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Étape 3 : </a:t>
            </a:r>
            <a:r>
              <a:rPr lang="en-US" sz="1100" dirty="0">
                <a:solidFill>
                  <a:schemeClr val="tx1"/>
                </a:solidFill>
                <a:latin typeface="Avenir Next LT Pro" panose="020B0504020202020204" pitchFamily="34" charset="0"/>
                <a:cs typeface="Segoe UI Semilight" panose="020B0402040204020203" pitchFamily="34" charset="0"/>
              </a:rPr>
              <a:t>Pour ouvrir le casier, procédez de la même manière. Saisissez votre code à quatre chiffres suivi de la flèche verte en bas à droite du clavier. </a:t>
            </a: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Étape 4 : </a:t>
            </a:r>
            <a:r>
              <a:rPr lang="en-US" sz="1100" dirty="0">
                <a:solidFill>
                  <a:schemeClr val="tx1"/>
                </a:solidFill>
                <a:latin typeface="Avenir Next LT Pro" panose="020B0504020202020204" pitchFamily="34" charset="0"/>
                <a:cs typeface="Segoe UI Semilight" panose="020B0402040204020203" pitchFamily="34" charset="0"/>
              </a:rPr>
              <a:t>À la fin de la journée, retirez tous les objets personnels et laissez la porte déverrouillée pour le prochain utilisateur. </a:t>
            </a:r>
          </a:p>
        </p:txBody>
      </p:sp>
      <p:sp>
        <p:nvSpPr>
          <p:cNvPr id="18" name="Rectangle: Rounded Corners 17">
            <a:extLst>
              <a:ext uri="{FF2B5EF4-FFF2-40B4-BE49-F238E27FC236}">
                <a16:creationId xmlns:a16="http://schemas.microsoft.com/office/drawing/2014/main" id="{261EDA5B-93C8-4B48-8E59-7D7E88300904}"/>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CA" sz="1600" dirty="0">
                <a:solidFill>
                  <a:schemeClr val="tx1"/>
                </a:solidFill>
                <a:latin typeface="Avenir Next LT Pro" panose="020B0504020202020204" pitchFamily="34" charset="0"/>
                <a:cs typeface="Segoe UI Semilight" panose="020B0402040204020203" pitchFamily="34" charset="0"/>
              </a:rPr>
              <a:t>N'oubliez pas de noter le numéro du casier que vous utilisez pour la journée.</a:t>
            </a:r>
          </a:p>
        </p:txBody>
      </p:sp>
      <p:pic>
        <p:nvPicPr>
          <p:cNvPr id="19" name="Graphic 18">
            <a:extLst>
              <a:ext uri="{FF2B5EF4-FFF2-40B4-BE49-F238E27FC236}">
                <a16:creationId xmlns:a16="http://schemas.microsoft.com/office/drawing/2014/main" id="{FE2BA2E3-42B1-48A5-F570-A39A7E4E55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275" y="4127078"/>
            <a:ext cx="650341" cy="650341"/>
          </a:xfrm>
          <a:prstGeom prst="rect">
            <a:avLst/>
          </a:prstGeom>
        </p:spPr>
      </p:pic>
      <p:sp>
        <p:nvSpPr>
          <p:cNvPr id="20" name="Rectangle: Rounded Corners 19">
            <a:extLst>
              <a:ext uri="{FF2B5EF4-FFF2-40B4-BE49-F238E27FC236}">
                <a16:creationId xmlns:a16="http://schemas.microsoft.com/office/drawing/2014/main" id="{C5A94A45-F5F2-2696-6229-CAE6E1F856D6}"/>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solidFill>
                <a:latin typeface="Avenir Next LT Pro" panose="020B0504020202020204" pitchFamily="34" charset="0"/>
                <a:cs typeface="Segoe UI Semilight" panose="020B0402040204020203" pitchFamily="34" charset="0"/>
              </a:rPr>
              <a:t>Des casiers </a:t>
            </a:r>
            <a:r>
              <a:rPr lang="en-CA" sz="1400" dirty="0">
                <a:solidFill>
                  <a:schemeClr val="tx1"/>
                </a:solidFill>
                <a:latin typeface="Avenir Next LT Pro" panose="020B0504020202020204" pitchFamily="34" charset="0"/>
                <a:cs typeface="Segoe UI Semilight" panose="020B0402040204020203" pitchFamily="34" charset="0"/>
              </a:rPr>
              <a:t>sont mis à la disposition des employés pour une utilisation </a:t>
            </a:r>
            <a:r>
              <a:rPr lang="en-CA" sz="1400" dirty="0" err="1">
                <a:solidFill>
                  <a:schemeClr val="tx1"/>
                </a:solidFill>
                <a:latin typeface="Avenir Next LT Pro" panose="020B0504020202020204" pitchFamily="34" charset="0"/>
                <a:cs typeface="Segoe UI Semilight" panose="020B0402040204020203" pitchFamily="34" charset="0"/>
              </a:rPr>
              <a:t>journalière</a:t>
            </a:r>
            <a:r>
              <a:rPr lang="en-CA" sz="1400" dirty="0">
                <a:solidFill>
                  <a:schemeClr val="tx1"/>
                </a:solidFill>
                <a:latin typeface="Avenir Next LT Pro" panose="020B0504020202020204" pitchFamily="34" charset="0"/>
                <a:cs typeface="Segoe UI Semilight" panose="020B0402040204020203" pitchFamily="34" charset="0"/>
              </a:rPr>
              <a:t>. Tous les casiers sont équipés d'une serrure numérique qui peut être programmée pour chaque utilisation. Des </a:t>
            </a:r>
            <a:r>
              <a:rPr lang="en-CA" sz="1400" b="1" dirty="0">
                <a:solidFill>
                  <a:schemeClr val="tx1"/>
                </a:solidFill>
                <a:latin typeface="Avenir Next LT Pro" panose="020B0504020202020204" pitchFamily="34" charset="0"/>
                <a:cs typeface="Segoe UI Semilight" panose="020B0402040204020203" pitchFamily="34" charset="0"/>
              </a:rPr>
              <a:t>vestiaires </a:t>
            </a:r>
            <a:r>
              <a:rPr lang="en-CA" sz="1400" dirty="0">
                <a:solidFill>
                  <a:schemeClr val="tx1"/>
                </a:solidFill>
                <a:latin typeface="Avenir Next LT Pro" panose="020B0504020202020204" pitchFamily="34" charset="0"/>
                <a:cs typeface="Segoe UI Semilight" panose="020B0402040204020203" pitchFamily="34" charset="0"/>
              </a:rPr>
              <a:t>et des patères sont disponibles à tous les étages. Les vestiaires sans odeur sont identifiés par une icône "sans fumée". </a:t>
            </a:r>
          </a:p>
        </p:txBody>
      </p:sp>
      <p:pic>
        <p:nvPicPr>
          <p:cNvPr id="21" name="Graphic 20">
            <a:extLst>
              <a:ext uri="{FF2B5EF4-FFF2-40B4-BE49-F238E27FC236}">
                <a16:creationId xmlns:a16="http://schemas.microsoft.com/office/drawing/2014/main" id="{4BB782C8-2FAC-B1E8-E8C7-314D20FF3AE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48360" y="390059"/>
            <a:ext cx="835025" cy="835025"/>
          </a:xfrm>
          <a:prstGeom prst="rect">
            <a:avLst/>
          </a:prstGeom>
        </p:spPr>
      </p:pic>
    </p:spTree>
    <p:extLst>
      <p:ext uri="{BB962C8B-B14F-4D97-AF65-F5344CB8AC3E}">
        <p14:creationId xmlns:p14="http://schemas.microsoft.com/office/powerpoint/2010/main" val="235052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FB0D1A3C-7023-A3BE-FBD4-02661CC4ED00}"/>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Zone interactive</a:t>
            </a:r>
          </a:p>
        </p:txBody>
      </p:sp>
      <p:pic>
        <p:nvPicPr>
          <p:cNvPr id="25" name="Picture 24" descr="A group of people sitting in an open collaborative workpoint, with phonebooths in the background.">
            <a:extLst>
              <a:ext uri="{FF2B5EF4-FFF2-40B4-BE49-F238E27FC236}">
                <a16:creationId xmlns:a16="http://schemas.microsoft.com/office/drawing/2014/main" id="{6D54E0A9-86A1-4123-97EC-EFAEB2F37D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3520" y="742122"/>
            <a:ext cx="4977716" cy="3059621"/>
          </a:xfrm>
          <a:prstGeom prst="rect">
            <a:avLst/>
          </a:prstGeom>
        </p:spPr>
      </p:pic>
      <p:sp>
        <p:nvSpPr>
          <p:cNvPr id="2" name="TextBox 1">
            <a:extLst>
              <a:ext uri="{FF2B5EF4-FFF2-40B4-BE49-F238E27FC236}">
                <a16:creationId xmlns:a16="http://schemas.microsoft.com/office/drawing/2014/main" id="{90C74018-22A4-B1C1-3225-14233181FFD1}"/>
              </a:ext>
            </a:extLst>
          </p:cNvPr>
          <p:cNvSpPr txBox="1"/>
          <p:nvPr/>
        </p:nvSpPr>
        <p:spPr>
          <a:xfrm>
            <a:off x="233520" y="1967118"/>
            <a:ext cx="4977716" cy="1077218"/>
          </a:xfrm>
          <a:prstGeom prst="rect">
            <a:avLst/>
          </a:prstGeom>
          <a:noFill/>
        </p:spPr>
        <p:txBody>
          <a:bodyPr wrap="square">
            <a:spAutoFit/>
          </a:bodyPr>
          <a:lstStyle/>
          <a:p>
            <a:pPr algn="ctr"/>
            <a:r>
              <a:rPr lang="en-US" sz="1600" dirty="0">
                <a:highlight>
                  <a:srgbClr val="FFFF00"/>
                </a:highlight>
                <a:latin typeface="Avenir Next LT Pro" panose="020B0504020202020204" pitchFamily="34" charset="0"/>
              </a:rPr>
              <a:t>IMAGE À REMPLACER</a:t>
            </a:r>
            <a:endParaRPr lang="en-US" sz="1600" dirty="0">
              <a:solidFill>
                <a:schemeClr val="tx1"/>
              </a:solidFill>
              <a:highlight>
                <a:srgbClr val="FFFF00"/>
              </a:highlight>
              <a:latin typeface="Avenir Next LT Pro" panose="020B0504020202020204" pitchFamily="34" charset="0"/>
            </a:endParaRP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REMPLACER PAR UNE PHOTO DE VOTRE MILIEU DE TRAVAIL</a:t>
            </a:r>
            <a:endParaRPr lang="en-CA" sz="1600" dirty="0">
              <a:solidFill>
                <a:schemeClr val="tx1"/>
              </a:solidFill>
              <a:highlight>
                <a:srgbClr val="FFFF00"/>
              </a:highlight>
              <a:latin typeface="Avenir Next LT Pro" panose="020B0504020202020204" pitchFamily="34" charset="0"/>
            </a:endParaRPr>
          </a:p>
        </p:txBody>
      </p:sp>
      <p:pic>
        <p:nvPicPr>
          <p:cNvPr id="18" name="Graphic 17">
            <a:extLst>
              <a:ext uri="{FF2B5EF4-FFF2-40B4-BE49-F238E27FC236}">
                <a16:creationId xmlns:a16="http://schemas.microsoft.com/office/drawing/2014/main" id="{52FA2C9D-2EE1-EEB9-D82B-26CFB8346D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7" name="Rectangle: Rounded Corners 16">
            <a:extLst>
              <a:ext uri="{FF2B5EF4-FFF2-40B4-BE49-F238E27FC236}">
                <a16:creationId xmlns:a16="http://schemas.microsoft.com/office/drawing/2014/main" id="{EAF4FE66-DCD1-B37A-8FD5-8BBBE329D661}"/>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Dans la </a:t>
            </a:r>
            <a:r>
              <a:rPr lang="en-CA" sz="1600" b="1" dirty="0">
                <a:solidFill>
                  <a:schemeClr val="tx1"/>
                </a:solidFill>
                <a:latin typeface="Avenir Next LT Pro" panose="020B0504020202020204" pitchFamily="34" charset="0"/>
                <a:cs typeface="Segoe UI Semilight" panose="020B0402040204020203" pitchFamily="34" charset="0"/>
              </a:rPr>
              <a:t>zone interactive</a:t>
            </a:r>
            <a:r>
              <a:rPr lang="en-CA" sz="1600" dirty="0">
                <a:solidFill>
                  <a:schemeClr val="tx1"/>
                </a:solidFill>
                <a:latin typeface="Avenir Next LT Pro" panose="020B0504020202020204" pitchFamily="34" charset="0"/>
                <a:cs typeface="Segoe UI Semilight" panose="020B0402040204020203" pitchFamily="34" charset="0"/>
              </a:rPr>
              <a:t>, la socialisation et la collaboration en groupe sont favorisées et fortement encouragées. Une variété de points de travail en groupe, situés à l'écart des zones de tranquillité, permet d'atteindre un équilibre sur le milieu de travail qui favorise tous les types de styles de travail.</a:t>
            </a:r>
          </a:p>
        </p:txBody>
      </p:sp>
      <p:sp>
        <p:nvSpPr>
          <p:cNvPr id="13" name="Rectangle: Rounded Corners 12">
            <a:extLst>
              <a:ext uri="{FF2B5EF4-FFF2-40B4-BE49-F238E27FC236}">
                <a16:creationId xmlns:a16="http://schemas.microsoft.com/office/drawing/2014/main" id="{BB5A5835-A009-3803-1B2D-296138E83FE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6" name="Graphic 15">
            <a:extLst>
              <a:ext uri="{FF2B5EF4-FFF2-40B4-BE49-F238E27FC236}">
                <a16:creationId xmlns:a16="http://schemas.microsoft.com/office/drawing/2014/main" id="{281263CE-F652-AACC-0AF9-74920CF7A6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grpSp>
        <p:nvGrpSpPr>
          <p:cNvPr id="21" name="Group 20" descr="Chat Point&#10;">
            <a:extLst>
              <a:ext uri="{FF2B5EF4-FFF2-40B4-BE49-F238E27FC236}">
                <a16:creationId xmlns:a16="http://schemas.microsoft.com/office/drawing/2014/main" id="{AD6BA686-4823-14C7-B4DC-8ED7FB34AFA2}"/>
              </a:ext>
            </a:extLst>
          </p:cNvPr>
          <p:cNvGrpSpPr/>
          <p:nvPr/>
        </p:nvGrpSpPr>
        <p:grpSpPr>
          <a:xfrm>
            <a:off x="5672272" y="1806440"/>
            <a:ext cx="2025612" cy="1827682"/>
            <a:chOff x="5672272" y="1806440"/>
            <a:chExt cx="2025612" cy="1827682"/>
          </a:xfrm>
        </p:grpSpPr>
        <p:pic>
          <p:nvPicPr>
            <p:cNvPr id="3" name="Picture 3" descr="Chat point image">
              <a:extLst>
                <a:ext uri="{FF2B5EF4-FFF2-40B4-BE49-F238E27FC236}">
                  <a16:creationId xmlns:a16="http://schemas.microsoft.com/office/drawing/2014/main" id="{015B8022-990C-5FD3-0E1E-6F00FA4D78B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5672272" y="1806440"/>
              <a:ext cx="2025612" cy="12433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10AB82D8-F603-1074-A8C0-19DFF8D46D6E}"/>
                </a:ext>
              </a:extLst>
            </p:cNvPr>
            <p:cNvSpPr txBox="1"/>
            <p:nvPr/>
          </p:nvSpPr>
          <p:spPr>
            <a:xfrm>
              <a:off x="5672272" y="3049347"/>
              <a:ext cx="2025611" cy="584775"/>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Point de discussion</a:t>
              </a:r>
              <a:endParaRPr lang="en-CA" sz="1600" b="1" dirty="0"/>
            </a:p>
          </p:txBody>
        </p:sp>
      </p:grpSp>
      <p:grpSp>
        <p:nvGrpSpPr>
          <p:cNvPr id="22" name="Group 21" descr="Teaming Area&#10;">
            <a:extLst>
              <a:ext uri="{FF2B5EF4-FFF2-40B4-BE49-F238E27FC236}">
                <a16:creationId xmlns:a16="http://schemas.microsoft.com/office/drawing/2014/main" id="{10D66A3B-0623-ACF8-B49A-E42519B9AAFB}"/>
              </a:ext>
            </a:extLst>
          </p:cNvPr>
          <p:cNvGrpSpPr/>
          <p:nvPr/>
        </p:nvGrpSpPr>
        <p:grpSpPr>
          <a:xfrm>
            <a:off x="7612096" y="1811424"/>
            <a:ext cx="2721935" cy="1994294"/>
            <a:chOff x="7612096" y="1811424"/>
            <a:chExt cx="2721935" cy="1994294"/>
          </a:xfrm>
        </p:grpSpPr>
        <p:pic>
          <p:nvPicPr>
            <p:cNvPr id="5" name="Picture 2" descr="Team area image">
              <a:extLst>
                <a:ext uri="{FF2B5EF4-FFF2-40B4-BE49-F238E27FC236}">
                  <a16:creationId xmlns:a16="http://schemas.microsoft.com/office/drawing/2014/main" id="{2B9B6F44-D049-EB77-3CE6-4D24EBFDAC8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935033" y="1811424"/>
              <a:ext cx="2136227" cy="16643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2857F098-4E30-2C35-2B3F-02BFC8477D9E}"/>
                </a:ext>
              </a:extLst>
            </p:cNvPr>
            <p:cNvSpPr txBox="1"/>
            <p:nvPr/>
          </p:nvSpPr>
          <p:spPr>
            <a:xfrm>
              <a:off x="7612096" y="3467164"/>
              <a:ext cx="2721935"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Zone </a:t>
              </a:r>
              <a:r>
                <a:rPr lang="en-CA" sz="1600" b="1" dirty="0" err="1">
                  <a:latin typeface="Avenir Next LT Pro" panose="020B0504020202020204" pitchFamily="34" charset="0"/>
                  <a:ea typeface="Times New Roman" panose="02020603050405020304" pitchFamily="18" charset="0"/>
                  <a:cs typeface="Arial" panose="020B0604020202020204" pitchFamily="34" charset="0"/>
                </a:rPr>
                <a:t>d’équipe</a:t>
              </a:r>
              <a:endParaRPr lang="en-CA" sz="1600" b="1" dirty="0"/>
            </a:p>
          </p:txBody>
        </p:sp>
      </p:grpSp>
      <p:grpSp>
        <p:nvGrpSpPr>
          <p:cNvPr id="23" name="Group 22" descr="Huddle">
            <a:extLst>
              <a:ext uri="{FF2B5EF4-FFF2-40B4-BE49-F238E27FC236}">
                <a16:creationId xmlns:a16="http://schemas.microsoft.com/office/drawing/2014/main" id="{DD93EA4D-4A46-2233-51CA-6ECA890D79A9}"/>
              </a:ext>
            </a:extLst>
          </p:cNvPr>
          <p:cNvGrpSpPr/>
          <p:nvPr/>
        </p:nvGrpSpPr>
        <p:grpSpPr>
          <a:xfrm>
            <a:off x="10334032" y="1806440"/>
            <a:ext cx="1408176" cy="1705835"/>
            <a:chOff x="10334032" y="1806440"/>
            <a:chExt cx="1408176" cy="1705835"/>
          </a:xfrm>
        </p:grpSpPr>
        <p:pic>
          <p:nvPicPr>
            <p:cNvPr id="7" name="Picture 4" descr="Huddle image">
              <a:extLst>
                <a:ext uri="{FF2B5EF4-FFF2-40B4-BE49-F238E27FC236}">
                  <a16:creationId xmlns:a16="http://schemas.microsoft.com/office/drawing/2014/main" id="{B98C0F94-F92C-96D0-351F-C9AE1338463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10334032" y="1806440"/>
              <a:ext cx="1408176" cy="13620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41969BC1-A637-B3CF-DA81-440CE60568D0}"/>
                </a:ext>
              </a:extLst>
            </p:cNvPr>
            <p:cNvSpPr txBox="1"/>
            <p:nvPr/>
          </p:nvSpPr>
          <p:spPr>
            <a:xfrm>
              <a:off x="10334032" y="3173721"/>
              <a:ext cx="1408176"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Enclave</a:t>
              </a:r>
              <a:endParaRPr lang="en-CA" sz="1600" b="1" dirty="0"/>
            </a:p>
          </p:txBody>
        </p:sp>
      </p:grpSp>
      <p:sp>
        <p:nvSpPr>
          <p:cNvPr id="4" name="TextBox 3">
            <a:extLst>
              <a:ext uri="{FF2B5EF4-FFF2-40B4-BE49-F238E27FC236}">
                <a16:creationId xmlns:a16="http://schemas.microsoft.com/office/drawing/2014/main" id="{272F3C88-DC02-2BD1-C5FF-A555F36AE1C3}"/>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CONSERVER DES CROQUIS OU LES REMPLACER PAR DES PHOTOS DE VOTRE MILIEU DE TRAVAIL</a:t>
            </a:r>
          </a:p>
        </p:txBody>
      </p:sp>
      <p:sp>
        <p:nvSpPr>
          <p:cNvPr id="15" name="Rectangle: Rounded Corners 14">
            <a:extLst>
              <a:ext uri="{FF2B5EF4-FFF2-40B4-BE49-F238E27FC236}">
                <a16:creationId xmlns:a16="http://schemas.microsoft.com/office/drawing/2014/main" id="{2A9B81F1-E8BC-3A6C-C37B-B275F57CF47C}"/>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rPr>
              <a:t>Les points de discussion, les zones </a:t>
            </a:r>
            <a:r>
              <a:rPr lang="en-CA" sz="1600" dirty="0" err="1">
                <a:solidFill>
                  <a:schemeClr val="tx1"/>
                </a:solidFill>
                <a:latin typeface="Avenir Next LT Pro" panose="020B0504020202020204" pitchFamily="34" charset="0"/>
              </a:rPr>
              <a:t>d’équipe</a:t>
            </a:r>
            <a:r>
              <a:rPr lang="en-CA" sz="1600" dirty="0">
                <a:solidFill>
                  <a:schemeClr val="tx1"/>
                </a:solidFill>
                <a:latin typeface="Avenir Next LT Pro" panose="020B0504020202020204" pitchFamily="34" charset="0"/>
              </a:rPr>
              <a:t> et les enclaves ne sont pas réservables et sont disponibles selon le principe du premier arrivé, premier servi. </a:t>
            </a:r>
            <a:r>
              <a:rPr lang="fr-FR" sz="1600" dirty="0">
                <a:solidFill>
                  <a:schemeClr val="tx1"/>
                </a:solidFill>
                <a:highlight>
                  <a:srgbClr val="FFFF00"/>
                </a:highlight>
                <a:latin typeface="Avenir Next LT Pro" panose="020B0504020202020204" pitchFamily="34" charset="0"/>
              </a:rPr>
              <a:t>Les zones d’équipe et les enclaves </a:t>
            </a:r>
            <a:r>
              <a:rPr lang="en-CA" sz="1600" dirty="0" err="1">
                <a:solidFill>
                  <a:schemeClr val="tx1"/>
                </a:solidFill>
                <a:highlight>
                  <a:srgbClr val="FFFF00"/>
                </a:highlight>
                <a:latin typeface="Avenir Next LT Pro" panose="020B0504020202020204" pitchFamily="34" charset="0"/>
              </a:rPr>
              <a:t>disposent</a:t>
            </a:r>
            <a:r>
              <a:rPr lang="en-CA" sz="1600" dirty="0">
                <a:solidFill>
                  <a:schemeClr val="tx1"/>
                </a:solidFill>
                <a:highlight>
                  <a:srgbClr val="FFFF00"/>
                </a:highlight>
                <a:latin typeface="Avenir Next LT Pro" panose="020B0504020202020204" pitchFamily="34" charset="0"/>
              </a:rPr>
              <a:t> d'écrans pour la collaboration.</a:t>
            </a:r>
          </a:p>
        </p:txBody>
      </p:sp>
      <p:sp>
        <p:nvSpPr>
          <p:cNvPr id="8" name="Rectangle 7">
            <a:extLst>
              <a:ext uri="{FF2B5EF4-FFF2-40B4-BE49-F238E27FC236}">
                <a16:creationId xmlns:a16="http://schemas.microsoft.com/office/drawing/2014/main" id="{79CC369A-6187-2E53-5D5C-86BC48592457}"/>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6721B501-4D2F-481D-07D9-FE9185602872}"/>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Soyez respectueux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Évitez de vous immiscer dans les discussions des espaces ouverts proches de vous, sauf si vous y êtes invité.</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Ne vous attendez pas au silence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D'autres personnes autour de vous seront en train de collaborer. Si vous avez besoin de vous concentrer, installez-vous dans un endroit calme et propice à la concentration.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Faites attention au bruit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Utilisez des écouteurs pour écouter de la musique ou participer à des réunions virtuelles.</a:t>
            </a:r>
          </a:p>
        </p:txBody>
      </p:sp>
      <p:pic>
        <p:nvPicPr>
          <p:cNvPr id="6" name="Picture 28">
            <a:extLst>
              <a:ext uri="{FF2B5EF4-FFF2-40B4-BE49-F238E27FC236}">
                <a16:creationId xmlns:a16="http://schemas.microsoft.com/office/drawing/2014/main" id="{F43AE67D-9832-C121-6362-C226144FC297}"/>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58772" y="6362718"/>
            <a:ext cx="283950" cy="283950"/>
          </a:xfrm>
          <a:prstGeom prst="rect">
            <a:avLst/>
          </a:prstGeom>
        </p:spPr>
      </p:pic>
      <p:pic>
        <p:nvPicPr>
          <p:cNvPr id="14" name="Picture 13">
            <a:extLst>
              <a:ext uri="{FF2B5EF4-FFF2-40B4-BE49-F238E27FC236}">
                <a16:creationId xmlns:a16="http://schemas.microsoft.com/office/drawing/2014/main" id="{0F08808B-FFA3-89EA-21BD-7D839CCB48E4}"/>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2436" y="6026343"/>
            <a:ext cx="283950" cy="283950"/>
          </a:xfrm>
          <a:prstGeom prst="rect">
            <a:avLst/>
          </a:prstGeom>
        </p:spPr>
      </p:pic>
      <p:pic>
        <p:nvPicPr>
          <p:cNvPr id="19" name="Graphic 18">
            <a:extLst>
              <a:ext uri="{FF2B5EF4-FFF2-40B4-BE49-F238E27FC236}">
                <a16:creationId xmlns:a16="http://schemas.microsoft.com/office/drawing/2014/main" id="{7C53D127-AFE4-D932-9953-A32B4EA0026F}"/>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1936" y="5668943"/>
            <a:ext cx="364949" cy="364949"/>
          </a:xfrm>
          <a:prstGeom prst="rect">
            <a:avLst/>
          </a:prstGeom>
        </p:spPr>
      </p:pic>
    </p:spTree>
    <p:extLst>
      <p:ext uri="{BB962C8B-B14F-4D97-AF65-F5344CB8AC3E}">
        <p14:creationId xmlns:p14="http://schemas.microsoft.com/office/powerpoint/2010/main" val="37968072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NGAGE" val="{&quot;SavedSwatch&quot;:&quot;-13737390|-5389529|-10807215|-8355712|-16724839|PSPC&quot;,&quot;Id&quot;:&quot;5d3217aa36354313047c54fc&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custGeom>
          <a:avLst/>
          <a:gdLst>
            <a:gd name="connsiteX0" fmla="*/ 738188 w 738188"/>
            <a:gd name="connsiteY0" fmla="*/ 0 h 81063"/>
            <a:gd name="connsiteX1" fmla="*/ 295275 w 738188"/>
            <a:gd name="connsiteY1" fmla="*/ 80963 h 81063"/>
            <a:gd name="connsiteX2" fmla="*/ 0 w 738188"/>
            <a:gd name="connsiteY2" fmla="*/ 14288 h 81063"/>
          </a:gdLst>
          <a:ahLst/>
          <a:cxnLst>
            <a:cxn ang="0">
              <a:pos x="connsiteX0" y="connsiteY0"/>
            </a:cxn>
            <a:cxn ang="0">
              <a:pos x="connsiteX1" y="connsiteY1"/>
            </a:cxn>
            <a:cxn ang="0">
              <a:pos x="connsiteX2" y="connsiteY2"/>
            </a:cxn>
          </a:cxnLst>
          <a:rect l="l" t="t" r="r" b="b"/>
          <a:pathLst>
            <a:path w="738188" h="81063" extrusionOk="0">
              <a:moveTo>
                <a:pt x="738188" y="0"/>
              </a:moveTo>
              <a:cubicBezTo>
                <a:pt x="596684" y="26283"/>
                <a:pt x="410377" y="80105"/>
                <a:pt x="295275" y="80963"/>
              </a:cubicBezTo>
              <a:cubicBezTo>
                <a:pt x="170457" y="87466"/>
                <a:pt x="44228" y="38060"/>
                <a:pt x="0" y="14288"/>
              </a:cubicBezTo>
            </a:path>
          </a:pathLst>
        </a:custGeom>
        <a:ln w="38100">
          <a:prstDash val="sysDash"/>
          <a:extLst>
            <a:ext uri="{C807C97D-BFC1-408E-A445-0C87EB9F89A2}">
              <ask:lineSketchStyleProps xmlns:ask="http://schemas.microsoft.com/office/drawing/2018/sketchyshapes" sd="127910698">
                <ask:type>
                  <ask:lineSketchCurved/>
                </ask:type>
              </ask:lineSketchStyleProps>
            </a:ext>
          </a:extLst>
        </a:ln>
      </a:spPr>
      <a:bodyPr rtlCol="0" anchor="ctr"/>
      <a:lstStyle>
        <a:defPPr algn="ctr">
          <a:defRPr/>
        </a:defPPr>
      </a:lstStyle>
      <a:style>
        <a:lnRef idx="1">
          <a:schemeClr val="dk1"/>
        </a:lnRef>
        <a:fillRef idx="0">
          <a:schemeClr val="dk1"/>
        </a:fillRef>
        <a:effectRef idx="0">
          <a:schemeClr val="dk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48015</TotalTime>
  <Words>2686</Words>
  <Application>Microsoft Office PowerPoint</Application>
  <PresentationFormat>Widescreen</PresentationFormat>
  <Paragraphs>259</Paragraphs>
  <Slides>17</Slides>
  <Notes>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Arial Rounded MT Bold</vt:lpstr>
      <vt:lpstr>Avenir Next LT Pro</vt:lpstr>
      <vt:lpstr>Avenir Next LT Pro Demi</vt:lpstr>
      <vt:lpstr>Calibri</vt:lpstr>
      <vt:lpstr>Calibri Light</vt:lpstr>
      <vt:lpstr>Georgia</vt:lpstr>
      <vt:lpstr>Segoe UI</vt:lpstr>
      <vt:lpstr>Wingdings</vt:lpstr>
      <vt:lpstr>Office Theme</vt:lpstr>
      <vt:lpstr>think-cell Slide</vt:lpstr>
      <vt:lpstr>PowerPoint Presentation</vt:lpstr>
      <vt:lpstr>Comment utiliser ce document</vt:lpstr>
      <vt:lpstr>Notre nouveau milieu de travail</vt:lpstr>
      <vt:lpstr>Plan du bâtiment (le cas échéant)</vt:lpstr>
      <vt:lpstr>#Plan d'étage </vt:lpstr>
      <vt:lpstr>Entrée des employés</vt:lpstr>
      <vt:lpstr>Zone de transition</vt:lpstr>
      <vt:lpstr>Espace casiers</vt:lpstr>
      <vt:lpstr>Zone interactive</vt:lpstr>
      <vt:lpstr>Salles de réunion </vt:lpstr>
      <vt:lpstr>Cuisinettes et salons</vt:lpstr>
      <vt:lpstr>Zone tranquille</vt:lpstr>
      <vt:lpstr>Caractéristique de conception</vt:lpstr>
      <vt:lpstr>Salle de bien-être</vt:lpstr>
      <vt:lpstr>Salle d'équipement</vt:lpstr>
      <vt:lpstr>Coordinateur milieu de travail</vt:lpstr>
      <vt:lpstr>Nous vous remercions ! Nous espérons que vous avez apprécié cette visite virtuelle de votre nouveau milieu de travail.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Tu</dc:creator>
  <cp:keywords>, docId:A4BBC13B70E99DDC3E4555558679E644</cp:keywords>
  <cp:lastModifiedBy>Genereux, Sophie (SPAC/PSPC) (elle-la / she-her)</cp:lastModifiedBy>
  <cp:revision>525</cp:revision>
  <cp:lastPrinted>2022-07-28T15:35:01Z</cp:lastPrinted>
  <dcterms:created xsi:type="dcterms:W3CDTF">2018-01-23T15:59:12Z</dcterms:created>
  <dcterms:modified xsi:type="dcterms:W3CDTF">2023-09-01T12:34:52Z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2023-07-24T13:41:00Z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57e8ab94-467b-4031-ae9d-36c8bf5ef318</vt:lpwstr>
  </property>
  <property fmtid="{D5CDD505-2E9C-101B-9397-08002B2CF9AE}" pid="8" name="MSIP_Label_834ed4f5-eae4-40c7-82be-b1cdf720a1b9_ContentBits">
    <vt:lpwstr>1</vt:lpwstr>
  </property>
  <property fmtid="{D5CDD505-2E9C-101B-9397-08002B2CF9AE}" pid="9" name="ClassificationContentMarkingHeaderLocations">
    <vt:lpwstr>Office Theme:6</vt:lpwstr>
  </property>
  <property fmtid="{D5CDD505-2E9C-101B-9397-08002B2CF9AE}" pid="10" name="ClassificationContentMarkingHeaderText">
    <vt:lpwstr>UNCLASSIFIED - NON CLASSIFIÉ</vt:lpwstr>
  </property>
</Properties>
</file>