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3"/>
  </p:notesMasterIdLst>
  <p:handoutMasterIdLst>
    <p:handoutMasterId r:id="rId24"/>
  </p:handoutMasterIdLst>
  <p:sldIdLst>
    <p:sldId id="299" r:id="rId2"/>
    <p:sldId id="325" r:id="rId3"/>
    <p:sldId id="376" r:id="rId4"/>
    <p:sldId id="377" r:id="rId5"/>
    <p:sldId id="278" r:id="rId6"/>
    <p:sldId id="371" r:id="rId7"/>
    <p:sldId id="362" r:id="rId8"/>
    <p:sldId id="372" r:id="rId9"/>
    <p:sldId id="367" r:id="rId10"/>
    <p:sldId id="368" r:id="rId11"/>
    <p:sldId id="378" r:id="rId12"/>
    <p:sldId id="379" r:id="rId13"/>
    <p:sldId id="363" r:id="rId14"/>
    <p:sldId id="382" r:id="rId15"/>
    <p:sldId id="357" r:id="rId16"/>
    <p:sldId id="381" r:id="rId17"/>
    <p:sldId id="370" r:id="rId18"/>
    <p:sldId id="337" r:id="rId19"/>
    <p:sldId id="358" r:id="rId20"/>
    <p:sldId id="374" r:id="rId21"/>
    <p:sldId id="375" r:id="rId22"/>
  </p:sldIdLst>
  <p:sldSz cx="9144000" cy="6858000" type="screen4x3"/>
  <p:notesSz cx="7010400" cy="92964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59" autoAdjust="0"/>
    <p:restoredTop sz="54994" autoAdjust="0"/>
  </p:normalViewPr>
  <p:slideViewPr>
    <p:cSldViewPr snapToObjects="1" showGuides="1">
      <p:cViewPr varScale="1">
        <p:scale>
          <a:sx n="87" d="100"/>
          <a:sy n="87" d="100"/>
        </p:scale>
        <p:origin x="62" y="62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7787361A-DAD1-4ED6-BB2C-8D961095E936}"/>
    <pc:docChg chg="custSel modSld replTag">
      <pc:chgData name="Szawiola, Alison" userId="122cdc3e-0be4-40f6-97b3-cdce0694a0c5" providerId="ADAL" clId="{7787361A-DAD1-4ED6-BB2C-8D961095E936}" dt="2023-06-21T13:28:33.452" v="15"/>
      <pc:docMkLst>
        <pc:docMk/>
      </pc:docMkLst>
      <pc:sldChg chg="modSp mod">
        <pc:chgData name="Szawiola, Alison" userId="122cdc3e-0be4-40f6-97b3-cdce0694a0c5" providerId="ADAL" clId="{7787361A-DAD1-4ED6-BB2C-8D961095E936}" dt="2023-06-21T13:28:18.525" v="12" actId="20577"/>
        <pc:sldMkLst>
          <pc:docMk/>
          <pc:sldMk cId="922397732" sldId="325"/>
        </pc:sldMkLst>
        <pc:spChg chg="mod">
          <ac:chgData name="Szawiola, Alison" userId="122cdc3e-0be4-40f6-97b3-cdce0694a0c5" providerId="ADAL" clId="{7787361A-DAD1-4ED6-BB2C-8D961095E936}" dt="2023-06-21T13:28:18.525" v="12" actId="20577"/>
          <ac:spMkLst>
            <pc:docMk/>
            <pc:sldMk cId="922397732" sldId="325"/>
            <ac:spMk id="6" creationId="{00000000-0000-0000-0000-000000000000}"/>
          </ac:spMkLst>
        </pc:spChg>
      </pc:sldChg>
      <pc:sldChg chg="modNotesTx">
        <pc:chgData name="Szawiola, Alison" userId="122cdc3e-0be4-40f6-97b3-cdce0694a0c5" providerId="ADAL" clId="{7787361A-DAD1-4ED6-BB2C-8D961095E936}" dt="2023-06-21T13:28:28.910" v="14" actId="20577"/>
        <pc:sldMkLst>
          <pc:docMk/>
          <pc:sldMk cId="908887580" sldId="3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6/22/2023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giphy.com/embed/7Xmgrc6ty9XlZU6h2M" TargetMode="External"/><Relationship Id="rId3" Type="http://schemas.openxmlformats.org/officeDocument/2006/relationships/hyperlink" Target="https://www.youtube.com/watch?v=1r8hj72bfGo" TargetMode="External"/><Relationship Id="rId7" Type="http://schemas.openxmlformats.org/officeDocument/2006/relationships/hyperlink" Target="https://wiki.gccollab.ca/Convergenc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gccollab.ca/blog/view/13204265/whatcha-readin" TargetMode="External"/><Relationship Id="rId5" Type="http://schemas.openxmlformats.org/officeDocument/2006/relationships/hyperlink" Target="https://www.youtube.com/watch?v=V-LsavLI20w" TargetMode="External"/><Relationship Id="rId4" Type="http://schemas.openxmlformats.org/officeDocument/2006/relationships/hyperlink" Target="https://www.youtube.com/watch?v=HJvDrT6N-mw" TargetMode="External"/><Relationship Id="rId9" Type="http://schemas.openxmlformats.org/officeDocument/2006/relationships/hyperlink" Target="https://app.sli.do/event/3F6GL7XYodTjQVgmCz63b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phy.com/embed/7Xmgrc6ty9XlZU6h2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pp.sli.do/event/3F6GL7XYodTjQVgmCz63b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V-LsavLI20w" TargetMode="External"/><Relationship Id="rId7" Type="http://schemas.openxmlformats.org/officeDocument/2006/relationships/hyperlink" Target="https://www.tbs-sct.canada.ca/pol/doc-eng.aspx?id=2504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lumvillage.org/mindfulness/the-5-mindfulness-trainings/" TargetMode="External"/><Relationship Id="rId5" Type="http://schemas.openxmlformats.org/officeDocument/2006/relationships/hyperlink" Target="https://www.southernnetwork.org/site/seven-teachings" TargetMode="External"/><Relationship Id="rId4" Type="http://schemas.openxmlformats.org/officeDocument/2006/relationships/hyperlink" Target="http://www.turtlelodge.org/the-seven-sacred-laws-animated-web-series-anishinaab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amazon.ca/Seven-Practices-Mindful-Leader-Monastery/dp/1608685195/" TargetMode="External"/><Relationship Id="rId3" Type="http://schemas.openxmlformats.org/officeDocument/2006/relationships/hyperlink" Target="https://gccollab.ca/blog/view/13204265/whatcha-readin" TargetMode="External"/><Relationship Id="rId7" Type="http://schemas.openxmlformats.org/officeDocument/2006/relationships/hyperlink" Target="https://www.amazon.ca/Creating-Mindful-Leaders-Power-Forward/dp/111948478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Mindful-Leader-Embodying-Christian-wisdom-ebook/dp/B07KJGHXDW/" TargetMode="External"/><Relationship Id="rId5" Type="http://schemas.openxmlformats.org/officeDocument/2006/relationships/hyperlink" Target="https://www.amazon.ca/Dare-Lead-Brave-Conversations-Hearts/dp/0399592520" TargetMode="External"/><Relationship Id="rId4" Type="http://schemas.openxmlformats.org/officeDocument/2006/relationships/hyperlink" Target="https://www.amazon.ca/Eleven-Rings-Success-Phil-Jackson/dp/15942051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Alison</a:t>
            </a:r>
          </a:p>
          <a:p>
            <a:endParaRPr lang="fr-CA" dirty="0" smtClean="0"/>
          </a:p>
          <a:p>
            <a:r>
              <a:rPr lang="fr-CA" dirty="0" smtClean="0"/>
              <a:t>(</a:t>
            </a:r>
            <a:r>
              <a:rPr lang="fr-CA" dirty="0" err="1" smtClean="0"/>
              <a:t>read</a:t>
            </a:r>
            <a:r>
              <a:rPr lang="fr-CA" baseline="0" dirty="0" smtClean="0"/>
              <a:t> the </a:t>
            </a:r>
            <a:r>
              <a:rPr lang="fr-CA" baseline="0" dirty="0" err="1" smtClean="0"/>
              <a:t>quotes</a:t>
            </a:r>
            <a:r>
              <a:rPr lang="fr-CA" baseline="0" dirty="0" smtClean="0"/>
              <a:t> for </a:t>
            </a:r>
            <a:r>
              <a:rPr lang="fr-CA" baseline="0" dirty="0" err="1" smtClean="0"/>
              <a:t>reflection</a:t>
            </a:r>
            <a:r>
              <a:rPr lang="fr-CA" baseline="0" dirty="0" smtClean="0"/>
              <a:t>)</a:t>
            </a:r>
            <a:endParaRPr lang="en-CA" dirty="0" smtClean="0"/>
          </a:p>
          <a:p>
            <a:endParaRPr lang="en-CA" dirty="0" smtClean="0"/>
          </a:p>
          <a:p>
            <a:r>
              <a:rPr lang="fr-CA" b="0" dirty="0" smtClean="0"/>
              <a:t>(</a:t>
            </a:r>
            <a:r>
              <a:rPr lang="fr-CA" b="0" dirty="0" err="1" smtClean="0"/>
              <a:t>Prep</a:t>
            </a:r>
            <a:r>
              <a:rPr lang="fr-CA" b="0" dirty="0" smtClean="0"/>
              <a:t> </a:t>
            </a:r>
            <a:r>
              <a:rPr lang="fr-CA" b="0" dirty="0"/>
              <a:t>French</a:t>
            </a:r>
            <a:r>
              <a:rPr lang="fr-CA" b="0" baseline="0" dirty="0"/>
              <a:t> </a:t>
            </a:r>
            <a:r>
              <a:rPr lang="fr-CA" b="0" dirty="0"/>
              <a:t>CC</a:t>
            </a:r>
            <a:r>
              <a:rPr lang="fr-CA" b="0" baseline="0" dirty="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InBrief</a:t>
            </a:r>
            <a:r>
              <a:rPr lang="en-US" dirty="0"/>
              <a:t>: The Science of Resilience</a:t>
            </a:r>
            <a:r>
              <a:rPr lang="en-US" baseline="0" dirty="0"/>
              <a:t> </a:t>
            </a:r>
            <a:r>
              <a:rPr lang="en-US" sz="1200" dirty="0">
                <a:hlinkClick r:id="rId3"/>
              </a:rPr>
              <a:t>https://www.youtube.com/watch?v=1r8hj72bfGo</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Brains: Journey to Resilience - </a:t>
            </a:r>
            <a:r>
              <a:rPr lang="en-CA" dirty="0">
                <a:hlinkClick r:id="rId4"/>
              </a:rPr>
              <a:t>https://www.youtube.com/watch?v=HJvDrT6N-mw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Guided Mindfulness Meditation Connecting with Values - </a:t>
            </a:r>
            <a:r>
              <a:rPr lang="en-CA" dirty="0">
                <a:hlinkClick r:id="rId5"/>
              </a:rPr>
              <a:t>https://www.youtube.com/watch?v=V-LsavLI20w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Open/</a:t>
            </a:r>
            <a:r>
              <a:rPr lang="fr-CA" dirty="0" err="1"/>
              <a:t>Prep</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Whatcha</a:t>
            </a:r>
            <a:r>
              <a:rPr lang="fr-CA" dirty="0"/>
              <a:t> </a:t>
            </a:r>
            <a:r>
              <a:rPr lang="fr-CA" dirty="0" err="1"/>
              <a:t>readin</a:t>
            </a:r>
            <a:r>
              <a:rPr lang="fr-CA" dirty="0"/>
              <a:t> – </a:t>
            </a:r>
            <a:r>
              <a:rPr lang="en-CA" dirty="0">
                <a:hlinkClick r:id="rId6"/>
              </a:rPr>
              <a:t>https://gccollab.ca/blog/view/13204265/whatcha-readin</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Convergence</a:t>
            </a:r>
            <a:r>
              <a:rPr lang="fr-CA" baseline="0" dirty="0"/>
              <a:t> - </a:t>
            </a:r>
            <a:r>
              <a:rPr lang="en-CA" dirty="0">
                <a:hlinkClick r:id="rId7"/>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Clappling</a:t>
            </a:r>
            <a:r>
              <a:rPr lang="fr-CA" dirty="0"/>
              <a:t> images - </a:t>
            </a:r>
            <a:r>
              <a:rPr lang="en-CA" dirty="0">
                <a:hlinkClick r:id="rId8"/>
              </a:rPr>
              <a:t>https://giphy.com/embed/7Xmgrc6ty9XlZU6h2M</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Slido</a:t>
            </a:r>
            <a:r>
              <a:rPr lang="fr-CA" dirty="0"/>
              <a:t> - </a:t>
            </a:r>
            <a:r>
              <a:rPr lang="en-US" sz="1200" dirty="0" smtClean="0">
                <a:hlinkClick r:id="rId9"/>
              </a:rPr>
              <a:t>https://app.sli.do/event/3F6GL7XYodTjQVgmCz63bF</a:t>
            </a:r>
            <a:r>
              <a:rPr lang="en-US" sz="1200" dirty="0" smtClean="0"/>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dirty="0" smtClean="0">
                <a:solidFill>
                  <a:schemeClr val="tx1"/>
                </a:solidFill>
                <a:effectLst/>
                <a:latin typeface="+mn-lt"/>
                <a:ea typeface="+mn-ea"/>
                <a:cs typeface="+mn-cs"/>
              </a:rPr>
              <a:t>)</a:t>
            </a:r>
            <a:endParaRPr lang="fr-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Now</a:t>
            </a:r>
            <a:r>
              <a:rPr lang="fr-CA" dirty="0"/>
              <a:t> a </a:t>
            </a:r>
            <a:r>
              <a:rPr lang="fr-CA" dirty="0" err="1"/>
              <a:t>days</a:t>
            </a:r>
            <a:r>
              <a:rPr lang="fr-CA" dirty="0"/>
              <a:t>, </a:t>
            </a:r>
            <a:r>
              <a:rPr lang="fr-CA" dirty="0" err="1"/>
              <a:t>there</a:t>
            </a:r>
            <a:r>
              <a:rPr lang="fr-CA" dirty="0"/>
              <a:t> are </a:t>
            </a:r>
            <a:r>
              <a:rPr lang="fr-CA" dirty="0" err="1"/>
              <a:t>plenty</a:t>
            </a:r>
            <a:r>
              <a:rPr lang="fr-CA" dirty="0"/>
              <a:t> of apps, </a:t>
            </a:r>
            <a:r>
              <a:rPr lang="fr-CA" dirty="0" err="1"/>
              <a:t>you</a:t>
            </a:r>
            <a:r>
              <a:rPr lang="fr-CA" dirty="0"/>
              <a:t> </a:t>
            </a:r>
            <a:r>
              <a:rPr lang="fr-CA" dirty="0" err="1"/>
              <a:t>may</a:t>
            </a:r>
            <a:r>
              <a:rPr lang="fr-CA" dirty="0"/>
              <a:t> have </a:t>
            </a:r>
            <a:r>
              <a:rPr lang="fr-CA" dirty="0" err="1"/>
              <a:t>some</a:t>
            </a:r>
            <a:r>
              <a:rPr lang="fr-CA" dirty="0"/>
              <a:t> in your smartphone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 </a:t>
            </a:r>
            <a:r>
              <a:rPr lang="fr-CA" dirty="0" err="1"/>
              <a:t>hint</a:t>
            </a:r>
            <a:r>
              <a:rPr lang="fr-CA" dirty="0"/>
              <a:t> of caution </a:t>
            </a:r>
            <a:r>
              <a:rPr lang="fr-CA" dirty="0" err="1"/>
              <a:t>when</a:t>
            </a:r>
            <a:r>
              <a:rPr lang="fr-CA" dirty="0"/>
              <a:t> </a:t>
            </a:r>
            <a:r>
              <a:rPr lang="fr-CA" dirty="0" err="1"/>
              <a:t>using</a:t>
            </a:r>
            <a:r>
              <a:rPr lang="fr-CA" dirty="0"/>
              <a:t> </a:t>
            </a:r>
            <a:r>
              <a:rPr lang="fr-CA" dirty="0" err="1"/>
              <a:t>them</a:t>
            </a:r>
            <a:r>
              <a:rPr lang="fr-CA" baseline="0" dirty="0"/>
              <a:t>, </a:t>
            </a:r>
            <a:r>
              <a:rPr lang="fr-CA" baseline="0" dirty="0" err="1"/>
              <a:t>don’t</a:t>
            </a:r>
            <a:r>
              <a:rPr lang="fr-CA" baseline="0" dirty="0"/>
              <a:t> lose </a:t>
            </a:r>
            <a:r>
              <a:rPr lang="fr-CA" baseline="0" dirty="0" err="1"/>
              <a:t>yourself</a:t>
            </a:r>
            <a:r>
              <a:rPr lang="fr-CA" baseline="0" dirty="0"/>
              <a:t> in </a:t>
            </a:r>
            <a:r>
              <a:rPr lang="fr-CA" baseline="0" dirty="0" err="1"/>
              <a:t>trying</a:t>
            </a:r>
            <a:r>
              <a:rPr lang="fr-CA" baseline="0" dirty="0"/>
              <a:t> </a:t>
            </a:r>
            <a:r>
              <a:rPr lang="fr-CA" baseline="0" dirty="0" err="1"/>
              <a:t>this</a:t>
            </a:r>
            <a:r>
              <a:rPr lang="fr-CA" baseline="0" dirty="0"/>
              <a:t>, and </a:t>
            </a:r>
            <a:r>
              <a:rPr lang="fr-CA" baseline="0" dirty="0" err="1"/>
              <a:t>trying</a:t>
            </a:r>
            <a:r>
              <a:rPr lang="fr-CA" baseline="0" dirty="0"/>
              <a:t> </a:t>
            </a:r>
            <a:r>
              <a:rPr lang="fr-CA" baseline="0" dirty="0" err="1"/>
              <a:t>that</a:t>
            </a:r>
            <a:r>
              <a:rPr lang="fr-CA" baseline="0" dirty="0"/>
              <a:t>… </a:t>
            </a:r>
            <a:r>
              <a:rPr lang="fr-CA" baseline="0" dirty="0" err="1"/>
              <a:t>pick</a:t>
            </a:r>
            <a:r>
              <a:rPr lang="fr-CA" baseline="0" dirty="0"/>
              <a:t> one, stick to </a:t>
            </a:r>
            <a:r>
              <a:rPr lang="fr-CA" baseline="0" dirty="0" err="1"/>
              <a:t>it</a:t>
            </a:r>
            <a:r>
              <a:rPr lang="fr-CA" baseline="0" dirty="0"/>
              <a:t> for a </a:t>
            </a:r>
            <a:r>
              <a:rPr lang="fr-CA" baseline="0" dirty="0" err="1"/>
              <a:t>week</a:t>
            </a:r>
            <a:r>
              <a:rPr lang="fr-CA" baseline="0" dirty="0"/>
              <a:t> and </a:t>
            </a:r>
            <a:r>
              <a:rPr lang="fr-CA" baseline="0" dirty="0" err="1"/>
              <a:t>decide</a:t>
            </a:r>
            <a:r>
              <a:rPr lang="fr-CA" baseline="0" dirty="0"/>
              <a:t> if </a:t>
            </a:r>
            <a:r>
              <a:rPr lang="fr-CA" baseline="0" dirty="0" err="1"/>
              <a:t>you</a:t>
            </a:r>
            <a:r>
              <a:rPr lang="fr-CA" baseline="0" dirty="0"/>
              <a:t> like </a:t>
            </a:r>
            <a:r>
              <a:rPr lang="fr-CA" baseline="0" dirty="0" err="1"/>
              <a:t>it</a:t>
            </a:r>
            <a:r>
              <a:rPr lang="fr-CA" baseline="0" dirty="0"/>
              <a:t> </a:t>
            </a:r>
            <a:r>
              <a:rPr lang="fr-CA" baseline="0" dirty="0" err="1"/>
              <a:t>enough</a:t>
            </a:r>
            <a:r>
              <a:rPr lang="fr-CA" baseline="0" dirty="0"/>
              <a:t>. At </a:t>
            </a:r>
            <a:r>
              <a:rPr lang="fr-CA" baseline="0" dirty="0" err="1"/>
              <a:t>that</a:t>
            </a:r>
            <a:r>
              <a:rPr lang="fr-CA" baseline="0" dirty="0"/>
              <a:t> point </a:t>
            </a:r>
            <a:r>
              <a:rPr lang="fr-CA" baseline="0" dirty="0" err="1"/>
              <a:t>make</a:t>
            </a:r>
            <a:r>
              <a:rPr lang="fr-CA" baseline="0" dirty="0"/>
              <a:t> a </a:t>
            </a:r>
            <a:r>
              <a:rPr lang="fr-CA" baseline="0" dirty="0" err="1"/>
              <a:t>conscious</a:t>
            </a:r>
            <a:r>
              <a:rPr lang="fr-CA" baseline="0" dirty="0"/>
              <a:t> </a:t>
            </a:r>
            <a:r>
              <a:rPr lang="fr-CA" baseline="0" dirty="0" err="1"/>
              <a:t>decision</a:t>
            </a:r>
            <a:r>
              <a:rPr lang="fr-CA" baseline="0" dirty="0"/>
              <a:t> and </a:t>
            </a:r>
            <a:r>
              <a:rPr lang="fr-CA" baseline="0" dirty="0" err="1"/>
              <a:t>try</a:t>
            </a:r>
            <a:r>
              <a:rPr lang="fr-CA" baseline="0" dirty="0"/>
              <a:t> </a:t>
            </a:r>
            <a:r>
              <a:rPr lang="fr-CA" baseline="0" dirty="0" err="1"/>
              <a:t>another</a:t>
            </a:r>
            <a:r>
              <a:rPr lang="fr-CA" baseline="0" dirty="0"/>
              <a:t> one for a </a:t>
            </a:r>
            <a:r>
              <a:rPr lang="fr-CA" baseline="0" dirty="0" err="1"/>
              <a:t>week</a:t>
            </a:r>
            <a:r>
              <a:rPr lang="fr-CA" baseline="0" dirty="0"/>
              <a:t>.</a:t>
            </a:r>
            <a:endParaRPr lang="en-CA" dirty="0"/>
          </a:p>
          <a:p>
            <a:endParaRPr lang="en-CA" dirty="0"/>
          </a:p>
          <a:p>
            <a:r>
              <a:rPr lang="en-CA" dirty="0"/>
              <a:t>References to some apps:</a:t>
            </a:r>
          </a:p>
          <a:p>
            <a:pPr marL="167970" indent="-167970">
              <a:buFont typeface="Arial" panose="020B0604020202020204" pitchFamily="34" charset="0"/>
              <a:buChar char="•"/>
            </a:pPr>
            <a:r>
              <a:rPr lang="en-CA" dirty="0"/>
              <a:t>https://calm.com/</a:t>
            </a:r>
          </a:p>
          <a:p>
            <a:pPr marL="167970" indent="-167970">
              <a:buFont typeface="Arial" panose="020B0604020202020204" pitchFamily="34" charset="0"/>
              <a:buChar char="•"/>
            </a:pPr>
            <a:r>
              <a:rPr lang="en-CA" dirty="0"/>
              <a:t>https://www.headspace.com/</a:t>
            </a:r>
          </a:p>
          <a:p>
            <a:pPr marL="167970" indent="-167970">
              <a:buFont typeface="Arial" panose="020B0604020202020204" pitchFamily="34" charset="0"/>
              <a:buChar char="•"/>
            </a:pPr>
            <a:r>
              <a:rPr lang="fr-CA" dirty="0"/>
              <a:t>https://happify.com/</a:t>
            </a:r>
          </a:p>
          <a:p>
            <a:pPr marL="167970" indent="-167970">
              <a:buFont typeface="Arial" panose="020B0604020202020204" pitchFamily="34" charset="0"/>
              <a:buChar char="•"/>
            </a:pPr>
            <a:r>
              <a:rPr lang="en-CA" dirty="0"/>
              <a:t>https://www.balanceapp.com/</a:t>
            </a:r>
          </a:p>
          <a:p>
            <a:pPr marL="167970" indent="-167970">
              <a:buFont typeface="Arial" panose="020B0604020202020204" pitchFamily="34" charset="0"/>
              <a:buChar char="•"/>
            </a:pPr>
            <a:r>
              <a:rPr lang="en-CA" dirty="0"/>
              <a:t>https://insighttimer.com/en-ca - https://insighttimer.com/fr-ca</a:t>
            </a:r>
          </a:p>
          <a:p>
            <a:pPr marL="167970" indent="-167970">
              <a:buFont typeface="Arial" panose="020B0604020202020204" pitchFamily="34" charset="0"/>
              <a:buChar char="•"/>
            </a:pPr>
            <a:r>
              <a:rPr lang="en-CA" dirty="0"/>
              <a:t>(veteran affairs, USA) https://mobile.va.gov/app/mindfulness-coach </a:t>
            </a:r>
          </a:p>
          <a:p>
            <a:pPr marL="167970" indent="-167970">
              <a:buFont typeface="Arial" panose="020B0604020202020204" pitchFamily="34" charset="0"/>
              <a:buChar char="•"/>
            </a:pPr>
            <a:r>
              <a:rPr lang="en-CA" dirty="0"/>
              <a:t>https://www.thetappingsolution.com/</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Alejandro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If </a:t>
            </a:r>
            <a:r>
              <a:rPr lang="fr-CA" dirty="0" err="1" smtClean="0"/>
              <a:t>you</a:t>
            </a:r>
            <a:r>
              <a:rPr lang="fr-CA" dirty="0" smtClean="0"/>
              <a:t> know</a:t>
            </a:r>
            <a:r>
              <a:rPr lang="fr-CA" baseline="0" dirty="0" smtClean="0"/>
              <a:t> of </a:t>
            </a:r>
            <a:r>
              <a:rPr lang="fr-CA" baseline="0" dirty="0" err="1" smtClean="0"/>
              <a:t>somebody</a:t>
            </a:r>
            <a:r>
              <a:rPr lang="fr-CA" baseline="0" dirty="0" smtClean="0"/>
              <a:t> </a:t>
            </a:r>
            <a:r>
              <a:rPr lang="fr-CA" baseline="0" dirty="0" err="1" smtClean="0"/>
              <a:t>who’s</a:t>
            </a:r>
            <a:r>
              <a:rPr lang="fr-CA" baseline="0" dirty="0" smtClean="0"/>
              <a:t> </a:t>
            </a:r>
            <a:r>
              <a:rPr lang="fr-CA" baseline="0" dirty="0" err="1" smtClean="0"/>
              <a:t>offering</a:t>
            </a:r>
            <a:r>
              <a:rPr lang="fr-CA" baseline="0" dirty="0" smtClean="0"/>
              <a:t> sessions </a:t>
            </a:r>
            <a:r>
              <a:rPr lang="fr-CA" baseline="0" dirty="0" err="1" smtClean="0"/>
              <a:t>that</a:t>
            </a:r>
            <a:r>
              <a:rPr lang="fr-CA" baseline="0" dirty="0" smtClean="0"/>
              <a:t> are, or </a:t>
            </a:r>
            <a:r>
              <a:rPr lang="fr-CA" baseline="0" dirty="0" err="1" smtClean="0"/>
              <a:t>can</a:t>
            </a:r>
            <a:r>
              <a:rPr lang="fr-CA" baseline="0" dirty="0" smtClean="0"/>
              <a:t> </a:t>
            </a:r>
            <a:r>
              <a:rPr lang="fr-CA" baseline="0" dirty="0" err="1" smtClean="0"/>
              <a:t>be</a:t>
            </a:r>
            <a:r>
              <a:rPr lang="fr-CA" baseline="0" dirty="0" smtClean="0"/>
              <a:t>, open to the </a:t>
            </a:r>
            <a:r>
              <a:rPr lang="fr-CA" baseline="0" dirty="0" err="1" smtClean="0"/>
              <a:t>government</a:t>
            </a:r>
            <a:r>
              <a:rPr lang="fr-CA" baseline="0" dirty="0" smtClean="0"/>
              <a:t>… let me know and </a:t>
            </a:r>
            <a:r>
              <a:rPr lang="fr-CA" baseline="0" dirty="0" err="1" smtClean="0"/>
              <a:t>I’ll</a:t>
            </a:r>
            <a:r>
              <a:rPr lang="fr-CA" baseline="0" dirty="0" smtClean="0"/>
              <a:t> </a:t>
            </a:r>
            <a:r>
              <a:rPr lang="fr-CA" baseline="0" dirty="0" err="1" smtClean="0"/>
              <a:t>be</a:t>
            </a:r>
            <a:r>
              <a:rPr lang="fr-CA" baseline="0" dirty="0" smtClean="0"/>
              <a:t> happy to </a:t>
            </a:r>
            <a:r>
              <a:rPr lang="fr-CA" baseline="0" dirty="0" err="1" smtClean="0"/>
              <a:t>add</a:t>
            </a:r>
            <a:r>
              <a:rPr lang="fr-CA" baseline="0" dirty="0" smtClean="0"/>
              <a:t> </a:t>
            </a:r>
            <a:r>
              <a:rPr lang="fr-CA" baseline="0" dirty="0" err="1" smtClean="0"/>
              <a:t>them</a:t>
            </a:r>
            <a:r>
              <a:rPr lang="fr-CA" baseline="0" dirty="0" smtClean="0"/>
              <a:t> </a:t>
            </a:r>
            <a:r>
              <a:rPr lang="fr-CA" baseline="0" dirty="0" err="1" smtClean="0"/>
              <a:t>into</a:t>
            </a:r>
            <a:r>
              <a:rPr lang="fr-CA" baseline="0" dirty="0" smtClean="0"/>
              <a:t> </a:t>
            </a:r>
            <a:r>
              <a:rPr lang="fr-CA" baseline="0" dirty="0" err="1" smtClean="0"/>
              <a:t>this</a:t>
            </a:r>
            <a:r>
              <a:rPr lang="fr-CA" baseline="0" dirty="0" smtClean="0"/>
              <a:t> </a:t>
            </a:r>
            <a:r>
              <a:rPr lang="fr-CA" baseline="0" dirty="0" err="1" smtClean="0"/>
              <a:t>resource</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Convergence</a:t>
            </a:r>
            <a:r>
              <a:rPr lang="fr-CA" baseline="0" dirty="0"/>
              <a:t> - </a:t>
            </a:r>
            <a:r>
              <a:rPr lang="en-CA" dirty="0">
                <a:hlinkClick r:id="rId3"/>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Alejandro</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a:t>Ginette</a:t>
            </a:r>
          </a:p>
          <a:p>
            <a:pPr defTabSz="933126">
              <a:defRPr/>
            </a:pPr>
            <a:endParaRPr lang="en-US" dirty="0"/>
          </a:p>
          <a:p>
            <a:pPr defTabSz="933126">
              <a:defRPr/>
            </a:pPr>
            <a:r>
              <a:rPr lang="en-US" dirty="0"/>
              <a:t>(Click on each bullet)</a:t>
            </a:r>
          </a:p>
          <a:p>
            <a:pPr marL="171450" indent="-171450" defTabSz="933126">
              <a:buFont typeface="Arial" panose="020B0604020202020204" pitchFamily="34" charset="0"/>
              <a:buChar char="•"/>
              <a:defRPr/>
            </a:pPr>
            <a:r>
              <a:rPr lang="en-US" dirty="0"/>
              <a:t>The </a:t>
            </a:r>
            <a:r>
              <a:rPr lang="en-US" b="1" dirty="0"/>
              <a:t>pre</a:t>
            </a:r>
            <a:r>
              <a:rPr lang="en-US" dirty="0"/>
              <a:t> self-assessment you filled out to</a:t>
            </a:r>
            <a:r>
              <a:rPr lang="en-US" baseline="0" dirty="0"/>
              <a:t> register for the program, it helps by establishing a benchmark</a:t>
            </a:r>
          </a:p>
          <a:p>
            <a:pPr marL="171450" indent="-171450" defTabSz="933126">
              <a:buFont typeface="Arial" panose="020B0604020202020204" pitchFamily="34" charset="0"/>
              <a:buChar char="•"/>
              <a:defRPr/>
            </a:pPr>
            <a:r>
              <a:rPr lang="en-US" baseline="0" dirty="0"/>
              <a:t>We are now completing the 8 weeks; the start shows where we are </a:t>
            </a:r>
          </a:p>
          <a:p>
            <a:pPr marL="171450" indent="-171450" defTabSz="933126">
              <a:buFont typeface="Arial" panose="020B0604020202020204" pitchFamily="34" charset="0"/>
              <a:buChar char="•"/>
              <a:defRPr/>
            </a:pPr>
            <a:r>
              <a:rPr lang="en-US" baseline="0" dirty="0"/>
              <a:t>The </a:t>
            </a:r>
            <a:r>
              <a:rPr lang="en-US" b="1" baseline="0" dirty="0"/>
              <a:t>post</a:t>
            </a:r>
            <a:r>
              <a:rPr lang="en-US" baseline="0" dirty="0"/>
              <a:t> </a:t>
            </a:r>
            <a:r>
              <a:rPr lang="en-US" dirty="0"/>
              <a:t>self-</a:t>
            </a:r>
            <a:r>
              <a:rPr lang="en-US" baseline="0" dirty="0"/>
              <a:t>assessment is used to identify the knowledge </a:t>
            </a:r>
            <a:r>
              <a:rPr lang="en-US" baseline="0" dirty="0" smtClean="0"/>
              <a:t>acquired based </a:t>
            </a:r>
            <a:r>
              <a:rPr lang="en-US" baseline="0" dirty="0"/>
              <a:t>on </a:t>
            </a:r>
            <a:r>
              <a:rPr lang="en-US" baseline="0" dirty="0" smtClean="0"/>
              <a:t>the course, in other words the effectiveness of the training</a:t>
            </a:r>
            <a:endParaRPr lang="en-US" baseline="0" dirty="0"/>
          </a:p>
          <a:p>
            <a:pPr marL="171450" indent="-171450" defTabSz="933126">
              <a:buFont typeface="Arial" panose="020B0604020202020204" pitchFamily="34" charset="0"/>
              <a:buChar char="•"/>
              <a:defRPr/>
            </a:pPr>
            <a:r>
              <a:rPr lang="en-US" baseline="0" dirty="0"/>
              <a:t>The </a:t>
            </a:r>
            <a:r>
              <a:rPr lang="en-US" b="1" baseline="0" dirty="0"/>
              <a:t>final</a:t>
            </a:r>
            <a:r>
              <a:rPr lang="en-US" baseline="0" dirty="0"/>
              <a:t> </a:t>
            </a:r>
            <a:r>
              <a:rPr lang="en-US" dirty="0"/>
              <a:t>self-</a:t>
            </a:r>
            <a:r>
              <a:rPr lang="en-US" baseline="0" dirty="0"/>
              <a:t>assessment is used to know how much of the learning is actually applied, as in applying the skills </a:t>
            </a:r>
            <a:r>
              <a:rPr lang="en-US" baseline="0" dirty="0" smtClean="0"/>
              <a:t>learned and/or </a:t>
            </a:r>
            <a:r>
              <a:rPr lang="en-US" baseline="0" dirty="0" err="1"/>
              <a:t>behaviours</a:t>
            </a:r>
            <a:r>
              <a:rPr lang="en-US" baseline="0" dirty="0"/>
              <a:t> changed</a:t>
            </a:r>
          </a:p>
          <a:p>
            <a:pPr marL="171450" marR="0" lvl="0" indent="-171450" algn="l" defTabSz="933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t>
            </a:r>
            <a:r>
              <a:rPr lang="en-US" baseline="0" dirty="0"/>
              <a:t>Read slide)</a:t>
            </a:r>
            <a:endParaRPr lang="en-US" dirty="0"/>
          </a:p>
          <a:p>
            <a:pPr defTabSz="933126">
              <a:defRPr/>
            </a:pPr>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Ginette</a:t>
            </a:r>
          </a:p>
          <a:p>
            <a:endParaRPr lang="en-US" dirty="0" smtClean="0"/>
          </a:p>
          <a:p>
            <a:r>
              <a:rPr lang="en-US" dirty="0" smtClean="0"/>
              <a:t>Remembering the</a:t>
            </a:r>
            <a:r>
              <a:rPr lang="en-US" baseline="0" dirty="0" smtClean="0"/>
              <a:t> goal of this program is to (read slide)</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134552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Invite all </a:t>
            </a:r>
            <a:r>
              <a:rPr lang="fr-CA" dirty="0" err="1"/>
              <a:t>facilitators</a:t>
            </a:r>
            <a:r>
              <a:rPr lang="fr-CA" dirty="0"/>
              <a:t> to go on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Clapping</a:t>
            </a:r>
            <a:r>
              <a:rPr lang="fr-CA" dirty="0"/>
              <a:t> images - </a:t>
            </a:r>
            <a:r>
              <a:rPr lang="en-CA" dirty="0">
                <a:hlinkClick r:id="rId3"/>
              </a:rPr>
              <a:t>https://giphy.com/embed/7Xmgrc6ty9XlZU6h2M</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55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smtClean="0"/>
              <a:t>Sonya:</a:t>
            </a:r>
          </a:p>
          <a:p>
            <a:endParaRPr lang="en-US" cap="none" dirty="0" smtClean="0"/>
          </a:p>
          <a:p>
            <a:r>
              <a:rPr lang="en-US" cap="none" dirty="0" smtClean="0"/>
              <a:t>In the next three slides</a:t>
            </a:r>
            <a:r>
              <a:rPr lang="en-US" cap="none" baseline="0" dirty="0" smtClean="0"/>
              <a:t> we’ll find questions for reflecting</a:t>
            </a:r>
          </a:p>
          <a:p>
            <a:pPr marL="0" indent="0">
              <a:buNone/>
            </a:pPr>
            <a:r>
              <a:rPr lang="en-US" cap="none" baseline="0" dirty="0" smtClean="0"/>
              <a:t>(click)</a:t>
            </a:r>
          </a:p>
          <a:p>
            <a:pPr marL="0" indent="0">
              <a:buNone/>
            </a:pPr>
            <a:r>
              <a:rPr lang="en-US" cap="none" baseline="0" dirty="0" smtClean="0"/>
              <a:t>First is a sli.do poll, we’ll create a </a:t>
            </a:r>
            <a:r>
              <a:rPr lang="en-US" cap="none" baseline="0" dirty="0" err="1" smtClean="0"/>
              <a:t>wordcloud</a:t>
            </a:r>
            <a:endParaRPr lang="en-US" cap="none" baseline="0" dirty="0" smtClean="0"/>
          </a:p>
          <a:p>
            <a:pPr marL="0" indent="0">
              <a:buNone/>
            </a:pPr>
            <a:r>
              <a:rPr lang="en-US" cap="none" baseline="0" dirty="0" smtClean="0"/>
              <a:t>(click)</a:t>
            </a:r>
          </a:p>
          <a:p>
            <a:pPr marL="0" indent="0">
              <a:buNone/>
            </a:pPr>
            <a:r>
              <a:rPr lang="en-US" cap="none" baseline="0" dirty="0" smtClean="0"/>
              <a:t>The second and third are for you to</a:t>
            </a:r>
            <a:r>
              <a:rPr lang="en-US" dirty="0" smtClean="0"/>
              <a:t> </a:t>
            </a:r>
            <a:r>
              <a:rPr lang="en-US" dirty="0"/>
              <a:t>share in the chat, or write in your </a:t>
            </a:r>
            <a:r>
              <a:rPr lang="en-US" dirty="0" smtClean="0"/>
              <a:t>journal,</a:t>
            </a:r>
            <a:r>
              <a:rPr lang="en-US" baseline="0" dirty="0" smtClean="0"/>
              <a:t> or in share it in your breakout room</a:t>
            </a:r>
          </a:p>
          <a:p>
            <a:pPr marL="0" indent="0">
              <a:buNone/>
            </a:pPr>
            <a:r>
              <a:rPr lang="en-US" baseline="0" dirty="0" smtClean="0"/>
              <a:t>(click)</a:t>
            </a:r>
          </a:p>
          <a:p>
            <a:pPr marL="0" indent="0">
              <a:buNone/>
            </a:pPr>
            <a:r>
              <a:rPr lang="en-US" baseline="0" dirty="0" smtClean="0"/>
              <a:t>Yes, we’re at the end of this program, and a farewell is also part of this process</a:t>
            </a:r>
          </a:p>
          <a:p>
            <a:pPr marL="0" indent="0">
              <a:buNone/>
            </a:pPr>
            <a:r>
              <a:rPr lang="en-US" baseline="0" dirty="0" smtClean="0"/>
              <a:t>(click)</a:t>
            </a:r>
          </a:p>
          <a:p>
            <a:pPr marL="0" indent="0">
              <a:buNone/>
            </a:pPr>
            <a:r>
              <a:rPr lang="en-US" baseline="0" dirty="0" smtClean="0"/>
              <a:t>Let’s take a minute to breath and center ourselves so we set our minds in a good reflecting state (do a quick 2 minutes breathing exercise or body scan)</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413431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smtClean="0"/>
              <a:t>Sonya:</a:t>
            </a:r>
          </a:p>
          <a:p>
            <a:endParaRPr lang="en-US" cap="none" dirty="0" smtClean="0"/>
          </a:p>
          <a:p>
            <a:pPr marL="0" indent="0">
              <a:buNone/>
            </a:pPr>
            <a:r>
              <a:rPr lang="en-US" sz="1800" dirty="0" smtClean="0">
                <a:latin typeface="Roboto"/>
              </a:rPr>
              <a:t>sli.do with code: # mcld23</a:t>
            </a:r>
            <a:br>
              <a:rPr lang="en-US" sz="1800" dirty="0" smtClean="0">
                <a:latin typeface="Roboto"/>
              </a:rPr>
            </a:br>
            <a:r>
              <a:rPr lang="en-US" sz="1200" dirty="0" smtClean="0">
                <a:hlinkClick r:id="rId3"/>
              </a:rPr>
              <a:t>https://app.sli.do/event/3F6GL7XYodTjQVgmCz63bF</a:t>
            </a:r>
            <a:r>
              <a:rPr lang="en-US" sz="1200" dirty="0" smtClean="0"/>
              <a:t>  </a:t>
            </a:r>
            <a:endParaRPr lang="en-US" sz="1800" dirty="0" smtClean="0"/>
          </a:p>
          <a:p>
            <a:endParaRPr lang="fr-CA" dirty="0"/>
          </a:p>
          <a:p>
            <a:r>
              <a:rPr lang="fr-CA" dirty="0" err="1"/>
              <a:t>With</a:t>
            </a:r>
            <a:r>
              <a:rPr lang="fr-CA" dirty="0"/>
              <a:t> the goal</a:t>
            </a:r>
            <a:r>
              <a:rPr lang="fr-CA" baseline="0" dirty="0"/>
              <a:t> </a:t>
            </a:r>
            <a:r>
              <a:rPr lang="fr-CA" baseline="0" dirty="0" smtClean="0"/>
              <a:t>of the program in </a:t>
            </a:r>
            <a:r>
              <a:rPr lang="fr-CA" baseline="0" dirty="0" err="1"/>
              <a:t>mind</a:t>
            </a:r>
            <a:r>
              <a:rPr lang="fr-CA" baseline="0" dirty="0"/>
              <a:t>, </a:t>
            </a:r>
            <a:r>
              <a:rPr lang="fr-CA" baseline="0" dirty="0" err="1"/>
              <a:t>answer</a:t>
            </a:r>
            <a:r>
              <a:rPr lang="fr-CA" baseline="0" dirty="0"/>
              <a:t> the </a:t>
            </a:r>
            <a:r>
              <a:rPr lang="fr-CA" baseline="0" dirty="0" smtClean="0"/>
              <a:t>sli.do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 one word, what skill did you improve the most during the MCLD Program?”</a:t>
            </a:r>
          </a:p>
          <a:p>
            <a:endParaRPr lang="fr-CA" baseline="0" dirty="0"/>
          </a:p>
          <a:p>
            <a:r>
              <a:rPr lang="fr-CA" baseline="0" dirty="0" smtClean="0"/>
              <a:t>* (Alejandro to </a:t>
            </a:r>
            <a:r>
              <a:rPr lang="fr-CA" baseline="0" dirty="0" err="1" smtClean="0"/>
              <a:t>share</a:t>
            </a:r>
            <a:r>
              <a:rPr lang="fr-CA" baseline="0" dirty="0" smtClean="0"/>
              <a:t> </a:t>
            </a:r>
            <a:r>
              <a:rPr lang="fr-CA" baseline="0" dirty="0" err="1"/>
              <a:t>screen</a:t>
            </a:r>
            <a:r>
              <a:rPr lang="fr-CA" baseline="0" dirty="0"/>
              <a:t> </a:t>
            </a:r>
            <a:r>
              <a:rPr lang="fr-CA" baseline="0" dirty="0" err="1" smtClean="0"/>
              <a:t>with</a:t>
            </a:r>
            <a:r>
              <a:rPr lang="fr-CA" baseline="0" dirty="0" smtClean="0"/>
              <a:t> </a:t>
            </a:r>
            <a:r>
              <a:rPr lang="fr-CA" baseline="0" dirty="0" err="1" smtClean="0"/>
              <a:t>answers</a:t>
            </a:r>
            <a:r>
              <a:rPr lang="fr-CA" baseline="0"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none" dirty="0" smtClean="0"/>
              <a:t>Sonya:</a:t>
            </a:r>
          </a:p>
          <a:p>
            <a:endParaRPr lang="en-US" cap="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For </a:t>
            </a:r>
            <a:r>
              <a:rPr lang="fr-CA" sz="1200" dirty="0" err="1"/>
              <a:t>reflection</a:t>
            </a:r>
            <a:r>
              <a:rPr lang="fr-CA" sz="1200" dirty="0"/>
              <a:t> in </a:t>
            </a:r>
            <a:r>
              <a:rPr lang="fr-CA" sz="1200" dirty="0" err="1"/>
              <a:t>small</a:t>
            </a:r>
            <a:r>
              <a:rPr lang="fr-CA" sz="1200" dirty="0"/>
              <a:t> groups, and </a:t>
            </a:r>
            <a:r>
              <a:rPr lang="fr-CA" sz="1200" dirty="0" err="1"/>
              <a:t>optional</a:t>
            </a:r>
            <a:r>
              <a:rPr lang="fr-CA" sz="1200" dirty="0"/>
              <a:t> to comment in the chat</a:t>
            </a:r>
            <a:endParaRPr lang="en-US" sz="1200" dirty="0"/>
          </a:p>
          <a:p>
            <a:pPr marL="0" indent="0">
              <a:buNone/>
            </a:pPr>
            <a:r>
              <a:rPr lang="fr-CA" dirty="0"/>
              <a:t>(</a:t>
            </a:r>
            <a:r>
              <a:rPr lang="fr-CA" dirty="0" err="1"/>
              <a:t>read</a:t>
            </a:r>
            <a:r>
              <a:rPr lang="fr-CA" dirty="0"/>
              <a:t> the slide)</a:t>
            </a:r>
            <a:endParaRPr lang="en-CA" dirty="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As mentioned, this can be shared in your breakout room, included in chat or write it in your daily journal</a:t>
            </a:r>
          </a:p>
          <a:p>
            <a:endParaRPr lang="en-US" sz="1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cap="none" dirty="0" smtClean="0"/>
              <a:t>Sonya:</a:t>
            </a:r>
          </a:p>
          <a:p>
            <a:endParaRPr lang="en-US" cap="none" dirty="0" smtClean="0"/>
          </a:p>
          <a:p>
            <a:r>
              <a:rPr lang="fr-CA" dirty="0" smtClean="0"/>
              <a:t>In </a:t>
            </a:r>
            <a:r>
              <a:rPr lang="fr-CA" dirty="0"/>
              <a:t>the </a:t>
            </a:r>
            <a:r>
              <a:rPr lang="fr-CA" dirty="0" err="1"/>
              <a:t>next</a:t>
            </a:r>
            <a:r>
              <a:rPr lang="fr-CA" dirty="0"/>
              <a:t> couple of minutes </a:t>
            </a:r>
            <a:r>
              <a:rPr lang="fr-CA" dirty="0" err="1"/>
              <a:t>you’ll</a:t>
            </a:r>
            <a:r>
              <a:rPr lang="fr-CA" dirty="0"/>
              <a:t> have time to </a:t>
            </a:r>
            <a:r>
              <a:rPr lang="fr-CA" dirty="0" err="1"/>
              <a:t>say</a:t>
            </a:r>
            <a:r>
              <a:rPr lang="fr-CA" dirty="0"/>
              <a:t> your </a:t>
            </a:r>
            <a:r>
              <a:rPr lang="fr-CA" dirty="0" err="1"/>
              <a:t>farewells</a:t>
            </a:r>
            <a:r>
              <a:rPr lang="fr-CA" dirty="0"/>
              <a:t> in </a:t>
            </a:r>
            <a:r>
              <a:rPr lang="fr-CA" dirty="0" err="1"/>
              <a:t>small</a:t>
            </a:r>
            <a:r>
              <a:rPr lang="fr-CA" dirty="0"/>
              <a:t> groups.</a:t>
            </a:r>
          </a:p>
          <a:p>
            <a:endParaRPr lang="fr-CA" dirty="0"/>
          </a:p>
          <a:p>
            <a:r>
              <a:rPr lang="fr-CA" dirty="0" err="1"/>
              <a:t>Take</a:t>
            </a:r>
            <a:r>
              <a:rPr lang="fr-CA" dirty="0"/>
              <a:t> a moment to </a:t>
            </a:r>
            <a:r>
              <a:rPr lang="fr-CA" dirty="0" err="1"/>
              <a:t>think</a:t>
            </a:r>
            <a:r>
              <a:rPr lang="fr-CA" dirty="0"/>
              <a:t> of </a:t>
            </a:r>
            <a:r>
              <a:rPr lang="en-US" dirty="0"/>
              <a:t>a quick thought or a phrase you feel like</a:t>
            </a:r>
            <a:r>
              <a:rPr lang="en-US" baseline="0" dirty="0"/>
              <a:t> </a:t>
            </a:r>
            <a:r>
              <a:rPr lang="en-US" baseline="0" dirty="0" smtClean="0"/>
              <a:t>sharing</a:t>
            </a:r>
            <a:endParaRPr lang="fr-CA" dirty="0"/>
          </a:p>
          <a:p>
            <a:endParaRPr lang="fr-CA" dirty="0"/>
          </a:p>
          <a:p>
            <a:r>
              <a:rPr lang="en-US" sz="1200" dirty="0" smtClean="0"/>
              <a:t>This can be shared in your breakout room, included in chat or write it in your daily journal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smtClean="0"/>
              <a:t>Michaela</a:t>
            </a:r>
            <a:endParaRPr lang="fr-CA" b="1" baseline="0" dirty="0"/>
          </a:p>
          <a:p>
            <a:endParaRPr lang="en-US" baseline="0" dirty="0"/>
          </a:p>
          <a:p>
            <a:r>
              <a:rPr lang="en-US" baseline="0" dirty="0"/>
              <a:t>Welcome to the last session of our program / </a:t>
            </a:r>
            <a:r>
              <a:rPr lang="fr-FR" baseline="0" dirty="0"/>
              <a:t>Bienvenue tout le monde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(depending on time, open the mic for plenary sharing for 1 or 2 participants</a:t>
            </a:r>
            <a:r>
              <a:rPr lang="en-US" baseline="0" noProof="0" dirty="0" smtClean="0"/>
              <a:t>):</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As usual, you’ll have time to debrief in small groups</a:t>
            </a:r>
            <a:r>
              <a:rPr lang="en-US" baseline="0" noProof="0" dirty="0"/>
              <a:t> (of 4-6), you can discuss any reflection questions from before or any of the following prompts from today’s topics:</a:t>
            </a:r>
          </a:p>
          <a:p>
            <a:pPr marL="171450" indent="-171450">
              <a:buFont typeface="Arial" panose="020B0604020202020204" pitchFamily="34" charset="0"/>
              <a:buChar char="•"/>
            </a:pPr>
            <a:r>
              <a:rPr lang="en-US" baseline="0" noProof="0" dirty="0"/>
              <a:t>Resiliency</a:t>
            </a:r>
          </a:p>
          <a:p>
            <a:pPr marL="171450" indent="-171450">
              <a:buFont typeface="Arial" panose="020B0604020202020204" pitchFamily="34" charset="0"/>
              <a:buChar char="•"/>
            </a:pPr>
            <a:r>
              <a:rPr lang="en-US" baseline="0" noProof="0" dirty="0"/>
              <a:t>Value-based Mindfulness</a:t>
            </a:r>
          </a:p>
          <a:p>
            <a:pPr marL="171450" indent="-171450">
              <a:buFont typeface="Arial" panose="020B0604020202020204" pitchFamily="34" charset="0"/>
              <a:buChar char="•"/>
            </a:pPr>
            <a:r>
              <a:rPr lang="en-US" baseline="0" noProof="0" dirty="0"/>
              <a:t>Mindfulness on the spot</a:t>
            </a:r>
          </a:p>
          <a:p>
            <a:pPr marL="171450" indent="-171450">
              <a:buFont typeface="Arial" panose="020B0604020202020204" pitchFamily="34" charset="0"/>
              <a:buChar char="•"/>
            </a:pPr>
            <a:r>
              <a:rPr lang="en-US" baseline="0" noProof="0" dirty="0"/>
              <a:t>Resources</a:t>
            </a:r>
          </a:p>
          <a:p>
            <a:pPr marL="171450" indent="-171450">
              <a:buFont typeface="Arial" panose="020B0604020202020204" pitchFamily="34" charset="0"/>
              <a:buChar char="•"/>
            </a:pPr>
            <a:r>
              <a:rPr lang="en-US" baseline="0" noProof="0" dirty="0"/>
              <a:t>Goal of the MCLD</a:t>
            </a:r>
          </a:p>
          <a:p>
            <a:pPr marL="171450" indent="-171450">
              <a:buFont typeface="Arial" panose="020B0604020202020204" pitchFamily="34" charset="0"/>
              <a:buChar char="•"/>
            </a:pPr>
            <a:r>
              <a:rPr lang="en-US" baseline="0" noProof="0" dirty="0"/>
              <a:t>An intention to bring with you</a:t>
            </a:r>
          </a:p>
          <a:p>
            <a:pPr marL="171450" indent="-171450">
              <a:buFont typeface="Arial" panose="020B0604020202020204" pitchFamily="34" charset="0"/>
              <a:buChar char="•"/>
            </a:pPr>
            <a:r>
              <a:rPr lang="en-US" baseline="0" noProof="0" dirty="0"/>
              <a:t>Farewells</a:t>
            </a:r>
          </a:p>
          <a:p>
            <a:pPr marL="0" indent="0">
              <a:buFont typeface="Arial" panose="020B0604020202020204" pitchFamily="34" charset="0"/>
              <a:buNone/>
            </a:pPr>
            <a:endParaRPr lang="fr-CA" baseline="0" dirty="0"/>
          </a:p>
          <a:p>
            <a:pPr marL="171450" indent="-171450">
              <a:buFont typeface="Arial" panose="020B0604020202020204" pitchFamily="34" charset="0"/>
              <a:buChar char="•"/>
            </a:pPr>
            <a:r>
              <a:rPr lang="fr-CA" dirty="0"/>
              <a:t>For the </a:t>
            </a:r>
            <a:r>
              <a:rPr lang="fr-CA" dirty="0" err="1"/>
              <a:t>small</a:t>
            </a:r>
            <a:r>
              <a:rPr lang="fr-CA" dirty="0"/>
              <a:t> groups, </a:t>
            </a:r>
            <a:r>
              <a:rPr lang="fr-CA" dirty="0" err="1"/>
              <a:t>although</a:t>
            </a:r>
            <a:r>
              <a:rPr lang="fr-CA" dirty="0"/>
              <a:t> </a:t>
            </a:r>
            <a:r>
              <a:rPr lang="fr-CA" dirty="0" err="1"/>
              <a:t>you</a:t>
            </a:r>
            <a:r>
              <a:rPr lang="fr-CA" dirty="0"/>
              <a:t> </a:t>
            </a:r>
            <a:r>
              <a:rPr lang="fr-CA" dirty="0" err="1"/>
              <a:t>may</a:t>
            </a:r>
            <a:r>
              <a:rPr lang="fr-CA" dirty="0"/>
              <a:t> end up meeting new people in the last </a:t>
            </a:r>
            <a:r>
              <a:rPr lang="fr-CA" dirty="0" err="1"/>
              <a:t>day</a:t>
            </a:r>
            <a:r>
              <a:rPr lang="fr-CA" dirty="0"/>
              <a:t>, </a:t>
            </a:r>
            <a:r>
              <a:rPr lang="fr-CA" dirty="0" err="1"/>
              <a:t>remember</a:t>
            </a:r>
            <a:r>
              <a:rPr lang="fr-CA" dirty="0"/>
              <a:t> </a:t>
            </a:r>
            <a:r>
              <a:rPr lang="fr-CA" dirty="0" err="1"/>
              <a:t>we</a:t>
            </a:r>
            <a:r>
              <a:rPr lang="fr-CA" dirty="0"/>
              <a:t> all </a:t>
            </a:r>
            <a:r>
              <a:rPr lang="fr-CA" dirty="0" err="1"/>
              <a:t>partcipated</a:t>
            </a:r>
            <a:r>
              <a:rPr lang="fr-CA" baseline="0" dirty="0"/>
              <a:t> in </a:t>
            </a:r>
            <a:r>
              <a:rPr lang="fr-CA" baseline="0" dirty="0" err="1"/>
              <a:t>this</a:t>
            </a:r>
            <a:r>
              <a:rPr lang="fr-CA" baseline="0" dirty="0"/>
              <a:t> program </a:t>
            </a:r>
            <a:r>
              <a:rPr lang="fr-CA" baseline="0" dirty="0" err="1"/>
              <a:t>during</a:t>
            </a:r>
            <a:r>
              <a:rPr lang="fr-CA" baseline="0" dirty="0"/>
              <a:t> the last 8 </a:t>
            </a:r>
            <a:r>
              <a:rPr lang="fr-CA" baseline="0" dirty="0" err="1"/>
              <a:t>weeks</a:t>
            </a:r>
            <a:r>
              <a:rPr lang="fr-CA"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fr-CA" baseline="0" dirty="0" err="1"/>
              <a:t>we</a:t>
            </a:r>
            <a:r>
              <a:rPr lang="fr-CA" baseline="0" dirty="0"/>
              <a:t> have a </a:t>
            </a:r>
            <a:r>
              <a:rPr lang="fr-CA" baseline="0" dirty="0" err="1"/>
              <a:t>special</a:t>
            </a:r>
            <a:r>
              <a:rPr lang="fr-CA" baseline="0" dirty="0"/>
              <a:t> </a:t>
            </a:r>
            <a:r>
              <a:rPr lang="fr-CA" baseline="0" dirty="0" err="1"/>
              <a:t>request</a:t>
            </a:r>
            <a:r>
              <a:rPr lang="fr-CA" baseline="0" dirty="0"/>
              <a:t> for </a:t>
            </a:r>
            <a:r>
              <a:rPr lang="fr-CA" baseline="0" dirty="0" err="1"/>
              <a:t>closing</a:t>
            </a:r>
            <a:r>
              <a:rPr lang="fr-CA" baseline="0" dirty="0"/>
              <a:t> the program, </a:t>
            </a:r>
            <a:r>
              <a:rPr lang="en-US" dirty="0"/>
              <a:t>if you would like to, after you debrief in small groups, come back and share and insight you got or what you liked the most of this program, or anything you’d</a:t>
            </a:r>
            <a:r>
              <a:rPr lang="en-US" baseline="0" dirty="0"/>
              <a:t> like to share</a:t>
            </a:r>
            <a:endParaRPr lang="fr-CA" baseline="0" dirty="0"/>
          </a:p>
          <a:p>
            <a:endParaRPr lang="fr-CA"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r>
              <a:rPr lang="en-US" dirty="0" smtClean="0"/>
              <a:t>Host/co-host</a:t>
            </a:r>
            <a:r>
              <a:rPr lang="en-US" dirty="0"/>
              <a:t>: we</a:t>
            </a:r>
            <a:r>
              <a:rPr lang="en-US" baseline="0" dirty="0"/>
              <a:t> may need to say something about our experience?</a:t>
            </a:r>
            <a:endParaRPr lang="en-US" dirty="0"/>
          </a:p>
          <a:p>
            <a:endParaRPr lang="en-US" dirty="0"/>
          </a:p>
          <a:p>
            <a:r>
              <a:rPr lang="en-US" dirty="0"/>
              <a:t>Thanks everyone for participating</a:t>
            </a:r>
            <a:r>
              <a:rPr lang="en-US" baseline="0" dirty="0"/>
              <a:t> in this program… we wish you happiness </a:t>
            </a:r>
            <a:r>
              <a:rPr lang="en-US" baseline="0" dirty="0">
                <a:sym typeface="Wingdings" panose="05000000000000000000" pitchFamily="2" charset="2"/>
              </a:rPr>
              <a:t></a:t>
            </a: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Alison</a:t>
            </a:r>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your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your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suis amiable)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a:t>
            </a:r>
            <a:r>
              <a:rPr lang="en-CA" baseline="0" dirty="0" smtClean="0">
                <a:solidFill>
                  <a:schemeClr val="accent1">
                    <a:lumMod val="75000"/>
                  </a:schemeClr>
                </a:solidFill>
              </a:rPr>
              <a:t>three </a:t>
            </a:r>
            <a:r>
              <a:rPr lang="en-CA" baseline="0" dirty="0">
                <a:solidFill>
                  <a:schemeClr val="accent1">
                    <a:lumMod val="75000"/>
                  </a:schemeClr>
                </a:solidFill>
              </a:rPr>
              <a:t>to five </a:t>
            </a:r>
            <a:r>
              <a:rPr lang="en-CA" baseline="0" dirty="0" smtClean="0">
                <a:solidFill>
                  <a:schemeClr val="accent1">
                    <a:lumMod val="75000"/>
                  </a:schemeClr>
                </a:solidFill>
              </a:rPr>
              <a:t>time, over the space of 2 minutes</a:t>
            </a:r>
            <a:r>
              <a:rPr lang="en-CA" baseline="0" dirty="0">
                <a:solidFill>
                  <a:schemeClr val="accent1">
                    <a:lumMod val="75000"/>
                  </a:schemeClr>
                </a:solidFill>
              </a:rPr>
              <a:t>, then ask participants </a:t>
            </a:r>
            <a:r>
              <a:rPr lang="en-CA" baseline="0" dirty="0" smtClean="0">
                <a:solidFill>
                  <a:schemeClr val="accent1">
                    <a:lumMod val="75000"/>
                  </a:schemeClr>
                </a:solidFill>
              </a:rPr>
              <a:t>to…) 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Alison</a:t>
            </a:r>
          </a:p>
          <a:p>
            <a:endParaRPr lang="fr-CA" dirty="0"/>
          </a:p>
          <a:p>
            <a:r>
              <a:rPr lang="en-US" noProof="0" dirty="0"/>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US" dirty="0"/>
              <a:t>Mindful Walking</a:t>
            </a:r>
          </a:p>
          <a:p>
            <a:pPr marL="171450" indent="-171450">
              <a:buFont typeface="Arial" panose="020B0604020202020204" pitchFamily="34" charset="0"/>
              <a:buChar char="•"/>
            </a:pPr>
            <a:r>
              <a:rPr lang="en-US" dirty="0"/>
              <a:t>Leadership Journal</a:t>
            </a:r>
          </a:p>
          <a:p>
            <a:pPr marL="171450" indent="-171450">
              <a:buFont typeface="Arial" panose="020B0604020202020204" pitchFamily="34" charset="0"/>
              <a:buChar char="•"/>
            </a:pPr>
            <a:r>
              <a:rPr lang="en-US" dirty="0"/>
              <a:t>Better Decision-making</a:t>
            </a:r>
          </a:p>
          <a:p>
            <a:pPr marL="171450" indent="-171450">
              <a:buFont typeface="Arial" panose="020B0604020202020204" pitchFamily="34" charset="0"/>
              <a:buChar char="•"/>
            </a:pPr>
            <a:r>
              <a:rPr lang="en-US" dirty="0"/>
              <a:t>Loving Kindness</a:t>
            </a:r>
          </a:p>
          <a:p>
            <a:endParaRPr lang="en-US" dirty="0"/>
          </a:p>
          <a:p>
            <a:r>
              <a:rPr lang="fr-CA" dirty="0" err="1"/>
              <a:t>Raise</a:t>
            </a:r>
            <a:r>
              <a:rPr lang="fr-CA" dirty="0"/>
              <a:t> your hand to </a:t>
            </a:r>
            <a:r>
              <a:rPr lang="fr-CA" dirty="0" err="1"/>
              <a:t>speak</a:t>
            </a:r>
            <a:r>
              <a:rPr lang="fr-CA" dirty="0"/>
              <a:t>, type in</a:t>
            </a:r>
            <a:r>
              <a:rPr lang="fr-CA" baseline="0" dirty="0"/>
              <a:t> the chat… </a:t>
            </a:r>
            <a:r>
              <a:rPr lang="fr-CA" baseline="0" dirty="0" err="1"/>
              <a:t>be</a:t>
            </a:r>
            <a:r>
              <a:rPr lang="fr-CA" baseline="0" dirty="0"/>
              <a:t> </a:t>
            </a:r>
            <a:r>
              <a:rPr lang="fr-CA" baseline="0" dirty="0" err="1"/>
              <a:t>mindful</a:t>
            </a:r>
            <a:r>
              <a:rPr lang="fr-CA" baseline="0" dirty="0"/>
              <a:t> about the time, </a:t>
            </a:r>
            <a:r>
              <a:rPr lang="fr-CA" baseline="0" dirty="0" err="1"/>
              <a:t>let’s</a:t>
            </a:r>
            <a:r>
              <a:rPr lang="fr-CA" baseline="0" dirty="0"/>
              <a:t> </a:t>
            </a:r>
            <a:r>
              <a:rPr lang="fr-CA" baseline="0" dirty="0" err="1"/>
              <a:t>take</a:t>
            </a:r>
            <a:r>
              <a:rPr lang="fr-CA" baseline="0" dirty="0"/>
              <a:t> as </a:t>
            </a:r>
            <a:r>
              <a:rPr lang="fr-CA" baseline="0" dirty="0" err="1"/>
              <a:t>many</a:t>
            </a:r>
            <a:r>
              <a:rPr lang="fr-CA" baseline="0" dirty="0"/>
              <a:t> as </a:t>
            </a:r>
            <a:r>
              <a:rPr lang="fr-CA" baseline="0" dirty="0" err="1"/>
              <a:t>we</a:t>
            </a:r>
            <a:r>
              <a:rPr lang="fr-CA" baseline="0" dirty="0"/>
              <a:t> can in  about 10 mins.</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Casey-Marie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Casey-Marie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is a link between Resilience Well-being &amp; Mindfulness</a:t>
            </a:r>
          </a:p>
          <a:p>
            <a:pPr marL="0" indent="0">
              <a:buFont typeface="Arial" panose="020B0604020202020204" pitchFamily="34" charset="0"/>
              <a:buNone/>
            </a:pPr>
            <a:r>
              <a:rPr lang="en-US" dirty="0"/>
              <a:t>(read the slide)</a:t>
            </a:r>
          </a:p>
          <a:p>
            <a:pPr marL="0" indent="0">
              <a:buFont typeface="Arial" panose="020B0604020202020204" pitchFamily="34" charset="0"/>
              <a:buNone/>
            </a:pPr>
            <a:r>
              <a:rPr lang="en-US" dirty="0"/>
              <a:t>We’ll see a couple of videos on resiliency</a:t>
            </a:r>
          </a:p>
          <a:p>
            <a:pPr marL="0" indent="0">
              <a:buFont typeface="Arial" panose="020B0604020202020204" pitchFamily="34" charset="0"/>
              <a:buNone/>
            </a:pPr>
            <a:r>
              <a:rPr lang="en-US" dirty="0"/>
              <a:t>Keep in mind, there will be a debrief in plenary and in small groups, if you feel like</a:t>
            </a:r>
          </a:p>
          <a:p>
            <a:pPr marL="0" indent="0">
              <a:buFont typeface="Arial" panose="020B0604020202020204" pitchFamily="34" charset="0"/>
              <a:buNone/>
            </a:pPr>
            <a:r>
              <a:rPr lang="en-US" dirty="0"/>
              <a:t>(play both videos)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 in English…</a:t>
            </a:r>
          </a:p>
          <a:p>
            <a:pPr marL="171450" indent="-171450">
              <a:buFont typeface="Arial" panose="020B0604020202020204" pitchFamily="34" charset="0"/>
              <a:buChar char="•"/>
            </a:pPr>
            <a:r>
              <a:rPr lang="en-US" dirty="0"/>
              <a:t>In Brief: The Science of Resilience</a:t>
            </a:r>
            <a:r>
              <a:rPr lang="en-US" baseline="0" dirty="0"/>
              <a:t> </a:t>
            </a:r>
            <a:r>
              <a:rPr lang="en-US" sz="1400" dirty="0">
                <a:hlinkClick r:id="rId3"/>
              </a:rPr>
              <a:t>https://www.youtube.com/watch?v=1r8hj72bfGo</a:t>
            </a:r>
            <a:r>
              <a:rPr lang="en-US" sz="14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Brains: Journey to Resilience - </a:t>
            </a:r>
            <a:r>
              <a:rPr lang="en-CA" sz="1400" dirty="0">
                <a:hlinkClick r:id="rId4"/>
              </a:rPr>
              <a:t>https://www.youtube.com/watch?v=HJvDrT6N-mw</a:t>
            </a:r>
            <a:r>
              <a:rPr lang="en-CA" sz="1400"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12 Inner Strengths for Lasting Well-being and Resilience</a:t>
            </a:r>
            <a:r>
              <a:rPr lang="en-US" sz="1200" b="0" i="0" kern="1200" baseline="0" dirty="0">
                <a:solidFill>
                  <a:schemeClr val="tx1"/>
                </a:solidFill>
                <a:effectLst/>
                <a:latin typeface="+mn-lt"/>
                <a:ea typeface="+mn-ea"/>
                <a:cs typeface="+mn-cs"/>
              </a:rPr>
              <a:t> - </a:t>
            </a:r>
            <a:r>
              <a:rPr lang="en-US" dirty="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Leanne</a:t>
            </a:r>
          </a:p>
          <a:p>
            <a:endParaRPr lang="en-US" sz="1200" dirty="0"/>
          </a:p>
          <a:p>
            <a:r>
              <a:rPr lang="en-US" sz="1200" dirty="0"/>
              <a:t>Similar to</a:t>
            </a:r>
            <a:r>
              <a:rPr lang="en-US" sz="1200" baseline="0" dirty="0"/>
              <a:t> “Mindfulness on demand”</a:t>
            </a:r>
          </a:p>
          <a:p>
            <a:endParaRPr lang="en-US" sz="1200" baseline="0" dirty="0">
              <a:sym typeface="Wingdings" panose="05000000000000000000" pitchFamily="2" charset="2"/>
            </a:endParaRPr>
          </a:p>
          <a:p>
            <a:r>
              <a:rPr lang="en-US" sz="1200" baseline="0" dirty="0">
                <a:sym typeface="Wingdings" panose="05000000000000000000" pitchFamily="2" charset="2"/>
              </a:rPr>
              <a:t>(Allow participants to use the marking tool)</a:t>
            </a:r>
          </a:p>
          <a:p>
            <a:r>
              <a:rPr lang="en-US" sz="1200" baseline="0" dirty="0">
                <a:sym typeface="Wingdings" panose="05000000000000000000" pitchFamily="2" charset="2"/>
              </a:rPr>
              <a:t>Put a number in the chat, indicating your preference for doing mindfulness on the spot or a different activity you prefer</a:t>
            </a:r>
          </a:p>
          <a:p>
            <a:endParaRPr lang="en-US" sz="1200" baseline="0" dirty="0">
              <a:sym typeface="Wingdings" panose="05000000000000000000" pitchFamily="2" charset="2"/>
            </a:endParaRPr>
          </a:p>
          <a:p>
            <a:r>
              <a:rPr lang="en-US" sz="1200" baseline="0" dirty="0">
                <a:sym typeface="Wingdings" panose="05000000000000000000" pitchFamily="2" charset="2"/>
              </a:rPr>
              <a:t>(mention an example of how I’m more present)</a:t>
            </a:r>
          </a:p>
          <a:p>
            <a:endParaRPr lang="en-US" sz="1200"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Being present,</a:t>
            </a:r>
            <a:r>
              <a:rPr lang="en-US" sz="1200" baseline="0" dirty="0"/>
              <a:t> not because you need to be or you must be, but because you want to be </a:t>
            </a:r>
            <a:r>
              <a:rPr lang="en-US" sz="1200" baseline="0" dirty="0">
                <a:sym typeface="Wingdings" panose="05000000000000000000" pitchFamily="2" charset="2"/>
              </a:rPr>
              <a:t> </a:t>
            </a:r>
          </a:p>
          <a:p>
            <a:endParaRPr lang="en-US" sz="1200" baseline="0" dirty="0">
              <a:sym typeface="Wingdings" panose="05000000000000000000" pitchFamily="2" charset="2"/>
            </a:endParaRPr>
          </a:p>
          <a:p>
            <a:r>
              <a:rPr lang="en-US" sz="1200" baseline="0" dirty="0">
                <a:sym typeface="Wingdings" panose="05000000000000000000" pitchFamily="2" charset="2"/>
              </a:rPr>
              <a:t>Resources in English…</a:t>
            </a:r>
            <a:endParaRPr lang="en-US" sz="1200" dirty="0">
              <a:hlinkClick r:id="rId3"/>
            </a:endParaRPr>
          </a:p>
          <a:p>
            <a:pPr marL="171450" indent="-171450">
              <a:buFont typeface="Arial" panose="020B0604020202020204" pitchFamily="34" charset="0"/>
              <a:buChar char="•"/>
            </a:pPr>
            <a:r>
              <a:rPr lang="en-US" sz="1200" dirty="0">
                <a:hlinkClick r:id="rId3"/>
              </a:rPr>
              <a:t>https://www.centerforresilience.org/5-ways-to-practice-mindfulness-right-now</a:t>
            </a:r>
            <a:endParaRPr lang="en-US" sz="1200" dirty="0"/>
          </a:p>
          <a:p>
            <a:pPr marL="171450" indent="-171450">
              <a:buFont typeface="Arial" panose="020B0604020202020204" pitchFamily="34" charset="0"/>
              <a:buChar char="•"/>
            </a:pPr>
            <a:r>
              <a:rPr lang="en-US" sz="1200" dirty="0">
                <a:hlinkClick r:id="rId4"/>
              </a:rPr>
              <a:t>https://positivepsychology.com/meditation-exercises-activities/</a:t>
            </a:r>
            <a:r>
              <a:rPr lang="en-US" sz="1200" dirty="0"/>
              <a:t> </a:t>
            </a:r>
          </a:p>
          <a:p>
            <a:pPr marL="171450" indent="-171450">
              <a:buFont typeface="Arial" panose="020B0604020202020204" pitchFamily="34" charset="0"/>
              <a:buChar char="•"/>
            </a:pPr>
            <a:r>
              <a:rPr lang="en-US" sz="1200" dirty="0">
                <a:hlinkClick r:id="rId5"/>
              </a:rPr>
              <a:t>https://www.thepathway2success.com/10-mindfulness-activities-you-can-try-today/</a:t>
            </a:r>
            <a:r>
              <a:rPr lang="en-US" sz="1200" dirty="0"/>
              <a:t> </a:t>
            </a:r>
          </a:p>
          <a:p>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Leanne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Mindfulness is science based, and as with science it can be used for bad things and for good things. So when mindfulness is combined with your own values the outcomes are positive and enhanced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The three columns are examples of values, from indigenous traditions, from secular traditions, and from the 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Let’s do this mindfulness exercise, it lasts about 8 mins:</a:t>
            </a:r>
            <a:r>
              <a:rPr lang="en-CA" sz="1200" b="0" i="0" kern="1200" baseline="0" noProof="0" dirty="0">
                <a:solidFill>
                  <a:schemeClr val="tx1"/>
                </a:solidFill>
                <a:effectLst/>
                <a:latin typeface="+mn-lt"/>
                <a:ea typeface="+mn-ea"/>
                <a:cs typeface="+mn-cs"/>
              </a:rPr>
              <a:t> </a:t>
            </a:r>
            <a:r>
              <a:rPr lang="en-CA" sz="1200" b="0" i="0" kern="1200" noProof="0" dirty="0">
                <a:solidFill>
                  <a:schemeClr val="tx1"/>
                </a:solidFill>
                <a:effectLst/>
                <a:latin typeface="+mn-lt"/>
                <a:ea typeface="+mn-ea"/>
                <a:cs typeface="+mn-cs"/>
              </a:rPr>
              <a:t>Guided Mindfulness Meditation Connecting with Values - </a:t>
            </a:r>
            <a:r>
              <a:rPr lang="en-CA" noProof="0" dirty="0">
                <a:hlinkClick r:id="rId3"/>
              </a:rPr>
              <a:t>https://www.youtube.com/watch?v=V-LsavLI20w</a:t>
            </a:r>
            <a:r>
              <a:rPr lang="en-CA" noProof="0" dirty="0"/>
              <a:t>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A hint… when in doubt,</a:t>
            </a:r>
            <a:r>
              <a:rPr lang="en-CA" baseline="0" noProof="0" dirty="0"/>
              <a:t> </a:t>
            </a:r>
            <a:r>
              <a:rPr lang="en-CA" noProof="0" dirty="0"/>
              <a:t>I usually ask myself “What would someone who loved themselves do?”</a:t>
            </a:r>
          </a:p>
          <a:p>
            <a:endParaRPr lang="en-CA" noProof="0" dirty="0"/>
          </a:p>
          <a:p>
            <a:r>
              <a:rPr lang="en-CA" noProof="0" dirty="0"/>
              <a:t>Resources in </a:t>
            </a:r>
            <a:r>
              <a:rPr lang="en-CA" noProof="0" dirty="0" smtClean="0"/>
              <a:t>English…</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The seven sacred laws animated web series </a:t>
            </a:r>
            <a:r>
              <a:rPr lang="en-CA" dirty="0" err="1" smtClean="0"/>
              <a:t>anishinaabe</a:t>
            </a:r>
            <a:r>
              <a:rPr lang="en-CA" dirty="0" smtClean="0"/>
              <a:t> - </a:t>
            </a:r>
            <a:r>
              <a:rPr lang="en-US" dirty="0" smtClean="0">
                <a:hlinkClick r:id="rId4"/>
              </a:rPr>
              <a:t>http://www.turtlelodge.org/the-seven-sacred-laws-animated-web-series-anishinaabe/</a:t>
            </a:r>
            <a:r>
              <a:rPr lang="en-US" dirty="0" smtClean="0"/>
              <a:t> </a:t>
            </a:r>
          </a:p>
          <a:p>
            <a:pPr marL="171450" indent="-171450">
              <a:buFont typeface="Arial" panose="020B0604020202020204" pitchFamily="34" charset="0"/>
              <a:buChar char="•"/>
            </a:pPr>
            <a:r>
              <a:rPr lang="en-CA" noProof="0" dirty="0" smtClean="0"/>
              <a:t>Indigenous </a:t>
            </a:r>
            <a:r>
              <a:rPr lang="en-CA" noProof="0" dirty="0"/>
              <a:t>traditions: The Seven Teachings - </a:t>
            </a:r>
            <a:r>
              <a:rPr lang="en-CA" sz="1200" noProof="0" dirty="0">
                <a:hlinkClick r:id="rId5"/>
              </a:rPr>
              <a:t>https://www.southernnetwork.org/site/seven-teachings</a:t>
            </a:r>
            <a:r>
              <a:rPr lang="en-CA" sz="1200" noProof="0" dirty="0"/>
              <a:t> </a:t>
            </a:r>
          </a:p>
          <a:p>
            <a:pPr marL="171450" indent="-171450">
              <a:buFont typeface="Arial" panose="020B0604020202020204" pitchFamily="34" charset="0"/>
              <a:buChar char="•"/>
            </a:pPr>
            <a:r>
              <a:rPr lang="en-CA" noProof="0" dirty="0"/>
              <a:t>http://www.turtlelodge.org/the-seven-sacred-laws-animated-web-series-anishinaabe/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Buddhism The Five Mindfulness Trainings - </a:t>
            </a:r>
            <a:r>
              <a:rPr lang="en-CA" sz="1200" noProof="0" dirty="0">
                <a:hlinkClick r:id="rId6"/>
              </a:rPr>
              <a:t>https://plumvillage.org/mindfulness/the-5-mindfulness-trainings/</a:t>
            </a:r>
            <a:r>
              <a:rPr lang="en-CA" sz="1200" noProof="0" dirty="0"/>
              <a:t> </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noProof="0" dirty="0">
                <a:solidFill>
                  <a:schemeClr val="tx1"/>
                </a:solidFill>
                <a:effectLst/>
                <a:latin typeface="+mn-lt"/>
                <a:ea typeface="+mn-ea"/>
                <a:cs typeface="+mn-cs"/>
              </a:rPr>
              <a:t>Values and Ethics Code for the Public Sector of Canada - </a:t>
            </a:r>
            <a:r>
              <a:rPr lang="en-CA" noProof="0" dirty="0">
                <a:hlinkClick r:id="rId7"/>
              </a:rPr>
              <a:t>https://www.tbs-sct.canada.ca/pol/doc-eng.aspx?id=25049</a:t>
            </a:r>
            <a:r>
              <a:rPr lang="en-CA" noProof="0" dirty="0"/>
              <a:t> </a:t>
            </a:r>
            <a:endParaRPr lang="en-CA" sz="1200" b="0" i="0" kern="1200" noProof="0" dirty="0">
              <a:solidFill>
                <a:schemeClr val="tx1"/>
              </a:solidFill>
              <a:effectLst/>
              <a:latin typeface="+mn-lt"/>
              <a:ea typeface="+mn-ea"/>
              <a:cs typeface="+mn-cs"/>
            </a:endParaRPr>
          </a:p>
          <a:p>
            <a:endParaRPr lang="en-CA" noProof="0" dirty="0"/>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Please</a:t>
            </a:r>
            <a:r>
              <a:rPr lang="fr-CA" baseline="0" dirty="0"/>
              <a:t> </a:t>
            </a:r>
            <a:r>
              <a:rPr lang="fr-CA" baseline="0" dirty="0" err="1"/>
              <a:t>refer</a:t>
            </a:r>
            <a:r>
              <a:rPr lang="fr-CA" baseline="0" dirty="0"/>
              <a:t> to the </a:t>
            </a:r>
            <a:r>
              <a:rPr lang="fr-CA" baseline="0" dirty="0" err="1"/>
              <a:t>Cohort</a:t>
            </a:r>
            <a:r>
              <a:rPr lang="fr-CA" baseline="0" dirty="0"/>
              <a:t> page, </a:t>
            </a:r>
            <a:r>
              <a:rPr lang="fr-CA" baseline="0" dirty="0" err="1"/>
              <a:t>where</a:t>
            </a:r>
            <a:r>
              <a:rPr lang="fr-CA" baseline="0" dirty="0"/>
              <a:t> </a:t>
            </a:r>
            <a:r>
              <a:rPr lang="fr-CA" baseline="0" dirty="0" err="1"/>
              <a:t>carmen</a:t>
            </a:r>
            <a:r>
              <a:rPr lang="fr-CA" baseline="0" dirty="0"/>
              <a:t> </a:t>
            </a:r>
            <a:r>
              <a:rPr lang="fr-CA" baseline="0" dirty="0" err="1"/>
              <a:t>started</a:t>
            </a:r>
            <a:r>
              <a:rPr lang="fr-CA" baseline="0" dirty="0"/>
              <a:t> a thread on « </a:t>
            </a:r>
            <a:r>
              <a:rPr lang="fr-CA" baseline="0" dirty="0" err="1"/>
              <a:t>whatcha</a:t>
            </a:r>
            <a:r>
              <a:rPr lang="fr-CA" baseline="0" dirty="0"/>
              <a:t> </a:t>
            </a:r>
            <a:r>
              <a:rPr lang="fr-CA" baseline="0" dirty="0" err="1"/>
              <a:t>readin</a:t>
            </a:r>
            <a:r>
              <a:rPr lang="fr-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Grateful</a:t>
            </a:r>
            <a:r>
              <a:rPr lang="fr-CA" baseline="0" dirty="0"/>
              <a:t> </a:t>
            </a:r>
            <a:r>
              <a:rPr lang="fr-CA" baseline="0" dirty="0" err="1"/>
              <a:t>that</a:t>
            </a:r>
            <a:r>
              <a:rPr lang="fr-CA" baseline="0" dirty="0"/>
              <a:t> </a:t>
            </a:r>
            <a:r>
              <a:rPr lang="fr-CA" baseline="0" dirty="0" err="1"/>
              <a:t>some</a:t>
            </a:r>
            <a:r>
              <a:rPr lang="fr-CA" baseline="0" dirty="0"/>
              <a:t> of </a:t>
            </a:r>
            <a:r>
              <a:rPr lang="fr-CA" baseline="0" dirty="0" err="1"/>
              <a:t>you</a:t>
            </a:r>
            <a:r>
              <a:rPr lang="fr-CA" baseline="0" dirty="0"/>
              <a:t> have </a:t>
            </a:r>
            <a:r>
              <a:rPr lang="fr-CA" baseline="0" dirty="0" err="1"/>
              <a:t>shared</a:t>
            </a:r>
            <a:r>
              <a:rPr lang="fr-CA" baseline="0" dirty="0"/>
              <a:t> </a:t>
            </a:r>
            <a:r>
              <a:rPr lang="fr-CA" baseline="0" dirty="0" err="1"/>
              <a:t>titles</a:t>
            </a:r>
            <a:r>
              <a:rPr lang="fr-CA" baseline="0" dirty="0"/>
              <a:t> of books </a:t>
            </a:r>
            <a:r>
              <a:rPr lang="fr-CA" baseline="0" dirty="0" err="1"/>
              <a:t>that</a:t>
            </a:r>
            <a:r>
              <a:rPr lang="fr-CA" baseline="0" dirty="0"/>
              <a:t> </a:t>
            </a:r>
            <a:r>
              <a:rPr lang="fr-CA" baseline="0" dirty="0" err="1"/>
              <a:t>work</a:t>
            </a:r>
            <a:r>
              <a:rPr lang="fr-CA" baseline="0" dirty="0"/>
              <a:t> for </a:t>
            </a:r>
            <a:r>
              <a:rPr lang="fr-CA" baseline="0" dirty="0" err="1"/>
              <a:t>you</a:t>
            </a:r>
            <a:r>
              <a:rPr lang="fr-CA" baseline="0" dirty="0"/>
              <a:t/>
            </a:r>
            <a:br>
              <a:rPr lang="fr-CA" baseline="0" dirty="0"/>
            </a:br>
            <a:r>
              <a:rPr lang="fr-CA" baseline="0" dirty="0"/>
              <a:t>(put on the chat the </a:t>
            </a:r>
            <a:r>
              <a:rPr lang="fr-CA" baseline="0" dirty="0" err="1"/>
              <a:t>link</a:t>
            </a:r>
            <a:r>
              <a:rPr lang="fr-CA" baseline="0" dirty="0"/>
              <a:t> and </a:t>
            </a:r>
            <a:r>
              <a:rPr lang="fr-CA" baseline="0" dirty="0" err="1"/>
              <a:t>share</a:t>
            </a:r>
            <a:r>
              <a:rPr lang="fr-CA" baseline="0" dirty="0"/>
              <a:t> the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https://gccollab.ca/blog/view/13204265/whatcha-readin</a:t>
            </a:r>
            <a:r>
              <a:rPr lang="en-CA" dirty="0"/>
              <a:t> </a:t>
            </a:r>
          </a:p>
          <a:p>
            <a:endParaRPr lang="en-CA" dirty="0"/>
          </a:p>
          <a:p>
            <a:r>
              <a:rPr lang="en-CA" dirty="0"/>
              <a:t>First</a:t>
            </a:r>
            <a:r>
              <a:rPr lang="en-CA" baseline="0" dirty="0"/>
              <a:t> row</a:t>
            </a:r>
            <a:endParaRPr lang="en-CA" dirty="0"/>
          </a:p>
          <a:p>
            <a:pPr marL="167970" indent="-167970">
              <a:buFont typeface="Arial" panose="020B0604020202020204" pitchFamily="34" charset="0"/>
              <a:buChar char="•"/>
            </a:pPr>
            <a:r>
              <a:rPr lang="en-CA" dirty="0"/>
              <a:t>https://www.amazon.ca/Search-Inside-Yourself-Productivity-Creativity/dp/0062116924</a:t>
            </a:r>
          </a:p>
          <a:p>
            <a:pPr marL="167970" indent="-167970">
              <a:buFont typeface="Arial" panose="020B0604020202020204" pitchFamily="34" charset="0"/>
              <a:buChar char="•"/>
            </a:pPr>
            <a:r>
              <a:rPr lang="en-CA" dirty="0"/>
              <a:t>https://www.amazon.ca/Presence-Human-Purpose-Field-Future/dp/0385516304/</a:t>
            </a:r>
          </a:p>
          <a:p>
            <a:pPr marL="167970" indent="-167970">
              <a:buFont typeface="Arial" panose="020B0604020202020204" pitchFamily="34" charset="0"/>
              <a:buChar char="•"/>
            </a:pPr>
            <a:r>
              <a:rPr lang="en-CA" dirty="0"/>
              <a:t>https://www.amazon.ca/Leading-Emerging-Future-Ego-System-Eco-System/dp/1605099260/</a:t>
            </a:r>
          </a:p>
          <a:p>
            <a:pPr marL="167970" indent="-167970">
              <a:buFont typeface="Arial" panose="020B0604020202020204" pitchFamily="34" charset="0"/>
              <a:buChar char="•"/>
            </a:pPr>
            <a:r>
              <a:rPr lang="en-CA" dirty="0"/>
              <a:t>https://www.amazon.ca/Finding-Space-Lead-Practical-Leadership/dp/1620402475/</a:t>
            </a:r>
          </a:p>
          <a:p>
            <a:pPr marL="167970" indent="-167970">
              <a:buFont typeface="Arial" panose="020B0604020202020204" pitchFamily="34" charset="0"/>
              <a:buChar char="•"/>
            </a:pPr>
            <a:r>
              <a:rPr lang="en-CA" dirty="0"/>
              <a:t>https://www.amazon.ca/Mindful-Leadership-Self-Awareness-Transforming-Inspiring/dp/1118127110/</a:t>
            </a:r>
          </a:p>
          <a:p>
            <a:pPr marL="167970" indent="-167970">
              <a:buFont typeface="Arial" panose="020B0604020202020204" pitchFamily="34" charset="0"/>
              <a:buChar char="•"/>
            </a:pPr>
            <a:r>
              <a:rPr lang="en-CA" dirty="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Second</a:t>
            </a:r>
            <a:r>
              <a:rPr lang="en-CA" baseline="0" dirty="0"/>
              <a:t> row</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https://www.amazon.ca/Self-Compassion-Proven-Power-Being-Yourself/dp/0061733520</a:t>
            </a:r>
          </a:p>
          <a:p>
            <a:pPr marL="167970" indent="-167970">
              <a:buFont typeface="Arial" panose="020B0604020202020204" pitchFamily="34" charset="0"/>
              <a:buChar char="•"/>
            </a:pPr>
            <a:r>
              <a:rPr lang="en-CA" dirty="0"/>
              <a:t>https://www.amazon.ca/Mindful-Leader-Management-Mindfulness-Meditation/dp/1590306201/</a:t>
            </a:r>
          </a:p>
          <a:p>
            <a:pPr marL="167970" indent="-167970">
              <a:buFont typeface="Arial" panose="020B0604020202020204" pitchFamily="34" charset="0"/>
              <a:buChar char="•"/>
            </a:pPr>
            <a:r>
              <a:rPr lang="en-CA" dirty="0"/>
              <a:t>https://www.amazon.ca/Mindfulness-Merloyd-Lawrence-Langer-Reprinted/dp/B00C6OOLR6/</a:t>
            </a:r>
          </a:p>
          <a:p>
            <a:pPr marL="167970" indent="-167970">
              <a:buFont typeface="Arial" panose="020B0604020202020204" pitchFamily="34" charset="0"/>
              <a:buChar char="•"/>
            </a:pPr>
            <a:r>
              <a:rPr lang="en-CA" dirty="0">
                <a:hlinkClick r:id="rId4"/>
              </a:rPr>
              <a:t>https://www.amazon.ca/Eleven-Rings-Success-Phil-Jackson/dp/1594205116/</a:t>
            </a:r>
            <a:endParaRPr lang="en-CA" dirty="0"/>
          </a:p>
          <a:p>
            <a:pPr marL="167970" indent="-167970">
              <a:buFont typeface="Arial" panose="020B0604020202020204" pitchFamily="34" charset="0"/>
              <a:buChar char="•"/>
            </a:pPr>
            <a:r>
              <a:rPr lang="en-CA" dirty="0">
                <a:hlinkClick r:id="rId5"/>
              </a:rPr>
              <a:t>https://www.amazon.ca/Dare-Lead-Brave-Conversations-Hearts/dp/0399592520</a:t>
            </a:r>
            <a:r>
              <a:rPr lang="en-CA"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Third </a:t>
            </a:r>
            <a:r>
              <a:rPr lang="en-CA" baseline="0" dirty="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https://www.amazon.ca/Mindful-Leader-Embodying-Christian-wisdom-ebook/dp/B07KJGHXDW/</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https://www.amazon.ca/Creating-Mindful-Leaders-Power-Forward/dp/1119484782/</a:t>
            </a:r>
            <a:endParaRPr lang="en-CA" dirty="0"/>
          </a:p>
          <a:p>
            <a:pPr marL="167970" indent="-167970">
              <a:buFont typeface="Arial" panose="020B0604020202020204" pitchFamily="34" charset="0"/>
              <a:buChar char="•"/>
            </a:pPr>
            <a:r>
              <a:rPr lang="en-CA" dirty="0">
                <a:hlinkClick r:id="rId8"/>
              </a:rPr>
              <a:t>https://www.amazon.ca/Seven-Practices-Mindful-Leader-Monastery/dp/1608685195/</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2023-06-22</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63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345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375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478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1190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5193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2023-06-22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7450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2023-06-22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685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2023-06-22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88215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3527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738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2023-06-22</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5205527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66.pn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wiki.gccollab.ca/Convergenc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5.png"/><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audio" Target="../media/audio1.wav"/><Relationship Id="rId7" Type="http://schemas.openxmlformats.org/officeDocument/2006/relationships/image" Target="../media/image82.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3" Type="http://schemas.openxmlformats.org/officeDocument/2006/relationships/hyperlink" Target="https://app.sli.do/event/3F6GL7XYodTjQVgmCz63b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5.svg"/><Relationship Id="rId3" Type="http://schemas.openxmlformats.org/officeDocument/2006/relationships/image" Target="../media/image90.jpg"/><Relationship Id="rId7" Type="http://schemas.microsoft.com/office/2007/relationships/hdphoto" Target="../media/hdphoto3.wdp"/><Relationship Id="rId12"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87.png"/><Relationship Id="rId5" Type="http://schemas.openxmlformats.org/officeDocument/2006/relationships/image" Target="../media/image89.png"/><Relationship Id="rId10" Type="http://schemas.openxmlformats.org/officeDocument/2006/relationships/image" Target="../media/image47.png"/><Relationship Id="rId4" Type="http://schemas.openxmlformats.org/officeDocument/2006/relationships/image" Target="../media/image88.png"/><Relationship Id="rId9" Type="http://schemas.openxmlformats.org/officeDocument/2006/relationships/image" Target="../media/image46.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18" Type="http://schemas.openxmlformats.org/officeDocument/2006/relationships/image" Target="../media/image28.wmf"/><Relationship Id="rId26" Type="http://schemas.openxmlformats.org/officeDocument/2006/relationships/image" Target="../media/image36.png"/><Relationship Id="rId3" Type="http://schemas.openxmlformats.org/officeDocument/2006/relationships/image" Target="../media/image14.png"/><Relationship Id="rId21" Type="http://schemas.openxmlformats.org/officeDocument/2006/relationships/image" Target="../media/image31.wmf"/><Relationship Id="rId34" Type="http://schemas.openxmlformats.org/officeDocument/2006/relationships/image" Target="../media/image42.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png"/><Relationship Id="rId25" Type="http://schemas.openxmlformats.org/officeDocument/2006/relationships/image" Target="../media/image35.jpg"/><Relationship Id="rId33" Type="http://schemas.openxmlformats.org/officeDocument/2006/relationships/image" Target="../media/image41.jpeg"/><Relationship Id="rId2" Type="http://schemas.openxmlformats.org/officeDocument/2006/relationships/notesSlide" Target="../notesSlides/notesSlide4.xml"/><Relationship Id="rId16" Type="http://schemas.openxmlformats.org/officeDocument/2006/relationships/image" Target="../media/image26.jpeg"/><Relationship Id="rId20" Type="http://schemas.openxmlformats.org/officeDocument/2006/relationships/image" Target="../media/image30.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0.jpg"/><Relationship Id="rId5" Type="http://schemas.openxmlformats.org/officeDocument/2006/relationships/image" Target="../media/image13.jpg"/><Relationship Id="rId15" Type="http://schemas.openxmlformats.org/officeDocument/2006/relationships/image" Target="../media/image25.jp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wmf"/><Relationship Id="rId31"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jp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greatergood.berkeley.edu/article/item/evidence_mounts_that_mindfulness_breeds_resilienc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notesSlide" Target="../notesSlides/notesSlide9.xm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png"/><Relationship Id="rId19" Type="http://schemas.openxmlformats.org/officeDocument/2006/relationships/image" Target="../media/image63.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a:t>Apps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7"/>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886319" y="1257229"/>
            <a:ext cx="2143125" cy="2143125"/>
          </a:xfrm>
          <a:prstGeom prst="rect">
            <a:avLst/>
          </a:prstGeom>
        </p:spPr>
      </p:pic>
      <p:grpSp>
        <p:nvGrpSpPr>
          <p:cNvPr id="8" name="Group 7"/>
          <p:cNvGrpSpPr/>
          <p:nvPr/>
        </p:nvGrpSpPr>
        <p:grpSpPr>
          <a:xfrm>
            <a:off x="6178833" y="3555081"/>
            <a:ext cx="1558095" cy="1998791"/>
            <a:chOff x="5136536" y="3166457"/>
            <a:chExt cx="1558095" cy="1998791"/>
          </a:xfrm>
        </p:grpSpPr>
        <p:pic>
          <p:nvPicPr>
            <p:cNvPr id="14" name="Picture 6" descr=" Mindfulness Coach app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136537" y="4672570"/>
              <a:ext cx="1558094" cy="492678"/>
            </a:xfrm>
            <a:prstGeom prst="rect">
              <a:avLst/>
            </a:prstGeom>
          </p:spPr>
        </p:pic>
      </p:grpSp>
      <p:grpSp>
        <p:nvGrpSpPr>
          <p:cNvPr id="12" name="Group 11">
            <a:extLst>
              <a:ext uri="{FF2B5EF4-FFF2-40B4-BE49-F238E27FC236}">
                <a16:creationId xmlns:a16="http://schemas.microsoft.com/office/drawing/2014/main" id="{FD15ABC5-3AD4-B12C-F556-448EABF0BB82}"/>
              </a:ext>
            </a:extLst>
          </p:cNvPr>
          <p:cNvGrpSpPr/>
          <p:nvPr/>
        </p:nvGrpSpPr>
        <p:grpSpPr>
          <a:xfrm>
            <a:off x="1157634" y="3400354"/>
            <a:ext cx="2143125" cy="2308245"/>
            <a:chOff x="1157634" y="3400354"/>
            <a:chExt cx="2143125" cy="2308245"/>
          </a:xfrm>
        </p:grpSpPr>
        <p:pic>
          <p:nvPicPr>
            <p:cNvPr id="1026" name="Picture 2" descr="Happify: for Stress &amp; Worry | Apps | 148Ap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634" y="340035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1587697" y="5214111"/>
              <a:ext cx="1282998" cy="494488"/>
            </a:xfrm>
            <a:prstGeom prst="rect">
              <a:avLst/>
            </a:prstGeom>
          </p:spPr>
        </p:pic>
      </p:grpSp>
      <p:pic>
        <p:nvPicPr>
          <p:cNvPr id="13" name="Picture 12"/>
          <p:cNvPicPr>
            <a:picLocks noChangeAspect="1"/>
          </p:cNvPicPr>
          <p:nvPr/>
        </p:nvPicPr>
        <p:blipFill>
          <a:blip r:embed="rId10"/>
          <a:stretch>
            <a:fillRect/>
          </a:stretch>
        </p:blipFill>
        <p:spPr>
          <a:xfrm>
            <a:off x="6691543" y="0"/>
            <a:ext cx="1813068" cy="1691250"/>
          </a:xfrm>
          <a:prstGeom prst="rect">
            <a:avLst/>
          </a:prstGeom>
        </p:spPr>
      </p:pic>
      <p:pic>
        <p:nvPicPr>
          <p:cNvPr id="9" name="Picture 8">
            <a:extLst>
              <a:ext uri="{FF2B5EF4-FFF2-40B4-BE49-F238E27FC236}">
                <a16:creationId xmlns:a16="http://schemas.microsoft.com/office/drawing/2014/main" id="{FE04563C-D1A4-1541-00CE-F62DB2708AA9}"/>
              </a:ext>
            </a:extLst>
          </p:cNvPr>
          <p:cNvPicPr>
            <a:picLocks noChangeAspect="1"/>
          </p:cNvPicPr>
          <p:nvPr/>
        </p:nvPicPr>
        <p:blipFill>
          <a:blip r:embed="rId11"/>
          <a:stretch>
            <a:fillRect/>
          </a:stretch>
        </p:blipFill>
        <p:spPr>
          <a:xfrm>
            <a:off x="3749971" y="3775429"/>
            <a:ext cx="1644058" cy="1558094"/>
          </a:xfrm>
          <a:prstGeom prst="rect">
            <a:avLst/>
          </a:prstGeom>
        </p:spPr>
      </p:pic>
    </p:spTree>
    <p:extLst>
      <p:ext uri="{BB962C8B-B14F-4D97-AF65-F5344CB8AC3E}">
        <p14:creationId xmlns:p14="http://schemas.microsoft.com/office/powerpoint/2010/main" val="3017501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Convergence</a:t>
            </a:r>
            <a:endParaRPr lang="en-CA" dirty="0"/>
          </a:p>
        </p:txBody>
      </p:sp>
      <p:pic>
        <p:nvPicPr>
          <p:cNvPr id="2050" name="Picture 2" descr="https://wiki.gccollab.ca/images/c/cf/Convergenc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5736" y="6195226"/>
            <a:ext cx="3726148" cy="369332"/>
          </a:xfrm>
          <a:prstGeom prst="rect">
            <a:avLst/>
          </a:prstGeom>
        </p:spPr>
        <p:txBody>
          <a:bodyPr wrap="none">
            <a:spAutoFit/>
          </a:bodyPr>
          <a:lstStyle/>
          <a:p>
            <a:r>
              <a:rPr lang="en-CA" dirty="0">
                <a:hlinkClick r:id="rId4"/>
              </a:rPr>
              <a:t>https://wiki.gccollab.ca/Convergence</a:t>
            </a:r>
            <a:r>
              <a:rPr lang="en-CA" dirty="0"/>
              <a:t> </a:t>
            </a:r>
          </a:p>
        </p:txBody>
      </p:sp>
      <p:sp>
        <p:nvSpPr>
          <p:cNvPr id="6" name="Rectangle 5"/>
          <p:cNvSpPr/>
          <p:nvPr/>
        </p:nvSpPr>
        <p:spPr>
          <a:xfrm>
            <a:off x="457199" y="1584112"/>
            <a:ext cx="8229599" cy="3108543"/>
          </a:xfrm>
          <a:prstGeom prst="rect">
            <a:avLst/>
          </a:prstGeom>
        </p:spPr>
        <p:txBody>
          <a:bodyPr wrap="square">
            <a:spAutoFit/>
          </a:bodyPr>
          <a:lstStyle/>
          <a:p>
            <a:r>
              <a:rPr lang="en-CA" sz="2800" dirty="0">
                <a:solidFill>
                  <a:srgbClr val="202122"/>
                </a:solidFill>
              </a:rPr>
              <a:t>Page dedicated to leverage the various sessions offered by, and to, Government employees</a:t>
            </a:r>
          </a:p>
          <a:p>
            <a:endParaRPr lang="en-CA" sz="2800" dirty="0">
              <a:solidFill>
                <a:srgbClr val="202122"/>
              </a:solidFill>
            </a:endParaRPr>
          </a:p>
          <a:p>
            <a:r>
              <a:rPr lang="en-CA" sz="2800" dirty="0">
                <a:solidFill>
                  <a:srgbClr val="202122"/>
                </a:solidFill>
              </a:rPr>
              <a:t>Sessions offered:</a:t>
            </a:r>
          </a:p>
          <a:p>
            <a:pPr marL="285750" indent="-285750">
              <a:buFont typeface="Arial" panose="020B0604020202020204" pitchFamily="34" charset="0"/>
              <a:buChar char="•"/>
            </a:pPr>
            <a:r>
              <a:rPr lang="en-CA" sz="2800" dirty="0">
                <a:solidFill>
                  <a:srgbClr val="202122"/>
                </a:solidFill>
              </a:rPr>
              <a:t>Mindfulness Meditation – ISC/CIRNAC, BC</a:t>
            </a:r>
          </a:p>
          <a:p>
            <a:pPr marL="285750" indent="-285750">
              <a:buFont typeface="Arial" panose="020B0604020202020204" pitchFamily="34" charset="0"/>
              <a:buChar char="•"/>
            </a:pPr>
            <a:r>
              <a:rPr lang="en-CA" sz="2800" dirty="0" smtClean="0"/>
              <a:t>Well-being </a:t>
            </a:r>
            <a:r>
              <a:rPr lang="en-CA" sz="2800" dirty="0"/>
              <a:t>– PSPC, NCR (recordings)</a:t>
            </a:r>
          </a:p>
          <a:p>
            <a:pPr marL="285750" indent="-285750">
              <a:buFont typeface="Arial" panose="020B0604020202020204" pitchFamily="34" charset="0"/>
              <a:buChar char="•"/>
            </a:pPr>
            <a:r>
              <a:rPr lang="en-CA" sz="2800" dirty="0" smtClean="0"/>
              <a:t>Adaptive </a:t>
            </a:r>
            <a:r>
              <a:rPr lang="en-CA" sz="2800" dirty="0"/>
              <a:t>Inquiry session – IOCN, BC &amp; NCR</a:t>
            </a:r>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And </a:t>
            </a:r>
            <a:r>
              <a:rPr lang="fr-CA" dirty="0" err="1"/>
              <a:t>other</a:t>
            </a:r>
            <a:r>
              <a:rPr lang="fr-CA" dirty="0"/>
              <a:t> </a:t>
            </a:r>
            <a:r>
              <a:rPr lang="fr-CA" dirty="0" err="1"/>
              <a:t>references</a:t>
            </a:r>
            <a:r>
              <a:rPr lang="fr-CA" dirty="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You</a:t>
            </a:r>
            <a:br>
              <a:rPr lang="en-US" dirty="0"/>
            </a:br>
            <a:r>
              <a:rPr lang="en-CA" sz="1800" dirty="0"/>
              <a:t>- </a:t>
            </a:r>
            <a:r>
              <a:rPr lang="en-CA" sz="1800" dirty="0">
                <a:hlinkClick r:id="rId3"/>
              </a:rPr>
              <a:t>https://my.happify.com/hd/3-ways-to-live-mindfully</a:t>
            </a:r>
            <a:r>
              <a:rPr lang="en-CA" sz="1800" dirty="0"/>
              <a:t> - </a:t>
            </a:r>
          </a:p>
          <a:p>
            <a:r>
              <a:rPr lang="en-CA" dirty="0"/>
              <a:t>What Is Mindfulness? “Presence of Heart” – A Definition – </a:t>
            </a:r>
            <a:r>
              <a:rPr lang="en-CA" sz="1900" dirty="0">
                <a:hlinkClick r:id="rId4"/>
              </a:rPr>
              <a:t>https://greatergood.berkeley.edu/topic/mindfulness/definition</a:t>
            </a:r>
            <a:r>
              <a:rPr lang="en-CA" sz="1900" dirty="0"/>
              <a:t> </a:t>
            </a:r>
          </a:p>
          <a:p>
            <a:r>
              <a:rPr lang="en-US" dirty="0"/>
              <a:t>Why Mindfulness Is a Superpower – An Animation </a:t>
            </a:r>
            <a:r>
              <a:rPr lang="en-US" sz="1900" dirty="0">
                <a:hlinkClick r:id="rId5"/>
              </a:rPr>
              <a:t>https://www.youtube.com/watch?v=w6T02g5hnT4</a:t>
            </a:r>
            <a:r>
              <a:rPr lang="en-US" sz="1900" dirty="0"/>
              <a:t> </a:t>
            </a:r>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a:latin typeface="Calibri" panose="020F0502020204030204" pitchFamily="34" charset="0"/>
                <a:ea typeface="Calibri" panose="020F0502020204030204" pitchFamily="34" charset="0"/>
              </a:rPr>
              <a:t> </a:t>
            </a:r>
            <a:endParaRPr lang="fr-CA" dirty="0"/>
          </a:p>
          <a:p>
            <a:r>
              <a:rPr lang="en-US" dirty="0"/>
              <a:t>Meditate With Kevin </a:t>
            </a:r>
            <a:r>
              <a:rPr lang="en-US" dirty="0" smtClean="0"/>
              <a:t>Hart | </a:t>
            </a:r>
            <a:r>
              <a:rPr lang="en-US" dirty="0" err="1"/>
              <a:t>LoL</a:t>
            </a:r>
            <a:r>
              <a:rPr lang="en-US" dirty="0"/>
              <a:t> Network - </a:t>
            </a:r>
            <a:r>
              <a:rPr lang="en-CA" sz="2100" dirty="0">
                <a:hlinkClick r:id="rId7"/>
              </a:rPr>
              <a:t>https://www.youtube.com/watch?v=egjWRWOUME4</a:t>
            </a:r>
            <a:r>
              <a:rPr lang="en-CA" sz="2100" dirty="0"/>
              <a:t> </a:t>
            </a:r>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a:t>Self Assessment Questionnaires </a:t>
            </a:r>
            <a:br>
              <a:rPr lang="en-CA" sz="3600" dirty="0"/>
            </a:br>
            <a:r>
              <a:rPr lang="en-CA" sz="3600" dirty="0"/>
              <a:t>– </a:t>
            </a:r>
            <a:r>
              <a:rPr lang="en-CA" sz="3600" dirty="0">
                <a:solidFill>
                  <a:schemeClr val="accent1">
                    <a:lumMod val="75000"/>
                  </a:schemeClr>
                </a:solidFill>
              </a:rPr>
              <a:t>pre</a:t>
            </a:r>
            <a:r>
              <a:rPr lang="en-CA" sz="3600" dirty="0"/>
              <a:t>, </a:t>
            </a:r>
            <a:r>
              <a:rPr lang="en-CA" sz="3600" dirty="0">
                <a:solidFill>
                  <a:schemeClr val="accent6"/>
                </a:solidFill>
              </a:rPr>
              <a:t>post</a:t>
            </a:r>
            <a:r>
              <a:rPr lang="en-CA" sz="3600" dirty="0"/>
              <a:t>, </a:t>
            </a:r>
            <a:r>
              <a:rPr lang="en-CA" sz="3600" dirty="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pPr>
              <a:spcBef>
                <a:spcPts val="0"/>
              </a:spcBef>
            </a:pPr>
            <a:r>
              <a:rPr lang="en-CA" sz="2800" dirty="0"/>
              <a:t>Your self-assessments are very important, </a:t>
            </a:r>
            <a:br>
              <a:rPr lang="en-CA" sz="2800" dirty="0"/>
            </a:br>
            <a:r>
              <a:rPr lang="en-CA" sz="2800" dirty="0"/>
              <a:t>they help report on the results of the program </a:t>
            </a:r>
          </a:p>
          <a:p>
            <a:pPr>
              <a:spcBef>
                <a:spcPts val="0"/>
              </a:spcBef>
            </a:pPr>
            <a:r>
              <a:rPr lang="en-CA" sz="2800" dirty="0" smtClean="0"/>
              <a:t>This week, you’ll get </a:t>
            </a:r>
            <a:r>
              <a:rPr lang="en-CA" sz="2800" dirty="0"/>
              <a:t>a </a:t>
            </a:r>
            <a:r>
              <a:rPr lang="en-CA" sz="2800" dirty="0" smtClean="0"/>
              <a:t>post-assessment </a:t>
            </a:r>
            <a:r>
              <a:rPr lang="en-CA" sz="2800" dirty="0" smtClean="0"/>
              <a:t>evaluation</a:t>
            </a:r>
            <a:endParaRPr lang="en-CA" sz="2800" dirty="0"/>
          </a:p>
          <a:p>
            <a:pPr>
              <a:spcBef>
                <a:spcPts val="0"/>
              </a:spcBef>
            </a:pPr>
            <a:r>
              <a:rPr lang="en-CA" sz="2800" dirty="0" smtClean="0"/>
              <a:t>And 3 months after a </a:t>
            </a:r>
            <a:r>
              <a:rPr lang="en-CA" sz="2800" dirty="0" smtClean="0"/>
              <a:t>follow </a:t>
            </a:r>
            <a:r>
              <a:rPr lang="en-CA" sz="2800" dirty="0"/>
              <a:t>up </a:t>
            </a:r>
            <a:r>
              <a:rPr lang="en-CA" sz="2800" dirty="0" smtClean="0"/>
              <a:t>email, </a:t>
            </a:r>
            <a:r>
              <a:rPr lang="en-CA" sz="2800" dirty="0"/>
              <a:t>asking you to complete the </a:t>
            </a:r>
            <a:r>
              <a:rPr lang="en-CA" sz="2800" dirty="0" smtClean="0"/>
              <a:t>final-assessment </a:t>
            </a:r>
            <a:r>
              <a:rPr lang="en-CA" sz="2800" dirty="0"/>
              <a:t>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Benchmark</a:t>
            </a:r>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a:t>Activity</a:t>
            </a:r>
          </a:p>
          <a:p>
            <a:pPr algn="ctr"/>
            <a:r>
              <a:rPr lang="en-CA" dirty="0"/>
              <a:t>retention</a:t>
            </a:r>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a:t>How much is applied</a:t>
            </a:r>
          </a:p>
          <a:p>
            <a:pPr algn="ctr"/>
            <a:r>
              <a:rPr lang="en-CA" dirty="0"/>
              <a:t>(Behaviours changed)</a:t>
            </a:r>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25594" y="554922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animEffect transition="in" filter="fade">
                                      <p:cBhvr>
                                        <p:cTn id="95" dur="500"/>
                                        <p:tgtEl>
                                          <p:spTgt spid="3">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xEl>
                                              <p:pRg st="2" end="2"/>
                                            </p:txEl>
                                          </p:spTgt>
                                        </p:tgtEl>
                                        <p:attrNameLst>
                                          <p:attrName>style.visibility</p:attrName>
                                        </p:attrNameLst>
                                      </p:cBhvr>
                                      <p:to>
                                        <p:strVal val="visible"/>
                                      </p:to>
                                    </p:set>
                                    <p:animEffect transition="in" filter="fade">
                                      <p:cBhvr>
                                        <p:cTn id="100" dur="500"/>
                                        <p:tgtEl>
                                          <p:spTgt spid="3">
                                            <p:txEl>
                                              <p:pRg st="2" end="2"/>
                                            </p:txEl>
                                          </p:spTgt>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30" grpId="0"/>
      <p:bldP spid="7" grpId="0"/>
      <p:bldP spid="4"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28600"/>
            <a:ext cx="8856984" cy="914401"/>
          </a:xfrm>
        </p:spPr>
        <p:txBody>
          <a:bodyPr>
            <a:noAutofit/>
          </a:bodyPr>
          <a:lstStyle/>
          <a:p>
            <a:pPr>
              <a:lnSpc>
                <a:spcPct val="100000"/>
              </a:lnSpc>
            </a:pPr>
            <a:r>
              <a:rPr lang="en-US" dirty="0"/>
              <a:t>The Main Goal of the MCLD Program</a:t>
            </a:r>
            <a:endParaRPr lang="en-CA" dirty="0"/>
          </a:p>
        </p:txBody>
      </p:sp>
      <p:sp>
        <p:nvSpPr>
          <p:cNvPr id="5" name="Content Placeholder 4"/>
          <p:cNvSpPr>
            <a:spLocks noGrp="1"/>
          </p:cNvSpPr>
          <p:nvPr>
            <p:ph idx="1"/>
          </p:nvPr>
        </p:nvSpPr>
        <p:spPr>
          <a:xfrm>
            <a:off x="539552" y="1357451"/>
            <a:ext cx="7994848" cy="3828660"/>
          </a:xfrm>
        </p:spPr>
        <p:txBody>
          <a:bodyPr>
            <a:noAutofit/>
          </a:bodyPr>
          <a:lstStyle/>
          <a:p>
            <a:pPr marL="0" indent="0">
              <a:spcBef>
                <a:spcPts val="900"/>
              </a:spcBef>
              <a:buNone/>
            </a:pPr>
            <a:r>
              <a:rPr lang="en-US" sz="2800" kern="1200" dirty="0">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800" dirty="0" smtClean="0">
                <a:latin typeface="Calibri" panose="020F0502020204030204" pitchFamily="34" charset="0"/>
                <a:cs typeface="Times New Roman" panose="02020603050405020304" pitchFamily="18" charset="0"/>
              </a:rPr>
              <a:t>developing </a:t>
            </a:r>
            <a:br>
              <a:rPr lang="en-US" sz="2800" dirty="0" smtClean="0">
                <a:latin typeface="Calibri" panose="020F0502020204030204" pitchFamily="34" charset="0"/>
                <a:cs typeface="Times New Roman" panose="02020603050405020304" pitchFamily="18" charset="0"/>
              </a:rPr>
            </a:br>
            <a:r>
              <a:rPr lang="en-US" sz="2800" dirty="0" smtClean="0">
                <a:latin typeface="Calibri" panose="020F0502020204030204" pitchFamily="34" charset="0"/>
                <a:cs typeface="Times New Roman" panose="02020603050405020304" pitchFamily="18" charset="0"/>
              </a:rPr>
              <a:t>key </a:t>
            </a:r>
            <a:r>
              <a:rPr lang="en-US" sz="2800" dirty="0">
                <a:latin typeface="Calibri" panose="020F0502020204030204" pitchFamily="34" charset="0"/>
                <a:cs typeface="Times New Roman" panose="02020603050405020304" pitchFamily="18" charset="0"/>
              </a:rPr>
              <a:t>skills: </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Focus</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Clarity</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Creativity</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Compassion in the service of others</a:t>
            </a:r>
          </a:p>
          <a:p>
            <a:pPr marL="0" indent="0">
              <a:spcBef>
                <a:spcPts val="900"/>
              </a:spcBef>
              <a:buNone/>
            </a:pPr>
            <a:r>
              <a:rPr lang="en-US" sz="2800" kern="1200" dirty="0">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014" y="1927354"/>
            <a:ext cx="3124200" cy="2101021"/>
          </a:xfrm>
          <a:prstGeom prst="rect">
            <a:avLst/>
          </a:prstGeom>
          <a:noFill/>
          <a:ln>
            <a:noFill/>
          </a:ln>
        </p:spPr>
      </p:pic>
      <p:grpSp>
        <p:nvGrpSpPr>
          <p:cNvPr id="15" name="Group 14"/>
          <p:cNvGrpSpPr/>
          <p:nvPr/>
        </p:nvGrpSpPr>
        <p:grpSpPr>
          <a:xfrm>
            <a:off x="622693" y="5186110"/>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95725"/>
            </a:xfrm>
            <a:prstGeom prst="rect">
              <a:avLst/>
            </a:prstGeom>
          </p:spPr>
          <p:txBody>
            <a:bodyPr wrap="square">
              <a:spAutoFit/>
            </a:bodyPr>
            <a:lstStyle/>
            <a:p>
              <a:pPr algn="ctr" eaLnBrk="0" hangingPunct="0">
                <a:tabLst>
                  <a:tab pos="5715000" algn="l"/>
                </a:tabLst>
              </a:pPr>
              <a:r>
                <a:rPr lang="en-US" sz="2400" i="1" dirty="0">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599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bg1"/>
                </a:solidFill>
              </a:rPr>
              <a:t>Success</a:t>
            </a:r>
          </a:p>
        </p:txBody>
      </p:sp>
      <p:sp>
        <p:nvSpPr>
          <p:cNvPr id="3" name="Text Placeholder 2"/>
          <p:cNvSpPr>
            <a:spLocks noGrp="1"/>
          </p:cNvSpPr>
          <p:nvPr>
            <p:ph type="body" idx="1"/>
          </p:nvPr>
        </p:nvSpPr>
        <p:spPr>
          <a:xfrm>
            <a:off x="971600" y="2996952"/>
            <a:ext cx="7772400" cy="1500187"/>
          </a:xfrm>
        </p:spPr>
        <p:txBody>
          <a:bodyPr>
            <a:normAutofit/>
          </a:bodyPr>
          <a:lstStyle/>
          <a:p>
            <a:pPr lvl="0">
              <a:spcBef>
                <a:spcPts val="0"/>
              </a:spcBef>
              <a:defRPr/>
            </a:pPr>
            <a:r>
              <a:rPr lang="fr-CA" sz="4800" dirty="0">
                <a:solidFill>
                  <a:schemeClr val="accent1"/>
                </a:solidFill>
              </a:rPr>
              <a:t>Do </a:t>
            </a:r>
            <a:r>
              <a:rPr lang="fr-CA" sz="4800" dirty="0" err="1">
                <a:solidFill>
                  <a:schemeClr val="accent1"/>
                </a:solidFill>
              </a:rPr>
              <a:t>you</a:t>
            </a:r>
            <a:r>
              <a:rPr lang="fr-CA" sz="4800" dirty="0">
                <a:solidFill>
                  <a:schemeClr val="accent1"/>
                </a:solidFill>
              </a:rPr>
              <a:t> </a:t>
            </a:r>
            <a:r>
              <a:rPr lang="fr-CA" sz="4800" dirty="0" err="1">
                <a:solidFill>
                  <a:schemeClr val="accent1"/>
                </a:solidFill>
              </a:rPr>
              <a:t>think</a:t>
            </a:r>
            <a:r>
              <a:rPr lang="fr-CA" sz="4800" dirty="0">
                <a:solidFill>
                  <a:schemeClr val="accent1"/>
                </a:solidFill>
              </a:rPr>
              <a:t> </a:t>
            </a:r>
            <a:r>
              <a:rPr lang="fr-CA" sz="4800" dirty="0" err="1">
                <a:solidFill>
                  <a:schemeClr val="accent1"/>
                </a:solidFill>
              </a:rPr>
              <a:t>we</a:t>
            </a:r>
            <a:r>
              <a:rPr lang="fr-CA" sz="4800" dirty="0">
                <a:solidFill>
                  <a:schemeClr val="accent1"/>
                </a:solidFill>
              </a:rPr>
              <a:t> </a:t>
            </a:r>
            <a:r>
              <a:rPr lang="fr-CA" sz="4800" dirty="0" err="1">
                <a:solidFill>
                  <a:schemeClr val="accent1"/>
                </a:solidFill>
              </a:rPr>
              <a:t>succeeded</a:t>
            </a:r>
            <a:r>
              <a:rPr lang="fr-CA" sz="4800" dirty="0" smtClean="0">
                <a:solidFill>
                  <a:schemeClr val="accent1"/>
                </a:solidFill>
              </a:rPr>
              <a:t>?</a:t>
            </a:r>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BCB0-7EA4-8CB5-5CEA-B9504277AC33}"/>
              </a:ext>
            </a:extLst>
          </p:cNvPr>
          <p:cNvSpPr>
            <a:spLocks noGrp="1"/>
          </p:cNvSpPr>
          <p:nvPr>
            <p:ph type="title"/>
          </p:nvPr>
        </p:nvSpPr>
        <p:spPr/>
        <p:txBody>
          <a:bodyPr>
            <a:normAutofit/>
          </a:bodyPr>
          <a:lstStyle/>
          <a:p>
            <a:r>
              <a:rPr lang="en-US" cap="none" dirty="0" smtClean="0"/>
              <a:t>Let’s </a:t>
            </a:r>
            <a:r>
              <a:rPr lang="en-US" cap="none" dirty="0"/>
              <a:t>reflect</a:t>
            </a:r>
            <a:r>
              <a:rPr lang="en-US" cap="none" dirty="0" smtClean="0"/>
              <a:t>… for the next 3 slides</a:t>
            </a:r>
            <a:endParaRPr lang="en-US" cap="none" dirty="0"/>
          </a:p>
        </p:txBody>
      </p:sp>
      <p:sp>
        <p:nvSpPr>
          <p:cNvPr id="3" name="Content Placeholder 2"/>
          <p:cNvSpPr>
            <a:spLocks noGrp="1"/>
          </p:cNvSpPr>
          <p:nvPr>
            <p:ph idx="1"/>
          </p:nvPr>
        </p:nvSpPr>
        <p:spPr/>
        <p:txBody>
          <a:bodyPr/>
          <a:lstStyle/>
          <a:p>
            <a:r>
              <a:rPr lang="fr-CA" dirty="0" smtClean="0"/>
              <a:t>On </a:t>
            </a:r>
            <a:r>
              <a:rPr lang="fr-CA" dirty="0" err="1" smtClean="0"/>
              <a:t>your</a:t>
            </a:r>
            <a:r>
              <a:rPr lang="fr-CA" dirty="0" smtClean="0"/>
              <a:t> Learning </a:t>
            </a:r>
            <a:r>
              <a:rPr lang="fr-CA" sz="2400" dirty="0" smtClean="0"/>
              <a:t>(1/3)</a:t>
            </a:r>
            <a:endParaRPr lang="fr-CA" dirty="0" smtClean="0"/>
          </a:p>
          <a:p>
            <a:r>
              <a:rPr lang="en-CA" dirty="0"/>
              <a:t>On the next step(s) for your </a:t>
            </a:r>
            <a:r>
              <a:rPr lang="en-CA" dirty="0" smtClean="0"/>
              <a:t>practice </a:t>
            </a:r>
            <a:r>
              <a:rPr lang="fr-CA" sz="2400" dirty="0" smtClean="0"/>
              <a:t>(2/3</a:t>
            </a:r>
            <a:r>
              <a:rPr lang="fr-CA" sz="2400" dirty="0"/>
              <a:t>)</a:t>
            </a:r>
            <a:endParaRPr lang="fr-CA" dirty="0" smtClean="0"/>
          </a:p>
          <a:p>
            <a:r>
              <a:rPr lang="fr-CA" dirty="0" smtClean="0"/>
              <a:t>On </a:t>
            </a:r>
            <a:r>
              <a:rPr lang="fr-CA" dirty="0" err="1" smtClean="0"/>
              <a:t>saying</a:t>
            </a:r>
            <a:r>
              <a:rPr lang="fr-CA" dirty="0" smtClean="0"/>
              <a:t> </a:t>
            </a:r>
            <a:r>
              <a:rPr lang="fr-CA" dirty="0" err="1" smtClean="0"/>
              <a:t>farewell</a:t>
            </a:r>
            <a:r>
              <a:rPr lang="fr-CA" dirty="0" smtClean="0"/>
              <a:t> </a:t>
            </a:r>
            <a:r>
              <a:rPr lang="fr-CA" sz="2400" dirty="0" smtClean="0"/>
              <a:t>(3/3</a:t>
            </a:r>
            <a:r>
              <a:rPr lang="fr-CA" sz="2400" dirty="0"/>
              <a:t>)</a:t>
            </a:r>
            <a:endParaRPr lang="en-CA" dirty="0"/>
          </a:p>
        </p:txBody>
      </p:sp>
      <p:grpSp>
        <p:nvGrpSpPr>
          <p:cNvPr id="5" name="Group 4"/>
          <p:cNvGrpSpPr/>
          <p:nvPr/>
        </p:nvGrpSpPr>
        <p:grpSpPr>
          <a:xfrm flipH="1">
            <a:off x="1547664" y="4077072"/>
            <a:ext cx="1721792" cy="1644399"/>
            <a:chOff x="6522616" y="0"/>
            <a:chExt cx="2621384" cy="2558412"/>
          </a:xfrm>
        </p:grpSpPr>
        <p:pic>
          <p:nvPicPr>
            <p:cNvPr id="6"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7"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8" name="Picture 7"/>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13776" y="4077072"/>
            <a:ext cx="1872208" cy="1515684"/>
          </a:xfrm>
          <a:prstGeom prst="rect">
            <a:avLst/>
          </a:prstGeom>
        </p:spPr>
      </p:pic>
    </p:spTree>
    <p:extLst>
      <p:ext uri="{BB962C8B-B14F-4D97-AF65-F5344CB8AC3E}">
        <p14:creationId xmlns:p14="http://schemas.microsoft.com/office/powerpoint/2010/main" val="20764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a:t>On </a:t>
            </a:r>
            <a:r>
              <a:rPr lang="en-US" b="1" dirty="0"/>
              <a:t>your</a:t>
            </a:r>
            <a:r>
              <a:rPr lang="fr-CA" b="1" dirty="0"/>
              <a:t> </a:t>
            </a:r>
            <a:r>
              <a:rPr lang="fr-CA" b="1" dirty="0" smtClean="0"/>
              <a:t>Learning</a:t>
            </a:r>
            <a:r>
              <a:rPr lang="fr-CA" sz="3600" dirty="0" smtClean="0"/>
              <a:t> (1/3)</a:t>
            </a:r>
            <a:endParaRPr lang="en-US" dirty="0"/>
          </a:p>
        </p:txBody>
      </p:sp>
      <p:sp>
        <p:nvSpPr>
          <p:cNvPr id="5" name="Content Placeholder 4"/>
          <p:cNvSpPr>
            <a:spLocks noGrp="1"/>
          </p:cNvSpPr>
          <p:nvPr>
            <p:ph idx="1"/>
          </p:nvPr>
        </p:nvSpPr>
        <p:spPr>
          <a:xfrm>
            <a:off x="457200" y="1628800"/>
            <a:ext cx="8147248" cy="4727448"/>
          </a:xfrm>
          <a:prstGeom prst="rect">
            <a:avLst/>
          </a:prstGeom>
        </p:spPr>
        <p:txBody>
          <a:bodyPr wrap="square">
            <a:spAutoFit/>
          </a:bodyPr>
          <a:lstStyle/>
          <a:p>
            <a:pPr marL="0" indent="0">
              <a:buNone/>
            </a:pPr>
            <a:r>
              <a:rPr lang="en-US" sz="4000" dirty="0"/>
              <a:t>In </a:t>
            </a:r>
            <a:r>
              <a:rPr lang="en-US" sz="4000" dirty="0" smtClean="0"/>
              <a:t>one </a:t>
            </a:r>
            <a:r>
              <a:rPr lang="en-US" sz="4000" dirty="0"/>
              <a:t>word, what skill did </a:t>
            </a:r>
            <a:r>
              <a:rPr lang="en-US" sz="4000" dirty="0" smtClean="0"/>
              <a:t>you improve </a:t>
            </a:r>
            <a:r>
              <a:rPr lang="en-US" sz="4000" dirty="0"/>
              <a:t>the most during the MCLD Program?</a:t>
            </a:r>
          </a:p>
          <a:p>
            <a:pPr marL="0" indent="0">
              <a:buNone/>
            </a:pPr>
            <a:endParaRPr lang="fr-CA" sz="3600" dirty="0" smtClean="0"/>
          </a:p>
          <a:p>
            <a:pPr marL="0" indent="0">
              <a:buNone/>
            </a:pPr>
            <a:endParaRPr lang="fr-CA" sz="3600" dirty="0" smtClean="0"/>
          </a:p>
          <a:p>
            <a:pPr marL="0" indent="0">
              <a:buNone/>
            </a:pPr>
            <a:endParaRPr lang="fr-CA" sz="3600" dirty="0"/>
          </a:p>
          <a:p>
            <a:pPr marL="0" indent="0">
              <a:buNone/>
            </a:pPr>
            <a:r>
              <a:rPr lang="en-US" sz="2800" dirty="0">
                <a:latin typeface="Roboto"/>
              </a:rPr>
              <a:t>sli.do with code: </a:t>
            </a:r>
            <a:r>
              <a:rPr lang="en-US" sz="2800" dirty="0" smtClean="0">
                <a:latin typeface="Roboto"/>
              </a:rPr>
              <a:t># mcld23</a:t>
            </a:r>
            <a:r>
              <a:rPr lang="en-US" sz="2800" dirty="0">
                <a:latin typeface="Roboto"/>
              </a:rPr>
              <a:t/>
            </a:r>
            <a:br>
              <a:rPr lang="en-US" sz="2800" dirty="0">
                <a:latin typeface="Roboto"/>
              </a:rPr>
            </a:br>
            <a:r>
              <a:rPr lang="en-US" sz="1800" dirty="0">
                <a:hlinkClick r:id="rId3"/>
              </a:rPr>
              <a:t>https://</a:t>
            </a:r>
            <a:r>
              <a:rPr lang="en-US" sz="1800" dirty="0" smtClean="0">
                <a:hlinkClick r:id="rId3"/>
              </a:rPr>
              <a:t>app.sli.do/event/3F6GL7XYodTjQVgmCz63bF</a:t>
            </a:r>
            <a:r>
              <a:rPr lang="en-US" sz="1800" dirty="0" smtClean="0"/>
              <a:t>  </a:t>
            </a:r>
            <a:endParaRPr lang="en-US" sz="2800" dirty="0"/>
          </a:p>
        </p:txBody>
      </p:sp>
      <p:pic>
        <p:nvPicPr>
          <p:cNvPr id="3" name="Graphic 2" descr="Bullseye with solid fill">
            <a:extLst>
              <a:ext uri="{FF2B5EF4-FFF2-40B4-BE49-F238E27FC236}">
                <a16:creationId xmlns:a16="http://schemas.microsoft.com/office/drawing/2014/main" id="{DC57BDED-5F80-1043-36F7-A4BAF45D2EC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8774591" flipH="1">
            <a:off x="4940519" y="2933424"/>
            <a:ext cx="2480374" cy="2480374"/>
          </a:xfrm>
          <a:prstGeom prst="rect">
            <a:avLst/>
          </a:prstGeom>
        </p:spPr>
      </p:pic>
    </p:spTree>
    <p:extLst>
      <p:ext uri="{BB962C8B-B14F-4D97-AF65-F5344CB8AC3E}">
        <p14:creationId xmlns:p14="http://schemas.microsoft.com/office/powerpoint/2010/main" val="375837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9512" y="274638"/>
            <a:ext cx="8712968" cy="1143000"/>
          </a:xfrm>
        </p:spPr>
        <p:txBody>
          <a:bodyPr>
            <a:normAutofit fontScale="90000"/>
          </a:bodyPr>
          <a:lstStyle/>
          <a:p>
            <a:r>
              <a:rPr lang="en-US" b="1" dirty="0" smtClean="0"/>
              <a:t>On the </a:t>
            </a:r>
            <a:r>
              <a:rPr lang="en-US" b="1" dirty="0"/>
              <a:t>next </a:t>
            </a:r>
            <a:r>
              <a:rPr lang="en-US" b="1" dirty="0" smtClean="0"/>
              <a:t>step(s) </a:t>
            </a:r>
            <a:r>
              <a:rPr lang="en-US" b="1" dirty="0"/>
              <a:t>for your </a:t>
            </a:r>
            <a:r>
              <a:rPr lang="en-US" b="1" dirty="0" smtClean="0"/>
              <a:t>practice</a:t>
            </a:r>
            <a:r>
              <a:rPr lang="fr-CA" sz="3600" dirty="0" smtClean="0"/>
              <a:t> (2/3</a:t>
            </a:r>
            <a:r>
              <a:rPr lang="fr-CA" sz="3600" dirty="0"/>
              <a:t>)</a:t>
            </a:r>
            <a:endParaRPr lang="en-CA" b="1" dirty="0"/>
          </a:p>
        </p:txBody>
      </p:sp>
      <p:sp>
        <p:nvSpPr>
          <p:cNvPr id="11" name="Content Placeholder 10"/>
          <p:cNvSpPr>
            <a:spLocks noGrp="1"/>
          </p:cNvSpPr>
          <p:nvPr>
            <p:ph idx="1"/>
          </p:nvPr>
        </p:nvSpPr>
        <p:spPr>
          <a:xfrm>
            <a:off x="457200" y="2179484"/>
            <a:ext cx="4906888" cy="3921299"/>
          </a:xfrm>
        </p:spPr>
        <p:txBody>
          <a:bodyPr>
            <a:normAutofit/>
          </a:bodyPr>
          <a:lstStyle/>
          <a:p>
            <a:pPr marL="0" indent="0">
              <a:buNone/>
            </a:pPr>
            <a:r>
              <a:rPr lang="en-US" sz="3600" dirty="0"/>
              <a:t>What is </a:t>
            </a:r>
            <a:r>
              <a:rPr lang="en-US" sz="3600" dirty="0" smtClean="0"/>
              <a:t>one (or more) thing(s</a:t>
            </a:r>
            <a:r>
              <a:rPr lang="en-US" sz="3600" dirty="0"/>
              <a:t>) you will take from this program?</a:t>
            </a:r>
          </a:p>
          <a:p>
            <a:pPr marL="0" indent="0">
              <a:buNone/>
            </a:pPr>
            <a:endParaRPr lang="en-US" sz="3600" dirty="0"/>
          </a:p>
        </p:txBody>
      </p:sp>
      <p:pic>
        <p:nvPicPr>
          <p:cNvPr id="8" name="Picture 7">
            <a:extLst>
              <a:ext uri="{FF2B5EF4-FFF2-40B4-BE49-F238E27FC236}">
                <a16:creationId xmlns:a16="http://schemas.microsoft.com/office/drawing/2014/main" id="{8DFA2E09-4B33-0D02-6E95-0025E29D1021}"/>
              </a:ext>
            </a:extLst>
          </p:cNvPr>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5068724" y="2792081"/>
            <a:ext cx="3951653" cy="324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 saying farewell</a:t>
            </a:r>
            <a:r>
              <a:rPr lang="fr-CA" sz="3600" dirty="0"/>
              <a:t> </a:t>
            </a:r>
            <a:r>
              <a:rPr lang="fr-CA" sz="3600" dirty="0" smtClean="0"/>
              <a:t>(3/3</a:t>
            </a:r>
            <a:r>
              <a:rPr lang="fr-CA" sz="3600" dirty="0"/>
              <a:t>)</a:t>
            </a:r>
            <a:r>
              <a:rPr lang="en-US" b="1" dirty="0" smtClean="0"/>
              <a:t> </a:t>
            </a:r>
            <a:endParaRPr lang="en-US" b="1" dirty="0">
              <a:solidFill>
                <a:srgbClr val="FF0000"/>
              </a:solidFill>
            </a:endParaRPr>
          </a:p>
        </p:txBody>
      </p:sp>
      <p:sp>
        <p:nvSpPr>
          <p:cNvPr id="3" name="Content Placeholder 2"/>
          <p:cNvSpPr>
            <a:spLocks noGrp="1"/>
          </p:cNvSpPr>
          <p:nvPr>
            <p:ph idx="1"/>
          </p:nvPr>
        </p:nvSpPr>
        <p:spPr>
          <a:xfrm>
            <a:off x="457200" y="1484784"/>
            <a:ext cx="6275040" cy="4248472"/>
          </a:xfrm>
        </p:spPr>
        <p:txBody>
          <a:bodyPr>
            <a:normAutofit/>
          </a:bodyPr>
          <a:lstStyle/>
          <a:p>
            <a:pPr marL="0" indent="0">
              <a:buNone/>
            </a:pPr>
            <a:r>
              <a:rPr lang="en-US" sz="4000" dirty="0" smtClean="0"/>
              <a:t>As a farewell, what </a:t>
            </a:r>
            <a:r>
              <a:rPr lang="en-US" sz="4000" dirty="0"/>
              <a:t>would you like to share </a:t>
            </a:r>
            <a:r>
              <a:rPr lang="en-US" sz="4000" dirty="0" smtClean="0"/>
              <a:t>with your colleagues?</a:t>
            </a:r>
          </a:p>
          <a:p>
            <a:pPr marL="0" indent="0">
              <a:buNone/>
            </a:pPr>
            <a:endParaRPr lang="en-US" sz="4000" dirty="0"/>
          </a:p>
          <a:p>
            <a:pPr marL="0" indent="0">
              <a:buNone/>
            </a:pPr>
            <a:r>
              <a:rPr lang="en-US" sz="4000" dirty="0" smtClean="0"/>
              <a:t>Maybe </a:t>
            </a:r>
            <a:r>
              <a:rPr lang="en-US" sz="4000" dirty="0"/>
              <a:t>a quick thought </a:t>
            </a:r>
            <a:r>
              <a:rPr lang="en-US" sz="4000" dirty="0" smtClean="0"/>
              <a:t/>
            </a:r>
            <a:br>
              <a:rPr lang="en-US" sz="4000" dirty="0" smtClean="0"/>
            </a:br>
            <a:r>
              <a:rPr lang="en-US" sz="4000" dirty="0" smtClean="0"/>
              <a:t>or </a:t>
            </a:r>
            <a:r>
              <a:rPr lang="en-US" sz="4000" dirty="0"/>
              <a:t>a </a:t>
            </a:r>
            <a:r>
              <a:rPr lang="en-US" sz="4000" dirty="0" smtClean="0"/>
              <a:t>phrase</a:t>
            </a:r>
            <a:endParaRPr lang="en-CA" sz="4000" dirty="0"/>
          </a:p>
        </p:txBody>
      </p:sp>
      <p:pic>
        <p:nvPicPr>
          <p:cNvPr id="5" name="Picture 4"/>
          <p:cNvPicPr>
            <a:picLocks noChangeAspect="1"/>
          </p:cNvPicPr>
          <p:nvPr/>
        </p:nvPicPr>
        <p:blipFill>
          <a:blip r:embed="rId3">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1794035"/>
            <a:ext cx="1508205" cy="2752880"/>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5998975" y="3813523"/>
            <a:ext cx="2046558" cy="2769839"/>
          </a:xfrm>
          <a:prstGeom prst="rect">
            <a:avLst/>
          </a:prstGeom>
        </p:spPr>
      </p:pic>
    </p:spTree>
    <p:extLst>
      <p:ext uri="{BB962C8B-B14F-4D97-AF65-F5344CB8AC3E}">
        <p14:creationId xmlns:p14="http://schemas.microsoft.com/office/powerpoint/2010/main" val="18459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8 (of 8)</a:t>
            </a:r>
          </a:p>
          <a:p>
            <a:r>
              <a:rPr lang="en-US" dirty="0"/>
              <a:t>June 27, 2023</a:t>
            </a:r>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55857" y="67724"/>
            <a:ext cx="1949288" cy="1945696"/>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85712" y="320504"/>
            <a:ext cx="6851104" cy="1143000"/>
          </a:xfrm>
        </p:spPr>
        <p:txBody>
          <a:bodyPr>
            <a:normAutofit/>
          </a:bodyPr>
          <a:lstStyle/>
          <a:p>
            <a:r>
              <a:rPr lang="en-US" b="1" dirty="0"/>
              <a:t>Final </a:t>
            </a:r>
            <a:r>
              <a:rPr lang="en-US" b="1" dirty="0" smtClean="0"/>
              <a:t>Debrief</a:t>
            </a:r>
            <a:endParaRPr lang="en-US" b="1" dirty="0"/>
          </a:p>
        </p:txBody>
      </p:sp>
      <p:grpSp>
        <p:nvGrpSpPr>
          <p:cNvPr id="3" name="Group 2"/>
          <p:cNvGrpSpPr/>
          <p:nvPr/>
        </p:nvGrpSpPr>
        <p:grpSpPr>
          <a:xfrm>
            <a:off x="6069472" y="4736801"/>
            <a:ext cx="1886904" cy="1494911"/>
            <a:chOff x="3820871" y="5051099"/>
            <a:chExt cx="1634734" cy="1284367"/>
          </a:xfrm>
        </p:grpSpPr>
        <p:pic>
          <p:nvPicPr>
            <p:cNvPr id="17" name="Picture 16"/>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4784502" y="5110522"/>
              <a:ext cx="671103" cy="1224944"/>
            </a:xfrm>
            <a:prstGeom prst="rect">
              <a:avLst/>
            </a:prstGeom>
          </p:spPr>
        </p:pic>
        <p:pic>
          <p:nvPicPr>
            <p:cNvPr id="18" name="Picture 1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3820871" y="5051099"/>
              <a:ext cx="910653" cy="1232490"/>
            </a:xfrm>
            <a:prstGeom prst="rect">
              <a:avLst/>
            </a:prstGeom>
          </p:spPr>
        </p:pic>
      </p:grpSp>
      <p:grpSp>
        <p:nvGrpSpPr>
          <p:cNvPr id="22" name="Group 21"/>
          <p:cNvGrpSpPr/>
          <p:nvPr/>
        </p:nvGrpSpPr>
        <p:grpSpPr>
          <a:xfrm>
            <a:off x="1336130" y="1706682"/>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4687271" y="1197318"/>
            <a:ext cx="1074015" cy="1492862"/>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9"/>
          <a:stretch>
            <a:fillRect/>
          </a:stretch>
        </p:blipFill>
        <p:spPr>
          <a:xfrm>
            <a:off x="1536359" y="3063000"/>
            <a:ext cx="1212874" cy="1150139"/>
          </a:xfrm>
          <a:prstGeom prst="rect">
            <a:avLst/>
          </a:prstGeom>
        </p:spPr>
      </p:pic>
      <p:pic>
        <p:nvPicPr>
          <p:cNvPr id="36" name="Picture 35"/>
          <p:cNvPicPr>
            <a:picLocks noChangeAspect="1"/>
          </p:cNvPicPr>
          <p:nvPr/>
        </p:nvPicPr>
        <p:blipFill>
          <a:blip r:embed="rId10">
            <a:clrChange>
              <a:clrFrom>
                <a:srgbClr val="FFFFFF"/>
              </a:clrFrom>
              <a:clrTo>
                <a:srgbClr val="FFFFFF">
                  <a:alpha val="0"/>
                </a:srgbClr>
              </a:clrTo>
            </a:clrChange>
          </a:blip>
          <a:stretch>
            <a:fillRect/>
          </a:stretch>
        </p:blipFill>
        <p:spPr>
          <a:xfrm>
            <a:off x="3621609" y="3017966"/>
            <a:ext cx="1329535" cy="1240206"/>
          </a:xfrm>
          <a:prstGeom prst="rect">
            <a:avLst/>
          </a:prstGeom>
        </p:spPr>
      </p:pic>
      <p:pic>
        <p:nvPicPr>
          <p:cNvPr id="39" name="Picture 38"/>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3558542" y="4593090"/>
            <a:ext cx="2377531" cy="195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Graphic 2" descr="Bullseye with solid fill">
            <a:extLst>
              <a:ext uri="{FF2B5EF4-FFF2-40B4-BE49-F238E27FC236}">
                <a16:creationId xmlns:a16="http://schemas.microsoft.com/office/drawing/2014/main" id="{DC57BDED-5F80-1043-36F7-A4BAF45D2EC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18774591" flipH="1">
            <a:off x="1516204" y="4906624"/>
            <a:ext cx="1520172" cy="1520172"/>
          </a:xfrm>
          <a:prstGeom prst="rect">
            <a:avLst/>
          </a:prstGeom>
        </p:spPr>
      </p:pic>
      <p:pic>
        <p:nvPicPr>
          <p:cNvPr id="40" name="Picture 2" descr="https://wiki.gccollab.ca/images/c/cf/Convergence-1.png"/>
          <p:cNvPicPr>
            <a:picLocks noGrp="1" noChangeAspect="1" noChangeArrowheads="1"/>
          </p:cNvPicPr>
          <p:nvPr>
            <p:ph idx="1"/>
          </p:nvPr>
        </p:nvPicPr>
        <p:blipFill>
          <a:blip r:embed="rId14">
            <a:extLst>
              <a:ext uri="{28A0092B-C50C-407E-A947-70E740481C1C}">
                <a14:useLocalDpi xmlns:a14="http://schemas.microsoft.com/office/drawing/2010/main" val="0"/>
              </a:ext>
            </a:extLst>
          </a:blip>
          <a:srcRect/>
          <a:stretch>
            <a:fillRect/>
          </a:stretch>
        </p:blipFill>
        <p:spPr bwMode="auto">
          <a:xfrm>
            <a:off x="5823521" y="3133019"/>
            <a:ext cx="1063318"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3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a:t>
            </a:r>
            <a:endParaRPr lang="en-CA" sz="2800"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4904791" y="5041075"/>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6984"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125"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8</a:t>
            </a:r>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lvl="0">
              <a:spcBef>
                <a:spcPts val="600"/>
              </a:spcBef>
            </a:pPr>
            <a:r>
              <a:rPr lang="en-US" sz="2800" dirty="0">
                <a:solidFill>
                  <a:schemeClr val="bg1">
                    <a:lumMod val="50000"/>
                  </a:schemeClr>
                </a:solidFill>
              </a:rPr>
              <a:t>Centering exercise</a:t>
            </a:r>
          </a:p>
          <a:p>
            <a:pPr lvl="0">
              <a:spcBef>
                <a:spcPts val="600"/>
              </a:spcBef>
            </a:pPr>
            <a:r>
              <a:rPr lang="en-US" sz="2800" dirty="0">
                <a:solidFill>
                  <a:schemeClr val="bg1">
                    <a:lumMod val="50000"/>
                  </a:schemeClr>
                </a:solidFill>
              </a:rPr>
              <a:t>Questions/Insights from last week (7)</a:t>
            </a:r>
          </a:p>
          <a:p>
            <a:r>
              <a:rPr lang="en-US" sz="2800" dirty="0"/>
              <a:t>Today’s intentions: </a:t>
            </a:r>
            <a:r>
              <a:rPr lang="en-CA" sz="2800" dirty="0"/>
              <a:t>Focus, Compassion, Clarity, Creativity</a:t>
            </a:r>
            <a:endParaRPr lang="en-US" sz="2800" dirty="0"/>
          </a:p>
          <a:p>
            <a:r>
              <a:rPr lang="en-CA" sz="2800" dirty="0"/>
              <a:t>The connection between resilience, well-being and mindfulness</a:t>
            </a:r>
          </a:p>
          <a:p>
            <a:r>
              <a:rPr lang="en-CA" sz="2800" dirty="0"/>
              <a:t>Practicing mindfulness “on the spot”</a:t>
            </a:r>
          </a:p>
          <a:p>
            <a:r>
              <a:rPr lang="en-CA" sz="2800" dirty="0"/>
              <a:t>Combining mindfulness and personal values</a:t>
            </a:r>
          </a:p>
          <a:p>
            <a:pPr lvl="0"/>
            <a:r>
              <a:rPr lang="en-CA" sz="2800" dirty="0"/>
              <a:t>Mindfulness resources (books, apps, videos and events) </a:t>
            </a:r>
          </a:p>
          <a:p>
            <a:pPr lvl="0"/>
            <a:r>
              <a:rPr lang="en-CA" sz="2800" dirty="0"/>
              <a:t>Self-Assessment Questionnaires</a:t>
            </a:r>
            <a:endParaRPr lang="en-CA" sz="2800" dirty="0">
              <a:solidFill>
                <a:schemeClr val="accent3">
                  <a:lumMod val="75000"/>
                </a:schemeClr>
              </a:solidFill>
            </a:endParaRPr>
          </a:p>
          <a:p>
            <a:pPr lvl="0"/>
            <a:r>
              <a:rPr lang="en-US" sz="2800" dirty="0"/>
              <a:t>A period of reflection</a:t>
            </a:r>
          </a:p>
          <a:p>
            <a:pPr lvl="0"/>
            <a:r>
              <a:rPr lang="en-US" sz="2800" dirty="0"/>
              <a:t>Breakout Rooms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Well-being &amp; Mindfulness</a:t>
            </a:r>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a:t>In Brief: The Science of Resilience</a:t>
            </a:r>
          </a:p>
          <a:p>
            <a:pPr lvl="1"/>
            <a:r>
              <a:rPr lang="en-US" dirty="0"/>
              <a:t>Experience Positivity and Gratefulness</a:t>
            </a:r>
          </a:p>
          <a:p>
            <a:pPr lvl="1"/>
            <a:r>
              <a:rPr lang="en-US" dirty="0"/>
              <a:t>Manage Stress</a:t>
            </a:r>
          </a:p>
          <a:p>
            <a:pPr lvl="1"/>
            <a:r>
              <a:rPr lang="en-US" dirty="0"/>
              <a:t>Solve Problems</a:t>
            </a:r>
          </a:p>
          <a:p>
            <a:pPr lvl="1"/>
            <a:r>
              <a:rPr lang="en-US" dirty="0"/>
              <a:t>Regulate </a:t>
            </a:r>
            <a:r>
              <a:rPr lang="en-US" dirty="0" err="1"/>
              <a:t>Behaviour</a:t>
            </a:r>
            <a:endParaRPr lang="en-US" dirty="0"/>
          </a:p>
          <a:p>
            <a:pPr lvl="1"/>
            <a:r>
              <a:rPr lang="en-US" dirty="0"/>
              <a:t>Plan Ahead</a:t>
            </a:r>
            <a:br>
              <a:rPr lang="en-US" dirty="0"/>
            </a:br>
            <a:r>
              <a:rPr lang="en-US" sz="1400" dirty="0">
                <a:hlinkClick r:id="rId3"/>
              </a:rPr>
              <a:t>https://www.youtube.com/watch?v=1r8hj72bfGo</a:t>
            </a:r>
            <a:r>
              <a:rPr lang="en-US" sz="1400" dirty="0"/>
              <a:t> </a:t>
            </a:r>
            <a:endParaRPr lang="en-US" sz="2000" dirty="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mind.</a:t>
            </a:r>
            <a:br>
              <a:rPr lang="en-US" dirty="0">
                <a:latin typeface="Calibri" panose="020F0502020204030204" pitchFamily="34" charset="0"/>
                <a:ea typeface="Calibri" panose="020F0502020204030204" pitchFamily="34" charset="0"/>
              </a:rPr>
            </a:br>
            <a:r>
              <a:rPr lang="en-US" sz="1500" u="sng" dirty="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Mindfulness 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525962"/>
          </a:xfrm>
        </p:spPr>
        <p:txBody>
          <a:bodyPr>
            <a:normAutofit lnSpcReduction="10000"/>
          </a:bodyPr>
          <a:lstStyle/>
          <a:p>
            <a:pPr marL="514350" indent="-514350">
              <a:lnSpc>
                <a:spcPct val="110000"/>
              </a:lnSpc>
              <a:spcBef>
                <a:spcPts val="600"/>
              </a:spcBef>
              <a:buFont typeface="+mj-lt"/>
              <a:buAutoNum type="arabicPeriod"/>
            </a:pPr>
            <a:r>
              <a:rPr lang="en-CA" sz="2800" dirty="0"/>
              <a:t>Breathing, with or without sighing</a:t>
            </a:r>
          </a:p>
          <a:p>
            <a:pPr marL="514350" indent="-514350">
              <a:lnSpc>
                <a:spcPct val="110000"/>
              </a:lnSpc>
              <a:spcBef>
                <a:spcPts val="600"/>
              </a:spcBef>
              <a:buFont typeface="+mj-lt"/>
              <a:buAutoNum type="arabicPeriod"/>
            </a:pPr>
            <a:r>
              <a:rPr lang="en-CA" sz="2800" dirty="0"/>
              <a:t>Joining an e-meeting</a:t>
            </a:r>
          </a:p>
          <a:p>
            <a:pPr marL="514350" indent="-514350">
              <a:lnSpc>
                <a:spcPct val="110000"/>
              </a:lnSpc>
              <a:spcBef>
                <a:spcPts val="600"/>
              </a:spcBef>
              <a:buFont typeface="+mj-lt"/>
              <a:buAutoNum type="arabicPeriod"/>
            </a:pPr>
            <a:r>
              <a:rPr lang="en-CA" sz="2800" dirty="0"/>
              <a:t>Saying “hi!”, “good morning!”, “how was your weekend?”</a:t>
            </a:r>
          </a:p>
          <a:p>
            <a:pPr marL="514350" indent="-514350">
              <a:lnSpc>
                <a:spcPct val="110000"/>
              </a:lnSpc>
              <a:spcBef>
                <a:spcPts val="600"/>
              </a:spcBef>
              <a:buFont typeface="+mj-lt"/>
              <a:buAutoNum type="arabicPeriod"/>
            </a:pPr>
            <a:r>
              <a:rPr lang="en-CA" sz="2800" dirty="0"/>
              <a:t>Walking in the present</a:t>
            </a:r>
          </a:p>
          <a:p>
            <a:pPr marL="514350" indent="-514350">
              <a:lnSpc>
                <a:spcPct val="110000"/>
              </a:lnSpc>
              <a:spcBef>
                <a:spcPts val="600"/>
              </a:spcBef>
              <a:buFont typeface="+mj-lt"/>
              <a:buAutoNum type="arabicPeriod"/>
            </a:pPr>
            <a:r>
              <a:rPr lang="en-CA" sz="2800" dirty="0"/>
              <a:t>Showering</a:t>
            </a:r>
          </a:p>
          <a:p>
            <a:pPr marL="514350" indent="-514350">
              <a:lnSpc>
                <a:spcPct val="110000"/>
              </a:lnSpc>
              <a:spcBef>
                <a:spcPts val="600"/>
              </a:spcBef>
              <a:buFont typeface="+mj-lt"/>
              <a:buAutoNum type="arabicPeriod"/>
            </a:pPr>
            <a:r>
              <a:rPr lang="en-CA" sz="2800" dirty="0"/>
              <a:t>Washing dishes</a:t>
            </a:r>
          </a:p>
          <a:p>
            <a:pPr marL="514350" indent="-514350">
              <a:lnSpc>
                <a:spcPct val="110000"/>
              </a:lnSpc>
              <a:spcBef>
                <a:spcPts val="600"/>
              </a:spcBef>
              <a:buFont typeface="+mj-lt"/>
              <a:buAutoNum type="arabicPeriod"/>
            </a:pPr>
            <a:r>
              <a:rPr lang="en-CA" sz="2800" dirty="0"/>
              <a:t>Petting your pet</a:t>
            </a:r>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https://www.centerforresilience.org/5-ways-to-practice-mindfulness-right-now</a:t>
            </a:r>
            <a:endParaRPr lang="en-US" sz="1200" dirty="0"/>
          </a:p>
          <a:p>
            <a:r>
              <a:rPr lang="en-US" sz="1200" dirty="0">
                <a:hlinkClick r:id="rId4"/>
              </a:rPr>
              <a:t>https://positivepsychology.com/meditation-exercises-activities/</a:t>
            </a:r>
            <a:r>
              <a:rPr lang="en-US" sz="1200" dirty="0"/>
              <a:t> </a:t>
            </a:r>
          </a:p>
          <a:p>
            <a:r>
              <a:rPr lang="en-US" sz="1200" dirty="0">
                <a:hlinkClick r:id="rId5"/>
              </a:rPr>
              <a:t>https://www.thepathway2success.com/10-mindfulness-activities-you-can-try-today/</a:t>
            </a:r>
            <a:r>
              <a:rPr lang="en-US" sz="1200" dirty="0"/>
              <a:t> </a:t>
            </a:r>
          </a:p>
        </p:txBody>
      </p:sp>
      <p:grpSp>
        <p:nvGrpSpPr>
          <p:cNvPr id="13" name="Group 12"/>
          <p:cNvGrpSpPr/>
          <p:nvPr/>
        </p:nvGrpSpPr>
        <p:grpSpPr>
          <a:xfrm>
            <a:off x="7092280" y="287514"/>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508103" y="3427849"/>
            <a:ext cx="3456384" cy="2554545"/>
          </a:xfrm>
          <a:prstGeom prst="rect">
            <a:avLst/>
          </a:prstGeom>
        </p:spPr>
        <p:txBody>
          <a:bodyPr wrap="square">
            <a:spAutoFit/>
          </a:bodyPr>
          <a:lstStyle/>
          <a:p>
            <a:pPr marL="514350" indent="-514350">
              <a:spcBef>
                <a:spcPts val="600"/>
              </a:spcBef>
              <a:buFont typeface="+mj-lt"/>
              <a:buAutoNum type="arabicPeriod" startAt="8"/>
            </a:pPr>
            <a:r>
              <a:rPr lang="en-CA" sz="2800" dirty="0"/>
              <a:t>Making the bed</a:t>
            </a:r>
          </a:p>
          <a:p>
            <a:pPr marL="514350" indent="-514350">
              <a:spcBef>
                <a:spcPts val="600"/>
              </a:spcBef>
              <a:buFont typeface="+mj-lt"/>
              <a:buAutoNum type="arabicPeriod" startAt="8"/>
            </a:pPr>
            <a:r>
              <a:rPr lang="en-CA" sz="2800" dirty="0"/>
              <a:t>Cooking</a:t>
            </a:r>
          </a:p>
          <a:p>
            <a:pPr marL="514350" indent="-514350">
              <a:spcBef>
                <a:spcPts val="600"/>
              </a:spcBef>
              <a:buFont typeface="+mj-lt"/>
              <a:buAutoNum type="arabicPeriod" startAt="8"/>
            </a:pPr>
            <a:r>
              <a:rPr lang="en-CA" sz="2800" dirty="0"/>
              <a:t>Eating</a:t>
            </a:r>
          </a:p>
          <a:p>
            <a:pPr marL="514350" indent="-514350">
              <a:spcBef>
                <a:spcPts val="600"/>
              </a:spcBef>
              <a:buFont typeface="+mj-lt"/>
              <a:buAutoNum type="arabicPeriod" startAt="8"/>
            </a:pPr>
            <a:r>
              <a:rPr lang="en-CA" sz="2800" dirty="0"/>
              <a:t>Colouring</a:t>
            </a:r>
          </a:p>
          <a:p>
            <a:pPr marL="514350" indent="-514350">
              <a:spcBef>
                <a:spcPts val="600"/>
              </a:spcBef>
              <a:buFont typeface="+mj-lt"/>
              <a:buAutoNum type="arabicPeriod" startAt="8"/>
            </a:pPr>
            <a:r>
              <a:rPr lang="en-CA" sz="2800" dirty="0"/>
              <a:t>Any other </a:t>
            </a:r>
            <a:r>
              <a:rPr lang="en-CA" sz="2800" dirty="0" err="1"/>
              <a:t>th-</a:t>
            </a:r>
            <a:r>
              <a:rPr lang="en-CA" sz="2800" b="1" i="1" dirty="0" err="1">
                <a:solidFill>
                  <a:schemeClr val="accent6">
                    <a:lumMod val="75000"/>
                  </a:schemeClr>
                </a:solidFill>
              </a:rPr>
              <a:t>ing</a:t>
            </a:r>
            <a:r>
              <a:rPr lang="en-CA" sz="2800" dirty="0"/>
              <a:t>?</a:t>
            </a:r>
          </a:p>
        </p:txBody>
      </p:sp>
    </p:spTree>
    <p:extLst>
      <p:ext uri="{BB962C8B-B14F-4D97-AF65-F5344CB8AC3E}">
        <p14:creationId xmlns:p14="http://schemas.microsoft.com/office/powerpoint/2010/main" val="908887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Values &amp; Mindfulness</a:t>
            </a:r>
            <a:endParaRPr lang="en-US" dirty="0"/>
          </a:p>
        </p:txBody>
      </p:sp>
      <p:sp>
        <p:nvSpPr>
          <p:cNvPr id="3" name="Content Placeholder 2"/>
          <p:cNvSpPr>
            <a:spLocks noGrp="1"/>
          </p:cNvSpPr>
          <p:nvPr>
            <p:ph idx="1"/>
          </p:nvPr>
        </p:nvSpPr>
        <p:spPr>
          <a:xfrm>
            <a:off x="2677633" y="1649449"/>
            <a:ext cx="3356685" cy="4011800"/>
          </a:xfrm>
        </p:spPr>
        <p:txBody>
          <a:bodyPr>
            <a:normAutofit fontScale="92500" lnSpcReduction="10000"/>
          </a:bodyPr>
          <a:lstStyle/>
          <a:p>
            <a:r>
              <a:rPr lang="en-US" dirty="0"/>
              <a:t>Reverence For Life</a:t>
            </a:r>
          </a:p>
          <a:p>
            <a:r>
              <a:rPr lang="en-US" dirty="0"/>
              <a:t>True Happiness</a:t>
            </a:r>
          </a:p>
          <a:p>
            <a:r>
              <a:rPr lang="en-US" dirty="0"/>
              <a:t>True Love</a:t>
            </a:r>
          </a:p>
          <a:p>
            <a:r>
              <a:rPr lang="en-US" dirty="0"/>
              <a:t>Loving Speech and Deep Listening</a:t>
            </a:r>
          </a:p>
          <a:p>
            <a:r>
              <a:rPr lang="en-US" dirty="0"/>
              <a:t>Nourishment and Healing</a:t>
            </a:r>
            <a:endParaRPr lang="fr-CA" dirty="0"/>
          </a:p>
        </p:txBody>
      </p:sp>
      <p:sp>
        <p:nvSpPr>
          <p:cNvPr id="7" name="Content Placeholder 2"/>
          <p:cNvSpPr txBox="1">
            <a:spLocks/>
          </p:cNvSpPr>
          <p:nvPr/>
        </p:nvSpPr>
        <p:spPr>
          <a:xfrm>
            <a:off x="457200" y="1649448"/>
            <a:ext cx="2098576" cy="45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Love</a:t>
            </a:r>
          </a:p>
          <a:p>
            <a:r>
              <a:rPr lang="en-US" sz="3000" dirty="0"/>
              <a:t>Respect</a:t>
            </a:r>
          </a:p>
          <a:p>
            <a:r>
              <a:rPr lang="en-US" sz="3000" dirty="0"/>
              <a:t>Courage</a:t>
            </a:r>
          </a:p>
          <a:p>
            <a:r>
              <a:rPr lang="en-US" sz="3000" dirty="0"/>
              <a:t>Honesty</a:t>
            </a:r>
          </a:p>
          <a:p>
            <a:r>
              <a:rPr lang="en-US" sz="3000" dirty="0"/>
              <a:t>Wisdom</a:t>
            </a:r>
          </a:p>
          <a:p>
            <a:r>
              <a:rPr lang="en-US" sz="3000" dirty="0"/>
              <a:t>Humility</a:t>
            </a:r>
          </a:p>
          <a:p>
            <a:r>
              <a:rPr lang="en-US" sz="3000" dirty="0"/>
              <a:t>Truth</a:t>
            </a:r>
            <a:r>
              <a:rPr lang="en-US" sz="3000" b="1" dirty="0"/>
              <a:t/>
            </a:r>
            <a:br>
              <a:rPr lang="en-US" sz="3000" b="1" dirty="0"/>
            </a:br>
            <a:endParaRPr lang="fr-CA" sz="3000" dirty="0"/>
          </a:p>
        </p:txBody>
      </p:sp>
      <p:pic>
        <p:nvPicPr>
          <p:cNvPr id="4" name="Picture 3"/>
          <p:cNvPicPr>
            <a:picLocks noChangeAspect="1"/>
          </p:cNvPicPr>
          <p:nvPr/>
        </p:nvPicPr>
        <p:blipFill>
          <a:blip r:embed="rId3"/>
          <a:stretch>
            <a:fillRect/>
          </a:stretch>
        </p:blipFill>
        <p:spPr>
          <a:xfrm>
            <a:off x="7029450" y="77823"/>
            <a:ext cx="1657350" cy="1571625"/>
          </a:xfrm>
          <a:prstGeom prst="rect">
            <a:avLst/>
          </a:prstGeom>
        </p:spPr>
      </p:pic>
      <p:sp>
        <p:nvSpPr>
          <p:cNvPr id="5" name="Rectangle 4"/>
          <p:cNvSpPr/>
          <p:nvPr/>
        </p:nvSpPr>
        <p:spPr>
          <a:xfrm>
            <a:off x="827584" y="6007457"/>
            <a:ext cx="6408712" cy="923330"/>
          </a:xfrm>
          <a:prstGeom prst="rect">
            <a:avLst/>
          </a:prstGeom>
        </p:spPr>
        <p:txBody>
          <a:bodyPr wrap="square">
            <a:spAutoFit/>
          </a:bodyPr>
          <a:lstStyle/>
          <a:p>
            <a:r>
              <a:rPr lang="en-CA" dirty="0">
                <a:hlinkClick r:id="rId4"/>
              </a:rPr>
              <a:t>https://www.southernnetwork.org/site/seven-teachings</a:t>
            </a:r>
            <a:r>
              <a:rPr lang="en-CA" dirty="0"/>
              <a:t> </a:t>
            </a:r>
          </a:p>
          <a:p>
            <a:r>
              <a:rPr lang="en-US" dirty="0">
                <a:hlinkClick r:id="rId5"/>
              </a:rPr>
              <a:t>https://plumvillage.org/mindfulness/the-5-mindfulness-trainings/</a:t>
            </a:r>
            <a:r>
              <a:rPr lang="en-US" dirty="0"/>
              <a:t> </a:t>
            </a:r>
            <a:endParaRPr lang="fr-CA" dirty="0"/>
          </a:p>
          <a:p>
            <a:r>
              <a:rPr lang="en-CA" dirty="0">
                <a:hlinkClick r:id="rId6"/>
              </a:rPr>
              <a:t>https://www.tbs-sct.canada.ca/pol/doc-eng.aspx?id=25049</a:t>
            </a:r>
            <a:r>
              <a:rPr lang="en-CA" dirty="0"/>
              <a:t> </a:t>
            </a:r>
          </a:p>
        </p:txBody>
      </p:sp>
      <p:sp>
        <p:nvSpPr>
          <p:cNvPr id="6" name="Rectangle 5"/>
          <p:cNvSpPr/>
          <p:nvPr/>
        </p:nvSpPr>
        <p:spPr>
          <a:xfrm>
            <a:off x="6156176" y="1649448"/>
            <a:ext cx="2732057" cy="3323987"/>
          </a:xfrm>
          <a:prstGeom prst="rect">
            <a:avLst/>
          </a:prstGeom>
        </p:spPr>
        <p:txBody>
          <a:bodyPr wrap="square">
            <a:spAutoFit/>
          </a:bodyPr>
          <a:lstStyle/>
          <a:p>
            <a:pPr marL="171450" lvl="0" indent="-171450" defTabSz="914400">
              <a:buFont typeface="Arial" panose="020B0604020202020204" pitchFamily="34" charset="0"/>
              <a:buChar char="•"/>
              <a:defRPr/>
            </a:pPr>
            <a:r>
              <a:rPr lang="fr-CA" sz="3000" dirty="0"/>
              <a:t>Respect for </a:t>
            </a:r>
            <a:r>
              <a:rPr lang="fr-CA" sz="3000" dirty="0" err="1"/>
              <a:t>Democracy</a:t>
            </a:r>
            <a:endParaRPr lang="fr-CA" sz="3000" dirty="0"/>
          </a:p>
          <a:p>
            <a:pPr marL="171450" lvl="0" indent="-171450" defTabSz="914400">
              <a:buFont typeface="Arial" panose="020B0604020202020204" pitchFamily="34" charset="0"/>
              <a:buChar char="•"/>
              <a:defRPr/>
            </a:pPr>
            <a:r>
              <a:rPr lang="en-CA" sz="3000" dirty="0"/>
              <a:t>Respect for People</a:t>
            </a:r>
          </a:p>
          <a:p>
            <a:pPr marL="171450" lvl="0" indent="-171450" defTabSz="914400">
              <a:buFont typeface="Arial" panose="020B0604020202020204" pitchFamily="34" charset="0"/>
              <a:buChar char="•"/>
              <a:defRPr/>
            </a:pPr>
            <a:r>
              <a:rPr lang="en-CA" sz="3000" dirty="0"/>
              <a:t>Integrity</a:t>
            </a:r>
          </a:p>
          <a:p>
            <a:pPr marL="171450" lvl="0" indent="-171450" defTabSz="914400">
              <a:buFont typeface="Arial" panose="020B0604020202020204" pitchFamily="34" charset="0"/>
              <a:buChar char="•"/>
              <a:defRPr/>
            </a:pPr>
            <a:r>
              <a:rPr lang="en-CA" sz="3000" dirty="0"/>
              <a:t>Stewardship</a:t>
            </a:r>
          </a:p>
          <a:p>
            <a:pPr marL="171450" lvl="0" indent="-171450" defTabSz="914400">
              <a:buFont typeface="Arial" panose="020B0604020202020204" pitchFamily="34" charset="0"/>
              <a:buChar char="•"/>
              <a:defRPr/>
            </a:pPr>
            <a:r>
              <a:rPr lang="en-CA" sz="3000" dirty="0"/>
              <a:t>Excellence</a:t>
            </a:r>
          </a:p>
        </p:txBody>
      </p:sp>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a:t>Books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92fb014638325dd416e20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4939</TotalTime>
  <Words>2145</Words>
  <Application>Microsoft Office PowerPoint</Application>
  <PresentationFormat>On-screen Show (4:3)</PresentationFormat>
  <Paragraphs>345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Roboto</vt:lpstr>
      <vt:lpstr>Segoe Print</vt:lpstr>
      <vt:lpstr>Times New Roman</vt:lpstr>
      <vt:lpstr>Wingdings</vt:lpstr>
      <vt:lpstr>2_Office Theme</vt:lpstr>
      <vt:lpstr> Welcome</vt:lpstr>
      <vt:lpstr>Mindful Change Leadership Development Program</vt:lpstr>
      <vt:lpstr>Mindful Self-Love Exercise – Centering</vt:lpstr>
      <vt:lpstr>Questions/Insights from last week (7)</vt:lpstr>
      <vt:lpstr>Agenda – week 8</vt:lpstr>
      <vt:lpstr>Resilience, Well-being &amp; Mindfulness</vt:lpstr>
      <vt:lpstr>Mindfulness On The Spot… While:</vt:lpstr>
      <vt:lpstr>Values &amp; Mindfulness</vt:lpstr>
      <vt:lpstr>Books</vt:lpstr>
      <vt:lpstr>Apps</vt:lpstr>
      <vt:lpstr>Convergence</vt:lpstr>
      <vt:lpstr>And other references…</vt:lpstr>
      <vt:lpstr>Self Assessment Questionnaires  – pre, post, final</vt:lpstr>
      <vt:lpstr>The Main Goal of the MCLD Program</vt:lpstr>
      <vt:lpstr>Success</vt:lpstr>
      <vt:lpstr>Let’s reflect… for the next 3 slides</vt:lpstr>
      <vt:lpstr>On your Learning (1/3)</vt:lpstr>
      <vt:lpstr>On the next step(s) for your practice (2/3)</vt:lpstr>
      <vt:lpstr>On saying farewell (3/3) </vt:lpstr>
      <vt:lpstr>Final Debrief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513</cp:revision>
  <cp:lastPrinted>2016-05-02T17:15:08Z</cp:lastPrinted>
  <dcterms:created xsi:type="dcterms:W3CDTF">2015-04-14T20:39:51Z</dcterms:created>
  <dcterms:modified xsi:type="dcterms:W3CDTF">2023-06-22T17:14:35Z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2023-06-21T12:48:18Z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58b60e3b-3890-412d-ae82-bdcb44850c69</vt:lpwstr>
  </property>
  <property fmtid="{D5CDD505-2E9C-101B-9397-08002B2CF9AE}" pid="8" name="MSIP_Label_3515d617-256d-4284-aedb-1064be1c4b48_ContentBits">
    <vt:lpwstr>0</vt:lpwstr>
  </property>
</Properties>
</file>