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2"/>
  </p:notesMasterIdLst>
  <p:handoutMasterIdLst>
    <p:handoutMasterId r:id="rId23"/>
  </p:handoutMasterIdLst>
  <p:sldIdLst>
    <p:sldId id="299" r:id="rId2"/>
    <p:sldId id="325" r:id="rId3"/>
    <p:sldId id="376" r:id="rId4"/>
    <p:sldId id="377" r:id="rId5"/>
    <p:sldId id="278" r:id="rId6"/>
    <p:sldId id="371" r:id="rId7"/>
    <p:sldId id="362" r:id="rId8"/>
    <p:sldId id="367" r:id="rId9"/>
    <p:sldId id="368" r:id="rId10"/>
    <p:sldId id="372" r:id="rId11"/>
    <p:sldId id="378" r:id="rId12"/>
    <p:sldId id="379" r:id="rId13"/>
    <p:sldId id="363" r:id="rId14"/>
    <p:sldId id="380" r:id="rId15"/>
    <p:sldId id="357" r:id="rId16"/>
    <p:sldId id="370" r:id="rId17"/>
    <p:sldId id="337" r:id="rId18"/>
    <p:sldId id="358" r:id="rId19"/>
    <p:sldId id="374" r:id="rId20"/>
    <p:sldId id="375"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59" autoAdjust="0"/>
    <p:restoredTop sz="41363" autoAdjust="0"/>
  </p:normalViewPr>
  <p:slideViewPr>
    <p:cSldViewPr snapToObjects="1" showGuides="1">
      <p:cViewPr varScale="1">
        <p:scale>
          <a:sx n="43" d="100"/>
          <a:sy n="43" d="100"/>
        </p:scale>
        <p:origin x="720" y="4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5/16/2023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iki.gccollab.ca/Convergence" TargetMode="External"/><Relationship Id="rId3" Type="http://schemas.openxmlformats.org/officeDocument/2006/relationships/hyperlink" Target="https://www.youtube.com/watch?v=1r8hj72bfGo" TargetMode="External"/><Relationship Id="rId7" Type="http://schemas.openxmlformats.org/officeDocument/2006/relationships/hyperlink" Target="https://gccollab.ca/blog/view/13204265/whatcha-readi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youtube.com/watch?v=egjWRWOUME4" TargetMode="External"/><Relationship Id="rId5" Type="http://schemas.openxmlformats.org/officeDocument/2006/relationships/hyperlink" Target="https://www.youtube.com/watch?v=V-LsavLI20w" TargetMode="External"/><Relationship Id="rId10" Type="http://schemas.openxmlformats.org/officeDocument/2006/relationships/hyperlink" Target="https://app.sli.do/event/4cdJ6BEhYuyfrRJ7tqWt8J" TargetMode="External"/><Relationship Id="rId4" Type="http://schemas.openxmlformats.org/officeDocument/2006/relationships/hyperlink" Target="https://www.youtube.com/watch?v=HJvDrT6N-mw" TargetMode="External"/><Relationship Id="rId9" Type="http://schemas.openxmlformats.org/officeDocument/2006/relationships/hyperlink" Target="https://giphy.com/embed/7Xmgrc6ty9XlZU6h2M"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V-LsavLI20w"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tbs-sct.canada.ca/pol/doc-eng.aspx?id=25049" TargetMode="External"/><Relationship Id="rId5" Type="http://schemas.openxmlformats.org/officeDocument/2006/relationships/hyperlink" Target="https://plumvillage.org/mindfulness/the-5-mindfulness-trainings/" TargetMode="External"/><Relationship Id="rId4" Type="http://schemas.openxmlformats.org/officeDocument/2006/relationships/hyperlink" Target="https://www.southernnetwork.org/site/seven-teaching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iki.gccollab.ca/Convergenc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egjWRWOUME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iphy.com/embed/7Xmgrc6ty9XlZU6h2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pp.sli.do/event/4cdJ6BEhYuyfrRJ7tqWt8J"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1r8hj72bfGo"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HJvDrT6N-mw"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enterforresilience.org/5-ways-to-practice-mindfulness-right-now"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thepathway2success.com/10-mindfulness-activities-you-can-try-today/" TargetMode="External"/><Relationship Id="rId4" Type="http://schemas.openxmlformats.org/officeDocument/2006/relationships/hyperlink" Target="https://positivepsychology.com/meditation-exercises-activities/"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amazon.ca/Seven-Practices-Mindful-Leader-Monastery/dp/1608685195/" TargetMode="External"/><Relationship Id="rId3" Type="http://schemas.openxmlformats.org/officeDocument/2006/relationships/hyperlink" Target="https://gccollab.ca/blog/view/13204265/whatcha-readin" TargetMode="External"/><Relationship Id="rId7" Type="http://schemas.openxmlformats.org/officeDocument/2006/relationships/hyperlink" Target="https://www.amazon.ca/Creating-Mindful-Leaders-Power-Forward/dp/1119484782/"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amazon.ca/Mindful-Leader-Embodying-Christian-wisdom-ebook/dp/B07KJGHXDW/" TargetMode="External"/><Relationship Id="rId5" Type="http://schemas.openxmlformats.org/officeDocument/2006/relationships/hyperlink" Target="https://www.amazon.ca/Dare-Lead-Brave-Conversations-Hearts/dp/0399592520" TargetMode="External"/><Relationship Id="rId4" Type="http://schemas.openxmlformats.org/officeDocument/2006/relationships/hyperlink" Target="https://www.amazon.ca/Eleven-Rings-Success-Phil-Jackson/dp/1594205116/"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r>
              <a:rPr lang="fr-CA" b="1" baseline="0" dirty="0"/>
              <a:t>Option 1 (</a:t>
            </a:r>
            <a:r>
              <a:rPr lang="fr-CA" b="1" baseline="0" dirty="0" err="1"/>
              <a:t>preferred</a:t>
            </a:r>
            <a:r>
              <a:rPr lang="fr-CA" b="1" baseline="0" dirty="0"/>
              <a:t>)</a:t>
            </a:r>
            <a:r>
              <a:rPr lang="fr-CA" baseline="0" dirty="0"/>
              <a:t>: if the Elder </a:t>
            </a:r>
            <a:r>
              <a:rPr lang="fr-CA" baseline="0" dirty="0" err="1"/>
              <a:t>is</a:t>
            </a:r>
            <a:r>
              <a:rPr lang="fr-CA" baseline="0" dirty="0"/>
              <a:t> OK in sharing the </a:t>
            </a:r>
            <a:r>
              <a:rPr lang="fr-CA" baseline="0" dirty="0" err="1"/>
              <a:t>closing</a:t>
            </a:r>
            <a:r>
              <a:rPr lang="fr-CA" baseline="0" dirty="0"/>
              <a:t> </a:t>
            </a:r>
            <a:r>
              <a:rPr lang="fr-CA" baseline="0" dirty="0" err="1"/>
              <a:t>prayers</a:t>
            </a:r>
            <a:r>
              <a:rPr lang="fr-CA" baseline="0" dirty="0"/>
              <a:t> first, and </a:t>
            </a:r>
            <a:r>
              <a:rPr lang="fr-CA" baseline="0" dirty="0" err="1"/>
              <a:t>then</a:t>
            </a:r>
            <a:r>
              <a:rPr lang="fr-CA" baseline="0" dirty="0"/>
              <a:t> </a:t>
            </a:r>
            <a:r>
              <a:rPr lang="fr-CA" baseline="0" dirty="0" err="1"/>
              <a:t>we</a:t>
            </a:r>
            <a:r>
              <a:rPr lang="fr-CA" baseline="0" dirty="0"/>
              <a:t> go </a:t>
            </a:r>
            <a:r>
              <a:rPr lang="fr-CA" baseline="0" dirty="0" err="1"/>
              <a:t>into</a:t>
            </a:r>
            <a:r>
              <a:rPr lang="fr-CA" baseline="0" dirty="0"/>
              <a:t> the </a:t>
            </a:r>
            <a:r>
              <a:rPr lang="fr-CA" baseline="0" dirty="0" err="1"/>
              <a:t>breakout</a:t>
            </a:r>
            <a:r>
              <a:rPr lang="fr-CA" baseline="0" dirty="0"/>
              <a:t> </a:t>
            </a:r>
            <a:r>
              <a:rPr lang="fr-CA" baseline="0" dirty="0" err="1"/>
              <a:t>rooms</a:t>
            </a:r>
            <a:r>
              <a:rPr lang="fr-CA" baseline="0" dirty="0"/>
              <a:t>. This </a:t>
            </a:r>
            <a:r>
              <a:rPr lang="fr-CA" baseline="0" dirty="0" err="1"/>
              <a:t>allows</a:t>
            </a:r>
            <a:r>
              <a:rPr lang="fr-CA" baseline="0" dirty="0"/>
              <a:t> us to chat </a:t>
            </a:r>
            <a:r>
              <a:rPr lang="fr-CA" baseline="0" dirty="0" err="1"/>
              <a:t>with</a:t>
            </a:r>
            <a:r>
              <a:rPr lang="fr-CA" baseline="0" dirty="0"/>
              <a:t> the Elder </a:t>
            </a:r>
            <a:r>
              <a:rPr lang="fr-CA" baseline="0" dirty="0" err="1"/>
              <a:t>while</a:t>
            </a:r>
            <a:r>
              <a:rPr lang="fr-CA" baseline="0" dirty="0"/>
              <a:t> people are debriefing (</a:t>
            </a:r>
            <a:r>
              <a:rPr lang="fr-CA" baseline="0" dirty="0" err="1"/>
              <a:t>need</a:t>
            </a:r>
            <a:r>
              <a:rPr lang="fr-CA" baseline="0" dirty="0"/>
              <a:t> to set up a room for the Elder and us) </a:t>
            </a:r>
            <a:r>
              <a:rPr lang="fr-CA" baseline="0" dirty="0" err="1"/>
              <a:t>allowing</a:t>
            </a:r>
            <a:r>
              <a:rPr lang="fr-CA" baseline="0" dirty="0"/>
              <a:t> the </a:t>
            </a:r>
            <a:r>
              <a:rPr lang="fr-CA" baseline="0" dirty="0" err="1"/>
              <a:t>small</a:t>
            </a:r>
            <a:r>
              <a:rPr lang="fr-CA" baseline="0" dirty="0"/>
              <a:t> groups to have </a:t>
            </a:r>
            <a:r>
              <a:rPr lang="fr-CA" baseline="0" dirty="0" err="1"/>
              <a:t>some</a:t>
            </a:r>
            <a:r>
              <a:rPr lang="fr-CA" baseline="0" dirty="0"/>
              <a:t> </a:t>
            </a:r>
            <a:r>
              <a:rPr lang="fr-CA" baseline="0" dirty="0" err="1"/>
              <a:t>flexibility</a:t>
            </a:r>
            <a:r>
              <a:rPr lang="fr-CA" baseline="0" dirty="0"/>
              <a:t> </a:t>
            </a:r>
            <a:r>
              <a:rPr lang="fr-CA" baseline="0" dirty="0" err="1"/>
              <a:t>with</a:t>
            </a:r>
            <a:r>
              <a:rPr lang="fr-CA" baseline="0" dirty="0"/>
              <a:t> the time </a:t>
            </a:r>
            <a:r>
              <a:rPr lang="fr-CA" baseline="0" dirty="0" err="1"/>
              <a:t>they</a:t>
            </a:r>
            <a:r>
              <a:rPr lang="fr-CA" baseline="0" dirty="0"/>
              <a:t> </a:t>
            </a:r>
            <a:r>
              <a:rPr lang="fr-CA" baseline="0" dirty="0" err="1"/>
              <a:t>need</a:t>
            </a:r>
            <a:endParaRPr lang="fr-CA" baseline="0" dirty="0"/>
          </a:p>
          <a:p>
            <a:endParaRPr lang="fr-CA" b="1" dirty="0"/>
          </a:p>
          <a:p>
            <a:r>
              <a:rPr lang="fr-CA" b="1" dirty="0"/>
              <a:t>Option 2</a:t>
            </a:r>
            <a:r>
              <a:rPr lang="fr-CA" dirty="0"/>
              <a:t>: if the Elder </a:t>
            </a:r>
            <a:r>
              <a:rPr lang="fr-CA" dirty="0" err="1"/>
              <a:t>prefers</a:t>
            </a:r>
            <a:r>
              <a:rPr lang="fr-CA" dirty="0"/>
              <a:t> </a:t>
            </a:r>
            <a:r>
              <a:rPr lang="fr-CA" dirty="0" err="1"/>
              <a:t>we</a:t>
            </a:r>
            <a:r>
              <a:rPr lang="fr-CA" dirty="0"/>
              <a:t> close </a:t>
            </a:r>
            <a:r>
              <a:rPr lang="fr-CA" dirty="0" err="1"/>
              <a:t>with</a:t>
            </a:r>
            <a:r>
              <a:rPr lang="fr-CA" dirty="0"/>
              <a:t> the </a:t>
            </a:r>
            <a:r>
              <a:rPr lang="fr-CA" dirty="0" err="1"/>
              <a:t>prayers</a:t>
            </a:r>
            <a:r>
              <a:rPr lang="fr-CA" baseline="0" dirty="0"/>
              <a:t>, </a:t>
            </a:r>
            <a:r>
              <a:rPr lang="fr-CA" baseline="0" dirty="0" err="1"/>
              <a:t>we’ll</a:t>
            </a:r>
            <a:r>
              <a:rPr lang="fr-CA" baseline="0" dirty="0"/>
              <a:t> </a:t>
            </a:r>
            <a:r>
              <a:rPr lang="fr-CA" baseline="0" dirty="0" err="1"/>
              <a:t>spend</a:t>
            </a:r>
            <a:r>
              <a:rPr lang="fr-CA" baseline="0" dirty="0"/>
              <a:t> </a:t>
            </a:r>
            <a:r>
              <a:rPr lang="fr-CA" baseline="0" dirty="0" err="1"/>
              <a:t>some</a:t>
            </a:r>
            <a:r>
              <a:rPr lang="fr-CA" baseline="0" dirty="0"/>
              <a:t> time </a:t>
            </a:r>
            <a:r>
              <a:rPr lang="fr-CA" dirty="0"/>
              <a:t>in </a:t>
            </a:r>
            <a:r>
              <a:rPr lang="fr-CA" dirty="0" err="1"/>
              <a:t>small</a:t>
            </a:r>
            <a:r>
              <a:rPr lang="fr-CA" dirty="0"/>
              <a:t> groups to </a:t>
            </a:r>
            <a:r>
              <a:rPr lang="fr-CA" dirty="0" err="1"/>
              <a:t>say</a:t>
            </a:r>
            <a:r>
              <a:rPr lang="fr-CA" dirty="0"/>
              <a:t> good bye to </a:t>
            </a:r>
            <a:r>
              <a:rPr lang="fr-CA" dirty="0" err="1"/>
              <a:t>your</a:t>
            </a:r>
            <a:r>
              <a:rPr lang="fr-CA" dirty="0"/>
              <a:t> </a:t>
            </a:r>
            <a:r>
              <a:rPr lang="fr-CA" dirty="0" err="1"/>
              <a:t>colleagues</a:t>
            </a:r>
            <a:r>
              <a:rPr lang="fr-CA" dirty="0"/>
              <a:t>. </a:t>
            </a:r>
            <a:r>
              <a:rPr lang="fr-CA" dirty="0" err="1"/>
              <a:t>Estimated</a:t>
            </a:r>
            <a:r>
              <a:rPr lang="fr-CA" dirty="0"/>
              <a:t> time </a:t>
            </a:r>
            <a:r>
              <a:rPr lang="fr-CA" baseline="0" dirty="0" err="1"/>
              <a:t>until</a:t>
            </a:r>
            <a:r>
              <a:rPr lang="fr-CA" baseline="0" dirty="0"/>
              <a:t> 30 minutes </a:t>
            </a:r>
            <a:r>
              <a:rPr lang="fr-CA" baseline="0" dirty="0" err="1"/>
              <a:t>before</a:t>
            </a:r>
            <a:r>
              <a:rPr lang="fr-CA" baseline="0" dirty="0"/>
              <a:t> the end time for the session, </a:t>
            </a:r>
            <a:r>
              <a:rPr lang="fr-CA" baseline="0" dirty="0" err="1"/>
              <a:t>this</a:t>
            </a:r>
            <a:r>
              <a:rPr lang="fr-CA" baseline="0" dirty="0"/>
              <a:t> </a:t>
            </a:r>
            <a:r>
              <a:rPr lang="fr-CA" baseline="0" dirty="0" err="1"/>
              <a:t>will</a:t>
            </a:r>
            <a:r>
              <a:rPr lang="fr-CA" baseline="0" dirty="0"/>
              <a:t> </a:t>
            </a:r>
            <a:r>
              <a:rPr lang="fr-CA" baseline="0" dirty="0" err="1"/>
              <a:t>give</a:t>
            </a:r>
            <a:r>
              <a:rPr lang="fr-CA" baseline="0" dirty="0"/>
              <a:t> </a:t>
            </a:r>
            <a:r>
              <a:rPr lang="fr-CA" baseline="0" dirty="0" err="1"/>
              <a:t>opportunity</a:t>
            </a:r>
            <a:r>
              <a:rPr lang="fr-CA" baseline="0" dirty="0"/>
              <a:t> to </a:t>
            </a:r>
            <a:r>
              <a:rPr lang="fr-CA" baseline="0" dirty="0" err="1"/>
              <a:t>those</a:t>
            </a:r>
            <a:r>
              <a:rPr lang="fr-CA" baseline="0" dirty="0"/>
              <a:t> </a:t>
            </a:r>
            <a:r>
              <a:rPr lang="fr-CA" baseline="0" dirty="0" err="1"/>
              <a:t>who</a:t>
            </a:r>
            <a:r>
              <a:rPr lang="fr-CA" baseline="0" dirty="0"/>
              <a:t> </a:t>
            </a:r>
            <a:r>
              <a:rPr lang="fr-CA" baseline="0" dirty="0" err="1"/>
              <a:t>would</a:t>
            </a:r>
            <a:r>
              <a:rPr lang="fr-CA" baseline="0" dirty="0"/>
              <a:t> like to </a:t>
            </a:r>
            <a:r>
              <a:rPr lang="fr-CA" baseline="0" dirty="0" err="1"/>
              <a:t>share</a:t>
            </a:r>
            <a:r>
              <a:rPr lang="fr-CA" baseline="0" dirty="0"/>
              <a:t> in </a:t>
            </a:r>
            <a:r>
              <a:rPr lang="fr-CA" baseline="0" dirty="0" err="1"/>
              <a:t>plenary</a:t>
            </a:r>
            <a:r>
              <a:rPr lang="fr-CA" baseline="0" dirty="0"/>
              <a:t>.</a:t>
            </a:r>
          </a:p>
          <a:p>
            <a:endParaRPr lang="fr-CA" dirty="0"/>
          </a:p>
          <a:p>
            <a:r>
              <a:rPr lang="fr-CA" b="1" dirty="0" err="1"/>
              <a:t>Prep</a:t>
            </a:r>
            <a:r>
              <a:rPr lang="fr-CA" b="1" dirty="0"/>
              <a:t> French</a:t>
            </a:r>
            <a:r>
              <a:rPr lang="fr-CA" b="1" baseline="0" dirty="0"/>
              <a:t> </a:t>
            </a:r>
            <a:r>
              <a:rPr lang="fr-CA" b="1" dirty="0"/>
              <a:t>CC</a:t>
            </a:r>
            <a:r>
              <a:rPr lang="fr-CA" b="1" baseline="0" dirty="0"/>
              <a:t> and font size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InBrief</a:t>
            </a:r>
            <a:r>
              <a:rPr lang="en-US" dirty="0"/>
              <a:t>: The Science of Resilience</a:t>
            </a:r>
            <a:r>
              <a:rPr lang="en-US" baseline="0" dirty="0"/>
              <a:t> </a:t>
            </a:r>
            <a:r>
              <a:rPr lang="en-US" sz="1200" dirty="0">
                <a:hlinkClick r:id="rId3"/>
              </a:rPr>
              <a:t>https://www.youtube.com/watch?v=1r8hj72bfGo</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Brains: Journey to Resilience - </a:t>
            </a:r>
            <a:r>
              <a:rPr lang="en-CA" dirty="0">
                <a:hlinkClick r:id="rId4"/>
              </a:rPr>
              <a:t>https://www.youtube.com/watch?v=HJvDrT6N-mw</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Guided Mindfulness Meditation Connecting with Values - </a:t>
            </a:r>
            <a:r>
              <a:rPr lang="en-CA" dirty="0">
                <a:hlinkClick r:id="rId5"/>
              </a:rPr>
              <a:t>https://www.youtube.com/watch?v=V-LsavLI20w</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Kevin </a:t>
            </a:r>
            <a:r>
              <a:rPr lang="fr-CA" baseline="0" dirty="0" err="1"/>
              <a:t>Hart’s</a:t>
            </a:r>
            <a:r>
              <a:rPr lang="fr-CA" baseline="0" dirty="0"/>
              <a:t> </a:t>
            </a:r>
            <a:r>
              <a:rPr lang="fr-CA" baseline="0" dirty="0" err="1"/>
              <a:t>LoL</a:t>
            </a:r>
            <a:r>
              <a:rPr lang="fr-CA" baseline="0" dirty="0"/>
              <a:t> </a:t>
            </a:r>
            <a:r>
              <a:rPr lang="fr-CA" baseline="0" dirty="0" err="1"/>
              <a:t>video</a:t>
            </a:r>
            <a:r>
              <a:rPr lang="fr-CA" baseline="0" dirty="0"/>
              <a:t>: </a:t>
            </a:r>
            <a:r>
              <a:rPr lang="en-CA" sz="1200" dirty="0">
                <a:hlinkClick r:id="rId6"/>
              </a:rPr>
              <a:t>https://www.youtube.com/watch?v=egjWRWOUME4</a:t>
            </a:r>
            <a:r>
              <a:rPr lang="en-CA" sz="1200" dirty="0"/>
              <a:t>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Open/</a:t>
            </a:r>
            <a:r>
              <a:rPr lang="fr-CA" dirty="0" err="1"/>
              <a:t>Prep</a:t>
            </a:r>
            <a:r>
              <a:rPr lang="fr-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Whatcha</a:t>
            </a:r>
            <a:r>
              <a:rPr lang="fr-CA" dirty="0"/>
              <a:t> </a:t>
            </a:r>
            <a:r>
              <a:rPr lang="fr-CA" dirty="0" err="1"/>
              <a:t>readin</a:t>
            </a:r>
            <a:r>
              <a:rPr lang="fr-CA" dirty="0"/>
              <a:t> – </a:t>
            </a:r>
            <a:r>
              <a:rPr lang="en-CA" dirty="0">
                <a:hlinkClick r:id="rId7"/>
              </a:rPr>
              <a:t>https://gccollab.ca/blog/view/13204265/whatcha-readin</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Convergence</a:t>
            </a:r>
            <a:r>
              <a:rPr lang="fr-CA" baseline="0" dirty="0"/>
              <a:t> - </a:t>
            </a:r>
            <a:r>
              <a:rPr lang="en-CA" dirty="0">
                <a:hlinkClick r:id="rId8"/>
              </a:rPr>
              <a:t>https://wiki.gccollab.ca/Convergence</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Clappling</a:t>
            </a:r>
            <a:r>
              <a:rPr lang="fr-CA" dirty="0"/>
              <a:t> images - </a:t>
            </a:r>
            <a:r>
              <a:rPr lang="en-CA" dirty="0">
                <a:hlinkClick r:id="rId9"/>
              </a:rPr>
              <a:t>https://giphy.com/embed/7Xmgrc6ty9XlZU6h2M</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Slido</a:t>
            </a:r>
            <a:r>
              <a:rPr lang="fr-CA" dirty="0"/>
              <a:t> - </a:t>
            </a:r>
            <a:r>
              <a:rPr lang="en-US" sz="1200" dirty="0">
                <a:hlinkClick r:id="rId10"/>
              </a:rPr>
              <a:t>https://app.sli.do/event/4cdJ6BEhYuyfrRJ7tqWt8J</a:t>
            </a:r>
            <a:r>
              <a:rPr lang="en-US" sz="1200" dirty="0"/>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kern="1200" dirty="0" err="1">
                <a:solidFill>
                  <a:schemeClr val="tx1"/>
                </a:solidFill>
                <a:effectLst/>
                <a:latin typeface="+mn-lt"/>
                <a:ea typeface="+mn-ea"/>
                <a:cs typeface="+mn-cs"/>
              </a:rPr>
              <a:t>Polls</a:t>
            </a:r>
            <a:r>
              <a:rPr lang="fr-CA" sz="1200" b="0" i="0" kern="1200" dirty="0">
                <a:solidFill>
                  <a:schemeClr val="tx1"/>
                </a:solidFill>
                <a:effectLst/>
                <a:latin typeface="+mn-lt"/>
                <a:ea typeface="+mn-ea"/>
                <a:cs typeface="+mn-cs"/>
              </a:rPr>
              <a:t> – Session 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Mindfulness is science based, and as with science it can be used for bad things and for good things. So when mindfulness is combined with your own values the outcomes are positive and enhanced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The three columns are examples of values, from indigenous traditions, from secular traditions, and from the 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Let’s do this mindfulness exercise, it lasts about 8 mins:</a:t>
            </a:r>
            <a:r>
              <a:rPr lang="en-CA" sz="1200" b="0" i="0" kern="1200" baseline="0" noProof="0" dirty="0">
                <a:solidFill>
                  <a:schemeClr val="tx1"/>
                </a:solidFill>
                <a:effectLst/>
                <a:latin typeface="+mn-lt"/>
                <a:ea typeface="+mn-ea"/>
                <a:cs typeface="+mn-cs"/>
              </a:rPr>
              <a:t> </a:t>
            </a:r>
            <a:r>
              <a:rPr lang="en-CA" sz="1200" b="0" i="0" kern="1200" noProof="0" dirty="0">
                <a:solidFill>
                  <a:schemeClr val="tx1"/>
                </a:solidFill>
                <a:effectLst/>
                <a:latin typeface="+mn-lt"/>
                <a:ea typeface="+mn-ea"/>
                <a:cs typeface="+mn-cs"/>
              </a:rPr>
              <a:t>Guided Mindfulness Meditation Connecting with Values - </a:t>
            </a:r>
            <a:r>
              <a:rPr lang="en-CA" noProof="0" dirty="0">
                <a:hlinkClick r:id="rId3"/>
              </a:rPr>
              <a:t>https://www.youtube.com/watch?v=V-LsavLI20w</a:t>
            </a:r>
            <a:r>
              <a:rPr lang="en-CA" noProof="0" dirty="0"/>
              <a:t> </a:t>
            </a:r>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A hint… when in doubt,</a:t>
            </a:r>
            <a:r>
              <a:rPr lang="en-CA" baseline="0" noProof="0" dirty="0"/>
              <a:t> </a:t>
            </a:r>
            <a:r>
              <a:rPr lang="en-CA" noProof="0" dirty="0"/>
              <a:t>I usually ask myself “What would someone who loved themselves do?”</a:t>
            </a:r>
          </a:p>
          <a:p>
            <a:endParaRPr lang="en-CA" noProof="0" dirty="0"/>
          </a:p>
          <a:p>
            <a:r>
              <a:rPr lang="en-CA" noProof="0" dirty="0"/>
              <a:t>Resources in English…</a:t>
            </a:r>
          </a:p>
          <a:p>
            <a:pPr marL="171450" indent="-171450">
              <a:buFont typeface="Arial" panose="020B0604020202020204" pitchFamily="34" charset="0"/>
              <a:buChar char="•"/>
            </a:pPr>
            <a:r>
              <a:rPr lang="en-CA" noProof="0" dirty="0"/>
              <a:t>Indigenous traditions: The Seven Teachings - </a:t>
            </a:r>
            <a:r>
              <a:rPr lang="en-CA" sz="1200" noProof="0" dirty="0">
                <a:hlinkClick r:id="rId4"/>
              </a:rPr>
              <a:t>https://www.southernnetwork.org/site/seven-teachings</a:t>
            </a:r>
            <a:r>
              <a:rPr lang="en-CA" sz="1200" noProof="0" dirty="0"/>
              <a:t> </a:t>
            </a:r>
          </a:p>
          <a:p>
            <a:pPr marL="171450" indent="-171450">
              <a:buFont typeface="Arial" panose="020B0604020202020204" pitchFamily="34" charset="0"/>
              <a:buChar char="•"/>
            </a:pPr>
            <a:r>
              <a:rPr lang="en-CA" noProof="0" dirty="0"/>
              <a:t>http://www.turtlelodge.org/the-seven-sacred-laws-animated-web-series-anishinaabe/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noProof="0" dirty="0"/>
              <a:t>Buddhism The Five Mindfulness Trainings - </a:t>
            </a:r>
            <a:r>
              <a:rPr lang="en-CA" sz="1200" noProof="0" dirty="0">
                <a:hlinkClick r:id="rId5"/>
              </a:rPr>
              <a:t>https://plumvillage.org/mindfulness/the-5-mindfulness-trainings/</a:t>
            </a:r>
            <a:r>
              <a:rPr lang="en-CA" sz="1200" noProof="0" dirty="0"/>
              <a:t> </a:t>
            </a:r>
            <a:endParaRPr lang="en-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noProof="0" dirty="0">
                <a:solidFill>
                  <a:schemeClr val="tx1"/>
                </a:solidFill>
                <a:effectLst/>
                <a:latin typeface="+mn-lt"/>
                <a:ea typeface="+mn-ea"/>
                <a:cs typeface="+mn-cs"/>
              </a:rPr>
              <a:t>Values and Ethics Code for the Public Sector of Canada - </a:t>
            </a:r>
            <a:r>
              <a:rPr lang="en-CA" noProof="0" dirty="0">
                <a:hlinkClick r:id="rId6"/>
              </a:rPr>
              <a:t>https://www.tbs-sct.canada.ca/pol/doc-eng.aspx?id=25049</a:t>
            </a:r>
            <a:r>
              <a:rPr lang="en-CA" noProof="0" dirty="0"/>
              <a:t> </a:t>
            </a:r>
            <a:endParaRPr lang="en-CA" sz="1200" b="0" i="0" kern="1200" noProof="0" dirty="0">
              <a:solidFill>
                <a:schemeClr val="tx1"/>
              </a:solidFill>
              <a:effectLst/>
              <a:latin typeface="+mn-lt"/>
              <a:ea typeface="+mn-ea"/>
              <a:cs typeface="+mn-cs"/>
            </a:endParaRPr>
          </a:p>
          <a:p>
            <a:endParaRPr lang="en-CA" noProof="0" dirty="0"/>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729328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Convergence</a:t>
            </a:r>
            <a:r>
              <a:rPr lang="fr-CA" baseline="0" dirty="0"/>
              <a:t> - </a:t>
            </a:r>
            <a:r>
              <a:rPr lang="en-CA" dirty="0">
                <a:hlinkClick r:id="rId3"/>
              </a:rPr>
              <a:t>https://wiki.gccollab.ca/Convergence</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05816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And </a:t>
            </a:r>
            <a:r>
              <a:rPr lang="fr-CA" dirty="0" err="1"/>
              <a:t>many</a:t>
            </a:r>
            <a:r>
              <a:rPr lang="fr-CA" dirty="0"/>
              <a:t> more… </a:t>
            </a:r>
          </a:p>
          <a:p>
            <a:r>
              <a:rPr lang="fr-CA" dirty="0"/>
              <a:t>If </a:t>
            </a:r>
            <a:r>
              <a:rPr lang="fr-CA" dirty="0" err="1"/>
              <a:t>want</a:t>
            </a:r>
            <a:r>
              <a:rPr lang="fr-CA" dirty="0"/>
              <a:t> to… </a:t>
            </a:r>
            <a:r>
              <a:rPr lang="fr-CA" i="1" dirty="0"/>
              <a:t>3.30mins</a:t>
            </a:r>
            <a:r>
              <a:rPr lang="fr-CA" baseline="0" dirty="0"/>
              <a:t> Kevin </a:t>
            </a:r>
            <a:r>
              <a:rPr lang="fr-CA" baseline="0" dirty="0" err="1"/>
              <a:t>Hart’s</a:t>
            </a:r>
            <a:r>
              <a:rPr lang="fr-CA" baseline="0" dirty="0"/>
              <a:t> </a:t>
            </a:r>
            <a:r>
              <a:rPr lang="fr-CA" baseline="0" dirty="0" err="1"/>
              <a:t>LoL</a:t>
            </a:r>
            <a:r>
              <a:rPr lang="fr-CA" baseline="0" dirty="0"/>
              <a:t> </a:t>
            </a:r>
            <a:r>
              <a:rPr lang="fr-CA" baseline="0" dirty="0" err="1"/>
              <a:t>video</a:t>
            </a:r>
            <a:r>
              <a:rPr lang="fr-CA" baseline="0" dirty="0"/>
              <a:t>: </a:t>
            </a:r>
            <a:r>
              <a:rPr lang="en-CA" sz="1200" dirty="0">
                <a:hlinkClick r:id="rId3"/>
              </a:rPr>
              <a:t>https://www.youtube.com/watch?v=egjWRWOUME4</a:t>
            </a:r>
            <a:r>
              <a:rPr lang="en-CA" sz="1200" dirty="0"/>
              <a:t> </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225585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26">
              <a:defRPr/>
            </a:pPr>
            <a:r>
              <a:rPr lang="en-US" dirty="0"/>
              <a:t>(Click on each bullet)</a:t>
            </a:r>
          </a:p>
          <a:p>
            <a:pPr marL="171450" indent="-171450" defTabSz="933126">
              <a:buFont typeface="Arial" panose="020B0604020202020204" pitchFamily="34" charset="0"/>
              <a:buChar char="•"/>
              <a:defRPr/>
            </a:pPr>
            <a:r>
              <a:rPr lang="en-US" dirty="0"/>
              <a:t>The </a:t>
            </a:r>
            <a:r>
              <a:rPr lang="en-US" b="1" dirty="0"/>
              <a:t>pre</a:t>
            </a:r>
            <a:r>
              <a:rPr lang="en-US" dirty="0"/>
              <a:t> self-assessment you filled out to</a:t>
            </a:r>
            <a:r>
              <a:rPr lang="en-US" baseline="0" dirty="0"/>
              <a:t> register for the program, it helps by establishing a benchmark</a:t>
            </a:r>
          </a:p>
          <a:p>
            <a:pPr marL="171450" indent="-171450" defTabSz="933126">
              <a:buFont typeface="Arial" panose="020B0604020202020204" pitchFamily="34" charset="0"/>
              <a:buChar char="•"/>
              <a:defRPr/>
            </a:pPr>
            <a:r>
              <a:rPr lang="en-US" baseline="0" dirty="0"/>
              <a:t>We are now completing the 8 weeks; the start shows where we are </a:t>
            </a:r>
          </a:p>
          <a:p>
            <a:pPr marL="171450" indent="-171450" defTabSz="933126">
              <a:buFont typeface="Arial" panose="020B0604020202020204" pitchFamily="34" charset="0"/>
              <a:buChar char="•"/>
              <a:defRPr/>
            </a:pPr>
            <a:r>
              <a:rPr lang="en-US" baseline="0" dirty="0"/>
              <a:t>The </a:t>
            </a:r>
            <a:r>
              <a:rPr lang="en-US" b="1" baseline="0" dirty="0"/>
              <a:t>post</a:t>
            </a:r>
            <a:r>
              <a:rPr lang="en-US" baseline="0" dirty="0"/>
              <a:t> </a:t>
            </a:r>
            <a:r>
              <a:rPr lang="en-US" dirty="0"/>
              <a:t>self-</a:t>
            </a:r>
            <a:r>
              <a:rPr lang="en-US" baseline="0" dirty="0"/>
              <a:t>assessment is used to identify the knowledge based on the activity retention</a:t>
            </a:r>
          </a:p>
          <a:p>
            <a:pPr marL="171450" indent="-171450" defTabSz="933126">
              <a:buFont typeface="Arial" panose="020B0604020202020204" pitchFamily="34" charset="0"/>
              <a:buChar char="•"/>
              <a:defRPr/>
            </a:pPr>
            <a:r>
              <a:rPr lang="en-US" baseline="0" dirty="0"/>
              <a:t>The </a:t>
            </a:r>
            <a:r>
              <a:rPr lang="en-US" b="1" baseline="0" dirty="0"/>
              <a:t>final</a:t>
            </a:r>
            <a:r>
              <a:rPr lang="en-US" baseline="0" dirty="0"/>
              <a:t> </a:t>
            </a:r>
            <a:r>
              <a:rPr lang="en-US" dirty="0"/>
              <a:t>self-</a:t>
            </a:r>
            <a:r>
              <a:rPr lang="en-US" baseline="0" dirty="0"/>
              <a:t>assessment is used to know how much of the learning is actually applied, as in applying the skills and/or </a:t>
            </a:r>
            <a:r>
              <a:rPr lang="en-US" baseline="0" dirty="0" err="1"/>
              <a:t>behaviours</a:t>
            </a:r>
            <a:r>
              <a:rPr lang="en-US" baseline="0" dirty="0"/>
              <a:t> changed</a:t>
            </a:r>
          </a:p>
          <a:p>
            <a:pPr marL="171450" indent="-171450" defTabSz="933126">
              <a:buFont typeface="Arial" panose="020B0604020202020204" pitchFamily="34" charset="0"/>
              <a:buChar char="•"/>
              <a:defRPr/>
            </a:pPr>
            <a:r>
              <a:rPr lang="en-US" baseline="0" dirty="0"/>
              <a:t>(Read slide)</a:t>
            </a:r>
          </a:p>
          <a:p>
            <a:pPr marL="171450" marR="0" lvl="0" indent="-171450" algn="l" defTabSz="933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We decided only ask you to respond to the final self-assessment + (Read slide)</a:t>
            </a:r>
            <a:endParaRPr lang="en-US" dirty="0"/>
          </a:p>
          <a:p>
            <a:pPr defTabSz="933126">
              <a:defRPr/>
            </a:pPr>
            <a:endParaRPr lang="en-US" baseline="0" dirty="0"/>
          </a:p>
          <a:p>
            <a:pPr defTabSz="933126">
              <a:defRPr/>
            </a:pPr>
            <a:r>
              <a:rPr lang="en-US" baseline="0" dirty="0"/>
              <a:t>Now, as we start closing the program, Let’s take a couple of minutes for you to answer the poll (open the poll)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404596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Remembering the</a:t>
            </a:r>
            <a:r>
              <a:rPr lang="en-US" baseline="0" dirty="0"/>
              <a:t> goal of this program is to (read slide)</a:t>
            </a: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14</a:t>
            </a:fld>
            <a:endParaRPr lang="en-CA"/>
          </a:p>
        </p:txBody>
      </p:sp>
    </p:spTree>
    <p:extLst>
      <p:ext uri="{BB962C8B-B14F-4D97-AF65-F5344CB8AC3E}">
        <p14:creationId xmlns:p14="http://schemas.microsoft.com/office/powerpoint/2010/main" val="3078201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Clapping</a:t>
            </a:r>
            <a:r>
              <a:rPr lang="fr-CA" dirty="0"/>
              <a:t> images - </a:t>
            </a:r>
            <a:r>
              <a:rPr lang="en-CA" dirty="0">
                <a:hlinkClick r:id="rId3"/>
              </a:rPr>
              <a:t>https://giphy.com/embed/7Xmgrc6ty9XlZU6h2M</a:t>
            </a: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385581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https://app.sli.do/event/4cdJ6BEhYuyfrRJ7tqWt8J</a:t>
            </a:r>
            <a:r>
              <a:rPr lang="en-US" sz="1200" dirty="0"/>
              <a:t> </a:t>
            </a:r>
            <a:endParaRPr lang="en-US" dirty="0"/>
          </a:p>
          <a:p>
            <a:endParaRPr lang="fr-CA" dirty="0"/>
          </a:p>
          <a:p>
            <a:r>
              <a:rPr lang="fr-CA" dirty="0" err="1"/>
              <a:t>With</a:t>
            </a:r>
            <a:r>
              <a:rPr lang="fr-CA" dirty="0"/>
              <a:t> the goal</a:t>
            </a:r>
            <a:r>
              <a:rPr lang="fr-CA" baseline="0" dirty="0"/>
              <a:t> in </a:t>
            </a:r>
            <a:r>
              <a:rPr lang="fr-CA" baseline="0" dirty="0" err="1"/>
              <a:t>mind</a:t>
            </a:r>
            <a:r>
              <a:rPr lang="fr-CA" baseline="0" dirty="0"/>
              <a:t>, </a:t>
            </a:r>
            <a:r>
              <a:rPr lang="fr-CA" baseline="0" dirty="0" err="1"/>
              <a:t>answer</a:t>
            </a:r>
            <a:r>
              <a:rPr lang="fr-CA" baseline="0" dirty="0"/>
              <a:t> the sli.do</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533944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For </a:t>
            </a:r>
            <a:r>
              <a:rPr lang="fr-CA" sz="1200" dirty="0" err="1"/>
              <a:t>reflection</a:t>
            </a:r>
            <a:r>
              <a:rPr lang="fr-CA" sz="1200" dirty="0"/>
              <a:t> in </a:t>
            </a:r>
            <a:r>
              <a:rPr lang="fr-CA" sz="1200" dirty="0" err="1"/>
              <a:t>small</a:t>
            </a:r>
            <a:r>
              <a:rPr lang="fr-CA" sz="1200" dirty="0"/>
              <a:t> groups, and </a:t>
            </a:r>
            <a:r>
              <a:rPr lang="fr-CA" sz="1200" dirty="0" err="1"/>
              <a:t>optional</a:t>
            </a:r>
            <a:r>
              <a:rPr lang="fr-CA" sz="1200" dirty="0"/>
              <a:t> to comment in the chat</a:t>
            </a:r>
            <a:endParaRPr lang="en-US" sz="1200" dirty="0"/>
          </a:p>
          <a:p>
            <a:pPr marL="0" indent="0">
              <a:buNone/>
            </a:pPr>
            <a:r>
              <a:rPr lang="fr-CA" dirty="0"/>
              <a:t>(</a:t>
            </a:r>
            <a:r>
              <a:rPr lang="fr-CA" dirty="0" err="1"/>
              <a:t>read</a:t>
            </a:r>
            <a:r>
              <a:rPr lang="fr-CA" dirty="0"/>
              <a:t> the slide)</a:t>
            </a:r>
            <a:endParaRPr lang="en-CA" dirty="0"/>
          </a:p>
          <a:p>
            <a:endParaRPr lang="en-US" sz="1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In </a:t>
            </a:r>
            <a:r>
              <a:rPr lang="fr-CA" dirty="0" err="1"/>
              <a:t>prepping</a:t>
            </a:r>
            <a:r>
              <a:rPr lang="fr-CA" dirty="0"/>
              <a:t> for the </a:t>
            </a:r>
            <a:r>
              <a:rPr lang="fr-CA" dirty="0" err="1"/>
              <a:t>farewells</a:t>
            </a:r>
            <a:r>
              <a:rPr lang="fr-CA" dirty="0"/>
              <a:t>, </a:t>
            </a:r>
            <a:r>
              <a:rPr lang="fr-CA" dirty="0" err="1"/>
              <a:t>you’ll</a:t>
            </a:r>
            <a:r>
              <a:rPr lang="fr-CA" dirty="0"/>
              <a:t> have time to </a:t>
            </a:r>
            <a:r>
              <a:rPr lang="fr-CA" dirty="0" err="1"/>
              <a:t>say</a:t>
            </a:r>
            <a:r>
              <a:rPr lang="fr-CA" dirty="0"/>
              <a:t> good bye</a:t>
            </a:r>
            <a:r>
              <a:rPr lang="fr-CA" baseline="0" dirty="0"/>
              <a:t> to </a:t>
            </a:r>
            <a:r>
              <a:rPr lang="fr-CA" baseline="0" dirty="0" err="1"/>
              <a:t>your</a:t>
            </a:r>
            <a:r>
              <a:rPr lang="fr-CA" baseline="0" dirty="0"/>
              <a:t> </a:t>
            </a:r>
            <a:r>
              <a:rPr lang="fr-CA" baseline="0" dirty="0" err="1"/>
              <a:t>colleagues</a:t>
            </a:r>
            <a:endParaRPr lang="fr-CA" baseline="0" dirty="0"/>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want to share a quick thought or a phrase you feel like</a:t>
            </a:r>
            <a:r>
              <a:rPr lang="en-US" baseline="0" dirty="0"/>
              <a:t> sharing</a:t>
            </a:r>
            <a:endParaRPr lang="en-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338148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depending</a:t>
            </a:r>
            <a:r>
              <a:rPr lang="fr-CA" dirty="0"/>
              <a:t> on time, open the </a:t>
            </a:r>
            <a:r>
              <a:rPr lang="fr-CA" dirty="0" err="1"/>
              <a:t>mic</a:t>
            </a:r>
            <a:r>
              <a:rPr lang="fr-CA" dirty="0"/>
              <a:t> for </a:t>
            </a:r>
            <a:r>
              <a:rPr lang="fr-CA" dirty="0" err="1"/>
              <a:t>plenary</a:t>
            </a:r>
            <a:r>
              <a:rPr lang="fr-CA" dirty="0"/>
              <a:t> sharing for 1 or 2 participants</a:t>
            </a:r>
            <a:r>
              <a:rPr lang="fr-CA" baseline="0" dirty="0"/>
              <a:t>):</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As </a:t>
            </a:r>
            <a:r>
              <a:rPr lang="fr-CA" dirty="0" err="1"/>
              <a:t>usual</a:t>
            </a:r>
            <a:r>
              <a:rPr lang="fr-CA" dirty="0"/>
              <a:t>, </a:t>
            </a:r>
            <a:r>
              <a:rPr lang="fr-CA" dirty="0" err="1"/>
              <a:t>you’ll</a:t>
            </a:r>
            <a:r>
              <a:rPr lang="fr-CA" dirty="0"/>
              <a:t> have time to debrief in </a:t>
            </a:r>
            <a:r>
              <a:rPr lang="fr-CA" dirty="0" err="1"/>
              <a:t>small</a:t>
            </a:r>
            <a:r>
              <a:rPr lang="fr-CA" dirty="0"/>
              <a:t> groups</a:t>
            </a:r>
            <a:r>
              <a:rPr lang="fr-CA" baseline="0" dirty="0"/>
              <a:t> (of 4-6), </a:t>
            </a:r>
            <a:r>
              <a:rPr lang="fr-CA" baseline="0" dirty="0" err="1"/>
              <a:t>here</a:t>
            </a:r>
            <a:r>
              <a:rPr lang="fr-CA" baseline="0" dirty="0"/>
              <a:t> are </a:t>
            </a:r>
            <a:r>
              <a:rPr lang="fr-CA" baseline="0" dirty="0" err="1"/>
              <a:t>some</a:t>
            </a:r>
            <a:r>
              <a:rPr lang="fr-CA" baseline="0" dirty="0"/>
              <a:t> prompts for </a:t>
            </a:r>
            <a:r>
              <a:rPr lang="fr-CA" baseline="0" dirty="0" err="1"/>
              <a:t>your</a:t>
            </a:r>
            <a:r>
              <a:rPr lang="fr-CA" baseline="0" dirty="0"/>
              <a:t> sharing in </a:t>
            </a:r>
            <a:r>
              <a:rPr lang="fr-CA" baseline="0" dirty="0" err="1"/>
              <a:t>small</a:t>
            </a:r>
            <a:r>
              <a:rPr lang="fr-CA" baseline="0" dirty="0"/>
              <a:t> groups:</a:t>
            </a:r>
          </a:p>
          <a:p>
            <a:pPr marL="171450" indent="-171450">
              <a:buFont typeface="Arial" panose="020B0604020202020204" pitchFamily="34" charset="0"/>
              <a:buChar char="•"/>
            </a:pPr>
            <a:r>
              <a:rPr lang="fr-CA" baseline="0" dirty="0" err="1"/>
              <a:t>Resiliency</a:t>
            </a:r>
            <a:endParaRPr lang="fr-CA" baseline="0" dirty="0"/>
          </a:p>
          <a:p>
            <a:pPr marL="171450" indent="-171450">
              <a:buFont typeface="Arial" panose="020B0604020202020204" pitchFamily="34" charset="0"/>
              <a:buChar char="•"/>
            </a:pPr>
            <a:r>
              <a:rPr lang="fr-CA" baseline="0" dirty="0"/>
              <a:t>Value-</a:t>
            </a:r>
            <a:r>
              <a:rPr lang="fr-CA" baseline="0" dirty="0" err="1"/>
              <a:t>based</a:t>
            </a:r>
            <a:r>
              <a:rPr lang="fr-CA" baseline="0" dirty="0"/>
              <a:t> </a:t>
            </a:r>
            <a:r>
              <a:rPr lang="fr-CA" baseline="0" dirty="0" err="1"/>
              <a:t>Mindfulness</a:t>
            </a:r>
            <a:endParaRPr lang="fr-CA" baseline="0" dirty="0"/>
          </a:p>
          <a:p>
            <a:pPr marL="171450" indent="-171450">
              <a:buFont typeface="Arial" panose="020B0604020202020204" pitchFamily="34" charset="0"/>
              <a:buChar char="•"/>
            </a:pPr>
            <a:r>
              <a:rPr lang="fr-CA" baseline="0" dirty="0" err="1"/>
              <a:t>Mindfulness</a:t>
            </a:r>
            <a:r>
              <a:rPr lang="fr-CA" baseline="0" dirty="0"/>
              <a:t> on the spot</a:t>
            </a:r>
          </a:p>
          <a:p>
            <a:pPr marL="171450" indent="-171450">
              <a:buFont typeface="Arial" panose="020B0604020202020204" pitchFamily="34" charset="0"/>
              <a:buChar char="•"/>
            </a:pPr>
            <a:r>
              <a:rPr lang="fr-CA" baseline="0" dirty="0" err="1"/>
              <a:t>Resources</a:t>
            </a:r>
            <a:endParaRPr lang="fr-CA" baseline="0" dirty="0"/>
          </a:p>
          <a:p>
            <a:pPr marL="171450" indent="-171450">
              <a:buFont typeface="Arial" panose="020B0604020202020204" pitchFamily="34" charset="0"/>
              <a:buChar char="•"/>
            </a:pPr>
            <a:r>
              <a:rPr lang="fr-CA" baseline="0" dirty="0"/>
              <a:t>Goal of the MCLD</a:t>
            </a:r>
          </a:p>
          <a:p>
            <a:pPr marL="171450" indent="-171450">
              <a:buFont typeface="Arial" panose="020B0604020202020204" pitchFamily="34" charset="0"/>
              <a:buChar char="•"/>
            </a:pPr>
            <a:r>
              <a:rPr lang="fr-CA" baseline="0" dirty="0"/>
              <a:t>An intention to </a:t>
            </a:r>
            <a:r>
              <a:rPr lang="fr-CA" baseline="0" dirty="0" err="1"/>
              <a:t>bring</a:t>
            </a:r>
            <a:r>
              <a:rPr lang="fr-CA" baseline="0" dirty="0"/>
              <a:t> </a:t>
            </a:r>
            <a:r>
              <a:rPr lang="fr-CA" baseline="0" dirty="0" err="1"/>
              <a:t>with</a:t>
            </a:r>
            <a:r>
              <a:rPr lang="fr-CA" baseline="0" dirty="0"/>
              <a:t> </a:t>
            </a:r>
            <a:r>
              <a:rPr lang="fr-CA" baseline="0" dirty="0" err="1"/>
              <a:t>you</a:t>
            </a:r>
            <a:endParaRPr lang="fr-CA" baseline="0" dirty="0"/>
          </a:p>
          <a:p>
            <a:pPr marL="171450" indent="-171450">
              <a:buFont typeface="Arial" panose="020B0604020202020204" pitchFamily="34" charset="0"/>
              <a:buChar char="•"/>
            </a:pPr>
            <a:r>
              <a:rPr lang="fr-CA" baseline="0" dirty="0" err="1"/>
              <a:t>Farewells</a:t>
            </a:r>
            <a:endParaRPr lang="fr-CA" baseline="0" dirty="0"/>
          </a:p>
          <a:p>
            <a:endParaRPr lang="fr-CA" baseline="0" dirty="0"/>
          </a:p>
          <a:p>
            <a:pPr marL="0" indent="0">
              <a:buFont typeface="Arial" panose="020B0604020202020204" pitchFamily="34" charset="0"/>
              <a:buNone/>
            </a:pPr>
            <a:r>
              <a:rPr lang="fr-CA" b="1" baseline="0" dirty="0"/>
              <a:t>(((Option 1 (</a:t>
            </a:r>
            <a:r>
              <a:rPr lang="fr-CA" b="1" baseline="0" dirty="0" err="1"/>
              <a:t>preferred</a:t>
            </a:r>
            <a:r>
              <a:rPr lang="fr-CA" b="1" baseline="0" dirty="0"/>
              <a:t>)</a:t>
            </a:r>
            <a:r>
              <a:rPr lang="fr-CA" baseline="0" dirty="0"/>
              <a:t>: if the Elder </a:t>
            </a:r>
            <a:r>
              <a:rPr lang="fr-CA" baseline="0" dirty="0" err="1"/>
              <a:t>is</a:t>
            </a:r>
            <a:r>
              <a:rPr lang="fr-CA" baseline="0" dirty="0"/>
              <a:t> OK in sharing the </a:t>
            </a:r>
            <a:r>
              <a:rPr lang="fr-CA" baseline="0" dirty="0" err="1"/>
              <a:t>closing</a:t>
            </a:r>
            <a:r>
              <a:rPr lang="fr-CA" baseline="0" dirty="0"/>
              <a:t> </a:t>
            </a:r>
            <a:r>
              <a:rPr lang="fr-CA" baseline="0" dirty="0" err="1"/>
              <a:t>prayers</a:t>
            </a:r>
            <a:r>
              <a:rPr lang="fr-CA" baseline="0" dirty="0"/>
              <a:t> first, and </a:t>
            </a:r>
            <a:r>
              <a:rPr lang="fr-CA" baseline="0" dirty="0" err="1"/>
              <a:t>then</a:t>
            </a:r>
            <a:r>
              <a:rPr lang="fr-CA" baseline="0" dirty="0"/>
              <a:t> </a:t>
            </a:r>
            <a:r>
              <a:rPr lang="fr-CA" baseline="0" dirty="0" err="1"/>
              <a:t>we</a:t>
            </a:r>
            <a:r>
              <a:rPr lang="fr-CA" baseline="0" dirty="0"/>
              <a:t> go </a:t>
            </a:r>
            <a:r>
              <a:rPr lang="fr-CA" baseline="0" dirty="0" err="1"/>
              <a:t>into</a:t>
            </a:r>
            <a:r>
              <a:rPr lang="fr-CA" baseline="0" dirty="0"/>
              <a:t> the </a:t>
            </a:r>
            <a:r>
              <a:rPr lang="fr-CA" baseline="0" dirty="0" err="1"/>
              <a:t>breakout</a:t>
            </a:r>
            <a:r>
              <a:rPr lang="fr-CA" baseline="0" dirty="0"/>
              <a:t> </a:t>
            </a:r>
            <a:r>
              <a:rPr lang="fr-CA" baseline="0" dirty="0" err="1"/>
              <a:t>rooms</a:t>
            </a:r>
            <a:r>
              <a:rPr lang="fr-CA" baseline="0" dirty="0"/>
              <a:t>. This </a:t>
            </a:r>
            <a:r>
              <a:rPr lang="fr-CA" baseline="0" dirty="0" err="1"/>
              <a:t>allows</a:t>
            </a:r>
            <a:r>
              <a:rPr lang="fr-CA" baseline="0" dirty="0"/>
              <a:t> us to chat </a:t>
            </a:r>
            <a:r>
              <a:rPr lang="fr-CA" baseline="0" dirty="0" err="1"/>
              <a:t>with</a:t>
            </a:r>
            <a:r>
              <a:rPr lang="fr-CA" baseline="0" dirty="0"/>
              <a:t> the Elder </a:t>
            </a:r>
            <a:r>
              <a:rPr lang="fr-CA" baseline="0" dirty="0" err="1"/>
              <a:t>while</a:t>
            </a:r>
            <a:r>
              <a:rPr lang="fr-CA" baseline="0" dirty="0"/>
              <a:t> people are debriefing (</a:t>
            </a:r>
            <a:r>
              <a:rPr lang="fr-CA" baseline="0" dirty="0" err="1"/>
              <a:t>need</a:t>
            </a:r>
            <a:r>
              <a:rPr lang="fr-CA" baseline="0" dirty="0"/>
              <a:t> to set up a room for the Elder and us) </a:t>
            </a:r>
            <a:r>
              <a:rPr lang="fr-CA" baseline="0" dirty="0" err="1"/>
              <a:t>allowing</a:t>
            </a:r>
            <a:r>
              <a:rPr lang="fr-CA" baseline="0" dirty="0"/>
              <a:t> the </a:t>
            </a:r>
            <a:r>
              <a:rPr lang="fr-CA" baseline="0" dirty="0" err="1"/>
              <a:t>small</a:t>
            </a:r>
            <a:r>
              <a:rPr lang="fr-CA" baseline="0" dirty="0"/>
              <a:t> groups to have </a:t>
            </a:r>
            <a:r>
              <a:rPr lang="fr-CA" baseline="0" dirty="0" err="1"/>
              <a:t>some</a:t>
            </a:r>
            <a:r>
              <a:rPr lang="fr-CA" baseline="0" dirty="0"/>
              <a:t> </a:t>
            </a:r>
            <a:r>
              <a:rPr lang="fr-CA" baseline="0" dirty="0" err="1"/>
              <a:t>flexibility</a:t>
            </a:r>
            <a:r>
              <a:rPr lang="fr-CA" baseline="0" dirty="0"/>
              <a:t> </a:t>
            </a:r>
            <a:r>
              <a:rPr lang="fr-CA" baseline="0" dirty="0" err="1"/>
              <a:t>with</a:t>
            </a:r>
            <a:r>
              <a:rPr lang="fr-CA" baseline="0" dirty="0"/>
              <a:t> the time </a:t>
            </a:r>
            <a:r>
              <a:rPr lang="fr-CA" baseline="0" dirty="0" err="1"/>
              <a:t>they</a:t>
            </a:r>
            <a:r>
              <a:rPr lang="fr-CA" baseline="0" dirty="0"/>
              <a:t> </a:t>
            </a:r>
            <a:r>
              <a:rPr lang="fr-CA" baseline="0" dirty="0" err="1"/>
              <a:t>need</a:t>
            </a:r>
            <a:r>
              <a:rPr lang="fr-CA" b="1" baseline="0" dirty="0"/>
              <a:t>)))</a:t>
            </a:r>
          </a:p>
          <a:p>
            <a:pPr marL="171450" indent="-171450">
              <a:buFont typeface="Arial" panose="020B0604020202020204" pitchFamily="34" charset="0"/>
              <a:buChar char="•"/>
            </a:pPr>
            <a:r>
              <a:rPr lang="fr-CA" baseline="0" dirty="0" err="1"/>
              <a:t>Before</a:t>
            </a:r>
            <a:r>
              <a:rPr lang="fr-CA" baseline="0" dirty="0"/>
              <a:t> </a:t>
            </a:r>
            <a:r>
              <a:rPr lang="fr-CA" baseline="0" dirty="0" err="1"/>
              <a:t>we</a:t>
            </a:r>
            <a:r>
              <a:rPr lang="fr-CA" baseline="0" dirty="0"/>
              <a:t> go </a:t>
            </a:r>
            <a:r>
              <a:rPr lang="fr-CA" baseline="0" dirty="0" err="1"/>
              <a:t>into</a:t>
            </a:r>
            <a:r>
              <a:rPr lang="fr-CA" baseline="0" dirty="0"/>
              <a:t> the </a:t>
            </a:r>
            <a:r>
              <a:rPr lang="fr-CA" baseline="0" dirty="0" err="1"/>
              <a:t>small</a:t>
            </a:r>
            <a:r>
              <a:rPr lang="fr-CA" baseline="0" dirty="0"/>
              <a:t> groups, Elder </a:t>
            </a:r>
            <a:r>
              <a:rPr lang="fr-CA" baseline="0" dirty="0" err="1"/>
              <a:t>will</a:t>
            </a:r>
            <a:r>
              <a:rPr lang="fr-CA" baseline="0" dirty="0"/>
              <a:t> close the program </a:t>
            </a:r>
            <a:r>
              <a:rPr lang="fr-CA" baseline="0" dirty="0" err="1"/>
              <a:t>with</a:t>
            </a:r>
            <a:r>
              <a:rPr lang="fr-CA" baseline="0" dirty="0"/>
              <a:t> </a:t>
            </a:r>
            <a:r>
              <a:rPr lang="fr-CA" baseline="0" dirty="0" err="1"/>
              <a:t>his</a:t>
            </a:r>
            <a:r>
              <a:rPr lang="fr-CA" baseline="0" dirty="0"/>
              <a:t> </a:t>
            </a:r>
            <a:r>
              <a:rPr lang="fr-CA" baseline="0" dirty="0" err="1"/>
              <a:t>prayers</a:t>
            </a:r>
            <a:br>
              <a:rPr lang="fr-CA" baseline="0" dirty="0"/>
            </a:br>
            <a:r>
              <a:rPr lang="fr-CA" baseline="0" dirty="0"/>
              <a:t>Elder</a:t>
            </a:r>
            <a:br>
              <a:rPr lang="fr-CA" baseline="0" dirty="0"/>
            </a:br>
            <a:r>
              <a:rPr lang="fr-CA" baseline="0" dirty="0"/>
              <a:t>(The Elder </a:t>
            </a:r>
            <a:r>
              <a:rPr lang="fr-CA" baseline="0" dirty="0" err="1"/>
              <a:t>offers</a:t>
            </a:r>
            <a:r>
              <a:rPr lang="fr-CA" baseline="0" dirty="0"/>
              <a:t> the </a:t>
            </a:r>
            <a:r>
              <a:rPr lang="fr-CA" baseline="0" dirty="0" err="1"/>
              <a:t>closing</a:t>
            </a:r>
            <a:r>
              <a:rPr lang="fr-CA" baseline="0" dirty="0"/>
              <a:t> </a:t>
            </a:r>
            <a:r>
              <a:rPr lang="fr-CA" baseline="0" dirty="0" err="1"/>
              <a:t>prayers</a:t>
            </a:r>
            <a:r>
              <a:rPr lang="fr-CA" baseline="0" dirty="0"/>
              <a:t>)</a:t>
            </a:r>
          </a:p>
          <a:p>
            <a:pPr marL="171450" indent="-171450">
              <a:buFont typeface="Arial" panose="020B0604020202020204" pitchFamily="34" charset="0"/>
              <a:buChar char="•"/>
            </a:pPr>
            <a:r>
              <a:rPr lang="fr-CA" dirty="0"/>
              <a:t>For the </a:t>
            </a:r>
            <a:r>
              <a:rPr lang="fr-CA" dirty="0" err="1"/>
              <a:t>small</a:t>
            </a:r>
            <a:r>
              <a:rPr lang="fr-CA" dirty="0"/>
              <a:t> groups, </a:t>
            </a:r>
            <a:r>
              <a:rPr lang="fr-CA" dirty="0" err="1"/>
              <a:t>although</a:t>
            </a:r>
            <a:r>
              <a:rPr lang="fr-CA" dirty="0"/>
              <a:t> </a:t>
            </a:r>
            <a:r>
              <a:rPr lang="fr-CA" dirty="0" err="1"/>
              <a:t>you</a:t>
            </a:r>
            <a:r>
              <a:rPr lang="fr-CA" dirty="0"/>
              <a:t> </a:t>
            </a:r>
            <a:r>
              <a:rPr lang="fr-CA" dirty="0" err="1"/>
              <a:t>may</a:t>
            </a:r>
            <a:r>
              <a:rPr lang="fr-CA" dirty="0"/>
              <a:t> end up meeting new people in the last </a:t>
            </a:r>
            <a:r>
              <a:rPr lang="fr-CA" dirty="0" err="1"/>
              <a:t>day</a:t>
            </a:r>
            <a:r>
              <a:rPr lang="fr-CA" dirty="0"/>
              <a:t>, </a:t>
            </a:r>
            <a:r>
              <a:rPr lang="fr-CA" dirty="0" err="1"/>
              <a:t>remember</a:t>
            </a:r>
            <a:r>
              <a:rPr lang="fr-CA" dirty="0"/>
              <a:t> </a:t>
            </a:r>
            <a:r>
              <a:rPr lang="fr-CA" dirty="0" err="1"/>
              <a:t>we</a:t>
            </a:r>
            <a:r>
              <a:rPr lang="fr-CA" dirty="0"/>
              <a:t> all </a:t>
            </a:r>
            <a:r>
              <a:rPr lang="fr-CA" dirty="0" err="1"/>
              <a:t>partcipated</a:t>
            </a:r>
            <a:r>
              <a:rPr lang="fr-CA" baseline="0" dirty="0"/>
              <a:t> in </a:t>
            </a:r>
            <a:r>
              <a:rPr lang="fr-CA" baseline="0" dirty="0" err="1"/>
              <a:t>this</a:t>
            </a:r>
            <a:r>
              <a:rPr lang="fr-CA" baseline="0" dirty="0"/>
              <a:t> program </a:t>
            </a:r>
            <a:r>
              <a:rPr lang="fr-CA" baseline="0" dirty="0" err="1"/>
              <a:t>during</a:t>
            </a:r>
            <a:r>
              <a:rPr lang="fr-CA" baseline="0" dirty="0"/>
              <a:t> the last 8 </a:t>
            </a:r>
            <a:r>
              <a:rPr lang="fr-CA" baseline="0" dirty="0" err="1"/>
              <a:t>weeks</a:t>
            </a:r>
            <a:r>
              <a:rPr lang="fr-CA" baseline="0" dirty="0"/>
              <a: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a:t>
            </a:r>
            <a:r>
              <a:rPr lang="fr-CA" baseline="0" dirty="0" err="1"/>
              <a:t>we</a:t>
            </a:r>
            <a:r>
              <a:rPr lang="fr-CA" baseline="0" dirty="0"/>
              <a:t> have a </a:t>
            </a:r>
            <a:r>
              <a:rPr lang="fr-CA" baseline="0" dirty="0" err="1"/>
              <a:t>special</a:t>
            </a:r>
            <a:r>
              <a:rPr lang="fr-CA" baseline="0" dirty="0"/>
              <a:t> </a:t>
            </a:r>
            <a:r>
              <a:rPr lang="fr-CA" baseline="0" dirty="0" err="1"/>
              <a:t>request</a:t>
            </a:r>
            <a:r>
              <a:rPr lang="fr-CA" baseline="0" dirty="0"/>
              <a:t> for </a:t>
            </a:r>
            <a:r>
              <a:rPr lang="fr-CA" baseline="0" dirty="0" err="1"/>
              <a:t>closing</a:t>
            </a:r>
            <a:r>
              <a:rPr lang="fr-CA" baseline="0" dirty="0"/>
              <a:t> the program, </a:t>
            </a:r>
            <a:r>
              <a:rPr lang="en-US" dirty="0"/>
              <a:t>if you would like to, after you debrief in small groups, come back and share and insight you got or what you liked the most of this program, or anything you’d</a:t>
            </a:r>
            <a:r>
              <a:rPr lang="en-US" baseline="0" dirty="0"/>
              <a:t> like to share</a:t>
            </a:r>
            <a:endParaRPr lang="fr-CA" baseline="0" dirty="0"/>
          </a:p>
          <a:p>
            <a:endParaRPr lang="fr-CA" b="1" dirty="0"/>
          </a:p>
          <a:p>
            <a:r>
              <a:rPr lang="fr-CA" b="1" dirty="0"/>
              <a:t>(((Option 2</a:t>
            </a:r>
            <a:r>
              <a:rPr lang="fr-CA" dirty="0"/>
              <a:t>: if the Elder </a:t>
            </a:r>
            <a:r>
              <a:rPr lang="fr-CA" dirty="0" err="1"/>
              <a:t>prefers</a:t>
            </a:r>
            <a:r>
              <a:rPr lang="fr-CA" dirty="0"/>
              <a:t> </a:t>
            </a:r>
            <a:r>
              <a:rPr lang="fr-CA" dirty="0" err="1"/>
              <a:t>we</a:t>
            </a:r>
            <a:r>
              <a:rPr lang="fr-CA" dirty="0"/>
              <a:t> close </a:t>
            </a:r>
            <a:r>
              <a:rPr lang="fr-CA" dirty="0" err="1"/>
              <a:t>with</a:t>
            </a:r>
            <a:r>
              <a:rPr lang="fr-CA" dirty="0"/>
              <a:t> the </a:t>
            </a:r>
            <a:r>
              <a:rPr lang="fr-CA" dirty="0" err="1"/>
              <a:t>prayers</a:t>
            </a:r>
            <a:r>
              <a:rPr lang="fr-CA" baseline="0" dirty="0"/>
              <a:t>, </a:t>
            </a:r>
            <a:r>
              <a:rPr lang="fr-CA" baseline="0" dirty="0" err="1"/>
              <a:t>we’ll</a:t>
            </a:r>
            <a:r>
              <a:rPr lang="fr-CA" baseline="0" dirty="0"/>
              <a:t> </a:t>
            </a:r>
            <a:r>
              <a:rPr lang="fr-CA" baseline="0" dirty="0" err="1"/>
              <a:t>spend</a:t>
            </a:r>
            <a:r>
              <a:rPr lang="fr-CA" baseline="0" dirty="0"/>
              <a:t> </a:t>
            </a:r>
            <a:r>
              <a:rPr lang="fr-CA" baseline="0" dirty="0" err="1"/>
              <a:t>some</a:t>
            </a:r>
            <a:r>
              <a:rPr lang="fr-CA" baseline="0" dirty="0"/>
              <a:t> time </a:t>
            </a:r>
            <a:r>
              <a:rPr lang="fr-CA" dirty="0"/>
              <a:t>in </a:t>
            </a:r>
            <a:r>
              <a:rPr lang="fr-CA" dirty="0" err="1"/>
              <a:t>small</a:t>
            </a:r>
            <a:r>
              <a:rPr lang="fr-CA" dirty="0"/>
              <a:t> groups to </a:t>
            </a:r>
            <a:r>
              <a:rPr lang="fr-CA" dirty="0" err="1"/>
              <a:t>say</a:t>
            </a:r>
            <a:r>
              <a:rPr lang="fr-CA" dirty="0"/>
              <a:t> good bye to </a:t>
            </a:r>
            <a:r>
              <a:rPr lang="fr-CA" dirty="0" err="1"/>
              <a:t>your</a:t>
            </a:r>
            <a:r>
              <a:rPr lang="fr-CA" dirty="0"/>
              <a:t> </a:t>
            </a:r>
            <a:r>
              <a:rPr lang="fr-CA" dirty="0" err="1"/>
              <a:t>colleagues</a:t>
            </a:r>
            <a:r>
              <a:rPr lang="fr-CA" dirty="0"/>
              <a:t> </a:t>
            </a:r>
            <a:r>
              <a:rPr lang="fr-CA" baseline="0" dirty="0"/>
              <a:t>(</a:t>
            </a:r>
            <a:r>
              <a:rPr lang="fr-CA" baseline="0" dirty="0" err="1"/>
              <a:t>need</a:t>
            </a:r>
            <a:r>
              <a:rPr lang="fr-CA" baseline="0" dirty="0"/>
              <a:t> to set up a room for the Elder and us)</a:t>
            </a:r>
            <a:r>
              <a:rPr lang="fr-CA" dirty="0"/>
              <a:t>. </a:t>
            </a:r>
            <a:r>
              <a:rPr lang="fr-CA" dirty="0" err="1"/>
              <a:t>Estimated</a:t>
            </a:r>
            <a:r>
              <a:rPr lang="fr-CA" dirty="0"/>
              <a:t> time </a:t>
            </a:r>
            <a:r>
              <a:rPr lang="fr-CA" baseline="0" dirty="0" err="1"/>
              <a:t>until</a:t>
            </a:r>
            <a:r>
              <a:rPr lang="fr-CA" baseline="0" dirty="0"/>
              <a:t> 30 minutes </a:t>
            </a:r>
            <a:r>
              <a:rPr lang="fr-CA" baseline="0" dirty="0" err="1"/>
              <a:t>before</a:t>
            </a:r>
            <a:r>
              <a:rPr lang="fr-CA" baseline="0" dirty="0"/>
              <a:t> the end time for the session, </a:t>
            </a:r>
            <a:r>
              <a:rPr lang="fr-CA" baseline="0" dirty="0" err="1"/>
              <a:t>this</a:t>
            </a:r>
            <a:r>
              <a:rPr lang="fr-CA" baseline="0" dirty="0"/>
              <a:t> </a:t>
            </a:r>
            <a:r>
              <a:rPr lang="fr-CA" baseline="0" dirty="0" err="1"/>
              <a:t>will</a:t>
            </a:r>
            <a:r>
              <a:rPr lang="fr-CA" baseline="0" dirty="0"/>
              <a:t> </a:t>
            </a:r>
            <a:r>
              <a:rPr lang="fr-CA" baseline="0" dirty="0" err="1"/>
              <a:t>give</a:t>
            </a:r>
            <a:r>
              <a:rPr lang="fr-CA" baseline="0" dirty="0"/>
              <a:t> </a:t>
            </a:r>
            <a:r>
              <a:rPr lang="fr-CA" baseline="0" dirty="0" err="1"/>
              <a:t>opportunity</a:t>
            </a:r>
            <a:r>
              <a:rPr lang="fr-CA" baseline="0" dirty="0"/>
              <a:t> to </a:t>
            </a:r>
            <a:r>
              <a:rPr lang="fr-CA" baseline="0" dirty="0" err="1"/>
              <a:t>those</a:t>
            </a:r>
            <a:r>
              <a:rPr lang="fr-CA" baseline="0" dirty="0"/>
              <a:t> </a:t>
            </a:r>
            <a:r>
              <a:rPr lang="fr-CA" baseline="0" dirty="0" err="1"/>
              <a:t>who</a:t>
            </a:r>
            <a:r>
              <a:rPr lang="fr-CA" baseline="0" dirty="0"/>
              <a:t> </a:t>
            </a:r>
            <a:r>
              <a:rPr lang="fr-CA" baseline="0" dirty="0" err="1"/>
              <a:t>would</a:t>
            </a:r>
            <a:r>
              <a:rPr lang="fr-CA" baseline="0" dirty="0"/>
              <a:t> like to </a:t>
            </a:r>
            <a:r>
              <a:rPr lang="fr-CA" baseline="0" dirty="0" err="1"/>
              <a:t>share</a:t>
            </a:r>
            <a:r>
              <a:rPr lang="fr-CA" baseline="0" dirty="0"/>
              <a:t> in </a:t>
            </a:r>
            <a:r>
              <a:rPr lang="fr-CA" baseline="0" dirty="0" err="1"/>
              <a:t>plenary</a:t>
            </a:r>
            <a:r>
              <a:rPr lang="fr-CA" baseline="0" dirty="0"/>
              <a:t>. </a:t>
            </a:r>
            <a:r>
              <a:rPr lang="fr-CA" b="1" baseline="0" dirty="0"/>
              <a:t>)))</a:t>
            </a:r>
            <a:endParaRPr lang="fr-CA" baseline="0" dirty="0"/>
          </a:p>
          <a:p>
            <a:pPr marL="171450" indent="-171450">
              <a:buFont typeface="Arial" panose="020B0604020202020204" pitchFamily="34" charset="0"/>
              <a:buChar char="•"/>
            </a:pPr>
            <a:r>
              <a:rPr lang="fr-CA" dirty="0"/>
              <a:t>And</a:t>
            </a:r>
            <a:r>
              <a:rPr lang="fr-CA" baseline="0" dirty="0"/>
              <a:t> </a:t>
            </a:r>
            <a:r>
              <a:rPr lang="fr-CA" baseline="0" dirty="0" err="1"/>
              <a:t>before</a:t>
            </a:r>
            <a:r>
              <a:rPr lang="fr-CA" baseline="0" dirty="0"/>
              <a:t> </a:t>
            </a:r>
            <a:r>
              <a:rPr lang="fr-CA" baseline="0" dirty="0" err="1"/>
              <a:t>closing</a:t>
            </a:r>
            <a:r>
              <a:rPr lang="fr-CA" baseline="0" dirty="0"/>
              <a:t> </a:t>
            </a:r>
            <a:r>
              <a:rPr lang="fr-CA" baseline="0" dirty="0" err="1"/>
              <a:t>with</a:t>
            </a:r>
            <a:r>
              <a:rPr lang="fr-CA" baseline="0" dirty="0"/>
              <a:t> the </a:t>
            </a:r>
            <a:r>
              <a:rPr lang="fr-CA" baseline="0" dirty="0" err="1"/>
              <a:t>Elder’s</a:t>
            </a:r>
            <a:r>
              <a:rPr lang="fr-CA" baseline="0" dirty="0"/>
              <a:t> </a:t>
            </a:r>
            <a:r>
              <a:rPr lang="fr-CA" baseline="0" dirty="0" err="1"/>
              <a:t>prayer</a:t>
            </a:r>
            <a:r>
              <a:rPr lang="fr-CA" baseline="0" dirty="0"/>
              <a:t>, I invite </a:t>
            </a:r>
            <a:r>
              <a:rPr lang="fr-CA" baseline="0" dirty="0" err="1"/>
              <a:t>you</a:t>
            </a:r>
            <a:r>
              <a:rPr lang="fr-CA" baseline="0" dirty="0"/>
              <a:t> to </a:t>
            </a:r>
            <a:r>
              <a:rPr lang="fr-CA" baseline="0" dirty="0" err="1"/>
              <a:t>spend</a:t>
            </a:r>
            <a:r>
              <a:rPr lang="fr-CA" baseline="0" dirty="0"/>
              <a:t> </a:t>
            </a:r>
            <a:r>
              <a:rPr lang="fr-CA" baseline="0" dirty="0" err="1"/>
              <a:t>some</a:t>
            </a:r>
            <a:r>
              <a:rPr lang="fr-CA" baseline="0" dirty="0"/>
              <a:t> time </a:t>
            </a:r>
            <a:r>
              <a:rPr lang="fr-CA" dirty="0"/>
              <a:t>in </a:t>
            </a:r>
            <a:r>
              <a:rPr lang="fr-CA" dirty="0" err="1"/>
              <a:t>small</a:t>
            </a:r>
            <a:r>
              <a:rPr lang="fr-CA" dirty="0"/>
              <a:t> groups to </a:t>
            </a:r>
            <a:r>
              <a:rPr lang="fr-CA" dirty="0" err="1"/>
              <a:t>say</a:t>
            </a:r>
            <a:r>
              <a:rPr lang="fr-CA" dirty="0"/>
              <a:t> good bye to </a:t>
            </a:r>
            <a:r>
              <a:rPr lang="fr-CA" dirty="0" err="1"/>
              <a:t>your</a:t>
            </a:r>
            <a:r>
              <a:rPr lang="fr-CA" dirty="0"/>
              <a:t> </a:t>
            </a:r>
            <a:r>
              <a:rPr lang="fr-CA" dirty="0" err="1"/>
              <a:t>colleagues</a:t>
            </a:r>
            <a:r>
              <a:rPr lang="fr-CA" dirty="0"/>
              <a:t>… </a:t>
            </a:r>
          </a:p>
          <a:p>
            <a:pPr marL="171450" indent="-171450">
              <a:buFont typeface="Arial" panose="020B0604020202020204" pitchFamily="34" charset="0"/>
              <a:buChar char="•"/>
            </a:pPr>
            <a:r>
              <a:rPr lang="fr-CA" dirty="0" err="1"/>
              <a:t>although</a:t>
            </a:r>
            <a:r>
              <a:rPr lang="fr-CA" dirty="0"/>
              <a:t> </a:t>
            </a:r>
            <a:r>
              <a:rPr lang="fr-CA" dirty="0" err="1"/>
              <a:t>you</a:t>
            </a:r>
            <a:r>
              <a:rPr lang="fr-CA" dirty="0"/>
              <a:t> </a:t>
            </a:r>
            <a:r>
              <a:rPr lang="fr-CA" dirty="0" err="1"/>
              <a:t>may</a:t>
            </a:r>
            <a:r>
              <a:rPr lang="fr-CA" dirty="0"/>
              <a:t> end up meeting new people in the last </a:t>
            </a:r>
            <a:r>
              <a:rPr lang="fr-CA" dirty="0" err="1"/>
              <a:t>day</a:t>
            </a:r>
            <a:r>
              <a:rPr lang="fr-CA" dirty="0"/>
              <a:t>, </a:t>
            </a:r>
            <a:r>
              <a:rPr lang="fr-CA" dirty="0" err="1"/>
              <a:t>remember</a:t>
            </a:r>
            <a:r>
              <a:rPr lang="fr-CA" dirty="0"/>
              <a:t> </a:t>
            </a:r>
            <a:r>
              <a:rPr lang="fr-CA" dirty="0" err="1"/>
              <a:t>we</a:t>
            </a:r>
            <a:r>
              <a:rPr lang="fr-CA" dirty="0"/>
              <a:t> all </a:t>
            </a:r>
            <a:r>
              <a:rPr lang="fr-CA" dirty="0" err="1"/>
              <a:t>partcipated</a:t>
            </a:r>
            <a:r>
              <a:rPr lang="fr-CA" baseline="0" dirty="0"/>
              <a:t> in </a:t>
            </a:r>
            <a:r>
              <a:rPr lang="fr-CA" baseline="0" dirty="0" err="1"/>
              <a:t>this</a:t>
            </a:r>
            <a:r>
              <a:rPr lang="fr-CA" baseline="0" dirty="0"/>
              <a:t> program </a:t>
            </a:r>
            <a:r>
              <a:rPr lang="fr-CA" baseline="0" dirty="0" err="1"/>
              <a:t>during</a:t>
            </a:r>
            <a:r>
              <a:rPr lang="fr-CA" baseline="0" dirty="0"/>
              <a:t> the last 8 </a:t>
            </a:r>
            <a:r>
              <a:rPr lang="fr-CA" baseline="0" dirty="0" err="1"/>
              <a:t>weeks</a:t>
            </a:r>
            <a:r>
              <a:rPr lang="fr-CA" baseline="0" dirty="0"/>
              <a:t>.</a:t>
            </a:r>
          </a:p>
          <a:p>
            <a:pPr marL="171450" indent="-171450">
              <a:buFont typeface="Arial" panose="020B0604020202020204" pitchFamily="34" charset="0"/>
              <a:buChar char="•"/>
            </a:pPr>
            <a:r>
              <a:rPr lang="fr-CA" baseline="0" dirty="0" err="1"/>
              <a:t>You’ll</a:t>
            </a:r>
            <a:r>
              <a:rPr lang="fr-CA" baseline="0" dirty="0"/>
              <a:t> have </a:t>
            </a:r>
            <a:r>
              <a:rPr lang="fr-CA" baseline="0" dirty="0" err="1"/>
              <a:t>until</a:t>
            </a:r>
            <a:r>
              <a:rPr lang="fr-CA" baseline="0" dirty="0"/>
              <a:t> (enter the </a:t>
            </a:r>
            <a:r>
              <a:rPr lang="fr-CA" baseline="0" dirty="0" err="1"/>
              <a:t>estimated</a:t>
            </a:r>
            <a:r>
              <a:rPr lang="fr-CA" baseline="0" dirty="0"/>
              <a:t> time </a:t>
            </a:r>
            <a:r>
              <a:rPr lang="fr-CA" baseline="0" dirty="0" err="1"/>
              <a:t>here</a:t>
            </a:r>
            <a:r>
              <a:rPr lang="fr-CA" baseline="0" dirty="0"/>
              <a:t>) for the </a:t>
            </a:r>
            <a:r>
              <a:rPr lang="fr-CA" baseline="0" dirty="0" err="1"/>
              <a:t>small</a:t>
            </a:r>
            <a:r>
              <a:rPr lang="fr-CA" baseline="0" dirty="0"/>
              <a:t> groups</a:t>
            </a:r>
          </a:p>
          <a:p>
            <a:pPr marL="171450" indent="-171450">
              <a:buFont typeface="Arial" panose="020B0604020202020204" pitchFamily="34" charset="0"/>
              <a:buChar char="•"/>
            </a:pPr>
            <a:r>
              <a:rPr lang="fr-CA" baseline="0" dirty="0"/>
              <a:t>This </a:t>
            </a:r>
            <a:r>
              <a:rPr lang="fr-CA" baseline="0" dirty="0" err="1"/>
              <a:t>will</a:t>
            </a:r>
            <a:r>
              <a:rPr lang="fr-CA" baseline="0" dirty="0"/>
              <a:t> </a:t>
            </a:r>
            <a:r>
              <a:rPr lang="fr-CA" baseline="0" dirty="0" err="1"/>
              <a:t>give</a:t>
            </a:r>
            <a:r>
              <a:rPr lang="fr-CA" baseline="0" dirty="0"/>
              <a:t> </a:t>
            </a:r>
            <a:r>
              <a:rPr lang="fr-CA" baseline="0" dirty="0" err="1"/>
              <a:t>opportunity</a:t>
            </a:r>
            <a:r>
              <a:rPr lang="fr-CA" baseline="0" dirty="0"/>
              <a:t> to </a:t>
            </a:r>
            <a:r>
              <a:rPr lang="fr-CA" baseline="0" dirty="0" err="1"/>
              <a:t>those</a:t>
            </a:r>
            <a:r>
              <a:rPr lang="fr-CA" baseline="0" dirty="0"/>
              <a:t> </a:t>
            </a:r>
            <a:r>
              <a:rPr lang="fr-CA" baseline="0" dirty="0" err="1"/>
              <a:t>who</a:t>
            </a:r>
            <a:r>
              <a:rPr lang="fr-CA" baseline="0" dirty="0"/>
              <a:t> </a:t>
            </a:r>
            <a:r>
              <a:rPr lang="fr-CA" baseline="0" dirty="0" err="1"/>
              <a:t>would</a:t>
            </a:r>
            <a:r>
              <a:rPr lang="fr-CA" baseline="0" dirty="0"/>
              <a:t> like to </a:t>
            </a:r>
            <a:r>
              <a:rPr lang="fr-CA" baseline="0" dirty="0" err="1"/>
              <a:t>share</a:t>
            </a:r>
            <a:r>
              <a:rPr lang="fr-CA" baseline="0" dirty="0"/>
              <a:t> in </a:t>
            </a:r>
            <a:r>
              <a:rPr lang="fr-CA" baseline="0" dirty="0" err="1"/>
              <a:t>plenary</a:t>
            </a:r>
            <a:r>
              <a:rPr lang="fr-CA" baseline="0" dirty="0"/>
              <a:t> </a:t>
            </a:r>
            <a:r>
              <a:rPr lang="fr-CA" baseline="0" dirty="0" err="1"/>
              <a:t>something</a:t>
            </a:r>
            <a:endParaRPr lang="fr-CA" baseline="0" dirty="0"/>
          </a:p>
          <a:p>
            <a:pPr marL="0" indent="0">
              <a:buFont typeface="Arial" panose="020B0604020202020204" pitchFamily="34" charset="0"/>
              <a:buNone/>
            </a:pPr>
            <a:r>
              <a:rPr lang="fr-CA" baseline="0" dirty="0"/>
              <a:t>(open </a:t>
            </a:r>
            <a:r>
              <a:rPr lang="fr-CA" baseline="0" dirty="0" err="1"/>
              <a:t>breakout</a:t>
            </a:r>
            <a:r>
              <a:rPr lang="fr-CA" baseline="0" dirty="0"/>
              <a:t> </a:t>
            </a:r>
            <a:r>
              <a:rPr lang="fr-CA" baseline="0" dirty="0" err="1"/>
              <a:t>rooms</a:t>
            </a:r>
            <a:r>
              <a:rPr lang="fr-CA" baseline="0" dirty="0"/>
              <a:t> for </a:t>
            </a:r>
            <a:r>
              <a:rPr lang="fr-CA" baseline="0" dirty="0" err="1"/>
              <a:t>until</a:t>
            </a:r>
            <a:r>
              <a:rPr lang="fr-CA" baseline="0" dirty="0"/>
              <a:t> 30 mins </a:t>
            </a:r>
            <a:r>
              <a:rPr lang="fr-CA" baseline="0" dirty="0" err="1"/>
              <a:t>before</a:t>
            </a:r>
            <a:r>
              <a:rPr lang="fr-CA" baseline="0" dirty="0"/>
              <a:t> the end of </a:t>
            </a:r>
            <a:r>
              <a:rPr lang="fr-CA" baseline="0" dirty="0" err="1"/>
              <a:t>this</a:t>
            </a:r>
            <a:r>
              <a:rPr lang="fr-CA" baseline="0" dirty="0"/>
              <a:t> session)</a:t>
            </a:r>
          </a:p>
          <a:p>
            <a:pPr marL="0" indent="0">
              <a:buFont typeface="Arial" panose="020B0604020202020204" pitchFamily="34" charset="0"/>
              <a:buNone/>
            </a:pPr>
            <a:r>
              <a:rPr lang="fr-CA" baseline="0" dirty="0"/>
              <a:t>(Open the </a:t>
            </a:r>
            <a:r>
              <a:rPr lang="fr-CA" baseline="0" dirty="0" err="1"/>
              <a:t>mic</a:t>
            </a:r>
            <a:r>
              <a:rPr lang="fr-CA" baseline="0" dirty="0"/>
              <a:t> for a couple of people to debrief in </a:t>
            </a:r>
            <a:r>
              <a:rPr lang="fr-CA" baseline="0" dirty="0" err="1"/>
              <a:t>plenary</a:t>
            </a:r>
            <a:r>
              <a:rPr lang="fr-CA" baseline="0" dirty="0"/>
              <a:t>, </a:t>
            </a:r>
            <a:r>
              <a:rPr lang="fr-CA" baseline="0" dirty="0" err="1"/>
              <a:t>until</a:t>
            </a:r>
            <a:r>
              <a:rPr lang="fr-CA" baseline="0" dirty="0"/>
              <a:t> 15 mins </a:t>
            </a:r>
            <a:r>
              <a:rPr lang="fr-CA" baseline="0" dirty="0" err="1"/>
              <a:t>before</a:t>
            </a:r>
            <a:r>
              <a:rPr lang="fr-CA" baseline="0" dirty="0"/>
              <a:t> the end of </a:t>
            </a:r>
            <a:r>
              <a:rPr lang="fr-CA" baseline="0" dirty="0" err="1"/>
              <a:t>ths</a:t>
            </a:r>
            <a:r>
              <a:rPr lang="fr-CA" baseline="0" dirty="0"/>
              <a:t> session)</a:t>
            </a:r>
          </a:p>
          <a:p>
            <a:pPr marL="171450" indent="-171450">
              <a:buFont typeface="Arial" panose="020B0604020202020204" pitchFamily="34" charset="0"/>
              <a:buChar char="•"/>
            </a:pPr>
            <a:r>
              <a:rPr lang="fr-CA" baseline="0" dirty="0"/>
              <a:t>I </a:t>
            </a:r>
            <a:r>
              <a:rPr lang="fr-CA" baseline="0" dirty="0" err="1"/>
              <a:t>want</a:t>
            </a:r>
            <a:r>
              <a:rPr lang="fr-CA" baseline="0" dirty="0"/>
              <a:t> to express </a:t>
            </a:r>
            <a:r>
              <a:rPr lang="fr-CA" baseline="0" dirty="0" err="1"/>
              <a:t>my</a:t>
            </a:r>
            <a:r>
              <a:rPr lang="fr-CA" baseline="0" dirty="0"/>
              <a:t> gratitude to Elder for </a:t>
            </a:r>
            <a:r>
              <a:rPr lang="fr-CA" baseline="0" dirty="0" err="1"/>
              <a:t>starting</a:t>
            </a:r>
            <a:r>
              <a:rPr lang="fr-CA" baseline="0" dirty="0"/>
              <a:t> us in the right </a:t>
            </a:r>
            <a:r>
              <a:rPr lang="fr-CA" baseline="0" dirty="0" err="1"/>
              <a:t>way</a:t>
            </a:r>
            <a:r>
              <a:rPr lang="fr-CA" baseline="0" dirty="0"/>
              <a:t>, for </a:t>
            </a:r>
            <a:r>
              <a:rPr lang="fr-CA" baseline="0" dirty="0" err="1"/>
              <a:t>their</a:t>
            </a:r>
            <a:r>
              <a:rPr lang="fr-CA" baseline="0" dirty="0"/>
              <a:t> </a:t>
            </a:r>
            <a:r>
              <a:rPr lang="fr-CA" baseline="0" dirty="0" err="1"/>
              <a:t>presence</a:t>
            </a:r>
            <a:r>
              <a:rPr lang="fr-CA" baseline="0" dirty="0"/>
              <a:t> </a:t>
            </a:r>
            <a:r>
              <a:rPr lang="fr-CA" baseline="0" dirty="0" err="1"/>
              <a:t>throughout</a:t>
            </a:r>
            <a:r>
              <a:rPr lang="fr-CA" baseline="0" dirty="0"/>
              <a:t> </a:t>
            </a:r>
            <a:r>
              <a:rPr lang="fr-CA" baseline="0" dirty="0" err="1"/>
              <a:t>these</a:t>
            </a:r>
            <a:r>
              <a:rPr lang="fr-CA" baseline="0" dirty="0"/>
              <a:t> 8 </a:t>
            </a:r>
            <a:r>
              <a:rPr lang="fr-CA" baseline="0" dirty="0" err="1"/>
              <a:t>weeks</a:t>
            </a:r>
            <a:r>
              <a:rPr lang="fr-CA" baseline="0" dirty="0"/>
              <a:t>… </a:t>
            </a:r>
          </a:p>
          <a:p>
            <a:pPr marL="171450" indent="-171450">
              <a:buFont typeface="Arial" panose="020B0604020202020204" pitchFamily="34" charset="0"/>
              <a:buChar char="•"/>
            </a:pPr>
            <a:r>
              <a:rPr lang="fr-CA" baseline="0" dirty="0"/>
              <a:t>And </a:t>
            </a:r>
            <a:r>
              <a:rPr lang="fr-CA" baseline="0" dirty="0" err="1"/>
              <a:t>now</a:t>
            </a:r>
            <a:r>
              <a:rPr lang="fr-CA" baseline="0" dirty="0"/>
              <a:t>, for the </a:t>
            </a:r>
            <a:r>
              <a:rPr lang="fr-CA" baseline="0" dirty="0" err="1"/>
              <a:t>closing</a:t>
            </a:r>
            <a:r>
              <a:rPr lang="fr-CA" baseline="0" dirty="0"/>
              <a:t> </a:t>
            </a:r>
            <a:r>
              <a:rPr lang="fr-CA" baseline="0" dirty="0" err="1"/>
              <a:t>prayers</a:t>
            </a:r>
            <a:r>
              <a:rPr lang="fr-CA" baseline="0" dirty="0"/>
              <a:t>, Elder…</a:t>
            </a:r>
          </a:p>
          <a:p>
            <a:pPr marL="171450" indent="-171450">
              <a:buFont typeface="Arial" panose="020B0604020202020204" pitchFamily="34" charset="0"/>
              <a:buChar char="•"/>
            </a:pPr>
            <a:endParaRPr lang="fr-CA" baseline="0" dirty="0"/>
          </a:p>
          <a:p>
            <a:pPr marL="171450" indent="-171450">
              <a:buFont typeface="Arial" panose="020B0604020202020204" pitchFamily="34" charset="0"/>
              <a:buChar char="•"/>
            </a:pPr>
            <a:endParaRPr lang="fr-CA" baseline="0" dirty="0"/>
          </a:p>
          <a:p>
            <a:endParaRPr lang="fr-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262586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Welcome to the last session of our program / </a:t>
            </a:r>
            <a:r>
              <a:rPr lang="fr-FR" baseline="0" dirty="0"/>
              <a:t>Bienvenue tout le monde à la dernière session de notre programme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ym typeface="Wingdings" panose="05000000000000000000" pitchFamily="2" charset="2"/>
              </a:rPr>
              <a:t>(observing Elder Saulis closing prayers)</a:t>
            </a:r>
            <a:endParaRPr lang="en-US" dirty="0"/>
          </a:p>
          <a:p>
            <a:endParaRPr lang="en-US" dirty="0"/>
          </a:p>
          <a:p>
            <a:r>
              <a:rPr lang="en-US" dirty="0"/>
              <a:t>Host/co-host: we</a:t>
            </a:r>
            <a:r>
              <a:rPr lang="en-US" baseline="0" dirty="0"/>
              <a:t> may need to say something about our experience?</a:t>
            </a:r>
            <a:endParaRPr lang="en-US" dirty="0"/>
          </a:p>
          <a:p>
            <a:endParaRPr lang="en-US" dirty="0"/>
          </a:p>
          <a:p>
            <a:r>
              <a:rPr lang="en-US" dirty="0"/>
              <a:t>Thanks everyone for participating</a:t>
            </a:r>
            <a:r>
              <a:rPr lang="en-US" baseline="0" dirty="0"/>
              <a:t> in this program… we wish you happiness </a:t>
            </a:r>
            <a:r>
              <a:rPr lang="en-US" baseline="0" dirty="0">
                <a:sym typeface="Wingdings" panose="05000000000000000000" pitchFamily="2" charset="2"/>
              </a:rPr>
              <a:t></a:t>
            </a:r>
          </a:p>
          <a:p>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80774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For today’s centering exercise,</a:t>
            </a:r>
            <a:r>
              <a:rPr lang="en-CA" baseline="0" dirty="0"/>
              <a:t> we’ll use a slight variation…. Similar to previous ones, t</a:t>
            </a:r>
            <a:r>
              <a:rPr lang="en-CA" dirty="0"/>
              <a:t>he idea is to shift from “doing” to “being”</a:t>
            </a:r>
          </a:p>
          <a:p>
            <a:r>
              <a:rPr lang="en-CA" dirty="0"/>
              <a:t>Let’s start by doing the following...</a:t>
            </a:r>
          </a:p>
          <a:p>
            <a:pPr lvl="0"/>
            <a:r>
              <a:rPr lang="en-CA" dirty="0"/>
              <a:t>Sit in a comfortable attentive position</a:t>
            </a:r>
          </a:p>
          <a:p>
            <a:pPr lvl="0"/>
            <a:r>
              <a:rPr lang="en-CA" dirty="0"/>
              <a:t>It helps if you close or semi-close your eyes</a:t>
            </a:r>
          </a:p>
          <a:p>
            <a:pPr lvl="0"/>
            <a:r>
              <a:rPr lang="fr-CA" dirty="0"/>
              <a:t>Focus</a:t>
            </a:r>
            <a:r>
              <a:rPr lang="fr-CA" baseline="0" dirty="0"/>
              <a:t> on </a:t>
            </a:r>
            <a:r>
              <a:rPr lang="fr-CA" baseline="0" dirty="0" err="1"/>
              <a:t>your</a:t>
            </a:r>
            <a:r>
              <a:rPr lang="fr-CA" baseline="0" dirty="0"/>
              <a:t> </a:t>
            </a:r>
            <a:r>
              <a:rPr lang="fr-CA" baseline="0" dirty="0" err="1"/>
              <a:t>breathing</a:t>
            </a:r>
            <a:r>
              <a:rPr lang="fr-CA" baseline="0" dirty="0"/>
              <a:t>… </a:t>
            </a:r>
          </a:p>
          <a:p>
            <a:pPr lvl="0"/>
            <a:r>
              <a:rPr lang="fr-CA" baseline="0" dirty="0"/>
              <a:t>and </a:t>
            </a:r>
            <a:r>
              <a:rPr lang="fr-CA" baseline="0" dirty="0" err="1"/>
              <a:t>repeat</a:t>
            </a:r>
            <a:r>
              <a:rPr lang="fr-CA" baseline="0" dirty="0"/>
              <a:t> </a:t>
            </a:r>
            <a:r>
              <a:rPr lang="fr-CA" baseline="0" dirty="0" err="1"/>
              <a:t>any</a:t>
            </a:r>
            <a:r>
              <a:rPr lang="fr-CA" baseline="0" dirty="0"/>
              <a:t> of the </a:t>
            </a:r>
            <a:r>
              <a:rPr lang="fr-CA" baseline="0" dirty="0" err="1"/>
              <a:t>following</a:t>
            </a:r>
            <a:r>
              <a:rPr lang="fr-CA" baseline="0" dirty="0"/>
              <a:t> phrases </a:t>
            </a:r>
            <a:r>
              <a:rPr lang="fr-CA" baseline="0" dirty="0" err="1"/>
              <a:t>aloud</a:t>
            </a:r>
            <a:r>
              <a:rPr lang="fr-CA" baseline="0" dirty="0"/>
              <a:t> or in </a:t>
            </a:r>
            <a:r>
              <a:rPr lang="fr-CA" baseline="0" dirty="0" err="1"/>
              <a:t>your</a:t>
            </a:r>
            <a:r>
              <a:rPr lang="fr-CA" baseline="0" dirty="0"/>
              <a:t> </a:t>
            </a:r>
            <a:r>
              <a:rPr lang="fr-CA" baseline="0" dirty="0" err="1"/>
              <a:t>mind</a:t>
            </a:r>
            <a:r>
              <a:rPr lang="fr-CA" baseline="0" dirty="0"/>
              <a:t> as </a:t>
            </a:r>
            <a:r>
              <a:rPr lang="fr-CA" baseline="0" dirty="0" err="1"/>
              <a:t>they</a:t>
            </a:r>
            <a:r>
              <a:rPr lang="fr-CA" baseline="0" dirty="0"/>
              <a:t> </a:t>
            </a:r>
            <a:r>
              <a:rPr lang="fr-CA" baseline="0" dirty="0" err="1"/>
              <a:t>may</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p>
          <a:p>
            <a:pPr lvl="0"/>
            <a:endParaRPr lang="en-CA" dirty="0"/>
          </a:p>
          <a:p>
            <a:pPr lvl="0"/>
            <a:r>
              <a:rPr lang="en-CA" dirty="0"/>
              <a:t>(read them allowing space in between)</a:t>
            </a:r>
          </a:p>
          <a:p>
            <a:pPr lvl="0"/>
            <a:r>
              <a:rPr lang="en-CA" dirty="0"/>
              <a:t>I am a kind person</a:t>
            </a:r>
            <a:r>
              <a:rPr lang="fr-CA" baseline="0" dirty="0"/>
              <a:t>	</a:t>
            </a:r>
            <a:r>
              <a:rPr lang="en-CA" dirty="0">
                <a:solidFill>
                  <a:schemeClr val="accent1">
                    <a:lumMod val="75000"/>
                  </a:schemeClr>
                </a:solidFill>
              </a:rPr>
              <a:t>(Je suis amiable)</a:t>
            </a:r>
          </a:p>
          <a:p>
            <a:pPr lvl="0"/>
            <a:r>
              <a:rPr lang="en-CA" dirty="0"/>
              <a:t>I love myself</a:t>
            </a:r>
            <a:r>
              <a:rPr lang="en-CA" dirty="0">
                <a:solidFill>
                  <a:schemeClr val="accent1">
                    <a:lumMod val="75000"/>
                  </a:schemeClr>
                </a:solidFill>
              </a:rPr>
              <a:t>		(Je </a:t>
            </a:r>
            <a:r>
              <a:rPr lang="en-CA" dirty="0" err="1">
                <a:solidFill>
                  <a:schemeClr val="accent1">
                    <a:lumMod val="75000"/>
                  </a:schemeClr>
                </a:solidFill>
              </a:rPr>
              <a:t>m’aime</a:t>
            </a:r>
            <a:r>
              <a:rPr lang="en-CA" dirty="0">
                <a:solidFill>
                  <a:schemeClr val="accent1">
                    <a:lumMod val="75000"/>
                  </a:schemeClr>
                </a:solidFill>
              </a:rPr>
              <a:t>)</a:t>
            </a:r>
          </a:p>
          <a:p>
            <a:pPr lvl="0"/>
            <a:r>
              <a:rPr lang="en-CA" dirty="0"/>
              <a:t>I do my best</a:t>
            </a:r>
            <a:r>
              <a:rPr lang="en-CA" dirty="0">
                <a:solidFill>
                  <a:schemeClr val="accent1">
                    <a:lumMod val="75000"/>
                  </a:schemeClr>
                </a:solidFill>
              </a:rPr>
              <a:t>		(Je </a:t>
            </a:r>
            <a:r>
              <a:rPr lang="en-CA" dirty="0" err="1">
                <a:solidFill>
                  <a:schemeClr val="accent1">
                    <a:lumMod val="75000"/>
                  </a:schemeClr>
                </a:solidFill>
              </a:rPr>
              <a:t>fais</a:t>
            </a:r>
            <a:r>
              <a:rPr lang="en-CA" dirty="0">
                <a:solidFill>
                  <a:schemeClr val="accent1">
                    <a:lumMod val="75000"/>
                  </a:schemeClr>
                </a:solidFill>
              </a:rPr>
              <a:t> de </a:t>
            </a:r>
            <a:r>
              <a:rPr lang="en-CA" dirty="0" err="1">
                <a:solidFill>
                  <a:schemeClr val="accent1">
                    <a:lumMod val="75000"/>
                  </a:schemeClr>
                </a:solidFill>
              </a:rPr>
              <a:t>mon</a:t>
            </a:r>
            <a:r>
              <a:rPr lang="en-CA" dirty="0">
                <a:solidFill>
                  <a:schemeClr val="accent1">
                    <a:lumMod val="75000"/>
                  </a:schemeClr>
                </a:solidFill>
              </a:rPr>
              <a:t> </a:t>
            </a:r>
            <a:r>
              <a:rPr lang="en-CA" dirty="0" err="1">
                <a:solidFill>
                  <a:schemeClr val="accent1">
                    <a:lumMod val="75000"/>
                  </a:schemeClr>
                </a:solidFill>
              </a:rPr>
              <a:t>mieux</a:t>
            </a:r>
            <a:r>
              <a:rPr lang="en-CA" dirty="0">
                <a:solidFill>
                  <a:schemeClr val="accent1">
                    <a:lumMod val="75000"/>
                  </a:schemeClr>
                </a:solidFill>
              </a:rPr>
              <a:t>)</a:t>
            </a:r>
          </a:p>
          <a:p>
            <a:pPr lvl="0"/>
            <a:r>
              <a:rPr lang="en-CA" dirty="0"/>
              <a:t>I am enough</a:t>
            </a:r>
            <a:r>
              <a:rPr lang="en-CA" dirty="0">
                <a:solidFill>
                  <a:schemeClr val="accent1">
                    <a:lumMod val="75000"/>
                  </a:schemeClr>
                </a:solidFill>
              </a:rPr>
              <a:t>		</a:t>
            </a:r>
            <a:r>
              <a:rPr lang="fr-FR" dirty="0">
                <a:solidFill>
                  <a:schemeClr val="accent1">
                    <a:lumMod val="75000"/>
                  </a:schemeClr>
                </a:solidFill>
              </a:rPr>
              <a:t>(je suis assez moi-même)</a:t>
            </a:r>
            <a:endParaRPr lang="fr-CA" baseline="0" dirty="0"/>
          </a:p>
          <a:p>
            <a:pPr lvl="0">
              <a:tabLst>
                <a:tab pos="4572000" algn="l"/>
              </a:tabLst>
            </a:pPr>
            <a:endParaRPr lang="en-CA" dirty="0"/>
          </a:p>
          <a:p>
            <a:pPr lvl="0">
              <a:tabLst>
                <a:tab pos="4572000" algn="l"/>
              </a:tabLst>
            </a:pPr>
            <a:r>
              <a:rPr lang="en-CA" dirty="0">
                <a:solidFill>
                  <a:schemeClr val="accent1">
                    <a:lumMod val="75000"/>
                  </a:schemeClr>
                </a:solidFill>
              </a:rPr>
              <a:t>(Repeat</a:t>
            </a:r>
            <a:r>
              <a:rPr lang="en-CA" baseline="0" dirty="0">
                <a:solidFill>
                  <a:schemeClr val="accent1">
                    <a:lumMod val="75000"/>
                  </a:schemeClr>
                </a:solidFill>
              </a:rPr>
              <a:t> once a minute over three to five minutes, then ask participants to…)</a:t>
            </a:r>
          </a:p>
          <a:p>
            <a:pPr lvl="0">
              <a:tabLst>
                <a:tab pos="4572000" algn="l"/>
              </a:tabLst>
            </a:pPr>
            <a:r>
              <a:rPr lang="en-CA" baseline="0" dirty="0">
                <a:solidFill>
                  <a:schemeClr val="accent1">
                    <a:lumMod val="75000"/>
                  </a:schemeClr>
                </a:solidFill>
              </a:rPr>
              <a:t>take a couple of deep breaths, slowly open their eyes, and return to the group session.</a:t>
            </a:r>
            <a:endParaRPr lang="fr-FR"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32034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a:t>Plenary</a:t>
            </a:r>
            <a:r>
              <a:rPr lang="fr-CA" dirty="0"/>
              <a:t>:</a:t>
            </a:r>
            <a:r>
              <a:rPr lang="fr-CA" baseline="0" dirty="0"/>
              <a:t> </a:t>
            </a:r>
            <a:r>
              <a:rPr lang="en-US" dirty="0"/>
              <a:t>Open mic to share your comments, challenges, surprises… particularly would</a:t>
            </a:r>
            <a:r>
              <a:rPr lang="en-US" baseline="0" dirty="0"/>
              <a:t> like to hear from those who haven</a:t>
            </a:r>
            <a:r>
              <a:rPr lang="en-CA" baseline="0" dirty="0"/>
              <a:t>’t shared yet</a:t>
            </a:r>
          </a:p>
          <a:p>
            <a:pPr marL="171450" indent="-171450">
              <a:buFont typeface="Arial" panose="020B0604020202020204" pitchFamily="34" charset="0"/>
              <a:buChar char="•"/>
            </a:pPr>
            <a:r>
              <a:rPr lang="en-CA" baseline="0" noProof="0" dirty="0"/>
              <a:t>the gratitude journaling</a:t>
            </a:r>
          </a:p>
          <a:p>
            <a:pPr marL="171450" indent="-171450">
              <a:buFont typeface="Arial" panose="020B0604020202020204" pitchFamily="34" charset="0"/>
              <a:buChar char="•"/>
            </a:pPr>
            <a:r>
              <a:rPr lang="en-CA" baseline="0" noProof="0" dirty="0"/>
              <a:t>Your practice</a:t>
            </a:r>
          </a:p>
          <a:p>
            <a:pPr marL="171450" indent="-171450">
              <a:buFont typeface="Arial" panose="020B0604020202020204" pitchFamily="34" charset="0"/>
              <a:buChar char="•"/>
            </a:pPr>
            <a:r>
              <a:rPr lang="en-US" dirty="0"/>
              <a:t>Mindful Walking</a:t>
            </a:r>
          </a:p>
          <a:p>
            <a:pPr marL="171450" indent="-171450">
              <a:buFont typeface="Arial" panose="020B0604020202020204" pitchFamily="34" charset="0"/>
              <a:buChar char="•"/>
            </a:pPr>
            <a:r>
              <a:rPr lang="en-US" dirty="0"/>
              <a:t>Leadership Journal</a:t>
            </a:r>
          </a:p>
          <a:p>
            <a:pPr marL="171450" indent="-171450">
              <a:buFont typeface="Arial" panose="020B0604020202020204" pitchFamily="34" charset="0"/>
              <a:buChar char="•"/>
            </a:pPr>
            <a:r>
              <a:rPr lang="en-US" dirty="0"/>
              <a:t>Better Decision-making</a:t>
            </a:r>
          </a:p>
          <a:p>
            <a:pPr marL="171450" indent="-171450">
              <a:buFont typeface="Arial" panose="020B0604020202020204" pitchFamily="34" charset="0"/>
              <a:buChar char="•"/>
            </a:pPr>
            <a:r>
              <a:rPr lang="en-US" dirty="0"/>
              <a:t>Loving Kindness</a:t>
            </a:r>
          </a:p>
          <a:p>
            <a:endParaRPr lang="en-US" dirty="0"/>
          </a:p>
          <a:p>
            <a:r>
              <a:rPr lang="fr-CA" dirty="0" err="1"/>
              <a:t>Raise</a:t>
            </a:r>
            <a:r>
              <a:rPr lang="fr-CA" dirty="0"/>
              <a:t> </a:t>
            </a:r>
            <a:r>
              <a:rPr lang="fr-CA" dirty="0" err="1"/>
              <a:t>your</a:t>
            </a:r>
            <a:r>
              <a:rPr lang="fr-CA" dirty="0"/>
              <a:t> hand to </a:t>
            </a:r>
            <a:r>
              <a:rPr lang="fr-CA" dirty="0" err="1"/>
              <a:t>speak</a:t>
            </a:r>
            <a:r>
              <a:rPr lang="fr-CA" dirty="0"/>
              <a:t>, type in</a:t>
            </a:r>
            <a:r>
              <a:rPr lang="fr-CA" baseline="0" dirty="0"/>
              <a:t> the chat… </a:t>
            </a:r>
            <a:r>
              <a:rPr lang="fr-CA" baseline="0" dirty="0" err="1"/>
              <a:t>be</a:t>
            </a:r>
            <a:r>
              <a:rPr lang="fr-CA" baseline="0" dirty="0"/>
              <a:t> </a:t>
            </a:r>
            <a:r>
              <a:rPr lang="fr-CA" baseline="0" dirty="0" err="1"/>
              <a:t>mindful</a:t>
            </a:r>
            <a:r>
              <a:rPr lang="fr-CA" baseline="0" dirty="0"/>
              <a:t> about the time, </a:t>
            </a:r>
            <a:r>
              <a:rPr lang="fr-CA" baseline="0" dirty="0" err="1"/>
              <a:t>let’s</a:t>
            </a:r>
            <a:r>
              <a:rPr lang="fr-CA" baseline="0" dirty="0"/>
              <a:t> </a:t>
            </a:r>
            <a:r>
              <a:rPr lang="fr-CA" baseline="0" dirty="0" err="1"/>
              <a:t>take</a:t>
            </a:r>
            <a:r>
              <a:rPr lang="fr-CA" baseline="0" dirty="0"/>
              <a:t> as </a:t>
            </a:r>
            <a:r>
              <a:rPr lang="fr-CA" baseline="0" dirty="0" err="1"/>
              <a:t>many</a:t>
            </a:r>
            <a:r>
              <a:rPr lang="fr-CA" baseline="0" dirty="0"/>
              <a:t> as </a:t>
            </a:r>
            <a:r>
              <a:rPr lang="fr-CA" baseline="0" dirty="0" err="1"/>
              <a:t>we</a:t>
            </a:r>
            <a:r>
              <a:rPr lang="fr-CA" baseline="0" dirty="0"/>
              <a:t> </a:t>
            </a:r>
            <a:r>
              <a:rPr lang="fr-CA" baseline="0" dirty="0" err="1"/>
              <a:t>can</a:t>
            </a:r>
            <a:r>
              <a:rPr lang="fr-CA" baseline="0" dirty="0"/>
              <a:t> in  about 10 </a:t>
            </a:r>
            <a:r>
              <a:rPr lang="fr-CA" baseline="0" dirty="0" err="1"/>
              <a:t>mins</a:t>
            </a:r>
            <a:r>
              <a:rPr lang="fr-CA" baseline="0" dirty="0"/>
              <a:t>.</a:t>
            </a:r>
          </a:p>
          <a:p>
            <a:endParaRPr lang="fr-CA" baseline="0" dirty="0"/>
          </a:p>
          <a:p>
            <a:endParaRPr lang="en-CA"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474977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There is a link between Resilience Well-being &amp; Mindfulness</a:t>
            </a:r>
          </a:p>
          <a:p>
            <a:pPr marL="0" indent="0">
              <a:buFont typeface="Arial" panose="020B0604020202020204" pitchFamily="34" charset="0"/>
              <a:buNone/>
            </a:pPr>
            <a:r>
              <a:rPr lang="en-US" dirty="0"/>
              <a:t>(read the slide)</a:t>
            </a:r>
          </a:p>
          <a:p>
            <a:pPr marL="0" indent="0">
              <a:buFont typeface="Arial" panose="020B0604020202020204" pitchFamily="34" charset="0"/>
              <a:buNone/>
            </a:pPr>
            <a:r>
              <a:rPr lang="en-US" dirty="0"/>
              <a:t>We’ll see a couple of videos on resiliency</a:t>
            </a:r>
          </a:p>
          <a:p>
            <a:pPr marL="0" indent="0">
              <a:buFont typeface="Arial" panose="020B0604020202020204" pitchFamily="34" charset="0"/>
              <a:buNone/>
            </a:pPr>
            <a:r>
              <a:rPr lang="en-US" dirty="0"/>
              <a:t>Keep in mind, there will be a debrief in plenary and in small groups, if you feel like</a:t>
            </a:r>
          </a:p>
          <a:p>
            <a:pPr marL="0" indent="0">
              <a:buFont typeface="Arial" panose="020B0604020202020204" pitchFamily="34" charset="0"/>
              <a:buNone/>
            </a:pPr>
            <a:r>
              <a:rPr lang="en-US" dirty="0"/>
              <a:t>(play both videos)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 in English…</a:t>
            </a:r>
          </a:p>
          <a:p>
            <a:pPr marL="171450" indent="-171450">
              <a:buFont typeface="Arial" panose="020B0604020202020204" pitchFamily="34" charset="0"/>
              <a:buChar char="•"/>
            </a:pPr>
            <a:r>
              <a:rPr lang="en-US" dirty="0"/>
              <a:t>In Brief: The Science of Resilience</a:t>
            </a:r>
            <a:r>
              <a:rPr lang="en-US" baseline="0" dirty="0"/>
              <a:t> </a:t>
            </a:r>
            <a:r>
              <a:rPr lang="en-US" sz="1400" dirty="0">
                <a:hlinkClick r:id="rId3"/>
              </a:rPr>
              <a:t>https://www.youtube.com/watch?v=1r8hj72bfGo</a:t>
            </a:r>
            <a:r>
              <a:rPr lang="en-US" sz="14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Brains: Journey to Resilience - </a:t>
            </a:r>
            <a:r>
              <a:rPr lang="en-CA" sz="1400" dirty="0">
                <a:hlinkClick r:id="rId4"/>
              </a:rPr>
              <a:t>https://www.youtube.com/watch?v=HJvDrT6N-mw</a:t>
            </a:r>
            <a:r>
              <a:rPr lang="en-CA" sz="1400" dirty="0"/>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12 Inner Strengths for Lasting Well-being and Resilience</a:t>
            </a:r>
            <a:r>
              <a:rPr lang="en-US" sz="1200" b="0" i="0" kern="1200" baseline="0" dirty="0">
                <a:solidFill>
                  <a:schemeClr val="tx1"/>
                </a:solidFill>
                <a:effectLst/>
                <a:latin typeface="+mn-lt"/>
                <a:ea typeface="+mn-ea"/>
                <a:cs typeface="+mn-cs"/>
              </a:rPr>
              <a:t> - </a:t>
            </a:r>
            <a:r>
              <a:rPr lang="en-US" dirty="0">
                <a:latin typeface="Calibri" panose="020F0502020204030204" pitchFamily="34" charset="0"/>
                <a:ea typeface="Calibri" panose="020F0502020204030204" pitchFamily="34" charset="0"/>
              </a:rPr>
              <a:t>https://www.rickhanson.net/online-courses/the-foundations-of-well-being/inner-strengths-for-well-being/</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49172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Similar to</a:t>
            </a:r>
            <a:r>
              <a:rPr lang="en-US" sz="1200" baseline="0" dirty="0"/>
              <a:t> “Mindfulness on demand”</a:t>
            </a:r>
          </a:p>
          <a:p>
            <a:endParaRPr lang="en-US" sz="1200" baseline="0" dirty="0">
              <a:sym typeface="Wingdings" panose="05000000000000000000" pitchFamily="2" charset="2"/>
            </a:endParaRPr>
          </a:p>
          <a:p>
            <a:r>
              <a:rPr lang="en-US" sz="1200" baseline="0" dirty="0">
                <a:sym typeface="Wingdings" panose="05000000000000000000" pitchFamily="2" charset="2"/>
              </a:rPr>
              <a:t>(Allow participants to use the marking tool)</a:t>
            </a:r>
          </a:p>
          <a:p>
            <a:r>
              <a:rPr lang="en-US" sz="1200" baseline="0" dirty="0">
                <a:sym typeface="Wingdings" panose="05000000000000000000" pitchFamily="2" charset="2"/>
              </a:rPr>
              <a:t>Using the marking tool, indicate your preference for doing mindfulness on the spot</a:t>
            </a:r>
          </a:p>
          <a:p>
            <a:endParaRPr lang="en-US" sz="1200" baseline="0" dirty="0">
              <a:sym typeface="Wingdings" panose="05000000000000000000" pitchFamily="2" charset="2"/>
            </a:endParaRPr>
          </a:p>
          <a:p>
            <a:r>
              <a:rPr lang="en-US" sz="1200" baseline="0" dirty="0">
                <a:sym typeface="Wingdings" panose="05000000000000000000" pitchFamily="2" charset="2"/>
              </a:rPr>
              <a:t>(mention an example of how I’m more present)</a:t>
            </a:r>
          </a:p>
          <a:p>
            <a:endParaRPr lang="en-US" sz="1200" baseline="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Being present,</a:t>
            </a:r>
            <a:r>
              <a:rPr lang="en-US" sz="1200" baseline="0" dirty="0"/>
              <a:t> not because you need to be or you must be, but because you want to be </a:t>
            </a:r>
            <a:r>
              <a:rPr lang="en-US" sz="1200" baseline="0" dirty="0">
                <a:sym typeface="Wingdings" panose="05000000000000000000" pitchFamily="2" charset="2"/>
              </a:rPr>
              <a:t> </a:t>
            </a:r>
          </a:p>
          <a:p>
            <a:endParaRPr lang="en-US" sz="1200" baseline="0" dirty="0">
              <a:sym typeface="Wingdings" panose="05000000000000000000" pitchFamily="2" charset="2"/>
            </a:endParaRPr>
          </a:p>
          <a:p>
            <a:r>
              <a:rPr lang="en-US" sz="1200" baseline="0" dirty="0">
                <a:sym typeface="Wingdings" panose="05000000000000000000" pitchFamily="2" charset="2"/>
              </a:rPr>
              <a:t>Resources in English…</a:t>
            </a:r>
            <a:endParaRPr lang="en-US" sz="1200" dirty="0">
              <a:hlinkClick r:id="rId3"/>
            </a:endParaRPr>
          </a:p>
          <a:p>
            <a:pPr marL="171450" indent="-171450">
              <a:buFont typeface="Arial" panose="020B0604020202020204" pitchFamily="34" charset="0"/>
              <a:buChar char="•"/>
            </a:pPr>
            <a:r>
              <a:rPr lang="en-US" sz="1200" dirty="0">
                <a:hlinkClick r:id="rId3"/>
              </a:rPr>
              <a:t>https://www.centerforresilience.org/5-ways-to-practice-mindfulness-right-now</a:t>
            </a:r>
            <a:endParaRPr lang="en-US" sz="1200" dirty="0"/>
          </a:p>
          <a:p>
            <a:pPr marL="171450" indent="-171450">
              <a:buFont typeface="Arial" panose="020B0604020202020204" pitchFamily="34" charset="0"/>
              <a:buChar char="•"/>
            </a:pPr>
            <a:r>
              <a:rPr lang="en-US" sz="1200" dirty="0">
                <a:hlinkClick r:id="rId4"/>
              </a:rPr>
              <a:t>https://positivepsychology.com/meditation-exercises-activities/</a:t>
            </a:r>
            <a:r>
              <a:rPr lang="en-US" sz="1200" dirty="0"/>
              <a:t> </a:t>
            </a:r>
          </a:p>
          <a:p>
            <a:pPr marL="171450" indent="-171450">
              <a:buFont typeface="Arial" panose="020B0604020202020204" pitchFamily="34" charset="0"/>
              <a:buChar char="•"/>
            </a:pPr>
            <a:r>
              <a:rPr lang="en-US" sz="1200" dirty="0">
                <a:hlinkClick r:id="rId5"/>
              </a:rPr>
              <a:t>https://www.thepathway2success.com/10-mindfulness-activities-you-can-try-today/</a:t>
            </a:r>
            <a:r>
              <a:rPr lang="en-US" sz="1200" dirty="0"/>
              <a:t> </a:t>
            </a:r>
          </a:p>
          <a:p>
            <a:endParaRPr lang="en-US"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90177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a:t>Please</a:t>
            </a:r>
            <a:r>
              <a:rPr lang="fr-CA" baseline="0" dirty="0"/>
              <a:t> </a:t>
            </a:r>
            <a:r>
              <a:rPr lang="fr-CA" baseline="0" dirty="0" err="1"/>
              <a:t>refer</a:t>
            </a:r>
            <a:r>
              <a:rPr lang="fr-CA" baseline="0" dirty="0"/>
              <a:t> to the </a:t>
            </a:r>
            <a:r>
              <a:rPr lang="fr-CA" baseline="0" dirty="0" err="1"/>
              <a:t>Cohort</a:t>
            </a:r>
            <a:r>
              <a:rPr lang="fr-CA" baseline="0" dirty="0"/>
              <a:t> page, </a:t>
            </a:r>
            <a:r>
              <a:rPr lang="fr-CA" baseline="0" dirty="0" err="1"/>
              <a:t>where</a:t>
            </a:r>
            <a:r>
              <a:rPr lang="fr-CA" baseline="0" dirty="0"/>
              <a:t> </a:t>
            </a:r>
            <a:r>
              <a:rPr lang="fr-CA" baseline="0" dirty="0" err="1"/>
              <a:t>carmen</a:t>
            </a:r>
            <a:r>
              <a:rPr lang="fr-CA" baseline="0" dirty="0"/>
              <a:t> </a:t>
            </a:r>
            <a:r>
              <a:rPr lang="fr-CA" baseline="0" dirty="0" err="1"/>
              <a:t>started</a:t>
            </a:r>
            <a:r>
              <a:rPr lang="fr-CA" baseline="0" dirty="0"/>
              <a:t> a thread on « </a:t>
            </a:r>
            <a:r>
              <a:rPr lang="fr-CA" baseline="0" dirty="0" err="1"/>
              <a:t>whatcha</a:t>
            </a:r>
            <a:r>
              <a:rPr lang="fr-CA" baseline="0" dirty="0"/>
              <a:t> </a:t>
            </a:r>
            <a:r>
              <a:rPr lang="fr-CA" baseline="0" dirty="0" err="1"/>
              <a:t>readin</a:t>
            </a:r>
            <a:r>
              <a:rPr lang="fr-CA"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a:t>Grateful</a:t>
            </a:r>
            <a:r>
              <a:rPr lang="fr-CA" baseline="0" dirty="0"/>
              <a:t> </a:t>
            </a:r>
            <a:r>
              <a:rPr lang="fr-CA" baseline="0" dirty="0" err="1"/>
              <a:t>that</a:t>
            </a:r>
            <a:r>
              <a:rPr lang="fr-CA" baseline="0" dirty="0"/>
              <a:t> </a:t>
            </a:r>
            <a:r>
              <a:rPr lang="fr-CA" baseline="0" dirty="0" err="1"/>
              <a:t>some</a:t>
            </a:r>
            <a:r>
              <a:rPr lang="fr-CA" baseline="0" dirty="0"/>
              <a:t> of </a:t>
            </a:r>
            <a:r>
              <a:rPr lang="fr-CA" baseline="0" dirty="0" err="1"/>
              <a:t>you</a:t>
            </a:r>
            <a:r>
              <a:rPr lang="fr-CA" baseline="0" dirty="0"/>
              <a:t> have </a:t>
            </a:r>
            <a:r>
              <a:rPr lang="fr-CA" baseline="0" dirty="0" err="1"/>
              <a:t>shared</a:t>
            </a:r>
            <a:r>
              <a:rPr lang="fr-CA" baseline="0" dirty="0"/>
              <a:t> </a:t>
            </a:r>
            <a:r>
              <a:rPr lang="fr-CA" baseline="0" dirty="0" err="1"/>
              <a:t>titles</a:t>
            </a:r>
            <a:r>
              <a:rPr lang="fr-CA" baseline="0" dirty="0"/>
              <a:t> of books </a:t>
            </a:r>
            <a:r>
              <a:rPr lang="fr-CA" baseline="0" dirty="0" err="1"/>
              <a:t>that</a:t>
            </a:r>
            <a:r>
              <a:rPr lang="fr-CA" baseline="0" dirty="0"/>
              <a:t> </a:t>
            </a:r>
            <a:r>
              <a:rPr lang="fr-CA" baseline="0" dirty="0" err="1"/>
              <a:t>work</a:t>
            </a:r>
            <a:r>
              <a:rPr lang="fr-CA" baseline="0" dirty="0"/>
              <a:t> for </a:t>
            </a:r>
            <a:r>
              <a:rPr lang="fr-CA" baseline="0" dirty="0" err="1"/>
              <a:t>you</a:t>
            </a:r>
            <a:br>
              <a:rPr lang="fr-CA" baseline="0" dirty="0"/>
            </a:br>
            <a:r>
              <a:rPr lang="fr-CA" baseline="0" dirty="0"/>
              <a:t>(put on the chat the </a:t>
            </a:r>
            <a:r>
              <a:rPr lang="fr-CA" baseline="0" dirty="0" err="1"/>
              <a:t>link</a:t>
            </a:r>
            <a:r>
              <a:rPr lang="fr-CA" baseline="0" dirty="0"/>
              <a:t> and </a:t>
            </a:r>
            <a:r>
              <a:rPr lang="fr-CA" baseline="0" dirty="0" err="1"/>
              <a:t>share</a:t>
            </a:r>
            <a:r>
              <a:rPr lang="fr-CA" baseline="0" dirty="0"/>
              <a:t> the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https://gccollab.ca/blog/view/13204265/whatcha-readin</a:t>
            </a:r>
            <a:r>
              <a:rPr lang="en-CA" dirty="0"/>
              <a:t> </a:t>
            </a:r>
          </a:p>
          <a:p>
            <a:endParaRPr lang="en-CA" dirty="0"/>
          </a:p>
          <a:p>
            <a:r>
              <a:rPr lang="en-CA" dirty="0"/>
              <a:t>First</a:t>
            </a:r>
            <a:r>
              <a:rPr lang="en-CA" baseline="0" dirty="0"/>
              <a:t> row</a:t>
            </a:r>
            <a:endParaRPr lang="en-CA" dirty="0"/>
          </a:p>
          <a:p>
            <a:pPr marL="167970" indent="-167970">
              <a:buFont typeface="Arial" panose="020B0604020202020204" pitchFamily="34" charset="0"/>
              <a:buChar char="•"/>
            </a:pPr>
            <a:r>
              <a:rPr lang="en-CA" dirty="0"/>
              <a:t>https://www.amazon.ca/Search-Inside-Yourself-Productivity-Creativity/dp/0062116924</a:t>
            </a:r>
          </a:p>
          <a:p>
            <a:pPr marL="167970" indent="-167970">
              <a:buFont typeface="Arial" panose="020B0604020202020204" pitchFamily="34" charset="0"/>
              <a:buChar char="•"/>
            </a:pPr>
            <a:r>
              <a:rPr lang="en-CA" dirty="0"/>
              <a:t>https://www.amazon.ca/Presence-Human-Purpose-Field-Future/dp/0385516304/</a:t>
            </a:r>
          </a:p>
          <a:p>
            <a:pPr marL="167970" indent="-167970">
              <a:buFont typeface="Arial" panose="020B0604020202020204" pitchFamily="34" charset="0"/>
              <a:buChar char="•"/>
            </a:pPr>
            <a:r>
              <a:rPr lang="en-CA" dirty="0"/>
              <a:t>https://www.amazon.ca/Leading-Emerging-Future-Ego-System-Eco-System/dp/1605099260/</a:t>
            </a:r>
          </a:p>
          <a:p>
            <a:pPr marL="167970" indent="-167970">
              <a:buFont typeface="Arial" panose="020B0604020202020204" pitchFamily="34" charset="0"/>
              <a:buChar char="•"/>
            </a:pPr>
            <a:r>
              <a:rPr lang="en-CA" dirty="0"/>
              <a:t>https://www.amazon.ca/Finding-Space-Lead-Practical-Leadership/dp/1620402475/</a:t>
            </a:r>
          </a:p>
          <a:p>
            <a:pPr marL="167970" indent="-167970">
              <a:buFont typeface="Arial" panose="020B0604020202020204" pitchFamily="34" charset="0"/>
              <a:buChar char="•"/>
            </a:pPr>
            <a:r>
              <a:rPr lang="en-CA" dirty="0"/>
              <a:t>https://www.amazon.ca/Mindful-Leadership-Self-Awareness-Transforming-Inspiring/dp/1118127110/</a:t>
            </a:r>
          </a:p>
          <a:p>
            <a:pPr marL="167970" indent="-167970">
              <a:buFont typeface="Arial" panose="020B0604020202020204" pitchFamily="34" charset="0"/>
              <a:buChar char="•"/>
            </a:pPr>
            <a:r>
              <a:rPr lang="en-CA" dirty="0"/>
              <a:t>https://www.amazon.ca/Joy-Demand-Discovering-Happiness-Within/dp/0062378872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Second</a:t>
            </a:r>
            <a:r>
              <a:rPr lang="en-CA" baseline="0" dirty="0"/>
              <a:t> row</a:t>
            </a:r>
            <a:endParaRPr lang="en-CA" dirty="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https://www.amazon.ca/Self-Compassion-Proven-Power-Being-Yourself/dp/0061733520</a:t>
            </a:r>
          </a:p>
          <a:p>
            <a:pPr marL="167970" indent="-167970">
              <a:buFont typeface="Arial" panose="020B0604020202020204" pitchFamily="34" charset="0"/>
              <a:buChar char="•"/>
            </a:pPr>
            <a:r>
              <a:rPr lang="en-CA" dirty="0"/>
              <a:t>https://www.amazon.ca/Mindful-Leader-Management-Mindfulness-Meditation/dp/1590306201/</a:t>
            </a:r>
          </a:p>
          <a:p>
            <a:pPr marL="167970" indent="-167970">
              <a:buFont typeface="Arial" panose="020B0604020202020204" pitchFamily="34" charset="0"/>
              <a:buChar char="•"/>
            </a:pPr>
            <a:r>
              <a:rPr lang="en-CA" dirty="0"/>
              <a:t>https://www.amazon.ca/Mindfulness-Merloyd-Lawrence-Langer-Reprinted/dp/B00C6OOLR6/</a:t>
            </a:r>
          </a:p>
          <a:p>
            <a:pPr marL="167970" indent="-167970">
              <a:buFont typeface="Arial" panose="020B0604020202020204" pitchFamily="34" charset="0"/>
              <a:buChar char="•"/>
            </a:pPr>
            <a:r>
              <a:rPr lang="en-CA" dirty="0">
                <a:hlinkClick r:id="rId4"/>
              </a:rPr>
              <a:t>https://www.amazon.ca/Eleven-Rings-Success-Phil-Jackson/dp/1594205116/</a:t>
            </a:r>
            <a:endParaRPr lang="en-CA" dirty="0"/>
          </a:p>
          <a:p>
            <a:pPr marL="167970" indent="-167970">
              <a:buFont typeface="Arial" panose="020B0604020202020204" pitchFamily="34" charset="0"/>
              <a:buChar char="•"/>
            </a:pPr>
            <a:r>
              <a:rPr lang="en-CA" dirty="0">
                <a:hlinkClick r:id="rId5"/>
              </a:rPr>
              <a:t>https://www.amazon.ca/Dare-Lead-Brave-Conversations-Hearts/dp/0399592520</a:t>
            </a:r>
            <a:r>
              <a:rPr lang="en-CA" dirty="0"/>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Third </a:t>
            </a:r>
            <a:r>
              <a:rPr lang="en-CA" baseline="0" dirty="0"/>
              <a:t>row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6"/>
              </a:rPr>
              <a:t>https://www.amazon.ca/Mindful-Leader-Embodying-Christian-wisdom-ebook/dp/B07KJGHXDW/</a:t>
            </a:r>
            <a:endParaRPr lang="en-CA"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7"/>
              </a:rPr>
              <a:t>https://www.amazon.ca/Creating-Mindful-Leaders-Power-Forward/dp/1119484782/</a:t>
            </a:r>
            <a:endParaRPr lang="en-CA" dirty="0"/>
          </a:p>
          <a:p>
            <a:pPr marL="167970" indent="-167970">
              <a:buFont typeface="Arial" panose="020B0604020202020204" pitchFamily="34" charset="0"/>
              <a:buChar char="•"/>
            </a:pPr>
            <a:r>
              <a:rPr lang="en-CA" dirty="0">
                <a:hlinkClick r:id="rId8"/>
              </a:rPr>
              <a:t>https://www.amazon.ca/Seven-Practices-Mindful-Leader-Monastery/dp/1608685195/</a:t>
            </a:r>
            <a:endParaRPr lang="en-CA" dirty="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https://www.amazon.ca/Art-Mindfulness-HarperOne-Select-Selects-ebook/dp/B005HG4H24/</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https://www.amazon.ca/Mindful-Coach-Facilitating-Leader-Development-ebook/dp/B00362XL64/</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dirty="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79935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Now</a:t>
            </a:r>
            <a:r>
              <a:rPr lang="fr-CA" dirty="0"/>
              <a:t> a </a:t>
            </a:r>
            <a:r>
              <a:rPr lang="fr-CA" dirty="0" err="1"/>
              <a:t>days</a:t>
            </a:r>
            <a:r>
              <a:rPr lang="fr-CA" dirty="0"/>
              <a:t>, </a:t>
            </a:r>
            <a:r>
              <a:rPr lang="fr-CA" dirty="0" err="1"/>
              <a:t>there</a:t>
            </a:r>
            <a:r>
              <a:rPr lang="fr-CA" dirty="0"/>
              <a:t> are </a:t>
            </a:r>
            <a:r>
              <a:rPr lang="fr-CA" dirty="0" err="1"/>
              <a:t>plenty</a:t>
            </a:r>
            <a:r>
              <a:rPr lang="fr-CA" dirty="0"/>
              <a:t> of apps, </a:t>
            </a:r>
            <a:r>
              <a:rPr lang="fr-CA" dirty="0" err="1"/>
              <a:t>you</a:t>
            </a:r>
            <a:r>
              <a:rPr lang="fr-CA" dirty="0"/>
              <a:t> </a:t>
            </a:r>
            <a:r>
              <a:rPr lang="fr-CA" dirty="0" err="1"/>
              <a:t>may</a:t>
            </a:r>
            <a:r>
              <a:rPr lang="fr-CA" dirty="0"/>
              <a:t> have </a:t>
            </a:r>
            <a:r>
              <a:rPr lang="fr-CA" dirty="0" err="1"/>
              <a:t>some</a:t>
            </a:r>
            <a:r>
              <a:rPr lang="fr-CA" dirty="0"/>
              <a:t> in </a:t>
            </a:r>
            <a:r>
              <a:rPr lang="fr-CA" dirty="0" err="1"/>
              <a:t>your</a:t>
            </a:r>
            <a:r>
              <a:rPr lang="fr-CA" dirty="0"/>
              <a:t> smartphone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 </a:t>
            </a:r>
            <a:r>
              <a:rPr lang="fr-CA" dirty="0" err="1"/>
              <a:t>hint</a:t>
            </a:r>
            <a:r>
              <a:rPr lang="fr-CA" dirty="0"/>
              <a:t> of caution </a:t>
            </a:r>
            <a:r>
              <a:rPr lang="fr-CA" dirty="0" err="1"/>
              <a:t>when</a:t>
            </a:r>
            <a:r>
              <a:rPr lang="fr-CA" dirty="0"/>
              <a:t> </a:t>
            </a:r>
            <a:r>
              <a:rPr lang="fr-CA" dirty="0" err="1"/>
              <a:t>using</a:t>
            </a:r>
            <a:r>
              <a:rPr lang="fr-CA" dirty="0"/>
              <a:t> </a:t>
            </a:r>
            <a:r>
              <a:rPr lang="fr-CA" dirty="0" err="1"/>
              <a:t>them</a:t>
            </a:r>
            <a:r>
              <a:rPr lang="fr-CA" baseline="0" dirty="0"/>
              <a:t>, </a:t>
            </a:r>
            <a:r>
              <a:rPr lang="fr-CA" baseline="0" dirty="0" err="1"/>
              <a:t>don’t</a:t>
            </a:r>
            <a:r>
              <a:rPr lang="fr-CA" baseline="0" dirty="0"/>
              <a:t> lose </a:t>
            </a:r>
            <a:r>
              <a:rPr lang="fr-CA" baseline="0" dirty="0" err="1"/>
              <a:t>yourself</a:t>
            </a:r>
            <a:r>
              <a:rPr lang="fr-CA" baseline="0" dirty="0"/>
              <a:t> in </a:t>
            </a:r>
            <a:r>
              <a:rPr lang="fr-CA" baseline="0" dirty="0" err="1"/>
              <a:t>trying</a:t>
            </a:r>
            <a:r>
              <a:rPr lang="fr-CA" baseline="0" dirty="0"/>
              <a:t> </a:t>
            </a:r>
            <a:r>
              <a:rPr lang="fr-CA" baseline="0" dirty="0" err="1"/>
              <a:t>this</a:t>
            </a:r>
            <a:r>
              <a:rPr lang="fr-CA" baseline="0" dirty="0"/>
              <a:t>, and </a:t>
            </a:r>
            <a:r>
              <a:rPr lang="fr-CA" baseline="0" dirty="0" err="1"/>
              <a:t>trying</a:t>
            </a:r>
            <a:r>
              <a:rPr lang="fr-CA" baseline="0" dirty="0"/>
              <a:t> </a:t>
            </a:r>
            <a:r>
              <a:rPr lang="fr-CA" baseline="0" dirty="0" err="1"/>
              <a:t>that</a:t>
            </a:r>
            <a:r>
              <a:rPr lang="fr-CA" baseline="0" dirty="0"/>
              <a:t>… </a:t>
            </a:r>
            <a:r>
              <a:rPr lang="fr-CA" baseline="0" dirty="0" err="1"/>
              <a:t>pick</a:t>
            </a:r>
            <a:r>
              <a:rPr lang="fr-CA" baseline="0" dirty="0"/>
              <a:t> one, stick to </a:t>
            </a:r>
            <a:r>
              <a:rPr lang="fr-CA" baseline="0" dirty="0" err="1"/>
              <a:t>it</a:t>
            </a:r>
            <a:r>
              <a:rPr lang="fr-CA" baseline="0" dirty="0"/>
              <a:t> for a </a:t>
            </a:r>
            <a:r>
              <a:rPr lang="fr-CA" baseline="0" dirty="0" err="1"/>
              <a:t>week</a:t>
            </a:r>
            <a:r>
              <a:rPr lang="fr-CA" baseline="0" dirty="0"/>
              <a:t> and </a:t>
            </a:r>
            <a:r>
              <a:rPr lang="fr-CA" baseline="0" dirty="0" err="1"/>
              <a:t>decide</a:t>
            </a:r>
            <a:r>
              <a:rPr lang="fr-CA" baseline="0" dirty="0"/>
              <a:t> if </a:t>
            </a:r>
            <a:r>
              <a:rPr lang="fr-CA" baseline="0" dirty="0" err="1"/>
              <a:t>you</a:t>
            </a:r>
            <a:r>
              <a:rPr lang="fr-CA" baseline="0" dirty="0"/>
              <a:t> like </a:t>
            </a:r>
            <a:r>
              <a:rPr lang="fr-CA" baseline="0" dirty="0" err="1"/>
              <a:t>it</a:t>
            </a:r>
            <a:r>
              <a:rPr lang="fr-CA" baseline="0" dirty="0"/>
              <a:t> </a:t>
            </a:r>
            <a:r>
              <a:rPr lang="fr-CA" baseline="0" dirty="0" err="1"/>
              <a:t>enough</a:t>
            </a:r>
            <a:r>
              <a:rPr lang="fr-CA" baseline="0" dirty="0"/>
              <a:t>. At </a:t>
            </a:r>
            <a:r>
              <a:rPr lang="fr-CA" baseline="0" dirty="0" err="1"/>
              <a:t>that</a:t>
            </a:r>
            <a:r>
              <a:rPr lang="fr-CA" baseline="0" dirty="0"/>
              <a:t> point </a:t>
            </a:r>
            <a:r>
              <a:rPr lang="fr-CA" baseline="0" dirty="0" err="1"/>
              <a:t>make</a:t>
            </a:r>
            <a:r>
              <a:rPr lang="fr-CA" baseline="0" dirty="0"/>
              <a:t> a </a:t>
            </a:r>
            <a:r>
              <a:rPr lang="fr-CA" baseline="0" dirty="0" err="1"/>
              <a:t>conscious</a:t>
            </a:r>
            <a:r>
              <a:rPr lang="fr-CA" baseline="0" dirty="0"/>
              <a:t> </a:t>
            </a:r>
            <a:r>
              <a:rPr lang="fr-CA" baseline="0" dirty="0" err="1"/>
              <a:t>decision</a:t>
            </a:r>
            <a:r>
              <a:rPr lang="fr-CA" baseline="0" dirty="0"/>
              <a:t> and </a:t>
            </a:r>
            <a:r>
              <a:rPr lang="fr-CA" baseline="0" dirty="0" err="1"/>
              <a:t>try</a:t>
            </a:r>
            <a:r>
              <a:rPr lang="fr-CA" baseline="0" dirty="0"/>
              <a:t> </a:t>
            </a:r>
            <a:r>
              <a:rPr lang="fr-CA" baseline="0" dirty="0" err="1"/>
              <a:t>another</a:t>
            </a:r>
            <a:r>
              <a:rPr lang="fr-CA" baseline="0" dirty="0"/>
              <a:t> one for a </a:t>
            </a:r>
            <a:r>
              <a:rPr lang="fr-CA" baseline="0" dirty="0" err="1"/>
              <a:t>week</a:t>
            </a:r>
            <a:r>
              <a:rPr lang="fr-CA" baseline="0" dirty="0"/>
              <a:t>.</a:t>
            </a:r>
            <a:endParaRPr lang="en-CA" dirty="0"/>
          </a:p>
          <a:p>
            <a:endParaRPr lang="en-CA" dirty="0"/>
          </a:p>
          <a:p>
            <a:r>
              <a:rPr lang="en-CA" dirty="0"/>
              <a:t>References to some apps:</a:t>
            </a:r>
          </a:p>
          <a:p>
            <a:pPr marL="167970" indent="-167970">
              <a:buFont typeface="Arial" panose="020B0604020202020204" pitchFamily="34" charset="0"/>
              <a:buChar char="•"/>
            </a:pPr>
            <a:r>
              <a:rPr lang="en-CA" dirty="0"/>
              <a:t>https://calm.com/</a:t>
            </a:r>
          </a:p>
          <a:p>
            <a:pPr marL="167970" indent="-167970">
              <a:buFont typeface="Arial" panose="020B0604020202020204" pitchFamily="34" charset="0"/>
              <a:buChar char="•"/>
            </a:pPr>
            <a:r>
              <a:rPr lang="en-CA" dirty="0"/>
              <a:t>https://www.headspace.com/</a:t>
            </a:r>
          </a:p>
          <a:p>
            <a:pPr marL="167970" indent="-167970">
              <a:buFont typeface="Arial" panose="020B0604020202020204" pitchFamily="34" charset="0"/>
              <a:buChar char="•"/>
            </a:pPr>
            <a:r>
              <a:rPr lang="fr-CA" dirty="0"/>
              <a:t>https://happify.com/</a:t>
            </a:r>
          </a:p>
          <a:p>
            <a:pPr marL="167970" indent="-167970">
              <a:buFont typeface="Arial" panose="020B0604020202020204" pitchFamily="34" charset="0"/>
              <a:buChar char="•"/>
            </a:pPr>
            <a:r>
              <a:rPr lang="en-CA" dirty="0"/>
              <a:t>https://www.balanceapp.com/</a:t>
            </a:r>
          </a:p>
          <a:p>
            <a:pPr marL="167970" indent="-167970">
              <a:buFont typeface="Arial" panose="020B0604020202020204" pitchFamily="34" charset="0"/>
              <a:buChar char="•"/>
            </a:pPr>
            <a:r>
              <a:rPr lang="en-CA" dirty="0"/>
              <a:t>https://insighttimer.com/en-ca - https://insighttimer.com/fr-ca</a:t>
            </a:r>
          </a:p>
          <a:p>
            <a:pPr marL="167970" indent="-167970">
              <a:buFont typeface="Arial" panose="020B0604020202020204" pitchFamily="34" charset="0"/>
              <a:buChar char="•"/>
            </a:pPr>
            <a:r>
              <a:rPr lang="en-CA" dirty="0"/>
              <a:t>(veteran affairs, USA) https://mobile.va.gov/app/mindfulness-coach </a:t>
            </a:r>
          </a:p>
          <a:p>
            <a:pPr marL="167970" indent="-167970">
              <a:buFont typeface="Arial" panose="020B0604020202020204" pitchFamily="34" charset="0"/>
              <a:buChar char="•"/>
            </a:pPr>
            <a:r>
              <a:rPr lang="en-CA" dirty="0"/>
              <a:t>https://www.thetappingsolution.com/</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773634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2023-05-16</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636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345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3755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478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81190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5193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2023-05-16</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7450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2023-05-16</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0685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2023-05-16</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88215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3527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267389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2023-05-16</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15205527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hyperlink" Target="http://www.turtlelodge.org/the-seven-sacred-laws-animated-web-series-anishinaabe/" TargetMode="External"/><Relationship Id="rId3" Type="http://schemas.openxmlformats.org/officeDocument/2006/relationships/image" Target="../media/image72.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tbs-sct.canada.ca/pol/doc-eng.aspx?id=25049" TargetMode="External"/><Relationship Id="rId5" Type="http://schemas.openxmlformats.org/officeDocument/2006/relationships/hyperlink" Target="https://plumvillage.org/mindfulness/the-5-mindfulness-trainings/" TargetMode="External"/><Relationship Id="rId4" Type="http://schemas.openxmlformats.org/officeDocument/2006/relationships/hyperlink" Target="https://www.southernnetwork.org/site/seven-teaching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hyperlink" Target="https://wiki.gccollab.ca/Convergenc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my.happify.com/hd/3-ways-to-live-mindfully" TargetMode="External"/><Relationship Id="rId7" Type="http://schemas.openxmlformats.org/officeDocument/2006/relationships/hyperlink" Target="https://www.youtube.com/watch?v=egjWRWOUME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rickhanson.net/online-courses/the-foundations-of-well-being/inner-strengths-for-well-being/" TargetMode="External"/><Relationship Id="rId5" Type="http://schemas.openxmlformats.org/officeDocument/2006/relationships/hyperlink" Target="https://www.youtube.com/watch?v=w6T02g5hnT4" TargetMode="External"/><Relationship Id="rId4" Type="http://schemas.openxmlformats.org/officeDocument/2006/relationships/hyperlink" Target="https://greatergood.berkeley.edu/topic/mindfulness/definition" TargetMode="External"/><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76.png"/><Relationship Id="rId4" Type="http://schemas.openxmlformats.org/officeDocument/2006/relationships/image" Target="../media/image75.png"/></Relationships>
</file>

<file path=ppt/slides/_rels/slide1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audio" Target="../media/audio1.wav"/><Relationship Id="rId7" Type="http://schemas.openxmlformats.org/officeDocument/2006/relationships/image" Target="../media/image83.gi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3" Type="http://schemas.openxmlformats.org/officeDocument/2006/relationships/hyperlink" Target="https://app.sli.do/event/4cdJ6BEhYuyfrRJ7tqWt8J"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7.png"/><Relationship Id="rId4" Type="http://schemas.openxmlformats.org/officeDocument/2006/relationships/image" Target="../media/image86.png"/></Relationships>
</file>

<file path=ppt/slides/_rels/slide18.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85.png"/><Relationship Id="rId3" Type="http://schemas.openxmlformats.org/officeDocument/2006/relationships/image" Target="../media/image91.jpg"/><Relationship Id="rId7" Type="http://schemas.openxmlformats.org/officeDocument/2006/relationships/image" Target="../media/image90.png"/><Relationship Id="rId12"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72.png"/><Relationship Id="rId5" Type="http://schemas.openxmlformats.org/officeDocument/2006/relationships/image" Target="../media/image88.jpg"/><Relationship Id="rId10" Type="http://schemas.openxmlformats.org/officeDocument/2006/relationships/image" Target="../media/image46.png"/><Relationship Id="rId4" Type="http://schemas.openxmlformats.org/officeDocument/2006/relationships/image" Target="../media/image76.png"/><Relationship Id="rId9" Type="http://schemas.microsoft.com/office/2007/relationships/hdphoto" Target="../media/hdphoto3.wdp"/><Relationship Id="rId14" Type="http://schemas.openxmlformats.org/officeDocument/2006/relationships/image" Target="../media/image8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g"/><Relationship Id="rId18" Type="http://schemas.openxmlformats.org/officeDocument/2006/relationships/image" Target="../media/image28.wmf"/><Relationship Id="rId26" Type="http://schemas.openxmlformats.org/officeDocument/2006/relationships/image" Target="../media/image36.png"/><Relationship Id="rId3" Type="http://schemas.openxmlformats.org/officeDocument/2006/relationships/image" Target="../media/image14.png"/><Relationship Id="rId21" Type="http://schemas.openxmlformats.org/officeDocument/2006/relationships/image" Target="../media/image31.wmf"/><Relationship Id="rId34" Type="http://schemas.openxmlformats.org/officeDocument/2006/relationships/image" Target="../media/image42.jpe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png"/><Relationship Id="rId25" Type="http://schemas.openxmlformats.org/officeDocument/2006/relationships/image" Target="../media/image35.jpg"/><Relationship Id="rId33" Type="http://schemas.openxmlformats.org/officeDocument/2006/relationships/image" Target="../media/image41.jpeg"/><Relationship Id="rId2" Type="http://schemas.openxmlformats.org/officeDocument/2006/relationships/notesSlide" Target="../notesSlides/notesSlide4.xml"/><Relationship Id="rId16" Type="http://schemas.openxmlformats.org/officeDocument/2006/relationships/image" Target="../media/image26.jpeg"/><Relationship Id="rId20" Type="http://schemas.openxmlformats.org/officeDocument/2006/relationships/image" Target="../media/image30.wmf"/><Relationship Id="rId29"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0.jpg"/><Relationship Id="rId5" Type="http://schemas.openxmlformats.org/officeDocument/2006/relationships/image" Target="../media/image13.jpg"/><Relationship Id="rId15" Type="http://schemas.openxmlformats.org/officeDocument/2006/relationships/image" Target="../media/image25.jpg"/><Relationship Id="rId23" Type="http://schemas.openxmlformats.org/officeDocument/2006/relationships/image" Target="../media/image33.pn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wmf"/><Relationship Id="rId31" Type="http://schemas.microsoft.com/office/2007/relationships/hdphoto" Target="../media/hdphoto2.wdp"/><Relationship Id="rId4" Type="http://schemas.openxmlformats.org/officeDocument/2006/relationships/image" Target="../media/image15.png"/><Relationship Id="rId9" Type="http://schemas.openxmlformats.org/officeDocument/2006/relationships/image" Target="../media/image19.jpeg"/><Relationship Id="rId14" Type="http://schemas.openxmlformats.org/officeDocument/2006/relationships/image" Target="../media/image24.jp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1r8hj72bfG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hyperlink" Target="https://greatergood.berkeley.edu/article/item/evidence_mounts_that_mindfulness_breeds_resilienc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www.centerforresilience.org/5-ways-to-practice-mindfulness-right-now" TargetMode="External"/><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https://www.thepathway2success.com/10-mindfulness-activities-you-can-try-today/" TargetMode="External"/><Relationship Id="rId4" Type="http://schemas.openxmlformats.org/officeDocument/2006/relationships/hyperlink" Target="https://positivepsychology.com/meditation-exercises-activitie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18" Type="http://schemas.openxmlformats.org/officeDocument/2006/relationships/image" Target="../media/image62.jpeg"/><Relationship Id="rId3" Type="http://schemas.openxmlformats.org/officeDocument/2006/relationships/image" Target="../media/image47.png"/><Relationship Id="rId7" Type="http://schemas.openxmlformats.org/officeDocument/2006/relationships/image" Target="../media/image51.jpeg"/><Relationship Id="rId12" Type="http://schemas.openxmlformats.org/officeDocument/2006/relationships/image" Target="../media/image56.jpeg"/><Relationship Id="rId17" Type="http://schemas.openxmlformats.org/officeDocument/2006/relationships/image" Target="../media/image61.jpeg"/><Relationship Id="rId2" Type="http://schemas.openxmlformats.org/officeDocument/2006/relationships/notesSlide" Target="../notesSlides/notesSlide8.xml"/><Relationship Id="rId16"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5" Type="http://schemas.openxmlformats.org/officeDocument/2006/relationships/image" Target="../media/image59.jpeg"/><Relationship Id="rId10" Type="http://schemas.openxmlformats.org/officeDocument/2006/relationships/image" Target="../media/image54.png"/><Relationship Id="rId19" Type="http://schemas.openxmlformats.org/officeDocument/2006/relationships/image" Target="../media/image63.jpeg"/><Relationship Id="rId4" Type="http://schemas.openxmlformats.org/officeDocument/2006/relationships/image" Target="../media/image48.png"/><Relationship Id="rId9" Type="http://schemas.openxmlformats.org/officeDocument/2006/relationships/image" Target="../media/image53.jpeg"/><Relationship Id="rId14" Type="http://schemas.openxmlformats.org/officeDocument/2006/relationships/image" Target="../media/image58.jpeg"/></Relationships>
</file>

<file path=ppt/slides/_rels/slide9.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1.png"/><Relationship Id="rId5" Type="http://schemas.openxmlformats.org/officeDocument/2006/relationships/image" Target="../media/image66.png"/><Relationship Id="rId10" Type="http://schemas.openxmlformats.org/officeDocument/2006/relationships/image" Target="../media/image47.png"/><Relationship Id="rId4" Type="http://schemas.openxmlformats.org/officeDocument/2006/relationships/image" Target="../media/image65.png"/><Relationship Id="rId9"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85" y="164051"/>
            <a:ext cx="3239186" cy="323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isplayi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509407"/>
            <a:ext cx="3238537" cy="3238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may contain: t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68468"/>
            <a:ext cx="3234769" cy="32347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Values &amp; Mindfulness</a:t>
            </a:r>
            <a:endParaRPr lang="en-US" dirty="0"/>
          </a:p>
        </p:txBody>
      </p:sp>
      <p:sp>
        <p:nvSpPr>
          <p:cNvPr id="3" name="Content Placeholder 2"/>
          <p:cNvSpPr>
            <a:spLocks noGrp="1"/>
          </p:cNvSpPr>
          <p:nvPr>
            <p:ph idx="1"/>
          </p:nvPr>
        </p:nvSpPr>
        <p:spPr>
          <a:xfrm>
            <a:off x="2677633" y="1649449"/>
            <a:ext cx="3356685" cy="4011800"/>
          </a:xfrm>
        </p:spPr>
        <p:txBody>
          <a:bodyPr>
            <a:normAutofit fontScale="92500" lnSpcReduction="10000"/>
          </a:bodyPr>
          <a:lstStyle/>
          <a:p>
            <a:r>
              <a:rPr lang="en-US" dirty="0"/>
              <a:t>Reverence For Life</a:t>
            </a:r>
          </a:p>
          <a:p>
            <a:r>
              <a:rPr lang="en-US" dirty="0"/>
              <a:t>True Happiness</a:t>
            </a:r>
          </a:p>
          <a:p>
            <a:r>
              <a:rPr lang="en-US" dirty="0"/>
              <a:t>True Love</a:t>
            </a:r>
          </a:p>
          <a:p>
            <a:r>
              <a:rPr lang="en-US" dirty="0"/>
              <a:t>Loving Speech and Deep Listening</a:t>
            </a:r>
          </a:p>
          <a:p>
            <a:r>
              <a:rPr lang="en-US" dirty="0"/>
              <a:t>Nourishment and Healing</a:t>
            </a:r>
            <a:endParaRPr lang="fr-CA" dirty="0"/>
          </a:p>
        </p:txBody>
      </p:sp>
      <p:sp>
        <p:nvSpPr>
          <p:cNvPr id="7" name="Content Placeholder 2"/>
          <p:cNvSpPr txBox="1">
            <a:spLocks/>
          </p:cNvSpPr>
          <p:nvPr/>
        </p:nvSpPr>
        <p:spPr>
          <a:xfrm>
            <a:off x="457200" y="1649448"/>
            <a:ext cx="2098576" cy="45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Love</a:t>
            </a:r>
          </a:p>
          <a:p>
            <a:r>
              <a:rPr lang="en-US" sz="3000" dirty="0"/>
              <a:t>Respect</a:t>
            </a:r>
          </a:p>
          <a:p>
            <a:r>
              <a:rPr lang="en-US" sz="3000" dirty="0"/>
              <a:t>Courage</a:t>
            </a:r>
          </a:p>
          <a:p>
            <a:r>
              <a:rPr lang="en-US" sz="3000" dirty="0"/>
              <a:t>Honesty</a:t>
            </a:r>
          </a:p>
          <a:p>
            <a:r>
              <a:rPr lang="en-US" sz="3000" dirty="0"/>
              <a:t>Wisdom</a:t>
            </a:r>
          </a:p>
          <a:p>
            <a:r>
              <a:rPr lang="en-US" sz="3000" dirty="0"/>
              <a:t>Humility</a:t>
            </a:r>
          </a:p>
          <a:p>
            <a:r>
              <a:rPr lang="en-US" sz="3000" dirty="0"/>
              <a:t>Truth</a:t>
            </a:r>
            <a:br>
              <a:rPr lang="en-US" sz="3000" b="1" dirty="0"/>
            </a:br>
            <a:endParaRPr lang="fr-CA" sz="3000" dirty="0"/>
          </a:p>
        </p:txBody>
      </p:sp>
      <p:pic>
        <p:nvPicPr>
          <p:cNvPr id="4" name="Picture 3"/>
          <p:cNvPicPr>
            <a:picLocks noChangeAspect="1"/>
          </p:cNvPicPr>
          <p:nvPr/>
        </p:nvPicPr>
        <p:blipFill>
          <a:blip r:embed="rId3"/>
          <a:stretch>
            <a:fillRect/>
          </a:stretch>
        </p:blipFill>
        <p:spPr>
          <a:xfrm>
            <a:off x="7029450" y="77823"/>
            <a:ext cx="1657350" cy="1571625"/>
          </a:xfrm>
          <a:prstGeom prst="rect">
            <a:avLst/>
          </a:prstGeom>
        </p:spPr>
      </p:pic>
      <p:sp>
        <p:nvSpPr>
          <p:cNvPr id="5" name="Rectangle 4"/>
          <p:cNvSpPr/>
          <p:nvPr/>
        </p:nvSpPr>
        <p:spPr>
          <a:xfrm>
            <a:off x="827584" y="6007457"/>
            <a:ext cx="6408712" cy="923330"/>
          </a:xfrm>
          <a:prstGeom prst="rect">
            <a:avLst/>
          </a:prstGeom>
        </p:spPr>
        <p:txBody>
          <a:bodyPr wrap="square">
            <a:spAutoFit/>
          </a:bodyPr>
          <a:lstStyle/>
          <a:p>
            <a:r>
              <a:rPr lang="en-CA" dirty="0">
                <a:hlinkClick r:id="rId4"/>
              </a:rPr>
              <a:t>https://www.southernnetwork.org/site/seven-teachings</a:t>
            </a:r>
            <a:r>
              <a:rPr lang="en-CA" dirty="0"/>
              <a:t> </a:t>
            </a:r>
          </a:p>
          <a:p>
            <a:r>
              <a:rPr lang="en-US" dirty="0">
                <a:hlinkClick r:id="rId5"/>
              </a:rPr>
              <a:t>https://plumvillage.org/mindfulness/the-5-mindfulness-trainings/</a:t>
            </a:r>
            <a:r>
              <a:rPr lang="en-US" dirty="0"/>
              <a:t> </a:t>
            </a:r>
            <a:endParaRPr lang="fr-CA" dirty="0"/>
          </a:p>
          <a:p>
            <a:r>
              <a:rPr lang="en-CA" dirty="0">
                <a:hlinkClick r:id="rId6"/>
              </a:rPr>
              <a:t>https://www.tbs-sct.canada.ca/pol/doc-eng.aspx?id=25049</a:t>
            </a:r>
            <a:r>
              <a:rPr lang="en-CA" dirty="0"/>
              <a:t> </a:t>
            </a:r>
          </a:p>
        </p:txBody>
      </p:sp>
      <p:sp>
        <p:nvSpPr>
          <p:cNvPr id="6" name="Rectangle 5"/>
          <p:cNvSpPr/>
          <p:nvPr/>
        </p:nvSpPr>
        <p:spPr>
          <a:xfrm>
            <a:off x="6156176" y="1649448"/>
            <a:ext cx="2732057" cy="3323987"/>
          </a:xfrm>
          <a:prstGeom prst="rect">
            <a:avLst/>
          </a:prstGeom>
        </p:spPr>
        <p:txBody>
          <a:bodyPr wrap="square">
            <a:spAutoFit/>
          </a:bodyPr>
          <a:lstStyle/>
          <a:p>
            <a:pPr marL="171450" lvl="0" indent="-171450" defTabSz="914400">
              <a:buFont typeface="Arial" panose="020B0604020202020204" pitchFamily="34" charset="0"/>
              <a:buChar char="•"/>
              <a:defRPr/>
            </a:pPr>
            <a:r>
              <a:rPr lang="fr-CA" sz="3000" dirty="0"/>
              <a:t>Respect for </a:t>
            </a:r>
            <a:r>
              <a:rPr lang="fr-CA" sz="3000" dirty="0" err="1"/>
              <a:t>Democracy</a:t>
            </a:r>
            <a:endParaRPr lang="fr-CA" sz="3000" dirty="0"/>
          </a:p>
          <a:p>
            <a:pPr marL="171450" lvl="0" indent="-171450" defTabSz="914400">
              <a:buFont typeface="Arial" panose="020B0604020202020204" pitchFamily="34" charset="0"/>
              <a:buChar char="•"/>
              <a:defRPr/>
            </a:pPr>
            <a:r>
              <a:rPr lang="en-CA" sz="3000" dirty="0"/>
              <a:t>Respect for People</a:t>
            </a:r>
          </a:p>
          <a:p>
            <a:pPr marL="171450" lvl="0" indent="-171450" defTabSz="914400">
              <a:buFont typeface="Arial" panose="020B0604020202020204" pitchFamily="34" charset="0"/>
              <a:buChar char="•"/>
              <a:defRPr/>
            </a:pPr>
            <a:r>
              <a:rPr lang="en-CA" sz="3000" dirty="0"/>
              <a:t>Integrity</a:t>
            </a:r>
          </a:p>
          <a:p>
            <a:pPr marL="171450" lvl="0" indent="-171450" defTabSz="914400">
              <a:buFont typeface="Arial" panose="020B0604020202020204" pitchFamily="34" charset="0"/>
              <a:buChar char="•"/>
              <a:defRPr/>
            </a:pPr>
            <a:r>
              <a:rPr lang="en-CA" sz="3000" dirty="0"/>
              <a:t>Stewardship</a:t>
            </a:r>
          </a:p>
          <a:p>
            <a:pPr marL="171450" lvl="0" indent="-171450" defTabSz="914400">
              <a:buFont typeface="Arial" panose="020B0604020202020204" pitchFamily="34" charset="0"/>
              <a:buChar char="•"/>
              <a:defRPr/>
            </a:pPr>
            <a:r>
              <a:rPr lang="en-CA" sz="3000" dirty="0"/>
              <a:t>Excellence</a:t>
            </a:r>
          </a:p>
        </p:txBody>
      </p:sp>
      <p:pic>
        <p:nvPicPr>
          <p:cNvPr id="9" name="Picture 4" descr="C:\Users\GonzalA1\AppData\Local\Microsoft\Windows\Temporary Internet Files\Content.IE5\3XXIV14Y\Movie-icon-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5791" y="6288223"/>
            <a:ext cx="635408" cy="5385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6E81123-90E5-45F4-A9B1-21696FA344DD}"/>
              </a:ext>
            </a:extLst>
          </p:cNvPr>
          <p:cNvSpPr txBox="1"/>
          <p:nvPr/>
        </p:nvSpPr>
        <p:spPr>
          <a:xfrm>
            <a:off x="-2286000" y="4312549"/>
            <a:ext cx="4572000" cy="646331"/>
          </a:xfrm>
          <a:prstGeom prst="rect">
            <a:avLst/>
          </a:prstGeom>
          <a:noFill/>
        </p:spPr>
        <p:txBody>
          <a:bodyPr wrap="square">
            <a:spAutoFit/>
          </a:bodyPr>
          <a:lstStyle/>
          <a:p>
            <a:r>
              <a:rPr lang="en-US" dirty="0">
                <a:hlinkClick r:id="rId8"/>
              </a:rPr>
              <a:t>http://www.turtlelodge.org/the-seven-sacred-laws-animated-web-series-anishinaabe/</a:t>
            </a:r>
            <a:r>
              <a:rPr lang="en-US" dirty="0"/>
              <a:t> </a:t>
            </a:r>
          </a:p>
        </p:txBody>
      </p:sp>
    </p:spTree>
    <p:extLst>
      <p:ext uri="{BB962C8B-B14F-4D97-AF65-F5344CB8AC3E}">
        <p14:creationId xmlns:p14="http://schemas.microsoft.com/office/powerpoint/2010/main" val="363779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Convergence</a:t>
            </a:r>
            <a:endParaRPr lang="en-CA" dirty="0"/>
          </a:p>
        </p:txBody>
      </p:sp>
      <p:pic>
        <p:nvPicPr>
          <p:cNvPr id="2050" name="Picture 2" descr="https://wiki.gccollab.ca/images/c/cf/Convergence-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08171" y="171820"/>
            <a:ext cx="1327657" cy="13486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95736" y="6195226"/>
            <a:ext cx="3726148" cy="369332"/>
          </a:xfrm>
          <a:prstGeom prst="rect">
            <a:avLst/>
          </a:prstGeom>
        </p:spPr>
        <p:txBody>
          <a:bodyPr wrap="none">
            <a:spAutoFit/>
          </a:bodyPr>
          <a:lstStyle/>
          <a:p>
            <a:r>
              <a:rPr lang="en-CA" dirty="0">
                <a:hlinkClick r:id="rId4"/>
              </a:rPr>
              <a:t>https://wiki.gccollab.ca/Convergence</a:t>
            </a:r>
            <a:r>
              <a:rPr lang="en-CA" dirty="0"/>
              <a:t> </a:t>
            </a:r>
          </a:p>
        </p:txBody>
      </p:sp>
      <p:sp>
        <p:nvSpPr>
          <p:cNvPr id="6" name="Rectangle 5"/>
          <p:cNvSpPr/>
          <p:nvPr/>
        </p:nvSpPr>
        <p:spPr>
          <a:xfrm>
            <a:off x="457199" y="1584112"/>
            <a:ext cx="8229599" cy="3970318"/>
          </a:xfrm>
          <a:prstGeom prst="rect">
            <a:avLst/>
          </a:prstGeom>
        </p:spPr>
        <p:txBody>
          <a:bodyPr wrap="square">
            <a:spAutoFit/>
          </a:bodyPr>
          <a:lstStyle/>
          <a:p>
            <a:r>
              <a:rPr lang="en-CA" sz="2800" dirty="0">
                <a:solidFill>
                  <a:srgbClr val="202122"/>
                </a:solidFill>
              </a:rPr>
              <a:t>page dedicated to leverage the various sessions offered by, and to, Government employees</a:t>
            </a:r>
          </a:p>
          <a:p>
            <a:endParaRPr lang="en-CA" sz="2800" dirty="0">
              <a:solidFill>
                <a:srgbClr val="202122"/>
              </a:solidFill>
            </a:endParaRPr>
          </a:p>
          <a:p>
            <a:r>
              <a:rPr lang="en-CA" sz="2800" dirty="0">
                <a:solidFill>
                  <a:srgbClr val="202122"/>
                </a:solidFill>
              </a:rPr>
              <a:t>Sessions offered:</a:t>
            </a:r>
          </a:p>
          <a:p>
            <a:pPr marL="285750" indent="-285750">
              <a:buFont typeface="Arial" panose="020B0604020202020204" pitchFamily="34" charset="0"/>
              <a:buChar char="•"/>
            </a:pPr>
            <a:r>
              <a:rPr lang="en-CA" sz="2800" dirty="0">
                <a:solidFill>
                  <a:srgbClr val="202122"/>
                </a:solidFill>
              </a:rPr>
              <a:t>Mindfulness Meditation – ISC/CIRNAC, BC</a:t>
            </a:r>
          </a:p>
          <a:p>
            <a:pPr marL="285750" indent="-285750">
              <a:buFont typeface="Arial" panose="020B0604020202020204" pitchFamily="34" charset="0"/>
              <a:buChar char="•"/>
            </a:pPr>
            <a:r>
              <a:rPr lang="en-CA" sz="2800" dirty="0"/>
              <a:t>Mindfulness, Workplace Well-being – PSPC, NCR</a:t>
            </a:r>
          </a:p>
          <a:p>
            <a:pPr marL="285750" indent="-285750">
              <a:buFont typeface="Arial" panose="020B0604020202020204" pitchFamily="34" charset="0"/>
              <a:buChar char="•"/>
            </a:pPr>
            <a:r>
              <a:rPr lang="en-CA" sz="2800" dirty="0"/>
              <a:t>Well-being – PSPC, NCR (recordings)</a:t>
            </a:r>
          </a:p>
          <a:p>
            <a:pPr marL="285750" indent="-285750">
              <a:buFont typeface="Arial" panose="020B0604020202020204" pitchFamily="34" charset="0"/>
              <a:buChar char="•"/>
            </a:pPr>
            <a:r>
              <a:rPr lang="en-CA" sz="2800" dirty="0"/>
              <a:t>Well-being – ISC, MB</a:t>
            </a:r>
          </a:p>
          <a:p>
            <a:pPr marL="285750" indent="-285750">
              <a:buFont typeface="Arial" panose="020B0604020202020204" pitchFamily="34" charset="0"/>
              <a:buChar char="•"/>
            </a:pPr>
            <a:r>
              <a:rPr lang="en-CA" sz="2800" dirty="0"/>
              <a:t>Adaptive Inquiry session – IOCN, BC &amp; NCR</a:t>
            </a:r>
          </a:p>
        </p:txBody>
      </p:sp>
      <p:pic>
        <p:nvPicPr>
          <p:cNvPr id="9" name="Picture 8"/>
          <p:cNvPicPr>
            <a:picLocks noChangeAspect="1"/>
          </p:cNvPicPr>
          <p:nvPr/>
        </p:nvPicPr>
        <p:blipFill>
          <a:blip r:embed="rId5"/>
          <a:stretch>
            <a:fillRect/>
          </a:stretch>
        </p:blipFill>
        <p:spPr>
          <a:xfrm>
            <a:off x="6691543" y="0"/>
            <a:ext cx="1813068" cy="1691250"/>
          </a:xfrm>
          <a:prstGeom prst="rect">
            <a:avLst/>
          </a:prstGeom>
        </p:spPr>
      </p:pic>
    </p:spTree>
    <p:extLst>
      <p:ext uri="{BB962C8B-B14F-4D97-AF65-F5344CB8AC3E}">
        <p14:creationId xmlns:p14="http://schemas.microsoft.com/office/powerpoint/2010/main" val="1221311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And </a:t>
            </a:r>
            <a:r>
              <a:rPr lang="fr-CA" dirty="0" err="1"/>
              <a:t>other</a:t>
            </a:r>
            <a:r>
              <a:rPr lang="fr-CA" dirty="0"/>
              <a:t> </a:t>
            </a:r>
            <a:r>
              <a:rPr lang="fr-CA" dirty="0" err="1"/>
              <a:t>references</a:t>
            </a:r>
            <a:r>
              <a:rPr lang="fr-CA" dirty="0"/>
              <a:t>…</a:t>
            </a:r>
            <a:endParaRPr lang="en-CA" dirty="0"/>
          </a:p>
        </p:txBody>
      </p:sp>
      <p:sp>
        <p:nvSpPr>
          <p:cNvPr id="3" name="Content Placeholder 2"/>
          <p:cNvSpPr>
            <a:spLocks noGrp="1"/>
          </p:cNvSpPr>
          <p:nvPr>
            <p:ph idx="1"/>
          </p:nvPr>
        </p:nvSpPr>
        <p:spPr>
          <a:xfrm>
            <a:off x="457200" y="1600200"/>
            <a:ext cx="8435280" cy="4525963"/>
          </a:xfrm>
        </p:spPr>
        <p:txBody>
          <a:bodyPr>
            <a:normAutofit fontScale="92500" lnSpcReduction="10000"/>
          </a:bodyPr>
          <a:lstStyle/>
          <a:p>
            <a:r>
              <a:rPr lang="en-US" dirty="0"/>
              <a:t>Settle Down, Pay Attention, Say Thank You</a:t>
            </a:r>
            <a:br>
              <a:rPr lang="en-US" dirty="0"/>
            </a:br>
            <a:r>
              <a:rPr lang="en-CA" sz="1800" dirty="0"/>
              <a:t>- </a:t>
            </a:r>
            <a:r>
              <a:rPr lang="en-CA" sz="1800" dirty="0">
                <a:hlinkClick r:id="rId3"/>
              </a:rPr>
              <a:t>https://my.happify.com/hd/3-ways-to-live-mindfully</a:t>
            </a:r>
            <a:r>
              <a:rPr lang="en-CA" sz="1800" dirty="0"/>
              <a:t> - </a:t>
            </a:r>
          </a:p>
          <a:p>
            <a:r>
              <a:rPr lang="en-CA" dirty="0"/>
              <a:t>What Is Mindfulness? “Presence of Heart” – A Definition – </a:t>
            </a:r>
            <a:r>
              <a:rPr lang="en-CA" sz="1900" dirty="0">
                <a:hlinkClick r:id="rId4"/>
              </a:rPr>
              <a:t>https://greatergood.berkeley.edu/topic/mindfulness/definition</a:t>
            </a:r>
            <a:r>
              <a:rPr lang="en-CA" sz="1900" dirty="0"/>
              <a:t> </a:t>
            </a:r>
          </a:p>
          <a:p>
            <a:r>
              <a:rPr lang="en-US" dirty="0"/>
              <a:t>Why Mindfulness Is a Superpower – An Animation </a:t>
            </a:r>
            <a:r>
              <a:rPr lang="en-US" sz="1900" dirty="0">
                <a:hlinkClick r:id="rId5"/>
              </a:rPr>
              <a:t>https://www.youtube.com/watch?v=w6T02g5hnT4</a:t>
            </a:r>
            <a:r>
              <a:rPr lang="en-US" sz="1900" dirty="0"/>
              <a:t> </a:t>
            </a:r>
          </a:p>
          <a:p>
            <a:r>
              <a:rPr lang="en-US" dirty="0"/>
              <a:t>The 12 Inner Strengths for Lasting Well-being and Resilience - </a:t>
            </a:r>
            <a:r>
              <a:rPr lang="en-US" sz="1900" dirty="0">
                <a:latin typeface="Calibri" panose="020F0502020204030204" pitchFamily="34" charset="0"/>
                <a:ea typeface="Calibri" panose="020F0502020204030204" pitchFamily="34" charset="0"/>
                <a:hlinkClick r:id="rId6"/>
              </a:rPr>
              <a:t>https://www.rickhanson.net/online-courses/the-foundations-of-well-being/inner-strengths-for-well-being/</a:t>
            </a:r>
            <a:r>
              <a:rPr lang="en-US" sz="1900" dirty="0">
                <a:latin typeface="Calibri" panose="020F0502020204030204" pitchFamily="34" charset="0"/>
                <a:ea typeface="Calibri" panose="020F0502020204030204" pitchFamily="34" charset="0"/>
              </a:rPr>
              <a:t> </a:t>
            </a:r>
            <a:endParaRPr lang="fr-CA" dirty="0"/>
          </a:p>
          <a:p>
            <a:r>
              <a:rPr lang="en-US" dirty="0"/>
              <a:t>Meditate With Kevin Hart| </a:t>
            </a:r>
            <a:r>
              <a:rPr lang="en-US" dirty="0" err="1"/>
              <a:t>LoL</a:t>
            </a:r>
            <a:r>
              <a:rPr lang="en-US" dirty="0"/>
              <a:t> Network - </a:t>
            </a:r>
            <a:r>
              <a:rPr lang="en-CA" sz="2100" dirty="0">
                <a:hlinkClick r:id="rId7"/>
              </a:rPr>
              <a:t>https://www.youtube.com/watch?v=egjWRWOUME4</a:t>
            </a:r>
            <a:r>
              <a:rPr lang="en-CA" sz="2100" dirty="0"/>
              <a:t> </a:t>
            </a:r>
          </a:p>
        </p:txBody>
      </p:sp>
      <p:pic>
        <p:nvPicPr>
          <p:cNvPr id="6" name="Picture 5"/>
          <p:cNvPicPr>
            <a:picLocks noChangeAspect="1"/>
          </p:cNvPicPr>
          <p:nvPr/>
        </p:nvPicPr>
        <p:blipFill>
          <a:blip r:embed="rId8"/>
          <a:stretch>
            <a:fillRect/>
          </a:stretch>
        </p:blipFill>
        <p:spPr>
          <a:xfrm>
            <a:off x="6691543" y="0"/>
            <a:ext cx="1813068" cy="1691250"/>
          </a:xfrm>
          <a:prstGeom prst="rect">
            <a:avLst/>
          </a:prstGeom>
        </p:spPr>
      </p:pic>
      <p:pic>
        <p:nvPicPr>
          <p:cNvPr id="7" name="Picture 4" descr="C:\Users\GonzalA1\AppData\Local\Microsoft\Windows\Temporary Internet Files\Content.IE5\3XXIV14Y\Movie-icon-2[1].png">
            <a:extLst>
              <a:ext uri="{FF2B5EF4-FFF2-40B4-BE49-F238E27FC236}">
                <a16:creationId xmlns:a16="http://schemas.microsoft.com/office/drawing/2014/main" id="{1505A202-3A22-2CB4-E42B-F1A6C882E1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5791" y="6288223"/>
            <a:ext cx="635408" cy="53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71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22081" y="0"/>
            <a:ext cx="2158431" cy="1699006"/>
          </a:xfrm>
          <a:prstGeom prst="rect">
            <a:avLst/>
          </a:prstGeom>
        </p:spPr>
      </p:pic>
      <p:sp>
        <p:nvSpPr>
          <p:cNvPr id="2" name="Title 1"/>
          <p:cNvSpPr>
            <a:spLocks noGrp="1"/>
          </p:cNvSpPr>
          <p:nvPr>
            <p:ph type="title"/>
          </p:nvPr>
        </p:nvSpPr>
        <p:spPr/>
        <p:txBody>
          <a:bodyPr>
            <a:normAutofit fontScale="90000"/>
          </a:bodyPr>
          <a:lstStyle/>
          <a:p>
            <a:r>
              <a:rPr lang="en-CA" sz="3600" dirty="0"/>
              <a:t>Self Assessment Questionnaires </a:t>
            </a:r>
            <a:br>
              <a:rPr lang="en-CA" sz="3600" dirty="0"/>
            </a:br>
            <a:r>
              <a:rPr lang="en-CA" sz="3600" dirty="0"/>
              <a:t>– </a:t>
            </a:r>
            <a:r>
              <a:rPr lang="en-CA" sz="3600" dirty="0">
                <a:solidFill>
                  <a:schemeClr val="accent1">
                    <a:lumMod val="75000"/>
                  </a:schemeClr>
                </a:solidFill>
              </a:rPr>
              <a:t>pre</a:t>
            </a:r>
            <a:r>
              <a:rPr lang="en-CA" sz="3600" dirty="0"/>
              <a:t>, </a:t>
            </a:r>
            <a:r>
              <a:rPr lang="en-CA" sz="3600" dirty="0">
                <a:solidFill>
                  <a:schemeClr val="accent6"/>
                </a:solidFill>
              </a:rPr>
              <a:t>post</a:t>
            </a:r>
            <a:r>
              <a:rPr lang="en-CA" sz="3600" dirty="0"/>
              <a:t>, </a:t>
            </a:r>
            <a:r>
              <a:rPr lang="en-CA" sz="3600" dirty="0">
                <a:solidFill>
                  <a:schemeClr val="accent3">
                    <a:lumMod val="75000"/>
                  </a:schemeClr>
                </a:solidFill>
              </a:rPr>
              <a:t>final</a:t>
            </a:r>
            <a:endParaRPr lang="en-US" sz="3600" dirty="0">
              <a:solidFill>
                <a:schemeClr val="accent3">
                  <a:lumMod val="75000"/>
                </a:schemeClr>
              </a:solidFill>
            </a:endParaRPr>
          </a:p>
        </p:txBody>
      </p:sp>
      <p:sp>
        <p:nvSpPr>
          <p:cNvPr id="3" name="Content Placeholder 2"/>
          <p:cNvSpPr>
            <a:spLocks noGrp="1"/>
          </p:cNvSpPr>
          <p:nvPr>
            <p:ph idx="1"/>
          </p:nvPr>
        </p:nvSpPr>
        <p:spPr>
          <a:xfrm>
            <a:off x="457200" y="1567042"/>
            <a:ext cx="8363272" cy="2952328"/>
          </a:xfrm>
        </p:spPr>
        <p:txBody>
          <a:bodyPr>
            <a:normAutofit/>
          </a:bodyPr>
          <a:lstStyle/>
          <a:p>
            <a:r>
              <a:rPr lang="en-CA" dirty="0"/>
              <a:t>Your self-assessments are very important, </a:t>
            </a:r>
            <a:br>
              <a:rPr lang="en-CA" dirty="0"/>
            </a:br>
            <a:r>
              <a:rPr lang="en-CA" dirty="0"/>
              <a:t>they help report on the results of the program </a:t>
            </a:r>
          </a:p>
          <a:p>
            <a:r>
              <a:rPr lang="en-CA" dirty="0"/>
              <a:t>You will receive a follow up email in 3 months, asking you to complete the assessment again</a:t>
            </a:r>
          </a:p>
        </p:txBody>
      </p:sp>
      <p:pic>
        <p:nvPicPr>
          <p:cNvPr id="6" name="Picture 5"/>
          <p:cNvPicPr>
            <a:picLocks noChangeAspect="1"/>
          </p:cNvPicPr>
          <p:nvPr/>
        </p:nvPicPr>
        <p:blipFill>
          <a:blip r:embed="rId4">
            <a:duotone>
              <a:schemeClr val="accent1">
                <a:shade val="45000"/>
                <a:satMod val="135000"/>
              </a:schemeClr>
              <a:prstClr val="white"/>
            </a:duotone>
          </a:blip>
          <a:stretch>
            <a:fillRect/>
          </a:stretch>
        </p:blipFill>
        <p:spPr>
          <a:xfrm>
            <a:off x="1043608" y="4611806"/>
            <a:ext cx="727740" cy="1071555"/>
          </a:xfrm>
          <a:prstGeom prst="rect">
            <a:avLst/>
          </a:prstGeom>
        </p:spPr>
      </p:pic>
      <p:grpSp>
        <p:nvGrpSpPr>
          <p:cNvPr id="12" name="Group 82"/>
          <p:cNvGrpSpPr/>
          <p:nvPr/>
        </p:nvGrpSpPr>
        <p:grpSpPr>
          <a:xfrm>
            <a:off x="899126" y="5873852"/>
            <a:ext cx="8023822" cy="338554"/>
            <a:chOff x="838200" y="5624003"/>
            <a:chExt cx="8023822" cy="338554"/>
          </a:xfrm>
        </p:grpSpPr>
        <p:cxnSp>
          <p:nvCxnSpPr>
            <p:cNvPr id="13" name="Straight Arrow Connector 12"/>
            <p:cNvCxnSpPr>
              <a:endCxn id="15" idx="0"/>
            </p:cNvCxnSpPr>
            <p:nvPr/>
          </p:nvCxnSpPr>
          <p:spPr>
            <a:xfrm flipV="1">
              <a:off x="838200" y="5624003"/>
              <a:ext cx="7490057" cy="14797"/>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94492" y="5624003"/>
              <a:ext cx="1067530" cy="338554"/>
            </a:xfrm>
            <a:prstGeom prst="rect">
              <a:avLst/>
            </a:prstGeom>
            <a:noFill/>
          </p:spPr>
          <p:txBody>
            <a:bodyPr wrap="square" rtlCol="0">
              <a:spAutoFit/>
            </a:bodyPr>
            <a:lstStyle/>
            <a:p>
              <a:r>
                <a:rPr lang="en-CA" sz="1600" i="1" dirty="0">
                  <a:solidFill>
                    <a:schemeClr val="tx2"/>
                  </a:solidFill>
                  <a:latin typeface="Segoe Print" pitchFamily="2" charset="0"/>
                </a:rPr>
                <a:t>time</a:t>
              </a:r>
              <a:endParaRPr lang="en-CA" sz="1600" i="1" dirty="0">
                <a:solidFill>
                  <a:schemeClr val="accent3"/>
                </a:solidFill>
                <a:latin typeface="Segoe Print" pitchFamily="2" charset="0"/>
              </a:endParaRPr>
            </a:p>
          </p:txBody>
        </p:sp>
      </p:grpSp>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879" y="4223626"/>
            <a:ext cx="1408575" cy="151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4">
            <a:duotone>
              <a:schemeClr val="accent6">
                <a:shade val="45000"/>
                <a:satMod val="135000"/>
              </a:schemeClr>
              <a:prstClr val="white"/>
            </a:duotone>
          </a:blip>
          <a:stretch>
            <a:fillRect/>
          </a:stretch>
        </p:blipFill>
        <p:spPr>
          <a:xfrm>
            <a:off x="3779912" y="4559364"/>
            <a:ext cx="727740" cy="1071555"/>
          </a:xfrm>
          <a:prstGeom prst="rect">
            <a:avLst/>
          </a:prstGeom>
        </p:spPr>
      </p:pic>
      <p:pic>
        <p:nvPicPr>
          <p:cNvPr id="18" name="Picture 17"/>
          <p:cNvPicPr>
            <a:picLocks noChangeAspect="1"/>
          </p:cNvPicPr>
          <p:nvPr/>
        </p:nvPicPr>
        <p:blipFill>
          <a:blip r:embed="rId4">
            <a:duotone>
              <a:schemeClr val="accent3">
                <a:shade val="45000"/>
                <a:satMod val="135000"/>
              </a:schemeClr>
              <a:prstClr val="white"/>
            </a:duotone>
          </a:blip>
          <a:stretch>
            <a:fillRect/>
          </a:stretch>
        </p:blipFill>
        <p:spPr>
          <a:xfrm>
            <a:off x="6876256" y="4559029"/>
            <a:ext cx="727740" cy="1071555"/>
          </a:xfrm>
          <a:prstGeom prst="rect">
            <a:avLst/>
          </a:prstGeom>
        </p:spPr>
      </p:pic>
      <p:cxnSp>
        <p:nvCxnSpPr>
          <p:cNvPr id="19" name="Straight Arrow Connector 18"/>
          <p:cNvCxnSpPr/>
          <p:nvPr/>
        </p:nvCxnSpPr>
        <p:spPr>
          <a:xfrm>
            <a:off x="125963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097320" y="576974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74678" y="6193345"/>
            <a:ext cx="1245854" cy="369332"/>
          </a:xfrm>
          <a:prstGeom prst="rect">
            <a:avLst/>
          </a:prstGeom>
        </p:spPr>
        <p:txBody>
          <a:bodyPr wrap="none">
            <a:spAutoFit/>
          </a:bodyPr>
          <a:lstStyle/>
          <a:p>
            <a:r>
              <a:rPr lang="en-CA" dirty="0"/>
              <a:t>Benchmark</a:t>
            </a:r>
          </a:p>
        </p:txBody>
      </p:sp>
      <p:sp>
        <p:nvSpPr>
          <p:cNvPr id="29" name="Rectangle 28"/>
          <p:cNvSpPr/>
          <p:nvPr/>
        </p:nvSpPr>
        <p:spPr>
          <a:xfrm>
            <a:off x="3417251" y="6054845"/>
            <a:ext cx="1059072" cy="646331"/>
          </a:xfrm>
          <a:prstGeom prst="rect">
            <a:avLst/>
          </a:prstGeom>
        </p:spPr>
        <p:txBody>
          <a:bodyPr wrap="none">
            <a:spAutoFit/>
          </a:bodyPr>
          <a:lstStyle/>
          <a:p>
            <a:pPr algn="ctr"/>
            <a:r>
              <a:rPr lang="en-CA" dirty="0"/>
              <a:t>Activity</a:t>
            </a:r>
          </a:p>
          <a:p>
            <a:pPr algn="ctr"/>
            <a:r>
              <a:rPr lang="en-CA" dirty="0"/>
              <a:t>retention</a:t>
            </a:r>
          </a:p>
        </p:txBody>
      </p:sp>
      <p:sp>
        <p:nvSpPr>
          <p:cNvPr id="30" name="Rectangle 29"/>
          <p:cNvSpPr/>
          <p:nvPr/>
        </p:nvSpPr>
        <p:spPr>
          <a:xfrm>
            <a:off x="5991956" y="6054845"/>
            <a:ext cx="2210733" cy="646331"/>
          </a:xfrm>
          <a:prstGeom prst="rect">
            <a:avLst/>
          </a:prstGeom>
        </p:spPr>
        <p:txBody>
          <a:bodyPr wrap="none">
            <a:spAutoFit/>
          </a:bodyPr>
          <a:lstStyle/>
          <a:p>
            <a:pPr algn="ctr"/>
            <a:r>
              <a:rPr lang="en-CA" dirty="0"/>
              <a:t>How much is applied</a:t>
            </a:r>
          </a:p>
          <a:p>
            <a:pPr algn="ctr"/>
            <a:r>
              <a:rPr lang="en-CA" dirty="0"/>
              <a:t>(Behaviours changed)</a:t>
            </a:r>
          </a:p>
        </p:txBody>
      </p:sp>
      <p:cxnSp>
        <p:nvCxnSpPr>
          <p:cNvPr id="20" name="Straight Arrow Connector 19"/>
          <p:cNvCxnSpPr/>
          <p:nvPr/>
        </p:nvCxnSpPr>
        <p:spPr>
          <a:xfrm>
            <a:off x="203392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4677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42106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0821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19535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8250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960891" y="5750010"/>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50185" y="5594003"/>
            <a:ext cx="550151" cy="584775"/>
          </a:xfrm>
          <a:prstGeom prst="rect">
            <a:avLst/>
          </a:prstGeom>
        </p:spPr>
        <p:txBody>
          <a:bodyPr wrap="none">
            <a:spAutoFit/>
          </a:bodyPr>
          <a:lstStyle/>
          <a:p>
            <a:r>
              <a:rPr lang="en-CA" sz="3200" i="1" dirty="0">
                <a:solidFill>
                  <a:srgbClr val="FF9900"/>
                </a:solidFill>
                <a:effectLst>
                  <a:outerShdw blurRad="38100" dist="38100" dir="2700000" algn="tl">
                    <a:srgbClr val="000000">
                      <a:alpha val="43137"/>
                    </a:srgbClr>
                  </a:outerShdw>
                </a:effectLst>
                <a:sym typeface="Wingdings" panose="05000000000000000000" pitchFamily="2" charset="2"/>
              </a:rPr>
              <a:t></a:t>
            </a:r>
            <a:endParaRPr lang="en-CA" sz="3200" i="1" dirty="0">
              <a:solidFill>
                <a:srgbClr val="FF9900"/>
              </a:solidFill>
              <a:effectLst>
                <a:outerShdw blurRad="38100" dist="38100" dir="2700000" algn="tl">
                  <a:srgbClr val="000000">
                    <a:alpha val="43137"/>
                  </a:srgbClr>
                </a:outerShdw>
              </a:effectLst>
            </a:endParaRPr>
          </a:p>
        </p:txBody>
      </p:sp>
      <p:pic>
        <p:nvPicPr>
          <p:cNvPr id="31" name="Picture 30" descr="http://tse1.mm.bing.net/th?&amp;id=OIP.M5a32b83e321008b02071facfcf5bb17co0&amp;w=173&amp;h=85&amp;c=0&amp;pid=1.9&amp;rs=0&amp;p=0&amp;r=0">
            <a:hlinkClick r:id="rId6" tooltip="View image detail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8836" y="6297103"/>
            <a:ext cx="904209" cy="4442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560" y="4094483"/>
            <a:ext cx="741934" cy="584775"/>
          </a:xfrm>
          <a:prstGeom prst="rect">
            <a:avLst/>
          </a:prstGeom>
        </p:spPr>
        <p:txBody>
          <a:bodyPr wrap="none">
            <a:spAutoFit/>
          </a:bodyPr>
          <a:lstStyle/>
          <a:p>
            <a:r>
              <a:rPr lang="en-CA" sz="3200" dirty="0">
                <a:solidFill>
                  <a:schemeClr val="accent1">
                    <a:lumMod val="75000"/>
                  </a:schemeClr>
                </a:solidFill>
              </a:rPr>
              <a:t>pre</a:t>
            </a:r>
            <a:endParaRPr lang="en-CA" sz="2400" dirty="0"/>
          </a:p>
        </p:txBody>
      </p:sp>
      <p:sp>
        <p:nvSpPr>
          <p:cNvPr id="8" name="Rectangle 7"/>
          <p:cNvSpPr/>
          <p:nvPr/>
        </p:nvSpPr>
        <p:spPr>
          <a:xfrm>
            <a:off x="3608588" y="4094483"/>
            <a:ext cx="911019" cy="584775"/>
          </a:xfrm>
          <a:prstGeom prst="rect">
            <a:avLst/>
          </a:prstGeom>
        </p:spPr>
        <p:txBody>
          <a:bodyPr wrap="none">
            <a:spAutoFit/>
          </a:bodyPr>
          <a:lstStyle/>
          <a:p>
            <a:r>
              <a:rPr lang="en-CA" sz="3200" dirty="0">
                <a:solidFill>
                  <a:schemeClr val="accent6"/>
                </a:solidFill>
              </a:rPr>
              <a:t>post</a:t>
            </a:r>
            <a:endParaRPr lang="en-CA" sz="3200" dirty="0"/>
          </a:p>
        </p:txBody>
      </p:sp>
      <p:sp>
        <p:nvSpPr>
          <p:cNvPr id="9" name="Rectangle 8"/>
          <p:cNvSpPr/>
          <p:nvPr/>
        </p:nvSpPr>
        <p:spPr>
          <a:xfrm>
            <a:off x="6671824" y="4094483"/>
            <a:ext cx="912429" cy="584775"/>
          </a:xfrm>
          <a:prstGeom prst="rect">
            <a:avLst/>
          </a:prstGeom>
        </p:spPr>
        <p:txBody>
          <a:bodyPr wrap="none">
            <a:spAutoFit/>
          </a:bodyPr>
          <a:lstStyle/>
          <a:p>
            <a:r>
              <a:rPr lang="en-CA" sz="3200" dirty="0">
                <a:solidFill>
                  <a:schemeClr val="accent3">
                    <a:lumMod val="75000"/>
                  </a:schemeClr>
                </a:solidFill>
              </a:rPr>
              <a:t>final</a:t>
            </a:r>
            <a:endParaRPr lang="en-CA" sz="3200" dirty="0"/>
          </a:p>
        </p:txBody>
      </p:sp>
      <p:sp>
        <p:nvSpPr>
          <p:cNvPr id="10" name="Rectangle 9"/>
          <p:cNvSpPr/>
          <p:nvPr/>
        </p:nvSpPr>
        <p:spPr>
          <a:xfrm>
            <a:off x="6825594" y="5549221"/>
            <a:ext cx="1147933" cy="646331"/>
          </a:xfrm>
          <a:prstGeom prst="rect">
            <a:avLst/>
          </a:prstGeom>
        </p:spPr>
        <p:txBody>
          <a:bodyPr wrap="square">
            <a:spAutoFit/>
          </a:bodyPr>
          <a:lstStyle/>
          <a:p>
            <a:pPr algn="ctr"/>
            <a:r>
              <a:rPr lang="en-CA" i="1" dirty="0">
                <a:solidFill>
                  <a:schemeClr val="tx2"/>
                </a:solidFill>
              </a:rPr>
              <a:t>3 months after </a:t>
            </a:r>
            <a:endParaRPr lang="en-CA" dirty="0"/>
          </a:p>
        </p:txBody>
      </p:sp>
    </p:spTree>
    <p:extLst>
      <p:ext uri="{BB962C8B-B14F-4D97-AF65-F5344CB8AC3E}">
        <p14:creationId xmlns:p14="http://schemas.microsoft.com/office/powerpoint/2010/main" val="8600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37" presetClass="exit" presetSubtype="0" fill="hold" nodeType="withEffect">
                                  <p:stCondLst>
                                    <p:cond delay="0"/>
                                  </p:stCondLst>
                                  <p:childTnLst>
                                    <p:animEffect transition="out" filter="fade">
                                      <p:cBhvr>
                                        <p:cTn id="9" dur="1000"/>
                                        <p:tgtEl>
                                          <p:spTgt spid="12"/>
                                        </p:tgtEl>
                                      </p:cBhvr>
                                    </p:animEffect>
                                    <p:anim calcmode="lin" valueType="num">
                                      <p:cBhvr>
                                        <p:cTn id="10" dur="1000"/>
                                        <p:tgtEl>
                                          <p:spTgt spid="12"/>
                                        </p:tgtEl>
                                        <p:attrNameLst>
                                          <p:attrName>ppt_x</p:attrName>
                                        </p:attrNameLst>
                                      </p:cBhvr>
                                      <p:tavLst>
                                        <p:tav tm="0">
                                          <p:val>
                                            <p:strVal val="ppt_x"/>
                                          </p:val>
                                        </p:tav>
                                        <p:tav tm="100000">
                                          <p:val>
                                            <p:strVal val="ppt_x"/>
                                          </p:val>
                                        </p:tav>
                                      </p:tavLst>
                                    </p:anim>
                                    <p:anim calcmode="lin" valueType="num">
                                      <p:cBhvr>
                                        <p:cTn id="11" dur="100" decel="100000"/>
                                        <p:tgtEl>
                                          <p:spTgt spid="12"/>
                                        </p:tgtEl>
                                        <p:attrNameLst>
                                          <p:attrName>ppt_y</p:attrName>
                                        </p:attrNameLst>
                                      </p:cBhvr>
                                      <p:tavLst>
                                        <p:tav tm="0">
                                          <p:val>
                                            <p:strVal val="ppt_y"/>
                                          </p:val>
                                        </p:tav>
                                        <p:tav tm="100000">
                                          <p:val>
                                            <p:strVal val="ppt_y-.03"/>
                                          </p:val>
                                        </p:tav>
                                      </p:tavLst>
                                    </p:anim>
                                    <p:anim calcmode="lin" valueType="num">
                                      <p:cBhvr>
                                        <p:cTn id="12" dur="900" accel="100000">
                                          <p:stCondLst>
                                            <p:cond delay="100"/>
                                          </p:stCondLst>
                                        </p:cTn>
                                        <p:tgtEl>
                                          <p:spTgt spid="12"/>
                                        </p:tgtEl>
                                        <p:attrNameLst>
                                          <p:attrName>ppt_y</p:attrName>
                                        </p:attrNameLst>
                                      </p:cBhvr>
                                      <p:tavLst>
                                        <p:tav tm="0">
                                          <p:val>
                                            <p:strVal val="ppt_y"/>
                                          </p:val>
                                        </p:tav>
                                        <p:tav tm="100000">
                                          <p:val>
                                            <p:strVal val="ppt_y+1"/>
                                          </p:val>
                                        </p:tav>
                                      </p:tavLst>
                                    </p:anim>
                                    <p:set>
                                      <p:cBhvr>
                                        <p:cTn id="13" dur="1" fill="hold">
                                          <p:stCondLst>
                                            <p:cond delay="9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par>
                                <p:cTn id="66" presetID="10"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
                                            <p:txEl>
                                              <p:pRg st="0" end="0"/>
                                            </p:txEl>
                                          </p:spTgt>
                                        </p:tgtEl>
                                        <p:attrNameLst>
                                          <p:attrName>style.visibility</p:attrName>
                                        </p:attrNameLst>
                                      </p:cBhvr>
                                      <p:to>
                                        <p:strVal val="visible"/>
                                      </p:to>
                                    </p:set>
                                    <p:animEffect transition="in" filter="fade">
                                      <p:cBhvr>
                                        <p:cTn id="90" dur="500"/>
                                        <p:tgtEl>
                                          <p:spTgt spid="3">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7" presetClass="exit" presetSubtype="0" fill="hold" grpId="1" nodeType="clickEffect">
                                  <p:stCondLst>
                                    <p:cond delay="0"/>
                                  </p:stCondLst>
                                  <p:childTnLst>
                                    <p:animEffect transition="out" filter="fade">
                                      <p:cBhvr>
                                        <p:cTn id="94" dur="1000"/>
                                        <p:tgtEl>
                                          <p:spTgt spid="29"/>
                                        </p:tgtEl>
                                      </p:cBhvr>
                                    </p:animEffect>
                                    <p:anim calcmode="lin" valueType="num">
                                      <p:cBhvr>
                                        <p:cTn id="95" dur="1000"/>
                                        <p:tgtEl>
                                          <p:spTgt spid="29"/>
                                        </p:tgtEl>
                                        <p:attrNameLst>
                                          <p:attrName>ppt_x</p:attrName>
                                        </p:attrNameLst>
                                      </p:cBhvr>
                                      <p:tavLst>
                                        <p:tav tm="0">
                                          <p:val>
                                            <p:strVal val="ppt_x"/>
                                          </p:val>
                                        </p:tav>
                                        <p:tav tm="100000">
                                          <p:val>
                                            <p:strVal val="ppt_x"/>
                                          </p:val>
                                        </p:tav>
                                      </p:tavLst>
                                    </p:anim>
                                    <p:anim calcmode="lin" valueType="num">
                                      <p:cBhvr>
                                        <p:cTn id="96" dur="100" decel="100000"/>
                                        <p:tgtEl>
                                          <p:spTgt spid="29"/>
                                        </p:tgtEl>
                                        <p:attrNameLst>
                                          <p:attrName>ppt_y</p:attrName>
                                        </p:attrNameLst>
                                      </p:cBhvr>
                                      <p:tavLst>
                                        <p:tav tm="0">
                                          <p:val>
                                            <p:strVal val="ppt_y"/>
                                          </p:val>
                                        </p:tav>
                                        <p:tav tm="100000">
                                          <p:val>
                                            <p:strVal val="ppt_y-.03"/>
                                          </p:val>
                                        </p:tav>
                                      </p:tavLst>
                                    </p:anim>
                                    <p:anim calcmode="lin" valueType="num">
                                      <p:cBhvr>
                                        <p:cTn id="97" dur="900" accel="100000">
                                          <p:stCondLst>
                                            <p:cond delay="100"/>
                                          </p:stCondLst>
                                        </p:cTn>
                                        <p:tgtEl>
                                          <p:spTgt spid="29"/>
                                        </p:tgtEl>
                                        <p:attrNameLst>
                                          <p:attrName>ppt_y</p:attrName>
                                        </p:attrNameLst>
                                      </p:cBhvr>
                                      <p:tavLst>
                                        <p:tav tm="0">
                                          <p:val>
                                            <p:strVal val="ppt_y"/>
                                          </p:val>
                                        </p:tav>
                                        <p:tav tm="100000">
                                          <p:val>
                                            <p:strVal val="ppt_y+1"/>
                                          </p:val>
                                        </p:tav>
                                      </p:tavLst>
                                    </p:anim>
                                    <p:set>
                                      <p:cBhvr>
                                        <p:cTn id="98" dur="1" fill="hold">
                                          <p:stCondLst>
                                            <p:cond delay="999"/>
                                          </p:stCondLst>
                                        </p:cTn>
                                        <p:tgtEl>
                                          <p:spTgt spid="29"/>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8"/>
                                        </p:tgtEl>
                                      </p:cBhvr>
                                    </p:animEffect>
                                    <p:set>
                                      <p:cBhvr>
                                        <p:cTn id="101" dur="1" fill="hold">
                                          <p:stCondLst>
                                            <p:cond delay="499"/>
                                          </p:stCondLst>
                                        </p:cTn>
                                        <p:tgtEl>
                                          <p:spTgt spid="8"/>
                                        </p:tgtEl>
                                        <p:attrNameLst>
                                          <p:attrName>style.visibility</p:attrName>
                                        </p:attrNameLst>
                                      </p:cBhvr>
                                      <p:to>
                                        <p:strVal val="hidden"/>
                                      </p:to>
                                    </p:set>
                                  </p:childTnLst>
                                </p:cTn>
                              </p:par>
                              <p:par>
                                <p:cTn id="102" presetID="37" presetClass="exit" presetSubtype="0" fill="hold" nodeType="withEffect">
                                  <p:stCondLst>
                                    <p:cond delay="0"/>
                                  </p:stCondLst>
                                  <p:childTnLst>
                                    <p:animEffect transition="out" filter="fade">
                                      <p:cBhvr>
                                        <p:cTn id="103" dur="1000"/>
                                        <p:tgtEl>
                                          <p:spTgt spid="17"/>
                                        </p:tgtEl>
                                      </p:cBhvr>
                                    </p:animEffect>
                                    <p:anim calcmode="lin" valueType="num">
                                      <p:cBhvr>
                                        <p:cTn id="104" dur="1000"/>
                                        <p:tgtEl>
                                          <p:spTgt spid="17"/>
                                        </p:tgtEl>
                                        <p:attrNameLst>
                                          <p:attrName>ppt_x</p:attrName>
                                        </p:attrNameLst>
                                      </p:cBhvr>
                                      <p:tavLst>
                                        <p:tav tm="0">
                                          <p:val>
                                            <p:strVal val="ppt_x"/>
                                          </p:val>
                                        </p:tav>
                                        <p:tav tm="100000">
                                          <p:val>
                                            <p:strVal val="ppt_x"/>
                                          </p:val>
                                        </p:tav>
                                      </p:tavLst>
                                    </p:anim>
                                    <p:anim calcmode="lin" valueType="num">
                                      <p:cBhvr>
                                        <p:cTn id="105" dur="100" decel="100000"/>
                                        <p:tgtEl>
                                          <p:spTgt spid="17"/>
                                        </p:tgtEl>
                                        <p:attrNameLst>
                                          <p:attrName>ppt_y</p:attrName>
                                        </p:attrNameLst>
                                      </p:cBhvr>
                                      <p:tavLst>
                                        <p:tav tm="0">
                                          <p:val>
                                            <p:strVal val="ppt_y"/>
                                          </p:val>
                                        </p:tav>
                                        <p:tav tm="100000">
                                          <p:val>
                                            <p:strVal val="ppt_y-.03"/>
                                          </p:val>
                                        </p:tav>
                                      </p:tavLst>
                                    </p:anim>
                                    <p:anim calcmode="lin" valueType="num">
                                      <p:cBhvr>
                                        <p:cTn id="106" dur="900" accel="100000">
                                          <p:stCondLst>
                                            <p:cond delay="100"/>
                                          </p:stCondLst>
                                        </p:cTn>
                                        <p:tgtEl>
                                          <p:spTgt spid="17"/>
                                        </p:tgtEl>
                                        <p:attrNameLst>
                                          <p:attrName>ppt_y</p:attrName>
                                        </p:attrNameLst>
                                      </p:cBhvr>
                                      <p:tavLst>
                                        <p:tav tm="0">
                                          <p:val>
                                            <p:strVal val="ppt_y"/>
                                          </p:val>
                                        </p:tav>
                                        <p:tav tm="100000">
                                          <p:val>
                                            <p:strVal val="ppt_y+1"/>
                                          </p:val>
                                        </p:tav>
                                      </p:tavLst>
                                    </p:anim>
                                    <p:set>
                                      <p:cBhvr>
                                        <p:cTn id="107" dur="1" fill="hold">
                                          <p:stCondLst>
                                            <p:cond delay="999"/>
                                          </p:stCondLst>
                                        </p:cTn>
                                        <p:tgtEl>
                                          <p:spTgt spid="17"/>
                                        </p:tgtEl>
                                        <p:attrNameLst>
                                          <p:attrName>style.visibility</p:attrName>
                                        </p:attrNameLst>
                                      </p:cBhvr>
                                      <p:to>
                                        <p:strVal val="hidden"/>
                                      </p:to>
                                    </p:se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3">
                                            <p:txEl>
                                              <p:pRg st="1" end="1"/>
                                            </p:txEl>
                                          </p:spTgt>
                                        </p:tgtEl>
                                        <p:attrNameLst>
                                          <p:attrName>style.visibility</p:attrName>
                                        </p:attrNameLst>
                                      </p:cBhvr>
                                      <p:to>
                                        <p:strVal val="visible"/>
                                      </p:to>
                                    </p:set>
                                    <p:animEffect transition="in" filter="fade">
                                      <p:cBhvr>
                                        <p:cTn id="111" dur="500"/>
                                        <p:tgtEl>
                                          <p:spTgt spid="3">
                                            <p:txEl>
                                              <p:pRg st="1" end="1"/>
                                            </p:txEl>
                                          </p:spTgt>
                                        </p:tgtEl>
                                      </p:cBhvr>
                                    </p:animEffect>
                                  </p:childTnLst>
                                </p:cTn>
                              </p:par>
                            </p:childTnLst>
                          </p:cTn>
                        </p:par>
                        <p:par>
                          <p:cTn id="112" fill="hold">
                            <p:stCondLst>
                              <p:cond delay="1500"/>
                            </p:stCondLst>
                            <p:childTnLst>
                              <p:par>
                                <p:cTn id="113" presetID="10" presetClass="entr" presetSubtype="0" fill="hold"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P spid="29" grpId="0"/>
      <p:bldP spid="29" grpId="1" uiExpand="1"/>
      <p:bldP spid="30" grpId="0"/>
      <p:bldP spid="7" grpId="0"/>
      <p:bldP spid="4" grpId="0"/>
      <p:bldP spid="8" grpId="0"/>
      <p:bldP spid="8" grpId="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(MCLD) Program Goal</a:t>
            </a:r>
            <a:endParaRPr lang="en-CA" sz="3200" dirty="0"/>
          </a:p>
        </p:txBody>
      </p:sp>
      <p:sp>
        <p:nvSpPr>
          <p:cNvPr id="5" name="Content Placeholder 4"/>
          <p:cNvSpPr>
            <a:spLocks noGrp="1"/>
          </p:cNvSpPr>
          <p:nvPr>
            <p:ph idx="1"/>
          </p:nvPr>
        </p:nvSpPr>
        <p:spPr>
          <a:xfrm>
            <a:off x="368300" y="1676399"/>
            <a:ext cx="4965700" cy="3157015"/>
          </a:xfrm>
        </p:spPr>
        <p:txBody>
          <a:bodyPr>
            <a:normAutofit/>
          </a:bodyPr>
          <a:lstStyle/>
          <a:p>
            <a:pPr marL="0" indent="0">
              <a:buNone/>
            </a:pPr>
            <a:r>
              <a:rPr lang="en-US"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developing key skills: Focus, Clarity, Creativity, and Compassion in the service of others…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676400"/>
            <a:ext cx="3276600" cy="2329854"/>
          </a:xfrm>
          <a:prstGeom prst="rect">
            <a:avLst/>
          </a:prstGeom>
          <a:noFill/>
          <a:ln>
            <a:noFill/>
          </a:ln>
        </p:spPr>
      </p:pic>
      <p:grpSp>
        <p:nvGrpSpPr>
          <p:cNvPr id="15" name="Group 14"/>
          <p:cNvGrpSpPr/>
          <p:nvPr/>
        </p:nvGrpSpPr>
        <p:grpSpPr>
          <a:xfrm>
            <a:off x="685799" y="4535939"/>
            <a:ext cx="7848601" cy="1219200"/>
            <a:chOff x="1441447" y="5635150"/>
            <a:chExt cx="5145640" cy="727304"/>
          </a:xfrm>
        </p:grpSpPr>
        <p:pic>
          <p:nvPicPr>
            <p:cNvPr id="16" name="Picture 15"/>
            <p:cNvPicPr>
              <a:picLocks noChangeAspect="1"/>
            </p:cNvPicPr>
            <p:nvPr/>
          </p:nvPicPr>
          <p:blipFill>
            <a:blip r:embed="rId4"/>
            <a:stretch>
              <a:fillRect/>
            </a:stretch>
          </p:blipFill>
          <p:spPr>
            <a:xfrm>
              <a:off x="1441447" y="5635150"/>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5763077"/>
              <a:ext cx="5036027" cy="451660"/>
            </a:xfrm>
            <a:prstGeom prst="rect">
              <a:avLst/>
            </a:prstGeom>
          </p:spPr>
          <p:txBody>
            <a:bodyPr wrap="square">
              <a:spAutoFit/>
            </a:bodyPr>
            <a:lstStyle/>
            <a:p>
              <a:pPr algn="ctr"/>
              <a:r>
                <a:rPr lang="en-US" sz="2400" i="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62360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chemeClr val="bg1"/>
                </a:solidFill>
              </a:rPr>
              <a:t>Success</a:t>
            </a:r>
          </a:p>
        </p:txBody>
      </p:sp>
      <p:sp>
        <p:nvSpPr>
          <p:cNvPr id="3" name="Text Placeholder 2"/>
          <p:cNvSpPr>
            <a:spLocks noGrp="1"/>
          </p:cNvSpPr>
          <p:nvPr>
            <p:ph type="body" idx="1"/>
          </p:nvPr>
        </p:nvSpPr>
        <p:spPr/>
        <p:txBody>
          <a:bodyPr>
            <a:normAutofit/>
          </a:bodyPr>
          <a:lstStyle/>
          <a:p>
            <a:pPr algn="ctr"/>
            <a:r>
              <a:rPr lang="en-US" sz="4400" dirty="0">
                <a:solidFill>
                  <a:schemeClr val="accent1">
                    <a:lumMod val="75000"/>
                  </a:schemeClr>
                </a:solidFill>
              </a:rPr>
              <a:t>Do you think we </a:t>
            </a:r>
            <a:r>
              <a:rPr lang="en-US" sz="4400" dirty="0" err="1">
                <a:solidFill>
                  <a:schemeClr val="accent1">
                    <a:lumMod val="75000"/>
                  </a:schemeClr>
                </a:solidFill>
              </a:rPr>
              <a:t>succeded</a:t>
            </a:r>
            <a:r>
              <a:rPr lang="en-US" sz="4400" dirty="0">
                <a:solidFill>
                  <a:schemeClr val="accent1">
                    <a:lumMod val="75000"/>
                  </a:schemeClr>
                </a:solidFill>
              </a:rPr>
              <a:t>?</a:t>
            </a:r>
          </a:p>
          <a:p>
            <a:pPr algn="ctr"/>
            <a:endParaRPr lang="en-CA" sz="4400" dirty="0"/>
          </a:p>
        </p:txBody>
      </p:sp>
      <p:pic>
        <p:nvPicPr>
          <p:cNvPr id="4" name="Picture 3"/>
          <p:cNvPicPr>
            <a:picLocks noChangeAspect="1"/>
          </p:cNvPicPr>
          <p:nvPr/>
        </p:nvPicPr>
        <p:blipFill>
          <a:blip r:embed="rId4"/>
          <a:stretch>
            <a:fillRect/>
          </a:stretch>
        </p:blipFill>
        <p:spPr>
          <a:xfrm>
            <a:off x="2197948" y="632212"/>
            <a:ext cx="4914900" cy="4914900"/>
          </a:xfrm>
          <a:prstGeom prst="rect">
            <a:avLst/>
          </a:prstGeom>
        </p:spPr>
      </p:pic>
      <p:pic>
        <p:nvPicPr>
          <p:cNvPr id="28" name="Picture 27" descr="C:\Users\GonzalA1\AppData\Local\Microsoft\Windows\Temporary Internet Files\Content.IE5\QORRA9PN\premiere-journee-en-classe-comprehension-bdf-19[1].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2889" b="13777"/>
          <a:stretch/>
        </p:blipFill>
        <p:spPr bwMode="auto">
          <a:xfrm>
            <a:off x="107505" y="1196753"/>
            <a:ext cx="9001000" cy="51125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C:\Users\GonzalA1\AppData\Local\Microsoft\Windows\Temporary Internet Files\Content.IE5\MIWNS6H7\Star[1].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8323" y="3089662"/>
            <a:ext cx="1566843" cy="14669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GonzalA1\AppData\Local\Microsoft\Windows\Temporary Internet Files\Content.IE5\3XXIV14Y\good-job-smiley-emoticon[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750775"/>
            <a:ext cx="2090443" cy="14155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GonzalA1\AppData\Local\Microsoft\Windows\Temporary Internet Files\Content.IE5\3XXIV14Y\5-Free-Summer-Clipart-Illustration-Of-A-Happy-Smiling-Sun[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3011288"/>
            <a:ext cx="3657607" cy="309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13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250"/>
                                        <p:tgtEl>
                                          <p:spTgt spid="4"/>
                                        </p:tgtEl>
                                      </p:cBhvr>
                                    </p:animEffect>
                                    <p:set>
                                      <p:cBhvr>
                                        <p:cTn id="15" dur="1" fill="hold">
                                          <p:stCondLst>
                                            <p:cond delay="249"/>
                                          </p:stCondLst>
                                        </p:cTn>
                                        <p:tgtEl>
                                          <p:spTgt spid="4"/>
                                        </p:tgtEl>
                                        <p:attrNameLst>
                                          <p:attrName>style.visibility</p:attrName>
                                        </p:attrNameLst>
                                      </p:cBhvr>
                                      <p:to>
                                        <p:strVal val="hidden"/>
                                      </p:to>
                                    </p:set>
                                  </p:childTnLst>
                                </p:cTn>
                              </p:par>
                            </p:childTnLst>
                          </p:cTn>
                        </p:par>
                        <p:par>
                          <p:cTn id="16" fill="hold">
                            <p:stCondLst>
                              <p:cond delay="1750"/>
                            </p:stCondLst>
                            <p:childTnLst>
                              <p:par>
                                <p:cTn id="17" presetID="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ppt_x"/>
                                          </p:val>
                                        </p:tav>
                                        <p:tav tm="100000">
                                          <p:val>
                                            <p:strVal val="#ppt_x"/>
                                          </p:val>
                                        </p:tav>
                                      </p:tavLst>
                                    </p:anim>
                                    <p:anim calcmode="lin" valueType="num">
                                      <p:cBhvr additive="base">
                                        <p:cTn id="20" dur="10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2750"/>
                            </p:stCondLst>
                            <p:childTnLst>
                              <p:par>
                                <p:cTn id="22" presetID="6" presetClass="emph" presetSubtype="0" fill="hold" nodeType="afterEffect">
                                  <p:stCondLst>
                                    <p:cond delay="0"/>
                                  </p:stCondLst>
                                  <p:childTnLst>
                                    <p:animScale>
                                      <p:cBhvr>
                                        <p:cTn id="23" dur="5000" fill="hold"/>
                                        <p:tgtEl>
                                          <p:spTgt spid="28"/>
                                        </p:tgtEl>
                                      </p:cBhvr>
                                      <p:by x="150000" y="150000"/>
                                    </p:animScale>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4" presetID="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2750" fill="hold"/>
                                        <p:tgtEl>
                                          <p:spTgt spid="29"/>
                                        </p:tgtEl>
                                      </p:cBhvr>
                                      <p:by x="150000" y="150000"/>
                                    </p:animScale>
                                  </p:childTnLst>
                                  <p:subTnLst>
                                    <p:audio>
                                      <p:cMediaNode>
                                        <p:cTn display="0" masterRel="sameClick">
                                          <p:stCondLst>
                                            <p:cond evt="begin" delay="0">
                                              <p:tn val="28"/>
                                            </p:cond>
                                          </p:stCondLst>
                                          <p:endCondLst>
                                            <p:cond evt="onStopAudio" delay="0">
                                              <p:tgtEl>
                                                <p:sldTgt/>
                                              </p:tgtEl>
                                            </p:cond>
                                          </p:endCondLst>
                                        </p:cTn>
                                        <p:tgtEl>
                                          <p:sndTgt r:embed="rId3" name="applause.wav"/>
                                        </p:tgtEl>
                                      </p:cMediaNode>
                                    </p:audio>
                                  </p:subTnLst>
                                </p:cTn>
                              </p:par>
                              <p:par>
                                <p:cTn id="30" presetID="2" presetClass="entr" presetSubtype="4"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par>
                                <p:cTn id="34" presetID="6" presetClass="emph" presetSubtype="0" fill="hold" nodeType="withEffect">
                                  <p:stCondLst>
                                    <p:cond delay="0"/>
                                  </p:stCondLst>
                                  <p:childTnLst>
                                    <p:animScale>
                                      <p:cBhvr>
                                        <p:cTn id="35" dur="2750" fill="hold"/>
                                        <p:tgtEl>
                                          <p:spTgt spid="31"/>
                                        </p:tgtEl>
                                      </p:cBhvr>
                                      <p:by x="150000" y="150000"/>
                                    </p:animScale>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par>
                                <p:cTn id="36" presetID="2" presetClass="entr" presetSubtype="4"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6" presetClass="emph" presetSubtype="0" fill="hold" nodeType="withEffect">
                                  <p:stCondLst>
                                    <p:cond delay="0"/>
                                  </p:stCondLst>
                                  <p:childTnLst>
                                    <p:animScale>
                                      <p:cBhvr>
                                        <p:cTn id="41" dur="2750" fill="hold"/>
                                        <p:tgtEl>
                                          <p:spTgt spid="30"/>
                                        </p:tgtEl>
                                      </p:cBhvr>
                                      <p:by x="150000" y="150000"/>
                                    </p:animScale>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In one </a:t>
            </a:r>
            <a:r>
              <a:rPr lang="fr-CA" dirty="0" err="1"/>
              <a:t>word</a:t>
            </a:r>
            <a:r>
              <a:rPr lang="fr-CA" dirty="0"/>
              <a:t>….</a:t>
            </a:r>
            <a:endParaRPr lang="en-US" dirty="0"/>
          </a:p>
        </p:txBody>
      </p:sp>
      <p:sp>
        <p:nvSpPr>
          <p:cNvPr id="5" name="Content Placeholder 4"/>
          <p:cNvSpPr>
            <a:spLocks noGrp="1"/>
          </p:cNvSpPr>
          <p:nvPr>
            <p:ph idx="1"/>
          </p:nvPr>
        </p:nvSpPr>
        <p:spPr>
          <a:xfrm>
            <a:off x="457200" y="1600200"/>
            <a:ext cx="8147248" cy="3564053"/>
          </a:xfrm>
          <a:prstGeom prst="rect">
            <a:avLst/>
          </a:prstGeom>
        </p:spPr>
        <p:txBody>
          <a:bodyPr wrap="square">
            <a:spAutoFit/>
          </a:bodyPr>
          <a:lstStyle/>
          <a:p>
            <a:pPr marL="0" indent="0" algn="ctr">
              <a:buNone/>
            </a:pPr>
            <a:endParaRPr lang="en-US" sz="3600" dirty="0"/>
          </a:p>
          <a:p>
            <a:pPr marL="0" indent="0" algn="ctr">
              <a:buNone/>
            </a:pPr>
            <a:r>
              <a:rPr lang="en-US" sz="3600" dirty="0"/>
              <a:t>What's the skill you improved the most during the MCLD Program?</a:t>
            </a:r>
          </a:p>
          <a:p>
            <a:pPr marL="0" indent="0" algn="ctr">
              <a:buNone/>
            </a:pPr>
            <a:endParaRPr lang="fr-CA" sz="3600" dirty="0"/>
          </a:p>
          <a:p>
            <a:pPr marL="0" indent="0" algn="ctr">
              <a:buNone/>
            </a:pPr>
            <a:r>
              <a:rPr lang="en-US" sz="3600" dirty="0">
                <a:latin typeface="Roboto"/>
              </a:rPr>
              <a:t>sli.do with code: #MCLD</a:t>
            </a:r>
            <a:br>
              <a:rPr lang="en-US" sz="3600" dirty="0">
                <a:latin typeface="Roboto"/>
              </a:rPr>
            </a:br>
            <a:r>
              <a:rPr lang="en-US" sz="2400" dirty="0">
                <a:hlinkClick r:id="rId3"/>
              </a:rPr>
              <a:t>https://app.sli.do/event/4cdJ6BEhYuyfrRJ7tqWt8J</a:t>
            </a:r>
            <a:r>
              <a:rPr lang="en-US" sz="2400" dirty="0"/>
              <a:t> </a:t>
            </a:r>
            <a:endParaRPr lang="en-US" sz="3600" dirty="0"/>
          </a:p>
        </p:txBody>
      </p:sp>
      <p:pic>
        <p:nvPicPr>
          <p:cNvPr id="8" name="Picture 7"/>
          <p:cNvPicPr>
            <a:picLocks noChangeAspect="1"/>
          </p:cNvPicPr>
          <p:nvPr/>
        </p:nvPicPr>
        <p:blipFill>
          <a:blip r:embed="rId4"/>
          <a:stretch>
            <a:fillRect/>
          </a:stretch>
        </p:blipFill>
        <p:spPr>
          <a:xfrm>
            <a:off x="6084168" y="46038"/>
            <a:ext cx="2390775" cy="1600200"/>
          </a:xfrm>
          <a:prstGeom prst="rect">
            <a:avLst/>
          </a:prstGeom>
        </p:spPr>
      </p:pic>
    </p:spTree>
    <p:extLst>
      <p:ext uri="{BB962C8B-B14F-4D97-AF65-F5344CB8AC3E}">
        <p14:creationId xmlns:p14="http://schemas.microsoft.com/office/powerpoint/2010/main" val="3758378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86393" y="980728"/>
            <a:ext cx="7000407" cy="5322123"/>
            <a:chOff x="1523503" y="2598212"/>
            <a:chExt cx="6096991" cy="4136790"/>
          </a:xfrm>
        </p:grpSpPr>
        <p:pic>
          <p:nvPicPr>
            <p:cNvPr id="3" name="Picture 2"/>
            <p:cNvPicPr>
              <a:picLocks noChangeAspect="1"/>
            </p:cNvPicPr>
            <p:nvPr/>
          </p:nvPicPr>
          <p:blipFill>
            <a:blip r:embed="rId4"/>
            <a:stretch>
              <a:fillRect/>
            </a:stretch>
          </p:blipFill>
          <p:spPr>
            <a:xfrm rot="21298385">
              <a:off x="1523503" y="2598212"/>
              <a:ext cx="6096991" cy="41367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Oval 1"/>
            <p:cNvSpPr/>
            <p:nvPr/>
          </p:nvSpPr>
          <p:spPr>
            <a:xfrm>
              <a:off x="3779912" y="3140968"/>
              <a:ext cx="1656184" cy="12241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Title 9"/>
          <p:cNvSpPr>
            <a:spLocks noGrp="1"/>
          </p:cNvSpPr>
          <p:nvPr>
            <p:ph type="title"/>
          </p:nvPr>
        </p:nvSpPr>
        <p:spPr/>
        <p:txBody>
          <a:bodyPr/>
          <a:lstStyle/>
          <a:p>
            <a:r>
              <a:rPr lang="en-US" dirty="0"/>
              <a:t>Your practice – What now?</a:t>
            </a:r>
            <a:endParaRPr lang="en-CA" dirty="0"/>
          </a:p>
        </p:txBody>
      </p:sp>
      <p:sp>
        <p:nvSpPr>
          <p:cNvPr id="11" name="Content Placeholder 10"/>
          <p:cNvSpPr>
            <a:spLocks noGrp="1"/>
          </p:cNvSpPr>
          <p:nvPr>
            <p:ph idx="1"/>
          </p:nvPr>
        </p:nvSpPr>
        <p:spPr/>
        <p:txBody>
          <a:bodyPr/>
          <a:lstStyle/>
          <a:p>
            <a:endParaRPr lang="en-US" dirty="0"/>
          </a:p>
          <a:p>
            <a:pPr marL="0" indent="0">
              <a:buNone/>
            </a:pPr>
            <a:r>
              <a:rPr lang="en-US" dirty="0"/>
              <a:t>What is the one or two things that </a:t>
            </a:r>
          </a:p>
          <a:p>
            <a:pPr marL="0" indent="0">
              <a:buNone/>
            </a:pPr>
            <a:r>
              <a:rPr lang="en-US" dirty="0"/>
              <a:t>you’ll take with you from this program?</a:t>
            </a:r>
            <a:endParaRPr lang="en-CA" dirty="0"/>
          </a:p>
        </p:txBody>
      </p:sp>
      <p:pic>
        <p:nvPicPr>
          <p:cNvPr id="8" name="Picture 7">
            <a:extLst>
              <a:ext uri="{FF2B5EF4-FFF2-40B4-BE49-F238E27FC236}">
                <a16:creationId xmlns:a16="http://schemas.microsoft.com/office/drawing/2014/main" id="{8DFA2E09-4B33-0D02-6E95-0025E29D1021}"/>
              </a:ext>
            </a:extLst>
          </p:cNvPr>
          <p:cNvPicPr>
            <a:picLocks noChangeAspect="1" noChangeArrowheads="1"/>
          </p:cNvPicPr>
          <p:nvPr>
            <p:custDataLst>
              <p:tags r:id="rId1"/>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23893">
            <a:off x="6364097" y="-267551"/>
            <a:ext cx="3846859" cy="316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44" y="2204863"/>
            <a:ext cx="3276366" cy="3276366"/>
          </a:xfrm>
          <a:prstGeom prst="rect">
            <a:avLst/>
          </a:prstGeom>
        </p:spPr>
      </p:pic>
      <p:sp>
        <p:nvSpPr>
          <p:cNvPr id="2" name="Title 1"/>
          <p:cNvSpPr>
            <a:spLocks noGrp="1"/>
          </p:cNvSpPr>
          <p:nvPr>
            <p:ph type="title"/>
          </p:nvPr>
        </p:nvSpPr>
        <p:spPr/>
        <p:txBody>
          <a:bodyPr/>
          <a:lstStyle/>
          <a:p>
            <a:r>
              <a:rPr lang="en-US" dirty="0"/>
              <a:t>Farewells </a:t>
            </a:r>
            <a:endParaRPr lang="en-US" dirty="0">
              <a:solidFill>
                <a:srgbClr val="FF0000"/>
              </a:solidFill>
            </a:endParaRPr>
          </a:p>
        </p:txBody>
      </p:sp>
      <p:sp>
        <p:nvSpPr>
          <p:cNvPr id="3" name="Content Placeholder 2"/>
          <p:cNvSpPr>
            <a:spLocks noGrp="1"/>
          </p:cNvSpPr>
          <p:nvPr>
            <p:ph idx="1"/>
          </p:nvPr>
        </p:nvSpPr>
        <p:spPr>
          <a:xfrm>
            <a:off x="457200" y="1484784"/>
            <a:ext cx="8363272" cy="1199492"/>
          </a:xfrm>
        </p:spPr>
        <p:txBody>
          <a:bodyPr/>
          <a:lstStyle/>
          <a:p>
            <a:pPr marL="0" indent="0">
              <a:buNone/>
            </a:pPr>
            <a:r>
              <a:rPr lang="en-US" dirty="0"/>
              <a:t>Share a quick thought or a phrase</a:t>
            </a:r>
            <a:endParaRPr lang="en-CA" dirty="0"/>
          </a:p>
        </p:txBody>
      </p:sp>
      <p:sp>
        <p:nvSpPr>
          <p:cNvPr id="11" name="Rectangle 10"/>
          <p:cNvSpPr/>
          <p:nvPr/>
        </p:nvSpPr>
        <p:spPr>
          <a:xfrm rot="19328962">
            <a:off x="1603204" y="3485048"/>
            <a:ext cx="6936357" cy="1130936"/>
          </a:xfrm>
          <a:prstGeom prst="rect">
            <a:avLst/>
          </a:prstGeom>
          <a:noFill/>
        </p:spPr>
        <p:txBody>
          <a:bodyPr wrap="none" lIns="91440" tIns="45720" rIns="91440" bIns="45720" numCol="1">
            <a:prstTxWarp prst="textWave2">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Saying good bye in small groups</a:t>
            </a:r>
          </a:p>
        </p:txBody>
      </p:sp>
      <p:pic>
        <p:nvPicPr>
          <p:cNvPr id="5" name="Picture 4"/>
          <p:cNvPicPr>
            <a:picLocks noChangeAspect="1"/>
          </p:cNvPicPr>
          <p:nvPr/>
        </p:nvPicPr>
        <p:blipFill>
          <a:blip r:embed="rId4">
            <a:clrChange>
              <a:clrFrom>
                <a:srgbClr val="FFFFFF"/>
              </a:clrFrom>
              <a:clrTo>
                <a:srgbClr val="FFFFFF">
                  <a:alpha val="0"/>
                </a:srgbClr>
              </a:clrTo>
            </a:clrChange>
            <a:duotone>
              <a:prstClr val="black"/>
              <a:schemeClr val="accent3">
                <a:tint val="45000"/>
                <a:satMod val="400000"/>
              </a:schemeClr>
            </a:duotone>
          </a:blip>
          <a:stretch>
            <a:fillRect/>
          </a:stretch>
        </p:blipFill>
        <p:spPr>
          <a:xfrm>
            <a:off x="7312267" y="3717032"/>
            <a:ext cx="1508205" cy="275288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prstClr val="black"/>
              <a:schemeClr val="accent1">
                <a:tint val="45000"/>
                <a:satMod val="400000"/>
              </a:schemeClr>
            </a:duotone>
          </a:blip>
          <a:stretch>
            <a:fillRect/>
          </a:stretch>
        </p:blipFill>
        <p:spPr>
          <a:xfrm>
            <a:off x="5350535" y="3687525"/>
            <a:ext cx="2046558" cy="2769839"/>
          </a:xfrm>
          <a:prstGeom prst="rect">
            <a:avLst/>
          </a:prstGeom>
        </p:spPr>
      </p:pic>
    </p:spTree>
    <p:extLst>
      <p:ext uri="{BB962C8B-B14F-4D97-AF65-F5344CB8AC3E}">
        <p14:creationId xmlns:p14="http://schemas.microsoft.com/office/powerpoint/2010/main" val="184597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 accel="100000" fill="hold">
                                          <p:stCondLst>
                                            <p:cond delay="999"/>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1500"/>
                            </p:stCondLst>
                            <p:childTnLst>
                              <p:par>
                                <p:cTn id="12" presetID="10" presetClass="entr" presetSubtype="0" fill="hold" nodeType="after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3000"/>
                            </p:stCondLst>
                            <p:childTnLst>
                              <p:par>
                                <p:cTn id="16" presetID="10" presetClass="entr" presetSubtype="0" fill="hold" nodeType="after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err="1"/>
              <a:t>Reflection</a:t>
            </a:r>
            <a:r>
              <a:rPr lang="fr-CA" dirty="0"/>
              <a:t> for </a:t>
            </a:r>
            <a:r>
              <a:rPr lang="fr-CA" dirty="0" err="1"/>
              <a:t>today</a:t>
            </a:r>
            <a:r>
              <a:rPr lang="fr-CA" dirty="0"/>
              <a:t>…</a:t>
            </a:r>
            <a:endParaRPr lang="en-US" dirty="0"/>
          </a:p>
        </p:txBody>
      </p:sp>
      <p:grpSp>
        <p:nvGrpSpPr>
          <p:cNvPr id="5" name="Group 4"/>
          <p:cNvGrpSpPr/>
          <p:nvPr/>
        </p:nvGrpSpPr>
        <p:grpSpPr>
          <a:xfrm>
            <a:off x="5784191" y="2302386"/>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188" y="3869690"/>
            <a:ext cx="1811509" cy="1945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4562995"/>
            <a:ext cx="1457879" cy="1457879"/>
          </a:xfrm>
          <a:prstGeom prst="rect">
            <a:avLst/>
          </a:prstGeom>
        </p:spPr>
      </p:pic>
      <p:pic>
        <p:nvPicPr>
          <p:cNvPr id="17" name="Picture 16"/>
          <p:cNvPicPr>
            <a:picLocks noChangeAspect="1"/>
          </p:cNvPicPr>
          <p:nvPr/>
        </p:nvPicPr>
        <p:blipFill>
          <a:blip r:embed="rId6">
            <a:clrChange>
              <a:clrFrom>
                <a:srgbClr val="FFFFFF"/>
              </a:clrFrom>
              <a:clrTo>
                <a:srgbClr val="FFFFFF">
                  <a:alpha val="0"/>
                </a:srgbClr>
              </a:clrTo>
            </a:clrChange>
            <a:duotone>
              <a:prstClr val="black"/>
              <a:schemeClr val="accent3">
                <a:tint val="45000"/>
                <a:satMod val="400000"/>
              </a:schemeClr>
            </a:duotone>
          </a:blip>
          <a:stretch>
            <a:fillRect/>
          </a:stretch>
        </p:blipFill>
        <p:spPr>
          <a:xfrm>
            <a:off x="2781814" y="5045676"/>
            <a:ext cx="671103" cy="1224944"/>
          </a:xfrm>
          <a:prstGeom prst="rect">
            <a:avLst/>
          </a:prstGeom>
        </p:spPr>
      </p:pic>
      <p:pic>
        <p:nvPicPr>
          <p:cNvPr id="18" name="Picture 17"/>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blip>
          <a:stretch>
            <a:fillRect/>
          </a:stretch>
        </p:blipFill>
        <p:spPr>
          <a:xfrm>
            <a:off x="1910787" y="5115305"/>
            <a:ext cx="910653" cy="1232490"/>
          </a:xfrm>
          <a:prstGeom prst="rect">
            <a:avLst/>
          </a:prstGeom>
        </p:spPr>
      </p:pic>
      <p:grpSp>
        <p:nvGrpSpPr>
          <p:cNvPr id="22" name="Group 21"/>
          <p:cNvGrpSpPr/>
          <p:nvPr/>
        </p:nvGrpSpPr>
        <p:grpSpPr>
          <a:xfrm>
            <a:off x="1070502" y="1312541"/>
            <a:ext cx="2205354" cy="941522"/>
            <a:chOff x="5182185" y="5010541"/>
            <a:chExt cx="3781150" cy="1208938"/>
          </a:xfrm>
        </p:grpSpPr>
        <p:sp>
          <p:nvSpPr>
            <p:cNvPr id="23" name="Isosceles Triangle 22"/>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rot="167985">
              <a:off x="5182185" y="5010541"/>
              <a:ext cx="3781150" cy="755430"/>
              <a:chOff x="5182185" y="5010541"/>
              <a:chExt cx="3781150" cy="755430"/>
            </a:xfrm>
          </p:grpSpPr>
          <p:sp>
            <p:nvSpPr>
              <p:cNvPr id="25" name="Rectangle 24"/>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ot;No&quot; Symbol 26"/>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ross 27"/>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ot;No&quot; Symbol 29"/>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quot;No&quot; Symbol 30"/>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2" name="Group 31"/>
          <p:cNvGrpSpPr/>
          <p:nvPr/>
        </p:nvGrpSpPr>
        <p:grpSpPr>
          <a:xfrm>
            <a:off x="1561931" y="2119179"/>
            <a:ext cx="838977" cy="1200175"/>
            <a:chOff x="6228184" y="2055874"/>
            <a:chExt cx="1965985" cy="3000375"/>
          </a:xfrm>
        </p:grpSpPr>
        <p:pic>
          <p:nvPicPr>
            <p:cNvPr id="33" name="Picture 2" descr="140 Pin Spot Light Stock Photos, Pictures &amp; Royalty-Free Images - iStock"/>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l="27736" t="7273" r="19146" b="7821"/>
            <a:stretch/>
          </p:blipFill>
          <p:spPr bwMode="auto">
            <a:xfrm flipH="1">
              <a:off x="6372199" y="2852937"/>
              <a:ext cx="1821970" cy="22033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10">
              <a:clrChange>
                <a:clrFrom>
                  <a:srgbClr val="ED1C24"/>
                </a:clrFrom>
                <a:clrTo>
                  <a:srgbClr val="ED1C24">
                    <a:alpha val="0"/>
                  </a:srgbClr>
                </a:clrTo>
              </a:clrChange>
              <a:duotone>
                <a:schemeClr val="accent1">
                  <a:shade val="45000"/>
                  <a:satMod val="135000"/>
                </a:schemeClr>
                <a:prstClr val="white"/>
              </a:duotone>
            </a:blip>
            <a:stretch>
              <a:fillRect/>
            </a:stretch>
          </p:blipFill>
          <p:spPr>
            <a:xfrm>
              <a:off x="6228184" y="2055874"/>
              <a:ext cx="1809750" cy="3000375"/>
            </a:xfrm>
            <a:prstGeom prst="rect">
              <a:avLst/>
            </a:prstGeom>
          </p:spPr>
        </p:pic>
      </p:grpSp>
      <p:pic>
        <p:nvPicPr>
          <p:cNvPr id="35" name="Picture 34"/>
          <p:cNvPicPr>
            <a:picLocks noChangeAspect="1"/>
          </p:cNvPicPr>
          <p:nvPr/>
        </p:nvPicPr>
        <p:blipFill>
          <a:blip r:embed="rId11"/>
          <a:stretch>
            <a:fillRect/>
          </a:stretch>
        </p:blipFill>
        <p:spPr>
          <a:xfrm>
            <a:off x="602045" y="2210695"/>
            <a:ext cx="854918" cy="810698"/>
          </a:xfrm>
          <a:prstGeom prst="rect">
            <a:avLst/>
          </a:prstGeom>
        </p:spPr>
      </p:pic>
      <p:pic>
        <p:nvPicPr>
          <p:cNvPr id="36" name="Picture 35"/>
          <p:cNvPicPr>
            <a:picLocks noChangeAspect="1"/>
          </p:cNvPicPr>
          <p:nvPr/>
        </p:nvPicPr>
        <p:blipFill>
          <a:blip r:embed="rId12">
            <a:clrChange>
              <a:clrFrom>
                <a:srgbClr val="FFFFFF"/>
              </a:clrFrom>
              <a:clrTo>
                <a:srgbClr val="FFFFFF">
                  <a:alpha val="0"/>
                </a:srgbClr>
              </a:clrTo>
            </a:clrChange>
          </a:blip>
          <a:stretch>
            <a:fillRect/>
          </a:stretch>
        </p:blipFill>
        <p:spPr>
          <a:xfrm>
            <a:off x="2619240" y="2302386"/>
            <a:ext cx="983223" cy="917162"/>
          </a:xfrm>
          <a:prstGeom prst="rect">
            <a:avLst/>
          </a:prstGeom>
        </p:spPr>
      </p:pic>
      <p:pic>
        <p:nvPicPr>
          <p:cNvPr id="38" name="Picture 37"/>
          <p:cNvPicPr>
            <a:picLocks noChangeAspect="1"/>
          </p:cNvPicPr>
          <p:nvPr/>
        </p:nvPicPr>
        <p:blipFill>
          <a:blip r:embed="rId13">
            <a:clrChange>
              <a:clrFrom>
                <a:srgbClr val="FFFFFF"/>
              </a:clrFrom>
              <a:clrTo>
                <a:srgbClr val="FFFFFF">
                  <a:alpha val="0"/>
                </a:srgbClr>
              </a:clrTo>
            </a:clrChange>
          </a:blip>
          <a:stretch>
            <a:fillRect/>
          </a:stretch>
        </p:blipFill>
        <p:spPr>
          <a:xfrm>
            <a:off x="572052" y="3390219"/>
            <a:ext cx="1296144" cy="867539"/>
          </a:xfrm>
          <a:prstGeom prst="rect">
            <a:avLst/>
          </a:prstGeom>
        </p:spPr>
      </p:pic>
      <p:pic>
        <p:nvPicPr>
          <p:cNvPr id="39" name="Picture 38"/>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23893">
            <a:off x="2195222" y="3370803"/>
            <a:ext cx="1173083" cy="96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73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8 (of 8)</a:t>
            </a:r>
          </a:p>
          <a:p>
            <a:r>
              <a:rPr lang="en-US" dirty="0" err="1"/>
              <a:t>tbd</a:t>
            </a:r>
            <a:endParaRPr lang="en-US" dirty="0"/>
          </a:p>
        </p:txBody>
      </p:sp>
    </p:spTree>
    <p:extLst>
      <p:ext uri="{BB962C8B-B14F-4D97-AF65-F5344CB8AC3E}">
        <p14:creationId xmlns:p14="http://schemas.microsoft.com/office/powerpoint/2010/main" val="922397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Happy / </a:t>
            </a:r>
          </a:p>
          <a:p>
            <a:pPr algn="ctr"/>
            <a:r>
              <a:rPr lang="fr-FR" sz="2800" dirty="0">
                <a:solidFill>
                  <a:schemeClr val="accent3"/>
                </a:solidFill>
              </a:rPr>
              <a:t>Prenez 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9680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Self-Love Exercise – 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8583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Questions/Insights from last week</a:t>
            </a:r>
            <a:r>
              <a:rPr lang="en-US" sz="3600" dirty="0"/>
              <a:t> (7)</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364858" y="1472418"/>
            <a:ext cx="1172680" cy="1209033"/>
          </a:xfrm>
          <a:prstGeom prst="rect">
            <a:avLst/>
          </a:prstGeom>
        </p:spPr>
      </p:pic>
      <p:pic>
        <p:nvPicPr>
          <p:cNvPr id="21" name="Picture 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16425" y="1574303"/>
            <a:ext cx="1092677" cy="1005263"/>
          </a:xfrm>
          <a:prstGeom prst="rect">
            <a:avLst/>
          </a:prstGeom>
        </p:spPr>
      </p:pic>
      <p:pic>
        <p:nvPicPr>
          <p:cNvPr id="22" name="Picture 21"/>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69813" y="1474374"/>
            <a:ext cx="1488592" cy="1205120"/>
          </a:xfrm>
          <a:prstGeom prst="rect">
            <a:avLst/>
          </a:prstGeom>
        </p:spPr>
      </p:pic>
      <p:pic>
        <p:nvPicPr>
          <p:cNvPr id="27" name="Picture 26"/>
          <p:cNvPicPr>
            <a:picLocks noChangeAspect="1"/>
          </p:cNvPicPr>
          <p:nvPr/>
        </p:nvPicPr>
        <p:blipFill>
          <a:blip r:embed="rId6">
            <a:duotone>
              <a:schemeClr val="bg2">
                <a:shade val="45000"/>
                <a:satMod val="135000"/>
              </a:schemeClr>
              <a:prstClr val="white"/>
            </a:duotone>
          </a:blip>
          <a:stretch>
            <a:fillRect/>
          </a:stretch>
        </p:blipFill>
        <p:spPr>
          <a:xfrm>
            <a:off x="6364912" y="1642495"/>
            <a:ext cx="1148379" cy="868879"/>
          </a:xfrm>
          <a:prstGeom prst="rect">
            <a:avLst/>
          </a:prstGeom>
        </p:spPr>
      </p:pic>
      <p:grpSp>
        <p:nvGrpSpPr>
          <p:cNvPr id="28" name="Group 27"/>
          <p:cNvGrpSpPr/>
          <p:nvPr/>
        </p:nvGrpSpPr>
        <p:grpSpPr>
          <a:xfrm>
            <a:off x="7574002" y="1500620"/>
            <a:ext cx="1149374" cy="1152628"/>
            <a:chOff x="1115917" y="2424130"/>
            <a:chExt cx="2481406" cy="2481406"/>
          </a:xfrm>
        </p:grpSpPr>
        <p:pic>
          <p:nvPicPr>
            <p:cNvPr id="29" name="Picture 28"/>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7494754" y="3373788"/>
            <a:ext cx="1459145" cy="815119"/>
            <a:chOff x="467072" y="3117498"/>
            <a:chExt cx="2940769" cy="1287762"/>
          </a:xfrm>
        </p:grpSpPr>
        <p:pic>
          <p:nvPicPr>
            <p:cNvPr id="24" name="Picture 3" descr="C:\Users\Alejandro.Gonzalez\AppData\Local\Microsoft\Windows\Temporary Internet Files\Content.IE5\L1HBLIV8\pictures-that-look-like-letters-1409145976cmj[1].jpg"/>
            <p:cNvPicPr>
              <a:picLocks noChangeAspect="1" noChangeArrowheads="1"/>
            </p:cNvPicPr>
            <p:nvPr/>
          </p:nvPicPr>
          <p:blipFill>
            <a:blip r:embed="rId9">
              <a:duotone>
                <a:schemeClr val="bg2">
                  <a:shade val="45000"/>
                  <a:satMod val="135000"/>
                </a:schemeClr>
                <a:prstClr val="white"/>
              </a:duotone>
            </a:blip>
            <a:srcRect/>
            <a:stretch>
              <a:fillRect/>
            </a:stretch>
          </p:blipFill>
          <p:spPr bwMode="auto">
            <a:xfrm>
              <a:off x="467072" y="3117498"/>
              <a:ext cx="1416769" cy="1287762"/>
            </a:xfrm>
            <a:prstGeom prst="rect">
              <a:avLst/>
            </a:prstGeom>
            <a:noFill/>
          </p:spPr>
        </p:pic>
        <p:pic>
          <p:nvPicPr>
            <p:cNvPr id="25" name="Picture 5" descr="C:\Users\Alejandro.Gonzalez\AppData\Local\Microsoft\Windows\Temporary Internet Files\Content.IE5\1BVHMIKZ\amtrak-295512_640[1].png"/>
            <p:cNvPicPr>
              <a:picLocks noChangeAspect="1" noChangeArrowheads="1"/>
            </p:cNvPicPr>
            <p:nvPr/>
          </p:nvPicPr>
          <p:blipFill>
            <a:blip r:embed="rId10">
              <a:duotone>
                <a:schemeClr val="bg2">
                  <a:shade val="45000"/>
                  <a:satMod val="135000"/>
                </a:schemeClr>
                <a:prstClr val="white"/>
              </a:duotone>
            </a:blip>
            <a:srcRect/>
            <a:stretch>
              <a:fillRect/>
            </a:stretch>
          </p:blipFill>
          <p:spPr bwMode="auto">
            <a:xfrm>
              <a:off x="1655985" y="3232170"/>
              <a:ext cx="1751856" cy="875928"/>
            </a:xfrm>
            <a:prstGeom prst="rect">
              <a:avLst/>
            </a:prstGeom>
            <a:noFill/>
          </p:spPr>
        </p:pic>
      </p:grpSp>
      <p:grpSp>
        <p:nvGrpSpPr>
          <p:cNvPr id="31" name="Group 30"/>
          <p:cNvGrpSpPr/>
          <p:nvPr/>
        </p:nvGrpSpPr>
        <p:grpSpPr>
          <a:xfrm>
            <a:off x="5886672" y="3317808"/>
            <a:ext cx="1617323" cy="927079"/>
            <a:chOff x="1126261" y="1342299"/>
            <a:chExt cx="2900521" cy="1625441"/>
          </a:xfrm>
        </p:grpSpPr>
        <p:pic>
          <p:nvPicPr>
            <p:cNvPr id="32" name="Picture 31"/>
            <p:cNvPicPr>
              <a:picLocks noChangeAspect="1"/>
            </p:cNvPicPr>
            <p:nvPr/>
          </p:nvPicPr>
          <p:blipFill>
            <a:blip r:embed="rId11">
              <a:duotone>
                <a:schemeClr val="bg2">
                  <a:shade val="45000"/>
                  <a:satMod val="135000"/>
                </a:schemeClr>
                <a:prstClr val="white"/>
              </a:duotone>
            </a:blip>
            <a:stretch>
              <a:fillRect/>
            </a:stretch>
          </p:blipFill>
          <p:spPr>
            <a:xfrm>
              <a:off x="1126261" y="1359602"/>
              <a:ext cx="516804" cy="1608138"/>
            </a:xfrm>
            <a:prstGeom prst="rect">
              <a:avLst/>
            </a:prstGeom>
          </p:spPr>
        </p:pic>
        <p:pic>
          <p:nvPicPr>
            <p:cNvPr id="33" name="Picture 4" descr="http://www.edbatista.com/images/2010/03/SCARF_Model.jp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09335" y="3309558"/>
            <a:ext cx="1184491" cy="943578"/>
          </a:xfrm>
          <a:prstGeom prst="rect">
            <a:avLst/>
          </a:prstGeom>
        </p:spPr>
      </p:pic>
      <p:pic>
        <p:nvPicPr>
          <p:cNvPr id="34" name="Picture 33"/>
          <p:cNvPicPr>
            <a:picLocks noChangeAspect="1"/>
          </p:cNvPicPr>
          <p:nvPr/>
        </p:nvPicPr>
        <p:blipFill>
          <a:blip r:embed="rId1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10829" y="3109416"/>
            <a:ext cx="1343862" cy="1343862"/>
          </a:xfrm>
          <a:prstGeom prst="rect">
            <a:avLst/>
          </a:prstGeom>
        </p:spPr>
      </p:pic>
      <p:pic>
        <p:nvPicPr>
          <p:cNvPr id="35" name="Picture 34"/>
          <p:cNvPicPr>
            <a:picLocks noChangeAspect="1"/>
          </p:cNvPicPr>
          <p:nvPr/>
        </p:nvPicPr>
        <p:blipFill>
          <a:blip r:embed="rId1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8570" y="3169279"/>
            <a:ext cx="1265256" cy="1224136"/>
          </a:xfrm>
          <a:prstGeom prst="ellipse">
            <a:avLst/>
          </a:prstGeom>
          <a:ln>
            <a:noFill/>
          </a:ln>
          <a:effectLst>
            <a:softEdge rad="63500"/>
          </a:effectLst>
        </p:spPr>
      </p:pic>
      <p:pic>
        <p:nvPicPr>
          <p:cNvPr id="36" name="Picture 6" descr="C:\Users\GonzalA1\AppData\Local\Microsoft\Windows\Temporary Internet Files\Content.IE5\H7G048II\촉촉한피부1[1].jpg"/>
          <p:cNvPicPr>
            <a:picLocks noChangeAspect="1" noChangeArrowheads="1"/>
          </p:cNvPicPr>
          <p:nvPr/>
        </p:nvPicPr>
        <p:blipFill>
          <a:blip r:embed="rId16">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319116" y="1433476"/>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7">
            <a:duotone>
              <a:schemeClr val="bg2">
                <a:shade val="45000"/>
                <a:satMod val="135000"/>
              </a:schemeClr>
              <a:prstClr val="white"/>
            </a:duotone>
          </a:blip>
          <a:stretch>
            <a:fillRect/>
          </a:stretch>
        </p:blipFill>
        <p:spPr>
          <a:xfrm flipH="1">
            <a:off x="5242702" y="1742154"/>
            <a:ext cx="1061499" cy="669561"/>
          </a:xfrm>
          <a:prstGeom prst="rect">
            <a:avLst/>
          </a:prstGeom>
        </p:spPr>
      </p:pic>
      <p:grpSp>
        <p:nvGrpSpPr>
          <p:cNvPr id="38" name="Group 37"/>
          <p:cNvGrpSpPr/>
          <p:nvPr/>
        </p:nvGrpSpPr>
        <p:grpSpPr>
          <a:xfrm>
            <a:off x="456736" y="4974112"/>
            <a:ext cx="1188086" cy="1040193"/>
            <a:chOff x="6660232" y="1988840"/>
            <a:chExt cx="1582909" cy="1296144"/>
          </a:xfrm>
        </p:grpSpPr>
        <p:pic>
          <p:nvPicPr>
            <p:cNvPr id="39" name="Picture 4" descr="C:\Users\alejandro.gonzalez\AppData\Local\Microsoft\Windows\Temporary Internet Files\Content.IE5\0OAHSMHX\MC900232711[1].wmf"/>
            <p:cNvPicPr>
              <a:picLocks noChangeAspect="1" noChangeArrowheads="1"/>
            </p:cNvPicPr>
            <p:nvPr/>
          </p:nvPicPr>
          <p:blipFill>
            <a:blip r:embed="rId18" cstate="print">
              <a:duotone>
                <a:schemeClr val="bg2">
                  <a:shade val="45000"/>
                  <a:satMod val="135000"/>
                </a:schemeClr>
                <a:prstClr val="white"/>
              </a:duotone>
            </a:blip>
            <a:srcRect/>
            <a:stretch>
              <a:fillRect/>
            </a:stretch>
          </p:blipFill>
          <p:spPr bwMode="auto">
            <a:xfrm>
              <a:off x="7452320" y="1988840"/>
              <a:ext cx="603655" cy="731564"/>
            </a:xfrm>
            <a:prstGeom prst="rect">
              <a:avLst/>
            </a:prstGeom>
            <a:noFill/>
          </p:spPr>
        </p:pic>
        <p:pic>
          <p:nvPicPr>
            <p:cNvPr id="40" name="Picture 5" descr="C:\Users\alejandro.gonzalez\AppData\Local\Microsoft\Windows\Temporary Internet Files\Content.IE5\3IXNHQQP\MC900250834[1].wmf"/>
            <p:cNvPicPr>
              <a:picLocks noChangeAspect="1" noChangeArrowheads="1"/>
            </p:cNvPicPr>
            <p:nvPr/>
          </p:nvPicPr>
          <p:blipFill>
            <a:blip r:embed="rId19" cstate="print">
              <a:duotone>
                <a:schemeClr val="bg2">
                  <a:shade val="45000"/>
                  <a:satMod val="135000"/>
                </a:schemeClr>
                <a:prstClr val="white"/>
              </a:duotone>
            </a:blip>
            <a:srcRect/>
            <a:stretch>
              <a:fillRect/>
            </a:stretch>
          </p:blipFill>
          <p:spPr bwMode="auto">
            <a:xfrm>
              <a:off x="7596336" y="2204864"/>
              <a:ext cx="646805" cy="1080120"/>
            </a:xfrm>
            <a:prstGeom prst="rect">
              <a:avLst/>
            </a:prstGeom>
            <a:noFill/>
          </p:spPr>
        </p:pic>
        <p:pic>
          <p:nvPicPr>
            <p:cNvPr id="41" name="Picture 17" descr="C:\Users\alejandro.gonzalez\AppData\Local\Microsoft\Windows\Temporary Internet Files\Content.IE5\0OAHSMHX\MC900311128[1].wmf"/>
            <p:cNvPicPr>
              <a:picLocks noChangeAspect="1" noChangeArrowheads="1"/>
            </p:cNvPicPr>
            <p:nvPr/>
          </p:nvPicPr>
          <p:blipFill>
            <a:blip r:embed="rId20" cstate="print">
              <a:duotone>
                <a:schemeClr val="bg2">
                  <a:shade val="45000"/>
                  <a:satMod val="135000"/>
                </a:schemeClr>
                <a:prstClr val="white"/>
              </a:duotone>
            </a:blip>
            <a:srcRect/>
            <a:stretch>
              <a:fillRect/>
            </a:stretch>
          </p:blipFill>
          <p:spPr bwMode="auto">
            <a:xfrm>
              <a:off x="6660232" y="1988840"/>
              <a:ext cx="1047171" cy="976132"/>
            </a:xfrm>
            <a:prstGeom prst="rect">
              <a:avLst/>
            </a:prstGeom>
            <a:noFill/>
          </p:spPr>
        </p:pic>
        <p:pic>
          <p:nvPicPr>
            <p:cNvPr id="42" name="Picture 3" descr="C:\Users\alejandro.gonzalez\AppData\Local\Microsoft\Windows\Temporary Internet Files\Content.IE5\6SEU5BG6\MC900359571[1].wmf"/>
            <p:cNvPicPr>
              <a:picLocks noChangeAspect="1" noChangeArrowheads="1"/>
            </p:cNvPicPr>
            <p:nvPr/>
          </p:nvPicPr>
          <p:blipFill>
            <a:blip r:embed="rId21" cstate="print">
              <a:duotone>
                <a:schemeClr val="bg2">
                  <a:shade val="45000"/>
                  <a:satMod val="135000"/>
                </a:schemeClr>
                <a:prstClr val="white"/>
              </a:duotone>
            </a:blip>
            <a:srcRect/>
            <a:stretch>
              <a:fillRect/>
            </a:stretch>
          </p:blipFill>
          <p:spPr bwMode="auto">
            <a:xfrm>
              <a:off x="7164288" y="2348880"/>
              <a:ext cx="797598" cy="869534"/>
            </a:xfrm>
            <a:prstGeom prst="rect">
              <a:avLst/>
            </a:prstGeom>
            <a:noFill/>
          </p:spPr>
        </p:pic>
      </p:grpSp>
      <p:pic>
        <p:nvPicPr>
          <p:cNvPr id="43" name="Picture 42"/>
          <p:cNvPicPr>
            <a:picLocks noChangeAspect="1"/>
          </p:cNvPicPr>
          <p:nvPr/>
        </p:nvPicPr>
        <p:blipFill rotWithShape="1">
          <a:blip r:embed="rId22">
            <a:clrChange>
              <a:clrFrom>
                <a:srgbClr val="FFFFFF"/>
              </a:clrFrom>
              <a:clrTo>
                <a:srgbClr val="FFFFFF">
                  <a:alpha val="0"/>
                </a:srgbClr>
              </a:clrTo>
            </a:clrChange>
            <a:duotone>
              <a:schemeClr val="bg2">
                <a:shade val="45000"/>
                <a:satMod val="135000"/>
              </a:schemeClr>
              <a:prstClr val="white"/>
            </a:duotone>
          </a:blip>
          <a:srcRect b="10852"/>
          <a:stretch/>
        </p:blipFill>
        <p:spPr>
          <a:xfrm>
            <a:off x="2599482" y="4999429"/>
            <a:ext cx="2068354" cy="989558"/>
          </a:xfrm>
          <a:prstGeom prst="rect">
            <a:avLst/>
          </a:prstGeom>
        </p:spPr>
      </p:pic>
      <p:grpSp>
        <p:nvGrpSpPr>
          <p:cNvPr id="44" name="Group 43"/>
          <p:cNvGrpSpPr/>
          <p:nvPr/>
        </p:nvGrpSpPr>
        <p:grpSpPr>
          <a:xfrm>
            <a:off x="1708516" y="4958458"/>
            <a:ext cx="827272" cy="1071501"/>
            <a:chOff x="7495448" y="1124744"/>
            <a:chExt cx="3006535" cy="3631337"/>
          </a:xfrm>
        </p:grpSpPr>
        <p:pic>
          <p:nvPicPr>
            <p:cNvPr id="45" name="Picture 44"/>
            <p:cNvPicPr>
              <a:picLocks noChangeAspect="1"/>
            </p:cNvPicPr>
            <p:nvPr/>
          </p:nvPicPr>
          <p:blipFill>
            <a:blip r:embed="rId23">
              <a:duotone>
                <a:schemeClr val="bg2">
                  <a:shade val="45000"/>
                  <a:satMod val="135000"/>
                </a:schemeClr>
                <a:prstClr val="white"/>
              </a:duotone>
            </a:blip>
            <a:stretch>
              <a:fillRect/>
            </a:stretch>
          </p:blipFill>
          <p:spPr>
            <a:xfrm>
              <a:off x="8396958" y="1124744"/>
              <a:ext cx="2105025" cy="2914650"/>
            </a:xfrm>
            <a:prstGeom prst="rect">
              <a:avLst/>
            </a:prstGeom>
          </p:spPr>
        </p:pic>
        <p:pic>
          <p:nvPicPr>
            <p:cNvPr id="46" name="Picture 45"/>
            <p:cNvPicPr>
              <a:picLocks noChangeAspect="1"/>
            </p:cNvPicPr>
            <p:nvPr/>
          </p:nvPicPr>
          <p:blipFill>
            <a:blip r:embed="rId24">
              <a:clrChange>
                <a:clrFrom>
                  <a:srgbClr val="FFFFFF"/>
                </a:clrFrom>
                <a:clrTo>
                  <a:srgbClr val="FFFFFF">
                    <a:alpha val="0"/>
                  </a:srgbClr>
                </a:clrTo>
              </a:clrChange>
              <a:duotone>
                <a:schemeClr val="bg2">
                  <a:shade val="45000"/>
                  <a:satMod val="135000"/>
                </a:schemeClr>
                <a:prstClr val="white"/>
              </a:duotone>
            </a:blip>
            <a:stretch>
              <a:fillRect/>
            </a:stretch>
          </p:blipFill>
          <p:spPr>
            <a:xfrm>
              <a:off x="7495448" y="2790786"/>
              <a:ext cx="2989826" cy="1965295"/>
            </a:xfrm>
            <a:prstGeom prst="rect">
              <a:avLst/>
            </a:prstGeom>
          </p:spPr>
        </p:pic>
      </p:grpSp>
      <p:pic>
        <p:nvPicPr>
          <p:cNvPr id="47" name="Picture 46"/>
          <p:cNvPicPr>
            <a:picLocks noChangeAspect="1"/>
          </p:cNvPicPr>
          <p:nvPr/>
        </p:nvPicPr>
        <p:blipFill>
          <a:blip r:embed="rId25">
            <a:clrChange>
              <a:clrFrom>
                <a:srgbClr val="F7F7F7"/>
              </a:clrFrom>
              <a:clrTo>
                <a:srgbClr val="F7F7F7">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72998" y="3172728"/>
            <a:ext cx="1222577" cy="1217238"/>
          </a:xfrm>
          <a:prstGeom prst="rect">
            <a:avLst/>
          </a:prstGeom>
        </p:spPr>
      </p:pic>
      <p:grpSp>
        <p:nvGrpSpPr>
          <p:cNvPr id="48" name="Group 47"/>
          <p:cNvGrpSpPr/>
          <p:nvPr/>
        </p:nvGrpSpPr>
        <p:grpSpPr>
          <a:xfrm>
            <a:off x="4857457" y="3139567"/>
            <a:ext cx="989624" cy="1287231"/>
            <a:chOff x="5520395" y="2750930"/>
            <a:chExt cx="1342242" cy="1436914"/>
          </a:xfrm>
        </p:grpSpPr>
        <p:pic>
          <p:nvPicPr>
            <p:cNvPr id="49" name="Picture 48"/>
            <p:cNvPicPr>
              <a:picLocks noChangeAspect="1"/>
            </p:cNvPicPr>
            <p:nvPr/>
          </p:nvPicPr>
          <p:blipFill>
            <a:blip r:embed="rId26">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27">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grpSp>
        <p:nvGrpSpPr>
          <p:cNvPr id="51" name="Group 50"/>
          <p:cNvGrpSpPr/>
          <p:nvPr/>
        </p:nvGrpSpPr>
        <p:grpSpPr>
          <a:xfrm>
            <a:off x="4904791" y="5041075"/>
            <a:ext cx="788259" cy="988884"/>
            <a:chOff x="1115616" y="1504248"/>
            <a:chExt cx="1565072" cy="1689500"/>
          </a:xfrm>
        </p:grpSpPr>
        <p:pic>
          <p:nvPicPr>
            <p:cNvPr id="52" name="Picture 51"/>
            <p:cNvPicPr>
              <a:picLocks noChangeAspect="1"/>
            </p:cNvPicPr>
            <p:nvPr/>
          </p:nvPicPr>
          <p:blipFill>
            <a:blip r:embed="rId28">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29">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53" name="Picture 52"/>
            <p:cNvPicPr>
              <a:picLocks noChangeAspect="1"/>
            </p:cNvPicPr>
            <p:nvPr/>
          </p:nvPicPr>
          <p:blipFill>
            <a:blip r:embed="rId30">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31">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54" name="Picture 53"/>
          <p:cNvPicPr>
            <a:picLocks noChangeAspect="1"/>
          </p:cNvPicPr>
          <p:nvPr/>
        </p:nvPicPr>
        <p:blipFill rotWithShape="1">
          <a:blip r:embed="rId32">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7837345" y="4873328"/>
            <a:ext cx="1005822" cy="1115659"/>
          </a:xfrm>
          <a:prstGeom prst="ellipse">
            <a:avLst/>
          </a:prstGeom>
          <a:ln>
            <a:noFill/>
          </a:ln>
          <a:effectLst>
            <a:softEdge rad="112500"/>
          </a:effectLst>
        </p:spPr>
      </p:pic>
      <p:pic>
        <p:nvPicPr>
          <p:cNvPr id="55" name="Picture 2" descr="Bohemian Line Art Design - Free image on Pixabay"/>
          <p:cNvPicPr>
            <a:picLocks noChangeAspect="1" noChangeArrowheads="1"/>
          </p:cNvPicPr>
          <p:nvPr/>
        </p:nvPicPr>
        <p:blipFill>
          <a:blip r:embed="rId3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26984" y="4825772"/>
            <a:ext cx="851212" cy="133687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s://cdn.artofliving.org/sites/www.artofliving.org/files/styles/inner_page_image/public/article_image/decision-making.jpg?itok=vDur5Wha"/>
          <p:cNvPicPr>
            <a:picLocks noChangeAspect="1" noChangeArrowheads="1"/>
          </p:cNvPicPr>
          <p:nvPr/>
        </p:nvPicPr>
        <p:blipFill>
          <a:blip r:embed="rId3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2125" y="5212968"/>
            <a:ext cx="1223441" cy="56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a:t>Agenda – </a:t>
            </a:r>
            <a:r>
              <a:rPr lang="en-US" dirty="0"/>
              <a:t>week 8</a:t>
            </a:r>
          </a:p>
        </p:txBody>
      </p:sp>
      <p:sp>
        <p:nvSpPr>
          <p:cNvPr id="3" name="Content Placeholder 2"/>
          <p:cNvSpPr>
            <a:spLocks noGrp="1"/>
          </p:cNvSpPr>
          <p:nvPr>
            <p:ph idx="1"/>
          </p:nvPr>
        </p:nvSpPr>
        <p:spPr/>
        <p:txBody>
          <a:bodyPr>
            <a:normAutofit fontScale="77500" lnSpcReduction="20000"/>
          </a:bodyPr>
          <a:lstStyle/>
          <a:p>
            <a:pPr lvl="0">
              <a:spcBef>
                <a:spcPts val="600"/>
              </a:spcBef>
            </a:pPr>
            <a:r>
              <a:rPr lang="en-US" dirty="0">
                <a:solidFill>
                  <a:schemeClr val="bg1">
                    <a:lumMod val="50000"/>
                  </a:schemeClr>
                </a:solidFill>
              </a:rPr>
              <a:t>Centering exercise</a:t>
            </a:r>
          </a:p>
          <a:p>
            <a:pPr lvl="0">
              <a:spcBef>
                <a:spcPts val="600"/>
              </a:spcBef>
            </a:pPr>
            <a:r>
              <a:rPr lang="en-US" dirty="0">
                <a:solidFill>
                  <a:schemeClr val="bg1">
                    <a:lumMod val="50000"/>
                  </a:schemeClr>
                </a:solidFill>
              </a:rPr>
              <a:t>Questions/Insights from last week (7)</a:t>
            </a:r>
          </a:p>
          <a:p>
            <a:r>
              <a:rPr lang="en-US" dirty="0"/>
              <a:t>Today’s intentions</a:t>
            </a:r>
            <a:br>
              <a:rPr lang="en-US" dirty="0"/>
            </a:br>
            <a:r>
              <a:rPr lang="en-CA" dirty="0"/>
              <a:t>Focus, Compassion, Clarity, Creativity</a:t>
            </a:r>
            <a:endParaRPr lang="en-US" dirty="0"/>
          </a:p>
          <a:p>
            <a:r>
              <a:rPr lang="en-CA" dirty="0"/>
              <a:t>Resilience, Well-being &amp; Mindfulness</a:t>
            </a:r>
          </a:p>
          <a:p>
            <a:r>
              <a:rPr lang="en-CA" dirty="0"/>
              <a:t>Values &amp; Mindfulness</a:t>
            </a:r>
          </a:p>
          <a:p>
            <a:r>
              <a:rPr lang="en-CA" dirty="0"/>
              <a:t>Mindfulness on the spot</a:t>
            </a:r>
          </a:p>
          <a:p>
            <a:pPr lvl="0"/>
            <a:r>
              <a:rPr lang="en-CA" dirty="0"/>
              <a:t>Some books, apps &amp; other references</a:t>
            </a:r>
          </a:p>
          <a:p>
            <a:r>
              <a:rPr lang="en-CA" dirty="0"/>
              <a:t>Self-Assessment Questionnaires – </a:t>
            </a:r>
            <a:r>
              <a:rPr lang="en-CA" dirty="0">
                <a:solidFill>
                  <a:schemeClr val="accent1">
                    <a:lumMod val="75000"/>
                  </a:schemeClr>
                </a:solidFill>
              </a:rPr>
              <a:t>pre</a:t>
            </a:r>
            <a:r>
              <a:rPr lang="en-CA" dirty="0"/>
              <a:t>, </a:t>
            </a:r>
            <a:r>
              <a:rPr lang="en-CA" dirty="0">
                <a:solidFill>
                  <a:schemeClr val="accent6"/>
                </a:solidFill>
              </a:rPr>
              <a:t>post</a:t>
            </a:r>
            <a:r>
              <a:rPr lang="en-CA" dirty="0"/>
              <a:t>, </a:t>
            </a:r>
            <a:r>
              <a:rPr lang="en-CA" dirty="0">
                <a:solidFill>
                  <a:schemeClr val="accent3">
                    <a:lumMod val="75000"/>
                  </a:schemeClr>
                </a:solidFill>
              </a:rPr>
              <a:t>final</a:t>
            </a:r>
          </a:p>
          <a:p>
            <a:pPr lvl="0"/>
            <a:r>
              <a:rPr lang="en-US" dirty="0"/>
              <a:t>MCLD Goal</a:t>
            </a:r>
          </a:p>
          <a:p>
            <a:pPr lvl="0"/>
            <a:r>
              <a:rPr lang="en-US" dirty="0"/>
              <a:t>Your practice – What now?</a:t>
            </a:r>
          </a:p>
          <a:p>
            <a:pPr lvl="0"/>
            <a:r>
              <a:rPr lang="en-US" dirty="0"/>
              <a:t>Farewell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CA" dirty="0"/>
              <a:t>Resilience, Well-being &amp; Mindfulness</a:t>
            </a:r>
          </a:p>
        </p:txBody>
      </p:sp>
      <p:sp>
        <p:nvSpPr>
          <p:cNvPr id="3" name="Content Placeholder 2"/>
          <p:cNvSpPr>
            <a:spLocks noGrp="1"/>
          </p:cNvSpPr>
          <p:nvPr>
            <p:ph idx="1"/>
          </p:nvPr>
        </p:nvSpPr>
        <p:spPr>
          <a:xfrm>
            <a:off x="457200" y="1600200"/>
            <a:ext cx="8229600" cy="4781128"/>
          </a:xfrm>
        </p:spPr>
        <p:txBody>
          <a:bodyPr>
            <a:normAutofit fontScale="85000" lnSpcReduction="20000"/>
          </a:bodyPr>
          <a:lstStyle/>
          <a:p>
            <a:r>
              <a:rPr lang="en-US" dirty="0"/>
              <a:t>In Brief: The Science of Resilience</a:t>
            </a:r>
          </a:p>
          <a:p>
            <a:pPr lvl="1"/>
            <a:r>
              <a:rPr lang="en-US" dirty="0"/>
              <a:t>Experience Positivity and Gratefulness</a:t>
            </a:r>
          </a:p>
          <a:p>
            <a:pPr lvl="1"/>
            <a:r>
              <a:rPr lang="en-US" dirty="0"/>
              <a:t>Manage Stress</a:t>
            </a:r>
          </a:p>
          <a:p>
            <a:pPr lvl="1"/>
            <a:r>
              <a:rPr lang="en-US" dirty="0"/>
              <a:t>Solve Problems</a:t>
            </a:r>
          </a:p>
          <a:p>
            <a:pPr lvl="1"/>
            <a:r>
              <a:rPr lang="en-US" dirty="0"/>
              <a:t>Regulate </a:t>
            </a:r>
            <a:r>
              <a:rPr lang="en-US" dirty="0" err="1"/>
              <a:t>Behaviour</a:t>
            </a:r>
            <a:endParaRPr lang="en-US" dirty="0"/>
          </a:p>
          <a:p>
            <a:pPr lvl="1"/>
            <a:r>
              <a:rPr lang="en-US" dirty="0"/>
              <a:t>Plan Ahead</a:t>
            </a:r>
            <a:br>
              <a:rPr lang="en-US" dirty="0"/>
            </a:br>
            <a:r>
              <a:rPr lang="en-US" sz="1400" dirty="0">
                <a:hlinkClick r:id="rId3"/>
              </a:rPr>
              <a:t>https://www.youtube.com/watch?v=1r8hj72bfGo</a:t>
            </a:r>
            <a:r>
              <a:rPr lang="en-US" sz="1400" dirty="0"/>
              <a:t> </a:t>
            </a:r>
            <a:endParaRPr lang="en-US" sz="2000" dirty="0"/>
          </a:p>
          <a:p>
            <a:pPr>
              <a:spcAft>
                <a:spcPts val="0"/>
              </a:spcAft>
            </a:pPr>
            <a:r>
              <a:rPr lang="en-US" dirty="0">
                <a:latin typeface="Calibri" panose="020F0502020204030204" pitchFamily="34" charset="0"/>
                <a:ea typeface="Calibri" panose="020F0502020204030204" pitchFamily="34" charset="0"/>
              </a:rPr>
              <a:t>Researchers found “individuals with higher mindfulness have greater resilience, thereby increasing their life satisfaction.” They note that resilience “can be seen as an important source of subjective well-being,” and point out many ways mindfulness can promote this state of mind.</a:t>
            </a:r>
            <a:br>
              <a:rPr lang="en-US" dirty="0">
                <a:latin typeface="Calibri" panose="020F0502020204030204" pitchFamily="34" charset="0"/>
                <a:ea typeface="Calibri" panose="020F0502020204030204" pitchFamily="34" charset="0"/>
              </a:rPr>
            </a:br>
            <a:r>
              <a:rPr lang="en-US" sz="1500" u="sng" dirty="0">
                <a:solidFill>
                  <a:srgbClr val="0563C1"/>
                </a:solidFill>
                <a:latin typeface="Calibri" panose="020F0502020204030204" pitchFamily="34" charset="0"/>
                <a:ea typeface="Calibri" panose="020F0502020204030204" pitchFamily="34" charset="0"/>
                <a:hlinkClick r:id="rId4"/>
              </a:rPr>
              <a:t>https://greatergood.berkeley.edu/article/item/evidence_mounts_that_mindfulness_breeds_resilience</a:t>
            </a:r>
            <a:endParaRPr lang="en-US" sz="1500" u="sng" dirty="0">
              <a:solidFill>
                <a:srgbClr val="0563C1"/>
              </a:solidFill>
              <a:latin typeface="Calibri" panose="020F0502020204030204" pitchFamily="34" charset="0"/>
              <a:ea typeface="Calibri" panose="020F0502020204030204" pitchFamily="34" charset="0"/>
            </a:endParaRPr>
          </a:p>
        </p:txBody>
      </p:sp>
      <p:grpSp>
        <p:nvGrpSpPr>
          <p:cNvPr id="24" name="Group 23"/>
          <p:cNvGrpSpPr/>
          <p:nvPr/>
        </p:nvGrpSpPr>
        <p:grpSpPr>
          <a:xfrm>
            <a:off x="5033239" y="2372094"/>
            <a:ext cx="3781150" cy="1374789"/>
            <a:chOff x="5182185" y="5010541"/>
            <a:chExt cx="3781150" cy="1208938"/>
          </a:xfrm>
        </p:grpSpPr>
        <p:sp>
          <p:nvSpPr>
            <p:cNvPr id="10" name="Isosceles Triangle 9"/>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rot="167985">
              <a:off x="5182185" y="5010541"/>
              <a:ext cx="3781150" cy="755430"/>
              <a:chOff x="5182185" y="5010541"/>
              <a:chExt cx="3781150" cy="755430"/>
            </a:xfrm>
          </p:grpSpPr>
          <p:sp>
            <p:nvSpPr>
              <p:cNvPr id="9" name="Rectangle 8"/>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quot;No&quot; Symbol 11"/>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ross 17"/>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ot;No&quot; Symbol 19"/>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quot;No&quot; Symbol 20"/>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15"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434" y="6181702"/>
            <a:ext cx="635408" cy="5385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834" y="6334102"/>
            <a:ext cx="635408" cy="53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2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Mindfulness On The Spot… While:</a:t>
            </a:r>
            <a:endParaRPr lang="en-US" sz="3600" dirty="0">
              <a:solidFill>
                <a:schemeClr val="accent3"/>
              </a:solidFill>
            </a:endParaRPr>
          </a:p>
        </p:txBody>
      </p:sp>
      <p:sp>
        <p:nvSpPr>
          <p:cNvPr id="3" name="Content Placeholder 2"/>
          <p:cNvSpPr>
            <a:spLocks noGrp="1"/>
          </p:cNvSpPr>
          <p:nvPr>
            <p:ph idx="1"/>
          </p:nvPr>
        </p:nvSpPr>
        <p:spPr>
          <a:xfrm>
            <a:off x="457200" y="1600201"/>
            <a:ext cx="5266928" cy="4525962"/>
          </a:xfrm>
        </p:spPr>
        <p:txBody>
          <a:bodyPr>
            <a:normAutofit lnSpcReduction="10000"/>
          </a:bodyPr>
          <a:lstStyle/>
          <a:p>
            <a:pPr>
              <a:lnSpc>
                <a:spcPct val="110000"/>
              </a:lnSpc>
              <a:spcBef>
                <a:spcPts val="600"/>
              </a:spcBef>
            </a:pPr>
            <a:r>
              <a:rPr lang="en-CA" sz="2800" dirty="0"/>
              <a:t>Breathing, with or without sighing</a:t>
            </a:r>
          </a:p>
          <a:p>
            <a:pPr>
              <a:lnSpc>
                <a:spcPct val="110000"/>
              </a:lnSpc>
              <a:spcBef>
                <a:spcPts val="600"/>
              </a:spcBef>
            </a:pPr>
            <a:r>
              <a:rPr lang="en-CA" sz="2800" dirty="0"/>
              <a:t>Joining an e-meeting</a:t>
            </a:r>
          </a:p>
          <a:p>
            <a:pPr>
              <a:lnSpc>
                <a:spcPct val="110000"/>
              </a:lnSpc>
              <a:spcBef>
                <a:spcPts val="600"/>
              </a:spcBef>
            </a:pPr>
            <a:r>
              <a:rPr lang="en-CA" sz="2800" dirty="0"/>
              <a:t>Saying “hi!”, “good morning!”, “how was your weekend?”</a:t>
            </a:r>
          </a:p>
          <a:p>
            <a:pPr>
              <a:lnSpc>
                <a:spcPct val="110000"/>
              </a:lnSpc>
              <a:spcBef>
                <a:spcPts val="600"/>
              </a:spcBef>
            </a:pPr>
            <a:r>
              <a:rPr lang="en-CA" sz="2800" dirty="0"/>
              <a:t>Walking in the present</a:t>
            </a:r>
          </a:p>
          <a:p>
            <a:pPr>
              <a:lnSpc>
                <a:spcPct val="110000"/>
              </a:lnSpc>
              <a:spcBef>
                <a:spcPts val="600"/>
              </a:spcBef>
            </a:pPr>
            <a:r>
              <a:rPr lang="en-CA" sz="2800" dirty="0"/>
              <a:t>Showering</a:t>
            </a:r>
          </a:p>
          <a:p>
            <a:pPr>
              <a:lnSpc>
                <a:spcPct val="110000"/>
              </a:lnSpc>
              <a:spcBef>
                <a:spcPts val="600"/>
              </a:spcBef>
            </a:pPr>
            <a:r>
              <a:rPr lang="en-CA" sz="2800" dirty="0"/>
              <a:t>Washing dishes</a:t>
            </a:r>
          </a:p>
          <a:p>
            <a:pPr>
              <a:lnSpc>
                <a:spcPct val="110000"/>
              </a:lnSpc>
              <a:spcBef>
                <a:spcPts val="600"/>
              </a:spcBef>
            </a:pPr>
            <a:r>
              <a:rPr lang="en-CA" sz="2800" dirty="0"/>
              <a:t>Petting your pet</a:t>
            </a:r>
          </a:p>
        </p:txBody>
      </p:sp>
      <p:sp>
        <p:nvSpPr>
          <p:cNvPr id="5" name="Rectangle 4"/>
          <p:cNvSpPr/>
          <p:nvPr/>
        </p:nvSpPr>
        <p:spPr>
          <a:xfrm>
            <a:off x="1043608" y="6126163"/>
            <a:ext cx="6408712" cy="646331"/>
          </a:xfrm>
          <a:prstGeom prst="rect">
            <a:avLst/>
          </a:prstGeom>
        </p:spPr>
        <p:txBody>
          <a:bodyPr wrap="square">
            <a:spAutoFit/>
          </a:bodyPr>
          <a:lstStyle/>
          <a:p>
            <a:r>
              <a:rPr lang="en-US" sz="1200" dirty="0">
                <a:hlinkClick r:id="rId3"/>
              </a:rPr>
              <a:t>https://www.centerforresilience.org/5-ways-to-practice-mindfulness-right-now</a:t>
            </a:r>
            <a:endParaRPr lang="en-US" sz="1200" dirty="0"/>
          </a:p>
          <a:p>
            <a:r>
              <a:rPr lang="en-US" sz="1200" dirty="0">
                <a:hlinkClick r:id="rId4"/>
              </a:rPr>
              <a:t>https://positivepsychology.com/meditation-exercises-activities/</a:t>
            </a:r>
            <a:r>
              <a:rPr lang="en-US" sz="1200" dirty="0"/>
              <a:t> </a:t>
            </a:r>
          </a:p>
          <a:p>
            <a:r>
              <a:rPr lang="en-US" sz="1200" dirty="0">
                <a:hlinkClick r:id="rId5"/>
              </a:rPr>
              <a:t>https://www.thepathway2success.com/10-mindfulness-activities-you-can-try-today/</a:t>
            </a:r>
            <a:r>
              <a:rPr lang="en-US" sz="1200" dirty="0"/>
              <a:t> </a:t>
            </a:r>
          </a:p>
        </p:txBody>
      </p:sp>
      <p:grpSp>
        <p:nvGrpSpPr>
          <p:cNvPr id="13" name="Group 12"/>
          <p:cNvGrpSpPr/>
          <p:nvPr/>
        </p:nvGrpSpPr>
        <p:grpSpPr>
          <a:xfrm>
            <a:off x="7092280" y="287514"/>
            <a:ext cx="1965985" cy="3000375"/>
            <a:chOff x="6228184" y="2055874"/>
            <a:chExt cx="1965985" cy="3000375"/>
          </a:xfrm>
        </p:grpSpPr>
        <p:pic>
          <p:nvPicPr>
            <p:cNvPr id="2050" name="Picture 2" descr="140 Pin Spot Light Stock Photos, Pictures &amp; Royalty-Free Images - iStock"/>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7736" t="7273" r="19146" b="7821"/>
            <a:stretch/>
          </p:blipFill>
          <p:spPr bwMode="auto">
            <a:xfrm flipH="1">
              <a:off x="6372199" y="2852937"/>
              <a:ext cx="1821970" cy="22033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clrChange>
                <a:clrFrom>
                  <a:srgbClr val="ED1C24"/>
                </a:clrFrom>
                <a:clrTo>
                  <a:srgbClr val="ED1C24">
                    <a:alpha val="0"/>
                  </a:srgbClr>
                </a:clrTo>
              </a:clrChange>
              <a:duotone>
                <a:schemeClr val="accent1">
                  <a:shade val="45000"/>
                  <a:satMod val="135000"/>
                </a:schemeClr>
                <a:prstClr val="white"/>
              </a:duotone>
            </a:blip>
            <a:stretch>
              <a:fillRect/>
            </a:stretch>
          </p:blipFill>
          <p:spPr>
            <a:xfrm>
              <a:off x="6228184" y="2055874"/>
              <a:ext cx="1809750" cy="3000375"/>
            </a:xfrm>
            <a:prstGeom prst="rect">
              <a:avLst/>
            </a:prstGeom>
          </p:spPr>
        </p:pic>
      </p:grpSp>
      <p:sp>
        <p:nvSpPr>
          <p:cNvPr id="14" name="Rectangle 13"/>
          <p:cNvSpPr/>
          <p:nvPr/>
        </p:nvSpPr>
        <p:spPr>
          <a:xfrm>
            <a:off x="5508103" y="3427849"/>
            <a:ext cx="3456384" cy="2554545"/>
          </a:xfrm>
          <a:prstGeom prst="rect">
            <a:avLst/>
          </a:prstGeom>
        </p:spPr>
        <p:txBody>
          <a:bodyPr wrap="square">
            <a:spAutoFit/>
          </a:bodyPr>
          <a:lstStyle/>
          <a:p>
            <a:pPr marL="457200" indent="-457200">
              <a:spcBef>
                <a:spcPts val="600"/>
              </a:spcBef>
              <a:buFont typeface="Arial" panose="020B0604020202020204" pitchFamily="34" charset="0"/>
              <a:buChar char="•"/>
            </a:pPr>
            <a:r>
              <a:rPr lang="en-CA" sz="2800" dirty="0"/>
              <a:t>Making the bed</a:t>
            </a:r>
          </a:p>
          <a:p>
            <a:pPr marL="457200" indent="-457200">
              <a:spcBef>
                <a:spcPts val="600"/>
              </a:spcBef>
              <a:buFont typeface="Arial" panose="020B0604020202020204" pitchFamily="34" charset="0"/>
              <a:buChar char="•"/>
            </a:pPr>
            <a:r>
              <a:rPr lang="en-CA" sz="2800" dirty="0"/>
              <a:t>Cooking</a:t>
            </a:r>
          </a:p>
          <a:p>
            <a:pPr marL="457200" indent="-457200">
              <a:spcBef>
                <a:spcPts val="600"/>
              </a:spcBef>
              <a:buFont typeface="Arial" panose="020B0604020202020204" pitchFamily="34" charset="0"/>
              <a:buChar char="•"/>
            </a:pPr>
            <a:r>
              <a:rPr lang="en-CA" sz="2800" dirty="0"/>
              <a:t>Eating</a:t>
            </a:r>
          </a:p>
          <a:p>
            <a:pPr marL="457200" indent="-457200">
              <a:spcBef>
                <a:spcPts val="600"/>
              </a:spcBef>
              <a:buFont typeface="Arial" panose="020B0604020202020204" pitchFamily="34" charset="0"/>
              <a:buChar char="•"/>
            </a:pPr>
            <a:r>
              <a:rPr lang="en-CA" sz="2800" dirty="0"/>
              <a:t>Colouring</a:t>
            </a:r>
          </a:p>
          <a:p>
            <a:pPr marL="457200" indent="-457200">
              <a:spcBef>
                <a:spcPts val="600"/>
              </a:spcBef>
              <a:buFont typeface="Arial" panose="020B0604020202020204" pitchFamily="34" charset="0"/>
              <a:buChar char="•"/>
            </a:pPr>
            <a:r>
              <a:rPr lang="en-CA" sz="2800" dirty="0"/>
              <a:t>Any other </a:t>
            </a:r>
            <a:r>
              <a:rPr lang="en-CA" sz="2800" dirty="0" err="1"/>
              <a:t>th-</a:t>
            </a:r>
            <a:r>
              <a:rPr lang="en-CA" sz="2800" b="1" i="1" dirty="0" err="1">
                <a:solidFill>
                  <a:schemeClr val="accent6">
                    <a:lumMod val="75000"/>
                  </a:schemeClr>
                </a:solidFill>
              </a:rPr>
              <a:t>ing</a:t>
            </a:r>
            <a:r>
              <a:rPr lang="en-CA" sz="2800" dirty="0"/>
              <a:t>?</a:t>
            </a:r>
          </a:p>
        </p:txBody>
      </p:sp>
    </p:spTree>
    <p:extLst>
      <p:ext uri="{BB962C8B-B14F-4D97-AF65-F5344CB8AC3E}">
        <p14:creationId xmlns:p14="http://schemas.microsoft.com/office/powerpoint/2010/main" val="908887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691543" y="0"/>
            <a:ext cx="1813068" cy="1691250"/>
          </a:xfrm>
          <a:prstGeom prst="rect">
            <a:avLst/>
          </a:prstGeom>
        </p:spPr>
      </p:pic>
      <p:sp>
        <p:nvSpPr>
          <p:cNvPr id="2" name="Title 1"/>
          <p:cNvSpPr>
            <a:spLocks noGrp="1"/>
          </p:cNvSpPr>
          <p:nvPr>
            <p:ph type="title"/>
          </p:nvPr>
        </p:nvSpPr>
        <p:spPr/>
        <p:txBody>
          <a:bodyPr anchor="t"/>
          <a:lstStyle/>
          <a:p>
            <a:r>
              <a:rPr lang="en-CA" dirty="0"/>
              <a:t>Some Book references</a:t>
            </a:r>
            <a:endParaRPr lang="en-US" dirty="0"/>
          </a:p>
        </p:txBody>
      </p:sp>
      <p:pic>
        <p:nvPicPr>
          <p:cNvPr id="1027" name="Picture 3" descr="\\Homedir1\Data4\NH-HR\Alejandro.Gonzalez\Documents\SIYLI\images and books\book-cover-shadow-interior.png"/>
          <p:cNvPicPr>
            <a:picLocks noChangeAspect="1" noChangeArrowheads="1"/>
          </p:cNvPicPr>
          <p:nvPr/>
        </p:nvPicPr>
        <p:blipFill>
          <a:blip r:embed="rId4"/>
          <a:srcRect/>
          <a:stretch>
            <a:fillRect/>
          </a:stretch>
        </p:blipFill>
        <p:spPr bwMode="auto">
          <a:xfrm>
            <a:off x="323587" y="1086987"/>
            <a:ext cx="1356390" cy="1620000"/>
          </a:xfrm>
          <a:prstGeom prst="rect">
            <a:avLst/>
          </a:prstGeom>
          <a:noFill/>
        </p:spPr>
      </p:pic>
      <p:pic>
        <p:nvPicPr>
          <p:cNvPr id="1031" name="Picture 7" descr="http://ecx.images-amazon.com/images/I/51RQqXy-RtL._SX331_BO1,204,203,200_.jpg"/>
          <p:cNvPicPr>
            <a:picLocks noChangeAspect="1" noChangeArrowheads="1"/>
          </p:cNvPicPr>
          <p:nvPr/>
        </p:nvPicPr>
        <p:blipFill>
          <a:blip r:embed="rId5"/>
          <a:srcRect/>
          <a:stretch>
            <a:fillRect/>
          </a:stretch>
        </p:blipFill>
        <p:spPr bwMode="auto">
          <a:xfrm>
            <a:off x="2003735" y="1086987"/>
            <a:ext cx="1081080" cy="1620000"/>
          </a:xfrm>
          <a:prstGeom prst="rect">
            <a:avLst/>
          </a:prstGeom>
          <a:noFill/>
        </p:spPr>
      </p:pic>
      <p:pic>
        <p:nvPicPr>
          <p:cNvPr id="1033" name="Picture 9" descr="http://ecx.images-amazon.com/images/I/51aGyRaAEuL._SX332_BO1,204,203,200_.jpg"/>
          <p:cNvPicPr>
            <a:picLocks noChangeAspect="1" noChangeArrowheads="1"/>
          </p:cNvPicPr>
          <p:nvPr/>
        </p:nvPicPr>
        <p:blipFill>
          <a:blip r:embed="rId6"/>
          <a:srcRect/>
          <a:stretch>
            <a:fillRect/>
          </a:stretch>
        </p:blipFill>
        <p:spPr bwMode="auto">
          <a:xfrm>
            <a:off x="3408573" y="1086987"/>
            <a:ext cx="1084320" cy="1620000"/>
          </a:xfrm>
          <a:prstGeom prst="rect">
            <a:avLst/>
          </a:prstGeom>
          <a:noFill/>
        </p:spPr>
      </p:pic>
      <p:pic>
        <p:nvPicPr>
          <p:cNvPr id="1035" name="Picture 11" descr="http://ecx.images-amazon.com/images/I/417DT56KnzL._SX327_BO1,204,203,200_.jpg"/>
          <p:cNvPicPr>
            <a:picLocks noChangeAspect="1" noChangeArrowheads="1"/>
          </p:cNvPicPr>
          <p:nvPr/>
        </p:nvPicPr>
        <p:blipFill>
          <a:blip r:embed="rId7"/>
          <a:srcRect/>
          <a:stretch>
            <a:fillRect/>
          </a:stretch>
        </p:blipFill>
        <p:spPr bwMode="auto">
          <a:xfrm>
            <a:off x="4816651" y="1086987"/>
            <a:ext cx="1068075" cy="1620000"/>
          </a:xfrm>
          <a:prstGeom prst="rect">
            <a:avLst/>
          </a:prstGeom>
          <a:noFill/>
        </p:spPr>
      </p:pic>
      <p:pic>
        <p:nvPicPr>
          <p:cNvPr id="1026" name="Picture 2" descr="https://images-na.ssl-images-amazon.com/images/I/41YeZ4Zv-kL._SX352_BO1,204,203,2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7372" y="3106271"/>
            <a:ext cx="114925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51v2VH81NKL._SX322_BO1,204,203,200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5717" y="3026290"/>
            <a:ext cx="105187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4000" y="1252313"/>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images-na.ssl-images-amazon.com/images/I/41ALga4mxUL._SX328_BO1,204,203,200_.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1596" y="3025163"/>
            <a:ext cx="107136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41DucJX5ENL._SX321_BO1,204,203,200_.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9597" y="4855325"/>
            <a:ext cx="104863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Mindful Leader: Embodying Christian wisdom by [Peter Sha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722" y="4943700"/>
            <a:ext cx="101412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mages-na.ssl-images-amazon.com/images/I/41rP4VRYxUL._SX336_BO1,204,203,200_.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72992" y="4855325"/>
            <a:ext cx="109732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ages-na.ssl-images-amazon.com/images/I/411eVr8DWiL._SX317_BO1,204,203,200_.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9564" y="1098915"/>
            <a:ext cx="103563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images-na.ssl-images-amazon.com/images/I/519-gujmWcL._SX337_BO1,204,203,200_.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51596" y="4855325"/>
            <a:ext cx="110056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he Art of Mindfulness: A HarperOne Select (HarperOne Selects) by [Hanh, Thich Nha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22308" y="4873457"/>
            <a:ext cx="112104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na.ssl-images-amazon.com/images/I/41W1FVvIGwL._SX326_BO1,204,203,200_.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2504" y="3020210"/>
            <a:ext cx="1066338" cy="16222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mages-na.ssl-images-amazon.com/images/I/41i+BDPpGdL._SX330_BO1,204,203,200_.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63451" y="3025163"/>
            <a:ext cx="1185763" cy="178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23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dirty="0"/>
              <a:t>Some App references</a:t>
            </a:r>
            <a:endParaRPr lang="en-US" dirty="0"/>
          </a:p>
        </p:txBody>
      </p:sp>
      <p:pic>
        <p:nvPicPr>
          <p:cNvPr id="10" name="Picture 9"/>
          <p:cNvPicPr>
            <a:picLocks noChangeAspect="1"/>
          </p:cNvPicPr>
          <p:nvPr/>
        </p:nvPicPr>
        <p:blipFill>
          <a:blip r:embed="rId3"/>
          <a:stretch>
            <a:fillRect/>
          </a:stretch>
        </p:blipFill>
        <p:spPr>
          <a:xfrm>
            <a:off x="3690776" y="1897245"/>
            <a:ext cx="1762448" cy="863092"/>
          </a:xfrm>
          <a:prstGeom prst="rect">
            <a:avLst/>
          </a:prstGeom>
        </p:spPr>
      </p:pic>
      <p:pic>
        <p:nvPicPr>
          <p:cNvPr id="11" name="Picture 2" descr="Calm logo 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005107"/>
            <a:ext cx="1656184" cy="6473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5886319" y="1257229"/>
            <a:ext cx="2143125" cy="2143125"/>
          </a:xfrm>
          <a:prstGeom prst="rect">
            <a:avLst/>
          </a:prstGeom>
        </p:spPr>
      </p:pic>
      <p:grpSp>
        <p:nvGrpSpPr>
          <p:cNvPr id="8" name="Group 7"/>
          <p:cNvGrpSpPr/>
          <p:nvPr/>
        </p:nvGrpSpPr>
        <p:grpSpPr>
          <a:xfrm>
            <a:off x="6178833" y="3555081"/>
            <a:ext cx="1558095" cy="1998791"/>
            <a:chOff x="5136536" y="3166457"/>
            <a:chExt cx="1558095" cy="1998791"/>
          </a:xfrm>
        </p:grpSpPr>
        <p:pic>
          <p:nvPicPr>
            <p:cNvPr id="14" name="Picture 6" descr=" Mindfulness Coach app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6536" y="3166457"/>
              <a:ext cx="1558094" cy="15580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5136537" y="4672570"/>
              <a:ext cx="1558094" cy="492678"/>
            </a:xfrm>
            <a:prstGeom prst="rect">
              <a:avLst/>
            </a:prstGeom>
          </p:spPr>
        </p:pic>
      </p:grpSp>
      <p:grpSp>
        <p:nvGrpSpPr>
          <p:cNvPr id="12" name="Group 11">
            <a:extLst>
              <a:ext uri="{FF2B5EF4-FFF2-40B4-BE49-F238E27FC236}">
                <a16:creationId xmlns:a16="http://schemas.microsoft.com/office/drawing/2014/main" id="{FD15ABC5-3AD4-B12C-F556-448EABF0BB82}"/>
              </a:ext>
            </a:extLst>
          </p:cNvPr>
          <p:cNvGrpSpPr/>
          <p:nvPr/>
        </p:nvGrpSpPr>
        <p:grpSpPr>
          <a:xfrm>
            <a:off x="1157634" y="3400354"/>
            <a:ext cx="2143125" cy="2308245"/>
            <a:chOff x="1157634" y="3400354"/>
            <a:chExt cx="2143125" cy="2308245"/>
          </a:xfrm>
        </p:grpSpPr>
        <p:pic>
          <p:nvPicPr>
            <p:cNvPr id="1026" name="Picture 2" descr="Happify: for Stress &amp; Worry | Apps | 148App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7634" y="340035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a:clrChange>
                <a:clrFrom>
                  <a:srgbClr val="FFFFFF"/>
                </a:clrFrom>
                <a:clrTo>
                  <a:srgbClr val="FFFFFF">
                    <a:alpha val="0"/>
                  </a:srgbClr>
                </a:clrTo>
              </a:clrChange>
            </a:blip>
            <a:stretch>
              <a:fillRect/>
            </a:stretch>
          </p:blipFill>
          <p:spPr>
            <a:xfrm>
              <a:off x="1587697" y="5214111"/>
              <a:ext cx="1282998" cy="494488"/>
            </a:xfrm>
            <a:prstGeom prst="rect">
              <a:avLst/>
            </a:prstGeom>
          </p:spPr>
        </p:pic>
      </p:grpSp>
      <p:pic>
        <p:nvPicPr>
          <p:cNvPr id="13" name="Picture 12"/>
          <p:cNvPicPr>
            <a:picLocks noChangeAspect="1"/>
          </p:cNvPicPr>
          <p:nvPr/>
        </p:nvPicPr>
        <p:blipFill>
          <a:blip r:embed="rId10"/>
          <a:stretch>
            <a:fillRect/>
          </a:stretch>
        </p:blipFill>
        <p:spPr>
          <a:xfrm>
            <a:off x="6691543" y="0"/>
            <a:ext cx="1813068" cy="1691250"/>
          </a:xfrm>
          <a:prstGeom prst="rect">
            <a:avLst/>
          </a:prstGeom>
        </p:spPr>
      </p:pic>
      <p:pic>
        <p:nvPicPr>
          <p:cNvPr id="9" name="Picture 8">
            <a:extLst>
              <a:ext uri="{FF2B5EF4-FFF2-40B4-BE49-F238E27FC236}">
                <a16:creationId xmlns:a16="http://schemas.microsoft.com/office/drawing/2014/main" id="{FE04563C-D1A4-1541-00CE-F62DB2708AA9}"/>
              </a:ext>
            </a:extLst>
          </p:cNvPr>
          <p:cNvPicPr>
            <a:picLocks noChangeAspect="1"/>
          </p:cNvPicPr>
          <p:nvPr/>
        </p:nvPicPr>
        <p:blipFill>
          <a:blip r:embed="rId11"/>
          <a:stretch>
            <a:fillRect/>
          </a:stretch>
        </p:blipFill>
        <p:spPr>
          <a:xfrm>
            <a:off x="3749971" y="3775429"/>
            <a:ext cx="1644058" cy="1558094"/>
          </a:xfrm>
          <a:prstGeom prst="rect">
            <a:avLst/>
          </a:prstGeom>
        </p:spPr>
      </p:pic>
    </p:spTree>
    <p:extLst>
      <p:ext uri="{BB962C8B-B14F-4D97-AF65-F5344CB8AC3E}">
        <p14:creationId xmlns:p14="http://schemas.microsoft.com/office/powerpoint/2010/main" val="3017501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4693</TotalTime>
  <Words>2864</Words>
  <Application>Microsoft Office PowerPoint</Application>
  <PresentationFormat>On-screen Show (4:3)</PresentationFormat>
  <Paragraphs>303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Roboto</vt:lpstr>
      <vt:lpstr>Segoe Print</vt:lpstr>
      <vt:lpstr>2_Office Theme</vt:lpstr>
      <vt:lpstr> Welcome</vt:lpstr>
      <vt:lpstr>Mindful Change Leadership Development Program</vt:lpstr>
      <vt:lpstr>Mindful Self-Love Exercise – Centering</vt:lpstr>
      <vt:lpstr>Questions/Insights from last week (7)</vt:lpstr>
      <vt:lpstr>Agenda – week 8</vt:lpstr>
      <vt:lpstr>Resilience, Well-being &amp; Mindfulness</vt:lpstr>
      <vt:lpstr>Mindfulness On The Spot… While:</vt:lpstr>
      <vt:lpstr>Some Book references</vt:lpstr>
      <vt:lpstr>Some App references</vt:lpstr>
      <vt:lpstr>Values &amp; Mindfulness</vt:lpstr>
      <vt:lpstr>Convergence</vt:lpstr>
      <vt:lpstr>And other references…</vt:lpstr>
      <vt:lpstr>Self Assessment Questionnaires  – pre, post, final</vt:lpstr>
      <vt:lpstr>Mindful Change Leadership Development (MCLD) Program Goal</vt:lpstr>
      <vt:lpstr>Success</vt:lpstr>
      <vt:lpstr>In one word….</vt:lpstr>
      <vt:lpstr>Your practice – What now?</vt:lpstr>
      <vt:lpstr>Farewells </vt:lpstr>
      <vt:lpstr>Reflection for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495</cp:revision>
  <cp:lastPrinted>2016-05-02T17:15:08Z</cp:lastPrinted>
  <dcterms:created xsi:type="dcterms:W3CDTF">2015-04-14T20:39:51Z</dcterms:created>
  <dcterms:modified xsi:type="dcterms:W3CDTF">2023-05-16T15:17:23Z</dcterms:modified>
</cp:coreProperties>
</file>