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8"/>
  </p:notesMasterIdLst>
  <p:handoutMasterIdLst>
    <p:handoutMasterId r:id="rId19"/>
  </p:handoutMasterIdLst>
  <p:sldIdLst>
    <p:sldId id="362" r:id="rId2"/>
    <p:sldId id="325" r:id="rId3"/>
    <p:sldId id="361" r:id="rId4"/>
    <p:sldId id="358" r:id="rId5"/>
    <p:sldId id="278" r:id="rId6"/>
    <p:sldId id="352" r:id="rId7"/>
    <p:sldId id="346" r:id="rId8"/>
    <p:sldId id="351" r:id="rId9"/>
    <p:sldId id="349" r:id="rId10"/>
    <p:sldId id="343" r:id="rId11"/>
    <p:sldId id="345" r:id="rId12"/>
    <p:sldId id="347" r:id="rId13"/>
    <p:sldId id="356" r:id="rId14"/>
    <p:sldId id="355" r:id="rId15"/>
    <p:sldId id="360" r:id="rId16"/>
    <p:sldId id="337"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7" autoAdjust="0"/>
    <p:restoredTop sz="64599" autoAdjust="0"/>
  </p:normalViewPr>
  <p:slideViewPr>
    <p:cSldViewPr snapToObjects="1" showGuides="1">
      <p:cViewPr varScale="1">
        <p:scale>
          <a:sx n="99" d="100"/>
          <a:sy n="99" d="100"/>
        </p:scale>
        <p:origin x="72" y="162"/>
      </p:cViewPr>
      <p:guideLst>
        <p:guide orient="horz" pos="2160"/>
        <p:guide pos="2880"/>
      </p:guideLst>
    </p:cSldViewPr>
  </p:slideViewPr>
  <p:outlineViewPr>
    <p:cViewPr>
      <p:scale>
        <a:sx n="33" d="100"/>
        <a:sy n="33" d="100"/>
      </p:scale>
      <p:origin x="0" y="0"/>
    </p:cViewPr>
  </p:outlineViewPr>
  <p:notesTextViewPr>
    <p:cViewPr>
      <p:scale>
        <a:sx n="125" d="100"/>
        <a:sy n="125" d="100"/>
      </p:scale>
      <p:origin x="0" y="-468"/>
    </p:cViewPr>
  </p:notesTextViewPr>
  <p:sorterViewPr>
    <p:cViewPr varScale="1">
      <p:scale>
        <a:sx n="1" d="1"/>
        <a:sy n="1" d="1"/>
      </p:scale>
      <p:origin x="0" y="0"/>
    </p:cViewPr>
  </p:sorterViewPr>
  <p:notesViewPr>
    <p:cSldViewPr snapToObjects="1">
      <p:cViewPr varScale="1">
        <p:scale>
          <a:sx n="118" d="100"/>
          <a:sy n="118" d="100"/>
        </p:scale>
        <p:origin x="1104" y="11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11/4/2022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11/4/2022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orbes.com/sites/hennainam/2017/04/02/to-be-an-effective-leader-keep-a-leadership-journa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uffingtonpost.fr/life/article/la-meditation-pourrait-aider-les-patrons-a-prendre-de-meilleures-decisions_27275.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dharmawisdom.org/decision-time/" TargetMode="External"/><Relationship Id="rId5" Type="http://schemas.openxmlformats.org/officeDocument/2006/relationships/hyperlink" Target="http://knowledge.wharton.upenn.edu/article/making-big-small-decision-meditation-can-help/" TargetMode="External"/><Relationship Id="rId4" Type="http://schemas.openxmlformats.org/officeDocument/2006/relationships/hyperlink" Target="https://www.rand-ose.com/post/la-meditation-pour-prendre-une-decisio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rtofliving.org/meditation/meditation-for-you/meditation-for-better-decision-mak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rtofliving.org/us-en/meditation/meditation-for-you/meditation-for-better-decision-maki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rchive.org/details/LovingKindness15Minsb"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archive.org/download/LovingKindness15Minsb/Loving%20Kindness%2015%20minsb.mp3"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YhOjY7gWoj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s57sce71zNI" TargetMode="External"/><Relationship Id="rId5" Type="http://schemas.openxmlformats.org/officeDocument/2006/relationships/hyperlink" Target="https://www.tsw.co.uk/blog/leadership-and-management/daniel-goleman-emotional-intelligence/" TargetMode="External"/><Relationship Id="rId4" Type="http://schemas.openxmlformats.org/officeDocument/2006/relationships/hyperlink" Target="https://hbr.org/2017/02/emotional-intelligence-has-12-elements-which-do-you-need-to-work-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(Préparation en vue du partage de l’audio et de la vidéo,</a:t>
            </a:r>
            <a:r>
              <a:rPr lang="fr-CA" baseline="0" noProof="0" dirty="0"/>
              <a:t> y compris la CC en français et la taille de police à 100 %)</a:t>
            </a:r>
          </a:p>
          <a:p>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endParaRPr lang="fr-CA" baseline="0" dirty="0"/>
          </a:p>
          <a:p>
            <a:pPr marL="171450" indent="-171450">
              <a:buFont typeface="Arial" panose="020B0604020202020204" pitchFamily="34" charset="0"/>
              <a:buChar char="•"/>
            </a:pPr>
            <a:r>
              <a:rPr lang="fr-CA" baseline="0" dirty="0"/>
              <a:t>In case </a:t>
            </a:r>
            <a:r>
              <a:rPr lang="fr-CA" baseline="0" dirty="0" err="1"/>
              <a:t>needed</a:t>
            </a:r>
            <a:r>
              <a:rPr lang="fr-CA" baseline="0" dirty="0"/>
              <a:t>: https://www.youtube.com/watch?v=2reuJ3F-nzw</a:t>
            </a:r>
          </a:p>
          <a:p>
            <a:pPr marL="171450" indent="-171450">
              <a:buFont typeface="Arial" panose="020B0604020202020204" pitchFamily="34" charset="0"/>
              <a:buChar char="•"/>
            </a:pPr>
            <a:r>
              <a:rPr lang="fr-CA" sz="1200" dirty="0" err="1"/>
              <a:t>Video</a:t>
            </a:r>
            <a:r>
              <a:rPr lang="fr-CA" sz="1200" dirty="0"/>
              <a:t>:</a:t>
            </a:r>
            <a:r>
              <a:rPr lang="fr-CA" sz="1200" baseline="0" dirty="0"/>
              <a:t> </a:t>
            </a:r>
            <a:r>
              <a:rPr lang="fr-CA" sz="1200" baseline="0" dirty="0" err="1"/>
              <a:t>Mindfulness</a:t>
            </a:r>
            <a:r>
              <a:rPr lang="fr-CA" sz="1200" baseline="0" dirty="0"/>
              <a:t> &amp; EQ </a:t>
            </a:r>
            <a:r>
              <a:rPr lang="fr-CA" sz="1200" baseline="0" dirty="0" err="1"/>
              <a:t>connection</a:t>
            </a:r>
            <a:r>
              <a:rPr lang="fr-CA" sz="1200" baseline="0" dirty="0"/>
              <a:t> - https://www.youtube.com/watch?v=5R7TM4qgorg or https://www.youtube.com/watch?v=YhOjY7gWoj0</a:t>
            </a:r>
            <a:endParaRPr lang="en-CA" dirty="0"/>
          </a:p>
          <a:p>
            <a:pPr marL="628650" lvl="1" indent="-171450">
              <a:buFont typeface="Arial" panose="020B0604020202020204" pitchFamily="34" charset="0"/>
              <a:buChar char="•"/>
            </a:pPr>
            <a:endParaRPr lang="fr-CA" baseline="0" dirty="0"/>
          </a:p>
          <a:p>
            <a:endParaRPr lang="fr-CA" dirty="0"/>
          </a:p>
          <a:p>
            <a:pPr marL="171450" indent="-171450">
              <a:buFont typeface="Arial" panose="020B0604020202020204" pitchFamily="34" charset="0"/>
              <a:buChar char="•"/>
            </a:pPr>
            <a:r>
              <a:rPr lang="fr-CA" baseline="0" noProof="0" dirty="0"/>
              <a:t>If </a:t>
            </a:r>
            <a:r>
              <a:rPr lang="fr-CA" baseline="0" noProof="0" dirty="0" err="1"/>
              <a:t>needed</a:t>
            </a:r>
            <a:r>
              <a:rPr lang="fr-CA" baseline="0" noProof="0" dirty="0"/>
              <a:t>… </a:t>
            </a:r>
            <a:r>
              <a:rPr lang="fr-CA" baseline="0" noProof="0" dirty="0" err="1"/>
              <a:t>transcrip</a:t>
            </a:r>
            <a:r>
              <a:rPr lang="fr-CA" baseline="0" noProof="0" dirty="0"/>
              <a:t> </a:t>
            </a:r>
            <a:r>
              <a:rPr lang="fr-CA" baseline="0" noProof="0" dirty="0" err="1"/>
              <a:t>this</a:t>
            </a:r>
            <a:r>
              <a:rPr lang="fr-CA" baseline="0" noProof="0" dirty="0"/>
              <a:t>: https://archive.org/details/LovingKindness15Minsb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Et </a:t>
            </a:r>
            <a:r>
              <a:rPr lang="fr-CA" sz="1200" noProof="0" dirty="0" err="1"/>
              <a:t>eskiper</a:t>
            </a:r>
            <a:r>
              <a:rPr lang="fr-CA" sz="1200" baseline="0" noProof="0" dirty="0"/>
              <a:t> </a:t>
            </a:r>
            <a:r>
              <a:rPr lang="fr-CA" sz="1200" noProof="0" dirty="0"/>
              <a:t>le balayage corporel</a:t>
            </a:r>
            <a:r>
              <a:rPr lang="fr-CA" sz="1200" baseline="0" noProof="0" dirty="0"/>
              <a:t>, </a:t>
            </a:r>
            <a:r>
              <a:rPr lang="fr-CA" sz="1200" b="1" baseline="0" noProof="0" dirty="0"/>
              <a:t>à partir de 5:18 environ</a:t>
            </a:r>
            <a:r>
              <a:rPr lang="fr-CA" sz="1200" baseline="0" noProof="0" dirty="0"/>
              <a:t>, avec une introduction rapide, « prenez quelques respirations, fermez les yeux… », et reprenez l’enregistrement.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60653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spcBef>
                <a:spcPts val="600"/>
              </a:spcBef>
              <a:spcAft>
                <a:spcPts val="300"/>
              </a:spcAft>
            </a:pPr>
            <a:r>
              <a:rPr lang="fr-CA" sz="1300" noProof="0" dirty="0"/>
              <a:t>(Lisez quelques points, puis la citation à</a:t>
            </a:r>
            <a:r>
              <a:rPr lang="fr-CA" sz="1300" baseline="0" noProof="0" dirty="0"/>
              <a:t> droite.</a:t>
            </a:r>
            <a:r>
              <a:rPr lang="fr-CA" sz="1300" noProof="0" dirty="0"/>
              <a:t>)</a:t>
            </a:r>
          </a:p>
          <a:p>
            <a:pPr>
              <a:spcBef>
                <a:spcPts val="600"/>
              </a:spcBef>
              <a:spcAft>
                <a:spcPts val="300"/>
              </a:spcAft>
            </a:pPr>
            <a:endParaRPr lang="fr-CA" sz="1300" noProof="0" dirty="0"/>
          </a:p>
          <a:p>
            <a:pPr>
              <a:spcBef>
                <a:spcPts val="600"/>
              </a:spcBef>
              <a:spcAft>
                <a:spcPts val="300"/>
              </a:spcAft>
            </a:pPr>
            <a:r>
              <a:rPr lang="fr-CA" sz="1300" noProof="0" dirty="0"/>
              <a:t>Avez-vous des questions?</a:t>
            </a:r>
          </a:p>
          <a:p>
            <a:pPr>
              <a:spcBef>
                <a:spcPts val="600"/>
              </a:spcBef>
              <a:spcAft>
                <a:spcPts val="300"/>
              </a:spcAft>
            </a:pPr>
            <a:r>
              <a:rPr lang="fr-CA" sz="1300" noProof="0" dirty="0"/>
              <a:t>(Si personne n’a de question, vous pourriez en lire une ou deux marquées de deux astérisques</a:t>
            </a:r>
            <a:r>
              <a:rPr lang="fr-CA" sz="1300" baseline="0" noProof="0" dirty="0"/>
              <a:t> [**];</a:t>
            </a:r>
            <a:endParaRPr lang="fr-CA" sz="1300" noProof="0" dirty="0"/>
          </a:p>
          <a:p>
            <a:pPr>
              <a:spcBef>
                <a:spcPts val="600"/>
              </a:spcBef>
              <a:spcAft>
                <a:spcPts val="300"/>
              </a:spcAft>
            </a:pPr>
            <a:r>
              <a:rPr lang="fr-CA" sz="1300" noProof="0" dirty="0"/>
              <a:t>si quelqu’un a une question concernant la liste, lisez à partir du texte.)</a:t>
            </a:r>
          </a:p>
          <a:p>
            <a:pPr>
              <a:spcBef>
                <a:spcPts val="600"/>
              </a:spcBef>
              <a:spcAft>
                <a:spcPts val="300"/>
              </a:spcAft>
            </a:pPr>
            <a:endParaRPr lang="fr-CA" sz="1300" noProof="0" dirty="0"/>
          </a:p>
          <a:p>
            <a:pPr fontAlgn="base"/>
            <a:r>
              <a:rPr lang="fr-CA" sz="1200" b="1" i="0" kern="1200" noProof="0" dirty="0">
                <a:solidFill>
                  <a:schemeClr val="tx1"/>
                </a:solidFill>
                <a:effectLst/>
                <a:latin typeface="+mn-lt"/>
                <a:ea typeface="+mn-ea"/>
                <a:cs typeface="+mn-cs"/>
              </a:rPr>
              <a:t>Qu’est-ce qui se passe pour moi</a:t>
            </a:r>
            <a:r>
              <a:rPr lang="fr-CA" sz="1200" b="1" i="0" kern="1200" baseline="0" noProof="0" dirty="0">
                <a:solidFill>
                  <a:schemeClr val="tx1"/>
                </a:solidFill>
                <a:effectLst/>
                <a:latin typeface="+mn-lt"/>
                <a:ea typeface="+mn-ea"/>
                <a:cs typeface="+mn-cs"/>
              </a:rPr>
              <a:t> maintenant</a:t>
            </a:r>
            <a:r>
              <a:rPr lang="fr-CA" sz="1200" b="1" i="0"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peut sembler une question ésotérique pour commencer, mais elle est utile pour comprendre ce qui se passe </a:t>
            </a:r>
            <a:r>
              <a:rPr lang="fr-CA" sz="1200" b="0" i="1" kern="1200" baseline="0" noProof="0" dirty="0">
                <a:solidFill>
                  <a:schemeClr val="tx1"/>
                </a:solidFill>
                <a:effectLst/>
                <a:latin typeface="+mn-lt"/>
                <a:ea typeface="+mn-ea"/>
                <a:cs typeface="+mn-cs"/>
              </a:rPr>
              <a:t>dans le moment présent </a:t>
            </a:r>
            <a:r>
              <a:rPr lang="fr-CA" sz="1200" b="0" i="0" kern="1200" baseline="0" noProof="0" dirty="0">
                <a:solidFill>
                  <a:schemeClr val="tx1"/>
                </a:solidFill>
                <a:effectLst/>
                <a:latin typeface="+mn-lt"/>
                <a:ea typeface="+mn-ea"/>
                <a:cs typeface="+mn-cs"/>
              </a:rPr>
              <a:t>pour vous</a:t>
            </a:r>
            <a:r>
              <a:rPr lang="fr-CA" sz="1200" b="0" i="0" kern="1200" noProof="0" dirty="0">
                <a:solidFill>
                  <a:schemeClr val="tx1"/>
                </a:solidFill>
                <a:effectLst/>
                <a:latin typeface="+mn-lt"/>
                <a:ea typeface="+mn-ea"/>
                <a:cs typeface="+mn-cs"/>
              </a:rPr>
              <a:t>. Prenez quelques respirations</a:t>
            </a:r>
            <a:r>
              <a:rPr lang="fr-CA" sz="1200" b="0" i="0" kern="1200" baseline="0" noProof="0" dirty="0">
                <a:solidFill>
                  <a:schemeClr val="tx1"/>
                </a:solidFill>
                <a:effectLst/>
                <a:latin typeface="+mn-lt"/>
                <a:ea typeface="+mn-ea"/>
                <a:cs typeface="+mn-cs"/>
              </a:rPr>
              <a:t> profondes, fermez les yeux et prenez conscience de votre corps</a:t>
            </a:r>
            <a:r>
              <a:rPr lang="fr-CA" sz="1200" b="0" i="0" kern="1200" noProof="0" dirty="0">
                <a:solidFill>
                  <a:schemeClr val="tx1"/>
                </a:solidFill>
                <a:effectLst/>
                <a:latin typeface="+mn-lt"/>
                <a:ea typeface="+mn-ea"/>
                <a:cs typeface="+mn-cs"/>
              </a:rPr>
              <a:t>. Étirez-vous et relâchez la tension que vous ressentez. Regardez à l’intérieur de vous-même. Remarquez</a:t>
            </a:r>
            <a:r>
              <a:rPr lang="fr-CA" sz="1200" b="0" i="0" kern="1200" baseline="0" noProof="0" dirty="0">
                <a:solidFill>
                  <a:schemeClr val="tx1"/>
                </a:solidFill>
                <a:effectLst/>
                <a:latin typeface="+mn-lt"/>
                <a:ea typeface="+mn-ea"/>
                <a:cs typeface="+mn-cs"/>
              </a:rPr>
              <a:t> les émotions que vous ressentez</a:t>
            </a:r>
            <a:r>
              <a:rPr lang="fr-CA" sz="1200" b="0" i="0" kern="1200" noProof="0" dirty="0">
                <a:solidFill>
                  <a:schemeClr val="tx1"/>
                </a:solidFill>
                <a:effectLst/>
                <a:latin typeface="+mn-lt"/>
                <a:ea typeface="+mn-ea"/>
                <a:cs typeface="+mn-cs"/>
              </a:rPr>
              <a:t>. Souvent, nous nous précipitons</a:t>
            </a:r>
            <a:r>
              <a:rPr lang="fr-CA" sz="1200" b="0" i="0" kern="1200" baseline="0" noProof="0" dirty="0">
                <a:solidFill>
                  <a:schemeClr val="tx1"/>
                </a:solidFill>
                <a:effectLst/>
                <a:latin typeface="+mn-lt"/>
                <a:ea typeface="+mn-ea"/>
                <a:cs typeface="+mn-cs"/>
              </a:rPr>
              <a:t> au cours de la journée sans vérifier comment nous allons</a:t>
            </a:r>
            <a:r>
              <a:rPr lang="fr-CA" sz="1200" b="0" i="0" kern="1200" noProof="0" dirty="0">
                <a:solidFill>
                  <a:schemeClr val="tx1"/>
                </a:solidFill>
                <a:effectLst/>
                <a:latin typeface="+mn-lt"/>
                <a:ea typeface="+mn-ea"/>
                <a:cs typeface="+mn-cs"/>
              </a:rPr>
              <a:t>. C’est une occasion de saluer un vieil ami et</a:t>
            </a:r>
            <a:r>
              <a:rPr lang="fr-CA" sz="1200" b="0" i="0" kern="1200" baseline="0" noProof="0" dirty="0">
                <a:solidFill>
                  <a:schemeClr val="tx1"/>
                </a:solidFill>
                <a:effectLst/>
                <a:latin typeface="+mn-lt"/>
                <a:ea typeface="+mn-ea"/>
                <a:cs typeface="+mn-cs"/>
              </a:rPr>
              <a:t> de voir comment il va.</a:t>
            </a:r>
            <a:r>
              <a:rPr lang="fr-CA" sz="1200" b="0" i="0" kern="1200" noProof="0" dirty="0">
                <a:solidFill>
                  <a:schemeClr val="tx1"/>
                </a:solidFill>
                <a:effectLst/>
                <a:latin typeface="+mn-lt"/>
                <a:ea typeface="+mn-ea"/>
                <a:cs typeface="+mn-cs"/>
              </a:rPr>
              <a:t> Vous pourrez alors tirer des enseignements importants des questions qui suivent.</a:t>
            </a:r>
          </a:p>
          <a:p>
            <a:pPr fontAlgn="base"/>
            <a:r>
              <a:rPr lang="fr-CA" sz="1200" b="1" i="0" kern="1200" noProof="0" dirty="0">
                <a:solidFill>
                  <a:schemeClr val="tx1"/>
                </a:solidFill>
                <a:effectLst/>
                <a:latin typeface="+mn-lt"/>
                <a:ea typeface="+mn-ea"/>
                <a:cs typeface="+mn-cs"/>
              </a:rPr>
              <a:t>Qu’est-ce qui va bien? Qu'est-ce qui crée cela? </a:t>
            </a:r>
            <a:r>
              <a:rPr lang="fr-CA" sz="1200" b="0" i="0" kern="1200" noProof="0" dirty="0">
                <a:solidFill>
                  <a:schemeClr val="tx1"/>
                </a:solidFill>
                <a:effectLst/>
                <a:latin typeface="+mn-lt"/>
                <a:ea typeface="+mn-ea"/>
                <a:cs typeface="+mn-cs"/>
              </a:rPr>
              <a:t>Reconnaître</a:t>
            </a:r>
            <a:r>
              <a:rPr lang="fr-CA" sz="1200" b="0" i="0" kern="1200" baseline="0" noProof="0" dirty="0">
                <a:solidFill>
                  <a:schemeClr val="tx1"/>
                </a:solidFill>
                <a:effectLst/>
                <a:latin typeface="+mn-lt"/>
                <a:ea typeface="+mn-ea"/>
                <a:cs typeface="+mn-cs"/>
              </a:rPr>
              <a:t> ce qui va bien vous permet de prendre un peu de recul par rapport à une journée qui peut avoir été très stressante. Cela vous aide à vous reconnaître et à reconnaître les autres pour ce qui est bien. Cela vous permet de comprendre ce qui est positif et ce qui vous aide à atteindre vos objectifs</a:t>
            </a:r>
            <a:r>
              <a:rPr lang="fr-CA" sz="1200" b="0" i="0" kern="1200" noProof="0" dirty="0">
                <a:solidFill>
                  <a:schemeClr val="tx1"/>
                </a:solidFill>
                <a:effectLst/>
                <a:latin typeface="+mn-lt"/>
                <a:ea typeface="+mn-ea"/>
                <a:cs typeface="+mn-cs"/>
              </a:rPr>
              <a:t>.</a:t>
            </a:r>
          </a:p>
          <a:p>
            <a:pPr fontAlgn="base"/>
            <a:r>
              <a:rPr lang="fr-CA" sz="1200" b="1" i="0" kern="1200" noProof="0" dirty="0">
                <a:solidFill>
                  <a:schemeClr val="tx1"/>
                </a:solidFill>
                <a:effectLst/>
                <a:latin typeface="+mn-lt"/>
                <a:ea typeface="+mn-ea"/>
                <a:cs typeface="+mn-cs"/>
              </a:rPr>
              <a:t>** Qu’est-ce qui est difficile? Qu'est-ce qui crée cela?</a:t>
            </a:r>
            <a:r>
              <a:rPr lang="fr-CA" sz="1200" b="0" i="0" kern="1200" noProof="0" dirty="0">
                <a:solidFill>
                  <a:schemeClr val="tx1"/>
                </a:solidFill>
                <a:effectLst/>
                <a:latin typeface="+mn-lt"/>
                <a:ea typeface="+mn-ea"/>
                <a:cs typeface="+mn-cs"/>
              </a:rPr>
              <a:t> Reconnaître</a:t>
            </a:r>
            <a:r>
              <a:rPr lang="fr-CA" sz="1200" b="0" i="0" kern="1200" baseline="0" noProof="0" dirty="0">
                <a:solidFill>
                  <a:schemeClr val="tx1"/>
                </a:solidFill>
                <a:effectLst/>
                <a:latin typeface="+mn-lt"/>
                <a:ea typeface="+mn-ea"/>
                <a:cs typeface="+mn-cs"/>
              </a:rPr>
              <a:t> ce qui est difficile vous aide à vous concentrer sur ce qui nécessite votre attention pour apprendre et évoluer. Souvent, nous commençons par blâmer les autres, nous blâmer nous-mêmes ou blâmer les circonstances pour ce qui est difficile</a:t>
            </a:r>
            <a:r>
              <a:rPr lang="fr-CA" sz="1200" b="0" i="0" kern="1200" noProof="0" dirty="0">
                <a:solidFill>
                  <a:schemeClr val="tx1"/>
                </a:solidFill>
                <a:effectLst/>
                <a:latin typeface="+mn-lt"/>
                <a:ea typeface="+mn-ea"/>
                <a:cs typeface="+mn-cs"/>
              </a:rPr>
              <a:t>. C’est bien, et c’est une réaction tout à fait humaine. Vous</a:t>
            </a:r>
            <a:r>
              <a:rPr lang="fr-CA" sz="1200" b="0" i="0" kern="1200" baseline="0" noProof="0" dirty="0">
                <a:solidFill>
                  <a:schemeClr val="tx1"/>
                </a:solidFill>
                <a:effectLst/>
                <a:latin typeface="+mn-lt"/>
                <a:ea typeface="+mn-ea"/>
                <a:cs typeface="+mn-cs"/>
              </a:rPr>
              <a:t> pouvez commencer par là</a:t>
            </a:r>
            <a:r>
              <a:rPr lang="fr-CA" sz="1200" b="0" i="0" kern="1200" noProof="0" dirty="0">
                <a:solidFill>
                  <a:schemeClr val="tx1"/>
                </a:solidFill>
                <a:effectLst/>
                <a:latin typeface="+mn-lt"/>
                <a:ea typeface="+mn-ea"/>
                <a:cs typeface="+mn-cs"/>
              </a:rPr>
              <a:t>. Je vous incite fortement à regarder plus profondément en vous-même. Quelles sont </a:t>
            </a:r>
            <a:r>
              <a:rPr lang="fr-CA" sz="1200" b="1" i="0" kern="1200" noProof="0" dirty="0">
                <a:solidFill>
                  <a:schemeClr val="tx1"/>
                </a:solidFill>
                <a:effectLst/>
                <a:latin typeface="+mn-lt"/>
                <a:ea typeface="+mn-ea"/>
                <a:cs typeface="+mn-cs"/>
              </a:rPr>
              <a:t>vos</a:t>
            </a:r>
            <a:r>
              <a:rPr lang="fr-CA" sz="1200" b="0" i="0" kern="1200" noProof="0" dirty="0">
                <a:solidFill>
                  <a:schemeClr val="tx1"/>
                </a:solidFill>
                <a:effectLst/>
                <a:latin typeface="+mn-lt"/>
                <a:ea typeface="+mn-ea"/>
                <a:cs typeface="+mn-cs"/>
              </a:rPr>
              <a:t> croyances, attitudes ou actions qui contribuent à ce qui est difficile pour vous? Ce processus qui consiste à assumer sa responsabilité (</a:t>
            </a:r>
            <a:r>
              <a:rPr lang="fr-CA" sz="1200" b="1" i="0" kern="1200" noProof="0" dirty="0">
                <a:solidFill>
                  <a:schemeClr val="tx1"/>
                </a:solidFill>
                <a:effectLst/>
                <a:latin typeface="+mn-lt"/>
                <a:ea typeface="+mn-ea"/>
                <a:cs typeface="+mn-cs"/>
              </a:rPr>
              <a:t>sans</a:t>
            </a:r>
            <a:r>
              <a:rPr lang="fr-CA" sz="1200" b="1" i="0" kern="1200" baseline="0" noProof="0" dirty="0">
                <a:solidFill>
                  <a:schemeClr val="tx1"/>
                </a:solidFill>
                <a:effectLst/>
                <a:latin typeface="+mn-lt"/>
                <a:ea typeface="+mn-ea"/>
                <a:cs typeface="+mn-cs"/>
              </a:rPr>
              <a:t> jugement</a:t>
            </a:r>
            <a:r>
              <a:rPr lang="fr-CA" sz="1200" b="1" i="0"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est</a:t>
            </a:r>
            <a:r>
              <a:rPr lang="fr-CA" sz="1200" b="0" i="0" kern="1200" baseline="0" noProof="0" dirty="0">
                <a:solidFill>
                  <a:schemeClr val="tx1"/>
                </a:solidFill>
                <a:effectLst/>
                <a:latin typeface="+mn-lt"/>
                <a:ea typeface="+mn-ea"/>
                <a:cs typeface="+mn-cs"/>
              </a:rPr>
              <a:t> un facteur clé pour se sentir responsabilisé en tant que dirigeant plutôt que comme une victime des circonstances. Cela vous permet d’essayer d’autres moyens de diriger qui pourraient être plus efficaces</a:t>
            </a:r>
            <a:r>
              <a:rPr lang="fr-CA" sz="1200" b="0" i="0" kern="1200" noProof="0" dirty="0">
                <a:solidFill>
                  <a:schemeClr val="tx1"/>
                </a:solidFill>
                <a:effectLst/>
                <a:latin typeface="+mn-lt"/>
                <a:ea typeface="+mn-ea"/>
                <a:cs typeface="+mn-cs"/>
              </a:rPr>
              <a:t>.</a:t>
            </a:r>
          </a:p>
          <a:p>
            <a:pPr fontAlgn="base"/>
            <a:r>
              <a:rPr lang="fr-CA" sz="1200" b="1" i="0" kern="1200" noProof="0" dirty="0">
                <a:solidFill>
                  <a:schemeClr val="tx1"/>
                </a:solidFill>
                <a:effectLst/>
                <a:latin typeface="+mn-lt"/>
                <a:ea typeface="+mn-ea"/>
                <a:cs typeface="+mn-cs"/>
              </a:rPr>
              <a:t>Qu’est-ce qui nécessite mon attention? </a:t>
            </a:r>
            <a:r>
              <a:rPr lang="fr-CA" sz="1200" b="0" i="0" kern="1200" noProof="0" dirty="0">
                <a:solidFill>
                  <a:schemeClr val="tx1"/>
                </a:solidFill>
                <a:effectLst/>
                <a:latin typeface="+mn-lt"/>
                <a:ea typeface="+mn-ea"/>
                <a:cs typeface="+mn-cs"/>
              </a:rPr>
              <a:t>C’est une excellente question pour analyser votre environnement, tant professionnel que personnel. Votre attention de qualité est votre atout le plus précieux. Cela</a:t>
            </a:r>
            <a:r>
              <a:rPr lang="fr-CA" sz="1200" b="0" i="0" kern="1200" baseline="0" noProof="0" dirty="0">
                <a:solidFill>
                  <a:schemeClr val="tx1"/>
                </a:solidFill>
                <a:effectLst/>
                <a:latin typeface="+mn-lt"/>
                <a:ea typeface="+mn-ea"/>
                <a:cs typeface="+mn-cs"/>
              </a:rPr>
              <a:t> vous aide à atteindre la conscience et à choisir où vous l’investissez</a:t>
            </a:r>
            <a:r>
              <a:rPr lang="fr-CA" sz="1200" b="0" i="0" kern="1200" noProof="0" dirty="0">
                <a:solidFill>
                  <a:schemeClr val="tx1"/>
                </a:solidFill>
                <a:effectLst/>
                <a:latin typeface="+mn-lt"/>
                <a:ea typeface="+mn-ea"/>
                <a:cs typeface="+mn-cs"/>
              </a:rPr>
              <a:t>.</a:t>
            </a:r>
          </a:p>
          <a:p>
            <a:pPr fontAlgn="base"/>
            <a:r>
              <a:rPr lang="fr-CA" sz="1200" b="1" i="0" kern="1200" noProof="0" dirty="0">
                <a:solidFill>
                  <a:schemeClr val="tx1"/>
                </a:solidFill>
                <a:effectLst/>
                <a:latin typeface="+mn-lt"/>
                <a:ea typeface="+mn-ea"/>
                <a:cs typeface="+mn-cs"/>
              </a:rPr>
              <a:t>** Qu’est-ce qui est significatif?</a:t>
            </a:r>
            <a:r>
              <a:rPr lang="fr-CA" sz="1200" b="0" i="0" kern="1200" noProof="0" dirty="0">
                <a:solidFill>
                  <a:schemeClr val="tx1"/>
                </a:solidFill>
                <a:effectLst/>
                <a:latin typeface="+mn-lt"/>
                <a:ea typeface="+mn-ea"/>
                <a:cs typeface="+mn-cs"/>
              </a:rPr>
              <a:t> Trouver</a:t>
            </a:r>
            <a:r>
              <a:rPr lang="fr-CA" sz="1200" b="0" i="0" kern="1200" baseline="0" noProof="0" dirty="0">
                <a:solidFill>
                  <a:schemeClr val="tx1"/>
                </a:solidFill>
                <a:effectLst/>
                <a:latin typeface="+mn-lt"/>
                <a:ea typeface="+mn-ea"/>
                <a:cs typeface="+mn-cs"/>
              </a:rPr>
              <a:t> un sens à chaque jour vous alimente. Cela vous permet de découvrir les valeurs qui sont importantes pour vous, puis de diriger en fonction de ces valeurs. Cela vous aide à découvrir un but et à diriger en fonction de ce but, en vous inspirant et en vous engageant vous-même et en inspirant et en mobilisant les personnes qui vous entourent</a:t>
            </a:r>
            <a:r>
              <a:rPr lang="fr-CA" sz="1200" b="0" i="0" kern="1200" noProof="0" dirty="0">
                <a:solidFill>
                  <a:schemeClr val="tx1"/>
                </a:solidFill>
                <a:effectLst/>
                <a:latin typeface="+mn-lt"/>
                <a:ea typeface="+mn-ea"/>
                <a:cs typeface="+mn-cs"/>
              </a:rPr>
              <a:t>. Une autre question dans le même ordre d’idées est </a:t>
            </a:r>
            <a:r>
              <a:rPr lang="fr-CA" sz="1200" b="1" i="1" kern="1200" noProof="0" dirty="0">
                <a:solidFill>
                  <a:schemeClr val="tx1"/>
                </a:solidFill>
                <a:effectLst/>
                <a:latin typeface="+mn-lt"/>
                <a:ea typeface="+mn-ea"/>
                <a:cs typeface="+mn-cs"/>
              </a:rPr>
              <a:t>de</a:t>
            </a:r>
            <a:r>
              <a:rPr lang="fr-CA" sz="1200" b="1" i="1" kern="1200" baseline="0" noProof="0" dirty="0">
                <a:solidFill>
                  <a:schemeClr val="tx1"/>
                </a:solidFill>
                <a:effectLst/>
                <a:latin typeface="+mn-lt"/>
                <a:ea typeface="+mn-ea"/>
                <a:cs typeface="+mn-cs"/>
              </a:rPr>
              <a:t> quoi suis-je reconnaissant</a:t>
            </a:r>
            <a:r>
              <a:rPr lang="fr-CA" sz="1200" b="1" i="1"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vous concentrer sur ce qui va bien dans l’ensemble, ce qui contribue à réduire votre stress et à améliorer votre bien-être global. On a constaté que la tenue d’un journal de gratitude améliorait le système immunitaire sur le plan clinique. </a:t>
            </a:r>
            <a:r>
              <a:rPr lang="fr-CA" sz="1200" b="0" i="0" kern="1200" noProof="0" dirty="0">
                <a:solidFill>
                  <a:schemeClr val="tx1"/>
                </a:solidFill>
                <a:effectLst/>
                <a:latin typeface="+mn-lt"/>
                <a:ea typeface="+mn-ea"/>
                <a:cs typeface="+mn-cs"/>
              </a:rPr>
              <a:t>Cela accroît également la résilience.</a:t>
            </a:r>
          </a:p>
          <a:p>
            <a:pPr fontAlgn="base"/>
            <a:r>
              <a:rPr lang="fr-CA" sz="1200" b="1" i="0" kern="1200" noProof="0" dirty="0">
                <a:solidFill>
                  <a:schemeClr val="tx1"/>
                </a:solidFill>
                <a:effectLst/>
                <a:latin typeface="+mn-lt"/>
                <a:ea typeface="+mn-ea"/>
                <a:cs typeface="+mn-cs"/>
              </a:rPr>
              <a:t>Quelles sont les forces que je constate chez moi?</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prendre conscience de vos forces et à les mettre en application</a:t>
            </a:r>
            <a:r>
              <a:rPr lang="fr-CA" sz="1200" b="0" i="0" kern="1200" noProof="0" dirty="0">
                <a:solidFill>
                  <a:schemeClr val="tx1"/>
                </a:solidFill>
                <a:effectLst/>
                <a:latin typeface="+mn-lt"/>
                <a:ea typeface="+mn-ea"/>
                <a:cs typeface="+mn-cs"/>
              </a:rPr>
              <a:t>. Vous pourriez également tenir un journal relatif aux valeurs que vous avez exercées. Cela renforce l’assurance, la confiance en soi et la résilience.</a:t>
            </a:r>
          </a:p>
          <a:p>
            <a:pPr fontAlgn="base"/>
            <a:r>
              <a:rPr lang="fr-CA" sz="1200" b="1" i="0" kern="1200" noProof="0" dirty="0">
                <a:solidFill>
                  <a:schemeClr val="tx1"/>
                </a:solidFill>
                <a:effectLst/>
                <a:latin typeface="+mn-lt"/>
                <a:ea typeface="+mn-ea"/>
                <a:cs typeface="+mn-cs"/>
              </a:rPr>
              <a:t>Quelles sont les forces et les contributions que je constate chez les autres?</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reconnaître et à constater les contributions des autres. Vous pouvez alors les reconnaître et les apprécier fortement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aide à établir des relations de travail productives et fondées sur la confiance</a:t>
            </a:r>
            <a:r>
              <a:rPr lang="fr-CA" sz="1200" b="0" i="0" kern="1200" noProof="0" dirty="0">
                <a:solidFill>
                  <a:schemeClr val="tx1"/>
                </a:solidFill>
                <a:effectLst/>
                <a:latin typeface="+mn-lt"/>
                <a:ea typeface="+mn-ea"/>
                <a:cs typeface="+mn-cs"/>
              </a:rPr>
              <a:t>.</a:t>
            </a:r>
          </a:p>
          <a:p>
            <a:pPr fontAlgn="base"/>
            <a:r>
              <a:rPr lang="fr-CA" sz="1200" b="1" i="0" kern="1200" noProof="0" dirty="0">
                <a:solidFill>
                  <a:schemeClr val="tx1"/>
                </a:solidFill>
                <a:effectLst/>
                <a:latin typeface="+mn-lt"/>
                <a:ea typeface="+mn-ea"/>
                <a:cs typeface="+mn-cs"/>
              </a:rPr>
              <a:t>Qu’est-ce que j’apprends?</a:t>
            </a:r>
            <a:r>
              <a:rPr lang="fr-CA" sz="1200" b="0" i="0" kern="1200" noProof="0" dirty="0">
                <a:solidFill>
                  <a:schemeClr val="tx1"/>
                </a:solidFill>
                <a:effectLst/>
                <a:latin typeface="+mn-lt"/>
                <a:ea typeface="+mn-ea"/>
                <a:cs typeface="+mn-cs"/>
              </a:rPr>
              <a:t> Analysez</a:t>
            </a:r>
            <a:r>
              <a:rPr lang="fr-CA" sz="1200" b="0" i="0" kern="1200" baseline="0" noProof="0" dirty="0">
                <a:solidFill>
                  <a:schemeClr val="tx1"/>
                </a:solidFill>
                <a:effectLst/>
                <a:latin typeface="+mn-lt"/>
                <a:ea typeface="+mn-ea"/>
                <a:cs typeface="+mn-cs"/>
              </a:rPr>
              <a:t> ce que vous écrivez. Saisissez les enseignements qui vous semblent les plus importants</a:t>
            </a:r>
            <a:r>
              <a:rPr lang="fr-CA" sz="1200" b="0" i="0" kern="1200" noProof="0" dirty="0">
                <a:solidFill>
                  <a:schemeClr val="tx1"/>
                </a:solidFill>
                <a:effectLst/>
                <a:latin typeface="+mn-lt"/>
                <a:ea typeface="+mn-ea"/>
                <a:cs typeface="+mn-cs"/>
              </a:rPr>
              <a:t>.</a:t>
            </a:r>
          </a:p>
          <a:p>
            <a:pPr fontAlgn="base"/>
            <a:r>
              <a:rPr lang="fr-CA" sz="1200" b="1" i="0" kern="1200" noProof="0" dirty="0">
                <a:solidFill>
                  <a:schemeClr val="tx1"/>
                </a:solidFill>
                <a:effectLst/>
                <a:latin typeface="+mn-lt"/>
                <a:ea typeface="+mn-ea"/>
                <a:cs typeface="+mn-cs"/>
              </a:rPr>
              <a:t>Quelle est l’action à l’égard de laquelle je m’engage?</a:t>
            </a:r>
            <a:r>
              <a:rPr lang="fr-CA" sz="1200" b="0" i="0" kern="1200" noProof="0" dirty="0">
                <a:solidFill>
                  <a:schemeClr val="tx1"/>
                </a:solidFill>
                <a:effectLst/>
                <a:latin typeface="+mn-lt"/>
                <a:ea typeface="+mn-ea"/>
                <a:cs typeface="+mn-cs"/>
              </a:rPr>
              <a:t> Cela vous aide à passer de l’apprentissage à l’action.</a:t>
            </a:r>
          </a:p>
          <a:p>
            <a:pPr fontAlgn="base"/>
            <a:r>
              <a:rPr lang="fr-CA" sz="1200" b="0" i="0" kern="1200" noProof="0" dirty="0">
                <a:solidFill>
                  <a:schemeClr val="tx1"/>
                </a:solidFill>
                <a:effectLst/>
                <a:latin typeface="+mn-lt"/>
                <a:ea typeface="+mn-ea"/>
                <a:cs typeface="+mn-cs"/>
              </a:rPr>
              <a:t>Essayez</a:t>
            </a:r>
            <a:r>
              <a:rPr lang="fr-CA" sz="1200" b="0" i="0" kern="1200" baseline="0" noProof="0" dirty="0">
                <a:solidFill>
                  <a:schemeClr val="tx1"/>
                </a:solidFill>
                <a:effectLst/>
                <a:latin typeface="+mn-lt"/>
                <a:ea typeface="+mn-ea"/>
                <a:cs typeface="+mn-cs"/>
              </a:rPr>
              <a:t> cet exercice</a:t>
            </a:r>
            <a:r>
              <a:rPr lang="fr-CA" sz="1200" b="0" i="0" kern="1200" noProof="0" dirty="0">
                <a:solidFill>
                  <a:schemeClr val="tx1"/>
                </a:solidFill>
                <a:effectLst/>
                <a:latin typeface="+mn-lt"/>
                <a:ea typeface="+mn-ea"/>
                <a:cs typeface="+mn-cs"/>
              </a:rPr>
              <a:t>. Vous pourrez</a:t>
            </a:r>
            <a:r>
              <a:rPr lang="fr-CA" sz="1200" b="0" i="0" kern="1200" baseline="0" noProof="0" dirty="0">
                <a:solidFill>
                  <a:schemeClr val="tx1"/>
                </a:solidFill>
                <a:effectLst/>
                <a:latin typeface="+mn-lt"/>
                <a:ea typeface="+mn-ea"/>
                <a:cs typeface="+mn-cs"/>
              </a:rPr>
              <a:t> répondre en énumérant divers points</a:t>
            </a:r>
            <a:r>
              <a:rPr lang="fr-CA" sz="1200" b="0" i="0" kern="1200" noProof="0" dirty="0">
                <a:solidFill>
                  <a:schemeClr val="tx1"/>
                </a:solidFill>
                <a:effectLst/>
                <a:latin typeface="+mn-lt"/>
                <a:ea typeface="+mn-ea"/>
                <a:cs typeface="+mn-cs"/>
              </a:rPr>
              <a:t>. Je</a:t>
            </a:r>
            <a:r>
              <a:rPr lang="fr-CA" sz="1200" b="0" i="0" kern="1200" baseline="0" noProof="0" dirty="0">
                <a:solidFill>
                  <a:schemeClr val="tx1"/>
                </a:solidFill>
                <a:effectLst/>
                <a:latin typeface="+mn-lt"/>
                <a:ea typeface="+mn-ea"/>
                <a:cs typeface="+mn-cs"/>
              </a:rPr>
              <a:t> vous invite à l’essayer comme un cadeau pour vous-même au cours des sept prochains jours.</a:t>
            </a:r>
            <a:r>
              <a:rPr lang="fr-CA" sz="1200" b="0" i="0" kern="1200" noProof="0" dirty="0">
                <a:solidFill>
                  <a:schemeClr val="tx1"/>
                </a:solidFill>
                <a:effectLst/>
                <a:latin typeface="+mn-lt"/>
                <a:ea typeface="+mn-ea"/>
                <a:cs typeface="+mn-cs"/>
              </a:rPr>
              <a:t> J’espère que cela vous aidera à devenir un dirigeant plus inspiré, authentique et souple.</a:t>
            </a:r>
          </a:p>
          <a:p>
            <a:pPr fontAlgn="base"/>
            <a:endParaRPr lang="fr-CA" sz="1200" b="0" i="0" kern="1200" noProof="0" dirty="0">
              <a:solidFill>
                <a:schemeClr val="tx1"/>
              </a:solidFill>
              <a:effectLst/>
              <a:latin typeface="+mn-lt"/>
              <a:ea typeface="+mn-ea"/>
              <a:cs typeface="+mn-cs"/>
            </a:endParaRPr>
          </a:p>
          <a:p>
            <a:pPr fontAlgn="base"/>
            <a:r>
              <a:rPr lang="fr-CA" sz="1200" b="0" i="0" kern="1200" noProof="0" dirty="0">
                <a:solidFill>
                  <a:schemeClr val="tx1"/>
                </a:solidFill>
                <a:effectLst/>
                <a:latin typeface="+mn-lt"/>
                <a:ea typeface="+mn-ea"/>
                <a:cs typeface="+mn-cs"/>
              </a:rPr>
              <a:t>Ressources en français…</a:t>
            </a:r>
          </a:p>
          <a:p>
            <a:pPr marL="171450" indent="-171450" fontAlgn="base">
              <a:buFont typeface="Arial" panose="020B0604020202020204" pitchFamily="34" charset="0"/>
              <a:buChar char="•"/>
            </a:pPr>
            <a:r>
              <a:rPr lang="fr-FR" sz="1200" b="0" i="0" kern="1200" noProof="0" dirty="0">
                <a:solidFill>
                  <a:schemeClr val="tx1"/>
                </a:solidFill>
                <a:effectLst/>
                <a:latin typeface="+mn-lt"/>
                <a:ea typeface="+mn-ea"/>
                <a:cs typeface="+mn-cs"/>
              </a:rPr>
              <a:t>Pour être un leader efficace, tenez un journal de leadership - https://desconseilspratiques.com/pour-etre-un-leader-efficace-tenez-un-journal-de-leadership/</a:t>
            </a:r>
          </a:p>
          <a:p>
            <a:pPr marL="171450" indent="-171450" fontAlgn="base">
              <a:buFont typeface="Arial" panose="020B0604020202020204" pitchFamily="34" charset="0"/>
              <a:buChar char="•"/>
            </a:pPr>
            <a:r>
              <a:rPr lang="fr-FR" sz="1200" b="0" i="0" kern="1200" noProof="0" dirty="0">
                <a:solidFill>
                  <a:schemeClr val="tx1"/>
                </a:solidFill>
                <a:effectLst/>
                <a:latin typeface="+mn-lt"/>
                <a:ea typeface="+mn-ea"/>
                <a:cs typeface="+mn-cs"/>
              </a:rPr>
              <a:t>Gratitude: 10 Exercices pour être plus heureux - https://etre-optimiste.fr/gratitude-10-exercices-simples-pour-etre-heureux/</a:t>
            </a:r>
            <a:endParaRPr lang="fr-CA" sz="1200" b="0" i="0" kern="1200" noProof="0" dirty="0">
              <a:solidFill>
                <a:schemeClr val="tx1"/>
              </a:solidFill>
              <a:effectLst/>
              <a:latin typeface="+mn-lt"/>
              <a:ea typeface="+mn-ea"/>
              <a:cs typeface="+mn-cs"/>
            </a:endParaRPr>
          </a:p>
          <a:p>
            <a:pPr marL="0" indent="0" fontAlgn="base">
              <a:buFont typeface="Arial" panose="020B0604020202020204" pitchFamily="34" charset="0"/>
              <a:buNone/>
            </a:pPr>
            <a:endParaRPr lang="fr-CA" sz="1200" b="0" i="0" kern="1200" noProof="0" dirty="0">
              <a:solidFill>
                <a:schemeClr val="tx1"/>
              </a:solidFill>
              <a:effectLst/>
              <a:latin typeface="+mn-lt"/>
              <a:ea typeface="+mn-ea"/>
              <a:cs typeface="+mn-cs"/>
            </a:endParaRPr>
          </a:p>
          <a:p>
            <a:pPr fontAlgn="base"/>
            <a:r>
              <a:rPr lang="fr-CA" sz="1200" b="0" i="0" kern="1200" noProof="0" dirty="0">
                <a:solidFill>
                  <a:schemeClr val="tx1"/>
                </a:solidFill>
                <a:effectLst/>
                <a:latin typeface="+mn-lt"/>
                <a:ea typeface="+mn-ea"/>
                <a:cs typeface="+mn-cs"/>
              </a:rPr>
              <a:t>Ressources en anglais…</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fr-CA" sz="1200" i="1" noProof="0" dirty="0"/>
              <a:t>To Be An Effective Leader, Keep A Leadership</a:t>
            </a:r>
            <a:r>
              <a:rPr lang="fr-CA" sz="1200" i="1" baseline="0" noProof="0" dirty="0"/>
              <a:t> Journal -</a:t>
            </a:r>
            <a:r>
              <a:rPr lang="fr-CA" sz="1200" baseline="0" noProof="0" dirty="0"/>
              <a:t> </a:t>
            </a:r>
            <a:r>
              <a:rPr lang="fr-CA" sz="1200" noProof="0" dirty="0">
                <a:hlinkClick r:id="rId3"/>
              </a:rPr>
              <a:t>https://www.forbes.com/sites/hennainam/2017/04/02/to-be-an-effective-leader-keep-a-leadership-journal/</a:t>
            </a:r>
            <a:r>
              <a:rPr lang="fr-CA" sz="1200" noProof="0" dirty="0"/>
              <a:t> </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200" dirty="0"/>
              <a:t>Writing Your Way to Happiness - https://archive.nytimes.com/well.blogs.nytimes.com/2015/01/19/writing-your-way-to-happiness/ </a:t>
            </a:r>
            <a:endParaRPr lang="en-CA" sz="1200" dirty="0"/>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endParaRPr lang="fr-CA" sz="1200" noProof="0" dirty="0"/>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327195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Prendre une grande (ou petite) décision? La pleine conscience peut aider.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(Paraphrasez</a:t>
            </a:r>
            <a:r>
              <a:rPr lang="fr-CA" sz="1200" baseline="0" noProof="0" dirty="0"/>
              <a:t> le texte de la diapositive.)</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français… </a:t>
            </a:r>
          </a:p>
          <a:p>
            <a:pPr marL="171450" lvl="0" indent="-171450">
              <a:buFont typeface="Arial" panose="020B0604020202020204" pitchFamily="34" charset="0"/>
              <a:buChar char="•"/>
              <a:defRPr/>
            </a:pPr>
            <a:r>
              <a:rPr lang="fr-CA" sz="1200" dirty="0"/>
              <a:t>Article - </a:t>
            </a:r>
            <a:r>
              <a:rPr lang="en-US" sz="1200" dirty="0"/>
              <a:t>Making a Big (or Small) Decision? How Meditation Can Help</a:t>
            </a:r>
            <a:r>
              <a:rPr lang="fr-CA" sz="1200" dirty="0"/>
              <a:t>: </a:t>
            </a:r>
            <a:r>
              <a:rPr lang="en-CA" sz="1200" dirty="0">
                <a:solidFill>
                  <a:prstClr val="black"/>
                </a:solidFill>
                <a:hlinkClick r:id="rId3"/>
              </a:rPr>
              <a:t>https://www.huffingtonpost.fr/life/article/la-meditation-pourrait-aider-les-patrons-a-prendre-de-meilleures-decisions_27275.html</a:t>
            </a:r>
            <a:endParaRPr lang="en-CA" sz="1200" dirty="0">
              <a:solidFill>
                <a:prstClr val="black"/>
              </a:solidFill>
            </a:endParaRPr>
          </a:p>
          <a:p>
            <a:pPr marL="171450" indent="-171450">
              <a:buFont typeface="Arial" panose="020B0604020202020204" pitchFamily="34" charset="0"/>
              <a:buChar char="•"/>
            </a:pPr>
            <a:r>
              <a:rPr lang="en-US" b="0" i="0" dirty="0">
                <a:solidFill>
                  <a:srgbClr val="333333"/>
                </a:solidFill>
                <a:effectLst/>
                <a:latin typeface="Prata"/>
              </a:rPr>
              <a:t>Article - Decision Time: </a:t>
            </a:r>
            <a:r>
              <a:rPr lang="en-US" sz="1200" dirty="0">
                <a:solidFill>
                  <a:srgbClr val="FF0000"/>
                </a:solidFill>
                <a:hlinkClick r:id="rId4"/>
              </a:rPr>
              <a:t>https://www.rand-ose.com/post/la-meditation-pour-prendre-une-decision</a:t>
            </a:r>
            <a:endParaRPr lang="en-US" sz="120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Biais Cognitif – L’erreur des coûts irrécupérables (</a:t>
            </a:r>
            <a:r>
              <a:rPr lang="fr-FR" sz="1200" kern="1200" dirty="0" err="1">
                <a:solidFill>
                  <a:schemeClr val="tx1"/>
                </a:solidFill>
                <a:effectLst/>
                <a:latin typeface="+mn-lt"/>
                <a:ea typeface="+mn-ea"/>
                <a:cs typeface="+mn-cs"/>
              </a:rPr>
              <a:t>sunk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cost</a:t>
            </a:r>
            <a:r>
              <a:rPr lang="fr-FR" sz="1200" kern="1200" dirty="0">
                <a:solidFill>
                  <a:schemeClr val="tx1"/>
                </a:solidFill>
                <a:effectLst/>
                <a:latin typeface="+mn-lt"/>
                <a:ea typeface="+mn-ea"/>
                <a:cs typeface="+mn-cs"/>
              </a:rPr>
              <a:t> en anglais) - https://dantotsupm.com/2021/02/26/biais-cognitif-lerreur-des-couts-irrecuperables-sunk-cost-en-anglais/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Article - </a:t>
            </a:r>
            <a:r>
              <a:rPr lang="en-CA" sz="1200" i="1" noProof="0" dirty="0"/>
              <a:t>Making a Big (or Small) Decision? How Meditation Can Help </a:t>
            </a:r>
            <a:r>
              <a:rPr lang="fr-CA" sz="1200" i="0" noProof="0" dirty="0"/>
              <a:t>(Prendre</a:t>
            </a:r>
            <a:r>
              <a:rPr lang="fr-CA" sz="1200" i="0" baseline="0" noProof="0" dirty="0"/>
              <a:t> de grandes [ou petites] décisions? Comment la méditation peut aider) </a:t>
            </a:r>
            <a:r>
              <a:rPr lang="fr-CA" sz="1200" noProof="0" dirty="0"/>
              <a:t>: </a:t>
            </a:r>
            <a:r>
              <a:rPr lang="fr-CA" sz="1200" noProof="0" dirty="0">
                <a:hlinkClick r:id="rId5"/>
              </a:rPr>
              <a:t>http://knowledge.wharton.upenn.edu/article/making-big-small-decision-meditation-can-help/</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noProof="0" dirty="0">
                <a:solidFill>
                  <a:srgbClr val="333333"/>
                </a:solidFill>
                <a:effectLst/>
                <a:latin typeface="Prata"/>
              </a:rPr>
              <a:t>Article - </a:t>
            </a:r>
            <a:r>
              <a:rPr lang="en-CA" b="0" i="1" noProof="0" dirty="0">
                <a:solidFill>
                  <a:srgbClr val="333333"/>
                </a:solidFill>
                <a:effectLst/>
                <a:latin typeface="Prata"/>
              </a:rPr>
              <a:t>Decision Time</a:t>
            </a:r>
            <a:r>
              <a:rPr lang="en-CA" b="0" i="0" baseline="0" noProof="0" dirty="0">
                <a:solidFill>
                  <a:srgbClr val="333333"/>
                </a:solidFill>
                <a:effectLst/>
                <a:latin typeface="Prata"/>
              </a:rPr>
              <a:t> </a:t>
            </a:r>
            <a:r>
              <a:rPr lang="fr-CA" b="0" i="0" baseline="0" noProof="0" dirty="0">
                <a:solidFill>
                  <a:srgbClr val="333333"/>
                </a:solidFill>
                <a:effectLst/>
                <a:latin typeface="Prata"/>
              </a:rPr>
              <a:t>(Temps de décision) :</a:t>
            </a:r>
            <a:r>
              <a:rPr lang="fr-CA" b="0" i="0" noProof="0" dirty="0">
                <a:solidFill>
                  <a:srgbClr val="333333"/>
                </a:solidFill>
                <a:effectLst/>
                <a:latin typeface="Prata"/>
              </a:rPr>
              <a:t> </a:t>
            </a:r>
            <a:r>
              <a:rPr lang="fr-CA" sz="1200" noProof="0" dirty="0">
                <a:solidFill>
                  <a:srgbClr val="FF0000"/>
                </a:solidFill>
                <a:hlinkClick r:id="rId6"/>
              </a:rPr>
              <a:t>https://dharmawisdom.org/decision-time/</a:t>
            </a:r>
            <a:r>
              <a:rPr lang="fr-CA" sz="1200" noProof="0" dirty="0"/>
              <a:t> </a:t>
            </a:r>
            <a:endParaRPr lang="fr-CA" sz="1200" noProof="0" dirty="0">
              <a:solidFill>
                <a:srgbClr val="FF0000"/>
              </a:solidFill>
            </a:endParaRP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306212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Ressources</a:t>
            </a:r>
            <a:r>
              <a:rPr lang="en-US" sz="1200" b="0" i="0" u="none" strike="noStrike" kern="1200" dirty="0">
                <a:solidFill>
                  <a:schemeClr val="tx1"/>
                </a:solidFill>
                <a:effectLst/>
                <a:latin typeface="+mn-lt"/>
                <a:ea typeface="+mn-ea"/>
                <a:cs typeface="+mn-cs"/>
              </a:rPr>
              <a:t> en </a:t>
            </a:r>
            <a:r>
              <a:rPr lang="en-US" sz="1200" b="0" i="0" u="none" strike="noStrike" kern="1200" dirty="0" err="1">
                <a:solidFill>
                  <a:schemeClr val="tx1"/>
                </a:solidFill>
                <a:effectLst/>
                <a:latin typeface="+mn-lt"/>
                <a:ea typeface="+mn-ea"/>
                <a:cs typeface="+mn-cs"/>
              </a:rPr>
              <a:t>français</a:t>
            </a:r>
            <a:r>
              <a:rPr lang="en-US" sz="1200" b="0" i="0" u="none" strike="noStrik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 prendre de meilleures décisions - https://rand-ose.com/post/la-meditation-pour-prendre-une-decision/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pourrait aider les patrons à prendre de meilleures décisions - https://www.huffingtonpost.fr/life/article/la-meditation-pourrait-aider-les-patrons-a-prendre-de-meilleures-decisions_27275.html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Leadership : 14 qualités pour reconnaitre un bon leader - https://buzznessinfo.com/leadership-14-qualites-pour-reconnaitre-un-bon-leader/</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Les différences au niveau de l'intelligence émotionnelle entre les dirigeants efficaces et les moins efficaces dans le secteur public : étude empirique - https://www.cairn.info/revue-internationale-des-sciences-administratives-2011-2-page-405.htm</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Ressources</a:t>
            </a:r>
            <a:r>
              <a:rPr lang="en-US" sz="1200" b="0" i="0" u="none" strike="noStrike" kern="1200" dirty="0">
                <a:solidFill>
                  <a:schemeClr val="tx1"/>
                </a:solidFill>
                <a:effectLst/>
                <a:latin typeface="+mn-lt"/>
                <a:ea typeface="+mn-ea"/>
                <a:cs typeface="+mn-cs"/>
              </a:rPr>
              <a:t> en anglaise…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a:t>
            </a:r>
            <a:r>
              <a:rPr lang="en-US" sz="1200" b="0" i="0" u="none" strike="noStrike" kern="1200" baseline="0" dirty="0">
                <a:solidFill>
                  <a:schemeClr val="tx1"/>
                </a:solidFill>
                <a:effectLst/>
                <a:latin typeface="+mn-lt"/>
                <a:ea typeface="+mn-ea"/>
                <a:cs typeface="+mn-cs"/>
              </a:rPr>
              <a:t> – </a:t>
            </a:r>
            <a:r>
              <a:rPr lang="en-CA" sz="1200" b="0" i="1" u="none" strike="noStrike" kern="1200" noProof="0" dirty="0">
                <a:solidFill>
                  <a:schemeClr val="tx1"/>
                </a:solidFill>
                <a:effectLst/>
                <a:latin typeface="+mn-lt"/>
                <a:ea typeface="+mn-ea"/>
                <a:cs typeface="+mn-cs"/>
              </a:rPr>
              <a:t>Have better decision-making abilities</a:t>
            </a:r>
            <a:r>
              <a:rPr lang="en-CA" sz="1200" b="0" i="1" u="none" strike="noStrike" kern="1200" baseline="0" noProof="0" dirty="0">
                <a:solidFill>
                  <a:schemeClr val="tx1"/>
                </a:solidFill>
                <a:effectLst/>
                <a:latin typeface="+mn-lt"/>
                <a:ea typeface="+mn-ea"/>
                <a:cs typeface="+mn-cs"/>
              </a:rPr>
              <a:t> </a:t>
            </a:r>
            <a:r>
              <a:rPr lang="fr-CA" sz="1200" b="0" i="0" u="none" strike="noStrike" kern="1200" baseline="0" noProof="0" dirty="0">
                <a:solidFill>
                  <a:schemeClr val="tx1"/>
                </a:solidFill>
                <a:effectLst/>
                <a:latin typeface="+mn-lt"/>
                <a:ea typeface="+mn-ea"/>
                <a:cs typeface="+mn-cs"/>
              </a:rPr>
              <a:t>(Avoir de meilleures capacités décisionnelles)</a:t>
            </a:r>
            <a:r>
              <a:rPr lang="fr-CA" sz="1200" b="0" i="0" u="none" strike="noStrike" kern="1200" noProof="0" dirty="0">
                <a:solidFill>
                  <a:schemeClr val="tx1"/>
                </a:solidFill>
                <a:effectLst/>
                <a:latin typeface="+mn-lt"/>
                <a:ea typeface="+mn-ea"/>
                <a:cs typeface="+mn-cs"/>
              </a:rPr>
              <a:t> </a:t>
            </a:r>
            <a:r>
              <a:rPr lang="fr-CA" sz="1200" noProof="0" dirty="0">
                <a:hlinkClick r:id="rId3"/>
              </a:rPr>
              <a:t>https://www.artofliving.org/meditation/meditation-for-you/meditation-for-better-decision-making</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 </a:t>
            </a:r>
            <a:r>
              <a:rPr lang="en-US" sz="1200" b="0" i="0" u="sng" strike="noStrike" kern="1200" dirty="0">
                <a:solidFill>
                  <a:schemeClr val="tx1"/>
                </a:solidFill>
                <a:effectLst/>
                <a:latin typeface="+mn-lt"/>
                <a:ea typeface="+mn-ea"/>
                <a:cs typeface="+mn-cs"/>
                <a:hlinkClick r:id="rId4"/>
              </a:rPr>
              <a:t>–</a:t>
            </a:r>
            <a:r>
              <a:rPr lang="en-US" sz="1200" b="0" i="0" u="none" strike="noStrike" kern="1200" baseline="0" dirty="0">
                <a:solidFill>
                  <a:schemeClr val="tx1"/>
                </a:solidFill>
                <a:effectLst/>
                <a:latin typeface="+mn-lt"/>
                <a:ea typeface="+mn-ea"/>
                <a:cs typeface="+mn-cs"/>
              </a:rPr>
              <a:t> </a:t>
            </a:r>
            <a:r>
              <a:rPr lang="en-CA" sz="1200" b="0" i="1" u="none" strike="noStrike" kern="1200" noProof="0" dirty="0">
                <a:solidFill>
                  <a:schemeClr val="tx1"/>
                </a:solidFill>
                <a:effectLst/>
                <a:latin typeface="+mn-lt"/>
                <a:ea typeface="+mn-ea"/>
                <a:cs typeface="+mn-cs"/>
              </a:rPr>
              <a:t>Better Decision Making Ability </a:t>
            </a:r>
            <a:r>
              <a:rPr lang="fr-CA" sz="1200" b="0" i="0" u="none" strike="noStrike" kern="1200" noProof="0" dirty="0">
                <a:solidFill>
                  <a:schemeClr val="tx1"/>
                </a:solidFill>
                <a:effectLst/>
                <a:latin typeface="+mn-lt"/>
                <a:ea typeface="+mn-ea"/>
                <a:cs typeface="+mn-cs"/>
              </a:rPr>
              <a:t>(Meilleures capacités décisionnelles) </a:t>
            </a:r>
            <a:r>
              <a:rPr lang="fr-CA" sz="1200" noProof="0" dirty="0">
                <a:hlinkClick r:id="rId4"/>
              </a:rPr>
              <a:t>https://www.artofliving.org/us-en/meditation/meditation-for-you/meditation-for-better-decision-making</a:t>
            </a:r>
            <a:endParaRPr lang="fr-CA" sz="1200" noProof="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121661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spcBef>
                <a:spcPts val="600"/>
              </a:spcBef>
              <a:spcAft>
                <a:spcPts val="300"/>
              </a:spcAft>
            </a:pPr>
            <a:r>
              <a:rPr lang="fr-CA" sz="1300" noProof="0" dirty="0"/>
              <a:t>Need to </a:t>
            </a:r>
            <a:r>
              <a:rPr lang="fr-CA" sz="1300" noProof="0" dirty="0" err="1"/>
              <a:t>listen</a:t>
            </a:r>
            <a:r>
              <a:rPr lang="fr-CA" sz="1300" noProof="0" dirty="0"/>
              <a:t> to </a:t>
            </a:r>
            <a:r>
              <a:rPr lang="fr-CA" sz="1300" noProof="0" dirty="0" err="1"/>
              <a:t>this</a:t>
            </a:r>
            <a:r>
              <a:rPr lang="fr-CA" sz="1300" noProof="0" dirty="0"/>
              <a:t> to lead the </a:t>
            </a:r>
            <a:r>
              <a:rPr lang="fr-CA" sz="1300" noProof="0" dirty="0" err="1"/>
              <a:t>exercise</a:t>
            </a:r>
            <a:r>
              <a:rPr lang="fr-CA" sz="1300" noProof="0" dirty="0"/>
              <a:t>…</a:t>
            </a:r>
          </a:p>
          <a:p>
            <a:pPr marL="171450" indent="-171450">
              <a:buFont typeface="Arial" panose="020B0604020202020204" pitchFamily="34" charset="0"/>
              <a:buChar char="•"/>
            </a:pPr>
            <a:r>
              <a:rPr lang="fr-CA" sz="1200" dirty="0"/>
              <a:t>Exercice de pleine conscience – amour bienveillant – 15 min. (</a:t>
            </a:r>
            <a:r>
              <a:rPr lang="fr-CA" sz="1200" dirty="0">
                <a:hlinkClick r:id="rId3"/>
              </a:rPr>
              <a:t>https://archive.org/details/LovingKindness15Minsb</a:t>
            </a:r>
            <a:r>
              <a:rPr lang="fr-CA" sz="1200" dirty="0"/>
              <a:t>) </a:t>
            </a:r>
          </a:p>
          <a:p>
            <a:pPr marL="171450" indent="-171450">
              <a:buFont typeface="Arial" panose="020B0604020202020204" pitchFamily="34" charset="0"/>
              <a:buChar char="•"/>
            </a:pPr>
            <a:r>
              <a:rPr lang="fr-CA" sz="1200" dirty="0"/>
              <a:t>Lien de téléchargement : </a:t>
            </a:r>
            <a:r>
              <a:rPr lang="fr-CA" sz="1100" dirty="0">
                <a:hlinkClick r:id="rId4"/>
              </a:rPr>
              <a:t>https://archive.org/download/LovingKindness15Minsb/Loving%20Kindness%2015%20minsb.mp3</a:t>
            </a:r>
            <a:r>
              <a:rPr lang="fr-CA" sz="1100" dirty="0"/>
              <a:t> </a:t>
            </a:r>
            <a:endParaRPr lang="fr-CA" sz="1200" dirty="0"/>
          </a:p>
          <a:p>
            <a:pPr>
              <a:spcBef>
                <a:spcPts val="600"/>
              </a:spcBef>
              <a:spcAft>
                <a:spcPts val="300"/>
              </a:spcAft>
            </a:pPr>
            <a:endParaRPr lang="fr-CA" sz="1300" noProof="0" dirty="0"/>
          </a:p>
          <a:p>
            <a:pPr>
              <a:spcBef>
                <a:spcPts val="600"/>
              </a:spcBef>
              <a:spcAft>
                <a:spcPts val="300"/>
              </a:spcAft>
            </a:pPr>
            <a:endParaRPr lang="fr-CA" sz="1300" noProof="0" dirty="0"/>
          </a:p>
          <a:p>
            <a:pPr>
              <a:spcBef>
                <a:spcPts val="600"/>
              </a:spcBef>
              <a:spcAft>
                <a:spcPts val="300"/>
              </a:spcAft>
            </a:pPr>
            <a:r>
              <a:rPr lang="fr-CA" sz="1300" noProof="0" dirty="0"/>
              <a:t>Répétitions, comme suit… réfléchissez à ce qui suit :</a:t>
            </a:r>
          </a:p>
          <a:p>
            <a:pPr marL="285721" indent="-285721">
              <a:spcBef>
                <a:spcPts val="600"/>
              </a:spcBef>
              <a:spcAft>
                <a:spcPts val="300"/>
              </a:spcAft>
              <a:buFont typeface="Arial" panose="020B0604020202020204" pitchFamily="34" charset="0"/>
              <a:buChar char="•"/>
            </a:pPr>
            <a:r>
              <a:rPr lang="fr-CA" sz="1300" noProof="0" dirty="0"/>
              <a:t>Commencez par vous-même.</a:t>
            </a:r>
          </a:p>
          <a:p>
            <a:pPr marL="285721" indent="-285721">
              <a:spcBef>
                <a:spcPts val="600"/>
              </a:spcBef>
              <a:spcAft>
                <a:spcPts val="300"/>
              </a:spcAft>
              <a:buFont typeface="Arial" panose="020B0604020202020204" pitchFamily="34" charset="0"/>
              <a:buChar char="•"/>
            </a:pPr>
            <a:r>
              <a:rPr lang="fr-CA" sz="1300" noProof="0" dirty="0"/>
              <a:t>Puis, passez à quelqu’un que vous aimez, quelqu’un que vous admirez; pensez à son visage, à ses yeux, à son sourire. Et voyez si vous pouvez lui envoyer ces bonnes pensées.</a:t>
            </a:r>
          </a:p>
          <a:p>
            <a:pPr marL="285721" indent="-285721">
              <a:spcBef>
                <a:spcPts val="600"/>
              </a:spcBef>
              <a:spcAft>
                <a:spcPts val="300"/>
              </a:spcAft>
              <a:buFont typeface="Arial" panose="020B0604020202020204" pitchFamily="34" charset="0"/>
              <a:buChar char="•"/>
            </a:pPr>
            <a:r>
              <a:rPr lang="fr-CA" sz="1300" noProof="0" dirty="0"/>
              <a:t>Répétez les phrases; si</a:t>
            </a:r>
            <a:r>
              <a:rPr lang="fr-CA" sz="1300" baseline="0" noProof="0" dirty="0"/>
              <a:t> votre esprit a de la difficulté, revenez doucement à la sensation de votre respiration et continuez de répéter les phrases.</a:t>
            </a:r>
            <a:endParaRPr lang="fr-CA" sz="1300" noProof="0" dirty="0"/>
          </a:p>
          <a:p>
            <a:pPr marL="285721" indent="-285721">
              <a:spcBef>
                <a:spcPts val="600"/>
              </a:spcBef>
              <a:spcAft>
                <a:spcPts val="300"/>
              </a:spcAft>
              <a:buFont typeface="Arial" panose="020B0604020202020204" pitchFamily="34" charset="0"/>
              <a:buChar char="•"/>
            </a:pPr>
            <a:r>
              <a:rPr lang="fr-CA" sz="1300" noProof="0" dirty="0"/>
              <a:t>Ensuite, pensez à quelqu’un que</a:t>
            </a:r>
            <a:r>
              <a:rPr lang="fr-CA" sz="1300" baseline="0" noProof="0" dirty="0"/>
              <a:t> vous connaissez</a:t>
            </a:r>
            <a:r>
              <a:rPr lang="fr-CA" sz="1300" noProof="0" dirty="0"/>
              <a:t> et</a:t>
            </a:r>
            <a:r>
              <a:rPr lang="fr-CA" sz="1300" baseline="0" noProof="0" dirty="0"/>
              <a:t> qui traverse une période difficile, une personne que vous connaissez et qui pourrait profiter de ces bonnes pensées.</a:t>
            </a:r>
            <a:endParaRPr lang="fr-CA" sz="1300" noProof="0" dirty="0"/>
          </a:p>
          <a:p>
            <a:pPr marL="285721" indent="-285721">
              <a:spcBef>
                <a:spcPts val="600"/>
              </a:spcBef>
              <a:spcAft>
                <a:spcPts val="300"/>
              </a:spcAft>
              <a:buFont typeface="Arial" panose="020B0604020202020204" pitchFamily="34" charset="0"/>
              <a:buChar char="•"/>
            </a:pPr>
            <a:r>
              <a:rPr lang="fr-CA" sz="1300" noProof="0" dirty="0"/>
              <a:t>Maintenant,</a:t>
            </a:r>
            <a:r>
              <a:rPr lang="fr-CA" sz="1300" baseline="0" noProof="0" dirty="0"/>
              <a:t> pensez à quelqu’un qui joue un rôle dans votre vie, quelqu’un que vous ne connaissez pas très bien;</a:t>
            </a:r>
            <a:r>
              <a:rPr lang="fr-CA" sz="1300" noProof="0" dirty="0"/>
              <a:t> il pourrait s’agir du commissionnaire à l’entrée de votre lieu de travail, ou</a:t>
            </a:r>
            <a:r>
              <a:rPr lang="fr-CA" sz="1300" baseline="0" noProof="0" dirty="0"/>
              <a:t> peut-être de la personne qui vous sert du café au café-restaurant, d’un chauffeur d’autobus, ou même d’une personne à votre bureau que vous ne connaissez pas très bien</a:t>
            </a:r>
            <a:r>
              <a:rPr lang="fr-CA" sz="1300" noProof="0" dirty="0"/>
              <a:t>.</a:t>
            </a:r>
            <a:br>
              <a:rPr lang="fr-CA" sz="1300" noProof="0" dirty="0"/>
            </a:br>
            <a:r>
              <a:rPr lang="fr-CA" sz="1300" noProof="0" dirty="0"/>
              <a:t>Ressentez la présence de cette personne, son apparence, et voyez si vous pouvez lui envoyer ces bonnes pensées.</a:t>
            </a:r>
          </a:p>
          <a:p>
            <a:pPr marL="285721" indent="-285721">
              <a:spcBef>
                <a:spcPts val="600"/>
              </a:spcBef>
              <a:spcAft>
                <a:spcPts val="300"/>
              </a:spcAft>
              <a:buFont typeface="Arial" panose="020B0604020202020204" pitchFamily="34" charset="0"/>
              <a:buChar char="•"/>
            </a:pPr>
            <a:r>
              <a:rPr lang="fr-CA" sz="1300" noProof="0" dirty="0"/>
              <a:t>Ensuite, voyez si vous pouvez transmettre ces bonnes pensées à toutes les personnes qui écoutent aujourd’hui, si vous pouvez les envoyer à tous vos collègues, à tout le monde dans votre immeuble, à tout le monde dans votre ville.</a:t>
            </a:r>
          </a:p>
          <a:p>
            <a:pPr marL="285721" indent="-285721">
              <a:spcBef>
                <a:spcPts val="600"/>
              </a:spcBef>
              <a:spcAft>
                <a:spcPts val="300"/>
              </a:spcAft>
              <a:buFont typeface="Arial" panose="020B0604020202020204" pitchFamily="34" charset="0"/>
              <a:buChar char="•"/>
            </a:pPr>
            <a:r>
              <a:rPr lang="fr-CA" sz="1300" noProof="0" dirty="0"/>
              <a:t>Voyez si vous pouvez envoyer ces bonnes pensées à tous les êtres vivants (à deux jambes, à quatre pattes, ou plus) sur la planète.</a:t>
            </a:r>
          </a:p>
          <a:p>
            <a:pPr marL="0" indent="0">
              <a:spcBef>
                <a:spcPts val="600"/>
              </a:spcBef>
              <a:spcAft>
                <a:spcPts val="300"/>
              </a:spcAft>
              <a:buFont typeface="Arial" panose="020B0604020202020204" pitchFamily="34" charset="0"/>
              <a:buNone/>
            </a:pPr>
            <a:r>
              <a:rPr lang="fr-CA" sz="1300" noProof="0" dirty="0"/>
              <a:t>…</a:t>
            </a:r>
          </a:p>
          <a:p>
            <a:pPr marL="285721" indent="-285721">
              <a:spcBef>
                <a:spcPts val="600"/>
              </a:spcBef>
              <a:spcAft>
                <a:spcPts val="300"/>
              </a:spcAft>
              <a:buFont typeface="Arial" panose="020B0604020202020204" pitchFamily="34" charset="0"/>
              <a:buChar char="•"/>
            </a:pPr>
            <a:r>
              <a:rPr lang="fr-CA" sz="1300" noProof="0" dirty="0"/>
              <a:t>Gardez les yeux fermés pendant quelques instants.</a:t>
            </a:r>
          </a:p>
          <a:p>
            <a:pPr marL="285721" indent="-285721">
              <a:spcBef>
                <a:spcPts val="600"/>
              </a:spcBef>
              <a:spcAft>
                <a:spcPts val="300"/>
              </a:spcAft>
              <a:buFont typeface="Arial" panose="020B0604020202020204" pitchFamily="34" charset="0"/>
              <a:buChar char="•"/>
            </a:pPr>
            <a:r>
              <a:rPr lang="fr-CA" sz="1300" noProof="0" dirty="0"/>
              <a:t>Prenez un moment pour vous témoigner de la gratitude pour avoir saisi une occasion</a:t>
            </a:r>
            <a:r>
              <a:rPr lang="fr-CA" sz="1300" baseline="0" noProof="0" dirty="0"/>
              <a:t> de ralentir, de vous reconnecter pendant votre journée chargée.</a:t>
            </a:r>
            <a:endParaRPr lang="fr-CA" sz="1300" noProof="0" dirty="0"/>
          </a:p>
          <a:p>
            <a:pPr marL="285721" indent="-285721">
              <a:spcBef>
                <a:spcPts val="600"/>
              </a:spcBef>
              <a:spcAft>
                <a:spcPts val="300"/>
              </a:spcAft>
              <a:buFont typeface="Arial" panose="020B0604020202020204" pitchFamily="34" charset="0"/>
              <a:buChar char="•"/>
            </a:pPr>
            <a:r>
              <a:rPr lang="fr-CA" sz="1300" noProof="0" dirty="0"/>
              <a:t>Plus nous nous exerçons, plus nous sommes en mesure de créer des écarts par rapport</a:t>
            </a:r>
            <a:r>
              <a:rPr lang="fr-CA" sz="1300" baseline="0" noProof="0" dirty="0"/>
              <a:t> à nos pensées et nos modes habituels.</a:t>
            </a:r>
            <a:endParaRPr lang="fr-CA" sz="1300" noProof="0" dirty="0"/>
          </a:p>
          <a:p>
            <a:pPr marL="285721" indent="-285721">
              <a:spcBef>
                <a:spcPts val="600"/>
              </a:spcBef>
              <a:spcAft>
                <a:spcPts val="300"/>
              </a:spcAft>
              <a:buFont typeface="Arial" panose="020B0604020202020204" pitchFamily="34" charset="0"/>
              <a:buChar char="•"/>
            </a:pPr>
            <a:r>
              <a:rPr lang="fr-CA" sz="1300" noProof="0" dirty="0"/>
              <a:t>Lorsque vous serez prêt, vous pourrez vous frotter les mains et créer un peu de chaleur; vous pourrez placer vos mains sur vos yeux, et ouvrir</a:t>
            </a:r>
            <a:r>
              <a:rPr lang="fr-CA" sz="1300" baseline="0" noProof="0" dirty="0"/>
              <a:t> lentement les yeux.</a:t>
            </a:r>
            <a:endParaRPr lang="fr-CA" sz="1300" noProof="0" dirty="0"/>
          </a:p>
          <a:p>
            <a:pPr marL="285721" indent="-285721">
              <a:spcBef>
                <a:spcPts val="600"/>
              </a:spcBef>
              <a:spcAft>
                <a:spcPts val="300"/>
              </a:spcAft>
              <a:buFont typeface="Arial" panose="020B0604020202020204" pitchFamily="34" charset="0"/>
              <a:buChar char="•"/>
            </a:pPr>
            <a:r>
              <a:rPr lang="fr-CA" sz="1300" noProof="0" dirty="0"/>
              <a:t>Et revenir.</a:t>
            </a:r>
          </a:p>
          <a:p>
            <a:pPr marL="285721" indent="-285721">
              <a:spcBef>
                <a:spcPts val="600"/>
              </a:spcBef>
              <a:spcAft>
                <a:spcPts val="300"/>
              </a:spcAft>
              <a:buFont typeface="Arial" panose="020B0604020202020204" pitchFamily="34" charset="0"/>
              <a:buChar char="•"/>
            </a:pPr>
            <a:endParaRPr lang="fr-CA" sz="1300" noProof="0" dirty="0"/>
          </a:p>
          <a:p>
            <a:pPr marL="0" indent="0">
              <a:spcBef>
                <a:spcPts val="600"/>
              </a:spcBef>
              <a:spcAft>
                <a:spcPts val="300"/>
              </a:spcAft>
              <a:buFont typeface="Arial" panose="020B0604020202020204" pitchFamily="34" charset="0"/>
              <a:buNone/>
            </a:pPr>
            <a:r>
              <a:rPr lang="fr-CA" sz="1300" noProof="0" dirty="0"/>
              <a:t>Ressources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Méditation</a:t>
            </a:r>
            <a:r>
              <a:rPr lang="en-US" sz="1200" baseline="0" dirty="0"/>
              <a:t> de </a:t>
            </a:r>
            <a:r>
              <a:rPr lang="en-US" sz="1200" baseline="0" dirty="0" err="1"/>
              <a:t>l’amour</a:t>
            </a:r>
            <a:r>
              <a:rPr lang="en-US" sz="1200" baseline="0" dirty="0"/>
              <a:t> de soi</a:t>
            </a:r>
            <a:br>
              <a:rPr lang="en-US" sz="1200" baseline="0" dirty="0"/>
            </a:br>
            <a:r>
              <a:rPr lang="en-US" sz="1200" dirty="0"/>
              <a:t>7 mins: https://www.youtube.com/watch?v=GtNpPZDZvco</a:t>
            </a:r>
            <a:br>
              <a:rPr lang="en-US" sz="1200" dirty="0"/>
            </a:br>
            <a:r>
              <a:rPr lang="en-US" sz="1200" dirty="0"/>
              <a:t>7 minutes: https://www.youtube.com/watch?v=0hDsTqd7Xq8</a:t>
            </a:r>
            <a:br>
              <a:rPr lang="en-US" sz="1200" dirty="0"/>
            </a:br>
            <a:r>
              <a:rPr lang="en-US" sz="1200" dirty="0"/>
              <a:t>13 mins: https://www.youtube.com/watch?v=ZOuo7lm-oyk</a:t>
            </a:r>
            <a:br>
              <a:rPr lang="en-US" sz="1200" dirty="0"/>
            </a:br>
            <a:r>
              <a:rPr lang="en-US" sz="1200" dirty="0"/>
              <a:t>15 mins: https://www.youtube.com/watch?v=bO6kwz6uwdw</a:t>
            </a:r>
            <a:br>
              <a:rPr lang="en-US" sz="1200" dirty="0"/>
            </a:br>
            <a:r>
              <a:rPr lang="en-US" sz="1200" dirty="0"/>
              <a:t>22 mins: https://www.youtube.com/watch?v=aSyqBBHjVGI</a:t>
            </a:r>
            <a:br>
              <a:rPr lang="en-US" sz="1200" dirty="0"/>
            </a:br>
            <a:r>
              <a:rPr lang="en-US" sz="1200" dirty="0"/>
              <a:t>41</a:t>
            </a:r>
            <a:r>
              <a:rPr lang="en-US" sz="1200" baseline="0" dirty="0"/>
              <a:t> mins: https://www.youtube.com/watch?v=xdMXU636hbk</a:t>
            </a:r>
            <a:endParaRPr lang="en-US" sz="1200" dirty="0"/>
          </a:p>
          <a:p>
            <a:pPr marL="0" indent="0">
              <a:spcBef>
                <a:spcPts val="600"/>
              </a:spcBef>
              <a:spcAft>
                <a:spcPts val="300"/>
              </a:spcAft>
              <a:buFont typeface="Arial" panose="020B0604020202020204" pitchFamily="34" charset="0"/>
              <a:buNone/>
            </a:pPr>
            <a:endParaRPr lang="fr-CA" sz="1300" noProof="0" dirty="0"/>
          </a:p>
          <a:p>
            <a:pPr marL="0" indent="0">
              <a:spcBef>
                <a:spcPts val="600"/>
              </a:spcBef>
              <a:spcAft>
                <a:spcPts val="300"/>
              </a:spcAft>
              <a:buFont typeface="Arial" panose="020B0604020202020204" pitchFamily="34" charset="0"/>
              <a:buNone/>
            </a:pPr>
            <a:r>
              <a:rPr lang="fr-CA" sz="1300" noProof="0" dirty="0"/>
              <a:t>Ressources en anglais…</a:t>
            </a:r>
          </a:p>
          <a:p>
            <a:pPr marL="285750" indent="-285750">
              <a:buFont typeface="Arial" panose="020B0604020202020204" pitchFamily="34" charset="0"/>
              <a:buChar char="•"/>
            </a:pPr>
            <a:r>
              <a:rPr lang="fr-CA" sz="1400" noProof="0" dirty="0"/>
              <a:t>Exercice de pleine conscience – amour</a:t>
            </a:r>
            <a:r>
              <a:rPr lang="fr-CA" sz="1400" baseline="0" noProof="0" dirty="0"/>
              <a:t> bienveillant</a:t>
            </a:r>
            <a:r>
              <a:rPr lang="fr-CA" sz="1400" noProof="0" dirty="0"/>
              <a:t> – 15 min. (</a:t>
            </a:r>
            <a:r>
              <a:rPr lang="fr-CA" sz="1400" noProof="0" dirty="0">
                <a:hlinkClick r:id="rId3"/>
              </a:rPr>
              <a:t>https://archive.org/details/LovingKindness15Minsb</a:t>
            </a:r>
            <a:r>
              <a:rPr lang="fr-CA" sz="1400" noProof="0" dirty="0"/>
              <a:t>) </a:t>
            </a:r>
            <a:br>
              <a:rPr lang="fr-CA" sz="1400" noProof="0" dirty="0"/>
            </a:br>
            <a:r>
              <a:rPr lang="fr-CA" sz="1400" noProof="0" dirty="0"/>
              <a:t>Facultatif : omettez le balayage corporel et commencez vers 4:22</a:t>
            </a:r>
            <a:r>
              <a:rPr lang="fr-CA" sz="1400" baseline="0" noProof="0" dirty="0"/>
              <a:t>, avec une brève introduction « prenez quelques respirations, fermez les yeux… » et reprenez l’enregistrement.</a:t>
            </a:r>
            <a:endParaRPr lang="fr-CA" sz="1400" noProof="0" dirty="0"/>
          </a:p>
          <a:p>
            <a:pPr marL="285750" indent="-285750">
              <a:buFont typeface="Arial" panose="020B0604020202020204" pitchFamily="34" charset="0"/>
              <a:buChar char="•"/>
            </a:pPr>
            <a:r>
              <a:rPr lang="fr-CA" sz="1400" noProof="0" dirty="0"/>
              <a:t>Lien</a:t>
            </a:r>
            <a:r>
              <a:rPr lang="fr-CA" sz="1400" baseline="0" noProof="0" dirty="0"/>
              <a:t> de téléchargement </a:t>
            </a:r>
            <a:r>
              <a:rPr lang="fr-CA" sz="1400" noProof="0" dirty="0"/>
              <a:t>: </a:t>
            </a:r>
            <a:r>
              <a:rPr lang="fr-CA" sz="1200" noProof="0" dirty="0">
                <a:hlinkClick r:id="rId4"/>
              </a:rPr>
              <a:t>https://archive.org/download/LovingKindness15Minsb/Loving%20Kindness%2015%20minsb.mp3</a:t>
            </a:r>
            <a:r>
              <a:rPr lang="fr-CA" sz="1200" noProof="0" dirty="0"/>
              <a:t> </a:t>
            </a:r>
          </a:p>
          <a:p>
            <a:pPr marL="0" indent="0">
              <a:spcBef>
                <a:spcPts val="600"/>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126605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dirty="0"/>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Méditation</a:t>
            </a:r>
            <a:r>
              <a:rPr lang="en-US" sz="1200" baseline="0" dirty="0"/>
              <a:t> de </a:t>
            </a:r>
            <a:r>
              <a:rPr lang="en-US" sz="1200" baseline="0" dirty="0" err="1"/>
              <a:t>l’amour</a:t>
            </a:r>
            <a:r>
              <a:rPr lang="en-US" sz="1200" baseline="0" dirty="0"/>
              <a:t> de soi</a:t>
            </a:r>
            <a:br>
              <a:rPr lang="en-US" sz="1200" baseline="0" dirty="0"/>
            </a:br>
            <a:r>
              <a:rPr lang="en-US" sz="1200" dirty="0"/>
              <a:t>7 mins: https://www.youtube.com/watch?v=GtNpPZDZvco</a:t>
            </a:r>
            <a:br>
              <a:rPr lang="en-US" sz="1200" dirty="0"/>
            </a:br>
            <a:r>
              <a:rPr lang="en-US" sz="1200" dirty="0"/>
              <a:t>7 minutes: https://www.youtube.com/watch?v=0hDsTqd7Xq8</a:t>
            </a:r>
            <a:br>
              <a:rPr lang="en-US" sz="1200" dirty="0"/>
            </a:br>
            <a:r>
              <a:rPr lang="en-US" sz="1200" dirty="0"/>
              <a:t>13 mins: https://www.youtube.com/watch?v=ZOuo7lm-oyk</a:t>
            </a:r>
            <a:br>
              <a:rPr lang="en-US" sz="1200" dirty="0"/>
            </a:br>
            <a:r>
              <a:rPr lang="en-US" sz="1200" dirty="0"/>
              <a:t>15 mins: https://www.youtube.com/watch?v=bO6kwz6uwdw</a:t>
            </a:r>
            <a:br>
              <a:rPr lang="en-US" sz="1200" dirty="0"/>
            </a:br>
            <a:r>
              <a:rPr lang="en-US" sz="1200" dirty="0"/>
              <a:t>22 mins: https://www.youtube.com/watch?v=aSyqBBHjVGI</a:t>
            </a:r>
            <a:br>
              <a:rPr lang="en-US" sz="1200" dirty="0"/>
            </a:br>
            <a:r>
              <a:rPr lang="en-US" sz="1200" dirty="0"/>
              <a:t>41</a:t>
            </a:r>
            <a:r>
              <a:rPr lang="en-US" sz="1200" baseline="0" dirty="0"/>
              <a:t> mins: https://www.youtube.com/watch?v=xdMXU636hbk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2383003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dirty="0"/>
              <a:t>Comme d’habitude, avant de faire un compte rendu en petits groupes, nous allons faire un compte rendu en séance plénière; nous allons ouvrir le micro pour quelques-uns d’entre vous</a:t>
            </a:r>
            <a:r>
              <a:rPr lang="fr-CA" baseline="0" dirty="0"/>
              <a:t> qui souhaiteront faire part de leurs réflexions au sujet des exercices d’aujourd’hui (jusqu’à environ 20 minutes avant la fin de la séance) :</a:t>
            </a:r>
          </a:p>
          <a:p>
            <a:pPr marL="171450" indent="-171450">
              <a:buFont typeface="Arial" panose="020B0604020202020204" pitchFamily="34" charset="0"/>
              <a:buChar char="•"/>
            </a:pPr>
            <a:r>
              <a:rPr lang="fr-CA" sz="1200" dirty="0"/>
              <a:t>Marche en pleine conscience</a:t>
            </a:r>
            <a:endParaRPr lang="fr-CA" baseline="0" dirty="0"/>
          </a:p>
          <a:p>
            <a:pPr marL="171450" indent="-171450">
              <a:buFont typeface="Arial" panose="020B0604020202020204" pitchFamily="34" charset="0"/>
              <a:buChar char="•"/>
            </a:pPr>
            <a:r>
              <a:rPr lang="fr-CA" dirty="0"/>
              <a:t>Journal de leadership (réflexion)</a:t>
            </a:r>
          </a:p>
          <a:p>
            <a:pPr marL="171450" indent="-171450">
              <a:buFont typeface="Arial" panose="020B0604020202020204" pitchFamily="34" charset="0"/>
              <a:buChar char="•"/>
            </a:pPr>
            <a:r>
              <a:rPr lang="fr-CA" dirty="0"/>
              <a:t>Meilleure prise de décisions</a:t>
            </a:r>
          </a:p>
          <a:p>
            <a:pPr marL="171450" indent="-171450">
              <a:buFont typeface="Arial" panose="020B0604020202020204" pitchFamily="34" charset="0"/>
              <a:buChar char="•"/>
            </a:pPr>
            <a:r>
              <a:rPr lang="fr-CA" sz="1200" dirty="0"/>
              <a:t>Amour bienveillant en pleine conscience</a:t>
            </a:r>
          </a:p>
          <a:p>
            <a:endParaRPr lang="fr-CA" dirty="0"/>
          </a:p>
          <a:p>
            <a:r>
              <a:rPr lang="fr-CA" dirty="0"/>
              <a:t>Prenez les prochaines minutes pour faire un compte rendu en petits groupes (de quatre à six personnes). Comme les semaines précédentes, lorsque vous aurez terminé, quittez simplement la séance</a:t>
            </a:r>
            <a:r>
              <a:rPr lang="fr-CA" baseline="0" dirty="0"/>
              <a:t>.</a:t>
            </a:r>
          </a:p>
          <a:p>
            <a:endParaRPr lang="fr-CA" baseline="0" dirty="0"/>
          </a:p>
          <a:p>
            <a:r>
              <a:rPr lang="fr-CA" baseline="0" dirty="0"/>
              <a:t>N’hésitez pas à faire part de ce qui suit :</a:t>
            </a:r>
          </a:p>
          <a:p>
            <a:pPr marL="171450" indent="-171450">
              <a:buFont typeface="Arial" panose="020B0604020202020204" pitchFamily="34" charset="0"/>
              <a:buChar char="•"/>
            </a:pPr>
            <a:r>
              <a:rPr lang="fr-CA" baseline="0" dirty="0"/>
              <a:t>Ce que vous avez remarqué</a:t>
            </a:r>
          </a:p>
          <a:p>
            <a:pPr marL="171450" indent="-171450">
              <a:buFont typeface="Arial" panose="020B0604020202020204" pitchFamily="34" charset="0"/>
              <a:buChar char="•"/>
            </a:pPr>
            <a:r>
              <a:rPr lang="fr-CA" baseline="0" dirty="0"/>
              <a:t>Ce qui vous a posé problème</a:t>
            </a:r>
          </a:p>
          <a:p>
            <a:pPr marL="171450" indent="-171450">
              <a:buFont typeface="Arial" panose="020B0604020202020204" pitchFamily="34" charset="0"/>
              <a:buChar char="•"/>
            </a:pPr>
            <a:r>
              <a:rPr lang="fr-CA" baseline="0" dirty="0"/>
              <a:t>Ce que vous comprenez</a:t>
            </a:r>
          </a:p>
          <a:p>
            <a:pPr marL="171450" indent="-171450">
              <a:buFont typeface="Arial" panose="020B0604020202020204" pitchFamily="34" charset="0"/>
              <a:buChar char="•"/>
            </a:pPr>
            <a:r>
              <a:rPr lang="fr-CA" baseline="0" dirty="0"/>
              <a:t>Une intention que vous avez pour la semaine</a:t>
            </a:r>
          </a:p>
          <a:p>
            <a:pPr marL="171450" indent="-171450">
              <a:buFont typeface="Arial" panose="020B0604020202020204" pitchFamily="34" charset="0"/>
              <a:buChar char="•"/>
            </a:pPr>
            <a:r>
              <a:rPr lang="fr-CA" baseline="0" dirty="0"/>
              <a:t>Etc.</a:t>
            </a:r>
          </a:p>
          <a:p>
            <a:endParaRPr lang="fr-CA" baseline="0" dirty="0"/>
          </a:p>
          <a:p>
            <a:r>
              <a:rPr lang="fr-CA" baseline="0" dirty="0"/>
              <a:t>Je vous souhaite du bonheur!</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218665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a:t>
            </a:r>
            <a:r>
              <a:rPr lang="fr-CA" noProof="0" dirty="0"/>
              <a:t> Vous savez maintenant que vous pouvez exprimer vos commentaires ou poser vos questions dans la langue officielle</a:t>
            </a:r>
            <a:r>
              <a:rPr lang="fr-CA" baseline="0" noProof="0" dirty="0"/>
              <a:t> de votre choix</a:t>
            </a:r>
            <a:r>
              <a:rPr lang="fr-CA" noProof="0" dirty="0"/>
              <a:t> »</a:t>
            </a:r>
          </a:p>
          <a:p>
            <a:pPr defTabSz="912937">
              <a:defRPr/>
            </a:pPr>
            <a:endParaRPr lang="fr-CA" dirty="0"/>
          </a:p>
          <a:p>
            <a:r>
              <a:rPr lang="en-CA" baseline="0" noProof="0" dirty="0"/>
              <a:t>By now, you know you can use the language of your choice to express your comments or questions</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noProof="0" dirty="0"/>
              <a:t>Pour</a:t>
            </a:r>
            <a:r>
              <a:rPr lang="fr-CA" baseline="0" noProof="0" dirty="0"/>
              <a:t> l’exercice de centration d’aujourd’hui, nous utiliserons une légère variation… Comme pour les exercices précédents, il s’agit de passer de « faire » à « être ».</a:t>
            </a:r>
            <a:endParaRPr lang="fr-CA" noProof="0" dirty="0"/>
          </a:p>
          <a:p>
            <a:r>
              <a:rPr lang="fr-CA" noProof="0" dirty="0"/>
              <a:t>Commençons par l’activité suivante...</a:t>
            </a:r>
          </a:p>
          <a:p>
            <a:pPr lvl="0"/>
            <a:r>
              <a:rPr lang="fr-CA" noProof="0" dirty="0"/>
              <a:t>Assoyez-vous en position confortable et attentive.</a:t>
            </a:r>
          </a:p>
          <a:p>
            <a:pPr lvl="0"/>
            <a:r>
              <a:rPr lang="fr-CA" noProof="0" dirty="0"/>
              <a:t>Il est bon de fermer les yeux ou de les fermer à moitié.</a:t>
            </a:r>
          </a:p>
          <a:p>
            <a:pPr lvl="0"/>
            <a:r>
              <a:rPr lang="fr-CA" noProof="0" dirty="0"/>
              <a:t>Concentrez-vous sur votre respiration</a:t>
            </a:r>
            <a:r>
              <a:rPr lang="fr-CA" baseline="0" noProof="0" dirty="0"/>
              <a:t>… </a:t>
            </a:r>
          </a:p>
          <a:p>
            <a:pPr lvl="0"/>
            <a:r>
              <a:rPr lang="fr-CA" baseline="0" noProof="0" dirty="0"/>
              <a:t>et répétez les phrases suivantes à haute voix ou dans votre esprit, selon celles qui semblent vous convenir, dans le moment présent…</a:t>
            </a:r>
          </a:p>
          <a:p>
            <a:pPr lvl="0"/>
            <a:endParaRPr lang="fr-CA" noProof="0" dirty="0"/>
          </a:p>
          <a:p>
            <a:pPr lvl="0"/>
            <a:r>
              <a:rPr lang="fr-CA" noProof="0" dirty="0"/>
              <a:t>(Lisez-les</a:t>
            </a:r>
            <a:r>
              <a:rPr lang="fr-CA" baseline="0" noProof="0" dirty="0"/>
              <a:t> en laissant un espace entre elles.)</a:t>
            </a:r>
            <a:endParaRPr lang="fr-CA" noProof="0" dirty="0"/>
          </a:p>
          <a:p>
            <a:pPr lvl="0"/>
            <a:r>
              <a:rPr lang="fr-CA" noProof="0" dirty="0"/>
              <a:t>Je suis une personne gentille	</a:t>
            </a:r>
            <a:r>
              <a:rPr lang="fr-CA" noProof="0" dirty="0">
                <a:solidFill>
                  <a:schemeClr val="accent1">
                    <a:lumMod val="75000"/>
                  </a:schemeClr>
                </a:solidFill>
              </a:rPr>
              <a:t>(</a:t>
            </a:r>
            <a:r>
              <a:rPr lang="en-CA" i="1" noProof="0" dirty="0">
                <a:solidFill>
                  <a:schemeClr val="accent1">
                    <a:lumMod val="75000"/>
                  </a:schemeClr>
                </a:solidFill>
              </a:rPr>
              <a:t>I am a kind person</a:t>
            </a:r>
            <a:r>
              <a:rPr lang="fr-CA" noProof="0" dirty="0">
                <a:solidFill>
                  <a:schemeClr val="accent1">
                    <a:lumMod val="75000"/>
                  </a:schemeClr>
                </a:solidFill>
              </a:rPr>
              <a:t>)</a:t>
            </a:r>
          </a:p>
          <a:p>
            <a:pPr lvl="0"/>
            <a:r>
              <a:rPr lang="fr-CA" noProof="0" dirty="0"/>
              <a:t>Je m’aime 		(</a:t>
            </a:r>
            <a:r>
              <a:rPr lang="en-CA" i="1" noProof="0" dirty="0"/>
              <a:t>I love myself</a:t>
            </a:r>
            <a:r>
              <a:rPr lang="en-CA" noProof="0" dirty="0"/>
              <a:t>)</a:t>
            </a:r>
            <a:endParaRPr lang="en-CA" noProof="0" dirty="0">
              <a:solidFill>
                <a:schemeClr val="accent1">
                  <a:lumMod val="75000"/>
                </a:schemeClr>
              </a:solidFill>
            </a:endParaRPr>
          </a:p>
          <a:p>
            <a:pPr lvl="0"/>
            <a:r>
              <a:rPr lang="fr-CA" noProof="0" dirty="0"/>
              <a:t>Je fais de mon mieux</a:t>
            </a:r>
            <a:r>
              <a:rPr lang="fr-CA" noProof="0" dirty="0">
                <a:solidFill>
                  <a:schemeClr val="accent1">
                    <a:lumMod val="75000"/>
                  </a:schemeClr>
                </a:solidFill>
              </a:rPr>
              <a:t>	(</a:t>
            </a:r>
            <a:r>
              <a:rPr lang="en-CA" i="1" noProof="0" dirty="0">
                <a:solidFill>
                  <a:schemeClr val="accent1">
                    <a:lumMod val="75000"/>
                  </a:schemeClr>
                </a:solidFill>
              </a:rPr>
              <a:t>I</a:t>
            </a:r>
            <a:r>
              <a:rPr lang="en-CA" i="1" baseline="0" noProof="0" dirty="0">
                <a:solidFill>
                  <a:schemeClr val="accent1">
                    <a:lumMod val="75000"/>
                  </a:schemeClr>
                </a:solidFill>
              </a:rPr>
              <a:t> do my best</a:t>
            </a:r>
            <a:r>
              <a:rPr lang="en-CA" noProof="0" dirty="0">
                <a:solidFill>
                  <a:schemeClr val="accent1">
                    <a:lumMod val="75000"/>
                  </a:schemeClr>
                </a:solidFill>
              </a:rPr>
              <a:t>)</a:t>
            </a:r>
          </a:p>
          <a:p>
            <a:pPr lvl="0"/>
            <a:r>
              <a:rPr lang="fr-FR" dirty="0">
                <a:solidFill>
                  <a:schemeClr val="accent1">
                    <a:lumMod val="75000"/>
                  </a:schemeClr>
                </a:solidFill>
              </a:rPr>
              <a:t>je suis assez </a:t>
            </a:r>
            <a:r>
              <a:rPr lang="fr-CA" noProof="0" dirty="0">
                <a:solidFill>
                  <a:schemeClr val="accent1">
                    <a:lumMod val="75000"/>
                  </a:schemeClr>
                </a:solidFill>
              </a:rPr>
              <a:t>		(</a:t>
            </a:r>
            <a:r>
              <a:rPr lang="en-CA" i="1" noProof="0" dirty="0">
                <a:solidFill>
                  <a:schemeClr val="accent1">
                    <a:lumMod val="75000"/>
                  </a:schemeClr>
                </a:solidFill>
              </a:rPr>
              <a:t>I</a:t>
            </a:r>
            <a:r>
              <a:rPr lang="en-CA" i="1" baseline="0" noProof="0" dirty="0">
                <a:solidFill>
                  <a:schemeClr val="accent1">
                    <a:lumMod val="75000"/>
                  </a:schemeClr>
                </a:solidFill>
              </a:rPr>
              <a:t> am enough</a:t>
            </a:r>
            <a:r>
              <a:rPr lang="en-CA" noProof="0" dirty="0">
                <a:solidFill>
                  <a:schemeClr val="accent1">
                    <a:lumMod val="75000"/>
                  </a:schemeClr>
                </a:solidFill>
              </a:rPr>
              <a:t>)</a:t>
            </a:r>
            <a:endParaRPr lang="en-CA" baseline="0" noProof="0" dirty="0"/>
          </a:p>
          <a:p>
            <a:pPr lvl="0">
              <a:tabLst>
                <a:tab pos="4572000" algn="l"/>
              </a:tabLst>
            </a:pPr>
            <a:endParaRPr lang="en-CA" dirty="0"/>
          </a:p>
          <a:p>
            <a:pPr lvl="0">
              <a:tabLst>
                <a:tab pos="4572000" algn="l"/>
              </a:tabLst>
            </a:pPr>
            <a:r>
              <a:rPr lang="fr-CA" noProof="0" dirty="0">
                <a:solidFill>
                  <a:schemeClr val="accent1">
                    <a:lumMod val="75000"/>
                  </a:schemeClr>
                </a:solidFill>
              </a:rPr>
              <a:t>(Dites-les une fois par minute pendant</a:t>
            </a:r>
            <a:r>
              <a:rPr lang="fr-CA" baseline="0" noProof="0" dirty="0">
                <a:solidFill>
                  <a:schemeClr val="accent1">
                    <a:lumMod val="75000"/>
                  </a:schemeClr>
                </a:solidFill>
              </a:rPr>
              <a:t> trois à cinq minutes, puis demandez aux participants de…</a:t>
            </a:r>
          </a:p>
          <a:p>
            <a:pPr lvl="0">
              <a:tabLst>
                <a:tab pos="4572000" algn="l"/>
              </a:tabLst>
            </a:pPr>
            <a:r>
              <a:rPr lang="fr-CA" baseline="0" noProof="0" dirty="0">
                <a:solidFill>
                  <a:schemeClr val="accent1">
                    <a:lumMod val="75000"/>
                  </a:schemeClr>
                </a:solidFill>
              </a:rPr>
              <a:t>prendre quelques respirations profondes et d’ouvrir lentement les yeux, puis reprenez la séance de groupe.)</a:t>
            </a:r>
            <a:endParaRPr lang="fr-CA" noProof="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dirty="0"/>
          </a:p>
        </p:txBody>
      </p:sp>
    </p:spTree>
    <p:extLst>
      <p:ext uri="{BB962C8B-B14F-4D97-AF65-F5344CB8AC3E}">
        <p14:creationId xmlns:p14="http://schemas.microsoft.com/office/powerpoint/2010/main" val="8506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Séance plénière :</a:t>
            </a:r>
            <a:r>
              <a:rPr lang="fr-CA" baseline="0" dirty="0"/>
              <a:t> micro ouvert pour faire part de vos commentaires, vos difficultés, vos surprises…</a:t>
            </a:r>
            <a:r>
              <a:rPr lang="fr-CA" dirty="0"/>
              <a:t> nous aimerions particulièrement entendre </a:t>
            </a:r>
            <a:r>
              <a:rPr lang="fr-CA" baseline="0" dirty="0"/>
              <a:t>les personnes qui ne se sont pas encore exprimées.</a:t>
            </a:r>
          </a:p>
          <a:p>
            <a:pPr marL="171450" indent="-171450">
              <a:buFont typeface="Arial" panose="020B0604020202020204" pitchFamily="34" charset="0"/>
              <a:buChar char="•"/>
            </a:pPr>
            <a:r>
              <a:rPr lang="fr-CA" baseline="0" noProof="0" dirty="0"/>
              <a:t>La tenue d’un journal de gratitude</a:t>
            </a:r>
          </a:p>
          <a:p>
            <a:pPr marL="171450" indent="-171450">
              <a:buFont typeface="Arial" panose="020B0604020202020204" pitchFamily="34" charset="0"/>
              <a:buChar char="•"/>
            </a:pPr>
            <a:r>
              <a:rPr lang="fr-CA" baseline="0" noProof="0" dirty="0"/>
              <a:t>Vos pratiques</a:t>
            </a:r>
          </a:p>
          <a:p>
            <a:pPr marL="171450" indent="-171450">
              <a:buFont typeface="Arial" panose="020B0604020202020204" pitchFamily="34" charset="0"/>
              <a:buChar char="•"/>
            </a:pPr>
            <a:r>
              <a:rPr lang="fr-CA" baseline="0" noProof="0" dirty="0"/>
              <a:t>La pleine conscience de ce que nous mangeons</a:t>
            </a:r>
          </a:p>
          <a:p>
            <a:pPr marL="171450" indent="-171450">
              <a:buFont typeface="Arial" panose="020B0604020202020204" pitchFamily="34" charset="0"/>
              <a:buChar char="•"/>
            </a:pPr>
            <a:r>
              <a:rPr lang="fr-CA" baseline="0" dirty="0"/>
              <a:t>Être humain suffit.</a:t>
            </a:r>
          </a:p>
          <a:p>
            <a:pPr marL="171450" indent="-171450">
              <a:buFont typeface="Arial" panose="020B0604020202020204" pitchFamily="34" charset="0"/>
              <a:buChar char="•"/>
            </a:pPr>
            <a:r>
              <a:rPr lang="fr-CA" sz="1200" baseline="0" dirty="0"/>
              <a:t>Présent</a:t>
            </a:r>
          </a:p>
          <a:p>
            <a:pPr marL="171450" indent="-171450">
              <a:buFont typeface="Arial" panose="020B0604020202020204" pitchFamily="34" charset="0"/>
              <a:buChar char="•"/>
            </a:pPr>
            <a:r>
              <a:rPr lang="fr-CA" sz="1200" dirty="0"/>
              <a:t>La pleine</a:t>
            </a:r>
            <a:r>
              <a:rPr lang="fr-CA" sz="1200" baseline="0" dirty="0"/>
              <a:t> conscience – bénéfique pour tous</a:t>
            </a:r>
            <a:endParaRPr lang="fr-CA" baseline="0" dirty="0"/>
          </a:p>
          <a:p>
            <a:endParaRPr lang="fr-CA" dirty="0"/>
          </a:p>
          <a:p>
            <a:r>
              <a:rPr lang="fr-CA" dirty="0"/>
              <a:t>Levez la main pour parler, saisissez un message de </a:t>
            </a:r>
            <a:r>
              <a:rPr lang="fr-CA" noProof="0" dirty="0"/>
              <a:t>clavardage</a:t>
            </a:r>
            <a:r>
              <a:rPr lang="fr-CA" baseline="0" dirty="0"/>
              <a:t>… soyez conscients du temps; nous en recueillerons le plus grand nombre possible en 10 minutes.</a:t>
            </a:r>
          </a:p>
          <a:p>
            <a:endParaRPr lang="fr-CA" baseline="0" dirty="0"/>
          </a:p>
          <a:p>
            <a:endParaRPr lang="fr-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285679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dirty="0"/>
              <a:t>[AGENDA</a:t>
            </a:r>
            <a:r>
              <a:rPr lang="en-US" baseline="0" dirty="0"/>
              <a:t> : PROGRAMME]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dirty="0"/>
              <a:t>Liens</a:t>
            </a:r>
            <a:r>
              <a:rPr lang="fr-CA" baseline="0" dirty="0"/>
              <a:t>: </a:t>
            </a:r>
          </a:p>
          <a:p>
            <a:r>
              <a:rPr lang="fr-CA" u="sng" baseline="0" dirty="0">
                <a:solidFill>
                  <a:srgbClr val="0070C0"/>
                </a:solidFill>
              </a:rPr>
              <a:t>https://mbsrlyon.fr/blog/lart-de-marcher-en-pleine-conscience/</a:t>
            </a:r>
          </a:p>
          <a:p>
            <a:r>
              <a:rPr lang="fr-CA" u="sng" baseline="0" dirty="0">
                <a:solidFill>
                  <a:srgbClr val="0070C0"/>
                </a:solidFill>
              </a:rPr>
              <a:t>https://montougo.ca/se-sentir-bien/relaxation-et-pause/seance-guidee-de-marche-en-pleine-conscience/#:~:text=En%20quoi%20consiste%20la%20marche,Qu'entendez%2Dvous%3F</a:t>
            </a:r>
          </a:p>
          <a:p>
            <a:r>
              <a:rPr lang="fr-CA" u="sng" baseline="0" dirty="0">
                <a:solidFill>
                  <a:srgbClr val="0070C0"/>
                </a:solidFill>
              </a:rPr>
              <a:t>https://www.re-connect.fr/lamarchemeditative/</a:t>
            </a:r>
          </a:p>
          <a:p>
            <a:r>
              <a:rPr lang="fr-CA" baseline="0" dirty="0"/>
              <a:t>https://www.amazon.ca/MARCHER-PLEINE-CONSCIENCE-THICH-NHAT/dp/2266285262</a:t>
            </a:r>
          </a:p>
          <a:p>
            <a:r>
              <a:rPr lang="fr-CA" baseline="0" dirty="0"/>
              <a:t>https://www.bioalaune.com/fr/actualite-bio/33817/bain-de-foret-remede-naturel-anti-stress</a:t>
            </a:r>
          </a:p>
          <a:p>
            <a:endParaRPr lang="fr-CA" noProof="0" dirty="0"/>
          </a:p>
          <a:p>
            <a:r>
              <a:rPr lang="fr-CA" noProof="0" dirty="0"/>
              <a:t>Soyez toujours prudent lorsque vous faites des exercices.</a:t>
            </a:r>
            <a:endParaRPr lang="fr-CA" baseline="0" noProof="0" dirty="0"/>
          </a:p>
          <a:p>
            <a:endParaRPr lang="fr-CA" baseline="0" noProof="0" dirty="0"/>
          </a:p>
          <a:p>
            <a:r>
              <a:rPr lang="fr-CA" baseline="0" noProof="0" dirty="0"/>
              <a:t>Un autre exercice consiste à faire ce qui suit : </a:t>
            </a:r>
          </a:p>
          <a:p>
            <a:pPr marL="171450" indent="-171450">
              <a:buFont typeface="Arial" panose="020B0604020202020204" pitchFamily="34" charset="0"/>
              <a:buChar char="•"/>
            </a:pPr>
            <a:r>
              <a:rPr lang="fr-CA" baseline="0" noProof="0" dirty="0"/>
              <a:t>Levez-vous, </a:t>
            </a:r>
          </a:p>
          <a:p>
            <a:pPr marL="171450" indent="-171450">
              <a:buFont typeface="Arial" panose="020B0604020202020204" pitchFamily="34" charset="0"/>
              <a:buChar char="•"/>
            </a:pPr>
            <a:r>
              <a:rPr lang="fr-CA" baseline="0" noProof="0" dirty="0"/>
              <a:t>appuyez-vous sur une chaise stable, un bureau ou un mur</a:t>
            </a:r>
          </a:p>
          <a:p>
            <a:pPr marL="171450" indent="-171450">
              <a:buFont typeface="Arial" panose="020B0604020202020204" pitchFamily="34" charset="0"/>
              <a:buChar char="•"/>
            </a:pPr>
            <a:r>
              <a:rPr lang="fr-CA" baseline="0" noProof="0" dirty="0"/>
              <a:t>et ressentez votre équilibre.</a:t>
            </a:r>
          </a:p>
          <a:p>
            <a:pPr marL="171450" indent="-171450">
              <a:buFont typeface="Arial" panose="020B0604020202020204" pitchFamily="34" charset="0"/>
              <a:buChar char="•"/>
            </a:pPr>
            <a:r>
              <a:rPr lang="fr-CA" baseline="0" noProof="0" dirty="0"/>
              <a:t>Maintenant, fermez les yeux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et constatez vos sentiments, vos pensées…</a:t>
            </a:r>
          </a:p>
          <a:p>
            <a:pPr marL="171450" indent="-171450">
              <a:buFont typeface="Arial" panose="020B0604020202020204" pitchFamily="34" charset="0"/>
              <a:buChar char="•"/>
            </a:pPr>
            <a:r>
              <a:rPr lang="fr-CA" baseline="0" noProof="0" dirty="0"/>
              <a:t>Levez maintenant une jambe.</a:t>
            </a:r>
          </a:p>
          <a:p>
            <a:pPr marL="0" indent="0">
              <a:buFont typeface="Arial" panose="020B0604020202020204" pitchFamily="34" charset="0"/>
              <a:buNone/>
            </a:pPr>
            <a:r>
              <a:rPr lang="fr-CA" baseline="0" noProof="0" dirty="0"/>
              <a:t>… Qu’avez-vous remarqué?</a:t>
            </a:r>
          </a:p>
          <a:p>
            <a:endParaRPr lang="fr-CA" noProof="0" dirty="0"/>
          </a:p>
          <a:p>
            <a:r>
              <a:rPr lang="fr-CA" noProof="0" dirty="0"/>
              <a:t>Maintenant, l’exercice de marche consciente… (Lisez le texte de la diapositive</a:t>
            </a:r>
            <a:r>
              <a:rPr lang="fr-CA" baseline="0" noProof="0" dirty="0"/>
              <a:t>)</a:t>
            </a:r>
          </a:p>
          <a:p>
            <a:endParaRPr lang="fr-CA" baseline="0" noProof="0" dirty="0"/>
          </a:p>
          <a:p>
            <a:r>
              <a:rPr lang="fr-CA" baseline="0" noProof="0" dirty="0"/>
              <a:t>Prenons maintenant 10 minutes pour faire l’exercice</a:t>
            </a:r>
            <a:r>
              <a:rPr lang="fr-CA" noProof="0" dirty="0"/>
              <a:t>… le but est d’être conscient</a:t>
            </a:r>
            <a:r>
              <a:rPr lang="fr-CA" baseline="0" noProof="0" dirty="0"/>
              <a:t>… de ce que vous ressentez, comment vous vous sentez, ce que vous entendez, ce que vous pensez… comme toujours, si votre esprit vagabonde, pas de problème; reconnaissez simplement le détour et ramenez doucement votre esprit à l’exercice.</a:t>
            </a:r>
          </a:p>
          <a:p>
            <a:r>
              <a:rPr lang="fr-CA" noProof="0" dirty="0"/>
              <a:t>Le délai de 10 minutes commence maintenant.</a:t>
            </a:r>
          </a:p>
          <a:p>
            <a:endParaRPr lang="fr-CA" noProof="0" dirty="0"/>
          </a:p>
          <a:p>
            <a:r>
              <a:rPr lang="fr-CA" noProof="0" dirty="0"/>
              <a:t>(Après</a:t>
            </a:r>
            <a:r>
              <a:rPr lang="fr-CA" baseline="0" noProof="0" dirty="0"/>
              <a:t> 10 minutes… reconnaissez les personnes qui sont revenues.</a:t>
            </a:r>
            <a:r>
              <a:rPr lang="fr-CA" noProof="0" dirty="0"/>
              <a:t>)</a:t>
            </a:r>
          </a:p>
          <a:p>
            <a:r>
              <a:rPr lang="fr-CA" noProof="0" dirty="0"/>
              <a:t>J’espère que tout s’est bien passé; n’oubliez pas, il y aura du temps pour faire un compte rendu.</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296724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b="0" i="0" dirty="0">
                <a:latin typeface="+mn-lt"/>
              </a:rPr>
              <a:t>(</a:t>
            </a:r>
            <a:r>
              <a:rPr lang="fr-CA" b="0" i="0" noProof="0" dirty="0">
                <a:latin typeface="+mn-lt"/>
              </a:rPr>
              <a:t>Paraphrasez</a:t>
            </a:r>
            <a:r>
              <a:rPr lang="fr-CA" b="0" i="0" baseline="0" noProof="0" dirty="0">
                <a:latin typeface="+mn-lt"/>
              </a:rPr>
              <a:t> le texte de la diapositive</a:t>
            </a:r>
            <a:r>
              <a:rPr lang="fr-CA" b="0" i="0" baseline="0" dirty="0">
                <a:latin typeface="+mn-lt"/>
              </a:rPr>
              <a:t>.</a:t>
            </a:r>
            <a:r>
              <a:rPr lang="fr-CA" b="0" i="0" dirty="0">
                <a:latin typeface="+mn-lt"/>
              </a:rPr>
              <a:t>)</a:t>
            </a:r>
          </a:p>
          <a:p>
            <a:endParaRPr lang="fr-CA"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F0F0F"/>
                </a:solidFill>
                <a:effectLst/>
                <a:latin typeface="+mn-lt"/>
              </a:rPr>
              <a:t>Gestion de l'intelligence EMOTIONNELLE de vos collaborateurs</a:t>
            </a:r>
            <a:r>
              <a:rPr lang="en-CA" b="0" i="0" dirty="0">
                <a:latin typeface="+mn-lt"/>
              </a:rPr>
              <a:t> 9 mins - https://www.youtube.com/watch?v=gNZ5wZbMArc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F0F0F"/>
                </a:solidFill>
                <a:effectLst/>
                <a:latin typeface="YouTube Sans"/>
              </a:rPr>
              <a:t>Intelligence </a:t>
            </a:r>
            <a:r>
              <a:rPr lang="en-US" b="0" i="0" dirty="0" err="1">
                <a:solidFill>
                  <a:srgbClr val="0F0F0F"/>
                </a:solidFill>
                <a:effectLst/>
                <a:latin typeface="YouTube Sans"/>
              </a:rPr>
              <a:t>émotionnelle</a:t>
            </a:r>
            <a:r>
              <a:rPr lang="en-US" b="0" i="0" dirty="0">
                <a:solidFill>
                  <a:srgbClr val="0F0F0F"/>
                </a:solidFill>
                <a:effectLst/>
                <a:latin typeface="YouTube Sans"/>
              </a:rPr>
              <a:t> et leadership </a:t>
            </a:r>
            <a:r>
              <a:rPr lang="en-CA" b="0" i="0" baseline="0" dirty="0">
                <a:latin typeface="+mn-lt"/>
              </a:rPr>
              <a:t>23 minutes:  https://www.youtube.com/watch?v=TYlN9PglGjI  </a:t>
            </a:r>
            <a:endParaRPr lang="en-CA" b="0" i="0" dirty="0">
              <a:latin typeface="+mn-lt"/>
            </a:endParaRPr>
          </a:p>
          <a:p>
            <a:endParaRPr lang="fr-CA" b="0" i="0" dirty="0">
              <a:latin typeface="+mn-l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394235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Voici ce qu’affirme un auteur reconnu et dirigeant à succès</a:t>
            </a:r>
            <a:r>
              <a:rPr lang="fr-CA" sz="1200" b="0" i="0" kern="1200" baseline="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 « …le principe de leadership que mon grand-père</a:t>
            </a:r>
            <a:r>
              <a:rPr lang="fr-CA" sz="1200" b="0" i="0" kern="1200" baseline="0" noProof="0" dirty="0">
                <a:solidFill>
                  <a:schemeClr val="tx1"/>
                </a:solidFill>
                <a:effectLst/>
                <a:latin typeface="+mn-lt"/>
                <a:ea typeface="+mn-ea"/>
                <a:cs typeface="+mn-cs"/>
              </a:rPr>
              <a:t> m’a transmis lorsque j’étais enfant est celui que j’enseigne maintenant à des cadres dirigeants de </a:t>
            </a:r>
            <a:r>
              <a:rPr lang="fr-CA" sz="1200" b="0" i="1" kern="1200" baseline="0" noProof="0" dirty="0">
                <a:solidFill>
                  <a:schemeClr val="tx1"/>
                </a:solidFill>
                <a:effectLst/>
                <a:latin typeface="+mn-lt"/>
                <a:ea typeface="+mn-ea"/>
                <a:cs typeface="+mn-cs"/>
              </a:rPr>
              <a:t>Fortune 500 </a:t>
            </a:r>
            <a:r>
              <a:rPr lang="fr-CA" sz="1200" b="0" i="0" kern="1200" baseline="0" noProof="0" dirty="0">
                <a:solidFill>
                  <a:schemeClr val="tx1"/>
                </a:solidFill>
                <a:effectLst/>
                <a:latin typeface="+mn-lt"/>
                <a:ea typeface="+mn-ea"/>
                <a:cs typeface="+mn-cs"/>
              </a:rPr>
              <a:t>: l’empathie »</a:t>
            </a: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(Lisez le texte de la diapositive.)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Resources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leadership </a:t>
            </a:r>
            <a:r>
              <a:rPr lang="en-US" sz="1200" b="0" i="0" kern="1200" dirty="0" err="1">
                <a:solidFill>
                  <a:schemeClr val="tx1"/>
                </a:solidFill>
                <a:effectLst/>
                <a:latin typeface="+mn-lt"/>
                <a:ea typeface="+mn-ea"/>
                <a:cs typeface="+mn-cs"/>
              </a:rPr>
              <a:t>empathique</a:t>
            </a:r>
            <a:r>
              <a:rPr lang="en-US" sz="1200" b="0" i="0" kern="1200" baseline="0" dirty="0">
                <a:solidFill>
                  <a:schemeClr val="tx1"/>
                </a:solidFill>
                <a:effectLst/>
                <a:latin typeface="+mn-lt"/>
                <a:ea typeface="+mn-ea"/>
                <a:cs typeface="+mn-cs"/>
              </a:rPr>
              <a:t> - </a:t>
            </a:r>
            <a:br>
              <a:rPr lang="en-US" sz="1200" b="0" i="0" kern="1200" dirty="0">
                <a:solidFill>
                  <a:schemeClr val="tx1"/>
                </a:solidFill>
                <a:effectLst/>
                <a:latin typeface="+mn-lt"/>
                <a:ea typeface="+mn-ea"/>
                <a:cs typeface="+mn-cs"/>
              </a:rPr>
            </a:br>
            <a:r>
              <a:rPr lang="en-CA" sz="1200" dirty="0"/>
              <a:t>https://mouvementsmq.ca/blogue/le-beau-defi-definir-le-leadership-empathique/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https://www.forbes.fr/management/lempathie-est-la-competence-de-leadership-la-plus-importante-selon-les-recherches/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Empathy vs. Compassion -https://ascentleader.org/</a:t>
            </a:r>
            <a:r>
              <a:rPr lang="en-CA" dirty="0" err="1"/>
              <a:t>fr</a:t>
            </a:r>
            <a:r>
              <a:rPr lang="en-CA" dirty="0"/>
              <a:t>/difference-between-empathy-and-compassion/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kern="1200" noProof="0" dirty="0">
                <a:solidFill>
                  <a:schemeClr val="tx1"/>
                </a:solidFill>
                <a:effectLst/>
                <a:latin typeface="+mn-lt"/>
                <a:ea typeface="+mn-ea"/>
                <a:cs typeface="+mn-cs"/>
              </a:rPr>
              <a:t>Le principe de leadership que mon grand-père</a:t>
            </a:r>
            <a:r>
              <a:rPr lang="fr-CA" sz="1200" b="0" i="0" kern="1200" baseline="0" noProof="0" dirty="0">
                <a:solidFill>
                  <a:schemeClr val="tx1"/>
                </a:solidFill>
                <a:effectLst/>
                <a:latin typeface="+mn-lt"/>
                <a:ea typeface="+mn-ea"/>
                <a:cs typeface="+mn-cs"/>
              </a:rPr>
              <a:t> m’a transmis lorsque j’étais enfant est celui que j’enseigne maintenant à des cadres dirigeants de </a:t>
            </a:r>
            <a:r>
              <a:rPr lang="fr-CA" sz="1200" b="0" i="1" kern="1200" baseline="0" noProof="0" dirty="0">
                <a:solidFill>
                  <a:schemeClr val="tx1"/>
                </a:solidFill>
                <a:effectLst/>
                <a:latin typeface="+mn-lt"/>
                <a:ea typeface="+mn-ea"/>
                <a:cs typeface="+mn-cs"/>
              </a:rPr>
              <a:t>Fortune 500</a:t>
            </a:r>
            <a:r>
              <a:rPr lang="fr-CA" sz="1200" b="0" i="1"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 Article </a:t>
            </a:r>
            <a:br>
              <a:rPr lang="fr-CA" sz="1200" b="0" i="0" kern="1200" noProof="0" dirty="0">
                <a:solidFill>
                  <a:schemeClr val="tx1"/>
                </a:solidFill>
                <a:effectLst/>
                <a:latin typeface="+mn-lt"/>
                <a:ea typeface="+mn-ea"/>
                <a:cs typeface="+mn-cs"/>
              </a:rPr>
            </a:br>
            <a:r>
              <a:rPr lang="fr-CA" sz="1200" noProof="0" dirty="0">
                <a:hlinkClick r:id="rId3"/>
              </a:rPr>
              <a:t>http://www.businessinsider.com/why-empathy-is-key-to-effective-leadership-2017-4</a:t>
            </a:r>
            <a:r>
              <a:rPr lang="fr-CA" sz="1200" noProof="0" dirty="0"/>
              <a:t> </a:t>
            </a:r>
            <a:endParaRPr lang="fr-CA" noProof="0" dirty="0"/>
          </a:p>
          <a:p>
            <a:pPr marL="171450" indent="-171450">
              <a:buFont typeface="Arial" panose="020B0604020202020204" pitchFamily="34" charset="0"/>
              <a:buChar char="•"/>
            </a:pPr>
            <a:r>
              <a:rPr lang="fr-CA" noProof="0" dirty="0"/>
              <a:t>Différence entre l’empathie et la compassion </a:t>
            </a:r>
            <a:r>
              <a:rPr lang="fr-CA" sz="1200" b="0" i="0" kern="1200" noProof="0" dirty="0">
                <a:solidFill>
                  <a:schemeClr val="tx1"/>
                </a:solidFill>
                <a:effectLst/>
                <a:latin typeface="+mn-lt"/>
                <a:ea typeface="+mn-ea"/>
                <a:cs typeface="+mn-cs"/>
              </a:rPr>
              <a:t>–</a:t>
            </a:r>
            <a:r>
              <a:rPr lang="fr-CA" baseline="0" noProof="0" dirty="0"/>
              <a:t> https://ascentleader.org/difference-between-empathy-and-compassion/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dirty="0"/>
          </a:p>
        </p:txBody>
      </p:sp>
    </p:spTree>
    <p:extLst>
      <p:ext uri="{BB962C8B-B14F-4D97-AF65-F5344CB8AC3E}">
        <p14:creationId xmlns:p14="http://schemas.microsoft.com/office/powerpoint/2010/main" val="267776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CA" sz="1200" noProof="0" dirty="0"/>
              <a:t>Ce tableau présente les 12 compétences liées aux domaines de l’IE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La conscience de soi, bien que ce soit l’émotion la moins visible, est un incroyable</a:t>
            </a:r>
            <a:r>
              <a:rPr lang="fr-CA" sz="1200" baseline="0" noProof="0" dirty="0"/>
              <a:t> prédicteur du niveau d’intelligence émotionnelle</a:t>
            </a:r>
            <a:r>
              <a:rPr lang="fr-CA" sz="1200" noProof="0" dirty="0"/>
              <a:t>. Le niveau d’IE est donc plus élevé chez les dirigeants conscients d’eux-mêmes.</a:t>
            </a:r>
          </a:p>
          <a:p>
            <a:pPr marL="171450" indent="-171450">
              <a:buFont typeface="Arial" panose="020B0604020202020204" pitchFamily="34" charset="0"/>
              <a:buChar char="•"/>
            </a:pPr>
            <a:r>
              <a:rPr lang="fr-CA" sz="1200" noProof="0" dirty="0"/>
              <a:t>Les personnes qui ont un niveau de conscience de soi élevé ont tendance à posséder au moins 10 ou 12 compétences, tandis que celles dont la</a:t>
            </a:r>
            <a:r>
              <a:rPr lang="fr-CA" sz="1200" baseline="0" noProof="0" dirty="0"/>
              <a:t> conscience de soi est faible en possèdent une ou deux.</a:t>
            </a:r>
            <a:endParaRPr lang="fr-CA" sz="1200" noProof="0" dirty="0"/>
          </a:p>
          <a:p>
            <a:endParaRPr lang="fr-CA" sz="1200" noProof="0" dirty="0"/>
          </a:p>
          <a:p>
            <a:pPr marL="0" indent="0">
              <a:buFont typeface="Arial" panose="020B0604020202020204" pitchFamily="34" charset="0"/>
              <a:buNone/>
            </a:pPr>
            <a:r>
              <a:rPr lang="fr-CA" sz="1200" noProof="0" dirty="0"/>
              <a:t>Ressources en français :</a:t>
            </a:r>
          </a:p>
          <a:p>
            <a:pPr marL="171450" indent="-171450">
              <a:buFont typeface="Arial" panose="020B0604020202020204" pitchFamily="34" charset="0"/>
              <a:buChar char="•"/>
            </a:pPr>
            <a:r>
              <a:rPr lang="fr-FR" sz="1200" noProof="0" dirty="0"/>
              <a:t>Le leadership émotionnel : utilisation de la théorie de Goleman en entreprise! - https://www.journalactionpme.com/2021/08/leadership-emotionnel-utilisation-theorie-de-goleman-entreprise/</a:t>
            </a:r>
          </a:p>
          <a:p>
            <a:pPr marL="171450" indent="-171450">
              <a:buFont typeface="Arial" panose="020B0604020202020204" pitchFamily="34" charset="0"/>
              <a:buChar char="•"/>
            </a:pPr>
            <a:r>
              <a:rPr lang="fr-FR" sz="1200" noProof="0" dirty="0"/>
              <a:t>Calculez votre Quotient Emotionnel - https://test.psychologies.com/tests-moi/tests-emotions/Calculez-votre-Quotient-Emotionnel</a:t>
            </a:r>
          </a:p>
          <a:p>
            <a:pPr marL="171450" indent="-171450">
              <a:buFont typeface="Arial" panose="020B0604020202020204" pitchFamily="34" charset="0"/>
              <a:buChar char="•"/>
            </a:pPr>
            <a:r>
              <a:rPr lang="fr-FR" sz="1200" noProof="0" dirty="0"/>
              <a:t>TEST de QI gratuit de BMI! - https://www.test-iq.org/free-iq-test/</a:t>
            </a:r>
          </a:p>
          <a:p>
            <a:pPr marL="171450" indent="-171450">
              <a:buFont typeface="Arial" panose="020B0604020202020204" pitchFamily="34" charset="0"/>
              <a:buChar char="•"/>
            </a:pPr>
            <a:r>
              <a:rPr lang="en-US" b="0" i="0" dirty="0" err="1">
                <a:solidFill>
                  <a:srgbClr val="0F0F0F"/>
                </a:solidFill>
                <a:effectLst/>
                <a:latin typeface="YouTube Sans"/>
              </a:rPr>
              <a:t>L'intelligence</a:t>
            </a:r>
            <a:r>
              <a:rPr lang="en-US" b="0" i="0" dirty="0">
                <a:solidFill>
                  <a:srgbClr val="0F0F0F"/>
                </a:solidFill>
                <a:effectLst/>
                <a:latin typeface="YouTube Sans"/>
              </a:rPr>
              <a:t> </a:t>
            </a:r>
            <a:r>
              <a:rPr lang="en-US" b="0" i="0" dirty="0" err="1">
                <a:solidFill>
                  <a:srgbClr val="0F0F0F"/>
                </a:solidFill>
                <a:effectLst/>
                <a:latin typeface="YouTube Sans"/>
              </a:rPr>
              <a:t>émotionnelle</a:t>
            </a:r>
            <a:r>
              <a:rPr lang="en-US" b="0" i="0" dirty="0">
                <a:solidFill>
                  <a:srgbClr val="0F0F0F"/>
                </a:solidFill>
                <a:effectLst/>
                <a:latin typeface="YouTube Sans"/>
              </a:rPr>
              <a:t> - Daniel Goleman</a:t>
            </a:r>
            <a:r>
              <a:rPr lang="en-US" sz="1200" dirty="0"/>
              <a:t>: </a:t>
            </a:r>
            <a:r>
              <a:rPr lang="en-US" sz="1200" dirty="0">
                <a:hlinkClick r:id="rId3"/>
              </a:rPr>
              <a:t>https://www.youtube.com/watch?v=YhOjY7gWoj0</a:t>
            </a:r>
            <a:endParaRPr lang="en-US" sz="1200" dirty="0"/>
          </a:p>
          <a:p>
            <a:pPr marL="171450" indent="-171450">
              <a:buFont typeface="Arial" panose="020B0604020202020204" pitchFamily="34" charset="0"/>
              <a:buChar char="•"/>
            </a:pPr>
            <a:r>
              <a:rPr lang="fr-FR" sz="1200" dirty="0"/>
              <a:t>Quelles sont les compétences de l’intelligence émotionnelle - https://www.bernard-guevorts.com/article/quelles-sont-les-competences-de-lintelligence-emotionnelle/#.Y2VH8HbMIuU</a:t>
            </a:r>
            <a:endParaRPr lang="en-US" sz="1200" dirty="0"/>
          </a:p>
          <a:p>
            <a:pPr marL="171450" indent="-171450">
              <a:buFont typeface="Arial" panose="020B0604020202020204" pitchFamily="34" charset="0"/>
              <a:buChar char="•"/>
            </a:pPr>
            <a:r>
              <a:rPr lang="fr-FR" sz="1200" dirty="0"/>
              <a:t>L’importance de l’intelligence émotionnelle au travail - https://www.michaelpage.lu/</a:t>
            </a:r>
            <a:r>
              <a:rPr lang="fr-FR" sz="1200" dirty="0" err="1"/>
              <a:t>advice</a:t>
            </a:r>
            <a:r>
              <a:rPr lang="fr-FR" sz="1200" dirty="0"/>
              <a:t>/conseils-de-carrière/développement-de-carrière/l’</a:t>
            </a:r>
            <a:r>
              <a:rPr lang="fr-FR" sz="1200" dirty="0" err="1"/>
              <a:t>importance-de-l’intelligence-émotionnelle-au</a:t>
            </a:r>
            <a:endParaRPr lang="fr-CA" sz="1200" noProof="0" dirty="0"/>
          </a:p>
          <a:p>
            <a:endParaRPr lang="fr-CA" sz="1200" noProof="0" dirty="0"/>
          </a:p>
          <a:p>
            <a:r>
              <a:rPr lang="fr-CA" sz="1200" noProof="0" dirty="0"/>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t>Emotional Intelligence Has 12 Elements. Which Do You Need to Work On?</a:t>
            </a:r>
            <a:r>
              <a:rPr lang="fr-CA" sz="1200" noProof="0" dirty="0"/>
              <a:t> - </a:t>
            </a:r>
            <a:r>
              <a:rPr lang="fr-CA" sz="1200" noProof="0" dirty="0">
                <a:hlinkClick r:id="rId4"/>
              </a:rPr>
              <a:t>https://hbr.org/2017/02/emotional-intelligence-has-12-elements-which-do-you-need-to-work-on</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Emotional Intelligence In Leadership: How To Improve Motivation In Your Team</a:t>
            </a:r>
            <a:r>
              <a:rPr lang="fr-CA" sz="1200" noProof="0" dirty="0"/>
              <a:t> : </a:t>
            </a:r>
            <a:r>
              <a:rPr lang="fr-CA" sz="1200" noProof="0" dirty="0">
                <a:hlinkClick r:id="rId5"/>
              </a:rPr>
              <a:t>https://www.tsw.co.uk/blog/leadership-and-management/daniel-goleman-emotional-intelligence/</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EQ </a:t>
            </a:r>
            <a:r>
              <a:rPr lang="en-US" b="0" i="0" dirty="0" err="1">
                <a:solidFill>
                  <a:srgbClr val="0F0F0F"/>
                </a:solidFill>
                <a:effectLst/>
                <a:latin typeface="YouTube Sans"/>
              </a:rPr>
              <a:t>Autoevaluation</a:t>
            </a:r>
            <a:r>
              <a:rPr lang="en-US" b="0" i="0" dirty="0">
                <a:solidFill>
                  <a:srgbClr val="0F0F0F"/>
                </a:solidFill>
                <a:effectLst/>
                <a:latin typeface="YouTube Sans"/>
              </a:rPr>
              <a:t> - https://www.tsw.co.uk/blog/leadership-and-management/emotional-intelligence-test/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The Mindfulness and Emotional Intelligence Connection</a:t>
            </a:r>
            <a:r>
              <a:rPr lang="fr-CA" sz="1200" baseline="0" noProof="0" dirty="0"/>
              <a:t> - </a:t>
            </a:r>
            <a:r>
              <a:rPr lang="fr-CA" noProof="0" dirty="0">
                <a:hlinkClick r:id="rId6"/>
              </a:rPr>
              <a:t>https://www.youtube.com/watch?v=s57sce71zNI</a:t>
            </a:r>
            <a:r>
              <a:rPr lang="fr-CA" noProof="0" dirty="0"/>
              <a:t> </a:t>
            </a:r>
            <a:endParaRPr lang="fr-CA" sz="1200" noProof="0" dirty="0"/>
          </a:p>
          <a:p>
            <a:pPr marL="0" indent="0">
              <a:buFont typeface="Arial" panose="020B0604020202020204" pitchFamily="34" charset="0"/>
              <a:buNone/>
            </a:pPr>
            <a:endParaRPr lang="fr-CA" sz="1200" noProof="0" dirty="0"/>
          </a:p>
          <a:p>
            <a:pPr marL="0" indent="0">
              <a:buFont typeface="Arial" panose="020B0604020202020204" pitchFamily="34" charset="0"/>
              <a:buNone/>
            </a:pPr>
            <a:r>
              <a:rPr lang="fr-CA" sz="1200" noProof="0" dirty="0"/>
              <a:t>[Traduction du texte de l’image :</a:t>
            </a:r>
          </a:p>
          <a:p>
            <a:pPr marL="171450" indent="-171450">
              <a:buFont typeface="Arial" panose="020B0604020202020204" pitchFamily="34" charset="0"/>
              <a:buChar char="•"/>
            </a:pPr>
            <a:r>
              <a:rPr lang="fr-CA" sz="1200" noProof="0" dirty="0"/>
              <a:t>1- SELF-AWARENESS : CONSCIENCE DE SOI</a:t>
            </a:r>
          </a:p>
          <a:p>
            <a:pPr marL="171450" indent="-171450">
              <a:buFont typeface="Arial" panose="020B0604020202020204" pitchFamily="34" charset="0"/>
              <a:buChar char="•"/>
            </a:pPr>
            <a:r>
              <a:rPr lang="fr-CA" sz="1200" noProof="0" dirty="0"/>
              <a:t>2- SELF-MANAGEMENT : AUTOGESTION</a:t>
            </a:r>
          </a:p>
          <a:p>
            <a:pPr marL="171450" indent="-171450">
              <a:buFont typeface="Arial" panose="020B0604020202020204" pitchFamily="34" charset="0"/>
              <a:buChar char="•"/>
            </a:pPr>
            <a:r>
              <a:rPr lang="fr-CA" sz="1200" noProof="0" dirty="0"/>
              <a:t>3- SOCIAL AWARENESS : CONSCIENCE SOCIALE</a:t>
            </a:r>
          </a:p>
          <a:p>
            <a:pPr marL="171450" indent="-171450">
              <a:buFont typeface="Arial" panose="020B0604020202020204" pitchFamily="34" charset="0"/>
              <a:buChar char="•"/>
            </a:pPr>
            <a:r>
              <a:rPr lang="fr-CA" sz="1200" noProof="0" dirty="0"/>
              <a:t>4- RELATIONSHIP MANAGEMENT : GESTION DES RELATIONS</a:t>
            </a:r>
          </a:p>
          <a:p>
            <a:pPr marL="171450" indent="-171450">
              <a:buFont typeface="Arial" panose="020B0604020202020204" pitchFamily="34" charset="0"/>
              <a:buChar char="•"/>
            </a:pPr>
            <a:r>
              <a:rPr lang="fr-CA" sz="1200" noProof="0" dirty="0"/>
              <a:t>5- Emotional self-awareness</a:t>
            </a:r>
            <a:r>
              <a:rPr lang="fr-CA" sz="1200" baseline="0" noProof="0" dirty="0"/>
              <a:t> : Conscience de soi émotionnelle</a:t>
            </a:r>
          </a:p>
          <a:p>
            <a:pPr marL="171450" indent="-171450">
              <a:buFont typeface="Arial" panose="020B0604020202020204" pitchFamily="34" charset="0"/>
              <a:buChar char="•"/>
            </a:pPr>
            <a:r>
              <a:rPr lang="fr-CA" sz="1200" baseline="0" noProof="0" dirty="0"/>
              <a:t>6- Emotional self-control : Maîtrise de soi émotionnelle</a:t>
            </a:r>
          </a:p>
          <a:p>
            <a:pPr marL="171450" indent="-171450">
              <a:buFont typeface="Arial" panose="020B0604020202020204" pitchFamily="34" charset="0"/>
              <a:buChar char="•"/>
            </a:pPr>
            <a:r>
              <a:rPr lang="fr-CA" sz="1200" baseline="0" noProof="0" dirty="0"/>
              <a:t>7- Adaptability : Capacité d’adaptation</a:t>
            </a:r>
          </a:p>
          <a:p>
            <a:pPr marL="171450" indent="-171450">
              <a:buFont typeface="Arial" panose="020B0604020202020204" pitchFamily="34" charset="0"/>
              <a:buChar char="•"/>
            </a:pPr>
            <a:r>
              <a:rPr lang="fr-CA" sz="1200" baseline="0" noProof="0" dirty="0"/>
              <a:t>8- Achievement orientation : Automotivation</a:t>
            </a:r>
          </a:p>
          <a:p>
            <a:pPr marL="171450" indent="-171450">
              <a:buFont typeface="Arial" panose="020B0604020202020204" pitchFamily="34" charset="0"/>
              <a:buChar char="•"/>
            </a:pPr>
            <a:r>
              <a:rPr lang="fr-CA" sz="1200" baseline="0" noProof="0" dirty="0"/>
              <a:t>9- Positive outlook : Vision positive</a:t>
            </a:r>
          </a:p>
          <a:p>
            <a:pPr marL="171450" indent="-171450">
              <a:buFont typeface="Arial" panose="020B0604020202020204" pitchFamily="34" charset="0"/>
              <a:buChar char="•"/>
            </a:pPr>
            <a:r>
              <a:rPr lang="fr-CA" sz="1200" baseline="0" noProof="0" dirty="0"/>
              <a:t>10- Empathy : Empathie</a:t>
            </a:r>
          </a:p>
          <a:p>
            <a:pPr marL="171450" indent="-171450">
              <a:buFont typeface="Arial" panose="020B0604020202020204" pitchFamily="34" charset="0"/>
              <a:buChar char="•"/>
            </a:pPr>
            <a:r>
              <a:rPr lang="fr-CA" sz="1200" baseline="0" noProof="0" dirty="0"/>
              <a:t>11- Organizational awareness : Conscience organisationnelle</a:t>
            </a:r>
          </a:p>
          <a:p>
            <a:pPr marL="171450" indent="-171450">
              <a:buFont typeface="Arial" panose="020B0604020202020204" pitchFamily="34" charset="0"/>
              <a:buChar char="•"/>
            </a:pPr>
            <a:r>
              <a:rPr lang="fr-CA" sz="1200" baseline="0" noProof="0" dirty="0"/>
              <a:t>12- Influence : Influence</a:t>
            </a:r>
          </a:p>
          <a:p>
            <a:pPr marL="171450" indent="-171450">
              <a:buFont typeface="Arial" panose="020B0604020202020204" pitchFamily="34" charset="0"/>
              <a:buChar char="•"/>
            </a:pPr>
            <a:r>
              <a:rPr lang="fr-CA" sz="1200" baseline="0" noProof="0" dirty="0"/>
              <a:t>13- Coach and mentor : Encadrement et mentorat</a:t>
            </a:r>
          </a:p>
          <a:p>
            <a:pPr marL="171450" indent="-171450">
              <a:buFont typeface="Arial" panose="020B0604020202020204" pitchFamily="34" charset="0"/>
              <a:buChar char="•"/>
            </a:pPr>
            <a:r>
              <a:rPr lang="fr-CA" sz="1200" baseline="0" noProof="0" dirty="0"/>
              <a:t>14- Conflict management : Gestion des conflits</a:t>
            </a:r>
          </a:p>
          <a:p>
            <a:pPr marL="171450" indent="-171450">
              <a:buFont typeface="Arial" panose="020B0604020202020204" pitchFamily="34" charset="0"/>
              <a:buChar char="•"/>
            </a:pPr>
            <a:r>
              <a:rPr lang="fr-CA" sz="1200" baseline="0" noProof="0" dirty="0"/>
              <a:t>15- Teamwork : Travail d’équipe</a:t>
            </a:r>
          </a:p>
          <a:p>
            <a:pPr marL="171450" indent="-171450">
              <a:buFont typeface="Arial" panose="020B0604020202020204" pitchFamily="34" charset="0"/>
              <a:buChar char="•"/>
            </a:pPr>
            <a:r>
              <a:rPr lang="fr-CA" sz="1200" baseline="0" noProof="0" dirty="0"/>
              <a:t>16- Inspirational leadership : Leadership inspirant]</a:t>
            </a:r>
            <a:endParaRPr lang="fr-CA" sz="12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94085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419CA3D1-5335-4F60-89D3-4B7F1EA7240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03A36652-BD4B-4D6C-A183-7771F87BDA3F}"/>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DF50CBF4-732F-486A-BBCE-58ABD0888FB0}"/>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9562F19E-9A2F-4AED-81F3-338941AF7948}"/>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2022-11-04</a:t>
            </a:fld>
            <a:endParaRPr lang="en-CA" noProof="0" dirty="0"/>
          </a:p>
        </p:txBody>
      </p:sp>
      <p:sp>
        <p:nvSpPr>
          <p:cNvPr id="19" name="Footer Placeholder 4">
            <a:extLst>
              <a:ext uri="{FF2B5EF4-FFF2-40B4-BE49-F238E27FC236}">
                <a16:creationId xmlns:a16="http://schemas.microsoft.com/office/drawing/2014/main" id="{D8040C07-C0B5-4B04-AE8E-8AFB5B17462B}"/>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F82A2D46-E7CC-486C-82F6-D0DD539E72D0}"/>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C44C9971-2756-472E-852F-465783A95C1F}"/>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2022-11-04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2022-11-04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2022-11-04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2022-11-04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2022-11-04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2022-11-04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2022-11-04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2022-11-04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2022-11-04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2022-11-04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2022-11-04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48.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9.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50.jpe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51.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hyperlink" Target="https://www.tarabrach.com/meditation-loving-presence-2/" TargetMode="External"/><Relationship Id="rId18" Type="http://schemas.openxmlformats.org/officeDocument/2006/relationships/image" Target="../media/image12.png"/><Relationship Id="rId3" Type="http://schemas.openxmlformats.org/officeDocument/2006/relationships/tags" Target="../tags/tag58.xml"/><Relationship Id="rId7" Type="http://schemas.openxmlformats.org/officeDocument/2006/relationships/notesSlide" Target="../notesSlides/notesSlide14.xml"/><Relationship Id="rId12" Type="http://schemas.openxmlformats.org/officeDocument/2006/relationships/hyperlink" Target="https://archive.org/details/LovingKindness15Minsb" TargetMode="External"/><Relationship Id="rId17" Type="http://schemas.openxmlformats.org/officeDocument/2006/relationships/image" Target="../media/image56.png"/><Relationship Id="rId2" Type="http://schemas.openxmlformats.org/officeDocument/2006/relationships/tags" Target="../tags/tag57.xml"/><Relationship Id="rId16" Type="http://schemas.openxmlformats.org/officeDocument/2006/relationships/image" Target="../media/image55.png"/><Relationship Id="rId1" Type="http://schemas.openxmlformats.org/officeDocument/2006/relationships/tags" Target="../tags/tag56.xml"/><Relationship Id="rId6" Type="http://schemas.openxmlformats.org/officeDocument/2006/relationships/slideLayout" Target="../slideLayouts/slideLayout2.xml"/><Relationship Id="rId11" Type="http://schemas.openxmlformats.org/officeDocument/2006/relationships/hyperlink" Target="http://self-compassion.org/wp-content/uploads/meditations/LKM.self-compassion.MP3" TargetMode="External"/><Relationship Id="rId5" Type="http://schemas.openxmlformats.org/officeDocument/2006/relationships/tags" Target="../tags/tag60.xml"/><Relationship Id="rId15" Type="http://schemas.openxmlformats.org/officeDocument/2006/relationships/image" Target="../media/image54.png"/><Relationship Id="rId10" Type="http://schemas.openxmlformats.org/officeDocument/2006/relationships/hyperlink" Target="https://soundcloud.com/awakeningcompassion/awakening-compassion-class-4" TargetMode="External"/><Relationship Id="rId4" Type="http://schemas.openxmlformats.org/officeDocument/2006/relationships/tags" Target="../tags/tag59.xml"/><Relationship Id="rId9" Type="http://schemas.openxmlformats.org/officeDocument/2006/relationships/hyperlink" Target="https://soundcloud.com/mindfullivingcoach/self-compassion-meditation" TargetMode="External"/><Relationship Id="rId14" Type="http://schemas.openxmlformats.org/officeDocument/2006/relationships/image" Target="../media/image53.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microsoft.com/office/2007/relationships/hdphoto" Target="../media/hdphoto3.wdp"/><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58.png"/><Relationship Id="rId17" Type="http://schemas.openxmlformats.org/officeDocument/2006/relationships/image" Target="../media/image50.jpeg"/><Relationship Id="rId2" Type="http://schemas.openxmlformats.org/officeDocument/2006/relationships/tags" Target="../tags/tag62.xml"/><Relationship Id="rId16" Type="http://schemas.openxmlformats.org/officeDocument/2006/relationships/image" Target="../media/image51.jpe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57.jpeg"/><Relationship Id="rId5" Type="http://schemas.openxmlformats.org/officeDocument/2006/relationships/tags" Target="../tags/tag65.xml"/><Relationship Id="rId15" Type="http://schemas.microsoft.com/office/2007/relationships/hdphoto" Target="../media/hdphoto4.wdp"/><Relationship Id="rId10" Type="http://schemas.openxmlformats.org/officeDocument/2006/relationships/image" Target="../media/image48.jpeg"/><Relationship Id="rId4" Type="http://schemas.openxmlformats.org/officeDocument/2006/relationships/tags" Target="../tags/tag64.xml"/><Relationship Id="rId9" Type="http://schemas.openxmlformats.org/officeDocument/2006/relationships/notesSlide" Target="../notesSlides/notesSlide15.xml"/><Relationship Id="rId1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61.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60.pn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tags" Target="../tags/tag5.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notesSlide" Target="../notesSlides/notesSlide3.xml"/><Relationship Id="rId10" Type="http://schemas.openxmlformats.org/officeDocument/2006/relationships/image" Target="../media/image10.jpeg"/><Relationship Id="rId4" Type="http://schemas.openxmlformats.org/officeDocument/2006/relationships/slideLayout" Target="../slideLayouts/slideLayout2.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slideLayout" Target="../slideLayouts/slideLayout2.xml"/><Relationship Id="rId26" Type="http://schemas.openxmlformats.org/officeDocument/2006/relationships/image" Target="../media/image16.jpeg"/><Relationship Id="rId39" Type="http://schemas.openxmlformats.org/officeDocument/2006/relationships/image" Target="../media/image29.png"/><Relationship Id="rId3" Type="http://schemas.openxmlformats.org/officeDocument/2006/relationships/tags" Target="../tags/tag8.xml"/><Relationship Id="rId21" Type="http://schemas.openxmlformats.org/officeDocument/2006/relationships/image" Target="../media/image12.png"/><Relationship Id="rId34" Type="http://schemas.openxmlformats.org/officeDocument/2006/relationships/image" Target="../media/image24.wmf"/><Relationship Id="rId42" Type="http://schemas.openxmlformats.org/officeDocument/2006/relationships/image" Target="../media/image32.png"/><Relationship Id="rId47" Type="http://schemas.openxmlformats.org/officeDocument/2006/relationships/image" Target="../media/image37.png"/><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png"/><Relationship Id="rId46" Type="http://schemas.openxmlformats.org/officeDocument/2006/relationships/image" Target="../media/image36.jpeg"/><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image" Target="../media/image11.png"/><Relationship Id="rId29" Type="http://schemas.openxmlformats.org/officeDocument/2006/relationships/image" Target="../media/image19.png"/><Relationship Id="rId41" Type="http://schemas.openxmlformats.org/officeDocument/2006/relationships/image" Target="../media/image31.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wmf"/><Relationship Id="rId40" Type="http://schemas.openxmlformats.org/officeDocument/2006/relationships/image" Target="../media/image30.png"/><Relationship Id="rId45" Type="http://schemas.openxmlformats.org/officeDocument/2006/relationships/image" Target="../media/image35.pn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image" Target="../media/image13.png"/><Relationship Id="rId28" Type="http://schemas.openxmlformats.org/officeDocument/2006/relationships/image" Target="../media/image18.jpeg"/><Relationship Id="rId36" Type="http://schemas.openxmlformats.org/officeDocument/2006/relationships/image" Target="../media/image26.wmf"/><Relationship Id="rId10" Type="http://schemas.openxmlformats.org/officeDocument/2006/relationships/tags" Target="../tags/tag15.xml"/><Relationship Id="rId19" Type="http://schemas.openxmlformats.org/officeDocument/2006/relationships/notesSlide" Target="../notesSlides/notesSlide4.xml"/><Relationship Id="rId31" Type="http://schemas.openxmlformats.org/officeDocument/2006/relationships/image" Target="../media/image21.png"/><Relationship Id="rId44" Type="http://schemas.openxmlformats.org/officeDocument/2006/relationships/image" Target="../media/image34.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10.jpeg"/><Relationship Id="rId27" Type="http://schemas.openxmlformats.org/officeDocument/2006/relationships/image" Target="../media/image17.jpeg"/><Relationship Id="rId30" Type="http://schemas.openxmlformats.org/officeDocument/2006/relationships/image" Target="../media/image20.jpeg"/><Relationship Id="rId35" Type="http://schemas.openxmlformats.org/officeDocument/2006/relationships/image" Target="../media/image25.wmf"/><Relationship Id="rId43" Type="http://schemas.openxmlformats.org/officeDocument/2006/relationships/image" Target="../media/image33.png"/><Relationship Id="rId48"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4.xml"/><Relationship Id="rId1" Type="http://schemas.openxmlformats.org/officeDocument/2006/relationships/tags" Target="../tags/tag23.xml"/><Relationship Id="rId6" Type="http://schemas.microsoft.com/office/2007/relationships/hdphoto" Target="../media/hdphoto2.wdp"/><Relationship Id="rId5" Type="http://schemas.openxmlformats.org/officeDocument/2006/relationships/image" Target="../media/image3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hyperlink" Target="https://siyli.org/mindful-walking/" TargetMode="External"/><Relationship Id="rId3" Type="http://schemas.openxmlformats.org/officeDocument/2006/relationships/tags" Target="../tags/tag27.xml"/><Relationship Id="rId7" Type="http://schemas.openxmlformats.org/officeDocument/2006/relationships/notesSlide" Target="../notesSlides/notesSlide6.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5" Type="http://schemas.openxmlformats.org/officeDocument/2006/relationships/tags" Target="../tags/tag29.xml"/><Relationship Id="rId10" Type="http://schemas.openxmlformats.org/officeDocument/2006/relationships/image" Target="../media/image41.jpeg"/><Relationship Id="rId4" Type="http://schemas.openxmlformats.org/officeDocument/2006/relationships/tags" Target="../tags/tag28.xml"/><Relationship Id="rId9" Type="http://schemas.openxmlformats.org/officeDocument/2006/relationships/image" Target="../media/image40.jpeg"/></Relationships>
</file>

<file path=ppt/slides/_rels/slide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32.xml"/><Relationship Id="rId7" Type="http://schemas.openxmlformats.org/officeDocument/2006/relationships/hyperlink" Target="https://www.bilan.ch/opinions/david-fiorucci/leadership-et-intelligence-emotionnelle-une-cle-pour-devenir-un-leader-inspirant" TargetMode="Externa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36.xml"/><Relationship Id="rId7" Type="http://schemas.openxmlformats.org/officeDocument/2006/relationships/hyperlink" Target="https://www.forbes.fr/management/lempathie-est-la-competence-de-leadership-la-plus-importante-selon-les-recherches/" TargetMode="Externa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hyperlink" Target="https://mouvementsmq.ca/blogue/le-beau-defi-definir-le-leadership-empathique/" TargetMode="Externa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39.xml"/><Relationship Id="rId7" Type="http://schemas.openxmlformats.org/officeDocument/2006/relationships/notesSlide" Target="../notesSlides/notesSlide9.xml"/><Relationship Id="rId12" Type="http://schemas.openxmlformats.org/officeDocument/2006/relationships/image" Target="../media/image47.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11" Type="http://schemas.openxmlformats.org/officeDocument/2006/relationships/hyperlink" Target="https://www.youtube.com/watch?v=YhOjY7gWoj0" TargetMode="External"/><Relationship Id="rId5" Type="http://schemas.openxmlformats.org/officeDocument/2006/relationships/tags" Target="../tags/tag41.xml"/><Relationship Id="rId10" Type="http://schemas.openxmlformats.org/officeDocument/2006/relationships/image" Target="../media/image46.png"/><Relationship Id="rId4" Type="http://schemas.openxmlformats.org/officeDocument/2006/relationships/tags" Target="../tags/tag40.xml"/><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6" name="Picture 2" descr="Sunset Mountains - Album on Img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602686"/>
            <a:ext cx="7128792" cy="51683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95736" y="1121764"/>
            <a:ext cx="5883342" cy="830997"/>
          </a:xfrm>
          <a:prstGeom prst="rect">
            <a:avLst/>
          </a:prstGeom>
          <a:noFill/>
        </p:spPr>
        <p:txBody>
          <a:bodyPr wrap="none" rtlCol="0">
            <a:spAutoFit/>
          </a:bodyPr>
          <a:lstStyle/>
          <a:p>
            <a:r>
              <a:rPr lang="fr-CA" sz="2400" dirty="0">
                <a:solidFill>
                  <a:schemeClr val="bg1"/>
                </a:solidFill>
              </a:rPr>
              <a:t>Le bonheur n’est pas l’absence de problèmes</a:t>
            </a:r>
          </a:p>
          <a:p>
            <a:r>
              <a:rPr lang="fr-CA" sz="2400" dirty="0">
                <a:solidFill>
                  <a:schemeClr val="bg1"/>
                </a:solidFill>
              </a:rPr>
              <a:t>C’est la capacité de les gérer avec résilience.</a:t>
            </a:r>
          </a:p>
        </p:txBody>
      </p:sp>
    </p:spTree>
    <p:extLst>
      <p:ext uri="{BB962C8B-B14F-4D97-AF65-F5344CB8AC3E}">
        <p14:creationId xmlns:p14="http://schemas.microsoft.com/office/powerpoint/2010/main" val="33520723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hemian Line Art Design - Free image on Pixabay"/>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6189331" y="119954"/>
            <a:ext cx="2328193" cy="365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179512" y="274638"/>
            <a:ext cx="8964488" cy="1143000"/>
          </a:xfrm>
        </p:spPr>
        <p:txBody>
          <a:bodyPr>
            <a:normAutofit fontScale="90000"/>
          </a:bodyPr>
          <a:lstStyle/>
          <a:p>
            <a:pPr fontAlgn="base"/>
            <a:r>
              <a:rPr lang="fr-CA" sz="3600" dirty="0"/>
              <a:t>Pour être un dirigeant efficace, tenez un journal de leadership (réflexion)</a:t>
            </a:r>
          </a:p>
        </p:txBody>
      </p:sp>
      <p:sp>
        <p:nvSpPr>
          <p:cNvPr id="3" name="Content Placeholder 2"/>
          <p:cNvSpPr>
            <a:spLocks noGrp="1"/>
          </p:cNvSpPr>
          <p:nvPr>
            <p:ph idx="1"/>
            <p:custDataLst>
              <p:tags r:id="rId3"/>
            </p:custDataLst>
          </p:nvPr>
        </p:nvSpPr>
        <p:spPr>
          <a:xfrm>
            <a:off x="395537" y="1578662"/>
            <a:ext cx="5256583" cy="4386512"/>
          </a:xfrm>
        </p:spPr>
        <p:txBody>
          <a:bodyPr>
            <a:noAutofit/>
          </a:bodyPr>
          <a:lstStyle/>
          <a:p>
            <a:pPr marL="0" indent="0">
              <a:spcBef>
                <a:spcPts val="600"/>
              </a:spcBef>
              <a:buNone/>
            </a:pPr>
            <a:r>
              <a:rPr lang="fr-CA" sz="1800" dirty="0"/>
              <a:t>Dix questions pour votre journal de leadership (réflexion)</a:t>
            </a:r>
          </a:p>
          <a:p>
            <a:pPr>
              <a:spcBef>
                <a:spcPts val="600"/>
              </a:spcBef>
            </a:pPr>
            <a:r>
              <a:rPr lang="fr-CA" sz="1800" dirty="0"/>
              <a:t>Qu’est-ce qui se passe pour moi maintenant? </a:t>
            </a:r>
          </a:p>
          <a:p>
            <a:pPr>
              <a:spcBef>
                <a:spcPts val="600"/>
              </a:spcBef>
            </a:pPr>
            <a:r>
              <a:rPr lang="fr-CA" sz="1800" dirty="0"/>
              <a:t>Qu’est-ce qui va bien? Qu’est-ce qui crée cela? </a:t>
            </a:r>
          </a:p>
          <a:p>
            <a:pPr>
              <a:spcBef>
                <a:spcPts val="600"/>
              </a:spcBef>
            </a:pPr>
            <a:r>
              <a:rPr lang="fr-CA" sz="1800" dirty="0"/>
              <a:t>Qu’est-ce qui est difficile? Qu’est-ce qui crée cela? </a:t>
            </a:r>
          </a:p>
          <a:p>
            <a:pPr>
              <a:spcBef>
                <a:spcPts val="600"/>
              </a:spcBef>
            </a:pPr>
            <a:r>
              <a:rPr lang="fr-CA" sz="1800" dirty="0"/>
              <a:t>Qu’est-ce qui nécessite mon attention? </a:t>
            </a:r>
          </a:p>
          <a:p>
            <a:pPr>
              <a:spcBef>
                <a:spcPts val="600"/>
              </a:spcBef>
            </a:pPr>
            <a:r>
              <a:rPr lang="fr-CA" sz="1800" dirty="0"/>
              <a:t>Qu’est-ce qui est significatif? </a:t>
            </a:r>
          </a:p>
          <a:p>
            <a:pPr>
              <a:spcBef>
                <a:spcPts val="600"/>
              </a:spcBef>
            </a:pPr>
            <a:r>
              <a:rPr lang="fr-CA" sz="1800" dirty="0"/>
              <a:t>Quelles sont les forces que je constate chez moi? </a:t>
            </a:r>
          </a:p>
          <a:p>
            <a:pPr>
              <a:spcBef>
                <a:spcPts val="600"/>
              </a:spcBef>
            </a:pPr>
            <a:r>
              <a:rPr lang="fr-CA" sz="1800" dirty="0"/>
              <a:t>Quelles sont les forces et les contributions que je constate chez les autres? </a:t>
            </a:r>
          </a:p>
          <a:p>
            <a:pPr>
              <a:spcBef>
                <a:spcPts val="600"/>
              </a:spcBef>
            </a:pPr>
            <a:r>
              <a:rPr lang="fr-CA" sz="1800" dirty="0"/>
              <a:t>Qu’est-ce que j’apprends? </a:t>
            </a:r>
          </a:p>
          <a:p>
            <a:pPr>
              <a:spcBef>
                <a:spcPts val="600"/>
              </a:spcBef>
            </a:pPr>
            <a:r>
              <a:rPr lang="fr-CA" sz="1800" dirty="0"/>
              <a:t>Quelle est l’action à l’égard de laquelle je m’engage? </a:t>
            </a:r>
            <a:endParaRPr lang="fr-CA" sz="2000" dirty="0"/>
          </a:p>
        </p:txBody>
      </p:sp>
      <p:sp>
        <p:nvSpPr>
          <p:cNvPr id="7" name="Rectangle 6"/>
          <p:cNvSpPr/>
          <p:nvPr>
            <p:custDataLst>
              <p:tags r:id="rId4"/>
            </p:custDataLst>
          </p:nvPr>
        </p:nvSpPr>
        <p:spPr>
          <a:xfrm>
            <a:off x="5868144" y="3573016"/>
            <a:ext cx="3252975" cy="2246769"/>
          </a:xfrm>
          <a:prstGeom prst="rect">
            <a:avLst/>
          </a:prstGeom>
        </p:spPr>
        <p:txBody>
          <a:bodyPr wrap="square">
            <a:spAutoFit/>
          </a:bodyPr>
          <a:lstStyle/>
          <a:p>
            <a:pPr algn="ctr"/>
            <a:r>
              <a:rPr lang="fr-CA" sz="2000" dirty="0">
                <a:solidFill>
                  <a:srgbClr val="333333"/>
                </a:solidFill>
              </a:rPr>
              <a:t>« L’idée est d’amener les gens à accepter qui ils sont, où ils veulent aller… Je considère l’écriture expressive comme une correction du parcours de vie. »</a:t>
            </a:r>
          </a:p>
          <a:p>
            <a:pPr algn="ctr"/>
            <a:r>
              <a:rPr lang="fr-CA" sz="2000" dirty="0">
                <a:solidFill>
                  <a:srgbClr val="333333"/>
                </a:solidFill>
              </a:rPr>
              <a:t>		 – M. Pennebaker</a:t>
            </a:r>
            <a:endParaRPr lang="fr-CA" sz="2000" dirty="0"/>
          </a:p>
        </p:txBody>
      </p:sp>
    </p:spTree>
    <p:extLst>
      <p:ext uri="{BB962C8B-B14F-4D97-AF65-F5344CB8AC3E}">
        <p14:creationId xmlns:p14="http://schemas.microsoft.com/office/powerpoint/2010/main" val="125661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5050904" cy="2006238"/>
          </a:xfrm>
        </p:spPr>
        <p:txBody>
          <a:bodyPr>
            <a:normAutofit/>
          </a:bodyPr>
          <a:lstStyle/>
          <a:p>
            <a:pPr algn="r" fontAlgn="base"/>
            <a:r>
              <a:rPr lang="fr-CA" sz="4000" dirty="0"/>
              <a:t>Prendre de </a:t>
            </a:r>
            <a:br>
              <a:rPr lang="fr-CA" sz="4000" dirty="0"/>
            </a:br>
            <a:r>
              <a:rPr lang="fr-CA" sz="4000" dirty="0"/>
              <a:t>grandes ou de petites décisions?</a:t>
            </a:r>
          </a:p>
        </p:txBody>
      </p:sp>
      <p:sp>
        <p:nvSpPr>
          <p:cNvPr id="2" name="Content Placeholder 1"/>
          <p:cNvSpPr>
            <a:spLocks noGrp="1"/>
          </p:cNvSpPr>
          <p:nvPr>
            <p:ph idx="1"/>
            <p:custDataLst>
              <p:tags r:id="rId2"/>
            </p:custDataLst>
          </p:nvPr>
        </p:nvSpPr>
        <p:spPr>
          <a:xfrm>
            <a:off x="457200" y="2354732"/>
            <a:ext cx="8435280" cy="4320480"/>
          </a:xfrm>
        </p:spPr>
        <p:txBody>
          <a:bodyPr>
            <a:normAutofit fontScale="62500" lnSpcReduction="20000"/>
          </a:bodyPr>
          <a:lstStyle/>
          <a:p>
            <a:pPr>
              <a:spcBef>
                <a:spcPts val="600"/>
              </a:spcBef>
            </a:pPr>
            <a:r>
              <a:rPr lang="fr-CA" dirty="0"/>
              <a:t>Résister au négatif</a:t>
            </a:r>
          </a:p>
          <a:p>
            <a:pPr lvl="1">
              <a:spcBef>
                <a:spcPts val="600"/>
              </a:spcBef>
            </a:pPr>
            <a:r>
              <a:rPr lang="fr-CA" dirty="0"/>
              <a:t>« Les personnes qui méditaient se concentraient moins sur le passé et l’avenir, de sorte qu’elles ressentaient moins d’émotions négatives », affirme Hafenbrack. « Cela les aidait à réduire la partialité liée aux coûts irrécupérables. »</a:t>
            </a:r>
          </a:p>
          <a:p>
            <a:pPr>
              <a:spcBef>
                <a:spcPts val="600"/>
              </a:spcBef>
            </a:pPr>
            <a:r>
              <a:rPr lang="fr-CA" dirty="0"/>
              <a:t>Court terme ou long terme?</a:t>
            </a:r>
          </a:p>
          <a:p>
            <a:pPr lvl="1">
              <a:spcBef>
                <a:spcPts val="600"/>
              </a:spcBef>
            </a:pPr>
            <a:r>
              <a:rPr lang="fr-CA" dirty="0"/>
              <a:t>« [Les recherches ne] sapent pas l’idée selon laquelle [la méditation], en tant que pratique à long terme, peut être efficace », déclare Barsade. « Toutefois, l’un des aspects nouveaux et importants [au sujet des recherches] est que vous pouvez prendre une courte pause et obtenir un résultat. »</a:t>
            </a:r>
          </a:p>
          <a:p>
            <a:pPr>
              <a:spcBef>
                <a:spcPts val="600"/>
              </a:spcBef>
            </a:pPr>
            <a:endParaRPr lang="fr-CA" dirty="0"/>
          </a:p>
          <a:p>
            <a:pPr>
              <a:spcBef>
                <a:spcPts val="600"/>
              </a:spcBef>
            </a:pPr>
            <a:r>
              <a:rPr lang="fr-CA" dirty="0"/>
              <a:t>Prise de décisions consciente</a:t>
            </a:r>
          </a:p>
          <a:p>
            <a:pPr lvl="1">
              <a:spcBef>
                <a:spcPts val="600"/>
              </a:spcBef>
            </a:pPr>
            <a:r>
              <a:rPr lang="fr-CA" sz="2900" dirty="0"/>
              <a:t>« L’application des techniques de pleine conscience à la prise de décisions vous amène à avoir une réflexion plus claire et à rester connecté à vos valeurs fondamentales, ce qui est crucial pour votre paix d’esprit. » – Phillip Moffitt</a:t>
            </a:r>
          </a:p>
        </p:txBody>
      </p:sp>
      <p:pic>
        <p:nvPicPr>
          <p:cNvPr id="3076" name="Picture 4" descr="http://dharmawisdom.org/files/decision_time.jpeg?1430191416"/>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652120" y="44624"/>
            <a:ext cx="3434396" cy="229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10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3568" y="274638"/>
            <a:ext cx="7776864" cy="1143000"/>
          </a:xfrm>
        </p:spPr>
        <p:txBody>
          <a:bodyPr>
            <a:normAutofit fontScale="90000"/>
          </a:bodyPr>
          <a:lstStyle/>
          <a:p>
            <a:r>
              <a:rPr lang="fr-CA" sz="4000" dirty="0"/>
              <a:t>La pleine conscience pour une meilleure prise de décisions</a:t>
            </a:r>
          </a:p>
        </p:txBody>
      </p:sp>
      <p:sp>
        <p:nvSpPr>
          <p:cNvPr id="3" name="Content Placeholder 2"/>
          <p:cNvSpPr>
            <a:spLocks noGrp="1"/>
          </p:cNvSpPr>
          <p:nvPr>
            <p:ph idx="1"/>
            <p:custDataLst>
              <p:tags r:id="rId2"/>
            </p:custDataLst>
          </p:nvPr>
        </p:nvSpPr>
        <p:spPr>
          <a:xfrm>
            <a:off x="457200" y="1600200"/>
            <a:ext cx="5280521" cy="4997152"/>
          </a:xfrm>
        </p:spPr>
        <p:txBody>
          <a:bodyPr>
            <a:normAutofit/>
          </a:bodyPr>
          <a:lstStyle/>
          <a:p>
            <a:pPr marL="0" indent="0">
              <a:buNone/>
            </a:pPr>
            <a:r>
              <a:rPr lang="fr-CA" sz="2200" dirty="0"/>
              <a:t>Une bonne décision est le reflet de vos pensées et de vos expériences, et cela peut être renforcé par la pratique de la pleine conscience.</a:t>
            </a:r>
          </a:p>
          <a:p>
            <a:r>
              <a:rPr lang="fr-CA" sz="2300" dirty="0"/>
              <a:t>N</a:t>
            </a:r>
            <a:r>
              <a:rPr lang="fr-CA" sz="2300" baseline="30000" dirty="0"/>
              <a:t>o</a:t>
            </a:r>
            <a:r>
              <a:rPr lang="fr-CA" sz="2300" dirty="0"/>
              <a:t> 1 – Un esprit concentré</a:t>
            </a:r>
          </a:p>
          <a:p>
            <a:r>
              <a:rPr lang="fr-CA" sz="2300" dirty="0"/>
              <a:t>N</a:t>
            </a:r>
            <a:r>
              <a:rPr lang="fr-CA" sz="2300" baseline="30000" dirty="0"/>
              <a:t>o</a:t>
            </a:r>
            <a:r>
              <a:rPr lang="fr-CA" sz="2300" dirty="0"/>
              <a:t> 2 – Un juste équilibre</a:t>
            </a:r>
          </a:p>
          <a:p>
            <a:r>
              <a:rPr lang="fr-CA" sz="2300" dirty="0"/>
              <a:t>N</a:t>
            </a:r>
            <a:r>
              <a:rPr lang="fr-CA" sz="2300" baseline="30000" dirty="0"/>
              <a:t>o</a:t>
            </a:r>
            <a:r>
              <a:rPr lang="fr-CA" sz="2300" dirty="0"/>
              <a:t> 3 – Une pensée rationnelle</a:t>
            </a:r>
          </a:p>
          <a:p>
            <a:r>
              <a:rPr lang="fr-CA" sz="2300" dirty="0"/>
              <a:t>N</a:t>
            </a:r>
            <a:r>
              <a:rPr lang="fr-CA" sz="2300" baseline="30000" dirty="0"/>
              <a:t>o </a:t>
            </a:r>
            <a:r>
              <a:rPr lang="fr-CA" sz="2300" dirty="0"/>
              <a:t>4 – Un esprit fort</a:t>
            </a:r>
          </a:p>
          <a:p>
            <a:r>
              <a:rPr lang="fr-CA" sz="2300" dirty="0"/>
              <a:t>N</a:t>
            </a:r>
            <a:r>
              <a:rPr lang="fr-CA" sz="2300" baseline="30000" dirty="0"/>
              <a:t>o</a:t>
            </a:r>
            <a:r>
              <a:rPr lang="fr-CA" sz="2300" dirty="0"/>
              <a:t> 5 – Intuition, perception et observation</a:t>
            </a:r>
          </a:p>
          <a:p>
            <a:r>
              <a:rPr lang="fr-CA" sz="2300" dirty="0"/>
              <a:t>N</a:t>
            </a:r>
            <a:r>
              <a:rPr lang="fr-CA" sz="2300" baseline="30000" dirty="0"/>
              <a:t>o</a:t>
            </a:r>
            <a:r>
              <a:rPr lang="fr-CA" sz="2300" dirty="0"/>
              <a:t> 6 – Une concentration sur le présent</a:t>
            </a:r>
          </a:p>
        </p:txBody>
      </p:sp>
      <p:pic>
        <p:nvPicPr>
          <p:cNvPr id="2050" name="Picture 2" descr="https://cdn.artofliving.org/sites/www.artofliving.org/files/styles/inner_page_image/public/article_image/decision-making.jpg?itok=vDur5Wha"/>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508104" y="1435212"/>
            <a:ext cx="3552329" cy="16331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custDataLst>
              <p:tags r:id="rId4"/>
            </p:custDataLst>
          </p:nvPr>
        </p:nvSpPr>
        <p:spPr>
          <a:xfrm>
            <a:off x="5505881" y="3571725"/>
            <a:ext cx="3122714" cy="1569660"/>
          </a:xfrm>
          <a:prstGeom prst="rect">
            <a:avLst/>
          </a:prstGeom>
        </p:spPr>
        <p:txBody>
          <a:bodyPr wrap="none">
            <a:spAutoFit/>
          </a:bodyPr>
          <a:lstStyle/>
          <a:p>
            <a:pPr marL="342900" indent="-342900" fontAlgn="base">
              <a:buFont typeface="+mj-lt"/>
              <a:buAutoNum type="arabicPeriod"/>
            </a:pPr>
            <a:r>
              <a:rPr lang="fr-CA" sz="2400" dirty="0"/>
              <a:t>Un esprit plus calme</a:t>
            </a:r>
          </a:p>
          <a:p>
            <a:pPr marL="342900" indent="-342900" fontAlgn="base">
              <a:buFont typeface="+mj-lt"/>
              <a:buAutoNum type="arabicPeriod"/>
            </a:pPr>
            <a:r>
              <a:rPr lang="fr-CA" sz="2400" dirty="0"/>
              <a:t>Déposer ses bagages</a:t>
            </a:r>
          </a:p>
          <a:p>
            <a:pPr marL="342900" indent="-342900" fontAlgn="base">
              <a:buFont typeface="+mj-lt"/>
              <a:buAutoNum type="arabicPeriod"/>
            </a:pPr>
            <a:r>
              <a:rPr lang="fr-CA" sz="2400" dirty="0"/>
              <a:t>Un esprit fort</a:t>
            </a:r>
          </a:p>
          <a:p>
            <a:pPr marL="342900" indent="-342900" fontAlgn="base">
              <a:buFont typeface="+mj-lt"/>
              <a:buAutoNum type="arabicPeriod"/>
            </a:pPr>
            <a:r>
              <a:rPr lang="fr-CA" sz="2400" dirty="0"/>
              <a:t>Une intuition forte</a:t>
            </a:r>
          </a:p>
        </p:txBody>
      </p:sp>
    </p:spTree>
    <p:extLst>
      <p:ext uri="{BB962C8B-B14F-4D97-AF65-F5344CB8AC3E}">
        <p14:creationId xmlns:p14="http://schemas.microsoft.com/office/powerpoint/2010/main" val="153424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lgn="ctr"/>
            <a:r>
              <a:rPr lang="fr-CA" sz="4000" dirty="0"/>
              <a:t>Amour bienveillant en pleine conscience</a:t>
            </a:r>
          </a:p>
        </p:txBody>
      </p:sp>
      <p:sp>
        <p:nvSpPr>
          <p:cNvPr id="3" name="Content Placeholder 2"/>
          <p:cNvSpPr>
            <a:spLocks noGrp="1"/>
          </p:cNvSpPr>
          <p:nvPr>
            <p:ph idx="1"/>
            <p:custDataLst>
              <p:tags r:id="rId2"/>
            </p:custDataLst>
          </p:nvPr>
        </p:nvSpPr>
        <p:spPr>
          <a:xfrm>
            <a:off x="457200" y="1412776"/>
            <a:ext cx="8507288" cy="4853136"/>
          </a:xfrm>
        </p:spPr>
        <p:txBody>
          <a:bodyPr>
            <a:noAutofit/>
          </a:bodyPr>
          <a:lstStyle/>
          <a:p>
            <a:pPr>
              <a:spcBef>
                <a:spcPts val="600"/>
              </a:spcBef>
            </a:pPr>
            <a:r>
              <a:rPr lang="fr-CA" sz="2000" dirty="0"/>
              <a:t>Temps requis – 15 minutes</a:t>
            </a:r>
          </a:p>
          <a:p>
            <a:pPr>
              <a:spcBef>
                <a:spcPts val="600"/>
              </a:spcBef>
            </a:pPr>
            <a:r>
              <a:rPr lang="fr-CA" sz="2000" dirty="0"/>
              <a:t>Tout d’abord, faites un balayage corporel axé sur la pleine</a:t>
            </a:r>
          </a:p>
          <a:p>
            <a:pPr>
              <a:spcBef>
                <a:spcPts val="600"/>
              </a:spcBef>
              <a:buNone/>
            </a:pPr>
            <a:r>
              <a:rPr lang="fr-CA" sz="2000" dirty="0"/>
              <a:t>	conscience – exercice de relaxation.</a:t>
            </a:r>
          </a:p>
          <a:p>
            <a:pPr>
              <a:spcBef>
                <a:spcPts val="600"/>
              </a:spcBef>
            </a:pPr>
            <a:r>
              <a:rPr lang="fr-CA" sz="2000" dirty="0"/>
              <a:t>Puis, suivez ma voix.</a:t>
            </a:r>
          </a:p>
          <a:p>
            <a:pPr>
              <a:spcBef>
                <a:spcPts val="600"/>
              </a:spcBef>
            </a:pPr>
            <a:r>
              <a:rPr lang="fr-CA" sz="2000" dirty="0"/>
              <a:t>Pendant cet exercice, je vais dire quelques phrases.</a:t>
            </a:r>
          </a:p>
          <a:p>
            <a:pPr>
              <a:spcBef>
                <a:spcPts val="600"/>
              </a:spcBef>
            </a:pPr>
            <a:r>
              <a:rPr lang="fr-CA" sz="2000" dirty="0"/>
              <a:t>Je vous invite à répéter celles qui vous interpellent le plus, celles qui vous correspondent.</a:t>
            </a:r>
          </a:p>
          <a:p>
            <a:pPr marL="2155825" lvl="1">
              <a:spcBef>
                <a:spcPts val="600"/>
              </a:spcBef>
            </a:pPr>
            <a:r>
              <a:rPr lang="fr-CA" sz="1600" dirty="0"/>
              <a:t>Puissé-je être heureux.</a:t>
            </a:r>
          </a:p>
          <a:p>
            <a:pPr marL="2155825" lvl="1">
              <a:spcBef>
                <a:spcPts val="600"/>
              </a:spcBef>
            </a:pPr>
            <a:r>
              <a:rPr lang="fr-CA" sz="1600" dirty="0"/>
              <a:t>Puissé-je être en bonne santé.</a:t>
            </a:r>
          </a:p>
          <a:p>
            <a:pPr marL="2155825" lvl="1">
              <a:spcBef>
                <a:spcPts val="600"/>
              </a:spcBef>
            </a:pPr>
            <a:r>
              <a:rPr lang="fr-CA" sz="1600" dirty="0"/>
              <a:t>Puissé-je vivre avec aisance.</a:t>
            </a:r>
          </a:p>
          <a:p>
            <a:pPr marL="2155825" lvl="1">
              <a:spcBef>
                <a:spcPts val="600"/>
              </a:spcBef>
            </a:pPr>
            <a:r>
              <a:rPr lang="fr-CA" sz="1600" dirty="0"/>
              <a:t>Puissé-je être libre de la douleur et de la souffrance.</a:t>
            </a:r>
          </a:p>
          <a:p>
            <a:pPr marL="2155825" lvl="1">
              <a:spcBef>
                <a:spcPts val="600"/>
              </a:spcBef>
            </a:pPr>
            <a:r>
              <a:rPr lang="fr-CA" sz="1600" dirty="0"/>
              <a:t>Puissé-je être capable de laisser tomber ce sur quoi je n’ai aucun contrôle.</a:t>
            </a:r>
          </a:p>
          <a:p>
            <a:pPr marL="2155825" lvl="1">
              <a:spcBef>
                <a:spcPts val="600"/>
              </a:spcBef>
            </a:pPr>
            <a:r>
              <a:rPr lang="fr-CA" sz="1600" dirty="0"/>
              <a:t>Puissé-je réussir dans tous les domaines qui me passionnent.</a:t>
            </a:r>
          </a:p>
        </p:txBody>
      </p:sp>
      <p:pic>
        <p:nvPicPr>
          <p:cNvPr id="6" name="Picture 5"/>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r="11612"/>
          <a:stretch/>
        </p:blipFill>
        <p:spPr>
          <a:xfrm>
            <a:off x="7174041" y="1199561"/>
            <a:ext cx="1718439" cy="1906094"/>
          </a:xfrm>
          <a:prstGeom prst="ellipse">
            <a:avLst/>
          </a:prstGeom>
          <a:ln>
            <a:noFill/>
          </a:ln>
          <a:effectLst>
            <a:softEdge rad="112500"/>
          </a:effectLst>
        </p:spPr>
      </p:pic>
    </p:spTree>
    <p:extLst>
      <p:ext uri="{BB962C8B-B14F-4D97-AF65-F5344CB8AC3E}">
        <p14:creationId xmlns:p14="http://schemas.microsoft.com/office/powerpoint/2010/main" val="142534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happy homework">
            <a:extLst>
              <a:ext uri="{FF2B5EF4-FFF2-40B4-BE49-F238E27FC236}">
                <a16:creationId xmlns:a16="http://schemas.microsoft.com/office/drawing/2014/main" id="{E2367343-A33D-4EDC-84CD-4A6CB6E455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1994" y="93780"/>
            <a:ext cx="2015915" cy="14824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1"/>
            </p:custDataLst>
          </p:nvPr>
        </p:nvSpPr>
        <p:spPr>
          <a:xfrm>
            <a:off x="457200" y="274638"/>
            <a:ext cx="6203032" cy="1143000"/>
          </a:xfrm>
        </p:spPr>
        <p:txBody>
          <a:bodyPr>
            <a:normAutofit fontScale="90000"/>
          </a:bodyPr>
          <a:lstStyle/>
          <a:p>
            <a:r>
              <a:rPr lang="fr-CA" sz="3600" dirty="0"/>
              <a:t>Choses à accomplir cette semaine</a:t>
            </a:r>
          </a:p>
        </p:txBody>
      </p:sp>
      <p:sp>
        <p:nvSpPr>
          <p:cNvPr id="3" name="Content Placeholder 2"/>
          <p:cNvSpPr>
            <a:spLocks noGrp="1"/>
          </p:cNvSpPr>
          <p:nvPr>
            <p:ph idx="1"/>
            <p:custDataLst>
              <p:tags r:id="rId2"/>
            </p:custDataLst>
          </p:nvPr>
        </p:nvSpPr>
        <p:spPr>
          <a:xfrm>
            <a:off x="457200" y="1417638"/>
            <a:ext cx="8570710" cy="5035698"/>
          </a:xfrm>
        </p:spPr>
        <p:txBody>
          <a:bodyPr>
            <a:noAutofit/>
          </a:bodyPr>
          <a:lstStyle/>
          <a:p>
            <a:pPr lvl="0">
              <a:spcBef>
                <a:spcPts val="0"/>
              </a:spcBef>
              <a:spcAft>
                <a:spcPts val="600"/>
              </a:spcAft>
            </a:pPr>
            <a:r>
              <a:rPr lang="fr-CA" sz="2400" dirty="0"/>
              <a:t>Connexion - système de </a:t>
            </a:r>
            <a:r>
              <a:rPr lang="fr-CA" sz="2400" b="1" i="1" dirty="0">
                <a:latin typeface="Bradley Hand ITC" panose="03070402050302030203" pitchFamily="66" charset="0"/>
              </a:rPr>
              <a:t>Jumelage </a:t>
            </a:r>
            <a:r>
              <a:rPr lang="fr-CA" sz="2400" dirty="0"/>
              <a:t> – une fois par semaine</a:t>
            </a:r>
          </a:p>
          <a:p>
            <a:pPr>
              <a:spcBef>
                <a:spcPts val="0"/>
              </a:spcBef>
              <a:spcAft>
                <a:spcPts val="600"/>
              </a:spcAft>
            </a:pPr>
            <a:r>
              <a:rPr lang="fr-CA" sz="2400" dirty="0"/>
              <a:t>Journal de gratitude – quotidiennement</a:t>
            </a:r>
          </a:p>
          <a:p>
            <a:pPr>
              <a:spcBef>
                <a:spcPts val="0"/>
              </a:spcBef>
              <a:spcAft>
                <a:spcPts val="600"/>
              </a:spcAft>
            </a:pPr>
            <a:r>
              <a:rPr lang="fr-FR" sz="2400" dirty="0"/>
              <a:t>Exercez ce qui est sur la diapositive suivante</a:t>
            </a:r>
          </a:p>
          <a:p>
            <a:pPr>
              <a:spcBef>
                <a:spcPts val="0"/>
              </a:spcBef>
              <a:spcAft>
                <a:spcPts val="600"/>
              </a:spcAft>
            </a:pPr>
            <a:r>
              <a:rPr lang="fr-FR" sz="2400" dirty="0"/>
              <a:t>Faites votre pratique </a:t>
            </a:r>
            <a:r>
              <a:rPr lang="fr-FR" sz="2400" b="1" dirty="0"/>
              <a:t>jusqu’à 20 minutes </a:t>
            </a:r>
            <a:r>
              <a:rPr lang="fr-FR" sz="2400" dirty="0"/>
              <a:t>et </a:t>
            </a:r>
            <a:br>
              <a:rPr lang="fr-FR" sz="2400" dirty="0"/>
            </a:br>
            <a:r>
              <a:rPr lang="fr-FR" sz="2400" dirty="0"/>
              <a:t>continuez à pratiquer tous les jours de la semaine</a:t>
            </a:r>
            <a:endParaRPr lang="fr-CA" sz="2400" dirty="0"/>
          </a:p>
          <a:p>
            <a:pPr lvl="1">
              <a:spcBef>
                <a:spcPts val="0"/>
              </a:spcBef>
              <a:spcAft>
                <a:spcPts val="600"/>
              </a:spcAft>
            </a:pPr>
            <a:r>
              <a:rPr lang="fr-CA" sz="2000" dirty="0"/>
              <a:t>Autocompassion</a:t>
            </a:r>
            <a:br>
              <a:rPr lang="fr-CA" sz="2000" dirty="0"/>
            </a:br>
            <a:r>
              <a:rPr lang="fr-CA" sz="1200" dirty="0"/>
              <a:t>15 min. – </a:t>
            </a:r>
            <a:r>
              <a:rPr lang="fr-CA" sz="1200" dirty="0">
                <a:hlinkClick r:id="rId9"/>
              </a:rPr>
              <a:t>https://soundcloud.com/mindfullivingcoach/self-compassion-meditation</a:t>
            </a:r>
            <a:br>
              <a:rPr lang="fr-CA" sz="1200" dirty="0"/>
            </a:br>
            <a:r>
              <a:rPr lang="fr-CA" sz="1200" dirty="0"/>
              <a:t>15 min. – </a:t>
            </a:r>
            <a:r>
              <a:rPr lang="fr-CA" sz="1200" dirty="0">
                <a:hlinkClick r:id="rId10"/>
              </a:rPr>
              <a:t>https://soundcloud.com/awakeningcompassion/awakening-compassion-class-4</a:t>
            </a:r>
            <a:r>
              <a:rPr lang="fr-CA" sz="1200" dirty="0"/>
              <a:t>   </a:t>
            </a:r>
            <a:br>
              <a:rPr lang="fr-CA" sz="1200" dirty="0"/>
            </a:br>
            <a:r>
              <a:rPr lang="fr-CA" sz="1200" dirty="0"/>
              <a:t>20 min. – </a:t>
            </a:r>
            <a:r>
              <a:rPr lang="fr-CA" sz="1200" dirty="0">
                <a:hlinkClick r:id="rId11"/>
              </a:rPr>
              <a:t>http://self-compassion.org/wp-content/uploads/meditations/LKM.self-compassion.MP3 </a:t>
            </a:r>
            <a:endParaRPr lang="fr-CA" sz="1200" dirty="0"/>
          </a:p>
          <a:p>
            <a:pPr lvl="1">
              <a:spcBef>
                <a:spcPts val="0"/>
              </a:spcBef>
              <a:spcAft>
                <a:spcPts val="600"/>
              </a:spcAft>
            </a:pPr>
            <a:r>
              <a:rPr lang="fr-CA" sz="2000" dirty="0"/>
              <a:t>Exercice d’amour bienveillant et conscient</a:t>
            </a:r>
            <a:br>
              <a:rPr lang="fr-CA" sz="2000" dirty="0"/>
            </a:br>
            <a:r>
              <a:rPr lang="fr-CA" sz="1200" dirty="0"/>
              <a:t>15 min. – </a:t>
            </a:r>
            <a:r>
              <a:rPr lang="fr-CA" sz="1200" dirty="0">
                <a:hlinkClick r:id="rId12"/>
              </a:rPr>
              <a:t>https://archive.org/details/LovingKindness15Minsb</a:t>
            </a:r>
            <a:r>
              <a:rPr lang="fr-CA" sz="1200" dirty="0"/>
              <a:t>  </a:t>
            </a:r>
            <a:br>
              <a:rPr lang="fr-CA" sz="1200" dirty="0"/>
            </a:br>
            <a:r>
              <a:rPr lang="fr-CA" sz="1200" dirty="0"/>
              <a:t>20 min. – </a:t>
            </a:r>
            <a:r>
              <a:rPr lang="fr-CA" sz="1200" dirty="0">
                <a:hlinkClick r:id="rId13"/>
              </a:rPr>
              <a:t>https://www.tarabrach.com/meditation-loving-presence-2/</a:t>
            </a:r>
            <a:r>
              <a:rPr lang="fr-CA" sz="1200" dirty="0"/>
              <a:t> </a:t>
            </a:r>
          </a:p>
          <a:p>
            <a:pPr>
              <a:spcBef>
                <a:spcPts val="0"/>
              </a:spcBef>
              <a:spcAft>
                <a:spcPts val="600"/>
              </a:spcAft>
            </a:pPr>
            <a:r>
              <a:rPr lang="fr-CA" sz="2400" dirty="0"/>
              <a:t>Pour la prochaine et dernière séance : </a:t>
            </a:r>
            <a:br>
              <a:rPr lang="fr-CA" sz="2400" dirty="0"/>
            </a:br>
            <a:r>
              <a:rPr lang="fr-CA" sz="2400" dirty="0"/>
              <a:t>apportez toutes vos questions.</a:t>
            </a:r>
          </a:p>
        </p:txBody>
      </p:sp>
      <p:pic>
        <p:nvPicPr>
          <p:cNvPr id="5" name="Picture 4" descr="Image result for happy homework">
            <a:extLst>
              <a:ext uri="{FF2B5EF4-FFF2-40B4-BE49-F238E27FC236}">
                <a16:creationId xmlns:a16="http://schemas.microsoft.com/office/drawing/2014/main" id="{E871772C-3F87-4E3F-8A0B-378D8E30779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01675" y="4653136"/>
            <a:ext cx="2177988" cy="1587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0FF716-7F3A-4A92-BE4E-9B28D543D6E5}"/>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522580DE-8633-4E12-AB43-7D575108B456}"/>
              </a:ext>
            </a:extLst>
          </p:cNvPr>
          <p:cNvGrpSpPr/>
          <p:nvPr>
            <p:custDataLst>
              <p:tags r:id="rId4"/>
            </p:custDataLst>
          </p:nvPr>
        </p:nvGrpSpPr>
        <p:grpSpPr>
          <a:xfrm>
            <a:off x="8145083" y="3492545"/>
            <a:ext cx="693137" cy="916220"/>
            <a:chOff x="6542261" y="506769"/>
            <a:chExt cx="523699" cy="570787"/>
          </a:xfrm>
        </p:grpSpPr>
        <p:pic>
          <p:nvPicPr>
            <p:cNvPr id="9" name="Picture 8">
              <a:extLst>
                <a:ext uri="{FF2B5EF4-FFF2-40B4-BE49-F238E27FC236}">
                  <a16:creationId xmlns:a16="http://schemas.microsoft.com/office/drawing/2014/main" id="{365BC998-BCCC-4048-8349-B7A48228E211}"/>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99E9B360-D37A-4E19-8F84-2B3B636A3057}"/>
                </a:ext>
              </a:extLst>
            </p:cNvPr>
            <p:cNvPicPr>
              <a:picLocks noChangeAspect="1"/>
            </p:cNvPicPr>
            <p:nvPr/>
          </p:nvPicPr>
          <p:blipFill>
            <a:blip r:embed="rId1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74FA9ADF-2EFA-4761-B13C-B5819E30687E}"/>
              </a:ext>
            </a:extLst>
          </p:cNvPr>
          <p:cNvPicPr>
            <a:picLocks noChangeAspect="1"/>
          </p:cNvPicPr>
          <p:nvPr>
            <p:custDataLst>
              <p:tags r:id="rId5"/>
            </p:custDataLst>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2207" y="3028634"/>
            <a:ext cx="848462" cy="871292"/>
          </a:xfrm>
          <a:prstGeom prst="rect">
            <a:avLst/>
          </a:prstGeom>
        </p:spPr>
      </p:pic>
    </p:spTree>
    <p:extLst>
      <p:ext uri="{BB962C8B-B14F-4D97-AF65-F5344CB8AC3E}">
        <p14:creationId xmlns:p14="http://schemas.microsoft.com/office/powerpoint/2010/main" val="270288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hemian Line Art Design - Free image on Pixabay"/>
          <p:cNvPicPr>
            <a:picLocks noChangeAspect="1" noChangeArrowheads="1"/>
          </p:cNvPicPr>
          <p:nvPr>
            <p:custDataLst>
              <p:tags r:id="rId1"/>
            </p:custDataLst>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2990" y="1955367"/>
            <a:ext cx="1603439" cy="2518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fontScale="90000"/>
          </a:bodyPr>
          <a:lstStyle/>
          <a:p>
            <a:r>
              <a:rPr lang="fr-CA" dirty="0"/>
              <a:t>Réflexion au sujet des exercices d’aujourd’hui</a:t>
            </a:r>
            <a:endParaRPr lang="en-US" dirty="0"/>
          </a:p>
        </p:txBody>
      </p:sp>
      <p:sp>
        <p:nvSpPr>
          <p:cNvPr id="4" name="Slide Number Placeholder 3"/>
          <p:cNvSpPr>
            <a:spLocks noGrp="1"/>
          </p:cNvSpPr>
          <p:nvPr>
            <p:ph type="sldNum" sz="quarter" idx="4294967295"/>
            <p:custDataLst>
              <p:tags r:id="rId3"/>
            </p:custDataLst>
          </p:nvPr>
        </p:nvSpPr>
        <p:spPr/>
        <p:txBody>
          <a:bodyPr/>
          <a:lstStyle/>
          <a:p>
            <a:fld id="{50E449A1-3E28-4EED-877C-2235D0A8D14E}" type="slidenum">
              <a:rPr lang="en-CA" smtClean="0"/>
              <a:pPr/>
              <a:t>15</a:t>
            </a:fld>
            <a:endParaRPr lang="en-CA" dirty="0"/>
          </a:p>
        </p:txBody>
      </p:sp>
      <p:grpSp>
        <p:nvGrpSpPr>
          <p:cNvPr id="5" name="Group 4"/>
          <p:cNvGrpSpPr/>
          <p:nvPr>
            <p:custDataLst>
              <p:tags r:id="rId4"/>
            </p:custDataLst>
          </p:nvPr>
        </p:nvGrpSpPr>
        <p:grpSpPr>
          <a:xfrm>
            <a:off x="5074643" y="2587703"/>
            <a:ext cx="2402918" cy="2618629"/>
            <a:chOff x="1691680" y="5343137"/>
            <a:chExt cx="803649" cy="818086"/>
          </a:xfrm>
        </p:grpSpPr>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p:custDataLst>
              <p:tags r:id="rId5"/>
            </p:custDataLst>
          </p:nvPr>
        </p:nvGrpSpPr>
        <p:grpSpPr>
          <a:xfrm>
            <a:off x="816888" y="1451563"/>
            <a:ext cx="1279270" cy="1624401"/>
            <a:chOff x="1115616" y="1504248"/>
            <a:chExt cx="1565072" cy="1689500"/>
          </a:xfrm>
        </p:grpSpPr>
        <p:pic>
          <p:nvPicPr>
            <p:cNvPr id="13" name="Picture 12"/>
            <p:cNvPicPr>
              <a:picLocks noChangeAspect="1"/>
            </p:cNvPicPr>
            <p:nvPr/>
          </p:nvPicPr>
          <p:blipFill>
            <a:blip r:embed="rId12">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13">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2" name="Picture 11"/>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5">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6" name="Picture 15"/>
          <p:cNvPicPr>
            <a:picLocks noChangeAspect="1"/>
          </p:cNvPicPr>
          <p:nvPr>
            <p:custDataLst>
              <p:tags r:id="rId6"/>
            </p:custDataLst>
          </p:nvPr>
        </p:nvPicPr>
        <p:blipFill rotWithShape="1">
          <a:blip r:embed="rId16">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2628406" y="5019348"/>
            <a:ext cx="1422649" cy="1578004"/>
          </a:xfrm>
          <a:prstGeom prst="ellipse">
            <a:avLst/>
          </a:prstGeom>
          <a:ln>
            <a:noFill/>
          </a:ln>
          <a:effectLst>
            <a:softEdge rad="112500"/>
          </a:effectLst>
        </p:spPr>
      </p:pic>
      <p:pic>
        <p:nvPicPr>
          <p:cNvPr id="11" name="Picture 2" descr="https://cdn.artofliving.org/sites/www.artofliving.org/files/styles/inner_page_image/public/article_image/decision-making.jpg?itok=vDur5Wha"/>
          <p:cNvPicPr>
            <a:picLocks noChangeAspect="1" noChangeArrowheads="1"/>
          </p:cNvPicPr>
          <p:nvPr>
            <p:custDataLst>
              <p:tags r:id="rId7"/>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359" y="4181077"/>
            <a:ext cx="2304612" cy="105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954107"/>
          </a:xfrm>
          <a:prstGeom prst="rect">
            <a:avLst/>
          </a:prstGeom>
        </p:spPr>
        <p:txBody>
          <a:bodyPr wrap="none">
            <a:spAutoFit/>
          </a:bodyPr>
          <a:lstStyle/>
          <a:p>
            <a:pPr algn="ctr"/>
            <a:r>
              <a:rPr lang="fr-CA" sz="2800" dirty="0">
                <a:solidFill>
                  <a:schemeClr val="accent3"/>
                </a:solidFill>
              </a:rPr>
              <a:t>Prenez conscience, soyez heureux</a:t>
            </a:r>
            <a:endParaRPr lang="fr-CA" sz="2800" dirty="0"/>
          </a:p>
          <a:p>
            <a:pPr algn="ctr"/>
            <a:r>
              <a:rPr lang="en-CA" sz="2800" dirty="0">
                <a:solidFill>
                  <a:srgbClr val="000000"/>
                </a:solidFill>
              </a:rPr>
              <a:t>Be Mindful, Be Happy </a:t>
            </a:r>
            <a:endParaRPr lang="en-CA" sz="2800" dirty="0"/>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685800" y="2130425"/>
            <a:ext cx="7772400" cy="1470025"/>
          </a:xfrm>
        </p:spPr>
        <p:txBody>
          <a:bodyPr>
            <a:normAutofit fontScale="90000"/>
          </a:bodyPr>
          <a:lstStyle/>
          <a:p>
            <a:r>
              <a:rPr kumimoji="0" lang="fr-FR" sz="3600" b="0" i="0" u="none" strike="noStrike" kern="1200" cap="none" spc="0" normalizeH="0" baseline="0" noProof="0" dirty="0">
                <a:ln>
                  <a:noFill/>
                </a:ln>
                <a:solidFill>
                  <a:srgbClr val="4F81BD">
                    <a:lumMod val="75000"/>
                  </a:srgbClr>
                </a:solidFill>
                <a:effectLst/>
                <a:uLnTx/>
                <a:uFillTx/>
                <a:latin typeface="Calibri"/>
                <a:ea typeface="+mj-ea"/>
                <a:cs typeface="+mj-cs"/>
              </a:rPr>
              <a:t>Programme de développement du leadership de changement en pleine-conscience (DLCP)</a:t>
            </a:r>
            <a:endParaRPr lang="fr-CA" dirty="0">
              <a:solidFill>
                <a:schemeClr val="accent1">
                  <a:lumMod val="75000"/>
                </a:schemeClr>
              </a:solidFill>
            </a:endParaRPr>
          </a:p>
        </p:txBody>
      </p:sp>
      <p:sp>
        <p:nvSpPr>
          <p:cNvPr id="6" name="Subtitle 2"/>
          <p:cNvSpPr>
            <a:spLocks noGrp="1"/>
          </p:cNvSpPr>
          <p:nvPr>
            <p:ph type="subTitle" idx="4294967295"/>
            <p:custDataLst>
              <p:tags r:id="rId2"/>
            </p:custDataLst>
          </p:nvPr>
        </p:nvSpPr>
        <p:spPr>
          <a:xfrm>
            <a:off x="1371600" y="3886200"/>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7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a:solidFill>
                  <a:prstClr val="black">
                    <a:tint val="75000"/>
                  </a:prstClr>
                </a:solidFill>
                <a:latin typeface="Calibri"/>
              </a:rPr>
              <a:t>14 novembre 2022</a:t>
            </a:r>
            <a:endParaRPr kumimoji="0" lang="fr-CA"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1143000"/>
          </a:xfrm>
        </p:spPr>
        <p:txBody>
          <a:bodyPr>
            <a:noAutofit/>
          </a:bodyPr>
          <a:lstStyle/>
          <a:p>
            <a:r>
              <a:rPr lang="fr-CA" sz="2800" dirty="0"/>
              <a:t>Exercice d’amour-propre en pleine conscience – Centrage</a:t>
            </a:r>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5049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Compte rendu de la semaine 6</a:t>
            </a:r>
          </a:p>
        </p:txBody>
      </p:sp>
      <p:pic>
        <p:nvPicPr>
          <p:cNvPr id="10" name="Picture 9"/>
          <p:cNvPicPr>
            <a:picLocks noChangeAspect="1"/>
          </p:cNvPicPr>
          <p:nvPr>
            <p:custDataLst>
              <p:tags r:id="rId2"/>
            </p:custDataLst>
          </p:nvPr>
        </p:nvPicPr>
        <p:blipFill>
          <a:blip r:embed="rId20">
            <a:extLst>
              <a:ext uri="{28A0092B-C50C-407E-A947-70E740481C1C}">
                <a14:useLocalDpi xmlns:a14="http://schemas.microsoft.com/office/drawing/2010/main" val="0"/>
              </a:ext>
            </a:extLst>
          </a:blip>
          <a:stretch>
            <a:fillRect/>
          </a:stretch>
        </p:blipFill>
        <p:spPr>
          <a:xfrm rot="2745437">
            <a:off x="713019" y="1498665"/>
            <a:ext cx="1172680" cy="1209033"/>
          </a:xfrm>
          <a:prstGeom prst="rect">
            <a:avLst/>
          </a:prstGeom>
        </p:spPr>
      </p:pic>
      <p:pic>
        <p:nvPicPr>
          <p:cNvPr id="21" name="Picture 20"/>
          <p:cNvPicPr>
            <a:picLocks noChangeAspect="1"/>
          </p:cNvPicPr>
          <p:nvPr>
            <p:custDataLst>
              <p:tags r:id="rId3"/>
            </p:custDataLst>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47700" y="1600550"/>
            <a:ext cx="1092677" cy="1005263"/>
          </a:xfrm>
          <a:prstGeom prst="rect">
            <a:avLst/>
          </a:prstGeom>
        </p:spPr>
      </p:pic>
      <p:pic>
        <p:nvPicPr>
          <p:cNvPr id="22" name="Picture 21"/>
          <p:cNvPicPr>
            <a:picLocks noChangeAspect="1"/>
          </p:cNvPicPr>
          <p:nvPr>
            <p:custDataLst>
              <p:tags r:id="rId4"/>
            </p:custDataLst>
          </p:nvPr>
        </p:nvPicPr>
        <p:blipFill>
          <a:blip r:embed="rId2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84202" y="1500621"/>
            <a:ext cx="1488592" cy="1205120"/>
          </a:xfrm>
          <a:prstGeom prst="rect">
            <a:avLst/>
          </a:prstGeom>
        </p:spPr>
      </p:pic>
      <p:pic>
        <p:nvPicPr>
          <p:cNvPr id="27" name="Picture 26"/>
          <p:cNvPicPr>
            <a:picLocks noChangeAspect="1"/>
          </p:cNvPicPr>
          <p:nvPr>
            <p:custDataLst>
              <p:tags r:id="rId5"/>
            </p:custDataLst>
          </p:nvPr>
        </p:nvPicPr>
        <p:blipFill>
          <a:blip r:embed="rId23">
            <a:duotone>
              <a:schemeClr val="bg2">
                <a:shade val="45000"/>
                <a:satMod val="135000"/>
              </a:schemeClr>
              <a:prstClr val="white"/>
            </a:duotone>
          </a:blip>
          <a:stretch>
            <a:fillRect/>
          </a:stretch>
        </p:blipFill>
        <p:spPr>
          <a:xfrm>
            <a:off x="7128642" y="1668742"/>
            <a:ext cx="1148379" cy="868879"/>
          </a:xfrm>
          <a:prstGeom prst="rect">
            <a:avLst/>
          </a:prstGeom>
        </p:spPr>
      </p:pic>
      <p:grpSp>
        <p:nvGrpSpPr>
          <p:cNvPr id="28" name="Group 27"/>
          <p:cNvGrpSpPr/>
          <p:nvPr>
            <p:custDataLst>
              <p:tags r:id="rId6"/>
            </p:custDataLst>
          </p:nvPr>
        </p:nvGrpSpPr>
        <p:grpSpPr>
          <a:xfrm>
            <a:off x="208539" y="3174282"/>
            <a:ext cx="1149374" cy="1152628"/>
            <a:chOff x="1115917" y="2424130"/>
            <a:chExt cx="2481406" cy="2481406"/>
          </a:xfrm>
        </p:grpSpPr>
        <p:pic>
          <p:nvPicPr>
            <p:cNvPr id="29" name="Picture 28"/>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2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custDataLst>
              <p:tags r:id="rId7"/>
            </p:custDataLst>
          </p:nvPr>
        </p:nvPicPr>
        <p:blipFill>
          <a:blip r:embed="rId2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11158" y="3278807"/>
            <a:ext cx="1184491" cy="943578"/>
          </a:xfrm>
          <a:prstGeom prst="rect">
            <a:avLst/>
          </a:prstGeom>
        </p:spPr>
      </p:pic>
      <p:pic>
        <p:nvPicPr>
          <p:cNvPr id="35" name="Picture 34"/>
          <p:cNvPicPr>
            <a:picLocks noChangeAspect="1"/>
          </p:cNvPicPr>
          <p:nvPr>
            <p:custDataLst>
              <p:tags r:id="rId8"/>
            </p:custDataLst>
          </p:nvPr>
        </p:nvPicPr>
        <p:blipFill>
          <a:blip r:embed="rId2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89870" y="3138528"/>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custDataLst>
              <p:tags r:id="rId9"/>
            </p:custDataLst>
          </p:nvPr>
        </p:nvPicPr>
        <p:blipFill>
          <a:blip r:embed="rId28">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916619" y="1459723"/>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custDataLst>
              <p:tags r:id="rId10"/>
            </p:custDataLst>
          </p:nvPr>
        </p:nvPicPr>
        <p:blipFill>
          <a:blip r:embed="rId29">
            <a:duotone>
              <a:schemeClr val="bg2">
                <a:shade val="45000"/>
                <a:satMod val="135000"/>
              </a:schemeClr>
              <a:prstClr val="white"/>
            </a:duotone>
          </a:blip>
          <a:stretch>
            <a:fillRect/>
          </a:stretch>
        </p:blipFill>
        <p:spPr>
          <a:xfrm flipH="1">
            <a:off x="5923319" y="1768401"/>
            <a:ext cx="1061499" cy="669561"/>
          </a:xfrm>
          <a:prstGeom prst="rect">
            <a:avLst/>
          </a:prstGeom>
        </p:spPr>
      </p:pic>
      <p:pic>
        <p:nvPicPr>
          <p:cNvPr id="47" name="Picture 46"/>
          <p:cNvPicPr>
            <a:picLocks noChangeAspect="1"/>
          </p:cNvPicPr>
          <p:nvPr>
            <p:custDataLst>
              <p:tags r:id="rId11"/>
            </p:custDataLst>
          </p:nvPr>
        </p:nvPicPr>
        <p:blipFill>
          <a:blip r:embed="rId3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30058" y="3141977"/>
            <a:ext cx="1222577" cy="1217238"/>
          </a:xfrm>
          <a:prstGeom prst="rect">
            <a:avLst/>
          </a:prstGeom>
        </p:spPr>
      </p:pic>
      <p:grpSp>
        <p:nvGrpSpPr>
          <p:cNvPr id="7" name="Group 6">
            <a:extLst>
              <a:ext uri="{FF2B5EF4-FFF2-40B4-BE49-F238E27FC236}">
                <a16:creationId xmlns:a16="http://schemas.microsoft.com/office/drawing/2014/main" id="{F7D16B97-BCEE-443F-818D-C37B8D78907F}"/>
              </a:ext>
            </a:extLst>
          </p:cNvPr>
          <p:cNvGrpSpPr/>
          <p:nvPr/>
        </p:nvGrpSpPr>
        <p:grpSpPr>
          <a:xfrm>
            <a:off x="2170358" y="5009359"/>
            <a:ext cx="1459680" cy="1246766"/>
            <a:chOff x="2228646" y="5194168"/>
            <a:chExt cx="2004645" cy="1719423"/>
          </a:xfrm>
        </p:grpSpPr>
        <p:pic>
          <p:nvPicPr>
            <p:cNvPr id="6" name="Picture 5">
              <a:extLst>
                <a:ext uri="{FF2B5EF4-FFF2-40B4-BE49-F238E27FC236}">
                  <a16:creationId xmlns:a16="http://schemas.microsoft.com/office/drawing/2014/main" id="{B8565334-48C9-4989-A768-AB9DEF41FF62}"/>
                </a:ext>
              </a:extLst>
            </p:cNvPr>
            <p:cNvPicPr>
              <a:picLocks noChangeAspect="1"/>
            </p:cNvPicPr>
            <p:nvPr/>
          </p:nvPicPr>
          <p:blipFill>
            <a:blip r:embed="rId31">
              <a:duotone>
                <a:schemeClr val="bg2">
                  <a:shade val="45000"/>
                  <a:satMod val="135000"/>
                </a:schemeClr>
                <a:prstClr val="white"/>
              </a:duotone>
            </a:blip>
            <a:stretch>
              <a:fillRect/>
            </a:stretch>
          </p:blipFill>
          <p:spPr>
            <a:xfrm>
              <a:off x="3013985" y="5194168"/>
              <a:ext cx="1219306" cy="1646063"/>
            </a:xfrm>
            <a:prstGeom prst="rect">
              <a:avLst/>
            </a:prstGeom>
          </p:spPr>
        </p:pic>
        <p:grpSp>
          <p:nvGrpSpPr>
            <p:cNvPr id="48" name="Group 47"/>
            <p:cNvGrpSpPr/>
            <p:nvPr>
              <p:custDataLst>
                <p:tags r:id="rId17"/>
              </p:custDataLst>
            </p:nvPr>
          </p:nvGrpSpPr>
          <p:grpSpPr>
            <a:xfrm>
              <a:off x="2228646" y="5626360"/>
              <a:ext cx="989624" cy="1287231"/>
              <a:chOff x="5520395" y="2750930"/>
              <a:chExt cx="1342242" cy="1436914"/>
            </a:xfrm>
          </p:grpSpPr>
          <p:pic>
            <p:nvPicPr>
              <p:cNvPr id="49" name="Picture 48"/>
              <p:cNvPicPr>
                <a:picLocks noChangeAspect="1"/>
              </p:cNvPicPr>
              <p:nvPr/>
            </p:nvPicPr>
            <p:blipFill>
              <a:blip r:embed="rId32">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33">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grpSp>
        <p:nvGrpSpPr>
          <p:cNvPr id="59" name="Group 58">
            <a:extLst>
              <a:ext uri="{FF2B5EF4-FFF2-40B4-BE49-F238E27FC236}">
                <a16:creationId xmlns:a16="http://schemas.microsoft.com/office/drawing/2014/main" id="{939921CC-AEE9-4EFA-98C4-E468BF8D59E7}"/>
              </a:ext>
            </a:extLst>
          </p:cNvPr>
          <p:cNvGrpSpPr/>
          <p:nvPr/>
        </p:nvGrpSpPr>
        <p:grpSpPr>
          <a:xfrm>
            <a:off x="4745065" y="5079724"/>
            <a:ext cx="1188086" cy="1040193"/>
            <a:chOff x="6660232" y="1988840"/>
            <a:chExt cx="1582909" cy="1296144"/>
          </a:xfrm>
        </p:grpSpPr>
        <p:pic>
          <p:nvPicPr>
            <p:cNvPr id="60" name="Picture 4" descr="C:\Users\alejandro.gonzalez\AppData\Local\Microsoft\Windows\Temporary Internet Files\Content.IE5\0OAHSMHX\MC900232711[1].wmf">
              <a:extLst>
                <a:ext uri="{FF2B5EF4-FFF2-40B4-BE49-F238E27FC236}">
                  <a16:creationId xmlns:a16="http://schemas.microsoft.com/office/drawing/2014/main" id="{CE2C5789-F33F-40DB-A1FA-2C7548C88366}"/>
                </a:ext>
              </a:extLst>
            </p:cNvPr>
            <p:cNvPicPr>
              <a:picLocks noChangeAspect="1" noChangeArrowheads="1"/>
            </p:cNvPicPr>
            <p:nvPr/>
          </p:nvPicPr>
          <p:blipFill>
            <a:blip r:embed="rId34" cstate="print">
              <a:duotone>
                <a:schemeClr val="accent1">
                  <a:shade val="45000"/>
                  <a:satMod val="135000"/>
                </a:schemeClr>
                <a:prstClr val="white"/>
              </a:duotone>
            </a:blip>
            <a:srcRect/>
            <a:stretch>
              <a:fillRect/>
            </a:stretch>
          </p:blipFill>
          <p:spPr bwMode="auto">
            <a:xfrm>
              <a:off x="7452320" y="1988840"/>
              <a:ext cx="603655" cy="731564"/>
            </a:xfrm>
            <a:prstGeom prst="rect">
              <a:avLst/>
            </a:prstGeom>
            <a:noFill/>
          </p:spPr>
        </p:pic>
        <p:pic>
          <p:nvPicPr>
            <p:cNvPr id="61" name="Picture 5" descr="C:\Users\alejandro.gonzalez\AppData\Local\Microsoft\Windows\Temporary Internet Files\Content.IE5\3IXNHQQP\MC900250834[1].wmf">
              <a:extLst>
                <a:ext uri="{FF2B5EF4-FFF2-40B4-BE49-F238E27FC236}">
                  <a16:creationId xmlns:a16="http://schemas.microsoft.com/office/drawing/2014/main" id="{4A10310A-9389-4D29-A80E-C1029F34F182}"/>
                </a:ext>
              </a:extLst>
            </p:cNvPr>
            <p:cNvPicPr>
              <a:picLocks noChangeAspect="1" noChangeArrowheads="1"/>
            </p:cNvPicPr>
            <p:nvPr/>
          </p:nvPicPr>
          <p:blipFill>
            <a:blip r:embed="rId35" cstate="print">
              <a:duotone>
                <a:schemeClr val="accent1">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62" name="Picture 17" descr="C:\Users\alejandro.gonzalez\AppData\Local\Microsoft\Windows\Temporary Internet Files\Content.IE5\0OAHSMHX\MC900311128[1].wmf">
              <a:extLst>
                <a:ext uri="{FF2B5EF4-FFF2-40B4-BE49-F238E27FC236}">
                  <a16:creationId xmlns:a16="http://schemas.microsoft.com/office/drawing/2014/main" id="{324627AB-71AB-4BCA-949F-70246B6FBC7D}"/>
                </a:ext>
              </a:extLst>
            </p:cNvPr>
            <p:cNvPicPr>
              <a:picLocks noChangeAspect="1" noChangeArrowheads="1"/>
            </p:cNvPicPr>
            <p:nvPr/>
          </p:nvPicPr>
          <p:blipFill>
            <a:blip r:embed="rId36" cstate="print">
              <a:duotone>
                <a:schemeClr val="accent1">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63" name="Picture 3" descr="C:\Users\alejandro.gonzalez\AppData\Local\Microsoft\Windows\Temporary Internet Files\Content.IE5\6SEU5BG6\MC900359571[1].wmf">
              <a:extLst>
                <a:ext uri="{FF2B5EF4-FFF2-40B4-BE49-F238E27FC236}">
                  <a16:creationId xmlns:a16="http://schemas.microsoft.com/office/drawing/2014/main" id="{A3729A1F-FBE8-48E3-BBE0-7FCBFE68BE57}"/>
                </a:ext>
              </a:extLst>
            </p:cNvPr>
            <p:cNvPicPr>
              <a:picLocks noChangeAspect="1" noChangeArrowheads="1"/>
            </p:cNvPicPr>
            <p:nvPr/>
          </p:nvPicPr>
          <p:blipFill>
            <a:blip r:embed="rId37" cstate="print">
              <a:duotone>
                <a:schemeClr val="accent1">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64" name="Picture 63">
            <a:extLst>
              <a:ext uri="{FF2B5EF4-FFF2-40B4-BE49-F238E27FC236}">
                <a16:creationId xmlns:a16="http://schemas.microsoft.com/office/drawing/2014/main" id="{A31D8310-5D21-44F9-8FFA-38D92C51147F}"/>
              </a:ext>
            </a:extLst>
          </p:cNvPr>
          <p:cNvPicPr>
            <a:picLocks noChangeAspect="1"/>
          </p:cNvPicPr>
          <p:nvPr/>
        </p:nvPicPr>
        <p:blipFill rotWithShape="1">
          <a:blip r:embed="rId38">
            <a:clrChange>
              <a:clrFrom>
                <a:srgbClr val="FFFFFF"/>
              </a:clrFrom>
              <a:clrTo>
                <a:srgbClr val="FFFFFF">
                  <a:alpha val="0"/>
                </a:srgbClr>
              </a:clrTo>
            </a:clrChange>
            <a:duotone>
              <a:schemeClr val="accent1">
                <a:shade val="45000"/>
                <a:satMod val="135000"/>
              </a:schemeClr>
              <a:prstClr val="white"/>
            </a:duotone>
          </a:blip>
          <a:srcRect b="10852"/>
          <a:stretch/>
        </p:blipFill>
        <p:spPr>
          <a:xfrm>
            <a:off x="7013996" y="5038615"/>
            <a:ext cx="2068354" cy="989558"/>
          </a:xfrm>
          <a:prstGeom prst="rect">
            <a:avLst/>
          </a:prstGeom>
        </p:spPr>
      </p:pic>
      <p:grpSp>
        <p:nvGrpSpPr>
          <p:cNvPr id="65" name="Group 64">
            <a:extLst>
              <a:ext uri="{FF2B5EF4-FFF2-40B4-BE49-F238E27FC236}">
                <a16:creationId xmlns:a16="http://schemas.microsoft.com/office/drawing/2014/main" id="{BAB862AE-0303-49C5-B72C-5A63806F783A}"/>
              </a:ext>
            </a:extLst>
          </p:cNvPr>
          <p:cNvGrpSpPr/>
          <p:nvPr/>
        </p:nvGrpSpPr>
        <p:grpSpPr>
          <a:xfrm>
            <a:off x="6131832" y="5009359"/>
            <a:ext cx="827272" cy="1071501"/>
            <a:chOff x="7495448" y="1124744"/>
            <a:chExt cx="3006535" cy="3631337"/>
          </a:xfrm>
        </p:grpSpPr>
        <p:pic>
          <p:nvPicPr>
            <p:cNvPr id="66" name="Picture 65">
              <a:extLst>
                <a:ext uri="{FF2B5EF4-FFF2-40B4-BE49-F238E27FC236}">
                  <a16:creationId xmlns:a16="http://schemas.microsoft.com/office/drawing/2014/main" id="{4C545572-3264-4805-9E4F-1C759010D6CF}"/>
                </a:ext>
              </a:extLst>
            </p:cNvPr>
            <p:cNvPicPr>
              <a:picLocks noChangeAspect="1"/>
            </p:cNvPicPr>
            <p:nvPr/>
          </p:nvPicPr>
          <p:blipFill>
            <a:blip r:embed="rId39">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67" name="Picture 66">
              <a:extLst>
                <a:ext uri="{FF2B5EF4-FFF2-40B4-BE49-F238E27FC236}">
                  <a16:creationId xmlns:a16="http://schemas.microsoft.com/office/drawing/2014/main" id="{A9A9132A-5C14-4C3F-88FB-57230BDA3F8D}"/>
                </a:ext>
              </a:extLst>
            </p:cNvPr>
            <p:cNvPicPr>
              <a:picLocks noChangeAspect="1"/>
            </p:cNvPicPr>
            <p:nvPr/>
          </p:nvPicPr>
          <p:blipFill>
            <a:blip r:embed="rId4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68" name="Picture 4" descr="http://petercon.freeshell.org/images/sphere.gif">
            <a:extLst>
              <a:ext uri="{FF2B5EF4-FFF2-40B4-BE49-F238E27FC236}">
                <a16:creationId xmlns:a16="http://schemas.microsoft.com/office/drawing/2014/main" id="{CCD7902F-DE84-42C9-B4D1-AB589EAC774A}"/>
              </a:ext>
            </a:extLst>
          </p:cNvPr>
          <p:cNvPicPr>
            <a:picLocks noChangeAspect="1" noChangeArrowheads="1"/>
          </p:cNvPicPr>
          <p:nvPr>
            <p:custDataLst>
              <p:tags r:id="rId12"/>
            </p:custDataLst>
          </p:nvPr>
        </p:nvPicPr>
        <p:blipFill>
          <a:blip r:embed="rId41">
            <a:duotone>
              <a:schemeClr val="accent1">
                <a:shade val="45000"/>
                <a:satMod val="135000"/>
              </a:schemeClr>
              <a:prstClr val="white"/>
            </a:duotone>
          </a:blip>
          <a:srcRect/>
          <a:stretch>
            <a:fillRect/>
          </a:stretch>
        </p:blipFill>
        <p:spPr bwMode="auto">
          <a:xfrm>
            <a:off x="3899428" y="5261618"/>
            <a:ext cx="516831" cy="506212"/>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591AB121-54CE-4454-BBC5-ADAF8A897B03}"/>
              </a:ext>
            </a:extLst>
          </p:cNvPr>
          <p:cNvGrpSpPr/>
          <p:nvPr/>
        </p:nvGrpSpPr>
        <p:grpSpPr>
          <a:xfrm>
            <a:off x="179513" y="5098477"/>
            <a:ext cx="1690932" cy="931574"/>
            <a:chOff x="179513" y="5098477"/>
            <a:chExt cx="1690932" cy="931574"/>
          </a:xfrm>
        </p:grpSpPr>
        <p:pic>
          <p:nvPicPr>
            <p:cNvPr id="57" name="Picture 56">
              <a:extLst>
                <a:ext uri="{FF2B5EF4-FFF2-40B4-BE49-F238E27FC236}">
                  <a16:creationId xmlns:a16="http://schemas.microsoft.com/office/drawing/2014/main" id="{244F97E3-B4B1-4511-AC04-99F91F33ECE3}"/>
                </a:ext>
              </a:extLst>
            </p:cNvPr>
            <p:cNvPicPr>
              <a:picLocks noChangeAspect="1"/>
            </p:cNvPicPr>
            <p:nvPr/>
          </p:nvPicPr>
          <p:blipFill>
            <a:blip r:embed="rId42">
              <a:duotone>
                <a:schemeClr val="bg2">
                  <a:shade val="45000"/>
                  <a:satMod val="135000"/>
                </a:schemeClr>
                <a:prstClr val="white"/>
              </a:duotone>
            </a:blip>
            <a:stretch>
              <a:fillRect/>
            </a:stretch>
          </p:blipFill>
          <p:spPr>
            <a:xfrm>
              <a:off x="179513" y="5098477"/>
              <a:ext cx="288169" cy="917210"/>
            </a:xfrm>
            <a:prstGeom prst="rect">
              <a:avLst/>
            </a:prstGeom>
          </p:spPr>
        </p:pic>
        <p:pic>
          <p:nvPicPr>
            <p:cNvPr id="3" name="Picture 2">
              <a:extLst>
                <a:ext uri="{FF2B5EF4-FFF2-40B4-BE49-F238E27FC236}">
                  <a16:creationId xmlns:a16="http://schemas.microsoft.com/office/drawing/2014/main" id="{1ADA61AB-B59F-4BF9-AAC2-87D26AB134C9}"/>
                </a:ext>
              </a:extLst>
            </p:cNvPr>
            <p:cNvPicPr>
              <a:picLocks noChangeAspect="1"/>
            </p:cNvPicPr>
            <p:nvPr/>
          </p:nvPicPr>
          <p:blipFill>
            <a:blip r:embed="rId43">
              <a:duotone>
                <a:schemeClr val="bg2">
                  <a:shade val="45000"/>
                  <a:satMod val="135000"/>
                </a:schemeClr>
                <a:prstClr val="white"/>
              </a:duotone>
            </a:blip>
            <a:stretch>
              <a:fillRect/>
            </a:stretch>
          </p:blipFill>
          <p:spPr>
            <a:xfrm>
              <a:off x="457199" y="5163224"/>
              <a:ext cx="1413246" cy="866827"/>
            </a:xfrm>
            <a:prstGeom prst="rect">
              <a:avLst/>
            </a:prstGeom>
          </p:spPr>
        </p:pic>
      </p:grpSp>
      <p:pic>
        <p:nvPicPr>
          <p:cNvPr id="5" name="Picture 4">
            <a:extLst>
              <a:ext uri="{FF2B5EF4-FFF2-40B4-BE49-F238E27FC236}">
                <a16:creationId xmlns:a16="http://schemas.microsoft.com/office/drawing/2014/main" id="{C3D18216-EA94-4568-B22C-6F91782B4078}"/>
              </a:ext>
            </a:extLst>
          </p:cNvPr>
          <p:cNvPicPr>
            <a:picLocks noChangeAspect="1"/>
          </p:cNvPicPr>
          <p:nvPr/>
        </p:nvPicPr>
        <p:blipFill>
          <a:blip r:embed="rId44">
            <a:duotone>
              <a:schemeClr val="bg2">
                <a:shade val="45000"/>
                <a:satMod val="135000"/>
              </a:schemeClr>
              <a:prstClr val="white"/>
            </a:duotone>
          </a:blip>
          <a:stretch>
            <a:fillRect/>
          </a:stretch>
        </p:blipFill>
        <p:spPr>
          <a:xfrm>
            <a:off x="7908667" y="3348127"/>
            <a:ext cx="983813" cy="804938"/>
          </a:xfrm>
          <a:prstGeom prst="rect">
            <a:avLst/>
          </a:prstGeom>
        </p:spPr>
      </p:pic>
      <p:grpSp>
        <p:nvGrpSpPr>
          <p:cNvPr id="69" name="Group 68">
            <a:extLst>
              <a:ext uri="{FF2B5EF4-FFF2-40B4-BE49-F238E27FC236}">
                <a16:creationId xmlns:a16="http://schemas.microsoft.com/office/drawing/2014/main" id="{03FF1B76-1EDF-4C9D-B263-42E1035A94AA}"/>
              </a:ext>
            </a:extLst>
          </p:cNvPr>
          <p:cNvGrpSpPr/>
          <p:nvPr/>
        </p:nvGrpSpPr>
        <p:grpSpPr>
          <a:xfrm>
            <a:off x="5151681" y="3234605"/>
            <a:ext cx="1422345" cy="1031982"/>
            <a:chOff x="5786974" y="5243827"/>
            <a:chExt cx="1912332" cy="1402658"/>
          </a:xfrm>
        </p:grpSpPr>
        <p:pic>
          <p:nvPicPr>
            <p:cNvPr id="70" name="Picture 2" descr="Hand shake in heart | Free SVG">
              <a:extLst>
                <a:ext uri="{FF2B5EF4-FFF2-40B4-BE49-F238E27FC236}">
                  <a16:creationId xmlns:a16="http://schemas.microsoft.com/office/drawing/2014/main" id="{1EF4CE52-6573-4CDD-91F4-F8BEC2A1C0F1}"/>
                </a:ext>
              </a:extLst>
            </p:cNvPr>
            <p:cNvPicPr>
              <a:picLocks noChangeAspect="1" noChangeArrowheads="1"/>
            </p:cNvPicPr>
            <p:nvPr>
              <p:custDataLst>
                <p:tags r:id="rId15"/>
              </p:custDataLst>
            </p:nvPr>
          </p:nvPicPr>
          <p:blipFill>
            <a:blip r:embed="rId4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60F0021A-DC5A-4075-8D79-D2FB827FB2CC}"/>
                </a:ext>
              </a:extLst>
            </p:cNvPr>
            <p:cNvPicPr>
              <a:picLocks noChangeAspect="1"/>
            </p:cNvPicPr>
            <p:nvPr>
              <p:custDataLst>
                <p:tags r:id="rId16"/>
              </p:custDataLst>
            </p:nvPr>
          </p:nvPicPr>
          <p:blipFill>
            <a:blip r:embed="rId46">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pic>
        <p:nvPicPr>
          <p:cNvPr id="72" name="Picture 71">
            <a:extLst>
              <a:ext uri="{FF2B5EF4-FFF2-40B4-BE49-F238E27FC236}">
                <a16:creationId xmlns:a16="http://schemas.microsoft.com/office/drawing/2014/main" id="{0C8F29DE-2DF5-4EFC-8D73-3A3A41F6CB92}"/>
              </a:ext>
            </a:extLst>
          </p:cNvPr>
          <p:cNvPicPr>
            <a:picLocks noChangeAspect="1"/>
          </p:cNvPicPr>
          <p:nvPr>
            <p:custDataLst>
              <p:tags r:id="rId13"/>
            </p:custDataLst>
          </p:nvPr>
        </p:nvPicPr>
        <p:blipFill>
          <a:blip r:embed="rId47">
            <a:clrChange>
              <a:clrFrom>
                <a:srgbClr val="FFFFFF"/>
              </a:clrFrom>
              <a:clrTo>
                <a:srgbClr val="FFFFFF">
                  <a:alpha val="0"/>
                </a:srgbClr>
              </a:clrTo>
            </a:clrChange>
            <a:duotone>
              <a:schemeClr val="bg2">
                <a:shade val="45000"/>
                <a:satMod val="135000"/>
              </a:schemeClr>
              <a:prstClr val="white"/>
            </a:duotone>
          </a:blip>
          <a:stretch>
            <a:fillRect/>
          </a:stretch>
        </p:blipFill>
        <p:spPr>
          <a:xfrm>
            <a:off x="1413945" y="3138528"/>
            <a:ext cx="1392179" cy="2868735"/>
          </a:xfrm>
          <a:prstGeom prst="rect">
            <a:avLst/>
          </a:prstGeom>
        </p:spPr>
      </p:pic>
      <p:pic>
        <p:nvPicPr>
          <p:cNvPr id="73" name="Picture 72">
            <a:extLst>
              <a:ext uri="{FF2B5EF4-FFF2-40B4-BE49-F238E27FC236}">
                <a16:creationId xmlns:a16="http://schemas.microsoft.com/office/drawing/2014/main" id="{CB66B9B5-4423-4720-B79A-F25BFAE0F85B}"/>
              </a:ext>
            </a:extLst>
          </p:cNvPr>
          <p:cNvPicPr>
            <a:picLocks noChangeAspect="1"/>
          </p:cNvPicPr>
          <p:nvPr>
            <p:custDataLst>
              <p:tags r:id="rId14"/>
            </p:custDataLst>
          </p:nvPr>
        </p:nvPicPr>
        <p:blipFill>
          <a:blip r:embed="rId48"/>
          <a:stretch>
            <a:fillRect/>
          </a:stretch>
        </p:blipFill>
        <p:spPr>
          <a:xfrm>
            <a:off x="6867526" y="106262"/>
            <a:ext cx="1955476" cy="1843444"/>
          </a:xfrm>
          <a:prstGeom prst="rect">
            <a:avLst/>
          </a:prstGeom>
        </p:spPr>
      </p:pic>
    </p:spTree>
    <p:extLst>
      <p:ext uri="{BB962C8B-B14F-4D97-AF65-F5344CB8AC3E}">
        <p14:creationId xmlns:p14="http://schemas.microsoft.com/office/powerpoint/2010/main" val="24837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83EA329C-0340-4826-A4AF-11905441CA1B}"/>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914362" y="1606489"/>
            <a:ext cx="4860032" cy="3645024"/>
          </a:xfrm>
          <a:prstGeom prst="rect">
            <a:avLst/>
          </a:prstGeom>
        </p:spPr>
      </p:pic>
      <p:sp>
        <p:nvSpPr>
          <p:cNvPr id="2" name="Title 1"/>
          <p:cNvSpPr>
            <a:spLocks noGrp="1"/>
          </p:cNvSpPr>
          <p:nvPr>
            <p:ph type="title"/>
            <p:custDataLst>
              <p:tags r:id="rId1"/>
            </p:custDataLst>
          </p:nvPr>
        </p:nvSpPr>
        <p:spPr/>
        <p:txBody>
          <a:bodyPr>
            <a:noAutofit/>
          </a:bodyPr>
          <a:lstStyle/>
          <a:p>
            <a:r>
              <a:rPr lang="fr-CA" sz="3200" dirty="0"/>
              <a:t>Programme – semaine 7</a:t>
            </a:r>
            <a:br>
              <a:rPr lang="fr-CA" sz="3200" dirty="0"/>
            </a:br>
            <a:r>
              <a:rPr lang="fr-CA" sz="3200" dirty="0"/>
              <a:t>(concentration, compassion, clarté, créativité)</a:t>
            </a:r>
          </a:p>
        </p:txBody>
      </p:sp>
      <p:sp>
        <p:nvSpPr>
          <p:cNvPr id="3" name="Content Placeholder 2"/>
          <p:cNvSpPr>
            <a:spLocks noGrp="1"/>
          </p:cNvSpPr>
          <p:nvPr>
            <p:ph idx="1"/>
            <p:custDataLst>
              <p:tags r:id="rId2"/>
            </p:custDataLst>
          </p:nvPr>
        </p:nvSpPr>
        <p:spPr>
          <a:xfrm>
            <a:off x="457200" y="1600200"/>
            <a:ext cx="8229600" cy="4925144"/>
          </a:xfrm>
        </p:spPr>
        <p:txBody>
          <a:bodyPr>
            <a:normAutofit/>
          </a:bodyPr>
          <a:lstStyle/>
          <a:p>
            <a:pPr lvl="0">
              <a:spcBef>
                <a:spcPts val="600"/>
              </a:spcBef>
            </a:pPr>
            <a:r>
              <a:rPr lang="fr-CA" dirty="0">
                <a:solidFill>
                  <a:schemeClr val="bg1">
                    <a:lumMod val="50000"/>
                  </a:schemeClr>
                </a:solidFill>
              </a:rPr>
              <a:t>Exercice de centrage</a:t>
            </a:r>
          </a:p>
          <a:p>
            <a:pPr lvl="0">
              <a:spcBef>
                <a:spcPts val="600"/>
              </a:spcBef>
            </a:pPr>
            <a:r>
              <a:rPr lang="fr-CA" dirty="0">
                <a:solidFill>
                  <a:schemeClr val="bg1">
                    <a:lumMod val="50000"/>
                  </a:schemeClr>
                </a:solidFill>
              </a:rPr>
              <a:t>Bref retour sur la semaine dernière</a:t>
            </a:r>
          </a:p>
          <a:p>
            <a:r>
              <a:rPr lang="fr-CA" sz="3200" dirty="0"/>
              <a:t>Marche en pleine conscience</a:t>
            </a:r>
            <a:endParaRPr lang="fr-CA" dirty="0"/>
          </a:p>
          <a:p>
            <a:r>
              <a:rPr lang="fr-CA" dirty="0"/>
              <a:t>La intelligence émotionnelle (EQ) </a:t>
            </a:r>
            <a:br>
              <a:rPr lang="fr-CA" dirty="0"/>
            </a:br>
            <a:r>
              <a:rPr lang="fr-CA" dirty="0"/>
              <a:t>et le leadership</a:t>
            </a:r>
          </a:p>
          <a:p>
            <a:pPr>
              <a:spcBef>
                <a:spcPts val="600"/>
              </a:spcBef>
            </a:pPr>
            <a:r>
              <a:rPr lang="fr-CA" sz="3200" dirty="0"/>
              <a:t>Amour bienveillant en pleine conscience</a:t>
            </a:r>
            <a:endParaRPr lang="fr-CA" dirty="0"/>
          </a:p>
          <a:p>
            <a:pPr lvl="0">
              <a:spcBef>
                <a:spcPts val="600"/>
              </a:spcBef>
            </a:pPr>
            <a:r>
              <a:rPr lang="fr-CA" sz="3200" dirty="0"/>
              <a:t>Choses à accomplir cette semaine</a:t>
            </a:r>
          </a:p>
          <a:p>
            <a:pPr lvl="0">
              <a:spcBef>
                <a:spcPts val="600"/>
              </a:spcBef>
            </a:pPr>
            <a:r>
              <a:rPr lang="fr-CA" sz="3200" u="none" dirty="0"/>
              <a:t>Retour sur la séance</a:t>
            </a:r>
            <a:endParaRPr lang="fr-CA"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fr-CA" sz="3700" dirty="0"/>
              <a:t>Marche en pleine conscience</a:t>
            </a:r>
          </a:p>
        </p:txBody>
      </p:sp>
      <p:sp>
        <p:nvSpPr>
          <p:cNvPr id="2" name="Content Placeholder 1"/>
          <p:cNvSpPr>
            <a:spLocks noGrp="1"/>
          </p:cNvSpPr>
          <p:nvPr>
            <p:ph idx="1"/>
            <p:custDataLst>
              <p:tags r:id="rId2"/>
            </p:custDataLst>
          </p:nvPr>
        </p:nvSpPr>
        <p:spPr>
          <a:xfrm>
            <a:off x="457200" y="1463675"/>
            <a:ext cx="7427168" cy="5257800"/>
          </a:xfrm>
        </p:spPr>
        <p:txBody>
          <a:bodyPr>
            <a:normAutofit fontScale="92500" lnSpcReduction="10000"/>
          </a:bodyPr>
          <a:lstStyle/>
          <a:p>
            <a:r>
              <a:rPr lang="fr-CA" sz="2400" dirty="0"/>
              <a:t>« Où pouvez-vous faire une promenade consciente pendant la journée? »</a:t>
            </a:r>
          </a:p>
          <a:p>
            <a:r>
              <a:rPr lang="fr-CA" sz="2400" dirty="0"/>
              <a:t>« Si vous le pouvez, sortez et allez marcher dans la nature. Des chercheurs en Finlande ont constaté que les citadins signalaient un soulagement de leur stress beaucoup plus important lorsqu’ils faisaient une promenade dans un parc ou un bois que lorsqu’ils se promenaient au centre-ville. »</a:t>
            </a:r>
            <a:r>
              <a:rPr lang="fr-CA" sz="1200" dirty="0"/>
              <a:t> - </a:t>
            </a:r>
            <a:r>
              <a:rPr lang="fr-CA" sz="1200" u="sng" dirty="0">
                <a:hlinkClick r:id="rId8"/>
              </a:rPr>
              <a:t>https://siyli.org/mindful-walking/</a:t>
            </a:r>
            <a:endParaRPr lang="fr-CA" sz="1200" u="sng" dirty="0"/>
          </a:p>
          <a:p>
            <a:r>
              <a:rPr lang="fr-CA" sz="2400" dirty="0"/>
              <a:t>En ce qui nous concerne, allons faire une promenade consciente dans le corridor, en montant et en descendant l’escalier, ou à l’extérieur dans le jardin… pendant 10 minutes.</a:t>
            </a:r>
          </a:p>
          <a:p>
            <a:r>
              <a:rPr lang="fr-CA" sz="2400" dirty="0"/>
              <a:t>Portez attention à votre rythme, votre respiration, vos pas, votre mouvement, votre effort, votre équilibre et votre cœur.</a:t>
            </a:r>
          </a:p>
          <a:p>
            <a:r>
              <a:rPr lang="fr-CA" sz="2400" dirty="0"/>
              <a:t>Soyez prudent.</a:t>
            </a:r>
          </a:p>
        </p:txBody>
      </p:sp>
      <p:sp>
        <p:nvSpPr>
          <p:cNvPr id="3" name="Slide Number Placeholder 2"/>
          <p:cNvSpPr>
            <a:spLocks noGrp="1"/>
          </p:cNvSpPr>
          <p:nvPr>
            <p:ph type="sldNum" sz="quarter" idx="4294967295"/>
            <p:custDataLst>
              <p:tags r:id="rId3"/>
            </p:custDataLst>
          </p:nvPr>
        </p:nvSpPr>
        <p:spPr>
          <a:xfrm>
            <a:off x="6553200" y="6356350"/>
            <a:ext cx="2133600" cy="365125"/>
          </a:xfrm>
          <a:prstGeom prst="rect">
            <a:avLst/>
          </a:prstGeom>
        </p:spPr>
        <p:txBody>
          <a:bodyPr/>
          <a:lstStyle/>
          <a:p>
            <a:fld id="{89A285D8-B1CC-4D45-993F-C26C8FD8DEF7}" type="slidenum">
              <a:rPr lang="en-US" smtClean="0"/>
              <a:pPr/>
              <a:t>6</a:t>
            </a:fld>
            <a:endParaRPr lang="en-US" dirty="0"/>
          </a:p>
        </p:txBody>
      </p:sp>
      <p:pic>
        <p:nvPicPr>
          <p:cNvPr id="7" name="Picture 6"/>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6437351" y="44450"/>
            <a:ext cx="2697830" cy="1555749"/>
          </a:xfrm>
          <a:prstGeom prst="rect">
            <a:avLst/>
          </a:prstGeom>
        </p:spPr>
      </p:pic>
      <p:pic>
        <p:nvPicPr>
          <p:cNvPr id="8" name="Picture 7"/>
          <p:cNvPicPr>
            <a:picLocks noChangeAspect="1"/>
          </p:cNvPicPr>
          <p:nvPr>
            <p:custDataLst>
              <p:tags r:id="rId5"/>
            </p:custDataLst>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00862" y="4006949"/>
            <a:ext cx="2230363" cy="2230363"/>
          </a:xfrm>
          <a:prstGeom prst="rect">
            <a:avLst/>
          </a:prstGeom>
        </p:spPr>
      </p:pic>
    </p:spTree>
    <p:extLst>
      <p:ext uri="{BB962C8B-B14F-4D97-AF65-F5344CB8AC3E}">
        <p14:creationId xmlns:p14="http://schemas.microsoft.com/office/powerpoint/2010/main" val="409152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fontAlgn="base"/>
            <a:r>
              <a:rPr lang="fr-CA" sz="3200" dirty="0"/>
              <a:t>EQ : une compétence en leadership</a:t>
            </a:r>
            <a:br>
              <a:rPr lang="fr-CA" sz="3200" dirty="0"/>
            </a:br>
            <a:r>
              <a:rPr lang="fr-CA" sz="3200" dirty="0"/>
              <a:t>essentielle</a:t>
            </a:r>
          </a:p>
        </p:txBody>
      </p:sp>
      <p:sp>
        <p:nvSpPr>
          <p:cNvPr id="2" name="Content Placeholder 1"/>
          <p:cNvSpPr>
            <a:spLocks noGrp="1"/>
          </p:cNvSpPr>
          <p:nvPr>
            <p:ph idx="1"/>
            <p:custDataLst>
              <p:tags r:id="rId2"/>
            </p:custDataLst>
          </p:nvPr>
        </p:nvSpPr>
        <p:spPr>
          <a:xfrm>
            <a:off x="457200" y="1600200"/>
            <a:ext cx="8507288" cy="4525963"/>
          </a:xfrm>
        </p:spPr>
        <p:txBody>
          <a:bodyPr>
            <a:normAutofit fontScale="92500" lnSpcReduction="20000"/>
          </a:bodyPr>
          <a:lstStyle/>
          <a:p>
            <a:pPr fontAlgn="base"/>
            <a:r>
              <a:rPr lang="fr-CA" sz="1800" b="1" dirty="0"/>
              <a:t>La conscience de soi</a:t>
            </a:r>
            <a:r>
              <a:rPr lang="fr-CA" sz="1800" dirty="0"/>
              <a:t>… permet aux personnes d’être à l’écoute de leurs sentiments… consiste à reconnaître ses propres émotions et leurs effets, et à avoir confiance en ses propres valeurs et ses capacités.</a:t>
            </a:r>
          </a:p>
          <a:p>
            <a:pPr fontAlgn="base"/>
            <a:r>
              <a:rPr lang="fr-CA" sz="1800" b="1" dirty="0"/>
              <a:t>La maîtrise de soi et l’autorégulation</a:t>
            </a:r>
            <a:r>
              <a:rPr lang="fr-CA" sz="1800" dirty="0"/>
              <a:t>… la capacité à gérer les impulsions et les humeurs perturbatrices, et la propension à suspendre son jugement et à réfléchir avant d’agir… à maintenir des normes d’honnêteté et d’intégrité, à assumer la responsabilité de son comportement, à pouvoir s’adapter face au changement et à faire preuve d’un esprit novateur et ouvert aux nouvelles idées. </a:t>
            </a:r>
          </a:p>
          <a:p>
            <a:pPr fontAlgn="base"/>
            <a:r>
              <a:rPr lang="fr-CA" sz="1800" b="1" dirty="0"/>
              <a:t>La motivation intrinsèque</a:t>
            </a:r>
            <a:r>
              <a:rPr lang="fr-CA" sz="1800" dirty="0"/>
              <a:t>… la passion pour le travail… pas seulement pour l’argent et le statut… une vision de ce qui est important dans la vie qui vient de l’intérieur, la joie de faire quelque chose, la curiosité d’apprendre…</a:t>
            </a:r>
          </a:p>
          <a:p>
            <a:pPr fontAlgn="base"/>
            <a:r>
              <a:rPr lang="fr-CA" sz="1800" b="1" dirty="0"/>
              <a:t>L’empathie</a:t>
            </a:r>
            <a:r>
              <a:rPr lang="fr-CA" sz="1800" dirty="0"/>
              <a:t>… la capacité de comprendre la composition émotionnelle des autres, de traiter les gens en fonction de leurs réactions émotionnelles… la capacité de comprendre la dynamique d’une organisation, les courants émotionnels et les relations tout en étant conscient de ce pour quoi les gens travaillent… le service aux clients.</a:t>
            </a:r>
          </a:p>
          <a:p>
            <a:pPr fontAlgn="base"/>
            <a:r>
              <a:rPr lang="fr-CA" sz="1800" b="1" dirty="0"/>
              <a:t>Les aptitudes sociales et les habiletés interpersonnelles</a:t>
            </a:r>
            <a:r>
              <a:rPr lang="fr-CA" sz="1800" dirty="0"/>
              <a:t>… savoir négocier et résoudre les conflits, collaborer, coopérer et créer une synergie de groupe pour atteindre des objectifs collectifs, trouver un terrain d’entente et établir des relations… gérer les relations et créer des réseaux… direction efficace du changement, pouvoir de persuasion, renforcement de l’expertise et direction d’équipes.</a:t>
            </a:r>
          </a:p>
        </p:txBody>
      </p:sp>
      <p:sp>
        <p:nvSpPr>
          <p:cNvPr id="5" name="Rectangle 4"/>
          <p:cNvSpPr/>
          <p:nvPr>
            <p:custDataLst>
              <p:tags r:id="rId3"/>
            </p:custDataLst>
          </p:nvPr>
        </p:nvSpPr>
        <p:spPr>
          <a:xfrm>
            <a:off x="539552" y="6308725"/>
            <a:ext cx="7837912" cy="253916"/>
          </a:xfrm>
          <a:prstGeom prst="rect">
            <a:avLst/>
          </a:prstGeom>
        </p:spPr>
        <p:txBody>
          <a:bodyPr wrap="square">
            <a:spAutoFit/>
          </a:bodyPr>
          <a:lstStyle/>
          <a:p>
            <a:r>
              <a:rPr lang="fr-CA" sz="1050" dirty="0"/>
              <a:t>Adapté du : </a:t>
            </a:r>
            <a:r>
              <a:rPr lang="en-US" sz="1050" dirty="0">
                <a:hlinkClick r:id="rId7"/>
              </a:rPr>
              <a:t>https://www.bilan.ch/opinions/david-fiorucci/leadership-et-intelligence-emotionnelle-une-cle-pour-devenir-un-leader-inspirant</a:t>
            </a:r>
            <a:endParaRPr lang="fr-CA" sz="1050" dirty="0"/>
          </a:p>
        </p:txBody>
      </p:sp>
      <p:pic>
        <p:nvPicPr>
          <p:cNvPr id="4098" name="Picture 2" descr="Image result for Emotional intelligence: a core leadership skill"/>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607373" y="53442"/>
            <a:ext cx="2536627" cy="158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3528" y="274638"/>
            <a:ext cx="8640960" cy="1143000"/>
          </a:xfrm>
        </p:spPr>
        <p:txBody>
          <a:bodyPr>
            <a:normAutofit fontScale="90000"/>
          </a:bodyPr>
          <a:lstStyle/>
          <a:p>
            <a:r>
              <a:rPr lang="fr-CA" dirty="0">
                <a:latin typeface="Calibri" panose="020F0502020204030204" pitchFamily="34" charset="0"/>
                <a:ea typeface="+mn-ea"/>
                <a:cs typeface="+mn-cs"/>
              </a:rPr>
              <a:t>L’empathie : l’élément essentiel d’un leadership efficace</a:t>
            </a:r>
            <a:endParaRPr lang="fr-CA" dirty="0"/>
          </a:p>
        </p:txBody>
      </p:sp>
      <p:sp>
        <p:nvSpPr>
          <p:cNvPr id="3" name="Content Placeholder 2"/>
          <p:cNvSpPr>
            <a:spLocks noGrp="1"/>
          </p:cNvSpPr>
          <p:nvPr>
            <p:ph idx="1"/>
            <p:custDataLst>
              <p:tags r:id="rId2"/>
            </p:custDataLst>
          </p:nvPr>
        </p:nvSpPr>
        <p:spPr>
          <a:xfrm>
            <a:off x="457199" y="1600200"/>
            <a:ext cx="8507289" cy="4903175"/>
          </a:xfrm>
        </p:spPr>
        <p:txBody>
          <a:bodyPr>
            <a:normAutofit/>
          </a:bodyPr>
          <a:lstStyle/>
          <a:p>
            <a:pPr marL="0" indent="0">
              <a:spcBef>
                <a:spcPts val="0"/>
              </a:spcBef>
              <a:buNone/>
            </a:pPr>
            <a:r>
              <a:rPr lang="fr-CA" sz="2800" dirty="0"/>
              <a:t>« … </a:t>
            </a:r>
            <a:r>
              <a:rPr lang="fr-CA" sz="2800" dirty="0">
                <a:solidFill>
                  <a:srgbClr val="111111"/>
                </a:solidFill>
              </a:rPr>
              <a:t>Vous devez toujours vous rappeler que qui que vous soyez, </a:t>
            </a:r>
            <a:r>
              <a:rPr lang="fr-CA" sz="2800" b="0" i="0" dirty="0">
                <a:solidFill>
                  <a:srgbClr val="111111"/>
                </a:solidFill>
                <a:effectLst/>
              </a:rPr>
              <a:t>vous n’êtes rien sans les autres… Sans empathie, vous ne dépasserez jamais zéro.</a:t>
            </a:r>
            <a:r>
              <a:rPr lang="fr-CA" sz="2800" dirty="0"/>
              <a:t> </a:t>
            </a:r>
          </a:p>
          <a:p>
            <a:pPr marL="0" indent="0">
              <a:spcBef>
                <a:spcPts val="0"/>
              </a:spcBef>
              <a:buNone/>
            </a:pPr>
            <a:endParaRPr lang="fr-CA" sz="2800" dirty="0"/>
          </a:p>
          <a:p>
            <a:pPr marL="0" indent="0">
              <a:spcBef>
                <a:spcPts val="0"/>
              </a:spcBef>
              <a:buNone/>
            </a:pPr>
            <a:r>
              <a:rPr lang="fr-CA" sz="2800" dirty="0"/>
              <a:t>…L’empathie signifie </a:t>
            </a:r>
          </a:p>
          <a:p>
            <a:pPr marL="0" indent="0">
              <a:spcBef>
                <a:spcPts val="0"/>
              </a:spcBef>
              <a:buNone/>
            </a:pPr>
            <a:r>
              <a:rPr lang="fr-CA" sz="2800" dirty="0"/>
              <a:t>comprendre que les décisions</a:t>
            </a:r>
          </a:p>
          <a:p>
            <a:pPr marL="0" indent="0">
              <a:spcBef>
                <a:spcPts val="0"/>
              </a:spcBef>
              <a:buNone/>
            </a:pPr>
            <a:r>
              <a:rPr lang="fr-CA" sz="2800" dirty="0"/>
              <a:t>que vous prenez tous les </a:t>
            </a:r>
          </a:p>
          <a:p>
            <a:pPr marL="0" indent="0">
              <a:spcBef>
                <a:spcPts val="0"/>
              </a:spcBef>
              <a:buNone/>
            </a:pPr>
            <a:r>
              <a:rPr lang="fr-CA" sz="2800" dirty="0"/>
              <a:t>jours ne touchent pas que </a:t>
            </a:r>
          </a:p>
          <a:p>
            <a:pPr marL="0" indent="0">
              <a:spcBef>
                <a:spcPts val="0"/>
              </a:spcBef>
              <a:buNone/>
            </a:pPr>
            <a:r>
              <a:rPr lang="fr-CA" sz="2800" dirty="0"/>
              <a:t>vous… lorsque vous </a:t>
            </a:r>
          </a:p>
          <a:p>
            <a:pPr marL="0" indent="0">
              <a:spcBef>
                <a:spcPts val="0"/>
              </a:spcBef>
              <a:buNone/>
            </a:pPr>
            <a:r>
              <a:rPr lang="fr-CA" sz="2800" dirty="0"/>
              <a:t>le comprenez, vous passez de “moi” à “nous” »...</a:t>
            </a:r>
          </a:p>
        </p:txBody>
      </p:sp>
      <p:sp>
        <p:nvSpPr>
          <p:cNvPr id="5" name="Rectangle 4"/>
          <p:cNvSpPr/>
          <p:nvPr>
            <p:custDataLst>
              <p:tags r:id="rId3"/>
            </p:custDataLst>
          </p:nvPr>
        </p:nvSpPr>
        <p:spPr>
          <a:xfrm>
            <a:off x="624643" y="6224272"/>
            <a:ext cx="8172400" cy="461665"/>
          </a:xfrm>
          <a:prstGeom prst="rect">
            <a:avLst/>
          </a:prstGeom>
        </p:spPr>
        <p:txBody>
          <a:bodyPr wrap="square">
            <a:spAutoFit/>
          </a:bodyPr>
          <a:lstStyle/>
          <a:p>
            <a:pPr lvl="0" defTabSz="914400">
              <a:defRPr/>
            </a:pPr>
            <a:r>
              <a:rPr lang="en-CA" sz="1200" dirty="0">
                <a:hlinkClick r:id="rId6"/>
              </a:rPr>
              <a:t>https://mouvementsmq.ca/blogue/le-beau-defi-definir-le-leadership-empathique/</a:t>
            </a:r>
            <a:endParaRPr lang="en-CA" sz="1200" dirty="0"/>
          </a:p>
          <a:p>
            <a:pPr lvl="0" defTabSz="914400">
              <a:defRPr/>
            </a:pPr>
            <a:r>
              <a:rPr lang="en-CA" sz="1200" dirty="0">
                <a:hlinkClick r:id="rId7"/>
              </a:rPr>
              <a:t>https://www.forbes.fr/management/lempathie-est-la-competence-de-leadership-la-plus-importante-selon-les-recherches/</a:t>
            </a:r>
            <a:endParaRPr lang="en-CA" sz="1200" dirty="0"/>
          </a:p>
        </p:txBody>
      </p:sp>
      <p:pic>
        <p:nvPicPr>
          <p:cNvPr id="13" name="Picture 12">
            <a:extLst>
              <a:ext uri="{FF2B5EF4-FFF2-40B4-BE49-F238E27FC236}">
                <a16:creationId xmlns:a16="http://schemas.microsoft.com/office/drawing/2014/main" id="{6D9B1CE2-A538-403E-A3F5-5ECA154C20AA}"/>
              </a:ext>
            </a:extLst>
          </p:cNvPr>
          <p:cNvPicPr>
            <a:picLocks noChangeAspect="1"/>
          </p:cNvPicPr>
          <p:nvPr/>
        </p:nvPicPr>
        <p:blipFill>
          <a:blip r:embed="rId8"/>
          <a:stretch>
            <a:fillRect/>
          </a:stretch>
        </p:blipFill>
        <p:spPr>
          <a:xfrm>
            <a:off x="6156176" y="2780928"/>
            <a:ext cx="2304256" cy="2560284"/>
          </a:xfrm>
          <a:prstGeom prst="rect">
            <a:avLst/>
          </a:prstGeom>
        </p:spPr>
      </p:pic>
    </p:spTree>
    <p:extLst>
      <p:ext uri="{BB962C8B-B14F-4D97-AF65-F5344CB8AC3E}">
        <p14:creationId xmlns:p14="http://schemas.microsoft.com/office/powerpoint/2010/main" val="329526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4000" dirty="0"/>
              <a:t>L’intelligence émotionnelle (EQ) </a:t>
            </a:r>
            <a:br>
              <a:rPr lang="fr-CA" sz="4000" dirty="0"/>
            </a:br>
            <a:r>
              <a:rPr lang="fr-CA" sz="4000" dirty="0"/>
              <a:t>et ses compétences</a:t>
            </a:r>
          </a:p>
        </p:txBody>
      </p:sp>
      <p:sp>
        <p:nvSpPr>
          <p:cNvPr id="15" name="AutoShape 2" descr="Related image"/>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26" name="Picture 2" descr="https://hbr.org/resources/images/article_assets/2017/01/W170124_GOLEMAN_EMOTIONALINTELLIGENCE.png"/>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t="13300" b="8066"/>
          <a:stretch/>
        </p:blipFill>
        <p:spPr bwMode="auto">
          <a:xfrm>
            <a:off x="307975" y="1565175"/>
            <a:ext cx="8720900" cy="4024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GonzalA1\AppData\Local\Microsoft\Windows\Temporary Internet Files\Content.IE5\3XXIV14Y\Movie-icon-2[1].png"/>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308304" y="6181701"/>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5071059E-994B-424F-8BBC-998D9CFA7D18}"/>
              </a:ext>
            </a:extLst>
          </p:cNvPr>
          <p:cNvPicPr>
            <a:picLocks noChangeAspect="1"/>
          </p:cNvPicPr>
          <p:nvPr>
            <p:custDataLst>
              <p:tags r:id="rId5"/>
            </p:custDataLst>
          </p:nvPr>
        </p:nvPicPr>
        <p:blipFill>
          <a:blip r:embed="rId10"/>
          <a:stretch>
            <a:fillRect/>
          </a:stretch>
        </p:blipFill>
        <p:spPr>
          <a:xfrm>
            <a:off x="330392" y="1580713"/>
            <a:ext cx="8740816" cy="4008527"/>
          </a:xfrm>
          <a:prstGeom prst="rect">
            <a:avLst/>
          </a:prstGeom>
        </p:spPr>
      </p:pic>
      <p:sp>
        <p:nvSpPr>
          <p:cNvPr id="9" name="TextBox 8">
            <a:extLst>
              <a:ext uri="{FF2B5EF4-FFF2-40B4-BE49-F238E27FC236}">
                <a16:creationId xmlns:a16="http://schemas.microsoft.com/office/drawing/2014/main" id="{FC203D48-43B3-4A03-8346-0C181927F4A1}"/>
              </a:ext>
            </a:extLst>
          </p:cNvPr>
          <p:cNvSpPr txBox="1"/>
          <p:nvPr/>
        </p:nvSpPr>
        <p:spPr>
          <a:xfrm>
            <a:off x="1691680" y="6265625"/>
            <a:ext cx="4572000" cy="276999"/>
          </a:xfrm>
          <a:prstGeom prst="rect">
            <a:avLst/>
          </a:prstGeom>
          <a:noFill/>
        </p:spPr>
        <p:txBody>
          <a:bodyPr wrap="square">
            <a:spAutoFit/>
          </a:bodyPr>
          <a:lstStyle/>
          <a:p>
            <a:r>
              <a:rPr lang="en-US" sz="1200" dirty="0">
                <a:hlinkClick r:id="rId11"/>
              </a:rPr>
              <a:t>https://www.youtube.com/watch?v=YhOjY7gWoj0</a:t>
            </a:r>
            <a:endParaRPr lang="en-US" sz="1200" dirty="0"/>
          </a:p>
        </p:txBody>
      </p:sp>
      <p:pic>
        <p:nvPicPr>
          <p:cNvPr id="4" name="Picture 3">
            <a:extLst>
              <a:ext uri="{FF2B5EF4-FFF2-40B4-BE49-F238E27FC236}">
                <a16:creationId xmlns:a16="http://schemas.microsoft.com/office/drawing/2014/main" id="{851BE96B-44D9-4E26-A0D9-6D5D4066B713}"/>
              </a:ext>
            </a:extLst>
          </p:cNvPr>
          <p:cNvPicPr>
            <a:picLocks noChangeAspect="1"/>
          </p:cNvPicPr>
          <p:nvPr/>
        </p:nvPicPr>
        <p:blipFill>
          <a:blip r:embed="rId12"/>
          <a:stretch>
            <a:fillRect/>
          </a:stretch>
        </p:blipFill>
        <p:spPr>
          <a:xfrm>
            <a:off x="305975" y="1560165"/>
            <a:ext cx="8724900" cy="4029075"/>
          </a:xfrm>
          <a:prstGeom prst="rect">
            <a:avLst/>
          </a:prstGeom>
        </p:spPr>
      </p:pic>
      <p:sp>
        <p:nvSpPr>
          <p:cNvPr id="11" name="TextBox 10">
            <a:extLst>
              <a:ext uri="{FF2B5EF4-FFF2-40B4-BE49-F238E27FC236}">
                <a16:creationId xmlns:a16="http://schemas.microsoft.com/office/drawing/2014/main" id="{A1356154-B7AE-4A50-AC50-D35B18D16EEA}"/>
              </a:ext>
            </a:extLst>
          </p:cNvPr>
          <p:cNvSpPr txBox="1"/>
          <p:nvPr/>
        </p:nvSpPr>
        <p:spPr>
          <a:xfrm>
            <a:off x="330392" y="1601750"/>
            <a:ext cx="1565920" cy="646331"/>
          </a:xfrm>
          <a:prstGeom prst="rect">
            <a:avLst/>
          </a:prstGeom>
          <a:noFill/>
        </p:spPr>
        <p:txBody>
          <a:bodyPr wrap="square">
            <a:spAutoFit/>
          </a:bodyPr>
          <a:lstStyle/>
          <a:p>
            <a:r>
              <a:rPr lang="fr-CA" sz="1800" b="1" noProof="0" dirty="0"/>
              <a:t>CONSCIENCE DE SOI</a:t>
            </a:r>
            <a:endParaRPr lang="en-US" b="1" dirty="0"/>
          </a:p>
        </p:txBody>
      </p:sp>
      <p:sp>
        <p:nvSpPr>
          <p:cNvPr id="13" name="TextBox 12">
            <a:extLst>
              <a:ext uri="{FF2B5EF4-FFF2-40B4-BE49-F238E27FC236}">
                <a16:creationId xmlns:a16="http://schemas.microsoft.com/office/drawing/2014/main" id="{F64856BB-98AD-405D-97E7-5912B544320C}"/>
              </a:ext>
            </a:extLst>
          </p:cNvPr>
          <p:cNvSpPr txBox="1"/>
          <p:nvPr/>
        </p:nvSpPr>
        <p:spPr>
          <a:xfrm>
            <a:off x="2627784" y="1697601"/>
            <a:ext cx="1565920" cy="369332"/>
          </a:xfrm>
          <a:prstGeom prst="rect">
            <a:avLst/>
          </a:prstGeom>
          <a:noFill/>
        </p:spPr>
        <p:txBody>
          <a:bodyPr wrap="square">
            <a:spAutoFit/>
          </a:bodyPr>
          <a:lstStyle/>
          <a:p>
            <a:r>
              <a:rPr lang="fr-CA" sz="1800" b="1" noProof="0" dirty="0"/>
              <a:t>AUTOGESTION</a:t>
            </a:r>
            <a:endParaRPr lang="en-US" b="1" dirty="0"/>
          </a:p>
        </p:txBody>
      </p:sp>
      <p:sp>
        <p:nvSpPr>
          <p:cNvPr id="16" name="TextBox 15">
            <a:extLst>
              <a:ext uri="{FF2B5EF4-FFF2-40B4-BE49-F238E27FC236}">
                <a16:creationId xmlns:a16="http://schemas.microsoft.com/office/drawing/2014/main" id="{0E2503FD-775D-4D5C-A5CA-CB6BBBEA1B7B}"/>
              </a:ext>
            </a:extLst>
          </p:cNvPr>
          <p:cNvSpPr txBox="1"/>
          <p:nvPr/>
        </p:nvSpPr>
        <p:spPr>
          <a:xfrm>
            <a:off x="4718891" y="1585706"/>
            <a:ext cx="2024743" cy="646331"/>
          </a:xfrm>
          <a:prstGeom prst="rect">
            <a:avLst/>
          </a:prstGeom>
          <a:noFill/>
        </p:spPr>
        <p:txBody>
          <a:bodyPr wrap="square">
            <a:spAutoFit/>
          </a:bodyPr>
          <a:lstStyle/>
          <a:p>
            <a:r>
              <a:rPr lang="fr-CA" sz="1800" b="1" noProof="0" dirty="0"/>
              <a:t>CONSCIENCE SOCIALE</a:t>
            </a:r>
            <a:endParaRPr lang="en-US" b="1" dirty="0"/>
          </a:p>
        </p:txBody>
      </p:sp>
      <p:sp>
        <p:nvSpPr>
          <p:cNvPr id="17" name="TextBox 16">
            <a:extLst>
              <a:ext uri="{FF2B5EF4-FFF2-40B4-BE49-F238E27FC236}">
                <a16:creationId xmlns:a16="http://schemas.microsoft.com/office/drawing/2014/main" id="{D0D7190C-BA4D-4083-A069-D18D0671BB46}"/>
              </a:ext>
            </a:extLst>
          </p:cNvPr>
          <p:cNvSpPr txBox="1"/>
          <p:nvPr/>
        </p:nvSpPr>
        <p:spPr>
          <a:xfrm>
            <a:off x="6913841" y="1565807"/>
            <a:ext cx="2342450" cy="646331"/>
          </a:xfrm>
          <a:prstGeom prst="rect">
            <a:avLst/>
          </a:prstGeom>
          <a:noFill/>
        </p:spPr>
        <p:txBody>
          <a:bodyPr wrap="square">
            <a:spAutoFit/>
          </a:bodyPr>
          <a:lstStyle/>
          <a:p>
            <a:r>
              <a:rPr lang="fr-CA" sz="1800" b="1" noProof="0" dirty="0"/>
              <a:t>GESTION DES RELATIONS</a:t>
            </a:r>
            <a:endParaRPr lang="en-US" b="1" dirty="0"/>
          </a:p>
        </p:txBody>
      </p:sp>
      <p:sp>
        <p:nvSpPr>
          <p:cNvPr id="19" name="TextBox 18">
            <a:extLst>
              <a:ext uri="{FF2B5EF4-FFF2-40B4-BE49-F238E27FC236}">
                <a16:creationId xmlns:a16="http://schemas.microsoft.com/office/drawing/2014/main" id="{DBD3A867-3342-469C-A086-35EE43451032}"/>
              </a:ext>
            </a:extLst>
          </p:cNvPr>
          <p:cNvSpPr txBox="1"/>
          <p:nvPr/>
        </p:nvSpPr>
        <p:spPr>
          <a:xfrm>
            <a:off x="457200" y="3497716"/>
            <a:ext cx="1753068" cy="646331"/>
          </a:xfrm>
          <a:prstGeom prst="rect">
            <a:avLst/>
          </a:prstGeom>
          <a:noFill/>
        </p:spPr>
        <p:txBody>
          <a:bodyPr wrap="square">
            <a:spAutoFit/>
          </a:bodyPr>
          <a:lstStyle/>
          <a:p>
            <a:r>
              <a:rPr lang="fr-CA" sz="1800" baseline="0" noProof="0" dirty="0"/>
              <a:t>Conscience de soi émotionnelle</a:t>
            </a:r>
            <a:endParaRPr lang="en-US" dirty="0"/>
          </a:p>
        </p:txBody>
      </p:sp>
      <p:sp>
        <p:nvSpPr>
          <p:cNvPr id="21" name="TextBox 20">
            <a:extLst>
              <a:ext uri="{FF2B5EF4-FFF2-40B4-BE49-F238E27FC236}">
                <a16:creationId xmlns:a16="http://schemas.microsoft.com/office/drawing/2014/main" id="{6F95FD86-DB37-49A7-9501-EC80640680EC}"/>
              </a:ext>
            </a:extLst>
          </p:cNvPr>
          <p:cNvSpPr txBox="1"/>
          <p:nvPr/>
        </p:nvSpPr>
        <p:spPr>
          <a:xfrm>
            <a:off x="2627784" y="2266984"/>
            <a:ext cx="1565920" cy="646331"/>
          </a:xfrm>
          <a:prstGeom prst="rect">
            <a:avLst/>
          </a:prstGeom>
          <a:noFill/>
        </p:spPr>
        <p:txBody>
          <a:bodyPr wrap="square">
            <a:spAutoFit/>
          </a:bodyPr>
          <a:lstStyle/>
          <a:p>
            <a:r>
              <a:rPr lang="fr-CA" sz="1800" baseline="0" noProof="0" dirty="0"/>
              <a:t>Maîtrise de soi émotionnelle</a:t>
            </a:r>
            <a:endParaRPr lang="en-US" dirty="0"/>
          </a:p>
        </p:txBody>
      </p:sp>
      <p:sp>
        <p:nvSpPr>
          <p:cNvPr id="23" name="TextBox 22">
            <a:extLst>
              <a:ext uri="{FF2B5EF4-FFF2-40B4-BE49-F238E27FC236}">
                <a16:creationId xmlns:a16="http://schemas.microsoft.com/office/drawing/2014/main" id="{BFE5CC8A-9C8E-4549-9AEC-D638A7C4D50A}"/>
              </a:ext>
            </a:extLst>
          </p:cNvPr>
          <p:cNvSpPr txBox="1"/>
          <p:nvPr/>
        </p:nvSpPr>
        <p:spPr>
          <a:xfrm>
            <a:off x="2627784" y="3055842"/>
            <a:ext cx="1565920" cy="646331"/>
          </a:xfrm>
          <a:prstGeom prst="rect">
            <a:avLst/>
          </a:prstGeom>
          <a:noFill/>
        </p:spPr>
        <p:txBody>
          <a:bodyPr wrap="square">
            <a:spAutoFit/>
          </a:bodyPr>
          <a:lstStyle/>
          <a:p>
            <a:r>
              <a:rPr lang="fr-CA" sz="1800" baseline="0" noProof="0" dirty="0"/>
              <a:t>Capacité d’adaptation</a:t>
            </a:r>
            <a:endParaRPr lang="en-US" dirty="0"/>
          </a:p>
        </p:txBody>
      </p:sp>
      <p:sp>
        <p:nvSpPr>
          <p:cNvPr id="25" name="TextBox 24">
            <a:extLst>
              <a:ext uri="{FF2B5EF4-FFF2-40B4-BE49-F238E27FC236}">
                <a16:creationId xmlns:a16="http://schemas.microsoft.com/office/drawing/2014/main" id="{3DBD54FF-BE04-4EAE-9A02-24837A056478}"/>
              </a:ext>
            </a:extLst>
          </p:cNvPr>
          <p:cNvSpPr txBox="1"/>
          <p:nvPr/>
        </p:nvSpPr>
        <p:spPr>
          <a:xfrm>
            <a:off x="2627784" y="4091708"/>
            <a:ext cx="1753068" cy="369332"/>
          </a:xfrm>
          <a:prstGeom prst="rect">
            <a:avLst/>
          </a:prstGeom>
          <a:noFill/>
        </p:spPr>
        <p:txBody>
          <a:bodyPr wrap="square">
            <a:spAutoFit/>
          </a:bodyPr>
          <a:lstStyle/>
          <a:p>
            <a:r>
              <a:rPr lang="fr-CA" sz="1800" baseline="0" noProof="0" dirty="0" err="1"/>
              <a:t>Automotivation</a:t>
            </a:r>
            <a:endParaRPr lang="en-US" dirty="0"/>
          </a:p>
        </p:txBody>
      </p:sp>
      <p:sp>
        <p:nvSpPr>
          <p:cNvPr id="27" name="TextBox 26">
            <a:extLst>
              <a:ext uri="{FF2B5EF4-FFF2-40B4-BE49-F238E27FC236}">
                <a16:creationId xmlns:a16="http://schemas.microsoft.com/office/drawing/2014/main" id="{45F79040-E3E2-4CF1-826B-9B42CA6017CF}"/>
              </a:ext>
            </a:extLst>
          </p:cNvPr>
          <p:cNvSpPr txBox="1"/>
          <p:nvPr/>
        </p:nvSpPr>
        <p:spPr>
          <a:xfrm>
            <a:off x="2627784" y="4907955"/>
            <a:ext cx="1753068" cy="369332"/>
          </a:xfrm>
          <a:prstGeom prst="rect">
            <a:avLst/>
          </a:prstGeom>
          <a:noFill/>
        </p:spPr>
        <p:txBody>
          <a:bodyPr wrap="square">
            <a:spAutoFit/>
          </a:bodyPr>
          <a:lstStyle/>
          <a:p>
            <a:r>
              <a:rPr lang="fr-CA" sz="1800" baseline="0" noProof="0" dirty="0"/>
              <a:t>Vision positive</a:t>
            </a:r>
            <a:endParaRPr lang="en-US" dirty="0"/>
          </a:p>
        </p:txBody>
      </p:sp>
      <p:sp>
        <p:nvSpPr>
          <p:cNvPr id="29" name="TextBox 28">
            <a:extLst>
              <a:ext uri="{FF2B5EF4-FFF2-40B4-BE49-F238E27FC236}">
                <a16:creationId xmlns:a16="http://schemas.microsoft.com/office/drawing/2014/main" id="{129D7B1E-79B0-4C69-91FE-9C46E90187E6}"/>
              </a:ext>
            </a:extLst>
          </p:cNvPr>
          <p:cNvSpPr txBox="1"/>
          <p:nvPr/>
        </p:nvSpPr>
        <p:spPr>
          <a:xfrm>
            <a:off x="4745313" y="2871176"/>
            <a:ext cx="1393028" cy="369332"/>
          </a:xfrm>
          <a:prstGeom prst="rect">
            <a:avLst/>
          </a:prstGeom>
          <a:noFill/>
        </p:spPr>
        <p:txBody>
          <a:bodyPr wrap="square">
            <a:spAutoFit/>
          </a:bodyPr>
          <a:lstStyle/>
          <a:p>
            <a:r>
              <a:rPr lang="fr-CA" sz="1800" baseline="0" noProof="0" dirty="0"/>
              <a:t>Empathie</a:t>
            </a:r>
            <a:endParaRPr lang="en-US" dirty="0"/>
          </a:p>
        </p:txBody>
      </p:sp>
      <p:sp>
        <p:nvSpPr>
          <p:cNvPr id="31" name="TextBox 30">
            <a:extLst>
              <a:ext uri="{FF2B5EF4-FFF2-40B4-BE49-F238E27FC236}">
                <a16:creationId xmlns:a16="http://schemas.microsoft.com/office/drawing/2014/main" id="{1CEA925B-3AB4-4284-97C9-D44F061B173B}"/>
              </a:ext>
            </a:extLst>
          </p:cNvPr>
          <p:cNvSpPr txBox="1"/>
          <p:nvPr/>
        </p:nvSpPr>
        <p:spPr>
          <a:xfrm>
            <a:off x="4745313" y="4317169"/>
            <a:ext cx="1878828" cy="646331"/>
          </a:xfrm>
          <a:prstGeom prst="rect">
            <a:avLst/>
          </a:prstGeom>
          <a:noFill/>
        </p:spPr>
        <p:txBody>
          <a:bodyPr wrap="square">
            <a:spAutoFit/>
          </a:bodyPr>
          <a:lstStyle/>
          <a:p>
            <a:r>
              <a:rPr lang="fr-CA" sz="1800" baseline="0" noProof="0" dirty="0"/>
              <a:t>Conscience organisationnelle</a:t>
            </a:r>
            <a:endParaRPr lang="en-US" dirty="0"/>
          </a:p>
        </p:txBody>
      </p:sp>
      <p:sp>
        <p:nvSpPr>
          <p:cNvPr id="33" name="TextBox 32">
            <a:extLst>
              <a:ext uri="{FF2B5EF4-FFF2-40B4-BE49-F238E27FC236}">
                <a16:creationId xmlns:a16="http://schemas.microsoft.com/office/drawing/2014/main" id="{DC64848F-AE84-4116-BC4D-1C7C809BDE9C}"/>
              </a:ext>
            </a:extLst>
          </p:cNvPr>
          <p:cNvSpPr txBox="1"/>
          <p:nvPr/>
        </p:nvSpPr>
        <p:spPr>
          <a:xfrm>
            <a:off x="6865816" y="2349909"/>
            <a:ext cx="2124744" cy="369332"/>
          </a:xfrm>
          <a:prstGeom prst="rect">
            <a:avLst/>
          </a:prstGeom>
          <a:noFill/>
        </p:spPr>
        <p:txBody>
          <a:bodyPr wrap="square">
            <a:spAutoFit/>
          </a:bodyPr>
          <a:lstStyle/>
          <a:p>
            <a:r>
              <a:rPr lang="fr-CA" sz="1800" baseline="0" noProof="0" dirty="0"/>
              <a:t>Influence</a:t>
            </a:r>
            <a:endParaRPr lang="en-US" dirty="0"/>
          </a:p>
        </p:txBody>
      </p:sp>
      <p:sp>
        <p:nvSpPr>
          <p:cNvPr id="35" name="TextBox 34">
            <a:extLst>
              <a:ext uri="{FF2B5EF4-FFF2-40B4-BE49-F238E27FC236}">
                <a16:creationId xmlns:a16="http://schemas.microsoft.com/office/drawing/2014/main" id="{DA0D765F-5403-473A-AEFE-F10C7CC77360}"/>
              </a:ext>
            </a:extLst>
          </p:cNvPr>
          <p:cNvSpPr txBox="1"/>
          <p:nvPr/>
        </p:nvSpPr>
        <p:spPr>
          <a:xfrm>
            <a:off x="6830044" y="2891569"/>
            <a:ext cx="2124744" cy="646331"/>
          </a:xfrm>
          <a:prstGeom prst="rect">
            <a:avLst/>
          </a:prstGeom>
          <a:noFill/>
        </p:spPr>
        <p:txBody>
          <a:bodyPr wrap="square">
            <a:spAutoFit/>
          </a:bodyPr>
          <a:lstStyle/>
          <a:p>
            <a:r>
              <a:rPr lang="fr-CA" sz="1800" baseline="0" noProof="0" dirty="0"/>
              <a:t>Encadrement et mentorat</a:t>
            </a:r>
            <a:endParaRPr lang="en-US" dirty="0"/>
          </a:p>
        </p:txBody>
      </p:sp>
      <p:sp>
        <p:nvSpPr>
          <p:cNvPr id="37" name="TextBox 36">
            <a:extLst>
              <a:ext uri="{FF2B5EF4-FFF2-40B4-BE49-F238E27FC236}">
                <a16:creationId xmlns:a16="http://schemas.microsoft.com/office/drawing/2014/main" id="{67C34B6B-0DC8-439A-A1E5-FA8E98248876}"/>
              </a:ext>
            </a:extLst>
          </p:cNvPr>
          <p:cNvSpPr txBox="1"/>
          <p:nvPr/>
        </p:nvSpPr>
        <p:spPr>
          <a:xfrm>
            <a:off x="6865816" y="4330787"/>
            <a:ext cx="2124744" cy="369332"/>
          </a:xfrm>
          <a:prstGeom prst="rect">
            <a:avLst/>
          </a:prstGeom>
          <a:noFill/>
        </p:spPr>
        <p:txBody>
          <a:bodyPr wrap="square">
            <a:spAutoFit/>
          </a:bodyPr>
          <a:lstStyle/>
          <a:p>
            <a:r>
              <a:rPr lang="fr-CA" sz="1800" baseline="0" noProof="0" dirty="0"/>
              <a:t>Travail d’équipe</a:t>
            </a:r>
            <a:endParaRPr lang="en-US" dirty="0"/>
          </a:p>
        </p:txBody>
      </p:sp>
      <p:sp>
        <p:nvSpPr>
          <p:cNvPr id="39" name="TextBox 38">
            <a:extLst>
              <a:ext uri="{FF2B5EF4-FFF2-40B4-BE49-F238E27FC236}">
                <a16:creationId xmlns:a16="http://schemas.microsoft.com/office/drawing/2014/main" id="{235C66AE-5E03-44EB-8368-73EDD8E2CB37}"/>
              </a:ext>
            </a:extLst>
          </p:cNvPr>
          <p:cNvSpPr txBox="1"/>
          <p:nvPr/>
        </p:nvSpPr>
        <p:spPr>
          <a:xfrm>
            <a:off x="6904131" y="4996349"/>
            <a:ext cx="2124744" cy="369332"/>
          </a:xfrm>
          <a:prstGeom prst="rect">
            <a:avLst/>
          </a:prstGeom>
          <a:noFill/>
        </p:spPr>
        <p:txBody>
          <a:bodyPr wrap="square">
            <a:spAutoFit/>
          </a:bodyPr>
          <a:lstStyle/>
          <a:p>
            <a:r>
              <a:rPr lang="fr-CA" sz="1800" baseline="0" noProof="0" dirty="0"/>
              <a:t>Leadership inspirant</a:t>
            </a:r>
            <a:endParaRPr lang="en-US" dirty="0"/>
          </a:p>
        </p:txBody>
      </p:sp>
      <p:sp>
        <p:nvSpPr>
          <p:cNvPr id="41" name="TextBox 40">
            <a:extLst>
              <a:ext uri="{FF2B5EF4-FFF2-40B4-BE49-F238E27FC236}">
                <a16:creationId xmlns:a16="http://schemas.microsoft.com/office/drawing/2014/main" id="{056BE686-08DE-4564-BA1F-45827D3E5CCE}"/>
              </a:ext>
            </a:extLst>
          </p:cNvPr>
          <p:cNvSpPr txBox="1"/>
          <p:nvPr/>
        </p:nvSpPr>
        <p:spPr>
          <a:xfrm>
            <a:off x="6895427" y="3722821"/>
            <a:ext cx="2124744" cy="369332"/>
          </a:xfrm>
          <a:prstGeom prst="rect">
            <a:avLst/>
          </a:prstGeom>
          <a:noFill/>
        </p:spPr>
        <p:txBody>
          <a:bodyPr wrap="square">
            <a:spAutoFit/>
          </a:bodyPr>
          <a:lstStyle/>
          <a:p>
            <a:r>
              <a:rPr lang="fr-CA" sz="1800" baseline="0" noProof="0" dirty="0"/>
              <a:t>Gestion des conflits</a:t>
            </a:r>
            <a:endParaRPr lang="en-US" dirty="0"/>
          </a:p>
        </p:txBody>
      </p:sp>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6.xml><?xml version="1.0" encoding="utf-8"?>
<p:tagLst xmlns:a="http://schemas.openxmlformats.org/drawingml/2006/main" xmlns:r="http://schemas.openxmlformats.org/officeDocument/2006/relationships" xmlns:p="http://schemas.openxmlformats.org/presentationml/2006/main">
  <p:tag name="NUM" val="17"/>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8"/>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5619</TotalTime>
  <Words>4713</Words>
  <Application>Microsoft Office PowerPoint</Application>
  <PresentationFormat>On-screen Show (4:3)</PresentationFormat>
  <Paragraphs>336</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Bradley Hand ITC</vt:lpstr>
      <vt:lpstr>Calibri</vt:lpstr>
      <vt:lpstr>Prata</vt:lpstr>
      <vt:lpstr>Roboto</vt:lpstr>
      <vt:lpstr>Verdana</vt:lpstr>
      <vt:lpstr>YouTube Sans</vt:lpstr>
      <vt:lpstr>1_Office Theme</vt:lpstr>
      <vt:lpstr> Welcome</vt:lpstr>
      <vt:lpstr>Programme de développement du leadership de changement en pleine-conscience (DLCP)</vt:lpstr>
      <vt:lpstr>Exercice d’amour-propre en pleine conscience – Centrage</vt:lpstr>
      <vt:lpstr>Compte rendu de la semaine 6</vt:lpstr>
      <vt:lpstr>Programme – semaine 7 (concentration, compassion, clarté, créativité)</vt:lpstr>
      <vt:lpstr>Marche en pleine conscience</vt:lpstr>
      <vt:lpstr>EQ : une compétence en leadership essentielle</vt:lpstr>
      <vt:lpstr>L’empathie : l’élément essentiel d’un leadership efficace</vt:lpstr>
      <vt:lpstr>L’intelligence émotionnelle (EQ)  et ses compétences</vt:lpstr>
      <vt:lpstr>Pour être un dirigeant efficace, tenez un journal de leadership (réflexion)</vt:lpstr>
      <vt:lpstr>Prendre de  grandes ou de petites décisions?</vt:lpstr>
      <vt:lpstr>La pleine conscience pour une meilleure prise de décisions</vt:lpstr>
      <vt:lpstr>Amour bienveillant en pleine conscience</vt:lpstr>
      <vt:lpstr>Choses à accomplir cette semaine</vt:lpstr>
      <vt:lpstr>Réflexion au sujet des exercices d’aujourd’hui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489</cp:revision>
  <cp:lastPrinted>2016-05-02T17:15:08Z</cp:lastPrinted>
  <dcterms:created xsi:type="dcterms:W3CDTF">2015-04-14T20:39:51Z</dcterms:created>
  <dcterms:modified xsi:type="dcterms:W3CDTF">2022-11-04T20:29:36Z</dcterms:modified>
</cp:coreProperties>
</file>